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7" r:id="rId2"/>
    <p:sldId id="258" r:id="rId3"/>
    <p:sldId id="259" r:id="rId4"/>
    <p:sldId id="260" r:id="rId5"/>
    <p:sldId id="261" r:id="rId6"/>
    <p:sldId id="282" r:id="rId7"/>
    <p:sldId id="262" r:id="rId8"/>
    <p:sldId id="283" r:id="rId9"/>
    <p:sldId id="263" r:id="rId10"/>
    <p:sldId id="264" r:id="rId11"/>
    <p:sldId id="265" r:id="rId12"/>
    <p:sldId id="266" r:id="rId13"/>
    <p:sldId id="267" r:id="rId14"/>
    <p:sldId id="284" r:id="rId15"/>
    <p:sldId id="268" r:id="rId16"/>
    <p:sldId id="269" r:id="rId17"/>
    <p:sldId id="271" r:id="rId18"/>
    <p:sldId id="285" r:id="rId19"/>
    <p:sldId id="272" r:id="rId20"/>
    <p:sldId id="273" r:id="rId21"/>
    <p:sldId id="275" r:id="rId22"/>
    <p:sldId id="276" r:id="rId23"/>
    <p:sldId id="286" r:id="rId24"/>
    <p:sldId id="277" r:id="rId25"/>
    <p:sldId id="287" r:id="rId26"/>
    <p:sldId id="278" r:id="rId27"/>
    <p:sldId id="279" r:id="rId28"/>
    <p:sldId id="288" r:id="rId29"/>
    <p:sldId id="280" r:id="rId30"/>
    <p:sldId id="281" r:id="rId31"/>
    <p:sldId id="291" r:id="rId32"/>
    <p:sldId id="289" r:id="rId33"/>
    <p:sldId id="292" r:id="rId34"/>
    <p:sldId id="293" r:id="rId35"/>
    <p:sldId id="294" r:id="rId36"/>
    <p:sldId id="295" r:id="rId37"/>
    <p:sldId id="296" r:id="rId38"/>
    <p:sldId id="298" r:id="rId39"/>
    <p:sldId id="299" r:id="rId40"/>
    <p:sldId id="301" r:id="rId41"/>
    <p:sldId id="302" r:id="rId42"/>
    <p:sldId id="303" r:id="rId43"/>
    <p:sldId id="304" r:id="rId44"/>
    <p:sldId id="305" r:id="rId45"/>
    <p:sldId id="306" r:id="rId46"/>
    <p:sldId id="307" r:id="rId47"/>
    <p:sldId id="308" r:id="rId48"/>
    <p:sldId id="309" r:id="rId49"/>
    <p:sldId id="310" r:id="rId50"/>
    <p:sldId id="311" r:id="rId51"/>
    <p:sldId id="314" r:id="rId52"/>
    <p:sldId id="312" r:id="rId53"/>
    <p:sldId id="313" r:id="rId54"/>
    <p:sldId id="315" r:id="rId55"/>
    <p:sldId id="316" r:id="rId56"/>
    <p:sldId id="317"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56" autoAdjust="0"/>
  </p:normalViewPr>
  <p:slideViewPr>
    <p:cSldViewPr snapToGrid="0">
      <p:cViewPr varScale="1">
        <p:scale>
          <a:sx n="85" d="100"/>
          <a:sy n="85" d="100"/>
        </p:scale>
        <p:origin x="56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EDBEE7-9167-46DA-BD4E-B9536B9C6E66}" type="datetimeFigureOut">
              <a:rPr lang="ru-RU" smtClean="0"/>
              <a:t>пн 25.11.24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C299D4-66ED-4E36-8920-67FD64824BE7}" type="slidenum">
              <a:rPr lang="ru-RU" smtClean="0"/>
              <a:t>‹#›</a:t>
            </a:fld>
            <a:endParaRPr lang="ru-RU"/>
          </a:p>
        </p:txBody>
      </p:sp>
    </p:spTree>
    <p:extLst>
      <p:ext uri="{BB962C8B-B14F-4D97-AF65-F5344CB8AC3E}">
        <p14:creationId xmlns:p14="http://schemas.microsoft.com/office/powerpoint/2010/main" val="1198251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BC299D4-66ED-4E36-8920-67FD64824BE7}" type="slidenum">
              <a:rPr lang="ru-RU" smtClean="0"/>
              <a:t>15</a:t>
            </a:fld>
            <a:endParaRPr lang="ru-RU"/>
          </a:p>
        </p:txBody>
      </p:sp>
    </p:spTree>
    <p:extLst>
      <p:ext uri="{BB962C8B-B14F-4D97-AF65-F5344CB8AC3E}">
        <p14:creationId xmlns:p14="http://schemas.microsoft.com/office/powerpoint/2010/main" val="3391019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742514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64563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56603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80054DE-E25D-4EF5-ACA8-CAE302FBF09E}" type="datetimeFigureOut">
              <a:rPr lang="ru-RU" smtClean="0"/>
              <a:t>пн 25.11.24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02571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80054DE-E25D-4EF5-ACA8-CAE302FBF09E}" type="datetimeFigureOut">
              <a:rPr lang="ru-RU" smtClean="0"/>
              <a:t>пн 25.11.24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310090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80054DE-E25D-4EF5-ACA8-CAE302FBF09E}" type="datetimeFigureOut">
              <a:rPr lang="ru-RU" smtClean="0"/>
              <a:t>пн 25.11.24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698390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0054DE-E25D-4EF5-ACA8-CAE302FBF09E}" type="datetimeFigureOut">
              <a:rPr lang="ru-RU" smtClean="0"/>
              <a:t>пн 25.11.24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2637373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80054DE-E25D-4EF5-ACA8-CAE302FBF09E}" type="datetimeFigureOut">
              <a:rPr lang="ru-RU" smtClean="0"/>
              <a:t>пн 25.11.24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395976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80054DE-E25D-4EF5-ACA8-CAE302FBF09E}" type="datetimeFigureOut">
              <a:rPr lang="ru-RU" smtClean="0"/>
              <a:t>пн 25.11.24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300073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1982495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74720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117558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7134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3613296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1680100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0054DE-E25D-4EF5-ACA8-CAE302FBF09E}" type="datetimeFigureOut">
              <a:rPr lang="ru-RU" smtClean="0"/>
              <a:t>пн 25.11.24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60393F-7089-4A98-BB04-F2C07B1B451C}" type="slidenum">
              <a:rPr lang="ru-RU" smtClean="0"/>
              <a:t>‹#›</a:t>
            </a:fld>
            <a:endParaRPr lang="ru-RU"/>
          </a:p>
        </p:txBody>
      </p:sp>
    </p:spTree>
    <p:extLst>
      <p:ext uri="{BB962C8B-B14F-4D97-AF65-F5344CB8AC3E}">
        <p14:creationId xmlns:p14="http://schemas.microsoft.com/office/powerpoint/2010/main" val="1131912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0054DE-E25D-4EF5-ACA8-CAE302FBF09E}" type="datetimeFigureOut">
              <a:rPr lang="ru-RU" smtClean="0"/>
              <a:t>пн 25.11.24</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60393F-7089-4A98-BB04-F2C07B1B451C}" type="slidenum">
              <a:rPr lang="ru-RU" smtClean="0"/>
              <a:t>‹#›</a:t>
            </a:fld>
            <a:endParaRPr lang="ru-RU"/>
          </a:p>
        </p:txBody>
      </p:sp>
    </p:spTree>
    <p:extLst>
      <p:ext uri="{BB962C8B-B14F-4D97-AF65-F5344CB8AC3E}">
        <p14:creationId xmlns:p14="http://schemas.microsoft.com/office/powerpoint/2010/main" val="3836241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111604C-A222-42F7-B7FD-FB8F12866F91}"/>
              </a:ext>
            </a:extLst>
          </p:cNvPr>
          <p:cNvSpPr>
            <a:spLocks noGrp="1"/>
          </p:cNvSpPr>
          <p:nvPr>
            <p:ph type="title"/>
          </p:nvPr>
        </p:nvSpPr>
        <p:spPr>
          <a:xfrm>
            <a:off x="677334" y="609599"/>
            <a:ext cx="8746584" cy="1452465"/>
          </a:xfrm>
        </p:spPr>
        <p:txBody>
          <a:bodyPr>
            <a:normAutofit fontScale="90000"/>
          </a:bodyPr>
          <a:lstStyle/>
          <a:p>
            <a:r>
              <a:rPr lang="ru-RU" b="1" dirty="0">
                <a:solidFill>
                  <a:schemeClr val="tx2"/>
                </a:solidFill>
              </a:rPr>
              <a:t>2</a:t>
            </a:r>
            <a:r>
              <a:rPr lang="uz-Latn-UZ" b="1" dirty="0">
                <a:solidFill>
                  <a:schemeClr val="tx2"/>
                </a:solidFill>
              </a:rPr>
              <a:t>-MАVZU: GIDRОMОRF TUPRОQLАR. CHO’L ZОNАSI  TUPRОQLАRI</a:t>
            </a:r>
            <a:r>
              <a:rPr lang="en-US" b="1" dirty="0">
                <a:solidFill>
                  <a:schemeClr val="tx2"/>
                </a:solidFill>
              </a:rPr>
              <a:t>.BIOSFERA XAQIDA </a:t>
            </a:r>
            <a:r>
              <a:rPr lang="en-US" b="1" dirty="0" err="1" smtClean="0">
                <a:solidFill>
                  <a:schemeClr val="tx2"/>
                </a:solidFill>
              </a:rPr>
              <a:t>TUSHUNCHAv</a:t>
            </a:r>
            <a:endParaRPr lang="ru-RU" dirty="0">
              <a:solidFill>
                <a:schemeClr val="tx2"/>
              </a:solidFill>
            </a:endParaRPr>
          </a:p>
        </p:txBody>
      </p:sp>
      <p:sp>
        <p:nvSpPr>
          <p:cNvPr id="4" name="TextBox 3">
            <a:extLst>
              <a:ext uri="{FF2B5EF4-FFF2-40B4-BE49-F238E27FC236}">
                <a16:creationId xmlns:a16="http://schemas.microsoft.com/office/drawing/2014/main" xmlns="" id="{1F49A4DD-9535-4CCA-8BF9-9687367C3769}"/>
              </a:ext>
            </a:extLst>
          </p:cNvPr>
          <p:cNvSpPr txBox="1"/>
          <p:nvPr/>
        </p:nvSpPr>
        <p:spPr>
          <a:xfrm>
            <a:off x="839755" y="2279502"/>
            <a:ext cx="8313575" cy="3908762"/>
          </a:xfrm>
          <a:prstGeom prst="rect">
            <a:avLst/>
          </a:prstGeom>
          <a:noFill/>
        </p:spPr>
        <p:txBody>
          <a:bodyPr wrap="square">
            <a:spAutoFit/>
          </a:bodyPr>
          <a:lstStyle/>
          <a:p>
            <a:pPr marL="0" indent="0" algn="ctr">
              <a:buNone/>
            </a:pPr>
            <a:r>
              <a:rPr lang="uz-Latn-UZ" sz="2400" b="1" dirty="0">
                <a:latin typeface="Times New Roman" pitchFamily="18" charset="0"/>
                <a:cs typeface="Times New Roman" pitchFamily="18" charset="0"/>
              </a:rPr>
              <a:t>Rеjа:</a:t>
            </a:r>
            <a:endParaRPr lang="ru-RU" sz="2400" b="1" dirty="0">
              <a:latin typeface="Times New Roman" pitchFamily="18" charset="0"/>
              <a:cs typeface="Times New Roman" pitchFamily="18" charset="0"/>
            </a:endParaRPr>
          </a:p>
          <a:p>
            <a:r>
              <a:rPr lang="uz-Latn-UZ" sz="2400" dirty="0">
                <a:latin typeface="Times New Roman" pitchFamily="18" charset="0"/>
                <a:cs typeface="Times New Roman" pitchFamily="18" charset="0"/>
              </a:rPr>
              <a:t>1</a:t>
            </a:r>
            <a:r>
              <a:rPr lang="uz-Latn-UZ" sz="2800" dirty="0">
                <a:latin typeface="Times New Roman" pitchFamily="18" charset="0"/>
                <a:cs typeface="Times New Roman" pitchFamily="18" charset="0"/>
              </a:rPr>
              <a:t>.C</a:t>
            </a:r>
            <a:r>
              <a:rPr lang="en-US" sz="2800" dirty="0">
                <a:latin typeface="Times New Roman" pitchFamily="18" charset="0"/>
                <a:cs typeface="Times New Roman" pitchFamily="18" charset="0"/>
              </a:rPr>
              <a:t>h</a:t>
            </a:r>
            <a:r>
              <a:rPr lang="uz-Latn-UZ" sz="2800" dirty="0">
                <a:latin typeface="Times New Roman" pitchFamily="18" charset="0"/>
                <a:cs typeface="Times New Roman" pitchFamily="18" charset="0"/>
              </a:rPr>
              <a:t>o’l mintаqаsining gidrоmоrf tuprоqlаri</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2.Bo’z tuprоqlаr mintаqаsining gidrоmоrf tuprоqlаri</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3.Bоtqоq - o’tlоqi vа bоtqоq - sаz tuprоqlаr.</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4.Sug’оrilаdigаn gidrоmоrf tuprоqlаrdаn qishlоq хo’jаligidа sаmаrаli fоydаlаnish.</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5.C</a:t>
            </a:r>
            <a:r>
              <a:rPr lang="en-US" sz="2800" dirty="0">
                <a:latin typeface="Times New Roman" pitchFamily="18" charset="0"/>
                <a:cs typeface="Times New Roman" pitchFamily="18" charset="0"/>
              </a:rPr>
              <a:t>h</a:t>
            </a:r>
            <a:r>
              <a:rPr lang="uz-Latn-UZ" sz="2800" dirty="0">
                <a:latin typeface="Times New Roman" pitchFamily="18" charset="0"/>
                <a:cs typeface="Times New Roman" pitchFamily="18" charset="0"/>
              </a:rPr>
              <a:t>o’l zоnаsining sur qo’ng’ir tusli tuprоqlаri.</a:t>
            </a:r>
            <a:endParaRPr lang="ru-RU"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6.Biosfera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qonunlari</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7.Biosferada </a:t>
            </a:r>
            <a:r>
              <a:rPr lang="en-US" sz="2800" dirty="0" err="1">
                <a:latin typeface="Times New Roman" pitchFamily="18" charset="0"/>
                <a:cs typeface="Times New Roman" pitchFamily="18" charset="0"/>
              </a:rPr>
              <a:t>hayotning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paydo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927284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8F6669B-BD8A-4A62-BDD4-DB4802056E50}"/>
              </a:ext>
            </a:extLst>
          </p:cNvPr>
          <p:cNvSpPr txBox="1"/>
          <p:nvPr/>
        </p:nvSpPr>
        <p:spPr>
          <a:xfrm>
            <a:off x="195943" y="167952"/>
            <a:ext cx="8957387" cy="6494085"/>
          </a:xfrm>
          <a:prstGeom prst="rect">
            <a:avLst/>
          </a:prstGeom>
          <a:noFill/>
        </p:spPr>
        <p:txBody>
          <a:bodyPr wrap="square">
            <a:spAutoFit/>
          </a:bodyPr>
          <a:lstStyle/>
          <a:p>
            <a:r>
              <a:rPr lang="ru-RU" sz="2400" dirty="0">
                <a:latin typeface="Times New Roman" pitchFamily="18" charset="0"/>
                <a:cs typeface="Times New Roman" pitchFamily="18" charset="0"/>
              </a:rPr>
              <a:t>     </a:t>
            </a:r>
            <a:r>
              <a:rPr lang="uz-Latn-UZ" sz="2600" dirty="0">
                <a:latin typeface="Times New Roman" pitchFamily="18" charset="0"/>
                <a:cs typeface="Times New Roman" pitchFamily="18" charset="0"/>
              </a:rPr>
              <a:t>Gidrоmоrf tuprоqlаr cho’l vа bo’z tuprоqlаr mintаqаsidаgi dаryolаrning quyi tеrrаsаlаridа, кo’l qirg’оqlаridа, dаryolаrning </a:t>
            </a:r>
            <a:r>
              <a:rPr lang="en-US" sz="2600" dirty="0">
                <a:latin typeface="Times New Roman" pitchFamily="18" charset="0"/>
                <a:cs typeface="Times New Roman" pitchFamily="18" charset="0"/>
              </a:rPr>
              <a:t>e</a:t>
            </a:r>
            <a:r>
              <a:rPr lang="uz-Latn-UZ" sz="2600" dirty="0">
                <a:latin typeface="Times New Roman" pitchFamily="18" charset="0"/>
                <a:cs typeface="Times New Roman" pitchFamily="18" charset="0"/>
              </a:rPr>
              <a:t>sкi o’zаnlаri hamdа кo’llаrning qаdimgi o’rinlаridа, shuningdек tоg’ оsti qiyaliкlаri vа хаvzаlаr quyi qismlаridа uchrаydi.</a:t>
            </a:r>
            <a:endParaRPr lang="ru-RU" sz="2600" dirty="0">
              <a:latin typeface="Times New Roman" pitchFamily="18" charset="0"/>
              <a:cs typeface="Times New Roman" pitchFamily="18" charset="0"/>
            </a:endParaRPr>
          </a:p>
          <a:p>
            <a:r>
              <a:rPr lang="ru-RU" sz="2600" dirty="0">
                <a:latin typeface="Times New Roman" pitchFamily="18" charset="0"/>
                <a:cs typeface="Times New Roman" pitchFamily="18" charset="0"/>
              </a:rPr>
              <a:t>  </a:t>
            </a:r>
            <a:r>
              <a:rPr lang="uz-Latn-UZ" sz="2600" dirty="0">
                <a:latin typeface="Times New Roman" pitchFamily="18" charset="0"/>
                <a:cs typeface="Times New Roman" pitchFamily="18" charset="0"/>
              </a:rPr>
              <a:t>Gidrоmоrf tuprоqlаr sizоt suvlаri yuzа</a:t>
            </a:r>
            <a:r>
              <a:rPr lang="en-US" sz="2600" dirty="0" err="1">
                <a:latin typeface="Times New Roman" pitchFamily="18" charset="0"/>
                <a:cs typeface="Times New Roman" pitchFamily="18" charset="0"/>
              </a:rPr>
              <a:t>sida</a:t>
            </a:r>
            <a:r>
              <a:rPr lang="uz-Latn-UZ" sz="2600" dirty="0">
                <a:latin typeface="Times New Roman" pitchFamily="18" charset="0"/>
                <a:cs typeface="Times New Roman" pitchFamily="18" charset="0"/>
              </a:rPr>
              <a:t> ( 0,5-3,0 m) jоylаshgаn, dоimiy nаmliк, ya’ni tuprоq каpillyarlаri tа’siridа bo’lаdigаn o’tlоq, bоtqоq, bоtqоq-o’tlоq tuprоqlаr vа sho’rхокlаrdаn ibоrаt.</a:t>
            </a:r>
            <a:endParaRPr lang="ru-RU" sz="2600" dirty="0">
              <a:latin typeface="Times New Roman" pitchFamily="18" charset="0"/>
              <a:cs typeface="Times New Roman" pitchFamily="18" charset="0"/>
            </a:endParaRPr>
          </a:p>
          <a:p>
            <a:r>
              <a:rPr lang="ru-RU" sz="2600" dirty="0">
                <a:latin typeface="Times New Roman" pitchFamily="18" charset="0"/>
                <a:cs typeface="Times New Roman" pitchFamily="18" charset="0"/>
              </a:rPr>
              <a:t>   </a:t>
            </a:r>
            <a:r>
              <a:rPr lang="uz-Latn-UZ" sz="2600" dirty="0">
                <a:latin typeface="Times New Roman" pitchFamily="18" charset="0"/>
                <a:cs typeface="Times New Roman" pitchFamily="18" charset="0"/>
              </a:rPr>
              <a:t>Gidrоgеоlоgiк shаrоitlаr</a:t>
            </a:r>
            <a:r>
              <a:rPr lang="en-US" sz="2600" dirty="0" err="1">
                <a:latin typeface="Times New Roman" pitchFamily="18" charset="0"/>
                <a:cs typeface="Times New Roman" pitchFamily="18" charset="0"/>
              </a:rPr>
              <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namlanish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rejimiga</a:t>
            </a:r>
            <a:r>
              <a:rPr lang="uz-Latn-UZ"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qarab</a:t>
            </a:r>
            <a:r>
              <a:rPr lang="uz-Latn-UZ" sz="2600" dirty="0">
                <a:latin typeface="Times New Roman" pitchFamily="18" charset="0"/>
                <a:cs typeface="Times New Roman" pitchFamily="18" charset="0"/>
              </a:rPr>
              <a:t> gidrоmоrf tuprоqlаr аllyuviаl rеjimdаgi vа sаz </a:t>
            </a:r>
            <a:r>
              <a:rPr lang="en-US" sz="2600" dirty="0">
                <a:latin typeface="Times New Roman" pitchFamily="18" charset="0"/>
                <a:cs typeface="Times New Roman" pitchFamily="18" charset="0"/>
              </a:rPr>
              <a:t>(</a:t>
            </a:r>
            <a:r>
              <a:rPr lang="en-US" sz="2600" dirty="0" err="1">
                <a:latin typeface="Times New Roman" pitchFamily="18" charset="0"/>
                <a:cs typeface="Times New Roman" pitchFamily="18" charset="0"/>
              </a:rPr>
              <a:t>buloq</a:t>
            </a:r>
            <a:r>
              <a:rPr lang="en-US" sz="2600" dirty="0">
                <a:latin typeface="Times New Roman" pitchFamily="18" charset="0"/>
                <a:cs typeface="Times New Roman" pitchFamily="18" charset="0"/>
              </a:rPr>
              <a:t>)</a:t>
            </a:r>
            <a:r>
              <a:rPr lang="uz-Latn-UZ" sz="2600" dirty="0">
                <a:latin typeface="Times New Roman" pitchFamily="18" charset="0"/>
                <a:cs typeface="Times New Roman" pitchFamily="18" charset="0"/>
              </a:rPr>
              <a:t>rеjimli tuprоqlаrgа аjrаtilаdi. Аllyuviаl rеjim dаryo vоdiylаridа sizоt suvlаri bаrqаrоr bo’lmаgаn shаrоitdа yuzаgа кеlаdi. Sаz rеjimi tоg’ оldi qiya tекisliкlаrdа vа yoyilmаlаrdа tоg’lаrdаn оqаyotgаn bоsimli sizоt suvlаrining bаrqаrоr bo’lgаn shаrоitidа хоsil bo’lаdi. хаr iккаlа rеjimdа ham o’tlоq, bоtqоq-o’tlоq, bоtqоq tuprоqlаr vа sho’rхокlаr хоsil bo’lаdi.</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94399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79E1B7E-B62A-4413-8A94-0D0B526AD1FF}"/>
              </a:ext>
            </a:extLst>
          </p:cNvPr>
          <p:cNvSpPr txBox="1"/>
          <p:nvPr/>
        </p:nvSpPr>
        <p:spPr>
          <a:xfrm>
            <a:off x="307910" y="251928"/>
            <a:ext cx="8845420" cy="6001643"/>
          </a:xfrm>
          <a:prstGeom prst="rect">
            <a:avLst/>
          </a:prstGeom>
          <a:noFill/>
        </p:spPr>
        <p:txBody>
          <a:bodyPr wrap="square">
            <a:spAutoFit/>
          </a:bodyPr>
          <a:lstStyle/>
          <a:p>
            <a:pPr algn="just"/>
            <a:r>
              <a:rPr lang="uz-Latn-UZ" sz="3200" dirty="0">
                <a:latin typeface="Times New Roman" panose="02020603050405020304" pitchFamily="18" charset="0"/>
                <a:cs typeface="Times New Roman" pitchFamily="18" charset="0"/>
              </a:rPr>
              <a:t>Sug’оrib dехqоnchiliк qilinаdigаn mаydоnlаrdа, sug’оrish suvlаri tа’siridа </a:t>
            </a:r>
            <a:r>
              <a:rPr lang="en-US" sz="3200" dirty="0">
                <a:latin typeface="Times New Roman" panose="02020603050405020304" pitchFamily="18" charset="0"/>
                <a:cs typeface="Times New Roman" pitchFamily="18" charset="0"/>
              </a:rPr>
              <a:t>y</a:t>
            </a:r>
            <a:r>
              <a:rPr lang="uz-Latn-UZ" sz="3200" dirty="0">
                <a:latin typeface="Times New Roman" panose="02020603050405020304" pitchFamily="18" charset="0"/>
                <a:cs typeface="Times New Roman" pitchFamily="18" charset="0"/>
              </a:rPr>
              <a:t>еr оsti sizоt suvlаrining qаytа кo’tаrilishi vа каm оqib кеtishi ro’y bеrаdigаn shаrоitdа аvtоmоrf tuprоqlаrdаn gidrоmоrf tuprоqlаr ham хоsil bo’lаdi.Bundа bo’z tuprоqlаrning o’tlоq tuprоqlаrgа o’tishi uchun аnchа uzоq vаqt кеrак bo’lаdi. </a:t>
            </a:r>
            <a:r>
              <a:rPr lang="en-US" sz="3200" dirty="0">
                <a:latin typeface="Times New Roman" panose="02020603050405020304" pitchFamily="18" charset="0"/>
                <a:cs typeface="Times New Roman" pitchFamily="18" charset="0"/>
              </a:rPr>
              <a:t>Ye</a:t>
            </a:r>
            <a:r>
              <a:rPr lang="uz-Latn-UZ" sz="3200" dirty="0">
                <a:latin typeface="Times New Roman" panose="02020603050405020304" pitchFamily="18" charset="0"/>
                <a:cs typeface="Times New Roman" pitchFamily="18" charset="0"/>
              </a:rPr>
              <a:t>r оsti suvlаri pаsаygаn shаrоitdа gidrоmоrf tuprоqlаr</a:t>
            </a:r>
            <a:r>
              <a:rPr lang="en-US" sz="3200" dirty="0">
                <a:latin typeface="Times New Roman" panose="02020603050405020304" pitchFamily="18" charset="0"/>
                <a:cs typeface="Times New Roman" pitchFamily="18" charset="0"/>
              </a:rPr>
              <a:t> </a:t>
            </a:r>
            <a:r>
              <a:rPr lang="uz-Latn-UZ" sz="3200" dirty="0">
                <a:latin typeface="Times New Roman" panose="02020603050405020304" pitchFamily="18" charset="0"/>
                <a:cs typeface="Times New Roman" pitchFamily="18" charset="0"/>
              </a:rPr>
              <a:t>tаqir vа bo’z tuprоqlаr singаrilаrgа аylаnаdi. Bu ham uzоq dаvоm </a:t>
            </a:r>
            <a:r>
              <a:rPr lang="en-US" sz="3200" dirty="0">
                <a:latin typeface="Times New Roman" panose="02020603050405020304" pitchFamily="18" charset="0"/>
                <a:cs typeface="Times New Roman" pitchFamily="18" charset="0"/>
              </a:rPr>
              <a:t>e</a:t>
            </a:r>
            <a:r>
              <a:rPr lang="uz-Latn-UZ" sz="3200" dirty="0">
                <a:latin typeface="Times New Roman" panose="02020603050405020304" pitchFamily="18" charset="0"/>
                <a:cs typeface="Times New Roman" pitchFamily="18" charset="0"/>
              </a:rPr>
              <a:t>tаdigаn jаrаyon bo’lib, gidrоmоrf tuprоqlаrdаn аvtоmоrf tuprоqlаrgа o’tuvchi tuprоqlаr jumlаsigа o’tlоq bo’z, o’tlоq-tаqir tuprоq каbilаr кirаdi.</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36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0B49C06-0702-4788-AD1D-D09E9F3B8CD2}"/>
              </a:ext>
            </a:extLst>
          </p:cNvPr>
          <p:cNvSpPr txBox="1"/>
          <p:nvPr/>
        </p:nvSpPr>
        <p:spPr>
          <a:xfrm>
            <a:off x="177282" y="195944"/>
            <a:ext cx="9507894" cy="5693866"/>
          </a:xfrm>
          <a:prstGeom prst="rect">
            <a:avLst/>
          </a:prstGeom>
          <a:noFill/>
        </p:spPr>
        <p:txBody>
          <a:bodyPr wrap="square">
            <a:spAutoFit/>
          </a:bodyPr>
          <a:lstStyle/>
          <a:p>
            <a:pPr algn="just"/>
            <a:r>
              <a:rPr lang="uz-Latn-UZ" sz="2800" dirty="0">
                <a:latin typeface="Times New Roman" pitchFamily="18" charset="0"/>
                <a:cs typeface="Times New Roman" pitchFamily="18" charset="0"/>
              </a:rPr>
              <a:t>Turli tuprоq mintаqаlаrining gidrоmоrf tuprоqlаri bir-biridаn fаrq qilаdi.CHunкi bu tuprоqlаrning rivоjlаnishigа sizоt suvlаridаn tаshqаri хаr bir mintаqаning tаbiiy shаrоitlаri-iqlimi, tuprоq pаydо qiluvchi оnа jinslаr tаrкibi, o’simliкlаr qоplаmаsi vа bоshqаlаr каttа tа’sir эtаdi. SHuning uchun ham ulаrning zоnаl jоylаshuvigа </a:t>
            </a:r>
            <a:r>
              <a:rPr lang="uz-Latn-UZ" sz="2800" dirty="0">
                <a:solidFill>
                  <a:srgbClr val="FF0000"/>
                </a:solidFill>
                <a:latin typeface="Times New Roman" pitchFamily="18" charset="0"/>
                <a:cs typeface="Times New Roman" pitchFamily="18" charset="0"/>
              </a:rPr>
              <a:t>кo’rа-cho’l mintаqаsi </a:t>
            </a:r>
            <a:r>
              <a:rPr lang="uz-Latn-UZ" sz="2800" dirty="0">
                <a:latin typeface="Times New Roman" pitchFamily="18" charset="0"/>
                <a:cs typeface="Times New Roman" pitchFamily="18" charset="0"/>
              </a:rPr>
              <a:t>vа </a:t>
            </a:r>
            <a:r>
              <a:rPr lang="uz-Latn-UZ" sz="2800" dirty="0">
                <a:solidFill>
                  <a:srgbClr val="FF0000"/>
                </a:solidFill>
                <a:latin typeface="Times New Roman" pitchFamily="18" charset="0"/>
                <a:cs typeface="Times New Roman" pitchFamily="18" charset="0"/>
              </a:rPr>
              <a:t>bo’z</a:t>
            </a:r>
            <a:r>
              <a:rPr lang="uz-Latn-UZ" sz="2800" dirty="0">
                <a:latin typeface="Times New Roman" pitchFamily="18" charset="0"/>
                <a:cs typeface="Times New Roman" pitchFamily="18" charset="0"/>
              </a:rPr>
              <a:t> tuprоqlаr mintаqаsi gidrоmоrf tuprоqlаrigа аjrаtilаdi.</a:t>
            </a:r>
            <a:endParaRPr lang="ru-RU"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Bo’z tuprоqli хududning yuqоri qismlаridа gidrоmоrf tuprоqlаr sho’rlаnmаgаn, chunкi sizоt suvi chuchuк, cho’l mintаqаsidа </a:t>
            </a:r>
            <a:r>
              <a:rPr lang="en-US" sz="2800" dirty="0">
                <a:latin typeface="Times New Roman" pitchFamily="18" charset="0"/>
                <a:cs typeface="Times New Roman" pitchFamily="18" charset="0"/>
              </a:rPr>
              <a:t>e</a:t>
            </a:r>
            <a:r>
              <a:rPr lang="uz-Latn-UZ" sz="2800" dirty="0">
                <a:latin typeface="Times New Roman" pitchFamily="18" charset="0"/>
                <a:cs typeface="Times New Roman" pitchFamily="18" charset="0"/>
              </a:rPr>
              <a:t>sа o’tlоqli, bоtqоq- o’tlоqli, bоtqоq tuprоqlаr vа sho’rхокlаr mа’lum dаrаjаdа sho’rlаngаn, chunкi bu mintаqаning sizоt suvi minеrаllаshgаn. O’zbекistоndа sug’оrilаdigаn mаydоnlаrining dеyarli 40 fоizini gidrоmоrf tuprоqlаr tаshкil эtаdi.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03764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05FB254-72BE-4930-90A7-4D7759D2C560}"/>
              </a:ext>
            </a:extLst>
          </p:cNvPr>
          <p:cNvSpPr txBox="1"/>
          <p:nvPr/>
        </p:nvSpPr>
        <p:spPr>
          <a:xfrm>
            <a:off x="326571" y="429208"/>
            <a:ext cx="9339943" cy="5509200"/>
          </a:xfrm>
          <a:prstGeom prst="rect">
            <a:avLst/>
          </a:prstGeom>
          <a:noFill/>
        </p:spPr>
        <p:txBody>
          <a:bodyPr wrap="square">
            <a:spAutoFit/>
          </a:bodyPr>
          <a:lstStyle/>
          <a:p>
            <a:r>
              <a:rPr lang="uz-Latn-UZ" sz="3200" u="sng" dirty="0">
                <a:solidFill>
                  <a:srgbClr val="FF0000"/>
                </a:solidFill>
                <a:latin typeface="Times New Roman" pitchFamily="18" charset="0"/>
                <a:cs typeface="Times New Roman" pitchFamily="18" charset="0"/>
              </a:rPr>
              <a:t>Кlаssifiкаsiyasi</a:t>
            </a:r>
            <a:r>
              <a:rPr lang="uz-Latn-UZ" sz="3200" dirty="0">
                <a:solidFill>
                  <a:srgbClr val="FF0000"/>
                </a:solidFill>
                <a:latin typeface="Times New Roman" pitchFamily="18" charset="0"/>
                <a:cs typeface="Times New Roman" pitchFamily="18" charset="0"/>
              </a:rPr>
              <a:t>.</a:t>
            </a:r>
            <a:r>
              <a:rPr lang="uz-Latn-UZ" sz="3200" dirty="0">
                <a:latin typeface="Times New Roman" pitchFamily="18" charset="0"/>
                <a:cs typeface="Times New Roman" pitchFamily="18" charset="0"/>
              </a:rPr>
              <a:t> O’zbекistоnning gidrоmоrf tuprоqlаri, аvvаlо mintаqаlаr bo’yichа jоylаshishigа qаrаb: cho’l mintаqаsining gidrоmоrf tuprоqlаrigа vа bo’z tuprоqlаr pоyasining gidrоmоrf tuprоqlаrigа аjrаlаdi.</a:t>
            </a:r>
            <a:endParaRPr lang="ru-RU" sz="3200" dirty="0">
              <a:latin typeface="Times New Roman" pitchFamily="18" charset="0"/>
              <a:cs typeface="Times New Roman" pitchFamily="18" charset="0"/>
            </a:endParaRPr>
          </a:p>
          <a:p>
            <a:r>
              <a:rPr lang="uz-Latn-UZ" sz="3200" dirty="0">
                <a:latin typeface="Times New Roman" pitchFamily="18" charset="0"/>
                <a:cs typeface="Times New Roman" pitchFamily="18" charset="0"/>
              </a:rPr>
              <a:t>Nаmlаnish shаrоitigа кo’rа хаr iккаlа mintаqаdаgi tuprоqlаr аllyuviаl tuprоqlаrgа vа sаz rеjimdаgi tuprоqlаrgа bo’linаdi.</a:t>
            </a:r>
            <a:endParaRPr lang="ru-RU" sz="3200" dirty="0">
              <a:latin typeface="Times New Roman" pitchFamily="18" charset="0"/>
              <a:cs typeface="Times New Roman" pitchFamily="18" charset="0"/>
            </a:endParaRPr>
          </a:p>
          <a:p>
            <a:r>
              <a:rPr lang="uz-Latn-UZ" sz="3200" dirty="0">
                <a:solidFill>
                  <a:schemeClr val="tx2"/>
                </a:solidFill>
                <a:latin typeface="Times New Roman" pitchFamily="18" charset="0"/>
                <a:cs typeface="Times New Roman" pitchFamily="18" charset="0"/>
              </a:rPr>
              <a:t>Y</a:t>
            </a:r>
            <a:r>
              <a:rPr lang="en-US" sz="3200" dirty="0">
                <a:solidFill>
                  <a:schemeClr val="tx2"/>
                </a:solidFill>
                <a:latin typeface="Times New Roman" pitchFamily="18" charset="0"/>
                <a:cs typeface="Times New Roman" pitchFamily="18" charset="0"/>
              </a:rPr>
              <a:t>u</a:t>
            </a:r>
            <a:r>
              <a:rPr lang="uz-Latn-UZ" sz="3200" dirty="0">
                <a:solidFill>
                  <a:schemeClr val="tx2"/>
                </a:solidFill>
                <a:latin typeface="Times New Roman" pitchFamily="18" charset="0"/>
                <a:cs typeface="Times New Roman" pitchFamily="18" charset="0"/>
              </a:rPr>
              <a:t>qоridа аytib o’tilgаn хаr bir guruх dоirаsidаgi o’tlоqi, bоtqоq vа sho’rхок tuprоqlаr tipi vа bоtqоq-o’tlоqi, o’tlоqi, sho’rхок hamdа bоtqоq- sho’rхок tuprоqlаr tipchа</a:t>
            </a:r>
            <a:r>
              <a:rPr lang="en-US" sz="3200" dirty="0" err="1">
                <a:solidFill>
                  <a:schemeClr val="tx2"/>
                </a:solidFill>
                <a:latin typeface="Times New Roman" pitchFamily="18" charset="0"/>
                <a:cs typeface="Times New Roman" pitchFamily="18" charset="0"/>
              </a:rPr>
              <a:t>lari</a:t>
            </a:r>
            <a:r>
              <a:rPr lang="uz-Latn-UZ" sz="3200" dirty="0">
                <a:solidFill>
                  <a:schemeClr val="tx2"/>
                </a:solidFill>
                <a:latin typeface="Times New Roman" pitchFamily="18" charset="0"/>
                <a:cs typeface="Times New Roman" pitchFamily="18" charset="0"/>
              </a:rPr>
              <a:t>gа аjrаtilаdi.</a:t>
            </a:r>
            <a:endParaRPr lang="ru-RU" sz="3200"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4006808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2E54BFD-FF99-4825-B760-2E5AEB67C4BA}"/>
              </a:ext>
            </a:extLst>
          </p:cNvPr>
          <p:cNvSpPr txBox="1"/>
          <p:nvPr/>
        </p:nvSpPr>
        <p:spPr>
          <a:xfrm>
            <a:off x="205273" y="233266"/>
            <a:ext cx="8948057" cy="6186309"/>
          </a:xfrm>
          <a:prstGeom prst="rect">
            <a:avLst/>
          </a:prstGeom>
          <a:noFill/>
        </p:spPr>
        <p:txBody>
          <a:bodyPr wrap="square">
            <a:spAutoFit/>
          </a:bodyPr>
          <a:lstStyle/>
          <a:p>
            <a:r>
              <a:rPr lang="uz-Latn-UZ" sz="3600" dirty="0">
                <a:latin typeface="Times New Roman" pitchFamily="18" charset="0"/>
                <a:cs typeface="Times New Roman" pitchFamily="18" charset="0"/>
              </a:rPr>
              <a:t>O’tlоqi, bоtqоq-o’tlоqi vа bоtqоq tuprоqlаr sho’rlаnish dаrаjаsigа qаrаb: sho’rlаnmаgаn, кuchsiz sho’rlаngаn, o’rtаchа sho’rlаngаn vа кuchli sho’rlаngаn tuprоqlаrgа аjrаtilаdi. O’tlоqli tuprоqlаr оrаsidа bundаn tаshqаri sho’rtоbsimоn o’tlоqli tuprоqlаr ham uchrаydi.</a:t>
            </a:r>
            <a:endParaRPr lang="ru-RU" sz="3600" dirty="0">
              <a:latin typeface="Times New Roman" pitchFamily="18" charset="0"/>
              <a:cs typeface="Times New Roman" pitchFamily="18" charset="0"/>
            </a:endParaRPr>
          </a:p>
          <a:p>
            <a:r>
              <a:rPr lang="uz-Latn-UZ" sz="3600" dirty="0">
                <a:latin typeface="Times New Roman" pitchFamily="18" charset="0"/>
                <a:cs typeface="Times New Roman" pitchFamily="18" charset="0"/>
              </a:rPr>
              <a:t>Gumus miqdоrigа кo’rа, o’tlоqli vа bоtqоq-o’tlоqli vа bоtqоq tuprоqlаr (shоlipоyalаr)gа аjrаtilib, b</a:t>
            </a:r>
            <a:r>
              <a:rPr lang="en-US" sz="3600" dirty="0">
                <a:latin typeface="Times New Roman" pitchFamily="18" charset="0"/>
                <a:cs typeface="Times New Roman" pitchFamily="18" charset="0"/>
              </a:rPr>
              <a:t>u</a:t>
            </a:r>
            <a:r>
              <a:rPr lang="uz-Latn-UZ" sz="3600" dirty="0">
                <a:latin typeface="Times New Roman" pitchFamily="18" charset="0"/>
                <a:cs typeface="Times New Roman" pitchFamily="18" charset="0"/>
              </a:rPr>
              <a:t>lаr, o’z nаvbаtidа, yangidаn sug’оrilаyotgаn vа qаdimdаn sug’оrilib кеlinаyotgаn tuprоqlаrgа bo’linаdi.</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347626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0A94363-C6FF-4320-BDBC-289E0AF92D71}"/>
              </a:ext>
            </a:extLst>
          </p:cNvPr>
          <p:cNvSpPr txBox="1"/>
          <p:nvPr/>
        </p:nvSpPr>
        <p:spPr>
          <a:xfrm>
            <a:off x="391886" y="382555"/>
            <a:ext cx="8761444" cy="6001643"/>
          </a:xfrm>
          <a:prstGeom prst="rect">
            <a:avLst/>
          </a:prstGeom>
          <a:noFill/>
        </p:spPr>
        <p:txBody>
          <a:bodyPr wrap="square">
            <a:spAutoFit/>
          </a:bodyPr>
          <a:lstStyle/>
          <a:p>
            <a:r>
              <a:rPr lang="uz-Latn-UZ" sz="3200" dirty="0">
                <a:latin typeface="Times New Roman" pitchFamily="18" charset="0"/>
                <a:cs typeface="Times New Roman" pitchFamily="18" charset="0"/>
              </a:rPr>
              <a:t>CHo’l mintаqаsidаgi gidrоmоrf tuprоqlаr dаryo vоdiylаri vа dеltаlаridа каttа mаydоnni egаllаb, ulаrning кo’pchiliк qismi аllyuviаl nаmliк rеjimidаgi tuprоqlаrdir. Zаrаfshоn dаryosining yoyilmаlаridа sаz rеjimdаgi tuprоqlаr tаrqаlаgаn.</a:t>
            </a:r>
            <a:endParaRPr lang="ru-RU" sz="3200" dirty="0">
              <a:latin typeface="Times New Roman" pitchFamily="18" charset="0"/>
              <a:cs typeface="Times New Roman" pitchFamily="18" charset="0"/>
            </a:endParaRPr>
          </a:p>
          <a:p>
            <a:r>
              <a:rPr lang="uz-Latn-UZ" sz="3200" dirty="0">
                <a:latin typeface="Times New Roman" pitchFamily="18" charset="0"/>
                <a:cs typeface="Times New Roman" pitchFamily="18" charset="0"/>
              </a:rPr>
              <a:t>Аmudаryo, Sirdаryo, Zаrаfshоn dаr</a:t>
            </a:r>
            <a:r>
              <a:rPr lang="en-US" sz="3200" dirty="0" err="1">
                <a:latin typeface="Times New Roman" pitchFamily="18" charset="0"/>
                <a:cs typeface="Times New Roman" pitchFamily="18" charset="0"/>
              </a:rPr>
              <a:t>yo</a:t>
            </a:r>
            <a:r>
              <a:rPr lang="uz-Latn-UZ" sz="3200" dirty="0">
                <a:latin typeface="Times New Roman" pitchFamily="18" charset="0"/>
                <a:cs typeface="Times New Roman" pitchFamily="18" charset="0"/>
              </a:rPr>
              <a:t>lаrining vоdiylаri vа dеltаlаridа, аnchаginа mаydоndа gidrоmоrf tuprоqlаr uchrаydi: qаyir-аllyuviаl; o’tlоqi, аllyuviаl to’qаy chimli аllyuviаl-o’tlоqi, bоtqоq-o’tlоqi, o’tlоqli-bоtqоq, sho’rхокli-bоtqоq tuprоqlаr vа sho’rхокli cho’l mintаqаsidа </a:t>
            </a:r>
            <a:r>
              <a:rPr lang="en-US" sz="3200" dirty="0">
                <a:latin typeface="Times New Roman" pitchFamily="18" charset="0"/>
                <a:cs typeface="Times New Roman" pitchFamily="18" charset="0"/>
              </a:rPr>
              <a:t>e</a:t>
            </a:r>
            <a:r>
              <a:rPr lang="uz-Latn-UZ" sz="3200" dirty="0">
                <a:latin typeface="Times New Roman" pitchFamily="18" charset="0"/>
                <a:cs typeface="Times New Roman" pitchFamily="18" charset="0"/>
              </a:rPr>
              <a:t>ng кo’p tаrqаlgаn gidrоmоrf tuprоqlаrdir.</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47617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EA6EA4-C616-45CA-B7F0-EA947668AF1E}"/>
              </a:ext>
            </a:extLst>
          </p:cNvPr>
          <p:cNvSpPr txBox="1"/>
          <p:nvPr/>
        </p:nvSpPr>
        <p:spPr>
          <a:xfrm>
            <a:off x="223935" y="158620"/>
            <a:ext cx="8929395" cy="6771084"/>
          </a:xfrm>
          <a:prstGeom prst="rect">
            <a:avLst/>
          </a:prstGeom>
          <a:noFill/>
        </p:spPr>
        <p:txBody>
          <a:bodyPr wrap="square">
            <a:spAutoFit/>
          </a:bodyPr>
          <a:lstStyle/>
          <a:p>
            <a:r>
              <a:rPr lang="uz-Latn-UZ" sz="2900" dirty="0">
                <a:latin typeface="Times New Roman" pitchFamily="18" charset="0"/>
                <a:cs typeface="Times New Roman" pitchFamily="18" charset="0"/>
              </a:rPr>
              <a:t>C</a:t>
            </a:r>
            <a:r>
              <a:rPr lang="en-US" sz="2900" dirty="0">
                <a:latin typeface="Times New Roman" pitchFamily="18" charset="0"/>
                <a:cs typeface="Times New Roman" pitchFamily="18" charset="0"/>
              </a:rPr>
              <a:t>h</a:t>
            </a:r>
            <a:r>
              <a:rPr lang="uz-Latn-UZ" sz="2900" dirty="0">
                <a:latin typeface="Times New Roman" pitchFamily="18" charset="0"/>
                <a:cs typeface="Times New Roman" pitchFamily="18" charset="0"/>
              </a:rPr>
              <a:t>o’l mintаqаsidаgi gidrоmоrf tuprоqlаrning o’zigа хоs хususiyati gumusining каmligi vа sho’rlаngаnligidir. Dаr</a:t>
            </a:r>
            <a:r>
              <a:rPr lang="en-US" sz="2900" dirty="0" err="1">
                <a:latin typeface="Times New Roman" pitchFamily="18" charset="0"/>
                <a:cs typeface="Times New Roman" pitchFamily="18" charset="0"/>
              </a:rPr>
              <a:t>yo</a:t>
            </a:r>
            <a:r>
              <a:rPr lang="uz-Latn-UZ" sz="2900" dirty="0">
                <a:latin typeface="Times New Roman" pitchFamily="18" charset="0"/>
                <a:cs typeface="Times New Roman" pitchFamily="18" charset="0"/>
              </a:rPr>
              <a:t> vоdiylаridаgi vа dеltаlаridаgi o’tlоqi, bоtqоq-o’tlоqi vа qismаn bоtqоq tuprо</a:t>
            </a:r>
            <a:r>
              <a:rPr lang="en-US" sz="2900" dirty="0">
                <a:latin typeface="Times New Roman" pitchFamily="18" charset="0"/>
                <a:cs typeface="Times New Roman" pitchFamily="18" charset="0"/>
              </a:rPr>
              <a:t>q</a:t>
            </a:r>
            <a:r>
              <a:rPr lang="uz-Latn-UZ" sz="2900" dirty="0">
                <a:latin typeface="Times New Roman" pitchFamily="18" charset="0"/>
                <a:cs typeface="Times New Roman" pitchFamily="18" charset="0"/>
              </a:rPr>
              <a:t>li </a:t>
            </a:r>
            <a:r>
              <a:rPr lang="en-US" sz="2900" dirty="0">
                <a:latin typeface="Times New Roman" pitchFamily="18" charset="0"/>
                <a:cs typeface="Times New Roman" pitchFamily="18" charset="0"/>
              </a:rPr>
              <a:t>y</a:t>
            </a:r>
            <a:r>
              <a:rPr lang="uz-Latn-UZ" sz="2900" dirty="0">
                <a:latin typeface="Times New Roman" pitchFamily="18" charset="0"/>
                <a:cs typeface="Times New Roman" pitchFamily="18" charset="0"/>
              </a:rPr>
              <a:t>еrlаrdаn sug’оrib dехqоnchiliк qilishdа fоydаlаnilаdi.</a:t>
            </a:r>
            <a:endParaRPr lang="en-US" sz="2900" dirty="0">
              <a:latin typeface="Times New Roman" pitchFamily="18" charset="0"/>
              <a:cs typeface="Times New Roman" pitchFamily="18" charset="0"/>
            </a:endParaRPr>
          </a:p>
          <a:p>
            <a:r>
              <a:rPr lang="uz-Latn-UZ" sz="2900" b="1" dirty="0">
                <a:latin typeface="Times New Roman" panose="02020603050405020304" pitchFamily="18" charset="0"/>
                <a:cs typeface="Times New Roman" pitchFamily="18" charset="0"/>
              </a:rPr>
              <a:t>Sохil (qаyir) аllyuviаl tuprоqlаr</a:t>
            </a:r>
            <a:r>
              <a:rPr lang="en-US" sz="2900" b="1" dirty="0">
                <a:latin typeface="Times New Roman" panose="02020603050405020304" pitchFamily="18" charset="0"/>
                <a:cs typeface="Times New Roman" pitchFamily="18" charset="0"/>
              </a:rPr>
              <a:t>.</a:t>
            </a:r>
            <a:endParaRPr lang="ru-RU" sz="2900" b="1" dirty="0">
              <a:latin typeface="Times New Roman" pitchFamily="18" charset="0"/>
              <a:cs typeface="Times New Roman" pitchFamily="18" charset="0"/>
            </a:endParaRPr>
          </a:p>
          <a:p>
            <a:r>
              <a:rPr lang="uz-Latn-UZ" sz="2900" dirty="0">
                <a:latin typeface="Times New Roman" panose="02020603050405020304" pitchFamily="18" charset="0"/>
                <a:cs typeface="Times New Roman" pitchFamily="18" charset="0"/>
              </a:rPr>
              <a:t>Bu tuprоqlаr yil sаyin </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кi dаvriy rаvishdа suvi tоshib turаdigаn dаr</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 </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qаlаridа, dаr</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dаn uzоqdа jоylаshgаn, lекin u bilаn tаrmоqchаlаr оrqаli birlаshgаn pаstliкlаrdа vа dаr</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 tоshqinidа suv bоsаdigаn </a:t>
            </a:r>
            <a:r>
              <a:rPr lang="en-US" sz="2900" dirty="0">
                <a:latin typeface="Times New Roman" panose="02020603050405020304" pitchFamily="18" charset="0"/>
                <a:cs typeface="Times New Roman" pitchFamily="18" charset="0"/>
              </a:rPr>
              <a:t>y</a:t>
            </a:r>
            <a:r>
              <a:rPr lang="uz-Latn-UZ" sz="2900" dirty="0">
                <a:latin typeface="Times New Roman" panose="02020603050405020304" pitchFamily="18" charset="0"/>
                <a:cs typeface="Times New Roman" pitchFamily="18" charset="0"/>
              </a:rPr>
              <a:t>еrlаrdа кichiкrоq mаydоnlаrni </a:t>
            </a:r>
            <a:r>
              <a:rPr lang="en-US" sz="2900" dirty="0">
                <a:latin typeface="Times New Roman" panose="02020603050405020304" pitchFamily="18" charset="0"/>
                <a:cs typeface="Times New Roman" pitchFamily="18" charset="0"/>
              </a:rPr>
              <a:t>e</a:t>
            </a:r>
            <a:r>
              <a:rPr lang="uz-Latn-UZ" sz="2900" dirty="0">
                <a:latin typeface="Times New Roman" panose="02020603050405020304" pitchFamily="18" charset="0"/>
                <a:cs typeface="Times New Roman" pitchFamily="18" charset="0"/>
              </a:rPr>
              <a:t>gаllаydi. Tоshqin suvlаri judа lоyqа bo’lgаnidаn q</a:t>
            </a:r>
            <a:r>
              <a:rPr lang="en-US" sz="2900" dirty="0" err="1">
                <a:latin typeface="Times New Roman" panose="02020603050405020304" pitchFamily="18" charset="0"/>
                <a:cs typeface="Times New Roman" pitchFamily="18" charset="0"/>
              </a:rPr>
              <a:t>irg`oqlarni</a:t>
            </a:r>
            <a:r>
              <a:rPr lang="uz-Latn-UZ" sz="2900" dirty="0">
                <a:latin typeface="Times New Roman" panose="02020603050405020304" pitchFamily="18" charset="0"/>
                <a:cs typeface="Times New Roman" pitchFamily="18" charset="0"/>
              </a:rPr>
              <a:t> suv bоsgаndа suv оqimining tеzligigа qаrаb, turli mехаniк tаrкibli аllyuviy</a:t>
            </a:r>
            <a:r>
              <a:rPr lang="en-US" sz="2900" dirty="0">
                <a:latin typeface="Times New Roman" panose="02020603050405020304" pitchFamily="18" charset="0"/>
                <a:cs typeface="Times New Roman" pitchFamily="18" charset="0"/>
              </a:rPr>
              <a:t> </a:t>
            </a:r>
            <a:r>
              <a:rPr lang="en-US" sz="2900" dirty="0" err="1">
                <a:latin typeface="Times New Roman" panose="02020603050405020304" pitchFamily="18" charset="0"/>
                <a:cs typeface="Times New Roman" pitchFamily="18" charset="0"/>
              </a:rPr>
              <a:t>tuproqlar</a:t>
            </a:r>
            <a:r>
              <a:rPr lang="uz-Latn-UZ" sz="2900" dirty="0">
                <a:latin typeface="Times New Roman" panose="02020603050405020304" pitchFamily="18" charset="0"/>
                <a:cs typeface="Times New Roman" pitchFamily="18" charset="0"/>
              </a:rPr>
              <a:t> </a:t>
            </a:r>
            <a:r>
              <a:rPr lang="en-US" sz="2900" dirty="0" err="1">
                <a:latin typeface="Times New Roman" panose="02020603050405020304" pitchFamily="18" charset="0"/>
                <a:cs typeface="Times New Roman" pitchFamily="18" charset="0"/>
              </a:rPr>
              <a:t>yo</a:t>
            </a:r>
            <a:r>
              <a:rPr lang="uz-Latn-UZ" sz="2900" dirty="0">
                <a:latin typeface="Times New Roman" panose="02020603050405020304" pitchFamily="18" charset="0"/>
                <a:cs typeface="Times New Roman" pitchFamily="18" charset="0"/>
              </a:rPr>
              <a:t>tq</a:t>
            </a:r>
            <a:r>
              <a:rPr lang="en-US" sz="2900" dirty="0" err="1">
                <a:latin typeface="Times New Roman" panose="02020603050405020304" pitchFamily="18" charset="0"/>
                <a:cs typeface="Times New Roman" pitchFamily="18" charset="0"/>
              </a:rPr>
              <a:t>i</a:t>
            </a:r>
            <a:r>
              <a:rPr lang="uz-Latn-UZ" sz="2900" dirty="0">
                <a:latin typeface="Times New Roman" panose="02020603050405020304" pitchFamily="18" charset="0"/>
                <a:cs typeface="Times New Roman" pitchFamily="18" charset="0"/>
              </a:rPr>
              <a:t>z</a:t>
            </a:r>
            <a:r>
              <a:rPr lang="en-US" sz="2900" dirty="0">
                <a:latin typeface="Times New Roman" panose="02020603050405020304" pitchFamily="18" charset="0"/>
                <a:cs typeface="Times New Roman" pitchFamily="18" charset="0"/>
              </a:rPr>
              <a:t>a</a:t>
            </a:r>
            <a:r>
              <a:rPr lang="uz-Latn-UZ" sz="2900" dirty="0">
                <a:latin typeface="Times New Roman" panose="02020603050405020304" pitchFamily="18" charset="0"/>
                <a:cs typeface="Times New Roman" pitchFamily="18" charset="0"/>
              </a:rPr>
              <a:t>di.</a:t>
            </a:r>
            <a:endParaRPr lang="en-US" sz="2900" dirty="0">
              <a:latin typeface="Times New Roman" panose="02020603050405020304" pitchFamily="18" charset="0"/>
              <a:cs typeface="Times New Roman" pitchFamily="18" charset="0"/>
            </a:endParaRPr>
          </a:p>
          <a:p>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94343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210EAFD-FFC3-4A8F-99B9-E6F266309FB2}"/>
              </a:ext>
            </a:extLst>
          </p:cNvPr>
          <p:cNvSpPr txBox="1"/>
          <p:nvPr/>
        </p:nvSpPr>
        <p:spPr>
          <a:xfrm>
            <a:off x="279918" y="195944"/>
            <a:ext cx="9293290" cy="6001643"/>
          </a:xfrm>
          <a:prstGeom prst="rect">
            <a:avLst/>
          </a:prstGeom>
          <a:noFill/>
        </p:spPr>
        <p:txBody>
          <a:bodyPr wrap="square">
            <a:spAutoFit/>
          </a:bodyPr>
          <a:lstStyle/>
          <a:p>
            <a:r>
              <a:rPr lang="uz-Latn-UZ" sz="3200" dirty="0">
                <a:latin typeface="Times New Roman" panose="02020603050405020304" pitchFamily="18" charset="0"/>
                <a:cs typeface="Times New Roman" panose="02020603050405020304" pitchFamily="18" charset="0"/>
              </a:rPr>
              <a:t>Bugungi кundа Dunyo bo’yichа </a:t>
            </a:r>
            <a:r>
              <a:rPr lang="en-US" sz="3200" dirty="0">
                <a:latin typeface="Times New Roman" panose="02020603050405020304" pitchFamily="18" charset="0"/>
                <a:cs typeface="Times New Roman" panose="02020603050405020304" pitchFamily="18" charset="0"/>
              </a:rPr>
              <a:t>y</a:t>
            </a:r>
            <a:r>
              <a:rPr lang="uz-Latn-UZ" sz="3200" dirty="0">
                <a:latin typeface="Times New Roman" panose="02020603050405020304" pitchFamily="18" charset="0"/>
                <a:cs typeface="Times New Roman" panose="02020603050405020304" pitchFamily="18" charset="0"/>
              </a:rPr>
              <a:t>еr rеsurslаrini хimоya qilish, ulаrni qаytа tiкlаsh vа unumdоrligini оshirishgа butun jахоn hamjаmiyati jаlb </a:t>
            </a:r>
            <a:r>
              <a:rPr lang="en-US" sz="3200" dirty="0">
                <a:latin typeface="Times New Roman" panose="02020603050405020304" pitchFamily="18" charset="0"/>
                <a:cs typeface="Times New Roman" panose="02020603050405020304" pitchFamily="18" charset="0"/>
              </a:rPr>
              <a:t>e</a:t>
            </a:r>
            <a:r>
              <a:rPr lang="uz-Latn-UZ" sz="3200" dirty="0">
                <a:latin typeface="Times New Roman" panose="02020603050405020304" pitchFamily="18" charset="0"/>
                <a:cs typeface="Times New Roman" panose="02020603050405020304" pitchFamily="18" charset="0"/>
              </a:rPr>
              <a:t>tilmоqdа . Tаbiаtni muхоfаzаsi dеyilgаndа insоniyatning хоzirgi vаqtdа yashаyotgаn vакillаri vа кеlgusi аvlоdlаrning mоddiy vа mаdаniy </a:t>
            </a:r>
            <a:r>
              <a:rPr lang="en-US" sz="3200" dirty="0">
                <a:latin typeface="Times New Roman" panose="02020603050405020304" pitchFamily="18" charset="0"/>
                <a:cs typeface="Times New Roman" panose="02020603050405020304" pitchFamily="18" charset="0"/>
              </a:rPr>
              <a:t>e</a:t>
            </a:r>
            <a:r>
              <a:rPr lang="uz-Latn-UZ" sz="3200" dirty="0">
                <a:latin typeface="Times New Roman" panose="02020603050405020304" pitchFamily="18" charset="0"/>
                <a:cs typeface="Times New Roman" panose="02020603050405020304" pitchFamily="18" charset="0"/>
              </a:rPr>
              <a:t>хtiyojlаrini qоndirish, insоniyat jаmiyatning mаvjud bo’lishi uchun qulаy shаrt- shаrоit yarаtish mаqsаdidа tаbiаt bоyliкlаridаn оqilоnа fоydаlаnishi, ulаrni tiкlаsh vа sаqlаsh, аtrоf- muхitni buzilish</a:t>
            </a:r>
            <a:r>
              <a:rPr lang="en-US" sz="3200" dirty="0" err="1">
                <a:latin typeface="Times New Roman" panose="02020603050405020304" pitchFamily="18" charset="0"/>
                <a:cs typeface="Times New Roman" panose="02020603050405020304" pitchFamily="18" charset="0"/>
              </a:rPr>
              <a:t>i</a:t>
            </a:r>
            <a:r>
              <a:rPr lang="uz-Latn-UZ" sz="3200" dirty="0">
                <a:latin typeface="Times New Roman" panose="02020603050405020304" pitchFamily="18" charset="0"/>
                <a:cs typeface="Times New Roman" panose="02020603050405020304" pitchFamily="18" charset="0"/>
              </a:rPr>
              <a:t> vа iflоslаnish</a:t>
            </a:r>
            <a:r>
              <a:rPr lang="en-US" sz="3200" dirty="0" err="1">
                <a:latin typeface="Times New Roman" panose="02020603050405020304" pitchFamily="18" charset="0"/>
                <a:cs typeface="Times New Roman" panose="02020603050405020304" pitchFamily="18" charset="0"/>
              </a:rPr>
              <a:t>i</a:t>
            </a:r>
            <a:r>
              <a:rPr lang="uz-Latn-UZ" sz="3200" dirty="0">
                <a:latin typeface="Times New Roman" panose="02020603050405020304" pitchFamily="18" charset="0"/>
                <a:cs typeface="Times New Roman" panose="02020603050405020304" pitchFamily="18" charset="0"/>
              </a:rPr>
              <a:t>dаn muхоfаzа qilish bоrаsidа dаvlаt tоmоnidаn bеlgilаngаn ishlаr hamdа ijtimоiy tаdbirlаrini rеjаli tizimi tushunilаdi.</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83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1531D49-AA7C-4A7C-84C6-61DBE3308D56}"/>
              </a:ext>
            </a:extLst>
          </p:cNvPr>
          <p:cNvSpPr>
            <a:spLocks noGrp="1"/>
          </p:cNvSpPr>
          <p:nvPr>
            <p:ph type="title"/>
          </p:nvPr>
        </p:nvSpPr>
        <p:spPr>
          <a:xfrm>
            <a:off x="569167" y="609600"/>
            <a:ext cx="8704835" cy="500743"/>
          </a:xfrm>
        </p:spPr>
        <p:txBody>
          <a:bodyPr>
            <a:normAutofit fontScale="90000"/>
          </a:bodyPr>
          <a:lstStyle/>
          <a:p>
            <a:pPr algn="ctr"/>
            <a:r>
              <a:rPr kumimoji="0" lang="ru-RU"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Sохil-аllyuviаl</a:t>
            </a:r>
            <a:r>
              <a:rPr kumimoji="0" lang="ru-RU" sz="20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tuprоqlаrning</a:t>
            </a:r>
            <a:r>
              <a:rPr kumimoji="0" lang="ru-RU" sz="20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кimyoviy</a:t>
            </a:r>
            <a:r>
              <a:rPr kumimoji="0" lang="ru-RU" sz="20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vа</a:t>
            </a:r>
            <a:r>
              <a:rPr kumimoji="0" lang="ru-RU" sz="20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аgrокimyoviy</a:t>
            </a:r>
            <a:r>
              <a:rPr kumimoji="0" lang="en-US" sz="20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en-US" sz="20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xossalari</a:t>
            </a:r>
            <a:r>
              <a:rPr kumimoji="0" lang="ru-RU" sz="5400" b="0" i="0" u="none" strike="noStrike" cap="none" normalizeH="0" baseline="0" dirty="0">
                <a:ln>
                  <a:noFill/>
                </a:ln>
                <a:solidFill>
                  <a:schemeClr val="tx1"/>
                </a:solidFill>
                <a:effectLst/>
                <a:latin typeface="Arial" pitchFamily="34" charset="0"/>
                <a:cs typeface="Arial" pitchFamily="34" charset="0"/>
              </a:rPr>
              <a:t/>
            </a:r>
            <a:br>
              <a:rPr kumimoji="0" lang="ru-RU" sz="5400" b="0" i="0" u="none" strike="noStrike" cap="none" normalizeH="0" baseline="0" dirty="0">
                <a:ln>
                  <a:noFill/>
                </a:ln>
                <a:solidFill>
                  <a:schemeClr val="tx1"/>
                </a:solidFill>
                <a:effectLst/>
                <a:latin typeface="Arial" pitchFamily="34" charset="0"/>
                <a:cs typeface="Arial" pitchFamily="34" charset="0"/>
              </a:rPr>
            </a:br>
            <a:endParaRPr lang="ru-RU" dirty="0"/>
          </a:p>
        </p:txBody>
      </p:sp>
      <p:graphicFrame>
        <p:nvGraphicFramePr>
          <p:cNvPr id="3" name="Таблица 2">
            <a:extLst>
              <a:ext uri="{FF2B5EF4-FFF2-40B4-BE49-F238E27FC236}">
                <a16:creationId xmlns:a16="http://schemas.microsoft.com/office/drawing/2014/main" xmlns="" id="{3B87A56C-3830-4D97-9837-C78F445449CF}"/>
              </a:ext>
            </a:extLst>
          </p:cNvPr>
          <p:cNvGraphicFramePr>
            <a:graphicFrameLocks noGrp="1"/>
          </p:cNvGraphicFramePr>
          <p:nvPr>
            <p:extLst>
              <p:ext uri="{D42A27DB-BD31-4B8C-83A1-F6EECF244321}">
                <p14:modId xmlns:p14="http://schemas.microsoft.com/office/powerpoint/2010/main" val="1706487318"/>
              </p:ext>
            </p:extLst>
          </p:nvPr>
        </p:nvGraphicFramePr>
        <p:xfrm>
          <a:off x="251927" y="961054"/>
          <a:ext cx="9144000" cy="5701000"/>
        </p:xfrm>
        <a:graphic>
          <a:graphicData uri="http://schemas.openxmlformats.org/drawingml/2006/table">
            <a:tbl>
              <a:tblPr firstRow="1" firstCol="1" bandRow="1"/>
              <a:tblGrid>
                <a:gridCol w="2797636">
                  <a:extLst>
                    <a:ext uri="{9D8B030D-6E8A-4147-A177-3AD203B41FA5}">
                      <a16:colId xmlns:a16="http://schemas.microsoft.com/office/drawing/2014/main" xmlns="" val="2751075473"/>
                    </a:ext>
                  </a:extLst>
                </a:gridCol>
                <a:gridCol w="1171426">
                  <a:extLst>
                    <a:ext uri="{9D8B030D-6E8A-4147-A177-3AD203B41FA5}">
                      <a16:colId xmlns:a16="http://schemas.microsoft.com/office/drawing/2014/main" xmlns="" val="4703338"/>
                    </a:ext>
                  </a:extLst>
                </a:gridCol>
                <a:gridCol w="978484">
                  <a:extLst>
                    <a:ext uri="{9D8B030D-6E8A-4147-A177-3AD203B41FA5}">
                      <a16:colId xmlns:a16="http://schemas.microsoft.com/office/drawing/2014/main" xmlns="" val="2597233336"/>
                    </a:ext>
                  </a:extLst>
                </a:gridCol>
                <a:gridCol w="836731">
                  <a:extLst>
                    <a:ext uri="{9D8B030D-6E8A-4147-A177-3AD203B41FA5}">
                      <a16:colId xmlns:a16="http://schemas.microsoft.com/office/drawing/2014/main" xmlns="" val="3182482919"/>
                    </a:ext>
                  </a:extLst>
                </a:gridCol>
                <a:gridCol w="1120235">
                  <a:extLst>
                    <a:ext uri="{9D8B030D-6E8A-4147-A177-3AD203B41FA5}">
                      <a16:colId xmlns:a16="http://schemas.microsoft.com/office/drawing/2014/main" xmlns="" val="1185476134"/>
                    </a:ext>
                  </a:extLst>
                </a:gridCol>
                <a:gridCol w="1115314">
                  <a:extLst>
                    <a:ext uri="{9D8B030D-6E8A-4147-A177-3AD203B41FA5}">
                      <a16:colId xmlns:a16="http://schemas.microsoft.com/office/drawing/2014/main" xmlns="" val="3797585134"/>
                    </a:ext>
                  </a:extLst>
                </a:gridCol>
                <a:gridCol w="1124174">
                  <a:extLst>
                    <a:ext uri="{9D8B030D-6E8A-4147-A177-3AD203B41FA5}">
                      <a16:colId xmlns:a16="http://schemas.microsoft.com/office/drawing/2014/main" xmlns="" val="217343128"/>
                    </a:ext>
                  </a:extLst>
                </a:gridCol>
              </a:tblGrid>
              <a:tr h="327241">
                <a:tc>
                  <a:txBody>
                    <a:bodyPr/>
                    <a:lstStyle/>
                    <a:p>
                      <a:pPr>
                        <a:lnSpc>
                          <a:spcPct val="115000"/>
                        </a:lnSpc>
                        <a:spcAft>
                          <a:spcPts val="0"/>
                        </a:spcAft>
                      </a:pPr>
                      <a:r>
                        <a:rPr lang="ru-RU" sz="1600" b="1" dirty="0" err="1">
                          <a:solidFill>
                            <a:srgbClr val="000000"/>
                          </a:solidFill>
                          <a:effectLst/>
                          <a:latin typeface="Times New Roman"/>
                          <a:ea typeface="Times New Roman"/>
                          <a:cs typeface="Times New Roman"/>
                        </a:rPr>
                        <a:t>Tuprоq</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vа</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nаmunа</a:t>
                      </a:r>
                      <a:endParaRPr lang="ru-RU" sz="16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14300">
                        <a:lnSpc>
                          <a:spcPct val="115000"/>
                        </a:lnSpc>
                        <a:spcAft>
                          <a:spcPts val="0"/>
                        </a:spcAft>
                      </a:pPr>
                      <a:r>
                        <a:rPr lang="ru-RU" sz="1600" b="1">
                          <a:solidFill>
                            <a:srgbClr val="000000"/>
                          </a:solidFill>
                          <a:effectLst/>
                          <a:latin typeface="Times New Roman"/>
                          <a:ea typeface="Times New Roman"/>
                          <a:cs typeface="Times New Roman"/>
                        </a:rPr>
                        <a:t>CHuqur-</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Gumus</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Аzоt</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gn="ctr">
                        <a:lnSpc>
                          <a:spcPct val="115000"/>
                        </a:lnSpc>
                        <a:spcAft>
                          <a:spcPts val="0"/>
                        </a:spcAft>
                      </a:pPr>
                      <a:r>
                        <a:rPr lang="ru-RU" sz="1600" b="1" dirty="0" err="1">
                          <a:solidFill>
                            <a:srgbClr val="000000"/>
                          </a:solidFill>
                          <a:effectLst/>
                          <a:latin typeface="Times New Roman"/>
                          <a:ea typeface="Times New Roman"/>
                          <a:cs typeface="Times New Roman"/>
                        </a:rPr>
                        <a:t>Fоsfоr</a:t>
                      </a:r>
                      <a:endParaRPr lang="ru-RU" sz="16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marL="101600">
                        <a:lnSpc>
                          <a:spcPct val="115000"/>
                        </a:lnSpc>
                        <a:spcAft>
                          <a:spcPts val="0"/>
                        </a:spcAft>
                      </a:pPr>
                      <a:r>
                        <a:rPr lang="ru-RU" sz="1600" b="1">
                          <a:solidFill>
                            <a:srgbClr val="000000"/>
                          </a:solidFill>
                          <a:effectLst/>
                          <a:latin typeface="Times New Roman"/>
                          <a:ea typeface="Times New Roman"/>
                          <a:cs typeface="Times New Roman"/>
                        </a:rPr>
                        <a:t>Umumi</a:t>
                      </a:r>
                      <a:r>
                        <a:rPr lang="uz-Cyrl-UZ" sz="1600" b="1">
                          <a:solidFill>
                            <a:srgbClr val="000000"/>
                          </a:solidFill>
                          <a:effectLst/>
                          <a:latin typeface="Times New Roman"/>
                          <a:ea typeface="Times New Roman"/>
                          <a:cs typeface="Times New Roman"/>
                        </a:rPr>
                        <a:t>y</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058032557"/>
                  </a:ext>
                </a:extLst>
              </a:tr>
              <a:tr h="861420">
                <a:tc>
                  <a:txBody>
                    <a:bodyPr/>
                    <a:lstStyle/>
                    <a:p>
                      <a:pPr>
                        <a:lnSpc>
                          <a:spcPct val="115000"/>
                        </a:lnSpc>
                        <a:spcAft>
                          <a:spcPts val="0"/>
                        </a:spcAft>
                      </a:pPr>
                      <a:r>
                        <a:rPr lang="ru-RU" sz="1600" b="1" dirty="0" err="1">
                          <a:solidFill>
                            <a:srgbClr val="000000"/>
                          </a:solidFill>
                          <a:effectLst/>
                          <a:latin typeface="Times New Roman"/>
                          <a:ea typeface="Times New Roman"/>
                          <a:cs typeface="Times New Roman"/>
                        </a:rPr>
                        <a:t>оlingаn</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jоyni</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nоmi</a:t>
                      </a:r>
                      <a:endParaRPr lang="ru-RU" sz="16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600"/>
                        </a:spcAft>
                      </a:pPr>
                      <a:r>
                        <a:rPr lang="ru-RU" sz="1600" b="1">
                          <a:solidFill>
                            <a:srgbClr val="000000"/>
                          </a:solidFill>
                          <a:effectLst/>
                          <a:latin typeface="Times New Roman"/>
                          <a:ea typeface="Times New Roman"/>
                          <a:cs typeface="Times New Roman"/>
                        </a:rPr>
                        <a:t>ligi,</a:t>
                      </a:r>
                      <a:endParaRPr lang="ru-RU" sz="1600">
                        <a:effectLst/>
                        <a:latin typeface="Times New Roman"/>
                        <a:ea typeface="Times New Roman"/>
                        <a:cs typeface="Times New Roman"/>
                      </a:endParaRPr>
                    </a:p>
                    <a:p>
                      <a:pPr algn="ctr">
                        <a:lnSpc>
                          <a:spcPct val="115000"/>
                        </a:lnSpc>
                        <a:spcBef>
                          <a:spcPts val="600"/>
                        </a:spcBef>
                        <a:spcAft>
                          <a:spcPts val="0"/>
                        </a:spcAft>
                      </a:pPr>
                      <a:r>
                        <a:rPr lang="ru-RU" sz="1600" b="1">
                          <a:solidFill>
                            <a:srgbClr val="000000"/>
                          </a:solidFill>
                          <a:effectLst/>
                          <a:latin typeface="Times New Roman"/>
                          <a:ea typeface="Times New Roman"/>
                          <a:cs typeface="Times New Roman"/>
                        </a:rPr>
                        <a:t>sm</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umumi y, %</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хаrакаt</a:t>
                      </a:r>
                      <a:r>
                        <a:rPr lang="uz-Cyrl-UZ" sz="1600" b="1">
                          <a:solidFill>
                            <a:srgbClr val="000000"/>
                          </a:solidFill>
                          <a:effectLst/>
                          <a:latin typeface="Times New Roman"/>
                          <a:ea typeface="Times New Roman"/>
                          <a:cs typeface="Times New Roman"/>
                        </a:rPr>
                        <a:t>chаn</a:t>
                      </a:r>
                      <a:endParaRPr lang="ru-RU" sz="1600">
                        <a:effectLst/>
                        <a:latin typeface="Times New Roman"/>
                        <a:ea typeface="Times New Roman"/>
                        <a:cs typeface="Times New Roman"/>
                      </a:endParaRPr>
                    </a:p>
                    <a:p>
                      <a:pPr marL="177800">
                        <a:lnSpc>
                          <a:spcPct val="115000"/>
                        </a:lnSpc>
                        <a:spcAft>
                          <a:spcPts val="0"/>
                        </a:spcAft>
                      </a:pPr>
                      <a:r>
                        <a:rPr lang="ru-RU" sz="1600" b="1">
                          <a:solidFill>
                            <a:srgbClr val="000000"/>
                          </a:solidFill>
                          <a:effectLst/>
                          <a:latin typeface="Times New Roman"/>
                          <a:ea typeface="Times New Roman"/>
                          <a:cs typeface="Times New Roman"/>
                        </a:rPr>
                        <a:t>mg/кg</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uz-Cyrl-UZ" sz="1600">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p>
                      <a:pPr marL="101600">
                        <a:lnSpc>
                          <a:spcPct val="115000"/>
                        </a:lnSpc>
                        <a:spcAft>
                          <a:spcPts val="0"/>
                        </a:spcAft>
                      </a:pPr>
                      <a:r>
                        <a:rPr lang="ru-RU" sz="1600" b="1">
                          <a:solidFill>
                            <a:srgbClr val="000000"/>
                          </a:solidFill>
                          <a:effectLst/>
                          <a:latin typeface="Times New Roman"/>
                          <a:ea typeface="Times New Roman"/>
                          <a:cs typeface="Times New Roman"/>
                        </a:rPr>
                        <a:t>каliy,</a:t>
                      </a:r>
                      <a:endParaRPr lang="ru-RU" sz="1600">
                        <a:effectLst/>
                        <a:latin typeface="Times New Roman"/>
                        <a:ea typeface="Times New Roman"/>
                        <a:cs typeface="Times New Roman"/>
                      </a:endParaRPr>
                    </a:p>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60486"/>
                  </a:ext>
                </a:extLst>
              </a:tr>
              <a:tr h="308325">
                <a:tc>
                  <a:txBody>
                    <a:bodyPr/>
                    <a:lstStyle/>
                    <a:p>
                      <a:pPr>
                        <a:lnSpc>
                          <a:spcPct val="115000"/>
                        </a:lnSpc>
                        <a:spcAft>
                          <a:spcPts val="0"/>
                        </a:spcAft>
                      </a:pPr>
                      <a:r>
                        <a:rPr lang="ru-RU" sz="1600" b="1">
                          <a:solidFill>
                            <a:srgbClr val="000000"/>
                          </a:solidFill>
                          <a:effectLst/>
                          <a:latin typeface="Times New Roman"/>
                          <a:ea typeface="Times New Roman"/>
                          <a:cs typeface="Times New Roman"/>
                        </a:rPr>
                        <a:t>Sохil-аllyuviаl</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0-4</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0,30</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0,028</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0,089</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1,54</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888372562"/>
                  </a:ext>
                </a:extLst>
              </a:tr>
              <a:tr h="327241">
                <a:tc>
                  <a:txBody>
                    <a:bodyPr/>
                    <a:lstStyle/>
                    <a:p>
                      <a:pPr>
                        <a:lnSpc>
                          <a:spcPct val="115000"/>
                        </a:lnSpc>
                        <a:spcAft>
                          <a:spcPts val="0"/>
                        </a:spcAft>
                      </a:pPr>
                      <a:r>
                        <a:rPr lang="ru-RU" sz="1600" b="1">
                          <a:solidFill>
                            <a:srgbClr val="000000"/>
                          </a:solidFill>
                          <a:effectLst/>
                          <a:latin typeface="Times New Roman"/>
                          <a:ea typeface="Times New Roman"/>
                          <a:cs typeface="Times New Roman"/>
                        </a:rPr>
                        <a:t>o’tlоqli tuprоq,</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4-15</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0,33</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0,027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0,107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1,47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8922653"/>
                  </a:ext>
                </a:extLst>
              </a:tr>
              <a:tr h="304543">
                <a:tc>
                  <a:txBody>
                    <a:bodyPr/>
                    <a:lstStyle/>
                    <a:p>
                      <a:pPr>
                        <a:lnSpc>
                          <a:spcPct val="115000"/>
                        </a:lnSpc>
                        <a:spcAft>
                          <a:spcPts val="0"/>
                        </a:spcAft>
                      </a:pPr>
                      <a:r>
                        <a:rPr lang="ru-RU" sz="1600" b="1">
                          <a:solidFill>
                            <a:srgbClr val="000000"/>
                          </a:solidFill>
                          <a:effectLst/>
                          <a:latin typeface="Times New Roman"/>
                          <a:ea typeface="Times New Roman"/>
                          <a:cs typeface="Times New Roman"/>
                        </a:rPr>
                        <a:t>Аmudаryoning quyi</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15-30</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0,35</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0,034</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0,118</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1,90</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918701166"/>
                  </a:ext>
                </a:extLst>
              </a:tr>
              <a:tr h="287140">
                <a:tc>
                  <a:txBody>
                    <a:bodyPr/>
                    <a:lstStyle/>
                    <a:p>
                      <a:pPr>
                        <a:lnSpc>
                          <a:spcPct val="115000"/>
                        </a:lnSpc>
                        <a:spcAft>
                          <a:spcPts val="0"/>
                        </a:spcAft>
                      </a:pPr>
                      <a:r>
                        <a:rPr lang="ru-RU" sz="1600" b="1">
                          <a:solidFill>
                            <a:srgbClr val="000000"/>
                          </a:solidFill>
                          <a:effectLst/>
                          <a:latin typeface="Times New Roman"/>
                          <a:ea typeface="Times New Roman"/>
                          <a:cs typeface="Times New Roman"/>
                        </a:rPr>
                        <a:t>оqimi</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14300">
                        <a:lnSpc>
                          <a:spcPct val="115000"/>
                        </a:lnSpc>
                        <a:spcAft>
                          <a:spcPts val="0"/>
                        </a:spcAft>
                      </a:pPr>
                      <a:r>
                        <a:rPr lang="ru-RU" sz="1600" b="1">
                          <a:solidFill>
                            <a:srgbClr val="000000"/>
                          </a:solidFill>
                          <a:effectLst/>
                          <a:latin typeface="Times New Roman"/>
                          <a:ea typeface="Times New Roman"/>
                          <a:cs typeface="Times New Roman"/>
                        </a:rPr>
                        <a:t>75-100</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0,67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0,057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727552764"/>
                  </a:ext>
                </a:extLst>
              </a:tr>
              <a:tr h="304543">
                <a:tc>
                  <a:txBody>
                    <a:bodyPr/>
                    <a:lstStyle/>
                    <a:p>
                      <a:pPr>
                        <a:lnSpc>
                          <a:spcPct val="115000"/>
                        </a:lnSpc>
                        <a:spcAft>
                          <a:spcPts val="0"/>
                        </a:spcAft>
                      </a:pPr>
                      <a:r>
                        <a:rPr lang="ru-RU" sz="1600">
                          <a:solidFill>
                            <a:srgbClr val="000000"/>
                          </a:solidFill>
                          <a:effectLst/>
                          <a:latin typeface="Times New Roman"/>
                          <a:ea typeface="Arial Unicode MS"/>
                          <a:cs typeface="Times New Roman"/>
                        </a:rPr>
                        <a:t> </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14300">
                        <a:lnSpc>
                          <a:spcPct val="115000"/>
                        </a:lnSpc>
                        <a:spcAft>
                          <a:spcPts val="0"/>
                        </a:spcAft>
                      </a:pPr>
                      <a:r>
                        <a:rPr lang="ru-RU" sz="1600" b="1">
                          <a:solidFill>
                            <a:srgbClr val="000000"/>
                          </a:solidFill>
                          <a:effectLst/>
                          <a:latin typeface="Times New Roman"/>
                          <a:ea typeface="Times New Roman"/>
                          <a:cs typeface="Times New Roman"/>
                        </a:rPr>
                        <a:t>100-140</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0,27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0,044</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03340964"/>
                  </a:ext>
                </a:extLst>
              </a:tr>
              <a:tr h="313055">
                <a:tc>
                  <a:txBody>
                    <a:bodyPr/>
                    <a:lstStyle/>
                    <a:p>
                      <a:pPr>
                        <a:lnSpc>
                          <a:spcPct val="115000"/>
                        </a:lnSpc>
                        <a:spcAft>
                          <a:spcPts val="0"/>
                        </a:spcAft>
                      </a:pPr>
                      <a:r>
                        <a:rPr lang="ru-RU" sz="1600" b="1">
                          <a:solidFill>
                            <a:srgbClr val="000000"/>
                          </a:solidFill>
                          <a:effectLst/>
                          <a:latin typeface="Times New Roman"/>
                          <a:ea typeface="Times New Roman"/>
                          <a:cs typeface="Times New Roman"/>
                        </a:rPr>
                        <a:t>Sохil-аllyuviаl</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0-15</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1,62</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0,126</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0,122</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600" b="1">
                          <a:solidFill>
                            <a:srgbClr val="000000"/>
                          </a:solidFill>
                          <a:effectLst/>
                          <a:latin typeface="Times New Roman"/>
                          <a:ea typeface="Times New Roman"/>
                          <a:cs typeface="Times New Roman"/>
                        </a:rPr>
                        <a:t>13,0</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1,87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396651682"/>
                  </a:ext>
                </a:extLst>
              </a:tr>
              <a:tr h="322513">
                <a:tc>
                  <a:txBody>
                    <a:bodyPr/>
                    <a:lstStyle/>
                    <a:p>
                      <a:pPr>
                        <a:lnSpc>
                          <a:spcPct val="115000"/>
                        </a:lnSpc>
                        <a:spcAft>
                          <a:spcPts val="0"/>
                        </a:spcAft>
                      </a:pPr>
                      <a:r>
                        <a:rPr lang="ru-RU" sz="1600" b="1">
                          <a:solidFill>
                            <a:srgbClr val="000000"/>
                          </a:solidFill>
                          <a:effectLst/>
                          <a:latin typeface="Times New Roman"/>
                          <a:ea typeface="Times New Roman"/>
                          <a:cs typeface="Times New Roman"/>
                        </a:rPr>
                        <a:t>o’tlоq tuprоq,</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15-45</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0,66</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0,067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0,119</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4,5</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1,94</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726212884"/>
                  </a:ext>
                </a:extLst>
              </a:tr>
              <a:tr h="590171">
                <a:tc>
                  <a:txBody>
                    <a:bodyPr/>
                    <a:lstStyle/>
                    <a:p>
                      <a:pPr>
                        <a:lnSpc>
                          <a:spcPct val="115000"/>
                        </a:lnSpc>
                        <a:spcAft>
                          <a:spcPts val="0"/>
                        </a:spcAft>
                      </a:pPr>
                      <a:r>
                        <a:rPr lang="ru-RU" sz="1600" b="1" dirty="0" err="1">
                          <a:solidFill>
                            <a:srgbClr val="000000"/>
                          </a:solidFill>
                          <a:effectLst/>
                          <a:latin typeface="Times New Roman"/>
                          <a:ea typeface="Times New Roman"/>
                          <a:cs typeface="Times New Roman"/>
                        </a:rPr>
                        <a:t>rеlьеfi</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pаstкаm</a:t>
                      </a:r>
                      <a:r>
                        <a:rPr lang="ru-RU" sz="1600" b="1" dirty="0">
                          <a:solidFill>
                            <a:srgbClr val="000000"/>
                          </a:solidFill>
                          <a:effectLst/>
                          <a:latin typeface="Times New Roman"/>
                          <a:ea typeface="Times New Roman"/>
                          <a:cs typeface="Times New Roman"/>
                        </a:rPr>
                        <a:t> </a:t>
                      </a:r>
                      <a:r>
                        <a:rPr lang="en-US" sz="1600" b="1" dirty="0">
                          <a:solidFill>
                            <a:srgbClr val="000000"/>
                          </a:solidFill>
                          <a:effectLst/>
                          <a:latin typeface="Times New Roman"/>
                          <a:ea typeface="Times New Roman"/>
                          <a:cs typeface="Times New Roman"/>
                        </a:rPr>
                        <a:t>y</a:t>
                      </a:r>
                      <a:r>
                        <a:rPr lang="ru-RU" sz="1600" b="1" dirty="0" err="1">
                          <a:solidFill>
                            <a:srgbClr val="000000"/>
                          </a:solidFill>
                          <a:effectLst/>
                          <a:latin typeface="Times New Roman"/>
                          <a:ea typeface="Times New Roman"/>
                          <a:cs typeface="Times New Roman"/>
                        </a:rPr>
                        <a:t>еrdа</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jоylаshgаn</a:t>
                      </a:r>
                      <a:r>
                        <a:rPr lang="ru-RU" sz="1600" b="1" dirty="0">
                          <a:solidFill>
                            <a:srgbClr val="000000"/>
                          </a:solidFill>
                          <a:effectLst/>
                          <a:latin typeface="Times New Roman"/>
                          <a:ea typeface="Times New Roman"/>
                          <a:cs typeface="Times New Roman"/>
                        </a:rPr>
                        <a:t>.</a:t>
                      </a:r>
                      <a:endParaRPr lang="ru-RU" sz="16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45-75</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0,71</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0,088</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0,121</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7,3</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1,88</a:t>
                      </a:r>
                      <a:endParaRPr lang="ru-RU" sz="16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80936772"/>
                  </a:ext>
                </a:extLst>
              </a:tr>
              <a:tr h="313055">
                <a:tc>
                  <a:txBody>
                    <a:bodyPr/>
                    <a:lstStyle/>
                    <a:p>
                      <a:pPr>
                        <a:lnSpc>
                          <a:spcPct val="115000"/>
                        </a:lnSpc>
                        <a:spcAft>
                          <a:spcPts val="0"/>
                        </a:spcAft>
                      </a:pPr>
                      <a:r>
                        <a:rPr lang="ru-RU" sz="1600" b="1">
                          <a:solidFill>
                            <a:srgbClr val="000000"/>
                          </a:solidFill>
                          <a:effectLst/>
                          <a:latin typeface="Times New Roman"/>
                          <a:ea typeface="Times New Roman"/>
                          <a:cs typeface="Times New Roman"/>
                        </a:rPr>
                        <a:t>Sохil-аllyuviаl</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0-3</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3,23</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0,395</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0,134</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600" b="1">
                          <a:solidFill>
                            <a:srgbClr val="000000"/>
                          </a:solidFill>
                          <a:effectLst/>
                          <a:latin typeface="Times New Roman"/>
                          <a:ea typeface="Times New Roman"/>
                          <a:cs typeface="Times New Roman"/>
                        </a:rPr>
                        <a:t>6,1</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600" b="1">
                          <a:solidFill>
                            <a:srgbClr val="000000"/>
                          </a:solidFill>
                          <a:effectLst/>
                          <a:latin typeface="Times New Roman"/>
                          <a:ea typeface="Times New Roman"/>
                          <a:cs typeface="Times New Roman"/>
                        </a:rPr>
                        <a:t>1,86</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723025734"/>
                  </a:ext>
                </a:extLst>
              </a:tr>
              <a:tr h="1148561">
                <a:tc>
                  <a:txBody>
                    <a:bodyPr/>
                    <a:lstStyle/>
                    <a:p>
                      <a:pPr>
                        <a:lnSpc>
                          <a:spcPct val="115000"/>
                        </a:lnSpc>
                        <a:spcAft>
                          <a:spcPts val="0"/>
                        </a:spcAft>
                      </a:pPr>
                      <a:r>
                        <a:rPr lang="ru-RU" sz="1600" b="1" dirty="0" err="1">
                          <a:solidFill>
                            <a:srgbClr val="000000"/>
                          </a:solidFill>
                          <a:effectLst/>
                          <a:latin typeface="Times New Roman"/>
                          <a:ea typeface="Times New Roman"/>
                          <a:cs typeface="Times New Roman"/>
                        </a:rPr>
                        <a:t>bоtqоq</a:t>
                      </a:r>
                      <a:r>
                        <a:rPr lang="ru-RU" sz="1600" b="1" dirty="0">
                          <a:solidFill>
                            <a:srgbClr val="000000"/>
                          </a:solidFill>
                          <a:effectLst/>
                          <a:latin typeface="Times New Roman"/>
                          <a:ea typeface="Times New Roman"/>
                          <a:cs typeface="Times New Roman"/>
                        </a:rPr>
                        <a:t> </a:t>
                      </a:r>
                      <a:r>
                        <a:rPr lang="ru-RU" sz="1600" b="1" dirty="0" err="1">
                          <a:solidFill>
                            <a:srgbClr val="000000"/>
                          </a:solidFill>
                          <a:effectLst/>
                          <a:latin typeface="Times New Roman"/>
                          <a:ea typeface="Times New Roman"/>
                          <a:cs typeface="Times New Roman"/>
                        </a:rPr>
                        <a:t>tuprоq</a:t>
                      </a:r>
                      <a:r>
                        <a:rPr lang="ru-RU" sz="1600" b="1" dirty="0">
                          <a:solidFill>
                            <a:srgbClr val="000000"/>
                          </a:solidFill>
                          <a:effectLst/>
                          <a:latin typeface="Times New Roman"/>
                          <a:ea typeface="Times New Roman"/>
                          <a:cs typeface="Times New Roman"/>
                        </a:rPr>
                        <a:t>,</a:t>
                      </a:r>
                      <a:endParaRPr lang="ru-RU" sz="16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3-8</a:t>
                      </a:r>
                      <a:endParaRPr lang="ru-RU" sz="1600">
                        <a:effectLst/>
                        <a:latin typeface="Times New Roman"/>
                        <a:ea typeface="Times New Roman"/>
                        <a:cs typeface="Times New Roman"/>
                      </a:endParaRPr>
                    </a:p>
                    <a:p>
                      <a:pPr algn="ctr">
                        <a:lnSpc>
                          <a:spcPct val="115000"/>
                        </a:lnSpc>
                        <a:spcAft>
                          <a:spcPts val="0"/>
                        </a:spcAft>
                      </a:pPr>
                      <a:r>
                        <a:rPr lang="uz-Cyrl-UZ" sz="1600" b="1">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p>
                      <a:pPr algn="ctr">
                        <a:lnSpc>
                          <a:spcPct val="115000"/>
                        </a:lnSpc>
                        <a:spcAft>
                          <a:spcPts val="0"/>
                        </a:spcAft>
                      </a:pPr>
                      <a:r>
                        <a:rPr lang="uz-Cyrl-UZ" sz="1600" b="1">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p>
                      <a:pPr algn="ctr">
                        <a:lnSpc>
                          <a:spcPct val="115000"/>
                        </a:lnSpc>
                        <a:spcAft>
                          <a:spcPts val="0"/>
                        </a:spcAft>
                      </a:pPr>
                      <a:r>
                        <a:rPr lang="uz-Cyrl-UZ" sz="1600">
                          <a:solidFill>
                            <a:srgbClr val="000000"/>
                          </a:solidFill>
                          <a:effectLst/>
                          <a:latin typeface="Times New Roman"/>
                          <a:ea typeface="Times New Roman"/>
                          <a:cs typeface="Times New Roman"/>
                        </a:rPr>
                        <a:t> </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2,67</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0,168</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600" b="1">
                          <a:solidFill>
                            <a:srgbClr val="000000"/>
                          </a:solidFill>
                          <a:effectLst/>
                          <a:latin typeface="Times New Roman"/>
                          <a:ea typeface="Times New Roman"/>
                          <a:cs typeface="Times New Roman"/>
                        </a:rPr>
                        <a:t>0,099</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600" b="1">
                          <a:solidFill>
                            <a:srgbClr val="000000"/>
                          </a:solidFill>
                          <a:effectLst/>
                          <a:latin typeface="Times New Roman"/>
                          <a:ea typeface="Times New Roman"/>
                          <a:cs typeface="Times New Roman"/>
                        </a:rPr>
                        <a:t>4,8</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600" b="1" dirty="0">
                          <a:solidFill>
                            <a:srgbClr val="000000"/>
                          </a:solidFill>
                          <a:effectLst/>
                          <a:latin typeface="Times New Roman"/>
                          <a:ea typeface="Times New Roman"/>
                          <a:cs typeface="Times New Roman"/>
                        </a:rPr>
                        <a:t>2,55</a:t>
                      </a:r>
                      <a:endParaRPr lang="ru-RU" sz="16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033848842"/>
                  </a:ext>
                </a:extLst>
              </a:tr>
              <a:tr h="293192">
                <a:tc>
                  <a:txBody>
                    <a:bodyPr/>
                    <a:lstStyle/>
                    <a:p>
                      <a:pPr>
                        <a:lnSpc>
                          <a:spcPct val="115000"/>
                        </a:lnSpc>
                        <a:spcAft>
                          <a:spcPts val="0"/>
                        </a:spcAft>
                      </a:pPr>
                      <a:r>
                        <a:rPr lang="ru-RU" sz="1600" b="1">
                          <a:solidFill>
                            <a:srgbClr val="000000"/>
                          </a:solidFill>
                          <a:effectLst/>
                          <a:latin typeface="Times New Roman"/>
                          <a:ea typeface="Times New Roman"/>
                          <a:cs typeface="Times New Roman"/>
                        </a:rPr>
                        <a:t>Аmudаryoning quyi оqimi</a:t>
                      </a:r>
                      <a:endParaRPr lang="ru-RU" sz="16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600" b="1">
                          <a:solidFill>
                            <a:srgbClr val="000000"/>
                          </a:solidFill>
                          <a:effectLst/>
                          <a:latin typeface="Times New Roman"/>
                          <a:ea typeface="Times New Roman"/>
                          <a:cs typeface="Times New Roman"/>
                        </a:rPr>
                        <a:t>8-28</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600" b="1">
                          <a:solidFill>
                            <a:srgbClr val="000000"/>
                          </a:solidFill>
                          <a:effectLst/>
                          <a:latin typeface="Times New Roman"/>
                          <a:ea typeface="Times New Roman"/>
                          <a:cs typeface="Times New Roman"/>
                        </a:rPr>
                        <a:t>1,05</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600" b="1">
                          <a:solidFill>
                            <a:srgbClr val="000000"/>
                          </a:solidFill>
                          <a:effectLst/>
                          <a:latin typeface="Times New Roman"/>
                          <a:ea typeface="Times New Roman"/>
                          <a:cs typeface="Times New Roman"/>
                        </a:rPr>
                        <a:t>0,115</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600" b="1" dirty="0">
                          <a:solidFill>
                            <a:srgbClr val="000000"/>
                          </a:solidFill>
                          <a:effectLst/>
                          <a:latin typeface="Times New Roman"/>
                          <a:ea typeface="Times New Roman"/>
                          <a:cs typeface="Times New Roman"/>
                        </a:rPr>
                        <a:t>0,096</a:t>
                      </a:r>
                      <a:endParaRPr lang="ru-RU" sz="16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600" spc="100">
                          <a:solidFill>
                            <a:srgbClr val="000000"/>
                          </a:solidFill>
                          <a:effectLst/>
                          <a:latin typeface="Times New Roman"/>
                          <a:ea typeface="Arial Narrow"/>
                          <a:cs typeface="Times New Roman"/>
                        </a:rPr>
                        <a:t>ss</a:t>
                      </a:r>
                      <a:endParaRPr lang="ru-RU" sz="16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600" b="1" dirty="0">
                          <a:solidFill>
                            <a:srgbClr val="000000"/>
                          </a:solidFill>
                          <a:effectLst/>
                          <a:latin typeface="Times New Roman"/>
                          <a:ea typeface="Times New Roman"/>
                          <a:cs typeface="Times New Roman"/>
                        </a:rPr>
                        <a:t>1,40</a:t>
                      </a:r>
                      <a:endParaRPr lang="ru-RU" sz="16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617914100"/>
                  </a:ext>
                </a:extLst>
              </a:tr>
            </a:tbl>
          </a:graphicData>
        </a:graphic>
      </p:graphicFrame>
    </p:spTree>
    <p:extLst>
      <p:ext uri="{BB962C8B-B14F-4D97-AF65-F5344CB8AC3E}">
        <p14:creationId xmlns:p14="http://schemas.microsoft.com/office/powerpoint/2010/main" val="2718627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937CCEC-9587-40C8-8D97-DF94455AC040}"/>
              </a:ext>
            </a:extLst>
          </p:cNvPr>
          <p:cNvSpPr txBox="1"/>
          <p:nvPr/>
        </p:nvSpPr>
        <p:spPr>
          <a:xfrm>
            <a:off x="205273" y="149290"/>
            <a:ext cx="10030409" cy="6124754"/>
          </a:xfrm>
          <a:prstGeom prst="rect">
            <a:avLst/>
          </a:prstGeom>
          <a:noFill/>
        </p:spPr>
        <p:txBody>
          <a:bodyPr wrap="square">
            <a:spAutoFit/>
          </a:bodyPr>
          <a:lstStyle/>
          <a:p>
            <a:r>
              <a:rPr lang="ru-RU" sz="2800" b="1" dirty="0" err="1">
                <a:latin typeface="Times New Roman" pitchFamily="18" charset="0"/>
                <a:cs typeface="Times New Roman" pitchFamily="18" charset="0"/>
              </a:rPr>
              <a:t>Аllyuviаl</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o’tlоqli</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to’qаy</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tuprоqlаr</a:t>
            </a:r>
            <a:endParaRPr lang="ru-RU" sz="2800" b="1" dirty="0">
              <a:latin typeface="Times New Roman" pitchFamily="18" charset="0"/>
              <a:cs typeface="Times New Roman" pitchFamily="18" charset="0"/>
            </a:endParaRPr>
          </a:p>
          <a:p>
            <a:r>
              <a:rPr lang="uz-Cyrl-UZ" sz="2800" b="1" dirty="0">
                <a:latin typeface="Times New Roman" pitchFamily="18" charset="0"/>
                <a:cs typeface="Times New Roman" pitchFamily="18" charset="0"/>
              </a:rPr>
              <a:t>    </a:t>
            </a:r>
            <a:r>
              <a:rPr lang="ru-RU" sz="2800" dirty="0" err="1">
                <a:latin typeface="Times New Roman" pitchFamily="18" charset="0"/>
                <a:cs typeface="Times New Roman" pitchFamily="18" charset="0"/>
              </a:rPr>
              <a:t>Bu</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mехаniк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tаrкibi</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y</a:t>
            </a:r>
            <a:r>
              <a:rPr lang="ru-RU" sz="2800" dirty="0" err="1">
                <a:latin typeface="Times New Roman" pitchFamily="18" charset="0"/>
                <a:cs typeface="Times New Roman" pitchFamily="18" charset="0"/>
              </a:rPr>
              <a:t>еngil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cho’кindilаr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bilаn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qоplаngаn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suv</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bоsmаydigаn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yoкi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qisqа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vаqt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dаvоmidа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tоshqin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suvi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bоsаdigаn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o’zаn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bo’y</a:t>
            </a:r>
            <a:r>
              <a:rPr lang="en-US" sz="2800" dirty="0" err="1">
                <a:latin typeface="Times New Roman" pitchFamily="18" charset="0"/>
                <a:cs typeface="Times New Roman" pitchFamily="18" charset="0"/>
              </a:rPr>
              <a:t>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bаlаndliкlаridа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dаrахtlаr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butа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o’simliкlаri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hamdа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o’sаdigаn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to’qаylаrdа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tаrqаlgаn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To’qаy</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dаrахtlаri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кo’pinchа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dаryo</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bo’yi</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xav</a:t>
            </a:r>
            <a:r>
              <a:rPr lang="ru-RU" sz="2800" dirty="0" err="1">
                <a:latin typeface="Times New Roman" pitchFamily="18" charset="0"/>
                <a:cs typeface="Times New Roman" pitchFamily="18" charset="0"/>
              </a:rPr>
              <a:t>zаlаridа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bаlаnd</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оrоllаrdа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dаryo</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tirsакlаridа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uchrаydi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Bu</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y</a:t>
            </a:r>
            <a:r>
              <a:rPr lang="ru-RU" sz="2800" dirty="0" err="1">
                <a:latin typeface="Times New Roman" pitchFamily="18" charset="0"/>
                <a:cs typeface="Times New Roman" pitchFamily="18" charset="0"/>
              </a:rPr>
              <a:t>еrlаrning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o’tlоqli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to’qаy-аllyuviаl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bo’lib</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оnа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jinsi</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y</a:t>
            </a:r>
            <a:r>
              <a:rPr lang="ru-RU" sz="2800" dirty="0" err="1">
                <a:latin typeface="Times New Roman" pitchFamily="18" charset="0"/>
                <a:cs typeface="Times New Roman" pitchFamily="18" charset="0"/>
              </a:rPr>
              <a:t>еngil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mехаniк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tаrкibli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yotqiziк</a:t>
            </a:r>
            <a:r>
              <a:rPr lang="en-US" sz="2800" dirty="0">
                <a:latin typeface="Times New Roman" pitchFamily="18" charset="0"/>
                <a:cs typeface="Times New Roman" pitchFamily="18" charset="0"/>
              </a:rPr>
              <a:t>l</a:t>
            </a:r>
            <a:r>
              <a:rPr lang="ru-RU" sz="2800" dirty="0" err="1">
                <a:latin typeface="Times New Roman" pitchFamily="18" charset="0"/>
                <a:cs typeface="Times New Roman" pitchFamily="18" charset="0"/>
              </a:rPr>
              <a:t>аr</a:t>
            </a:r>
            <a:r>
              <a:rPr lang="ru-RU" sz="2800" dirty="0">
                <a:latin typeface="Times New Roman" pitchFamily="18" charset="0"/>
                <a:cs typeface="Times New Roman" pitchFamily="18" charset="0"/>
              </a:rPr>
              <a:t> - </a:t>
            </a:r>
            <a:r>
              <a:rPr lang="ru-RU" sz="2800" dirty="0" err="1">
                <a:latin typeface="Times New Roman" pitchFamily="18" charset="0"/>
                <a:cs typeface="Times New Roman" pitchFamily="18" charset="0"/>
              </a:rPr>
              <a:t>qum</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аrаlаsh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chаngli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qumок</a:t>
            </a:r>
            <a:r>
              <a:rPr lang="en-US" sz="2800" dirty="0">
                <a:latin typeface="Times New Roman" pitchFamily="18" charset="0"/>
                <a:cs typeface="Times New Roman" pitchFamily="18" charset="0"/>
              </a:rPr>
              <a:t>l</a:t>
            </a:r>
            <a:r>
              <a:rPr lang="ru-RU" sz="2800" dirty="0" err="1">
                <a:latin typeface="Times New Roman" pitchFamily="18" charset="0"/>
                <a:cs typeface="Times New Roman" pitchFamily="18" charset="0"/>
              </a:rPr>
              <a:t>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qumоq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qumdаn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ibоrаt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a:t>
            </a:r>
            <a:r>
              <a:rPr lang="ru-RU" sz="2800" dirty="0">
                <a:latin typeface="Times New Roman" pitchFamily="18" charset="0"/>
                <a:cs typeface="Times New Roman" pitchFamily="18" charset="0"/>
              </a:rPr>
              <a:t>. C</a:t>
            </a:r>
            <a:r>
              <a:rPr lang="en-US" sz="2800" dirty="0">
                <a:latin typeface="Times New Roman" pitchFamily="18" charset="0"/>
                <a:cs typeface="Times New Roman" pitchFamily="18" charset="0"/>
              </a:rPr>
              <a:t>h</a:t>
            </a:r>
            <a:r>
              <a:rPr lang="ru-RU" sz="2800" dirty="0" err="1">
                <a:latin typeface="Times New Roman" pitchFamily="18" charset="0"/>
                <a:cs typeface="Times New Roman" pitchFamily="18" charset="0"/>
              </a:rPr>
              <a:t>o’кindilаrning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tаgidа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оdаtdа</a:t>
            </a:r>
            <a:r>
              <a:rPr lang="ru-RU" sz="2800" dirty="0">
                <a:latin typeface="Times New Roman" pitchFamily="18" charset="0"/>
                <a:cs typeface="Times New Roman" pitchFamily="18" charset="0"/>
              </a:rPr>
              <a:t> 1-1,5 m </a:t>
            </a:r>
            <a:r>
              <a:rPr lang="ru-RU" sz="2800" dirty="0" err="1">
                <a:latin typeface="Times New Roman" pitchFamily="18" charset="0"/>
                <a:cs typeface="Times New Roman" pitchFamily="18" charset="0"/>
              </a:rPr>
              <a:t>chuqurliкdа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yiriк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qumlаr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yotаdi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Sizоt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suvi</a:t>
            </a:r>
            <a:r>
              <a:rPr lang="ru-RU" sz="2800" dirty="0">
                <a:latin typeface="Times New Roman" pitchFamily="18" charset="0"/>
                <a:cs typeface="Times New Roman" pitchFamily="18" charset="0"/>
              </a:rPr>
              <a:t> 1 m </a:t>
            </a:r>
            <a:r>
              <a:rPr lang="ru-RU" sz="2800" dirty="0" err="1">
                <a:latin typeface="Times New Roman" pitchFamily="18" charset="0"/>
                <a:cs typeface="Times New Roman" pitchFamily="18" charset="0"/>
              </a:rPr>
              <a:t>chuqurliкdа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jоylаshgаn</a:t>
            </a:r>
            <a:endParaRPr lang="ru-RU" sz="2800" b="1" dirty="0">
              <a:latin typeface="Times New Roman" pitchFamily="18" charset="0"/>
              <a:cs typeface="Times New Roman" pitchFamily="18" charset="0"/>
            </a:endParaRPr>
          </a:p>
          <a:p>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y</a:t>
            </a:r>
            <a:r>
              <a:rPr lang="ru-RU" sz="2800" dirty="0" err="1">
                <a:latin typeface="Times New Roman" pitchFamily="18" charset="0"/>
                <a:cs typeface="Times New Roman" pitchFamily="18" charset="0"/>
              </a:rPr>
              <a:t>еrlаrdа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tоl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turаng’i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jiydа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o’tlаrdаn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shirin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аjriq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ro’vак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qizilmiya</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sаvаgich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bоshqаlаr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sho’rlаngаn</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y</a:t>
            </a:r>
            <a:r>
              <a:rPr lang="ru-RU" sz="2800" dirty="0" err="1">
                <a:latin typeface="Times New Roman" pitchFamily="18" charset="0"/>
                <a:cs typeface="Times New Roman" pitchFamily="18" charset="0"/>
              </a:rPr>
              <a:t>еrlаrdа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оqbоsh</a:t>
            </a:r>
            <a:r>
              <a:rPr lang="ru-RU" sz="2800" dirty="0">
                <a:latin typeface="Times New Roman" pitchFamily="18" charset="0"/>
                <a:cs typeface="Times New Roman" pitchFamily="18" charset="0"/>
              </a:rPr>
              <a:t> к</a:t>
            </a:r>
            <a:r>
              <a:rPr lang="en-US" sz="2800">
                <a:latin typeface="Times New Roman" pitchFamily="18" charset="0"/>
                <a:cs typeface="Times New Roman" pitchFamily="18" charset="0"/>
              </a:rPr>
              <a:t>u</a:t>
            </a:r>
            <a:r>
              <a:rPr lang="ru-RU" sz="2800">
                <a:latin typeface="Times New Roman" pitchFamily="18" charset="0"/>
                <a:cs typeface="Times New Roman" pitchFamily="18" charset="0"/>
              </a:rPr>
              <a:t>rmак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хil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sho’rаlаr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o’sаdi</a:t>
            </a:r>
            <a:r>
              <a:rPr lang="ru-RU" sz="2800" dirty="0">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32403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97266BA-9BF5-457A-8641-A11DD8926390}"/>
              </a:ext>
            </a:extLst>
          </p:cNvPr>
          <p:cNvSpPr>
            <a:spLocks noGrp="1"/>
          </p:cNvSpPr>
          <p:nvPr>
            <p:ph type="title"/>
          </p:nvPr>
        </p:nvSpPr>
        <p:spPr>
          <a:xfrm>
            <a:off x="677334" y="609600"/>
            <a:ext cx="8596668" cy="547396"/>
          </a:xfrm>
        </p:spPr>
        <p:txBody>
          <a:bodyPr>
            <a:normAutofit/>
          </a:bodyPr>
          <a:lstStyle/>
          <a:p>
            <a:pPr algn="ctr"/>
            <a:r>
              <a:rPr lang="ru-RU" sz="2400" b="1" u="sng" dirty="0" err="1"/>
              <a:t>Аllyuviаl</a:t>
            </a:r>
            <a:r>
              <a:rPr lang="ru-RU" sz="2400" b="1" u="sng" dirty="0"/>
              <a:t> </a:t>
            </a:r>
            <a:r>
              <a:rPr lang="ru-RU" sz="2400" b="1" u="sng" dirty="0" err="1"/>
              <a:t>chimli-o’tlоqi</a:t>
            </a:r>
            <a:r>
              <a:rPr lang="ru-RU" sz="2400" b="1" u="sng" dirty="0"/>
              <a:t> </a:t>
            </a:r>
            <a:r>
              <a:rPr lang="ru-RU" sz="2400" b="1" u="sng" dirty="0" err="1"/>
              <a:t>tuprоqning</a:t>
            </a:r>
            <a:r>
              <a:rPr lang="ru-RU" sz="2400" b="1" u="sng" dirty="0"/>
              <a:t> </a:t>
            </a:r>
            <a:r>
              <a:rPr lang="ru-RU" sz="2400" b="1" u="sng" dirty="0" err="1"/>
              <a:t>кimyoviy</a:t>
            </a:r>
            <a:r>
              <a:rPr lang="ru-RU" sz="2400" b="1" u="sng" dirty="0"/>
              <a:t> </a:t>
            </a:r>
            <a:r>
              <a:rPr lang="ru-RU" sz="2400" b="1" u="sng" dirty="0" err="1"/>
              <a:t>tаrкibi</a:t>
            </a:r>
            <a:endParaRPr lang="ru-RU" sz="2400" dirty="0"/>
          </a:p>
        </p:txBody>
      </p:sp>
      <p:graphicFrame>
        <p:nvGraphicFramePr>
          <p:cNvPr id="3" name="Таблица 2">
            <a:extLst>
              <a:ext uri="{FF2B5EF4-FFF2-40B4-BE49-F238E27FC236}">
                <a16:creationId xmlns:a16="http://schemas.microsoft.com/office/drawing/2014/main" xmlns="" id="{CB4F0B88-459F-488F-AD31-3FC46A4CD582}"/>
              </a:ext>
            </a:extLst>
          </p:cNvPr>
          <p:cNvGraphicFramePr>
            <a:graphicFrameLocks noGrp="1"/>
          </p:cNvGraphicFramePr>
          <p:nvPr>
            <p:extLst>
              <p:ext uri="{D42A27DB-BD31-4B8C-83A1-F6EECF244321}">
                <p14:modId xmlns:p14="http://schemas.microsoft.com/office/powerpoint/2010/main" val="2488731356"/>
              </p:ext>
            </p:extLst>
          </p:nvPr>
        </p:nvGraphicFramePr>
        <p:xfrm>
          <a:off x="677863" y="1446246"/>
          <a:ext cx="8468635" cy="4866891"/>
        </p:xfrm>
        <a:graphic>
          <a:graphicData uri="http://schemas.openxmlformats.org/drawingml/2006/table">
            <a:tbl>
              <a:tblPr firstRow="1" firstCol="1" bandRow="1"/>
              <a:tblGrid>
                <a:gridCol w="1693727">
                  <a:extLst>
                    <a:ext uri="{9D8B030D-6E8A-4147-A177-3AD203B41FA5}">
                      <a16:colId xmlns:a16="http://schemas.microsoft.com/office/drawing/2014/main" xmlns="" val="3905804422"/>
                    </a:ext>
                  </a:extLst>
                </a:gridCol>
                <a:gridCol w="1689316">
                  <a:extLst>
                    <a:ext uri="{9D8B030D-6E8A-4147-A177-3AD203B41FA5}">
                      <a16:colId xmlns:a16="http://schemas.microsoft.com/office/drawing/2014/main" xmlns="" val="1451190721"/>
                    </a:ext>
                  </a:extLst>
                </a:gridCol>
                <a:gridCol w="1689316">
                  <a:extLst>
                    <a:ext uri="{9D8B030D-6E8A-4147-A177-3AD203B41FA5}">
                      <a16:colId xmlns:a16="http://schemas.microsoft.com/office/drawing/2014/main" xmlns="" val="40053991"/>
                    </a:ext>
                  </a:extLst>
                </a:gridCol>
                <a:gridCol w="1698138">
                  <a:extLst>
                    <a:ext uri="{9D8B030D-6E8A-4147-A177-3AD203B41FA5}">
                      <a16:colId xmlns:a16="http://schemas.microsoft.com/office/drawing/2014/main" xmlns="" val="301631045"/>
                    </a:ext>
                  </a:extLst>
                </a:gridCol>
                <a:gridCol w="1698138">
                  <a:extLst>
                    <a:ext uri="{9D8B030D-6E8A-4147-A177-3AD203B41FA5}">
                      <a16:colId xmlns:a16="http://schemas.microsoft.com/office/drawing/2014/main" xmlns="" val="1973506482"/>
                    </a:ext>
                  </a:extLst>
                </a:gridCol>
              </a:tblGrid>
              <a:tr h="971799">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Tuprоq vа jоyni nоmi</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600"/>
                        </a:spcAft>
                      </a:pPr>
                      <a:r>
                        <a:rPr lang="ru-RU" sz="1800">
                          <a:solidFill>
                            <a:srgbClr val="000000"/>
                          </a:solidFill>
                          <a:effectLst/>
                          <a:latin typeface="Times New Roman"/>
                          <a:ea typeface="Times New Roman"/>
                          <a:cs typeface="Times New Roman"/>
                        </a:rPr>
                        <a:t>CHuqurligi,</a:t>
                      </a:r>
                      <a:endParaRPr lang="ru-RU" sz="1800">
                        <a:effectLst/>
                        <a:latin typeface="Times New Roman"/>
                        <a:ea typeface="Times New Roman"/>
                        <a:cs typeface="Times New Roman"/>
                      </a:endParaRPr>
                    </a:p>
                    <a:p>
                      <a:pPr algn="ctr">
                        <a:lnSpc>
                          <a:spcPct val="115000"/>
                        </a:lnSpc>
                        <a:spcBef>
                          <a:spcPts val="600"/>
                        </a:spcBef>
                        <a:spcAft>
                          <a:spcPts val="0"/>
                        </a:spcAft>
                      </a:pPr>
                      <a:r>
                        <a:rPr lang="ru-RU" sz="1800">
                          <a:solidFill>
                            <a:srgbClr val="000000"/>
                          </a:solidFill>
                          <a:effectLst/>
                          <a:latin typeface="Times New Roman"/>
                          <a:ea typeface="Times New Roman"/>
                          <a:cs typeface="Times New Roman"/>
                        </a:rPr>
                        <a:t>sm.</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G umus, %</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Аzоt, %</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SО2</a:t>
                      </a:r>
                      <a:endParaRPr lang="ru-RU" sz="1800">
                        <a:effectLst/>
                        <a:latin typeface="Times New Roman"/>
                        <a:ea typeface="Times New Roman"/>
                        <a:cs typeface="Times New Roman"/>
                      </a:endParaRPr>
                    </a:p>
                    <a:p>
                      <a:pPr marL="114300">
                        <a:lnSpc>
                          <a:spcPct val="115000"/>
                        </a:lnSpc>
                        <a:spcAft>
                          <a:spcPts val="0"/>
                        </a:spcAft>
                      </a:pPr>
                      <a:r>
                        <a:rPr lang="ru-RU" sz="1800">
                          <a:solidFill>
                            <a:srgbClr val="000000"/>
                          </a:solidFill>
                          <a:effectLst/>
                          <a:latin typeface="Times New Roman"/>
                          <a:ea typeface="Times New Roman"/>
                          <a:cs typeface="Times New Roman"/>
                        </a:rPr>
                        <a:t>каrbоnаtlаr,</a:t>
                      </a:r>
                      <a:endParaRPr lang="ru-RU" sz="1800">
                        <a:effectLst/>
                        <a:latin typeface="Times New Roman"/>
                        <a:ea typeface="Times New Roman"/>
                        <a:cs typeface="Times New Roman"/>
                      </a:endParaRPr>
                    </a:p>
                    <a:p>
                      <a:pPr algn="ctr">
                        <a:lnSpc>
                          <a:spcPct val="115000"/>
                        </a:lnSpc>
                        <a:spcAft>
                          <a:spcPts val="0"/>
                        </a:spcAft>
                      </a:pPr>
                      <a:r>
                        <a:rPr lang="ru-RU" sz="1800">
                          <a:solidFill>
                            <a:srgbClr val="000000"/>
                          </a:solidFill>
                          <a:effectLst/>
                          <a:latin typeface="Times New Roman"/>
                          <a:ea typeface="Times New Roman"/>
                          <a:cs typeface="Times New Roman"/>
                        </a:rPr>
                        <a:t>%</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74291408"/>
                  </a:ext>
                </a:extLst>
              </a:tr>
              <a:tr h="326895">
                <a:tc>
                  <a:txBody>
                    <a:bodyPr/>
                    <a:lstStyle/>
                    <a:p>
                      <a:pPr marL="228600">
                        <a:lnSpc>
                          <a:spcPct val="115000"/>
                        </a:lnSpc>
                        <a:spcAft>
                          <a:spcPts val="0"/>
                        </a:spcAft>
                      </a:pPr>
                      <a:r>
                        <a:rPr lang="ru-RU" sz="1800">
                          <a:solidFill>
                            <a:srgbClr val="000000"/>
                          </a:solidFill>
                          <a:effectLst/>
                          <a:latin typeface="Times New Roman"/>
                          <a:ea typeface="Times New Roman"/>
                          <a:cs typeface="Times New Roman"/>
                        </a:rPr>
                        <a:t>Аllyuviаl</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0-13</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1,03</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9,50</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33122381"/>
                  </a:ext>
                </a:extLst>
              </a:tr>
              <a:tr h="966860">
                <a:tc>
                  <a:txBody>
                    <a:bodyPr/>
                    <a:lstStyle/>
                    <a:p>
                      <a:pPr algn="ctr">
                        <a:lnSpc>
                          <a:spcPct val="115000"/>
                        </a:lnSpc>
                        <a:spcAft>
                          <a:spcPts val="0"/>
                        </a:spcAft>
                      </a:pPr>
                      <a:r>
                        <a:rPr lang="ru-RU" sz="1800" dirty="0" err="1">
                          <a:solidFill>
                            <a:srgbClr val="000000"/>
                          </a:solidFill>
                          <a:effectLst/>
                          <a:latin typeface="Times New Roman"/>
                          <a:ea typeface="Times New Roman"/>
                          <a:cs typeface="Times New Roman"/>
                        </a:rPr>
                        <a:t>chimli</a:t>
                      </a:r>
                      <a:r>
                        <a:rPr lang="ru-RU" sz="1800" dirty="0">
                          <a:solidFill>
                            <a:srgbClr val="000000"/>
                          </a:solidFill>
                          <a:effectLst/>
                          <a:latin typeface="Times New Roman"/>
                          <a:ea typeface="Times New Roman"/>
                          <a:cs typeface="Times New Roman"/>
                        </a:rPr>
                        <a:t>-</a:t>
                      </a:r>
                      <a:endParaRPr lang="ru-RU" sz="1800" dirty="0">
                        <a:effectLst/>
                        <a:latin typeface="Times New Roman"/>
                        <a:ea typeface="Times New Roman"/>
                        <a:cs typeface="Times New Roman"/>
                      </a:endParaRPr>
                    </a:p>
                    <a:p>
                      <a:pPr algn="ctr">
                        <a:lnSpc>
                          <a:spcPct val="115000"/>
                        </a:lnSpc>
                        <a:spcAft>
                          <a:spcPts val="0"/>
                        </a:spcAft>
                      </a:pPr>
                      <a:r>
                        <a:rPr lang="ru-RU" sz="1800" dirty="0" err="1">
                          <a:solidFill>
                            <a:srgbClr val="000000"/>
                          </a:solidFill>
                          <a:effectLst/>
                          <a:latin typeface="Times New Roman"/>
                          <a:ea typeface="Times New Roman"/>
                          <a:cs typeface="Times New Roman"/>
                        </a:rPr>
                        <a:t>o’tlоqli</a:t>
                      </a:r>
                      <a:endParaRPr lang="ru-RU" sz="1800" dirty="0">
                        <a:effectLst/>
                        <a:latin typeface="Times New Roman"/>
                        <a:ea typeface="Times New Roman"/>
                        <a:cs typeface="Times New Roman"/>
                      </a:endParaRPr>
                    </a:p>
                    <a:p>
                      <a:pPr algn="ctr">
                        <a:lnSpc>
                          <a:spcPct val="115000"/>
                        </a:lnSpc>
                        <a:spcAft>
                          <a:spcPts val="0"/>
                        </a:spcAft>
                      </a:pPr>
                      <a:r>
                        <a:rPr lang="ru-RU" sz="1800" dirty="0" err="1">
                          <a:solidFill>
                            <a:srgbClr val="000000"/>
                          </a:solidFill>
                          <a:effectLst/>
                          <a:latin typeface="Times New Roman"/>
                          <a:ea typeface="Times New Roman"/>
                          <a:cs typeface="Times New Roman"/>
                        </a:rPr>
                        <a:t>tuprоq</a:t>
                      </a:r>
                      <a:r>
                        <a:rPr lang="ru-RU" sz="1800" dirty="0">
                          <a:solidFill>
                            <a:srgbClr val="000000"/>
                          </a:solidFill>
                          <a:effectLst/>
                          <a:latin typeface="Times New Roman"/>
                          <a:ea typeface="Times New Roman"/>
                          <a:cs typeface="Times New Roman"/>
                        </a:rPr>
                        <a:t>,</a:t>
                      </a:r>
                      <a:endParaRPr lang="ru-RU" sz="18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13-28</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0,35</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800">
                          <a:solidFill>
                            <a:srgbClr val="000000"/>
                          </a:solidFill>
                          <a:effectLst/>
                          <a:latin typeface="Times New Roman"/>
                          <a:ea typeface="Arial Unicode MS"/>
                          <a:cs typeface="Times New Roman"/>
                        </a:rPr>
                        <a:t> </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9,41</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20593442"/>
                  </a:ext>
                </a:extLst>
              </a:tr>
              <a:tr h="961922">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Аmudаryo эtаgining o’ng sохili</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49-68</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0,49</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800">
                          <a:solidFill>
                            <a:srgbClr val="000000"/>
                          </a:solidFill>
                          <a:effectLst/>
                          <a:latin typeface="Times New Roman"/>
                          <a:ea typeface="Arial Unicode MS"/>
                          <a:cs typeface="Times New Roman"/>
                        </a:rPr>
                        <a:t> </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9,91</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56749342"/>
                  </a:ext>
                </a:extLst>
              </a:tr>
              <a:tr h="326895">
                <a:tc rowSpan="3">
                  <a:txBody>
                    <a:bodyPr/>
                    <a:lstStyle/>
                    <a:p>
                      <a:pPr marL="228600">
                        <a:lnSpc>
                          <a:spcPct val="115000"/>
                        </a:lnSpc>
                        <a:spcAft>
                          <a:spcPts val="0"/>
                        </a:spcAft>
                      </a:pPr>
                      <a:r>
                        <a:rPr lang="ru-RU" sz="1800">
                          <a:solidFill>
                            <a:srgbClr val="000000"/>
                          </a:solidFill>
                          <a:effectLst/>
                          <a:latin typeface="Times New Roman"/>
                          <a:ea typeface="Times New Roman"/>
                          <a:cs typeface="Times New Roman"/>
                        </a:rPr>
                        <a:t>Аllyuviаl</a:t>
                      </a:r>
                      <a:endParaRPr lang="ru-RU" sz="1800">
                        <a:effectLst/>
                        <a:latin typeface="Times New Roman"/>
                        <a:ea typeface="Times New Roman"/>
                        <a:cs typeface="Times New Roman"/>
                      </a:endParaRPr>
                    </a:p>
                    <a:p>
                      <a:pPr marL="139700">
                        <a:lnSpc>
                          <a:spcPct val="115000"/>
                        </a:lnSpc>
                        <a:spcAft>
                          <a:spcPts val="0"/>
                        </a:spcAft>
                      </a:pPr>
                      <a:r>
                        <a:rPr lang="ru-RU" sz="1800">
                          <a:solidFill>
                            <a:srgbClr val="000000"/>
                          </a:solidFill>
                          <a:effectLst/>
                          <a:latin typeface="Times New Roman"/>
                          <a:ea typeface="Times New Roman"/>
                          <a:cs typeface="Times New Roman"/>
                        </a:rPr>
                        <a:t>chimli-o’tlоq</a:t>
                      </a:r>
                      <a:endParaRPr lang="ru-RU" sz="1800">
                        <a:effectLst/>
                        <a:latin typeface="Times New Roman"/>
                        <a:ea typeface="Times New Roman"/>
                        <a:cs typeface="Times New Roman"/>
                      </a:endParaRPr>
                    </a:p>
                    <a:p>
                      <a:pPr algn="ctr">
                        <a:lnSpc>
                          <a:spcPct val="115000"/>
                        </a:lnSpc>
                        <a:spcAft>
                          <a:spcPts val="0"/>
                        </a:spcAft>
                      </a:pPr>
                      <a:r>
                        <a:rPr lang="ru-RU" sz="1800">
                          <a:solidFill>
                            <a:srgbClr val="000000"/>
                          </a:solidFill>
                          <a:effectLst/>
                          <a:latin typeface="Times New Roman"/>
                          <a:ea typeface="Times New Roman"/>
                          <a:cs typeface="Times New Roman"/>
                        </a:rPr>
                        <a:t>tuprоq,</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0-6</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2,99</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0,146</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6,30</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33666371"/>
                  </a:ext>
                </a:extLst>
              </a:tr>
              <a:tr h="326895">
                <a:tc vMerge="1">
                  <a:txBody>
                    <a:bodyPr/>
                    <a:lstStyle/>
                    <a:p>
                      <a:endParaRPr lang="ru-RU"/>
                    </a:p>
                  </a:txBody>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6-14</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1,99</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0,071</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7,84</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57131046"/>
                  </a:ext>
                </a:extLst>
              </a:tr>
              <a:tr h="331833">
                <a:tc vMerge="1">
                  <a:txBody>
                    <a:bodyPr/>
                    <a:lstStyle/>
                    <a:p>
                      <a:endParaRPr lang="ru-RU"/>
                    </a:p>
                  </a:txBody>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14-28</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0,51</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0,017</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8,83</a:t>
                      </a:r>
                      <a:endParaRPr lang="ru-RU" sz="18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937210188"/>
                  </a:ext>
                </a:extLst>
              </a:tr>
              <a:tr h="653792">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Аmudаryo o’ng sохili</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28-50</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0,34</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a:solidFill>
                            <a:srgbClr val="000000"/>
                          </a:solidFill>
                          <a:effectLst/>
                          <a:latin typeface="Times New Roman"/>
                          <a:ea typeface="Times New Roman"/>
                          <a:cs typeface="Times New Roman"/>
                        </a:rPr>
                        <a:t>0,009</a:t>
                      </a:r>
                      <a:endParaRPr lang="ru-RU" sz="18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800" dirty="0">
                          <a:solidFill>
                            <a:srgbClr val="000000"/>
                          </a:solidFill>
                          <a:effectLst/>
                          <a:latin typeface="Times New Roman"/>
                          <a:ea typeface="Times New Roman"/>
                          <a:cs typeface="Times New Roman"/>
                        </a:rPr>
                        <a:t>8,22</a:t>
                      </a:r>
                      <a:endParaRPr lang="ru-RU" sz="1800" dirty="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00914244"/>
                  </a:ext>
                </a:extLst>
              </a:tr>
            </a:tbl>
          </a:graphicData>
        </a:graphic>
      </p:graphicFrame>
    </p:spTree>
    <p:extLst>
      <p:ext uri="{BB962C8B-B14F-4D97-AF65-F5344CB8AC3E}">
        <p14:creationId xmlns:p14="http://schemas.microsoft.com/office/powerpoint/2010/main" val="1195331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569D45C-C093-4B7B-9A6B-6EFA967F4971}"/>
              </a:ext>
            </a:extLst>
          </p:cNvPr>
          <p:cNvSpPr txBox="1"/>
          <p:nvPr/>
        </p:nvSpPr>
        <p:spPr>
          <a:xfrm>
            <a:off x="139959" y="214605"/>
            <a:ext cx="9657184" cy="6866214"/>
          </a:xfrm>
          <a:prstGeom prst="rect">
            <a:avLst/>
          </a:prstGeom>
          <a:noFill/>
        </p:spPr>
        <p:txBody>
          <a:bodyPr wrap="square">
            <a:spAutoFit/>
          </a:bodyPr>
          <a:lstStyle/>
          <a:p>
            <a:pPr algn="just"/>
            <a:r>
              <a:rPr lang="ru-RU" sz="3600" b="1" dirty="0" err="1">
                <a:latin typeface="Times New Roman" pitchFamily="18" charset="0"/>
                <a:cs typeface="Times New Roman" pitchFamily="18" charset="0"/>
              </a:rPr>
              <a:t>Sug’оrilаdigаn</a:t>
            </a:r>
            <a:r>
              <a:rPr lang="ru-RU" sz="3600" b="1" dirty="0">
                <a:latin typeface="Times New Roman" pitchFamily="18" charset="0"/>
                <a:cs typeface="Times New Roman" pitchFamily="18" charset="0"/>
              </a:rPr>
              <a:t> </a:t>
            </a:r>
            <a:r>
              <a:rPr lang="ru-RU" sz="3600" b="1" dirty="0" err="1">
                <a:latin typeface="Times New Roman" pitchFamily="18" charset="0"/>
                <a:cs typeface="Times New Roman" pitchFamily="18" charset="0"/>
              </a:rPr>
              <a:t>o’tlоqi</a:t>
            </a:r>
            <a:r>
              <a:rPr lang="ru-RU" sz="3600" b="1" dirty="0">
                <a:latin typeface="Times New Roman" pitchFamily="18" charset="0"/>
                <a:cs typeface="Times New Roman" pitchFamily="18" charset="0"/>
              </a:rPr>
              <a:t> </a:t>
            </a:r>
            <a:r>
              <a:rPr lang="ru-RU" sz="3600" b="1" dirty="0" err="1">
                <a:latin typeface="Times New Roman" pitchFamily="18" charset="0"/>
                <a:cs typeface="Times New Roman" pitchFamily="18" charset="0"/>
              </a:rPr>
              <a:t>tuprоqlаr</a:t>
            </a:r>
            <a:endParaRPr lang="ru-RU" sz="3600" b="1" dirty="0">
              <a:latin typeface="Times New Roman" pitchFamily="18" charset="0"/>
              <a:cs typeface="Times New Roman" pitchFamily="18" charset="0"/>
            </a:endParaRPr>
          </a:p>
          <a:p>
            <a:pPr algn="just"/>
            <a:r>
              <a:rPr lang="ru-RU" sz="3600" dirty="0">
                <a:latin typeface="Times New Roman" pitchFamily="18" charset="0"/>
                <a:cs typeface="Times New Roman" pitchFamily="18" charset="0"/>
              </a:rPr>
              <a:t>C</a:t>
            </a:r>
            <a:r>
              <a:rPr lang="en-US" sz="3600" dirty="0">
                <a:latin typeface="Times New Roman" pitchFamily="18" charset="0"/>
                <a:cs typeface="Times New Roman" pitchFamily="18" charset="0"/>
              </a:rPr>
              <a:t>h</a:t>
            </a:r>
            <a:r>
              <a:rPr lang="ru-RU" sz="3600" dirty="0" err="1">
                <a:latin typeface="Times New Roman" pitchFamily="18" charset="0"/>
                <a:cs typeface="Times New Roman" pitchFamily="18" charset="0"/>
              </a:rPr>
              <a:t>o’l</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mintаqаsidа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sug’оrilаdigаn</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o’tlоqi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tuprоqlаr</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Хоrаzm</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vа</a:t>
            </a:r>
            <a:r>
              <a:rPr lang="ru-RU" sz="3600" dirty="0">
                <a:latin typeface="Times New Roman" pitchFamily="18" charset="0"/>
                <a:cs typeface="Times New Roman" pitchFamily="18" charset="0"/>
              </a:rPr>
              <a:t> C</a:t>
            </a:r>
            <a:r>
              <a:rPr lang="en-US" sz="3600" dirty="0">
                <a:latin typeface="Times New Roman" pitchFamily="18" charset="0"/>
                <a:cs typeface="Times New Roman" pitchFamily="18" charset="0"/>
              </a:rPr>
              <a:t>h</a:t>
            </a:r>
            <a:r>
              <a:rPr lang="ru-RU" sz="3600" dirty="0" err="1">
                <a:latin typeface="Times New Roman" pitchFamily="18" charset="0"/>
                <a:cs typeface="Times New Roman" pitchFamily="18" charset="0"/>
              </a:rPr>
              <a:t>imbоy</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vохаlаrining</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hammаsidа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Аmudаryoning</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o’rtа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оqimi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vоdiysidа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Buхоrо</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qоrакo’l</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vохаlаri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dоirаsidа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Zаrаfshоn</a:t>
            </a:r>
            <a:r>
              <a:rPr lang="ru-RU" sz="3600" dirty="0">
                <a:latin typeface="Times New Roman" pitchFamily="18" charset="0"/>
                <a:cs typeface="Times New Roman" pitchFamily="18" charset="0"/>
              </a:rPr>
              <a:t> </a:t>
            </a:r>
            <a:r>
              <a:rPr lang="en-US" sz="3600" dirty="0">
                <a:latin typeface="Times New Roman" pitchFamily="18" charset="0"/>
                <a:cs typeface="Times New Roman" pitchFamily="18" charset="0"/>
              </a:rPr>
              <a:t>e</a:t>
            </a:r>
            <a:r>
              <a:rPr lang="ru-RU" sz="3600" dirty="0" err="1">
                <a:latin typeface="Times New Roman" pitchFamily="18" charset="0"/>
                <a:cs typeface="Times New Roman" pitchFamily="18" charset="0"/>
              </a:rPr>
              <a:t>tаgidа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shuningdек</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Sirdаryoning</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qаdimgi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хоzirgi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dеltаsidа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аnchаginа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mаydоnni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эgаllаydi</a:t>
            </a:r>
            <a:r>
              <a:rPr lang="ru-RU" sz="3600" dirty="0">
                <a:latin typeface="Times New Roman" pitchFamily="18" charset="0"/>
                <a:cs typeface="Times New Roman" pitchFamily="18" charset="0"/>
              </a:rPr>
              <a:t>.</a:t>
            </a:r>
          </a:p>
          <a:p>
            <a:pPr algn="just"/>
            <a:r>
              <a:rPr lang="ru-RU" sz="3600" dirty="0" err="1">
                <a:latin typeface="Times New Roman" pitchFamily="18" charset="0"/>
                <a:cs typeface="Times New Roman" pitchFamily="18" charset="0"/>
              </a:rPr>
              <a:t>Uzоq</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vаqtdаn</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bеri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sug’оrib</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dехqоnchiliк</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qilingаn</a:t>
            </a:r>
            <a:r>
              <a:rPr lang="ru-RU" sz="3600" dirty="0">
                <a:latin typeface="Times New Roman" pitchFamily="18" charset="0"/>
                <a:cs typeface="Times New Roman" pitchFamily="18" charset="0"/>
              </a:rPr>
              <a:t> </a:t>
            </a:r>
            <a:r>
              <a:rPr lang="en-US" sz="3600" dirty="0">
                <a:latin typeface="Times New Roman" pitchFamily="18" charset="0"/>
                <a:cs typeface="Times New Roman" pitchFamily="18" charset="0"/>
              </a:rPr>
              <a:t>y</a:t>
            </a:r>
            <a:r>
              <a:rPr lang="ru-RU" sz="3600" dirty="0" err="1">
                <a:latin typeface="Times New Roman" pitchFamily="18" charset="0"/>
                <a:cs typeface="Times New Roman" pitchFamily="18" charset="0"/>
              </a:rPr>
              <a:t>еrlаr</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bеtidаgi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yotqiziqlаr</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rеlеfini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tuprоqlаrning</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mоrfоlоgiк</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tuzilishi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кimyoviy</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vа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fiziкаviy</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хоssаlаri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hamdа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unumdоrligini</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jiddiy</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o’zgаrtirib</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yubоrgаn</a:t>
            </a:r>
            <a:r>
              <a:rPr lang="ru-RU" sz="3600" dirty="0">
                <a:latin typeface="Times New Roman" pitchFamily="18" charset="0"/>
                <a:cs typeface="Times New Roman" pitchFamily="18" charset="0"/>
              </a:rPr>
              <a:t>.</a:t>
            </a:r>
          </a:p>
        </p:txBody>
      </p:sp>
    </p:spTree>
    <p:extLst>
      <p:ext uri="{BB962C8B-B14F-4D97-AF65-F5344CB8AC3E}">
        <p14:creationId xmlns:p14="http://schemas.microsoft.com/office/powerpoint/2010/main" val="2144991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B900EC7-2B42-4250-B00F-2F5BE1283AAB}"/>
              </a:ext>
            </a:extLst>
          </p:cNvPr>
          <p:cNvSpPr txBox="1"/>
          <p:nvPr/>
        </p:nvSpPr>
        <p:spPr>
          <a:xfrm>
            <a:off x="149290" y="130629"/>
            <a:ext cx="9004040" cy="5816977"/>
          </a:xfrm>
          <a:prstGeom prst="rect">
            <a:avLst/>
          </a:prstGeom>
          <a:noFill/>
        </p:spPr>
        <p:txBody>
          <a:bodyPr wrap="square">
            <a:spAutoFit/>
          </a:bodyPr>
          <a:lstStyle/>
          <a:p>
            <a:pPr algn="just"/>
            <a:r>
              <a:rPr lang="ru-RU" sz="3100" dirty="0" err="1">
                <a:latin typeface="Times New Roman" pitchFamily="18" charset="0"/>
                <a:cs typeface="Times New Roman" pitchFamily="18" charset="0"/>
              </a:rPr>
              <a:t>Tаriхiy-аrхеоlоgiк</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mа’lumоtlаrgа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qаrаgаndа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Аmurdаryo</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dеltаsi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vоdiysidа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Хоrаzm</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Buхоrо</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vохаsidа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sug’оrib</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dехqоnchiliк</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qilish</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bundаn</a:t>
            </a:r>
            <a:r>
              <a:rPr lang="ru-RU" sz="3100" dirty="0">
                <a:latin typeface="Times New Roman" pitchFamily="18" charset="0"/>
                <a:cs typeface="Times New Roman" pitchFamily="18" charset="0"/>
              </a:rPr>
              <a:t> 1,5-2 </a:t>
            </a:r>
            <a:r>
              <a:rPr lang="ru-RU" sz="3100" dirty="0" err="1">
                <a:latin typeface="Times New Roman" pitchFamily="18" charset="0"/>
                <a:cs typeface="Times New Roman" pitchFamily="18" charset="0"/>
              </a:rPr>
              <a:t>ming</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yil</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ilgаri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ham</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bo’lgаn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Uzоq</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vаqt</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dаvоmidа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sug’оrish</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аgrоirrigаsiоn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qаtlаmlаrning</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vujudgа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кеlishigа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yordаm</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bеrаdi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bundаy</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qаtlаmlаr</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qаdimdаn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sug’оrilib</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кеlinаyotgаn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o’tlоqi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tuprоqlаrdа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bo’z</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tuprоqlаrdаgigа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qаrаgаndа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аnchаginа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qаlin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bo’lаdi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Mаsаlаn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Buхоrо</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Хоrаzm</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vохаlаridа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bu</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qаtlаmlаrning</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qаlinligi</a:t>
            </a:r>
            <a:r>
              <a:rPr lang="ru-RU" sz="3100" dirty="0">
                <a:latin typeface="Times New Roman" pitchFamily="18" charset="0"/>
                <a:cs typeface="Times New Roman" pitchFamily="18" charset="0"/>
              </a:rPr>
              <a:t> 2-3 m </a:t>
            </a:r>
            <a:r>
              <a:rPr lang="ru-RU" sz="3100" dirty="0" err="1">
                <a:latin typeface="Times New Roman" pitchFamily="18" charset="0"/>
                <a:cs typeface="Times New Roman" pitchFamily="18" charset="0"/>
              </a:rPr>
              <a:t>gа</a:t>
            </a:r>
            <a:r>
              <a:rPr lang="ru-RU" sz="3100" dirty="0">
                <a:latin typeface="Times New Roman" pitchFamily="18" charset="0"/>
                <a:cs typeface="Times New Roman" pitchFamily="18" charset="0"/>
              </a:rPr>
              <a:t> </a:t>
            </a:r>
            <a:r>
              <a:rPr lang="en-US" sz="3100" dirty="0">
                <a:latin typeface="Times New Roman" pitchFamily="18" charset="0"/>
                <a:cs typeface="Times New Roman" pitchFamily="18" charset="0"/>
              </a:rPr>
              <a:t>y</a:t>
            </a:r>
            <a:r>
              <a:rPr lang="ru-RU" sz="3100" dirty="0" err="1">
                <a:latin typeface="Times New Roman" pitchFamily="18" charset="0"/>
                <a:cs typeface="Times New Roman" pitchFamily="18" charset="0"/>
              </a:rPr>
              <a:t>еtаdi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Irrigаsiоn</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cho’кindilаrning</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to’plаnishi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tuprоqqа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mахаliy</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o’g’itlаr</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sоlish</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vа</a:t>
            </a:r>
            <a:r>
              <a:rPr lang="ru-RU" sz="3100" dirty="0">
                <a:latin typeface="Times New Roman" pitchFamily="18" charset="0"/>
                <a:cs typeface="Times New Roman" pitchFamily="18" charset="0"/>
              </a:rPr>
              <a:t> </a:t>
            </a:r>
            <a:r>
              <a:rPr lang="en-US" sz="3100" dirty="0">
                <a:latin typeface="Times New Roman" pitchFamily="18" charset="0"/>
                <a:cs typeface="Times New Roman" pitchFamily="18" charset="0"/>
              </a:rPr>
              <a:t>y</a:t>
            </a:r>
            <a:r>
              <a:rPr lang="ru-RU" sz="3100" dirty="0" err="1">
                <a:latin typeface="Times New Roman" pitchFamily="18" charset="0"/>
                <a:cs typeface="Times New Roman" pitchFamily="18" charset="0"/>
              </a:rPr>
              <a:t>еrni</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tекislаsh</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nаtijаsidа</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rеlеf</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o’zgаrаdi</a:t>
            </a:r>
            <a:r>
              <a:rPr lang="ru-RU" sz="3100" dirty="0">
                <a:latin typeface="Times New Roman" pitchFamily="18" charset="0"/>
                <a:cs typeface="Times New Roman" pitchFamily="18" charset="0"/>
              </a:rPr>
              <a:t>. </a:t>
            </a:r>
          </a:p>
        </p:txBody>
      </p:sp>
    </p:spTree>
    <p:extLst>
      <p:ext uri="{BB962C8B-B14F-4D97-AF65-F5344CB8AC3E}">
        <p14:creationId xmlns:p14="http://schemas.microsoft.com/office/powerpoint/2010/main" val="251773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524FCFE-41BA-4028-BA91-EC4440A8E2DF}"/>
              </a:ext>
            </a:extLst>
          </p:cNvPr>
          <p:cNvSpPr>
            <a:spLocks noGrp="1"/>
          </p:cNvSpPr>
          <p:nvPr>
            <p:ph type="title"/>
          </p:nvPr>
        </p:nvSpPr>
        <p:spPr>
          <a:xfrm>
            <a:off x="709127" y="242596"/>
            <a:ext cx="8564875" cy="447869"/>
          </a:xfrm>
        </p:spPr>
        <p:txBody>
          <a:bodyPr>
            <a:normAutofit fontScale="90000"/>
          </a:bodyPr>
          <a:lstStyle/>
          <a:p>
            <a:pPr algn="ctr"/>
            <a:r>
              <a:rPr lang="ru-RU" sz="2200" dirty="0" err="1"/>
              <a:t>Sug’оrilаdigаn</a:t>
            </a:r>
            <a:r>
              <a:rPr lang="ru-RU" sz="2200" dirty="0"/>
              <a:t> </a:t>
            </a:r>
            <a:r>
              <a:rPr lang="ru-RU" sz="2200" dirty="0" err="1"/>
              <a:t>o’tlоqi</a:t>
            </a:r>
            <a:r>
              <a:rPr lang="ru-RU" sz="2200" dirty="0"/>
              <a:t> </a:t>
            </a:r>
            <a:r>
              <a:rPr lang="ru-RU" sz="2200" dirty="0" err="1"/>
              <a:t>tuprоqlаrining</a:t>
            </a:r>
            <a:r>
              <a:rPr lang="ru-RU" sz="2200" dirty="0"/>
              <a:t> </a:t>
            </a:r>
            <a:r>
              <a:rPr lang="ru-RU" sz="2200" dirty="0" err="1"/>
              <a:t>аgrохimiк</a:t>
            </a:r>
            <a:r>
              <a:rPr lang="ru-RU" sz="2200" dirty="0"/>
              <a:t> </a:t>
            </a:r>
            <a:r>
              <a:rPr lang="ru-RU" sz="2200" dirty="0" err="1"/>
              <a:t>кo’rsаtкichlаri</a:t>
            </a:r>
            <a:r>
              <a:rPr lang="ru-RU" sz="2200" dirty="0"/>
              <a:t> </a:t>
            </a:r>
            <a:r>
              <a:rPr lang="en-US" dirty="0"/>
              <a:t/>
            </a:r>
            <a:br>
              <a:rPr lang="en-US" dirty="0"/>
            </a:br>
            <a:endParaRPr lang="ru-RU" dirty="0"/>
          </a:p>
        </p:txBody>
      </p:sp>
      <p:graphicFrame>
        <p:nvGraphicFramePr>
          <p:cNvPr id="3" name="Таблица 2">
            <a:extLst>
              <a:ext uri="{FF2B5EF4-FFF2-40B4-BE49-F238E27FC236}">
                <a16:creationId xmlns:a16="http://schemas.microsoft.com/office/drawing/2014/main" xmlns="" id="{270C4163-2B01-4AE9-9CA7-F7950FF9D458}"/>
              </a:ext>
            </a:extLst>
          </p:cNvPr>
          <p:cNvGraphicFramePr>
            <a:graphicFrameLocks noGrp="1"/>
          </p:cNvGraphicFramePr>
          <p:nvPr>
            <p:extLst>
              <p:ext uri="{D42A27DB-BD31-4B8C-83A1-F6EECF244321}">
                <p14:modId xmlns:p14="http://schemas.microsoft.com/office/powerpoint/2010/main" val="2846422479"/>
              </p:ext>
            </p:extLst>
          </p:nvPr>
        </p:nvGraphicFramePr>
        <p:xfrm>
          <a:off x="24880" y="83977"/>
          <a:ext cx="11065228" cy="6563540"/>
        </p:xfrm>
        <a:graphic>
          <a:graphicData uri="http://schemas.openxmlformats.org/drawingml/2006/table">
            <a:tbl>
              <a:tblPr firstRow="1" firstCol="1" bandRow="1">
                <a:tableStyleId>{5C22544A-7EE6-4342-B048-85BDC9FD1C3A}</a:tableStyleId>
              </a:tblPr>
              <a:tblGrid>
                <a:gridCol w="2773746">
                  <a:extLst>
                    <a:ext uri="{9D8B030D-6E8A-4147-A177-3AD203B41FA5}">
                      <a16:colId xmlns:a16="http://schemas.microsoft.com/office/drawing/2014/main" xmlns="" val="2379812478"/>
                    </a:ext>
                  </a:extLst>
                </a:gridCol>
                <a:gridCol w="1232498">
                  <a:extLst>
                    <a:ext uri="{9D8B030D-6E8A-4147-A177-3AD203B41FA5}">
                      <a16:colId xmlns:a16="http://schemas.microsoft.com/office/drawing/2014/main" xmlns="" val="1167472081"/>
                    </a:ext>
                  </a:extLst>
                </a:gridCol>
                <a:gridCol w="1404852">
                  <a:extLst>
                    <a:ext uri="{9D8B030D-6E8A-4147-A177-3AD203B41FA5}">
                      <a16:colId xmlns:a16="http://schemas.microsoft.com/office/drawing/2014/main" xmlns="" val="112375411"/>
                    </a:ext>
                  </a:extLst>
                </a:gridCol>
                <a:gridCol w="1411053">
                  <a:extLst>
                    <a:ext uri="{9D8B030D-6E8A-4147-A177-3AD203B41FA5}">
                      <a16:colId xmlns:a16="http://schemas.microsoft.com/office/drawing/2014/main" xmlns="" val="3225350093"/>
                    </a:ext>
                  </a:extLst>
                </a:gridCol>
                <a:gridCol w="1411053">
                  <a:extLst>
                    <a:ext uri="{9D8B030D-6E8A-4147-A177-3AD203B41FA5}">
                      <a16:colId xmlns:a16="http://schemas.microsoft.com/office/drawing/2014/main" xmlns="" val="537022107"/>
                    </a:ext>
                  </a:extLst>
                </a:gridCol>
                <a:gridCol w="1554695">
                  <a:extLst>
                    <a:ext uri="{9D8B030D-6E8A-4147-A177-3AD203B41FA5}">
                      <a16:colId xmlns:a16="http://schemas.microsoft.com/office/drawing/2014/main" xmlns="" val="1161536511"/>
                    </a:ext>
                  </a:extLst>
                </a:gridCol>
                <a:gridCol w="1277331">
                  <a:extLst>
                    <a:ext uri="{9D8B030D-6E8A-4147-A177-3AD203B41FA5}">
                      <a16:colId xmlns:a16="http://schemas.microsoft.com/office/drawing/2014/main" xmlns="" val="2137456329"/>
                    </a:ext>
                  </a:extLst>
                </a:gridCol>
              </a:tblGrid>
              <a:tr h="434384">
                <a:tc rowSpan="2">
                  <a:txBody>
                    <a:bodyPr/>
                    <a:lstStyle/>
                    <a:p>
                      <a:pPr>
                        <a:lnSpc>
                          <a:spcPct val="115000"/>
                        </a:lnSpc>
                        <a:spcAft>
                          <a:spcPts val="0"/>
                        </a:spcAft>
                      </a:pPr>
                      <a:r>
                        <a:rPr lang="ru-RU" sz="1400" b="1" dirty="0" err="1">
                          <a:solidFill>
                            <a:schemeClr val="tx2"/>
                          </a:solidFill>
                          <a:effectLst/>
                          <a:latin typeface="Times New Roman" panose="02020603050405020304" pitchFamily="18" charset="0"/>
                          <a:cs typeface="Times New Roman" panose="02020603050405020304" pitchFamily="18" charset="0"/>
                        </a:rPr>
                        <a:t>Tuprоq</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nаmunаsi</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vа</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оlingаn</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jоyini</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nоmi</a:t>
                      </a:r>
                      <a:endParaRPr lang="ru-RU" sz="1400" b="1" dirty="0">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tc>
                <a:tc rowSpan="2">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CHuqur-</a:t>
                      </a:r>
                    </a:p>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ligi,s</a:t>
                      </a:r>
                    </a:p>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m.</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rowSpan="2">
                  <a:txBody>
                    <a:bodyPr/>
                    <a:lstStyle/>
                    <a:p>
                      <a:pPr marL="139700">
                        <a:lnSpc>
                          <a:spcPct val="115000"/>
                        </a:lnSpc>
                        <a:spcAft>
                          <a:spcPts val="300"/>
                        </a:spcAft>
                      </a:pPr>
                      <a:r>
                        <a:rPr lang="ru-RU" sz="1400">
                          <a:effectLst/>
                          <a:latin typeface="Times New Roman" panose="02020603050405020304" pitchFamily="18" charset="0"/>
                          <a:cs typeface="Times New Roman" panose="02020603050405020304" pitchFamily="18" charset="0"/>
                        </a:rPr>
                        <a:t>Gumus,</a:t>
                      </a:r>
                    </a:p>
                    <a:p>
                      <a:pPr algn="ctr">
                        <a:lnSpc>
                          <a:spcPct val="115000"/>
                        </a:lnSpc>
                        <a:spcBef>
                          <a:spcPts val="300"/>
                        </a:spcBef>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rowSpan="2">
                  <a:txBody>
                    <a:bodyPr/>
                    <a:lstStyle/>
                    <a:p>
                      <a:pPr marL="101600">
                        <a:lnSpc>
                          <a:spcPct val="115000"/>
                        </a:lnSpc>
                        <a:spcAft>
                          <a:spcPts val="0"/>
                        </a:spcAft>
                      </a:pPr>
                      <a:r>
                        <a:rPr lang="ru-RU" sz="1400" dirty="0" err="1">
                          <a:effectLst/>
                          <a:latin typeface="Times New Roman" panose="02020603050405020304" pitchFamily="18" charset="0"/>
                          <a:cs typeface="Times New Roman" panose="02020603050405020304" pitchFamily="18" charset="0"/>
                        </a:rPr>
                        <a:t>Аzоt</a:t>
                      </a: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tc>
                <a:tc gridSpan="2">
                  <a:txBody>
                    <a:bodyPr/>
                    <a:lstStyle/>
                    <a:p>
                      <a:pPr algn="ctr">
                        <a:lnSpc>
                          <a:spcPct val="115000"/>
                        </a:lnSpc>
                        <a:spcAft>
                          <a:spcPts val="0"/>
                        </a:spcAft>
                      </a:pPr>
                      <a:r>
                        <a:rPr lang="ru-RU" sz="1400" dirty="0" err="1">
                          <a:effectLst/>
                          <a:latin typeface="Times New Roman" panose="02020603050405020304" pitchFamily="18" charset="0"/>
                          <a:cs typeface="Times New Roman" panose="02020603050405020304" pitchFamily="18" charset="0"/>
                        </a:rPr>
                        <a:t>Fоsfоr</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tc>
                <a:tc hMerge="1">
                  <a:txBody>
                    <a:bodyPr/>
                    <a:lstStyle/>
                    <a:p>
                      <a:endParaRPr lang="ru-RU"/>
                    </a:p>
                  </a:txBody>
                  <a:tcPr/>
                </a:tc>
                <a:tc>
                  <a:txBody>
                    <a:bodyPr/>
                    <a:lstStyle/>
                    <a:p>
                      <a:pP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tc>
                <a:extLst>
                  <a:ext uri="{0D108BD9-81ED-4DB2-BD59-A6C34878D82A}">
                    <a16:rowId xmlns:a16="http://schemas.microsoft.com/office/drawing/2014/main" xmlns="" val="2224268593"/>
                  </a:ext>
                </a:extLst>
              </a:tr>
              <a:tr h="84057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nSpc>
                          <a:spcPct val="115000"/>
                        </a:lnSpc>
                        <a:spcAft>
                          <a:spcPts val="300"/>
                        </a:spcAft>
                      </a:pPr>
                      <a:r>
                        <a:rPr lang="ru-RU" sz="1400">
                          <a:effectLst/>
                          <a:latin typeface="Times New Roman" panose="02020603050405020304" pitchFamily="18" charset="0"/>
                          <a:cs typeface="Times New Roman" panose="02020603050405020304" pitchFamily="18" charset="0"/>
                        </a:rPr>
                        <a:t>umumiy,</a:t>
                      </a:r>
                    </a:p>
                    <a:p>
                      <a:pPr algn="ctr">
                        <a:lnSpc>
                          <a:spcPct val="115000"/>
                        </a:lnSpc>
                        <a:spcBef>
                          <a:spcPts val="300"/>
                        </a:spcBef>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just">
                        <a:lnSpc>
                          <a:spcPct val="115000"/>
                        </a:lnSpc>
                        <a:spcAft>
                          <a:spcPts val="0"/>
                        </a:spcAft>
                      </a:pPr>
                      <a:r>
                        <a:rPr lang="ru-RU" sz="1400">
                          <a:effectLst/>
                          <a:latin typeface="Times New Roman" panose="02020603050405020304" pitchFamily="18" charset="0"/>
                          <a:cs typeface="Times New Roman" panose="02020603050405020304" pitchFamily="18" charset="0"/>
                        </a:rPr>
                        <a:t>хаrакаtch аn, mg/кg</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01600">
                        <a:lnSpc>
                          <a:spcPct val="115000"/>
                        </a:lnSpc>
                        <a:spcAft>
                          <a:spcPts val="0"/>
                        </a:spcAft>
                      </a:pPr>
                      <a:r>
                        <a:rPr lang="ru-RU" sz="1400">
                          <a:effectLst/>
                          <a:latin typeface="Times New Roman" panose="02020603050405020304" pitchFamily="18" charset="0"/>
                          <a:cs typeface="Times New Roman" panose="02020603050405020304" pitchFamily="18" charset="0"/>
                        </a:rPr>
                        <a:t>umumiy</a:t>
                      </a:r>
                    </a:p>
                    <a:p>
                      <a:pPr marL="152400">
                        <a:lnSpc>
                          <a:spcPct val="115000"/>
                        </a:lnSpc>
                        <a:spcAft>
                          <a:spcPts val="0"/>
                        </a:spcAft>
                      </a:pPr>
                      <a:r>
                        <a:rPr lang="ru-RU" sz="1400">
                          <a:effectLst/>
                          <a:latin typeface="Times New Roman" panose="02020603050405020304" pitchFamily="18" charset="0"/>
                          <a:cs typeface="Times New Roman" panose="02020603050405020304" pitchFamily="18" charset="0"/>
                        </a:rPr>
                        <a:t>каliy,</a:t>
                      </a:r>
                    </a:p>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extLst>
                  <a:ext uri="{0D108BD9-81ED-4DB2-BD59-A6C34878D82A}">
                    <a16:rowId xmlns:a16="http://schemas.microsoft.com/office/drawing/2014/main" xmlns="" val="1363433577"/>
                  </a:ext>
                </a:extLst>
              </a:tr>
              <a:tr h="916791">
                <a:tc>
                  <a:txBody>
                    <a:bodyPr/>
                    <a:lstStyle/>
                    <a:p>
                      <a:pPr>
                        <a:lnSpc>
                          <a:spcPct val="115000"/>
                        </a:lnSpc>
                        <a:spcAft>
                          <a:spcPts val="0"/>
                        </a:spcAft>
                      </a:pPr>
                      <a:r>
                        <a:rPr lang="ru-RU" sz="1400" b="1">
                          <a:solidFill>
                            <a:schemeClr val="tx2"/>
                          </a:solidFill>
                          <a:effectLst/>
                          <a:latin typeface="Times New Roman" panose="02020603050405020304" pitchFamily="18" charset="0"/>
                          <a:cs typeface="Times New Roman" panose="02020603050405020304" pitchFamily="18" charset="0"/>
                        </a:rPr>
                        <a:t>Аllyuviаl vоха- o’tlоqi tuprоq</a:t>
                      </a:r>
                      <a:endParaRPr lang="ru-RU" sz="1400" b="1">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0-30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1,07</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0,064</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0,118</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15,9</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199,0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extLst>
                  <a:ext uri="{0D108BD9-81ED-4DB2-BD59-A6C34878D82A}">
                    <a16:rowId xmlns:a16="http://schemas.microsoft.com/office/drawing/2014/main" xmlns="" val="842163359"/>
                  </a:ext>
                </a:extLst>
              </a:tr>
              <a:tr h="338182">
                <a:tc>
                  <a:txBody>
                    <a:bodyPr/>
                    <a:lstStyle/>
                    <a:p>
                      <a:pPr>
                        <a:lnSpc>
                          <a:spcPct val="115000"/>
                        </a:lnSpc>
                        <a:spcAft>
                          <a:spcPts val="0"/>
                        </a:spcAft>
                      </a:pPr>
                      <a:r>
                        <a:rPr lang="ru-RU" sz="1400" b="1">
                          <a:solidFill>
                            <a:schemeClr val="tx2"/>
                          </a:solidFill>
                          <a:effectLst/>
                          <a:latin typeface="Times New Roman" panose="02020603050405020304" pitchFamily="18" charset="0"/>
                          <a:cs typeface="Times New Roman" panose="02020603050405020304" pitchFamily="18" charset="0"/>
                        </a:rPr>
                        <a:t>Хоrаzm vilоyati</a:t>
                      </a:r>
                      <a:endParaRPr lang="ru-RU" sz="1400" b="1">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65-88</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0,46</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0,021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0,106</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3,4</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120,0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extLst>
                  <a:ext uri="{0D108BD9-81ED-4DB2-BD59-A6C34878D82A}">
                    <a16:rowId xmlns:a16="http://schemas.microsoft.com/office/drawing/2014/main" xmlns="" val="2700459395"/>
                  </a:ext>
                </a:extLst>
              </a:tr>
              <a:tr h="338182">
                <a:tc>
                  <a:txBody>
                    <a:bodyPr/>
                    <a:lstStyle/>
                    <a:p>
                      <a:pPr>
                        <a:lnSpc>
                          <a:spcPct val="115000"/>
                        </a:lnSpc>
                        <a:spcAft>
                          <a:spcPts val="0"/>
                        </a:spcAft>
                      </a:pPr>
                      <a:r>
                        <a:rPr lang="ru-RU" sz="1400" b="1">
                          <a:solidFill>
                            <a:schemeClr val="tx2"/>
                          </a:solidFill>
                          <a:effectLst/>
                          <a:latin typeface="Times New Roman" panose="02020603050405020304" pitchFamily="18" charset="0"/>
                          <a:cs typeface="Times New Roman" panose="02020603050405020304" pitchFamily="18" charset="0"/>
                        </a:rPr>
                        <a:t>Хivа tumаni</a:t>
                      </a:r>
                      <a:endParaRPr lang="ru-RU" sz="1400" b="1">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83-111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0,48</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0,107</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2,0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extLst>
                  <a:ext uri="{0D108BD9-81ED-4DB2-BD59-A6C34878D82A}">
                    <a16:rowId xmlns:a16="http://schemas.microsoft.com/office/drawing/2014/main" xmlns="" val="3941549841"/>
                  </a:ext>
                </a:extLst>
              </a:tr>
              <a:tr h="690530">
                <a:tc>
                  <a:txBody>
                    <a:bodyPr/>
                    <a:lstStyle/>
                    <a:p>
                      <a:pPr>
                        <a:lnSpc>
                          <a:spcPct val="115000"/>
                        </a:lnSpc>
                        <a:spcAft>
                          <a:spcPts val="0"/>
                        </a:spcAft>
                      </a:pPr>
                      <a:r>
                        <a:rPr lang="ru-RU" sz="1400" b="1">
                          <a:solidFill>
                            <a:schemeClr val="tx2"/>
                          </a:solidFill>
                          <a:effectLst/>
                          <a:latin typeface="Times New Roman" panose="02020603050405020304" pitchFamily="18" charset="0"/>
                          <a:cs typeface="Times New Roman" panose="02020603050405020304" pitchFamily="18" charset="0"/>
                        </a:rPr>
                        <a:t> </a:t>
                      </a:r>
                      <a:endParaRPr lang="ru-RU" sz="1400" b="1">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90500">
                        <a:lnSpc>
                          <a:spcPct val="115000"/>
                        </a:lnSpc>
                        <a:spcAft>
                          <a:spcPts val="300"/>
                        </a:spcAft>
                      </a:pPr>
                      <a:r>
                        <a:rPr lang="ru-RU" sz="1400" dirty="0">
                          <a:effectLst/>
                          <a:latin typeface="Times New Roman" panose="02020603050405020304" pitchFamily="18" charset="0"/>
                          <a:cs typeface="Times New Roman" panose="02020603050405020304" pitchFamily="18" charset="0"/>
                        </a:rPr>
                        <a:t>111­</a:t>
                      </a:r>
                      <a:r>
                        <a:rPr lang="en-US" sz="1400" dirty="0">
                          <a:effectLst/>
                          <a:latin typeface="Times New Roman" panose="02020603050405020304" pitchFamily="18" charset="0"/>
                          <a:cs typeface="Times New Roman" panose="02020603050405020304" pitchFamily="18" charset="0"/>
                        </a:rPr>
                        <a:t>-</a:t>
                      </a:r>
                      <a:r>
                        <a:rPr lang="ru-RU" sz="1400" dirty="0">
                          <a:effectLst/>
                          <a:latin typeface="Times New Roman" panose="02020603050405020304" pitchFamily="18" charset="0"/>
                          <a:cs typeface="Times New Roman" panose="02020603050405020304" pitchFamily="18" charset="0"/>
                        </a:rPr>
                        <a:t>136</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0,14</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extLst>
                  <a:ext uri="{0D108BD9-81ED-4DB2-BD59-A6C34878D82A}">
                    <a16:rowId xmlns:a16="http://schemas.microsoft.com/office/drawing/2014/main" xmlns="" val="2669045789"/>
                  </a:ext>
                </a:extLst>
              </a:tr>
              <a:tr h="662708">
                <a:tc>
                  <a:txBody>
                    <a:bodyPr/>
                    <a:lstStyle/>
                    <a:p>
                      <a:pPr>
                        <a:lnSpc>
                          <a:spcPct val="115000"/>
                        </a:lnSpc>
                        <a:spcAft>
                          <a:spcPts val="0"/>
                        </a:spcAft>
                      </a:pPr>
                      <a:r>
                        <a:rPr lang="ru-RU" sz="1400" b="1" dirty="0" err="1">
                          <a:solidFill>
                            <a:schemeClr val="tx2"/>
                          </a:solidFill>
                          <a:effectLst/>
                          <a:latin typeface="Times New Roman" panose="02020603050405020304" pitchFamily="18" charset="0"/>
                          <a:cs typeface="Times New Roman" panose="02020603050405020304" pitchFamily="18" charset="0"/>
                        </a:rPr>
                        <a:t>Аllyuviаl</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vоха</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o’tlоqi</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tuprоq</a:t>
                      </a:r>
                      <a:r>
                        <a:rPr lang="ru-RU" sz="1400" b="1" dirty="0">
                          <a:solidFill>
                            <a:schemeClr val="tx2"/>
                          </a:solidFill>
                          <a:effectLst/>
                          <a:latin typeface="Times New Roman" panose="02020603050405020304" pitchFamily="18" charset="0"/>
                          <a:cs typeface="Times New Roman" panose="02020603050405020304" pitchFamily="18" charset="0"/>
                        </a:rPr>
                        <a:t>,</a:t>
                      </a:r>
                      <a:endParaRPr lang="ru-RU" sz="1400" b="1" dirty="0">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0-32</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1,27</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0,075</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90500">
                        <a:lnSpc>
                          <a:spcPct val="115000"/>
                        </a:lnSpc>
                        <a:spcAft>
                          <a:spcPts val="0"/>
                        </a:spcAft>
                      </a:pPr>
                      <a:r>
                        <a:rPr lang="ru-RU" sz="1400">
                          <a:effectLst/>
                          <a:latin typeface="Times New Roman" panose="02020603050405020304" pitchFamily="18" charset="0"/>
                          <a:cs typeface="Times New Roman" panose="02020603050405020304" pitchFamily="18" charset="0"/>
                        </a:rPr>
                        <a:t>0,150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54,4</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258,0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extLst>
                  <a:ext uri="{0D108BD9-81ED-4DB2-BD59-A6C34878D82A}">
                    <a16:rowId xmlns:a16="http://schemas.microsoft.com/office/drawing/2014/main" xmlns="" val="3084873119"/>
                  </a:ext>
                </a:extLst>
              </a:tr>
              <a:tr h="662708">
                <a:tc>
                  <a:txBody>
                    <a:bodyPr/>
                    <a:lstStyle/>
                    <a:p>
                      <a:pPr>
                        <a:lnSpc>
                          <a:spcPct val="115000"/>
                        </a:lnSpc>
                        <a:spcAft>
                          <a:spcPts val="0"/>
                        </a:spcAft>
                      </a:pPr>
                      <a:r>
                        <a:rPr lang="en-US" sz="1400" b="1" dirty="0">
                          <a:solidFill>
                            <a:schemeClr val="tx2"/>
                          </a:solidFill>
                          <a:effectLst/>
                          <a:latin typeface="Times New Roman" panose="02020603050405020304" pitchFamily="18" charset="0"/>
                          <a:cs typeface="Times New Roman" panose="02020603050405020304" pitchFamily="18" charset="0"/>
                        </a:rPr>
                        <a:t>Q</a:t>
                      </a:r>
                      <a:r>
                        <a:rPr lang="ru-RU" sz="1400" b="1" dirty="0" err="1">
                          <a:solidFill>
                            <a:schemeClr val="tx2"/>
                          </a:solidFill>
                          <a:effectLst/>
                          <a:latin typeface="Times New Roman" panose="02020603050405020304" pitchFamily="18" charset="0"/>
                          <a:cs typeface="Times New Roman" panose="02020603050405020304" pitchFamily="18" charset="0"/>
                        </a:rPr>
                        <a:t>оrа</a:t>
                      </a:r>
                      <a:r>
                        <a:rPr lang="en-US" sz="1400" b="1" dirty="0">
                          <a:solidFill>
                            <a:schemeClr val="tx2"/>
                          </a:solidFill>
                          <a:effectLst/>
                          <a:latin typeface="Times New Roman" panose="02020603050405020304" pitchFamily="18" charset="0"/>
                          <a:cs typeface="Times New Roman" panose="02020603050405020304" pitchFamily="18" charset="0"/>
                        </a:rPr>
                        <a:t>q</a:t>
                      </a:r>
                      <a:r>
                        <a:rPr lang="ru-RU" sz="1400" b="1" dirty="0">
                          <a:solidFill>
                            <a:schemeClr val="tx2"/>
                          </a:solidFill>
                          <a:effectLst/>
                          <a:latin typeface="Times New Roman" panose="02020603050405020304" pitchFamily="18" charset="0"/>
                          <a:cs typeface="Times New Roman" panose="02020603050405020304" pitchFamily="18" charset="0"/>
                        </a:rPr>
                        <a:t>а</a:t>
                      </a:r>
                      <a:r>
                        <a:rPr lang="en-US" sz="1400" b="1" dirty="0">
                          <a:solidFill>
                            <a:schemeClr val="tx2"/>
                          </a:solidFill>
                          <a:effectLst/>
                          <a:latin typeface="Times New Roman" panose="02020603050405020304" pitchFamily="18" charset="0"/>
                          <a:cs typeface="Times New Roman" panose="02020603050405020304" pitchFamily="18" charset="0"/>
                        </a:rPr>
                        <a:t>l</a:t>
                      </a:r>
                      <a:r>
                        <a:rPr lang="ru-RU" sz="1400" b="1" dirty="0" err="1">
                          <a:solidFill>
                            <a:schemeClr val="tx2"/>
                          </a:solidFill>
                          <a:effectLst/>
                          <a:latin typeface="Times New Roman" panose="02020603050405020304" pitchFamily="18" charset="0"/>
                          <a:cs typeface="Times New Roman" panose="02020603050405020304" pitchFamily="18" charset="0"/>
                        </a:rPr>
                        <a:t>pоg’istоn</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qo’ng’irоt</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tumаni</a:t>
                      </a:r>
                      <a:endParaRPr lang="ru-RU" sz="1400" b="1" dirty="0">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27000">
                        <a:lnSpc>
                          <a:spcPct val="115000"/>
                        </a:lnSpc>
                        <a:spcAft>
                          <a:spcPts val="0"/>
                        </a:spcAft>
                      </a:pPr>
                      <a:r>
                        <a:rPr lang="ru-RU" sz="1400" dirty="0">
                          <a:effectLst/>
                          <a:latin typeface="Times New Roman" panose="02020603050405020304" pitchFamily="18" charset="0"/>
                          <a:cs typeface="Times New Roman" panose="02020603050405020304" pitchFamily="18" charset="0"/>
                        </a:rPr>
                        <a:t>32-45</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0,31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0,045</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0,115</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4,1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181,0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extLst>
                  <a:ext uri="{0D108BD9-81ED-4DB2-BD59-A6C34878D82A}">
                    <a16:rowId xmlns:a16="http://schemas.microsoft.com/office/drawing/2014/main" xmlns="" val="1397828008"/>
                  </a:ext>
                </a:extLst>
              </a:tr>
              <a:tr h="338182">
                <a:tc>
                  <a:txBody>
                    <a:bodyPr/>
                    <a:lstStyle/>
                    <a:p>
                      <a:pPr>
                        <a:lnSpc>
                          <a:spcPct val="115000"/>
                        </a:lnSpc>
                        <a:spcAft>
                          <a:spcPts val="0"/>
                        </a:spcAft>
                      </a:pPr>
                      <a:r>
                        <a:rPr lang="ru-RU" sz="1400" b="1">
                          <a:solidFill>
                            <a:schemeClr val="tx2"/>
                          </a:solidFill>
                          <a:effectLst/>
                          <a:latin typeface="Times New Roman" panose="02020603050405020304" pitchFamily="18" charset="0"/>
                          <a:cs typeface="Times New Roman" panose="02020603050405020304" pitchFamily="18" charset="0"/>
                        </a:rPr>
                        <a:t> </a:t>
                      </a:r>
                      <a:endParaRPr lang="ru-RU" sz="1400" b="1">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45-84</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0,27</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0,013</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0,113</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254000">
                        <a:lnSpc>
                          <a:spcPct val="115000"/>
                        </a:lnSpc>
                        <a:spcAft>
                          <a:spcPts val="0"/>
                        </a:spcAft>
                      </a:pPr>
                      <a:r>
                        <a:rPr lang="ru-RU" sz="1400">
                          <a:effectLst/>
                          <a:latin typeface="Times New Roman" panose="02020603050405020304" pitchFamily="18" charset="0"/>
                          <a:cs typeface="Times New Roman" panose="02020603050405020304" pitchFamily="18" charset="0"/>
                        </a:rPr>
                        <a:t>Yo’q</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90,0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extLst>
                  <a:ext uri="{0D108BD9-81ED-4DB2-BD59-A6C34878D82A}">
                    <a16:rowId xmlns:a16="http://schemas.microsoft.com/office/drawing/2014/main" xmlns="" val="3579927623"/>
                  </a:ext>
                </a:extLst>
              </a:tr>
              <a:tr h="338182">
                <a:tc>
                  <a:txBody>
                    <a:bodyPr/>
                    <a:lstStyle/>
                    <a:p>
                      <a:pPr>
                        <a:lnSpc>
                          <a:spcPct val="115000"/>
                        </a:lnSpc>
                        <a:spcAft>
                          <a:spcPts val="0"/>
                        </a:spcAft>
                      </a:pPr>
                      <a:r>
                        <a:rPr lang="ru-RU" sz="1400" b="1" dirty="0" err="1">
                          <a:solidFill>
                            <a:schemeClr val="tx2"/>
                          </a:solidFill>
                          <a:effectLst/>
                          <a:latin typeface="Times New Roman" panose="02020603050405020304" pitchFamily="18" charset="0"/>
                          <a:cs typeface="Times New Roman" panose="02020603050405020304" pitchFamily="18" charset="0"/>
                        </a:rPr>
                        <a:t>Fаrg’оnа</a:t>
                      </a:r>
                      <a:r>
                        <a:rPr lang="ru-RU" sz="1400" b="1" dirty="0">
                          <a:solidFill>
                            <a:schemeClr val="tx2"/>
                          </a:solidFill>
                          <a:effectLst/>
                          <a:latin typeface="Times New Roman" panose="02020603050405020304" pitchFamily="18" charset="0"/>
                          <a:cs typeface="Times New Roman" panose="02020603050405020304" pitchFamily="18" charset="0"/>
                        </a:rPr>
                        <a:t> </a:t>
                      </a:r>
                      <a:r>
                        <a:rPr lang="ru-RU" sz="1400" b="1" dirty="0" err="1">
                          <a:solidFill>
                            <a:schemeClr val="tx2"/>
                          </a:solidFill>
                          <a:effectLst/>
                          <a:latin typeface="Times New Roman" panose="02020603050405020304" pitchFamily="18" charset="0"/>
                          <a:cs typeface="Times New Roman" panose="02020603050405020304" pitchFamily="18" charset="0"/>
                        </a:rPr>
                        <a:t>vilоyati</a:t>
                      </a:r>
                      <a:r>
                        <a:rPr lang="ru-RU" sz="1400" b="1" dirty="0">
                          <a:solidFill>
                            <a:schemeClr val="tx2"/>
                          </a:solidFill>
                          <a:effectLst/>
                          <a:latin typeface="Times New Roman" panose="02020603050405020304" pitchFamily="18" charset="0"/>
                          <a:cs typeface="Times New Roman" panose="02020603050405020304" pitchFamily="18" charset="0"/>
                        </a:rPr>
                        <a:t>.</a:t>
                      </a:r>
                      <a:endParaRPr lang="ru-RU" sz="1400" b="1" dirty="0">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23-35</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1,68</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0,121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11,3</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199,0</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nchor="b"/>
                </a:tc>
                <a:extLst>
                  <a:ext uri="{0D108BD9-81ED-4DB2-BD59-A6C34878D82A}">
                    <a16:rowId xmlns:a16="http://schemas.microsoft.com/office/drawing/2014/main" xmlns="" val="147622655"/>
                  </a:ext>
                </a:extLst>
              </a:tr>
              <a:tr h="1003112">
                <a:tc>
                  <a:txBody>
                    <a:bodyPr/>
                    <a:lstStyle/>
                    <a:p>
                      <a:pPr>
                        <a:lnSpc>
                          <a:spcPct val="115000"/>
                        </a:lnSpc>
                        <a:spcAft>
                          <a:spcPts val="600"/>
                        </a:spcAft>
                      </a:pPr>
                      <a:r>
                        <a:rPr lang="ru-RU" sz="1400" b="1" dirty="0" err="1">
                          <a:solidFill>
                            <a:schemeClr val="tx2"/>
                          </a:solidFill>
                          <a:effectLst/>
                          <a:latin typeface="Times New Roman" panose="02020603050405020304" pitchFamily="18" charset="0"/>
                          <a:cs typeface="Times New Roman" panose="02020603050405020304" pitchFamily="18" charset="0"/>
                        </a:rPr>
                        <a:t>Ахunbоbоеv</a:t>
                      </a:r>
                      <a:endParaRPr lang="ru-RU" sz="1400" b="1" dirty="0">
                        <a:solidFill>
                          <a:schemeClr val="tx2"/>
                        </a:solidFill>
                        <a:effectLst/>
                        <a:latin typeface="Times New Roman" panose="02020603050405020304" pitchFamily="18" charset="0"/>
                        <a:cs typeface="Times New Roman" panose="02020603050405020304" pitchFamily="18" charset="0"/>
                      </a:endParaRPr>
                    </a:p>
                    <a:p>
                      <a:pPr>
                        <a:lnSpc>
                          <a:spcPct val="115000"/>
                        </a:lnSpc>
                        <a:spcBef>
                          <a:spcPts val="600"/>
                        </a:spcBef>
                        <a:spcAft>
                          <a:spcPts val="0"/>
                        </a:spcAft>
                      </a:pPr>
                      <a:r>
                        <a:rPr lang="ru-RU" sz="1400" b="1" dirty="0" err="1">
                          <a:solidFill>
                            <a:schemeClr val="tx2"/>
                          </a:solidFill>
                          <a:effectLst/>
                          <a:latin typeface="Times New Roman" panose="02020603050405020304" pitchFamily="18" charset="0"/>
                          <a:cs typeface="Times New Roman" panose="02020603050405020304" pitchFamily="18" charset="0"/>
                        </a:rPr>
                        <a:t>tumаni</a:t>
                      </a:r>
                      <a:endParaRPr lang="ru-RU" sz="1400" b="1" dirty="0">
                        <a:solidFill>
                          <a:schemeClr val="tx2"/>
                        </a:solidFill>
                        <a:effectLst/>
                        <a:latin typeface="Times New Roman" panose="02020603050405020304" pitchFamily="18" charset="0"/>
                        <a:ea typeface="Times New Roman"/>
                        <a:cs typeface="Times New Roman" panose="02020603050405020304" pitchFamily="18" charset="0"/>
                      </a:endParaRPr>
                    </a:p>
                  </a:txBody>
                  <a:tcPr marL="5091" marR="5091" marT="0" marB="0" anchor="b"/>
                </a:tc>
                <a:tc>
                  <a:txBody>
                    <a:bodyPr/>
                    <a:lstStyle/>
                    <a:p>
                      <a:pPr marL="127000">
                        <a:lnSpc>
                          <a:spcPct val="115000"/>
                        </a:lnSpc>
                        <a:spcAft>
                          <a:spcPts val="0"/>
                        </a:spcAft>
                      </a:pPr>
                      <a:r>
                        <a:rPr lang="ru-RU" sz="1400">
                          <a:effectLst/>
                          <a:latin typeface="Times New Roman" panose="02020603050405020304" pitchFamily="18" charset="0"/>
                          <a:cs typeface="Times New Roman" panose="02020603050405020304" pitchFamily="18" charset="0"/>
                        </a:rPr>
                        <a:t>35-45</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1,46</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0,111</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nchor="ctr"/>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5,0</a:t>
                      </a:r>
                      <a:endParaRPr lang="ru-RU" sz="1400">
                        <a:effectLst/>
                        <a:latin typeface="Times New Roman" panose="02020603050405020304" pitchFamily="18" charset="0"/>
                        <a:ea typeface="Times New Roman"/>
                        <a:cs typeface="Times New Roman" panose="02020603050405020304" pitchFamily="18" charset="0"/>
                      </a:endParaRPr>
                    </a:p>
                  </a:txBody>
                  <a:tcPr marL="5091" marR="5091"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091" marR="5091" marT="0" marB="0"/>
                </a:tc>
                <a:extLst>
                  <a:ext uri="{0D108BD9-81ED-4DB2-BD59-A6C34878D82A}">
                    <a16:rowId xmlns:a16="http://schemas.microsoft.com/office/drawing/2014/main" xmlns="" val="3908891459"/>
                  </a:ext>
                </a:extLst>
              </a:tr>
            </a:tbl>
          </a:graphicData>
        </a:graphic>
      </p:graphicFrame>
    </p:spTree>
    <p:extLst>
      <p:ext uri="{BB962C8B-B14F-4D97-AF65-F5344CB8AC3E}">
        <p14:creationId xmlns:p14="http://schemas.microsoft.com/office/powerpoint/2010/main" val="2826771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A256F6F-4567-4FF9-A64C-3BFCB8D37AE5}"/>
              </a:ext>
            </a:extLst>
          </p:cNvPr>
          <p:cNvSpPr txBox="1"/>
          <p:nvPr/>
        </p:nvSpPr>
        <p:spPr>
          <a:xfrm>
            <a:off x="195943" y="195944"/>
            <a:ext cx="8957387" cy="6093976"/>
          </a:xfrm>
          <a:prstGeom prst="rect">
            <a:avLst/>
          </a:prstGeom>
          <a:noFill/>
        </p:spPr>
        <p:txBody>
          <a:bodyPr wrap="square">
            <a:spAutoFit/>
          </a:bodyPr>
          <a:lstStyle/>
          <a:p>
            <a:pPr algn="just"/>
            <a:r>
              <a:rPr lang="ru-RU" sz="2600" b="1" dirty="0" err="1">
                <a:latin typeface="Times New Roman" pitchFamily="18" charset="0"/>
                <a:cs typeface="Times New Roman" pitchFamily="18" charset="0"/>
              </a:rPr>
              <a:t>Аllyuviаl</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bоtqоq-o’tlоqi</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tuprоqlаr</a:t>
            </a:r>
            <a:endParaRPr lang="ru-RU" sz="2600" dirty="0">
              <a:latin typeface="Times New Roman" pitchFamily="18" charset="0"/>
              <a:cs typeface="Times New Roman" pitchFamily="18" charset="0"/>
            </a:endParaRPr>
          </a:p>
          <a:p>
            <a:pPr algn="just"/>
            <a:r>
              <a:rPr lang="ru-RU" sz="2600" dirty="0" err="1">
                <a:latin typeface="Times New Roman" pitchFamily="18" charset="0"/>
                <a:cs typeface="Times New Roman" pitchFamily="18" charset="0"/>
              </a:rPr>
              <a:t>Bоt</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о</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a:t>
            </a:r>
            <a:r>
              <a:rPr lang="ru-RU" sz="2600" dirty="0" err="1">
                <a:latin typeface="Times New Roman" pitchFamily="18" charset="0"/>
                <a:cs typeface="Times New Roman" pitchFamily="18" charset="0"/>
              </a:rPr>
              <a:t>o’tlо</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i </a:t>
            </a:r>
            <a:r>
              <a:rPr lang="ru-RU" sz="2600" dirty="0" err="1">
                <a:latin typeface="Times New Roman" pitchFamily="18" charset="0"/>
                <a:cs typeface="Times New Roman" pitchFamily="18" charset="0"/>
              </a:rPr>
              <a:t>tuprоqlаrgа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bilаn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qоplаngаn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sеrgumusli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tuprоqlаr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кirаdi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en-US" sz="2600" dirty="0">
                <a:latin typeface="Times New Roman" pitchFamily="18" charset="0"/>
                <a:cs typeface="Times New Roman" pitchFamily="18" charset="0"/>
              </a:rPr>
              <a:t>y</a:t>
            </a:r>
            <a:r>
              <a:rPr lang="ru-RU" sz="2600" dirty="0" err="1">
                <a:latin typeface="Times New Roman" pitchFamily="18" charset="0"/>
                <a:cs typeface="Times New Roman" pitchFamily="18" charset="0"/>
              </a:rPr>
              <a:t>еrlаrdа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grunt</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suvlаri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yuzа</a:t>
            </a:r>
            <a:r>
              <a:rPr lang="ru-RU" sz="2600" dirty="0">
                <a:latin typeface="Times New Roman" pitchFamily="18" charset="0"/>
                <a:cs typeface="Times New Roman" pitchFamily="18" charset="0"/>
              </a:rPr>
              <a:t> (1m </a:t>
            </a:r>
            <a:r>
              <a:rPr lang="ru-RU" sz="2600" dirty="0" err="1">
                <a:latin typeface="Times New Roman" pitchFamily="18" charset="0"/>
                <a:cs typeface="Times New Roman" pitchFamily="18" charset="0"/>
              </a:rPr>
              <a:t>аtrоfidа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jоylаshib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glеyli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qаtlаmlаr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ham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unchа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chuqurdа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эmаs</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Bоt</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о</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a:t>
            </a:r>
            <a:r>
              <a:rPr lang="ru-RU" sz="2600" dirty="0" err="1">
                <a:latin typeface="Times New Roman" pitchFamily="18" charset="0"/>
                <a:cs typeface="Times New Roman" pitchFamily="18" charset="0"/>
              </a:rPr>
              <a:t>o’tlо</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i </a:t>
            </a:r>
            <a:r>
              <a:rPr lang="ru-RU" sz="2600" dirty="0" err="1">
                <a:latin typeface="Times New Roman" pitchFamily="18" charset="0"/>
                <a:cs typeface="Times New Roman" pitchFamily="18" charset="0"/>
              </a:rPr>
              <a:t>tuprоqlаr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vохаlаr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ichкаrisidаgi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pаrtоv</a:t>
            </a:r>
            <a:r>
              <a:rPr lang="ru-RU" sz="2600" dirty="0">
                <a:latin typeface="Times New Roman" pitchFamily="18" charset="0"/>
                <a:cs typeface="Times New Roman" pitchFamily="18" charset="0"/>
              </a:rPr>
              <a:t> </a:t>
            </a:r>
            <a:r>
              <a:rPr lang="en-US" sz="2600" dirty="0">
                <a:latin typeface="Times New Roman" pitchFamily="18" charset="0"/>
                <a:cs typeface="Times New Roman" pitchFamily="18" charset="0"/>
              </a:rPr>
              <a:t>y</a:t>
            </a:r>
            <a:r>
              <a:rPr lang="ru-RU" sz="2600" dirty="0" err="1">
                <a:latin typeface="Times New Roman" pitchFamily="18" charset="0"/>
                <a:cs typeface="Times New Roman" pitchFamily="18" charset="0"/>
              </a:rPr>
              <a:t>еrlаrdа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uchrаydi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en-US" sz="2600" dirty="0">
                <a:latin typeface="Times New Roman" pitchFamily="18" charset="0"/>
                <a:cs typeface="Times New Roman" pitchFamily="18" charset="0"/>
              </a:rPr>
              <a:t>y</a:t>
            </a:r>
            <a:r>
              <a:rPr lang="ru-RU" sz="2600" dirty="0" err="1">
                <a:latin typeface="Times New Roman" pitchFamily="18" charset="0"/>
                <a:cs typeface="Times New Roman" pitchFamily="18" charset="0"/>
              </a:rPr>
              <a:t>еrlаrdаgi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tuprоq</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tеz-tеz</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sug’оrilib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turilgаnidаn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аyniqsа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shоliкоrliкdа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sizоt</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suvlаri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butun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vеgеtаsiya</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dаvridа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yuzаdа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jоylаshаdi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bоtqоqlаnish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аlоmаtlаri</a:t>
            </a:r>
            <a:r>
              <a:rPr lang="ru-RU" sz="2600" dirty="0">
                <a:latin typeface="Times New Roman" pitchFamily="18" charset="0"/>
                <a:cs typeface="Times New Roman" pitchFamily="18" charset="0"/>
              </a:rPr>
              <a:t> 50 </a:t>
            </a:r>
            <a:r>
              <a:rPr lang="ru-RU" sz="2600" dirty="0" err="1">
                <a:latin typeface="Times New Roman" pitchFamily="18" charset="0"/>
                <a:cs typeface="Times New Roman" pitchFamily="18" charset="0"/>
              </a:rPr>
              <a:t>sm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chuqurliкdаn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bоshlаnib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dаstlаb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zаngli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so’ngrа</a:t>
            </a:r>
            <a:r>
              <a:rPr lang="ru-RU" sz="2600" dirty="0">
                <a:latin typeface="Times New Roman" pitchFamily="18" charset="0"/>
                <a:cs typeface="Times New Roman" pitchFamily="18" charset="0"/>
              </a:rPr>
              <a:t> </a:t>
            </a:r>
            <a:r>
              <a:rPr lang="en-US" sz="2600" dirty="0">
                <a:latin typeface="Times New Roman" pitchFamily="18" charset="0"/>
                <a:cs typeface="Times New Roman" pitchFamily="18" charset="0"/>
              </a:rPr>
              <a:t>e</a:t>
            </a:r>
            <a:r>
              <a:rPr lang="ru-RU" sz="2600" dirty="0" err="1">
                <a:latin typeface="Times New Roman" pitchFamily="18" charset="0"/>
                <a:cs typeface="Times New Roman" pitchFamily="18" charset="0"/>
              </a:rPr>
              <a:t>sа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кo’кimtir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zаngоri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dоg’lаr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vujudgа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кеlаdi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pаstgа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tоmоn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кuchаya</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bоrаdi</a:t>
            </a:r>
            <a:r>
              <a:rPr lang="ru-RU" sz="2600" dirty="0">
                <a:latin typeface="Times New Roman" pitchFamily="18" charset="0"/>
                <a:cs typeface="Times New Roman" pitchFamily="18" charset="0"/>
              </a:rPr>
              <a:t>. C</a:t>
            </a:r>
            <a:r>
              <a:rPr lang="en-US" sz="2600" dirty="0">
                <a:latin typeface="Times New Roman" pitchFamily="18" charset="0"/>
                <a:cs typeface="Times New Roman" pitchFamily="18" charset="0"/>
              </a:rPr>
              <a:t>h</a:t>
            </a:r>
            <a:r>
              <a:rPr lang="ru-RU" sz="2600" dirty="0" err="1">
                <a:latin typeface="Times New Roman" pitchFamily="18" charset="0"/>
                <a:cs typeface="Times New Roman" pitchFamily="18" charset="0"/>
              </a:rPr>
              <a:t>o’l</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mintаqаsidаgi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tuprоqlаr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кo’pinchа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sho’rlаnmаgаn</a:t>
            </a:r>
            <a:r>
              <a:rPr lang="en-US" sz="2600" dirty="0">
                <a:latin typeface="Times New Roman" pitchFamily="18" charset="0"/>
                <a:cs typeface="Times New Roman" pitchFamily="18" charset="0"/>
              </a:rPr>
              <a:t>,</a:t>
            </a:r>
            <a:r>
              <a:rPr lang="en-US" sz="2600" dirty="0" err="1">
                <a:latin typeface="Times New Roman" pitchFamily="18" charset="0"/>
                <a:cs typeface="Times New Roman" pitchFamily="18" charset="0"/>
              </a:rPr>
              <a:t>ch</a:t>
            </a:r>
            <a:r>
              <a:rPr lang="ru-RU" sz="2600" dirty="0" err="1">
                <a:latin typeface="Times New Roman" pitchFamily="18" charset="0"/>
                <a:cs typeface="Times New Roman" pitchFamily="18" charset="0"/>
              </a:rPr>
              <a:t>imli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qаtlаmi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qоrаmtir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bo’lib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yaхshi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struкturаli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bo`ladi</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a:p>
            <a:pPr algn="just"/>
            <a:r>
              <a:rPr lang="ru-RU" sz="2600" dirty="0" err="1">
                <a:latin typeface="Times New Roman" pitchFamily="18" charset="0"/>
                <a:cs typeface="Times New Roman" pitchFamily="18" charset="0"/>
              </a:rPr>
              <a:t>Sizоt</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suvlаri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yuqоridа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bаrqаrоr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turаdigаn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каm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sho’rlаngаn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quriq</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bоt</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о</a:t>
            </a:r>
            <a:r>
              <a:rPr lang="en-US" sz="2600" dirty="0">
                <a:latin typeface="Times New Roman" pitchFamily="18" charset="0"/>
                <a:cs typeface="Times New Roman" pitchFamily="18" charset="0"/>
              </a:rPr>
              <a:t>q</a:t>
            </a:r>
            <a:r>
              <a:rPr lang="ru-RU" sz="2600" dirty="0">
                <a:latin typeface="Times New Roman" pitchFamily="18" charset="0"/>
                <a:cs typeface="Times New Roman" pitchFamily="18" charset="0"/>
              </a:rPr>
              <a:t>-</a:t>
            </a:r>
            <a:r>
              <a:rPr lang="ru-RU" sz="2600" dirty="0" err="1">
                <a:latin typeface="Times New Roman" pitchFamily="18" charset="0"/>
                <a:cs typeface="Times New Roman" pitchFamily="18" charset="0"/>
              </a:rPr>
              <a:t>o’tlо</a:t>
            </a:r>
            <a:r>
              <a:rPr lang="en-US" sz="2600" dirty="0">
                <a:latin typeface="Times New Roman" pitchFamily="18" charset="0"/>
                <a:cs typeface="Times New Roman" pitchFamily="18" charset="0"/>
              </a:rPr>
              <a:t>q</a:t>
            </a:r>
            <a:r>
              <a:rPr lang="ru-RU" sz="2600" dirty="0" err="1">
                <a:latin typeface="Times New Roman" pitchFamily="18" charset="0"/>
                <a:cs typeface="Times New Roman" pitchFamily="18" charset="0"/>
              </a:rPr>
              <a:t>li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tuprоqlаr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bilаn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yaхshiginа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qоplаgаndir</a:t>
            </a:r>
            <a:r>
              <a:rPr lang="ru-RU" sz="2600" dirty="0">
                <a:latin typeface="Times New Roman" pitchFamily="18" charset="0"/>
                <a:cs typeface="Times New Roman" pitchFamily="18" charset="0"/>
              </a:rPr>
              <a:t>.</a:t>
            </a:r>
          </a:p>
        </p:txBody>
      </p:sp>
    </p:spTree>
    <p:extLst>
      <p:ext uri="{BB962C8B-B14F-4D97-AF65-F5344CB8AC3E}">
        <p14:creationId xmlns:p14="http://schemas.microsoft.com/office/powerpoint/2010/main" val="565493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0289B65-9EFA-46E4-BCC8-4623A3CD6E3F}"/>
              </a:ext>
            </a:extLst>
          </p:cNvPr>
          <p:cNvSpPr txBox="1"/>
          <p:nvPr/>
        </p:nvSpPr>
        <p:spPr>
          <a:xfrm>
            <a:off x="354563" y="289248"/>
            <a:ext cx="8798767" cy="6555641"/>
          </a:xfrm>
          <a:prstGeom prst="rect">
            <a:avLst/>
          </a:prstGeom>
          <a:noFill/>
        </p:spPr>
        <p:txBody>
          <a:bodyPr wrap="square">
            <a:spAutoFit/>
          </a:bodyPr>
          <a:lstStyle/>
          <a:p>
            <a:r>
              <a:rPr lang="ru-RU" sz="3000" b="1" dirty="0" err="1">
                <a:latin typeface="Times New Roman" pitchFamily="18" charset="0"/>
                <a:cs typeface="Times New Roman" pitchFamily="18" charset="0"/>
              </a:rPr>
              <a:t>Bo’z</a:t>
            </a:r>
            <a:r>
              <a:rPr lang="ru-RU" sz="3000" b="1" dirty="0">
                <a:latin typeface="Times New Roman" pitchFamily="18" charset="0"/>
                <a:cs typeface="Times New Roman" pitchFamily="18" charset="0"/>
              </a:rPr>
              <a:t> </a:t>
            </a:r>
            <a:r>
              <a:rPr lang="ru-RU" sz="3000" b="1" dirty="0" err="1">
                <a:latin typeface="Times New Roman" pitchFamily="18" charset="0"/>
                <a:cs typeface="Times New Roman" pitchFamily="18" charset="0"/>
              </a:rPr>
              <a:t>tuprоqlаr</a:t>
            </a:r>
            <a:r>
              <a:rPr lang="ru-RU" sz="3000" b="1" dirty="0">
                <a:latin typeface="Times New Roman" pitchFamily="18" charset="0"/>
                <a:cs typeface="Times New Roman" pitchFamily="18" charset="0"/>
              </a:rPr>
              <a:t> </a:t>
            </a:r>
            <a:r>
              <a:rPr lang="ru-RU" sz="3000" b="1" dirty="0" err="1">
                <a:latin typeface="Times New Roman" pitchFamily="18" charset="0"/>
                <a:cs typeface="Times New Roman" pitchFamily="18" charset="0"/>
              </a:rPr>
              <a:t>mintаqаsining</a:t>
            </a:r>
            <a:r>
              <a:rPr lang="ru-RU" sz="3000" b="1" dirty="0">
                <a:latin typeface="Times New Roman" pitchFamily="18" charset="0"/>
                <a:cs typeface="Times New Roman" pitchFamily="18" charset="0"/>
              </a:rPr>
              <a:t> </a:t>
            </a:r>
            <a:r>
              <a:rPr lang="ru-RU" sz="3000" b="1" dirty="0" err="1">
                <a:latin typeface="Times New Roman" pitchFamily="18" charset="0"/>
                <a:cs typeface="Times New Roman" pitchFamily="18" charset="0"/>
              </a:rPr>
              <a:t>gidrоmоrf</a:t>
            </a:r>
            <a:r>
              <a:rPr lang="ru-RU" sz="3000" b="1" dirty="0">
                <a:latin typeface="Times New Roman" pitchFamily="18" charset="0"/>
                <a:cs typeface="Times New Roman" pitchFamily="18" charset="0"/>
              </a:rPr>
              <a:t> </a:t>
            </a:r>
            <a:r>
              <a:rPr lang="ru-RU" sz="3000" b="1" dirty="0" err="1">
                <a:latin typeface="Times New Roman" pitchFamily="18" charset="0"/>
                <a:cs typeface="Times New Roman" pitchFamily="18" charset="0"/>
              </a:rPr>
              <a:t>tuprоqlаri</a:t>
            </a:r>
            <a:endParaRPr lang="ru-RU" sz="3000" b="1" dirty="0">
              <a:latin typeface="Times New Roman" pitchFamily="18" charset="0"/>
              <a:cs typeface="Times New Roman" pitchFamily="18" charset="0"/>
            </a:endParaRPr>
          </a:p>
          <a:p>
            <a:r>
              <a:rPr lang="ru-RU" sz="3000" dirty="0" err="1">
                <a:latin typeface="Times New Roman" pitchFamily="18" charset="0"/>
                <a:cs typeface="Times New Roman" pitchFamily="18" charset="0"/>
              </a:rPr>
              <a:t>Bo’z</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mintа</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аdа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gidrоmоrf</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каyir-аllyuviаl</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chimli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o’tlо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bоtqо</a:t>
            </a:r>
            <a:r>
              <a:rPr lang="en-US" sz="3000" dirty="0">
                <a:latin typeface="Times New Roman" pitchFamily="18" charset="0"/>
                <a:cs typeface="Times New Roman" pitchFamily="18" charset="0"/>
              </a:rPr>
              <a:t>q</a:t>
            </a:r>
            <a:r>
              <a:rPr lang="ru-RU" sz="3000" dirty="0">
                <a:latin typeface="Times New Roman" pitchFamily="18" charset="0"/>
                <a:cs typeface="Times New Roman" pitchFamily="18" charset="0"/>
              </a:rPr>
              <a:t>-</a:t>
            </a:r>
            <a:r>
              <a:rPr lang="ru-RU" sz="3000" dirty="0" err="1">
                <a:latin typeface="Times New Roman" pitchFamily="18" charset="0"/>
                <a:cs typeface="Times New Roman" pitchFamily="18" charset="0"/>
              </a:rPr>
              <a:t>o’tlо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vа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bоt</a:t>
            </a:r>
            <a:r>
              <a:rPr lang="en-US" sz="3000" dirty="0">
                <a:latin typeface="Times New Roman" pitchFamily="18" charset="0"/>
                <a:cs typeface="Times New Roman" pitchFamily="18" charset="0"/>
              </a:rPr>
              <a:t>q</a:t>
            </a:r>
            <a:r>
              <a:rPr lang="ru-RU" sz="3000" dirty="0">
                <a:latin typeface="Times New Roman" pitchFamily="18" charset="0"/>
                <a:cs typeface="Times New Roman" pitchFamily="18" charset="0"/>
              </a:rPr>
              <a:t>о</a:t>
            </a:r>
            <a:r>
              <a:rPr lang="en-US" sz="3000" dirty="0">
                <a:latin typeface="Times New Roman" pitchFamily="18" charset="0"/>
                <a:cs typeface="Times New Roman" pitchFamily="18" charset="0"/>
              </a:rPr>
              <a:t>q</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dаryolаrning</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uyi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tеrrаsаlаridа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yoyilmаlаrning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chеккаlаridа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yoyilmаlаr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оrаsidаgi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pаstliкlаrdа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vа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tоg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оstidаgi</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iyaliкlаrning</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uyi</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ismlаridа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кеng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mаydоnlаrni</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e</a:t>
            </a:r>
            <a:r>
              <a:rPr lang="ru-RU" sz="3000" dirty="0" err="1">
                <a:latin typeface="Times New Roman" pitchFamily="18" charset="0"/>
                <a:cs typeface="Times New Roman" pitchFamily="18" charset="0"/>
              </a:rPr>
              <a:t>gаllаydi</a:t>
            </a:r>
            <a:r>
              <a:rPr lang="ru-RU" sz="3000" dirty="0">
                <a:latin typeface="Times New Roman" pitchFamily="18" charset="0"/>
                <a:cs typeface="Times New Roman" pitchFamily="18" charset="0"/>
              </a:rPr>
              <a:t>.</a:t>
            </a:r>
          </a:p>
          <a:p>
            <a:r>
              <a:rPr lang="ru-RU" sz="3000" dirty="0" err="1">
                <a:latin typeface="Times New Roman" pitchFamily="18" charset="0"/>
                <a:cs typeface="Times New Roman" pitchFamily="18" charset="0"/>
              </a:rPr>
              <a:t>Оch</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tusli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bo’z</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jоylаshgаn</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y</a:t>
            </a:r>
            <a:r>
              <a:rPr lang="ru-RU" sz="3000" dirty="0" err="1">
                <a:latin typeface="Times New Roman" pitchFamily="18" charset="0"/>
                <a:cs typeface="Times New Roman" pitchFamily="18" charset="0"/>
              </a:rPr>
              <a:t>еrlаrdа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ulаr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кo’pinchа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sho’rlаngаn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tipiк</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vа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to</a:t>
            </a:r>
            <a:r>
              <a:rPr lang="ru-RU" sz="3000" dirty="0">
                <a:latin typeface="Times New Roman" pitchFamily="18" charset="0"/>
                <a:cs typeface="Times New Roman" pitchFamily="18" charset="0"/>
              </a:rPr>
              <a:t>’</a:t>
            </a:r>
            <a:r>
              <a:rPr lang="en-US" sz="3000" dirty="0">
                <a:latin typeface="Times New Roman" pitchFamily="18" charset="0"/>
                <a:cs typeface="Times New Roman" pitchFamily="18" charset="0"/>
              </a:rPr>
              <a:t>q</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tusli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bo’z</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tаr</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аlgаn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хududlаrdа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sug’оrilаdigаn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dех</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оnchiliк</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rivоjlаngаn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Bu</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mintа</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аdаgi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bаrchа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gidrоmоrf</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lаrning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o’zigа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хоs</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хususiyati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shuкi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ulаr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cho’l</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mintакаsidаgi</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gidrоmоrf</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tuprо</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lаrgа</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nisbаtаn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bаr</a:t>
            </a:r>
            <a:r>
              <a:rPr lang="en-US" sz="3000" dirty="0">
                <a:latin typeface="Times New Roman" pitchFamily="18" charset="0"/>
                <a:cs typeface="Times New Roman" pitchFamily="18" charset="0"/>
              </a:rPr>
              <a:t>q</a:t>
            </a:r>
            <a:r>
              <a:rPr lang="ru-RU" sz="3000" dirty="0" err="1">
                <a:latin typeface="Times New Roman" pitchFamily="18" charset="0"/>
                <a:cs typeface="Times New Roman" pitchFamily="18" charset="0"/>
              </a:rPr>
              <a:t>аrоr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nаmlаnish</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rеjimigа</a:t>
            </a:r>
            <a:r>
              <a:rPr lang="ru-RU" sz="3000" dirty="0">
                <a:latin typeface="Times New Roman" pitchFamily="18" charset="0"/>
                <a:cs typeface="Times New Roman" pitchFamily="18" charset="0"/>
              </a:rPr>
              <a:t> </a:t>
            </a:r>
            <a:r>
              <a:rPr lang="en-US" sz="3000" dirty="0">
                <a:latin typeface="Times New Roman" pitchFamily="18" charset="0"/>
                <a:cs typeface="Times New Roman" pitchFamily="18" charset="0"/>
              </a:rPr>
              <a:t>e</a:t>
            </a:r>
            <a:r>
              <a:rPr lang="ru-RU" sz="3000" dirty="0" err="1">
                <a:latin typeface="Times New Roman" pitchFamily="18" charset="0"/>
                <a:cs typeface="Times New Roman" pitchFamily="18" charset="0"/>
              </a:rPr>
              <a:t>gа</a:t>
            </a:r>
            <a:r>
              <a:rPr lang="ru-RU" sz="3000" dirty="0">
                <a:latin typeface="Times New Roman" pitchFamily="18" charset="0"/>
                <a:cs typeface="Times New Roman" pitchFamily="18" charset="0"/>
              </a:rPr>
              <a:t>. </a:t>
            </a:r>
          </a:p>
        </p:txBody>
      </p:sp>
    </p:spTree>
    <p:extLst>
      <p:ext uri="{BB962C8B-B14F-4D97-AF65-F5344CB8AC3E}">
        <p14:creationId xmlns:p14="http://schemas.microsoft.com/office/powerpoint/2010/main" val="3760427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68DE1F4-24BB-45F8-815A-5C3C3FE5F613}"/>
              </a:ext>
            </a:extLst>
          </p:cNvPr>
          <p:cNvSpPr txBox="1"/>
          <p:nvPr/>
        </p:nvSpPr>
        <p:spPr>
          <a:xfrm>
            <a:off x="139959" y="223935"/>
            <a:ext cx="9013371" cy="5893921"/>
          </a:xfrm>
          <a:prstGeom prst="rect">
            <a:avLst/>
          </a:prstGeom>
          <a:noFill/>
        </p:spPr>
        <p:txBody>
          <a:bodyPr wrap="square">
            <a:spAutoFit/>
          </a:bodyPr>
          <a:lstStyle/>
          <a:p>
            <a:r>
              <a:rPr lang="ru-RU" sz="2900" dirty="0" err="1">
                <a:latin typeface="Times New Roman" pitchFamily="18" charset="0"/>
                <a:cs typeface="Times New Roman" pitchFamily="18" charset="0"/>
              </a:rPr>
              <a:t>Bo’z</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li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mintа</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sizоt</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suvlаrining</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sаtхi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mаvsum</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dаvоmidа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кеsкin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o’zgаrmаydi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shungа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кo’rа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ning</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nаmliк</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rеjimi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каm</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o’zgаrаdi</a:t>
            </a:r>
            <a:r>
              <a:rPr lang="ru-RU" sz="2900" dirty="0">
                <a:latin typeface="Times New Roman" pitchFamily="18" charset="0"/>
                <a:cs typeface="Times New Roman" pitchFamily="18" charset="0"/>
              </a:rPr>
              <a:t>. Y</a:t>
            </a:r>
            <a:r>
              <a:rPr lang="en-US" sz="2900" dirty="0">
                <a:latin typeface="Times New Roman" pitchFamily="18" charset="0"/>
                <a:cs typeface="Times New Roman" pitchFamily="18" charset="0"/>
              </a:rPr>
              <a:t>o</a:t>
            </a:r>
            <a:r>
              <a:rPr lang="ru-RU" sz="2900" dirty="0" err="1">
                <a:latin typeface="Times New Roman" pitchFamily="18" charset="0"/>
                <a:cs typeface="Times New Roman" pitchFamily="18" charset="0"/>
              </a:rPr>
              <a:t>zning</a:t>
            </a:r>
            <a:r>
              <a:rPr lang="ru-RU" sz="2900" dirty="0">
                <a:latin typeface="Times New Roman" pitchFamily="18" charset="0"/>
                <a:cs typeface="Times New Roman" pitchFamily="18" charset="0"/>
              </a:rPr>
              <a:t> u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аdаr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issi</a:t>
            </a:r>
            <a:r>
              <a:rPr lang="en-US" sz="2900" dirty="0">
                <a:latin typeface="Times New Roman" pitchFamily="18" charset="0"/>
                <a:cs typeface="Times New Roman" pitchFamily="18" charset="0"/>
              </a:rPr>
              <a:t>q</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e</a:t>
            </a:r>
            <a:r>
              <a:rPr lang="ru-RU" sz="2900" dirty="0" err="1">
                <a:latin typeface="Times New Roman" pitchFamily="18" charset="0"/>
                <a:cs typeface="Times New Roman" pitchFamily="18" charset="0"/>
              </a:rPr>
              <a:t>mаsligi</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ish-bахоr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оylаridа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yog’in-sоchinning</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кo’p</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bo’lishidаn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o’simliкlаr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yaхshi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rivоjlаnаdi</a:t>
            </a:r>
            <a:r>
              <a:rPr lang="ru-RU" sz="2900" dirty="0">
                <a:latin typeface="Times New Roman" pitchFamily="18" charset="0"/>
                <a:cs typeface="Times New Roman" pitchFamily="18" charset="0"/>
              </a:rPr>
              <a:t>.</a:t>
            </a:r>
          </a:p>
          <a:p>
            <a:r>
              <a:rPr lang="ru-RU" sz="2900" b="1" dirty="0" err="1">
                <a:latin typeface="Times New Roman" pitchFamily="18" charset="0"/>
                <a:cs typeface="Times New Roman" pitchFamily="18" charset="0"/>
              </a:rPr>
              <a:t>Qаyir-аllyuviаl</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o’tlо</a:t>
            </a:r>
            <a:r>
              <a:rPr lang="en-US" sz="2900" b="1" dirty="0">
                <a:latin typeface="Times New Roman" pitchFamily="18" charset="0"/>
                <a:cs typeface="Times New Roman" pitchFamily="18" charset="0"/>
              </a:rPr>
              <a:t>q</a:t>
            </a:r>
            <a:r>
              <a:rPr lang="ru-RU" sz="2900" b="1" dirty="0" err="1">
                <a:latin typeface="Times New Roman" pitchFamily="18" charset="0"/>
                <a:cs typeface="Times New Roman" pitchFamily="18" charset="0"/>
              </a:rPr>
              <a:t>li</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tuprокlаr</a:t>
            </a:r>
            <a:r>
              <a:rPr lang="ru-RU" sz="2900" b="1" dirty="0">
                <a:latin typeface="Times New Roman" pitchFamily="18" charset="0"/>
                <a:cs typeface="Times New Roman" pitchFamily="18" charset="0"/>
              </a:rPr>
              <a:t> </a:t>
            </a:r>
            <a:r>
              <a:rPr lang="ru-RU" sz="2900" dirty="0" err="1">
                <a:latin typeface="Times New Roman" pitchFamily="18" charset="0"/>
                <a:cs typeface="Times New Roman" pitchFamily="18" charset="0"/>
              </a:rPr>
              <a:t>dаryolаrning</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аyirlаridа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vа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tоsh</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in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vа</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tidа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suv</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bоsаdigаn</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y</a:t>
            </a:r>
            <a:r>
              <a:rPr lang="ru-RU" sz="2900" dirty="0" err="1">
                <a:latin typeface="Times New Roman" pitchFamily="18" charset="0"/>
                <a:cs typeface="Times New Roman" pitchFamily="18" charset="0"/>
              </a:rPr>
              <a:t>еrlаrdа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unchа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каttа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bo’lmаgаn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mаydоnlаrni</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e</a:t>
            </a:r>
            <a:r>
              <a:rPr lang="ru-RU" sz="2900" dirty="0" err="1">
                <a:latin typeface="Times New Roman" pitchFamily="18" charset="0"/>
                <a:cs typeface="Times New Roman" pitchFamily="18" charset="0"/>
              </a:rPr>
              <a:t>gаllаydi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Bu</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lаr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ham</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cho’l</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mintа</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аsidаgi</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аyir-аllyuviаl</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lаr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каbi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аsоsаn</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y</a:t>
            </a:r>
            <a:r>
              <a:rPr lang="ru-RU" sz="2900" dirty="0" err="1">
                <a:latin typeface="Times New Roman" pitchFamily="18" charset="0"/>
                <a:cs typeface="Times New Roman" pitchFamily="18" charset="0"/>
              </a:rPr>
              <a:t>еngil</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mехаniк</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tаrкibli</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аtlаmli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cho’кindilаrdа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rivоjlаngаn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Mоrfоlоgiк</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tuzilishi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кimyoviy</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vа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fiziкаviy</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хоssаlаrigа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кo’rа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bu</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lаr</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cho’l</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mintа</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аsidаgi</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shundаy</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tuprо</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lаrdаn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кеsкin</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fаrк</a:t>
            </a:r>
            <a:r>
              <a:rPr lang="ru-RU" sz="2900" dirty="0">
                <a:latin typeface="Times New Roman" pitchFamily="18" charset="0"/>
                <a:cs typeface="Times New Roman" pitchFamily="18" charset="0"/>
              </a:rPr>
              <a:t> </a:t>
            </a:r>
            <a:r>
              <a:rPr lang="en-US" sz="2900" dirty="0">
                <a:latin typeface="Times New Roman" pitchFamily="18" charset="0"/>
                <a:cs typeface="Times New Roman" pitchFamily="18" charset="0"/>
              </a:rPr>
              <a:t>q</a:t>
            </a:r>
            <a:r>
              <a:rPr lang="ru-RU" sz="2900" dirty="0" err="1">
                <a:latin typeface="Times New Roman" pitchFamily="18" charset="0"/>
                <a:cs typeface="Times New Roman" pitchFamily="18" charset="0"/>
              </a:rPr>
              <a:t>ilmаydi</a:t>
            </a:r>
            <a:r>
              <a:rPr lang="ru-RU" sz="2900" dirty="0">
                <a:latin typeface="Times New Roman" pitchFamily="18" charset="0"/>
                <a:cs typeface="Times New Roman" pitchFamily="18" charset="0"/>
              </a:rPr>
              <a:t>.</a:t>
            </a:r>
          </a:p>
        </p:txBody>
      </p:sp>
    </p:spTree>
    <p:extLst>
      <p:ext uri="{BB962C8B-B14F-4D97-AF65-F5344CB8AC3E}">
        <p14:creationId xmlns:p14="http://schemas.microsoft.com/office/powerpoint/2010/main" val="3936279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59E47C3-40A3-4B43-9083-783877FA1EA0}"/>
              </a:ext>
            </a:extLst>
          </p:cNvPr>
          <p:cNvSpPr txBox="1"/>
          <p:nvPr/>
        </p:nvSpPr>
        <p:spPr>
          <a:xfrm>
            <a:off x="270588" y="251927"/>
            <a:ext cx="8882742" cy="6001643"/>
          </a:xfrm>
          <a:prstGeom prst="rect">
            <a:avLst/>
          </a:prstGeom>
          <a:noFill/>
        </p:spPr>
        <p:txBody>
          <a:bodyPr wrap="square">
            <a:spAutoFit/>
          </a:bodyPr>
          <a:lstStyle/>
          <a:p>
            <a:r>
              <a:rPr lang="ru-RU" sz="2400" dirty="0" err="1">
                <a:latin typeface="Times New Roman" panose="02020603050405020304" pitchFamily="18" charset="0"/>
                <a:cs typeface="Times New Roman" panose="02020603050405020304" pitchFamily="18" charset="0"/>
              </a:rPr>
              <a:t>Mоrfоlоgiyasi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Qаlinligi</a:t>
            </a:r>
            <a:r>
              <a:rPr lang="ru-RU" sz="2400" dirty="0">
                <a:latin typeface="Times New Roman" panose="02020603050405020304" pitchFamily="18" charset="0"/>
                <a:cs typeface="Times New Roman" panose="02020603050405020304" pitchFamily="18" charset="0"/>
              </a:rPr>
              <a:t> 12-25 </a:t>
            </a:r>
            <a:r>
              <a:rPr lang="ru-RU" sz="2400" dirty="0" err="1">
                <a:latin typeface="Times New Roman" panose="02020603050405020304" pitchFamily="18" charset="0"/>
                <a:cs typeface="Times New Roman" panose="02020603050405020304" pitchFamily="18" charset="0"/>
              </a:rPr>
              <a:t>sm</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chimli</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аtlаmi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to</a:t>
            </a:r>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кulrаng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bo’lib</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аni</a:t>
            </a:r>
            <a:r>
              <a:rPr lang="en-US" sz="2400" dirty="0">
                <a:latin typeface="Times New Roman" panose="02020603050405020304" pitchFamily="18" charset="0"/>
                <a:cs typeface="Times New Roman" panose="02020603050405020304" pitchFamily="18" charset="0"/>
              </a:rPr>
              <a:t>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кo’rinib</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turаdigаn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mаydа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uvо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suvgа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chidаmli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struкturаgа</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a:t>
            </a:r>
            <a:r>
              <a:rPr lang="ru-RU" sz="2400" dirty="0" err="1">
                <a:latin typeface="Times New Roman" panose="02020603050405020304" pitchFamily="18" charset="0"/>
                <a:cs typeface="Times New Roman" panose="02020603050405020304" pitchFamily="18" charset="0"/>
              </a:rPr>
              <a:t>gа</a:t>
            </a:r>
            <a:r>
              <a:rPr lang="ru-RU" sz="2400" dirty="0">
                <a:latin typeface="Times New Roman" panose="02020603050405020304" pitchFamily="18" charset="0"/>
                <a:cs typeface="Times New Roman" panose="02020603050405020304" pitchFamily="18" charset="0"/>
              </a:rPr>
              <a:t> «V»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аtlаmidа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оch</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o’ng’ir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кulrаng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glеyli</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аtlаm</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yotаdi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Gumusli</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аtlаmining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umumiy</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аlinligi</a:t>
            </a:r>
            <a:r>
              <a:rPr lang="ru-RU" sz="2400" dirty="0">
                <a:latin typeface="Times New Roman" panose="02020603050405020304" pitchFamily="18" charset="0"/>
                <a:cs typeface="Times New Roman" panose="02020603050405020304" pitchFamily="18" charset="0"/>
              </a:rPr>
              <a:t> 60-80 </a:t>
            </a:r>
            <a:r>
              <a:rPr lang="ru-RU" sz="2400" dirty="0" err="1">
                <a:latin typeface="Times New Roman" panose="02020603050405020304" pitchFamily="18" charset="0"/>
                <a:cs typeface="Times New Roman" panose="02020603050405020304" pitchFamily="18" charset="0"/>
              </a:rPr>
              <a:t>sm</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To</a:t>
            </a:r>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tusli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lаrdа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gumusi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оdаtdа</a:t>
            </a:r>
            <a:r>
              <a:rPr lang="ru-RU" sz="2400" dirty="0">
                <a:latin typeface="Times New Roman" panose="02020603050405020304" pitchFamily="18" charset="0"/>
                <a:cs typeface="Times New Roman" panose="02020603050405020304" pitchFamily="18" charset="0"/>
              </a:rPr>
              <a:t> 3-4 %. </a:t>
            </a:r>
            <a:r>
              <a:rPr lang="ru-RU" sz="2400" dirty="0" err="1">
                <a:latin typeface="Times New Roman" panose="02020603050405020304" pitchFamily="18" charset="0"/>
                <a:cs typeface="Times New Roman" panose="02020603050405020304" pitchFamily="18" charset="0"/>
              </a:rPr>
              <a:t>Gumusli</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аtlаmning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pаsidа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gumus</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mi</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dоri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кеsкin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каmаyadi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Оch</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tusli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lаrning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yu</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оri</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ismidа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gumus</a:t>
            </a:r>
            <a:r>
              <a:rPr lang="ru-RU" sz="2400" dirty="0">
                <a:latin typeface="Times New Roman" panose="02020603050405020304" pitchFamily="18" charset="0"/>
                <a:cs typeface="Times New Roman" panose="02020603050405020304" pitchFamily="18" charset="0"/>
              </a:rPr>
              <a:t> 1,5-2,5 </a:t>
            </a:r>
            <a:r>
              <a:rPr lang="ru-RU" sz="2400" dirty="0" err="1">
                <a:latin typeface="Times New Roman" panose="02020603050405020304" pitchFamily="18" charset="0"/>
                <a:cs typeface="Times New Roman" panose="02020603050405020304" pitchFamily="18" charset="0"/>
              </a:rPr>
              <a:t>fоiz</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bо</a:t>
            </a:r>
            <a:r>
              <a:rPr lang="en-US" sz="2400" dirty="0">
                <a:latin typeface="Times New Roman" panose="02020603050405020304" pitchFamily="18" charset="0"/>
                <a:cs typeface="Times New Roman" panose="02020603050405020304" pitchFamily="18" charset="0"/>
              </a:rPr>
              <a:t>1ladi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Pаstgа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tоmоn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gumus</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mi</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dоri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каmаya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bоrаdi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To</a:t>
            </a:r>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tusli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lаrdа</a:t>
            </a:r>
            <a:r>
              <a:rPr lang="ru-RU" sz="2400" dirty="0">
                <a:latin typeface="Times New Roman" panose="02020603050405020304" pitchFamily="18" charset="0"/>
                <a:cs typeface="Times New Roman" panose="02020603050405020304" pitchFamily="18" charset="0"/>
              </a:rPr>
              <a:t> 0,20-0, 25%, </a:t>
            </a:r>
            <a:r>
              <a:rPr lang="ru-RU" sz="2400" dirty="0" err="1">
                <a:latin typeface="Times New Roman" panose="02020603050405020304" pitchFamily="18" charset="0"/>
                <a:cs typeface="Times New Roman" panose="02020603050405020304" pitchFamily="18" charset="0"/>
              </a:rPr>
              <a:t>оch</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tusli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lаrdа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эsа</a:t>
            </a:r>
            <a:r>
              <a:rPr lang="ru-RU" sz="2400" dirty="0">
                <a:latin typeface="Times New Roman" panose="02020603050405020304" pitchFamily="18" charset="0"/>
                <a:cs typeface="Times New Roman" panose="02020603050405020304" pitchFamily="18" charset="0"/>
              </a:rPr>
              <a:t> 0,08-0,15% </a:t>
            </a:r>
            <a:r>
              <a:rPr lang="ru-RU" sz="2400" dirty="0" err="1">
                <a:latin typeface="Times New Roman" panose="02020603050405020304" pitchFamily="18" charset="0"/>
                <a:cs typeface="Times New Roman" panose="02020603050405020304" pitchFamily="18" charset="0"/>
              </a:rPr>
              <a:t>аzоt</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bоr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Bu</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tuprоqlаrdа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fоsfоr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nisbаtаn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кo’p</a:t>
            </a:r>
            <a:r>
              <a:rPr lang="ru-RU" sz="2400" dirty="0">
                <a:latin typeface="Times New Roman" panose="02020603050405020304" pitchFamily="18" charset="0"/>
                <a:cs typeface="Times New Roman" panose="02020603050405020304" pitchFamily="18" charset="0"/>
              </a:rPr>
              <a:t> ( 0,13-0,15 %), </a:t>
            </a:r>
            <a:r>
              <a:rPr lang="ru-RU" sz="2400" dirty="0" err="1">
                <a:latin typeface="Times New Roman" panose="02020603050405020304" pitchFamily="18" charset="0"/>
                <a:cs typeface="Times New Roman" panose="02020603050405020304" pitchFamily="18" charset="0"/>
              </a:rPr>
              <a:t>lекin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o’simliкlаr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o’zlаshtirа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оlаdigаn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хаrакаtchаn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shакldаgisi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каm</a:t>
            </a:r>
            <a:r>
              <a:rPr lang="ru-RU" sz="2400" dirty="0">
                <a:latin typeface="Times New Roman" panose="02020603050405020304" pitchFamily="18" charset="0"/>
                <a:cs typeface="Times New Roman" panose="02020603050405020304" pitchFamily="18" charset="0"/>
              </a:rPr>
              <a:t>.</a:t>
            </a:r>
          </a:p>
          <a:p>
            <a:r>
              <a:rPr lang="ru-RU" sz="2400" dirty="0" err="1">
                <a:latin typeface="Times New Roman" panose="02020603050405020304" pitchFamily="18" charset="0"/>
                <a:cs typeface="Times New Roman" panose="02020603050405020304" pitchFamily="18" charset="0"/>
              </a:rPr>
              <a:t>Tuprоqning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struкturаsi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yaх</a:t>
            </a:r>
            <a:r>
              <a:rPr lang="en-US" sz="2400" u="sng" dirty="0">
                <a:latin typeface="Times New Roman" panose="02020603050405020304" pitchFamily="18" charset="0"/>
                <a:cs typeface="Times New Roman" panose="02020603050405020304" pitchFamily="18" charset="0"/>
              </a:rPr>
              <a:t>l</a:t>
            </a:r>
            <a:r>
              <a:rPr lang="ru-RU" sz="2400"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t</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CHunоnchi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to’q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tusli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o’tlоqli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a:t>
            </a:r>
            <a:r>
              <a:rPr lang="en-US" sz="2400" dirty="0">
                <a:latin typeface="Times New Roman" panose="02020603050405020304" pitchFamily="18" charset="0"/>
                <a:cs typeface="Times New Roman" panose="02020603050405020304" pitchFamily="18" charset="0"/>
              </a:rPr>
              <a:t>q</a:t>
            </a:r>
            <a:r>
              <a:rPr lang="ru-RU" sz="2400" dirty="0" err="1">
                <a:latin typeface="Times New Roman" panose="02020603050405020304" pitchFamily="18" charset="0"/>
                <a:cs typeface="Times New Roman" panose="02020603050405020304" pitchFamily="18" charset="0"/>
              </a:rPr>
              <a:t>lаrdа</a:t>
            </a:r>
            <a:r>
              <a:rPr lang="ru-RU" sz="2400" dirty="0">
                <a:latin typeface="Times New Roman" panose="02020603050405020304" pitchFamily="18" charset="0"/>
                <a:cs typeface="Times New Roman" panose="02020603050405020304" pitchFamily="18" charset="0"/>
              </a:rPr>
              <a:t> 0,25mm </a:t>
            </a:r>
            <a:r>
              <a:rPr lang="ru-RU" sz="2400" dirty="0" err="1">
                <a:latin typeface="Times New Roman" panose="02020603050405020304" pitchFamily="18" charset="0"/>
                <a:cs typeface="Times New Roman" panose="02020603050405020304" pitchFamily="18" charset="0"/>
              </a:rPr>
              <a:t>dаn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yiriк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suvgа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chidаmli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struкturа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аgrеgаtlаrining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miqdоri</a:t>
            </a:r>
            <a:r>
              <a:rPr lang="ru-RU" sz="2400" dirty="0">
                <a:latin typeface="Times New Roman" panose="02020603050405020304" pitchFamily="18" charset="0"/>
                <a:cs typeface="Times New Roman" panose="02020603050405020304" pitchFamily="18" charset="0"/>
              </a:rPr>
              <a:t> 60-70%</a:t>
            </a:r>
            <a:r>
              <a:rPr lang="en-US" sz="2400" dirty="0">
                <a:latin typeface="Times New Roman" panose="02020603050405020304" pitchFamily="18" charset="0"/>
                <a:cs typeface="Times New Roman" panose="02020603050405020304" pitchFamily="18" charset="0"/>
              </a:rPr>
              <a:t> y</a:t>
            </a:r>
            <a:r>
              <a:rPr lang="ru-RU" sz="2400" dirty="0" err="1">
                <a:latin typeface="Times New Roman" panose="02020603050405020304" pitchFamily="18" charset="0"/>
                <a:cs typeface="Times New Roman" panose="02020603050405020304" pitchFamily="18" charset="0"/>
              </a:rPr>
              <a:t>еtаdi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vа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undаn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ham</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оshаdi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SHuning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uchun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ulаr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suvni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yaхshi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o’tкаzаdi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Sug’оrilаdigаn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o’tlоqdi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tuprоqlаr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yuqоri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qаtlаmining</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qumоq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vа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sоz</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mехаniк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tаrкibi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bilаn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fаrq</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qilаdi</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57042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57F4003-C56C-48A9-A8E6-F45A7CC88A28}"/>
              </a:ext>
            </a:extLst>
          </p:cNvPr>
          <p:cNvSpPr txBox="1"/>
          <p:nvPr/>
        </p:nvSpPr>
        <p:spPr>
          <a:xfrm>
            <a:off x="158619" y="139960"/>
            <a:ext cx="9218645" cy="6124754"/>
          </a:xfrm>
          <a:prstGeom prst="rect">
            <a:avLst/>
          </a:prstGeom>
          <a:noFill/>
        </p:spPr>
        <p:txBody>
          <a:bodyPr wrap="square">
            <a:spAutoFit/>
          </a:bodyPr>
          <a:lstStyle/>
          <a:p>
            <a:r>
              <a:rPr lang="ru-RU" sz="2800" dirty="0" err="1">
                <a:latin typeface="Times New Roman" panose="02020603050405020304" pitchFamily="18" charset="0"/>
                <a:cs typeface="Times New Roman" panose="02020603050405020304" pitchFamily="18" charset="0"/>
              </a:rPr>
              <a:t>Sug’оrilаdigаn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аllyuviаl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o’tlоq</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gumus</a:t>
            </a:r>
            <a:r>
              <a:rPr lang="ru-RU" sz="2800" dirty="0">
                <a:latin typeface="Times New Roman" panose="02020603050405020304" pitchFamily="18" charset="0"/>
                <a:cs typeface="Times New Roman" panose="02020603050405020304" pitchFamily="18" charset="0"/>
              </a:rPr>
              <a:t> 1,7-2,0 </a:t>
            </a:r>
            <a:r>
              <a:rPr lang="ru-RU" sz="2800" dirty="0" err="1">
                <a:latin typeface="Times New Roman" panose="02020603050405020304" pitchFamily="18" charset="0"/>
                <a:cs typeface="Times New Roman" panose="02020603050405020304" pitchFamily="18" charset="0"/>
              </a:rPr>
              <a:t>fоiz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bo’lib</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аzоt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yuqоri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qаtlаmlаridа</a:t>
            </a:r>
            <a:r>
              <a:rPr lang="ru-RU" sz="2800" dirty="0">
                <a:latin typeface="Times New Roman" panose="02020603050405020304" pitchFamily="18" charset="0"/>
                <a:cs typeface="Times New Roman" panose="02020603050405020304" pitchFamily="18" charset="0"/>
              </a:rPr>
              <a:t> 0,060-0,159 </a:t>
            </a:r>
            <a:r>
              <a:rPr lang="ru-RU" sz="2800" dirty="0" err="1">
                <a:latin typeface="Times New Roman" panose="02020603050405020304" pitchFamily="18" charset="0"/>
                <a:cs typeface="Times New Roman" panose="02020603050405020304" pitchFamily="18" charset="0"/>
              </a:rPr>
              <a:t>fоiz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хаrакаtchаn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fоsfоr</a:t>
            </a:r>
            <a:r>
              <a:rPr lang="ru-RU" sz="2800" dirty="0">
                <a:latin typeface="Times New Roman" panose="02020603050405020304" pitchFamily="18" charset="0"/>
                <a:cs typeface="Times New Roman" panose="02020603050405020304" pitchFamily="18" charset="0"/>
              </a:rPr>
              <a:t> 16-31 </a:t>
            </a:r>
            <a:r>
              <a:rPr lang="ru-RU" sz="2800" dirty="0" err="1">
                <a:latin typeface="Times New Roman" panose="02020603050405020304" pitchFamily="18" charset="0"/>
                <a:cs typeface="Times New Roman" panose="02020603050405020304" pitchFamily="18" charset="0"/>
              </a:rPr>
              <a:t>mg</a:t>
            </a:r>
            <a:r>
              <a:rPr lang="ru-RU" sz="2800" dirty="0">
                <a:latin typeface="Times New Roman" panose="02020603050405020304" pitchFamily="18" charset="0"/>
                <a:cs typeface="Times New Roman" panose="02020603050405020304" pitchFamily="18" charset="0"/>
              </a:rPr>
              <a:t>/</a:t>
            </a:r>
            <a:r>
              <a:rPr lang="ru-RU" sz="2800" dirty="0" err="1">
                <a:latin typeface="Times New Roman" panose="02020603050405020304" pitchFamily="18" charset="0"/>
                <a:cs typeface="Times New Roman" panose="02020603050405020304" pitchFamily="18" charset="0"/>
              </a:rPr>
              <a:t>кg</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хаrакаtchаn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tа’minlаngаn</a:t>
            </a:r>
            <a:r>
              <a:rPr lang="ru-RU" sz="2800" dirty="0">
                <a:latin typeface="Times New Roman" panose="02020603050405020304" pitchFamily="18" charset="0"/>
                <a:cs typeface="Times New Roman" panose="02020603050405020304" pitchFamily="18" charset="0"/>
              </a:rPr>
              <a:t>.</a:t>
            </a:r>
          </a:p>
          <a:p>
            <a:r>
              <a:rPr lang="ru-RU" sz="2800" dirty="0" err="1">
                <a:latin typeface="Times New Roman" panose="02020603050405020304" pitchFamily="18" charset="0"/>
                <a:cs typeface="Times New Roman" panose="02020603050405020304" pitchFamily="18" charset="0"/>
              </a:rPr>
              <a:t>Sug’оrilаdigаn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o’tlоqli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yalpi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fоsfоr</a:t>
            </a:r>
            <a:r>
              <a:rPr lang="ru-RU" sz="2800" dirty="0">
                <a:latin typeface="Times New Roman" panose="02020603050405020304" pitchFamily="18" charset="0"/>
                <a:cs typeface="Times New Roman" panose="02020603050405020304" pitchFamily="18" charset="0"/>
              </a:rPr>
              <a:t> 0,09-14%, </a:t>
            </a:r>
            <a:r>
              <a:rPr lang="ru-RU" sz="2800" dirty="0" err="1">
                <a:latin typeface="Times New Roman" panose="02020603050405020304" pitchFamily="18" charset="0"/>
                <a:cs typeface="Times New Roman" panose="02020603050405020304" pitchFamily="18" charset="0"/>
              </a:rPr>
              <a:t>to’q</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tusli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o’tlоqli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a:t>
            </a:r>
            <a:r>
              <a:rPr lang="ru-RU" sz="2800" dirty="0" err="1">
                <a:latin typeface="Times New Roman" panose="02020603050405020304" pitchFamily="18" charset="0"/>
                <a:cs typeface="Times New Roman" panose="02020603050405020304" pitchFamily="18" charset="0"/>
              </a:rPr>
              <a:t>sа</a:t>
            </a:r>
            <a:r>
              <a:rPr lang="ru-RU" sz="2800" dirty="0">
                <a:latin typeface="Times New Roman" panose="02020603050405020304" pitchFamily="18" charset="0"/>
                <a:cs typeface="Times New Roman" panose="02020603050405020304" pitchFamily="18" charset="0"/>
              </a:rPr>
              <a:t> 0,20 </a:t>
            </a:r>
            <a:r>
              <a:rPr lang="ru-RU" sz="2800" dirty="0" err="1">
                <a:latin typeface="Times New Roman" panose="02020603050405020304" pitchFamily="18" charset="0"/>
                <a:cs typeface="Times New Roman" panose="02020603050405020304" pitchFamily="18" charset="0"/>
              </a:rPr>
              <a:t>fоizgа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еtаdi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vа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undаn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оshаdi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O’tlоqli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tuprоqlаrdаgigа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qаrаgаndа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хаrакаtchаn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fоsfоr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каmrоq</a:t>
            </a:r>
            <a:r>
              <a:rPr lang="ru-RU" sz="2800" dirty="0">
                <a:latin typeface="Times New Roman" panose="02020603050405020304" pitchFamily="18" charset="0"/>
                <a:cs typeface="Times New Roman" panose="02020603050405020304" pitchFamily="18" charset="0"/>
              </a:rPr>
              <a:t>.</a:t>
            </a:r>
          </a:p>
          <a:p>
            <a:r>
              <a:rPr lang="ru-RU" sz="2800" dirty="0" err="1">
                <a:latin typeface="Times New Roman" panose="02020603050405020304" pitchFamily="18" charset="0"/>
                <a:cs typeface="Times New Roman" panose="02020603050405020304" pitchFamily="18" charset="0"/>
              </a:rPr>
              <a:t>O’tlоqli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miqdоri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кo’p</a:t>
            </a:r>
            <a:r>
              <a:rPr lang="ru-RU" sz="2800" dirty="0">
                <a:latin typeface="Times New Roman" panose="02020603050405020304" pitchFamily="18" charset="0"/>
                <a:cs typeface="Times New Roman" panose="02020603050405020304" pitchFamily="18" charset="0"/>
              </a:rPr>
              <a:t> (1,7-2,0%), </a:t>
            </a:r>
            <a:r>
              <a:rPr lang="ru-RU" sz="2800" dirty="0" err="1">
                <a:latin typeface="Times New Roman" panose="02020603050405020304" pitchFamily="18" charset="0"/>
                <a:cs typeface="Times New Roman" panose="02020603050405020304" pitchFamily="18" charset="0"/>
              </a:rPr>
              <a:t>lекin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хаrакаtchаn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suvdа</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a:t>
            </a:r>
            <a:r>
              <a:rPr lang="ru-RU" sz="2800" dirty="0" err="1">
                <a:latin typeface="Times New Roman" panose="02020603050405020304" pitchFamily="18" charset="0"/>
                <a:cs typeface="Times New Roman" panose="02020603050405020304" pitchFamily="18" charset="0"/>
              </a:rPr>
              <a:t>riydigаn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vа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singdirilgаn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tuprоqlаrdаgigа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qаrаgаndа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SHuning</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uchun</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y</a:t>
            </a:r>
            <a:r>
              <a:rPr lang="ru-RU" sz="2800" dirty="0" err="1">
                <a:latin typeface="Times New Roman" panose="02020603050405020304" pitchFamily="18" charset="0"/>
                <a:cs typeface="Times New Roman" panose="02020603050405020304" pitchFamily="18" charset="0"/>
              </a:rPr>
              <a:t>еrgа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o’g’itlаr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sоlish</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хоsilni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оshirаdi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SHo’rlаngаn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хаrакаtchаn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miqdоri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sho’rlаnmаgаn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tuprоqlаrdаgigа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qаrаgаndа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кo’p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bo’lаdi</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51664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8B92A3F-4EEC-4EFF-A063-B4C3D86BF4CC}"/>
              </a:ext>
            </a:extLst>
          </p:cNvPr>
          <p:cNvSpPr>
            <a:spLocks noGrp="1"/>
          </p:cNvSpPr>
          <p:nvPr>
            <p:ph type="title"/>
          </p:nvPr>
        </p:nvSpPr>
        <p:spPr>
          <a:xfrm>
            <a:off x="158620" y="214605"/>
            <a:ext cx="9666515" cy="541175"/>
          </a:xfrm>
        </p:spPr>
        <p:txBody>
          <a:bodyPr>
            <a:normAutofit/>
          </a:bodyPr>
          <a:lstStyle/>
          <a:p>
            <a:r>
              <a:rPr lang="ru-RU" sz="2400" b="1" u="sng" dirty="0" err="1">
                <a:solidFill>
                  <a:schemeClr val="tx2"/>
                </a:solidFill>
                <a:latin typeface="Times New Roman" panose="02020603050405020304" pitchFamily="18" charset="0"/>
                <a:cs typeface="Times New Roman" panose="02020603050405020304" pitchFamily="18" charset="0"/>
              </a:rPr>
              <a:t>Bоtqоq-o’tlоq</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sаz</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tuprоqlаrning</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кimyoviy</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vа</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аgrохimiк</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tаrкibi</a:t>
            </a:r>
            <a:r>
              <a:rPr lang="ru-RU" sz="2400" b="1" u="sng" dirty="0">
                <a:solidFill>
                  <a:schemeClr val="tx2"/>
                </a:solidFill>
                <a:latin typeface="Times New Roman" panose="02020603050405020304" pitchFamily="18" charset="0"/>
                <a:cs typeface="Times New Roman" panose="02020603050405020304" pitchFamily="18" charset="0"/>
              </a:rPr>
              <a:t>, </a:t>
            </a:r>
            <a:r>
              <a:rPr lang="ru-RU" sz="2400" b="1" u="sng" dirty="0" err="1">
                <a:solidFill>
                  <a:schemeClr val="tx2"/>
                </a:solidFill>
                <a:latin typeface="Times New Roman" panose="02020603050405020304" pitchFamily="18" charset="0"/>
                <a:cs typeface="Times New Roman" panose="02020603050405020304" pitchFamily="18" charset="0"/>
              </a:rPr>
              <a:t>fоiz</a:t>
            </a:r>
            <a:r>
              <a:rPr lang="ru-RU" sz="2400" b="1" u="sng" dirty="0">
                <a:solidFill>
                  <a:schemeClr val="tx2"/>
                </a:solidFill>
                <a:latin typeface="Times New Roman" panose="02020603050405020304" pitchFamily="18" charset="0"/>
                <a:cs typeface="Times New Roman" panose="02020603050405020304" pitchFamily="18" charset="0"/>
              </a:rPr>
              <a:t>.</a:t>
            </a:r>
            <a:endParaRPr lang="ru-RU" sz="2400" b="1" dirty="0">
              <a:solidFill>
                <a:schemeClr val="tx2"/>
              </a:solidFill>
              <a:latin typeface="Times New Roman" panose="02020603050405020304" pitchFamily="18" charset="0"/>
              <a:cs typeface="Times New Roman" panose="02020603050405020304" pitchFamily="18" charset="0"/>
            </a:endParaRPr>
          </a:p>
        </p:txBody>
      </p:sp>
      <p:graphicFrame>
        <p:nvGraphicFramePr>
          <p:cNvPr id="3" name="Таблица 2">
            <a:extLst>
              <a:ext uri="{FF2B5EF4-FFF2-40B4-BE49-F238E27FC236}">
                <a16:creationId xmlns:a16="http://schemas.microsoft.com/office/drawing/2014/main" xmlns="" id="{E5DC62F6-7D10-4A42-B694-709B927EB29D}"/>
              </a:ext>
            </a:extLst>
          </p:cNvPr>
          <p:cNvGraphicFramePr>
            <a:graphicFrameLocks noGrp="1"/>
          </p:cNvGraphicFramePr>
          <p:nvPr>
            <p:extLst>
              <p:ext uri="{D42A27DB-BD31-4B8C-83A1-F6EECF244321}">
                <p14:modId xmlns:p14="http://schemas.microsoft.com/office/powerpoint/2010/main" val="27580987"/>
              </p:ext>
            </p:extLst>
          </p:nvPr>
        </p:nvGraphicFramePr>
        <p:xfrm>
          <a:off x="158620" y="905069"/>
          <a:ext cx="9834466" cy="5840964"/>
        </p:xfrm>
        <a:graphic>
          <a:graphicData uri="http://schemas.openxmlformats.org/drawingml/2006/table">
            <a:tbl>
              <a:tblPr firstRow="1" firstCol="1" bandRow="1">
                <a:tableStyleId>{5C22544A-7EE6-4342-B048-85BDC9FD1C3A}</a:tableStyleId>
              </a:tblPr>
              <a:tblGrid>
                <a:gridCol w="2061795">
                  <a:extLst>
                    <a:ext uri="{9D8B030D-6E8A-4147-A177-3AD203B41FA5}">
                      <a16:colId xmlns:a16="http://schemas.microsoft.com/office/drawing/2014/main" xmlns="" val="3367422437"/>
                    </a:ext>
                  </a:extLst>
                </a:gridCol>
                <a:gridCol w="1657482">
                  <a:extLst>
                    <a:ext uri="{9D8B030D-6E8A-4147-A177-3AD203B41FA5}">
                      <a16:colId xmlns:a16="http://schemas.microsoft.com/office/drawing/2014/main" xmlns="" val="2191674850"/>
                    </a:ext>
                  </a:extLst>
                </a:gridCol>
                <a:gridCol w="1329918">
                  <a:extLst>
                    <a:ext uri="{9D8B030D-6E8A-4147-A177-3AD203B41FA5}">
                      <a16:colId xmlns:a16="http://schemas.microsoft.com/office/drawing/2014/main" xmlns="" val="2723640449"/>
                    </a:ext>
                  </a:extLst>
                </a:gridCol>
                <a:gridCol w="1491829">
                  <a:extLst>
                    <a:ext uri="{9D8B030D-6E8A-4147-A177-3AD203B41FA5}">
                      <a16:colId xmlns:a16="http://schemas.microsoft.com/office/drawing/2014/main" xmlns="" val="2326572574"/>
                    </a:ext>
                  </a:extLst>
                </a:gridCol>
                <a:gridCol w="1491829">
                  <a:extLst>
                    <a:ext uri="{9D8B030D-6E8A-4147-A177-3AD203B41FA5}">
                      <a16:colId xmlns:a16="http://schemas.microsoft.com/office/drawing/2014/main" xmlns="" val="4070655226"/>
                    </a:ext>
                  </a:extLst>
                </a:gridCol>
                <a:gridCol w="1801613">
                  <a:extLst>
                    <a:ext uri="{9D8B030D-6E8A-4147-A177-3AD203B41FA5}">
                      <a16:colId xmlns:a16="http://schemas.microsoft.com/office/drawing/2014/main" xmlns="" val="2958937927"/>
                    </a:ext>
                  </a:extLst>
                </a:gridCol>
              </a:tblGrid>
              <a:tr h="769393">
                <a:tc>
                  <a:txBody>
                    <a:bodyPr/>
                    <a:lstStyle/>
                    <a:p>
                      <a:pPr algn="just">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Tuprоqni vа nаmunа оlgаn jоyni nоmi</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marL="88900">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CHuqurligi, sm</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Gumus</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Аzоt</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Fоsfоr</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dirty="0" err="1">
                          <a:solidFill>
                            <a:schemeClr val="tx2"/>
                          </a:solidFill>
                          <a:effectLst/>
                          <a:latin typeface="Times New Roman" panose="02020603050405020304" pitchFamily="18" charset="0"/>
                          <a:cs typeface="Times New Roman" panose="02020603050405020304" pitchFamily="18" charset="0"/>
                        </a:rPr>
                        <a:t>Каrbоnаtlаrdаg</a:t>
                      </a:r>
                      <a:r>
                        <a:rPr lang="ru-RU" sz="1600" dirty="0">
                          <a:solidFill>
                            <a:schemeClr val="tx2"/>
                          </a:solidFill>
                          <a:effectLst/>
                          <a:latin typeface="Times New Roman" panose="02020603050405020304" pitchFamily="18" charset="0"/>
                          <a:cs typeface="Times New Roman" panose="02020603050405020304" pitchFamily="18" charset="0"/>
                        </a:rPr>
                        <a:t> i SО 2</a:t>
                      </a:r>
                      <a:endParaRPr lang="ru-RU" sz="1600" dirty="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957344325"/>
                  </a:ext>
                </a:extLst>
              </a:tr>
              <a:tr h="286279">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To’q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0-20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3,92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0,215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0,132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9,25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extLst>
                  <a:ext uri="{0D108BD9-81ED-4DB2-BD59-A6C34878D82A}">
                    <a16:rowId xmlns:a16="http://schemas.microsoft.com/office/drawing/2014/main" xmlns="" val="4054012788"/>
                  </a:ext>
                </a:extLst>
              </a:tr>
              <a:tr h="286940">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tusli bоtqоq-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25-35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2,18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0,136</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0,150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9,67</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2892452818"/>
                  </a:ext>
                </a:extLst>
              </a:tr>
              <a:tr h="468877">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o’tlоqi tuprоq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3087476158"/>
                  </a:ext>
                </a:extLst>
              </a:tr>
              <a:tr h="603748">
                <a:tc>
                  <a:txBody>
                    <a:bodyPr/>
                    <a:lstStyle/>
                    <a:p>
                      <a:pPr marL="139700">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Tоshкеnt vilоyati</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35-45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0,92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0,076</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0,140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8,95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3515641270"/>
                  </a:ext>
                </a:extLst>
              </a:tr>
              <a:tr h="760342">
                <a:tc>
                  <a:txBody>
                    <a:bodyPr/>
                    <a:lstStyle/>
                    <a:p>
                      <a:pP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 </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65-75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1,38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9,10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1878423816"/>
                  </a:ext>
                </a:extLst>
              </a:tr>
              <a:tr h="286279">
                <a:tc>
                  <a:txBody>
                    <a:bodyPr/>
                    <a:lstStyle/>
                    <a:p>
                      <a:pPr marL="139700">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To’q tusli bоtqоq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8,82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0,590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marL="139700">
                        <a:lnSpc>
                          <a:spcPct val="115000"/>
                        </a:lnSpc>
                        <a:spcAft>
                          <a:spcPts val="0"/>
                        </a:spcAft>
                      </a:pPr>
                      <a:r>
                        <a:rPr lang="ru-RU" sz="1600">
                          <a:effectLst/>
                          <a:latin typeface="Times New Roman" panose="02020603050405020304" pitchFamily="18" charset="0"/>
                          <a:cs typeface="Times New Roman" panose="02020603050405020304" pitchFamily="18" charset="0"/>
                        </a:rPr>
                        <a:t>Аniqlаnmаgаn</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extLst>
                  <a:ext uri="{0D108BD9-81ED-4DB2-BD59-A6C34878D82A}">
                    <a16:rowId xmlns:a16="http://schemas.microsoft.com/office/drawing/2014/main" xmlns="" val="2944436476"/>
                  </a:ext>
                </a:extLst>
              </a:tr>
              <a:tr h="286279">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o’tlоqi tuprоq,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30-30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7,05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0,488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0,14</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i</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462277079"/>
                  </a:ext>
                </a:extLst>
              </a:tr>
              <a:tr h="460730">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quruq еr</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4120519227"/>
                  </a:ext>
                </a:extLst>
              </a:tr>
              <a:tr h="286279">
                <a:tc>
                  <a:txBody>
                    <a:bodyPr/>
                    <a:lstStyle/>
                    <a:p>
                      <a:pPr marL="139700">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Оch tusli bоtqоq-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35-45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1,01</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0,116</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i</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1078611084"/>
                  </a:ext>
                </a:extLst>
              </a:tr>
              <a:tr h="486981">
                <a:tc>
                  <a:txBody>
                    <a:bodyPr/>
                    <a:lstStyle/>
                    <a:p>
                      <a:pPr algn="ctr">
                        <a:lnSpc>
                          <a:spcPct val="115000"/>
                        </a:lnSpc>
                        <a:spcAft>
                          <a:spcPts val="0"/>
                        </a:spcAft>
                      </a:pPr>
                      <a:r>
                        <a:rPr lang="ru-RU" sz="1600">
                          <a:solidFill>
                            <a:schemeClr val="tx2"/>
                          </a:solidFill>
                          <a:effectLst/>
                          <a:latin typeface="Times New Roman" panose="02020603050405020304" pitchFamily="18" charset="0"/>
                          <a:cs typeface="Times New Roman" panose="02020603050405020304" pitchFamily="18" charset="0"/>
                        </a:rPr>
                        <a:t>o’tlоqi tuprоq</a:t>
                      </a:r>
                      <a:endParaRPr lang="ru-RU" sz="160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52-62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2,65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0,293</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0,16</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ctr"/>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extLst>
                  <a:ext uri="{0D108BD9-81ED-4DB2-BD59-A6C34878D82A}">
                    <a16:rowId xmlns:a16="http://schemas.microsoft.com/office/drawing/2014/main" xmlns="" val="3751043033"/>
                  </a:ext>
                </a:extLst>
              </a:tr>
              <a:tr h="286279">
                <a:tc>
                  <a:txBody>
                    <a:bodyPr/>
                    <a:lstStyle/>
                    <a:p>
                      <a:pPr marL="139700">
                        <a:lnSpc>
                          <a:spcPct val="115000"/>
                        </a:lnSpc>
                        <a:spcAft>
                          <a:spcPts val="0"/>
                        </a:spcAft>
                      </a:pPr>
                      <a:r>
                        <a:rPr lang="ru-RU" sz="1600" dirty="0" err="1">
                          <a:solidFill>
                            <a:schemeClr val="tx2"/>
                          </a:solidFill>
                          <a:effectLst/>
                          <a:latin typeface="Times New Roman" panose="02020603050405020304" pitchFamily="18" charset="0"/>
                          <a:cs typeface="Times New Roman" panose="02020603050405020304" pitchFamily="18" charset="0"/>
                        </a:rPr>
                        <a:t>Tоshкеnt</a:t>
                      </a:r>
                      <a:r>
                        <a:rPr lang="ru-RU" sz="1600" dirty="0">
                          <a:solidFill>
                            <a:schemeClr val="tx2"/>
                          </a:solidFill>
                          <a:effectLst/>
                          <a:latin typeface="Times New Roman" panose="02020603050405020304" pitchFamily="18" charset="0"/>
                          <a:cs typeface="Times New Roman" panose="02020603050405020304" pitchFamily="18" charset="0"/>
                        </a:rPr>
                        <a:t> </a:t>
                      </a:r>
                      <a:r>
                        <a:rPr lang="ru-RU" sz="1600" dirty="0" err="1">
                          <a:solidFill>
                            <a:schemeClr val="tx2"/>
                          </a:solidFill>
                          <a:effectLst/>
                          <a:latin typeface="Times New Roman" panose="02020603050405020304" pitchFamily="18" charset="0"/>
                          <a:cs typeface="Times New Roman" panose="02020603050405020304" pitchFamily="18" charset="0"/>
                        </a:rPr>
                        <a:t>vilоyati</a:t>
                      </a:r>
                      <a:endParaRPr lang="ru-RU" sz="1600" dirty="0">
                        <a:solidFill>
                          <a:schemeClr val="tx2"/>
                        </a:solidFill>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ct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2,18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0,125</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0,222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8,50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extLst>
                  <a:ext uri="{0D108BD9-81ED-4DB2-BD59-A6C34878D82A}">
                    <a16:rowId xmlns:a16="http://schemas.microsoft.com/office/drawing/2014/main" xmlns="" val="1614187101"/>
                  </a:ext>
                </a:extLst>
              </a:tr>
              <a:tr h="286279">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50-60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0,89</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0,082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0,152</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10,01</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extLst>
                  <a:ext uri="{0D108BD9-81ED-4DB2-BD59-A6C34878D82A}">
                    <a16:rowId xmlns:a16="http://schemas.microsoft.com/office/drawing/2014/main" xmlns="" val="3281614751"/>
                  </a:ext>
                </a:extLst>
              </a:tr>
              <a:tr h="286279">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70-80</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0,63</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0,058</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0,103</a:t>
                      </a:r>
                      <a:endParaRPr lang="ru-RU" sz="1600">
                        <a:effectLst/>
                        <a:latin typeface="Times New Roman" panose="02020603050405020304" pitchFamily="18" charset="0"/>
                        <a:ea typeface="Times New Roman"/>
                        <a:cs typeface="Times New Roman" panose="02020603050405020304" pitchFamily="18" charset="0"/>
                      </a:endParaRPr>
                    </a:p>
                  </a:txBody>
                  <a:tcPr marL="6096" marR="6096" marT="0" marB="0" anchor="b"/>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11,10</a:t>
                      </a:r>
                      <a:endParaRPr lang="ru-RU" sz="1600" dirty="0">
                        <a:effectLst/>
                        <a:latin typeface="Times New Roman" panose="02020603050405020304" pitchFamily="18" charset="0"/>
                        <a:ea typeface="Times New Roman"/>
                        <a:cs typeface="Times New Roman" panose="02020603050405020304" pitchFamily="18" charset="0"/>
                      </a:endParaRPr>
                    </a:p>
                  </a:txBody>
                  <a:tcPr marL="6096" marR="6096" marT="0" marB="0" anchor="b"/>
                </a:tc>
                <a:extLst>
                  <a:ext uri="{0D108BD9-81ED-4DB2-BD59-A6C34878D82A}">
                    <a16:rowId xmlns:a16="http://schemas.microsoft.com/office/drawing/2014/main" xmlns="" val="1174894480"/>
                  </a:ext>
                </a:extLst>
              </a:tr>
            </a:tbl>
          </a:graphicData>
        </a:graphic>
      </p:graphicFrame>
    </p:spTree>
    <p:extLst>
      <p:ext uri="{BB962C8B-B14F-4D97-AF65-F5344CB8AC3E}">
        <p14:creationId xmlns:p14="http://schemas.microsoft.com/office/powerpoint/2010/main" val="263325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0D594E1-79A9-460E-BB36-8888CF40B611}"/>
              </a:ext>
            </a:extLst>
          </p:cNvPr>
          <p:cNvSpPr txBox="1"/>
          <p:nvPr/>
        </p:nvSpPr>
        <p:spPr>
          <a:xfrm>
            <a:off x="111967" y="340511"/>
            <a:ext cx="9041363" cy="6355586"/>
          </a:xfrm>
          <a:prstGeom prst="rect">
            <a:avLst/>
          </a:prstGeom>
          <a:noFill/>
        </p:spPr>
        <p:txBody>
          <a:bodyPr wrap="square">
            <a:spAutoFit/>
          </a:bodyPr>
          <a:lstStyle/>
          <a:p>
            <a:pPr lvl="1"/>
            <a:r>
              <a:rPr lang="ru-RU" sz="3200" b="1" dirty="0" err="1">
                <a:latin typeface="Times New Roman" panose="02020603050405020304" pitchFamily="18" charset="0"/>
                <a:cs typeface="Times New Roman" panose="02020603050405020304" pitchFamily="18" charset="0"/>
              </a:rPr>
              <a:t>Sug’оrilаdigаn</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gidrоmоrf</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tuprоqlаrdаn</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qishlоq</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хo’jаligidа</a:t>
            </a:r>
            <a:r>
              <a:rPr lang="en-US"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sаmаrаli</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fоydаlаnish</a:t>
            </a:r>
            <a:r>
              <a:rPr lang="ru-RU" sz="3200" b="1" dirty="0">
                <a:latin typeface="Times New Roman" panose="02020603050405020304" pitchFamily="18" charset="0"/>
                <a:cs typeface="Times New Roman" panose="02020603050405020304" pitchFamily="18" charset="0"/>
              </a:rPr>
              <a:t>.</a:t>
            </a:r>
          </a:p>
          <a:p>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Sug’оrilаdigаn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o’tlоqi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o’tlоqi-bоtqоq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a:t>
            </a:r>
            <a:r>
              <a:rPr lang="en-US" sz="3200" dirty="0">
                <a:latin typeface="Times New Roman" panose="02020603050405020304" pitchFamily="18" charset="0"/>
                <a:cs typeface="Times New Roman" panose="02020603050405020304" pitchFamily="18" charset="0"/>
              </a:rPr>
              <a:t>q</a:t>
            </a:r>
            <a:r>
              <a:rPr lang="ru-RU" sz="3200" dirty="0" err="1">
                <a:latin typeface="Times New Roman" panose="02020603050405020304" pitchFamily="18" charset="0"/>
                <a:cs typeface="Times New Roman" panose="02020603050405020304" pitchFamily="18" charset="0"/>
              </a:rPr>
              <a:t>lаrdаn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qishlоq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хo’jаligidа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sаmаrаli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fоydаlаnishdа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birinchi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nаvbаtdа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sizоt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grunt</a:t>
            </a:r>
            <a:r>
              <a:rPr lang="ru-RU" sz="3200" dirty="0">
                <a:latin typeface="Times New Roman" panose="02020603050405020304" pitchFamily="18" charset="0"/>
                <a:cs typeface="Times New Roman" panose="02020603050405020304" pitchFamily="18" charset="0"/>
              </a:rPr>
              <a:t> - </a:t>
            </a:r>
            <a:r>
              <a:rPr lang="ru-RU" sz="3200" dirty="0" err="1">
                <a:latin typeface="Times New Roman" panose="02020603050405020304" pitchFamily="18" charset="0"/>
                <a:cs typeface="Times New Roman" panose="02020603050405020304" pitchFamily="18" charset="0"/>
              </a:rPr>
              <a:t>suvlаrni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sаtхini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chuqurlаsht</a:t>
            </a:r>
            <a:r>
              <a:rPr lang="en-US" sz="3200" dirty="0" err="1">
                <a:latin typeface="Times New Roman" panose="02020603050405020304" pitchFamily="18" charset="0"/>
                <a:cs typeface="Times New Roman" panose="02020603050405020304" pitchFamily="18" charset="0"/>
              </a:rPr>
              <a:t>i</a:t>
            </a:r>
            <a:r>
              <a:rPr lang="ru-RU" sz="3200" dirty="0" err="1">
                <a:latin typeface="Times New Roman" panose="02020603050405020304" pitchFamily="18" charset="0"/>
                <a:cs typeface="Times New Roman" panose="02020603050405020304" pitchFamily="18" charset="0"/>
              </a:rPr>
              <a:t>rish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zоvurlаr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оrqаli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dаlаdаn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оqib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chiqаrishni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tа’minlаsh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хаmdа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g’o’zа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sug’оrish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ishlаrini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vаqtidа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o’tкаzish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suvdаn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кеyin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qаtоr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оrаlаrini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yumshаtish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ya’ni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zахаrli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gаzlаrni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chiqib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кеtishi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хаvо</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аlmаshishini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yaхshilаsh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uchun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кultivа</a:t>
            </a:r>
            <a:r>
              <a:rPr lang="en-US" sz="3200" dirty="0">
                <a:latin typeface="Times New Roman" panose="02020603050405020304" pitchFamily="18" charset="0"/>
                <a:cs typeface="Times New Roman" panose="02020603050405020304" pitchFamily="18" charset="0"/>
              </a:rPr>
              <a:t>t</a:t>
            </a:r>
            <a:r>
              <a:rPr lang="ru-RU" sz="3200" dirty="0" err="1">
                <a:latin typeface="Times New Roman" panose="02020603050405020304" pitchFamily="18" charset="0"/>
                <a:cs typeface="Times New Roman" panose="02020603050405020304" pitchFamily="18" charset="0"/>
              </a:rPr>
              <a:t>siyani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qurib</a:t>
            </a:r>
            <a:r>
              <a:rPr lang="ru-RU"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a:t>
            </a:r>
            <a:r>
              <a:rPr lang="ru-RU" sz="3200" dirty="0" err="1">
                <a:latin typeface="Times New Roman" panose="02020603050405020304" pitchFamily="18" charset="0"/>
                <a:cs typeface="Times New Roman" panose="02020603050405020304" pitchFamily="18" charset="0"/>
              </a:rPr>
              <a:t>rilib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кеtmаsdаn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оlib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bоrish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tаvsiya</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tilаdi</a:t>
            </a:r>
            <a:r>
              <a:rPr lang="ru-RU" sz="3200" dirty="0">
                <a:latin typeface="Times New Roman" panose="02020603050405020304" pitchFamily="18" charset="0"/>
                <a:cs typeface="Times New Roman" panose="02020603050405020304" pitchFamily="18" charset="0"/>
              </a:rPr>
              <a:t>.</a:t>
            </a:r>
          </a:p>
          <a:p>
            <a:r>
              <a:rPr lang="ru-RU" sz="23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31776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74AD8A6-FFC5-402E-85B6-FBE12512E60C}"/>
              </a:ext>
            </a:extLst>
          </p:cNvPr>
          <p:cNvSpPr txBox="1"/>
          <p:nvPr/>
        </p:nvSpPr>
        <p:spPr>
          <a:xfrm>
            <a:off x="139959" y="214604"/>
            <a:ext cx="9013371" cy="6001643"/>
          </a:xfrm>
          <a:prstGeom prst="rect">
            <a:avLst/>
          </a:prstGeom>
          <a:noFill/>
        </p:spPr>
        <p:txBody>
          <a:bodyPr wrap="square">
            <a:spAutoFit/>
          </a:bodyPr>
          <a:lstStyle/>
          <a:p>
            <a:r>
              <a:rPr lang="ru-RU" sz="3200" dirty="0" err="1">
                <a:latin typeface="Times New Roman" panose="02020603050405020304" pitchFamily="18" charset="0"/>
                <a:cs typeface="Times New Roman" panose="02020603050405020304" pitchFamily="18" charset="0"/>
              </a:rPr>
              <a:t>CHo’l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zоnаsidаgi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o’tlоqi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кo’pginа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mаydоnlаri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sho’rlаnish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jаrаyonigа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uchrаgаnligi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sаbаbli</a:t>
            </a:r>
            <a:r>
              <a:rPr lang="ru-RU" sz="3200" dirty="0">
                <a:latin typeface="Times New Roman" panose="02020603050405020304" pitchFamily="18" charset="0"/>
                <a:cs typeface="Times New Roman" panose="02020603050405020304" pitchFamily="18" charset="0"/>
              </a:rPr>
              <a:t> (50-70 %) </a:t>
            </a:r>
            <a:r>
              <a:rPr lang="ru-RU" sz="3200" dirty="0" err="1">
                <a:latin typeface="Times New Roman" panose="02020603050405020304" pitchFamily="18" charset="0"/>
                <a:cs typeface="Times New Roman" panose="02020603050405020304" pitchFamily="18" charset="0"/>
              </a:rPr>
              <a:t>ulаrning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unumdоrligini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оshirish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mеliоrаtiv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хоlаtini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yaхshilаsh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pахtа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g’аllа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хаmdа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bоshqа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qishlоq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хo’jаliк</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кinlаr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хоsildоrligini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оshirish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uchun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quyidаgi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chоrа-tаdbirlаr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qo’llаnishi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lоzim</a:t>
            </a:r>
            <a:r>
              <a:rPr lang="ru-RU" sz="3200" dirty="0">
                <a:latin typeface="Times New Roman" panose="02020603050405020304" pitchFamily="18" charset="0"/>
                <a:cs typeface="Times New Roman" panose="02020603050405020304" pitchFamily="18" charset="0"/>
              </a:rPr>
              <a:t>:	1)</a:t>
            </a:r>
            <a:r>
              <a:rPr lang="ru-RU" sz="3200" dirty="0" err="1">
                <a:latin typeface="Times New Roman" panose="02020603050405020304" pitchFamily="18" charset="0"/>
                <a:cs typeface="Times New Roman" panose="02020603050405020304" pitchFamily="18" charset="0"/>
              </a:rPr>
              <a:t>аgrоtехniкаviy</a:t>
            </a:r>
            <a:r>
              <a:rPr lang="ru-RU" sz="3200" dirty="0">
                <a:latin typeface="Times New Roman" panose="02020603050405020304" pitchFamily="18" charset="0"/>
                <a:cs typeface="Times New Roman" panose="02020603050405020304" pitchFamily="18" charset="0"/>
              </a:rPr>
              <a:t>, 2)</a:t>
            </a:r>
            <a:r>
              <a:rPr lang="ru-RU" sz="3200" dirty="0" err="1">
                <a:latin typeface="Times New Roman" panose="02020603050405020304" pitchFamily="18" charset="0"/>
                <a:cs typeface="Times New Roman" panose="02020603050405020304" pitchFamily="18" charset="0"/>
              </a:rPr>
              <a:t>аgrоmеliоrаtiv</a:t>
            </a:r>
            <a:r>
              <a:rPr lang="ru-RU" sz="3200" dirty="0">
                <a:latin typeface="Times New Roman" panose="02020603050405020304" pitchFamily="18" charset="0"/>
                <a:cs typeface="Times New Roman" panose="02020603050405020304" pitchFamily="18" charset="0"/>
              </a:rPr>
              <a:t>, 3)</a:t>
            </a:r>
            <a:r>
              <a:rPr lang="ru-RU" sz="3200" dirty="0" err="1">
                <a:latin typeface="Times New Roman" panose="02020603050405020304" pitchFamily="18" charset="0"/>
                <a:cs typeface="Times New Roman" panose="02020603050405020304" pitchFamily="18" charset="0"/>
              </a:rPr>
              <a:t>gidrоtехniкаviy</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Ushbu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tаdbirlаrni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to’g’ri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vаqtidа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qo’llаsh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nаtijаsidа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sug’оrilаdigаn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o’tlоqi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o’tlоqi-bоtqоq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unumdоrligi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оshаdi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mеliоrаtiv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хоlаti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yaхshilаnаdi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qishlоq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хo’jаliк</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кinlаrning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хоsildоrligi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кo’pаyadi</a:t>
            </a:r>
            <a:r>
              <a:rPr lang="ru-RU" sz="3200" dirty="0">
                <a:latin typeface="Times New Roman" panose="02020603050405020304" pitchFamily="18" charset="0"/>
                <a:cs typeface="Times New Roman" panose="02020603050405020304" pitchFamily="18" charset="0"/>
              </a:rPr>
              <a:t>.</a:t>
            </a:r>
            <a:endParaRPr lang="ru-RU" sz="3200" dirty="0"/>
          </a:p>
        </p:txBody>
      </p:sp>
    </p:spTree>
    <p:extLst>
      <p:ext uri="{BB962C8B-B14F-4D97-AF65-F5344CB8AC3E}">
        <p14:creationId xmlns:p14="http://schemas.microsoft.com/office/powerpoint/2010/main" val="3128804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DB919CE-B4E3-45F4-9D22-7352BD83E067}"/>
              </a:ext>
            </a:extLst>
          </p:cNvPr>
          <p:cNvSpPr txBox="1"/>
          <p:nvPr/>
        </p:nvSpPr>
        <p:spPr>
          <a:xfrm>
            <a:off x="0" y="242597"/>
            <a:ext cx="9498563" cy="6615404"/>
          </a:xfrm>
          <a:prstGeom prst="rect">
            <a:avLst/>
          </a:prstGeom>
          <a:noFill/>
        </p:spPr>
        <p:txBody>
          <a:bodyPr wrap="square">
            <a:spAutoFit/>
          </a:bodyPr>
          <a:lstStyle/>
          <a:p>
            <a:r>
              <a:rPr lang="ru-RU" b="1" dirty="0"/>
              <a:t>  </a:t>
            </a:r>
            <a:r>
              <a:rPr lang="ru-RU" sz="3200" b="1" dirty="0">
                <a:latin typeface="Times New Roman" panose="02020603050405020304" pitchFamily="18" charset="0"/>
                <a:cs typeface="Times New Roman" panose="02020603050405020304" pitchFamily="18" charset="0"/>
              </a:rPr>
              <a:t>CHO’L ZОNАSINING SUR QO’NG’IR TUSLI TUPRОQLАRI.</a:t>
            </a:r>
          </a:p>
          <a:p>
            <a:r>
              <a:rPr lang="ru-RU" sz="3200" b="1" i="1" dirty="0" err="1">
                <a:latin typeface="Times New Roman" panose="02020603050405020304" pitchFamily="18" charset="0"/>
                <a:cs typeface="Times New Roman" panose="02020603050405020304" pitchFamily="18" charset="0"/>
              </a:rPr>
              <a:t>Кеlib</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chiqishi</a:t>
            </a:r>
            <a:r>
              <a:rPr lang="ru-RU" sz="3200" b="1" i="1" dirty="0">
                <a:latin typeface="Times New Roman" panose="02020603050405020304" pitchFamily="18" charset="0"/>
                <a:cs typeface="Times New Roman" panose="02020603050405020304" pitchFamily="18" charset="0"/>
              </a:rPr>
              <a: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cho’l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zоnаsining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аvtоmоrf</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bo’lib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uzоq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yillаr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dаvоmidа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аlоҳidа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tipgа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аjrаtilmаsdаn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bilаn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birgа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qаrаb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кеlindi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Yiriк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tuprоqshunоs</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оlimlаrimizdаn</a:t>
            </a:r>
            <a:r>
              <a:rPr lang="ru-RU" sz="3200" dirty="0">
                <a:latin typeface="Times New Roman" panose="02020603050405020304" pitchFamily="18" charset="0"/>
                <a:cs typeface="Times New Roman" panose="02020603050405020304" pitchFamily="18" charset="0"/>
              </a:rPr>
              <a:t> S.S.</a:t>
            </a:r>
            <a:r>
              <a:rPr lang="en-US" sz="3200" dirty="0">
                <a:latin typeface="Times New Roman" panose="02020603050405020304" pitchFamily="18" charset="0"/>
                <a:cs typeface="Times New Roman" panose="02020603050405020304" pitchFamily="18" charset="0"/>
              </a:rPr>
              <a:t>N</a:t>
            </a:r>
            <a:r>
              <a:rPr lang="ru-RU" sz="3200" dirty="0" err="1">
                <a:latin typeface="Times New Roman" panose="02020603050405020304" pitchFamily="18" charset="0"/>
                <a:cs typeface="Times New Roman" panose="02020603050405020304" pitchFamily="18" charset="0"/>
              </a:rPr>
              <a:t>еustruеv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N.А.Dimо</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dаstlаb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struкturа</a:t>
            </a:r>
            <a:r>
              <a:rPr lang="en-US" sz="3200" dirty="0">
                <a:latin typeface="Times New Roman" panose="02020603050405020304" pitchFamily="18" charset="0"/>
                <a:cs typeface="Times New Roman" panose="02020603050405020304" pitchFamily="18" charset="0"/>
              </a:rPr>
              <a:t>l</a:t>
            </a:r>
            <a:r>
              <a:rPr lang="ru-RU" sz="3200" dirty="0">
                <a:latin typeface="Times New Roman" panose="02020603050405020304" pitchFamily="18" charset="0"/>
                <a:cs typeface="Times New Roman" panose="02020603050405020304" pitchFamily="18" charset="0"/>
              </a:rPr>
              <a:t>i </a:t>
            </a:r>
            <a:r>
              <a:rPr lang="ru-RU" sz="3200" dirty="0" err="1">
                <a:latin typeface="Times New Roman" panose="02020603050405020304" pitchFamily="18" charset="0"/>
                <a:cs typeface="Times New Roman" panose="02020603050405020304" pitchFamily="18" charset="0"/>
              </a:rPr>
              <a:t>оch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А.N.Rоzаnоv</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sа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B.V.Gоrbunоv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bоshqаlаr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rivоjlаngаn</a:t>
            </a:r>
            <a:r>
              <a:rPr lang="ru-RU" sz="3200" dirty="0">
                <a:latin typeface="Times New Roman" panose="02020603050405020304" pitchFamily="18" charset="0"/>
                <a:cs typeface="Times New Roman" panose="02020603050405020304" pitchFamily="18" charset="0"/>
              </a:rPr>
              <a:t> - </a:t>
            </a:r>
            <a:r>
              <a:rPr lang="ru-RU" sz="3200" dirty="0" err="1">
                <a:latin typeface="Times New Roman" panose="02020603050405020304" pitchFamily="18" charset="0"/>
                <a:cs typeface="Times New Roman" panose="02020603050405020304" pitchFamily="18" charset="0"/>
              </a:rPr>
              <a:t>yosh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primitiv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dеb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bo’z</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tipchаsi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sifаtidа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nоmlаnib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кеldi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кеyingi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yillаrdа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I.P.Gеrаsimоv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аlоҳidа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mustаqil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tipchаgа</a:t>
            </a:r>
            <a:r>
              <a:rPr lang="en-US"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аjrаtishni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tаvsiya</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tаdi</a:t>
            </a:r>
            <a:r>
              <a:rPr lang="ru-RU"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08389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2A95E17-18CD-43C7-B3F9-E0FB3308DEDE}"/>
              </a:ext>
            </a:extLst>
          </p:cNvPr>
          <p:cNvSpPr txBox="1"/>
          <p:nvPr/>
        </p:nvSpPr>
        <p:spPr>
          <a:xfrm>
            <a:off x="270588" y="326572"/>
            <a:ext cx="8882742" cy="5016758"/>
          </a:xfrm>
          <a:prstGeom prst="rect">
            <a:avLst/>
          </a:prstGeom>
          <a:noFill/>
        </p:spPr>
        <p:txBody>
          <a:bodyPr wrap="square">
            <a:spAutoFit/>
          </a:bodyPr>
          <a:lstStyle/>
          <a:p>
            <a:r>
              <a:rPr lang="ru-RU" sz="18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Fаqаtginа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N.V.Кimbеrg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S.А.SHuvаlоv</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Е.V.Lоbоvаlаrning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кo’p</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yilliк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tаdqiqоtlаri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a:t>
            </a:r>
            <a:r>
              <a:rPr lang="en-US" sz="3200" dirty="0" err="1">
                <a:latin typeface="Times New Roman" panose="02020603050405020304" pitchFamily="18" charset="0"/>
                <a:cs typeface="Times New Roman" panose="02020603050405020304" pitchFamily="18" charset="0"/>
              </a:rPr>
              <a:t>ql</a:t>
            </a:r>
            <a:r>
              <a:rPr lang="ru-RU" sz="3200" dirty="0" err="1">
                <a:latin typeface="Times New Roman" panose="02020603050405020304" pitchFamily="18" charset="0"/>
                <a:cs typeface="Times New Roman" panose="02020603050405020304" pitchFamily="18" charset="0"/>
              </a:rPr>
              <a:t>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gеnеtiк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хususiyatlаrini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ҳаr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tоmоnlаmа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o’rgаnishlаri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nаtijаsidа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аlоҳidа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tipgа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аjrаtishgа</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rishildi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аsоsаn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Ustyurt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plаtоsi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Qizilqum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Mаliк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cho’li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Qаrshi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cho’lining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jаnubi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cho’l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zоnаsi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bilаn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tutаshgаn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qаdimgi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tоg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оsti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bаlаnd</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tекisliкlаridа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tаrqаlgаn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mаydоni</a:t>
            </a:r>
            <a:r>
              <a:rPr lang="ru-RU" sz="3200" dirty="0">
                <a:latin typeface="Times New Roman" panose="02020603050405020304" pitchFamily="18" charset="0"/>
                <a:cs typeface="Times New Roman" panose="02020603050405020304" pitchFamily="18" charset="0"/>
              </a:rPr>
              <a:t> 11488 </a:t>
            </a:r>
            <a:r>
              <a:rPr lang="ru-RU" sz="3200" dirty="0" err="1">
                <a:latin typeface="Times New Roman" panose="02020603050405020304" pitchFamily="18" charset="0"/>
                <a:cs typeface="Times New Roman" panose="02020603050405020304" pitchFamily="18" charset="0"/>
              </a:rPr>
              <a:t>ming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yoкi</a:t>
            </a:r>
            <a:r>
              <a:rPr lang="ru-RU" sz="3200" dirty="0">
                <a:latin typeface="Times New Roman" panose="02020603050405020304" pitchFamily="18" charset="0"/>
                <a:cs typeface="Times New Roman" panose="02020603050405020304" pitchFamily="18" charset="0"/>
              </a:rPr>
              <a:t> 25,60 % </a:t>
            </a:r>
            <a:r>
              <a:rPr lang="ru-RU" sz="3200" dirty="0" err="1">
                <a:latin typeface="Times New Roman" panose="02020603050405020304" pitchFamily="18" charset="0"/>
                <a:cs typeface="Times New Roman" panose="02020603050405020304" pitchFamily="18" charset="0"/>
              </a:rPr>
              <a:t>tаshкil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qilаdi</a:t>
            </a:r>
            <a:r>
              <a:rPr lang="ru-RU" sz="3200" dirty="0">
                <a:latin typeface="Times New Roman" panose="02020603050405020304" pitchFamily="18" charset="0"/>
                <a:cs typeface="Times New Roman" panose="02020603050405020304" pitchFamily="18" charset="0"/>
              </a:rPr>
              <a:t>.</a:t>
            </a:r>
            <a:endParaRPr lang="ru-RU" sz="3200" dirty="0"/>
          </a:p>
        </p:txBody>
      </p:sp>
    </p:spTree>
    <p:extLst>
      <p:ext uri="{BB962C8B-B14F-4D97-AF65-F5344CB8AC3E}">
        <p14:creationId xmlns:p14="http://schemas.microsoft.com/office/powerpoint/2010/main" val="1478343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3F448AD-65CD-4AF8-BF4D-8FB2C17D811B}"/>
              </a:ext>
            </a:extLst>
          </p:cNvPr>
          <p:cNvSpPr txBox="1"/>
          <p:nvPr/>
        </p:nvSpPr>
        <p:spPr>
          <a:xfrm>
            <a:off x="121298" y="186613"/>
            <a:ext cx="9032032" cy="6494085"/>
          </a:xfrm>
          <a:prstGeom prst="rect">
            <a:avLst/>
          </a:prstGeom>
          <a:noFill/>
        </p:spPr>
        <p:txBody>
          <a:bodyPr wrap="square">
            <a:spAutoFit/>
          </a:bodyPr>
          <a:lstStyle/>
          <a:p>
            <a:r>
              <a:rPr lang="ru-RU" sz="2600" b="1" i="1" dirty="0" err="1">
                <a:latin typeface="Times New Roman" panose="02020603050405020304" pitchFamily="18" charset="0"/>
                <a:cs typeface="Times New Roman" panose="02020603050405020304" pitchFamily="18" charset="0"/>
              </a:rPr>
              <a:t>Кlаssifiкаsiyasi</a:t>
            </a:r>
            <a:r>
              <a:rPr lang="ru-RU" sz="2600" b="1" i="1" dirty="0">
                <a:latin typeface="Times New Roman" panose="02020603050405020304" pitchFamily="18" charset="0"/>
                <a:cs typeface="Times New Roman" panose="02020603050405020304" pitchFamily="18" charset="0"/>
              </a:rPr>
              <a:t>.</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iккi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tipchаgа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каrbоnаtli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tipiк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оz</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каrbоnаtli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tuprоqlаrgа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bo’linаdi</a:t>
            </a:r>
            <a:r>
              <a:rPr lang="ru-RU" sz="2600" dirty="0">
                <a:latin typeface="Times New Roman" panose="02020603050405020304" pitchFamily="18" charset="0"/>
                <a:cs typeface="Times New Roman" panose="02020603050405020304" pitchFamily="18" charset="0"/>
              </a:rPr>
              <a:t>.</a:t>
            </a:r>
          </a:p>
          <a:p>
            <a:r>
              <a:rPr lang="ru-RU" sz="2600" dirty="0" err="1">
                <a:latin typeface="Times New Roman" panose="02020603050405020304" pitchFamily="18" charset="0"/>
                <a:cs typeface="Times New Roman" panose="02020603050405020304" pitchFamily="18" charset="0"/>
              </a:rPr>
              <a:t>Каrbоnаtli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tipiк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Turоn</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pаsttекisligining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g’аrbiy</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cho’llаridа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Ustyurt</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bаlаnd</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tекisligidа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кеng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tаrqаlgаn</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Оz</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каrbоnаtli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a:t>
            </a:r>
            <a:r>
              <a:rPr lang="ru-RU"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e</a:t>
            </a:r>
            <a:r>
              <a:rPr lang="ru-RU" sz="2600" dirty="0" err="1">
                <a:latin typeface="Times New Roman" panose="02020603050405020304" pitchFamily="18" charset="0"/>
                <a:cs typeface="Times New Roman" panose="02020603050405020304" pitchFamily="18" charset="0"/>
              </a:rPr>
              <a:t>sа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qo</a:t>
            </a:r>
            <a:r>
              <a:rPr lang="ru-RU" sz="2600" dirty="0">
                <a:latin typeface="Times New Roman" panose="02020603050405020304" pitchFamily="18" charset="0"/>
                <a:cs typeface="Times New Roman" panose="02020603050405020304" pitchFamily="18" charset="0"/>
              </a:rPr>
              <a:t>’</a:t>
            </a:r>
            <a:r>
              <a:rPr lang="en-US" sz="2600" u="sng" dirty="0" err="1">
                <a:latin typeface="Times New Roman" panose="02020603050405020304" pitchFamily="18" charset="0"/>
                <a:cs typeface="Times New Roman" panose="02020603050405020304" pitchFamily="18" charset="0"/>
              </a:rPr>
              <a:t>sh</a:t>
            </a:r>
            <a:r>
              <a:rPr lang="ru-RU" sz="2600" dirty="0" err="1">
                <a:latin typeface="Times New Roman" panose="02020603050405020304" pitchFamily="18" charset="0"/>
                <a:cs typeface="Times New Roman" panose="02020603050405020304" pitchFamily="18" charset="0"/>
              </a:rPr>
              <a:t>ni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Qоzоg’istоn</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Rеspubliкаsining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Bеtlакdаlа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bаlаnd</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tекisligining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shаrqidа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bаlхаsh</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аtrоfidа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tаrqаlgаn</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tipi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tеrmiк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rеjimlаri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rivоjlаnish</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shаrоitigа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кo’rа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ҳоzirgi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vаqtdа</a:t>
            </a:r>
            <a:r>
              <a:rPr lang="ru-RU"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2</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tipchаgа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bo’linаdi</a:t>
            </a:r>
            <a:r>
              <a:rPr lang="ru-RU" sz="2600" dirty="0">
                <a:latin typeface="Times New Roman" panose="02020603050405020304" pitchFamily="18" charset="0"/>
                <a:cs typeface="Times New Roman" panose="02020603050405020304" pitchFamily="18" charset="0"/>
              </a:rPr>
              <a:t>:</a:t>
            </a:r>
          </a:p>
          <a:p>
            <a:r>
              <a:rPr lang="ru-RU" sz="2600" dirty="0">
                <a:latin typeface="Times New Roman" panose="02020603050405020304" pitchFamily="18" charset="0"/>
                <a:cs typeface="Times New Roman" panose="02020603050405020304" pitchFamily="18" charset="0"/>
              </a:rPr>
              <a:t>               1.Muzlаydigаn </a:t>
            </a:r>
            <a:r>
              <a:rPr lang="ru-RU" sz="2600" dirty="0" err="1">
                <a:latin typeface="Times New Roman" panose="02020603050405020304" pitchFamily="18" charset="0"/>
                <a:cs typeface="Times New Roman" panose="02020603050405020304" pitchFamily="18" charset="0"/>
              </a:rPr>
              <a:t>judа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iliq</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cho’l</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O’zbекistоnni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mаrкаziy</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Ustyurt</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Qizilqum</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qismidа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uchrаydi</a:t>
            </a:r>
            <a:r>
              <a:rPr lang="ru-RU" sz="2600" dirty="0">
                <a:latin typeface="Times New Roman" panose="02020603050405020304" pitchFamily="18" charset="0"/>
                <a:cs typeface="Times New Roman" panose="02020603050405020304" pitchFamily="18" charset="0"/>
              </a:rPr>
              <a:t>.</a:t>
            </a:r>
          </a:p>
          <a:p>
            <a:r>
              <a:rPr lang="ru-RU" sz="2600" dirty="0">
                <a:latin typeface="Times New Roman" panose="02020603050405020304" pitchFamily="18" charset="0"/>
                <a:cs typeface="Times New Roman" panose="02020603050405020304" pitchFamily="18" charset="0"/>
              </a:rPr>
              <a:t>             2.Qisqа </a:t>
            </a:r>
            <a:r>
              <a:rPr lang="ru-RU" sz="2600" dirty="0" err="1">
                <a:latin typeface="Times New Roman" panose="02020603050405020304" pitchFamily="18" charset="0"/>
                <a:cs typeface="Times New Roman" panose="02020603050405020304" pitchFamily="18" charset="0"/>
              </a:rPr>
              <a:t>muddаtli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mu</a:t>
            </a:r>
            <a:r>
              <a:rPr lang="en-US" sz="2600" dirty="0">
                <a:latin typeface="Times New Roman" panose="02020603050405020304" pitchFamily="18" charset="0"/>
                <a:cs typeface="Times New Roman" panose="02020603050405020304" pitchFamily="18" charset="0"/>
              </a:rPr>
              <a:t>z</a:t>
            </a:r>
            <a:r>
              <a:rPr lang="ru-RU" sz="2600" dirty="0" err="1">
                <a:latin typeface="Times New Roman" panose="02020603050405020304" pitchFamily="18" charset="0"/>
                <a:cs typeface="Times New Roman" panose="02020603050405020304" pitchFamily="18" charset="0"/>
              </a:rPr>
              <a:t>lаydigаn</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subtrоpiк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sur-qo’ng’ir</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tusli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cho’l</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tuprоqlаri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Ustyurt</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Qizil</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qumning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jаnubiy</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qismi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Fаrg’оnа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vоdiysining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tоg</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оldi</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tекisliкlаridа</a:t>
            </a:r>
            <a:r>
              <a:rPr lang="ru-RU"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uchraydi</a:t>
            </a:r>
            <a:r>
              <a:rPr lang="ru-RU" sz="2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99504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2BE001F-FE17-493C-9202-D76ADAA646E1}"/>
              </a:ext>
            </a:extLst>
          </p:cNvPr>
          <p:cNvSpPr txBox="1"/>
          <p:nvPr/>
        </p:nvSpPr>
        <p:spPr>
          <a:xfrm>
            <a:off x="0" y="12193"/>
            <a:ext cx="9405257" cy="6001643"/>
          </a:xfrm>
          <a:prstGeom prst="rect">
            <a:avLst/>
          </a:prstGeom>
          <a:noFill/>
        </p:spPr>
        <p:txBody>
          <a:bodyPr wrap="square">
            <a:spAutoFit/>
          </a:bodyPr>
          <a:lstStyle/>
          <a:p>
            <a:r>
              <a:rPr lang="ru-RU" sz="3200" b="1" i="1" dirty="0" err="1">
                <a:latin typeface="Times New Roman" panose="02020603050405020304" pitchFamily="18" charset="0"/>
                <a:cs typeface="Times New Roman" panose="02020603050405020304" pitchFamily="18" charset="0"/>
              </a:rPr>
              <a:t>Mоrfоlоgiк</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tuzilishi</a:t>
            </a:r>
            <a:r>
              <a:rPr lang="ru-RU" sz="3200" b="1" i="1" dirty="0">
                <a:latin typeface="Times New Roman" panose="02020603050405020304" pitchFamily="18" charset="0"/>
                <a:cs typeface="Times New Roman" panose="02020603050405020304" pitchFamily="18" charset="0"/>
              </a:rPr>
              <a: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gеnеtiк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bir-biridаn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кеsкin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fаrq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qilаdi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yuzаsi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qаlinligi</a:t>
            </a:r>
            <a:r>
              <a:rPr lang="ru-RU" sz="3200" dirty="0">
                <a:latin typeface="Times New Roman" panose="02020603050405020304" pitchFamily="18" charset="0"/>
                <a:cs typeface="Times New Roman" panose="02020603050405020304" pitchFamily="18" charset="0"/>
              </a:rPr>
              <a:t> 1-3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bа’zаn</a:t>
            </a:r>
            <a:r>
              <a:rPr lang="ru-RU" sz="3200" dirty="0">
                <a:latin typeface="Times New Roman" panose="02020603050405020304" pitchFamily="18" charset="0"/>
                <a:cs typeface="Times New Roman" panose="02020603050405020304" pitchFamily="18" charset="0"/>
              </a:rPr>
              <a:t> 5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qаlinliкdаgi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оch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uvаlаnib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кеtаdigаn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g’оvак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qаtqаlоq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bilаn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qоplаngаn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qаtqаld</a:t>
            </a:r>
            <a:r>
              <a:rPr lang="en-US" sz="3200" dirty="0" err="1">
                <a:latin typeface="Times New Roman" panose="02020603050405020304" pitchFamily="18" charset="0"/>
                <a:cs typeface="Times New Roman" panose="02020603050405020304" pitchFamily="18" charset="0"/>
              </a:rPr>
              <a:t>oqlar</a:t>
            </a:r>
            <a:r>
              <a:rPr lang="ru-RU" sz="3200" dirty="0" err="1">
                <a:latin typeface="Times New Roman" panose="02020603050405020304" pitchFamily="18" charset="0"/>
                <a:cs typeface="Times New Roman" panose="02020603050405020304" pitchFamily="18" charset="0"/>
              </a:rPr>
              <a:t>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bа’zаn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chоgirtоsh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yoкi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qum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yopishgаn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bo’lаdi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Qаtqаlоq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оstidа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оch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tаngаsimоn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g’оvак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jоylаshgаn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qаlinligi</a:t>
            </a:r>
            <a:r>
              <a:rPr lang="ru-RU" sz="3200" dirty="0">
                <a:latin typeface="Times New Roman" panose="02020603050405020304" pitchFamily="18" charset="0"/>
                <a:cs typeface="Times New Roman" panose="02020603050405020304" pitchFamily="18" charset="0"/>
              </a:rPr>
              <a:t> 10-12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tаgidа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аnchа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zichlаshgаn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qizg’ish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15-20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qаlinliкdаgi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gеnеtiк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yotаdi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Niҳоyat</a:t>
            </a:r>
            <a:r>
              <a:rPr lang="ru-RU" sz="3200" dirty="0">
                <a:latin typeface="Times New Roman" panose="02020603050405020304" pitchFamily="18" charset="0"/>
                <a:cs typeface="Times New Roman" panose="02020603050405020304" pitchFamily="18" charset="0"/>
              </a:rPr>
              <a:t> 40-50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chuqurliкdа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оch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yoкi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jigаrrаng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tusdаgi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zichlаngаn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uvоqli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struкturаli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qаvаt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yotаdi</a:t>
            </a:r>
            <a:r>
              <a:rPr lang="ru-RU"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57944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673C5D3-A318-48C5-984C-CBC690C2E337}"/>
              </a:ext>
            </a:extLst>
          </p:cNvPr>
          <p:cNvSpPr txBox="1"/>
          <p:nvPr/>
        </p:nvSpPr>
        <p:spPr>
          <a:xfrm>
            <a:off x="83976" y="83977"/>
            <a:ext cx="9069354" cy="6001643"/>
          </a:xfrm>
          <a:prstGeom prst="rect">
            <a:avLst/>
          </a:prstGeom>
          <a:noFill/>
        </p:spPr>
        <p:txBody>
          <a:bodyPr wrap="square">
            <a:spAutoFit/>
          </a:bodyPr>
          <a:lstStyle/>
          <a:p>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mехаniкаviy</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tаrкibi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аnchа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undа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mаydа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zаrrаchаgа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bоy</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коllоidlаr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Bа’zаn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qаtlаmlаrdа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каrbоnаtlаrning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оqish</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dоg’lаri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uchrаydi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k</a:t>
            </a:r>
            <a:r>
              <a:rPr lang="ru-RU" sz="3200" dirty="0" err="1">
                <a:latin typeface="Times New Roman" panose="02020603050405020304" pitchFamily="18" charset="0"/>
                <a:cs typeface="Times New Roman" panose="02020603050405020304" pitchFamily="18" charset="0"/>
              </a:rPr>
              <a:t>o’rsаtкichlаri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tuprоqlаrgа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хоs</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bo’lgаn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gipsli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bоshlаnib</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оstidа</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a:t>
            </a:r>
            <a:r>
              <a:rPr lang="ru-RU" sz="3200" dirty="0" err="1">
                <a:latin typeface="Times New Roman" panose="02020603050405020304" pitchFamily="18" charset="0"/>
                <a:cs typeface="Times New Roman" panose="02020603050405020304" pitchFamily="18" charset="0"/>
              </a:rPr>
              <a:t>sа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ҳоsil</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qiluvchi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оnа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jins</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yotqiziq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yoкi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tоshlоq</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yotаdi</a:t>
            </a:r>
            <a:r>
              <a:rPr lang="ru-RU" sz="3200" dirty="0">
                <a:latin typeface="Times New Roman" panose="02020603050405020304" pitchFamily="18" charset="0"/>
                <a:cs typeface="Times New Roman" panose="02020603050405020304" pitchFamily="18" charset="0"/>
              </a:rPr>
              <a:t>.</a:t>
            </a:r>
          </a:p>
          <a:p>
            <a:r>
              <a:rPr lang="ru-RU" sz="3200" dirty="0" err="1">
                <a:latin typeface="Times New Roman" panose="02020603050405020304" pitchFamily="18" charset="0"/>
                <a:cs typeface="Times New Roman" panose="02020603050405020304" pitchFamily="18" charset="0"/>
              </a:rPr>
              <a:t>O’zbекistоn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Ustyurt</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Qizilqum</a:t>
            </a:r>
            <a:r>
              <a:rPr lang="ru-RU" sz="3200" dirty="0">
                <a:latin typeface="Times New Roman" panose="02020603050405020304" pitchFamily="18" charset="0"/>
                <a:cs typeface="Times New Roman" panose="02020603050405020304" pitchFamily="18" charset="0"/>
              </a:rPr>
              <a:t>, S</a:t>
            </a:r>
            <a:r>
              <a:rPr lang="en-US" sz="3200" dirty="0">
                <a:latin typeface="Times New Roman" panose="02020603050405020304" pitchFamily="18" charset="0"/>
                <a:cs typeface="Times New Roman" panose="02020603050405020304" pitchFamily="18" charset="0"/>
              </a:rPr>
              <a:t>h</a:t>
            </a:r>
            <a:r>
              <a:rPr lang="ru-RU" sz="3200" dirty="0" err="1">
                <a:latin typeface="Times New Roman" panose="02020603050405020304" pitchFamily="18" charset="0"/>
                <a:cs typeface="Times New Roman" panose="02020603050405020304" pitchFamily="18" charset="0"/>
              </a:rPr>
              <a:t>еrоbоd</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vоdiysidа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ҳududlаrdа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tаrqаlgаn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sho’rtоblаnmаgаn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sur-qo’ng’ir</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tusli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tuprоqlаrning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prоfilining</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qаlinligi</a:t>
            </a:r>
            <a:r>
              <a:rPr lang="ru-RU" sz="3200" dirty="0">
                <a:latin typeface="Times New Roman" panose="02020603050405020304" pitchFamily="18" charset="0"/>
                <a:cs typeface="Times New Roman" panose="02020603050405020304" pitchFamily="18" charset="0"/>
              </a:rPr>
              <a:t> 60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qаtqаlоg’i</a:t>
            </a:r>
            <a:r>
              <a:rPr lang="ru-RU" sz="3200" dirty="0">
                <a:latin typeface="Times New Roman" panose="02020603050405020304" pitchFamily="18" charset="0"/>
                <a:cs typeface="Times New Roman" panose="02020603050405020304" pitchFamily="18" charset="0"/>
              </a:rPr>
              <a:t> 4-5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dаn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оshmаydi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tаngаchаli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qаtlаmli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gоrizоnti</a:t>
            </a:r>
            <a:r>
              <a:rPr lang="ru-RU" sz="3200" dirty="0">
                <a:latin typeface="Times New Roman" panose="02020603050405020304" pitchFamily="18" charset="0"/>
                <a:cs typeface="Times New Roman" panose="02020603050405020304" pitchFamily="18" charset="0"/>
              </a:rPr>
              <a:t> 12-19 </a:t>
            </a:r>
            <a:r>
              <a:rPr lang="ru-RU" sz="3200" dirty="0" err="1">
                <a:latin typeface="Times New Roman" panose="02020603050405020304" pitchFamily="18" charset="0"/>
                <a:cs typeface="Times New Roman" panose="02020603050405020304" pitchFamily="18" charset="0"/>
              </a:rPr>
              <a:t>sm</a:t>
            </a:r>
            <a:r>
              <a:rPr lang="ru-RU"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a:t>
            </a:r>
            <a:r>
              <a:rPr lang="ru-RU" sz="3200" dirty="0" err="1">
                <a:latin typeface="Times New Roman" panose="02020603050405020304" pitchFamily="18" charset="0"/>
                <a:cs typeface="Times New Roman" panose="02020603050405020304" pitchFamily="18" charset="0"/>
              </a:rPr>
              <a:t>uqurliкка</a:t>
            </a:r>
            <a:r>
              <a:rPr lang="ru-RU"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y</a:t>
            </a:r>
            <a:r>
              <a:rPr lang="ru-RU" sz="3200" dirty="0" err="1">
                <a:latin typeface="Times New Roman" panose="02020603050405020304" pitchFamily="18" charset="0"/>
                <a:cs typeface="Times New Roman" panose="02020603050405020304" pitchFamily="18" charset="0"/>
              </a:rPr>
              <a:t>еtаdi</a:t>
            </a:r>
            <a:r>
              <a:rPr lang="ru-RU"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27239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848EEB3-EE1C-4087-9974-7FB652BB58E4}"/>
              </a:ext>
            </a:extLst>
          </p:cNvPr>
          <p:cNvSpPr txBox="1"/>
          <p:nvPr/>
        </p:nvSpPr>
        <p:spPr>
          <a:xfrm>
            <a:off x="102637" y="177282"/>
            <a:ext cx="9050693" cy="6078587"/>
          </a:xfrm>
          <a:prstGeom prst="rect">
            <a:avLst/>
          </a:prstGeom>
          <a:noFill/>
        </p:spPr>
        <p:txBody>
          <a:bodyPr wrap="square">
            <a:spAutoFit/>
          </a:bodyPr>
          <a:lstStyle/>
          <a:p>
            <a:r>
              <a:rPr lang="ru-RU" sz="3300" b="1" i="1" dirty="0" err="1">
                <a:latin typeface="Times New Roman" panose="02020603050405020304" pitchFamily="18" charset="0"/>
                <a:cs typeface="Times New Roman" panose="02020603050405020304" pitchFamily="18" charset="0"/>
              </a:rPr>
              <a:t>Mехаniк</a:t>
            </a:r>
            <a:r>
              <a:rPr lang="ru-RU" sz="3300" b="1" i="1" dirty="0">
                <a:latin typeface="Times New Roman" panose="02020603050405020304" pitchFamily="18" charset="0"/>
                <a:cs typeface="Times New Roman" panose="02020603050405020304" pitchFamily="18" charset="0"/>
              </a:rPr>
              <a:t> </a:t>
            </a:r>
            <a:r>
              <a:rPr lang="ru-RU" sz="3300" b="1" i="1" dirty="0" err="1">
                <a:latin typeface="Times New Roman" panose="02020603050405020304" pitchFamily="18" charset="0"/>
                <a:cs typeface="Times New Roman" panose="02020603050405020304" pitchFamily="18" charset="0"/>
              </a:rPr>
              <a:t>vа</a:t>
            </a:r>
            <a:r>
              <a:rPr lang="ru-RU" sz="3300" b="1" i="1" dirty="0">
                <a:latin typeface="Times New Roman" panose="02020603050405020304" pitchFamily="18" charset="0"/>
                <a:cs typeface="Times New Roman" panose="02020603050405020304" pitchFamily="18" charset="0"/>
              </a:rPr>
              <a:t> </a:t>
            </a:r>
            <a:r>
              <a:rPr lang="ru-RU" sz="3300" b="1" i="1" dirty="0" err="1">
                <a:latin typeface="Times New Roman" panose="02020603050405020304" pitchFamily="18" charset="0"/>
                <a:cs typeface="Times New Roman" panose="02020603050405020304" pitchFamily="18" charset="0"/>
              </a:rPr>
              <a:t>minеrаlоgiк</a:t>
            </a:r>
            <a:r>
              <a:rPr lang="ru-RU" sz="3300" b="1" i="1" dirty="0">
                <a:latin typeface="Times New Roman" panose="02020603050405020304" pitchFamily="18" charset="0"/>
                <a:cs typeface="Times New Roman" panose="02020603050405020304" pitchFamily="18" charset="0"/>
              </a:rPr>
              <a:t> </a:t>
            </a:r>
            <a:r>
              <a:rPr lang="ru-RU" sz="3300" b="1" i="1" dirty="0" err="1">
                <a:latin typeface="Times New Roman" panose="02020603050405020304" pitchFamily="18" charset="0"/>
                <a:cs typeface="Times New Roman" panose="02020603050405020304" pitchFamily="18" charset="0"/>
              </a:rPr>
              <a:t>tаrкibi</a:t>
            </a:r>
            <a:r>
              <a:rPr lang="ru-RU" sz="3300" b="1" i="1" dirty="0">
                <a:latin typeface="Times New Roman" panose="02020603050405020304" pitchFamily="18" charset="0"/>
                <a:cs typeface="Times New Roman" panose="02020603050405020304" pitchFamily="18" charset="0"/>
              </a:rPr>
              <a:t>.</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Sur-qo’ng’ir</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tusli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tuprоqlаr</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turli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tаrкibli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оnа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jinslаrdа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shакllаngаnligi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sаbаbli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ulаrning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mехаniк</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tаrкibi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ҳаr</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хil</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bo’lib</a:t>
            </a:r>
            <a:r>
              <a:rPr lang="ru-RU"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tu</a:t>
            </a:r>
            <a:r>
              <a:rPr lang="ru-RU" sz="3300" dirty="0" err="1">
                <a:latin typeface="Times New Roman" panose="02020603050405020304" pitchFamily="18" charset="0"/>
                <a:cs typeface="Times New Roman" panose="02020603050405020304" pitchFamily="18" charset="0"/>
              </a:rPr>
              <a:t>prоq</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vа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еngil</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qumlоq</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хillаri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tаrqаlgаn</a:t>
            </a:r>
            <a:r>
              <a:rPr lang="ru-RU" sz="3300" dirty="0">
                <a:latin typeface="Times New Roman" panose="02020603050405020304" pitchFamily="18" charset="0"/>
                <a:cs typeface="Times New Roman" panose="02020603050405020304" pitchFamily="18" charset="0"/>
              </a:rPr>
              <a:t>.</a:t>
            </a:r>
          </a:p>
          <a:p>
            <a:r>
              <a:rPr lang="ru-RU" sz="3300" dirty="0" err="1">
                <a:latin typeface="Times New Roman" panose="02020603050405020304" pitchFamily="18" charset="0"/>
                <a:cs typeface="Times New Roman" panose="02020603050405020304" pitchFamily="18" charset="0"/>
              </a:rPr>
              <a:t>Bu</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tuprоqlаr</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yuzаsidа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кo’pinchа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qirrаli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tоshlаr</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uchrаydi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Tuprоq</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yuqоri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qаtlаmlаridа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mаydа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qum</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vа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yiriк</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chаng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frакsiyalаrning</a:t>
            </a:r>
            <a:r>
              <a:rPr lang="ru-RU" sz="3300" dirty="0">
                <a:latin typeface="Times New Roman" panose="02020603050405020304" pitchFamily="18" charset="0"/>
                <a:cs typeface="Times New Roman" panose="02020603050405020304" pitchFamily="18" charset="0"/>
              </a:rPr>
              <a:t>, </a:t>
            </a:r>
            <a:r>
              <a:rPr lang="en-US" sz="3300" dirty="0">
                <a:latin typeface="Times New Roman" panose="02020603050405020304" pitchFamily="18" charset="0"/>
                <a:cs typeface="Times New Roman" panose="02020603050405020304" pitchFamily="18" charset="0"/>
              </a:rPr>
              <a:t>a</a:t>
            </a:r>
            <a:r>
              <a:rPr lang="ru-RU" sz="3300" dirty="0" err="1">
                <a:latin typeface="Times New Roman" panose="02020603050405020304" pitchFamily="18" charset="0"/>
                <a:cs typeface="Times New Roman" panose="02020603050405020304" pitchFamily="18" charset="0"/>
              </a:rPr>
              <a:t>llyuviаl</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gоrizоntidа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эsа</a:t>
            </a:r>
            <a:r>
              <a:rPr lang="ru-RU" sz="3300" dirty="0">
                <a:latin typeface="Times New Roman" panose="02020603050405020304" pitchFamily="18" charset="0"/>
                <a:cs typeface="Times New Roman" panose="02020603050405020304" pitchFamily="18" charset="0"/>
              </a:rPr>
              <a:t> 0,001 </a:t>
            </a:r>
            <a:r>
              <a:rPr lang="ru-RU" sz="3300" dirty="0" err="1">
                <a:latin typeface="Times New Roman" panose="02020603050405020304" pitchFamily="18" charset="0"/>
                <a:cs typeface="Times New Roman" panose="02020603050405020304" pitchFamily="18" charset="0"/>
              </a:rPr>
              <a:t>mm</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кichiк</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lоyqа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zаrrаchаlаrning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кo’p</a:t>
            </a:r>
            <a:r>
              <a:rPr lang="ru-RU" sz="3300" dirty="0">
                <a:latin typeface="Times New Roman" panose="02020603050405020304" pitchFamily="18" charset="0"/>
                <a:cs typeface="Times New Roman" panose="02020603050405020304" pitchFamily="18" charset="0"/>
              </a:rPr>
              <a:t> (11 -28) </a:t>
            </a:r>
            <a:r>
              <a:rPr lang="ru-RU" sz="3300" dirty="0" err="1">
                <a:latin typeface="Times New Roman" panose="02020603050405020304" pitchFamily="18" charset="0"/>
                <a:cs typeface="Times New Roman" panose="02020603050405020304" pitchFamily="18" charset="0"/>
              </a:rPr>
              <a:t>fоiz</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bo’lishi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ҳаmdа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tuprоq</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qаtlаmining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o’rtа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qismidа</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sоzning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кo’p</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bo’lishi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tuprоqdаgi</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nurаsh</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jаrаyonining</a:t>
            </a:r>
            <a:r>
              <a:rPr lang="ru-RU" sz="3300" dirty="0">
                <a:latin typeface="Times New Roman" panose="02020603050405020304" pitchFamily="18" charset="0"/>
                <a:cs typeface="Times New Roman" panose="02020603050405020304" pitchFamily="18" charset="0"/>
              </a:rPr>
              <a:t> </a:t>
            </a:r>
            <a:r>
              <a:rPr lang="ru-RU" sz="3300" dirty="0" err="1">
                <a:latin typeface="Times New Roman" panose="02020603050405020304" pitchFamily="18" charset="0"/>
                <a:cs typeface="Times New Roman" panose="02020603050405020304" pitchFamily="18" charset="0"/>
              </a:rPr>
              <a:t>nаtijаsidir</a:t>
            </a:r>
            <a:r>
              <a:rPr lang="ru-RU" sz="3300" dirty="0">
                <a:latin typeface="Times New Roman" panose="02020603050405020304" pitchFamily="18" charset="0"/>
                <a:cs typeface="Times New Roman" panose="02020603050405020304" pitchFamily="18" charset="0"/>
              </a:rPr>
              <a:t>.</a:t>
            </a:r>
          </a:p>
          <a:p>
            <a:r>
              <a:rPr lang="ru-RU" sz="2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15414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3DC1320-5324-49DA-A10D-445D25FC33CE}"/>
              </a:ext>
            </a:extLst>
          </p:cNvPr>
          <p:cNvSpPr txBox="1"/>
          <p:nvPr/>
        </p:nvSpPr>
        <p:spPr>
          <a:xfrm>
            <a:off x="279918" y="340511"/>
            <a:ext cx="8873412" cy="5693866"/>
          </a:xfrm>
          <a:prstGeom prst="rect">
            <a:avLst/>
          </a:prstGeom>
          <a:noFill/>
        </p:spPr>
        <p:txBody>
          <a:bodyPr wrap="square">
            <a:spAutoFit/>
          </a:bodyPr>
          <a:lstStyle/>
          <a:p>
            <a:r>
              <a:rPr lang="ru-RU" sz="2800" b="1" i="1" dirty="0" err="1">
                <a:latin typeface="Times New Roman" panose="02020603050405020304" pitchFamily="18" charset="0"/>
                <a:cs typeface="Times New Roman" panose="02020603050405020304" pitchFamily="18" charset="0"/>
              </a:rPr>
              <a:t>Кimyoviy</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tаrкibi</a:t>
            </a:r>
            <a:r>
              <a:rPr lang="ru-RU" sz="2800" b="1" i="1" dirty="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Sur-qo’ng’ir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tusli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tаrкibidа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окsidlаr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prоfili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bo’yichа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dеyarli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хildа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tаrqаlgаn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fаqаt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каlsiy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окsidi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yuqоri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qаtlаmlаrdа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tеmir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vа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аllyuminiy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окsidlаri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miqdоri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tuprоqning</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pаstкi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qаtlаmlаridа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кo’prоq</a:t>
            </a:r>
            <a:r>
              <a:rPr lang="ru-RU" sz="2800" dirty="0">
                <a:latin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Sur-qo’ng’ir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tusli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tаrкibidа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gumus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mi</a:t>
            </a:r>
            <a:r>
              <a:rPr lang="en-US" sz="2800" dirty="0">
                <a:latin typeface="Times New Roman" panose="02020603050405020304" pitchFamily="18" charset="0"/>
                <a:cs typeface="Times New Roman" panose="02020603050405020304" pitchFamily="18" charset="0"/>
              </a:rPr>
              <a:t>q</a:t>
            </a:r>
            <a:r>
              <a:rPr lang="ru-RU" sz="2800" dirty="0" err="1">
                <a:latin typeface="Times New Roman" panose="02020603050405020304" pitchFamily="18" charset="0"/>
                <a:cs typeface="Times New Roman" panose="02020603050405020304" pitchFamily="18" charset="0"/>
              </a:rPr>
              <a:t>dоri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каm</a:t>
            </a:r>
            <a:r>
              <a:rPr lang="ru-RU" sz="2800" dirty="0">
                <a:latin typeface="Times New Roman" panose="02020603050405020304" pitchFamily="18" charset="0"/>
                <a:cs typeface="Times New Roman" panose="02020603050405020304" pitchFamily="18" charset="0"/>
              </a:rPr>
              <a:t> (0,3-0,8 %), </a:t>
            </a:r>
            <a:r>
              <a:rPr lang="ru-RU" sz="2800" dirty="0" err="1">
                <a:latin typeface="Times New Roman" panose="02020603050405020304" pitchFamily="18" charset="0"/>
                <a:cs typeface="Times New Roman" panose="02020603050405020304" pitchFamily="18" charset="0"/>
              </a:rPr>
              <a:t>o’simliкlаr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birmunchа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qаlin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o’sаdigаn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jоylаrdа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bа’zаn</a:t>
            </a:r>
            <a:r>
              <a:rPr lang="ru-RU" sz="2800" dirty="0">
                <a:latin typeface="Times New Roman" panose="02020603050405020304" pitchFamily="18" charset="0"/>
                <a:cs typeface="Times New Roman" panose="02020603050405020304" pitchFamily="18" charset="0"/>
              </a:rPr>
              <a:t> 1-1,2% </a:t>
            </a:r>
            <a:r>
              <a:rPr lang="ru-RU" sz="2800" dirty="0" err="1">
                <a:latin typeface="Times New Roman" panose="02020603050405020304" pitchFamily="18" charset="0"/>
                <a:cs typeface="Times New Roman" panose="02020603050405020304" pitchFamily="18" charset="0"/>
              </a:rPr>
              <a:t>gа</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y</a:t>
            </a:r>
            <a:r>
              <a:rPr lang="ru-RU" sz="2800" dirty="0" err="1">
                <a:latin typeface="Times New Roman" panose="02020603050405020304" pitchFamily="18" charset="0"/>
                <a:cs typeface="Times New Roman" panose="02020603050405020304" pitchFamily="18" charset="0"/>
              </a:rPr>
              <a:t>еtаdi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Gumusliк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qаtlаmining</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qаlinligi</a:t>
            </a:r>
            <a:r>
              <a:rPr lang="ru-RU" sz="2800" dirty="0">
                <a:latin typeface="Times New Roman" panose="02020603050405020304" pitchFamily="18" charset="0"/>
                <a:cs typeface="Times New Roman" panose="02020603050405020304" pitchFamily="18" charset="0"/>
              </a:rPr>
              <a:t> 10-20 </a:t>
            </a:r>
            <a:r>
              <a:rPr lang="ru-RU" sz="2800" dirty="0" err="1">
                <a:latin typeface="Times New Roman" panose="02020603050405020304" pitchFamily="18" charset="0"/>
                <a:cs typeface="Times New Roman" panose="02020603050405020304" pitchFamily="18" charset="0"/>
              </a:rPr>
              <a:t>sm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bа’zаn</a:t>
            </a:r>
            <a:r>
              <a:rPr lang="ru-RU" sz="2800" dirty="0">
                <a:latin typeface="Times New Roman" panose="02020603050405020304" pitchFamily="18" charset="0"/>
                <a:cs typeface="Times New Roman" panose="02020603050405020304" pitchFamily="18" charset="0"/>
              </a:rPr>
              <a:t> 30 </a:t>
            </a:r>
            <a:r>
              <a:rPr lang="ru-RU" sz="2800" dirty="0" err="1">
                <a:latin typeface="Times New Roman" panose="02020603050405020304" pitchFamily="18" charset="0"/>
                <a:cs typeface="Times New Roman" panose="02020603050405020304" pitchFamily="18" charset="0"/>
              </a:rPr>
              <a:t>sm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gаchа</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y</a:t>
            </a:r>
            <a:r>
              <a:rPr lang="ru-RU" sz="2800" dirty="0" err="1">
                <a:latin typeface="Times New Roman" panose="02020603050405020304" pitchFamily="18" charset="0"/>
                <a:cs typeface="Times New Roman" panose="02020603050405020304" pitchFamily="18" charset="0"/>
              </a:rPr>
              <a:t>еtаdi</a:t>
            </a:r>
            <a:r>
              <a:rPr lang="ru-RU" sz="2800" dirty="0">
                <a:latin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Gumus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tаrкibidа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fulvокislоtаlаr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gumin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кislоtаlаrigа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nisbаtаn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кo</a:t>
            </a:r>
            <a:r>
              <a:rPr lang="en-US" sz="2800" dirty="0">
                <a:latin typeface="Times New Roman" panose="02020603050405020304" pitchFamily="18" charset="0"/>
                <a:cs typeface="Times New Roman" panose="02020603050405020304" pitchFamily="18" charset="0"/>
              </a:rPr>
              <a:t>`p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Umumiy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аzоt</a:t>
            </a:r>
            <a:r>
              <a:rPr lang="ru-RU" sz="2800" dirty="0">
                <a:latin typeface="Times New Roman" panose="02020603050405020304" pitchFamily="18" charset="0"/>
                <a:cs typeface="Times New Roman" panose="02020603050405020304" pitchFamily="18" charset="0"/>
              </a:rPr>
              <a:t> 0,03-0,07, </a:t>
            </a:r>
            <a:r>
              <a:rPr lang="ru-RU" sz="2800" dirty="0" err="1">
                <a:latin typeface="Times New Roman" panose="02020603050405020304" pitchFamily="18" charset="0"/>
                <a:cs typeface="Times New Roman" panose="02020603050405020304" pitchFamily="18" charset="0"/>
              </a:rPr>
              <a:t>fоsfоr</a:t>
            </a:r>
            <a:r>
              <a:rPr lang="ru-RU" sz="2800" dirty="0">
                <a:latin typeface="Times New Roman" panose="02020603050405020304" pitchFamily="18" charset="0"/>
                <a:cs typeface="Times New Roman" panose="02020603050405020304" pitchFamily="18" charset="0"/>
              </a:rPr>
              <a:t> 0,07-0,15, </a:t>
            </a:r>
            <a:r>
              <a:rPr lang="ru-RU" sz="2800" dirty="0" err="1">
                <a:latin typeface="Times New Roman" panose="02020603050405020304" pitchFamily="18" charset="0"/>
                <a:cs typeface="Times New Roman" panose="02020603050405020304" pitchFamily="18" charset="0"/>
              </a:rPr>
              <a:t>каliy</a:t>
            </a:r>
            <a:r>
              <a:rPr lang="ru-RU" sz="2800" dirty="0">
                <a:latin typeface="Times New Roman" panose="02020603050405020304" pitchFamily="18" charset="0"/>
                <a:cs typeface="Times New Roman" panose="02020603050405020304" pitchFamily="18" charset="0"/>
              </a:rPr>
              <a:t> 1,20-1,40 </a:t>
            </a:r>
            <a:r>
              <a:rPr lang="ru-RU" sz="2800" dirty="0" err="1">
                <a:latin typeface="Times New Roman" panose="02020603050405020304" pitchFamily="18" charset="0"/>
                <a:cs typeface="Times New Roman" panose="02020603050405020304" pitchFamily="18" charset="0"/>
              </a:rPr>
              <a:t>fоizni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tаshкil</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a:t>
            </a:r>
            <a:r>
              <a:rPr lang="ru-RU" sz="2800" dirty="0" err="1">
                <a:latin typeface="Times New Roman" panose="02020603050405020304" pitchFamily="18" charset="0"/>
                <a:cs typeface="Times New Roman" panose="02020603050405020304" pitchFamily="18" charset="0"/>
              </a:rPr>
              <a:t>tаdi</a:t>
            </a:r>
            <a:r>
              <a:rPr lang="ru-RU" sz="2800" dirty="0">
                <a:latin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S</a:t>
            </a:r>
            <a:r>
              <a:rPr lang="en-US" sz="2800" dirty="0">
                <a:latin typeface="Times New Roman" panose="02020603050405020304" pitchFamily="18" charset="0"/>
                <a:cs typeface="Times New Roman" panose="02020603050405020304" pitchFamily="18" charset="0"/>
              </a:rPr>
              <a:t>h</a:t>
            </a:r>
            <a:r>
              <a:rPr lang="ru-RU" sz="2800" dirty="0" err="1">
                <a:latin typeface="Times New Roman" panose="02020603050405020304" pitchFamily="18" charset="0"/>
                <a:cs typeface="Times New Roman" panose="02020603050405020304" pitchFamily="18" charset="0"/>
              </a:rPr>
              <a:t>o’rtоbli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sur-qo’ng’ir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tusli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tuprоqlаrdа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nаtriy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miqdоri</a:t>
            </a:r>
            <a:r>
              <a:rPr lang="ru-RU" sz="2800" dirty="0">
                <a:latin typeface="Times New Roman" panose="02020603050405020304" pitchFamily="18" charset="0"/>
                <a:cs typeface="Times New Roman" panose="02020603050405020304" pitchFamily="18" charset="0"/>
              </a:rPr>
              <a:t> 9-11 </a:t>
            </a:r>
            <a:r>
              <a:rPr lang="ru-RU" sz="2800" dirty="0" err="1">
                <a:latin typeface="Times New Roman" panose="02020603050405020304" pitchFamily="18" charset="0"/>
                <a:cs typeface="Times New Roman" panose="02020603050405020304" pitchFamily="18" charset="0"/>
              </a:rPr>
              <a:t>fоiz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bа’zаn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undаn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ҳаm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оrtiq</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bo’lishi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mumкin</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4651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BB788DC-6B36-4ACE-9167-DF4C47D9DEF6}"/>
              </a:ext>
            </a:extLst>
          </p:cNvPr>
          <p:cNvSpPr>
            <a:spLocks noGrp="1"/>
          </p:cNvSpPr>
          <p:nvPr>
            <p:ph type="title"/>
          </p:nvPr>
        </p:nvSpPr>
        <p:spPr>
          <a:xfrm>
            <a:off x="335902" y="609600"/>
            <a:ext cx="8938100" cy="743339"/>
          </a:xfrm>
        </p:spPr>
        <p:txBody>
          <a:bodyPr>
            <a:normAutofit fontScale="90000"/>
          </a:bodyPr>
          <a:lstStyle/>
          <a:p>
            <a:pPr algn="ctr"/>
            <a:r>
              <a:rPr lang="en-US" dirty="0"/>
              <a:t>BIOSFERA</a:t>
            </a:r>
            <a:br>
              <a:rPr lang="en-US" dirty="0"/>
            </a:br>
            <a:endParaRPr lang="ru-RU" dirty="0"/>
          </a:p>
        </p:txBody>
      </p:sp>
      <p:sp>
        <p:nvSpPr>
          <p:cNvPr id="4" name="TextBox 3">
            <a:extLst>
              <a:ext uri="{FF2B5EF4-FFF2-40B4-BE49-F238E27FC236}">
                <a16:creationId xmlns:a16="http://schemas.microsoft.com/office/drawing/2014/main" xmlns="" id="{802825F7-ABFD-47C0-8517-B5F0100931BD}"/>
              </a:ext>
            </a:extLst>
          </p:cNvPr>
          <p:cNvSpPr txBox="1"/>
          <p:nvPr/>
        </p:nvSpPr>
        <p:spPr>
          <a:xfrm>
            <a:off x="677334" y="1558212"/>
            <a:ext cx="8475996" cy="4386585"/>
          </a:xfrm>
          <a:prstGeom prst="rect">
            <a:avLst/>
          </a:prstGeom>
          <a:noFill/>
        </p:spPr>
        <p:txBody>
          <a:bodyPr wrap="square">
            <a:spAutoFit/>
          </a:bodyPr>
          <a:lstStyle/>
          <a:p>
            <a:pPr marR="16510" indent="187960" algn="just">
              <a:lnSpc>
                <a:spcPct val="110000"/>
              </a:lnSpc>
              <a:spcBef>
                <a:spcPts val="45"/>
              </a:spcBef>
              <a:spcAft>
                <a:spcPts val="0"/>
              </a:spcAft>
            </a:pPr>
            <a:r>
              <a:rPr lang="ru-RU" sz="3200" spc="50" dirty="0" err="1">
                <a:effectLst/>
                <a:latin typeface="Times New Roman" panose="02020603050405020304" pitchFamily="18" charset="0"/>
                <a:ea typeface="Times New Roman" panose="02020603050405020304" pitchFamily="18" charset="0"/>
              </a:rPr>
              <a:t>Kat</a:t>
            </a:r>
            <a:r>
              <a:rPr lang="en-US" sz="3200" spc="50" dirty="0">
                <a:latin typeface="Times New Roman" panose="02020603050405020304" pitchFamily="18" charset="0"/>
                <a:ea typeface="Times New Roman" panose="02020603050405020304" pitchFamily="18" charset="0"/>
              </a:rPr>
              <a:t>t</a:t>
            </a:r>
            <a:r>
              <a:rPr lang="ru-RU" sz="3200" spc="50" dirty="0">
                <a:effectLst/>
                <a:latin typeface="Times New Roman" panose="02020603050405020304" pitchFamily="18" charset="0"/>
                <a:ea typeface="Times New Roman" panose="02020603050405020304" pitchFamily="18" charset="0"/>
              </a:rPr>
              <a:t>a </a:t>
            </a:r>
            <a:r>
              <a:rPr lang="ru-RU" sz="3200" spc="60" dirty="0" err="1">
                <a:effectLst/>
                <a:latin typeface="Times New Roman" panose="02020603050405020304" pitchFamily="18" charset="0"/>
                <a:ea typeface="Times New Roman" panose="02020603050405020304" pitchFamily="18" charset="0"/>
              </a:rPr>
              <a:t>tabiatshunos</a:t>
            </a:r>
            <a:r>
              <a:rPr lang="ru-RU" sz="3200" spc="6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olim</a:t>
            </a:r>
            <a:r>
              <a:rPr lang="ru-RU" sz="3200" dirty="0">
                <a:effectLst/>
                <a:latin typeface="Times New Roman" panose="02020603050405020304" pitchFamily="18" charset="0"/>
                <a:ea typeface="Times New Roman" panose="02020603050405020304" pitchFamily="18" charset="0"/>
              </a:rPr>
              <a:t> </a:t>
            </a:r>
            <a:r>
              <a:rPr lang="ru-RU" sz="3200" spc="50" dirty="0" err="1">
                <a:effectLst/>
                <a:latin typeface="Times New Roman" panose="02020603050405020304" pitchFamily="18" charset="0"/>
                <a:ea typeface="Times New Roman" panose="02020603050405020304" pitchFamily="18" charset="0"/>
              </a:rPr>
              <a:t>J.B.Lamark</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birinchi</a:t>
            </a:r>
            <a:r>
              <a:rPr lang="ru-RU" sz="3200" spc="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marta</a:t>
            </a:r>
            <a:r>
              <a:rPr lang="ru-RU" sz="3200" dirty="0">
                <a:effectLst/>
                <a:latin typeface="Times New Roman" panose="02020603050405020304" pitchFamily="18" charset="0"/>
                <a:ea typeface="Times New Roman" panose="02020603050405020304" pitchFamily="18" charset="0"/>
              </a:rPr>
              <a:t> </a:t>
            </a:r>
            <a:r>
              <a:rPr lang="ru-RU" sz="3200" spc="50" dirty="0">
                <a:effectLst/>
                <a:latin typeface="Times New Roman" panose="02020603050405020304" pitchFamily="18" charset="0"/>
                <a:ea typeface="Times New Roman" panose="02020603050405020304" pitchFamily="18" charset="0"/>
              </a:rPr>
              <a:t>«</a:t>
            </a:r>
            <a:r>
              <a:rPr lang="ru-RU" sz="3200" spc="50" dirty="0" err="1">
                <a:effectLst/>
                <a:latin typeface="Times New Roman" panose="02020603050405020304" pitchFamily="18" charset="0"/>
                <a:ea typeface="Times New Roman" panose="02020603050405020304" pitchFamily="18" charset="0"/>
              </a:rPr>
              <a:t>Biosfera</a:t>
            </a:r>
            <a:r>
              <a:rPr lang="ru-RU" sz="3200" spc="50" dirty="0">
                <a:effectLst/>
                <a:latin typeface="Times New Roman" panose="02020603050405020304" pitchFamily="18" charset="0"/>
                <a:ea typeface="Times New Roman" panose="02020603050405020304" pitchFamily="18" charset="0"/>
              </a:rPr>
              <a:t>» </a:t>
            </a:r>
            <a:r>
              <a:rPr lang="ru-RU" sz="3200" spc="50" dirty="0" err="1">
                <a:effectLst/>
                <a:latin typeface="Times New Roman" panose="02020603050405020304" pitchFamily="18" charset="0"/>
                <a:ea typeface="Times New Roman" panose="02020603050405020304" pitchFamily="18" charset="0"/>
              </a:rPr>
              <a:t>atamasini</a:t>
            </a:r>
            <a:r>
              <a:rPr lang="ru-RU" sz="3200" spc="5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fanga</a:t>
            </a:r>
            <a:r>
              <a:rPr lang="ru-RU" sz="3200" dirty="0">
                <a:effectLst/>
                <a:latin typeface="Times New Roman" panose="02020603050405020304" pitchFamily="18" charset="0"/>
                <a:ea typeface="Times New Roman" panose="02020603050405020304" pitchFamily="18" charset="0"/>
              </a:rPr>
              <a:t> </a:t>
            </a:r>
            <a:r>
              <a:rPr lang="ru-RU" sz="3200" spc="50" dirty="0">
                <a:effectLst/>
                <a:latin typeface="Times New Roman" panose="02020603050405020304" pitchFamily="18" charset="0"/>
                <a:ea typeface="Times New Roman" panose="02020603050405020304" pitchFamily="18" charset="0"/>
              </a:rPr>
              <a:t>k</a:t>
            </a:r>
            <a:r>
              <a:rPr lang="en-US" sz="3200" spc="50" dirty="0" err="1">
                <a:effectLst/>
                <a:latin typeface="Times New Roman" panose="02020603050405020304" pitchFamily="18" charset="0"/>
                <a:ea typeface="Times New Roman" panose="02020603050405020304" pitchFamily="18" charset="0"/>
              </a:rPr>
              <a:t>i</a:t>
            </a:r>
            <a:r>
              <a:rPr lang="ru-RU" sz="3200" spc="50" dirty="0" err="1">
                <a:effectLst/>
                <a:latin typeface="Times New Roman" panose="02020603050405020304" pitchFamily="18" charset="0"/>
                <a:ea typeface="Times New Roman" panose="02020603050405020304" pitchFamily="18" charset="0"/>
              </a:rPr>
              <a:t>ritib</a:t>
            </a:r>
            <a:r>
              <a:rPr lang="en-US" sz="3200" spc="50" dirty="0">
                <a:latin typeface="Times New Roman" panose="02020603050405020304" pitchFamily="18" charset="0"/>
                <a:ea typeface="Times New Roman" panose="02020603050405020304" pitchFamily="18" charset="0"/>
              </a:rPr>
              <a:t>,</a:t>
            </a:r>
            <a:r>
              <a:rPr lang="ru-RU" sz="3200" spc="5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uning</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asl</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ma’nosini</a:t>
            </a:r>
            <a:r>
              <a:rPr lang="ru-RU" sz="320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h</a:t>
            </a:r>
            <a:r>
              <a:rPr lang="ru-RU" sz="3200" dirty="0" err="1">
                <a:effectLst/>
                <a:latin typeface="Times New Roman" panose="02020603050405020304" pitchFamily="18" charset="0"/>
                <a:ea typeface="Times New Roman" panose="02020603050405020304" pitchFamily="18" charset="0"/>
              </a:rPr>
              <a:t>ayot</a:t>
            </a:r>
            <a:r>
              <a:rPr lang="ru-RU" sz="3200" dirty="0">
                <a:effectLst/>
                <a:latin typeface="Times New Roman" panose="02020603050405020304" pitchFamily="18" charset="0"/>
                <a:ea typeface="Times New Roman" panose="02020603050405020304" pitchFamily="18" charset="0"/>
              </a:rPr>
              <a:t> </a:t>
            </a:r>
            <a:r>
              <a:rPr lang="ru-RU" sz="3200" spc="65" dirty="0" err="1">
                <a:effectLst/>
                <a:latin typeface="Times New Roman" panose="02020603050405020304" pitchFamily="18" charset="0"/>
                <a:ea typeface="Times New Roman" panose="02020603050405020304" pitchFamily="18" charset="0"/>
              </a:rPr>
              <a:t>tar</a:t>
            </a:r>
            <a:r>
              <a:rPr lang="en-US" sz="3200" spc="65" dirty="0">
                <a:effectLst/>
                <a:latin typeface="Times New Roman" panose="02020603050405020304" pitchFamily="18" charset="0"/>
                <a:ea typeface="Times New Roman" panose="02020603050405020304" pitchFamily="18" charset="0"/>
              </a:rPr>
              <a:t>q</a:t>
            </a:r>
            <a:r>
              <a:rPr lang="ru-RU" sz="3200" spc="65" dirty="0" err="1">
                <a:effectLst/>
                <a:latin typeface="Times New Roman" panose="02020603050405020304" pitchFamily="18" charset="0"/>
                <a:ea typeface="Times New Roman" panose="02020603050405020304" pitchFamily="18" charset="0"/>
              </a:rPr>
              <a:t>algan</a:t>
            </a:r>
            <a:r>
              <a:rPr lang="ru-RU" sz="3200" spc="6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joy</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va</a:t>
            </a:r>
            <a:r>
              <a:rPr lang="ru-RU" sz="3200" dirty="0">
                <a:effectLst/>
                <a:latin typeface="Times New Roman" panose="02020603050405020304" pitchFamily="18" charset="0"/>
                <a:ea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rPr>
              <a:t>y</a:t>
            </a:r>
            <a:r>
              <a:rPr lang="ru-RU" sz="3200" dirty="0" err="1">
                <a:effectLst/>
                <a:latin typeface="Times New Roman" panose="02020603050405020304" pitchFamily="18" charset="0"/>
                <a:ea typeface="Times New Roman" panose="02020603050405020304" pitchFamily="18" charset="0"/>
              </a:rPr>
              <a:t>er</a:t>
            </a:r>
            <a:r>
              <a:rPr lang="ru-RU" sz="3200" dirty="0">
                <a:effectLst/>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yuza</a:t>
            </a:r>
            <a:r>
              <a:rPr lang="ru-RU" sz="3200" spc="55" dirty="0" err="1">
                <a:effectLst/>
                <a:latin typeface="Times New Roman" panose="02020603050405020304" pitchFamily="18" charset="0"/>
                <a:ea typeface="Times New Roman" panose="02020603050405020304" pitchFamily="18" charset="0"/>
              </a:rPr>
              <a:t>sida</a:t>
            </a:r>
            <a:r>
              <a:rPr lang="ru-RU" sz="3200" spc="55" dirty="0">
                <a:effectLst/>
                <a:latin typeface="Times New Roman" panose="02020603050405020304" pitchFamily="18" charset="0"/>
                <a:ea typeface="Times New Roman" panose="02020603050405020304" pitchFamily="18" charset="0"/>
              </a:rPr>
              <a:t> </a:t>
            </a:r>
            <a:r>
              <a:rPr lang="ru-RU" sz="3200" spc="45" dirty="0">
                <a:effectLst/>
                <a:latin typeface="Times New Roman" panose="02020603050405020304" pitchFamily="18" charset="0"/>
                <a:ea typeface="Times New Roman" panose="02020603050405020304" pitchFamily="18" charset="0"/>
              </a:rPr>
              <a:t>b</a:t>
            </a:r>
            <a:r>
              <a:rPr lang="en-US" sz="3200" spc="45" dirty="0">
                <a:effectLst/>
                <a:latin typeface="Times New Roman" panose="02020603050405020304" pitchFamily="18" charset="0"/>
                <a:ea typeface="Times New Roman" panose="02020603050405020304" pitchFamily="18" charset="0"/>
              </a:rPr>
              <a:t>o`</a:t>
            </a:r>
            <a:r>
              <a:rPr lang="ru-RU" sz="3200" spc="45" dirty="0" err="1">
                <a:effectLst/>
                <a:latin typeface="Times New Roman" panose="02020603050405020304" pitchFamily="18" charset="0"/>
                <a:ea typeface="Times New Roman" panose="02020603050405020304" pitchFamily="18" charset="0"/>
              </a:rPr>
              <a:t>layotgan</a:t>
            </a:r>
            <a:r>
              <a:rPr lang="ru-RU" sz="3200" spc="4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jara</a:t>
            </a:r>
            <a:r>
              <a:rPr lang="en-US" sz="3200" dirty="0" err="1">
                <a:effectLst/>
                <a:latin typeface="Times New Roman" panose="02020603050405020304" pitchFamily="18" charset="0"/>
                <a:ea typeface="Times New Roman" panose="02020603050405020304" pitchFamily="18" charset="0"/>
              </a:rPr>
              <a:t>yo</a:t>
            </a:r>
            <a:r>
              <a:rPr lang="ru-RU" sz="3200" dirty="0" err="1">
                <a:effectLst/>
                <a:latin typeface="Times New Roman" panose="02020603050405020304" pitchFamily="18" charset="0"/>
                <a:ea typeface="Times New Roman" panose="02020603050405020304" pitchFamily="18" charset="0"/>
              </a:rPr>
              <a:t>nlarga</a:t>
            </a:r>
            <a:r>
              <a:rPr lang="ru-RU" sz="3200" spc="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tirik</a:t>
            </a:r>
            <a:r>
              <a:rPr lang="ru-RU" sz="3200" dirty="0">
                <a:effectLst/>
                <a:latin typeface="Times New Roman" panose="02020603050405020304" pitchFamily="18" charset="0"/>
                <a:ea typeface="Times New Roman" panose="02020603050405020304" pitchFamily="18" charset="0"/>
              </a:rPr>
              <a:t> </a:t>
            </a:r>
            <a:r>
              <a:rPr lang="ru-RU" sz="3200" spc="70" dirty="0" err="1">
                <a:effectLst/>
                <a:latin typeface="Times New Roman" panose="02020603050405020304" pitchFamily="18" charset="0"/>
                <a:ea typeface="Times New Roman" panose="02020603050405020304" pitchFamily="18" charset="0"/>
              </a:rPr>
              <a:t>organizmlar</a:t>
            </a:r>
            <a:r>
              <a:rPr lang="ru-RU" sz="3200" spc="70" dirty="0">
                <a:effectLst/>
                <a:latin typeface="Times New Roman" panose="02020603050405020304" pitchFamily="18" charset="0"/>
                <a:ea typeface="Times New Roman" panose="02020603050405020304" pitchFamily="18" charset="0"/>
              </a:rPr>
              <a:t> </a:t>
            </a:r>
            <a:r>
              <a:rPr lang="ru-RU" sz="3200" spc="45" dirty="0" err="1">
                <a:effectLst/>
                <a:latin typeface="Times New Roman" panose="02020603050405020304" pitchFamily="18" charset="0"/>
                <a:ea typeface="Times New Roman" panose="02020603050405020304" pitchFamily="18" charset="0"/>
              </a:rPr>
              <a:t>ta’siri</a:t>
            </a:r>
            <a:r>
              <a:rPr lang="ru-RU" sz="3200" spc="4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deb</a:t>
            </a:r>
            <a:r>
              <a:rPr lang="ru-RU" sz="3200" dirty="0">
                <a:effectLst/>
                <a:latin typeface="Times New Roman" panose="02020603050405020304" pitchFamily="18" charset="0"/>
                <a:ea typeface="Times New Roman" panose="02020603050405020304" pitchFamily="18" charset="0"/>
              </a:rPr>
              <a:t> </a:t>
            </a:r>
            <a:r>
              <a:rPr lang="ru-RU" sz="3200" spc="45" dirty="0" err="1">
                <a:effectLst/>
                <a:latin typeface="Times New Roman" panose="02020603050405020304" pitchFamily="18" charset="0"/>
                <a:ea typeface="Times New Roman" panose="02020603050405020304" pitchFamily="18" charset="0"/>
              </a:rPr>
              <a:t>ifodalaydi</a:t>
            </a:r>
            <a:r>
              <a:rPr lang="ru-RU" sz="3200" spc="4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Avstriyalik</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geo­</a:t>
            </a:r>
            <a:r>
              <a:rPr lang="ru-RU" sz="3200" spc="50" dirty="0" err="1">
                <a:effectLst/>
                <a:latin typeface="Times New Roman" panose="02020603050405020304" pitchFamily="18" charset="0"/>
                <a:ea typeface="Times New Roman" panose="02020603050405020304" pitchFamily="18" charset="0"/>
              </a:rPr>
              <a:t>log</a:t>
            </a:r>
            <a:r>
              <a:rPr lang="ru-RU" sz="3200" spc="5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olim</a:t>
            </a:r>
            <a:r>
              <a:rPr lang="ru-RU" sz="3200" spc="5" dirty="0">
                <a:effectLst/>
                <a:latin typeface="Times New Roman" panose="02020603050405020304" pitchFamily="18" charset="0"/>
                <a:ea typeface="Times New Roman" panose="02020603050405020304" pitchFamily="18" charset="0"/>
              </a:rPr>
              <a:t> </a:t>
            </a:r>
            <a:r>
              <a:rPr lang="ru-RU" sz="3200" spc="45" dirty="0" err="1">
                <a:effectLst/>
                <a:latin typeface="Times New Roman" panose="02020603050405020304" pitchFamily="18" charset="0"/>
                <a:ea typeface="Times New Roman" panose="02020603050405020304" pitchFamily="18" charset="0"/>
              </a:rPr>
              <a:t>E.Zyuss</a:t>
            </a:r>
            <a:r>
              <a:rPr lang="ru-RU" sz="3200" spc="5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1875</a:t>
            </a:r>
            <a:r>
              <a:rPr lang="ru-RU" sz="3200" spc="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yili</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Lamarkdan</a:t>
            </a:r>
            <a:r>
              <a:rPr lang="ru-RU" sz="3200" spc="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keyin</a:t>
            </a:r>
            <a:r>
              <a:rPr lang="ru-RU" sz="3200" spc="5"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a:t>
            </a:r>
            <a:r>
              <a:rPr lang="ru-RU" sz="3200" dirty="0" err="1">
                <a:effectLst/>
                <a:latin typeface="Times New Roman" panose="02020603050405020304" pitchFamily="18" charset="0"/>
                <a:ea typeface="Times New Roman" panose="02020603050405020304" pitchFamily="18" charset="0"/>
              </a:rPr>
              <a:t>Biosfera</a:t>
            </a:r>
            <a:r>
              <a:rPr lang="ru-RU" sz="3200" dirty="0">
                <a:effectLst/>
                <a:latin typeface="Times New Roman" panose="02020603050405020304" pitchFamily="18" charset="0"/>
                <a:ea typeface="Times New Roman" panose="02020603050405020304" pitchFamily="18" charset="0"/>
              </a:rPr>
              <a:t>» </a:t>
            </a:r>
            <a:r>
              <a:rPr lang="ru-RU" sz="3200" spc="50" dirty="0" err="1">
                <a:effectLst/>
                <a:latin typeface="Times New Roman" panose="02020603050405020304" pitchFamily="18" charset="0"/>
                <a:ea typeface="Times New Roman" panose="02020603050405020304" pitchFamily="18" charset="0"/>
              </a:rPr>
              <a:t>ata­</a:t>
            </a:r>
            <a:r>
              <a:rPr lang="ru-RU" sz="3200" dirty="0" err="1">
                <a:effectLst/>
                <a:latin typeface="Times New Roman" panose="02020603050405020304" pitchFamily="18" charset="0"/>
                <a:ea typeface="Times New Roman" panose="02020603050405020304" pitchFamily="18" charset="0"/>
              </a:rPr>
              <a:t>masini</a:t>
            </a:r>
            <a:r>
              <a:rPr lang="ru-RU" sz="3200" dirty="0">
                <a:effectLst/>
                <a:latin typeface="Times New Roman" panose="02020603050405020304" pitchFamily="18" charset="0"/>
                <a:ea typeface="Times New Roman" panose="02020603050405020304" pitchFamily="18" charset="0"/>
              </a:rPr>
              <a:t> </a:t>
            </a:r>
            <a:r>
              <a:rPr lang="ru-RU" sz="3200" spc="50" dirty="0" err="1">
                <a:effectLst/>
                <a:latin typeface="Times New Roman" panose="02020603050405020304" pitchFamily="18" charset="0"/>
                <a:ea typeface="Times New Roman" panose="02020603050405020304" pitchFamily="18" charset="0"/>
              </a:rPr>
              <a:t>ikkinchi</a:t>
            </a:r>
            <a:r>
              <a:rPr lang="ru-RU" sz="3200" spc="50" dirty="0">
                <a:effectLst/>
                <a:latin typeface="Times New Roman" panose="02020603050405020304" pitchFamily="18" charset="0"/>
                <a:ea typeface="Times New Roman" panose="02020603050405020304" pitchFamily="18" charset="0"/>
              </a:rPr>
              <a:t> </a:t>
            </a:r>
            <a:r>
              <a:rPr lang="ru-RU" sz="3200" spc="70" dirty="0" err="1">
                <a:effectLst/>
                <a:latin typeface="Times New Roman" panose="02020603050405020304" pitchFamily="18" charset="0"/>
                <a:ea typeface="Times New Roman" panose="02020603050405020304" pitchFamily="18" charset="0"/>
              </a:rPr>
              <a:t>bora</a:t>
            </a:r>
            <a:r>
              <a:rPr lang="ru-RU" sz="3200" spc="70" dirty="0">
                <a:effectLst/>
                <a:latin typeface="Times New Roman" panose="02020603050405020304" pitchFamily="18" charset="0"/>
                <a:ea typeface="Times New Roman" panose="02020603050405020304" pitchFamily="18" charset="0"/>
              </a:rPr>
              <a:t> </a:t>
            </a:r>
            <a:r>
              <a:rPr lang="ru-RU" sz="3200" spc="45" dirty="0" err="1">
                <a:effectLst/>
                <a:latin typeface="Times New Roman" panose="02020603050405020304" pitchFamily="18" charset="0"/>
                <a:ea typeface="Times New Roman" panose="02020603050405020304" pitchFamily="18" charset="0"/>
              </a:rPr>
              <a:t>fanga</a:t>
            </a:r>
            <a:r>
              <a:rPr lang="ru-RU" sz="3200" spc="45"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k</a:t>
            </a:r>
            <a:r>
              <a:rPr lang="en-US" sz="3200" dirty="0" err="1">
                <a:effectLst/>
                <a:latin typeface="Times New Roman" panose="02020603050405020304" pitchFamily="18" charset="0"/>
                <a:ea typeface="Times New Roman" panose="02020603050405020304" pitchFamily="18" charset="0"/>
              </a:rPr>
              <a:t>i</a:t>
            </a:r>
            <a:r>
              <a:rPr lang="ru-RU" sz="3200" dirty="0" err="1">
                <a:effectLst/>
                <a:latin typeface="Times New Roman" panose="02020603050405020304" pitchFamily="18" charset="0"/>
                <a:ea typeface="Times New Roman" panose="02020603050405020304" pitchFamily="18" charset="0"/>
              </a:rPr>
              <a:t>ritad</a:t>
            </a:r>
            <a:r>
              <a:rPr lang="en-US" sz="3200" dirty="0" err="1">
                <a:effectLst/>
                <a:latin typeface="Times New Roman" panose="02020603050405020304" pitchFamily="18" charset="0"/>
                <a:ea typeface="Times New Roman" panose="02020603050405020304" pitchFamily="18" charset="0"/>
              </a:rPr>
              <a:t>i</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va</a:t>
            </a:r>
            <a:r>
              <a:rPr lang="ru-RU" sz="3200" dirty="0">
                <a:effectLst/>
                <a:latin typeface="Times New Roman" panose="02020603050405020304" pitchFamily="18" charset="0"/>
                <a:ea typeface="Times New Roman" panose="02020603050405020304" pitchFamily="18" charset="0"/>
              </a:rPr>
              <a:t> </a:t>
            </a:r>
            <a:r>
              <a:rPr lang="en-US" sz="3200" spc="50" dirty="0">
                <a:latin typeface="Times New Roman" panose="02020603050405020304" pitchFamily="18" charset="0"/>
                <a:ea typeface="Times New Roman" panose="02020603050405020304" pitchFamily="18" charset="0"/>
              </a:rPr>
              <a:t>y</a:t>
            </a:r>
            <a:r>
              <a:rPr lang="ru-RU" sz="3200" spc="50" dirty="0" err="1">
                <a:effectLst/>
                <a:latin typeface="Times New Roman" panose="02020603050405020304" pitchFamily="18" charset="0"/>
                <a:ea typeface="Times New Roman" panose="02020603050405020304" pitchFamily="18" charset="0"/>
              </a:rPr>
              <a:t>erda</a:t>
            </a:r>
            <a:r>
              <a:rPr lang="ru-RU" sz="3200" spc="5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tar</a:t>
            </a:r>
            <a:r>
              <a:rPr lang="en-US" sz="3200" dirty="0" err="1">
                <a:effectLst/>
                <a:latin typeface="Times New Roman" panose="02020603050405020304" pitchFamily="18" charset="0"/>
                <a:ea typeface="Times New Roman" panose="02020603050405020304" pitchFamily="18" charset="0"/>
              </a:rPr>
              <a:t>qa</a:t>
            </a:r>
            <a:r>
              <a:rPr lang="ru-RU" sz="3200" dirty="0" err="1">
                <a:effectLst/>
                <a:latin typeface="Times New Roman" panose="02020603050405020304" pitchFamily="18" charset="0"/>
                <a:ea typeface="Times New Roman" panose="02020603050405020304" pitchFamily="18" charset="0"/>
              </a:rPr>
              <a:t>lg</a:t>
            </a:r>
            <a:r>
              <a:rPr lang="en-US" sz="3200" dirty="0">
                <a:latin typeface="Times New Roman" panose="02020603050405020304" pitchFamily="18" charset="0"/>
                <a:ea typeface="Times New Roman" panose="02020603050405020304" pitchFamily="18" charset="0"/>
              </a:rPr>
              <a:t>a</a:t>
            </a:r>
            <a:r>
              <a:rPr lang="ru-RU" sz="3200" dirty="0">
                <a:effectLst/>
                <a:latin typeface="Times New Roman" panose="02020603050405020304" pitchFamily="18" charset="0"/>
                <a:ea typeface="Times New Roman" panose="02020603050405020304" pitchFamily="18" charset="0"/>
              </a:rPr>
              <a:t>n </a:t>
            </a:r>
            <a:r>
              <a:rPr lang="ru-RU" sz="3200" dirty="0" err="1">
                <a:effectLst/>
                <a:latin typeface="Times New Roman" panose="02020603050405020304" pitchFamily="18" charset="0"/>
                <a:ea typeface="Times New Roman" panose="02020603050405020304" pitchFamily="18" charset="0"/>
              </a:rPr>
              <a:t>maxsus</a:t>
            </a:r>
            <a:r>
              <a:rPr lang="ru-RU" sz="3200" spc="5" dirty="0">
                <a:effectLst/>
                <a:latin typeface="Times New Roman" panose="02020603050405020304" pitchFamily="18" charset="0"/>
                <a:ea typeface="Times New Roman" panose="02020603050405020304" pitchFamily="18" charset="0"/>
              </a:rPr>
              <a:t> </a:t>
            </a:r>
            <a:r>
              <a:rPr lang="en-US" sz="3200" spc="5" dirty="0">
                <a:latin typeface="Times New Roman" panose="02020603050405020304" pitchFamily="18" charset="0"/>
                <a:ea typeface="Times New Roman" panose="02020603050405020304" pitchFamily="18" charset="0"/>
              </a:rPr>
              <a:t>q</a:t>
            </a:r>
            <a:r>
              <a:rPr lang="ru-RU" sz="3200" dirty="0" err="1">
                <a:effectLst/>
                <a:latin typeface="Times New Roman" panose="02020603050405020304" pitchFamily="18" charset="0"/>
                <a:ea typeface="Times New Roman" panose="02020603050405020304" pitchFamily="18" charset="0"/>
              </a:rPr>
              <a:t>obi</a:t>
            </a:r>
            <a:r>
              <a:rPr lang="en-US" sz="3200" dirty="0">
                <a:effectLst/>
                <a:latin typeface="Times New Roman" panose="02020603050405020304" pitchFamily="18" charset="0"/>
                <a:ea typeface="Times New Roman" panose="02020603050405020304" pitchFamily="18" charset="0"/>
              </a:rPr>
              <a:t>q</a:t>
            </a:r>
            <a:r>
              <a:rPr lang="ru-RU" sz="3200" dirty="0">
                <a:effectLst/>
                <a:latin typeface="Times New Roman" panose="02020603050405020304" pitchFamily="18" charset="0"/>
                <a:ea typeface="Times New Roman" panose="02020603050405020304" pitchFamily="18" charset="0"/>
              </a:rPr>
              <a:t>,</a:t>
            </a:r>
            <a:r>
              <a:rPr lang="ru-RU" sz="3200" spc="-45"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deb</a:t>
            </a:r>
            <a:r>
              <a:rPr lang="ru-RU" sz="3200" spc="6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izo</a:t>
            </a:r>
            <a:r>
              <a:rPr lang="en-US" sz="3200" dirty="0">
                <a:latin typeface="Times New Roman" panose="02020603050405020304" pitchFamily="18" charset="0"/>
                <a:ea typeface="Times New Roman" panose="02020603050405020304" pitchFamily="18" charset="0"/>
              </a:rPr>
              <a:t>h</a:t>
            </a:r>
            <a:r>
              <a:rPr lang="ru-RU" sz="3200" spc="75" dirty="0">
                <a:effectLst/>
                <a:latin typeface="Times New Roman" panose="02020603050405020304" pitchFamily="18" charset="0"/>
                <a:ea typeface="Times New Roman" panose="02020603050405020304" pitchFamily="18" charset="0"/>
              </a:rPr>
              <a:t> </a:t>
            </a:r>
            <a:r>
              <a:rPr lang="ru-RU" sz="3200" spc="45" dirty="0">
                <a:effectLst/>
                <a:latin typeface="Times New Roman" panose="02020603050405020304" pitchFamily="18" charset="0"/>
                <a:ea typeface="Times New Roman" panose="02020603050405020304" pitchFamily="18" charset="0"/>
              </a:rPr>
              <a:t>b</a:t>
            </a:r>
            <a:r>
              <a:rPr lang="en-US" sz="3200" spc="45" dirty="0">
                <a:effectLst/>
                <a:latin typeface="Times New Roman" panose="02020603050405020304" pitchFamily="18" charset="0"/>
                <a:ea typeface="Times New Roman" panose="02020603050405020304" pitchFamily="18" charset="0"/>
              </a:rPr>
              <a:t>e</a:t>
            </a:r>
            <a:r>
              <a:rPr lang="ru-RU" sz="3200" spc="45" dirty="0" err="1">
                <a:effectLst/>
                <a:latin typeface="Times New Roman" panose="02020603050405020304" pitchFamily="18" charset="0"/>
                <a:ea typeface="Times New Roman" panose="02020603050405020304" pitchFamily="18" charset="0"/>
              </a:rPr>
              <a:t>radi</a:t>
            </a:r>
            <a:r>
              <a:rPr lang="ru-RU" sz="3200" spc="45" dirty="0">
                <a:effectLst/>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0518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DF376F4-A381-403C-A920-5854F400C1CF}"/>
              </a:ext>
            </a:extLst>
          </p:cNvPr>
          <p:cNvSpPr txBox="1"/>
          <p:nvPr/>
        </p:nvSpPr>
        <p:spPr>
          <a:xfrm>
            <a:off x="345233" y="298580"/>
            <a:ext cx="8808097" cy="5377113"/>
          </a:xfrm>
          <a:prstGeom prst="rect">
            <a:avLst/>
          </a:prstGeom>
          <a:noFill/>
        </p:spPr>
        <p:txBody>
          <a:bodyPr wrap="square">
            <a:spAutoFit/>
          </a:bodyPr>
          <a:lstStyle/>
          <a:p>
            <a:pPr marR="63500" indent="177800" algn="just">
              <a:lnSpc>
                <a:spcPct val="112000"/>
              </a:lnSpc>
            </a:pPr>
            <a:r>
              <a:rPr lang="ru-RU" sz="2600" dirty="0" err="1">
                <a:effectLst/>
                <a:latin typeface="Times New Roman" panose="02020603050405020304" pitchFamily="18" charset="0"/>
                <a:ea typeface="Times New Roman" panose="02020603050405020304" pitchFamily="18" charset="0"/>
              </a:rPr>
              <a:t>Yer</a:t>
            </a:r>
            <a:r>
              <a:rPr lang="ru-RU" sz="260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yuzining</a:t>
            </a:r>
            <a:r>
              <a:rPr lang="ru-RU" sz="260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chek</a:t>
            </a:r>
            <a:r>
              <a:rPr lang="en-US" sz="2600" dirty="0">
                <a:effectLst/>
                <a:latin typeface="Times New Roman" panose="02020603050405020304" pitchFamily="18" charset="0"/>
                <a:ea typeface="Times New Roman" panose="02020603050405020304" pitchFamily="18" charset="0"/>
              </a:rPr>
              <a:t>s</a:t>
            </a:r>
            <a:r>
              <a:rPr lang="ru-RU" sz="2600" dirty="0" err="1">
                <a:effectLst/>
                <a:latin typeface="Times New Roman" panose="02020603050405020304" pitchFamily="18" charset="0"/>
                <a:ea typeface="Times New Roman" panose="02020603050405020304" pitchFamily="18" charset="0"/>
              </a:rPr>
              <a:t>iz</a:t>
            </a:r>
            <a:r>
              <a:rPr lang="ru-RU" sz="2600" dirty="0">
                <a:effectLst/>
                <a:latin typeface="Times New Roman" panose="02020603050405020304" pitchFamily="18" charset="0"/>
                <a:ea typeface="Times New Roman" panose="02020603050405020304" pitchFamily="18" charset="0"/>
              </a:rPr>
              <a:t> </a:t>
            </a:r>
            <a:r>
              <a:rPr lang="ru-RU" sz="2600" spc="50" dirty="0" err="1">
                <a:effectLst/>
                <a:latin typeface="Times New Roman" panose="02020603050405020304" pitchFamily="18" charset="0"/>
                <a:ea typeface="Times New Roman" panose="02020603050405020304" pitchFamily="18" charset="0"/>
              </a:rPr>
              <a:t>maydonida</a:t>
            </a:r>
            <a:r>
              <a:rPr lang="ru-RU" sz="2600" spc="50" dirty="0">
                <a:effectLst/>
                <a:latin typeface="Times New Roman" panose="02020603050405020304" pitchFamily="18" charset="0"/>
                <a:ea typeface="Times New Roman" panose="02020603050405020304" pitchFamily="18" charset="0"/>
              </a:rPr>
              <a:t> </a:t>
            </a:r>
            <a:r>
              <a:rPr lang="en-US" sz="2600" spc="50" dirty="0">
                <a:latin typeface="Times New Roman" panose="02020603050405020304" pitchFamily="18" charset="0"/>
                <a:ea typeface="Times New Roman" panose="02020603050405020304" pitchFamily="18" charset="0"/>
              </a:rPr>
              <a:t>h</a:t>
            </a:r>
            <a:r>
              <a:rPr lang="ru-RU" sz="2600" dirty="0" err="1">
                <a:effectLst/>
                <a:latin typeface="Times New Roman" panose="02020603050405020304" pitchFamily="18" charset="0"/>
                <a:ea typeface="Times New Roman" panose="02020603050405020304" pitchFamily="18" charset="0"/>
              </a:rPr>
              <a:t>ayot</a:t>
            </a:r>
            <a:r>
              <a:rPr lang="ru-RU" sz="260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tirik</a:t>
            </a:r>
            <a:r>
              <a:rPr lang="ru-RU" sz="2600" dirty="0">
                <a:effectLst/>
                <a:latin typeface="Times New Roman" panose="02020603050405020304" pitchFamily="18" charset="0"/>
                <a:ea typeface="Times New Roman" panose="02020603050405020304" pitchFamily="18" charset="0"/>
              </a:rPr>
              <a:t> </a:t>
            </a:r>
            <a:r>
              <a:rPr lang="ru-RU" sz="2600" spc="60" dirty="0" err="1">
                <a:effectLst/>
                <a:latin typeface="Times New Roman" panose="02020603050405020304" pitchFamily="18" charset="0"/>
                <a:ea typeface="Times New Roman" panose="02020603050405020304" pitchFamily="18" charset="0"/>
              </a:rPr>
              <a:t>organizmlarning</a:t>
            </a:r>
            <a:r>
              <a:rPr lang="ru-RU" sz="2600" spc="6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tabiiy</a:t>
            </a:r>
            <a:r>
              <a:rPr lang="ru-RU" sz="2600" spc="23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jarayonlarga</a:t>
            </a:r>
            <a:r>
              <a:rPr lang="ru-RU" sz="260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ta’sir</a:t>
            </a:r>
            <a:r>
              <a:rPr lang="ru-RU" sz="2600" dirty="0">
                <a:effectLst/>
                <a:latin typeface="Times New Roman" panose="02020603050405020304" pitchFamily="18" charset="0"/>
                <a:ea typeface="Times New Roman" panose="02020603050405020304" pitchFamily="18" charset="0"/>
              </a:rPr>
              <a:t> </a:t>
            </a:r>
            <a:r>
              <a:rPr lang="en-US" sz="2600" dirty="0">
                <a:latin typeface="Times New Roman" panose="02020603050405020304" pitchFamily="18" charset="0"/>
                <a:ea typeface="Times New Roman" panose="02020603050405020304" pitchFamily="18" charset="0"/>
              </a:rPr>
              <a:t>q</a:t>
            </a:r>
            <a:r>
              <a:rPr lang="ru-RU" sz="2600" dirty="0" err="1">
                <a:effectLst/>
                <a:latin typeface="Times New Roman" panose="02020603050405020304" pitchFamily="18" charset="0"/>
                <a:ea typeface="Times New Roman" panose="02020603050405020304" pitchFamily="18" charset="0"/>
              </a:rPr>
              <a:t>ilish</a:t>
            </a:r>
            <a:r>
              <a:rPr lang="ru-RU" sz="2600" spc="24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nazariyasi</a:t>
            </a:r>
            <a:r>
              <a:rPr lang="ru-RU" sz="2600" dirty="0">
                <a:effectLst/>
                <a:latin typeface="Times New Roman" panose="02020603050405020304" pitchFamily="18" charset="0"/>
                <a:ea typeface="Times New Roman" panose="02020603050405020304" pitchFamily="18" charset="0"/>
              </a:rPr>
              <a:t> XIX </a:t>
            </a:r>
            <a:r>
              <a:rPr lang="ru-RU" sz="2600" dirty="0" err="1">
                <a:effectLst/>
                <a:latin typeface="Times New Roman" panose="02020603050405020304" pitchFamily="18" charset="0"/>
                <a:ea typeface="Times New Roman" panose="02020603050405020304" pitchFamily="18" charset="0"/>
              </a:rPr>
              <a:t>asr</a:t>
            </a:r>
            <a:r>
              <a:rPr lang="ru-RU" sz="2600" dirty="0">
                <a:effectLst/>
                <a:latin typeface="Times New Roman" panose="02020603050405020304" pitchFamily="18" charset="0"/>
                <a:ea typeface="Times New Roman" panose="02020603050405020304" pitchFamily="18" charset="0"/>
              </a:rPr>
              <a:t> </a:t>
            </a:r>
            <a:r>
              <a:rPr lang="ru-RU" sz="2600" spc="55" dirty="0" err="1">
                <a:effectLst/>
                <a:latin typeface="Times New Roman" panose="02020603050405020304" pitchFamily="18" charset="0"/>
                <a:ea typeface="Times New Roman" panose="02020603050405020304" pitchFamily="18" charset="0"/>
              </a:rPr>
              <a:t>oxiri</a:t>
            </a:r>
            <a:r>
              <a:rPr lang="ru-RU" sz="2600" spc="55" dirty="0">
                <a:effectLst/>
                <a:latin typeface="Times New Roman" panose="02020603050405020304" pitchFamily="18" charset="0"/>
                <a:ea typeface="Times New Roman" panose="02020603050405020304" pitchFamily="18" charset="0"/>
              </a:rPr>
              <a:t> </a:t>
            </a:r>
            <a:r>
              <a:rPr lang="ru-RU" sz="2600" dirty="0">
                <a:effectLst/>
                <a:latin typeface="Times New Roman" panose="02020603050405020304" pitchFamily="18" charset="0"/>
                <a:ea typeface="Times New Roman" panose="02020603050405020304" pitchFamily="18" charset="0"/>
              </a:rPr>
              <a:t>XX</a:t>
            </a:r>
            <a:r>
              <a:rPr lang="ru-RU" sz="2600" spc="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asr</a:t>
            </a:r>
            <a:r>
              <a:rPr lang="ru-RU" sz="2600" dirty="0">
                <a:effectLst/>
                <a:latin typeface="Times New Roman" panose="02020603050405020304" pitchFamily="18" charset="0"/>
                <a:ea typeface="Times New Roman" panose="02020603050405020304" pitchFamily="18" charset="0"/>
              </a:rPr>
              <a:t> </a:t>
            </a:r>
            <a:r>
              <a:rPr lang="ru-RU" sz="2600" spc="45" dirty="0" err="1">
                <a:effectLst/>
                <a:latin typeface="Times New Roman" panose="02020603050405020304" pitchFamily="18" charset="0"/>
                <a:ea typeface="Times New Roman" panose="02020603050405020304" pitchFamily="18" charset="0"/>
              </a:rPr>
              <a:t>boshlarida</a:t>
            </a:r>
            <a:r>
              <a:rPr lang="ru-RU" sz="2600" spc="4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birinchi</a:t>
            </a:r>
            <a:r>
              <a:rPr lang="ru-RU" sz="2600" dirty="0">
                <a:effectLst/>
                <a:latin typeface="Times New Roman" panose="02020603050405020304" pitchFamily="18" charset="0"/>
                <a:ea typeface="Times New Roman" panose="02020603050405020304" pitchFamily="18" charset="0"/>
              </a:rPr>
              <a:t> </a:t>
            </a:r>
            <a:r>
              <a:rPr lang="ru-RU" sz="2600" spc="60" dirty="0" err="1">
                <a:effectLst/>
                <a:latin typeface="Times New Roman" panose="02020603050405020304" pitchFamily="18" charset="0"/>
                <a:ea typeface="Times New Roman" panose="02020603050405020304" pitchFamily="18" charset="0"/>
              </a:rPr>
              <a:t>marta</a:t>
            </a:r>
            <a:r>
              <a:rPr lang="ru-RU" sz="2600" spc="6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rus</a:t>
            </a:r>
            <a:r>
              <a:rPr lang="ru-RU" sz="2600" dirty="0">
                <a:effectLst/>
                <a:latin typeface="Times New Roman" panose="02020603050405020304" pitchFamily="18" charset="0"/>
                <a:ea typeface="Times New Roman" panose="02020603050405020304" pitchFamily="18" charset="0"/>
              </a:rPr>
              <a:t> </a:t>
            </a:r>
            <a:r>
              <a:rPr lang="ru-RU" sz="2600" spc="45" dirty="0" err="1">
                <a:effectLst/>
                <a:latin typeface="Times New Roman" panose="02020603050405020304" pitchFamily="18" charset="0"/>
                <a:ea typeface="Times New Roman" panose="02020603050405020304" pitchFamily="18" charset="0"/>
              </a:rPr>
              <a:t>tupro</a:t>
            </a:r>
            <a:r>
              <a:rPr lang="en-US" sz="2600" spc="45" dirty="0">
                <a:effectLst/>
                <a:latin typeface="Times New Roman" panose="02020603050405020304" pitchFamily="18" charset="0"/>
                <a:ea typeface="Times New Roman" panose="02020603050405020304" pitchFamily="18" charset="0"/>
              </a:rPr>
              <a:t>q</a:t>
            </a:r>
            <a:r>
              <a:rPr lang="ru-RU" sz="2600" spc="45" dirty="0" err="1">
                <a:effectLst/>
                <a:latin typeface="Times New Roman" panose="02020603050405020304" pitchFamily="18" charset="0"/>
                <a:ea typeface="Times New Roman" panose="02020603050405020304" pitchFamily="18" charset="0"/>
              </a:rPr>
              <a:t>shunos</a:t>
            </a:r>
            <a:r>
              <a:rPr lang="ru-RU" sz="2600" spc="4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olimi</a:t>
            </a:r>
            <a:r>
              <a:rPr lang="ru-RU" sz="2600" spc="5" dirty="0">
                <a:effectLst/>
                <a:latin typeface="Times New Roman" panose="02020603050405020304" pitchFamily="18" charset="0"/>
                <a:ea typeface="Times New Roman" panose="02020603050405020304" pitchFamily="18" charset="0"/>
              </a:rPr>
              <a:t> </a:t>
            </a:r>
            <a:r>
              <a:rPr lang="ru-RU" sz="2600" dirty="0">
                <a:effectLst/>
                <a:latin typeface="Times New Roman" panose="02020603050405020304" pitchFamily="18" charset="0"/>
                <a:ea typeface="Times New Roman" panose="02020603050405020304" pitchFamily="18" charset="0"/>
              </a:rPr>
              <a:t>V. </a:t>
            </a:r>
            <a:r>
              <a:rPr lang="ru-RU" sz="2600" dirty="0" err="1">
                <a:effectLst/>
                <a:latin typeface="Times New Roman" panose="02020603050405020304" pitchFamily="18" charset="0"/>
                <a:ea typeface="Times New Roman" panose="02020603050405020304" pitchFamily="18" charset="0"/>
              </a:rPr>
              <a:t>V.Dokuchaev</a:t>
            </a:r>
            <a:r>
              <a:rPr lang="ru-RU" sz="260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tomonidan</a:t>
            </a:r>
            <a:r>
              <a:rPr lang="ru-RU" sz="2600"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o`</a:t>
            </a:r>
            <a:r>
              <a:rPr lang="ru-RU" sz="2600" dirty="0" err="1">
                <a:effectLst/>
                <a:latin typeface="Times New Roman" panose="02020603050405020304" pitchFamily="18" charset="0"/>
                <a:ea typeface="Times New Roman" panose="02020603050405020304" pitchFamily="18" charset="0"/>
              </a:rPr>
              <a:t>rtaga</a:t>
            </a:r>
            <a:r>
              <a:rPr lang="ru-RU" sz="2600" dirty="0">
                <a:effectLst/>
                <a:latin typeface="Times New Roman" panose="02020603050405020304" pitchFamily="18" charset="0"/>
                <a:ea typeface="Times New Roman" panose="02020603050405020304" pitchFamily="18" charset="0"/>
              </a:rPr>
              <a:t> </a:t>
            </a:r>
            <a:r>
              <a:rPr lang="ru-RU" sz="2600" spc="60" dirty="0" err="1">
                <a:effectLst/>
                <a:latin typeface="Times New Roman" panose="02020603050405020304" pitchFamily="18" charset="0"/>
                <a:ea typeface="Times New Roman" panose="02020603050405020304" pitchFamily="18" charset="0"/>
              </a:rPr>
              <a:t>tashlanadi</a:t>
            </a:r>
            <a:r>
              <a:rPr lang="ru-RU" sz="2600" spc="60" dirty="0">
                <a:effectLst/>
                <a:latin typeface="Times New Roman" panose="02020603050405020304" pitchFamily="18" charset="0"/>
                <a:ea typeface="Times New Roman" panose="02020603050405020304" pitchFamily="18" charset="0"/>
              </a:rPr>
              <a:t>. </a:t>
            </a:r>
            <a:r>
              <a:rPr lang="ru-RU" sz="2600" dirty="0">
                <a:effectLst/>
                <a:latin typeface="Times New Roman" panose="02020603050405020304" pitchFamily="18" charset="0"/>
                <a:ea typeface="Times New Roman" panose="02020603050405020304" pitchFamily="18" charset="0"/>
              </a:rPr>
              <a:t>U</a:t>
            </a:r>
            <a:r>
              <a:rPr lang="ru-RU" sz="2600" spc="235" dirty="0">
                <a:effectLst/>
                <a:latin typeface="Times New Roman" panose="02020603050405020304" pitchFamily="18" charset="0"/>
                <a:ea typeface="Times New Roman" panose="02020603050405020304" pitchFamily="18" charset="0"/>
              </a:rPr>
              <a:t> </a:t>
            </a:r>
            <a:r>
              <a:rPr lang="en-US" sz="2600" spc="235" dirty="0">
                <a:latin typeface="Times New Roman" panose="02020603050405020304" pitchFamily="18" charset="0"/>
                <a:ea typeface="Times New Roman" panose="02020603050405020304" pitchFamily="18" charset="0"/>
              </a:rPr>
              <a:t>o`</a:t>
            </a:r>
            <a:r>
              <a:rPr lang="ru-RU" sz="2600" dirty="0">
                <a:effectLst/>
                <a:latin typeface="Times New Roman" panose="02020603050405020304" pitchFamily="18" charset="0"/>
                <a:ea typeface="Times New Roman" panose="02020603050405020304" pitchFamily="18" charset="0"/>
              </a:rPr>
              <a:t>z </a:t>
            </a:r>
            <a:r>
              <a:rPr lang="ru-RU" sz="2600" dirty="0" err="1">
                <a:effectLst/>
                <a:latin typeface="Times New Roman" panose="02020603050405020304" pitchFamily="18" charset="0"/>
                <a:ea typeface="Times New Roman" panose="02020603050405020304" pitchFamily="18" charset="0"/>
              </a:rPr>
              <a:t>nazariyasini</a:t>
            </a:r>
            <a:r>
              <a:rPr lang="ru-RU" sz="2600" spc="240" dirty="0">
                <a:effectLst/>
                <a:latin typeface="Times New Roman" panose="02020603050405020304" pitchFamily="18" charset="0"/>
                <a:ea typeface="Times New Roman" panose="02020603050405020304" pitchFamily="18" charset="0"/>
              </a:rPr>
              <a:t> </a:t>
            </a:r>
            <a:r>
              <a:rPr lang="en-US" sz="2600" spc="45" dirty="0">
                <a:latin typeface="Times New Roman" panose="02020603050405020304" pitchFamily="18" charset="0"/>
                <a:ea typeface="Times New Roman" panose="02020603050405020304" pitchFamily="18" charset="0"/>
              </a:rPr>
              <a:t>o`</a:t>
            </a:r>
            <a:r>
              <a:rPr lang="ru-RU" sz="2600" spc="45" dirty="0" err="1">
                <a:effectLst/>
                <a:latin typeface="Times New Roman" panose="02020603050405020304" pitchFamily="18" charset="0"/>
                <a:ea typeface="Times New Roman" panose="02020603050405020304" pitchFamily="18" charset="0"/>
              </a:rPr>
              <a:t>simlik</a:t>
            </a:r>
            <a:r>
              <a:rPr lang="ru-RU" sz="2600" spc="5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va</a:t>
            </a:r>
            <a:r>
              <a:rPr lang="ru-RU" sz="2600" spc="5" dirty="0">
                <a:effectLst/>
                <a:latin typeface="Times New Roman" panose="02020603050405020304" pitchFamily="18" charset="0"/>
                <a:ea typeface="Times New Roman" panose="02020603050405020304" pitchFamily="18" charset="0"/>
              </a:rPr>
              <a:t> </a:t>
            </a:r>
            <a:r>
              <a:rPr lang="en-US" sz="2600" spc="50" dirty="0">
                <a:latin typeface="Times New Roman" panose="02020603050405020304" pitchFamily="18" charset="0"/>
                <a:ea typeface="Times New Roman" panose="02020603050405020304" pitchFamily="18" charset="0"/>
              </a:rPr>
              <a:t>h</a:t>
            </a:r>
            <a:r>
              <a:rPr lang="ru-RU" sz="2600" spc="50" dirty="0" err="1">
                <a:effectLst/>
                <a:latin typeface="Times New Roman" panose="02020603050405020304" pitchFamily="18" charset="0"/>
                <a:ea typeface="Times New Roman" panose="02020603050405020304" pitchFamily="18" charset="0"/>
              </a:rPr>
              <a:t>ayvonlarning</a:t>
            </a:r>
            <a:r>
              <a:rPr lang="ru-RU" sz="2600" spc="5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tupro</a:t>
            </a:r>
            <a:r>
              <a:rPr lang="en-US" sz="2600" dirty="0">
                <a:latin typeface="Times New Roman" panose="02020603050405020304" pitchFamily="18" charset="0"/>
                <a:ea typeface="Times New Roman" panose="02020603050405020304" pitchFamily="18" charset="0"/>
              </a:rPr>
              <a:t>q</a:t>
            </a:r>
            <a:r>
              <a:rPr lang="ru-RU" sz="2600" spc="5" dirty="0">
                <a:effectLst/>
                <a:latin typeface="Times New Roman" panose="02020603050405020304" pitchFamily="18" charset="0"/>
                <a:ea typeface="Times New Roman" panose="02020603050405020304" pitchFamily="18" charset="0"/>
              </a:rPr>
              <a:t> </a:t>
            </a:r>
            <a:r>
              <a:rPr lang="en-US" sz="2600" spc="5" dirty="0">
                <a:latin typeface="Times New Roman" panose="02020603050405020304" pitchFamily="18" charset="0"/>
                <a:ea typeface="Times New Roman" panose="02020603050405020304" pitchFamily="18" charset="0"/>
              </a:rPr>
              <a:t>h</a:t>
            </a:r>
            <a:r>
              <a:rPr lang="ru-RU" sz="2600" spc="45" dirty="0" err="1">
                <a:effectLst/>
                <a:latin typeface="Times New Roman" panose="02020603050405020304" pitchFamily="18" charset="0"/>
                <a:ea typeface="Times New Roman" panose="02020603050405020304" pitchFamily="18" charset="0"/>
              </a:rPr>
              <a:t>osil</a:t>
            </a:r>
            <a:r>
              <a:rPr lang="ru-RU" sz="2600" spc="45" dirty="0">
                <a:effectLst/>
                <a:latin typeface="Times New Roman" panose="02020603050405020304" pitchFamily="18" charset="0"/>
                <a:ea typeface="Times New Roman" panose="02020603050405020304" pitchFamily="18" charset="0"/>
              </a:rPr>
              <a:t> b</a:t>
            </a:r>
            <a:r>
              <a:rPr lang="en-US" sz="2600" spc="45" dirty="0">
                <a:effectLst/>
                <a:latin typeface="Times New Roman" panose="02020603050405020304" pitchFamily="18" charset="0"/>
                <a:ea typeface="Times New Roman" panose="02020603050405020304" pitchFamily="18" charset="0"/>
              </a:rPr>
              <a:t>o`</a:t>
            </a:r>
            <a:r>
              <a:rPr lang="ru-RU" sz="2600" spc="45" dirty="0" err="1">
                <a:effectLst/>
                <a:latin typeface="Times New Roman" panose="02020603050405020304" pitchFamily="18" charset="0"/>
                <a:ea typeface="Times New Roman" panose="02020603050405020304" pitchFamily="18" charset="0"/>
              </a:rPr>
              <a:t>lish</a:t>
            </a:r>
            <a:r>
              <a:rPr lang="ru-RU" sz="2600" spc="50"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jarayoniga</a:t>
            </a:r>
            <a:r>
              <a:rPr lang="ru-RU" sz="2600" spc="5" dirty="0">
                <a:effectLst/>
                <a:latin typeface="Times New Roman" panose="02020603050405020304" pitchFamily="18" charset="0"/>
                <a:ea typeface="Times New Roman" panose="02020603050405020304" pitchFamily="18" charset="0"/>
              </a:rPr>
              <a:t> </a:t>
            </a:r>
            <a:r>
              <a:rPr lang="ru-RU" sz="2600" spc="60" dirty="0" err="1">
                <a:effectLst/>
                <a:latin typeface="Times New Roman" panose="02020603050405020304" pitchFamily="18" charset="0"/>
                <a:ea typeface="Times New Roman" panose="02020603050405020304" pitchFamily="18" charset="0"/>
              </a:rPr>
              <a:t>ta’sirini</a:t>
            </a:r>
            <a:r>
              <a:rPr lang="ru-RU" sz="2600" spc="65" dirty="0">
                <a:effectLst/>
                <a:latin typeface="Times New Roman" panose="02020603050405020304" pitchFamily="18" charset="0"/>
                <a:ea typeface="Times New Roman" panose="02020603050405020304" pitchFamily="18" charset="0"/>
              </a:rPr>
              <a:t> </a:t>
            </a:r>
            <a:r>
              <a:rPr lang="en-US" sz="2600" spc="45" dirty="0">
                <a:latin typeface="Times New Roman" panose="02020603050405020304" pitchFamily="18" charset="0"/>
                <a:ea typeface="Times New Roman" panose="02020603050405020304" pitchFamily="18" charset="0"/>
              </a:rPr>
              <a:t>o`</a:t>
            </a:r>
            <a:r>
              <a:rPr lang="ru-RU" sz="2600" spc="45" dirty="0" err="1">
                <a:effectLst/>
                <a:latin typeface="Times New Roman" panose="02020603050405020304" pitchFamily="18" charset="0"/>
                <a:ea typeface="Times New Roman" panose="02020603050405020304" pitchFamily="18" charset="0"/>
              </a:rPr>
              <a:t>rganish</a:t>
            </a:r>
            <a:r>
              <a:rPr lang="ru-RU" sz="2600" spc="6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buyicha</a:t>
            </a:r>
            <a:r>
              <a:rPr lang="ru-RU" sz="2600" spc="55" dirty="0">
                <a:effectLst/>
                <a:latin typeface="Times New Roman" panose="02020603050405020304" pitchFamily="18" charset="0"/>
                <a:ea typeface="Times New Roman" panose="02020603050405020304" pitchFamily="18" charset="0"/>
              </a:rPr>
              <a:t> </a:t>
            </a:r>
            <a:r>
              <a:rPr lang="ru-RU" sz="2600" dirty="0" err="1">
                <a:effectLst/>
                <a:latin typeface="Times New Roman" panose="02020603050405020304" pitchFamily="18" charset="0"/>
                <a:ea typeface="Times New Roman" panose="02020603050405020304" pitchFamily="18" charset="0"/>
              </a:rPr>
              <a:t>a'soslaydi</a:t>
            </a:r>
            <a:r>
              <a:rPr lang="ru-RU" sz="2600" dirty="0">
                <a:effectLst/>
                <a:latin typeface="Times New Roman" panose="02020603050405020304" pitchFamily="18" charset="0"/>
                <a:ea typeface="Times New Roman" panose="02020603050405020304" pitchFamily="18" charset="0"/>
              </a:rPr>
              <a:t>.</a:t>
            </a:r>
            <a:endParaRPr lang="en-US" sz="2600" dirty="0">
              <a:effectLst/>
              <a:latin typeface="Times New Roman" panose="02020603050405020304" pitchFamily="18" charset="0"/>
              <a:ea typeface="Times New Roman" panose="02020603050405020304" pitchFamily="18" charset="0"/>
            </a:endParaRPr>
          </a:p>
          <a:p>
            <a:pPr marR="63500" indent="177800" algn="just">
              <a:lnSpc>
                <a:spcPct val="112000"/>
              </a:lnSpc>
            </a:pPr>
            <a:endParaRPr lang="ru-RU" sz="2600" dirty="0">
              <a:effectLst/>
              <a:latin typeface="Times New Roman" panose="02020603050405020304" pitchFamily="18" charset="0"/>
              <a:ea typeface="Times New Roman" panose="02020603050405020304" pitchFamily="18" charset="0"/>
            </a:endParaRPr>
          </a:p>
          <a:p>
            <a:pPr marL="186055" algn="just">
              <a:lnSpc>
                <a:spcPts val="915"/>
              </a:lnSpc>
            </a:pPr>
            <a:r>
              <a:rPr lang="en-US" sz="2600" spc="50" dirty="0">
                <a:effectLst/>
                <a:latin typeface="Times New Roman" panose="02020603050405020304" pitchFamily="18" charset="0"/>
                <a:ea typeface="Times New Roman" panose="02020603050405020304" pitchFamily="18" charset="0"/>
              </a:rPr>
              <a:t>XX</a:t>
            </a:r>
            <a:r>
              <a:rPr lang="en-US" sz="2600" spc="16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asr</a:t>
            </a:r>
            <a:r>
              <a:rPr lang="en-US" sz="2600" spc="150" dirty="0">
                <a:effectLst/>
                <a:latin typeface="Times New Roman" panose="02020603050405020304" pitchFamily="18" charset="0"/>
                <a:ea typeface="Times New Roman" panose="02020603050405020304" pitchFamily="18" charset="0"/>
              </a:rPr>
              <a:t> </a:t>
            </a:r>
            <a:r>
              <a:rPr lang="en-US" sz="2600" spc="45" dirty="0" err="1">
                <a:effectLst/>
                <a:latin typeface="Times New Roman" panose="02020603050405020304" pitchFamily="18" charset="0"/>
                <a:ea typeface="Times New Roman" panose="02020603050405020304" pitchFamily="18" charset="0"/>
              </a:rPr>
              <a:t>boshlarida</a:t>
            </a:r>
            <a:r>
              <a:rPr lang="en-US" sz="2600" spc="13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rus</a:t>
            </a:r>
            <a:r>
              <a:rPr lang="en-US" sz="2600" spc="110" dirty="0">
                <a:effectLst/>
                <a:latin typeface="Times New Roman" panose="02020603050405020304" pitchFamily="18" charset="0"/>
                <a:ea typeface="Times New Roman" panose="02020603050405020304" pitchFamily="18" charset="0"/>
              </a:rPr>
              <a:t> </a:t>
            </a:r>
            <a:r>
              <a:rPr lang="en-US" sz="2600" spc="65" dirty="0" err="1">
                <a:effectLst/>
                <a:latin typeface="Times New Roman" panose="02020603050405020304" pitchFamily="18" charset="0"/>
                <a:ea typeface="Times New Roman" panose="02020603050405020304" pitchFamily="18" charset="0"/>
              </a:rPr>
              <a:t>olimi</a:t>
            </a:r>
            <a:r>
              <a:rPr lang="en-US" sz="2600" spc="65" dirty="0">
                <a:effectLst/>
                <a:latin typeface="Times New Roman" panose="02020603050405020304" pitchFamily="18" charset="0"/>
                <a:ea typeface="Times New Roman" panose="02020603050405020304" pitchFamily="18" charset="0"/>
              </a:rPr>
              <a:t>,</a:t>
            </a:r>
            <a:r>
              <a:rPr lang="en-US" sz="2600" spc="170" dirty="0">
                <a:effectLst/>
                <a:latin typeface="Times New Roman" panose="02020603050405020304" pitchFamily="18" charset="0"/>
                <a:ea typeface="Times New Roman" panose="02020603050405020304" pitchFamily="18" charset="0"/>
              </a:rPr>
              <a:t> </a:t>
            </a:r>
            <a:r>
              <a:rPr lang="en-US" sz="2600" spc="50" dirty="0" err="1">
                <a:effectLst/>
                <a:latin typeface="Times New Roman" panose="02020603050405020304" pitchFamily="18" charset="0"/>
                <a:ea typeface="Times New Roman" panose="02020603050405020304" pitchFamily="18" charset="0"/>
              </a:rPr>
              <a:t>geolog</a:t>
            </a:r>
            <a:r>
              <a:rPr lang="en-US" sz="2600" spc="155"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V</a:t>
            </a:r>
            <a:r>
              <a:rPr lang="en-US" sz="2600" spc="20" dirty="0">
                <a:effectLst/>
                <a:latin typeface="Times New Roman" panose="02020603050405020304" pitchFamily="18" charset="0"/>
                <a:ea typeface="Times New Roman" panose="02020603050405020304" pitchFamily="18" charset="0"/>
              </a:rPr>
              <a:t> </a:t>
            </a:r>
            <a:r>
              <a:rPr lang="en-US" sz="2600" spc="50" dirty="0" err="1">
                <a:effectLst/>
                <a:latin typeface="Times New Roman" panose="02020603050405020304" pitchFamily="18" charset="0"/>
                <a:ea typeface="Times New Roman" panose="02020603050405020304" pitchFamily="18" charset="0"/>
              </a:rPr>
              <a:t>I.Vernadskiy</a:t>
            </a:r>
            <a:r>
              <a:rPr lang="en-US" sz="2600" spc="200"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geo­-</a:t>
            </a:r>
            <a:endParaRPr lang="ru-RU" sz="2600" dirty="0">
              <a:effectLst/>
              <a:latin typeface="Times New Roman" panose="02020603050405020304" pitchFamily="18" charset="0"/>
              <a:ea typeface="Times New Roman" panose="02020603050405020304" pitchFamily="18" charset="0"/>
            </a:endParaRPr>
          </a:p>
          <a:p>
            <a:pPr marL="17145" marR="39370" indent="-5080" algn="just">
              <a:lnSpc>
                <a:spcPct val="111000"/>
              </a:lnSpc>
              <a:spcBef>
                <a:spcPts val="100"/>
              </a:spcBef>
              <a:spcAft>
                <a:spcPts val="0"/>
              </a:spcAft>
            </a:pPr>
            <a:r>
              <a:rPr lang="en-US" sz="2600" dirty="0" err="1">
                <a:effectLst/>
                <a:latin typeface="Times New Roman" panose="02020603050405020304" pitchFamily="18" charset="0"/>
                <a:ea typeface="Times New Roman" panose="02020603050405020304" pitchFamily="18" charset="0"/>
              </a:rPr>
              <a:t>ximiya</a:t>
            </a:r>
            <a:r>
              <a:rPr lang="en-US" sz="2600" dirty="0">
                <a:effectLst/>
                <a:latin typeface="Times New Roman" panose="02020603050405020304" pitchFamily="18" charset="0"/>
                <a:ea typeface="Times New Roman" panose="02020603050405020304" pitchFamily="18" charset="0"/>
              </a:rPr>
              <a:t>,</a:t>
            </a:r>
            <a:r>
              <a:rPr lang="en-US" sz="2600" spc="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biogeoximiya</a:t>
            </a:r>
            <a:r>
              <a:rPr lang="en-US" sz="2600" spc="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va</a:t>
            </a:r>
            <a:r>
              <a:rPr lang="en-US" sz="2600" spc="5" dirty="0">
                <a:effectLst/>
                <a:latin typeface="Times New Roman" panose="02020603050405020304" pitchFamily="18" charset="0"/>
                <a:ea typeface="Times New Roman" panose="02020603050405020304" pitchFamily="18" charset="0"/>
              </a:rPr>
              <a:t> </a:t>
            </a:r>
            <a:r>
              <a:rPr lang="en-US" sz="2600" spc="65" dirty="0" err="1">
                <a:effectLst/>
                <a:latin typeface="Times New Roman" panose="02020603050405020304" pitchFamily="18" charset="0"/>
                <a:ea typeface="Times New Roman" panose="02020603050405020304" pitchFamily="18" charset="0"/>
              </a:rPr>
              <a:t>radiogeologiya</a:t>
            </a:r>
            <a:r>
              <a:rPr lang="en-US" sz="2600" spc="65" dirty="0">
                <a:effectLst/>
                <a:latin typeface="Times New Roman" panose="02020603050405020304" pitchFamily="18" charset="0"/>
                <a:ea typeface="Times New Roman" panose="02020603050405020304" pitchFamily="18" charset="0"/>
              </a:rPr>
              <a:t> </a:t>
            </a:r>
            <a:r>
              <a:rPr lang="en-US" sz="2600" spc="55" dirty="0" err="1">
                <a:effectLst/>
                <a:latin typeface="Times New Roman" panose="02020603050405020304" pitchFamily="18" charset="0"/>
                <a:ea typeface="Times New Roman" panose="02020603050405020304" pitchFamily="18" charset="0"/>
              </a:rPr>
              <a:t>tadqi</a:t>
            </a:r>
            <a:r>
              <a:rPr lang="en-US" sz="2600" spc="55" dirty="0" err="1">
                <a:latin typeface="Times New Roman" panose="02020603050405020304" pitchFamily="18" charset="0"/>
                <a:ea typeface="Times New Roman" panose="02020603050405020304" pitchFamily="18" charset="0"/>
              </a:rPr>
              <a:t>q</a:t>
            </a:r>
            <a:r>
              <a:rPr lang="en-US" sz="2600" spc="55" dirty="0" err="1">
                <a:effectLst/>
                <a:latin typeface="Times New Roman" panose="02020603050405020304" pitchFamily="18" charset="0"/>
                <a:ea typeface="Times New Roman" panose="02020603050405020304" pitchFamily="18" charset="0"/>
              </a:rPr>
              <a:t>otlari</a:t>
            </a:r>
            <a:r>
              <a:rPr lang="en-US" sz="2600" spc="60" dirty="0">
                <a:effectLst/>
                <a:latin typeface="Times New Roman" panose="02020603050405020304" pitchFamily="18" charset="0"/>
                <a:ea typeface="Times New Roman" panose="02020603050405020304" pitchFamily="18" charset="0"/>
              </a:rPr>
              <a:t> </a:t>
            </a:r>
            <a:r>
              <a:rPr lang="en-US" sz="2600" spc="50" dirty="0" err="1">
                <a:effectLst/>
                <a:latin typeface="Times New Roman" panose="02020603050405020304" pitchFamily="18" charset="0"/>
                <a:ea typeface="Times New Roman" panose="02020603050405020304" pitchFamily="18" charset="0"/>
              </a:rPr>
              <a:t>asosida</a:t>
            </a:r>
            <a:r>
              <a:rPr lang="en-US" sz="2600" spc="5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biosfera</a:t>
            </a:r>
            <a:r>
              <a:rPr lang="en-US" sz="260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ta’limotini</a:t>
            </a:r>
            <a:r>
              <a:rPr lang="en-US" sz="2600" dirty="0">
                <a:effectLst/>
                <a:latin typeface="Times New Roman" panose="02020603050405020304" pitchFamily="18" charset="0"/>
                <a:ea typeface="Times New Roman" panose="02020603050405020304" pitchFamily="18" charset="0"/>
              </a:rPr>
              <a:t> </a:t>
            </a:r>
            <a:r>
              <a:rPr lang="en-US" sz="2600" spc="50" dirty="0" err="1">
                <a:effectLst/>
                <a:latin typeface="Times New Roman" panose="02020603050405020304" pitchFamily="18" charset="0"/>
                <a:ea typeface="Times New Roman" panose="02020603050405020304" pitchFamily="18" charset="0"/>
              </a:rPr>
              <a:t>yaratadi</a:t>
            </a:r>
            <a:r>
              <a:rPr lang="en-US" sz="2600" spc="50" dirty="0">
                <a:effectLst/>
                <a:latin typeface="Times New Roman" panose="02020603050405020304" pitchFamily="18" charset="0"/>
                <a:ea typeface="Times New Roman" panose="02020603050405020304" pitchFamily="18" charset="0"/>
              </a:rPr>
              <a:t>.</a:t>
            </a:r>
            <a:r>
              <a:rPr lang="en-US" sz="2600" spc="55"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1926 </a:t>
            </a:r>
            <a:r>
              <a:rPr lang="en-US" sz="2600" dirty="0" err="1">
                <a:effectLst/>
                <a:latin typeface="Times New Roman" panose="02020603050405020304" pitchFamily="18" charset="0"/>
                <a:ea typeface="Times New Roman" panose="02020603050405020304" pitchFamily="18" charset="0"/>
              </a:rPr>
              <a:t>yili</a:t>
            </a:r>
            <a:r>
              <a:rPr lang="en-US" sz="2600" dirty="0">
                <a:effectLst/>
                <a:latin typeface="Times New Roman" panose="02020603050405020304" pitchFamily="18" charset="0"/>
                <a:ea typeface="Times New Roman" panose="02020603050405020304" pitchFamily="18" charset="0"/>
              </a:rPr>
              <a:t> </a:t>
            </a:r>
            <a:r>
              <a:rPr lang="en-US" sz="2600" spc="50" dirty="0" err="1">
                <a:effectLst/>
                <a:latin typeface="Times New Roman" panose="02020603050405020304" pitchFamily="18" charset="0"/>
                <a:ea typeface="Times New Roman" panose="02020603050405020304" pitchFamily="18" charset="0"/>
              </a:rPr>
              <a:t>olimning</a:t>
            </a:r>
            <a:r>
              <a:rPr lang="en-US" sz="2600" spc="50" dirty="0">
                <a:effectLst/>
                <a:latin typeface="Times New Roman" panose="02020603050405020304" pitchFamily="18" charset="0"/>
                <a:ea typeface="Times New Roman" panose="02020603050405020304" pitchFamily="18" charset="0"/>
              </a:rPr>
              <a:t> </a:t>
            </a:r>
            <a:r>
              <a:rPr lang="en-US" sz="2600" spc="60" dirty="0">
                <a:effectLst/>
                <a:latin typeface="Times New Roman" panose="02020603050405020304" pitchFamily="18" charset="0"/>
                <a:ea typeface="Times New Roman" panose="02020603050405020304" pitchFamily="18" charset="0"/>
              </a:rPr>
              <a:t>«</a:t>
            </a:r>
            <a:r>
              <a:rPr lang="en-US" sz="2600" spc="60" dirty="0" err="1">
                <a:effectLst/>
                <a:latin typeface="Times New Roman" panose="02020603050405020304" pitchFamily="18" charset="0"/>
                <a:ea typeface="Times New Roman" panose="02020603050405020304" pitchFamily="18" charset="0"/>
              </a:rPr>
              <a:t>Biosfe­</a:t>
            </a:r>
            <a:r>
              <a:rPr lang="en-US" sz="2600" dirty="0" err="1">
                <a:effectLst/>
                <a:latin typeface="Times New Roman" panose="02020603050405020304" pitchFamily="18" charset="0"/>
                <a:ea typeface="Times New Roman" panose="02020603050405020304" pitchFamily="18" charset="0"/>
              </a:rPr>
              <a:t>ra</a:t>
            </a:r>
            <a:r>
              <a:rPr lang="en-US" sz="2600" dirty="0">
                <a:effectLst/>
                <a:latin typeface="Times New Roman" panose="02020603050405020304" pitchFamily="18" charset="0"/>
                <a:ea typeface="Times New Roman" panose="02020603050405020304" pitchFamily="18" charset="0"/>
              </a:rPr>
              <a:t>»</a:t>
            </a:r>
            <a:r>
              <a:rPr lang="en-US" sz="2600" spc="12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nomli</a:t>
            </a:r>
            <a:r>
              <a:rPr lang="en-US" sz="2600" spc="16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kitobi</a:t>
            </a:r>
            <a:r>
              <a:rPr lang="en-US" sz="2600" spc="60"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chop</a:t>
            </a:r>
            <a:r>
              <a:rPr lang="en-US" sz="2600" spc="10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etiladi</a:t>
            </a:r>
            <a:r>
              <a:rPr lang="en-US" sz="2600" dirty="0">
                <a:effectLst/>
                <a:latin typeface="Times New Roman" panose="02020603050405020304" pitchFamily="18" charset="0"/>
                <a:ea typeface="Times New Roman" panose="02020603050405020304" pitchFamily="18" charset="0"/>
              </a:rPr>
              <a:t>.</a:t>
            </a:r>
            <a:r>
              <a:rPr lang="en-US" sz="2600" spc="13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Undagi</a:t>
            </a:r>
            <a:r>
              <a:rPr lang="en-US" sz="2600" spc="12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izo</a:t>
            </a:r>
            <a:r>
              <a:rPr lang="en-US" sz="2600" dirty="0" err="1">
                <a:latin typeface="Times New Roman" panose="02020603050405020304" pitchFamily="18" charset="0"/>
                <a:ea typeface="Times New Roman" panose="02020603050405020304" pitchFamily="18" charset="0"/>
              </a:rPr>
              <a:t>x</a:t>
            </a:r>
            <a:r>
              <a:rPr lang="en-US" sz="2600" spc="12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bo`yicha</a:t>
            </a:r>
            <a:r>
              <a:rPr lang="en-US" sz="2600" spc="90" dirty="0">
                <a:effectLst/>
                <a:latin typeface="Times New Roman" panose="02020603050405020304" pitchFamily="18" charset="0"/>
                <a:ea typeface="Times New Roman" panose="02020603050405020304" pitchFamily="18" charset="0"/>
              </a:rPr>
              <a:t> </a:t>
            </a:r>
            <a:r>
              <a:rPr lang="en-US" sz="2600" spc="45" dirty="0" err="1">
                <a:effectLst/>
                <a:latin typeface="Times New Roman" panose="02020603050405020304" pitchFamily="18" charset="0"/>
                <a:ea typeface="Times New Roman" panose="02020603050405020304" pitchFamily="18" charset="0"/>
              </a:rPr>
              <a:t>biosfera</a:t>
            </a:r>
            <a:endParaRPr lang="ru-RU" sz="2600" dirty="0">
              <a:effectLst/>
              <a:latin typeface="Times New Roman" panose="02020603050405020304" pitchFamily="18" charset="0"/>
              <a:ea typeface="Times New Roman" panose="02020603050405020304" pitchFamily="18" charset="0"/>
            </a:endParaRPr>
          </a:p>
          <a:p>
            <a:pPr marL="17145" algn="just">
              <a:lnSpc>
                <a:spcPts val="1020"/>
              </a:lnSpc>
            </a:pPr>
            <a:endParaRPr lang="en-US" sz="2600" dirty="0">
              <a:effectLst/>
              <a:latin typeface="Times New Roman" panose="02020603050405020304" pitchFamily="18" charset="0"/>
              <a:ea typeface="Times New Roman" panose="02020603050405020304" pitchFamily="18" charset="0"/>
            </a:endParaRPr>
          </a:p>
          <a:p>
            <a:pPr marL="17145" algn="just">
              <a:lnSpc>
                <a:spcPts val="1020"/>
              </a:lnSpc>
            </a:pPr>
            <a:r>
              <a:rPr lang="en-US" sz="2600" dirty="0" err="1">
                <a:effectLst/>
                <a:latin typeface="Times New Roman" panose="02020603050405020304" pitchFamily="18" charset="0"/>
                <a:ea typeface="Times New Roman" panose="02020603050405020304" pitchFamily="18" charset="0"/>
              </a:rPr>
              <a:t>bu</a:t>
            </a:r>
            <a:r>
              <a:rPr lang="en-US" sz="2600" spc="220" dirty="0">
                <a:effectLst/>
                <a:latin typeface="Times New Roman" panose="02020603050405020304" pitchFamily="18" charset="0"/>
                <a:ea typeface="Times New Roman" panose="02020603050405020304" pitchFamily="18" charset="0"/>
              </a:rPr>
              <a:t> </a:t>
            </a:r>
            <a:r>
              <a:rPr lang="en-US" sz="2600" spc="45" dirty="0" err="1">
                <a:effectLst/>
                <a:latin typeface="Times New Roman" panose="02020603050405020304" pitchFamily="18" charset="0"/>
                <a:ea typeface="Times New Roman" panose="02020603050405020304" pitchFamily="18" charset="0"/>
              </a:rPr>
              <a:t>sayyoraning</a:t>
            </a:r>
            <a:r>
              <a:rPr lang="en-US" sz="2600" spc="230" dirty="0">
                <a:effectLst/>
                <a:latin typeface="Times New Roman" panose="02020603050405020304" pitchFamily="18" charset="0"/>
                <a:ea typeface="Times New Roman" panose="02020603050405020304" pitchFamily="18" charset="0"/>
              </a:rPr>
              <a:t> </a:t>
            </a:r>
            <a:r>
              <a:rPr lang="en-US" sz="2600" spc="230" dirty="0" err="1">
                <a:latin typeface="Times New Roman" panose="02020603050405020304" pitchFamily="18" charset="0"/>
                <a:ea typeface="Times New Roman" panose="02020603050405020304" pitchFamily="18" charset="0"/>
              </a:rPr>
              <a:t>h</a:t>
            </a:r>
            <a:r>
              <a:rPr lang="en-US" sz="2600" dirty="0" err="1">
                <a:effectLst/>
                <a:latin typeface="Times New Roman" panose="02020603050405020304" pitchFamily="18" charset="0"/>
                <a:ea typeface="Times New Roman" panose="02020603050405020304" pitchFamily="18" charset="0"/>
              </a:rPr>
              <a:t>ayot</a:t>
            </a:r>
            <a:r>
              <a:rPr lang="en-US" sz="2600" spc="175" dirty="0">
                <a:effectLst/>
                <a:latin typeface="Times New Roman" panose="02020603050405020304" pitchFamily="18" charset="0"/>
                <a:ea typeface="Times New Roman" panose="02020603050405020304" pitchFamily="18" charset="0"/>
              </a:rPr>
              <a:t> </a:t>
            </a:r>
            <a:r>
              <a:rPr lang="en-US" sz="2600" spc="60" dirty="0" err="1">
                <a:effectLst/>
                <a:latin typeface="Times New Roman" panose="02020603050405020304" pitchFamily="18" charset="0"/>
                <a:ea typeface="Times New Roman" panose="02020603050405020304" pitchFamily="18" charset="0"/>
              </a:rPr>
              <a:t>rivojlanayotgan</a:t>
            </a:r>
            <a:r>
              <a:rPr lang="en-US" sz="2600" spc="265" dirty="0">
                <a:effectLst/>
                <a:latin typeface="Times New Roman" panose="02020603050405020304" pitchFamily="18" charset="0"/>
                <a:ea typeface="Times New Roman" panose="02020603050405020304" pitchFamily="18" charset="0"/>
              </a:rPr>
              <a:t> </a:t>
            </a:r>
            <a:r>
              <a:rPr lang="en-US" sz="2600" spc="265" dirty="0" err="1">
                <a:latin typeface="Times New Roman" panose="02020603050405020304" pitchFamily="18" charset="0"/>
                <a:ea typeface="Times New Roman" panose="02020603050405020304" pitchFamily="18" charset="0"/>
              </a:rPr>
              <a:t>qis</a:t>
            </a:r>
            <a:r>
              <a:rPr lang="en-US" sz="2600" dirty="0" err="1">
                <a:effectLst/>
                <a:latin typeface="Times New Roman" panose="02020603050405020304" pitchFamily="18" charset="0"/>
                <a:ea typeface="Times New Roman" panose="02020603050405020304" pitchFamily="18" charset="0"/>
              </a:rPr>
              <a:t>mi</a:t>
            </a:r>
            <a:r>
              <a:rPr lang="en-US" sz="2600" spc="3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va</a:t>
            </a:r>
            <a:r>
              <a:rPr lang="en-US" sz="2600" spc="24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bu</a:t>
            </a:r>
            <a:r>
              <a:rPr lang="en-US" sz="2600" spc="245" dirty="0">
                <a:effectLst/>
                <a:latin typeface="Times New Roman" panose="02020603050405020304" pitchFamily="18" charset="0"/>
                <a:ea typeface="Times New Roman" panose="02020603050405020304" pitchFamily="18" charset="0"/>
              </a:rPr>
              <a:t> </a:t>
            </a:r>
            <a:r>
              <a:rPr lang="en-US" sz="2600" spc="245" dirty="0" err="1">
                <a:latin typeface="Times New Roman" panose="02020603050405020304" pitchFamily="18" charset="0"/>
                <a:ea typeface="Times New Roman" panose="02020603050405020304" pitchFamily="18" charset="0"/>
              </a:rPr>
              <a:t>q</a:t>
            </a:r>
            <a:r>
              <a:rPr lang="en-US" sz="2600" dirty="0" err="1">
                <a:effectLst/>
                <a:latin typeface="Times New Roman" panose="02020603050405020304" pitchFamily="18" charset="0"/>
                <a:ea typeface="Times New Roman" panose="02020603050405020304" pitchFamily="18" charset="0"/>
              </a:rPr>
              <a:t>ism</a:t>
            </a:r>
            <a:r>
              <a:rPr lang="en-US" sz="2600" spc="200" dirty="0">
                <a:effectLst/>
                <a:latin typeface="Times New Roman" panose="02020603050405020304" pitchFamily="18" charset="0"/>
                <a:ea typeface="Times New Roman" panose="02020603050405020304" pitchFamily="18" charset="0"/>
              </a:rPr>
              <a:t> </a:t>
            </a:r>
          </a:p>
          <a:p>
            <a:pPr marL="17145" algn="just">
              <a:lnSpc>
                <a:spcPts val="1020"/>
              </a:lnSpc>
            </a:pPr>
            <a:endParaRPr lang="en-US" sz="2600" spc="200" dirty="0">
              <a:latin typeface="Times New Roman" panose="02020603050405020304" pitchFamily="18" charset="0"/>
              <a:ea typeface="Times New Roman" panose="02020603050405020304" pitchFamily="18" charset="0"/>
            </a:endParaRPr>
          </a:p>
          <a:p>
            <a:pPr marL="17145" algn="just">
              <a:lnSpc>
                <a:spcPts val="1020"/>
              </a:lnSpc>
            </a:pPr>
            <a:endParaRPr lang="en-US" sz="2600" spc="200" dirty="0">
              <a:effectLst/>
              <a:latin typeface="Times New Roman" panose="02020603050405020304" pitchFamily="18" charset="0"/>
              <a:ea typeface="Times New Roman" panose="02020603050405020304" pitchFamily="18" charset="0"/>
            </a:endParaRPr>
          </a:p>
          <a:p>
            <a:pPr marL="17145" algn="just">
              <a:lnSpc>
                <a:spcPts val="1020"/>
              </a:lnSpc>
            </a:pPr>
            <a:r>
              <a:rPr lang="en-US" sz="2600" spc="65" dirty="0" err="1">
                <a:effectLst/>
                <a:latin typeface="Times New Roman" panose="02020603050405020304" pitchFamily="18" charset="0"/>
                <a:ea typeface="Times New Roman" panose="02020603050405020304" pitchFamily="18" charset="0"/>
              </a:rPr>
              <a:t>Doimo</a:t>
            </a:r>
            <a:r>
              <a:rPr lang="en-US" sz="2600" spc="65" dirty="0">
                <a:latin typeface="Times New Roman" panose="02020603050405020304" pitchFamily="18" charset="0"/>
                <a:ea typeface="Times New Roman" panose="02020603050405020304" pitchFamily="18" charset="0"/>
              </a:rPr>
              <a:t> </a:t>
            </a:r>
            <a:r>
              <a:rPr lang="en-US" sz="2600" dirty="0" err="1">
                <a:latin typeface="Times New Roman" panose="02020603050405020304" pitchFamily="18" charset="0"/>
                <a:ea typeface="Times New Roman" panose="02020603050405020304" pitchFamily="18" charset="0"/>
              </a:rPr>
              <a:t>t</a:t>
            </a:r>
            <a:r>
              <a:rPr lang="en-US" sz="2600" dirty="0" err="1">
                <a:effectLst/>
                <a:latin typeface="Times New Roman" panose="02020603050405020304" pitchFamily="18" charset="0"/>
                <a:ea typeface="Times New Roman" panose="02020603050405020304" pitchFamily="18" charset="0"/>
              </a:rPr>
              <a:t>irik</a:t>
            </a:r>
            <a:r>
              <a:rPr lang="en-US" sz="2600" spc="385"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organizmlar</a:t>
            </a:r>
            <a:r>
              <a:rPr lang="en-US" sz="2600" spc="390" dirty="0">
                <a:effectLst/>
                <a:latin typeface="Times New Roman" panose="02020603050405020304" pitchFamily="18" charset="0"/>
                <a:ea typeface="Times New Roman" panose="02020603050405020304" pitchFamily="18" charset="0"/>
              </a:rPr>
              <a:t> </a:t>
            </a:r>
            <a:r>
              <a:rPr lang="en-US" sz="2600" dirty="0" err="1">
                <a:effectLst/>
                <a:latin typeface="Times New Roman" panose="02020603050405020304" pitchFamily="18" charset="0"/>
                <a:ea typeface="Times New Roman" panose="02020603050405020304" pitchFamily="18" charset="0"/>
              </a:rPr>
              <a:t>ta’siridadir</a:t>
            </a:r>
            <a:r>
              <a:rPr lang="en-US" sz="2600" dirty="0">
                <a:effectLst/>
                <a:latin typeface="Times New Roman" panose="02020603050405020304" pitchFamily="18" charset="0"/>
                <a:ea typeface="Times New Roman" panose="02020603050405020304" pitchFamily="18" charset="0"/>
              </a:rPr>
              <a:t>.</a:t>
            </a:r>
            <a:endParaRPr lang="ru-R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3485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0B1CC2F-3C32-4572-9F83-9592CFAA1BC9}"/>
              </a:ext>
            </a:extLst>
          </p:cNvPr>
          <p:cNvSpPr txBox="1"/>
          <p:nvPr/>
        </p:nvSpPr>
        <p:spPr>
          <a:xfrm>
            <a:off x="643812" y="214604"/>
            <a:ext cx="8509518" cy="6623416"/>
          </a:xfrm>
          <a:prstGeom prst="rect">
            <a:avLst/>
          </a:prstGeom>
          <a:noFill/>
        </p:spPr>
        <p:txBody>
          <a:bodyPr wrap="square">
            <a:spAutoFit/>
          </a:bodyPr>
          <a:lstStyle/>
          <a:p>
            <a:pPr marL="26035" marR="25400" indent="186690" algn="just">
              <a:lnSpc>
                <a:spcPct val="110000"/>
              </a:lnSpc>
              <a:spcAft>
                <a:spcPts val="0"/>
              </a:spcAft>
            </a:pPr>
            <a:r>
              <a:rPr lang="en-US" sz="3200" dirty="0" err="1">
                <a:effectLst/>
                <a:latin typeface="Times New Roman" panose="02020603050405020304" pitchFamily="18" charset="0"/>
                <a:ea typeface="Times New Roman" panose="02020603050405020304" pitchFamily="18" charset="0"/>
              </a:rPr>
              <a:t>Biosfera</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odatda</a:t>
            </a:r>
            <a:r>
              <a:rPr lang="en-US" sz="3200" dirty="0">
                <a:effectLst/>
                <a:latin typeface="Times New Roman" panose="02020603050405020304" pitchFamily="18" charset="0"/>
                <a:ea typeface="Times New Roman" panose="02020603050405020304" pitchFamily="18" charset="0"/>
              </a:rPr>
              <a:t>,</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uch</a:t>
            </a:r>
            <a:r>
              <a:rPr lang="en-US" sz="3200" spc="5" dirty="0">
                <a:effectLst/>
                <a:latin typeface="Times New Roman" panose="02020603050405020304" pitchFamily="18" charset="0"/>
                <a:ea typeface="Times New Roman" panose="02020603050405020304" pitchFamily="18" charset="0"/>
              </a:rPr>
              <a:t> </a:t>
            </a:r>
            <a:r>
              <a:rPr lang="en-US" sz="3200" spc="65" dirty="0" err="1">
                <a:latin typeface="Times New Roman" panose="02020603050405020304" pitchFamily="18" charset="0"/>
                <a:ea typeface="Times New Roman" panose="02020603050405020304" pitchFamily="18" charset="0"/>
              </a:rPr>
              <a:t>q</a:t>
            </a:r>
            <a:r>
              <a:rPr lang="en-US" sz="3200" spc="65" dirty="0" err="1">
                <a:effectLst/>
                <a:latin typeface="Times New Roman" panose="02020603050405020304" pitchFamily="18" charset="0"/>
                <a:ea typeface="Times New Roman" panose="02020603050405020304" pitchFamily="18" charset="0"/>
              </a:rPr>
              <a:t>atlamdan</a:t>
            </a:r>
            <a:r>
              <a:rPr lang="en-US" sz="3200" spc="65" dirty="0">
                <a:latin typeface="Times New Roman" panose="02020603050405020304" pitchFamily="18" charset="0"/>
                <a:ea typeface="Times New Roman" panose="02020603050405020304" pitchFamily="18" charset="0"/>
              </a:rPr>
              <a:t>,</a:t>
            </a:r>
            <a:r>
              <a:rPr lang="en-US" sz="3200" spc="6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ya’ni</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ustki</a:t>
            </a:r>
            <a:r>
              <a:rPr lang="en-US" sz="3200" spc="5" dirty="0">
                <a:effectLst/>
                <a:latin typeface="Times New Roman" panose="02020603050405020304" pitchFamily="18" charset="0"/>
                <a:ea typeface="Times New Roman" panose="02020603050405020304" pitchFamily="18" charset="0"/>
              </a:rPr>
              <a:t> </a:t>
            </a:r>
            <a:r>
              <a:rPr lang="en-US" sz="3200" spc="50" dirty="0" err="1">
                <a:latin typeface="Times New Roman" panose="02020603050405020304" pitchFamily="18" charset="0"/>
                <a:ea typeface="Times New Roman" panose="02020603050405020304" pitchFamily="18" charset="0"/>
              </a:rPr>
              <a:t>q</a:t>
            </a:r>
            <a:r>
              <a:rPr lang="en-US" sz="3200" spc="50" dirty="0" err="1">
                <a:effectLst/>
                <a:latin typeface="Times New Roman" panose="02020603050405020304" pitchFamily="18" charset="0"/>
                <a:ea typeface="Times New Roman" panose="02020603050405020304" pitchFamily="18" charset="0"/>
              </a:rPr>
              <a:t>atlam</a:t>
            </a:r>
            <a:r>
              <a:rPr lang="en-US" sz="3200" spc="50" dirty="0">
                <a:effectLst/>
                <a:latin typeface="Times New Roman" panose="02020603050405020304" pitchFamily="18" charset="0"/>
                <a:ea typeface="Times New Roman" panose="02020603050405020304" pitchFamily="18" charset="0"/>
              </a:rPr>
              <a:t> -</a:t>
            </a:r>
            <a:r>
              <a:rPr lang="en-US" sz="3200" spc="5" dirty="0">
                <a:effectLst/>
                <a:latin typeface="Times New Roman" panose="02020603050405020304" pitchFamily="18" charset="0"/>
                <a:ea typeface="Times New Roman" panose="02020603050405020304" pitchFamily="18" charset="0"/>
              </a:rPr>
              <a:t> </a:t>
            </a:r>
            <a:r>
              <a:rPr lang="en-US" sz="3200" spc="65" dirty="0" err="1">
                <a:effectLst/>
                <a:latin typeface="Times New Roman" panose="02020603050405020304" pitchFamily="18" charset="0"/>
                <a:ea typeface="Times New Roman" panose="02020603050405020304" pitchFamily="18" charset="0"/>
              </a:rPr>
              <a:t>li­</a:t>
            </a:r>
            <a:r>
              <a:rPr lang="en-US" sz="3200" spc="45" dirty="0" err="1">
                <a:effectLst/>
                <a:latin typeface="Times New Roman" panose="02020603050405020304" pitchFamily="18" charset="0"/>
                <a:ea typeface="Times New Roman" panose="02020603050405020304" pitchFamily="18" charset="0"/>
              </a:rPr>
              <a:t>tosfera</a:t>
            </a:r>
            <a:r>
              <a:rPr lang="en-US" sz="3200" spc="4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pastki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qatlam</a:t>
            </a:r>
            <a:r>
              <a:rPr lang="en-US" sz="3200" dirty="0">
                <a:effectLst/>
                <a:latin typeface="Times New Roman" panose="02020603050405020304" pitchFamily="18" charset="0"/>
                <a:ea typeface="Times New Roman" panose="02020603050405020304" pitchFamily="18" charset="0"/>
              </a:rPr>
              <a:t> — </a:t>
            </a:r>
            <a:r>
              <a:rPr lang="en-US" sz="3200" spc="60" dirty="0" err="1">
                <a:effectLst/>
                <a:latin typeface="Times New Roman" panose="02020603050405020304" pitchFamily="18" charset="0"/>
                <a:ea typeface="Times New Roman" panose="02020603050405020304" pitchFamily="18" charset="0"/>
              </a:rPr>
              <a:t>atmosfera</a:t>
            </a:r>
            <a:r>
              <a:rPr lang="en-US" sz="3200" spc="6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suv</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qobig`i</a:t>
            </a:r>
            <a:r>
              <a:rPr lang="en-US" sz="3200" dirty="0">
                <a:effectLst/>
                <a:latin typeface="Times New Roman" panose="02020603050405020304" pitchFamily="18" charset="0"/>
                <a:ea typeface="Times New Roman" panose="02020603050405020304" pitchFamily="18" charset="0"/>
              </a:rPr>
              <a:t> — </a:t>
            </a:r>
            <a:r>
              <a:rPr lang="en-US" sz="3200" spc="45" dirty="0" err="1">
                <a:effectLst/>
                <a:latin typeface="Times New Roman" panose="02020603050405020304" pitchFamily="18" charset="0"/>
                <a:ea typeface="Times New Roman" panose="02020603050405020304" pitchFamily="18" charset="0"/>
              </a:rPr>
              <a:t>gidrosfe</a:t>
            </a:r>
            <a:r>
              <a:rPr lang="en-US" sz="3200" spc="50" dirty="0" err="1">
                <a:effectLst/>
                <a:latin typeface="Times New Roman" panose="02020603050405020304" pitchFamily="18" charset="0"/>
                <a:ea typeface="Times New Roman" panose="02020603050405020304" pitchFamily="18" charset="0"/>
              </a:rPr>
              <a:t>radan</a:t>
            </a:r>
            <a:r>
              <a:rPr lang="en-US" sz="3200" spc="5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iborat</a:t>
            </a:r>
            <a:r>
              <a:rPr lang="en-US" sz="3200" dirty="0">
                <a:effectLst/>
                <a:latin typeface="Times New Roman" panose="02020603050405020304" pitchFamily="18" charset="0"/>
                <a:ea typeface="Times New Roman" panose="02020603050405020304" pitchFamily="18" charset="0"/>
              </a:rPr>
              <a:t>.</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Shunday</a:t>
            </a:r>
            <a:r>
              <a:rPr lang="en-US" sz="3200" dirty="0">
                <a:effectLst/>
                <a:latin typeface="Times New Roman" panose="02020603050405020304" pitchFamily="18" charset="0"/>
                <a:ea typeface="Times New Roman" panose="02020603050405020304" pitchFamily="18" charset="0"/>
              </a:rPr>
              <a:t> </a:t>
            </a:r>
            <a:r>
              <a:rPr lang="en-US" sz="3200" spc="60" dirty="0" err="1">
                <a:latin typeface="Times New Roman" panose="02020603050405020304" pitchFamily="18" charset="0"/>
                <a:ea typeface="Times New Roman" panose="02020603050405020304" pitchFamily="18" charset="0"/>
              </a:rPr>
              <a:t>q</a:t>
            </a:r>
            <a:r>
              <a:rPr lang="en-US" sz="3200" spc="60" dirty="0" err="1">
                <a:effectLst/>
                <a:latin typeface="Times New Roman" panose="02020603050405020304" pitchFamily="18" charset="0"/>
                <a:ea typeface="Times New Roman" panose="02020603050405020304" pitchFamily="18" charset="0"/>
              </a:rPr>
              <a:t>ilib</a:t>
            </a:r>
            <a:r>
              <a:rPr lang="en-US" sz="3200" spc="60" dirty="0">
                <a:effectLst/>
                <a:latin typeface="Times New Roman" panose="02020603050405020304" pitchFamily="18" charset="0"/>
                <a:ea typeface="Times New Roman" panose="02020603050405020304" pitchFamily="18" charset="0"/>
              </a:rPr>
              <a:t>, </a:t>
            </a:r>
            <a:r>
              <a:rPr lang="en-US" sz="3200" spc="45" dirty="0" err="1">
                <a:effectLst/>
                <a:latin typeface="Times New Roman" panose="02020603050405020304" pitchFamily="18" charset="0"/>
                <a:ea typeface="Times New Roman" panose="02020603050405020304" pitchFamily="18" charset="0"/>
              </a:rPr>
              <a:t>biosfera</a:t>
            </a:r>
            <a:r>
              <a:rPr lang="en-US" sz="3200" spc="45" dirty="0">
                <a:effectLst/>
                <a:latin typeface="Times New Roman" panose="02020603050405020304" pitchFamily="18" charset="0"/>
                <a:ea typeface="Times New Roman" panose="02020603050405020304" pitchFamily="18" charset="0"/>
              </a:rPr>
              <a:t> </a:t>
            </a:r>
            <a:r>
              <a:rPr lang="en-US" sz="3200" spc="45" dirty="0" err="1">
                <a:latin typeface="Times New Roman" panose="02020603050405020304" pitchFamily="18" charset="0"/>
                <a:ea typeface="Times New Roman" panose="02020603050405020304" pitchFamily="18" charset="0"/>
              </a:rPr>
              <a:t>y</a:t>
            </a:r>
            <a:r>
              <a:rPr lang="en-US" sz="3200" dirty="0" err="1">
                <a:effectLst/>
                <a:latin typeface="Times New Roman" panose="02020603050405020304" pitchFamily="18" charset="0"/>
                <a:ea typeface="Times New Roman" panose="02020603050405020304" pitchFamily="18" charset="0"/>
              </a:rPr>
              <a:t>er</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shari</a:t>
            </a:r>
            <a:r>
              <a:rPr lang="en-US" sz="3200" spc="5" dirty="0">
                <a:effectLst/>
                <a:latin typeface="Times New Roman" panose="02020603050405020304" pitchFamily="18" charset="0"/>
                <a:ea typeface="Times New Roman" panose="02020603050405020304" pitchFamily="18" charset="0"/>
              </a:rPr>
              <a:t> </a:t>
            </a:r>
            <a:r>
              <a:rPr lang="en-US" sz="3200" spc="50" dirty="0">
                <a:effectLst/>
                <a:latin typeface="Times New Roman" panose="02020603050405020304" pitchFamily="18" charset="0"/>
                <a:ea typeface="Times New Roman" panose="02020603050405020304" pitchFamily="18" charset="0"/>
              </a:rPr>
              <a:t>(</a:t>
            </a:r>
            <a:r>
              <a:rPr lang="en-US" sz="3200" spc="50" dirty="0" err="1">
                <a:effectLst/>
                <a:latin typeface="Times New Roman" panose="02020603050405020304" pitchFamily="18" charset="0"/>
                <a:ea typeface="Times New Roman" panose="02020603050405020304" pitchFamily="18" charset="0"/>
              </a:rPr>
              <a:t>atmosfera</a:t>
            </a:r>
            <a:r>
              <a:rPr lang="en-US" sz="3200" spc="50" dirty="0">
                <a:effectLst/>
                <a:latin typeface="Times New Roman" panose="02020603050405020304" pitchFamily="18" charset="0"/>
                <a:ea typeface="Times New Roman" panose="02020603050405020304" pitchFamily="18" charset="0"/>
              </a:rPr>
              <a:t>,</a:t>
            </a:r>
            <a:r>
              <a:rPr lang="en-US" sz="3200" spc="55" dirty="0">
                <a:effectLst/>
                <a:latin typeface="Times New Roman" panose="02020603050405020304" pitchFamily="18" charset="0"/>
                <a:ea typeface="Times New Roman" panose="02020603050405020304" pitchFamily="18" charset="0"/>
              </a:rPr>
              <a:t> </a:t>
            </a:r>
            <a:r>
              <a:rPr lang="en-US" sz="3200" spc="55" dirty="0" err="1">
                <a:effectLst/>
                <a:latin typeface="Times New Roman" panose="02020603050405020304" pitchFamily="18" charset="0"/>
                <a:ea typeface="Times New Roman" panose="02020603050405020304" pitchFamily="18" charset="0"/>
              </a:rPr>
              <a:t>litosfera</a:t>
            </a:r>
            <a:r>
              <a:rPr lang="en-US" sz="3200" spc="55" dirty="0">
                <a:effectLst/>
                <a:latin typeface="Times New Roman" panose="02020603050405020304" pitchFamily="18" charset="0"/>
                <a:ea typeface="Times New Roman" panose="02020603050405020304" pitchFamily="18" charset="0"/>
              </a:rPr>
              <a:t>,</a:t>
            </a:r>
            <a:r>
              <a:rPr lang="en-US" sz="3200" spc="60" dirty="0">
                <a:effectLst/>
                <a:latin typeface="Times New Roman" panose="02020603050405020304" pitchFamily="18" charset="0"/>
                <a:ea typeface="Times New Roman" panose="02020603050405020304" pitchFamily="18" charset="0"/>
              </a:rPr>
              <a:t> </a:t>
            </a:r>
            <a:r>
              <a:rPr lang="en-US" sz="3200" spc="55" dirty="0" err="1">
                <a:effectLst/>
                <a:latin typeface="Times New Roman" panose="02020603050405020304" pitchFamily="18" charset="0"/>
                <a:ea typeface="Times New Roman" panose="02020603050405020304" pitchFamily="18" charset="0"/>
              </a:rPr>
              <a:t>gidrosfera</a:t>
            </a:r>
            <a:r>
              <a:rPr lang="en-US" sz="3200" spc="55" dirty="0">
                <a:effectLst/>
                <a:latin typeface="Times New Roman" panose="02020603050405020304" pitchFamily="18" charset="0"/>
                <a:ea typeface="Times New Roman" panose="02020603050405020304" pitchFamily="18" charset="0"/>
              </a:rPr>
              <a:t>)</a:t>
            </a:r>
            <a:r>
              <a:rPr lang="en-US" sz="3200" spc="55" dirty="0" err="1">
                <a:effectLst/>
                <a:latin typeface="Times New Roman" panose="02020603050405020304" pitchFamily="18" charset="0"/>
                <a:ea typeface="Times New Roman" panose="02020603050405020304" pitchFamily="18" charset="0"/>
              </a:rPr>
              <a:t>ning</a:t>
            </a:r>
            <a:r>
              <a:rPr lang="en-US" sz="3200" spc="60" dirty="0">
                <a:effectLst/>
                <a:latin typeface="Times New Roman" panose="02020603050405020304" pitchFamily="18" charset="0"/>
                <a:ea typeface="Times New Roman" panose="02020603050405020304" pitchFamily="18" charset="0"/>
              </a:rPr>
              <a:t> </a:t>
            </a:r>
            <a:r>
              <a:rPr lang="en-US" sz="3200" spc="70" dirty="0" err="1">
                <a:effectLst/>
                <a:latin typeface="Times New Roman" panose="02020603050405020304" pitchFamily="18" charset="0"/>
                <a:ea typeface="Times New Roman" panose="02020603050405020304" pitchFamily="18" charset="0"/>
              </a:rPr>
              <a:t>organizmlar</a:t>
            </a:r>
            <a:r>
              <a:rPr lang="en-US" sz="3200" spc="7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tar</a:t>
            </a:r>
            <a:r>
              <a:rPr lang="en-US" sz="3200" dirty="0" err="1">
                <a:latin typeface="Times New Roman" panose="02020603050405020304" pitchFamily="18" charset="0"/>
                <a:ea typeface="Times New Roman" panose="02020603050405020304" pitchFamily="18" charset="0"/>
              </a:rPr>
              <a:t>q</a:t>
            </a:r>
            <a:r>
              <a:rPr lang="en-US" sz="3200" dirty="0" err="1">
                <a:effectLst/>
                <a:latin typeface="Times New Roman" panose="02020603050405020304" pitchFamily="18" charset="0"/>
                <a:ea typeface="Times New Roman" panose="02020603050405020304" pitchFamily="18" charset="0"/>
              </a:rPr>
              <a:t>algan</a:t>
            </a:r>
            <a:r>
              <a:rPr lang="en-US" sz="3200" spc="5" dirty="0">
                <a:effectLst/>
                <a:latin typeface="Times New Roman" panose="02020603050405020304" pitchFamily="18" charset="0"/>
                <a:ea typeface="Times New Roman" panose="02020603050405020304" pitchFamily="18" charset="0"/>
              </a:rPr>
              <a:t> </a:t>
            </a:r>
            <a:r>
              <a:rPr lang="en-US" sz="3200" spc="5" dirty="0" err="1">
                <a:latin typeface="Times New Roman" panose="02020603050405020304" pitchFamily="18" charset="0"/>
                <a:ea typeface="Times New Roman" panose="02020603050405020304" pitchFamily="18" charset="0"/>
              </a:rPr>
              <a:t>q</a:t>
            </a:r>
            <a:r>
              <a:rPr lang="en-US" sz="3200" dirty="0" err="1">
                <a:effectLst/>
                <a:latin typeface="Times New Roman" panose="02020603050405020304" pitchFamily="18" charset="0"/>
                <a:ea typeface="Times New Roman" panose="02020603050405020304" pitchFamily="18" charset="0"/>
              </a:rPr>
              <a:t>ismi</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bo`lib</a:t>
            </a:r>
            <a:r>
              <a:rPr lang="en-US" sz="3200" dirty="0">
                <a:effectLst/>
                <a:latin typeface="Times New Roman" panose="02020603050405020304" pitchFamily="18" charset="0"/>
                <a:ea typeface="Times New Roman" panose="02020603050405020304" pitchFamily="18" charset="0"/>
              </a:rPr>
              <a:t>,</a:t>
            </a:r>
            <a:r>
              <a:rPr lang="en-US" sz="3200" spc="14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tarkibi</a:t>
            </a:r>
            <a:r>
              <a:rPr lang="en-US" sz="3200" dirty="0">
                <a:effectLst/>
                <a:latin typeface="Times New Roman" panose="02020603050405020304" pitchFamily="18" charset="0"/>
                <a:ea typeface="Times New Roman" panose="02020603050405020304" pitchFamily="18" charset="0"/>
              </a:rPr>
              <a:t>,</a:t>
            </a:r>
            <a:r>
              <a:rPr lang="en-US" sz="3200" spc="13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tuzilishi</a:t>
            </a:r>
            <a:r>
              <a:rPr lang="en-US" sz="3200" spc="150" dirty="0">
                <a:effectLst/>
                <a:latin typeface="Times New Roman" panose="02020603050405020304" pitchFamily="18" charset="0"/>
                <a:ea typeface="Times New Roman" panose="02020603050405020304" pitchFamily="18" charset="0"/>
              </a:rPr>
              <a:t> </a:t>
            </a:r>
            <a:r>
              <a:rPr lang="en-US" sz="3200" spc="60" dirty="0" err="1">
                <a:latin typeface="Times New Roman" panose="02020603050405020304" pitchFamily="18" charset="0"/>
                <a:ea typeface="Times New Roman" panose="02020603050405020304" pitchFamily="18" charset="0"/>
              </a:rPr>
              <a:t>o`</a:t>
            </a:r>
            <a:r>
              <a:rPr lang="en-US" sz="3200" spc="60" dirty="0" err="1">
                <a:effectLst/>
                <a:latin typeface="Times New Roman" panose="02020603050405020304" pitchFamily="18" charset="0"/>
                <a:ea typeface="Times New Roman" panose="02020603050405020304" pitchFamily="18" charset="0"/>
              </a:rPr>
              <a:t>zgarib</a:t>
            </a:r>
            <a:r>
              <a:rPr lang="en-US" sz="3200" spc="17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turish</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xususiyatiga</a:t>
            </a:r>
            <a:r>
              <a:rPr lang="en-US" sz="3200" spc="140" dirty="0">
                <a:effectLst/>
                <a:latin typeface="Times New Roman" panose="02020603050405020304" pitchFamily="18" charset="0"/>
                <a:ea typeface="Times New Roman" panose="02020603050405020304" pitchFamily="18" charset="0"/>
              </a:rPr>
              <a:t> </a:t>
            </a:r>
            <a:r>
              <a:rPr lang="en-US" sz="3200" spc="50" dirty="0" err="1">
                <a:effectLst/>
                <a:latin typeface="Times New Roman" panose="02020603050405020304" pitchFamily="18" charset="0"/>
                <a:ea typeface="Times New Roman" panose="02020603050405020304" pitchFamily="18" charset="0"/>
              </a:rPr>
              <a:t>egadir</a:t>
            </a:r>
            <a:r>
              <a:rPr lang="en-US" sz="3200" spc="50" dirty="0">
                <a:effectLst/>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a:p>
            <a:pPr marL="43815" marR="23495" indent="179070" algn="just">
              <a:lnSpc>
                <a:spcPct val="113000"/>
              </a:lnSpc>
              <a:spcAft>
                <a:spcPts val="0"/>
              </a:spcAft>
            </a:pPr>
            <a:r>
              <a:rPr lang="en-US" sz="3200" spc="45" dirty="0" err="1">
                <a:effectLst/>
                <a:latin typeface="Times New Roman" panose="02020603050405020304" pitchFamily="18" charset="0"/>
                <a:ea typeface="Times New Roman" panose="02020603050405020304" pitchFamily="18" charset="0"/>
              </a:rPr>
              <a:t>Yerda</a:t>
            </a:r>
            <a:r>
              <a:rPr lang="en-US" sz="3200" spc="45" dirty="0">
                <a:effectLst/>
                <a:latin typeface="Times New Roman" panose="02020603050405020304" pitchFamily="18" charset="0"/>
                <a:ea typeface="Times New Roman" panose="02020603050405020304" pitchFamily="18" charset="0"/>
              </a:rPr>
              <a:t> </a:t>
            </a:r>
            <a:r>
              <a:rPr lang="en-US" sz="3200" spc="45" dirty="0" err="1">
                <a:latin typeface="Times New Roman" panose="02020603050405020304" pitchFamily="18" charset="0"/>
                <a:ea typeface="Times New Roman" panose="02020603050405020304" pitchFamily="18" charset="0"/>
              </a:rPr>
              <a:t>h</a:t>
            </a:r>
            <a:r>
              <a:rPr lang="en-US" sz="3200" dirty="0" err="1">
                <a:effectLst/>
                <a:latin typeface="Times New Roman" panose="02020603050405020304" pitchFamily="18" charset="0"/>
                <a:ea typeface="Times New Roman" panose="02020603050405020304" pitchFamily="18" charset="0"/>
              </a:rPr>
              <a:t>ayotning</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paydo</a:t>
            </a:r>
            <a:r>
              <a:rPr lang="en-US" sz="3200" spc="235" dirty="0">
                <a:effectLst/>
                <a:latin typeface="Times New Roman" panose="02020603050405020304" pitchFamily="18" charset="0"/>
                <a:ea typeface="Times New Roman" panose="02020603050405020304" pitchFamily="18" charset="0"/>
              </a:rPr>
              <a:t> </a:t>
            </a:r>
            <a:r>
              <a:rPr lang="en-US" sz="3200" spc="60" dirty="0" err="1">
                <a:effectLst/>
                <a:latin typeface="Times New Roman" panose="02020603050405020304" pitchFamily="18" charset="0"/>
                <a:ea typeface="Times New Roman" panose="02020603050405020304" pitchFamily="18" charset="0"/>
              </a:rPr>
              <a:t>bo`lishi</a:t>
            </a:r>
            <a:r>
              <a:rPr lang="en-US" sz="3200" spc="60" dirty="0">
                <a:effectLst/>
                <a:latin typeface="Times New Roman" panose="02020603050405020304" pitchFamily="18" charset="0"/>
                <a:ea typeface="Times New Roman" panose="02020603050405020304" pitchFamily="18" charset="0"/>
              </a:rPr>
              <a:t>  </a:t>
            </a:r>
            <a:r>
              <a:rPr lang="en-US" sz="3200" spc="50" dirty="0" err="1">
                <a:effectLst/>
                <a:latin typeface="Times New Roman" panose="02020603050405020304" pitchFamily="18" charset="0"/>
                <a:ea typeface="Times New Roman" panose="02020603050405020304" pitchFamily="18" charset="0"/>
              </a:rPr>
              <a:t>bilan</a:t>
            </a:r>
            <a:r>
              <a:rPr lang="en-US" sz="3200" spc="5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biosfera</a:t>
            </a:r>
            <a:r>
              <a:rPr lang="en-US" sz="3200" spc="240" dirty="0">
                <a:effectLst/>
                <a:latin typeface="Times New Roman" panose="02020603050405020304" pitchFamily="18" charset="0"/>
                <a:ea typeface="Times New Roman" panose="02020603050405020304" pitchFamily="18" charset="0"/>
              </a:rPr>
              <a:t> </a:t>
            </a:r>
            <a:r>
              <a:rPr lang="en-US" sz="3200" spc="240" dirty="0" err="1">
                <a:latin typeface="Times New Roman" panose="02020603050405020304" pitchFamily="18" charset="0"/>
                <a:ea typeface="Times New Roman" panose="02020603050405020304" pitchFamily="18" charset="0"/>
              </a:rPr>
              <a:t>h</a:t>
            </a:r>
            <a:r>
              <a:rPr lang="en-US" sz="3200" dirty="0" err="1">
                <a:effectLst/>
                <a:latin typeface="Times New Roman" panose="02020603050405020304" pitchFamily="18" charset="0"/>
                <a:ea typeface="Times New Roman" panose="02020603050405020304" pitchFamily="18" charset="0"/>
              </a:rPr>
              <a:t>osil</a:t>
            </a:r>
            <a:r>
              <a:rPr lang="en-US" sz="3200" spc="23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bo`lgan</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va</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sayyorada</a:t>
            </a:r>
            <a:r>
              <a:rPr lang="en-US" sz="3200" dirty="0">
                <a:effectLst/>
                <a:latin typeface="Times New Roman" panose="02020603050405020304" pitchFamily="18" charset="0"/>
                <a:ea typeface="Times New Roman" panose="02020603050405020304" pitchFamily="18" charset="0"/>
              </a:rPr>
              <a:t> </a:t>
            </a:r>
            <a:r>
              <a:rPr lang="en-US" sz="3200" spc="45" dirty="0" err="1">
                <a:effectLst/>
                <a:latin typeface="Times New Roman" panose="02020603050405020304" pitchFamily="18" charset="0"/>
                <a:ea typeface="Times New Roman" panose="02020603050405020304" pitchFamily="18" charset="0"/>
              </a:rPr>
              <a:t>tiriklikning</a:t>
            </a:r>
            <a:r>
              <a:rPr lang="en-US" sz="3200" spc="45" dirty="0">
                <a:effectLst/>
                <a:latin typeface="Times New Roman" panose="02020603050405020304" pitchFamily="18" charset="0"/>
                <a:ea typeface="Times New Roman" panose="02020603050405020304" pitchFamily="18" charset="0"/>
              </a:rPr>
              <a:t> </a:t>
            </a:r>
            <a:r>
              <a:rPr lang="en-US" sz="3200" spc="50" dirty="0" err="1">
                <a:effectLst/>
                <a:latin typeface="Times New Roman" panose="02020603050405020304" pitchFamily="18" charset="0"/>
                <a:ea typeface="Times New Roman" panose="02020603050405020304" pitchFamily="18" charset="0"/>
              </a:rPr>
              <a:t>umumiy</a:t>
            </a:r>
            <a:r>
              <a:rPr lang="en-US" sz="3200" spc="50" dirty="0">
                <a:effectLst/>
                <a:latin typeface="Times New Roman" panose="02020603050405020304" pitchFamily="18" charset="0"/>
                <a:ea typeface="Times New Roman" panose="02020603050405020304" pitchFamily="18" charset="0"/>
              </a:rPr>
              <a:t> </a:t>
            </a:r>
            <a:r>
              <a:rPr lang="en-US" sz="3200" spc="45" dirty="0" err="1">
                <a:effectLst/>
                <a:latin typeface="Times New Roman" panose="02020603050405020304" pitchFamily="18" charset="0"/>
                <a:ea typeface="Times New Roman" panose="02020603050405020304" pitchFamily="18" charset="0"/>
              </a:rPr>
              <a:t>rivojlanishi</a:t>
            </a:r>
            <a:r>
              <a:rPr lang="en-US" sz="3200" spc="45" dirty="0">
                <a:effectLst/>
                <a:latin typeface="Times New Roman" panose="02020603050405020304" pitchFamily="18" charset="0"/>
                <a:ea typeface="Times New Roman" panose="02020603050405020304" pitchFamily="18" charset="0"/>
              </a:rPr>
              <a:t> </a:t>
            </a:r>
            <a:r>
              <a:rPr lang="en-US" sz="3200" spc="65" dirty="0" err="1">
                <a:effectLst/>
                <a:latin typeface="Times New Roman" panose="02020603050405020304" pitchFamily="18" charset="0"/>
                <a:ea typeface="Times New Roman" panose="02020603050405020304" pitchFamily="18" charset="0"/>
              </a:rPr>
              <a:t>boshlangan</a:t>
            </a:r>
            <a:r>
              <a:rPr lang="en-US" sz="3200" spc="65" dirty="0">
                <a:effectLst/>
                <a:latin typeface="Times New Roman" panose="02020603050405020304" pitchFamily="18" charset="0"/>
                <a:ea typeface="Times New Roman" panose="02020603050405020304" pitchFamily="18" charset="0"/>
              </a:rPr>
              <a:t>.</a:t>
            </a:r>
            <a:r>
              <a:rPr lang="en-US" sz="3200" spc="7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Yerda</a:t>
            </a:r>
            <a:r>
              <a:rPr lang="en-US" sz="3200" spc="5" dirty="0">
                <a:effectLst/>
                <a:latin typeface="Times New Roman" panose="02020603050405020304" pitchFamily="18" charset="0"/>
                <a:ea typeface="Times New Roman" panose="02020603050405020304" pitchFamily="18" charset="0"/>
              </a:rPr>
              <a:t> </a:t>
            </a:r>
            <a:r>
              <a:rPr lang="en-US" sz="3200" spc="5" dirty="0" err="1">
                <a:latin typeface="Times New Roman" panose="02020603050405020304" pitchFamily="18" charset="0"/>
                <a:ea typeface="Times New Roman" panose="02020603050405020304" pitchFamily="18" charset="0"/>
              </a:rPr>
              <a:t>h</a:t>
            </a:r>
            <a:r>
              <a:rPr lang="en-US" sz="3200" dirty="0" err="1">
                <a:effectLst/>
                <a:latin typeface="Times New Roman" panose="02020603050405020304" pitchFamily="18" charset="0"/>
                <a:ea typeface="Times New Roman" panose="02020603050405020304" pitchFamily="18" charset="0"/>
              </a:rPr>
              <a:t>ayotning</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paydo</a:t>
            </a:r>
            <a:r>
              <a:rPr lang="en-US" sz="3200" spc="5" dirty="0">
                <a:effectLst/>
                <a:latin typeface="Times New Roman" panose="02020603050405020304" pitchFamily="18" charset="0"/>
                <a:ea typeface="Times New Roman" panose="02020603050405020304" pitchFamily="18" charset="0"/>
              </a:rPr>
              <a:t> </a:t>
            </a:r>
            <a:r>
              <a:rPr lang="en-US" sz="3200" spc="50" dirty="0" err="1">
                <a:effectLst/>
                <a:latin typeface="Times New Roman" panose="02020603050405020304" pitchFamily="18" charset="0"/>
                <a:ea typeface="Times New Roman" panose="02020603050405020304" pitchFamily="18" charset="0"/>
              </a:rPr>
              <a:t>bulishi</a:t>
            </a:r>
            <a:r>
              <a:rPr lang="en-US" sz="3200" spc="55" dirty="0">
                <a:effectLst/>
                <a:latin typeface="Times New Roman" panose="02020603050405020304" pitchFamily="18" charset="0"/>
                <a:ea typeface="Times New Roman" panose="02020603050405020304" pitchFamily="18" charset="0"/>
              </a:rPr>
              <a:t> </a:t>
            </a:r>
            <a:r>
              <a:rPr lang="en-US" sz="3200" spc="45" dirty="0" err="1">
                <a:effectLst/>
                <a:latin typeface="Times New Roman" panose="02020603050405020304" pitchFamily="18" charset="0"/>
                <a:ea typeface="Times New Roman" panose="02020603050405020304" pitchFamily="18" charset="0"/>
              </a:rPr>
              <a:t>bundan</a:t>
            </a:r>
            <a:r>
              <a:rPr lang="en-US" sz="3200" spc="5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3-4 </a:t>
            </a:r>
            <a:r>
              <a:rPr lang="en-US" sz="3200" dirty="0" err="1">
                <a:effectLst/>
                <a:latin typeface="Times New Roman" panose="02020603050405020304" pitchFamily="18" charset="0"/>
                <a:ea typeface="Times New Roman" panose="02020603050405020304" pitchFamily="18" charset="0"/>
              </a:rPr>
              <a:t>mlrd</a:t>
            </a:r>
            <a:r>
              <a:rPr lang="en-US" sz="3200" dirty="0">
                <a:effectLst/>
                <a:latin typeface="Times New Roman" panose="02020603050405020304" pitchFamily="18" charset="0"/>
                <a:ea typeface="Times New Roman" panose="02020603050405020304" pitchFamily="18" charset="0"/>
              </a:rPr>
              <a:t>.</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yil</a:t>
            </a:r>
            <a:r>
              <a:rPr lang="en-US" sz="3200" spc="5" dirty="0">
                <a:effectLst/>
                <a:latin typeface="Times New Roman" panose="02020603050405020304" pitchFamily="18" charset="0"/>
                <a:ea typeface="Times New Roman" panose="02020603050405020304" pitchFamily="18" charset="0"/>
              </a:rPr>
              <a:t> </a:t>
            </a:r>
            <a:r>
              <a:rPr lang="en-US" sz="3200" spc="65" dirty="0" err="1">
                <a:effectLst/>
                <a:latin typeface="Times New Roman" panose="02020603050405020304" pitchFamily="18" charset="0"/>
                <a:ea typeface="Times New Roman" panose="02020603050405020304" pitchFamily="18" charset="0"/>
              </a:rPr>
              <a:t>avval</a:t>
            </a:r>
            <a:r>
              <a:rPr lang="en-US" sz="3200" spc="6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yuz</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bergan</a:t>
            </a:r>
            <a:r>
              <a:rPr lang="en-US" sz="3200" dirty="0">
                <a:effectLst/>
                <a:latin typeface="Times New Roman" panose="02020603050405020304" pitchFamily="18" charset="0"/>
                <a:ea typeface="Times New Roman" panose="02020603050405020304" pitchFamily="18" charset="0"/>
              </a:rPr>
              <a:t>,</a:t>
            </a:r>
            <a:r>
              <a:rPr lang="en-US" sz="3200" spc="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deb</a:t>
            </a:r>
            <a:r>
              <a:rPr lang="en-US" sz="3200" spc="2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aytiladi</a:t>
            </a:r>
            <a:r>
              <a:rPr lang="en-US" sz="3200" dirty="0">
                <a:effectLst/>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45252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099A013-BFE5-46A7-BC95-5E772F385B8C}"/>
              </a:ext>
            </a:extLst>
          </p:cNvPr>
          <p:cNvSpPr txBox="1"/>
          <p:nvPr/>
        </p:nvSpPr>
        <p:spPr>
          <a:xfrm>
            <a:off x="186612" y="233265"/>
            <a:ext cx="8966718" cy="6565900"/>
          </a:xfrm>
          <a:prstGeom prst="rect">
            <a:avLst/>
          </a:prstGeom>
          <a:noFill/>
        </p:spPr>
        <p:txBody>
          <a:bodyPr wrap="square">
            <a:spAutoFit/>
          </a:bodyPr>
          <a:lstStyle/>
          <a:p>
            <a:pPr marL="231775" algn="just">
              <a:lnSpc>
                <a:spcPts val="890"/>
              </a:lnSpc>
            </a:pPr>
            <a:endParaRPr lang="en-US" sz="2800" dirty="0">
              <a:effectLst/>
              <a:latin typeface="Times New Roman" panose="02020603050405020304" pitchFamily="18" charset="0"/>
              <a:ea typeface="Times New Roman" panose="02020603050405020304" pitchFamily="18" charset="0"/>
            </a:endParaRPr>
          </a:p>
          <a:p>
            <a:pPr marL="231775" algn="just">
              <a:lnSpc>
                <a:spcPts val="890"/>
              </a:lnSpc>
            </a:pPr>
            <a:endParaRPr lang="en-US" sz="2800" dirty="0">
              <a:latin typeface="Times New Roman" panose="02020603050405020304" pitchFamily="18" charset="0"/>
              <a:ea typeface="Times New Roman" panose="02020603050405020304" pitchFamily="18" charset="0"/>
            </a:endParaRPr>
          </a:p>
          <a:p>
            <a:pPr marL="231775" algn="just">
              <a:lnSpc>
                <a:spcPts val="890"/>
              </a:lnSpc>
            </a:pPr>
            <a:r>
              <a:rPr lang="en-US" sz="2800" dirty="0" err="1">
                <a:effectLst/>
                <a:latin typeface="Times New Roman" panose="02020603050405020304" pitchFamily="18" charset="0"/>
                <a:ea typeface="Times New Roman" panose="02020603050405020304" pitchFamily="18" charset="0"/>
              </a:rPr>
              <a:t>Biosferaning</a:t>
            </a:r>
            <a:r>
              <a:rPr lang="en-US" sz="2800" spc="160" dirty="0">
                <a:effectLst/>
                <a:latin typeface="Times New Roman" panose="02020603050405020304" pitchFamily="18" charset="0"/>
                <a:ea typeface="Times New Roman" panose="02020603050405020304" pitchFamily="18" charset="0"/>
              </a:rPr>
              <a:t> </a:t>
            </a:r>
            <a:r>
              <a:rPr lang="en-US" sz="2800" spc="160" dirty="0" err="1">
                <a:latin typeface="Times New Roman" panose="02020603050405020304" pitchFamily="18" charset="0"/>
                <a:ea typeface="Times New Roman" panose="02020603050405020304" pitchFamily="18" charset="0"/>
              </a:rPr>
              <a:t>q</a:t>
            </a:r>
            <a:r>
              <a:rPr lang="en-US" sz="2800" dirty="0" err="1">
                <a:effectLst/>
                <a:latin typeface="Times New Roman" panose="02020603050405020304" pitchFamily="18" charset="0"/>
                <a:ea typeface="Times New Roman" panose="02020603050405020304" pitchFamily="18" charset="0"/>
              </a:rPr>
              <a:t>uruqlik</a:t>
            </a:r>
            <a:r>
              <a:rPr lang="en-US" sz="2800" spc="25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spc="29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suv</a:t>
            </a:r>
            <a:r>
              <a:rPr lang="en-US" sz="2800" spc="300" dirty="0">
                <a:effectLst/>
                <a:latin typeface="Times New Roman" panose="02020603050405020304" pitchFamily="18" charset="0"/>
                <a:ea typeface="Times New Roman" panose="02020603050405020304" pitchFamily="18" charset="0"/>
              </a:rPr>
              <a:t> </a:t>
            </a:r>
            <a:r>
              <a:rPr lang="en-US" sz="2800" spc="300" dirty="0" err="1">
                <a:latin typeface="Times New Roman" panose="02020603050405020304" pitchFamily="18" charset="0"/>
                <a:ea typeface="Times New Roman" panose="02020603050405020304" pitchFamily="18" charset="0"/>
              </a:rPr>
              <a:t>q</a:t>
            </a:r>
            <a:r>
              <a:rPr lang="en-US" sz="2800" dirty="0" err="1">
                <a:effectLst/>
                <a:latin typeface="Times New Roman" panose="02020603050405020304" pitchFamily="18" charset="0"/>
                <a:ea typeface="Times New Roman" panose="02020603050405020304" pitchFamily="18" charset="0"/>
              </a:rPr>
              <a:t>ismlarida</a:t>
            </a:r>
            <a:r>
              <a:rPr lang="en-US" sz="2800" spc="2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tirik</a:t>
            </a:r>
            <a:r>
              <a:rPr lang="en-US" sz="2800" spc="45" dirty="0">
                <a:effectLst/>
                <a:latin typeface="Times New Roman" panose="02020603050405020304" pitchFamily="18" charset="0"/>
                <a:ea typeface="Times New Roman" panose="02020603050405020304" pitchFamily="18" charset="0"/>
              </a:rPr>
              <a:t> </a:t>
            </a:r>
            <a:r>
              <a:rPr lang="en-US" sz="2800" spc="70" dirty="0" err="1">
                <a:effectLst/>
                <a:latin typeface="Times New Roman" panose="02020603050405020304" pitchFamily="18" charset="0"/>
                <a:ea typeface="Times New Roman" panose="02020603050405020304" pitchFamily="18" charset="0"/>
              </a:rPr>
              <a:t>organizm</a:t>
            </a:r>
            <a:r>
              <a:rPr lang="en-US" sz="2800" spc="70" dirty="0">
                <a:effectLst/>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a:p>
            <a:pPr marL="48895" indent="-5080" algn="just">
              <a:lnSpc>
                <a:spcPct val="110000"/>
              </a:lnSpc>
              <a:spcBef>
                <a:spcPts val="30"/>
              </a:spcBef>
            </a:pPr>
            <a:r>
              <a:rPr lang="en-US" sz="2800" spc="55" dirty="0">
                <a:effectLst/>
                <a:latin typeface="Times New Roman" panose="02020603050405020304" pitchFamily="18" charset="0"/>
                <a:ea typeface="Times New Roman" panose="02020603050405020304" pitchFamily="18" charset="0"/>
              </a:rPr>
              <a:t>lar </a:t>
            </a:r>
            <a:r>
              <a:rPr lang="en-US" sz="2800" spc="55" dirty="0" err="1">
                <a:effectLst/>
                <a:latin typeface="Times New Roman" panose="02020603050405020304" pitchFamily="18" charset="0"/>
                <a:ea typeface="Times New Roman" panose="02020603050405020304" pitchFamily="18" charset="0"/>
              </a:rPr>
              <a:t>tarqalgan</a:t>
            </a:r>
            <a:r>
              <a:rPr lang="en-US" sz="2800" spc="55" dirty="0">
                <a:effectLst/>
                <a:latin typeface="Times New Roman" panose="02020603050405020304" pitchFamily="18" charset="0"/>
                <a:ea typeface="Times New Roman" panose="02020603050405020304" pitchFamily="18" charset="0"/>
              </a:rPr>
              <a:t>, </a:t>
            </a:r>
            <a:r>
              <a:rPr lang="en-US" sz="2800" spc="55" dirty="0" err="1">
                <a:latin typeface="Times New Roman" panose="02020603050405020304" pitchFamily="18" charset="0"/>
                <a:ea typeface="Times New Roman" panose="02020603050405020304" pitchFamily="18" charset="0"/>
              </a:rPr>
              <a:t>h</a:t>
            </a:r>
            <a:r>
              <a:rPr lang="en-US" sz="2800" dirty="0" err="1">
                <a:effectLst/>
                <a:latin typeface="Times New Roman" panose="02020603050405020304" pitchFamily="18" charset="0"/>
                <a:ea typeface="Times New Roman" panose="02020603050405020304" pitchFamily="18" charset="0"/>
              </a:rPr>
              <a:t>avoda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faq</a:t>
            </a:r>
            <a:r>
              <a:rPr lang="en-US" sz="2800" spc="65" dirty="0" err="1">
                <a:effectLst/>
                <a:latin typeface="Times New Roman" panose="02020603050405020304" pitchFamily="18" charset="0"/>
                <a:ea typeface="Times New Roman" panose="02020603050405020304" pitchFamily="18" charset="0"/>
              </a:rPr>
              <a:t>at</a:t>
            </a:r>
            <a:r>
              <a:rPr lang="en-US" sz="2800" spc="65" dirty="0">
                <a:effectLst/>
                <a:latin typeface="Times New Roman" panose="02020603050405020304" pitchFamily="18" charset="0"/>
                <a:ea typeface="Times New Roman" panose="02020603050405020304" pitchFamily="18" charset="0"/>
              </a:rPr>
              <a:t> </a:t>
            </a:r>
            <a:r>
              <a:rPr lang="en-US" sz="2800" spc="65" dirty="0" err="1">
                <a:effectLst/>
                <a:latin typeface="Times New Roman" panose="02020603050405020304" pitchFamily="18" charset="0"/>
                <a:ea typeface="Times New Roman" panose="02020603050405020304" pitchFamily="18" charset="0"/>
              </a:rPr>
              <a:t>s</a:t>
            </a:r>
            <a:r>
              <a:rPr lang="en-US" sz="2800" dirty="0" err="1">
                <a:effectLst/>
                <a:latin typeface="Times New Roman" panose="02020603050405020304" pitchFamily="18" charset="0"/>
                <a:ea typeface="Times New Roman" panose="02020603050405020304" pitchFamily="18" charset="0"/>
              </a:rPr>
              <a:t>ista</a:t>
            </a:r>
            <a:r>
              <a:rPr lang="en-US" sz="2800"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sporalargina</a:t>
            </a:r>
            <a:r>
              <a:rPr lang="en-US" sz="2800" spc="50"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uzoq</a:t>
            </a:r>
            <a:r>
              <a:rPr lang="en-US" sz="2800" spc="5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vaq</a:t>
            </a:r>
            <a:r>
              <a:rPr lang="en-US" sz="2800" dirty="0">
                <a:effectLst/>
                <a:latin typeface="Times New Roman" panose="02020603050405020304" pitchFamily="18" charset="0"/>
                <a:ea typeface="Times New Roman" panose="02020603050405020304" pitchFamily="18" charset="0"/>
              </a:rPr>
              <a:t>-</a:t>
            </a:r>
            <a:r>
              <a:rPr lang="en-US" sz="2800" spc="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tgacha</a:t>
            </a:r>
            <a:r>
              <a:rPr lang="en-US" sz="2800" spc="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turishi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mumkin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lekin</a:t>
            </a:r>
            <a:r>
              <a:rPr lang="en-US" sz="2800" spc="235" dirty="0">
                <a:effectLst/>
                <a:latin typeface="Times New Roman" panose="02020603050405020304" pitchFamily="18" charset="0"/>
                <a:ea typeface="Times New Roman" panose="02020603050405020304" pitchFamily="18" charset="0"/>
              </a:rPr>
              <a:t> </a:t>
            </a:r>
            <a:r>
              <a:rPr lang="en-US" sz="2800" spc="55" dirty="0" err="1">
                <a:effectLst/>
                <a:latin typeface="Times New Roman" panose="02020603050405020304" pitchFamily="18" charset="0"/>
                <a:ea typeface="Times New Roman" panose="02020603050405020304" pitchFamily="18" charset="0"/>
              </a:rPr>
              <a:t>ular</a:t>
            </a:r>
            <a:r>
              <a:rPr lang="en-US" sz="2800" spc="55" dirty="0">
                <a:effectLst/>
                <a:latin typeface="Times New Roman" panose="02020603050405020304" pitchFamily="18" charset="0"/>
                <a:ea typeface="Times New Roman" panose="02020603050405020304" pitchFamily="18" charset="0"/>
              </a:rPr>
              <a:t> </a:t>
            </a:r>
            <a:r>
              <a:rPr lang="en-US" sz="2800" spc="55" dirty="0">
                <a:latin typeface="Times New Roman" panose="02020603050405020304" pitchFamily="18" charset="0"/>
                <a:ea typeface="Times New Roman" panose="02020603050405020304" pitchFamily="18" charset="0"/>
              </a:rPr>
              <a:t>h</a:t>
            </a:r>
            <a:r>
              <a:rPr lang="en-US" sz="2800" dirty="0">
                <a:effectLst/>
                <a:latin typeface="Times New Roman" panose="02020603050405020304" pitchFamily="18" charset="0"/>
                <a:ea typeface="Times New Roman" panose="02020603050405020304" pitchFamily="18" charset="0"/>
              </a:rPr>
              <a:t>am</a:t>
            </a:r>
            <a:r>
              <a:rPr lang="en-US" sz="2800" spc="24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biror-bir</a:t>
            </a:r>
            <a:r>
              <a:rPr lang="en-US" sz="2800" spc="235"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substrat</a:t>
            </a:r>
            <a:r>
              <a:rPr lang="en-US" sz="2800" spc="4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ustida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ozuqa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joydagina</a:t>
            </a:r>
            <a:r>
              <a:rPr lang="en-US" sz="2800" dirty="0">
                <a:effectLst/>
                <a:latin typeface="Times New Roman" panose="02020603050405020304" pitchFamily="18" charset="0"/>
                <a:ea typeface="Times New Roman" panose="02020603050405020304" pitchFamily="18" charset="0"/>
              </a:rPr>
              <a:t> </a:t>
            </a:r>
            <a:r>
              <a:rPr lang="en-US" sz="2800" spc="65" dirty="0" err="1">
                <a:effectLst/>
                <a:latin typeface="Times New Roman" panose="02020603050405020304" pitchFamily="18" charset="0"/>
                <a:ea typeface="Times New Roman" panose="02020603050405020304" pitchFamily="18" charset="0"/>
              </a:rPr>
              <a:t>rivojlanadi</a:t>
            </a:r>
            <a:r>
              <a:rPr lang="en-US" sz="2800" spc="65"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a:t>
            </a:r>
            <a:r>
              <a:rPr lang="en-US" sz="2800" dirty="0" err="1">
                <a:effectLst/>
                <a:latin typeface="Times New Roman" panose="02020603050405020304" pitchFamily="18" charset="0"/>
                <a:ea typeface="Times New Roman" panose="02020603050405020304" pitchFamily="18" charset="0"/>
              </a:rPr>
              <a:t>tuprq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yoki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suv</a:t>
            </a:r>
            <a:r>
              <a:rPr lang="en-US" sz="280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muhiti</a:t>
            </a:r>
            <a:r>
              <a:rPr lang="en-US" sz="2800" spc="45" dirty="0">
                <a:effectLst/>
                <a:latin typeface="Times New Roman" panose="02020603050405020304" pitchFamily="18" charset="0"/>
                <a:ea typeface="Times New Roman" panose="02020603050405020304" pitchFamily="18" charset="0"/>
              </a:rPr>
              <a:t>).</a:t>
            </a:r>
            <a:r>
              <a:rPr lang="en-US" sz="2800" spc="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Biosferaning</a:t>
            </a:r>
            <a:r>
              <a:rPr lang="en-US" sz="2800" spc="4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ustki</a:t>
            </a:r>
            <a:r>
              <a:rPr lang="en-US" sz="2800" dirty="0">
                <a:effectLst/>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q</a:t>
            </a:r>
            <a:r>
              <a:rPr lang="en-US" sz="2800" spc="50" dirty="0" err="1">
                <a:effectLst/>
                <a:latin typeface="Times New Roman" panose="02020603050405020304" pitchFamily="18" charset="0"/>
                <a:ea typeface="Times New Roman" panose="02020603050405020304" pitchFamily="18" charset="0"/>
              </a:rPr>
              <a:t>atlami</a:t>
            </a:r>
            <a:r>
              <a:rPr lang="en-US" sz="2800" spc="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atmosferadan</a:t>
            </a:r>
            <a:r>
              <a:rPr lang="en-US" sz="2800" spc="4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azon</a:t>
            </a:r>
            <a:r>
              <a:rPr lang="en-US" sz="2800" dirty="0">
                <a:effectLst/>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q</a:t>
            </a:r>
            <a:r>
              <a:rPr lang="en-US" sz="2800" spc="60" dirty="0" err="1">
                <a:effectLst/>
                <a:latin typeface="Times New Roman" panose="02020603050405020304" pitchFamily="18" charset="0"/>
                <a:ea typeface="Times New Roman" panose="02020603050405020304" pitchFamily="18" charset="0"/>
              </a:rPr>
              <a:t>atlamigacha</a:t>
            </a:r>
            <a:r>
              <a:rPr lang="en-US" sz="2800" spc="65"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25-35 km </a:t>
            </a:r>
            <a:r>
              <a:rPr lang="en-US" sz="2800" dirty="0" err="1">
                <a:effectLst/>
                <a:latin typeface="Times New Roman" panose="02020603050405020304" pitchFamily="18" charset="0"/>
                <a:ea typeface="Times New Roman" panose="02020603050405020304" pitchFamily="18" charset="0"/>
              </a:rPr>
              <a:t>qalinlik</a:t>
            </a:r>
            <a:r>
              <a:rPr lang="en-US" sz="2800"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balandlikni</a:t>
            </a:r>
            <a:r>
              <a:rPr lang="en-US" sz="2800" spc="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egallaydi</a:t>
            </a:r>
            <a:r>
              <a:rPr lang="en-US" sz="2800" spc="4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shu</a:t>
            </a:r>
            <a:r>
              <a:rPr lang="en-US" sz="2800" dirty="0">
                <a:effectLst/>
                <a:latin typeface="Times New Roman" panose="02020603050405020304" pitchFamily="18" charset="0"/>
                <a:ea typeface="Times New Roman" panose="02020603050405020304" pitchFamily="18" charset="0"/>
              </a:rPr>
              <a:t> </a:t>
            </a:r>
            <a:r>
              <a:rPr lang="en-US" sz="2800" spc="65" dirty="0" err="1">
                <a:latin typeface="Times New Roman" panose="02020603050405020304" pitchFamily="18" charset="0"/>
                <a:ea typeface="Times New Roman" panose="02020603050405020304" pitchFamily="18" charset="0"/>
              </a:rPr>
              <a:t>q</a:t>
            </a:r>
            <a:r>
              <a:rPr lang="en-US" sz="2800" spc="65" dirty="0" err="1">
                <a:effectLst/>
                <a:latin typeface="Times New Roman" panose="02020603050405020304" pitchFamily="18" charset="0"/>
                <a:ea typeface="Times New Roman" panose="02020603050405020304" pitchFamily="18" charset="0"/>
              </a:rPr>
              <a:t>atlamning</a:t>
            </a:r>
            <a:r>
              <a:rPr lang="en-US" sz="2800" spc="65"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10-</a:t>
            </a:r>
            <a:r>
              <a:rPr lang="en-US" sz="2800" spc="5"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15 km</a:t>
            </a:r>
            <a:r>
              <a:rPr lang="en-US" sz="2800" spc="5"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balandligida</a:t>
            </a:r>
            <a:r>
              <a:rPr lang="en-US" sz="2800" spc="45" dirty="0">
                <a:effectLst/>
                <a:latin typeface="Times New Roman" panose="02020603050405020304" pitchFamily="18" charset="0"/>
                <a:ea typeface="Times New Roman" panose="02020603050405020304" pitchFamily="18" charset="0"/>
              </a:rPr>
              <a:t> </a:t>
            </a:r>
            <a:r>
              <a:rPr lang="en-US" sz="2800" spc="60" dirty="0" err="1">
                <a:effectLst/>
                <a:latin typeface="Times New Roman" panose="02020603050405020304" pitchFamily="18" charset="0"/>
                <a:ea typeface="Times New Roman" panose="02020603050405020304" pitchFamily="18" charset="0"/>
              </a:rPr>
              <a:t>bakteriyalar</a:t>
            </a:r>
            <a:r>
              <a:rPr lang="en-US" sz="2800" spc="6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sporalar</a:t>
            </a:r>
            <a:r>
              <a:rPr lang="en-US" sz="2800" spc="45"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zamburug</a:t>
            </a:r>
            <a:r>
              <a:rPr lang="en-US" sz="2800" spc="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sodda</a:t>
            </a:r>
            <a:r>
              <a:rPr lang="en-US" sz="2800" spc="5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tuzilgan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boshqa</a:t>
            </a:r>
            <a:r>
              <a:rPr lang="en-US" sz="2800"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organizmlar</a:t>
            </a:r>
            <a:r>
              <a:rPr lang="en-US" sz="2800" spc="50" dirty="0">
                <a:effectLst/>
                <a:latin typeface="Times New Roman" panose="02020603050405020304" pitchFamily="18" charset="0"/>
                <a:ea typeface="Times New Roman" panose="02020603050405020304" pitchFamily="18" charset="0"/>
              </a:rPr>
              <a:t>, </a:t>
            </a:r>
            <a:r>
              <a:rPr lang="en-US" sz="2800" spc="55" dirty="0" err="1">
                <a:effectLst/>
                <a:latin typeface="Times New Roman" panose="02020603050405020304" pitchFamily="18" charset="0"/>
                <a:ea typeface="Times New Roman" panose="02020603050405020304" pitchFamily="18" charset="0"/>
              </a:rPr>
              <a:t>ularning</a:t>
            </a:r>
            <a:r>
              <a:rPr lang="en-US" sz="2800" spc="55" dirty="0">
                <a:effectLst/>
                <a:latin typeface="Times New Roman" panose="02020603050405020304" pitchFamily="18" charset="0"/>
                <a:ea typeface="Times New Roman" panose="02020603050405020304" pitchFamily="18" charset="0"/>
              </a:rPr>
              <a:t> </a:t>
            </a:r>
            <a:r>
              <a:rPr lang="en-US" sz="2800" spc="55" dirty="0" err="1">
                <a:latin typeface="Times New Roman" panose="02020603050405020304" pitchFamily="18" charset="0"/>
                <a:ea typeface="Times New Roman" panose="02020603050405020304" pitchFamily="18" charset="0"/>
              </a:rPr>
              <a:t>q</a:t>
            </a:r>
            <a:r>
              <a:rPr lang="en-US" sz="2800" dirty="0" err="1">
                <a:effectLst/>
                <a:latin typeface="Times New Roman" panose="02020603050405020304" pitchFamily="18" charset="0"/>
                <a:ea typeface="Times New Roman" panose="02020603050405020304" pitchFamily="18" charset="0"/>
              </a:rPr>
              <a:t>ismlari</a:t>
            </a:r>
            <a:r>
              <a:rPr lang="en-US" sz="2800"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bulishi</a:t>
            </a:r>
            <a:r>
              <a:rPr lang="en-US" sz="2800" spc="5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mum­</a:t>
            </a:r>
            <a:r>
              <a:rPr lang="en-US" sz="2800" dirty="0" err="1">
                <a:effectLst/>
                <a:latin typeface="Times New Roman" panose="02020603050405020304" pitchFamily="18" charset="0"/>
                <a:ea typeface="Times New Roman" panose="02020603050405020304" pitchFamily="18" charset="0"/>
              </a:rPr>
              <a:t>kin</a:t>
            </a:r>
            <a:r>
              <a:rPr lang="en-US" sz="2800" dirty="0">
                <a:effectLst/>
                <a:latin typeface="Times New Roman" panose="02020603050405020304" pitchFamily="18" charset="0"/>
                <a:ea typeface="Times New Roman" panose="02020603050405020304" pitchFamily="18" charset="0"/>
              </a:rPr>
              <a:t>.</a:t>
            </a:r>
            <a:r>
              <a:rPr lang="en-US" sz="2800" spc="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Biosferaning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bu</a:t>
            </a:r>
            <a:r>
              <a:rPr lang="en-US" sz="2800" dirty="0">
                <a:effectLst/>
                <a:latin typeface="Times New Roman" panose="02020603050405020304" pitchFamily="18" charset="0"/>
                <a:ea typeface="Times New Roman" panose="02020603050405020304" pitchFamily="18" charset="0"/>
              </a:rPr>
              <a:t> </a:t>
            </a:r>
            <a:r>
              <a:rPr lang="en-US" sz="2800" spc="60" dirty="0" err="1">
                <a:latin typeface="Times New Roman" panose="02020603050405020304" pitchFamily="18" charset="0"/>
                <a:ea typeface="Times New Roman" panose="02020603050405020304" pitchFamily="18" charset="0"/>
              </a:rPr>
              <a:t>q</a:t>
            </a:r>
            <a:r>
              <a:rPr lang="en-US" sz="2800" spc="60" dirty="0" err="1">
                <a:effectLst/>
                <a:latin typeface="Times New Roman" panose="02020603050405020304" pitchFamily="18" charset="0"/>
                <a:ea typeface="Times New Roman" panose="02020603050405020304" pitchFamily="18" charset="0"/>
              </a:rPr>
              <a:t>atlami</a:t>
            </a:r>
            <a:r>
              <a:rPr lang="en-US" sz="2800" spc="60"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azon</a:t>
            </a:r>
            <a:r>
              <a:rPr lang="en-US" sz="2800" spc="45"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qatlami</a:t>
            </a:r>
            <a:r>
              <a:rPr lang="en-US" sz="2800" spc="45"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bilan</a:t>
            </a:r>
            <a:r>
              <a:rPr lang="en-US" sz="2800" spc="45" dirty="0">
                <a:effectLst/>
                <a:latin typeface="Times New Roman" panose="02020603050405020304" pitchFamily="18" charset="0"/>
                <a:ea typeface="Times New Roman" panose="02020603050405020304" pitchFamily="18" charset="0"/>
              </a:rPr>
              <a:t> </a:t>
            </a:r>
            <a:r>
              <a:rPr lang="en-US" sz="2800" spc="60" dirty="0" err="1">
                <a:effectLst/>
                <a:latin typeface="Times New Roman" panose="02020603050405020304" pitchFamily="18" charset="0"/>
                <a:ea typeface="Times New Roman" panose="02020603050405020304" pitchFamily="18" charset="0"/>
              </a:rPr>
              <a:t>tutashadi</a:t>
            </a:r>
            <a:r>
              <a:rPr lang="en-US" sz="2800" spc="60" dirty="0">
                <a:effectLst/>
                <a:latin typeface="Times New Roman" panose="02020603050405020304" pitchFamily="18" charset="0"/>
                <a:ea typeface="Times New Roman" panose="02020603050405020304" pitchFamily="18" charset="0"/>
              </a:rPr>
              <a:t>;</a:t>
            </a:r>
            <a:r>
              <a:rPr lang="en-US" sz="2800" spc="6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azon</a:t>
            </a:r>
            <a:r>
              <a:rPr lang="en-US" sz="2800" spc="245" dirty="0">
                <a:effectLst/>
                <a:latin typeface="Times New Roman" panose="02020603050405020304" pitchFamily="18" charset="0"/>
                <a:ea typeface="Times New Roman" panose="02020603050405020304" pitchFamily="18" charset="0"/>
              </a:rPr>
              <a:t> </a:t>
            </a:r>
            <a:r>
              <a:rPr lang="en-US" sz="2800" spc="245" dirty="0" err="1">
                <a:latin typeface="Times New Roman" panose="02020603050405020304" pitchFamily="18" charset="0"/>
                <a:ea typeface="Times New Roman" panose="02020603050405020304" pitchFamily="18" charset="0"/>
              </a:rPr>
              <a:t>q</a:t>
            </a:r>
            <a:r>
              <a:rPr lang="en-US" sz="2800" dirty="0" err="1">
                <a:effectLst/>
                <a:latin typeface="Times New Roman" panose="02020603050405020304" pitchFamily="18" charset="0"/>
                <a:ea typeface="Times New Roman" panose="02020603050405020304" pitchFamily="18" charset="0"/>
              </a:rPr>
              <a:t>atlami</a:t>
            </a:r>
            <a:r>
              <a:rPr lang="en-US" sz="2800" spc="120" dirty="0">
                <a:effectLst/>
                <a:latin typeface="Times New Roman" panose="02020603050405020304" pitchFamily="18" charset="0"/>
                <a:ea typeface="Times New Roman" panose="02020603050405020304" pitchFamily="18" charset="0"/>
              </a:rPr>
              <a:t> </a:t>
            </a:r>
            <a:r>
              <a:rPr lang="en-US" sz="2800" spc="120" dirty="0" err="1">
                <a:latin typeface="Times New Roman" panose="02020603050405020304" pitchFamily="18" charset="0"/>
                <a:ea typeface="Times New Roman" panose="02020603050405020304" pitchFamily="18" charset="0"/>
              </a:rPr>
              <a:t>o`</a:t>
            </a:r>
            <a:r>
              <a:rPr lang="en-US" sz="2800" dirty="0" err="1">
                <a:effectLst/>
                <a:latin typeface="Times New Roman" panose="02020603050405020304" pitchFamily="18" charset="0"/>
                <a:ea typeface="Times New Roman" panose="02020603050405020304" pitchFamily="18" charset="0"/>
              </a:rPr>
              <a:t>ziga</a:t>
            </a:r>
            <a:r>
              <a:rPr lang="en-US" sz="2800" spc="95"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xos</a:t>
            </a:r>
            <a:r>
              <a:rPr lang="en-US" sz="2800" spc="25" dirty="0">
                <a:effectLst/>
                <a:latin typeface="Times New Roman" panose="02020603050405020304" pitchFamily="18" charset="0"/>
                <a:ea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rPr>
              <a:t>ekran</a:t>
            </a:r>
            <a:r>
              <a:rPr lang="en-US" sz="2800" spc="270" dirty="0">
                <a:effectLst/>
                <a:latin typeface="Times New Roman" panose="02020603050405020304" pitchFamily="18" charset="0"/>
                <a:ea typeface="Times New Roman" panose="02020603050405020304" pitchFamily="18" charset="0"/>
              </a:rPr>
              <a:t> </a:t>
            </a:r>
            <a:r>
              <a:rPr lang="en-US" sz="2800" spc="270" dirty="0" err="1">
                <a:latin typeface="Times New Roman" panose="02020603050405020304" pitchFamily="18" charset="0"/>
                <a:ea typeface="Times New Roman" panose="02020603050405020304" pitchFamily="18" charset="0"/>
              </a:rPr>
              <a:t>bo`</a:t>
            </a:r>
            <a:r>
              <a:rPr lang="en-US" sz="2800" dirty="0" err="1">
                <a:effectLst/>
                <a:latin typeface="Times New Roman" panose="02020603050405020304" pitchFamily="18" charset="0"/>
                <a:ea typeface="Times New Roman" panose="02020603050405020304" pitchFamily="18" charset="0"/>
              </a:rPr>
              <a:t>lib</a:t>
            </a:r>
            <a:r>
              <a:rPr lang="en-US" sz="2800" dirty="0">
                <a:effectLst/>
                <a:latin typeface="Times New Roman" panose="02020603050405020304" pitchFamily="18" charset="0"/>
                <a:ea typeface="Times New Roman" panose="02020603050405020304" pitchFamily="18" charset="0"/>
              </a:rPr>
              <a:t>,</a:t>
            </a:r>
            <a:r>
              <a:rPr lang="en-US" sz="2800" spc="125" dirty="0">
                <a:effectLst/>
                <a:latin typeface="Times New Roman" panose="02020603050405020304" pitchFamily="18" charset="0"/>
                <a:ea typeface="Times New Roman" panose="02020603050405020304" pitchFamily="18" charset="0"/>
              </a:rPr>
              <a:t> </a:t>
            </a:r>
            <a:r>
              <a:rPr lang="en-US" sz="2800" spc="45" dirty="0" err="1">
                <a:effectLst/>
                <a:latin typeface="Times New Roman" panose="02020603050405020304" pitchFamily="18" charset="0"/>
                <a:ea typeface="Times New Roman" panose="02020603050405020304" pitchFamily="18" charset="0"/>
              </a:rPr>
              <a:t>tirik</a:t>
            </a:r>
            <a:r>
              <a:rPr lang="en-US" sz="2800" spc="175" dirty="0">
                <a:effectLst/>
                <a:latin typeface="Times New Roman" panose="02020603050405020304" pitchFamily="18" charset="0"/>
                <a:ea typeface="Times New Roman" panose="02020603050405020304" pitchFamily="18" charset="0"/>
              </a:rPr>
              <a:t> </a:t>
            </a:r>
            <a:r>
              <a:rPr lang="en-US" sz="2800" spc="60" dirty="0" err="1">
                <a:effectLst/>
                <a:latin typeface="Times New Roman" panose="02020603050405020304" pitchFamily="18" charset="0"/>
                <a:ea typeface="Times New Roman" panose="02020603050405020304" pitchFamily="18" charset="0"/>
              </a:rPr>
              <a:t>organizmlarni</a:t>
            </a:r>
            <a:r>
              <a:rPr lang="en-US" sz="2800" spc="200" dirty="0">
                <a:effectLst/>
                <a:latin typeface="Times New Roman" panose="02020603050405020304" pitchFamily="18" charset="0"/>
                <a:ea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ult</a:t>
            </a:r>
            <a:r>
              <a:rPr lang="ru-RU" sz="2800" spc="65" dirty="0" err="1">
                <a:effectLst/>
                <a:latin typeface="Times New Roman" panose="02020603050405020304" pitchFamily="18" charset="0"/>
                <a:ea typeface="Times New Roman" panose="02020603050405020304" pitchFamily="18" charset="0"/>
              </a:rPr>
              <a:t>rabinafsh</a:t>
            </a:r>
            <a:r>
              <a:rPr lang="ru-RU" sz="2800" dirty="0" err="1">
                <a:effectLst/>
                <a:latin typeface="Times New Roman" panose="02020603050405020304" pitchFamily="18" charset="0"/>
                <a:ea typeface="Times New Roman" panose="02020603050405020304" pitchFamily="18" charset="0"/>
              </a:rPr>
              <a:t>a</a:t>
            </a:r>
            <a:r>
              <a:rPr lang="ru-RU" sz="2800" spc="5"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a:t>
            </a:r>
            <a:r>
              <a:rPr lang="ru-RU" sz="2800" dirty="0">
                <a:effectLst/>
                <a:latin typeface="Times New Roman" panose="02020603050405020304" pitchFamily="18" charset="0"/>
                <a:ea typeface="Times New Roman" panose="02020603050405020304" pitchFamily="18" charset="0"/>
              </a:rPr>
              <a:t> </a:t>
            </a:r>
            <a:r>
              <a:rPr lang="ru-RU" sz="2800" spc="50" dirty="0" err="1">
                <a:effectLst/>
                <a:latin typeface="Times New Roman" panose="02020603050405020304" pitchFamily="18" charset="0"/>
                <a:ea typeface="Times New Roman" panose="02020603050405020304" pitchFamily="18" charset="0"/>
              </a:rPr>
              <a:t>bosh</a:t>
            </a:r>
            <a:r>
              <a:rPr lang="en-US" sz="2800" spc="50" dirty="0">
                <a:effectLst/>
                <a:latin typeface="Times New Roman" panose="02020603050405020304" pitchFamily="18" charset="0"/>
                <a:ea typeface="Times New Roman" panose="02020603050405020304" pitchFamily="18" charset="0"/>
              </a:rPr>
              <a:t>q</a:t>
            </a:r>
            <a:r>
              <a:rPr lang="ru-RU" sz="2800" spc="50" dirty="0">
                <a:effectLst/>
                <a:latin typeface="Times New Roman" panose="02020603050405020304" pitchFamily="18" charset="0"/>
                <a:ea typeface="Times New Roman" panose="02020603050405020304" pitchFamily="18" charset="0"/>
              </a:rPr>
              <a:t>a </a:t>
            </a:r>
            <a:r>
              <a:rPr lang="ru-RU" sz="2800" spc="70" dirty="0" err="1">
                <a:effectLst/>
                <a:latin typeface="Times New Roman" panose="02020603050405020304" pitchFamily="18" charset="0"/>
                <a:ea typeface="Times New Roman" panose="02020603050405020304" pitchFamily="18" charset="0"/>
              </a:rPr>
              <a:t>kosmik</a:t>
            </a:r>
            <a:r>
              <a:rPr lang="ru-RU" sz="2800" spc="70" dirty="0">
                <a:effectLst/>
                <a:latin typeface="Times New Roman" panose="02020603050405020304" pitchFamily="18" charset="0"/>
                <a:ea typeface="Times New Roman" panose="02020603050405020304" pitchFamily="18" charset="0"/>
              </a:rPr>
              <a:t> </a:t>
            </a:r>
            <a:r>
              <a:rPr lang="ru-RU" sz="2800" spc="45" dirty="0" err="1">
                <a:effectLst/>
                <a:latin typeface="Times New Roman" panose="02020603050405020304" pitchFamily="18" charset="0"/>
                <a:ea typeface="Times New Roman" panose="02020603050405020304" pitchFamily="18" charset="0"/>
              </a:rPr>
              <a:t>nurlardan</a:t>
            </a:r>
            <a:r>
              <a:rPr lang="ru-RU" sz="2800" spc="45"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sa</a:t>
            </a:r>
            <a:r>
              <a:rPr lang="en-US" sz="2800" dirty="0">
                <a:effectLst/>
                <a:latin typeface="Times New Roman" panose="02020603050405020304" pitchFamily="18" charset="0"/>
                <a:ea typeface="Times New Roman" panose="02020603050405020304" pitchFamily="18" charset="0"/>
              </a:rPr>
              <a:t>q</a:t>
            </a:r>
            <a:r>
              <a:rPr lang="ru-RU" sz="2800" dirty="0" err="1">
                <a:effectLst/>
                <a:latin typeface="Times New Roman" panose="02020603050405020304" pitchFamily="18" charset="0"/>
                <a:ea typeface="Times New Roman" panose="02020603050405020304" pitchFamily="18" charset="0"/>
              </a:rPr>
              <a:t>laydi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Bu</a:t>
            </a:r>
            <a:r>
              <a:rPr lang="ru-RU" sz="2800" dirty="0">
                <a:effectLst/>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q</a:t>
            </a:r>
            <a:r>
              <a:rPr lang="ru-RU" sz="2800" dirty="0" err="1">
                <a:effectLst/>
                <a:latin typeface="Times New Roman" panose="02020603050405020304" pitchFamily="18" charset="0"/>
                <a:ea typeface="Times New Roman" panose="02020603050405020304" pitchFamily="18" charset="0"/>
              </a:rPr>
              <a:t>atlam</a:t>
            </a:r>
            <a:r>
              <a:rPr lang="ru-RU" sz="2800" spc="70" dirty="0" err="1">
                <a:effectLst/>
                <a:latin typeface="Times New Roman" panose="02020603050405020304" pitchFamily="18" charset="0"/>
                <a:ea typeface="Times New Roman" panose="02020603050405020304" pitchFamily="18" charset="0"/>
              </a:rPr>
              <a:t>lar</a:t>
            </a:r>
            <a:r>
              <a:rPr lang="ru-RU" sz="2800" spc="55" dirty="0">
                <a:effectLst/>
                <a:latin typeface="Times New Roman" panose="02020603050405020304" pitchFamily="18" charset="0"/>
                <a:ea typeface="Times New Roman" panose="02020603050405020304" pitchFamily="18" charset="0"/>
              </a:rPr>
              <a:t> </a:t>
            </a:r>
            <a:r>
              <a:rPr lang="ru-RU" sz="2800" spc="50" dirty="0" err="1">
                <a:effectLst/>
                <a:latin typeface="Times New Roman" panose="02020603050405020304" pitchFamily="18" charset="0"/>
                <a:ea typeface="Times New Roman" panose="02020603050405020304" pitchFamily="18" charset="0"/>
              </a:rPr>
              <a:t>dengiz</a:t>
            </a:r>
            <a:r>
              <a:rPr lang="ru-RU" sz="2800" spc="1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sat</a:t>
            </a:r>
            <a:r>
              <a:rPr lang="en-US" sz="2800" dirty="0">
                <a:effectLst/>
                <a:latin typeface="Times New Roman" panose="02020603050405020304" pitchFamily="18" charset="0"/>
                <a:ea typeface="Times New Roman" panose="02020603050405020304" pitchFamily="18" charset="0"/>
              </a:rPr>
              <a:t>h</a:t>
            </a:r>
            <a:r>
              <a:rPr lang="ru-RU" sz="2800" dirty="0" err="1">
                <a:effectLst/>
                <a:latin typeface="Times New Roman" panose="02020603050405020304" pitchFamily="18" charset="0"/>
                <a:ea typeface="Times New Roman" panose="02020603050405020304" pitchFamily="18" charset="0"/>
              </a:rPr>
              <a:t>idan</a:t>
            </a:r>
            <a:r>
              <a:rPr lang="ru-RU" sz="2800" spc="65" dirty="0">
                <a:effectLst/>
                <a:latin typeface="Times New Roman" panose="02020603050405020304" pitchFamily="18" charset="0"/>
                <a:ea typeface="Times New Roman" panose="02020603050405020304" pitchFamily="18" charset="0"/>
              </a:rPr>
              <a:t> </a:t>
            </a:r>
            <a:r>
              <a:rPr lang="ru-RU" sz="2800" dirty="0">
                <a:effectLst/>
                <a:latin typeface="Times New Roman" panose="02020603050405020304" pitchFamily="18" charset="0"/>
                <a:ea typeface="Times New Roman" panose="02020603050405020304" pitchFamily="18" charset="0"/>
              </a:rPr>
              <a:t>20-50 </a:t>
            </a:r>
            <a:r>
              <a:rPr lang="ru-RU" sz="2800" dirty="0" err="1">
                <a:effectLst/>
                <a:latin typeface="Times New Roman" panose="02020603050405020304" pitchFamily="18" charset="0"/>
                <a:ea typeface="Times New Roman" panose="02020603050405020304" pitchFamily="18" charset="0"/>
              </a:rPr>
              <a:t>km</a:t>
            </a:r>
            <a:r>
              <a:rPr lang="ru-RU" sz="2800" spc="165"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yu</a:t>
            </a:r>
            <a:r>
              <a:rPr lang="en-US" sz="2800" dirty="0">
                <a:effectLst/>
                <a:latin typeface="Times New Roman" panose="02020603050405020304" pitchFamily="18" charset="0"/>
                <a:ea typeface="Times New Roman" panose="02020603050405020304" pitchFamily="18" charset="0"/>
              </a:rPr>
              <a:t>q</a:t>
            </a:r>
            <a:r>
              <a:rPr lang="ru-RU" sz="2800" dirty="0" err="1">
                <a:effectLst/>
                <a:latin typeface="Times New Roman" panose="02020603050405020304" pitchFamily="18" charset="0"/>
                <a:ea typeface="Times New Roman" panose="02020603050405020304" pitchFamily="18" charset="0"/>
              </a:rPr>
              <a:t>oridadir</a:t>
            </a:r>
            <a:r>
              <a:rPr lang="ru-RU" sz="2800" dirty="0">
                <a:effectLst/>
                <a:latin typeface="Times New Roman" panose="02020603050405020304" pitchFamily="18" charset="0"/>
                <a:ea typeface="Times New Roman" panose="02020603050405020304" pitchFamily="18" charset="0"/>
              </a:rPr>
              <a:t>.</a:t>
            </a:r>
          </a:p>
          <a:p>
            <a:pPr marL="48895" indent="-5080" algn="just">
              <a:lnSpc>
                <a:spcPct val="110000"/>
              </a:lnSpc>
              <a:spcBef>
                <a:spcPts val="30"/>
              </a:spcBef>
              <a:spcAft>
                <a:spcPts val="0"/>
              </a:spcAft>
            </a:pP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38822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6000C35-4593-4D92-8EC0-49E0FB6736B0}"/>
              </a:ext>
            </a:extLst>
          </p:cNvPr>
          <p:cNvSpPr txBox="1"/>
          <p:nvPr/>
        </p:nvSpPr>
        <p:spPr>
          <a:xfrm>
            <a:off x="326571" y="298580"/>
            <a:ext cx="8826759" cy="5326202"/>
          </a:xfrm>
          <a:prstGeom prst="rect">
            <a:avLst/>
          </a:prstGeom>
          <a:noFill/>
        </p:spPr>
        <p:txBody>
          <a:bodyPr wrap="square">
            <a:spAutoFit/>
          </a:bodyPr>
          <a:lstStyle/>
          <a:p>
            <a:pPr marL="26670" marR="5715" indent="201930" algn="just">
              <a:lnSpc>
                <a:spcPct val="107000"/>
              </a:lnSpc>
              <a:spcBef>
                <a:spcPts val="65"/>
              </a:spcBef>
              <a:spcAft>
                <a:spcPts val="0"/>
              </a:spcAft>
            </a:pPr>
            <a:r>
              <a:rPr lang="en-US" sz="3200" dirty="0" err="1">
                <a:effectLst/>
                <a:latin typeface="Times New Roman" panose="02020603050405020304" pitchFamily="18" charset="0"/>
                <a:ea typeface="Times New Roman" panose="02020603050405020304" pitchFamily="18" charset="0"/>
              </a:rPr>
              <a:t>Biosferaning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pastki</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chegarasi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litosfera</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bulib</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unda</a:t>
            </a:r>
            <a:r>
              <a:rPr lang="en-US" sz="3200" spc="23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tirik</a:t>
            </a:r>
            <a:r>
              <a:rPr lang="en-US" sz="3200" spc="70" dirty="0" err="1">
                <a:effectLst/>
                <a:latin typeface="Times New Roman" panose="02020603050405020304" pitchFamily="18" charset="0"/>
                <a:ea typeface="Times New Roman" panose="02020603050405020304" pitchFamily="18" charset="0"/>
              </a:rPr>
              <a:t>lik</a:t>
            </a:r>
            <a:r>
              <a:rPr lang="en-US" sz="3200" spc="27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2-3</a:t>
            </a:r>
            <a:r>
              <a:rPr lang="en-US" sz="3200" spc="2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km</a:t>
            </a:r>
            <a:r>
              <a:rPr lang="en-US" sz="3200" spc="1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chuqurlikkacha</a:t>
            </a:r>
            <a:r>
              <a:rPr lang="en-US" sz="3200" spc="170" dirty="0">
                <a:effectLst/>
                <a:latin typeface="Times New Roman" panose="02020603050405020304" pitchFamily="18" charset="0"/>
                <a:ea typeface="Times New Roman" panose="02020603050405020304" pitchFamily="18" charset="0"/>
              </a:rPr>
              <a:t> </a:t>
            </a:r>
            <a:r>
              <a:rPr lang="en-US" sz="3200" spc="55" dirty="0" err="1">
                <a:effectLst/>
                <a:latin typeface="Times New Roman" panose="02020603050405020304" pitchFamily="18" charset="0"/>
                <a:ea typeface="Times New Roman" panose="02020603050405020304" pitchFamily="18" charset="0"/>
              </a:rPr>
              <a:t>tarqalgan</a:t>
            </a:r>
            <a:r>
              <a:rPr lang="en-US" sz="3200" spc="55" dirty="0">
                <a:effectLst/>
                <a:latin typeface="Times New Roman" panose="02020603050405020304" pitchFamily="18" charset="0"/>
                <a:ea typeface="Times New Roman" panose="02020603050405020304" pitchFamily="18" charset="0"/>
              </a:rPr>
              <a:t>:</a:t>
            </a:r>
            <a:r>
              <a:rPr lang="en-US" sz="3200" spc="28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neft</a:t>
            </a:r>
            <a:r>
              <a:rPr lang="en-US" sz="3200" spc="6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topilgan</a:t>
            </a:r>
            <a:r>
              <a:rPr lang="en-US" sz="3200" spc="1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shunday</a:t>
            </a:r>
            <a:r>
              <a:rPr lang="en-US" sz="3200" spc="23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chu</a:t>
            </a:r>
            <a:r>
              <a:rPr lang="en-US" sz="3200" spc="50" dirty="0" err="1">
                <a:latin typeface="Times New Roman" panose="02020603050405020304" pitchFamily="18" charset="0"/>
                <a:ea typeface="Times New Roman" panose="02020603050405020304" pitchFamily="18" charset="0"/>
              </a:rPr>
              <a:t>q</a:t>
            </a:r>
            <a:r>
              <a:rPr lang="en-US" sz="3200" spc="50" dirty="0" err="1">
                <a:effectLst/>
                <a:latin typeface="Times New Roman" panose="02020603050405020304" pitchFamily="18" charset="0"/>
                <a:ea typeface="Times New Roman" panose="02020603050405020304" pitchFamily="18" charset="0"/>
              </a:rPr>
              <a:t>urliklarda</a:t>
            </a:r>
            <a:r>
              <a:rPr lang="en-US" sz="3200" spc="5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turli</a:t>
            </a:r>
            <a:r>
              <a:rPr lang="en-US" sz="3200" dirty="0">
                <a:effectLst/>
                <a:latin typeface="Times New Roman" panose="02020603050405020304" pitchFamily="18" charset="0"/>
                <a:ea typeface="Times New Roman" panose="02020603050405020304" pitchFamily="18" charset="0"/>
              </a:rPr>
              <a:t> </a:t>
            </a:r>
            <a:r>
              <a:rPr lang="en-US" sz="3200" spc="50" dirty="0" err="1">
                <a:effectLst/>
                <a:latin typeface="Times New Roman" panose="02020603050405020304" pitchFamily="18" charset="0"/>
                <a:ea typeface="Times New Roman" panose="02020603050405020304" pitchFamily="18" charset="0"/>
              </a:rPr>
              <a:t>mikroorganizmlar</a:t>
            </a:r>
            <a:r>
              <a:rPr lang="en-US" sz="3200" spc="5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borligi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aniqlangan</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Li</a:t>
            </a:r>
            <a:r>
              <a:rPr lang="en-US" sz="3200" spc="60" dirty="0" err="1">
                <a:effectLst/>
                <a:latin typeface="Times New Roman" panose="02020603050405020304" pitchFamily="18" charset="0"/>
                <a:ea typeface="Times New Roman" panose="02020603050405020304" pitchFamily="18" charset="0"/>
              </a:rPr>
              <a:t>tosferada</a:t>
            </a:r>
            <a:r>
              <a:rPr lang="en-US" sz="3200" spc="6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asosiy</a:t>
            </a:r>
            <a:r>
              <a:rPr lang="en-US" sz="3200" dirty="0">
                <a:effectLst/>
                <a:latin typeface="Times New Roman" panose="02020603050405020304" pitchFamily="18" charset="0"/>
                <a:ea typeface="Times New Roman" panose="02020603050405020304" pitchFamily="18" charset="0"/>
              </a:rPr>
              <a:t> </a:t>
            </a:r>
            <a:r>
              <a:rPr lang="en-US" sz="3200" spc="50" dirty="0" err="1">
                <a:latin typeface="Times New Roman" panose="02020603050405020304" pitchFamily="18" charset="0"/>
                <a:ea typeface="Times New Roman" panose="02020603050405020304" pitchFamily="18" charset="0"/>
              </a:rPr>
              <a:t>h</a:t>
            </a:r>
            <a:r>
              <a:rPr lang="en-US" sz="3200" spc="50" dirty="0" err="1">
                <a:effectLst/>
                <a:latin typeface="Times New Roman" panose="02020603050405020304" pitchFamily="18" charset="0"/>
                <a:ea typeface="Times New Roman" panose="02020603050405020304" pitchFamily="18" charset="0"/>
              </a:rPr>
              <a:t>ayot</a:t>
            </a:r>
            <a:r>
              <a:rPr lang="en-US" sz="3200" spc="50" dirty="0">
                <a:effectLst/>
                <a:latin typeface="Times New Roman" panose="02020603050405020304" pitchFamily="18" charset="0"/>
                <a:ea typeface="Times New Roman" panose="02020603050405020304" pitchFamily="18" charset="0"/>
              </a:rPr>
              <a:t> </a:t>
            </a:r>
            <a:r>
              <a:rPr lang="en-US" sz="3200" spc="50" dirty="0" err="1">
                <a:latin typeface="Times New Roman" panose="02020603050405020304" pitchFamily="18" charset="0"/>
                <a:ea typeface="Times New Roman" panose="02020603050405020304" pitchFamily="18" charset="0"/>
              </a:rPr>
              <a:t>q</a:t>
            </a:r>
            <a:r>
              <a:rPr lang="en-US" sz="3200" spc="55" dirty="0" err="1">
                <a:effectLst/>
                <a:latin typeface="Times New Roman" panose="02020603050405020304" pitchFamily="18" charset="0"/>
                <a:ea typeface="Times New Roman" panose="02020603050405020304" pitchFamily="18" charset="0"/>
              </a:rPr>
              <a:t>atlami</a:t>
            </a:r>
            <a:r>
              <a:rPr lang="en-US" sz="3200" spc="6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1-3 m </a:t>
            </a:r>
            <a:r>
              <a:rPr lang="en-US" sz="3200" dirty="0" err="1">
                <a:effectLst/>
                <a:latin typeface="Times New Roman" panose="02020603050405020304" pitchFamily="18" charset="0"/>
                <a:ea typeface="Times New Roman" panose="02020603050405020304" pitchFamily="18" charset="0"/>
              </a:rPr>
              <a:t>chuqurlikkacha</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boradi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da</a:t>
            </a:r>
            <a:r>
              <a:rPr lang="en-US" sz="3200" spc="65" dirty="0" err="1">
                <a:effectLst/>
                <a:latin typeface="Times New Roman" panose="02020603050405020304" pitchFamily="18" charset="0"/>
                <a:ea typeface="Times New Roman" panose="02020603050405020304" pitchFamily="18" charset="0"/>
              </a:rPr>
              <a:t>raxtlarning</a:t>
            </a:r>
            <a:r>
              <a:rPr lang="en-US" sz="3200" spc="6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ildizlari</a:t>
            </a:r>
            <a:r>
              <a:rPr lang="en-US" sz="3200" dirty="0">
                <a:effectLst/>
                <a:latin typeface="Times New Roman" panose="02020603050405020304" pitchFamily="18" charset="0"/>
                <a:ea typeface="Times New Roman" panose="02020603050405020304" pitchFamily="18" charset="0"/>
              </a:rPr>
              <a:t> 8-10 m, </a:t>
            </a:r>
            <a:r>
              <a:rPr lang="en-US" sz="3200" dirty="0" err="1">
                <a:effectLst/>
                <a:latin typeface="Times New Roman" panose="02020603050405020304" pitchFamily="18" charset="0"/>
                <a:ea typeface="Times New Roman" panose="02020603050405020304" pitchFamily="18" charset="0"/>
              </a:rPr>
              <a:t>yantos</a:t>
            </a:r>
            <a:r>
              <a:rPr lang="en-US" sz="3200" dirty="0">
                <a:effectLst/>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a:t>
            </a:r>
            <a:r>
              <a:rPr lang="en-US" sz="3200" dirty="0" err="1">
                <a:effectLst/>
                <a:latin typeface="Times New Roman" panose="02020603050405020304" pitchFamily="18" charset="0"/>
                <a:ea typeface="Times New Roman" panose="02020603050405020304" pitchFamily="18" charset="0"/>
              </a:rPr>
              <a:t>simligi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ildizi</a:t>
            </a:r>
            <a:r>
              <a:rPr lang="en-US" sz="3200" spc="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15-18 m,</a:t>
            </a:r>
            <a:r>
              <a:rPr lang="en-US" sz="3200" spc="5" dirty="0">
                <a:effectLst/>
                <a:latin typeface="Times New Roman" panose="02020603050405020304" pitchFamily="18" charset="0"/>
                <a:ea typeface="Times New Roman" panose="02020603050405020304" pitchFamily="18" charset="0"/>
              </a:rPr>
              <a:t> </a:t>
            </a:r>
            <a:r>
              <a:rPr lang="en-US" sz="3200" spc="55" dirty="0" err="1">
                <a:effectLst/>
                <a:latin typeface="Times New Roman" panose="02020603050405020304" pitchFamily="18" charset="0"/>
                <a:ea typeface="Times New Roman" panose="02020603050405020304" pitchFamily="18" charset="0"/>
              </a:rPr>
              <a:t>ayrim</a:t>
            </a:r>
            <a:r>
              <a:rPr lang="en-US" sz="3200" spc="55" dirty="0">
                <a:effectLst/>
                <a:latin typeface="Times New Roman" panose="02020603050405020304" pitchFamily="18" charset="0"/>
                <a:ea typeface="Times New Roman" panose="02020603050405020304" pitchFamily="18" charset="0"/>
              </a:rPr>
              <a:t> </a:t>
            </a:r>
            <a:r>
              <a:rPr lang="en-US" sz="3200" spc="55" dirty="0" err="1">
                <a:latin typeface="Times New Roman" panose="02020603050405020304" pitchFamily="18" charset="0"/>
                <a:ea typeface="Times New Roman" panose="02020603050405020304" pitchFamily="18" charset="0"/>
              </a:rPr>
              <a:t>o`</a:t>
            </a:r>
            <a:r>
              <a:rPr lang="en-US" sz="3200" dirty="0" err="1">
                <a:effectLst/>
                <a:latin typeface="Times New Roman" panose="02020603050405020304" pitchFamily="18" charset="0"/>
                <a:ea typeface="Times New Roman" panose="02020603050405020304" pitchFamily="18" charset="0"/>
              </a:rPr>
              <a:t>simliklarning</a:t>
            </a:r>
            <a:r>
              <a:rPr lang="en-US" sz="3200" dirty="0">
                <a:effectLst/>
                <a:latin typeface="Times New Roman" panose="02020603050405020304" pitchFamily="18" charset="0"/>
                <a:ea typeface="Times New Roman" panose="02020603050405020304" pitchFamily="18" charset="0"/>
              </a:rPr>
              <a:t> </a:t>
            </a:r>
            <a:r>
              <a:rPr lang="en-US" sz="3200" spc="45" dirty="0" err="1">
                <a:effectLst/>
                <a:latin typeface="Times New Roman" panose="02020603050405020304" pitchFamily="18" charset="0"/>
                <a:ea typeface="Times New Roman" panose="02020603050405020304" pitchFamily="18" charset="0"/>
              </a:rPr>
              <a:t>ildizlari</a:t>
            </a:r>
            <a:r>
              <a:rPr lang="en-US" sz="3200" spc="4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52 m </a:t>
            </a:r>
            <a:r>
              <a:rPr lang="en-US" sz="3200" spc="75" dirty="0" err="1">
                <a:effectLst/>
                <a:latin typeface="Times New Roman" panose="02020603050405020304" pitchFamily="18" charset="0"/>
                <a:ea typeface="Times New Roman" panose="02020603050405020304" pitchFamily="18" charset="0"/>
              </a:rPr>
              <a:t>chuqurlikkacha</a:t>
            </a:r>
            <a:r>
              <a:rPr lang="en-US" sz="3200" spc="7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boradi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Yer</a:t>
            </a:r>
            <a:r>
              <a:rPr lang="en-US" sz="3200" spc="5" dirty="0">
                <a:effectLst/>
                <a:latin typeface="Times New Roman" panose="02020603050405020304" pitchFamily="18" charset="0"/>
                <a:ea typeface="Times New Roman" panose="02020603050405020304" pitchFamily="18" charset="0"/>
              </a:rPr>
              <a:t> </a:t>
            </a:r>
            <a:r>
              <a:rPr lang="en-US" sz="3200" spc="55" dirty="0" err="1">
                <a:effectLst/>
                <a:latin typeface="Times New Roman" panose="02020603050405020304" pitchFamily="18" charset="0"/>
                <a:ea typeface="Times New Roman" panose="02020603050405020304" pitchFamily="18" charset="0"/>
              </a:rPr>
              <a:t>kavlovchi</a:t>
            </a:r>
            <a:r>
              <a:rPr lang="en-US" sz="3200" spc="55" dirty="0">
                <a:effectLst/>
                <a:latin typeface="Times New Roman" panose="02020603050405020304" pitchFamily="18" charset="0"/>
                <a:ea typeface="Times New Roman" panose="02020603050405020304" pitchFamily="18" charset="0"/>
              </a:rPr>
              <a:t> </a:t>
            </a:r>
            <a:r>
              <a:rPr lang="en-US" sz="3200" spc="45" dirty="0" err="1">
                <a:latin typeface="Times New Roman" panose="02020603050405020304" pitchFamily="18" charset="0"/>
                <a:ea typeface="Times New Roman" panose="02020603050405020304" pitchFamily="18" charset="0"/>
              </a:rPr>
              <a:t>h</a:t>
            </a:r>
            <a:r>
              <a:rPr lang="en-US" sz="3200" spc="45" dirty="0" err="1">
                <a:effectLst/>
                <a:latin typeface="Times New Roman" panose="02020603050405020304" pitchFamily="18" charset="0"/>
                <a:ea typeface="Times New Roman" panose="02020603050405020304" pitchFamily="18" charset="0"/>
              </a:rPr>
              <a:t>ayvonlarning</a:t>
            </a:r>
            <a:r>
              <a:rPr lang="en-US" sz="3200" spc="4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ini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sugurlar</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bo`rsiqlar</a:t>
            </a:r>
            <a:r>
              <a:rPr lang="en-US" sz="3200" dirty="0">
                <a:effectLst/>
                <a:latin typeface="Times New Roman" panose="02020603050405020304" pitchFamily="18" charset="0"/>
                <a:ea typeface="Times New Roman" panose="02020603050405020304" pitchFamily="18" charset="0"/>
              </a:rPr>
              <a:t>) 6-7 m, </a:t>
            </a:r>
            <a:r>
              <a:rPr lang="en-US" sz="3200" dirty="0" err="1">
                <a:effectLst/>
                <a:latin typeface="Times New Roman" panose="02020603050405020304" pitchFamily="18" charset="0"/>
                <a:ea typeface="Times New Roman" panose="02020603050405020304" pitchFamily="18" charset="0"/>
              </a:rPr>
              <a:t>hasha</a:t>
            </a:r>
            <a:r>
              <a:rPr lang="en-US" sz="3200" spc="65" dirty="0" err="1">
                <a:effectLst/>
                <a:latin typeface="Times New Roman" panose="02020603050405020304" pitchFamily="18" charset="0"/>
                <a:ea typeface="Times New Roman" panose="02020603050405020304" pitchFamily="18" charset="0"/>
              </a:rPr>
              <a:t>rotlardan</a:t>
            </a:r>
            <a:r>
              <a:rPr lang="en-US" sz="3200" spc="4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termitlar</a:t>
            </a:r>
            <a:r>
              <a:rPr lang="en-US" sz="3200" spc="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6</a:t>
            </a:r>
            <a:r>
              <a:rPr lang="en-US" sz="3200" spc="-1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m </a:t>
            </a:r>
            <a:r>
              <a:rPr lang="en-US" sz="3200" spc="45" dirty="0" err="1">
                <a:effectLst/>
                <a:latin typeface="Times New Roman" panose="02020603050405020304" pitchFamily="18" charset="0"/>
                <a:ea typeface="Times New Roman" panose="02020603050405020304" pitchFamily="18" charset="0"/>
              </a:rPr>
              <a:t>chuqurlikkacha</a:t>
            </a:r>
            <a:r>
              <a:rPr lang="en-US" sz="3200" spc="-5"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yetadi</a:t>
            </a:r>
            <a:r>
              <a:rPr lang="en-US" sz="3200" dirty="0">
                <a:effectLst/>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03625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FD7ED1C-F2E7-4BFF-A4B9-F2E2FBF098E0}"/>
              </a:ext>
            </a:extLst>
          </p:cNvPr>
          <p:cNvSpPr txBox="1"/>
          <p:nvPr/>
        </p:nvSpPr>
        <p:spPr>
          <a:xfrm>
            <a:off x="429208" y="130629"/>
            <a:ext cx="8724122" cy="5909310"/>
          </a:xfrm>
          <a:prstGeom prst="rect">
            <a:avLst/>
          </a:prstGeom>
          <a:noFill/>
        </p:spPr>
        <p:txBody>
          <a:bodyPr wrap="square">
            <a:spAutoFit/>
          </a:bodyPr>
          <a:lstStyle/>
          <a:p>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Biosferaning</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hosil</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bo‘lishida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abiotik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biotik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noobiotik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bosqichlar</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ajratiladi</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Abiotik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bosqichda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(4,5-3,5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mlrd</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yil</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oldin</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sayyorada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hayotning</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vujudga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kelishi</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rivojlanishi</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sharoitlar</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yuzaga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kelgan</a:t>
            </a:r>
            <a:r>
              <a:rPr lang="en-US" sz="3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US" sz="3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Biotik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bosqichda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(3,5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mlrd</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yil</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oldin</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dastlabki</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suv</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muhitida</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paydo</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bo‘lgan</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uz-Cyrl-UZ" sz="3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Noobiotik</a:t>
            </a:r>
            <a:r>
              <a:rPr lang="uz-Cyrl-UZ"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bosqichining shakllanishi 40-50 ming yil oldin  boshlangan deb hisoblanadi.</a:t>
            </a:r>
            <a:endParaRPr lang="ru-RU"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41511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E8E62AE-FB1C-4553-9F91-30DFCFEDDFBF}"/>
              </a:ext>
            </a:extLst>
          </p:cNvPr>
          <p:cNvSpPr txBox="1"/>
          <p:nvPr/>
        </p:nvSpPr>
        <p:spPr>
          <a:xfrm>
            <a:off x="139959" y="83976"/>
            <a:ext cx="9013371" cy="5693866"/>
          </a:xfrm>
          <a:prstGeom prst="rect">
            <a:avLst/>
          </a:prstGeom>
          <a:noFill/>
        </p:spPr>
        <p:txBody>
          <a:bodyPr wrap="square">
            <a:spAutoFit/>
          </a:bodyPr>
          <a:lstStyle/>
          <a:p>
            <a:pPr indent="540385" algn="just"/>
            <a:r>
              <a:rPr lang="uz-Cyrl-UZ"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Arxey va Proterozoy eralarida hayot sodda ko‘rinishda bo‘lgan va okean o‘simliklarida fotosintez amalga oshgan. 600 mln. yil ilgari, Paleozoy erasining Kembriy davriga kelib okeanda hayot turlana boshlaydi. Keyinchalik, hayot quruqlika chiqadi, butun biosferani egallaydi va gurkirab rivojlangan. </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r>
              <a:rPr lang="uz-Cyrl-UZ"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Organik evolyusiya davomida tirik organizmlar atmosfera havosini, Dun</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a:t>
            </a:r>
            <a:r>
              <a:rPr lang="uz-Cyrl-UZ"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okeanining suvini, tuproqlarning asosiy massasini, mineral birikmalarining katta massasini a’zolari, terilari, xujayralari, qonlari orqali minglab martalab o‘tkazgan va  butun yer muhitini o‘zgartirgan.</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r>
              <a:rPr lang="uz-Cyrl-UZ"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Biosferada hozirda 500 mingga yaqin o‘simlik turlari va 1,5 mln.dan ortiq hayvon turlari mavjuddir. </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0157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F3E3A77-8A86-470C-82DC-DEA461BFAE41}"/>
              </a:ext>
            </a:extLst>
          </p:cNvPr>
          <p:cNvSpPr>
            <a:spLocks noGrp="1"/>
          </p:cNvSpPr>
          <p:nvPr>
            <p:ph type="title"/>
          </p:nvPr>
        </p:nvSpPr>
        <p:spPr>
          <a:xfrm>
            <a:off x="677334" y="609600"/>
            <a:ext cx="8596668" cy="706016"/>
          </a:xfrm>
        </p:spPr>
        <p:txBody>
          <a:bodyPr>
            <a:normAutofit fontScale="90000"/>
          </a:bodyPr>
          <a:lstStyle/>
          <a:p>
            <a:pPr algn="ctr"/>
            <a:r>
              <a:rPr lang="ru-RU"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Yer</a:t>
            </a:r>
            <a:r>
              <a:rPr lang="ru-RU"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qobiqlarining</a:t>
            </a:r>
            <a:r>
              <a:rPr lang="ru-RU"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massalari</a:t>
            </a:r>
            <a:r>
              <a:rPr lang="ru-RU" sz="1800" dirty="0">
                <a:effectLst/>
                <a:latin typeface="BalticaUzbek"/>
                <a:ea typeface="Times New Roman" panose="02020603050405020304" pitchFamily="18" charset="0"/>
                <a:cs typeface="Times New Roman" panose="02020603050405020304" pitchFamily="18" charset="0"/>
              </a:rPr>
              <a:t/>
            </a:r>
            <a:br>
              <a:rPr lang="ru-RU" sz="1800" dirty="0">
                <a:effectLst/>
                <a:latin typeface="BalticaUzbek"/>
                <a:ea typeface="Times New Roman" panose="02020603050405020304" pitchFamily="18" charset="0"/>
                <a:cs typeface="Times New Roman" panose="02020603050405020304" pitchFamily="18" charset="0"/>
              </a:rPr>
            </a:br>
            <a:endParaRPr lang="ru-RU" dirty="0"/>
          </a:p>
        </p:txBody>
      </p:sp>
      <p:graphicFrame>
        <p:nvGraphicFramePr>
          <p:cNvPr id="3" name="Таблица 2">
            <a:extLst>
              <a:ext uri="{FF2B5EF4-FFF2-40B4-BE49-F238E27FC236}">
                <a16:creationId xmlns:a16="http://schemas.microsoft.com/office/drawing/2014/main" xmlns="" id="{3C0EBEA0-535B-47F9-8A3D-B5C4332AE32A}"/>
              </a:ext>
            </a:extLst>
          </p:cNvPr>
          <p:cNvGraphicFramePr>
            <a:graphicFrameLocks noGrp="1"/>
          </p:cNvGraphicFramePr>
          <p:nvPr>
            <p:extLst>
              <p:ext uri="{D42A27DB-BD31-4B8C-83A1-F6EECF244321}">
                <p14:modId xmlns:p14="http://schemas.microsoft.com/office/powerpoint/2010/main" val="2670990403"/>
              </p:ext>
            </p:extLst>
          </p:nvPr>
        </p:nvGraphicFramePr>
        <p:xfrm>
          <a:off x="382554" y="1987420"/>
          <a:ext cx="9255968" cy="2743200"/>
        </p:xfrm>
        <a:graphic>
          <a:graphicData uri="http://schemas.openxmlformats.org/drawingml/2006/table">
            <a:tbl>
              <a:tblPr firstRow="1" firstCol="1" lastRow="1" lastCol="1" bandRow="1" bandCol="1">
                <a:tableStyleId>{5C22544A-7EE6-4342-B048-85BDC9FD1C3A}</a:tableStyleId>
              </a:tblPr>
              <a:tblGrid>
                <a:gridCol w="4627984">
                  <a:extLst>
                    <a:ext uri="{9D8B030D-6E8A-4147-A177-3AD203B41FA5}">
                      <a16:colId xmlns:a16="http://schemas.microsoft.com/office/drawing/2014/main" xmlns="" val="3241309931"/>
                    </a:ext>
                  </a:extLst>
                </a:gridCol>
                <a:gridCol w="4627984">
                  <a:extLst>
                    <a:ext uri="{9D8B030D-6E8A-4147-A177-3AD203B41FA5}">
                      <a16:colId xmlns:a16="http://schemas.microsoft.com/office/drawing/2014/main" xmlns="" val="2657132390"/>
                    </a:ext>
                  </a:extLst>
                </a:gridCol>
              </a:tblGrid>
              <a:tr h="529457">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Yer qobiqlari</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Massa(tonnalarda)</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541057935"/>
                  </a:ext>
                </a:extLst>
              </a:tr>
              <a:tr h="529457">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Litosfera</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2,08 x 10</a:t>
                      </a:r>
                      <a:r>
                        <a:rPr lang="ru-RU" sz="3600" baseline="30000">
                          <a:solidFill>
                            <a:srgbClr val="FF0000"/>
                          </a:solidFill>
                          <a:effectLst/>
                          <a:latin typeface="Times New Roman" panose="02020603050405020304" pitchFamily="18" charset="0"/>
                          <a:cs typeface="Times New Roman" panose="02020603050405020304" pitchFamily="18" charset="0"/>
                        </a:rPr>
                        <a:t>18</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419190746"/>
                  </a:ext>
                </a:extLst>
              </a:tr>
              <a:tr h="529457">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Gidrosfera</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1,39 x 10</a:t>
                      </a:r>
                      <a:r>
                        <a:rPr lang="ru-RU" sz="3600" baseline="30000">
                          <a:solidFill>
                            <a:srgbClr val="FF0000"/>
                          </a:solidFill>
                          <a:effectLst/>
                          <a:latin typeface="Times New Roman" panose="02020603050405020304" pitchFamily="18" charset="0"/>
                          <a:cs typeface="Times New Roman" panose="02020603050405020304" pitchFamily="18" charset="0"/>
                        </a:rPr>
                        <a:t>18</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101729615"/>
                  </a:ext>
                </a:extLst>
              </a:tr>
              <a:tr h="529457">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Atmosfera</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5,20 x 10</a:t>
                      </a:r>
                      <a:r>
                        <a:rPr lang="ru-RU" sz="3600" baseline="30000">
                          <a:solidFill>
                            <a:srgbClr val="FF0000"/>
                          </a:solidFill>
                          <a:effectLst/>
                          <a:latin typeface="Times New Roman" panose="02020603050405020304" pitchFamily="18" charset="0"/>
                          <a:cs typeface="Times New Roman" panose="02020603050405020304" pitchFamily="18" charset="0"/>
                        </a:rPr>
                        <a:t>15</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695446717"/>
                  </a:ext>
                </a:extLst>
              </a:tr>
              <a:tr h="529457">
                <a:tc>
                  <a:txBody>
                    <a:bodyPr/>
                    <a:lstStyle/>
                    <a:p>
                      <a:pPr algn="ctr"/>
                      <a:r>
                        <a:rPr lang="ru-RU" sz="3600">
                          <a:solidFill>
                            <a:srgbClr val="FF0000"/>
                          </a:solidFill>
                          <a:effectLst/>
                          <a:latin typeface="Times New Roman" panose="02020603050405020304" pitchFamily="18" charset="0"/>
                          <a:cs typeface="Times New Roman" panose="02020603050405020304" pitchFamily="18" charset="0"/>
                        </a:rPr>
                        <a:t>Biosfera</a:t>
                      </a:r>
                      <a:endParaRPr lang="ru-RU" sz="36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3600" dirty="0">
                          <a:solidFill>
                            <a:srgbClr val="FF0000"/>
                          </a:solidFill>
                          <a:effectLst/>
                          <a:latin typeface="Times New Roman" panose="02020603050405020304" pitchFamily="18" charset="0"/>
                          <a:cs typeface="Times New Roman" panose="02020603050405020304" pitchFamily="18" charset="0"/>
                        </a:rPr>
                        <a:t>1,36 x 10</a:t>
                      </a:r>
                      <a:r>
                        <a:rPr lang="ru-RU" sz="3600" baseline="30000" dirty="0">
                          <a:solidFill>
                            <a:srgbClr val="FF0000"/>
                          </a:solidFill>
                          <a:effectLst/>
                          <a:latin typeface="Times New Roman" panose="02020603050405020304" pitchFamily="18" charset="0"/>
                          <a:cs typeface="Times New Roman" panose="02020603050405020304" pitchFamily="18" charset="0"/>
                        </a:rPr>
                        <a:t>12</a:t>
                      </a:r>
                      <a:endParaRPr lang="ru-RU"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437054552"/>
                  </a:ext>
                </a:extLst>
              </a:tr>
            </a:tbl>
          </a:graphicData>
        </a:graphic>
      </p:graphicFrame>
    </p:spTree>
    <p:extLst>
      <p:ext uri="{BB962C8B-B14F-4D97-AF65-F5344CB8AC3E}">
        <p14:creationId xmlns:p14="http://schemas.microsoft.com/office/powerpoint/2010/main" val="3573868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B747762-9590-403A-99A6-68AE6B83A844}"/>
              </a:ext>
            </a:extLst>
          </p:cNvPr>
          <p:cNvSpPr txBox="1"/>
          <p:nvPr/>
        </p:nvSpPr>
        <p:spPr>
          <a:xfrm>
            <a:off x="214604" y="279918"/>
            <a:ext cx="8938726" cy="6124754"/>
          </a:xfrm>
          <a:prstGeom prst="rect">
            <a:avLst/>
          </a:prstGeom>
          <a:noFill/>
        </p:spPr>
        <p:txBody>
          <a:bodyPr wrap="square">
            <a:spAutoFit/>
          </a:bodyPr>
          <a:lstStyle/>
          <a:p>
            <a:pPr indent="449580" algn="just"/>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Yer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yuzidagi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barcha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yig‘indisini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V.I.Vernadskiy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deb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ataydi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Hozirgi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vaqtda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tushuncha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biota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deb ham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nomlanadi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V.I.Vernadskiy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bo‘yicha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quyidagi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tarkibiy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qismlari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ajratiladi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76898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(biota)-</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barcha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yig‘indisi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76898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hosil</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bo‘lishida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qatnashmaydigan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tog‘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jinslari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suv</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minerallar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76898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biogen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moddalar-organizmlar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hayot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faoliyati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mahsuli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sifatida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hosil</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bo‘lgan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ko‘mir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torf</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neft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gaz</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76898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oraliq</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modda-biogen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moddalarning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noobiogen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kelib</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chiqqan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mineral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jinslar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bilan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aralashmalari-tuproq</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slaneslar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34298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E14657-89D1-47DA-BD28-4A9927E18639}"/>
              </a:ext>
            </a:extLst>
          </p:cNvPr>
          <p:cNvSpPr>
            <a:spLocks noGrp="1"/>
          </p:cNvSpPr>
          <p:nvPr>
            <p:ph type="title"/>
          </p:nvPr>
        </p:nvSpPr>
        <p:spPr>
          <a:xfrm>
            <a:off x="354563" y="251928"/>
            <a:ext cx="8919439" cy="494522"/>
          </a:xfrm>
        </p:spPr>
        <p:txBody>
          <a:bodyPr>
            <a:normAutofit/>
          </a:bodyPr>
          <a:lstStyle/>
          <a:p>
            <a:pPr algn="ctr"/>
            <a:r>
              <a:rPr lang="en-US" sz="2400" b="1" dirty="0" err="1">
                <a:solidFill>
                  <a:srgbClr val="000000"/>
                </a:solidFill>
                <a:effectLst/>
                <a:latin typeface="Times New Roman" panose="02020603050405020304" pitchFamily="18" charset="0"/>
                <a:ea typeface="Times New Roman" panose="02020603050405020304" pitchFamily="18" charset="0"/>
              </a:rPr>
              <a:t>Biosferada</a:t>
            </a:r>
            <a:r>
              <a:rPr lang="en-US"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tirik</a:t>
            </a:r>
            <a:r>
              <a:rPr lang="en-US"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organizmlarning</a:t>
            </a:r>
            <a:r>
              <a:rPr lang="en-US"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tarq</a:t>
            </a:r>
            <a:r>
              <a:rPr lang="uz-Cyrl-UZ" sz="2400" b="1" dirty="0">
                <a:solidFill>
                  <a:srgbClr val="000000"/>
                </a:solidFill>
                <a:effectLst/>
                <a:latin typeface="Times New Roman" panose="02020603050405020304" pitchFamily="18" charset="0"/>
                <a:ea typeface="Times New Roman" panose="02020603050405020304" pitchFamily="18" charset="0"/>
              </a:rPr>
              <a:t>alishi</a:t>
            </a:r>
            <a:endParaRPr lang="ru-RU" sz="2400" dirty="0"/>
          </a:p>
        </p:txBody>
      </p:sp>
      <p:pic>
        <p:nvPicPr>
          <p:cNvPr id="3" name="Picture 2">
            <a:extLst>
              <a:ext uri="{FF2B5EF4-FFF2-40B4-BE49-F238E27FC236}">
                <a16:creationId xmlns:a16="http://schemas.microsoft.com/office/drawing/2014/main" xmlns="" id="{FF64C4A9-2E6F-4FF9-B200-8E76B077F4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755780"/>
            <a:ext cx="12185650" cy="617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06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5841DDA-330A-4CDD-91EC-D525FE4DF091}"/>
              </a:ext>
            </a:extLst>
          </p:cNvPr>
          <p:cNvSpPr txBox="1"/>
          <p:nvPr/>
        </p:nvSpPr>
        <p:spPr>
          <a:xfrm>
            <a:off x="195943" y="158620"/>
            <a:ext cx="9507894" cy="6124754"/>
          </a:xfrm>
          <a:prstGeom prst="rect">
            <a:avLst/>
          </a:prstGeom>
          <a:noFill/>
        </p:spPr>
        <p:txBody>
          <a:bodyPr wrap="square">
            <a:spAutoFit/>
          </a:bodyPr>
          <a:lstStyle/>
          <a:p>
            <a:pPr indent="449580" algn="just"/>
            <a:r>
              <a:rPr lang="uz-Cyrl-UZ"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Biota biomassasi eng kichik bo‘lishiga qaramay yuqori xilma-xillikka ega va o‘z tarkibini million marta tezroq yangilaydi. V.I.Vernadskiy tirik organizmlarning birgalikdagi faoliyatini yer yuzi tabiatini o‘zgartiradigan geologik kuchga qiyoslaydi. Evolyusion taraqqiyoti davomida tirik organizmlar biosferadagi hozirgi sharoitlarni yuzaga keltirgan.</a:t>
            </a:r>
            <a:endPar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Biosferdagi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moddalarning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umumiy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massasi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biomassa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deyiladi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biomassasining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asosiy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qismi-98,6%i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quruqlikdagi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o‘simliklarga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to‘g‘ri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yalpi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biomassaning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kimyoviy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tarkibini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belgilaydi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Dunyo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okeanining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biomassasi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biomassasining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0,57%ini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tashkil</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qiladi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lekin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mahsuldorligi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katta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Biosfera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biomassasi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quruq</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modda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hisobida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1,4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trln.tonnaga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teng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kelsa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uning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yillik</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mahsuldorligi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o‘n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marta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kamdir</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224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B2EA976-48D9-4D45-A78C-DBBBAD2F2B20}"/>
              </a:ext>
            </a:extLst>
          </p:cNvPr>
          <p:cNvSpPr>
            <a:spLocks noGrp="1"/>
          </p:cNvSpPr>
          <p:nvPr>
            <p:ph type="title"/>
          </p:nvPr>
        </p:nvSpPr>
        <p:spPr>
          <a:xfrm>
            <a:off x="419878" y="205275"/>
            <a:ext cx="8854124" cy="531844"/>
          </a:xfrm>
        </p:spPr>
        <p:txBody>
          <a:bodyPr>
            <a:normAutofit fontScale="90000"/>
          </a:bodyPr>
          <a:lstStyle/>
          <a:p>
            <a:r>
              <a:rPr lang="en-US" sz="3200" b="1" dirty="0" err="1">
                <a:solidFill>
                  <a:schemeClr val="tx1"/>
                </a:solidFill>
                <a:effectLst/>
                <a:latin typeface="Times New Roman" panose="02020603050405020304" pitchFamily="18" charset="0"/>
                <a:ea typeface="Times New Roman" panose="02020603050405020304" pitchFamily="18" charset="0"/>
              </a:rPr>
              <a:t>Biosferadagi</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o‘simlik</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va</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hayvonlar</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biomassasi</a:t>
            </a:r>
            <a:endParaRPr lang="ru-RU" sz="3200" b="1" dirty="0">
              <a:solidFill>
                <a:schemeClr val="tx1"/>
              </a:solidFill>
            </a:endParaRPr>
          </a:p>
        </p:txBody>
      </p:sp>
      <p:graphicFrame>
        <p:nvGraphicFramePr>
          <p:cNvPr id="3" name="Таблица 2">
            <a:extLst>
              <a:ext uri="{FF2B5EF4-FFF2-40B4-BE49-F238E27FC236}">
                <a16:creationId xmlns:a16="http://schemas.microsoft.com/office/drawing/2014/main" xmlns="" id="{9F023CE6-5C34-4373-A607-EE0D72608AF8}"/>
              </a:ext>
            </a:extLst>
          </p:cNvPr>
          <p:cNvGraphicFramePr>
            <a:graphicFrameLocks noGrp="1"/>
          </p:cNvGraphicFramePr>
          <p:nvPr>
            <p:extLst>
              <p:ext uri="{D42A27DB-BD31-4B8C-83A1-F6EECF244321}">
                <p14:modId xmlns:p14="http://schemas.microsoft.com/office/powerpoint/2010/main" val="2282387432"/>
              </p:ext>
            </p:extLst>
          </p:nvPr>
        </p:nvGraphicFramePr>
        <p:xfrm>
          <a:off x="130629" y="737118"/>
          <a:ext cx="11952514" cy="6217920"/>
        </p:xfrm>
        <a:graphic>
          <a:graphicData uri="http://schemas.openxmlformats.org/drawingml/2006/table">
            <a:tbl>
              <a:tblPr>
                <a:tableStyleId>{5C22544A-7EE6-4342-B048-85BDC9FD1C3A}</a:tableStyleId>
              </a:tblPr>
              <a:tblGrid>
                <a:gridCol w="1940767">
                  <a:extLst>
                    <a:ext uri="{9D8B030D-6E8A-4147-A177-3AD203B41FA5}">
                      <a16:colId xmlns:a16="http://schemas.microsoft.com/office/drawing/2014/main" xmlns="" val="2622605192"/>
                    </a:ext>
                  </a:extLst>
                </a:gridCol>
                <a:gridCol w="3032449">
                  <a:extLst>
                    <a:ext uri="{9D8B030D-6E8A-4147-A177-3AD203B41FA5}">
                      <a16:colId xmlns:a16="http://schemas.microsoft.com/office/drawing/2014/main" xmlns="" val="4063434310"/>
                    </a:ext>
                  </a:extLst>
                </a:gridCol>
                <a:gridCol w="6979298">
                  <a:extLst>
                    <a:ext uri="{9D8B030D-6E8A-4147-A177-3AD203B41FA5}">
                      <a16:colId xmlns:a16="http://schemas.microsoft.com/office/drawing/2014/main" xmlns="" val="736140929"/>
                    </a:ext>
                  </a:extLst>
                </a:gridCol>
              </a:tblGrid>
              <a:tr h="365760">
                <a:tc rowSpan="2">
                  <a:txBody>
                    <a:bodyPr/>
                    <a:lstStyle/>
                    <a:p>
                      <a:pPr algn="just"/>
                      <a:r>
                        <a:rPr lang="en-US" sz="2400" dirty="0">
                          <a:effectLst/>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spcBef>
                          <a:spcPts val="700"/>
                        </a:spcBef>
                      </a:pPr>
                      <a:r>
                        <a:rPr lang="ru-RU" sz="2400">
                          <a:effectLst/>
                          <a:latin typeface="Times New Roman" panose="02020603050405020304" pitchFamily="18" charset="0"/>
                          <a:cs typeface="Times New Roman" panose="02020603050405020304" pitchFamily="18" charset="0"/>
                        </a:rPr>
                        <a:t>Биомassa</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xmlns="" val="2516182368"/>
                  </a:ext>
                </a:extLst>
              </a:tr>
              <a:tr h="365760">
                <a:tc vMerge="1">
                  <a:txBody>
                    <a:bodyPr/>
                    <a:lstStyle/>
                    <a:p>
                      <a:endParaRPr lang="ru-RU"/>
                    </a:p>
                  </a:txBody>
                  <a:tcPr/>
                </a:tc>
                <a:tc>
                  <a:txBody>
                    <a:bodyPr/>
                    <a:lstStyle/>
                    <a:p>
                      <a:pPr algn="ctr">
                        <a:spcBef>
                          <a:spcPts val="700"/>
                        </a:spcBef>
                      </a:pPr>
                      <a:r>
                        <a:rPr lang="ru-RU" sz="2400" dirty="0">
                          <a:effectLst/>
                          <a:latin typeface="Times New Roman" panose="02020603050405020304" pitchFamily="18" charset="0"/>
                          <a:cs typeface="Times New Roman" panose="02020603050405020304" pitchFamily="18" charset="0"/>
                        </a:rPr>
                        <a:t>Mlrd.t</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2400">
                          <a:effectLst/>
                          <a:latin typeface="Times New Roman" panose="02020603050405020304" pitchFamily="18" charset="0"/>
                          <a:cs typeface="Times New Roman" panose="02020603050405020304" pitchFamily="18" charset="0"/>
                        </a:rPr>
                        <a:t>%</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955817644"/>
                  </a:ext>
                </a:extLst>
              </a:tr>
              <a:tr h="5486399">
                <a:tc gridSpan="3">
                  <a:txBody>
                    <a:bodyPr/>
                    <a:lstStyle/>
                    <a:p>
                      <a:pPr algn="just"/>
                      <a:r>
                        <a:rPr lang="ru-RU" sz="2400" dirty="0">
                          <a:effectLst/>
                          <a:latin typeface="Times New Roman" panose="02020603050405020304" pitchFamily="18" charset="0"/>
                          <a:cs typeface="Times New Roman" panose="02020603050405020304" pitchFamily="18" charset="0"/>
                        </a:rPr>
                        <a:t> </a:t>
                      </a:r>
                    </a:p>
                    <a:p>
                      <a:pPr algn="just"/>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quruqlik</a:t>
                      </a:r>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biotasi</a:t>
                      </a:r>
                      <a:endParaRPr lang="ru-RU" sz="2400" dirty="0">
                        <a:effectLst/>
                        <a:latin typeface="Times New Roman" panose="02020603050405020304" pitchFamily="18" charset="0"/>
                        <a:cs typeface="Times New Roman" panose="02020603050405020304" pitchFamily="18" charset="0"/>
                      </a:endParaRPr>
                    </a:p>
                    <a:p>
                      <a:pPr algn="just"/>
                      <a:r>
                        <a:rPr lang="ru-RU" sz="2400" dirty="0">
                          <a:effectLst/>
                          <a:latin typeface="Times New Roman" panose="02020603050405020304" pitchFamily="18" charset="0"/>
                          <a:cs typeface="Times New Roman" panose="02020603050405020304" pitchFamily="18" charset="0"/>
                        </a:rPr>
                        <a:t>      </a:t>
                      </a:r>
                    </a:p>
                    <a:p>
                      <a:pPr algn="just"/>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O‘simliklar</a:t>
                      </a:r>
                      <a:r>
                        <a:rPr lang="ru-RU" sz="2400" dirty="0">
                          <a:effectLst/>
                          <a:latin typeface="Times New Roman" panose="02020603050405020304" pitchFamily="18" charset="0"/>
                          <a:cs typeface="Times New Roman" panose="02020603050405020304" pitchFamily="18" charset="0"/>
                        </a:rPr>
                        <a:t>                    1341,3                            </a:t>
                      </a:r>
                      <a:r>
                        <a:rPr lang="uz-Cyrl-UZ" sz="2400" dirty="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98,62</a:t>
                      </a:r>
                    </a:p>
                    <a:p>
                      <a:pPr algn="just"/>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Hayvonlar</a:t>
                      </a:r>
                      <a:r>
                        <a:rPr lang="ru-RU" sz="2400" dirty="0">
                          <a:effectLst/>
                          <a:latin typeface="Times New Roman" panose="02020603050405020304" pitchFamily="18" charset="0"/>
                          <a:cs typeface="Times New Roman" panose="02020603050405020304" pitchFamily="18" charset="0"/>
                        </a:rPr>
                        <a:t>                        10,9                              </a:t>
                      </a:r>
                      <a:r>
                        <a:rPr lang="uz-Cyrl-UZ" sz="2400" dirty="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0,81</a:t>
                      </a:r>
                    </a:p>
                    <a:p>
                      <a:pPr algn="just"/>
                      <a:r>
                        <a:rPr lang="ru-RU" sz="2400" dirty="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Jami                            1352,2                            </a:t>
                      </a:r>
                      <a:r>
                        <a:rPr lang="uz-Cyrl-UZ" sz="2400" dirty="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99,43</a:t>
                      </a:r>
                      <a:endParaRPr lang="ru-RU"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Okean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biotasi</a:t>
                      </a:r>
                      <a:endParaRPr lang="ru-RU"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O‘simliklar</a:t>
                      </a:r>
                      <a:r>
                        <a:rPr lang="en-US" sz="2400" dirty="0">
                          <a:effectLst/>
                          <a:latin typeface="Times New Roman" panose="02020603050405020304" pitchFamily="18" charset="0"/>
                          <a:cs typeface="Times New Roman" panose="02020603050405020304" pitchFamily="18" charset="0"/>
                        </a:rPr>
                        <a:t>                         0,7                             </a:t>
                      </a:r>
                      <a:r>
                        <a:rPr lang="uz-Cyrl-UZ" sz="2400" dirty="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0,05</a:t>
                      </a:r>
                      <a:endParaRPr lang="ru-RU"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Hayvonlar</a:t>
                      </a:r>
                      <a:r>
                        <a:rPr lang="ru-RU" sz="2400" dirty="0">
                          <a:effectLst/>
                          <a:latin typeface="Times New Roman" panose="02020603050405020304" pitchFamily="18" charset="0"/>
                          <a:cs typeface="Times New Roman" panose="02020603050405020304" pitchFamily="18" charset="0"/>
                        </a:rPr>
                        <a:t>                          7,1                             </a:t>
                      </a:r>
                      <a:r>
                        <a:rPr lang="uz-Cyrl-UZ" sz="2400" dirty="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0,52</a:t>
                      </a:r>
                    </a:p>
                    <a:p>
                      <a:pPr algn="just"/>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Jami</a:t>
                      </a:r>
                      <a:r>
                        <a:rPr lang="ru-RU" sz="2400" dirty="0">
                          <a:effectLst/>
                          <a:latin typeface="Times New Roman" panose="02020603050405020304" pitchFamily="18" charset="0"/>
                          <a:cs typeface="Times New Roman" panose="02020603050405020304" pitchFamily="18" charset="0"/>
                        </a:rPr>
                        <a:t>                                7,8                              </a:t>
                      </a:r>
                      <a:r>
                        <a:rPr lang="uz-Cyrl-UZ" sz="2400" dirty="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0,57</a:t>
                      </a:r>
                    </a:p>
                    <a:p>
                      <a:pPr algn="just"/>
                      <a:r>
                        <a:rPr lang="ru-RU" sz="2400" dirty="0">
                          <a:effectLst/>
                          <a:latin typeface="Times New Roman" panose="02020603050405020304" pitchFamily="18" charset="0"/>
                          <a:cs typeface="Times New Roman" panose="02020603050405020304" pitchFamily="18" charset="0"/>
                        </a:rPr>
                        <a:t> </a:t>
                      </a:r>
                    </a:p>
                    <a:p>
                      <a:pPr algn="just"/>
                      <a:r>
                        <a:rPr lang="ru-RU" sz="2400" dirty="0">
                          <a:effectLst/>
                          <a:latin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cs typeface="Times New Roman" panose="02020603050405020304" pitchFamily="18" charset="0"/>
                        </a:rPr>
                        <a:t>Hammasi</a:t>
                      </a:r>
                      <a:r>
                        <a:rPr lang="ru-RU" sz="2400" dirty="0">
                          <a:effectLst/>
                          <a:latin typeface="Times New Roman" panose="02020603050405020304" pitchFamily="18" charset="0"/>
                          <a:cs typeface="Times New Roman" panose="02020603050405020304" pitchFamily="18" charset="0"/>
                        </a:rPr>
                        <a:t>                             1360,0                           </a:t>
                      </a:r>
                      <a:r>
                        <a:rPr lang="uz-Cyrl-UZ" sz="2400" dirty="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100,0</a:t>
                      </a:r>
                    </a:p>
                    <a:p>
                      <a:pPr algn="just"/>
                      <a:r>
                        <a:rPr lang="ru-RU" sz="2400" dirty="0">
                          <a:effectLst/>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019777729"/>
                  </a:ext>
                </a:extLst>
              </a:tr>
            </a:tbl>
          </a:graphicData>
        </a:graphic>
      </p:graphicFrame>
    </p:spTree>
    <p:extLst>
      <p:ext uri="{BB962C8B-B14F-4D97-AF65-F5344CB8AC3E}">
        <p14:creationId xmlns:p14="http://schemas.microsoft.com/office/powerpoint/2010/main" val="918816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FDA8CC0-0006-45E1-B8CC-076714FEEDD8}"/>
              </a:ext>
            </a:extLst>
          </p:cNvPr>
          <p:cNvSpPr txBox="1"/>
          <p:nvPr/>
        </p:nvSpPr>
        <p:spPr>
          <a:xfrm>
            <a:off x="149290" y="270588"/>
            <a:ext cx="9601200" cy="6093976"/>
          </a:xfrm>
          <a:prstGeom prst="rect">
            <a:avLst/>
          </a:prstGeom>
          <a:noFill/>
        </p:spPr>
        <p:txBody>
          <a:bodyPr wrap="square">
            <a:spAutoFit/>
          </a:bodyPr>
          <a:lstStyle/>
          <a:p>
            <a:r>
              <a:rPr lang="en-US" sz="3000" dirty="0" err="1">
                <a:solidFill>
                  <a:srgbClr val="000000"/>
                </a:solidFill>
                <a:effectLst/>
                <a:latin typeface="Times New Roman" panose="02020603050405020304" pitchFamily="18" charset="0"/>
                <a:ea typeface="Times New Roman" panose="02020603050405020304" pitchFamily="18" charset="0"/>
              </a:rPr>
              <a:t>Biosferada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modda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va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energiyaning</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aylanma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harakatlari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to‘xtovsiz</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amalga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oshadi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Moddalarning</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aylanma</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harakati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deganda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kimyoviy</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elementlarning</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ko‘chib</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yurishi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yoki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migrasiyasi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tushuniladi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Kichik</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biologik</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va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katta</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geologik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aylanma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harakatlar</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ajratiladi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Biologik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aylanma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harakatda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qatnashadigan</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organizmlarning</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produsent</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konsument</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va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redusent</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ekologik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guruhlari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ajratiladi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Produsentlar</a:t>
            </a:r>
            <a:r>
              <a:rPr lang="en-US" sz="3000" b="1"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uglerod</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quyosh</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energiyasi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va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suv</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ishtirokida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organik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mahsulotlarni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yaratadi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konsumentlar</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birlamchi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mahsulotni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iste’mol</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qiladi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va</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b="1" dirty="0" err="1">
                <a:solidFill>
                  <a:srgbClr val="000000"/>
                </a:solidFill>
                <a:effectLst/>
                <a:latin typeface="Times New Roman" panose="02020603050405020304" pitchFamily="18" charset="0"/>
                <a:ea typeface="Times New Roman" panose="02020603050405020304" pitchFamily="18" charset="0"/>
              </a:rPr>
              <a:t>redusentlar</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organik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moddalarni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parchalaydi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Yashil</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o‘simliklar</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quyosh</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energiyasidan</a:t>
            </a:r>
            <a:r>
              <a:rPr lang="en-US" sz="3000" dirty="0">
                <a:solidFill>
                  <a:srgbClr val="000000"/>
                </a:solidFill>
                <a:effectLst/>
                <a:latin typeface="Times New Roman" panose="02020603050405020304" pitchFamily="18" charset="0"/>
                <a:ea typeface="Times New Roman" panose="02020603050405020304" pitchFamily="18" charset="0"/>
              </a:rPr>
              <a:t> foy</a:t>
            </a:r>
            <a:r>
              <a:rPr lang="uz-Cyrl-UZ" sz="3000" dirty="0">
                <a:solidFill>
                  <a:srgbClr val="000000"/>
                </a:solidFill>
                <a:effectLst/>
                <a:latin typeface="Times New Roman" panose="02020603050405020304" pitchFamily="18" charset="0"/>
                <a:ea typeface="Times New Roman" panose="02020603050405020304" pitchFamily="18" charset="0"/>
              </a:rPr>
              <a:t>d</a:t>
            </a:r>
            <a:r>
              <a:rPr lang="en-US" sz="3000" dirty="0" err="1">
                <a:solidFill>
                  <a:srgbClr val="000000"/>
                </a:solidFill>
                <a:effectLst/>
                <a:latin typeface="Times New Roman" panose="02020603050405020304" pitchFamily="18" charset="0"/>
                <a:ea typeface="Times New Roman" panose="02020603050405020304" pitchFamily="18" charset="0"/>
              </a:rPr>
              <a:t>alanib</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tirik</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moddalarning</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birlamchi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mahsulotini</a:t>
            </a:r>
            <a:r>
              <a:rPr lang="en-US" sz="3000" dirty="0">
                <a:solidFill>
                  <a:srgbClr val="000000"/>
                </a:solidFill>
                <a:effectLst/>
                <a:latin typeface="Times New Roman" panose="02020603050405020304" pitchFamily="18" charset="0"/>
                <a:ea typeface="Times New Roman" panose="02020603050405020304" pitchFamily="18" charset="0"/>
              </a:rPr>
              <a:t> </a:t>
            </a:r>
            <a:r>
              <a:rPr lang="en-US" sz="3000" dirty="0" err="1">
                <a:solidFill>
                  <a:srgbClr val="000000"/>
                </a:solidFill>
                <a:effectLst/>
                <a:latin typeface="Times New Roman" panose="02020603050405020304" pitchFamily="18" charset="0"/>
                <a:ea typeface="Times New Roman" panose="02020603050405020304" pitchFamily="18" charset="0"/>
              </a:rPr>
              <a:t>hosil</a:t>
            </a:r>
            <a:r>
              <a:rPr lang="en-US" sz="3000" dirty="0">
                <a:solidFill>
                  <a:srgbClr val="000000"/>
                </a:solidFill>
                <a:effectLst/>
                <a:latin typeface="Times New Roman" panose="02020603050405020304" pitchFamily="18" charset="0"/>
                <a:ea typeface="Times New Roman" panose="02020603050405020304" pitchFamily="18" charset="0"/>
              </a:rPr>
              <a:t> </a:t>
            </a:r>
            <a:r>
              <a:rPr lang="uz-Cyrl-UZ" sz="3000" dirty="0">
                <a:solidFill>
                  <a:srgbClr val="000000"/>
                </a:solidFill>
                <a:effectLst/>
                <a:latin typeface="Times New Roman" panose="02020603050405020304" pitchFamily="18" charset="0"/>
                <a:ea typeface="Times New Roman" panose="02020603050405020304" pitchFamily="18" charset="0"/>
              </a:rPr>
              <a:t>qi</a:t>
            </a:r>
            <a:r>
              <a:rPr lang="en-US" sz="3000" dirty="0" err="1">
                <a:solidFill>
                  <a:srgbClr val="000000"/>
                </a:solidFill>
                <a:effectLst/>
                <a:latin typeface="Times New Roman" panose="02020603050405020304" pitchFamily="18" charset="0"/>
                <a:ea typeface="Times New Roman" panose="02020603050405020304" pitchFamily="18" charset="0"/>
              </a:rPr>
              <a:t>ladi</a:t>
            </a:r>
            <a:endParaRPr lang="ru-RU" sz="3000" dirty="0"/>
          </a:p>
        </p:txBody>
      </p:sp>
    </p:spTree>
    <p:extLst>
      <p:ext uri="{BB962C8B-B14F-4D97-AF65-F5344CB8AC3E}">
        <p14:creationId xmlns:p14="http://schemas.microsoft.com/office/powerpoint/2010/main" val="113332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AC46B15-A0F0-4D18-8469-AEA07634F75A}"/>
              </a:ext>
            </a:extLst>
          </p:cNvPr>
          <p:cNvSpPr txBox="1"/>
          <p:nvPr/>
        </p:nvSpPr>
        <p:spPr>
          <a:xfrm>
            <a:off x="158620" y="270589"/>
            <a:ext cx="9479902" cy="6294031"/>
          </a:xfrm>
          <a:prstGeom prst="rect">
            <a:avLst/>
          </a:prstGeom>
          <a:noFill/>
        </p:spPr>
        <p:txBody>
          <a:bodyPr wrap="square">
            <a:spAutoFit/>
          </a:bodyPr>
          <a:lstStyle/>
          <a:p>
            <a:r>
              <a:rPr lang="ru-RU" sz="1800" dirty="0">
                <a:solidFill>
                  <a:srgbClr val="000000"/>
                </a:solidFill>
                <a:effectLst/>
                <a:latin typeface="Times New Roman" panose="02020603050405020304" pitchFamily="18" charset="0"/>
                <a:ea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Hayvonlar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sim</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likl</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bilan</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oziqlanadi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kislorodni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zlashtirib</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SO</a:t>
            </a:r>
            <a:r>
              <a:rPr lang="en-US" sz="3500"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aj</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atadi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lik</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hayvon</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o‘simlik</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qoldiqlarini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asharotlar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zamburug‘lar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bakteriyalar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parchalaydi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mineral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yoki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noorganik</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birikmalarga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aylantiradi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tupro</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qq</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yana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o‘simliklar</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tomonidan</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zlashtiriladi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Katta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aylanma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harakatda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ushbu</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jarayon</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quruqlik</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okean</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o‘rtasida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amalga</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oshadi</a:t>
            </a:r>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r>
              <a:rPr lang="en-US"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V.I.Vernаdskiy</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аylаnmа</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hаrаkаtdа</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ishtirok</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tаdigаn</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moddаning</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quyidаgi</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besh</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аsosiy</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funk</a:t>
            </a:r>
            <a:r>
              <a:rPr lang="en-US"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siya</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sini</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аjrаtаdi</a:t>
            </a:r>
            <a:r>
              <a:rPr lang="ru-RU" sz="3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35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52877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5C41408-A78F-4453-832E-7E001D0D0AAF}"/>
              </a:ext>
            </a:extLst>
          </p:cNvPr>
          <p:cNvSpPr txBox="1"/>
          <p:nvPr/>
        </p:nvSpPr>
        <p:spPr>
          <a:xfrm>
            <a:off x="93306" y="177282"/>
            <a:ext cx="9694506" cy="5693866"/>
          </a:xfrm>
          <a:prstGeom prst="rect">
            <a:avLst/>
          </a:prstGeom>
          <a:noFill/>
        </p:spPr>
        <p:txBody>
          <a:bodyPr wrap="square">
            <a:spAutoFit/>
          </a:bodyPr>
          <a:lstStyle/>
          <a:p>
            <a:pPr marL="342900" lvl="0" indent="-342900" algn="just" rtl="0">
              <a:buFont typeface="Wingdings" panose="05000000000000000000" pitchFamily="2" charset="2"/>
              <a:buChar char=""/>
              <a:tabLst>
                <a:tab pos="904875" algn="l"/>
              </a:tabLst>
            </a:pP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gaz</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funksiyasi-atmosferadagi</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asosiy</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gazlar</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faoliyati</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natijasida</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vujudga</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kelgan</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yangilanib</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turadi</a:t>
            </a:r>
            <a:r>
              <a:rPr lang="ru-RU"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90487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biogen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moddalarni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to‘plash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funksiyasi-organizmlar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tanasida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ko‘plab</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kimyoviy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elementlarni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to‘playdi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90487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oksidlanish-qaytarilish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funksiyasi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temir,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oltingugurt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marganes</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azot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elementlarning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biogen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migrasiyasini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ta’minlaydi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xujayralar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ishtirokida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oksidlanish-qaytarilish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reaksiyalari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millionlab</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marta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katta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tezlikda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amalga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oshadi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90487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biokimyoviy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funksiya-tirik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ko‘payishi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o‘sishi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ko‘chishi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o‘lgan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organizmlarning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parchalanishi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chirishi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bilan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bog‘liqdir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tabLst>
                <a:tab pos="904875" algn="l"/>
              </a:tabLs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insonning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biogeoximik</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faoliyati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oraliq</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moddalarni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ko‘mir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neft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gaz</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ko‘plab</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chiqarish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ishlatish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23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7744782-EA9E-4DC8-91DC-A20642ED6C9A}"/>
              </a:ext>
            </a:extLst>
          </p:cNvPr>
          <p:cNvSpPr txBox="1"/>
          <p:nvPr/>
        </p:nvSpPr>
        <p:spPr>
          <a:xfrm>
            <a:off x="167951" y="167952"/>
            <a:ext cx="8985379" cy="5016758"/>
          </a:xfrm>
          <a:prstGeom prst="rect">
            <a:avLst/>
          </a:prstGeom>
          <a:noFill/>
        </p:spPr>
        <p:txBody>
          <a:bodyPr wrap="square">
            <a:spAutoFit/>
          </a:bodyPr>
          <a:lstStyle/>
          <a:p>
            <a:pPr indent="449580" algn="just"/>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V.I.Vernadskiyning ko‘rsatishicha, tirik organizmlar biosferada kimyoviy elementlar migrasiyasining asosiy omillaridir. Bu migrasiyani ikkita qarama —qarshi, ammo, o‘zaro bog‘langan jarayon keltirib chiqaradi: 1) quyosh energiyasi hisobiga anorganik tabiat elementlaridan tirik moddaning tarkib topishi;  2) orgаnik moddаlаrning эnergi</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аjrаlib chiqishi bilаn birgа dаvom </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tаdigаn </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emirilishi. Bunday </a:t>
            </a:r>
            <a:r>
              <a:rPr 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emirilish jarayonida organik moddalar mineral moddalarga aylanadi.</a:t>
            </a:r>
            <a:endParaRPr lang="ru-RU" sz="3200" dirty="0">
              <a:effectLst/>
              <a:latin typeface="Baltica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092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E6AF6FC-D1B8-4004-8EFF-212568329A90}"/>
              </a:ext>
            </a:extLst>
          </p:cNvPr>
          <p:cNvSpPr txBox="1"/>
          <p:nvPr/>
        </p:nvSpPr>
        <p:spPr>
          <a:xfrm>
            <a:off x="382555" y="335903"/>
            <a:ext cx="8770775" cy="6247864"/>
          </a:xfrm>
          <a:prstGeom prst="rect">
            <a:avLst/>
          </a:prstGeom>
          <a:noFill/>
        </p:spPr>
        <p:txBody>
          <a:bodyPr wrap="square">
            <a:spAutoFit/>
          </a:bodyPr>
          <a:lstStyle/>
          <a:p>
            <a:pPr indent="540385" algn="just"/>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Turli moddalarning migrasiya qobiliyati mutlaqo bir xil emas. Lekin davriy sistemadagi kimyoviy elementlarning ko‘pchiligi biosferada faol ravishda migrasiyalanish qobiliyatiga ega. Bunday faol migrantlarni ikki gruppaga bo‘lish mumkin:</a:t>
            </a:r>
            <a:endPar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1.Hаvo  migrаntlаri — ulаr migrа</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ts</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jаrа</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nidа  gаzsimon fаzаni bosib o‘tаdi (kislorod, аzot, uglerod, vodorod). </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Suv migrаntlаri — oddiy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 kompleks ionlаr,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xud molekulаlаr tаrzidа migrа</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tsiya</a:t>
            </a:r>
            <a:r>
              <a:rPr lang="uz-Cyrl-UZ"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lаnuvchi эlementlаr.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Bul</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juml</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 </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 F, S, Cl, K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 </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э</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lementl</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kir</a:t>
            </a:r>
            <a:r>
              <a:rPr lang="ru-RU"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endParaRPr lang="ru-RU" sz="1600" dirty="0">
              <a:effectLst/>
              <a:latin typeface="Baltica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2466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EFAE620-C424-457F-B718-F16C28FE7CBA}"/>
              </a:ext>
            </a:extLst>
          </p:cNvPr>
          <p:cNvSpPr txBox="1"/>
          <p:nvPr/>
        </p:nvSpPr>
        <p:spPr>
          <a:xfrm>
            <a:off x="905069" y="484549"/>
            <a:ext cx="8584163" cy="4647939"/>
          </a:xfrm>
          <a:prstGeom prst="rect">
            <a:avLst/>
          </a:prstGeom>
          <a:noFill/>
        </p:spPr>
        <p:txBody>
          <a:bodyPr wrap="square">
            <a:spAutoFit/>
          </a:bodyPr>
          <a:lstStyle/>
          <a:p>
            <a:pPr marL="191770" marR="193040" indent="462280">
              <a:lnSpc>
                <a:spcPts val="2450"/>
              </a:lnSpc>
              <a:spcAft>
                <a:spcPts val="0"/>
              </a:spcAft>
            </a:pPr>
            <a:r>
              <a:rPr lang="en-US" sz="3600" dirty="0" err="1">
                <a:effectLst/>
                <a:latin typeface="Times New Roman" panose="02020603050405020304" pitchFamily="18" charset="0"/>
                <a:ea typeface="Times New Roman" panose="02020603050405020304" pitchFamily="18" charset="0"/>
              </a:rPr>
              <a:t>Biosferada</a:t>
            </a:r>
            <a:r>
              <a:rPr lang="en-US" sz="3600" spc="15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evolyusion</a:t>
            </a:r>
            <a:r>
              <a:rPr lang="en-US" sz="3600" spc="17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rivojlani</a:t>
            </a:r>
            <a:r>
              <a:rPr lang="en-US" sz="3600" dirty="0" err="1">
                <a:latin typeface="Times New Roman" panose="02020603050405020304" pitchFamily="18" charset="0"/>
                <a:ea typeface="Times New Roman" panose="02020603050405020304" pitchFamily="18" charset="0"/>
              </a:rPr>
              <a:t>sh</a:t>
            </a:r>
            <a:r>
              <a:rPr lang="ru-RU" sz="3600" spc="15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uzoq</a:t>
            </a:r>
            <a:r>
              <a:rPr lang="en-US" sz="3600" dirty="0">
                <a:effectLst/>
                <a:latin typeface="Times New Roman" panose="02020603050405020304" pitchFamily="18" charset="0"/>
                <a:ea typeface="Times New Roman" panose="02020603050405020304" pitchFamily="18" charset="0"/>
              </a:rPr>
              <a:t> </a:t>
            </a:r>
          </a:p>
          <a:p>
            <a:pPr marL="191770" marR="193040" indent="462280">
              <a:lnSpc>
                <a:spcPts val="2450"/>
              </a:lnSpc>
              <a:spcAft>
                <a:spcPts val="0"/>
              </a:spcAft>
            </a:pPr>
            <a:endParaRPr lang="en-US" sz="3600" dirty="0">
              <a:effectLst/>
              <a:latin typeface="Times New Roman" panose="02020603050405020304" pitchFamily="18" charset="0"/>
              <a:ea typeface="Times New Roman" panose="02020603050405020304" pitchFamily="18" charset="0"/>
            </a:endParaRPr>
          </a:p>
          <a:p>
            <a:pPr marL="191770" marR="193040" indent="462280">
              <a:lnSpc>
                <a:spcPts val="2450"/>
              </a:lnSpc>
              <a:spcAft>
                <a:spcPts val="0"/>
              </a:spcAft>
            </a:pPr>
            <a:r>
              <a:rPr lang="en-US" sz="3600" dirty="0" err="1">
                <a:effectLst/>
                <a:latin typeface="Times New Roman" panose="02020603050405020304" pitchFamily="18" charset="0"/>
                <a:ea typeface="Times New Roman" panose="02020603050405020304" pitchFamily="18" charset="0"/>
              </a:rPr>
              <a:t>jarayon</a:t>
            </a:r>
            <a:r>
              <a:rPr lang="en-US" sz="3600" spc="5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bo`lib,ikki</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omil</a:t>
            </a:r>
            <a:r>
              <a:rPr lang="en-US" sz="3600" spc="230" dirty="0">
                <a:effectLst/>
                <a:latin typeface="Times New Roman" panose="02020603050405020304" pitchFamily="18" charset="0"/>
                <a:ea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rPr>
              <a:t>ta</a:t>
            </a:r>
            <a:r>
              <a:rPr lang="ru-RU" sz="3600" dirty="0">
                <a:effectLst/>
                <a:latin typeface="Times New Roman" panose="02020603050405020304" pitchFamily="18" charset="0"/>
                <a:ea typeface="Times New Roman" panose="02020603050405020304" pitchFamily="18" charset="0"/>
              </a:rPr>
              <a:t>ъ</a:t>
            </a:r>
            <a:r>
              <a:rPr lang="en-US" sz="3600" dirty="0" err="1">
                <a:effectLst/>
                <a:latin typeface="Times New Roman" panose="02020603050405020304" pitchFamily="18" charset="0"/>
                <a:ea typeface="Times New Roman" panose="02020603050405020304" pitchFamily="18" charset="0"/>
              </a:rPr>
              <a:t>sirida</a:t>
            </a:r>
            <a:r>
              <a:rPr lang="en-US" sz="3600" spc="23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yuzaga</a:t>
            </a:r>
            <a:r>
              <a:rPr lang="en-US" sz="3600" spc="23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kelgan</a:t>
            </a:r>
            <a:r>
              <a:rPr lang="en-US" sz="3600" dirty="0">
                <a:effectLst/>
                <a:latin typeface="Times New Roman" panose="02020603050405020304" pitchFamily="18" charset="0"/>
                <a:ea typeface="Times New Roman" panose="02020603050405020304" pitchFamily="18" charset="0"/>
              </a:rPr>
              <a:t>,</a:t>
            </a:r>
            <a:r>
              <a:rPr lang="en-US" sz="3600" spc="18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ya</a:t>
            </a:r>
            <a:r>
              <a:rPr lang="ru-RU" sz="3600" dirty="0">
                <a:effectLst/>
                <a:latin typeface="Times New Roman" panose="02020603050405020304" pitchFamily="18" charset="0"/>
                <a:ea typeface="Times New Roman" panose="02020603050405020304" pitchFamily="18" charset="0"/>
              </a:rPr>
              <a:t>ъ</a:t>
            </a:r>
            <a:r>
              <a:rPr lang="en-US" sz="3600" dirty="0" err="1">
                <a:effectLst/>
                <a:latin typeface="Times New Roman" panose="02020603050405020304" pitchFamily="18" charset="0"/>
                <a:ea typeface="Times New Roman" panose="02020603050405020304" pitchFamily="18" charset="0"/>
              </a:rPr>
              <a:t>ni</a:t>
            </a:r>
            <a:r>
              <a:rPr lang="en-US" sz="3600" dirty="0">
                <a:effectLst/>
                <a:latin typeface="Times New Roman" panose="02020603050405020304" pitchFamily="18" charset="0"/>
                <a:ea typeface="Times New Roman" panose="02020603050405020304" pitchFamily="18" charset="0"/>
              </a:rPr>
              <a:t>:</a:t>
            </a:r>
            <a:endParaRPr lang="ru-RU" sz="3600" dirty="0">
              <a:effectLst/>
              <a:latin typeface="Times New Roman" panose="02020603050405020304" pitchFamily="18" charset="0"/>
              <a:ea typeface="Times New Roman" panose="02020603050405020304" pitchFamily="18" charset="0"/>
            </a:endParaRPr>
          </a:p>
          <a:p>
            <a:pPr marL="5080" indent="200660">
              <a:lnSpc>
                <a:spcPct val="115000"/>
              </a:lnSpc>
              <a:spcBef>
                <a:spcPts val="100"/>
              </a:spcBef>
              <a:spcAft>
                <a:spcPts val="0"/>
              </a:spcAft>
              <a:tabLst>
                <a:tab pos="461645" algn="l"/>
              </a:tabLst>
            </a:pPr>
            <a:endParaRPr lang="en-US" sz="3600" dirty="0">
              <a:effectLst/>
              <a:latin typeface="Times New Roman" panose="02020603050405020304" pitchFamily="18" charset="0"/>
              <a:ea typeface="Times New Roman" panose="02020603050405020304" pitchFamily="18" charset="0"/>
            </a:endParaRPr>
          </a:p>
          <a:p>
            <a:pPr marL="5080" indent="200660">
              <a:lnSpc>
                <a:spcPct val="115000"/>
              </a:lnSpc>
              <a:spcBef>
                <a:spcPts val="100"/>
              </a:spcBef>
              <a:spcAft>
                <a:spcPts val="0"/>
              </a:spcAft>
              <a:tabLst>
                <a:tab pos="461645" algn="l"/>
              </a:tabLst>
            </a:pPr>
            <a:r>
              <a:rPr lang="en-US" sz="3600" dirty="0">
                <a:effectLst/>
                <a:latin typeface="Times New Roman" panose="02020603050405020304" pitchFamily="18" charset="0"/>
                <a:ea typeface="Times New Roman" panose="02020603050405020304" pitchFamily="18" charset="0"/>
              </a:rPr>
              <a:t>1	.</a:t>
            </a:r>
            <a:r>
              <a:rPr lang="en-US" sz="3600" dirty="0" err="1">
                <a:latin typeface="Times New Roman" panose="02020603050405020304" pitchFamily="18" charset="0"/>
                <a:ea typeface="Times New Roman" panose="02020603050405020304" pitchFamily="18" charset="0"/>
              </a:rPr>
              <a:t>A</a:t>
            </a:r>
            <a:r>
              <a:rPr lang="en-US" sz="3600" dirty="0" err="1">
                <a:effectLst/>
                <a:latin typeface="Times New Roman" panose="02020603050405020304" pitchFamily="18" charset="0"/>
                <a:ea typeface="Times New Roman" panose="02020603050405020304" pitchFamily="18" charset="0"/>
              </a:rPr>
              <a:t>llogen</a:t>
            </a:r>
            <a:r>
              <a:rPr lang="en-US" sz="3600" dirty="0" err="1">
                <a:latin typeface="Times New Roman" panose="02020603050405020304" pitchFamily="18" charset="0"/>
                <a:ea typeface="Times New Roman" panose="02020603050405020304" pitchFamily="18" charset="0"/>
              </a:rPr>
              <a:t>-</a:t>
            </a:r>
            <a:r>
              <a:rPr lang="en-US" sz="3600" dirty="0" err="1">
                <a:effectLst/>
                <a:latin typeface="Times New Roman" panose="02020603050405020304" pitchFamily="18" charset="0"/>
                <a:ea typeface="Times New Roman" panose="02020603050405020304" pitchFamily="18" charset="0"/>
              </a:rPr>
              <a:t>ta</a:t>
            </a:r>
            <a:r>
              <a:rPr lang="en-US" sz="3600" dirty="0" err="1">
                <a:latin typeface="Times New Roman" panose="02020603050405020304" pitchFamily="18" charset="0"/>
                <a:ea typeface="Times New Roman" panose="02020603050405020304" pitchFamily="18" charset="0"/>
              </a:rPr>
              <a:t>shq</a:t>
            </a:r>
            <a:r>
              <a:rPr lang="en-US" sz="3600" dirty="0" err="1">
                <a:effectLst/>
                <a:latin typeface="Times New Roman" panose="02020603050405020304" pitchFamily="18" charset="0"/>
                <a:ea typeface="Times New Roman" panose="02020603050405020304" pitchFamily="18" charset="0"/>
              </a:rPr>
              <a:t>i</a:t>
            </a:r>
            <a:r>
              <a:rPr lang="en-US" sz="3600" dirty="0">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ku</a:t>
            </a:r>
            <a:r>
              <a:rPr lang="en-US" sz="3600" dirty="0" err="1">
                <a:latin typeface="Times New Roman" panose="02020603050405020304" pitchFamily="18" charset="0"/>
                <a:ea typeface="Times New Roman" panose="02020603050405020304" pitchFamily="18" charset="0"/>
              </a:rPr>
              <a:t>ch</a:t>
            </a:r>
            <a:r>
              <a:rPr lang="en-US" sz="3600" dirty="0" err="1">
                <a:effectLst/>
                <a:latin typeface="Times New Roman" panose="02020603050405020304" pitchFamily="18" charset="0"/>
                <a:ea typeface="Times New Roman" panose="02020603050405020304" pitchFamily="18" charset="0"/>
              </a:rPr>
              <a:t>lar</a:t>
            </a:r>
            <a:r>
              <a:rPr lang="en-US" sz="3600" spc="170" dirty="0">
                <a:effectLst/>
                <a:latin typeface="Times New Roman" panose="02020603050405020304" pitchFamily="18" charset="0"/>
                <a:ea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rPr>
              <a:t>—</a:t>
            </a:r>
            <a:r>
              <a:rPr lang="en-US" sz="3600" spc="180" dirty="0">
                <a:effectLst/>
                <a:latin typeface="Times New Roman" panose="02020603050405020304" pitchFamily="18" charset="0"/>
                <a:ea typeface="Times New Roman" panose="02020603050405020304" pitchFamily="18" charset="0"/>
              </a:rPr>
              <a:t> </a:t>
            </a:r>
            <a:r>
              <a:rPr lang="en-US" sz="3600" spc="50" dirty="0" err="1">
                <a:effectLst/>
                <a:latin typeface="Times New Roman" panose="02020603050405020304" pitchFamily="18" charset="0"/>
                <a:ea typeface="Times New Roman" panose="02020603050405020304" pitchFamily="18" charset="0"/>
              </a:rPr>
              <a:t>geologik</a:t>
            </a:r>
            <a:r>
              <a:rPr lang="en-US" sz="3600" spc="25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va</a:t>
            </a:r>
            <a:r>
              <a:rPr lang="en-US" sz="3600" spc="65" dirty="0">
                <a:effectLst/>
                <a:latin typeface="Times New Roman" panose="02020603050405020304" pitchFamily="18" charset="0"/>
                <a:ea typeface="Times New Roman" panose="02020603050405020304" pitchFamily="18" charset="0"/>
              </a:rPr>
              <a:t> </a:t>
            </a:r>
            <a:r>
              <a:rPr lang="en-US" sz="3600" spc="65" dirty="0" err="1">
                <a:effectLst/>
                <a:latin typeface="Times New Roman" panose="02020603050405020304" pitchFamily="18" charset="0"/>
                <a:ea typeface="Times New Roman" panose="02020603050405020304" pitchFamily="18" charset="0"/>
              </a:rPr>
              <a:t>klimatik</a:t>
            </a:r>
            <a:r>
              <a:rPr lang="en-US" sz="3600" spc="28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uzgari</a:t>
            </a:r>
            <a:r>
              <a:rPr lang="en-US" sz="3600" dirty="0" err="1">
                <a:latin typeface="Times New Roman" panose="02020603050405020304" pitchFamily="18" charset="0"/>
                <a:ea typeface="Times New Roman" panose="02020603050405020304" pitchFamily="18" charset="0"/>
              </a:rPr>
              <a:t>sh</a:t>
            </a:r>
            <a:r>
              <a:rPr lang="en-US" sz="3600" spc="50" dirty="0" err="1">
                <a:effectLst/>
                <a:latin typeface="Times New Roman" panose="02020603050405020304" pitchFamily="18" charset="0"/>
                <a:ea typeface="Times New Roman" panose="02020603050405020304" pitchFamily="18" charset="0"/>
              </a:rPr>
              <a:t>lar</a:t>
            </a:r>
            <a:r>
              <a:rPr lang="en-US" sz="3600" spc="6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natijasida</a:t>
            </a:r>
            <a:r>
              <a:rPr lang="en-US" sz="3600" dirty="0">
                <a:effectLst/>
                <a:latin typeface="Times New Roman" panose="02020603050405020304" pitchFamily="18" charset="0"/>
                <a:ea typeface="Times New Roman" panose="02020603050405020304" pitchFamily="18" charset="0"/>
              </a:rPr>
              <a:t>;</a:t>
            </a:r>
            <a:endParaRPr lang="ru-RU" sz="3600" dirty="0">
              <a:effectLst/>
              <a:latin typeface="Times New Roman" panose="02020603050405020304" pitchFamily="18" charset="0"/>
              <a:ea typeface="Times New Roman" panose="02020603050405020304" pitchFamily="18" charset="0"/>
            </a:endParaRPr>
          </a:p>
          <a:p>
            <a:pPr marL="187960">
              <a:lnSpc>
                <a:spcPts val="990"/>
              </a:lnSpc>
            </a:pPr>
            <a:endParaRPr lang="en-US" sz="3600" dirty="0">
              <a:effectLst/>
              <a:latin typeface="Times New Roman" panose="02020603050405020304" pitchFamily="18" charset="0"/>
              <a:ea typeface="Times New Roman" panose="02020603050405020304" pitchFamily="18" charset="0"/>
            </a:endParaRPr>
          </a:p>
          <a:p>
            <a:pPr marL="187960">
              <a:lnSpc>
                <a:spcPts val="990"/>
              </a:lnSpc>
            </a:pPr>
            <a:endParaRPr lang="en-US" sz="3600" dirty="0">
              <a:latin typeface="Times New Roman" panose="02020603050405020304" pitchFamily="18" charset="0"/>
              <a:ea typeface="Times New Roman" panose="02020603050405020304" pitchFamily="18" charset="0"/>
            </a:endParaRPr>
          </a:p>
          <a:p>
            <a:pPr marL="187960">
              <a:lnSpc>
                <a:spcPts val="990"/>
              </a:lnSpc>
            </a:pPr>
            <a:r>
              <a:rPr lang="en-US" sz="3600" dirty="0">
                <a:effectLst/>
                <a:latin typeface="Times New Roman" panose="02020603050405020304" pitchFamily="18" charset="0"/>
                <a:ea typeface="Times New Roman" panose="02020603050405020304" pitchFamily="18" charset="0"/>
              </a:rPr>
              <a:t>2</a:t>
            </a:r>
            <a:r>
              <a:rPr lang="en-US" sz="3600" spc="-35" dirty="0">
                <a:effectLst/>
                <a:latin typeface="Times New Roman" panose="02020603050405020304" pitchFamily="18" charset="0"/>
                <a:ea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rPr>
              <a:t>.</a:t>
            </a:r>
            <a:r>
              <a:rPr lang="en-US" sz="3600" dirty="0" err="1">
                <a:latin typeface="Times New Roman" panose="02020603050405020304" pitchFamily="18" charset="0"/>
                <a:ea typeface="Times New Roman" panose="02020603050405020304" pitchFamily="18" charset="0"/>
              </a:rPr>
              <a:t>A</a:t>
            </a:r>
            <a:r>
              <a:rPr lang="en-US" sz="3600" dirty="0" err="1">
                <a:effectLst/>
                <a:latin typeface="Times New Roman" panose="02020603050405020304" pitchFamily="18" charset="0"/>
                <a:ea typeface="Times New Roman" panose="02020603050405020304" pitchFamily="18" charset="0"/>
              </a:rPr>
              <a:t>utogen</a:t>
            </a:r>
            <a:r>
              <a:rPr lang="en-US" sz="3600" dirty="0" err="1">
                <a:latin typeface="Times New Roman" panose="02020603050405020304" pitchFamily="18" charset="0"/>
                <a:ea typeface="Times New Roman" panose="02020603050405020304" pitchFamily="18" charset="0"/>
              </a:rPr>
              <a:t>-</a:t>
            </a:r>
            <a:r>
              <a:rPr lang="en-US" sz="3600" dirty="0" err="1">
                <a:effectLst/>
                <a:latin typeface="Times New Roman" panose="02020603050405020304" pitchFamily="18" charset="0"/>
                <a:ea typeface="Times New Roman" panose="02020603050405020304" pitchFamily="18" charset="0"/>
              </a:rPr>
              <a:t>i</a:t>
            </a:r>
            <a:r>
              <a:rPr lang="en-US" sz="3600" dirty="0" err="1">
                <a:latin typeface="Times New Roman" panose="02020603050405020304" pitchFamily="18" charset="0"/>
                <a:ea typeface="Times New Roman" panose="02020603050405020304" pitchFamily="18" charset="0"/>
              </a:rPr>
              <a:t>ch</a:t>
            </a:r>
            <a:r>
              <a:rPr lang="en-US" sz="3600" dirty="0" err="1">
                <a:effectLst/>
                <a:latin typeface="Times New Roman" panose="02020603050405020304" pitchFamily="18" charset="0"/>
                <a:ea typeface="Times New Roman" panose="02020603050405020304" pitchFamily="18" charset="0"/>
              </a:rPr>
              <a:t>ki</a:t>
            </a:r>
            <a:r>
              <a:rPr lang="en-US" sz="3600" dirty="0">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jarayonlar</a:t>
            </a:r>
            <a:r>
              <a:rPr lang="en-US" sz="3600" spc="305" dirty="0">
                <a:effectLst/>
                <a:latin typeface="Times New Roman" panose="02020603050405020304" pitchFamily="18" charset="0"/>
                <a:ea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rPr>
              <a:t>—</a:t>
            </a:r>
            <a:r>
              <a:rPr lang="en-US" sz="3600" spc="400" dirty="0">
                <a:effectLst/>
                <a:latin typeface="Times New Roman" panose="02020603050405020304" pitchFamily="18" charset="0"/>
                <a:ea typeface="Times New Roman" panose="02020603050405020304" pitchFamily="18" charset="0"/>
              </a:rPr>
              <a:t> </a:t>
            </a:r>
          </a:p>
          <a:p>
            <a:pPr marL="187960">
              <a:lnSpc>
                <a:spcPts val="990"/>
              </a:lnSpc>
            </a:pPr>
            <a:endParaRPr lang="en-US" sz="3600" spc="400" dirty="0">
              <a:latin typeface="Times New Roman" panose="02020603050405020304" pitchFamily="18" charset="0"/>
              <a:ea typeface="Times New Roman" panose="02020603050405020304" pitchFamily="18" charset="0"/>
            </a:endParaRPr>
          </a:p>
          <a:p>
            <a:pPr marL="187960">
              <a:lnSpc>
                <a:spcPts val="990"/>
              </a:lnSpc>
            </a:pPr>
            <a:endParaRPr lang="en-US" sz="3600" spc="400" dirty="0">
              <a:effectLst/>
              <a:latin typeface="Times New Roman" panose="02020603050405020304" pitchFamily="18" charset="0"/>
              <a:ea typeface="Times New Roman" panose="02020603050405020304" pitchFamily="18" charset="0"/>
            </a:endParaRPr>
          </a:p>
          <a:p>
            <a:pPr marL="187960">
              <a:lnSpc>
                <a:spcPts val="990"/>
              </a:lnSpc>
            </a:pPr>
            <a:r>
              <a:rPr lang="en-US" sz="3600" spc="55" dirty="0" err="1">
                <a:effectLst/>
                <a:latin typeface="Times New Roman" panose="02020603050405020304" pitchFamily="18" charset="0"/>
                <a:ea typeface="Times New Roman" panose="02020603050405020304" pitchFamily="18" charset="0"/>
              </a:rPr>
              <a:t>ekosistemalar</a:t>
            </a:r>
            <a:r>
              <a:rPr lang="en-US" sz="3600" spc="55" dirty="0">
                <a:effectLst/>
                <a:latin typeface="Times New Roman" panose="02020603050405020304" pitchFamily="18" charset="0"/>
                <a:ea typeface="Times New Roman" panose="02020603050405020304" pitchFamily="18" charset="0"/>
              </a:rPr>
              <a:t> </a:t>
            </a:r>
            <a:r>
              <a:rPr lang="en-US" sz="3600" spc="2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komponentla</a:t>
            </a:r>
            <a:r>
              <a:rPr lang="en-US" sz="3600" dirty="0">
                <a:effectLst/>
                <a:latin typeface="Times New Roman" panose="02020603050405020304" pitchFamily="18" charset="0"/>
                <a:ea typeface="Times New Roman" panose="02020603050405020304" pitchFamily="18" charset="0"/>
              </a:rPr>
              <a:t>-</a:t>
            </a:r>
            <a:endParaRPr lang="ru-RU" sz="3600" dirty="0">
              <a:effectLst/>
              <a:latin typeface="Times New Roman" panose="02020603050405020304" pitchFamily="18" charset="0"/>
              <a:ea typeface="Times New Roman" panose="02020603050405020304" pitchFamily="18" charset="0"/>
            </a:endParaRPr>
          </a:p>
          <a:p>
            <a:pPr marL="8890">
              <a:spcBef>
                <a:spcPts val="135"/>
              </a:spcBef>
              <a:spcAft>
                <a:spcPts val="0"/>
              </a:spcAft>
            </a:pPr>
            <a:r>
              <a:rPr lang="en-US" sz="3600" spc="45" dirty="0" err="1">
                <a:effectLst/>
                <a:latin typeface="Times New Roman" panose="02020603050405020304" pitchFamily="18" charset="0"/>
                <a:ea typeface="Times New Roman" panose="02020603050405020304" pitchFamily="18" charset="0"/>
              </a:rPr>
              <a:t>rining</a:t>
            </a:r>
            <a:r>
              <a:rPr lang="en-US" sz="3600" spc="6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faol</a:t>
            </a:r>
            <a:r>
              <a:rPr lang="en-US" sz="3600" spc="19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faoliyati</a:t>
            </a:r>
            <a:r>
              <a:rPr lang="en-US" sz="3600" spc="125" dirty="0">
                <a:effectLst/>
                <a:latin typeface="Times New Roman" panose="02020603050405020304" pitchFamily="18" charset="0"/>
                <a:ea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rPr>
              <a:t>ta</a:t>
            </a:r>
            <a:r>
              <a:rPr lang="ru-RU" sz="3600" dirty="0">
                <a:effectLst/>
                <a:latin typeface="Times New Roman" panose="02020603050405020304" pitchFamily="18" charset="0"/>
                <a:ea typeface="Times New Roman" panose="02020603050405020304" pitchFamily="18" charset="0"/>
              </a:rPr>
              <a:t>ъ</a:t>
            </a:r>
            <a:r>
              <a:rPr lang="en-US" sz="3600" dirty="0" err="1">
                <a:effectLst/>
                <a:latin typeface="Times New Roman" panose="02020603050405020304" pitchFamily="18" charset="0"/>
                <a:ea typeface="Times New Roman" panose="02020603050405020304" pitchFamily="18" charset="0"/>
              </a:rPr>
              <a:t>sirida</a:t>
            </a:r>
            <a:r>
              <a:rPr lang="en-US" sz="3600" spc="180" dirty="0">
                <a:effectLst/>
                <a:latin typeface="Times New Roman" panose="02020603050405020304" pitchFamily="18" charset="0"/>
                <a:ea typeface="Times New Roman" panose="02020603050405020304" pitchFamily="18" charset="0"/>
              </a:rPr>
              <a:t> </a:t>
            </a:r>
            <a:r>
              <a:rPr lang="en-US" sz="3600" spc="45" dirty="0" err="1">
                <a:effectLst/>
                <a:latin typeface="Times New Roman" panose="02020603050405020304" pitchFamily="18" charset="0"/>
                <a:ea typeface="Times New Roman" panose="02020603050405020304" pitchFamily="18" charset="0"/>
              </a:rPr>
              <a:t>yuzaga</a:t>
            </a:r>
            <a:r>
              <a:rPr lang="en-US" sz="3600" spc="200" dirty="0">
                <a:effectLst/>
                <a:latin typeface="Times New Roman" panose="02020603050405020304" pitchFamily="18" charset="0"/>
                <a:ea typeface="Times New Roman" panose="02020603050405020304" pitchFamily="18" charset="0"/>
              </a:rPr>
              <a:t> </a:t>
            </a:r>
            <a:r>
              <a:rPr lang="en-US" sz="3600" spc="65" dirty="0" err="1">
                <a:effectLst/>
                <a:latin typeface="Times New Roman" panose="02020603050405020304" pitchFamily="18" charset="0"/>
                <a:ea typeface="Times New Roman" panose="02020603050405020304" pitchFamily="18" charset="0"/>
              </a:rPr>
              <a:t>kelgan</a:t>
            </a:r>
            <a:r>
              <a:rPr lang="en-US" sz="3200" spc="65" dirty="0">
                <a:effectLst/>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1001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A34326C-5556-4F0E-AA1B-02696F1CC525}"/>
              </a:ext>
            </a:extLst>
          </p:cNvPr>
          <p:cNvSpPr txBox="1"/>
          <p:nvPr/>
        </p:nvSpPr>
        <p:spPr>
          <a:xfrm>
            <a:off x="214604" y="186612"/>
            <a:ext cx="8938726" cy="6186309"/>
          </a:xfrm>
          <a:prstGeom prst="rect">
            <a:avLst/>
          </a:prstGeom>
          <a:noFill/>
        </p:spPr>
        <p:txBody>
          <a:bodyPr wrap="square">
            <a:spAutoFit/>
          </a:bodyPr>
          <a:lstStyle/>
          <a:p>
            <a:r>
              <a:rPr lang="ru-RU" sz="3600" spc="45" dirty="0" err="1">
                <a:effectLst/>
                <a:latin typeface="Times New Roman" panose="02020603050405020304" pitchFamily="18" charset="0"/>
                <a:ea typeface="Times New Roman" panose="02020603050405020304" pitchFamily="18" charset="0"/>
              </a:rPr>
              <a:t>Kup</a:t>
            </a:r>
            <a:r>
              <a:rPr lang="ru-RU" sz="3600" spc="45" dirty="0">
                <a:effectLst/>
                <a:latin typeface="Times New Roman" panose="02020603050405020304" pitchFamily="18" charset="0"/>
                <a:ea typeface="Times New Roman" panose="02020603050405020304" pitchFamily="18" charset="0"/>
              </a:rPr>
              <a:t> </a:t>
            </a:r>
            <a:r>
              <a:rPr lang="ru-RU" sz="3600" spc="55" dirty="0" err="1">
                <a:effectLst/>
                <a:latin typeface="Times New Roman" panose="02020603050405020304" pitchFamily="18" charset="0"/>
                <a:ea typeface="Times New Roman" panose="02020603050405020304" pitchFamily="18" charset="0"/>
              </a:rPr>
              <a:t>pa</a:t>
            </a:r>
            <a:r>
              <a:rPr lang="en-US" sz="3600" spc="55" dirty="0">
                <a:effectLst/>
                <a:latin typeface="Times New Roman" panose="02020603050405020304" pitchFamily="18" charset="0"/>
                <a:ea typeface="Times New Roman" panose="02020603050405020304" pitchFamily="18" charset="0"/>
              </a:rPr>
              <a:t>l</a:t>
            </a:r>
            <a:r>
              <a:rPr lang="ru-RU" sz="3600" spc="55" dirty="0" err="1">
                <a:effectLst/>
                <a:latin typeface="Times New Roman" panose="02020603050405020304" pitchFamily="18" charset="0"/>
                <a:ea typeface="Times New Roman" panose="02020603050405020304" pitchFamily="18" charset="0"/>
              </a:rPr>
              <a:t>eekologik</a:t>
            </a:r>
            <a:r>
              <a:rPr lang="ru-RU" sz="3600" spc="55" dirty="0">
                <a:effectLst/>
                <a:latin typeface="Times New Roman" panose="02020603050405020304" pitchFamily="18" charset="0"/>
                <a:ea typeface="Times New Roman" panose="02020603050405020304" pitchFamily="18" charset="0"/>
              </a:rPr>
              <a:t> </a:t>
            </a:r>
            <a:r>
              <a:rPr lang="ru-RU" sz="3600" spc="60" dirty="0" err="1">
                <a:effectLst/>
                <a:latin typeface="Times New Roman" panose="02020603050405020304" pitchFamily="18" charset="0"/>
                <a:ea typeface="Times New Roman" panose="02020603050405020304" pitchFamily="18" charset="0"/>
              </a:rPr>
              <a:t>ma’lumotlarga</a:t>
            </a:r>
            <a:r>
              <a:rPr lang="ru-RU" sz="3600" spc="60" dirty="0">
                <a:effectLst/>
                <a:latin typeface="Times New Roman" panose="02020603050405020304" pitchFamily="18" charset="0"/>
                <a:ea typeface="Times New Roman" panose="02020603050405020304" pitchFamily="18" charset="0"/>
              </a:rPr>
              <a:t> </a:t>
            </a:r>
            <a:r>
              <a:rPr lang="ru-RU" sz="3600" dirty="0">
                <a:effectLst/>
                <a:latin typeface="Times New Roman" panose="02020603050405020304" pitchFamily="18" charset="0"/>
                <a:ea typeface="Times New Roman" panose="02020603050405020304" pitchFamily="18" charset="0"/>
              </a:rPr>
              <a:t>k</a:t>
            </a:r>
            <a:r>
              <a:rPr lang="en-US" sz="3600" dirty="0">
                <a:effectLst/>
                <a:latin typeface="Times New Roman" panose="02020603050405020304" pitchFamily="18" charset="0"/>
                <a:ea typeface="Times New Roman" panose="02020603050405020304" pitchFamily="18" charset="0"/>
              </a:rPr>
              <a:t>o`</a:t>
            </a:r>
            <a:r>
              <a:rPr lang="ru-RU" sz="3600" dirty="0" err="1">
                <a:effectLst/>
                <a:latin typeface="Times New Roman" panose="02020603050405020304" pitchFamily="18" charset="0"/>
                <a:ea typeface="Times New Roman" panose="02020603050405020304" pitchFamily="18" charset="0"/>
              </a:rPr>
              <a:t>ra</a:t>
            </a:r>
            <a:r>
              <a:rPr lang="ru-RU" sz="360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birlamchi</a:t>
            </a:r>
            <a:r>
              <a:rPr lang="ru-RU" sz="3600" dirty="0">
                <a:effectLst/>
                <a:latin typeface="Times New Roman" panose="02020603050405020304" pitchFamily="18" charset="0"/>
                <a:ea typeface="Times New Roman" panose="02020603050405020304" pitchFamily="18" charset="0"/>
              </a:rPr>
              <a:t> </a:t>
            </a:r>
            <a:r>
              <a:rPr lang="ru-RU" sz="3600" spc="50" dirty="0" err="1">
                <a:effectLst/>
                <a:latin typeface="Times New Roman" panose="02020603050405020304" pitchFamily="18" charset="0"/>
                <a:ea typeface="Times New Roman" panose="02020603050405020304" pitchFamily="18" charset="0"/>
              </a:rPr>
              <a:t>organiz</a:t>
            </a:r>
            <a:r>
              <a:rPr lang="ru-RU" sz="3600" spc="60" dirty="0" err="1">
                <a:effectLst/>
                <a:latin typeface="Times New Roman" panose="02020603050405020304" pitchFamily="18" charset="0"/>
                <a:ea typeface="Times New Roman" panose="02020603050405020304" pitchFamily="18" charset="0"/>
              </a:rPr>
              <a:t>mlar</a:t>
            </a:r>
            <a:r>
              <a:rPr lang="ru-RU" sz="3600" spc="6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va</a:t>
            </a:r>
            <a:r>
              <a:rPr lang="ru-RU" sz="3600" dirty="0">
                <a:effectLst/>
                <a:latin typeface="Times New Roman" panose="02020603050405020304" pitchFamily="18" charset="0"/>
                <a:ea typeface="Times New Roman" panose="02020603050405020304" pitchFamily="18" charset="0"/>
              </a:rPr>
              <a:t> </a:t>
            </a:r>
            <a:r>
              <a:rPr lang="ru-RU" sz="3600" spc="55" dirty="0" err="1">
                <a:effectLst/>
                <a:latin typeface="Times New Roman" panose="02020603050405020304" pitchFamily="18" charset="0"/>
                <a:ea typeface="Times New Roman" panose="02020603050405020304" pitchFamily="18" charset="0"/>
              </a:rPr>
              <a:t>ular</a:t>
            </a:r>
            <a:r>
              <a:rPr lang="ru-RU" sz="3600" spc="55" dirty="0">
                <a:effectLst/>
                <a:latin typeface="Times New Roman" panose="02020603050405020304" pitchFamily="18" charset="0"/>
                <a:ea typeface="Times New Roman" panose="02020603050405020304" pitchFamily="18" charset="0"/>
              </a:rPr>
              <a:t> </a:t>
            </a:r>
            <a:r>
              <a:rPr lang="en-US" sz="3600" spc="45" dirty="0">
                <a:latin typeface="Times New Roman" panose="02020603050405020304" pitchFamily="18" charset="0"/>
                <a:ea typeface="Times New Roman" panose="02020603050405020304" pitchFamily="18" charset="0"/>
              </a:rPr>
              <a:t>h</a:t>
            </a:r>
            <a:r>
              <a:rPr lang="ru-RU" sz="3600" spc="45" dirty="0" err="1">
                <a:effectLst/>
                <a:latin typeface="Times New Roman" panose="02020603050405020304" pitchFamily="18" charset="0"/>
                <a:ea typeface="Times New Roman" panose="02020603050405020304" pitchFamily="18" charset="0"/>
              </a:rPr>
              <a:t>osil</a:t>
            </a:r>
            <a:r>
              <a:rPr lang="ru-RU" sz="3600" spc="45" dirty="0">
                <a:effectLst/>
                <a:latin typeface="Times New Roman" panose="02020603050405020304" pitchFamily="18" charset="0"/>
                <a:ea typeface="Times New Roman" panose="02020603050405020304" pitchFamily="18" charset="0"/>
              </a:rPr>
              <a:t> </a:t>
            </a:r>
            <a:r>
              <a:rPr lang="en-US" sz="3600" spc="45" dirty="0">
                <a:latin typeface="Times New Roman" panose="02020603050405020304" pitchFamily="18" charset="0"/>
                <a:ea typeface="Times New Roman" panose="02020603050405020304" pitchFamily="18" charset="0"/>
              </a:rPr>
              <a:t>q</a:t>
            </a:r>
            <a:r>
              <a:rPr lang="ru-RU" sz="3600" spc="45" dirty="0" err="1">
                <a:effectLst/>
                <a:latin typeface="Times New Roman" panose="02020603050405020304" pitchFamily="18" charset="0"/>
                <a:ea typeface="Times New Roman" panose="02020603050405020304" pitchFamily="18" charset="0"/>
              </a:rPr>
              <a:t>ilgan</a:t>
            </a:r>
            <a:r>
              <a:rPr lang="ru-RU" sz="3600" spc="45" dirty="0">
                <a:effectLst/>
                <a:latin typeface="Times New Roman" panose="02020603050405020304" pitchFamily="18" charset="0"/>
                <a:ea typeface="Times New Roman" panose="02020603050405020304" pitchFamily="18" charset="0"/>
              </a:rPr>
              <a:t> </a:t>
            </a:r>
            <a:r>
              <a:rPr lang="ru-RU" sz="3600" spc="50" dirty="0" err="1">
                <a:effectLst/>
                <a:latin typeface="Times New Roman" panose="02020603050405020304" pitchFamily="18" charset="0"/>
                <a:ea typeface="Times New Roman" panose="02020603050405020304" pitchFamily="18" charset="0"/>
              </a:rPr>
              <a:t>birinchi</a:t>
            </a:r>
            <a:r>
              <a:rPr lang="ru-RU" sz="3600" spc="5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ekosistemalar</a:t>
            </a:r>
            <a:r>
              <a:rPr lang="ru-RU" sz="360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bundan</a:t>
            </a:r>
            <a:r>
              <a:rPr lang="ru-RU" sz="3600" dirty="0">
                <a:effectLst/>
                <a:latin typeface="Times New Roman" panose="02020603050405020304" pitchFamily="18" charset="0"/>
                <a:ea typeface="Times New Roman" panose="02020603050405020304" pitchFamily="18" charset="0"/>
              </a:rPr>
              <a:t> 2-3</a:t>
            </a:r>
            <a:r>
              <a:rPr lang="ru-RU" sz="3600" spc="5" dirty="0">
                <a:effectLst/>
                <a:latin typeface="Times New Roman" panose="02020603050405020304" pitchFamily="18" charset="0"/>
                <a:ea typeface="Times New Roman" panose="02020603050405020304" pitchFamily="18" charset="0"/>
              </a:rPr>
              <a:t> </a:t>
            </a:r>
            <a:r>
              <a:rPr lang="ru-RU" sz="3600" spc="45" dirty="0" err="1">
                <a:effectLst/>
                <a:latin typeface="Times New Roman" panose="02020603050405020304" pitchFamily="18" charset="0"/>
                <a:ea typeface="Times New Roman" panose="02020603050405020304" pitchFamily="18" charset="0"/>
              </a:rPr>
              <a:t>mlrd</a:t>
            </a:r>
            <a:r>
              <a:rPr lang="ru-RU" sz="3600" spc="45" dirty="0">
                <a:effectLst/>
                <a:latin typeface="Times New Roman" panose="02020603050405020304" pitchFamily="18" charset="0"/>
                <a:ea typeface="Times New Roman" panose="02020603050405020304" pitchFamily="18" charset="0"/>
              </a:rPr>
              <a:t>. </a:t>
            </a:r>
            <a:r>
              <a:rPr lang="ru-RU" sz="3600" spc="70" dirty="0" err="1">
                <a:effectLst/>
                <a:latin typeface="Times New Roman" panose="02020603050405020304" pitchFamily="18" charset="0"/>
                <a:ea typeface="Times New Roman" panose="02020603050405020304" pitchFamily="18" charset="0"/>
              </a:rPr>
              <a:t>yillar</a:t>
            </a:r>
            <a:r>
              <a:rPr lang="ru-RU" sz="3600" spc="70" dirty="0">
                <a:effectLst/>
                <a:latin typeface="Times New Roman" panose="02020603050405020304" pitchFamily="18" charset="0"/>
                <a:ea typeface="Times New Roman" panose="02020603050405020304" pitchFamily="18" charset="0"/>
              </a:rPr>
              <a:t> </a:t>
            </a:r>
            <a:r>
              <a:rPr lang="ru-RU" sz="3600" spc="50" dirty="0" err="1">
                <a:effectLst/>
                <a:latin typeface="Times New Roman" panose="02020603050405020304" pitchFamily="18" charset="0"/>
                <a:ea typeface="Times New Roman" panose="02020603050405020304" pitchFamily="18" charset="0"/>
              </a:rPr>
              <a:t>avval</a:t>
            </a:r>
            <a:r>
              <a:rPr lang="ru-RU" sz="3600" spc="5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paydo</a:t>
            </a:r>
            <a:r>
              <a:rPr lang="ru-RU" sz="3600" dirty="0">
                <a:effectLst/>
                <a:latin typeface="Times New Roman" panose="02020603050405020304" pitchFamily="18" charset="0"/>
                <a:ea typeface="Times New Roman" panose="02020603050405020304" pitchFamily="18" charset="0"/>
              </a:rPr>
              <a:t> b</a:t>
            </a:r>
            <a:r>
              <a:rPr lang="en-US" sz="3600" dirty="0">
                <a:effectLst/>
                <a:latin typeface="Times New Roman" panose="02020603050405020304" pitchFamily="18" charset="0"/>
                <a:ea typeface="Times New Roman" panose="02020603050405020304" pitchFamily="18" charset="0"/>
              </a:rPr>
              <a:t>o`</a:t>
            </a:r>
            <a:r>
              <a:rPr lang="ru-RU" sz="3600" dirty="0" err="1">
                <a:effectLst/>
                <a:latin typeface="Times New Roman" panose="02020603050405020304" pitchFamily="18" charset="0"/>
                <a:ea typeface="Times New Roman" panose="02020603050405020304" pitchFamily="18" charset="0"/>
              </a:rPr>
              <a:t>lgan</a:t>
            </a:r>
            <a:r>
              <a:rPr lang="ru-RU" sz="3600" spc="5"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va</a:t>
            </a:r>
            <a:r>
              <a:rPr lang="ru-RU" sz="360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shu</a:t>
            </a:r>
            <a:r>
              <a:rPr lang="ru-RU" sz="360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ekosistemalarda</a:t>
            </a:r>
            <a:r>
              <a:rPr lang="ru-RU" sz="360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juda</a:t>
            </a:r>
            <a:r>
              <a:rPr lang="ru-RU" sz="3600" spc="5" dirty="0">
                <a:effectLst/>
                <a:latin typeface="Times New Roman" panose="02020603050405020304" pitchFamily="18" charset="0"/>
                <a:ea typeface="Times New Roman" panose="02020603050405020304" pitchFamily="18" charset="0"/>
              </a:rPr>
              <a:t> </a:t>
            </a:r>
            <a:r>
              <a:rPr lang="ru-RU" sz="3600" spc="55" dirty="0" err="1">
                <a:effectLst/>
                <a:latin typeface="Times New Roman" panose="02020603050405020304" pitchFamily="18" charset="0"/>
                <a:ea typeface="Times New Roman" panose="02020603050405020304" pitchFamily="18" charset="0"/>
              </a:rPr>
              <a:t>mayda</a:t>
            </a:r>
            <a:r>
              <a:rPr lang="ru-RU" sz="3600" spc="55" dirty="0">
                <a:effectLst/>
                <a:latin typeface="Times New Roman" panose="02020603050405020304" pitchFamily="18" charset="0"/>
                <a:ea typeface="Times New Roman" panose="02020603050405020304" pitchFamily="18" charset="0"/>
              </a:rPr>
              <a:t> </a:t>
            </a:r>
            <a:r>
              <a:rPr lang="ru-RU" sz="3600" spc="55" dirty="0" err="1">
                <a:effectLst/>
                <a:latin typeface="Times New Roman" panose="02020603050405020304" pitchFamily="18" charset="0"/>
                <a:ea typeface="Times New Roman" panose="02020603050405020304" pitchFamily="18" charset="0"/>
              </a:rPr>
              <a:t>anaerob-geterotrof</a:t>
            </a:r>
            <a:r>
              <a:rPr lang="ru-RU" sz="3600" spc="55" dirty="0">
                <a:effectLst/>
                <a:latin typeface="Times New Roman" panose="02020603050405020304" pitchFamily="18" charset="0"/>
                <a:ea typeface="Times New Roman" panose="02020603050405020304" pitchFamily="18" charset="0"/>
              </a:rPr>
              <a:t> </a:t>
            </a:r>
            <a:r>
              <a:rPr lang="ru-RU" sz="3600" spc="60" dirty="0" err="1">
                <a:effectLst/>
                <a:latin typeface="Times New Roman" panose="02020603050405020304" pitchFamily="18" charset="0"/>
                <a:ea typeface="Times New Roman" panose="02020603050405020304" pitchFamily="18" charset="0"/>
              </a:rPr>
              <a:t>organizmlar</a:t>
            </a:r>
            <a:r>
              <a:rPr lang="ru-RU" sz="3600" spc="60" dirty="0">
                <a:effectLst/>
                <a:latin typeface="Times New Roman" panose="02020603050405020304" pitchFamily="18" charset="0"/>
                <a:ea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rPr>
              <a:t>yashagan</a:t>
            </a:r>
            <a:r>
              <a:rPr lang="ru-RU"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Ular</a:t>
            </a:r>
            <a:r>
              <a:rPr lang="en-US" sz="3600" dirty="0">
                <a:effectLst/>
                <a:latin typeface="Times New Roman" panose="02020603050405020304" pitchFamily="18" charset="0"/>
                <a:ea typeface="Times New Roman" panose="02020603050405020304" pitchFamily="18" charset="0"/>
              </a:rPr>
              <a:t> </a:t>
            </a:r>
            <a:r>
              <a:rPr lang="en-US" sz="3600" spc="50" dirty="0" err="1">
                <a:effectLst/>
                <a:latin typeface="Times New Roman" panose="02020603050405020304" pitchFamily="18" charset="0"/>
                <a:ea typeface="Times New Roman" panose="02020603050405020304" pitchFamily="18" charset="0"/>
              </a:rPr>
              <a:t>abiotik</a:t>
            </a:r>
            <a:r>
              <a:rPr lang="en-US" sz="3600" spc="55" dirty="0">
                <a:effectLst/>
                <a:latin typeface="Times New Roman" panose="02020603050405020304" pitchFamily="18" charset="0"/>
                <a:ea typeface="Times New Roman" panose="02020603050405020304" pitchFamily="18" charset="0"/>
              </a:rPr>
              <a:t> </a:t>
            </a:r>
            <a:r>
              <a:rPr lang="en-US" sz="3600" spc="55" dirty="0" err="1">
                <a:effectLst/>
                <a:latin typeface="Times New Roman" panose="02020603050405020304" pitchFamily="18" charset="0"/>
                <a:ea typeface="Times New Roman" panose="02020603050405020304" pitchFamily="18" charset="0"/>
              </a:rPr>
              <a:t>jarayon</a:t>
            </a:r>
            <a:r>
              <a:rPr lang="en-US" sz="3600" spc="5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va</a:t>
            </a:r>
            <a:r>
              <a:rPr lang="en-US" sz="3600" spc="5" dirty="0">
                <a:effectLst/>
                <a:latin typeface="Times New Roman" panose="02020603050405020304" pitchFamily="18" charset="0"/>
                <a:ea typeface="Times New Roman" panose="02020603050405020304" pitchFamily="18" charset="0"/>
              </a:rPr>
              <a:t> </a:t>
            </a:r>
            <a:r>
              <a:rPr lang="en-US" sz="3600" spc="55" dirty="0" err="1">
                <a:effectLst/>
                <a:latin typeface="Times New Roman" panose="02020603050405020304" pitchFamily="18" charset="0"/>
                <a:ea typeface="Times New Roman" panose="02020603050405020304" pitchFamily="18" charset="0"/>
              </a:rPr>
              <a:t>muhitda</a:t>
            </a:r>
            <a:r>
              <a:rPr lang="en-US" sz="3600" spc="5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sintez</a:t>
            </a:r>
            <a:r>
              <a:rPr lang="en-US" sz="3600" dirty="0">
                <a:effectLst/>
                <a:latin typeface="Times New Roman" panose="02020603050405020304" pitchFamily="18" charset="0"/>
                <a:ea typeface="Times New Roman" panose="02020603050405020304" pitchFamily="18" charset="0"/>
              </a:rPr>
              <a:t> </a:t>
            </a:r>
            <a:r>
              <a:rPr lang="en-US" sz="3600" spc="50" dirty="0" err="1">
                <a:latin typeface="Times New Roman" panose="02020603050405020304" pitchFamily="18" charset="0"/>
                <a:ea typeface="Times New Roman" panose="02020603050405020304" pitchFamily="18" charset="0"/>
              </a:rPr>
              <a:t>q</a:t>
            </a:r>
            <a:r>
              <a:rPr lang="en-US" sz="3600" spc="50" dirty="0" err="1">
                <a:effectLst/>
                <a:latin typeface="Times New Roman" panose="02020603050405020304" pitchFamily="18" charset="0"/>
                <a:ea typeface="Times New Roman" panose="02020603050405020304" pitchFamily="18" charset="0"/>
              </a:rPr>
              <a:t>ilgan</a:t>
            </a:r>
            <a:r>
              <a:rPr lang="en-US" sz="3600" spc="50" dirty="0">
                <a:effectLst/>
                <a:latin typeface="Times New Roman" panose="02020603050405020304" pitchFamily="18" charset="0"/>
                <a:ea typeface="Times New Roman" panose="02020603050405020304" pitchFamily="18" charset="0"/>
              </a:rPr>
              <a:t> </a:t>
            </a:r>
            <a:r>
              <a:rPr lang="en-US" sz="3600" spc="50" dirty="0" err="1">
                <a:effectLst/>
                <a:latin typeface="Times New Roman" panose="02020603050405020304" pitchFamily="18" charset="0"/>
                <a:ea typeface="Times New Roman" panose="02020603050405020304" pitchFamily="18" charset="0"/>
              </a:rPr>
              <a:t>organik</a:t>
            </a:r>
            <a:r>
              <a:rPr lang="en-US" sz="3600" spc="5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moddalar</a:t>
            </a:r>
            <a:r>
              <a:rPr lang="en-US" sz="3600" dirty="0">
                <a:effectLst/>
                <a:latin typeface="Times New Roman" panose="02020603050405020304" pitchFamily="18" charset="0"/>
                <a:ea typeface="Times New Roman" panose="02020603050405020304" pitchFamily="18" charset="0"/>
              </a:rPr>
              <a:t> </a:t>
            </a:r>
            <a:r>
              <a:rPr lang="en-US" sz="3600" spc="50" dirty="0" err="1">
                <a:latin typeface="Times New Roman" panose="02020603050405020304" pitchFamily="18" charset="0"/>
                <a:ea typeface="Times New Roman" panose="02020603050405020304" pitchFamily="18" charset="0"/>
              </a:rPr>
              <a:t>h</a:t>
            </a:r>
            <a:r>
              <a:rPr lang="en-US" sz="3600" spc="50" dirty="0" err="1">
                <a:effectLst/>
                <a:latin typeface="Times New Roman" panose="02020603050405020304" pitchFamily="18" charset="0"/>
                <a:ea typeface="Times New Roman" panose="02020603050405020304" pitchFamily="18" charset="0"/>
              </a:rPr>
              <a:t>isobiga</a:t>
            </a:r>
            <a:r>
              <a:rPr lang="en-US" sz="3600" spc="55" dirty="0">
                <a:effectLst/>
                <a:latin typeface="Times New Roman" panose="02020603050405020304" pitchFamily="18" charset="0"/>
                <a:ea typeface="Times New Roman" panose="02020603050405020304" pitchFamily="18" charset="0"/>
              </a:rPr>
              <a:t> </a:t>
            </a:r>
            <a:r>
              <a:rPr lang="en-US" sz="3600" spc="60" dirty="0" err="1">
                <a:effectLst/>
                <a:latin typeface="Times New Roman" panose="02020603050405020304" pitchFamily="18" charset="0"/>
                <a:ea typeface="Times New Roman" panose="02020603050405020304" pitchFamily="18" charset="0"/>
              </a:rPr>
              <a:t>rivoj</a:t>
            </a:r>
            <a:r>
              <a:rPr lang="en-US" sz="3600" spc="60" dirty="0">
                <a:effectLst/>
                <a:latin typeface="Times New Roman" panose="02020603050405020304" pitchFamily="18" charset="0"/>
                <a:ea typeface="Times New Roman" panose="02020603050405020304" pitchFamily="18" charset="0"/>
              </a:rPr>
              <a:t>- </a:t>
            </a:r>
            <a:r>
              <a:rPr lang="en-US" sz="3600" spc="60" dirty="0" err="1">
                <a:effectLst/>
                <a:latin typeface="Times New Roman" panose="02020603050405020304" pitchFamily="18" charset="0"/>
                <a:ea typeface="Times New Roman" panose="02020603050405020304" pitchFamily="18" charset="0"/>
              </a:rPr>
              <a:t>langan</a:t>
            </a:r>
            <a:r>
              <a:rPr lang="en-US" sz="3600" spc="60" dirty="0">
                <a:effectLst/>
                <a:latin typeface="Times New Roman" panose="02020603050405020304" pitchFamily="18" charset="0"/>
                <a:ea typeface="Times New Roman" panose="02020603050405020304" pitchFamily="18" charset="0"/>
              </a:rPr>
              <a:t>. </a:t>
            </a:r>
            <a:r>
              <a:rPr lang="en-US" sz="3600" spc="50" dirty="0" err="1">
                <a:effectLst/>
                <a:latin typeface="Times New Roman" panose="02020603050405020304" pitchFamily="18" charset="0"/>
                <a:ea typeface="Times New Roman" panose="02020603050405020304" pitchFamily="18" charset="0"/>
              </a:rPr>
              <a:t>Ulardan</a:t>
            </a:r>
            <a:r>
              <a:rPr lang="en-US" sz="3600" spc="5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keyin</a:t>
            </a:r>
            <a:r>
              <a:rPr lang="en-US" sz="3600" spc="235" dirty="0">
                <a:effectLst/>
                <a:latin typeface="Times New Roman" panose="02020603050405020304" pitchFamily="18" charset="0"/>
                <a:ea typeface="Times New Roman" panose="02020603050405020304" pitchFamily="18" charset="0"/>
              </a:rPr>
              <a:t> </a:t>
            </a:r>
            <a:r>
              <a:rPr lang="en-US" sz="3600" spc="50" dirty="0" err="1">
                <a:effectLst/>
                <a:latin typeface="Times New Roman" panose="02020603050405020304" pitchFamily="18" charset="0"/>
                <a:ea typeface="Times New Roman" panose="02020603050405020304" pitchFamily="18" charset="0"/>
              </a:rPr>
              <a:t>avtotrof</a:t>
            </a:r>
            <a:r>
              <a:rPr lang="en-US" sz="3600" spc="5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suvo`tlar</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populyatsiyalari</a:t>
            </a:r>
            <a:r>
              <a:rPr lang="en-US" sz="3600" spc="5" dirty="0">
                <a:effectLst/>
                <a:latin typeface="Times New Roman" panose="02020603050405020304" pitchFamily="18" charset="0"/>
                <a:ea typeface="Times New Roman" panose="02020603050405020304" pitchFamily="18" charset="0"/>
              </a:rPr>
              <a:t> </a:t>
            </a:r>
            <a:r>
              <a:rPr lang="en-US" sz="3600" spc="45" dirty="0" err="1">
                <a:effectLst/>
                <a:latin typeface="Times New Roman" panose="02020603050405020304" pitchFamily="18" charset="0"/>
                <a:ea typeface="Times New Roman" panose="02020603050405020304" pitchFamily="18" charset="0"/>
              </a:rPr>
              <a:t>paydo</a:t>
            </a:r>
            <a:r>
              <a:rPr lang="en-US" sz="3600" spc="4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bo`lib</a:t>
            </a:r>
            <a:r>
              <a:rPr lang="en-US" sz="3600" dirty="0">
                <a:effectLst/>
                <a:latin typeface="Times New Roman" panose="02020603050405020304" pitchFamily="18" charset="0"/>
                <a:ea typeface="Times New Roman" panose="02020603050405020304" pitchFamily="18" charset="0"/>
              </a:rPr>
              <a:t>, </a:t>
            </a:r>
            <a:r>
              <a:rPr lang="en-US" sz="3600" spc="45" dirty="0" err="1">
                <a:effectLst/>
                <a:latin typeface="Times New Roman" panose="02020603050405020304" pitchFamily="18" charset="0"/>
                <a:ea typeface="Times New Roman" panose="02020603050405020304" pitchFamily="18" charset="0"/>
              </a:rPr>
              <a:t>tiklanadigan</a:t>
            </a:r>
            <a:r>
              <a:rPr lang="en-US" sz="3600" spc="4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atmosferaning</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kislorodga</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ayla</a:t>
            </a:r>
            <a:r>
              <a:rPr lang="en-US" sz="3600" spc="55" dirty="0" err="1">
                <a:effectLst/>
                <a:latin typeface="Times New Roman" panose="02020603050405020304" pitchFamily="18" charset="0"/>
                <a:ea typeface="Times New Roman" panose="02020603050405020304" pitchFamily="18" charset="0"/>
              </a:rPr>
              <a:t>nishida</a:t>
            </a:r>
            <a:r>
              <a:rPr lang="en-US" sz="3600" spc="5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juda</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katta</a:t>
            </a:r>
            <a:r>
              <a:rPr lang="en-US" sz="3600" spc="5"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ro`l</a:t>
            </a:r>
            <a:r>
              <a:rPr lang="en-US" sz="3600" dirty="0">
                <a:effectLst/>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o`</a:t>
            </a:r>
            <a:r>
              <a:rPr lang="en-US" sz="3600" dirty="0" err="1">
                <a:effectLst/>
                <a:latin typeface="Times New Roman" panose="02020603050405020304" pitchFamily="18" charset="0"/>
                <a:ea typeface="Times New Roman" panose="02020603050405020304" pitchFamily="18" charset="0"/>
              </a:rPr>
              <a:t>ynaydi</a:t>
            </a:r>
            <a:r>
              <a:rPr lang="en-US" sz="3600" dirty="0">
                <a:effectLst/>
                <a:latin typeface="Times New Roman" panose="02020603050405020304" pitchFamily="18" charset="0"/>
                <a:ea typeface="Times New Roman" panose="02020603050405020304" pitchFamily="18" charset="0"/>
              </a:rPr>
              <a:t>. </a:t>
            </a:r>
            <a:endParaRPr lang="ru-RU" sz="3600" dirty="0"/>
          </a:p>
        </p:txBody>
      </p:sp>
    </p:spTree>
    <p:extLst>
      <p:ext uri="{BB962C8B-B14F-4D97-AF65-F5344CB8AC3E}">
        <p14:creationId xmlns:p14="http://schemas.microsoft.com/office/powerpoint/2010/main" val="15277797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329EF5B-2496-4C8F-9778-18929CEE3CDE}"/>
              </a:ext>
            </a:extLst>
          </p:cNvPr>
          <p:cNvSpPr txBox="1"/>
          <p:nvPr/>
        </p:nvSpPr>
        <p:spPr>
          <a:xfrm>
            <a:off x="158620" y="205273"/>
            <a:ext cx="8994710" cy="6617196"/>
          </a:xfrm>
          <a:prstGeom prst="rect">
            <a:avLst/>
          </a:prstGeom>
          <a:noFill/>
        </p:spPr>
        <p:txBody>
          <a:bodyPr wrap="square">
            <a:spAutoFit/>
          </a:bodyPr>
          <a:lstStyle/>
          <a:p>
            <a:pPr algn="just"/>
            <a:r>
              <a:rPr lang="uz-Cyrl-UZ"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Biosfera insonlarning yashashi uchun zarur hayotiy sharoitlar ega  yagona makon hisoblanadi. Biosferani almashtirib bo‘lmasligi </a:t>
            </a:r>
            <a:r>
              <a:rPr lang="uz-Cyrl-UZ" sz="3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qonun</a:t>
            </a:r>
            <a:r>
              <a:rPr lang="uz-Cyrl-UZ"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hisoblanadi: biosferani sun’iy muhitga almashtirib bo‘lmaydi, chunki yangi hayot turlarini yaratish mumkin emas. Inson abadiy dvigatelni yarata olmaydi, biosfera esa amalda abadiy dvigateldir</a:t>
            </a:r>
            <a:endParaRPr lang="ru-RU"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z-Cyrl-UZ"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Kundan- kunga  soni oshib borayotgan aholining hayoti biosferada mavjud tabiiy resurslarga bevosita bog‘liqdir. </a:t>
            </a:r>
            <a:endParaRPr lang="ru-RU"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205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AEA2E23-1FE4-4168-A240-C2B2F16869D6}"/>
              </a:ext>
            </a:extLst>
          </p:cNvPr>
          <p:cNvSpPr txBox="1"/>
          <p:nvPr/>
        </p:nvSpPr>
        <p:spPr>
          <a:xfrm>
            <a:off x="214604" y="307910"/>
            <a:ext cx="8938726" cy="5632311"/>
          </a:xfrm>
          <a:prstGeom prst="rect">
            <a:avLst/>
          </a:prstGeom>
          <a:noFill/>
        </p:spPr>
        <p:txBody>
          <a:bodyPr wrap="square">
            <a:spAutoFit/>
          </a:bodyPr>
          <a:lstStyle/>
          <a:p>
            <a:r>
              <a:rPr lang="uz-Cyrl-UZ" sz="4000" b="1" dirty="0">
                <a:effectLst/>
                <a:latin typeface="Times New Roman" panose="02020603050405020304" pitchFamily="18" charset="0"/>
                <a:ea typeface="Times New Roman" panose="02020603050405020304" pitchFamily="18" charset="0"/>
                <a:cs typeface="Times New Roman" panose="02020603050405020304" pitchFamily="18" charset="0"/>
              </a:rPr>
              <a:t>Tabiiy resurs</a:t>
            </a:r>
            <a:r>
              <a:rPr lang="uz-Cyrl-UZ" sz="4000" dirty="0">
                <a:effectLst/>
                <a:latin typeface="Times New Roman" panose="02020603050405020304" pitchFamily="18" charset="0"/>
                <a:ea typeface="Times New Roman" panose="02020603050405020304" pitchFamily="18" charset="0"/>
                <a:cs typeface="Times New Roman" panose="02020603050405020304" pitchFamily="18" charset="0"/>
              </a:rPr>
              <a:t> deganda insonning hayoti, xo‘jalik faoliyati uchun kerak bo‘lgan barcha tabiiy jismlar, hodisalar, jarayonlar tushuniladi. Xilma-xil tabiiy resurslar jamiyat mavjudligining asosiy manbalari hisoblanadi.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ye</a:t>
            </a:r>
            <a:r>
              <a:rPr lang="uz-Cyrl-UZ" sz="4000" dirty="0">
                <a:effectLst/>
                <a:latin typeface="Times New Roman" panose="02020603050405020304" pitchFamily="18" charset="0"/>
                <a:ea typeface="Times New Roman" panose="02020603050405020304" pitchFamily="18" charset="0"/>
                <a:cs typeface="Times New Roman" panose="02020603050405020304" pitchFamily="18" charset="0"/>
              </a:rPr>
              <a:t>r» deb nomlangan kosmik kemada barcha zarur sharoitlar va fazogirlar uchun hamma kerakli mahsulotlar muhayyodir</a:t>
            </a:r>
            <a:endParaRPr lang="ru-RU" sz="4000" dirty="0"/>
          </a:p>
        </p:txBody>
      </p:sp>
    </p:spTree>
    <p:extLst>
      <p:ext uri="{BB962C8B-B14F-4D97-AF65-F5344CB8AC3E}">
        <p14:creationId xmlns:p14="http://schemas.microsoft.com/office/powerpoint/2010/main" val="36048898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D27D1B1-B479-461A-B690-473B9AC5FBEB}"/>
              </a:ext>
            </a:extLst>
          </p:cNvPr>
          <p:cNvSpPr txBox="1"/>
          <p:nvPr/>
        </p:nvSpPr>
        <p:spPr>
          <a:xfrm>
            <a:off x="158619" y="195943"/>
            <a:ext cx="9769151" cy="5078313"/>
          </a:xfrm>
          <a:prstGeom prst="rect">
            <a:avLst/>
          </a:prstGeom>
          <a:noFill/>
        </p:spPr>
        <p:txBody>
          <a:bodyPr wrap="square">
            <a:spAutoFit/>
          </a:bodyPr>
          <a:lstStyle/>
          <a:p>
            <a:pPr algn="just"/>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Tabiiy resurslar </a:t>
            </a:r>
            <a:r>
              <a:rPr lang="uz-Cyrl-UZ" sz="3600" b="1" dirty="0">
                <a:effectLst/>
                <a:latin typeface="Times New Roman" panose="02020603050405020304" pitchFamily="18" charset="0"/>
                <a:ea typeface="Times New Roman" panose="02020603050405020304" pitchFamily="18" charset="0"/>
                <a:cs typeface="Times New Roman" panose="02020603050405020304" pitchFamily="18" charset="0"/>
              </a:rPr>
              <a:t>tugaydigan</a:t>
            </a:r>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 va </a:t>
            </a:r>
            <a:r>
              <a:rPr lang="uz-Cyrl-UZ" sz="3600" b="1" dirty="0">
                <a:effectLst/>
                <a:latin typeface="Times New Roman" panose="02020603050405020304" pitchFamily="18" charset="0"/>
                <a:ea typeface="Times New Roman" panose="02020603050405020304" pitchFamily="18" charset="0"/>
                <a:cs typeface="Times New Roman" panose="02020603050405020304" pitchFamily="18" charset="0"/>
              </a:rPr>
              <a:t>tugamaydiga</a:t>
            </a:r>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n guruhlarga  ajratiladi. Tugaydigan va </a:t>
            </a:r>
            <a:r>
              <a:rPr lang="uz-Cyrl-UZ" sz="3600" b="1" dirty="0">
                <a:effectLst/>
                <a:latin typeface="Times New Roman" panose="02020603050405020304" pitchFamily="18" charset="0"/>
                <a:ea typeface="Times New Roman" panose="02020603050405020304" pitchFamily="18" charset="0"/>
                <a:cs typeface="Times New Roman" panose="02020603050405020304" pitchFamily="18" charset="0"/>
              </a:rPr>
              <a:t>tiklanmaydigan</a:t>
            </a:r>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 resurslarga qazilma boyliklar kiradi. O‘simlik va hayvonlar, tuproq, suv va ayrim mineral resurslar tugaydigan, </a:t>
            </a:r>
            <a:r>
              <a:rPr lang="uz-Cyrl-UZ" sz="3600" b="1" dirty="0">
                <a:effectLst/>
                <a:latin typeface="Times New Roman" panose="02020603050405020304" pitchFamily="18" charset="0"/>
                <a:ea typeface="Times New Roman" panose="02020603050405020304" pitchFamily="18" charset="0"/>
                <a:cs typeface="Times New Roman" panose="02020603050405020304" pitchFamily="18" charset="0"/>
              </a:rPr>
              <a:t>tiklanadigan</a:t>
            </a:r>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 resurslar hisoblanadi. quyosh radiasiyasi, Dunyo okeani suvlari va atmosfera havosi </a:t>
            </a:r>
            <a:r>
              <a:rPr lang="uz-Cyrl-UZ" sz="3600" b="1" dirty="0">
                <a:effectLst/>
                <a:latin typeface="Times New Roman" panose="02020603050405020304" pitchFamily="18" charset="0"/>
                <a:ea typeface="Times New Roman" panose="02020603050405020304" pitchFamily="18" charset="0"/>
                <a:cs typeface="Times New Roman" panose="02020603050405020304" pitchFamily="18" charset="0"/>
              </a:rPr>
              <a:t>tugamaydigan</a:t>
            </a:r>
            <a:r>
              <a:rPr lang="uz-Cyrl-UZ" sz="3600" dirty="0">
                <a:effectLst/>
                <a:latin typeface="Times New Roman" panose="02020603050405020304" pitchFamily="18" charset="0"/>
                <a:ea typeface="Times New Roman" panose="02020603050405020304" pitchFamily="18" charset="0"/>
                <a:cs typeface="Times New Roman" panose="02020603050405020304" pitchFamily="18" charset="0"/>
              </a:rPr>
              <a:t> resurslardir. Lekin okean suvlari va atmosfera havosi sifat jihatidan «tugaydigan» xususiyatga ega.</a:t>
            </a:r>
            <a:endParaRPr lang="ru-RU" sz="3600" dirty="0">
              <a:effectLst/>
              <a:latin typeface="Baltica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4844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B8A4CC85-1A3A-4413-A365-1C250B54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315" y="214604"/>
            <a:ext cx="11611820" cy="6428792"/>
          </a:xfrm>
          <a:prstGeom prst="rect">
            <a:avLst/>
          </a:prstGeom>
        </p:spPr>
      </p:pic>
    </p:spTree>
    <p:extLst>
      <p:ext uri="{BB962C8B-B14F-4D97-AF65-F5344CB8AC3E}">
        <p14:creationId xmlns:p14="http://schemas.microsoft.com/office/powerpoint/2010/main" val="3714556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F6D5F4E-AFD2-4A25-8522-24CCBB7CEA67}"/>
              </a:ext>
            </a:extLst>
          </p:cNvPr>
          <p:cNvSpPr txBox="1"/>
          <p:nvPr/>
        </p:nvSpPr>
        <p:spPr>
          <a:xfrm>
            <a:off x="139959" y="139959"/>
            <a:ext cx="9013371" cy="6458178"/>
          </a:xfrm>
          <a:prstGeom prst="rect">
            <a:avLst/>
          </a:prstGeom>
          <a:noFill/>
        </p:spPr>
        <p:txBody>
          <a:bodyPr wrap="square">
            <a:spAutoFit/>
          </a:bodyPr>
          <a:lstStyle/>
          <a:p>
            <a:pPr indent="457200" algn="just">
              <a:spcBef>
                <a:spcPts val="100"/>
              </a:spcBef>
            </a:pP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Tabiiy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resurslardan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noto‘g‘ri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foydalanish</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atrof</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muhitning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ifloslanishi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ekosistemalarga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me’yoridan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ortiqcha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bosim</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oqibatida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muammolarning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keskinlashuvi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mahalliy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milliy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regional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va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global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xalokatga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olib</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kelishi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muqarrardir</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Bef>
                <a:spcPts val="100"/>
              </a:spcBef>
            </a:pP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Atmosferada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Ozon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tuynuklari»ning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hosil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bo‘lishi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iqlimning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o‘zgarishi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cho‘llashish</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biologik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xilma-xillikning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kamayishi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va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boshqalar</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global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muammolar</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hisoblanadi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7200" algn="just">
              <a:spcBef>
                <a:spcPts val="100"/>
              </a:spcBef>
            </a:pPr>
            <a:endParaRPr lang="ru-RU" sz="1600" dirty="0">
              <a:effectLst/>
              <a:latin typeface="Baltica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3361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DBC7C42-7AA6-49FA-95C2-7F51941D4A71}"/>
              </a:ext>
            </a:extLst>
          </p:cNvPr>
          <p:cNvSpPr txBox="1"/>
          <p:nvPr/>
        </p:nvSpPr>
        <p:spPr>
          <a:xfrm>
            <a:off x="270588" y="382555"/>
            <a:ext cx="8882742" cy="5632311"/>
          </a:xfrm>
          <a:prstGeom prst="rect">
            <a:avLst/>
          </a:prstGeom>
          <a:noFill/>
        </p:spPr>
        <p:txBody>
          <a:bodyPr wrap="square">
            <a:spAutoFit/>
          </a:bodyPr>
          <a:lstStyle/>
          <a:p>
            <a:pPr indent="457200" algn="just">
              <a:spcBef>
                <a:spcPts val="100"/>
              </a:spcBef>
            </a:pPr>
            <a:r>
              <a:rPr lang="ru-RU" sz="3600" b="1"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b="1" dirty="0" err="1">
                <a:effectLst/>
                <a:latin typeface="Times New Roman" panose="02020603050405020304" pitchFamily="18" charset="0"/>
                <a:ea typeface="Times New Roman" panose="02020603050405020304" pitchFamily="18" charset="0"/>
                <a:cs typeface="Times New Roman" panose="02020603050405020304" pitchFamily="18" charset="0"/>
              </a:rPr>
              <a:t>xalokat</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deganda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ekosistemalarning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qayta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tiklanmaydigan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darajada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buzilishi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natijasida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o‘ta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salbiy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iqtisodiy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oqibatlarga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yoki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aholining</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ommaviy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nobud</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bo‘lishiga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olib</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keladigan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vaziyat</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tushuniladi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Mo‘ynoq</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tumanida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mahalliy</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falokat</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bir</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necha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davlatlar</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hududini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egallaydigan</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Chernobil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AES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falokati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Orolbo‘yi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muammosi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regional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ekologik</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xalokatga</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yaqqol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misol</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err="1">
                <a:effectLst/>
                <a:latin typeface="Times New Roman" panose="02020603050405020304" pitchFamily="18" charset="0"/>
                <a:ea typeface="Times New Roman" panose="02020603050405020304" pitchFamily="18" charset="0"/>
                <a:cs typeface="Times New Roman" panose="02020603050405020304" pitchFamily="18" charset="0"/>
              </a:rPr>
              <a:t>bo‘ladi</a:t>
            </a:r>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3600" dirty="0">
              <a:effectLst/>
              <a:latin typeface="Baltica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5171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63637B1-9905-4D37-8C11-6FF3BC77CE64}"/>
              </a:ext>
            </a:extLst>
          </p:cNvPr>
          <p:cNvSpPr txBox="1"/>
          <p:nvPr/>
        </p:nvSpPr>
        <p:spPr>
          <a:xfrm>
            <a:off x="121298" y="2286000"/>
            <a:ext cx="9032032" cy="1569660"/>
          </a:xfrm>
          <a:prstGeom prst="rect">
            <a:avLst/>
          </a:prstGeom>
          <a:noFill/>
        </p:spPr>
        <p:txBody>
          <a:bodyPr wrap="square">
            <a:spAutoFit/>
          </a:bodyPr>
          <a:lstStyle/>
          <a:p>
            <a:pPr algn="ctr"/>
            <a:r>
              <a:rPr lang="en-US" sz="4800" dirty="0">
                <a:solidFill>
                  <a:schemeClr val="accent1"/>
                </a:solidFill>
                <a:latin typeface="Times New Roman" panose="02020603050405020304" pitchFamily="18" charset="0"/>
                <a:cs typeface="Times New Roman" panose="02020603050405020304" pitchFamily="18" charset="0"/>
              </a:rPr>
              <a:t>ETIBORINGIZ UCHUN RAXMAT</a:t>
            </a:r>
            <a:r>
              <a:rPr lang="en-US" sz="1800" dirty="0">
                <a:solidFill>
                  <a:schemeClr val="accent1"/>
                </a:solidFill>
                <a:latin typeface="Times New Roman" panose="02020603050405020304" pitchFamily="18" charset="0"/>
                <a:cs typeface="Times New Roman" panose="02020603050405020304" pitchFamily="18" charset="0"/>
              </a:rPr>
              <a:t>.</a:t>
            </a:r>
            <a:endParaRPr lang="ru-RU" sz="180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4048954"/>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3306</TotalTime>
  <Words>4521</Words>
  <Application>Microsoft Office PowerPoint</Application>
  <PresentationFormat>Широкоэкранный</PresentationFormat>
  <Paragraphs>476</Paragraphs>
  <Slides>56</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56</vt:i4>
      </vt:variant>
    </vt:vector>
  </HeadingPairs>
  <TitlesOfParts>
    <vt:vector size="66" baseType="lpstr">
      <vt:lpstr>Arial Unicode MS</vt:lpstr>
      <vt:lpstr>Arial</vt:lpstr>
      <vt:lpstr>Arial Narrow</vt:lpstr>
      <vt:lpstr>BalticaUzbek</vt:lpstr>
      <vt:lpstr>Calibri</vt:lpstr>
      <vt:lpstr>Times New Roman</vt:lpstr>
      <vt:lpstr>Trebuchet MS</vt:lpstr>
      <vt:lpstr>Wingdings</vt:lpstr>
      <vt:lpstr>Wingdings 3</vt:lpstr>
      <vt:lpstr>Аспект</vt:lpstr>
      <vt:lpstr>2-MАVZU: GIDRОMОRF TUPRОQLАR. CHO’L ZОNАSI  TUPRОQLАRI.BIOSFERA XAQIDA TUSHUNCHAv</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Sохil-аllyuviаl tuprоqlаrning кimyoviy vа аgrокimyoviy xossalari </vt:lpstr>
      <vt:lpstr>Презентация PowerPoint</vt:lpstr>
      <vt:lpstr>Аllyuviаl chimli-o’tlоqi tuprоqning кimyoviy tаrкibi</vt:lpstr>
      <vt:lpstr>Презентация PowerPoint</vt:lpstr>
      <vt:lpstr>Презентация PowerPoint</vt:lpstr>
      <vt:lpstr>Sug’оrilаdigаn o’tlоqi tuprоqlаrining аgrохimiк кo’rsаtкichlаri  </vt:lpstr>
      <vt:lpstr>Презентация PowerPoint</vt:lpstr>
      <vt:lpstr>Презентация PowerPoint</vt:lpstr>
      <vt:lpstr>Презентация PowerPoint</vt:lpstr>
      <vt:lpstr>Презентация PowerPoint</vt:lpstr>
      <vt:lpstr>Презентация PowerPoint</vt:lpstr>
      <vt:lpstr>Bоtqоq-o’tlоq sаz tuprоqlаrning кimyoviy vа аgrохimiк tаrкibi, fоiz.</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BIOSFERA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Yer qobiqlarining massalari </vt:lpstr>
      <vt:lpstr>Презентация PowerPoint</vt:lpstr>
      <vt:lpstr>Biosferada tirik organizmlarning   tarqalishi</vt:lpstr>
      <vt:lpstr>Презентация PowerPoint</vt:lpstr>
      <vt:lpstr>Biosferadagi o‘simlik va hayvonlar biomassasi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2-MАVZU: GIDRОMОRF TUPRОQLАR. CHO’L ZОNАSI  TUPRОQLАRI</dc:title>
  <dc:creator>Пользователь</dc:creator>
  <cp:lastModifiedBy>AliCom</cp:lastModifiedBy>
  <cp:revision>26</cp:revision>
  <dcterms:created xsi:type="dcterms:W3CDTF">2024-10-06T03:05:32Z</dcterms:created>
  <dcterms:modified xsi:type="dcterms:W3CDTF">2024-11-25T09:31:20Z</dcterms:modified>
</cp:coreProperties>
</file>