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5"/>
  </p:notesMasterIdLst>
  <p:sldIdLst>
    <p:sldId id="333" r:id="rId3"/>
    <p:sldId id="334" r:id="rId4"/>
    <p:sldId id="335" r:id="rId5"/>
    <p:sldId id="257" r:id="rId6"/>
    <p:sldId id="336" r:id="rId7"/>
    <p:sldId id="337" r:id="rId8"/>
    <p:sldId id="339" r:id="rId9"/>
    <p:sldId id="340" r:id="rId10"/>
    <p:sldId id="342" r:id="rId11"/>
    <p:sldId id="341" r:id="rId12"/>
    <p:sldId id="343" r:id="rId13"/>
    <p:sldId id="344" r:id="rId14"/>
    <p:sldId id="345" r:id="rId15"/>
    <p:sldId id="258" r:id="rId16"/>
    <p:sldId id="263" r:id="rId17"/>
    <p:sldId id="274" r:id="rId18"/>
    <p:sldId id="261" r:id="rId19"/>
    <p:sldId id="269" r:id="rId20"/>
    <p:sldId id="270" r:id="rId21"/>
    <p:sldId id="338" r:id="rId22"/>
    <p:sldId id="275" r:id="rId23"/>
    <p:sldId id="346" r:id="rId24"/>
    <p:sldId id="347" r:id="rId25"/>
    <p:sldId id="267" r:id="rId26"/>
    <p:sldId id="284" r:id="rId27"/>
    <p:sldId id="320" r:id="rId28"/>
    <p:sldId id="348" r:id="rId29"/>
    <p:sldId id="349" r:id="rId30"/>
    <p:sldId id="350" r:id="rId31"/>
    <p:sldId id="351" r:id="rId32"/>
    <p:sldId id="352" r:id="rId33"/>
    <p:sldId id="354" r:id="rId34"/>
    <p:sldId id="353" r:id="rId35"/>
    <p:sldId id="356" r:id="rId36"/>
    <p:sldId id="357" r:id="rId37"/>
    <p:sldId id="358" r:id="rId38"/>
    <p:sldId id="359" r:id="rId39"/>
    <p:sldId id="378" r:id="rId40"/>
    <p:sldId id="379" r:id="rId41"/>
    <p:sldId id="380" r:id="rId42"/>
    <p:sldId id="381" r:id="rId43"/>
    <p:sldId id="382" r:id="rId44"/>
    <p:sldId id="509" r:id="rId45"/>
    <p:sldId id="386" r:id="rId46"/>
    <p:sldId id="387" r:id="rId47"/>
    <p:sldId id="388" r:id="rId48"/>
    <p:sldId id="389" r:id="rId49"/>
    <p:sldId id="390" r:id="rId50"/>
    <p:sldId id="391" r:id="rId51"/>
    <p:sldId id="392" r:id="rId52"/>
    <p:sldId id="393" r:id="rId53"/>
    <p:sldId id="394" r:id="rId54"/>
    <p:sldId id="395" r:id="rId55"/>
    <p:sldId id="396" r:id="rId56"/>
    <p:sldId id="397" r:id="rId57"/>
    <p:sldId id="398" r:id="rId58"/>
    <p:sldId id="399" r:id="rId59"/>
    <p:sldId id="400" r:id="rId60"/>
    <p:sldId id="401" r:id="rId61"/>
    <p:sldId id="402" r:id="rId62"/>
    <p:sldId id="403" r:id="rId63"/>
    <p:sldId id="404" r:id="rId64"/>
    <p:sldId id="405" r:id="rId65"/>
    <p:sldId id="406" r:id="rId66"/>
    <p:sldId id="407" r:id="rId67"/>
    <p:sldId id="408" r:id="rId68"/>
    <p:sldId id="409" r:id="rId69"/>
    <p:sldId id="410" r:id="rId70"/>
    <p:sldId id="411" r:id="rId71"/>
    <p:sldId id="412" r:id="rId72"/>
    <p:sldId id="413" r:id="rId73"/>
    <p:sldId id="414" r:id="rId74"/>
    <p:sldId id="415" r:id="rId75"/>
    <p:sldId id="416" r:id="rId76"/>
    <p:sldId id="417" r:id="rId77"/>
    <p:sldId id="418" r:id="rId78"/>
    <p:sldId id="419" r:id="rId79"/>
    <p:sldId id="420" r:id="rId80"/>
    <p:sldId id="421" r:id="rId81"/>
    <p:sldId id="422" r:id="rId82"/>
    <p:sldId id="423" r:id="rId83"/>
    <p:sldId id="424" r:id="rId84"/>
    <p:sldId id="425" r:id="rId85"/>
    <p:sldId id="426" r:id="rId86"/>
    <p:sldId id="427" r:id="rId87"/>
    <p:sldId id="428" r:id="rId88"/>
    <p:sldId id="429" r:id="rId89"/>
    <p:sldId id="430" r:id="rId90"/>
    <p:sldId id="431" r:id="rId91"/>
    <p:sldId id="432" r:id="rId92"/>
    <p:sldId id="499" r:id="rId93"/>
    <p:sldId id="504" r:id="rId94"/>
    <p:sldId id="501" r:id="rId95"/>
    <p:sldId id="505" r:id="rId96"/>
    <p:sldId id="506" r:id="rId97"/>
    <p:sldId id="507" r:id="rId98"/>
    <p:sldId id="508" r:id="rId99"/>
    <p:sldId id="510" r:id="rId100"/>
    <p:sldId id="511" r:id="rId101"/>
    <p:sldId id="512" r:id="rId102"/>
    <p:sldId id="513" r:id="rId103"/>
    <p:sldId id="514" r:id="rId10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E408C31C-5D0D-462B-B61C-BB791E3BA594}">
          <p14:sldIdLst>
            <p14:sldId id="333"/>
            <p14:sldId id="334"/>
            <p14:sldId id="335"/>
            <p14:sldId id="257"/>
            <p14:sldId id="336"/>
            <p14:sldId id="337"/>
            <p14:sldId id="339"/>
            <p14:sldId id="340"/>
            <p14:sldId id="342"/>
            <p14:sldId id="341"/>
            <p14:sldId id="343"/>
            <p14:sldId id="344"/>
            <p14:sldId id="345"/>
            <p14:sldId id="258"/>
            <p14:sldId id="263"/>
            <p14:sldId id="274"/>
            <p14:sldId id="261"/>
            <p14:sldId id="269"/>
            <p14:sldId id="270"/>
            <p14:sldId id="338"/>
            <p14:sldId id="275"/>
            <p14:sldId id="346"/>
            <p14:sldId id="347"/>
            <p14:sldId id="267"/>
            <p14:sldId id="284"/>
            <p14:sldId id="320"/>
            <p14:sldId id="348"/>
            <p14:sldId id="349"/>
            <p14:sldId id="350"/>
            <p14:sldId id="351"/>
            <p14:sldId id="352"/>
            <p14:sldId id="354"/>
            <p14:sldId id="353"/>
            <p14:sldId id="356"/>
            <p14:sldId id="357"/>
            <p14:sldId id="358"/>
            <p14:sldId id="359"/>
            <p14:sldId id="378"/>
            <p14:sldId id="379"/>
            <p14:sldId id="380"/>
            <p14:sldId id="381"/>
            <p14:sldId id="382"/>
            <p14:sldId id="509"/>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99"/>
            <p14:sldId id="504"/>
            <p14:sldId id="501"/>
            <p14:sldId id="505"/>
            <p14:sldId id="506"/>
            <p14:sldId id="507"/>
            <p14:sldId id="508"/>
            <p14:sldId id="510"/>
            <p14:sldId id="511"/>
            <p14:sldId id="512"/>
            <p14:sldId id="513"/>
            <p14:sldId id="514"/>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6433" autoAdjust="0"/>
  </p:normalViewPr>
  <p:slideViewPr>
    <p:cSldViewPr>
      <p:cViewPr varScale="1">
        <p:scale>
          <a:sx n="75" d="100"/>
          <a:sy n="75" d="100"/>
        </p:scale>
        <p:origin x="-117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viewProps" Target="viewProp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diagrams/_rels/data1.xml.rels><?xml version="1.0" encoding="UTF-8" standalone="yes"?>
<Relationships xmlns="http://schemas.openxmlformats.org/package/2006/relationships"><Relationship Id="rId1" Type="http://schemas.openxmlformats.org/officeDocument/2006/relationships/image" Target="../media/image5.png"/></Relationships>
</file>

<file path=ppt/diagrams/_rels/drawing1.xml.rels><?xml version="1.0" encoding="UTF-8" standalone="yes"?>
<Relationships xmlns="http://schemas.openxmlformats.org/package/2006/relationships"><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9BD6C5-1B38-4654-9ADC-4F3819B4545D}"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0FDECD9C-060E-4D66-B6DE-0BBAB179B365}">
      <dgm:prSet phldrT="[Text]" custT="1">
        <dgm:style>
          <a:lnRef idx="2">
            <a:schemeClr val="accent1">
              <a:shade val="50000"/>
            </a:schemeClr>
          </a:lnRef>
          <a:fillRef idx="1">
            <a:schemeClr val="accent1"/>
          </a:fillRef>
          <a:effectRef idx="0">
            <a:schemeClr val="accent1"/>
          </a:effectRef>
          <a:fontRef idx="minor">
            <a:schemeClr val="lt1"/>
          </a:fontRef>
        </dgm:style>
      </dgm:prSet>
      <dgm:spPr>
        <a:blipFill rotWithShape="0">
          <a:blip xmlns:r="http://schemas.openxmlformats.org/officeDocument/2006/relationships" r:embed="rId1"/>
          <a:stretch>
            <a:fillRect/>
          </a:stretch>
        </a:blipFill>
        <a:ln w="76200">
          <a:solidFill>
            <a:schemeClr val="bg2">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endParaRPr lang="en-US" sz="3200" b="1" kern="1200">
            <a:solidFill>
              <a:schemeClr val="bg1"/>
            </a:solidFill>
            <a:latin typeface="+mn-lt"/>
            <a:ea typeface="+mn-ea"/>
            <a:cs typeface="+mn-cs"/>
          </a:endParaRPr>
        </a:p>
      </dgm:t>
    </dgm:pt>
    <dgm:pt modelId="{B381DE4D-9164-40DD-A10C-BA5E3362E1FD}" type="parTrans" cxnId="{1D7E11E1-6A00-41FF-881E-7D620FD820F8}">
      <dgm:prSet/>
      <dgm:spPr/>
      <dgm:t>
        <a:bodyPr/>
        <a:lstStyle/>
        <a:p>
          <a:endParaRPr lang="en-US">
            <a:solidFill>
              <a:schemeClr val="bg1"/>
            </a:solidFill>
          </a:endParaRPr>
        </a:p>
      </dgm:t>
    </dgm:pt>
    <dgm:pt modelId="{11077520-9AF4-40D6-928D-C7498DE6F166}" type="sibTrans" cxnId="{1D7E11E1-6A00-41FF-881E-7D620FD820F8}">
      <dgm:prSet/>
      <dgm:spPr>
        <a:noFill/>
      </dgm:spPr>
      <dgm:t>
        <a:bodyPr/>
        <a:lstStyle/>
        <a:p>
          <a:endParaRPr lang="en-US">
            <a:solidFill>
              <a:schemeClr val="bg1"/>
            </a:solidFill>
          </a:endParaRPr>
        </a:p>
      </dgm:t>
    </dgm:pt>
    <dgm:pt modelId="{DE121B0A-2606-4BD7-8401-2D4DE2AC03E0}">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tx2">
            <a:lumMod val="90000"/>
            <a:lumOff val="10000"/>
          </a:schemeClr>
        </a:solidFill>
        <a:ln w="57150">
          <a:solidFill>
            <a:schemeClr val="tx2"/>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en-US" sz="3200" kern="1200" smtClean="0">
              <a:solidFill>
                <a:schemeClr val="bg1"/>
              </a:solidFill>
              <a:latin typeface="+mn-lt"/>
              <a:ea typeface="+mn-ea"/>
              <a:cs typeface="+mn-cs"/>
            </a:rPr>
            <a:t>1</a:t>
          </a:r>
          <a:endParaRPr lang="en-US" sz="3200" kern="1200" dirty="0">
            <a:solidFill>
              <a:schemeClr val="bg1"/>
            </a:solidFill>
            <a:latin typeface="+mn-lt"/>
            <a:ea typeface="+mn-ea"/>
            <a:cs typeface="+mn-cs"/>
          </a:endParaRPr>
        </a:p>
      </dgm:t>
    </dgm:pt>
    <dgm:pt modelId="{6BC73C20-21A3-4192-A8C5-97516D0A265F}" type="parTrans" cxnId="{A3123B86-7994-4945-9DF0-D67D7438FEA0}">
      <dgm:prSet/>
      <dgm:spPr>
        <a:ln>
          <a:noFill/>
        </a:ln>
      </dgm:spPr>
      <dgm:t>
        <a:bodyPr/>
        <a:lstStyle/>
        <a:p>
          <a:endParaRPr lang="en-US">
            <a:solidFill>
              <a:schemeClr val="bg1"/>
            </a:solidFill>
          </a:endParaRPr>
        </a:p>
      </dgm:t>
    </dgm:pt>
    <dgm:pt modelId="{8BE0F6EF-1A01-46F1-9FBE-9A6732450BA5}" type="sibTrans" cxnId="{A3123B86-7994-4945-9DF0-D67D7438FEA0}">
      <dgm:prSet/>
      <dgm:spPr>
        <a:noFill/>
      </dgm:spPr>
      <dgm:t>
        <a:bodyPr/>
        <a:lstStyle/>
        <a:p>
          <a:endParaRPr lang="en-US">
            <a:solidFill>
              <a:schemeClr val="bg1"/>
            </a:solidFill>
          </a:endParaRPr>
        </a:p>
      </dgm:t>
    </dgm:pt>
    <dgm:pt modelId="{0C73CE91-13C9-47F9-B9E6-337A1879555C}">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solidFill>
        <a:ln w="57150">
          <a:solidFill>
            <a:schemeClr val="accent1">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en-US" sz="3200" kern="1200" smtClean="0">
              <a:solidFill>
                <a:schemeClr val="bg1"/>
              </a:solidFill>
              <a:latin typeface="+mn-lt"/>
              <a:ea typeface="+mn-ea"/>
              <a:cs typeface="+mn-cs"/>
            </a:rPr>
            <a:t>2</a:t>
          </a:r>
          <a:endParaRPr lang="en-US" sz="3200" kern="1200">
            <a:solidFill>
              <a:schemeClr val="bg1"/>
            </a:solidFill>
            <a:latin typeface="+mn-lt"/>
            <a:ea typeface="+mn-ea"/>
            <a:cs typeface="+mn-cs"/>
          </a:endParaRPr>
        </a:p>
      </dgm:t>
    </dgm:pt>
    <dgm:pt modelId="{7AACAB3A-1CA6-437E-A22C-2DED2E5BC709}" type="parTrans" cxnId="{AD4B77C2-BA63-422C-BAB0-53F3F3C3B178}">
      <dgm:prSet/>
      <dgm:spPr>
        <a:ln>
          <a:noFill/>
        </a:ln>
      </dgm:spPr>
      <dgm:t>
        <a:bodyPr/>
        <a:lstStyle/>
        <a:p>
          <a:endParaRPr lang="en-US">
            <a:solidFill>
              <a:schemeClr val="bg1"/>
            </a:solidFill>
          </a:endParaRPr>
        </a:p>
      </dgm:t>
    </dgm:pt>
    <dgm:pt modelId="{BB0E9D27-2C62-4A23-BFE0-BAF5D1DE7A50}" type="sibTrans" cxnId="{AD4B77C2-BA63-422C-BAB0-53F3F3C3B178}">
      <dgm:prSet/>
      <dgm:spPr>
        <a:noFill/>
      </dgm:spPr>
      <dgm:t>
        <a:bodyPr/>
        <a:lstStyle/>
        <a:p>
          <a:endParaRPr lang="en-US">
            <a:solidFill>
              <a:schemeClr val="bg1"/>
            </a:solidFill>
          </a:endParaRPr>
        </a:p>
      </dgm:t>
    </dgm:pt>
    <dgm:pt modelId="{4FBF1BEC-34B5-49F0-BC8A-DA2CE09BC7BF}">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2"/>
        </a:solidFill>
        <a:ln w="57150">
          <a:solidFill>
            <a:schemeClr val="accent2">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uz-Cyrl-UZ" sz="3200" kern="1200" smtClean="0">
              <a:solidFill>
                <a:schemeClr val="bg1"/>
              </a:solidFill>
              <a:latin typeface="+mn-lt"/>
              <a:ea typeface="+mn-ea"/>
              <a:cs typeface="+mn-cs"/>
            </a:rPr>
            <a:t>4</a:t>
          </a:r>
          <a:endParaRPr lang="en-US" sz="3200" kern="1200" dirty="0">
            <a:solidFill>
              <a:schemeClr val="bg1"/>
            </a:solidFill>
            <a:latin typeface="+mn-lt"/>
            <a:ea typeface="+mn-ea"/>
            <a:cs typeface="+mn-cs"/>
          </a:endParaRPr>
        </a:p>
      </dgm:t>
    </dgm:pt>
    <dgm:pt modelId="{5F6BE6C4-38A4-403E-AD33-6B233D0BD313}" type="parTrans" cxnId="{9E7EBD9B-B765-4B87-88F4-95FA253DF799}">
      <dgm:prSet/>
      <dgm:spPr>
        <a:ln>
          <a:noFill/>
        </a:ln>
      </dgm:spPr>
      <dgm:t>
        <a:bodyPr/>
        <a:lstStyle/>
        <a:p>
          <a:endParaRPr lang="en-US">
            <a:solidFill>
              <a:schemeClr val="bg1"/>
            </a:solidFill>
          </a:endParaRPr>
        </a:p>
      </dgm:t>
    </dgm:pt>
    <dgm:pt modelId="{BDE90464-4BF3-444C-949F-670DB097DF17}" type="sibTrans" cxnId="{9E7EBD9B-B765-4B87-88F4-95FA253DF799}">
      <dgm:prSet/>
      <dgm:spPr>
        <a:noFill/>
      </dgm:spPr>
      <dgm:t>
        <a:bodyPr/>
        <a:lstStyle/>
        <a:p>
          <a:endParaRPr lang="en-US">
            <a:solidFill>
              <a:schemeClr val="bg1"/>
            </a:solidFill>
          </a:endParaRPr>
        </a:p>
      </dgm:t>
    </dgm:pt>
    <dgm:pt modelId="{F40CEFF9-C49F-4D1A-AE5C-D8D2B9971ABD}">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6"/>
        </a:solidFill>
        <a:ln w="57150">
          <a:solidFill>
            <a:schemeClr val="accent6">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uz-Cyrl-UZ" sz="3200" kern="1200" smtClean="0">
              <a:solidFill>
                <a:schemeClr val="bg1"/>
              </a:solidFill>
              <a:latin typeface="+mn-lt"/>
              <a:ea typeface="+mn-ea"/>
              <a:cs typeface="+mn-cs"/>
            </a:rPr>
            <a:t>3</a:t>
          </a:r>
          <a:endParaRPr lang="en-US" sz="3200" kern="1200" dirty="0">
            <a:solidFill>
              <a:schemeClr val="bg1"/>
            </a:solidFill>
            <a:latin typeface="+mn-lt"/>
            <a:ea typeface="+mn-ea"/>
            <a:cs typeface="+mn-cs"/>
          </a:endParaRPr>
        </a:p>
      </dgm:t>
    </dgm:pt>
    <dgm:pt modelId="{9D9164C4-FC05-48E3-8D59-921CF579FE4A}" type="sibTrans" cxnId="{06B7D766-2E4E-4221-BB14-FBA16297DE5B}">
      <dgm:prSet/>
      <dgm:spPr/>
      <dgm:t>
        <a:bodyPr/>
        <a:lstStyle/>
        <a:p>
          <a:endParaRPr lang="en-US">
            <a:solidFill>
              <a:schemeClr val="bg1"/>
            </a:solidFill>
          </a:endParaRPr>
        </a:p>
      </dgm:t>
    </dgm:pt>
    <dgm:pt modelId="{738F63C7-69F0-4FEA-893F-8BEF4BEA5FF6}" type="parTrans" cxnId="{06B7D766-2E4E-4221-BB14-FBA16297DE5B}">
      <dgm:prSet/>
      <dgm:spPr>
        <a:ln>
          <a:noFill/>
        </a:ln>
      </dgm:spPr>
      <dgm:t>
        <a:bodyPr/>
        <a:lstStyle/>
        <a:p>
          <a:endParaRPr lang="en-US">
            <a:solidFill>
              <a:schemeClr val="bg1"/>
            </a:solidFill>
          </a:endParaRPr>
        </a:p>
      </dgm:t>
    </dgm:pt>
    <dgm:pt modelId="{B615990E-480C-45E4-849D-312318170B2C}">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3"/>
        </a:solidFill>
        <a:ln w="57150">
          <a:solidFill>
            <a:schemeClr val="accent3">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r>
            <a:rPr lang="uz-Cyrl-UZ" sz="3200" smtClean="0">
              <a:solidFill>
                <a:schemeClr val="bg1"/>
              </a:solidFill>
            </a:rPr>
            <a:t>5</a:t>
          </a:r>
          <a:endParaRPr lang="en-US" sz="3200" dirty="0">
            <a:solidFill>
              <a:schemeClr val="bg1"/>
            </a:solidFill>
          </a:endParaRPr>
        </a:p>
      </dgm:t>
    </dgm:pt>
    <dgm:pt modelId="{929558C5-8E4C-4166-899F-A12591BE7F54}" type="sibTrans" cxnId="{D68ABE6A-A6D3-4079-B46D-434C6D26B0A1}">
      <dgm:prSet/>
      <dgm:spPr>
        <a:noFill/>
      </dgm:spPr>
      <dgm:t>
        <a:bodyPr/>
        <a:lstStyle/>
        <a:p>
          <a:endParaRPr lang="en-US">
            <a:solidFill>
              <a:schemeClr val="bg1"/>
            </a:solidFill>
          </a:endParaRPr>
        </a:p>
      </dgm:t>
    </dgm:pt>
    <dgm:pt modelId="{5819584F-DBCC-4871-8BE7-795F648355D9}" type="parTrans" cxnId="{D68ABE6A-A6D3-4079-B46D-434C6D26B0A1}">
      <dgm:prSet/>
      <dgm:spPr>
        <a:ln>
          <a:noFill/>
        </a:ln>
      </dgm:spPr>
      <dgm:t>
        <a:bodyPr/>
        <a:lstStyle/>
        <a:p>
          <a:endParaRPr lang="en-US">
            <a:solidFill>
              <a:schemeClr val="bg1"/>
            </a:solidFill>
          </a:endParaRPr>
        </a:p>
      </dgm:t>
    </dgm:pt>
    <dgm:pt modelId="{A22DEAB6-EA35-4BDF-BCA8-2B09716F3A95}" type="pres">
      <dgm:prSet presAssocID="{9D9BD6C5-1B38-4654-9ADC-4F3819B4545D}" presName="cycle" presStyleCnt="0">
        <dgm:presLayoutVars>
          <dgm:chMax val="1"/>
          <dgm:dir/>
          <dgm:animLvl val="ctr"/>
          <dgm:resizeHandles val="exact"/>
        </dgm:presLayoutVars>
      </dgm:prSet>
      <dgm:spPr/>
      <dgm:t>
        <a:bodyPr/>
        <a:lstStyle/>
        <a:p>
          <a:endParaRPr lang="ru-RU"/>
        </a:p>
      </dgm:t>
    </dgm:pt>
    <dgm:pt modelId="{34C5EE08-8987-4976-90FC-6FED64FE0577}" type="pres">
      <dgm:prSet presAssocID="{0FDECD9C-060E-4D66-B6DE-0BBAB179B365}" presName="centerShape" presStyleLbl="node0" presStyleIdx="0" presStyleCnt="1" custScaleX="143348" custScaleY="137811"/>
      <dgm:spPr/>
      <dgm:t>
        <a:bodyPr/>
        <a:lstStyle/>
        <a:p>
          <a:endParaRPr lang="ru-RU"/>
        </a:p>
      </dgm:t>
    </dgm:pt>
    <dgm:pt modelId="{B5402ADC-F7ED-460B-A9C6-D99FBECB9232}" type="pres">
      <dgm:prSet presAssocID="{6BC73C20-21A3-4192-A8C5-97516D0A265F}" presName="Name9" presStyleLbl="parChTrans1D2" presStyleIdx="0" presStyleCnt="5"/>
      <dgm:spPr/>
      <dgm:t>
        <a:bodyPr/>
        <a:lstStyle/>
        <a:p>
          <a:endParaRPr lang="ru-RU"/>
        </a:p>
      </dgm:t>
    </dgm:pt>
    <dgm:pt modelId="{DFDE2FA0-3994-4599-9E33-6F4168DF3AF8}" type="pres">
      <dgm:prSet presAssocID="{6BC73C20-21A3-4192-A8C5-97516D0A265F}" presName="connTx" presStyleLbl="parChTrans1D2" presStyleIdx="0" presStyleCnt="5"/>
      <dgm:spPr/>
      <dgm:t>
        <a:bodyPr/>
        <a:lstStyle/>
        <a:p>
          <a:endParaRPr lang="ru-RU"/>
        </a:p>
      </dgm:t>
    </dgm:pt>
    <dgm:pt modelId="{6AB4DF9B-6E8F-4F75-9A5F-D146A3D56669}" type="pres">
      <dgm:prSet presAssocID="{DE121B0A-2606-4BD7-8401-2D4DE2AC03E0}" presName="node" presStyleLbl="node1" presStyleIdx="0" presStyleCnt="5" custScaleX="57310" custScaleY="57310">
        <dgm:presLayoutVars>
          <dgm:bulletEnabled val="1"/>
        </dgm:presLayoutVars>
      </dgm:prSet>
      <dgm:spPr/>
      <dgm:t>
        <a:bodyPr/>
        <a:lstStyle/>
        <a:p>
          <a:endParaRPr lang="ru-RU"/>
        </a:p>
      </dgm:t>
    </dgm:pt>
    <dgm:pt modelId="{DBF8EB02-37E7-4786-91FD-3103A8E76AE5}" type="pres">
      <dgm:prSet presAssocID="{7AACAB3A-1CA6-437E-A22C-2DED2E5BC709}" presName="Name9" presStyleLbl="parChTrans1D2" presStyleIdx="1" presStyleCnt="5"/>
      <dgm:spPr/>
      <dgm:t>
        <a:bodyPr/>
        <a:lstStyle/>
        <a:p>
          <a:endParaRPr lang="ru-RU"/>
        </a:p>
      </dgm:t>
    </dgm:pt>
    <dgm:pt modelId="{DE179C8B-BB1B-4298-A153-79AEC735E12A}" type="pres">
      <dgm:prSet presAssocID="{7AACAB3A-1CA6-437E-A22C-2DED2E5BC709}" presName="connTx" presStyleLbl="parChTrans1D2" presStyleIdx="1" presStyleCnt="5"/>
      <dgm:spPr/>
      <dgm:t>
        <a:bodyPr/>
        <a:lstStyle/>
        <a:p>
          <a:endParaRPr lang="ru-RU"/>
        </a:p>
      </dgm:t>
    </dgm:pt>
    <dgm:pt modelId="{6AD0F53D-60CF-4E05-BD9F-D7FCFF1B1164}" type="pres">
      <dgm:prSet presAssocID="{0C73CE91-13C9-47F9-B9E6-337A1879555C}" presName="node" presStyleLbl="node1" presStyleIdx="1" presStyleCnt="5" custScaleX="57310" custScaleY="57310">
        <dgm:presLayoutVars>
          <dgm:bulletEnabled val="1"/>
        </dgm:presLayoutVars>
      </dgm:prSet>
      <dgm:spPr/>
      <dgm:t>
        <a:bodyPr/>
        <a:lstStyle/>
        <a:p>
          <a:endParaRPr lang="ru-RU"/>
        </a:p>
      </dgm:t>
    </dgm:pt>
    <dgm:pt modelId="{E8556FC2-1959-4697-8439-0843C5593147}" type="pres">
      <dgm:prSet presAssocID="{5F6BE6C4-38A4-403E-AD33-6B233D0BD313}" presName="Name9" presStyleLbl="parChTrans1D2" presStyleIdx="2" presStyleCnt="5"/>
      <dgm:spPr/>
      <dgm:t>
        <a:bodyPr/>
        <a:lstStyle/>
        <a:p>
          <a:endParaRPr lang="ru-RU"/>
        </a:p>
      </dgm:t>
    </dgm:pt>
    <dgm:pt modelId="{DED6145F-411F-4158-BA7B-3201A1E810B1}" type="pres">
      <dgm:prSet presAssocID="{5F6BE6C4-38A4-403E-AD33-6B233D0BD313}" presName="connTx" presStyleLbl="parChTrans1D2" presStyleIdx="2" presStyleCnt="5"/>
      <dgm:spPr/>
      <dgm:t>
        <a:bodyPr/>
        <a:lstStyle/>
        <a:p>
          <a:endParaRPr lang="ru-RU"/>
        </a:p>
      </dgm:t>
    </dgm:pt>
    <dgm:pt modelId="{DCC8631D-1C5B-49D6-A399-73AAB6B9A331}" type="pres">
      <dgm:prSet presAssocID="{4FBF1BEC-34B5-49F0-BC8A-DA2CE09BC7BF}" presName="node" presStyleLbl="node1" presStyleIdx="2" presStyleCnt="5" custScaleX="57310" custScaleY="57310">
        <dgm:presLayoutVars>
          <dgm:bulletEnabled val="1"/>
        </dgm:presLayoutVars>
      </dgm:prSet>
      <dgm:spPr/>
      <dgm:t>
        <a:bodyPr/>
        <a:lstStyle/>
        <a:p>
          <a:endParaRPr lang="ru-RU"/>
        </a:p>
      </dgm:t>
    </dgm:pt>
    <dgm:pt modelId="{5ACD60D0-8C65-452D-B0C4-6E9479D8DAB3}" type="pres">
      <dgm:prSet presAssocID="{5819584F-DBCC-4871-8BE7-795F648355D9}" presName="Name9" presStyleLbl="parChTrans1D2" presStyleIdx="3" presStyleCnt="5"/>
      <dgm:spPr/>
      <dgm:t>
        <a:bodyPr/>
        <a:lstStyle/>
        <a:p>
          <a:endParaRPr lang="ru-RU"/>
        </a:p>
      </dgm:t>
    </dgm:pt>
    <dgm:pt modelId="{207F11E5-A55B-4736-9864-2E2313BBD81F}" type="pres">
      <dgm:prSet presAssocID="{5819584F-DBCC-4871-8BE7-795F648355D9}" presName="connTx" presStyleLbl="parChTrans1D2" presStyleIdx="3" presStyleCnt="5"/>
      <dgm:spPr/>
      <dgm:t>
        <a:bodyPr/>
        <a:lstStyle/>
        <a:p>
          <a:endParaRPr lang="ru-RU"/>
        </a:p>
      </dgm:t>
    </dgm:pt>
    <dgm:pt modelId="{3ADF440F-FCFA-4D1A-B92B-6A5821700A10}" type="pres">
      <dgm:prSet presAssocID="{B615990E-480C-45E4-849D-312318170B2C}" presName="node" presStyleLbl="node1" presStyleIdx="3" presStyleCnt="5" custScaleX="57310" custScaleY="57310">
        <dgm:presLayoutVars>
          <dgm:bulletEnabled val="1"/>
        </dgm:presLayoutVars>
      </dgm:prSet>
      <dgm:spPr/>
      <dgm:t>
        <a:bodyPr/>
        <a:lstStyle/>
        <a:p>
          <a:endParaRPr lang="ru-RU"/>
        </a:p>
      </dgm:t>
    </dgm:pt>
    <dgm:pt modelId="{96675D40-010E-427F-8333-7A5AFAE8C748}" type="pres">
      <dgm:prSet presAssocID="{738F63C7-69F0-4FEA-893F-8BEF4BEA5FF6}" presName="Name9" presStyleLbl="parChTrans1D2" presStyleIdx="4" presStyleCnt="5"/>
      <dgm:spPr/>
      <dgm:t>
        <a:bodyPr/>
        <a:lstStyle/>
        <a:p>
          <a:endParaRPr lang="ru-RU"/>
        </a:p>
      </dgm:t>
    </dgm:pt>
    <dgm:pt modelId="{144CF9E3-52AE-4749-A369-0816368F0265}" type="pres">
      <dgm:prSet presAssocID="{738F63C7-69F0-4FEA-893F-8BEF4BEA5FF6}" presName="connTx" presStyleLbl="parChTrans1D2" presStyleIdx="4" presStyleCnt="5"/>
      <dgm:spPr/>
      <dgm:t>
        <a:bodyPr/>
        <a:lstStyle/>
        <a:p>
          <a:endParaRPr lang="ru-RU"/>
        </a:p>
      </dgm:t>
    </dgm:pt>
    <dgm:pt modelId="{5D511413-1BFE-43B9-B5D4-0C8095DB77F1}" type="pres">
      <dgm:prSet presAssocID="{F40CEFF9-C49F-4D1A-AE5C-D8D2B9971ABD}" presName="node" presStyleLbl="node1" presStyleIdx="4" presStyleCnt="5" custScaleX="57310" custScaleY="57310">
        <dgm:presLayoutVars>
          <dgm:bulletEnabled val="1"/>
        </dgm:presLayoutVars>
      </dgm:prSet>
      <dgm:spPr/>
      <dgm:t>
        <a:bodyPr/>
        <a:lstStyle/>
        <a:p>
          <a:endParaRPr lang="ru-RU"/>
        </a:p>
      </dgm:t>
    </dgm:pt>
  </dgm:ptLst>
  <dgm:cxnLst>
    <dgm:cxn modelId="{3E575ECF-24CD-497F-B9C6-63BD3A30E304}" type="presOf" srcId="{5F6BE6C4-38A4-403E-AD33-6B233D0BD313}" destId="{DED6145F-411F-4158-BA7B-3201A1E810B1}" srcOrd="1" destOrd="0" presId="urn:microsoft.com/office/officeart/2005/8/layout/radial1"/>
    <dgm:cxn modelId="{D25090E8-A344-4FC3-82EB-4D80875FFEA2}" type="presOf" srcId="{6BC73C20-21A3-4192-A8C5-97516D0A265F}" destId="{DFDE2FA0-3994-4599-9E33-6F4168DF3AF8}" srcOrd="1" destOrd="0" presId="urn:microsoft.com/office/officeart/2005/8/layout/radial1"/>
    <dgm:cxn modelId="{9E7EBD9B-B765-4B87-88F4-95FA253DF799}" srcId="{0FDECD9C-060E-4D66-B6DE-0BBAB179B365}" destId="{4FBF1BEC-34B5-49F0-BC8A-DA2CE09BC7BF}" srcOrd="2" destOrd="0" parTransId="{5F6BE6C4-38A4-403E-AD33-6B233D0BD313}" sibTransId="{BDE90464-4BF3-444C-949F-670DB097DF17}"/>
    <dgm:cxn modelId="{4856D5ED-528B-4D41-9BA3-82B1499230DD}" type="presOf" srcId="{9D9BD6C5-1B38-4654-9ADC-4F3819B4545D}" destId="{A22DEAB6-EA35-4BDF-BCA8-2B09716F3A95}" srcOrd="0" destOrd="0" presId="urn:microsoft.com/office/officeart/2005/8/layout/radial1"/>
    <dgm:cxn modelId="{9317F06F-D50A-4E76-A66A-47BA30D5E454}" type="presOf" srcId="{6BC73C20-21A3-4192-A8C5-97516D0A265F}" destId="{B5402ADC-F7ED-460B-A9C6-D99FBECB9232}" srcOrd="0" destOrd="0" presId="urn:microsoft.com/office/officeart/2005/8/layout/radial1"/>
    <dgm:cxn modelId="{B8131621-C50C-4FBD-9D28-CF830336F329}" type="presOf" srcId="{738F63C7-69F0-4FEA-893F-8BEF4BEA5FF6}" destId="{96675D40-010E-427F-8333-7A5AFAE8C748}" srcOrd="0" destOrd="0" presId="urn:microsoft.com/office/officeart/2005/8/layout/radial1"/>
    <dgm:cxn modelId="{5932C2B5-EB75-4DD0-B274-63CC0289472F}" type="presOf" srcId="{5819584F-DBCC-4871-8BE7-795F648355D9}" destId="{5ACD60D0-8C65-452D-B0C4-6E9479D8DAB3}" srcOrd="0" destOrd="0" presId="urn:microsoft.com/office/officeart/2005/8/layout/radial1"/>
    <dgm:cxn modelId="{06B7D766-2E4E-4221-BB14-FBA16297DE5B}" srcId="{0FDECD9C-060E-4D66-B6DE-0BBAB179B365}" destId="{F40CEFF9-C49F-4D1A-AE5C-D8D2B9971ABD}" srcOrd="4" destOrd="0" parTransId="{738F63C7-69F0-4FEA-893F-8BEF4BEA5FF6}" sibTransId="{9D9164C4-FC05-48E3-8D59-921CF579FE4A}"/>
    <dgm:cxn modelId="{11D3DCDB-9FCC-4A8B-A719-55CF78C77E1B}" type="presOf" srcId="{4FBF1BEC-34B5-49F0-BC8A-DA2CE09BC7BF}" destId="{DCC8631D-1C5B-49D6-A399-73AAB6B9A331}" srcOrd="0" destOrd="0" presId="urn:microsoft.com/office/officeart/2005/8/layout/radial1"/>
    <dgm:cxn modelId="{C6EDC711-B3CB-4BEE-9E5E-7F38FC0E85AB}" type="presOf" srcId="{738F63C7-69F0-4FEA-893F-8BEF4BEA5FF6}" destId="{144CF9E3-52AE-4749-A369-0816368F0265}" srcOrd="1" destOrd="0" presId="urn:microsoft.com/office/officeart/2005/8/layout/radial1"/>
    <dgm:cxn modelId="{62321CE4-BE74-46A1-B55E-2D368A1DC488}" type="presOf" srcId="{0FDECD9C-060E-4D66-B6DE-0BBAB179B365}" destId="{34C5EE08-8987-4976-90FC-6FED64FE0577}" srcOrd="0" destOrd="0" presId="urn:microsoft.com/office/officeart/2005/8/layout/radial1"/>
    <dgm:cxn modelId="{2C3CFA74-A0EF-4B93-BF3E-E759A898FB08}" type="presOf" srcId="{7AACAB3A-1CA6-437E-A22C-2DED2E5BC709}" destId="{DE179C8B-BB1B-4298-A153-79AEC735E12A}" srcOrd="1" destOrd="0" presId="urn:microsoft.com/office/officeart/2005/8/layout/radial1"/>
    <dgm:cxn modelId="{D68ABE6A-A6D3-4079-B46D-434C6D26B0A1}" srcId="{0FDECD9C-060E-4D66-B6DE-0BBAB179B365}" destId="{B615990E-480C-45E4-849D-312318170B2C}" srcOrd="3" destOrd="0" parTransId="{5819584F-DBCC-4871-8BE7-795F648355D9}" sibTransId="{929558C5-8E4C-4166-899F-A12591BE7F54}"/>
    <dgm:cxn modelId="{D9C567ED-1762-4D4B-BA70-AF20F996971C}" type="presOf" srcId="{DE121B0A-2606-4BD7-8401-2D4DE2AC03E0}" destId="{6AB4DF9B-6E8F-4F75-9A5F-D146A3D56669}" srcOrd="0" destOrd="0" presId="urn:microsoft.com/office/officeart/2005/8/layout/radial1"/>
    <dgm:cxn modelId="{F2D2E019-CCD2-44B9-8185-2D5DD0DAE54A}" type="presOf" srcId="{F40CEFF9-C49F-4D1A-AE5C-D8D2B9971ABD}" destId="{5D511413-1BFE-43B9-B5D4-0C8095DB77F1}" srcOrd="0" destOrd="0" presId="urn:microsoft.com/office/officeart/2005/8/layout/radial1"/>
    <dgm:cxn modelId="{A3123B86-7994-4945-9DF0-D67D7438FEA0}" srcId="{0FDECD9C-060E-4D66-B6DE-0BBAB179B365}" destId="{DE121B0A-2606-4BD7-8401-2D4DE2AC03E0}" srcOrd="0" destOrd="0" parTransId="{6BC73C20-21A3-4192-A8C5-97516D0A265F}" sibTransId="{8BE0F6EF-1A01-46F1-9FBE-9A6732450BA5}"/>
    <dgm:cxn modelId="{1D7E11E1-6A00-41FF-881E-7D620FD820F8}" srcId="{9D9BD6C5-1B38-4654-9ADC-4F3819B4545D}" destId="{0FDECD9C-060E-4D66-B6DE-0BBAB179B365}" srcOrd="0" destOrd="0" parTransId="{B381DE4D-9164-40DD-A10C-BA5E3362E1FD}" sibTransId="{11077520-9AF4-40D6-928D-C7498DE6F166}"/>
    <dgm:cxn modelId="{AD4B77C2-BA63-422C-BAB0-53F3F3C3B178}" srcId="{0FDECD9C-060E-4D66-B6DE-0BBAB179B365}" destId="{0C73CE91-13C9-47F9-B9E6-337A1879555C}" srcOrd="1" destOrd="0" parTransId="{7AACAB3A-1CA6-437E-A22C-2DED2E5BC709}" sibTransId="{BB0E9D27-2C62-4A23-BFE0-BAF5D1DE7A50}"/>
    <dgm:cxn modelId="{DC00F6DE-5398-4082-AFDD-C208FABFF430}" type="presOf" srcId="{7AACAB3A-1CA6-437E-A22C-2DED2E5BC709}" destId="{DBF8EB02-37E7-4786-91FD-3103A8E76AE5}" srcOrd="0" destOrd="0" presId="urn:microsoft.com/office/officeart/2005/8/layout/radial1"/>
    <dgm:cxn modelId="{BCA7046B-99D9-4F14-A57B-F09468F2E877}" type="presOf" srcId="{B615990E-480C-45E4-849D-312318170B2C}" destId="{3ADF440F-FCFA-4D1A-B92B-6A5821700A10}" srcOrd="0" destOrd="0" presId="urn:microsoft.com/office/officeart/2005/8/layout/radial1"/>
    <dgm:cxn modelId="{390B4EAF-20D3-4290-B603-91EB7FC5215A}" type="presOf" srcId="{0C73CE91-13C9-47F9-B9E6-337A1879555C}" destId="{6AD0F53D-60CF-4E05-BD9F-D7FCFF1B1164}" srcOrd="0" destOrd="0" presId="urn:microsoft.com/office/officeart/2005/8/layout/radial1"/>
    <dgm:cxn modelId="{241FCCB5-51B7-4C7B-BEE4-F687C529CCCE}" type="presOf" srcId="{5F6BE6C4-38A4-403E-AD33-6B233D0BD313}" destId="{E8556FC2-1959-4697-8439-0843C5593147}" srcOrd="0" destOrd="0" presId="urn:microsoft.com/office/officeart/2005/8/layout/radial1"/>
    <dgm:cxn modelId="{41A6286B-80A0-42CA-A587-1AF9E2CD91C0}" type="presOf" srcId="{5819584F-DBCC-4871-8BE7-795F648355D9}" destId="{207F11E5-A55B-4736-9864-2E2313BBD81F}" srcOrd="1" destOrd="0" presId="urn:microsoft.com/office/officeart/2005/8/layout/radial1"/>
    <dgm:cxn modelId="{F210C9A8-133D-40B6-A35C-620662235603}" type="presParOf" srcId="{A22DEAB6-EA35-4BDF-BCA8-2B09716F3A95}" destId="{34C5EE08-8987-4976-90FC-6FED64FE0577}" srcOrd="0" destOrd="0" presId="urn:microsoft.com/office/officeart/2005/8/layout/radial1"/>
    <dgm:cxn modelId="{B3A0751B-B4CA-4028-929F-42546B42E6BB}" type="presParOf" srcId="{A22DEAB6-EA35-4BDF-BCA8-2B09716F3A95}" destId="{B5402ADC-F7ED-460B-A9C6-D99FBECB9232}" srcOrd="1" destOrd="0" presId="urn:microsoft.com/office/officeart/2005/8/layout/radial1"/>
    <dgm:cxn modelId="{9142AF51-48F0-421C-A4A2-ED55804AE325}" type="presParOf" srcId="{B5402ADC-F7ED-460B-A9C6-D99FBECB9232}" destId="{DFDE2FA0-3994-4599-9E33-6F4168DF3AF8}" srcOrd="0" destOrd="0" presId="urn:microsoft.com/office/officeart/2005/8/layout/radial1"/>
    <dgm:cxn modelId="{B38B7DFE-56FE-4746-93FB-F8786B20CC05}" type="presParOf" srcId="{A22DEAB6-EA35-4BDF-BCA8-2B09716F3A95}" destId="{6AB4DF9B-6E8F-4F75-9A5F-D146A3D56669}" srcOrd="2" destOrd="0" presId="urn:microsoft.com/office/officeart/2005/8/layout/radial1"/>
    <dgm:cxn modelId="{0FDF52C3-C386-455D-AB49-FA7195420DD4}" type="presParOf" srcId="{A22DEAB6-EA35-4BDF-BCA8-2B09716F3A95}" destId="{DBF8EB02-37E7-4786-91FD-3103A8E76AE5}" srcOrd="3" destOrd="0" presId="urn:microsoft.com/office/officeart/2005/8/layout/radial1"/>
    <dgm:cxn modelId="{C6FB0A9A-EFCD-43EA-9C47-784BF5CE151A}" type="presParOf" srcId="{DBF8EB02-37E7-4786-91FD-3103A8E76AE5}" destId="{DE179C8B-BB1B-4298-A153-79AEC735E12A}" srcOrd="0" destOrd="0" presId="urn:microsoft.com/office/officeart/2005/8/layout/radial1"/>
    <dgm:cxn modelId="{B6A7391D-C05F-419C-B7EC-2C9A8C5BE67E}" type="presParOf" srcId="{A22DEAB6-EA35-4BDF-BCA8-2B09716F3A95}" destId="{6AD0F53D-60CF-4E05-BD9F-D7FCFF1B1164}" srcOrd="4" destOrd="0" presId="urn:microsoft.com/office/officeart/2005/8/layout/radial1"/>
    <dgm:cxn modelId="{DDDCD92B-904B-4F5A-8596-F9F4ED07EB31}" type="presParOf" srcId="{A22DEAB6-EA35-4BDF-BCA8-2B09716F3A95}" destId="{E8556FC2-1959-4697-8439-0843C5593147}" srcOrd="5" destOrd="0" presId="urn:microsoft.com/office/officeart/2005/8/layout/radial1"/>
    <dgm:cxn modelId="{79810DFA-F473-4510-854C-E5A2C4A09CE0}" type="presParOf" srcId="{E8556FC2-1959-4697-8439-0843C5593147}" destId="{DED6145F-411F-4158-BA7B-3201A1E810B1}" srcOrd="0" destOrd="0" presId="urn:microsoft.com/office/officeart/2005/8/layout/radial1"/>
    <dgm:cxn modelId="{12F1A88A-6E74-4164-8BF9-57F75214CA44}" type="presParOf" srcId="{A22DEAB6-EA35-4BDF-BCA8-2B09716F3A95}" destId="{DCC8631D-1C5B-49D6-A399-73AAB6B9A331}" srcOrd="6" destOrd="0" presId="urn:microsoft.com/office/officeart/2005/8/layout/radial1"/>
    <dgm:cxn modelId="{1F5E6F3D-8F39-492C-8E0B-EA51AF8ACF9D}" type="presParOf" srcId="{A22DEAB6-EA35-4BDF-BCA8-2B09716F3A95}" destId="{5ACD60D0-8C65-452D-B0C4-6E9479D8DAB3}" srcOrd="7" destOrd="0" presId="urn:microsoft.com/office/officeart/2005/8/layout/radial1"/>
    <dgm:cxn modelId="{020F645D-D0B6-4303-A19A-26F3C535959D}" type="presParOf" srcId="{5ACD60D0-8C65-452D-B0C4-6E9479D8DAB3}" destId="{207F11E5-A55B-4736-9864-2E2313BBD81F}" srcOrd="0" destOrd="0" presId="urn:microsoft.com/office/officeart/2005/8/layout/radial1"/>
    <dgm:cxn modelId="{D0079840-3EDF-49EF-8FAF-5922721A19BB}" type="presParOf" srcId="{A22DEAB6-EA35-4BDF-BCA8-2B09716F3A95}" destId="{3ADF440F-FCFA-4D1A-B92B-6A5821700A10}" srcOrd="8" destOrd="0" presId="urn:microsoft.com/office/officeart/2005/8/layout/radial1"/>
    <dgm:cxn modelId="{EDF66B58-4650-45B0-8A91-8BB56702BA4B}" type="presParOf" srcId="{A22DEAB6-EA35-4BDF-BCA8-2B09716F3A95}" destId="{96675D40-010E-427F-8333-7A5AFAE8C748}" srcOrd="9" destOrd="0" presId="urn:microsoft.com/office/officeart/2005/8/layout/radial1"/>
    <dgm:cxn modelId="{72D72DB2-6A17-4FE0-8D6C-C794C4FD29D0}" type="presParOf" srcId="{96675D40-010E-427F-8333-7A5AFAE8C748}" destId="{144CF9E3-52AE-4749-A369-0816368F0265}" srcOrd="0" destOrd="0" presId="urn:microsoft.com/office/officeart/2005/8/layout/radial1"/>
    <dgm:cxn modelId="{EE7E296C-3089-48A3-ADB7-193AD2EAB508}" type="presParOf" srcId="{A22DEAB6-EA35-4BDF-BCA8-2B09716F3A95}" destId="{5D511413-1BFE-43B9-B5D4-0C8095DB77F1}"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5EE08-8987-4976-90FC-6FED64FE0577}">
      <dsp:nvSpPr>
        <dsp:cNvPr id="0" name=""/>
        <dsp:cNvSpPr/>
      </dsp:nvSpPr>
      <dsp:spPr>
        <a:xfrm>
          <a:off x="2180690" y="1349633"/>
          <a:ext cx="1718474" cy="1652096"/>
        </a:xfrm>
        <a:prstGeom prst="ellipse">
          <a:avLst/>
        </a:prstGeom>
        <a:blipFill rotWithShape="0">
          <a:blip xmlns:r="http://schemas.openxmlformats.org/officeDocument/2006/relationships" r:embed="rId1"/>
          <a:stretch>
            <a:fillRect/>
          </a:stretch>
        </a:blipFill>
        <a:ln w="76200" cap="flat" cmpd="sng" algn="ctr">
          <a:solidFill>
            <a:schemeClr val="bg2">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endParaRPr lang="en-US" sz="3200" b="1" kern="1200">
            <a:solidFill>
              <a:schemeClr val="bg1"/>
            </a:solidFill>
            <a:latin typeface="+mn-lt"/>
            <a:ea typeface="+mn-ea"/>
            <a:cs typeface="+mn-cs"/>
          </a:endParaRPr>
        </a:p>
      </dsp:txBody>
      <dsp:txXfrm>
        <a:off x="2432355" y="1591577"/>
        <a:ext cx="1215144" cy="1168208"/>
      </dsp:txXfrm>
    </dsp:sp>
    <dsp:sp modelId="{B5402ADC-F7ED-460B-A9C6-D99FBECB9232}">
      <dsp:nvSpPr>
        <dsp:cNvPr id="0" name=""/>
        <dsp:cNvSpPr/>
      </dsp:nvSpPr>
      <dsp:spPr>
        <a:xfrm rot="16200000">
          <a:off x="2844204" y="1136164"/>
          <a:ext cx="391446" cy="35492"/>
        </a:xfrm>
        <a:custGeom>
          <a:avLst/>
          <a:gdLst/>
          <a:ahLst/>
          <a:cxnLst/>
          <a:rect l="0" t="0" r="0" b="0"/>
          <a:pathLst>
            <a:path>
              <a:moveTo>
                <a:pt x="0" y="17746"/>
              </a:moveTo>
              <a:lnTo>
                <a:pt x="391446"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a:off x="3030141" y="1144124"/>
        <a:ext cx="19572" cy="19572"/>
      </dsp:txXfrm>
    </dsp:sp>
    <dsp:sp modelId="{6AB4DF9B-6E8F-4F75-9A5F-D146A3D56669}">
      <dsp:nvSpPr>
        <dsp:cNvPr id="0" name=""/>
        <dsp:cNvSpPr/>
      </dsp:nvSpPr>
      <dsp:spPr>
        <a:xfrm>
          <a:off x="2696408" y="271147"/>
          <a:ext cx="687039" cy="687039"/>
        </a:xfrm>
        <a:prstGeom prst="ellipse">
          <a:avLst/>
        </a:prstGeom>
        <a:solidFill>
          <a:schemeClr val="tx2">
            <a:lumMod val="90000"/>
            <a:lumOff val="10000"/>
          </a:schemeClr>
        </a:solidFill>
        <a:ln w="57150" cap="flat" cmpd="sng" algn="ctr">
          <a:solidFill>
            <a:schemeClr val="tx2"/>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en-US" sz="3200" kern="1200" smtClean="0">
              <a:solidFill>
                <a:schemeClr val="bg1"/>
              </a:solidFill>
              <a:latin typeface="+mn-lt"/>
              <a:ea typeface="+mn-ea"/>
              <a:cs typeface="+mn-cs"/>
            </a:rPr>
            <a:t>1</a:t>
          </a:r>
          <a:endParaRPr lang="en-US" sz="3200" kern="1200" dirty="0">
            <a:solidFill>
              <a:schemeClr val="bg1"/>
            </a:solidFill>
            <a:latin typeface="+mn-lt"/>
            <a:ea typeface="+mn-ea"/>
            <a:cs typeface="+mn-cs"/>
          </a:endParaRPr>
        </a:p>
      </dsp:txBody>
      <dsp:txXfrm>
        <a:off x="2797023" y="371762"/>
        <a:ext cx="485809" cy="485809"/>
      </dsp:txXfrm>
    </dsp:sp>
    <dsp:sp modelId="{DBF8EB02-37E7-4786-91FD-3103A8E76AE5}">
      <dsp:nvSpPr>
        <dsp:cNvPr id="0" name=""/>
        <dsp:cNvSpPr/>
      </dsp:nvSpPr>
      <dsp:spPr>
        <a:xfrm rot="20520000">
          <a:off x="3845082" y="1837579"/>
          <a:ext cx="361600" cy="35492"/>
        </a:xfrm>
        <a:custGeom>
          <a:avLst/>
          <a:gdLst/>
          <a:ahLst/>
          <a:cxnLst/>
          <a:rect l="0" t="0" r="0" b="0"/>
          <a:pathLst>
            <a:path>
              <a:moveTo>
                <a:pt x="0" y="17746"/>
              </a:moveTo>
              <a:lnTo>
                <a:pt x="361600"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a:off x="4016842" y="1846285"/>
        <a:ext cx="18080" cy="18080"/>
      </dsp:txXfrm>
    </dsp:sp>
    <dsp:sp modelId="{6AD0F53D-60CF-4E05-BD9F-D7FCFF1B1164}">
      <dsp:nvSpPr>
        <dsp:cNvPr id="0" name=""/>
        <dsp:cNvSpPr/>
      </dsp:nvSpPr>
      <dsp:spPr>
        <a:xfrm>
          <a:off x="4181021" y="1349782"/>
          <a:ext cx="687039" cy="687039"/>
        </a:xfrm>
        <a:prstGeom prst="ellipse">
          <a:avLst/>
        </a:prstGeom>
        <a:solidFill>
          <a:schemeClr val="accent1"/>
        </a:solidFill>
        <a:ln w="57150" cap="flat" cmpd="sng" algn="ctr">
          <a:solidFill>
            <a:schemeClr val="accent1">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en-US" sz="3200" kern="1200" smtClean="0">
              <a:solidFill>
                <a:schemeClr val="bg1"/>
              </a:solidFill>
              <a:latin typeface="+mn-lt"/>
              <a:ea typeface="+mn-ea"/>
              <a:cs typeface="+mn-cs"/>
            </a:rPr>
            <a:t>2</a:t>
          </a:r>
          <a:endParaRPr lang="en-US" sz="3200" kern="1200">
            <a:solidFill>
              <a:schemeClr val="bg1"/>
            </a:solidFill>
            <a:latin typeface="+mn-lt"/>
            <a:ea typeface="+mn-ea"/>
            <a:cs typeface="+mn-cs"/>
          </a:endParaRPr>
        </a:p>
      </dsp:txBody>
      <dsp:txXfrm>
        <a:off x="4281636" y="1450397"/>
        <a:ext cx="485809" cy="485809"/>
      </dsp:txXfrm>
    </dsp:sp>
    <dsp:sp modelId="{E8556FC2-1959-4697-8439-0843C5593147}">
      <dsp:nvSpPr>
        <dsp:cNvPr id="0" name=""/>
        <dsp:cNvSpPr/>
      </dsp:nvSpPr>
      <dsp:spPr>
        <a:xfrm rot="3240000">
          <a:off x="3453541" y="2989027"/>
          <a:ext cx="380418" cy="35492"/>
        </a:xfrm>
        <a:custGeom>
          <a:avLst/>
          <a:gdLst/>
          <a:ahLst/>
          <a:cxnLst/>
          <a:rect l="0" t="0" r="0" b="0"/>
          <a:pathLst>
            <a:path>
              <a:moveTo>
                <a:pt x="0" y="17746"/>
              </a:moveTo>
              <a:lnTo>
                <a:pt x="380418"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a:off x="3634240" y="2997262"/>
        <a:ext cx="19020" cy="19020"/>
      </dsp:txXfrm>
    </dsp:sp>
    <dsp:sp modelId="{DCC8631D-1C5B-49D6-A399-73AAB6B9A331}">
      <dsp:nvSpPr>
        <dsp:cNvPr id="0" name=""/>
        <dsp:cNvSpPr/>
      </dsp:nvSpPr>
      <dsp:spPr>
        <a:xfrm>
          <a:off x="3613949" y="3095049"/>
          <a:ext cx="687039" cy="687039"/>
        </a:xfrm>
        <a:prstGeom prst="ellipse">
          <a:avLst/>
        </a:prstGeom>
        <a:solidFill>
          <a:schemeClr val="accent2"/>
        </a:solidFill>
        <a:ln w="57150" cap="flat" cmpd="sng" algn="ctr">
          <a:solidFill>
            <a:schemeClr val="accent2">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uz-Cyrl-UZ" sz="3200" kern="1200" smtClean="0">
              <a:solidFill>
                <a:schemeClr val="bg1"/>
              </a:solidFill>
              <a:latin typeface="+mn-lt"/>
              <a:ea typeface="+mn-ea"/>
              <a:cs typeface="+mn-cs"/>
            </a:rPr>
            <a:t>4</a:t>
          </a:r>
          <a:endParaRPr lang="en-US" sz="3200" kern="1200" dirty="0">
            <a:solidFill>
              <a:schemeClr val="bg1"/>
            </a:solidFill>
            <a:latin typeface="+mn-lt"/>
            <a:ea typeface="+mn-ea"/>
            <a:cs typeface="+mn-cs"/>
          </a:endParaRPr>
        </a:p>
      </dsp:txBody>
      <dsp:txXfrm>
        <a:off x="3714564" y="3195664"/>
        <a:ext cx="485809" cy="485809"/>
      </dsp:txXfrm>
    </dsp:sp>
    <dsp:sp modelId="{5ACD60D0-8C65-452D-B0C4-6E9479D8DAB3}">
      <dsp:nvSpPr>
        <dsp:cNvPr id="0" name=""/>
        <dsp:cNvSpPr/>
      </dsp:nvSpPr>
      <dsp:spPr>
        <a:xfrm rot="7560000">
          <a:off x="2245895" y="2989027"/>
          <a:ext cx="380418" cy="35492"/>
        </a:xfrm>
        <a:custGeom>
          <a:avLst/>
          <a:gdLst/>
          <a:ahLst/>
          <a:cxnLst/>
          <a:rect l="0" t="0" r="0" b="0"/>
          <a:pathLst>
            <a:path>
              <a:moveTo>
                <a:pt x="0" y="17746"/>
              </a:moveTo>
              <a:lnTo>
                <a:pt x="380418"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rot="10800000">
        <a:off x="2426594" y="2997262"/>
        <a:ext cx="19020" cy="19020"/>
      </dsp:txXfrm>
    </dsp:sp>
    <dsp:sp modelId="{3ADF440F-FCFA-4D1A-B92B-6A5821700A10}">
      <dsp:nvSpPr>
        <dsp:cNvPr id="0" name=""/>
        <dsp:cNvSpPr/>
      </dsp:nvSpPr>
      <dsp:spPr>
        <a:xfrm>
          <a:off x="1778866" y="3095049"/>
          <a:ext cx="687039" cy="687039"/>
        </a:xfrm>
        <a:prstGeom prst="ellipse">
          <a:avLst/>
        </a:prstGeom>
        <a:solidFill>
          <a:schemeClr val="accent3"/>
        </a:solidFill>
        <a:ln w="57150" cap="flat" cmpd="sng" algn="ctr">
          <a:solidFill>
            <a:schemeClr val="accent3">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lvl="0" algn="ctr" defTabSz="1422400">
            <a:lnSpc>
              <a:spcPct val="90000"/>
            </a:lnSpc>
            <a:spcBef>
              <a:spcPct val="0"/>
            </a:spcBef>
            <a:spcAft>
              <a:spcPct val="35000"/>
            </a:spcAft>
          </a:pPr>
          <a:r>
            <a:rPr lang="uz-Cyrl-UZ" sz="3200" kern="1200" smtClean="0">
              <a:solidFill>
                <a:schemeClr val="bg1"/>
              </a:solidFill>
            </a:rPr>
            <a:t>5</a:t>
          </a:r>
          <a:endParaRPr lang="en-US" sz="3200" kern="1200" dirty="0">
            <a:solidFill>
              <a:schemeClr val="bg1"/>
            </a:solidFill>
          </a:endParaRPr>
        </a:p>
      </dsp:txBody>
      <dsp:txXfrm>
        <a:off x="1879481" y="3195664"/>
        <a:ext cx="485809" cy="485809"/>
      </dsp:txXfrm>
    </dsp:sp>
    <dsp:sp modelId="{96675D40-010E-427F-8333-7A5AFAE8C748}">
      <dsp:nvSpPr>
        <dsp:cNvPr id="0" name=""/>
        <dsp:cNvSpPr/>
      </dsp:nvSpPr>
      <dsp:spPr>
        <a:xfrm rot="11880000">
          <a:off x="1873172" y="1837579"/>
          <a:ext cx="361600" cy="35492"/>
        </a:xfrm>
        <a:custGeom>
          <a:avLst/>
          <a:gdLst/>
          <a:ahLst/>
          <a:cxnLst/>
          <a:rect l="0" t="0" r="0" b="0"/>
          <a:pathLst>
            <a:path>
              <a:moveTo>
                <a:pt x="0" y="17746"/>
              </a:moveTo>
              <a:lnTo>
                <a:pt x="361600" y="177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1"/>
            </a:solidFill>
          </a:endParaRPr>
        </a:p>
      </dsp:txBody>
      <dsp:txXfrm rot="10800000">
        <a:off x="2044933" y="1846285"/>
        <a:ext cx="18080" cy="18080"/>
      </dsp:txXfrm>
    </dsp:sp>
    <dsp:sp modelId="{5D511413-1BFE-43B9-B5D4-0C8095DB77F1}">
      <dsp:nvSpPr>
        <dsp:cNvPr id="0" name=""/>
        <dsp:cNvSpPr/>
      </dsp:nvSpPr>
      <dsp:spPr>
        <a:xfrm>
          <a:off x="1211795" y="1349782"/>
          <a:ext cx="687039" cy="687039"/>
        </a:xfrm>
        <a:prstGeom prst="ellipse">
          <a:avLst/>
        </a:prstGeom>
        <a:solidFill>
          <a:schemeClr val="accent6"/>
        </a:solidFill>
        <a:ln w="57150" cap="flat" cmpd="sng" algn="ctr">
          <a:solidFill>
            <a:schemeClr val="accent6">
              <a:lumMod val="75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algn="ctr" defTabSz="914400" rtl="0" eaLnBrk="1" latinLnBrk="0" hangingPunct="1">
            <a:lnSpc>
              <a:spcPct val="90000"/>
            </a:lnSpc>
            <a:spcBef>
              <a:spcPct val="0"/>
            </a:spcBef>
            <a:spcAft>
              <a:spcPct val="35000"/>
            </a:spcAft>
          </a:pPr>
          <a:r>
            <a:rPr lang="uz-Cyrl-UZ" sz="3200" kern="1200" smtClean="0">
              <a:solidFill>
                <a:schemeClr val="bg1"/>
              </a:solidFill>
              <a:latin typeface="+mn-lt"/>
              <a:ea typeface="+mn-ea"/>
              <a:cs typeface="+mn-cs"/>
            </a:rPr>
            <a:t>3</a:t>
          </a:r>
          <a:endParaRPr lang="en-US" sz="3200" kern="1200" dirty="0">
            <a:solidFill>
              <a:schemeClr val="bg1"/>
            </a:solidFill>
            <a:latin typeface="+mn-lt"/>
            <a:ea typeface="+mn-ea"/>
            <a:cs typeface="+mn-cs"/>
          </a:endParaRPr>
        </a:p>
      </dsp:txBody>
      <dsp:txXfrm>
        <a:off x="1312410" y="1450397"/>
        <a:ext cx="485809" cy="48580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B387CF-1C02-4A26-A21F-3FA55C42ADB0}" type="datetimeFigureOut">
              <a:rPr lang="ru-RU" smtClean="0"/>
              <a:t>11.11.2023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A738BA-EF70-417A-A16E-B66EC7EBF65A}" type="slidenum">
              <a:rPr lang="ru-RU" smtClean="0"/>
              <a:t>‹#›</a:t>
            </a:fld>
            <a:endParaRPr lang="ru-RU"/>
          </a:p>
        </p:txBody>
      </p:sp>
    </p:spTree>
    <p:extLst>
      <p:ext uri="{BB962C8B-B14F-4D97-AF65-F5344CB8AC3E}">
        <p14:creationId xmlns:p14="http://schemas.microsoft.com/office/powerpoint/2010/main" val="3904426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F1804F2-766A-4D0D-8DD5-D8219C98D6AD}" type="slidenum">
              <a:rPr lang="ru-RU" smtClean="0"/>
              <a:t>1</a:t>
            </a:fld>
            <a:endParaRPr lang="ru-RU"/>
          </a:p>
        </p:txBody>
      </p:sp>
    </p:spTree>
    <p:extLst>
      <p:ext uri="{BB962C8B-B14F-4D97-AF65-F5344CB8AC3E}">
        <p14:creationId xmlns:p14="http://schemas.microsoft.com/office/powerpoint/2010/main" val="1314504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46720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358564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471935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211785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927012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a:t>
            </a:fld>
            <a:endParaRPr lang="en-US"/>
          </a:p>
        </p:txBody>
      </p:sp>
    </p:spTree>
    <p:extLst>
      <p:ext uri="{BB962C8B-B14F-4D97-AF65-F5344CB8AC3E}">
        <p14:creationId xmlns:p14="http://schemas.microsoft.com/office/powerpoint/2010/main" val="65131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2137217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10</a:t>
            </a:fld>
            <a:endParaRPr lang="en-US"/>
          </a:p>
        </p:txBody>
      </p:sp>
    </p:spTree>
    <p:extLst>
      <p:ext uri="{BB962C8B-B14F-4D97-AF65-F5344CB8AC3E}">
        <p14:creationId xmlns:p14="http://schemas.microsoft.com/office/powerpoint/2010/main" val="3429085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12</a:t>
            </a:fld>
            <a:endParaRPr lang="en-US"/>
          </a:p>
        </p:txBody>
      </p:sp>
    </p:spTree>
    <p:extLst>
      <p:ext uri="{BB962C8B-B14F-4D97-AF65-F5344CB8AC3E}">
        <p14:creationId xmlns:p14="http://schemas.microsoft.com/office/powerpoint/2010/main" val="1654192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13</a:t>
            </a:fld>
            <a:endParaRPr lang="en-US"/>
          </a:p>
        </p:txBody>
      </p:sp>
    </p:spTree>
    <p:extLst>
      <p:ext uri="{BB962C8B-B14F-4D97-AF65-F5344CB8AC3E}">
        <p14:creationId xmlns:p14="http://schemas.microsoft.com/office/powerpoint/2010/main" val="1069523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14</a:t>
            </a:fld>
            <a:endParaRPr lang="en-US"/>
          </a:p>
        </p:txBody>
      </p:sp>
    </p:spTree>
    <p:extLst>
      <p:ext uri="{BB962C8B-B14F-4D97-AF65-F5344CB8AC3E}">
        <p14:creationId xmlns:p14="http://schemas.microsoft.com/office/powerpoint/2010/main" val="2733354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15</a:t>
            </a:fld>
            <a:endParaRPr lang="en-US"/>
          </a:p>
        </p:txBody>
      </p:sp>
    </p:spTree>
    <p:extLst>
      <p:ext uri="{BB962C8B-B14F-4D97-AF65-F5344CB8AC3E}">
        <p14:creationId xmlns:p14="http://schemas.microsoft.com/office/powerpoint/2010/main" val="3819792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16</a:t>
            </a:fld>
            <a:endParaRPr lang="en-US"/>
          </a:p>
        </p:txBody>
      </p:sp>
    </p:spTree>
    <p:extLst>
      <p:ext uri="{BB962C8B-B14F-4D97-AF65-F5344CB8AC3E}">
        <p14:creationId xmlns:p14="http://schemas.microsoft.com/office/powerpoint/2010/main" val="364567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17</a:t>
            </a:fld>
            <a:endParaRPr lang="en-US"/>
          </a:p>
        </p:txBody>
      </p:sp>
    </p:spTree>
    <p:extLst>
      <p:ext uri="{BB962C8B-B14F-4D97-AF65-F5344CB8AC3E}">
        <p14:creationId xmlns:p14="http://schemas.microsoft.com/office/powerpoint/2010/main" val="2075595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18</a:t>
            </a:fld>
            <a:endParaRPr lang="en-US"/>
          </a:p>
        </p:txBody>
      </p:sp>
    </p:spTree>
    <p:extLst>
      <p:ext uri="{BB962C8B-B14F-4D97-AF65-F5344CB8AC3E}">
        <p14:creationId xmlns:p14="http://schemas.microsoft.com/office/powerpoint/2010/main" val="3298032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19</a:t>
            </a:fld>
            <a:endParaRPr lang="en-US"/>
          </a:p>
        </p:txBody>
      </p:sp>
    </p:spTree>
    <p:extLst>
      <p:ext uri="{BB962C8B-B14F-4D97-AF65-F5344CB8AC3E}">
        <p14:creationId xmlns:p14="http://schemas.microsoft.com/office/powerpoint/2010/main" val="2625942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20</a:t>
            </a:fld>
            <a:endParaRPr lang="en-US"/>
          </a:p>
        </p:txBody>
      </p:sp>
    </p:spTree>
    <p:extLst>
      <p:ext uri="{BB962C8B-B14F-4D97-AF65-F5344CB8AC3E}">
        <p14:creationId xmlns:p14="http://schemas.microsoft.com/office/powerpoint/2010/main" val="2316605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21</a:t>
            </a:fld>
            <a:endParaRPr lang="en-US"/>
          </a:p>
        </p:txBody>
      </p:sp>
    </p:spTree>
    <p:extLst>
      <p:ext uri="{BB962C8B-B14F-4D97-AF65-F5344CB8AC3E}">
        <p14:creationId xmlns:p14="http://schemas.microsoft.com/office/powerpoint/2010/main" val="77648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22</a:t>
            </a:fld>
            <a:endParaRPr lang="en-US"/>
          </a:p>
        </p:txBody>
      </p:sp>
    </p:spTree>
    <p:extLst>
      <p:ext uri="{BB962C8B-B14F-4D97-AF65-F5344CB8AC3E}">
        <p14:creationId xmlns:p14="http://schemas.microsoft.com/office/powerpoint/2010/main" val="657437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23</a:t>
            </a:fld>
            <a:endParaRPr lang="en-US"/>
          </a:p>
        </p:txBody>
      </p:sp>
    </p:spTree>
    <p:extLst>
      <p:ext uri="{BB962C8B-B14F-4D97-AF65-F5344CB8AC3E}">
        <p14:creationId xmlns:p14="http://schemas.microsoft.com/office/powerpoint/2010/main" val="2891511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24</a:t>
            </a:fld>
            <a:endParaRPr lang="en-US"/>
          </a:p>
        </p:txBody>
      </p:sp>
    </p:spTree>
    <p:extLst>
      <p:ext uri="{BB962C8B-B14F-4D97-AF65-F5344CB8AC3E}">
        <p14:creationId xmlns:p14="http://schemas.microsoft.com/office/powerpoint/2010/main" val="1578540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25</a:t>
            </a:fld>
            <a:endParaRPr lang="en-US"/>
          </a:p>
        </p:txBody>
      </p:sp>
    </p:spTree>
    <p:extLst>
      <p:ext uri="{BB962C8B-B14F-4D97-AF65-F5344CB8AC3E}">
        <p14:creationId xmlns:p14="http://schemas.microsoft.com/office/powerpoint/2010/main" val="2233989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26</a:t>
            </a:fld>
            <a:endParaRPr lang="en-US"/>
          </a:p>
        </p:txBody>
      </p:sp>
    </p:spTree>
    <p:extLst>
      <p:ext uri="{BB962C8B-B14F-4D97-AF65-F5344CB8AC3E}">
        <p14:creationId xmlns:p14="http://schemas.microsoft.com/office/powerpoint/2010/main" val="203751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43</a:t>
            </a:fld>
            <a:endParaRPr lang="en-US"/>
          </a:p>
        </p:txBody>
      </p:sp>
    </p:spTree>
    <p:extLst>
      <p:ext uri="{BB962C8B-B14F-4D97-AF65-F5344CB8AC3E}">
        <p14:creationId xmlns:p14="http://schemas.microsoft.com/office/powerpoint/2010/main" val="1658965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44</a:t>
            </a:fld>
            <a:endParaRPr lang="en-US"/>
          </a:p>
        </p:txBody>
      </p:sp>
    </p:spTree>
    <p:extLst>
      <p:ext uri="{BB962C8B-B14F-4D97-AF65-F5344CB8AC3E}">
        <p14:creationId xmlns:p14="http://schemas.microsoft.com/office/powerpoint/2010/main" val="36078658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45</a:t>
            </a:fld>
            <a:endParaRPr lang="en-US"/>
          </a:p>
        </p:txBody>
      </p:sp>
    </p:spTree>
    <p:extLst>
      <p:ext uri="{BB962C8B-B14F-4D97-AF65-F5344CB8AC3E}">
        <p14:creationId xmlns:p14="http://schemas.microsoft.com/office/powerpoint/2010/main" val="3615872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46</a:t>
            </a:fld>
            <a:endParaRPr lang="en-US"/>
          </a:p>
        </p:txBody>
      </p:sp>
    </p:spTree>
    <p:extLst>
      <p:ext uri="{BB962C8B-B14F-4D97-AF65-F5344CB8AC3E}">
        <p14:creationId xmlns:p14="http://schemas.microsoft.com/office/powerpoint/2010/main" val="2441640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49</a:t>
            </a:fld>
            <a:endParaRPr lang="en-US"/>
          </a:p>
        </p:txBody>
      </p:sp>
    </p:spTree>
    <p:extLst>
      <p:ext uri="{BB962C8B-B14F-4D97-AF65-F5344CB8AC3E}">
        <p14:creationId xmlns:p14="http://schemas.microsoft.com/office/powerpoint/2010/main" val="3643539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55</a:t>
            </a:fld>
            <a:endParaRPr lang="en-US"/>
          </a:p>
        </p:txBody>
      </p:sp>
    </p:spTree>
    <p:extLst>
      <p:ext uri="{BB962C8B-B14F-4D97-AF65-F5344CB8AC3E}">
        <p14:creationId xmlns:p14="http://schemas.microsoft.com/office/powerpoint/2010/main" val="25714187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56</a:t>
            </a:fld>
            <a:endParaRPr lang="en-US"/>
          </a:p>
        </p:txBody>
      </p:sp>
    </p:spTree>
    <p:extLst>
      <p:ext uri="{BB962C8B-B14F-4D97-AF65-F5344CB8AC3E}">
        <p14:creationId xmlns:p14="http://schemas.microsoft.com/office/powerpoint/2010/main" val="3474528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57</a:t>
            </a:fld>
            <a:endParaRPr lang="en-US"/>
          </a:p>
        </p:txBody>
      </p:sp>
    </p:spTree>
    <p:extLst>
      <p:ext uri="{BB962C8B-B14F-4D97-AF65-F5344CB8AC3E}">
        <p14:creationId xmlns:p14="http://schemas.microsoft.com/office/powerpoint/2010/main" val="9991235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58</a:t>
            </a:fld>
            <a:endParaRPr lang="en-US"/>
          </a:p>
        </p:txBody>
      </p:sp>
    </p:spTree>
    <p:extLst>
      <p:ext uri="{BB962C8B-B14F-4D97-AF65-F5344CB8AC3E}">
        <p14:creationId xmlns:p14="http://schemas.microsoft.com/office/powerpoint/2010/main" val="1826547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59</a:t>
            </a:fld>
            <a:endParaRPr lang="en-US"/>
          </a:p>
        </p:txBody>
      </p:sp>
    </p:spTree>
    <p:extLst>
      <p:ext uri="{BB962C8B-B14F-4D97-AF65-F5344CB8AC3E}">
        <p14:creationId xmlns:p14="http://schemas.microsoft.com/office/powerpoint/2010/main" val="2926294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60</a:t>
            </a:fld>
            <a:endParaRPr lang="en-US"/>
          </a:p>
        </p:txBody>
      </p:sp>
    </p:spTree>
    <p:extLst>
      <p:ext uri="{BB962C8B-B14F-4D97-AF65-F5344CB8AC3E}">
        <p14:creationId xmlns:p14="http://schemas.microsoft.com/office/powerpoint/2010/main" val="2825276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61</a:t>
            </a:fld>
            <a:endParaRPr lang="en-US"/>
          </a:p>
        </p:txBody>
      </p:sp>
    </p:spTree>
    <p:extLst>
      <p:ext uri="{BB962C8B-B14F-4D97-AF65-F5344CB8AC3E}">
        <p14:creationId xmlns:p14="http://schemas.microsoft.com/office/powerpoint/2010/main" val="2429397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63</a:t>
            </a:fld>
            <a:endParaRPr lang="en-US"/>
          </a:p>
        </p:txBody>
      </p:sp>
    </p:spTree>
    <p:extLst>
      <p:ext uri="{BB962C8B-B14F-4D97-AF65-F5344CB8AC3E}">
        <p14:creationId xmlns:p14="http://schemas.microsoft.com/office/powerpoint/2010/main" val="6290919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65</a:t>
            </a:fld>
            <a:endParaRPr lang="en-US"/>
          </a:p>
        </p:txBody>
      </p:sp>
    </p:spTree>
    <p:extLst>
      <p:ext uri="{BB962C8B-B14F-4D97-AF65-F5344CB8AC3E}">
        <p14:creationId xmlns:p14="http://schemas.microsoft.com/office/powerpoint/2010/main" val="19841694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66</a:t>
            </a:fld>
            <a:endParaRPr lang="en-US"/>
          </a:p>
        </p:txBody>
      </p:sp>
    </p:spTree>
    <p:extLst>
      <p:ext uri="{BB962C8B-B14F-4D97-AF65-F5344CB8AC3E}">
        <p14:creationId xmlns:p14="http://schemas.microsoft.com/office/powerpoint/2010/main" val="21403285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67</a:t>
            </a:fld>
            <a:endParaRPr lang="en-US"/>
          </a:p>
        </p:txBody>
      </p:sp>
    </p:spTree>
    <p:extLst>
      <p:ext uri="{BB962C8B-B14F-4D97-AF65-F5344CB8AC3E}">
        <p14:creationId xmlns:p14="http://schemas.microsoft.com/office/powerpoint/2010/main" val="173297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68</a:t>
            </a:fld>
            <a:endParaRPr lang="en-US"/>
          </a:p>
        </p:txBody>
      </p:sp>
    </p:spTree>
    <p:extLst>
      <p:ext uri="{BB962C8B-B14F-4D97-AF65-F5344CB8AC3E}">
        <p14:creationId xmlns:p14="http://schemas.microsoft.com/office/powerpoint/2010/main" val="12524408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69</a:t>
            </a:fld>
            <a:endParaRPr lang="en-US"/>
          </a:p>
        </p:txBody>
      </p:sp>
    </p:spTree>
    <p:extLst>
      <p:ext uri="{BB962C8B-B14F-4D97-AF65-F5344CB8AC3E}">
        <p14:creationId xmlns:p14="http://schemas.microsoft.com/office/powerpoint/2010/main" val="11715677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71</a:t>
            </a:fld>
            <a:endParaRPr lang="en-US"/>
          </a:p>
        </p:txBody>
      </p:sp>
    </p:spTree>
    <p:extLst>
      <p:ext uri="{BB962C8B-B14F-4D97-AF65-F5344CB8AC3E}">
        <p14:creationId xmlns:p14="http://schemas.microsoft.com/office/powerpoint/2010/main" val="38895009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72</a:t>
            </a:fld>
            <a:endParaRPr lang="en-US"/>
          </a:p>
        </p:txBody>
      </p:sp>
    </p:spTree>
    <p:extLst>
      <p:ext uri="{BB962C8B-B14F-4D97-AF65-F5344CB8AC3E}">
        <p14:creationId xmlns:p14="http://schemas.microsoft.com/office/powerpoint/2010/main" val="32216436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78</a:t>
            </a:fld>
            <a:endParaRPr lang="en-US"/>
          </a:p>
        </p:txBody>
      </p:sp>
    </p:spTree>
    <p:extLst>
      <p:ext uri="{BB962C8B-B14F-4D97-AF65-F5344CB8AC3E}">
        <p14:creationId xmlns:p14="http://schemas.microsoft.com/office/powerpoint/2010/main" val="6589845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91</a:t>
            </a:fld>
            <a:endParaRPr lang="en-US"/>
          </a:p>
        </p:txBody>
      </p:sp>
    </p:spTree>
    <p:extLst>
      <p:ext uri="{BB962C8B-B14F-4D97-AF65-F5344CB8AC3E}">
        <p14:creationId xmlns:p14="http://schemas.microsoft.com/office/powerpoint/2010/main" val="20528285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 Copyright </a:t>
            </a:r>
            <a:r>
              <a:rPr lang="en-US" b="1"/>
              <a:t>PresentationGo.com</a:t>
            </a:r>
            <a:r>
              <a:rPr lang="en-US"/>
              <a:t> – The free PowerPoint template library</a:t>
            </a:r>
            <a:endParaRPr lang="en-US" dirty="0"/>
          </a:p>
        </p:txBody>
      </p:sp>
    </p:spTree>
    <p:extLst>
      <p:ext uri="{BB962C8B-B14F-4D97-AF65-F5344CB8AC3E}">
        <p14:creationId xmlns:p14="http://schemas.microsoft.com/office/powerpoint/2010/main" val="27115891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template library</a:t>
            </a:r>
          </a:p>
        </p:txBody>
      </p:sp>
    </p:spTree>
    <p:extLst>
      <p:ext uri="{BB962C8B-B14F-4D97-AF65-F5344CB8AC3E}">
        <p14:creationId xmlns:p14="http://schemas.microsoft.com/office/powerpoint/2010/main" val="38937784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94</a:t>
            </a:fld>
            <a:endParaRPr lang="en-US"/>
          </a:p>
        </p:txBody>
      </p:sp>
    </p:spTree>
    <p:extLst>
      <p:ext uri="{BB962C8B-B14F-4D97-AF65-F5344CB8AC3E}">
        <p14:creationId xmlns:p14="http://schemas.microsoft.com/office/powerpoint/2010/main" val="8498105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95</a:t>
            </a:fld>
            <a:endParaRPr lang="en-US"/>
          </a:p>
        </p:txBody>
      </p:sp>
    </p:spTree>
    <p:extLst>
      <p:ext uri="{BB962C8B-B14F-4D97-AF65-F5344CB8AC3E}">
        <p14:creationId xmlns:p14="http://schemas.microsoft.com/office/powerpoint/2010/main" val="33275674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96</a:t>
            </a:fld>
            <a:endParaRPr lang="en-US"/>
          </a:p>
        </p:txBody>
      </p:sp>
    </p:spTree>
    <p:extLst>
      <p:ext uri="{BB962C8B-B14F-4D97-AF65-F5344CB8AC3E}">
        <p14:creationId xmlns:p14="http://schemas.microsoft.com/office/powerpoint/2010/main" val="10157054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97</a:t>
            </a:fld>
            <a:endParaRPr lang="en-US"/>
          </a:p>
        </p:txBody>
      </p:sp>
    </p:spTree>
    <p:extLst>
      <p:ext uri="{BB962C8B-B14F-4D97-AF65-F5344CB8AC3E}">
        <p14:creationId xmlns:p14="http://schemas.microsoft.com/office/powerpoint/2010/main" val="2983743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98</a:t>
            </a:fld>
            <a:endParaRPr lang="en-US"/>
          </a:p>
        </p:txBody>
      </p:sp>
    </p:spTree>
    <p:extLst>
      <p:ext uri="{BB962C8B-B14F-4D97-AF65-F5344CB8AC3E}">
        <p14:creationId xmlns:p14="http://schemas.microsoft.com/office/powerpoint/2010/main" val="1985219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99</a:t>
            </a:fld>
            <a:endParaRPr lang="en-US"/>
          </a:p>
        </p:txBody>
      </p:sp>
    </p:spTree>
    <p:extLst>
      <p:ext uri="{BB962C8B-B14F-4D97-AF65-F5344CB8AC3E}">
        <p14:creationId xmlns:p14="http://schemas.microsoft.com/office/powerpoint/2010/main" val="34552074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100</a:t>
            </a:fld>
            <a:endParaRPr lang="en-US"/>
          </a:p>
        </p:txBody>
      </p:sp>
    </p:spTree>
    <p:extLst>
      <p:ext uri="{BB962C8B-B14F-4D97-AF65-F5344CB8AC3E}">
        <p14:creationId xmlns:p14="http://schemas.microsoft.com/office/powerpoint/2010/main" val="4572209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101</a:t>
            </a:fld>
            <a:endParaRPr lang="en-US"/>
          </a:p>
        </p:txBody>
      </p:sp>
    </p:spTree>
    <p:extLst>
      <p:ext uri="{BB962C8B-B14F-4D97-AF65-F5344CB8AC3E}">
        <p14:creationId xmlns:p14="http://schemas.microsoft.com/office/powerpoint/2010/main" val="301636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11.11.2023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91261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11.11.2023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306980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079CFD1-7646-404B-AB28-1B422BF84ED1}" type="datetimeFigureOut">
              <a:rPr lang="ru-RU" smtClean="0"/>
              <a:t>11.11.2023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002148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079CFD1-7646-404B-AB28-1B422BF84ED1}" type="datetimeFigureOut">
              <a:rPr lang="ru-RU" smtClean="0"/>
              <a:t>11.11.2023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760025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079CFD1-7646-404B-AB28-1B422BF84ED1}" type="datetimeFigureOut">
              <a:rPr lang="ru-RU" smtClean="0"/>
              <a:t>11.11.2023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68900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079CFD1-7646-404B-AB28-1B422BF84ED1}" type="datetimeFigureOut">
              <a:rPr lang="ru-RU" smtClean="0"/>
              <a:t>11.11.2023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84270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079CFD1-7646-404B-AB28-1B422BF84ED1}" type="datetimeFigureOut">
              <a:rPr lang="ru-RU" smtClean="0"/>
              <a:t>11.11.2023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7259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079CFD1-7646-404B-AB28-1B422BF84ED1}" type="datetimeFigureOut">
              <a:rPr lang="ru-RU" smtClean="0"/>
              <a:t>11.11.2023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37178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079CFD1-7646-404B-AB28-1B422BF84ED1}" type="datetimeFigureOut">
              <a:rPr lang="ru-RU" smtClean="0"/>
              <a:t>11.11.2023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756856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11.11.2023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370539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11.11.2023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973880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500188" y="228600"/>
            <a:ext cx="7491412" cy="6010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34"/>
          <p:cNvSpPr>
            <a:spLocks noGrp="1" noChangeArrowheads="1"/>
          </p:cNvSpPr>
          <p:nvPr>
            <p:ph type="dt" sz="half" idx="10"/>
          </p:nvPr>
        </p:nvSpPr>
        <p:spPr>
          <a:ln/>
        </p:spPr>
        <p:txBody>
          <a:bodyPr/>
          <a:lstStyle>
            <a:lvl1pPr>
              <a:defRPr/>
            </a:lvl1pPr>
          </a:lstStyle>
          <a:p>
            <a:pPr>
              <a:defRPr/>
            </a:pPr>
            <a:endParaRPr lang="ru-RU"/>
          </a:p>
        </p:txBody>
      </p:sp>
      <p:sp>
        <p:nvSpPr>
          <p:cNvPr id="4" name="Rectangle 35"/>
          <p:cNvSpPr>
            <a:spLocks noGrp="1" noChangeArrowheads="1"/>
          </p:cNvSpPr>
          <p:nvPr>
            <p:ph type="ftr" sz="quarter" idx="11"/>
          </p:nvPr>
        </p:nvSpPr>
        <p:spPr>
          <a:ln/>
        </p:spPr>
        <p:txBody>
          <a:bodyPr/>
          <a:lstStyle>
            <a:lvl1pPr>
              <a:defRPr/>
            </a:lvl1pPr>
          </a:lstStyle>
          <a:p>
            <a:pPr>
              <a:defRPr/>
            </a:pPr>
            <a:endParaRPr lang="ru-RU"/>
          </a:p>
        </p:txBody>
      </p:sp>
      <p:sp>
        <p:nvSpPr>
          <p:cNvPr id="5" name="Rectangle 36"/>
          <p:cNvSpPr>
            <a:spLocks noGrp="1" noChangeArrowheads="1"/>
          </p:cNvSpPr>
          <p:nvPr>
            <p:ph type="sldNum" sz="quarter" idx="12"/>
          </p:nvPr>
        </p:nvSpPr>
        <p:spPr>
          <a:ln/>
        </p:spPr>
        <p:txBody>
          <a:bodyPr/>
          <a:lstStyle>
            <a:lvl1pPr>
              <a:defRPr/>
            </a:lvl1pPr>
          </a:lstStyle>
          <a:p>
            <a:fld id="{A1691C2D-34AD-47A9-9823-7678F5B4AC17}" type="slidenum">
              <a:rPr lang="ru-RU"/>
              <a:pPr/>
              <a:t>‹#›</a:t>
            </a:fld>
            <a:endParaRPr lang="ru-RU"/>
          </a:p>
        </p:txBody>
      </p:sp>
    </p:spTree>
    <p:extLst>
      <p:ext uri="{BB962C8B-B14F-4D97-AF65-F5344CB8AC3E}">
        <p14:creationId xmlns:p14="http://schemas.microsoft.com/office/powerpoint/2010/main" val="2186259554"/>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E87E7E4-22B8-4563-90A9-82C2F2EE3D9B}"/>
              </a:ext>
            </a:extLst>
          </p:cNvPr>
          <p:cNvSpPr>
            <a:spLocks noGrp="1"/>
          </p:cNvSpPr>
          <p:nvPr>
            <p:ph idx="1"/>
          </p:nvPr>
        </p:nvSpPr>
        <p:spPr>
          <a:xfrm>
            <a:off x="628650" y="2206487"/>
            <a:ext cx="7886700" cy="3970476"/>
          </a:xfrm>
        </p:spPr>
        <p:txBody>
          <a:bodyPr>
            <a:normAutofit/>
          </a:bodyPr>
          <a:lstStyle>
            <a:lvl1pPr>
              <a:defRPr sz="2700"/>
            </a:lvl1pPr>
            <a:lvl2pPr>
              <a:defRPr sz="2400"/>
            </a:lvl2pPr>
            <a:lvl3pPr>
              <a:defRPr sz="21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a:extLst>
              <a:ext uri="{FF2B5EF4-FFF2-40B4-BE49-F238E27FC236}">
                <a16:creationId xmlns="" xmlns:a16="http://schemas.microsoft.com/office/drawing/2014/main" id="{00D3D668-2187-49D6-94E7-BD02742AF39F}"/>
              </a:ext>
            </a:extLst>
          </p:cNvPr>
          <p:cNvSpPr>
            <a:spLocks noGrp="1"/>
          </p:cNvSpPr>
          <p:nvPr>
            <p:ph type="dt" sz="half" idx="10"/>
          </p:nvPr>
        </p:nvSpPr>
        <p:spPr/>
        <p:txBody>
          <a:bodyPr/>
          <a:lstStyle>
            <a:lvl1pPr>
              <a:defRPr>
                <a:solidFill>
                  <a:srgbClr val="2A3A45"/>
                </a:solidFill>
              </a:defRPr>
            </a:lvl1pPr>
          </a:lstStyle>
          <a:p>
            <a:fld id="{18D9E8F6-4D81-4B3A-BC45-BBA4A1C9BD0F}" type="datetimeFigureOut">
              <a:rPr lang="en-US" smtClean="0"/>
              <a:pPr/>
              <a:t>11/11/2023</a:t>
            </a:fld>
            <a:endParaRPr lang="en-US"/>
          </a:p>
        </p:txBody>
      </p:sp>
      <p:sp>
        <p:nvSpPr>
          <p:cNvPr id="5" name="Footer Placeholder 4">
            <a:extLst>
              <a:ext uri="{FF2B5EF4-FFF2-40B4-BE49-F238E27FC236}">
                <a16:creationId xmlns="" xmlns:a16="http://schemas.microsoft.com/office/drawing/2014/main" id="{1CCF5D45-ED52-47C3-9243-A1D3EB520698}"/>
              </a:ext>
            </a:extLst>
          </p:cNvPr>
          <p:cNvSpPr>
            <a:spLocks noGrp="1"/>
          </p:cNvSpPr>
          <p:nvPr>
            <p:ph type="ftr" sz="quarter" idx="11"/>
          </p:nvPr>
        </p:nvSpPr>
        <p:spPr/>
        <p:txBody>
          <a:bodyPr/>
          <a:lstStyle>
            <a:lvl1pPr>
              <a:defRPr>
                <a:solidFill>
                  <a:srgbClr val="2A3A45"/>
                </a:solidFill>
              </a:defRPr>
            </a:lvl1pPr>
          </a:lstStyle>
          <a:p>
            <a:endParaRPr lang="en-US"/>
          </a:p>
        </p:txBody>
      </p:sp>
      <p:sp>
        <p:nvSpPr>
          <p:cNvPr id="6" name="Slide Number Placeholder 5">
            <a:extLst>
              <a:ext uri="{FF2B5EF4-FFF2-40B4-BE49-F238E27FC236}">
                <a16:creationId xmlns="" xmlns:a16="http://schemas.microsoft.com/office/drawing/2014/main" id="{958AC4EA-A078-49A4-87BA-F66FC7D15151}"/>
              </a:ext>
            </a:extLst>
          </p:cNvPr>
          <p:cNvSpPr>
            <a:spLocks noGrp="1"/>
          </p:cNvSpPr>
          <p:nvPr>
            <p:ph type="sldNum" sz="quarter" idx="12"/>
          </p:nvPr>
        </p:nvSpPr>
        <p:spPr/>
        <p:txBody>
          <a:bodyPr/>
          <a:lstStyle>
            <a:lvl1pPr>
              <a:defRPr>
                <a:solidFill>
                  <a:srgbClr val="2A3A45"/>
                </a:solidFill>
              </a:defRPr>
            </a:lvl1pPr>
          </a:lstStyle>
          <a:p>
            <a:fld id="{E505F7C3-4860-4DB0-A451-57EE24F2F70B}" type="slidenum">
              <a:rPr lang="en-US" smtClean="0"/>
              <a:pPr/>
              <a:t>‹#›</a:t>
            </a:fld>
            <a:endParaRPr lang="en-US"/>
          </a:p>
        </p:txBody>
      </p:sp>
      <p:sp>
        <p:nvSpPr>
          <p:cNvPr id="14" name="Freeform: Shape 13">
            <a:extLst>
              <a:ext uri="{FF2B5EF4-FFF2-40B4-BE49-F238E27FC236}">
                <a16:creationId xmlns="" xmlns:a16="http://schemas.microsoft.com/office/drawing/2014/main" id="{6CA7D016-7F3E-42AE-8E88-2831840D063A}"/>
              </a:ext>
            </a:extLst>
          </p:cNvPr>
          <p:cNvSpPr/>
          <p:nvPr userDrawn="1"/>
        </p:nvSpPr>
        <p:spPr>
          <a:xfrm>
            <a:off x="33844" y="-241"/>
            <a:ext cx="9110156" cy="1796838"/>
          </a:xfrm>
          <a:custGeom>
            <a:avLst/>
            <a:gdLst>
              <a:gd name="connsiteX0" fmla="*/ 0 w 12146874"/>
              <a:gd name="connsiteY0" fmla="*/ 0 h 1796838"/>
              <a:gd name="connsiteX1" fmla="*/ 12146874 w 12146874"/>
              <a:gd name="connsiteY1" fmla="*/ 0 h 1796838"/>
              <a:gd name="connsiteX2" fmla="*/ 12146874 w 12146874"/>
              <a:gd name="connsiteY2" fmla="*/ 1649741 h 1796838"/>
              <a:gd name="connsiteX3" fmla="*/ 11831094 w 12146874"/>
              <a:gd name="connsiteY3" fmla="*/ 1685569 h 1796838"/>
              <a:gd name="connsiteX4" fmla="*/ 9339861 w 12146874"/>
              <a:gd name="connsiteY4" fmla="*/ 1796838 h 1796838"/>
              <a:gd name="connsiteX5" fmla="*/ 387845 w 12146874"/>
              <a:gd name="connsiteY5" fmla="*/ 170064 h 179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46874" h="1796838">
                <a:moveTo>
                  <a:pt x="0" y="0"/>
                </a:moveTo>
                <a:lnTo>
                  <a:pt x="12146874" y="0"/>
                </a:lnTo>
                <a:lnTo>
                  <a:pt x="12146874" y="1649741"/>
                </a:lnTo>
                <a:lnTo>
                  <a:pt x="11831094" y="1685569"/>
                </a:lnTo>
                <a:cubicBezTo>
                  <a:pt x="11022500" y="1758683"/>
                  <a:pt x="10189983" y="1796838"/>
                  <a:pt x="9339861" y="1796838"/>
                </a:cubicBezTo>
                <a:cubicBezTo>
                  <a:pt x="5939378" y="1796838"/>
                  <a:pt x="2820568" y="1186345"/>
                  <a:pt x="387845" y="170064"/>
                </a:cubicBezTo>
                <a:close/>
              </a:path>
            </a:pathLst>
          </a:custGeom>
          <a:solidFill>
            <a:srgbClr val="DF22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 name="Freeform: Shape 8">
            <a:extLst>
              <a:ext uri="{FF2B5EF4-FFF2-40B4-BE49-F238E27FC236}">
                <a16:creationId xmlns="" xmlns:a16="http://schemas.microsoft.com/office/drawing/2014/main" id="{BD38FA49-F54C-46BB-8304-6FA01A5FB09B}"/>
              </a:ext>
            </a:extLst>
          </p:cNvPr>
          <p:cNvSpPr/>
          <p:nvPr userDrawn="1"/>
        </p:nvSpPr>
        <p:spPr>
          <a:xfrm>
            <a:off x="3" y="60425"/>
            <a:ext cx="3296950" cy="1439984"/>
          </a:xfrm>
          <a:custGeom>
            <a:avLst/>
            <a:gdLst>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8" fmla="*/ 0 w 1467716"/>
              <a:gd name="connsiteY8" fmla="*/ 0 h 943303"/>
              <a:gd name="connsiteX0" fmla="*/ 0 w 1468512"/>
              <a:gd name="connsiteY0" fmla="*/ 0 h 943303"/>
              <a:gd name="connsiteX1" fmla="*/ 167092 w 1468512"/>
              <a:gd name="connsiteY1" fmla="*/ 151863 h 943303"/>
              <a:gd name="connsiteX2" fmla="*/ 1402948 w 1468512"/>
              <a:gd name="connsiteY2" fmla="*/ 860884 h 943303"/>
              <a:gd name="connsiteX3" fmla="*/ 1468512 w 1468512"/>
              <a:gd name="connsiteY3" fmla="*/ 884359 h 943303"/>
              <a:gd name="connsiteX4" fmla="*/ 1426853 w 1468512"/>
              <a:gd name="connsiteY4" fmla="*/ 890097 h 943303"/>
              <a:gd name="connsiteX5" fmla="*/ 723619 w 1468512"/>
              <a:gd name="connsiteY5" fmla="*/ 943303 h 943303"/>
              <a:gd name="connsiteX6" fmla="*/ 20386 w 1468512"/>
              <a:gd name="connsiteY6" fmla="*/ 890097 h 943303"/>
              <a:gd name="connsiteX7" fmla="*/ 0 w 1468512"/>
              <a:gd name="connsiteY7" fmla="*/ 886456 h 943303"/>
              <a:gd name="connsiteX8" fmla="*/ 0 w 1468512"/>
              <a:gd name="connsiteY8" fmla="*/ 0 h 94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512" h="943303">
                <a:moveTo>
                  <a:pt x="0" y="0"/>
                </a:moveTo>
                <a:lnTo>
                  <a:pt x="167092" y="151863"/>
                </a:lnTo>
                <a:cubicBezTo>
                  <a:pt x="532570" y="453482"/>
                  <a:pt x="949585" y="694885"/>
                  <a:pt x="1402948" y="860884"/>
                </a:cubicBezTo>
                <a:lnTo>
                  <a:pt x="1468512" y="884359"/>
                </a:lnTo>
                <a:lnTo>
                  <a:pt x="1426853" y="890097"/>
                </a:lnTo>
                <a:cubicBezTo>
                  <a:pt x="1197556" y="925132"/>
                  <a:pt x="962710" y="943303"/>
                  <a:pt x="723619" y="943303"/>
                </a:cubicBezTo>
                <a:cubicBezTo>
                  <a:pt x="484529" y="943303"/>
                  <a:pt x="249683" y="925132"/>
                  <a:pt x="20386" y="890097"/>
                </a:cubicBezTo>
                <a:lnTo>
                  <a:pt x="0" y="886456"/>
                </a:lnTo>
                <a:lnTo>
                  <a:pt x="0" y="0"/>
                </a:lnTo>
                <a:close/>
              </a:path>
            </a:pathLst>
          </a:custGeom>
          <a:solidFill>
            <a:srgbClr val="6CBC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Title 1">
            <a:extLst>
              <a:ext uri="{FF2B5EF4-FFF2-40B4-BE49-F238E27FC236}">
                <a16:creationId xmlns="" xmlns:a16="http://schemas.microsoft.com/office/drawing/2014/main" id="{BC43A9CD-3B45-484B-BD1B-18EDBCB5864C}"/>
              </a:ext>
            </a:extLst>
          </p:cNvPr>
          <p:cNvSpPr>
            <a:spLocks noGrp="1"/>
          </p:cNvSpPr>
          <p:nvPr>
            <p:ph type="title"/>
          </p:nvPr>
        </p:nvSpPr>
        <p:spPr>
          <a:xfrm>
            <a:off x="628650" y="15959"/>
            <a:ext cx="8515350" cy="1325563"/>
          </a:xfrm>
        </p:spPr>
        <p:txBody>
          <a:bodyPr rIns="365760" anchor="ctr"/>
          <a:lstStyle>
            <a:lvl1pPr algn="r">
              <a:defRPr b="1">
                <a:solidFill>
                  <a:schemeClr val="bg1"/>
                </a:solidFill>
              </a:defRPr>
            </a:lvl1pPr>
          </a:lstStyle>
          <a:p>
            <a:r>
              <a:rPr lang="ru-RU" smtClean="0"/>
              <a:t>Образец заголовка</a:t>
            </a:r>
            <a:endParaRPr lang="en-US"/>
          </a:p>
        </p:txBody>
      </p:sp>
      <p:sp>
        <p:nvSpPr>
          <p:cNvPr id="15" name="Subtitle 2">
            <a:extLst>
              <a:ext uri="{FF2B5EF4-FFF2-40B4-BE49-F238E27FC236}">
                <a16:creationId xmlns="" xmlns:a16="http://schemas.microsoft.com/office/drawing/2014/main" id="{60333142-6414-40B5-BB7E-DF934194E3E4}"/>
              </a:ext>
            </a:extLst>
          </p:cNvPr>
          <p:cNvSpPr>
            <a:spLocks noGrp="1"/>
          </p:cNvSpPr>
          <p:nvPr>
            <p:ph type="subTitle" idx="13"/>
          </p:nvPr>
        </p:nvSpPr>
        <p:spPr>
          <a:xfrm>
            <a:off x="2285998" y="1018599"/>
            <a:ext cx="6858000" cy="714499"/>
          </a:xfrm>
        </p:spPr>
        <p:txBody>
          <a:bodyPr rIns="365760"/>
          <a:lstStyle>
            <a:lvl1pPr marL="0" indent="0" algn="r">
              <a:buNone/>
              <a:defRPr sz="1800"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a:p>
        </p:txBody>
      </p:sp>
    </p:spTree>
    <p:extLst>
      <p:ext uri="{BB962C8B-B14F-4D97-AF65-F5344CB8AC3E}">
        <p14:creationId xmlns:p14="http://schemas.microsoft.com/office/powerpoint/2010/main" val="2872242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
        <p:nvSpPr>
          <p:cNvPr id="17" name="Picture Placeholder 16">
            <a:extLst>
              <a:ext uri="{FF2B5EF4-FFF2-40B4-BE49-F238E27FC236}">
                <a16:creationId xmlns="" xmlns:a16="http://schemas.microsoft.com/office/drawing/2014/main" id="{DC080B99-07D2-4EFE-919F-8D441B19CBAE}"/>
              </a:ext>
            </a:extLst>
          </p:cNvPr>
          <p:cNvSpPr>
            <a:spLocks noGrp="1"/>
          </p:cNvSpPr>
          <p:nvPr>
            <p:ph type="pic" sz="quarter" idx="13"/>
          </p:nvPr>
        </p:nvSpPr>
        <p:spPr>
          <a:xfrm>
            <a:off x="2" y="0"/>
            <a:ext cx="9143996" cy="4159244"/>
          </a:xfrm>
          <a:custGeom>
            <a:avLst/>
            <a:gdLst>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675237 w 12191994"/>
              <a:gd name="connsiteY3" fmla="*/ 4200953 h 4242819"/>
              <a:gd name="connsiteX4" fmla="*/ 3622991 w 12191994"/>
              <a:gd name="connsiteY4" fmla="*/ 4204420 h 4242819"/>
              <a:gd name="connsiteX5" fmla="*/ 3510832 w 12191994"/>
              <a:gd name="connsiteY5" fmla="*/ 4208872 h 4242819"/>
              <a:gd name="connsiteX6" fmla="*/ 0 w 12191994"/>
              <a:gd name="connsiteY6" fmla="*/ 4156678 h 4242819"/>
              <a:gd name="connsiteX7" fmla="*/ 61025 w 12191994"/>
              <a:gd name="connsiteY7" fmla="*/ 4162195 h 4242819"/>
              <a:gd name="connsiteX8" fmla="*/ 2166125 w 12191994"/>
              <a:gd name="connsiteY8" fmla="*/ 4242818 h 4242819"/>
              <a:gd name="connsiteX9" fmla="*/ 2166418 w 12191994"/>
              <a:gd name="connsiteY9" fmla="*/ 4242815 h 4242819"/>
              <a:gd name="connsiteX10" fmla="*/ 2166128 w 12191994"/>
              <a:gd name="connsiteY10" fmla="*/ 4242819 h 4242819"/>
              <a:gd name="connsiteX11" fmla="*/ 61028 w 12191994"/>
              <a:gd name="connsiteY11" fmla="*/ 4162196 h 4242819"/>
              <a:gd name="connsiteX12" fmla="*/ 0 w 12191994"/>
              <a:gd name="connsiteY12" fmla="*/ 4156679 h 4242819"/>
              <a:gd name="connsiteX13" fmla="*/ 0 w 12191994"/>
              <a:gd name="connsiteY13" fmla="*/ 0 h 4242819"/>
              <a:gd name="connsiteX14" fmla="*/ 12191994 w 12191994"/>
              <a:gd name="connsiteY14" fmla="*/ 0 h 4242819"/>
              <a:gd name="connsiteX15" fmla="*/ 12191994 w 12191994"/>
              <a:gd name="connsiteY15" fmla="*/ 2062010 h 4242819"/>
              <a:gd name="connsiteX16" fmla="*/ 12172138 w 12191994"/>
              <a:gd name="connsiteY16" fmla="*/ 2073270 h 4242819"/>
              <a:gd name="connsiteX17" fmla="*/ 4335530 w 12191994"/>
              <a:gd name="connsiteY17" fmla="*/ 4157144 h 4242819"/>
              <a:gd name="connsiteX18" fmla="*/ 4303869 w 12191994"/>
              <a:gd name="connsiteY18" fmla="*/ 4159244 h 4242819"/>
              <a:gd name="connsiteX19" fmla="*/ 4393550 w 12191994"/>
              <a:gd name="connsiteY19" fmla="*/ 4151137 h 4242819"/>
              <a:gd name="connsiteX20" fmla="*/ 4199670 w 12191994"/>
              <a:gd name="connsiteY20" fmla="*/ 4117929 h 4242819"/>
              <a:gd name="connsiteX21" fmla="*/ 500184 w 12191994"/>
              <a:gd name="connsiteY21" fmla="*/ 3043554 h 4242819"/>
              <a:gd name="connsiteX22" fmla="*/ 0 w 12191994"/>
              <a:gd name="connsiteY22" fmla="*/ 2813437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0 w 12191994"/>
              <a:gd name="connsiteY8" fmla="*/ 4156679 h 4242819"/>
              <a:gd name="connsiteX9" fmla="*/ 61025 w 12191994"/>
              <a:gd name="connsiteY9" fmla="*/ 4162195 h 4242819"/>
              <a:gd name="connsiteX10" fmla="*/ 2166125 w 12191994"/>
              <a:gd name="connsiteY10" fmla="*/ 4242818 h 4242819"/>
              <a:gd name="connsiteX11" fmla="*/ 2166418 w 12191994"/>
              <a:gd name="connsiteY11" fmla="*/ 4242815 h 4242819"/>
              <a:gd name="connsiteX12" fmla="*/ 2166128 w 12191994"/>
              <a:gd name="connsiteY12" fmla="*/ 4242819 h 4242819"/>
              <a:gd name="connsiteX13" fmla="*/ 61028 w 12191994"/>
              <a:gd name="connsiteY13" fmla="*/ 4162196 h 4242819"/>
              <a:gd name="connsiteX14" fmla="*/ 0 w 12191994"/>
              <a:gd name="connsiteY14" fmla="*/ 4156679 h 4242819"/>
              <a:gd name="connsiteX15" fmla="*/ 0 w 12191994"/>
              <a:gd name="connsiteY15" fmla="*/ 0 h 4242819"/>
              <a:gd name="connsiteX16" fmla="*/ 12191994 w 12191994"/>
              <a:gd name="connsiteY16" fmla="*/ 0 h 4242819"/>
              <a:gd name="connsiteX17" fmla="*/ 12191994 w 12191994"/>
              <a:gd name="connsiteY17" fmla="*/ 2062010 h 4242819"/>
              <a:gd name="connsiteX18" fmla="*/ 12172138 w 12191994"/>
              <a:gd name="connsiteY18" fmla="*/ 2073270 h 4242819"/>
              <a:gd name="connsiteX19" fmla="*/ 4335530 w 12191994"/>
              <a:gd name="connsiteY19" fmla="*/ 4157144 h 4242819"/>
              <a:gd name="connsiteX20" fmla="*/ 4303869 w 12191994"/>
              <a:gd name="connsiteY20" fmla="*/ 4159244 h 4242819"/>
              <a:gd name="connsiteX21" fmla="*/ 4393550 w 12191994"/>
              <a:gd name="connsiteY21" fmla="*/ 4151137 h 4242819"/>
              <a:gd name="connsiteX22" fmla="*/ 4199670 w 12191994"/>
              <a:gd name="connsiteY22" fmla="*/ 4117929 h 4242819"/>
              <a:gd name="connsiteX23" fmla="*/ 500184 w 12191994"/>
              <a:gd name="connsiteY23" fmla="*/ 3043554 h 4242819"/>
              <a:gd name="connsiteX24" fmla="*/ 0 w 12191994"/>
              <a:gd name="connsiteY24" fmla="*/ 2813437 h 4242819"/>
              <a:gd name="connsiteX25" fmla="*/ 0 w 12191994"/>
              <a:gd name="connsiteY25" fmla="*/ 0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0 w 12191994"/>
              <a:gd name="connsiteY8" fmla="*/ 4156679 h 4242819"/>
              <a:gd name="connsiteX9" fmla="*/ 61025 w 12191994"/>
              <a:gd name="connsiteY9" fmla="*/ 4162195 h 4242819"/>
              <a:gd name="connsiteX10" fmla="*/ 2166125 w 12191994"/>
              <a:gd name="connsiteY10" fmla="*/ 4242818 h 4242819"/>
              <a:gd name="connsiteX11" fmla="*/ 2166418 w 12191994"/>
              <a:gd name="connsiteY11" fmla="*/ 4242815 h 4242819"/>
              <a:gd name="connsiteX12" fmla="*/ 2166128 w 12191994"/>
              <a:gd name="connsiteY12" fmla="*/ 4242819 h 4242819"/>
              <a:gd name="connsiteX13" fmla="*/ 0 w 12191994"/>
              <a:gd name="connsiteY13" fmla="*/ 4156679 h 4242819"/>
              <a:gd name="connsiteX14" fmla="*/ 0 w 12191994"/>
              <a:gd name="connsiteY14" fmla="*/ 0 h 4242819"/>
              <a:gd name="connsiteX15" fmla="*/ 12191994 w 12191994"/>
              <a:gd name="connsiteY15" fmla="*/ 0 h 4242819"/>
              <a:gd name="connsiteX16" fmla="*/ 12191994 w 12191994"/>
              <a:gd name="connsiteY16" fmla="*/ 2062010 h 4242819"/>
              <a:gd name="connsiteX17" fmla="*/ 12172138 w 12191994"/>
              <a:gd name="connsiteY17" fmla="*/ 2073270 h 4242819"/>
              <a:gd name="connsiteX18" fmla="*/ 4335530 w 12191994"/>
              <a:gd name="connsiteY18" fmla="*/ 4157144 h 4242819"/>
              <a:gd name="connsiteX19" fmla="*/ 4303869 w 12191994"/>
              <a:gd name="connsiteY19" fmla="*/ 4159244 h 4242819"/>
              <a:gd name="connsiteX20" fmla="*/ 4393550 w 12191994"/>
              <a:gd name="connsiteY20" fmla="*/ 4151137 h 4242819"/>
              <a:gd name="connsiteX21" fmla="*/ 4199670 w 12191994"/>
              <a:gd name="connsiteY21" fmla="*/ 4117929 h 4242819"/>
              <a:gd name="connsiteX22" fmla="*/ 500184 w 12191994"/>
              <a:gd name="connsiteY22" fmla="*/ 3043554 h 4242819"/>
              <a:gd name="connsiteX23" fmla="*/ 0 w 12191994"/>
              <a:gd name="connsiteY23" fmla="*/ 2813437 h 4242819"/>
              <a:gd name="connsiteX24" fmla="*/ 0 w 12191994"/>
              <a:gd name="connsiteY24" fmla="*/ 0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0 w 12191994"/>
              <a:gd name="connsiteY8" fmla="*/ 4156679 h 4242819"/>
              <a:gd name="connsiteX9" fmla="*/ 2166125 w 12191994"/>
              <a:gd name="connsiteY9" fmla="*/ 4242818 h 4242819"/>
              <a:gd name="connsiteX10" fmla="*/ 2166418 w 12191994"/>
              <a:gd name="connsiteY10" fmla="*/ 4242815 h 4242819"/>
              <a:gd name="connsiteX11" fmla="*/ 2166128 w 12191994"/>
              <a:gd name="connsiteY11" fmla="*/ 4242819 h 4242819"/>
              <a:gd name="connsiteX12" fmla="*/ 0 w 12191994"/>
              <a:gd name="connsiteY12" fmla="*/ 4156679 h 4242819"/>
              <a:gd name="connsiteX13" fmla="*/ 0 w 12191994"/>
              <a:gd name="connsiteY13" fmla="*/ 0 h 4242819"/>
              <a:gd name="connsiteX14" fmla="*/ 12191994 w 12191994"/>
              <a:gd name="connsiteY14" fmla="*/ 0 h 4242819"/>
              <a:gd name="connsiteX15" fmla="*/ 12191994 w 12191994"/>
              <a:gd name="connsiteY15" fmla="*/ 2062010 h 4242819"/>
              <a:gd name="connsiteX16" fmla="*/ 12172138 w 12191994"/>
              <a:gd name="connsiteY16" fmla="*/ 2073270 h 4242819"/>
              <a:gd name="connsiteX17" fmla="*/ 4335530 w 12191994"/>
              <a:gd name="connsiteY17" fmla="*/ 4157144 h 4242819"/>
              <a:gd name="connsiteX18" fmla="*/ 4303869 w 12191994"/>
              <a:gd name="connsiteY18" fmla="*/ 4159244 h 4242819"/>
              <a:gd name="connsiteX19" fmla="*/ 4393550 w 12191994"/>
              <a:gd name="connsiteY19" fmla="*/ 4151137 h 4242819"/>
              <a:gd name="connsiteX20" fmla="*/ 4199670 w 12191994"/>
              <a:gd name="connsiteY20" fmla="*/ 4117929 h 4242819"/>
              <a:gd name="connsiteX21" fmla="*/ 500184 w 12191994"/>
              <a:gd name="connsiteY21" fmla="*/ 3043554 h 4242819"/>
              <a:gd name="connsiteX22" fmla="*/ 0 w 12191994"/>
              <a:gd name="connsiteY22" fmla="*/ 2813437 h 4242819"/>
              <a:gd name="connsiteX23" fmla="*/ 0 w 12191994"/>
              <a:gd name="connsiteY23" fmla="*/ 0 h 4242819"/>
              <a:gd name="connsiteX0" fmla="*/ 3009998 w 12191994"/>
              <a:gd name="connsiteY0" fmla="*/ 4228754 h 4242819"/>
              <a:gd name="connsiteX1" fmla="*/ 2899539 w 12191994"/>
              <a:gd name="connsiteY1" fmla="*/ 4233139 h 4242819"/>
              <a:gd name="connsiteX2" fmla="*/ 2823072 w 12191994"/>
              <a:gd name="connsiteY2" fmla="*/ 4234148 h 4242819"/>
              <a:gd name="connsiteX3" fmla="*/ 3009998 w 12191994"/>
              <a:gd name="connsiteY3" fmla="*/ 4228754 h 4242819"/>
              <a:gd name="connsiteX4" fmla="*/ 3675237 w 12191994"/>
              <a:gd name="connsiteY4" fmla="*/ 4200953 h 4242819"/>
              <a:gd name="connsiteX5" fmla="*/ 3622991 w 12191994"/>
              <a:gd name="connsiteY5" fmla="*/ 4204420 h 4242819"/>
              <a:gd name="connsiteX6" fmla="*/ 3510832 w 12191994"/>
              <a:gd name="connsiteY6" fmla="*/ 4208872 h 4242819"/>
              <a:gd name="connsiteX7" fmla="*/ 3675237 w 12191994"/>
              <a:gd name="connsiteY7" fmla="*/ 4200953 h 4242819"/>
              <a:gd name="connsiteX8" fmla="*/ 2166128 w 12191994"/>
              <a:gd name="connsiteY8" fmla="*/ 4242819 h 4242819"/>
              <a:gd name="connsiteX9" fmla="*/ 2166125 w 12191994"/>
              <a:gd name="connsiteY9" fmla="*/ 4242818 h 4242819"/>
              <a:gd name="connsiteX10" fmla="*/ 2166418 w 12191994"/>
              <a:gd name="connsiteY10" fmla="*/ 4242815 h 4242819"/>
              <a:gd name="connsiteX11" fmla="*/ 2166128 w 12191994"/>
              <a:gd name="connsiteY11" fmla="*/ 4242819 h 4242819"/>
              <a:gd name="connsiteX12" fmla="*/ 0 w 12191994"/>
              <a:gd name="connsiteY12" fmla="*/ 0 h 4242819"/>
              <a:gd name="connsiteX13" fmla="*/ 12191994 w 12191994"/>
              <a:gd name="connsiteY13" fmla="*/ 0 h 4242819"/>
              <a:gd name="connsiteX14" fmla="*/ 12191994 w 12191994"/>
              <a:gd name="connsiteY14" fmla="*/ 2062010 h 4242819"/>
              <a:gd name="connsiteX15" fmla="*/ 12172138 w 12191994"/>
              <a:gd name="connsiteY15" fmla="*/ 2073270 h 4242819"/>
              <a:gd name="connsiteX16" fmla="*/ 4335530 w 12191994"/>
              <a:gd name="connsiteY16" fmla="*/ 4157144 h 4242819"/>
              <a:gd name="connsiteX17" fmla="*/ 4303869 w 12191994"/>
              <a:gd name="connsiteY17" fmla="*/ 4159244 h 4242819"/>
              <a:gd name="connsiteX18" fmla="*/ 4393550 w 12191994"/>
              <a:gd name="connsiteY18" fmla="*/ 4151137 h 4242819"/>
              <a:gd name="connsiteX19" fmla="*/ 4199670 w 12191994"/>
              <a:gd name="connsiteY19" fmla="*/ 4117929 h 4242819"/>
              <a:gd name="connsiteX20" fmla="*/ 500184 w 12191994"/>
              <a:gd name="connsiteY20" fmla="*/ 3043554 h 4242819"/>
              <a:gd name="connsiteX21" fmla="*/ 0 w 12191994"/>
              <a:gd name="connsiteY21" fmla="*/ 2813437 h 4242819"/>
              <a:gd name="connsiteX22" fmla="*/ 0 w 12191994"/>
              <a:gd name="connsiteY22" fmla="*/ 0 h 4242819"/>
              <a:gd name="connsiteX0" fmla="*/ 3009998 w 12191994"/>
              <a:gd name="connsiteY0" fmla="*/ 4228754 h 4242818"/>
              <a:gd name="connsiteX1" fmla="*/ 2899539 w 12191994"/>
              <a:gd name="connsiteY1" fmla="*/ 4233139 h 4242818"/>
              <a:gd name="connsiteX2" fmla="*/ 2823072 w 12191994"/>
              <a:gd name="connsiteY2" fmla="*/ 4234148 h 4242818"/>
              <a:gd name="connsiteX3" fmla="*/ 3009998 w 12191994"/>
              <a:gd name="connsiteY3" fmla="*/ 4228754 h 4242818"/>
              <a:gd name="connsiteX4" fmla="*/ 3675237 w 12191994"/>
              <a:gd name="connsiteY4" fmla="*/ 4200953 h 4242818"/>
              <a:gd name="connsiteX5" fmla="*/ 3622991 w 12191994"/>
              <a:gd name="connsiteY5" fmla="*/ 4204420 h 4242818"/>
              <a:gd name="connsiteX6" fmla="*/ 3510832 w 12191994"/>
              <a:gd name="connsiteY6" fmla="*/ 4208872 h 4242818"/>
              <a:gd name="connsiteX7" fmla="*/ 3675237 w 12191994"/>
              <a:gd name="connsiteY7" fmla="*/ 4200953 h 4242818"/>
              <a:gd name="connsiteX8" fmla="*/ 2166418 w 12191994"/>
              <a:gd name="connsiteY8" fmla="*/ 4242815 h 4242818"/>
              <a:gd name="connsiteX9" fmla="*/ 2166125 w 12191994"/>
              <a:gd name="connsiteY9" fmla="*/ 4242818 h 4242818"/>
              <a:gd name="connsiteX10" fmla="*/ 2166418 w 12191994"/>
              <a:gd name="connsiteY10" fmla="*/ 4242815 h 4242818"/>
              <a:gd name="connsiteX11" fmla="*/ 0 w 12191994"/>
              <a:gd name="connsiteY11" fmla="*/ 0 h 4242818"/>
              <a:gd name="connsiteX12" fmla="*/ 12191994 w 12191994"/>
              <a:gd name="connsiteY12" fmla="*/ 0 h 4242818"/>
              <a:gd name="connsiteX13" fmla="*/ 12191994 w 12191994"/>
              <a:gd name="connsiteY13" fmla="*/ 2062010 h 4242818"/>
              <a:gd name="connsiteX14" fmla="*/ 12172138 w 12191994"/>
              <a:gd name="connsiteY14" fmla="*/ 2073270 h 4242818"/>
              <a:gd name="connsiteX15" fmla="*/ 4335530 w 12191994"/>
              <a:gd name="connsiteY15" fmla="*/ 4157144 h 4242818"/>
              <a:gd name="connsiteX16" fmla="*/ 4303869 w 12191994"/>
              <a:gd name="connsiteY16" fmla="*/ 4159244 h 4242818"/>
              <a:gd name="connsiteX17" fmla="*/ 4393550 w 12191994"/>
              <a:gd name="connsiteY17" fmla="*/ 4151137 h 4242818"/>
              <a:gd name="connsiteX18" fmla="*/ 4199670 w 12191994"/>
              <a:gd name="connsiteY18" fmla="*/ 4117929 h 4242818"/>
              <a:gd name="connsiteX19" fmla="*/ 500184 w 12191994"/>
              <a:gd name="connsiteY19" fmla="*/ 3043554 h 4242818"/>
              <a:gd name="connsiteX20" fmla="*/ 0 w 12191994"/>
              <a:gd name="connsiteY20" fmla="*/ 2813437 h 4242818"/>
              <a:gd name="connsiteX21" fmla="*/ 0 w 12191994"/>
              <a:gd name="connsiteY21" fmla="*/ 0 h 4242818"/>
              <a:gd name="connsiteX0" fmla="*/ 3009998 w 12191994"/>
              <a:gd name="connsiteY0" fmla="*/ 4228754 h 4234148"/>
              <a:gd name="connsiteX1" fmla="*/ 2899539 w 12191994"/>
              <a:gd name="connsiteY1" fmla="*/ 4233139 h 4234148"/>
              <a:gd name="connsiteX2" fmla="*/ 2823072 w 12191994"/>
              <a:gd name="connsiteY2" fmla="*/ 4234148 h 4234148"/>
              <a:gd name="connsiteX3" fmla="*/ 3009998 w 12191994"/>
              <a:gd name="connsiteY3" fmla="*/ 4228754 h 4234148"/>
              <a:gd name="connsiteX4" fmla="*/ 3675237 w 12191994"/>
              <a:gd name="connsiteY4" fmla="*/ 4200953 h 4234148"/>
              <a:gd name="connsiteX5" fmla="*/ 3622991 w 12191994"/>
              <a:gd name="connsiteY5" fmla="*/ 4204420 h 4234148"/>
              <a:gd name="connsiteX6" fmla="*/ 3510832 w 12191994"/>
              <a:gd name="connsiteY6" fmla="*/ 4208872 h 4234148"/>
              <a:gd name="connsiteX7" fmla="*/ 3675237 w 12191994"/>
              <a:gd name="connsiteY7" fmla="*/ 4200953 h 4234148"/>
              <a:gd name="connsiteX8" fmla="*/ 0 w 12191994"/>
              <a:gd name="connsiteY8" fmla="*/ 0 h 4234148"/>
              <a:gd name="connsiteX9" fmla="*/ 12191994 w 12191994"/>
              <a:gd name="connsiteY9" fmla="*/ 0 h 4234148"/>
              <a:gd name="connsiteX10" fmla="*/ 12191994 w 12191994"/>
              <a:gd name="connsiteY10" fmla="*/ 2062010 h 4234148"/>
              <a:gd name="connsiteX11" fmla="*/ 12172138 w 12191994"/>
              <a:gd name="connsiteY11" fmla="*/ 2073270 h 4234148"/>
              <a:gd name="connsiteX12" fmla="*/ 4335530 w 12191994"/>
              <a:gd name="connsiteY12" fmla="*/ 4157144 h 4234148"/>
              <a:gd name="connsiteX13" fmla="*/ 4303869 w 12191994"/>
              <a:gd name="connsiteY13" fmla="*/ 4159244 h 4234148"/>
              <a:gd name="connsiteX14" fmla="*/ 4393550 w 12191994"/>
              <a:gd name="connsiteY14" fmla="*/ 4151137 h 4234148"/>
              <a:gd name="connsiteX15" fmla="*/ 4199670 w 12191994"/>
              <a:gd name="connsiteY15" fmla="*/ 4117929 h 4234148"/>
              <a:gd name="connsiteX16" fmla="*/ 500184 w 12191994"/>
              <a:gd name="connsiteY16" fmla="*/ 3043554 h 4234148"/>
              <a:gd name="connsiteX17" fmla="*/ 0 w 12191994"/>
              <a:gd name="connsiteY17" fmla="*/ 2813437 h 4234148"/>
              <a:gd name="connsiteX18" fmla="*/ 0 w 12191994"/>
              <a:gd name="connsiteY18" fmla="*/ 0 h 4234148"/>
              <a:gd name="connsiteX0" fmla="*/ 3009998 w 12191994"/>
              <a:gd name="connsiteY0" fmla="*/ 4228754 h 4233139"/>
              <a:gd name="connsiteX1" fmla="*/ 2899539 w 12191994"/>
              <a:gd name="connsiteY1" fmla="*/ 4233139 h 4233139"/>
              <a:gd name="connsiteX2" fmla="*/ 3009998 w 12191994"/>
              <a:gd name="connsiteY2" fmla="*/ 4228754 h 4233139"/>
              <a:gd name="connsiteX3" fmla="*/ 3675237 w 12191994"/>
              <a:gd name="connsiteY3" fmla="*/ 4200953 h 4233139"/>
              <a:gd name="connsiteX4" fmla="*/ 3622991 w 12191994"/>
              <a:gd name="connsiteY4" fmla="*/ 4204420 h 4233139"/>
              <a:gd name="connsiteX5" fmla="*/ 3510832 w 12191994"/>
              <a:gd name="connsiteY5" fmla="*/ 4208872 h 4233139"/>
              <a:gd name="connsiteX6" fmla="*/ 3675237 w 12191994"/>
              <a:gd name="connsiteY6" fmla="*/ 4200953 h 4233139"/>
              <a:gd name="connsiteX7" fmla="*/ 0 w 12191994"/>
              <a:gd name="connsiteY7" fmla="*/ 0 h 4233139"/>
              <a:gd name="connsiteX8" fmla="*/ 12191994 w 12191994"/>
              <a:gd name="connsiteY8" fmla="*/ 0 h 4233139"/>
              <a:gd name="connsiteX9" fmla="*/ 12191994 w 12191994"/>
              <a:gd name="connsiteY9" fmla="*/ 2062010 h 4233139"/>
              <a:gd name="connsiteX10" fmla="*/ 12172138 w 12191994"/>
              <a:gd name="connsiteY10" fmla="*/ 2073270 h 4233139"/>
              <a:gd name="connsiteX11" fmla="*/ 4335530 w 12191994"/>
              <a:gd name="connsiteY11" fmla="*/ 4157144 h 4233139"/>
              <a:gd name="connsiteX12" fmla="*/ 4303869 w 12191994"/>
              <a:gd name="connsiteY12" fmla="*/ 4159244 h 4233139"/>
              <a:gd name="connsiteX13" fmla="*/ 4393550 w 12191994"/>
              <a:gd name="connsiteY13" fmla="*/ 4151137 h 4233139"/>
              <a:gd name="connsiteX14" fmla="*/ 4199670 w 12191994"/>
              <a:gd name="connsiteY14" fmla="*/ 4117929 h 4233139"/>
              <a:gd name="connsiteX15" fmla="*/ 500184 w 12191994"/>
              <a:gd name="connsiteY15" fmla="*/ 3043554 h 4233139"/>
              <a:gd name="connsiteX16" fmla="*/ 0 w 12191994"/>
              <a:gd name="connsiteY16" fmla="*/ 2813437 h 4233139"/>
              <a:gd name="connsiteX17" fmla="*/ 0 w 12191994"/>
              <a:gd name="connsiteY17" fmla="*/ 0 h 4233139"/>
              <a:gd name="connsiteX0" fmla="*/ 3675237 w 12191994"/>
              <a:gd name="connsiteY0" fmla="*/ 4200953 h 4208872"/>
              <a:gd name="connsiteX1" fmla="*/ 3622991 w 12191994"/>
              <a:gd name="connsiteY1" fmla="*/ 4204420 h 4208872"/>
              <a:gd name="connsiteX2" fmla="*/ 3510832 w 12191994"/>
              <a:gd name="connsiteY2" fmla="*/ 4208872 h 4208872"/>
              <a:gd name="connsiteX3" fmla="*/ 3675237 w 12191994"/>
              <a:gd name="connsiteY3" fmla="*/ 4200953 h 4208872"/>
              <a:gd name="connsiteX4" fmla="*/ 0 w 12191994"/>
              <a:gd name="connsiteY4" fmla="*/ 0 h 4208872"/>
              <a:gd name="connsiteX5" fmla="*/ 12191994 w 12191994"/>
              <a:gd name="connsiteY5" fmla="*/ 0 h 4208872"/>
              <a:gd name="connsiteX6" fmla="*/ 12191994 w 12191994"/>
              <a:gd name="connsiteY6" fmla="*/ 2062010 h 4208872"/>
              <a:gd name="connsiteX7" fmla="*/ 12172138 w 12191994"/>
              <a:gd name="connsiteY7" fmla="*/ 2073270 h 4208872"/>
              <a:gd name="connsiteX8" fmla="*/ 4335530 w 12191994"/>
              <a:gd name="connsiteY8" fmla="*/ 4157144 h 4208872"/>
              <a:gd name="connsiteX9" fmla="*/ 4303869 w 12191994"/>
              <a:gd name="connsiteY9" fmla="*/ 4159244 h 4208872"/>
              <a:gd name="connsiteX10" fmla="*/ 4393550 w 12191994"/>
              <a:gd name="connsiteY10" fmla="*/ 4151137 h 4208872"/>
              <a:gd name="connsiteX11" fmla="*/ 4199670 w 12191994"/>
              <a:gd name="connsiteY11" fmla="*/ 4117929 h 4208872"/>
              <a:gd name="connsiteX12" fmla="*/ 500184 w 12191994"/>
              <a:gd name="connsiteY12" fmla="*/ 3043554 h 4208872"/>
              <a:gd name="connsiteX13" fmla="*/ 0 w 12191994"/>
              <a:gd name="connsiteY13" fmla="*/ 2813437 h 4208872"/>
              <a:gd name="connsiteX14" fmla="*/ 0 w 12191994"/>
              <a:gd name="connsiteY14" fmla="*/ 0 h 4208872"/>
              <a:gd name="connsiteX0" fmla="*/ 3675237 w 12191994"/>
              <a:gd name="connsiteY0" fmla="*/ 4200953 h 4204420"/>
              <a:gd name="connsiteX1" fmla="*/ 3622991 w 12191994"/>
              <a:gd name="connsiteY1" fmla="*/ 4204420 h 4204420"/>
              <a:gd name="connsiteX2" fmla="*/ 3675237 w 12191994"/>
              <a:gd name="connsiteY2" fmla="*/ 4200953 h 4204420"/>
              <a:gd name="connsiteX3" fmla="*/ 0 w 12191994"/>
              <a:gd name="connsiteY3" fmla="*/ 0 h 4204420"/>
              <a:gd name="connsiteX4" fmla="*/ 12191994 w 12191994"/>
              <a:gd name="connsiteY4" fmla="*/ 0 h 4204420"/>
              <a:gd name="connsiteX5" fmla="*/ 12191994 w 12191994"/>
              <a:gd name="connsiteY5" fmla="*/ 2062010 h 4204420"/>
              <a:gd name="connsiteX6" fmla="*/ 12172138 w 12191994"/>
              <a:gd name="connsiteY6" fmla="*/ 2073270 h 4204420"/>
              <a:gd name="connsiteX7" fmla="*/ 4335530 w 12191994"/>
              <a:gd name="connsiteY7" fmla="*/ 4157144 h 4204420"/>
              <a:gd name="connsiteX8" fmla="*/ 4303869 w 12191994"/>
              <a:gd name="connsiteY8" fmla="*/ 4159244 h 4204420"/>
              <a:gd name="connsiteX9" fmla="*/ 4393550 w 12191994"/>
              <a:gd name="connsiteY9" fmla="*/ 4151137 h 4204420"/>
              <a:gd name="connsiteX10" fmla="*/ 4199670 w 12191994"/>
              <a:gd name="connsiteY10" fmla="*/ 4117929 h 4204420"/>
              <a:gd name="connsiteX11" fmla="*/ 500184 w 12191994"/>
              <a:gd name="connsiteY11" fmla="*/ 3043554 h 4204420"/>
              <a:gd name="connsiteX12" fmla="*/ 0 w 12191994"/>
              <a:gd name="connsiteY12" fmla="*/ 2813437 h 4204420"/>
              <a:gd name="connsiteX13" fmla="*/ 0 w 12191994"/>
              <a:gd name="connsiteY13" fmla="*/ 0 h 4204420"/>
              <a:gd name="connsiteX0" fmla="*/ 0 w 12191994"/>
              <a:gd name="connsiteY0" fmla="*/ 0 h 4159244"/>
              <a:gd name="connsiteX1" fmla="*/ 12191994 w 12191994"/>
              <a:gd name="connsiteY1" fmla="*/ 0 h 4159244"/>
              <a:gd name="connsiteX2" fmla="*/ 12191994 w 12191994"/>
              <a:gd name="connsiteY2" fmla="*/ 2062010 h 4159244"/>
              <a:gd name="connsiteX3" fmla="*/ 12172138 w 12191994"/>
              <a:gd name="connsiteY3" fmla="*/ 2073270 h 4159244"/>
              <a:gd name="connsiteX4" fmla="*/ 4335530 w 12191994"/>
              <a:gd name="connsiteY4" fmla="*/ 4157144 h 4159244"/>
              <a:gd name="connsiteX5" fmla="*/ 4303869 w 12191994"/>
              <a:gd name="connsiteY5" fmla="*/ 4159244 h 4159244"/>
              <a:gd name="connsiteX6" fmla="*/ 4393550 w 12191994"/>
              <a:gd name="connsiteY6" fmla="*/ 4151137 h 4159244"/>
              <a:gd name="connsiteX7" fmla="*/ 4199670 w 12191994"/>
              <a:gd name="connsiteY7" fmla="*/ 4117929 h 4159244"/>
              <a:gd name="connsiteX8" fmla="*/ 500184 w 12191994"/>
              <a:gd name="connsiteY8" fmla="*/ 3043554 h 4159244"/>
              <a:gd name="connsiteX9" fmla="*/ 0 w 12191994"/>
              <a:gd name="connsiteY9" fmla="*/ 2813437 h 4159244"/>
              <a:gd name="connsiteX10" fmla="*/ 0 w 12191994"/>
              <a:gd name="connsiteY10" fmla="*/ 0 h 41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4" h="4159244">
                <a:moveTo>
                  <a:pt x="0" y="0"/>
                </a:moveTo>
                <a:lnTo>
                  <a:pt x="12191994" y="0"/>
                </a:lnTo>
                <a:lnTo>
                  <a:pt x="12191994" y="2062010"/>
                </a:lnTo>
                <a:lnTo>
                  <a:pt x="12172138" y="2073270"/>
                </a:lnTo>
                <a:cubicBezTo>
                  <a:pt x="10126645" y="3159296"/>
                  <a:pt x="7398182" y="3912771"/>
                  <a:pt x="4335530" y="4157144"/>
                </a:cubicBezTo>
                <a:lnTo>
                  <a:pt x="4303869" y="4159244"/>
                </a:lnTo>
                <a:lnTo>
                  <a:pt x="4393550" y="4151137"/>
                </a:lnTo>
                <a:lnTo>
                  <a:pt x="4199670" y="4117929"/>
                </a:lnTo>
                <a:cubicBezTo>
                  <a:pt x="2842546" y="3866392"/>
                  <a:pt x="1594227" y="3500596"/>
                  <a:pt x="500184" y="3043554"/>
                </a:cubicBezTo>
                <a:lnTo>
                  <a:pt x="0" y="2813437"/>
                </a:lnTo>
                <a:lnTo>
                  <a:pt x="0" y="0"/>
                </a:lnTo>
                <a:close/>
              </a:path>
            </a:pathLst>
          </a:custGeom>
        </p:spPr>
        <p:txBody>
          <a:bodyPr wrap="square">
            <a:noAutofit/>
          </a:bodyPr>
          <a:lstStyle/>
          <a:p>
            <a:r>
              <a:rPr lang="ru-RU" smtClean="0"/>
              <a:t>Вставка рисунка</a:t>
            </a:r>
            <a:endParaRPr lang="en-US"/>
          </a:p>
        </p:txBody>
      </p:sp>
      <p:sp>
        <p:nvSpPr>
          <p:cNvPr id="9" name="Freeform: Shape 8">
            <a:extLst>
              <a:ext uri="{FF2B5EF4-FFF2-40B4-BE49-F238E27FC236}">
                <a16:creationId xmlns="" xmlns:a16="http://schemas.microsoft.com/office/drawing/2014/main" id="{95A8ECF8-9EC0-4371-9073-B718C78D330B}"/>
              </a:ext>
            </a:extLst>
          </p:cNvPr>
          <p:cNvSpPr/>
          <p:nvPr userDrawn="1"/>
        </p:nvSpPr>
        <p:spPr>
          <a:xfrm>
            <a:off x="4490376" y="6021955"/>
            <a:ext cx="4653624" cy="836047"/>
          </a:xfrm>
          <a:custGeom>
            <a:avLst/>
            <a:gdLst>
              <a:gd name="connsiteX0" fmla="*/ 0 w 6204832"/>
              <a:gd name="connsiteY0" fmla="*/ 0 h 836047"/>
              <a:gd name="connsiteX1" fmla="*/ 304730 w 6204832"/>
              <a:gd name="connsiteY1" fmla="*/ 38149 h 836047"/>
              <a:gd name="connsiteX2" fmla="*/ 3397819 w 6204832"/>
              <a:gd name="connsiteY2" fmla="*/ 210757 h 836047"/>
              <a:gd name="connsiteX3" fmla="*/ 5889052 w 6204832"/>
              <a:gd name="connsiteY3" fmla="*/ 99488 h 836047"/>
              <a:gd name="connsiteX4" fmla="*/ 6204832 w 6204832"/>
              <a:gd name="connsiteY4" fmla="*/ 63660 h 836047"/>
              <a:gd name="connsiteX5" fmla="*/ 6204832 w 6204832"/>
              <a:gd name="connsiteY5" fmla="*/ 741992 h 836047"/>
              <a:gd name="connsiteX6" fmla="*/ 6204831 w 6204832"/>
              <a:gd name="connsiteY6" fmla="*/ 741992 h 836047"/>
              <a:gd name="connsiteX7" fmla="*/ 6204831 w 6204832"/>
              <a:gd name="connsiteY7" fmla="*/ 836047 h 836047"/>
              <a:gd name="connsiteX8" fmla="*/ 2954095 w 6204832"/>
              <a:gd name="connsiteY8" fmla="*/ 836047 h 836047"/>
              <a:gd name="connsiteX9" fmla="*/ 2930417 w 6204832"/>
              <a:gd name="connsiteY9" fmla="*/ 833175 h 836047"/>
              <a:gd name="connsiteX10" fmla="*/ 165022 w 6204832"/>
              <a:gd name="connsiteY10" fmla="*/ 73132 h 83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04832" h="836047">
                <a:moveTo>
                  <a:pt x="0" y="0"/>
                </a:moveTo>
                <a:lnTo>
                  <a:pt x="304730" y="38149"/>
                </a:lnTo>
                <a:cubicBezTo>
                  <a:pt x="1300024" y="151139"/>
                  <a:pt x="2335168" y="210757"/>
                  <a:pt x="3397819" y="210757"/>
                </a:cubicBezTo>
                <a:cubicBezTo>
                  <a:pt x="4247941" y="210757"/>
                  <a:pt x="5080458" y="172602"/>
                  <a:pt x="5889052" y="99488"/>
                </a:cubicBezTo>
                <a:lnTo>
                  <a:pt x="6204832" y="63660"/>
                </a:lnTo>
                <a:lnTo>
                  <a:pt x="6204832" y="741992"/>
                </a:lnTo>
                <a:lnTo>
                  <a:pt x="6204831" y="741992"/>
                </a:lnTo>
                <a:lnTo>
                  <a:pt x="6204831" y="836047"/>
                </a:lnTo>
                <a:lnTo>
                  <a:pt x="2954095" y="836047"/>
                </a:lnTo>
                <a:lnTo>
                  <a:pt x="2930417" y="833175"/>
                </a:lnTo>
                <a:cubicBezTo>
                  <a:pt x="1933531" y="687458"/>
                  <a:pt x="1000874" y="426847"/>
                  <a:pt x="165022" y="73132"/>
                </a:cubicBezTo>
                <a:close/>
              </a:path>
            </a:pathLst>
          </a:custGeom>
          <a:solidFill>
            <a:srgbClr val="2A3A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 name="Freeform: Shape 9">
            <a:extLst>
              <a:ext uri="{FF2B5EF4-FFF2-40B4-BE49-F238E27FC236}">
                <a16:creationId xmlns="" xmlns:a16="http://schemas.microsoft.com/office/drawing/2014/main" id="{990A6D83-D876-44E9-844F-067A0C9D2F58}"/>
              </a:ext>
            </a:extLst>
          </p:cNvPr>
          <p:cNvSpPr/>
          <p:nvPr userDrawn="1"/>
        </p:nvSpPr>
        <p:spPr>
          <a:xfrm>
            <a:off x="0" y="2240554"/>
            <a:ext cx="9144000" cy="3861530"/>
          </a:xfrm>
          <a:custGeom>
            <a:avLst/>
            <a:gdLst>
              <a:gd name="connsiteX0" fmla="*/ 4072878 w 4072878"/>
              <a:gd name="connsiteY0" fmla="*/ 0 h 2548371"/>
              <a:gd name="connsiteX1" fmla="*/ 4072878 w 4072878"/>
              <a:gd name="connsiteY1" fmla="*/ 2451296 h 2548371"/>
              <a:gd name="connsiteX2" fmla="*/ 3967388 w 4072878"/>
              <a:gd name="connsiteY2" fmla="*/ 2474940 h 2548371"/>
              <a:gd name="connsiteX3" fmla="*/ 3135163 w 4072878"/>
              <a:gd name="connsiteY3" fmla="*/ 2548371 h 2548371"/>
              <a:gd name="connsiteX4" fmla="*/ 144639 w 4072878"/>
              <a:gd name="connsiteY4" fmla="*/ 1474801 h 2548371"/>
              <a:gd name="connsiteX5" fmla="*/ 0 w 4072878"/>
              <a:gd name="connsiteY5" fmla="*/ 1349511 h 2548371"/>
              <a:gd name="connsiteX6" fmla="*/ 7645 w 4072878"/>
              <a:gd name="connsiteY6" fmla="*/ 1350876 h 2548371"/>
              <a:gd name="connsiteX7" fmla="*/ 723622 w 4072878"/>
              <a:gd name="connsiteY7" fmla="*/ 1405047 h 2548371"/>
              <a:gd name="connsiteX8" fmla="*/ 3884734 w 4072878"/>
              <a:gd name="connsiteY8" fmla="*/ 183710 h 2548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2878" h="2548371">
                <a:moveTo>
                  <a:pt x="4072878" y="0"/>
                </a:moveTo>
                <a:lnTo>
                  <a:pt x="4072878" y="2451296"/>
                </a:lnTo>
                <a:lnTo>
                  <a:pt x="3967388" y="2474940"/>
                </a:lnTo>
                <a:cubicBezTo>
                  <a:pt x="3697268" y="2523191"/>
                  <a:pt x="3419156" y="2548371"/>
                  <a:pt x="3135163" y="2548371"/>
                </a:cubicBezTo>
                <a:cubicBezTo>
                  <a:pt x="1999192" y="2548371"/>
                  <a:pt x="957318" y="2145483"/>
                  <a:pt x="144639" y="1474801"/>
                </a:cubicBezTo>
                <a:lnTo>
                  <a:pt x="0" y="1349511"/>
                </a:lnTo>
                <a:lnTo>
                  <a:pt x="7645" y="1350876"/>
                </a:lnTo>
                <a:cubicBezTo>
                  <a:pt x="241098" y="1386547"/>
                  <a:pt x="480200" y="1405047"/>
                  <a:pt x="723622" y="1405047"/>
                </a:cubicBezTo>
                <a:cubicBezTo>
                  <a:pt x="1940736" y="1405047"/>
                  <a:pt x="3049826" y="942548"/>
                  <a:pt x="3884734" y="183710"/>
                </a:cubicBezTo>
                <a:close/>
              </a:path>
            </a:pathLst>
          </a:custGeom>
          <a:solidFill>
            <a:srgbClr val="DF22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Title 1">
            <a:extLst>
              <a:ext uri="{FF2B5EF4-FFF2-40B4-BE49-F238E27FC236}">
                <a16:creationId xmlns="" xmlns:a16="http://schemas.microsoft.com/office/drawing/2014/main" id="{90ABCC98-1580-4C28-8EDC-0F8AF5CA9843}"/>
              </a:ext>
            </a:extLst>
          </p:cNvPr>
          <p:cNvSpPr>
            <a:spLocks noGrp="1"/>
          </p:cNvSpPr>
          <p:nvPr>
            <p:ph type="ctrTitle"/>
          </p:nvPr>
        </p:nvSpPr>
        <p:spPr>
          <a:xfrm>
            <a:off x="2285998" y="2814638"/>
            <a:ext cx="6858000" cy="2387600"/>
          </a:xfrm>
        </p:spPr>
        <p:txBody>
          <a:bodyPr rIns="365760" anchor="b">
            <a:normAutofit/>
          </a:bodyPr>
          <a:lstStyle>
            <a:lvl1pPr algn="r">
              <a:defRPr sz="4000" b="1" cap="all" baseline="0">
                <a:solidFill>
                  <a:schemeClr val="bg1"/>
                </a:solidFill>
              </a:defRPr>
            </a:lvl1pPr>
          </a:lstStyle>
          <a:p>
            <a:r>
              <a:rPr lang="ru-RU" smtClean="0"/>
              <a:t>Образец заголовка</a:t>
            </a:r>
            <a:endParaRPr lang="en-US"/>
          </a:p>
        </p:txBody>
      </p:sp>
      <p:sp>
        <p:nvSpPr>
          <p:cNvPr id="3" name="Subtitle 2">
            <a:extLst>
              <a:ext uri="{FF2B5EF4-FFF2-40B4-BE49-F238E27FC236}">
                <a16:creationId xmlns="" xmlns:a16="http://schemas.microsoft.com/office/drawing/2014/main" id="{0EE19115-C742-440E-8A08-171CBD18FEF3}"/>
              </a:ext>
            </a:extLst>
          </p:cNvPr>
          <p:cNvSpPr>
            <a:spLocks noGrp="1"/>
          </p:cNvSpPr>
          <p:nvPr>
            <p:ph type="subTitle" idx="1"/>
          </p:nvPr>
        </p:nvSpPr>
        <p:spPr>
          <a:xfrm>
            <a:off x="2285998" y="5202238"/>
            <a:ext cx="6858000" cy="899846"/>
          </a:xfrm>
        </p:spPr>
        <p:txBody>
          <a:bodyPr rIns="365760">
            <a:normAutofit/>
          </a:bodyPr>
          <a:lstStyle>
            <a:lvl1pPr marL="0" indent="0" algn="r">
              <a:buNone/>
              <a:defRPr sz="2000"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a:p>
        </p:txBody>
      </p:sp>
      <p:sp>
        <p:nvSpPr>
          <p:cNvPr id="4" name="Date Placeholder 3">
            <a:extLst>
              <a:ext uri="{FF2B5EF4-FFF2-40B4-BE49-F238E27FC236}">
                <a16:creationId xmlns="" xmlns:a16="http://schemas.microsoft.com/office/drawing/2014/main" id="{B0EC0A06-6586-46C1-B5BF-0E56DC48AFFE}"/>
              </a:ext>
            </a:extLst>
          </p:cNvPr>
          <p:cNvSpPr>
            <a:spLocks noGrp="1"/>
          </p:cNvSpPr>
          <p:nvPr>
            <p:ph type="dt" sz="half" idx="10"/>
          </p:nvPr>
        </p:nvSpPr>
        <p:spPr/>
        <p:txBody>
          <a:bodyPr/>
          <a:lstStyle>
            <a:lvl1pPr>
              <a:defRPr>
                <a:solidFill>
                  <a:srgbClr val="6CBCD1"/>
                </a:solidFill>
              </a:defRPr>
            </a:lvl1pPr>
          </a:lstStyle>
          <a:p>
            <a:fld id="{18D9E8F6-4D81-4B3A-BC45-BBA4A1C9BD0F}" type="datetimeFigureOut">
              <a:rPr lang="en-US" smtClean="0"/>
              <a:pPr/>
              <a:t>11/11/2023</a:t>
            </a:fld>
            <a:endParaRPr lang="en-US"/>
          </a:p>
        </p:txBody>
      </p:sp>
      <p:sp>
        <p:nvSpPr>
          <p:cNvPr id="5" name="Footer Placeholder 4">
            <a:extLst>
              <a:ext uri="{FF2B5EF4-FFF2-40B4-BE49-F238E27FC236}">
                <a16:creationId xmlns="" xmlns:a16="http://schemas.microsoft.com/office/drawing/2014/main" id="{336BDF8E-04ED-4796-A02C-D6887C621C9F}"/>
              </a:ext>
            </a:extLst>
          </p:cNvPr>
          <p:cNvSpPr>
            <a:spLocks noGrp="1"/>
          </p:cNvSpPr>
          <p:nvPr>
            <p:ph type="ftr" sz="quarter" idx="11"/>
          </p:nvPr>
        </p:nvSpPr>
        <p:spPr/>
        <p:txBody>
          <a:bodyPr/>
          <a:lstStyle>
            <a:lvl1pPr>
              <a:defRPr>
                <a:solidFill>
                  <a:srgbClr val="6CBCD1"/>
                </a:solidFill>
              </a:defRPr>
            </a:lvl1pPr>
          </a:lstStyle>
          <a:p>
            <a:endParaRPr lang="en-US"/>
          </a:p>
        </p:txBody>
      </p:sp>
      <p:sp>
        <p:nvSpPr>
          <p:cNvPr id="6" name="Slide Number Placeholder 5">
            <a:extLst>
              <a:ext uri="{FF2B5EF4-FFF2-40B4-BE49-F238E27FC236}">
                <a16:creationId xmlns="" xmlns:a16="http://schemas.microsoft.com/office/drawing/2014/main" id="{14707708-0653-4BFE-BDCB-7EDB4C08A37C}"/>
              </a:ext>
            </a:extLst>
          </p:cNvPr>
          <p:cNvSpPr>
            <a:spLocks noGrp="1"/>
          </p:cNvSpPr>
          <p:nvPr>
            <p:ph type="sldNum" sz="quarter" idx="12"/>
          </p:nvPr>
        </p:nvSpPr>
        <p:spPr/>
        <p:txBody>
          <a:bodyPr/>
          <a:lstStyle>
            <a:lvl1pPr>
              <a:defRPr>
                <a:solidFill>
                  <a:schemeClr val="bg1"/>
                </a:solidFill>
              </a:defRPr>
            </a:lvl1pPr>
          </a:lstStyle>
          <a:p>
            <a:fld id="{E505F7C3-4860-4DB0-A451-57EE24F2F70B}" type="slidenum">
              <a:rPr lang="en-US" smtClean="0"/>
              <a:pPr/>
              <a:t>‹#›</a:t>
            </a:fld>
            <a:endParaRPr lang="en-US"/>
          </a:p>
        </p:txBody>
      </p:sp>
    </p:spTree>
    <p:extLst>
      <p:ext uri="{BB962C8B-B14F-4D97-AF65-F5344CB8AC3E}">
        <p14:creationId xmlns:p14="http://schemas.microsoft.com/office/powerpoint/2010/main" val="2877586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rgbClr val="F7931F">
                      <a:lumMod val="50000"/>
                    </a:srgbClr>
                  </a:solidFill>
                </a:rPr>
                <a:t>To insert your own icons*:</a:t>
              </a:r>
            </a:p>
            <a:p>
              <a:endParaRPr lang="en-US" sz="1400">
                <a:solidFill>
                  <a:srgbClr val="F7931F">
                    <a:lumMod val="50000"/>
                  </a:srgbClr>
                </a:solidFill>
              </a:endParaRPr>
            </a:p>
            <a:p>
              <a:r>
                <a:rPr lang="en-US" sz="1400" b="1">
                  <a:solidFill>
                    <a:srgbClr val="F7931F">
                      <a:lumMod val="50000"/>
                    </a:srgbClr>
                  </a:solidFill>
                </a:rPr>
                <a:t>Insert</a:t>
              </a:r>
              <a:r>
                <a:rPr lang="en-US" sz="1400">
                  <a:solidFill>
                    <a:srgbClr val="F7931F">
                      <a:lumMod val="50000"/>
                    </a:srgbClr>
                  </a:solidFill>
                </a:rPr>
                <a:t> &gt;&gt; </a:t>
              </a:r>
              <a:r>
                <a:rPr lang="en-US" sz="1400" b="1">
                  <a:solidFill>
                    <a:srgbClr val="F7931F">
                      <a:lumMod val="50000"/>
                    </a:srgbClr>
                  </a:solidFill>
                </a:rPr>
                <a:t>Icons</a:t>
              </a:r>
            </a:p>
            <a:p>
              <a:endParaRPr lang="en-US" sz="1400">
                <a:solidFill>
                  <a:srgbClr val="F7931F">
                    <a:lumMod val="50000"/>
                  </a:srgbClr>
                </a:solidFill>
              </a:endParaRPr>
            </a:p>
            <a:p>
              <a:r>
                <a:rPr lang="en-US" sz="1200" i="1">
                  <a:solidFill>
                    <a:srgbClr val="F7931F">
                      <a:lumMod val="50000"/>
                    </a:srgbClr>
                  </a:solidFill>
                </a:rPr>
                <a:t>(*Only available to Office 365 subscribers)</a:t>
              </a:r>
            </a:p>
          </p:txBody>
        </p:sp>
        <p:pic>
          <p:nvPicPr>
            <p:cNvPr id="5" name="Picture 4">
              <a:extLst>
                <a:ext uri="{FF2B5EF4-FFF2-40B4-BE49-F238E27FC236}">
                  <a16:creationId xmlns=""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64063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9CFD1-7646-404B-AB28-1B422BF84ED1}" type="datetimeFigureOut">
              <a:rPr lang="ru-RU" smtClean="0"/>
              <a:t>11.11.2023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40509-9D00-4A88-9625-BB79D1ACD05F}" type="slidenum">
              <a:rPr lang="ru-RU" smtClean="0"/>
              <a:t>‹#›</a:t>
            </a:fld>
            <a:endParaRPr lang="ru-RU"/>
          </a:p>
        </p:txBody>
      </p:sp>
    </p:spTree>
    <p:extLst>
      <p:ext uri="{BB962C8B-B14F-4D97-AF65-F5344CB8AC3E}">
        <p14:creationId xmlns:p14="http://schemas.microsoft.com/office/powerpoint/2010/main" val="2250592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4" r:id="rId13"/>
    <p:sldLayoutId id="214748366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defRPr/>
            </a:pPr>
            <a:r>
              <a:rPr lang="en-US" sz="3200" spc="150" dirty="0">
                <a:solidFill>
                  <a:prstClr val="white">
                    <a:lumMod val="75000"/>
                  </a:prstClr>
                </a:solidFill>
              </a:rPr>
              <a:t>www.</a:t>
            </a:r>
            <a:r>
              <a:rPr lang="en-US" sz="3200" spc="150" dirty="0">
                <a:solidFill>
                  <a:prstClr val="black">
                    <a:lumMod val="85000"/>
                    <a:lumOff val="15000"/>
                  </a:prstClr>
                </a:solidFill>
              </a:rPr>
              <a:t>presentationgo</a:t>
            </a:r>
            <a:r>
              <a:rPr lang="en-US" sz="3200" spc="150" dirty="0">
                <a:solidFill>
                  <a:prstClr val="white">
                    <a:lumMod val="75000"/>
                  </a:prstClr>
                </a:solidFill>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7" name="Rectangle 6"/>
          <p:cNvSpPr/>
          <p:nvPr userDrawn="1"/>
        </p:nvSpPr>
        <p:spPr>
          <a:xfrm>
            <a:off x="-88899" y="6959601"/>
            <a:ext cx="1625766" cy="261610"/>
          </a:xfrm>
          <a:prstGeom prst="rect">
            <a:avLst/>
          </a:prstGeom>
        </p:spPr>
        <p:txBody>
          <a:bodyPr wrap="none">
            <a:spAutoFit/>
          </a:bodyPr>
          <a:lstStyle/>
          <a:p>
            <a:r>
              <a:rPr lang="en-US" sz="1100" dirty="0">
                <a:solidFill>
                  <a:srgbClr val="555555"/>
                </a:solidFill>
                <a:latin typeface="Open Sans" panose="020B0606030504020204" pitchFamily="34" charset="0"/>
              </a:rPr>
              <a:t>© </a:t>
            </a:r>
            <a:r>
              <a:rPr lang="en-US" sz="1100" dirty="0">
                <a:solidFill>
                  <a:srgbClr val="A5CD28"/>
                </a:solidFill>
                <a:latin typeface="Open Sans" panose="020B0606030504020204" pitchFamily="34" charset="0"/>
                <a:hlinkClick r:id="rId3" tooltip="PresentationGo!"/>
              </a:rPr>
              <a:t>presentationgo.com</a:t>
            </a:r>
            <a:endParaRPr lang="en-US" sz="1100" dirty="0">
              <a:solidFill>
                <a:prstClr val="black"/>
              </a:solidFill>
            </a:endParaRPr>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343884901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jpeg"/><Relationship Id="rId3"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 Id="rId11" Type="http://schemas.openxmlformats.org/officeDocument/2006/relationships/image" Target="../media/image10.jpeg"/><Relationship Id="rId5" Type="http://schemas.openxmlformats.org/officeDocument/2006/relationships/image" Target="../media/image7.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14.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sv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slideLayout" Target="../slideLayouts/slideLayout12.xml"/><Relationship Id="rId4" Type="http://schemas.openxmlformats.org/officeDocument/2006/relationships/image" Target="../media/image30.wmf"/></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4.jpg"/><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5.jpeg"/><Relationship Id="rId5" Type="http://schemas.openxmlformats.org/officeDocument/2006/relationships/image" Target="../media/image44.jp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hyperlink" Target="http://lex.uz/acts/809350#861308" TargetMode="External"/><Relationship Id="rId7"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7.jpeg"/><Relationship Id="rId5" Type="http://schemas.openxmlformats.org/officeDocument/2006/relationships/image" Target="../media/image3.sv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11.sv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svg"/><Relationship Id="rId11" Type="http://schemas.openxmlformats.org/officeDocument/2006/relationships/image" Target="../media/image54.png"/><Relationship Id="rId5" Type="http://schemas.openxmlformats.org/officeDocument/2006/relationships/image" Target="../media/image51.png"/><Relationship Id="rId15" Type="http://schemas.openxmlformats.org/officeDocument/2006/relationships/image" Target="../media/image56.jpe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3.png"/><Relationship Id="rId14" Type="http://schemas.openxmlformats.org/officeDocument/2006/relationships/image" Target="../media/image13.svg"/></Relationships>
</file>

<file path=ppt/slides/_rels/slide18.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62.png"/><Relationship Id="rId18" Type="http://schemas.openxmlformats.org/officeDocument/2006/relationships/image" Target="../media/image64.png"/><Relationship Id="rId3" Type="http://schemas.openxmlformats.org/officeDocument/2006/relationships/image" Target="../media/image57.png"/><Relationship Id="rId7" Type="http://schemas.openxmlformats.org/officeDocument/2006/relationships/image" Target="../media/image59.png"/><Relationship Id="rId12" Type="http://schemas.openxmlformats.org/officeDocument/2006/relationships/image" Target="../media/image11.svg"/><Relationship Id="rId17" Type="http://schemas.openxmlformats.org/officeDocument/2006/relationships/image" Target="../media/image11.jpeg"/><Relationship Id="rId2" Type="http://schemas.openxmlformats.org/officeDocument/2006/relationships/notesSlide" Target="../notesSlides/notesSlide16.xml"/><Relationship Id="rId16" Type="http://schemas.openxmlformats.org/officeDocument/2006/relationships/image" Target="../media/image32.jpeg"/><Relationship Id="rId20" Type="http://schemas.openxmlformats.org/officeDocument/2006/relationships/image" Target="../media/image65.jpeg"/><Relationship Id="rId1" Type="http://schemas.openxmlformats.org/officeDocument/2006/relationships/slideLayout" Target="../slideLayouts/slideLayout6.xml"/><Relationship Id="rId6" Type="http://schemas.openxmlformats.org/officeDocument/2006/relationships/image" Target="../media/image5.svg"/><Relationship Id="rId11" Type="http://schemas.openxmlformats.org/officeDocument/2006/relationships/image" Target="../media/image61.png"/><Relationship Id="rId5" Type="http://schemas.openxmlformats.org/officeDocument/2006/relationships/image" Target="../media/image58.png"/><Relationship Id="rId15" Type="http://schemas.openxmlformats.org/officeDocument/2006/relationships/image" Target="../media/image63.jpeg"/><Relationship Id="rId10" Type="http://schemas.openxmlformats.org/officeDocument/2006/relationships/image" Target="../media/image9.svg"/><Relationship Id="rId19" Type="http://schemas.openxmlformats.org/officeDocument/2006/relationships/image" Target="../media/image42.jpg"/><Relationship Id="rId4" Type="http://schemas.openxmlformats.org/officeDocument/2006/relationships/image" Target="../media/image3.svg"/><Relationship Id="rId9" Type="http://schemas.openxmlformats.org/officeDocument/2006/relationships/image" Target="../media/image60.png"/><Relationship Id="rId14" Type="http://schemas.openxmlformats.org/officeDocument/2006/relationships/image" Target="../media/image13.svg"/></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8.png"/><Relationship Id="rId18" Type="http://schemas.openxmlformats.org/officeDocument/2006/relationships/image" Target="../media/image17.svg"/><Relationship Id="rId26" Type="http://schemas.openxmlformats.org/officeDocument/2006/relationships/image" Target="../media/image88.png"/><Relationship Id="rId3" Type="http://schemas.openxmlformats.org/officeDocument/2006/relationships/image" Target="../media/image73.png"/><Relationship Id="rId21" Type="http://schemas.openxmlformats.org/officeDocument/2006/relationships/image" Target="../media/image83.png"/><Relationship Id="rId7" Type="http://schemas.openxmlformats.org/officeDocument/2006/relationships/image" Target="../media/image75.png"/><Relationship Id="rId12" Type="http://schemas.openxmlformats.org/officeDocument/2006/relationships/image" Target="../media/image11.svg"/><Relationship Id="rId17" Type="http://schemas.openxmlformats.org/officeDocument/2006/relationships/image" Target="../media/image80.png"/><Relationship Id="rId25" Type="http://schemas.openxmlformats.org/officeDocument/2006/relationships/image" Target="../media/image87.png"/><Relationship Id="rId2" Type="http://schemas.openxmlformats.org/officeDocument/2006/relationships/notesSlide" Target="../notesSlides/notesSlide19.xml"/><Relationship Id="rId16" Type="http://schemas.openxmlformats.org/officeDocument/2006/relationships/image" Target="../media/image15.svg"/><Relationship Id="rId20" Type="http://schemas.openxmlformats.org/officeDocument/2006/relationships/image" Target="../media/image82.png"/><Relationship Id="rId1" Type="http://schemas.openxmlformats.org/officeDocument/2006/relationships/slideLayout" Target="../slideLayouts/slideLayout6.xml"/><Relationship Id="rId6" Type="http://schemas.openxmlformats.org/officeDocument/2006/relationships/image" Target="../media/image5.svg"/><Relationship Id="rId11" Type="http://schemas.openxmlformats.org/officeDocument/2006/relationships/image" Target="../media/image77.png"/><Relationship Id="rId24" Type="http://schemas.openxmlformats.org/officeDocument/2006/relationships/image" Target="../media/image86.png"/><Relationship Id="rId5" Type="http://schemas.openxmlformats.org/officeDocument/2006/relationships/image" Target="../media/image74.png"/><Relationship Id="rId15" Type="http://schemas.openxmlformats.org/officeDocument/2006/relationships/image" Target="../media/image79.png"/><Relationship Id="rId23" Type="http://schemas.openxmlformats.org/officeDocument/2006/relationships/image" Target="../media/image85.png"/><Relationship Id="rId10" Type="http://schemas.openxmlformats.org/officeDocument/2006/relationships/image" Target="../media/image9.svg"/><Relationship Id="rId19" Type="http://schemas.openxmlformats.org/officeDocument/2006/relationships/image" Target="../media/image81.png"/><Relationship Id="rId4" Type="http://schemas.openxmlformats.org/officeDocument/2006/relationships/image" Target="../media/image3.svg"/><Relationship Id="rId9" Type="http://schemas.openxmlformats.org/officeDocument/2006/relationships/image" Target="../media/image76.png"/><Relationship Id="rId14" Type="http://schemas.openxmlformats.org/officeDocument/2006/relationships/image" Target="../media/image13.svg"/><Relationship Id="rId22" Type="http://schemas.openxmlformats.org/officeDocument/2006/relationships/image" Target="../media/image84.png"/></Relationships>
</file>

<file path=ppt/slides/_rels/slide2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44.jpg"/></Relationships>
</file>

<file path=ppt/slides/_rels/slide23.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16.png"/><Relationship Id="rId7" Type="http://schemas.openxmlformats.org/officeDocument/2006/relationships/image" Target="../media/image95.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94.png"/><Relationship Id="rId11" Type="http://schemas.openxmlformats.org/officeDocument/2006/relationships/image" Target="../media/image98.png"/><Relationship Id="rId5" Type="http://schemas.openxmlformats.org/officeDocument/2006/relationships/image" Target="../media/image93.jpeg"/><Relationship Id="rId10" Type="http://schemas.openxmlformats.org/officeDocument/2006/relationships/image" Target="../media/image42.jpg"/><Relationship Id="rId4" Type="http://schemas.openxmlformats.org/officeDocument/2006/relationships/image" Target="../media/image92.jpg"/><Relationship Id="rId9" Type="http://schemas.openxmlformats.org/officeDocument/2006/relationships/image" Target="../media/image97.jpe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0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16.png"/><Relationship Id="rId4" Type="http://schemas.openxmlformats.org/officeDocument/2006/relationships/image" Target="../media/image99.png"/></Relationships>
</file>

<file path=ppt/slides/_rels/slide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100.png"/><Relationship Id="rId4" Type="http://schemas.openxmlformats.org/officeDocument/2006/relationships/image" Target="../media/image99.png"/></Relationships>
</file>

<file path=ppt/slides/_rels/slide26.xml.rels><?xml version="1.0" encoding="UTF-8" standalone="yes"?>
<Relationships xmlns="http://schemas.openxmlformats.org/package/2006/relationships"><Relationship Id="rId8" Type="http://schemas.openxmlformats.org/officeDocument/2006/relationships/image" Target="../media/image92.jpg"/><Relationship Id="rId3" Type="http://schemas.openxmlformats.org/officeDocument/2006/relationships/image" Target="../media/image101.jpeg"/><Relationship Id="rId7"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89.jpg"/><Relationship Id="rId5" Type="http://schemas.openxmlformats.org/officeDocument/2006/relationships/image" Target="../media/image102.jpg"/><Relationship Id="rId10" Type="http://schemas.openxmlformats.org/officeDocument/2006/relationships/image" Target="../media/image103.jpeg"/><Relationship Id="rId4" Type="http://schemas.openxmlformats.org/officeDocument/2006/relationships/image" Target="../media/image100.png"/><Relationship Id="rId9" Type="http://schemas.openxmlformats.org/officeDocument/2006/relationships/image" Target="../media/image3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hyperlink" Target="https://mdl.buhgalter.uz/mod/quiz/view.php?id=2613" TargetMode="External"/><Relationship Id="rId7" Type="http://schemas.openxmlformats.org/officeDocument/2006/relationships/image" Target="../media/image109.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4.svg"/><Relationship Id="rId10" Type="http://schemas.openxmlformats.org/officeDocument/2006/relationships/image" Target="../media/image8.svg"/><Relationship Id="rId4" Type="http://schemas.openxmlformats.org/officeDocument/2006/relationships/image" Target="../media/image108.png"/><Relationship Id="rId9" Type="http://schemas.openxmlformats.org/officeDocument/2006/relationships/image" Target="../media/image110.png"/></Relationships>
</file>

<file path=ppt/slides/_rels/slide4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11.png"/><Relationship Id="rId7" Type="http://schemas.openxmlformats.org/officeDocument/2006/relationships/image" Target="../media/image113.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112.png"/><Relationship Id="rId4" Type="http://schemas.openxmlformats.org/officeDocument/2006/relationships/image" Target="../media/image4.svg"/><Relationship Id="rId9" Type="http://schemas.openxmlformats.org/officeDocument/2006/relationships/hyperlink" Target="http://lex.uz/acts/809350#861308"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21.png"/></Relationships>
</file>

<file path=ppt/slides/_rels/slide57.x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124.jpg"/></Relationships>
</file>

<file path=ppt/slides/_rels/slide58.xml.rels><?xml version="1.0" encoding="UTF-8" standalone="yes"?>
<Relationships xmlns="http://schemas.openxmlformats.org/package/2006/relationships"><Relationship Id="rId3" Type="http://schemas.openxmlformats.org/officeDocument/2006/relationships/image" Target="../media/image125.jpeg"/><Relationship Id="rId7" Type="http://schemas.openxmlformats.org/officeDocument/2006/relationships/image" Target="../media/image129.jpe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126.jpeg"/></Relationships>
</file>

<file path=ppt/slides/_rels/slide59.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51.png"/><Relationship Id="rId7" Type="http://schemas.openxmlformats.org/officeDocument/2006/relationships/image" Target="../media/image130.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5.svg"/></Relationships>
</file>

<file path=ppt/slides/_rels/slide6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33.jpeg"/></Relationships>
</file>

<file path=ppt/slides/_rels/slide6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2.jpeg"/><Relationship Id="rId5" Type="http://schemas.openxmlformats.org/officeDocument/2006/relationships/image" Target="../media/image118.jpeg"/><Relationship Id="rId4" Type="http://schemas.openxmlformats.org/officeDocument/2006/relationships/image" Target="../media/image4.svg"/></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72.png"/><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slideLayout" Target="../slideLayouts/slideLayout12.xml"/><Relationship Id="rId4" Type="http://schemas.openxmlformats.org/officeDocument/2006/relationships/image" Target="../media/image30.wmf"/></Relationships>
</file>

<file path=ppt/slides/_rels/slide6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136.png"/><Relationship Id="rId4" Type="http://schemas.openxmlformats.org/officeDocument/2006/relationships/image" Target="../media/image135.png"/></Relationships>
</file>

<file path=ppt/slides/_rels/slide6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139.jpeg"/><Relationship Id="rId5" Type="http://schemas.openxmlformats.org/officeDocument/2006/relationships/image" Target="../media/image138.png"/><Relationship Id="rId4" Type="http://schemas.openxmlformats.org/officeDocument/2006/relationships/image" Target="../media/image133.jpeg"/></Relationships>
</file>

<file path=ppt/slides/_rels/slide67.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7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47.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48.e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49.emf"/><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50.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51.em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53.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54.em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55.em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56.e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58.emf"/><Relationship Id="rId2" Type="http://schemas.openxmlformats.org/officeDocument/2006/relationships/image" Target="../media/image157.em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64.png"/><Relationship Id="rId18" Type="http://schemas.openxmlformats.org/officeDocument/2006/relationships/image" Target="../media/image18.svg"/><Relationship Id="rId3" Type="http://schemas.openxmlformats.org/officeDocument/2006/relationships/image" Target="../media/image159.png"/><Relationship Id="rId7" Type="http://schemas.openxmlformats.org/officeDocument/2006/relationships/image" Target="../media/image161.png"/><Relationship Id="rId12" Type="http://schemas.openxmlformats.org/officeDocument/2006/relationships/image" Target="../media/image12.svg"/><Relationship Id="rId17" Type="http://schemas.openxmlformats.org/officeDocument/2006/relationships/image" Target="../media/image166.png"/><Relationship Id="rId2" Type="http://schemas.openxmlformats.org/officeDocument/2006/relationships/notesSlide" Target="../notesSlides/notesSlide46.xml"/><Relationship Id="rId16" Type="http://schemas.openxmlformats.org/officeDocument/2006/relationships/image" Target="../media/image16.svg"/><Relationship Id="rId1" Type="http://schemas.openxmlformats.org/officeDocument/2006/relationships/slideLayout" Target="../slideLayouts/slideLayout6.xml"/><Relationship Id="rId6" Type="http://schemas.openxmlformats.org/officeDocument/2006/relationships/image" Target="../media/image6.svg"/><Relationship Id="rId11" Type="http://schemas.openxmlformats.org/officeDocument/2006/relationships/image" Target="../media/image163.png"/><Relationship Id="rId5" Type="http://schemas.openxmlformats.org/officeDocument/2006/relationships/image" Target="../media/image160.png"/><Relationship Id="rId15" Type="http://schemas.openxmlformats.org/officeDocument/2006/relationships/image" Target="../media/image16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162.png"/><Relationship Id="rId14" Type="http://schemas.openxmlformats.org/officeDocument/2006/relationships/image" Target="../media/image14.svg"/></Relationships>
</file>

<file path=ppt/slides/_rels/slide92.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8.png"/><Relationship Id="rId7" Type="http://schemas.openxmlformats.org/officeDocument/2006/relationships/image" Target="../media/image169.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6.svg"/><Relationship Id="rId11" Type="http://schemas.openxmlformats.org/officeDocument/2006/relationships/image" Target="../media/image141.jpeg"/><Relationship Id="rId10" Type="http://schemas.openxmlformats.org/officeDocument/2006/relationships/image" Target="../media/image104.jpeg"/><Relationship Id="rId9" Type="http://schemas.openxmlformats.org/officeDocument/2006/relationships/image" Target="../media/image170.png"/><Relationship Id="rId4" Type="http://schemas.openxmlformats.org/officeDocument/2006/relationships/image" Target="../media/image4.svg"/></Relationships>
</file>

<file path=ppt/slides/_rels/slide95.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75.png"/><Relationship Id="rId18" Type="http://schemas.openxmlformats.org/officeDocument/2006/relationships/image" Target="../media/image18.svg"/><Relationship Id="rId3" Type="http://schemas.openxmlformats.org/officeDocument/2006/relationships/image" Target="../media/image171.png"/><Relationship Id="rId7" Type="http://schemas.openxmlformats.org/officeDocument/2006/relationships/image" Target="../media/image173.png"/><Relationship Id="rId12" Type="http://schemas.openxmlformats.org/officeDocument/2006/relationships/image" Target="../media/image12.svg"/><Relationship Id="rId17" Type="http://schemas.openxmlformats.org/officeDocument/2006/relationships/image" Target="../media/image177.png"/><Relationship Id="rId2" Type="http://schemas.openxmlformats.org/officeDocument/2006/relationships/notesSlide" Target="../notesSlides/notesSlide50.xml"/><Relationship Id="rId16" Type="http://schemas.openxmlformats.org/officeDocument/2006/relationships/image" Target="../media/image16.svg"/><Relationship Id="rId20" Type="http://schemas.openxmlformats.org/officeDocument/2006/relationships/image" Target="../media/image20.svg"/><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172.png"/><Relationship Id="rId15" Type="http://schemas.openxmlformats.org/officeDocument/2006/relationships/image" Target="../media/image176.png"/><Relationship Id="rId19" Type="http://schemas.openxmlformats.org/officeDocument/2006/relationships/image" Target="../media/image178.png"/><Relationship Id="rId4" Type="http://schemas.openxmlformats.org/officeDocument/2006/relationships/image" Target="../media/image4.svg"/><Relationship Id="rId9" Type="http://schemas.openxmlformats.org/officeDocument/2006/relationships/image" Target="../media/image174.png"/><Relationship Id="rId14" Type="http://schemas.openxmlformats.org/officeDocument/2006/relationships/image" Target="../media/image14.svg"/></Relationships>
</file>

<file path=ppt/slides/_rels/slide9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70.png"/><Relationship Id="rId7" Type="http://schemas.openxmlformats.org/officeDocument/2006/relationships/image" Target="../media/image180.png"/><Relationship Id="rId12" Type="http://schemas.openxmlformats.org/officeDocument/2006/relationships/image" Target="../media/image12.sv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image" Target="../media/image6.svg"/><Relationship Id="rId11" Type="http://schemas.openxmlformats.org/officeDocument/2006/relationships/image" Target="../media/image182.png"/><Relationship Id="rId5" Type="http://schemas.openxmlformats.org/officeDocument/2006/relationships/image" Target="../media/image179.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181.png"/></Relationships>
</file>

<file path=ppt/slides/_rels/slide9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70.png"/><Relationship Id="rId7" Type="http://schemas.openxmlformats.org/officeDocument/2006/relationships/image" Target="../media/image180.png"/><Relationship Id="rId12" Type="http://schemas.openxmlformats.org/officeDocument/2006/relationships/image" Target="../media/image12.svg"/><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image" Target="../media/image6.svg"/><Relationship Id="rId11" Type="http://schemas.openxmlformats.org/officeDocument/2006/relationships/image" Target="../media/image182.png"/><Relationship Id="rId5" Type="http://schemas.openxmlformats.org/officeDocument/2006/relationships/image" Target="../media/image179.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181.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8" Type="http://schemas.openxmlformats.org/officeDocument/2006/relationships/image" Target="../media/image186.png"/><Relationship Id="rId3" Type="http://schemas.openxmlformats.org/officeDocument/2006/relationships/image" Target="../media/image183.jpg"/><Relationship Id="rId7" Type="http://schemas.openxmlformats.org/officeDocument/2006/relationships/image" Target="../media/image6.svg"/><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image" Target="../media/image18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187.png"/><Relationship Id="rId4" Type="http://schemas.openxmlformats.org/officeDocument/2006/relationships/image" Target="../media/image184.png"/><Relationship Id="rId9" Type="http://schemas.openxmlformats.org/officeDocument/2006/relationships/image" Target="../media/image8.svg"/></Relationships>
</file>

<file path=ppt/slides/_rels/slide10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93.png"/><Relationship Id="rId3" Type="http://schemas.openxmlformats.org/officeDocument/2006/relationships/image" Target="../media/image188.png"/><Relationship Id="rId7" Type="http://schemas.openxmlformats.org/officeDocument/2006/relationships/image" Target="../media/image190.png"/><Relationship Id="rId12" Type="http://schemas.openxmlformats.org/officeDocument/2006/relationships/image" Target="../media/image12.svg"/><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image" Target="../media/image6.svg"/><Relationship Id="rId11" Type="http://schemas.openxmlformats.org/officeDocument/2006/relationships/image" Target="../media/image192.png"/><Relationship Id="rId5" Type="http://schemas.openxmlformats.org/officeDocument/2006/relationships/image" Target="../media/image189.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191.png"/><Relationship Id="rId14" Type="http://schemas.openxmlformats.org/officeDocument/2006/relationships/image" Target="../media/image14.sv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619672" y="188640"/>
            <a:ext cx="7524328" cy="1938992"/>
          </a:xfrm>
          <a:prstGeom prst="rect">
            <a:avLst/>
          </a:prstGeom>
        </p:spPr>
        <p:txBody>
          <a:bodyPr wrap="square" anchor="ctr">
            <a:spAutoFit/>
          </a:bodyPr>
          <a:lstStyle/>
          <a:p>
            <a:pPr algn="ctr" eaLnBrk="1" fontAlgn="auto" hangingPunct="1">
              <a:spcBef>
                <a:spcPts val="0"/>
              </a:spcBef>
              <a:spcAft>
                <a:spcPts val="0"/>
              </a:spcAft>
              <a:defRPr/>
            </a:pP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ЎЗБЕКИСТОН РЕСПУБЛИКАСИ </a:t>
            </a:r>
            <a:r>
              <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ОЛИЙ ТАЪЛИМ,ФАН ВА ИННОВАЦИЯЛАР ВАЗИРЛИГИ</a:t>
            </a: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ГУЛИСТОН ДАВЛАТ УНИВЕРСИТЕТИ </a:t>
            </a:r>
            <a:r>
              <a:rPr lang="uz-Cyrl-UZ"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БУХГАЛТЕРИЯ ҲИСОБИ ВА МОЛИЯ КАФЕДРАСИ</a:t>
            </a:r>
            <a:endParaRPr lang="ru-RU" sz="2400" dirty="0">
              <a:latin typeface="+mn-lt"/>
            </a:endParaRPr>
          </a:p>
        </p:txBody>
      </p:sp>
      <p:sp>
        <p:nvSpPr>
          <p:cNvPr id="6" name="Прямоугольник 5"/>
          <p:cNvSpPr/>
          <p:nvPr/>
        </p:nvSpPr>
        <p:spPr>
          <a:xfrm>
            <a:off x="1299853" y="2251045"/>
            <a:ext cx="7115175" cy="2554545"/>
          </a:xfrm>
          <a:prstGeom prst="rect">
            <a:avLst/>
          </a:prstGeom>
        </p:spPr>
        <p:txBody>
          <a:bodyPr>
            <a:spAutoFit/>
          </a:bodyPr>
          <a:lstStyle/>
          <a:p>
            <a:pPr algn="ctr">
              <a:defRPr/>
            </a:pPr>
            <a:r>
              <a:rPr lang="uz-Cyrl-UZ" sz="3200" b="1" dirty="0" smtClean="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МАВЗУ:</a:t>
            </a:r>
          </a:p>
          <a:p>
            <a:pPr algn="ctr">
              <a:defRPr/>
            </a:pP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ХЎЖАЛИК ЮРИТУВЧИ СУБЪЕКТЛАРДА БУХГАЛТЕРИЯ ҲИСОБИНИ ТАШКИЛ ЭТИШ ВА ЮРИТИШ ТАРТИБИ</a:t>
            </a:r>
            <a:endParaRPr lang="uz-Cyrl-UZ"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TextBox 1"/>
          <p:cNvSpPr txBox="1"/>
          <p:nvPr/>
        </p:nvSpPr>
        <p:spPr>
          <a:xfrm>
            <a:off x="5004048" y="5391793"/>
            <a:ext cx="3384376" cy="369332"/>
          </a:xfrm>
          <a:prstGeom prst="rect">
            <a:avLst/>
          </a:prstGeom>
          <a:solidFill>
            <a:srgbClr val="92D050"/>
          </a:solidFill>
        </p:spPr>
        <p:txBody>
          <a:bodyPr wrap="square" rtlCol="0">
            <a:spAutoFit/>
          </a:bodyPr>
          <a:lstStyle/>
          <a:p>
            <a:r>
              <a:rPr lang="ru-RU" b="1" dirty="0" err="1" smtClean="0">
                <a:solidFill>
                  <a:srgbClr val="002060"/>
                </a:solidFill>
              </a:rPr>
              <a:t>Ўқитувчи</a:t>
            </a:r>
            <a:r>
              <a:rPr lang="ru-RU" b="1" dirty="0" smtClean="0">
                <a:solidFill>
                  <a:srgbClr val="002060"/>
                </a:solidFill>
              </a:rPr>
              <a:t>: </a:t>
            </a:r>
            <a:r>
              <a:rPr lang="ru-RU" b="1" dirty="0" err="1" smtClean="0">
                <a:solidFill>
                  <a:srgbClr val="002060"/>
                </a:solidFill>
              </a:rPr>
              <a:t>У.Чоршанбаев</a:t>
            </a:r>
            <a:endParaRPr lang="ru-RU" b="1" dirty="0">
              <a:solidFill>
                <a:srgbClr val="002060"/>
              </a:solidFill>
            </a:endParaRPr>
          </a:p>
        </p:txBody>
      </p:sp>
      <p:pic>
        <p:nvPicPr>
          <p:cNvPr id="7" name="Рисунок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32656"/>
            <a:ext cx="1440159" cy="1440160"/>
          </a:xfrm>
          <a:prstGeom prst="rect">
            <a:avLst/>
          </a:prstGeom>
          <a:noFill/>
          <a:ln>
            <a:noFill/>
          </a:ln>
        </p:spPr>
      </p:pic>
    </p:spTree>
    <p:extLst>
      <p:ext uri="{BB962C8B-B14F-4D97-AF65-F5344CB8AC3E}">
        <p14:creationId xmlns:p14="http://schemas.microsoft.com/office/powerpoint/2010/main" val="24541292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116632"/>
            <a:ext cx="8229600" cy="1143000"/>
          </a:xfrm>
        </p:spPr>
        <p:txBody>
          <a:bodyPr/>
          <a:lstStyle/>
          <a:p>
            <a:r>
              <a:rPr lang="uz-Cyrl-UZ" b="1" dirty="0" smtClean="0">
                <a:solidFill>
                  <a:srgbClr val="0070C0"/>
                </a:solidFill>
              </a:rPr>
              <a:t>МАЪРУЗА РЕЖАСИ:</a:t>
            </a:r>
            <a:endParaRPr lang="en-US" b="1" dirty="0">
              <a:solidFill>
                <a:srgbClr val="0070C0"/>
              </a:solidFill>
            </a:endParaRPr>
          </a:p>
        </p:txBody>
      </p:sp>
      <p:sp>
        <p:nvSpPr>
          <p:cNvPr id="30" name="Freeform 74"/>
          <p:cNvSpPr>
            <a:spLocks/>
          </p:cNvSpPr>
          <p:nvPr/>
        </p:nvSpPr>
        <p:spPr bwMode="auto">
          <a:xfrm>
            <a:off x="539552" y="2068221"/>
            <a:ext cx="1149350" cy="338138"/>
          </a:xfrm>
          <a:custGeom>
            <a:avLst/>
            <a:gdLst>
              <a:gd name="T0" fmla="*/ 2896 w 2896"/>
              <a:gd name="T1" fmla="*/ 421 h 850"/>
              <a:gd name="T2" fmla="*/ 1448 w 2896"/>
              <a:gd name="T3" fmla="*/ 0 h 850"/>
              <a:gd name="T4" fmla="*/ 0 w 2896"/>
              <a:gd name="T5" fmla="*/ 421 h 850"/>
              <a:gd name="T6" fmla="*/ 1448 w 2896"/>
              <a:gd name="T7" fmla="*/ 850 h 850"/>
              <a:gd name="T8" fmla="*/ 2896 w 2896"/>
              <a:gd name="T9" fmla="*/ 421 h 850"/>
            </a:gdLst>
            <a:ahLst/>
            <a:cxnLst>
              <a:cxn ang="0">
                <a:pos x="T0" y="T1"/>
              </a:cxn>
              <a:cxn ang="0">
                <a:pos x="T2" y="T3"/>
              </a:cxn>
              <a:cxn ang="0">
                <a:pos x="T4" y="T5"/>
              </a:cxn>
              <a:cxn ang="0">
                <a:pos x="T6" y="T7"/>
              </a:cxn>
              <a:cxn ang="0">
                <a:pos x="T8" y="T9"/>
              </a:cxn>
            </a:cxnLst>
            <a:rect l="0" t="0" r="r" b="b"/>
            <a:pathLst>
              <a:path w="2896" h="850">
                <a:moveTo>
                  <a:pt x="2896" y="421"/>
                </a:moveTo>
                <a:lnTo>
                  <a:pt x="1448" y="0"/>
                </a:lnTo>
                <a:lnTo>
                  <a:pt x="0" y="421"/>
                </a:lnTo>
                <a:lnTo>
                  <a:pt x="1448" y="850"/>
                </a:lnTo>
                <a:lnTo>
                  <a:pt x="2896" y="421"/>
                </a:lnTo>
                <a:close/>
              </a:path>
            </a:pathLst>
          </a:custGeom>
          <a:solidFill>
            <a:srgbClr val="F9A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9"/>
          <p:cNvSpPr>
            <a:spLocks/>
          </p:cNvSpPr>
          <p:nvPr/>
        </p:nvSpPr>
        <p:spPr bwMode="auto">
          <a:xfrm>
            <a:off x="996752" y="2807084"/>
            <a:ext cx="692150" cy="2926172"/>
          </a:xfrm>
          <a:custGeom>
            <a:avLst/>
            <a:gdLst>
              <a:gd name="T0" fmla="*/ 0 w 1748"/>
              <a:gd name="T1" fmla="*/ 260 h 15225"/>
              <a:gd name="T2" fmla="*/ 874 w 1748"/>
              <a:gd name="T3" fmla="*/ 0 h 15225"/>
              <a:gd name="T4" fmla="*/ 1748 w 1748"/>
              <a:gd name="T5" fmla="*/ 260 h 15225"/>
              <a:gd name="T6" fmla="*/ 1748 w 1748"/>
              <a:gd name="T7" fmla="*/ 15225 h 15225"/>
              <a:gd name="T8" fmla="*/ 0 w 1748"/>
              <a:gd name="T9" fmla="*/ 15225 h 15225"/>
              <a:gd name="T10" fmla="*/ 0 w 1748"/>
              <a:gd name="T11" fmla="*/ 260 h 15225"/>
            </a:gdLst>
            <a:ahLst/>
            <a:cxnLst>
              <a:cxn ang="0">
                <a:pos x="T0" y="T1"/>
              </a:cxn>
              <a:cxn ang="0">
                <a:pos x="T2" y="T3"/>
              </a:cxn>
              <a:cxn ang="0">
                <a:pos x="T4" y="T5"/>
              </a:cxn>
              <a:cxn ang="0">
                <a:pos x="T6" y="T7"/>
              </a:cxn>
              <a:cxn ang="0">
                <a:pos x="T8" y="T9"/>
              </a:cxn>
              <a:cxn ang="0">
                <a:pos x="T10" y="T11"/>
              </a:cxn>
            </a:cxnLst>
            <a:rect l="0" t="0" r="r" b="b"/>
            <a:pathLst>
              <a:path w="1748" h="15225">
                <a:moveTo>
                  <a:pt x="0" y="260"/>
                </a:moveTo>
                <a:lnTo>
                  <a:pt x="874" y="0"/>
                </a:lnTo>
                <a:lnTo>
                  <a:pt x="1748" y="260"/>
                </a:lnTo>
                <a:lnTo>
                  <a:pt x="1748" y="15225"/>
                </a:lnTo>
                <a:lnTo>
                  <a:pt x="0" y="15225"/>
                </a:lnTo>
                <a:lnTo>
                  <a:pt x="0" y="260"/>
                </a:lnTo>
                <a:close/>
              </a:path>
            </a:pathLst>
          </a:custGeom>
          <a:solidFill>
            <a:srgbClr val="D2DA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95"/>
          <p:cNvSpPr>
            <a:spLocks/>
          </p:cNvSpPr>
          <p:nvPr/>
        </p:nvSpPr>
        <p:spPr bwMode="auto">
          <a:xfrm>
            <a:off x="1064046" y="342864"/>
            <a:ext cx="346075" cy="546100"/>
          </a:xfrm>
          <a:custGeom>
            <a:avLst/>
            <a:gdLst>
              <a:gd name="T0" fmla="*/ 874 w 874"/>
              <a:gd name="T1" fmla="*/ 1377 h 1377"/>
              <a:gd name="T2" fmla="*/ 0 w 874"/>
              <a:gd name="T3" fmla="*/ 1118 h 1377"/>
              <a:gd name="T4" fmla="*/ 0 w 874"/>
              <a:gd name="T5" fmla="*/ 260 h 1377"/>
              <a:gd name="T6" fmla="*/ 874 w 874"/>
              <a:gd name="T7" fmla="*/ 0 h 1377"/>
              <a:gd name="T8" fmla="*/ 874 w 874"/>
              <a:gd name="T9" fmla="*/ 1377 h 1377"/>
            </a:gdLst>
            <a:ahLst/>
            <a:cxnLst>
              <a:cxn ang="0">
                <a:pos x="T0" y="T1"/>
              </a:cxn>
              <a:cxn ang="0">
                <a:pos x="T2" y="T3"/>
              </a:cxn>
              <a:cxn ang="0">
                <a:pos x="T4" y="T5"/>
              </a:cxn>
              <a:cxn ang="0">
                <a:pos x="T6" y="T7"/>
              </a:cxn>
              <a:cxn ang="0">
                <a:pos x="T8" y="T9"/>
              </a:cxn>
            </a:cxnLst>
            <a:rect l="0" t="0" r="r" b="b"/>
            <a:pathLst>
              <a:path w="874" h="1377">
                <a:moveTo>
                  <a:pt x="874" y="1377"/>
                </a:moveTo>
                <a:lnTo>
                  <a:pt x="0" y="1118"/>
                </a:lnTo>
                <a:lnTo>
                  <a:pt x="0" y="260"/>
                </a:lnTo>
                <a:lnTo>
                  <a:pt x="874" y="0"/>
                </a:lnTo>
                <a:lnTo>
                  <a:pt x="874" y="13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100"/>
          <p:cNvSpPr>
            <a:spLocks/>
          </p:cNvSpPr>
          <p:nvPr/>
        </p:nvSpPr>
        <p:spPr bwMode="auto">
          <a:xfrm>
            <a:off x="539552" y="2208673"/>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101"/>
          <p:cNvSpPr>
            <a:spLocks/>
          </p:cNvSpPr>
          <p:nvPr/>
        </p:nvSpPr>
        <p:spPr bwMode="auto">
          <a:xfrm>
            <a:off x="539552" y="2235096"/>
            <a:ext cx="574675" cy="938213"/>
          </a:xfrm>
          <a:custGeom>
            <a:avLst/>
            <a:gdLst>
              <a:gd name="T0" fmla="*/ 1448 w 1448"/>
              <a:gd name="T1" fmla="*/ 2364 h 2364"/>
              <a:gd name="T2" fmla="*/ 1448 w 1448"/>
              <a:gd name="T3" fmla="*/ 2364 h 2364"/>
              <a:gd name="T4" fmla="*/ 0 w 1448"/>
              <a:gd name="T5" fmla="*/ 1934 h 2364"/>
              <a:gd name="T6" fmla="*/ 0 w 1448"/>
              <a:gd name="T7" fmla="*/ 0 h 2364"/>
              <a:gd name="T8" fmla="*/ 1448 w 1448"/>
              <a:gd name="T9" fmla="*/ 429 h 2364"/>
              <a:gd name="T10" fmla="*/ 1448 w 1448"/>
              <a:gd name="T11" fmla="*/ 2364 h 2364"/>
            </a:gdLst>
            <a:ahLst/>
            <a:cxnLst>
              <a:cxn ang="0">
                <a:pos x="T0" y="T1"/>
              </a:cxn>
              <a:cxn ang="0">
                <a:pos x="T2" y="T3"/>
              </a:cxn>
              <a:cxn ang="0">
                <a:pos x="T4" y="T5"/>
              </a:cxn>
              <a:cxn ang="0">
                <a:pos x="T6" y="T7"/>
              </a:cxn>
              <a:cxn ang="0">
                <a:pos x="T8" y="T9"/>
              </a:cxn>
              <a:cxn ang="0">
                <a:pos x="T10" y="T11"/>
              </a:cxn>
            </a:cxnLst>
            <a:rect l="0" t="0" r="r" b="b"/>
            <a:pathLst>
              <a:path w="1448" h="2364">
                <a:moveTo>
                  <a:pt x="1448" y="2364"/>
                </a:moveTo>
                <a:lnTo>
                  <a:pt x="1448" y="2364"/>
                </a:lnTo>
                <a:lnTo>
                  <a:pt x="0" y="1934"/>
                </a:lnTo>
                <a:lnTo>
                  <a:pt x="0" y="0"/>
                </a:lnTo>
                <a:lnTo>
                  <a:pt x="1448" y="429"/>
                </a:lnTo>
                <a:lnTo>
                  <a:pt x="1448" y="2364"/>
                </a:lnTo>
                <a:close/>
              </a:path>
            </a:pathLst>
          </a:custGeom>
          <a:solidFill>
            <a:srgbClr val="FFB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TextBox 98"/>
          <p:cNvSpPr txBox="1"/>
          <p:nvPr/>
        </p:nvSpPr>
        <p:spPr>
          <a:xfrm>
            <a:off x="505753" y="2397527"/>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smtClean="0"/>
              <a:t>0</a:t>
            </a:r>
            <a:r>
              <a:rPr lang="uz-Cyrl-UZ" dirty="0"/>
              <a:t>1</a:t>
            </a:r>
            <a:endParaRPr lang="en-US" dirty="0"/>
          </a:p>
        </p:txBody>
      </p:sp>
      <p:grpSp>
        <p:nvGrpSpPr>
          <p:cNvPr id="11" name="Group 10"/>
          <p:cNvGrpSpPr/>
          <p:nvPr/>
        </p:nvGrpSpPr>
        <p:grpSpPr>
          <a:xfrm>
            <a:off x="1853234" y="1227145"/>
            <a:ext cx="5390611" cy="762793"/>
            <a:chOff x="2733378" y="1192213"/>
            <a:chExt cx="3440939" cy="762793"/>
          </a:xfrm>
        </p:grpSpPr>
        <p:sp>
          <p:nvSpPr>
            <p:cNvPr id="105" name="Rectangle 104"/>
            <p:cNvSpPr/>
            <p:nvPr/>
          </p:nvSpPr>
          <p:spPr>
            <a:xfrm>
              <a:off x="2733378" y="1192213"/>
              <a:ext cx="78747" cy="762793"/>
            </a:xfrm>
            <a:prstGeom prst="rect">
              <a:avLst/>
            </a:prstGeom>
            <a:solidFill>
              <a:srgbClr val="4AB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0" name="TextBox 119"/>
            <p:cNvSpPr txBox="1"/>
            <p:nvPr/>
          </p:nvSpPr>
          <p:spPr>
            <a:xfrm>
              <a:off x="3017073" y="1194124"/>
              <a:ext cx="3157244" cy="707886"/>
            </a:xfrm>
            <a:prstGeom prst="rect">
              <a:avLst/>
            </a:prstGeom>
            <a:noFill/>
          </p:spPr>
          <p:txBody>
            <a:bodyPr wrap="square" lIns="0" rtlCol="0" anchor="ctr">
              <a:spAutoFit/>
            </a:bodyPr>
            <a:lstStyle/>
            <a:p>
              <a:pPr algn="just"/>
              <a:r>
                <a:rPr lang="ru-RU" sz="4000" b="1" dirty="0" err="1" smtClean="0">
                  <a:solidFill>
                    <a:srgbClr val="4AB628"/>
                  </a:solidFill>
                </a:rPr>
                <a:t>Кириш</a:t>
              </a:r>
              <a:endParaRPr lang="en-US" sz="4000" b="1" dirty="0">
                <a:solidFill>
                  <a:srgbClr val="4AB628"/>
                </a:solidFill>
              </a:endParaRPr>
            </a:p>
          </p:txBody>
        </p:sp>
      </p:grpSp>
      <p:grpSp>
        <p:nvGrpSpPr>
          <p:cNvPr id="122" name="Group 121"/>
          <p:cNvGrpSpPr/>
          <p:nvPr/>
        </p:nvGrpSpPr>
        <p:grpSpPr>
          <a:xfrm>
            <a:off x="1853234" y="2176936"/>
            <a:ext cx="5985485" cy="805239"/>
            <a:chOff x="2733378" y="1192213"/>
            <a:chExt cx="3410482" cy="805239"/>
          </a:xfrm>
        </p:grpSpPr>
        <p:sp>
          <p:nvSpPr>
            <p:cNvPr id="123"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5" name="TextBox 124"/>
            <p:cNvSpPr txBox="1"/>
            <p:nvPr/>
          </p:nvSpPr>
          <p:spPr>
            <a:xfrm>
              <a:off x="2986616" y="1228011"/>
              <a:ext cx="3157244" cy="769441"/>
            </a:xfrm>
            <a:prstGeom prst="rect">
              <a:avLst/>
            </a:prstGeom>
            <a:noFill/>
          </p:spPr>
          <p:txBody>
            <a:bodyPr wrap="square" lIns="0" rtlCol="0" anchor="ctr">
              <a:spAutoFit/>
            </a:bodyPr>
            <a:lstStyle/>
            <a:p>
              <a:pPr algn="just"/>
              <a:r>
                <a:rPr lang="ru-RU" sz="2200" b="1" dirty="0" smtClean="0">
                  <a:solidFill>
                    <a:srgbClr val="E6A400"/>
                  </a:solidFill>
                </a:rPr>
                <a:t>Бухгалтерия </a:t>
              </a:r>
              <a:r>
                <a:rPr lang="ru-RU" sz="2200" b="1" dirty="0" err="1">
                  <a:solidFill>
                    <a:srgbClr val="E6A400"/>
                  </a:solidFill>
                </a:rPr>
                <a:t>ҳисобининг</a:t>
              </a:r>
              <a:r>
                <a:rPr lang="ru-RU" sz="2200" b="1" dirty="0">
                  <a:solidFill>
                    <a:srgbClr val="E6A400"/>
                  </a:solidFill>
                </a:rPr>
                <a:t> </a:t>
              </a:r>
              <a:r>
                <a:rPr lang="ru-RU" sz="2200" b="1" dirty="0" err="1">
                  <a:solidFill>
                    <a:srgbClr val="E6A400"/>
                  </a:solidFill>
                </a:rPr>
                <a:t>назарий</a:t>
              </a:r>
              <a:r>
                <a:rPr lang="ru-RU" sz="2200" b="1" dirty="0">
                  <a:solidFill>
                    <a:srgbClr val="E6A400"/>
                  </a:solidFill>
                </a:rPr>
                <a:t> </a:t>
              </a:r>
              <a:r>
                <a:rPr lang="ru-RU" sz="2200" b="1" dirty="0" err="1">
                  <a:solidFill>
                    <a:srgbClr val="E6A400"/>
                  </a:solidFill>
                </a:rPr>
                <a:t>ва</a:t>
              </a:r>
              <a:r>
                <a:rPr lang="ru-RU" sz="2200" b="1" dirty="0">
                  <a:solidFill>
                    <a:srgbClr val="E6A400"/>
                  </a:solidFill>
                </a:rPr>
                <a:t> </a:t>
              </a:r>
              <a:r>
                <a:rPr lang="ru-RU" sz="2200" b="1" dirty="0" err="1">
                  <a:solidFill>
                    <a:srgbClr val="E6A400"/>
                  </a:solidFill>
                </a:rPr>
                <a:t>ҳуқуқий</a:t>
              </a:r>
              <a:r>
                <a:rPr lang="ru-RU" sz="2200" b="1" dirty="0">
                  <a:solidFill>
                    <a:srgbClr val="E6A400"/>
                  </a:solidFill>
                </a:rPr>
                <a:t> </a:t>
              </a:r>
              <a:r>
                <a:rPr lang="ru-RU" sz="2200" b="1" dirty="0" err="1">
                  <a:solidFill>
                    <a:srgbClr val="E6A400"/>
                  </a:solidFill>
                </a:rPr>
                <a:t>асослари</a:t>
              </a:r>
              <a:endParaRPr lang="en-US" sz="2200" b="1" dirty="0">
                <a:solidFill>
                  <a:srgbClr val="E6A400"/>
                </a:solidFill>
              </a:endParaRPr>
            </a:p>
          </p:txBody>
        </p:sp>
      </p:grpSp>
      <p:sp>
        <p:nvSpPr>
          <p:cNvPr id="31" name="Freeform 100"/>
          <p:cNvSpPr>
            <a:spLocks/>
          </p:cNvSpPr>
          <p:nvPr/>
        </p:nvSpPr>
        <p:spPr bwMode="auto">
          <a:xfrm>
            <a:off x="539552" y="3308990"/>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01"/>
          <p:cNvSpPr>
            <a:spLocks/>
          </p:cNvSpPr>
          <p:nvPr/>
        </p:nvSpPr>
        <p:spPr bwMode="auto">
          <a:xfrm>
            <a:off x="507195" y="3282892"/>
            <a:ext cx="574675" cy="938213"/>
          </a:xfrm>
          <a:custGeom>
            <a:avLst/>
            <a:gdLst>
              <a:gd name="T0" fmla="*/ 1448 w 1448"/>
              <a:gd name="T1" fmla="*/ 2364 h 2364"/>
              <a:gd name="T2" fmla="*/ 1448 w 1448"/>
              <a:gd name="T3" fmla="*/ 2364 h 2364"/>
              <a:gd name="T4" fmla="*/ 0 w 1448"/>
              <a:gd name="T5" fmla="*/ 1934 h 2364"/>
              <a:gd name="T6" fmla="*/ 0 w 1448"/>
              <a:gd name="T7" fmla="*/ 0 h 2364"/>
              <a:gd name="T8" fmla="*/ 1448 w 1448"/>
              <a:gd name="T9" fmla="*/ 429 h 2364"/>
              <a:gd name="T10" fmla="*/ 1448 w 1448"/>
              <a:gd name="T11" fmla="*/ 2364 h 2364"/>
            </a:gdLst>
            <a:ahLst/>
            <a:cxnLst>
              <a:cxn ang="0">
                <a:pos x="T0" y="T1"/>
              </a:cxn>
              <a:cxn ang="0">
                <a:pos x="T2" y="T3"/>
              </a:cxn>
              <a:cxn ang="0">
                <a:pos x="T4" y="T5"/>
              </a:cxn>
              <a:cxn ang="0">
                <a:pos x="T6" y="T7"/>
              </a:cxn>
              <a:cxn ang="0">
                <a:pos x="T8" y="T9"/>
              </a:cxn>
              <a:cxn ang="0">
                <a:pos x="T10" y="T11"/>
              </a:cxn>
            </a:cxnLst>
            <a:rect l="0" t="0" r="r" b="b"/>
            <a:pathLst>
              <a:path w="1448" h="2364">
                <a:moveTo>
                  <a:pt x="1448" y="2364"/>
                </a:moveTo>
                <a:lnTo>
                  <a:pt x="1448" y="2364"/>
                </a:lnTo>
                <a:lnTo>
                  <a:pt x="0" y="1934"/>
                </a:lnTo>
                <a:lnTo>
                  <a:pt x="0" y="0"/>
                </a:lnTo>
                <a:lnTo>
                  <a:pt x="1448" y="429"/>
                </a:lnTo>
                <a:lnTo>
                  <a:pt x="1448" y="2364"/>
                </a:lnTo>
                <a:close/>
              </a:path>
            </a:pathLst>
          </a:custGeom>
          <a:solidFill>
            <a:srgbClr val="FFB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TextBox 32"/>
          <p:cNvSpPr txBox="1"/>
          <p:nvPr/>
        </p:nvSpPr>
        <p:spPr>
          <a:xfrm>
            <a:off x="431291" y="3502615"/>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smtClean="0"/>
              <a:t>0</a:t>
            </a:r>
            <a:r>
              <a:rPr lang="uz-Cyrl-UZ" dirty="0"/>
              <a:t>2</a:t>
            </a:r>
            <a:endParaRPr lang="en-US" dirty="0"/>
          </a:p>
        </p:txBody>
      </p:sp>
      <p:grpSp>
        <p:nvGrpSpPr>
          <p:cNvPr id="36" name="Group 121"/>
          <p:cNvGrpSpPr/>
          <p:nvPr/>
        </p:nvGrpSpPr>
        <p:grpSpPr>
          <a:xfrm>
            <a:off x="1853234" y="4434396"/>
            <a:ext cx="5985485" cy="805239"/>
            <a:chOff x="2733378" y="1192213"/>
            <a:chExt cx="3410482" cy="805239"/>
          </a:xfrm>
        </p:grpSpPr>
        <p:sp>
          <p:nvSpPr>
            <p:cNvPr id="38"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9" name="TextBox 38"/>
            <p:cNvSpPr txBox="1"/>
            <p:nvPr/>
          </p:nvSpPr>
          <p:spPr>
            <a:xfrm>
              <a:off x="2986616" y="1228011"/>
              <a:ext cx="3157244" cy="769441"/>
            </a:xfrm>
            <a:prstGeom prst="rect">
              <a:avLst/>
            </a:prstGeom>
            <a:noFill/>
          </p:spPr>
          <p:txBody>
            <a:bodyPr wrap="square" lIns="0" rtlCol="0" anchor="ctr">
              <a:spAutoFit/>
            </a:bodyPr>
            <a:lstStyle/>
            <a:p>
              <a:pPr algn="just"/>
              <a:r>
                <a:rPr lang="ru-RU" sz="2200" b="1" dirty="0" smtClean="0">
                  <a:solidFill>
                    <a:srgbClr val="E6A400"/>
                  </a:solidFill>
                </a:rPr>
                <a:t>Бухгалтерия </a:t>
              </a:r>
              <a:r>
                <a:rPr lang="ru-RU" sz="2200" b="1" dirty="0" err="1">
                  <a:solidFill>
                    <a:srgbClr val="E6A400"/>
                  </a:solidFill>
                </a:rPr>
                <a:t>баланси</a:t>
              </a:r>
              <a:r>
                <a:rPr lang="ru-RU" sz="2200" b="1" dirty="0">
                  <a:solidFill>
                    <a:srgbClr val="E6A400"/>
                  </a:solidFill>
                </a:rPr>
                <a:t>, </a:t>
              </a:r>
              <a:r>
                <a:rPr lang="ru-RU" sz="2200" b="1" dirty="0" err="1">
                  <a:solidFill>
                    <a:srgbClr val="E6A400"/>
                  </a:solidFill>
                </a:rPr>
                <a:t>унинг</a:t>
              </a:r>
              <a:r>
                <a:rPr lang="ru-RU" sz="2200" b="1" dirty="0">
                  <a:solidFill>
                    <a:srgbClr val="E6A400"/>
                  </a:solidFill>
                </a:rPr>
                <a:t> </a:t>
              </a:r>
              <a:r>
                <a:rPr lang="ru-RU" sz="2200" b="1" dirty="0" err="1">
                  <a:solidFill>
                    <a:srgbClr val="E6A400"/>
                  </a:solidFill>
                </a:rPr>
                <a:t>тузилиши</a:t>
              </a:r>
              <a:r>
                <a:rPr lang="ru-RU" sz="2200" b="1" dirty="0">
                  <a:solidFill>
                    <a:srgbClr val="E6A400"/>
                  </a:solidFill>
                </a:rPr>
                <a:t> </a:t>
              </a:r>
              <a:r>
                <a:rPr lang="ru-RU" sz="2200" b="1" dirty="0" err="1">
                  <a:solidFill>
                    <a:srgbClr val="E6A400"/>
                  </a:solidFill>
                </a:rPr>
                <a:t>ва</a:t>
              </a:r>
              <a:r>
                <a:rPr lang="ru-RU" sz="2200" b="1" dirty="0">
                  <a:solidFill>
                    <a:srgbClr val="E6A400"/>
                  </a:solidFill>
                </a:rPr>
                <a:t> </a:t>
              </a:r>
              <a:r>
                <a:rPr lang="ru-RU" sz="2200" b="1" dirty="0" err="1">
                  <a:solidFill>
                    <a:srgbClr val="E6A400"/>
                  </a:solidFill>
                </a:rPr>
                <a:t>мазмуни</a:t>
              </a:r>
              <a:endParaRPr lang="en-US" sz="2200" b="1" dirty="0">
                <a:solidFill>
                  <a:srgbClr val="E6A400"/>
                </a:solidFill>
              </a:endParaRPr>
            </a:p>
          </p:txBody>
        </p:sp>
      </p:grpSp>
      <p:sp>
        <p:nvSpPr>
          <p:cNvPr id="23" name="Freeform 100"/>
          <p:cNvSpPr>
            <a:spLocks/>
          </p:cNvSpPr>
          <p:nvPr/>
        </p:nvSpPr>
        <p:spPr bwMode="auto">
          <a:xfrm>
            <a:off x="507941" y="4510800"/>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TextBox 23"/>
          <p:cNvSpPr txBox="1"/>
          <p:nvPr/>
        </p:nvSpPr>
        <p:spPr>
          <a:xfrm>
            <a:off x="398989" y="4689431"/>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smtClean="0"/>
              <a:t>0</a:t>
            </a:r>
            <a:r>
              <a:rPr lang="ru-RU" dirty="0" smtClean="0"/>
              <a:t>3</a:t>
            </a:r>
            <a:endParaRPr lang="en-US" dirty="0"/>
          </a:p>
        </p:txBody>
      </p:sp>
      <p:grpSp>
        <p:nvGrpSpPr>
          <p:cNvPr id="25" name="Group 121"/>
          <p:cNvGrpSpPr/>
          <p:nvPr/>
        </p:nvGrpSpPr>
        <p:grpSpPr>
          <a:xfrm>
            <a:off x="1853234" y="3006234"/>
            <a:ext cx="5985485" cy="1446550"/>
            <a:chOff x="2733378" y="889457"/>
            <a:chExt cx="3410482" cy="1446550"/>
          </a:xfrm>
        </p:grpSpPr>
        <p:sp>
          <p:nvSpPr>
            <p:cNvPr id="26"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7" name="TextBox 26"/>
            <p:cNvSpPr txBox="1"/>
            <p:nvPr/>
          </p:nvSpPr>
          <p:spPr>
            <a:xfrm>
              <a:off x="2986616" y="889457"/>
              <a:ext cx="3157244" cy="1446550"/>
            </a:xfrm>
            <a:prstGeom prst="rect">
              <a:avLst/>
            </a:prstGeom>
            <a:noFill/>
          </p:spPr>
          <p:txBody>
            <a:bodyPr wrap="square" lIns="0" rtlCol="0" anchor="ctr">
              <a:spAutoFit/>
            </a:bodyPr>
            <a:lstStyle/>
            <a:p>
              <a:pPr algn="just"/>
              <a:r>
                <a:rPr lang="ru-RU" sz="2200" b="1" dirty="0" err="1" smtClean="0">
                  <a:solidFill>
                    <a:srgbClr val="E6A400"/>
                  </a:solidFill>
                </a:rPr>
                <a:t>Хўжалик</a:t>
              </a:r>
              <a:r>
                <a:rPr lang="ru-RU" sz="2200" b="1" dirty="0" smtClean="0">
                  <a:solidFill>
                    <a:srgbClr val="E6A400"/>
                  </a:solidFill>
                </a:rPr>
                <a:t> </a:t>
              </a:r>
              <a:r>
                <a:rPr lang="ru-RU" sz="2200" b="1" dirty="0" err="1">
                  <a:solidFill>
                    <a:srgbClr val="E6A400"/>
                  </a:solidFill>
                </a:rPr>
                <a:t>юритувчи</a:t>
              </a:r>
              <a:r>
                <a:rPr lang="ru-RU" sz="2200" b="1" dirty="0">
                  <a:solidFill>
                    <a:srgbClr val="E6A400"/>
                  </a:solidFill>
                </a:rPr>
                <a:t> </a:t>
              </a:r>
              <a:r>
                <a:rPr lang="ru-RU" sz="2200" b="1" dirty="0" err="1">
                  <a:solidFill>
                    <a:srgbClr val="E6A400"/>
                  </a:solidFill>
                </a:rPr>
                <a:t>субъектларда</a:t>
              </a:r>
              <a:r>
                <a:rPr lang="ru-RU" sz="2200" b="1" dirty="0">
                  <a:solidFill>
                    <a:srgbClr val="E6A400"/>
                  </a:solidFill>
                </a:rPr>
                <a:t>  </a:t>
              </a:r>
              <a:r>
                <a:rPr lang="ru-RU" sz="2200" b="1" dirty="0" err="1">
                  <a:solidFill>
                    <a:srgbClr val="E6A400"/>
                  </a:solidFill>
                </a:rPr>
                <a:t>молиявий-хўжалик</a:t>
              </a:r>
              <a:r>
                <a:rPr lang="ru-RU" sz="2200" b="1" dirty="0">
                  <a:solidFill>
                    <a:srgbClr val="E6A400"/>
                  </a:solidFill>
                </a:rPr>
                <a:t> </a:t>
              </a:r>
              <a:r>
                <a:rPr lang="ru-RU" sz="2200" b="1" dirty="0" err="1">
                  <a:solidFill>
                    <a:srgbClr val="E6A400"/>
                  </a:solidFill>
                </a:rPr>
                <a:t>фаолиятининг</a:t>
              </a:r>
              <a:r>
                <a:rPr lang="ru-RU" sz="2200" b="1" dirty="0">
                  <a:solidFill>
                    <a:srgbClr val="E6A400"/>
                  </a:solidFill>
                </a:rPr>
                <a:t> бухгалтерия </a:t>
              </a:r>
              <a:r>
                <a:rPr lang="ru-RU" sz="2200" b="1" dirty="0" err="1">
                  <a:solidFill>
                    <a:srgbClr val="E6A400"/>
                  </a:solidFill>
                </a:rPr>
                <a:t>ҳисоби</a:t>
              </a:r>
              <a:r>
                <a:rPr lang="ru-RU" sz="2200" b="1" dirty="0">
                  <a:solidFill>
                    <a:srgbClr val="E6A400"/>
                  </a:solidFill>
                </a:rPr>
                <a:t> </a:t>
              </a:r>
              <a:r>
                <a:rPr lang="ru-RU" sz="2200" b="1" dirty="0" err="1">
                  <a:solidFill>
                    <a:srgbClr val="E6A400"/>
                  </a:solidFill>
                </a:rPr>
                <a:t>счётлар</a:t>
              </a:r>
              <a:r>
                <a:rPr lang="ru-RU" sz="2200" b="1" dirty="0">
                  <a:solidFill>
                    <a:srgbClr val="E6A400"/>
                  </a:solidFill>
                </a:rPr>
                <a:t> </a:t>
              </a:r>
              <a:r>
                <a:rPr lang="ru-RU" sz="2200" b="1" dirty="0" err="1">
                  <a:solidFill>
                    <a:srgbClr val="E6A400"/>
                  </a:solidFill>
                </a:rPr>
                <a:t>режасининг</a:t>
              </a:r>
              <a:r>
                <a:rPr lang="ru-RU" sz="2200" b="1" dirty="0">
                  <a:solidFill>
                    <a:srgbClr val="E6A400"/>
                  </a:solidFill>
                </a:rPr>
                <a:t> </a:t>
              </a:r>
              <a:r>
                <a:rPr lang="ru-RU" sz="2200" b="1" dirty="0" err="1">
                  <a:solidFill>
                    <a:srgbClr val="E6A400"/>
                  </a:solidFill>
                </a:rPr>
                <a:t>мақсади</a:t>
              </a:r>
              <a:r>
                <a:rPr lang="ru-RU" sz="2200" b="1" dirty="0">
                  <a:solidFill>
                    <a:srgbClr val="E6A400"/>
                  </a:solidFill>
                </a:rPr>
                <a:t>, </a:t>
              </a:r>
              <a:r>
                <a:rPr lang="ru-RU" sz="2200" b="1" dirty="0" err="1">
                  <a:solidFill>
                    <a:srgbClr val="E6A400"/>
                  </a:solidFill>
                </a:rPr>
                <a:t>вазифаси</a:t>
              </a:r>
              <a:r>
                <a:rPr lang="ru-RU" sz="2200" b="1" dirty="0">
                  <a:solidFill>
                    <a:srgbClr val="E6A400"/>
                  </a:solidFill>
                </a:rPr>
                <a:t> </a:t>
              </a:r>
              <a:r>
                <a:rPr lang="ru-RU" sz="2200" b="1" dirty="0" err="1">
                  <a:solidFill>
                    <a:srgbClr val="E6A400"/>
                  </a:solidFill>
                </a:rPr>
                <a:t>ва</a:t>
              </a:r>
              <a:r>
                <a:rPr lang="ru-RU" sz="2200" b="1" dirty="0">
                  <a:solidFill>
                    <a:srgbClr val="E6A400"/>
                  </a:solidFill>
                </a:rPr>
                <a:t> </a:t>
              </a:r>
              <a:r>
                <a:rPr lang="ru-RU" sz="2200" b="1" dirty="0" err="1">
                  <a:solidFill>
                    <a:srgbClr val="E6A400"/>
                  </a:solidFill>
                </a:rPr>
                <a:t>аҳамияти</a:t>
              </a:r>
              <a:endParaRPr lang="en-US" sz="2200" b="1" dirty="0">
                <a:solidFill>
                  <a:srgbClr val="E6A400"/>
                </a:solidFill>
              </a:endParaRPr>
            </a:p>
          </p:txBody>
        </p:sp>
      </p:grpSp>
      <p:sp>
        <p:nvSpPr>
          <p:cNvPr id="28" name="Freeform 100"/>
          <p:cNvSpPr>
            <a:spLocks/>
          </p:cNvSpPr>
          <p:nvPr/>
        </p:nvSpPr>
        <p:spPr bwMode="auto">
          <a:xfrm>
            <a:off x="489371" y="5509276"/>
            <a:ext cx="1149350" cy="938213"/>
          </a:xfrm>
          <a:custGeom>
            <a:avLst/>
            <a:gdLst>
              <a:gd name="T0" fmla="*/ 0 w 2896"/>
              <a:gd name="T1" fmla="*/ 1934 h 2364"/>
              <a:gd name="T2" fmla="*/ 1448 w 2896"/>
              <a:gd name="T3" fmla="*/ 2364 h 2364"/>
              <a:gd name="T4" fmla="*/ 2896 w 2896"/>
              <a:gd name="T5" fmla="*/ 1934 h 2364"/>
              <a:gd name="T6" fmla="*/ 2896 w 2896"/>
              <a:gd name="T7" fmla="*/ 0 h 2364"/>
              <a:gd name="T8" fmla="*/ 1448 w 2896"/>
              <a:gd name="T9" fmla="*/ 429 h 2364"/>
              <a:gd name="T10" fmla="*/ 0 w 2896"/>
              <a:gd name="T11" fmla="*/ 0 h 2364"/>
              <a:gd name="T12" fmla="*/ 0 w 2896"/>
              <a:gd name="T13" fmla="*/ 1934 h 2364"/>
            </a:gdLst>
            <a:ahLst/>
            <a:cxnLst>
              <a:cxn ang="0">
                <a:pos x="T0" y="T1"/>
              </a:cxn>
              <a:cxn ang="0">
                <a:pos x="T2" y="T3"/>
              </a:cxn>
              <a:cxn ang="0">
                <a:pos x="T4" y="T5"/>
              </a:cxn>
              <a:cxn ang="0">
                <a:pos x="T6" y="T7"/>
              </a:cxn>
              <a:cxn ang="0">
                <a:pos x="T8" y="T9"/>
              </a:cxn>
              <a:cxn ang="0">
                <a:pos x="T10" y="T11"/>
              </a:cxn>
              <a:cxn ang="0">
                <a:pos x="T12" y="T13"/>
              </a:cxn>
            </a:cxnLst>
            <a:rect l="0" t="0" r="r" b="b"/>
            <a:pathLst>
              <a:path w="2896" h="2364">
                <a:moveTo>
                  <a:pt x="0" y="1934"/>
                </a:moveTo>
                <a:lnTo>
                  <a:pt x="1448" y="2364"/>
                </a:lnTo>
                <a:lnTo>
                  <a:pt x="2896" y="1934"/>
                </a:lnTo>
                <a:lnTo>
                  <a:pt x="2896" y="0"/>
                </a:lnTo>
                <a:lnTo>
                  <a:pt x="1448" y="429"/>
                </a:lnTo>
                <a:lnTo>
                  <a:pt x="0" y="0"/>
                </a:lnTo>
                <a:lnTo>
                  <a:pt x="0" y="1934"/>
                </a:lnTo>
                <a:close/>
              </a:path>
            </a:pathLst>
          </a:custGeom>
          <a:solidFill>
            <a:srgbClr val="E6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TextBox 28"/>
          <p:cNvSpPr txBox="1"/>
          <p:nvPr/>
        </p:nvSpPr>
        <p:spPr>
          <a:xfrm>
            <a:off x="387981" y="5666332"/>
            <a:ext cx="726482" cy="646331"/>
          </a:xfrm>
          <a:prstGeom prst="rect">
            <a:avLst/>
          </a:prstGeom>
        </p:spPr>
        <p:txBody>
          <a:bodyPr wrap="square" anchor="ctr">
            <a:sp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smtClean="0"/>
              <a:t>0</a:t>
            </a:r>
            <a:r>
              <a:rPr lang="uz-Cyrl-UZ" dirty="0" smtClean="0"/>
              <a:t>4</a:t>
            </a:r>
          </a:p>
        </p:txBody>
      </p:sp>
      <p:grpSp>
        <p:nvGrpSpPr>
          <p:cNvPr id="34" name="Group 121"/>
          <p:cNvGrpSpPr/>
          <p:nvPr/>
        </p:nvGrpSpPr>
        <p:grpSpPr>
          <a:xfrm>
            <a:off x="1862453" y="5509276"/>
            <a:ext cx="5985485" cy="805239"/>
            <a:chOff x="2733378" y="1192213"/>
            <a:chExt cx="3410482" cy="805239"/>
          </a:xfrm>
        </p:grpSpPr>
        <p:sp>
          <p:nvSpPr>
            <p:cNvPr id="35" name="Rectangle 122"/>
            <p:cNvSpPr/>
            <p:nvPr/>
          </p:nvSpPr>
          <p:spPr>
            <a:xfrm>
              <a:off x="2733378" y="1192213"/>
              <a:ext cx="78747" cy="762793"/>
            </a:xfrm>
            <a:prstGeom prst="rect">
              <a:avLst/>
            </a:prstGeom>
            <a:solidFill>
              <a:srgbClr val="E6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7" name="TextBox 36"/>
            <p:cNvSpPr txBox="1"/>
            <p:nvPr/>
          </p:nvSpPr>
          <p:spPr>
            <a:xfrm>
              <a:off x="2986616" y="1228011"/>
              <a:ext cx="3157244" cy="769441"/>
            </a:xfrm>
            <a:prstGeom prst="rect">
              <a:avLst/>
            </a:prstGeom>
            <a:noFill/>
          </p:spPr>
          <p:txBody>
            <a:bodyPr wrap="square" lIns="0" rtlCol="0" anchor="ctr">
              <a:spAutoFit/>
            </a:bodyPr>
            <a:lstStyle/>
            <a:p>
              <a:pPr algn="just"/>
              <a:r>
                <a:rPr lang="ru-RU" sz="2200" b="1" dirty="0" smtClean="0">
                  <a:solidFill>
                    <a:srgbClr val="E6A400"/>
                  </a:solidFill>
                </a:rPr>
                <a:t>Чет эл </a:t>
              </a:r>
              <a:r>
                <a:rPr lang="ru-RU" sz="2200" b="1" dirty="0" err="1" smtClean="0">
                  <a:solidFill>
                    <a:srgbClr val="E6A400"/>
                  </a:solidFill>
                </a:rPr>
                <a:t>мамлакатларида</a:t>
              </a:r>
              <a:r>
                <a:rPr lang="ru-RU" sz="2200" b="1" dirty="0" smtClean="0">
                  <a:solidFill>
                    <a:srgbClr val="E6A400"/>
                  </a:solidFill>
                </a:rPr>
                <a:t> бухгалтерия </a:t>
              </a:r>
              <a:r>
                <a:rPr lang="ru-RU" sz="2200" b="1" dirty="0" err="1" smtClean="0">
                  <a:solidFill>
                    <a:srgbClr val="E6A400"/>
                  </a:solidFill>
                </a:rPr>
                <a:t>ҳисобини</a:t>
              </a:r>
              <a:r>
                <a:rPr lang="ru-RU" sz="2200" b="1" dirty="0" smtClean="0">
                  <a:solidFill>
                    <a:srgbClr val="E6A400"/>
                  </a:solidFill>
                </a:rPr>
                <a:t> </a:t>
              </a:r>
              <a:r>
                <a:rPr lang="ru-RU" sz="2200" b="1" dirty="0" err="1" smtClean="0">
                  <a:solidFill>
                    <a:srgbClr val="E6A400"/>
                  </a:solidFill>
                </a:rPr>
                <a:t>юритиш</a:t>
              </a:r>
              <a:r>
                <a:rPr lang="ru-RU" sz="2200" b="1" dirty="0" smtClean="0">
                  <a:solidFill>
                    <a:srgbClr val="E6A400"/>
                  </a:solidFill>
                </a:rPr>
                <a:t> </a:t>
              </a:r>
              <a:r>
                <a:rPr lang="ru-RU" sz="2200" b="1" dirty="0" err="1" smtClean="0">
                  <a:solidFill>
                    <a:srgbClr val="E6A400"/>
                  </a:solidFill>
                </a:rPr>
                <a:t>тартиби</a:t>
              </a:r>
              <a:endParaRPr lang="en-US" sz="2200" b="1" dirty="0">
                <a:solidFill>
                  <a:srgbClr val="E6A400"/>
                </a:solidFill>
              </a:endParaRPr>
            </a:p>
          </p:txBody>
        </p:sp>
      </p:grpSp>
    </p:spTree>
    <p:extLst>
      <p:ext uri="{BB962C8B-B14F-4D97-AF65-F5344CB8AC3E}">
        <p14:creationId xmlns:p14="http://schemas.microsoft.com/office/powerpoint/2010/main" val="3874820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конечная звезда 4"/>
          <p:cNvSpPr/>
          <p:nvPr/>
        </p:nvSpPr>
        <p:spPr>
          <a:xfrm>
            <a:off x="2377389" y="2651186"/>
            <a:ext cx="4514162" cy="4332844"/>
          </a:xfrm>
          <a:prstGeom prst="star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uz-Cyrl-UZ" sz="1600" b="1" dirty="0">
                <a:solidFill>
                  <a:schemeClr val="accent1">
                    <a:lumMod val="50000"/>
                  </a:schemeClr>
                </a:solidFill>
              </a:rPr>
              <a:t>Хўжалик ҳисоби</a:t>
            </a:r>
            <a:r>
              <a:rPr lang="uz-Cyrl-UZ" sz="1600" dirty="0">
                <a:solidFill>
                  <a:schemeClr val="accent1">
                    <a:lumMod val="50000"/>
                  </a:schemeClr>
                </a:solidFill>
              </a:rPr>
              <a:t> </a:t>
            </a:r>
            <a:r>
              <a:rPr lang="uz-Cyrl-UZ" sz="1600" b="1" dirty="0">
                <a:solidFill>
                  <a:schemeClr val="accent1">
                    <a:lumMod val="50000"/>
                  </a:schemeClr>
                </a:solidFill>
              </a:rPr>
              <a:t>деб</a:t>
            </a:r>
            <a:r>
              <a:rPr lang="uz-Cyrl-UZ" sz="1600" dirty="0">
                <a:solidFill>
                  <a:schemeClr val="accent1">
                    <a:lumMod val="50000"/>
                  </a:schemeClr>
                </a:solidFill>
              </a:rPr>
              <a:t> - хўжалик фаолиятининг ривожланиш истиқболларини аниқлаш, уни бошқариш ва назорат қилиш мақсадида шу жараённи миқдорий (қиймат, меҳнат) акс эттириш ва сифат жиҳатидан тавсифлашга айтилади</a:t>
            </a:r>
            <a:r>
              <a:rPr lang="uz-Cyrl-UZ" sz="1600" dirty="0" smtClean="0">
                <a:solidFill>
                  <a:schemeClr val="accent1">
                    <a:lumMod val="50000"/>
                  </a:schemeClr>
                </a:solidFill>
              </a:rPr>
              <a:t>.</a:t>
            </a:r>
            <a:endParaRPr lang="ru-RU" sz="1600" dirty="0">
              <a:solidFill>
                <a:schemeClr val="accent1">
                  <a:lumMod val="50000"/>
                </a:schemeClr>
              </a:solidFill>
            </a:endParaRPr>
          </a:p>
        </p:txBody>
      </p:sp>
      <p:sp>
        <p:nvSpPr>
          <p:cNvPr id="63" name="Shape 2554"/>
          <p:cNvSpPr/>
          <p:nvPr/>
        </p:nvSpPr>
        <p:spPr>
          <a:xfrm>
            <a:off x="2285350" y="1356457"/>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1" name="Rectangular Callout 60"/>
          <p:cNvSpPr/>
          <p:nvPr/>
        </p:nvSpPr>
        <p:spPr>
          <a:xfrm flipH="1">
            <a:off x="114941" y="4653136"/>
            <a:ext cx="2505806" cy="1944216"/>
          </a:xfrm>
          <a:prstGeom prst="wedgeRectCallout">
            <a:avLst>
              <a:gd name="adj1" fmla="val -50845"/>
              <a:gd name="adj2" fmla="val -79912"/>
            </a:avLst>
          </a:prstGeom>
          <a:solidFill>
            <a:srgbClr val="6DA042"/>
          </a:solidFill>
          <a:ln>
            <a:solidFill>
              <a:srgbClr val="5F8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lvl="0" algn="ctr">
              <a:spcAft>
                <a:spcPts val="600"/>
              </a:spcAft>
            </a:pPr>
            <a:r>
              <a:rPr lang="uz-Cyrl-UZ" sz="1200" b="1" u="sng" dirty="0">
                <a:solidFill>
                  <a:schemeClr val="tx1"/>
                </a:solidFill>
              </a:rPr>
              <a:t>Бухгалтерия ҳисоби</a:t>
            </a:r>
            <a:r>
              <a:rPr lang="uz-Cyrl-UZ" sz="1200" b="1" dirty="0">
                <a:solidFill>
                  <a:schemeClr val="tx1"/>
                </a:solidFill>
              </a:rPr>
              <a:t> </a:t>
            </a:r>
            <a:r>
              <a:rPr lang="uz-Cyrl-UZ" sz="1200" dirty="0">
                <a:solidFill>
                  <a:schemeClr val="tx1"/>
                </a:solidFill>
              </a:rPr>
              <a:t>ички бошқариш ва ташқи истеъмолчиларнинг мақсадлари учун жорий ва якуний ахборотни олиш билан корхоналар, ташкилотлар ва муассасаларнинг хўжалик фаолияти устидан узлуксиз ва ўзаро боғлиқ бўлган кузатиш ва назорат қилиш тизимидан иборат.</a:t>
            </a:r>
            <a:endParaRPr lang="en-US" sz="1200" b="1" dirty="0">
              <a:solidFill>
                <a:schemeClr val="tx1"/>
              </a:solidFill>
            </a:endParaRPr>
          </a:p>
        </p:txBody>
      </p:sp>
      <p:sp>
        <p:nvSpPr>
          <p:cNvPr id="64" name="Shape 2554"/>
          <p:cNvSpPr/>
          <p:nvPr/>
        </p:nvSpPr>
        <p:spPr>
          <a:xfrm>
            <a:off x="2285349" y="4749982"/>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accent6">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5" name="Shape 2554"/>
          <p:cNvSpPr/>
          <p:nvPr/>
        </p:nvSpPr>
        <p:spPr>
          <a:xfrm>
            <a:off x="8392946" y="1356457"/>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0" name="Rectangular Callout 59"/>
          <p:cNvSpPr/>
          <p:nvPr/>
        </p:nvSpPr>
        <p:spPr>
          <a:xfrm>
            <a:off x="6363130" y="5277721"/>
            <a:ext cx="2503009" cy="1236154"/>
          </a:xfrm>
          <a:prstGeom prst="wedgeRectCallout">
            <a:avLst>
              <a:gd name="adj1" fmla="val -49854"/>
              <a:gd name="adj2" fmla="val -74382"/>
            </a:avLst>
          </a:prstGeom>
          <a:solidFill>
            <a:schemeClr val="accent3">
              <a:lumMod val="75000"/>
            </a:schemeClr>
          </a:solidFill>
          <a:ln>
            <a:solidFill>
              <a:srgbClr val="009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0488" algn="ctr">
              <a:spcAft>
                <a:spcPts val="600"/>
              </a:spcAft>
            </a:pPr>
            <a:r>
              <a:rPr lang="uz-Cyrl-UZ" sz="1400" b="1" u="sng" dirty="0">
                <a:solidFill>
                  <a:schemeClr val="tx1"/>
                </a:solidFill>
              </a:rPr>
              <a:t>Статистика ҳисоби</a:t>
            </a:r>
            <a:r>
              <a:rPr lang="uz-Cyrl-UZ" sz="1400" b="1" dirty="0">
                <a:solidFill>
                  <a:schemeClr val="tx1"/>
                </a:solidFill>
              </a:rPr>
              <a:t> </a:t>
            </a:r>
            <a:r>
              <a:rPr lang="uz-Cyrl-UZ" sz="1400" dirty="0">
                <a:solidFill>
                  <a:schemeClr val="tx1"/>
                </a:solidFill>
              </a:rPr>
              <a:t>оммавий (ижтимоий) хўжалик ҳодисалар тўғрисидаги маълумотларни йиғиш ва ишлаш тизимидан иборат</a:t>
            </a:r>
            <a:r>
              <a:rPr lang="uz-Cyrl-UZ" sz="1400" dirty="0" smtClean="0">
                <a:solidFill>
                  <a:schemeClr val="tx1"/>
                </a:solidFill>
              </a:rPr>
              <a:t>.</a:t>
            </a:r>
            <a:endParaRPr lang="en-US" sz="1100" b="1" dirty="0">
              <a:solidFill>
                <a:schemeClr val="tx1"/>
              </a:solidFill>
            </a:endParaRPr>
          </a:p>
        </p:txBody>
      </p:sp>
      <p:sp>
        <p:nvSpPr>
          <p:cNvPr id="66" name="Shape 2554"/>
          <p:cNvSpPr/>
          <p:nvPr/>
        </p:nvSpPr>
        <p:spPr>
          <a:xfrm>
            <a:off x="8392945" y="4749982"/>
            <a:ext cx="315218" cy="28656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pic>
        <p:nvPicPr>
          <p:cNvPr id="6" name="Рисунок 5"/>
          <p:cNvPicPr>
            <a:picLocks noChangeAspect="1"/>
          </p:cNvPicPr>
          <p:nvPr/>
        </p:nvPicPr>
        <p:blipFill>
          <a:blip r:embed="rId3"/>
          <a:stretch>
            <a:fillRect/>
          </a:stretch>
        </p:blipFill>
        <p:spPr>
          <a:xfrm>
            <a:off x="2799889" y="592053"/>
            <a:ext cx="3525071" cy="2101934"/>
          </a:xfrm>
          <a:prstGeom prst="rect">
            <a:avLst/>
          </a:prstGeom>
        </p:spPr>
      </p:pic>
      <p:sp>
        <p:nvSpPr>
          <p:cNvPr id="62" name="Rectangular Callout 61"/>
          <p:cNvSpPr/>
          <p:nvPr/>
        </p:nvSpPr>
        <p:spPr>
          <a:xfrm flipH="1">
            <a:off x="155534" y="1228715"/>
            <a:ext cx="2505806" cy="2383105"/>
          </a:xfrm>
          <a:prstGeom prst="wedgeRectCallout">
            <a:avLst>
              <a:gd name="adj1" fmla="val -50844"/>
              <a:gd name="adj2" fmla="val 78400"/>
            </a:avLst>
          </a:prstGeom>
          <a:solidFill>
            <a:srgbClr val="7B0051"/>
          </a:solidFill>
          <a:ln>
            <a:solidFill>
              <a:srgbClr val="5F003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1440" lvl="0" algn="ctr">
              <a:spcAft>
                <a:spcPts val="600"/>
              </a:spcAft>
            </a:pPr>
            <a:r>
              <a:rPr lang="uz-Cyrl-UZ" sz="1400" b="1" dirty="0"/>
              <a:t>Иқтисодиётни модернизациялаш шароитида</a:t>
            </a:r>
            <a:r>
              <a:rPr lang="uz-Cyrl-UZ" sz="1400" dirty="0"/>
              <a:t> </a:t>
            </a:r>
            <a:r>
              <a:rPr lang="uz-Cyrl-UZ" sz="1400" b="1" dirty="0"/>
              <a:t>хўжалик ҳисобининг кўрсаткичлари</a:t>
            </a:r>
            <a:r>
              <a:rPr lang="uz-Cyrl-UZ" sz="1400" dirty="0"/>
              <a:t> ички ва ташқига бўлиниб, ахборотдан ҳам ташқи (акционерлар, хиссадорлар ва бошқа мулк эгалари), ҳамда ички қизиқувчилар, менежерлар томонидан фойдаланилади.</a:t>
            </a:r>
            <a:endParaRPr lang="en-US" sz="1100" b="1" dirty="0">
              <a:solidFill>
                <a:prstClr val="white"/>
              </a:solidFill>
            </a:endParaRPr>
          </a:p>
          <a:p>
            <a:pPr marL="91440" algn="ctr">
              <a:spcAft>
                <a:spcPts val="600"/>
              </a:spcAft>
            </a:pPr>
            <a:endParaRPr lang="en-US" sz="1400" b="1" dirty="0">
              <a:solidFill>
                <a:schemeClr val="bg1"/>
              </a:solidFill>
            </a:endParaRPr>
          </a:p>
        </p:txBody>
      </p:sp>
      <p:sp>
        <p:nvSpPr>
          <p:cNvPr id="59" name="Rectangular Callout 58"/>
          <p:cNvSpPr/>
          <p:nvPr/>
        </p:nvSpPr>
        <p:spPr>
          <a:xfrm>
            <a:off x="6431089" y="1267522"/>
            <a:ext cx="2503009" cy="2305493"/>
          </a:xfrm>
          <a:prstGeom prst="wedgeRectCallout">
            <a:avLst>
              <a:gd name="adj1" fmla="val -49853"/>
              <a:gd name="adj2" fmla="val 82549"/>
            </a:avLst>
          </a:prstGeom>
          <a:solidFill>
            <a:srgbClr val="7B0051"/>
          </a:solidFill>
          <a:ln>
            <a:solidFill>
              <a:srgbClr val="5F003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1440" algn="ctr">
              <a:spcAft>
                <a:spcPts val="600"/>
              </a:spcAft>
            </a:pPr>
            <a:r>
              <a:rPr lang="uz-Cyrl-UZ" sz="1400" b="1" dirty="0"/>
              <a:t>Тезкор (оператив) ҳисоби </a:t>
            </a:r>
          </a:p>
          <a:p>
            <a:pPr marL="91440" algn="ctr">
              <a:spcAft>
                <a:spcPts val="600"/>
              </a:spcAft>
            </a:pPr>
            <a:r>
              <a:rPr lang="uz-Cyrl-UZ" sz="1400" b="1" dirty="0"/>
              <a:t>айрим хўжалик муомалалари ва жараёнларини бевосита улар содир бўлаётган вақтида бошқариш мақсадида жорий кузатиш ва назорат қилиш тизими бўлиб ҳисобланади.</a:t>
            </a:r>
            <a:endParaRPr lang="en-US" sz="1400" b="1" dirty="0"/>
          </a:p>
        </p:txBody>
      </p:sp>
      <p:sp>
        <p:nvSpPr>
          <p:cNvPr id="4" name="Title 3"/>
          <p:cNvSpPr>
            <a:spLocks noGrp="1"/>
          </p:cNvSpPr>
          <p:nvPr>
            <p:ph type="title"/>
          </p:nvPr>
        </p:nvSpPr>
        <p:spPr>
          <a:xfrm>
            <a:off x="450798" y="82233"/>
            <a:ext cx="8229600" cy="522729"/>
          </a:xfrm>
        </p:spPr>
        <p:txBody>
          <a:bodyPr>
            <a:normAutofit fontScale="90000"/>
          </a:bodyPr>
          <a:lstStyle/>
          <a:p>
            <a:r>
              <a:rPr lang="ru-RU" sz="3600" b="1" dirty="0" err="1">
                <a:solidFill>
                  <a:srgbClr val="4AB628"/>
                </a:solidFill>
              </a:rPr>
              <a:t>Хўжалик</a:t>
            </a:r>
            <a:r>
              <a:rPr lang="ru-RU" sz="3600" b="1" dirty="0">
                <a:solidFill>
                  <a:srgbClr val="4AB628"/>
                </a:solidFill>
              </a:rPr>
              <a:t> </a:t>
            </a:r>
            <a:r>
              <a:rPr lang="ru-RU" sz="3600" b="1" dirty="0" err="1">
                <a:solidFill>
                  <a:srgbClr val="4AB628"/>
                </a:solidFill>
              </a:rPr>
              <a:t>ҳисобининг</a:t>
            </a:r>
            <a:r>
              <a:rPr lang="ru-RU" sz="3600" b="1" dirty="0">
                <a:solidFill>
                  <a:srgbClr val="4AB628"/>
                </a:solidFill>
              </a:rPr>
              <a:t> </a:t>
            </a:r>
            <a:r>
              <a:rPr lang="ru-RU" sz="3600" b="1" dirty="0" err="1">
                <a:solidFill>
                  <a:srgbClr val="4AB628"/>
                </a:solidFill>
              </a:rPr>
              <a:t>умумий</a:t>
            </a:r>
            <a:r>
              <a:rPr lang="ru-RU" sz="3600" b="1" dirty="0">
                <a:solidFill>
                  <a:srgbClr val="4AB628"/>
                </a:solidFill>
              </a:rPr>
              <a:t> </a:t>
            </a:r>
            <a:r>
              <a:rPr lang="ru-RU" sz="3600" b="1" dirty="0" err="1">
                <a:solidFill>
                  <a:srgbClr val="4AB628"/>
                </a:solidFill>
              </a:rPr>
              <a:t>тавсифи</a:t>
            </a:r>
            <a:endParaRPr lang="en-US" sz="3600" dirty="0"/>
          </a:p>
        </p:txBody>
      </p:sp>
    </p:spTree>
    <p:extLst>
      <p:ext uri="{BB962C8B-B14F-4D97-AF65-F5344CB8AC3E}">
        <p14:creationId xmlns:p14="http://schemas.microsoft.com/office/powerpoint/2010/main" val="509294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122" y="149904"/>
            <a:ext cx="8229600" cy="533633"/>
          </a:xfrm>
        </p:spPr>
        <p:txBody>
          <a:bodyPr>
            <a:noAutofit/>
          </a:bodyPr>
          <a:lstStyle/>
          <a:p>
            <a:r>
              <a:rPr lang="uz-Cyrl-UZ" sz="2400" b="1" dirty="0"/>
              <a:t>Бухгалтерия ҳисобининг вазифалари</a:t>
            </a:r>
            <a:r>
              <a:rPr lang="uz-Cyrl-UZ" sz="2400" dirty="0"/>
              <a:t> </a:t>
            </a:r>
            <a:r>
              <a:rPr lang="uz-Cyrl-UZ" sz="2400" dirty="0" smtClean="0"/>
              <a:t/>
            </a:r>
            <a:br>
              <a:rPr lang="uz-Cyrl-UZ" sz="2400" dirty="0" smtClean="0"/>
            </a:br>
            <a:endParaRPr lang="en-US" sz="2400" dirty="0"/>
          </a:p>
        </p:txBody>
      </p:sp>
      <p:grpSp>
        <p:nvGrpSpPr>
          <p:cNvPr id="4" name="Group 3"/>
          <p:cNvGrpSpPr/>
          <p:nvPr/>
        </p:nvGrpSpPr>
        <p:grpSpPr>
          <a:xfrm>
            <a:off x="3014075" y="1931084"/>
            <a:ext cx="3116897" cy="3089703"/>
            <a:chOff x="4018766" y="1431779"/>
            <a:chExt cx="4155863" cy="4119604"/>
          </a:xfrm>
        </p:grpSpPr>
        <p:sp>
          <p:nvSpPr>
            <p:cNvPr id="49" name="Line 109"/>
            <p:cNvSpPr>
              <a:spLocks noChangeShapeType="1"/>
            </p:cNvSpPr>
            <p:nvPr/>
          </p:nvSpPr>
          <p:spPr bwMode="auto">
            <a:xfrm>
              <a:off x="8171839" y="2975585"/>
              <a:ext cx="2789" cy="1036177"/>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0" name="Line 110"/>
            <p:cNvSpPr>
              <a:spLocks noChangeShapeType="1"/>
            </p:cNvSpPr>
            <p:nvPr/>
          </p:nvSpPr>
          <p:spPr bwMode="auto">
            <a:xfrm flipV="1">
              <a:off x="5506788" y="5547199"/>
              <a:ext cx="1182608" cy="2789"/>
            </a:xfrm>
            <a:prstGeom prst="line">
              <a:avLst/>
            </a:prstGeom>
            <a:noFill/>
            <a:ln w="9525">
              <a:solidFill>
                <a:schemeClr val="bg2">
                  <a:lumMod val="75000"/>
                </a:schemeClr>
              </a:solidFill>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1" name="Line 111"/>
            <p:cNvSpPr>
              <a:spLocks noChangeShapeType="1"/>
            </p:cNvSpPr>
            <p:nvPr/>
          </p:nvSpPr>
          <p:spPr bwMode="auto">
            <a:xfrm flipV="1">
              <a:off x="5506788" y="5547199"/>
              <a:ext cx="1182608" cy="2789"/>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3" name="Freeform 112"/>
            <p:cNvSpPr>
              <a:spLocks/>
            </p:cNvSpPr>
            <p:nvPr/>
          </p:nvSpPr>
          <p:spPr bwMode="auto">
            <a:xfrm>
              <a:off x="4018766" y="1433174"/>
              <a:ext cx="4155863" cy="4116814"/>
            </a:xfrm>
            <a:custGeom>
              <a:avLst/>
              <a:gdLst>
                <a:gd name="T0" fmla="*/ 10228 w 11918"/>
                <a:gd name="T1" fmla="*/ 10322 h 11810"/>
                <a:gd name="T2" fmla="*/ 4268 w 11918"/>
                <a:gd name="T3" fmla="*/ 11810 h 11810"/>
                <a:gd name="T4" fmla="*/ 0 w 11918"/>
                <a:gd name="T5" fmla="*/ 7393 h 11810"/>
                <a:gd name="T6" fmla="*/ 1690 w 11918"/>
                <a:gd name="T7" fmla="*/ 1488 h 11810"/>
                <a:gd name="T8" fmla="*/ 7650 w 11918"/>
                <a:gd name="T9" fmla="*/ 0 h 11810"/>
                <a:gd name="T10" fmla="*/ 11918 w 11918"/>
                <a:gd name="T11" fmla="*/ 4417 h 11810"/>
                <a:gd name="T12" fmla="*/ 10228 w 11918"/>
                <a:gd name="T13" fmla="*/ 10322 h 11810"/>
              </a:gdLst>
              <a:ahLst/>
              <a:cxnLst>
                <a:cxn ang="0">
                  <a:pos x="T0" y="T1"/>
                </a:cxn>
                <a:cxn ang="0">
                  <a:pos x="T2" y="T3"/>
                </a:cxn>
                <a:cxn ang="0">
                  <a:pos x="T4" y="T5"/>
                </a:cxn>
                <a:cxn ang="0">
                  <a:pos x="T6" y="T7"/>
                </a:cxn>
                <a:cxn ang="0">
                  <a:pos x="T8" y="T9"/>
                </a:cxn>
                <a:cxn ang="0">
                  <a:pos x="T10" y="T11"/>
                </a:cxn>
                <a:cxn ang="0">
                  <a:pos x="T12" y="T13"/>
                </a:cxn>
              </a:cxnLst>
              <a:rect l="0" t="0" r="r" b="b"/>
              <a:pathLst>
                <a:path w="11918" h="11810">
                  <a:moveTo>
                    <a:pt x="10228" y="10322"/>
                  </a:moveTo>
                  <a:lnTo>
                    <a:pt x="4268" y="11810"/>
                  </a:lnTo>
                  <a:lnTo>
                    <a:pt x="0" y="7393"/>
                  </a:lnTo>
                  <a:lnTo>
                    <a:pt x="1690" y="1488"/>
                  </a:lnTo>
                  <a:lnTo>
                    <a:pt x="7650" y="0"/>
                  </a:lnTo>
                  <a:lnTo>
                    <a:pt x="11918" y="4417"/>
                  </a:lnTo>
                  <a:lnTo>
                    <a:pt x="10228" y="10322"/>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4" name="Freeform 113"/>
            <p:cNvSpPr>
              <a:spLocks/>
            </p:cNvSpPr>
            <p:nvPr/>
          </p:nvSpPr>
          <p:spPr bwMode="auto">
            <a:xfrm>
              <a:off x="4018766" y="1431779"/>
              <a:ext cx="4155863" cy="4119603"/>
            </a:xfrm>
            <a:custGeom>
              <a:avLst/>
              <a:gdLst>
                <a:gd name="T0" fmla="*/ 11918 w 11918"/>
                <a:gd name="T1" fmla="*/ 7399 h 11813"/>
                <a:gd name="T2" fmla="*/ 7646 w 11918"/>
                <a:gd name="T3" fmla="*/ 11813 h 11813"/>
                <a:gd name="T4" fmla="*/ 1688 w 11918"/>
                <a:gd name="T5" fmla="*/ 10321 h 11813"/>
                <a:gd name="T6" fmla="*/ 0 w 11918"/>
                <a:gd name="T7" fmla="*/ 4414 h 11813"/>
                <a:gd name="T8" fmla="*/ 4272 w 11918"/>
                <a:gd name="T9" fmla="*/ 0 h 11813"/>
                <a:gd name="T10" fmla="*/ 10230 w 11918"/>
                <a:gd name="T11" fmla="*/ 1493 h 11813"/>
                <a:gd name="T12" fmla="*/ 11918 w 11918"/>
                <a:gd name="T13" fmla="*/ 7399 h 11813"/>
              </a:gdLst>
              <a:ahLst/>
              <a:cxnLst>
                <a:cxn ang="0">
                  <a:pos x="T0" y="T1"/>
                </a:cxn>
                <a:cxn ang="0">
                  <a:pos x="T2" y="T3"/>
                </a:cxn>
                <a:cxn ang="0">
                  <a:pos x="T4" y="T5"/>
                </a:cxn>
                <a:cxn ang="0">
                  <a:pos x="T6" y="T7"/>
                </a:cxn>
                <a:cxn ang="0">
                  <a:pos x="T8" y="T9"/>
                </a:cxn>
                <a:cxn ang="0">
                  <a:pos x="T10" y="T11"/>
                </a:cxn>
                <a:cxn ang="0">
                  <a:pos x="T12" y="T13"/>
                </a:cxn>
              </a:cxnLst>
              <a:rect l="0" t="0" r="r" b="b"/>
              <a:pathLst>
                <a:path w="11918" h="11813">
                  <a:moveTo>
                    <a:pt x="11918" y="7399"/>
                  </a:moveTo>
                  <a:lnTo>
                    <a:pt x="7646" y="11813"/>
                  </a:lnTo>
                  <a:lnTo>
                    <a:pt x="1688" y="10321"/>
                  </a:lnTo>
                  <a:lnTo>
                    <a:pt x="0" y="4414"/>
                  </a:lnTo>
                  <a:lnTo>
                    <a:pt x="4272" y="0"/>
                  </a:lnTo>
                  <a:lnTo>
                    <a:pt x="10230" y="1493"/>
                  </a:lnTo>
                  <a:lnTo>
                    <a:pt x="11918" y="7399"/>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6" name="Freeform 114"/>
            <p:cNvSpPr>
              <a:spLocks/>
            </p:cNvSpPr>
            <p:nvPr/>
          </p:nvSpPr>
          <p:spPr bwMode="auto">
            <a:xfrm>
              <a:off x="4441325" y="1820869"/>
              <a:ext cx="1069647" cy="1059884"/>
            </a:xfrm>
            <a:custGeom>
              <a:avLst/>
              <a:gdLst>
                <a:gd name="T0" fmla="*/ 0 w 3069"/>
                <a:gd name="T1" fmla="*/ 2048 h 3041"/>
                <a:gd name="T2" fmla="*/ 3069 w 3069"/>
                <a:gd name="T3" fmla="*/ 3041 h 3041"/>
                <a:gd name="T4" fmla="*/ 1983 w 3069"/>
                <a:gd name="T5" fmla="*/ 0 h 3041"/>
                <a:gd name="T6" fmla="*/ 0 w 3069"/>
                <a:gd name="T7" fmla="*/ 2048 h 3041"/>
              </a:gdLst>
              <a:ahLst/>
              <a:cxnLst>
                <a:cxn ang="0">
                  <a:pos x="T0" y="T1"/>
                </a:cxn>
                <a:cxn ang="0">
                  <a:pos x="T2" y="T3"/>
                </a:cxn>
                <a:cxn ang="0">
                  <a:pos x="T4" y="T5"/>
                </a:cxn>
                <a:cxn ang="0">
                  <a:pos x="T6" y="T7"/>
                </a:cxn>
              </a:cxnLst>
              <a:rect l="0" t="0" r="r" b="b"/>
              <a:pathLst>
                <a:path w="3069" h="3041">
                  <a:moveTo>
                    <a:pt x="0" y="2048"/>
                  </a:moveTo>
                  <a:lnTo>
                    <a:pt x="3069" y="3041"/>
                  </a:lnTo>
                  <a:lnTo>
                    <a:pt x="1983" y="0"/>
                  </a:lnTo>
                  <a:lnTo>
                    <a:pt x="0" y="2048"/>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59" name="Freeform 115"/>
            <p:cNvSpPr>
              <a:spLocks/>
            </p:cNvSpPr>
            <p:nvPr/>
          </p:nvSpPr>
          <p:spPr bwMode="auto">
            <a:xfrm>
              <a:off x="5131644" y="2536291"/>
              <a:ext cx="2620425" cy="2628793"/>
            </a:xfrm>
            <a:custGeom>
              <a:avLst/>
              <a:gdLst>
                <a:gd name="T0" fmla="*/ 0 w 7518"/>
                <a:gd name="T1" fmla="*/ 7531 h 7540"/>
                <a:gd name="T2" fmla="*/ 1093 w 7518"/>
                <a:gd name="T3" fmla="*/ 997 h 7540"/>
                <a:gd name="T4" fmla="*/ 7518 w 7518"/>
                <a:gd name="T5" fmla="*/ 0 h 7540"/>
                <a:gd name="T6" fmla="*/ 6841 w 7518"/>
                <a:gd name="T7" fmla="*/ 2346 h 7540"/>
                <a:gd name="T8" fmla="*/ 5535 w 7518"/>
                <a:gd name="T9" fmla="*/ 7540 h 7540"/>
              </a:gdLst>
              <a:ahLst/>
              <a:cxnLst>
                <a:cxn ang="0">
                  <a:pos x="T0" y="T1"/>
                </a:cxn>
                <a:cxn ang="0">
                  <a:pos x="T2" y="T3"/>
                </a:cxn>
                <a:cxn ang="0">
                  <a:pos x="T4" y="T5"/>
                </a:cxn>
                <a:cxn ang="0">
                  <a:pos x="T6" y="T7"/>
                </a:cxn>
                <a:cxn ang="0">
                  <a:pos x="T8" y="T9"/>
                </a:cxn>
              </a:cxnLst>
              <a:rect l="0" t="0" r="r" b="b"/>
              <a:pathLst>
                <a:path w="7518" h="7540">
                  <a:moveTo>
                    <a:pt x="0" y="7531"/>
                  </a:moveTo>
                  <a:lnTo>
                    <a:pt x="1093" y="997"/>
                  </a:lnTo>
                  <a:lnTo>
                    <a:pt x="7518" y="0"/>
                  </a:lnTo>
                  <a:lnTo>
                    <a:pt x="6841" y="2346"/>
                  </a:lnTo>
                  <a:lnTo>
                    <a:pt x="5535" y="754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1" name="Line 116"/>
            <p:cNvSpPr>
              <a:spLocks noChangeShapeType="1"/>
            </p:cNvSpPr>
            <p:nvPr/>
          </p:nvSpPr>
          <p:spPr bwMode="auto">
            <a:xfrm>
              <a:off x="4167987" y="3491582"/>
              <a:ext cx="1177028" cy="460212"/>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4" name="Freeform 117"/>
            <p:cNvSpPr>
              <a:spLocks/>
            </p:cNvSpPr>
            <p:nvPr/>
          </p:nvSpPr>
          <p:spPr bwMode="auto">
            <a:xfrm>
              <a:off x="5512366" y="2883543"/>
              <a:ext cx="1549384" cy="2278752"/>
            </a:xfrm>
            <a:custGeom>
              <a:avLst/>
              <a:gdLst>
                <a:gd name="T0" fmla="*/ 4442 w 4442"/>
                <a:gd name="T1" fmla="*/ 6534 h 6534"/>
                <a:gd name="T2" fmla="*/ 2220 w 4442"/>
                <a:gd name="T3" fmla="*/ 3267 h 6534"/>
                <a:gd name="T4" fmla="*/ 0 w 4442"/>
                <a:gd name="T5" fmla="*/ 0 h 6534"/>
              </a:gdLst>
              <a:ahLst/>
              <a:cxnLst>
                <a:cxn ang="0">
                  <a:pos x="T0" y="T1"/>
                </a:cxn>
                <a:cxn ang="0">
                  <a:pos x="T2" y="T3"/>
                </a:cxn>
                <a:cxn ang="0">
                  <a:pos x="T4" y="T5"/>
                </a:cxn>
              </a:cxnLst>
              <a:rect l="0" t="0" r="r" b="b"/>
              <a:pathLst>
                <a:path w="4442" h="6534">
                  <a:moveTo>
                    <a:pt x="4442" y="6534"/>
                  </a:moveTo>
                  <a:lnTo>
                    <a:pt x="2220" y="3267"/>
                  </a:lnTo>
                  <a:lnTo>
                    <a:pt x="0" y="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6" name="Freeform 118"/>
            <p:cNvSpPr>
              <a:spLocks/>
            </p:cNvSpPr>
            <p:nvPr/>
          </p:nvSpPr>
          <p:spPr bwMode="auto">
            <a:xfrm>
              <a:off x="5934925" y="1579605"/>
              <a:ext cx="411403" cy="2681787"/>
            </a:xfrm>
            <a:custGeom>
              <a:avLst/>
              <a:gdLst>
                <a:gd name="T0" fmla="*/ 0 w 1180"/>
                <a:gd name="T1" fmla="*/ 7691 h 7691"/>
                <a:gd name="T2" fmla="*/ 460 w 1180"/>
                <a:gd name="T3" fmla="*/ 0 h 7691"/>
                <a:gd name="T4" fmla="*/ 1180 w 1180"/>
                <a:gd name="T5" fmla="*/ 6133 h 7691"/>
                <a:gd name="T6" fmla="*/ 0 w 1180"/>
                <a:gd name="T7" fmla="*/ 7691 h 7691"/>
              </a:gdLst>
              <a:ahLst/>
              <a:cxnLst>
                <a:cxn ang="0">
                  <a:pos x="T0" y="T1"/>
                </a:cxn>
                <a:cxn ang="0">
                  <a:pos x="T2" y="T3"/>
                </a:cxn>
                <a:cxn ang="0">
                  <a:pos x="T4" y="T5"/>
                </a:cxn>
                <a:cxn ang="0">
                  <a:pos x="T6" y="T7"/>
                </a:cxn>
              </a:cxnLst>
              <a:rect l="0" t="0" r="r" b="b"/>
              <a:pathLst>
                <a:path w="1180" h="7691">
                  <a:moveTo>
                    <a:pt x="0" y="7691"/>
                  </a:moveTo>
                  <a:lnTo>
                    <a:pt x="460" y="0"/>
                  </a:lnTo>
                  <a:lnTo>
                    <a:pt x="1180" y="6133"/>
                  </a:lnTo>
                  <a:lnTo>
                    <a:pt x="0" y="7691"/>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69" name="Freeform 119"/>
            <p:cNvSpPr>
              <a:spLocks/>
            </p:cNvSpPr>
            <p:nvPr/>
          </p:nvSpPr>
          <p:spPr bwMode="auto">
            <a:xfrm>
              <a:off x="6347722" y="1953354"/>
              <a:ext cx="1824117" cy="1764150"/>
            </a:xfrm>
            <a:custGeom>
              <a:avLst/>
              <a:gdLst>
                <a:gd name="T0" fmla="*/ 3552 w 5233"/>
                <a:gd name="T1" fmla="*/ 0 h 5061"/>
                <a:gd name="T2" fmla="*/ 0 w 5233"/>
                <a:gd name="T3" fmla="*/ 5061 h 5061"/>
                <a:gd name="T4" fmla="*/ 5233 w 5233"/>
                <a:gd name="T5" fmla="*/ 2934 h 5061"/>
                <a:gd name="T6" fmla="*/ 3552 w 5233"/>
                <a:gd name="T7" fmla="*/ 0 h 5061"/>
              </a:gdLst>
              <a:ahLst/>
              <a:cxnLst>
                <a:cxn ang="0">
                  <a:pos x="T0" y="T1"/>
                </a:cxn>
                <a:cxn ang="0">
                  <a:pos x="T2" y="T3"/>
                </a:cxn>
                <a:cxn ang="0">
                  <a:pos x="T4" y="T5"/>
                </a:cxn>
                <a:cxn ang="0">
                  <a:pos x="T6" y="T7"/>
                </a:cxn>
              </a:cxnLst>
              <a:rect l="0" t="0" r="r" b="b"/>
              <a:pathLst>
                <a:path w="5233" h="5061">
                  <a:moveTo>
                    <a:pt x="3552" y="0"/>
                  </a:moveTo>
                  <a:lnTo>
                    <a:pt x="0" y="5061"/>
                  </a:lnTo>
                  <a:lnTo>
                    <a:pt x="5233" y="2934"/>
                  </a:lnTo>
                  <a:lnTo>
                    <a:pt x="3552" y="0"/>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0" name="Freeform 120"/>
            <p:cNvSpPr>
              <a:spLocks/>
            </p:cNvSpPr>
            <p:nvPr/>
          </p:nvSpPr>
          <p:spPr bwMode="auto">
            <a:xfrm>
              <a:off x="4441325" y="1431779"/>
              <a:ext cx="3730515" cy="3016487"/>
            </a:xfrm>
            <a:custGeom>
              <a:avLst/>
              <a:gdLst>
                <a:gd name="T0" fmla="*/ 3061 w 10700"/>
                <a:gd name="T1" fmla="*/ 0 h 8649"/>
                <a:gd name="T2" fmla="*/ 0 w 10700"/>
                <a:gd name="T3" fmla="*/ 8649 h 8649"/>
                <a:gd name="T4" fmla="*/ 10700 w 10700"/>
                <a:gd name="T5" fmla="*/ 7310 h 8649"/>
                <a:gd name="T6" fmla="*/ 3061 w 10700"/>
                <a:gd name="T7" fmla="*/ 0 h 8649"/>
              </a:gdLst>
              <a:ahLst/>
              <a:cxnLst>
                <a:cxn ang="0">
                  <a:pos x="T0" y="T1"/>
                </a:cxn>
                <a:cxn ang="0">
                  <a:pos x="T2" y="T3"/>
                </a:cxn>
                <a:cxn ang="0">
                  <a:pos x="T4" y="T5"/>
                </a:cxn>
                <a:cxn ang="0">
                  <a:pos x="T6" y="T7"/>
                </a:cxn>
              </a:cxnLst>
              <a:rect l="0" t="0" r="r" b="b"/>
              <a:pathLst>
                <a:path w="10700" h="8649">
                  <a:moveTo>
                    <a:pt x="3061" y="0"/>
                  </a:moveTo>
                  <a:lnTo>
                    <a:pt x="0" y="8649"/>
                  </a:lnTo>
                  <a:lnTo>
                    <a:pt x="10700" y="7310"/>
                  </a:lnTo>
                  <a:lnTo>
                    <a:pt x="3061" y="0"/>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1" name="Freeform 121"/>
            <p:cNvSpPr>
              <a:spLocks/>
            </p:cNvSpPr>
            <p:nvPr/>
          </p:nvSpPr>
          <p:spPr bwMode="auto">
            <a:xfrm>
              <a:off x="4018766" y="2883543"/>
              <a:ext cx="1493601" cy="1126824"/>
            </a:xfrm>
            <a:custGeom>
              <a:avLst/>
              <a:gdLst>
                <a:gd name="T0" fmla="*/ 0 w 4284"/>
                <a:gd name="T1" fmla="*/ 3231 h 3231"/>
                <a:gd name="T2" fmla="*/ 4284 w 4284"/>
                <a:gd name="T3" fmla="*/ 0 h 3231"/>
                <a:gd name="T4" fmla="*/ 0 w 4284"/>
                <a:gd name="T5" fmla="*/ 251 h 3231"/>
                <a:gd name="T6" fmla="*/ 0 w 4284"/>
                <a:gd name="T7" fmla="*/ 3231 h 3231"/>
              </a:gdLst>
              <a:ahLst/>
              <a:cxnLst>
                <a:cxn ang="0">
                  <a:pos x="T0" y="T1"/>
                </a:cxn>
                <a:cxn ang="0">
                  <a:pos x="T2" y="T3"/>
                </a:cxn>
                <a:cxn ang="0">
                  <a:pos x="T4" y="T5"/>
                </a:cxn>
                <a:cxn ang="0">
                  <a:pos x="T6" y="T7"/>
                </a:cxn>
              </a:cxnLst>
              <a:rect l="0" t="0" r="r" b="b"/>
              <a:pathLst>
                <a:path w="4284" h="3231">
                  <a:moveTo>
                    <a:pt x="0" y="3231"/>
                  </a:moveTo>
                  <a:lnTo>
                    <a:pt x="4284" y="0"/>
                  </a:lnTo>
                  <a:lnTo>
                    <a:pt x="0" y="251"/>
                  </a:lnTo>
                  <a:lnTo>
                    <a:pt x="0" y="3231"/>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2" name="Freeform 122"/>
            <p:cNvSpPr>
              <a:spLocks/>
            </p:cNvSpPr>
            <p:nvPr/>
          </p:nvSpPr>
          <p:spPr bwMode="auto">
            <a:xfrm>
              <a:off x="4607281" y="4085675"/>
              <a:ext cx="2725019" cy="945528"/>
            </a:xfrm>
            <a:custGeom>
              <a:avLst/>
              <a:gdLst>
                <a:gd name="T0" fmla="*/ 0 w 7817"/>
                <a:gd name="T1" fmla="*/ 2709 h 2709"/>
                <a:gd name="T2" fmla="*/ 981 w 7817"/>
                <a:gd name="T3" fmla="*/ 2382 h 2709"/>
                <a:gd name="T4" fmla="*/ 4657 w 7817"/>
                <a:gd name="T5" fmla="*/ 1143 h 2709"/>
                <a:gd name="T6" fmla="*/ 6032 w 7817"/>
                <a:gd name="T7" fmla="*/ 670 h 2709"/>
                <a:gd name="T8" fmla="*/ 7128 w 7817"/>
                <a:gd name="T9" fmla="*/ 281 h 2709"/>
                <a:gd name="T10" fmla="*/ 7638 w 7817"/>
                <a:gd name="T11" fmla="*/ 88 h 2709"/>
                <a:gd name="T12" fmla="*/ 7772 w 7817"/>
                <a:gd name="T13" fmla="*/ 30 h 2709"/>
                <a:gd name="T14" fmla="*/ 7814 w 7817"/>
                <a:gd name="T15" fmla="*/ 5 h 2709"/>
                <a:gd name="T16" fmla="*/ 7817 w 7817"/>
                <a:gd name="T17" fmla="*/ 0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17" h="2709">
                  <a:moveTo>
                    <a:pt x="0" y="2709"/>
                  </a:moveTo>
                  <a:lnTo>
                    <a:pt x="981" y="2382"/>
                  </a:lnTo>
                  <a:lnTo>
                    <a:pt x="4657" y="1143"/>
                  </a:lnTo>
                  <a:lnTo>
                    <a:pt x="6032" y="670"/>
                  </a:lnTo>
                  <a:lnTo>
                    <a:pt x="7128" y="281"/>
                  </a:lnTo>
                  <a:lnTo>
                    <a:pt x="7638" y="88"/>
                  </a:lnTo>
                  <a:lnTo>
                    <a:pt x="7772" y="30"/>
                  </a:lnTo>
                  <a:lnTo>
                    <a:pt x="7814" y="5"/>
                  </a:lnTo>
                  <a:lnTo>
                    <a:pt x="7817" y="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123"/>
            <p:cNvSpPr>
              <a:spLocks/>
            </p:cNvSpPr>
            <p:nvPr/>
          </p:nvSpPr>
          <p:spPr bwMode="auto">
            <a:xfrm>
              <a:off x="4018766" y="1431779"/>
              <a:ext cx="2077931" cy="3971777"/>
            </a:xfrm>
            <a:custGeom>
              <a:avLst/>
              <a:gdLst>
                <a:gd name="T0" fmla="*/ 0 w 5960"/>
                <a:gd name="T1" fmla="*/ 4414 h 11390"/>
                <a:gd name="T2" fmla="*/ 1690 w 5960"/>
                <a:gd name="T3" fmla="*/ 1489 h 11390"/>
                <a:gd name="T4" fmla="*/ 4272 w 5960"/>
                <a:gd name="T5" fmla="*/ 0 h 11390"/>
                <a:gd name="T6" fmla="*/ 4489 w 5960"/>
                <a:gd name="T7" fmla="*/ 1437 h 11390"/>
                <a:gd name="T8" fmla="*/ 5450 w 5960"/>
                <a:gd name="T9" fmla="*/ 7878 h 11390"/>
                <a:gd name="T10" fmla="*/ 5822 w 5960"/>
                <a:gd name="T11" fmla="*/ 10406 h 11390"/>
                <a:gd name="T12" fmla="*/ 5953 w 5960"/>
                <a:gd name="T13" fmla="*/ 11319 h 11390"/>
                <a:gd name="T14" fmla="*/ 5960 w 5960"/>
                <a:gd name="T15" fmla="*/ 11390 h 11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0" h="11390">
                  <a:moveTo>
                    <a:pt x="0" y="4414"/>
                  </a:moveTo>
                  <a:lnTo>
                    <a:pt x="1690" y="1489"/>
                  </a:lnTo>
                  <a:lnTo>
                    <a:pt x="4272" y="0"/>
                  </a:lnTo>
                  <a:lnTo>
                    <a:pt x="4489" y="1437"/>
                  </a:lnTo>
                  <a:lnTo>
                    <a:pt x="5450" y="7878"/>
                  </a:lnTo>
                  <a:lnTo>
                    <a:pt x="5822" y="10406"/>
                  </a:lnTo>
                  <a:lnTo>
                    <a:pt x="5953" y="11319"/>
                  </a:lnTo>
                  <a:lnTo>
                    <a:pt x="5960" y="11390"/>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86" name="Line 124"/>
            <p:cNvSpPr>
              <a:spLocks noChangeShapeType="1"/>
            </p:cNvSpPr>
            <p:nvPr/>
          </p:nvSpPr>
          <p:spPr bwMode="auto">
            <a:xfrm flipH="1" flipV="1">
              <a:off x="6347722" y="3717504"/>
              <a:ext cx="1236997" cy="1313699"/>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88" name="Freeform 125"/>
            <p:cNvSpPr>
              <a:spLocks/>
            </p:cNvSpPr>
            <p:nvPr/>
          </p:nvSpPr>
          <p:spPr bwMode="auto">
            <a:xfrm>
              <a:off x="4441325" y="1433174"/>
              <a:ext cx="2245282" cy="3970383"/>
            </a:xfrm>
            <a:custGeom>
              <a:avLst/>
              <a:gdLst>
                <a:gd name="T0" fmla="*/ 0 w 6439"/>
                <a:gd name="T1" fmla="*/ 8648 h 11389"/>
                <a:gd name="T2" fmla="*/ 111 w 6439"/>
                <a:gd name="T3" fmla="*/ 8591 h 11389"/>
                <a:gd name="T4" fmla="*/ 846 w 6439"/>
                <a:gd name="T5" fmla="*/ 8180 h 11389"/>
                <a:gd name="T6" fmla="*/ 2256 w 6439"/>
                <a:gd name="T7" fmla="*/ 7376 h 11389"/>
                <a:gd name="T8" fmla="*/ 2565 w 6439"/>
                <a:gd name="T9" fmla="*/ 7200 h 11389"/>
                <a:gd name="T10" fmla="*/ 4749 w 6439"/>
                <a:gd name="T11" fmla="*/ 11389 h 11389"/>
                <a:gd name="T12" fmla="*/ 6439 w 6439"/>
                <a:gd name="T13" fmla="*/ 0 h 11389"/>
                <a:gd name="T14" fmla="*/ 3069 w 6439"/>
                <a:gd name="T15" fmla="*/ 4154 h 11389"/>
                <a:gd name="T16" fmla="*/ 0 w 6439"/>
                <a:gd name="T17" fmla="*/ 3161 h 1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39" h="11389">
                  <a:moveTo>
                    <a:pt x="0" y="8648"/>
                  </a:moveTo>
                  <a:lnTo>
                    <a:pt x="111" y="8591"/>
                  </a:lnTo>
                  <a:lnTo>
                    <a:pt x="846" y="8180"/>
                  </a:lnTo>
                  <a:lnTo>
                    <a:pt x="2256" y="7376"/>
                  </a:lnTo>
                  <a:lnTo>
                    <a:pt x="2565" y="7200"/>
                  </a:lnTo>
                  <a:lnTo>
                    <a:pt x="4749" y="11389"/>
                  </a:lnTo>
                  <a:lnTo>
                    <a:pt x="6439" y="0"/>
                  </a:lnTo>
                  <a:lnTo>
                    <a:pt x="3069" y="4154"/>
                  </a:lnTo>
                  <a:lnTo>
                    <a:pt x="0" y="3161"/>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1" name="Freeform 126"/>
            <p:cNvSpPr>
              <a:spLocks/>
            </p:cNvSpPr>
            <p:nvPr/>
          </p:nvSpPr>
          <p:spPr bwMode="auto">
            <a:xfrm>
              <a:off x="4608676" y="1951960"/>
              <a:ext cx="1733469" cy="1768333"/>
            </a:xfrm>
            <a:custGeom>
              <a:avLst/>
              <a:gdLst>
                <a:gd name="T0" fmla="*/ 4973 w 4973"/>
                <a:gd name="T1" fmla="*/ 5073 h 5073"/>
                <a:gd name="T2" fmla="*/ 272 w 4973"/>
                <a:gd name="T3" fmla="*/ 5038 h 5073"/>
                <a:gd name="T4" fmla="*/ 0 w 4973"/>
                <a:gd name="T5" fmla="*/ 0 h 5073"/>
                <a:gd name="T6" fmla="*/ 3110 w 4973"/>
                <a:gd name="T7" fmla="*/ 2027 h 5073"/>
                <a:gd name="T8" fmla="*/ 4973 w 4973"/>
                <a:gd name="T9" fmla="*/ 5073 h 5073"/>
              </a:gdLst>
              <a:ahLst/>
              <a:cxnLst>
                <a:cxn ang="0">
                  <a:pos x="T0" y="T1"/>
                </a:cxn>
                <a:cxn ang="0">
                  <a:pos x="T2" y="T3"/>
                </a:cxn>
                <a:cxn ang="0">
                  <a:pos x="T4" y="T5"/>
                </a:cxn>
                <a:cxn ang="0">
                  <a:pos x="T6" y="T7"/>
                </a:cxn>
                <a:cxn ang="0">
                  <a:pos x="T8" y="T9"/>
                </a:cxn>
              </a:cxnLst>
              <a:rect l="0" t="0" r="r" b="b"/>
              <a:pathLst>
                <a:path w="4973" h="5073">
                  <a:moveTo>
                    <a:pt x="4973" y="5073"/>
                  </a:moveTo>
                  <a:lnTo>
                    <a:pt x="272" y="5038"/>
                  </a:lnTo>
                  <a:lnTo>
                    <a:pt x="0" y="0"/>
                  </a:lnTo>
                  <a:lnTo>
                    <a:pt x="3110" y="2027"/>
                  </a:lnTo>
                  <a:lnTo>
                    <a:pt x="4973" y="5073"/>
                  </a:lnTo>
                  <a:close/>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2" name="Freeform 127"/>
            <p:cNvSpPr>
              <a:spLocks/>
            </p:cNvSpPr>
            <p:nvPr/>
          </p:nvSpPr>
          <p:spPr bwMode="auto">
            <a:xfrm>
              <a:off x="5512366" y="1432823"/>
              <a:ext cx="2073748" cy="986323"/>
            </a:xfrm>
            <a:custGeom>
              <a:avLst/>
              <a:gdLst>
                <a:gd name="T0" fmla="*/ 0 w 5946"/>
                <a:gd name="T1" fmla="*/ 0 h 2912"/>
                <a:gd name="T2" fmla="*/ 3366 w 5946"/>
                <a:gd name="T3" fmla="*/ 83 h 2912"/>
                <a:gd name="T4" fmla="*/ 5946 w 5946"/>
                <a:gd name="T5" fmla="*/ 1575 h 2912"/>
                <a:gd name="T6" fmla="*/ 2946 w 5946"/>
                <a:gd name="T7" fmla="*/ 2912 h 2912"/>
                <a:gd name="connsiteX0" fmla="*/ 0 w 10000"/>
                <a:gd name="connsiteY0" fmla="*/ 59 h 9715"/>
                <a:gd name="connsiteX1" fmla="*/ 5661 w 10000"/>
                <a:gd name="connsiteY1" fmla="*/ 0 h 9715"/>
                <a:gd name="connsiteX2" fmla="*/ 10000 w 10000"/>
                <a:gd name="connsiteY2" fmla="*/ 5124 h 9715"/>
                <a:gd name="connsiteX3" fmla="*/ 4955 w 10000"/>
                <a:gd name="connsiteY3" fmla="*/ 9715 h 9715"/>
              </a:gdLst>
              <a:ahLst/>
              <a:cxnLst>
                <a:cxn ang="0">
                  <a:pos x="connsiteX0" y="connsiteY0"/>
                </a:cxn>
                <a:cxn ang="0">
                  <a:pos x="connsiteX1" y="connsiteY1"/>
                </a:cxn>
                <a:cxn ang="0">
                  <a:pos x="connsiteX2" y="connsiteY2"/>
                </a:cxn>
                <a:cxn ang="0">
                  <a:pos x="connsiteX3" y="connsiteY3"/>
                </a:cxn>
              </a:cxnLst>
              <a:rect l="l" t="t" r="r" b="b"/>
              <a:pathLst>
                <a:path w="10000" h="9715">
                  <a:moveTo>
                    <a:pt x="0" y="59"/>
                  </a:moveTo>
                  <a:lnTo>
                    <a:pt x="5661" y="0"/>
                  </a:lnTo>
                  <a:lnTo>
                    <a:pt x="10000" y="5124"/>
                  </a:lnTo>
                  <a:lnTo>
                    <a:pt x="4955" y="9715"/>
                  </a:lnTo>
                </a:path>
              </a:pathLst>
            </a:custGeom>
            <a:noFill/>
            <a:ln w="9525">
              <a:solidFill>
                <a:schemeClr val="bg2">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3" name="Line 128"/>
            <p:cNvSpPr>
              <a:spLocks noChangeShapeType="1"/>
            </p:cNvSpPr>
            <p:nvPr/>
          </p:nvSpPr>
          <p:spPr bwMode="auto">
            <a:xfrm flipV="1">
              <a:off x="7584719" y="3981080"/>
              <a:ext cx="587121" cy="1050123"/>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4" name="Line 129"/>
            <p:cNvSpPr>
              <a:spLocks noChangeShapeType="1"/>
            </p:cNvSpPr>
            <p:nvPr/>
          </p:nvSpPr>
          <p:spPr bwMode="auto">
            <a:xfrm flipV="1">
              <a:off x="6685212" y="5027019"/>
              <a:ext cx="902297" cy="524364"/>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5" name="Line 130"/>
            <p:cNvSpPr>
              <a:spLocks noChangeShapeType="1"/>
            </p:cNvSpPr>
            <p:nvPr/>
          </p:nvSpPr>
          <p:spPr bwMode="auto">
            <a:xfrm>
              <a:off x="4607281" y="5033992"/>
              <a:ext cx="899508" cy="515996"/>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96" name="Line 131"/>
            <p:cNvSpPr>
              <a:spLocks noChangeShapeType="1"/>
            </p:cNvSpPr>
            <p:nvPr/>
          </p:nvSpPr>
          <p:spPr bwMode="auto">
            <a:xfrm>
              <a:off x="4022950" y="4013156"/>
              <a:ext cx="584331" cy="1040360"/>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168" name="Line 116"/>
            <p:cNvSpPr>
              <a:spLocks noChangeShapeType="1"/>
            </p:cNvSpPr>
            <p:nvPr/>
          </p:nvSpPr>
          <p:spPr bwMode="auto">
            <a:xfrm>
              <a:off x="5345015" y="3951793"/>
              <a:ext cx="583836" cy="309599"/>
            </a:xfrm>
            <a:prstGeom prst="line">
              <a:avLst/>
            </a:prstGeom>
            <a:noFill/>
            <a:ln w="9525">
              <a:solidFill>
                <a:schemeClr val="bg2">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169" name="Group 168"/>
          <p:cNvGrpSpPr/>
          <p:nvPr/>
        </p:nvGrpSpPr>
        <p:grpSpPr>
          <a:xfrm>
            <a:off x="2980604" y="1877742"/>
            <a:ext cx="3182792" cy="3175992"/>
            <a:chOff x="3974139" y="1360656"/>
            <a:chExt cx="4243722" cy="4234656"/>
          </a:xfrm>
          <a:solidFill>
            <a:schemeClr val="tx1">
              <a:lumMod val="50000"/>
              <a:lumOff val="50000"/>
            </a:schemeClr>
          </a:solidFill>
        </p:grpSpPr>
        <p:sp>
          <p:nvSpPr>
            <p:cNvPr id="170" name="Freeform 133"/>
            <p:cNvSpPr>
              <a:spLocks/>
            </p:cNvSpPr>
            <p:nvPr/>
          </p:nvSpPr>
          <p:spPr bwMode="auto">
            <a:xfrm>
              <a:off x="7477336" y="3307496"/>
              <a:ext cx="94832" cy="94832"/>
            </a:xfrm>
            <a:custGeom>
              <a:avLst/>
              <a:gdLst>
                <a:gd name="T0" fmla="*/ 272 w 272"/>
                <a:gd name="T1" fmla="*/ 136 h 272"/>
                <a:gd name="T2" fmla="*/ 271 w 272"/>
                <a:gd name="T3" fmla="*/ 164 h 272"/>
                <a:gd name="T4" fmla="*/ 250 w 272"/>
                <a:gd name="T5" fmla="*/ 213 h 272"/>
                <a:gd name="T6" fmla="*/ 213 w 272"/>
                <a:gd name="T7" fmla="*/ 249 h 272"/>
                <a:gd name="T8" fmla="*/ 165 w 272"/>
                <a:gd name="T9" fmla="*/ 270 h 272"/>
                <a:gd name="T10" fmla="*/ 136 w 272"/>
                <a:gd name="T11" fmla="*/ 272 h 272"/>
                <a:gd name="T12" fmla="*/ 109 w 272"/>
                <a:gd name="T13" fmla="*/ 270 h 272"/>
                <a:gd name="T14" fmla="*/ 60 w 272"/>
                <a:gd name="T15" fmla="*/ 249 h 272"/>
                <a:gd name="T16" fmla="*/ 24 w 272"/>
                <a:gd name="T17" fmla="*/ 213 h 272"/>
                <a:gd name="T18" fmla="*/ 3 w 272"/>
                <a:gd name="T19" fmla="*/ 164 h 272"/>
                <a:gd name="T20" fmla="*/ 0 w 272"/>
                <a:gd name="T21" fmla="*/ 136 h 272"/>
                <a:gd name="T22" fmla="*/ 3 w 272"/>
                <a:gd name="T23" fmla="*/ 108 h 272"/>
                <a:gd name="T24" fmla="*/ 24 w 272"/>
                <a:gd name="T25" fmla="*/ 60 h 272"/>
                <a:gd name="T26" fmla="*/ 60 w 272"/>
                <a:gd name="T27" fmla="*/ 22 h 272"/>
                <a:gd name="T28" fmla="*/ 109 w 272"/>
                <a:gd name="T29" fmla="*/ 2 h 272"/>
                <a:gd name="T30" fmla="*/ 136 w 272"/>
                <a:gd name="T31" fmla="*/ 0 h 272"/>
                <a:gd name="T32" fmla="*/ 165 w 272"/>
                <a:gd name="T33" fmla="*/ 2 h 272"/>
                <a:gd name="T34" fmla="*/ 213 w 272"/>
                <a:gd name="T35" fmla="*/ 22 h 272"/>
                <a:gd name="T36" fmla="*/ 250 w 272"/>
                <a:gd name="T37" fmla="*/ 60 h 272"/>
                <a:gd name="T38" fmla="*/ 271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4"/>
                  </a:lnTo>
                  <a:lnTo>
                    <a:pt x="250" y="213"/>
                  </a:lnTo>
                  <a:lnTo>
                    <a:pt x="213" y="249"/>
                  </a:lnTo>
                  <a:lnTo>
                    <a:pt x="165" y="270"/>
                  </a:lnTo>
                  <a:lnTo>
                    <a:pt x="136" y="272"/>
                  </a:lnTo>
                  <a:lnTo>
                    <a:pt x="109" y="270"/>
                  </a:lnTo>
                  <a:lnTo>
                    <a:pt x="60" y="249"/>
                  </a:lnTo>
                  <a:lnTo>
                    <a:pt x="24" y="213"/>
                  </a:lnTo>
                  <a:lnTo>
                    <a:pt x="3" y="164"/>
                  </a:lnTo>
                  <a:lnTo>
                    <a:pt x="0" y="136"/>
                  </a:lnTo>
                  <a:lnTo>
                    <a:pt x="3" y="108"/>
                  </a:lnTo>
                  <a:lnTo>
                    <a:pt x="24" y="60"/>
                  </a:lnTo>
                  <a:lnTo>
                    <a:pt x="60" y="22"/>
                  </a:lnTo>
                  <a:lnTo>
                    <a:pt x="109" y="2"/>
                  </a:lnTo>
                  <a:lnTo>
                    <a:pt x="136" y="0"/>
                  </a:lnTo>
                  <a:lnTo>
                    <a:pt x="165" y="2"/>
                  </a:lnTo>
                  <a:lnTo>
                    <a:pt x="213" y="22"/>
                  </a:lnTo>
                  <a:lnTo>
                    <a:pt x="250" y="60"/>
                  </a:lnTo>
                  <a:lnTo>
                    <a:pt x="271"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1" name="Freeform 134"/>
            <p:cNvSpPr>
              <a:spLocks/>
            </p:cNvSpPr>
            <p:nvPr/>
          </p:nvSpPr>
          <p:spPr bwMode="auto">
            <a:xfrm>
              <a:off x="8123029" y="2926774"/>
              <a:ext cx="94832" cy="94832"/>
            </a:xfrm>
            <a:custGeom>
              <a:avLst/>
              <a:gdLst>
                <a:gd name="T0" fmla="*/ 272 w 272"/>
                <a:gd name="T1" fmla="*/ 136 h 272"/>
                <a:gd name="T2" fmla="*/ 270 w 272"/>
                <a:gd name="T3" fmla="*/ 165 h 272"/>
                <a:gd name="T4" fmla="*/ 249 w 272"/>
                <a:gd name="T5" fmla="*/ 213 h 272"/>
                <a:gd name="T6" fmla="*/ 213 w 272"/>
                <a:gd name="T7" fmla="*/ 250 h 272"/>
                <a:gd name="T8" fmla="*/ 163 w 272"/>
                <a:gd name="T9" fmla="*/ 271 h 272"/>
                <a:gd name="T10" fmla="*/ 136 w 272"/>
                <a:gd name="T11" fmla="*/ 272 h 272"/>
                <a:gd name="T12" fmla="*/ 108 w 272"/>
                <a:gd name="T13" fmla="*/ 271 h 272"/>
                <a:gd name="T14" fmla="*/ 60 w 272"/>
                <a:gd name="T15" fmla="*/ 250 h 272"/>
                <a:gd name="T16" fmla="*/ 22 w 272"/>
                <a:gd name="T17" fmla="*/ 213 h 272"/>
                <a:gd name="T18" fmla="*/ 1 w 272"/>
                <a:gd name="T19" fmla="*/ 165 h 272"/>
                <a:gd name="T20" fmla="*/ 0 w 272"/>
                <a:gd name="T21" fmla="*/ 136 h 272"/>
                <a:gd name="T22" fmla="*/ 1 w 272"/>
                <a:gd name="T23" fmla="*/ 109 h 272"/>
                <a:gd name="T24" fmla="*/ 22 w 272"/>
                <a:gd name="T25" fmla="*/ 60 h 272"/>
                <a:gd name="T26" fmla="*/ 60 w 272"/>
                <a:gd name="T27" fmla="*/ 23 h 272"/>
                <a:gd name="T28" fmla="*/ 108 w 272"/>
                <a:gd name="T29" fmla="*/ 3 h 272"/>
                <a:gd name="T30" fmla="*/ 136 w 272"/>
                <a:gd name="T31" fmla="*/ 0 h 272"/>
                <a:gd name="T32" fmla="*/ 163 w 272"/>
                <a:gd name="T33" fmla="*/ 3 h 272"/>
                <a:gd name="T34" fmla="*/ 213 w 272"/>
                <a:gd name="T35" fmla="*/ 23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5"/>
                  </a:lnTo>
                  <a:lnTo>
                    <a:pt x="249" y="213"/>
                  </a:lnTo>
                  <a:lnTo>
                    <a:pt x="213" y="250"/>
                  </a:lnTo>
                  <a:lnTo>
                    <a:pt x="163" y="271"/>
                  </a:lnTo>
                  <a:lnTo>
                    <a:pt x="136" y="272"/>
                  </a:lnTo>
                  <a:lnTo>
                    <a:pt x="108" y="271"/>
                  </a:lnTo>
                  <a:lnTo>
                    <a:pt x="60" y="250"/>
                  </a:lnTo>
                  <a:lnTo>
                    <a:pt x="22" y="213"/>
                  </a:lnTo>
                  <a:lnTo>
                    <a:pt x="1" y="165"/>
                  </a:lnTo>
                  <a:lnTo>
                    <a:pt x="0" y="136"/>
                  </a:lnTo>
                  <a:lnTo>
                    <a:pt x="1" y="109"/>
                  </a:lnTo>
                  <a:lnTo>
                    <a:pt x="22" y="60"/>
                  </a:lnTo>
                  <a:lnTo>
                    <a:pt x="60" y="23"/>
                  </a:lnTo>
                  <a:lnTo>
                    <a:pt x="108" y="3"/>
                  </a:lnTo>
                  <a:lnTo>
                    <a:pt x="136" y="0"/>
                  </a:lnTo>
                  <a:lnTo>
                    <a:pt x="163" y="3"/>
                  </a:lnTo>
                  <a:lnTo>
                    <a:pt x="213" y="23"/>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2" name="Freeform 136"/>
            <p:cNvSpPr>
              <a:spLocks/>
            </p:cNvSpPr>
            <p:nvPr/>
          </p:nvSpPr>
          <p:spPr bwMode="auto">
            <a:xfrm>
              <a:off x="7718600" y="2501426"/>
              <a:ext cx="65546" cy="65546"/>
            </a:xfrm>
            <a:custGeom>
              <a:avLst/>
              <a:gdLst>
                <a:gd name="T0" fmla="*/ 188 w 188"/>
                <a:gd name="T1" fmla="*/ 93 h 188"/>
                <a:gd name="T2" fmla="*/ 187 w 188"/>
                <a:gd name="T3" fmla="*/ 113 h 188"/>
                <a:gd name="T4" fmla="*/ 173 w 188"/>
                <a:gd name="T5" fmla="*/ 146 h 188"/>
                <a:gd name="T6" fmla="*/ 147 w 188"/>
                <a:gd name="T7" fmla="*/ 172 h 188"/>
                <a:gd name="T8" fmla="*/ 113 w 188"/>
                <a:gd name="T9" fmla="*/ 187 h 188"/>
                <a:gd name="T10" fmla="*/ 94 w 188"/>
                <a:gd name="T11" fmla="*/ 188 h 188"/>
                <a:gd name="T12" fmla="*/ 74 w 188"/>
                <a:gd name="T13" fmla="*/ 187 h 188"/>
                <a:gd name="T14" fmla="*/ 41 w 188"/>
                <a:gd name="T15" fmla="*/ 172 h 188"/>
                <a:gd name="T16" fmla="*/ 16 w 188"/>
                <a:gd name="T17" fmla="*/ 146 h 188"/>
                <a:gd name="T18" fmla="*/ 2 w 188"/>
                <a:gd name="T19" fmla="*/ 113 h 188"/>
                <a:gd name="T20" fmla="*/ 0 w 188"/>
                <a:gd name="T21" fmla="*/ 93 h 188"/>
                <a:gd name="T22" fmla="*/ 2 w 188"/>
                <a:gd name="T23" fmla="*/ 75 h 188"/>
                <a:gd name="T24" fmla="*/ 16 w 188"/>
                <a:gd name="T25" fmla="*/ 40 h 188"/>
                <a:gd name="T26" fmla="*/ 41 w 188"/>
                <a:gd name="T27" fmla="*/ 16 h 188"/>
                <a:gd name="T28" fmla="*/ 74 w 188"/>
                <a:gd name="T29" fmla="*/ 1 h 188"/>
                <a:gd name="T30" fmla="*/ 94 w 188"/>
                <a:gd name="T31" fmla="*/ 0 h 188"/>
                <a:gd name="T32" fmla="*/ 113 w 188"/>
                <a:gd name="T33" fmla="*/ 1 h 188"/>
                <a:gd name="T34" fmla="*/ 147 w 188"/>
                <a:gd name="T35" fmla="*/ 16 h 188"/>
                <a:gd name="T36" fmla="*/ 173 w 188"/>
                <a:gd name="T37" fmla="*/ 40 h 188"/>
                <a:gd name="T38" fmla="*/ 187 w 188"/>
                <a:gd name="T39" fmla="*/ 75 h 188"/>
                <a:gd name="T40" fmla="*/ 188 w 188"/>
                <a:gd name="T41" fmla="*/ 9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3"/>
                  </a:moveTo>
                  <a:lnTo>
                    <a:pt x="187" y="113"/>
                  </a:lnTo>
                  <a:lnTo>
                    <a:pt x="173" y="146"/>
                  </a:lnTo>
                  <a:lnTo>
                    <a:pt x="147" y="172"/>
                  </a:lnTo>
                  <a:lnTo>
                    <a:pt x="113" y="187"/>
                  </a:lnTo>
                  <a:lnTo>
                    <a:pt x="94" y="188"/>
                  </a:lnTo>
                  <a:lnTo>
                    <a:pt x="74" y="187"/>
                  </a:lnTo>
                  <a:lnTo>
                    <a:pt x="41" y="172"/>
                  </a:lnTo>
                  <a:lnTo>
                    <a:pt x="16" y="146"/>
                  </a:lnTo>
                  <a:lnTo>
                    <a:pt x="2" y="113"/>
                  </a:lnTo>
                  <a:lnTo>
                    <a:pt x="0" y="93"/>
                  </a:lnTo>
                  <a:lnTo>
                    <a:pt x="2" y="75"/>
                  </a:lnTo>
                  <a:lnTo>
                    <a:pt x="16" y="40"/>
                  </a:lnTo>
                  <a:lnTo>
                    <a:pt x="41" y="16"/>
                  </a:lnTo>
                  <a:lnTo>
                    <a:pt x="74" y="1"/>
                  </a:lnTo>
                  <a:lnTo>
                    <a:pt x="94" y="0"/>
                  </a:lnTo>
                  <a:lnTo>
                    <a:pt x="113" y="1"/>
                  </a:lnTo>
                  <a:lnTo>
                    <a:pt x="147" y="16"/>
                  </a:lnTo>
                  <a:lnTo>
                    <a:pt x="173" y="40"/>
                  </a:lnTo>
                  <a:lnTo>
                    <a:pt x="187" y="75"/>
                  </a:lnTo>
                  <a:lnTo>
                    <a:pt x="188" y="93"/>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3" name="Freeform 137"/>
            <p:cNvSpPr>
              <a:spLocks/>
            </p:cNvSpPr>
            <p:nvPr/>
          </p:nvSpPr>
          <p:spPr bwMode="auto">
            <a:xfrm>
              <a:off x="7241652" y="2024478"/>
              <a:ext cx="94832" cy="94832"/>
            </a:xfrm>
            <a:custGeom>
              <a:avLst/>
              <a:gdLst>
                <a:gd name="T0" fmla="*/ 273 w 273"/>
                <a:gd name="T1" fmla="*/ 136 h 272"/>
                <a:gd name="T2" fmla="*/ 270 w 273"/>
                <a:gd name="T3" fmla="*/ 163 h 272"/>
                <a:gd name="T4" fmla="*/ 249 w 273"/>
                <a:gd name="T5" fmla="*/ 212 h 272"/>
                <a:gd name="T6" fmla="*/ 213 w 273"/>
                <a:gd name="T7" fmla="*/ 248 h 272"/>
                <a:gd name="T8" fmla="*/ 164 w 273"/>
                <a:gd name="T9" fmla="*/ 269 h 272"/>
                <a:gd name="T10" fmla="*/ 137 w 273"/>
                <a:gd name="T11" fmla="*/ 272 h 272"/>
                <a:gd name="T12" fmla="*/ 108 w 273"/>
                <a:gd name="T13" fmla="*/ 269 h 272"/>
                <a:gd name="T14" fmla="*/ 60 w 273"/>
                <a:gd name="T15" fmla="*/ 248 h 272"/>
                <a:gd name="T16" fmla="*/ 22 w 273"/>
                <a:gd name="T17" fmla="*/ 212 h 272"/>
                <a:gd name="T18" fmla="*/ 2 w 273"/>
                <a:gd name="T19" fmla="*/ 163 h 272"/>
                <a:gd name="T20" fmla="*/ 0 w 273"/>
                <a:gd name="T21" fmla="*/ 136 h 272"/>
                <a:gd name="T22" fmla="*/ 2 w 273"/>
                <a:gd name="T23" fmla="*/ 108 h 272"/>
                <a:gd name="T24" fmla="*/ 22 w 273"/>
                <a:gd name="T25" fmla="*/ 59 h 272"/>
                <a:gd name="T26" fmla="*/ 60 w 273"/>
                <a:gd name="T27" fmla="*/ 22 h 272"/>
                <a:gd name="T28" fmla="*/ 108 w 273"/>
                <a:gd name="T29" fmla="*/ 1 h 272"/>
                <a:gd name="T30" fmla="*/ 137 w 273"/>
                <a:gd name="T31" fmla="*/ 0 h 272"/>
                <a:gd name="T32" fmla="*/ 164 w 273"/>
                <a:gd name="T33" fmla="*/ 1 h 272"/>
                <a:gd name="T34" fmla="*/ 213 w 273"/>
                <a:gd name="T35" fmla="*/ 22 h 272"/>
                <a:gd name="T36" fmla="*/ 249 w 273"/>
                <a:gd name="T37" fmla="*/ 59 h 272"/>
                <a:gd name="T38" fmla="*/ 270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0" y="163"/>
                  </a:lnTo>
                  <a:lnTo>
                    <a:pt x="249" y="212"/>
                  </a:lnTo>
                  <a:lnTo>
                    <a:pt x="213" y="248"/>
                  </a:lnTo>
                  <a:lnTo>
                    <a:pt x="164" y="269"/>
                  </a:lnTo>
                  <a:lnTo>
                    <a:pt x="137" y="272"/>
                  </a:lnTo>
                  <a:lnTo>
                    <a:pt x="108" y="269"/>
                  </a:lnTo>
                  <a:lnTo>
                    <a:pt x="60" y="248"/>
                  </a:lnTo>
                  <a:lnTo>
                    <a:pt x="22" y="212"/>
                  </a:lnTo>
                  <a:lnTo>
                    <a:pt x="2" y="163"/>
                  </a:lnTo>
                  <a:lnTo>
                    <a:pt x="0" y="136"/>
                  </a:lnTo>
                  <a:lnTo>
                    <a:pt x="2" y="108"/>
                  </a:lnTo>
                  <a:lnTo>
                    <a:pt x="22" y="59"/>
                  </a:lnTo>
                  <a:lnTo>
                    <a:pt x="60" y="22"/>
                  </a:lnTo>
                  <a:lnTo>
                    <a:pt x="108" y="1"/>
                  </a:lnTo>
                  <a:lnTo>
                    <a:pt x="137" y="0"/>
                  </a:lnTo>
                  <a:lnTo>
                    <a:pt x="164" y="1"/>
                  </a:lnTo>
                  <a:lnTo>
                    <a:pt x="213" y="22"/>
                  </a:lnTo>
                  <a:lnTo>
                    <a:pt x="249" y="59"/>
                  </a:lnTo>
                  <a:lnTo>
                    <a:pt x="270"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4" name="Freeform 138"/>
            <p:cNvSpPr>
              <a:spLocks/>
            </p:cNvSpPr>
            <p:nvPr/>
          </p:nvSpPr>
          <p:spPr bwMode="auto">
            <a:xfrm>
              <a:off x="7015729" y="5112089"/>
              <a:ext cx="94832" cy="94832"/>
            </a:xfrm>
            <a:custGeom>
              <a:avLst/>
              <a:gdLst>
                <a:gd name="T0" fmla="*/ 272 w 272"/>
                <a:gd name="T1" fmla="*/ 136 h 272"/>
                <a:gd name="T2" fmla="*/ 270 w 272"/>
                <a:gd name="T3" fmla="*/ 164 h 272"/>
                <a:gd name="T4" fmla="*/ 250 w 272"/>
                <a:gd name="T5" fmla="*/ 212 h 272"/>
                <a:gd name="T6" fmla="*/ 213 w 272"/>
                <a:gd name="T7" fmla="*/ 250 h 272"/>
                <a:gd name="T8" fmla="*/ 163 w 272"/>
                <a:gd name="T9" fmla="*/ 271 h 272"/>
                <a:gd name="T10" fmla="*/ 136 w 272"/>
                <a:gd name="T11" fmla="*/ 272 h 272"/>
                <a:gd name="T12" fmla="*/ 109 w 272"/>
                <a:gd name="T13" fmla="*/ 271 h 272"/>
                <a:gd name="T14" fmla="*/ 60 w 272"/>
                <a:gd name="T15" fmla="*/ 250 h 272"/>
                <a:gd name="T16" fmla="*/ 22 w 272"/>
                <a:gd name="T17" fmla="*/ 212 h 272"/>
                <a:gd name="T18" fmla="*/ 1 w 272"/>
                <a:gd name="T19" fmla="*/ 164 h 272"/>
                <a:gd name="T20" fmla="*/ 0 w 272"/>
                <a:gd name="T21" fmla="*/ 136 h 272"/>
                <a:gd name="T22" fmla="*/ 1 w 272"/>
                <a:gd name="T23" fmla="*/ 109 h 272"/>
                <a:gd name="T24" fmla="*/ 22 w 272"/>
                <a:gd name="T25" fmla="*/ 59 h 272"/>
                <a:gd name="T26" fmla="*/ 60 w 272"/>
                <a:gd name="T27" fmla="*/ 23 h 272"/>
                <a:gd name="T28" fmla="*/ 109 w 272"/>
                <a:gd name="T29" fmla="*/ 2 h 272"/>
                <a:gd name="T30" fmla="*/ 136 w 272"/>
                <a:gd name="T31" fmla="*/ 0 h 272"/>
                <a:gd name="T32" fmla="*/ 163 w 272"/>
                <a:gd name="T33" fmla="*/ 2 h 272"/>
                <a:gd name="T34" fmla="*/ 213 w 272"/>
                <a:gd name="T35" fmla="*/ 23 h 272"/>
                <a:gd name="T36" fmla="*/ 250 w 272"/>
                <a:gd name="T37" fmla="*/ 59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4"/>
                  </a:lnTo>
                  <a:lnTo>
                    <a:pt x="250" y="212"/>
                  </a:lnTo>
                  <a:lnTo>
                    <a:pt x="213" y="250"/>
                  </a:lnTo>
                  <a:lnTo>
                    <a:pt x="163" y="271"/>
                  </a:lnTo>
                  <a:lnTo>
                    <a:pt x="136" y="272"/>
                  </a:lnTo>
                  <a:lnTo>
                    <a:pt x="109" y="271"/>
                  </a:lnTo>
                  <a:lnTo>
                    <a:pt x="60" y="250"/>
                  </a:lnTo>
                  <a:lnTo>
                    <a:pt x="22" y="212"/>
                  </a:lnTo>
                  <a:lnTo>
                    <a:pt x="1" y="164"/>
                  </a:lnTo>
                  <a:lnTo>
                    <a:pt x="0" y="136"/>
                  </a:lnTo>
                  <a:lnTo>
                    <a:pt x="1" y="109"/>
                  </a:lnTo>
                  <a:lnTo>
                    <a:pt x="22" y="59"/>
                  </a:lnTo>
                  <a:lnTo>
                    <a:pt x="60" y="23"/>
                  </a:lnTo>
                  <a:lnTo>
                    <a:pt x="109" y="2"/>
                  </a:lnTo>
                  <a:lnTo>
                    <a:pt x="136" y="0"/>
                  </a:lnTo>
                  <a:lnTo>
                    <a:pt x="163" y="2"/>
                  </a:lnTo>
                  <a:lnTo>
                    <a:pt x="213" y="23"/>
                  </a:lnTo>
                  <a:lnTo>
                    <a:pt x="250" y="59"/>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5" name="Freeform 139"/>
            <p:cNvSpPr>
              <a:spLocks/>
            </p:cNvSpPr>
            <p:nvPr/>
          </p:nvSpPr>
          <p:spPr bwMode="auto">
            <a:xfrm>
              <a:off x="7534514" y="4983787"/>
              <a:ext cx="94832" cy="94832"/>
            </a:xfrm>
            <a:custGeom>
              <a:avLst/>
              <a:gdLst>
                <a:gd name="T0" fmla="*/ 271 w 271"/>
                <a:gd name="T1" fmla="*/ 136 h 272"/>
                <a:gd name="T2" fmla="*/ 269 w 271"/>
                <a:gd name="T3" fmla="*/ 165 h 272"/>
                <a:gd name="T4" fmla="*/ 249 w 271"/>
                <a:gd name="T5" fmla="*/ 213 h 272"/>
                <a:gd name="T6" fmla="*/ 212 w 271"/>
                <a:gd name="T7" fmla="*/ 250 h 272"/>
                <a:gd name="T8" fmla="*/ 163 w 271"/>
                <a:gd name="T9" fmla="*/ 271 h 272"/>
                <a:gd name="T10" fmla="*/ 136 w 271"/>
                <a:gd name="T11" fmla="*/ 272 h 272"/>
                <a:gd name="T12" fmla="*/ 107 w 271"/>
                <a:gd name="T13" fmla="*/ 271 h 272"/>
                <a:gd name="T14" fmla="*/ 58 w 271"/>
                <a:gd name="T15" fmla="*/ 250 h 272"/>
                <a:gd name="T16" fmla="*/ 22 w 271"/>
                <a:gd name="T17" fmla="*/ 213 h 272"/>
                <a:gd name="T18" fmla="*/ 1 w 271"/>
                <a:gd name="T19" fmla="*/ 165 h 272"/>
                <a:gd name="T20" fmla="*/ 0 w 271"/>
                <a:gd name="T21" fmla="*/ 136 h 272"/>
                <a:gd name="T22" fmla="*/ 1 w 271"/>
                <a:gd name="T23" fmla="*/ 109 h 272"/>
                <a:gd name="T24" fmla="*/ 22 w 271"/>
                <a:gd name="T25" fmla="*/ 60 h 272"/>
                <a:gd name="T26" fmla="*/ 58 w 271"/>
                <a:gd name="T27" fmla="*/ 24 h 272"/>
                <a:gd name="T28" fmla="*/ 107 w 271"/>
                <a:gd name="T29" fmla="*/ 3 h 272"/>
                <a:gd name="T30" fmla="*/ 136 w 271"/>
                <a:gd name="T31" fmla="*/ 0 h 272"/>
                <a:gd name="T32" fmla="*/ 163 w 271"/>
                <a:gd name="T33" fmla="*/ 3 h 272"/>
                <a:gd name="T34" fmla="*/ 212 w 271"/>
                <a:gd name="T35" fmla="*/ 24 h 272"/>
                <a:gd name="T36" fmla="*/ 249 w 271"/>
                <a:gd name="T37" fmla="*/ 60 h 272"/>
                <a:gd name="T38" fmla="*/ 269 w 271"/>
                <a:gd name="T39" fmla="*/ 109 h 272"/>
                <a:gd name="T40" fmla="*/ 271 w 271"/>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72">
                  <a:moveTo>
                    <a:pt x="271" y="136"/>
                  </a:moveTo>
                  <a:lnTo>
                    <a:pt x="269" y="165"/>
                  </a:lnTo>
                  <a:lnTo>
                    <a:pt x="249" y="213"/>
                  </a:lnTo>
                  <a:lnTo>
                    <a:pt x="212" y="250"/>
                  </a:lnTo>
                  <a:lnTo>
                    <a:pt x="163" y="271"/>
                  </a:lnTo>
                  <a:lnTo>
                    <a:pt x="136" y="272"/>
                  </a:lnTo>
                  <a:lnTo>
                    <a:pt x="107" y="271"/>
                  </a:lnTo>
                  <a:lnTo>
                    <a:pt x="58" y="250"/>
                  </a:lnTo>
                  <a:lnTo>
                    <a:pt x="22" y="213"/>
                  </a:lnTo>
                  <a:lnTo>
                    <a:pt x="1" y="165"/>
                  </a:lnTo>
                  <a:lnTo>
                    <a:pt x="0" y="136"/>
                  </a:lnTo>
                  <a:lnTo>
                    <a:pt x="1" y="109"/>
                  </a:lnTo>
                  <a:lnTo>
                    <a:pt x="22" y="60"/>
                  </a:lnTo>
                  <a:lnTo>
                    <a:pt x="58" y="24"/>
                  </a:lnTo>
                  <a:lnTo>
                    <a:pt x="107" y="3"/>
                  </a:lnTo>
                  <a:lnTo>
                    <a:pt x="136" y="0"/>
                  </a:lnTo>
                  <a:lnTo>
                    <a:pt x="163" y="3"/>
                  </a:lnTo>
                  <a:lnTo>
                    <a:pt x="212" y="24"/>
                  </a:lnTo>
                  <a:lnTo>
                    <a:pt x="249" y="60"/>
                  </a:lnTo>
                  <a:lnTo>
                    <a:pt x="269" y="109"/>
                  </a:lnTo>
                  <a:lnTo>
                    <a:pt x="271"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6" name="Freeform 140"/>
            <p:cNvSpPr>
              <a:spLocks/>
            </p:cNvSpPr>
            <p:nvPr/>
          </p:nvSpPr>
          <p:spPr bwMode="auto">
            <a:xfrm>
              <a:off x="6894400" y="3445560"/>
              <a:ext cx="94832" cy="94832"/>
            </a:xfrm>
            <a:custGeom>
              <a:avLst/>
              <a:gdLst>
                <a:gd name="T0" fmla="*/ 272 w 272"/>
                <a:gd name="T1" fmla="*/ 136 h 272"/>
                <a:gd name="T2" fmla="*/ 269 w 272"/>
                <a:gd name="T3" fmla="*/ 164 h 272"/>
                <a:gd name="T4" fmla="*/ 248 w 272"/>
                <a:gd name="T5" fmla="*/ 213 h 272"/>
                <a:gd name="T6" fmla="*/ 212 w 272"/>
                <a:gd name="T7" fmla="*/ 250 h 272"/>
                <a:gd name="T8" fmla="*/ 163 w 272"/>
                <a:gd name="T9" fmla="*/ 271 h 272"/>
                <a:gd name="T10" fmla="*/ 136 w 272"/>
                <a:gd name="T11" fmla="*/ 272 h 272"/>
                <a:gd name="T12" fmla="*/ 107 w 272"/>
                <a:gd name="T13" fmla="*/ 271 h 272"/>
                <a:gd name="T14" fmla="*/ 59 w 272"/>
                <a:gd name="T15" fmla="*/ 250 h 272"/>
                <a:gd name="T16" fmla="*/ 22 w 272"/>
                <a:gd name="T17" fmla="*/ 213 h 272"/>
                <a:gd name="T18" fmla="*/ 1 w 272"/>
                <a:gd name="T19" fmla="*/ 164 h 272"/>
                <a:gd name="T20" fmla="*/ 0 w 272"/>
                <a:gd name="T21" fmla="*/ 136 h 272"/>
                <a:gd name="T22" fmla="*/ 1 w 272"/>
                <a:gd name="T23" fmla="*/ 109 h 272"/>
                <a:gd name="T24" fmla="*/ 22 w 272"/>
                <a:gd name="T25" fmla="*/ 60 h 272"/>
                <a:gd name="T26" fmla="*/ 59 w 272"/>
                <a:gd name="T27" fmla="*/ 24 h 272"/>
                <a:gd name="T28" fmla="*/ 107 w 272"/>
                <a:gd name="T29" fmla="*/ 3 h 272"/>
                <a:gd name="T30" fmla="*/ 136 w 272"/>
                <a:gd name="T31" fmla="*/ 0 h 272"/>
                <a:gd name="T32" fmla="*/ 163 w 272"/>
                <a:gd name="T33" fmla="*/ 3 h 272"/>
                <a:gd name="T34" fmla="*/ 212 w 272"/>
                <a:gd name="T35" fmla="*/ 24 h 272"/>
                <a:gd name="T36" fmla="*/ 248 w 272"/>
                <a:gd name="T37" fmla="*/ 60 h 272"/>
                <a:gd name="T38" fmla="*/ 269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69" y="164"/>
                  </a:lnTo>
                  <a:lnTo>
                    <a:pt x="248" y="213"/>
                  </a:lnTo>
                  <a:lnTo>
                    <a:pt x="212" y="250"/>
                  </a:lnTo>
                  <a:lnTo>
                    <a:pt x="163" y="271"/>
                  </a:lnTo>
                  <a:lnTo>
                    <a:pt x="136" y="272"/>
                  </a:lnTo>
                  <a:lnTo>
                    <a:pt x="107" y="271"/>
                  </a:lnTo>
                  <a:lnTo>
                    <a:pt x="59" y="250"/>
                  </a:lnTo>
                  <a:lnTo>
                    <a:pt x="22" y="213"/>
                  </a:lnTo>
                  <a:lnTo>
                    <a:pt x="1" y="164"/>
                  </a:lnTo>
                  <a:lnTo>
                    <a:pt x="0" y="136"/>
                  </a:lnTo>
                  <a:lnTo>
                    <a:pt x="1" y="109"/>
                  </a:lnTo>
                  <a:lnTo>
                    <a:pt x="22" y="60"/>
                  </a:lnTo>
                  <a:lnTo>
                    <a:pt x="59" y="24"/>
                  </a:lnTo>
                  <a:lnTo>
                    <a:pt x="107" y="3"/>
                  </a:lnTo>
                  <a:lnTo>
                    <a:pt x="136" y="0"/>
                  </a:lnTo>
                  <a:lnTo>
                    <a:pt x="163" y="3"/>
                  </a:lnTo>
                  <a:lnTo>
                    <a:pt x="212" y="24"/>
                  </a:lnTo>
                  <a:lnTo>
                    <a:pt x="248" y="60"/>
                  </a:lnTo>
                  <a:lnTo>
                    <a:pt x="269"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7" name="Freeform 141"/>
            <p:cNvSpPr>
              <a:spLocks/>
            </p:cNvSpPr>
            <p:nvPr/>
          </p:nvSpPr>
          <p:spPr bwMode="auto">
            <a:xfrm>
              <a:off x="6194318" y="2731532"/>
              <a:ext cx="65546" cy="65546"/>
            </a:xfrm>
            <a:custGeom>
              <a:avLst/>
              <a:gdLst>
                <a:gd name="T0" fmla="*/ 188 w 188"/>
                <a:gd name="T1" fmla="*/ 95 h 189"/>
                <a:gd name="T2" fmla="*/ 187 w 188"/>
                <a:gd name="T3" fmla="*/ 114 h 189"/>
                <a:gd name="T4" fmla="*/ 173 w 188"/>
                <a:gd name="T5" fmla="*/ 148 h 189"/>
                <a:gd name="T6" fmla="*/ 147 w 188"/>
                <a:gd name="T7" fmla="*/ 174 h 189"/>
                <a:gd name="T8" fmla="*/ 113 w 188"/>
                <a:gd name="T9" fmla="*/ 188 h 189"/>
                <a:gd name="T10" fmla="*/ 95 w 188"/>
                <a:gd name="T11" fmla="*/ 189 h 189"/>
                <a:gd name="T12" fmla="*/ 75 w 188"/>
                <a:gd name="T13" fmla="*/ 188 h 189"/>
                <a:gd name="T14" fmla="*/ 42 w 188"/>
                <a:gd name="T15" fmla="*/ 174 h 189"/>
                <a:gd name="T16" fmla="*/ 16 w 188"/>
                <a:gd name="T17" fmla="*/ 148 h 189"/>
                <a:gd name="T18" fmla="*/ 2 w 188"/>
                <a:gd name="T19" fmla="*/ 114 h 189"/>
                <a:gd name="T20" fmla="*/ 0 w 188"/>
                <a:gd name="T21" fmla="*/ 95 h 189"/>
                <a:gd name="T22" fmla="*/ 2 w 188"/>
                <a:gd name="T23" fmla="*/ 75 h 189"/>
                <a:gd name="T24" fmla="*/ 16 w 188"/>
                <a:gd name="T25" fmla="*/ 41 h 189"/>
                <a:gd name="T26" fmla="*/ 42 w 188"/>
                <a:gd name="T27" fmla="*/ 16 h 189"/>
                <a:gd name="T28" fmla="*/ 75 w 188"/>
                <a:gd name="T29" fmla="*/ 1 h 189"/>
                <a:gd name="T30" fmla="*/ 95 w 188"/>
                <a:gd name="T31" fmla="*/ 0 h 189"/>
                <a:gd name="T32" fmla="*/ 113 w 188"/>
                <a:gd name="T33" fmla="*/ 1 h 189"/>
                <a:gd name="T34" fmla="*/ 147 w 188"/>
                <a:gd name="T35" fmla="*/ 16 h 189"/>
                <a:gd name="T36" fmla="*/ 173 w 188"/>
                <a:gd name="T37" fmla="*/ 41 h 189"/>
                <a:gd name="T38" fmla="*/ 187 w 188"/>
                <a:gd name="T39" fmla="*/ 75 h 189"/>
                <a:gd name="T40" fmla="*/ 188 w 188"/>
                <a:gd name="T41" fmla="*/ 9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9">
                  <a:moveTo>
                    <a:pt x="188" y="95"/>
                  </a:moveTo>
                  <a:lnTo>
                    <a:pt x="187" y="114"/>
                  </a:lnTo>
                  <a:lnTo>
                    <a:pt x="173" y="148"/>
                  </a:lnTo>
                  <a:lnTo>
                    <a:pt x="147" y="174"/>
                  </a:lnTo>
                  <a:lnTo>
                    <a:pt x="113" y="188"/>
                  </a:lnTo>
                  <a:lnTo>
                    <a:pt x="95" y="189"/>
                  </a:lnTo>
                  <a:lnTo>
                    <a:pt x="75" y="188"/>
                  </a:lnTo>
                  <a:lnTo>
                    <a:pt x="42" y="174"/>
                  </a:lnTo>
                  <a:lnTo>
                    <a:pt x="16" y="148"/>
                  </a:lnTo>
                  <a:lnTo>
                    <a:pt x="2" y="114"/>
                  </a:lnTo>
                  <a:lnTo>
                    <a:pt x="0" y="95"/>
                  </a:lnTo>
                  <a:lnTo>
                    <a:pt x="2" y="75"/>
                  </a:lnTo>
                  <a:lnTo>
                    <a:pt x="16" y="41"/>
                  </a:lnTo>
                  <a:lnTo>
                    <a:pt x="42" y="16"/>
                  </a:lnTo>
                  <a:lnTo>
                    <a:pt x="75" y="1"/>
                  </a:lnTo>
                  <a:lnTo>
                    <a:pt x="95" y="0"/>
                  </a:lnTo>
                  <a:lnTo>
                    <a:pt x="113" y="1"/>
                  </a:lnTo>
                  <a:lnTo>
                    <a:pt x="147" y="16"/>
                  </a:lnTo>
                  <a:lnTo>
                    <a:pt x="173" y="41"/>
                  </a:lnTo>
                  <a:lnTo>
                    <a:pt x="187" y="75"/>
                  </a:lnTo>
                  <a:lnTo>
                    <a:pt x="188"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8" name="Freeform 142"/>
            <p:cNvSpPr>
              <a:spLocks/>
            </p:cNvSpPr>
            <p:nvPr/>
          </p:nvSpPr>
          <p:spPr bwMode="auto">
            <a:xfrm>
              <a:off x="6466262" y="2698062"/>
              <a:ext cx="66940" cy="66940"/>
            </a:xfrm>
            <a:custGeom>
              <a:avLst/>
              <a:gdLst>
                <a:gd name="T0" fmla="*/ 189 w 189"/>
                <a:gd name="T1" fmla="*/ 95 h 190"/>
                <a:gd name="T2" fmla="*/ 188 w 189"/>
                <a:gd name="T3" fmla="*/ 114 h 190"/>
                <a:gd name="T4" fmla="*/ 174 w 189"/>
                <a:gd name="T5" fmla="*/ 148 h 190"/>
                <a:gd name="T6" fmla="*/ 148 w 189"/>
                <a:gd name="T7" fmla="*/ 174 h 190"/>
                <a:gd name="T8" fmla="*/ 114 w 189"/>
                <a:gd name="T9" fmla="*/ 188 h 190"/>
                <a:gd name="T10" fmla="*/ 94 w 189"/>
                <a:gd name="T11" fmla="*/ 190 h 190"/>
                <a:gd name="T12" fmla="*/ 75 w 189"/>
                <a:gd name="T13" fmla="*/ 188 h 190"/>
                <a:gd name="T14" fmla="*/ 41 w 189"/>
                <a:gd name="T15" fmla="*/ 174 h 190"/>
                <a:gd name="T16" fmla="*/ 15 w 189"/>
                <a:gd name="T17" fmla="*/ 148 h 190"/>
                <a:gd name="T18" fmla="*/ 1 w 189"/>
                <a:gd name="T19" fmla="*/ 114 h 190"/>
                <a:gd name="T20" fmla="*/ 0 w 189"/>
                <a:gd name="T21" fmla="*/ 95 h 190"/>
                <a:gd name="T22" fmla="*/ 1 w 189"/>
                <a:gd name="T23" fmla="*/ 76 h 190"/>
                <a:gd name="T24" fmla="*/ 15 w 189"/>
                <a:gd name="T25" fmla="*/ 42 h 190"/>
                <a:gd name="T26" fmla="*/ 41 w 189"/>
                <a:gd name="T27" fmla="*/ 16 h 190"/>
                <a:gd name="T28" fmla="*/ 75 w 189"/>
                <a:gd name="T29" fmla="*/ 2 h 190"/>
                <a:gd name="T30" fmla="*/ 94 w 189"/>
                <a:gd name="T31" fmla="*/ 0 h 190"/>
                <a:gd name="T32" fmla="*/ 114 w 189"/>
                <a:gd name="T33" fmla="*/ 2 h 190"/>
                <a:gd name="T34" fmla="*/ 148 w 189"/>
                <a:gd name="T35" fmla="*/ 16 h 190"/>
                <a:gd name="T36" fmla="*/ 174 w 189"/>
                <a:gd name="T37" fmla="*/ 42 h 190"/>
                <a:gd name="T38" fmla="*/ 188 w 189"/>
                <a:gd name="T39" fmla="*/ 76 h 190"/>
                <a:gd name="T40" fmla="*/ 189 w 189"/>
                <a:gd name="T41" fmla="*/ 9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190">
                  <a:moveTo>
                    <a:pt x="189" y="95"/>
                  </a:moveTo>
                  <a:lnTo>
                    <a:pt x="188" y="114"/>
                  </a:lnTo>
                  <a:lnTo>
                    <a:pt x="174" y="148"/>
                  </a:lnTo>
                  <a:lnTo>
                    <a:pt x="148" y="174"/>
                  </a:lnTo>
                  <a:lnTo>
                    <a:pt x="114" y="188"/>
                  </a:lnTo>
                  <a:lnTo>
                    <a:pt x="94" y="190"/>
                  </a:lnTo>
                  <a:lnTo>
                    <a:pt x="75" y="188"/>
                  </a:lnTo>
                  <a:lnTo>
                    <a:pt x="41" y="174"/>
                  </a:lnTo>
                  <a:lnTo>
                    <a:pt x="15" y="148"/>
                  </a:lnTo>
                  <a:lnTo>
                    <a:pt x="1" y="114"/>
                  </a:lnTo>
                  <a:lnTo>
                    <a:pt x="0" y="95"/>
                  </a:lnTo>
                  <a:lnTo>
                    <a:pt x="1" y="76"/>
                  </a:lnTo>
                  <a:lnTo>
                    <a:pt x="15" y="42"/>
                  </a:lnTo>
                  <a:lnTo>
                    <a:pt x="41" y="16"/>
                  </a:lnTo>
                  <a:lnTo>
                    <a:pt x="75" y="2"/>
                  </a:lnTo>
                  <a:lnTo>
                    <a:pt x="94" y="0"/>
                  </a:lnTo>
                  <a:lnTo>
                    <a:pt x="114" y="2"/>
                  </a:lnTo>
                  <a:lnTo>
                    <a:pt x="148" y="16"/>
                  </a:lnTo>
                  <a:lnTo>
                    <a:pt x="174" y="42"/>
                  </a:lnTo>
                  <a:lnTo>
                    <a:pt x="188" y="76"/>
                  </a:lnTo>
                  <a:lnTo>
                    <a:pt x="189"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9" name="Freeform 143"/>
            <p:cNvSpPr>
              <a:spLocks/>
            </p:cNvSpPr>
            <p:nvPr/>
          </p:nvSpPr>
          <p:spPr bwMode="auto">
            <a:xfrm>
              <a:off x="6510889" y="2395438"/>
              <a:ext cx="52994" cy="54389"/>
            </a:xfrm>
            <a:custGeom>
              <a:avLst/>
              <a:gdLst>
                <a:gd name="T0" fmla="*/ 154 w 154"/>
                <a:gd name="T1" fmla="*/ 78 h 154"/>
                <a:gd name="T2" fmla="*/ 153 w 154"/>
                <a:gd name="T3" fmla="*/ 93 h 154"/>
                <a:gd name="T4" fmla="*/ 141 w 154"/>
                <a:gd name="T5" fmla="*/ 121 h 154"/>
                <a:gd name="T6" fmla="*/ 120 w 154"/>
                <a:gd name="T7" fmla="*/ 141 h 154"/>
                <a:gd name="T8" fmla="*/ 92 w 154"/>
                <a:gd name="T9" fmla="*/ 153 h 154"/>
                <a:gd name="T10" fmla="*/ 76 w 154"/>
                <a:gd name="T11" fmla="*/ 154 h 154"/>
                <a:gd name="T12" fmla="*/ 60 w 154"/>
                <a:gd name="T13" fmla="*/ 153 h 154"/>
                <a:gd name="T14" fmla="*/ 33 w 154"/>
                <a:gd name="T15" fmla="*/ 141 h 154"/>
                <a:gd name="T16" fmla="*/ 13 w 154"/>
                <a:gd name="T17" fmla="*/ 121 h 154"/>
                <a:gd name="T18" fmla="*/ 1 w 154"/>
                <a:gd name="T19" fmla="*/ 93 h 154"/>
                <a:gd name="T20" fmla="*/ 0 w 154"/>
                <a:gd name="T21" fmla="*/ 78 h 154"/>
                <a:gd name="T22" fmla="*/ 1 w 154"/>
                <a:gd name="T23" fmla="*/ 62 h 154"/>
                <a:gd name="T24" fmla="*/ 13 w 154"/>
                <a:gd name="T25" fmla="*/ 34 h 154"/>
                <a:gd name="T26" fmla="*/ 33 w 154"/>
                <a:gd name="T27" fmla="*/ 13 h 154"/>
                <a:gd name="T28" fmla="*/ 60 w 154"/>
                <a:gd name="T29" fmla="*/ 1 h 154"/>
                <a:gd name="T30" fmla="*/ 76 w 154"/>
                <a:gd name="T31" fmla="*/ 0 h 154"/>
                <a:gd name="T32" fmla="*/ 92 w 154"/>
                <a:gd name="T33" fmla="*/ 1 h 154"/>
                <a:gd name="T34" fmla="*/ 120 w 154"/>
                <a:gd name="T35" fmla="*/ 13 h 154"/>
                <a:gd name="T36" fmla="*/ 141 w 154"/>
                <a:gd name="T37" fmla="*/ 34 h 154"/>
                <a:gd name="T38" fmla="*/ 153 w 154"/>
                <a:gd name="T39" fmla="*/ 62 h 154"/>
                <a:gd name="T40" fmla="*/ 154 w 154"/>
                <a:gd name="T41" fmla="*/ 7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54">
                  <a:moveTo>
                    <a:pt x="154" y="78"/>
                  </a:moveTo>
                  <a:lnTo>
                    <a:pt x="153" y="93"/>
                  </a:lnTo>
                  <a:lnTo>
                    <a:pt x="141" y="121"/>
                  </a:lnTo>
                  <a:lnTo>
                    <a:pt x="120" y="141"/>
                  </a:lnTo>
                  <a:lnTo>
                    <a:pt x="92" y="153"/>
                  </a:lnTo>
                  <a:lnTo>
                    <a:pt x="76" y="154"/>
                  </a:lnTo>
                  <a:lnTo>
                    <a:pt x="60" y="153"/>
                  </a:lnTo>
                  <a:lnTo>
                    <a:pt x="33" y="141"/>
                  </a:lnTo>
                  <a:lnTo>
                    <a:pt x="13" y="121"/>
                  </a:lnTo>
                  <a:lnTo>
                    <a:pt x="1" y="93"/>
                  </a:lnTo>
                  <a:lnTo>
                    <a:pt x="0" y="78"/>
                  </a:lnTo>
                  <a:lnTo>
                    <a:pt x="1" y="62"/>
                  </a:lnTo>
                  <a:lnTo>
                    <a:pt x="13" y="34"/>
                  </a:lnTo>
                  <a:lnTo>
                    <a:pt x="33" y="13"/>
                  </a:lnTo>
                  <a:lnTo>
                    <a:pt x="60" y="1"/>
                  </a:lnTo>
                  <a:lnTo>
                    <a:pt x="76" y="0"/>
                  </a:lnTo>
                  <a:lnTo>
                    <a:pt x="92" y="1"/>
                  </a:lnTo>
                  <a:lnTo>
                    <a:pt x="120" y="13"/>
                  </a:lnTo>
                  <a:lnTo>
                    <a:pt x="141" y="34"/>
                  </a:lnTo>
                  <a:lnTo>
                    <a:pt x="153" y="62"/>
                  </a:lnTo>
                  <a:lnTo>
                    <a:pt x="154" y="78"/>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0" name="Freeform 144"/>
            <p:cNvSpPr>
              <a:spLocks/>
            </p:cNvSpPr>
            <p:nvPr/>
          </p:nvSpPr>
          <p:spPr bwMode="auto">
            <a:xfrm>
              <a:off x="7368558" y="4798307"/>
              <a:ext cx="54389" cy="54389"/>
            </a:xfrm>
            <a:custGeom>
              <a:avLst/>
              <a:gdLst>
                <a:gd name="T0" fmla="*/ 154 w 154"/>
                <a:gd name="T1" fmla="*/ 76 h 154"/>
                <a:gd name="T2" fmla="*/ 153 w 154"/>
                <a:gd name="T3" fmla="*/ 92 h 154"/>
                <a:gd name="T4" fmla="*/ 142 w 154"/>
                <a:gd name="T5" fmla="*/ 120 h 154"/>
                <a:gd name="T6" fmla="*/ 121 w 154"/>
                <a:gd name="T7" fmla="*/ 141 h 154"/>
                <a:gd name="T8" fmla="*/ 92 w 154"/>
                <a:gd name="T9" fmla="*/ 152 h 154"/>
                <a:gd name="T10" fmla="*/ 77 w 154"/>
                <a:gd name="T11" fmla="*/ 154 h 154"/>
                <a:gd name="T12" fmla="*/ 61 w 154"/>
                <a:gd name="T13" fmla="*/ 152 h 154"/>
                <a:gd name="T14" fmla="*/ 34 w 154"/>
                <a:gd name="T15" fmla="*/ 141 h 154"/>
                <a:gd name="T16" fmla="*/ 13 w 154"/>
                <a:gd name="T17" fmla="*/ 120 h 154"/>
                <a:gd name="T18" fmla="*/ 2 w 154"/>
                <a:gd name="T19" fmla="*/ 92 h 154"/>
                <a:gd name="T20" fmla="*/ 0 w 154"/>
                <a:gd name="T21" fmla="*/ 76 h 154"/>
                <a:gd name="T22" fmla="*/ 2 w 154"/>
                <a:gd name="T23" fmla="*/ 60 h 154"/>
                <a:gd name="T24" fmla="*/ 13 w 154"/>
                <a:gd name="T25" fmla="*/ 33 h 154"/>
                <a:gd name="T26" fmla="*/ 34 w 154"/>
                <a:gd name="T27" fmla="*/ 12 h 154"/>
                <a:gd name="T28" fmla="*/ 61 w 154"/>
                <a:gd name="T29" fmla="*/ 1 h 154"/>
                <a:gd name="T30" fmla="*/ 77 w 154"/>
                <a:gd name="T31" fmla="*/ 0 h 154"/>
                <a:gd name="T32" fmla="*/ 92 w 154"/>
                <a:gd name="T33" fmla="*/ 1 h 154"/>
                <a:gd name="T34" fmla="*/ 121 w 154"/>
                <a:gd name="T35" fmla="*/ 12 h 154"/>
                <a:gd name="T36" fmla="*/ 142 w 154"/>
                <a:gd name="T37" fmla="*/ 33 h 154"/>
                <a:gd name="T38" fmla="*/ 153 w 154"/>
                <a:gd name="T39" fmla="*/ 60 h 154"/>
                <a:gd name="T40" fmla="*/ 154 w 154"/>
                <a:gd name="T41" fmla="*/ 7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54">
                  <a:moveTo>
                    <a:pt x="154" y="76"/>
                  </a:moveTo>
                  <a:lnTo>
                    <a:pt x="153" y="92"/>
                  </a:lnTo>
                  <a:lnTo>
                    <a:pt x="142" y="120"/>
                  </a:lnTo>
                  <a:lnTo>
                    <a:pt x="121" y="141"/>
                  </a:lnTo>
                  <a:lnTo>
                    <a:pt x="92" y="152"/>
                  </a:lnTo>
                  <a:lnTo>
                    <a:pt x="77" y="154"/>
                  </a:lnTo>
                  <a:lnTo>
                    <a:pt x="61" y="152"/>
                  </a:lnTo>
                  <a:lnTo>
                    <a:pt x="34" y="141"/>
                  </a:lnTo>
                  <a:lnTo>
                    <a:pt x="13" y="120"/>
                  </a:lnTo>
                  <a:lnTo>
                    <a:pt x="2" y="92"/>
                  </a:lnTo>
                  <a:lnTo>
                    <a:pt x="0" y="76"/>
                  </a:lnTo>
                  <a:lnTo>
                    <a:pt x="2" y="60"/>
                  </a:lnTo>
                  <a:lnTo>
                    <a:pt x="13" y="33"/>
                  </a:lnTo>
                  <a:lnTo>
                    <a:pt x="34" y="12"/>
                  </a:lnTo>
                  <a:lnTo>
                    <a:pt x="61" y="1"/>
                  </a:lnTo>
                  <a:lnTo>
                    <a:pt x="77" y="0"/>
                  </a:lnTo>
                  <a:lnTo>
                    <a:pt x="92" y="1"/>
                  </a:lnTo>
                  <a:lnTo>
                    <a:pt x="121" y="12"/>
                  </a:lnTo>
                  <a:lnTo>
                    <a:pt x="142" y="33"/>
                  </a:lnTo>
                  <a:lnTo>
                    <a:pt x="153" y="60"/>
                  </a:lnTo>
                  <a:lnTo>
                    <a:pt x="154" y="7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1" name="Freeform 145"/>
            <p:cNvSpPr>
              <a:spLocks/>
            </p:cNvSpPr>
            <p:nvPr/>
          </p:nvSpPr>
          <p:spPr bwMode="auto">
            <a:xfrm>
              <a:off x="5102359" y="5130218"/>
              <a:ext cx="52994" cy="52994"/>
            </a:xfrm>
            <a:custGeom>
              <a:avLst/>
              <a:gdLst>
                <a:gd name="T0" fmla="*/ 154 w 154"/>
                <a:gd name="T1" fmla="*/ 77 h 154"/>
                <a:gd name="T2" fmla="*/ 152 w 154"/>
                <a:gd name="T3" fmla="*/ 93 h 154"/>
                <a:gd name="T4" fmla="*/ 141 w 154"/>
                <a:gd name="T5" fmla="*/ 120 h 154"/>
                <a:gd name="T6" fmla="*/ 120 w 154"/>
                <a:gd name="T7" fmla="*/ 141 h 154"/>
                <a:gd name="T8" fmla="*/ 93 w 154"/>
                <a:gd name="T9" fmla="*/ 153 h 154"/>
                <a:gd name="T10" fmla="*/ 77 w 154"/>
                <a:gd name="T11" fmla="*/ 154 h 154"/>
                <a:gd name="T12" fmla="*/ 62 w 154"/>
                <a:gd name="T13" fmla="*/ 153 h 154"/>
                <a:gd name="T14" fmla="*/ 33 w 154"/>
                <a:gd name="T15" fmla="*/ 141 h 154"/>
                <a:gd name="T16" fmla="*/ 13 w 154"/>
                <a:gd name="T17" fmla="*/ 120 h 154"/>
                <a:gd name="T18" fmla="*/ 1 w 154"/>
                <a:gd name="T19" fmla="*/ 93 h 154"/>
                <a:gd name="T20" fmla="*/ 0 w 154"/>
                <a:gd name="T21" fmla="*/ 77 h 154"/>
                <a:gd name="T22" fmla="*/ 1 w 154"/>
                <a:gd name="T23" fmla="*/ 62 h 154"/>
                <a:gd name="T24" fmla="*/ 13 w 154"/>
                <a:gd name="T25" fmla="*/ 33 h 154"/>
                <a:gd name="T26" fmla="*/ 33 w 154"/>
                <a:gd name="T27" fmla="*/ 13 h 154"/>
                <a:gd name="T28" fmla="*/ 62 w 154"/>
                <a:gd name="T29" fmla="*/ 1 h 154"/>
                <a:gd name="T30" fmla="*/ 77 w 154"/>
                <a:gd name="T31" fmla="*/ 0 h 154"/>
                <a:gd name="T32" fmla="*/ 93 w 154"/>
                <a:gd name="T33" fmla="*/ 1 h 154"/>
                <a:gd name="T34" fmla="*/ 120 w 154"/>
                <a:gd name="T35" fmla="*/ 13 h 154"/>
                <a:gd name="T36" fmla="*/ 141 w 154"/>
                <a:gd name="T37" fmla="*/ 33 h 154"/>
                <a:gd name="T38" fmla="*/ 152 w 154"/>
                <a:gd name="T39" fmla="*/ 62 h 154"/>
                <a:gd name="T40" fmla="*/ 154 w 154"/>
                <a:gd name="T41" fmla="*/ 7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54">
                  <a:moveTo>
                    <a:pt x="154" y="77"/>
                  </a:moveTo>
                  <a:lnTo>
                    <a:pt x="152" y="93"/>
                  </a:lnTo>
                  <a:lnTo>
                    <a:pt x="141" y="120"/>
                  </a:lnTo>
                  <a:lnTo>
                    <a:pt x="120" y="141"/>
                  </a:lnTo>
                  <a:lnTo>
                    <a:pt x="93" y="153"/>
                  </a:lnTo>
                  <a:lnTo>
                    <a:pt x="77" y="154"/>
                  </a:lnTo>
                  <a:lnTo>
                    <a:pt x="62" y="153"/>
                  </a:lnTo>
                  <a:lnTo>
                    <a:pt x="33" y="141"/>
                  </a:lnTo>
                  <a:lnTo>
                    <a:pt x="13" y="120"/>
                  </a:lnTo>
                  <a:lnTo>
                    <a:pt x="1" y="93"/>
                  </a:lnTo>
                  <a:lnTo>
                    <a:pt x="0" y="77"/>
                  </a:lnTo>
                  <a:lnTo>
                    <a:pt x="1" y="62"/>
                  </a:lnTo>
                  <a:lnTo>
                    <a:pt x="13" y="33"/>
                  </a:lnTo>
                  <a:lnTo>
                    <a:pt x="33" y="13"/>
                  </a:lnTo>
                  <a:lnTo>
                    <a:pt x="62" y="1"/>
                  </a:lnTo>
                  <a:lnTo>
                    <a:pt x="77" y="0"/>
                  </a:lnTo>
                  <a:lnTo>
                    <a:pt x="93" y="1"/>
                  </a:lnTo>
                  <a:lnTo>
                    <a:pt x="120" y="13"/>
                  </a:lnTo>
                  <a:lnTo>
                    <a:pt x="141" y="33"/>
                  </a:lnTo>
                  <a:lnTo>
                    <a:pt x="152" y="62"/>
                  </a:lnTo>
                  <a:lnTo>
                    <a:pt x="154" y="7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2" name="Freeform 146"/>
            <p:cNvSpPr>
              <a:spLocks/>
            </p:cNvSpPr>
            <p:nvPr/>
          </p:nvSpPr>
          <p:spPr bwMode="auto">
            <a:xfrm>
              <a:off x="4403671" y="2495848"/>
              <a:ext cx="79492" cy="79492"/>
            </a:xfrm>
            <a:custGeom>
              <a:avLst/>
              <a:gdLst>
                <a:gd name="T0" fmla="*/ 228 w 228"/>
                <a:gd name="T1" fmla="*/ 116 h 230"/>
                <a:gd name="T2" fmla="*/ 227 w 228"/>
                <a:gd name="T3" fmla="*/ 139 h 230"/>
                <a:gd name="T4" fmla="*/ 210 w 228"/>
                <a:gd name="T5" fmla="*/ 179 h 230"/>
                <a:gd name="T6" fmla="*/ 179 w 228"/>
                <a:gd name="T7" fmla="*/ 210 h 230"/>
                <a:gd name="T8" fmla="*/ 137 w 228"/>
                <a:gd name="T9" fmla="*/ 229 h 230"/>
                <a:gd name="T10" fmla="*/ 114 w 228"/>
                <a:gd name="T11" fmla="*/ 230 h 230"/>
                <a:gd name="T12" fmla="*/ 91 w 228"/>
                <a:gd name="T13" fmla="*/ 229 h 230"/>
                <a:gd name="T14" fmla="*/ 49 w 228"/>
                <a:gd name="T15" fmla="*/ 210 h 230"/>
                <a:gd name="T16" fmla="*/ 18 w 228"/>
                <a:gd name="T17" fmla="*/ 179 h 230"/>
                <a:gd name="T18" fmla="*/ 1 w 228"/>
                <a:gd name="T19" fmla="*/ 139 h 230"/>
                <a:gd name="T20" fmla="*/ 0 w 228"/>
                <a:gd name="T21" fmla="*/ 116 h 230"/>
                <a:gd name="T22" fmla="*/ 1 w 228"/>
                <a:gd name="T23" fmla="*/ 92 h 230"/>
                <a:gd name="T24" fmla="*/ 18 w 228"/>
                <a:gd name="T25" fmla="*/ 51 h 230"/>
                <a:gd name="T26" fmla="*/ 49 w 228"/>
                <a:gd name="T27" fmla="*/ 20 h 230"/>
                <a:gd name="T28" fmla="*/ 91 w 228"/>
                <a:gd name="T29" fmla="*/ 2 h 230"/>
                <a:gd name="T30" fmla="*/ 114 w 228"/>
                <a:gd name="T31" fmla="*/ 0 h 230"/>
                <a:gd name="T32" fmla="*/ 137 w 228"/>
                <a:gd name="T33" fmla="*/ 2 h 230"/>
                <a:gd name="T34" fmla="*/ 179 w 228"/>
                <a:gd name="T35" fmla="*/ 20 h 230"/>
                <a:gd name="T36" fmla="*/ 210 w 228"/>
                <a:gd name="T37" fmla="*/ 51 h 230"/>
                <a:gd name="T38" fmla="*/ 227 w 228"/>
                <a:gd name="T39" fmla="*/ 92 h 230"/>
                <a:gd name="T40" fmla="*/ 228 w 228"/>
                <a:gd name="T41" fmla="*/ 11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30">
                  <a:moveTo>
                    <a:pt x="228" y="116"/>
                  </a:moveTo>
                  <a:lnTo>
                    <a:pt x="227" y="139"/>
                  </a:lnTo>
                  <a:lnTo>
                    <a:pt x="210" y="179"/>
                  </a:lnTo>
                  <a:lnTo>
                    <a:pt x="179" y="210"/>
                  </a:lnTo>
                  <a:lnTo>
                    <a:pt x="137" y="229"/>
                  </a:lnTo>
                  <a:lnTo>
                    <a:pt x="114" y="230"/>
                  </a:lnTo>
                  <a:lnTo>
                    <a:pt x="91" y="229"/>
                  </a:lnTo>
                  <a:lnTo>
                    <a:pt x="49" y="210"/>
                  </a:lnTo>
                  <a:lnTo>
                    <a:pt x="18" y="179"/>
                  </a:lnTo>
                  <a:lnTo>
                    <a:pt x="1" y="139"/>
                  </a:lnTo>
                  <a:lnTo>
                    <a:pt x="0" y="116"/>
                  </a:lnTo>
                  <a:lnTo>
                    <a:pt x="1" y="92"/>
                  </a:lnTo>
                  <a:lnTo>
                    <a:pt x="18" y="51"/>
                  </a:lnTo>
                  <a:lnTo>
                    <a:pt x="49" y="20"/>
                  </a:lnTo>
                  <a:lnTo>
                    <a:pt x="91" y="2"/>
                  </a:lnTo>
                  <a:lnTo>
                    <a:pt x="114" y="0"/>
                  </a:lnTo>
                  <a:lnTo>
                    <a:pt x="137" y="2"/>
                  </a:lnTo>
                  <a:lnTo>
                    <a:pt x="179" y="20"/>
                  </a:lnTo>
                  <a:lnTo>
                    <a:pt x="210" y="51"/>
                  </a:lnTo>
                  <a:lnTo>
                    <a:pt x="227" y="92"/>
                  </a:lnTo>
                  <a:lnTo>
                    <a:pt x="228" y="11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3" name="Freeform 147"/>
            <p:cNvSpPr>
              <a:spLocks/>
            </p:cNvSpPr>
            <p:nvPr/>
          </p:nvSpPr>
          <p:spPr bwMode="auto">
            <a:xfrm>
              <a:off x="6919502" y="2790105"/>
              <a:ext cx="94832" cy="96227"/>
            </a:xfrm>
            <a:custGeom>
              <a:avLst/>
              <a:gdLst>
                <a:gd name="T0" fmla="*/ 271 w 271"/>
                <a:gd name="T1" fmla="*/ 136 h 272"/>
                <a:gd name="T2" fmla="*/ 269 w 271"/>
                <a:gd name="T3" fmla="*/ 163 h 272"/>
                <a:gd name="T4" fmla="*/ 249 w 271"/>
                <a:gd name="T5" fmla="*/ 212 h 272"/>
                <a:gd name="T6" fmla="*/ 212 w 271"/>
                <a:gd name="T7" fmla="*/ 249 h 272"/>
                <a:gd name="T8" fmla="*/ 163 w 271"/>
                <a:gd name="T9" fmla="*/ 269 h 272"/>
                <a:gd name="T10" fmla="*/ 136 w 271"/>
                <a:gd name="T11" fmla="*/ 272 h 272"/>
                <a:gd name="T12" fmla="*/ 107 w 271"/>
                <a:gd name="T13" fmla="*/ 269 h 272"/>
                <a:gd name="T14" fmla="*/ 58 w 271"/>
                <a:gd name="T15" fmla="*/ 249 h 272"/>
                <a:gd name="T16" fmla="*/ 22 w 271"/>
                <a:gd name="T17" fmla="*/ 212 h 272"/>
                <a:gd name="T18" fmla="*/ 1 w 271"/>
                <a:gd name="T19" fmla="*/ 163 h 272"/>
                <a:gd name="T20" fmla="*/ 0 w 271"/>
                <a:gd name="T21" fmla="*/ 136 h 272"/>
                <a:gd name="T22" fmla="*/ 1 w 271"/>
                <a:gd name="T23" fmla="*/ 107 h 272"/>
                <a:gd name="T24" fmla="*/ 22 w 271"/>
                <a:gd name="T25" fmla="*/ 59 h 272"/>
                <a:gd name="T26" fmla="*/ 58 w 271"/>
                <a:gd name="T27" fmla="*/ 22 h 272"/>
                <a:gd name="T28" fmla="*/ 107 w 271"/>
                <a:gd name="T29" fmla="*/ 1 h 272"/>
                <a:gd name="T30" fmla="*/ 136 w 271"/>
                <a:gd name="T31" fmla="*/ 0 h 272"/>
                <a:gd name="T32" fmla="*/ 163 w 271"/>
                <a:gd name="T33" fmla="*/ 1 h 272"/>
                <a:gd name="T34" fmla="*/ 212 w 271"/>
                <a:gd name="T35" fmla="*/ 22 h 272"/>
                <a:gd name="T36" fmla="*/ 249 w 271"/>
                <a:gd name="T37" fmla="*/ 59 h 272"/>
                <a:gd name="T38" fmla="*/ 269 w 271"/>
                <a:gd name="T39" fmla="*/ 107 h 272"/>
                <a:gd name="T40" fmla="*/ 271 w 271"/>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72">
                  <a:moveTo>
                    <a:pt x="271" y="136"/>
                  </a:moveTo>
                  <a:lnTo>
                    <a:pt x="269" y="163"/>
                  </a:lnTo>
                  <a:lnTo>
                    <a:pt x="249" y="212"/>
                  </a:lnTo>
                  <a:lnTo>
                    <a:pt x="212" y="249"/>
                  </a:lnTo>
                  <a:lnTo>
                    <a:pt x="163" y="269"/>
                  </a:lnTo>
                  <a:lnTo>
                    <a:pt x="136" y="272"/>
                  </a:lnTo>
                  <a:lnTo>
                    <a:pt x="107" y="269"/>
                  </a:lnTo>
                  <a:lnTo>
                    <a:pt x="58" y="249"/>
                  </a:lnTo>
                  <a:lnTo>
                    <a:pt x="22" y="212"/>
                  </a:lnTo>
                  <a:lnTo>
                    <a:pt x="1" y="163"/>
                  </a:lnTo>
                  <a:lnTo>
                    <a:pt x="0" y="136"/>
                  </a:lnTo>
                  <a:lnTo>
                    <a:pt x="1" y="107"/>
                  </a:lnTo>
                  <a:lnTo>
                    <a:pt x="22" y="59"/>
                  </a:lnTo>
                  <a:lnTo>
                    <a:pt x="58" y="22"/>
                  </a:lnTo>
                  <a:lnTo>
                    <a:pt x="107" y="1"/>
                  </a:lnTo>
                  <a:lnTo>
                    <a:pt x="136" y="0"/>
                  </a:lnTo>
                  <a:lnTo>
                    <a:pt x="163" y="1"/>
                  </a:lnTo>
                  <a:lnTo>
                    <a:pt x="212" y="22"/>
                  </a:lnTo>
                  <a:lnTo>
                    <a:pt x="249" y="59"/>
                  </a:lnTo>
                  <a:lnTo>
                    <a:pt x="269" y="107"/>
                  </a:lnTo>
                  <a:lnTo>
                    <a:pt x="271"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4" name="Freeform 148"/>
            <p:cNvSpPr>
              <a:spLocks/>
            </p:cNvSpPr>
            <p:nvPr/>
          </p:nvSpPr>
          <p:spPr bwMode="auto">
            <a:xfrm>
              <a:off x="7286278" y="4039653"/>
              <a:ext cx="94832" cy="94832"/>
            </a:xfrm>
            <a:custGeom>
              <a:avLst/>
              <a:gdLst>
                <a:gd name="T0" fmla="*/ 272 w 272"/>
                <a:gd name="T1" fmla="*/ 136 h 272"/>
                <a:gd name="T2" fmla="*/ 270 w 272"/>
                <a:gd name="T3" fmla="*/ 163 h 272"/>
                <a:gd name="T4" fmla="*/ 249 w 272"/>
                <a:gd name="T5" fmla="*/ 213 h 272"/>
                <a:gd name="T6" fmla="*/ 213 w 272"/>
                <a:gd name="T7" fmla="*/ 249 h 272"/>
                <a:gd name="T8" fmla="*/ 163 w 272"/>
                <a:gd name="T9" fmla="*/ 270 h 272"/>
                <a:gd name="T10" fmla="*/ 136 w 272"/>
                <a:gd name="T11" fmla="*/ 272 h 272"/>
                <a:gd name="T12" fmla="*/ 108 w 272"/>
                <a:gd name="T13" fmla="*/ 270 h 272"/>
                <a:gd name="T14" fmla="*/ 60 w 272"/>
                <a:gd name="T15" fmla="*/ 249 h 272"/>
                <a:gd name="T16" fmla="*/ 22 w 272"/>
                <a:gd name="T17" fmla="*/ 213 h 272"/>
                <a:gd name="T18" fmla="*/ 1 w 272"/>
                <a:gd name="T19" fmla="*/ 163 h 272"/>
                <a:gd name="T20" fmla="*/ 0 w 272"/>
                <a:gd name="T21" fmla="*/ 136 h 272"/>
                <a:gd name="T22" fmla="*/ 1 w 272"/>
                <a:gd name="T23" fmla="*/ 108 h 272"/>
                <a:gd name="T24" fmla="*/ 22 w 272"/>
                <a:gd name="T25" fmla="*/ 60 h 272"/>
                <a:gd name="T26" fmla="*/ 60 w 272"/>
                <a:gd name="T27" fmla="*/ 22 h 272"/>
                <a:gd name="T28" fmla="*/ 108 w 272"/>
                <a:gd name="T29" fmla="*/ 1 h 272"/>
                <a:gd name="T30" fmla="*/ 136 w 272"/>
                <a:gd name="T31" fmla="*/ 0 h 272"/>
                <a:gd name="T32" fmla="*/ 163 w 272"/>
                <a:gd name="T33" fmla="*/ 1 h 272"/>
                <a:gd name="T34" fmla="*/ 213 w 272"/>
                <a:gd name="T35" fmla="*/ 22 h 272"/>
                <a:gd name="T36" fmla="*/ 249 w 272"/>
                <a:gd name="T37" fmla="*/ 60 h 272"/>
                <a:gd name="T38" fmla="*/ 270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49" y="213"/>
                  </a:lnTo>
                  <a:lnTo>
                    <a:pt x="213" y="249"/>
                  </a:lnTo>
                  <a:lnTo>
                    <a:pt x="163" y="270"/>
                  </a:lnTo>
                  <a:lnTo>
                    <a:pt x="136" y="272"/>
                  </a:lnTo>
                  <a:lnTo>
                    <a:pt x="108" y="270"/>
                  </a:lnTo>
                  <a:lnTo>
                    <a:pt x="60" y="249"/>
                  </a:lnTo>
                  <a:lnTo>
                    <a:pt x="22" y="213"/>
                  </a:lnTo>
                  <a:lnTo>
                    <a:pt x="1" y="163"/>
                  </a:lnTo>
                  <a:lnTo>
                    <a:pt x="0" y="136"/>
                  </a:lnTo>
                  <a:lnTo>
                    <a:pt x="1" y="108"/>
                  </a:lnTo>
                  <a:lnTo>
                    <a:pt x="22" y="60"/>
                  </a:lnTo>
                  <a:lnTo>
                    <a:pt x="60" y="22"/>
                  </a:lnTo>
                  <a:lnTo>
                    <a:pt x="108" y="1"/>
                  </a:lnTo>
                  <a:lnTo>
                    <a:pt x="136" y="0"/>
                  </a:lnTo>
                  <a:lnTo>
                    <a:pt x="163" y="1"/>
                  </a:lnTo>
                  <a:lnTo>
                    <a:pt x="213" y="22"/>
                  </a:lnTo>
                  <a:lnTo>
                    <a:pt x="249" y="60"/>
                  </a:lnTo>
                  <a:lnTo>
                    <a:pt x="270"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5" name="Freeform 150"/>
            <p:cNvSpPr>
              <a:spLocks/>
            </p:cNvSpPr>
            <p:nvPr/>
          </p:nvSpPr>
          <p:spPr bwMode="auto">
            <a:xfrm>
              <a:off x="5961423" y="3106676"/>
              <a:ext cx="94832" cy="94832"/>
            </a:xfrm>
            <a:custGeom>
              <a:avLst/>
              <a:gdLst>
                <a:gd name="T0" fmla="*/ 272 w 272"/>
                <a:gd name="T1" fmla="*/ 136 h 272"/>
                <a:gd name="T2" fmla="*/ 271 w 272"/>
                <a:gd name="T3" fmla="*/ 163 h 272"/>
                <a:gd name="T4" fmla="*/ 250 w 272"/>
                <a:gd name="T5" fmla="*/ 212 h 272"/>
                <a:gd name="T6" fmla="*/ 212 w 272"/>
                <a:gd name="T7" fmla="*/ 248 h 272"/>
                <a:gd name="T8" fmla="*/ 163 w 272"/>
                <a:gd name="T9" fmla="*/ 269 h 272"/>
                <a:gd name="T10" fmla="*/ 136 w 272"/>
                <a:gd name="T11" fmla="*/ 272 h 272"/>
                <a:gd name="T12" fmla="*/ 109 w 272"/>
                <a:gd name="T13" fmla="*/ 269 h 272"/>
                <a:gd name="T14" fmla="*/ 59 w 272"/>
                <a:gd name="T15" fmla="*/ 248 h 272"/>
                <a:gd name="T16" fmla="*/ 23 w 272"/>
                <a:gd name="T17" fmla="*/ 212 h 272"/>
                <a:gd name="T18" fmla="*/ 2 w 272"/>
                <a:gd name="T19" fmla="*/ 163 h 272"/>
                <a:gd name="T20" fmla="*/ 0 w 272"/>
                <a:gd name="T21" fmla="*/ 136 h 272"/>
                <a:gd name="T22" fmla="*/ 2 w 272"/>
                <a:gd name="T23" fmla="*/ 107 h 272"/>
                <a:gd name="T24" fmla="*/ 23 w 272"/>
                <a:gd name="T25" fmla="*/ 59 h 272"/>
                <a:gd name="T26" fmla="*/ 59 w 272"/>
                <a:gd name="T27" fmla="*/ 22 h 272"/>
                <a:gd name="T28" fmla="*/ 109 w 272"/>
                <a:gd name="T29" fmla="*/ 1 h 272"/>
                <a:gd name="T30" fmla="*/ 136 w 272"/>
                <a:gd name="T31" fmla="*/ 0 h 272"/>
                <a:gd name="T32" fmla="*/ 163 w 272"/>
                <a:gd name="T33" fmla="*/ 1 h 272"/>
                <a:gd name="T34" fmla="*/ 212 w 272"/>
                <a:gd name="T35" fmla="*/ 22 h 272"/>
                <a:gd name="T36" fmla="*/ 250 w 272"/>
                <a:gd name="T37" fmla="*/ 59 h 272"/>
                <a:gd name="T38" fmla="*/ 271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3"/>
                  </a:lnTo>
                  <a:lnTo>
                    <a:pt x="250" y="212"/>
                  </a:lnTo>
                  <a:lnTo>
                    <a:pt x="212" y="248"/>
                  </a:lnTo>
                  <a:lnTo>
                    <a:pt x="163" y="269"/>
                  </a:lnTo>
                  <a:lnTo>
                    <a:pt x="136" y="272"/>
                  </a:lnTo>
                  <a:lnTo>
                    <a:pt x="109" y="269"/>
                  </a:lnTo>
                  <a:lnTo>
                    <a:pt x="59" y="248"/>
                  </a:lnTo>
                  <a:lnTo>
                    <a:pt x="23" y="212"/>
                  </a:lnTo>
                  <a:lnTo>
                    <a:pt x="2" y="163"/>
                  </a:lnTo>
                  <a:lnTo>
                    <a:pt x="0" y="136"/>
                  </a:lnTo>
                  <a:lnTo>
                    <a:pt x="2" y="107"/>
                  </a:lnTo>
                  <a:lnTo>
                    <a:pt x="23" y="59"/>
                  </a:lnTo>
                  <a:lnTo>
                    <a:pt x="59" y="22"/>
                  </a:lnTo>
                  <a:lnTo>
                    <a:pt x="109" y="1"/>
                  </a:lnTo>
                  <a:lnTo>
                    <a:pt x="136" y="0"/>
                  </a:lnTo>
                  <a:lnTo>
                    <a:pt x="163" y="1"/>
                  </a:lnTo>
                  <a:lnTo>
                    <a:pt x="212" y="22"/>
                  </a:lnTo>
                  <a:lnTo>
                    <a:pt x="250" y="59"/>
                  </a:lnTo>
                  <a:lnTo>
                    <a:pt x="271"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6" name="Freeform 154"/>
            <p:cNvSpPr>
              <a:spLocks/>
            </p:cNvSpPr>
            <p:nvPr/>
          </p:nvSpPr>
          <p:spPr bwMode="auto">
            <a:xfrm>
              <a:off x="5071678" y="1790188"/>
              <a:ext cx="94832" cy="94832"/>
            </a:xfrm>
            <a:custGeom>
              <a:avLst/>
              <a:gdLst>
                <a:gd name="T0" fmla="*/ 273 w 273"/>
                <a:gd name="T1" fmla="*/ 137 h 273"/>
                <a:gd name="T2" fmla="*/ 271 w 273"/>
                <a:gd name="T3" fmla="*/ 165 h 273"/>
                <a:gd name="T4" fmla="*/ 251 w 273"/>
                <a:gd name="T5" fmla="*/ 213 h 273"/>
                <a:gd name="T6" fmla="*/ 213 w 273"/>
                <a:gd name="T7" fmla="*/ 251 h 273"/>
                <a:gd name="T8" fmla="*/ 165 w 273"/>
                <a:gd name="T9" fmla="*/ 271 h 273"/>
                <a:gd name="T10" fmla="*/ 136 w 273"/>
                <a:gd name="T11" fmla="*/ 273 h 273"/>
                <a:gd name="T12" fmla="*/ 109 w 273"/>
                <a:gd name="T13" fmla="*/ 271 h 273"/>
                <a:gd name="T14" fmla="*/ 60 w 273"/>
                <a:gd name="T15" fmla="*/ 251 h 273"/>
                <a:gd name="T16" fmla="*/ 24 w 273"/>
                <a:gd name="T17" fmla="*/ 213 h 273"/>
                <a:gd name="T18" fmla="*/ 3 w 273"/>
                <a:gd name="T19" fmla="*/ 165 h 273"/>
                <a:gd name="T20" fmla="*/ 0 w 273"/>
                <a:gd name="T21" fmla="*/ 137 h 273"/>
                <a:gd name="T22" fmla="*/ 3 w 273"/>
                <a:gd name="T23" fmla="*/ 109 h 273"/>
                <a:gd name="T24" fmla="*/ 24 w 273"/>
                <a:gd name="T25" fmla="*/ 60 h 273"/>
                <a:gd name="T26" fmla="*/ 60 w 273"/>
                <a:gd name="T27" fmla="*/ 24 h 273"/>
                <a:gd name="T28" fmla="*/ 109 w 273"/>
                <a:gd name="T29" fmla="*/ 3 h 273"/>
                <a:gd name="T30" fmla="*/ 136 w 273"/>
                <a:gd name="T31" fmla="*/ 0 h 273"/>
                <a:gd name="T32" fmla="*/ 165 w 273"/>
                <a:gd name="T33" fmla="*/ 3 h 273"/>
                <a:gd name="T34" fmla="*/ 213 w 273"/>
                <a:gd name="T35" fmla="*/ 24 h 273"/>
                <a:gd name="T36" fmla="*/ 251 w 273"/>
                <a:gd name="T37" fmla="*/ 60 h 273"/>
                <a:gd name="T38" fmla="*/ 271 w 273"/>
                <a:gd name="T39" fmla="*/ 109 h 273"/>
                <a:gd name="T40" fmla="*/ 273 w 273"/>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3">
                  <a:moveTo>
                    <a:pt x="273" y="137"/>
                  </a:moveTo>
                  <a:lnTo>
                    <a:pt x="271" y="165"/>
                  </a:lnTo>
                  <a:lnTo>
                    <a:pt x="251" y="213"/>
                  </a:lnTo>
                  <a:lnTo>
                    <a:pt x="213" y="251"/>
                  </a:lnTo>
                  <a:lnTo>
                    <a:pt x="165" y="271"/>
                  </a:lnTo>
                  <a:lnTo>
                    <a:pt x="136" y="273"/>
                  </a:lnTo>
                  <a:lnTo>
                    <a:pt x="109" y="271"/>
                  </a:lnTo>
                  <a:lnTo>
                    <a:pt x="60" y="251"/>
                  </a:lnTo>
                  <a:lnTo>
                    <a:pt x="24" y="213"/>
                  </a:lnTo>
                  <a:lnTo>
                    <a:pt x="3" y="165"/>
                  </a:lnTo>
                  <a:lnTo>
                    <a:pt x="0" y="137"/>
                  </a:lnTo>
                  <a:lnTo>
                    <a:pt x="3" y="109"/>
                  </a:lnTo>
                  <a:lnTo>
                    <a:pt x="24" y="60"/>
                  </a:lnTo>
                  <a:lnTo>
                    <a:pt x="60" y="24"/>
                  </a:lnTo>
                  <a:lnTo>
                    <a:pt x="109" y="3"/>
                  </a:lnTo>
                  <a:lnTo>
                    <a:pt x="136" y="0"/>
                  </a:lnTo>
                  <a:lnTo>
                    <a:pt x="165" y="3"/>
                  </a:lnTo>
                  <a:lnTo>
                    <a:pt x="213" y="24"/>
                  </a:lnTo>
                  <a:lnTo>
                    <a:pt x="251" y="60"/>
                  </a:lnTo>
                  <a:lnTo>
                    <a:pt x="271" y="109"/>
                  </a:lnTo>
                  <a:lnTo>
                    <a:pt x="273"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7" name="Freeform 155"/>
            <p:cNvSpPr>
              <a:spLocks/>
            </p:cNvSpPr>
            <p:nvPr/>
          </p:nvSpPr>
          <p:spPr bwMode="auto">
            <a:xfrm>
              <a:off x="6052070" y="1526611"/>
              <a:ext cx="94832" cy="96227"/>
            </a:xfrm>
            <a:custGeom>
              <a:avLst/>
              <a:gdLst>
                <a:gd name="T0" fmla="*/ 272 w 272"/>
                <a:gd name="T1" fmla="*/ 136 h 272"/>
                <a:gd name="T2" fmla="*/ 271 w 272"/>
                <a:gd name="T3" fmla="*/ 163 h 272"/>
                <a:gd name="T4" fmla="*/ 250 w 272"/>
                <a:gd name="T5" fmla="*/ 212 h 272"/>
                <a:gd name="T6" fmla="*/ 213 w 272"/>
                <a:gd name="T7" fmla="*/ 249 h 272"/>
                <a:gd name="T8" fmla="*/ 165 w 272"/>
                <a:gd name="T9" fmla="*/ 269 h 272"/>
                <a:gd name="T10" fmla="*/ 136 w 272"/>
                <a:gd name="T11" fmla="*/ 272 h 272"/>
                <a:gd name="T12" fmla="*/ 109 w 272"/>
                <a:gd name="T13" fmla="*/ 269 h 272"/>
                <a:gd name="T14" fmla="*/ 60 w 272"/>
                <a:gd name="T15" fmla="*/ 249 h 272"/>
                <a:gd name="T16" fmla="*/ 23 w 272"/>
                <a:gd name="T17" fmla="*/ 212 h 272"/>
                <a:gd name="T18" fmla="*/ 3 w 272"/>
                <a:gd name="T19" fmla="*/ 163 h 272"/>
                <a:gd name="T20" fmla="*/ 0 w 272"/>
                <a:gd name="T21" fmla="*/ 136 h 272"/>
                <a:gd name="T22" fmla="*/ 3 w 272"/>
                <a:gd name="T23" fmla="*/ 107 h 272"/>
                <a:gd name="T24" fmla="*/ 23 w 272"/>
                <a:gd name="T25" fmla="*/ 59 h 272"/>
                <a:gd name="T26" fmla="*/ 60 w 272"/>
                <a:gd name="T27" fmla="*/ 22 h 272"/>
                <a:gd name="T28" fmla="*/ 109 w 272"/>
                <a:gd name="T29" fmla="*/ 1 h 272"/>
                <a:gd name="T30" fmla="*/ 136 w 272"/>
                <a:gd name="T31" fmla="*/ 0 h 272"/>
                <a:gd name="T32" fmla="*/ 165 w 272"/>
                <a:gd name="T33" fmla="*/ 1 h 272"/>
                <a:gd name="T34" fmla="*/ 213 w 272"/>
                <a:gd name="T35" fmla="*/ 22 h 272"/>
                <a:gd name="T36" fmla="*/ 250 w 272"/>
                <a:gd name="T37" fmla="*/ 59 h 272"/>
                <a:gd name="T38" fmla="*/ 271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3"/>
                  </a:lnTo>
                  <a:lnTo>
                    <a:pt x="250" y="212"/>
                  </a:lnTo>
                  <a:lnTo>
                    <a:pt x="213" y="249"/>
                  </a:lnTo>
                  <a:lnTo>
                    <a:pt x="165" y="269"/>
                  </a:lnTo>
                  <a:lnTo>
                    <a:pt x="136" y="272"/>
                  </a:lnTo>
                  <a:lnTo>
                    <a:pt x="109" y="269"/>
                  </a:lnTo>
                  <a:lnTo>
                    <a:pt x="60" y="249"/>
                  </a:lnTo>
                  <a:lnTo>
                    <a:pt x="23" y="212"/>
                  </a:lnTo>
                  <a:lnTo>
                    <a:pt x="3" y="163"/>
                  </a:lnTo>
                  <a:lnTo>
                    <a:pt x="0" y="136"/>
                  </a:lnTo>
                  <a:lnTo>
                    <a:pt x="3" y="107"/>
                  </a:lnTo>
                  <a:lnTo>
                    <a:pt x="23" y="59"/>
                  </a:lnTo>
                  <a:lnTo>
                    <a:pt x="60" y="22"/>
                  </a:lnTo>
                  <a:lnTo>
                    <a:pt x="109" y="1"/>
                  </a:lnTo>
                  <a:lnTo>
                    <a:pt x="136" y="0"/>
                  </a:lnTo>
                  <a:lnTo>
                    <a:pt x="165" y="1"/>
                  </a:lnTo>
                  <a:lnTo>
                    <a:pt x="213" y="22"/>
                  </a:lnTo>
                  <a:lnTo>
                    <a:pt x="250" y="59"/>
                  </a:lnTo>
                  <a:lnTo>
                    <a:pt x="271"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8" name="Freeform 156"/>
            <p:cNvSpPr>
              <a:spLocks/>
            </p:cNvSpPr>
            <p:nvPr/>
          </p:nvSpPr>
          <p:spPr bwMode="auto">
            <a:xfrm>
              <a:off x="5647641" y="2611598"/>
              <a:ext cx="94832" cy="94832"/>
            </a:xfrm>
            <a:custGeom>
              <a:avLst/>
              <a:gdLst>
                <a:gd name="T0" fmla="*/ 272 w 272"/>
                <a:gd name="T1" fmla="*/ 136 h 270"/>
                <a:gd name="T2" fmla="*/ 270 w 272"/>
                <a:gd name="T3" fmla="*/ 163 h 270"/>
                <a:gd name="T4" fmla="*/ 250 w 272"/>
                <a:gd name="T5" fmla="*/ 212 h 270"/>
                <a:gd name="T6" fmla="*/ 212 w 272"/>
                <a:gd name="T7" fmla="*/ 248 h 270"/>
                <a:gd name="T8" fmla="*/ 164 w 272"/>
                <a:gd name="T9" fmla="*/ 269 h 270"/>
                <a:gd name="T10" fmla="*/ 136 w 272"/>
                <a:gd name="T11" fmla="*/ 270 h 270"/>
                <a:gd name="T12" fmla="*/ 108 w 272"/>
                <a:gd name="T13" fmla="*/ 269 h 270"/>
                <a:gd name="T14" fmla="*/ 59 w 272"/>
                <a:gd name="T15" fmla="*/ 248 h 270"/>
                <a:gd name="T16" fmla="*/ 23 w 272"/>
                <a:gd name="T17" fmla="*/ 212 h 270"/>
                <a:gd name="T18" fmla="*/ 2 w 272"/>
                <a:gd name="T19" fmla="*/ 163 h 270"/>
                <a:gd name="T20" fmla="*/ 0 w 272"/>
                <a:gd name="T21" fmla="*/ 136 h 270"/>
                <a:gd name="T22" fmla="*/ 2 w 272"/>
                <a:gd name="T23" fmla="*/ 107 h 270"/>
                <a:gd name="T24" fmla="*/ 23 w 272"/>
                <a:gd name="T25" fmla="*/ 58 h 270"/>
                <a:gd name="T26" fmla="*/ 59 w 272"/>
                <a:gd name="T27" fmla="*/ 22 h 270"/>
                <a:gd name="T28" fmla="*/ 108 w 272"/>
                <a:gd name="T29" fmla="*/ 1 h 270"/>
                <a:gd name="T30" fmla="*/ 136 w 272"/>
                <a:gd name="T31" fmla="*/ 0 h 270"/>
                <a:gd name="T32" fmla="*/ 164 w 272"/>
                <a:gd name="T33" fmla="*/ 1 h 270"/>
                <a:gd name="T34" fmla="*/ 212 w 272"/>
                <a:gd name="T35" fmla="*/ 22 h 270"/>
                <a:gd name="T36" fmla="*/ 250 w 272"/>
                <a:gd name="T37" fmla="*/ 58 h 270"/>
                <a:gd name="T38" fmla="*/ 270 w 272"/>
                <a:gd name="T39" fmla="*/ 107 h 270"/>
                <a:gd name="T40" fmla="*/ 272 w 272"/>
                <a:gd name="T41" fmla="*/ 13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0">
                  <a:moveTo>
                    <a:pt x="272" y="136"/>
                  </a:moveTo>
                  <a:lnTo>
                    <a:pt x="270" y="163"/>
                  </a:lnTo>
                  <a:lnTo>
                    <a:pt x="250" y="212"/>
                  </a:lnTo>
                  <a:lnTo>
                    <a:pt x="212" y="248"/>
                  </a:lnTo>
                  <a:lnTo>
                    <a:pt x="164" y="269"/>
                  </a:lnTo>
                  <a:lnTo>
                    <a:pt x="136" y="270"/>
                  </a:lnTo>
                  <a:lnTo>
                    <a:pt x="108" y="269"/>
                  </a:lnTo>
                  <a:lnTo>
                    <a:pt x="59" y="248"/>
                  </a:lnTo>
                  <a:lnTo>
                    <a:pt x="23" y="212"/>
                  </a:lnTo>
                  <a:lnTo>
                    <a:pt x="2" y="163"/>
                  </a:lnTo>
                  <a:lnTo>
                    <a:pt x="0" y="136"/>
                  </a:lnTo>
                  <a:lnTo>
                    <a:pt x="2" y="107"/>
                  </a:lnTo>
                  <a:lnTo>
                    <a:pt x="23" y="58"/>
                  </a:lnTo>
                  <a:lnTo>
                    <a:pt x="59" y="22"/>
                  </a:lnTo>
                  <a:lnTo>
                    <a:pt x="108" y="1"/>
                  </a:lnTo>
                  <a:lnTo>
                    <a:pt x="136" y="0"/>
                  </a:lnTo>
                  <a:lnTo>
                    <a:pt x="164" y="1"/>
                  </a:lnTo>
                  <a:lnTo>
                    <a:pt x="212" y="22"/>
                  </a:lnTo>
                  <a:lnTo>
                    <a:pt x="250" y="58"/>
                  </a:lnTo>
                  <a:lnTo>
                    <a:pt x="270"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9" name="Freeform 157"/>
            <p:cNvSpPr>
              <a:spLocks/>
            </p:cNvSpPr>
            <p:nvPr/>
          </p:nvSpPr>
          <p:spPr bwMode="auto">
            <a:xfrm>
              <a:off x="6100881" y="2027268"/>
              <a:ext cx="94832" cy="94832"/>
            </a:xfrm>
            <a:custGeom>
              <a:avLst/>
              <a:gdLst>
                <a:gd name="T0" fmla="*/ 272 w 272"/>
                <a:gd name="T1" fmla="*/ 136 h 272"/>
                <a:gd name="T2" fmla="*/ 270 w 272"/>
                <a:gd name="T3" fmla="*/ 163 h 272"/>
                <a:gd name="T4" fmla="*/ 250 w 272"/>
                <a:gd name="T5" fmla="*/ 213 h 272"/>
                <a:gd name="T6" fmla="*/ 212 w 272"/>
                <a:gd name="T7" fmla="*/ 249 h 272"/>
                <a:gd name="T8" fmla="*/ 163 w 272"/>
                <a:gd name="T9" fmla="*/ 270 h 272"/>
                <a:gd name="T10" fmla="*/ 136 w 272"/>
                <a:gd name="T11" fmla="*/ 272 h 272"/>
                <a:gd name="T12" fmla="*/ 108 w 272"/>
                <a:gd name="T13" fmla="*/ 270 h 272"/>
                <a:gd name="T14" fmla="*/ 59 w 272"/>
                <a:gd name="T15" fmla="*/ 249 h 272"/>
                <a:gd name="T16" fmla="*/ 23 w 272"/>
                <a:gd name="T17" fmla="*/ 213 h 272"/>
                <a:gd name="T18" fmla="*/ 2 w 272"/>
                <a:gd name="T19" fmla="*/ 163 h 272"/>
                <a:gd name="T20" fmla="*/ 0 w 272"/>
                <a:gd name="T21" fmla="*/ 136 h 272"/>
                <a:gd name="T22" fmla="*/ 2 w 272"/>
                <a:gd name="T23" fmla="*/ 108 h 272"/>
                <a:gd name="T24" fmla="*/ 23 w 272"/>
                <a:gd name="T25" fmla="*/ 60 h 272"/>
                <a:gd name="T26" fmla="*/ 59 w 272"/>
                <a:gd name="T27" fmla="*/ 22 h 272"/>
                <a:gd name="T28" fmla="*/ 108 w 272"/>
                <a:gd name="T29" fmla="*/ 1 h 272"/>
                <a:gd name="T30" fmla="*/ 136 w 272"/>
                <a:gd name="T31" fmla="*/ 0 h 272"/>
                <a:gd name="T32" fmla="*/ 163 w 272"/>
                <a:gd name="T33" fmla="*/ 1 h 272"/>
                <a:gd name="T34" fmla="*/ 212 w 272"/>
                <a:gd name="T35" fmla="*/ 22 h 272"/>
                <a:gd name="T36" fmla="*/ 250 w 272"/>
                <a:gd name="T37" fmla="*/ 60 h 272"/>
                <a:gd name="T38" fmla="*/ 270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50" y="213"/>
                  </a:lnTo>
                  <a:lnTo>
                    <a:pt x="212" y="249"/>
                  </a:lnTo>
                  <a:lnTo>
                    <a:pt x="163" y="270"/>
                  </a:lnTo>
                  <a:lnTo>
                    <a:pt x="136" y="272"/>
                  </a:lnTo>
                  <a:lnTo>
                    <a:pt x="108" y="270"/>
                  </a:lnTo>
                  <a:lnTo>
                    <a:pt x="59" y="249"/>
                  </a:lnTo>
                  <a:lnTo>
                    <a:pt x="23" y="213"/>
                  </a:lnTo>
                  <a:lnTo>
                    <a:pt x="2" y="163"/>
                  </a:lnTo>
                  <a:lnTo>
                    <a:pt x="0" y="136"/>
                  </a:lnTo>
                  <a:lnTo>
                    <a:pt x="2" y="108"/>
                  </a:lnTo>
                  <a:lnTo>
                    <a:pt x="23" y="60"/>
                  </a:lnTo>
                  <a:lnTo>
                    <a:pt x="59" y="22"/>
                  </a:lnTo>
                  <a:lnTo>
                    <a:pt x="108" y="1"/>
                  </a:lnTo>
                  <a:lnTo>
                    <a:pt x="136" y="0"/>
                  </a:lnTo>
                  <a:lnTo>
                    <a:pt x="163" y="1"/>
                  </a:lnTo>
                  <a:lnTo>
                    <a:pt x="212" y="22"/>
                  </a:lnTo>
                  <a:lnTo>
                    <a:pt x="250" y="60"/>
                  </a:lnTo>
                  <a:lnTo>
                    <a:pt x="270"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0" name="Freeform 158"/>
            <p:cNvSpPr>
              <a:spLocks/>
            </p:cNvSpPr>
            <p:nvPr/>
          </p:nvSpPr>
          <p:spPr bwMode="auto">
            <a:xfrm>
              <a:off x="5007527" y="2698062"/>
              <a:ext cx="65546" cy="66940"/>
            </a:xfrm>
            <a:custGeom>
              <a:avLst/>
              <a:gdLst>
                <a:gd name="T0" fmla="*/ 188 w 188"/>
                <a:gd name="T1" fmla="*/ 95 h 190"/>
                <a:gd name="T2" fmla="*/ 186 w 188"/>
                <a:gd name="T3" fmla="*/ 114 h 190"/>
                <a:gd name="T4" fmla="*/ 172 w 188"/>
                <a:gd name="T5" fmla="*/ 148 h 190"/>
                <a:gd name="T6" fmla="*/ 147 w 188"/>
                <a:gd name="T7" fmla="*/ 174 h 190"/>
                <a:gd name="T8" fmla="*/ 112 w 188"/>
                <a:gd name="T9" fmla="*/ 188 h 190"/>
                <a:gd name="T10" fmla="*/ 94 w 188"/>
                <a:gd name="T11" fmla="*/ 190 h 190"/>
                <a:gd name="T12" fmla="*/ 75 w 188"/>
                <a:gd name="T13" fmla="*/ 188 h 190"/>
                <a:gd name="T14" fmla="*/ 41 w 188"/>
                <a:gd name="T15" fmla="*/ 174 h 190"/>
                <a:gd name="T16" fmla="*/ 15 w 188"/>
                <a:gd name="T17" fmla="*/ 148 h 190"/>
                <a:gd name="T18" fmla="*/ 1 w 188"/>
                <a:gd name="T19" fmla="*/ 114 h 190"/>
                <a:gd name="T20" fmla="*/ 0 w 188"/>
                <a:gd name="T21" fmla="*/ 95 h 190"/>
                <a:gd name="T22" fmla="*/ 1 w 188"/>
                <a:gd name="T23" fmla="*/ 76 h 190"/>
                <a:gd name="T24" fmla="*/ 15 w 188"/>
                <a:gd name="T25" fmla="*/ 42 h 190"/>
                <a:gd name="T26" fmla="*/ 41 w 188"/>
                <a:gd name="T27" fmla="*/ 16 h 190"/>
                <a:gd name="T28" fmla="*/ 75 w 188"/>
                <a:gd name="T29" fmla="*/ 2 h 190"/>
                <a:gd name="T30" fmla="*/ 94 w 188"/>
                <a:gd name="T31" fmla="*/ 0 h 190"/>
                <a:gd name="T32" fmla="*/ 112 w 188"/>
                <a:gd name="T33" fmla="*/ 2 h 190"/>
                <a:gd name="T34" fmla="*/ 147 w 188"/>
                <a:gd name="T35" fmla="*/ 16 h 190"/>
                <a:gd name="T36" fmla="*/ 172 w 188"/>
                <a:gd name="T37" fmla="*/ 42 h 190"/>
                <a:gd name="T38" fmla="*/ 186 w 188"/>
                <a:gd name="T39" fmla="*/ 76 h 190"/>
                <a:gd name="T40" fmla="*/ 188 w 188"/>
                <a:gd name="T41" fmla="*/ 9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90">
                  <a:moveTo>
                    <a:pt x="188" y="95"/>
                  </a:moveTo>
                  <a:lnTo>
                    <a:pt x="186" y="114"/>
                  </a:lnTo>
                  <a:lnTo>
                    <a:pt x="172" y="148"/>
                  </a:lnTo>
                  <a:lnTo>
                    <a:pt x="147" y="174"/>
                  </a:lnTo>
                  <a:lnTo>
                    <a:pt x="112" y="188"/>
                  </a:lnTo>
                  <a:lnTo>
                    <a:pt x="94" y="190"/>
                  </a:lnTo>
                  <a:lnTo>
                    <a:pt x="75" y="188"/>
                  </a:lnTo>
                  <a:lnTo>
                    <a:pt x="41" y="174"/>
                  </a:lnTo>
                  <a:lnTo>
                    <a:pt x="15" y="148"/>
                  </a:lnTo>
                  <a:lnTo>
                    <a:pt x="1" y="114"/>
                  </a:lnTo>
                  <a:lnTo>
                    <a:pt x="0" y="95"/>
                  </a:lnTo>
                  <a:lnTo>
                    <a:pt x="1" y="76"/>
                  </a:lnTo>
                  <a:lnTo>
                    <a:pt x="15" y="42"/>
                  </a:lnTo>
                  <a:lnTo>
                    <a:pt x="41" y="16"/>
                  </a:lnTo>
                  <a:lnTo>
                    <a:pt x="75" y="2"/>
                  </a:lnTo>
                  <a:lnTo>
                    <a:pt x="94" y="0"/>
                  </a:lnTo>
                  <a:lnTo>
                    <a:pt x="112" y="2"/>
                  </a:lnTo>
                  <a:lnTo>
                    <a:pt x="147" y="16"/>
                  </a:lnTo>
                  <a:lnTo>
                    <a:pt x="172" y="42"/>
                  </a:lnTo>
                  <a:lnTo>
                    <a:pt x="186" y="76"/>
                  </a:lnTo>
                  <a:lnTo>
                    <a:pt x="188"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1" name="Freeform 159"/>
            <p:cNvSpPr>
              <a:spLocks/>
            </p:cNvSpPr>
            <p:nvPr/>
          </p:nvSpPr>
          <p:spPr bwMode="auto">
            <a:xfrm>
              <a:off x="5163720" y="2303395"/>
              <a:ext cx="65546" cy="65546"/>
            </a:xfrm>
            <a:custGeom>
              <a:avLst/>
              <a:gdLst>
                <a:gd name="T0" fmla="*/ 188 w 188"/>
                <a:gd name="T1" fmla="*/ 95 h 188"/>
                <a:gd name="T2" fmla="*/ 187 w 188"/>
                <a:gd name="T3" fmla="*/ 113 h 188"/>
                <a:gd name="T4" fmla="*/ 173 w 188"/>
                <a:gd name="T5" fmla="*/ 148 h 188"/>
                <a:gd name="T6" fmla="*/ 147 w 188"/>
                <a:gd name="T7" fmla="*/ 173 h 188"/>
                <a:gd name="T8" fmla="*/ 113 w 188"/>
                <a:gd name="T9" fmla="*/ 187 h 188"/>
                <a:gd name="T10" fmla="*/ 94 w 188"/>
                <a:gd name="T11" fmla="*/ 188 h 188"/>
                <a:gd name="T12" fmla="*/ 74 w 188"/>
                <a:gd name="T13" fmla="*/ 187 h 188"/>
                <a:gd name="T14" fmla="*/ 41 w 188"/>
                <a:gd name="T15" fmla="*/ 173 h 188"/>
                <a:gd name="T16" fmla="*/ 16 w 188"/>
                <a:gd name="T17" fmla="*/ 148 h 188"/>
                <a:gd name="T18" fmla="*/ 2 w 188"/>
                <a:gd name="T19" fmla="*/ 113 h 188"/>
                <a:gd name="T20" fmla="*/ 0 w 188"/>
                <a:gd name="T21" fmla="*/ 95 h 188"/>
                <a:gd name="T22" fmla="*/ 2 w 188"/>
                <a:gd name="T23" fmla="*/ 75 h 188"/>
                <a:gd name="T24" fmla="*/ 16 w 188"/>
                <a:gd name="T25" fmla="*/ 42 h 188"/>
                <a:gd name="T26" fmla="*/ 41 w 188"/>
                <a:gd name="T27" fmla="*/ 16 h 188"/>
                <a:gd name="T28" fmla="*/ 74 w 188"/>
                <a:gd name="T29" fmla="*/ 2 h 188"/>
                <a:gd name="T30" fmla="*/ 94 w 188"/>
                <a:gd name="T31" fmla="*/ 0 h 188"/>
                <a:gd name="T32" fmla="*/ 113 w 188"/>
                <a:gd name="T33" fmla="*/ 2 h 188"/>
                <a:gd name="T34" fmla="*/ 147 w 188"/>
                <a:gd name="T35" fmla="*/ 16 h 188"/>
                <a:gd name="T36" fmla="*/ 173 w 188"/>
                <a:gd name="T37" fmla="*/ 42 h 188"/>
                <a:gd name="T38" fmla="*/ 187 w 188"/>
                <a:gd name="T39" fmla="*/ 75 h 188"/>
                <a:gd name="T40" fmla="*/ 188 w 188"/>
                <a:gd name="T41" fmla="*/ 9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5"/>
                  </a:moveTo>
                  <a:lnTo>
                    <a:pt x="187" y="113"/>
                  </a:lnTo>
                  <a:lnTo>
                    <a:pt x="173" y="148"/>
                  </a:lnTo>
                  <a:lnTo>
                    <a:pt x="147" y="173"/>
                  </a:lnTo>
                  <a:lnTo>
                    <a:pt x="113" y="187"/>
                  </a:lnTo>
                  <a:lnTo>
                    <a:pt x="94" y="188"/>
                  </a:lnTo>
                  <a:lnTo>
                    <a:pt x="74" y="187"/>
                  </a:lnTo>
                  <a:lnTo>
                    <a:pt x="41" y="173"/>
                  </a:lnTo>
                  <a:lnTo>
                    <a:pt x="16" y="148"/>
                  </a:lnTo>
                  <a:lnTo>
                    <a:pt x="2" y="113"/>
                  </a:lnTo>
                  <a:lnTo>
                    <a:pt x="0" y="95"/>
                  </a:lnTo>
                  <a:lnTo>
                    <a:pt x="2" y="75"/>
                  </a:lnTo>
                  <a:lnTo>
                    <a:pt x="16" y="42"/>
                  </a:lnTo>
                  <a:lnTo>
                    <a:pt x="41" y="16"/>
                  </a:lnTo>
                  <a:lnTo>
                    <a:pt x="74" y="2"/>
                  </a:lnTo>
                  <a:lnTo>
                    <a:pt x="94" y="0"/>
                  </a:lnTo>
                  <a:lnTo>
                    <a:pt x="113" y="2"/>
                  </a:lnTo>
                  <a:lnTo>
                    <a:pt x="147" y="16"/>
                  </a:lnTo>
                  <a:lnTo>
                    <a:pt x="173" y="42"/>
                  </a:lnTo>
                  <a:lnTo>
                    <a:pt x="187" y="75"/>
                  </a:lnTo>
                  <a:lnTo>
                    <a:pt x="188" y="95"/>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2" name="Freeform 160"/>
            <p:cNvSpPr>
              <a:spLocks/>
            </p:cNvSpPr>
            <p:nvPr/>
          </p:nvSpPr>
          <p:spPr bwMode="auto">
            <a:xfrm>
              <a:off x="6639191" y="1381574"/>
              <a:ext cx="94832" cy="94832"/>
            </a:xfrm>
            <a:custGeom>
              <a:avLst/>
              <a:gdLst>
                <a:gd name="T0" fmla="*/ 271 w 271"/>
                <a:gd name="T1" fmla="*/ 137 h 273"/>
                <a:gd name="T2" fmla="*/ 270 w 271"/>
                <a:gd name="T3" fmla="*/ 164 h 273"/>
                <a:gd name="T4" fmla="*/ 249 w 271"/>
                <a:gd name="T5" fmla="*/ 213 h 273"/>
                <a:gd name="T6" fmla="*/ 213 w 271"/>
                <a:gd name="T7" fmla="*/ 249 h 273"/>
                <a:gd name="T8" fmla="*/ 164 w 271"/>
                <a:gd name="T9" fmla="*/ 270 h 273"/>
                <a:gd name="T10" fmla="*/ 136 w 271"/>
                <a:gd name="T11" fmla="*/ 273 h 273"/>
                <a:gd name="T12" fmla="*/ 108 w 271"/>
                <a:gd name="T13" fmla="*/ 270 h 273"/>
                <a:gd name="T14" fmla="*/ 59 w 271"/>
                <a:gd name="T15" fmla="*/ 249 h 273"/>
                <a:gd name="T16" fmla="*/ 22 w 271"/>
                <a:gd name="T17" fmla="*/ 213 h 273"/>
                <a:gd name="T18" fmla="*/ 2 w 271"/>
                <a:gd name="T19" fmla="*/ 164 h 273"/>
                <a:gd name="T20" fmla="*/ 0 w 271"/>
                <a:gd name="T21" fmla="*/ 137 h 273"/>
                <a:gd name="T22" fmla="*/ 2 w 271"/>
                <a:gd name="T23" fmla="*/ 108 h 273"/>
                <a:gd name="T24" fmla="*/ 22 w 271"/>
                <a:gd name="T25" fmla="*/ 60 h 273"/>
                <a:gd name="T26" fmla="*/ 59 w 271"/>
                <a:gd name="T27" fmla="*/ 23 h 273"/>
                <a:gd name="T28" fmla="*/ 108 w 271"/>
                <a:gd name="T29" fmla="*/ 2 h 273"/>
                <a:gd name="T30" fmla="*/ 136 w 271"/>
                <a:gd name="T31" fmla="*/ 0 h 273"/>
                <a:gd name="T32" fmla="*/ 164 w 271"/>
                <a:gd name="T33" fmla="*/ 2 h 273"/>
                <a:gd name="T34" fmla="*/ 213 w 271"/>
                <a:gd name="T35" fmla="*/ 23 h 273"/>
                <a:gd name="T36" fmla="*/ 249 w 271"/>
                <a:gd name="T37" fmla="*/ 60 h 273"/>
                <a:gd name="T38" fmla="*/ 270 w 271"/>
                <a:gd name="T39" fmla="*/ 108 h 273"/>
                <a:gd name="T40" fmla="*/ 271 w 271"/>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73">
                  <a:moveTo>
                    <a:pt x="271" y="137"/>
                  </a:moveTo>
                  <a:lnTo>
                    <a:pt x="270" y="164"/>
                  </a:lnTo>
                  <a:lnTo>
                    <a:pt x="249" y="213"/>
                  </a:lnTo>
                  <a:lnTo>
                    <a:pt x="213" y="249"/>
                  </a:lnTo>
                  <a:lnTo>
                    <a:pt x="164" y="270"/>
                  </a:lnTo>
                  <a:lnTo>
                    <a:pt x="136" y="273"/>
                  </a:lnTo>
                  <a:lnTo>
                    <a:pt x="108" y="270"/>
                  </a:lnTo>
                  <a:lnTo>
                    <a:pt x="59" y="249"/>
                  </a:lnTo>
                  <a:lnTo>
                    <a:pt x="22" y="213"/>
                  </a:lnTo>
                  <a:lnTo>
                    <a:pt x="2" y="164"/>
                  </a:lnTo>
                  <a:lnTo>
                    <a:pt x="0" y="137"/>
                  </a:lnTo>
                  <a:lnTo>
                    <a:pt x="2" y="108"/>
                  </a:lnTo>
                  <a:lnTo>
                    <a:pt x="22" y="60"/>
                  </a:lnTo>
                  <a:lnTo>
                    <a:pt x="59" y="23"/>
                  </a:lnTo>
                  <a:lnTo>
                    <a:pt x="108" y="2"/>
                  </a:lnTo>
                  <a:lnTo>
                    <a:pt x="136" y="0"/>
                  </a:lnTo>
                  <a:lnTo>
                    <a:pt x="164" y="2"/>
                  </a:lnTo>
                  <a:lnTo>
                    <a:pt x="213" y="23"/>
                  </a:lnTo>
                  <a:lnTo>
                    <a:pt x="249" y="60"/>
                  </a:lnTo>
                  <a:lnTo>
                    <a:pt x="270" y="108"/>
                  </a:lnTo>
                  <a:lnTo>
                    <a:pt x="271"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3" name="Freeform 162"/>
            <p:cNvSpPr>
              <a:spLocks/>
            </p:cNvSpPr>
            <p:nvPr/>
          </p:nvSpPr>
          <p:spPr bwMode="auto">
            <a:xfrm>
              <a:off x="4562654" y="1900360"/>
              <a:ext cx="94832" cy="94832"/>
            </a:xfrm>
            <a:custGeom>
              <a:avLst/>
              <a:gdLst>
                <a:gd name="T0" fmla="*/ 272 w 272"/>
                <a:gd name="T1" fmla="*/ 137 h 273"/>
                <a:gd name="T2" fmla="*/ 271 w 272"/>
                <a:gd name="T3" fmla="*/ 165 h 273"/>
                <a:gd name="T4" fmla="*/ 250 w 272"/>
                <a:gd name="T5" fmla="*/ 213 h 273"/>
                <a:gd name="T6" fmla="*/ 213 w 272"/>
                <a:gd name="T7" fmla="*/ 251 h 273"/>
                <a:gd name="T8" fmla="*/ 165 w 272"/>
                <a:gd name="T9" fmla="*/ 271 h 273"/>
                <a:gd name="T10" fmla="*/ 136 w 272"/>
                <a:gd name="T11" fmla="*/ 273 h 273"/>
                <a:gd name="T12" fmla="*/ 109 w 272"/>
                <a:gd name="T13" fmla="*/ 271 h 273"/>
                <a:gd name="T14" fmla="*/ 60 w 272"/>
                <a:gd name="T15" fmla="*/ 251 h 273"/>
                <a:gd name="T16" fmla="*/ 24 w 272"/>
                <a:gd name="T17" fmla="*/ 213 h 273"/>
                <a:gd name="T18" fmla="*/ 3 w 272"/>
                <a:gd name="T19" fmla="*/ 165 h 273"/>
                <a:gd name="T20" fmla="*/ 0 w 272"/>
                <a:gd name="T21" fmla="*/ 137 h 273"/>
                <a:gd name="T22" fmla="*/ 3 w 272"/>
                <a:gd name="T23" fmla="*/ 109 h 273"/>
                <a:gd name="T24" fmla="*/ 24 w 272"/>
                <a:gd name="T25" fmla="*/ 60 h 273"/>
                <a:gd name="T26" fmla="*/ 60 w 272"/>
                <a:gd name="T27" fmla="*/ 24 h 273"/>
                <a:gd name="T28" fmla="*/ 109 w 272"/>
                <a:gd name="T29" fmla="*/ 3 h 273"/>
                <a:gd name="T30" fmla="*/ 136 w 272"/>
                <a:gd name="T31" fmla="*/ 0 h 273"/>
                <a:gd name="T32" fmla="*/ 165 w 272"/>
                <a:gd name="T33" fmla="*/ 3 h 273"/>
                <a:gd name="T34" fmla="*/ 213 w 272"/>
                <a:gd name="T35" fmla="*/ 24 h 273"/>
                <a:gd name="T36" fmla="*/ 250 w 272"/>
                <a:gd name="T37" fmla="*/ 60 h 273"/>
                <a:gd name="T38" fmla="*/ 271 w 272"/>
                <a:gd name="T39" fmla="*/ 109 h 273"/>
                <a:gd name="T40" fmla="*/ 272 w 272"/>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3">
                  <a:moveTo>
                    <a:pt x="272" y="137"/>
                  </a:moveTo>
                  <a:lnTo>
                    <a:pt x="271" y="165"/>
                  </a:lnTo>
                  <a:lnTo>
                    <a:pt x="250" y="213"/>
                  </a:lnTo>
                  <a:lnTo>
                    <a:pt x="213" y="251"/>
                  </a:lnTo>
                  <a:lnTo>
                    <a:pt x="165" y="271"/>
                  </a:lnTo>
                  <a:lnTo>
                    <a:pt x="136" y="273"/>
                  </a:lnTo>
                  <a:lnTo>
                    <a:pt x="109" y="271"/>
                  </a:lnTo>
                  <a:lnTo>
                    <a:pt x="60" y="251"/>
                  </a:lnTo>
                  <a:lnTo>
                    <a:pt x="24" y="213"/>
                  </a:lnTo>
                  <a:lnTo>
                    <a:pt x="3" y="165"/>
                  </a:lnTo>
                  <a:lnTo>
                    <a:pt x="0" y="137"/>
                  </a:lnTo>
                  <a:lnTo>
                    <a:pt x="3" y="109"/>
                  </a:lnTo>
                  <a:lnTo>
                    <a:pt x="24" y="60"/>
                  </a:lnTo>
                  <a:lnTo>
                    <a:pt x="60" y="24"/>
                  </a:lnTo>
                  <a:lnTo>
                    <a:pt x="109" y="3"/>
                  </a:lnTo>
                  <a:lnTo>
                    <a:pt x="136" y="0"/>
                  </a:lnTo>
                  <a:lnTo>
                    <a:pt x="165" y="3"/>
                  </a:lnTo>
                  <a:lnTo>
                    <a:pt x="213" y="24"/>
                  </a:lnTo>
                  <a:lnTo>
                    <a:pt x="250" y="60"/>
                  </a:lnTo>
                  <a:lnTo>
                    <a:pt x="271" y="109"/>
                  </a:lnTo>
                  <a:lnTo>
                    <a:pt x="272"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4" name="Freeform 163"/>
            <p:cNvSpPr>
              <a:spLocks/>
            </p:cNvSpPr>
            <p:nvPr/>
          </p:nvSpPr>
          <p:spPr bwMode="auto">
            <a:xfrm>
              <a:off x="5463556" y="2836127"/>
              <a:ext cx="94832" cy="94832"/>
            </a:xfrm>
            <a:custGeom>
              <a:avLst/>
              <a:gdLst>
                <a:gd name="T0" fmla="*/ 273 w 273"/>
                <a:gd name="T1" fmla="*/ 137 h 273"/>
                <a:gd name="T2" fmla="*/ 270 w 273"/>
                <a:gd name="T3" fmla="*/ 164 h 273"/>
                <a:gd name="T4" fmla="*/ 249 w 273"/>
                <a:gd name="T5" fmla="*/ 213 h 273"/>
                <a:gd name="T6" fmla="*/ 213 w 273"/>
                <a:gd name="T7" fmla="*/ 251 h 273"/>
                <a:gd name="T8" fmla="*/ 164 w 273"/>
                <a:gd name="T9" fmla="*/ 270 h 273"/>
                <a:gd name="T10" fmla="*/ 137 w 273"/>
                <a:gd name="T11" fmla="*/ 273 h 273"/>
                <a:gd name="T12" fmla="*/ 108 w 273"/>
                <a:gd name="T13" fmla="*/ 270 h 273"/>
                <a:gd name="T14" fmla="*/ 60 w 273"/>
                <a:gd name="T15" fmla="*/ 251 h 273"/>
                <a:gd name="T16" fmla="*/ 22 w 273"/>
                <a:gd name="T17" fmla="*/ 213 h 273"/>
                <a:gd name="T18" fmla="*/ 2 w 273"/>
                <a:gd name="T19" fmla="*/ 164 h 273"/>
                <a:gd name="T20" fmla="*/ 0 w 273"/>
                <a:gd name="T21" fmla="*/ 137 h 273"/>
                <a:gd name="T22" fmla="*/ 2 w 273"/>
                <a:gd name="T23" fmla="*/ 109 h 273"/>
                <a:gd name="T24" fmla="*/ 22 w 273"/>
                <a:gd name="T25" fmla="*/ 60 h 273"/>
                <a:gd name="T26" fmla="*/ 60 w 273"/>
                <a:gd name="T27" fmla="*/ 22 h 273"/>
                <a:gd name="T28" fmla="*/ 108 w 273"/>
                <a:gd name="T29" fmla="*/ 3 h 273"/>
                <a:gd name="T30" fmla="*/ 137 w 273"/>
                <a:gd name="T31" fmla="*/ 0 h 273"/>
                <a:gd name="T32" fmla="*/ 164 w 273"/>
                <a:gd name="T33" fmla="*/ 3 h 273"/>
                <a:gd name="T34" fmla="*/ 213 w 273"/>
                <a:gd name="T35" fmla="*/ 22 h 273"/>
                <a:gd name="T36" fmla="*/ 249 w 273"/>
                <a:gd name="T37" fmla="*/ 60 h 273"/>
                <a:gd name="T38" fmla="*/ 270 w 273"/>
                <a:gd name="T39" fmla="*/ 109 h 273"/>
                <a:gd name="T40" fmla="*/ 273 w 273"/>
                <a:gd name="T41" fmla="*/ 13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3">
                  <a:moveTo>
                    <a:pt x="273" y="137"/>
                  </a:moveTo>
                  <a:lnTo>
                    <a:pt x="270" y="164"/>
                  </a:lnTo>
                  <a:lnTo>
                    <a:pt x="249" y="213"/>
                  </a:lnTo>
                  <a:lnTo>
                    <a:pt x="213" y="251"/>
                  </a:lnTo>
                  <a:lnTo>
                    <a:pt x="164" y="270"/>
                  </a:lnTo>
                  <a:lnTo>
                    <a:pt x="137" y="273"/>
                  </a:lnTo>
                  <a:lnTo>
                    <a:pt x="108" y="270"/>
                  </a:lnTo>
                  <a:lnTo>
                    <a:pt x="60" y="251"/>
                  </a:lnTo>
                  <a:lnTo>
                    <a:pt x="22" y="213"/>
                  </a:lnTo>
                  <a:lnTo>
                    <a:pt x="2" y="164"/>
                  </a:lnTo>
                  <a:lnTo>
                    <a:pt x="0" y="137"/>
                  </a:lnTo>
                  <a:lnTo>
                    <a:pt x="2" y="109"/>
                  </a:lnTo>
                  <a:lnTo>
                    <a:pt x="22" y="60"/>
                  </a:lnTo>
                  <a:lnTo>
                    <a:pt x="60" y="22"/>
                  </a:lnTo>
                  <a:lnTo>
                    <a:pt x="108" y="3"/>
                  </a:lnTo>
                  <a:lnTo>
                    <a:pt x="137" y="0"/>
                  </a:lnTo>
                  <a:lnTo>
                    <a:pt x="164" y="3"/>
                  </a:lnTo>
                  <a:lnTo>
                    <a:pt x="213" y="22"/>
                  </a:lnTo>
                  <a:lnTo>
                    <a:pt x="249" y="60"/>
                  </a:lnTo>
                  <a:lnTo>
                    <a:pt x="270" y="109"/>
                  </a:lnTo>
                  <a:lnTo>
                    <a:pt x="273"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5" name="Freeform 164"/>
            <p:cNvSpPr>
              <a:spLocks/>
            </p:cNvSpPr>
            <p:nvPr/>
          </p:nvSpPr>
          <p:spPr bwMode="auto">
            <a:xfrm>
              <a:off x="4280948" y="2894699"/>
              <a:ext cx="94832" cy="94832"/>
            </a:xfrm>
            <a:custGeom>
              <a:avLst/>
              <a:gdLst>
                <a:gd name="T0" fmla="*/ 272 w 272"/>
                <a:gd name="T1" fmla="*/ 136 h 272"/>
                <a:gd name="T2" fmla="*/ 270 w 272"/>
                <a:gd name="T3" fmla="*/ 164 h 272"/>
                <a:gd name="T4" fmla="*/ 249 w 272"/>
                <a:gd name="T5" fmla="*/ 213 h 272"/>
                <a:gd name="T6" fmla="*/ 213 w 272"/>
                <a:gd name="T7" fmla="*/ 250 h 272"/>
                <a:gd name="T8" fmla="*/ 163 w 272"/>
                <a:gd name="T9" fmla="*/ 270 h 272"/>
                <a:gd name="T10" fmla="*/ 136 w 272"/>
                <a:gd name="T11" fmla="*/ 272 h 272"/>
                <a:gd name="T12" fmla="*/ 108 w 272"/>
                <a:gd name="T13" fmla="*/ 270 h 272"/>
                <a:gd name="T14" fmla="*/ 60 w 272"/>
                <a:gd name="T15" fmla="*/ 250 h 272"/>
                <a:gd name="T16" fmla="*/ 22 w 272"/>
                <a:gd name="T17" fmla="*/ 213 h 272"/>
                <a:gd name="T18" fmla="*/ 1 w 272"/>
                <a:gd name="T19" fmla="*/ 164 h 272"/>
                <a:gd name="T20" fmla="*/ 0 w 272"/>
                <a:gd name="T21" fmla="*/ 136 h 272"/>
                <a:gd name="T22" fmla="*/ 1 w 272"/>
                <a:gd name="T23" fmla="*/ 109 h 272"/>
                <a:gd name="T24" fmla="*/ 22 w 272"/>
                <a:gd name="T25" fmla="*/ 60 h 272"/>
                <a:gd name="T26" fmla="*/ 60 w 272"/>
                <a:gd name="T27" fmla="*/ 22 h 272"/>
                <a:gd name="T28" fmla="*/ 108 w 272"/>
                <a:gd name="T29" fmla="*/ 2 h 272"/>
                <a:gd name="T30" fmla="*/ 136 w 272"/>
                <a:gd name="T31" fmla="*/ 0 h 272"/>
                <a:gd name="T32" fmla="*/ 163 w 272"/>
                <a:gd name="T33" fmla="*/ 2 h 272"/>
                <a:gd name="T34" fmla="*/ 213 w 272"/>
                <a:gd name="T35" fmla="*/ 22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4"/>
                  </a:lnTo>
                  <a:lnTo>
                    <a:pt x="249" y="213"/>
                  </a:lnTo>
                  <a:lnTo>
                    <a:pt x="213" y="250"/>
                  </a:lnTo>
                  <a:lnTo>
                    <a:pt x="163" y="270"/>
                  </a:lnTo>
                  <a:lnTo>
                    <a:pt x="136" y="272"/>
                  </a:lnTo>
                  <a:lnTo>
                    <a:pt x="108" y="270"/>
                  </a:lnTo>
                  <a:lnTo>
                    <a:pt x="60" y="250"/>
                  </a:lnTo>
                  <a:lnTo>
                    <a:pt x="22" y="213"/>
                  </a:lnTo>
                  <a:lnTo>
                    <a:pt x="1" y="164"/>
                  </a:lnTo>
                  <a:lnTo>
                    <a:pt x="0" y="136"/>
                  </a:lnTo>
                  <a:lnTo>
                    <a:pt x="1" y="109"/>
                  </a:lnTo>
                  <a:lnTo>
                    <a:pt x="22" y="60"/>
                  </a:lnTo>
                  <a:lnTo>
                    <a:pt x="60" y="22"/>
                  </a:lnTo>
                  <a:lnTo>
                    <a:pt x="108" y="2"/>
                  </a:lnTo>
                  <a:lnTo>
                    <a:pt x="136" y="0"/>
                  </a:lnTo>
                  <a:lnTo>
                    <a:pt x="163" y="2"/>
                  </a:lnTo>
                  <a:lnTo>
                    <a:pt x="213" y="22"/>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6" name="Freeform 165"/>
            <p:cNvSpPr>
              <a:spLocks/>
            </p:cNvSpPr>
            <p:nvPr/>
          </p:nvSpPr>
          <p:spPr bwMode="auto">
            <a:xfrm>
              <a:off x="4123360" y="3398144"/>
              <a:ext cx="94832" cy="94832"/>
            </a:xfrm>
            <a:custGeom>
              <a:avLst/>
              <a:gdLst>
                <a:gd name="T0" fmla="*/ 273 w 273"/>
                <a:gd name="T1" fmla="*/ 136 h 272"/>
                <a:gd name="T2" fmla="*/ 271 w 273"/>
                <a:gd name="T3" fmla="*/ 164 h 272"/>
                <a:gd name="T4" fmla="*/ 251 w 273"/>
                <a:gd name="T5" fmla="*/ 212 h 272"/>
                <a:gd name="T6" fmla="*/ 213 w 273"/>
                <a:gd name="T7" fmla="*/ 250 h 272"/>
                <a:gd name="T8" fmla="*/ 165 w 273"/>
                <a:gd name="T9" fmla="*/ 270 h 272"/>
                <a:gd name="T10" fmla="*/ 137 w 273"/>
                <a:gd name="T11" fmla="*/ 272 h 272"/>
                <a:gd name="T12" fmla="*/ 109 w 273"/>
                <a:gd name="T13" fmla="*/ 270 h 272"/>
                <a:gd name="T14" fmla="*/ 60 w 273"/>
                <a:gd name="T15" fmla="*/ 250 h 272"/>
                <a:gd name="T16" fmla="*/ 24 w 273"/>
                <a:gd name="T17" fmla="*/ 212 h 272"/>
                <a:gd name="T18" fmla="*/ 3 w 273"/>
                <a:gd name="T19" fmla="*/ 164 h 272"/>
                <a:gd name="T20" fmla="*/ 0 w 273"/>
                <a:gd name="T21" fmla="*/ 136 h 272"/>
                <a:gd name="T22" fmla="*/ 3 w 273"/>
                <a:gd name="T23" fmla="*/ 108 h 272"/>
                <a:gd name="T24" fmla="*/ 24 w 273"/>
                <a:gd name="T25" fmla="*/ 59 h 272"/>
                <a:gd name="T26" fmla="*/ 60 w 273"/>
                <a:gd name="T27" fmla="*/ 23 h 272"/>
                <a:gd name="T28" fmla="*/ 109 w 273"/>
                <a:gd name="T29" fmla="*/ 2 h 272"/>
                <a:gd name="T30" fmla="*/ 137 w 273"/>
                <a:gd name="T31" fmla="*/ 0 h 272"/>
                <a:gd name="T32" fmla="*/ 165 w 273"/>
                <a:gd name="T33" fmla="*/ 2 h 272"/>
                <a:gd name="T34" fmla="*/ 213 w 273"/>
                <a:gd name="T35" fmla="*/ 23 h 272"/>
                <a:gd name="T36" fmla="*/ 251 w 273"/>
                <a:gd name="T37" fmla="*/ 59 h 272"/>
                <a:gd name="T38" fmla="*/ 271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1" y="164"/>
                  </a:lnTo>
                  <a:lnTo>
                    <a:pt x="251" y="212"/>
                  </a:lnTo>
                  <a:lnTo>
                    <a:pt x="213" y="250"/>
                  </a:lnTo>
                  <a:lnTo>
                    <a:pt x="165" y="270"/>
                  </a:lnTo>
                  <a:lnTo>
                    <a:pt x="137" y="272"/>
                  </a:lnTo>
                  <a:lnTo>
                    <a:pt x="109" y="270"/>
                  </a:lnTo>
                  <a:lnTo>
                    <a:pt x="60" y="250"/>
                  </a:lnTo>
                  <a:lnTo>
                    <a:pt x="24" y="212"/>
                  </a:lnTo>
                  <a:lnTo>
                    <a:pt x="3" y="164"/>
                  </a:lnTo>
                  <a:lnTo>
                    <a:pt x="0" y="136"/>
                  </a:lnTo>
                  <a:lnTo>
                    <a:pt x="3" y="108"/>
                  </a:lnTo>
                  <a:lnTo>
                    <a:pt x="24" y="59"/>
                  </a:lnTo>
                  <a:lnTo>
                    <a:pt x="60" y="23"/>
                  </a:lnTo>
                  <a:lnTo>
                    <a:pt x="109" y="2"/>
                  </a:lnTo>
                  <a:lnTo>
                    <a:pt x="137" y="0"/>
                  </a:lnTo>
                  <a:lnTo>
                    <a:pt x="165" y="2"/>
                  </a:lnTo>
                  <a:lnTo>
                    <a:pt x="213" y="23"/>
                  </a:lnTo>
                  <a:lnTo>
                    <a:pt x="251" y="59"/>
                  </a:lnTo>
                  <a:lnTo>
                    <a:pt x="271"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7" name="Freeform 166"/>
            <p:cNvSpPr>
              <a:spLocks/>
            </p:cNvSpPr>
            <p:nvPr/>
          </p:nvSpPr>
          <p:spPr bwMode="auto">
            <a:xfrm>
              <a:off x="5227871" y="4279521"/>
              <a:ext cx="94832" cy="94832"/>
            </a:xfrm>
            <a:custGeom>
              <a:avLst/>
              <a:gdLst>
                <a:gd name="T0" fmla="*/ 272 w 272"/>
                <a:gd name="T1" fmla="*/ 136 h 272"/>
                <a:gd name="T2" fmla="*/ 270 w 272"/>
                <a:gd name="T3" fmla="*/ 163 h 272"/>
                <a:gd name="T4" fmla="*/ 249 w 272"/>
                <a:gd name="T5" fmla="*/ 212 h 272"/>
                <a:gd name="T6" fmla="*/ 213 w 272"/>
                <a:gd name="T7" fmla="*/ 248 h 272"/>
                <a:gd name="T8" fmla="*/ 163 w 272"/>
                <a:gd name="T9" fmla="*/ 269 h 272"/>
                <a:gd name="T10" fmla="*/ 136 w 272"/>
                <a:gd name="T11" fmla="*/ 272 h 272"/>
                <a:gd name="T12" fmla="*/ 108 w 272"/>
                <a:gd name="T13" fmla="*/ 269 h 272"/>
                <a:gd name="T14" fmla="*/ 60 w 272"/>
                <a:gd name="T15" fmla="*/ 248 h 272"/>
                <a:gd name="T16" fmla="*/ 22 w 272"/>
                <a:gd name="T17" fmla="*/ 212 h 272"/>
                <a:gd name="T18" fmla="*/ 1 w 272"/>
                <a:gd name="T19" fmla="*/ 163 h 272"/>
                <a:gd name="T20" fmla="*/ 0 w 272"/>
                <a:gd name="T21" fmla="*/ 136 h 272"/>
                <a:gd name="T22" fmla="*/ 1 w 272"/>
                <a:gd name="T23" fmla="*/ 107 h 272"/>
                <a:gd name="T24" fmla="*/ 22 w 272"/>
                <a:gd name="T25" fmla="*/ 58 h 272"/>
                <a:gd name="T26" fmla="*/ 60 w 272"/>
                <a:gd name="T27" fmla="*/ 22 h 272"/>
                <a:gd name="T28" fmla="*/ 108 w 272"/>
                <a:gd name="T29" fmla="*/ 1 h 272"/>
                <a:gd name="T30" fmla="*/ 136 w 272"/>
                <a:gd name="T31" fmla="*/ 0 h 272"/>
                <a:gd name="T32" fmla="*/ 163 w 272"/>
                <a:gd name="T33" fmla="*/ 1 h 272"/>
                <a:gd name="T34" fmla="*/ 213 w 272"/>
                <a:gd name="T35" fmla="*/ 22 h 272"/>
                <a:gd name="T36" fmla="*/ 249 w 272"/>
                <a:gd name="T37" fmla="*/ 58 h 272"/>
                <a:gd name="T38" fmla="*/ 270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49" y="212"/>
                  </a:lnTo>
                  <a:lnTo>
                    <a:pt x="213" y="248"/>
                  </a:lnTo>
                  <a:lnTo>
                    <a:pt x="163" y="269"/>
                  </a:lnTo>
                  <a:lnTo>
                    <a:pt x="136" y="272"/>
                  </a:lnTo>
                  <a:lnTo>
                    <a:pt x="108" y="269"/>
                  </a:lnTo>
                  <a:lnTo>
                    <a:pt x="60" y="248"/>
                  </a:lnTo>
                  <a:lnTo>
                    <a:pt x="22" y="212"/>
                  </a:lnTo>
                  <a:lnTo>
                    <a:pt x="1" y="163"/>
                  </a:lnTo>
                  <a:lnTo>
                    <a:pt x="0" y="136"/>
                  </a:lnTo>
                  <a:lnTo>
                    <a:pt x="1" y="107"/>
                  </a:lnTo>
                  <a:lnTo>
                    <a:pt x="22" y="58"/>
                  </a:lnTo>
                  <a:lnTo>
                    <a:pt x="60" y="22"/>
                  </a:lnTo>
                  <a:lnTo>
                    <a:pt x="108" y="1"/>
                  </a:lnTo>
                  <a:lnTo>
                    <a:pt x="136" y="0"/>
                  </a:lnTo>
                  <a:lnTo>
                    <a:pt x="163" y="1"/>
                  </a:lnTo>
                  <a:lnTo>
                    <a:pt x="213" y="22"/>
                  </a:lnTo>
                  <a:lnTo>
                    <a:pt x="249" y="58"/>
                  </a:lnTo>
                  <a:lnTo>
                    <a:pt x="270"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8" name="Freeform 167"/>
            <p:cNvSpPr>
              <a:spLocks/>
            </p:cNvSpPr>
            <p:nvPr/>
          </p:nvSpPr>
          <p:spPr bwMode="auto">
            <a:xfrm>
              <a:off x="5650430" y="4607249"/>
              <a:ext cx="94832" cy="94832"/>
            </a:xfrm>
            <a:custGeom>
              <a:avLst/>
              <a:gdLst>
                <a:gd name="T0" fmla="*/ 272 w 272"/>
                <a:gd name="T1" fmla="*/ 136 h 272"/>
                <a:gd name="T2" fmla="*/ 271 w 272"/>
                <a:gd name="T3" fmla="*/ 164 h 272"/>
                <a:gd name="T4" fmla="*/ 250 w 272"/>
                <a:gd name="T5" fmla="*/ 212 h 272"/>
                <a:gd name="T6" fmla="*/ 213 w 272"/>
                <a:gd name="T7" fmla="*/ 250 h 272"/>
                <a:gd name="T8" fmla="*/ 165 w 272"/>
                <a:gd name="T9" fmla="*/ 270 h 272"/>
                <a:gd name="T10" fmla="*/ 136 w 272"/>
                <a:gd name="T11" fmla="*/ 272 h 272"/>
                <a:gd name="T12" fmla="*/ 109 w 272"/>
                <a:gd name="T13" fmla="*/ 270 h 272"/>
                <a:gd name="T14" fmla="*/ 60 w 272"/>
                <a:gd name="T15" fmla="*/ 250 h 272"/>
                <a:gd name="T16" fmla="*/ 23 w 272"/>
                <a:gd name="T17" fmla="*/ 212 h 272"/>
                <a:gd name="T18" fmla="*/ 3 w 272"/>
                <a:gd name="T19" fmla="*/ 164 h 272"/>
                <a:gd name="T20" fmla="*/ 0 w 272"/>
                <a:gd name="T21" fmla="*/ 136 h 272"/>
                <a:gd name="T22" fmla="*/ 3 w 272"/>
                <a:gd name="T23" fmla="*/ 108 h 272"/>
                <a:gd name="T24" fmla="*/ 23 w 272"/>
                <a:gd name="T25" fmla="*/ 59 h 272"/>
                <a:gd name="T26" fmla="*/ 60 w 272"/>
                <a:gd name="T27" fmla="*/ 23 h 272"/>
                <a:gd name="T28" fmla="*/ 109 w 272"/>
                <a:gd name="T29" fmla="*/ 2 h 272"/>
                <a:gd name="T30" fmla="*/ 136 w 272"/>
                <a:gd name="T31" fmla="*/ 0 h 272"/>
                <a:gd name="T32" fmla="*/ 165 w 272"/>
                <a:gd name="T33" fmla="*/ 2 h 272"/>
                <a:gd name="T34" fmla="*/ 213 w 272"/>
                <a:gd name="T35" fmla="*/ 23 h 272"/>
                <a:gd name="T36" fmla="*/ 250 w 272"/>
                <a:gd name="T37" fmla="*/ 59 h 272"/>
                <a:gd name="T38" fmla="*/ 271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4"/>
                  </a:lnTo>
                  <a:lnTo>
                    <a:pt x="250" y="212"/>
                  </a:lnTo>
                  <a:lnTo>
                    <a:pt x="213" y="250"/>
                  </a:lnTo>
                  <a:lnTo>
                    <a:pt x="165" y="270"/>
                  </a:lnTo>
                  <a:lnTo>
                    <a:pt x="136" y="272"/>
                  </a:lnTo>
                  <a:lnTo>
                    <a:pt x="109" y="270"/>
                  </a:lnTo>
                  <a:lnTo>
                    <a:pt x="60" y="250"/>
                  </a:lnTo>
                  <a:lnTo>
                    <a:pt x="23" y="212"/>
                  </a:lnTo>
                  <a:lnTo>
                    <a:pt x="3" y="164"/>
                  </a:lnTo>
                  <a:lnTo>
                    <a:pt x="0" y="136"/>
                  </a:lnTo>
                  <a:lnTo>
                    <a:pt x="3" y="108"/>
                  </a:lnTo>
                  <a:lnTo>
                    <a:pt x="23" y="59"/>
                  </a:lnTo>
                  <a:lnTo>
                    <a:pt x="60" y="23"/>
                  </a:lnTo>
                  <a:lnTo>
                    <a:pt x="109" y="2"/>
                  </a:lnTo>
                  <a:lnTo>
                    <a:pt x="136" y="0"/>
                  </a:lnTo>
                  <a:lnTo>
                    <a:pt x="165" y="2"/>
                  </a:lnTo>
                  <a:lnTo>
                    <a:pt x="213" y="23"/>
                  </a:lnTo>
                  <a:lnTo>
                    <a:pt x="250" y="59"/>
                  </a:lnTo>
                  <a:lnTo>
                    <a:pt x="271"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9" name="Freeform 168"/>
            <p:cNvSpPr>
              <a:spLocks/>
            </p:cNvSpPr>
            <p:nvPr/>
          </p:nvSpPr>
          <p:spPr bwMode="auto">
            <a:xfrm>
              <a:off x="4414828" y="4393877"/>
              <a:ext cx="94832" cy="94832"/>
            </a:xfrm>
            <a:custGeom>
              <a:avLst/>
              <a:gdLst>
                <a:gd name="T0" fmla="*/ 272 w 272"/>
                <a:gd name="T1" fmla="*/ 136 h 272"/>
                <a:gd name="T2" fmla="*/ 270 w 272"/>
                <a:gd name="T3" fmla="*/ 165 h 272"/>
                <a:gd name="T4" fmla="*/ 249 w 272"/>
                <a:gd name="T5" fmla="*/ 213 h 272"/>
                <a:gd name="T6" fmla="*/ 213 w 272"/>
                <a:gd name="T7" fmla="*/ 250 h 272"/>
                <a:gd name="T8" fmla="*/ 163 w 272"/>
                <a:gd name="T9" fmla="*/ 271 h 272"/>
                <a:gd name="T10" fmla="*/ 136 w 272"/>
                <a:gd name="T11" fmla="*/ 272 h 272"/>
                <a:gd name="T12" fmla="*/ 108 w 272"/>
                <a:gd name="T13" fmla="*/ 271 h 272"/>
                <a:gd name="T14" fmla="*/ 60 w 272"/>
                <a:gd name="T15" fmla="*/ 250 h 272"/>
                <a:gd name="T16" fmla="*/ 22 w 272"/>
                <a:gd name="T17" fmla="*/ 213 h 272"/>
                <a:gd name="T18" fmla="*/ 1 w 272"/>
                <a:gd name="T19" fmla="*/ 165 h 272"/>
                <a:gd name="T20" fmla="*/ 0 w 272"/>
                <a:gd name="T21" fmla="*/ 136 h 272"/>
                <a:gd name="T22" fmla="*/ 1 w 272"/>
                <a:gd name="T23" fmla="*/ 109 h 272"/>
                <a:gd name="T24" fmla="*/ 22 w 272"/>
                <a:gd name="T25" fmla="*/ 60 h 272"/>
                <a:gd name="T26" fmla="*/ 60 w 272"/>
                <a:gd name="T27" fmla="*/ 24 h 272"/>
                <a:gd name="T28" fmla="*/ 108 w 272"/>
                <a:gd name="T29" fmla="*/ 3 h 272"/>
                <a:gd name="T30" fmla="*/ 136 w 272"/>
                <a:gd name="T31" fmla="*/ 0 h 272"/>
                <a:gd name="T32" fmla="*/ 163 w 272"/>
                <a:gd name="T33" fmla="*/ 3 h 272"/>
                <a:gd name="T34" fmla="*/ 213 w 272"/>
                <a:gd name="T35" fmla="*/ 24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5"/>
                  </a:lnTo>
                  <a:lnTo>
                    <a:pt x="249" y="213"/>
                  </a:lnTo>
                  <a:lnTo>
                    <a:pt x="213" y="250"/>
                  </a:lnTo>
                  <a:lnTo>
                    <a:pt x="163" y="271"/>
                  </a:lnTo>
                  <a:lnTo>
                    <a:pt x="136" y="272"/>
                  </a:lnTo>
                  <a:lnTo>
                    <a:pt x="108" y="271"/>
                  </a:lnTo>
                  <a:lnTo>
                    <a:pt x="60" y="250"/>
                  </a:lnTo>
                  <a:lnTo>
                    <a:pt x="22" y="213"/>
                  </a:lnTo>
                  <a:lnTo>
                    <a:pt x="1" y="165"/>
                  </a:lnTo>
                  <a:lnTo>
                    <a:pt x="0" y="136"/>
                  </a:lnTo>
                  <a:lnTo>
                    <a:pt x="1" y="109"/>
                  </a:lnTo>
                  <a:lnTo>
                    <a:pt x="22" y="60"/>
                  </a:lnTo>
                  <a:lnTo>
                    <a:pt x="60" y="24"/>
                  </a:lnTo>
                  <a:lnTo>
                    <a:pt x="108" y="3"/>
                  </a:lnTo>
                  <a:lnTo>
                    <a:pt x="136" y="0"/>
                  </a:lnTo>
                  <a:lnTo>
                    <a:pt x="163" y="3"/>
                  </a:lnTo>
                  <a:lnTo>
                    <a:pt x="213" y="24"/>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0" name="Freeform 169"/>
            <p:cNvSpPr>
              <a:spLocks/>
            </p:cNvSpPr>
            <p:nvPr/>
          </p:nvSpPr>
          <p:spPr bwMode="auto">
            <a:xfrm>
              <a:off x="5866591" y="4194452"/>
              <a:ext cx="132486" cy="131091"/>
            </a:xfrm>
            <a:custGeom>
              <a:avLst/>
              <a:gdLst>
                <a:gd name="T0" fmla="*/ 377 w 377"/>
                <a:gd name="T1" fmla="*/ 190 h 379"/>
                <a:gd name="T2" fmla="*/ 377 w 377"/>
                <a:gd name="T3" fmla="*/ 209 h 379"/>
                <a:gd name="T4" fmla="*/ 369 w 377"/>
                <a:gd name="T5" fmla="*/ 245 h 379"/>
                <a:gd name="T6" fmla="*/ 355 w 377"/>
                <a:gd name="T7" fmla="*/ 279 h 379"/>
                <a:gd name="T8" fmla="*/ 334 w 377"/>
                <a:gd name="T9" fmla="*/ 310 h 379"/>
                <a:gd name="T10" fmla="*/ 308 w 377"/>
                <a:gd name="T11" fmla="*/ 335 h 379"/>
                <a:gd name="T12" fmla="*/ 279 w 377"/>
                <a:gd name="T13" fmla="*/ 355 h 379"/>
                <a:gd name="T14" fmla="*/ 245 w 377"/>
                <a:gd name="T15" fmla="*/ 370 h 379"/>
                <a:gd name="T16" fmla="*/ 207 w 377"/>
                <a:gd name="T17" fmla="*/ 377 h 379"/>
                <a:gd name="T18" fmla="*/ 188 w 377"/>
                <a:gd name="T19" fmla="*/ 379 h 379"/>
                <a:gd name="T20" fmla="*/ 168 w 377"/>
                <a:gd name="T21" fmla="*/ 377 h 379"/>
                <a:gd name="T22" fmla="*/ 132 w 377"/>
                <a:gd name="T23" fmla="*/ 370 h 379"/>
                <a:gd name="T24" fmla="*/ 98 w 377"/>
                <a:gd name="T25" fmla="*/ 355 h 379"/>
                <a:gd name="T26" fmla="*/ 69 w 377"/>
                <a:gd name="T27" fmla="*/ 335 h 379"/>
                <a:gd name="T28" fmla="*/ 43 w 377"/>
                <a:gd name="T29" fmla="*/ 310 h 379"/>
                <a:gd name="T30" fmla="*/ 22 w 377"/>
                <a:gd name="T31" fmla="*/ 279 h 379"/>
                <a:gd name="T32" fmla="*/ 8 w 377"/>
                <a:gd name="T33" fmla="*/ 245 h 379"/>
                <a:gd name="T34" fmla="*/ 0 w 377"/>
                <a:gd name="T35" fmla="*/ 209 h 379"/>
                <a:gd name="T36" fmla="*/ 0 w 377"/>
                <a:gd name="T37" fmla="*/ 190 h 379"/>
                <a:gd name="T38" fmla="*/ 0 w 377"/>
                <a:gd name="T39" fmla="*/ 170 h 379"/>
                <a:gd name="T40" fmla="*/ 8 w 377"/>
                <a:gd name="T41" fmla="*/ 133 h 379"/>
                <a:gd name="T42" fmla="*/ 22 w 377"/>
                <a:gd name="T43" fmla="*/ 99 h 379"/>
                <a:gd name="T44" fmla="*/ 43 w 377"/>
                <a:gd name="T45" fmla="*/ 69 h 379"/>
                <a:gd name="T46" fmla="*/ 69 w 377"/>
                <a:gd name="T47" fmla="*/ 43 h 379"/>
                <a:gd name="T48" fmla="*/ 98 w 377"/>
                <a:gd name="T49" fmla="*/ 24 h 379"/>
                <a:gd name="T50" fmla="*/ 132 w 377"/>
                <a:gd name="T51" fmla="*/ 8 h 379"/>
                <a:gd name="T52" fmla="*/ 168 w 377"/>
                <a:gd name="T53" fmla="*/ 2 h 379"/>
                <a:gd name="T54" fmla="*/ 188 w 377"/>
                <a:gd name="T55" fmla="*/ 0 h 379"/>
                <a:gd name="T56" fmla="*/ 207 w 377"/>
                <a:gd name="T57" fmla="*/ 2 h 379"/>
                <a:gd name="T58" fmla="*/ 245 w 377"/>
                <a:gd name="T59" fmla="*/ 8 h 379"/>
                <a:gd name="T60" fmla="*/ 279 w 377"/>
                <a:gd name="T61" fmla="*/ 24 h 379"/>
                <a:gd name="T62" fmla="*/ 308 w 377"/>
                <a:gd name="T63" fmla="*/ 43 h 379"/>
                <a:gd name="T64" fmla="*/ 334 w 377"/>
                <a:gd name="T65" fmla="*/ 69 h 379"/>
                <a:gd name="T66" fmla="*/ 355 w 377"/>
                <a:gd name="T67" fmla="*/ 99 h 379"/>
                <a:gd name="T68" fmla="*/ 369 w 377"/>
                <a:gd name="T69" fmla="*/ 133 h 379"/>
                <a:gd name="T70" fmla="*/ 377 w 377"/>
                <a:gd name="T71" fmla="*/ 170 h 379"/>
                <a:gd name="T72" fmla="*/ 377 w 377"/>
                <a:gd name="T73" fmla="*/ 19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7" h="379">
                  <a:moveTo>
                    <a:pt x="377" y="190"/>
                  </a:moveTo>
                  <a:lnTo>
                    <a:pt x="377" y="209"/>
                  </a:lnTo>
                  <a:lnTo>
                    <a:pt x="369" y="245"/>
                  </a:lnTo>
                  <a:lnTo>
                    <a:pt x="355" y="279"/>
                  </a:lnTo>
                  <a:lnTo>
                    <a:pt x="334" y="310"/>
                  </a:lnTo>
                  <a:lnTo>
                    <a:pt x="308" y="335"/>
                  </a:lnTo>
                  <a:lnTo>
                    <a:pt x="279" y="355"/>
                  </a:lnTo>
                  <a:lnTo>
                    <a:pt x="245" y="370"/>
                  </a:lnTo>
                  <a:lnTo>
                    <a:pt x="207" y="377"/>
                  </a:lnTo>
                  <a:lnTo>
                    <a:pt x="188" y="379"/>
                  </a:lnTo>
                  <a:lnTo>
                    <a:pt x="168" y="377"/>
                  </a:lnTo>
                  <a:lnTo>
                    <a:pt x="132" y="370"/>
                  </a:lnTo>
                  <a:lnTo>
                    <a:pt x="98" y="355"/>
                  </a:lnTo>
                  <a:lnTo>
                    <a:pt x="69" y="335"/>
                  </a:lnTo>
                  <a:lnTo>
                    <a:pt x="43" y="310"/>
                  </a:lnTo>
                  <a:lnTo>
                    <a:pt x="22" y="279"/>
                  </a:lnTo>
                  <a:lnTo>
                    <a:pt x="8" y="245"/>
                  </a:lnTo>
                  <a:lnTo>
                    <a:pt x="0" y="209"/>
                  </a:lnTo>
                  <a:lnTo>
                    <a:pt x="0" y="190"/>
                  </a:lnTo>
                  <a:lnTo>
                    <a:pt x="0" y="170"/>
                  </a:lnTo>
                  <a:lnTo>
                    <a:pt x="8" y="133"/>
                  </a:lnTo>
                  <a:lnTo>
                    <a:pt x="22" y="99"/>
                  </a:lnTo>
                  <a:lnTo>
                    <a:pt x="43" y="69"/>
                  </a:lnTo>
                  <a:lnTo>
                    <a:pt x="69" y="43"/>
                  </a:lnTo>
                  <a:lnTo>
                    <a:pt x="98" y="24"/>
                  </a:lnTo>
                  <a:lnTo>
                    <a:pt x="132" y="8"/>
                  </a:lnTo>
                  <a:lnTo>
                    <a:pt x="168" y="2"/>
                  </a:lnTo>
                  <a:lnTo>
                    <a:pt x="188" y="0"/>
                  </a:lnTo>
                  <a:lnTo>
                    <a:pt x="207" y="2"/>
                  </a:lnTo>
                  <a:lnTo>
                    <a:pt x="245" y="8"/>
                  </a:lnTo>
                  <a:lnTo>
                    <a:pt x="279" y="24"/>
                  </a:lnTo>
                  <a:lnTo>
                    <a:pt x="308" y="43"/>
                  </a:lnTo>
                  <a:lnTo>
                    <a:pt x="334" y="69"/>
                  </a:lnTo>
                  <a:lnTo>
                    <a:pt x="355" y="99"/>
                  </a:lnTo>
                  <a:lnTo>
                    <a:pt x="369" y="133"/>
                  </a:lnTo>
                  <a:lnTo>
                    <a:pt x="377" y="170"/>
                  </a:lnTo>
                  <a:lnTo>
                    <a:pt x="377" y="190"/>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1" name="Freeform 170"/>
            <p:cNvSpPr>
              <a:spLocks/>
            </p:cNvSpPr>
            <p:nvPr/>
          </p:nvSpPr>
          <p:spPr bwMode="auto">
            <a:xfrm>
              <a:off x="4670037" y="3671483"/>
              <a:ext cx="65546" cy="65546"/>
            </a:xfrm>
            <a:custGeom>
              <a:avLst/>
              <a:gdLst>
                <a:gd name="T0" fmla="*/ 189 w 189"/>
                <a:gd name="T1" fmla="*/ 94 h 188"/>
                <a:gd name="T2" fmla="*/ 188 w 189"/>
                <a:gd name="T3" fmla="*/ 114 h 188"/>
                <a:gd name="T4" fmla="*/ 174 w 189"/>
                <a:gd name="T5" fmla="*/ 147 h 188"/>
                <a:gd name="T6" fmla="*/ 148 w 189"/>
                <a:gd name="T7" fmla="*/ 172 h 188"/>
                <a:gd name="T8" fmla="*/ 114 w 189"/>
                <a:gd name="T9" fmla="*/ 186 h 188"/>
                <a:gd name="T10" fmla="*/ 95 w 189"/>
                <a:gd name="T11" fmla="*/ 188 h 188"/>
                <a:gd name="T12" fmla="*/ 75 w 189"/>
                <a:gd name="T13" fmla="*/ 186 h 188"/>
                <a:gd name="T14" fmla="*/ 42 w 189"/>
                <a:gd name="T15" fmla="*/ 172 h 188"/>
                <a:gd name="T16" fmla="*/ 16 w 189"/>
                <a:gd name="T17" fmla="*/ 147 h 188"/>
                <a:gd name="T18" fmla="*/ 1 w 189"/>
                <a:gd name="T19" fmla="*/ 114 h 188"/>
                <a:gd name="T20" fmla="*/ 0 w 189"/>
                <a:gd name="T21" fmla="*/ 94 h 188"/>
                <a:gd name="T22" fmla="*/ 1 w 189"/>
                <a:gd name="T23" fmla="*/ 75 h 188"/>
                <a:gd name="T24" fmla="*/ 16 w 189"/>
                <a:gd name="T25" fmla="*/ 41 h 188"/>
                <a:gd name="T26" fmla="*/ 42 w 189"/>
                <a:gd name="T27" fmla="*/ 15 h 188"/>
                <a:gd name="T28" fmla="*/ 75 w 189"/>
                <a:gd name="T29" fmla="*/ 1 h 188"/>
                <a:gd name="T30" fmla="*/ 95 w 189"/>
                <a:gd name="T31" fmla="*/ 0 h 188"/>
                <a:gd name="T32" fmla="*/ 114 w 189"/>
                <a:gd name="T33" fmla="*/ 1 h 188"/>
                <a:gd name="T34" fmla="*/ 148 w 189"/>
                <a:gd name="T35" fmla="*/ 15 h 188"/>
                <a:gd name="T36" fmla="*/ 174 w 189"/>
                <a:gd name="T37" fmla="*/ 41 h 188"/>
                <a:gd name="T38" fmla="*/ 188 w 189"/>
                <a:gd name="T39" fmla="*/ 75 h 188"/>
                <a:gd name="T40" fmla="*/ 189 w 189"/>
                <a:gd name="T41" fmla="*/ 9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188">
                  <a:moveTo>
                    <a:pt x="189" y="94"/>
                  </a:moveTo>
                  <a:lnTo>
                    <a:pt x="188" y="114"/>
                  </a:lnTo>
                  <a:lnTo>
                    <a:pt x="174" y="147"/>
                  </a:lnTo>
                  <a:lnTo>
                    <a:pt x="148" y="172"/>
                  </a:lnTo>
                  <a:lnTo>
                    <a:pt x="114" y="186"/>
                  </a:lnTo>
                  <a:lnTo>
                    <a:pt x="95" y="188"/>
                  </a:lnTo>
                  <a:lnTo>
                    <a:pt x="75" y="186"/>
                  </a:lnTo>
                  <a:lnTo>
                    <a:pt x="42" y="172"/>
                  </a:lnTo>
                  <a:lnTo>
                    <a:pt x="16" y="147"/>
                  </a:lnTo>
                  <a:lnTo>
                    <a:pt x="1" y="114"/>
                  </a:lnTo>
                  <a:lnTo>
                    <a:pt x="0" y="94"/>
                  </a:lnTo>
                  <a:lnTo>
                    <a:pt x="1" y="75"/>
                  </a:lnTo>
                  <a:lnTo>
                    <a:pt x="16" y="41"/>
                  </a:lnTo>
                  <a:lnTo>
                    <a:pt x="42" y="15"/>
                  </a:lnTo>
                  <a:lnTo>
                    <a:pt x="75" y="1"/>
                  </a:lnTo>
                  <a:lnTo>
                    <a:pt x="95" y="0"/>
                  </a:lnTo>
                  <a:lnTo>
                    <a:pt x="114" y="1"/>
                  </a:lnTo>
                  <a:lnTo>
                    <a:pt x="148" y="15"/>
                  </a:lnTo>
                  <a:lnTo>
                    <a:pt x="174" y="41"/>
                  </a:lnTo>
                  <a:lnTo>
                    <a:pt x="188" y="75"/>
                  </a:lnTo>
                  <a:lnTo>
                    <a:pt x="189" y="94"/>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2" name="Freeform 171"/>
            <p:cNvSpPr>
              <a:spLocks/>
            </p:cNvSpPr>
            <p:nvPr/>
          </p:nvSpPr>
          <p:spPr bwMode="auto">
            <a:xfrm>
              <a:off x="4767658" y="3382804"/>
              <a:ext cx="65546" cy="65546"/>
            </a:xfrm>
            <a:custGeom>
              <a:avLst/>
              <a:gdLst>
                <a:gd name="T0" fmla="*/ 188 w 188"/>
                <a:gd name="T1" fmla="*/ 94 h 188"/>
                <a:gd name="T2" fmla="*/ 187 w 188"/>
                <a:gd name="T3" fmla="*/ 113 h 188"/>
                <a:gd name="T4" fmla="*/ 172 w 188"/>
                <a:gd name="T5" fmla="*/ 146 h 188"/>
                <a:gd name="T6" fmla="*/ 148 w 188"/>
                <a:gd name="T7" fmla="*/ 172 h 188"/>
                <a:gd name="T8" fmla="*/ 114 w 188"/>
                <a:gd name="T9" fmla="*/ 186 h 188"/>
                <a:gd name="T10" fmla="*/ 95 w 188"/>
                <a:gd name="T11" fmla="*/ 188 h 188"/>
                <a:gd name="T12" fmla="*/ 75 w 188"/>
                <a:gd name="T13" fmla="*/ 186 h 188"/>
                <a:gd name="T14" fmla="*/ 41 w 188"/>
                <a:gd name="T15" fmla="*/ 172 h 188"/>
                <a:gd name="T16" fmla="*/ 16 w 188"/>
                <a:gd name="T17" fmla="*/ 146 h 188"/>
                <a:gd name="T18" fmla="*/ 1 w 188"/>
                <a:gd name="T19" fmla="*/ 113 h 188"/>
                <a:gd name="T20" fmla="*/ 0 w 188"/>
                <a:gd name="T21" fmla="*/ 94 h 188"/>
                <a:gd name="T22" fmla="*/ 1 w 188"/>
                <a:gd name="T23" fmla="*/ 75 h 188"/>
                <a:gd name="T24" fmla="*/ 16 w 188"/>
                <a:gd name="T25" fmla="*/ 41 h 188"/>
                <a:gd name="T26" fmla="*/ 41 w 188"/>
                <a:gd name="T27" fmla="*/ 15 h 188"/>
                <a:gd name="T28" fmla="*/ 75 w 188"/>
                <a:gd name="T29" fmla="*/ 1 h 188"/>
                <a:gd name="T30" fmla="*/ 95 w 188"/>
                <a:gd name="T31" fmla="*/ 0 h 188"/>
                <a:gd name="T32" fmla="*/ 114 w 188"/>
                <a:gd name="T33" fmla="*/ 1 h 188"/>
                <a:gd name="T34" fmla="*/ 148 w 188"/>
                <a:gd name="T35" fmla="*/ 15 h 188"/>
                <a:gd name="T36" fmla="*/ 172 w 188"/>
                <a:gd name="T37" fmla="*/ 41 h 188"/>
                <a:gd name="T38" fmla="*/ 187 w 188"/>
                <a:gd name="T39" fmla="*/ 75 h 188"/>
                <a:gd name="T40" fmla="*/ 188 w 188"/>
                <a:gd name="T41" fmla="*/ 9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4"/>
                  </a:moveTo>
                  <a:lnTo>
                    <a:pt x="187" y="113"/>
                  </a:lnTo>
                  <a:lnTo>
                    <a:pt x="172" y="146"/>
                  </a:lnTo>
                  <a:lnTo>
                    <a:pt x="148" y="172"/>
                  </a:lnTo>
                  <a:lnTo>
                    <a:pt x="114" y="186"/>
                  </a:lnTo>
                  <a:lnTo>
                    <a:pt x="95" y="188"/>
                  </a:lnTo>
                  <a:lnTo>
                    <a:pt x="75" y="186"/>
                  </a:lnTo>
                  <a:lnTo>
                    <a:pt x="41" y="172"/>
                  </a:lnTo>
                  <a:lnTo>
                    <a:pt x="16" y="146"/>
                  </a:lnTo>
                  <a:lnTo>
                    <a:pt x="1" y="113"/>
                  </a:lnTo>
                  <a:lnTo>
                    <a:pt x="0" y="94"/>
                  </a:lnTo>
                  <a:lnTo>
                    <a:pt x="1" y="75"/>
                  </a:lnTo>
                  <a:lnTo>
                    <a:pt x="16" y="41"/>
                  </a:lnTo>
                  <a:lnTo>
                    <a:pt x="41" y="15"/>
                  </a:lnTo>
                  <a:lnTo>
                    <a:pt x="75" y="1"/>
                  </a:lnTo>
                  <a:lnTo>
                    <a:pt x="95" y="0"/>
                  </a:lnTo>
                  <a:lnTo>
                    <a:pt x="114" y="1"/>
                  </a:lnTo>
                  <a:lnTo>
                    <a:pt x="148" y="15"/>
                  </a:lnTo>
                  <a:lnTo>
                    <a:pt x="172" y="41"/>
                  </a:lnTo>
                  <a:lnTo>
                    <a:pt x="187" y="75"/>
                  </a:lnTo>
                  <a:lnTo>
                    <a:pt x="188" y="94"/>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3" name="Freeform 172"/>
            <p:cNvSpPr>
              <a:spLocks/>
            </p:cNvSpPr>
            <p:nvPr/>
          </p:nvSpPr>
          <p:spPr bwMode="auto">
            <a:xfrm>
              <a:off x="5294810" y="3919021"/>
              <a:ext cx="65546" cy="65546"/>
            </a:xfrm>
            <a:custGeom>
              <a:avLst/>
              <a:gdLst>
                <a:gd name="T0" fmla="*/ 188 w 188"/>
                <a:gd name="T1" fmla="*/ 94 h 188"/>
                <a:gd name="T2" fmla="*/ 187 w 188"/>
                <a:gd name="T3" fmla="*/ 114 h 188"/>
                <a:gd name="T4" fmla="*/ 173 w 188"/>
                <a:gd name="T5" fmla="*/ 147 h 188"/>
                <a:gd name="T6" fmla="*/ 148 w 188"/>
                <a:gd name="T7" fmla="*/ 172 h 188"/>
                <a:gd name="T8" fmla="*/ 114 w 188"/>
                <a:gd name="T9" fmla="*/ 186 h 188"/>
                <a:gd name="T10" fmla="*/ 95 w 188"/>
                <a:gd name="T11" fmla="*/ 188 h 188"/>
                <a:gd name="T12" fmla="*/ 75 w 188"/>
                <a:gd name="T13" fmla="*/ 186 h 188"/>
                <a:gd name="T14" fmla="*/ 42 w 188"/>
                <a:gd name="T15" fmla="*/ 172 h 188"/>
                <a:gd name="T16" fmla="*/ 16 w 188"/>
                <a:gd name="T17" fmla="*/ 147 h 188"/>
                <a:gd name="T18" fmla="*/ 2 w 188"/>
                <a:gd name="T19" fmla="*/ 114 h 188"/>
                <a:gd name="T20" fmla="*/ 0 w 188"/>
                <a:gd name="T21" fmla="*/ 94 h 188"/>
                <a:gd name="T22" fmla="*/ 2 w 188"/>
                <a:gd name="T23" fmla="*/ 75 h 188"/>
                <a:gd name="T24" fmla="*/ 16 w 188"/>
                <a:gd name="T25" fmla="*/ 41 h 188"/>
                <a:gd name="T26" fmla="*/ 42 w 188"/>
                <a:gd name="T27" fmla="*/ 15 h 188"/>
                <a:gd name="T28" fmla="*/ 75 w 188"/>
                <a:gd name="T29" fmla="*/ 1 h 188"/>
                <a:gd name="T30" fmla="*/ 95 w 188"/>
                <a:gd name="T31" fmla="*/ 0 h 188"/>
                <a:gd name="T32" fmla="*/ 114 w 188"/>
                <a:gd name="T33" fmla="*/ 1 h 188"/>
                <a:gd name="T34" fmla="*/ 148 w 188"/>
                <a:gd name="T35" fmla="*/ 15 h 188"/>
                <a:gd name="T36" fmla="*/ 173 w 188"/>
                <a:gd name="T37" fmla="*/ 41 h 188"/>
                <a:gd name="T38" fmla="*/ 187 w 188"/>
                <a:gd name="T39" fmla="*/ 75 h 188"/>
                <a:gd name="T40" fmla="*/ 188 w 188"/>
                <a:gd name="T41" fmla="*/ 9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8">
                  <a:moveTo>
                    <a:pt x="188" y="94"/>
                  </a:moveTo>
                  <a:lnTo>
                    <a:pt x="187" y="114"/>
                  </a:lnTo>
                  <a:lnTo>
                    <a:pt x="173" y="147"/>
                  </a:lnTo>
                  <a:lnTo>
                    <a:pt x="148" y="172"/>
                  </a:lnTo>
                  <a:lnTo>
                    <a:pt x="114" y="186"/>
                  </a:lnTo>
                  <a:lnTo>
                    <a:pt x="95" y="188"/>
                  </a:lnTo>
                  <a:lnTo>
                    <a:pt x="75" y="186"/>
                  </a:lnTo>
                  <a:lnTo>
                    <a:pt x="42" y="172"/>
                  </a:lnTo>
                  <a:lnTo>
                    <a:pt x="16" y="147"/>
                  </a:lnTo>
                  <a:lnTo>
                    <a:pt x="2" y="114"/>
                  </a:lnTo>
                  <a:lnTo>
                    <a:pt x="0" y="94"/>
                  </a:lnTo>
                  <a:lnTo>
                    <a:pt x="2" y="75"/>
                  </a:lnTo>
                  <a:lnTo>
                    <a:pt x="16" y="41"/>
                  </a:lnTo>
                  <a:lnTo>
                    <a:pt x="42" y="15"/>
                  </a:lnTo>
                  <a:lnTo>
                    <a:pt x="75" y="1"/>
                  </a:lnTo>
                  <a:lnTo>
                    <a:pt x="95" y="0"/>
                  </a:lnTo>
                  <a:lnTo>
                    <a:pt x="114" y="1"/>
                  </a:lnTo>
                  <a:lnTo>
                    <a:pt x="148" y="15"/>
                  </a:lnTo>
                  <a:lnTo>
                    <a:pt x="173" y="41"/>
                  </a:lnTo>
                  <a:lnTo>
                    <a:pt x="187" y="75"/>
                  </a:lnTo>
                  <a:lnTo>
                    <a:pt x="188" y="94"/>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4" name="Freeform 174"/>
            <p:cNvSpPr>
              <a:spLocks/>
            </p:cNvSpPr>
            <p:nvPr/>
          </p:nvSpPr>
          <p:spPr bwMode="auto">
            <a:xfrm>
              <a:off x="3974139" y="3965740"/>
              <a:ext cx="96227" cy="93438"/>
            </a:xfrm>
            <a:custGeom>
              <a:avLst/>
              <a:gdLst>
                <a:gd name="T0" fmla="*/ 272 w 272"/>
                <a:gd name="T1" fmla="*/ 137 h 271"/>
                <a:gd name="T2" fmla="*/ 271 w 272"/>
                <a:gd name="T3" fmla="*/ 164 h 271"/>
                <a:gd name="T4" fmla="*/ 250 w 272"/>
                <a:gd name="T5" fmla="*/ 213 h 271"/>
                <a:gd name="T6" fmla="*/ 213 w 272"/>
                <a:gd name="T7" fmla="*/ 249 h 271"/>
                <a:gd name="T8" fmla="*/ 163 w 272"/>
                <a:gd name="T9" fmla="*/ 270 h 271"/>
                <a:gd name="T10" fmla="*/ 136 w 272"/>
                <a:gd name="T11" fmla="*/ 271 h 271"/>
                <a:gd name="T12" fmla="*/ 109 w 272"/>
                <a:gd name="T13" fmla="*/ 270 h 271"/>
                <a:gd name="T14" fmla="*/ 60 w 272"/>
                <a:gd name="T15" fmla="*/ 249 h 271"/>
                <a:gd name="T16" fmla="*/ 22 w 272"/>
                <a:gd name="T17" fmla="*/ 213 h 271"/>
                <a:gd name="T18" fmla="*/ 3 w 272"/>
                <a:gd name="T19" fmla="*/ 164 h 271"/>
                <a:gd name="T20" fmla="*/ 0 w 272"/>
                <a:gd name="T21" fmla="*/ 137 h 271"/>
                <a:gd name="T22" fmla="*/ 3 w 272"/>
                <a:gd name="T23" fmla="*/ 108 h 271"/>
                <a:gd name="T24" fmla="*/ 22 w 272"/>
                <a:gd name="T25" fmla="*/ 59 h 271"/>
                <a:gd name="T26" fmla="*/ 60 w 272"/>
                <a:gd name="T27" fmla="*/ 22 h 271"/>
                <a:gd name="T28" fmla="*/ 109 w 272"/>
                <a:gd name="T29" fmla="*/ 2 h 271"/>
                <a:gd name="T30" fmla="*/ 136 w 272"/>
                <a:gd name="T31" fmla="*/ 0 h 271"/>
                <a:gd name="T32" fmla="*/ 163 w 272"/>
                <a:gd name="T33" fmla="*/ 2 h 271"/>
                <a:gd name="T34" fmla="*/ 213 w 272"/>
                <a:gd name="T35" fmla="*/ 22 h 271"/>
                <a:gd name="T36" fmla="*/ 250 w 272"/>
                <a:gd name="T37" fmla="*/ 59 h 271"/>
                <a:gd name="T38" fmla="*/ 271 w 272"/>
                <a:gd name="T39" fmla="*/ 108 h 271"/>
                <a:gd name="T40" fmla="*/ 272 w 272"/>
                <a:gd name="T41" fmla="*/ 137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1">
                  <a:moveTo>
                    <a:pt x="272" y="137"/>
                  </a:moveTo>
                  <a:lnTo>
                    <a:pt x="271" y="164"/>
                  </a:lnTo>
                  <a:lnTo>
                    <a:pt x="250" y="213"/>
                  </a:lnTo>
                  <a:lnTo>
                    <a:pt x="213" y="249"/>
                  </a:lnTo>
                  <a:lnTo>
                    <a:pt x="163" y="270"/>
                  </a:lnTo>
                  <a:lnTo>
                    <a:pt x="136" y="271"/>
                  </a:lnTo>
                  <a:lnTo>
                    <a:pt x="109" y="270"/>
                  </a:lnTo>
                  <a:lnTo>
                    <a:pt x="60" y="249"/>
                  </a:lnTo>
                  <a:lnTo>
                    <a:pt x="22" y="213"/>
                  </a:lnTo>
                  <a:lnTo>
                    <a:pt x="3" y="164"/>
                  </a:lnTo>
                  <a:lnTo>
                    <a:pt x="0" y="137"/>
                  </a:lnTo>
                  <a:lnTo>
                    <a:pt x="3" y="108"/>
                  </a:lnTo>
                  <a:lnTo>
                    <a:pt x="22" y="59"/>
                  </a:lnTo>
                  <a:lnTo>
                    <a:pt x="60" y="22"/>
                  </a:lnTo>
                  <a:lnTo>
                    <a:pt x="109" y="2"/>
                  </a:lnTo>
                  <a:lnTo>
                    <a:pt x="136" y="0"/>
                  </a:lnTo>
                  <a:lnTo>
                    <a:pt x="163" y="2"/>
                  </a:lnTo>
                  <a:lnTo>
                    <a:pt x="213" y="22"/>
                  </a:lnTo>
                  <a:lnTo>
                    <a:pt x="250" y="59"/>
                  </a:lnTo>
                  <a:lnTo>
                    <a:pt x="271" y="108"/>
                  </a:lnTo>
                  <a:lnTo>
                    <a:pt x="272" y="137"/>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5" name="Freeform 176"/>
            <p:cNvSpPr>
              <a:spLocks/>
            </p:cNvSpPr>
            <p:nvPr/>
          </p:nvSpPr>
          <p:spPr bwMode="auto">
            <a:xfrm>
              <a:off x="5329676" y="3655447"/>
              <a:ext cx="94832" cy="94832"/>
            </a:xfrm>
            <a:custGeom>
              <a:avLst/>
              <a:gdLst>
                <a:gd name="T0" fmla="*/ 272 w 272"/>
                <a:gd name="T1" fmla="*/ 136 h 272"/>
                <a:gd name="T2" fmla="*/ 271 w 272"/>
                <a:gd name="T3" fmla="*/ 165 h 272"/>
                <a:gd name="T4" fmla="*/ 250 w 272"/>
                <a:gd name="T5" fmla="*/ 213 h 272"/>
                <a:gd name="T6" fmla="*/ 212 w 272"/>
                <a:gd name="T7" fmla="*/ 250 h 272"/>
                <a:gd name="T8" fmla="*/ 164 w 272"/>
                <a:gd name="T9" fmla="*/ 271 h 272"/>
                <a:gd name="T10" fmla="*/ 136 w 272"/>
                <a:gd name="T11" fmla="*/ 272 h 272"/>
                <a:gd name="T12" fmla="*/ 109 w 272"/>
                <a:gd name="T13" fmla="*/ 271 h 272"/>
                <a:gd name="T14" fmla="*/ 59 w 272"/>
                <a:gd name="T15" fmla="*/ 250 h 272"/>
                <a:gd name="T16" fmla="*/ 23 w 272"/>
                <a:gd name="T17" fmla="*/ 213 h 272"/>
                <a:gd name="T18" fmla="*/ 2 w 272"/>
                <a:gd name="T19" fmla="*/ 165 h 272"/>
                <a:gd name="T20" fmla="*/ 0 w 272"/>
                <a:gd name="T21" fmla="*/ 136 h 272"/>
                <a:gd name="T22" fmla="*/ 2 w 272"/>
                <a:gd name="T23" fmla="*/ 109 h 272"/>
                <a:gd name="T24" fmla="*/ 23 w 272"/>
                <a:gd name="T25" fmla="*/ 60 h 272"/>
                <a:gd name="T26" fmla="*/ 59 w 272"/>
                <a:gd name="T27" fmla="*/ 24 h 272"/>
                <a:gd name="T28" fmla="*/ 109 w 272"/>
                <a:gd name="T29" fmla="*/ 3 h 272"/>
                <a:gd name="T30" fmla="*/ 136 w 272"/>
                <a:gd name="T31" fmla="*/ 0 h 272"/>
                <a:gd name="T32" fmla="*/ 164 w 272"/>
                <a:gd name="T33" fmla="*/ 3 h 272"/>
                <a:gd name="T34" fmla="*/ 212 w 272"/>
                <a:gd name="T35" fmla="*/ 24 h 272"/>
                <a:gd name="T36" fmla="*/ 250 w 272"/>
                <a:gd name="T37" fmla="*/ 60 h 272"/>
                <a:gd name="T38" fmla="*/ 271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5"/>
                  </a:lnTo>
                  <a:lnTo>
                    <a:pt x="250" y="213"/>
                  </a:lnTo>
                  <a:lnTo>
                    <a:pt x="212" y="250"/>
                  </a:lnTo>
                  <a:lnTo>
                    <a:pt x="164" y="271"/>
                  </a:lnTo>
                  <a:lnTo>
                    <a:pt x="136" y="272"/>
                  </a:lnTo>
                  <a:lnTo>
                    <a:pt x="109" y="271"/>
                  </a:lnTo>
                  <a:lnTo>
                    <a:pt x="59" y="250"/>
                  </a:lnTo>
                  <a:lnTo>
                    <a:pt x="23" y="213"/>
                  </a:lnTo>
                  <a:lnTo>
                    <a:pt x="2" y="165"/>
                  </a:lnTo>
                  <a:lnTo>
                    <a:pt x="0" y="136"/>
                  </a:lnTo>
                  <a:lnTo>
                    <a:pt x="2" y="109"/>
                  </a:lnTo>
                  <a:lnTo>
                    <a:pt x="23" y="60"/>
                  </a:lnTo>
                  <a:lnTo>
                    <a:pt x="59" y="24"/>
                  </a:lnTo>
                  <a:lnTo>
                    <a:pt x="109" y="3"/>
                  </a:lnTo>
                  <a:lnTo>
                    <a:pt x="136" y="0"/>
                  </a:lnTo>
                  <a:lnTo>
                    <a:pt x="164" y="3"/>
                  </a:lnTo>
                  <a:lnTo>
                    <a:pt x="212" y="24"/>
                  </a:lnTo>
                  <a:lnTo>
                    <a:pt x="250" y="60"/>
                  </a:lnTo>
                  <a:lnTo>
                    <a:pt x="271"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6" name="Freeform 177"/>
            <p:cNvSpPr>
              <a:spLocks/>
            </p:cNvSpPr>
            <p:nvPr/>
          </p:nvSpPr>
          <p:spPr bwMode="auto">
            <a:xfrm>
              <a:off x="6496943" y="4343672"/>
              <a:ext cx="94832" cy="94832"/>
            </a:xfrm>
            <a:custGeom>
              <a:avLst/>
              <a:gdLst>
                <a:gd name="T0" fmla="*/ 273 w 273"/>
                <a:gd name="T1" fmla="*/ 136 h 272"/>
                <a:gd name="T2" fmla="*/ 271 w 273"/>
                <a:gd name="T3" fmla="*/ 164 h 272"/>
                <a:gd name="T4" fmla="*/ 251 w 273"/>
                <a:gd name="T5" fmla="*/ 212 h 272"/>
                <a:gd name="T6" fmla="*/ 213 w 273"/>
                <a:gd name="T7" fmla="*/ 250 h 272"/>
                <a:gd name="T8" fmla="*/ 165 w 273"/>
                <a:gd name="T9" fmla="*/ 271 h 272"/>
                <a:gd name="T10" fmla="*/ 136 w 273"/>
                <a:gd name="T11" fmla="*/ 272 h 272"/>
                <a:gd name="T12" fmla="*/ 109 w 273"/>
                <a:gd name="T13" fmla="*/ 271 h 272"/>
                <a:gd name="T14" fmla="*/ 60 w 273"/>
                <a:gd name="T15" fmla="*/ 250 h 272"/>
                <a:gd name="T16" fmla="*/ 24 w 273"/>
                <a:gd name="T17" fmla="*/ 212 h 272"/>
                <a:gd name="T18" fmla="*/ 3 w 273"/>
                <a:gd name="T19" fmla="*/ 164 h 272"/>
                <a:gd name="T20" fmla="*/ 0 w 273"/>
                <a:gd name="T21" fmla="*/ 136 h 272"/>
                <a:gd name="T22" fmla="*/ 3 w 273"/>
                <a:gd name="T23" fmla="*/ 108 h 272"/>
                <a:gd name="T24" fmla="*/ 24 w 273"/>
                <a:gd name="T25" fmla="*/ 59 h 272"/>
                <a:gd name="T26" fmla="*/ 60 w 273"/>
                <a:gd name="T27" fmla="*/ 23 h 272"/>
                <a:gd name="T28" fmla="*/ 109 w 273"/>
                <a:gd name="T29" fmla="*/ 2 h 272"/>
                <a:gd name="T30" fmla="*/ 136 w 273"/>
                <a:gd name="T31" fmla="*/ 0 h 272"/>
                <a:gd name="T32" fmla="*/ 165 w 273"/>
                <a:gd name="T33" fmla="*/ 2 h 272"/>
                <a:gd name="T34" fmla="*/ 213 w 273"/>
                <a:gd name="T35" fmla="*/ 23 h 272"/>
                <a:gd name="T36" fmla="*/ 251 w 273"/>
                <a:gd name="T37" fmla="*/ 59 h 272"/>
                <a:gd name="T38" fmla="*/ 271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1" y="164"/>
                  </a:lnTo>
                  <a:lnTo>
                    <a:pt x="251" y="212"/>
                  </a:lnTo>
                  <a:lnTo>
                    <a:pt x="213" y="250"/>
                  </a:lnTo>
                  <a:lnTo>
                    <a:pt x="165" y="271"/>
                  </a:lnTo>
                  <a:lnTo>
                    <a:pt x="136" y="272"/>
                  </a:lnTo>
                  <a:lnTo>
                    <a:pt x="109" y="271"/>
                  </a:lnTo>
                  <a:lnTo>
                    <a:pt x="60" y="250"/>
                  </a:lnTo>
                  <a:lnTo>
                    <a:pt x="24" y="212"/>
                  </a:lnTo>
                  <a:lnTo>
                    <a:pt x="3" y="164"/>
                  </a:lnTo>
                  <a:lnTo>
                    <a:pt x="0" y="136"/>
                  </a:lnTo>
                  <a:lnTo>
                    <a:pt x="3" y="108"/>
                  </a:lnTo>
                  <a:lnTo>
                    <a:pt x="24" y="59"/>
                  </a:lnTo>
                  <a:lnTo>
                    <a:pt x="60" y="23"/>
                  </a:lnTo>
                  <a:lnTo>
                    <a:pt x="109" y="2"/>
                  </a:lnTo>
                  <a:lnTo>
                    <a:pt x="136" y="0"/>
                  </a:lnTo>
                  <a:lnTo>
                    <a:pt x="165" y="2"/>
                  </a:lnTo>
                  <a:lnTo>
                    <a:pt x="213" y="23"/>
                  </a:lnTo>
                  <a:lnTo>
                    <a:pt x="251" y="59"/>
                  </a:lnTo>
                  <a:lnTo>
                    <a:pt x="271"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7" name="Freeform 179"/>
            <p:cNvSpPr>
              <a:spLocks/>
            </p:cNvSpPr>
            <p:nvPr/>
          </p:nvSpPr>
          <p:spPr bwMode="auto">
            <a:xfrm>
              <a:off x="5476107" y="5517913"/>
              <a:ext cx="66940" cy="66940"/>
            </a:xfrm>
            <a:custGeom>
              <a:avLst/>
              <a:gdLst>
                <a:gd name="T0" fmla="*/ 192 w 192"/>
                <a:gd name="T1" fmla="*/ 96 h 191"/>
                <a:gd name="T2" fmla="*/ 190 w 192"/>
                <a:gd name="T3" fmla="*/ 116 h 191"/>
                <a:gd name="T4" fmla="*/ 175 w 192"/>
                <a:gd name="T5" fmla="*/ 149 h 191"/>
                <a:gd name="T6" fmla="*/ 149 w 192"/>
                <a:gd name="T7" fmla="*/ 175 h 191"/>
                <a:gd name="T8" fmla="*/ 115 w 192"/>
                <a:gd name="T9" fmla="*/ 189 h 191"/>
                <a:gd name="T10" fmla="*/ 96 w 192"/>
                <a:gd name="T11" fmla="*/ 191 h 191"/>
                <a:gd name="T12" fmla="*/ 76 w 192"/>
                <a:gd name="T13" fmla="*/ 189 h 191"/>
                <a:gd name="T14" fmla="*/ 41 w 192"/>
                <a:gd name="T15" fmla="*/ 175 h 191"/>
                <a:gd name="T16" fmla="*/ 15 w 192"/>
                <a:gd name="T17" fmla="*/ 149 h 191"/>
                <a:gd name="T18" fmla="*/ 1 w 192"/>
                <a:gd name="T19" fmla="*/ 116 h 191"/>
                <a:gd name="T20" fmla="*/ 0 w 192"/>
                <a:gd name="T21" fmla="*/ 96 h 191"/>
                <a:gd name="T22" fmla="*/ 1 w 192"/>
                <a:gd name="T23" fmla="*/ 77 h 191"/>
                <a:gd name="T24" fmla="*/ 15 w 192"/>
                <a:gd name="T25" fmla="*/ 42 h 191"/>
                <a:gd name="T26" fmla="*/ 41 w 192"/>
                <a:gd name="T27" fmla="*/ 16 h 191"/>
                <a:gd name="T28" fmla="*/ 76 w 192"/>
                <a:gd name="T29" fmla="*/ 2 h 191"/>
                <a:gd name="T30" fmla="*/ 96 w 192"/>
                <a:gd name="T31" fmla="*/ 0 h 191"/>
                <a:gd name="T32" fmla="*/ 115 w 192"/>
                <a:gd name="T33" fmla="*/ 2 h 191"/>
                <a:gd name="T34" fmla="*/ 149 w 192"/>
                <a:gd name="T35" fmla="*/ 16 h 191"/>
                <a:gd name="T36" fmla="*/ 175 w 192"/>
                <a:gd name="T37" fmla="*/ 42 h 191"/>
                <a:gd name="T38" fmla="*/ 190 w 192"/>
                <a:gd name="T39" fmla="*/ 77 h 191"/>
                <a:gd name="T40" fmla="*/ 192 w 192"/>
                <a:gd name="T41" fmla="*/ 9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91">
                  <a:moveTo>
                    <a:pt x="192" y="96"/>
                  </a:moveTo>
                  <a:lnTo>
                    <a:pt x="190" y="116"/>
                  </a:lnTo>
                  <a:lnTo>
                    <a:pt x="175" y="149"/>
                  </a:lnTo>
                  <a:lnTo>
                    <a:pt x="149" y="175"/>
                  </a:lnTo>
                  <a:lnTo>
                    <a:pt x="115" y="189"/>
                  </a:lnTo>
                  <a:lnTo>
                    <a:pt x="96" y="191"/>
                  </a:lnTo>
                  <a:lnTo>
                    <a:pt x="76" y="189"/>
                  </a:lnTo>
                  <a:lnTo>
                    <a:pt x="41" y="175"/>
                  </a:lnTo>
                  <a:lnTo>
                    <a:pt x="15" y="149"/>
                  </a:lnTo>
                  <a:lnTo>
                    <a:pt x="1" y="116"/>
                  </a:lnTo>
                  <a:lnTo>
                    <a:pt x="0" y="96"/>
                  </a:lnTo>
                  <a:lnTo>
                    <a:pt x="1" y="77"/>
                  </a:lnTo>
                  <a:lnTo>
                    <a:pt x="15" y="42"/>
                  </a:lnTo>
                  <a:lnTo>
                    <a:pt x="41" y="16"/>
                  </a:lnTo>
                  <a:lnTo>
                    <a:pt x="76" y="2"/>
                  </a:lnTo>
                  <a:lnTo>
                    <a:pt x="96" y="0"/>
                  </a:lnTo>
                  <a:lnTo>
                    <a:pt x="115" y="2"/>
                  </a:lnTo>
                  <a:lnTo>
                    <a:pt x="149" y="16"/>
                  </a:lnTo>
                  <a:lnTo>
                    <a:pt x="175" y="42"/>
                  </a:lnTo>
                  <a:lnTo>
                    <a:pt x="190" y="77"/>
                  </a:lnTo>
                  <a:lnTo>
                    <a:pt x="192" y="9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8" name="Freeform 180"/>
            <p:cNvSpPr>
              <a:spLocks/>
            </p:cNvSpPr>
            <p:nvPr/>
          </p:nvSpPr>
          <p:spPr bwMode="auto">
            <a:xfrm>
              <a:off x="6053465" y="5353352"/>
              <a:ext cx="94832" cy="94832"/>
            </a:xfrm>
            <a:custGeom>
              <a:avLst/>
              <a:gdLst>
                <a:gd name="T0" fmla="*/ 272 w 272"/>
                <a:gd name="T1" fmla="*/ 136 h 272"/>
                <a:gd name="T2" fmla="*/ 269 w 272"/>
                <a:gd name="T3" fmla="*/ 163 h 272"/>
                <a:gd name="T4" fmla="*/ 249 w 272"/>
                <a:gd name="T5" fmla="*/ 213 h 272"/>
                <a:gd name="T6" fmla="*/ 212 w 272"/>
                <a:gd name="T7" fmla="*/ 250 h 272"/>
                <a:gd name="T8" fmla="*/ 163 w 272"/>
                <a:gd name="T9" fmla="*/ 271 h 272"/>
                <a:gd name="T10" fmla="*/ 136 w 272"/>
                <a:gd name="T11" fmla="*/ 272 h 272"/>
                <a:gd name="T12" fmla="*/ 107 w 272"/>
                <a:gd name="T13" fmla="*/ 271 h 272"/>
                <a:gd name="T14" fmla="*/ 60 w 272"/>
                <a:gd name="T15" fmla="*/ 250 h 272"/>
                <a:gd name="T16" fmla="*/ 22 w 272"/>
                <a:gd name="T17" fmla="*/ 213 h 272"/>
                <a:gd name="T18" fmla="*/ 1 w 272"/>
                <a:gd name="T19" fmla="*/ 163 h 272"/>
                <a:gd name="T20" fmla="*/ 0 w 272"/>
                <a:gd name="T21" fmla="*/ 136 h 272"/>
                <a:gd name="T22" fmla="*/ 1 w 272"/>
                <a:gd name="T23" fmla="*/ 109 h 272"/>
                <a:gd name="T24" fmla="*/ 22 w 272"/>
                <a:gd name="T25" fmla="*/ 60 h 272"/>
                <a:gd name="T26" fmla="*/ 60 w 272"/>
                <a:gd name="T27" fmla="*/ 23 h 272"/>
                <a:gd name="T28" fmla="*/ 107 w 272"/>
                <a:gd name="T29" fmla="*/ 3 h 272"/>
                <a:gd name="T30" fmla="*/ 136 w 272"/>
                <a:gd name="T31" fmla="*/ 0 h 272"/>
                <a:gd name="T32" fmla="*/ 163 w 272"/>
                <a:gd name="T33" fmla="*/ 3 h 272"/>
                <a:gd name="T34" fmla="*/ 212 w 272"/>
                <a:gd name="T35" fmla="*/ 23 h 272"/>
                <a:gd name="T36" fmla="*/ 249 w 272"/>
                <a:gd name="T37" fmla="*/ 60 h 272"/>
                <a:gd name="T38" fmla="*/ 269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69" y="163"/>
                  </a:lnTo>
                  <a:lnTo>
                    <a:pt x="249" y="213"/>
                  </a:lnTo>
                  <a:lnTo>
                    <a:pt x="212" y="250"/>
                  </a:lnTo>
                  <a:lnTo>
                    <a:pt x="163" y="271"/>
                  </a:lnTo>
                  <a:lnTo>
                    <a:pt x="136" y="272"/>
                  </a:lnTo>
                  <a:lnTo>
                    <a:pt x="107" y="271"/>
                  </a:lnTo>
                  <a:lnTo>
                    <a:pt x="60" y="250"/>
                  </a:lnTo>
                  <a:lnTo>
                    <a:pt x="22" y="213"/>
                  </a:lnTo>
                  <a:lnTo>
                    <a:pt x="1" y="163"/>
                  </a:lnTo>
                  <a:lnTo>
                    <a:pt x="0" y="136"/>
                  </a:lnTo>
                  <a:lnTo>
                    <a:pt x="1" y="109"/>
                  </a:lnTo>
                  <a:lnTo>
                    <a:pt x="22" y="60"/>
                  </a:lnTo>
                  <a:lnTo>
                    <a:pt x="60" y="23"/>
                  </a:lnTo>
                  <a:lnTo>
                    <a:pt x="107" y="3"/>
                  </a:lnTo>
                  <a:lnTo>
                    <a:pt x="136" y="0"/>
                  </a:lnTo>
                  <a:lnTo>
                    <a:pt x="163" y="3"/>
                  </a:lnTo>
                  <a:lnTo>
                    <a:pt x="212" y="23"/>
                  </a:lnTo>
                  <a:lnTo>
                    <a:pt x="249" y="60"/>
                  </a:lnTo>
                  <a:lnTo>
                    <a:pt x="269"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09" name="Freeform 168"/>
            <p:cNvSpPr>
              <a:spLocks/>
            </p:cNvSpPr>
            <p:nvPr/>
          </p:nvSpPr>
          <p:spPr bwMode="auto">
            <a:xfrm>
              <a:off x="4565443" y="4987971"/>
              <a:ext cx="94832" cy="94832"/>
            </a:xfrm>
            <a:custGeom>
              <a:avLst/>
              <a:gdLst>
                <a:gd name="T0" fmla="*/ 272 w 272"/>
                <a:gd name="T1" fmla="*/ 136 h 272"/>
                <a:gd name="T2" fmla="*/ 270 w 272"/>
                <a:gd name="T3" fmla="*/ 165 h 272"/>
                <a:gd name="T4" fmla="*/ 249 w 272"/>
                <a:gd name="T5" fmla="*/ 213 h 272"/>
                <a:gd name="T6" fmla="*/ 213 w 272"/>
                <a:gd name="T7" fmla="*/ 250 h 272"/>
                <a:gd name="T8" fmla="*/ 163 w 272"/>
                <a:gd name="T9" fmla="*/ 271 h 272"/>
                <a:gd name="T10" fmla="*/ 136 w 272"/>
                <a:gd name="T11" fmla="*/ 272 h 272"/>
                <a:gd name="T12" fmla="*/ 108 w 272"/>
                <a:gd name="T13" fmla="*/ 271 h 272"/>
                <a:gd name="T14" fmla="*/ 60 w 272"/>
                <a:gd name="T15" fmla="*/ 250 h 272"/>
                <a:gd name="T16" fmla="*/ 22 w 272"/>
                <a:gd name="T17" fmla="*/ 213 h 272"/>
                <a:gd name="T18" fmla="*/ 1 w 272"/>
                <a:gd name="T19" fmla="*/ 165 h 272"/>
                <a:gd name="T20" fmla="*/ 0 w 272"/>
                <a:gd name="T21" fmla="*/ 136 h 272"/>
                <a:gd name="T22" fmla="*/ 1 w 272"/>
                <a:gd name="T23" fmla="*/ 109 h 272"/>
                <a:gd name="T24" fmla="*/ 22 w 272"/>
                <a:gd name="T25" fmla="*/ 60 h 272"/>
                <a:gd name="T26" fmla="*/ 60 w 272"/>
                <a:gd name="T27" fmla="*/ 24 h 272"/>
                <a:gd name="T28" fmla="*/ 108 w 272"/>
                <a:gd name="T29" fmla="*/ 3 h 272"/>
                <a:gd name="T30" fmla="*/ 136 w 272"/>
                <a:gd name="T31" fmla="*/ 0 h 272"/>
                <a:gd name="T32" fmla="*/ 163 w 272"/>
                <a:gd name="T33" fmla="*/ 3 h 272"/>
                <a:gd name="T34" fmla="*/ 213 w 272"/>
                <a:gd name="T35" fmla="*/ 24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5"/>
                  </a:lnTo>
                  <a:lnTo>
                    <a:pt x="249" y="213"/>
                  </a:lnTo>
                  <a:lnTo>
                    <a:pt x="213" y="250"/>
                  </a:lnTo>
                  <a:lnTo>
                    <a:pt x="163" y="271"/>
                  </a:lnTo>
                  <a:lnTo>
                    <a:pt x="136" y="272"/>
                  </a:lnTo>
                  <a:lnTo>
                    <a:pt x="108" y="271"/>
                  </a:lnTo>
                  <a:lnTo>
                    <a:pt x="60" y="250"/>
                  </a:lnTo>
                  <a:lnTo>
                    <a:pt x="22" y="213"/>
                  </a:lnTo>
                  <a:lnTo>
                    <a:pt x="1" y="165"/>
                  </a:lnTo>
                  <a:lnTo>
                    <a:pt x="0" y="136"/>
                  </a:lnTo>
                  <a:lnTo>
                    <a:pt x="1" y="109"/>
                  </a:lnTo>
                  <a:lnTo>
                    <a:pt x="22" y="60"/>
                  </a:lnTo>
                  <a:lnTo>
                    <a:pt x="60" y="24"/>
                  </a:lnTo>
                  <a:lnTo>
                    <a:pt x="108" y="3"/>
                  </a:lnTo>
                  <a:lnTo>
                    <a:pt x="136" y="0"/>
                  </a:lnTo>
                  <a:lnTo>
                    <a:pt x="163" y="3"/>
                  </a:lnTo>
                  <a:lnTo>
                    <a:pt x="213" y="24"/>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0" name="Freeform 177"/>
            <p:cNvSpPr>
              <a:spLocks/>
            </p:cNvSpPr>
            <p:nvPr/>
          </p:nvSpPr>
          <p:spPr bwMode="auto">
            <a:xfrm>
              <a:off x="6637796" y="5500480"/>
              <a:ext cx="94832" cy="94832"/>
            </a:xfrm>
            <a:custGeom>
              <a:avLst/>
              <a:gdLst>
                <a:gd name="T0" fmla="*/ 273 w 273"/>
                <a:gd name="T1" fmla="*/ 136 h 272"/>
                <a:gd name="T2" fmla="*/ 271 w 273"/>
                <a:gd name="T3" fmla="*/ 164 h 272"/>
                <a:gd name="T4" fmla="*/ 251 w 273"/>
                <a:gd name="T5" fmla="*/ 212 h 272"/>
                <a:gd name="T6" fmla="*/ 213 w 273"/>
                <a:gd name="T7" fmla="*/ 250 h 272"/>
                <a:gd name="T8" fmla="*/ 165 w 273"/>
                <a:gd name="T9" fmla="*/ 271 h 272"/>
                <a:gd name="T10" fmla="*/ 136 w 273"/>
                <a:gd name="T11" fmla="*/ 272 h 272"/>
                <a:gd name="T12" fmla="*/ 109 w 273"/>
                <a:gd name="T13" fmla="*/ 271 h 272"/>
                <a:gd name="T14" fmla="*/ 60 w 273"/>
                <a:gd name="T15" fmla="*/ 250 h 272"/>
                <a:gd name="T16" fmla="*/ 24 w 273"/>
                <a:gd name="T17" fmla="*/ 212 h 272"/>
                <a:gd name="T18" fmla="*/ 3 w 273"/>
                <a:gd name="T19" fmla="*/ 164 h 272"/>
                <a:gd name="T20" fmla="*/ 0 w 273"/>
                <a:gd name="T21" fmla="*/ 136 h 272"/>
                <a:gd name="T22" fmla="*/ 3 w 273"/>
                <a:gd name="T23" fmla="*/ 108 h 272"/>
                <a:gd name="T24" fmla="*/ 24 w 273"/>
                <a:gd name="T25" fmla="*/ 59 h 272"/>
                <a:gd name="T26" fmla="*/ 60 w 273"/>
                <a:gd name="T27" fmla="*/ 23 h 272"/>
                <a:gd name="T28" fmla="*/ 109 w 273"/>
                <a:gd name="T29" fmla="*/ 2 h 272"/>
                <a:gd name="T30" fmla="*/ 136 w 273"/>
                <a:gd name="T31" fmla="*/ 0 h 272"/>
                <a:gd name="T32" fmla="*/ 165 w 273"/>
                <a:gd name="T33" fmla="*/ 2 h 272"/>
                <a:gd name="T34" fmla="*/ 213 w 273"/>
                <a:gd name="T35" fmla="*/ 23 h 272"/>
                <a:gd name="T36" fmla="*/ 251 w 273"/>
                <a:gd name="T37" fmla="*/ 59 h 272"/>
                <a:gd name="T38" fmla="*/ 271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1" y="164"/>
                  </a:lnTo>
                  <a:lnTo>
                    <a:pt x="251" y="212"/>
                  </a:lnTo>
                  <a:lnTo>
                    <a:pt x="213" y="250"/>
                  </a:lnTo>
                  <a:lnTo>
                    <a:pt x="165" y="271"/>
                  </a:lnTo>
                  <a:lnTo>
                    <a:pt x="136" y="272"/>
                  </a:lnTo>
                  <a:lnTo>
                    <a:pt x="109" y="271"/>
                  </a:lnTo>
                  <a:lnTo>
                    <a:pt x="60" y="250"/>
                  </a:lnTo>
                  <a:lnTo>
                    <a:pt x="24" y="212"/>
                  </a:lnTo>
                  <a:lnTo>
                    <a:pt x="3" y="164"/>
                  </a:lnTo>
                  <a:lnTo>
                    <a:pt x="0" y="136"/>
                  </a:lnTo>
                  <a:lnTo>
                    <a:pt x="3" y="108"/>
                  </a:lnTo>
                  <a:lnTo>
                    <a:pt x="24" y="59"/>
                  </a:lnTo>
                  <a:lnTo>
                    <a:pt x="60" y="23"/>
                  </a:lnTo>
                  <a:lnTo>
                    <a:pt x="109" y="2"/>
                  </a:lnTo>
                  <a:lnTo>
                    <a:pt x="136" y="0"/>
                  </a:lnTo>
                  <a:lnTo>
                    <a:pt x="165" y="2"/>
                  </a:lnTo>
                  <a:lnTo>
                    <a:pt x="213" y="23"/>
                  </a:lnTo>
                  <a:lnTo>
                    <a:pt x="251" y="59"/>
                  </a:lnTo>
                  <a:lnTo>
                    <a:pt x="271"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1" name="Freeform 148"/>
            <p:cNvSpPr>
              <a:spLocks/>
            </p:cNvSpPr>
            <p:nvPr/>
          </p:nvSpPr>
          <p:spPr bwMode="auto">
            <a:xfrm>
              <a:off x="8113268" y="3959465"/>
              <a:ext cx="94832" cy="94832"/>
            </a:xfrm>
            <a:custGeom>
              <a:avLst/>
              <a:gdLst>
                <a:gd name="T0" fmla="*/ 272 w 272"/>
                <a:gd name="T1" fmla="*/ 136 h 272"/>
                <a:gd name="T2" fmla="*/ 270 w 272"/>
                <a:gd name="T3" fmla="*/ 163 h 272"/>
                <a:gd name="T4" fmla="*/ 249 w 272"/>
                <a:gd name="T5" fmla="*/ 213 h 272"/>
                <a:gd name="T6" fmla="*/ 213 w 272"/>
                <a:gd name="T7" fmla="*/ 249 h 272"/>
                <a:gd name="T8" fmla="*/ 163 w 272"/>
                <a:gd name="T9" fmla="*/ 270 h 272"/>
                <a:gd name="T10" fmla="*/ 136 w 272"/>
                <a:gd name="T11" fmla="*/ 272 h 272"/>
                <a:gd name="T12" fmla="*/ 108 w 272"/>
                <a:gd name="T13" fmla="*/ 270 h 272"/>
                <a:gd name="T14" fmla="*/ 60 w 272"/>
                <a:gd name="T15" fmla="*/ 249 h 272"/>
                <a:gd name="T16" fmla="*/ 22 w 272"/>
                <a:gd name="T17" fmla="*/ 213 h 272"/>
                <a:gd name="T18" fmla="*/ 1 w 272"/>
                <a:gd name="T19" fmla="*/ 163 h 272"/>
                <a:gd name="T20" fmla="*/ 0 w 272"/>
                <a:gd name="T21" fmla="*/ 136 h 272"/>
                <a:gd name="T22" fmla="*/ 1 w 272"/>
                <a:gd name="T23" fmla="*/ 108 h 272"/>
                <a:gd name="T24" fmla="*/ 22 w 272"/>
                <a:gd name="T25" fmla="*/ 60 h 272"/>
                <a:gd name="T26" fmla="*/ 60 w 272"/>
                <a:gd name="T27" fmla="*/ 22 h 272"/>
                <a:gd name="T28" fmla="*/ 108 w 272"/>
                <a:gd name="T29" fmla="*/ 1 h 272"/>
                <a:gd name="T30" fmla="*/ 136 w 272"/>
                <a:gd name="T31" fmla="*/ 0 h 272"/>
                <a:gd name="T32" fmla="*/ 163 w 272"/>
                <a:gd name="T33" fmla="*/ 1 h 272"/>
                <a:gd name="T34" fmla="*/ 213 w 272"/>
                <a:gd name="T35" fmla="*/ 22 h 272"/>
                <a:gd name="T36" fmla="*/ 249 w 272"/>
                <a:gd name="T37" fmla="*/ 60 h 272"/>
                <a:gd name="T38" fmla="*/ 270 w 272"/>
                <a:gd name="T39" fmla="*/ 108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3"/>
                  </a:lnTo>
                  <a:lnTo>
                    <a:pt x="249" y="213"/>
                  </a:lnTo>
                  <a:lnTo>
                    <a:pt x="213" y="249"/>
                  </a:lnTo>
                  <a:lnTo>
                    <a:pt x="163" y="270"/>
                  </a:lnTo>
                  <a:lnTo>
                    <a:pt x="136" y="272"/>
                  </a:lnTo>
                  <a:lnTo>
                    <a:pt x="108" y="270"/>
                  </a:lnTo>
                  <a:lnTo>
                    <a:pt x="60" y="249"/>
                  </a:lnTo>
                  <a:lnTo>
                    <a:pt x="22" y="213"/>
                  </a:lnTo>
                  <a:lnTo>
                    <a:pt x="1" y="163"/>
                  </a:lnTo>
                  <a:lnTo>
                    <a:pt x="0" y="136"/>
                  </a:lnTo>
                  <a:lnTo>
                    <a:pt x="1" y="108"/>
                  </a:lnTo>
                  <a:lnTo>
                    <a:pt x="22" y="60"/>
                  </a:lnTo>
                  <a:lnTo>
                    <a:pt x="60" y="22"/>
                  </a:lnTo>
                  <a:lnTo>
                    <a:pt x="108" y="1"/>
                  </a:lnTo>
                  <a:lnTo>
                    <a:pt x="136" y="0"/>
                  </a:lnTo>
                  <a:lnTo>
                    <a:pt x="163" y="1"/>
                  </a:lnTo>
                  <a:lnTo>
                    <a:pt x="213" y="22"/>
                  </a:lnTo>
                  <a:lnTo>
                    <a:pt x="249" y="60"/>
                  </a:lnTo>
                  <a:lnTo>
                    <a:pt x="270" y="108"/>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2" name="Freeform 164"/>
            <p:cNvSpPr>
              <a:spLocks/>
            </p:cNvSpPr>
            <p:nvPr/>
          </p:nvSpPr>
          <p:spPr bwMode="auto">
            <a:xfrm>
              <a:off x="3982507" y="2920498"/>
              <a:ext cx="94832" cy="94832"/>
            </a:xfrm>
            <a:custGeom>
              <a:avLst/>
              <a:gdLst>
                <a:gd name="T0" fmla="*/ 272 w 272"/>
                <a:gd name="T1" fmla="*/ 136 h 272"/>
                <a:gd name="T2" fmla="*/ 270 w 272"/>
                <a:gd name="T3" fmla="*/ 164 h 272"/>
                <a:gd name="T4" fmla="*/ 249 w 272"/>
                <a:gd name="T5" fmla="*/ 213 h 272"/>
                <a:gd name="T6" fmla="*/ 213 w 272"/>
                <a:gd name="T7" fmla="*/ 250 h 272"/>
                <a:gd name="T8" fmla="*/ 163 w 272"/>
                <a:gd name="T9" fmla="*/ 270 h 272"/>
                <a:gd name="T10" fmla="*/ 136 w 272"/>
                <a:gd name="T11" fmla="*/ 272 h 272"/>
                <a:gd name="T12" fmla="*/ 108 w 272"/>
                <a:gd name="T13" fmla="*/ 270 h 272"/>
                <a:gd name="T14" fmla="*/ 60 w 272"/>
                <a:gd name="T15" fmla="*/ 250 h 272"/>
                <a:gd name="T16" fmla="*/ 22 w 272"/>
                <a:gd name="T17" fmla="*/ 213 h 272"/>
                <a:gd name="T18" fmla="*/ 1 w 272"/>
                <a:gd name="T19" fmla="*/ 164 h 272"/>
                <a:gd name="T20" fmla="*/ 0 w 272"/>
                <a:gd name="T21" fmla="*/ 136 h 272"/>
                <a:gd name="T22" fmla="*/ 1 w 272"/>
                <a:gd name="T23" fmla="*/ 109 h 272"/>
                <a:gd name="T24" fmla="*/ 22 w 272"/>
                <a:gd name="T25" fmla="*/ 60 h 272"/>
                <a:gd name="T26" fmla="*/ 60 w 272"/>
                <a:gd name="T27" fmla="*/ 22 h 272"/>
                <a:gd name="T28" fmla="*/ 108 w 272"/>
                <a:gd name="T29" fmla="*/ 2 h 272"/>
                <a:gd name="T30" fmla="*/ 136 w 272"/>
                <a:gd name="T31" fmla="*/ 0 h 272"/>
                <a:gd name="T32" fmla="*/ 163 w 272"/>
                <a:gd name="T33" fmla="*/ 2 h 272"/>
                <a:gd name="T34" fmla="*/ 213 w 272"/>
                <a:gd name="T35" fmla="*/ 22 h 272"/>
                <a:gd name="T36" fmla="*/ 249 w 272"/>
                <a:gd name="T37" fmla="*/ 60 h 272"/>
                <a:gd name="T38" fmla="*/ 270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0" y="164"/>
                  </a:lnTo>
                  <a:lnTo>
                    <a:pt x="249" y="213"/>
                  </a:lnTo>
                  <a:lnTo>
                    <a:pt x="213" y="250"/>
                  </a:lnTo>
                  <a:lnTo>
                    <a:pt x="163" y="270"/>
                  </a:lnTo>
                  <a:lnTo>
                    <a:pt x="136" y="272"/>
                  </a:lnTo>
                  <a:lnTo>
                    <a:pt x="108" y="270"/>
                  </a:lnTo>
                  <a:lnTo>
                    <a:pt x="60" y="250"/>
                  </a:lnTo>
                  <a:lnTo>
                    <a:pt x="22" y="213"/>
                  </a:lnTo>
                  <a:lnTo>
                    <a:pt x="1" y="164"/>
                  </a:lnTo>
                  <a:lnTo>
                    <a:pt x="0" y="136"/>
                  </a:lnTo>
                  <a:lnTo>
                    <a:pt x="1" y="109"/>
                  </a:lnTo>
                  <a:lnTo>
                    <a:pt x="22" y="60"/>
                  </a:lnTo>
                  <a:lnTo>
                    <a:pt x="60" y="22"/>
                  </a:lnTo>
                  <a:lnTo>
                    <a:pt x="108" y="2"/>
                  </a:lnTo>
                  <a:lnTo>
                    <a:pt x="136" y="0"/>
                  </a:lnTo>
                  <a:lnTo>
                    <a:pt x="163" y="2"/>
                  </a:lnTo>
                  <a:lnTo>
                    <a:pt x="213" y="22"/>
                  </a:lnTo>
                  <a:lnTo>
                    <a:pt x="249" y="60"/>
                  </a:lnTo>
                  <a:lnTo>
                    <a:pt x="270"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3" name="Freeform 137"/>
            <p:cNvSpPr>
              <a:spLocks/>
            </p:cNvSpPr>
            <p:nvPr/>
          </p:nvSpPr>
          <p:spPr bwMode="auto">
            <a:xfrm>
              <a:off x="7527542" y="1905938"/>
              <a:ext cx="94832" cy="94832"/>
            </a:xfrm>
            <a:custGeom>
              <a:avLst/>
              <a:gdLst>
                <a:gd name="T0" fmla="*/ 273 w 273"/>
                <a:gd name="T1" fmla="*/ 136 h 272"/>
                <a:gd name="T2" fmla="*/ 270 w 273"/>
                <a:gd name="T3" fmla="*/ 163 h 272"/>
                <a:gd name="T4" fmla="*/ 249 w 273"/>
                <a:gd name="T5" fmla="*/ 212 h 272"/>
                <a:gd name="T6" fmla="*/ 213 w 273"/>
                <a:gd name="T7" fmla="*/ 248 h 272"/>
                <a:gd name="T8" fmla="*/ 164 w 273"/>
                <a:gd name="T9" fmla="*/ 269 h 272"/>
                <a:gd name="T10" fmla="*/ 137 w 273"/>
                <a:gd name="T11" fmla="*/ 272 h 272"/>
                <a:gd name="T12" fmla="*/ 108 w 273"/>
                <a:gd name="T13" fmla="*/ 269 h 272"/>
                <a:gd name="T14" fmla="*/ 60 w 273"/>
                <a:gd name="T15" fmla="*/ 248 h 272"/>
                <a:gd name="T16" fmla="*/ 22 w 273"/>
                <a:gd name="T17" fmla="*/ 212 h 272"/>
                <a:gd name="T18" fmla="*/ 2 w 273"/>
                <a:gd name="T19" fmla="*/ 163 h 272"/>
                <a:gd name="T20" fmla="*/ 0 w 273"/>
                <a:gd name="T21" fmla="*/ 136 h 272"/>
                <a:gd name="T22" fmla="*/ 2 w 273"/>
                <a:gd name="T23" fmla="*/ 108 h 272"/>
                <a:gd name="T24" fmla="*/ 22 w 273"/>
                <a:gd name="T25" fmla="*/ 59 h 272"/>
                <a:gd name="T26" fmla="*/ 60 w 273"/>
                <a:gd name="T27" fmla="*/ 22 h 272"/>
                <a:gd name="T28" fmla="*/ 108 w 273"/>
                <a:gd name="T29" fmla="*/ 1 h 272"/>
                <a:gd name="T30" fmla="*/ 137 w 273"/>
                <a:gd name="T31" fmla="*/ 0 h 272"/>
                <a:gd name="T32" fmla="*/ 164 w 273"/>
                <a:gd name="T33" fmla="*/ 1 h 272"/>
                <a:gd name="T34" fmla="*/ 213 w 273"/>
                <a:gd name="T35" fmla="*/ 22 h 272"/>
                <a:gd name="T36" fmla="*/ 249 w 273"/>
                <a:gd name="T37" fmla="*/ 59 h 272"/>
                <a:gd name="T38" fmla="*/ 270 w 273"/>
                <a:gd name="T39" fmla="*/ 108 h 272"/>
                <a:gd name="T40" fmla="*/ 273 w 273"/>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3" h="272">
                  <a:moveTo>
                    <a:pt x="273" y="136"/>
                  </a:moveTo>
                  <a:lnTo>
                    <a:pt x="270" y="163"/>
                  </a:lnTo>
                  <a:lnTo>
                    <a:pt x="249" y="212"/>
                  </a:lnTo>
                  <a:lnTo>
                    <a:pt x="213" y="248"/>
                  </a:lnTo>
                  <a:lnTo>
                    <a:pt x="164" y="269"/>
                  </a:lnTo>
                  <a:lnTo>
                    <a:pt x="137" y="272"/>
                  </a:lnTo>
                  <a:lnTo>
                    <a:pt x="108" y="269"/>
                  </a:lnTo>
                  <a:lnTo>
                    <a:pt x="60" y="248"/>
                  </a:lnTo>
                  <a:lnTo>
                    <a:pt x="22" y="212"/>
                  </a:lnTo>
                  <a:lnTo>
                    <a:pt x="2" y="163"/>
                  </a:lnTo>
                  <a:lnTo>
                    <a:pt x="0" y="136"/>
                  </a:lnTo>
                  <a:lnTo>
                    <a:pt x="2" y="108"/>
                  </a:lnTo>
                  <a:lnTo>
                    <a:pt x="22" y="59"/>
                  </a:lnTo>
                  <a:lnTo>
                    <a:pt x="60" y="22"/>
                  </a:lnTo>
                  <a:lnTo>
                    <a:pt x="108" y="1"/>
                  </a:lnTo>
                  <a:lnTo>
                    <a:pt x="137" y="0"/>
                  </a:lnTo>
                  <a:lnTo>
                    <a:pt x="164" y="1"/>
                  </a:lnTo>
                  <a:lnTo>
                    <a:pt x="213" y="22"/>
                  </a:lnTo>
                  <a:lnTo>
                    <a:pt x="249" y="59"/>
                  </a:lnTo>
                  <a:lnTo>
                    <a:pt x="270" y="108"/>
                  </a:lnTo>
                  <a:lnTo>
                    <a:pt x="273"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4" name="Freeform 155"/>
            <p:cNvSpPr>
              <a:spLocks/>
            </p:cNvSpPr>
            <p:nvPr/>
          </p:nvSpPr>
          <p:spPr bwMode="auto">
            <a:xfrm>
              <a:off x="5459372" y="1360656"/>
              <a:ext cx="94832" cy="96227"/>
            </a:xfrm>
            <a:custGeom>
              <a:avLst/>
              <a:gdLst>
                <a:gd name="T0" fmla="*/ 272 w 272"/>
                <a:gd name="T1" fmla="*/ 136 h 272"/>
                <a:gd name="T2" fmla="*/ 271 w 272"/>
                <a:gd name="T3" fmla="*/ 163 h 272"/>
                <a:gd name="T4" fmla="*/ 250 w 272"/>
                <a:gd name="T5" fmla="*/ 212 h 272"/>
                <a:gd name="T6" fmla="*/ 213 w 272"/>
                <a:gd name="T7" fmla="*/ 249 h 272"/>
                <a:gd name="T8" fmla="*/ 165 w 272"/>
                <a:gd name="T9" fmla="*/ 269 h 272"/>
                <a:gd name="T10" fmla="*/ 136 w 272"/>
                <a:gd name="T11" fmla="*/ 272 h 272"/>
                <a:gd name="T12" fmla="*/ 109 w 272"/>
                <a:gd name="T13" fmla="*/ 269 h 272"/>
                <a:gd name="T14" fmla="*/ 60 w 272"/>
                <a:gd name="T15" fmla="*/ 249 h 272"/>
                <a:gd name="T16" fmla="*/ 23 w 272"/>
                <a:gd name="T17" fmla="*/ 212 h 272"/>
                <a:gd name="T18" fmla="*/ 3 w 272"/>
                <a:gd name="T19" fmla="*/ 163 h 272"/>
                <a:gd name="T20" fmla="*/ 0 w 272"/>
                <a:gd name="T21" fmla="*/ 136 h 272"/>
                <a:gd name="T22" fmla="*/ 3 w 272"/>
                <a:gd name="T23" fmla="*/ 107 h 272"/>
                <a:gd name="T24" fmla="*/ 23 w 272"/>
                <a:gd name="T25" fmla="*/ 59 h 272"/>
                <a:gd name="T26" fmla="*/ 60 w 272"/>
                <a:gd name="T27" fmla="*/ 22 h 272"/>
                <a:gd name="T28" fmla="*/ 109 w 272"/>
                <a:gd name="T29" fmla="*/ 1 h 272"/>
                <a:gd name="T30" fmla="*/ 136 w 272"/>
                <a:gd name="T31" fmla="*/ 0 h 272"/>
                <a:gd name="T32" fmla="*/ 165 w 272"/>
                <a:gd name="T33" fmla="*/ 1 h 272"/>
                <a:gd name="T34" fmla="*/ 213 w 272"/>
                <a:gd name="T35" fmla="*/ 22 h 272"/>
                <a:gd name="T36" fmla="*/ 250 w 272"/>
                <a:gd name="T37" fmla="*/ 59 h 272"/>
                <a:gd name="T38" fmla="*/ 271 w 272"/>
                <a:gd name="T39" fmla="*/ 107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3"/>
                  </a:lnTo>
                  <a:lnTo>
                    <a:pt x="250" y="212"/>
                  </a:lnTo>
                  <a:lnTo>
                    <a:pt x="213" y="249"/>
                  </a:lnTo>
                  <a:lnTo>
                    <a:pt x="165" y="269"/>
                  </a:lnTo>
                  <a:lnTo>
                    <a:pt x="136" y="272"/>
                  </a:lnTo>
                  <a:lnTo>
                    <a:pt x="109" y="269"/>
                  </a:lnTo>
                  <a:lnTo>
                    <a:pt x="60" y="249"/>
                  </a:lnTo>
                  <a:lnTo>
                    <a:pt x="23" y="212"/>
                  </a:lnTo>
                  <a:lnTo>
                    <a:pt x="3" y="163"/>
                  </a:lnTo>
                  <a:lnTo>
                    <a:pt x="0" y="136"/>
                  </a:lnTo>
                  <a:lnTo>
                    <a:pt x="3" y="107"/>
                  </a:lnTo>
                  <a:lnTo>
                    <a:pt x="23" y="59"/>
                  </a:lnTo>
                  <a:lnTo>
                    <a:pt x="60" y="22"/>
                  </a:lnTo>
                  <a:lnTo>
                    <a:pt x="109" y="1"/>
                  </a:lnTo>
                  <a:lnTo>
                    <a:pt x="136" y="0"/>
                  </a:lnTo>
                  <a:lnTo>
                    <a:pt x="165" y="1"/>
                  </a:lnTo>
                  <a:lnTo>
                    <a:pt x="213" y="22"/>
                  </a:lnTo>
                  <a:lnTo>
                    <a:pt x="250" y="59"/>
                  </a:lnTo>
                  <a:lnTo>
                    <a:pt x="271" y="107"/>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15" name="Freeform 176"/>
            <p:cNvSpPr>
              <a:spLocks/>
            </p:cNvSpPr>
            <p:nvPr/>
          </p:nvSpPr>
          <p:spPr bwMode="auto">
            <a:xfrm>
              <a:off x="6310765" y="3663115"/>
              <a:ext cx="94832" cy="94832"/>
            </a:xfrm>
            <a:custGeom>
              <a:avLst/>
              <a:gdLst>
                <a:gd name="T0" fmla="*/ 272 w 272"/>
                <a:gd name="T1" fmla="*/ 136 h 272"/>
                <a:gd name="T2" fmla="*/ 271 w 272"/>
                <a:gd name="T3" fmla="*/ 165 h 272"/>
                <a:gd name="T4" fmla="*/ 250 w 272"/>
                <a:gd name="T5" fmla="*/ 213 h 272"/>
                <a:gd name="T6" fmla="*/ 212 w 272"/>
                <a:gd name="T7" fmla="*/ 250 h 272"/>
                <a:gd name="T8" fmla="*/ 164 w 272"/>
                <a:gd name="T9" fmla="*/ 271 h 272"/>
                <a:gd name="T10" fmla="*/ 136 w 272"/>
                <a:gd name="T11" fmla="*/ 272 h 272"/>
                <a:gd name="T12" fmla="*/ 109 w 272"/>
                <a:gd name="T13" fmla="*/ 271 h 272"/>
                <a:gd name="T14" fmla="*/ 59 w 272"/>
                <a:gd name="T15" fmla="*/ 250 h 272"/>
                <a:gd name="T16" fmla="*/ 23 w 272"/>
                <a:gd name="T17" fmla="*/ 213 h 272"/>
                <a:gd name="T18" fmla="*/ 2 w 272"/>
                <a:gd name="T19" fmla="*/ 165 h 272"/>
                <a:gd name="T20" fmla="*/ 0 w 272"/>
                <a:gd name="T21" fmla="*/ 136 h 272"/>
                <a:gd name="T22" fmla="*/ 2 w 272"/>
                <a:gd name="T23" fmla="*/ 109 h 272"/>
                <a:gd name="T24" fmla="*/ 23 w 272"/>
                <a:gd name="T25" fmla="*/ 60 h 272"/>
                <a:gd name="T26" fmla="*/ 59 w 272"/>
                <a:gd name="T27" fmla="*/ 24 h 272"/>
                <a:gd name="T28" fmla="*/ 109 w 272"/>
                <a:gd name="T29" fmla="*/ 3 h 272"/>
                <a:gd name="T30" fmla="*/ 136 w 272"/>
                <a:gd name="T31" fmla="*/ 0 h 272"/>
                <a:gd name="T32" fmla="*/ 164 w 272"/>
                <a:gd name="T33" fmla="*/ 3 h 272"/>
                <a:gd name="T34" fmla="*/ 212 w 272"/>
                <a:gd name="T35" fmla="*/ 24 h 272"/>
                <a:gd name="T36" fmla="*/ 250 w 272"/>
                <a:gd name="T37" fmla="*/ 60 h 272"/>
                <a:gd name="T38" fmla="*/ 271 w 272"/>
                <a:gd name="T39" fmla="*/ 109 h 272"/>
                <a:gd name="T40" fmla="*/ 272 w 272"/>
                <a:gd name="T41"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2" h="272">
                  <a:moveTo>
                    <a:pt x="272" y="136"/>
                  </a:moveTo>
                  <a:lnTo>
                    <a:pt x="271" y="165"/>
                  </a:lnTo>
                  <a:lnTo>
                    <a:pt x="250" y="213"/>
                  </a:lnTo>
                  <a:lnTo>
                    <a:pt x="212" y="250"/>
                  </a:lnTo>
                  <a:lnTo>
                    <a:pt x="164" y="271"/>
                  </a:lnTo>
                  <a:lnTo>
                    <a:pt x="136" y="272"/>
                  </a:lnTo>
                  <a:lnTo>
                    <a:pt x="109" y="271"/>
                  </a:lnTo>
                  <a:lnTo>
                    <a:pt x="59" y="250"/>
                  </a:lnTo>
                  <a:lnTo>
                    <a:pt x="23" y="213"/>
                  </a:lnTo>
                  <a:lnTo>
                    <a:pt x="2" y="165"/>
                  </a:lnTo>
                  <a:lnTo>
                    <a:pt x="0" y="136"/>
                  </a:lnTo>
                  <a:lnTo>
                    <a:pt x="2" y="109"/>
                  </a:lnTo>
                  <a:lnTo>
                    <a:pt x="23" y="60"/>
                  </a:lnTo>
                  <a:lnTo>
                    <a:pt x="59" y="24"/>
                  </a:lnTo>
                  <a:lnTo>
                    <a:pt x="109" y="3"/>
                  </a:lnTo>
                  <a:lnTo>
                    <a:pt x="136" y="0"/>
                  </a:lnTo>
                  <a:lnTo>
                    <a:pt x="164" y="3"/>
                  </a:lnTo>
                  <a:lnTo>
                    <a:pt x="212" y="24"/>
                  </a:lnTo>
                  <a:lnTo>
                    <a:pt x="250" y="60"/>
                  </a:lnTo>
                  <a:lnTo>
                    <a:pt x="271" y="109"/>
                  </a:lnTo>
                  <a:lnTo>
                    <a:pt x="272" y="136"/>
                  </a:lnTo>
                  <a:close/>
                </a:path>
              </a:pathLst>
            </a:custGeom>
            <a:grpFill/>
            <a:ln w="9525">
              <a:solidFill>
                <a:schemeClr val="bg2">
                  <a:lumMod val="50000"/>
                </a:schemeClr>
              </a:solidFill>
              <a:round/>
              <a:headEnd/>
              <a:tailEnd/>
            </a:ln>
          </p:spPr>
          <p:txBody>
            <a:bodyPr vert="horz" wrap="square" lIns="68580" tIns="34290" rIns="68580" bIns="34290" numCol="1" anchor="t" anchorCtr="0" compatLnSpc="1">
              <a:prstTxWarp prst="textNoShape">
                <a:avLst/>
              </a:prstTxWarp>
            </a:bodyPr>
            <a:lstStyle/>
            <a:p>
              <a:endParaRPr lang="en-US" sz="1350"/>
            </a:p>
          </p:txBody>
        </p:sp>
      </p:grpSp>
      <p:graphicFrame>
        <p:nvGraphicFramePr>
          <p:cNvPr id="216" name="Diagram 215"/>
          <p:cNvGraphicFramePr/>
          <p:nvPr>
            <p:extLst>
              <p:ext uri="{D42A27DB-BD31-4B8C-83A1-F6EECF244321}">
                <p14:modId xmlns:p14="http://schemas.microsoft.com/office/powerpoint/2010/main" val="1254416580"/>
              </p:ext>
            </p:extLst>
          </p:nvPr>
        </p:nvGraphicFramePr>
        <p:xfrm>
          <a:off x="1532072" y="1439120"/>
          <a:ext cx="6079856" cy="4053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1" name="TextBox 220"/>
          <p:cNvSpPr txBox="1"/>
          <p:nvPr/>
        </p:nvSpPr>
        <p:spPr>
          <a:xfrm>
            <a:off x="5900326" y="4492327"/>
            <a:ext cx="3136170" cy="830997"/>
          </a:xfrm>
          <a:prstGeom prst="rect">
            <a:avLst/>
          </a:prstGeom>
          <a:ln/>
        </p:spPr>
        <p:style>
          <a:lnRef idx="1">
            <a:schemeClr val="accent2"/>
          </a:lnRef>
          <a:fillRef idx="2">
            <a:schemeClr val="accent2"/>
          </a:fillRef>
          <a:effectRef idx="1">
            <a:schemeClr val="accent2"/>
          </a:effectRef>
          <a:fontRef idx="minor">
            <a:schemeClr val="dk1"/>
          </a:fontRef>
        </p:style>
        <p:txBody>
          <a:bodyPr wrap="square" lIns="0" rtlCol="0" anchor="ctr">
            <a:spAutoFit/>
          </a:bodyPr>
          <a:lstStyle/>
          <a:p>
            <a:pPr algn="ctr"/>
            <a:r>
              <a:rPr lang="uz-Cyrl-UZ" sz="2400" b="1" dirty="0" smtClean="0"/>
              <a:t>Умумлаштириб </a:t>
            </a:r>
            <a:r>
              <a:rPr lang="uz-Cyrl-UZ" sz="2400" b="1" dirty="0"/>
              <a:t>тартибга </a:t>
            </a:r>
            <a:r>
              <a:rPr lang="uz-Cyrl-UZ" sz="2400" b="1" dirty="0" smtClean="0"/>
              <a:t>солиш</a:t>
            </a:r>
            <a:endParaRPr lang="en-US" sz="2100" b="1" dirty="0"/>
          </a:p>
        </p:txBody>
      </p:sp>
      <p:sp>
        <p:nvSpPr>
          <p:cNvPr id="224" name="TextBox 223"/>
          <p:cNvSpPr txBox="1"/>
          <p:nvPr/>
        </p:nvSpPr>
        <p:spPr>
          <a:xfrm>
            <a:off x="664122" y="1493748"/>
            <a:ext cx="3397984" cy="923330"/>
          </a:xfrm>
          <a:prstGeom prst="rect">
            <a:avLst/>
          </a:prstGeom>
          <a:ln/>
        </p:spPr>
        <p:style>
          <a:lnRef idx="1">
            <a:schemeClr val="dk1"/>
          </a:lnRef>
          <a:fillRef idx="2">
            <a:schemeClr val="dk1"/>
          </a:fillRef>
          <a:effectRef idx="1">
            <a:schemeClr val="dk1"/>
          </a:effectRef>
          <a:fontRef idx="minor">
            <a:schemeClr val="dk1"/>
          </a:fontRef>
        </p:style>
        <p:txBody>
          <a:bodyPr wrap="square" lIns="0" rtlCol="0" anchor="ctr">
            <a:spAutoFit/>
          </a:bodyPr>
          <a:lstStyle/>
          <a:p>
            <a:pPr lvl="0" algn="ctr"/>
            <a:r>
              <a:rPr lang="uz-Cyrl-UZ" b="1" dirty="0" smtClean="0"/>
              <a:t>Барча </a:t>
            </a:r>
            <a:r>
              <a:rPr lang="uz-Cyrl-UZ" b="1" dirty="0"/>
              <a:t>хўжалик операцияларини яхлит</a:t>
            </a:r>
            <a:r>
              <a:rPr lang="uz-Cyrl-UZ" b="1" dirty="0" smtClean="0"/>
              <a:t>, узлуксиз</a:t>
            </a:r>
            <a:r>
              <a:rPr lang="uz-Cyrl-UZ" b="1" dirty="0"/>
              <a:t>, </a:t>
            </a:r>
            <a:r>
              <a:rPr lang="uz-Cyrl-UZ" b="1" dirty="0" smtClean="0"/>
              <a:t>ҳужжатлар </a:t>
            </a:r>
            <a:r>
              <a:rPr lang="uz-Cyrl-UZ" b="1" dirty="0"/>
              <a:t>асосида ҳисобга </a:t>
            </a:r>
            <a:r>
              <a:rPr lang="uz-Cyrl-UZ" b="1" dirty="0" smtClean="0"/>
              <a:t>олиш</a:t>
            </a:r>
            <a:endParaRPr lang="en-US" b="1" dirty="0"/>
          </a:p>
        </p:txBody>
      </p:sp>
      <p:sp>
        <p:nvSpPr>
          <p:cNvPr id="227" name="TextBox 226"/>
          <p:cNvSpPr txBox="1"/>
          <p:nvPr/>
        </p:nvSpPr>
        <p:spPr>
          <a:xfrm>
            <a:off x="628707" y="4392014"/>
            <a:ext cx="2606059" cy="1323439"/>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tlCol="0" anchor="ctr">
            <a:spAutoFit/>
          </a:bodyPr>
          <a:lstStyle/>
          <a:p>
            <a:pPr algn="ctr"/>
            <a:r>
              <a:rPr lang="uz-Cyrl-UZ" sz="2000" b="1" dirty="0" smtClean="0"/>
              <a:t>Бухгалтерия, молиявий, солиқ </a:t>
            </a:r>
            <a:r>
              <a:rPr lang="uz-Cyrl-UZ" sz="2000" b="1" dirty="0"/>
              <a:t>ва бошқа ҳисоботни тузиш</a:t>
            </a:r>
            <a:endParaRPr lang="en-US" sz="2000" b="1" dirty="0"/>
          </a:p>
        </p:txBody>
      </p:sp>
      <p:sp>
        <p:nvSpPr>
          <p:cNvPr id="3" name="Скругленный прямоугольник 2"/>
          <p:cNvSpPr/>
          <p:nvPr/>
        </p:nvSpPr>
        <p:spPr>
          <a:xfrm>
            <a:off x="1069277" y="406983"/>
            <a:ext cx="7560840" cy="586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dirty="0"/>
              <a:t>иқтисодиёт ривожланишининг ҳар бир босқичида амалга оширилаётган хўжалик сиёсати билан белгиланади:</a:t>
            </a:r>
            <a:endParaRPr lang="ru-RU" dirty="0"/>
          </a:p>
        </p:txBody>
      </p:sp>
      <p:sp>
        <p:nvSpPr>
          <p:cNvPr id="5" name="TextBox 4"/>
          <p:cNvSpPr txBox="1"/>
          <p:nvPr/>
        </p:nvSpPr>
        <p:spPr>
          <a:xfrm>
            <a:off x="5857651" y="1671635"/>
            <a:ext cx="3205777" cy="1015663"/>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lvl="0" algn="ctr"/>
            <a:r>
              <a:rPr lang="uz-Cyrl-UZ" sz="2000" b="1" dirty="0" smtClean="0"/>
              <a:t>Бухгалтерия ахборотларини </a:t>
            </a:r>
          </a:p>
          <a:p>
            <a:pPr lvl="0" algn="ctr"/>
            <a:r>
              <a:rPr lang="uz-Cyrl-UZ" sz="2000" b="1" dirty="0" smtClean="0"/>
              <a:t>йиғиш ва қайд этиш</a:t>
            </a:r>
            <a:endParaRPr lang="en-US" sz="2000" b="1" dirty="0"/>
          </a:p>
        </p:txBody>
      </p:sp>
      <p:sp>
        <p:nvSpPr>
          <p:cNvPr id="6" name="TextBox 5"/>
          <p:cNvSpPr txBox="1"/>
          <p:nvPr/>
        </p:nvSpPr>
        <p:spPr>
          <a:xfrm>
            <a:off x="655018" y="2876207"/>
            <a:ext cx="1997663" cy="461665"/>
          </a:xfrm>
          <a:prstGeom prst="rect">
            <a:avLst/>
          </a:prstGeom>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uz-Cyrl-UZ" sz="2400" b="1" dirty="0" smtClean="0"/>
              <a:t>Қайта ишлаш</a:t>
            </a:r>
            <a:endParaRPr lang="ru-RU" sz="2400" b="1" dirty="0"/>
          </a:p>
        </p:txBody>
      </p:sp>
    </p:spTree>
    <p:extLst>
      <p:ext uri="{BB962C8B-B14F-4D97-AF65-F5344CB8AC3E}">
        <p14:creationId xmlns:p14="http://schemas.microsoft.com/office/powerpoint/2010/main" val="2665367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Выноска со стрелкой вниз 17"/>
          <p:cNvSpPr/>
          <p:nvPr/>
        </p:nvSpPr>
        <p:spPr>
          <a:xfrm>
            <a:off x="914584" y="376941"/>
            <a:ext cx="7281450" cy="128953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648FE693-A4F0-4589-B85F-633E715A27C8}"/>
              </a:ext>
            </a:extLst>
          </p:cNvPr>
          <p:cNvSpPr>
            <a:spLocks noGrp="1"/>
          </p:cNvSpPr>
          <p:nvPr>
            <p:ph type="title"/>
          </p:nvPr>
        </p:nvSpPr>
        <p:spPr>
          <a:xfrm>
            <a:off x="153511" y="85540"/>
            <a:ext cx="8229600" cy="1143000"/>
          </a:xfrm>
          <a:solidFill>
            <a:srgbClr val="FFC000"/>
          </a:solidFill>
        </p:spPr>
        <p:style>
          <a:lnRef idx="2">
            <a:schemeClr val="accent6"/>
          </a:lnRef>
          <a:fillRef idx="1">
            <a:schemeClr val="lt1"/>
          </a:fillRef>
          <a:effectRef idx="0">
            <a:schemeClr val="accent6"/>
          </a:effectRef>
          <a:fontRef idx="minor">
            <a:schemeClr val="dk1"/>
          </a:fontRef>
        </p:style>
        <p:txBody>
          <a:bodyPr>
            <a:noAutofit/>
          </a:bodyPr>
          <a:lstStyle/>
          <a:p>
            <a:r>
              <a:rPr lang="uz-Cyrl-UZ" sz="1800" b="1" dirty="0"/>
              <a:t>Хўжалик ҳисоби томонидан қамраб олинадиган объектлар рақам кўрсаткичлари воситасида акс эттирилади. Уларни олиш учун хўжалик ҳисобида </a:t>
            </a:r>
            <a:r>
              <a:rPr lang="uz-Cyrl-UZ" sz="1800" b="1" dirty="0" smtClean="0"/>
              <a:t>қуйидаги  </a:t>
            </a:r>
            <a:r>
              <a:rPr lang="uz-Cyrl-UZ" sz="1800" b="1" dirty="0"/>
              <a:t>ўлчагичлар қўлланилади:</a:t>
            </a:r>
            <a:endParaRPr lang="en-US" sz="1800" b="1" dirty="0"/>
          </a:p>
        </p:txBody>
      </p:sp>
      <p:grpSp>
        <p:nvGrpSpPr>
          <p:cNvPr id="3" name="Group 2">
            <a:extLst>
              <a:ext uri="{FF2B5EF4-FFF2-40B4-BE49-F238E27FC236}">
                <a16:creationId xmlns="" xmlns:a16="http://schemas.microsoft.com/office/drawing/2014/main" id="{F9356784-6EBA-4A4C-B105-04CFCBAB4389}"/>
              </a:ext>
            </a:extLst>
          </p:cNvPr>
          <p:cNvGrpSpPr/>
          <p:nvPr/>
        </p:nvGrpSpPr>
        <p:grpSpPr>
          <a:xfrm>
            <a:off x="1680081" y="827882"/>
            <a:ext cx="6540212" cy="5123409"/>
            <a:chOff x="3543789" y="1227269"/>
            <a:chExt cx="4228505" cy="4226985"/>
          </a:xfrm>
        </p:grpSpPr>
        <p:grpSp>
          <p:nvGrpSpPr>
            <p:cNvPr id="40" name="Group 39">
              <a:extLst>
                <a:ext uri="{FF2B5EF4-FFF2-40B4-BE49-F238E27FC236}">
                  <a16:creationId xmlns="" xmlns:a16="http://schemas.microsoft.com/office/drawing/2014/main" id="{D5FA9869-90BD-46AE-861C-F2197287ADA1}"/>
                </a:ext>
              </a:extLst>
            </p:cNvPr>
            <p:cNvGrpSpPr/>
            <p:nvPr/>
          </p:nvGrpSpPr>
          <p:grpSpPr>
            <a:xfrm>
              <a:off x="3543789" y="1227269"/>
              <a:ext cx="4228505" cy="4226985"/>
              <a:chOff x="3886994" y="1522413"/>
              <a:chExt cx="4418013" cy="4416425"/>
            </a:xfrm>
          </p:grpSpPr>
          <p:sp>
            <p:nvSpPr>
              <p:cNvPr id="7" name="Freeform 209">
                <a:extLst>
                  <a:ext uri="{FF2B5EF4-FFF2-40B4-BE49-F238E27FC236}">
                    <a16:creationId xmlns="" xmlns:a16="http://schemas.microsoft.com/office/drawing/2014/main" id="{C855E772-47E1-40DE-8E07-F8F8BE4F99E2}"/>
                  </a:ext>
                </a:extLst>
              </p:cNvPr>
              <p:cNvSpPr>
                <a:spLocks/>
              </p:cNvSpPr>
              <p:nvPr/>
            </p:nvSpPr>
            <p:spPr bwMode="auto">
              <a:xfrm>
                <a:off x="6384131" y="2278063"/>
                <a:ext cx="1600200" cy="927100"/>
              </a:xfrm>
              <a:custGeom>
                <a:avLst/>
                <a:gdLst>
                  <a:gd name="T0" fmla="*/ 2415 w 5040"/>
                  <a:gd name="T1" fmla="*/ 2920 h 2920"/>
                  <a:gd name="T2" fmla="*/ 0 w 5040"/>
                  <a:gd name="T3" fmla="*/ 1516 h 2920"/>
                  <a:gd name="T4" fmla="*/ 2625 w 5040"/>
                  <a:gd name="T5" fmla="*/ 0 h 2920"/>
                  <a:gd name="T6" fmla="*/ 5040 w 5040"/>
                  <a:gd name="T7" fmla="*/ 1403 h 2920"/>
                  <a:gd name="T8" fmla="*/ 2415 w 5040"/>
                  <a:gd name="T9" fmla="*/ 2920 h 2920"/>
                </a:gdLst>
                <a:ahLst/>
                <a:cxnLst>
                  <a:cxn ang="0">
                    <a:pos x="T0" y="T1"/>
                  </a:cxn>
                  <a:cxn ang="0">
                    <a:pos x="T2" y="T3"/>
                  </a:cxn>
                  <a:cxn ang="0">
                    <a:pos x="T4" y="T5"/>
                  </a:cxn>
                  <a:cxn ang="0">
                    <a:pos x="T6" y="T7"/>
                  </a:cxn>
                  <a:cxn ang="0">
                    <a:pos x="T8" y="T9"/>
                  </a:cxn>
                </a:cxnLst>
                <a:rect l="0" t="0" r="r" b="b"/>
                <a:pathLst>
                  <a:path w="5040" h="2920">
                    <a:moveTo>
                      <a:pt x="2415" y="2920"/>
                    </a:moveTo>
                    <a:lnTo>
                      <a:pt x="0" y="1516"/>
                    </a:lnTo>
                    <a:lnTo>
                      <a:pt x="2625" y="0"/>
                    </a:lnTo>
                    <a:lnTo>
                      <a:pt x="5040" y="1403"/>
                    </a:lnTo>
                    <a:lnTo>
                      <a:pt x="2415" y="29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 name="Freeform 210">
                <a:extLst>
                  <a:ext uri="{FF2B5EF4-FFF2-40B4-BE49-F238E27FC236}">
                    <a16:creationId xmlns="" xmlns:a16="http://schemas.microsoft.com/office/drawing/2014/main" id="{ECBEB467-524E-421A-84EF-0306557206FF}"/>
                  </a:ext>
                </a:extLst>
              </p:cNvPr>
              <p:cNvSpPr>
                <a:spLocks/>
              </p:cNvSpPr>
              <p:nvPr/>
            </p:nvSpPr>
            <p:spPr bwMode="auto">
              <a:xfrm>
                <a:off x="6384131" y="2759076"/>
                <a:ext cx="768350" cy="765175"/>
              </a:xfrm>
              <a:custGeom>
                <a:avLst/>
                <a:gdLst>
                  <a:gd name="T0" fmla="*/ 2418 w 2418"/>
                  <a:gd name="T1" fmla="*/ 2409 h 2409"/>
                  <a:gd name="T2" fmla="*/ 3 w 2418"/>
                  <a:gd name="T3" fmla="*/ 1005 h 2409"/>
                  <a:gd name="T4" fmla="*/ 0 w 2418"/>
                  <a:gd name="T5" fmla="*/ 0 h 2409"/>
                  <a:gd name="T6" fmla="*/ 2415 w 2418"/>
                  <a:gd name="T7" fmla="*/ 1404 h 2409"/>
                  <a:gd name="T8" fmla="*/ 2418 w 2418"/>
                  <a:gd name="T9" fmla="*/ 2409 h 2409"/>
                </a:gdLst>
                <a:ahLst/>
                <a:cxnLst>
                  <a:cxn ang="0">
                    <a:pos x="T0" y="T1"/>
                  </a:cxn>
                  <a:cxn ang="0">
                    <a:pos x="T2" y="T3"/>
                  </a:cxn>
                  <a:cxn ang="0">
                    <a:pos x="T4" y="T5"/>
                  </a:cxn>
                  <a:cxn ang="0">
                    <a:pos x="T6" y="T7"/>
                  </a:cxn>
                  <a:cxn ang="0">
                    <a:pos x="T8" y="T9"/>
                  </a:cxn>
                </a:cxnLst>
                <a:rect l="0" t="0" r="r" b="b"/>
                <a:pathLst>
                  <a:path w="2418" h="2409">
                    <a:moveTo>
                      <a:pt x="2418" y="2409"/>
                    </a:moveTo>
                    <a:lnTo>
                      <a:pt x="3" y="1005"/>
                    </a:lnTo>
                    <a:lnTo>
                      <a:pt x="0" y="0"/>
                    </a:lnTo>
                    <a:lnTo>
                      <a:pt x="2415" y="1404"/>
                    </a:lnTo>
                    <a:lnTo>
                      <a:pt x="2418" y="2409"/>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 name="Freeform 211">
                <a:extLst>
                  <a:ext uri="{FF2B5EF4-FFF2-40B4-BE49-F238E27FC236}">
                    <a16:creationId xmlns="" xmlns:a16="http://schemas.microsoft.com/office/drawing/2014/main" id="{ACD402F4-8088-4782-A06F-99BC0EF1AA78}"/>
                  </a:ext>
                </a:extLst>
              </p:cNvPr>
              <p:cNvSpPr>
                <a:spLocks/>
              </p:cNvSpPr>
              <p:nvPr/>
            </p:nvSpPr>
            <p:spPr bwMode="auto">
              <a:xfrm>
                <a:off x="5552281" y="3078163"/>
                <a:ext cx="1600200" cy="927100"/>
              </a:xfrm>
              <a:custGeom>
                <a:avLst/>
                <a:gdLst>
                  <a:gd name="T0" fmla="*/ 2415 w 5041"/>
                  <a:gd name="T1" fmla="*/ 2919 h 2919"/>
                  <a:gd name="T2" fmla="*/ 0 w 5041"/>
                  <a:gd name="T3" fmla="*/ 1516 h 2919"/>
                  <a:gd name="T4" fmla="*/ 2626 w 5041"/>
                  <a:gd name="T5" fmla="*/ 0 h 2919"/>
                  <a:gd name="T6" fmla="*/ 5041 w 5041"/>
                  <a:gd name="T7" fmla="*/ 1404 h 2919"/>
                  <a:gd name="T8" fmla="*/ 2415 w 5041"/>
                  <a:gd name="T9" fmla="*/ 2919 h 2919"/>
                </a:gdLst>
                <a:ahLst/>
                <a:cxnLst>
                  <a:cxn ang="0">
                    <a:pos x="T0" y="T1"/>
                  </a:cxn>
                  <a:cxn ang="0">
                    <a:pos x="T2" y="T3"/>
                  </a:cxn>
                  <a:cxn ang="0">
                    <a:pos x="T4" y="T5"/>
                  </a:cxn>
                  <a:cxn ang="0">
                    <a:pos x="T6" y="T7"/>
                  </a:cxn>
                  <a:cxn ang="0">
                    <a:pos x="T8" y="T9"/>
                  </a:cxn>
                </a:cxnLst>
                <a:rect l="0" t="0" r="r" b="b"/>
                <a:pathLst>
                  <a:path w="5041" h="2919">
                    <a:moveTo>
                      <a:pt x="2415" y="2919"/>
                    </a:moveTo>
                    <a:lnTo>
                      <a:pt x="0" y="1516"/>
                    </a:lnTo>
                    <a:lnTo>
                      <a:pt x="2626" y="0"/>
                    </a:lnTo>
                    <a:lnTo>
                      <a:pt x="5041" y="1404"/>
                    </a:lnTo>
                    <a:lnTo>
                      <a:pt x="2415" y="29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 name="Freeform 212">
                <a:extLst>
                  <a:ext uri="{FF2B5EF4-FFF2-40B4-BE49-F238E27FC236}">
                    <a16:creationId xmlns="" xmlns:a16="http://schemas.microsoft.com/office/drawing/2014/main" id="{3C70E513-F95F-451F-9C57-5341B30B8F2D}"/>
                  </a:ext>
                </a:extLst>
              </p:cNvPr>
              <p:cNvSpPr>
                <a:spLocks/>
              </p:cNvSpPr>
              <p:nvPr/>
            </p:nvSpPr>
            <p:spPr bwMode="auto">
              <a:xfrm>
                <a:off x="5552281" y="3559176"/>
                <a:ext cx="766763" cy="765175"/>
              </a:xfrm>
              <a:custGeom>
                <a:avLst/>
                <a:gdLst>
                  <a:gd name="T0" fmla="*/ 2419 w 2419"/>
                  <a:gd name="T1" fmla="*/ 2409 h 2409"/>
                  <a:gd name="T2" fmla="*/ 4 w 2419"/>
                  <a:gd name="T3" fmla="*/ 1006 h 2409"/>
                  <a:gd name="T4" fmla="*/ 0 w 2419"/>
                  <a:gd name="T5" fmla="*/ 0 h 2409"/>
                  <a:gd name="T6" fmla="*/ 2415 w 2419"/>
                  <a:gd name="T7" fmla="*/ 1403 h 2409"/>
                  <a:gd name="T8" fmla="*/ 2419 w 2419"/>
                  <a:gd name="T9" fmla="*/ 2409 h 2409"/>
                </a:gdLst>
                <a:ahLst/>
                <a:cxnLst>
                  <a:cxn ang="0">
                    <a:pos x="T0" y="T1"/>
                  </a:cxn>
                  <a:cxn ang="0">
                    <a:pos x="T2" y="T3"/>
                  </a:cxn>
                  <a:cxn ang="0">
                    <a:pos x="T4" y="T5"/>
                  </a:cxn>
                  <a:cxn ang="0">
                    <a:pos x="T6" y="T7"/>
                  </a:cxn>
                  <a:cxn ang="0">
                    <a:pos x="T8" y="T9"/>
                  </a:cxn>
                </a:cxnLst>
                <a:rect l="0" t="0" r="r" b="b"/>
                <a:pathLst>
                  <a:path w="2419" h="2409">
                    <a:moveTo>
                      <a:pt x="2419" y="2409"/>
                    </a:moveTo>
                    <a:lnTo>
                      <a:pt x="4" y="1006"/>
                    </a:lnTo>
                    <a:lnTo>
                      <a:pt x="0" y="0"/>
                    </a:lnTo>
                    <a:lnTo>
                      <a:pt x="2415" y="1403"/>
                    </a:lnTo>
                    <a:lnTo>
                      <a:pt x="2419" y="2409"/>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 name="Freeform 213">
                <a:extLst>
                  <a:ext uri="{FF2B5EF4-FFF2-40B4-BE49-F238E27FC236}">
                    <a16:creationId xmlns="" xmlns:a16="http://schemas.microsoft.com/office/drawing/2014/main" id="{644A028B-50F6-4823-92A4-2341C5AAF707}"/>
                  </a:ext>
                </a:extLst>
              </p:cNvPr>
              <p:cNvSpPr>
                <a:spLocks/>
              </p:cNvSpPr>
              <p:nvPr/>
            </p:nvSpPr>
            <p:spPr bwMode="auto">
              <a:xfrm>
                <a:off x="4718844" y="4359276"/>
                <a:ext cx="768350" cy="765175"/>
              </a:xfrm>
              <a:custGeom>
                <a:avLst/>
                <a:gdLst>
                  <a:gd name="T0" fmla="*/ 2418 w 2418"/>
                  <a:gd name="T1" fmla="*/ 2410 h 2410"/>
                  <a:gd name="T2" fmla="*/ 2 w 2418"/>
                  <a:gd name="T3" fmla="*/ 1006 h 2410"/>
                  <a:gd name="T4" fmla="*/ 0 w 2418"/>
                  <a:gd name="T5" fmla="*/ 0 h 2410"/>
                  <a:gd name="T6" fmla="*/ 2415 w 2418"/>
                  <a:gd name="T7" fmla="*/ 1404 h 2410"/>
                  <a:gd name="T8" fmla="*/ 2418 w 2418"/>
                  <a:gd name="T9" fmla="*/ 2410 h 2410"/>
                </a:gdLst>
                <a:ahLst/>
                <a:cxnLst>
                  <a:cxn ang="0">
                    <a:pos x="T0" y="T1"/>
                  </a:cxn>
                  <a:cxn ang="0">
                    <a:pos x="T2" y="T3"/>
                  </a:cxn>
                  <a:cxn ang="0">
                    <a:pos x="T4" y="T5"/>
                  </a:cxn>
                  <a:cxn ang="0">
                    <a:pos x="T6" y="T7"/>
                  </a:cxn>
                  <a:cxn ang="0">
                    <a:pos x="T8" y="T9"/>
                  </a:cxn>
                </a:cxnLst>
                <a:rect l="0" t="0" r="r" b="b"/>
                <a:pathLst>
                  <a:path w="2418" h="2410">
                    <a:moveTo>
                      <a:pt x="2418" y="2410"/>
                    </a:moveTo>
                    <a:lnTo>
                      <a:pt x="2" y="1006"/>
                    </a:lnTo>
                    <a:lnTo>
                      <a:pt x="0" y="0"/>
                    </a:lnTo>
                    <a:lnTo>
                      <a:pt x="2415" y="1404"/>
                    </a:lnTo>
                    <a:lnTo>
                      <a:pt x="2418" y="241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2" name="Freeform 214">
                <a:extLst>
                  <a:ext uri="{FF2B5EF4-FFF2-40B4-BE49-F238E27FC236}">
                    <a16:creationId xmlns="" xmlns:a16="http://schemas.microsoft.com/office/drawing/2014/main" id="{07491CC7-B36C-4E88-8CDD-1587D3D33EFD}"/>
                  </a:ext>
                </a:extLst>
              </p:cNvPr>
              <p:cNvSpPr>
                <a:spLocks/>
              </p:cNvSpPr>
              <p:nvPr/>
            </p:nvSpPr>
            <p:spPr bwMode="auto">
              <a:xfrm>
                <a:off x="4718844" y="3878263"/>
                <a:ext cx="1600200" cy="927100"/>
              </a:xfrm>
              <a:custGeom>
                <a:avLst/>
                <a:gdLst>
                  <a:gd name="T0" fmla="*/ 2415 w 5041"/>
                  <a:gd name="T1" fmla="*/ 2919 h 2919"/>
                  <a:gd name="T2" fmla="*/ 0 w 5041"/>
                  <a:gd name="T3" fmla="*/ 1515 h 2919"/>
                  <a:gd name="T4" fmla="*/ 2626 w 5041"/>
                  <a:gd name="T5" fmla="*/ 0 h 2919"/>
                  <a:gd name="T6" fmla="*/ 5041 w 5041"/>
                  <a:gd name="T7" fmla="*/ 1403 h 2919"/>
                  <a:gd name="T8" fmla="*/ 2415 w 5041"/>
                  <a:gd name="T9" fmla="*/ 2919 h 2919"/>
                </a:gdLst>
                <a:ahLst/>
                <a:cxnLst>
                  <a:cxn ang="0">
                    <a:pos x="T0" y="T1"/>
                  </a:cxn>
                  <a:cxn ang="0">
                    <a:pos x="T2" y="T3"/>
                  </a:cxn>
                  <a:cxn ang="0">
                    <a:pos x="T4" y="T5"/>
                  </a:cxn>
                  <a:cxn ang="0">
                    <a:pos x="T6" y="T7"/>
                  </a:cxn>
                  <a:cxn ang="0">
                    <a:pos x="T8" y="T9"/>
                  </a:cxn>
                </a:cxnLst>
                <a:rect l="0" t="0" r="r" b="b"/>
                <a:pathLst>
                  <a:path w="5041" h="2919">
                    <a:moveTo>
                      <a:pt x="2415" y="2919"/>
                    </a:moveTo>
                    <a:lnTo>
                      <a:pt x="0" y="1515"/>
                    </a:lnTo>
                    <a:lnTo>
                      <a:pt x="2626" y="0"/>
                    </a:lnTo>
                    <a:lnTo>
                      <a:pt x="5041" y="1403"/>
                    </a:lnTo>
                    <a:lnTo>
                      <a:pt x="2415" y="291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 name="Freeform 215">
                <a:extLst>
                  <a:ext uri="{FF2B5EF4-FFF2-40B4-BE49-F238E27FC236}">
                    <a16:creationId xmlns="" xmlns:a16="http://schemas.microsoft.com/office/drawing/2014/main" id="{01EACC30-C876-4AD4-A9F1-148D4F976A22}"/>
                  </a:ext>
                </a:extLst>
              </p:cNvPr>
              <p:cNvSpPr>
                <a:spLocks/>
              </p:cNvSpPr>
              <p:nvPr/>
            </p:nvSpPr>
            <p:spPr bwMode="auto">
              <a:xfrm>
                <a:off x="3886994" y="5160963"/>
                <a:ext cx="766763" cy="777875"/>
              </a:xfrm>
              <a:custGeom>
                <a:avLst/>
                <a:gdLst>
                  <a:gd name="T0" fmla="*/ 2417 w 2417"/>
                  <a:gd name="T1" fmla="*/ 2451 h 2451"/>
                  <a:gd name="T2" fmla="*/ 2 w 2417"/>
                  <a:gd name="T3" fmla="*/ 1047 h 2451"/>
                  <a:gd name="T4" fmla="*/ 0 w 2417"/>
                  <a:gd name="T5" fmla="*/ 0 h 2451"/>
                  <a:gd name="T6" fmla="*/ 2415 w 2417"/>
                  <a:gd name="T7" fmla="*/ 1403 h 2451"/>
                  <a:gd name="T8" fmla="*/ 2417 w 2417"/>
                  <a:gd name="T9" fmla="*/ 2451 h 2451"/>
                </a:gdLst>
                <a:ahLst/>
                <a:cxnLst>
                  <a:cxn ang="0">
                    <a:pos x="T0" y="T1"/>
                  </a:cxn>
                  <a:cxn ang="0">
                    <a:pos x="T2" y="T3"/>
                  </a:cxn>
                  <a:cxn ang="0">
                    <a:pos x="T4" y="T5"/>
                  </a:cxn>
                  <a:cxn ang="0">
                    <a:pos x="T6" y="T7"/>
                  </a:cxn>
                  <a:cxn ang="0">
                    <a:pos x="T8" y="T9"/>
                  </a:cxn>
                </a:cxnLst>
                <a:rect l="0" t="0" r="r" b="b"/>
                <a:pathLst>
                  <a:path w="2417" h="2451">
                    <a:moveTo>
                      <a:pt x="2417" y="2451"/>
                    </a:moveTo>
                    <a:lnTo>
                      <a:pt x="2" y="1047"/>
                    </a:lnTo>
                    <a:lnTo>
                      <a:pt x="0" y="0"/>
                    </a:lnTo>
                    <a:lnTo>
                      <a:pt x="2415" y="1403"/>
                    </a:lnTo>
                    <a:lnTo>
                      <a:pt x="2417" y="24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4" name="Freeform 216">
                <a:extLst>
                  <a:ext uri="{FF2B5EF4-FFF2-40B4-BE49-F238E27FC236}">
                    <a16:creationId xmlns="" xmlns:a16="http://schemas.microsoft.com/office/drawing/2014/main" id="{3C8E23CC-843F-4CB4-BA97-10E7D58CC31C}"/>
                  </a:ext>
                </a:extLst>
              </p:cNvPr>
              <p:cNvSpPr>
                <a:spLocks/>
              </p:cNvSpPr>
              <p:nvPr/>
            </p:nvSpPr>
            <p:spPr bwMode="auto">
              <a:xfrm>
                <a:off x="4653756" y="2420330"/>
                <a:ext cx="3408363" cy="3518508"/>
              </a:xfrm>
              <a:custGeom>
                <a:avLst/>
                <a:gdLst>
                  <a:gd name="T0" fmla="*/ 10734 w 10736"/>
                  <a:gd name="T1" fmla="*/ 0 h 10952"/>
                  <a:gd name="T2" fmla="*/ 10736 w 10736"/>
                  <a:gd name="T3" fmla="*/ 964 h 10952"/>
                  <a:gd name="T4" fmla="*/ 8111 w 10736"/>
                  <a:gd name="T5" fmla="*/ 2479 h 10952"/>
                  <a:gd name="T6" fmla="*/ 8114 w 10736"/>
                  <a:gd name="T7" fmla="*/ 3485 h 10952"/>
                  <a:gd name="T8" fmla="*/ 5488 w 10736"/>
                  <a:gd name="T9" fmla="*/ 5001 h 10952"/>
                  <a:gd name="T10" fmla="*/ 5492 w 10736"/>
                  <a:gd name="T11" fmla="*/ 6006 h 10952"/>
                  <a:gd name="T12" fmla="*/ 2866 w 10736"/>
                  <a:gd name="T13" fmla="*/ 7522 h 10952"/>
                  <a:gd name="T14" fmla="*/ 2868 w 10736"/>
                  <a:gd name="T15" fmla="*/ 8527 h 10952"/>
                  <a:gd name="T16" fmla="*/ 243 w 10736"/>
                  <a:gd name="T17" fmla="*/ 10044 h 10952"/>
                  <a:gd name="T18" fmla="*/ 245 w 10736"/>
                  <a:gd name="T19" fmla="*/ 10811 h 10952"/>
                  <a:gd name="T20" fmla="*/ 2 w 10736"/>
                  <a:gd name="T21" fmla="*/ 10952 h 10952"/>
                  <a:gd name="T22" fmla="*/ 0 w 10736"/>
                  <a:gd name="T23" fmla="*/ 9904 h 10952"/>
                  <a:gd name="T24" fmla="*/ 2625 w 10736"/>
                  <a:gd name="T25" fmla="*/ 8389 h 10952"/>
                  <a:gd name="T26" fmla="*/ 2622 w 10736"/>
                  <a:gd name="T27" fmla="*/ 7383 h 10952"/>
                  <a:gd name="T28" fmla="*/ 5248 w 10736"/>
                  <a:gd name="T29" fmla="*/ 5867 h 10952"/>
                  <a:gd name="T30" fmla="*/ 5244 w 10736"/>
                  <a:gd name="T31" fmla="*/ 4861 h 10952"/>
                  <a:gd name="T32" fmla="*/ 7870 w 10736"/>
                  <a:gd name="T33" fmla="*/ 3346 h 10952"/>
                  <a:gd name="T34" fmla="*/ 7867 w 10736"/>
                  <a:gd name="T35" fmla="*/ 2341 h 10952"/>
                  <a:gd name="T36" fmla="*/ 10492 w 10736"/>
                  <a:gd name="T37" fmla="*/ 824 h 10952"/>
                  <a:gd name="T38" fmla="*/ 10490 w 10736"/>
                  <a:gd name="T39" fmla="*/ 141 h 10952"/>
                  <a:gd name="T40" fmla="*/ 10734 w 10736"/>
                  <a:gd name="T41" fmla="*/ 0 h 10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36" h="10952">
                    <a:moveTo>
                      <a:pt x="10734" y="0"/>
                    </a:moveTo>
                    <a:lnTo>
                      <a:pt x="10736" y="964"/>
                    </a:lnTo>
                    <a:lnTo>
                      <a:pt x="8111" y="2479"/>
                    </a:lnTo>
                    <a:lnTo>
                      <a:pt x="8114" y="3485"/>
                    </a:lnTo>
                    <a:lnTo>
                      <a:pt x="5488" y="5001"/>
                    </a:lnTo>
                    <a:lnTo>
                      <a:pt x="5492" y="6006"/>
                    </a:lnTo>
                    <a:lnTo>
                      <a:pt x="2866" y="7522"/>
                    </a:lnTo>
                    <a:lnTo>
                      <a:pt x="2868" y="8527"/>
                    </a:lnTo>
                    <a:lnTo>
                      <a:pt x="243" y="10044"/>
                    </a:lnTo>
                    <a:lnTo>
                      <a:pt x="245" y="10811"/>
                    </a:lnTo>
                    <a:lnTo>
                      <a:pt x="2" y="10952"/>
                    </a:lnTo>
                    <a:lnTo>
                      <a:pt x="0" y="9904"/>
                    </a:lnTo>
                    <a:lnTo>
                      <a:pt x="2625" y="8389"/>
                    </a:lnTo>
                    <a:lnTo>
                      <a:pt x="2622" y="7383"/>
                    </a:lnTo>
                    <a:lnTo>
                      <a:pt x="5248" y="5867"/>
                    </a:lnTo>
                    <a:lnTo>
                      <a:pt x="5244" y="4861"/>
                    </a:lnTo>
                    <a:lnTo>
                      <a:pt x="7870" y="3346"/>
                    </a:lnTo>
                    <a:lnTo>
                      <a:pt x="7867" y="2341"/>
                    </a:lnTo>
                    <a:lnTo>
                      <a:pt x="10492" y="824"/>
                    </a:lnTo>
                    <a:lnTo>
                      <a:pt x="10490" y="141"/>
                    </a:lnTo>
                    <a:lnTo>
                      <a:pt x="10734"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217">
                <a:extLst>
                  <a:ext uri="{FF2B5EF4-FFF2-40B4-BE49-F238E27FC236}">
                    <a16:creationId xmlns="" xmlns:a16="http://schemas.microsoft.com/office/drawing/2014/main" id="{EE88BE4C-7341-4D74-A249-58DFC997AF6F}"/>
                  </a:ext>
                </a:extLst>
              </p:cNvPr>
              <p:cNvSpPr>
                <a:spLocks/>
              </p:cNvSpPr>
              <p:nvPr/>
            </p:nvSpPr>
            <p:spPr bwMode="auto">
              <a:xfrm>
                <a:off x="3886994" y="4678363"/>
                <a:ext cx="1600200" cy="927100"/>
              </a:xfrm>
              <a:custGeom>
                <a:avLst/>
                <a:gdLst>
                  <a:gd name="T0" fmla="*/ 2415 w 5040"/>
                  <a:gd name="T1" fmla="*/ 2919 h 2919"/>
                  <a:gd name="T2" fmla="*/ 0 w 5040"/>
                  <a:gd name="T3" fmla="*/ 1516 h 2919"/>
                  <a:gd name="T4" fmla="*/ 2624 w 5040"/>
                  <a:gd name="T5" fmla="*/ 0 h 2919"/>
                  <a:gd name="T6" fmla="*/ 5040 w 5040"/>
                  <a:gd name="T7" fmla="*/ 1404 h 2919"/>
                  <a:gd name="T8" fmla="*/ 2415 w 5040"/>
                  <a:gd name="T9" fmla="*/ 2919 h 2919"/>
                </a:gdLst>
                <a:ahLst/>
                <a:cxnLst>
                  <a:cxn ang="0">
                    <a:pos x="T0" y="T1"/>
                  </a:cxn>
                  <a:cxn ang="0">
                    <a:pos x="T2" y="T3"/>
                  </a:cxn>
                  <a:cxn ang="0">
                    <a:pos x="T4" y="T5"/>
                  </a:cxn>
                  <a:cxn ang="0">
                    <a:pos x="T6" y="T7"/>
                  </a:cxn>
                  <a:cxn ang="0">
                    <a:pos x="T8" y="T9"/>
                  </a:cxn>
                </a:cxnLst>
                <a:rect l="0" t="0" r="r" b="b"/>
                <a:pathLst>
                  <a:path w="5040" h="2919">
                    <a:moveTo>
                      <a:pt x="2415" y="2919"/>
                    </a:moveTo>
                    <a:lnTo>
                      <a:pt x="0" y="1516"/>
                    </a:lnTo>
                    <a:lnTo>
                      <a:pt x="2624" y="0"/>
                    </a:lnTo>
                    <a:lnTo>
                      <a:pt x="5040" y="1404"/>
                    </a:lnTo>
                    <a:lnTo>
                      <a:pt x="2415" y="2919"/>
                    </a:lnTo>
                    <a:close/>
                  </a:path>
                </a:pathLst>
              </a:custGeom>
              <a:solidFill>
                <a:schemeClr val="tx2">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6" name="Freeform 218">
                <a:extLst>
                  <a:ext uri="{FF2B5EF4-FFF2-40B4-BE49-F238E27FC236}">
                    <a16:creationId xmlns="" xmlns:a16="http://schemas.microsoft.com/office/drawing/2014/main" id="{A5590C5A-8D87-4AE2-97FF-2463483ACDC5}"/>
                  </a:ext>
                </a:extLst>
              </p:cNvPr>
              <p:cNvSpPr>
                <a:spLocks/>
              </p:cNvSpPr>
              <p:nvPr/>
            </p:nvSpPr>
            <p:spPr bwMode="auto">
              <a:xfrm>
                <a:off x="7604919" y="1522413"/>
                <a:ext cx="700088" cy="1131888"/>
              </a:xfrm>
              <a:custGeom>
                <a:avLst/>
                <a:gdLst>
                  <a:gd name="T0" fmla="*/ 223 w 2205"/>
                  <a:gd name="T1" fmla="*/ 0 h 3563"/>
                  <a:gd name="T2" fmla="*/ 0 w 2205"/>
                  <a:gd name="T3" fmla="*/ 130 h 3563"/>
                  <a:gd name="T4" fmla="*/ 1983 w 2205"/>
                  <a:gd name="T5" fmla="*/ 3563 h 3563"/>
                  <a:gd name="T6" fmla="*/ 2205 w 2205"/>
                  <a:gd name="T7" fmla="*/ 3433 h 3563"/>
                  <a:gd name="T8" fmla="*/ 223 w 2205"/>
                  <a:gd name="T9" fmla="*/ 0 h 3563"/>
                </a:gdLst>
                <a:ahLst/>
                <a:cxnLst>
                  <a:cxn ang="0">
                    <a:pos x="T0" y="T1"/>
                  </a:cxn>
                  <a:cxn ang="0">
                    <a:pos x="T2" y="T3"/>
                  </a:cxn>
                  <a:cxn ang="0">
                    <a:pos x="T4" y="T5"/>
                  </a:cxn>
                  <a:cxn ang="0">
                    <a:pos x="T6" y="T7"/>
                  </a:cxn>
                  <a:cxn ang="0">
                    <a:pos x="T8" y="T9"/>
                  </a:cxn>
                </a:cxnLst>
                <a:rect l="0" t="0" r="r" b="b"/>
                <a:pathLst>
                  <a:path w="2205" h="3563">
                    <a:moveTo>
                      <a:pt x="223" y="0"/>
                    </a:moveTo>
                    <a:lnTo>
                      <a:pt x="0" y="130"/>
                    </a:lnTo>
                    <a:lnTo>
                      <a:pt x="1983" y="3563"/>
                    </a:lnTo>
                    <a:lnTo>
                      <a:pt x="2205" y="3433"/>
                    </a:lnTo>
                    <a:lnTo>
                      <a:pt x="22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7" name="Freeform 219">
                <a:extLst>
                  <a:ext uri="{FF2B5EF4-FFF2-40B4-BE49-F238E27FC236}">
                    <a16:creationId xmlns="" xmlns:a16="http://schemas.microsoft.com/office/drawing/2014/main" id="{F9378D2E-977B-4EDF-A419-1D1CA53AF77E}"/>
                  </a:ext>
                </a:extLst>
              </p:cNvPr>
              <p:cNvSpPr>
                <a:spLocks/>
              </p:cNvSpPr>
              <p:nvPr/>
            </p:nvSpPr>
            <p:spPr bwMode="auto">
              <a:xfrm>
                <a:off x="6971506" y="1563688"/>
                <a:ext cx="1263650" cy="1158875"/>
              </a:xfrm>
              <a:custGeom>
                <a:avLst/>
                <a:gdLst>
                  <a:gd name="T0" fmla="*/ 3978 w 3978"/>
                  <a:gd name="T1" fmla="*/ 3433 h 3651"/>
                  <a:gd name="T2" fmla="*/ 1995 w 3978"/>
                  <a:gd name="T3" fmla="*/ 0 h 3651"/>
                  <a:gd name="T4" fmla="*/ 0 w 3978"/>
                  <a:gd name="T5" fmla="*/ 1136 h 3651"/>
                  <a:gd name="T6" fmla="*/ 773 w 3978"/>
                  <a:gd name="T7" fmla="*/ 1583 h 3651"/>
                  <a:gd name="T8" fmla="*/ 775 w 3978"/>
                  <a:gd name="T9" fmla="*/ 2248 h 3651"/>
                  <a:gd name="T10" fmla="*/ 3190 w 3978"/>
                  <a:gd name="T11" fmla="*/ 3651 h 3651"/>
                  <a:gd name="T12" fmla="*/ 3188 w 3978"/>
                  <a:gd name="T13" fmla="*/ 2977 h 3651"/>
                  <a:gd name="T14" fmla="*/ 3978 w 3978"/>
                  <a:gd name="T15" fmla="*/ 3433 h 36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78" h="3651">
                    <a:moveTo>
                      <a:pt x="3978" y="3433"/>
                    </a:moveTo>
                    <a:lnTo>
                      <a:pt x="1995" y="0"/>
                    </a:lnTo>
                    <a:lnTo>
                      <a:pt x="0" y="1136"/>
                    </a:lnTo>
                    <a:lnTo>
                      <a:pt x="773" y="1583"/>
                    </a:lnTo>
                    <a:lnTo>
                      <a:pt x="775" y="2248"/>
                    </a:lnTo>
                    <a:lnTo>
                      <a:pt x="3190" y="3651"/>
                    </a:lnTo>
                    <a:lnTo>
                      <a:pt x="3188" y="2977"/>
                    </a:lnTo>
                    <a:lnTo>
                      <a:pt x="3978" y="3433"/>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grpSp>
        <p:pic>
          <p:nvPicPr>
            <p:cNvPr id="98" name="Graphic 97" descr="Crawl">
              <a:extLst>
                <a:ext uri="{FF2B5EF4-FFF2-40B4-BE49-F238E27FC236}">
                  <a16:creationId xmlns="" xmlns:a16="http://schemas.microsoft.com/office/drawing/2014/main" id="{812368D5-05AC-41E5-88D5-E0AC345DBFB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026735" y="4419757"/>
              <a:ext cx="510083" cy="510083"/>
            </a:xfrm>
            <a:prstGeom prst="rect">
              <a:avLst/>
            </a:prstGeom>
          </p:spPr>
        </p:pic>
        <p:pic>
          <p:nvPicPr>
            <p:cNvPr id="102" name="Graphic 101" descr="Run">
              <a:extLst>
                <a:ext uri="{FF2B5EF4-FFF2-40B4-BE49-F238E27FC236}">
                  <a16:creationId xmlns="" xmlns:a16="http://schemas.microsoft.com/office/drawing/2014/main" id="{619C741C-2CDB-4F21-9DDC-E953D199B96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629989" y="2903596"/>
              <a:ext cx="510083" cy="510083"/>
            </a:xfrm>
            <a:prstGeom prst="rect">
              <a:avLst/>
            </a:prstGeom>
          </p:spPr>
        </p:pic>
      </p:grpSp>
      <p:grpSp>
        <p:nvGrpSpPr>
          <p:cNvPr id="62" name="Group 61">
            <a:extLst>
              <a:ext uri="{FF2B5EF4-FFF2-40B4-BE49-F238E27FC236}">
                <a16:creationId xmlns="" xmlns:a16="http://schemas.microsoft.com/office/drawing/2014/main" id="{406260A7-43FA-4E5D-B4F9-1EF13A4E343D}"/>
              </a:ext>
            </a:extLst>
          </p:cNvPr>
          <p:cNvGrpSpPr/>
          <p:nvPr/>
        </p:nvGrpSpPr>
        <p:grpSpPr>
          <a:xfrm>
            <a:off x="261546" y="2691858"/>
            <a:ext cx="3966317" cy="1366164"/>
            <a:chOff x="3741824" y="305035"/>
            <a:chExt cx="5288422" cy="1821554"/>
          </a:xfrm>
        </p:grpSpPr>
        <p:grpSp>
          <p:nvGrpSpPr>
            <p:cNvPr id="63" name="Group 62">
              <a:extLst>
                <a:ext uri="{FF2B5EF4-FFF2-40B4-BE49-F238E27FC236}">
                  <a16:creationId xmlns="" xmlns:a16="http://schemas.microsoft.com/office/drawing/2014/main" id="{E7DB1BC3-CD9C-4792-8126-F6A4EEE7A0EB}"/>
                </a:ext>
              </a:extLst>
            </p:cNvPr>
            <p:cNvGrpSpPr/>
            <p:nvPr/>
          </p:nvGrpSpPr>
          <p:grpSpPr>
            <a:xfrm>
              <a:off x="3741824" y="305035"/>
              <a:ext cx="4624498" cy="1821554"/>
              <a:chOff x="-456451" y="1972954"/>
              <a:chExt cx="4624498" cy="1821554"/>
            </a:xfrm>
          </p:grpSpPr>
          <p:sp>
            <p:nvSpPr>
              <p:cNvPr id="68" name="TextBox 67">
                <a:extLst>
                  <a:ext uri="{FF2B5EF4-FFF2-40B4-BE49-F238E27FC236}">
                    <a16:creationId xmlns="" xmlns:a16="http://schemas.microsoft.com/office/drawing/2014/main" id="{28A8AE18-B1E0-4238-8EB2-EF0157AA0CA2}"/>
                  </a:ext>
                </a:extLst>
              </p:cNvPr>
              <p:cNvSpPr txBox="1"/>
              <p:nvPr/>
            </p:nvSpPr>
            <p:spPr>
              <a:xfrm>
                <a:off x="94723" y="1972954"/>
                <a:ext cx="2937088" cy="615554"/>
              </a:xfrm>
              <a:prstGeom prst="rect">
                <a:avLst/>
              </a:prstGeom>
              <a:noFill/>
            </p:spPr>
            <p:txBody>
              <a:bodyPr wrap="square" lIns="0" rIns="0" rtlCol="0" anchor="b">
                <a:spAutoFit/>
              </a:bodyPr>
              <a:lstStyle/>
              <a:p>
                <a:pPr algn="r"/>
                <a:r>
                  <a:rPr lang="uz-Cyrl-UZ" sz="2400" b="1" dirty="0"/>
                  <a:t>Қиймат ўлчови</a:t>
                </a:r>
                <a:endParaRPr lang="en-US" sz="2400" b="1" dirty="0"/>
              </a:p>
            </p:txBody>
          </p:sp>
          <p:sp>
            <p:nvSpPr>
              <p:cNvPr id="69" name="TextBox 68">
                <a:extLst>
                  <a:ext uri="{FF2B5EF4-FFF2-40B4-BE49-F238E27FC236}">
                    <a16:creationId xmlns="" xmlns:a16="http://schemas.microsoft.com/office/drawing/2014/main" id="{132EB0BB-7C3C-43A5-A57F-9A5BC3B3B5E7}"/>
                  </a:ext>
                </a:extLst>
              </p:cNvPr>
              <p:cNvSpPr txBox="1"/>
              <p:nvPr/>
            </p:nvSpPr>
            <p:spPr>
              <a:xfrm>
                <a:off x="-456451" y="2358216"/>
                <a:ext cx="4624498" cy="1436292"/>
              </a:xfrm>
              <a:prstGeom prst="rect">
                <a:avLst/>
              </a:prstGeom>
              <a:noFill/>
            </p:spPr>
            <p:txBody>
              <a:bodyPr wrap="square" lIns="0" rIns="0" rtlCol="0" anchor="t">
                <a:spAutoFit/>
              </a:bodyPr>
              <a:lstStyle/>
              <a:p>
                <a:pPr algn="just"/>
                <a:r>
                  <a:rPr lang="uz-Cyrl-UZ" sz="1600" dirty="0"/>
                  <a:t>ҳисоб объектларини ягона, бир хил ифодалашда қўлланилади. Ўзбекистон Республикасида пул ўлчови вазифасини сўм ва валюта бажаради.</a:t>
                </a:r>
                <a:endParaRPr lang="en-US" sz="1600" dirty="0">
                  <a:solidFill>
                    <a:schemeClr val="tx1">
                      <a:lumMod val="65000"/>
                      <a:lumOff val="35000"/>
                    </a:schemeClr>
                  </a:solidFill>
                </a:endParaRPr>
              </a:p>
            </p:txBody>
          </p:sp>
        </p:grpSp>
        <p:grpSp>
          <p:nvGrpSpPr>
            <p:cNvPr id="64" name="Group 63">
              <a:extLst>
                <a:ext uri="{FF2B5EF4-FFF2-40B4-BE49-F238E27FC236}">
                  <a16:creationId xmlns="" xmlns:a16="http://schemas.microsoft.com/office/drawing/2014/main" id="{7C3D3DA5-E159-4015-A08E-B950E3861124}"/>
                </a:ext>
              </a:extLst>
            </p:cNvPr>
            <p:cNvGrpSpPr/>
            <p:nvPr/>
          </p:nvGrpSpPr>
          <p:grpSpPr>
            <a:xfrm>
              <a:off x="7796740" y="582579"/>
              <a:ext cx="1233506" cy="663216"/>
              <a:chOff x="7739590" y="582579"/>
              <a:chExt cx="1233506" cy="663216"/>
            </a:xfrm>
          </p:grpSpPr>
          <p:cxnSp>
            <p:nvCxnSpPr>
              <p:cNvPr id="65" name="Straight Connector 64">
                <a:extLst>
                  <a:ext uri="{FF2B5EF4-FFF2-40B4-BE49-F238E27FC236}">
                    <a16:creationId xmlns="" xmlns:a16="http://schemas.microsoft.com/office/drawing/2014/main" id="{BE0E368F-552B-4C44-AB9A-7E81BAABCD36}"/>
                  </a:ext>
                </a:extLst>
              </p:cNvPr>
              <p:cNvCxnSpPr/>
              <p:nvPr/>
            </p:nvCxnSpPr>
            <p:spPr>
              <a:xfrm flipV="1">
                <a:off x="7739590" y="582579"/>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 xmlns:a16="http://schemas.microsoft.com/office/drawing/2014/main" id="{4649D655-77DB-4544-AA8A-BC0DFE0B708C}"/>
                  </a:ext>
                </a:extLst>
              </p:cNvPr>
              <p:cNvCxnSpPr/>
              <p:nvPr/>
            </p:nvCxnSpPr>
            <p:spPr>
              <a:xfrm>
                <a:off x="8932614" y="585672"/>
                <a:ext cx="0" cy="610775"/>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 xmlns:a16="http://schemas.microsoft.com/office/drawing/2014/main" id="{2B5DF2CC-E2B3-496F-9DBB-033BA9299F19}"/>
                  </a:ext>
                </a:extLst>
              </p:cNvPr>
              <p:cNvSpPr/>
              <p:nvPr/>
            </p:nvSpPr>
            <p:spPr>
              <a:xfrm>
                <a:off x="8892133" y="1164832"/>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grpSp>
        <p:nvGrpSpPr>
          <p:cNvPr id="88" name="Group 87">
            <a:extLst>
              <a:ext uri="{FF2B5EF4-FFF2-40B4-BE49-F238E27FC236}">
                <a16:creationId xmlns="" xmlns:a16="http://schemas.microsoft.com/office/drawing/2014/main" id="{528E832B-02CD-49FC-90E4-A040925D74FB}"/>
              </a:ext>
            </a:extLst>
          </p:cNvPr>
          <p:cNvGrpSpPr/>
          <p:nvPr/>
        </p:nvGrpSpPr>
        <p:grpSpPr>
          <a:xfrm>
            <a:off x="2725490" y="5378571"/>
            <a:ext cx="3214662" cy="1507420"/>
            <a:chOff x="7595805" y="4144538"/>
            <a:chExt cx="4286215" cy="2009893"/>
          </a:xfrm>
        </p:grpSpPr>
        <p:grpSp>
          <p:nvGrpSpPr>
            <p:cNvPr id="81" name="Group 80">
              <a:extLst>
                <a:ext uri="{FF2B5EF4-FFF2-40B4-BE49-F238E27FC236}">
                  <a16:creationId xmlns="" xmlns:a16="http://schemas.microsoft.com/office/drawing/2014/main" id="{41BD9D8D-A960-47A3-A8AF-5282AF4B90D4}"/>
                </a:ext>
              </a:extLst>
            </p:cNvPr>
            <p:cNvGrpSpPr/>
            <p:nvPr/>
          </p:nvGrpSpPr>
          <p:grpSpPr>
            <a:xfrm>
              <a:off x="7715789" y="4212813"/>
              <a:ext cx="4166231" cy="1941618"/>
              <a:chOff x="-891629" y="2334678"/>
              <a:chExt cx="4166231" cy="1941618"/>
            </a:xfrm>
          </p:grpSpPr>
          <p:sp>
            <p:nvSpPr>
              <p:cNvPr id="86" name="TextBox 85">
                <a:extLst>
                  <a:ext uri="{FF2B5EF4-FFF2-40B4-BE49-F238E27FC236}">
                    <a16:creationId xmlns="" xmlns:a16="http://schemas.microsoft.com/office/drawing/2014/main" id="{9B80E2EC-B49A-4293-B01C-9614001EB7E7}"/>
                  </a:ext>
                </a:extLst>
              </p:cNvPr>
              <p:cNvSpPr txBox="1"/>
              <p:nvPr/>
            </p:nvSpPr>
            <p:spPr>
              <a:xfrm>
                <a:off x="-789573" y="2334678"/>
                <a:ext cx="3919843" cy="615553"/>
              </a:xfrm>
              <a:prstGeom prst="rect">
                <a:avLst/>
              </a:prstGeom>
              <a:noFill/>
            </p:spPr>
            <p:txBody>
              <a:bodyPr wrap="square" lIns="0" rIns="0" rtlCol="0" anchor="b">
                <a:spAutoFit/>
              </a:bodyPr>
              <a:lstStyle/>
              <a:p>
                <a:pPr algn="r"/>
                <a:r>
                  <a:rPr lang="uz-Cyrl-UZ" sz="2400" b="1" dirty="0"/>
                  <a:t>Моддий ўлчагичлари</a:t>
                </a:r>
                <a:endParaRPr lang="en-US" sz="2400" b="1" dirty="0"/>
              </a:p>
            </p:txBody>
          </p:sp>
          <p:sp>
            <p:nvSpPr>
              <p:cNvPr id="87" name="TextBox 86">
                <a:extLst>
                  <a:ext uri="{FF2B5EF4-FFF2-40B4-BE49-F238E27FC236}">
                    <a16:creationId xmlns="" xmlns:a16="http://schemas.microsoft.com/office/drawing/2014/main" id="{832D6A6B-C746-454A-9259-8DBABB142FF6}"/>
                  </a:ext>
                </a:extLst>
              </p:cNvPr>
              <p:cNvSpPr txBox="1"/>
              <p:nvPr/>
            </p:nvSpPr>
            <p:spPr>
              <a:xfrm>
                <a:off x="-891629" y="3004153"/>
                <a:ext cx="4166231" cy="1272143"/>
              </a:xfrm>
              <a:prstGeom prst="rect">
                <a:avLst/>
              </a:prstGeom>
              <a:noFill/>
            </p:spPr>
            <p:txBody>
              <a:bodyPr wrap="square" lIns="0" rIns="0" rtlCol="0" anchor="t">
                <a:spAutoFit/>
              </a:bodyPr>
              <a:lstStyle/>
              <a:p>
                <a:pPr algn="just"/>
                <a:r>
                  <a:rPr lang="uz-Cyrl-UZ" sz="1400" dirty="0"/>
                  <a:t>(узунлик, оғирлик, сиғм, </a:t>
                </a:r>
                <a:r>
                  <a:rPr lang="uz-Cyrl-UZ" sz="1400" dirty="0" smtClean="0"/>
                  <a:t>юза, ҳажм </a:t>
                </a:r>
                <a:r>
                  <a:rPr lang="uz-Cyrl-UZ" sz="1400" dirty="0"/>
                  <a:t>ва бошқалар) маълумотларни санаш, тортиш, ўлчаш йўли билан олиш учун хизмат қилади.</a:t>
                </a:r>
                <a:endParaRPr lang="en-US" sz="1400" dirty="0">
                  <a:solidFill>
                    <a:schemeClr val="tx1">
                      <a:lumMod val="65000"/>
                      <a:lumOff val="35000"/>
                    </a:schemeClr>
                  </a:solidFill>
                </a:endParaRPr>
              </a:p>
            </p:txBody>
          </p:sp>
        </p:grpSp>
        <p:grpSp>
          <p:nvGrpSpPr>
            <p:cNvPr id="82" name="Group 81">
              <a:extLst>
                <a:ext uri="{FF2B5EF4-FFF2-40B4-BE49-F238E27FC236}">
                  <a16:creationId xmlns="" xmlns:a16="http://schemas.microsoft.com/office/drawing/2014/main" id="{46A541DF-5653-49D0-97D9-D79B425D9CB6}"/>
                </a:ext>
              </a:extLst>
            </p:cNvPr>
            <p:cNvGrpSpPr/>
            <p:nvPr/>
          </p:nvGrpSpPr>
          <p:grpSpPr>
            <a:xfrm flipH="1" flipV="1">
              <a:off x="7595805" y="4144538"/>
              <a:ext cx="1234440" cy="694944"/>
              <a:chOff x="7468299" y="1280503"/>
              <a:chExt cx="1233504" cy="691739"/>
            </a:xfrm>
          </p:grpSpPr>
          <p:cxnSp>
            <p:nvCxnSpPr>
              <p:cNvPr id="83" name="Straight Connector 82">
                <a:extLst>
                  <a:ext uri="{FF2B5EF4-FFF2-40B4-BE49-F238E27FC236}">
                    <a16:creationId xmlns="" xmlns:a16="http://schemas.microsoft.com/office/drawing/2014/main" id="{CDF90601-E00C-4A73-B0F6-E16D7D39981E}"/>
                  </a:ext>
                </a:extLst>
              </p:cNvPr>
              <p:cNvCxnSpPr/>
              <p:nvPr/>
            </p:nvCxnSpPr>
            <p:spPr>
              <a:xfrm flipV="1">
                <a:off x="7468299" y="1280503"/>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 xmlns:a16="http://schemas.microsoft.com/office/drawing/2014/main" id="{FDB736B8-7ACA-454F-8A41-2C129436171C}"/>
                  </a:ext>
                </a:extLst>
              </p:cNvPr>
              <p:cNvCxnSpPr/>
              <p:nvPr/>
            </p:nvCxnSpPr>
            <p:spPr>
              <a:xfrm>
                <a:off x="8661321" y="1280503"/>
                <a:ext cx="0" cy="61077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 xmlns:a16="http://schemas.microsoft.com/office/drawing/2014/main" id="{109D295C-4BF5-423C-B9D1-11337C2838E8}"/>
                  </a:ext>
                </a:extLst>
              </p:cNvPr>
              <p:cNvSpPr/>
              <p:nvPr/>
            </p:nvSpPr>
            <p:spPr>
              <a:xfrm>
                <a:off x="8620840" y="1891279"/>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grpSp>
        <p:nvGrpSpPr>
          <p:cNvPr id="70" name="Group 69">
            <a:extLst>
              <a:ext uri="{FF2B5EF4-FFF2-40B4-BE49-F238E27FC236}">
                <a16:creationId xmlns="" xmlns:a16="http://schemas.microsoft.com/office/drawing/2014/main" id="{4E7D85EF-EAF6-4254-8239-D6A97E880768}"/>
              </a:ext>
            </a:extLst>
          </p:cNvPr>
          <p:cNvGrpSpPr/>
          <p:nvPr/>
        </p:nvGrpSpPr>
        <p:grpSpPr>
          <a:xfrm>
            <a:off x="4524926" y="4027378"/>
            <a:ext cx="3638401" cy="1523497"/>
            <a:chOff x="7595805" y="4109252"/>
            <a:chExt cx="4851200" cy="2031328"/>
          </a:xfrm>
        </p:grpSpPr>
        <p:grpSp>
          <p:nvGrpSpPr>
            <p:cNvPr id="71" name="Group 70">
              <a:extLst>
                <a:ext uri="{FF2B5EF4-FFF2-40B4-BE49-F238E27FC236}">
                  <a16:creationId xmlns="" xmlns:a16="http://schemas.microsoft.com/office/drawing/2014/main" id="{CE81D639-9565-42C9-B9AB-9D7D519529C3}"/>
                </a:ext>
              </a:extLst>
            </p:cNvPr>
            <p:cNvGrpSpPr/>
            <p:nvPr/>
          </p:nvGrpSpPr>
          <p:grpSpPr>
            <a:xfrm>
              <a:off x="8992443" y="4109252"/>
              <a:ext cx="3454562" cy="2031328"/>
              <a:chOff x="385025" y="2231117"/>
              <a:chExt cx="3454562" cy="2031328"/>
            </a:xfrm>
          </p:grpSpPr>
          <p:sp>
            <p:nvSpPr>
              <p:cNvPr id="76" name="TextBox 75">
                <a:extLst>
                  <a:ext uri="{FF2B5EF4-FFF2-40B4-BE49-F238E27FC236}">
                    <a16:creationId xmlns="" xmlns:a16="http://schemas.microsoft.com/office/drawing/2014/main" id="{293D77D9-857E-4355-BA2E-5C6D805E89F6}"/>
                  </a:ext>
                </a:extLst>
              </p:cNvPr>
              <p:cNvSpPr txBox="1"/>
              <p:nvPr/>
            </p:nvSpPr>
            <p:spPr>
              <a:xfrm>
                <a:off x="385025" y="2231117"/>
                <a:ext cx="3454562" cy="615553"/>
              </a:xfrm>
              <a:prstGeom prst="rect">
                <a:avLst/>
              </a:prstGeom>
              <a:noFill/>
            </p:spPr>
            <p:txBody>
              <a:bodyPr wrap="square" lIns="0" rIns="0" rtlCol="0" anchor="b">
                <a:spAutoFit/>
              </a:bodyPr>
              <a:lstStyle/>
              <a:p>
                <a:r>
                  <a:rPr lang="uz-Cyrl-UZ" sz="2400" b="1" dirty="0"/>
                  <a:t>Меҳнат ўлчагичи</a:t>
                </a:r>
                <a:endParaRPr lang="en-US" sz="2400" b="1" dirty="0"/>
              </a:p>
            </p:txBody>
          </p:sp>
          <p:sp>
            <p:nvSpPr>
              <p:cNvPr id="77" name="TextBox 76">
                <a:extLst>
                  <a:ext uri="{FF2B5EF4-FFF2-40B4-BE49-F238E27FC236}">
                    <a16:creationId xmlns="" xmlns:a16="http://schemas.microsoft.com/office/drawing/2014/main" id="{631053C3-8956-4657-956B-72EA9477D868}"/>
                  </a:ext>
                </a:extLst>
              </p:cNvPr>
              <p:cNvSpPr txBox="1"/>
              <p:nvPr/>
            </p:nvSpPr>
            <p:spPr>
              <a:xfrm>
                <a:off x="388921" y="2703045"/>
                <a:ext cx="3446769" cy="1559400"/>
              </a:xfrm>
              <a:prstGeom prst="rect">
                <a:avLst/>
              </a:prstGeom>
              <a:noFill/>
            </p:spPr>
            <p:txBody>
              <a:bodyPr wrap="square" lIns="0" rIns="0" rtlCol="0" anchor="t">
                <a:spAutoFit/>
              </a:bodyPr>
              <a:lstStyle/>
              <a:p>
                <a:pPr algn="just"/>
                <a:r>
                  <a:rPr lang="uz-Cyrl-UZ" sz="1400" dirty="0"/>
                  <a:t>сарфланган меҳнат миқдорини ҳисоблаб чиқиш </a:t>
                </a:r>
                <a:r>
                  <a:rPr lang="uz-Cyrl-UZ" sz="1400" dirty="0" smtClean="0"/>
                  <a:t>учун вақтбай ва ишбай усуллар </a:t>
                </a:r>
                <a:r>
                  <a:rPr lang="uz-Cyrl-UZ" sz="1400" dirty="0"/>
                  <a:t>қўлланилади </a:t>
                </a:r>
                <a:r>
                  <a:rPr lang="uz-Cyrl-UZ" sz="1400" dirty="0" smtClean="0"/>
                  <a:t> ҳамда </a:t>
                </a:r>
                <a:r>
                  <a:rPr lang="uz-Cyrl-UZ" sz="1400" dirty="0"/>
                  <a:t>киши-куни, киши-соати бирликларида ифодаланади.</a:t>
                </a:r>
                <a:r>
                  <a:rPr lang="en-US" sz="1400" dirty="0" smtClean="0">
                    <a:solidFill>
                      <a:schemeClr val="tx1">
                        <a:lumMod val="65000"/>
                        <a:lumOff val="35000"/>
                      </a:schemeClr>
                    </a:solidFill>
                  </a:rPr>
                  <a:t> </a:t>
                </a:r>
                <a:endParaRPr lang="en-US" sz="1400" dirty="0">
                  <a:solidFill>
                    <a:schemeClr val="tx1">
                      <a:lumMod val="65000"/>
                      <a:lumOff val="35000"/>
                    </a:schemeClr>
                  </a:solidFill>
                </a:endParaRPr>
              </a:p>
            </p:txBody>
          </p:sp>
        </p:grpSp>
        <p:grpSp>
          <p:nvGrpSpPr>
            <p:cNvPr id="72" name="Group 71">
              <a:extLst>
                <a:ext uri="{FF2B5EF4-FFF2-40B4-BE49-F238E27FC236}">
                  <a16:creationId xmlns="" xmlns:a16="http://schemas.microsoft.com/office/drawing/2014/main" id="{8DA56901-6007-445F-88F7-EF1E06CF8C2A}"/>
                </a:ext>
              </a:extLst>
            </p:cNvPr>
            <p:cNvGrpSpPr/>
            <p:nvPr/>
          </p:nvGrpSpPr>
          <p:grpSpPr>
            <a:xfrm flipH="1" flipV="1">
              <a:off x="7595805" y="4144538"/>
              <a:ext cx="1234440" cy="694944"/>
              <a:chOff x="7468299" y="1280503"/>
              <a:chExt cx="1233504" cy="691739"/>
            </a:xfrm>
          </p:grpSpPr>
          <p:cxnSp>
            <p:nvCxnSpPr>
              <p:cNvPr id="73" name="Straight Connector 72">
                <a:extLst>
                  <a:ext uri="{FF2B5EF4-FFF2-40B4-BE49-F238E27FC236}">
                    <a16:creationId xmlns="" xmlns:a16="http://schemas.microsoft.com/office/drawing/2014/main" id="{F9288EFD-87F5-4634-B944-D728E17AABB1}"/>
                  </a:ext>
                </a:extLst>
              </p:cNvPr>
              <p:cNvCxnSpPr/>
              <p:nvPr/>
            </p:nvCxnSpPr>
            <p:spPr>
              <a:xfrm flipV="1">
                <a:off x="7468299" y="1280503"/>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 xmlns:a16="http://schemas.microsoft.com/office/drawing/2014/main" id="{1E53B1B4-B07C-48EA-8C10-9F3A025CE1B0}"/>
                  </a:ext>
                </a:extLst>
              </p:cNvPr>
              <p:cNvCxnSpPr/>
              <p:nvPr/>
            </p:nvCxnSpPr>
            <p:spPr>
              <a:xfrm>
                <a:off x="8661321" y="1280503"/>
                <a:ext cx="0" cy="61077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 xmlns:a16="http://schemas.microsoft.com/office/drawing/2014/main" id="{A8B561C6-3FA0-4EC8-977C-159BB1BECB47}"/>
                  </a:ext>
                </a:extLst>
              </p:cNvPr>
              <p:cNvSpPr/>
              <p:nvPr/>
            </p:nvSpPr>
            <p:spPr>
              <a:xfrm>
                <a:off x="8620840" y="1891279"/>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grpSp>
        <p:nvGrpSpPr>
          <p:cNvPr id="78" name="Group 77">
            <a:extLst>
              <a:ext uri="{FF2B5EF4-FFF2-40B4-BE49-F238E27FC236}">
                <a16:creationId xmlns="" xmlns:a16="http://schemas.microsoft.com/office/drawing/2014/main" id="{1CEE1DB4-95FD-430C-B367-244B36B22DFD}"/>
              </a:ext>
            </a:extLst>
          </p:cNvPr>
          <p:cNvGrpSpPr/>
          <p:nvPr/>
        </p:nvGrpSpPr>
        <p:grpSpPr>
          <a:xfrm>
            <a:off x="310586" y="1320301"/>
            <a:ext cx="5592548" cy="1396951"/>
            <a:chOff x="3888728" y="957042"/>
            <a:chExt cx="4870225" cy="1599440"/>
          </a:xfrm>
        </p:grpSpPr>
        <p:grpSp>
          <p:nvGrpSpPr>
            <p:cNvPr id="79" name="Group 78">
              <a:extLst>
                <a:ext uri="{FF2B5EF4-FFF2-40B4-BE49-F238E27FC236}">
                  <a16:creationId xmlns="" xmlns:a16="http://schemas.microsoft.com/office/drawing/2014/main" id="{D7B94B18-2542-4C81-B96A-6B47C98DB4E7}"/>
                </a:ext>
              </a:extLst>
            </p:cNvPr>
            <p:cNvGrpSpPr/>
            <p:nvPr/>
          </p:nvGrpSpPr>
          <p:grpSpPr>
            <a:xfrm>
              <a:off x="3888728" y="957042"/>
              <a:ext cx="3553897" cy="1599440"/>
              <a:chOff x="-309547" y="2624961"/>
              <a:chExt cx="3553897" cy="1599440"/>
            </a:xfrm>
          </p:grpSpPr>
          <p:sp>
            <p:nvSpPr>
              <p:cNvPr id="92" name="TextBox 91">
                <a:extLst>
                  <a:ext uri="{FF2B5EF4-FFF2-40B4-BE49-F238E27FC236}">
                    <a16:creationId xmlns="" xmlns:a16="http://schemas.microsoft.com/office/drawing/2014/main" id="{289A47CD-CEFD-425A-9505-CD91B5C10C35}"/>
                  </a:ext>
                </a:extLst>
              </p:cNvPr>
              <p:cNvSpPr txBox="1"/>
              <p:nvPr/>
            </p:nvSpPr>
            <p:spPr>
              <a:xfrm>
                <a:off x="307262" y="2624961"/>
                <a:ext cx="2937088" cy="492443"/>
              </a:xfrm>
              <a:prstGeom prst="rect">
                <a:avLst/>
              </a:prstGeom>
              <a:noFill/>
            </p:spPr>
            <p:txBody>
              <a:bodyPr wrap="square" lIns="0" rIns="0" rtlCol="0" anchor="b">
                <a:spAutoFit/>
              </a:bodyPr>
              <a:lstStyle/>
              <a:p>
                <a:pPr algn="r"/>
                <a:endParaRPr lang="en-US" b="1" dirty="0"/>
              </a:p>
            </p:txBody>
          </p:sp>
          <p:sp>
            <p:nvSpPr>
              <p:cNvPr id="93" name="TextBox 92">
                <a:extLst>
                  <a:ext uri="{FF2B5EF4-FFF2-40B4-BE49-F238E27FC236}">
                    <a16:creationId xmlns="" xmlns:a16="http://schemas.microsoft.com/office/drawing/2014/main" id="{61AC819D-E037-4AB3-923F-7F2BE17E81E9}"/>
                  </a:ext>
                </a:extLst>
              </p:cNvPr>
              <p:cNvSpPr txBox="1"/>
              <p:nvPr/>
            </p:nvSpPr>
            <p:spPr>
              <a:xfrm>
                <a:off x="-309547" y="2991041"/>
                <a:ext cx="3446553" cy="1233360"/>
              </a:xfrm>
              <a:prstGeom prst="rect">
                <a:avLst/>
              </a:prstGeom>
              <a:noFill/>
            </p:spPr>
            <p:txBody>
              <a:bodyPr wrap="square" lIns="0" rIns="0" rtlCol="0" anchor="t">
                <a:spAutoFit/>
              </a:bodyPr>
              <a:lstStyle/>
              <a:p>
                <a:pPr algn="just"/>
                <a:r>
                  <a:rPr lang="uz-Cyrl-UZ" sz="1600" dirty="0"/>
                  <a:t>корхона фаолиятини режалаштириш (бюджетлаш) ҳамда корхона ва унинг таркибий қисми фаолияти натижалари устидан назорат амалга оширилади.</a:t>
                </a:r>
                <a:endParaRPr lang="en-US" sz="1600" dirty="0">
                  <a:solidFill>
                    <a:schemeClr val="tx1">
                      <a:lumMod val="65000"/>
                      <a:lumOff val="35000"/>
                    </a:schemeClr>
                  </a:solidFill>
                </a:endParaRPr>
              </a:p>
            </p:txBody>
          </p:sp>
        </p:grpSp>
        <p:grpSp>
          <p:nvGrpSpPr>
            <p:cNvPr id="80" name="Group 79">
              <a:extLst>
                <a:ext uri="{FF2B5EF4-FFF2-40B4-BE49-F238E27FC236}">
                  <a16:creationId xmlns="" xmlns:a16="http://schemas.microsoft.com/office/drawing/2014/main" id="{90C24648-9CCF-408C-9CED-79BE78619D60}"/>
                </a:ext>
              </a:extLst>
            </p:cNvPr>
            <p:cNvGrpSpPr/>
            <p:nvPr/>
          </p:nvGrpSpPr>
          <p:grpSpPr>
            <a:xfrm>
              <a:off x="7525449" y="1280503"/>
              <a:ext cx="1233504" cy="691739"/>
              <a:chOff x="7468299" y="1280503"/>
              <a:chExt cx="1233504" cy="691739"/>
            </a:xfrm>
          </p:grpSpPr>
          <p:cxnSp>
            <p:nvCxnSpPr>
              <p:cNvPr id="89" name="Straight Connector 88">
                <a:extLst>
                  <a:ext uri="{FF2B5EF4-FFF2-40B4-BE49-F238E27FC236}">
                    <a16:creationId xmlns="" xmlns:a16="http://schemas.microsoft.com/office/drawing/2014/main" id="{7BE5326B-6D80-495D-AA7D-7051EF447581}"/>
                  </a:ext>
                </a:extLst>
              </p:cNvPr>
              <p:cNvCxnSpPr/>
              <p:nvPr/>
            </p:nvCxnSpPr>
            <p:spPr>
              <a:xfrm flipV="1">
                <a:off x="7468299" y="1280503"/>
                <a:ext cx="1193024" cy="1"/>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 xmlns:a16="http://schemas.microsoft.com/office/drawing/2014/main" id="{EF9D38E3-C7AA-406E-8C12-06B9F245A01B}"/>
                  </a:ext>
                </a:extLst>
              </p:cNvPr>
              <p:cNvCxnSpPr/>
              <p:nvPr/>
            </p:nvCxnSpPr>
            <p:spPr>
              <a:xfrm>
                <a:off x="8661321" y="1280503"/>
                <a:ext cx="0" cy="61077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 xmlns:a16="http://schemas.microsoft.com/office/drawing/2014/main" id="{23FE2798-F5C1-4EA3-A674-522C9E8DCE4F}"/>
                  </a:ext>
                </a:extLst>
              </p:cNvPr>
              <p:cNvSpPr/>
              <p:nvPr/>
            </p:nvSpPr>
            <p:spPr>
              <a:xfrm>
                <a:off x="8620840" y="1891279"/>
                <a:ext cx="80963" cy="80963"/>
              </a:xfrm>
              <a:prstGeom prst="ellipse">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sp>
        <p:nvSpPr>
          <p:cNvPr id="4" name="Прямоугольник 3"/>
          <p:cNvSpPr/>
          <p:nvPr/>
        </p:nvSpPr>
        <p:spPr>
          <a:xfrm>
            <a:off x="323528" y="1214719"/>
            <a:ext cx="4860808" cy="461665"/>
          </a:xfrm>
          <a:prstGeom prst="rect">
            <a:avLst/>
          </a:prstGeom>
        </p:spPr>
        <p:txBody>
          <a:bodyPr wrap="square">
            <a:spAutoFit/>
          </a:bodyPr>
          <a:lstStyle/>
          <a:p>
            <a:r>
              <a:rPr lang="uz-Cyrl-UZ" sz="2400" b="1" dirty="0">
                <a:solidFill>
                  <a:srgbClr val="000000"/>
                </a:solidFill>
                <a:latin typeface="+mj-lt"/>
                <a:ea typeface="Times New Roman" panose="02020603050405020304" pitchFamily="18" charset="0"/>
              </a:rPr>
              <a:t>Қиймат ўлчагичи ёрдамида</a:t>
            </a:r>
            <a:endParaRPr lang="ru-RU" sz="2400" dirty="0">
              <a:latin typeface="+mj-lt"/>
            </a:endParaRPr>
          </a:p>
        </p:txBody>
      </p:sp>
      <p:pic>
        <p:nvPicPr>
          <p:cNvPr id="54" name="Picture 2" descr="ÐÐ°ÑÑÐ¸Ð½ÐºÐ¸ Ð¿Ð¾ Ð·Ð°Ð¿ÑÐ¾ÑÑ Ð±ÑÐ´Ð¶ÐµÑ Ð¼Ð°Ð±Ð»Ð°ÒÐ»Ð°ÑÐ¸"/>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67866" y="2691858"/>
            <a:ext cx="2168629" cy="1427013"/>
          </a:xfrm>
          <a:prstGeom prst="rect">
            <a:avLst/>
          </a:prstGeom>
          <a:noFill/>
          <a:extLst>
            <a:ext uri="{909E8E84-426E-40DD-AFC4-6F175D3DCCD1}">
              <a14:hiddenFill xmlns:a14="http://schemas.microsoft.com/office/drawing/2010/main">
                <a:solidFill>
                  <a:srgbClr val="FFFFFF"/>
                </a:solidFill>
              </a14:hiddenFill>
            </a:ext>
          </a:extLst>
        </p:spPr>
      </p:pic>
      <p:pic>
        <p:nvPicPr>
          <p:cNvPr id="55" name="Рисунок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bwMode="auto">
          <a:xfrm>
            <a:off x="6105838" y="1772816"/>
            <a:ext cx="910624" cy="85284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7" name="Рисунок 56"/>
          <p:cNvPicPr>
            <a:picLocks noChangeAspect="1"/>
          </p:cNvPicPr>
          <p:nvPr/>
        </p:nvPicPr>
        <p:blipFill rotWithShape="1">
          <a:blip r:embed="rId11" cstate="print">
            <a:extLst>
              <a:ext uri="{28A0092B-C50C-407E-A947-70E740481C1C}">
                <a14:useLocalDpi xmlns:a14="http://schemas.microsoft.com/office/drawing/2010/main" val="0"/>
              </a:ext>
            </a:extLst>
          </a:blip>
          <a:srcRect b="3382"/>
          <a:stretch/>
        </p:blipFill>
        <p:spPr bwMode="auto">
          <a:xfrm>
            <a:off x="4923721" y="2708920"/>
            <a:ext cx="872415" cy="79651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8" name="Рисунок 5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bwMode="auto">
          <a:xfrm>
            <a:off x="3697572" y="3652325"/>
            <a:ext cx="868881" cy="83671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9" name="Picture 2" descr="https://im0-tub-ru.yandex.net/i?id=13ee8f28c02c04e503c8c91d5b33aa6f-l&amp;n=1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61288" y="4724869"/>
            <a:ext cx="707739" cy="642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122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6-конечная звезда 9"/>
          <p:cNvSpPr/>
          <p:nvPr/>
        </p:nvSpPr>
        <p:spPr>
          <a:xfrm>
            <a:off x="4874422" y="3190965"/>
            <a:ext cx="1081176" cy="579340"/>
          </a:xfrm>
          <a:prstGeom prst="star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8" name="6-конечная звезда 7"/>
          <p:cNvSpPr/>
          <p:nvPr/>
        </p:nvSpPr>
        <p:spPr>
          <a:xfrm>
            <a:off x="3212048" y="3190965"/>
            <a:ext cx="1036583" cy="550612"/>
          </a:xfrm>
          <a:prstGeom prst="star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5" name="Скругленная прямоугольная выноска 4"/>
          <p:cNvSpPr/>
          <p:nvPr/>
        </p:nvSpPr>
        <p:spPr>
          <a:xfrm>
            <a:off x="364469" y="65246"/>
            <a:ext cx="8426755" cy="1665434"/>
          </a:xfrm>
          <a:prstGeom prst="wedgeRoundRectCallout">
            <a:avLst>
              <a:gd name="adj1" fmla="val -939"/>
              <a:gd name="adj2" fmla="val 84569"/>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628650" y="598215"/>
            <a:ext cx="8265649" cy="739056"/>
          </a:xfrm>
        </p:spPr>
        <p:txBody>
          <a:bodyPr>
            <a:noAutofit/>
          </a:bodyPr>
          <a:lstStyle/>
          <a:p>
            <a:r>
              <a:rPr lang="uz-Cyrl-UZ" sz="2400" b="1" dirty="0"/>
              <a:t>Бухгалтерия ҳисоби хўжалик операциясини бухгалтерия ҳисобининг камида</a:t>
            </a:r>
            <a:r>
              <a:rPr lang="uz-Cyrl-UZ" sz="2400" dirty="0"/>
              <a:t> иккита счётида </a:t>
            </a:r>
            <a:r>
              <a:rPr lang="uz-Cyrl-UZ" sz="2400" b="1" u="sng" dirty="0"/>
              <a:t>бир вақтда</a:t>
            </a:r>
            <a:r>
              <a:rPr lang="uz-Cyrl-UZ" sz="2400" dirty="0"/>
              <a:t> ва </a:t>
            </a:r>
            <a:r>
              <a:rPr lang="uz-Cyrl-UZ" sz="2400" b="1" u="sng" dirty="0"/>
              <a:t>ўзаро боғлиқ ҳолда</a:t>
            </a:r>
            <a:r>
              <a:rPr lang="uz-Cyrl-UZ" sz="2400" dirty="0"/>
              <a:t> пулда баҳолаб акс эттириш йўли билан </a:t>
            </a:r>
            <a:r>
              <a:rPr lang="uz-Cyrl-UZ" sz="2400" b="1" u="sng" dirty="0"/>
              <a:t>иккиёқлама ёзув усулида</a:t>
            </a:r>
            <a:r>
              <a:rPr lang="uz-Cyrl-UZ" sz="2400" dirty="0"/>
              <a:t> юритилади.</a:t>
            </a:r>
            <a:endParaRPr lang="en-US" sz="2400" dirty="0"/>
          </a:p>
        </p:txBody>
      </p:sp>
      <p:sp>
        <p:nvSpPr>
          <p:cNvPr id="92" name="TextBox 91">
            <a:extLst>
              <a:ext uri="{FF2B5EF4-FFF2-40B4-BE49-F238E27FC236}">
                <a16:creationId xmlns="" xmlns:a16="http://schemas.microsoft.com/office/drawing/2014/main" id="{9C77682A-838F-4118-BACA-C0EEA9099D2B}"/>
              </a:ext>
            </a:extLst>
          </p:cNvPr>
          <p:cNvSpPr txBox="1"/>
          <p:nvPr/>
        </p:nvSpPr>
        <p:spPr>
          <a:xfrm>
            <a:off x="3212048" y="2424813"/>
            <a:ext cx="2743550" cy="738664"/>
          </a:xfrm>
          <a:prstGeom prst="rect">
            <a:avLst/>
          </a:prstGeom>
          <a:noFill/>
        </p:spPr>
        <p:txBody>
          <a:bodyPr wrap="square" lIns="0" rIns="0" rtlCol="0" anchor="t">
            <a:spAutoFit/>
          </a:bodyPr>
          <a:lstStyle/>
          <a:p>
            <a:pPr algn="ctr"/>
            <a:r>
              <a:rPr lang="uz-Cyrl-UZ" sz="1400" b="1" dirty="0"/>
              <a:t>Банкдаги ҳисоб-китоб счётидан кассага 1 500 000 сўм нақд пул чек асосида</a:t>
            </a:r>
            <a:r>
              <a:rPr lang="uz-Cyrl-UZ" sz="1400" dirty="0"/>
              <a:t> олиб келинди.</a:t>
            </a:r>
            <a:endParaRPr lang="en-US" sz="1400" dirty="0">
              <a:solidFill>
                <a:schemeClr val="tx1">
                  <a:lumMod val="65000"/>
                  <a:lumOff val="35000"/>
                </a:schemeClr>
              </a:solidFill>
            </a:endParaRPr>
          </a:p>
        </p:txBody>
      </p:sp>
      <p:grpSp>
        <p:nvGrpSpPr>
          <p:cNvPr id="3" name="Group 2">
            <a:extLst>
              <a:ext uri="{FF2B5EF4-FFF2-40B4-BE49-F238E27FC236}">
                <a16:creationId xmlns="" xmlns:a16="http://schemas.microsoft.com/office/drawing/2014/main" id="{F7D86851-061D-4B1A-AC10-7685BA18E0D1}"/>
              </a:ext>
            </a:extLst>
          </p:cNvPr>
          <p:cNvGrpSpPr/>
          <p:nvPr/>
        </p:nvGrpSpPr>
        <p:grpSpPr>
          <a:xfrm>
            <a:off x="2638516" y="3760714"/>
            <a:ext cx="2136872" cy="2555307"/>
            <a:chOff x="2609392" y="2269628"/>
            <a:chExt cx="2136872" cy="2555307"/>
          </a:xfrm>
        </p:grpSpPr>
        <p:sp>
          <p:nvSpPr>
            <p:cNvPr id="27" name="Freeform: Shape 26">
              <a:extLst>
                <a:ext uri="{FF2B5EF4-FFF2-40B4-BE49-F238E27FC236}">
                  <a16:creationId xmlns="" xmlns:a16="http://schemas.microsoft.com/office/drawing/2014/main" id="{3B67FD62-1A80-475B-AE4F-1D7870A99D45}"/>
                </a:ext>
              </a:extLst>
            </p:cNvPr>
            <p:cNvSpPr/>
            <p:nvPr/>
          </p:nvSpPr>
          <p:spPr>
            <a:xfrm rot="2700000">
              <a:off x="2667645" y="2698394"/>
              <a:ext cx="2078618" cy="2078620"/>
            </a:xfrm>
            <a:custGeom>
              <a:avLst/>
              <a:gdLst>
                <a:gd name="connsiteX0" fmla="*/ 97 w 2475451"/>
                <a:gd name="connsiteY0" fmla="*/ 0 h 2475452"/>
                <a:gd name="connsiteX1" fmla="*/ 906774 w 2475451"/>
                <a:gd name="connsiteY1" fmla="*/ 0 h 2475452"/>
                <a:gd name="connsiteX2" fmla="*/ 906774 w 2475451"/>
                <a:gd name="connsiteY2" fmla="*/ 98 h 2475452"/>
                <a:gd name="connsiteX3" fmla="*/ 1848615 w 2475451"/>
                <a:gd name="connsiteY3" fmla="*/ 98 h 2475452"/>
                <a:gd name="connsiteX4" fmla="*/ 1848615 w 2475451"/>
                <a:gd name="connsiteY4" fmla="*/ 906775 h 2475452"/>
                <a:gd name="connsiteX5" fmla="*/ 1551107 w 2475451"/>
                <a:gd name="connsiteY5" fmla="*/ 906775 h 2475452"/>
                <a:gd name="connsiteX6" fmla="*/ 2475451 w 2475451"/>
                <a:gd name="connsiteY6" fmla="*/ 1831119 h 2475452"/>
                <a:gd name="connsiteX7" fmla="*/ 1831117 w 2475451"/>
                <a:gd name="connsiteY7" fmla="*/ 2475452 h 2475452"/>
                <a:gd name="connsiteX8" fmla="*/ 906774 w 2475451"/>
                <a:gd name="connsiteY8" fmla="*/ 1551109 h 2475452"/>
                <a:gd name="connsiteX9" fmla="*/ 906774 w 2475451"/>
                <a:gd name="connsiteY9" fmla="*/ 1848615 h 2475452"/>
                <a:gd name="connsiteX10" fmla="*/ 97 w 2475451"/>
                <a:gd name="connsiteY10" fmla="*/ 1848615 h 2475452"/>
                <a:gd name="connsiteX11" fmla="*/ 97 w 2475451"/>
                <a:gd name="connsiteY11" fmla="*/ 906775 h 2475452"/>
                <a:gd name="connsiteX12" fmla="*/ 0 w 2475451"/>
                <a:gd name="connsiteY12" fmla="*/ 906775 h 2475452"/>
                <a:gd name="connsiteX13" fmla="*/ 0 w 2475451"/>
                <a:gd name="connsiteY13" fmla="*/ 98 h 2475452"/>
                <a:gd name="connsiteX14" fmla="*/ 97 w 2475451"/>
                <a:gd name="connsiteY14" fmla="*/ 98 h 247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5451" h="2475452">
                  <a:moveTo>
                    <a:pt x="97" y="0"/>
                  </a:moveTo>
                  <a:lnTo>
                    <a:pt x="906774" y="0"/>
                  </a:lnTo>
                  <a:lnTo>
                    <a:pt x="906774" y="98"/>
                  </a:lnTo>
                  <a:lnTo>
                    <a:pt x="1848615" y="98"/>
                  </a:lnTo>
                  <a:lnTo>
                    <a:pt x="1848615" y="906775"/>
                  </a:lnTo>
                  <a:lnTo>
                    <a:pt x="1551107" y="906775"/>
                  </a:lnTo>
                  <a:lnTo>
                    <a:pt x="2475451" y="1831119"/>
                  </a:lnTo>
                  <a:lnTo>
                    <a:pt x="1831117" y="2475452"/>
                  </a:lnTo>
                  <a:lnTo>
                    <a:pt x="906774" y="1551109"/>
                  </a:lnTo>
                  <a:lnTo>
                    <a:pt x="906774" y="1848615"/>
                  </a:lnTo>
                  <a:lnTo>
                    <a:pt x="97" y="1848615"/>
                  </a:lnTo>
                  <a:lnTo>
                    <a:pt x="97" y="906775"/>
                  </a:lnTo>
                  <a:lnTo>
                    <a:pt x="0" y="906775"/>
                  </a:lnTo>
                  <a:lnTo>
                    <a:pt x="0" y="98"/>
                  </a:lnTo>
                  <a:lnTo>
                    <a:pt x="97" y="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9" name="Freeform: Shape 28">
              <a:extLst>
                <a:ext uri="{FF2B5EF4-FFF2-40B4-BE49-F238E27FC236}">
                  <a16:creationId xmlns="" xmlns:a16="http://schemas.microsoft.com/office/drawing/2014/main" id="{2DA6CF84-A928-49C6-A7BB-BE07243AAAD6}"/>
                </a:ext>
              </a:extLst>
            </p:cNvPr>
            <p:cNvSpPr/>
            <p:nvPr/>
          </p:nvSpPr>
          <p:spPr>
            <a:xfrm>
              <a:off x="2609392" y="2269628"/>
              <a:ext cx="1095833" cy="2555307"/>
            </a:xfrm>
            <a:custGeom>
              <a:avLst/>
              <a:gdLst>
                <a:gd name="connsiteX0" fmla="*/ 1095833 w 1095833"/>
                <a:gd name="connsiteY0" fmla="*/ 0 h 2555307"/>
                <a:gd name="connsiteX1" fmla="*/ 1095833 w 1095833"/>
                <a:gd name="connsiteY1" fmla="*/ 2555307 h 2555307"/>
                <a:gd name="connsiteX2" fmla="*/ 714987 w 1095833"/>
                <a:gd name="connsiteY2" fmla="*/ 2555307 h 2555307"/>
                <a:gd name="connsiteX3" fmla="*/ 714987 w 1095833"/>
                <a:gd name="connsiteY3" fmla="*/ 1457645 h 2555307"/>
                <a:gd name="connsiteX4" fmla="*/ 538342 w 1095833"/>
                <a:gd name="connsiteY4" fmla="*/ 1634290 h 2555307"/>
                <a:gd name="connsiteX5" fmla="*/ 0 w 1095833"/>
                <a:gd name="connsiteY5" fmla="*/ 1095948 h 2555307"/>
                <a:gd name="connsiteX6" fmla="*/ 559220 w 1095833"/>
                <a:gd name="connsiteY6" fmla="*/ 536728 h 2555307"/>
                <a:gd name="connsiteX7" fmla="*/ 559163 w 1095833"/>
                <a:gd name="connsiteY7" fmla="*/ 536671 h 255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833" h="2555307">
                  <a:moveTo>
                    <a:pt x="1095833" y="0"/>
                  </a:moveTo>
                  <a:lnTo>
                    <a:pt x="1095833" y="2555307"/>
                  </a:lnTo>
                  <a:lnTo>
                    <a:pt x="714987" y="2555307"/>
                  </a:lnTo>
                  <a:lnTo>
                    <a:pt x="714987" y="1457645"/>
                  </a:lnTo>
                  <a:lnTo>
                    <a:pt x="538342" y="1634290"/>
                  </a:lnTo>
                  <a:lnTo>
                    <a:pt x="0" y="1095948"/>
                  </a:lnTo>
                  <a:lnTo>
                    <a:pt x="559220" y="536728"/>
                  </a:lnTo>
                  <a:lnTo>
                    <a:pt x="559163" y="536671"/>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 xmlns:a16="http://schemas.microsoft.com/office/drawing/2014/main" id="{EE6D6A71-99BF-4ED7-9FEA-FD6F681FCB4C}"/>
              </a:ext>
            </a:extLst>
          </p:cNvPr>
          <p:cNvGrpSpPr/>
          <p:nvPr/>
        </p:nvGrpSpPr>
        <p:grpSpPr>
          <a:xfrm>
            <a:off x="4372413" y="3930784"/>
            <a:ext cx="2131102" cy="2555307"/>
            <a:chOff x="4397735" y="2516234"/>
            <a:chExt cx="2131102" cy="2555307"/>
          </a:xfrm>
        </p:grpSpPr>
        <p:sp>
          <p:nvSpPr>
            <p:cNvPr id="28" name="Freeform: Shape 27">
              <a:extLst>
                <a:ext uri="{FF2B5EF4-FFF2-40B4-BE49-F238E27FC236}">
                  <a16:creationId xmlns="" xmlns:a16="http://schemas.microsoft.com/office/drawing/2014/main" id="{044E5860-B243-49C9-8F25-0D14CB3DA416}"/>
                </a:ext>
              </a:extLst>
            </p:cNvPr>
            <p:cNvSpPr/>
            <p:nvPr/>
          </p:nvSpPr>
          <p:spPr>
            <a:xfrm rot="13500000">
              <a:off x="4397736" y="2562427"/>
              <a:ext cx="2078618" cy="2078619"/>
            </a:xfrm>
            <a:custGeom>
              <a:avLst/>
              <a:gdLst>
                <a:gd name="connsiteX0" fmla="*/ 97 w 2475451"/>
                <a:gd name="connsiteY0" fmla="*/ 0 h 2475452"/>
                <a:gd name="connsiteX1" fmla="*/ 906774 w 2475451"/>
                <a:gd name="connsiteY1" fmla="*/ 0 h 2475452"/>
                <a:gd name="connsiteX2" fmla="*/ 906774 w 2475451"/>
                <a:gd name="connsiteY2" fmla="*/ 98 h 2475452"/>
                <a:gd name="connsiteX3" fmla="*/ 1848615 w 2475451"/>
                <a:gd name="connsiteY3" fmla="*/ 98 h 2475452"/>
                <a:gd name="connsiteX4" fmla="*/ 1848615 w 2475451"/>
                <a:gd name="connsiteY4" fmla="*/ 906775 h 2475452"/>
                <a:gd name="connsiteX5" fmla="*/ 1551107 w 2475451"/>
                <a:gd name="connsiteY5" fmla="*/ 906775 h 2475452"/>
                <a:gd name="connsiteX6" fmla="*/ 2475451 w 2475451"/>
                <a:gd name="connsiteY6" fmla="*/ 1831119 h 2475452"/>
                <a:gd name="connsiteX7" fmla="*/ 1831117 w 2475451"/>
                <a:gd name="connsiteY7" fmla="*/ 2475452 h 2475452"/>
                <a:gd name="connsiteX8" fmla="*/ 906774 w 2475451"/>
                <a:gd name="connsiteY8" fmla="*/ 1551109 h 2475452"/>
                <a:gd name="connsiteX9" fmla="*/ 906774 w 2475451"/>
                <a:gd name="connsiteY9" fmla="*/ 1848615 h 2475452"/>
                <a:gd name="connsiteX10" fmla="*/ 97 w 2475451"/>
                <a:gd name="connsiteY10" fmla="*/ 1848615 h 2475452"/>
                <a:gd name="connsiteX11" fmla="*/ 97 w 2475451"/>
                <a:gd name="connsiteY11" fmla="*/ 906775 h 2475452"/>
                <a:gd name="connsiteX12" fmla="*/ 0 w 2475451"/>
                <a:gd name="connsiteY12" fmla="*/ 906775 h 2475452"/>
                <a:gd name="connsiteX13" fmla="*/ 0 w 2475451"/>
                <a:gd name="connsiteY13" fmla="*/ 98 h 2475452"/>
                <a:gd name="connsiteX14" fmla="*/ 97 w 2475451"/>
                <a:gd name="connsiteY14" fmla="*/ 98 h 247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5451" h="2475452">
                  <a:moveTo>
                    <a:pt x="97" y="0"/>
                  </a:moveTo>
                  <a:lnTo>
                    <a:pt x="906774" y="0"/>
                  </a:lnTo>
                  <a:lnTo>
                    <a:pt x="906774" y="98"/>
                  </a:lnTo>
                  <a:lnTo>
                    <a:pt x="1848615" y="98"/>
                  </a:lnTo>
                  <a:lnTo>
                    <a:pt x="1848615" y="906775"/>
                  </a:lnTo>
                  <a:lnTo>
                    <a:pt x="1551107" y="906775"/>
                  </a:lnTo>
                  <a:lnTo>
                    <a:pt x="2475451" y="1831119"/>
                  </a:lnTo>
                  <a:lnTo>
                    <a:pt x="1831117" y="2475452"/>
                  </a:lnTo>
                  <a:lnTo>
                    <a:pt x="906774" y="1551109"/>
                  </a:lnTo>
                  <a:lnTo>
                    <a:pt x="906774" y="1848615"/>
                  </a:lnTo>
                  <a:lnTo>
                    <a:pt x="97" y="1848615"/>
                  </a:lnTo>
                  <a:lnTo>
                    <a:pt x="97" y="906775"/>
                  </a:lnTo>
                  <a:lnTo>
                    <a:pt x="0" y="906775"/>
                  </a:lnTo>
                  <a:lnTo>
                    <a:pt x="0" y="98"/>
                  </a:lnTo>
                  <a:lnTo>
                    <a:pt x="97" y="9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2" name="Freeform: Shape 31">
              <a:extLst>
                <a:ext uri="{FF2B5EF4-FFF2-40B4-BE49-F238E27FC236}">
                  <a16:creationId xmlns="" xmlns:a16="http://schemas.microsoft.com/office/drawing/2014/main" id="{50FF4863-B7F2-404C-8309-DC0D82FA26B6}"/>
                </a:ext>
              </a:extLst>
            </p:cNvPr>
            <p:cNvSpPr/>
            <p:nvPr/>
          </p:nvSpPr>
          <p:spPr>
            <a:xfrm rot="10800000">
              <a:off x="5433004" y="2516234"/>
              <a:ext cx="1095833" cy="2555307"/>
            </a:xfrm>
            <a:custGeom>
              <a:avLst/>
              <a:gdLst>
                <a:gd name="connsiteX0" fmla="*/ 1095833 w 1095833"/>
                <a:gd name="connsiteY0" fmla="*/ 0 h 2555307"/>
                <a:gd name="connsiteX1" fmla="*/ 1095833 w 1095833"/>
                <a:gd name="connsiteY1" fmla="*/ 2555307 h 2555307"/>
                <a:gd name="connsiteX2" fmla="*/ 714987 w 1095833"/>
                <a:gd name="connsiteY2" fmla="*/ 2555307 h 2555307"/>
                <a:gd name="connsiteX3" fmla="*/ 714987 w 1095833"/>
                <a:gd name="connsiteY3" fmla="*/ 1457645 h 2555307"/>
                <a:gd name="connsiteX4" fmla="*/ 538342 w 1095833"/>
                <a:gd name="connsiteY4" fmla="*/ 1634290 h 2555307"/>
                <a:gd name="connsiteX5" fmla="*/ 0 w 1095833"/>
                <a:gd name="connsiteY5" fmla="*/ 1095948 h 2555307"/>
                <a:gd name="connsiteX6" fmla="*/ 559220 w 1095833"/>
                <a:gd name="connsiteY6" fmla="*/ 536728 h 2555307"/>
                <a:gd name="connsiteX7" fmla="*/ 559163 w 1095833"/>
                <a:gd name="connsiteY7" fmla="*/ 536671 h 255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833" h="2555307">
                  <a:moveTo>
                    <a:pt x="1095833" y="0"/>
                  </a:moveTo>
                  <a:lnTo>
                    <a:pt x="1095833" y="2555307"/>
                  </a:lnTo>
                  <a:lnTo>
                    <a:pt x="714987" y="2555307"/>
                  </a:lnTo>
                  <a:lnTo>
                    <a:pt x="714987" y="1457645"/>
                  </a:lnTo>
                  <a:lnTo>
                    <a:pt x="538342" y="1634290"/>
                  </a:lnTo>
                  <a:lnTo>
                    <a:pt x="0" y="1095948"/>
                  </a:lnTo>
                  <a:lnTo>
                    <a:pt x="559220" y="536728"/>
                  </a:lnTo>
                  <a:lnTo>
                    <a:pt x="559163" y="536671"/>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 xmlns:a16="http://schemas.microsoft.com/office/drawing/2014/main" id="{2BE2AE38-E82F-416B-91F4-4DC84BA38470}"/>
              </a:ext>
            </a:extLst>
          </p:cNvPr>
          <p:cNvSpPr txBox="1"/>
          <p:nvPr/>
        </p:nvSpPr>
        <p:spPr>
          <a:xfrm>
            <a:off x="2930940" y="4447633"/>
            <a:ext cx="1583895" cy="715581"/>
          </a:xfrm>
          <a:prstGeom prst="rect">
            <a:avLst/>
          </a:prstGeom>
          <a:noFill/>
        </p:spPr>
        <p:txBody>
          <a:bodyPr wrap="none" rtlCol="0" anchor="ctr">
            <a:spAutoFit/>
          </a:bodyPr>
          <a:lstStyle/>
          <a:p>
            <a:pPr algn="ctr"/>
            <a:r>
              <a:rPr lang="uz-Cyrl-UZ" sz="4050" b="1" dirty="0" smtClean="0">
                <a:solidFill>
                  <a:schemeClr val="bg1"/>
                </a:solidFill>
                <a:effectLst>
                  <a:outerShdw blurRad="38100" dist="38100" dir="2700000" algn="tl">
                    <a:srgbClr val="000000">
                      <a:alpha val="43137"/>
                    </a:srgbClr>
                  </a:outerShdw>
                </a:effectLst>
              </a:rPr>
              <a:t>ДЕБЕТ</a:t>
            </a:r>
            <a:endParaRPr lang="en-US" sz="4050" b="1" dirty="0">
              <a:solidFill>
                <a:schemeClr val="bg1"/>
              </a:solidFill>
              <a:effectLst>
                <a:outerShdw blurRad="38100" dist="38100" dir="2700000" algn="tl">
                  <a:srgbClr val="000000">
                    <a:alpha val="43137"/>
                  </a:srgbClr>
                </a:outerShdw>
              </a:effectLst>
            </a:endParaRPr>
          </a:p>
        </p:txBody>
      </p:sp>
      <p:sp>
        <p:nvSpPr>
          <p:cNvPr id="31" name="TextBox 30">
            <a:extLst>
              <a:ext uri="{FF2B5EF4-FFF2-40B4-BE49-F238E27FC236}">
                <a16:creationId xmlns="" xmlns:a16="http://schemas.microsoft.com/office/drawing/2014/main" id="{BF155837-D83F-44A9-A970-BCD894BAA386}"/>
              </a:ext>
            </a:extLst>
          </p:cNvPr>
          <p:cNvSpPr txBox="1"/>
          <p:nvPr/>
        </p:nvSpPr>
        <p:spPr>
          <a:xfrm>
            <a:off x="4553775" y="5263815"/>
            <a:ext cx="1753365" cy="646331"/>
          </a:xfrm>
          <a:prstGeom prst="rect">
            <a:avLst/>
          </a:prstGeom>
          <a:noFill/>
        </p:spPr>
        <p:txBody>
          <a:bodyPr wrap="none" rtlCol="0" anchor="ctr">
            <a:spAutoFit/>
          </a:bodyPr>
          <a:lstStyle/>
          <a:p>
            <a:pPr algn="ctr"/>
            <a:r>
              <a:rPr lang="uz-Cyrl-UZ" sz="3600" b="1" dirty="0" smtClean="0">
                <a:solidFill>
                  <a:schemeClr val="bg1"/>
                </a:solidFill>
                <a:effectLst>
                  <a:outerShdw blurRad="38100" dist="38100" dir="2700000" algn="tl">
                    <a:srgbClr val="000000">
                      <a:alpha val="43137"/>
                    </a:srgbClr>
                  </a:outerShdw>
                </a:effectLst>
              </a:rPr>
              <a:t>КРЕДИТ</a:t>
            </a:r>
            <a:endParaRPr lang="en-US" sz="3600" b="1" dirty="0">
              <a:solidFill>
                <a:schemeClr val="bg1"/>
              </a:solidFill>
              <a:effectLst>
                <a:outerShdw blurRad="38100" dist="38100" dir="2700000" algn="tl">
                  <a:srgbClr val="000000">
                    <a:alpha val="43137"/>
                  </a:srgbClr>
                </a:outerShdw>
              </a:effectLst>
            </a:endParaRPr>
          </a:p>
        </p:txBody>
      </p:sp>
      <p:pic>
        <p:nvPicPr>
          <p:cNvPr id="7" name="Graphic 6" descr="Bullseye">
            <a:extLst>
              <a:ext uri="{FF2B5EF4-FFF2-40B4-BE49-F238E27FC236}">
                <a16:creationId xmlns="" xmlns:a16="http://schemas.microsoft.com/office/drawing/2014/main" id="{4FCE6097-CDD4-4884-8B29-102132BB4F1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425092" y="4134473"/>
            <a:ext cx="563721" cy="563721"/>
          </a:xfrm>
          <a:prstGeom prst="rect">
            <a:avLst/>
          </a:prstGeom>
        </p:spPr>
      </p:pic>
      <p:pic>
        <p:nvPicPr>
          <p:cNvPr id="9" name="Graphic 8" descr="Magnifying glass">
            <a:extLst>
              <a:ext uri="{FF2B5EF4-FFF2-40B4-BE49-F238E27FC236}">
                <a16:creationId xmlns="" xmlns:a16="http://schemas.microsoft.com/office/drawing/2014/main" id="{65D78088-F580-4DB2-BB37-CD25AAAAC3A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5178816" y="4213291"/>
            <a:ext cx="563721" cy="563721"/>
          </a:xfrm>
          <a:prstGeom prst="rect">
            <a:avLst/>
          </a:prstGeom>
        </p:spPr>
      </p:pic>
      <p:sp>
        <p:nvSpPr>
          <p:cNvPr id="6" name="TextBox 5"/>
          <p:cNvSpPr txBox="1"/>
          <p:nvPr/>
        </p:nvSpPr>
        <p:spPr>
          <a:xfrm>
            <a:off x="2182240" y="5746239"/>
            <a:ext cx="1109599" cy="369332"/>
          </a:xfrm>
          <a:prstGeom prst="rect">
            <a:avLst/>
          </a:prstGeom>
          <a:noFill/>
        </p:spPr>
        <p:txBody>
          <a:bodyPr wrap="none" rtlCol="0">
            <a:spAutoFit/>
          </a:bodyPr>
          <a:lstStyle/>
          <a:p>
            <a:r>
              <a:rPr lang="uz-Cyrl-UZ" dirty="0" smtClean="0"/>
              <a:t>1 500 000</a:t>
            </a:r>
            <a:endParaRPr lang="ru-RU" dirty="0"/>
          </a:p>
        </p:txBody>
      </p:sp>
      <p:sp>
        <p:nvSpPr>
          <p:cNvPr id="33" name="TextBox 32"/>
          <p:cNvSpPr txBox="1"/>
          <p:nvPr/>
        </p:nvSpPr>
        <p:spPr>
          <a:xfrm>
            <a:off x="5822307" y="4163772"/>
            <a:ext cx="1109599" cy="369332"/>
          </a:xfrm>
          <a:prstGeom prst="rect">
            <a:avLst/>
          </a:prstGeom>
          <a:noFill/>
        </p:spPr>
        <p:txBody>
          <a:bodyPr wrap="none" rtlCol="0">
            <a:spAutoFit/>
          </a:bodyPr>
          <a:lstStyle/>
          <a:p>
            <a:r>
              <a:rPr lang="uz-Cyrl-UZ" dirty="0" smtClean="0"/>
              <a:t>1 500 000</a:t>
            </a:r>
            <a:endParaRPr lang="ru-RU" dirty="0"/>
          </a:p>
        </p:txBody>
      </p:sp>
      <p:sp>
        <p:nvSpPr>
          <p:cNvPr id="34" name="TextBox 33"/>
          <p:cNvSpPr txBox="1"/>
          <p:nvPr/>
        </p:nvSpPr>
        <p:spPr>
          <a:xfrm>
            <a:off x="5089794" y="3293938"/>
            <a:ext cx="652743" cy="369332"/>
          </a:xfrm>
          <a:prstGeom prst="rect">
            <a:avLst/>
          </a:prstGeom>
          <a:noFill/>
        </p:spPr>
        <p:txBody>
          <a:bodyPr wrap="none" rtlCol="0">
            <a:spAutoFit/>
          </a:bodyPr>
          <a:lstStyle/>
          <a:p>
            <a:r>
              <a:rPr lang="uz-Cyrl-UZ" dirty="0" smtClean="0"/>
              <a:t>5</a:t>
            </a:r>
            <a:r>
              <a:rPr lang="en-US" dirty="0" smtClean="0"/>
              <a:t>110</a:t>
            </a:r>
            <a:endParaRPr lang="ru-RU" dirty="0"/>
          </a:p>
        </p:txBody>
      </p:sp>
      <p:sp>
        <p:nvSpPr>
          <p:cNvPr id="35" name="TextBox 34"/>
          <p:cNvSpPr txBox="1"/>
          <p:nvPr/>
        </p:nvSpPr>
        <p:spPr>
          <a:xfrm>
            <a:off x="3403969" y="3283401"/>
            <a:ext cx="652743" cy="369332"/>
          </a:xfrm>
          <a:prstGeom prst="rect">
            <a:avLst/>
          </a:prstGeom>
          <a:noFill/>
        </p:spPr>
        <p:txBody>
          <a:bodyPr wrap="none" rtlCol="0">
            <a:spAutoFit/>
          </a:bodyPr>
          <a:lstStyle/>
          <a:p>
            <a:r>
              <a:rPr lang="uz-Cyrl-UZ" dirty="0" smtClean="0"/>
              <a:t>5</a:t>
            </a:r>
            <a:r>
              <a:rPr lang="en-US" dirty="0" smtClean="0"/>
              <a:t>010</a:t>
            </a:r>
            <a:endParaRPr lang="ru-RU" dirty="0"/>
          </a:p>
        </p:txBody>
      </p:sp>
      <p:pic>
        <p:nvPicPr>
          <p:cNvPr id="21" name="Picture 10" descr="Image result for ÐÑÐµÐ·Ð¸Ð´ÐµÐ½Ñ ÑÐ¾Ð¼Ð¾Ð½Ð¸Ð´Ð°Ð½ Ð´Ð°Ð²Ð»Ð°Ñ Ð±ÑÐ´Ð¶ÐµÑÐ¸ ÑÐ°ÑÐ´Ð¸ÒÐ»Ð°Ð½Ð´Ð¸"/>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55598" y="2276872"/>
            <a:ext cx="3188402" cy="1936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 y="2204864"/>
            <a:ext cx="3212048"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8802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sz="2400" b="1" dirty="0" err="1"/>
              <a:t>Ҳар</a:t>
            </a:r>
            <a:r>
              <a:rPr lang="ru-RU" sz="2400" b="1" dirty="0"/>
              <a:t> </a:t>
            </a:r>
            <a:r>
              <a:rPr lang="ru-RU" sz="2400" b="1" dirty="0" err="1"/>
              <a:t>бир</a:t>
            </a:r>
            <a:r>
              <a:rPr lang="ru-RU" sz="2400" b="1" dirty="0"/>
              <a:t> </a:t>
            </a:r>
            <a:r>
              <a:rPr lang="ru-RU" sz="2400" b="1" dirty="0" err="1"/>
              <a:t>фанда</a:t>
            </a:r>
            <a:r>
              <a:rPr lang="ru-RU" sz="2400" b="1" dirty="0"/>
              <a:t> </a:t>
            </a:r>
            <a:r>
              <a:rPr lang="ru-RU" sz="2400" b="1" dirty="0" err="1"/>
              <a:t>бўлгани</a:t>
            </a:r>
            <a:r>
              <a:rPr lang="ru-RU" sz="2400" b="1" dirty="0"/>
              <a:t> </a:t>
            </a:r>
            <a:r>
              <a:rPr lang="ru-RU" sz="2400" b="1" dirty="0" err="1"/>
              <a:t>каби</a:t>
            </a:r>
            <a:r>
              <a:rPr lang="ru-RU" sz="2400" b="1" dirty="0"/>
              <a:t>, бухгалтерия </a:t>
            </a:r>
            <a:r>
              <a:rPr lang="ru-RU" sz="2400" b="1" dirty="0" err="1"/>
              <a:t>ҳисоби</a:t>
            </a:r>
            <a:r>
              <a:rPr lang="ru-RU" sz="2400" b="1" dirty="0"/>
              <a:t> </a:t>
            </a:r>
            <a:r>
              <a:rPr lang="ru-RU" sz="2400" b="1" dirty="0" err="1"/>
              <a:t>фанида</a:t>
            </a:r>
            <a:r>
              <a:rPr lang="ru-RU" sz="2400" b="1" dirty="0"/>
              <a:t> </a:t>
            </a:r>
            <a:r>
              <a:rPr lang="ru-RU" sz="2400" b="1" dirty="0" err="1"/>
              <a:t>ҳам</a:t>
            </a:r>
            <a:r>
              <a:rPr lang="ru-RU" sz="2400" b="1" dirty="0"/>
              <a:t> </a:t>
            </a:r>
            <a:r>
              <a:rPr lang="ru-RU" sz="2400" b="1" dirty="0" err="1"/>
              <a:t>унинг</a:t>
            </a:r>
            <a:r>
              <a:rPr lang="ru-RU" sz="2400" b="1" dirty="0"/>
              <a:t> </a:t>
            </a:r>
            <a:r>
              <a:rPr lang="ru-RU" sz="2400" b="1" dirty="0" err="1"/>
              <a:t>предметини</a:t>
            </a:r>
            <a:r>
              <a:rPr lang="ru-RU" sz="2400" b="1" dirty="0"/>
              <a:t> </a:t>
            </a:r>
            <a:r>
              <a:rPr lang="ru-RU" sz="2400" b="1" dirty="0" err="1"/>
              <a:t>ўрганиш</a:t>
            </a:r>
            <a:r>
              <a:rPr lang="ru-RU" sz="2400" b="1" dirty="0"/>
              <a:t> </a:t>
            </a:r>
            <a:r>
              <a:rPr lang="ru-RU" sz="2400" b="1" dirty="0" err="1"/>
              <a:t>усуллари</a:t>
            </a:r>
            <a:r>
              <a:rPr lang="ru-RU" sz="2400" b="1" dirty="0"/>
              <a:t> </a:t>
            </a:r>
            <a:r>
              <a:rPr lang="ru-RU" sz="2400" b="1" dirty="0" err="1"/>
              <a:t>мавжуд</a:t>
            </a:r>
            <a:r>
              <a:rPr lang="ru-RU" sz="2400" b="1" dirty="0"/>
              <a:t>. </a:t>
            </a:r>
            <a:r>
              <a:rPr lang="ru-RU" sz="2400" b="1" dirty="0" smtClean="0"/>
              <a:t/>
            </a:r>
            <a:br>
              <a:rPr lang="ru-RU" sz="2400" b="1" dirty="0" smtClean="0"/>
            </a:br>
            <a:r>
              <a:rPr lang="ru-RU" sz="2400" b="1" dirty="0" err="1" smtClean="0"/>
              <a:t>Бу</a:t>
            </a:r>
            <a:r>
              <a:rPr lang="ru-RU" sz="2400" b="1" dirty="0" smtClean="0"/>
              <a:t> </a:t>
            </a:r>
            <a:r>
              <a:rPr lang="ru-RU" sz="2400" b="1" dirty="0" err="1"/>
              <a:t>усулларга</a:t>
            </a:r>
            <a:r>
              <a:rPr lang="ru-RU" sz="2400" b="1" dirty="0"/>
              <a:t> </a:t>
            </a:r>
            <a:r>
              <a:rPr lang="ru-RU" sz="2400" b="1" dirty="0" err="1"/>
              <a:t>қуйидагилар</a:t>
            </a:r>
            <a:r>
              <a:rPr lang="ru-RU" sz="2400" b="1" dirty="0"/>
              <a:t> </a:t>
            </a:r>
            <a:r>
              <a:rPr lang="ru-RU" sz="2400" b="1" dirty="0" err="1"/>
              <a:t>киради</a:t>
            </a:r>
            <a:r>
              <a:rPr lang="ru-RU" sz="2400" b="1" dirty="0"/>
              <a:t>:</a:t>
            </a:r>
            <a:endParaRPr lang="en-US" sz="2400" dirty="0"/>
          </a:p>
        </p:txBody>
      </p:sp>
      <p:cxnSp>
        <p:nvCxnSpPr>
          <p:cNvPr id="8" name="Straight Connector 7">
            <a:extLst>
              <a:ext uri="{FF2B5EF4-FFF2-40B4-BE49-F238E27FC236}">
                <a16:creationId xmlns="" xmlns:a16="http://schemas.microsoft.com/office/drawing/2014/main" id="{FDEE3B03-8A9D-4A65-BAEA-56D4661CB212}"/>
              </a:ext>
            </a:extLst>
          </p:cNvPr>
          <p:cNvCxnSpPr>
            <a:stCxn id="6" idx="4"/>
            <a:endCxn id="86" idx="0"/>
          </p:cNvCxnSpPr>
          <p:nvPr/>
        </p:nvCxnSpPr>
        <p:spPr>
          <a:xfrm>
            <a:off x="5608729" y="2025323"/>
            <a:ext cx="0" cy="2807352"/>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6" name="Oval 5">
            <a:extLst>
              <a:ext uri="{FF2B5EF4-FFF2-40B4-BE49-F238E27FC236}">
                <a16:creationId xmlns="" xmlns:a16="http://schemas.microsoft.com/office/drawing/2014/main" id="{96ACFC85-5007-4038-8688-4868B38587D1}"/>
              </a:ext>
            </a:extLst>
          </p:cNvPr>
          <p:cNvSpPr/>
          <p:nvPr/>
        </p:nvSpPr>
        <p:spPr>
          <a:xfrm>
            <a:off x="5508285" y="1824437"/>
            <a:ext cx="200888" cy="2008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4" name="Oval 83">
            <a:extLst>
              <a:ext uri="{FF2B5EF4-FFF2-40B4-BE49-F238E27FC236}">
                <a16:creationId xmlns="" xmlns:a16="http://schemas.microsoft.com/office/drawing/2014/main" id="{51F05F36-1AB5-488A-B787-21ED2444A187}"/>
              </a:ext>
            </a:extLst>
          </p:cNvPr>
          <p:cNvSpPr/>
          <p:nvPr/>
        </p:nvSpPr>
        <p:spPr>
          <a:xfrm>
            <a:off x="5508285" y="2827182"/>
            <a:ext cx="200888" cy="2008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5" name="Oval 84">
            <a:extLst>
              <a:ext uri="{FF2B5EF4-FFF2-40B4-BE49-F238E27FC236}">
                <a16:creationId xmlns="" xmlns:a16="http://schemas.microsoft.com/office/drawing/2014/main" id="{45796F69-D836-4C00-B241-DA158845053F}"/>
              </a:ext>
            </a:extLst>
          </p:cNvPr>
          <p:cNvSpPr/>
          <p:nvPr/>
        </p:nvSpPr>
        <p:spPr>
          <a:xfrm>
            <a:off x="5508285" y="3829929"/>
            <a:ext cx="200888" cy="2008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6" name="Oval 85">
            <a:extLst>
              <a:ext uri="{FF2B5EF4-FFF2-40B4-BE49-F238E27FC236}">
                <a16:creationId xmlns="" xmlns:a16="http://schemas.microsoft.com/office/drawing/2014/main" id="{9FE6A796-476C-4211-9FF9-261D99D10C2B}"/>
              </a:ext>
            </a:extLst>
          </p:cNvPr>
          <p:cNvSpPr/>
          <p:nvPr/>
        </p:nvSpPr>
        <p:spPr>
          <a:xfrm>
            <a:off x="5508285" y="4832675"/>
            <a:ext cx="200888" cy="2008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0" name="Straight Connector 9">
            <a:extLst>
              <a:ext uri="{FF2B5EF4-FFF2-40B4-BE49-F238E27FC236}">
                <a16:creationId xmlns="" xmlns:a16="http://schemas.microsoft.com/office/drawing/2014/main" id="{5BE5CB28-8BC5-43A9-82C9-92B6A5D11FAB}"/>
              </a:ext>
            </a:extLst>
          </p:cNvPr>
          <p:cNvCxnSpPr>
            <a:cxnSpLocks/>
          </p:cNvCxnSpPr>
          <p:nvPr/>
        </p:nvCxnSpPr>
        <p:spPr>
          <a:xfrm>
            <a:off x="5221914" y="3428999"/>
            <a:ext cx="386813" cy="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 xmlns:a16="http://schemas.microsoft.com/office/drawing/2014/main" id="{D62DBE7A-B394-407B-848F-F63F9A3BC158}"/>
              </a:ext>
            </a:extLst>
          </p:cNvPr>
          <p:cNvCxnSpPr/>
          <p:nvPr/>
        </p:nvCxnSpPr>
        <p:spPr>
          <a:xfrm flipV="1">
            <a:off x="3535272" y="2025323"/>
            <a:ext cx="0" cy="2807352"/>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88" name="Oval 87">
            <a:extLst>
              <a:ext uri="{FF2B5EF4-FFF2-40B4-BE49-F238E27FC236}">
                <a16:creationId xmlns="" xmlns:a16="http://schemas.microsoft.com/office/drawing/2014/main" id="{EB62CF98-04E9-46C3-AD01-C68EAED42249}"/>
              </a:ext>
            </a:extLst>
          </p:cNvPr>
          <p:cNvSpPr/>
          <p:nvPr/>
        </p:nvSpPr>
        <p:spPr>
          <a:xfrm rot="10800000">
            <a:off x="3434828" y="4832675"/>
            <a:ext cx="200888" cy="200888"/>
          </a:xfrm>
          <a:prstGeom prst="ellipse">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9" name="Oval 88">
            <a:extLst>
              <a:ext uri="{FF2B5EF4-FFF2-40B4-BE49-F238E27FC236}">
                <a16:creationId xmlns="" xmlns:a16="http://schemas.microsoft.com/office/drawing/2014/main" id="{C1093E01-8044-4996-AB34-9D300FCF49AE}"/>
              </a:ext>
            </a:extLst>
          </p:cNvPr>
          <p:cNvSpPr/>
          <p:nvPr/>
        </p:nvSpPr>
        <p:spPr>
          <a:xfrm rot="10800000">
            <a:off x="3434828" y="3829929"/>
            <a:ext cx="200888" cy="2008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0" name="Oval 89">
            <a:extLst>
              <a:ext uri="{FF2B5EF4-FFF2-40B4-BE49-F238E27FC236}">
                <a16:creationId xmlns="" xmlns:a16="http://schemas.microsoft.com/office/drawing/2014/main" id="{362F6368-7357-452D-AAD7-6B0527F2DF9C}"/>
              </a:ext>
            </a:extLst>
          </p:cNvPr>
          <p:cNvSpPr/>
          <p:nvPr/>
        </p:nvSpPr>
        <p:spPr>
          <a:xfrm rot="10800000">
            <a:off x="3434828" y="2827182"/>
            <a:ext cx="200888" cy="200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1" name="Oval 90">
            <a:extLst>
              <a:ext uri="{FF2B5EF4-FFF2-40B4-BE49-F238E27FC236}">
                <a16:creationId xmlns="" xmlns:a16="http://schemas.microsoft.com/office/drawing/2014/main" id="{842F2CA0-E5C7-4AD4-A1BA-19F435B08A28}"/>
              </a:ext>
            </a:extLst>
          </p:cNvPr>
          <p:cNvSpPr/>
          <p:nvPr/>
        </p:nvSpPr>
        <p:spPr>
          <a:xfrm rot="10800000">
            <a:off x="3434828" y="1824437"/>
            <a:ext cx="200888" cy="200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93" name="Straight Connector 92">
            <a:extLst>
              <a:ext uri="{FF2B5EF4-FFF2-40B4-BE49-F238E27FC236}">
                <a16:creationId xmlns="" xmlns:a16="http://schemas.microsoft.com/office/drawing/2014/main" id="{9E186F2C-73F1-4FF1-AE76-4A4A4A5882C5}"/>
              </a:ext>
            </a:extLst>
          </p:cNvPr>
          <p:cNvCxnSpPr/>
          <p:nvPr/>
        </p:nvCxnSpPr>
        <p:spPr>
          <a:xfrm rot="10800000" flipV="1">
            <a:off x="3535272" y="3428998"/>
            <a:ext cx="386813"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grpSp>
        <p:nvGrpSpPr>
          <p:cNvPr id="3" name="Group 2">
            <a:extLst>
              <a:ext uri="{FF2B5EF4-FFF2-40B4-BE49-F238E27FC236}">
                <a16:creationId xmlns="" xmlns:a16="http://schemas.microsoft.com/office/drawing/2014/main" id="{25B489D2-2CC4-4A0A-8471-A30E679359DA}"/>
              </a:ext>
            </a:extLst>
          </p:cNvPr>
          <p:cNvGrpSpPr/>
          <p:nvPr/>
        </p:nvGrpSpPr>
        <p:grpSpPr>
          <a:xfrm>
            <a:off x="6105052" y="1527855"/>
            <a:ext cx="2708888" cy="794050"/>
            <a:chOff x="5692588" y="1560606"/>
            <a:chExt cx="3195918" cy="936812"/>
          </a:xfrm>
        </p:grpSpPr>
        <p:sp>
          <p:nvSpPr>
            <p:cNvPr id="33" name="Rectangle: Rounded Corners 32">
              <a:extLst>
                <a:ext uri="{FF2B5EF4-FFF2-40B4-BE49-F238E27FC236}">
                  <a16:creationId xmlns="" xmlns:a16="http://schemas.microsoft.com/office/drawing/2014/main" id="{D6391E66-8D4E-443D-AC84-AB2DDD9413F4}"/>
                </a:ext>
              </a:extLst>
            </p:cNvPr>
            <p:cNvSpPr/>
            <p:nvPr/>
          </p:nvSpPr>
          <p:spPr>
            <a:xfrm>
              <a:off x="5800164" y="1625600"/>
              <a:ext cx="3088342" cy="806824"/>
            </a:xfrm>
            <a:prstGeom prst="roundRect">
              <a:avLst>
                <a:gd name="adj" fmla="val 50000"/>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Rounded Corners 33">
              <a:extLst>
                <a:ext uri="{FF2B5EF4-FFF2-40B4-BE49-F238E27FC236}">
                  <a16:creationId xmlns="" xmlns:a16="http://schemas.microsoft.com/office/drawing/2014/main" id="{91328DEE-64E0-4057-9564-2A7A73682C07}"/>
                </a:ext>
              </a:extLst>
            </p:cNvPr>
            <p:cNvSpPr/>
            <p:nvPr/>
          </p:nvSpPr>
          <p:spPr>
            <a:xfrm>
              <a:off x="6279776" y="1780241"/>
              <a:ext cx="2420879" cy="49754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Калькуляция</a:t>
              </a:r>
              <a:endParaRPr lang="en-US" dirty="0"/>
            </a:p>
          </p:txBody>
        </p:sp>
        <p:sp>
          <p:nvSpPr>
            <p:cNvPr id="35" name="Oval 34">
              <a:extLst>
                <a:ext uri="{FF2B5EF4-FFF2-40B4-BE49-F238E27FC236}">
                  <a16:creationId xmlns="" xmlns:a16="http://schemas.microsoft.com/office/drawing/2014/main" id="{9BF2375C-B24E-42E1-A2CB-39E4656FC0AB}"/>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Oval 35">
              <a:extLst>
                <a:ext uri="{FF2B5EF4-FFF2-40B4-BE49-F238E27FC236}">
                  <a16:creationId xmlns="" xmlns:a16="http://schemas.microsoft.com/office/drawing/2014/main" id="{8099A731-B5C7-4F93-A3D6-6483DB997CEB}"/>
                </a:ext>
              </a:extLst>
            </p:cNvPr>
            <p:cNvSpPr/>
            <p:nvPr/>
          </p:nvSpPr>
          <p:spPr>
            <a:xfrm>
              <a:off x="5692588" y="1625600"/>
              <a:ext cx="806824" cy="8068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5</a:t>
              </a:r>
            </a:p>
          </p:txBody>
        </p:sp>
      </p:grpSp>
      <p:grpSp>
        <p:nvGrpSpPr>
          <p:cNvPr id="39" name="Group 38">
            <a:extLst>
              <a:ext uri="{FF2B5EF4-FFF2-40B4-BE49-F238E27FC236}">
                <a16:creationId xmlns="" xmlns:a16="http://schemas.microsoft.com/office/drawing/2014/main" id="{FC15EDA3-6A8C-46AD-8399-97EB8D372768}"/>
              </a:ext>
            </a:extLst>
          </p:cNvPr>
          <p:cNvGrpSpPr/>
          <p:nvPr/>
        </p:nvGrpSpPr>
        <p:grpSpPr>
          <a:xfrm>
            <a:off x="6105052" y="2530602"/>
            <a:ext cx="2708888" cy="794050"/>
            <a:chOff x="5692588" y="1560606"/>
            <a:chExt cx="3195918" cy="936812"/>
          </a:xfrm>
        </p:grpSpPr>
        <p:sp>
          <p:nvSpPr>
            <p:cNvPr id="40" name="Rectangle: Rounded Corners 39">
              <a:extLst>
                <a:ext uri="{FF2B5EF4-FFF2-40B4-BE49-F238E27FC236}">
                  <a16:creationId xmlns="" xmlns:a16="http://schemas.microsoft.com/office/drawing/2014/main" id="{EF7DAA5C-5564-4158-B938-3E3452D86A0E}"/>
                </a:ext>
              </a:extLst>
            </p:cNvPr>
            <p:cNvSpPr/>
            <p:nvPr/>
          </p:nvSpPr>
          <p:spPr>
            <a:xfrm>
              <a:off x="5800164" y="1625600"/>
              <a:ext cx="3088342" cy="806824"/>
            </a:xfrm>
            <a:prstGeom prst="roundRect">
              <a:avLst>
                <a:gd name="adj" fmla="val 50000"/>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Rounded Corners 40">
              <a:extLst>
                <a:ext uri="{FF2B5EF4-FFF2-40B4-BE49-F238E27FC236}">
                  <a16:creationId xmlns="" xmlns:a16="http://schemas.microsoft.com/office/drawing/2014/main" id="{6C997F90-A564-40CB-B6BC-8A968C77CA0C}"/>
                </a:ext>
              </a:extLst>
            </p:cNvPr>
            <p:cNvSpPr/>
            <p:nvPr/>
          </p:nvSpPr>
          <p:spPr>
            <a:xfrm>
              <a:off x="6446206" y="1769183"/>
              <a:ext cx="2420879" cy="4975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Инвентаризация</a:t>
              </a:r>
              <a:endParaRPr lang="en-US" dirty="0"/>
            </a:p>
          </p:txBody>
        </p:sp>
        <p:sp>
          <p:nvSpPr>
            <p:cNvPr id="42" name="Oval 41">
              <a:extLst>
                <a:ext uri="{FF2B5EF4-FFF2-40B4-BE49-F238E27FC236}">
                  <a16:creationId xmlns="" xmlns:a16="http://schemas.microsoft.com/office/drawing/2014/main" id="{9ECCCC11-F355-49CA-9FEC-D7D765F56BE2}"/>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Oval 72">
              <a:extLst>
                <a:ext uri="{FF2B5EF4-FFF2-40B4-BE49-F238E27FC236}">
                  <a16:creationId xmlns="" xmlns:a16="http://schemas.microsoft.com/office/drawing/2014/main" id="{8ADA7973-EB39-4757-A689-EB64D685ACED}"/>
                </a:ext>
              </a:extLst>
            </p:cNvPr>
            <p:cNvSpPr/>
            <p:nvPr/>
          </p:nvSpPr>
          <p:spPr>
            <a:xfrm>
              <a:off x="5692588" y="1625600"/>
              <a:ext cx="806824" cy="8068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6</a:t>
              </a:r>
            </a:p>
          </p:txBody>
        </p:sp>
      </p:grpSp>
      <p:grpSp>
        <p:nvGrpSpPr>
          <p:cNvPr id="74" name="Group 73">
            <a:extLst>
              <a:ext uri="{FF2B5EF4-FFF2-40B4-BE49-F238E27FC236}">
                <a16:creationId xmlns="" xmlns:a16="http://schemas.microsoft.com/office/drawing/2014/main" id="{6A968ABF-D362-4FD0-B330-BFB4C2906CAA}"/>
              </a:ext>
            </a:extLst>
          </p:cNvPr>
          <p:cNvGrpSpPr/>
          <p:nvPr/>
        </p:nvGrpSpPr>
        <p:grpSpPr>
          <a:xfrm>
            <a:off x="6105052" y="3533347"/>
            <a:ext cx="2708888" cy="794050"/>
            <a:chOff x="5692588" y="1560606"/>
            <a:chExt cx="3195918" cy="936812"/>
          </a:xfrm>
        </p:grpSpPr>
        <p:sp>
          <p:nvSpPr>
            <p:cNvPr id="75"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6" name="Rectangle: Rounded Corners 75">
              <a:extLst>
                <a:ext uri="{FF2B5EF4-FFF2-40B4-BE49-F238E27FC236}">
                  <a16:creationId xmlns="" xmlns:a16="http://schemas.microsoft.com/office/drawing/2014/main" id="{BD50A0A0-2FA1-49D0-8886-3E757F666345}"/>
                </a:ext>
              </a:extLst>
            </p:cNvPr>
            <p:cNvSpPr/>
            <p:nvPr/>
          </p:nvSpPr>
          <p:spPr>
            <a:xfrm>
              <a:off x="6279776" y="1780241"/>
              <a:ext cx="2420879" cy="497542"/>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Бухгалетрия</a:t>
              </a:r>
              <a:r>
                <a:rPr lang="ru-RU" b="1" dirty="0"/>
                <a:t> </a:t>
              </a:r>
              <a:r>
                <a:rPr lang="ru-RU" b="1" dirty="0" err="1"/>
                <a:t>баланси</a:t>
              </a:r>
              <a:endParaRPr lang="en-US" dirty="0"/>
            </a:p>
          </p:txBody>
        </p:sp>
        <p:sp>
          <p:nvSpPr>
            <p:cNvPr id="77" name="Oval 76">
              <a:extLst>
                <a:ext uri="{FF2B5EF4-FFF2-40B4-BE49-F238E27FC236}">
                  <a16:creationId xmlns="" xmlns:a16="http://schemas.microsoft.com/office/drawing/2014/main" id="{5502FCE7-DDB5-40C5-8BAE-25BF0A90D05A}"/>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8"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7</a:t>
              </a:r>
            </a:p>
          </p:txBody>
        </p:sp>
      </p:grpSp>
      <p:grpSp>
        <p:nvGrpSpPr>
          <p:cNvPr id="79" name="Group 78">
            <a:extLst>
              <a:ext uri="{FF2B5EF4-FFF2-40B4-BE49-F238E27FC236}">
                <a16:creationId xmlns="" xmlns:a16="http://schemas.microsoft.com/office/drawing/2014/main" id="{8137010F-35CB-4EAE-972A-F922A05FF84E}"/>
              </a:ext>
            </a:extLst>
          </p:cNvPr>
          <p:cNvGrpSpPr/>
          <p:nvPr/>
        </p:nvGrpSpPr>
        <p:grpSpPr>
          <a:xfrm>
            <a:off x="6105052" y="4536094"/>
            <a:ext cx="2708888" cy="794050"/>
            <a:chOff x="5692588" y="1560606"/>
            <a:chExt cx="3195918" cy="936812"/>
          </a:xfrm>
        </p:grpSpPr>
        <p:sp>
          <p:nvSpPr>
            <p:cNvPr id="80" name="Rectangle: Rounded Corners 79">
              <a:extLst>
                <a:ext uri="{FF2B5EF4-FFF2-40B4-BE49-F238E27FC236}">
                  <a16:creationId xmlns="" xmlns:a16="http://schemas.microsoft.com/office/drawing/2014/main" id="{B74692EB-ACEE-4830-A415-6B5A53B43E4A}"/>
                </a:ext>
              </a:extLst>
            </p:cNvPr>
            <p:cNvSpPr/>
            <p:nvPr/>
          </p:nvSpPr>
          <p:spPr>
            <a:xfrm>
              <a:off x="5800164" y="1625600"/>
              <a:ext cx="3088342" cy="806824"/>
            </a:xfrm>
            <a:prstGeom prst="roundRect">
              <a:avLst>
                <a:gd name="adj" fmla="val 50000"/>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1" name="Rectangle: Rounded Corners 80">
              <a:extLst>
                <a:ext uri="{FF2B5EF4-FFF2-40B4-BE49-F238E27FC236}">
                  <a16:creationId xmlns="" xmlns:a16="http://schemas.microsoft.com/office/drawing/2014/main" id="{4AE7060D-8CF6-475E-9EC7-EFAF95D4B7A6}"/>
                </a:ext>
              </a:extLst>
            </p:cNvPr>
            <p:cNvSpPr/>
            <p:nvPr/>
          </p:nvSpPr>
          <p:spPr>
            <a:xfrm>
              <a:off x="6279776" y="1780241"/>
              <a:ext cx="2420879" cy="49754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Ҳисобот</a:t>
              </a:r>
              <a:endParaRPr lang="en-US" dirty="0"/>
            </a:p>
          </p:txBody>
        </p:sp>
        <p:sp>
          <p:nvSpPr>
            <p:cNvPr id="82" name="Oval 81">
              <a:extLst>
                <a:ext uri="{FF2B5EF4-FFF2-40B4-BE49-F238E27FC236}">
                  <a16:creationId xmlns="" xmlns:a16="http://schemas.microsoft.com/office/drawing/2014/main" id="{B1F29ED1-C215-4A40-BB22-FF444A14D805}"/>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3" name="Oval 82">
              <a:extLst>
                <a:ext uri="{FF2B5EF4-FFF2-40B4-BE49-F238E27FC236}">
                  <a16:creationId xmlns="" xmlns:a16="http://schemas.microsoft.com/office/drawing/2014/main" id="{584E7E42-05F7-40B0-AB4B-08534857300F}"/>
                </a:ext>
              </a:extLst>
            </p:cNvPr>
            <p:cNvSpPr/>
            <p:nvPr/>
          </p:nvSpPr>
          <p:spPr>
            <a:xfrm>
              <a:off x="5692588" y="1625600"/>
              <a:ext cx="806824" cy="80682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8</a:t>
              </a:r>
            </a:p>
          </p:txBody>
        </p:sp>
      </p:grpSp>
      <p:grpSp>
        <p:nvGrpSpPr>
          <p:cNvPr id="95" name="Group 94">
            <a:extLst>
              <a:ext uri="{FF2B5EF4-FFF2-40B4-BE49-F238E27FC236}">
                <a16:creationId xmlns="" xmlns:a16="http://schemas.microsoft.com/office/drawing/2014/main" id="{DC9FC2B3-E9FF-4D14-AE08-3BCBC4BA960D}"/>
              </a:ext>
            </a:extLst>
          </p:cNvPr>
          <p:cNvGrpSpPr/>
          <p:nvPr/>
        </p:nvGrpSpPr>
        <p:grpSpPr>
          <a:xfrm flipH="1">
            <a:off x="330061" y="1527855"/>
            <a:ext cx="2712686" cy="794050"/>
            <a:chOff x="5692588" y="1560606"/>
            <a:chExt cx="3195918" cy="936812"/>
          </a:xfrm>
        </p:grpSpPr>
        <p:sp>
          <p:nvSpPr>
            <p:cNvPr id="111"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2" name="Rectangle: Rounded Corners 111">
              <a:extLst>
                <a:ext uri="{FF2B5EF4-FFF2-40B4-BE49-F238E27FC236}">
                  <a16:creationId xmlns="" xmlns:a16="http://schemas.microsoft.com/office/drawing/2014/main" id="{86E3D609-39C5-48AB-BBEB-435EFD8F0C1A}"/>
                </a:ext>
              </a:extLst>
            </p:cNvPr>
            <p:cNvSpPr/>
            <p:nvPr/>
          </p:nvSpPr>
          <p:spPr>
            <a:xfrm>
              <a:off x="6411671" y="1769356"/>
              <a:ext cx="2420879" cy="497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t>Ҳужжатлаштириш</a:t>
              </a:r>
              <a:endParaRPr lang="en-US" sz="1600" dirty="0"/>
            </a:p>
          </p:txBody>
        </p:sp>
        <p:sp>
          <p:nvSpPr>
            <p:cNvPr id="113" name="Oval 112">
              <a:extLst>
                <a:ext uri="{FF2B5EF4-FFF2-40B4-BE49-F238E27FC236}">
                  <a16:creationId xmlns="" xmlns:a16="http://schemas.microsoft.com/office/drawing/2014/main" id="{1337A2B0-01C0-4E9D-B228-EE1EB83C1A34}"/>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Oval 113">
              <a:extLst>
                <a:ext uri="{FF2B5EF4-FFF2-40B4-BE49-F238E27FC236}">
                  <a16:creationId xmlns="" xmlns:a16="http://schemas.microsoft.com/office/drawing/2014/main" id="{27CFF79C-B611-42C4-BC5F-5B52BCDE0521}"/>
                </a:ext>
              </a:extLst>
            </p:cNvPr>
            <p:cNvSpPr/>
            <p:nvPr/>
          </p:nvSpPr>
          <p:spPr>
            <a:xfrm>
              <a:off x="5692588" y="1625600"/>
              <a:ext cx="806824" cy="8068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1</a:t>
              </a:r>
            </a:p>
          </p:txBody>
        </p:sp>
      </p:grpSp>
      <p:grpSp>
        <p:nvGrpSpPr>
          <p:cNvPr id="96" name="Group 95">
            <a:extLst>
              <a:ext uri="{FF2B5EF4-FFF2-40B4-BE49-F238E27FC236}">
                <a16:creationId xmlns="" xmlns:a16="http://schemas.microsoft.com/office/drawing/2014/main" id="{9C1A9688-D95D-4BD7-9D3D-9897E19B702E}"/>
              </a:ext>
            </a:extLst>
          </p:cNvPr>
          <p:cNvGrpSpPr/>
          <p:nvPr/>
        </p:nvGrpSpPr>
        <p:grpSpPr>
          <a:xfrm flipH="1">
            <a:off x="330061" y="2530602"/>
            <a:ext cx="2712686" cy="794050"/>
            <a:chOff x="5692588" y="1560606"/>
            <a:chExt cx="3195918" cy="936812"/>
          </a:xfrm>
        </p:grpSpPr>
        <p:sp>
          <p:nvSpPr>
            <p:cNvPr id="107" name="Rectangle: Rounded Corners 106">
              <a:extLst>
                <a:ext uri="{FF2B5EF4-FFF2-40B4-BE49-F238E27FC236}">
                  <a16:creationId xmlns="" xmlns:a16="http://schemas.microsoft.com/office/drawing/2014/main" id="{FBF1A8DF-A213-4C1D-A286-373C5DFD4FD5}"/>
                </a:ext>
              </a:extLst>
            </p:cNvPr>
            <p:cNvSpPr/>
            <p:nvPr/>
          </p:nvSpPr>
          <p:spPr>
            <a:xfrm>
              <a:off x="5800164" y="1625600"/>
              <a:ext cx="3088342" cy="806824"/>
            </a:xfrm>
            <a:prstGeom prst="roundRect">
              <a:avLst>
                <a:gd name="adj" fmla="val 50000"/>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 name="Rectangle: Rounded Corners 107">
              <a:extLst>
                <a:ext uri="{FF2B5EF4-FFF2-40B4-BE49-F238E27FC236}">
                  <a16:creationId xmlns="" xmlns:a16="http://schemas.microsoft.com/office/drawing/2014/main" id="{D5A63637-66B2-4A45-B3AA-44F82CE9E153}"/>
                </a:ext>
              </a:extLst>
            </p:cNvPr>
            <p:cNvSpPr/>
            <p:nvPr/>
          </p:nvSpPr>
          <p:spPr>
            <a:xfrm>
              <a:off x="6279776" y="1780241"/>
              <a:ext cx="2420879" cy="49754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Баҳолаш</a:t>
              </a:r>
              <a:endParaRPr lang="en-US" dirty="0"/>
            </a:p>
          </p:txBody>
        </p:sp>
        <p:sp>
          <p:nvSpPr>
            <p:cNvPr id="109" name="Oval 108">
              <a:extLst>
                <a:ext uri="{FF2B5EF4-FFF2-40B4-BE49-F238E27FC236}">
                  <a16:creationId xmlns="" xmlns:a16="http://schemas.microsoft.com/office/drawing/2014/main" id="{4D01C208-F75E-4A44-8B1E-DC8240CCC633}"/>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Oval 109">
              <a:extLst>
                <a:ext uri="{FF2B5EF4-FFF2-40B4-BE49-F238E27FC236}">
                  <a16:creationId xmlns="" xmlns:a16="http://schemas.microsoft.com/office/drawing/2014/main" id="{6073953E-4A49-4F72-B7C8-FB0AFC22AC49}"/>
                </a:ext>
              </a:extLst>
            </p:cNvPr>
            <p:cNvSpPr/>
            <p:nvPr/>
          </p:nvSpPr>
          <p:spPr>
            <a:xfrm>
              <a:off x="5692588" y="1625600"/>
              <a:ext cx="806824" cy="8068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2</a:t>
              </a:r>
            </a:p>
          </p:txBody>
        </p:sp>
      </p:grpSp>
      <p:grpSp>
        <p:nvGrpSpPr>
          <p:cNvPr id="97" name="Group 96">
            <a:extLst>
              <a:ext uri="{FF2B5EF4-FFF2-40B4-BE49-F238E27FC236}">
                <a16:creationId xmlns="" xmlns:a16="http://schemas.microsoft.com/office/drawing/2014/main" id="{6D63C6DA-778A-4579-B5B8-F3375DC57D13}"/>
              </a:ext>
            </a:extLst>
          </p:cNvPr>
          <p:cNvGrpSpPr/>
          <p:nvPr/>
        </p:nvGrpSpPr>
        <p:grpSpPr>
          <a:xfrm flipH="1">
            <a:off x="330061" y="3533347"/>
            <a:ext cx="2712686" cy="794050"/>
            <a:chOff x="5692588" y="1560606"/>
            <a:chExt cx="3195918" cy="936812"/>
          </a:xfrm>
        </p:grpSpPr>
        <p:sp>
          <p:nvSpPr>
            <p:cNvPr id="103" name="Rectangle: Rounded Corners 102">
              <a:extLst>
                <a:ext uri="{FF2B5EF4-FFF2-40B4-BE49-F238E27FC236}">
                  <a16:creationId xmlns="" xmlns:a16="http://schemas.microsoft.com/office/drawing/2014/main" id="{1F4708C1-1C71-467A-85B2-CDA65977285B}"/>
                </a:ext>
              </a:extLst>
            </p:cNvPr>
            <p:cNvSpPr/>
            <p:nvPr/>
          </p:nvSpPr>
          <p:spPr>
            <a:xfrm>
              <a:off x="5800164" y="1625600"/>
              <a:ext cx="3088342" cy="806824"/>
            </a:xfrm>
            <a:prstGeom prst="roundRect">
              <a:avLst>
                <a:gd name="adj" fmla="val 50000"/>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sp>
          <p:nvSpPr>
            <p:cNvPr id="104" name="Rectangle: Rounded Corners 103">
              <a:extLst>
                <a:ext uri="{FF2B5EF4-FFF2-40B4-BE49-F238E27FC236}">
                  <a16:creationId xmlns="" xmlns:a16="http://schemas.microsoft.com/office/drawing/2014/main" id="{ADF0BAEC-1DB2-4AA4-9BBC-163C3D8CC5AF}"/>
                </a:ext>
              </a:extLst>
            </p:cNvPr>
            <p:cNvSpPr/>
            <p:nvPr/>
          </p:nvSpPr>
          <p:spPr>
            <a:xfrm>
              <a:off x="6279776" y="1780241"/>
              <a:ext cx="2420879" cy="497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t>Ҳисобварақлар</a:t>
              </a:r>
              <a:r>
                <a:rPr lang="ru-RU" sz="1600" b="1" dirty="0"/>
                <a:t> </a:t>
              </a:r>
              <a:r>
                <a:rPr lang="ru-RU" sz="1600" b="1" dirty="0" err="1"/>
                <a:t>тизими</a:t>
              </a:r>
              <a:endParaRPr lang="en-US" sz="1600" dirty="0">
                <a:solidFill>
                  <a:schemeClr val="tx1">
                    <a:lumMod val="75000"/>
                    <a:lumOff val="25000"/>
                  </a:schemeClr>
                </a:solidFill>
              </a:endParaRPr>
            </a:p>
          </p:txBody>
        </p:sp>
        <p:sp>
          <p:nvSpPr>
            <p:cNvPr id="105" name="Oval 104">
              <a:extLst>
                <a:ext uri="{FF2B5EF4-FFF2-40B4-BE49-F238E27FC236}">
                  <a16:creationId xmlns="" xmlns:a16="http://schemas.microsoft.com/office/drawing/2014/main" id="{6CB6581A-A58A-40C4-9311-54E138BFB3B9}"/>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sp>
          <p:nvSpPr>
            <p:cNvPr id="106" name="Oval 105">
              <a:extLst>
                <a:ext uri="{FF2B5EF4-FFF2-40B4-BE49-F238E27FC236}">
                  <a16:creationId xmlns="" xmlns:a16="http://schemas.microsoft.com/office/drawing/2014/main" id="{E549F4C3-4DAA-421E-B97D-C6C519824ACA}"/>
                </a:ext>
              </a:extLst>
            </p:cNvPr>
            <p:cNvSpPr/>
            <p:nvPr/>
          </p:nvSpPr>
          <p:spPr>
            <a:xfrm>
              <a:off x="5692588" y="1625600"/>
              <a:ext cx="806824" cy="8068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lumMod val="75000"/>
                      <a:lumOff val="25000"/>
                    </a:schemeClr>
                  </a:solidFill>
                </a:rPr>
                <a:t>3</a:t>
              </a:r>
            </a:p>
          </p:txBody>
        </p:sp>
      </p:grpSp>
      <p:grpSp>
        <p:nvGrpSpPr>
          <p:cNvPr id="98" name="Group 97">
            <a:extLst>
              <a:ext uri="{FF2B5EF4-FFF2-40B4-BE49-F238E27FC236}">
                <a16:creationId xmlns="" xmlns:a16="http://schemas.microsoft.com/office/drawing/2014/main" id="{1A28A30B-AFD1-4AAB-BB4C-874D21970ED1}"/>
              </a:ext>
            </a:extLst>
          </p:cNvPr>
          <p:cNvGrpSpPr/>
          <p:nvPr/>
        </p:nvGrpSpPr>
        <p:grpSpPr>
          <a:xfrm flipH="1">
            <a:off x="328589" y="4536094"/>
            <a:ext cx="2714158" cy="794050"/>
            <a:chOff x="5692588" y="1560606"/>
            <a:chExt cx="3197652" cy="936812"/>
          </a:xfrm>
        </p:grpSpPr>
        <p:sp>
          <p:nvSpPr>
            <p:cNvPr id="99" name="Rectangle: Rounded Corners 98">
              <a:extLst>
                <a:ext uri="{FF2B5EF4-FFF2-40B4-BE49-F238E27FC236}">
                  <a16:creationId xmlns="" xmlns:a16="http://schemas.microsoft.com/office/drawing/2014/main" id="{3B6C00CE-1707-48F5-8942-F1B28C0CABFC}"/>
                </a:ext>
              </a:extLst>
            </p:cNvPr>
            <p:cNvSpPr/>
            <p:nvPr/>
          </p:nvSpPr>
          <p:spPr>
            <a:xfrm>
              <a:off x="5801898" y="1658097"/>
              <a:ext cx="3088342" cy="806824"/>
            </a:xfrm>
            <a:prstGeom prst="roundRect">
              <a:avLst>
                <a:gd name="adj" fmla="val 50000"/>
              </a:avLst>
            </a:prstGeom>
            <a:noFill/>
            <a:ln w="57150">
              <a:solidFill>
                <a:srgbClr val="EB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0" name="Rectangle: Rounded Corners 99">
              <a:extLst>
                <a:ext uri="{FF2B5EF4-FFF2-40B4-BE49-F238E27FC236}">
                  <a16:creationId xmlns="" xmlns:a16="http://schemas.microsoft.com/office/drawing/2014/main" id="{C338EA2C-F7DB-4D97-8704-B61EFE75841F}"/>
                </a:ext>
              </a:extLst>
            </p:cNvPr>
            <p:cNvSpPr/>
            <p:nvPr/>
          </p:nvSpPr>
          <p:spPr>
            <a:xfrm>
              <a:off x="6351102" y="1780242"/>
              <a:ext cx="2420879" cy="49754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t>Икки</a:t>
              </a:r>
              <a:r>
                <a:rPr lang="ru-RU" sz="1600" b="1" dirty="0"/>
                <a:t> </a:t>
              </a:r>
              <a:r>
                <a:rPr lang="ru-RU" sz="1600" b="1" dirty="0" err="1"/>
                <a:t>ёқлама</a:t>
              </a:r>
              <a:r>
                <a:rPr lang="ru-RU" sz="1600" b="1" dirty="0"/>
                <a:t> </a:t>
              </a:r>
              <a:r>
                <a:rPr lang="ru-RU" sz="1600" b="1" dirty="0" err="1"/>
                <a:t>ёзув</a:t>
              </a:r>
              <a:endParaRPr lang="en-US" sz="1600" dirty="0"/>
            </a:p>
          </p:txBody>
        </p:sp>
        <p:sp>
          <p:nvSpPr>
            <p:cNvPr id="101" name="Oval 100">
              <a:extLst>
                <a:ext uri="{FF2B5EF4-FFF2-40B4-BE49-F238E27FC236}">
                  <a16:creationId xmlns="" xmlns:a16="http://schemas.microsoft.com/office/drawing/2014/main" id="{DA52EB5C-37E7-4E99-AEEC-1432B5C092B8}"/>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2" name="Oval 101">
              <a:extLst>
                <a:ext uri="{FF2B5EF4-FFF2-40B4-BE49-F238E27FC236}">
                  <a16:creationId xmlns="" xmlns:a16="http://schemas.microsoft.com/office/drawing/2014/main" id="{92669486-CE2F-4820-A6C2-D58F1781F00F}"/>
                </a:ext>
              </a:extLst>
            </p:cNvPr>
            <p:cNvSpPr/>
            <p:nvPr/>
          </p:nvSpPr>
          <p:spPr>
            <a:xfrm>
              <a:off x="5692588" y="1625600"/>
              <a:ext cx="806824" cy="8068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4</a:t>
              </a:r>
            </a:p>
          </p:txBody>
        </p:sp>
      </p:grpSp>
      <p:sp>
        <p:nvSpPr>
          <p:cNvPr id="4" name="Oval 3">
            <a:extLst>
              <a:ext uri="{FF2B5EF4-FFF2-40B4-BE49-F238E27FC236}">
                <a16:creationId xmlns="" xmlns:a16="http://schemas.microsoft.com/office/drawing/2014/main" id="{BC1B0D95-C1E1-4B2A-BCEF-062193828F12}"/>
              </a:ext>
            </a:extLst>
          </p:cNvPr>
          <p:cNvSpPr/>
          <p:nvPr/>
        </p:nvSpPr>
        <p:spPr>
          <a:xfrm>
            <a:off x="3922087" y="2779084"/>
            <a:ext cx="1299829" cy="1299829"/>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pic>
        <p:nvPicPr>
          <p:cNvPr id="7" name="Graphic 6" descr="Lightbulb">
            <a:extLst>
              <a:ext uri="{FF2B5EF4-FFF2-40B4-BE49-F238E27FC236}">
                <a16:creationId xmlns="" xmlns:a16="http://schemas.microsoft.com/office/drawing/2014/main" id="{CA951519-C171-4077-A68C-7BB7221D523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184473" y="3041472"/>
            <a:ext cx="775053" cy="775053"/>
          </a:xfrm>
          <a:prstGeom prst="rect">
            <a:avLst/>
          </a:prstGeom>
        </p:spPr>
      </p:pic>
      <p:pic>
        <p:nvPicPr>
          <p:cNvPr id="5" name="Рисунок 4"/>
          <p:cNvPicPr>
            <a:picLocks noChangeAspect="1"/>
          </p:cNvPicPr>
          <p:nvPr/>
        </p:nvPicPr>
        <p:blipFill>
          <a:blip r:embed="rId5"/>
          <a:stretch>
            <a:fillRect/>
          </a:stretch>
        </p:blipFill>
        <p:spPr>
          <a:xfrm>
            <a:off x="3286125" y="2538412"/>
            <a:ext cx="2571750" cy="1781175"/>
          </a:xfrm>
          <a:prstGeom prst="rect">
            <a:avLst/>
          </a:prstGeom>
        </p:spPr>
      </p:pic>
      <p:pic>
        <p:nvPicPr>
          <p:cNvPr id="9" name="Рисунок 8"/>
          <p:cNvPicPr>
            <a:picLocks noChangeAspect="1"/>
          </p:cNvPicPr>
          <p:nvPr/>
        </p:nvPicPr>
        <p:blipFill>
          <a:blip r:embed="rId6"/>
          <a:stretch>
            <a:fillRect/>
          </a:stretch>
        </p:blipFill>
        <p:spPr>
          <a:xfrm>
            <a:off x="3131840" y="2135741"/>
            <a:ext cx="2880319" cy="2586518"/>
          </a:xfrm>
          <a:prstGeom prst="rect">
            <a:avLst/>
          </a:prstGeom>
        </p:spPr>
      </p:pic>
    </p:spTree>
    <p:extLst>
      <p:ext uri="{BB962C8B-B14F-4D97-AF65-F5344CB8AC3E}">
        <p14:creationId xmlns:p14="http://schemas.microsoft.com/office/powerpoint/2010/main" val="5403801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4948768" y="4084166"/>
            <a:ext cx="3910782" cy="2607188"/>
          </a:xfrm>
          <a:prstGeom prst="rect">
            <a:avLst/>
          </a:prstGeom>
        </p:spPr>
      </p:pic>
      <p:pic>
        <p:nvPicPr>
          <p:cNvPr id="4" name="Рисунок 3"/>
          <p:cNvPicPr>
            <a:picLocks noChangeAspect="1"/>
          </p:cNvPicPr>
          <p:nvPr/>
        </p:nvPicPr>
        <p:blipFill>
          <a:blip r:embed="rId4"/>
          <a:stretch>
            <a:fillRect/>
          </a:stretch>
        </p:blipFill>
        <p:spPr>
          <a:xfrm>
            <a:off x="539552" y="27794"/>
            <a:ext cx="8449788" cy="2267909"/>
          </a:xfrm>
          <a:prstGeom prst="rect">
            <a:avLst/>
          </a:prstGeom>
        </p:spPr>
      </p:pic>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sz="2000" b="1" dirty="0" err="1"/>
              <a:t>Ҳар</a:t>
            </a:r>
            <a:r>
              <a:rPr lang="ru-RU" sz="2000" b="1" dirty="0"/>
              <a:t> </a:t>
            </a:r>
            <a:r>
              <a:rPr lang="ru-RU" sz="2000" b="1" dirty="0" err="1"/>
              <a:t>бир</a:t>
            </a:r>
            <a:r>
              <a:rPr lang="ru-RU" sz="2000" b="1" dirty="0"/>
              <a:t> </a:t>
            </a:r>
            <a:r>
              <a:rPr lang="ru-RU" sz="2000" b="1" dirty="0" err="1"/>
              <a:t>корхона</a:t>
            </a:r>
            <a:r>
              <a:rPr lang="ru-RU" sz="2000" b="1" dirty="0"/>
              <a:t> </a:t>
            </a:r>
            <a:r>
              <a:rPr lang="ru-RU" sz="2000" b="1" dirty="0" err="1"/>
              <a:t>муайян</a:t>
            </a:r>
            <a:r>
              <a:rPr lang="ru-RU" sz="2000" b="1" dirty="0"/>
              <a:t> </a:t>
            </a:r>
            <a:r>
              <a:rPr lang="ru-RU" sz="2000" b="1" dirty="0" err="1"/>
              <a:t>турдаги</a:t>
            </a:r>
            <a:r>
              <a:rPr lang="ru-RU" sz="2000" b="1" dirty="0"/>
              <a:t> </a:t>
            </a:r>
            <a:r>
              <a:rPr lang="ru-RU" sz="2000" b="1" dirty="0" err="1"/>
              <a:t>фаолиятни</a:t>
            </a:r>
            <a:r>
              <a:rPr lang="ru-RU" sz="2000" b="1" dirty="0"/>
              <a:t> </a:t>
            </a:r>
            <a:r>
              <a:rPr lang="ru-RU" sz="2000" b="1" dirty="0" err="1"/>
              <a:t>амалга</a:t>
            </a:r>
            <a:r>
              <a:rPr lang="ru-RU" sz="2000" b="1" dirty="0"/>
              <a:t> </a:t>
            </a:r>
            <a:r>
              <a:rPr lang="ru-RU" sz="2000" b="1" dirty="0" err="1"/>
              <a:t>оширишга</a:t>
            </a:r>
            <a:r>
              <a:rPr lang="ru-RU" sz="2000" b="1" dirty="0"/>
              <a:t> </a:t>
            </a:r>
            <a:r>
              <a:rPr lang="ru-RU" sz="2000" b="1" dirty="0" err="1"/>
              <a:t>ихтисослашган</a:t>
            </a:r>
            <a:r>
              <a:rPr lang="ru-RU" sz="2000" b="1" dirty="0"/>
              <a:t>.</a:t>
            </a:r>
            <a:r>
              <a:rPr lang="ru-RU" sz="2000" dirty="0"/>
              <a:t> </a:t>
            </a:r>
            <a:r>
              <a:rPr lang="en-US" sz="2000" dirty="0" smtClean="0"/>
              <a:t/>
            </a:r>
            <a:br>
              <a:rPr lang="en-US" sz="2000" dirty="0" smtClean="0"/>
            </a:br>
            <a:r>
              <a:rPr lang="ru-RU" sz="2000" dirty="0" smtClean="0"/>
              <a:t>Бирон-</a:t>
            </a:r>
            <a:r>
              <a:rPr lang="ru-RU" sz="2000" dirty="0" err="1" smtClean="0"/>
              <a:t>бир</a:t>
            </a:r>
            <a:r>
              <a:rPr lang="ru-RU" sz="2000" dirty="0" smtClean="0"/>
              <a:t> </a:t>
            </a:r>
            <a:r>
              <a:rPr lang="ru-RU" sz="2000" dirty="0" err="1"/>
              <a:t>турдаги</a:t>
            </a:r>
            <a:r>
              <a:rPr lang="ru-RU" sz="2000" dirty="0"/>
              <a:t> </a:t>
            </a:r>
            <a:r>
              <a:rPr lang="ru-RU" sz="2000" dirty="0" err="1"/>
              <a:t>фаолиятни</a:t>
            </a:r>
            <a:r>
              <a:rPr lang="ru-RU" sz="2000" dirty="0"/>
              <a:t> </a:t>
            </a:r>
            <a:r>
              <a:rPr lang="ru-RU" sz="2000" dirty="0" err="1"/>
              <a:t>амалга</a:t>
            </a:r>
            <a:r>
              <a:rPr lang="ru-RU" sz="2000" dirty="0"/>
              <a:t> </a:t>
            </a:r>
            <a:r>
              <a:rPr lang="ru-RU" sz="2000" dirty="0" err="1"/>
              <a:t>ошириш</a:t>
            </a:r>
            <a:r>
              <a:rPr lang="ru-RU" sz="2000" dirty="0"/>
              <a:t>, </a:t>
            </a:r>
            <a:r>
              <a:rPr lang="ru-RU" sz="2000" dirty="0" err="1"/>
              <a:t>хусусан</a:t>
            </a:r>
            <a:r>
              <a:rPr lang="ru-RU" sz="2000" dirty="0"/>
              <a:t>, </a:t>
            </a:r>
            <a:r>
              <a:rPr lang="ru-RU" sz="2000" dirty="0" err="1"/>
              <a:t>маҳсулот</a:t>
            </a:r>
            <a:r>
              <a:rPr lang="ru-RU" sz="2000" dirty="0"/>
              <a:t> </a:t>
            </a:r>
            <a:r>
              <a:rPr lang="ru-RU" sz="2000" dirty="0" err="1"/>
              <a:t>ишлаб</a:t>
            </a:r>
            <a:r>
              <a:rPr lang="ru-RU" sz="2000" dirty="0"/>
              <a:t> </a:t>
            </a:r>
            <a:r>
              <a:rPr lang="ru-RU" sz="2000" dirty="0" err="1"/>
              <a:t>чиқариш</a:t>
            </a:r>
            <a:r>
              <a:rPr lang="ru-RU" sz="2000" dirty="0"/>
              <a:t> </a:t>
            </a:r>
            <a:r>
              <a:rPr lang="ru-RU" sz="2000" dirty="0" err="1"/>
              <a:t>жараёни</a:t>
            </a:r>
            <a:r>
              <a:rPr lang="ru-RU" sz="2000" dirty="0"/>
              <a:t> </a:t>
            </a:r>
            <a:r>
              <a:rPr lang="ru-RU" sz="2000" dirty="0" err="1"/>
              <a:t>узлуксиз</a:t>
            </a:r>
            <a:r>
              <a:rPr lang="ru-RU" sz="2000" dirty="0"/>
              <a:t> </a:t>
            </a:r>
            <a:r>
              <a:rPr lang="ru-RU" sz="2000" dirty="0" err="1"/>
              <a:t>давом</a:t>
            </a:r>
            <a:r>
              <a:rPr lang="ru-RU" sz="2000" dirty="0"/>
              <a:t> </a:t>
            </a:r>
            <a:r>
              <a:rPr lang="ru-RU" sz="2000" dirty="0" err="1"/>
              <a:t>этиб</a:t>
            </a:r>
            <a:r>
              <a:rPr lang="ru-RU" sz="2000" dirty="0"/>
              <a:t> </a:t>
            </a:r>
            <a:r>
              <a:rPr lang="ru-RU" sz="2000" dirty="0" err="1"/>
              <a:t>туриши</a:t>
            </a:r>
            <a:r>
              <a:rPr lang="ru-RU" sz="2000" dirty="0"/>
              <a:t> </a:t>
            </a:r>
            <a:r>
              <a:rPr lang="ru-RU" sz="2000" dirty="0" err="1"/>
              <a:t>учун</a:t>
            </a:r>
            <a:r>
              <a:rPr lang="ru-RU" sz="2000" dirty="0"/>
              <a:t> </a:t>
            </a:r>
            <a:r>
              <a:rPr lang="uz-Cyrl-UZ" sz="2000" dirty="0"/>
              <a:t>қуйидаги </a:t>
            </a:r>
            <a:r>
              <a:rPr lang="uz-Cyrl-UZ" sz="2000" b="1" dirty="0"/>
              <a:t>жараёнларни </a:t>
            </a:r>
            <a:r>
              <a:rPr lang="uz-Cyrl-UZ" sz="2000" dirty="0"/>
              <a:t>ўз ичига олади:</a:t>
            </a:r>
            <a:endParaRPr lang="en-US" sz="2000" dirty="0"/>
          </a:p>
        </p:txBody>
      </p:sp>
      <p:grpSp>
        <p:nvGrpSpPr>
          <p:cNvPr id="3" name="Group 2">
            <a:extLst>
              <a:ext uri="{FF2B5EF4-FFF2-40B4-BE49-F238E27FC236}">
                <a16:creationId xmlns="" xmlns:a16="http://schemas.microsoft.com/office/drawing/2014/main" id="{9C8014D1-2D37-4D97-92B9-0CF68EEFC124}"/>
              </a:ext>
            </a:extLst>
          </p:cNvPr>
          <p:cNvGrpSpPr/>
          <p:nvPr/>
        </p:nvGrpSpPr>
        <p:grpSpPr>
          <a:xfrm>
            <a:off x="2620257" y="2508853"/>
            <a:ext cx="3903485" cy="3744833"/>
            <a:chOff x="2615560" y="1704525"/>
            <a:chExt cx="3136560" cy="3009078"/>
          </a:xfrm>
        </p:grpSpPr>
        <p:sp>
          <p:nvSpPr>
            <p:cNvPr id="81" name="Freeform: Shape 80">
              <a:extLst>
                <a:ext uri="{FF2B5EF4-FFF2-40B4-BE49-F238E27FC236}">
                  <a16:creationId xmlns="" xmlns:a16="http://schemas.microsoft.com/office/drawing/2014/main" id="{309DBC86-1E91-4297-8678-EA122FBF8F6D}"/>
                </a:ext>
              </a:extLst>
            </p:cNvPr>
            <p:cNvSpPr/>
            <p:nvPr/>
          </p:nvSpPr>
          <p:spPr>
            <a:xfrm>
              <a:off x="4608741" y="1737303"/>
              <a:ext cx="1143379" cy="2078827"/>
            </a:xfrm>
            <a:custGeom>
              <a:avLst/>
              <a:gdLst>
                <a:gd name="connsiteX0" fmla="*/ 682464 w 1524505"/>
                <a:gd name="connsiteY0" fmla="*/ 1136 h 2771769"/>
                <a:gd name="connsiteX1" fmla="*/ 1300252 w 1524505"/>
                <a:gd name="connsiteY1" fmla="*/ 285692 h 2771769"/>
                <a:gd name="connsiteX2" fmla="*/ 1370129 w 1524505"/>
                <a:gd name="connsiteY2" fmla="*/ 398427 h 2771769"/>
                <a:gd name="connsiteX3" fmla="*/ 1373028 w 1524505"/>
                <a:gd name="connsiteY3" fmla="*/ 396661 h 2771769"/>
                <a:gd name="connsiteX4" fmla="*/ 467773 w 1524505"/>
                <a:gd name="connsiteY4" fmla="*/ 2771769 h 2771769"/>
                <a:gd name="connsiteX5" fmla="*/ 223454 w 1524505"/>
                <a:gd name="connsiteY5" fmla="*/ 1250782 h 2771769"/>
                <a:gd name="connsiteX6" fmla="*/ 177283 w 1524505"/>
                <a:gd name="connsiteY6" fmla="*/ 1193866 h 2771769"/>
                <a:gd name="connsiteX7" fmla="*/ 148081 w 1524505"/>
                <a:gd name="connsiteY7" fmla="*/ 1162312 h 2771769"/>
                <a:gd name="connsiteX8" fmla="*/ 1253 w 1524505"/>
                <a:gd name="connsiteY8" fmla="*/ 765287 h 2771769"/>
                <a:gd name="connsiteX9" fmla="*/ 682464 w 1524505"/>
                <a:gd name="connsiteY9" fmla="*/ 1136 h 2771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505" h="2771769">
                  <a:moveTo>
                    <a:pt x="682464" y="1136"/>
                  </a:moveTo>
                  <a:cubicBezTo>
                    <a:pt x="931822" y="-12711"/>
                    <a:pt x="1159298" y="101025"/>
                    <a:pt x="1300252" y="285692"/>
                  </a:cubicBezTo>
                  <a:lnTo>
                    <a:pt x="1370129" y="398427"/>
                  </a:lnTo>
                  <a:lnTo>
                    <a:pt x="1373028" y="396661"/>
                  </a:lnTo>
                  <a:cubicBezTo>
                    <a:pt x="1373028" y="396661"/>
                    <a:pt x="2071780" y="1620392"/>
                    <a:pt x="467773" y="2771769"/>
                  </a:cubicBezTo>
                  <a:cubicBezTo>
                    <a:pt x="467773" y="2771769"/>
                    <a:pt x="1040357" y="2295530"/>
                    <a:pt x="223454" y="1250782"/>
                  </a:cubicBezTo>
                  <a:lnTo>
                    <a:pt x="177283" y="1193866"/>
                  </a:lnTo>
                  <a:lnTo>
                    <a:pt x="148081" y="1162312"/>
                  </a:lnTo>
                  <a:cubicBezTo>
                    <a:pt x="63543" y="1051378"/>
                    <a:pt x="10008" y="914894"/>
                    <a:pt x="1253" y="765287"/>
                  </a:cubicBezTo>
                  <a:cubicBezTo>
                    <a:pt x="-22095" y="366267"/>
                    <a:pt x="283559" y="24466"/>
                    <a:pt x="682464" y="1136"/>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Figure">
              <a:extLst>
                <a:ext uri="{FF2B5EF4-FFF2-40B4-BE49-F238E27FC236}">
                  <a16:creationId xmlns="" xmlns:a16="http://schemas.microsoft.com/office/drawing/2014/main" id="{F2650D18-681A-49E8-AB23-82C7F3A5B82A}"/>
                </a:ext>
              </a:extLst>
            </p:cNvPr>
            <p:cNvSpPr/>
            <p:nvPr/>
          </p:nvSpPr>
          <p:spPr>
            <a:xfrm>
              <a:off x="4704987" y="1824819"/>
              <a:ext cx="904364" cy="904666"/>
            </a:xfrm>
            <a:custGeom>
              <a:avLst/>
              <a:gdLst/>
              <a:ahLst/>
              <a:cxnLst>
                <a:cxn ang="0">
                  <a:pos x="wd2" y="hd2"/>
                </a:cxn>
                <a:cxn ang="5400000">
                  <a:pos x="wd2" y="hd2"/>
                </a:cxn>
                <a:cxn ang="10800000">
                  <a:pos x="wd2" y="hd2"/>
                </a:cxn>
                <a:cxn ang="16200000">
                  <a:pos x="wd2" y="hd2"/>
                </a:cxn>
              </a:cxnLst>
              <a:rect l="0" t="0" r="r" b="b"/>
              <a:pathLst>
                <a:path w="20984" h="21600" extrusionOk="0">
                  <a:moveTo>
                    <a:pt x="10492" y="21600"/>
                  </a:moveTo>
                  <a:cubicBezTo>
                    <a:pt x="4950" y="21600"/>
                    <a:pt x="342" y="17130"/>
                    <a:pt x="17" y="11427"/>
                  </a:cubicBezTo>
                  <a:cubicBezTo>
                    <a:pt x="-308" y="5473"/>
                    <a:pt x="4118" y="355"/>
                    <a:pt x="9883" y="21"/>
                  </a:cubicBezTo>
                  <a:cubicBezTo>
                    <a:pt x="10086" y="0"/>
                    <a:pt x="10289" y="0"/>
                    <a:pt x="10492" y="0"/>
                  </a:cubicBezTo>
                  <a:cubicBezTo>
                    <a:pt x="16034" y="0"/>
                    <a:pt x="20642" y="4470"/>
                    <a:pt x="20967" y="10173"/>
                  </a:cubicBezTo>
                  <a:cubicBezTo>
                    <a:pt x="21292" y="16127"/>
                    <a:pt x="16866" y="21245"/>
                    <a:pt x="11101" y="21579"/>
                  </a:cubicBezTo>
                  <a:cubicBezTo>
                    <a:pt x="10918" y="21600"/>
                    <a:pt x="10715" y="21600"/>
                    <a:pt x="10492"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endParaRPr sz="2250">
                <a:solidFill>
                  <a:srgbClr val="FFFFFF"/>
                </a:solidFill>
                <a:effectLst>
                  <a:outerShdw blurRad="38100" dist="12700" dir="5400000" rotWithShape="0">
                    <a:srgbClr val="000000">
                      <a:alpha val="50000"/>
                    </a:srgbClr>
                  </a:outerShdw>
                </a:effectLst>
              </a:endParaRPr>
            </a:p>
          </p:txBody>
        </p:sp>
        <p:sp>
          <p:nvSpPr>
            <p:cNvPr id="79" name="Freeform: Shape 78">
              <a:extLst>
                <a:ext uri="{FF2B5EF4-FFF2-40B4-BE49-F238E27FC236}">
                  <a16:creationId xmlns="" xmlns:a16="http://schemas.microsoft.com/office/drawing/2014/main" id="{16AEA84C-89D5-4454-991B-6E9C09B12F9E}"/>
                </a:ext>
              </a:extLst>
            </p:cNvPr>
            <p:cNvSpPr/>
            <p:nvPr/>
          </p:nvSpPr>
          <p:spPr>
            <a:xfrm>
              <a:off x="2615560" y="3426487"/>
              <a:ext cx="2343017" cy="1287116"/>
            </a:xfrm>
            <a:custGeom>
              <a:avLst/>
              <a:gdLst>
                <a:gd name="connsiteX0" fmla="*/ 778324 w 3124022"/>
                <a:gd name="connsiteY0" fmla="*/ 901 h 1716154"/>
                <a:gd name="connsiteX1" fmla="*/ 862121 w 3124022"/>
                <a:gd name="connsiteY1" fmla="*/ 1228 h 1716154"/>
                <a:gd name="connsiteX2" fmla="*/ 1176017 w 3124022"/>
                <a:gd name="connsiteY2" fmla="*/ 82598 h 1716154"/>
                <a:gd name="connsiteX3" fmla="*/ 1288826 w 3124022"/>
                <a:gd name="connsiteY3" fmla="*/ 152048 h 1716154"/>
                <a:gd name="connsiteX4" fmla="*/ 1289075 w 3124022"/>
                <a:gd name="connsiteY4" fmla="*/ 151636 h 1716154"/>
                <a:gd name="connsiteX5" fmla="*/ 1292031 w 3124022"/>
                <a:gd name="connsiteY5" fmla="*/ 154021 h 1716154"/>
                <a:gd name="connsiteX6" fmla="*/ 1310443 w 3124022"/>
                <a:gd name="connsiteY6" fmla="*/ 165356 h 1716154"/>
                <a:gd name="connsiteX7" fmla="*/ 1341182 w 3124022"/>
                <a:gd name="connsiteY7" fmla="*/ 193679 h 1716154"/>
                <a:gd name="connsiteX8" fmla="*/ 1405487 w 3124022"/>
                <a:gd name="connsiteY8" fmla="*/ 245566 h 1716154"/>
                <a:gd name="connsiteX9" fmla="*/ 3124022 w 3124022"/>
                <a:gd name="connsiteY9" fmla="*/ 516730 h 1716154"/>
                <a:gd name="connsiteX10" fmla="*/ 443274 w 3124022"/>
                <a:gd name="connsiteY10" fmla="*/ 1546870 h 1716154"/>
                <a:gd name="connsiteX11" fmla="*/ 445276 w 3124022"/>
                <a:gd name="connsiteY11" fmla="*/ 1543567 h 1716154"/>
                <a:gd name="connsiteX12" fmla="*/ 323990 w 3124022"/>
                <a:gd name="connsiteY12" fmla="*/ 1468769 h 1716154"/>
                <a:gd name="connsiteX13" fmla="*/ 1228 w 3124022"/>
                <a:gd name="connsiteY13" fmla="*/ 772312 h 1716154"/>
                <a:gd name="connsiteX14" fmla="*/ 778324 w 3124022"/>
                <a:gd name="connsiteY14" fmla="*/ 901 h 1716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24022" h="1716154">
                  <a:moveTo>
                    <a:pt x="778324" y="901"/>
                  </a:moveTo>
                  <a:cubicBezTo>
                    <a:pt x="805949" y="-392"/>
                    <a:pt x="833905" y="-304"/>
                    <a:pt x="862121" y="1228"/>
                  </a:cubicBezTo>
                  <a:cubicBezTo>
                    <a:pt x="974694" y="7357"/>
                    <a:pt x="1080706" y="36011"/>
                    <a:pt x="1176017" y="82598"/>
                  </a:cubicBezTo>
                  <a:lnTo>
                    <a:pt x="1288826" y="152048"/>
                  </a:lnTo>
                  <a:lnTo>
                    <a:pt x="1289075" y="151636"/>
                  </a:lnTo>
                  <a:lnTo>
                    <a:pt x="1292031" y="154021"/>
                  </a:lnTo>
                  <a:lnTo>
                    <a:pt x="1310443" y="165356"/>
                  </a:lnTo>
                  <a:lnTo>
                    <a:pt x="1341182" y="193679"/>
                  </a:lnTo>
                  <a:lnTo>
                    <a:pt x="1405487" y="245566"/>
                  </a:lnTo>
                  <a:cubicBezTo>
                    <a:pt x="2587547" y="1164840"/>
                    <a:pt x="3124022" y="516730"/>
                    <a:pt x="3124022" y="516730"/>
                  </a:cubicBezTo>
                  <a:cubicBezTo>
                    <a:pt x="1827955" y="2333109"/>
                    <a:pt x="443274" y="1546870"/>
                    <a:pt x="443274" y="1546870"/>
                  </a:cubicBezTo>
                  <a:lnTo>
                    <a:pt x="445276" y="1543567"/>
                  </a:lnTo>
                  <a:lnTo>
                    <a:pt x="323990" y="1468769"/>
                  </a:lnTo>
                  <a:cubicBezTo>
                    <a:pt x="115046" y="1310097"/>
                    <a:pt x="-14094" y="1053744"/>
                    <a:pt x="1228" y="772312"/>
                  </a:cubicBezTo>
                  <a:cubicBezTo>
                    <a:pt x="24210" y="350164"/>
                    <a:pt x="363955" y="20287"/>
                    <a:pt x="778324" y="901"/>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Figure">
              <a:extLst>
                <a:ext uri="{FF2B5EF4-FFF2-40B4-BE49-F238E27FC236}">
                  <a16:creationId xmlns="" xmlns:a16="http://schemas.microsoft.com/office/drawing/2014/main" id="{56CDAE14-704C-4EEC-A12D-AF4BAE76D96F}"/>
                </a:ext>
              </a:extLst>
            </p:cNvPr>
            <p:cNvSpPr/>
            <p:nvPr/>
          </p:nvSpPr>
          <p:spPr>
            <a:xfrm>
              <a:off x="2711788" y="3522716"/>
              <a:ext cx="1045247" cy="1045527"/>
            </a:xfrm>
            <a:custGeom>
              <a:avLst/>
              <a:gdLst/>
              <a:ahLst/>
              <a:cxnLst>
                <a:cxn ang="0">
                  <a:pos x="wd2" y="hd2"/>
                </a:cxn>
                <a:cxn ang="5400000">
                  <a:pos x="wd2" y="hd2"/>
                </a:cxn>
                <a:cxn ang="10800000">
                  <a:pos x="wd2" y="hd2"/>
                </a:cxn>
                <a:cxn ang="16200000">
                  <a:pos x="wd2" y="hd2"/>
                </a:cxn>
              </a:cxnLst>
              <a:rect l="0" t="0" r="r" b="b"/>
              <a:pathLst>
                <a:path w="21169" h="21600" extrusionOk="0">
                  <a:moveTo>
                    <a:pt x="10594" y="21600"/>
                  </a:moveTo>
                  <a:cubicBezTo>
                    <a:pt x="10400" y="21600"/>
                    <a:pt x="10205" y="21600"/>
                    <a:pt x="10010" y="21582"/>
                  </a:cubicBezTo>
                  <a:cubicBezTo>
                    <a:pt x="4180" y="21257"/>
                    <a:pt x="-303" y="16159"/>
                    <a:pt x="16" y="10213"/>
                  </a:cubicBezTo>
                  <a:cubicBezTo>
                    <a:pt x="317" y="4483"/>
                    <a:pt x="4960" y="0"/>
                    <a:pt x="10577" y="0"/>
                  </a:cubicBezTo>
                  <a:cubicBezTo>
                    <a:pt x="10772" y="0"/>
                    <a:pt x="10967" y="0"/>
                    <a:pt x="11161" y="18"/>
                  </a:cubicBezTo>
                  <a:cubicBezTo>
                    <a:pt x="13979" y="181"/>
                    <a:pt x="16584" y="1446"/>
                    <a:pt x="18462" y="3597"/>
                  </a:cubicBezTo>
                  <a:cubicBezTo>
                    <a:pt x="20340" y="5748"/>
                    <a:pt x="21297" y="8513"/>
                    <a:pt x="21155" y="11387"/>
                  </a:cubicBezTo>
                  <a:cubicBezTo>
                    <a:pt x="20854" y="17117"/>
                    <a:pt x="16212" y="21600"/>
                    <a:pt x="10594" y="21600"/>
                  </a:cubicBezTo>
                  <a:cubicBezTo>
                    <a:pt x="10594" y="21600"/>
                    <a:pt x="10594" y="21600"/>
                    <a:pt x="10594"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endParaRPr sz="2250">
                <a:solidFill>
                  <a:srgbClr val="FFFFFF"/>
                </a:solidFill>
                <a:effectLst>
                  <a:outerShdw blurRad="38100" dist="12700" dir="5400000" rotWithShape="0">
                    <a:srgbClr val="000000">
                      <a:alpha val="50000"/>
                    </a:srgbClr>
                  </a:outerShdw>
                </a:effectLst>
              </a:endParaRPr>
            </a:p>
          </p:txBody>
        </p:sp>
        <p:sp>
          <p:nvSpPr>
            <p:cNvPr id="80" name="Freeform: Shape 79">
              <a:extLst>
                <a:ext uri="{FF2B5EF4-FFF2-40B4-BE49-F238E27FC236}">
                  <a16:creationId xmlns="" xmlns:a16="http://schemas.microsoft.com/office/drawing/2014/main" id="{09C65CA9-159B-4B8C-A2F4-8A7FAB7EB435}"/>
                </a:ext>
              </a:extLst>
            </p:cNvPr>
            <p:cNvSpPr/>
            <p:nvPr/>
          </p:nvSpPr>
          <p:spPr>
            <a:xfrm>
              <a:off x="2752910" y="1704525"/>
              <a:ext cx="2203054" cy="2118956"/>
            </a:xfrm>
            <a:custGeom>
              <a:avLst/>
              <a:gdLst>
                <a:gd name="connsiteX0" fmla="*/ 917871 w 2937405"/>
                <a:gd name="connsiteY0" fmla="*/ 688 h 2825275"/>
                <a:gd name="connsiteX1" fmla="*/ 1725171 w 2937405"/>
                <a:gd name="connsiteY1" fmla="*/ 390984 h 2825275"/>
                <a:gd name="connsiteX2" fmla="*/ 1901057 w 2937405"/>
                <a:gd name="connsiteY2" fmla="*/ 826450 h 2825275"/>
                <a:gd name="connsiteX3" fmla="*/ 1906287 w 2937405"/>
                <a:gd name="connsiteY3" fmla="*/ 887025 h 2825275"/>
                <a:gd name="connsiteX4" fmla="*/ 1909660 w 2937405"/>
                <a:gd name="connsiteY4" fmla="*/ 886545 h 2825275"/>
                <a:gd name="connsiteX5" fmla="*/ 2937405 w 2937405"/>
                <a:gd name="connsiteY5" fmla="*/ 2813650 h 2825275"/>
                <a:gd name="connsiteX6" fmla="*/ 41910 w 2937405"/>
                <a:gd name="connsiteY6" fmla="*/ 1233209 h 2825275"/>
                <a:gd name="connsiteX7" fmla="*/ 41117 w 2937405"/>
                <a:gd name="connsiteY7" fmla="*/ 1230162 h 2825275"/>
                <a:gd name="connsiteX8" fmla="*/ 25308 w 2937405"/>
                <a:gd name="connsiteY8" fmla="*/ 1175348 h 2825275"/>
                <a:gd name="connsiteX9" fmla="*/ 390630 w 2937405"/>
                <a:gd name="connsiteY9" fmla="*/ 184503 h 2825275"/>
                <a:gd name="connsiteX10" fmla="*/ 917871 w 2937405"/>
                <a:gd name="connsiteY10" fmla="*/ 688 h 282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37405" h="2825275">
                  <a:moveTo>
                    <a:pt x="917871" y="688"/>
                  </a:moveTo>
                  <a:cubicBezTo>
                    <a:pt x="1224184" y="-10930"/>
                    <a:pt x="1530502" y="124868"/>
                    <a:pt x="1725171" y="390984"/>
                  </a:cubicBezTo>
                  <a:cubicBezTo>
                    <a:pt x="1822505" y="524042"/>
                    <a:pt x="1880421" y="673850"/>
                    <a:pt x="1901057" y="826450"/>
                  </a:cubicBezTo>
                  <a:lnTo>
                    <a:pt x="1906287" y="887025"/>
                  </a:lnTo>
                  <a:lnTo>
                    <a:pt x="1909660" y="886545"/>
                  </a:lnTo>
                  <a:cubicBezTo>
                    <a:pt x="1891043" y="2808982"/>
                    <a:pt x="2937405" y="2813650"/>
                    <a:pt x="2937405" y="2813650"/>
                  </a:cubicBezTo>
                  <a:cubicBezTo>
                    <a:pt x="662181" y="2965736"/>
                    <a:pt x="137524" y="1581615"/>
                    <a:pt x="41910" y="1233209"/>
                  </a:cubicBezTo>
                  <a:lnTo>
                    <a:pt x="41117" y="1230162"/>
                  </a:lnTo>
                  <a:lnTo>
                    <a:pt x="25308" y="1175348"/>
                  </a:lnTo>
                  <a:cubicBezTo>
                    <a:pt x="-59931" y="813564"/>
                    <a:pt x="72198" y="419011"/>
                    <a:pt x="390630" y="184503"/>
                  </a:cubicBezTo>
                  <a:cubicBezTo>
                    <a:pt x="550297" y="67700"/>
                    <a:pt x="734083" y="7659"/>
                    <a:pt x="917871" y="688"/>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7" name="Figure">
              <a:extLst>
                <a:ext uri="{FF2B5EF4-FFF2-40B4-BE49-F238E27FC236}">
                  <a16:creationId xmlns="" xmlns:a16="http://schemas.microsoft.com/office/drawing/2014/main" id="{058C96E9-345D-468D-ADC1-1B9C1493F380}"/>
                </a:ext>
              </a:extLst>
            </p:cNvPr>
            <p:cNvSpPr/>
            <p:nvPr/>
          </p:nvSpPr>
          <p:spPr>
            <a:xfrm>
              <a:off x="2849162" y="1791988"/>
              <a:ext cx="1250811" cy="1251131"/>
            </a:xfrm>
            <a:custGeom>
              <a:avLst/>
              <a:gdLst/>
              <a:ahLst/>
              <a:cxnLst>
                <a:cxn ang="0">
                  <a:pos x="wd2" y="hd2"/>
                </a:cxn>
                <a:cxn ang="5400000">
                  <a:pos x="wd2" y="hd2"/>
                </a:cxn>
                <a:cxn ang="10800000">
                  <a:pos x="wd2" y="hd2"/>
                </a:cxn>
                <a:cxn ang="16200000">
                  <a:pos x="wd2" y="hd2"/>
                </a:cxn>
              </a:cxnLst>
              <a:rect l="0" t="0" r="r" b="b"/>
              <a:pathLst>
                <a:path w="19974" h="21600" extrusionOk="0">
                  <a:moveTo>
                    <a:pt x="9999" y="21600"/>
                  </a:moveTo>
                  <a:cubicBezTo>
                    <a:pt x="6813" y="21600"/>
                    <a:pt x="3796" y="19938"/>
                    <a:pt x="1923" y="17174"/>
                  </a:cubicBezTo>
                  <a:cubicBezTo>
                    <a:pt x="-1332" y="12371"/>
                    <a:pt x="-354" y="5604"/>
                    <a:pt x="4089" y="2084"/>
                  </a:cubicBezTo>
                  <a:cubicBezTo>
                    <a:pt x="5807" y="725"/>
                    <a:pt x="7847" y="0"/>
                    <a:pt x="9971" y="0"/>
                  </a:cubicBezTo>
                  <a:cubicBezTo>
                    <a:pt x="13156" y="0"/>
                    <a:pt x="16174" y="1662"/>
                    <a:pt x="18047" y="4426"/>
                  </a:cubicBezTo>
                  <a:cubicBezTo>
                    <a:pt x="19625" y="6752"/>
                    <a:pt x="20268" y="9607"/>
                    <a:pt x="19849" y="12462"/>
                  </a:cubicBezTo>
                  <a:cubicBezTo>
                    <a:pt x="19444" y="15316"/>
                    <a:pt x="18033" y="17824"/>
                    <a:pt x="15881" y="19516"/>
                  </a:cubicBezTo>
                  <a:cubicBezTo>
                    <a:pt x="14162" y="20890"/>
                    <a:pt x="12137" y="21600"/>
                    <a:pt x="9999" y="21600"/>
                  </a:cubicBezTo>
                  <a:cubicBezTo>
                    <a:pt x="9999" y="21600"/>
                    <a:pt x="9999" y="21600"/>
                    <a:pt x="9999"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1" name="Graphic 10" descr="Network">
              <a:extLst>
                <a:ext uri="{FF2B5EF4-FFF2-40B4-BE49-F238E27FC236}">
                  <a16:creationId xmlns="" xmlns:a16="http://schemas.microsoft.com/office/drawing/2014/main" id="{4835D7AB-B67F-40FF-AEB7-1533EF9ECCA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900347" y="1807424"/>
              <a:ext cx="513644" cy="370978"/>
            </a:xfrm>
            <a:prstGeom prst="rect">
              <a:avLst/>
            </a:prstGeom>
          </p:spPr>
        </p:pic>
        <p:pic>
          <p:nvPicPr>
            <p:cNvPr id="13" name="Graphic 12" descr="Send">
              <a:extLst>
                <a:ext uri="{FF2B5EF4-FFF2-40B4-BE49-F238E27FC236}">
                  <a16:creationId xmlns="" xmlns:a16="http://schemas.microsoft.com/office/drawing/2014/main" id="{095321CD-A746-451E-93A6-9232226671E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3184460" y="1909988"/>
              <a:ext cx="580215" cy="421055"/>
            </a:xfrm>
            <a:prstGeom prst="rect">
              <a:avLst/>
            </a:prstGeom>
          </p:spPr>
        </p:pic>
        <p:pic>
          <p:nvPicPr>
            <p:cNvPr id="19" name="Graphic 18" descr="Bar chart">
              <a:extLst>
                <a:ext uri="{FF2B5EF4-FFF2-40B4-BE49-F238E27FC236}">
                  <a16:creationId xmlns="" xmlns:a16="http://schemas.microsoft.com/office/drawing/2014/main" id="{1E8A4F30-0314-4A19-8C41-E60BC523A4F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3026708" y="3386090"/>
              <a:ext cx="481235" cy="483160"/>
            </a:xfrm>
            <a:prstGeom prst="rect">
              <a:avLst/>
            </a:prstGeom>
          </p:spPr>
        </p:pic>
        <p:sp>
          <p:nvSpPr>
            <p:cNvPr id="21" name="Rectangle 20">
              <a:extLst>
                <a:ext uri="{FF2B5EF4-FFF2-40B4-BE49-F238E27FC236}">
                  <a16:creationId xmlns="" xmlns:a16="http://schemas.microsoft.com/office/drawing/2014/main" id="{31CFC52A-DCE8-4BFC-9629-4812FE5CCF25}"/>
                </a:ext>
              </a:extLst>
            </p:cNvPr>
            <p:cNvSpPr/>
            <p:nvPr/>
          </p:nvSpPr>
          <p:spPr>
            <a:xfrm>
              <a:off x="2745577" y="2244929"/>
              <a:ext cx="1427426" cy="469883"/>
            </a:xfrm>
            <a:prstGeom prst="rect">
              <a:avLst/>
            </a:prstGeom>
          </p:spPr>
          <p:txBody>
            <a:bodyPr wrap="none" anchor="ctr">
              <a:spAutoFit/>
            </a:bodyPr>
            <a:lstStyle/>
            <a:p>
              <a:pPr algn="ctr"/>
              <a:r>
                <a:rPr lang="uz-Cyrl-UZ" sz="1600" b="1" dirty="0" smtClean="0">
                  <a:solidFill>
                    <a:prstClr val="black"/>
                  </a:solidFill>
                </a:rPr>
                <a:t>Д-т  -  К-т</a:t>
              </a:r>
            </a:p>
            <a:p>
              <a:pPr algn="ctr"/>
              <a:r>
                <a:rPr lang="en-US" sz="1600" b="1" dirty="0" smtClean="0">
                  <a:solidFill>
                    <a:prstClr val="black"/>
                  </a:solidFill>
                </a:rPr>
                <a:t>1010-1090   </a:t>
              </a:r>
              <a:r>
                <a:rPr lang="uz-Cyrl-UZ" sz="1600" b="1" dirty="0" smtClean="0">
                  <a:solidFill>
                    <a:prstClr val="black"/>
                  </a:solidFill>
                </a:rPr>
                <a:t>-</a:t>
              </a:r>
              <a:r>
                <a:rPr lang="en-US" sz="1600" b="1" dirty="0" smtClean="0">
                  <a:solidFill>
                    <a:prstClr val="black"/>
                  </a:solidFill>
                </a:rPr>
                <a:t> 6010</a:t>
              </a:r>
              <a:endParaRPr lang="en-US" sz="1200" dirty="0"/>
            </a:p>
          </p:txBody>
        </p:sp>
        <p:sp>
          <p:nvSpPr>
            <p:cNvPr id="83" name="Rectangle 82">
              <a:extLst>
                <a:ext uri="{FF2B5EF4-FFF2-40B4-BE49-F238E27FC236}">
                  <a16:creationId xmlns="" xmlns:a16="http://schemas.microsoft.com/office/drawing/2014/main" id="{407290B4-F82F-4B91-A2FD-762C31B13C2E}"/>
                </a:ext>
              </a:extLst>
            </p:cNvPr>
            <p:cNvSpPr/>
            <p:nvPr/>
          </p:nvSpPr>
          <p:spPr>
            <a:xfrm>
              <a:off x="5082951" y="2344583"/>
              <a:ext cx="148437" cy="222576"/>
            </a:xfrm>
            <a:prstGeom prst="rect">
              <a:avLst/>
            </a:prstGeom>
          </p:spPr>
          <p:txBody>
            <a:bodyPr wrap="none" anchor="ctr">
              <a:spAutoFit/>
            </a:bodyPr>
            <a:lstStyle/>
            <a:p>
              <a:pPr algn="ctr"/>
              <a:endParaRPr lang="en-US" sz="1200" dirty="0"/>
            </a:p>
          </p:txBody>
        </p:sp>
      </p:grpSp>
      <p:grpSp>
        <p:nvGrpSpPr>
          <p:cNvPr id="93" name="Group 92">
            <a:extLst>
              <a:ext uri="{FF2B5EF4-FFF2-40B4-BE49-F238E27FC236}">
                <a16:creationId xmlns="" xmlns:a16="http://schemas.microsoft.com/office/drawing/2014/main" id="{0E02C4FA-6C54-43E5-B5BE-00A3395FFD8C}"/>
              </a:ext>
            </a:extLst>
          </p:cNvPr>
          <p:cNvGrpSpPr/>
          <p:nvPr/>
        </p:nvGrpSpPr>
        <p:grpSpPr>
          <a:xfrm>
            <a:off x="248269" y="4438048"/>
            <a:ext cx="2140786" cy="2031311"/>
            <a:chOff x="98735" y="2145583"/>
            <a:chExt cx="3171290" cy="2708413"/>
          </a:xfrm>
        </p:grpSpPr>
        <p:sp>
          <p:nvSpPr>
            <p:cNvPr id="94" name="TextBox 93">
              <a:extLst>
                <a:ext uri="{FF2B5EF4-FFF2-40B4-BE49-F238E27FC236}">
                  <a16:creationId xmlns="" xmlns:a16="http://schemas.microsoft.com/office/drawing/2014/main" id="{6E77A4CA-866F-455C-B090-98BDCE0D7089}"/>
                </a:ext>
              </a:extLst>
            </p:cNvPr>
            <p:cNvSpPr txBox="1"/>
            <p:nvPr/>
          </p:nvSpPr>
          <p:spPr>
            <a:xfrm>
              <a:off x="98735" y="2145583"/>
              <a:ext cx="3171290" cy="943847"/>
            </a:xfrm>
            <a:prstGeom prst="rect">
              <a:avLst/>
            </a:prstGeom>
            <a:noFill/>
          </p:spPr>
          <p:txBody>
            <a:bodyPr wrap="square" lIns="0" rIns="0" rtlCol="0" anchor="b">
              <a:spAutoFit/>
            </a:bodyPr>
            <a:lstStyle/>
            <a:p>
              <a:pPr algn="just"/>
              <a:r>
                <a:rPr lang="ru-RU" sz="2000" b="1" dirty="0" err="1">
                  <a:solidFill>
                    <a:schemeClr val="accent6">
                      <a:lumMod val="75000"/>
                    </a:schemeClr>
                  </a:solidFill>
                </a:rPr>
                <a:t>Ишлаб</a:t>
              </a:r>
              <a:r>
                <a:rPr lang="ru-RU" sz="2000" b="1" dirty="0">
                  <a:solidFill>
                    <a:schemeClr val="accent6">
                      <a:lumMod val="75000"/>
                    </a:schemeClr>
                  </a:solidFill>
                </a:rPr>
                <a:t> </a:t>
              </a:r>
              <a:r>
                <a:rPr lang="ru-RU" sz="2000" b="1" dirty="0" err="1">
                  <a:solidFill>
                    <a:schemeClr val="accent6">
                      <a:lumMod val="75000"/>
                    </a:schemeClr>
                  </a:solidFill>
                </a:rPr>
                <a:t>чиқариш</a:t>
              </a:r>
              <a:r>
                <a:rPr lang="ru-RU" sz="2000" b="1" dirty="0">
                  <a:solidFill>
                    <a:schemeClr val="accent6">
                      <a:lumMod val="75000"/>
                    </a:schemeClr>
                  </a:solidFill>
                </a:rPr>
                <a:t> </a:t>
              </a:r>
              <a:r>
                <a:rPr lang="ru-RU" sz="2000" b="1" dirty="0" err="1">
                  <a:solidFill>
                    <a:schemeClr val="accent6">
                      <a:lumMod val="75000"/>
                    </a:schemeClr>
                  </a:solidFill>
                </a:rPr>
                <a:t>жараёни</a:t>
              </a:r>
              <a:endParaRPr lang="en-US" sz="2000" b="1" dirty="0">
                <a:solidFill>
                  <a:schemeClr val="accent6">
                    <a:lumMod val="75000"/>
                  </a:schemeClr>
                </a:solidFill>
              </a:endParaRPr>
            </a:p>
          </p:txBody>
        </p:sp>
        <p:sp>
          <p:nvSpPr>
            <p:cNvPr id="95" name="TextBox 94">
              <a:extLst>
                <a:ext uri="{FF2B5EF4-FFF2-40B4-BE49-F238E27FC236}">
                  <a16:creationId xmlns="" xmlns:a16="http://schemas.microsoft.com/office/drawing/2014/main" id="{C77658C7-ED17-43E5-B376-008F5B7BAD50}"/>
                </a:ext>
              </a:extLst>
            </p:cNvPr>
            <p:cNvSpPr txBox="1"/>
            <p:nvPr/>
          </p:nvSpPr>
          <p:spPr>
            <a:xfrm>
              <a:off x="158984" y="3089411"/>
              <a:ext cx="3046112" cy="1764585"/>
            </a:xfrm>
            <a:prstGeom prst="rect">
              <a:avLst/>
            </a:prstGeom>
            <a:noFill/>
          </p:spPr>
          <p:txBody>
            <a:bodyPr wrap="square" lIns="0" rIns="0" rtlCol="0" anchor="t">
              <a:spAutoFit/>
            </a:bodyPr>
            <a:lstStyle/>
            <a:p>
              <a:pPr algn="just"/>
              <a:r>
                <a:rPr lang="ru-RU" sz="1000" dirty="0" err="1"/>
                <a:t>моддий</a:t>
              </a:r>
              <a:r>
                <a:rPr lang="ru-RU" sz="1000" dirty="0"/>
                <a:t> </a:t>
              </a:r>
              <a:r>
                <a:rPr lang="ru-RU" sz="1000" dirty="0" err="1"/>
                <a:t>неъматлар</a:t>
              </a:r>
              <a:r>
                <a:rPr lang="ru-RU" sz="1000" dirty="0"/>
                <a:t> </a:t>
              </a:r>
              <a:r>
                <a:rPr lang="ru-RU" sz="1000" dirty="0" err="1"/>
                <a:t>яратиш</a:t>
              </a:r>
              <a:r>
                <a:rPr lang="ru-RU" sz="1000" dirty="0"/>
                <a:t> </a:t>
              </a:r>
              <a:r>
                <a:rPr lang="ru-RU" sz="1000" dirty="0" err="1"/>
                <a:t>билан</a:t>
              </a:r>
              <a:r>
                <a:rPr lang="ru-RU" sz="1000" dirty="0"/>
                <a:t> </a:t>
              </a:r>
              <a:r>
                <a:rPr lang="ru-RU" sz="1000" dirty="0" err="1"/>
                <a:t>боғлиқ</a:t>
              </a:r>
              <a:r>
                <a:rPr lang="ru-RU" sz="1000" dirty="0"/>
                <a:t>  </a:t>
              </a:r>
              <a:r>
                <a:rPr lang="ru-RU" sz="1000" dirty="0" err="1"/>
                <a:t>бўлган</a:t>
              </a:r>
              <a:r>
                <a:rPr lang="ru-RU" sz="1000" dirty="0"/>
                <a:t> </a:t>
              </a:r>
              <a:r>
                <a:rPr lang="ru-RU" sz="1000" dirty="0" err="1"/>
                <a:t>энг</a:t>
              </a:r>
              <a:r>
                <a:rPr lang="ru-RU" sz="1000" dirty="0"/>
                <a:t> </a:t>
              </a:r>
              <a:r>
                <a:rPr lang="ru-RU" sz="1000" dirty="0" err="1"/>
                <a:t>мураккаб</a:t>
              </a:r>
              <a:r>
                <a:rPr lang="ru-RU" sz="1000" dirty="0"/>
                <a:t> </a:t>
              </a:r>
              <a:r>
                <a:rPr lang="ru-RU" sz="1000" dirty="0" err="1"/>
                <a:t>хўжалик</a:t>
              </a:r>
              <a:r>
                <a:rPr lang="ru-RU" sz="1000" dirty="0"/>
                <a:t> </a:t>
              </a:r>
              <a:r>
                <a:rPr lang="ru-RU" sz="1000" dirty="0" err="1"/>
                <a:t>муомалаларини</a:t>
              </a:r>
              <a:r>
                <a:rPr lang="ru-RU" sz="1000" dirty="0"/>
                <a:t> </a:t>
              </a:r>
              <a:r>
                <a:rPr lang="ru-RU" sz="1000" dirty="0" err="1"/>
                <a:t>ўз</a:t>
              </a:r>
              <a:r>
                <a:rPr lang="ru-RU" sz="1000" dirty="0"/>
                <a:t> ичига </a:t>
              </a:r>
              <a:r>
                <a:rPr lang="ru-RU" sz="1000" dirty="0" err="1"/>
                <a:t>олади</a:t>
              </a:r>
              <a:r>
                <a:rPr lang="ru-RU" sz="1000" dirty="0"/>
                <a:t>. </a:t>
              </a:r>
              <a:r>
                <a:rPr lang="ru-RU" sz="1000" dirty="0" err="1"/>
                <a:t>Бу</a:t>
              </a:r>
              <a:r>
                <a:rPr lang="ru-RU" sz="1000" dirty="0"/>
                <a:t> </a:t>
              </a:r>
              <a:r>
                <a:rPr lang="ru-RU" sz="1000" dirty="0" err="1"/>
                <a:t>жараёнда</a:t>
              </a:r>
              <a:r>
                <a:rPr lang="ru-RU" sz="1000" dirty="0"/>
                <a:t> </a:t>
              </a:r>
              <a:r>
                <a:rPr lang="ru-RU" sz="1000" dirty="0" err="1"/>
                <a:t>меҳнат</a:t>
              </a:r>
              <a:r>
                <a:rPr lang="ru-RU" sz="1000" dirty="0"/>
                <a:t> </a:t>
              </a:r>
              <a:r>
                <a:rPr lang="ru-RU" sz="1000" dirty="0" err="1"/>
                <a:t>буюмлари</a:t>
              </a:r>
              <a:r>
                <a:rPr lang="ru-RU" sz="1000" dirty="0"/>
                <a:t>, </a:t>
              </a:r>
              <a:r>
                <a:rPr lang="ru-RU" sz="1000" dirty="0" err="1"/>
                <a:t>меҳнат</a:t>
              </a:r>
              <a:r>
                <a:rPr lang="ru-RU" sz="1000" dirty="0"/>
                <a:t> </a:t>
              </a:r>
              <a:r>
                <a:rPr lang="ru-RU" sz="1000" dirty="0" err="1"/>
                <a:t>воситалари</a:t>
              </a:r>
              <a:r>
                <a:rPr lang="ru-RU" sz="1000" dirty="0"/>
                <a:t> </a:t>
              </a:r>
              <a:r>
                <a:rPr lang="ru-RU" sz="1000" dirty="0" err="1"/>
                <a:t>ҳамда</a:t>
              </a:r>
              <a:r>
                <a:rPr lang="ru-RU" sz="1000" dirty="0"/>
                <a:t> </a:t>
              </a:r>
              <a:r>
                <a:rPr lang="ru-RU" sz="1000" dirty="0" err="1"/>
                <a:t>ишчи</a:t>
              </a:r>
              <a:r>
                <a:rPr lang="ru-RU" sz="1000" dirty="0"/>
                <a:t> кучи </a:t>
              </a:r>
              <a:r>
                <a:rPr lang="ru-RU" sz="1000" dirty="0" err="1"/>
                <a:t>ёрдамида</a:t>
              </a:r>
              <a:r>
                <a:rPr lang="ru-RU" sz="1000" dirty="0"/>
                <a:t> </a:t>
              </a:r>
              <a:r>
                <a:rPr lang="ru-RU" sz="1000" dirty="0" err="1"/>
                <a:t>истеъмол</a:t>
              </a:r>
              <a:r>
                <a:rPr lang="ru-RU" sz="1000" dirty="0"/>
                <a:t> </a:t>
              </a:r>
              <a:r>
                <a:rPr lang="ru-RU" sz="1000" dirty="0" err="1"/>
                <a:t>қийматига</a:t>
              </a:r>
              <a:r>
                <a:rPr lang="ru-RU" sz="1000" dirty="0"/>
                <a:t> </a:t>
              </a:r>
              <a:r>
                <a:rPr lang="ru-RU" sz="1000" dirty="0" err="1"/>
                <a:t>эга</a:t>
              </a:r>
              <a:r>
                <a:rPr lang="ru-RU" sz="1000" dirty="0"/>
                <a:t> </a:t>
              </a:r>
              <a:r>
                <a:rPr lang="ru-RU" sz="1000" dirty="0" err="1"/>
                <a:t>бўлган</a:t>
              </a:r>
              <a:r>
                <a:rPr lang="ru-RU" sz="1000" dirty="0"/>
                <a:t> </a:t>
              </a:r>
              <a:r>
                <a:rPr lang="ru-RU" sz="1000" dirty="0" err="1"/>
                <a:t>моддий</a:t>
              </a:r>
              <a:r>
                <a:rPr lang="ru-RU" sz="1000" dirty="0"/>
                <a:t> </a:t>
              </a:r>
              <a:r>
                <a:rPr lang="ru-RU" sz="1000" dirty="0" err="1"/>
                <a:t>неъматлар</a:t>
              </a:r>
              <a:r>
                <a:rPr lang="ru-RU" sz="1000" dirty="0"/>
                <a:t> </a:t>
              </a:r>
              <a:r>
                <a:rPr lang="ru-RU" sz="1000" dirty="0" err="1"/>
                <a:t>ишлаб</a:t>
              </a:r>
              <a:r>
                <a:rPr lang="ru-RU" sz="1000" dirty="0"/>
                <a:t> </a:t>
              </a:r>
              <a:r>
                <a:rPr lang="ru-RU" sz="1000" dirty="0" err="1"/>
                <a:t>чиқарилади</a:t>
              </a:r>
              <a:r>
                <a:rPr lang="ru-RU" sz="1000" dirty="0"/>
                <a:t>.</a:t>
              </a:r>
              <a:endParaRPr lang="en-US" sz="1000" dirty="0">
                <a:solidFill>
                  <a:schemeClr val="tx1">
                    <a:lumMod val="65000"/>
                    <a:lumOff val="35000"/>
                  </a:schemeClr>
                </a:solidFill>
              </a:endParaRPr>
            </a:p>
          </p:txBody>
        </p:sp>
      </p:grpSp>
      <p:grpSp>
        <p:nvGrpSpPr>
          <p:cNvPr id="96" name="Group 95">
            <a:extLst>
              <a:ext uri="{FF2B5EF4-FFF2-40B4-BE49-F238E27FC236}">
                <a16:creationId xmlns="" xmlns:a16="http://schemas.microsoft.com/office/drawing/2014/main" id="{9922C8D8-E93A-4CDD-B4B1-7C70D5E67C5E}"/>
              </a:ext>
            </a:extLst>
          </p:cNvPr>
          <p:cNvGrpSpPr/>
          <p:nvPr/>
        </p:nvGrpSpPr>
        <p:grpSpPr>
          <a:xfrm>
            <a:off x="6656734" y="2028558"/>
            <a:ext cx="2202816" cy="2029446"/>
            <a:chOff x="8921977" y="1394909"/>
            <a:chExt cx="2937088" cy="2705926"/>
          </a:xfrm>
        </p:grpSpPr>
        <p:sp>
          <p:nvSpPr>
            <p:cNvPr id="97" name="TextBox 96">
              <a:extLst>
                <a:ext uri="{FF2B5EF4-FFF2-40B4-BE49-F238E27FC236}">
                  <a16:creationId xmlns="" xmlns:a16="http://schemas.microsoft.com/office/drawing/2014/main" id="{EF3626C8-E781-41BD-962B-0F6A6E161294}"/>
                </a:ext>
              </a:extLst>
            </p:cNvPr>
            <p:cNvSpPr txBox="1"/>
            <p:nvPr/>
          </p:nvSpPr>
          <p:spPr>
            <a:xfrm>
              <a:off x="8921977" y="1394909"/>
              <a:ext cx="2937088" cy="533480"/>
            </a:xfrm>
            <a:prstGeom prst="rect">
              <a:avLst/>
            </a:prstGeom>
            <a:noFill/>
          </p:spPr>
          <p:txBody>
            <a:bodyPr wrap="square" lIns="0" rIns="0" rtlCol="0" anchor="b">
              <a:spAutoFit/>
            </a:bodyPr>
            <a:lstStyle/>
            <a:p>
              <a:r>
                <a:rPr lang="ru-RU" sz="2000" b="1" dirty="0" err="1">
                  <a:solidFill>
                    <a:schemeClr val="accent3">
                      <a:lumMod val="75000"/>
                    </a:schemeClr>
                  </a:solidFill>
                </a:rPr>
                <a:t>Сотиш</a:t>
              </a:r>
              <a:r>
                <a:rPr lang="ru-RU" sz="2000" b="1" dirty="0">
                  <a:solidFill>
                    <a:schemeClr val="accent3">
                      <a:lumMod val="75000"/>
                    </a:schemeClr>
                  </a:solidFill>
                </a:rPr>
                <a:t> </a:t>
              </a:r>
              <a:r>
                <a:rPr lang="ru-RU" sz="2000" b="1" dirty="0" err="1">
                  <a:solidFill>
                    <a:schemeClr val="accent3">
                      <a:lumMod val="75000"/>
                    </a:schemeClr>
                  </a:solidFill>
                </a:rPr>
                <a:t>жараёни</a:t>
              </a:r>
              <a:endParaRPr lang="en-US" sz="2000" b="1" dirty="0">
                <a:solidFill>
                  <a:schemeClr val="accent3">
                    <a:lumMod val="75000"/>
                  </a:schemeClr>
                </a:solidFill>
              </a:endParaRPr>
            </a:p>
          </p:txBody>
        </p:sp>
        <p:sp>
          <p:nvSpPr>
            <p:cNvPr id="98" name="TextBox 97">
              <a:extLst>
                <a:ext uri="{FF2B5EF4-FFF2-40B4-BE49-F238E27FC236}">
                  <a16:creationId xmlns="" xmlns:a16="http://schemas.microsoft.com/office/drawing/2014/main" id="{4B1C7525-4505-4489-AF90-E6AD1328D211}"/>
                </a:ext>
              </a:extLst>
            </p:cNvPr>
            <p:cNvSpPr txBox="1"/>
            <p:nvPr/>
          </p:nvSpPr>
          <p:spPr>
            <a:xfrm>
              <a:off x="8929772" y="1925882"/>
              <a:ext cx="2929293" cy="2174953"/>
            </a:xfrm>
            <a:prstGeom prst="rect">
              <a:avLst/>
            </a:prstGeom>
            <a:noFill/>
          </p:spPr>
          <p:txBody>
            <a:bodyPr wrap="square" lIns="0" rIns="0" rtlCol="0" anchor="t">
              <a:spAutoFit/>
            </a:bodyPr>
            <a:lstStyle/>
            <a:p>
              <a:pPr algn="just"/>
              <a:r>
                <a:rPr lang="ru-RU" sz="1000" dirty="0" err="1"/>
                <a:t>хўжалик</a:t>
              </a:r>
              <a:r>
                <a:rPr lang="ru-RU" sz="1000" dirty="0"/>
                <a:t> </a:t>
              </a:r>
              <a:r>
                <a:rPr lang="ru-RU" sz="1000" dirty="0" err="1"/>
                <a:t>маблағлари</a:t>
              </a:r>
              <a:r>
                <a:rPr lang="ru-RU" sz="1000" dirty="0"/>
                <a:t> </a:t>
              </a:r>
              <a:r>
                <a:rPr lang="ru-RU" sz="1000" dirty="0" err="1"/>
                <a:t>айланишининг</a:t>
              </a:r>
              <a:r>
                <a:rPr lang="ru-RU" sz="1000" dirty="0"/>
                <a:t> </a:t>
              </a:r>
              <a:r>
                <a:rPr lang="ru-RU" sz="1000" dirty="0" err="1"/>
                <a:t>сўнгги</a:t>
              </a:r>
              <a:r>
                <a:rPr lang="ru-RU" sz="1000" dirty="0"/>
                <a:t> </a:t>
              </a:r>
              <a:r>
                <a:rPr lang="ru-RU" sz="1000" dirty="0" err="1"/>
                <a:t>босқичи</a:t>
              </a:r>
              <a:r>
                <a:rPr lang="ru-RU" sz="1000" dirty="0"/>
                <a:t> </a:t>
              </a:r>
              <a:r>
                <a:rPr lang="ru-RU" sz="1000" dirty="0" err="1"/>
                <a:t>бўлиб</a:t>
              </a:r>
              <a:r>
                <a:rPr lang="ru-RU" sz="1000" dirty="0"/>
                <a:t>, </a:t>
              </a:r>
              <a:r>
                <a:rPr lang="ru-RU" sz="1000" dirty="0" err="1"/>
                <a:t>бу</a:t>
              </a:r>
              <a:r>
                <a:rPr lang="ru-RU" sz="1000" dirty="0"/>
                <a:t> </a:t>
              </a:r>
              <a:r>
                <a:rPr lang="ru-RU" sz="1000" dirty="0" err="1"/>
                <a:t>босқичда</a:t>
              </a:r>
              <a:r>
                <a:rPr lang="ru-RU" sz="1000" dirty="0"/>
                <a:t> </a:t>
              </a:r>
              <a:r>
                <a:rPr lang="ru-RU" sz="1000" dirty="0" err="1"/>
                <a:t>корхона</a:t>
              </a:r>
              <a:r>
                <a:rPr lang="ru-RU" sz="1000" dirty="0"/>
                <a:t> </a:t>
              </a:r>
              <a:r>
                <a:rPr lang="ru-RU" sz="1000" dirty="0" err="1"/>
                <a:t>томонидан</a:t>
              </a:r>
              <a:r>
                <a:rPr lang="ru-RU" sz="1000" dirty="0"/>
                <a:t> </a:t>
              </a:r>
              <a:r>
                <a:rPr lang="ru-RU" sz="1000" dirty="0" err="1"/>
                <a:t>ишлаб</a:t>
              </a:r>
              <a:r>
                <a:rPr lang="ru-RU" sz="1000" dirty="0"/>
                <a:t> </a:t>
              </a:r>
              <a:r>
                <a:rPr lang="ru-RU" sz="1000" dirty="0" err="1"/>
                <a:t>чиқарилган</a:t>
              </a:r>
              <a:r>
                <a:rPr lang="ru-RU" sz="1000" dirty="0"/>
                <a:t> </a:t>
              </a:r>
              <a:r>
                <a:rPr lang="ru-RU" sz="1000" dirty="0" err="1"/>
                <a:t>маҳсулотлар</a:t>
              </a:r>
              <a:r>
                <a:rPr lang="ru-RU" sz="1000" dirty="0"/>
                <a:t> </a:t>
              </a:r>
              <a:r>
                <a:rPr lang="ru-RU" sz="1000" dirty="0" err="1"/>
                <a:t>харидор</a:t>
              </a:r>
              <a:r>
                <a:rPr lang="ru-RU" sz="1000" dirty="0"/>
                <a:t> </a:t>
              </a:r>
              <a:r>
                <a:rPr lang="ru-RU" sz="1000" dirty="0" err="1"/>
                <a:t>ва</a:t>
              </a:r>
              <a:r>
                <a:rPr lang="ru-RU" sz="1000" dirty="0"/>
                <a:t> </a:t>
              </a:r>
              <a:r>
                <a:rPr lang="ru-RU" sz="1000" dirty="0" err="1"/>
                <a:t>истеъмолчиларга</a:t>
              </a:r>
              <a:r>
                <a:rPr lang="ru-RU" sz="1000" dirty="0"/>
                <a:t> </a:t>
              </a:r>
              <a:r>
                <a:rPr lang="ru-RU" sz="1000" dirty="0" err="1"/>
                <a:t>шартномалар</a:t>
              </a:r>
              <a:r>
                <a:rPr lang="ru-RU" sz="1000" dirty="0"/>
                <a:t> </a:t>
              </a:r>
              <a:r>
                <a:rPr lang="ru-RU" sz="1000" dirty="0" err="1"/>
                <a:t>асосида</a:t>
              </a:r>
              <a:r>
                <a:rPr lang="ru-RU" sz="1000" dirty="0"/>
                <a:t>  </a:t>
              </a:r>
              <a:r>
                <a:rPr lang="ru-RU" sz="1000" dirty="0" err="1"/>
                <a:t>етказилади</a:t>
              </a:r>
              <a:r>
                <a:rPr lang="ru-RU" sz="1000" dirty="0"/>
                <a:t>. </a:t>
              </a:r>
              <a:r>
                <a:rPr lang="ru-RU" sz="1000" dirty="0" err="1"/>
                <a:t>Сотиш</a:t>
              </a:r>
              <a:r>
                <a:rPr lang="ru-RU" sz="1000" dirty="0"/>
                <a:t> </a:t>
              </a:r>
              <a:r>
                <a:rPr lang="ru-RU" sz="1000" dirty="0" err="1"/>
                <a:t>жараён</a:t>
              </a:r>
              <a:r>
                <a:rPr lang="ru-RU" sz="1000" dirty="0"/>
                <a:t> </a:t>
              </a:r>
              <a:r>
                <a:rPr lang="ru-RU" sz="1000" dirty="0" err="1"/>
                <a:t>хўжалик</a:t>
              </a:r>
              <a:r>
                <a:rPr lang="ru-RU" sz="1000" dirty="0"/>
                <a:t> </a:t>
              </a:r>
              <a:r>
                <a:rPr lang="ru-RU" sz="1000" dirty="0" err="1"/>
                <a:t>жараёнини</a:t>
              </a:r>
              <a:r>
                <a:rPr lang="ru-RU" sz="1000" dirty="0"/>
                <a:t> </a:t>
              </a:r>
              <a:r>
                <a:rPr lang="ru-RU" sz="1000" dirty="0" err="1"/>
                <a:t>тугаллайди</a:t>
              </a:r>
              <a:r>
                <a:rPr lang="ru-RU" sz="1000" dirty="0"/>
                <a:t> </a:t>
              </a:r>
              <a:r>
                <a:rPr lang="ru-RU" sz="1000" dirty="0" err="1"/>
                <a:t>ва</a:t>
              </a:r>
              <a:r>
                <a:rPr lang="ru-RU" sz="1000" dirty="0"/>
                <a:t> </a:t>
              </a:r>
              <a:r>
                <a:rPr lang="ru-RU" sz="1000" dirty="0" err="1"/>
                <a:t>яна</a:t>
              </a:r>
              <a:r>
                <a:rPr lang="ru-RU" sz="1000" dirty="0"/>
                <a:t> </a:t>
              </a:r>
              <a:r>
                <a:rPr lang="ru-RU" sz="1000" dirty="0" err="1"/>
                <a:t>янгидан</a:t>
              </a:r>
              <a:r>
                <a:rPr lang="ru-RU" sz="1000" dirty="0"/>
                <a:t> </a:t>
              </a:r>
              <a:r>
                <a:rPr lang="ru-RU" sz="1000" dirty="0" err="1"/>
                <a:t>таъминот</a:t>
              </a:r>
              <a:r>
                <a:rPr lang="ru-RU" sz="1000" dirty="0"/>
                <a:t> </a:t>
              </a:r>
              <a:r>
                <a:rPr lang="ru-RU" sz="1000" dirty="0" err="1"/>
                <a:t>жараёни</a:t>
              </a:r>
              <a:r>
                <a:rPr lang="ru-RU" sz="1000" dirty="0"/>
                <a:t> </a:t>
              </a:r>
              <a:r>
                <a:rPr lang="ru-RU" sz="1000" dirty="0" err="1"/>
                <a:t>бошланади</a:t>
              </a:r>
              <a:r>
                <a:rPr lang="ru-RU" sz="1000" dirty="0"/>
                <a:t> </a:t>
              </a:r>
              <a:r>
                <a:rPr lang="ru-RU" sz="1000" dirty="0" err="1"/>
                <a:t>ҳамда</a:t>
              </a:r>
              <a:r>
                <a:rPr lang="ru-RU" sz="1000" dirty="0"/>
                <a:t> </a:t>
              </a:r>
              <a:r>
                <a:rPr lang="ru-RU" sz="1000" dirty="0" err="1"/>
                <a:t>бу</a:t>
              </a:r>
              <a:r>
                <a:rPr lang="ru-RU" sz="1000" dirty="0"/>
                <a:t> </a:t>
              </a:r>
              <a:r>
                <a:rPr lang="ru-RU" sz="1000" dirty="0" err="1"/>
                <a:t>жараён</a:t>
              </a:r>
              <a:r>
                <a:rPr lang="ru-RU" sz="1000" dirty="0"/>
                <a:t> </a:t>
              </a:r>
              <a:r>
                <a:rPr lang="ru-RU" sz="1000" dirty="0" err="1"/>
                <a:t>олдингига</a:t>
              </a:r>
              <a:r>
                <a:rPr lang="ru-RU" sz="1000" dirty="0"/>
                <a:t> </a:t>
              </a:r>
              <a:r>
                <a:rPr lang="ru-RU" sz="1000" dirty="0" err="1"/>
                <a:t>қараганда</a:t>
              </a:r>
              <a:r>
                <a:rPr lang="ru-RU" sz="1000" dirty="0"/>
                <a:t> </a:t>
              </a:r>
              <a:r>
                <a:rPr lang="ru-RU" sz="1000" dirty="0" err="1"/>
                <a:t>кенгроқ</a:t>
              </a:r>
              <a:r>
                <a:rPr lang="ru-RU" sz="1000" dirty="0"/>
                <a:t> </a:t>
              </a:r>
              <a:r>
                <a:rPr lang="ru-RU" sz="1000" dirty="0" err="1"/>
                <a:t>тус</a:t>
              </a:r>
              <a:r>
                <a:rPr lang="ru-RU" sz="1000" dirty="0"/>
                <a:t> </a:t>
              </a:r>
              <a:r>
                <a:rPr lang="ru-RU" sz="1000" dirty="0" err="1"/>
                <a:t>олади</a:t>
              </a:r>
              <a:r>
                <a:rPr lang="ru-RU" sz="1000" dirty="0"/>
                <a:t>.</a:t>
              </a:r>
              <a:endParaRPr lang="en-US" sz="1000" dirty="0"/>
            </a:p>
          </p:txBody>
        </p:sp>
      </p:grpSp>
      <p:grpSp>
        <p:nvGrpSpPr>
          <p:cNvPr id="99" name="Group 98">
            <a:extLst>
              <a:ext uri="{FF2B5EF4-FFF2-40B4-BE49-F238E27FC236}">
                <a16:creationId xmlns="" xmlns:a16="http://schemas.microsoft.com/office/drawing/2014/main" id="{19128407-F66B-4025-A0D4-6D9142D8563D}"/>
              </a:ext>
            </a:extLst>
          </p:cNvPr>
          <p:cNvGrpSpPr/>
          <p:nvPr/>
        </p:nvGrpSpPr>
        <p:grpSpPr>
          <a:xfrm>
            <a:off x="251520" y="1593560"/>
            <a:ext cx="2122389" cy="2616220"/>
            <a:chOff x="326795" y="2680003"/>
            <a:chExt cx="3134399" cy="3488291"/>
          </a:xfrm>
        </p:grpSpPr>
        <p:sp>
          <p:nvSpPr>
            <p:cNvPr id="100" name="TextBox 99">
              <a:extLst>
                <a:ext uri="{FF2B5EF4-FFF2-40B4-BE49-F238E27FC236}">
                  <a16:creationId xmlns="" xmlns:a16="http://schemas.microsoft.com/office/drawing/2014/main" id="{03905A2A-DCFA-4F9A-B36D-F852EDDEDDDE}"/>
                </a:ext>
              </a:extLst>
            </p:cNvPr>
            <p:cNvSpPr txBox="1"/>
            <p:nvPr/>
          </p:nvSpPr>
          <p:spPr>
            <a:xfrm>
              <a:off x="326795" y="2680003"/>
              <a:ext cx="3134399" cy="943847"/>
            </a:xfrm>
            <a:prstGeom prst="rect">
              <a:avLst/>
            </a:prstGeom>
            <a:noFill/>
          </p:spPr>
          <p:txBody>
            <a:bodyPr wrap="square" lIns="0" rIns="0" rtlCol="0" anchor="b">
              <a:spAutoFit/>
            </a:bodyPr>
            <a:lstStyle/>
            <a:p>
              <a:pPr algn="just"/>
              <a:r>
                <a:rPr lang="ru-RU" sz="2000" b="1" dirty="0" err="1">
                  <a:solidFill>
                    <a:schemeClr val="accent2"/>
                  </a:solidFill>
                </a:rPr>
                <a:t>Таъминот</a:t>
              </a:r>
              <a:r>
                <a:rPr lang="ru-RU" sz="2000" b="1" dirty="0">
                  <a:solidFill>
                    <a:schemeClr val="accent2"/>
                  </a:solidFill>
                </a:rPr>
                <a:t> </a:t>
              </a:r>
              <a:r>
                <a:rPr lang="ru-RU" sz="2000" b="1" dirty="0" err="1">
                  <a:solidFill>
                    <a:schemeClr val="accent2"/>
                  </a:solidFill>
                </a:rPr>
                <a:t>жараёни</a:t>
              </a:r>
              <a:endParaRPr lang="en-US" sz="2000" b="1" dirty="0">
                <a:solidFill>
                  <a:schemeClr val="accent2"/>
                </a:solidFill>
              </a:endParaRPr>
            </a:p>
          </p:txBody>
        </p:sp>
        <p:sp>
          <p:nvSpPr>
            <p:cNvPr id="101" name="TextBox 100">
              <a:extLst>
                <a:ext uri="{FF2B5EF4-FFF2-40B4-BE49-F238E27FC236}">
                  <a16:creationId xmlns="" xmlns:a16="http://schemas.microsoft.com/office/drawing/2014/main" id="{7FF348B7-37B1-47E1-805B-58F277D1B758}"/>
                </a:ext>
              </a:extLst>
            </p:cNvPr>
            <p:cNvSpPr txBox="1"/>
            <p:nvPr/>
          </p:nvSpPr>
          <p:spPr>
            <a:xfrm>
              <a:off x="326795" y="3582973"/>
              <a:ext cx="3134399" cy="2585321"/>
            </a:xfrm>
            <a:prstGeom prst="rect">
              <a:avLst/>
            </a:prstGeom>
            <a:noFill/>
          </p:spPr>
          <p:txBody>
            <a:bodyPr wrap="square" lIns="0" rIns="0" rtlCol="0" anchor="t">
              <a:spAutoFit/>
            </a:bodyPr>
            <a:lstStyle/>
            <a:p>
              <a:pPr algn="just"/>
              <a:r>
                <a:rPr lang="ru-RU" sz="1000" b="1" dirty="0" err="1"/>
                <a:t>корхона</a:t>
              </a:r>
              <a:r>
                <a:rPr lang="ru-RU" sz="1000" b="1" dirty="0"/>
                <a:t> </a:t>
              </a:r>
              <a:r>
                <a:rPr lang="ru-RU" sz="1000" b="1" dirty="0" err="1"/>
                <a:t>ишлаб</a:t>
              </a:r>
              <a:r>
                <a:rPr lang="ru-RU" sz="1000" b="1" dirty="0"/>
                <a:t> </a:t>
              </a:r>
              <a:r>
                <a:rPr lang="ru-RU" sz="1000" b="1" dirty="0" err="1"/>
                <a:t>чиқариш</a:t>
              </a:r>
              <a:r>
                <a:rPr lang="ru-RU" sz="1000" b="1" dirty="0"/>
                <a:t> </a:t>
              </a:r>
              <a:r>
                <a:rPr lang="ru-RU" sz="1000" b="1" dirty="0" err="1"/>
                <a:t>фаолиятининг</a:t>
              </a:r>
              <a:r>
                <a:rPr lang="ru-RU" sz="1000" b="1" dirty="0"/>
                <a:t> </a:t>
              </a:r>
              <a:r>
                <a:rPr lang="ru-RU" sz="1000" b="1" dirty="0" err="1"/>
                <a:t>нормал</a:t>
              </a:r>
              <a:r>
                <a:rPr lang="ru-RU" sz="1000" b="1" dirty="0"/>
                <a:t> </a:t>
              </a:r>
              <a:r>
                <a:rPr lang="ru-RU" sz="1000" b="1" dirty="0" err="1"/>
                <a:t>бориши</a:t>
              </a:r>
              <a:r>
                <a:rPr lang="ru-RU" sz="1000" b="1" dirty="0"/>
                <a:t> </a:t>
              </a:r>
              <a:r>
                <a:rPr lang="ru-RU" sz="1000" b="1" dirty="0" err="1"/>
                <a:t>учун</a:t>
              </a:r>
              <a:r>
                <a:rPr lang="ru-RU" sz="1000" b="1" dirty="0"/>
                <a:t> </a:t>
              </a:r>
              <a:r>
                <a:rPr lang="ru-RU" sz="1000" b="1" dirty="0" err="1"/>
                <a:t>мунтазам</a:t>
              </a:r>
              <a:r>
                <a:rPr lang="ru-RU" sz="1000" b="1" dirty="0"/>
                <a:t> </a:t>
              </a:r>
              <a:r>
                <a:rPr lang="ru-RU" sz="1000" b="1" dirty="0" err="1"/>
                <a:t>равишда</a:t>
              </a:r>
              <a:r>
                <a:rPr lang="ru-RU" sz="1000" b="1" dirty="0"/>
                <a:t> </a:t>
              </a:r>
              <a:r>
                <a:rPr lang="ru-RU" sz="1000" b="1" dirty="0" err="1"/>
                <a:t>хом</a:t>
              </a:r>
              <a:r>
                <a:rPr lang="ru-RU" sz="1000" b="1" dirty="0"/>
                <a:t> </a:t>
              </a:r>
              <a:r>
                <a:rPr lang="ru-RU" sz="1000" b="1" dirty="0" err="1"/>
                <a:t>ашё</a:t>
              </a:r>
              <a:r>
                <a:rPr lang="ru-RU" sz="1000" b="1" dirty="0"/>
                <a:t>, материал, </a:t>
              </a:r>
              <a:r>
                <a:rPr lang="ru-RU" sz="1000" b="1" dirty="0" err="1"/>
                <a:t>ёқилғи</a:t>
              </a:r>
              <a:r>
                <a:rPr lang="ru-RU" sz="1000" b="1" dirty="0"/>
                <a:t>, </a:t>
              </a:r>
              <a:r>
                <a:rPr lang="ru-RU" sz="1000" b="1" dirty="0" err="1"/>
                <a:t>шунингдек</a:t>
              </a:r>
              <a:r>
                <a:rPr lang="ru-RU" sz="1000" b="1" dirty="0"/>
                <a:t>, </a:t>
              </a:r>
              <a:r>
                <a:rPr lang="ru-RU" sz="1000" b="1" dirty="0" err="1"/>
                <a:t>турли</a:t>
              </a:r>
              <a:r>
                <a:rPr lang="ru-RU" sz="1000" b="1" dirty="0"/>
                <a:t> </a:t>
              </a:r>
              <a:r>
                <a:rPr lang="ru-RU" sz="1000" b="1" dirty="0" err="1"/>
                <a:t>хилдаги</a:t>
              </a:r>
              <a:r>
                <a:rPr lang="ru-RU" sz="1000" b="1" dirty="0"/>
                <a:t> </a:t>
              </a:r>
              <a:r>
                <a:rPr lang="ru-RU" sz="1000" b="1" dirty="0" err="1"/>
                <a:t>асосий</a:t>
              </a:r>
              <a:r>
                <a:rPr lang="ru-RU" sz="1000" b="1" dirty="0"/>
                <a:t> </a:t>
              </a:r>
              <a:r>
                <a:rPr lang="ru-RU" sz="1000" b="1" dirty="0" err="1"/>
                <a:t>воситаларнинг</a:t>
              </a:r>
              <a:r>
                <a:rPr lang="ru-RU" sz="1000" b="1" dirty="0"/>
                <a:t> </a:t>
              </a:r>
              <a:r>
                <a:rPr lang="ru-RU" sz="1000" b="1" dirty="0" err="1"/>
                <a:t>харид</a:t>
              </a:r>
              <a:r>
                <a:rPr lang="ru-RU" sz="1000" b="1" dirty="0"/>
                <a:t> </a:t>
              </a:r>
              <a:r>
                <a:rPr lang="ru-RU" sz="1000" b="1" dirty="0" err="1"/>
                <a:t>қилиб</a:t>
              </a:r>
              <a:r>
                <a:rPr lang="ru-RU" sz="1000" b="1" dirty="0"/>
                <a:t> </a:t>
              </a:r>
              <a:r>
                <a:rPr lang="ru-RU" sz="1000" b="1" dirty="0" err="1"/>
                <a:t>турилиши</a:t>
              </a:r>
              <a:r>
                <a:rPr lang="ru-RU" sz="1000" b="1" dirty="0"/>
                <a:t> </a:t>
              </a:r>
              <a:r>
                <a:rPr lang="ru-RU" sz="1000" b="1" dirty="0" err="1"/>
                <a:t>зарурлиги</a:t>
              </a:r>
              <a:r>
                <a:rPr lang="ru-RU" sz="1000" b="1" dirty="0"/>
                <a:t> </a:t>
              </a:r>
              <a:r>
                <a:rPr lang="ru-RU" sz="1000" b="1" dirty="0" err="1"/>
                <a:t>билан</a:t>
              </a:r>
              <a:r>
                <a:rPr lang="ru-RU" sz="1000" b="1" dirty="0"/>
                <a:t> </a:t>
              </a:r>
              <a:r>
                <a:rPr lang="ru-RU" sz="1000" b="1" dirty="0" err="1"/>
                <a:t>изоҳланади</a:t>
              </a:r>
              <a:r>
                <a:rPr lang="ru-RU" sz="1000" b="1" dirty="0"/>
                <a:t>. </a:t>
              </a:r>
              <a:r>
                <a:rPr lang="ru-RU" sz="1000" b="1" dirty="0" err="1"/>
                <a:t>Бу</a:t>
              </a:r>
              <a:r>
                <a:rPr lang="ru-RU" sz="1000" b="1" dirty="0"/>
                <a:t> </a:t>
              </a:r>
              <a:r>
                <a:rPr lang="ru-RU" sz="1000" b="1" dirty="0" err="1"/>
                <a:t>жараён</a:t>
              </a:r>
              <a:r>
                <a:rPr lang="ru-RU" sz="1000" b="1" dirty="0"/>
                <a:t> </a:t>
              </a:r>
              <a:r>
                <a:rPr lang="ru-RU" sz="1000" b="1" dirty="0" err="1"/>
                <a:t>ишлаб</a:t>
              </a:r>
              <a:r>
                <a:rPr lang="ru-RU" sz="1000" b="1" dirty="0"/>
                <a:t> </a:t>
              </a:r>
              <a:r>
                <a:rPr lang="ru-RU" sz="1000" b="1" dirty="0" err="1"/>
                <a:t>чиқариш</a:t>
              </a:r>
              <a:r>
                <a:rPr lang="ru-RU" sz="1000" b="1" dirty="0"/>
                <a:t> </a:t>
              </a:r>
              <a:r>
                <a:rPr lang="ru-RU" sz="1000" b="1" dirty="0" err="1"/>
                <a:t>жараёни</a:t>
              </a:r>
              <a:r>
                <a:rPr lang="ru-RU" sz="1000" b="1" dirty="0"/>
                <a:t> </a:t>
              </a:r>
              <a:r>
                <a:rPr lang="ru-RU" sz="1000" b="1" dirty="0" err="1"/>
                <a:t>учун</a:t>
              </a:r>
              <a:r>
                <a:rPr lang="ru-RU" sz="1000" b="1" dirty="0"/>
                <a:t> </a:t>
              </a:r>
              <a:r>
                <a:rPr lang="ru-RU" sz="1000" b="1" dirty="0" err="1"/>
                <a:t>зарур</a:t>
              </a:r>
              <a:r>
                <a:rPr lang="ru-RU" sz="1000" b="1" dirty="0"/>
                <a:t> </a:t>
              </a:r>
              <a:r>
                <a:rPr lang="ru-RU" sz="1000" b="1" dirty="0" err="1"/>
                <a:t>воситаларни</a:t>
              </a:r>
              <a:r>
                <a:rPr lang="ru-RU" sz="1000" b="1" dirty="0"/>
                <a:t> мол </a:t>
              </a:r>
              <a:r>
                <a:rPr lang="ru-RU" sz="1000" b="1" dirty="0" err="1"/>
                <a:t>етказиб</a:t>
              </a:r>
              <a:r>
                <a:rPr lang="ru-RU" sz="1000" b="1" dirty="0"/>
                <a:t> </a:t>
              </a:r>
              <a:r>
                <a:rPr lang="ru-RU" sz="1000" b="1" dirty="0" err="1"/>
                <a:t>берувчилардан</a:t>
              </a:r>
              <a:r>
                <a:rPr lang="ru-RU" sz="1000" b="1" dirty="0"/>
                <a:t> </a:t>
              </a:r>
              <a:r>
                <a:rPr lang="ru-RU" sz="1000" b="1" dirty="0" err="1"/>
                <a:t>пулга</a:t>
              </a:r>
              <a:r>
                <a:rPr lang="ru-RU" sz="1000" b="1" dirty="0"/>
                <a:t> </a:t>
              </a:r>
              <a:r>
                <a:rPr lang="ru-RU" sz="1000" b="1" dirty="0" err="1"/>
                <a:t>сотиб</a:t>
              </a:r>
              <a:r>
                <a:rPr lang="ru-RU" sz="1000" b="1" dirty="0"/>
                <a:t> </a:t>
              </a:r>
              <a:r>
                <a:rPr lang="ru-RU" sz="1000" b="1" dirty="0" err="1"/>
                <a:t>олиб</a:t>
              </a:r>
              <a:r>
                <a:rPr lang="ru-RU" sz="1000" b="1" dirty="0"/>
                <a:t>, </a:t>
              </a:r>
              <a:r>
                <a:rPr lang="ru-RU" sz="1000" b="1" dirty="0" err="1"/>
                <a:t>корхонага</a:t>
              </a:r>
              <a:r>
                <a:rPr lang="ru-RU" sz="1000" b="1" dirty="0"/>
                <a:t> </a:t>
              </a:r>
              <a:r>
                <a:rPr lang="ru-RU" sz="1000" b="1" dirty="0" err="1"/>
                <a:t>келтириш</a:t>
              </a:r>
              <a:r>
                <a:rPr lang="ru-RU" sz="1000" b="1" dirty="0"/>
                <a:t> </a:t>
              </a:r>
              <a:r>
                <a:rPr lang="ru-RU" sz="1000" b="1" dirty="0" err="1"/>
                <a:t>билан</a:t>
              </a:r>
              <a:r>
                <a:rPr lang="ru-RU" sz="1000" b="1" dirty="0"/>
                <a:t> </a:t>
              </a:r>
              <a:r>
                <a:rPr lang="ru-RU" sz="1000" b="1" dirty="0" err="1"/>
                <a:t>чегараланади</a:t>
              </a:r>
              <a:r>
                <a:rPr lang="ru-RU" sz="1000" b="1" dirty="0"/>
                <a:t>.</a:t>
              </a:r>
              <a:endParaRPr lang="en-US" sz="1000" b="1" dirty="0">
                <a:solidFill>
                  <a:schemeClr val="tx1">
                    <a:lumMod val="65000"/>
                    <a:lumOff val="35000"/>
                  </a:schemeClr>
                </a:solidFill>
              </a:endParaRPr>
            </a:p>
          </p:txBody>
        </p:sp>
      </p:grpSp>
      <p:sp>
        <p:nvSpPr>
          <p:cNvPr id="40" name="Rectangle 20">
            <a:extLst>
              <a:ext uri="{FF2B5EF4-FFF2-40B4-BE49-F238E27FC236}">
                <a16:creationId xmlns="" xmlns:a16="http://schemas.microsoft.com/office/drawing/2014/main" id="{31CFC52A-DCE8-4BFC-9629-4812FE5CCF25}"/>
              </a:ext>
            </a:extLst>
          </p:cNvPr>
          <p:cNvSpPr/>
          <p:nvPr/>
        </p:nvSpPr>
        <p:spPr>
          <a:xfrm>
            <a:off x="2822140" y="4925764"/>
            <a:ext cx="1165704" cy="1384995"/>
          </a:xfrm>
          <a:prstGeom prst="rect">
            <a:avLst/>
          </a:prstGeom>
        </p:spPr>
        <p:txBody>
          <a:bodyPr wrap="none" anchor="ctr">
            <a:spAutoFit/>
          </a:bodyPr>
          <a:lstStyle/>
          <a:p>
            <a:pPr algn="ctr"/>
            <a:r>
              <a:rPr lang="uz-Cyrl-UZ" sz="1400" b="1" dirty="0" smtClean="0">
                <a:solidFill>
                  <a:prstClr val="black"/>
                </a:solidFill>
              </a:rPr>
              <a:t>Д-т  -  К-т</a:t>
            </a:r>
          </a:p>
          <a:p>
            <a:pPr algn="ctr"/>
            <a:r>
              <a:rPr lang="uz-Cyrl-UZ" sz="1400" b="1" dirty="0" smtClean="0">
                <a:solidFill>
                  <a:prstClr val="black"/>
                </a:solidFill>
              </a:rPr>
              <a:t>2</a:t>
            </a:r>
            <a:r>
              <a:rPr lang="en-US" sz="1400" b="1" dirty="0" smtClean="0">
                <a:solidFill>
                  <a:prstClr val="black"/>
                </a:solidFill>
              </a:rPr>
              <a:t>010 </a:t>
            </a:r>
            <a:r>
              <a:rPr lang="uz-Cyrl-UZ" sz="1400" b="1" dirty="0" smtClean="0">
                <a:solidFill>
                  <a:prstClr val="black"/>
                </a:solidFill>
              </a:rPr>
              <a:t>–</a:t>
            </a:r>
            <a:r>
              <a:rPr lang="en-US" sz="1400" b="1" dirty="0" smtClean="0">
                <a:solidFill>
                  <a:prstClr val="black"/>
                </a:solidFill>
              </a:rPr>
              <a:t> </a:t>
            </a:r>
            <a:r>
              <a:rPr lang="uz-Cyrl-UZ" sz="1400" b="1" dirty="0" smtClean="0">
                <a:solidFill>
                  <a:prstClr val="black"/>
                </a:solidFill>
              </a:rPr>
              <a:t>1</a:t>
            </a:r>
            <a:r>
              <a:rPr lang="en-US" sz="1400" b="1" dirty="0" smtClean="0">
                <a:solidFill>
                  <a:prstClr val="black"/>
                </a:solidFill>
              </a:rPr>
              <a:t>010</a:t>
            </a:r>
            <a:endParaRPr lang="uz-Cyrl-UZ" sz="1400" b="1" dirty="0" smtClean="0">
              <a:solidFill>
                <a:prstClr val="black"/>
              </a:solidFill>
            </a:endParaRPr>
          </a:p>
          <a:p>
            <a:pPr algn="ctr"/>
            <a:r>
              <a:rPr lang="uz-Cyrl-UZ" sz="1400" b="1" dirty="0" smtClean="0">
                <a:solidFill>
                  <a:prstClr val="black"/>
                </a:solidFill>
              </a:rPr>
              <a:t>2010 – 6710</a:t>
            </a:r>
            <a:endParaRPr lang="en-US" sz="1400" b="1" dirty="0" smtClean="0">
              <a:solidFill>
                <a:prstClr val="black"/>
              </a:solidFill>
            </a:endParaRPr>
          </a:p>
          <a:p>
            <a:pPr algn="ctr"/>
            <a:r>
              <a:rPr lang="en-US" sz="1400" b="1" dirty="0" smtClean="0">
                <a:solidFill>
                  <a:prstClr val="black"/>
                </a:solidFill>
              </a:rPr>
              <a:t>2010 – 6520 </a:t>
            </a:r>
          </a:p>
          <a:p>
            <a:pPr algn="ctr"/>
            <a:r>
              <a:rPr lang="en-US" sz="1400" b="1" dirty="0" smtClean="0">
                <a:solidFill>
                  <a:prstClr val="black"/>
                </a:solidFill>
              </a:rPr>
              <a:t>2010 – 0200 </a:t>
            </a:r>
          </a:p>
          <a:p>
            <a:pPr algn="ctr"/>
            <a:r>
              <a:rPr lang="en-US" sz="1400" b="1" dirty="0" smtClean="0">
                <a:solidFill>
                  <a:prstClr val="black"/>
                </a:solidFill>
              </a:rPr>
              <a:t>2</a:t>
            </a:r>
            <a:r>
              <a:rPr lang="uz-Cyrl-UZ" sz="1400" b="1" dirty="0" smtClean="0">
                <a:solidFill>
                  <a:prstClr val="black"/>
                </a:solidFill>
              </a:rPr>
              <a:t>810 – 2010</a:t>
            </a:r>
            <a:endParaRPr lang="en-US" sz="1200" dirty="0"/>
          </a:p>
        </p:txBody>
      </p:sp>
      <p:sp>
        <p:nvSpPr>
          <p:cNvPr id="41" name="Rectangle 20">
            <a:extLst>
              <a:ext uri="{FF2B5EF4-FFF2-40B4-BE49-F238E27FC236}">
                <a16:creationId xmlns="" xmlns:a16="http://schemas.microsoft.com/office/drawing/2014/main" id="{31CFC52A-DCE8-4BFC-9629-4812FE5CCF25}"/>
              </a:ext>
            </a:extLst>
          </p:cNvPr>
          <p:cNvSpPr/>
          <p:nvPr/>
        </p:nvSpPr>
        <p:spPr>
          <a:xfrm>
            <a:off x="5220573" y="2970011"/>
            <a:ext cx="1125628" cy="923330"/>
          </a:xfrm>
          <a:prstGeom prst="rect">
            <a:avLst/>
          </a:prstGeom>
        </p:spPr>
        <p:txBody>
          <a:bodyPr wrap="none" anchor="ctr">
            <a:spAutoFit/>
          </a:bodyPr>
          <a:lstStyle/>
          <a:p>
            <a:pPr algn="ctr"/>
            <a:r>
              <a:rPr lang="uz-Cyrl-UZ" sz="1400" b="1" dirty="0" smtClean="0">
                <a:solidFill>
                  <a:prstClr val="black"/>
                </a:solidFill>
              </a:rPr>
              <a:t>Д-т  -  К-т</a:t>
            </a:r>
          </a:p>
          <a:p>
            <a:pPr algn="ctr"/>
            <a:r>
              <a:rPr lang="uz-Cyrl-UZ" sz="1400" b="1" dirty="0" smtClean="0">
                <a:solidFill>
                  <a:prstClr val="black"/>
                </a:solidFill>
              </a:rPr>
              <a:t>51</a:t>
            </a:r>
            <a:r>
              <a:rPr lang="en-US" sz="1400" b="1" dirty="0" smtClean="0">
                <a:solidFill>
                  <a:prstClr val="black"/>
                </a:solidFill>
              </a:rPr>
              <a:t>10 </a:t>
            </a:r>
            <a:r>
              <a:rPr lang="uz-Cyrl-UZ" sz="1400" b="1" dirty="0" smtClean="0">
                <a:solidFill>
                  <a:prstClr val="black"/>
                </a:solidFill>
              </a:rPr>
              <a:t>–</a:t>
            </a:r>
            <a:r>
              <a:rPr lang="en-US" sz="1400" b="1" dirty="0" smtClean="0">
                <a:solidFill>
                  <a:prstClr val="black"/>
                </a:solidFill>
              </a:rPr>
              <a:t> </a:t>
            </a:r>
            <a:r>
              <a:rPr lang="uz-Cyrl-UZ" sz="1400" b="1" dirty="0" smtClean="0">
                <a:solidFill>
                  <a:prstClr val="black"/>
                </a:solidFill>
              </a:rPr>
              <a:t>63</a:t>
            </a:r>
            <a:r>
              <a:rPr lang="en-US" sz="1400" b="1" dirty="0" smtClean="0">
                <a:solidFill>
                  <a:prstClr val="black"/>
                </a:solidFill>
              </a:rPr>
              <a:t>10</a:t>
            </a:r>
            <a:endParaRPr lang="uz-Cyrl-UZ" sz="1400" b="1" dirty="0" smtClean="0">
              <a:solidFill>
                <a:prstClr val="black"/>
              </a:solidFill>
            </a:endParaRPr>
          </a:p>
          <a:p>
            <a:pPr algn="ctr"/>
            <a:r>
              <a:rPr lang="uz-Cyrl-UZ" sz="1400" b="1" dirty="0" smtClean="0">
                <a:solidFill>
                  <a:prstClr val="black"/>
                </a:solidFill>
              </a:rPr>
              <a:t>4010 – 9010 </a:t>
            </a:r>
          </a:p>
          <a:p>
            <a:pPr algn="ctr"/>
            <a:endParaRPr lang="en-US" sz="1200" dirty="0"/>
          </a:p>
        </p:txBody>
      </p:sp>
    </p:spTree>
    <p:extLst>
      <p:ext uri="{BB962C8B-B14F-4D97-AF65-F5344CB8AC3E}">
        <p14:creationId xmlns:p14="http://schemas.microsoft.com/office/powerpoint/2010/main" val="2537099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4" name="Picture 22" descr="ÐÐ°ÑÑÐ¸Ð½ÐºÐ¸ Ð¿Ð¾ Ð·Ð°Ð¿ÑÐ¾ÑÑ Ð¿ÑÐ¾Ð¸Ð·Ð²Ð¾Ð´ÑÑÐ²ÐµÐ½Ð½ÑÐ¹ Ð¿ÑÐ¾ÑÐµÑ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848"/>
            <a:ext cx="9144000" cy="479715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dirty="0"/>
          </a:p>
        </p:txBody>
      </p:sp>
      <p:sp>
        <p:nvSpPr>
          <p:cNvPr id="3" name="Прямоугольник 2"/>
          <p:cNvSpPr>
            <a:spLocks noChangeArrowheads="1"/>
          </p:cNvSpPr>
          <p:nvPr/>
        </p:nvSpPr>
        <p:spPr bwMode="auto">
          <a:xfrm>
            <a:off x="2212616" y="2160724"/>
            <a:ext cx="4800600" cy="457200"/>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0"/>
              </a:spcAft>
            </a:pPr>
            <a:r>
              <a:rPr lang="sr-Cyrl-CS" sz="1600" b="1" dirty="0">
                <a:effectLst/>
                <a:latin typeface="Times New Roman" panose="02020603050405020304" pitchFamily="18" charset="0"/>
                <a:ea typeface="Times New Roman" panose="02020603050405020304" pitchFamily="18" charset="0"/>
              </a:rPr>
              <a:t>Бухгалтерия хисобининг объектлари</a:t>
            </a:r>
            <a:endParaRPr lang="ru-RU" sz="1000" dirty="0">
              <a:effectLst/>
              <a:latin typeface="Times New Roman" panose="02020603050405020304" pitchFamily="18" charset="0"/>
              <a:ea typeface="Times New Roman" panose="02020603050405020304" pitchFamily="18" charset="0"/>
            </a:endParaRPr>
          </a:p>
        </p:txBody>
      </p:sp>
      <p:cxnSp>
        <p:nvCxnSpPr>
          <p:cNvPr id="4" name="Прямая соединительная линия 3"/>
          <p:cNvCxnSpPr>
            <a:cxnSpLocks noChangeShapeType="1"/>
          </p:cNvCxnSpPr>
          <p:nvPr/>
        </p:nvCxnSpPr>
        <p:spPr bwMode="auto">
          <a:xfrm>
            <a:off x="4469160" y="2648729"/>
            <a:ext cx="0" cy="3429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 name="Прямая соединительная линия 4"/>
          <p:cNvCxnSpPr>
            <a:cxnSpLocks noChangeShapeType="1"/>
          </p:cNvCxnSpPr>
          <p:nvPr/>
        </p:nvCxnSpPr>
        <p:spPr bwMode="auto">
          <a:xfrm>
            <a:off x="1547664" y="2991629"/>
            <a:ext cx="616297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 name="Прямая соединительная линия 5"/>
          <p:cNvCxnSpPr>
            <a:cxnSpLocks noChangeShapeType="1"/>
          </p:cNvCxnSpPr>
          <p:nvPr/>
        </p:nvCxnSpPr>
        <p:spPr bwMode="auto">
          <a:xfrm>
            <a:off x="1547664" y="2991629"/>
            <a:ext cx="0" cy="4619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 name="Прямая соединительная линия 6"/>
          <p:cNvCxnSpPr>
            <a:cxnSpLocks noChangeShapeType="1"/>
          </p:cNvCxnSpPr>
          <p:nvPr/>
        </p:nvCxnSpPr>
        <p:spPr bwMode="auto">
          <a:xfrm>
            <a:off x="3635896" y="3041133"/>
            <a:ext cx="0" cy="31585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 name="Прямая соединительная линия 7"/>
          <p:cNvCxnSpPr>
            <a:cxnSpLocks noChangeShapeType="1"/>
          </p:cNvCxnSpPr>
          <p:nvPr/>
        </p:nvCxnSpPr>
        <p:spPr bwMode="auto">
          <a:xfrm>
            <a:off x="5652120" y="3032216"/>
            <a:ext cx="0" cy="32477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Прямая соединительная линия 8"/>
          <p:cNvCxnSpPr>
            <a:cxnSpLocks noChangeShapeType="1"/>
          </p:cNvCxnSpPr>
          <p:nvPr/>
        </p:nvCxnSpPr>
        <p:spPr bwMode="auto">
          <a:xfrm>
            <a:off x="7705165" y="3032216"/>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Прямоугольник 9"/>
          <p:cNvSpPr>
            <a:spLocks noChangeArrowheads="1"/>
          </p:cNvSpPr>
          <p:nvPr/>
        </p:nvSpPr>
        <p:spPr bwMode="auto">
          <a:xfrm>
            <a:off x="836582" y="3560963"/>
            <a:ext cx="1251585" cy="1380204"/>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sr-Cyrl-CS" sz="2000" dirty="0">
                <a:effectLst/>
                <a:latin typeface="Times New Roman" panose="02020603050405020304" pitchFamily="18" charset="0"/>
                <a:ea typeface="Times New Roman" panose="02020603050405020304" pitchFamily="18" charset="0"/>
              </a:rPr>
              <a:t>Хўжалик мабла</a:t>
            </a:r>
            <a:r>
              <a:rPr lang="uz-Cyrl-UZ" sz="2000" dirty="0">
                <a:effectLst/>
                <a:latin typeface="Times New Roman" panose="02020603050405020304" pitchFamily="18" charset="0"/>
                <a:ea typeface="Times New Roman" panose="02020603050405020304" pitchFamily="18" charset="0"/>
              </a:rPr>
              <a:t>ғ</a:t>
            </a:r>
            <a:r>
              <a:rPr lang="sr-Cyrl-CS" sz="2000" dirty="0">
                <a:effectLst/>
                <a:latin typeface="Times New Roman" panose="02020603050405020304" pitchFamily="18" charset="0"/>
                <a:ea typeface="Times New Roman" panose="02020603050405020304" pitchFamily="18" charset="0"/>
              </a:rPr>
              <a:t>лари</a:t>
            </a:r>
            <a:endParaRPr lang="ru-RU" sz="1400" dirty="0">
              <a:effectLst/>
              <a:latin typeface="Times New Roman" panose="02020603050405020304" pitchFamily="18" charset="0"/>
              <a:ea typeface="Times New Roman" panose="02020603050405020304" pitchFamily="18" charset="0"/>
            </a:endParaRPr>
          </a:p>
        </p:txBody>
      </p:sp>
      <p:sp>
        <p:nvSpPr>
          <p:cNvPr id="11" name="Прямоугольник 10"/>
          <p:cNvSpPr>
            <a:spLocks noChangeArrowheads="1"/>
          </p:cNvSpPr>
          <p:nvPr/>
        </p:nvSpPr>
        <p:spPr bwMode="auto">
          <a:xfrm>
            <a:off x="2699792" y="3543544"/>
            <a:ext cx="1485900" cy="1397623"/>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sr-Cyrl-CS" sz="1600" dirty="0">
                <a:effectLst/>
                <a:latin typeface="Times Uzb Roman" panose="02020603050405020304" pitchFamily="18" charset="0"/>
                <a:ea typeface="Times New Roman" panose="02020603050405020304" pitchFamily="18" charset="0"/>
              </a:rPr>
              <a:t>Хўжалик мабла</a:t>
            </a:r>
            <a:r>
              <a:rPr lang="uz-Cyrl-UZ" sz="1600" dirty="0">
                <a:effectLst/>
                <a:latin typeface="Cambria" panose="02040503050406030204" pitchFamily="18" charset="0"/>
                <a:ea typeface="Times New Roman" panose="02020603050405020304" pitchFamily="18" charset="0"/>
              </a:rPr>
              <a:t>ғ</a:t>
            </a:r>
            <a:r>
              <a:rPr lang="sr-Cyrl-CS" sz="1600" dirty="0" smtClean="0">
                <a:effectLst/>
                <a:latin typeface="Times Uzb Roman" panose="02020603050405020304" pitchFamily="18" charset="0"/>
                <a:ea typeface="Times New Roman" panose="02020603050405020304" pitchFamily="18" charset="0"/>
              </a:rPr>
              <a:t>лари-нинг </a:t>
            </a:r>
            <a:r>
              <a:rPr lang="sr-Cyrl-CS" sz="1600" dirty="0">
                <a:effectLst/>
                <a:latin typeface="Times Uzb Roman" panose="02020603050405020304" pitchFamily="18" charset="0"/>
                <a:ea typeface="Times New Roman" panose="02020603050405020304" pitchFamily="18" charset="0"/>
              </a:rPr>
              <a:t>ташкил топиш</a:t>
            </a:r>
            <a:r>
              <a:rPr lang="sr-Cyrl-CS" sz="1600" b="1" dirty="0">
                <a:effectLst/>
                <a:latin typeface="Times New Roman" panose="02020603050405020304" pitchFamily="18" charset="0"/>
                <a:ea typeface="Times New Roman" panose="02020603050405020304" pitchFamily="18" charset="0"/>
              </a:rPr>
              <a:t> </a:t>
            </a:r>
            <a:r>
              <a:rPr lang="sr-Cyrl-CS" sz="1600" dirty="0">
                <a:effectLst/>
                <a:latin typeface="Times New Roman" panose="02020603050405020304" pitchFamily="18" charset="0"/>
                <a:ea typeface="Times New Roman" panose="02020603050405020304" pitchFamily="18" charset="0"/>
              </a:rPr>
              <a:t>манбалари</a:t>
            </a:r>
            <a:endParaRPr lang="ru-RU" sz="1100" dirty="0">
              <a:effectLst/>
              <a:latin typeface="Times New Roman" panose="02020603050405020304" pitchFamily="18" charset="0"/>
              <a:ea typeface="Times New Roman" panose="02020603050405020304" pitchFamily="18" charset="0"/>
            </a:endParaRPr>
          </a:p>
        </p:txBody>
      </p:sp>
      <p:sp>
        <p:nvSpPr>
          <p:cNvPr id="12" name="Прямоугольник 11"/>
          <p:cNvSpPr>
            <a:spLocks noChangeArrowheads="1"/>
          </p:cNvSpPr>
          <p:nvPr/>
        </p:nvSpPr>
        <p:spPr bwMode="auto">
          <a:xfrm>
            <a:off x="4905359" y="3535324"/>
            <a:ext cx="1205865" cy="1405844"/>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ru-RU" sz="2000" dirty="0" err="1">
                <a:effectLst/>
                <a:latin typeface="Times New Roman" panose="02020603050405020304" pitchFamily="18" charset="0"/>
                <a:ea typeface="Times New Roman" panose="02020603050405020304" pitchFamily="18" charset="0"/>
              </a:rPr>
              <a:t>Хўжалик</a:t>
            </a:r>
            <a:r>
              <a:rPr lang="ru-RU" sz="1200" dirty="0">
                <a:effectLst/>
                <a:latin typeface="Times New Roman" panose="02020603050405020304" pitchFamily="18" charset="0"/>
                <a:ea typeface="Times New Roman" panose="02020603050405020304" pitchFamily="18" charset="0"/>
              </a:rPr>
              <a:t> </a:t>
            </a:r>
            <a:r>
              <a:rPr lang="ru-RU" sz="2000" dirty="0" err="1" smtClean="0">
                <a:effectLst/>
                <a:latin typeface="Times New Roman" panose="02020603050405020304" pitchFamily="18" charset="0"/>
                <a:ea typeface="Times New Roman" panose="02020603050405020304" pitchFamily="18" charset="0"/>
              </a:rPr>
              <a:t>жараён</a:t>
            </a:r>
            <a:r>
              <a:rPr lang="ru-RU" sz="2000" dirty="0" smtClean="0">
                <a:effectLst/>
                <a:latin typeface="Times New Roman" panose="02020603050405020304" pitchFamily="18" charset="0"/>
                <a:ea typeface="Times New Roman" panose="02020603050405020304" pitchFamily="18" charset="0"/>
              </a:rPr>
              <a:t>-лари</a:t>
            </a:r>
            <a:endParaRPr lang="ru-RU" sz="1400" dirty="0">
              <a:effectLst/>
              <a:latin typeface="Times New Roman" panose="02020603050405020304" pitchFamily="18" charset="0"/>
              <a:ea typeface="Times New Roman" panose="02020603050405020304" pitchFamily="18" charset="0"/>
            </a:endParaRPr>
          </a:p>
        </p:txBody>
      </p:sp>
      <p:sp>
        <p:nvSpPr>
          <p:cNvPr id="13" name="Прямоугольник 12"/>
          <p:cNvSpPr>
            <a:spLocks noChangeArrowheads="1"/>
          </p:cNvSpPr>
          <p:nvPr/>
        </p:nvSpPr>
        <p:spPr bwMode="auto">
          <a:xfrm>
            <a:off x="6960840" y="3487065"/>
            <a:ext cx="1499592" cy="1454103"/>
          </a:xfrm>
          <a:prstGeom prst="rect">
            <a:avLst/>
          </a:prstGeom>
          <a:solidFill>
            <a:srgbClr val="FFFFFF"/>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pPr algn="ctr">
              <a:spcAft>
                <a:spcPts val="600"/>
              </a:spcAft>
            </a:pPr>
            <a:r>
              <a:rPr lang="ru-RU" sz="2000" dirty="0" err="1">
                <a:effectLst/>
                <a:latin typeface="Times New Roman" panose="02020603050405020304" pitchFamily="18" charset="0"/>
                <a:ea typeface="Times New Roman" panose="02020603050405020304" pitchFamily="18" charset="0"/>
              </a:rPr>
              <a:t>Молиявий</a:t>
            </a:r>
            <a:r>
              <a:rPr lang="ru-RU" sz="2000" dirty="0">
                <a:effectLst/>
                <a:latin typeface="Times New Roman" panose="02020603050405020304" pitchFamily="18" charset="0"/>
                <a:ea typeface="Times New Roman" panose="02020603050405020304" pitchFamily="18" charset="0"/>
              </a:rPr>
              <a:t> </a:t>
            </a:r>
            <a:r>
              <a:rPr lang="ru-RU" sz="2000" dirty="0" err="1">
                <a:effectLst/>
                <a:latin typeface="Times New Roman" panose="02020603050405020304" pitchFamily="18" charset="0"/>
                <a:ea typeface="Times New Roman" panose="02020603050405020304" pitchFamily="18" charset="0"/>
              </a:rPr>
              <a:t>натижалар</a:t>
            </a:r>
            <a:endParaRPr lang="ru-RU" sz="1400" dirty="0">
              <a:effectLst/>
              <a:latin typeface="Times New Roman" panose="02020603050405020304" pitchFamily="18" charset="0"/>
              <a:ea typeface="Times New Roman" panose="02020603050405020304" pitchFamily="18" charset="0"/>
            </a:endParaRPr>
          </a:p>
        </p:txBody>
      </p:sp>
      <p:sp>
        <p:nvSpPr>
          <p:cNvPr id="14" name="Rectangle 12"/>
          <p:cNvSpPr>
            <a:spLocks noChangeArrowheads="1"/>
          </p:cNvSpPr>
          <p:nvPr/>
        </p:nvSpPr>
        <p:spPr bwMode="auto">
          <a:xfrm>
            <a:off x="645825" y="-366380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5" name="Rectangle 14"/>
          <p:cNvSpPr>
            <a:spLocks noChangeArrowheads="1"/>
          </p:cNvSpPr>
          <p:nvPr/>
        </p:nvSpPr>
        <p:spPr bwMode="auto">
          <a:xfrm>
            <a:off x="645825" y="-320660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6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anose="020B0604020202020204" pitchFamily="34" charset="0"/>
              </a:rPr>
              <a:t/>
            </a:r>
            <a:br>
              <a:rPr kumimoji="0" lang="ru-RU" sz="1800" b="0" i="0" u="none" strike="noStrike" cap="none" normalizeH="0" baseline="0" smtClean="0">
                <a:ln>
                  <a:noFill/>
                </a:ln>
                <a:solidFill>
                  <a:schemeClr val="tx1"/>
                </a:solidFill>
                <a:effectLst/>
                <a:latin typeface="Arial" panose="020B0604020202020204" pitchFamily="34" charset="0"/>
              </a:rPr>
            </a:br>
            <a:endParaRPr kumimoji="0" lang="ru-RU"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anose="020B0604020202020204" pitchFamily="34" charset="0"/>
            </a:endParaRPr>
          </a:p>
        </p:txBody>
      </p:sp>
      <p:sp>
        <p:nvSpPr>
          <p:cNvPr id="16" name="Rectangle 15"/>
          <p:cNvSpPr>
            <a:spLocks noChangeArrowheads="1"/>
          </p:cNvSpPr>
          <p:nvPr/>
        </p:nvSpPr>
        <p:spPr bwMode="auto">
          <a:xfrm>
            <a:off x="645825" y="-320660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z-Cyrl-UZ"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sz="6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anose="020B0604020202020204" pitchFamily="34" charset="0"/>
            </a:endParaRPr>
          </a:p>
        </p:txBody>
      </p:sp>
      <p:sp>
        <p:nvSpPr>
          <p:cNvPr id="17" name="Rectangle 20"/>
          <p:cNvSpPr>
            <a:spLocks noChangeArrowheads="1"/>
          </p:cNvSpPr>
          <p:nvPr/>
        </p:nvSpPr>
        <p:spPr bwMode="auto">
          <a:xfrm>
            <a:off x="645825" y="-320660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096" name="Picture 24" descr="ÐÐ°ÑÑÐ¸Ð½ÐºÐ¸ Ð¿Ð¾ Ð·Ð°Ð¿ÑÐ¾ÑÑ Ð±ÑÑÐ³Ð°Ð»ÑÐµÑÑÐºÐ¸Ð¹ ÑÑÐµ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00"/>
            <a:ext cx="9144000" cy="1932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3521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stretch>
            <a:fillRect/>
          </a:stretch>
        </p:blipFill>
        <p:spPr>
          <a:xfrm>
            <a:off x="-1138888" y="-387424"/>
            <a:ext cx="11430000" cy="7600950"/>
          </a:xfrm>
          <a:prstGeom prst="rect">
            <a:avLst/>
          </a:prstGeom>
        </p:spPr>
      </p:pic>
      <p:sp>
        <p:nvSpPr>
          <p:cNvPr id="53" name="Freeform 761">
            <a:extLst>
              <a:ext uri="{FF2B5EF4-FFF2-40B4-BE49-F238E27FC236}">
                <a16:creationId xmlns:a16="http://schemas.microsoft.com/office/drawing/2014/main" xmlns="" id="{F3C3F8A5-95CA-4ADC-8D2F-625254CC34D8}"/>
              </a:ext>
            </a:extLst>
          </p:cNvPr>
          <p:cNvSpPr>
            <a:spLocks/>
          </p:cNvSpPr>
          <p:nvPr/>
        </p:nvSpPr>
        <p:spPr bwMode="auto">
          <a:xfrm rot="19802862">
            <a:off x="5330637" y="1138381"/>
            <a:ext cx="1463244" cy="2417800"/>
          </a:xfrm>
          <a:custGeom>
            <a:avLst/>
            <a:gdLst>
              <a:gd name="T0" fmla="*/ 0 w 3048"/>
              <a:gd name="T1" fmla="*/ 537 h 4048"/>
              <a:gd name="T2" fmla="*/ 0 w 3048"/>
              <a:gd name="T3" fmla="*/ 2523 h 4048"/>
              <a:gd name="T4" fmla="*/ 1524 w 3048"/>
              <a:gd name="T5" fmla="*/ 4048 h 4048"/>
              <a:gd name="T6" fmla="*/ 3048 w 3048"/>
              <a:gd name="T7" fmla="*/ 2523 h 4048"/>
              <a:gd name="T8" fmla="*/ 3048 w 3048"/>
              <a:gd name="T9" fmla="*/ 537 h 4048"/>
              <a:gd name="T10" fmla="*/ 3046 w 3048"/>
              <a:gd name="T11" fmla="*/ 481 h 4048"/>
              <a:gd name="T12" fmla="*/ 3025 w 3048"/>
              <a:gd name="T13" fmla="*/ 377 h 4048"/>
              <a:gd name="T14" fmla="*/ 2984 w 3048"/>
              <a:gd name="T15" fmla="*/ 281 h 4048"/>
              <a:gd name="T16" fmla="*/ 2926 w 3048"/>
              <a:gd name="T17" fmla="*/ 195 h 4048"/>
              <a:gd name="T18" fmla="*/ 2854 w 3048"/>
              <a:gd name="T19" fmla="*/ 123 h 4048"/>
              <a:gd name="T20" fmla="*/ 2767 w 3048"/>
              <a:gd name="T21" fmla="*/ 64 h 4048"/>
              <a:gd name="T22" fmla="*/ 2672 w 3048"/>
              <a:gd name="T23" fmla="*/ 24 h 4048"/>
              <a:gd name="T24" fmla="*/ 2567 w 3048"/>
              <a:gd name="T25" fmla="*/ 2 h 4048"/>
              <a:gd name="T26" fmla="*/ 2512 w 3048"/>
              <a:gd name="T27" fmla="*/ 0 h 4048"/>
              <a:gd name="T28" fmla="*/ 537 w 3048"/>
              <a:gd name="T29" fmla="*/ 0 h 4048"/>
              <a:gd name="T30" fmla="*/ 482 w 3048"/>
              <a:gd name="T31" fmla="*/ 2 h 4048"/>
              <a:gd name="T32" fmla="*/ 378 w 3048"/>
              <a:gd name="T33" fmla="*/ 24 h 4048"/>
              <a:gd name="T34" fmla="*/ 281 w 3048"/>
              <a:gd name="T35" fmla="*/ 64 h 4048"/>
              <a:gd name="T36" fmla="*/ 196 w 3048"/>
              <a:gd name="T37" fmla="*/ 123 h 4048"/>
              <a:gd name="T38" fmla="*/ 123 w 3048"/>
              <a:gd name="T39" fmla="*/ 195 h 4048"/>
              <a:gd name="T40" fmla="*/ 64 w 3048"/>
              <a:gd name="T41" fmla="*/ 281 h 4048"/>
              <a:gd name="T42" fmla="*/ 24 w 3048"/>
              <a:gd name="T43" fmla="*/ 377 h 4048"/>
              <a:gd name="T44" fmla="*/ 2 w 3048"/>
              <a:gd name="T45" fmla="*/ 481 h 4048"/>
              <a:gd name="T46" fmla="*/ 0 w 3048"/>
              <a:gd name="T47" fmla="*/ 537 h 4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8" h="4048">
                <a:moveTo>
                  <a:pt x="0" y="537"/>
                </a:moveTo>
                <a:lnTo>
                  <a:pt x="0" y="2523"/>
                </a:lnTo>
                <a:lnTo>
                  <a:pt x="1524" y="4048"/>
                </a:lnTo>
                <a:lnTo>
                  <a:pt x="3048" y="2523"/>
                </a:lnTo>
                <a:lnTo>
                  <a:pt x="3048" y="537"/>
                </a:lnTo>
                <a:lnTo>
                  <a:pt x="3046" y="481"/>
                </a:lnTo>
                <a:lnTo>
                  <a:pt x="3025" y="377"/>
                </a:lnTo>
                <a:lnTo>
                  <a:pt x="2984" y="281"/>
                </a:lnTo>
                <a:lnTo>
                  <a:pt x="2926" y="195"/>
                </a:lnTo>
                <a:lnTo>
                  <a:pt x="2854" y="123"/>
                </a:lnTo>
                <a:lnTo>
                  <a:pt x="2767" y="64"/>
                </a:lnTo>
                <a:lnTo>
                  <a:pt x="2672" y="24"/>
                </a:lnTo>
                <a:lnTo>
                  <a:pt x="2567" y="2"/>
                </a:lnTo>
                <a:lnTo>
                  <a:pt x="2512" y="0"/>
                </a:lnTo>
                <a:lnTo>
                  <a:pt x="537" y="0"/>
                </a:lnTo>
                <a:lnTo>
                  <a:pt x="482" y="2"/>
                </a:lnTo>
                <a:lnTo>
                  <a:pt x="378" y="24"/>
                </a:lnTo>
                <a:lnTo>
                  <a:pt x="281" y="64"/>
                </a:lnTo>
                <a:lnTo>
                  <a:pt x="196" y="123"/>
                </a:lnTo>
                <a:lnTo>
                  <a:pt x="123" y="195"/>
                </a:lnTo>
                <a:lnTo>
                  <a:pt x="64" y="281"/>
                </a:lnTo>
                <a:lnTo>
                  <a:pt x="24" y="377"/>
                </a:lnTo>
                <a:lnTo>
                  <a:pt x="2" y="481"/>
                </a:lnTo>
                <a:lnTo>
                  <a:pt x="0" y="537"/>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4" name="Freeform 762">
            <a:extLst>
              <a:ext uri="{FF2B5EF4-FFF2-40B4-BE49-F238E27FC236}">
                <a16:creationId xmlns:a16="http://schemas.microsoft.com/office/drawing/2014/main" xmlns="" id="{460A8CC1-A32F-4FBB-AA39-F1B702753A1B}"/>
              </a:ext>
            </a:extLst>
          </p:cNvPr>
          <p:cNvSpPr>
            <a:spLocks/>
          </p:cNvSpPr>
          <p:nvPr/>
        </p:nvSpPr>
        <p:spPr bwMode="auto">
          <a:xfrm>
            <a:off x="7231012" y="1068025"/>
            <a:ext cx="2322745" cy="2290551"/>
          </a:xfrm>
          <a:custGeom>
            <a:avLst/>
            <a:gdLst>
              <a:gd name="T0" fmla="*/ 1794 w 3895"/>
              <a:gd name="T1" fmla="*/ 118 h 3740"/>
              <a:gd name="T2" fmla="*/ 240 w 3895"/>
              <a:gd name="T3" fmla="*/ 1356 h 3740"/>
              <a:gd name="T4" fmla="*/ 0 w 3895"/>
              <a:gd name="T5" fmla="*/ 3498 h 3740"/>
              <a:gd name="T6" fmla="*/ 2141 w 3895"/>
              <a:gd name="T7" fmla="*/ 3740 h 3740"/>
              <a:gd name="T8" fmla="*/ 3693 w 3895"/>
              <a:gd name="T9" fmla="*/ 2501 h 3740"/>
              <a:gd name="T10" fmla="*/ 3735 w 3895"/>
              <a:gd name="T11" fmla="*/ 2466 h 3740"/>
              <a:gd name="T12" fmla="*/ 3803 w 3895"/>
              <a:gd name="T13" fmla="*/ 2384 h 3740"/>
              <a:gd name="T14" fmla="*/ 3854 w 3895"/>
              <a:gd name="T15" fmla="*/ 2291 h 3740"/>
              <a:gd name="T16" fmla="*/ 3884 w 3895"/>
              <a:gd name="T17" fmla="*/ 2193 h 3740"/>
              <a:gd name="T18" fmla="*/ 3895 w 3895"/>
              <a:gd name="T19" fmla="*/ 2090 h 3740"/>
              <a:gd name="T20" fmla="*/ 3887 w 3895"/>
              <a:gd name="T21" fmla="*/ 1987 h 3740"/>
              <a:gd name="T22" fmla="*/ 3859 w 3895"/>
              <a:gd name="T23" fmla="*/ 1887 h 3740"/>
              <a:gd name="T24" fmla="*/ 3811 w 3895"/>
              <a:gd name="T25" fmla="*/ 1791 h 3740"/>
              <a:gd name="T26" fmla="*/ 3778 w 3895"/>
              <a:gd name="T27" fmla="*/ 1747 h 3740"/>
              <a:gd name="T28" fmla="*/ 3163 w 3895"/>
              <a:gd name="T29" fmla="*/ 975 h 3740"/>
              <a:gd name="T30" fmla="*/ 2547 w 3895"/>
              <a:gd name="T31" fmla="*/ 202 h 3740"/>
              <a:gd name="T32" fmla="*/ 2511 w 3895"/>
              <a:gd name="T33" fmla="*/ 161 h 3740"/>
              <a:gd name="T34" fmla="*/ 2429 w 3895"/>
              <a:gd name="T35" fmla="*/ 92 h 3740"/>
              <a:gd name="T36" fmla="*/ 2338 w 3895"/>
              <a:gd name="T37" fmla="*/ 42 h 3740"/>
              <a:gd name="T38" fmla="*/ 2239 w 3895"/>
              <a:gd name="T39" fmla="*/ 11 h 3740"/>
              <a:gd name="T40" fmla="*/ 2136 w 3895"/>
              <a:gd name="T41" fmla="*/ 0 h 3740"/>
              <a:gd name="T42" fmla="*/ 2033 w 3895"/>
              <a:gd name="T43" fmla="*/ 8 h 3740"/>
              <a:gd name="T44" fmla="*/ 1933 w 3895"/>
              <a:gd name="T45" fmla="*/ 36 h 3740"/>
              <a:gd name="T46" fmla="*/ 1837 w 3895"/>
              <a:gd name="T47" fmla="*/ 84 h 3740"/>
              <a:gd name="T48" fmla="*/ 1794 w 3895"/>
              <a:gd name="T49" fmla="*/ 118 h 3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5" h="3740">
                <a:moveTo>
                  <a:pt x="1794" y="118"/>
                </a:moveTo>
                <a:lnTo>
                  <a:pt x="240" y="1356"/>
                </a:lnTo>
                <a:lnTo>
                  <a:pt x="0" y="3498"/>
                </a:lnTo>
                <a:lnTo>
                  <a:pt x="2141" y="3740"/>
                </a:lnTo>
                <a:lnTo>
                  <a:pt x="3693" y="2501"/>
                </a:lnTo>
                <a:lnTo>
                  <a:pt x="3735" y="2466"/>
                </a:lnTo>
                <a:lnTo>
                  <a:pt x="3803" y="2384"/>
                </a:lnTo>
                <a:lnTo>
                  <a:pt x="3854" y="2291"/>
                </a:lnTo>
                <a:lnTo>
                  <a:pt x="3884" y="2193"/>
                </a:lnTo>
                <a:lnTo>
                  <a:pt x="3895" y="2090"/>
                </a:lnTo>
                <a:lnTo>
                  <a:pt x="3887" y="1987"/>
                </a:lnTo>
                <a:lnTo>
                  <a:pt x="3859" y="1887"/>
                </a:lnTo>
                <a:lnTo>
                  <a:pt x="3811" y="1791"/>
                </a:lnTo>
                <a:lnTo>
                  <a:pt x="3778" y="1747"/>
                </a:lnTo>
                <a:lnTo>
                  <a:pt x="3163" y="975"/>
                </a:lnTo>
                <a:lnTo>
                  <a:pt x="2547" y="202"/>
                </a:lnTo>
                <a:lnTo>
                  <a:pt x="2511" y="161"/>
                </a:lnTo>
                <a:lnTo>
                  <a:pt x="2429" y="92"/>
                </a:lnTo>
                <a:lnTo>
                  <a:pt x="2338" y="42"/>
                </a:lnTo>
                <a:lnTo>
                  <a:pt x="2239" y="11"/>
                </a:lnTo>
                <a:lnTo>
                  <a:pt x="2136" y="0"/>
                </a:lnTo>
                <a:lnTo>
                  <a:pt x="2033" y="8"/>
                </a:lnTo>
                <a:lnTo>
                  <a:pt x="1933" y="36"/>
                </a:lnTo>
                <a:lnTo>
                  <a:pt x="1837" y="84"/>
                </a:lnTo>
                <a:lnTo>
                  <a:pt x="1794" y="118"/>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 name="Прямоугольная выноска 3"/>
          <p:cNvSpPr/>
          <p:nvPr/>
        </p:nvSpPr>
        <p:spPr>
          <a:xfrm>
            <a:off x="2062510" y="396850"/>
            <a:ext cx="7992888" cy="724942"/>
          </a:xfrm>
          <a:prstGeom prst="wedgeRectCallout">
            <a:avLst>
              <a:gd name="adj1" fmla="val -6925"/>
              <a:gd name="adj2" fmla="val 167612"/>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кругленный прямоугольник 2"/>
          <p:cNvSpPr/>
          <p:nvPr/>
        </p:nvSpPr>
        <p:spPr>
          <a:xfrm>
            <a:off x="1874877" y="-40672"/>
            <a:ext cx="7992888" cy="36004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a:xfrm>
            <a:off x="1848681" y="14979"/>
            <a:ext cx="8229600" cy="1143000"/>
          </a:xfrm>
        </p:spPr>
        <p:txBody>
          <a:bodyPr>
            <a:noAutofit/>
          </a:bodyPr>
          <a:lstStyle/>
          <a:p>
            <a:r>
              <a:rPr lang="uz-Cyrl-UZ" sz="1400" b="1" dirty="0"/>
              <a:t>Мулкчилик ва тармоқ шаклидан қатъий назар барча корхоналарда</a:t>
            </a:r>
            <a:r>
              <a:rPr lang="uz-Cyrl-UZ" sz="1400" dirty="0"/>
              <a:t> </a:t>
            </a:r>
            <a:r>
              <a:rPr lang="uz-Cyrl-UZ" sz="1400" b="1" dirty="0"/>
              <a:t>бухгалтерия ҳисоби юритилади. </a:t>
            </a:r>
            <a:r>
              <a:rPr lang="uz-Cyrl-UZ" sz="1400" dirty="0" smtClean="0"/>
              <a:t/>
            </a:r>
            <a:br>
              <a:rPr lang="uz-Cyrl-UZ" sz="1400" dirty="0" smtClean="0"/>
            </a:br>
            <a:r>
              <a:rPr lang="uz-Cyrl-UZ" sz="1400" dirty="0" smtClean="0"/>
              <a:t/>
            </a:r>
            <a:br>
              <a:rPr lang="uz-Cyrl-UZ" sz="1400" dirty="0" smtClean="0"/>
            </a:br>
            <a:r>
              <a:rPr lang="uz-Cyrl-UZ" sz="1400" b="1" dirty="0" smtClean="0"/>
              <a:t>У </a:t>
            </a:r>
            <a:r>
              <a:rPr lang="uz-Cyrl-UZ" sz="1400" b="1" dirty="0"/>
              <a:t>корхонадаги хўжалик маблағларининг тузилиши, жойланиши, қайси манбалардан ташкил топганлиги ҳамда хўжалик жараёни ва муомалалари таъсири остида бўлаётган ўзгаришларнинг бориши устидан узлуксиз назорат олиб боради.</a:t>
            </a:r>
            <a:endParaRPr lang="en-US" sz="1400" b="1" dirty="0"/>
          </a:p>
        </p:txBody>
      </p:sp>
      <p:sp>
        <p:nvSpPr>
          <p:cNvPr id="55" name="Freeform 763">
            <a:extLst>
              <a:ext uri="{FF2B5EF4-FFF2-40B4-BE49-F238E27FC236}">
                <a16:creationId xmlns:a16="http://schemas.microsoft.com/office/drawing/2014/main" xmlns="" id="{D4FD4052-5FDF-43AC-B2F1-AE9A5DDAD780}"/>
              </a:ext>
            </a:extLst>
          </p:cNvPr>
          <p:cNvSpPr>
            <a:spLocks/>
          </p:cNvSpPr>
          <p:nvPr/>
        </p:nvSpPr>
        <p:spPr bwMode="auto">
          <a:xfrm rot="20759787">
            <a:off x="7747670" y="3302312"/>
            <a:ext cx="2470119" cy="1599375"/>
          </a:xfrm>
          <a:custGeom>
            <a:avLst/>
            <a:gdLst>
              <a:gd name="T0" fmla="*/ 3760 w 4176"/>
              <a:gd name="T1" fmla="*/ 443 h 3427"/>
              <a:gd name="T2" fmla="*/ 1824 w 4176"/>
              <a:gd name="T3" fmla="*/ 0 h 3427"/>
              <a:gd name="T4" fmla="*/ 0 w 4176"/>
              <a:gd name="T5" fmla="*/ 1146 h 3427"/>
              <a:gd name="T6" fmla="*/ 1146 w 4176"/>
              <a:gd name="T7" fmla="*/ 2972 h 3427"/>
              <a:gd name="T8" fmla="*/ 3081 w 4176"/>
              <a:gd name="T9" fmla="*/ 3414 h 3427"/>
              <a:gd name="T10" fmla="*/ 3135 w 4176"/>
              <a:gd name="T11" fmla="*/ 3424 h 3427"/>
              <a:gd name="T12" fmla="*/ 3243 w 4176"/>
              <a:gd name="T13" fmla="*/ 3427 h 3427"/>
              <a:gd name="T14" fmla="*/ 3346 w 4176"/>
              <a:gd name="T15" fmla="*/ 3409 h 3427"/>
              <a:gd name="T16" fmla="*/ 3442 w 4176"/>
              <a:gd name="T17" fmla="*/ 3372 h 3427"/>
              <a:gd name="T18" fmla="*/ 3529 w 4176"/>
              <a:gd name="T19" fmla="*/ 3316 h 3427"/>
              <a:gd name="T20" fmla="*/ 3604 w 4176"/>
              <a:gd name="T21" fmla="*/ 3246 h 3427"/>
              <a:gd name="T22" fmla="*/ 3666 w 4176"/>
              <a:gd name="T23" fmla="*/ 3161 h 3427"/>
              <a:gd name="T24" fmla="*/ 3710 w 4176"/>
              <a:gd name="T25" fmla="*/ 3064 h 3427"/>
              <a:gd name="T26" fmla="*/ 3724 w 4176"/>
              <a:gd name="T27" fmla="*/ 3011 h 3427"/>
              <a:gd name="T28" fmla="*/ 3943 w 4176"/>
              <a:gd name="T29" fmla="*/ 2047 h 3427"/>
              <a:gd name="T30" fmla="*/ 4164 w 4176"/>
              <a:gd name="T31" fmla="*/ 1085 h 3427"/>
              <a:gd name="T32" fmla="*/ 4174 w 4176"/>
              <a:gd name="T33" fmla="*/ 1031 h 3427"/>
              <a:gd name="T34" fmla="*/ 4176 w 4176"/>
              <a:gd name="T35" fmla="*/ 924 h 3427"/>
              <a:gd name="T36" fmla="*/ 4158 w 4176"/>
              <a:gd name="T37" fmla="*/ 820 h 3427"/>
              <a:gd name="T38" fmla="*/ 4121 w 4176"/>
              <a:gd name="T39" fmla="*/ 724 h 3427"/>
              <a:gd name="T40" fmla="*/ 4066 w 4176"/>
              <a:gd name="T41" fmla="*/ 637 h 3427"/>
              <a:gd name="T42" fmla="*/ 3995 w 4176"/>
              <a:gd name="T43" fmla="*/ 562 h 3427"/>
              <a:gd name="T44" fmla="*/ 3911 w 4176"/>
              <a:gd name="T45" fmla="*/ 500 h 3427"/>
              <a:gd name="T46" fmla="*/ 3813 w 4176"/>
              <a:gd name="T47" fmla="*/ 456 h 3427"/>
              <a:gd name="T48" fmla="*/ 3760 w 4176"/>
              <a:gd name="T49" fmla="*/ 443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6" h="3427">
                <a:moveTo>
                  <a:pt x="3760" y="443"/>
                </a:moveTo>
                <a:lnTo>
                  <a:pt x="1824" y="0"/>
                </a:lnTo>
                <a:lnTo>
                  <a:pt x="0" y="1146"/>
                </a:lnTo>
                <a:lnTo>
                  <a:pt x="1146" y="2972"/>
                </a:lnTo>
                <a:lnTo>
                  <a:pt x="3081" y="3414"/>
                </a:lnTo>
                <a:lnTo>
                  <a:pt x="3135" y="3424"/>
                </a:lnTo>
                <a:lnTo>
                  <a:pt x="3243" y="3427"/>
                </a:lnTo>
                <a:lnTo>
                  <a:pt x="3346" y="3409"/>
                </a:lnTo>
                <a:lnTo>
                  <a:pt x="3442" y="3372"/>
                </a:lnTo>
                <a:lnTo>
                  <a:pt x="3529" y="3316"/>
                </a:lnTo>
                <a:lnTo>
                  <a:pt x="3604" y="3246"/>
                </a:lnTo>
                <a:lnTo>
                  <a:pt x="3666" y="3161"/>
                </a:lnTo>
                <a:lnTo>
                  <a:pt x="3710" y="3064"/>
                </a:lnTo>
                <a:lnTo>
                  <a:pt x="3724" y="3011"/>
                </a:lnTo>
                <a:lnTo>
                  <a:pt x="3943" y="2047"/>
                </a:lnTo>
                <a:lnTo>
                  <a:pt x="4164" y="1085"/>
                </a:lnTo>
                <a:lnTo>
                  <a:pt x="4174" y="1031"/>
                </a:lnTo>
                <a:lnTo>
                  <a:pt x="4176" y="924"/>
                </a:lnTo>
                <a:lnTo>
                  <a:pt x="4158" y="820"/>
                </a:lnTo>
                <a:lnTo>
                  <a:pt x="4121" y="724"/>
                </a:lnTo>
                <a:lnTo>
                  <a:pt x="4066" y="637"/>
                </a:lnTo>
                <a:lnTo>
                  <a:pt x="3995" y="562"/>
                </a:lnTo>
                <a:lnTo>
                  <a:pt x="3911" y="500"/>
                </a:lnTo>
                <a:lnTo>
                  <a:pt x="3813" y="456"/>
                </a:lnTo>
                <a:lnTo>
                  <a:pt x="3760" y="443"/>
                </a:lnTo>
                <a:close/>
              </a:path>
            </a:pathLst>
          </a:custGeom>
          <a:solidFill>
            <a:srgbClr val="6C2B4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6" name="Freeform 764">
            <a:extLst>
              <a:ext uri="{FF2B5EF4-FFF2-40B4-BE49-F238E27FC236}">
                <a16:creationId xmlns:a16="http://schemas.microsoft.com/office/drawing/2014/main" xmlns="" id="{6DDDC7D2-6653-41CC-A9B5-652002D8B5D5}"/>
              </a:ext>
            </a:extLst>
          </p:cNvPr>
          <p:cNvSpPr>
            <a:spLocks/>
          </p:cNvSpPr>
          <p:nvPr/>
        </p:nvSpPr>
        <p:spPr bwMode="auto">
          <a:xfrm rot="19964242">
            <a:off x="7421379" y="4371643"/>
            <a:ext cx="1898735" cy="2526136"/>
          </a:xfrm>
          <a:custGeom>
            <a:avLst/>
            <a:gdLst>
              <a:gd name="T0" fmla="*/ 3606 w 3660"/>
              <a:gd name="T1" fmla="*/ 2502 h 4129"/>
              <a:gd name="T2" fmla="*/ 2745 w 3660"/>
              <a:gd name="T3" fmla="*/ 712 h 4129"/>
              <a:gd name="T4" fmla="*/ 711 w 3660"/>
              <a:gd name="T5" fmla="*/ 0 h 4129"/>
              <a:gd name="T6" fmla="*/ 0 w 3660"/>
              <a:gd name="T7" fmla="*/ 2034 h 4129"/>
              <a:gd name="T8" fmla="*/ 860 w 3660"/>
              <a:gd name="T9" fmla="*/ 3824 h 4129"/>
              <a:gd name="T10" fmla="*/ 886 w 3660"/>
              <a:gd name="T11" fmla="*/ 3872 h 4129"/>
              <a:gd name="T12" fmla="*/ 952 w 3660"/>
              <a:gd name="T13" fmla="*/ 3958 h 4129"/>
              <a:gd name="T14" fmla="*/ 1029 w 3660"/>
              <a:gd name="T15" fmla="*/ 4027 h 4129"/>
              <a:gd name="T16" fmla="*/ 1119 w 3660"/>
              <a:gd name="T17" fmla="*/ 4079 h 4129"/>
              <a:gd name="T18" fmla="*/ 1216 w 3660"/>
              <a:gd name="T19" fmla="*/ 4113 h 4129"/>
              <a:gd name="T20" fmla="*/ 1318 w 3660"/>
              <a:gd name="T21" fmla="*/ 4129 h 4129"/>
              <a:gd name="T22" fmla="*/ 1422 w 3660"/>
              <a:gd name="T23" fmla="*/ 4123 h 4129"/>
              <a:gd name="T24" fmla="*/ 1526 w 3660"/>
              <a:gd name="T25" fmla="*/ 4097 h 4129"/>
              <a:gd name="T26" fmla="*/ 1576 w 3660"/>
              <a:gd name="T27" fmla="*/ 4075 h 4129"/>
              <a:gd name="T28" fmla="*/ 2467 w 3660"/>
              <a:gd name="T29" fmla="*/ 3646 h 4129"/>
              <a:gd name="T30" fmla="*/ 3356 w 3660"/>
              <a:gd name="T31" fmla="*/ 3218 h 4129"/>
              <a:gd name="T32" fmla="*/ 3405 w 3660"/>
              <a:gd name="T33" fmla="*/ 3192 h 4129"/>
              <a:gd name="T34" fmla="*/ 3489 w 3660"/>
              <a:gd name="T35" fmla="*/ 3127 h 4129"/>
              <a:gd name="T36" fmla="*/ 3559 w 3660"/>
              <a:gd name="T37" fmla="*/ 3049 h 4129"/>
              <a:gd name="T38" fmla="*/ 3611 w 3660"/>
              <a:gd name="T39" fmla="*/ 2959 h 4129"/>
              <a:gd name="T40" fmla="*/ 3645 w 3660"/>
              <a:gd name="T41" fmla="*/ 2863 h 4129"/>
              <a:gd name="T42" fmla="*/ 3660 w 3660"/>
              <a:gd name="T43" fmla="*/ 2760 h 4129"/>
              <a:gd name="T44" fmla="*/ 3655 w 3660"/>
              <a:gd name="T45" fmla="*/ 2656 h 4129"/>
              <a:gd name="T46" fmla="*/ 3629 w 3660"/>
              <a:gd name="T47" fmla="*/ 2552 h 4129"/>
              <a:gd name="T48" fmla="*/ 3606 w 3660"/>
              <a:gd name="T49" fmla="*/ 2502 h 4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0" h="4129">
                <a:moveTo>
                  <a:pt x="3606" y="2502"/>
                </a:moveTo>
                <a:lnTo>
                  <a:pt x="2745" y="712"/>
                </a:lnTo>
                <a:lnTo>
                  <a:pt x="711" y="0"/>
                </a:lnTo>
                <a:lnTo>
                  <a:pt x="0" y="2034"/>
                </a:lnTo>
                <a:lnTo>
                  <a:pt x="860" y="3824"/>
                </a:lnTo>
                <a:lnTo>
                  <a:pt x="886" y="3872"/>
                </a:lnTo>
                <a:lnTo>
                  <a:pt x="952" y="3958"/>
                </a:lnTo>
                <a:lnTo>
                  <a:pt x="1029" y="4027"/>
                </a:lnTo>
                <a:lnTo>
                  <a:pt x="1119" y="4079"/>
                </a:lnTo>
                <a:lnTo>
                  <a:pt x="1216" y="4113"/>
                </a:lnTo>
                <a:lnTo>
                  <a:pt x="1318" y="4129"/>
                </a:lnTo>
                <a:lnTo>
                  <a:pt x="1422" y="4123"/>
                </a:lnTo>
                <a:lnTo>
                  <a:pt x="1526" y="4097"/>
                </a:lnTo>
                <a:lnTo>
                  <a:pt x="1576" y="4075"/>
                </a:lnTo>
                <a:lnTo>
                  <a:pt x="2467" y="3646"/>
                </a:lnTo>
                <a:lnTo>
                  <a:pt x="3356" y="3218"/>
                </a:lnTo>
                <a:lnTo>
                  <a:pt x="3405" y="3192"/>
                </a:lnTo>
                <a:lnTo>
                  <a:pt x="3489" y="3127"/>
                </a:lnTo>
                <a:lnTo>
                  <a:pt x="3559" y="3049"/>
                </a:lnTo>
                <a:lnTo>
                  <a:pt x="3611" y="2959"/>
                </a:lnTo>
                <a:lnTo>
                  <a:pt x="3645" y="2863"/>
                </a:lnTo>
                <a:lnTo>
                  <a:pt x="3660" y="2760"/>
                </a:lnTo>
                <a:lnTo>
                  <a:pt x="3655" y="2656"/>
                </a:lnTo>
                <a:lnTo>
                  <a:pt x="3629" y="2552"/>
                </a:lnTo>
                <a:lnTo>
                  <a:pt x="3606" y="2502"/>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7" name="Freeform 765">
            <a:extLst>
              <a:ext uri="{FF2B5EF4-FFF2-40B4-BE49-F238E27FC236}">
                <a16:creationId xmlns:a16="http://schemas.microsoft.com/office/drawing/2014/main" xmlns="" id="{04517F0C-85FD-4C76-8C5A-B140828831C8}"/>
              </a:ext>
            </a:extLst>
          </p:cNvPr>
          <p:cNvSpPr>
            <a:spLocks/>
          </p:cNvSpPr>
          <p:nvPr/>
        </p:nvSpPr>
        <p:spPr bwMode="auto">
          <a:xfrm>
            <a:off x="3208513" y="2105753"/>
            <a:ext cx="2735198" cy="1796523"/>
          </a:xfrm>
          <a:custGeom>
            <a:avLst/>
            <a:gdLst>
              <a:gd name="T0" fmla="*/ 2103 w 3896"/>
              <a:gd name="T1" fmla="*/ 118 h 3739"/>
              <a:gd name="T2" fmla="*/ 3655 w 3896"/>
              <a:gd name="T3" fmla="*/ 1356 h 3739"/>
              <a:gd name="T4" fmla="*/ 3896 w 3896"/>
              <a:gd name="T5" fmla="*/ 3499 h 3739"/>
              <a:gd name="T6" fmla="*/ 1755 w 3896"/>
              <a:gd name="T7" fmla="*/ 3739 h 3739"/>
              <a:gd name="T8" fmla="*/ 203 w 3896"/>
              <a:gd name="T9" fmla="*/ 2501 h 3739"/>
              <a:gd name="T10" fmla="*/ 161 w 3896"/>
              <a:gd name="T11" fmla="*/ 2466 h 3739"/>
              <a:gd name="T12" fmla="*/ 92 w 3896"/>
              <a:gd name="T13" fmla="*/ 2383 h 3739"/>
              <a:gd name="T14" fmla="*/ 42 w 3896"/>
              <a:gd name="T15" fmla="*/ 2291 h 3739"/>
              <a:gd name="T16" fmla="*/ 11 w 3896"/>
              <a:gd name="T17" fmla="*/ 2192 h 3739"/>
              <a:gd name="T18" fmla="*/ 0 w 3896"/>
              <a:gd name="T19" fmla="*/ 2090 h 3739"/>
              <a:gd name="T20" fmla="*/ 8 w 3896"/>
              <a:gd name="T21" fmla="*/ 1988 h 3739"/>
              <a:gd name="T22" fmla="*/ 36 w 3896"/>
              <a:gd name="T23" fmla="*/ 1886 h 3739"/>
              <a:gd name="T24" fmla="*/ 84 w 3896"/>
              <a:gd name="T25" fmla="*/ 1791 h 3739"/>
              <a:gd name="T26" fmla="*/ 117 w 3896"/>
              <a:gd name="T27" fmla="*/ 1747 h 3739"/>
              <a:gd name="T28" fmla="*/ 733 w 3896"/>
              <a:gd name="T29" fmla="*/ 975 h 3739"/>
              <a:gd name="T30" fmla="*/ 1349 w 3896"/>
              <a:gd name="T31" fmla="*/ 203 h 3739"/>
              <a:gd name="T32" fmla="*/ 1385 w 3896"/>
              <a:gd name="T33" fmla="*/ 161 h 3739"/>
              <a:gd name="T34" fmla="*/ 1467 w 3896"/>
              <a:gd name="T35" fmla="*/ 92 h 3739"/>
              <a:gd name="T36" fmla="*/ 1558 w 3896"/>
              <a:gd name="T37" fmla="*/ 43 h 3739"/>
              <a:gd name="T38" fmla="*/ 1657 w 3896"/>
              <a:gd name="T39" fmla="*/ 11 h 3739"/>
              <a:gd name="T40" fmla="*/ 1759 w 3896"/>
              <a:gd name="T41" fmla="*/ 0 h 3739"/>
              <a:gd name="T42" fmla="*/ 1863 w 3896"/>
              <a:gd name="T43" fmla="*/ 8 h 3739"/>
              <a:gd name="T44" fmla="*/ 1963 w 3896"/>
              <a:gd name="T45" fmla="*/ 36 h 3739"/>
              <a:gd name="T46" fmla="*/ 2058 w 3896"/>
              <a:gd name="T47" fmla="*/ 85 h 3739"/>
              <a:gd name="T48" fmla="*/ 2103 w 3896"/>
              <a:gd name="T49" fmla="*/ 118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6" h="3739">
                <a:moveTo>
                  <a:pt x="2103" y="118"/>
                </a:moveTo>
                <a:lnTo>
                  <a:pt x="3655" y="1356"/>
                </a:lnTo>
                <a:lnTo>
                  <a:pt x="3896" y="3499"/>
                </a:lnTo>
                <a:lnTo>
                  <a:pt x="1755" y="3739"/>
                </a:lnTo>
                <a:lnTo>
                  <a:pt x="203" y="2501"/>
                </a:lnTo>
                <a:lnTo>
                  <a:pt x="161" y="2466"/>
                </a:lnTo>
                <a:lnTo>
                  <a:pt x="92" y="2383"/>
                </a:lnTo>
                <a:lnTo>
                  <a:pt x="42" y="2291"/>
                </a:lnTo>
                <a:lnTo>
                  <a:pt x="11" y="2192"/>
                </a:lnTo>
                <a:lnTo>
                  <a:pt x="0" y="2090"/>
                </a:lnTo>
                <a:lnTo>
                  <a:pt x="8" y="1988"/>
                </a:lnTo>
                <a:lnTo>
                  <a:pt x="36" y="1886"/>
                </a:lnTo>
                <a:lnTo>
                  <a:pt x="84" y="1791"/>
                </a:lnTo>
                <a:lnTo>
                  <a:pt x="117" y="1747"/>
                </a:lnTo>
                <a:lnTo>
                  <a:pt x="733" y="975"/>
                </a:lnTo>
                <a:lnTo>
                  <a:pt x="1349" y="203"/>
                </a:lnTo>
                <a:lnTo>
                  <a:pt x="1385" y="161"/>
                </a:lnTo>
                <a:lnTo>
                  <a:pt x="1467" y="92"/>
                </a:lnTo>
                <a:lnTo>
                  <a:pt x="1558" y="43"/>
                </a:lnTo>
                <a:lnTo>
                  <a:pt x="1657" y="11"/>
                </a:lnTo>
                <a:lnTo>
                  <a:pt x="1759" y="0"/>
                </a:lnTo>
                <a:lnTo>
                  <a:pt x="1863" y="8"/>
                </a:lnTo>
                <a:lnTo>
                  <a:pt x="1963" y="36"/>
                </a:lnTo>
                <a:lnTo>
                  <a:pt x="2058" y="85"/>
                </a:lnTo>
                <a:lnTo>
                  <a:pt x="2103" y="118"/>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8" name="Freeform 766">
            <a:extLst>
              <a:ext uri="{FF2B5EF4-FFF2-40B4-BE49-F238E27FC236}">
                <a16:creationId xmlns:a16="http://schemas.microsoft.com/office/drawing/2014/main" xmlns="" id="{A6C39576-4875-4DD4-981B-BBD333FE9397}"/>
              </a:ext>
            </a:extLst>
          </p:cNvPr>
          <p:cNvSpPr>
            <a:spLocks/>
          </p:cNvSpPr>
          <p:nvPr/>
        </p:nvSpPr>
        <p:spPr bwMode="auto">
          <a:xfrm rot="20159538">
            <a:off x="3787537" y="3840327"/>
            <a:ext cx="2549914" cy="1726768"/>
          </a:xfrm>
          <a:custGeom>
            <a:avLst/>
            <a:gdLst>
              <a:gd name="T0" fmla="*/ 417 w 4177"/>
              <a:gd name="T1" fmla="*/ 441 h 3427"/>
              <a:gd name="T2" fmla="*/ 2353 w 4177"/>
              <a:gd name="T3" fmla="*/ 0 h 3427"/>
              <a:gd name="T4" fmla="*/ 4177 w 4177"/>
              <a:gd name="T5" fmla="*/ 1146 h 3427"/>
              <a:gd name="T6" fmla="*/ 3031 w 4177"/>
              <a:gd name="T7" fmla="*/ 2971 h 3427"/>
              <a:gd name="T8" fmla="*/ 1095 w 4177"/>
              <a:gd name="T9" fmla="*/ 3413 h 3427"/>
              <a:gd name="T10" fmla="*/ 1041 w 4177"/>
              <a:gd name="T11" fmla="*/ 3424 h 3427"/>
              <a:gd name="T12" fmla="*/ 934 w 4177"/>
              <a:gd name="T13" fmla="*/ 3427 h 3427"/>
              <a:gd name="T14" fmla="*/ 831 w 4177"/>
              <a:gd name="T15" fmla="*/ 3407 h 3427"/>
              <a:gd name="T16" fmla="*/ 734 w 4177"/>
              <a:gd name="T17" fmla="*/ 3370 h 3427"/>
              <a:gd name="T18" fmla="*/ 648 w 4177"/>
              <a:gd name="T19" fmla="*/ 3316 h 3427"/>
              <a:gd name="T20" fmla="*/ 572 w 4177"/>
              <a:gd name="T21" fmla="*/ 3246 h 3427"/>
              <a:gd name="T22" fmla="*/ 511 w 4177"/>
              <a:gd name="T23" fmla="*/ 3160 h 3427"/>
              <a:gd name="T24" fmla="*/ 467 w 4177"/>
              <a:gd name="T25" fmla="*/ 3063 h 3427"/>
              <a:gd name="T26" fmla="*/ 452 w 4177"/>
              <a:gd name="T27" fmla="*/ 3009 h 3427"/>
              <a:gd name="T28" fmla="*/ 233 w 4177"/>
              <a:gd name="T29" fmla="*/ 2047 h 3427"/>
              <a:gd name="T30" fmla="*/ 13 w 4177"/>
              <a:gd name="T31" fmla="*/ 1083 h 3427"/>
              <a:gd name="T32" fmla="*/ 3 w 4177"/>
              <a:gd name="T33" fmla="*/ 1029 h 3427"/>
              <a:gd name="T34" fmla="*/ 0 w 4177"/>
              <a:gd name="T35" fmla="*/ 923 h 3427"/>
              <a:gd name="T36" fmla="*/ 18 w 4177"/>
              <a:gd name="T37" fmla="*/ 820 h 3427"/>
              <a:gd name="T38" fmla="*/ 55 w 4177"/>
              <a:gd name="T39" fmla="*/ 724 h 3427"/>
              <a:gd name="T40" fmla="*/ 111 w 4177"/>
              <a:gd name="T41" fmla="*/ 636 h 3427"/>
              <a:gd name="T42" fmla="*/ 181 w 4177"/>
              <a:gd name="T43" fmla="*/ 561 h 3427"/>
              <a:gd name="T44" fmla="*/ 266 w 4177"/>
              <a:gd name="T45" fmla="*/ 500 h 3427"/>
              <a:gd name="T46" fmla="*/ 363 w 4177"/>
              <a:gd name="T47" fmla="*/ 455 h 3427"/>
              <a:gd name="T48" fmla="*/ 417 w 4177"/>
              <a:gd name="T49" fmla="*/ 441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7" h="3427">
                <a:moveTo>
                  <a:pt x="417" y="441"/>
                </a:moveTo>
                <a:lnTo>
                  <a:pt x="2353" y="0"/>
                </a:lnTo>
                <a:lnTo>
                  <a:pt x="4177" y="1146"/>
                </a:lnTo>
                <a:lnTo>
                  <a:pt x="3031" y="2971"/>
                </a:lnTo>
                <a:lnTo>
                  <a:pt x="1095" y="3413"/>
                </a:lnTo>
                <a:lnTo>
                  <a:pt x="1041" y="3424"/>
                </a:lnTo>
                <a:lnTo>
                  <a:pt x="934" y="3427"/>
                </a:lnTo>
                <a:lnTo>
                  <a:pt x="831" y="3407"/>
                </a:lnTo>
                <a:lnTo>
                  <a:pt x="734" y="3370"/>
                </a:lnTo>
                <a:lnTo>
                  <a:pt x="648" y="3316"/>
                </a:lnTo>
                <a:lnTo>
                  <a:pt x="572" y="3246"/>
                </a:lnTo>
                <a:lnTo>
                  <a:pt x="511" y="3160"/>
                </a:lnTo>
                <a:lnTo>
                  <a:pt x="467" y="3063"/>
                </a:lnTo>
                <a:lnTo>
                  <a:pt x="452" y="3009"/>
                </a:lnTo>
                <a:lnTo>
                  <a:pt x="233" y="2047"/>
                </a:lnTo>
                <a:lnTo>
                  <a:pt x="13" y="1083"/>
                </a:lnTo>
                <a:lnTo>
                  <a:pt x="3" y="1029"/>
                </a:lnTo>
                <a:lnTo>
                  <a:pt x="0" y="923"/>
                </a:lnTo>
                <a:lnTo>
                  <a:pt x="18" y="820"/>
                </a:lnTo>
                <a:lnTo>
                  <a:pt x="55" y="724"/>
                </a:lnTo>
                <a:lnTo>
                  <a:pt x="111" y="636"/>
                </a:lnTo>
                <a:lnTo>
                  <a:pt x="181" y="561"/>
                </a:lnTo>
                <a:lnTo>
                  <a:pt x="266" y="500"/>
                </a:lnTo>
                <a:lnTo>
                  <a:pt x="363" y="455"/>
                </a:lnTo>
                <a:lnTo>
                  <a:pt x="417" y="44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9" name="Freeform 767">
            <a:extLst>
              <a:ext uri="{FF2B5EF4-FFF2-40B4-BE49-F238E27FC236}">
                <a16:creationId xmlns:a16="http://schemas.microsoft.com/office/drawing/2014/main" xmlns="" id="{38D95C22-B1DB-40D4-BEC5-99FC34A97517}"/>
              </a:ext>
            </a:extLst>
          </p:cNvPr>
          <p:cNvSpPr>
            <a:spLocks/>
          </p:cNvSpPr>
          <p:nvPr/>
        </p:nvSpPr>
        <p:spPr bwMode="auto">
          <a:xfrm rot="1001169">
            <a:off x="5225389" y="4549525"/>
            <a:ext cx="2050840" cy="2606892"/>
          </a:xfrm>
          <a:custGeom>
            <a:avLst/>
            <a:gdLst>
              <a:gd name="T0" fmla="*/ 54 w 3661"/>
              <a:gd name="T1" fmla="*/ 2501 h 4128"/>
              <a:gd name="T2" fmla="*/ 915 w 3661"/>
              <a:gd name="T3" fmla="*/ 711 h 4128"/>
              <a:gd name="T4" fmla="*/ 2950 w 3661"/>
              <a:gd name="T5" fmla="*/ 0 h 4128"/>
              <a:gd name="T6" fmla="*/ 3661 w 3661"/>
              <a:gd name="T7" fmla="*/ 2035 h 4128"/>
              <a:gd name="T8" fmla="*/ 2800 w 3661"/>
              <a:gd name="T9" fmla="*/ 3824 h 4128"/>
              <a:gd name="T10" fmla="*/ 2774 w 3661"/>
              <a:gd name="T11" fmla="*/ 3873 h 4128"/>
              <a:gd name="T12" fmla="*/ 2710 w 3661"/>
              <a:gd name="T13" fmla="*/ 3959 h 4128"/>
              <a:gd name="T14" fmla="*/ 2631 w 3661"/>
              <a:gd name="T15" fmla="*/ 4027 h 4128"/>
              <a:gd name="T16" fmla="*/ 2542 w 3661"/>
              <a:gd name="T17" fmla="*/ 4079 h 4128"/>
              <a:gd name="T18" fmla="*/ 2445 w 3661"/>
              <a:gd name="T19" fmla="*/ 4114 h 4128"/>
              <a:gd name="T20" fmla="*/ 2343 w 3661"/>
              <a:gd name="T21" fmla="*/ 4128 h 4128"/>
              <a:gd name="T22" fmla="*/ 2238 w 3661"/>
              <a:gd name="T23" fmla="*/ 4123 h 4128"/>
              <a:gd name="T24" fmla="*/ 2135 w 3661"/>
              <a:gd name="T25" fmla="*/ 4097 h 4128"/>
              <a:gd name="T26" fmla="*/ 2084 w 3661"/>
              <a:gd name="T27" fmla="*/ 4074 h 4128"/>
              <a:gd name="T28" fmla="*/ 1194 w 3661"/>
              <a:gd name="T29" fmla="*/ 3646 h 4128"/>
              <a:gd name="T30" fmla="*/ 305 w 3661"/>
              <a:gd name="T31" fmla="*/ 3218 h 4128"/>
              <a:gd name="T32" fmla="*/ 255 w 3661"/>
              <a:gd name="T33" fmla="*/ 3192 h 4128"/>
              <a:gd name="T34" fmla="*/ 171 w 3661"/>
              <a:gd name="T35" fmla="*/ 3128 h 4128"/>
              <a:gd name="T36" fmla="*/ 101 w 3661"/>
              <a:gd name="T37" fmla="*/ 3049 h 4128"/>
              <a:gd name="T38" fmla="*/ 50 w 3661"/>
              <a:gd name="T39" fmla="*/ 2960 h 4128"/>
              <a:gd name="T40" fmla="*/ 16 w 3661"/>
              <a:gd name="T41" fmla="*/ 2862 h 4128"/>
              <a:gd name="T42" fmla="*/ 0 w 3661"/>
              <a:gd name="T43" fmla="*/ 2760 h 4128"/>
              <a:gd name="T44" fmla="*/ 6 w 3661"/>
              <a:gd name="T45" fmla="*/ 2655 h 4128"/>
              <a:gd name="T46" fmla="*/ 32 w 3661"/>
              <a:gd name="T47" fmla="*/ 2552 h 4128"/>
              <a:gd name="T48" fmla="*/ 54 w 3661"/>
              <a:gd name="T49" fmla="*/ 2501 h 4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1" h="4128">
                <a:moveTo>
                  <a:pt x="54" y="2501"/>
                </a:moveTo>
                <a:lnTo>
                  <a:pt x="915" y="711"/>
                </a:lnTo>
                <a:lnTo>
                  <a:pt x="2950" y="0"/>
                </a:lnTo>
                <a:lnTo>
                  <a:pt x="3661" y="2035"/>
                </a:lnTo>
                <a:lnTo>
                  <a:pt x="2800" y="3824"/>
                </a:lnTo>
                <a:lnTo>
                  <a:pt x="2774" y="3873"/>
                </a:lnTo>
                <a:lnTo>
                  <a:pt x="2710" y="3959"/>
                </a:lnTo>
                <a:lnTo>
                  <a:pt x="2631" y="4027"/>
                </a:lnTo>
                <a:lnTo>
                  <a:pt x="2542" y="4079"/>
                </a:lnTo>
                <a:lnTo>
                  <a:pt x="2445" y="4114"/>
                </a:lnTo>
                <a:lnTo>
                  <a:pt x="2343" y="4128"/>
                </a:lnTo>
                <a:lnTo>
                  <a:pt x="2238" y="4123"/>
                </a:lnTo>
                <a:lnTo>
                  <a:pt x="2135" y="4097"/>
                </a:lnTo>
                <a:lnTo>
                  <a:pt x="2084" y="4074"/>
                </a:lnTo>
                <a:lnTo>
                  <a:pt x="1194" y="3646"/>
                </a:lnTo>
                <a:lnTo>
                  <a:pt x="305" y="3218"/>
                </a:lnTo>
                <a:lnTo>
                  <a:pt x="255" y="3192"/>
                </a:lnTo>
                <a:lnTo>
                  <a:pt x="171" y="3128"/>
                </a:lnTo>
                <a:lnTo>
                  <a:pt x="101" y="3049"/>
                </a:lnTo>
                <a:lnTo>
                  <a:pt x="50" y="2960"/>
                </a:lnTo>
                <a:lnTo>
                  <a:pt x="16" y="2862"/>
                </a:lnTo>
                <a:lnTo>
                  <a:pt x="0" y="2760"/>
                </a:lnTo>
                <a:lnTo>
                  <a:pt x="6" y="2655"/>
                </a:lnTo>
                <a:lnTo>
                  <a:pt x="32" y="2552"/>
                </a:lnTo>
                <a:lnTo>
                  <a:pt x="54" y="250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0" name="Freeform 1230">
            <a:extLst>
              <a:ext uri="{FF2B5EF4-FFF2-40B4-BE49-F238E27FC236}">
                <a16:creationId xmlns:a16="http://schemas.microsoft.com/office/drawing/2014/main" xmlns="" id="{62CFE00D-4352-4804-94DA-77D9802FC2D4}"/>
              </a:ext>
            </a:extLst>
          </p:cNvPr>
          <p:cNvSpPr>
            <a:spLocks/>
          </p:cNvSpPr>
          <p:nvPr/>
        </p:nvSpPr>
        <p:spPr bwMode="auto">
          <a:xfrm>
            <a:off x="7089224" y="2926492"/>
            <a:ext cx="372233" cy="40751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02</a:t>
            </a:r>
          </a:p>
        </p:txBody>
      </p:sp>
      <p:sp>
        <p:nvSpPr>
          <p:cNvPr id="61" name="Freeform 1231">
            <a:extLst>
              <a:ext uri="{FF2B5EF4-FFF2-40B4-BE49-F238E27FC236}">
                <a16:creationId xmlns:a16="http://schemas.microsoft.com/office/drawing/2014/main" xmlns="" id="{5916B737-E9F6-4BE6-BDF3-E52F91BD6C62}"/>
              </a:ext>
            </a:extLst>
          </p:cNvPr>
          <p:cNvSpPr>
            <a:spLocks/>
          </p:cNvSpPr>
          <p:nvPr/>
        </p:nvSpPr>
        <p:spPr bwMode="auto">
          <a:xfrm>
            <a:off x="7654456" y="3900605"/>
            <a:ext cx="431468" cy="41751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03</a:t>
            </a:r>
          </a:p>
        </p:txBody>
      </p:sp>
      <p:sp>
        <p:nvSpPr>
          <p:cNvPr id="62" name="Freeform 1232">
            <a:extLst>
              <a:ext uri="{FF2B5EF4-FFF2-40B4-BE49-F238E27FC236}">
                <a16:creationId xmlns:a16="http://schemas.microsoft.com/office/drawing/2014/main" xmlns="" id="{8849D738-07B0-4ABD-8E3C-4BAFB0719C1F}"/>
              </a:ext>
            </a:extLst>
          </p:cNvPr>
          <p:cNvSpPr>
            <a:spLocks/>
          </p:cNvSpPr>
          <p:nvPr/>
        </p:nvSpPr>
        <p:spPr bwMode="auto">
          <a:xfrm>
            <a:off x="7400327" y="4864581"/>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04</a:t>
            </a:r>
          </a:p>
        </p:txBody>
      </p:sp>
      <p:sp>
        <p:nvSpPr>
          <p:cNvPr id="63" name="Freeform 1233">
            <a:extLst>
              <a:ext uri="{FF2B5EF4-FFF2-40B4-BE49-F238E27FC236}">
                <a16:creationId xmlns:a16="http://schemas.microsoft.com/office/drawing/2014/main" xmlns="" id="{876A1A41-1E2D-4D7E-9274-E052870B14DA}"/>
              </a:ext>
            </a:extLst>
          </p:cNvPr>
          <p:cNvSpPr>
            <a:spLocks/>
          </p:cNvSpPr>
          <p:nvPr/>
        </p:nvSpPr>
        <p:spPr bwMode="auto">
          <a:xfrm>
            <a:off x="6743988" y="4969885"/>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05</a:t>
            </a:r>
          </a:p>
        </p:txBody>
      </p:sp>
      <p:sp>
        <p:nvSpPr>
          <p:cNvPr id="64" name="Freeform 1234">
            <a:extLst>
              <a:ext uri="{FF2B5EF4-FFF2-40B4-BE49-F238E27FC236}">
                <a16:creationId xmlns:a16="http://schemas.microsoft.com/office/drawing/2014/main" xmlns="" id="{6F5C0F3D-988D-4D29-BC08-D77B2942CD7F}"/>
              </a:ext>
            </a:extLst>
          </p:cNvPr>
          <p:cNvSpPr>
            <a:spLocks/>
          </p:cNvSpPr>
          <p:nvPr/>
        </p:nvSpPr>
        <p:spPr bwMode="auto">
          <a:xfrm rot="21418666">
            <a:off x="5801084" y="3861716"/>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06</a:t>
            </a:r>
          </a:p>
        </p:txBody>
      </p:sp>
      <p:sp>
        <p:nvSpPr>
          <p:cNvPr id="65" name="Freeform 1235">
            <a:extLst>
              <a:ext uri="{FF2B5EF4-FFF2-40B4-BE49-F238E27FC236}">
                <a16:creationId xmlns:a16="http://schemas.microsoft.com/office/drawing/2014/main" xmlns="" id="{675F530E-DAD8-440C-9F05-44A70C382DE2}"/>
              </a:ext>
            </a:extLst>
          </p:cNvPr>
          <p:cNvSpPr>
            <a:spLocks/>
          </p:cNvSpPr>
          <p:nvPr/>
        </p:nvSpPr>
        <p:spPr bwMode="auto">
          <a:xfrm rot="159967">
            <a:off x="5702358" y="3489819"/>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07</a:t>
            </a:r>
          </a:p>
        </p:txBody>
      </p:sp>
      <p:sp>
        <p:nvSpPr>
          <p:cNvPr id="66" name="Freeform 1229">
            <a:extLst>
              <a:ext uri="{FF2B5EF4-FFF2-40B4-BE49-F238E27FC236}">
                <a16:creationId xmlns:a16="http://schemas.microsoft.com/office/drawing/2014/main" xmlns="" id="{1F7A0B1C-C033-4014-A1D8-A36D9FFF2386}"/>
              </a:ext>
            </a:extLst>
          </p:cNvPr>
          <p:cNvSpPr>
            <a:spLocks/>
          </p:cNvSpPr>
          <p:nvPr/>
        </p:nvSpPr>
        <p:spPr bwMode="auto">
          <a:xfrm>
            <a:off x="6433434" y="302885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dirty="0">
                <a:solidFill>
                  <a:schemeClr val="tx2"/>
                </a:solidFill>
              </a:rPr>
              <a:t>01</a:t>
            </a:r>
          </a:p>
        </p:txBody>
      </p:sp>
      <p:sp>
        <p:nvSpPr>
          <p:cNvPr id="67" name="Rectangle 66">
            <a:extLst>
              <a:ext uri="{FF2B5EF4-FFF2-40B4-BE49-F238E27FC236}">
                <a16:creationId xmlns:a16="http://schemas.microsoft.com/office/drawing/2014/main" xmlns="" id="{362E12E8-09C5-4F44-8923-3870383CAF2C}"/>
              </a:ext>
            </a:extLst>
          </p:cNvPr>
          <p:cNvSpPr/>
          <p:nvPr/>
        </p:nvSpPr>
        <p:spPr>
          <a:xfrm rot="3582039">
            <a:off x="5315128" y="1687808"/>
            <a:ext cx="1487962" cy="923330"/>
          </a:xfrm>
          <a:prstGeom prst="rect">
            <a:avLst/>
          </a:prstGeom>
        </p:spPr>
        <p:txBody>
          <a:bodyPr wrap="square">
            <a:spAutoFit/>
          </a:bodyPr>
          <a:lstStyle/>
          <a:p>
            <a:pPr algn="ctr"/>
            <a:r>
              <a:rPr lang="uz-Cyrl-UZ" dirty="0">
                <a:solidFill>
                  <a:schemeClr val="bg1"/>
                </a:solidFill>
              </a:rPr>
              <a:t>Асосий ва жорий активлар</a:t>
            </a:r>
            <a:endParaRPr lang="en-US" b="1" dirty="0">
              <a:solidFill>
                <a:schemeClr val="bg1"/>
              </a:solidFill>
            </a:endParaRPr>
          </a:p>
        </p:txBody>
      </p:sp>
      <p:sp>
        <p:nvSpPr>
          <p:cNvPr id="68" name="Rectangle 67">
            <a:extLst>
              <a:ext uri="{FF2B5EF4-FFF2-40B4-BE49-F238E27FC236}">
                <a16:creationId xmlns:a16="http://schemas.microsoft.com/office/drawing/2014/main" xmlns="" id="{D62D8BB3-DFC1-4FCD-BB8A-304A136FE5D5}"/>
              </a:ext>
            </a:extLst>
          </p:cNvPr>
          <p:cNvSpPr/>
          <p:nvPr/>
        </p:nvSpPr>
        <p:spPr>
          <a:xfrm rot="19329859">
            <a:off x="7125180" y="2133201"/>
            <a:ext cx="2213306" cy="461665"/>
          </a:xfrm>
          <a:prstGeom prst="rect">
            <a:avLst/>
          </a:prstGeom>
        </p:spPr>
        <p:txBody>
          <a:bodyPr wrap="square">
            <a:spAutoFit/>
          </a:bodyPr>
          <a:lstStyle/>
          <a:p>
            <a:pPr algn="ctr"/>
            <a:r>
              <a:rPr lang="uz-Cyrl-UZ" sz="2400" b="1" dirty="0" smtClean="0">
                <a:solidFill>
                  <a:schemeClr val="bg1"/>
                </a:solidFill>
              </a:rPr>
              <a:t>Мажбуриятлар</a:t>
            </a:r>
            <a:endParaRPr lang="en-US" sz="2000" b="1" dirty="0">
              <a:solidFill>
                <a:schemeClr val="bg1"/>
              </a:solidFill>
            </a:endParaRPr>
          </a:p>
        </p:txBody>
      </p:sp>
      <p:sp>
        <p:nvSpPr>
          <p:cNvPr id="69" name="Rectangle 68">
            <a:extLst>
              <a:ext uri="{FF2B5EF4-FFF2-40B4-BE49-F238E27FC236}">
                <a16:creationId xmlns:a16="http://schemas.microsoft.com/office/drawing/2014/main" xmlns="" id="{178D550B-7443-4751-977A-91F35363DB7B}"/>
              </a:ext>
            </a:extLst>
          </p:cNvPr>
          <p:cNvSpPr/>
          <p:nvPr/>
        </p:nvSpPr>
        <p:spPr>
          <a:xfrm rot="21257004">
            <a:off x="7921507" y="3631187"/>
            <a:ext cx="2008725" cy="830997"/>
          </a:xfrm>
          <a:prstGeom prst="rect">
            <a:avLst/>
          </a:prstGeom>
        </p:spPr>
        <p:txBody>
          <a:bodyPr wrap="square">
            <a:spAutoFit/>
          </a:bodyPr>
          <a:lstStyle/>
          <a:p>
            <a:pPr algn="ctr"/>
            <a:r>
              <a:rPr lang="uz-Cyrl-UZ" sz="2400" b="1" dirty="0" smtClean="0">
                <a:solidFill>
                  <a:schemeClr val="bg1"/>
                </a:solidFill>
              </a:rPr>
              <a:t>Хусусий капитал</a:t>
            </a:r>
            <a:endParaRPr lang="en-US" sz="2400" b="1" dirty="0">
              <a:solidFill>
                <a:schemeClr val="bg1"/>
              </a:solidFill>
            </a:endParaRPr>
          </a:p>
        </p:txBody>
      </p:sp>
      <p:sp>
        <p:nvSpPr>
          <p:cNvPr id="70" name="Rectangle 69">
            <a:extLst>
              <a:ext uri="{FF2B5EF4-FFF2-40B4-BE49-F238E27FC236}">
                <a16:creationId xmlns:a16="http://schemas.microsoft.com/office/drawing/2014/main" xmlns="" id="{82E78524-84B9-486F-8800-5D3D7833E4D0}"/>
              </a:ext>
            </a:extLst>
          </p:cNvPr>
          <p:cNvSpPr/>
          <p:nvPr/>
        </p:nvSpPr>
        <p:spPr>
          <a:xfrm rot="2884908">
            <a:off x="7605158" y="5678388"/>
            <a:ext cx="1632277" cy="400110"/>
          </a:xfrm>
          <a:prstGeom prst="rect">
            <a:avLst/>
          </a:prstGeom>
        </p:spPr>
        <p:txBody>
          <a:bodyPr wrap="square">
            <a:spAutoFit/>
          </a:bodyPr>
          <a:lstStyle/>
          <a:p>
            <a:pPr algn="ctr"/>
            <a:r>
              <a:rPr lang="uz-Cyrl-UZ" sz="2000" b="1" dirty="0" smtClean="0">
                <a:solidFill>
                  <a:schemeClr val="bg1"/>
                </a:solidFill>
              </a:rPr>
              <a:t>Захиралар</a:t>
            </a:r>
            <a:endParaRPr lang="en-US" b="1" dirty="0">
              <a:solidFill>
                <a:schemeClr val="bg1"/>
              </a:solidFill>
            </a:endParaRPr>
          </a:p>
        </p:txBody>
      </p:sp>
      <p:sp>
        <p:nvSpPr>
          <p:cNvPr id="71" name="Rectangle 70">
            <a:extLst>
              <a:ext uri="{FF2B5EF4-FFF2-40B4-BE49-F238E27FC236}">
                <a16:creationId xmlns:a16="http://schemas.microsoft.com/office/drawing/2014/main" xmlns="" id="{92F60AD9-6C96-4872-844E-B6ED3803BB60}"/>
              </a:ext>
            </a:extLst>
          </p:cNvPr>
          <p:cNvSpPr/>
          <p:nvPr/>
        </p:nvSpPr>
        <p:spPr>
          <a:xfrm rot="18788234">
            <a:off x="5376839" y="5642380"/>
            <a:ext cx="1538958" cy="707886"/>
          </a:xfrm>
          <a:prstGeom prst="rect">
            <a:avLst/>
          </a:prstGeom>
        </p:spPr>
        <p:txBody>
          <a:bodyPr wrap="square">
            <a:spAutoFit/>
          </a:bodyPr>
          <a:lstStyle/>
          <a:p>
            <a:pPr algn="ctr"/>
            <a:r>
              <a:rPr lang="ru-RU" sz="2000" b="1" dirty="0" err="1">
                <a:solidFill>
                  <a:schemeClr val="bg1"/>
                </a:solidFill>
              </a:rPr>
              <a:t>даромад</a:t>
            </a:r>
            <a:r>
              <a:rPr lang="ru-RU" sz="2000" b="1" dirty="0">
                <a:solidFill>
                  <a:schemeClr val="bg1"/>
                </a:solidFill>
              </a:rPr>
              <a:t> </a:t>
            </a:r>
            <a:r>
              <a:rPr lang="ru-RU" sz="2000" b="1" dirty="0" err="1">
                <a:solidFill>
                  <a:schemeClr val="bg1"/>
                </a:solidFill>
              </a:rPr>
              <a:t>ва</a:t>
            </a:r>
            <a:r>
              <a:rPr lang="ru-RU" sz="2000" b="1" dirty="0">
                <a:solidFill>
                  <a:schemeClr val="bg1"/>
                </a:solidFill>
              </a:rPr>
              <a:t> </a:t>
            </a:r>
            <a:r>
              <a:rPr lang="ru-RU" sz="2000" b="1" dirty="0" err="1">
                <a:solidFill>
                  <a:schemeClr val="bg1"/>
                </a:solidFill>
              </a:rPr>
              <a:t>харажатлар</a:t>
            </a:r>
            <a:endParaRPr lang="en-US" sz="2000" b="1" dirty="0">
              <a:solidFill>
                <a:schemeClr val="bg1"/>
              </a:solidFill>
            </a:endParaRPr>
          </a:p>
        </p:txBody>
      </p:sp>
      <p:sp>
        <p:nvSpPr>
          <p:cNvPr id="72" name="Rectangle 71">
            <a:extLst>
              <a:ext uri="{FF2B5EF4-FFF2-40B4-BE49-F238E27FC236}">
                <a16:creationId xmlns:a16="http://schemas.microsoft.com/office/drawing/2014/main" xmlns="" id="{B150FDD7-BDE6-4807-9991-4150E5F12B61}"/>
              </a:ext>
            </a:extLst>
          </p:cNvPr>
          <p:cNvSpPr/>
          <p:nvPr/>
        </p:nvSpPr>
        <p:spPr>
          <a:xfrm rot="19370013">
            <a:off x="3898407" y="4264477"/>
            <a:ext cx="2033092" cy="830997"/>
          </a:xfrm>
          <a:prstGeom prst="rect">
            <a:avLst/>
          </a:prstGeom>
        </p:spPr>
        <p:txBody>
          <a:bodyPr wrap="square">
            <a:spAutoFit/>
          </a:bodyPr>
          <a:lstStyle/>
          <a:p>
            <a:pPr algn="ctr"/>
            <a:r>
              <a:rPr lang="uz-Cyrl-UZ" sz="2400" dirty="0">
                <a:solidFill>
                  <a:schemeClr val="bg1"/>
                </a:solidFill>
              </a:rPr>
              <a:t>фойда ва зарарлар</a:t>
            </a:r>
            <a:endParaRPr lang="en-US" sz="2000" b="1" dirty="0">
              <a:solidFill>
                <a:schemeClr val="bg1"/>
              </a:solidFill>
            </a:endParaRPr>
          </a:p>
        </p:txBody>
      </p:sp>
      <p:sp>
        <p:nvSpPr>
          <p:cNvPr id="76" name="Rectangle 75">
            <a:extLst>
              <a:ext uri="{FF2B5EF4-FFF2-40B4-BE49-F238E27FC236}">
                <a16:creationId xmlns:a16="http://schemas.microsoft.com/office/drawing/2014/main" xmlns="" id="{9BBF55BA-5D3D-476E-9439-88E3883DFABA}"/>
              </a:ext>
            </a:extLst>
          </p:cNvPr>
          <p:cNvSpPr/>
          <p:nvPr/>
        </p:nvSpPr>
        <p:spPr>
          <a:xfrm rot="1953598">
            <a:off x="3661111" y="2550967"/>
            <a:ext cx="2247369" cy="707886"/>
          </a:xfrm>
          <a:prstGeom prst="rect">
            <a:avLst/>
          </a:prstGeom>
        </p:spPr>
        <p:txBody>
          <a:bodyPr wrap="square">
            <a:spAutoFit/>
          </a:bodyPr>
          <a:lstStyle/>
          <a:p>
            <a:pPr algn="ctr"/>
            <a:r>
              <a:rPr lang="ru-RU" sz="2000" b="1" dirty="0" err="1">
                <a:solidFill>
                  <a:schemeClr val="bg1"/>
                </a:solidFill>
              </a:rPr>
              <a:t>хўжалик</a:t>
            </a:r>
            <a:r>
              <a:rPr lang="ru-RU" sz="2000" b="1" dirty="0">
                <a:solidFill>
                  <a:schemeClr val="bg1"/>
                </a:solidFill>
              </a:rPr>
              <a:t> </a:t>
            </a:r>
            <a:r>
              <a:rPr lang="ru-RU" sz="2000" b="1" dirty="0" err="1">
                <a:solidFill>
                  <a:schemeClr val="bg1"/>
                </a:solidFill>
              </a:rPr>
              <a:t>операциялари</a:t>
            </a:r>
            <a:endParaRPr lang="en-US" sz="2000" b="1" dirty="0">
              <a:solidFill>
                <a:schemeClr val="bg1"/>
              </a:solidFill>
            </a:endParaRPr>
          </a:p>
        </p:txBody>
      </p:sp>
      <p:sp>
        <p:nvSpPr>
          <p:cNvPr id="5" name="Прямоугольник 4"/>
          <p:cNvSpPr/>
          <p:nvPr/>
        </p:nvSpPr>
        <p:spPr>
          <a:xfrm>
            <a:off x="6133152" y="3445387"/>
            <a:ext cx="1778319" cy="338554"/>
          </a:xfrm>
          <a:prstGeom prst="rect">
            <a:avLst/>
          </a:prstGeom>
        </p:spPr>
        <p:txBody>
          <a:bodyPr wrap="square">
            <a:spAutoFit/>
          </a:bodyPr>
          <a:lstStyle/>
          <a:p>
            <a:pPr algn="ctr"/>
            <a:endParaRPr lang="ru-RU" sz="1600" b="1" dirty="0">
              <a:solidFill>
                <a:schemeClr val="bg1"/>
              </a:solidFill>
            </a:endParaRPr>
          </a:p>
        </p:txBody>
      </p:sp>
      <p:sp>
        <p:nvSpPr>
          <p:cNvPr id="8" name="Семиугольник 7"/>
          <p:cNvSpPr/>
          <p:nvPr/>
        </p:nvSpPr>
        <p:spPr>
          <a:xfrm>
            <a:off x="6205985" y="3313776"/>
            <a:ext cx="1504542" cy="143195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bg1"/>
                </a:solidFill>
              </a:rPr>
              <a:t>Бухгалтерия </a:t>
            </a:r>
          </a:p>
          <a:p>
            <a:pPr algn="ctr"/>
            <a:r>
              <a:rPr lang="ru-RU" sz="1400" b="1" dirty="0" err="1">
                <a:solidFill>
                  <a:schemeClr val="bg1"/>
                </a:solidFill>
              </a:rPr>
              <a:t>ҳисобининг</a:t>
            </a:r>
            <a:r>
              <a:rPr lang="ru-RU" sz="1400" b="1" dirty="0">
                <a:solidFill>
                  <a:schemeClr val="bg1"/>
                </a:solidFill>
              </a:rPr>
              <a:t> </a:t>
            </a:r>
          </a:p>
          <a:p>
            <a:pPr algn="ctr"/>
            <a:r>
              <a:rPr lang="ru-RU" sz="1400" b="1" dirty="0" err="1" smtClean="0">
                <a:solidFill>
                  <a:schemeClr val="bg1"/>
                </a:solidFill>
              </a:rPr>
              <a:t>объектлари</a:t>
            </a:r>
            <a:endParaRPr lang="ru-RU" sz="1400" dirty="0"/>
          </a:p>
        </p:txBody>
      </p:sp>
    </p:spTree>
    <p:extLst>
      <p:ext uri="{BB962C8B-B14F-4D97-AF65-F5344CB8AC3E}">
        <p14:creationId xmlns:p14="http://schemas.microsoft.com/office/powerpoint/2010/main" val="1363585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179388" y="1196975"/>
            <a:ext cx="8713787"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eaLnBrk="1" hangingPunct="1"/>
            <a:endParaRPr lang="ru-RU" sz="1400" b="1" u="none"/>
          </a:p>
        </p:txBody>
      </p:sp>
      <p:sp>
        <p:nvSpPr>
          <p:cNvPr id="49174" name="Rectangle 22"/>
          <p:cNvSpPr>
            <a:spLocks noChangeArrowheads="1"/>
          </p:cNvSpPr>
          <p:nvPr/>
        </p:nvSpPr>
        <p:spPr bwMode="auto">
          <a:xfrm>
            <a:off x="179388" y="260350"/>
            <a:ext cx="87471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algn="ctr"/>
            <a:r>
              <a:rPr lang="ru-RU" sz="2400" b="1" dirty="0" err="1">
                <a:solidFill>
                  <a:srgbClr val="0000FF"/>
                </a:solidFill>
              </a:rPr>
              <a:t>Корхона</a:t>
            </a:r>
            <a:r>
              <a:rPr lang="ru-RU" sz="2400" b="1" dirty="0">
                <a:solidFill>
                  <a:srgbClr val="0000FF"/>
                </a:solidFill>
              </a:rPr>
              <a:t> </a:t>
            </a:r>
            <a:r>
              <a:rPr lang="ru-RU" sz="2400" b="1" dirty="0" err="1">
                <a:solidFill>
                  <a:srgbClr val="0000FF"/>
                </a:solidFill>
              </a:rPr>
              <a:t>маблағлари</a:t>
            </a:r>
            <a:r>
              <a:rPr lang="ru-RU" sz="2400" b="1" dirty="0">
                <a:solidFill>
                  <a:srgbClr val="0000FF"/>
                </a:solidFill>
              </a:rPr>
              <a:t> </a:t>
            </a:r>
            <a:r>
              <a:rPr lang="ru-RU" sz="2400" b="1" dirty="0" err="1">
                <a:solidFill>
                  <a:srgbClr val="0000FF"/>
                </a:solidFill>
              </a:rPr>
              <a:t>ҳар</a:t>
            </a:r>
            <a:r>
              <a:rPr lang="ru-RU" sz="2400" b="1" dirty="0">
                <a:solidFill>
                  <a:srgbClr val="0000FF"/>
                </a:solidFill>
              </a:rPr>
              <a:t> хил </a:t>
            </a:r>
            <a:r>
              <a:rPr lang="ru-RU" sz="2400" b="1" dirty="0" err="1">
                <a:solidFill>
                  <a:srgbClr val="0000FF"/>
                </a:solidFill>
              </a:rPr>
              <a:t>манбалар</a:t>
            </a:r>
            <a:r>
              <a:rPr lang="ru-RU" sz="2400" b="1" dirty="0">
                <a:solidFill>
                  <a:srgbClr val="0000FF"/>
                </a:solidFill>
              </a:rPr>
              <a:t> </a:t>
            </a:r>
            <a:r>
              <a:rPr lang="ru-RU" sz="2400" b="1" dirty="0" err="1">
                <a:solidFill>
                  <a:srgbClr val="0000FF"/>
                </a:solidFill>
              </a:rPr>
              <a:t>ҳисобига</a:t>
            </a:r>
            <a:r>
              <a:rPr lang="ru-RU" sz="2400" b="1" dirty="0">
                <a:solidFill>
                  <a:srgbClr val="0000FF"/>
                </a:solidFill>
              </a:rPr>
              <a:t> </a:t>
            </a:r>
            <a:r>
              <a:rPr lang="ru-RU" sz="2400" b="1" dirty="0" err="1">
                <a:solidFill>
                  <a:srgbClr val="0000FF"/>
                </a:solidFill>
              </a:rPr>
              <a:t>шаклланади</a:t>
            </a:r>
            <a:r>
              <a:rPr lang="ru-RU" sz="2400" b="1" dirty="0">
                <a:solidFill>
                  <a:srgbClr val="0000FF"/>
                </a:solidFill>
              </a:rPr>
              <a:t>. Бухгалтерия </a:t>
            </a:r>
            <a:r>
              <a:rPr lang="ru-RU" sz="2400" b="1" dirty="0" err="1">
                <a:solidFill>
                  <a:srgbClr val="0000FF"/>
                </a:solidFill>
              </a:rPr>
              <a:t>балансига</a:t>
            </a:r>
            <a:r>
              <a:rPr lang="ru-RU" sz="2400" b="1" dirty="0">
                <a:solidFill>
                  <a:srgbClr val="0000FF"/>
                </a:solidFill>
              </a:rPr>
              <a:t> </a:t>
            </a:r>
            <a:r>
              <a:rPr lang="ru-RU" sz="2400" b="1" dirty="0" err="1">
                <a:solidFill>
                  <a:srgbClr val="0000FF"/>
                </a:solidFill>
              </a:rPr>
              <a:t>биноан</a:t>
            </a:r>
            <a:r>
              <a:rPr lang="ru-RU" sz="2400" b="1" dirty="0">
                <a:solidFill>
                  <a:srgbClr val="0000FF"/>
                </a:solidFill>
              </a:rPr>
              <a:t> </a:t>
            </a:r>
            <a:r>
              <a:rPr lang="ru-RU" sz="2400" b="1" dirty="0" err="1">
                <a:solidFill>
                  <a:srgbClr val="0000FF"/>
                </a:solidFill>
              </a:rPr>
              <a:t>хўжалик</a:t>
            </a:r>
            <a:r>
              <a:rPr lang="ru-RU" sz="2400" b="1" dirty="0">
                <a:solidFill>
                  <a:srgbClr val="0000FF"/>
                </a:solidFill>
              </a:rPr>
              <a:t> </a:t>
            </a:r>
            <a:endParaRPr lang="ru-RU" sz="2400" b="1" dirty="0" smtClean="0">
              <a:solidFill>
                <a:srgbClr val="0000FF"/>
              </a:solidFill>
            </a:endParaRPr>
          </a:p>
          <a:p>
            <a:pPr algn="ctr"/>
            <a:r>
              <a:rPr lang="ru-RU" sz="2400" b="1" dirty="0" err="1" smtClean="0">
                <a:solidFill>
                  <a:srgbClr val="0000FF"/>
                </a:solidFill>
              </a:rPr>
              <a:t>маблағларнинг</a:t>
            </a:r>
            <a:r>
              <a:rPr lang="ru-RU" sz="2400" b="1" dirty="0" smtClean="0">
                <a:solidFill>
                  <a:srgbClr val="0000FF"/>
                </a:solidFill>
              </a:rPr>
              <a:t> </a:t>
            </a:r>
            <a:r>
              <a:rPr lang="ru-RU" sz="2400" b="1" dirty="0" err="1">
                <a:solidFill>
                  <a:srgbClr val="0000FF"/>
                </a:solidFill>
              </a:rPr>
              <a:t>ташкил</a:t>
            </a:r>
            <a:r>
              <a:rPr lang="ru-RU" sz="2400" b="1" dirty="0">
                <a:solidFill>
                  <a:srgbClr val="0000FF"/>
                </a:solidFill>
              </a:rPr>
              <a:t> </a:t>
            </a:r>
            <a:r>
              <a:rPr lang="ru-RU" sz="2400" b="1" dirty="0" err="1">
                <a:solidFill>
                  <a:srgbClr val="0000FF"/>
                </a:solidFill>
              </a:rPr>
              <a:t>топиш</a:t>
            </a:r>
            <a:r>
              <a:rPr lang="ru-RU" sz="2400" b="1" dirty="0">
                <a:solidFill>
                  <a:srgbClr val="0000FF"/>
                </a:solidFill>
              </a:rPr>
              <a:t> </a:t>
            </a:r>
            <a:r>
              <a:rPr lang="ru-RU" sz="2400" b="1" dirty="0" err="1">
                <a:solidFill>
                  <a:srgbClr val="0000FF"/>
                </a:solidFill>
              </a:rPr>
              <a:t>манбалари</a:t>
            </a:r>
            <a:r>
              <a:rPr lang="ru-RU" sz="2400" b="1" dirty="0">
                <a:solidFill>
                  <a:srgbClr val="0000FF"/>
                </a:solidFill>
              </a:rPr>
              <a:t> 3</a:t>
            </a:r>
            <a:r>
              <a:rPr lang="ru-RU" sz="2400" b="1" dirty="0" smtClean="0">
                <a:solidFill>
                  <a:srgbClr val="0000FF"/>
                </a:solidFill>
              </a:rPr>
              <a:t> </a:t>
            </a:r>
            <a:r>
              <a:rPr lang="ru-RU" sz="2400" b="1" dirty="0" err="1">
                <a:solidFill>
                  <a:srgbClr val="0000FF"/>
                </a:solidFill>
              </a:rPr>
              <a:t>турга</a:t>
            </a:r>
            <a:r>
              <a:rPr lang="ru-RU" sz="2400" b="1" dirty="0">
                <a:solidFill>
                  <a:srgbClr val="0000FF"/>
                </a:solidFill>
              </a:rPr>
              <a:t> </a:t>
            </a:r>
            <a:r>
              <a:rPr lang="ru-RU" sz="2400" b="1" dirty="0" err="1">
                <a:solidFill>
                  <a:srgbClr val="0000FF"/>
                </a:solidFill>
              </a:rPr>
              <a:t>бўлинади</a:t>
            </a:r>
            <a:r>
              <a:rPr lang="ru-RU" sz="2400" b="1" dirty="0">
                <a:solidFill>
                  <a:srgbClr val="0000FF"/>
                </a:solidFill>
              </a:rPr>
              <a:t>:</a:t>
            </a:r>
          </a:p>
        </p:txBody>
      </p:sp>
      <p:sp>
        <p:nvSpPr>
          <p:cNvPr id="49175" name="Rectangle 23"/>
          <p:cNvSpPr>
            <a:spLocks noChangeArrowheads="1"/>
          </p:cNvSpPr>
          <p:nvPr/>
        </p:nvSpPr>
        <p:spPr bwMode="auto">
          <a:xfrm>
            <a:off x="1259632" y="1724467"/>
            <a:ext cx="619283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1.</a:t>
            </a:r>
            <a:r>
              <a:rPr kumimoji="1" lang="ru-RU" sz="2400" b="1" u="none" dirty="0">
                <a:solidFill>
                  <a:srgbClr val="0000FF"/>
                </a:solidFill>
              </a:rPr>
              <a:t> </a:t>
            </a:r>
            <a:r>
              <a:rPr lang="uz-Cyrl-UZ" b="1" dirty="0">
                <a:solidFill>
                  <a:srgbClr val="0000FF"/>
                </a:solidFill>
              </a:rPr>
              <a:t>Ўз маблағларининг манбалари</a:t>
            </a:r>
            <a:r>
              <a:rPr lang="uz-Cyrl-UZ" sz="1600" u="none" dirty="0"/>
              <a:t> - корхонани ташкил этиш пайтида  ҳосил қилинган устав капитали, шунингдек, қўшилган капитал, резерв капитали, мақсадли тушумлар, корхонанинг ишлаб топилган соф фойдасидан шакллантирилган бошқа воситалар киради.</a:t>
            </a:r>
            <a:endParaRPr kumimoji="1" lang="ru-RU" sz="1600" u="none" dirty="0"/>
          </a:p>
        </p:txBody>
      </p:sp>
      <p:sp>
        <p:nvSpPr>
          <p:cNvPr id="49176" name="Rectangle 24"/>
          <p:cNvSpPr>
            <a:spLocks noChangeArrowheads="1"/>
          </p:cNvSpPr>
          <p:nvPr/>
        </p:nvSpPr>
        <p:spPr bwMode="auto">
          <a:xfrm>
            <a:off x="2915076" y="3396317"/>
            <a:ext cx="507459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1600" b="1" u="none" dirty="0">
                <a:solidFill>
                  <a:srgbClr val="0000FF"/>
                </a:solidFill>
              </a:rPr>
              <a:t>2. </a:t>
            </a:r>
            <a:r>
              <a:rPr lang="uz-Cyrl-UZ" b="1" dirty="0">
                <a:solidFill>
                  <a:srgbClr val="0000FF"/>
                </a:solidFill>
              </a:rPr>
              <a:t>Мажбуриятлар</a:t>
            </a:r>
            <a:r>
              <a:rPr lang="uz-Cyrl-UZ" sz="1600" b="1" dirty="0"/>
              <a:t> - </a:t>
            </a:r>
            <a:r>
              <a:rPr lang="uz-Cyrl-UZ" sz="1600" dirty="0"/>
              <a:t>шахснинг (қарздорнинг) бошқа шахс (кредитор) фойдасига муайян ишни амалга ошириш, масалан, мол-мулкни топширишни бажариш, пул тўлаш ва бошқа мажбуриятларидир ёки муайян ҳатти-ҳаракатдан тийилиб туриш мажбуриятидир.</a:t>
            </a:r>
            <a:endParaRPr kumimoji="1" lang="ru-RU" sz="1600" u="none" dirty="0"/>
          </a:p>
        </p:txBody>
      </p:sp>
      <p:sp>
        <p:nvSpPr>
          <p:cNvPr id="49177" name="Rectangle 25"/>
          <p:cNvSpPr>
            <a:spLocks noChangeArrowheads="1"/>
          </p:cNvSpPr>
          <p:nvPr/>
        </p:nvSpPr>
        <p:spPr bwMode="auto">
          <a:xfrm>
            <a:off x="1152012" y="5178856"/>
            <a:ext cx="619125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3</a:t>
            </a:r>
            <a:r>
              <a:rPr kumimoji="1" lang="ru-RU" b="1" u="none" dirty="0">
                <a:solidFill>
                  <a:srgbClr val="0000FF"/>
                </a:solidFill>
              </a:rPr>
              <a:t>. </a:t>
            </a:r>
            <a:r>
              <a:rPr kumimoji="1" lang="ru-RU" b="1" dirty="0" err="1" smtClean="0">
                <a:solidFill>
                  <a:srgbClr val="0000FF"/>
                </a:solidFill>
              </a:rPr>
              <a:t>Четдан</a:t>
            </a:r>
            <a:r>
              <a:rPr kumimoji="1" lang="ru-RU" b="1" dirty="0" smtClean="0">
                <a:solidFill>
                  <a:srgbClr val="0000FF"/>
                </a:solidFill>
              </a:rPr>
              <a:t> </a:t>
            </a:r>
            <a:r>
              <a:rPr kumimoji="1" lang="ru-RU" b="1" dirty="0" err="1" smtClean="0">
                <a:solidFill>
                  <a:srgbClr val="0000FF"/>
                </a:solidFill>
              </a:rPr>
              <a:t>жалб</a:t>
            </a:r>
            <a:r>
              <a:rPr kumimoji="1" lang="ru-RU" b="1" dirty="0" smtClean="0">
                <a:solidFill>
                  <a:srgbClr val="0000FF"/>
                </a:solidFill>
              </a:rPr>
              <a:t> </a:t>
            </a:r>
            <a:r>
              <a:rPr kumimoji="1" lang="ru-RU" b="1" dirty="0" err="1" smtClean="0">
                <a:solidFill>
                  <a:srgbClr val="0000FF"/>
                </a:solidFill>
              </a:rPr>
              <a:t>қилинган</a:t>
            </a:r>
            <a:r>
              <a:rPr kumimoji="1" lang="ru-RU" b="1" dirty="0" smtClean="0">
                <a:solidFill>
                  <a:srgbClr val="0000FF"/>
                </a:solidFill>
              </a:rPr>
              <a:t> </a:t>
            </a:r>
            <a:r>
              <a:rPr kumimoji="1" lang="ru-RU" b="1" dirty="0" err="1" smtClean="0">
                <a:solidFill>
                  <a:srgbClr val="0000FF"/>
                </a:solidFill>
              </a:rPr>
              <a:t>маблағлар</a:t>
            </a:r>
            <a:r>
              <a:rPr kumimoji="1" lang="ru-RU" b="1" u="none" dirty="0" smtClean="0"/>
              <a:t> </a:t>
            </a:r>
            <a:r>
              <a:rPr kumimoji="1" lang="ru-RU" u="none" dirty="0"/>
              <a:t>– </a:t>
            </a:r>
            <a:r>
              <a:rPr kumimoji="1" lang="ru-RU" u="none" dirty="0" err="1" smtClean="0"/>
              <a:t>тўғридан-тўғри</a:t>
            </a:r>
            <a:r>
              <a:rPr kumimoji="1" lang="ru-RU" u="none" dirty="0" smtClean="0"/>
              <a:t> </a:t>
            </a:r>
            <a:r>
              <a:rPr kumimoji="1" lang="ru-RU" u="none" dirty="0" err="1" smtClean="0"/>
              <a:t>фойдаланиш</a:t>
            </a:r>
            <a:r>
              <a:rPr kumimoji="1" lang="ru-RU" u="none" dirty="0" smtClean="0"/>
              <a:t> </a:t>
            </a:r>
            <a:r>
              <a:rPr kumimoji="1" lang="ru-RU" u="none" dirty="0" err="1" smtClean="0"/>
              <a:t>учун</a:t>
            </a:r>
            <a:r>
              <a:rPr kumimoji="1" lang="ru-RU" u="none" dirty="0" smtClean="0"/>
              <a:t> </a:t>
            </a:r>
            <a:r>
              <a:rPr kumimoji="1" lang="ru-RU" u="none" dirty="0" err="1" smtClean="0"/>
              <a:t>жалб</a:t>
            </a:r>
            <a:r>
              <a:rPr kumimoji="1" lang="ru-RU" u="none" dirty="0" smtClean="0"/>
              <a:t> </a:t>
            </a:r>
            <a:r>
              <a:rPr kumimoji="1" lang="ru-RU" u="none" dirty="0" err="1" smtClean="0"/>
              <a:t>қилинган</a:t>
            </a:r>
            <a:r>
              <a:rPr kumimoji="1" lang="ru-RU" u="none" dirty="0" smtClean="0"/>
              <a:t> </a:t>
            </a:r>
            <a:r>
              <a:rPr kumimoji="1" lang="ru-RU" u="none" dirty="0" err="1" smtClean="0"/>
              <a:t>мақсадли</a:t>
            </a:r>
            <a:r>
              <a:rPr kumimoji="1" lang="ru-RU" u="none" dirty="0" smtClean="0"/>
              <a:t> </a:t>
            </a:r>
            <a:r>
              <a:rPr kumimoji="1" lang="ru-RU" u="none" dirty="0" err="1" smtClean="0"/>
              <a:t>тушумлар</a:t>
            </a:r>
            <a:r>
              <a:rPr kumimoji="1" lang="ru-RU" u="none" dirty="0" smtClean="0"/>
              <a:t>, </a:t>
            </a:r>
            <a:r>
              <a:rPr kumimoji="1" lang="ru-RU" u="none" dirty="0" err="1" smtClean="0"/>
              <a:t>грантлар</a:t>
            </a:r>
            <a:r>
              <a:rPr kumimoji="1" lang="ru-RU" u="none" dirty="0" smtClean="0"/>
              <a:t>, </a:t>
            </a:r>
            <a:r>
              <a:rPr kumimoji="1" lang="ru-RU" u="none" dirty="0" err="1" smtClean="0"/>
              <a:t>субсидиялар</a:t>
            </a:r>
            <a:r>
              <a:rPr kumimoji="1" lang="ru-RU" u="none" dirty="0" smtClean="0"/>
              <a:t>, </a:t>
            </a:r>
            <a:r>
              <a:rPr kumimoji="1" lang="ru-RU" u="none" dirty="0" err="1" smtClean="0"/>
              <a:t>мақсадли</a:t>
            </a:r>
            <a:r>
              <a:rPr kumimoji="1" lang="ru-RU" u="none" dirty="0" smtClean="0"/>
              <a:t> </a:t>
            </a:r>
            <a:r>
              <a:rPr kumimoji="1" lang="ru-RU" u="none" dirty="0" err="1" smtClean="0"/>
              <a:t>фойдаланиладиган</a:t>
            </a:r>
            <a:r>
              <a:rPr kumimoji="1" lang="ru-RU" u="none" dirty="0" smtClean="0"/>
              <a:t> </a:t>
            </a:r>
            <a:r>
              <a:rPr kumimoji="1" lang="ru-RU" u="none" dirty="0" err="1" smtClean="0"/>
              <a:t>солиқ</a:t>
            </a:r>
            <a:r>
              <a:rPr kumimoji="1" lang="ru-RU" u="none" dirty="0" smtClean="0"/>
              <a:t> </a:t>
            </a:r>
            <a:r>
              <a:rPr kumimoji="1" lang="ru-RU" u="none" dirty="0" err="1" smtClean="0"/>
              <a:t>имтиёзлари</a:t>
            </a:r>
            <a:r>
              <a:rPr kumimoji="1" lang="ru-RU" u="none" dirty="0" smtClean="0"/>
              <a:t>.</a:t>
            </a:r>
            <a:endParaRPr kumimoji="1" lang="en-US" dirty="0"/>
          </a:p>
        </p:txBody>
      </p:sp>
      <p:pic>
        <p:nvPicPr>
          <p:cNvPr id="49180" name="Picture 28" descr="GNGST085"/>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rcRect/>
          <a:stretch>
            <a:fillRect/>
          </a:stretch>
        </p:blipFill>
        <p:spPr>
          <a:xfrm flipH="1">
            <a:off x="250748" y="2938410"/>
            <a:ext cx="2592387" cy="2054225"/>
          </a:xfrm>
          <a:noFill/>
        </p:spPr>
      </p:pic>
      <p:pic>
        <p:nvPicPr>
          <p:cNvPr id="49182" name="Picture 30" descr="GNGST0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7425" y="1341438"/>
            <a:ext cx="18065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5" name="Picture 33" descr="GNGST0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050" y="4437063"/>
            <a:ext cx="1727200"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AutoShape 36">
            <a:hlinkClick r:id="" action="ppaction://noaction" highlightClick="1"/>
          </p:cNvPr>
          <p:cNvSpPr>
            <a:spLocks noChangeArrowheads="1"/>
          </p:cNvSpPr>
          <p:nvPr/>
        </p:nvSpPr>
        <p:spPr bwMode="auto">
          <a:xfrm>
            <a:off x="0" y="6308725"/>
            <a:ext cx="539750" cy="549275"/>
          </a:xfrm>
          <a:prstGeom prst="actionButtonHome">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endParaRPr lang="ru-RU"/>
          </a:p>
        </p:txBody>
      </p:sp>
    </p:spTree>
    <p:extLst>
      <p:ext uri="{BB962C8B-B14F-4D97-AF65-F5344CB8AC3E}">
        <p14:creationId xmlns:p14="http://schemas.microsoft.com/office/powerpoint/2010/main" val="11812794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9174"/>
                                        </p:tgtEl>
                                        <p:attrNameLst>
                                          <p:attrName>style.visibility</p:attrName>
                                        </p:attrNameLst>
                                      </p:cBhvr>
                                      <p:to>
                                        <p:strVal val="visible"/>
                                      </p:to>
                                    </p:set>
                                    <p:anim calcmode="lin" valueType="num">
                                      <p:cBhvr>
                                        <p:cTn id="7" dur="2000" fill="hold"/>
                                        <p:tgtEl>
                                          <p:spTgt spid="49174"/>
                                        </p:tgtEl>
                                        <p:attrNameLst>
                                          <p:attrName>ppt_w</p:attrName>
                                        </p:attrNameLst>
                                      </p:cBhvr>
                                      <p:tavLst>
                                        <p:tav tm="0">
                                          <p:val>
                                            <p:fltVal val="0"/>
                                          </p:val>
                                        </p:tav>
                                        <p:tav tm="100000">
                                          <p:val>
                                            <p:strVal val="#ppt_w"/>
                                          </p:val>
                                        </p:tav>
                                      </p:tavLst>
                                    </p:anim>
                                    <p:anim calcmode="lin" valueType="num">
                                      <p:cBhvr>
                                        <p:cTn id="8" dur="2000" fill="hold"/>
                                        <p:tgtEl>
                                          <p:spTgt spid="49174"/>
                                        </p:tgtEl>
                                        <p:attrNameLst>
                                          <p:attrName>ppt_h</p:attrName>
                                        </p:attrNameLst>
                                      </p:cBhvr>
                                      <p:tavLst>
                                        <p:tav tm="0">
                                          <p:val>
                                            <p:fltVal val="0"/>
                                          </p:val>
                                        </p:tav>
                                        <p:tav tm="100000">
                                          <p:val>
                                            <p:strVal val="#ppt_h"/>
                                          </p:val>
                                        </p:tav>
                                      </p:tavLst>
                                    </p:anim>
                                    <p:animEffect transition="in" filter="fade">
                                      <p:cBhvr>
                                        <p:cTn id="9" dur="2000"/>
                                        <p:tgtEl>
                                          <p:spTgt spid="491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9175"/>
                                        </p:tgtEl>
                                        <p:attrNameLst>
                                          <p:attrName>style.visibility</p:attrName>
                                        </p:attrNameLst>
                                      </p:cBhvr>
                                      <p:to>
                                        <p:strVal val="visible"/>
                                      </p:to>
                                    </p:set>
                                    <p:anim calcmode="discrete" valueType="clr">
                                      <p:cBhvr override="childStyle">
                                        <p:cTn id="14" dur="80"/>
                                        <p:tgtEl>
                                          <p:spTgt spid="4917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9175"/>
                                        </p:tgtEl>
                                        <p:attrNameLst>
                                          <p:attrName>fillcolor</p:attrName>
                                        </p:attrNameLst>
                                      </p:cBhvr>
                                      <p:tavLst>
                                        <p:tav tm="0">
                                          <p:val>
                                            <p:clrVal>
                                              <a:schemeClr val="accent2"/>
                                            </p:clrVal>
                                          </p:val>
                                        </p:tav>
                                        <p:tav tm="50000">
                                          <p:val>
                                            <p:clrVal>
                                              <a:schemeClr val="hlink"/>
                                            </p:clrVal>
                                          </p:val>
                                        </p:tav>
                                      </p:tavLst>
                                    </p:anim>
                                    <p:set>
                                      <p:cBhvr>
                                        <p:cTn id="16" dur="80"/>
                                        <p:tgtEl>
                                          <p:spTgt spid="49175"/>
                                        </p:tgtEl>
                                        <p:attrNameLst>
                                          <p:attrName>fill.type</p:attrName>
                                        </p:attrNameLst>
                                      </p:cBhvr>
                                      <p:to>
                                        <p:strVal val="solid"/>
                                      </p:to>
                                    </p:set>
                                  </p:childTnLst>
                                </p:cTn>
                              </p:par>
                            </p:childTnLst>
                          </p:cTn>
                        </p:par>
                        <p:par>
                          <p:cTn id="17" fill="hold" nodeType="afterGroup">
                            <p:stCondLst>
                              <p:cond delay="8520"/>
                            </p:stCondLst>
                            <p:childTnLst>
                              <p:par>
                                <p:cTn id="18" presetID="1" presetClass="entr" presetSubtype="0" fill="hold" nodeType="afterEffect">
                                  <p:stCondLst>
                                    <p:cond delay="0"/>
                                  </p:stCondLst>
                                  <p:childTnLst>
                                    <p:set>
                                      <p:cBhvr>
                                        <p:cTn id="19" dur="1" fill="hold">
                                          <p:stCondLst>
                                            <p:cond delay="0"/>
                                          </p:stCondLst>
                                        </p:cTn>
                                        <p:tgtEl>
                                          <p:spTgt spid="4918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49176"/>
                                        </p:tgtEl>
                                        <p:attrNameLst>
                                          <p:attrName>style.visibility</p:attrName>
                                        </p:attrNameLst>
                                      </p:cBhvr>
                                      <p:to>
                                        <p:strVal val="visible"/>
                                      </p:to>
                                    </p:set>
                                    <p:anim calcmode="discrete" valueType="clr">
                                      <p:cBhvr override="childStyle">
                                        <p:cTn id="24" dur="80"/>
                                        <p:tgtEl>
                                          <p:spTgt spid="49176"/>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9176"/>
                                        </p:tgtEl>
                                        <p:attrNameLst>
                                          <p:attrName>fillcolor</p:attrName>
                                        </p:attrNameLst>
                                      </p:cBhvr>
                                      <p:tavLst>
                                        <p:tav tm="0">
                                          <p:val>
                                            <p:clrVal>
                                              <a:schemeClr val="accent2"/>
                                            </p:clrVal>
                                          </p:val>
                                        </p:tav>
                                        <p:tav tm="50000">
                                          <p:val>
                                            <p:clrVal>
                                              <a:schemeClr val="hlink"/>
                                            </p:clrVal>
                                          </p:val>
                                        </p:tav>
                                      </p:tavLst>
                                    </p:anim>
                                    <p:set>
                                      <p:cBhvr>
                                        <p:cTn id="26" dur="80"/>
                                        <p:tgtEl>
                                          <p:spTgt spid="49176"/>
                                        </p:tgtEl>
                                        <p:attrNameLst>
                                          <p:attrName>fill.type</p:attrName>
                                        </p:attrNameLst>
                                      </p:cBhvr>
                                      <p:to>
                                        <p:strVal val="solid"/>
                                      </p:to>
                                    </p:set>
                                  </p:childTnLst>
                                </p:cTn>
                              </p:par>
                            </p:childTnLst>
                          </p:cTn>
                        </p:par>
                        <p:par>
                          <p:cTn id="27" fill="hold" nodeType="afterGroup">
                            <p:stCondLst>
                              <p:cond delay="8240"/>
                            </p:stCondLst>
                            <p:childTnLst>
                              <p:par>
                                <p:cTn id="28" presetID="1" presetClass="entr" presetSubtype="0" fill="hold" nodeType="afterEffect">
                                  <p:stCondLst>
                                    <p:cond delay="0"/>
                                  </p:stCondLst>
                                  <p:childTnLst>
                                    <p:set>
                                      <p:cBhvr>
                                        <p:cTn id="29" dur="1" fill="hold">
                                          <p:stCondLst>
                                            <p:cond delay="0"/>
                                          </p:stCondLst>
                                        </p:cTn>
                                        <p:tgtEl>
                                          <p:spTgt spid="4918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49177"/>
                                        </p:tgtEl>
                                        <p:attrNameLst>
                                          <p:attrName>style.visibility</p:attrName>
                                        </p:attrNameLst>
                                      </p:cBhvr>
                                      <p:to>
                                        <p:strVal val="visible"/>
                                      </p:to>
                                    </p:set>
                                    <p:anim calcmode="discrete" valueType="clr">
                                      <p:cBhvr override="childStyle">
                                        <p:cTn id="34" dur="80"/>
                                        <p:tgtEl>
                                          <p:spTgt spid="49177"/>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49177"/>
                                        </p:tgtEl>
                                        <p:attrNameLst>
                                          <p:attrName>fillcolor</p:attrName>
                                        </p:attrNameLst>
                                      </p:cBhvr>
                                      <p:tavLst>
                                        <p:tav tm="0">
                                          <p:val>
                                            <p:clrVal>
                                              <a:schemeClr val="accent2"/>
                                            </p:clrVal>
                                          </p:val>
                                        </p:tav>
                                        <p:tav tm="50000">
                                          <p:val>
                                            <p:clrVal>
                                              <a:schemeClr val="hlink"/>
                                            </p:clrVal>
                                          </p:val>
                                        </p:tav>
                                      </p:tavLst>
                                    </p:anim>
                                    <p:set>
                                      <p:cBhvr>
                                        <p:cTn id="36" dur="80"/>
                                        <p:tgtEl>
                                          <p:spTgt spid="49177"/>
                                        </p:tgtEl>
                                        <p:attrNameLst>
                                          <p:attrName>fill.type</p:attrName>
                                        </p:attrNameLst>
                                      </p:cBhvr>
                                      <p:to>
                                        <p:strVal val="solid"/>
                                      </p:to>
                                    </p:set>
                                  </p:childTnLst>
                                </p:cTn>
                              </p:par>
                            </p:childTnLst>
                          </p:cTn>
                        </p:par>
                        <p:par>
                          <p:cTn id="37" fill="hold" nodeType="afterGroup">
                            <p:stCondLst>
                              <p:cond delay="5960"/>
                            </p:stCondLst>
                            <p:childTnLst>
                              <p:par>
                                <p:cTn id="38" presetID="1" presetClass="entr" presetSubtype="0" fill="hold" nodeType="afterEffect">
                                  <p:stCondLst>
                                    <p:cond delay="0"/>
                                  </p:stCondLst>
                                  <p:childTnLst>
                                    <p:set>
                                      <p:cBhvr>
                                        <p:cTn id="39" dur="1" fill="hold">
                                          <p:stCondLst>
                                            <p:cond delay="0"/>
                                          </p:stCondLst>
                                        </p:cTn>
                                        <p:tgtEl>
                                          <p:spTgt spid="49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4" grpId="0"/>
      <p:bldP spid="49175" grpId="0"/>
      <p:bldP spid="49176" grpId="0"/>
      <p:bldP spid="491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ая прямоугольная выноска 3"/>
          <p:cNvSpPr/>
          <p:nvPr/>
        </p:nvSpPr>
        <p:spPr>
          <a:xfrm>
            <a:off x="755576" y="332656"/>
            <a:ext cx="7560840" cy="1080120"/>
          </a:xfrm>
          <a:prstGeom prst="wedgeRoundRectCallout">
            <a:avLst>
              <a:gd name="adj1" fmla="val -44072"/>
              <a:gd name="adj2" fmla="val 17205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2000" b="1" dirty="0"/>
              <a:t>Юқоридаги вазифаларни амалга ошириш мақсадида Ўзбекистон Республикасининг 2016 йил 13 апрелдаги “Бухгалтерия ҳисоби тўғрисида” ги ЎРҚ-404-сонли </a:t>
            </a:r>
            <a:r>
              <a:rPr lang="uz-Cyrl-UZ" sz="2000" b="1" dirty="0" smtClean="0"/>
              <a:t>Қонунга риоя қилинади</a:t>
            </a:r>
            <a:r>
              <a:rPr lang="uz-Cyrl-UZ" sz="2000" b="1" dirty="0"/>
              <a:t>.</a:t>
            </a:r>
            <a:endParaRPr lang="en-US" sz="2000" dirty="0"/>
          </a:p>
        </p:txBody>
      </p:sp>
      <p:sp>
        <p:nvSpPr>
          <p:cNvPr id="3" name="Isosceles Triangle 2">
            <a:extLst>
              <a:ext uri="{FF2B5EF4-FFF2-40B4-BE49-F238E27FC236}">
                <a16:creationId xmlns="" xmlns:a16="http://schemas.microsoft.com/office/drawing/2014/main" id="{63D8A242-5389-46A3-9F5D-ECDCD1B8CF77}"/>
              </a:ext>
            </a:extLst>
          </p:cNvPr>
          <p:cNvSpPr/>
          <p:nvPr/>
        </p:nvSpPr>
        <p:spPr>
          <a:xfrm rot="5400000">
            <a:off x="6236007" y="2448602"/>
            <a:ext cx="3228089" cy="144018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8" name="Rectangle 37">
            <a:extLst>
              <a:ext uri="{FF2B5EF4-FFF2-40B4-BE49-F238E27FC236}">
                <a16:creationId xmlns="" xmlns:a16="http://schemas.microsoft.com/office/drawing/2014/main" id="{975EF6E2-38F0-4023-B567-95A57D6614A8}"/>
              </a:ext>
            </a:extLst>
          </p:cNvPr>
          <p:cNvSpPr/>
          <p:nvPr/>
        </p:nvSpPr>
        <p:spPr>
          <a:xfrm>
            <a:off x="560243" y="2800636"/>
            <a:ext cx="1441643" cy="2626614"/>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Parallelogram 72">
            <a:extLst>
              <a:ext uri="{FF2B5EF4-FFF2-40B4-BE49-F238E27FC236}">
                <a16:creationId xmlns="" xmlns:a16="http://schemas.microsoft.com/office/drawing/2014/main" id="{7EC61969-064D-4A7B-8BD7-C40EBD953D69}"/>
              </a:ext>
            </a:extLst>
          </p:cNvPr>
          <p:cNvSpPr/>
          <p:nvPr/>
        </p:nvSpPr>
        <p:spPr>
          <a:xfrm rot="5400000" flipV="1">
            <a:off x="634357" y="3856665"/>
            <a:ext cx="2938112" cy="203057"/>
          </a:xfrm>
          <a:prstGeom prst="parallelogram">
            <a:avLst>
              <a:gd name="adj" fmla="val 152629"/>
            </a:avLst>
          </a:prstGeom>
          <a:solidFill>
            <a:srgbClr val="0120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4" name="Rectangle 33">
            <a:extLst>
              <a:ext uri="{FF2B5EF4-FFF2-40B4-BE49-F238E27FC236}">
                <a16:creationId xmlns="" xmlns:a16="http://schemas.microsoft.com/office/drawing/2014/main" id="{A162202C-F5DF-41A7-84AA-ED882C302774}"/>
              </a:ext>
            </a:extLst>
          </p:cNvPr>
          <p:cNvSpPr/>
          <p:nvPr/>
        </p:nvSpPr>
        <p:spPr>
          <a:xfrm>
            <a:off x="2206732" y="2476917"/>
            <a:ext cx="1441643" cy="2626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5" name="Parallelogram 34">
            <a:extLst>
              <a:ext uri="{FF2B5EF4-FFF2-40B4-BE49-F238E27FC236}">
                <a16:creationId xmlns="" xmlns:a16="http://schemas.microsoft.com/office/drawing/2014/main" id="{BF93BAD0-115E-49EB-89E7-EF0C125291A8}"/>
              </a:ext>
            </a:extLst>
          </p:cNvPr>
          <p:cNvSpPr/>
          <p:nvPr/>
        </p:nvSpPr>
        <p:spPr>
          <a:xfrm rot="5400000" flipV="1">
            <a:off x="2279056" y="3545170"/>
            <a:ext cx="2938112" cy="203057"/>
          </a:xfrm>
          <a:prstGeom prst="parallelogram">
            <a:avLst>
              <a:gd name="adj" fmla="val 15262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0" name="Rectangle 39">
            <a:extLst>
              <a:ext uri="{FF2B5EF4-FFF2-40B4-BE49-F238E27FC236}">
                <a16:creationId xmlns="" xmlns:a16="http://schemas.microsoft.com/office/drawing/2014/main" id="{B436CD42-6C72-4963-91B9-5AEC6D90DA48}"/>
              </a:ext>
            </a:extLst>
          </p:cNvPr>
          <p:cNvSpPr/>
          <p:nvPr/>
        </p:nvSpPr>
        <p:spPr>
          <a:xfrm>
            <a:off x="3845107" y="2177640"/>
            <a:ext cx="1441643" cy="26266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3" name="Parallelogram 42">
            <a:extLst>
              <a:ext uri="{FF2B5EF4-FFF2-40B4-BE49-F238E27FC236}">
                <a16:creationId xmlns="" xmlns:a16="http://schemas.microsoft.com/office/drawing/2014/main" id="{3024CA5B-6622-4AB4-A548-A30C292C81C7}"/>
              </a:ext>
            </a:extLst>
          </p:cNvPr>
          <p:cNvSpPr/>
          <p:nvPr/>
        </p:nvSpPr>
        <p:spPr>
          <a:xfrm rot="5400000" flipV="1">
            <a:off x="3919224" y="3233669"/>
            <a:ext cx="2938112" cy="203057"/>
          </a:xfrm>
          <a:prstGeom prst="parallelogram">
            <a:avLst>
              <a:gd name="adj" fmla="val 152629"/>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5" name="Rectangle 44">
            <a:extLst>
              <a:ext uri="{FF2B5EF4-FFF2-40B4-BE49-F238E27FC236}">
                <a16:creationId xmlns="" xmlns:a16="http://schemas.microsoft.com/office/drawing/2014/main" id="{AA629128-F225-4A1A-9947-CE55B3A79143}"/>
              </a:ext>
            </a:extLst>
          </p:cNvPr>
          <p:cNvSpPr/>
          <p:nvPr/>
        </p:nvSpPr>
        <p:spPr>
          <a:xfrm>
            <a:off x="5487535" y="1866143"/>
            <a:ext cx="1441643" cy="26266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6" name="Parallelogram 45">
            <a:extLst>
              <a:ext uri="{FF2B5EF4-FFF2-40B4-BE49-F238E27FC236}">
                <a16:creationId xmlns="" xmlns:a16="http://schemas.microsoft.com/office/drawing/2014/main" id="{2BCE2C76-8BCE-4F6C-A71D-66F14EBA6CE5}"/>
              </a:ext>
            </a:extLst>
          </p:cNvPr>
          <p:cNvSpPr/>
          <p:nvPr/>
        </p:nvSpPr>
        <p:spPr>
          <a:xfrm rot="5400000" flipV="1">
            <a:off x="5560823" y="2922174"/>
            <a:ext cx="2938112" cy="203057"/>
          </a:xfrm>
          <a:prstGeom prst="parallelogram">
            <a:avLst>
              <a:gd name="adj" fmla="val 152629"/>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47" name="Group 46">
            <a:extLst>
              <a:ext uri="{FF2B5EF4-FFF2-40B4-BE49-F238E27FC236}">
                <a16:creationId xmlns="" xmlns:a16="http://schemas.microsoft.com/office/drawing/2014/main" id="{5A1213AC-AB1D-40E0-A64A-B7EF71B66E4F}"/>
              </a:ext>
            </a:extLst>
          </p:cNvPr>
          <p:cNvGrpSpPr/>
          <p:nvPr/>
        </p:nvGrpSpPr>
        <p:grpSpPr>
          <a:xfrm>
            <a:off x="653885" y="2795774"/>
            <a:ext cx="1248592" cy="2491108"/>
            <a:chOff x="332936" y="1858326"/>
            <a:chExt cx="2937088" cy="3321474"/>
          </a:xfrm>
        </p:grpSpPr>
        <p:sp>
          <p:nvSpPr>
            <p:cNvPr id="48" name="TextBox 47">
              <a:extLst>
                <a:ext uri="{FF2B5EF4-FFF2-40B4-BE49-F238E27FC236}">
                  <a16:creationId xmlns="" xmlns:a16="http://schemas.microsoft.com/office/drawing/2014/main" id="{5881164B-04F8-4881-BA54-DBF6773C3D00}"/>
                </a:ext>
              </a:extLst>
            </p:cNvPr>
            <p:cNvSpPr txBox="1"/>
            <p:nvPr/>
          </p:nvSpPr>
          <p:spPr>
            <a:xfrm>
              <a:off x="332936" y="1858326"/>
              <a:ext cx="2937088" cy="1231106"/>
            </a:xfrm>
            <a:prstGeom prst="rect">
              <a:avLst/>
            </a:prstGeom>
            <a:noFill/>
          </p:spPr>
          <p:txBody>
            <a:bodyPr wrap="square" lIns="0" rIns="0" rtlCol="0" anchor="b">
              <a:spAutoFit/>
            </a:bodyPr>
            <a:lstStyle/>
            <a:p>
              <a:pPr algn="ctr"/>
              <a:r>
                <a:rPr lang="uz-Cyrl-UZ" b="1" dirty="0"/>
                <a:t>Ушбу Қонуннинг мақсади</a:t>
              </a:r>
              <a:endParaRPr lang="en-US" b="1" dirty="0">
                <a:solidFill>
                  <a:schemeClr val="bg1"/>
                </a:solidFill>
              </a:endParaRPr>
            </a:p>
          </p:txBody>
        </p:sp>
        <p:sp>
          <p:nvSpPr>
            <p:cNvPr id="49" name="TextBox 48">
              <a:extLst>
                <a:ext uri="{FF2B5EF4-FFF2-40B4-BE49-F238E27FC236}">
                  <a16:creationId xmlns="" xmlns:a16="http://schemas.microsoft.com/office/drawing/2014/main" id="{88B5D224-E843-4B8C-9D87-F46263B153A4}"/>
                </a:ext>
              </a:extLst>
            </p:cNvPr>
            <p:cNvSpPr txBox="1"/>
            <p:nvPr/>
          </p:nvSpPr>
          <p:spPr>
            <a:xfrm>
              <a:off x="340729" y="3086922"/>
              <a:ext cx="2929295" cy="2092878"/>
            </a:xfrm>
            <a:prstGeom prst="rect">
              <a:avLst/>
            </a:prstGeom>
            <a:noFill/>
          </p:spPr>
          <p:txBody>
            <a:bodyPr wrap="square" lIns="0" rIns="0" rtlCol="0" anchor="t">
              <a:spAutoFit/>
            </a:bodyPr>
            <a:lstStyle/>
            <a:p>
              <a:pPr algn="ctr"/>
              <a:r>
                <a:rPr lang="uz-Cyrl-UZ" sz="1200" dirty="0" smtClean="0"/>
                <a:t>бухгалтерия </a:t>
              </a:r>
              <a:r>
                <a:rPr lang="uz-Cyrl-UZ" sz="1200" dirty="0"/>
                <a:t>ҳисобини ташкил этиш, юритиш ва ҳисоботни тузиш соҳасидаги </a:t>
              </a:r>
              <a:r>
                <a:rPr lang="uz-Cyrl-UZ" sz="1200" dirty="0" smtClean="0"/>
                <a:t>муносабатларни </a:t>
              </a:r>
              <a:r>
                <a:rPr lang="uz-Cyrl-UZ" sz="1200" dirty="0"/>
                <a:t>тартибга </a:t>
              </a:r>
              <a:r>
                <a:rPr lang="uz-Cyrl-UZ" sz="1200" dirty="0" smtClean="0"/>
                <a:t>солиш-дан </a:t>
              </a:r>
              <a:r>
                <a:rPr lang="uz-Cyrl-UZ" sz="1200" dirty="0"/>
                <a:t>иборат.</a:t>
              </a:r>
              <a:endParaRPr lang="en-US" sz="1200" dirty="0">
                <a:solidFill>
                  <a:schemeClr val="bg1">
                    <a:lumMod val="75000"/>
                  </a:schemeClr>
                </a:solidFill>
              </a:endParaRPr>
            </a:p>
          </p:txBody>
        </p:sp>
      </p:grpSp>
      <p:sp>
        <p:nvSpPr>
          <p:cNvPr id="64" name="Rectangle 63">
            <a:extLst>
              <a:ext uri="{FF2B5EF4-FFF2-40B4-BE49-F238E27FC236}">
                <a16:creationId xmlns="" xmlns:a16="http://schemas.microsoft.com/office/drawing/2014/main" id="{ED965E63-D35B-43E8-B024-7BFD323C696C}"/>
              </a:ext>
            </a:extLst>
          </p:cNvPr>
          <p:cNvSpPr/>
          <p:nvPr/>
        </p:nvSpPr>
        <p:spPr>
          <a:xfrm>
            <a:off x="4238825" y="2121078"/>
            <a:ext cx="652744" cy="646331"/>
          </a:xfrm>
          <a:prstGeom prst="rect">
            <a:avLst/>
          </a:prstGeom>
        </p:spPr>
        <p:txBody>
          <a:bodyPr wrap="none">
            <a:spAutoFit/>
          </a:bodyPr>
          <a:lstStyle/>
          <a:p>
            <a:pPr algn="ctr"/>
            <a:r>
              <a:rPr lang="en-US" sz="3600" b="1">
                <a:solidFill>
                  <a:schemeClr val="accent4">
                    <a:lumMod val="50000"/>
                  </a:schemeClr>
                </a:solidFill>
              </a:rPr>
              <a:t>03</a:t>
            </a:r>
            <a:endParaRPr lang="en-US" sz="1350">
              <a:solidFill>
                <a:schemeClr val="accent4">
                  <a:lumMod val="50000"/>
                </a:schemeClr>
              </a:solidFill>
            </a:endParaRPr>
          </a:p>
        </p:txBody>
      </p:sp>
      <p:sp>
        <p:nvSpPr>
          <p:cNvPr id="65" name="Rectangle 64">
            <a:extLst>
              <a:ext uri="{FF2B5EF4-FFF2-40B4-BE49-F238E27FC236}">
                <a16:creationId xmlns="" xmlns:a16="http://schemas.microsoft.com/office/drawing/2014/main" id="{24565392-1041-4458-A4FF-C04F9079DD4A}"/>
              </a:ext>
            </a:extLst>
          </p:cNvPr>
          <p:cNvSpPr/>
          <p:nvPr/>
        </p:nvSpPr>
        <p:spPr>
          <a:xfrm>
            <a:off x="5881991" y="1809581"/>
            <a:ext cx="652744" cy="646331"/>
          </a:xfrm>
          <a:prstGeom prst="rect">
            <a:avLst/>
          </a:prstGeom>
        </p:spPr>
        <p:txBody>
          <a:bodyPr wrap="none">
            <a:spAutoFit/>
          </a:bodyPr>
          <a:lstStyle/>
          <a:p>
            <a:pPr algn="ctr"/>
            <a:r>
              <a:rPr lang="en-US" sz="3600" b="1">
                <a:solidFill>
                  <a:schemeClr val="accent3">
                    <a:lumMod val="50000"/>
                  </a:schemeClr>
                </a:solidFill>
              </a:rPr>
              <a:t>04</a:t>
            </a:r>
            <a:endParaRPr lang="en-US" sz="1350">
              <a:solidFill>
                <a:schemeClr val="accent3">
                  <a:lumMod val="50000"/>
                </a:schemeClr>
              </a:solidFill>
            </a:endParaRPr>
          </a:p>
        </p:txBody>
      </p:sp>
      <p:sp>
        <p:nvSpPr>
          <p:cNvPr id="66" name="Rectangle 65">
            <a:extLst>
              <a:ext uri="{FF2B5EF4-FFF2-40B4-BE49-F238E27FC236}">
                <a16:creationId xmlns="" xmlns:a16="http://schemas.microsoft.com/office/drawing/2014/main" id="{5BF9A545-5DF0-484A-9A84-D3548D8E0272}"/>
              </a:ext>
            </a:extLst>
          </p:cNvPr>
          <p:cNvSpPr/>
          <p:nvPr/>
        </p:nvSpPr>
        <p:spPr>
          <a:xfrm>
            <a:off x="2601182" y="2429988"/>
            <a:ext cx="652744" cy="646331"/>
          </a:xfrm>
          <a:prstGeom prst="rect">
            <a:avLst/>
          </a:prstGeom>
        </p:spPr>
        <p:txBody>
          <a:bodyPr wrap="none">
            <a:spAutoFit/>
          </a:bodyPr>
          <a:lstStyle/>
          <a:p>
            <a:pPr algn="ctr"/>
            <a:r>
              <a:rPr lang="en-US" sz="3600" b="1">
                <a:solidFill>
                  <a:schemeClr val="accent1">
                    <a:lumMod val="50000"/>
                  </a:schemeClr>
                </a:solidFill>
              </a:rPr>
              <a:t>02</a:t>
            </a:r>
            <a:endParaRPr lang="en-US" sz="1350">
              <a:solidFill>
                <a:schemeClr val="accent1">
                  <a:lumMod val="50000"/>
                </a:schemeClr>
              </a:solidFill>
            </a:endParaRPr>
          </a:p>
        </p:txBody>
      </p:sp>
      <p:pic>
        <p:nvPicPr>
          <p:cNvPr id="32" name="Рисунок 9" descr="иконка law, зако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1507" y="4804254"/>
            <a:ext cx="1608372" cy="1828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Рисунок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25751" y="2489138"/>
            <a:ext cx="1420832" cy="261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Рисунок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49641" y="2188631"/>
            <a:ext cx="1452877" cy="2594106"/>
          </a:xfrm>
          <a:prstGeom prst="rect">
            <a:avLst/>
          </a:prstGeom>
          <a:ln>
            <a:noFill/>
          </a:ln>
          <a:effectLst>
            <a:outerShdw blurRad="190500" algn="tl" rotWithShape="0">
              <a:srgbClr val="000000">
                <a:alpha val="70000"/>
              </a:srgbClr>
            </a:outerShdw>
          </a:effectLst>
        </p:spPr>
      </p:pic>
      <p:pic>
        <p:nvPicPr>
          <p:cNvPr id="39" name="Рисунок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9808" y="1866143"/>
            <a:ext cx="1438541" cy="2626614"/>
          </a:xfrm>
          <a:prstGeom prst="rect">
            <a:avLst/>
          </a:prstGeom>
        </p:spPr>
      </p:pic>
    </p:spTree>
    <p:extLst>
      <p:ext uri="{BB962C8B-B14F-4D97-AF65-F5344CB8AC3E}">
        <p14:creationId xmlns:p14="http://schemas.microsoft.com/office/powerpoint/2010/main" val="619621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ÐÐ°ÑÑÐ¸Ð½ÐºÐ¸ Ð¿Ð¾ Ð·Ð°Ð¿ÑÐ¾ÑÑ Ð¿ÑÐ¾Ð¸Ð·Ð²Ð¾Ð´ÑÑÐ²Ð¾ Ð¿ÑÐ¸Ð½ÑÐ¸Ð¿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41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Скругленная прямоугольная выноска 2"/>
          <p:cNvSpPr/>
          <p:nvPr/>
        </p:nvSpPr>
        <p:spPr>
          <a:xfrm>
            <a:off x="755576" y="297048"/>
            <a:ext cx="7632848" cy="1008112"/>
          </a:xfrm>
          <a:prstGeom prst="wedgeRoundRectCallout">
            <a:avLst>
              <a:gd name="adj1" fmla="val -632"/>
              <a:gd name="adj2" fmla="val 191442"/>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3200" dirty="0"/>
              <a:t>Бухгалтерия ҳисобини юритишда қуйидаги </a:t>
            </a:r>
            <a:r>
              <a:rPr lang="uz-Cyrl-UZ" sz="3200" b="1" dirty="0"/>
              <a:t>асосий тамойилларга</a:t>
            </a:r>
            <a:r>
              <a:rPr lang="uz-Cyrl-UZ" sz="3200" dirty="0"/>
              <a:t> эътибор қаратилади:</a:t>
            </a:r>
            <a:endParaRPr lang="en-US" sz="3200" dirty="0"/>
          </a:p>
        </p:txBody>
      </p:sp>
      <p:sp>
        <p:nvSpPr>
          <p:cNvPr id="31" name="Freeform: Shape 30">
            <a:extLst>
              <a:ext uri="{FF2B5EF4-FFF2-40B4-BE49-F238E27FC236}">
                <a16:creationId xmlns="" xmlns:a16="http://schemas.microsoft.com/office/drawing/2014/main" id="{B31616EA-DAF8-485F-A707-FA719CE5ED7D}"/>
              </a:ext>
            </a:extLst>
          </p:cNvPr>
          <p:cNvSpPr>
            <a:spLocks/>
          </p:cNvSpPr>
          <p:nvPr/>
        </p:nvSpPr>
        <p:spPr bwMode="auto">
          <a:xfrm>
            <a:off x="81250" y="4199624"/>
            <a:ext cx="4309555" cy="1891720"/>
          </a:xfrm>
          <a:custGeom>
            <a:avLst/>
            <a:gdLst>
              <a:gd name="connsiteX0" fmla="*/ 0 w 4798308"/>
              <a:gd name="connsiteY0" fmla="*/ 0 h 2106263"/>
              <a:gd name="connsiteX1" fmla="*/ 4472005 w 4798308"/>
              <a:gd name="connsiteY1" fmla="*/ 0 h 2106263"/>
              <a:gd name="connsiteX2" fmla="*/ 4572000 w 4798308"/>
              <a:gd name="connsiteY2" fmla="*/ 0 h 2106263"/>
              <a:gd name="connsiteX3" fmla="*/ 4798308 w 4798308"/>
              <a:gd name="connsiteY3" fmla="*/ 0 h 2106263"/>
              <a:gd name="connsiteX4" fmla="*/ 4572000 w 4798308"/>
              <a:gd name="connsiteY4" fmla="*/ 226410 h 2106263"/>
              <a:gd name="connsiteX5" fmla="*/ 4572000 w 4798308"/>
              <a:gd name="connsiteY5" fmla="*/ 236766 h 2106263"/>
              <a:gd name="connsiteX6" fmla="*/ 4561649 w 4798308"/>
              <a:gd name="connsiteY6" fmla="*/ 236766 h 2106263"/>
              <a:gd name="connsiteX7" fmla="*/ 2697608 w 4798308"/>
              <a:gd name="connsiteY7" fmla="*/ 2101645 h 2106263"/>
              <a:gd name="connsiteX8" fmla="*/ 2696889 w 4798308"/>
              <a:gd name="connsiteY8" fmla="*/ 2101645 h 2106263"/>
              <a:gd name="connsiteX9" fmla="*/ 2698326 w 4798308"/>
              <a:gd name="connsiteY9" fmla="*/ 2103083 h 2106263"/>
              <a:gd name="connsiteX10" fmla="*/ 2698326 w 4798308"/>
              <a:gd name="connsiteY10" fmla="*/ 2103802 h 2106263"/>
              <a:gd name="connsiteX11" fmla="*/ 2589798 w 4798308"/>
              <a:gd name="connsiteY11" fmla="*/ 2086544 h 2106263"/>
              <a:gd name="connsiteX12" fmla="*/ 2557456 w 4798308"/>
              <a:gd name="connsiteY12" fmla="*/ 2057782 h 2106263"/>
              <a:gd name="connsiteX13" fmla="*/ 2535175 w 4798308"/>
              <a:gd name="connsiteY13" fmla="*/ 1939858 h 2106263"/>
              <a:gd name="connsiteX14" fmla="*/ 2534456 w 4798308"/>
              <a:gd name="connsiteY14" fmla="*/ 1938420 h 2106263"/>
              <a:gd name="connsiteX15" fmla="*/ 4235346 w 4798308"/>
              <a:gd name="connsiteY15" fmla="*/ 236766 h 2106263"/>
              <a:gd name="connsiteX16" fmla="*/ 0 w 4798308"/>
              <a:gd name="connsiteY16" fmla="*/ 236766 h 210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98308" h="2106263">
                <a:moveTo>
                  <a:pt x="0" y="0"/>
                </a:moveTo>
                <a:lnTo>
                  <a:pt x="4472005" y="0"/>
                </a:lnTo>
                <a:lnTo>
                  <a:pt x="4572000" y="0"/>
                </a:lnTo>
                <a:lnTo>
                  <a:pt x="4798308" y="0"/>
                </a:lnTo>
                <a:lnTo>
                  <a:pt x="4572000" y="226410"/>
                </a:lnTo>
                <a:lnTo>
                  <a:pt x="4572000" y="236766"/>
                </a:lnTo>
                <a:lnTo>
                  <a:pt x="4561649" y="236766"/>
                </a:lnTo>
                <a:lnTo>
                  <a:pt x="2697608" y="2101645"/>
                </a:lnTo>
                <a:lnTo>
                  <a:pt x="2696889" y="2101645"/>
                </a:lnTo>
                <a:lnTo>
                  <a:pt x="2698326" y="2103083"/>
                </a:lnTo>
                <a:cubicBezTo>
                  <a:pt x="2698326" y="2103083"/>
                  <a:pt x="2698326" y="2103083"/>
                  <a:pt x="2698326" y="2103802"/>
                </a:cubicBezTo>
                <a:cubicBezTo>
                  <a:pt x="2654484" y="2110273"/>
                  <a:pt x="2617829" y="2103802"/>
                  <a:pt x="2589798" y="2086544"/>
                </a:cubicBezTo>
                <a:cubicBezTo>
                  <a:pt x="2576861" y="2078635"/>
                  <a:pt x="2566080" y="2069287"/>
                  <a:pt x="2557456" y="2057782"/>
                </a:cubicBezTo>
                <a:cubicBezTo>
                  <a:pt x="2535175" y="2028301"/>
                  <a:pt x="2526550" y="1987315"/>
                  <a:pt x="2535175" y="1939858"/>
                </a:cubicBezTo>
                <a:lnTo>
                  <a:pt x="2534456" y="1938420"/>
                </a:lnTo>
                <a:lnTo>
                  <a:pt x="4235346" y="236766"/>
                </a:lnTo>
                <a:lnTo>
                  <a:pt x="0" y="236766"/>
                </a:lnTo>
                <a:close/>
              </a:path>
            </a:pathLst>
          </a:custGeom>
          <a:solidFill>
            <a:srgbClr val="FCAF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22" name="Freeform: Shape 21">
            <a:extLst>
              <a:ext uri="{FF2B5EF4-FFF2-40B4-BE49-F238E27FC236}">
                <a16:creationId xmlns="" xmlns:a16="http://schemas.microsoft.com/office/drawing/2014/main" id="{E021900F-9626-4E2B-B3E0-10FC3E3E53BA}"/>
              </a:ext>
            </a:extLst>
          </p:cNvPr>
          <p:cNvSpPr>
            <a:spLocks/>
          </p:cNvSpPr>
          <p:nvPr/>
        </p:nvSpPr>
        <p:spPr bwMode="auto">
          <a:xfrm>
            <a:off x="2514130" y="3330466"/>
            <a:ext cx="5571800" cy="2954806"/>
          </a:xfrm>
          <a:custGeom>
            <a:avLst/>
            <a:gdLst>
              <a:gd name="connsiteX0" fmla="*/ 2739781 w 5571800"/>
              <a:gd name="connsiteY0" fmla="*/ 0 h 2954806"/>
              <a:gd name="connsiteX1" fmla="*/ 2782916 w 5571800"/>
              <a:gd name="connsiteY1" fmla="*/ 0 h 2954806"/>
              <a:gd name="connsiteX2" fmla="*/ 2971618 w 5571800"/>
              <a:gd name="connsiteY2" fmla="*/ 0 h 2954806"/>
              <a:gd name="connsiteX3" fmla="*/ 5571800 w 5571800"/>
              <a:gd name="connsiteY3" fmla="*/ 0 h 2954806"/>
              <a:gd name="connsiteX4" fmla="*/ 5571800 w 5571800"/>
              <a:gd name="connsiteY4" fmla="*/ 304482 h 2954806"/>
              <a:gd name="connsiteX5" fmla="*/ 2865283 w 5571800"/>
              <a:gd name="connsiteY5" fmla="*/ 304482 h 2954806"/>
              <a:gd name="connsiteX6" fmla="*/ 215001 w 5571800"/>
              <a:gd name="connsiteY6" fmla="*/ 2954806 h 2954806"/>
              <a:gd name="connsiteX7" fmla="*/ 212419 w 5571800"/>
              <a:gd name="connsiteY7" fmla="*/ 2951579 h 2954806"/>
              <a:gd name="connsiteX8" fmla="*/ 213710 w 5571800"/>
              <a:gd name="connsiteY8" fmla="*/ 2953515 h 2954806"/>
              <a:gd name="connsiteX9" fmla="*/ 214356 w 5571800"/>
              <a:gd name="connsiteY9" fmla="*/ 2954160 h 2954806"/>
              <a:gd name="connsiteX10" fmla="*/ 213710 w 5571800"/>
              <a:gd name="connsiteY10" fmla="*/ 2954160 h 2954806"/>
              <a:gd name="connsiteX11" fmla="*/ 63274 w 5571800"/>
              <a:gd name="connsiteY11" fmla="*/ 2891546 h 2954806"/>
              <a:gd name="connsiteX12" fmla="*/ 63920 w 5571800"/>
              <a:gd name="connsiteY12" fmla="*/ 2890255 h 2954806"/>
              <a:gd name="connsiteX13" fmla="*/ 63274 w 5571800"/>
              <a:gd name="connsiteY13" fmla="*/ 2890901 h 2954806"/>
              <a:gd name="connsiteX14" fmla="*/ 646 w 5571800"/>
              <a:gd name="connsiteY14" fmla="*/ 2741142 h 2954806"/>
              <a:gd name="connsiteX15" fmla="*/ 646 w 5571800"/>
              <a:gd name="connsiteY15" fmla="*/ 2740496 h 2954806"/>
              <a:gd name="connsiteX16" fmla="*/ 1292 w 5571800"/>
              <a:gd name="connsiteY16" fmla="*/ 2741142 h 2954806"/>
              <a:gd name="connsiteX17" fmla="*/ 3874 w 5571800"/>
              <a:gd name="connsiteY17" fmla="*/ 2743078 h 2954806"/>
              <a:gd name="connsiteX18" fmla="*/ 0 w 5571800"/>
              <a:gd name="connsiteY18" fmla="*/ 2739206 h 29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71800" h="2954806">
                <a:moveTo>
                  <a:pt x="2739781" y="0"/>
                </a:moveTo>
                <a:lnTo>
                  <a:pt x="2782916" y="0"/>
                </a:lnTo>
                <a:lnTo>
                  <a:pt x="2971618" y="0"/>
                </a:lnTo>
                <a:lnTo>
                  <a:pt x="5571800" y="0"/>
                </a:lnTo>
                <a:lnTo>
                  <a:pt x="5571800" y="304482"/>
                </a:lnTo>
                <a:lnTo>
                  <a:pt x="2865283" y="304482"/>
                </a:lnTo>
                <a:lnTo>
                  <a:pt x="215001" y="2954806"/>
                </a:lnTo>
                <a:lnTo>
                  <a:pt x="212419" y="2951579"/>
                </a:lnTo>
                <a:lnTo>
                  <a:pt x="213710" y="2953515"/>
                </a:lnTo>
                <a:lnTo>
                  <a:pt x="214356" y="2954160"/>
                </a:lnTo>
                <a:cubicBezTo>
                  <a:pt x="214356" y="2954160"/>
                  <a:pt x="213710" y="2954160"/>
                  <a:pt x="213710" y="2954160"/>
                </a:cubicBezTo>
                <a:cubicBezTo>
                  <a:pt x="154955" y="2953515"/>
                  <a:pt x="102013" y="2929631"/>
                  <a:pt x="63274" y="2891546"/>
                </a:cubicBezTo>
                <a:lnTo>
                  <a:pt x="63920" y="2890255"/>
                </a:lnTo>
                <a:lnTo>
                  <a:pt x="63274" y="2890901"/>
                </a:lnTo>
                <a:cubicBezTo>
                  <a:pt x="24535" y="2852815"/>
                  <a:pt x="1292" y="2799883"/>
                  <a:pt x="646" y="2741142"/>
                </a:cubicBezTo>
                <a:cubicBezTo>
                  <a:pt x="646" y="2740496"/>
                  <a:pt x="646" y="2740496"/>
                  <a:pt x="646" y="2740496"/>
                </a:cubicBezTo>
                <a:lnTo>
                  <a:pt x="1292" y="2741142"/>
                </a:lnTo>
                <a:lnTo>
                  <a:pt x="3874" y="2743078"/>
                </a:lnTo>
                <a:lnTo>
                  <a:pt x="0" y="2739206"/>
                </a:lnTo>
                <a:close/>
              </a:path>
            </a:pathLst>
          </a:custGeom>
          <a:solidFill>
            <a:srgbClr val="D287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24" name="Freeform: Shape 23">
            <a:extLst>
              <a:ext uri="{FF2B5EF4-FFF2-40B4-BE49-F238E27FC236}">
                <a16:creationId xmlns="" xmlns:a16="http://schemas.microsoft.com/office/drawing/2014/main" id="{2B073A9D-205D-4238-ABED-1EEDF779E34C}"/>
              </a:ext>
            </a:extLst>
          </p:cNvPr>
          <p:cNvSpPr>
            <a:spLocks/>
          </p:cNvSpPr>
          <p:nvPr/>
        </p:nvSpPr>
        <p:spPr bwMode="auto">
          <a:xfrm>
            <a:off x="2731608" y="5264619"/>
            <a:ext cx="4512057" cy="1163781"/>
          </a:xfrm>
          <a:custGeom>
            <a:avLst/>
            <a:gdLst>
              <a:gd name="connsiteX0" fmla="*/ 1017214 w 4512057"/>
              <a:gd name="connsiteY0" fmla="*/ 0 h 1163781"/>
              <a:gd name="connsiteX1" fmla="*/ 1032476 w 4512057"/>
              <a:gd name="connsiteY1" fmla="*/ 0 h 1163781"/>
              <a:gd name="connsiteX2" fmla="*/ 1311355 w 4512057"/>
              <a:gd name="connsiteY2" fmla="*/ 0 h 1163781"/>
              <a:gd name="connsiteX3" fmla="*/ 4512057 w 4512057"/>
              <a:gd name="connsiteY3" fmla="*/ 0 h 1163781"/>
              <a:gd name="connsiteX4" fmla="*/ 4512057 w 4512057"/>
              <a:gd name="connsiteY4" fmla="*/ 209571 h 1163781"/>
              <a:gd name="connsiteX5" fmla="*/ 1101744 w 4512057"/>
              <a:gd name="connsiteY5" fmla="*/ 209571 h 1163781"/>
              <a:gd name="connsiteX6" fmla="*/ 151063 w 4512057"/>
              <a:gd name="connsiteY6" fmla="*/ 1160067 h 1163781"/>
              <a:gd name="connsiteX7" fmla="*/ 149771 w 4512057"/>
              <a:gd name="connsiteY7" fmla="*/ 1159422 h 1163781"/>
              <a:gd name="connsiteX8" fmla="*/ 32207 w 4512057"/>
              <a:gd name="connsiteY8" fmla="*/ 1130359 h 1163781"/>
              <a:gd name="connsiteX9" fmla="*/ 28977 w 4512057"/>
              <a:gd name="connsiteY9" fmla="*/ 1126484 h 1163781"/>
              <a:gd name="connsiteX10" fmla="*/ 24455 w 4512057"/>
              <a:gd name="connsiteY10" fmla="*/ 1121317 h 1163781"/>
              <a:gd name="connsiteX11" fmla="*/ 23809 w 4512057"/>
              <a:gd name="connsiteY11" fmla="*/ 1120026 h 1163781"/>
              <a:gd name="connsiteX12" fmla="*/ 2492 w 4512057"/>
              <a:gd name="connsiteY12" fmla="*/ 1012816 h 1163781"/>
              <a:gd name="connsiteX13" fmla="*/ 3138 w 4512057"/>
              <a:gd name="connsiteY13" fmla="*/ 1012816 h 1163781"/>
              <a:gd name="connsiteX14" fmla="*/ 3784 w 4512057"/>
              <a:gd name="connsiteY14" fmla="*/ 1013463 h 11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12057" h="1163781">
                <a:moveTo>
                  <a:pt x="1017214" y="0"/>
                </a:moveTo>
                <a:lnTo>
                  <a:pt x="1032476" y="0"/>
                </a:lnTo>
                <a:lnTo>
                  <a:pt x="1311355" y="0"/>
                </a:lnTo>
                <a:lnTo>
                  <a:pt x="4512057" y="0"/>
                </a:lnTo>
                <a:lnTo>
                  <a:pt x="4512057" y="209571"/>
                </a:lnTo>
                <a:lnTo>
                  <a:pt x="1101744" y="209571"/>
                </a:lnTo>
                <a:lnTo>
                  <a:pt x="151063" y="1160067"/>
                </a:lnTo>
                <a:lnTo>
                  <a:pt x="149771" y="1159422"/>
                </a:lnTo>
                <a:cubicBezTo>
                  <a:pt x="101324" y="1171046"/>
                  <a:pt x="59982" y="1158776"/>
                  <a:pt x="32207" y="1130359"/>
                </a:cubicBezTo>
                <a:cubicBezTo>
                  <a:pt x="30914" y="1129067"/>
                  <a:pt x="30268" y="1127776"/>
                  <a:pt x="28977" y="1126484"/>
                </a:cubicBezTo>
                <a:cubicBezTo>
                  <a:pt x="27684" y="1124546"/>
                  <a:pt x="25747" y="1123254"/>
                  <a:pt x="24455" y="1121317"/>
                </a:cubicBezTo>
                <a:cubicBezTo>
                  <a:pt x="24455" y="1120671"/>
                  <a:pt x="23809" y="1120671"/>
                  <a:pt x="23809" y="1120026"/>
                </a:cubicBezTo>
                <a:cubicBezTo>
                  <a:pt x="3784" y="1093546"/>
                  <a:pt x="-4614" y="1056088"/>
                  <a:pt x="2492" y="1012816"/>
                </a:cubicBezTo>
                <a:cubicBezTo>
                  <a:pt x="2492" y="1012816"/>
                  <a:pt x="3138" y="1012816"/>
                  <a:pt x="3138" y="1012816"/>
                </a:cubicBezTo>
                <a:lnTo>
                  <a:pt x="3784" y="1013463"/>
                </a:lnTo>
                <a:close/>
              </a:path>
            </a:pathLst>
          </a:custGeom>
          <a:solidFill>
            <a:srgbClr val="EFA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8" name="Group 7">
            <a:extLst>
              <a:ext uri="{FF2B5EF4-FFF2-40B4-BE49-F238E27FC236}">
                <a16:creationId xmlns="" xmlns:a16="http://schemas.microsoft.com/office/drawing/2014/main" id="{2547C813-F8C1-4BFB-ADB4-BB88356392C7}"/>
              </a:ext>
            </a:extLst>
          </p:cNvPr>
          <p:cNvGrpSpPr/>
          <p:nvPr/>
        </p:nvGrpSpPr>
        <p:grpSpPr>
          <a:xfrm>
            <a:off x="1923909" y="5903026"/>
            <a:ext cx="954974" cy="954974"/>
            <a:chOff x="2406500" y="4874325"/>
            <a:chExt cx="954974" cy="954974"/>
          </a:xfrm>
        </p:grpSpPr>
        <p:sp>
          <p:nvSpPr>
            <p:cNvPr id="19" name="Freeform: Shape 18">
              <a:extLst>
                <a:ext uri="{FF2B5EF4-FFF2-40B4-BE49-F238E27FC236}">
                  <a16:creationId xmlns="" xmlns:a16="http://schemas.microsoft.com/office/drawing/2014/main" id="{0100C81B-DB2D-4FCC-85CD-FC7CAAFD92F6}"/>
                </a:ext>
              </a:extLst>
            </p:cNvPr>
            <p:cNvSpPr>
              <a:spLocks/>
            </p:cNvSpPr>
            <p:nvPr/>
          </p:nvSpPr>
          <p:spPr bwMode="auto">
            <a:xfrm>
              <a:off x="2406500" y="4874325"/>
              <a:ext cx="954974" cy="954974"/>
            </a:xfrm>
            <a:custGeom>
              <a:avLst/>
              <a:gdLst>
                <a:gd name="connsiteX0" fmla="*/ 642302 w 758825"/>
                <a:gd name="connsiteY0" fmla="*/ 288394 h 758825"/>
                <a:gd name="connsiteX1" fmla="*/ 642938 w 758825"/>
                <a:gd name="connsiteY1" fmla="*/ 288925 h 758825"/>
                <a:gd name="connsiteX2" fmla="*/ 642303 w 758825"/>
                <a:gd name="connsiteY2" fmla="*/ 288396 h 758825"/>
                <a:gd name="connsiteX3" fmla="*/ 354168 w 758825"/>
                <a:gd name="connsiteY3" fmla="*/ 0 h 758825"/>
                <a:gd name="connsiteX4" fmla="*/ 354681 w 758825"/>
                <a:gd name="connsiteY4" fmla="*/ 1027 h 758825"/>
                <a:gd name="connsiteX5" fmla="*/ 370565 w 758825"/>
                <a:gd name="connsiteY5" fmla="*/ 85297 h 758825"/>
                <a:gd name="connsiteX6" fmla="*/ 393624 w 758825"/>
                <a:gd name="connsiteY6" fmla="*/ 105851 h 758825"/>
                <a:gd name="connsiteX7" fmla="*/ 428083 w 758825"/>
                <a:gd name="connsiteY7" fmla="*/ 118376 h 758825"/>
                <a:gd name="connsiteX8" fmla="*/ 470812 w 758825"/>
                <a:gd name="connsiteY8" fmla="*/ 118184 h 758825"/>
                <a:gd name="connsiteX9" fmla="*/ 469900 w 758825"/>
                <a:gd name="connsiteY9" fmla="*/ 117475 h 758825"/>
                <a:gd name="connsiteX10" fmla="*/ 470581 w 758825"/>
                <a:gd name="connsiteY10" fmla="*/ 117475 h 758825"/>
                <a:gd name="connsiteX11" fmla="*/ 474663 w 758825"/>
                <a:gd name="connsiteY11" fmla="*/ 120650 h 758825"/>
                <a:gd name="connsiteX12" fmla="*/ 471942 w 758825"/>
                <a:gd name="connsiteY12" fmla="*/ 119062 h 758825"/>
                <a:gd name="connsiteX13" fmla="*/ 471261 w 758825"/>
                <a:gd name="connsiteY13" fmla="*/ 118533 h 758825"/>
                <a:gd name="connsiteX14" fmla="*/ 471033 w 758825"/>
                <a:gd name="connsiteY14" fmla="*/ 118356 h 758825"/>
                <a:gd name="connsiteX15" fmla="*/ 484512 w 758825"/>
                <a:gd name="connsiteY15" fmla="*/ 183955 h 758825"/>
                <a:gd name="connsiteX16" fmla="*/ 520701 w 758825"/>
                <a:gd name="connsiteY16" fmla="*/ 237395 h 758825"/>
                <a:gd name="connsiteX17" fmla="*/ 430391 w 758825"/>
                <a:gd name="connsiteY17" fmla="*/ 327957 h 758825"/>
                <a:gd name="connsiteX18" fmla="*/ 521430 w 758825"/>
                <a:gd name="connsiteY18" fmla="*/ 237051 h 758825"/>
                <a:gd name="connsiteX19" fmla="*/ 521944 w 758825"/>
                <a:gd name="connsiteY19" fmla="*/ 236538 h 758825"/>
                <a:gd name="connsiteX20" fmla="*/ 521430 w 758825"/>
                <a:gd name="connsiteY20" fmla="*/ 237564 h 758825"/>
                <a:gd name="connsiteX21" fmla="*/ 575319 w 758825"/>
                <a:gd name="connsiteY21" fmla="*/ 273609 h 758825"/>
                <a:gd name="connsiteX22" fmla="*/ 641005 w 758825"/>
                <a:gd name="connsiteY22" fmla="*/ 287302 h 758825"/>
                <a:gd name="connsiteX23" fmla="*/ 639763 w 758825"/>
                <a:gd name="connsiteY23" fmla="*/ 285750 h 758825"/>
                <a:gd name="connsiteX24" fmla="*/ 642302 w 758825"/>
                <a:gd name="connsiteY24" fmla="*/ 288394 h 758825"/>
                <a:gd name="connsiteX25" fmla="*/ 641668 w 758825"/>
                <a:gd name="connsiteY25" fmla="*/ 287866 h 758825"/>
                <a:gd name="connsiteX26" fmla="*/ 641157 w 758825"/>
                <a:gd name="connsiteY26" fmla="*/ 287440 h 758825"/>
                <a:gd name="connsiteX27" fmla="*/ 641541 w 758825"/>
                <a:gd name="connsiteY27" fmla="*/ 334923 h 758825"/>
                <a:gd name="connsiteX28" fmla="*/ 658112 w 758825"/>
                <a:gd name="connsiteY28" fmla="*/ 372507 h 758825"/>
                <a:gd name="connsiteX29" fmla="*/ 658626 w 758825"/>
                <a:gd name="connsiteY29" fmla="*/ 373533 h 758825"/>
                <a:gd name="connsiteX30" fmla="*/ 662223 w 758825"/>
                <a:gd name="connsiteY30" fmla="*/ 377638 h 758825"/>
                <a:gd name="connsiteX31" fmla="*/ 664792 w 758825"/>
                <a:gd name="connsiteY31" fmla="*/ 380717 h 758825"/>
                <a:gd name="connsiteX32" fmla="*/ 758311 w 758825"/>
                <a:gd name="connsiteY32" fmla="*/ 403806 h 758825"/>
                <a:gd name="connsiteX33" fmla="*/ 758825 w 758825"/>
                <a:gd name="connsiteY33" fmla="*/ 404319 h 758825"/>
                <a:gd name="connsiteX34" fmla="*/ 212612 w 758825"/>
                <a:gd name="connsiteY34" fmla="*/ 658813 h 758825"/>
                <a:gd name="connsiteX35" fmla="*/ 156159 w 758825"/>
                <a:gd name="connsiteY35" fmla="*/ 602955 h 758825"/>
                <a:gd name="connsiteX36" fmla="*/ 155866 w 758825"/>
                <a:gd name="connsiteY36" fmla="*/ 603250 h 758825"/>
                <a:gd name="connsiteX37" fmla="*/ 155404 w 758825"/>
                <a:gd name="connsiteY37" fmla="*/ 602782 h 758825"/>
                <a:gd name="connsiteX38" fmla="*/ 1606 w 758825"/>
                <a:gd name="connsiteY38" fmla="*/ 757221 h 758825"/>
                <a:gd name="connsiteX39" fmla="*/ 155690 w 758825"/>
                <a:gd name="connsiteY39" fmla="*/ 603250 h 758825"/>
                <a:gd name="connsiteX40" fmla="*/ 156204 w 758825"/>
                <a:gd name="connsiteY40" fmla="*/ 603764 h 758825"/>
                <a:gd name="connsiteX41" fmla="*/ 212725 w 758825"/>
                <a:gd name="connsiteY41" fmla="*/ 659730 h 758825"/>
                <a:gd name="connsiteX42" fmla="*/ 1588 w 758825"/>
                <a:gd name="connsiteY42" fmla="*/ 758290 h 758825"/>
                <a:gd name="connsiteX43" fmla="*/ 1542 w 758825"/>
                <a:gd name="connsiteY43" fmla="*/ 758312 h 758825"/>
                <a:gd name="connsiteX44" fmla="*/ 1028 w 758825"/>
                <a:gd name="connsiteY44" fmla="*/ 758312 h 758825"/>
                <a:gd name="connsiteX45" fmla="*/ 0 w 758825"/>
                <a:gd name="connsiteY45" fmla="*/ 758825 h 758825"/>
                <a:gd name="connsiteX46" fmla="*/ 1028 w 758825"/>
                <a:gd name="connsiteY46" fmla="*/ 757798 h 758825"/>
                <a:gd name="connsiteX47" fmla="*/ 1588 w 758825"/>
                <a:gd name="connsiteY47" fmla="*/ 757238 h 758825"/>
                <a:gd name="connsiteX48" fmla="*/ 99813 w 758825"/>
                <a:gd name="connsiteY48" fmla="*/ 546100 h 758825"/>
                <a:gd name="connsiteX49" fmla="*/ 100148 w 758825"/>
                <a:gd name="connsiteY49" fmla="*/ 546438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55866 w 758825"/>
                <a:gd name="connsiteY37" fmla="*/ 603250 h 758825"/>
                <a:gd name="connsiteX38" fmla="*/ 155404 w 758825"/>
                <a:gd name="connsiteY38" fmla="*/ 602782 h 758825"/>
                <a:gd name="connsiteX39" fmla="*/ 1606 w 758825"/>
                <a:gd name="connsiteY39" fmla="*/ 757221 h 758825"/>
                <a:gd name="connsiteX40" fmla="*/ 155690 w 758825"/>
                <a:gd name="connsiteY40" fmla="*/ 603250 h 758825"/>
                <a:gd name="connsiteX41" fmla="*/ 212725 w 758825"/>
                <a:gd name="connsiteY41" fmla="*/ 659730 h 758825"/>
                <a:gd name="connsiteX42" fmla="*/ 1588 w 758825"/>
                <a:gd name="connsiteY42" fmla="*/ 758290 h 758825"/>
                <a:gd name="connsiteX43" fmla="*/ 1542 w 758825"/>
                <a:gd name="connsiteY43" fmla="*/ 758312 h 758825"/>
                <a:gd name="connsiteX44" fmla="*/ 1028 w 758825"/>
                <a:gd name="connsiteY44" fmla="*/ 758312 h 758825"/>
                <a:gd name="connsiteX45" fmla="*/ 0 w 758825"/>
                <a:gd name="connsiteY45" fmla="*/ 758825 h 758825"/>
                <a:gd name="connsiteX46" fmla="*/ 1028 w 758825"/>
                <a:gd name="connsiteY46" fmla="*/ 757798 h 758825"/>
                <a:gd name="connsiteX47" fmla="*/ 1588 w 758825"/>
                <a:gd name="connsiteY47" fmla="*/ 757238 h 758825"/>
                <a:gd name="connsiteX48" fmla="*/ 99813 w 758825"/>
                <a:gd name="connsiteY48" fmla="*/ 546100 h 758825"/>
                <a:gd name="connsiteX49" fmla="*/ 100148 w 758825"/>
                <a:gd name="connsiteY49" fmla="*/ 546438 h 758825"/>
                <a:gd name="connsiteX50" fmla="*/ 354168 w 758825"/>
                <a:gd name="connsiteY50"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55866 w 758825"/>
                <a:gd name="connsiteY37" fmla="*/ 603250 h 758825"/>
                <a:gd name="connsiteX38" fmla="*/ 155404 w 758825"/>
                <a:gd name="connsiteY38" fmla="*/ 602782 h 758825"/>
                <a:gd name="connsiteX39" fmla="*/ 1606 w 758825"/>
                <a:gd name="connsiteY39" fmla="*/ 757221 h 758825"/>
                <a:gd name="connsiteX40" fmla="*/ 212725 w 758825"/>
                <a:gd name="connsiteY40" fmla="*/ 659730 h 758825"/>
                <a:gd name="connsiteX41" fmla="*/ 1588 w 758825"/>
                <a:gd name="connsiteY41" fmla="*/ 758290 h 758825"/>
                <a:gd name="connsiteX42" fmla="*/ 1542 w 758825"/>
                <a:gd name="connsiteY42" fmla="*/ 758312 h 758825"/>
                <a:gd name="connsiteX43" fmla="*/ 1028 w 758825"/>
                <a:gd name="connsiteY43" fmla="*/ 758312 h 758825"/>
                <a:gd name="connsiteX44" fmla="*/ 0 w 758825"/>
                <a:gd name="connsiteY44" fmla="*/ 758825 h 758825"/>
                <a:gd name="connsiteX45" fmla="*/ 1028 w 758825"/>
                <a:gd name="connsiteY45" fmla="*/ 757798 h 758825"/>
                <a:gd name="connsiteX46" fmla="*/ 1588 w 758825"/>
                <a:gd name="connsiteY46" fmla="*/ 757238 h 758825"/>
                <a:gd name="connsiteX47" fmla="*/ 99813 w 758825"/>
                <a:gd name="connsiteY47" fmla="*/ 546100 h 758825"/>
                <a:gd name="connsiteX48" fmla="*/ 100148 w 758825"/>
                <a:gd name="connsiteY48" fmla="*/ 546438 h 758825"/>
                <a:gd name="connsiteX49" fmla="*/ 354168 w 758825"/>
                <a:gd name="connsiteY49"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55866 w 758825"/>
                <a:gd name="connsiteY37" fmla="*/ 603250 h 758825"/>
                <a:gd name="connsiteX38" fmla="*/ 1606 w 758825"/>
                <a:gd name="connsiteY38" fmla="*/ 757221 h 758825"/>
                <a:gd name="connsiteX39" fmla="*/ 212725 w 758825"/>
                <a:gd name="connsiteY39" fmla="*/ 659730 h 758825"/>
                <a:gd name="connsiteX40" fmla="*/ 1588 w 758825"/>
                <a:gd name="connsiteY40" fmla="*/ 758290 h 758825"/>
                <a:gd name="connsiteX41" fmla="*/ 1542 w 758825"/>
                <a:gd name="connsiteY41" fmla="*/ 758312 h 758825"/>
                <a:gd name="connsiteX42" fmla="*/ 1028 w 758825"/>
                <a:gd name="connsiteY42" fmla="*/ 758312 h 758825"/>
                <a:gd name="connsiteX43" fmla="*/ 0 w 758825"/>
                <a:gd name="connsiteY43" fmla="*/ 758825 h 758825"/>
                <a:gd name="connsiteX44" fmla="*/ 1028 w 758825"/>
                <a:gd name="connsiteY44" fmla="*/ 757798 h 758825"/>
                <a:gd name="connsiteX45" fmla="*/ 1588 w 758825"/>
                <a:gd name="connsiteY45" fmla="*/ 757238 h 758825"/>
                <a:gd name="connsiteX46" fmla="*/ 99813 w 758825"/>
                <a:gd name="connsiteY46" fmla="*/ 546100 h 758825"/>
                <a:gd name="connsiteX47" fmla="*/ 100148 w 758825"/>
                <a:gd name="connsiteY47" fmla="*/ 546438 h 758825"/>
                <a:gd name="connsiteX48" fmla="*/ 354168 w 758825"/>
                <a:gd name="connsiteY48"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56159 w 758825"/>
                <a:gd name="connsiteY36" fmla="*/ 602955 h 758825"/>
                <a:gd name="connsiteX37" fmla="*/ 1606 w 758825"/>
                <a:gd name="connsiteY37" fmla="*/ 757221 h 758825"/>
                <a:gd name="connsiteX38" fmla="*/ 212725 w 758825"/>
                <a:gd name="connsiteY38" fmla="*/ 659730 h 758825"/>
                <a:gd name="connsiteX39" fmla="*/ 1588 w 758825"/>
                <a:gd name="connsiteY39" fmla="*/ 758290 h 758825"/>
                <a:gd name="connsiteX40" fmla="*/ 1542 w 758825"/>
                <a:gd name="connsiteY40" fmla="*/ 758312 h 758825"/>
                <a:gd name="connsiteX41" fmla="*/ 1028 w 758825"/>
                <a:gd name="connsiteY41" fmla="*/ 758312 h 758825"/>
                <a:gd name="connsiteX42" fmla="*/ 0 w 758825"/>
                <a:gd name="connsiteY42" fmla="*/ 758825 h 758825"/>
                <a:gd name="connsiteX43" fmla="*/ 1028 w 758825"/>
                <a:gd name="connsiteY43" fmla="*/ 757798 h 758825"/>
                <a:gd name="connsiteX44" fmla="*/ 1588 w 758825"/>
                <a:gd name="connsiteY44" fmla="*/ 757238 h 758825"/>
                <a:gd name="connsiteX45" fmla="*/ 99813 w 758825"/>
                <a:gd name="connsiteY45" fmla="*/ 546100 h 758825"/>
                <a:gd name="connsiteX46" fmla="*/ 100148 w 758825"/>
                <a:gd name="connsiteY46" fmla="*/ 546438 h 758825"/>
                <a:gd name="connsiteX47" fmla="*/ 354168 w 758825"/>
                <a:gd name="connsiteY47"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430391 w 758825"/>
                <a:gd name="connsiteY18" fmla="*/ 327957 h 758825"/>
                <a:gd name="connsiteX19" fmla="*/ 521430 w 758825"/>
                <a:gd name="connsiteY19" fmla="*/ 237051 h 758825"/>
                <a:gd name="connsiteX20" fmla="*/ 521944 w 758825"/>
                <a:gd name="connsiteY20" fmla="*/ 236538 h 758825"/>
                <a:gd name="connsiteX21" fmla="*/ 521430 w 758825"/>
                <a:gd name="connsiteY21" fmla="*/ 237564 h 758825"/>
                <a:gd name="connsiteX22" fmla="*/ 575319 w 758825"/>
                <a:gd name="connsiteY22" fmla="*/ 273609 h 758825"/>
                <a:gd name="connsiteX23" fmla="*/ 641005 w 758825"/>
                <a:gd name="connsiteY23" fmla="*/ 287302 h 758825"/>
                <a:gd name="connsiteX24" fmla="*/ 639763 w 758825"/>
                <a:gd name="connsiteY24" fmla="*/ 285750 h 758825"/>
                <a:gd name="connsiteX25" fmla="*/ 642302 w 758825"/>
                <a:gd name="connsiteY25" fmla="*/ 288394 h 758825"/>
                <a:gd name="connsiteX26" fmla="*/ 641668 w 758825"/>
                <a:gd name="connsiteY26" fmla="*/ 287866 h 758825"/>
                <a:gd name="connsiteX27" fmla="*/ 641157 w 758825"/>
                <a:gd name="connsiteY27" fmla="*/ 287440 h 758825"/>
                <a:gd name="connsiteX28" fmla="*/ 641541 w 758825"/>
                <a:gd name="connsiteY28" fmla="*/ 334923 h 758825"/>
                <a:gd name="connsiteX29" fmla="*/ 658112 w 758825"/>
                <a:gd name="connsiteY29" fmla="*/ 372507 h 758825"/>
                <a:gd name="connsiteX30" fmla="*/ 658626 w 758825"/>
                <a:gd name="connsiteY30" fmla="*/ 373533 h 758825"/>
                <a:gd name="connsiteX31" fmla="*/ 662223 w 758825"/>
                <a:gd name="connsiteY31" fmla="*/ 377638 h 758825"/>
                <a:gd name="connsiteX32" fmla="*/ 664792 w 758825"/>
                <a:gd name="connsiteY32" fmla="*/ 380717 h 758825"/>
                <a:gd name="connsiteX33" fmla="*/ 758311 w 758825"/>
                <a:gd name="connsiteY33" fmla="*/ 403806 h 758825"/>
                <a:gd name="connsiteX34" fmla="*/ 758825 w 758825"/>
                <a:gd name="connsiteY34" fmla="*/ 404319 h 758825"/>
                <a:gd name="connsiteX35" fmla="*/ 212612 w 758825"/>
                <a:gd name="connsiteY35" fmla="*/ 658813 h 758825"/>
                <a:gd name="connsiteX36" fmla="*/ 1606 w 758825"/>
                <a:gd name="connsiteY36" fmla="*/ 757221 h 758825"/>
                <a:gd name="connsiteX37" fmla="*/ 212725 w 758825"/>
                <a:gd name="connsiteY37" fmla="*/ 659730 h 758825"/>
                <a:gd name="connsiteX38" fmla="*/ 1588 w 758825"/>
                <a:gd name="connsiteY38" fmla="*/ 758290 h 758825"/>
                <a:gd name="connsiteX39" fmla="*/ 1542 w 758825"/>
                <a:gd name="connsiteY39" fmla="*/ 758312 h 758825"/>
                <a:gd name="connsiteX40" fmla="*/ 1028 w 758825"/>
                <a:gd name="connsiteY40" fmla="*/ 758312 h 758825"/>
                <a:gd name="connsiteX41" fmla="*/ 0 w 758825"/>
                <a:gd name="connsiteY41" fmla="*/ 758825 h 758825"/>
                <a:gd name="connsiteX42" fmla="*/ 1028 w 758825"/>
                <a:gd name="connsiteY42" fmla="*/ 757798 h 758825"/>
                <a:gd name="connsiteX43" fmla="*/ 1588 w 758825"/>
                <a:gd name="connsiteY43" fmla="*/ 757238 h 758825"/>
                <a:gd name="connsiteX44" fmla="*/ 99813 w 758825"/>
                <a:gd name="connsiteY44" fmla="*/ 546100 h 758825"/>
                <a:gd name="connsiteX45" fmla="*/ 100148 w 758825"/>
                <a:gd name="connsiteY45" fmla="*/ 546438 h 758825"/>
                <a:gd name="connsiteX46" fmla="*/ 354168 w 758825"/>
                <a:gd name="connsiteY46" fmla="*/ 0 h 758825"/>
                <a:gd name="connsiteX0" fmla="*/ 642302 w 758825"/>
                <a:gd name="connsiteY0" fmla="*/ 288394 h 758825"/>
                <a:gd name="connsiteX1" fmla="*/ 642938 w 758825"/>
                <a:gd name="connsiteY1" fmla="*/ 288925 h 758825"/>
                <a:gd name="connsiteX2" fmla="*/ 642303 w 758825"/>
                <a:gd name="connsiteY2" fmla="*/ 288396 h 758825"/>
                <a:gd name="connsiteX3" fmla="*/ 642302 w 758825"/>
                <a:gd name="connsiteY3" fmla="*/ 288394 h 758825"/>
                <a:gd name="connsiteX4" fmla="*/ 354168 w 758825"/>
                <a:gd name="connsiteY4" fmla="*/ 0 h 758825"/>
                <a:gd name="connsiteX5" fmla="*/ 354681 w 758825"/>
                <a:gd name="connsiteY5" fmla="*/ 1027 h 758825"/>
                <a:gd name="connsiteX6" fmla="*/ 370565 w 758825"/>
                <a:gd name="connsiteY6" fmla="*/ 85297 h 758825"/>
                <a:gd name="connsiteX7" fmla="*/ 393624 w 758825"/>
                <a:gd name="connsiteY7" fmla="*/ 105851 h 758825"/>
                <a:gd name="connsiteX8" fmla="*/ 428083 w 758825"/>
                <a:gd name="connsiteY8" fmla="*/ 118376 h 758825"/>
                <a:gd name="connsiteX9" fmla="*/ 470812 w 758825"/>
                <a:gd name="connsiteY9" fmla="*/ 118184 h 758825"/>
                <a:gd name="connsiteX10" fmla="*/ 469900 w 758825"/>
                <a:gd name="connsiteY10" fmla="*/ 117475 h 758825"/>
                <a:gd name="connsiteX11" fmla="*/ 470581 w 758825"/>
                <a:gd name="connsiteY11" fmla="*/ 117475 h 758825"/>
                <a:gd name="connsiteX12" fmla="*/ 474663 w 758825"/>
                <a:gd name="connsiteY12" fmla="*/ 120650 h 758825"/>
                <a:gd name="connsiteX13" fmla="*/ 471942 w 758825"/>
                <a:gd name="connsiteY13" fmla="*/ 119062 h 758825"/>
                <a:gd name="connsiteX14" fmla="*/ 471261 w 758825"/>
                <a:gd name="connsiteY14" fmla="*/ 118533 h 758825"/>
                <a:gd name="connsiteX15" fmla="*/ 471033 w 758825"/>
                <a:gd name="connsiteY15" fmla="*/ 118356 h 758825"/>
                <a:gd name="connsiteX16" fmla="*/ 484512 w 758825"/>
                <a:gd name="connsiteY16" fmla="*/ 183955 h 758825"/>
                <a:gd name="connsiteX17" fmla="*/ 520701 w 758825"/>
                <a:gd name="connsiteY17" fmla="*/ 237395 h 758825"/>
                <a:gd name="connsiteX18" fmla="*/ 521430 w 758825"/>
                <a:gd name="connsiteY18" fmla="*/ 237051 h 758825"/>
                <a:gd name="connsiteX19" fmla="*/ 521944 w 758825"/>
                <a:gd name="connsiteY19" fmla="*/ 236538 h 758825"/>
                <a:gd name="connsiteX20" fmla="*/ 521430 w 758825"/>
                <a:gd name="connsiteY20" fmla="*/ 237564 h 758825"/>
                <a:gd name="connsiteX21" fmla="*/ 575319 w 758825"/>
                <a:gd name="connsiteY21" fmla="*/ 273609 h 758825"/>
                <a:gd name="connsiteX22" fmla="*/ 641005 w 758825"/>
                <a:gd name="connsiteY22" fmla="*/ 287302 h 758825"/>
                <a:gd name="connsiteX23" fmla="*/ 639763 w 758825"/>
                <a:gd name="connsiteY23" fmla="*/ 285750 h 758825"/>
                <a:gd name="connsiteX24" fmla="*/ 642302 w 758825"/>
                <a:gd name="connsiteY24" fmla="*/ 288394 h 758825"/>
                <a:gd name="connsiteX25" fmla="*/ 641668 w 758825"/>
                <a:gd name="connsiteY25" fmla="*/ 287866 h 758825"/>
                <a:gd name="connsiteX26" fmla="*/ 641157 w 758825"/>
                <a:gd name="connsiteY26" fmla="*/ 287440 h 758825"/>
                <a:gd name="connsiteX27" fmla="*/ 641541 w 758825"/>
                <a:gd name="connsiteY27" fmla="*/ 334923 h 758825"/>
                <a:gd name="connsiteX28" fmla="*/ 658112 w 758825"/>
                <a:gd name="connsiteY28" fmla="*/ 372507 h 758825"/>
                <a:gd name="connsiteX29" fmla="*/ 658626 w 758825"/>
                <a:gd name="connsiteY29" fmla="*/ 373533 h 758825"/>
                <a:gd name="connsiteX30" fmla="*/ 662223 w 758825"/>
                <a:gd name="connsiteY30" fmla="*/ 377638 h 758825"/>
                <a:gd name="connsiteX31" fmla="*/ 664792 w 758825"/>
                <a:gd name="connsiteY31" fmla="*/ 380717 h 758825"/>
                <a:gd name="connsiteX32" fmla="*/ 758311 w 758825"/>
                <a:gd name="connsiteY32" fmla="*/ 403806 h 758825"/>
                <a:gd name="connsiteX33" fmla="*/ 758825 w 758825"/>
                <a:gd name="connsiteY33" fmla="*/ 404319 h 758825"/>
                <a:gd name="connsiteX34" fmla="*/ 212612 w 758825"/>
                <a:gd name="connsiteY34" fmla="*/ 658813 h 758825"/>
                <a:gd name="connsiteX35" fmla="*/ 1606 w 758825"/>
                <a:gd name="connsiteY35" fmla="*/ 757221 h 758825"/>
                <a:gd name="connsiteX36" fmla="*/ 212725 w 758825"/>
                <a:gd name="connsiteY36" fmla="*/ 659730 h 758825"/>
                <a:gd name="connsiteX37" fmla="*/ 1588 w 758825"/>
                <a:gd name="connsiteY37" fmla="*/ 758290 h 758825"/>
                <a:gd name="connsiteX38" fmla="*/ 1542 w 758825"/>
                <a:gd name="connsiteY38" fmla="*/ 758312 h 758825"/>
                <a:gd name="connsiteX39" fmla="*/ 1028 w 758825"/>
                <a:gd name="connsiteY39" fmla="*/ 758312 h 758825"/>
                <a:gd name="connsiteX40" fmla="*/ 0 w 758825"/>
                <a:gd name="connsiteY40" fmla="*/ 758825 h 758825"/>
                <a:gd name="connsiteX41" fmla="*/ 1028 w 758825"/>
                <a:gd name="connsiteY41" fmla="*/ 757798 h 758825"/>
                <a:gd name="connsiteX42" fmla="*/ 1588 w 758825"/>
                <a:gd name="connsiteY42" fmla="*/ 757238 h 758825"/>
                <a:gd name="connsiteX43" fmla="*/ 99813 w 758825"/>
                <a:gd name="connsiteY43" fmla="*/ 546100 h 758825"/>
                <a:gd name="connsiteX44" fmla="*/ 100148 w 758825"/>
                <a:gd name="connsiteY44" fmla="*/ 546438 h 758825"/>
                <a:gd name="connsiteX45" fmla="*/ 354168 w 758825"/>
                <a:gd name="connsiteY45" fmla="*/ 0 h 7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58825" h="758825">
                  <a:moveTo>
                    <a:pt x="642302" y="288394"/>
                  </a:moveTo>
                  <a:lnTo>
                    <a:pt x="642938" y="288925"/>
                  </a:lnTo>
                  <a:lnTo>
                    <a:pt x="642303" y="288396"/>
                  </a:lnTo>
                  <a:cubicBezTo>
                    <a:pt x="642303" y="288395"/>
                    <a:pt x="642302" y="288395"/>
                    <a:pt x="642302" y="288394"/>
                  </a:cubicBezTo>
                  <a:close/>
                  <a:moveTo>
                    <a:pt x="354168" y="0"/>
                  </a:moveTo>
                  <a:lnTo>
                    <a:pt x="354681" y="1027"/>
                  </a:lnTo>
                  <a:cubicBezTo>
                    <a:pt x="348532" y="34941"/>
                    <a:pt x="354681" y="64230"/>
                    <a:pt x="370565" y="85297"/>
                  </a:cubicBezTo>
                  <a:cubicBezTo>
                    <a:pt x="376202" y="94033"/>
                    <a:pt x="383888" y="100713"/>
                    <a:pt x="393624" y="105851"/>
                  </a:cubicBezTo>
                  <a:cubicBezTo>
                    <a:pt x="403616" y="112017"/>
                    <a:pt x="415145" y="116256"/>
                    <a:pt x="428083" y="118376"/>
                  </a:cubicBezTo>
                  <a:lnTo>
                    <a:pt x="470812" y="118184"/>
                  </a:lnTo>
                  <a:lnTo>
                    <a:pt x="469900" y="117475"/>
                  </a:lnTo>
                  <a:lnTo>
                    <a:pt x="470581" y="117475"/>
                  </a:lnTo>
                  <a:lnTo>
                    <a:pt x="474663" y="120650"/>
                  </a:lnTo>
                  <a:lnTo>
                    <a:pt x="471942" y="119062"/>
                  </a:lnTo>
                  <a:lnTo>
                    <a:pt x="471261" y="118533"/>
                  </a:lnTo>
                  <a:lnTo>
                    <a:pt x="471033" y="118356"/>
                  </a:lnTo>
                  <a:lnTo>
                    <a:pt x="484512" y="183955"/>
                  </a:lnTo>
                  <a:cubicBezTo>
                    <a:pt x="493031" y="204123"/>
                    <a:pt x="505329" y="222236"/>
                    <a:pt x="520701" y="237395"/>
                  </a:cubicBezTo>
                  <a:lnTo>
                    <a:pt x="521430" y="237051"/>
                  </a:lnTo>
                  <a:lnTo>
                    <a:pt x="521944" y="236538"/>
                  </a:lnTo>
                  <a:lnTo>
                    <a:pt x="521430" y="237564"/>
                  </a:lnTo>
                  <a:cubicBezTo>
                    <a:pt x="536846" y="252700"/>
                    <a:pt x="555087" y="265014"/>
                    <a:pt x="575319" y="273609"/>
                  </a:cubicBezTo>
                  <a:lnTo>
                    <a:pt x="641005" y="287302"/>
                  </a:lnTo>
                  <a:lnTo>
                    <a:pt x="639763" y="285750"/>
                  </a:lnTo>
                  <a:lnTo>
                    <a:pt x="642302" y="288394"/>
                  </a:lnTo>
                  <a:lnTo>
                    <a:pt x="641668" y="287866"/>
                  </a:lnTo>
                  <a:lnTo>
                    <a:pt x="641157" y="287440"/>
                  </a:lnTo>
                  <a:lnTo>
                    <a:pt x="641541" y="334923"/>
                  </a:lnTo>
                  <a:cubicBezTo>
                    <a:pt x="644496" y="349290"/>
                    <a:pt x="650148" y="361989"/>
                    <a:pt x="658112" y="372507"/>
                  </a:cubicBezTo>
                  <a:cubicBezTo>
                    <a:pt x="658112" y="373020"/>
                    <a:pt x="658626" y="373020"/>
                    <a:pt x="658626" y="373533"/>
                  </a:cubicBezTo>
                  <a:cubicBezTo>
                    <a:pt x="659654" y="375073"/>
                    <a:pt x="661195" y="376099"/>
                    <a:pt x="662223" y="377638"/>
                  </a:cubicBezTo>
                  <a:cubicBezTo>
                    <a:pt x="663251" y="378664"/>
                    <a:pt x="663765" y="379691"/>
                    <a:pt x="664792" y="380717"/>
                  </a:cubicBezTo>
                  <a:cubicBezTo>
                    <a:pt x="686887" y="403293"/>
                    <a:pt x="719773" y="413042"/>
                    <a:pt x="758311" y="403806"/>
                  </a:cubicBezTo>
                  <a:lnTo>
                    <a:pt x="758825" y="404319"/>
                  </a:lnTo>
                  <a:lnTo>
                    <a:pt x="212612" y="658813"/>
                  </a:lnTo>
                  <a:lnTo>
                    <a:pt x="1606" y="757221"/>
                  </a:lnTo>
                  <a:lnTo>
                    <a:pt x="212725" y="659730"/>
                  </a:lnTo>
                  <a:lnTo>
                    <a:pt x="1588" y="758290"/>
                  </a:lnTo>
                  <a:cubicBezTo>
                    <a:pt x="1573" y="758297"/>
                    <a:pt x="1557" y="758305"/>
                    <a:pt x="1542" y="758312"/>
                  </a:cubicBezTo>
                  <a:lnTo>
                    <a:pt x="1028" y="758312"/>
                  </a:lnTo>
                  <a:lnTo>
                    <a:pt x="0" y="758825"/>
                  </a:lnTo>
                  <a:lnTo>
                    <a:pt x="1028" y="757798"/>
                  </a:lnTo>
                  <a:lnTo>
                    <a:pt x="1588" y="757238"/>
                  </a:lnTo>
                  <a:lnTo>
                    <a:pt x="99813" y="546100"/>
                  </a:lnTo>
                  <a:lnTo>
                    <a:pt x="100148" y="546438"/>
                  </a:lnTo>
                  <a:lnTo>
                    <a:pt x="354168" y="0"/>
                  </a:lnTo>
                  <a:close/>
                </a:path>
              </a:pathLst>
            </a:custGeom>
            <a:solidFill>
              <a:srgbClr val="EDDD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Shape 24">
              <a:extLst>
                <a:ext uri="{FF2B5EF4-FFF2-40B4-BE49-F238E27FC236}">
                  <a16:creationId xmlns="" xmlns:a16="http://schemas.microsoft.com/office/drawing/2014/main" id="{1A10E4DE-783F-492E-A15A-B42FB2C693F6}"/>
                </a:ext>
              </a:extLst>
            </p:cNvPr>
            <p:cNvSpPr>
              <a:spLocks/>
            </p:cNvSpPr>
            <p:nvPr/>
          </p:nvSpPr>
          <p:spPr bwMode="auto">
            <a:xfrm>
              <a:off x="2406500" y="5561586"/>
              <a:ext cx="267713" cy="267713"/>
            </a:xfrm>
            <a:custGeom>
              <a:avLst/>
              <a:gdLst>
                <a:gd name="connsiteX0" fmla="*/ 95110 w 212725"/>
                <a:gd name="connsiteY0" fmla="*/ 117227 h 212725"/>
                <a:gd name="connsiteX1" fmla="*/ 1606 w 212725"/>
                <a:gd name="connsiteY1" fmla="*/ 211120 h 212725"/>
                <a:gd name="connsiteX2" fmla="*/ 95244 w 212725"/>
                <a:gd name="connsiteY2" fmla="*/ 117551 h 212725"/>
                <a:gd name="connsiteX3" fmla="*/ 99813 w 212725"/>
                <a:gd name="connsiteY3" fmla="*/ 0 h 212725"/>
                <a:gd name="connsiteX4" fmla="*/ 155576 w 212725"/>
                <a:gd name="connsiteY4" fmla="*/ 56509 h 212725"/>
                <a:gd name="connsiteX5" fmla="*/ 126659 w 212725"/>
                <a:gd name="connsiteY5" fmla="*/ 85547 h 212725"/>
                <a:gd name="connsiteX6" fmla="*/ 127093 w 212725"/>
                <a:gd name="connsiteY6" fmla="*/ 85726 h 212725"/>
                <a:gd name="connsiteX7" fmla="*/ 155690 w 212725"/>
                <a:gd name="connsiteY7" fmla="*/ 57150 h 212725"/>
                <a:gd name="connsiteX8" fmla="*/ 212725 w 212725"/>
                <a:gd name="connsiteY8" fmla="*/ 113629 h 212725"/>
                <a:gd name="connsiteX9" fmla="*/ 1541 w 212725"/>
                <a:gd name="connsiteY9" fmla="*/ 212212 h 212725"/>
                <a:gd name="connsiteX10" fmla="*/ 1027 w 212725"/>
                <a:gd name="connsiteY10" fmla="*/ 212212 h 212725"/>
                <a:gd name="connsiteX11" fmla="*/ 0 w 212725"/>
                <a:gd name="connsiteY11" fmla="*/ 212725 h 212725"/>
                <a:gd name="connsiteX12" fmla="*/ 1027 w 212725"/>
                <a:gd name="connsiteY12" fmla="*/ 211698 h 212725"/>
                <a:gd name="connsiteX13" fmla="*/ 1588 w 212725"/>
                <a:gd name="connsiteY13" fmla="*/ 211138 h 212725"/>
                <a:gd name="connsiteX0" fmla="*/ 95110 w 212725"/>
                <a:gd name="connsiteY0" fmla="*/ 117227 h 212725"/>
                <a:gd name="connsiteX1" fmla="*/ 1606 w 212725"/>
                <a:gd name="connsiteY1" fmla="*/ 211120 h 212725"/>
                <a:gd name="connsiteX2" fmla="*/ 95244 w 212725"/>
                <a:gd name="connsiteY2" fmla="*/ 117551 h 212725"/>
                <a:gd name="connsiteX3" fmla="*/ 95110 w 212725"/>
                <a:gd name="connsiteY3" fmla="*/ 117227 h 212725"/>
                <a:gd name="connsiteX4" fmla="*/ 99813 w 212725"/>
                <a:gd name="connsiteY4" fmla="*/ 0 h 212725"/>
                <a:gd name="connsiteX5" fmla="*/ 155576 w 212725"/>
                <a:gd name="connsiteY5" fmla="*/ 56509 h 212725"/>
                <a:gd name="connsiteX6" fmla="*/ 126659 w 212725"/>
                <a:gd name="connsiteY6" fmla="*/ 85547 h 212725"/>
                <a:gd name="connsiteX7" fmla="*/ 155690 w 212725"/>
                <a:gd name="connsiteY7" fmla="*/ 57150 h 212725"/>
                <a:gd name="connsiteX8" fmla="*/ 212725 w 212725"/>
                <a:gd name="connsiteY8" fmla="*/ 113629 h 212725"/>
                <a:gd name="connsiteX9" fmla="*/ 1541 w 212725"/>
                <a:gd name="connsiteY9" fmla="*/ 212212 h 212725"/>
                <a:gd name="connsiteX10" fmla="*/ 1027 w 212725"/>
                <a:gd name="connsiteY10" fmla="*/ 212212 h 212725"/>
                <a:gd name="connsiteX11" fmla="*/ 0 w 212725"/>
                <a:gd name="connsiteY11" fmla="*/ 212725 h 212725"/>
                <a:gd name="connsiteX12" fmla="*/ 1027 w 212725"/>
                <a:gd name="connsiteY12" fmla="*/ 211698 h 212725"/>
                <a:gd name="connsiteX13" fmla="*/ 1588 w 212725"/>
                <a:gd name="connsiteY13" fmla="*/ 211138 h 212725"/>
                <a:gd name="connsiteX14" fmla="*/ 99813 w 212725"/>
                <a:gd name="connsiteY14" fmla="*/ 0 h 212725"/>
                <a:gd name="connsiteX0" fmla="*/ 95110 w 212725"/>
                <a:gd name="connsiteY0" fmla="*/ 117227 h 212725"/>
                <a:gd name="connsiteX1" fmla="*/ 1606 w 212725"/>
                <a:gd name="connsiteY1" fmla="*/ 211120 h 212725"/>
                <a:gd name="connsiteX2" fmla="*/ 95244 w 212725"/>
                <a:gd name="connsiteY2" fmla="*/ 117551 h 212725"/>
                <a:gd name="connsiteX3" fmla="*/ 95110 w 212725"/>
                <a:gd name="connsiteY3" fmla="*/ 117227 h 212725"/>
                <a:gd name="connsiteX4" fmla="*/ 99813 w 212725"/>
                <a:gd name="connsiteY4" fmla="*/ 0 h 212725"/>
                <a:gd name="connsiteX5" fmla="*/ 155576 w 212725"/>
                <a:gd name="connsiteY5" fmla="*/ 56509 h 212725"/>
                <a:gd name="connsiteX6" fmla="*/ 155690 w 212725"/>
                <a:gd name="connsiteY6" fmla="*/ 57150 h 212725"/>
                <a:gd name="connsiteX7" fmla="*/ 212725 w 212725"/>
                <a:gd name="connsiteY7" fmla="*/ 113629 h 212725"/>
                <a:gd name="connsiteX8" fmla="*/ 1541 w 212725"/>
                <a:gd name="connsiteY8" fmla="*/ 212212 h 212725"/>
                <a:gd name="connsiteX9" fmla="*/ 1027 w 212725"/>
                <a:gd name="connsiteY9" fmla="*/ 212212 h 212725"/>
                <a:gd name="connsiteX10" fmla="*/ 0 w 212725"/>
                <a:gd name="connsiteY10" fmla="*/ 212725 h 212725"/>
                <a:gd name="connsiteX11" fmla="*/ 1027 w 212725"/>
                <a:gd name="connsiteY11" fmla="*/ 211698 h 212725"/>
                <a:gd name="connsiteX12" fmla="*/ 1588 w 212725"/>
                <a:gd name="connsiteY12" fmla="*/ 211138 h 212725"/>
                <a:gd name="connsiteX13" fmla="*/ 99813 w 212725"/>
                <a:gd name="connsiteY13" fmla="*/ 0 h 212725"/>
                <a:gd name="connsiteX0" fmla="*/ 95244 w 212725"/>
                <a:gd name="connsiteY0" fmla="*/ 117551 h 212725"/>
                <a:gd name="connsiteX1" fmla="*/ 1606 w 212725"/>
                <a:gd name="connsiteY1" fmla="*/ 211120 h 212725"/>
                <a:gd name="connsiteX2" fmla="*/ 95244 w 212725"/>
                <a:gd name="connsiteY2" fmla="*/ 117551 h 212725"/>
                <a:gd name="connsiteX3" fmla="*/ 99813 w 212725"/>
                <a:gd name="connsiteY3" fmla="*/ 0 h 212725"/>
                <a:gd name="connsiteX4" fmla="*/ 155576 w 212725"/>
                <a:gd name="connsiteY4" fmla="*/ 56509 h 212725"/>
                <a:gd name="connsiteX5" fmla="*/ 155690 w 212725"/>
                <a:gd name="connsiteY5" fmla="*/ 57150 h 212725"/>
                <a:gd name="connsiteX6" fmla="*/ 212725 w 212725"/>
                <a:gd name="connsiteY6" fmla="*/ 113629 h 212725"/>
                <a:gd name="connsiteX7" fmla="*/ 1541 w 212725"/>
                <a:gd name="connsiteY7" fmla="*/ 212212 h 212725"/>
                <a:gd name="connsiteX8" fmla="*/ 1027 w 212725"/>
                <a:gd name="connsiteY8" fmla="*/ 212212 h 212725"/>
                <a:gd name="connsiteX9" fmla="*/ 0 w 212725"/>
                <a:gd name="connsiteY9" fmla="*/ 212725 h 212725"/>
                <a:gd name="connsiteX10" fmla="*/ 1027 w 212725"/>
                <a:gd name="connsiteY10" fmla="*/ 211698 h 212725"/>
                <a:gd name="connsiteX11" fmla="*/ 1588 w 212725"/>
                <a:gd name="connsiteY11" fmla="*/ 211138 h 212725"/>
                <a:gd name="connsiteX12" fmla="*/ 99813 w 212725"/>
                <a:gd name="connsiteY12" fmla="*/ 0 h 212725"/>
                <a:gd name="connsiteX0" fmla="*/ 99813 w 212725"/>
                <a:gd name="connsiteY0" fmla="*/ 0 h 212725"/>
                <a:gd name="connsiteX1" fmla="*/ 155576 w 212725"/>
                <a:gd name="connsiteY1" fmla="*/ 56509 h 212725"/>
                <a:gd name="connsiteX2" fmla="*/ 155690 w 212725"/>
                <a:gd name="connsiteY2" fmla="*/ 57150 h 212725"/>
                <a:gd name="connsiteX3" fmla="*/ 212725 w 212725"/>
                <a:gd name="connsiteY3" fmla="*/ 113629 h 212725"/>
                <a:gd name="connsiteX4" fmla="*/ 1541 w 212725"/>
                <a:gd name="connsiteY4" fmla="*/ 212212 h 212725"/>
                <a:gd name="connsiteX5" fmla="*/ 1027 w 212725"/>
                <a:gd name="connsiteY5" fmla="*/ 212212 h 212725"/>
                <a:gd name="connsiteX6" fmla="*/ 0 w 212725"/>
                <a:gd name="connsiteY6" fmla="*/ 212725 h 212725"/>
                <a:gd name="connsiteX7" fmla="*/ 1027 w 212725"/>
                <a:gd name="connsiteY7" fmla="*/ 211698 h 212725"/>
                <a:gd name="connsiteX8" fmla="*/ 1588 w 212725"/>
                <a:gd name="connsiteY8" fmla="*/ 211138 h 212725"/>
                <a:gd name="connsiteX9" fmla="*/ 99813 w 212725"/>
                <a:gd name="connsiteY9" fmla="*/ 0 h 21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25" h="212725">
                  <a:moveTo>
                    <a:pt x="99813" y="0"/>
                  </a:moveTo>
                  <a:lnTo>
                    <a:pt x="155576" y="56509"/>
                  </a:lnTo>
                  <a:lnTo>
                    <a:pt x="155690" y="57150"/>
                  </a:lnTo>
                  <a:lnTo>
                    <a:pt x="212725" y="113629"/>
                  </a:lnTo>
                  <a:lnTo>
                    <a:pt x="1541" y="212212"/>
                  </a:lnTo>
                  <a:lnTo>
                    <a:pt x="1027" y="212212"/>
                  </a:lnTo>
                  <a:lnTo>
                    <a:pt x="0" y="212725"/>
                  </a:lnTo>
                  <a:lnTo>
                    <a:pt x="1027" y="211698"/>
                  </a:lnTo>
                  <a:lnTo>
                    <a:pt x="1588" y="211138"/>
                  </a:lnTo>
                  <a:lnTo>
                    <a:pt x="99813" y="0"/>
                  </a:lnTo>
                  <a:close/>
                </a:path>
              </a:pathLst>
            </a:custGeom>
            <a:solidFill>
              <a:srgbClr val="7670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26" name="Freeform 219">
              <a:extLst>
                <a:ext uri="{FF2B5EF4-FFF2-40B4-BE49-F238E27FC236}">
                  <a16:creationId xmlns="" xmlns:a16="http://schemas.microsoft.com/office/drawing/2014/main" id="{25FAC866-77D1-4F57-A288-48E9206B3710}"/>
                </a:ext>
              </a:extLst>
            </p:cNvPr>
            <p:cNvSpPr>
              <a:spLocks/>
            </p:cNvSpPr>
            <p:nvPr/>
          </p:nvSpPr>
          <p:spPr bwMode="auto">
            <a:xfrm>
              <a:off x="2602290" y="5172006"/>
              <a:ext cx="759184" cy="531429"/>
            </a:xfrm>
            <a:custGeom>
              <a:avLst/>
              <a:gdLst>
                <a:gd name="T0" fmla="*/ 991 w 1174"/>
                <a:gd name="T1" fmla="*/ 281 h 823"/>
                <a:gd name="T2" fmla="*/ 986 w 1174"/>
                <a:gd name="T3" fmla="*/ 275 h 823"/>
                <a:gd name="T4" fmla="*/ 979 w 1174"/>
                <a:gd name="T5" fmla="*/ 267 h 823"/>
                <a:gd name="T6" fmla="*/ 978 w 1174"/>
                <a:gd name="T7" fmla="*/ 265 h 823"/>
                <a:gd name="T8" fmla="*/ 945 w 1174"/>
                <a:gd name="T9" fmla="*/ 99 h 823"/>
                <a:gd name="T10" fmla="*/ 712 w 1174"/>
                <a:gd name="T11" fmla="*/ 2 h 823"/>
                <a:gd name="T12" fmla="*/ 713 w 1174"/>
                <a:gd name="T13" fmla="*/ 0 h 823"/>
                <a:gd name="T14" fmla="*/ 712 w 1174"/>
                <a:gd name="T15" fmla="*/ 1 h 823"/>
                <a:gd name="T16" fmla="*/ 0 w 1174"/>
                <a:gd name="T17" fmla="*/ 713 h 823"/>
                <a:gd name="T18" fmla="*/ 1 w 1174"/>
                <a:gd name="T19" fmla="*/ 714 h 823"/>
                <a:gd name="T20" fmla="*/ 111 w 1174"/>
                <a:gd name="T21" fmla="*/ 823 h 823"/>
                <a:gd name="T22" fmla="*/ 1174 w 1174"/>
                <a:gd name="T23" fmla="*/ 327 h 823"/>
                <a:gd name="T24" fmla="*/ 1173 w 1174"/>
                <a:gd name="T25" fmla="*/ 326 h 823"/>
                <a:gd name="T26" fmla="*/ 991 w 1174"/>
                <a:gd name="T27" fmla="*/ 281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4" h="823">
                  <a:moveTo>
                    <a:pt x="991" y="281"/>
                  </a:moveTo>
                  <a:cubicBezTo>
                    <a:pt x="989" y="279"/>
                    <a:pt x="988" y="277"/>
                    <a:pt x="986" y="275"/>
                  </a:cubicBezTo>
                  <a:cubicBezTo>
                    <a:pt x="984" y="272"/>
                    <a:pt x="981" y="270"/>
                    <a:pt x="979" y="267"/>
                  </a:cubicBezTo>
                  <a:cubicBezTo>
                    <a:pt x="979" y="266"/>
                    <a:pt x="978" y="266"/>
                    <a:pt x="978" y="265"/>
                  </a:cubicBezTo>
                  <a:cubicBezTo>
                    <a:pt x="947" y="224"/>
                    <a:pt x="934" y="166"/>
                    <a:pt x="945" y="99"/>
                  </a:cubicBezTo>
                  <a:cubicBezTo>
                    <a:pt x="854" y="98"/>
                    <a:pt x="772" y="61"/>
                    <a:pt x="712" y="2"/>
                  </a:cubicBezTo>
                  <a:lnTo>
                    <a:pt x="713" y="0"/>
                  </a:lnTo>
                  <a:lnTo>
                    <a:pt x="712" y="1"/>
                  </a:lnTo>
                  <a:lnTo>
                    <a:pt x="0" y="713"/>
                  </a:lnTo>
                  <a:lnTo>
                    <a:pt x="1" y="714"/>
                  </a:lnTo>
                  <a:lnTo>
                    <a:pt x="111" y="823"/>
                  </a:lnTo>
                  <a:lnTo>
                    <a:pt x="1174" y="327"/>
                  </a:lnTo>
                  <a:lnTo>
                    <a:pt x="1173" y="326"/>
                  </a:lnTo>
                  <a:cubicBezTo>
                    <a:pt x="1098" y="344"/>
                    <a:pt x="1034" y="325"/>
                    <a:pt x="991" y="281"/>
                  </a:cubicBezTo>
                  <a:close/>
                </a:path>
              </a:pathLst>
            </a:custGeom>
            <a:solidFill>
              <a:schemeClr val="tx1">
                <a:alpha val="1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27" name="Freeform 220">
              <a:extLst>
                <a:ext uri="{FF2B5EF4-FFF2-40B4-BE49-F238E27FC236}">
                  <a16:creationId xmlns="" xmlns:a16="http://schemas.microsoft.com/office/drawing/2014/main" id="{0BA8B07E-5DC5-46FE-B43C-D691CAFF7A22}"/>
                </a:ext>
              </a:extLst>
            </p:cNvPr>
            <p:cNvSpPr>
              <a:spLocks/>
            </p:cNvSpPr>
            <p:nvPr/>
          </p:nvSpPr>
          <p:spPr bwMode="auto">
            <a:xfrm>
              <a:off x="2406500" y="5633509"/>
              <a:ext cx="267713" cy="195790"/>
            </a:xfrm>
            <a:custGeom>
              <a:avLst/>
              <a:gdLst>
                <a:gd name="T0" fmla="*/ 303 w 414"/>
                <a:gd name="T1" fmla="*/ 0 h 303"/>
                <a:gd name="T2" fmla="*/ 2 w 414"/>
                <a:gd name="T3" fmla="*/ 301 h 303"/>
                <a:gd name="T4" fmla="*/ 0 w 414"/>
                <a:gd name="T5" fmla="*/ 303 h 303"/>
                <a:gd name="T6" fmla="*/ 2 w 414"/>
                <a:gd name="T7" fmla="*/ 302 h 303"/>
                <a:gd name="T8" fmla="*/ 3 w 414"/>
                <a:gd name="T9" fmla="*/ 302 h 303"/>
                <a:gd name="T10" fmla="*/ 414 w 414"/>
                <a:gd name="T11" fmla="*/ 110 h 303"/>
                <a:gd name="T12" fmla="*/ 304 w 414"/>
                <a:gd name="T13" fmla="*/ 1 h 303"/>
                <a:gd name="T14" fmla="*/ 303 w 414"/>
                <a:gd name="T15" fmla="*/ 0 h 3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303">
                  <a:moveTo>
                    <a:pt x="303" y="0"/>
                  </a:moveTo>
                  <a:lnTo>
                    <a:pt x="2" y="301"/>
                  </a:lnTo>
                  <a:lnTo>
                    <a:pt x="0" y="303"/>
                  </a:lnTo>
                  <a:lnTo>
                    <a:pt x="2" y="302"/>
                  </a:lnTo>
                  <a:lnTo>
                    <a:pt x="3" y="302"/>
                  </a:lnTo>
                  <a:lnTo>
                    <a:pt x="414" y="110"/>
                  </a:lnTo>
                  <a:lnTo>
                    <a:pt x="304" y="1"/>
                  </a:lnTo>
                  <a:lnTo>
                    <a:pt x="303" y="0"/>
                  </a:lnTo>
                  <a:close/>
                </a:path>
              </a:pathLst>
            </a:custGeom>
            <a:solidFill>
              <a:schemeClr val="tx1">
                <a:alpha val="25000"/>
              </a:schemeClr>
            </a:soli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35" name="TextBox 34">
            <a:extLst>
              <a:ext uri="{FF2B5EF4-FFF2-40B4-BE49-F238E27FC236}">
                <a16:creationId xmlns="" xmlns:a16="http://schemas.microsoft.com/office/drawing/2014/main" id="{B2B5BFED-8BB6-435C-A35A-534E90C189E8}"/>
              </a:ext>
            </a:extLst>
          </p:cNvPr>
          <p:cNvSpPr txBox="1"/>
          <p:nvPr/>
        </p:nvSpPr>
        <p:spPr>
          <a:xfrm>
            <a:off x="604950" y="3625481"/>
            <a:ext cx="2637918" cy="461665"/>
          </a:xfrm>
          <a:prstGeom prst="rect">
            <a:avLst/>
          </a:prstGeom>
          <a:noFill/>
        </p:spPr>
        <p:txBody>
          <a:bodyPr wrap="square" lIns="0" rIns="0" rtlCol="0" anchor="b">
            <a:spAutoFit/>
          </a:bodyPr>
          <a:lstStyle/>
          <a:p>
            <a:r>
              <a:rPr lang="ru-RU" sz="2400" b="1" dirty="0" err="1">
                <a:solidFill>
                  <a:schemeClr val="bg1"/>
                </a:solidFill>
              </a:rPr>
              <a:t>ишончлилик</a:t>
            </a:r>
            <a:endParaRPr lang="en-US" sz="2400" b="1" dirty="0">
              <a:solidFill>
                <a:schemeClr val="bg1"/>
              </a:solidFill>
            </a:endParaRPr>
          </a:p>
        </p:txBody>
      </p:sp>
      <p:sp>
        <p:nvSpPr>
          <p:cNvPr id="41" name="TextBox 40">
            <a:extLst>
              <a:ext uri="{FF2B5EF4-FFF2-40B4-BE49-F238E27FC236}">
                <a16:creationId xmlns="" xmlns:a16="http://schemas.microsoft.com/office/drawing/2014/main" id="{D6FA262D-9074-4272-8ACA-A1FF1D02033F}"/>
              </a:ext>
            </a:extLst>
          </p:cNvPr>
          <p:cNvSpPr txBox="1"/>
          <p:nvPr/>
        </p:nvSpPr>
        <p:spPr>
          <a:xfrm>
            <a:off x="5220072" y="2652769"/>
            <a:ext cx="2637918" cy="461665"/>
          </a:xfrm>
          <a:prstGeom prst="rect">
            <a:avLst/>
          </a:prstGeom>
          <a:noFill/>
        </p:spPr>
        <p:txBody>
          <a:bodyPr wrap="square" lIns="0" rIns="0" rtlCol="0" anchor="b">
            <a:spAutoFit/>
          </a:bodyPr>
          <a:lstStyle/>
          <a:p>
            <a:pPr algn="r"/>
            <a:r>
              <a:rPr lang="ru-RU" sz="2400" b="1" dirty="0" err="1">
                <a:solidFill>
                  <a:schemeClr val="bg1"/>
                </a:solidFill>
              </a:rPr>
              <a:t>узлуксизлик</a:t>
            </a:r>
            <a:endParaRPr lang="en-US" sz="2400" b="1" dirty="0">
              <a:solidFill>
                <a:schemeClr val="bg1"/>
              </a:solidFill>
            </a:endParaRPr>
          </a:p>
        </p:txBody>
      </p:sp>
      <p:sp>
        <p:nvSpPr>
          <p:cNvPr id="45" name="TextBox 44">
            <a:extLst>
              <a:ext uri="{FF2B5EF4-FFF2-40B4-BE49-F238E27FC236}">
                <a16:creationId xmlns="" xmlns:a16="http://schemas.microsoft.com/office/drawing/2014/main" id="{FC1F367D-004B-4050-AC1F-19A886E47234}"/>
              </a:ext>
            </a:extLst>
          </p:cNvPr>
          <p:cNvSpPr txBox="1"/>
          <p:nvPr/>
        </p:nvSpPr>
        <p:spPr>
          <a:xfrm>
            <a:off x="5316282" y="4320014"/>
            <a:ext cx="2637918" cy="830997"/>
          </a:xfrm>
          <a:prstGeom prst="rect">
            <a:avLst/>
          </a:prstGeom>
          <a:noFill/>
        </p:spPr>
        <p:txBody>
          <a:bodyPr wrap="square" lIns="0" rIns="0" rtlCol="0" anchor="b">
            <a:spAutoFit/>
          </a:bodyPr>
          <a:lstStyle/>
          <a:p>
            <a:pPr algn="r"/>
            <a:r>
              <a:rPr lang="ru-RU" sz="2400" b="1" dirty="0" err="1">
                <a:solidFill>
                  <a:schemeClr val="bg1"/>
                </a:solidFill>
              </a:rPr>
              <a:t>кўрсаткичларнинг</a:t>
            </a:r>
            <a:r>
              <a:rPr lang="ru-RU" sz="2400" b="1" dirty="0">
                <a:solidFill>
                  <a:schemeClr val="bg1"/>
                </a:solidFill>
              </a:rPr>
              <a:t> </a:t>
            </a:r>
            <a:r>
              <a:rPr lang="ru-RU" sz="2400" b="1" dirty="0" err="1">
                <a:solidFill>
                  <a:schemeClr val="bg1"/>
                </a:solidFill>
              </a:rPr>
              <a:t>қиёсланувчанлиги</a:t>
            </a:r>
            <a:endParaRPr lang="en-US" sz="2400" b="1" dirty="0">
              <a:solidFill>
                <a:schemeClr val="bg1"/>
              </a:solidFill>
            </a:endParaRPr>
          </a:p>
        </p:txBody>
      </p:sp>
      <p:sp>
        <p:nvSpPr>
          <p:cNvPr id="5" name="Rectangle 4">
            <a:extLst>
              <a:ext uri="{FF2B5EF4-FFF2-40B4-BE49-F238E27FC236}">
                <a16:creationId xmlns="" xmlns:a16="http://schemas.microsoft.com/office/drawing/2014/main" id="{151AD0CB-30FC-4B85-9C6A-1DBDA69AFB20}"/>
              </a:ext>
            </a:extLst>
          </p:cNvPr>
          <p:cNvSpPr/>
          <p:nvPr/>
        </p:nvSpPr>
        <p:spPr>
          <a:xfrm>
            <a:off x="5316282" y="2582020"/>
            <a:ext cx="657293" cy="657293"/>
          </a:xfrm>
          <a:prstGeom prst="rect">
            <a:avLst/>
          </a:prstGeom>
          <a:solidFill>
            <a:srgbClr val="EFA34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4050" b="1" dirty="0">
                <a:solidFill>
                  <a:schemeClr val="tx1">
                    <a:lumMod val="85000"/>
                    <a:lumOff val="15000"/>
                  </a:schemeClr>
                </a:solidFill>
              </a:rPr>
              <a:t>1</a:t>
            </a:r>
          </a:p>
        </p:txBody>
      </p:sp>
      <p:sp>
        <p:nvSpPr>
          <p:cNvPr id="47" name="Rectangle 46">
            <a:extLst>
              <a:ext uri="{FF2B5EF4-FFF2-40B4-BE49-F238E27FC236}">
                <a16:creationId xmlns="" xmlns:a16="http://schemas.microsoft.com/office/drawing/2014/main" id="{6EBF3410-944D-41B6-A1F5-AB184EE52D8E}"/>
              </a:ext>
            </a:extLst>
          </p:cNvPr>
          <p:cNvSpPr/>
          <p:nvPr/>
        </p:nvSpPr>
        <p:spPr>
          <a:xfrm>
            <a:off x="3190525" y="3475441"/>
            <a:ext cx="657293" cy="657293"/>
          </a:xfrm>
          <a:prstGeom prst="rect">
            <a:avLst/>
          </a:prstGeom>
          <a:solidFill>
            <a:srgbClr val="FCAF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4050" b="1" dirty="0">
                <a:solidFill>
                  <a:schemeClr val="tx1">
                    <a:lumMod val="85000"/>
                    <a:lumOff val="15000"/>
                  </a:schemeClr>
                </a:solidFill>
              </a:rPr>
              <a:t>2</a:t>
            </a:r>
          </a:p>
        </p:txBody>
      </p:sp>
      <p:sp>
        <p:nvSpPr>
          <p:cNvPr id="48" name="Rectangle 47">
            <a:extLst>
              <a:ext uri="{FF2B5EF4-FFF2-40B4-BE49-F238E27FC236}">
                <a16:creationId xmlns="" xmlns:a16="http://schemas.microsoft.com/office/drawing/2014/main" id="{B71C4495-32A2-498B-ACC4-5AB5C188E55E}"/>
              </a:ext>
            </a:extLst>
          </p:cNvPr>
          <p:cNvSpPr/>
          <p:nvPr/>
        </p:nvSpPr>
        <p:spPr>
          <a:xfrm>
            <a:off x="4658989" y="4455357"/>
            <a:ext cx="657293" cy="675482"/>
          </a:xfrm>
          <a:prstGeom prst="rect">
            <a:avLst/>
          </a:prstGeom>
          <a:solidFill>
            <a:srgbClr val="D287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4050" b="1" dirty="0">
                <a:solidFill>
                  <a:schemeClr val="tx1">
                    <a:lumMod val="85000"/>
                    <a:lumOff val="15000"/>
                  </a:schemeClr>
                </a:solidFill>
              </a:rPr>
              <a:t>3</a:t>
            </a:r>
          </a:p>
        </p:txBody>
      </p:sp>
    </p:spTree>
    <p:extLst>
      <p:ext uri="{BB962C8B-B14F-4D97-AF65-F5344CB8AC3E}">
        <p14:creationId xmlns:p14="http://schemas.microsoft.com/office/powerpoint/2010/main" val="26238924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a:t>Бухгалтерия </a:t>
            </a:r>
            <a:r>
              <a:rPr lang="ru-RU" b="1" dirty="0" err="1"/>
              <a:t>ҳисоби</a:t>
            </a:r>
            <a:r>
              <a:rPr lang="ru-RU" b="1" dirty="0"/>
              <a:t> </a:t>
            </a:r>
            <a:r>
              <a:rPr lang="ru-RU" b="1" dirty="0" err="1" smtClean="0"/>
              <a:t>ва</a:t>
            </a:r>
            <a:r>
              <a:rPr lang="ru-RU" b="1" dirty="0" smtClean="0"/>
              <a:t> </a:t>
            </a:r>
            <a:r>
              <a:rPr lang="ru-RU" b="1" dirty="0" err="1" smtClean="0"/>
              <a:t>ҳисоботини</a:t>
            </a:r>
            <a:r>
              <a:rPr lang="ru-RU" b="1" dirty="0" smtClean="0"/>
              <a:t> </a:t>
            </a:r>
            <a:r>
              <a:rPr lang="ru-RU" b="1" dirty="0" err="1" smtClean="0"/>
              <a:t>ташкил</a:t>
            </a:r>
            <a:r>
              <a:rPr lang="ru-RU" b="1" dirty="0" smtClean="0"/>
              <a:t> </a:t>
            </a:r>
            <a:r>
              <a:rPr lang="ru-RU" b="1" dirty="0" err="1" smtClean="0"/>
              <a:t>этиш</a:t>
            </a:r>
            <a:r>
              <a:rPr lang="ru-RU" b="1" dirty="0" smtClean="0"/>
              <a:t>:</a:t>
            </a:r>
            <a:endParaRPr lang="en-US" dirty="0"/>
          </a:p>
        </p:txBody>
      </p:sp>
      <p:sp>
        <p:nvSpPr>
          <p:cNvPr id="61" name="TextBox 60"/>
          <p:cNvSpPr txBox="1"/>
          <p:nvPr/>
        </p:nvSpPr>
        <p:spPr>
          <a:xfrm>
            <a:off x="232175" y="4709907"/>
            <a:ext cx="2625842" cy="1038583"/>
          </a:xfrm>
          <a:prstGeom prst="rect">
            <a:avLst/>
          </a:prstGeom>
          <a:solidFill>
            <a:schemeClr val="bg1"/>
          </a:solidFill>
          <a:ln>
            <a:noFill/>
          </a:ln>
        </p:spPr>
        <p:txBody>
          <a:bodyPr vert="horz" wrap="square" lIns="342900" tIns="34290" rIns="68580" bIns="34290" numCol="1" anchor="ctr" anchorCtr="0" compatLnSpc="1">
            <a:prstTxWarp prst="textNoShape">
              <a:avLst/>
            </a:prstTxWarp>
            <a:noAutofit/>
          </a:bodyPr>
          <a:lstStyle>
            <a:defPPr>
              <a:defRPr lang="ru-RU"/>
            </a:defPPr>
            <a:lvl1pPr>
              <a:defRPr sz="3300" b="1">
                <a:solidFill>
                  <a:schemeClr val="bg1"/>
                </a:solidFill>
                <a:effectLst>
                  <a:outerShdw blurRad="38100" dist="38100" dir="2700000" algn="tl">
                    <a:srgbClr val="000000">
                      <a:alpha val="43137"/>
                    </a:srgbClr>
                  </a:outerShdw>
                </a:effectLst>
              </a:defRPr>
            </a:lvl1pPr>
          </a:lstStyle>
          <a:p>
            <a:pPr algn="ctr"/>
            <a:r>
              <a:rPr lang="ru-RU" sz="1800" u="sng" dirty="0">
                <a:solidFill>
                  <a:schemeClr val="tx1"/>
                </a:solidFill>
              </a:rPr>
              <a:t>Бухгалтерия </a:t>
            </a:r>
            <a:r>
              <a:rPr lang="ru-RU" sz="1800" u="sng" dirty="0" err="1">
                <a:solidFill>
                  <a:schemeClr val="tx1"/>
                </a:solidFill>
              </a:rPr>
              <a:t>ҳисобини</a:t>
            </a:r>
            <a:r>
              <a:rPr lang="ru-RU" sz="1800" u="sng" dirty="0">
                <a:solidFill>
                  <a:schemeClr val="tx1"/>
                </a:solidFill>
              </a:rPr>
              <a:t> </a:t>
            </a:r>
            <a:r>
              <a:rPr lang="ru-RU" sz="1800" u="sng" dirty="0" err="1">
                <a:solidFill>
                  <a:schemeClr val="tx1"/>
                </a:solidFill>
              </a:rPr>
              <a:t>мустақил</a:t>
            </a:r>
            <a:r>
              <a:rPr lang="ru-RU" sz="1800" u="sng" dirty="0">
                <a:solidFill>
                  <a:schemeClr val="tx1"/>
                </a:solidFill>
              </a:rPr>
              <a:t> </a:t>
            </a:r>
            <a:r>
              <a:rPr lang="ru-RU" sz="1800" u="sng" dirty="0" err="1">
                <a:solidFill>
                  <a:schemeClr val="tx1"/>
                </a:solidFill>
              </a:rPr>
              <a:t>юритиш</a:t>
            </a:r>
            <a:endParaRPr lang="en-US" sz="1800" u="sng" dirty="0">
              <a:solidFill>
                <a:schemeClr val="tx1"/>
              </a:solidFill>
            </a:endParaRPr>
          </a:p>
        </p:txBody>
      </p:sp>
      <p:sp>
        <p:nvSpPr>
          <p:cNvPr id="91" name="TextBox 90"/>
          <p:cNvSpPr txBox="1"/>
          <p:nvPr/>
        </p:nvSpPr>
        <p:spPr>
          <a:xfrm>
            <a:off x="546662" y="2507994"/>
            <a:ext cx="2088927" cy="1754326"/>
          </a:xfrm>
          <a:prstGeom prst="rect">
            <a:avLst/>
          </a:prstGeom>
          <a:noFill/>
        </p:spPr>
        <p:txBody>
          <a:bodyPr wrap="square" lIns="0" rtlCol="0" anchor="b">
            <a:spAutoFit/>
          </a:bodyPr>
          <a:lstStyle/>
          <a:p>
            <a:pPr algn="ctr"/>
            <a:r>
              <a:rPr lang="ru-RU" b="1" u="sng" dirty="0" err="1" smtClean="0"/>
              <a:t>Ҳисоб</a:t>
            </a:r>
            <a:r>
              <a:rPr lang="ru-RU" b="1" u="sng" dirty="0" smtClean="0"/>
              <a:t> </a:t>
            </a:r>
            <a:r>
              <a:rPr lang="ru-RU" b="1" u="sng" dirty="0" err="1" smtClean="0"/>
              <a:t>сиёсати</a:t>
            </a:r>
            <a:r>
              <a:rPr lang="ru-RU" b="1" u="sng" dirty="0" smtClean="0"/>
              <a:t>, </a:t>
            </a:r>
            <a:r>
              <a:rPr lang="ru-RU" b="1" u="sng" dirty="0" err="1" smtClean="0"/>
              <a:t>ички</a:t>
            </a:r>
            <a:r>
              <a:rPr lang="ru-RU" b="1" u="sng" dirty="0" smtClean="0"/>
              <a:t> </a:t>
            </a:r>
            <a:r>
              <a:rPr lang="ru-RU" b="1" u="sng" dirty="0" err="1" smtClean="0"/>
              <a:t>ҳисоб</a:t>
            </a:r>
            <a:r>
              <a:rPr lang="ru-RU" b="1" u="sng" dirty="0" smtClean="0"/>
              <a:t> </a:t>
            </a:r>
            <a:r>
              <a:rPr lang="ru-RU" b="1" u="sng" dirty="0" err="1" smtClean="0"/>
              <a:t>ва</a:t>
            </a:r>
            <a:r>
              <a:rPr lang="ru-RU" b="1" u="sng" dirty="0" smtClean="0"/>
              <a:t> </a:t>
            </a:r>
            <a:r>
              <a:rPr lang="ru-RU" b="1" u="sng" dirty="0" err="1" smtClean="0"/>
              <a:t>ҳисобот</a:t>
            </a:r>
            <a:r>
              <a:rPr lang="ru-RU" b="1" u="sng" dirty="0" smtClean="0"/>
              <a:t> </a:t>
            </a:r>
            <a:r>
              <a:rPr lang="ru-RU" b="1" u="sng" dirty="0" err="1" smtClean="0"/>
              <a:t>тизимини</a:t>
            </a:r>
            <a:r>
              <a:rPr lang="ru-RU" b="1" u="sng" dirty="0" smtClean="0"/>
              <a:t> </a:t>
            </a:r>
            <a:r>
              <a:rPr lang="ru-RU" b="1" u="sng" dirty="0" err="1" smtClean="0"/>
              <a:t>ишлаб</a:t>
            </a:r>
            <a:r>
              <a:rPr lang="ru-RU" b="1" u="sng" dirty="0" smtClean="0"/>
              <a:t> </a:t>
            </a:r>
            <a:r>
              <a:rPr lang="ru-RU" b="1" u="sng" dirty="0" err="1" smtClean="0"/>
              <a:t>чиқилишини</a:t>
            </a:r>
            <a:r>
              <a:rPr lang="ru-RU" b="1" u="sng" dirty="0" smtClean="0"/>
              <a:t> </a:t>
            </a:r>
            <a:r>
              <a:rPr lang="ru-RU" b="1" u="sng" dirty="0" err="1" smtClean="0"/>
              <a:t>амалга</a:t>
            </a:r>
            <a:r>
              <a:rPr lang="ru-RU" b="1" u="sng" dirty="0" smtClean="0"/>
              <a:t> </a:t>
            </a:r>
            <a:r>
              <a:rPr lang="ru-RU" b="1" u="sng" dirty="0" err="1" smtClean="0"/>
              <a:t>ошириш</a:t>
            </a:r>
            <a:r>
              <a:rPr lang="ru-RU" b="1" u="sng" dirty="0" smtClean="0"/>
              <a:t> </a:t>
            </a:r>
            <a:endParaRPr lang="en-US" b="1" dirty="0"/>
          </a:p>
        </p:txBody>
      </p:sp>
      <p:sp>
        <p:nvSpPr>
          <p:cNvPr id="86" name="TextBox 85"/>
          <p:cNvSpPr txBox="1"/>
          <p:nvPr/>
        </p:nvSpPr>
        <p:spPr>
          <a:xfrm>
            <a:off x="1038788" y="1519717"/>
            <a:ext cx="2088927" cy="646331"/>
          </a:xfrm>
          <a:prstGeom prst="rect">
            <a:avLst/>
          </a:prstGeom>
          <a:noFill/>
        </p:spPr>
        <p:txBody>
          <a:bodyPr wrap="square" lIns="0" rtlCol="0" anchor="b">
            <a:spAutoFit/>
          </a:bodyPr>
          <a:lstStyle/>
          <a:p>
            <a:pPr algn="ctr"/>
            <a:r>
              <a:rPr lang="ru-RU" b="1" u="sng" dirty="0" err="1" smtClean="0"/>
              <a:t>Ички</a:t>
            </a:r>
            <a:r>
              <a:rPr lang="ru-RU" b="1" u="sng" dirty="0" smtClean="0"/>
              <a:t> </a:t>
            </a:r>
            <a:r>
              <a:rPr lang="ru-RU" b="1" u="sng" dirty="0" err="1" smtClean="0"/>
              <a:t>назорат</a:t>
            </a:r>
            <a:r>
              <a:rPr lang="ru-RU" b="1" u="sng" dirty="0" smtClean="0"/>
              <a:t> </a:t>
            </a:r>
            <a:r>
              <a:rPr lang="ru-RU" b="1" u="sng" dirty="0" err="1" smtClean="0"/>
              <a:t>тартибини</a:t>
            </a:r>
            <a:r>
              <a:rPr lang="ru-RU" b="1" u="sng" dirty="0" smtClean="0"/>
              <a:t> </a:t>
            </a:r>
            <a:r>
              <a:rPr lang="ru-RU" b="1" u="sng" dirty="0" err="1" smtClean="0"/>
              <a:t>ўрнатиш</a:t>
            </a:r>
            <a:endParaRPr lang="en-US" b="1" dirty="0"/>
          </a:p>
        </p:txBody>
      </p:sp>
      <p:grpSp>
        <p:nvGrpSpPr>
          <p:cNvPr id="3" name="Group 2"/>
          <p:cNvGrpSpPr/>
          <p:nvPr/>
        </p:nvGrpSpPr>
        <p:grpSpPr>
          <a:xfrm>
            <a:off x="2457346" y="1681118"/>
            <a:ext cx="4229308" cy="4242974"/>
            <a:chOff x="2691301" y="1813794"/>
            <a:chExt cx="3761400" cy="3773554"/>
          </a:xfrm>
        </p:grpSpPr>
        <p:sp>
          <p:nvSpPr>
            <p:cNvPr id="35" name="Freeform: Shape 34"/>
            <p:cNvSpPr>
              <a:spLocks/>
            </p:cNvSpPr>
            <p:nvPr/>
          </p:nvSpPr>
          <p:spPr bwMode="auto">
            <a:xfrm>
              <a:off x="3210075" y="1814905"/>
              <a:ext cx="1328599" cy="1141974"/>
            </a:xfrm>
            <a:custGeom>
              <a:avLst/>
              <a:gdLst>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05419 h 1631951"/>
                <a:gd name="connsiteX12" fmla="*/ 1898650 w 1898650"/>
                <a:gd name="connsiteY12" fmla="*/ 1029229 h 1631951"/>
                <a:gd name="connsiteX13" fmla="*/ 1898650 w 1898650"/>
                <a:gd name="connsiteY13" fmla="*/ 1197138 h 1631951"/>
                <a:gd name="connsiteX14" fmla="*/ 1895065 w 1898650"/>
                <a:gd name="connsiteY14" fmla="*/ 1197138 h 1631951"/>
                <a:gd name="connsiteX15" fmla="*/ 1898650 w 1898650"/>
                <a:gd name="connsiteY15" fmla="*/ 1197505 h 1631951"/>
                <a:gd name="connsiteX16" fmla="*/ 1607608 w 1898650"/>
                <a:gd name="connsiteY16" fmla="*/ 1502834 h 1631951"/>
                <a:gd name="connsiteX17" fmla="*/ 1592792 w 1898650"/>
                <a:gd name="connsiteY17" fmla="*/ 1518180 h 1631951"/>
                <a:gd name="connsiteX18" fmla="*/ 1560513 w 1898650"/>
                <a:gd name="connsiteY18" fmla="*/ 1545697 h 1631951"/>
                <a:gd name="connsiteX19" fmla="*/ 1526117 w 1898650"/>
                <a:gd name="connsiteY19" fmla="*/ 1569509 h 1631951"/>
                <a:gd name="connsiteX20" fmla="*/ 1489604 w 1898650"/>
                <a:gd name="connsiteY20" fmla="*/ 1589089 h 1631951"/>
                <a:gd name="connsiteX21" fmla="*/ 1450975 w 1898650"/>
                <a:gd name="connsiteY21" fmla="*/ 1606022 h 1631951"/>
                <a:gd name="connsiteX22" fmla="*/ 1411287 w 1898650"/>
                <a:gd name="connsiteY22" fmla="*/ 1618193 h 1631951"/>
                <a:gd name="connsiteX23" fmla="*/ 1370012 w 1898650"/>
                <a:gd name="connsiteY23" fmla="*/ 1627189 h 1631951"/>
                <a:gd name="connsiteX24" fmla="*/ 1328208 w 1898650"/>
                <a:gd name="connsiteY24" fmla="*/ 1630893 h 1631951"/>
                <a:gd name="connsiteX25" fmla="*/ 1307042 w 1898650"/>
                <a:gd name="connsiteY25" fmla="*/ 1631951 h 1631951"/>
                <a:gd name="connsiteX26" fmla="*/ 820737 w 1898650"/>
                <a:gd name="connsiteY26" fmla="*/ 1631951 h 1631951"/>
                <a:gd name="connsiteX27" fmla="*/ 821757 w 1898650"/>
                <a:gd name="connsiteY27" fmla="*/ 1630571 h 1631951"/>
                <a:gd name="connsiteX28" fmla="*/ 820276 w 1898650"/>
                <a:gd name="connsiteY28" fmla="*/ 1631950 h 1631951"/>
                <a:gd name="connsiteX29" fmla="*/ 694372 w 1898650"/>
                <a:gd name="connsiteY29" fmla="*/ 1527059 h 1631951"/>
                <a:gd name="connsiteX30" fmla="*/ 694267 w 1898650"/>
                <a:gd name="connsiteY30" fmla="*/ 1527175 h 1631951"/>
                <a:gd name="connsiteX31" fmla="*/ 76200 w 1898650"/>
                <a:gd name="connsiteY31" fmla="*/ 1039813 h 1631951"/>
                <a:gd name="connsiteX32" fmla="*/ 59796 w 1898650"/>
                <a:gd name="connsiteY32" fmla="*/ 1025525 h 1631951"/>
                <a:gd name="connsiteX33" fmla="*/ 31750 w 1898650"/>
                <a:gd name="connsiteY33" fmla="*/ 992187 h 1631951"/>
                <a:gd name="connsiteX34" fmla="*/ 12700 w 1898650"/>
                <a:gd name="connsiteY34" fmla="*/ 954087 h 1631951"/>
                <a:gd name="connsiteX35" fmla="*/ 2646 w 1898650"/>
                <a:gd name="connsiteY35" fmla="*/ 912812 h 1631951"/>
                <a:gd name="connsiteX36" fmla="*/ 0 w 1898650"/>
                <a:gd name="connsiteY36" fmla="*/ 871537 h 1631951"/>
                <a:gd name="connsiteX37" fmla="*/ 6879 w 1898650"/>
                <a:gd name="connsiteY37" fmla="*/ 829733 h 1631951"/>
                <a:gd name="connsiteX38" fmla="*/ 23283 w 1898650"/>
                <a:gd name="connsiteY38" fmla="*/ 790046 h 1631951"/>
                <a:gd name="connsiteX39" fmla="*/ 47625 w 1898650"/>
                <a:gd name="connsiteY39" fmla="*/ 754592 h 1631951"/>
                <a:gd name="connsiteX40" fmla="*/ 63500 w 1898650"/>
                <a:gd name="connsiteY40" fmla="*/ 738187 h 1631951"/>
                <a:gd name="connsiteX41" fmla="*/ 104775 w 1898650"/>
                <a:gd name="connsiteY41" fmla="*/ 700087 h 1631951"/>
                <a:gd name="connsiteX42" fmla="*/ 188912 w 1898650"/>
                <a:gd name="connsiteY42" fmla="*/ 627062 h 1631951"/>
                <a:gd name="connsiteX43" fmla="*/ 276225 w 1898650"/>
                <a:gd name="connsiteY43" fmla="*/ 557742 h 1631951"/>
                <a:gd name="connsiteX44" fmla="*/ 365654 w 1898650"/>
                <a:gd name="connsiteY44" fmla="*/ 491067 h 1631951"/>
                <a:gd name="connsiteX45" fmla="*/ 458258 w 1898650"/>
                <a:gd name="connsiteY45" fmla="*/ 427567 h 1631951"/>
                <a:gd name="connsiteX46" fmla="*/ 553508 w 1898650"/>
                <a:gd name="connsiteY46" fmla="*/ 368300 h 1631951"/>
                <a:gd name="connsiteX47" fmla="*/ 649816 w 1898650"/>
                <a:gd name="connsiteY47" fmla="*/ 312738 h 1631951"/>
                <a:gd name="connsiteX48" fmla="*/ 749829 w 1898650"/>
                <a:gd name="connsiteY48" fmla="*/ 261937 h 1631951"/>
                <a:gd name="connsiteX49" fmla="*/ 851959 w 1898650"/>
                <a:gd name="connsiteY49" fmla="*/ 213783 h 1631951"/>
                <a:gd name="connsiteX50" fmla="*/ 955675 w 1898650"/>
                <a:gd name="connsiteY50" fmla="*/ 170392 h 1631951"/>
                <a:gd name="connsiteX51" fmla="*/ 1061509 w 1898650"/>
                <a:gd name="connsiteY51" fmla="*/ 131763 h 1631951"/>
                <a:gd name="connsiteX52" fmla="*/ 1169459 w 1898650"/>
                <a:gd name="connsiteY52" fmla="*/ 97367 h 1631951"/>
                <a:gd name="connsiteX53" fmla="*/ 1280054 w 1898650"/>
                <a:gd name="connsiteY53" fmla="*/ 66675 h 1631951"/>
                <a:gd name="connsiteX54" fmla="*/ 1391709 w 1898650"/>
                <a:gd name="connsiteY54" fmla="*/ 41804 h 1631951"/>
                <a:gd name="connsiteX55" fmla="*/ 1506009 w 1898650"/>
                <a:gd name="connsiteY55" fmla="*/ 22225 h 1631951"/>
                <a:gd name="connsiteX56" fmla="*/ 1621896 w 1898650"/>
                <a:gd name="connsiteY56" fmla="*/ 6879 h 1631951"/>
                <a:gd name="connsiteX57" fmla="*/ 1681163 w 1898650"/>
                <a:gd name="connsiteY57" fmla="*/ 1587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29229 h 1631951"/>
                <a:gd name="connsiteX12" fmla="*/ 1898650 w 1898650"/>
                <a:gd name="connsiteY12" fmla="*/ 1197138 h 1631951"/>
                <a:gd name="connsiteX13" fmla="*/ 1895065 w 1898650"/>
                <a:gd name="connsiteY13" fmla="*/ 1197138 h 1631951"/>
                <a:gd name="connsiteX14" fmla="*/ 1898650 w 1898650"/>
                <a:gd name="connsiteY14" fmla="*/ 1197505 h 1631951"/>
                <a:gd name="connsiteX15" fmla="*/ 1607608 w 1898650"/>
                <a:gd name="connsiteY15" fmla="*/ 1502834 h 1631951"/>
                <a:gd name="connsiteX16" fmla="*/ 1592792 w 1898650"/>
                <a:gd name="connsiteY16" fmla="*/ 1518180 h 1631951"/>
                <a:gd name="connsiteX17" fmla="*/ 1560513 w 1898650"/>
                <a:gd name="connsiteY17" fmla="*/ 1545697 h 1631951"/>
                <a:gd name="connsiteX18" fmla="*/ 1526117 w 1898650"/>
                <a:gd name="connsiteY18" fmla="*/ 1569509 h 1631951"/>
                <a:gd name="connsiteX19" fmla="*/ 1489604 w 1898650"/>
                <a:gd name="connsiteY19" fmla="*/ 1589089 h 1631951"/>
                <a:gd name="connsiteX20" fmla="*/ 1450975 w 1898650"/>
                <a:gd name="connsiteY20" fmla="*/ 1606022 h 1631951"/>
                <a:gd name="connsiteX21" fmla="*/ 1411287 w 1898650"/>
                <a:gd name="connsiteY21" fmla="*/ 1618193 h 1631951"/>
                <a:gd name="connsiteX22" fmla="*/ 1370012 w 1898650"/>
                <a:gd name="connsiteY22" fmla="*/ 1627189 h 1631951"/>
                <a:gd name="connsiteX23" fmla="*/ 1328208 w 1898650"/>
                <a:gd name="connsiteY23" fmla="*/ 1630893 h 1631951"/>
                <a:gd name="connsiteX24" fmla="*/ 1307042 w 1898650"/>
                <a:gd name="connsiteY24" fmla="*/ 1631951 h 1631951"/>
                <a:gd name="connsiteX25" fmla="*/ 820737 w 1898650"/>
                <a:gd name="connsiteY25" fmla="*/ 1631951 h 1631951"/>
                <a:gd name="connsiteX26" fmla="*/ 821757 w 1898650"/>
                <a:gd name="connsiteY26" fmla="*/ 1630571 h 1631951"/>
                <a:gd name="connsiteX27" fmla="*/ 820276 w 1898650"/>
                <a:gd name="connsiteY27" fmla="*/ 1631950 h 1631951"/>
                <a:gd name="connsiteX28" fmla="*/ 694372 w 1898650"/>
                <a:gd name="connsiteY28" fmla="*/ 1527059 h 1631951"/>
                <a:gd name="connsiteX29" fmla="*/ 694267 w 1898650"/>
                <a:gd name="connsiteY29" fmla="*/ 1527175 h 1631951"/>
                <a:gd name="connsiteX30" fmla="*/ 76200 w 1898650"/>
                <a:gd name="connsiteY30" fmla="*/ 1039813 h 1631951"/>
                <a:gd name="connsiteX31" fmla="*/ 59796 w 1898650"/>
                <a:gd name="connsiteY31" fmla="*/ 1025525 h 1631951"/>
                <a:gd name="connsiteX32" fmla="*/ 31750 w 1898650"/>
                <a:gd name="connsiteY32" fmla="*/ 992187 h 1631951"/>
                <a:gd name="connsiteX33" fmla="*/ 12700 w 1898650"/>
                <a:gd name="connsiteY33" fmla="*/ 954087 h 1631951"/>
                <a:gd name="connsiteX34" fmla="*/ 2646 w 1898650"/>
                <a:gd name="connsiteY34" fmla="*/ 912812 h 1631951"/>
                <a:gd name="connsiteX35" fmla="*/ 0 w 1898650"/>
                <a:gd name="connsiteY35" fmla="*/ 871537 h 1631951"/>
                <a:gd name="connsiteX36" fmla="*/ 6879 w 1898650"/>
                <a:gd name="connsiteY36" fmla="*/ 829733 h 1631951"/>
                <a:gd name="connsiteX37" fmla="*/ 23283 w 1898650"/>
                <a:gd name="connsiteY37" fmla="*/ 790046 h 1631951"/>
                <a:gd name="connsiteX38" fmla="*/ 47625 w 1898650"/>
                <a:gd name="connsiteY38" fmla="*/ 754592 h 1631951"/>
                <a:gd name="connsiteX39" fmla="*/ 63500 w 1898650"/>
                <a:gd name="connsiteY39" fmla="*/ 738187 h 1631951"/>
                <a:gd name="connsiteX40" fmla="*/ 104775 w 1898650"/>
                <a:gd name="connsiteY40" fmla="*/ 700087 h 1631951"/>
                <a:gd name="connsiteX41" fmla="*/ 188912 w 1898650"/>
                <a:gd name="connsiteY41" fmla="*/ 627062 h 1631951"/>
                <a:gd name="connsiteX42" fmla="*/ 276225 w 1898650"/>
                <a:gd name="connsiteY42" fmla="*/ 557742 h 1631951"/>
                <a:gd name="connsiteX43" fmla="*/ 365654 w 1898650"/>
                <a:gd name="connsiteY43" fmla="*/ 491067 h 1631951"/>
                <a:gd name="connsiteX44" fmla="*/ 458258 w 1898650"/>
                <a:gd name="connsiteY44" fmla="*/ 427567 h 1631951"/>
                <a:gd name="connsiteX45" fmla="*/ 553508 w 1898650"/>
                <a:gd name="connsiteY45" fmla="*/ 368300 h 1631951"/>
                <a:gd name="connsiteX46" fmla="*/ 649816 w 1898650"/>
                <a:gd name="connsiteY46" fmla="*/ 312738 h 1631951"/>
                <a:gd name="connsiteX47" fmla="*/ 749829 w 1898650"/>
                <a:gd name="connsiteY47" fmla="*/ 261937 h 1631951"/>
                <a:gd name="connsiteX48" fmla="*/ 851959 w 1898650"/>
                <a:gd name="connsiteY48" fmla="*/ 213783 h 1631951"/>
                <a:gd name="connsiteX49" fmla="*/ 955675 w 1898650"/>
                <a:gd name="connsiteY49" fmla="*/ 170392 h 1631951"/>
                <a:gd name="connsiteX50" fmla="*/ 1061509 w 1898650"/>
                <a:gd name="connsiteY50" fmla="*/ 131763 h 1631951"/>
                <a:gd name="connsiteX51" fmla="*/ 1169459 w 1898650"/>
                <a:gd name="connsiteY51" fmla="*/ 97367 h 1631951"/>
                <a:gd name="connsiteX52" fmla="*/ 1280054 w 1898650"/>
                <a:gd name="connsiteY52" fmla="*/ 66675 h 1631951"/>
                <a:gd name="connsiteX53" fmla="*/ 1391709 w 1898650"/>
                <a:gd name="connsiteY53" fmla="*/ 41804 h 1631951"/>
                <a:gd name="connsiteX54" fmla="*/ 1506009 w 1898650"/>
                <a:gd name="connsiteY54" fmla="*/ 22225 h 1631951"/>
                <a:gd name="connsiteX55" fmla="*/ 1621896 w 1898650"/>
                <a:gd name="connsiteY55" fmla="*/ 6879 h 1631951"/>
                <a:gd name="connsiteX56" fmla="*/ 1681163 w 1898650"/>
                <a:gd name="connsiteY56" fmla="*/ 1587 h 1631951"/>
                <a:gd name="connsiteX57" fmla="*/ 1702859 w 1898650"/>
                <a:gd name="connsiteY57"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694267 w 1898650"/>
                <a:gd name="connsiteY28" fmla="*/ 1527175 h 1631951"/>
                <a:gd name="connsiteX29" fmla="*/ 76200 w 1898650"/>
                <a:gd name="connsiteY29" fmla="*/ 1039813 h 1631951"/>
                <a:gd name="connsiteX30" fmla="*/ 59796 w 1898650"/>
                <a:gd name="connsiteY30" fmla="*/ 1025525 h 1631951"/>
                <a:gd name="connsiteX31" fmla="*/ 31750 w 1898650"/>
                <a:gd name="connsiteY31" fmla="*/ 992187 h 1631951"/>
                <a:gd name="connsiteX32" fmla="*/ 12700 w 1898650"/>
                <a:gd name="connsiteY32" fmla="*/ 954087 h 1631951"/>
                <a:gd name="connsiteX33" fmla="*/ 2646 w 1898650"/>
                <a:gd name="connsiteY33" fmla="*/ 912812 h 1631951"/>
                <a:gd name="connsiteX34" fmla="*/ 0 w 1898650"/>
                <a:gd name="connsiteY34" fmla="*/ 871537 h 1631951"/>
                <a:gd name="connsiteX35" fmla="*/ 6879 w 1898650"/>
                <a:gd name="connsiteY35" fmla="*/ 829733 h 1631951"/>
                <a:gd name="connsiteX36" fmla="*/ 23283 w 1898650"/>
                <a:gd name="connsiteY36" fmla="*/ 790046 h 1631951"/>
                <a:gd name="connsiteX37" fmla="*/ 47625 w 1898650"/>
                <a:gd name="connsiteY37" fmla="*/ 754592 h 1631951"/>
                <a:gd name="connsiteX38" fmla="*/ 63500 w 1898650"/>
                <a:gd name="connsiteY38" fmla="*/ 738187 h 1631951"/>
                <a:gd name="connsiteX39" fmla="*/ 104775 w 1898650"/>
                <a:gd name="connsiteY39" fmla="*/ 700087 h 1631951"/>
                <a:gd name="connsiteX40" fmla="*/ 188912 w 1898650"/>
                <a:gd name="connsiteY40" fmla="*/ 627062 h 1631951"/>
                <a:gd name="connsiteX41" fmla="*/ 276225 w 1898650"/>
                <a:gd name="connsiteY41" fmla="*/ 557742 h 1631951"/>
                <a:gd name="connsiteX42" fmla="*/ 365654 w 1898650"/>
                <a:gd name="connsiteY42" fmla="*/ 491067 h 1631951"/>
                <a:gd name="connsiteX43" fmla="*/ 458258 w 1898650"/>
                <a:gd name="connsiteY43" fmla="*/ 427567 h 1631951"/>
                <a:gd name="connsiteX44" fmla="*/ 553508 w 1898650"/>
                <a:gd name="connsiteY44" fmla="*/ 368300 h 1631951"/>
                <a:gd name="connsiteX45" fmla="*/ 649816 w 1898650"/>
                <a:gd name="connsiteY45" fmla="*/ 312738 h 1631951"/>
                <a:gd name="connsiteX46" fmla="*/ 749829 w 1898650"/>
                <a:gd name="connsiteY46" fmla="*/ 261937 h 1631951"/>
                <a:gd name="connsiteX47" fmla="*/ 851959 w 1898650"/>
                <a:gd name="connsiteY47" fmla="*/ 213783 h 1631951"/>
                <a:gd name="connsiteX48" fmla="*/ 955675 w 1898650"/>
                <a:gd name="connsiteY48" fmla="*/ 170392 h 1631951"/>
                <a:gd name="connsiteX49" fmla="*/ 1061509 w 1898650"/>
                <a:gd name="connsiteY49" fmla="*/ 131763 h 1631951"/>
                <a:gd name="connsiteX50" fmla="*/ 1169459 w 1898650"/>
                <a:gd name="connsiteY50" fmla="*/ 97367 h 1631951"/>
                <a:gd name="connsiteX51" fmla="*/ 1280054 w 1898650"/>
                <a:gd name="connsiteY51" fmla="*/ 66675 h 1631951"/>
                <a:gd name="connsiteX52" fmla="*/ 1391709 w 1898650"/>
                <a:gd name="connsiteY52" fmla="*/ 41804 h 1631951"/>
                <a:gd name="connsiteX53" fmla="*/ 1506009 w 1898650"/>
                <a:gd name="connsiteY53" fmla="*/ 22225 h 1631951"/>
                <a:gd name="connsiteX54" fmla="*/ 1621896 w 1898650"/>
                <a:gd name="connsiteY54" fmla="*/ 6879 h 1631951"/>
                <a:gd name="connsiteX55" fmla="*/ 1681163 w 1898650"/>
                <a:gd name="connsiteY55" fmla="*/ 1587 h 1631951"/>
                <a:gd name="connsiteX56" fmla="*/ 1702859 w 1898650"/>
                <a:gd name="connsiteY56"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76200 w 1898650"/>
                <a:gd name="connsiteY28" fmla="*/ 1039813 h 1631951"/>
                <a:gd name="connsiteX29" fmla="*/ 59796 w 1898650"/>
                <a:gd name="connsiteY29" fmla="*/ 1025525 h 1631951"/>
                <a:gd name="connsiteX30" fmla="*/ 31750 w 1898650"/>
                <a:gd name="connsiteY30" fmla="*/ 992187 h 1631951"/>
                <a:gd name="connsiteX31" fmla="*/ 12700 w 1898650"/>
                <a:gd name="connsiteY31" fmla="*/ 954087 h 1631951"/>
                <a:gd name="connsiteX32" fmla="*/ 2646 w 1898650"/>
                <a:gd name="connsiteY32" fmla="*/ 912812 h 1631951"/>
                <a:gd name="connsiteX33" fmla="*/ 0 w 1898650"/>
                <a:gd name="connsiteY33" fmla="*/ 871537 h 1631951"/>
                <a:gd name="connsiteX34" fmla="*/ 6879 w 1898650"/>
                <a:gd name="connsiteY34" fmla="*/ 829733 h 1631951"/>
                <a:gd name="connsiteX35" fmla="*/ 23283 w 1898650"/>
                <a:gd name="connsiteY35" fmla="*/ 790046 h 1631951"/>
                <a:gd name="connsiteX36" fmla="*/ 47625 w 1898650"/>
                <a:gd name="connsiteY36" fmla="*/ 754592 h 1631951"/>
                <a:gd name="connsiteX37" fmla="*/ 63500 w 1898650"/>
                <a:gd name="connsiteY37" fmla="*/ 738187 h 1631951"/>
                <a:gd name="connsiteX38" fmla="*/ 104775 w 1898650"/>
                <a:gd name="connsiteY38" fmla="*/ 700087 h 1631951"/>
                <a:gd name="connsiteX39" fmla="*/ 188912 w 1898650"/>
                <a:gd name="connsiteY39" fmla="*/ 627062 h 1631951"/>
                <a:gd name="connsiteX40" fmla="*/ 276225 w 1898650"/>
                <a:gd name="connsiteY40" fmla="*/ 557742 h 1631951"/>
                <a:gd name="connsiteX41" fmla="*/ 365654 w 1898650"/>
                <a:gd name="connsiteY41" fmla="*/ 491067 h 1631951"/>
                <a:gd name="connsiteX42" fmla="*/ 458258 w 1898650"/>
                <a:gd name="connsiteY42" fmla="*/ 427567 h 1631951"/>
                <a:gd name="connsiteX43" fmla="*/ 553508 w 1898650"/>
                <a:gd name="connsiteY43" fmla="*/ 368300 h 1631951"/>
                <a:gd name="connsiteX44" fmla="*/ 649816 w 1898650"/>
                <a:gd name="connsiteY44" fmla="*/ 312738 h 1631951"/>
                <a:gd name="connsiteX45" fmla="*/ 749829 w 1898650"/>
                <a:gd name="connsiteY45" fmla="*/ 261937 h 1631951"/>
                <a:gd name="connsiteX46" fmla="*/ 851959 w 1898650"/>
                <a:gd name="connsiteY46" fmla="*/ 213783 h 1631951"/>
                <a:gd name="connsiteX47" fmla="*/ 955675 w 1898650"/>
                <a:gd name="connsiteY47" fmla="*/ 170392 h 1631951"/>
                <a:gd name="connsiteX48" fmla="*/ 1061509 w 1898650"/>
                <a:gd name="connsiteY48" fmla="*/ 131763 h 1631951"/>
                <a:gd name="connsiteX49" fmla="*/ 1169459 w 1898650"/>
                <a:gd name="connsiteY49" fmla="*/ 97367 h 1631951"/>
                <a:gd name="connsiteX50" fmla="*/ 1280054 w 1898650"/>
                <a:gd name="connsiteY50" fmla="*/ 66675 h 1631951"/>
                <a:gd name="connsiteX51" fmla="*/ 1391709 w 1898650"/>
                <a:gd name="connsiteY51" fmla="*/ 41804 h 1631951"/>
                <a:gd name="connsiteX52" fmla="*/ 1506009 w 1898650"/>
                <a:gd name="connsiteY52" fmla="*/ 22225 h 1631951"/>
                <a:gd name="connsiteX53" fmla="*/ 1621896 w 1898650"/>
                <a:gd name="connsiteY53" fmla="*/ 6879 h 1631951"/>
                <a:gd name="connsiteX54" fmla="*/ 1681163 w 1898650"/>
                <a:gd name="connsiteY54" fmla="*/ 1587 h 1631951"/>
                <a:gd name="connsiteX55" fmla="*/ 1702859 w 1898650"/>
                <a:gd name="connsiteY55"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76200 w 1898650"/>
                <a:gd name="connsiteY27" fmla="*/ 1039813 h 1631951"/>
                <a:gd name="connsiteX28" fmla="*/ 59796 w 1898650"/>
                <a:gd name="connsiteY28" fmla="*/ 1025525 h 1631951"/>
                <a:gd name="connsiteX29" fmla="*/ 31750 w 1898650"/>
                <a:gd name="connsiteY29" fmla="*/ 992187 h 1631951"/>
                <a:gd name="connsiteX30" fmla="*/ 12700 w 1898650"/>
                <a:gd name="connsiteY30" fmla="*/ 954087 h 1631951"/>
                <a:gd name="connsiteX31" fmla="*/ 2646 w 1898650"/>
                <a:gd name="connsiteY31" fmla="*/ 912812 h 1631951"/>
                <a:gd name="connsiteX32" fmla="*/ 0 w 1898650"/>
                <a:gd name="connsiteY32" fmla="*/ 871537 h 1631951"/>
                <a:gd name="connsiteX33" fmla="*/ 6879 w 1898650"/>
                <a:gd name="connsiteY33" fmla="*/ 829733 h 1631951"/>
                <a:gd name="connsiteX34" fmla="*/ 23283 w 1898650"/>
                <a:gd name="connsiteY34" fmla="*/ 790046 h 1631951"/>
                <a:gd name="connsiteX35" fmla="*/ 47625 w 1898650"/>
                <a:gd name="connsiteY35" fmla="*/ 754592 h 1631951"/>
                <a:gd name="connsiteX36" fmla="*/ 63500 w 1898650"/>
                <a:gd name="connsiteY36" fmla="*/ 738187 h 1631951"/>
                <a:gd name="connsiteX37" fmla="*/ 104775 w 1898650"/>
                <a:gd name="connsiteY37" fmla="*/ 700087 h 1631951"/>
                <a:gd name="connsiteX38" fmla="*/ 188912 w 1898650"/>
                <a:gd name="connsiteY38" fmla="*/ 627062 h 1631951"/>
                <a:gd name="connsiteX39" fmla="*/ 276225 w 1898650"/>
                <a:gd name="connsiteY39" fmla="*/ 557742 h 1631951"/>
                <a:gd name="connsiteX40" fmla="*/ 365654 w 1898650"/>
                <a:gd name="connsiteY40" fmla="*/ 491067 h 1631951"/>
                <a:gd name="connsiteX41" fmla="*/ 458258 w 1898650"/>
                <a:gd name="connsiteY41" fmla="*/ 427567 h 1631951"/>
                <a:gd name="connsiteX42" fmla="*/ 553508 w 1898650"/>
                <a:gd name="connsiteY42" fmla="*/ 368300 h 1631951"/>
                <a:gd name="connsiteX43" fmla="*/ 649816 w 1898650"/>
                <a:gd name="connsiteY43" fmla="*/ 312738 h 1631951"/>
                <a:gd name="connsiteX44" fmla="*/ 749829 w 1898650"/>
                <a:gd name="connsiteY44" fmla="*/ 261937 h 1631951"/>
                <a:gd name="connsiteX45" fmla="*/ 851959 w 1898650"/>
                <a:gd name="connsiteY45" fmla="*/ 213783 h 1631951"/>
                <a:gd name="connsiteX46" fmla="*/ 955675 w 1898650"/>
                <a:gd name="connsiteY46" fmla="*/ 170392 h 1631951"/>
                <a:gd name="connsiteX47" fmla="*/ 1061509 w 1898650"/>
                <a:gd name="connsiteY47" fmla="*/ 131763 h 1631951"/>
                <a:gd name="connsiteX48" fmla="*/ 1169459 w 1898650"/>
                <a:gd name="connsiteY48" fmla="*/ 97367 h 1631951"/>
                <a:gd name="connsiteX49" fmla="*/ 1280054 w 1898650"/>
                <a:gd name="connsiteY49" fmla="*/ 66675 h 1631951"/>
                <a:gd name="connsiteX50" fmla="*/ 1391709 w 1898650"/>
                <a:gd name="connsiteY50" fmla="*/ 41804 h 1631951"/>
                <a:gd name="connsiteX51" fmla="*/ 1506009 w 1898650"/>
                <a:gd name="connsiteY51" fmla="*/ 22225 h 1631951"/>
                <a:gd name="connsiteX52" fmla="*/ 1621896 w 1898650"/>
                <a:gd name="connsiteY52" fmla="*/ 6879 h 1631951"/>
                <a:gd name="connsiteX53" fmla="*/ 1681163 w 1898650"/>
                <a:gd name="connsiteY53" fmla="*/ 1587 h 1631951"/>
                <a:gd name="connsiteX54" fmla="*/ 1702859 w 1898650"/>
                <a:gd name="connsiteY54" fmla="*/ 0 h 163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98650" h="1631951">
                  <a:moveTo>
                    <a:pt x="1702859" y="0"/>
                  </a:moveTo>
                  <a:lnTo>
                    <a:pt x="1744663" y="5292"/>
                  </a:lnTo>
                  <a:lnTo>
                    <a:pt x="1783292" y="19050"/>
                  </a:lnTo>
                  <a:lnTo>
                    <a:pt x="1817688" y="39687"/>
                  </a:lnTo>
                  <a:lnTo>
                    <a:pt x="1847321" y="66675"/>
                  </a:lnTo>
                  <a:lnTo>
                    <a:pt x="1871663" y="99483"/>
                  </a:lnTo>
                  <a:lnTo>
                    <a:pt x="1888596" y="137054"/>
                  </a:lnTo>
                  <a:lnTo>
                    <a:pt x="1897063" y="177800"/>
                  </a:lnTo>
                  <a:cubicBezTo>
                    <a:pt x="1897239" y="185208"/>
                    <a:pt x="1897416" y="192617"/>
                    <a:pt x="1897592" y="200025"/>
                  </a:cubicBezTo>
                  <a:cubicBezTo>
                    <a:pt x="1897934" y="467783"/>
                    <a:pt x="1898275" y="735542"/>
                    <a:pt x="1898617" y="1003300"/>
                  </a:cubicBezTo>
                  <a:lnTo>
                    <a:pt x="1898650" y="1003300"/>
                  </a:lnTo>
                  <a:lnTo>
                    <a:pt x="1898650" y="1197138"/>
                  </a:lnTo>
                  <a:lnTo>
                    <a:pt x="1895065" y="1197138"/>
                  </a:lnTo>
                  <a:lnTo>
                    <a:pt x="1898650" y="1197505"/>
                  </a:lnTo>
                  <a:lnTo>
                    <a:pt x="1607608" y="1502834"/>
                  </a:lnTo>
                  <a:lnTo>
                    <a:pt x="1592792" y="1518180"/>
                  </a:lnTo>
                  <a:lnTo>
                    <a:pt x="1560513" y="1545697"/>
                  </a:lnTo>
                  <a:lnTo>
                    <a:pt x="1526117" y="1569509"/>
                  </a:lnTo>
                  <a:lnTo>
                    <a:pt x="1489604" y="1589089"/>
                  </a:lnTo>
                  <a:lnTo>
                    <a:pt x="1450975" y="1606022"/>
                  </a:lnTo>
                  <a:lnTo>
                    <a:pt x="1411287" y="1618193"/>
                  </a:lnTo>
                  <a:lnTo>
                    <a:pt x="1370012" y="1627189"/>
                  </a:lnTo>
                  <a:lnTo>
                    <a:pt x="1328208" y="1630893"/>
                  </a:lnTo>
                  <a:lnTo>
                    <a:pt x="1307042" y="1631951"/>
                  </a:lnTo>
                  <a:lnTo>
                    <a:pt x="820737" y="1631951"/>
                  </a:lnTo>
                  <a:lnTo>
                    <a:pt x="821757" y="1630571"/>
                  </a:lnTo>
                  <a:lnTo>
                    <a:pt x="820276" y="1631950"/>
                  </a:lnTo>
                  <a:lnTo>
                    <a:pt x="76200" y="1039813"/>
                  </a:lnTo>
                  <a:lnTo>
                    <a:pt x="59796" y="1025525"/>
                  </a:lnTo>
                  <a:lnTo>
                    <a:pt x="31750" y="992187"/>
                  </a:lnTo>
                  <a:lnTo>
                    <a:pt x="12700" y="954087"/>
                  </a:lnTo>
                  <a:lnTo>
                    <a:pt x="2646" y="912812"/>
                  </a:lnTo>
                  <a:lnTo>
                    <a:pt x="0" y="871537"/>
                  </a:lnTo>
                  <a:lnTo>
                    <a:pt x="6879" y="829733"/>
                  </a:lnTo>
                  <a:lnTo>
                    <a:pt x="23283" y="790046"/>
                  </a:lnTo>
                  <a:lnTo>
                    <a:pt x="47625" y="754592"/>
                  </a:lnTo>
                  <a:lnTo>
                    <a:pt x="63500" y="738187"/>
                  </a:lnTo>
                  <a:lnTo>
                    <a:pt x="104775" y="700087"/>
                  </a:lnTo>
                  <a:lnTo>
                    <a:pt x="188912" y="627062"/>
                  </a:lnTo>
                  <a:lnTo>
                    <a:pt x="276225" y="557742"/>
                  </a:lnTo>
                  <a:lnTo>
                    <a:pt x="365654" y="491067"/>
                  </a:lnTo>
                  <a:lnTo>
                    <a:pt x="458258" y="427567"/>
                  </a:lnTo>
                  <a:lnTo>
                    <a:pt x="553508" y="368300"/>
                  </a:lnTo>
                  <a:lnTo>
                    <a:pt x="649816" y="312738"/>
                  </a:lnTo>
                  <a:lnTo>
                    <a:pt x="749829" y="261937"/>
                  </a:lnTo>
                  <a:lnTo>
                    <a:pt x="851959" y="213783"/>
                  </a:lnTo>
                  <a:lnTo>
                    <a:pt x="955675" y="170392"/>
                  </a:lnTo>
                  <a:lnTo>
                    <a:pt x="1061509" y="131763"/>
                  </a:lnTo>
                  <a:lnTo>
                    <a:pt x="1169459" y="97367"/>
                  </a:lnTo>
                  <a:lnTo>
                    <a:pt x="1280054" y="66675"/>
                  </a:lnTo>
                  <a:lnTo>
                    <a:pt x="1391709" y="41804"/>
                  </a:lnTo>
                  <a:lnTo>
                    <a:pt x="1506009" y="22225"/>
                  </a:lnTo>
                  <a:lnTo>
                    <a:pt x="1621896" y="6879"/>
                  </a:lnTo>
                  <a:lnTo>
                    <a:pt x="1681163" y="1587"/>
                  </a:lnTo>
                  <a:lnTo>
                    <a:pt x="1702859" y="0"/>
                  </a:lnTo>
                  <a:close/>
                </a:path>
              </a:pathLst>
            </a:custGeom>
            <a:solidFill>
              <a:schemeClr val="accent3"/>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03</a:t>
              </a:r>
            </a:p>
          </p:txBody>
        </p:sp>
        <p:sp>
          <p:nvSpPr>
            <p:cNvPr id="36" name="Freeform: Shape 35"/>
            <p:cNvSpPr>
              <a:spLocks/>
            </p:cNvSpPr>
            <p:nvPr/>
          </p:nvSpPr>
          <p:spPr bwMode="auto">
            <a:xfrm>
              <a:off x="2767950" y="3856682"/>
              <a:ext cx="1261947" cy="1370812"/>
            </a:xfrm>
            <a:custGeom>
              <a:avLst/>
              <a:gdLst>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715881 w 1803400"/>
                <a:gd name="connsiteY19" fmla="*/ 1131805 h 1958975"/>
                <a:gd name="connsiteX20" fmla="*/ 1385684 w 1803400"/>
                <a:gd name="connsiteY20" fmla="*/ 1842559 h 1958975"/>
                <a:gd name="connsiteX21" fmla="*/ 1375094 w 1803400"/>
                <a:gd name="connsiteY21" fmla="*/ 1863196 h 1958975"/>
                <a:gd name="connsiteX22" fmla="*/ 1348090 w 1803400"/>
                <a:gd name="connsiteY22" fmla="*/ 1897592 h 1958975"/>
                <a:gd name="connsiteX23" fmla="*/ 1315262 w 1803400"/>
                <a:gd name="connsiteY23" fmla="*/ 1924579 h 1958975"/>
                <a:gd name="connsiteX24" fmla="*/ 1278197 w 1803400"/>
                <a:gd name="connsiteY24" fmla="*/ 1944688 h 1958975"/>
                <a:gd name="connsiteX25" fmla="*/ 1237426 w 1803400"/>
                <a:gd name="connsiteY25" fmla="*/ 1955800 h 1958975"/>
                <a:gd name="connsiteX26" fmla="*/ 1195596 w 1803400"/>
                <a:gd name="connsiteY26" fmla="*/ 1958975 h 1958975"/>
                <a:gd name="connsiteX27" fmla="*/ 1153766 w 1803400"/>
                <a:gd name="connsiteY27" fmla="*/ 1953154 h 1958975"/>
                <a:gd name="connsiteX28" fmla="*/ 1113525 w 1803400"/>
                <a:gd name="connsiteY28" fmla="*/ 1936750 h 1958975"/>
                <a:gd name="connsiteX29" fmla="*/ 1093404 w 1803400"/>
                <a:gd name="connsiteY29" fmla="*/ 1924579 h 1958975"/>
                <a:gd name="connsiteX30" fmla="*/ 1047868 w 1803400"/>
                <a:gd name="connsiteY30" fmla="*/ 1893359 h 1958975"/>
                <a:gd name="connsiteX31" fmla="*/ 957324 w 1803400"/>
                <a:gd name="connsiteY31" fmla="*/ 1826684 h 1958975"/>
                <a:gd name="connsiteX32" fmla="*/ 869428 w 1803400"/>
                <a:gd name="connsiteY32" fmla="*/ 1756304 h 1958975"/>
                <a:gd name="connsiteX33" fmla="*/ 784179 w 1803400"/>
                <a:gd name="connsiteY33" fmla="*/ 1683279 h 1958975"/>
                <a:gd name="connsiteX34" fmla="*/ 701578 w 1803400"/>
                <a:gd name="connsiteY34" fmla="*/ 1606021 h 1958975"/>
                <a:gd name="connsiteX35" fmla="*/ 623214 w 1803400"/>
                <a:gd name="connsiteY35" fmla="*/ 1525059 h 1958975"/>
                <a:gd name="connsiteX36" fmla="*/ 546966 w 1803400"/>
                <a:gd name="connsiteY36" fmla="*/ 1441450 h 1958975"/>
                <a:gd name="connsiteX37" fmla="*/ 474955 w 1803400"/>
                <a:gd name="connsiteY37" fmla="*/ 1354667 h 1958975"/>
                <a:gd name="connsiteX38" fmla="*/ 405592 w 1803400"/>
                <a:gd name="connsiteY38" fmla="*/ 1263650 h 1958975"/>
                <a:gd name="connsiteX39" fmla="*/ 340464 w 1803400"/>
                <a:gd name="connsiteY39" fmla="*/ 1170517 h 1958975"/>
                <a:gd name="connsiteX40" fmla="*/ 277984 w 1803400"/>
                <a:gd name="connsiteY40" fmla="*/ 1074209 h 1958975"/>
                <a:gd name="connsiteX41" fmla="*/ 220269 w 1803400"/>
                <a:gd name="connsiteY41" fmla="*/ 974725 h 1958975"/>
                <a:gd name="connsiteX42" fmla="*/ 166261 w 1803400"/>
                <a:gd name="connsiteY42" fmla="*/ 872596 h 1958975"/>
                <a:gd name="connsiteX43" fmla="*/ 116488 w 1803400"/>
                <a:gd name="connsiteY43" fmla="*/ 767292 h 1958975"/>
                <a:gd name="connsiteX44" fmla="*/ 70952 w 1803400"/>
                <a:gd name="connsiteY44" fmla="*/ 659342 h 1958975"/>
                <a:gd name="connsiteX45" fmla="*/ 28593 w 1803400"/>
                <a:gd name="connsiteY45" fmla="*/ 548746 h 1958975"/>
                <a:gd name="connsiteX46" fmla="*/ 9531 w 1803400"/>
                <a:gd name="connsiteY46" fmla="*/ 492654 h 1958975"/>
                <a:gd name="connsiteX47" fmla="*/ 4236 w 1803400"/>
                <a:gd name="connsiteY47" fmla="*/ 472017 h 1958975"/>
                <a:gd name="connsiteX48" fmla="*/ 0 w 1803400"/>
                <a:gd name="connsiteY48" fmla="*/ 430213 h 1958975"/>
                <a:gd name="connsiteX49" fmla="*/ 3706 w 1803400"/>
                <a:gd name="connsiteY49" fmla="*/ 389996 h 1958975"/>
                <a:gd name="connsiteX50" fmla="*/ 15885 w 1803400"/>
                <a:gd name="connsiteY50" fmla="*/ 350838 h 1958975"/>
                <a:gd name="connsiteX51" fmla="*/ 35476 w 1803400"/>
                <a:gd name="connsiteY51" fmla="*/ 315913 h 1958975"/>
                <a:gd name="connsiteX52" fmla="*/ 61421 w 1803400"/>
                <a:gd name="connsiteY52" fmla="*/ 285750 h 1958975"/>
                <a:gd name="connsiteX53" fmla="*/ 93720 w 1803400"/>
                <a:gd name="connsiteY53" fmla="*/ 260350 h 1958975"/>
                <a:gd name="connsiteX54" fmla="*/ 131844 w 1803400"/>
                <a:gd name="connsiteY54" fmla="*/ 242358 h 1958975"/>
                <a:gd name="connsiteX55" fmla="*/ 152494 w 1803400"/>
                <a:gd name="connsiteY55" fmla="*/ 236008 h 1958975"/>
                <a:gd name="connsiteX56" fmla="*/ 952029 w 1803400"/>
                <a:gd name="connsiteY56" fmla="*/ 41275 h 1958975"/>
                <a:gd name="connsiteX57" fmla="*/ 952559 w 1803400"/>
                <a:gd name="connsiteY57" fmla="*/ 42863 h 1958975"/>
                <a:gd name="connsiteX58" fmla="*/ 950970 w 1803400"/>
                <a:gd name="connsiteY58" fmla="*/ 42863 h 1958975"/>
                <a:gd name="connsiteX59" fmla="*/ 950975 w 1803400"/>
                <a:gd name="connsiteY59" fmla="*/ 42883 h 1958975"/>
                <a:gd name="connsiteX60" fmla="*/ 952501 w 1803400"/>
                <a:gd name="connsiteY60" fmla="*/ 42883 h 1958975"/>
                <a:gd name="connsiteX61" fmla="*/ 1125633 w 1803400"/>
                <a:gd name="connsiteY61" fmla="*/ 393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385684 w 1803400"/>
                <a:gd name="connsiteY19" fmla="*/ 1842559 h 1958975"/>
                <a:gd name="connsiteX20" fmla="*/ 1375094 w 1803400"/>
                <a:gd name="connsiteY20" fmla="*/ 1863196 h 1958975"/>
                <a:gd name="connsiteX21" fmla="*/ 1348090 w 1803400"/>
                <a:gd name="connsiteY21" fmla="*/ 1897592 h 1958975"/>
                <a:gd name="connsiteX22" fmla="*/ 1315262 w 1803400"/>
                <a:gd name="connsiteY22" fmla="*/ 1924579 h 1958975"/>
                <a:gd name="connsiteX23" fmla="*/ 1278197 w 1803400"/>
                <a:gd name="connsiteY23" fmla="*/ 1944688 h 1958975"/>
                <a:gd name="connsiteX24" fmla="*/ 1237426 w 1803400"/>
                <a:gd name="connsiteY24" fmla="*/ 1955800 h 1958975"/>
                <a:gd name="connsiteX25" fmla="*/ 1195596 w 1803400"/>
                <a:gd name="connsiteY25" fmla="*/ 1958975 h 1958975"/>
                <a:gd name="connsiteX26" fmla="*/ 1153766 w 1803400"/>
                <a:gd name="connsiteY26" fmla="*/ 1953154 h 1958975"/>
                <a:gd name="connsiteX27" fmla="*/ 1113525 w 1803400"/>
                <a:gd name="connsiteY27" fmla="*/ 1936750 h 1958975"/>
                <a:gd name="connsiteX28" fmla="*/ 1093404 w 1803400"/>
                <a:gd name="connsiteY28" fmla="*/ 1924579 h 1958975"/>
                <a:gd name="connsiteX29" fmla="*/ 1047868 w 1803400"/>
                <a:gd name="connsiteY29" fmla="*/ 1893359 h 1958975"/>
                <a:gd name="connsiteX30" fmla="*/ 957324 w 1803400"/>
                <a:gd name="connsiteY30" fmla="*/ 1826684 h 1958975"/>
                <a:gd name="connsiteX31" fmla="*/ 869428 w 1803400"/>
                <a:gd name="connsiteY31" fmla="*/ 1756304 h 1958975"/>
                <a:gd name="connsiteX32" fmla="*/ 784179 w 1803400"/>
                <a:gd name="connsiteY32" fmla="*/ 1683279 h 1958975"/>
                <a:gd name="connsiteX33" fmla="*/ 701578 w 1803400"/>
                <a:gd name="connsiteY33" fmla="*/ 1606021 h 1958975"/>
                <a:gd name="connsiteX34" fmla="*/ 623214 w 1803400"/>
                <a:gd name="connsiteY34" fmla="*/ 1525059 h 1958975"/>
                <a:gd name="connsiteX35" fmla="*/ 546966 w 1803400"/>
                <a:gd name="connsiteY35" fmla="*/ 1441450 h 1958975"/>
                <a:gd name="connsiteX36" fmla="*/ 474955 w 1803400"/>
                <a:gd name="connsiteY36" fmla="*/ 1354667 h 1958975"/>
                <a:gd name="connsiteX37" fmla="*/ 405592 w 1803400"/>
                <a:gd name="connsiteY37" fmla="*/ 1263650 h 1958975"/>
                <a:gd name="connsiteX38" fmla="*/ 340464 w 1803400"/>
                <a:gd name="connsiteY38" fmla="*/ 1170517 h 1958975"/>
                <a:gd name="connsiteX39" fmla="*/ 277984 w 1803400"/>
                <a:gd name="connsiteY39" fmla="*/ 1074209 h 1958975"/>
                <a:gd name="connsiteX40" fmla="*/ 220269 w 1803400"/>
                <a:gd name="connsiteY40" fmla="*/ 974725 h 1958975"/>
                <a:gd name="connsiteX41" fmla="*/ 166261 w 1803400"/>
                <a:gd name="connsiteY41" fmla="*/ 872596 h 1958975"/>
                <a:gd name="connsiteX42" fmla="*/ 116488 w 1803400"/>
                <a:gd name="connsiteY42" fmla="*/ 767292 h 1958975"/>
                <a:gd name="connsiteX43" fmla="*/ 70952 w 1803400"/>
                <a:gd name="connsiteY43" fmla="*/ 659342 h 1958975"/>
                <a:gd name="connsiteX44" fmla="*/ 28593 w 1803400"/>
                <a:gd name="connsiteY44" fmla="*/ 548746 h 1958975"/>
                <a:gd name="connsiteX45" fmla="*/ 9531 w 1803400"/>
                <a:gd name="connsiteY45" fmla="*/ 492654 h 1958975"/>
                <a:gd name="connsiteX46" fmla="*/ 4236 w 1803400"/>
                <a:gd name="connsiteY46" fmla="*/ 472017 h 1958975"/>
                <a:gd name="connsiteX47" fmla="*/ 0 w 1803400"/>
                <a:gd name="connsiteY47" fmla="*/ 430213 h 1958975"/>
                <a:gd name="connsiteX48" fmla="*/ 3706 w 1803400"/>
                <a:gd name="connsiteY48" fmla="*/ 389996 h 1958975"/>
                <a:gd name="connsiteX49" fmla="*/ 15885 w 1803400"/>
                <a:gd name="connsiteY49" fmla="*/ 350838 h 1958975"/>
                <a:gd name="connsiteX50" fmla="*/ 35476 w 1803400"/>
                <a:gd name="connsiteY50" fmla="*/ 315913 h 1958975"/>
                <a:gd name="connsiteX51" fmla="*/ 61421 w 1803400"/>
                <a:gd name="connsiteY51" fmla="*/ 285750 h 1958975"/>
                <a:gd name="connsiteX52" fmla="*/ 93720 w 1803400"/>
                <a:gd name="connsiteY52" fmla="*/ 260350 h 1958975"/>
                <a:gd name="connsiteX53" fmla="*/ 131844 w 1803400"/>
                <a:gd name="connsiteY53" fmla="*/ 242358 h 1958975"/>
                <a:gd name="connsiteX54" fmla="*/ 152494 w 1803400"/>
                <a:gd name="connsiteY54" fmla="*/ 236008 h 1958975"/>
                <a:gd name="connsiteX55" fmla="*/ 952029 w 1803400"/>
                <a:gd name="connsiteY55" fmla="*/ 41275 h 1958975"/>
                <a:gd name="connsiteX56" fmla="*/ 952559 w 1803400"/>
                <a:gd name="connsiteY56" fmla="*/ 42863 h 1958975"/>
                <a:gd name="connsiteX57" fmla="*/ 950970 w 1803400"/>
                <a:gd name="connsiteY57" fmla="*/ 42863 h 1958975"/>
                <a:gd name="connsiteX58" fmla="*/ 950975 w 1803400"/>
                <a:gd name="connsiteY58" fmla="*/ 42883 h 1958975"/>
                <a:gd name="connsiteX59" fmla="*/ 952501 w 1803400"/>
                <a:gd name="connsiteY59" fmla="*/ 42883 h 1958975"/>
                <a:gd name="connsiteX60" fmla="*/ 1125633 w 1803400"/>
                <a:gd name="connsiteY60" fmla="*/ 393 h 1958975"/>
                <a:gd name="connsiteX61" fmla="*/ 1125537 w 1803400"/>
                <a:gd name="connsiteY61"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385684 w 1803400"/>
                <a:gd name="connsiteY18" fmla="*/ 1842559 h 1958975"/>
                <a:gd name="connsiteX19" fmla="*/ 1375094 w 1803400"/>
                <a:gd name="connsiteY19" fmla="*/ 1863196 h 1958975"/>
                <a:gd name="connsiteX20" fmla="*/ 1348090 w 1803400"/>
                <a:gd name="connsiteY20" fmla="*/ 1897592 h 1958975"/>
                <a:gd name="connsiteX21" fmla="*/ 1315262 w 1803400"/>
                <a:gd name="connsiteY21" fmla="*/ 1924579 h 1958975"/>
                <a:gd name="connsiteX22" fmla="*/ 1278197 w 1803400"/>
                <a:gd name="connsiteY22" fmla="*/ 1944688 h 1958975"/>
                <a:gd name="connsiteX23" fmla="*/ 1237426 w 1803400"/>
                <a:gd name="connsiteY23" fmla="*/ 1955800 h 1958975"/>
                <a:gd name="connsiteX24" fmla="*/ 1195596 w 1803400"/>
                <a:gd name="connsiteY24" fmla="*/ 1958975 h 1958975"/>
                <a:gd name="connsiteX25" fmla="*/ 1153766 w 1803400"/>
                <a:gd name="connsiteY25" fmla="*/ 1953154 h 1958975"/>
                <a:gd name="connsiteX26" fmla="*/ 1113525 w 1803400"/>
                <a:gd name="connsiteY26" fmla="*/ 1936750 h 1958975"/>
                <a:gd name="connsiteX27" fmla="*/ 1093404 w 1803400"/>
                <a:gd name="connsiteY27" fmla="*/ 1924579 h 1958975"/>
                <a:gd name="connsiteX28" fmla="*/ 1047868 w 1803400"/>
                <a:gd name="connsiteY28" fmla="*/ 1893359 h 1958975"/>
                <a:gd name="connsiteX29" fmla="*/ 957324 w 1803400"/>
                <a:gd name="connsiteY29" fmla="*/ 1826684 h 1958975"/>
                <a:gd name="connsiteX30" fmla="*/ 869428 w 1803400"/>
                <a:gd name="connsiteY30" fmla="*/ 1756304 h 1958975"/>
                <a:gd name="connsiteX31" fmla="*/ 784179 w 1803400"/>
                <a:gd name="connsiteY31" fmla="*/ 1683279 h 1958975"/>
                <a:gd name="connsiteX32" fmla="*/ 701578 w 1803400"/>
                <a:gd name="connsiteY32" fmla="*/ 1606021 h 1958975"/>
                <a:gd name="connsiteX33" fmla="*/ 623214 w 1803400"/>
                <a:gd name="connsiteY33" fmla="*/ 1525059 h 1958975"/>
                <a:gd name="connsiteX34" fmla="*/ 546966 w 1803400"/>
                <a:gd name="connsiteY34" fmla="*/ 1441450 h 1958975"/>
                <a:gd name="connsiteX35" fmla="*/ 474955 w 1803400"/>
                <a:gd name="connsiteY35" fmla="*/ 1354667 h 1958975"/>
                <a:gd name="connsiteX36" fmla="*/ 405592 w 1803400"/>
                <a:gd name="connsiteY36" fmla="*/ 1263650 h 1958975"/>
                <a:gd name="connsiteX37" fmla="*/ 340464 w 1803400"/>
                <a:gd name="connsiteY37" fmla="*/ 1170517 h 1958975"/>
                <a:gd name="connsiteX38" fmla="*/ 277984 w 1803400"/>
                <a:gd name="connsiteY38" fmla="*/ 1074209 h 1958975"/>
                <a:gd name="connsiteX39" fmla="*/ 220269 w 1803400"/>
                <a:gd name="connsiteY39" fmla="*/ 974725 h 1958975"/>
                <a:gd name="connsiteX40" fmla="*/ 166261 w 1803400"/>
                <a:gd name="connsiteY40" fmla="*/ 872596 h 1958975"/>
                <a:gd name="connsiteX41" fmla="*/ 116488 w 1803400"/>
                <a:gd name="connsiteY41" fmla="*/ 767292 h 1958975"/>
                <a:gd name="connsiteX42" fmla="*/ 70952 w 1803400"/>
                <a:gd name="connsiteY42" fmla="*/ 659342 h 1958975"/>
                <a:gd name="connsiteX43" fmla="*/ 28593 w 1803400"/>
                <a:gd name="connsiteY43" fmla="*/ 548746 h 1958975"/>
                <a:gd name="connsiteX44" fmla="*/ 9531 w 1803400"/>
                <a:gd name="connsiteY44" fmla="*/ 492654 h 1958975"/>
                <a:gd name="connsiteX45" fmla="*/ 4236 w 1803400"/>
                <a:gd name="connsiteY45" fmla="*/ 472017 h 1958975"/>
                <a:gd name="connsiteX46" fmla="*/ 0 w 1803400"/>
                <a:gd name="connsiteY46" fmla="*/ 430213 h 1958975"/>
                <a:gd name="connsiteX47" fmla="*/ 3706 w 1803400"/>
                <a:gd name="connsiteY47" fmla="*/ 389996 h 1958975"/>
                <a:gd name="connsiteX48" fmla="*/ 15885 w 1803400"/>
                <a:gd name="connsiteY48" fmla="*/ 350838 h 1958975"/>
                <a:gd name="connsiteX49" fmla="*/ 35476 w 1803400"/>
                <a:gd name="connsiteY49" fmla="*/ 315913 h 1958975"/>
                <a:gd name="connsiteX50" fmla="*/ 61421 w 1803400"/>
                <a:gd name="connsiteY50" fmla="*/ 285750 h 1958975"/>
                <a:gd name="connsiteX51" fmla="*/ 93720 w 1803400"/>
                <a:gd name="connsiteY51" fmla="*/ 260350 h 1958975"/>
                <a:gd name="connsiteX52" fmla="*/ 131844 w 1803400"/>
                <a:gd name="connsiteY52" fmla="*/ 242358 h 1958975"/>
                <a:gd name="connsiteX53" fmla="*/ 152494 w 1803400"/>
                <a:gd name="connsiteY53" fmla="*/ 236008 h 1958975"/>
                <a:gd name="connsiteX54" fmla="*/ 952029 w 1803400"/>
                <a:gd name="connsiteY54" fmla="*/ 41275 h 1958975"/>
                <a:gd name="connsiteX55" fmla="*/ 952559 w 1803400"/>
                <a:gd name="connsiteY55" fmla="*/ 42863 h 1958975"/>
                <a:gd name="connsiteX56" fmla="*/ 950970 w 1803400"/>
                <a:gd name="connsiteY56" fmla="*/ 42863 h 1958975"/>
                <a:gd name="connsiteX57" fmla="*/ 950975 w 1803400"/>
                <a:gd name="connsiteY57" fmla="*/ 42883 h 1958975"/>
                <a:gd name="connsiteX58" fmla="*/ 952501 w 1803400"/>
                <a:gd name="connsiteY58" fmla="*/ 42883 h 1958975"/>
                <a:gd name="connsiteX59" fmla="*/ 1125633 w 1803400"/>
                <a:gd name="connsiteY59" fmla="*/ 393 h 1958975"/>
                <a:gd name="connsiteX60" fmla="*/ 1125537 w 1803400"/>
                <a:gd name="connsiteY60"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952501 w 1803400"/>
                <a:gd name="connsiteY57" fmla="*/ 42883 h 1958975"/>
                <a:gd name="connsiteX58" fmla="*/ 1125633 w 1803400"/>
                <a:gd name="connsiteY58" fmla="*/ 393 h 1958975"/>
                <a:gd name="connsiteX59" fmla="*/ 1125537 w 1803400"/>
                <a:gd name="connsiteY59"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1125633 w 1803400"/>
                <a:gd name="connsiteY57" fmla="*/ 393 h 1958975"/>
                <a:gd name="connsiteX58" fmla="*/ 1125537 w 1803400"/>
                <a:gd name="connsiteY58"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1125633 w 1803400"/>
                <a:gd name="connsiteY56" fmla="*/ 393 h 1958975"/>
                <a:gd name="connsiteX57" fmla="*/ 1125537 w 1803400"/>
                <a:gd name="connsiteY57"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1125633 w 1803400"/>
                <a:gd name="connsiteY55" fmla="*/ 393 h 1958975"/>
                <a:gd name="connsiteX56" fmla="*/ 1125537 w 1803400"/>
                <a:gd name="connsiteY56"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1125633 w 1803400"/>
                <a:gd name="connsiteY54" fmla="*/ 393 h 1958975"/>
                <a:gd name="connsiteX55" fmla="*/ 1125537 w 1803400"/>
                <a:gd name="connsiteY55"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1125633 w 1803400"/>
                <a:gd name="connsiteY53" fmla="*/ 393 h 1958975"/>
                <a:gd name="connsiteX54" fmla="*/ 1125537 w 1803400"/>
                <a:gd name="connsiteY54" fmla="*/ 0 h 195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3400" h="1958975">
                  <a:moveTo>
                    <a:pt x="1125537" y="0"/>
                  </a:moveTo>
                  <a:lnTo>
                    <a:pt x="1126165" y="262"/>
                  </a:lnTo>
                  <a:lnTo>
                    <a:pt x="1127234" y="0"/>
                  </a:lnTo>
                  <a:cubicBezTo>
                    <a:pt x="1127303" y="265"/>
                    <a:pt x="1127371" y="530"/>
                    <a:pt x="1127440" y="795"/>
                  </a:cubicBezTo>
                  <a:lnTo>
                    <a:pt x="1488053" y="151427"/>
                  </a:lnTo>
                  <a:lnTo>
                    <a:pt x="1513493" y="163075"/>
                  </a:lnTo>
                  <a:lnTo>
                    <a:pt x="1559603" y="190607"/>
                  </a:lnTo>
                  <a:lnTo>
                    <a:pt x="1602532" y="223434"/>
                  </a:lnTo>
                  <a:lnTo>
                    <a:pt x="1640692" y="261555"/>
                  </a:lnTo>
                  <a:lnTo>
                    <a:pt x="1672492" y="303383"/>
                  </a:lnTo>
                  <a:lnTo>
                    <a:pt x="1699521" y="349976"/>
                  </a:lnTo>
                  <a:lnTo>
                    <a:pt x="1720721" y="399216"/>
                  </a:lnTo>
                  <a:lnTo>
                    <a:pt x="1735031" y="451633"/>
                  </a:lnTo>
                  <a:lnTo>
                    <a:pt x="1739271" y="479165"/>
                  </a:lnTo>
                  <a:lnTo>
                    <a:pt x="1803400" y="944563"/>
                  </a:lnTo>
                  <a:lnTo>
                    <a:pt x="1792224" y="938116"/>
                  </a:lnTo>
                  <a:lnTo>
                    <a:pt x="1803400" y="945534"/>
                  </a:lnTo>
                  <a:lnTo>
                    <a:pt x="1385684" y="1842559"/>
                  </a:lnTo>
                  <a:lnTo>
                    <a:pt x="1375094" y="1863196"/>
                  </a:lnTo>
                  <a:lnTo>
                    <a:pt x="1348090" y="1897592"/>
                  </a:lnTo>
                  <a:lnTo>
                    <a:pt x="1315262" y="1924579"/>
                  </a:lnTo>
                  <a:lnTo>
                    <a:pt x="1278197" y="1944688"/>
                  </a:lnTo>
                  <a:lnTo>
                    <a:pt x="1237426" y="1955800"/>
                  </a:lnTo>
                  <a:lnTo>
                    <a:pt x="1195596" y="1958975"/>
                  </a:lnTo>
                  <a:lnTo>
                    <a:pt x="1153766" y="1953154"/>
                  </a:lnTo>
                  <a:lnTo>
                    <a:pt x="1113525" y="1936750"/>
                  </a:lnTo>
                  <a:lnTo>
                    <a:pt x="1093404" y="1924579"/>
                  </a:lnTo>
                  <a:lnTo>
                    <a:pt x="1047868" y="1893359"/>
                  </a:lnTo>
                  <a:lnTo>
                    <a:pt x="957324" y="1826684"/>
                  </a:lnTo>
                  <a:lnTo>
                    <a:pt x="869428" y="1756304"/>
                  </a:lnTo>
                  <a:lnTo>
                    <a:pt x="784179" y="1683279"/>
                  </a:lnTo>
                  <a:lnTo>
                    <a:pt x="701578" y="1606021"/>
                  </a:lnTo>
                  <a:lnTo>
                    <a:pt x="623214" y="1525059"/>
                  </a:lnTo>
                  <a:lnTo>
                    <a:pt x="546966" y="1441450"/>
                  </a:lnTo>
                  <a:lnTo>
                    <a:pt x="474955" y="1354667"/>
                  </a:lnTo>
                  <a:lnTo>
                    <a:pt x="405592" y="1263650"/>
                  </a:lnTo>
                  <a:lnTo>
                    <a:pt x="340464" y="1170517"/>
                  </a:lnTo>
                  <a:lnTo>
                    <a:pt x="277984" y="1074209"/>
                  </a:lnTo>
                  <a:lnTo>
                    <a:pt x="220269" y="974725"/>
                  </a:lnTo>
                  <a:lnTo>
                    <a:pt x="166261" y="872596"/>
                  </a:lnTo>
                  <a:lnTo>
                    <a:pt x="116488" y="767292"/>
                  </a:lnTo>
                  <a:lnTo>
                    <a:pt x="70952" y="659342"/>
                  </a:lnTo>
                  <a:lnTo>
                    <a:pt x="28593" y="548746"/>
                  </a:lnTo>
                  <a:lnTo>
                    <a:pt x="9531" y="492654"/>
                  </a:lnTo>
                  <a:lnTo>
                    <a:pt x="4236" y="472017"/>
                  </a:lnTo>
                  <a:lnTo>
                    <a:pt x="0" y="430213"/>
                  </a:lnTo>
                  <a:lnTo>
                    <a:pt x="3706" y="389996"/>
                  </a:lnTo>
                  <a:lnTo>
                    <a:pt x="15885" y="350838"/>
                  </a:lnTo>
                  <a:lnTo>
                    <a:pt x="35476" y="315913"/>
                  </a:lnTo>
                  <a:lnTo>
                    <a:pt x="61421" y="285750"/>
                  </a:lnTo>
                  <a:lnTo>
                    <a:pt x="93720" y="260350"/>
                  </a:lnTo>
                  <a:lnTo>
                    <a:pt x="131844" y="242358"/>
                  </a:lnTo>
                  <a:lnTo>
                    <a:pt x="152494" y="236008"/>
                  </a:lnTo>
                  <a:lnTo>
                    <a:pt x="1125633" y="393"/>
                  </a:lnTo>
                  <a:lnTo>
                    <a:pt x="1125537" y="0"/>
                  </a:lnTo>
                  <a:close/>
                </a:path>
              </a:pathLst>
            </a:custGeom>
            <a:solidFill>
              <a:schemeClr val="accent1"/>
            </a:solidFill>
            <a:ln>
              <a:noFill/>
            </a:ln>
          </p:spPr>
          <p:txBody>
            <a:bodyPr vert="horz" wrap="square" lIns="34290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01</a:t>
              </a:r>
            </a:p>
          </p:txBody>
        </p:sp>
        <p:sp>
          <p:nvSpPr>
            <p:cNvPr id="37" name="Freeform: Shape 36"/>
            <p:cNvSpPr>
              <a:spLocks/>
            </p:cNvSpPr>
            <p:nvPr/>
          </p:nvSpPr>
          <p:spPr bwMode="auto">
            <a:xfrm>
              <a:off x="4596440" y="1813794"/>
              <a:ext cx="1349706" cy="1143084"/>
            </a:xfrm>
            <a:custGeom>
              <a:avLst/>
              <a:gdLst>
                <a:gd name="connsiteX0" fmla="*/ 1587 w 1928813"/>
                <a:gd name="connsiteY0" fmla="*/ 1004358 h 1633538"/>
                <a:gd name="connsiteX1" fmla="*/ 1587 w 1928813"/>
                <a:gd name="connsiteY1" fmla="*/ 1004886 h 1633538"/>
                <a:gd name="connsiteX2" fmla="*/ 915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244788 w 1928813"/>
                <a:gd name="connsiteY31" fmla="*/ 1501775 h 1633538"/>
                <a:gd name="connsiteX32" fmla="*/ 1202995 w 1928813"/>
                <a:gd name="connsiteY32" fmla="*/ 1455208 h 1633538"/>
                <a:gd name="connsiteX33" fmla="*/ 1114120 w 1928813"/>
                <a:gd name="connsiteY33" fmla="*/ 1372129 h 1633538"/>
                <a:gd name="connsiteX34" fmla="*/ 1017838 w 1928813"/>
                <a:gd name="connsiteY34" fmla="*/ 1299633 h 1633538"/>
                <a:gd name="connsiteX35" fmla="*/ 1003804 w 1928813"/>
                <a:gd name="connsiteY35" fmla="*/ 1290972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17838 w 1928813"/>
                <a:gd name="connsiteY35" fmla="*/ 1299633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69" fmla="*/ 194151 w 1928813"/>
                <a:gd name="connsiteY69"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98083 w 1928813"/>
                <a:gd name="connsiteY35" fmla="*/ 1361774 h 1633538"/>
                <a:gd name="connsiteX36" fmla="*/ 1196995 w 1928813"/>
                <a:gd name="connsiteY36" fmla="*/ 1451657 h 1633538"/>
                <a:gd name="connsiteX37" fmla="*/ 1244600 w 1928813"/>
                <a:gd name="connsiteY37" fmla="*/ 1501886 h 1633538"/>
                <a:gd name="connsiteX38" fmla="*/ 1243013 w 1928813"/>
                <a:gd name="connsiteY38" fmla="*/ 1502415 h 1633538"/>
                <a:gd name="connsiteX39" fmla="*/ 1080099 w 1928813"/>
                <a:gd name="connsiteY39" fmla="*/ 1633538 h 1633538"/>
                <a:gd name="connsiteX40" fmla="*/ 1072952 w 1928813"/>
                <a:gd name="connsiteY40" fmla="*/ 1626822 h 1633538"/>
                <a:gd name="connsiteX41" fmla="*/ 1077913 w 1928813"/>
                <a:gd name="connsiteY41" fmla="*/ 1633538 h 1633538"/>
                <a:gd name="connsiteX42" fmla="*/ 592667 w 1928813"/>
                <a:gd name="connsiteY42" fmla="*/ 1633538 h 1633538"/>
                <a:gd name="connsiteX43" fmla="*/ 571500 w 1928813"/>
                <a:gd name="connsiteY43" fmla="*/ 1632480 h 1633538"/>
                <a:gd name="connsiteX44" fmla="*/ 528638 w 1928813"/>
                <a:gd name="connsiteY44" fmla="*/ 1628776 h 1633538"/>
                <a:gd name="connsiteX45" fmla="*/ 488421 w 1928813"/>
                <a:gd name="connsiteY45" fmla="*/ 1619780 h 1633538"/>
                <a:gd name="connsiteX46" fmla="*/ 448205 w 1928813"/>
                <a:gd name="connsiteY46" fmla="*/ 1607609 h 1633538"/>
                <a:gd name="connsiteX47" fmla="*/ 410105 w 1928813"/>
                <a:gd name="connsiteY47" fmla="*/ 1590676 h 1633538"/>
                <a:gd name="connsiteX48" fmla="*/ 373592 w 1928813"/>
                <a:gd name="connsiteY48" fmla="*/ 1571096 h 1633538"/>
                <a:gd name="connsiteX49" fmla="*/ 338138 w 1928813"/>
                <a:gd name="connsiteY49" fmla="*/ 1547284 h 1633538"/>
                <a:gd name="connsiteX50" fmla="*/ 306388 w 1928813"/>
                <a:gd name="connsiteY50" fmla="*/ 1519767 h 1633538"/>
                <a:gd name="connsiteX51" fmla="*/ 292100 w 1928813"/>
                <a:gd name="connsiteY51" fmla="*/ 1504421 h 1633538"/>
                <a:gd name="connsiteX52" fmla="*/ 2904 w 1928813"/>
                <a:gd name="connsiteY52" fmla="*/ 1202127 h 1633538"/>
                <a:gd name="connsiteX53" fmla="*/ 1587 w 1928813"/>
                <a:gd name="connsiteY53" fmla="*/ 1202100 h 1633538"/>
                <a:gd name="connsiteX54" fmla="*/ 1587 w 1928813"/>
                <a:gd name="connsiteY54" fmla="*/ 1200751 h 1633538"/>
                <a:gd name="connsiteX55" fmla="*/ 0 w 1928813"/>
                <a:gd name="connsiteY55" fmla="*/ 1199092 h 1633538"/>
                <a:gd name="connsiteX56" fmla="*/ 1587 w 1928813"/>
                <a:gd name="connsiteY56" fmla="*/ 1198930 h 1633538"/>
                <a:gd name="connsiteX57" fmla="*/ 1587 w 1928813"/>
                <a:gd name="connsiteY57" fmla="*/ 1006472 h 1633538"/>
                <a:gd name="connsiteX58" fmla="*/ 1587 w 1928813"/>
                <a:gd name="connsiteY58" fmla="*/ 1005946 h 1633538"/>
                <a:gd name="connsiteX59" fmla="*/ 0 w 1928813"/>
                <a:gd name="connsiteY59" fmla="*/ 1005946 h 1633538"/>
                <a:gd name="connsiteX60" fmla="*/ 0 w 1928813"/>
                <a:gd name="connsiteY60" fmla="*/ 199496 h 1633538"/>
                <a:gd name="connsiteX61" fmla="*/ 529 w 1928813"/>
                <a:gd name="connsiteY61" fmla="*/ 178329 h 1633538"/>
                <a:gd name="connsiteX62" fmla="*/ 9523 w 1928813"/>
                <a:gd name="connsiteY62" fmla="*/ 137054 h 1633538"/>
                <a:gd name="connsiteX63" fmla="*/ 26451 w 1928813"/>
                <a:gd name="connsiteY63" fmla="*/ 100012 h 1633538"/>
                <a:gd name="connsiteX64" fmla="*/ 50257 w 1928813"/>
                <a:gd name="connsiteY64" fmla="*/ 67204 h 1633538"/>
                <a:gd name="connsiteX65" fmla="*/ 78824 w 1928813"/>
                <a:gd name="connsiteY65" fmla="*/ 40746 h 1633538"/>
                <a:gd name="connsiteX66" fmla="*/ 114269 w 1928813"/>
                <a:gd name="connsiteY66" fmla="*/ 19050 h 1633538"/>
                <a:gd name="connsiteX67" fmla="*/ 152358 w 1928813"/>
                <a:gd name="connsiteY67" fmla="*/ 5292 h 1633538"/>
                <a:gd name="connsiteX68" fmla="*/ 194151 w 1928813"/>
                <a:gd name="connsiteY68"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196995 w 1928813"/>
                <a:gd name="connsiteY35" fmla="*/ 1451657 h 1633538"/>
                <a:gd name="connsiteX36" fmla="*/ 1244600 w 1928813"/>
                <a:gd name="connsiteY36" fmla="*/ 1501886 h 1633538"/>
                <a:gd name="connsiteX37" fmla="*/ 1243013 w 1928813"/>
                <a:gd name="connsiteY37" fmla="*/ 1502415 h 1633538"/>
                <a:gd name="connsiteX38" fmla="*/ 1080099 w 1928813"/>
                <a:gd name="connsiteY38" fmla="*/ 1633538 h 1633538"/>
                <a:gd name="connsiteX39" fmla="*/ 1072952 w 1928813"/>
                <a:gd name="connsiteY39" fmla="*/ 1626822 h 1633538"/>
                <a:gd name="connsiteX40" fmla="*/ 1077913 w 1928813"/>
                <a:gd name="connsiteY40" fmla="*/ 1633538 h 1633538"/>
                <a:gd name="connsiteX41" fmla="*/ 592667 w 1928813"/>
                <a:gd name="connsiteY41" fmla="*/ 1633538 h 1633538"/>
                <a:gd name="connsiteX42" fmla="*/ 571500 w 1928813"/>
                <a:gd name="connsiteY42" fmla="*/ 1632480 h 1633538"/>
                <a:gd name="connsiteX43" fmla="*/ 528638 w 1928813"/>
                <a:gd name="connsiteY43" fmla="*/ 1628776 h 1633538"/>
                <a:gd name="connsiteX44" fmla="*/ 488421 w 1928813"/>
                <a:gd name="connsiteY44" fmla="*/ 1619780 h 1633538"/>
                <a:gd name="connsiteX45" fmla="*/ 448205 w 1928813"/>
                <a:gd name="connsiteY45" fmla="*/ 1607609 h 1633538"/>
                <a:gd name="connsiteX46" fmla="*/ 410105 w 1928813"/>
                <a:gd name="connsiteY46" fmla="*/ 1590676 h 1633538"/>
                <a:gd name="connsiteX47" fmla="*/ 373592 w 1928813"/>
                <a:gd name="connsiteY47" fmla="*/ 1571096 h 1633538"/>
                <a:gd name="connsiteX48" fmla="*/ 338138 w 1928813"/>
                <a:gd name="connsiteY48" fmla="*/ 1547284 h 1633538"/>
                <a:gd name="connsiteX49" fmla="*/ 306388 w 1928813"/>
                <a:gd name="connsiteY49" fmla="*/ 1519767 h 1633538"/>
                <a:gd name="connsiteX50" fmla="*/ 292100 w 1928813"/>
                <a:gd name="connsiteY50" fmla="*/ 1504421 h 1633538"/>
                <a:gd name="connsiteX51" fmla="*/ 2904 w 1928813"/>
                <a:gd name="connsiteY51" fmla="*/ 1202127 h 1633538"/>
                <a:gd name="connsiteX52" fmla="*/ 1587 w 1928813"/>
                <a:gd name="connsiteY52" fmla="*/ 1202100 h 1633538"/>
                <a:gd name="connsiteX53" fmla="*/ 1587 w 1928813"/>
                <a:gd name="connsiteY53" fmla="*/ 1200751 h 1633538"/>
                <a:gd name="connsiteX54" fmla="*/ 0 w 1928813"/>
                <a:gd name="connsiteY54" fmla="*/ 1199092 h 1633538"/>
                <a:gd name="connsiteX55" fmla="*/ 1587 w 1928813"/>
                <a:gd name="connsiteY55" fmla="*/ 1198930 h 1633538"/>
                <a:gd name="connsiteX56" fmla="*/ 1587 w 1928813"/>
                <a:gd name="connsiteY56" fmla="*/ 1006472 h 1633538"/>
                <a:gd name="connsiteX57" fmla="*/ 1587 w 1928813"/>
                <a:gd name="connsiteY57" fmla="*/ 1005946 h 1633538"/>
                <a:gd name="connsiteX58" fmla="*/ 0 w 1928813"/>
                <a:gd name="connsiteY58" fmla="*/ 1005946 h 1633538"/>
                <a:gd name="connsiteX59" fmla="*/ 0 w 1928813"/>
                <a:gd name="connsiteY59" fmla="*/ 199496 h 1633538"/>
                <a:gd name="connsiteX60" fmla="*/ 529 w 1928813"/>
                <a:gd name="connsiteY60" fmla="*/ 178329 h 1633538"/>
                <a:gd name="connsiteX61" fmla="*/ 9523 w 1928813"/>
                <a:gd name="connsiteY61" fmla="*/ 137054 h 1633538"/>
                <a:gd name="connsiteX62" fmla="*/ 26451 w 1928813"/>
                <a:gd name="connsiteY62" fmla="*/ 100012 h 1633538"/>
                <a:gd name="connsiteX63" fmla="*/ 50257 w 1928813"/>
                <a:gd name="connsiteY63" fmla="*/ 67204 h 1633538"/>
                <a:gd name="connsiteX64" fmla="*/ 78824 w 1928813"/>
                <a:gd name="connsiteY64" fmla="*/ 40746 h 1633538"/>
                <a:gd name="connsiteX65" fmla="*/ 114269 w 1928813"/>
                <a:gd name="connsiteY65" fmla="*/ 19050 h 1633538"/>
                <a:gd name="connsiteX66" fmla="*/ 152358 w 1928813"/>
                <a:gd name="connsiteY66" fmla="*/ 5292 h 1633538"/>
                <a:gd name="connsiteX67" fmla="*/ 194151 w 1928813"/>
                <a:gd name="connsiteY67"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96995 w 1928813"/>
                <a:gd name="connsiteY34" fmla="*/ 1451657 h 1633538"/>
                <a:gd name="connsiteX35" fmla="*/ 1244600 w 1928813"/>
                <a:gd name="connsiteY35" fmla="*/ 1501886 h 1633538"/>
                <a:gd name="connsiteX36" fmla="*/ 1243013 w 1928813"/>
                <a:gd name="connsiteY36" fmla="*/ 1502415 h 1633538"/>
                <a:gd name="connsiteX37" fmla="*/ 1080099 w 1928813"/>
                <a:gd name="connsiteY37" fmla="*/ 1633538 h 1633538"/>
                <a:gd name="connsiteX38" fmla="*/ 1072952 w 1928813"/>
                <a:gd name="connsiteY38" fmla="*/ 1626822 h 1633538"/>
                <a:gd name="connsiteX39" fmla="*/ 1077913 w 1928813"/>
                <a:gd name="connsiteY39" fmla="*/ 1633538 h 1633538"/>
                <a:gd name="connsiteX40" fmla="*/ 592667 w 1928813"/>
                <a:gd name="connsiteY40" fmla="*/ 1633538 h 1633538"/>
                <a:gd name="connsiteX41" fmla="*/ 571500 w 1928813"/>
                <a:gd name="connsiteY41" fmla="*/ 1632480 h 1633538"/>
                <a:gd name="connsiteX42" fmla="*/ 528638 w 1928813"/>
                <a:gd name="connsiteY42" fmla="*/ 1628776 h 1633538"/>
                <a:gd name="connsiteX43" fmla="*/ 488421 w 1928813"/>
                <a:gd name="connsiteY43" fmla="*/ 1619780 h 1633538"/>
                <a:gd name="connsiteX44" fmla="*/ 448205 w 1928813"/>
                <a:gd name="connsiteY44" fmla="*/ 1607609 h 1633538"/>
                <a:gd name="connsiteX45" fmla="*/ 410105 w 1928813"/>
                <a:gd name="connsiteY45" fmla="*/ 1590676 h 1633538"/>
                <a:gd name="connsiteX46" fmla="*/ 373592 w 1928813"/>
                <a:gd name="connsiteY46" fmla="*/ 1571096 h 1633538"/>
                <a:gd name="connsiteX47" fmla="*/ 338138 w 1928813"/>
                <a:gd name="connsiteY47" fmla="*/ 1547284 h 1633538"/>
                <a:gd name="connsiteX48" fmla="*/ 306388 w 1928813"/>
                <a:gd name="connsiteY48" fmla="*/ 1519767 h 1633538"/>
                <a:gd name="connsiteX49" fmla="*/ 292100 w 1928813"/>
                <a:gd name="connsiteY49" fmla="*/ 1504421 h 1633538"/>
                <a:gd name="connsiteX50" fmla="*/ 2904 w 1928813"/>
                <a:gd name="connsiteY50" fmla="*/ 1202127 h 1633538"/>
                <a:gd name="connsiteX51" fmla="*/ 1587 w 1928813"/>
                <a:gd name="connsiteY51" fmla="*/ 1202100 h 1633538"/>
                <a:gd name="connsiteX52" fmla="*/ 1587 w 1928813"/>
                <a:gd name="connsiteY52" fmla="*/ 1200751 h 1633538"/>
                <a:gd name="connsiteX53" fmla="*/ 0 w 1928813"/>
                <a:gd name="connsiteY53" fmla="*/ 1199092 h 1633538"/>
                <a:gd name="connsiteX54" fmla="*/ 1587 w 1928813"/>
                <a:gd name="connsiteY54" fmla="*/ 1198930 h 1633538"/>
                <a:gd name="connsiteX55" fmla="*/ 1587 w 1928813"/>
                <a:gd name="connsiteY55" fmla="*/ 1006472 h 1633538"/>
                <a:gd name="connsiteX56" fmla="*/ 1587 w 1928813"/>
                <a:gd name="connsiteY56" fmla="*/ 1005946 h 1633538"/>
                <a:gd name="connsiteX57" fmla="*/ 0 w 1928813"/>
                <a:gd name="connsiteY57" fmla="*/ 1005946 h 1633538"/>
                <a:gd name="connsiteX58" fmla="*/ 0 w 1928813"/>
                <a:gd name="connsiteY58" fmla="*/ 199496 h 1633538"/>
                <a:gd name="connsiteX59" fmla="*/ 529 w 1928813"/>
                <a:gd name="connsiteY59" fmla="*/ 178329 h 1633538"/>
                <a:gd name="connsiteX60" fmla="*/ 9523 w 1928813"/>
                <a:gd name="connsiteY60" fmla="*/ 137054 h 1633538"/>
                <a:gd name="connsiteX61" fmla="*/ 26451 w 1928813"/>
                <a:gd name="connsiteY61" fmla="*/ 100012 h 1633538"/>
                <a:gd name="connsiteX62" fmla="*/ 50257 w 1928813"/>
                <a:gd name="connsiteY62" fmla="*/ 67204 h 1633538"/>
                <a:gd name="connsiteX63" fmla="*/ 78824 w 1928813"/>
                <a:gd name="connsiteY63" fmla="*/ 40746 h 1633538"/>
                <a:gd name="connsiteX64" fmla="*/ 114269 w 1928813"/>
                <a:gd name="connsiteY64" fmla="*/ 19050 h 1633538"/>
                <a:gd name="connsiteX65" fmla="*/ 152358 w 1928813"/>
                <a:gd name="connsiteY65" fmla="*/ 5292 h 1633538"/>
                <a:gd name="connsiteX66" fmla="*/ 194151 w 1928813"/>
                <a:gd name="connsiteY66"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244600 w 1928813"/>
                <a:gd name="connsiteY34" fmla="*/ 1501886 h 1633538"/>
                <a:gd name="connsiteX35" fmla="*/ 1243013 w 1928813"/>
                <a:gd name="connsiteY35" fmla="*/ 1502415 h 1633538"/>
                <a:gd name="connsiteX36" fmla="*/ 1080099 w 1928813"/>
                <a:gd name="connsiteY36" fmla="*/ 1633538 h 1633538"/>
                <a:gd name="connsiteX37" fmla="*/ 1072952 w 1928813"/>
                <a:gd name="connsiteY37" fmla="*/ 1626822 h 1633538"/>
                <a:gd name="connsiteX38" fmla="*/ 1077913 w 1928813"/>
                <a:gd name="connsiteY38" fmla="*/ 1633538 h 1633538"/>
                <a:gd name="connsiteX39" fmla="*/ 592667 w 1928813"/>
                <a:gd name="connsiteY39" fmla="*/ 1633538 h 1633538"/>
                <a:gd name="connsiteX40" fmla="*/ 571500 w 1928813"/>
                <a:gd name="connsiteY40" fmla="*/ 1632480 h 1633538"/>
                <a:gd name="connsiteX41" fmla="*/ 528638 w 1928813"/>
                <a:gd name="connsiteY41" fmla="*/ 1628776 h 1633538"/>
                <a:gd name="connsiteX42" fmla="*/ 488421 w 1928813"/>
                <a:gd name="connsiteY42" fmla="*/ 1619780 h 1633538"/>
                <a:gd name="connsiteX43" fmla="*/ 448205 w 1928813"/>
                <a:gd name="connsiteY43" fmla="*/ 1607609 h 1633538"/>
                <a:gd name="connsiteX44" fmla="*/ 410105 w 1928813"/>
                <a:gd name="connsiteY44" fmla="*/ 1590676 h 1633538"/>
                <a:gd name="connsiteX45" fmla="*/ 373592 w 1928813"/>
                <a:gd name="connsiteY45" fmla="*/ 1571096 h 1633538"/>
                <a:gd name="connsiteX46" fmla="*/ 338138 w 1928813"/>
                <a:gd name="connsiteY46" fmla="*/ 1547284 h 1633538"/>
                <a:gd name="connsiteX47" fmla="*/ 306388 w 1928813"/>
                <a:gd name="connsiteY47" fmla="*/ 1519767 h 1633538"/>
                <a:gd name="connsiteX48" fmla="*/ 292100 w 1928813"/>
                <a:gd name="connsiteY48" fmla="*/ 1504421 h 1633538"/>
                <a:gd name="connsiteX49" fmla="*/ 2904 w 1928813"/>
                <a:gd name="connsiteY49" fmla="*/ 1202127 h 1633538"/>
                <a:gd name="connsiteX50" fmla="*/ 1587 w 1928813"/>
                <a:gd name="connsiteY50" fmla="*/ 1202100 h 1633538"/>
                <a:gd name="connsiteX51" fmla="*/ 1587 w 1928813"/>
                <a:gd name="connsiteY51" fmla="*/ 1200751 h 1633538"/>
                <a:gd name="connsiteX52" fmla="*/ 0 w 1928813"/>
                <a:gd name="connsiteY52" fmla="*/ 1199092 h 1633538"/>
                <a:gd name="connsiteX53" fmla="*/ 1587 w 1928813"/>
                <a:gd name="connsiteY53" fmla="*/ 1198930 h 1633538"/>
                <a:gd name="connsiteX54" fmla="*/ 1587 w 1928813"/>
                <a:gd name="connsiteY54" fmla="*/ 1006472 h 1633538"/>
                <a:gd name="connsiteX55" fmla="*/ 1587 w 1928813"/>
                <a:gd name="connsiteY55" fmla="*/ 1005946 h 1633538"/>
                <a:gd name="connsiteX56" fmla="*/ 0 w 1928813"/>
                <a:gd name="connsiteY56" fmla="*/ 1005946 h 1633538"/>
                <a:gd name="connsiteX57" fmla="*/ 0 w 1928813"/>
                <a:gd name="connsiteY57" fmla="*/ 199496 h 1633538"/>
                <a:gd name="connsiteX58" fmla="*/ 529 w 1928813"/>
                <a:gd name="connsiteY58" fmla="*/ 178329 h 1633538"/>
                <a:gd name="connsiteX59" fmla="*/ 9523 w 1928813"/>
                <a:gd name="connsiteY59" fmla="*/ 137054 h 1633538"/>
                <a:gd name="connsiteX60" fmla="*/ 26451 w 1928813"/>
                <a:gd name="connsiteY60" fmla="*/ 100012 h 1633538"/>
                <a:gd name="connsiteX61" fmla="*/ 50257 w 1928813"/>
                <a:gd name="connsiteY61" fmla="*/ 67204 h 1633538"/>
                <a:gd name="connsiteX62" fmla="*/ 78824 w 1928813"/>
                <a:gd name="connsiteY62" fmla="*/ 40746 h 1633538"/>
                <a:gd name="connsiteX63" fmla="*/ 114269 w 1928813"/>
                <a:gd name="connsiteY63" fmla="*/ 19050 h 1633538"/>
                <a:gd name="connsiteX64" fmla="*/ 152358 w 1928813"/>
                <a:gd name="connsiteY64" fmla="*/ 5292 h 1633538"/>
                <a:gd name="connsiteX65" fmla="*/ 194151 w 1928813"/>
                <a:gd name="connsiteY65"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243013 w 1928813"/>
                <a:gd name="connsiteY34" fmla="*/ 1502415 h 1633538"/>
                <a:gd name="connsiteX35" fmla="*/ 1080099 w 1928813"/>
                <a:gd name="connsiteY35" fmla="*/ 1633538 h 1633538"/>
                <a:gd name="connsiteX36" fmla="*/ 1072952 w 1928813"/>
                <a:gd name="connsiteY36" fmla="*/ 1626822 h 1633538"/>
                <a:gd name="connsiteX37" fmla="*/ 1077913 w 1928813"/>
                <a:gd name="connsiteY37" fmla="*/ 1633538 h 1633538"/>
                <a:gd name="connsiteX38" fmla="*/ 592667 w 1928813"/>
                <a:gd name="connsiteY38" fmla="*/ 1633538 h 1633538"/>
                <a:gd name="connsiteX39" fmla="*/ 571500 w 1928813"/>
                <a:gd name="connsiteY39" fmla="*/ 1632480 h 1633538"/>
                <a:gd name="connsiteX40" fmla="*/ 528638 w 1928813"/>
                <a:gd name="connsiteY40" fmla="*/ 1628776 h 1633538"/>
                <a:gd name="connsiteX41" fmla="*/ 488421 w 1928813"/>
                <a:gd name="connsiteY41" fmla="*/ 1619780 h 1633538"/>
                <a:gd name="connsiteX42" fmla="*/ 448205 w 1928813"/>
                <a:gd name="connsiteY42" fmla="*/ 1607609 h 1633538"/>
                <a:gd name="connsiteX43" fmla="*/ 410105 w 1928813"/>
                <a:gd name="connsiteY43" fmla="*/ 1590676 h 1633538"/>
                <a:gd name="connsiteX44" fmla="*/ 373592 w 1928813"/>
                <a:gd name="connsiteY44" fmla="*/ 1571096 h 1633538"/>
                <a:gd name="connsiteX45" fmla="*/ 338138 w 1928813"/>
                <a:gd name="connsiteY45" fmla="*/ 1547284 h 1633538"/>
                <a:gd name="connsiteX46" fmla="*/ 306388 w 1928813"/>
                <a:gd name="connsiteY46" fmla="*/ 1519767 h 1633538"/>
                <a:gd name="connsiteX47" fmla="*/ 292100 w 1928813"/>
                <a:gd name="connsiteY47" fmla="*/ 1504421 h 1633538"/>
                <a:gd name="connsiteX48" fmla="*/ 2904 w 1928813"/>
                <a:gd name="connsiteY48" fmla="*/ 1202127 h 1633538"/>
                <a:gd name="connsiteX49" fmla="*/ 1587 w 1928813"/>
                <a:gd name="connsiteY49" fmla="*/ 1202100 h 1633538"/>
                <a:gd name="connsiteX50" fmla="*/ 1587 w 1928813"/>
                <a:gd name="connsiteY50" fmla="*/ 1200751 h 1633538"/>
                <a:gd name="connsiteX51" fmla="*/ 0 w 1928813"/>
                <a:gd name="connsiteY51" fmla="*/ 1199092 h 1633538"/>
                <a:gd name="connsiteX52" fmla="*/ 1587 w 1928813"/>
                <a:gd name="connsiteY52" fmla="*/ 1198930 h 1633538"/>
                <a:gd name="connsiteX53" fmla="*/ 1587 w 1928813"/>
                <a:gd name="connsiteY53" fmla="*/ 1006472 h 1633538"/>
                <a:gd name="connsiteX54" fmla="*/ 1587 w 1928813"/>
                <a:gd name="connsiteY54" fmla="*/ 1005946 h 1633538"/>
                <a:gd name="connsiteX55" fmla="*/ 0 w 1928813"/>
                <a:gd name="connsiteY55" fmla="*/ 1005946 h 1633538"/>
                <a:gd name="connsiteX56" fmla="*/ 0 w 1928813"/>
                <a:gd name="connsiteY56" fmla="*/ 199496 h 1633538"/>
                <a:gd name="connsiteX57" fmla="*/ 529 w 1928813"/>
                <a:gd name="connsiteY57" fmla="*/ 178329 h 1633538"/>
                <a:gd name="connsiteX58" fmla="*/ 9523 w 1928813"/>
                <a:gd name="connsiteY58" fmla="*/ 137054 h 1633538"/>
                <a:gd name="connsiteX59" fmla="*/ 26451 w 1928813"/>
                <a:gd name="connsiteY59" fmla="*/ 100012 h 1633538"/>
                <a:gd name="connsiteX60" fmla="*/ 50257 w 1928813"/>
                <a:gd name="connsiteY60" fmla="*/ 67204 h 1633538"/>
                <a:gd name="connsiteX61" fmla="*/ 78824 w 1928813"/>
                <a:gd name="connsiteY61" fmla="*/ 40746 h 1633538"/>
                <a:gd name="connsiteX62" fmla="*/ 114269 w 1928813"/>
                <a:gd name="connsiteY62" fmla="*/ 19050 h 1633538"/>
                <a:gd name="connsiteX63" fmla="*/ 152358 w 1928813"/>
                <a:gd name="connsiteY63" fmla="*/ 5292 h 1633538"/>
                <a:gd name="connsiteX64" fmla="*/ 194151 w 1928813"/>
                <a:gd name="connsiteY64"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080099 w 1928813"/>
                <a:gd name="connsiteY34" fmla="*/ 1633538 h 1633538"/>
                <a:gd name="connsiteX35" fmla="*/ 1072952 w 1928813"/>
                <a:gd name="connsiteY35" fmla="*/ 1626822 h 1633538"/>
                <a:gd name="connsiteX36" fmla="*/ 1077913 w 1928813"/>
                <a:gd name="connsiteY36" fmla="*/ 1633538 h 1633538"/>
                <a:gd name="connsiteX37" fmla="*/ 592667 w 1928813"/>
                <a:gd name="connsiteY37" fmla="*/ 1633538 h 1633538"/>
                <a:gd name="connsiteX38" fmla="*/ 571500 w 1928813"/>
                <a:gd name="connsiteY38" fmla="*/ 1632480 h 1633538"/>
                <a:gd name="connsiteX39" fmla="*/ 528638 w 1928813"/>
                <a:gd name="connsiteY39" fmla="*/ 1628776 h 1633538"/>
                <a:gd name="connsiteX40" fmla="*/ 488421 w 1928813"/>
                <a:gd name="connsiteY40" fmla="*/ 1619780 h 1633538"/>
                <a:gd name="connsiteX41" fmla="*/ 448205 w 1928813"/>
                <a:gd name="connsiteY41" fmla="*/ 1607609 h 1633538"/>
                <a:gd name="connsiteX42" fmla="*/ 410105 w 1928813"/>
                <a:gd name="connsiteY42" fmla="*/ 1590676 h 1633538"/>
                <a:gd name="connsiteX43" fmla="*/ 373592 w 1928813"/>
                <a:gd name="connsiteY43" fmla="*/ 1571096 h 1633538"/>
                <a:gd name="connsiteX44" fmla="*/ 338138 w 1928813"/>
                <a:gd name="connsiteY44" fmla="*/ 1547284 h 1633538"/>
                <a:gd name="connsiteX45" fmla="*/ 306388 w 1928813"/>
                <a:gd name="connsiteY45" fmla="*/ 1519767 h 1633538"/>
                <a:gd name="connsiteX46" fmla="*/ 292100 w 1928813"/>
                <a:gd name="connsiteY46" fmla="*/ 1504421 h 1633538"/>
                <a:gd name="connsiteX47" fmla="*/ 2904 w 1928813"/>
                <a:gd name="connsiteY47" fmla="*/ 1202127 h 1633538"/>
                <a:gd name="connsiteX48" fmla="*/ 1587 w 1928813"/>
                <a:gd name="connsiteY48" fmla="*/ 1202100 h 1633538"/>
                <a:gd name="connsiteX49" fmla="*/ 1587 w 1928813"/>
                <a:gd name="connsiteY49" fmla="*/ 1200751 h 1633538"/>
                <a:gd name="connsiteX50" fmla="*/ 0 w 1928813"/>
                <a:gd name="connsiteY50" fmla="*/ 1199092 h 1633538"/>
                <a:gd name="connsiteX51" fmla="*/ 1587 w 1928813"/>
                <a:gd name="connsiteY51" fmla="*/ 1198930 h 1633538"/>
                <a:gd name="connsiteX52" fmla="*/ 1587 w 1928813"/>
                <a:gd name="connsiteY52" fmla="*/ 1006472 h 1633538"/>
                <a:gd name="connsiteX53" fmla="*/ 1587 w 1928813"/>
                <a:gd name="connsiteY53" fmla="*/ 1005946 h 1633538"/>
                <a:gd name="connsiteX54" fmla="*/ 0 w 1928813"/>
                <a:gd name="connsiteY54" fmla="*/ 1005946 h 1633538"/>
                <a:gd name="connsiteX55" fmla="*/ 0 w 1928813"/>
                <a:gd name="connsiteY55" fmla="*/ 199496 h 1633538"/>
                <a:gd name="connsiteX56" fmla="*/ 529 w 1928813"/>
                <a:gd name="connsiteY56" fmla="*/ 178329 h 1633538"/>
                <a:gd name="connsiteX57" fmla="*/ 9523 w 1928813"/>
                <a:gd name="connsiteY57" fmla="*/ 137054 h 1633538"/>
                <a:gd name="connsiteX58" fmla="*/ 26451 w 1928813"/>
                <a:gd name="connsiteY58" fmla="*/ 100012 h 1633538"/>
                <a:gd name="connsiteX59" fmla="*/ 50257 w 1928813"/>
                <a:gd name="connsiteY59" fmla="*/ 67204 h 1633538"/>
                <a:gd name="connsiteX60" fmla="*/ 78824 w 1928813"/>
                <a:gd name="connsiteY60" fmla="*/ 40746 h 1633538"/>
                <a:gd name="connsiteX61" fmla="*/ 114269 w 1928813"/>
                <a:gd name="connsiteY61" fmla="*/ 19050 h 1633538"/>
                <a:gd name="connsiteX62" fmla="*/ 152358 w 1928813"/>
                <a:gd name="connsiteY62" fmla="*/ 5292 h 1633538"/>
                <a:gd name="connsiteX63" fmla="*/ 194151 w 1928813"/>
                <a:gd name="connsiteY63"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080099 w 1928813"/>
                <a:gd name="connsiteY33" fmla="*/ 1633538 h 1633538"/>
                <a:gd name="connsiteX34" fmla="*/ 1072952 w 1928813"/>
                <a:gd name="connsiteY34" fmla="*/ 1626822 h 1633538"/>
                <a:gd name="connsiteX35" fmla="*/ 1077913 w 1928813"/>
                <a:gd name="connsiteY35" fmla="*/ 1633538 h 1633538"/>
                <a:gd name="connsiteX36" fmla="*/ 592667 w 1928813"/>
                <a:gd name="connsiteY36" fmla="*/ 1633538 h 1633538"/>
                <a:gd name="connsiteX37" fmla="*/ 571500 w 1928813"/>
                <a:gd name="connsiteY37" fmla="*/ 1632480 h 1633538"/>
                <a:gd name="connsiteX38" fmla="*/ 528638 w 1928813"/>
                <a:gd name="connsiteY38" fmla="*/ 1628776 h 1633538"/>
                <a:gd name="connsiteX39" fmla="*/ 488421 w 1928813"/>
                <a:gd name="connsiteY39" fmla="*/ 1619780 h 1633538"/>
                <a:gd name="connsiteX40" fmla="*/ 448205 w 1928813"/>
                <a:gd name="connsiteY40" fmla="*/ 1607609 h 1633538"/>
                <a:gd name="connsiteX41" fmla="*/ 410105 w 1928813"/>
                <a:gd name="connsiteY41" fmla="*/ 1590676 h 1633538"/>
                <a:gd name="connsiteX42" fmla="*/ 373592 w 1928813"/>
                <a:gd name="connsiteY42" fmla="*/ 1571096 h 1633538"/>
                <a:gd name="connsiteX43" fmla="*/ 338138 w 1928813"/>
                <a:gd name="connsiteY43" fmla="*/ 1547284 h 1633538"/>
                <a:gd name="connsiteX44" fmla="*/ 306388 w 1928813"/>
                <a:gd name="connsiteY44" fmla="*/ 1519767 h 1633538"/>
                <a:gd name="connsiteX45" fmla="*/ 292100 w 1928813"/>
                <a:gd name="connsiteY45" fmla="*/ 1504421 h 1633538"/>
                <a:gd name="connsiteX46" fmla="*/ 2904 w 1928813"/>
                <a:gd name="connsiteY46" fmla="*/ 1202127 h 1633538"/>
                <a:gd name="connsiteX47" fmla="*/ 1587 w 1928813"/>
                <a:gd name="connsiteY47" fmla="*/ 1202100 h 1633538"/>
                <a:gd name="connsiteX48" fmla="*/ 1587 w 1928813"/>
                <a:gd name="connsiteY48" fmla="*/ 1200751 h 1633538"/>
                <a:gd name="connsiteX49" fmla="*/ 0 w 1928813"/>
                <a:gd name="connsiteY49" fmla="*/ 1199092 h 1633538"/>
                <a:gd name="connsiteX50" fmla="*/ 1587 w 1928813"/>
                <a:gd name="connsiteY50" fmla="*/ 1198930 h 1633538"/>
                <a:gd name="connsiteX51" fmla="*/ 1587 w 1928813"/>
                <a:gd name="connsiteY51" fmla="*/ 1006472 h 1633538"/>
                <a:gd name="connsiteX52" fmla="*/ 1587 w 1928813"/>
                <a:gd name="connsiteY52" fmla="*/ 1005946 h 1633538"/>
                <a:gd name="connsiteX53" fmla="*/ 0 w 1928813"/>
                <a:gd name="connsiteY53" fmla="*/ 1005946 h 1633538"/>
                <a:gd name="connsiteX54" fmla="*/ 0 w 1928813"/>
                <a:gd name="connsiteY54" fmla="*/ 199496 h 1633538"/>
                <a:gd name="connsiteX55" fmla="*/ 529 w 1928813"/>
                <a:gd name="connsiteY55" fmla="*/ 178329 h 1633538"/>
                <a:gd name="connsiteX56" fmla="*/ 9523 w 1928813"/>
                <a:gd name="connsiteY56" fmla="*/ 137054 h 1633538"/>
                <a:gd name="connsiteX57" fmla="*/ 26451 w 1928813"/>
                <a:gd name="connsiteY57" fmla="*/ 100012 h 1633538"/>
                <a:gd name="connsiteX58" fmla="*/ 50257 w 1928813"/>
                <a:gd name="connsiteY58" fmla="*/ 67204 h 1633538"/>
                <a:gd name="connsiteX59" fmla="*/ 78824 w 1928813"/>
                <a:gd name="connsiteY59" fmla="*/ 40746 h 1633538"/>
                <a:gd name="connsiteX60" fmla="*/ 114269 w 1928813"/>
                <a:gd name="connsiteY60" fmla="*/ 19050 h 1633538"/>
                <a:gd name="connsiteX61" fmla="*/ 152358 w 1928813"/>
                <a:gd name="connsiteY61" fmla="*/ 5292 h 1633538"/>
                <a:gd name="connsiteX62" fmla="*/ 194151 w 1928813"/>
                <a:gd name="connsiteY62"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005946 h 1633538"/>
                <a:gd name="connsiteX53" fmla="*/ 0 w 1928813"/>
                <a:gd name="connsiteY53" fmla="*/ 199496 h 1633538"/>
                <a:gd name="connsiteX54" fmla="*/ 529 w 1928813"/>
                <a:gd name="connsiteY54" fmla="*/ 178329 h 1633538"/>
                <a:gd name="connsiteX55" fmla="*/ 9523 w 1928813"/>
                <a:gd name="connsiteY55" fmla="*/ 137054 h 1633538"/>
                <a:gd name="connsiteX56" fmla="*/ 26451 w 1928813"/>
                <a:gd name="connsiteY56" fmla="*/ 100012 h 1633538"/>
                <a:gd name="connsiteX57" fmla="*/ 50257 w 1928813"/>
                <a:gd name="connsiteY57" fmla="*/ 67204 h 1633538"/>
                <a:gd name="connsiteX58" fmla="*/ 78824 w 1928813"/>
                <a:gd name="connsiteY58" fmla="*/ 40746 h 1633538"/>
                <a:gd name="connsiteX59" fmla="*/ 114269 w 1928813"/>
                <a:gd name="connsiteY59" fmla="*/ 19050 h 1633538"/>
                <a:gd name="connsiteX60" fmla="*/ 152358 w 1928813"/>
                <a:gd name="connsiteY60" fmla="*/ 5292 h 1633538"/>
                <a:gd name="connsiteX61" fmla="*/ 194151 w 1928813"/>
                <a:gd name="connsiteY61"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99496 h 1633538"/>
                <a:gd name="connsiteX53" fmla="*/ 529 w 1928813"/>
                <a:gd name="connsiteY53" fmla="*/ 178329 h 1633538"/>
                <a:gd name="connsiteX54" fmla="*/ 9523 w 1928813"/>
                <a:gd name="connsiteY54" fmla="*/ 137054 h 1633538"/>
                <a:gd name="connsiteX55" fmla="*/ 26451 w 1928813"/>
                <a:gd name="connsiteY55" fmla="*/ 100012 h 1633538"/>
                <a:gd name="connsiteX56" fmla="*/ 50257 w 1928813"/>
                <a:gd name="connsiteY56" fmla="*/ 67204 h 1633538"/>
                <a:gd name="connsiteX57" fmla="*/ 78824 w 1928813"/>
                <a:gd name="connsiteY57" fmla="*/ 40746 h 1633538"/>
                <a:gd name="connsiteX58" fmla="*/ 114269 w 1928813"/>
                <a:gd name="connsiteY58" fmla="*/ 19050 h 1633538"/>
                <a:gd name="connsiteX59" fmla="*/ 152358 w 1928813"/>
                <a:gd name="connsiteY59" fmla="*/ 5292 h 1633538"/>
                <a:gd name="connsiteX60" fmla="*/ 194151 w 1928813"/>
                <a:gd name="connsiteY60"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1587 w 1928813"/>
                <a:gd name="connsiteY50" fmla="*/ 1005946 h 1633538"/>
                <a:gd name="connsiteX51" fmla="*/ 0 w 1928813"/>
                <a:gd name="connsiteY51" fmla="*/ 199496 h 1633538"/>
                <a:gd name="connsiteX52" fmla="*/ 529 w 1928813"/>
                <a:gd name="connsiteY52" fmla="*/ 178329 h 1633538"/>
                <a:gd name="connsiteX53" fmla="*/ 9523 w 1928813"/>
                <a:gd name="connsiteY53" fmla="*/ 137054 h 1633538"/>
                <a:gd name="connsiteX54" fmla="*/ 26451 w 1928813"/>
                <a:gd name="connsiteY54" fmla="*/ 100012 h 1633538"/>
                <a:gd name="connsiteX55" fmla="*/ 50257 w 1928813"/>
                <a:gd name="connsiteY55" fmla="*/ 67204 h 1633538"/>
                <a:gd name="connsiteX56" fmla="*/ 78824 w 1928813"/>
                <a:gd name="connsiteY56" fmla="*/ 40746 h 1633538"/>
                <a:gd name="connsiteX57" fmla="*/ 114269 w 1928813"/>
                <a:gd name="connsiteY57" fmla="*/ 19050 h 1633538"/>
                <a:gd name="connsiteX58" fmla="*/ 152358 w 1928813"/>
                <a:gd name="connsiteY58" fmla="*/ 5292 h 1633538"/>
                <a:gd name="connsiteX59" fmla="*/ 194151 w 1928813"/>
                <a:gd name="connsiteY59"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0 w 1928813"/>
                <a:gd name="connsiteY50" fmla="*/ 199496 h 1633538"/>
                <a:gd name="connsiteX51" fmla="*/ 529 w 1928813"/>
                <a:gd name="connsiteY51" fmla="*/ 178329 h 1633538"/>
                <a:gd name="connsiteX52" fmla="*/ 9523 w 1928813"/>
                <a:gd name="connsiteY52" fmla="*/ 137054 h 1633538"/>
                <a:gd name="connsiteX53" fmla="*/ 26451 w 1928813"/>
                <a:gd name="connsiteY53" fmla="*/ 100012 h 1633538"/>
                <a:gd name="connsiteX54" fmla="*/ 50257 w 1928813"/>
                <a:gd name="connsiteY54" fmla="*/ 67204 h 1633538"/>
                <a:gd name="connsiteX55" fmla="*/ 78824 w 1928813"/>
                <a:gd name="connsiteY55" fmla="*/ 40746 h 1633538"/>
                <a:gd name="connsiteX56" fmla="*/ 114269 w 1928813"/>
                <a:gd name="connsiteY56" fmla="*/ 19050 h 1633538"/>
                <a:gd name="connsiteX57" fmla="*/ 152358 w 1928813"/>
                <a:gd name="connsiteY57" fmla="*/ 5292 h 1633538"/>
                <a:gd name="connsiteX58" fmla="*/ 194151 w 1928813"/>
                <a:gd name="connsiteY58"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0 w 1928813"/>
                <a:gd name="connsiteY49" fmla="*/ 199496 h 1633538"/>
                <a:gd name="connsiteX50" fmla="*/ 529 w 1928813"/>
                <a:gd name="connsiteY50" fmla="*/ 178329 h 1633538"/>
                <a:gd name="connsiteX51" fmla="*/ 9523 w 1928813"/>
                <a:gd name="connsiteY51" fmla="*/ 137054 h 1633538"/>
                <a:gd name="connsiteX52" fmla="*/ 26451 w 1928813"/>
                <a:gd name="connsiteY52" fmla="*/ 100012 h 1633538"/>
                <a:gd name="connsiteX53" fmla="*/ 50257 w 1928813"/>
                <a:gd name="connsiteY53" fmla="*/ 67204 h 1633538"/>
                <a:gd name="connsiteX54" fmla="*/ 78824 w 1928813"/>
                <a:gd name="connsiteY54" fmla="*/ 40746 h 1633538"/>
                <a:gd name="connsiteX55" fmla="*/ 114269 w 1928813"/>
                <a:gd name="connsiteY55" fmla="*/ 19050 h 1633538"/>
                <a:gd name="connsiteX56" fmla="*/ 152358 w 1928813"/>
                <a:gd name="connsiteY56" fmla="*/ 5292 h 1633538"/>
                <a:gd name="connsiteX57" fmla="*/ 194151 w 1928813"/>
                <a:gd name="connsiteY57"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1587 w 1928813"/>
                <a:gd name="connsiteY45" fmla="*/ 1198930 h 1633538"/>
                <a:gd name="connsiteX46" fmla="*/ 0 w 1928813"/>
                <a:gd name="connsiteY46" fmla="*/ 199496 h 1633538"/>
                <a:gd name="connsiteX47" fmla="*/ 529 w 1928813"/>
                <a:gd name="connsiteY47" fmla="*/ 178329 h 1633538"/>
                <a:gd name="connsiteX48" fmla="*/ 9523 w 1928813"/>
                <a:gd name="connsiteY48" fmla="*/ 137054 h 1633538"/>
                <a:gd name="connsiteX49" fmla="*/ 26451 w 1928813"/>
                <a:gd name="connsiteY49" fmla="*/ 100012 h 1633538"/>
                <a:gd name="connsiteX50" fmla="*/ 50257 w 1928813"/>
                <a:gd name="connsiteY50" fmla="*/ 67204 h 1633538"/>
                <a:gd name="connsiteX51" fmla="*/ 78824 w 1928813"/>
                <a:gd name="connsiteY51" fmla="*/ 40746 h 1633538"/>
                <a:gd name="connsiteX52" fmla="*/ 114269 w 1928813"/>
                <a:gd name="connsiteY52" fmla="*/ 19050 h 1633538"/>
                <a:gd name="connsiteX53" fmla="*/ 152358 w 1928813"/>
                <a:gd name="connsiteY53" fmla="*/ 5292 h 1633538"/>
                <a:gd name="connsiteX54" fmla="*/ 194151 w 1928813"/>
                <a:gd name="connsiteY54"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0 w 1928813"/>
                <a:gd name="connsiteY45" fmla="*/ 199496 h 1633538"/>
                <a:gd name="connsiteX46" fmla="*/ 529 w 1928813"/>
                <a:gd name="connsiteY46" fmla="*/ 178329 h 1633538"/>
                <a:gd name="connsiteX47" fmla="*/ 9523 w 1928813"/>
                <a:gd name="connsiteY47" fmla="*/ 137054 h 1633538"/>
                <a:gd name="connsiteX48" fmla="*/ 26451 w 1928813"/>
                <a:gd name="connsiteY48" fmla="*/ 100012 h 1633538"/>
                <a:gd name="connsiteX49" fmla="*/ 50257 w 1928813"/>
                <a:gd name="connsiteY49" fmla="*/ 67204 h 1633538"/>
                <a:gd name="connsiteX50" fmla="*/ 78824 w 1928813"/>
                <a:gd name="connsiteY50" fmla="*/ 40746 h 1633538"/>
                <a:gd name="connsiteX51" fmla="*/ 114269 w 1928813"/>
                <a:gd name="connsiteY51" fmla="*/ 19050 h 1633538"/>
                <a:gd name="connsiteX52" fmla="*/ 152358 w 1928813"/>
                <a:gd name="connsiteY52" fmla="*/ 5292 h 1633538"/>
                <a:gd name="connsiteX53" fmla="*/ 194151 w 1928813"/>
                <a:gd name="connsiteY53" fmla="*/ 0 h 16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28813" h="1633538">
                  <a:moveTo>
                    <a:pt x="194151" y="0"/>
                  </a:moveTo>
                  <a:lnTo>
                    <a:pt x="215312" y="1058"/>
                  </a:lnTo>
                  <a:lnTo>
                    <a:pt x="274562" y="5292"/>
                  </a:lnTo>
                  <a:lnTo>
                    <a:pt x="392005" y="20108"/>
                  </a:lnTo>
                  <a:lnTo>
                    <a:pt x="506803" y="38100"/>
                  </a:lnTo>
                  <a:lnTo>
                    <a:pt x="621072" y="61912"/>
                  </a:lnTo>
                  <a:lnTo>
                    <a:pt x="733753" y="89958"/>
                  </a:lnTo>
                  <a:lnTo>
                    <a:pt x="843790" y="122767"/>
                  </a:lnTo>
                  <a:lnTo>
                    <a:pt x="952768" y="159808"/>
                  </a:lnTo>
                  <a:lnTo>
                    <a:pt x="1059102" y="201083"/>
                  </a:lnTo>
                  <a:lnTo>
                    <a:pt x="1162790" y="247121"/>
                  </a:lnTo>
                  <a:lnTo>
                    <a:pt x="1264891" y="296333"/>
                  </a:lnTo>
                  <a:lnTo>
                    <a:pt x="1364347" y="350308"/>
                  </a:lnTo>
                  <a:lnTo>
                    <a:pt x="1461158" y="407458"/>
                  </a:lnTo>
                  <a:lnTo>
                    <a:pt x="1555853" y="469371"/>
                  </a:lnTo>
                  <a:lnTo>
                    <a:pt x="1647903" y="533929"/>
                  </a:lnTo>
                  <a:lnTo>
                    <a:pt x="1736249" y="602192"/>
                  </a:lnTo>
                  <a:lnTo>
                    <a:pt x="1822480" y="674687"/>
                  </a:lnTo>
                  <a:lnTo>
                    <a:pt x="1864273" y="712258"/>
                  </a:lnTo>
                  <a:lnTo>
                    <a:pt x="1880672" y="728133"/>
                  </a:lnTo>
                  <a:lnTo>
                    <a:pt x="1905007" y="763587"/>
                  </a:lnTo>
                  <a:lnTo>
                    <a:pt x="1921407" y="803275"/>
                  </a:lnTo>
                  <a:lnTo>
                    <a:pt x="1928813" y="844550"/>
                  </a:lnTo>
                  <a:lnTo>
                    <a:pt x="1927226" y="886354"/>
                  </a:lnTo>
                  <a:lnTo>
                    <a:pt x="1916646" y="927629"/>
                  </a:lnTo>
                  <a:lnTo>
                    <a:pt x="1898130" y="965729"/>
                  </a:lnTo>
                  <a:lnTo>
                    <a:pt x="1871150" y="999596"/>
                  </a:lnTo>
                  <a:lnTo>
                    <a:pt x="1853692" y="1014413"/>
                  </a:lnTo>
                  <a:lnTo>
                    <a:pt x="1080099" y="1633538"/>
                  </a:lnTo>
                  <a:lnTo>
                    <a:pt x="1072952" y="1626822"/>
                  </a:lnTo>
                  <a:lnTo>
                    <a:pt x="1077913" y="1633538"/>
                  </a:lnTo>
                  <a:lnTo>
                    <a:pt x="592667" y="1633538"/>
                  </a:lnTo>
                  <a:lnTo>
                    <a:pt x="571500" y="1632480"/>
                  </a:lnTo>
                  <a:lnTo>
                    <a:pt x="528638" y="1628776"/>
                  </a:lnTo>
                  <a:lnTo>
                    <a:pt x="488421" y="1619780"/>
                  </a:lnTo>
                  <a:lnTo>
                    <a:pt x="448205" y="1607609"/>
                  </a:lnTo>
                  <a:lnTo>
                    <a:pt x="410105" y="1590676"/>
                  </a:lnTo>
                  <a:lnTo>
                    <a:pt x="373592" y="1571096"/>
                  </a:lnTo>
                  <a:lnTo>
                    <a:pt x="338138" y="1547284"/>
                  </a:lnTo>
                  <a:lnTo>
                    <a:pt x="306388" y="1519767"/>
                  </a:lnTo>
                  <a:lnTo>
                    <a:pt x="292100" y="1504421"/>
                  </a:lnTo>
                  <a:lnTo>
                    <a:pt x="2904" y="1202127"/>
                  </a:lnTo>
                  <a:lnTo>
                    <a:pt x="1587" y="1202100"/>
                  </a:lnTo>
                  <a:lnTo>
                    <a:pt x="1587" y="1200751"/>
                  </a:lnTo>
                  <a:lnTo>
                    <a:pt x="0" y="1199092"/>
                  </a:lnTo>
                  <a:lnTo>
                    <a:pt x="0" y="199496"/>
                  </a:lnTo>
                  <a:cubicBezTo>
                    <a:pt x="176" y="192440"/>
                    <a:pt x="353" y="185385"/>
                    <a:pt x="529" y="178329"/>
                  </a:cubicBezTo>
                  <a:lnTo>
                    <a:pt x="9523" y="137054"/>
                  </a:lnTo>
                  <a:lnTo>
                    <a:pt x="26451" y="100012"/>
                  </a:lnTo>
                  <a:lnTo>
                    <a:pt x="50257" y="67204"/>
                  </a:lnTo>
                  <a:lnTo>
                    <a:pt x="78824" y="40746"/>
                  </a:lnTo>
                  <a:lnTo>
                    <a:pt x="114269" y="19050"/>
                  </a:lnTo>
                  <a:lnTo>
                    <a:pt x="152358" y="5292"/>
                  </a:lnTo>
                  <a:lnTo>
                    <a:pt x="194151" y="0"/>
                  </a:lnTo>
                  <a:close/>
                </a:path>
              </a:pathLst>
            </a:custGeom>
            <a:solidFill>
              <a:schemeClr val="accent5"/>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04</a:t>
              </a:r>
            </a:p>
          </p:txBody>
        </p:sp>
        <p:sp>
          <p:nvSpPr>
            <p:cNvPr id="38" name="Freeform: Shape 37"/>
            <p:cNvSpPr>
              <a:spLocks/>
            </p:cNvSpPr>
            <p:nvPr/>
          </p:nvSpPr>
          <p:spPr bwMode="auto">
            <a:xfrm>
              <a:off x="2691301" y="2549190"/>
              <a:ext cx="1110869" cy="1408582"/>
            </a:xfrm>
            <a:custGeom>
              <a:avLst/>
              <a:gdLst>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32056 w 1587501"/>
                <a:gd name="connsiteY10" fmla="*/ 565404 h 2012950"/>
                <a:gd name="connsiteX11" fmla="*/ 1346921 w 1587501"/>
                <a:gd name="connsiteY11" fmla="*/ 540263 h 2012950"/>
                <a:gd name="connsiteX12" fmla="*/ 1361723 w 1587501"/>
                <a:gd name="connsiteY12" fmla="*/ 520700 h 2012950"/>
                <a:gd name="connsiteX13" fmla="*/ 1363309 w 1587501"/>
                <a:gd name="connsiteY13" fmla="*/ 521229 h 2012950"/>
                <a:gd name="connsiteX14" fmla="*/ 1531151 w 1587501"/>
                <a:gd name="connsiteY14" fmla="*/ 652947 h 2012950"/>
                <a:gd name="connsiteX15" fmla="*/ 1533416 w 1587501"/>
                <a:gd name="connsiteY15" fmla="*/ 650875 h 2012950"/>
                <a:gd name="connsiteX16" fmla="*/ 1533868 w 1587501"/>
                <a:gd name="connsiteY16" fmla="*/ 655079 h 2012950"/>
                <a:gd name="connsiteX17" fmla="*/ 1535113 w 1587501"/>
                <a:gd name="connsiteY17" fmla="*/ 656056 h 2012950"/>
                <a:gd name="connsiteX18" fmla="*/ 1534115 w 1587501"/>
                <a:gd name="connsiteY18" fmla="*/ 657366 h 2012950"/>
                <a:gd name="connsiteX19" fmla="*/ 1585380 w 1587501"/>
                <a:gd name="connsiteY19" fmla="*/ 1133475 h 2012950"/>
                <a:gd name="connsiteX20" fmla="*/ 1586441 w 1587501"/>
                <a:gd name="connsiteY20" fmla="*/ 1154113 h 2012950"/>
                <a:gd name="connsiteX21" fmla="*/ 1587501 w 1587501"/>
                <a:gd name="connsiteY21" fmla="*/ 1196446 h 2012950"/>
                <a:gd name="connsiteX22" fmla="*/ 1582729 w 1587501"/>
                <a:gd name="connsiteY22" fmla="*/ 1238250 h 2012950"/>
                <a:gd name="connsiteX23" fmla="*/ 1575306 w 1587501"/>
                <a:gd name="connsiteY23" fmla="*/ 1279525 h 2012950"/>
                <a:gd name="connsiteX24" fmla="*/ 1563110 w 1587501"/>
                <a:gd name="connsiteY24" fmla="*/ 1319213 h 2012950"/>
                <a:gd name="connsiteX25" fmla="*/ 1546142 w 1587501"/>
                <a:gd name="connsiteY25" fmla="*/ 1357842 h 2012950"/>
                <a:gd name="connsiteX26" fmla="*/ 1526523 w 1587501"/>
                <a:gd name="connsiteY26" fmla="*/ 1394354 h 2012950"/>
                <a:gd name="connsiteX27" fmla="*/ 1502662 w 1587501"/>
                <a:gd name="connsiteY27" fmla="*/ 1429279 h 2012950"/>
                <a:gd name="connsiteX28" fmla="*/ 1488875 w 1587501"/>
                <a:gd name="connsiteY28" fmla="*/ 1445683 h 2012950"/>
                <a:gd name="connsiteX29" fmla="*/ 1217527 w 1587501"/>
                <a:gd name="connsiteY29" fmla="*/ 1767054 h 2012950"/>
                <a:gd name="connsiteX30" fmla="*/ 1217936 w 1587501"/>
                <a:gd name="connsiteY30" fmla="*/ 1771686 h 2012950"/>
                <a:gd name="connsiteX31" fmla="*/ 1040316 w 1587501"/>
                <a:gd name="connsiteY31" fmla="*/ 1816100 h 2012950"/>
                <a:gd name="connsiteX32" fmla="*/ 1038202 w 1587501"/>
                <a:gd name="connsiteY32" fmla="*/ 1816100 h 2012950"/>
                <a:gd name="connsiteX33" fmla="*/ 1033592 w 1587501"/>
                <a:gd name="connsiteY33" fmla="*/ 1791998 h 2012950"/>
                <a:gd name="connsiteX34" fmla="*/ 1033324 w 1587501"/>
                <a:gd name="connsiteY34" fmla="*/ 1792091 h 2012950"/>
                <a:gd name="connsiteX35" fmla="*/ 1038099 w 1587501"/>
                <a:gd name="connsiteY35" fmla="*/ 1817056 h 2012950"/>
                <a:gd name="connsiteX36" fmla="*/ 255687 w 1587501"/>
                <a:gd name="connsiteY36" fmla="*/ 2007656 h 2012950"/>
                <a:gd name="connsiteX37" fmla="*/ 233453 w 1587501"/>
                <a:gd name="connsiteY37" fmla="*/ 2011891 h 2012950"/>
                <a:gd name="connsiteX38" fmla="*/ 188986 w 1587501"/>
                <a:gd name="connsiteY38" fmla="*/ 2012950 h 2012950"/>
                <a:gd name="connsiteX39" fmla="*/ 147165 w 1587501"/>
                <a:gd name="connsiteY39" fmla="*/ 2004479 h 2012950"/>
                <a:gd name="connsiteX40" fmla="*/ 109051 w 1587501"/>
                <a:gd name="connsiteY40" fmla="*/ 1987537 h 2012950"/>
                <a:gd name="connsiteX41" fmla="*/ 74641 w 1587501"/>
                <a:gd name="connsiteY41" fmla="*/ 1963182 h 2012950"/>
                <a:gd name="connsiteX42" fmla="*/ 46585 w 1587501"/>
                <a:gd name="connsiteY42" fmla="*/ 1931945 h 2012950"/>
                <a:gd name="connsiteX43" fmla="*/ 25410 w 1587501"/>
                <a:gd name="connsiteY43" fmla="*/ 1895413 h 2012950"/>
                <a:gd name="connsiteX44" fmla="*/ 11646 w 1587501"/>
                <a:gd name="connsiteY44" fmla="*/ 1853587 h 2012950"/>
                <a:gd name="connsiteX45" fmla="*/ 9529 w 1587501"/>
                <a:gd name="connsiteY45" fmla="*/ 1831351 h 2012950"/>
                <a:gd name="connsiteX46" fmla="*/ 4764 w 1587501"/>
                <a:gd name="connsiteY46" fmla="*/ 1775229 h 2012950"/>
                <a:gd name="connsiteX47" fmla="*/ 0 w 1587501"/>
                <a:gd name="connsiteY47" fmla="*/ 1662987 h 2012950"/>
                <a:gd name="connsiteX48" fmla="*/ 1059 w 1587501"/>
                <a:gd name="connsiteY48" fmla="*/ 1550215 h 2012950"/>
                <a:gd name="connsiteX49" fmla="*/ 5294 w 1587501"/>
                <a:gd name="connsiteY49" fmla="*/ 1438502 h 2012950"/>
                <a:gd name="connsiteX50" fmla="*/ 14822 w 1587501"/>
                <a:gd name="connsiteY50" fmla="*/ 1325731 h 2012950"/>
                <a:gd name="connsiteX51" fmla="*/ 28586 w 1587501"/>
                <a:gd name="connsiteY51" fmla="*/ 1213488 h 2012950"/>
                <a:gd name="connsiteX52" fmla="*/ 46585 w 1587501"/>
                <a:gd name="connsiteY52" fmla="*/ 1102305 h 2012950"/>
                <a:gd name="connsiteX53" fmla="*/ 69348 w 1587501"/>
                <a:gd name="connsiteY53" fmla="*/ 991121 h 2012950"/>
                <a:gd name="connsiteX54" fmla="*/ 96875 w 1587501"/>
                <a:gd name="connsiteY54" fmla="*/ 880997 h 2012950"/>
                <a:gd name="connsiteX55" fmla="*/ 129167 w 1587501"/>
                <a:gd name="connsiteY55" fmla="*/ 770872 h 2012950"/>
                <a:gd name="connsiteX56" fmla="*/ 166223 w 1587501"/>
                <a:gd name="connsiteY56" fmla="*/ 662865 h 2012950"/>
                <a:gd name="connsiteX57" fmla="*/ 207514 w 1587501"/>
                <a:gd name="connsiteY57" fmla="*/ 555388 h 2012950"/>
                <a:gd name="connsiteX58" fmla="*/ 254099 w 1587501"/>
                <a:gd name="connsiteY58" fmla="*/ 449499 h 2012950"/>
                <a:gd name="connsiteX59" fmla="*/ 304918 w 1587501"/>
                <a:gd name="connsiteY59" fmla="*/ 344669 h 2012950"/>
                <a:gd name="connsiteX60" fmla="*/ 360502 w 1587501"/>
                <a:gd name="connsiteY60" fmla="*/ 241427 h 2012950"/>
                <a:gd name="connsiteX61" fmla="*/ 421380 w 1587501"/>
                <a:gd name="connsiteY61" fmla="*/ 140303 h 2012950"/>
                <a:gd name="connsiteX62" fmla="*/ 453672 w 1587501"/>
                <a:gd name="connsiteY62" fmla="*/ 90006 h 2012950"/>
                <a:gd name="connsiteX63" fmla="*/ 466377 w 1587501"/>
                <a:gd name="connsiteY63" fmla="*/ 72534 h 2012950"/>
                <a:gd name="connsiteX64" fmla="*/ 496551 w 1587501"/>
                <a:gd name="connsiteY64" fmla="*/ 42885 h 2012950"/>
                <a:gd name="connsiteX65" fmla="*/ 530431 w 1587501"/>
                <a:gd name="connsiteY65" fmla="*/ 21707 h 2012950"/>
                <a:gd name="connsiteX66" fmla="*/ 568016 w 1587501"/>
                <a:gd name="connsiteY66" fmla="*/ 6353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46921 w 1587501"/>
                <a:gd name="connsiteY10" fmla="*/ 540263 h 2012950"/>
                <a:gd name="connsiteX11" fmla="*/ 1361723 w 1587501"/>
                <a:gd name="connsiteY11" fmla="*/ 520700 h 2012950"/>
                <a:gd name="connsiteX12" fmla="*/ 1363309 w 1587501"/>
                <a:gd name="connsiteY12" fmla="*/ 521229 h 2012950"/>
                <a:gd name="connsiteX13" fmla="*/ 1531151 w 1587501"/>
                <a:gd name="connsiteY13" fmla="*/ 652947 h 2012950"/>
                <a:gd name="connsiteX14" fmla="*/ 1533416 w 1587501"/>
                <a:gd name="connsiteY14" fmla="*/ 650875 h 2012950"/>
                <a:gd name="connsiteX15" fmla="*/ 1533868 w 1587501"/>
                <a:gd name="connsiteY15" fmla="*/ 655079 h 2012950"/>
                <a:gd name="connsiteX16" fmla="*/ 1535113 w 1587501"/>
                <a:gd name="connsiteY16" fmla="*/ 656056 h 2012950"/>
                <a:gd name="connsiteX17" fmla="*/ 1534115 w 1587501"/>
                <a:gd name="connsiteY17" fmla="*/ 657366 h 2012950"/>
                <a:gd name="connsiteX18" fmla="*/ 1585380 w 1587501"/>
                <a:gd name="connsiteY18" fmla="*/ 1133475 h 2012950"/>
                <a:gd name="connsiteX19" fmla="*/ 1586441 w 1587501"/>
                <a:gd name="connsiteY19" fmla="*/ 1154113 h 2012950"/>
                <a:gd name="connsiteX20" fmla="*/ 1587501 w 1587501"/>
                <a:gd name="connsiteY20" fmla="*/ 1196446 h 2012950"/>
                <a:gd name="connsiteX21" fmla="*/ 1582729 w 1587501"/>
                <a:gd name="connsiteY21" fmla="*/ 1238250 h 2012950"/>
                <a:gd name="connsiteX22" fmla="*/ 1575306 w 1587501"/>
                <a:gd name="connsiteY22" fmla="*/ 1279525 h 2012950"/>
                <a:gd name="connsiteX23" fmla="*/ 1563110 w 1587501"/>
                <a:gd name="connsiteY23" fmla="*/ 1319213 h 2012950"/>
                <a:gd name="connsiteX24" fmla="*/ 1546142 w 1587501"/>
                <a:gd name="connsiteY24" fmla="*/ 1357842 h 2012950"/>
                <a:gd name="connsiteX25" fmla="*/ 1526523 w 1587501"/>
                <a:gd name="connsiteY25" fmla="*/ 1394354 h 2012950"/>
                <a:gd name="connsiteX26" fmla="*/ 1502662 w 1587501"/>
                <a:gd name="connsiteY26" fmla="*/ 1429279 h 2012950"/>
                <a:gd name="connsiteX27" fmla="*/ 1488875 w 1587501"/>
                <a:gd name="connsiteY27" fmla="*/ 1445683 h 2012950"/>
                <a:gd name="connsiteX28" fmla="*/ 1217527 w 1587501"/>
                <a:gd name="connsiteY28" fmla="*/ 1767054 h 2012950"/>
                <a:gd name="connsiteX29" fmla="*/ 1217936 w 1587501"/>
                <a:gd name="connsiteY29" fmla="*/ 1771686 h 2012950"/>
                <a:gd name="connsiteX30" fmla="*/ 1040316 w 1587501"/>
                <a:gd name="connsiteY30" fmla="*/ 1816100 h 2012950"/>
                <a:gd name="connsiteX31" fmla="*/ 1038202 w 1587501"/>
                <a:gd name="connsiteY31" fmla="*/ 1816100 h 2012950"/>
                <a:gd name="connsiteX32" fmla="*/ 1033592 w 1587501"/>
                <a:gd name="connsiteY32" fmla="*/ 1791998 h 2012950"/>
                <a:gd name="connsiteX33" fmla="*/ 1033324 w 1587501"/>
                <a:gd name="connsiteY33" fmla="*/ 1792091 h 2012950"/>
                <a:gd name="connsiteX34" fmla="*/ 1038099 w 1587501"/>
                <a:gd name="connsiteY34" fmla="*/ 1817056 h 2012950"/>
                <a:gd name="connsiteX35" fmla="*/ 255687 w 1587501"/>
                <a:gd name="connsiteY35" fmla="*/ 2007656 h 2012950"/>
                <a:gd name="connsiteX36" fmla="*/ 233453 w 1587501"/>
                <a:gd name="connsiteY36" fmla="*/ 2011891 h 2012950"/>
                <a:gd name="connsiteX37" fmla="*/ 188986 w 1587501"/>
                <a:gd name="connsiteY37" fmla="*/ 2012950 h 2012950"/>
                <a:gd name="connsiteX38" fmla="*/ 147165 w 1587501"/>
                <a:gd name="connsiteY38" fmla="*/ 2004479 h 2012950"/>
                <a:gd name="connsiteX39" fmla="*/ 109051 w 1587501"/>
                <a:gd name="connsiteY39" fmla="*/ 1987537 h 2012950"/>
                <a:gd name="connsiteX40" fmla="*/ 74641 w 1587501"/>
                <a:gd name="connsiteY40" fmla="*/ 1963182 h 2012950"/>
                <a:gd name="connsiteX41" fmla="*/ 46585 w 1587501"/>
                <a:gd name="connsiteY41" fmla="*/ 1931945 h 2012950"/>
                <a:gd name="connsiteX42" fmla="*/ 25410 w 1587501"/>
                <a:gd name="connsiteY42" fmla="*/ 1895413 h 2012950"/>
                <a:gd name="connsiteX43" fmla="*/ 11646 w 1587501"/>
                <a:gd name="connsiteY43" fmla="*/ 1853587 h 2012950"/>
                <a:gd name="connsiteX44" fmla="*/ 9529 w 1587501"/>
                <a:gd name="connsiteY44" fmla="*/ 1831351 h 2012950"/>
                <a:gd name="connsiteX45" fmla="*/ 4764 w 1587501"/>
                <a:gd name="connsiteY45" fmla="*/ 1775229 h 2012950"/>
                <a:gd name="connsiteX46" fmla="*/ 0 w 1587501"/>
                <a:gd name="connsiteY46" fmla="*/ 1662987 h 2012950"/>
                <a:gd name="connsiteX47" fmla="*/ 1059 w 1587501"/>
                <a:gd name="connsiteY47" fmla="*/ 1550215 h 2012950"/>
                <a:gd name="connsiteX48" fmla="*/ 5294 w 1587501"/>
                <a:gd name="connsiteY48" fmla="*/ 1438502 h 2012950"/>
                <a:gd name="connsiteX49" fmla="*/ 14822 w 1587501"/>
                <a:gd name="connsiteY49" fmla="*/ 1325731 h 2012950"/>
                <a:gd name="connsiteX50" fmla="*/ 28586 w 1587501"/>
                <a:gd name="connsiteY50" fmla="*/ 1213488 h 2012950"/>
                <a:gd name="connsiteX51" fmla="*/ 46585 w 1587501"/>
                <a:gd name="connsiteY51" fmla="*/ 1102305 h 2012950"/>
                <a:gd name="connsiteX52" fmla="*/ 69348 w 1587501"/>
                <a:gd name="connsiteY52" fmla="*/ 991121 h 2012950"/>
                <a:gd name="connsiteX53" fmla="*/ 96875 w 1587501"/>
                <a:gd name="connsiteY53" fmla="*/ 880997 h 2012950"/>
                <a:gd name="connsiteX54" fmla="*/ 129167 w 1587501"/>
                <a:gd name="connsiteY54" fmla="*/ 770872 h 2012950"/>
                <a:gd name="connsiteX55" fmla="*/ 166223 w 1587501"/>
                <a:gd name="connsiteY55" fmla="*/ 662865 h 2012950"/>
                <a:gd name="connsiteX56" fmla="*/ 207514 w 1587501"/>
                <a:gd name="connsiteY56" fmla="*/ 555388 h 2012950"/>
                <a:gd name="connsiteX57" fmla="*/ 254099 w 1587501"/>
                <a:gd name="connsiteY57" fmla="*/ 449499 h 2012950"/>
                <a:gd name="connsiteX58" fmla="*/ 304918 w 1587501"/>
                <a:gd name="connsiteY58" fmla="*/ 344669 h 2012950"/>
                <a:gd name="connsiteX59" fmla="*/ 360502 w 1587501"/>
                <a:gd name="connsiteY59" fmla="*/ 241427 h 2012950"/>
                <a:gd name="connsiteX60" fmla="*/ 421380 w 1587501"/>
                <a:gd name="connsiteY60" fmla="*/ 140303 h 2012950"/>
                <a:gd name="connsiteX61" fmla="*/ 453672 w 1587501"/>
                <a:gd name="connsiteY61" fmla="*/ 90006 h 2012950"/>
                <a:gd name="connsiteX62" fmla="*/ 466377 w 1587501"/>
                <a:gd name="connsiteY62" fmla="*/ 72534 h 2012950"/>
                <a:gd name="connsiteX63" fmla="*/ 496551 w 1587501"/>
                <a:gd name="connsiteY63" fmla="*/ 42885 h 2012950"/>
                <a:gd name="connsiteX64" fmla="*/ 530431 w 1587501"/>
                <a:gd name="connsiteY64" fmla="*/ 21707 h 2012950"/>
                <a:gd name="connsiteX65" fmla="*/ 568016 w 1587501"/>
                <a:gd name="connsiteY65" fmla="*/ 6353 h 2012950"/>
                <a:gd name="connsiteX66" fmla="*/ 607719 w 1587501"/>
                <a:gd name="connsiteY6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46921 w 1587501"/>
                <a:gd name="connsiteY9" fmla="*/ 540263 h 2012950"/>
                <a:gd name="connsiteX10" fmla="*/ 1361723 w 1587501"/>
                <a:gd name="connsiteY10" fmla="*/ 520700 h 2012950"/>
                <a:gd name="connsiteX11" fmla="*/ 1363309 w 1587501"/>
                <a:gd name="connsiteY11" fmla="*/ 521229 h 2012950"/>
                <a:gd name="connsiteX12" fmla="*/ 1531151 w 1587501"/>
                <a:gd name="connsiteY12" fmla="*/ 652947 h 2012950"/>
                <a:gd name="connsiteX13" fmla="*/ 1533416 w 1587501"/>
                <a:gd name="connsiteY13" fmla="*/ 650875 h 2012950"/>
                <a:gd name="connsiteX14" fmla="*/ 1533868 w 1587501"/>
                <a:gd name="connsiteY14" fmla="*/ 655079 h 2012950"/>
                <a:gd name="connsiteX15" fmla="*/ 1535113 w 1587501"/>
                <a:gd name="connsiteY15" fmla="*/ 656056 h 2012950"/>
                <a:gd name="connsiteX16" fmla="*/ 1534115 w 1587501"/>
                <a:gd name="connsiteY16" fmla="*/ 657366 h 2012950"/>
                <a:gd name="connsiteX17" fmla="*/ 1585380 w 1587501"/>
                <a:gd name="connsiteY17" fmla="*/ 1133475 h 2012950"/>
                <a:gd name="connsiteX18" fmla="*/ 1586441 w 1587501"/>
                <a:gd name="connsiteY18" fmla="*/ 1154113 h 2012950"/>
                <a:gd name="connsiteX19" fmla="*/ 1587501 w 1587501"/>
                <a:gd name="connsiteY19" fmla="*/ 1196446 h 2012950"/>
                <a:gd name="connsiteX20" fmla="*/ 1582729 w 1587501"/>
                <a:gd name="connsiteY20" fmla="*/ 1238250 h 2012950"/>
                <a:gd name="connsiteX21" fmla="*/ 1575306 w 1587501"/>
                <a:gd name="connsiteY21" fmla="*/ 1279525 h 2012950"/>
                <a:gd name="connsiteX22" fmla="*/ 1563110 w 1587501"/>
                <a:gd name="connsiteY22" fmla="*/ 1319213 h 2012950"/>
                <a:gd name="connsiteX23" fmla="*/ 1546142 w 1587501"/>
                <a:gd name="connsiteY23" fmla="*/ 1357842 h 2012950"/>
                <a:gd name="connsiteX24" fmla="*/ 1526523 w 1587501"/>
                <a:gd name="connsiteY24" fmla="*/ 1394354 h 2012950"/>
                <a:gd name="connsiteX25" fmla="*/ 1502662 w 1587501"/>
                <a:gd name="connsiteY25" fmla="*/ 1429279 h 2012950"/>
                <a:gd name="connsiteX26" fmla="*/ 1488875 w 1587501"/>
                <a:gd name="connsiteY26" fmla="*/ 1445683 h 2012950"/>
                <a:gd name="connsiteX27" fmla="*/ 1217527 w 1587501"/>
                <a:gd name="connsiteY27" fmla="*/ 1767054 h 2012950"/>
                <a:gd name="connsiteX28" fmla="*/ 1217936 w 1587501"/>
                <a:gd name="connsiteY28" fmla="*/ 1771686 h 2012950"/>
                <a:gd name="connsiteX29" fmla="*/ 1040316 w 1587501"/>
                <a:gd name="connsiteY29" fmla="*/ 1816100 h 2012950"/>
                <a:gd name="connsiteX30" fmla="*/ 1038202 w 1587501"/>
                <a:gd name="connsiteY30" fmla="*/ 1816100 h 2012950"/>
                <a:gd name="connsiteX31" fmla="*/ 1033592 w 1587501"/>
                <a:gd name="connsiteY31" fmla="*/ 1791998 h 2012950"/>
                <a:gd name="connsiteX32" fmla="*/ 1033324 w 1587501"/>
                <a:gd name="connsiteY32" fmla="*/ 1792091 h 2012950"/>
                <a:gd name="connsiteX33" fmla="*/ 1038099 w 1587501"/>
                <a:gd name="connsiteY33" fmla="*/ 1817056 h 2012950"/>
                <a:gd name="connsiteX34" fmla="*/ 255687 w 1587501"/>
                <a:gd name="connsiteY34" fmla="*/ 2007656 h 2012950"/>
                <a:gd name="connsiteX35" fmla="*/ 233453 w 1587501"/>
                <a:gd name="connsiteY35" fmla="*/ 2011891 h 2012950"/>
                <a:gd name="connsiteX36" fmla="*/ 188986 w 1587501"/>
                <a:gd name="connsiteY36" fmla="*/ 2012950 h 2012950"/>
                <a:gd name="connsiteX37" fmla="*/ 147165 w 1587501"/>
                <a:gd name="connsiteY37" fmla="*/ 2004479 h 2012950"/>
                <a:gd name="connsiteX38" fmla="*/ 109051 w 1587501"/>
                <a:gd name="connsiteY38" fmla="*/ 1987537 h 2012950"/>
                <a:gd name="connsiteX39" fmla="*/ 74641 w 1587501"/>
                <a:gd name="connsiteY39" fmla="*/ 1963182 h 2012950"/>
                <a:gd name="connsiteX40" fmla="*/ 46585 w 1587501"/>
                <a:gd name="connsiteY40" fmla="*/ 1931945 h 2012950"/>
                <a:gd name="connsiteX41" fmla="*/ 25410 w 1587501"/>
                <a:gd name="connsiteY41" fmla="*/ 1895413 h 2012950"/>
                <a:gd name="connsiteX42" fmla="*/ 11646 w 1587501"/>
                <a:gd name="connsiteY42" fmla="*/ 1853587 h 2012950"/>
                <a:gd name="connsiteX43" fmla="*/ 9529 w 1587501"/>
                <a:gd name="connsiteY43" fmla="*/ 1831351 h 2012950"/>
                <a:gd name="connsiteX44" fmla="*/ 4764 w 1587501"/>
                <a:gd name="connsiteY44" fmla="*/ 1775229 h 2012950"/>
                <a:gd name="connsiteX45" fmla="*/ 0 w 1587501"/>
                <a:gd name="connsiteY45" fmla="*/ 1662987 h 2012950"/>
                <a:gd name="connsiteX46" fmla="*/ 1059 w 1587501"/>
                <a:gd name="connsiteY46" fmla="*/ 1550215 h 2012950"/>
                <a:gd name="connsiteX47" fmla="*/ 5294 w 1587501"/>
                <a:gd name="connsiteY47" fmla="*/ 1438502 h 2012950"/>
                <a:gd name="connsiteX48" fmla="*/ 14822 w 1587501"/>
                <a:gd name="connsiteY48" fmla="*/ 1325731 h 2012950"/>
                <a:gd name="connsiteX49" fmla="*/ 28586 w 1587501"/>
                <a:gd name="connsiteY49" fmla="*/ 1213488 h 2012950"/>
                <a:gd name="connsiteX50" fmla="*/ 46585 w 1587501"/>
                <a:gd name="connsiteY50" fmla="*/ 1102305 h 2012950"/>
                <a:gd name="connsiteX51" fmla="*/ 69348 w 1587501"/>
                <a:gd name="connsiteY51" fmla="*/ 991121 h 2012950"/>
                <a:gd name="connsiteX52" fmla="*/ 96875 w 1587501"/>
                <a:gd name="connsiteY52" fmla="*/ 880997 h 2012950"/>
                <a:gd name="connsiteX53" fmla="*/ 129167 w 1587501"/>
                <a:gd name="connsiteY53" fmla="*/ 770872 h 2012950"/>
                <a:gd name="connsiteX54" fmla="*/ 166223 w 1587501"/>
                <a:gd name="connsiteY54" fmla="*/ 662865 h 2012950"/>
                <a:gd name="connsiteX55" fmla="*/ 207514 w 1587501"/>
                <a:gd name="connsiteY55" fmla="*/ 555388 h 2012950"/>
                <a:gd name="connsiteX56" fmla="*/ 254099 w 1587501"/>
                <a:gd name="connsiteY56" fmla="*/ 449499 h 2012950"/>
                <a:gd name="connsiteX57" fmla="*/ 304918 w 1587501"/>
                <a:gd name="connsiteY57" fmla="*/ 344669 h 2012950"/>
                <a:gd name="connsiteX58" fmla="*/ 360502 w 1587501"/>
                <a:gd name="connsiteY58" fmla="*/ 241427 h 2012950"/>
                <a:gd name="connsiteX59" fmla="*/ 421380 w 1587501"/>
                <a:gd name="connsiteY59" fmla="*/ 140303 h 2012950"/>
                <a:gd name="connsiteX60" fmla="*/ 453672 w 1587501"/>
                <a:gd name="connsiteY60" fmla="*/ 90006 h 2012950"/>
                <a:gd name="connsiteX61" fmla="*/ 466377 w 1587501"/>
                <a:gd name="connsiteY61" fmla="*/ 72534 h 2012950"/>
                <a:gd name="connsiteX62" fmla="*/ 496551 w 1587501"/>
                <a:gd name="connsiteY62" fmla="*/ 42885 h 2012950"/>
                <a:gd name="connsiteX63" fmla="*/ 530431 w 1587501"/>
                <a:gd name="connsiteY63" fmla="*/ 21707 h 2012950"/>
                <a:gd name="connsiteX64" fmla="*/ 568016 w 1587501"/>
                <a:gd name="connsiteY64" fmla="*/ 6353 h 2012950"/>
                <a:gd name="connsiteX65" fmla="*/ 607719 w 1587501"/>
                <a:gd name="connsiteY6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61723 w 1587501"/>
                <a:gd name="connsiteY9" fmla="*/ 520700 h 2012950"/>
                <a:gd name="connsiteX10" fmla="*/ 1363309 w 1587501"/>
                <a:gd name="connsiteY10" fmla="*/ 521229 h 2012950"/>
                <a:gd name="connsiteX11" fmla="*/ 1531151 w 1587501"/>
                <a:gd name="connsiteY11" fmla="*/ 652947 h 2012950"/>
                <a:gd name="connsiteX12" fmla="*/ 1533416 w 1587501"/>
                <a:gd name="connsiteY12" fmla="*/ 650875 h 2012950"/>
                <a:gd name="connsiteX13" fmla="*/ 1533868 w 1587501"/>
                <a:gd name="connsiteY13" fmla="*/ 655079 h 2012950"/>
                <a:gd name="connsiteX14" fmla="*/ 1535113 w 1587501"/>
                <a:gd name="connsiteY14" fmla="*/ 656056 h 2012950"/>
                <a:gd name="connsiteX15" fmla="*/ 1534115 w 1587501"/>
                <a:gd name="connsiteY15" fmla="*/ 657366 h 2012950"/>
                <a:gd name="connsiteX16" fmla="*/ 1585380 w 1587501"/>
                <a:gd name="connsiteY16" fmla="*/ 1133475 h 2012950"/>
                <a:gd name="connsiteX17" fmla="*/ 1586441 w 1587501"/>
                <a:gd name="connsiteY17" fmla="*/ 1154113 h 2012950"/>
                <a:gd name="connsiteX18" fmla="*/ 1587501 w 1587501"/>
                <a:gd name="connsiteY18" fmla="*/ 1196446 h 2012950"/>
                <a:gd name="connsiteX19" fmla="*/ 1582729 w 1587501"/>
                <a:gd name="connsiteY19" fmla="*/ 1238250 h 2012950"/>
                <a:gd name="connsiteX20" fmla="*/ 1575306 w 1587501"/>
                <a:gd name="connsiteY20" fmla="*/ 1279525 h 2012950"/>
                <a:gd name="connsiteX21" fmla="*/ 1563110 w 1587501"/>
                <a:gd name="connsiteY21" fmla="*/ 1319213 h 2012950"/>
                <a:gd name="connsiteX22" fmla="*/ 1546142 w 1587501"/>
                <a:gd name="connsiteY22" fmla="*/ 1357842 h 2012950"/>
                <a:gd name="connsiteX23" fmla="*/ 1526523 w 1587501"/>
                <a:gd name="connsiteY23" fmla="*/ 1394354 h 2012950"/>
                <a:gd name="connsiteX24" fmla="*/ 1502662 w 1587501"/>
                <a:gd name="connsiteY24" fmla="*/ 1429279 h 2012950"/>
                <a:gd name="connsiteX25" fmla="*/ 1488875 w 1587501"/>
                <a:gd name="connsiteY25" fmla="*/ 1445683 h 2012950"/>
                <a:gd name="connsiteX26" fmla="*/ 1217527 w 1587501"/>
                <a:gd name="connsiteY26" fmla="*/ 1767054 h 2012950"/>
                <a:gd name="connsiteX27" fmla="*/ 1217936 w 1587501"/>
                <a:gd name="connsiteY27" fmla="*/ 1771686 h 2012950"/>
                <a:gd name="connsiteX28" fmla="*/ 1040316 w 1587501"/>
                <a:gd name="connsiteY28" fmla="*/ 1816100 h 2012950"/>
                <a:gd name="connsiteX29" fmla="*/ 1038202 w 1587501"/>
                <a:gd name="connsiteY29" fmla="*/ 1816100 h 2012950"/>
                <a:gd name="connsiteX30" fmla="*/ 1033592 w 1587501"/>
                <a:gd name="connsiteY30" fmla="*/ 1791998 h 2012950"/>
                <a:gd name="connsiteX31" fmla="*/ 1033324 w 1587501"/>
                <a:gd name="connsiteY31" fmla="*/ 1792091 h 2012950"/>
                <a:gd name="connsiteX32" fmla="*/ 1038099 w 1587501"/>
                <a:gd name="connsiteY32" fmla="*/ 1817056 h 2012950"/>
                <a:gd name="connsiteX33" fmla="*/ 255687 w 1587501"/>
                <a:gd name="connsiteY33" fmla="*/ 2007656 h 2012950"/>
                <a:gd name="connsiteX34" fmla="*/ 233453 w 1587501"/>
                <a:gd name="connsiteY34" fmla="*/ 2011891 h 2012950"/>
                <a:gd name="connsiteX35" fmla="*/ 188986 w 1587501"/>
                <a:gd name="connsiteY35" fmla="*/ 2012950 h 2012950"/>
                <a:gd name="connsiteX36" fmla="*/ 147165 w 1587501"/>
                <a:gd name="connsiteY36" fmla="*/ 2004479 h 2012950"/>
                <a:gd name="connsiteX37" fmla="*/ 109051 w 1587501"/>
                <a:gd name="connsiteY37" fmla="*/ 1987537 h 2012950"/>
                <a:gd name="connsiteX38" fmla="*/ 74641 w 1587501"/>
                <a:gd name="connsiteY38" fmla="*/ 1963182 h 2012950"/>
                <a:gd name="connsiteX39" fmla="*/ 46585 w 1587501"/>
                <a:gd name="connsiteY39" fmla="*/ 1931945 h 2012950"/>
                <a:gd name="connsiteX40" fmla="*/ 25410 w 1587501"/>
                <a:gd name="connsiteY40" fmla="*/ 1895413 h 2012950"/>
                <a:gd name="connsiteX41" fmla="*/ 11646 w 1587501"/>
                <a:gd name="connsiteY41" fmla="*/ 1853587 h 2012950"/>
                <a:gd name="connsiteX42" fmla="*/ 9529 w 1587501"/>
                <a:gd name="connsiteY42" fmla="*/ 1831351 h 2012950"/>
                <a:gd name="connsiteX43" fmla="*/ 4764 w 1587501"/>
                <a:gd name="connsiteY43" fmla="*/ 1775229 h 2012950"/>
                <a:gd name="connsiteX44" fmla="*/ 0 w 1587501"/>
                <a:gd name="connsiteY44" fmla="*/ 1662987 h 2012950"/>
                <a:gd name="connsiteX45" fmla="*/ 1059 w 1587501"/>
                <a:gd name="connsiteY45" fmla="*/ 1550215 h 2012950"/>
                <a:gd name="connsiteX46" fmla="*/ 5294 w 1587501"/>
                <a:gd name="connsiteY46" fmla="*/ 1438502 h 2012950"/>
                <a:gd name="connsiteX47" fmla="*/ 14822 w 1587501"/>
                <a:gd name="connsiteY47" fmla="*/ 1325731 h 2012950"/>
                <a:gd name="connsiteX48" fmla="*/ 28586 w 1587501"/>
                <a:gd name="connsiteY48" fmla="*/ 1213488 h 2012950"/>
                <a:gd name="connsiteX49" fmla="*/ 46585 w 1587501"/>
                <a:gd name="connsiteY49" fmla="*/ 1102305 h 2012950"/>
                <a:gd name="connsiteX50" fmla="*/ 69348 w 1587501"/>
                <a:gd name="connsiteY50" fmla="*/ 991121 h 2012950"/>
                <a:gd name="connsiteX51" fmla="*/ 96875 w 1587501"/>
                <a:gd name="connsiteY51" fmla="*/ 880997 h 2012950"/>
                <a:gd name="connsiteX52" fmla="*/ 129167 w 1587501"/>
                <a:gd name="connsiteY52" fmla="*/ 770872 h 2012950"/>
                <a:gd name="connsiteX53" fmla="*/ 166223 w 1587501"/>
                <a:gd name="connsiteY53" fmla="*/ 662865 h 2012950"/>
                <a:gd name="connsiteX54" fmla="*/ 207514 w 1587501"/>
                <a:gd name="connsiteY54" fmla="*/ 555388 h 2012950"/>
                <a:gd name="connsiteX55" fmla="*/ 254099 w 1587501"/>
                <a:gd name="connsiteY55" fmla="*/ 449499 h 2012950"/>
                <a:gd name="connsiteX56" fmla="*/ 304918 w 1587501"/>
                <a:gd name="connsiteY56" fmla="*/ 344669 h 2012950"/>
                <a:gd name="connsiteX57" fmla="*/ 360502 w 1587501"/>
                <a:gd name="connsiteY57" fmla="*/ 241427 h 2012950"/>
                <a:gd name="connsiteX58" fmla="*/ 421380 w 1587501"/>
                <a:gd name="connsiteY58" fmla="*/ 140303 h 2012950"/>
                <a:gd name="connsiteX59" fmla="*/ 453672 w 1587501"/>
                <a:gd name="connsiteY59" fmla="*/ 90006 h 2012950"/>
                <a:gd name="connsiteX60" fmla="*/ 466377 w 1587501"/>
                <a:gd name="connsiteY60" fmla="*/ 72534 h 2012950"/>
                <a:gd name="connsiteX61" fmla="*/ 496551 w 1587501"/>
                <a:gd name="connsiteY61" fmla="*/ 42885 h 2012950"/>
                <a:gd name="connsiteX62" fmla="*/ 530431 w 1587501"/>
                <a:gd name="connsiteY62" fmla="*/ 21707 h 2012950"/>
                <a:gd name="connsiteX63" fmla="*/ 568016 w 1587501"/>
                <a:gd name="connsiteY63" fmla="*/ 6353 h 2012950"/>
                <a:gd name="connsiteX64" fmla="*/ 607719 w 1587501"/>
                <a:gd name="connsiteY6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363309 w 1587501"/>
                <a:gd name="connsiteY9" fmla="*/ 521229 h 2012950"/>
                <a:gd name="connsiteX10" fmla="*/ 1531151 w 1587501"/>
                <a:gd name="connsiteY10" fmla="*/ 652947 h 2012950"/>
                <a:gd name="connsiteX11" fmla="*/ 1533416 w 1587501"/>
                <a:gd name="connsiteY11" fmla="*/ 650875 h 2012950"/>
                <a:gd name="connsiteX12" fmla="*/ 1533868 w 1587501"/>
                <a:gd name="connsiteY12" fmla="*/ 655079 h 2012950"/>
                <a:gd name="connsiteX13" fmla="*/ 1535113 w 1587501"/>
                <a:gd name="connsiteY13" fmla="*/ 656056 h 2012950"/>
                <a:gd name="connsiteX14" fmla="*/ 1534115 w 1587501"/>
                <a:gd name="connsiteY14" fmla="*/ 657366 h 2012950"/>
                <a:gd name="connsiteX15" fmla="*/ 1585380 w 1587501"/>
                <a:gd name="connsiteY15" fmla="*/ 1133475 h 2012950"/>
                <a:gd name="connsiteX16" fmla="*/ 1586441 w 1587501"/>
                <a:gd name="connsiteY16" fmla="*/ 1154113 h 2012950"/>
                <a:gd name="connsiteX17" fmla="*/ 1587501 w 1587501"/>
                <a:gd name="connsiteY17" fmla="*/ 1196446 h 2012950"/>
                <a:gd name="connsiteX18" fmla="*/ 1582729 w 1587501"/>
                <a:gd name="connsiteY18" fmla="*/ 1238250 h 2012950"/>
                <a:gd name="connsiteX19" fmla="*/ 1575306 w 1587501"/>
                <a:gd name="connsiteY19" fmla="*/ 1279525 h 2012950"/>
                <a:gd name="connsiteX20" fmla="*/ 1563110 w 1587501"/>
                <a:gd name="connsiteY20" fmla="*/ 1319213 h 2012950"/>
                <a:gd name="connsiteX21" fmla="*/ 1546142 w 1587501"/>
                <a:gd name="connsiteY21" fmla="*/ 1357842 h 2012950"/>
                <a:gd name="connsiteX22" fmla="*/ 1526523 w 1587501"/>
                <a:gd name="connsiteY22" fmla="*/ 1394354 h 2012950"/>
                <a:gd name="connsiteX23" fmla="*/ 1502662 w 1587501"/>
                <a:gd name="connsiteY23" fmla="*/ 1429279 h 2012950"/>
                <a:gd name="connsiteX24" fmla="*/ 1488875 w 1587501"/>
                <a:gd name="connsiteY24" fmla="*/ 1445683 h 2012950"/>
                <a:gd name="connsiteX25" fmla="*/ 1217527 w 1587501"/>
                <a:gd name="connsiteY25" fmla="*/ 1767054 h 2012950"/>
                <a:gd name="connsiteX26" fmla="*/ 1217936 w 1587501"/>
                <a:gd name="connsiteY26" fmla="*/ 1771686 h 2012950"/>
                <a:gd name="connsiteX27" fmla="*/ 1040316 w 1587501"/>
                <a:gd name="connsiteY27" fmla="*/ 1816100 h 2012950"/>
                <a:gd name="connsiteX28" fmla="*/ 1038202 w 1587501"/>
                <a:gd name="connsiteY28" fmla="*/ 1816100 h 2012950"/>
                <a:gd name="connsiteX29" fmla="*/ 1033592 w 1587501"/>
                <a:gd name="connsiteY29" fmla="*/ 1791998 h 2012950"/>
                <a:gd name="connsiteX30" fmla="*/ 1033324 w 1587501"/>
                <a:gd name="connsiteY30" fmla="*/ 1792091 h 2012950"/>
                <a:gd name="connsiteX31" fmla="*/ 1038099 w 1587501"/>
                <a:gd name="connsiteY31" fmla="*/ 1817056 h 2012950"/>
                <a:gd name="connsiteX32" fmla="*/ 255687 w 1587501"/>
                <a:gd name="connsiteY32" fmla="*/ 2007656 h 2012950"/>
                <a:gd name="connsiteX33" fmla="*/ 233453 w 1587501"/>
                <a:gd name="connsiteY33" fmla="*/ 2011891 h 2012950"/>
                <a:gd name="connsiteX34" fmla="*/ 188986 w 1587501"/>
                <a:gd name="connsiteY34" fmla="*/ 2012950 h 2012950"/>
                <a:gd name="connsiteX35" fmla="*/ 147165 w 1587501"/>
                <a:gd name="connsiteY35" fmla="*/ 2004479 h 2012950"/>
                <a:gd name="connsiteX36" fmla="*/ 109051 w 1587501"/>
                <a:gd name="connsiteY36" fmla="*/ 1987537 h 2012950"/>
                <a:gd name="connsiteX37" fmla="*/ 74641 w 1587501"/>
                <a:gd name="connsiteY37" fmla="*/ 1963182 h 2012950"/>
                <a:gd name="connsiteX38" fmla="*/ 46585 w 1587501"/>
                <a:gd name="connsiteY38" fmla="*/ 1931945 h 2012950"/>
                <a:gd name="connsiteX39" fmla="*/ 25410 w 1587501"/>
                <a:gd name="connsiteY39" fmla="*/ 1895413 h 2012950"/>
                <a:gd name="connsiteX40" fmla="*/ 11646 w 1587501"/>
                <a:gd name="connsiteY40" fmla="*/ 1853587 h 2012950"/>
                <a:gd name="connsiteX41" fmla="*/ 9529 w 1587501"/>
                <a:gd name="connsiteY41" fmla="*/ 1831351 h 2012950"/>
                <a:gd name="connsiteX42" fmla="*/ 4764 w 1587501"/>
                <a:gd name="connsiteY42" fmla="*/ 1775229 h 2012950"/>
                <a:gd name="connsiteX43" fmla="*/ 0 w 1587501"/>
                <a:gd name="connsiteY43" fmla="*/ 1662987 h 2012950"/>
                <a:gd name="connsiteX44" fmla="*/ 1059 w 1587501"/>
                <a:gd name="connsiteY44" fmla="*/ 1550215 h 2012950"/>
                <a:gd name="connsiteX45" fmla="*/ 5294 w 1587501"/>
                <a:gd name="connsiteY45" fmla="*/ 1438502 h 2012950"/>
                <a:gd name="connsiteX46" fmla="*/ 14822 w 1587501"/>
                <a:gd name="connsiteY46" fmla="*/ 1325731 h 2012950"/>
                <a:gd name="connsiteX47" fmla="*/ 28586 w 1587501"/>
                <a:gd name="connsiteY47" fmla="*/ 1213488 h 2012950"/>
                <a:gd name="connsiteX48" fmla="*/ 46585 w 1587501"/>
                <a:gd name="connsiteY48" fmla="*/ 1102305 h 2012950"/>
                <a:gd name="connsiteX49" fmla="*/ 69348 w 1587501"/>
                <a:gd name="connsiteY49" fmla="*/ 991121 h 2012950"/>
                <a:gd name="connsiteX50" fmla="*/ 96875 w 1587501"/>
                <a:gd name="connsiteY50" fmla="*/ 880997 h 2012950"/>
                <a:gd name="connsiteX51" fmla="*/ 129167 w 1587501"/>
                <a:gd name="connsiteY51" fmla="*/ 770872 h 2012950"/>
                <a:gd name="connsiteX52" fmla="*/ 166223 w 1587501"/>
                <a:gd name="connsiteY52" fmla="*/ 662865 h 2012950"/>
                <a:gd name="connsiteX53" fmla="*/ 207514 w 1587501"/>
                <a:gd name="connsiteY53" fmla="*/ 555388 h 2012950"/>
                <a:gd name="connsiteX54" fmla="*/ 254099 w 1587501"/>
                <a:gd name="connsiteY54" fmla="*/ 449499 h 2012950"/>
                <a:gd name="connsiteX55" fmla="*/ 304918 w 1587501"/>
                <a:gd name="connsiteY55" fmla="*/ 344669 h 2012950"/>
                <a:gd name="connsiteX56" fmla="*/ 360502 w 1587501"/>
                <a:gd name="connsiteY56" fmla="*/ 241427 h 2012950"/>
                <a:gd name="connsiteX57" fmla="*/ 421380 w 1587501"/>
                <a:gd name="connsiteY57" fmla="*/ 140303 h 2012950"/>
                <a:gd name="connsiteX58" fmla="*/ 453672 w 1587501"/>
                <a:gd name="connsiteY58" fmla="*/ 90006 h 2012950"/>
                <a:gd name="connsiteX59" fmla="*/ 466377 w 1587501"/>
                <a:gd name="connsiteY59" fmla="*/ 72534 h 2012950"/>
                <a:gd name="connsiteX60" fmla="*/ 496551 w 1587501"/>
                <a:gd name="connsiteY60" fmla="*/ 42885 h 2012950"/>
                <a:gd name="connsiteX61" fmla="*/ 530431 w 1587501"/>
                <a:gd name="connsiteY61" fmla="*/ 21707 h 2012950"/>
                <a:gd name="connsiteX62" fmla="*/ 568016 w 1587501"/>
                <a:gd name="connsiteY62" fmla="*/ 6353 h 2012950"/>
                <a:gd name="connsiteX63" fmla="*/ 607719 w 1587501"/>
                <a:gd name="connsiteY6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531151 w 1587501"/>
                <a:gd name="connsiteY9" fmla="*/ 652947 h 2012950"/>
                <a:gd name="connsiteX10" fmla="*/ 1533416 w 1587501"/>
                <a:gd name="connsiteY10" fmla="*/ 650875 h 2012950"/>
                <a:gd name="connsiteX11" fmla="*/ 1533868 w 1587501"/>
                <a:gd name="connsiteY11" fmla="*/ 655079 h 2012950"/>
                <a:gd name="connsiteX12" fmla="*/ 1535113 w 1587501"/>
                <a:gd name="connsiteY12" fmla="*/ 656056 h 2012950"/>
                <a:gd name="connsiteX13" fmla="*/ 1534115 w 1587501"/>
                <a:gd name="connsiteY13" fmla="*/ 657366 h 2012950"/>
                <a:gd name="connsiteX14" fmla="*/ 1585380 w 1587501"/>
                <a:gd name="connsiteY14" fmla="*/ 1133475 h 2012950"/>
                <a:gd name="connsiteX15" fmla="*/ 1586441 w 1587501"/>
                <a:gd name="connsiteY15" fmla="*/ 1154113 h 2012950"/>
                <a:gd name="connsiteX16" fmla="*/ 1587501 w 1587501"/>
                <a:gd name="connsiteY16" fmla="*/ 1196446 h 2012950"/>
                <a:gd name="connsiteX17" fmla="*/ 1582729 w 1587501"/>
                <a:gd name="connsiteY17" fmla="*/ 1238250 h 2012950"/>
                <a:gd name="connsiteX18" fmla="*/ 1575306 w 1587501"/>
                <a:gd name="connsiteY18" fmla="*/ 1279525 h 2012950"/>
                <a:gd name="connsiteX19" fmla="*/ 1563110 w 1587501"/>
                <a:gd name="connsiteY19" fmla="*/ 1319213 h 2012950"/>
                <a:gd name="connsiteX20" fmla="*/ 1546142 w 1587501"/>
                <a:gd name="connsiteY20" fmla="*/ 1357842 h 2012950"/>
                <a:gd name="connsiteX21" fmla="*/ 1526523 w 1587501"/>
                <a:gd name="connsiteY21" fmla="*/ 1394354 h 2012950"/>
                <a:gd name="connsiteX22" fmla="*/ 1502662 w 1587501"/>
                <a:gd name="connsiteY22" fmla="*/ 1429279 h 2012950"/>
                <a:gd name="connsiteX23" fmla="*/ 1488875 w 1587501"/>
                <a:gd name="connsiteY23" fmla="*/ 1445683 h 2012950"/>
                <a:gd name="connsiteX24" fmla="*/ 1217527 w 1587501"/>
                <a:gd name="connsiteY24" fmla="*/ 1767054 h 2012950"/>
                <a:gd name="connsiteX25" fmla="*/ 1217936 w 1587501"/>
                <a:gd name="connsiteY25" fmla="*/ 1771686 h 2012950"/>
                <a:gd name="connsiteX26" fmla="*/ 1040316 w 1587501"/>
                <a:gd name="connsiteY26" fmla="*/ 1816100 h 2012950"/>
                <a:gd name="connsiteX27" fmla="*/ 1038202 w 1587501"/>
                <a:gd name="connsiteY27" fmla="*/ 1816100 h 2012950"/>
                <a:gd name="connsiteX28" fmla="*/ 1033592 w 1587501"/>
                <a:gd name="connsiteY28" fmla="*/ 1791998 h 2012950"/>
                <a:gd name="connsiteX29" fmla="*/ 1033324 w 1587501"/>
                <a:gd name="connsiteY29" fmla="*/ 1792091 h 2012950"/>
                <a:gd name="connsiteX30" fmla="*/ 1038099 w 1587501"/>
                <a:gd name="connsiteY30" fmla="*/ 1817056 h 2012950"/>
                <a:gd name="connsiteX31" fmla="*/ 255687 w 1587501"/>
                <a:gd name="connsiteY31" fmla="*/ 2007656 h 2012950"/>
                <a:gd name="connsiteX32" fmla="*/ 233453 w 1587501"/>
                <a:gd name="connsiteY32" fmla="*/ 2011891 h 2012950"/>
                <a:gd name="connsiteX33" fmla="*/ 188986 w 1587501"/>
                <a:gd name="connsiteY33" fmla="*/ 2012950 h 2012950"/>
                <a:gd name="connsiteX34" fmla="*/ 147165 w 1587501"/>
                <a:gd name="connsiteY34" fmla="*/ 2004479 h 2012950"/>
                <a:gd name="connsiteX35" fmla="*/ 109051 w 1587501"/>
                <a:gd name="connsiteY35" fmla="*/ 1987537 h 2012950"/>
                <a:gd name="connsiteX36" fmla="*/ 74641 w 1587501"/>
                <a:gd name="connsiteY36" fmla="*/ 1963182 h 2012950"/>
                <a:gd name="connsiteX37" fmla="*/ 46585 w 1587501"/>
                <a:gd name="connsiteY37" fmla="*/ 1931945 h 2012950"/>
                <a:gd name="connsiteX38" fmla="*/ 25410 w 1587501"/>
                <a:gd name="connsiteY38" fmla="*/ 1895413 h 2012950"/>
                <a:gd name="connsiteX39" fmla="*/ 11646 w 1587501"/>
                <a:gd name="connsiteY39" fmla="*/ 1853587 h 2012950"/>
                <a:gd name="connsiteX40" fmla="*/ 9529 w 1587501"/>
                <a:gd name="connsiteY40" fmla="*/ 1831351 h 2012950"/>
                <a:gd name="connsiteX41" fmla="*/ 4764 w 1587501"/>
                <a:gd name="connsiteY41" fmla="*/ 1775229 h 2012950"/>
                <a:gd name="connsiteX42" fmla="*/ 0 w 1587501"/>
                <a:gd name="connsiteY42" fmla="*/ 1662987 h 2012950"/>
                <a:gd name="connsiteX43" fmla="*/ 1059 w 1587501"/>
                <a:gd name="connsiteY43" fmla="*/ 1550215 h 2012950"/>
                <a:gd name="connsiteX44" fmla="*/ 5294 w 1587501"/>
                <a:gd name="connsiteY44" fmla="*/ 1438502 h 2012950"/>
                <a:gd name="connsiteX45" fmla="*/ 14822 w 1587501"/>
                <a:gd name="connsiteY45" fmla="*/ 1325731 h 2012950"/>
                <a:gd name="connsiteX46" fmla="*/ 28586 w 1587501"/>
                <a:gd name="connsiteY46" fmla="*/ 1213488 h 2012950"/>
                <a:gd name="connsiteX47" fmla="*/ 46585 w 1587501"/>
                <a:gd name="connsiteY47" fmla="*/ 1102305 h 2012950"/>
                <a:gd name="connsiteX48" fmla="*/ 69348 w 1587501"/>
                <a:gd name="connsiteY48" fmla="*/ 991121 h 2012950"/>
                <a:gd name="connsiteX49" fmla="*/ 96875 w 1587501"/>
                <a:gd name="connsiteY49" fmla="*/ 880997 h 2012950"/>
                <a:gd name="connsiteX50" fmla="*/ 129167 w 1587501"/>
                <a:gd name="connsiteY50" fmla="*/ 770872 h 2012950"/>
                <a:gd name="connsiteX51" fmla="*/ 166223 w 1587501"/>
                <a:gd name="connsiteY51" fmla="*/ 662865 h 2012950"/>
                <a:gd name="connsiteX52" fmla="*/ 207514 w 1587501"/>
                <a:gd name="connsiteY52" fmla="*/ 555388 h 2012950"/>
                <a:gd name="connsiteX53" fmla="*/ 254099 w 1587501"/>
                <a:gd name="connsiteY53" fmla="*/ 449499 h 2012950"/>
                <a:gd name="connsiteX54" fmla="*/ 304918 w 1587501"/>
                <a:gd name="connsiteY54" fmla="*/ 344669 h 2012950"/>
                <a:gd name="connsiteX55" fmla="*/ 360502 w 1587501"/>
                <a:gd name="connsiteY55" fmla="*/ 241427 h 2012950"/>
                <a:gd name="connsiteX56" fmla="*/ 421380 w 1587501"/>
                <a:gd name="connsiteY56" fmla="*/ 140303 h 2012950"/>
                <a:gd name="connsiteX57" fmla="*/ 453672 w 1587501"/>
                <a:gd name="connsiteY57" fmla="*/ 90006 h 2012950"/>
                <a:gd name="connsiteX58" fmla="*/ 466377 w 1587501"/>
                <a:gd name="connsiteY58" fmla="*/ 72534 h 2012950"/>
                <a:gd name="connsiteX59" fmla="*/ 496551 w 1587501"/>
                <a:gd name="connsiteY59" fmla="*/ 42885 h 2012950"/>
                <a:gd name="connsiteX60" fmla="*/ 530431 w 1587501"/>
                <a:gd name="connsiteY60" fmla="*/ 21707 h 2012950"/>
                <a:gd name="connsiteX61" fmla="*/ 568016 w 1587501"/>
                <a:gd name="connsiteY61" fmla="*/ 6353 h 2012950"/>
                <a:gd name="connsiteX62" fmla="*/ 607719 w 1587501"/>
                <a:gd name="connsiteY6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531151 w 1587501"/>
                <a:gd name="connsiteY8" fmla="*/ 652947 h 2012950"/>
                <a:gd name="connsiteX9" fmla="*/ 1533416 w 1587501"/>
                <a:gd name="connsiteY9" fmla="*/ 650875 h 2012950"/>
                <a:gd name="connsiteX10" fmla="*/ 1533868 w 1587501"/>
                <a:gd name="connsiteY10" fmla="*/ 655079 h 2012950"/>
                <a:gd name="connsiteX11" fmla="*/ 1535113 w 1587501"/>
                <a:gd name="connsiteY11" fmla="*/ 656056 h 2012950"/>
                <a:gd name="connsiteX12" fmla="*/ 1534115 w 1587501"/>
                <a:gd name="connsiteY12" fmla="*/ 657366 h 2012950"/>
                <a:gd name="connsiteX13" fmla="*/ 1585380 w 1587501"/>
                <a:gd name="connsiteY13" fmla="*/ 1133475 h 2012950"/>
                <a:gd name="connsiteX14" fmla="*/ 1586441 w 1587501"/>
                <a:gd name="connsiteY14" fmla="*/ 1154113 h 2012950"/>
                <a:gd name="connsiteX15" fmla="*/ 1587501 w 1587501"/>
                <a:gd name="connsiteY15" fmla="*/ 1196446 h 2012950"/>
                <a:gd name="connsiteX16" fmla="*/ 1582729 w 1587501"/>
                <a:gd name="connsiteY16" fmla="*/ 1238250 h 2012950"/>
                <a:gd name="connsiteX17" fmla="*/ 1575306 w 1587501"/>
                <a:gd name="connsiteY17" fmla="*/ 1279525 h 2012950"/>
                <a:gd name="connsiteX18" fmla="*/ 1563110 w 1587501"/>
                <a:gd name="connsiteY18" fmla="*/ 1319213 h 2012950"/>
                <a:gd name="connsiteX19" fmla="*/ 1546142 w 1587501"/>
                <a:gd name="connsiteY19" fmla="*/ 1357842 h 2012950"/>
                <a:gd name="connsiteX20" fmla="*/ 1526523 w 1587501"/>
                <a:gd name="connsiteY20" fmla="*/ 1394354 h 2012950"/>
                <a:gd name="connsiteX21" fmla="*/ 1502662 w 1587501"/>
                <a:gd name="connsiteY21" fmla="*/ 1429279 h 2012950"/>
                <a:gd name="connsiteX22" fmla="*/ 1488875 w 1587501"/>
                <a:gd name="connsiteY22" fmla="*/ 1445683 h 2012950"/>
                <a:gd name="connsiteX23" fmla="*/ 1217527 w 1587501"/>
                <a:gd name="connsiteY23" fmla="*/ 1767054 h 2012950"/>
                <a:gd name="connsiteX24" fmla="*/ 1217936 w 1587501"/>
                <a:gd name="connsiteY24" fmla="*/ 1771686 h 2012950"/>
                <a:gd name="connsiteX25" fmla="*/ 1040316 w 1587501"/>
                <a:gd name="connsiteY25" fmla="*/ 1816100 h 2012950"/>
                <a:gd name="connsiteX26" fmla="*/ 1038202 w 1587501"/>
                <a:gd name="connsiteY26" fmla="*/ 1816100 h 2012950"/>
                <a:gd name="connsiteX27" fmla="*/ 1033592 w 1587501"/>
                <a:gd name="connsiteY27" fmla="*/ 1791998 h 2012950"/>
                <a:gd name="connsiteX28" fmla="*/ 1033324 w 1587501"/>
                <a:gd name="connsiteY28" fmla="*/ 1792091 h 2012950"/>
                <a:gd name="connsiteX29" fmla="*/ 1038099 w 1587501"/>
                <a:gd name="connsiteY29" fmla="*/ 1817056 h 2012950"/>
                <a:gd name="connsiteX30" fmla="*/ 255687 w 1587501"/>
                <a:gd name="connsiteY30" fmla="*/ 2007656 h 2012950"/>
                <a:gd name="connsiteX31" fmla="*/ 233453 w 1587501"/>
                <a:gd name="connsiteY31" fmla="*/ 2011891 h 2012950"/>
                <a:gd name="connsiteX32" fmla="*/ 188986 w 1587501"/>
                <a:gd name="connsiteY32" fmla="*/ 2012950 h 2012950"/>
                <a:gd name="connsiteX33" fmla="*/ 147165 w 1587501"/>
                <a:gd name="connsiteY33" fmla="*/ 2004479 h 2012950"/>
                <a:gd name="connsiteX34" fmla="*/ 109051 w 1587501"/>
                <a:gd name="connsiteY34" fmla="*/ 1987537 h 2012950"/>
                <a:gd name="connsiteX35" fmla="*/ 74641 w 1587501"/>
                <a:gd name="connsiteY35" fmla="*/ 1963182 h 2012950"/>
                <a:gd name="connsiteX36" fmla="*/ 46585 w 1587501"/>
                <a:gd name="connsiteY36" fmla="*/ 1931945 h 2012950"/>
                <a:gd name="connsiteX37" fmla="*/ 25410 w 1587501"/>
                <a:gd name="connsiteY37" fmla="*/ 1895413 h 2012950"/>
                <a:gd name="connsiteX38" fmla="*/ 11646 w 1587501"/>
                <a:gd name="connsiteY38" fmla="*/ 1853587 h 2012950"/>
                <a:gd name="connsiteX39" fmla="*/ 9529 w 1587501"/>
                <a:gd name="connsiteY39" fmla="*/ 1831351 h 2012950"/>
                <a:gd name="connsiteX40" fmla="*/ 4764 w 1587501"/>
                <a:gd name="connsiteY40" fmla="*/ 1775229 h 2012950"/>
                <a:gd name="connsiteX41" fmla="*/ 0 w 1587501"/>
                <a:gd name="connsiteY41" fmla="*/ 1662987 h 2012950"/>
                <a:gd name="connsiteX42" fmla="*/ 1059 w 1587501"/>
                <a:gd name="connsiteY42" fmla="*/ 1550215 h 2012950"/>
                <a:gd name="connsiteX43" fmla="*/ 5294 w 1587501"/>
                <a:gd name="connsiteY43" fmla="*/ 1438502 h 2012950"/>
                <a:gd name="connsiteX44" fmla="*/ 14822 w 1587501"/>
                <a:gd name="connsiteY44" fmla="*/ 1325731 h 2012950"/>
                <a:gd name="connsiteX45" fmla="*/ 28586 w 1587501"/>
                <a:gd name="connsiteY45" fmla="*/ 1213488 h 2012950"/>
                <a:gd name="connsiteX46" fmla="*/ 46585 w 1587501"/>
                <a:gd name="connsiteY46" fmla="*/ 1102305 h 2012950"/>
                <a:gd name="connsiteX47" fmla="*/ 69348 w 1587501"/>
                <a:gd name="connsiteY47" fmla="*/ 991121 h 2012950"/>
                <a:gd name="connsiteX48" fmla="*/ 96875 w 1587501"/>
                <a:gd name="connsiteY48" fmla="*/ 880997 h 2012950"/>
                <a:gd name="connsiteX49" fmla="*/ 129167 w 1587501"/>
                <a:gd name="connsiteY49" fmla="*/ 770872 h 2012950"/>
                <a:gd name="connsiteX50" fmla="*/ 166223 w 1587501"/>
                <a:gd name="connsiteY50" fmla="*/ 662865 h 2012950"/>
                <a:gd name="connsiteX51" fmla="*/ 207514 w 1587501"/>
                <a:gd name="connsiteY51" fmla="*/ 555388 h 2012950"/>
                <a:gd name="connsiteX52" fmla="*/ 254099 w 1587501"/>
                <a:gd name="connsiteY52" fmla="*/ 449499 h 2012950"/>
                <a:gd name="connsiteX53" fmla="*/ 304918 w 1587501"/>
                <a:gd name="connsiteY53" fmla="*/ 344669 h 2012950"/>
                <a:gd name="connsiteX54" fmla="*/ 360502 w 1587501"/>
                <a:gd name="connsiteY54" fmla="*/ 241427 h 2012950"/>
                <a:gd name="connsiteX55" fmla="*/ 421380 w 1587501"/>
                <a:gd name="connsiteY55" fmla="*/ 140303 h 2012950"/>
                <a:gd name="connsiteX56" fmla="*/ 453672 w 1587501"/>
                <a:gd name="connsiteY56" fmla="*/ 90006 h 2012950"/>
                <a:gd name="connsiteX57" fmla="*/ 466377 w 1587501"/>
                <a:gd name="connsiteY57" fmla="*/ 72534 h 2012950"/>
                <a:gd name="connsiteX58" fmla="*/ 496551 w 1587501"/>
                <a:gd name="connsiteY58" fmla="*/ 42885 h 2012950"/>
                <a:gd name="connsiteX59" fmla="*/ 530431 w 1587501"/>
                <a:gd name="connsiteY59" fmla="*/ 21707 h 2012950"/>
                <a:gd name="connsiteX60" fmla="*/ 568016 w 1587501"/>
                <a:gd name="connsiteY60" fmla="*/ 6353 h 2012950"/>
                <a:gd name="connsiteX61" fmla="*/ 607719 w 1587501"/>
                <a:gd name="connsiteY6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531151 w 1587501"/>
                <a:gd name="connsiteY7" fmla="*/ 652947 h 2012950"/>
                <a:gd name="connsiteX8" fmla="*/ 1533416 w 1587501"/>
                <a:gd name="connsiteY8" fmla="*/ 650875 h 2012950"/>
                <a:gd name="connsiteX9" fmla="*/ 1533868 w 1587501"/>
                <a:gd name="connsiteY9" fmla="*/ 655079 h 2012950"/>
                <a:gd name="connsiteX10" fmla="*/ 1535113 w 1587501"/>
                <a:gd name="connsiteY10" fmla="*/ 656056 h 2012950"/>
                <a:gd name="connsiteX11" fmla="*/ 1534115 w 1587501"/>
                <a:gd name="connsiteY11" fmla="*/ 657366 h 2012950"/>
                <a:gd name="connsiteX12" fmla="*/ 1585380 w 1587501"/>
                <a:gd name="connsiteY12" fmla="*/ 1133475 h 2012950"/>
                <a:gd name="connsiteX13" fmla="*/ 1586441 w 1587501"/>
                <a:gd name="connsiteY13" fmla="*/ 1154113 h 2012950"/>
                <a:gd name="connsiteX14" fmla="*/ 1587501 w 1587501"/>
                <a:gd name="connsiteY14" fmla="*/ 1196446 h 2012950"/>
                <a:gd name="connsiteX15" fmla="*/ 1582729 w 1587501"/>
                <a:gd name="connsiteY15" fmla="*/ 1238250 h 2012950"/>
                <a:gd name="connsiteX16" fmla="*/ 1575306 w 1587501"/>
                <a:gd name="connsiteY16" fmla="*/ 1279525 h 2012950"/>
                <a:gd name="connsiteX17" fmla="*/ 1563110 w 1587501"/>
                <a:gd name="connsiteY17" fmla="*/ 1319213 h 2012950"/>
                <a:gd name="connsiteX18" fmla="*/ 1546142 w 1587501"/>
                <a:gd name="connsiteY18" fmla="*/ 1357842 h 2012950"/>
                <a:gd name="connsiteX19" fmla="*/ 1526523 w 1587501"/>
                <a:gd name="connsiteY19" fmla="*/ 1394354 h 2012950"/>
                <a:gd name="connsiteX20" fmla="*/ 1502662 w 1587501"/>
                <a:gd name="connsiteY20" fmla="*/ 1429279 h 2012950"/>
                <a:gd name="connsiteX21" fmla="*/ 1488875 w 1587501"/>
                <a:gd name="connsiteY21" fmla="*/ 1445683 h 2012950"/>
                <a:gd name="connsiteX22" fmla="*/ 1217527 w 1587501"/>
                <a:gd name="connsiteY22" fmla="*/ 1767054 h 2012950"/>
                <a:gd name="connsiteX23" fmla="*/ 1217936 w 1587501"/>
                <a:gd name="connsiteY23" fmla="*/ 1771686 h 2012950"/>
                <a:gd name="connsiteX24" fmla="*/ 1040316 w 1587501"/>
                <a:gd name="connsiteY24" fmla="*/ 1816100 h 2012950"/>
                <a:gd name="connsiteX25" fmla="*/ 1038202 w 1587501"/>
                <a:gd name="connsiteY25" fmla="*/ 1816100 h 2012950"/>
                <a:gd name="connsiteX26" fmla="*/ 1033592 w 1587501"/>
                <a:gd name="connsiteY26" fmla="*/ 1791998 h 2012950"/>
                <a:gd name="connsiteX27" fmla="*/ 1033324 w 1587501"/>
                <a:gd name="connsiteY27" fmla="*/ 1792091 h 2012950"/>
                <a:gd name="connsiteX28" fmla="*/ 1038099 w 1587501"/>
                <a:gd name="connsiteY28" fmla="*/ 1817056 h 2012950"/>
                <a:gd name="connsiteX29" fmla="*/ 255687 w 1587501"/>
                <a:gd name="connsiteY29" fmla="*/ 2007656 h 2012950"/>
                <a:gd name="connsiteX30" fmla="*/ 233453 w 1587501"/>
                <a:gd name="connsiteY30" fmla="*/ 2011891 h 2012950"/>
                <a:gd name="connsiteX31" fmla="*/ 188986 w 1587501"/>
                <a:gd name="connsiteY31" fmla="*/ 2012950 h 2012950"/>
                <a:gd name="connsiteX32" fmla="*/ 147165 w 1587501"/>
                <a:gd name="connsiteY32" fmla="*/ 2004479 h 2012950"/>
                <a:gd name="connsiteX33" fmla="*/ 109051 w 1587501"/>
                <a:gd name="connsiteY33" fmla="*/ 1987537 h 2012950"/>
                <a:gd name="connsiteX34" fmla="*/ 74641 w 1587501"/>
                <a:gd name="connsiteY34" fmla="*/ 1963182 h 2012950"/>
                <a:gd name="connsiteX35" fmla="*/ 46585 w 1587501"/>
                <a:gd name="connsiteY35" fmla="*/ 1931945 h 2012950"/>
                <a:gd name="connsiteX36" fmla="*/ 25410 w 1587501"/>
                <a:gd name="connsiteY36" fmla="*/ 1895413 h 2012950"/>
                <a:gd name="connsiteX37" fmla="*/ 11646 w 1587501"/>
                <a:gd name="connsiteY37" fmla="*/ 1853587 h 2012950"/>
                <a:gd name="connsiteX38" fmla="*/ 9529 w 1587501"/>
                <a:gd name="connsiteY38" fmla="*/ 1831351 h 2012950"/>
                <a:gd name="connsiteX39" fmla="*/ 4764 w 1587501"/>
                <a:gd name="connsiteY39" fmla="*/ 1775229 h 2012950"/>
                <a:gd name="connsiteX40" fmla="*/ 0 w 1587501"/>
                <a:gd name="connsiteY40" fmla="*/ 1662987 h 2012950"/>
                <a:gd name="connsiteX41" fmla="*/ 1059 w 1587501"/>
                <a:gd name="connsiteY41" fmla="*/ 1550215 h 2012950"/>
                <a:gd name="connsiteX42" fmla="*/ 5294 w 1587501"/>
                <a:gd name="connsiteY42" fmla="*/ 1438502 h 2012950"/>
                <a:gd name="connsiteX43" fmla="*/ 14822 w 1587501"/>
                <a:gd name="connsiteY43" fmla="*/ 1325731 h 2012950"/>
                <a:gd name="connsiteX44" fmla="*/ 28586 w 1587501"/>
                <a:gd name="connsiteY44" fmla="*/ 1213488 h 2012950"/>
                <a:gd name="connsiteX45" fmla="*/ 46585 w 1587501"/>
                <a:gd name="connsiteY45" fmla="*/ 1102305 h 2012950"/>
                <a:gd name="connsiteX46" fmla="*/ 69348 w 1587501"/>
                <a:gd name="connsiteY46" fmla="*/ 991121 h 2012950"/>
                <a:gd name="connsiteX47" fmla="*/ 96875 w 1587501"/>
                <a:gd name="connsiteY47" fmla="*/ 880997 h 2012950"/>
                <a:gd name="connsiteX48" fmla="*/ 129167 w 1587501"/>
                <a:gd name="connsiteY48" fmla="*/ 770872 h 2012950"/>
                <a:gd name="connsiteX49" fmla="*/ 166223 w 1587501"/>
                <a:gd name="connsiteY49" fmla="*/ 662865 h 2012950"/>
                <a:gd name="connsiteX50" fmla="*/ 207514 w 1587501"/>
                <a:gd name="connsiteY50" fmla="*/ 555388 h 2012950"/>
                <a:gd name="connsiteX51" fmla="*/ 254099 w 1587501"/>
                <a:gd name="connsiteY51" fmla="*/ 449499 h 2012950"/>
                <a:gd name="connsiteX52" fmla="*/ 304918 w 1587501"/>
                <a:gd name="connsiteY52" fmla="*/ 344669 h 2012950"/>
                <a:gd name="connsiteX53" fmla="*/ 360502 w 1587501"/>
                <a:gd name="connsiteY53" fmla="*/ 241427 h 2012950"/>
                <a:gd name="connsiteX54" fmla="*/ 421380 w 1587501"/>
                <a:gd name="connsiteY54" fmla="*/ 140303 h 2012950"/>
                <a:gd name="connsiteX55" fmla="*/ 453672 w 1587501"/>
                <a:gd name="connsiteY55" fmla="*/ 90006 h 2012950"/>
                <a:gd name="connsiteX56" fmla="*/ 466377 w 1587501"/>
                <a:gd name="connsiteY56" fmla="*/ 72534 h 2012950"/>
                <a:gd name="connsiteX57" fmla="*/ 496551 w 1587501"/>
                <a:gd name="connsiteY57" fmla="*/ 42885 h 2012950"/>
                <a:gd name="connsiteX58" fmla="*/ 530431 w 1587501"/>
                <a:gd name="connsiteY58" fmla="*/ 21707 h 2012950"/>
                <a:gd name="connsiteX59" fmla="*/ 568016 w 1587501"/>
                <a:gd name="connsiteY59" fmla="*/ 6353 h 2012950"/>
                <a:gd name="connsiteX60" fmla="*/ 607719 w 1587501"/>
                <a:gd name="connsiteY6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531151 w 1587501"/>
                <a:gd name="connsiteY6" fmla="*/ 652947 h 2012950"/>
                <a:gd name="connsiteX7" fmla="*/ 1533416 w 1587501"/>
                <a:gd name="connsiteY7" fmla="*/ 650875 h 2012950"/>
                <a:gd name="connsiteX8" fmla="*/ 1533868 w 1587501"/>
                <a:gd name="connsiteY8" fmla="*/ 655079 h 2012950"/>
                <a:gd name="connsiteX9" fmla="*/ 1535113 w 1587501"/>
                <a:gd name="connsiteY9" fmla="*/ 656056 h 2012950"/>
                <a:gd name="connsiteX10" fmla="*/ 1534115 w 1587501"/>
                <a:gd name="connsiteY10" fmla="*/ 657366 h 2012950"/>
                <a:gd name="connsiteX11" fmla="*/ 1585380 w 1587501"/>
                <a:gd name="connsiteY11" fmla="*/ 1133475 h 2012950"/>
                <a:gd name="connsiteX12" fmla="*/ 1586441 w 1587501"/>
                <a:gd name="connsiteY12" fmla="*/ 1154113 h 2012950"/>
                <a:gd name="connsiteX13" fmla="*/ 1587501 w 1587501"/>
                <a:gd name="connsiteY13" fmla="*/ 1196446 h 2012950"/>
                <a:gd name="connsiteX14" fmla="*/ 1582729 w 1587501"/>
                <a:gd name="connsiteY14" fmla="*/ 1238250 h 2012950"/>
                <a:gd name="connsiteX15" fmla="*/ 1575306 w 1587501"/>
                <a:gd name="connsiteY15" fmla="*/ 1279525 h 2012950"/>
                <a:gd name="connsiteX16" fmla="*/ 1563110 w 1587501"/>
                <a:gd name="connsiteY16" fmla="*/ 1319213 h 2012950"/>
                <a:gd name="connsiteX17" fmla="*/ 1546142 w 1587501"/>
                <a:gd name="connsiteY17" fmla="*/ 1357842 h 2012950"/>
                <a:gd name="connsiteX18" fmla="*/ 1526523 w 1587501"/>
                <a:gd name="connsiteY18" fmla="*/ 1394354 h 2012950"/>
                <a:gd name="connsiteX19" fmla="*/ 1502662 w 1587501"/>
                <a:gd name="connsiteY19" fmla="*/ 1429279 h 2012950"/>
                <a:gd name="connsiteX20" fmla="*/ 1488875 w 1587501"/>
                <a:gd name="connsiteY20" fmla="*/ 1445683 h 2012950"/>
                <a:gd name="connsiteX21" fmla="*/ 1217527 w 1587501"/>
                <a:gd name="connsiteY21" fmla="*/ 1767054 h 2012950"/>
                <a:gd name="connsiteX22" fmla="*/ 1217936 w 1587501"/>
                <a:gd name="connsiteY22" fmla="*/ 1771686 h 2012950"/>
                <a:gd name="connsiteX23" fmla="*/ 1040316 w 1587501"/>
                <a:gd name="connsiteY23" fmla="*/ 1816100 h 2012950"/>
                <a:gd name="connsiteX24" fmla="*/ 1038202 w 1587501"/>
                <a:gd name="connsiteY24" fmla="*/ 1816100 h 2012950"/>
                <a:gd name="connsiteX25" fmla="*/ 1033592 w 1587501"/>
                <a:gd name="connsiteY25" fmla="*/ 1791998 h 2012950"/>
                <a:gd name="connsiteX26" fmla="*/ 1033324 w 1587501"/>
                <a:gd name="connsiteY26" fmla="*/ 1792091 h 2012950"/>
                <a:gd name="connsiteX27" fmla="*/ 1038099 w 1587501"/>
                <a:gd name="connsiteY27" fmla="*/ 1817056 h 2012950"/>
                <a:gd name="connsiteX28" fmla="*/ 255687 w 1587501"/>
                <a:gd name="connsiteY28" fmla="*/ 2007656 h 2012950"/>
                <a:gd name="connsiteX29" fmla="*/ 233453 w 1587501"/>
                <a:gd name="connsiteY29" fmla="*/ 2011891 h 2012950"/>
                <a:gd name="connsiteX30" fmla="*/ 188986 w 1587501"/>
                <a:gd name="connsiteY30" fmla="*/ 2012950 h 2012950"/>
                <a:gd name="connsiteX31" fmla="*/ 147165 w 1587501"/>
                <a:gd name="connsiteY31" fmla="*/ 2004479 h 2012950"/>
                <a:gd name="connsiteX32" fmla="*/ 109051 w 1587501"/>
                <a:gd name="connsiteY32" fmla="*/ 1987537 h 2012950"/>
                <a:gd name="connsiteX33" fmla="*/ 74641 w 1587501"/>
                <a:gd name="connsiteY33" fmla="*/ 1963182 h 2012950"/>
                <a:gd name="connsiteX34" fmla="*/ 46585 w 1587501"/>
                <a:gd name="connsiteY34" fmla="*/ 1931945 h 2012950"/>
                <a:gd name="connsiteX35" fmla="*/ 25410 w 1587501"/>
                <a:gd name="connsiteY35" fmla="*/ 1895413 h 2012950"/>
                <a:gd name="connsiteX36" fmla="*/ 11646 w 1587501"/>
                <a:gd name="connsiteY36" fmla="*/ 1853587 h 2012950"/>
                <a:gd name="connsiteX37" fmla="*/ 9529 w 1587501"/>
                <a:gd name="connsiteY37" fmla="*/ 1831351 h 2012950"/>
                <a:gd name="connsiteX38" fmla="*/ 4764 w 1587501"/>
                <a:gd name="connsiteY38" fmla="*/ 1775229 h 2012950"/>
                <a:gd name="connsiteX39" fmla="*/ 0 w 1587501"/>
                <a:gd name="connsiteY39" fmla="*/ 1662987 h 2012950"/>
                <a:gd name="connsiteX40" fmla="*/ 1059 w 1587501"/>
                <a:gd name="connsiteY40" fmla="*/ 1550215 h 2012950"/>
                <a:gd name="connsiteX41" fmla="*/ 5294 w 1587501"/>
                <a:gd name="connsiteY41" fmla="*/ 1438502 h 2012950"/>
                <a:gd name="connsiteX42" fmla="*/ 14822 w 1587501"/>
                <a:gd name="connsiteY42" fmla="*/ 1325731 h 2012950"/>
                <a:gd name="connsiteX43" fmla="*/ 28586 w 1587501"/>
                <a:gd name="connsiteY43" fmla="*/ 1213488 h 2012950"/>
                <a:gd name="connsiteX44" fmla="*/ 46585 w 1587501"/>
                <a:gd name="connsiteY44" fmla="*/ 1102305 h 2012950"/>
                <a:gd name="connsiteX45" fmla="*/ 69348 w 1587501"/>
                <a:gd name="connsiteY45" fmla="*/ 991121 h 2012950"/>
                <a:gd name="connsiteX46" fmla="*/ 96875 w 1587501"/>
                <a:gd name="connsiteY46" fmla="*/ 880997 h 2012950"/>
                <a:gd name="connsiteX47" fmla="*/ 129167 w 1587501"/>
                <a:gd name="connsiteY47" fmla="*/ 770872 h 2012950"/>
                <a:gd name="connsiteX48" fmla="*/ 166223 w 1587501"/>
                <a:gd name="connsiteY48" fmla="*/ 662865 h 2012950"/>
                <a:gd name="connsiteX49" fmla="*/ 207514 w 1587501"/>
                <a:gd name="connsiteY49" fmla="*/ 555388 h 2012950"/>
                <a:gd name="connsiteX50" fmla="*/ 254099 w 1587501"/>
                <a:gd name="connsiteY50" fmla="*/ 449499 h 2012950"/>
                <a:gd name="connsiteX51" fmla="*/ 304918 w 1587501"/>
                <a:gd name="connsiteY51" fmla="*/ 344669 h 2012950"/>
                <a:gd name="connsiteX52" fmla="*/ 360502 w 1587501"/>
                <a:gd name="connsiteY52" fmla="*/ 241427 h 2012950"/>
                <a:gd name="connsiteX53" fmla="*/ 421380 w 1587501"/>
                <a:gd name="connsiteY53" fmla="*/ 140303 h 2012950"/>
                <a:gd name="connsiteX54" fmla="*/ 453672 w 1587501"/>
                <a:gd name="connsiteY54" fmla="*/ 90006 h 2012950"/>
                <a:gd name="connsiteX55" fmla="*/ 466377 w 1587501"/>
                <a:gd name="connsiteY55" fmla="*/ 72534 h 2012950"/>
                <a:gd name="connsiteX56" fmla="*/ 496551 w 1587501"/>
                <a:gd name="connsiteY56" fmla="*/ 42885 h 2012950"/>
                <a:gd name="connsiteX57" fmla="*/ 530431 w 1587501"/>
                <a:gd name="connsiteY57" fmla="*/ 21707 h 2012950"/>
                <a:gd name="connsiteX58" fmla="*/ 568016 w 1587501"/>
                <a:gd name="connsiteY58" fmla="*/ 6353 h 2012950"/>
                <a:gd name="connsiteX59" fmla="*/ 607719 w 1587501"/>
                <a:gd name="connsiteY5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1038099 w 1587501"/>
                <a:gd name="connsiteY26" fmla="*/ 1817056 h 2012950"/>
                <a:gd name="connsiteX27" fmla="*/ 255687 w 1587501"/>
                <a:gd name="connsiteY27" fmla="*/ 2007656 h 2012950"/>
                <a:gd name="connsiteX28" fmla="*/ 233453 w 1587501"/>
                <a:gd name="connsiteY28" fmla="*/ 2011891 h 2012950"/>
                <a:gd name="connsiteX29" fmla="*/ 188986 w 1587501"/>
                <a:gd name="connsiteY29" fmla="*/ 2012950 h 2012950"/>
                <a:gd name="connsiteX30" fmla="*/ 147165 w 1587501"/>
                <a:gd name="connsiteY30" fmla="*/ 2004479 h 2012950"/>
                <a:gd name="connsiteX31" fmla="*/ 109051 w 1587501"/>
                <a:gd name="connsiteY31" fmla="*/ 1987537 h 2012950"/>
                <a:gd name="connsiteX32" fmla="*/ 74641 w 1587501"/>
                <a:gd name="connsiteY32" fmla="*/ 1963182 h 2012950"/>
                <a:gd name="connsiteX33" fmla="*/ 46585 w 1587501"/>
                <a:gd name="connsiteY33" fmla="*/ 1931945 h 2012950"/>
                <a:gd name="connsiteX34" fmla="*/ 25410 w 1587501"/>
                <a:gd name="connsiteY34" fmla="*/ 1895413 h 2012950"/>
                <a:gd name="connsiteX35" fmla="*/ 11646 w 1587501"/>
                <a:gd name="connsiteY35" fmla="*/ 1853587 h 2012950"/>
                <a:gd name="connsiteX36" fmla="*/ 9529 w 1587501"/>
                <a:gd name="connsiteY36" fmla="*/ 1831351 h 2012950"/>
                <a:gd name="connsiteX37" fmla="*/ 4764 w 1587501"/>
                <a:gd name="connsiteY37" fmla="*/ 1775229 h 2012950"/>
                <a:gd name="connsiteX38" fmla="*/ 0 w 1587501"/>
                <a:gd name="connsiteY38" fmla="*/ 1662987 h 2012950"/>
                <a:gd name="connsiteX39" fmla="*/ 1059 w 1587501"/>
                <a:gd name="connsiteY39" fmla="*/ 1550215 h 2012950"/>
                <a:gd name="connsiteX40" fmla="*/ 5294 w 1587501"/>
                <a:gd name="connsiteY40" fmla="*/ 1438502 h 2012950"/>
                <a:gd name="connsiteX41" fmla="*/ 14822 w 1587501"/>
                <a:gd name="connsiteY41" fmla="*/ 1325731 h 2012950"/>
                <a:gd name="connsiteX42" fmla="*/ 28586 w 1587501"/>
                <a:gd name="connsiteY42" fmla="*/ 1213488 h 2012950"/>
                <a:gd name="connsiteX43" fmla="*/ 46585 w 1587501"/>
                <a:gd name="connsiteY43" fmla="*/ 1102305 h 2012950"/>
                <a:gd name="connsiteX44" fmla="*/ 69348 w 1587501"/>
                <a:gd name="connsiteY44" fmla="*/ 991121 h 2012950"/>
                <a:gd name="connsiteX45" fmla="*/ 96875 w 1587501"/>
                <a:gd name="connsiteY45" fmla="*/ 880997 h 2012950"/>
                <a:gd name="connsiteX46" fmla="*/ 129167 w 1587501"/>
                <a:gd name="connsiteY46" fmla="*/ 770872 h 2012950"/>
                <a:gd name="connsiteX47" fmla="*/ 166223 w 1587501"/>
                <a:gd name="connsiteY47" fmla="*/ 662865 h 2012950"/>
                <a:gd name="connsiteX48" fmla="*/ 207514 w 1587501"/>
                <a:gd name="connsiteY48" fmla="*/ 555388 h 2012950"/>
                <a:gd name="connsiteX49" fmla="*/ 254099 w 1587501"/>
                <a:gd name="connsiteY49" fmla="*/ 449499 h 2012950"/>
                <a:gd name="connsiteX50" fmla="*/ 304918 w 1587501"/>
                <a:gd name="connsiteY50" fmla="*/ 344669 h 2012950"/>
                <a:gd name="connsiteX51" fmla="*/ 360502 w 1587501"/>
                <a:gd name="connsiteY51" fmla="*/ 241427 h 2012950"/>
                <a:gd name="connsiteX52" fmla="*/ 421380 w 1587501"/>
                <a:gd name="connsiteY52" fmla="*/ 140303 h 2012950"/>
                <a:gd name="connsiteX53" fmla="*/ 453672 w 1587501"/>
                <a:gd name="connsiteY53" fmla="*/ 90006 h 2012950"/>
                <a:gd name="connsiteX54" fmla="*/ 466377 w 1587501"/>
                <a:gd name="connsiteY54" fmla="*/ 72534 h 2012950"/>
                <a:gd name="connsiteX55" fmla="*/ 496551 w 1587501"/>
                <a:gd name="connsiteY55" fmla="*/ 42885 h 2012950"/>
                <a:gd name="connsiteX56" fmla="*/ 530431 w 1587501"/>
                <a:gd name="connsiteY56" fmla="*/ 21707 h 2012950"/>
                <a:gd name="connsiteX57" fmla="*/ 568016 w 1587501"/>
                <a:gd name="connsiteY57" fmla="*/ 6353 h 2012950"/>
                <a:gd name="connsiteX58" fmla="*/ 607719 w 1587501"/>
                <a:gd name="connsiteY58"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255687 w 1587501"/>
                <a:gd name="connsiteY26" fmla="*/ 2007656 h 2012950"/>
                <a:gd name="connsiteX27" fmla="*/ 233453 w 1587501"/>
                <a:gd name="connsiteY27" fmla="*/ 2011891 h 2012950"/>
                <a:gd name="connsiteX28" fmla="*/ 188986 w 1587501"/>
                <a:gd name="connsiteY28" fmla="*/ 2012950 h 2012950"/>
                <a:gd name="connsiteX29" fmla="*/ 147165 w 1587501"/>
                <a:gd name="connsiteY29" fmla="*/ 2004479 h 2012950"/>
                <a:gd name="connsiteX30" fmla="*/ 109051 w 1587501"/>
                <a:gd name="connsiteY30" fmla="*/ 1987537 h 2012950"/>
                <a:gd name="connsiteX31" fmla="*/ 74641 w 1587501"/>
                <a:gd name="connsiteY31" fmla="*/ 1963182 h 2012950"/>
                <a:gd name="connsiteX32" fmla="*/ 46585 w 1587501"/>
                <a:gd name="connsiteY32" fmla="*/ 1931945 h 2012950"/>
                <a:gd name="connsiteX33" fmla="*/ 25410 w 1587501"/>
                <a:gd name="connsiteY33" fmla="*/ 1895413 h 2012950"/>
                <a:gd name="connsiteX34" fmla="*/ 11646 w 1587501"/>
                <a:gd name="connsiteY34" fmla="*/ 1853587 h 2012950"/>
                <a:gd name="connsiteX35" fmla="*/ 9529 w 1587501"/>
                <a:gd name="connsiteY35" fmla="*/ 1831351 h 2012950"/>
                <a:gd name="connsiteX36" fmla="*/ 4764 w 1587501"/>
                <a:gd name="connsiteY36" fmla="*/ 1775229 h 2012950"/>
                <a:gd name="connsiteX37" fmla="*/ 0 w 1587501"/>
                <a:gd name="connsiteY37" fmla="*/ 1662987 h 2012950"/>
                <a:gd name="connsiteX38" fmla="*/ 1059 w 1587501"/>
                <a:gd name="connsiteY38" fmla="*/ 1550215 h 2012950"/>
                <a:gd name="connsiteX39" fmla="*/ 5294 w 1587501"/>
                <a:gd name="connsiteY39" fmla="*/ 1438502 h 2012950"/>
                <a:gd name="connsiteX40" fmla="*/ 14822 w 1587501"/>
                <a:gd name="connsiteY40" fmla="*/ 1325731 h 2012950"/>
                <a:gd name="connsiteX41" fmla="*/ 28586 w 1587501"/>
                <a:gd name="connsiteY41" fmla="*/ 1213488 h 2012950"/>
                <a:gd name="connsiteX42" fmla="*/ 46585 w 1587501"/>
                <a:gd name="connsiteY42" fmla="*/ 1102305 h 2012950"/>
                <a:gd name="connsiteX43" fmla="*/ 69348 w 1587501"/>
                <a:gd name="connsiteY43" fmla="*/ 991121 h 2012950"/>
                <a:gd name="connsiteX44" fmla="*/ 96875 w 1587501"/>
                <a:gd name="connsiteY44" fmla="*/ 880997 h 2012950"/>
                <a:gd name="connsiteX45" fmla="*/ 129167 w 1587501"/>
                <a:gd name="connsiteY45" fmla="*/ 770872 h 2012950"/>
                <a:gd name="connsiteX46" fmla="*/ 166223 w 1587501"/>
                <a:gd name="connsiteY46" fmla="*/ 662865 h 2012950"/>
                <a:gd name="connsiteX47" fmla="*/ 207514 w 1587501"/>
                <a:gd name="connsiteY47" fmla="*/ 555388 h 2012950"/>
                <a:gd name="connsiteX48" fmla="*/ 254099 w 1587501"/>
                <a:gd name="connsiteY48" fmla="*/ 449499 h 2012950"/>
                <a:gd name="connsiteX49" fmla="*/ 304918 w 1587501"/>
                <a:gd name="connsiteY49" fmla="*/ 344669 h 2012950"/>
                <a:gd name="connsiteX50" fmla="*/ 360502 w 1587501"/>
                <a:gd name="connsiteY50" fmla="*/ 241427 h 2012950"/>
                <a:gd name="connsiteX51" fmla="*/ 421380 w 1587501"/>
                <a:gd name="connsiteY51" fmla="*/ 140303 h 2012950"/>
                <a:gd name="connsiteX52" fmla="*/ 453672 w 1587501"/>
                <a:gd name="connsiteY52" fmla="*/ 90006 h 2012950"/>
                <a:gd name="connsiteX53" fmla="*/ 466377 w 1587501"/>
                <a:gd name="connsiteY53" fmla="*/ 72534 h 2012950"/>
                <a:gd name="connsiteX54" fmla="*/ 496551 w 1587501"/>
                <a:gd name="connsiteY54" fmla="*/ 42885 h 2012950"/>
                <a:gd name="connsiteX55" fmla="*/ 530431 w 1587501"/>
                <a:gd name="connsiteY55" fmla="*/ 21707 h 2012950"/>
                <a:gd name="connsiteX56" fmla="*/ 568016 w 1587501"/>
                <a:gd name="connsiteY56" fmla="*/ 6353 h 2012950"/>
                <a:gd name="connsiteX57" fmla="*/ 607719 w 1587501"/>
                <a:gd name="connsiteY57"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1033324 w 1587501"/>
                <a:gd name="connsiteY24" fmla="*/ 1792091 h 2012950"/>
                <a:gd name="connsiteX25" fmla="*/ 255687 w 1587501"/>
                <a:gd name="connsiteY25" fmla="*/ 2007656 h 2012950"/>
                <a:gd name="connsiteX26" fmla="*/ 233453 w 1587501"/>
                <a:gd name="connsiteY26" fmla="*/ 2011891 h 2012950"/>
                <a:gd name="connsiteX27" fmla="*/ 188986 w 1587501"/>
                <a:gd name="connsiteY27" fmla="*/ 2012950 h 2012950"/>
                <a:gd name="connsiteX28" fmla="*/ 147165 w 1587501"/>
                <a:gd name="connsiteY28" fmla="*/ 2004479 h 2012950"/>
                <a:gd name="connsiteX29" fmla="*/ 109051 w 1587501"/>
                <a:gd name="connsiteY29" fmla="*/ 1987537 h 2012950"/>
                <a:gd name="connsiteX30" fmla="*/ 74641 w 1587501"/>
                <a:gd name="connsiteY30" fmla="*/ 1963182 h 2012950"/>
                <a:gd name="connsiteX31" fmla="*/ 46585 w 1587501"/>
                <a:gd name="connsiteY31" fmla="*/ 1931945 h 2012950"/>
                <a:gd name="connsiteX32" fmla="*/ 25410 w 1587501"/>
                <a:gd name="connsiteY32" fmla="*/ 1895413 h 2012950"/>
                <a:gd name="connsiteX33" fmla="*/ 11646 w 1587501"/>
                <a:gd name="connsiteY33" fmla="*/ 1853587 h 2012950"/>
                <a:gd name="connsiteX34" fmla="*/ 9529 w 1587501"/>
                <a:gd name="connsiteY34" fmla="*/ 1831351 h 2012950"/>
                <a:gd name="connsiteX35" fmla="*/ 4764 w 1587501"/>
                <a:gd name="connsiteY35" fmla="*/ 1775229 h 2012950"/>
                <a:gd name="connsiteX36" fmla="*/ 0 w 1587501"/>
                <a:gd name="connsiteY36" fmla="*/ 1662987 h 2012950"/>
                <a:gd name="connsiteX37" fmla="*/ 1059 w 1587501"/>
                <a:gd name="connsiteY37" fmla="*/ 1550215 h 2012950"/>
                <a:gd name="connsiteX38" fmla="*/ 5294 w 1587501"/>
                <a:gd name="connsiteY38" fmla="*/ 1438502 h 2012950"/>
                <a:gd name="connsiteX39" fmla="*/ 14822 w 1587501"/>
                <a:gd name="connsiteY39" fmla="*/ 1325731 h 2012950"/>
                <a:gd name="connsiteX40" fmla="*/ 28586 w 1587501"/>
                <a:gd name="connsiteY40" fmla="*/ 1213488 h 2012950"/>
                <a:gd name="connsiteX41" fmla="*/ 46585 w 1587501"/>
                <a:gd name="connsiteY41" fmla="*/ 1102305 h 2012950"/>
                <a:gd name="connsiteX42" fmla="*/ 69348 w 1587501"/>
                <a:gd name="connsiteY42" fmla="*/ 991121 h 2012950"/>
                <a:gd name="connsiteX43" fmla="*/ 96875 w 1587501"/>
                <a:gd name="connsiteY43" fmla="*/ 880997 h 2012950"/>
                <a:gd name="connsiteX44" fmla="*/ 129167 w 1587501"/>
                <a:gd name="connsiteY44" fmla="*/ 770872 h 2012950"/>
                <a:gd name="connsiteX45" fmla="*/ 166223 w 1587501"/>
                <a:gd name="connsiteY45" fmla="*/ 662865 h 2012950"/>
                <a:gd name="connsiteX46" fmla="*/ 207514 w 1587501"/>
                <a:gd name="connsiteY46" fmla="*/ 555388 h 2012950"/>
                <a:gd name="connsiteX47" fmla="*/ 254099 w 1587501"/>
                <a:gd name="connsiteY47" fmla="*/ 449499 h 2012950"/>
                <a:gd name="connsiteX48" fmla="*/ 304918 w 1587501"/>
                <a:gd name="connsiteY48" fmla="*/ 344669 h 2012950"/>
                <a:gd name="connsiteX49" fmla="*/ 360502 w 1587501"/>
                <a:gd name="connsiteY49" fmla="*/ 241427 h 2012950"/>
                <a:gd name="connsiteX50" fmla="*/ 421380 w 1587501"/>
                <a:gd name="connsiteY50" fmla="*/ 140303 h 2012950"/>
                <a:gd name="connsiteX51" fmla="*/ 453672 w 1587501"/>
                <a:gd name="connsiteY51" fmla="*/ 90006 h 2012950"/>
                <a:gd name="connsiteX52" fmla="*/ 466377 w 1587501"/>
                <a:gd name="connsiteY52" fmla="*/ 72534 h 2012950"/>
                <a:gd name="connsiteX53" fmla="*/ 496551 w 1587501"/>
                <a:gd name="connsiteY53" fmla="*/ 42885 h 2012950"/>
                <a:gd name="connsiteX54" fmla="*/ 530431 w 1587501"/>
                <a:gd name="connsiteY54" fmla="*/ 21707 h 2012950"/>
                <a:gd name="connsiteX55" fmla="*/ 568016 w 1587501"/>
                <a:gd name="connsiteY55" fmla="*/ 6353 h 2012950"/>
                <a:gd name="connsiteX56" fmla="*/ 607719 w 1587501"/>
                <a:gd name="connsiteY5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255687 w 1587501"/>
                <a:gd name="connsiteY24" fmla="*/ 2007656 h 2012950"/>
                <a:gd name="connsiteX25" fmla="*/ 233453 w 1587501"/>
                <a:gd name="connsiteY25" fmla="*/ 2011891 h 2012950"/>
                <a:gd name="connsiteX26" fmla="*/ 188986 w 1587501"/>
                <a:gd name="connsiteY26" fmla="*/ 2012950 h 2012950"/>
                <a:gd name="connsiteX27" fmla="*/ 147165 w 1587501"/>
                <a:gd name="connsiteY27" fmla="*/ 2004479 h 2012950"/>
                <a:gd name="connsiteX28" fmla="*/ 109051 w 1587501"/>
                <a:gd name="connsiteY28" fmla="*/ 1987537 h 2012950"/>
                <a:gd name="connsiteX29" fmla="*/ 74641 w 1587501"/>
                <a:gd name="connsiteY29" fmla="*/ 1963182 h 2012950"/>
                <a:gd name="connsiteX30" fmla="*/ 46585 w 1587501"/>
                <a:gd name="connsiteY30" fmla="*/ 1931945 h 2012950"/>
                <a:gd name="connsiteX31" fmla="*/ 25410 w 1587501"/>
                <a:gd name="connsiteY31" fmla="*/ 1895413 h 2012950"/>
                <a:gd name="connsiteX32" fmla="*/ 11646 w 1587501"/>
                <a:gd name="connsiteY32" fmla="*/ 1853587 h 2012950"/>
                <a:gd name="connsiteX33" fmla="*/ 9529 w 1587501"/>
                <a:gd name="connsiteY33" fmla="*/ 1831351 h 2012950"/>
                <a:gd name="connsiteX34" fmla="*/ 4764 w 1587501"/>
                <a:gd name="connsiteY34" fmla="*/ 1775229 h 2012950"/>
                <a:gd name="connsiteX35" fmla="*/ 0 w 1587501"/>
                <a:gd name="connsiteY35" fmla="*/ 1662987 h 2012950"/>
                <a:gd name="connsiteX36" fmla="*/ 1059 w 1587501"/>
                <a:gd name="connsiteY36" fmla="*/ 1550215 h 2012950"/>
                <a:gd name="connsiteX37" fmla="*/ 5294 w 1587501"/>
                <a:gd name="connsiteY37" fmla="*/ 1438502 h 2012950"/>
                <a:gd name="connsiteX38" fmla="*/ 14822 w 1587501"/>
                <a:gd name="connsiteY38" fmla="*/ 1325731 h 2012950"/>
                <a:gd name="connsiteX39" fmla="*/ 28586 w 1587501"/>
                <a:gd name="connsiteY39" fmla="*/ 1213488 h 2012950"/>
                <a:gd name="connsiteX40" fmla="*/ 46585 w 1587501"/>
                <a:gd name="connsiteY40" fmla="*/ 1102305 h 2012950"/>
                <a:gd name="connsiteX41" fmla="*/ 69348 w 1587501"/>
                <a:gd name="connsiteY41" fmla="*/ 991121 h 2012950"/>
                <a:gd name="connsiteX42" fmla="*/ 96875 w 1587501"/>
                <a:gd name="connsiteY42" fmla="*/ 880997 h 2012950"/>
                <a:gd name="connsiteX43" fmla="*/ 129167 w 1587501"/>
                <a:gd name="connsiteY43" fmla="*/ 770872 h 2012950"/>
                <a:gd name="connsiteX44" fmla="*/ 166223 w 1587501"/>
                <a:gd name="connsiteY44" fmla="*/ 662865 h 2012950"/>
                <a:gd name="connsiteX45" fmla="*/ 207514 w 1587501"/>
                <a:gd name="connsiteY45" fmla="*/ 555388 h 2012950"/>
                <a:gd name="connsiteX46" fmla="*/ 254099 w 1587501"/>
                <a:gd name="connsiteY46" fmla="*/ 449499 h 2012950"/>
                <a:gd name="connsiteX47" fmla="*/ 304918 w 1587501"/>
                <a:gd name="connsiteY47" fmla="*/ 344669 h 2012950"/>
                <a:gd name="connsiteX48" fmla="*/ 360502 w 1587501"/>
                <a:gd name="connsiteY48" fmla="*/ 241427 h 2012950"/>
                <a:gd name="connsiteX49" fmla="*/ 421380 w 1587501"/>
                <a:gd name="connsiteY49" fmla="*/ 140303 h 2012950"/>
                <a:gd name="connsiteX50" fmla="*/ 453672 w 1587501"/>
                <a:gd name="connsiteY50" fmla="*/ 90006 h 2012950"/>
                <a:gd name="connsiteX51" fmla="*/ 466377 w 1587501"/>
                <a:gd name="connsiteY51" fmla="*/ 72534 h 2012950"/>
                <a:gd name="connsiteX52" fmla="*/ 496551 w 1587501"/>
                <a:gd name="connsiteY52" fmla="*/ 42885 h 2012950"/>
                <a:gd name="connsiteX53" fmla="*/ 530431 w 1587501"/>
                <a:gd name="connsiteY53" fmla="*/ 21707 h 2012950"/>
                <a:gd name="connsiteX54" fmla="*/ 568016 w 1587501"/>
                <a:gd name="connsiteY54" fmla="*/ 6353 h 2012950"/>
                <a:gd name="connsiteX55" fmla="*/ 607719 w 1587501"/>
                <a:gd name="connsiteY5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255687 w 1587501"/>
                <a:gd name="connsiteY23" fmla="*/ 2007656 h 2012950"/>
                <a:gd name="connsiteX24" fmla="*/ 233453 w 1587501"/>
                <a:gd name="connsiteY24" fmla="*/ 2011891 h 2012950"/>
                <a:gd name="connsiteX25" fmla="*/ 188986 w 1587501"/>
                <a:gd name="connsiteY25" fmla="*/ 2012950 h 2012950"/>
                <a:gd name="connsiteX26" fmla="*/ 147165 w 1587501"/>
                <a:gd name="connsiteY26" fmla="*/ 2004479 h 2012950"/>
                <a:gd name="connsiteX27" fmla="*/ 109051 w 1587501"/>
                <a:gd name="connsiteY27" fmla="*/ 1987537 h 2012950"/>
                <a:gd name="connsiteX28" fmla="*/ 74641 w 1587501"/>
                <a:gd name="connsiteY28" fmla="*/ 1963182 h 2012950"/>
                <a:gd name="connsiteX29" fmla="*/ 46585 w 1587501"/>
                <a:gd name="connsiteY29" fmla="*/ 1931945 h 2012950"/>
                <a:gd name="connsiteX30" fmla="*/ 25410 w 1587501"/>
                <a:gd name="connsiteY30" fmla="*/ 1895413 h 2012950"/>
                <a:gd name="connsiteX31" fmla="*/ 11646 w 1587501"/>
                <a:gd name="connsiteY31" fmla="*/ 1853587 h 2012950"/>
                <a:gd name="connsiteX32" fmla="*/ 9529 w 1587501"/>
                <a:gd name="connsiteY32" fmla="*/ 1831351 h 2012950"/>
                <a:gd name="connsiteX33" fmla="*/ 4764 w 1587501"/>
                <a:gd name="connsiteY33" fmla="*/ 1775229 h 2012950"/>
                <a:gd name="connsiteX34" fmla="*/ 0 w 1587501"/>
                <a:gd name="connsiteY34" fmla="*/ 1662987 h 2012950"/>
                <a:gd name="connsiteX35" fmla="*/ 1059 w 1587501"/>
                <a:gd name="connsiteY35" fmla="*/ 1550215 h 2012950"/>
                <a:gd name="connsiteX36" fmla="*/ 5294 w 1587501"/>
                <a:gd name="connsiteY36" fmla="*/ 1438502 h 2012950"/>
                <a:gd name="connsiteX37" fmla="*/ 14822 w 1587501"/>
                <a:gd name="connsiteY37" fmla="*/ 1325731 h 2012950"/>
                <a:gd name="connsiteX38" fmla="*/ 28586 w 1587501"/>
                <a:gd name="connsiteY38" fmla="*/ 1213488 h 2012950"/>
                <a:gd name="connsiteX39" fmla="*/ 46585 w 1587501"/>
                <a:gd name="connsiteY39" fmla="*/ 1102305 h 2012950"/>
                <a:gd name="connsiteX40" fmla="*/ 69348 w 1587501"/>
                <a:gd name="connsiteY40" fmla="*/ 991121 h 2012950"/>
                <a:gd name="connsiteX41" fmla="*/ 96875 w 1587501"/>
                <a:gd name="connsiteY41" fmla="*/ 880997 h 2012950"/>
                <a:gd name="connsiteX42" fmla="*/ 129167 w 1587501"/>
                <a:gd name="connsiteY42" fmla="*/ 770872 h 2012950"/>
                <a:gd name="connsiteX43" fmla="*/ 166223 w 1587501"/>
                <a:gd name="connsiteY43" fmla="*/ 662865 h 2012950"/>
                <a:gd name="connsiteX44" fmla="*/ 207514 w 1587501"/>
                <a:gd name="connsiteY44" fmla="*/ 555388 h 2012950"/>
                <a:gd name="connsiteX45" fmla="*/ 254099 w 1587501"/>
                <a:gd name="connsiteY45" fmla="*/ 449499 h 2012950"/>
                <a:gd name="connsiteX46" fmla="*/ 304918 w 1587501"/>
                <a:gd name="connsiteY46" fmla="*/ 344669 h 2012950"/>
                <a:gd name="connsiteX47" fmla="*/ 360502 w 1587501"/>
                <a:gd name="connsiteY47" fmla="*/ 241427 h 2012950"/>
                <a:gd name="connsiteX48" fmla="*/ 421380 w 1587501"/>
                <a:gd name="connsiteY48" fmla="*/ 140303 h 2012950"/>
                <a:gd name="connsiteX49" fmla="*/ 453672 w 1587501"/>
                <a:gd name="connsiteY49" fmla="*/ 90006 h 2012950"/>
                <a:gd name="connsiteX50" fmla="*/ 466377 w 1587501"/>
                <a:gd name="connsiteY50" fmla="*/ 72534 h 2012950"/>
                <a:gd name="connsiteX51" fmla="*/ 496551 w 1587501"/>
                <a:gd name="connsiteY51" fmla="*/ 42885 h 2012950"/>
                <a:gd name="connsiteX52" fmla="*/ 530431 w 1587501"/>
                <a:gd name="connsiteY52" fmla="*/ 21707 h 2012950"/>
                <a:gd name="connsiteX53" fmla="*/ 568016 w 1587501"/>
                <a:gd name="connsiteY53" fmla="*/ 6353 h 2012950"/>
                <a:gd name="connsiteX54" fmla="*/ 607719 w 1587501"/>
                <a:gd name="connsiteY5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255687 w 1587501"/>
                <a:gd name="connsiteY22" fmla="*/ 2007656 h 2012950"/>
                <a:gd name="connsiteX23" fmla="*/ 233453 w 1587501"/>
                <a:gd name="connsiteY23" fmla="*/ 2011891 h 2012950"/>
                <a:gd name="connsiteX24" fmla="*/ 188986 w 1587501"/>
                <a:gd name="connsiteY24" fmla="*/ 2012950 h 2012950"/>
                <a:gd name="connsiteX25" fmla="*/ 147165 w 1587501"/>
                <a:gd name="connsiteY25" fmla="*/ 2004479 h 2012950"/>
                <a:gd name="connsiteX26" fmla="*/ 109051 w 1587501"/>
                <a:gd name="connsiteY26" fmla="*/ 1987537 h 2012950"/>
                <a:gd name="connsiteX27" fmla="*/ 74641 w 1587501"/>
                <a:gd name="connsiteY27" fmla="*/ 1963182 h 2012950"/>
                <a:gd name="connsiteX28" fmla="*/ 46585 w 1587501"/>
                <a:gd name="connsiteY28" fmla="*/ 1931945 h 2012950"/>
                <a:gd name="connsiteX29" fmla="*/ 25410 w 1587501"/>
                <a:gd name="connsiteY29" fmla="*/ 1895413 h 2012950"/>
                <a:gd name="connsiteX30" fmla="*/ 11646 w 1587501"/>
                <a:gd name="connsiteY30" fmla="*/ 1853587 h 2012950"/>
                <a:gd name="connsiteX31" fmla="*/ 9529 w 1587501"/>
                <a:gd name="connsiteY31" fmla="*/ 1831351 h 2012950"/>
                <a:gd name="connsiteX32" fmla="*/ 4764 w 1587501"/>
                <a:gd name="connsiteY32" fmla="*/ 1775229 h 2012950"/>
                <a:gd name="connsiteX33" fmla="*/ 0 w 1587501"/>
                <a:gd name="connsiteY33" fmla="*/ 1662987 h 2012950"/>
                <a:gd name="connsiteX34" fmla="*/ 1059 w 1587501"/>
                <a:gd name="connsiteY34" fmla="*/ 1550215 h 2012950"/>
                <a:gd name="connsiteX35" fmla="*/ 5294 w 1587501"/>
                <a:gd name="connsiteY35" fmla="*/ 1438502 h 2012950"/>
                <a:gd name="connsiteX36" fmla="*/ 14822 w 1587501"/>
                <a:gd name="connsiteY36" fmla="*/ 1325731 h 2012950"/>
                <a:gd name="connsiteX37" fmla="*/ 28586 w 1587501"/>
                <a:gd name="connsiteY37" fmla="*/ 1213488 h 2012950"/>
                <a:gd name="connsiteX38" fmla="*/ 46585 w 1587501"/>
                <a:gd name="connsiteY38" fmla="*/ 1102305 h 2012950"/>
                <a:gd name="connsiteX39" fmla="*/ 69348 w 1587501"/>
                <a:gd name="connsiteY39" fmla="*/ 991121 h 2012950"/>
                <a:gd name="connsiteX40" fmla="*/ 96875 w 1587501"/>
                <a:gd name="connsiteY40" fmla="*/ 880997 h 2012950"/>
                <a:gd name="connsiteX41" fmla="*/ 129167 w 1587501"/>
                <a:gd name="connsiteY41" fmla="*/ 770872 h 2012950"/>
                <a:gd name="connsiteX42" fmla="*/ 166223 w 1587501"/>
                <a:gd name="connsiteY42" fmla="*/ 662865 h 2012950"/>
                <a:gd name="connsiteX43" fmla="*/ 207514 w 1587501"/>
                <a:gd name="connsiteY43" fmla="*/ 555388 h 2012950"/>
                <a:gd name="connsiteX44" fmla="*/ 254099 w 1587501"/>
                <a:gd name="connsiteY44" fmla="*/ 449499 h 2012950"/>
                <a:gd name="connsiteX45" fmla="*/ 304918 w 1587501"/>
                <a:gd name="connsiteY45" fmla="*/ 344669 h 2012950"/>
                <a:gd name="connsiteX46" fmla="*/ 360502 w 1587501"/>
                <a:gd name="connsiteY46" fmla="*/ 241427 h 2012950"/>
                <a:gd name="connsiteX47" fmla="*/ 421380 w 1587501"/>
                <a:gd name="connsiteY47" fmla="*/ 140303 h 2012950"/>
                <a:gd name="connsiteX48" fmla="*/ 453672 w 1587501"/>
                <a:gd name="connsiteY48" fmla="*/ 90006 h 2012950"/>
                <a:gd name="connsiteX49" fmla="*/ 466377 w 1587501"/>
                <a:gd name="connsiteY49" fmla="*/ 72534 h 2012950"/>
                <a:gd name="connsiteX50" fmla="*/ 496551 w 1587501"/>
                <a:gd name="connsiteY50" fmla="*/ 42885 h 2012950"/>
                <a:gd name="connsiteX51" fmla="*/ 530431 w 1587501"/>
                <a:gd name="connsiteY51" fmla="*/ 21707 h 2012950"/>
                <a:gd name="connsiteX52" fmla="*/ 568016 w 1587501"/>
                <a:gd name="connsiteY52" fmla="*/ 6353 h 2012950"/>
                <a:gd name="connsiteX53" fmla="*/ 607719 w 1587501"/>
                <a:gd name="connsiteY5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936 w 1587501"/>
                <a:gd name="connsiteY20" fmla="*/ 1771686 h 2012950"/>
                <a:gd name="connsiteX21" fmla="*/ 255687 w 1587501"/>
                <a:gd name="connsiteY21" fmla="*/ 2007656 h 2012950"/>
                <a:gd name="connsiteX22" fmla="*/ 233453 w 1587501"/>
                <a:gd name="connsiteY22" fmla="*/ 2011891 h 2012950"/>
                <a:gd name="connsiteX23" fmla="*/ 188986 w 1587501"/>
                <a:gd name="connsiteY23" fmla="*/ 2012950 h 2012950"/>
                <a:gd name="connsiteX24" fmla="*/ 147165 w 1587501"/>
                <a:gd name="connsiteY24" fmla="*/ 2004479 h 2012950"/>
                <a:gd name="connsiteX25" fmla="*/ 109051 w 1587501"/>
                <a:gd name="connsiteY25" fmla="*/ 1987537 h 2012950"/>
                <a:gd name="connsiteX26" fmla="*/ 74641 w 1587501"/>
                <a:gd name="connsiteY26" fmla="*/ 1963182 h 2012950"/>
                <a:gd name="connsiteX27" fmla="*/ 46585 w 1587501"/>
                <a:gd name="connsiteY27" fmla="*/ 1931945 h 2012950"/>
                <a:gd name="connsiteX28" fmla="*/ 25410 w 1587501"/>
                <a:gd name="connsiteY28" fmla="*/ 1895413 h 2012950"/>
                <a:gd name="connsiteX29" fmla="*/ 11646 w 1587501"/>
                <a:gd name="connsiteY29" fmla="*/ 1853587 h 2012950"/>
                <a:gd name="connsiteX30" fmla="*/ 9529 w 1587501"/>
                <a:gd name="connsiteY30" fmla="*/ 1831351 h 2012950"/>
                <a:gd name="connsiteX31" fmla="*/ 4764 w 1587501"/>
                <a:gd name="connsiteY31" fmla="*/ 1775229 h 2012950"/>
                <a:gd name="connsiteX32" fmla="*/ 0 w 1587501"/>
                <a:gd name="connsiteY32" fmla="*/ 1662987 h 2012950"/>
                <a:gd name="connsiteX33" fmla="*/ 1059 w 1587501"/>
                <a:gd name="connsiteY33" fmla="*/ 1550215 h 2012950"/>
                <a:gd name="connsiteX34" fmla="*/ 5294 w 1587501"/>
                <a:gd name="connsiteY34" fmla="*/ 1438502 h 2012950"/>
                <a:gd name="connsiteX35" fmla="*/ 14822 w 1587501"/>
                <a:gd name="connsiteY35" fmla="*/ 1325731 h 2012950"/>
                <a:gd name="connsiteX36" fmla="*/ 28586 w 1587501"/>
                <a:gd name="connsiteY36" fmla="*/ 1213488 h 2012950"/>
                <a:gd name="connsiteX37" fmla="*/ 46585 w 1587501"/>
                <a:gd name="connsiteY37" fmla="*/ 1102305 h 2012950"/>
                <a:gd name="connsiteX38" fmla="*/ 69348 w 1587501"/>
                <a:gd name="connsiteY38" fmla="*/ 991121 h 2012950"/>
                <a:gd name="connsiteX39" fmla="*/ 96875 w 1587501"/>
                <a:gd name="connsiteY39" fmla="*/ 880997 h 2012950"/>
                <a:gd name="connsiteX40" fmla="*/ 129167 w 1587501"/>
                <a:gd name="connsiteY40" fmla="*/ 770872 h 2012950"/>
                <a:gd name="connsiteX41" fmla="*/ 166223 w 1587501"/>
                <a:gd name="connsiteY41" fmla="*/ 662865 h 2012950"/>
                <a:gd name="connsiteX42" fmla="*/ 207514 w 1587501"/>
                <a:gd name="connsiteY42" fmla="*/ 555388 h 2012950"/>
                <a:gd name="connsiteX43" fmla="*/ 254099 w 1587501"/>
                <a:gd name="connsiteY43" fmla="*/ 449499 h 2012950"/>
                <a:gd name="connsiteX44" fmla="*/ 304918 w 1587501"/>
                <a:gd name="connsiteY44" fmla="*/ 344669 h 2012950"/>
                <a:gd name="connsiteX45" fmla="*/ 360502 w 1587501"/>
                <a:gd name="connsiteY45" fmla="*/ 241427 h 2012950"/>
                <a:gd name="connsiteX46" fmla="*/ 421380 w 1587501"/>
                <a:gd name="connsiteY46" fmla="*/ 140303 h 2012950"/>
                <a:gd name="connsiteX47" fmla="*/ 453672 w 1587501"/>
                <a:gd name="connsiteY47" fmla="*/ 90006 h 2012950"/>
                <a:gd name="connsiteX48" fmla="*/ 466377 w 1587501"/>
                <a:gd name="connsiteY48" fmla="*/ 72534 h 2012950"/>
                <a:gd name="connsiteX49" fmla="*/ 496551 w 1587501"/>
                <a:gd name="connsiteY49" fmla="*/ 42885 h 2012950"/>
                <a:gd name="connsiteX50" fmla="*/ 530431 w 1587501"/>
                <a:gd name="connsiteY50" fmla="*/ 21707 h 2012950"/>
                <a:gd name="connsiteX51" fmla="*/ 568016 w 1587501"/>
                <a:gd name="connsiteY51" fmla="*/ 6353 h 2012950"/>
                <a:gd name="connsiteX52" fmla="*/ 607719 w 1587501"/>
                <a:gd name="connsiteY5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85380 w 1587501"/>
                <a:gd name="connsiteY9" fmla="*/ 1133475 h 2012950"/>
                <a:gd name="connsiteX10" fmla="*/ 1586441 w 1587501"/>
                <a:gd name="connsiteY10" fmla="*/ 1154113 h 2012950"/>
                <a:gd name="connsiteX11" fmla="*/ 1587501 w 1587501"/>
                <a:gd name="connsiteY11" fmla="*/ 1196446 h 2012950"/>
                <a:gd name="connsiteX12" fmla="*/ 1582729 w 1587501"/>
                <a:gd name="connsiteY12" fmla="*/ 1238250 h 2012950"/>
                <a:gd name="connsiteX13" fmla="*/ 1575306 w 1587501"/>
                <a:gd name="connsiteY13" fmla="*/ 1279525 h 2012950"/>
                <a:gd name="connsiteX14" fmla="*/ 1563110 w 1587501"/>
                <a:gd name="connsiteY14" fmla="*/ 1319213 h 2012950"/>
                <a:gd name="connsiteX15" fmla="*/ 1546142 w 1587501"/>
                <a:gd name="connsiteY15" fmla="*/ 1357842 h 2012950"/>
                <a:gd name="connsiteX16" fmla="*/ 1526523 w 1587501"/>
                <a:gd name="connsiteY16" fmla="*/ 1394354 h 2012950"/>
                <a:gd name="connsiteX17" fmla="*/ 1502662 w 1587501"/>
                <a:gd name="connsiteY17" fmla="*/ 1429279 h 2012950"/>
                <a:gd name="connsiteX18" fmla="*/ 1488875 w 1587501"/>
                <a:gd name="connsiteY18" fmla="*/ 1445683 h 2012950"/>
                <a:gd name="connsiteX19" fmla="*/ 1217936 w 1587501"/>
                <a:gd name="connsiteY19" fmla="*/ 1771686 h 2012950"/>
                <a:gd name="connsiteX20" fmla="*/ 255687 w 1587501"/>
                <a:gd name="connsiteY20" fmla="*/ 2007656 h 2012950"/>
                <a:gd name="connsiteX21" fmla="*/ 233453 w 1587501"/>
                <a:gd name="connsiteY21" fmla="*/ 2011891 h 2012950"/>
                <a:gd name="connsiteX22" fmla="*/ 188986 w 1587501"/>
                <a:gd name="connsiteY22" fmla="*/ 2012950 h 2012950"/>
                <a:gd name="connsiteX23" fmla="*/ 147165 w 1587501"/>
                <a:gd name="connsiteY23" fmla="*/ 2004479 h 2012950"/>
                <a:gd name="connsiteX24" fmla="*/ 109051 w 1587501"/>
                <a:gd name="connsiteY24" fmla="*/ 1987537 h 2012950"/>
                <a:gd name="connsiteX25" fmla="*/ 74641 w 1587501"/>
                <a:gd name="connsiteY25" fmla="*/ 1963182 h 2012950"/>
                <a:gd name="connsiteX26" fmla="*/ 46585 w 1587501"/>
                <a:gd name="connsiteY26" fmla="*/ 1931945 h 2012950"/>
                <a:gd name="connsiteX27" fmla="*/ 25410 w 1587501"/>
                <a:gd name="connsiteY27" fmla="*/ 1895413 h 2012950"/>
                <a:gd name="connsiteX28" fmla="*/ 11646 w 1587501"/>
                <a:gd name="connsiteY28" fmla="*/ 1853587 h 2012950"/>
                <a:gd name="connsiteX29" fmla="*/ 9529 w 1587501"/>
                <a:gd name="connsiteY29" fmla="*/ 1831351 h 2012950"/>
                <a:gd name="connsiteX30" fmla="*/ 4764 w 1587501"/>
                <a:gd name="connsiteY30" fmla="*/ 1775229 h 2012950"/>
                <a:gd name="connsiteX31" fmla="*/ 0 w 1587501"/>
                <a:gd name="connsiteY31" fmla="*/ 1662987 h 2012950"/>
                <a:gd name="connsiteX32" fmla="*/ 1059 w 1587501"/>
                <a:gd name="connsiteY32" fmla="*/ 1550215 h 2012950"/>
                <a:gd name="connsiteX33" fmla="*/ 5294 w 1587501"/>
                <a:gd name="connsiteY33" fmla="*/ 1438502 h 2012950"/>
                <a:gd name="connsiteX34" fmla="*/ 14822 w 1587501"/>
                <a:gd name="connsiteY34" fmla="*/ 1325731 h 2012950"/>
                <a:gd name="connsiteX35" fmla="*/ 28586 w 1587501"/>
                <a:gd name="connsiteY35" fmla="*/ 1213488 h 2012950"/>
                <a:gd name="connsiteX36" fmla="*/ 46585 w 1587501"/>
                <a:gd name="connsiteY36" fmla="*/ 1102305 h 2012950"/>
                <a:gd name="connsiteX37" fmla="*/ 69348 w 1587501"/>
                <a:gd name="connsiteY37" fmla="*/ 991121 h 2012950"/>
                <a:gd name="connsiteX38" fmla="*/ 96875 w 1587501"/>
                <a:gd name="connsiteY38" fmla="*/ 880997 h 2012950"/>
                <a:gd name="connsiteX39" fmla="*/ 129167 w 1587501"/>
                <a:gd name="connsiteY39" fmla="*/ 770872 h 2012950"/>
                <a:gd name="connsiteX40" fmla="*/ 166223 w 1587501"/>
                <a:gd name="connsiteY40" fmla="*/ 662865 h 2012950"/>
                <a:gd name="connsiteX41" fmla="*/ 207514 w 1587501"/>
                <a:gd name="connsiteY41" fmla="*/ 555388 h 2012950"/>
                <a:gd name="connsiteX42" fmla="*/ 254099 w 1587501"/>
                <a:gd name="connsiteY42" fmla="*/ 449499 h 2012950"/>
                <a:gd name="connsiteX43" fmla="*/ 304918 w 1587501"/>
                <a:gd name="connsiteY43" fmla="*/ 344669 h 2012950"/>
                <a:gd name="connsiteX44" fmla="*/ 360502 w 1587501"/>
                <a:gd name="connsiteY44" fmla="*/ 241427 h 2012950"/>
                <a:gd name="connsiteX45" fmla="*/ 421380 w 1587501"/>
                <a:gd name="connsiteY45" fmla="*/ 140303 h 2012950"/>
                <a:gd name="connsiteX46" fmla="*/ 453672 w 1587501"/>
                <a:gd name="connsiteY46" fmla="*/ 90006 h 2012950"/>
                <a:gd name="connsiteX47" fmla="*/ 466377 w 1587501"/>
                <a:gd name="connsiteY47" fmla="*/ 72534 h 2012950"/>
                <a:gd name="connsiteX48" fmla="*/ 496551 w 1587501"/>
                <a:gd name="connsiteY48" fmla="*/ 42885 h 2012950"/>
                <a:gd name="connsiteX49" fmla="*/ 530431 w 1587501"/>
                <a:gd name="connsiteY49" fmla="*/ 21707 h 2012950"/>
                <a:gd name="connsiteX50" fmla="*/ 568016 w 1587501"/>
                <a:gd name="connsiteY50" fmla="*/ 6353 h 2012950"/>
                <a:gd name="connsiteX51" fmla="*/ 607719 w 1587501"/>
                <a:gd name="connsiteY5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85380 w 1587501"/>
                <a:gd name="connsiteY8" fmla="*/ 1133475 h 2012950"/>
                <a:gd name="connsiteX9" fmla="*/ 1586441 w 1587501"/>
                <a:gd name="connsiteY9" fmla="*/ 1154113 h 2012950"/>
                <a:gd name="connsiteX10" fmla="*/ 1587501 w 1587501"/>
                <a:gd name="connsiteY10" fmla="*/ 1196446 h 2012950"/>
                <a:gd name="connsiteX11" fmla="*/ 1582729 w 1587501"/>
                <a:gd name="connsiteY11" fmla="*/ 1238250 h 2012950"/>
                <a:gd name="connsiteX12" fmla="*/ 1575306 w 1587501"/>
                <a:gd name="connsiteY12" fmla="*/ 1279525 h 2012950"/>
                <a:gd name="connsiteX13" fmla="*/ 1563110 w 1587501"/>
                <a:gd name="connsiteY13" fmla="*/ 1319213 h 2012950"/>
                <a:gd name="connsiteX14" fmla="*/ 1546142 w 1587501"/>
                <a:gd name="connsiteY14" fmla="*/ 1357842 h 2012950"/>
                <a:gd name="connsiteX15" fmla="*/ 1526523 w 1587501"/>
                <a:gd name="connsiteY15" fmla="*/ 1394354 h 2012950"/>
                <a:gd name="connsiteX16" fmla="*/ 1502662 w 1587501"/>
                <a:gd name="connsiteY16" fmla="*/ 1429279 h 2012950"/>
                <a:gd name="connsiteX17" fmla="*/ 1488875 w 1587501"/>
                <a:gd name="connsiteY17" fmla="*/ 1445683 h 2012950"/>
                <a:gd name="connsiteX18" fmla="*/ 1217936 w 1587501"/>
                <a:gd name="connsiteY18" fmla="*/ 1771686 h 2012950"/>
                <a:gd name="connsiteX19" fmla="*/ 255687 w 1587501"/>
                <a:gd name="connsiteY19" fmla="*/ 2007656 h 2012950"/>
                <a:gd name="connsiteX20" fmla="*/ 233453 w 1587501"/>
                <a:gd name="connsiteY20" fmla="*/ 2011891 h 2012950"/>
                <a:gd name="connsiteX21" fmla="*/ 188986 w 1587501"/>
                <a:gd name="connsiteY21" fmla="*/ 2012950 h 2012950"/>
                <a:gd name="connsiteX22" fmla="*/ 147165 w 1587501"/>
                <a:gd name="connsiteY22" fmla="*/ 2004479 h 2012950"/>
                <a:gd name="connsiteX23" fmla="*/ 109051 w 1587501"/>
                <a:gd name="connsiteY23" fmla="*/ 1987537 h 2012950"/>
                <a:gd name="connsiteX24" fmla="*/ 74641 w 1587501"/>
                <a:gd name="connsiteY24" fmla="*/ 1963182 h 2012950"/>
                <a:gd name="connsiteX25" fmla="*/ 46585 w 1587501"/>
                <a:gd name="connsiteY25" fmla="*/ 1931945 h 2012950"/>
                <a:gd name="connsiteX26" fmla="*/ 25410 w 1587501"/>
                <a:gd name="connsiteY26" fmla="*/ 1895413 h 2012950"/>
                <a:gd name="connsiteX27" fmla="*/ 11646 w 1587501"/>
                <a:gd name="connsiteY27" fmla="*/ 1853587 h 2012950"/>
                <a:gd name="connsiteX28" fmla="*/ 9529 w 1587501"/>
                <a:gd name="connsiteY28" fmla="*/ 1831351 h 2012950"/>
                <a:gd name="connsiteX29" fmla="*/ 4764 w 1587501"/>
                <a:gd name="connsiteY29" fmla="*/ 1775229 h 2012950"/>
                <a:gd name="connsiteX30" fmla="*/ 0 w 1587501"/>
                <a:gd name="connsiteY30" fmla="*/ 1662987 h 2012950"/>
                <a:gd name="connsiteX31" fmla="*/ 1059 w 1587501"/>
                <a:gd name="connsiteY31" fmla="*/ 1550215 h 2012950"/>
                <a:gd name="connsiteX32" fmla="*/ 5294 w 1587501"/>
                <a:gd name="connsiteY32" fmla="*/ 1438502 h 2012950"/>
                <a:gd name="connsiteX33" fmla="*/ 14822 w 1587501"/>
                <a:gd name="connsiteY33" fmla="*/ 1325731 h 2012950"/>
                <a:gd name="connsiteX34" fmla="*/ 28586 w 1587501"/>
                <a:gd name="connsiteY34" fmla="*/ 1213488 h 2012950"/>
                <a:gd name="connsiteX35" fmla="*/ 46585 w 1587501"/>
                <a:gd name="connsiteY35" fmla="*/ 1102305 h 2012950"/>
                <a:gd name="connsiteX36" fmla="*/ 69348 w 1587501"/>
                <a:gd name="connsiteY36" fmla="*/ 991121 h 2012950"/>
                <a:gd name="connsiteX37" fmla="*/ 96875 w 1587501"/>
                <a:gd name="connsiteY37" fmla="*/ 880997 h 2012950"/>
                <a:gd name="connsiteX38" fmla="*/ 129167 w 1587501"/>
                <a:gd name="connsiteY38" fmla="*/ 770872 h 2012950"/>
                <a:gd name="connsiteX39" fmla="*/ 166223 w 1587501"/>
                <a:gd name="connsiteY39" fmla="*/ 662865 h 2012950"/>
                <a:gd name="connsiteX40" fmla="*/ 207514 w 1587501"/>
                <a:gd name="connsiteY40" fmla="*/ 555388 h 2012950"/>
                <a:gd name="connsiteX41" fmla="*/ 254099 w 1587501"/>
                <a:gd name="connsiteY41" fmla="*/ 449499 h 2012950"/>
                <a:gd name="connsiteX42" fmla="*/ 304918 w 1587501"/>
                <a:gd name="connsiteY42" fmla="*/ 344669 h 2012950"/>
                <a:gd name="connsiteX43" fmla="*/ 360502 w 1587501"/>
                <a:gd name="connsiteY43" fmla="*/ 241427 h 2012950"/>
                <a:gd name="connsiteX44" fmla="*/ 421380 w 1587501"/>
                <a:gd name="connsiteY44" fmla="*/ 140303 h 2012950"/>
                <a:gd name="connsiteX45" fmla="*/ 453672 w 1587501"/>
                <a:gd name="connsiteY45" fmla="*/ 90006 h 2012950"/>
                <a:gd name="connsiteX46" fmla="*/ 466377 w 1587501"/>
                <a:gd name="connsiteY46" fmla="*/ 72534 h 2012950"/>
                <a:gd name="connsiteX47" fmla="*/ 496551 w 1587501"/>
                <a:gd name="connsiteY47" fmla="*/ 42885 h 2012950"/>
                <a:gd name="connsiteX48" fmla="*/ 530431 w 1587501"/>
                <a:gd name="connsiteY48" fmla="*/ 21707 h 2012950"/>
                <a:gd name="connsiteX49" fmla="*/ 568016 w 1587501"/>
                <a:gd name="connsiteY49" fmla="*/ 6353 h 2012950"/>
                <a:gd name="connsiteX50" fmla="*/ 607719 w 1587501"/>
                <a:gd name="connsiteY5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85380 w 1587501"/>
                <a:gd name="connsiteY7" fmla="*/ 1133475 h 2012950"/>
                <a:gd name="connsiteX8" fmla="*/ 1586441 w 1587501"/>
                <a:gd name="connsiteY8" fmla="*/ 1154113 h 2012950"/>
                <a:gd name="connsiteX9" fmla="*/ 1587501 w 1587501"/>
                <a:gd name="connsiteY9" fmla="*/ 1196446 h 2012950"/>
                <a:gd name="connsiteX10" fmla="*/ 1582729 w 1587501"/>
                <a:gd name="connsiteY10" fmla="*/ 1238250 h 2012950"/>
                <a:gd name="connsiteX11" fmla="*/ 1575306 w 1587501"/>
                <a:gd name="connsiteY11" fmla="*/ 1279525 h 2012950"/>
                <a:gd name="connsiteX12" fmla="*/ 1563110 w 1587501"/>
                <a:gd name="connsiteY12" fmla="*/ 1319213 h 2012950"/>
                <a:gd name="connsiteX13" fmla="*/ 1546142 w 1587501"/>
                <a:gd name="connsiteY13" fmla="*/ 1357842 h 2012950"/>
                <a:gd name="connsiteX14" fmla="*/ 1526523 w 1587501"/>
                <a:gd name="connsiteY14" fmla="*/ 1394354 h 2012950"/>
                <a:gd name="connsiteX15" fmla="*/ 1502662 w 1587501"/>
                <a:gd name="connsiteY15" fmla="*/ 1429279 h 2012950"/>
                <a:gd name="connsiteX16" fmla="*/ 1488875 w 1587501"/>
                <a:gd name="connsiteY16" fmla="*/ 1445683 h 2012950"/>
                <a:gd name="connsiteX17" fmla="*/ 1217936 w 1587501"/>
                <a:gd name="connsiteY17" fmla="*/ 1771686 h 2012950"/>
                <a:gd name="connsiteX18" fmla="*/ 255687 w 1587501"/>
                <a:gd name="connsiteY18" fmla="*/ 2007656 h 2012950"/>
                <a:gd name="connsiteX19" fmla="*/ 233453 w 1587501"/>
                <a:gd name="connsiteY19" fmla="*/ 2011891 h 2012950"/>
                <a:gd name="connsiteX20" fmla="*/ 188986 w 1587501"/>
                <a:gd name="connsiteY20" fmla="*/ 2012950 h 2012950"/>
                <a:gd name="connsiteX21" fmla="*/ 147165 w 1587501"/>
                <a:gd name="connsiteY21" fmla="*/ 2004479 h 2012950"/>
                <a:gd name="connsiteX22" fmla="*/ 109051 w 1587501"/>
                <a:gd name="connsiteY22" fmla="*/ 1987537 h 2012950"/>
                <a:gd name="connsiteX23" fmla="*/ 74641 w 1587501"/>
                <a:gd name="connsiteY23" fmla="*/ 1963182 h 2012950"/>
                <a:gd name="connsiteX24" fmla="*/ 46585 w 1587501"/>
                <a:gd name="connsiteY24" fmla="*/ 1931945 h 2012950"/>
                <a:gd name="connsiteX25" fmla="*/ 25410 w 1587501"/>
                <a:gd name="connsiteY25" fmla="*/ 1895413 h 2012950"/>
                <a:gd name="connsiteX26" fmla="*/ 11646 w 1587501"/>
                <a:gd name="connsiteY26" fmla="*/ 1853587 h 2012950"/>
                <a:gd name="connsiteX27" fmla="*/ 9529 w 1587501"/>
                <a:gd name="connsiteY27" fmla="*/ 1831351 h 2012950"/>
                <a:gd name="connsiteX28" fmla="*/ 4764 w 1587501"/>
                <a:gd name="connsiteY28" fmla="*/ 1775229 h 2012950"/>
                <a:gd name="connsiteX29" fmla="*/ 0 w 1587501"/>
                <a:gd name="connsiteY29" fmla="*/ 1662987 h 2012950"/>
                <a:gd name="connsiteX30" fmla="*/ 1059 w 1587501"/>
                <a:gd name="connsiteY30" fmla="*/ 1550215 h 2012950"/>
                <a:gd name="connsiteX31" fmla="*/ 5294 w 1587501"/>
                <a:gd name="connsiteY31" fmla="*/ 1438502 h 2012950"/>
                <a:gd name="connsiteX32" fmla="*/ 14822 w 1587501"/>
                <a:gd name="connsiteY32" fmla="*/ 1325731 h 2012950"/>
                <a:gd name="connsiteX33" fmla="*/ 28586 w 1587501"/>
                <a:gd name="connsiteY33" fmla="*/ 1213488 h 2012950"/>
                <a:gd name="connsiteX34" fmla="*/ 46585 w 1587501"/>
                <a:gd name="connsiteY34" fmla="*/ 1102305 h 2012950"/>
                <a:gd name="connsiteX35" fmla="*/ 69348 w 1587501"/>
                <a:gd name="connsiteY35" fmla="*/ 991121 h 2012950"/>
                <a:gd name="connsiteX36" fmla="*/ 96875 w 1587501"/>
                <a:gd name="connsiteY36" fmla="*/ 880997 h 2012950"/>
                <a:gd name="connsiteX37" fmla="*/ 129167 w 1587501"/>
                <a:gd name="connsiteY37" fmla="*/ 770872 h 2012950"/>
                <a:gd name="connsiteX38" fmla="*/ 166223 w 1587501"/>
                <a:gd name="connsiteY38" fmla="*/ 662865 h 2012950"/>
                <a:gd name="connsiteX39" fmla="*/ 207514 w 1587501"/>
                <a:gd name="connsiteY39" fmla="*/ 555388 h 2012950"/>
                <a:gd name="connsiteX40" fmla="*/ 254099 w 1587501"/>
                <a:gd name="connsiteY40" fmla="*/ 449499 h 2012950"/>
                <a:gd name="connsiteX41" fmla="*/ 304918 w 1587501"/>
                <a:gd name="connsiteY41" fmla="*/ 344669 h 2012950"/>
                <a:gd name="connsiteX42" fmla="*/ 360502 w 1587501"/>
                <a:gd name="connsiteY42" fmla="*/ 241427 h 2012950"/>
                <a:gd name="connsiteX43" fmla="*/ 421380 w 1587501"/>
                <a:gd name="connsiteY43" fmla="*/ 140303 h 2012950"/>
                <a:gd name="connsiteX44" fmla="*/ 453672 w 1587501"/>
                <a:gd name="connsiteY44" fmla="*/ 90006 h 2012950"/>
                <a:gd name="connsiteX45" fmla="*/ 466377 w 1587501"/>
                <a:gd name="connsiteY45" fmla="*/ 72534 h 2012950"/>
                <a:gd name="connsiteX46" fmla="*/ 496551 w 1587501"/>
                <a:gd name="connsiteY46" fmla="*/ 42885 h 2012950"/>
                <a:gd name="connsiteX47" fmla="*/ 530431 w 1587501"/>
                <a:gd name="connsiteY47" fmla="*/ 21707 h 2012950"/>
                <a:gd name="connsiteX48" fmla="*/ 568016 w 1587501"/>
                <a:gd name="connsiteY48" fmla="*/ 6353 h 2012950"/>
                <a:gd name="connsiteX49" fmla="*/ 607719 w 1587501"/>
                <a:gd name="connsiteY4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85380 w 1587501"/>
                <a:gd name="connsiteY6" fmla="*/ 1133475 h 2012950"/>
                <a:gd name="connsiteX7" fmla="*/ 1586441 w 1587501"/>
                <a:gd name="connsiteY7" fmla="*/ 1154113 h 2012950"/>
                <a:gd name="connsiteX8" fmla="*/ 1587501 w 1587501"/>
                <a:gd name="connsiteY8" fmla="*/ 1196446 h 2012950"/>
                <a:gd name="connsiteX9" fmla="*/ 1582729 w 1587501"/>
                <a:gd name="connsiteY9" fmla="*/ 1238250 h 2012950"/>
                <a:gd name="connsiteX10" fmla="*/ 1575306 w 1587501"/>
                <a:gd name="connsiteY10" fmla="*/ 1279525 h 2012950"/>
                <a:gd name="connsiteX11" fmla="*/ 1563110 w 1587501"/>
                <a:gd name="connsiteY11" fmla="*/ 1319213 h 2012950"/>
                <a:gd name="connsiteX12" fmla="*/ 1546142 w 1587501"/>
                <a:gd name="connsiteY12" fmla="*/ 1357842 h 2012950"/>
                <a:gd name="connsiteX13" fmla="*/ 1526523 w 1587501"/>
                <a:gd name="connsiteY13" fmla="*/ 1394354 h 2012950"/>
                <a:gd name="connsiteX14" fmla="*/ 1502662 w 1587501"/>
                <a:gd name="connsiteY14" fmla="*/ 1429279 h 2012950"/>
                <a:gd name="connsiteX15" fmla="*/ 1488875 w 1587501"/>
                <a:gd name="connsiteY15" fmla="*/ 1445683 h 2012950"/>
                <a:gd name="connsiteX16" fmla="*/ 1217936 w 1587501"/>
                <a:gd name="connsiteY16" fmla="*/ 1771686 h 2012950"/>
                <a:gd name="connsiteX17" fmla="*/ 255687 w 1587501"/>
                <a:gd name="connsiteY17" fmla="*/ 2007656 h 2012950"/>
                <a:gd name="connsiteX18" fmla="*/ 233453 w 1587501"/>
                <a:gd name="connsiteY18" fmla="*/ 2011891 h 2012950"/>
                <a:gd name="connsiteX19" fmla="*/ 188986 w 1587501"/>
                <a:gd name="connsiteY19" fmla="*/ 2012950 h 2012950"/>
                <a:gd name="connsiteX20" fmla="*/ 147165 w 1587501"/>
                <a:gd name="connsiteY20" fmla="*/ 2004479 h 2012950"/>
                <a:gd name="connsiteX21" fmla="*/ 109051 w 1587501"/>
                <a:gd name="connsiteY21" fmla="*/ 1987537 h 2012950"/>
                <a:gd name="connsiteX22" fmla="*/ 74641 w 1587501"/>
                <a:gd name="connsiteY22" fmla="*/ 1963182 h 2012950"/>
                <a:gd name="connsiteX23" fmla="*/ 46585 w 1587501"/>
                <a:gd name="connsiteY23" fmla="*/ 1931945 h 2012950"/>
                <a:gd name="connsiteX24" fmla="*/ 25410 w 1587501"/>
                <a:gd name="connsiteY24" fmla="*/ 1895413 h 2012950"/>
                <a:gd name="connsiteX25" fmla="*/ 11646 w 1587501"/>
                <a:gd name="connsiteY25" fmla="*/ 1853587 h 2012950"/>
                <a:gd name="connsiteX26" fmla="*/ 9529 w 1587501"/>
                <a:gd name="connsiteY26" fmla="*/ 1831351 h 2012950"/>
                <a:gd name="connsiteX27" fmla="*/ 4764 w 1587501"/>
                <a:gd name="connsiteY27" fmla="*/ 1775229 h 2012950"/>
                <a:gd name="connsiteX28" fmla="*/ 0 w 1587501"/>
                <a:gd name="connsiteY28" fmla="*/ 1662987 h 2012950"/>
                <a:gd name="connsiteX29" fmla="*/ 1059 w 1587501"/>
                <a:gd name="connsiteY29" fmla="*/ 1550215 h 2012950"/>
                <a:gd name="connsiteX30" fmla="*/ 5294 w 1587501"/>
                <a:gd name="connsiteY30" fmla="*/ 1438502 h 2012950"/>
                <a:gd name="connsiteX31" fmla="*/ 14822 w 1587501"/>
                <a:gd name="connsiteY31" fmla="*/ 1325731 h 2012950"/>
                <a:gd name="connsiteX32" fmla="*/ 28586 w 1587501"/>
                <a:gd name="connsiteY32" fmla="*/ 1213488 h 2012950"/>
                <a:gd name="connsiteX33" fmla="*/ 46585 w 1587501"/>
                <a:gd name="connsiteY33" fmla="*/ 1102305 h 2012950"/>
                <a:gd name="connsiteX34" fmla="*/ 69348 w 1587501"/>
                <a:gd name="connsiteY34" fmla="*/ 991121 h 2012950"/>
                <a:gd name="connsiteX35" fmla="*/ 96875 w 1587501"/>
                <a:gd name="connsiteY35" fmla="*/ 880997 h 2012950"/>
                <a:gd name="connsiteX36" fmla="*/ 129167 w 1587501"/>
                <a:gd name="connsiteY36" fmla="*/ 770872 h 2012950"/>
                <a:gd name="connsiteX37" fmla="*/ 166223 w 1587501"/>
                <a:gd name="connsiteY37" fmla="*/ 662865 h 2012950"/>
                <a:gd name="connsiteX38" fmla="*/ 207514 w 1587501"/>
                <a:gd name="connsiteY38" fmla="*/ 555388 h 2012950"/>
                <a:gd name="connsiteX39" fmla="*/ 254099 w 1587501"/>
                <a:gd name="connsiteY39" fmla="*/ 449499 h 2012950"/>
                <a:gd name="connsiteX40" fmla="*/ 304918 w 1587501"/>
                <a:gd name="connsiteY40" fmla="*/ 344669 h 2012950"/>
                <a:gd name="connsiteX41" fmla="*/ 360502 w 1587501"/>
                <a:gd name="connsiteY41" fmla="*/ 241427 h 2012950"/>
                <a:gd name="connsiteX42" fmla="*/ 421380 w 1587501"/>
                <a:gd name="connsiteY42" fmla="*/ 140303 h 2012950"/>
                <a:gd name="connsiteX43" fmla="*/ 453672 w 1587501"/>
                <a:gd name="connsiteY43" fmla="*/ 90006 h 2012950"/>
                <a:gd name="connsiteX44" fmla="*/ 466377 w 1587501"/>
                <a:gd name="connsiteY44" fmla="*/ 72534 h 2012950"/>
                <a:gd name="connsiteX45" fmla="*/ 496551 w 1587501"/>
                <a:gd name="connsiteY45" fmla="*/ 42885 h 2012950"/>
                <a:gd name="connsiteX46" fmla="*/ 530431 w 1587501"/>
                <a:gd name="connsiteY46" fmla="*/ 21707 h 2012950"/>
                <a:gd name="connsiteX47" fmla="*/ 568016 w 1587501"/>
                <a:gd name="connsiteY47" fmla="*/ 6353 h 2012950"/>
                <a:gd name="connsiteX48" fmla="*/ 607719 w 1587501"/>
                <a:gd name="connsiteY48"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87501" h="2012950">
                  <a:moveTo>
                    <a:pt x="607719" y="0"/>
                  </a:moveTo>
                  <a:lnTo>
                    <a:pt x="647952" y="1059"/>
                  </a:lnTo>
                  <a:lnTo>
                    <a:pt x="687654" y="10589"/>
                  </a:lnTo>
                  <a:lnTo>
                    <a:pt x="725769" y="28590"/>
                  </a:lnTo>
                  <a:lnTo>
                    <a:pt x="743239" y="41297"/>
                  </a:lnTo>
                  <a:lnTo>
                    <a:pt x="1531151" y="652947"/>
                  </a:lnTo>
                  <a:lnTo>
                    <a:pt x="1585380" y="1133475"/>
                  </a:lnTo>
                  <a:cubicBezTo>
                    <a:pt x="1585734" y="1140354"/>
                    <a:pt x="1586087" y="1147234"/>
                    <a:pt x="1586441" y="1154113"/>
                  </a:cubicBezTo>
                  <a:cubicBezTo>
                    <a:pt x="1586794" y="1168224"/>
                    <a:pt x="1587148" y="1182335"/>
                    <a:pt x="1587501" y="1196446"/>
                  </a:cubicBezTo>
                  <a:lnTo>
                    <a:pt x="1582729" y="1238250"/>
                  </a:lnTo>
                  <a:lnTo>
                    <a:pt x="1575306" y="1279525"/>
                  </a:lnTo>
                  <a:lnTo>
                    <a:pt x="1563110" y="1319213"/>
                  </a:lnTo>
                  <a:lnTo>
                    <a:pt x="1546142" y="1357842"/>
                  </a:lnTo>
                  <a:lnTo>
                    <a:pt x="1526523" y="1394354"/>
                  </a:lnTo>
                  <a:lnTo>
                    <a:pt x="1502662" y="1429279"/>
                  </a:lnTo>
                  <a:lnTo>
                    <a:pt x="1488875" y="1445683"/>
                  </a:lnTo>
                  <a:lnTo>
                    <a:pt x="1217936" y="1771686"/>
                  </a:lnTo>
                  <a:lnTo>
                    <a:pt x="255687" y="2007656"/>
                  </a:lnTo>
                  <a:lnTo>
                    <a:pt x="233453" y="2011891"/>
                  </a:lnTo>
                  <a:lnTo>
                    <a:pt x="188986" y="2012950"/>
                  </a:lnTo>
                  <a:lnTo>
                    <a:pt x="147165" y="2004479"/>
                  </a:lnTo>
                  <a:lnTo>
                    <a:pt x="109051" y="1987537"/>
                  </a:lnTo>
                  <a:lnTo>
                    <a:pt x="74641" y="1963182"/>
                  </a:lnTo>
                  <a:lnTo>
                    <a:pt x="46585" y="1931945"/>
                  </a:lnTo>
                  <a:lnTo>
                    <a:pt x="25410" y="1895413"/>
                  </a:lnTo>
                  <a:lnTo>
                    <a:pt x="11646" y="1853587"/>
                  </a:lnTo>
                  <a:lnTo>
                    <a:pt x="9529" y="1831351"/>
                  </a:lnTo>
                  <a:lnTo>
                    <a:pt x="4764" y="1775229"/>
                  </a:lnTo>
                  <a:lnTo>
                    <a:pt x="0" y="1662987"/>
                  </a:lnTo>
                  <a:lnTo>
                    <a:pt x="1059" y="1550215"/>
                  </a:lnTo>
                  <a:lnTo>
                    <a:pt x="5294" y="1438502"/>
                  </a:lnTo>
                  <a:lnTo>
                    <a:pt x="14822" y="1325731"/>
                  </a:lnTo>
                  <a:lnTo>
                    <a:pt x="28586" y="1213488"/>
                  </a:lnTo>
                  <a:lnTo>
                    <a:pt x="46585" y="1102305"/>
                  </a:lnTo>
                  <a:lnTo>
                    <a:pt x="69348" y="991121"/>
                  </a:lnTo>
                  <a:lnTo>
                    <a:pt x="96875" y="880997"/>
                  </a:lnTo>
                  <a:lnTo>
                    <a:pt x="129167" y="770872"/>
                  </a:lnTo>
                  <a:lnTo>
                    <a:pt x="166223" y="662865"/>
                  </a:lnTo>
                  <a:lnTo>
                    <a:pt x="207514" y="555388"/>
                  </a:lnTo>
                  <a:lnTo>
                    <a:pt x="254099" y="449499"/>
                  </a:lnTo>
                  <a:lnTo>
                    <a:pt x="304918" y="344669"/>
                  </a:lnTo>
                  <a:lnTo>
                    <a:pt x="360502" y="241427"/>
                  </a:lnTo>
                  <a:lnTo>
                    <a:pt x="421380" y="140303"/>
                  </a:lnTo>
                  <a:lnTo>
                    <a:pt x="453672" y="90006"/>
                  </a:lnTo>
                  <a:lnTo>
                    <a:pt x="466377" y="72534"/>
                  </a:lnTo>
                  <a:lnTo>
                    <a:pt x="496551" y="42885"/>
                  </a:lnTo>
                  <a:lnTo>
                    <a:pt x="530431" y="21707"/>
                  </a:lnTo>
                  <a:lnTo>
                    <a:pt x="568016" y="6353"/>
                  </a:lnTo>
                  <a:lnTo>
                    <a:pt x="607719" y="0"/>
                  </a:lnTo>
                  <a:close/>
                </a:path>
              </a:pathLst>
            </a:custGeom>
            <a:solidFill>
              <a:schemeClr val="tx2"/>
            </a:solidFill>
            <a:ln>
              <a:noFill/>
            </a:ln>
          </p:spPr>
          <p:txBody>
            <a:bodyPr vert="horz" wrap="square" lIns="20574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02</a:t>
              </a:r>
            </a:p>
          </p:txBody>
        </p:sp>
        <p:sp>
          <p:nvSpPr>
            <p:cNvPr id="39" name="Freeform: Shape 38"/>
            <p:cNvSpPr>
              <a:spLocks/>
            </p:cNvSpPr>
            <p:nvPr/>
          </p:nvSpPr>
          <p:spPr bwMode="auto">
            <a:xfrm>
              <a:off x="5342943" y="2549189"/>
              <a:ext cx="1109758" cy="1408582"/>
            </a:xfrm>
            <a:custGeom>
              <a:avLst/>
              <a:gdLst>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68417 w 1585912"/>
                <a:gd name="connsiteY4" fmla="*/ 765712 h 2012950"/>
                <a:gd name="connsiteX5" fmla="*/ 329626 w 1585912"/>
                <a:gd name="connsiteY5" fmla="*/ 696220 h 2012950"/>
                <a:gd name="connsiteX6" fmla="*/ 232297 w 1585912"/>
                <a:gd name="connsiteY6" fmla="*/ 548505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29626 w 1585912"/>
                <a:gd name="connsiteY4" fmla="*/ 696220 h 2012950"/>
                <a:gd name="connsiteX5" fmla="*/ 232297 w 1585912"/>
                <a:gd name="connsiteY5" fmla="*/ 548505 h 2012950"/>
                <a:gd name="connsiteX6" fmla="*/ 215899 w 1585912"/>
                <a:gd name="connsiteY6" fmla="*/ 528916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66" fmla="*/ 979192 w 1585912"/>
                <a:gd name="connsiteY66"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232297 w 1585912"/>
                <a:gd name="connsiteY4" fmla="*/ 548505 h 2012950"/>
                <a:gd name="connsiteX5" fmla="*/ 215899 w 1585912"/>
                <a:gd name="connsiteY5" fmla="*/ 528916 h 2012950"/>
                <a:gd name="connsiteX6" fmla="*/ 979192 w 1585912"/>
                <a:gd name="connsiteY6" fmla="*/ 0 h 2012950"/>
                <a:gd name="connsiteX7" fmla="*/ 1018864 w 1585912"/>
                <a:gd name="connsiteY7" fmla="*/ 6883 h 2012950"/>
                <a:gd name="connsiteX8" fmla="*/ 1056950 w 1585912"/>
                <a:gd name="connsiteY8" fmla="*/ 21707 h 2012950"/>
                <a:gd name="connsiteX9" fmla="*/ 1090803 w 1585912"/>
                <a:gd name="connsiteY9" fmla="*/ 43414 h 2012950"/>
                <a:gd name="connsiteX10" fmla="*/ 1120425 w 1585912"/>
                <a:gd name="connsiteY10" fmla="*/ 72534 h 2012950"/>
                <a:gd name="connsiteX11" fmla="*/ 1133120 w 1585912"/>
                <a:gd name="connsiteY11" fmla="*/ 91064 h 2012950"/>
                <a:gd name="connsiteX12" fmla="*/ 1165387 w 1585912"/>
                <a:gd name="connsiteY12" fmla="*/ 140303 h 2012950"/>
                <a:gd name="connsiteX13" fmla="*/ 1225688 w 1585912"/>
                <a:gd name="connsiteY13" fmla="*/ 241427 h 2012950"/>
                <a:gd name="connsiteX14" fmla="*/ 1281230 w 1585912"/>
                <a:gd name="connsiteY14" fmla="*/ 344669 h 2012950"/>
                <a:gd name="connsiteX15" fmla="*/ 1332539 w 1585912"/>
                <a:gd name="connsiteY15" fmla="*/ 449499 h 2012950"/>
                <a:gd name="connsiteX16" fmla="*/ 1378559 w 1585912"/>
                <a:gd name="connsiteY16" fmla="*/ 555388 h 2012950"/>
                <a:gd name="connsiteX17" fmla="*/ 1420876 w 1585912"/>
                <a:gd name="connsiteY17" fmla="*/ 662865 h 2012950"/>
                <a:gd name="connsiteX18" fmla="*/ 1457374 w 1585912"/>
                <a:gd name="connsiteY18" fmla="*/ 771931 h 2012950"/>
                <a:gd name="connsiteX19" fmla="*/ 1489112 w 1585912"/>
                <a:gd name="connsiteY19" fmla="*/ 880997 h 2012950"/>
                <a:gd name="connsiteX20" fmla="*/ 1517147 w 1585912"/>
                <a:gd name="connsiteY20" fmla="*/ 991121 h 2012950"/>
                <a:gd name="connsiteX21" fmla="*/ 1540421 w 1585912"/>
                <a:gd name="connsiteY21" fmla="*/ 1102305 h 2012950"/>
                <a:gd name="connsiteX22" fmla="*/ 1558406 w 1585912"/>
                <a:gd name="connsiteY22" fmla="*/ 1213488 h 2012950"/>
                <a:gd name="connsiteX23" fmla="*/ 1572159 w 1585912"/>
                <a:gd name="connsiteY23" fmla="*/ 1325731 h 2012950"/>
                <a:gd name="connsiteX24" fmla="*/ 1581151 w 1585912"/>
                <a:gd name="connsiteY24" fmla="*/ 1438502 h 2012950"/>
                <a:gd name="connsiteX25" fmla="*/ 1585912 w 1585912"/>
                <a:gd name="connsiteY25" fmla="*/ 1550215 h 2012950"/>
                <a:gd name="connsiteX26" fmla="*/ 1585912 w 1585912"/>
                <a:gd name="connsiteY26" fmla="*/ 1662987 h 2012950"/>
                <a:gd name="connsiteX27" fmla="*/ 1581151 w 1585912"/>
                <a:gd name="connsiteY27" fmla="*/ 1775229 h 2012950"/>
                <a:gd name="connsiteX28" fmla="*/ 1577449 w 1585912"/>
                <a:gd name="connsiteY28" fmla="*/ 1830821 h 2012950"/>
                <a:gd name="connsiteX29" fmla="*/ 1574275 w 1585912"/>
                <a:gd name="connsiteY29" fmla="*/ 1853587 h 2012950"/>
                <a:gd name="connsiteX30" fmla="*/ 1561580 w 1585912"/>
                <a:gd name="connsiteY30" fmla="*/ 1895413 h 2012950"/>
                <a:gd name="connsiteX31" fmla="*/ 1540421 w 1585912"/>
                <a:gd name="connsiteY31" fmla="*/ 1931945 h 2012950"/>
                <a:gd name="connsiteX32" fmla="*/ 1511328 w 1585912"/>
                <a:gd name="connsiteY32" fmla="*/ 1963182 h 2012950"/>
                <a:gd name="connsiteX33" fmla="*/ 1478004 w 1585912"/>
                <a:gd name="connsiteY33" fmla="*/ 1987537 h 2012950"/>
                <a:gd name="connsiteX34" fmla="*/ 1438860 w 1585912"/>
                <a:gd name="connsiteY34" fmla="*/ 2004479 h 2012950"/>
                <a:gd name="connsiteX35" fmla="*/ 1397072 w 1585912"/>
                <a:gd name="connsiteY35" fmla="*/ 2012950 h 2012950"/>
                <a:gd name="connsiteX36" fmla="*/ 1353697 w 1585912"/>
                <a:gd name="connsiteY36" fmla="*/ 2011891 h 2012950"/>
                <a:gd name="connsiteX37" fmla="*/ 1330952 w 1585912"/>
                <a:gd name="connsiteY37" fmla="*/ 2007656 h 2012950"/>
                <a:gd name="connsiteX38" fmla="*/ 591992 w 1585912"/>
                <a:gd name="connsiteY38" fmla="*/ 1827644 h 2012950"/>
                <a:gd name="connsiteX39" fmla="*/ 592075 w 1585912"/>
                <a:gd name="connsiteY39" fmla="*/ 1827203 h 2012950"/>
                <a:gd name="connsiteX40" fmla="*/ 589999 w 1585912"/>
                <a:gd name="connsiteY40" fmla="*/ 1826684 h 2012950"/>
                <a:gd name="connsiteX41" fmla="*/ 369129 w 1585912"/>
                <a:gd name="connsiteY41" fmla="*/ 1772157 h 2012950"/>
                <a:gd name="connsiteX42" fmla="*/ 369580 w 1585912"/>
                <a:gd name="connsiteY42" fmla="*/ 1766586 h 2012950"/>
                <a:gd name="connsiteX43" fmla="*/ 98626 w 1585912"/>
                <a:gd name="connsiteY43" fmla="*/ 1445683 h 2012950"/>
                <a:gd name="connsiteX44" fmla="*/ 84840 w 1585912"/>
                <a:gd name="connsiteY44" fmla="*/ 1429279 h 2012950"/>
                <a:gd name="connsiteX45" fmla="*/ 60979 w 1585912"/>
                <a:gd name="connsiteY45" fmla="*/ 1394354 h 2012950"/>
                <a:gd name="connsiteX46" fmla="*/ 40299 w 1585912"/>
                <a:gd name="connsiteY46" fmla="*/ 1357842 h 2012950"/>
                <a:gd name="connsiteX47" fmla="*/ 24391 w 1585912"/>
                <a:gd name="connsiteY47" fmla="*/ 1319213 h 2012950"/>
                <a:gd name="connsiteX48" fmla="*/ 12195 w 1585912"/>
                <a:gd name="connsiteY48" fmla="*/ 1279525 h 2012950"/>
                <a:gd name="connsiteX49" fmla="*/ 3711 w 1585912"/>
                <a:gd name="connsiteY49" fmla="*/ 1238250 h 2012950"/>
                <a:gd name="connsiteX50" fmla="*/ 0 w 1585912"/>
                <a:gd name="connsiteY50" fmla="*/ 1196446 h 2012950"/>
                <a:gd name="connsiteX51" fmla="*/ 0 w 1585912"/>
                <a:gd name="connsiteY51" fmla="*/ 1154113 h 2012950"/>
                <a:gd name="connsiteX52" fmla="*/ 2121 w 1585912"/>
                <a:gd name="connsiteY52" fmla="*/ 1133475 h 2012950"/>
                <a:gd name="connsiteX53" fmla="*/ 53275 w 1585912"/>
                <a:gd name="connsiteY53" fmla="*/ 658404 h 2012950"/>
                <a:gd name="connsiteX54" fmla="*/ 50800 w 1585912"/>
                <a:gd name="connsiteY54" fmla="*/ 655161 h 2012950"/>
                <a:gd name="connsiteX55" fmla="*/ 53880 w 1585912"/>
                <a:gd name="connsiteY55" fmla="*/ 652782 h 2012950"/>
                <a:gd name="connsiteX56" fmla="*/ 54086 w 1585912"/>
                <a:gd name="connsiteY56" fmla="*/ 650875 h 2012950"/>
                <a:gd name="connsiteX57" fmla="*/ 55122 w 1585912"/>
                <a:gd name="connsiteY57" fmla="*/ 651823 h 2012950"/>
                <a:gd name="connsiteX58" fmla="*/ 213937 w 1585912"/>
                <a:gd name="connsiteY58" fmla="*/ 529168 h 2012950"/>
                <a:gd name="connsiteX59" fmla="*/ 214312 w 1585912"/>
                <a:gd name="connsiteY59" fmla="*/ 529043 h 2012950"/>
                <a:gd name="connsiteX60" fmla="*/ 214312 w 1585912"/>
                <a:gd name="connsiteY60" fmla="*/ 527857 h 2012950"/>
                <a:gd name="connsiteX61" fmla="*/ 844307 w 1585912"/>
                <a:gd name="connsiteY61" fmla="*/ 41297 h 2012950"/>
                <a:gd name="connsiteX62" fmla="*/ 861762 w 1585912"/>
                <a:gd name="connsiteY62" fmla="*/ 29119 h 2012950"/>
                <a:gd name="connsiteX63" fmla="*/ 899319 w 1585912"/>
                <a:gd name="connsiteY63" fmla="*/ 10589 h 2012950"/>
                <a:gd name="connsiteX64" fmla="*/ 938462 w 1585912"/>
                <a:gd name="connsiteY64" fmla="*/ 1588 h 2012950"/>
                <a:gd name="connsiteX65" fmla="*/ 979192 w 1585912"/>
                <a:gd name="connsiteY65"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32297 w 1585912"/>
                <a:gd name="connsiteY3" fmla="*/ 548505 h 2012950"/>
                <a:gd name="connsiteX4" fmla="*/ 215899 w 1585912"/>
                <a:gd name="connsiteY4" fmla="*/ 528916 h 2012950"/>
                <a:gd name="connsiteX5" fmla="*/ 979192 w 1585912"/>
                <a:gd name="connsiteY5" fmla="*/ 0 h 2012950"/>
                <a:gd name="connsiteX6" fmla="*/ 1018864 w 1585912"/>
                <a:gd name="connsiteY6" fmla="*/ 6883 h 2012950"/>
                <a:gd name="connsiteX7" fmla="*/ 1056950 w 1585912"/>
                <a:gd name="connsiteY7" fmla="*/ 21707 h 2012950"/>
                <a:gd name="connsiteX8" fmla="*/ 1090803 w 1585912"/>
                <a:gd name="connsiteY8" fmla="*/ 43414 h 2012950"/>
                <a:gd name="connsiteX9" fmla="*/ 1120425 w 1585912"/>
                <a:gd name="connsiteY9" fmla="*/ 72534 h 2012950"/>
                <a:gd name="connsiteX10" fmla="*/ 1133120 w 1585912"/>
                <a:gd name="connsiteY10" fmla="*/ 91064 h 2012950"/>
                <a:gd name="connsiteX11" fmla="*/ 1165387 w 1585912"/>
                <a:gd name="connsiteY11" fmla="*/ 140303 h 2012950"/>
                <a:gd name="connsiteX12" fmla="*/ 1225688 w 1585912"/>
                <a:gd name="connsiteY12" fmla="*/ 241427 h 2012950"/>
                <a:gd name="connsiteX13" fmla="*/ 1281230 w 1585912"/>
                <a:gd name="connsiteY13" fmla="*/ 344669 h 2012950"/>
                <a:gd name="connsiteX14" fmla="*/ 1332539 w 1585912"/>
                <a:gd name="connsiteY14" fmla="*/ 449499 h 2012950"/>
                <a:gd name="connsiteX15" fmla="*/ 1378559 w 1585912"/>
                <a:gd name="connsiteY15" fmla="*/ 555388 h 2012950"/>
                <a:gd name="connsiteX16" fmla="*/ 1420876 w 1585912"/>
                <a:gd name="connsiteY16" fmla="*/ 662865 h 2012950"/>
                <a:gd name="connsiteX17" fmla="*/ 1457374 w 1585912"/>
                <a:gd name="connsiteY17" fmla="*/ 771931 h 2012950"/>
                <a:gd name="connsiteX18" fmla="*/ 1489112 w 1585912"/>
                <a:gd name="connsiteY18" fmla="*/ 880997 h 2012950"/>
                <a:gd name="connsiteX19" fmla="*/ 1517147 w 1585912"/>
                <a:gd name="connsiteY19" fmla="*/ 991121 h 2012950"/>
                <a:gd name="connsiteX20" fmla="*/ 1540421 w 1585912"/>
                <a:gd name="connsiteY20" fmla="*/ 1102305 h 2012950"/>
                <a:gd name="connsiteX21" fmla="*/ 1558406 w 1585912"/>
                <a:gd name="connsiteY21" fmla="*/ 1213488 h 2012950"/>
                <a:gd name="connsiteX22" fmla="*/ 1572159 w 1585912"/>
                <a:gd name="connsiteY22" fmla="*/ 1325731 h 2012950"/>
                <a:gd name="connsiteX23" fmla="*/ 1581151 w 1585912"/>
                <a:gd name="connsiteY23" fmla="*/ 1438502 h 2012950"/>
                <a:gd name="connsiteX24" fmla="*/ 1585912 w 1585912"/>
                <a:gd name="connsiteY24" fmla="*/ 1550215 h 2012950"/>
                <a:gd name="connsiteX25" fmla="*/ 1585912 w 1585912"/>
                <a:gd name="connsiteY25" fmla="*/ 1662987 h 2012950"/>
                <a:gd name="connsiteX26" fmla="*/ 1581151 w 1585912"/>
                <a:gd name="connsiteY26" fmla="*/ 1775229 h 2012950"/>
                <a:gd name="connsiteX27" fmla="*/ 1577449 w 1585912"/>
                <a:gd name="connsiteY27" fmla="*/ 1830821 h 2012950"/>
                <a:gd name="connsiteX28" fmla="*/ 1574275 w 1585912"/>
                <a:gd name="connsiteY28" fmla="*/ 1853587 h 2012950"/>
                <a:gd name="connsiteX29" fmla="*/ 1561580 w 1585912"/>
                <a:gd name="connsiteY29" fmla="*/ 1895413 h 2012950"/>
                <a:gd name="connsiteX30" fmla="*/ 1540421 w 1585912"/>
                <a:gd name="connsiteY30" fmla="*/ 1931945 h 2012950"/>
                <a:gd name="connsiteX31" fmla="*/ 1511328 w 1585912"/>
                <a:gd name="connsiteY31" fmla="*/ 1963182 h 2012950"/>
                <a:gd name="connsiteX32" fmla="*/ 1478004 w 1585912"/>
                <a:gd name="connsiteY32" fmla="*/ 1987537 h 2012950"/>
                <a:gd name="connsiteX33" fmla="*/ 1438860 w 1585912"/>
                <a:gd name="connsiteY33" fmla="*/ 2004479 h 2012950"/>
                <a:gd name="connsiteX34" fmla="*/ 1397072 w 1585912"/>
                <a:gd name="connsiteY34" fmla="*/ 2012950 h 2012950"/>
                <a:gd name="connsiteX35" fmla="*/ 1353697 w 1585912"/>
                <a:gd name="connsiteY35" fmla="*/ 2011891 h 2012950"/>
                <a:gd name="connsiteX36" fmla="*/ 1330952 w 1585912"/>
                <a:gd name="connsiteY36" fmla="*/ 2007656 h 2012950"/>
                <a:gd name="connsiteX37" fmla="*/ 591992 w 1585912"/>
                <a:gd name="connsiteY37" fmla="*/ 1827644 h 2012950"/>
                <a:gd name="connsiteX38" fmla="*/ 592075 w 1585912"/>
                <a:gd name="connsiteY38" fmla="*/ 1827203 h 2012950"/>
                <a:gd name="connsiteX39" fmla="*/ 589999 w 1585912"/>
                <a:gd name="connsiteY39" fmla="*/ 1826684 h 2012950"/>
                <a:gd name="connsiteX40" fmla="*/ 369129 w 1585912"/>
                <a:gd name="connsiteY40" fmla="*/ 1772157 h 2012950"/>
                <a:gd name="connsiteX41" fmla="*/ 369580 w 1585912"/>
                <a:gd name="connsiteY41" fmla="*/ 1766586 h 2012950"/>
                <a:gd name="connsiteX42" fmla="*/ 98626 w 1585912"/>
                <a:gd name="connsiteY42" fmla="*/ 1445683 h 2012950"/>
                <a:gd name="connsiteX43" fmla="*/ 84840 w 1585912"/>
                <a:gd name="connsiteY43" fmla="*/ 1429279 h 2012950"/>
                <a:gd name="connsiteX44" fmla="*/ 60979 w 1585912"/>
                <a:gd name="connsiteY44" fmla="*/ 1394354 h 2012950"/>
                <a:gd name="connsiteX45" fmla="*/ 40299 w 1585912"/>
                <a:gd name="connsiteY45" fmla="*/ 1357842 h 2012950"/>
                <a:gd name="connsiteX46" fmla="*/ 24391 w 1585912"/>
                <a:gd name="connsiteY46" fmla="*/ 1319213 h 2012950"/>
                <a:gd name="connsiteX47" fmla="*/ 12195 w 1585912"/>
                <a:gd name="connsiteY47" fmla="*/ 1279525 h 2012950"/>
                <a:gd name="connsiteX48" fmla="*/ 3711 w 1585912"/>
                <a:gd name="connsiteY48" fmla="*/ 1238250 h 2012950"/>
                <a:gd name="connsiteX49" fmla="*/ 0 w 1585912"/>
                <a:gd name="connsiteY49" fmla="*/ 1196446 h 2012950"/>
                <a:gd name="connsiteX50" fmla="*/ 0 w 1585912"/>
                <a:gd name="connsiteY50" fmla="*/ 1154113 h 2012950"/>
                <a:gd name="connsiteX51" fmla="*/ 2121 w 1585912"/>
                <a:gd name="connsiteY51" fmla="*/ 1133475 h 2012950"/>
                <a:gd name="connsiteX52" fmla="*/ 53275 w 1585912"/>
                <a:gd name="connsiteY52" fmla="*/ 658404 h 2012950"/>
                <a:gd name="connsiteX53" fmla="*/ 50800 w 1585912"/>
                <a:gd name="connsiteY53" fmla="*/ 655161 h 2012950"/>
                <a:gd name="connsiteX54" fmla="*/ 53880 w 1585912"/>
                <a:gd name="connsiteY54" fmla="*/ 652782 h 2012950"/>
                <a:gd name="connsiteX55" fmla="*/ 54086 w 1585912"/>
                <a:gd name="connsiteY55" fmla="*/ 650875 h 2012950"/>
                <a:gd name="connsiteX56" fmla="*/ 55122 w 1585912"/>
                <a:gd name="connsiteY56" fmla="*/ 651823 h 2012950"/>
                <a:gd name="connsiteX57" fmla="*/ 213937 w 1585912"/>
                <a:gd name="connsiteY57" fmla="*/ 529168 h 2012950"/>
                <a:gd name="connsiteX58" fmla="*/ 214312 w 1585912"/>
                <a:gd name="connsiteY58" fmla="*/ 529043 h 2012950"/>
                <a:gd name="connsiteX59" fmla="*/ 214312 w 1585912"/>
                <a:gd name="connsiteY59" fmla="*/ 527857 h 2012950"/>
                <a:gd name="connsiteX60" fmla="*/ 844307 w 1585912"/>
                <a:gd name="connsiteY60" fmla="*/ 41297 h 2012950"/>
                <a:gd name="connsiteX61" fmla="*/ 861762 w 1585912"/>
                <a:gd name="connsiteY61" fmla="*/ 29119 h 2012950"/>
                <a:gd name="connsiteX62" fmla="*/ 899319 w 1585912"/>
                <a:gd name="connsiteY62" fmla="*/ 10589 h 2012950"/>
                <a:gd name="connsiteX63" fmla="*/ 938462 w 1585912"/>
                <a:gd name="connsiteY63" fmla="*/ 1588 h 2012950"/>
                <a:gd name="connsiteX64" fmla="*/ 979192 w 1585912"/>
                <a:gd name="connsiteY64"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15899 w 1585912"/>
                <a:gd name="connsiteY3" fmla="*/ 528916 h 2012950"/>
                <a:gd name="connsiteX4" fmla="*/ 979192 w 1585912"/>
                <a:gd name="connsiteY4" fmla="*/ 0 h 2012950"/>
                <a:gd name="connsiteX5" fmla="*/ 1018864 w 1585912"/>
                <a:gd name="connsiteY5" fmla="*/ 6883 h 2012950"/>
                <a:gd name="connsiteX6" fmla="*/ 1056950 w 1585912"/>
                <a:gd name="connsiteY6" fmla="*/ 21707 h 2012950"/>
                <a:gd name="connsiteX7" fmla="*/ 1090803 w 1585912"/>
                <a:gd name="connsiteY7" fmla="*/ 43414 h 2012950"/>
                <a:gd name="connsiteX8" fmla="*/ 1120425 w 1585912"/>
                <a:gd name="connsiteY8" fmla="*/ 72534 h 2012950"/>
                <a:gd name="connsiteX9" fmla="*/ 1133120 w 1585912"/>
                <a:gd name="connsiteY9" fmla="*/ 91064 h 2012950"/>
                <a:gd name="connsiteX10" fmla="*/ 1165387 w 1585912"/>
                <a:gd name="connsiteY10" fmla="*/ 140303 h 2012950"/>
                <a:gd name="connsiteX11" fmla="*/ 1225688 w 1585912"/>
                <a:gd name="connsiteY11" fmla="*/ 241427 h 2012950"/>
                <a:gd name="connsiteX12" fmla="*/ 1281230 w 1585912"/>
                <a:gd name="connsiteY12" fmla="*/ 344669 h 2012950"/>
                <a:gd name="connsiteX13" fmla="*/ 1332539 w 1585912"/>
                <a:gd name="connsiteY13" fmla="*/ 449499 h 2012950"/>
                <a:gd name="connsiteX14" fmla="*/ 1378559 w 1585912"/>
                <a:gd name="connsiteY14" fmla="*/ 555388 h 2012950"/>
                <a:gd name="connsiteX15" fmla="*/ 1420876 w 1585912"/>
                <a:gd name="connsiteY15" fmla="*/ 662865 h 2012950"/>
                <a:gd name="connsiteX16" fmla="*/ 1457374 w 1585912"/>
                <a:gd name="connsiteY16" fmla="*/ 771931 h 2012950"/>
                <a:gd name="connsiteX17" fmla="*/ 1489112 w 1585912"/>
                <a:gd name="connsiteY17" fmla="*/ 880997 h 2012950"/>
                <a:gd name="connsiteX18" fmla="*/ 1517147 w 1585912"/>
                <a:gd name="connsiteY18" fmla="*/ 991121 h 2012950"/>
                <a:gd name="connsiteX19" fmla="*/ 1540421 w 1585912"/>
                <a:gd name="connsiteY19" fmla="*/ 1102305 h 2012950"/>
                <a:gd name="connsiteX20" fmla="*/ 1558406 w 1585912"/>
                <a:gd name="connsiteY20" fmla="*/ 1213488 h 2012950"/>
                <a:gd name="connsiteX21" fmla="*/ 1572159 w 1585912"/>
                <a:gd name="connsiteY21" fmla="*/ 1325731 h 2012950"/>
                <a:gd name="connsiteX22" fmla="*/ 1581151 w 1585912"/>
                <a:gd name="connsiteY22" fmla="*/ 1438502 h 2012950"/>
                <a:gd name="connsiteX23" fmla="*/ 1585912 w 1585912"/>
                <a:gd name="connsiteY23" fmla="*/ 1550215 h 2012950"/>
                <a:gd name="connsiteX24" fmla="*/ 1585912 w 1585912"/>
                <a:gd name="connsiteY24" fmla="*/ 1662987 h 2012950"/>
                <a:gd name="connsiteX25" fmla="*/ 1581151 w 1585912"/>
                <a:gd name="connsiteY25" fmla="*/ 1775229 h 2012950"/>
                <a:gd name="connsiteX26" fmla="*/ 1577449 w 1585912"/>
                <a:gd name="connsiteY26" fmla="*/ 1830821 h 2012950"/>
                <a:gd name="connsiteX27" fmla="*/ 1574275 w 1585912"/>
                <a:gd name="connsiteY27" fmla="*/ 1853587 h 2012950"/>
                <a:gd name="connsiteX28" fmla="*/ 1561580 w 1585912"/>
                <a:gd name="connsiteY28" fmla="*/ 1895413 h 2012950"/>
                <a:gd name="connsiteX29" fmla="*/ 1540421 w 1585912"/>
                <a:gd name="connsiteY29" fmla="*/ 1931945 h 2012950"/>
                <a:gd name="connsiteX30" fmla="*/ 1511328 w 1585912"/>
                <a:gd name="connsiteY30" fmla="*/ 1963182 h 2012950"/>
                <a:gd name="connsiteX31" fmla="*/ 1478004 w 1585912"/>
                <a:gd name="connsiteY31" fmla="*/ 1987537 h 2012950"/>
                <a:gd name="connsiteX32" fmla="*/ 1438860 w 1585912"/>
                <a:gd name="connsiteY32" fmla="*/ 2004479 h 2012950"/>
                <a:gd name="connsiteX33" fmla="*/ 1397072 w 1585912"/>
                <a:gd name="connsiteY33" fmla="*/ 2012950 h 2012950"/>
                <a:gd name="connsiteX34" fmla="*/ 1353697 w 1585912"/>
                <a:gd name="connsiteY34" fmla="*/ 2011891 h 2012950"/>
                <a:gd name="connsiteX35" fmla="*/ 1330952 w 1585912"/>
                <a:gd name="connsiteY35" fmla="*/ 2007656 h 2012950"/>
                <a:gd name="connsiteX36" fmla="*/ 591992 w 1585912"/>
                <a:gd name="connsiteY36" fmla="*/ 1827644 h 2012950"/>
                <a:gd name="connsiteX37" fmla="*/ 592075 w 1585912"/>
                <a:gd name="connsiteY37" fmla="*/ 1827203 h 2012950"/>
                <a:gd name="connsiteX38" fmla="*/ 589999 w 1585912"/>
                <a:gd name="connsiteY38" fmla="*/ 1826684 h 2012950"/>
                <a:gd name="connsiteX39" fmla="*/ 369129 w 1585912"/>
                <a:gd name="connsiteY39" fmla="*/ 1772157 h 2012950"/>
                <a:gd name="connsiteX40" fmla="*/ 369580 w 1585912"/>
                <a:gd name="connsiteY40" fmla="*/ 1766586 h 2012950"/>
                <a:gd name="connsiteX41" fmla="*/ 98626 w 1585912"/>
                <a:gd name="connsiteY41" fmla="*/ 1445683 h 2012950"/>
                <a:gd name="connsiteX42" fmla="*/ 84840 w 1585912"/>
                <a:gd name="connsiteY42" fmla="*/ 1429279 h 2012950"/>
                <a:gd name="connsiteX43" fmla="*/ 60979 w 1585912"/>
                <a:gd name="connsiteY43" fmla="*/ 1394354 h 2012950"/>
                <a:gd name="connsiteX44" fmla="*/ 40299 w 1585912"/>
                <a:gd name="connsiteY44" fmla="*/ 1357842 h 2012950"/>
                <a:gd name="connsiteX45" fmla="*/ 24391 w 1585912"/>
                <a:gd name="connsiteY45" fmla="*/ 1319213 h 2012950"/>
                <a:gd name="connsiteX46" fmla="*/ 12195 w 1585912"/>
                <a:gd name="connsiteY46" fmla="*/ 1279525 h 2012950"/>
                <a:gd name="connsiteX47" fmla="*/ 3711 w 1585912"/>
                <a:gd name="connsiteY47" fmla="*/ 1238250 h 2012950"/>
                <a:gd name="connsiteX48" fmla="*/ 0 w 1585912"/>
                <a:gd name="connsiteY48" fmla="*/ 1196446 h 2012950"/>
                <a:gd name="connsiteX49" fmla="*/ 0 w 1585912"/>
                <a:gd name="connsiteY49" fmla="*/ 1154113 h 2012950"/>
                <a:gd name="connsiteX50" fmla="*/ 2121 w 1585912"/>
                <a:gd name="connsiteY50" fmla="*/ 1133475 h 2012950"/>
                <a:gd name="connsiteX51" fmla="*/ 53275 w 1585912"/>
                <a:gd name="connsiteY51" fmla="*/ 658404 h 2012950"/>
                <a:gd name="connsiteX52" fmla="*/ 50800 w 1585912"/>
                <a:gd name="connsiteY52" fmla="*/ 655161 h 2012950"/>
                <a:gd name="connsiteX53" fmla="*/ 53880 w 1585912"/>
                <a:gd name="connsiteY53" fmla="*/ 652782 h 2012950"/>
                <a:gd name="connsiteX54" fmla="*/ 54086 w 1585912"/>
                <a:gd name="connsiteY54" fmla="*/ 650875 h 2012950"/>
                <a:gd name="connsiteX55" fmla="*/ 55122 w 1585912"/>
                <a:gd name="connsiteY55" fmla="*/ 651823 h 2012950"/>
                <a:gd name="connsiteX56" fmla="*/ 213937 w 1585912"/>
                <a:gd name="connsiteY56" fmla="*/ 529168 h 2012950"/>
                <a:gd name="connsiteX57" fmla="*/ 214312 w 1585912"/>
                <a:gd name="connsiteY57" fmla="*/ 529043 h 2012950"/>
                <a:gd name="connsiteX58" fmla="*/ 214312 w 1585912"/>
                <a:gd name="connsiteY58" fmla="*/ 527857 h 2012950"/>
                <a:gd name="connsiteX59" fmla="*/ 844307 w 1585912"/>
                <a:gd name="connsiteY59" fmla="*/ 41297 h 2012950"/>
                <a:gd name="connsiteX60" fmla="*/ 861762 w 1585912"/>
                <a:gd name="connsiteY60" fmla="*/ 29119 h 2012950"/>
                <a:gd name="connsiteX61" fmla="*/ 899319 w 1585912"/>
                <a:gd name="connsiteY61" fmla="*/ 10589 h 2012950"/>
                <a:gd name="connsiteX62" fmla="*/ 938462 w 1585912"/>
                <a:gd name="connsiteY62" fmla="*/ 1588 h 2012950"/>
                <a:gd name="connsiteX63" fmla="*/ 979192 w 1585912"/>
                <a:gd name="connsiteY63"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214312 w 1585912"/>
                <a:gd name="connsiteY57" fmla="*/ 527857 h 2012950"/>
                <a:gd name="connsiteX58" fmla="*/ 844307 w 1585912"/>
                <a:gd name="connsiteY58" fmla="*/ 41297 h 2012950"/>
                <a:gd name="connsiteX59" fmla="*/ 861762 w 1585912"/>
                <a:gd name="connsiteY59" fmla="*/ 29119 h 2012950"/>
                <a:gd name="connsiteX60" fmla="*/ 899319 w 1585912"/>
                <a:gd name="connsiteY60" fmla="*/ 10589 h 2012950"/>
                <a:gd name="connsiteX61" fmla="*/ 938462 w 1585912"/>
                <a:gd name="connsiteY61" fmla="*/ 1588 h 2012950"/>
                <a:gd name="connsiteX62" fmla="*/ 979192 w 1585912"/>
                <a:gd name="connsiteY62"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844307 w 1585912"/>
                <a:gd name="connsiteY57" fmla="*/ 41297 h 2012950"/>
                <a:gd name="connsiteX58" fmla="*/ 861762 w 1585912"/>
                <a:gd name="connsiteY58" fmla="*/ 29119 h 2012950"/>
                <a:gd name="connsiteX59" fmla="*/ 899319 w 1585912"/>
                <a:gd name="connsiteY59" fmla="*/ 10589 h 2012950"/>
                <a:gd name="connsiteX60" fmla="*/ 938462 w 1585912"/>
                <a:gd name="connsiteY60" fmla="*/ 1588 h 2012950"/>
                <a:gd name="connsiteX61" fmla="*/ 979192 w 1585912"/>
                <a:gd name="connsiteY61"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844307 w 1585912"/>
                <a:gd name="connsiteY56" fmla="*/ 41297 h 2012950"/>
                <a:gd name="connsiteX57" fmla="*/ 861762 w 1585912"/>
                <a:gd name="connsiteY57" fmla="*/ 29119 h 2012950"/>
                <a:gd name="connsiteX58" fmla="*/ 899319 w 1585912"/>
                <a:gd name="connsiteY58" fmla="*/ 10589 h 2012950"/>
                <a:gd name="connsiteX59" fmla="*/ 938462 w 1585912"/>
                <a:gd name="connsiteY59" fmla="*/ 1588 h 2012950"/>
                <a:gd name="connsiteX60" fmla="*/ 979192 w 1585912"/>
                <a:gd name="connsiteY60"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844307 w 1585912"/>
                <a:gd name="connsiteY55" fmla="*/ 41297 h 2012950"/>
                <a:gd name="connsiteX56" fmla="*/ 861762 w 1585912"/>
                <a:gd name="connsiteY56" fmla="*/ 29119 h 2012950"/>
                <a:gd name="connsiteX57" fmla="*/ 899319 w 1585912"/>
                <a:gd name="connsiteY57" fmla="*/ 10589 h 2012950"/>
                <a:gd name="connsiteX58" fmla="*/ 938462 w 1585912"/>
                <a:gd name="connsiteY58" fmla="*/ 1588 h 2012950"/>
                <a:gd name="connsiteX59" fmla="*/ 979192 w 1585912"/>
                <a:gd name="connsiteY59"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55122 w 1585912"/>
                <a:gd name="connsiteY51" fmla="*/ 651823 h 2012950"/>
                <a:gd name="connsiteX52" fmla="*/ 844307 w 1585912"/>
                <a:gd name="connsiteY52" fmla="*/ 41297 h 2012950"/>
                <a:gd name="connsiteX53" fmla="*/ 861762 w 1585912"/>
                <a:gd name="connsiteY53" fmla="*/ 29119 h 2012950"/>
                <a:gd name="connsiteX54" fmla="*/ 899319 w 1585912"/>
                <a:gd name="connsiteY54" fmla="*/ 10589 h 2012950"/>
                <a:gd name="connsiteX55" fmla="*/ 938462 w 1585912"/>
                <a:gd name="connsiteY55" fmla="*/ 1588 h 2012950"/>
                <a:gd name="connsiteX56" fmla="*/ 979192 w 1585912"/>
                <a:gd name="connsiteY56"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844307 w 1585912"/>
                <a:gd name="connsiteY51" fmla="*/ 41297 h 2012950"/>
                <a:gd name="connsiteX52" fmla="*/ 861762 w 1585912"/>
                <a:gd name="connsiteY52" fmla="*/ 29119 h 2012950"/>
                <a:gd name="connsiteX53" fmla="*/ 899319 w 1585912"/>
                <a:gd name="connsiteY53" fmla="*/ 10589 h 2012950"/>
                <a:gd name="connsiteX54" fmla="*/ 938462 w 1585912"/>
                <a:gd name="connsiteY54" fmla="*/ 1588 h 2012950"/>
                <a:gd name="connsiteX55" fmla="*/ 979192 w 1585912"/>
                <a:gd name="connsiteY55"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844307 w 1585912"/>
                <a:gd name="connsiteY50" fmla="*/ 41297 h 2012950"/>
                <a:gd name="connsiteX51" fmla="*/ 861762 w 1585912"/>
                <a:gd name="connsiteY51" fmla="*/ 29119 h 2012950"/>
                <a:gd name="connsiteX52" fmla="*/ 899319 w 1585912"/>
                <a:gd name="connsiteY52" fmla="*/ 10589 h 2012950"/>
                <a:gd name="connsiteX53" fmla="*/ 938462 w 1585912"/>
                <a:gd name="connsiteY53" fmla="*/ 1588 h 2012950"/>
                <a:gd name="connsiteX54" fmla="*/ 979192 w 1585912"/>
                <a:gd name="connsiteY54"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844307 w 1585912"/>
                <a:gd name="connsiteY49" fmla="*/ 41297 h 2012950"/>
                <a:gd name="connsiteX50" fmla="*/ 861762 w 1585912"/>
                <a:gd name="connsiteY50" fmla="*/ 29119 h 2012950"/>
                <a:gd name="connsiteX51" fmla="*/ 899319 w 1585912"/>
                <a:gd name="connsiteY51" fmla="*/ 10589 h 2012950"/>
                <a:gd name="connsiteX52" fmla="*/ 938462 w 1585912"/>
                <a:gd name="connsiteY52" fmla="*/ 1588 h 2012950"/>
                <a:gd name="connsiteX53" fmla="*/ 979192 w 1585912"/>
                <a:gd name="connsiteY53"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844307 w 1585912"/>
                <a:gd name="connsiteY48" fmla="*/ 41297 h 2012950"/>
                <a:gd name="connsiteX49" fmla="*/ 861762 w 1585912"/>
                <a:gd name="connsiteY49" fmla="*/ 29119 h 2012950"/>
                <a:gd name="connsiteX50" fmla="*/ 899319 w 1585912"/>
                <a:gd name="connsiteY50" fmla="*/ 10589 h 2012950"/>
                <a:gd name="connsiteX51" fmla="*/ 938462 w 1585912"/>
                <a:gd name="connsiteY51" fmla="*/ 1588 h 2012950"/>
                <a:gd name="connsiteX52" fmla="*/ 979192 w 1585912"/>
                <a:gd name="connsiteY52"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580 w 1585912"/>
                <a:gd name="connsiteY35" fmla="*/ 1766586 h 2012950"/>
                <a:gd name="connsiteX36" fmla="*/ 98626 w 1585912"/>
                <a:gd name="connsiteY36" fmla="*/ 1445683 h 2012950"/>
                <a:gd name="connsiteX37" fmla="*/ 84840 w 1585912"/>
                <a:gd name="connsiteY37" fmla="*/ 1429279 h 2012950"/>
                <a:gd name="connsiteX38" fmla="*/ 60979 w 1585912"/>
                <a:gd name="connsiteY38" fmla="*/ 1394354 h 2012950"/>
                <a:gd name="connsiteX39" fmla="*/ 40299 w 1585912"/>
                <a:gd name="connsiteY39" fmla="*/ 1357842 h 2012950"/>
                <a:gd name="connsiteX40" fmla="*/ 24391 w 1585912"/>
                <a:gd name="connsiteY40" fmla="*/ 1319213 h 2012950"/>
                <a:gd name="connsiteX41" fmla="*/ 12195 w 1585912"/>
                <a:gd name="connsiteY41" fmla="*/ 1279525 h 2012950"/>
                <a:gd name="connsiteX42" fmla="*/ 3711 w 1585912"/>
                <a:gd name="connsiteY42" fmla="*/ 1238250 h 2012950"/>
                <a:gd name="connsiteX43" fmla="*/ 0 w 1585912"/>
                <a:gd name="connsiteY43" fmla="*/ 1196446 h 2012950"/>
                <a:gd name="connsiteX44" fmla="*/ 0 w 1585912"/>
                <a:gd name="connsiteY44" fmla="*/ 1154113 h 2012950"/>
                <a:gd name="connsiteX45" fmla="*/ 2121 w 1585912"/>
                <a:gd name="connsiteY45" fmla="*/ 1133475 h 2012950"/>
                <a:gd name="connsiteX46" fmla="*/ 53275 w 1585912"/>
                <a:gd name="connsiteY46" fmla="*/ 658404 h 2012950"/>
                <a:gd name="connsiteX47" fmla="*/ 844307 w 1585912"/>
                <a:gd name="connsiteY47" fmla="*/ 41297 h 2012950"/>
                <a:gd name="connsiteX48" fmla="*/ 861762 w 1585912"/>
                <a:gd name="connsiteY48" fmla="*/ 29119 h 2012950"/>
                <a:gd name="connsiteX49" fmla="*/ 899319 w 1585912"/>
                <a:gd name="connsiteY49" fmla="*/ 10589 h 2012950"/>
                <a:gd name="connsiteX50" fmla="*/ 938462 w 1585912"/>
                <a:gd name="connsiteY50" fmla="*/ 1588 h 2012950"/>
                <a:gd name="connsiteX51" fmla="*/ 979192 w 1585912"/>
                <a:gd name="connsiteY51"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85912" h="2012950">
                  <a:moveTo>
                    <a:pt x="979192" y="0"/>
                  </a:moveTo>
                  <a:lnTo>
                    <a:pt x="1018864" y="6883"/>
                  </a:lnTo>
                  <a:lnTo>
                    <a:pt x="1056950" y="21707"/>
                  </a:lnTo>
                  <a:lnTo>
                    <a:pt x="1090803" y="43414"/>
                  </a:lnTo>
                  <a:lnTo>
                    <a:pt x="1120425" y="72534"/>
                  </a:lnTo>
                  <a:lnTo>
                    <a:pt x="1133120" y="91064"/>
                  </a:lnTo>
                  <a:lnTo>
                    <a:pt x="1165387" y="140303"/>
                  </a:lnTo>
                  <a:lnTo>
                    <a:pt x="1225688" y="241427"/>
                  </a:lnTo>
                  <a:lnTo>
                    <a:pt x="1281230" y="344669"/>
                  </a:lnTo>
                  <a:lnTo>
                    <a:pt x="1332539" y="449499"/>
                  </a:lnTo>
                  <a:lnTo>
                    <a:pt x="1378559" y="555388"/>
                  </a:lnTo>
                  <a:lnTo>
                    <a:pt x="1420876" y="662865"/>
                  </a:lnTo>
                  <a:lnTo>
                    <a:pt x="1457374" y="771931"/>
                  </a:lnTo>
                  <a:lnTo>
                    <a:pt x="1489112" y="880997"/>
                  </a:lnTo>
                  <a:lnTo>
                    <a:pt x="1517147" y="991121"/>
                  </a:lnTo>
                  <a:lnTo>
                    <a:pt x="1540421" y="1102305"/>
                  </a:lnTo>
                  <a:lnTo>
                    <a:pt x="1558406" y="1213488"/>
                  </a:lnTo>
                  <a:lnTo>
                    <a:pt x="1572159" y="1325731"/>
                  </a:lnTo>
                  <a:lnTo>
                    <a:pt x="1581151" y="1438502"/>
                  </a:lnTo>
                  <a:lnTo>
                    <a:pt x="1585912" y="1550215"/>
                  </a:lnTo>
                  <a:lnTo>
                    <a:pt x="1585912" y="1662987"/>
                  </a:lnTo>
                  <a:lnTo>
                    <a:pt x="1581151" y="1775229"/>
                  </a:lnTo>
                  <a:lnTo>
                    <a:pt x="1577449" y="1830821"/>
                  </a:lnTo>
                  <a:lnTo>
                    <a:pt x="1574275" y="1853587"/>
                  </a:lnTo>
                  <a:lnTo>
                    <a:pt x="1561580" y="1895413"/>
                  </a:lnTo>
                  <a:lnTo>
                    <a:pt x="1540421" y="1931945"/>
                  </a:lnTo>
                  <a:lnTo>
                    <a:pt x="1511328" y="1963182"/>
                  </a:lnTo>
                  <a:lnTo>
                    <a:pt x="1478004" y="1987537"/>
                  </a:lnTo>
                  <a:lnTo>
                    <a:pt x="1438860" y="2004479"/>
                  </a:lnTo>
                  <a:lnTo>
                    <a:pt x="1397072" y="2012950"/>
                  </a:lnTo>
                  <a:lnTo>
                    <a:pt x="1353697" y="2011891"/>
                  </a:lnTo>
                  <a:lnTo>
                    <a:pt x="1330952" y="2007656"/>
                  </a:lnTo>
                  <a:lnTo>
                    <a:pt x="591992" y="1827644"/>
                  </a:lnTo>
                  <a:cubicBezTo>
                    <a:pt x="592020" y="1827497"/>
                    <a:pt x="592047" y="1827350"/>
                    <a:pt x="592075" y="1827203"/>
                  </a:cubicBezTo>
                  <a:lnTo>
                    <a:pt x="589999" y="1826684"/>
                  </a:lnTo>
                  <a:lnTo>
                    <a:pt x="369580" y="1766586"/>
                  </a:lnTo>
                  <a:lnTo>
                    <a:pt x="98626" y="1445683"/>
                  </a:lnTo>
                  <a:lnTo>
                    <a:pt x="84840" y="1429279"/>
                  </a:lnTo>
                  <a:lnTo>
                    <a:pt x="60979" y="1394354"/>
                  </a:lnTo>
                  <a:lnTo>
                    <a:pt x="40299" y="1357842"/>
                  </a:lnTo>
                  <a:lnTo>
                    <a:pt x="24391" y="1319213"/>
                  </a:lnTo>
                  <a:lnTo>
                    <a:pt x="12195" y="1279525"/>
                  </a:lnTo>
                  <a:lnTo>
                    <a:pt x="3711" y="1238250"/>
                  </a:lnTo>
                  <a:lnTo>
                    <a:pt x="0" y="1196446"/>
                  </a:lnTo>
                  <a:lnTo>
                    <a:pt x="0" y="1154113"/>
                  </a:lnTo>
                  <a:lnTo>
                    <a:pt x="2121" y="1133475"/>
                  </a:lnTo>
                  <a:lnTo>
                    <a:pt x="53275" y="658404"/>
                  </a:lnTo>
                  <a:lnTo>
                    <a:pt x="844307" y="41297"/>
                  </a:lnTo>
                  <a:lnTo>
                    <a:pt x="861762" y="29119"/>
                  </a:lnTo>
                  <a:lnTo>
                    <a:pt x="899319" y="10589"/>
                  </a:lnTo>
                  <a:lnTo>
                    <a:pt x="938462" y="1588"/>
                  </a:lnTo>
                  <a:lnTo>
                    <a:pt x="979192" y="0"/>
                  </a:lnTo>
                  <a:close/>
                </a:path>
              </a:pathLst>
            </a:custGeom>
            <a:solidFill>
              <a:schemeClr val="accent4"/>
            </a:solidFill>
            <a:ln>
              <a:noFill/>
            </a:ln>
          </p:spPr>
          <p:txBody>
            <a:bodyPr vert="horz" wrap="square" lIns="68580" tIns="34290" rIns="205740" bIns="34290" numCol="1" anchor="ctr" anchorCtr="0" compatLnSpc="1">
              <a:prstTxWarp prst="textNoShape">
                <a:avLst/>
              </a:prstTxWarp>
              <a:noAutofit/>
            </a:bodyPr>
            <a:lstStyle/>
            <a:p>
              <a:pPr algn="r"/>
              <a:r>
                <a:rPr lang="en-US" sz="3300" b="1">
                  <a:solidFill>
                    <a:schemeClr val="bg1"/>
                  </a:solidFill>
                  <a:effectLst>
                    <a:outerShdw blurRad="38100" dist="38100" dir="2700000" algn="tl">
                      <a:srgbClr val="000000">
                        <a:alpha val="43137"/>
                      </a:srgbClr>
                    </a:outerShdw>
                  </a:effectLst>
                </a:rPr>
                <a:t>05</a:t>
              </a:r>
            </a:p>
          </p:txBody>
        </p:sp>
        <p:sp>
          <p:nvSpPr>
            <p:cNvPr id="40" name="Freeform: Shape 39"/>
            <p:cNvSpPr>
              <a:spLocks/>
            </p:cNvSpPr>
            <p:nvPr/>
          </p:nvSpPr>
          <p:spPr bwMode="auto">
            <a:xfrm>
              <a:off x="5105217" y="3856683"/>
              <a:ext cx="1261947" cy="1370812"/>
            </a:xfrm>
            <a:custGeom>
              <a:avLst/>
              <a:gdLst>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151375 w 1803400"/>
                <a:gd name="connsiteY44" fmla="*/ 1123124 h 1958975"/>
                <a:gd name="connsiteX45" fmla="*/ 253568 w 1803400"/>
                <a:gd name="connsiteY45" fmla="*/ 1056467 h 1958975"/>
                <a:gd name="connsiteX46" fmla="*/ 347288 w 1803400"/>
                <a:gd name="connsiteY46" fmla="*/ 980288 h 1958975"/>
                <a:gd name="connsiteX47" fmla="*/ 433067 w 1803400"/>
                <a:gd name="connsiteY47" fmla="*/ 897232 h 1958975"/>
                <a:gd name="connsiteX48" fmla="*/ 509843 w 1803400"/>
                <a:gd name="connsiteY48" fmla="*/ 809944 h 1958975"/>
                <a:gd name="connsiteX49" fmla="*/ 578678 w 1803400"/>
                <a:gd name="connsiteY49" fmla="*/ 718423 h 1958975"/>
                <a:gd name="connsiteX50" fmla="*/ 640099 w 1803400"/>
                <a:gd name="connsiteY50" fmla="*/ 626374 h 1958975"/>
                <a:gd name="connsiteX51" fmla="*/ 694108 w 1803400"/>
                <a:gd name="connsiteY51" fmla="*/ 534853 h 1958975"/>
                <a:gd name="connsiteX52" fmla="*/ 762942 w 1803400"/>
                <a:gd name="connsiteY52" fmla="*/ 402598 h 1958975"/>
                <a:gd name="connsiteX53" fmla="*/ 830188 w 1803400"/>
                <a:gd name="connsiteY53" fmla="*/ 246537 h 1958975"/>
                <a:gd name="connsiteX54" fmla="*/ 887903 w 1803400"/>
                <a:gd name="connsiteY54" fmla="*/ 78838 h 1958975"/>
                <a:gd name="connsiteX55" fmla="*/ 893727 w 1803400"/>
                <a:gd name="connsiteY55" fmla="*/ 53974 h 1958975"/>
                <a:gd name="connsiteX56" fmla="*/ 893640 w 1803400"/>
                <a:gd name="connsiteY56" fmla="*/ 53974 h 1958975"/>
                <a:gd name="connsiteX57" fmla="*/ 887939 w 1803400"/>
                <a:gd name="connsiteY57" fmla="*/ 78317 h 1958975"/>
                <a:gd name="connsiteX58" fmla="*/ 830226 w 1803400"/>
                <a:gd name="connsiteY58" fmla="*/ 246063 h 1958975"/>
                <a:gd name="connsiteX59" fmla="*/ 762982 w 1803400"/>
                <a:gd name="connsiteY59" fmla="*/ 402167 h 1958975"/>
                <a:gd name="connsiteX60" fmla="*/ 694149 w 1803400"/>
                <a:gd name="connsiteY60" fmla="*/ 534458 h 1958975"/>
                <a:gd name="connsiteX61" fmla="*/ 640142 w 1803400"/>
                <a:gd name="connsiteY61" fmla="*/ 626004 h 1958975"/>
                <a:gd name="connsiteX62" fmla="*/ 578722 w 1803400"/>
                <a:gd name="connsiteY62" fmla="*/ 718079 h 1958975"/>
                <a:gd name="connsiteX63" fmla="*/ 509890 w 1803400"/>
                <a:gd name="connsiteY63" fmla="*/ 809625 h 1958975"/>
                <a:gd name="connsiteX64" fmla="*/ 433115 w 1803400"/>
                <a:gd name="connsiteY64" fmla="*/ 896938 h 1958975"/>
                <a:gd name="connsiteX65" fmla="*/ 347339 w 1803400"/>
                <a:gd name="connsiteY65" fmla="*/ 980017 h 1958975"/>
                <a:gd name="connsiteX66" fmla="*/ 253621 w 1803400"/>
                <a:gd name="connsiteY66" fmla="*/ 1056217 h 1958975"/>
                <a:gd name="connsiteX67" fmla="*/ 151432 w 1803400"/>
                <a:gd name="connsiteY67" fmla="*/ 1122892 h 1958975"/>
                <a:gd name="connsiteX68" fmla="*/ 96895 w 1803400"/>
                <a:gd name="connsiteY68" fmla="*/ 1152525 h 1958975"/>
                <a:gd name="connsiteX69" fmla="*/ 95836 w 1803400"/>
                <a:gd name="connsiteY69" fmla="*/ 1151467 h 1958975"/>
                <a:gd name="connsiteX70" fmla="*/ 0 w 1803400"/>
                <a:gd name="connsiteY70" fmla="*/ 945092 h 1958975"/>
                <a:gd name="connsiteX71" fmla="*/ 5751 w 1803400"/>
                <a:gd name="connsiteY71" fmla="*/ 941243 h 1958975"/>
                <a:gd name="connsiteX72" fmla="*/ 0 w 1803400"/>
                <a:gd name="connsiteY72" fmla="*/ 944563 h 1958975"/>
                <a:gd name="connsiteX73" fmla="*/ 63020 w 1803400"/>
                <a:gd name="connsiteY73" fmla="*/ 479165 h 1958975"/>
                <a:gd name="connsiteX74" fmla="*/ 67787 w 1803400"/>
                <a:gd name="connsiteY74" fmla="*/ 451633 h 1958975"/>
                <a:gd name="connsiteX75" fmla="*/ 82085 w 1803400"/>
                <a:gd name="connsiteY75" fmla="*/ 399216 h 1958975"/>
                <a:gd name="connsiteX76" fmla="*/ 102739 w 1803400"/>
                <a:gd name="connsiteY76" fmla="*/ 349976 h 1958975"/>
                <a:gd name="connsiteX77" fmla="*/ 129748 w 1803400"/>
                <a:gd name="connsiteY77" fmla="*/ 303383 h 1958975"/>
                <a:gd name="connsiteX78" fmla="*/ 162582 w 1803400"/>
                <a:gd name="connsiteY78" fmla="*/ 261555 h 1958975"/>
                <a:gd name="connsiteX79" fmla="*/ 199652 w 1803400"/>
                <a:gd name="connsiteY79" fmla="*/ 223434 h 1958975"/>
                <a:gd name="connsiteX80" fmla="*/ 242548 w 1803400"/>
                <a:gd name="connsiteY80" fmla="*/ 190607 h 1958975"/>
                <a:gd name="connsiteX81" fmla="*/ 289681 w 1803400"/>
                <a:gd name="connsiteY81" fmla="*/ 163075 h 1958975"/>
                <a:gd name="connsiteX82" fmla="*/ 314571 w 1803400"/>
                <a:gd name="connsiteY82" fmla="*/ 151427 h 1958975"/>
                <a:gd name="connsiteX83" fmla="*/ 676131 w 1803400"/>
                <a:gd name="connsiteY83" fmla="*/ 61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151375 w 1803400"/>
                <a:gd name="connsiteY44" fmla="*/ 1123124 h 1958975"/>
                <a:gd name="connsiteX45" fmla="*/ 253568 w 1803400"/>
                <a:gd name="connsiteY45" fmla="*/ 1056467 h 1958975"/>
                <a:gd name="connsiteX46" fmla="*/ 347288 w 1803400"/>
                <a:gd name="connsiteY46" fmla="*/ 980288 h 1958975"/>
                <a:gd name="connsiteX47" fmla="*/ 433067 w 1803400"/>
                <a:gd name="connsiteY47" fmla="*/ 897232 h 1958975"/>
                <a:gd name="connsiteX48" fmla="*/ 509843 w 1803400"/>
                <a:gd name="connsiteY48" fmla="*/ 809944 h 1958975"/>
                <a:gd name="connsiteX49" fmla="*/ 578678 w 1803400"/>
                <a:gd name="connsiteY49" fmla="*/ 718423 h 1958975"/>
                <a:gd name="connsiteX50" fmla="*/ 640099 w 1803400"/>
                <a:gd name="connsiteY50" fmla="*/ 626374 h 1958975"/>
                <a:gd name="connsiteX51" fmla="*/ 694108 w 1803400"/>
                <a:gd name="connsiteY51" fmla="*/ 534853 h 1958975"/>
                <a:gd name="connsiteX52" fmla="*/ 762942 w 1803400"/>
                <a:gd name="connsiteY52" fmla="*/ 402598 h 1958975"/>
                <a:gd name="connsiteX53" fmla="*/ 830188 w 1803400"/>
                <a:gd name="connsiteY53" fmla="*/ 246537 h 1958975"/>
                <a:gd name="connsiteX54" fmla="*/ 887903 w 1803400"/>
                <a:gd name="connsiteY54" fmla="*/ 78838 h 1958975"/>
                <a:gd name="connsiteX55" fmla="*/ 893727 w 1803400"/>
                <a:gd name="connsiteY55" fmla="*/ 53974 h 1958975"/>
                <a:gd name="connsiteX56" fmla="*/ 893640 w 1803400"/>
                <a:gd name="connsiteY56" fmla="*/ 53974 h 1958975"/>
                <a:gd name="connsiteX57" fmla="*/ 887939 w 1803400"/>
                <a:gd name="connsiteY57" fmla="*/ 78317 h 1958975"/>
                <a:gd name="connsiteX58" fmla="*/ 830226 w 1803400"/>
                <a:gd name="connsiteY58" fmla="*/ 246063 h 1958975"/>
                <a:gd name="connsiteX59" fmla="*/ 762982 w 1803400"/>
                <a:gd name="connsiteY59" fmla="*/ 402167 h 1958975"/>
                <a:gd name="connsiteX60" fmla="*/ 694149 w 1803400"/>
                <a:gd name="connsiteY60" fmla="*/ 534458 h 1958975"/>
                <a:gd name="connsiteX61" fmla="*/ 640142 w 1803400"/>
                <a:gd name="connsiteY61" fmla="*/ 626004 h 1958975"/>
                <a:gd name="connsiteX62" fmla="*/ 578722 w 1803400"/>
                <a:gd name="connsiteY62" fmla="*/ 718079 h 1958975"/>
                <a:gd name="connsiteX63" fmla="*/ 509890 w 1803400"/>
                <a:gd name="connsiteY63" fmla="*/ 809625 h 1958975"/>
                <a:gd name="connsiteX64" fmla="*/ 433115 w 1803400"/>
                <a:gd name="connsiteY64" fmla="*/ 896938 h 1958975"/>
                <a:gd name="connsiteX65" fmla="*/ 347339 w 1803400"/>
                <a:gd name="connsiteY65" fmla="*/ 980017 h 1958975"/>
                <a:gd name="connsiteX66" fmla="*/ 253621 w 1803400"/>
                <a:gd name="connsiteY66" fmla="*/ 1056217 h 1958975"/>
                <a:gd name="connsiteX67" fmla="*/ 151432 w 1803400"/>
                <a:gd name="connsiteY67" fmla="*/ 1122892 h 1958975"/>
                <a:gd name="connsiteX68" fmla="*/ 96895 w 1803400"/>
                <a:gd name="connsiteY68" fmla="*/ 1152525 h 1958975"/>
                <a:gd name="connsiteX69" fmla="*/ 0 w 1803400"/>
                <a:gd name="connsiteY69" fmla="*/ 945092 h 1958975"/>
                <a:gd name="connsiteX70" fmla="*/ 5751 w 1803400"/>
                <a:gd name="connsiteY70" fmla="*/ 941243 h 1958975"/>
                <a:gd name="connsiteX71" fmla="*/ 0 w 1803400"/>
                <a:gd name="connsiteY71" fmla="*/ 944563 h 1958975"/>
                <a:gd name="connsiteX72" fmla="*/ 63020 w 1803400"/>
                <a:gd name="connsiteY72" fmla="*/ 479165 h 1958975"/>
                <a:gd name="connsiteX73" fmla="*/ 67787 w 1803400"/>
                <a:gd name="connsiteY73" fmla="*/ 451633 h 1958975"/>
                <a:gd name="connsiteX74" fmla="*/ 82085 w 1803400"/>
                <a:gd name="connsiteY74" fmla="*/ 399216 h 1958975"/>
                <a:gd name="connsiteX75" fmla="*/ 102739 w 1803400"/>
                <a:gd name="connsiteY75" fmla="*/ 349976 h 1958975"/>
                <a:gd name="connsiteX76" fmla="*/ 129748 w 1803400"/>
                <a:gd name="connsiteY76" fmla="*/ 303383 h 1958975"/>
                <a:gd name="connsiteX77" fmla="*/ 162582 w 1803400"/>
                <a:gd name="connsiteY77" fmla="*/ 261555 h 1958975"/>
                <a:gd name="connsiteX78" fmla="*/ 199652 w 1803400"/>
                <a:gd name="connsiteY78" fmla="*/ 223434 h 1958975"/>
                <a:gd name="connsiteX79" fmla="*/ 242548 w 1803400"/>
                <a:gd name="connsiteY79" fmla="*/ 190607 h 1958975"/>
                <a:gd name="connsiteX80" fmla="*/ 289681 w 1803400"/>
                <a:gd name="connsiteY80" fmla="*/ 163075 h 1958975"/>
                <a:gd name="connsiteX81" fmla="*/ 314571 w 1803400"/>
                <a:gd name="connsiteY81" fmla="*/ 151427 h 1958975"/>
                <a:gd name="connsiteX82" fmla="*/ 676131 w 1803400"/>
                <a:gd name="connsiteY82" fmla="*/ 61 h 1958975"/>
                <a:gd name="connsiteX83" fmla="*/ 676147 w 1803400"/>
                <a:gd name="connsiteY83"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151375 w 1803400"/>
                <a:gd name="connsiteY44" fmla="*/ 1123124 h 1958975"/>
                <a:gd name="connsiteX45" fmla="*/ 253568 w 1803400"/>
                <a:gd name="connsiteY45" fmla="*/ 1056467 h 1958975"/>
                <a:gd name="connsiteX46" fmla="*/ 347288 w 1803400"/>
                <a:gd name="connsiteY46" fmla="*/ 980288 h 1958975"/>
                <a:gd name="connsiteX47" fmla="*/ 433067 w 1803400"/>
                <a:gd name="connsiteY47" fmla="*/ 897232 h 1958975"/>
                <a:gd name="connsiteX48" fmla="*/ 509843 w 1803400"/>
                <a:gd name="connsiteY48" fmla="*/ 809944 h 1958975"/>
                <a:gd name="connsiteX49" fmla="*/ 578678 w 1803400"/>
                <a:gd name="connsiteY49" fmla="*/ 718423 h 1958975"/>
                <a:gd name="connsiteX50" fmla="*/ 640099 w 1803400"/>
                <a:gd name="connsiteY50" fmla="*/ 626374 h 1958975"/>
                <a:gd name="connsiteX51" fmla="*/ 694108 w 1803400"/>
                <a:gd name="connsiteY51" fmla="*/ 534853 h 1958975"/>
                <a:gd name="connsiteX52" fmla="*/ 762942 w 1803400"/>
                <a:gd name="connsiteY52" fmla="*/ 402598 h 1958975"/>
                <a:gd name="connsiteX53" fmla="*/ 830188 w 1803400"/>
                <a:gd name="connsiteY53" fmla="*/ 246537 h 1958975"/>
                <a:gd name="connsiteX54" fmla="*/ 887903 w 1803400"/>
                <a:gd name="connsiteY54" fmla="*/ 78838 h 1958975"/>
                <a:gd name="connsiteX55" fmla="*/ 893727 w 1803400"/>
                <a:gd name="connsiteY55" fmla="*/ 53974 h 1958975"/>
                <a:gd name="connsiteX56" fmla="*/ 893640 w 1803400"/>
                <a:gd name="connsiteY56" fmla="*/ 53974 h 1958975"/>
                <a:gd name="connsiteX57" fmla="*/ 887939 w 1803400"/>
                <a:gd name="connsiteY57" fmla="*/ 78317 h 1958975"/>
                <a:gd name="connsiteX58" fmla="*/ 830226 w 1803400"/>
                <a:gd name="connsiteY58" fmla="*/ 246063 h 1958975"/>
                <a:gd name="connsiteX59" fmla="*/ 762982 w 1803400"/>
                <a:gd name="connsiteY59" fmla="*/ 402167 h 1958975"/>
                <a:gd name="connsiteX60" fmla="*/ 694149 w 1803400"/>
                <a:gd name="connsiteY60" fmla="*/ 534458 h 1958975"/>
                <a:gd name="connsiteX61" fmla="*/ 640142 w 1803400"/>
                <a:gd name="connsiteY61" fmla="*/ 626004 h 1958975"/>
                <a:gd name="connsiteX62" fmla="*/ 578722 w 1803400"/>
                <a:gd name="connsiteY62" fmla="*/ 718079 h 1958975"/>
                <a:gd name="connsiteX63" fmla="*/ 509890 w 1803400"/>
                <a:gd name="connsiteY63" fmla="*/ 809625 h 1958975"/>
                <a:gd name="connsiteX64" fmla="*/ 433115 w 1803400"/>
                <a:gd name="connsiteY64" fmla="*/ 896938 h 1958975"/>
                <a:gd name="connsiteX65" fmla="*/ 347339 w 1803400"/>
                <a:gd name="connsiteY65" fmla="*/ 980017 h 1958975"/>
                <a:gd name="connsiteX66" fmla="*/ 253621 w 1803400"/>
                <a:gd name="connsiteY66" fmla="*/ 1056217 h 1958975"/>
                <a:gd name="connsiteX67" fmla="*/ 96895 w 1803400"/>
                <a:gd name="connsiteY67" fmla="*/ 1152525 h 1958975"/>
                <a:gd name="connsiteX68" fmla="*/ 0 w 1803400"/>
                <a:gd name="connsiteY68" fmla="*/ 945092 h 1958975"/>
                <a:gd name="connsiteX69" fmla="*/ 5751 w 1803400"/>
                <a:gd name="connsiteY69" fmla="*/ 941243 h 1958975"/>
                <a:gd name="connsiteX70" fmla="*/ 0 w 1803400"/>
                <a:gd name="connsiteY70" fmla="*/ 944563 h 1958975"/>
                <a:gd name="connsiteX71" fmla="*/ 63020 w 1803400"/>
                <a:gd name="connsiteY71" fmla="*/ 479165 h 1958975"/>
                <a:gd name="connsiteX72" fmla="*/ 67787 w 1803400"/>
                <a:gd name="connsiteY72" fmla="*/ 451633 h 1958975"/>
                <a:gd name="connsiteX73" fmla="*/ 82085 w 1803400"/>
                <a:gd name="connsiteY73" fmla="*/ 399216 h 1958975"/>
                <a:gd name="connsiteX74" fmla="*/ 102739 w 1803400"/>
                <a:gd name="connsiteY74" fmla="*/ 349976 h 1958975"/>
                <a:gd name="connsiteX75" fmla="*/ 129748 w 1803400"/>
                <a:gd name="connsiteY75" fmla="*/ 303383 h 1958975"/>
                <a:gd name="connsiteX76" fmla="*/ 162582 w 1803400"/>
                <a:gd name="connsiteY76" fmla="*/ 261555 h 1958975"/>
                <a:gd name="connsiteX77" fmla="*/ 199652 w 1803400"/>
                <a:gd name="connsiteY77" fmla="*/ 223434 h 1958975"/>
                <a:gd name="connsiteX78" fmla="*/ 242548 w 1803400"/>
                <a:gd name="connsiteY78" fmla="*/ 190607 h 1958975"/>
                <a:gd name="connsiteX79" fmla="*/ 289681 w 1803400"/>
                <a:gd name="connsiteY79" fmla="*/ 163075 h 1958975"/>
                <a:gd name="connsiteX80" fmla="*/ 314571 w 1803400"/>
                <a:gd name="connsiteY80" fmla="*/ 151427 h 1958975"/>
                <a:gd name="connsiteX81" fmla="*/ 676131 w 1803400"/>
                <a:gd name="connsiteY81" fmla="*/ 61 h 1958975"/>
                <a:gd name="connsiteX82" fmla="*/ 676147 w 1803400"/>
                <a:gd name="connsiteY82"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253568 w 1803400"/>
                <a:gd name="connsiteY44" fmla="*/ 1056467 h 1958975"/>
                <a:gd name="connsiteX45" fmla="*/ 347288 w 1803400"/>
                <a:gd name="connsiteY45" fmla="*/ 980288 h 1958975"/>
                <a:gd name="connsiteX46" fmla="*/ 433067 w 1803400"/>
                <a:gd name="connsiteY46" fmla="*/ 897232 h 1958975"/>
                <a:gd name="connsiteX47" fmla="*/ 509843 w 1803400"/>
                <a:gd name="connsiteY47" fmla="*/ 809944 h 1958975"/>
                <a:gd name="connsiteX48" fmla="*/ 578678 w 1803400"/>
                <a:gd name="connsiteY48" fmla="*/ 718423 h 1958975"/>
                <a:gd name="connsiteX49" fmla="*/ 640099 w 1803400"/>
                <a:gd name="connsiteY49" fmla="*/ 626374 h 1958975"/>
                <a:gd name="connsiteX50" fmla="*/ 694108 w 1803400"/>
                <a:gd name="connsiteY50" fmla="*/ 534853 h 1958975"/>
                <a:gd name="connsiteX51" fmla="*/ 762942 w 1803400"/>
                <a:gd name="connsiteY51" fmla="*/ 402598 h 1958975"/>
                <a:gd name="connsiteX52" fmla="*/ 830188 w 1803400"/>
                <a:gd name="connsiteY52" fmla="*/ 246537 h 1958975"/>
                <a:gd name="connsiteX53" fmla="*/ 887903 w 1803400"/>
                <a:gd name="connsiteY53" fmla="*/ 78838 h 1958975"/>
                <a:gd name="connsiteX54" fmla="*/ 893727 w 1803400"/>
                <a:gd name="connsiteY54" fmla="*/ 53974 h 1958975"/>
                <a:gd name="connsiteX55" fmla="*/ 893640 w 1803400"/>
                <a:gd name="connsiteY55" fmla="*/ 53974 h 1958975"/>
                <a:gd name="connsiteX56" fmla="*/ 887939 w 1803400"/>
                <a:gd name="connsiteY56" fmla="*/ 78317 h 1958975"/>
                <a:gd name="connsiteX57" fmla="*/ 830226 w 1803400"/>
                <a:gd name="connsiteY57" fmla="*/ 246063 h 1958975"/>
                <a:gd name="connsiteX58" fmla="*/ 762982 w 1803400"/>
                <a:gd name="connsiteY58" fmla="*/ 402167 h 1958975"/>
                <a:gd name="connsiteX59" fmla="*/ 694149 w 1803400"/>
                <a:gd name="connsiteY59" fmla="*/ 534458 h 1958975"/>
                <a:gd name="connsiteX60" fmla="*/ 640142 w 1803400"/>
                <a:gd name="connsiteY60" fmla="*/ 626004 h 1958975"/>
                <a:gd name="connsiteX61" fmla="*/ 578722 w 1803400"/>
                <a:gd name="connsiteY61" fmla="*/ 718079 h 1958975"/>
                <a:gd name="connsiteX62" fmla="*/ 509890 w 1803400"/>
                <a:gd name="connsiteY62" fmla="*/ 809625 h 1958975"/>
                <a:gd name="connsiteX63" fmla="*/ 433115 w 1803400"/>
                <a:gd name="connsiteY63" fmla="*/ 896938 h 1958975"/>
                <a:gd name="connsiteX64" fmla="*/ 347339 w 1803400"/>
                <a:gd name="connsiteY64" fmla="*/ 980017 h 1958975"/>
                <a:gd name="connsiteX65" fmla="*/ 253621 w 1803400"/>
                <a:gd name="connsiteY65" fmla="*/ 1056217 h 1958975"/>
                <a:gd name="connsiteX66" fmla="*/ 96895 w 1803400"/>
                <a:gd name="connsiteY66" fmla="*/ 1152525 h 1958975"/>
                <a:gd name="connsiteX67" fmla="*/ 0 w 1803400"/>
                <a:gd name="connsiteY67" fmla="*/ 945092 h 1958975"/>
                <a:gd name="connsiteX68" fmla="*/ 5751 w 1803400"/>
                <a:gd name="connsiteY68" fmla="*/ 941243 h 1958975"/>
                <a:gd name="connsiteX69" fmla="*/ 0 w 1803400"/>
                <a:gd name="connsiteY69" fmla="*/ 944563 h 1958975"/>
                <a:gd name="connsiteX70" fmla="*/ 63020 w 1803400"/>
                <a:gd name="connsiteY70" fmla="*/ 479165 h 1958975"/>
                <a:gd name="connsiteX71" fmla="*/ 67787 w 1803400"/>
                <a:gd name="connsiteY71" fmla="*/ 451633 h 1958975"/>
                <a:gd name="connsiteX72" fmla="*/ 82085 w 1803400"/>
                <a:gd name="connsiteY72" fmla="*/ 399216 h 1958975"/>
                <a:gd name="connsiteX73" fmla="*/ 102739 w 1803400"/>
                <a:gd name="connsiteY73" fmla="*/ 349976 h 1958975"/>
                <a:gd name="connsiteX74" fmla="*/ 129748 w 1803400"/>
                <a:gd name="connsiteY74" fmla="*/ 303383 h 1958975"/>
                <a:gd name="connsiteX75" fmla="*/ 162582 w 1803400"/>
                <a:gd name="connsiteY75" fmla="*/ 261555 h 1958975"/>
                <a:gd name="connsiteX76" fmla="*/ 199652 w 1803400"/>
                <a:gd name="connsiteY76" fmla="*/ 223434 h 1958975"/>
                <a:gd name="connsiteX77" fmla="*/ 242548 w 1803400"/>
                <a:gd name="connsiteY77" fmla="*/ 190607 h 1958975"/>
                <a:gd name="connsiteX78" fmla="*/ 289681 w 1803400"/>
                <a:gd name="connsiteY78" fmla="*/ 163075 h 1958975"/>
                <a:gd name="connsiteX79" fmla="*/ 314571 w 1803400"/>
                <a:gd name="connsiteY79" fmla="*/ 151427 h 1958975"/>
                <a:gd name="connsiteX80" fmla="*/ 676131 w 1803400"/>
                <a:gd name="connsiteY80" fmla="*/ 61 h 1958975"/>
                <a:gd name="connsiteX81" fmla="*/ 676147 w 1803400"/>
                <a:gd name="connsiteY81"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253568 w 1803400"/>
                <a:gd name="connsiteY44" fmla="*/ 1056467 h 1958975"/>
                <a:gd name="connsiteX45" fmla="*/ 347288 w 1803400"/>
                <a:gd name="connsiteY45" fmla="*/ 980288 h 1958975"/>
                <a:gd name="connsiteX46" fmla="*/ 433067 w 1803400"/>
                <a:gd name="connsiteY46" fmla="*/ 897232 h 1958975"/>
                <a:gd name="connsiteX47" fmla="*/ 509843 w 1803400"/>
                <a:gd name="connsiteY47" fmla="*/ 809944 h 1958975"/>
                <a:gd name="connsiteX48" fmla="*/ 578678 w 1803400"/>
                <a:gd name="connsiteY48" fmla="*/ 718423 h 1958975"/>
                <a:gd name="connsiteX49" fmla="*/ 640099 w 1803400"/>
                <a:gd name="connsiteY49" fmla="*/ 626374 h 1958975"/>
                <a:gd name="connsiteX50" fmla="*/ 694108 w 1803400"/>
                <a:gd name="connsiteY50" fmla="*/ 534853 h 1958975"/>
                <a:gd name="connsiteX51" fmla="*/ 762942 w 1803400"/>
                <a:gd name="connsiteY51" fmla="*/ 402598 h 1958975"/>
                <a:gd name="connsiteX52" fmla="*/ 830188 w 1803400"/>
                <a:gd name="connsiteY52" fmla="*/ 246537 h 1958975"/>
                <a:gd name="connsiteX53" fmla="*/ 887903 w 1803400"/>
                <a:gd name="connsiteY53" fmla="*/ 78838 h 1958975"/>
                <a:gd name="connsiteX54" fmla="*/ 893727 w 1803400"/>
                <a:gd name="connsiteY54" fmla="*/ 53974 h 1958975"/>
                <a:gd name="connsiteX55" fmla="*/ 893640 w 1803400"/>
                <a:gd name="connsiteY55" fmla="*/ 53974 h 1958975"/>
                <a:gd name="connsiteX56" fmla="*/ 887939 w 1803400"/>
                <a:gd name="connsiteY56" fmla="*/ 78317 h 1958975"/>
                <a:gd name="connsiteX57" fmla="*/ 830226 w 1803400"/>
                <a:gd name="connsiteY57" fmla="*/ 246063 h 1958975"/>
                <a:gd name="connsiteX58" fmla="*/ 762982 w 1803400"/>
                <a:gd name="connsiteY58" fmla="*/ 402167 h 1958975"/>
                <a:gd name="connsiteX59" fmla="*/ 694149 w 1803400"/>
                <a:gd name="connsiteY59" fmla="*/ 534458 h 1958975"/>
                <a:gd name="connsiteX60" fmla="*/ 640142 w 1803400"/>
                <a:gd name="connsiteY60" fmla="*/ 626004 h 1958975"/>
                <a:gd name="connsiteX61" fmla="*/ 578722 w 1803400"/>
                <a:gd name="connsiteY61" fmla="*/ 718079 h 1958975"/>
                <a:gd name="connsiteX62" fmla="*/ 509890 w 1803400"/>
                <a:gd name="connsiteY62" fmla="*/ 809625 h 1958975"/>
                <a:gd name="connsiteX63" fmla="*/ 433115 w 1803400"/>
                <a:gd name="connsiteY63" fmla="*/ 896938 h 1958975"/>
                <a:gd name="connsiteX64" fmla="*/ 347339 w 1803400"/>
                <a:gd name="connsiteY64" fmla="*/ 980017 h 1958975"/>
                <a:gd name="connsiteX65" fmla="*/ 96895 w 1803400"/>
                <a:gd name="connsiteY65" fmla="*/ 1152525 h 1958975"/>
                <a:gd name="connsiteX66" fmla="*/ 0 w 1803400"/>
                <a:gd name="connsiteY66" fmla="*/ 945092 h 1958975"/>
                <a:gd name="connsiteX67" fmla="*/ 5751 w 1803400"/>
                <a:gd name="connsiteY67" fmla="*/ 941243 h 1958975"/>
                <a:gd name="connsiteX68" fmla="*/ 0 w 1803400"/>
                <a:gd name="connsiteY68" fmla="*/ 944563 h 1958975"/>
                <a:gd name="connsiteX69" fmla="*/ 63020 w 1803400"/>
                <a:gd name="connsiteY69" fmla="*/ 479165 h 1958975"/>
                <a:gd name="connsiteX70" fmla="*/ 67787 w 1803400"/>
                <a:gd name="connsiteY70" fmla="*/ 451633 h 1958975"/>
                <a:gd name="connsiteX71" fmla="*/ 82085 w 1803400"/>
                <a:gd name="connsiteY71" fmla="*/ 399216 h 1958975"/>
                <a:gd name="connsiteX72" fmla="*/ 102739 w 1803400"/>
                <a:gd name="connsiteY72" fmla="*/ 349976 h 1958975"/>
                <a:gd name="connsiteX73" fmla="*/ 129748 w 1803400"/>
                <a:gd name="connsiteY73" fmla="*/ 303383 h 1958975"/>
                <a:gd name="connsiteX74" fmla="*/ 162582 w 1803400"/>
                <a:gd name="connsiteY74" fmla="*/ 261555 h 1958975"/>
                <a:gd name="connsiteX75" fmla="*/ 199652 w 1803400"/>
                <a:gd name="connsiteY75" fmla="*/ 223434 h 1958975"/>
                <a:gd name="connsiteX76" fmla="*/ 242548 w 1803400"/>
                <a:gd name="connsiteY76" fmla="*/ 190607 h 1958975"/>
                <a:gd name="connsiteX77" fmla="*/ 289681 w 1803400"/>
                <a:gd name="connsiteY77" fmla="*/ 163075 h 1958975"/>
                <a:gd name="connsiteX78" fmla="*/ 314571 w 1803400"/>
                <a:gd name="connsiteY78" fmla="*/ 151427 h 1958975"/>
                <a:gd name="connsiteX79" fmla="*/ 676131 w 1803400"/>
                <a:gd name="connsiteY79" fmla="*/ 61 h 1958975"/>
                <a:gd name="connsiteX80" fmla="*/ 676147 w 1803400"/>
                <a:gd name="connsiteY80"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347288 w 1803400"/>
                <a:gd name="connsiteY44" fmla="*/ 980288 h 1958975"/>
                <a:gd name="connsiteX45" fmla="*/ 433067 w 1803400"/>
                <a:gd name="connsiteY45" fmla="*/ 897232 h 1958975"/>
                <a:gd name="connsiteX46" fmla="*/ 509843 w 1803400"/>
                <a:gd name="connsiteY46" fmla="*/ 809944 h 1958975"/>
                <a:gd name="connsiteX47" fmla="*/ 578678 w 1803400"/>
                <a:gd name="connsiteY47" fmla="*/ 718423 h 1958975"/>
                <a:gd name="connsiteX48" fmla="*/ 640099 w 1803400"/>
                <a:gd name="connsiteY48" fmla="*/ 626374 h 1958975"/>
                <a:gd name="connsiteX49" fmla="*/ 694108 w 1803400"/>
                <a:gd name="connsiteY49" fmla="*/ 534853 h 1958975"/>
                <a:gd name="connsiteX50" fmla="*/ 762942 w 1803400"/>
                <a:gd name="connsiteY50" fmla="*/ 402598 h 1958975"/>
                <a:gd name="connsiteX51" fmla="*/ 830188 w 1803400"/>
                <a:gd name="connsiteY51" fmla="*/ 246537 h 1958975"/>
                <a:gd name="connsiteX52" fmla="*/ 887903 w 1803400"/>
                <a:gd name="connsiteY52" fmla="*/ 78838 h 1958975"/>
                <a:gd name="connsiteX53" fmla="*/ 893727 w 1803400"/>
                <a:gd name="connsiteY53" fmla="*/ 53974 h 1958975"/>
                <a:gd name="connsiteX54" fmla="*/ 893640 w 1803400"/>
                <a:gd name="connsiteY54" fmla="*/ 53974 h 1958975"/>
                <a:gd name="connsiteX55" fmla="*/ 887939 w 1803400"/>
                <a:gd name="connsiteY55" fmla="*/ 78317 h 1958975"/>
                <a:gd name="connsiteX56" fmla="*/ 830226 w 1803400"/>
                <a:gd name="connsiteY56" fmla="*/ 246063 h 1958975"/>
                <a:gd name="connsiteX57" fmla="*/ 762982 w 1803400"/>
                <a:gd name="connsiteY57" fmla="*/ 402167 h 1958975"/>
                <a:gd name="connsiteX58" fmla="*/ 694149 w 1803400"/>
                <a:gd name="connsiteY58" fmla="*/ 534458 h 1958975"/>
                <a:gd name="connsiteX59" fmla="*/ 640142 w 1803400"/>
                <a:gd name="connsiteY59" fmla="*/ 626004 h 1958975"/>
                <a:gd name="connsiteX60" fmla="*/ 578722 w 1803400"/>
                <a:gd name="connsiteY60" fmla="*/ 718079 h 1958975"/>
                <a:gd name="connsiteX61" fmla="*/ 509890 w 1803400"/>
                <a:gd name="connsiteY61" fmla="*/ 809625 h 1958975"/>
                <a:gd name="connsiteX62" fmla="*/ 433115 w 1803400"/>
                <a:gd name="connsiteY62" fmla="*/ 896938 h 1958975"/>
                <a:gd name="connsiteX63" fmla="*/ 347339 w 1803400"/>
                <a:gd name="connsiteY63" fmla="*/ 980017 h 1958975"/>
                <a:gd name="connsiteX64" fmla="*/ 96895 w 1803400"/>
                <a:gd name="connsiteY64" fmla="*/ 1152525 h 1958975"/>
                <a:gd name="connsiteX65" fmla="*/ 0 w 1803400"/>
                <a:gd name="connsiteY65" fmla="*/ 945092 h 1958975"/>
                <a:gd name="connsiteX66" fmla="*/ 5751 w 1803400"/>
                <a:gd name="connsiteY66" fmla="*/ 941243 h 1958975"/>
                <a:gd name="connsiteX67" fmla="*/ 0 w 1803400"/>
                <a:gd name="connsiteY67" fmla="*/ 944563 h 1958975"/>
                <a:gd name="connsiteX68" fmla="*/ 63020 w 1803400"/>
                <a:gd name="connsiteY68" fmla="*/ 479165 h 1958975"/>
                <a:gd name="connsiteX69" fmla="*/ 67787 w 1803400"/>
                <a:gd name="connsiteY69" fmla="*/ 451633 h 1958975"/>
                <a:gd name="connsiteX70" fmla="*/ 82085 w 1803400"/>
                <a:gd name="connsiteY70" fmla="*/ 399216 h 1958975"/>
                <a:gd name="connsiteX71" fmla="*/ 102739 w 1803400"/>
                <a:gd name="connsiteY71" fmla="*/ 349976 h 1958975"/>
                <a:gd name="connsiteX72" fmla="*/ 129748 w 1803400"/>
                <a:gd name="connsiteY72" fmla="*/ 303383 h 1958975"/>
                <a:gd name="connsiteX73" fmla="*/ 162582 w 1803400"/>
                <a:gd name="connsiteY73" fmla="*/ 261555 h 1958975"/>
                <a:gd name="connsiteX74" fmla="*/ 199652 w 1803400"/>
                <a:gd name="connsiteY74" fmla="*/ 223434 h 1958975"/>
                <a:gd name="connsiteX75" fmla="*/ 242548 w 1803400"/>
                <a:gd name="connsiteY75" fmla="*/ 190607 h 1958975"/>
                <a:gd name="connsiteX76" fmla="*/ 289681 w 1803400"/>
                <a:gd name="connsiteY76" fmla="*/ 163075 h 1958975"/>
                <a:gd name="connsiteX77" fmla="*/ 314571 w 1803400"/>
                <a:gd name="connsiteY77" fmla="*/ 151427 h 1958975"/>
                <a:gd name="connsiteX78" fmla="*/ 676131 w 1803400"/>
                <a:gd name="connsiteY78" fmla="*/ 61 h 1958975"/>
                <a:gd name="connsiteX79" fmla="*/ 676147 w 1803400"/>
                <a:gd name="connsiteY79"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347288 w 1803400"/>
                <a:gd name="connsiteY44" fmla="*/ 980288 h 1958975"/>
                <a:gd name="connsiteX45" fmla="*/ 433067 w 1803400"/>
                <a:gd name="connsiteY45" fmla="*/ 897232 h 1958975"/>
                <a:gd name="connsiteX46" fmla="*/ 509843 w 1803400"/>
                <a:gd name="connsiteY46" fmla="*/ 809944 h 1958975"/>
                <a:gd name="connsiteX47" fmla="*/ 578678 w 1803400"/>
                <a:gd name="connsiteY47" fmla="*/ 718423 h 1958975"/>
                <a:gd name="connsiteX48" fmla="*/ 640099 w 1803400"/>
                <a:gd name="connsiteY48" fmla="*/ 626374 h 1958975"/>
                <a:gd name="connsiteX49" fmla="*/ 694108 w 1803400"/>
                <a:gd name="connsiteY49" fmla="*/ 534853 h 1958975"/>
                <a:gd name="connsiteX50" fmla="*/ 762942 w 1803400"/>
                <a:gd name="connsiteY50" fmla="*/ 402598 h 1958975"/>
                <a:gd name="connsiteX51" fmla="*/ 830188 w 1803400"/>
                <a:gd name="connsiteY51" fmla="*/ 246537 h 1958975"/>
                <a:gd name="connsiteX52" fmla="*/ 887903 w 1803400"/>
                <a:gd name="connsiteY52" fmla="*/ 78838 h 1958975"/>
                <a:gd name="connsiteX53" fmla="*/ 893727 w 1803400"/>
                <a:gd name="connsiteY53" fmla="*/ 53974 h 1958975"/>
                <a:gd name="connsiteX54" fmla="*/ 893640 w 1803400"/>
                <a:gd name="connsiteY54" fmla="*/ 53974 h 1958975"/>
                <a:gd name="connsiteX55" fmla="*/ 887939 w 1803400"/>
                <a:gd name="connsiteY55" fmla="*/ 78317 h 1958975"/>
                <a:gd name="connsiteX56" fmla="*/ 830226 w 1803400"/>
                <a:gd name="connsiteY56" fmla="*/ 246063 h 1958975"/>
                <a:gd name="connsiteX57" fmla="*/ 762982 w 1803400"/>
                <a:gd name="connsiteY57" fmla="*/ 402167 h 1958975"/>
                <a:gd name="connsiteX58" fmla="*/ 694149 w 1803400"/>
                <a:gd name="connsiteY58" fmla="*/ 534458 h 1958975"/>
                <a:gd name="connsiteX59" fmla="*/ 640142 w 1803400"/>
                <a:gd name="connsiteY59" fmla="*/ 626004 h 1958975"/>
                <a:gd name="connsiteX60" fmla="*/ 578722 w 1803400"/>
                <a:gd name="connsiteY60" fmla="*/ 718079 h 1958975"/>
                <a:gd name="connsiteX61" fmla="*/ 509890 w 1803400"/>
                <a:gd name="connsiteY61" fmla="*/ 809625 h 1958975"/>
                <a:gd name="connsiteX62" fmla="*/ 433115 w 1803400"/>
                <a:gd name="connsiteY62" fmla="*/ 896938 h 1958975"/>
                <a:gd name="connsiteX63" fmla="*/ 96895 w 1803400"/>
                <a:gd name="connsiteY63" fmla="*/ 1152525 h 1958975"/>
                <a:gd name="connsiteX64" fmla="*/ 0 w 1803400"/>
                <a:gd name="connsiteY64" fmla="*/ 945092 h 1958975"/>
                <a:gd name="connsiteX65" fmla="*/ 5751 w 1803400"/>
                <a:gd name="connsiteY65" fmla="*/ 941243 h 1958975"/>
                <a:gd name="connsiteX66" fmla="*/ 0 w 1803400"/>
                <a:gd name="connsiteY66" fmla="*/ 944563 h 1958975"/>
                <a:gd name="connsiteX67" fmla="*/ 63020 w 1803400"/>
                <a:gd name="connsiteY67" fmla="*/ 479165 h 1958975"/>
                <a:gd name="connsiteX68" fmla="*/ 67787 w 1803400"/>
                <a:gd name="connsiteY68" fmla="*/ 451633 h 1958975"/>
                <a:gd name="connsiteX69" fmla="*/ 82085 w 1803400"/>
                <a:gd name="connsiteY69" fmla="*/ 399216 h 1958975"/>
                <a:gd name="connsiteX70" fmla="*/ 102739 w 1803400"/>
                <a:gd name="connsiteY70" fmla="*/ 349976 h 1958975"/>
                <a:gd name="connsiteX71" fmla="*/ 129748 w 1803400"/>
                <a:gd name="connsiteY71" fmla="*/ 303383 h 1958975"/>
                <a:gd name="connsiteX72" fmla="*/ 162582 w 1803400"/>
                <a:gd name="connsiteY72" fmla="*/ 261555 h 1958975"/>
                <a:gd name="connsiteX73" fmla="*/ 199652 w 1803400"/>
                <a:gd name="connsiteY73" fmla="*/ 223434 h 1958975"/>
                <a:gd name="connsiteX74" fmla="*/ 242548 w 1803400"/>
                <a:gd name="connsiteY74" fmla="*/ 190607 h 1958975"/>
                <a:gd name="connsiteX75" fmla="*/ 289681 w 1803400"/>
                <a:gd name="connsiteY75" fmla="*/ 163075 h 1958975"/>
                <a:gd name="connsiteX76" fmla="*/ 314571 w 1803400"/>
                <a:gd name="connsiteY76" fmla="*/ 151427 h 1958975"/>
                <a:gd name="connsiteX77" fmla="*/ 676131 w 1803400"/>
                <a:gd name="connsiteY77" fmla="*/ 61 h 1958975"/>
                <a:gd name="connsiteX78" fmla="*/ 676147 w 1803400"/>
                <a:gd name="connsiteY78"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433067 w 1803400"/>
                <a:gd name="connsiteY44" fmla="*/ 897232 h 1958975"/>
                <a:gd name="connsiteX45" fmla="*/ 509843 w 1803400"/>
                <a:gd name="connsiteY45" fmla="*/ 809944 h 1958975"/>
                <a:gd name="connsiteX46" fmla="*/ 578678 w 1803400"/>
                <a:gd name="connsiteY46" fmla="*/ 718423 h 1958975"/>
                <a:gd name="connsiteX47" fmla="*/ 640099 w 1803400"/>
                <a:gd name="connsiteY47" fmla="*/ 626374 h 1958975"/>
                <a:gd name="connsiteX48" fmla="*/ 694108 w 1803400"/>
                <a:gd name="connsiteY48" fmla="*/ 534853 h 1958975"/>
                <a:gd name="connsiteX49" fmla="*/ 762942 w 1803400"/>
                <a:gd name="connsiteY49" fmla="*/ 402598 h 1958975"/>
                <a:gd name="connsiteX50" fmla="*/ 830188 w 1803400"/>
                <a:gd name="connsiteY50" fmla="*/ 246537 h 1958975"/>
                <a:gd name="connsiteX51" fmla="*/ 887903 w 1803400"/>
                <a:gd name="connsiteY51" fmla="*/ 78838 h 1958975"/>
                <a:gd name="connsiteX52" fmla="*/ 893727 w 1803400"/>
                <a:gd name="connsiteY52" fmla="*/ 53974 h 1958975"/>
                <a:gd name="connsiteX53" fmla="*/ 893640 w 1803400"/>
                <a:gd name="connsiteY53" fmla="*/ 53974 h 1958975"/>
                <a:gd name="connsiteX54" fmla="*/ 887939 w 1803400"/>
                <a:gd name="connsiteY54" fmla="*/ 78317 h 1958975"/>
                <a:gd name="connsiteX55" fmla="*/ 830226 w 1803400"/>
                <a:gd name="connsiteY55" fmla="*/ 246063 h 1958975"/>
                <a:gd name="connsiteX56" fmla="*/ 762982 w 1803400"/>
                <a:gd name="connsiteY56" fmla="*/ 402167 h 1958975"/>
                <a:gd name="connsiteX57" fmla="*/ 694149 w 1803400"/>
                <a:gd name="connsiteY57" fmla="*/ 534458 h 1958975"/>
                <a:gd name="connsiteX58" fmla="*/ 640142 w 1803400"/>
                <a:gd name="connsiteY58" fmla="*/ 626004 h 1958975"/>
                <a:gd name="connsiteX59" fmla="*/ 578722 w 1803400"/>
                <a:gd name="connsiteY59" fmla="*/ 718079 h 1958975"/>
                <a:gd name="connsiteX60" fmla="*/ 509890 w 1803400"/>
                <a:gd name="connsiteY60" fmla="*/ 809625 h 1958975"/>
                <a:gd name="connsiteX61" fmla="*/ 433115 w 1803400"/>
                <a:gd name="connsiteY61" fmla="*/ 896938 h 1958975"/>
                <a:gd name="connsiteX62" fmla="*/ 96895 w 1803400"/>
                <a:gd name="connsiteY62" fmla="*/ 1152525 h 1958975"/>
                <a:gd name="connsiteX63" fmla="*/ 0 w 1803400"/>
                <a:gd name="connsiteY63" fmla="*/ 945092 h 1958975"/>
                <a:gd name="connsiteX64" fmla="*/ 5751 w 1803400"/>
                <a:gd name="connsiteY64" fmla="*/ 941243 h 1958975"/>
                <a:gd name="connsiteX65" fmla="*/ 0 w 1803400"/>
                <a:gd name="connsiteY65" fmla="*/ 944563 h 1958975"/>
                <a:gd name="connsiteX66" fmla="*/ 63020 w 1803400"/>
                <a:gd name="connsiteY66" fmla="*/ 479165 h 1958975"/>
                <a:gd name="connsiteX67" fmla="*/ 67787 w 1803400"/>
                <a:gd name="connsiteY67" fmla="*/ 451633 h 1958975"/>
                <a:gd name="connsiteX68" fmla="*/ 82085 w 1803400"/>
                <a:gd name="connsiteY68" fmla="*/ 399216 h 1958975"/>
                <a:gd name="connsiteX69" fmla="*/ 102739 w 1803400"/>
                <a:gd name="connsiteY69" fmla="*/ 349976 h 1958975"/>
                <a:gd name="connsiteX70" fmla="*/ 129748 w 1803400"/>
                <a:gd name="connsiteY70" fmla="*/ 303383 h 1958975"/>
                <a:gd name="connsiteX71" fmla="*/ 162582 w 1803400"/>
                <a:gd name="connsiteY71" fmla="*/ 261555 h 1958975"/>
                <a:gd name="connsiteX72" fmla="*/ 199652 w 1803400"/>
                <a:gd name="connsiteY72" fmla="*/ 223434 h 1958975"/>
                <a:gd name="connsiteX73" fmla="*/ 242548 w 1803400"/>
                <a:gd name="connsiteY73" fmla="*/ 190607 h 1958975"/>
                <a:gd name="connsiteX74" fmla="*/ 289681 w 1803400"/>
                <a:gd name="connsiteY74" fmla="*/ 163075 h 1958975"/>
                <a:gd name="connsiteX75" fmla="*/ 314571 w 1803400"/>
                <a:gd name="connsiteY75" fmla="*/ 151427 h 1958975"/>
                <a:gd name="connsiteX76" fmla="*/ 676131 w 1803400"/>
                <a:gd name="connsiteY76" fmla="*/ 61 h 1958975"/>
                <a:gd name="connsiteX77" fmla="*/ 676147 w 1803400"/>
                <a:gd name="connsiteY77"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433067 w 1803400"/>
                <a:gd name="connsiteY44" fmla="*/ 897232 h 1958975"/>
                <a:gd name="connsiteX45" fmla="*/ 509843 w 1803400"/>
                <a:gd name="connsiteY45" fmla="*/ 809944 h 1958975"/>
                <a:gd name="connsiteX46" fmla="*/ 578678 w 1803400"/>
                <a:gd name="connsiteY46" fmla="*/ 718423 h 1958975"/>
                <a:gd name="connsiteX47" fmla="*/ 640099 w 1803400"/>
                <a:gd name="connsiteY47" fmla="*/ 626374 h 1958975"/>
                <a:gd name="connsiteX48" fmla="*/ 694108 w 1803400"/>
                <a:gd name="connsiteY48" fmla="*/ 534853 h 1958975"/>
                <a:gd name="connsiteX49" fmla="*/ 762942 w 1803400"/>
                <a:gd name="connsiteY49" fmla="*/ 402598 h 1958975"/>
                <a:gd name="connsiteX50" fmla="*/ 830188 w 1803400"/>
                <a:gd name="connsiteY50" fmla="*/ 246537 h 1958975"/>
                <a:gd name="connsiteX51" fmla="*/ 887903 w 1803400"/>
                <a:gd name="connsiteY51" fmla="*/ 78838 h 1958975"/>
                <a:gd name="connsiteX52" fmla="*/ 893727 w 1803400"/>
                <a:gd name="connsiteY52" fmla="*/ 53974 h 1958975"/>
                <a:gd name="connsiteX53" fmla="*/ 893640 w 1803400"/>
                <a:gd name="connsiteY53" fmla="*/ 53974 h 1958975"/>
                <a:gd name="connsiteX54" fmla="*/ 887939 w 1803400"/>
                <a:gd name="connsiteY54" fmla="*/ 78317 h 1958975"/>
                <a:gd name="connsiteX55" fmla="*/ 830226 w 1803400"/>
                <a:gd name="connsiteY55" fmla="*/ 246063 h 1958975"/>
                <a:gd name="connsiteX56" fmla="*/ 762982 w 1803400"/>
                <a:gd name="connsiteY56" fmla="*/ 402167 h 1958975"/>
                <a:gd name="connsiteX57" fmla="*/ 694149 w 1803400"/>
                <a:gd name="connsiteY57" fmla="*/ 534458 h 1958975"/>
                <a:gd name="connsiteX58" fmla="*/ 640142 w 1803400"/>
                <a:gd name="connsiteY58" fmla="*/ 626004 h 1958975"/>
                <a:gd name="connsiteX59" fmla="*/ 578722 w 1803400"/>
                <a:gd name="connsiteY59" fmla="*/ 718079 h 1958975"/>
                <a:gd name="connsiteX60" fmla="*/ 509890 w 1803400"/>
                <a:gd name="connsiteY60" fmla="*/ 809625 h 1958975"/>
                <a:gd name="connsiteX61" fmla="*/ 96895 w 1803400"/>
                <a:gd name="connsiteY61" fmla="*/ 1152525 h 1958975"/>
                <a:gd name="connsiteX62" fmla="*/ 0 w 1803400"/>
                <a:gd name="connsiteY62" fmla="*/ 945092 h 1958975"/>
                <a:gd name="connsiteX63" fmla="*/ 5751 w 1803400"/>
                <a:gd name="connsiteY63" fmla="*/ 941243 h 1958975"/>
                <a:gd name="connsiteX64" fmla="*/ 0 w 1803400"/>
                <a:gd name="connsiteY64" fmla="*/ 944563 h 1958975"/>
                <a:gd name="connsiteX65" fmla="*/ 63020 w 1803400"/>
                <a:gd name="connsiteY65" fmla="*/ 479165 h 1958975"/>
                <a:gd name="connsiteX66" fmla="*/ 67787 w 1803400"/>
                <a:gd name="connsiteY66" fmla="*/ 451633 h 1958975"/>
                <a:gd name="connsiteX67" fmla="*/ 82085 w 1803400"/>
                <a:gd name="connsiteY67" fmla="*/ 399216 h 1958975"/>
                <a:gd name="connsiteX68" fmla="*/ 102739 w 1803400"/>
                <a:gd name="connsiteY68" fmla="*/ 349976 h 1958975"/>
                <a:gd name="connsiteX69" fmla="*/ 129748 w 1803400"/>
                <a:gd name="connsiteY69" fmla="*/ 303383 h 1958975"/>
                <a:gd name="connsiteX70" fmla="*/ 162582 w 1803400"/>
                <a:gd name="connsiteY70" fmla="*/ 261555 h 1958975"/>
                <a:gd name="connsiteX71" fmla="*/ 199652 w 1803400"/>
                <a:gd name="connsiteY71" fmla="*/ 223434 h 1958975"/>
                <a:gd name="connsiteX72" fmla="*/ 242548 w 1803400"/>
                <a:gd name="connsiteY72" fmla="*/ 190607 h 1958975"/>
                <a:gd name="connsiteX73" fmla="*/ 289681 w 1803400"/>
                <a:gd name="connsiteY73" fmla="*/ 163075 h 1958975"/>
                <a:gd name="connsiteX74" fmla="*/ 314571 w 1803400"/>
                <a:gd name="connsiteY74" fmla="*/ 151427 h 1958975"/>
                <a:gd name="connsiteX75" fmla="*/ 676131 w 1803400"/>
                <a:gd name="connsiteY75" fmla="*/ 61 h 1958975"/>
                <a:gd name="connsiteX76" fmla="*/ 676147 w 1803400"/>
                <a:gd name="connsiteY76"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09843 w 1803400"/>
                <a:gd name="connsiteY44" fmla="*/ 809944 h 1958975"/>
                <a:gd name="connsiteX45" fmla="*/ 578678 w 1803400"/>
                <a:gd name="connsiteY45" fmla="*/ 718423 h 1958975"/>
                <a:gd name="connsiteX46" fmla="*/ 640099 w 1803400"/>
                <a:gd name="connsiteY46" fmla="*/ 626374 h 1958975"/>
                <a:gd name="connsiteX47" fmla="*/ 694108 w 1803400"/>
                <a:gd name="connsiteY47" fmla="*/ 534853 h 1958975"/>
                <a:gd name="connsiteX48" fmla="*/ 762942 w 1803400"/>
                <a:gd name="connsiteY48" fmla="*/ 402598 h 1958975"/>
                <a:gd name="connsiteX49" fmla="*/ 830188 w 1803400"/>
                <a:gd name="connsiteY49" fmla="*/ 246537 h 1958975"/>
                <a:gd name="connsiteX50" fmla="*/ 887903 w 1803400"/>
                <a:gd name="connsiteY50" fmla="*/ 78838 h 1958975"/>
                <a:gd name="connsiteX51" fmla="*/ 893727 w 1803400"/>
                <a:gd name="connsiteY51" fmla="*/ 53974 h 1958975"/>
                <a:gd name="connsiteX52" fmla="*/ 893640 w 1803400"/>
                <a:gd name="connsiteY52" fmla="*/ 53974 h 1958975"/>
                <a:gd name="connsiteX53" fmla="*/ 887939 w 1803400"/>
                <a:gd name="connsiteY53" fmla="*/ 78317 h 1958975"/>
                <a:gd name="connsiteX54" fmla="*/ 830226 w 1803400"/>
                <a:gd name="connsiteY54" fmla="*/ 246063 h 1958975"/>
                <a:gd name="connsiteX55" fmla="*/ 762982 w 1803400"/>
                <a:gd name="connsiteY55" fmla="*/ 402167 h 1958975"/>
                <a:gd name="connsiteX56" fmla="*/ 694149 w 1803400"/>
                <a:gd name="connsiteY56" fmla="*/ 534458 h 1958975"/>
                <a:gd name="connsiteX57" fmla="*/ 640142 w 1803400"/>
                <a:gd name="connsiteY57" fmla="*/ 626004 h 1958975"/>
                <a:gd name="connsiteX58" fmla="*/ 578722 w 1803400"/>
                <a:gd name="connsiteY58" fmla="*/ 718079 h 1958975"/>
                <a:gd name="connsiteX59" fmla="*/ 509890 w 1803400"/>
                <a:gd name="connsiteY59" fmla="*/ 809625 h 1958975"/>
                <a:gd name="connsiteX60" fmla="*/ 96895 w 1803400"/>
                <a:gd name="connsiteY60" fmla="*/ 1152525 h 1958975"/>
                <a:gd name="connsiteX61" fmla="*/ 0 w 1803400"/>
                <a:gd name="connsiteY61" fmla="*/ 945092 h 1958975"/>
                <a:gd name="connsiteX62" fmla="*/ 5751 w 1803400"/>
                <a:gd name="connsiteY62" fmla="*/ 941243 h 1958975"/>
                <a:gd name="connsiteX63" fmla="*/ 0 w 1803400"/>
                <a:gd name="connsiteY63" fmla="*/ 944563 h 1958975"/>
                <a:gd name="connsiteX64" fmla="*/ 63020 w 1803400"/>
                <a:gd name="connsiteY64" fmla="*/ 479165 h 1958975"/>
                <a:gd name="connsiteX65" fmla="*/ 67787 w 1803400"/>
                <a:gd name="connsiteY65" fmla="*/ 451633 h 1958975"/>
                <a:gd name="connsiteX66" fmla="*/ 82085 w 1803400"/>
                <a:gd name="connsiteY66" fmla="*/ 399216 h 1958975"/>
                <a:gd name="connsiteX67" fmla="*/ 102739 w 1803400"/>
                <a:gd name="connsiteY67" fmla="*/ 349976 h 1958975"/>
                <a:gd name="connsiteX68" fmla="*/ 129748 w 1803400"/>
                <a:gd name="connsiteY68" fmla="*/ 303383 h 1958975"/>
                <a:gd name="connsiteX69" fmla="*/ 162582 w 1803400"/>
                <a:gd name="connsiteY69" fmla="*/ 261555 h 1958975"/>
                <a:gd name="connsiteX70" fmla="*/ 199652 w 1803400"/>
                <a:gd name="connsiteY70" fmla="*/ 223434 h 1958975"/>
                <a:gd name="connsiteX71" fmla="*/ 242548 w 1803400"/>
                <a:gd name="connsiteY71" fmla="*/ 190607 h 1958975"/>
                <a:gd name="connsiteX72" fmla="*/ 289681 w 1803400"/>
                <a:gd name="connsiteY72" fmla="*/ 163075 h 1958975"/>
                <a:gd name="connsiteX73" fmla="*/ 314571 w 1803400"/>
                <a:gd name="connsiteY73" fmla="*/ 151427 h 1958975"/>
                <a:gd name="connsiteX74" fmla="*/ 676131 w 1803400"/>
                <a:gd name="connsiteY74" fmla="*/ 61 h 1958975"/>
                <a:gd name="connsiteX75" fmla="*/ 676147 w 1803400"/>
                <a:gd name="connsiteY75"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09843 w 1803400"/>
                <a:gd name="connsiteY44" fmla="*/ 809944 h 1958975"/>
                <a:gd name="connsiteX45" fmla="*/ 578678 w 1803400"/>
                <a:gd name="connsiteY45" fmla="*/ 718423 h 1958975"/>
                <a:gd name="connsiteX46" fmla="*/ 640099 w 1803400"/>
                <a:gd name="connsiteY46" fmla="*/ 626374 h 1958975"/>
                <a:gd name="connsiteX47" fmla="*/ 694108 w 1803400"/>
                <a:gd name="connsiteY47" fmla="*/ 534853 h 1958975"/>
                <a:gd name="connsiteX48" fmla="*/ 762942 w 1803400"/>
                <a:gd name="connsiteY48" fmla="*/ 402598 h 1958975"/>
                <a:gd name="connsiteX49" fmla="*/ 830188 w 1803400"/>
                <a:gd name="connsiteY49" fmla="*/ 246537 h 1958975"/>
                <a:gd name="connsiteX50" fmla="*/ 887903 w 1803400"/>
                <a:gd name="connsiteY50" fmla="*/ 78838 h 1958975"/>
                <a:gd name="connsiteX51" fmla="*/ 893727 w 1803400"/>
                <a:gd name="connsiteY51" fmla="*/ 53974 h 1958975"/>
                <a:gd name="connsiteX52" fmla="*/ 893640 w 1803400"/>
                <a:gd name="connsiteY52" fmla="*/ 53974 h 1958975"/>
                <a:gd name="connsiteX53" fmla="*/ 887939 w 1803400"/>
                <a:gd name="connsiteY53" fmla="*/ 78317 h 1958975"/>
                <a:gd name="connsiteX54" fmla="*/ 830226 w 1803400"/>
                <a:gd name="connsiteY54" fmla="*/ 246063 h 1958975"/>
                <a:gd name="connsiteX55" fmla="*/ 762982 w 1803400"/>
                <a:gd name="connsiteY55" fmla="*/ 402167 h 1958975"/>
                <a:gd name="connsiteX56" fmla="*/ 694149 w 1803400"/>
                <a:gd name="connsiteY56" fmla="*/ 534458 h 1958975"/>
                <a:gd name="connsiteX57" fmla="*/ 640142 w 1803400"/>
                <a:gd name="connsiteY57" fmla="*/ 626004 h 1958975"/>
                <a:gd name="connsiteX58" fmla="*/ 578722 w 1803400"/>
                <a:gd name="connsiteY58" fmla="*/ 718079 h 1958975"/>
                <a:gd name="connsiteX59" fmla="*/ 96895 w 1803400"/>
                <a:gd name="connsiteY59" fmla="*/ 1152525 h 1958975"/>
                <a:gd name="connsiteX60" fmla="*/ 0 w 1803400"/>
                <a:gd name="connsiteY60" fmla="*/ 945092 h 1958975"/>
                <a:gd name="connsiteX61" fmla="*/ 5751 w 1803400"/>
                <a:gd name="connsiteY61" fmla="*/ 941243 h 1958975"/>
                <a:gd name="connsiteX62" fmla="*/ 0 w 1803400"/>
                <a:gd name="connsiteY62" fmla="*/ 944563 h 1958975"/>
                <a:gd name="connsiteX63" fmla="*/ 63020 w 1803400"/>
                <a:gd name="connsiteY63" fmla="*/ 479165 h 1958975"/>
                <a:gd name="connsiteX64" fmla="*/ 67787 w 1803400"/>
                <a:gd name="connsiteY64" fmla="*/ 451633 h 1958975"/>
                <a:gd name="connsiteX65" fmla="*/ 82085 w 1803400"/>
                <a:gd name="connsiteY65" fmla="*/ 399216 h 1958975"/>
                <a:gd name="connsiteX66" fmla="*/ 102739 w 1803400"/>
                <a:gd name="connsiteY66" fmla="*/ 349976 h 1958975"/>
                <a:gd name="connsiteX67" fmla="*/ 129748 w 1803400"/>
                <a:gd name="connsiteY67" fmla="*/ 303383 h 1958975"/>
                <a:gd name="connsiteX68" fmla="*/ 162582 w 1803400"/>
                <a:gd name="connsiteY68" fmla="*/ 261555 h 1958975"/>
                <a:gd name="connsiteX69" fmla="*/ 199652 w 1803400"/>
                <a:gd name="connsiteY69" fmla="*/ 223434 h 1958975"/>
                <a:gd name="connsiteX70" fmla="*/ 242548 w 1803400"/>
                <a:gd name="connsiteY70" fmla="*/ 190607 h 1958975"/>
                <a:gd name="connsiteX71" fmla="*/ 289681 w 1803400"/>
                <a:gd name="connsiteY71" fmla="*/ 163075 h 1958975"/>
                <a:gd name="connsiteX72" fmla="*/ 314571 w 1803400"/>
                <a:gd name="connsiteY72" fmla="*/ 151427 h 1958975"/>
                <a:gd name="connsiteX73" fmla="*/ 676131 w 1803400"/>
                <a:gd name="connsiteY73" fmla="*/ 61 h 1958975"/>
                <a:gd name="connsiteX74" fmla="*/ 676147 w 1803400"/>
                <a:gd name="connsiteY74"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78678 w 1803400"/>
                <a:gd name="connsiteY44" fmla="*/ 718423 h 1958975"/>
                <a:gd name="connsiteX45" fmla="*/ 640099 w 1803400"/>
                <a:gd name="connsiteY45" fmla="*/ 626374 h 1958975"/>
                <a:gd name="connsiteX46" fmla="*/ 694108 w 1803400"/>
                <a:gd name="connsiteY46" fmla="*/ 534853 h 1958975"/>
                <a:gd name="connsiteX47" fmla="*/ 762942 w 1803400"/>
                <a:gd name="connsiteY47" fmla="*/ 402598 h 1958975"/>
                <a:gd name="connsiteX48" fmla="*/ 830188 w 1803400"/>
                <a:gd name="connsiteY48" fmla="*/ 246537 h 1958975"/>
                <a:gd name="connsiteX49" fmla="*/ 887903 w 1803400"/>
                <a:gd name="connsiteY49" fmla="*/ 78838 h 1958975"/>
                <a:gd name="connsiteX50" fmla="*/ 893727 w 1803400"/>
                <a:gd name="connsiteY50" fmla="*/ 53974 h 1958975"/>
                <a:gd name="connsiteX51" fmla="*/ 893640 w 1803400"/>
                <a:gd name="connsiteY51" fmla="*/ 53974 h 1958975"/>
                <a:gd name="connsiteX52" fmla="*/ 887939 w 1803400"/>
                <a:gd name="connsiteY52" fmla="*/ 78317 h 1958975"/>
                <a:gd name="connsiteX53" fmla="*/ 830226 w 1803400"/>
                <a:gd name="connsiteY53" fmla="*/ 246063 h 1958975"/>
                <a:gd name="connsiteX54" fmla="*/ 762982 w 1803400"/>
                <a:gd name="connsiteY54" fmla="*/ 402167 h 1958975"/>
                <a:gd name="connsiteX55" fmla="*/ 694149 w 1803400"/>
                <a:gd name="connsiteY55" fmla="*/ 534458 h 1958975"/>
                <a:gd name="connsiteX56" fmla="*/ 640142 w 1803400"/>
                <a:gd name="connsiteY56" fmla="*/ 626004 h 1958975"/>
                <a:gd name="connsiteX57" fmla="*/ 578722 w 1803400"/>
                <a:gd name="connsiteY57" fmla="*/ 718079 h 1958975"/>
                <a:gd name="connsiteX58" fmla="*/ 96895 w 1803400"/>
                <a:gd name="connsiteY58" fmla="*/ 1152525 h 1958975"/>
                <a:gd name="connsiteX59" fmla="*/ 0 w 1803400"/>
                <a:gd name="connsiteY59" fmla="*/ 945092 h 1958975"/>
                <a:gd name="connsiteX60" fmla="*/ 5751 w 1803400"/>
                <a:gd name="connsiteY60" fmla="*/ 941243 h 1958975"/>
                <a:gd name="connsiteX61" fmla="*/ 0 w 1803400"/>
                <a:gd name="connsiteY61" fmla="*/ 944563 h 1958975"/>
                <a:gd name="connsiteX62" fmla="*/ 63020 w 1803400"/>
                <a:gd name="connsiteY62" fmla="*/ 479165 h 1958975"/>
                <a:gd name="connsiteX63" fmla="*/ 67787 w 1803400"/>
                <a:gd name="connsiteY63" fmla="*/ 451633 h 1958975"/>
                <a:gd name="connsiteX64" fmla="*/ 82085 w 1803400"/>
                <a:gd name="connsiteY64" fmla="*/ 399216 h 1958975"/>
                <a:gd name="connsiteX65" fmla="*/ 102739 w 1803400"/>
                <a:gd name="connsiteY65" fmla="*/ 349976 h 1958975"/>
                <a:gd name="connsiteX66" fmla="*/ 129748 w 1803400"/>
                <a:gd name="connsiteY66" fmla="*/ 303383 h 1958975"/>
                <a:gd name="connsiteX67" fmla="*/ 162582 w 1803400"/>
                <a:gd name="connsiteY67" fmla="*/ 261555 h 1958975"/>
                <a:gd name="connsiteX68" fmla="*/ 199652 w 1803400"/>
                <a:gd name="connsiteY68" fmla="*/ 223434 h 1958975"/>
                <a:gd name="connsiteX69" fmla="*/ 242548 w 1803400"/>
                <a:gd name="connsiteY69" fmla="*/ 190607 h 1958975"/>
                <a:gd name="connsiteX70" fmla="*/ 289681 w 1803400"/>
                <a:gd name="connsiteY70" fmla="*/ 163075 h 1958975"/>
                <a:gd name="connsiteX71" fmla="*/ 314571 w 1803400"/>
                <a:gd name="connsiteY71" fmla="*/ 151427 h 1958975"/>
                <a:gd name="connsiteX72" fmla="*/ 676131 w 1803400"/>
                <a:gd name="connsiteY72" fmla="*/ 61 h 1958975"/>
                <a:gd name="connsiteX73" fmla="*/ 676147 w 1803400"/>
                <a:gd name="connsiteY73"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578678 w 1803400"/>
                <a:gd name="connsiteY44" fmla="*/ 718423 h 1958975"/>
                <a:gd name="connsiteX45" fmla="*/ 640099 w 1803400"/>
                <a:gd name="connsiteY45" fmla="*/ 626374 h 1958975"/>
                <a:gd name="connsiteX46" fmla="*/ 694108 w 1803400"/>
                <a:gd name="connsiteY46" fmla="*/ 534853 h 1958975"/>
                <a:gd name="connsiteX47" fmla="*/ 762942 w 1803400"/>
                <a:gd name="connsiteY47" fmla="*/ 402598 h 1958975"/>
                <a:gd name="connsiteX48" fmla="*/ 830188 w 1803400"/>
                <a:gd name="connsiteY48" fmla="*/ 246537 h 1958975"/>
                <a:gd name="connsiteX49" fmla="*/ 887903 w 1803400"/>
                <a:gd name="connsiteY49" fmla="*/ 78838 h 1958975"/>
                <a:gd name="connsiteX50" fmla="*/ 893727 w 1803400"/>
                <a:gd name="connsiteY50" fmla="*/ 53974 h 1958975"/>
                <a:gd name="connsiteX51" fmla="*/ 893640 w 1803400"/>
                <a:gd name="connsiteY51" fmla="*/ 53974 h 1958975"/>
                <a:gd name="connsiteX52" fmla="*/ 887939 w 1803400"/>
                <a:gd name="connsiteY52" fmla="*/ 78317 h 1958975"/>
                <a:gd name="connsiteX53" fmla="*/ 830226 w 1803400"/>
                <a:gd name="connsiteY53" fmla="*/ 246063 h 1958975"/>
                <a:gd name="connsiteX54" fmla="*/ 762982 w 1803400"/>
                <a:gd name="connsiteY54" fmla="*/ 402167 h 1958975"/>
                <a:gd name="connsiteX55" fmla="*/ 694149 w 1803400"/>
                <a:gd name="connsiteY55" fmla="*/ 534458 h 1958975"/>
                <a:gd name="connsiteX56" fmla="*/ 640142 w 1803400"/>
                <a:gd name="connsiteY56" fmla="*/ 626004 h 1958975"/>
                <a:gd name="connsiteX57" fmla="*/ 96895 w 1803400"/>
                <a:gd name="connsiteY57" fmla="*/ 1152525 h 1958975"/>
                <a:gd name="connsiteX58" fmla="*/ 0 w 1803400"/>
                <a:gd name="connsiteY58" fmla="*/ 945092 h 1958975"/>
                <a:gd name="connsiteX59" fmla="*/ 5751 w 1803400"/>
                <a:gd name="connsiteY59" fmla="*/ 941243 h 1958975"/>
                <a:gd name="connsiteX60" fmla="*/ 0 w 1803400"/>
                <a:gd name="connsiteY60" fmla="*/ 944563 h 1958975"/>
                <a:gd name="connsiteX61" fmla="*/ 63020 w 1803400"/>
                <a:gd name="connsiteY61" fmla="*/ 479165 h 1958975"/>
                <a:gd name="connsiteX62" fmla="*/ 67787 w 1803400"/>
                <a:gd name="connsiteY62" fmla="*/ 451633 h 1958975"/>
                <a:gd name="connsiteX63" fmla="*/ 82085 w 1803400"/>
                <a:gd name="connsiteY63" fmla="*/ 399216 h 1958975"/>
                <a:gd name="connsiteX64" fmla="*/ 102739 w 1803400"/>
                <a:gd name="connsiteY64" fmla="*/ 349976 h 1958975"/>
                <a:gd name="connsiteX65" fmla="*/ 129748 w 1803400"/>
                <a:gd name="connsiteY65" fmla="*/ 303383 h 1958975"/>
                <a:gd name="connsiteX66" fmla="*/ 162582 w 1803400"/>
                <a:gd name="connsiteY66" fmla="*/ 261555 h 1958975"/>
                <a:gd name="connsiteX67" fmla="*/ 199652 w 1803400"/>
                <a:gd name="connsiteY67" fmla="*/ 223434 h 1958975"/>
                <a:gd name="connsiteX68" fmla="*/ 242548 w 1803400"/>
                <a:gd name="connsiteY68" fmla="*/ 190607 h 1958975"/>
                <a:gd name="connsiteX69" fmla="*/ 289681 w 1803400"/>
                <a:gd name="connsiteY69" fmla="*/ 163075 h 1958975"/>
                <a:gd name="connsiteX70" fmla="*/ 314571 w 1803400"/>
                <a:gd name="connsiteY70" fmla="*/ 151427 h 1958975"/>
                <a:gd name="connsiteX71" fmla="*/ 676131 w 1803400"/>
                <a:gd name="connsiteY71" fmla="*/ 61 h 1958975"/>
                <a:gd name="connsiteX72" fmla="*/ 676147 w 1803400"/>
                <a:gd name="connsiteY72"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40099 w 1803400"/>
                <a:gd name="connsiteY44" fmla="*/ 626374 h 1958975"/>
                <a:gd name="connsiteX45" fmla="*/ 694108 w 1803400"/>
                <a:gd name="connsiteY45" fmla="*/ 534853 h 1958975"/>
                <a:gd name="connsiteX46" fmla="*/ 762942 w 1803400"/>
                <a:gd name="connsiteY46" fmla="*/ 402598 h 1958975"/>
                <a:gd name="connsiteX47" fmla="*/ 830188 w 1803400"/>
                <a:gd name="connsiteY47" fmla="*/ 246537 h 1958975"/>
                <a:gd name="connsiteX48" fmla="*/ 887903 w 1803400"/>
                <a:gd name="connsiteY48" fmla="*/ 78838 h 1958975"/>
                <a:gd name="connsiteX49" fmla="*/ 893727 w 1803400"/>
                <a:gd name="connsiteY49" fmla="*/ 53974 h 1958975"/>
                <a:gd name="connsiteX50" fmla="*/ 893640 w 1803400"/>
                <a:gd name="connsiteY50" fmla="*/ 53974 h 1958975"/>
                <a:gd name="connsiteX51" fmla="*/ 887939 w 1803400"/>
                <a:gd name="connsiteY51" fmla="*/ 78317 h 1958975"/>
                <a:gd name="connsiteX52" fmla="*/ 830226 w 1803400"/>
                <a:gd name="connsiteY52" fmla="*/ 246063 h 1958975"/>
                <a:gd name="connsiteX53" fmla="*/ 762982 w 1803400"/>
                <a:gd name="connsiteY53" fmla="*/ 402167 h 1958975"/>
                <a:gd name="connsiteX54" fmla="*/ 694149 w 1803400"/>
                <a:gd name="connsiteY54" fmla="*/ 534458 h 1958975"/>
                <a:gd name="connsiteX55" fmla="*/ 640142 w 1803400"/>
                <a:gd name="connsiteY55" fmla="*/ 626004 h 1958975"/>
                <a:gd name="connsiteX56" fmla="*/ 96895 w 1803400"/>
                <a:gd name="connsiteY56" fmla="*/ 1152525 h 1958975"/>
                <a:gd name="connsiteX57" fmla="*/ 0 w 1803400"/>
                <a:gd name="connsiteY57" fmla="*/ 945092 h 1958975"/>
                <a:gd name="connsiteX58" fmla="*/ 5751 w 1803400"/>
                <a:gd name="connsiteY58" fmla="*/ 941243 h 1958975"/>
                <a:gd name="connsiteX59" fmla="*/ 0 w 1803400"/>
                <a:gd name="connsiteY59" fmla="*/ 944563 h 1958975"/>
                <a:gd name="connsiteX60" fmla="*/ 63020 w 1803400"/>
                <a:gd name="connsiteY60" fmla="*/ 479165 h 1958975"/>
                <a:gd name="connsiteX61" fmla="*/ 67787 w 1803400"/>
                <a:gd name="connsiteY61" fmla="*/ 451633 h 1958975"/>
                <a:gd name="connsiteX62" fmla="*/ 82085 w 1803400"/>
                <a:gd name="connsiteY62" fmla="*/ 399216 h 1958975"/>
                <a:gd name="connsiteX63" fmla="*/ 102739 w 1803400"/>
                <a:gd name="connsiteY63" fmla="*/ 349976 h 1958975"/>
                <a:gd name="connsiteX64" fmla="*/ 129748 w 1803400"/>
                <a:gd name="connsiteY64" fmla="*/ 303383 h 1958975"/>
                <a:gd name="connsiteX65" fmla="*/ 162582 w 1803400"/>
                <a:gd name="connsiteY65" fmla="*/ 261555 h 1958975"/>
                <a:gd name="connsiteX66" fmla="*/ 199652 w 1803400"/>
                <a:gd name="connsiteY66" fmla="*/ 223434 h 1958975"/>
                <a:gd name="connsiteX67" fmla="*/ 242548 w 1803400"/>
                <a:gd name="connsiteY67" fmla="*/ 190607 h 1958975"/>
                <a:gd name="connsiteX68" fmla="*/ 289681 w 1803400"/>
                <a:gd name="connsiteY68" fmla="*/ 163075 h 1958975"/>
                <a:gd name="connsiteX69" fmla="*/ 314571 w 1803400"/>
                <a:gd name="connsiteY69" fmla="*/ 151427 h 1958975"/>
                <a:gd name="connsiteX70" fmla="*/ 676131 w 1803400"/>
                <a:gd name="connsiteY70" fmla="*/ 61 h 1958975"/>
                <a:gd name="connsiteX71" fmla="*/ 676147 w 1803400"/>
                <a:gd name="connsiteY71"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40099 w 1803400"/>
                <a:gd name="connsiteY44" fmla="*/ 626374 h 1958975"/>
                <a:gd name="connsiteX45" fmla="*/ 694108 w 1803400"/>
                <a:gd name="connsiteY45" fmla="*/ 534853 h 1958975"/>
                <a:gd name="connsiteX46" fmla="*/ 762942 w 1803400"/>
                <a:gd name="connsiteY46" fmla="*/ 402598 h 1958975"/>
                <a:gd name="connsiteX47" fmla="*/ 830188 w 1803400"/>
                <a:gd name="connsiteY47" fmla="*/ 246537 h 1958975"/>
                <a:gd name="connsiteX48" fmla="*/ 887903 w 1803400"/>
                <a:gd name="connsiteY48" fmla="*/ 78838 h 1958975"/>
                <a:gd name="connsiteX49" fmla="*/ 893727 w 1803400"/>
                <a:gd name="connsiteY49" fmla="*/ 53974 h 1958975"/>
                <a:gd name="connsiteX50" fmla="*/ 893640 w 1803400"/>
                <a:gd name="connsiteY50" fmla="*/ 53974 h 1958975"/>
                <a:gd name="connsiteX51" fmla="*/ 887939 w 1803400"/>
                <a:gd name="connsiteY51" fmla="*/ 78317 h 1958975"/>
                <a:gd name="connsiteX52" fmla="*/ 830226 w 1803400"/>
                <a:gd name="connsiteY52" fmla="*/ 246063 h 1958975"/>
                <a:gd name="connsiteX53" fmla="*/ 762982 w 1803400"/>
                <a:gd name="connsiteY53" fmla="*/ 402167 h 1958975"/>
                <a:gd name="connsiteX54" fmla="*/ 694149 w 1803400"/>
                <a:gd name="connsiteY54" fmla="*/ 534458 h 1958975"/>
                <a:gd name="connsiteX55" fmla="*/ 96895 w 1803400"/>
                <a:gd name="connsiteY55" fmla="*/ 1152525 h 1958975"/>
                <a:gd name="connsiteX56" fmla="*/ 0 w 1803400"/>
                <a:gd name="connsiteY56" fmla="*/ 945092 h 1958975"/>
                <a:gd name="connsiteX57" fmla="*/ 5751 w 1803400"/>
                <a:gd name="connsiteY57" fmla="*/ 941243 h 1958975"/>
                <a:gd name="connsiteX58" fmla="*/ 0 w 1803400"/>
                <a:gd name="connsiteY58" fmla="*/ 944563 h 1958975"/>
                <a:gd name="connsiteX59" fmla="*/ 63020 w 1803400"/>
                <a:gd name="connsiteY59" fmla="*/ 479165 h 1958975"/>
                <a:gd name="connsiteX60" fmla="*/ 67787 w 1803400"/>
                <a:gd name="connsiteY60" fmla="*/ 451633 h 1958975"/>
                <a:gd name="connsiteX61" fmla="*/ 82085 w 1803400"/>
                <a:gd name="connsiteY61" fmla="*/ 399216 h 1958975"/>
                <a:gd name="connsiteX62" fmla="*/ 102739 w 1803400"/>
                <a:gd name="connsiteY62" fmla="*/ 349976 h 1958975"/>
                <a:gd name="connsiteX63" fmla="*/ 129748 w 1803400"/>
                <a:gd name="connsiteY63" fmla="*/ 303383 h 1958975"/>
                <a:gd name="connsiteX64" fmla="*/ 162582 w 1803400"/>
                <a:gd name="connsiteY64" fmla="*/ 261555 h 1958975"/>
                <a:gd name="connsiteX65" fmla="*/ 199652 w 1803400"/>
                <a:gd name="connsiteY65" fmla="*/ 223434 h 1958975"/>
                <a:gd name="connsiteX66" fmla="*/ 242548 w 1803400"/>
                <a:gd name="connsiteY66" fmla="*/ 190607 h 1958975"/>
                <a:gd name="connsiteX67" fmla="*/ 289681 w 1803400"/>
                <a:gd name="connsiteY67" fmla="*/ 163075 h 1958975"/>
                <a:gd name="connsiteX68" fmla="*/ 314571 w 1803400"/>
                <a:gd name="connsiteY68" fmla="*/ 151427 h 1958975"/>
                <a:gd name="connsiteX69" fmla="*/ 676131 w 1803400"/>
                <a:gd name="connsiteY69" fmla="*/ 61 h 1958975"/>
                <a:gd name="connsiteX70" fmla="*/ 676147 w 1803400"/>
                <a:gd name="connsiteY70"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94108 w 1803400"/>
                <a:gd name="connsiteY44" fmla="*/ 534853 h 1958975"/>
                <a:gd name="connsiteX45" fmla="*/ 762942 w 1803400"/>
                <a:gd name="connsiteY45" fmla="*/ 402598 h 1958975"/>
                <a:gd name="connsiteX46" fmla="*/ 830188 w 1803400"/>
                <a:gd name="connsiteY46" fmla="*/ 246537 h 1958975"/>
                <a:gd name="connsiteX47" fmla="*/ 887903 w 1803400"/>
                <a:gd name="connsiteY47" fmla="*/ 78838 h 1958975"/>
                <a:gd name="connsiteX48" fmla="*/ 893727 w 1803400"/>
                <a:gd name="connsiteY48" fmla="*/ 53974 h 1958975"/>
                <a:gd name="connsiteX49" fmla="*/ 893640 w 1803400"/>
                <a:gd name="connsiteY49" fmla="*/ 53974 h 1958975"/>
                <a:gd name="connsiteX50" fmla="*/ 887939 w 1803400"/>
                <a:gd name="connsiteY50" fmla="*/ 78317 h 1958975"/>
                <a:gd name="connsiteX51" fmla="*/ 830226 w 1803400"/>
                <a:gd name="connsiteY51" fmla="*/ 246063 h 1958975"/>
                <a:gd name="connsiteX52" fmla="*/ 762982 w 1803400"/>
                <a:gd name="connsiteY52" fmla="*/ 402167 h 1958975"/>
                <a:gd name="connsiteX53" fmla="*/ 694149 w 1803400"/>
                <a:gd name="connsiteY53" fmla="*/ 534458 h 1958975"/>
                <a:gd name="connsiteX54" fmla="*/ 96895 w 1803400"/>
                <a:gd name="connsiteY54" fmla="*/ 1152525 h 1958975"/>
                <a:gd name="connsiteX55" fmla="*/ 0 w 1803400"/>
                <a:gd name="connsiteY55" fmla="*/ 945092 h 1958975"/>
                <a:gd name="connsiteX56" fmla="*/ 5751 w 1803400"/>
                <a:gd name="connsiteY56" fmla="*/ 941243 h 1958975"/>
                <a:gd name="connsiteX57" fmla="*/ 0 w 1803400"/>
                <a:gd name="connsiteY57" fmla="*/ 944563 h 1958975"/>
                <a:gd name="connsiteX58" fmla="*/ 63020 w 1803400"/>
                <a:gd name="connsiteY58" fmla="*/ 479165 h 1958975"/>
                <a:gd name="connsiteX59" fmla="*/ 67787 w 1803400"/>
                <a:gd name="connsiteY59" fmla="*/ 451633 h 1958975"/>
                <a:gd name="connsiteX60" fmla="*/ 82085 w 1803400"/>
                <a:gd name="connsiteY60" fmla="*/ 399216 h 1958975"/>
                <a:gd name="connsiteX61" fmla="*/ 102739 w 1803400"/>
                <a:gd name="connsiteY61" fmla="*/ 349976 h 1958975"/>
                <a:gd name="connsiteX62" fmla="*/ 129748 w 1803400"/>
                <a:gd name="connsiteY62" fmla="*/ 303383 h 1958975"/>
                <a:gd name="connsiteX63" fmla="*/ 162582 w 1803400"/>
                <a:gd name="connsiteY63" fmla="*/ 261555 h 1958975"/>
                <a:gd name="connsiteX64" fmla="*/ 199652 w 1803400"/>
                <a:gd name="connsiteY64" fmla="*/ 223434 h 1958975"/>
                <a:gd name="connsiteX65" fmla="*/ 242548 w 1803400"/>
                <a:gd name="connsiteY65" fmla="*/ 190607 h 1958975"/>
                <a:gd name="connsiteX66" fmla="*/ 289681 w 1803400"/>
                <a:gd name="connsiteY66" fmla="*/ 163075 h 1958975"/>
                <a:gd name="connsiteX67" fmla="*/ 314571 w 1803400"/>
                <a:gd name="connsiteY67" fmla="*/ 151427 h 1958975"/>
                <a:gd name="connsiteX68" fmla="*/ 676131 w 1803400"/>
                <a:gd name="connsiteY68" fmla="*/ 61 h 1958975"/>
                <a:gd name="connsiteX69" fmla="*/ 676147 w 1803400"/>
                <a:gd name="connsiteY69"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694108 w 1803400"/>
                <a:gd name="connsiteY44" fmla="*/ 534853 h 1958975"/>
                <a:gd name="connsiteX45" fmla="*/ 762942 w 1803400"/>
                <a:gd name="connsiteY45" fmla="*/ 402598 h 1958975"/>
                <a:gd name="connsiteX46" fmla="*/ 830188 w 1803400"/>
                <a:gd name="connsiteY46" fmla="*/ 246537 h 1958975"/>
                <a:gd name="connsiteX47" fmla="*/ 887903 w 1803400"/>
                <a:gd name="connsiteY47" fmla="*/ 78838 h 1958975"/>
                <a:gd name="connsiteX48" fmla="*/ 893727 w 1803400"/>
                <a:gd name="connsiteY48" fmla="*/ 53974 h 1958975"/>
                <a:gd name="connsiteX49" fmla="*/ 893640 w 1803400"/>
                <a:gd name="connsiteY49" fmla="*/ 53974 h 1958975"/>
                <a:gd name="connsiteX50" fmla="*/ 887939 w 1803400"/>
                <a:gd name="connsiteY50" fmla="*/ 78317 h 1958975"/>
                <a:gd name="connsiteX51" fmla="*/ 830226 w 1803400"/>
                <a:gd name="connsiteY51" fmla="*/ 246063 h 1958975"/>
                <a:gd name="connsiteX52" fmla="*/ 762982 w 1803400"/>
                <a:gd name="connsiteY52" fmla="*/ 402167 h 1958975"/>
                <a:gd name="connsiteX53" fmla="*/ 96895 w 1803400"/>
                <a:gd name="connsiteY53" fmla="*/ 1152525 h 1958975"/>
                <a:gd name="connsiteX54" fmla="*/ 0 w 1803400"/>
                <a:gd name="connsiteY54" fmla="*/ 945092 h 1958975"/>
                <a:gd name="connsiteX55" fmla="*/ 5751 w 1803400"/>
                <a:gd name="connsiteY55" fmla="*/ 941243 h 1958975"/>
                <a:gd name="connsiteX56" fmla="*/ 0 w 1803400"/>
                <a:gd name="connsiteY56" fmla="*/ 944563 h 1958975"/>
                <a:gd name="connsiteX57" fmla="*/ 63020 w 1803400"/>
                <a:gd name="connsiteY57" fmla="*/ 479165 h 1958975"/>
                <a:gd name="connsiteX58" fmla="*/ 67787 w 1803400"/>
                <a:gd name="connsiteY58" fmla="*/ 451633 h 1958975"/>
                <a:gd name="connsiteX59" fmla="*/ 82085 w 1803400"/>
                <a:gd name="connsiteY59" fmla="*/ 399216 h 1958975"/>
                <a:gd name="connsiteX60" fmla="*/ 102739 w 1803400"/>
                <a:gd name="connsiteY60" fmla="*/ 349976 h 1958975"/>
                <a:gd name="connsiteX61" fmla="*/ 129748 w 1803400"/>
                <a:gd name="connsiteY61" fmla="*/ 303383 h 1958975"/>
                <a:gd name="connsiteX62" fmla="*/ 162582 w 1803400"/>
                <a:gd name="connsiteY62" fmla="*/ 261555 h 1958975"/>
                <a:gd name="connsiteX63" fmla="*/ 199652 w 1803400"/>
                <a:gd name="connsiteY63" fmla="*/ 223434 h 1958975"/>
                <a:gd name="connsiteX64" fmla="*/ 242548 w 1803400"/>
                <a:gd name="connsiteY64" fmla="*/ 190607 h 1958975"/>
                <a:gd name="connsiteX65" fmla="*/ 289681 w 1803400"/>
                <a:gd name="connsiteY65" fmla="*/ 163075 h 1958975"/>
                <a:gd name="connsiteX66" fmla="*/ 314571 w 1803400"/>
                <a:gd name="connsiteY66" fmla="*/ 151427 h 1958975"/>
                <a:gd name="connsiteX67" fmla="*/ 676131 w 1803400"/>
                <a:gd name="connsiteY67" fmla="*/ 61 h 1958975"/>
                <a:gd name="connsiteX68" fmla="*/ 676147 w 1803400"/>
                <a:gd name="connsiteY68"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762942 w 1803400"/>
                <a:gd name="connsiteY44" fmla="*/ 402598 h 1958975"/>
                <a:gd name="connsiteX45" fmla="*/ 830188 w 1803400"/>
                <a:gd name="connsiteY45" fmla="*/ 246537 h 1958975"/>
                <a:gd name="connsiteX46" fmla="*/ 887903 w 1803400"/>
                <a:gd name="connsiteY46" fmla="*/ 78838 h 1958975"/>
                <a:gd name="connsiteX47" fmla="*/ 893727 w 1803400"/>
                <a:gd name="connsiteY47" fmla="*/ 53974 h 1958975"/>
                <a:gd name="connsiteX48" fmla="*/ 893640 w 1803400"/>
                <a:gd name="connsiteY48" fmla="*/ 53974 h 1958975"/>
                <a:gd name="connsiteX49" fmla="*/ 887939 w 1803400"/>
                <a:gd name="connsiteY49" fmla="*/ 78317 h 1958975"/>
                <a:gd name="connsiteX50" fmla="*/ 830226 w 1803400"/>
                <a:gd name="connsiteY50" fmla="*/ 246063 h 1958975"/>
                <a:gd name="connsiteX51" fmla="*/ 762982 w 1803400"/>
                <a:gd name="connsiteY51" fmla="*/ 402167 h 1958975"/>
                <a:gd name="connsiteX52" fmla="*/ 96895 w 1803400"/>
                <a:gd name="connsiteY52" fmla="*/ 1152525 h 1958975"/>
                <a:gd name="connsiteX53" fmla="*/ 0 w 1803400"/>
                <a:gd name="connsiteY53" fmla="*/ 945092 h 1958975"/>
                <a:gd name="connsiteX54" fmla="*/ 5751 w 1803400"/>
                <a:gd name="connsiteY54" fmla="*/ 941243 h 1958975"/>
                <a:gd name="connsiteX55" fmla="*/ 0 w 1803400"/>
                <a:gd name="connsiteY55" fmla="*/ 944563 h 1958975"/>
                <a:gd name="connsiteX56" fmla="*/ 63020 w 1803400"/>
                <a:gd name="connsiteY56" fmla="*/ 479165 h 1958975"/>
                <a:gd name="connsiteX57" fmla="*/ 67787 w 1803400"/>
                <a:gd name="connsiteY57" fmla="*/ 451633 h 1958975"/>
                <a:gd name="connsiteX58" fmla="*/ 82085 w 1803400"/>
                <a:gd name="connsiteY58" fmla="*/ 399216 h 1958975"/>
                <a:gd name="connsiteX59" fmla="*/ 102739 w 1803400"/>
                <a:gd name="connsiteY59" fmla="*/ 349976 h 1958975"/>
                <a:gd name="connsiteX60" fmla="*/ 129748 w 1803400"/>
                <a:gd name="connsiteY60" fmla="*/ 303383 h 1958975"/>
                <a:gd name="connsiteX61" fmla="*/ 162582 w 1803400"/>
                <a:gd name="connsiteY61" fmla="*/ 261555 h 1958975"/>
                <a:gd name="connsiteX62" fmla="*/ 199652 w 1803400"/>
                <a:gd name="connsiteY62" fmla="*/ 223434 h 1958975"/>
                <a:gd name="connsiteX63" fmla="*/ 242548 w 1803400"/>
                <a:gd name="connsiteY63" fmla="*/ 190607 h 1958975"/>
                <a:gd name="connsiteX64" fmla="*/ 289681 w 1803400"/>
                <a:gd name="connsiteY64" fmla="*/ 163075 h 1958975"/>
                <a:gd name="connsiteX65" fmla="*/ 314571 w 1803400"/>
                <a:gd name="connsiteY65" fmla="*/ 151427 h 1958975"/>
                <a:gd name="connsiteX66" fmla="*/ 676131 w 1803400"/>
                <a:gd name="connsiteY66" fmla="*/ 61 h 1958975"/>
                <a:gd name="connsiteX67" fmla="*/ 676147 w 1803400"/>
                <a:gd name="connsiteY67"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762942 w 1803400"/>
                <a:gd name="connsiteY44" fmla="*/ 402598 h 1958975"/>
                <a:gd name="connsiteX45" fmla="*/ 830188 w 1803400"/>
                <a:gd name="connsiteY45" fmla="*/ 246537 h 1958975"/>
                <a:gd name="connsiteX46" fmla="*/ 887903 w 1803400"/>
                <a:gd name="connsiteY46" fmla="*/ 78838 h 1958975"/>
                <a:gd name="connsiteX47" fmla="*/ 893727 w 1803400"/>
                <a:gd name="connsiteY47" fmla="*/ 53974 h 1958975"/>
                <a:gd name="connsiteX48" fmla="*/ 893640 w 1803400"/>
                <a:gd name="connsiteY48" fmla="*/ 53974 h 1958975"/>
                <a:gd name="connsiteX49" fmla="*/ 887939 w 1803400"/>
                <a:gd name="connsiteY49" fmla="*/ 78317 h 1958975"/>
                <a:gd name="connsiteX50" fmla="*/ 830226 w 1803400"/>
                <a:gd name="connsiteY50" fmla="*/ 246063 h 1958975"/>
                <a:gd name="connsiteX51" fmla="*/ 96895 w 1803400"/>
                <a:gd name="connsiteY51" fmla="*/ 1152525 h 1958975"/>
                <a:gd name="connsiteX52" fmla="*/ 0 w 1803400"/>
                <a:gd name="connsiteY52" fmla="*/ 945092 h 1958975"/>
                <a:gd name="connsiteX53" fmla="*/ 5751 w 1803400"/>
                <a:gd name="connsiteY53" fmla="*/ 941243 h 1958975"/>
                <a:gd name="connsiteX54" fmla="*/ 0 w 1803400"/>
                <a:gd name="connsiteY54" fmla="*/ 944563 h 1958975"/>
                <a:gd name="connsiteX55" fmla="*/ 63020 w 1803400"/>
                <a:gd name="connsiteY55" fmla="*/ 479165 h 1958975"/>
                <a:gd name="connsiteX56" fmla="*/ 67787 w 1803400"/>
                <a:gd name="connsiteY56" fmla="*/ 451633 h 1958975"/>
                <a:gd name="connsiteX57" fmla="*/ 82085 w 1803400"/>
                <a:gd name="connsiteY57" fmla="*/ 399216 h 1958975"/>
                <a:gd name="connsiteX58" fmla="*/ 102739 w 1803400"/>
                <a:gd name="connsiteY58" fmla="*/ 349976 h 1958975"/>
                <a:gd name="connsiteX59" fmla="*/ 129748 w 1803400"/>
                <a:gd name="connsiteY59" fmla="*/ 303383 h 1958975"/>
                <a:gd name="connsiteX60" fmla="*/ 162582 w 1803400"/>
                <a:gd name="connsiteY60" fmla="*/ 261555 h 1958975"/>
                <a:gd name="connsiteX61" fmla="*/ 199652 w 1803400"/>
                <a:gd name="connsiteY61" fmla="*/ 223434 h 1958975"/>
                <a:gd name="connsiteX62" fmla="*/ 242548 w 1803400"/>
                <a:gd name="connsiteY62" fmla="*/ 190607 h 1958975"/>
                <a:gd name="connsiteX63" fmla="*/ 289681 w 1803400"/>
                <a:gd name="connsiteY63" fmla="*/ 163075 h 1958975"/>
                <a:gd name="connsiteX64" fmla="*/ 314571 w 1803400"/>
                <a:gd name="connsiteY64" fmla="*/ 151427 h 1958975"/>
                <a:gd name="connsiteX65" fmla="*/ 676131 w 1803400"/>
                <a:gd name="connsiteY65" fmla="*/ 61 h 1958975"/>
                <a:gd name="connsiteX66" fmla="*/ 676147 w 1803400"/>
                <a:gd name="connsiteY66"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30188 w 1803400"/>
                <a:gd name="connsiteY44" fmla="*/ 246537 h 1958975"/>
                <a:gd name="connsiteX45" fmla="*/ 887903 w 1803400"/>
                <a:gd name="connsiteY45" fmla="*/ 78838 h 1958975"/>
                <a:gd name="connsiteX46" fmla="*/ 893727 w 1803400"/>
                <a:gd name="connsiteY46" fmla="*/ 53974 h 1958975"/>
                <a:gd name="connsiteX47" fmla="*/ 893640 w 1803400"/>
                <a:gd name="connsiteY47" fmla="*/ 53974 h 1958975"/>
                <a:gd name="connsiteX48" fmla="*/ 887939 w 1803400"/>
                <a:gd name="connsiteY48" fmla="*/ 78317 h 1958975"/>
                <a:gd name="connsiteX49" fmla="*/ 830226 w 1803400"/>
                <a:gd name="connsiteY49" fmla="*/ 246063 h 1958975"/>
                <a:gd name="connsiteX50" fmla="*/ 96895 w 1803400"/>
                <a:gd name="connsiteY50" fmla="*/ 1152525 h 1958975"/>
                <a:gd name="connsiteX51" fmla="*/ 0 w 1803400"/>
                <a:gd name="connsiteY51" fmla="*/ 945092 h 1958975"/>
                <a:gd name="connsiteX52" fmla="*/ 5751 w 1803400"/>
                <a:gd name="connsiteY52" fmla="*/ 941243 h 1958975"/>
                <a:gd name="connsiteX53" fmla="*/ 0 w 1803400"/>
                <a:gd name="connsiteY53" fmla="*/ 944563 h 1958975"/>
                <a:gd name="connsiteX54" fmla="*/ 63020 w 1803400"/>
                <a:gd name="connsiteY54" fmla="*/ 479165 h 1958975"/>
                <a:gd name="connsiteX55" fmla="*/ 67787 w 1803400"/>
                <a:gd name="connsiteY55" fmla="*/ 451633 h 1958975"/>
                <a:gd name="connsiteX56" fmla="*/ 82085 w 1803400"/>
                <a:gd name="connsiteY56" fmla="*/ 399216 h 1958975"/>
                <a:gd name="connsiteX57" fmla="*/ 102739 w 1803400"/>
                <a:gd name="connsiteY57" fmla="*/ 349976 h 1958975"/>
                <a:gd name="connsiteX58" fmla="*/ 129748 w 1803400"/>
                <a:gd name="connsiteY58" fmla="*/ 303383 h 1958975"/>
                <a:gd name="connsiteX59" fmla="*/ 162582 w 1803400"/>
                <a:gd name="connsiteY59" fmla="*/ 261555 h 1958975"/>
                <a:gd name="connsiteX60" fmla="*/ 199652 w 1803400"/>
                <a:gd name="connsiteY60" fmla="*/ 223434 h 1958975"/>
                <a:gd name="connsiteX61" fmla="*/ 242548 w 1803400"/>
                <a:gd name="connsiteY61" fmla="*/ 190607 h 1958975"/>
                <a:gd name="connsiteX62" fmla="*/ 289681 w 1803400"/>
                <a:gd name="connsiteY62" fmla="*/ 163075 h 1958975"/>
                <a:gd name="connsiteX63" fmla="*/ 314571 w 1803400"/>
                <a:gd name="connsiteY63" fmla="*/ 151427 h 1958975"/>
                <a:gd name="connsiteX64" fmla="*/ 676131 w 1803400"/>
                <a:gd name="connsiteY64" fmla="*/ 61 h 1958975"/>
                <a:gd name="connsiteX65" fmla="*/ 676147 w 1803400"/>
                <a:gd name="connsiteY65"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30188 w 1803400"/>
                <a:gd name="connsiteY44" fmla="*/ 246537 h 1958975"/>
                <a:gd name="connsiteX45" fmla="*/ 887903 w 1803400"/>
                <a:gd name="connsiteY45" fmla="*/ 78838 h 1958975"/>
                <a:gd name="connsiteX46" fmla="*/ 893727 w 1803400"/>
                <a:gd name="connsiteY46" fmla="*/ 53974 h 1958975"/>
                <a:gd name="connsiteX47" fmla="*/ 893640 w 1803400"/>
                <a:gd name="connsiteY47" fmla="*/ 53974 h 1958975"/>
                <a:gd name="connsiteX48" fmla="*/ 887939 w 1803400"/>
                <a:gd name="connsiteY48" fmla="*/ 78317 h 1958975"/>
                <a:gd name="connsiteX49" fmla="*/ 96895 w 1803400"/>
                <a:gd name="connsiteY49" fmla="*/ 1152525 h 1958975"/>
                <a:gd name="connsiteX50" fmla="*/ 0 w 1803400"/>
                <a:gd name="connsiteY50" fmla="*/ 945092 h 1958975"/>
                <a:gd name="connsiteX51" fmla="*/ 5751 w 1803400"/>
                <a:gd name="connsiteY51" fmla="*/ 941243 h 1958975"/>
                <a:gd name="connsiteX52" fmla="*/ 0 w 1803400"/>
                <a:gd name="connsiteY52" fmla="*/ 944563 h 1958975"/>
                <a:gd name="connsiteX53" fmla="*/ 63020 w 1803400"/>
                <a:gd name="connsiteY53" fmla="*/ 479165 h 1958975"/>
                <a:gd name="connsiteX54" fmla="*/ 67787 w 1803400"/>
                <a:gd name="connsiteY54" fmla="*/ 451633 h 1958975"/>
                <a:gd name="connsiteX55" fmla="*/ 82085 w 1803400"/>
                <a:gd name="connsiteY55" fmla="*/ 399216 h 1958975"/>
                <a:gd name="connsiteX56" fmla="*/ 102739 w 1803400"/>
                <a:gd name="connsiteY56" fmla="*/ 349976 h 1958975"/>
                <a:gd name="connsiteX57" fmla="*/ 129748 w 1803400"/>
                <a:gd name="connsiteY57" fmla="*/ 303383 h 1958975"/>
                <a:gd name="connsiteX58" fmla="*/ 162582 w 1803400"/>
                <a:gd name="connsiteY58" fmla="*/ 261555 h 1958975"/>
                <a:gd name="connsiteX59" fmla="*/ 199652 w 1803400"/>
                <a:gd name="connsiteY59" fmla="*/ 223434 h 1958975"/>
                <a:gd name="connsiteX60" fmla="*/ 242548 w 1803400"/>
                <a:gd name="connsiteY60" fmla="*/ 190607 h 1958975"/>
                <a:gd name="connsiteX61" fmla="*/ 289681 w 1803400"/>
                <a:gd name="connsiteY61" fmla="*/ 163075 h 1958975"/>
                <a:gd name="connsiteX62" fmla="*/ 314571 w 1803400"/>
                <a:gd name="connsiteY62" fmla="*/ 151427 h 1958975"/>
                <a:gd name="connsiteX63" fmla="*/ 676131 w 1803400"/>
                <a:gd name="connsiteY63" fmla="*/ 61 h 1958975"/>
                <a:gd name="connsiteX64" fmla="*/ 676147 w 1803400"/>
                <a:gd name="connsiteY64"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87903 w 1803400"/>
                <a:gd name="connsiteY44" fmla="*/ 78838 h 1958975"/>
                <a:gd name="connsiteX45" fmla="*/ 893727 w 1803400"/>
                <a:gd name="connsiteY45" fmla="*/ 53974 h 1958975"/>
                <a:gd name="connsiteX46" fmla="*/ 893640 w 1803400"/>
                <a:gd name="connsiteY46" fmla="*/ 53974 h 1958975"/>
                <a:gd name="connsiteX47" fmla="*/ 887939 w 1803400"/>
                <a:gd name="connsiteY47" fmla="*/ 78317 h 1958975"/>
                <a:gd name="connsiteX48" fmla="*/ 96895 w 1803400"/>
                <a:gd name="connsiteY48" fmla="*/ 1152525 h 1958975"/>
                <a:gd name="connsiteX49" fmla="*/ 0 w 1803400"/>
                <a:gd name="connsiteY49" fmla="*/ 945092 h 1958975"/>
                <a:gd name="connsiteX50" fmla="*/ 5751 w 1803400"/>
                <a:gd name="connsiteY50" fmla="*/ 941243 h 1958975"/>
                <a:gd name="connsiteX51" fmla="*/ 0 w 1803400"/>
                <a:gd name="connsiteY51" fmla="*/ 944563 h 1958975"/>
                <a:gd name="connsiteX52" fmla="*/ 63020 w 1803400"/>
                <a:gd name="connsiteY52" fmla="*/ 479165 h 1958975"/>
                <a:gd name="connsiteX53" fmla="*/ 67787 w 1803400"/>
                <a:gd name="connsiteY53" fmla="*/ 451633 h 1958975"/>
                <a:gd name="connsiteX54" fmla="*/ 82085 w 1803400"/>
                <a:gd name="connsiteY54" fmla="*/ 399216 h 1958975"/>
                <a:gd name="connsiteX55" fmla="*/ 102739 w 1803400"/>
                <a:gd name="connsiteY55" fmla="*/ 349976 h 1958975"/>
                <a:gd name="connsiteX56" fmla="*/ 129748 w 1803400"/>
                <a:gd name="connsiteY56" fmla="*/ 303383 h 1958975"/>
                <a:gd name="connsiteX57" fmla="*/ 162582 w 1803400"/>
                <a:gd name="connsiteY57" fmla="*/ 261555 h 1958975"/>
                <a:gd name="connsiteX58" fmla="*/ 199652 w 1803400"/>
                <a:gd name="connsiteY58" fmla="*/ 223434 h 1958975"/>
                <a:gd name="connsiteX59" fmla="*/ 242548 w 1803400"/>
                <a:gd name="connsiteY59" fmla="*/ 190607 h 1958975"/>
                <a:gd name="connsiteX60" fmla="*/ 289681 w 1803400"/>
                <a:gd name="connsiteY60" fmla="*/ 163075 h 1958975"/>
                <a:gd name="connsiteX61" fmla="*/ 314571 w 1803400"/>
                <a:gd name="connsiteY61" fmla="*/ 151427 h 1958975"/>
                <a:gd name="connsiteX62" fmla="*/ 676131 w 1803400"/>
                <a:gd name="connsiteY62" fmla="*/ 61 h 1958975"/>
                <a:gd name="connsiteX63" fmla="*/ 676147 w 1803400"/>
                <a:gd name="connsiteY63"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87903 w 1803400"/>
                <a:gd name="connsiteY44" fmla="*/ 78838 h 1958975"/>
                <a:gd name="connsiteX45" fmla="*/ 893727 w 1803400"/>
                <a:gd name="connsiteY45" fmla="*/ 53974 h 1958975"/>
                <a:gd name="connsiteX46" fmla="*/ 893640 w 1803400"/>
                <a:gd name="connsiteY46" fmla="*/ 53974 h 1958975"/>
                <a:gd name="connsiteX47" fmla="*/ 96895 w 1803400"/>
                <a:gd name="connsiteY47" fmla="*/ 1152525 h 1958975"/>
                <a:gd name="connsiteX48" fmla="*/ 0 w 1803400"/>
                <a:gd name="connsiteY48" fmla="*/ 945092 h 1958975"/>
                <a:gd name="connsiteX49" fmla="*/ 5751 w 1803400"/>
                <a:gd name="connsiteY49" fmla="*/ 941243 h 1958975"/>
                <a:gd name="connsiteX50" fmla="*/ 0 w 1803400"/>
                <a:gd name="connsiteY50" fmla="*/ 944563 h 1958975"/>
                <a:gd name="connsiteX51" fmla="*/ 63020 w 1803400"/>
                <a:gd name="connsiteY51" fmla="*/ 479165 h 1958975"/>
                <a:gd name="connsiteX52" fmla="*/ 67787 w 1803400"/>
                <a:gd name="connsiteY52" fmla="*/ 451633 h 1958975"/>
                <a:gd name="connsiteX53" fmla="*/ 82085 w 1803400"/>
                <a:gd name="connsiteY53" fmla="*/ 399216 h 1958975"/>
                <a:gd name="connsiteX54" fmla="*/ 102739 w 1803400"/>
                <a:gd name="connsiteY54" fmla="*/ 349976 h 1958975"/>
                <a:gd name="connsiteX55" fmla="*/ 129748 w 1803400"/>
                <a:gd name="connsiteY55" fmla="*/ 303383 h 1958975"/>
                <a:gd name="connsiteX56" fmla="*/ 162582 w 1803400"/>
                <a:gd name="connsiteY56" fmla="*/ 261555 h 1958975"/>
                <a:gd name="connsiteX57" fmla="*/ 199652 w 1803400"/>
                <a:gd name="connsiteY57" fmla="*/ 223434 h 1958975"/>
                <a:gd name="connsiteX58" fmla="*/ 242548 w 1803400"/>
                <a:gd name="connsiteY58" fmla="*/ 190607 h 1958975"/>
                <a:gd name="connsiteX59" fmla="*/ 289681 w 1803400"/>
                <a:gd name="connsiteY59" fmla="*/ 163075 h 1958975"/>
                <a:gd name="connsiteX60" fmla="*/ 314571 w 1803400"/>
                <a:gd name="connsiteY60" fmla="*/ 151427 h 1958975"/>
                <a:gd name="connsiteX61" fmla="*/ 676131 w 1803400"/>
                <a:gd name="connsiteY61" fmla="*/ 61 h 1958975"/>
                <a:gd name="connsiteX62" fmla="*/ 676147 w 1803400"/>
                <a:gd name="connsiteY62"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93727 w 1803400"/>
                <a:gd name="connsiteY44" fmla="*/ 53974 h 1958975"/>
                <a:gd name="connsiteX45" fmla="*/ 893640 w 1803400"/>
                <a:gd name="connsiteY45" fmla="*/ 53974 h 1958975"/>
                <a:gd name="connsiteX46" fmla="*/ 96895 w 1803400"/>
                <a:gd name="connsiteY46" fmla="*/ 1152525 h 1958975"/>
                <a:gd name="connsiteX47" fmla="*/ 0 w 1803400"/>
                <a:gd name="connsiteY47" fmla="*/ 945092 h 1958975"/>
                <a:gd name="connsiteX48" fmla="*/ 5751 w 1803400"/>
                <a:gd name="connsiteY48" fmla="*/ 941243 h 1958975"/>
                <a:gd name="connsiteX49" fmla="*/ 0 w 1803400"/>
                <a:gd name="connsiteY49" fmla="*/ 944563 h 1958975"/>
                <a:gd name="connsiteX50" fmla="*/ 63020 w 1803400"/>
                <a:gd name="connsiteY50" fmla="*/ 479165 h 1958975"/>
                <a:gd name="connsiteX51" fmla="*/ 67787 w 1803400"/>
                <a:gd name="connsiteY51" fmla="*/ 451633 h 1958975"/>
                <a:gd name="connsiteX52" fmla="*/ 82085 w 1803400"/>
                <a:gd name="connsiteY52" fmla="*/ 399216 h 1958975"/>
                <a:gd name="connsiteX53" fmla="*/ 102739 w 1803400"/>
                <a:gd name="connsiteY53" fmla="*/ 349976 h 1958975"/>
                <a:gd name="connsiteX54" fmla="*/ 129748 w 1803400"/>
                <a:gd name="connsiteY54" fmla="*/ 303383 h 1958975"/>
                <a:gd name="connsiteX55" fmla="*/ 162582 w 1803400"/>
                <a:gd name="connsiteY55" fmla="*/ 261555 h 1958975"/>
                <a:gd name="connsiteX56" fmla="*/ 199652 w 1803400"/>
                <a:gd name="connsiteY56" fmla="*/ 223434 h 1958975"/>
                <a:gd name="connsiteX57" fmla="*/ 242548 w 1803400"/>
                <a:gd name="connsiteY57" fmla="*/ 190607 h 1958975"/>
                <a:gd name="connsiteX58" fmla="*/ 289681 w 1803400"/>
                <a:gd name="connsiteY58" fmla="*/ 163075 h 1958975"/>
                <a:gd name="connsiteX59" fmla="*/ 314571 w 1803400"/>
                <a:gd name="connsiteY59" fmla="*/ 151427 h 1958975"/>
                <a:gd name="connsiteX60" fmla="*/ 676131 w 1803400"/>
                <a:gd name="connsiteY60" fmla="*/ 61 h 1958975"/>
                <a:gd name="connsiteX61" fmla="*/ 676147 w 1803400"/>
                <a:gd name="connsiteY61"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893727 w 1803400"/>
                <a:gd name="connsiteY44" fmla="*/ 53974 h 1958975"/>
                <a:gd name="connsiteX45" fmla="*/ 96895 w 1803400"/>
                <a:gd name="connsiteY45" fmla="*/ 1152525 h 1958975"/>
                <a:gd name="connsiteX46" fmla="*/ 0 w 1803400"/>
                <a:gd name="connsiteY46" fmla="*/ 945092 h 1958975"/>
                <a:gd name="connsiteX47" fmla="*/ 5751 w 1803400"/>
                <a:gd name="connsiteY47" fmla="*/ 941243 h 1958975"/>
                <a:gd name="connsiteX48" fmla="*/ 0 w 1803400"/>
                <a:gd name="connsiteY48" fmla="*/ 944563 h 1958975"/>
                <a:gd name="connsiteX49" fmla="*/ 63020 w 1803400"/>
                <a:gd name="connsiteY49" fmla="*/ 479165 h 1958975"/>
                <a:gd name="connsiteX50" fmla="*/ 67787 w 1803400"/>
                <a:gd name="connsiteY50" fmla="*/ 451633 h 1958975"/>
                <a:gd name="connsiteX51" fmla="*/ 82085 w 1803400"/>
                <a:gd name="connsiteY51" fmla="*/ 399216 h 1958975"/>
                <a:gd name="connsiteX52" fmla="*/ 102739 w 1803400"/>
                <a:gd name="connsiteY52" fmla="*/ 349976 h 1958975"/>
                <a:gd name="connsiteX53" fmla="*/ 129748 w 1803400"/>
                <a:gd name="connsiteY53" fmla="*/ 303383 h 1958975"/>
                <a:gd name="connsiteX54" fmla="*/ 162582 w 1803400"/>
                <a:gd name="connsiteY54" fmla="*/ 261555 h 1958975"/>
                <a:gd name="connsiteX55" fmla="*/ 199652 w 1803400"/>
                <a:gd name="connsiteY55" fmla="*/ 223434 h 1958975"/>
                <a:gd name="connsiteX56" fmla="*/ 242548 w 1803400"/>
                <a:gd name="connsiteY56" fmla="*/ 190607 h 1958975"/>
                <a:gd name="connsiteX57" fmla="*/ 289681 w 1803400"/>
                <a:gd name="connsiteY57" fmla="*/ 163075 h 1958975"/>
                <a:gd name="connsiteX58" fmla="*/ 314571 w 1803400"/>
                <a:gd name="connsiteY58" fmla="*/ 151427 h 1958975"/>
                <a:gd name="connsiteX59" fmla="*/ 676131 w 1803400"/>
                <a:gd name="connsiteY59" fmla="*/ 61 h 1958975"/>
                <a:gd name="connsiteX60" fmla="*/ 676147 w 1803400"/>
                <a:gd name="connsiteY60"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893198 w 1803400"/>
                <a:gd name="connsiteY6" fmla="*/ 52387 h 1958975"/>
                <a:gd name="connsiteX7" fmla="*/ 1649846 w 1803400"/>
                <a:gd name="connsiteY7" fmla="*/ 236486 h 1958975"/>
                <a:gd name="connsiteX8" fmla="*/ 1671556 w 1803400"/>
                <a:gd name="connsiteY8" fmla="*/ 242834 h 1958975"/>
                <a:gd name="connsiteX9" fmla="*/ 1708620 w 1803400"/>
                <a:gd name="connsiteY9" fmla="*/ 260821 h 1958975"/>
                <a:gd name="connsiteX10" fmla="*/ 1740920 w 1803400"/>
                <a:gd name="connsiteY10" fmla="*/ 286214 h 1958975"/>
                <a:gd name="connsiteX11" fmla="*/ 1767394 w 1803400"/>
                <a:gd name="connsiteY11" fmla="*/ 316368 h 1958975"/>
                <a:gd name="connsiteX12" fmla="*/ 1786456 w 1803400"/>
                <a:gd name="connsiteY12" fmla="*/ 351283 h 1958975"/>
                <a:gd name="connsiteX13" fmla="*/ 1798635 w 1803400"/>
                <a:gd name="connsiteY13" fmla="*/ 390431 h 1958975"/>
                <a:gd name="connsiteX14" fmla="*/ 1803400 w 1803400"/>
                <a:gd name="connsiteY14" fmla="*/ 430636 h 1958975"/>
                <a:gd name="connsiteX15" fmla="*/ 1798635 w 1803400"/>
                <a:gd name="connsiteY15" fmla="*/ 472429 h 1958975"/>
                <a:gd name="connsiteX16" fmla="*/ 1792810 w 1803400"/>
                <a:gd name="connsiteY16" fmla="*/ 493061 h 1958975"/>
                <a:gd name="connsiteX17" fmla="*/ 1773748 w 1803400"/>
                <a:gd name="connsiteY17" fmla="*/ 549137 h 1958975"/>
                <a:gd name="connsiteX18" fmla="*/ 1732448 w 1803400"/>
                <a:gd name="connsiteY18" fmla="*/ 659702 h 1958975"/>
                <a:gd name="connsiteX19" fmla="*/ 1686911 w 1803400"/>
                <a:gd name="connsiteY19" fmla="*/ 767622 h 1958975"/>
                <a:gd name="connsiteX20" fmla="*/ 1636609 w 1803400"/>
                <a:gd name="connsiteY20" fmla="*/ 872897 h 1958975"/>
                <a:gd name="connsiteX21" fmla="*/ 1582071 w 1803400"/>
                <a:gd name="connsiteY21" fmla="*/ 974998 h 1958975"/>
                <a:gd name="connsiteX22" fmla="*/ 1524356 w 1803400"/>
                <a:gd name="connsiteY22" fmla="*/ 1074454 h 1958975"/>
                <a:gd name="connsiteX23" fmla="*/ 1462405 w 1803400"/>
                <a:gd name="connsiteY23" fmla="*/ 1170735 h 1958975"/>
                <a:gd name="connsiteX24" fmla="*/ 1397277 w 1803400"/>
                <a:gd name="connsiteY24" fmla="*/ 1263843 h 1958975"/>
                <a:gd name="connsiteX25" fmla="*/ 1327914 w 1803400"/>
                <a:gd name="connsiteY25" fmla="*/ 1354834 h 1958975"/>
                <a:gd name="connsiteX26" fmla="*/ 1255373 w 1803400"/>
                <a:gd name="connsiteY26" fmla="*/ 1441594 h 1958975"/>
                <a:gd name="connsiteX27" fmla="*/ 1179655 w 1803400"/>
                <a:gd name="connsiteY27" fmla="*/ 1525179 h 1958975"/>
                <a:gd name="connsiteX28" fmla="*/ 1100760 w 1803400"/>
                <a:gd name="connsiteY28" fmla="*/ 1606119 h 1958975"/>
                <a:gd name="connsiteX29" fmla="*/ 1018159 w 1803400"/>
                <a:gd name="connsiteY29" fmla="*/ 1683356 h 1958975"/>
                <a:gd name="connsiteX30" fmla="*/ 933440 w 1803400"/>
                <a:gd name="connsiteY30" fmla="*/ 1756361 h 1958975"/>
                <a:gd name="connsiteX31" fmla="*/ 846073 w 1803400"/>
                <a:gd name="connsiteY31" fmla="*/ 1826720 h 1958975"/>
                <a:gd name="connsiteX32" fmla="*/ 755529 w 1803400"/>
                <a:gd name="connsiteY32" fmla="*/ 1893377 h 1958975"/>
                <a:gd name="connsiteX33" fmla="*/ 708934 w 1803400"/>
                <a:gd name="connsiteY33" fmla="*/ 1924589 h 1958975"/>
                <a:gd name="connsiteX34" fmla="*/ 689872 w 1803400"/>
                <a:gd name="connsiteY34" fmla="*/ 1936756 h 1958975"/>
                <a:gd name="connsiteX35" fmla="*/ 648571 w 1803400"/>
                <a:gd name="connsiteY35" fmla="*/ 1953156 h 1958975"/>
                <a:gd name="connsiteX36" fmla="*/ 606741 w 1803400"/>
                <a:gd name="connsiteY36" fmla="*/ 1958975 h 1958975"/>
                <a:gd name="connsiteX37" fmla="*/ 564911 w 1803400"/>
                <a:gd name="connsiteY37" fmla="*/ 1955801 h 1958975"/>
                <a:gd name="connsiteX38" fmla="*/ 524140 w 1803400"/>
                <a:gd name="connsiteY38" fmla="*/ 1944692 h 1958975"/>
                <a:gd name="connsiteX39" fmla="*/ 487075 w 1803400"/>
                <a:gd name="connsiteY39" fmla="*/ 1924589 h 1958975"/>
                <a:gd name="connsiteX40" fmla="*/ 454246 w 1803400"/>
                <a:gd name="connsiteY40" fmla="*/ 1897609 h 1958975"/>
                <a:gd name="connsiteX41" fmla="*/ 427772 w 1803400"/>
                <a:gd name="connsiteY41" fmla="*/ 1863223 h 1958975"/>
                <a:gd name="connsiteX42" fmla="*/ 417711 w 1803400"/>
                <a:gd name="connsiteY42" fmla="*/ 1842591 h 1958975"/>
                <a:gd name="connsiteX43" fmla="*/ 96837 w 1803400"/>
                <a:gd name="connsiteY43" fmla="*/ 1152749 h 1958975"/>
                <a:gd name="connsiteX44" fmla="*/ 96895 w 1803400"/>
                <a:gd name="connsiteY44" fmla="*/ 1152525 h 1958975"/>
                <a:gd name="connsiteX45" fmla="*/ 0 w 1803400"/>
                <a:gd name="connsiteY45" fmla="*/ 945092 h 1958975"/>
                <a:gd name="connsiteX46" fmla="*/ 5751 w 1803400"/>
                <a:gd name="connsiteY46" fmla="*/ 941243 h 1958975"/>
                <a:gd name="connsiteX47" fmla="*/ 0 w 1803400"/>
                <a:gd name="connsiteY47" fmla="*/ 944563 h 1958975"/>
                <a:gd name="connsiteX48" fmla="*/ 63020 w 1803400"/>
                <a:gd name="connsiteY48" fmla="*/ 479165 h 1958975"/>
                <a:gd name="connsiteX49" fmla="*/ 67787 w 1803400"/>
                <a:gd name="connsiteY49" fmla="*/ 451633 h 1958975"/>
                <a:gd name="connsiteX50" fmla="*/ 82085 w 1803400"/>
                <a:gd name="connsiteY50" fmla="*/ 399216 h 1958975"/>
                <a:gd name="connsiteX51" fmla="*/ 102739 w 1803400"/>
                <a:gd name="connsiteY51" fmla="*/ 349976 h 1958975"/>
                <a:gd name="connsiteX52" fmla="*/ 129748 w 1803400"/>
                <a:gd name="connsiteY52" fmla="*/ 303383 h 1958975"/>
                <a:gd name="connsiteX53" fmla="*/ 162582 w 1803400"/>
                <a:gd name="connsiteY53" fmla="*/ 261555 h 1958975"/>
                <a:gd name="connsiteX54" fmla="*/ 199652 w 1803400"/>
                <a:gd name="connsiteY54" fmla="*/ 223434 h 1958975"/>
                <a:gd name="connsiteX55" fmla="*/ 242548 w 1803400"/>
                <a:gd name="connsiteY55" fmla="*/ 190607 h 1958975"/>
                <a:gd name="connsiteX56" fmla="*/ 289681 w 1803400"/>
                <a:gd name="connsiteY56" fmla="*/ 163075 h 1958975"/>
                <a:gd name="connsiteX57" fmla="*/ 314571 w 1803400"/>
                <a:gd name="connsiteY57" fmla="*/ 151427 h 1958975"/>
                <a:gd name="connsiteX58" fmla="*/ 676131 w 1803400"/>
                <a:gd name="connsiteY58" fmla="*/ 61 h 1958975"/>
                <a:gd name="connsiteX59" fmla="*/ 676147 w 1803400"/>
                <a:gd name="connsiteY59"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892845 w 1803400"/>
                <a:gd name="connsiteY5" fmla="*/ 53446 h 1958975"/>
                <a:gd name="connsiteX6" fmla="*/ 1649846 w 1803400"/>
                <a:gd name="connsiteY6" fmla="*/ 236486 h 1958975"/>
                <a:gd name="connsiteX7" fmla="*/ 1671556 w 1803400"/>
                <a:gd name="connsiteY7" fmla="*/ 242834 h 1958975"/>
                <a:gd name="connsiteX8" fmla="*/ 1708620 w 1803400"/>
                <a:gd name="connsiteY8" fmla="*/ 260821 h 1958975"/>
                <a:gd name="connsiteX9" fmla="*/ 1740920 w 1803400"/>
                <a:gd name="connsiteY9" fmla="*/ 286214 h 1958975"/>
                <a:gd name="connsiteX10" fmla="*/ 1767394 w 1803400"/>
                <a:gd name="connsiteY10" fmla="*/ 316368 h 1958975"/>
                <a:gd name="connsiteX11" fmla="*/ 1786456 w 1803400"/>
                <a:gd name="connsiteY11" fmla="*/ 351283 h 1958975"/>
                <a:gd name="connsiteX12" fmla="*/ 1798635 w 1803400"/>
                <a:gd name="connsiteY12" fmla="*/ 390431 h 1958975"/>
                <a:gd name="connsiteX13" fmla="*/ 1803400 w 1803400"/>
                <a:gd name="connsiteY13" fmla="*/ 430636 h 1958975"/>
                <a:gd name="connsiteX14" fmla="*/ 1798635 w 1803400"/>
                <a:gd name="connsiteY14" fmla="*/ 472429 h 1958975"/>
                <a:gd name="connsiteX15" fmla="*/ 1792810 w 1803400"/>
                <a:gd name="connsiteY15" fmla="*/ 493061 h 1958975"/>
                <a:gd name="connsiteX16" fmla="*/ 1773748 w 1803400"/>
                <a:gd name="connsiteY16" fmla="*/ 549137 h 1958975"/>
                <a:gd name="connsiteX17" fmla="*/ 1732448 w 1803400"/>
                <a:gd name="connsiteY17" fmla="*/ 659702 h 1958975"/>
                <a:gd name="connsiteX18" fmla="*/ 1686911 w 1803400"/>
                <a:gd name="connsiteY18" fmla="*/ 767622 h 1958975"/>
                <a:gd name="connsiteX19" fmla="*/ 1636609 w 1803400"/>
                <a:gd name="connsiteY19" fmla="*/ 872897 h 1958975"/>
                <a:gd name="connsiteX20" fmla="*/ 1582071 w 1803400"/>
                <a:gd name="connsiteY20" fmla="*/ 974998 h 1958975"/>
                <a:gd name="connsiteX21" fmla="*/ 1524356 w 1803400"/>
                <a:gd name="connsiteY21" fmla="*/ 1074454 h 1958975"/>
                <a:gd name="connsiteX22" fmla="*/ 1462405 w 1803400"/>
                <a:gd name="connsiteY22" fmla="*/ 1170735 h 1958975"/>
                <a:gd name="connsiteX23" fmla="*/ 1397277 w 1803400"/>
                <a:gd name="connsiteY23" fmla="*/ 1263843 h 1958975"/>
                <a:gd name="connsiteX24" fmla="*/ 1327914 w 1803400"/>
                <a:gd name="connsiteY24" fmla="*/ 1354834 h 1958975"/>
                <a:gd name="connsiteX25" fmla="*/ 1255373 w 1803400"/>
                <a:gd name="connsiteY25" fmla="*/ 1441594 h 1958975"/>
                <a:gd name="connsiteX26" fmla="*/ 1179655 w 1803400"/>
                <a:gd name="connsiteY26" fmla="*/ 1525179 h 1958975"/>
                <a:gd name="connsiteX27" fmla="*/ 1100760 w 1803400"/>
                <a:gd name="connsiteY27" fmla="*/ 1606119 h 1958975"/>
                <a:gd name="connsiteX28" fmla="*/ 1018159 w 1803400"/>
                <a:gd name="connsiteY28" fmla="*/ 1683356 h 1958975"/>
                <a:gd name="connsiteX29" fmla="*/ 933440 w 1803400"/>
                <a:gd name="connsiteY29" fmla="*/ 1756361 h 1958975"/>
                <a:gd name="connsiteX30" fmla="*/ 846073 w 1803400"/>
                <a:gd name="connsiteY30" fmla="*/ 1826720 h 1958975"/>
                <a:gd name="connsiteX31" fmla="*/ 755529 w 1803400"/>
                <a:gd name="connsiteY31" fmla="*/ 1893377 h 1958975"/>
                <a:gd name="connsiteX32" fmla="*/ 708934 w 1803400"/>
                <a:gd name="connsiteY32" fmla="*/ 1924589 h 1958975"/>
                <a:gd name="connsiteX33" fmla="*/ 689872 w 1803400"/>
                <a:gd name="connsiteY33" fmla="*/ 1936756 h 1958975"/>
                <a:gd name="connsiteX34" fmla="*/ 648571 w 1803400"/>
                <a:gd name="connsiteY34" fmla="*/ 1953156 h 1958975"/>
                <a:gd name="connsiteX35" fmla="*/ 606741 w 1803400"/>
                <a:gd name="connsiteY35" fmla="*/ 1958975 h 1958975"/>
                <a:gd name="connsiteX36" fmla="*/ 564911 w 1803400"/>
                <a:gd name="connsiteY36" fmla="*/ 1955801 h 1958975"/>
                <a:gd name="connsiteX37" fmla="*/ 524140 w 1803400"/>
                <a:gd name="connsiteY37" fmla="*/ 1944692 h 1958975"/>
                <a:gd name="connsiteX38" fmla="*/ 487075 w 1803400"/>
                <a:gd name="connsiteY38" fmla="*/ 1924589 h 1958975"/>
                <a:gd name="connsiteX39" fmla="*/ 454246 w 1803400"/>
                <a:gd name="connsiteY39" fmla="*/ 1897609 h 1958975"/>
                <a:gd name="connsiteX40" fmla="*/ 427772 w 1803400"/>
                <a:gd name="connsiteY40" fmla="*/ 1863223 h 1958975"/>
                <a:gd name="connsiteX41" fmla="*/ 417711 w 1803400"/>
                <a:gd name="connsiteY41" fmla="*/ 1842591 h 1958975"/>
                <a:gd name="connsiteX42" fmla="*/ 96837 w 1803400"/>
                <a:gd name="connsiteY42" fmla="*/ 1152749 h 1958975"/>
                <a:gd name="connsiteX43" fmla="*/ 96895 w 1803400"/>
                <a:gd name="connsiteY43" fmla="*/ 1152525 h 1958975"/>
                <a:gd name="connsiteX44" fmla="*/ 0 w 1803400"/>
                <a:gd name="connsiteY44" fmla="*/ 945092 h 1958975"/>
                <a:gd name="connsiteX45" fmla="*/ 5751 w 1803400"/>
                <a:gd name="connsiteY45" fmla="*/ 941243 h 1958975"/>
                <a:gd name="connsiteX46" fmla="*/ 0 w 1803400"/>
                <a:gd name="connsiteY46" fmla="*/ 944563 h 1958975"/>
                <a:gd name="connsiteX47" fmla="*/ 63020 w 1803400"/>
                <a:gd name="connsiteY47" fmla="*/ 479165 h 1958975"/>
                <a:gd name="connsiteX48" fmla="*/ 67787 w 1803400"/>
                <a:gd name="connsiteY48" fmla="*/ 451633 h 1958975"/>
                <a:gd name="connsiteX49" fmla="*/ 82085 w 1803400"/>
                <a:gd name="connsiteY49" fmla="*/ 399216 h 1958975"/>
                <a:gd name="connsiteX50" fmla="*/ 102739 w 1803400"/>
                <a:gd name="connsiteY50" fmla="*/ 349976 h 1958975"/>
                <a:gd name="connsiteX51" fmla="*/ 129748 w 1803400"/>
                <a:gd name="connsiteY51" fmla="*/ 303383 h 1958975"/>
                <a:gd name="connsiteX52" fmla="*/ 162582 w 1803400"/>
                <a:gd name="connsiteY52" fmla="*/ 261555 h 1958975"/>
                <a:gd name="connsiteX53" fmla="*/ 199652 w 1803400"/>
                <a:gd name="connsiteY53" fmla="*/ 223434 h 1958975"/>
                <a:gd name="connsiteX54" fmla="*/ 242548 w 1803400"/>
                <a:gd name="connsiteY54" fmla="*/ 190607 h 1958975"/>
                <a:gd name="connsiteX55" fmla="*/ 289681 w 1803400"/>
                <a:gd name="connsiteY55" fmla="*/ 163075 h 1958975"/>
                <a:gd name="connsiteX56" fmla="*/ 314571 w 1803400"/>
                <a:gd name="connsiteY56" fmla="*/ 151427 h 1958975"/>
                <a:gd name="connsiteX57" fmla="*/ 676131 w 1803400"/>
                <a:gd name="connsiteY57" fmla="*/ 61 h 1958975"/>
                <a:gd name="connsiteX58" fmla="*/ 676147 w 1803400"/>
                <a:gd name="connsiteY58"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892704 w 1803400"/>
                <a:gd name="connsiteY4" fmla="*/ 53446 h 1958975"/>
                <a:gd name="connsiteX5" fmla="*/ 1649846 w 1803400"/>
                <a:gd name="connsiteY5" fmla="*/ 236486 h 1958975"/>
                <a:gd name="connsiteX6" fmla="*/ 1671556 w 1803400"/>
                <a:gd name="connsiteY6" fmla="*/ 242834 h 1958975"/>
                <a:gd name="connsiteX7" fmla="*/ 1708620 w 1803400"/>
                <a:gd name="connsiteY7" fmla="*/ 260821 h 1958975"/>
                <a:gd name="connsiteX8" fmla="*/ 1740920 w 1803400"/>
                <a:gd name="connsiteY8" fmla="*/ 286214 h 1958975"/>
                <a:gd name="connsiteX9" fmla="*/ 1767394 w 1803400"/>
                <a:gd name="connsiteY9" fmla="*/ 316368 h 1958975"/>
                <a:gd name="connsiteX10" fmla="*/ 1786456 w 1803400"/>
                <a:gd name="connsiteY10" fmla="*/ 351283 h 1958975"/>
                <a:gd name="connsiteX11" fmla="*/ 1798635 w 1803400"/>
                <a:gd name="connsiteY11" fmla="*/ 390431 h 1958975"/>
                <a:gd name="connsiteX12" fmla="*/ 1803400 w 1803400"/>
                <a:gd name="connsiteY12" fmla="*/ 430636 h 1958975"/>
                <a:gd name="connsiteX13" fmla="*/ 1798635 w 1803400"/>
                <a:gd name="connsiteY13" fmla="*/ 472429 h 1958975"/>
                <a:gd name="connsiteX14" fmla="*/ 1792810 w 1803400"/>
                <a:gd name="connsiteY14" fmla="*/ 493061 h 1958975"/>
                <a:gd name="connsiteX15" fmla="*/ 1773748 w 1803400"/>
                <a:gd name="connsiteY15" fmla="*/ 549137 h 1958975"/>
                <a:gd name="connsiteX16" fmla="*/ 1732448 w 1803400"/>
                <a:gd name="connsiteY16" fmla="*/ 659702 h 1958975"/>
                <a:gd name="connsiteX17" fmla="*/ 1686911 w 1803400"/>
                <a:gd name="connsiteY17" fmla="*/ 767622 h 1958975"/>
                <a:gd name="connsiteX18" fmla="*/ 1636609 w 1803400"/>
                <a:gd name="connsiteY18" fmla="*/ 872897 h 1958975"/>
                <a:gd name="connsiteX19" fmla="*/ 1582071 w 1803400"/>
                <a:gd name="connsiteY19" fmla="*/ 974998 h 1958975"/>
                <a:gd name="connsiteX20" fmla="*/ 1524356 w 1803400"/>
                <a:gd name="connsiteY20" fmla="*/ 1074454 h 1958975"/>
                <a:gd name="connsiteX21" fmla="*/ 1462405 w 1803400"/>
                <a:gd name="connsiteY21" fmla="*/ 1170735 h 1958975"/>
                <a:gd name="connsiteX22" fmla="*/ 1397277 w 1803400"/>
                <a:gd name="connsiteY22" fmla="*/ 1263843 h 1958975"/>
                <a:gd name="connsiteX23" fmla="*/ 1327914 w 1803400"/>
                <a:gd name="connsiteY23" fmla="*/ 1354834 h 1958975"/>
                <a:gd name="connsiteX24" fmla="*/ 1255373 w 1803400"/>
                <a:gd name="connsiteY24" fmla="*/ 1441594 h 1958975"/>
                <a:gd name="connsiteX25" fmla="*/ 1179655 w 1803400"/>
                <a:gd name="connsiteY25" fmla="*/ 1525179 h 1958975"/>
                <a:gd name="connsiteX26" fmla="*/ 1100760 w 1803400"/>
                <a:gd name="connsiteY26" fmla="*/ 1606119 h 1958975"/>
                <a:gd name="connsiteX27" fmla="*/ 1018159 w 1803400"/>
                <a:gd name="connsiteY27" fmla="*/ 1683356 h 1958975"/>
                <a:gd name="connsiteX28" fmla="*/ 933440 w 1803400"/>
                <a:gd name="connsiteY28" fmla="*/ 1756361 h 1958975"/>
                <a:gd name="connsiteX29" fmla="*/ 846073 w 1803400"/>
                <a:gd name="connsiteY29" fmla="*/ 1826720 h 1958975"/>
                <a:gd name="connsiteX30" fmla="*/ 755529 w 1803400"/>
                <a:gd name="connsiteY30" fmla="*/ 1893377 h 1958975"/>
                <a:gd name="connsiteX31" fmla="*/ 708934 w 1803400"/>
                <a:gd name="connsiteY31" fmla="*/ 1924589 h 1958975"/>
                <a:gd name="connsiteX32" fmla="*/ 689872 w 1803400"/>
                <a:gd name="connsiteY32" fmla="*/ 1936756 h 1958975"/>
                <a:gd name="connsiteX33" fmla="*/ 648571 w 1803400"/>
                <a:gd name="connsiteY33" fmla="*/ 1953156 h 1958975"/>
                <a:gd name="connsiteX34" fmla="*/ 606741 w 1803400"/>
                <a:gd name="connsiteY34" fmla="*/ 1958975 h 1958975"/>
                <a:gd name="connsiteX35" fmla="*/ 564911 w 1803400"/>
                <a:gd name="connsiteY35" fmla="*/ 1955801 h 1958975"/>
                <a:gd name="connsiteX36" fmla="*/ 524140 w 1803400"/>
                <a:gd name="connsiteY36" fmla="*/ 1944692 h 1958975"/>
                <a:gd name="connsiteX37" fmla="*/ 487075 w 1803400"/>
                <a:gd name="connsiteY37" fmla="*/ 1924589 h 1958975"/>
                <a:gd name="connsiteX38" fmla="*/ 454246 w 1803400"/>
                <a:gd name="connsiteY38" fmla="*/ 1897609 h 1958975"/>
                <a:gd name="connsiteX39" fmla="*/ 427772 w 1803400"/>
                <a:gd name="connsiteY39" fmla="*/ 1863223 h 1958975"/>
                <a:gd name="connsiteX40" fmla="*/ 417711 w 1803400"/>
                <a:gd name="connsiteY40" fmla="*/ 1842591 h 1958975"/>
                <a:gd name="connsiteX41" fmla="*/ 96837 w 1803400"/>
                <a:gd name="connsiteY41" fmla="*/ 1152749 h 1958975"/>
                <a:gd name="connsiteX42" fmla="*/ 96895 w 1803400"/>
                <a:gd name="connsiteY42" fmla="*/ 1152525 h 1958975"/>
                <a:gd name="connsiteX43" fmla="*/ 0 w 1803400"/>
                <a:gd name="connsiteY43" fmla="*/ 945092 h 1958975"/>
                <a:gd name="connsiteX44" fmla="*/ 5751 w 1803400"/>
                <a:gd name="connsiteY44" fmla="*/ 941243 h 1958975"/>
                <a:gd name="connsiteX45" fmla="*/ 0 w 1803400"/>
                <a:gd name="connsiteY45" fmla="*/ 944563 h 1958975"/>
                <a:gd name="connsiteX46" fmla="*/ 63020 w 1803400"/>
                <a:gd name="connsiteY46" fmla="*/ 479165 h 1958975"/>
                <a:gd name="connsiteX47" fmla="*/ 67787 w 1803400"/>
                <a:gd name="connsiteY47" fmla="*/ 451633 h 1958975"/>
                <a:gd name="connsiteX48" fmla="*/ 82085 w 1803400"/>
                <a:gd name="connsiteY48" fmla="*/ 399216 h 1958975"/>
                <a:gd name="connsiteX49" fmla="*/ 102739 w 1803400"/>
                <a:gd name="connsiteY49" fmla="*/ 349976 h 1958975"/>
                <a:gd name="connsiteX50" fmla="*/ 129748 w 1803400"/>
                <a:gd name="connsiteY50" fmla="*/ 303383 h 1958975"/>
                <a:gd name="connsiteX51" fmla="*/ 162582 w 1803400"/>
                <a:gd name="connsiteY51" fmla="*/ 261555 h 1958975"/>
                <a:gd name="connsiteX52" fmla="*/ 199652 w 1803400"/>
                <a:gd name="connsiteY52" fmla="*/ 223434 h 1958975"/>
                <a:gd name="connsiteX53" fmla="*/ 242548 w 1803400"/>
                <a:gd name="connsiteY53" fmla="*/ 190607 h 1958975"/>
                <a:gd name="connsiteX54" fmla="*/ 289681 w 1803400"/>
                <a:gd name="connsiteY54" fmla="*/ 163075 h 1958975"/>
                <a:gd name="connsiteX55" fmla="*/ 314571 w 1803400"/>
                <a:gd name="connsiteY55" fmla="*/ 151427 h 1958975"/>
                <a:gd name="connsiteX56" fmla="*/ 676131 w 1803400"/>
                <a:gd name="connsiteY56" fmla="*/ 61 h 1958975"/>
                <a:gd name="connsiteX57" fmla="*/ 676147 w 1803400"/>
                <a:gd name="connsiteY57"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1649846 w 1803400"/>
                <a:gd name="connsiteY4" fmla="*/ 236486 h 1958975"/>
                <a:gd name="connsiteX5" fmla="*/ 1671556 w 1803400"/>
                <a:gd name="connsiteY5" fmla="*/ 242834 h 1958975"/>
                <a:gd name="connsiteX6" fmla="*/ 1708620 w 1803400"/>
                <a:gd name="connsiteY6" fmla="*/ 260821 h 1958975"/>
                <a:gd name="connsiteX7" fmla="*/ 1740920 w 1803400"/>
                <a:gd name="connsiteY7" fmla="*/ 286214 h 1958975"/>
                <a:gd name="connsiteX8" fmla="*/ 1767394 w 1803400"/>
                <a:gd name="connsiteY8" fmla="*/ 316368 h 1958975"/>
                <a:gd name="connsiteX9" fmla="*/ 1786456 w 1803400"/>
                <a:gd name="connsiteY9" fmla="*/ 351283 h 1958975"/>
                <a:gd name="connsiteX10" fmla="*/ 1798635 w 1803400"/>
                <a:gd name="connsiteY10" fmla="*/ 390431 h 1958975"/>
                <a:gd name="connsiteX11" fmla="*/ 1803400 w 1803400"/>
                <a:gd name="connsiteY11" fmla="*/ 430636 h 1958975"/>
                <a:gd name="connsiteX12" fmla="*/ 1798635 w 1803400"/>
                <a:gd name="connsiteY12" fmla="*/ 472429 h 1958975"/>
                <a:gd name="connsiteX13" fmla="*/ 1792810 w 1803400"/>
                <a:gd name="connsiteY13" fmla="*/ 493061 h 1958975"/>
                <a:gd name="connsiteX14" fmla="*/ 1773748 w 1803400"/>
                <a:gd name="connsiteY14" fmla="*/ 549137 h 1958975"/>
                <a:gd name="connsiteX15" fmla="*/ 1732448 w 1803400"/>
                <a:gd name="connsiteY15" fmla="*/ 659702 h 1958975"/>
                <a:gd name="connsiteX16" fmla="*/ 1686911 w 1803400"/>
                <a:gd name="connsiteY16" fmla="*/ 767622 h 1958975"/>
                <a:gd name="connsiteX17" fmla="*/ 1636609 w 1803400"/>
                <a:gd name="connsiteY17" fmla="*/ 872897 h 1958975"/>
                <a:gd name="connsiteX18" fmla="*/ 1582071 w 1803400"/>
                <a:gd name="connsiteY18" fmla="*/ 974998 h 1958975"/>
                <a:gd name="connsiteX19" fmla="*/ 1524356 w 1803400"/>
                <a:gd name="connsiteY19" fmla="*/ 1074454 h 1958975"/>
                <a:gd name="connsiteX20" fmla="*/ 1462405 w 1803400"/>
                <a:gd name="connsiteY20" fmla="*/ 1170735 h 1958975"/>
                <a:gd name="connsiteX21" fmla="*/ 1397277 w 1803400"/>
                <a:gd name="connsiteY21" fmla="*/ 1263843 h 1958975"/>
                <a:gd name="connsiteX22" fmla="*/ 1327914 w 1803400"/>
                <a:gd name="connsiteY22" fmla="*/ 1354834 h 1958975"/>
                <a:gd name="connsiteX23" fmla="*/ 1255373 w 1803400"/>
                <a:gd name="connsiteY23" fmla="*/ 1441594 h 1958975"/>
                <a:gd name="connsiteX24" fmla="*/ 1179655 w 1803400"/>
                <a:gd name="connsiteY24" fmla="*/ 1525179 h 1958975"/>
                <a:gd name="connsiteX25" fmla="*/ 1100760 w 1803400"/>
                <a:gd name="connsiteY25" fmla="*/ 1606119 h 1958975"/>
                <a:gd name="connsiteX26" fmla="*/ 1018159 w 1803400"/>
                <a:gd name="connsiteY26" fmla="*/ 1683356 h 1958975"/>
                <a:gd name="connsiteX27" fmla="*/ 933440 w 1803400"/>
                <a:gd name="connsiteY27" fmla="*/ 1756361 h 1958975"/>
                <a:gd name="connsiteX28" fmla="*/ 846073 w 1803400"/>
                <a:gd name="connsiteY28" fmla="*/ 1826720 h 1958975"/>
                <a:gd name="connsiteX29" fmla="*/ 755529 w 1803400"/>
                <a:gd name="connsiteY29" fmla="*/ 1893377 h 1958975"/>
                <a:gd name="connsiteX30" fmla="*/ 708934 w 1803400"/>
                <a:gd name="connsiteY30" fmla="*/ 1924589 h 1958975"/>
                <a:gd name="connsiteX31" fmla="*/ 689872 w 1803400"/>
                <a:gd name="connsiteY31" fmla="*/ 1936756 h 1958975"/>
                <a:gd name="connsiteX32" fmla="*/ 648571 w 1803400"/>
                <a:gd name="connsiteY32" fmla="*/ 1953156 h 1958975"/>
                <a:gd name="connsiteX33" fmla="*/ 606741 w 1803400"/>
                <a:gd name="connsiteY33" fmla="*/ 1958975 h 1958975"/>
                <a:gd name="connsiteX34" fmla="*/ 564911 w 1803400"/>
                <a:gd name="connsiteY34" fmla="*/ 1955801 h 1958975"/>
                <a:gd name="connsiteX35" fmla="*/ 524140 w 1803400"/>
                <a:gd name="connsiteY35" fmla="*/ 1944692 h 1958975"/>
                <a:gd name="connsiteX36" fmla="*/ 487075 w 1803400"/>
                <a:gd name="connsiteY36" fmla="*/ 1924589 h 1958975"/>
                <a:gd name="connsiteX37" fmla="*/ 454246 w 1803400"/>
                <a:gd name="connsiteY37" fmla="*/ 1897609 h 1958975"/>
                <a:gd name="connsiteX38" fmla="*/ 427772 w 1803400"/>
                <a:gd name="connsiteY38" fmla="*/ 1863223 h 1958975"/>
                <a:gd name="connsiteX39" fmla="*/ 417711 w 1803400"/>
                <a:gd name="connsiteY39" fmla="*/ 1842591 h 1958975"/>
                <a:gd name="connsiteX40" fmla="*/ 96837 w 1803400"/>
                <a:gd name="connsiteY40" fmla="*/ 1152749 h 1958975"/>
                <a:gd name="connsiteX41" fmla="*/ 96895 w 1803400"/>
                <a:gd name="connsiteY41" fmla="*/ 1152525 h 1958975"/>
                <a:gd name="connsiteX42" fmla="*/ 0 w 1803400"/>
                <a:gd name="connsiteY42" fmla="*/ 945092 h 1958975"/>
                <a:gd name="connsiteX43" fmla="*/ 5751 w 1803400"/>
                <a:gd name="connsiteY43" fmla="*/ 941243 h 1958975"/>
                <a:gd name="connsiteX44" fmla="*/ 0 w 1803400"/>
                <a:gd name="connsiteY44" fmla="*/ 944563 h 1958975"/>
                <a:gd name="connsiteX45" fmla="*/ 63020 w 1803400"/>
                <a:gd name="connsiteY45" fmla="*/ 479165 h 1958975"/>
                <a:gd name="connsiteX46" fmla="*/ 67787 w 1803400"/>
                <a:gd name="connsiteY46" fmla="*/ 451633 h 1958975"/>
                <a:gd name="connsiteX47" fmla="*/ 82085 w 1803400"/>
                <a:gd name="connsiteY47" fmla="*/ 399216 h 1958975"/>
                <a:gd name="connsiteX48" fmla="*/ 102739 w 1803400"/>
                <a:gd name="connsiteY48" fmla="*/ 349976 h 1958975"/>
                <a:gd name="connsiteX49" fmla="*/ 129748 w 1803400"/>
                <a:gd name="connsiteY49" fmla="*/ 303383 h 1958975"/>
                <a:gd name="connsiteX50" fmla="*/ 162582 w 1803400"/>
                <a:gd name="connsiteY50" fmla="*/ 261555 h 1958975"/>
                <a:gd name="connsiteX51" fmla="*/ 199652 w 1803400"/>
                <a:gd name="connsiteY51" fmla="*/ 223434 h 1958975"/>
                <a:gd name="connsiteX52" fmla="*/ 242548 w 1803400"/>
                <a:gd name="connsiteY52" fmla="*/ 190607 h 1958975"/>
                <a:gd name="connsiteX53" fmla="*/ 289681 w 1803400"/>
                <a:gd name="connsiteY53" fmla="*/ 163075 h 1958975"/>
                <a:gd name="connsiteX54" fmla="*/ 314571 w 1803400"/>
                <a:gd name="connsiteY54" fmla="*/ 151427 h 1958975"/>
                <a:gd name="connsiteX55" fmla="*/ 676131 w 1803400"/>
                <a:gd name="connsiteY55" fmla="*/ 61 h 1958975"/>
                <a:gd name="connsiteX56" fmla="*/ 676147 w 1803400"/>
                <a:gd name="connsiteY56"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1649846 w 1803400"/>
                <a:gd name="connsiteY4" fmla="*/ 236486 h 1958975"/>
                <a:gd name="connsiteX5" fmla="*/ 1671556 w 1803400"/>
                <a:gd name="connsiteY5" fmla="*/ 242834 h 1958975"/>
                <a:gd name="connsiteX6" fmla="*/ 1708620 w 1803400"/>
                <a:gd name="connsiteY6" fmla="*/ 260821 h 1958975"/>
                <a:gd name="connsiteX7" fmla="*/ 1740920 w 1803400"/>
                <a:gd name="connsiteY7" fmla="*/ 286214 h 1958975"/>
                <a:gd name="connsiteX8" fmla="*/ 1767394 w 1803400"/>
                <a:gd name="connsiteY8" fmla="*/ 316368 h 1958975"/>
                <a:gd name="connsiteX9" fmla="*/ 1786456 w 1803400"/>
                <a:gd name="connsiteY9" fmla="*/ 351283 h 1958975"/>
                <a:gd name="connsiteX10" fmla="*/ 1798635 w 1803400"/>
                <a:gd name="connsiteY10" fmla="*/ 390431 h 1958975"/>
                <a:gd name="connsiteX11" fmla="*/ 1803400 w 1803400"/>
                <a:gd name="connsiteY11" fmla="*/ 430636 h 1958975"/>
                <a:gd name="connsiteX12" fmla="*/ 1798635 w 1803400"/>
                <a:gd name="connsiteY12" fmla="*/ 472429 h 1958975"/>
                <a:gd name="connsiteX13" fmla="*/ 1792810 w 1803400"/>
                <a:gd name="connsiteY13" fmla="*/ 493061 h 1958975"/>
                <a:gd name="connsiteX14" fmla="*/ 1773748 w 1803400"/>
                <a:gd name="connsiteY14" fmla="*/ 549137 h 1958975"/>
                <a:gd name="connsiteX15" fmla="*/ 1732448 w 1803400"/>
                <a:gd name="connsiteY15" fmla="*/ 659702 h 1958975"/>
                <a:gd name="connsiteX16" fmla="*/ 1686911 w 1803400"/>
                <a:gd name="connsiteY16" fmla="*/ 767622 h 1958975"/>
                <a:gd name="connsiteX17" fmla="*/ 1636609 w 1803400"/>
                <a:gd name="connsiteY17" fmla="*/ 872897 h 1958975"/>
                <a:gd name="connsiteX18" fmla="*/ 1582071 w 1803400"/>
                <a:gd name="connsiteY18" fmla="*/ 974998 h 1958975"/>
                <a:gd name="connsiteX19" fmla="*/ 1524356 w 1803400"/>
                <a:gd name="connsiteY19" fmla="*/ 1074454 h 1958975"/>
                <a:gd name="connsiteX20" fmla="*/ 1462405 w 1803400"/>
                <a:gd name="connsiteY20" fmla="*/ 1170735 h 1958975"/>
                <a:gd name="connsiteX21" fmla="*/ 1397277 w 1803400"/>
                <a:gd name="connsiteY21" fmla="*/ 1263843 h 1958975"/>
                <a:gd name="connsiteX22" fmla="*/ 1327914 w 1803400"/>
                <a:gd name="connsiteY22" fmla="*/ 1354834 h 1958975"/>
                <a:gd name="connsiteX23" fmla="*/ 1255373 w 1803400"/>
                <a:gd name="connsiteY23" fmla="*/ 1441594 h 1958975"/>
                <a:gd name="connsiteX24" fmla="*/ 1179655 w 1803400"/>
                <a:gd name="connsiteY24" fmla="*/ 1525179 h 1958975"/>
                <a:gd name="connsiteX25" fmla="*/ 1100760 w 1803400"/>
                <a:gd name="connsiteY25" fmla="*/ 1606119 h 1958975"/>
                <a:gd name="connsiteX26" fmla="*/ 1018159 w 1803400"/>
                <a:gd name="connsiteY26" fmla="*/ 1683356 h 1958975"/>
                <a:gd name="connsiteX27" fmla="*/ 933440 w 1803400"/>
                <a:gd name="connsiteY27" fmla="*/ 1756361 h 1958975"/>
                <a:gd name="connsiteX28" fmla="*/ 846073 w 1803400"/>
                <a:gd name="connsiteY28" fmla="*/ 1826720 h 1958975"/>
                <a:gd name="connsiteX29" fmla="*/ 755529 w 1803400"/>
                <a:gd name="connsiteY29" fmla="*/ 1893377 h 1958975"/>
                <a:gd name="connsiteX30" fmla="*/ 708934 w 1803400"/>
                <a:gd name="connsiteY30" fmla="*/ 1924589 h 1958975"/>
                <a:gd name="connsiteX31" fmla="*/ 689872 w 1803400"/>
                <a:gd name="connsiteY31" fmla="*/ 1936756 h 1958975"/>
                <a:gd name="connsiteX32" fmla="*/ 648571 w 1803400"/>
                <a:gd name="connsiteY32" fmla="*/ 1953156 h 1958975"/>
                <a:gd name="connsiteX33" fmla="*/ 606741 w 1803400"/>
                <a:gd name="connsiteY33" fmla="*/ 1958975 h 1958975"/>
                <a:gd name="connsiteX34" fmla="*/ 564911 w 1803400"/>
                <a:gd name="connsiteY34" fmla="*/ 1955801 h 1958975"/>
                <a:gd name="connsiteX35" fmla="*/ 524140 w 1803400"/>
                <a:gd name="connsiteY35" fmla="*/ 1944692 h 1958975"/>
                <a:gd name="connsiteX36" fmla="*/ 487075 w 1803400"/>
                <a:gd name="connsiteY36" fmla="*/ 1924589 h 1958975"/>
                <a:gd name="connsiteX37" fmla="*/ 454246 w 1803400"/>
                <a:gd name="connsiteY37" fmla="*/ 1897609 h 1958975"/>
                <a:gd name="connsiteX38" fmla="*/ 427772 w 1803400"/>
                <a:gd name="connsiteY38" fmla="*/ 1863223 h 1958975"/>
                <a:gd name="connsiteX39" fmla="*/ 417711 w 1803400"/>
                <a:gd name="connsiteY39" fmla="*/ 1842591 h 1958975"/>
                <a:gd name="connsiteX40" fmla="*/ 96837 w 1803400"/>
                <a:gd name="connsiteY40" fmla="*/ 1152749 h 1958975"/>
                <a:gd name="connsiteX41" fmla="*/ 0 w 1803400"/>
                <a:gd name="connsiteY41" fmla="*/ 945092 h 1958975"/>
                <a:gd name="connsiteX42" fmla="*/ 5751 w 1803400"/>
                <a:gd name="connsiteY42" fmla="*/ 941243 h 1958975"/>
                <a:gd name="connsiteX43" fmla="*/ 0 w 1803400"/>
                <a:gd name="connsiteY43" fmla="*/ 944563 h 1958975"/>
                <a:gd name="connsiteX44" fmla="*/ 63020 w 1803400"/>
                <a:gd name="connsiteY44" fmla="*/ 479165 h 1958975"/>
                <a:gd name="connsiteX45" fmla="*/ 67787 w 1803400"/>
                <a:gd name="connsiteY45" fmla="*/ 451633 h 1958975"/>
                <a:gd name="connsiteX46" fmla="*/ 82085 w 1803400"/>
                <a:gd name="connsiteY46" fmla="*/ 399216 h 1958975"/>
                <a:gd name="connsiteX47" fmla="*/ 102739 w 1803400"/>
                <a:gd name="connsiteY47" fmla="*/ 349976 h 1958975"/>
                <a:gd name="connsiteX48" fmla="*/ 129748 w 1803400"/>
                <a:gd name="connsiteY48" fmla="*/ 303383 h 1958975"/>
                <a:gd name="connsiteX49" fmla="*/ 162582 w 1803400"/>
                <a:gd name="connsiteY49" fmla="*/ 261555 h 1958975"/>
                <a:gd name="connsiteX50" fmla="*/ 199652 w 1803400"/>
                <a:gd name="connsiteY50" fmla="*/ 223434 h 1958975"/>
                <a:gd name="connsiteX51" fmla="*/ 242548 w 1803400"/>
                <a:gd name="connsiteY51" fmla="*/ 190607 h 1958975"/>
                <a:gd name="connsiteX52" fmla="*/ 289681 w 1803400"/>
                <a:gd name="connsiteY52" fmla="*/ 163075 h 1958975"/>
                <a:gd name="connsiteX53" fmla="*/ 314571 w 1803400"/>
                <a:gd name="connsiteY53" fmla="*/ 151427 h 1958975"/>
                <a:gd name="connsiteX54" fmla="*/ 676131 w 1803400"/>
                <a:gd name="connsiteY54" fmla="*/ 61 h 1958975"/>
                <a:gd name="connsiteX55" fmla="*/ 676147 w 1803400"/>
                <a:gd name="connsiteY55" fmla="*/ 0 h 1958975"/>
                <a:gd name="connsiteX0" fmla="*/ 676147 w 1803400"/>
                <a:gd name="connsiteY0" fmla="*/ 0 h 1958975"/>
                <a:gd name="connsiteX1" fmla="*/ 676228 w 1803400"/>
                <a:gd name="connsiteY1" fmla="*/ 20 h 1958975"/>
                <a:gd name="connsiteX2" fmla="*/ 676275 w 1803400"/>
                <a:gd name="connsiteY2" fmla="*/ 0 h 1958975"/>
                <a:gd name="connsiteX3" fmla="*/ 676268 w 1803400"/>
                <a:gd name="connsiteY3" fmla="*/ 30 h 1958975"/>
                <a:gd name="connsiteX4" fmla="*/ 1649846 w 1803400"/>
                <a:gd name="connsiteY4" fmla="*/ 236486 h 1958975"/>
                <a:gd name="connsiteX5" fmla="*/ 1671556 w 1803400"/>
                <a:gd name="connsiteY5" fmla="*/ 242834 h 1958975"/>
                <a:gd name="connsiteX6" fmla="*/ 1708620 w 1803400"/>
                <a:gd name="connsiteY6" fmla="*/ 260821 h 1958975"/>
                <a:gd name="connsiteX7" fmla="*/ 1740920 w 1803400"/>
                <a:gd name="connsiteY7" fmla="*/ 286214 h 1958975"/>
                <a:gd name="connsiteX8" fmla="*/ 1767394 w 1803400"/>
                <a:gd name="connsiteY8" fmla="*/ 316368 h 1958975"/>
                <a:gd name="connsiteX9" fmla="*/ 1786456 w 1803400"/>
                <a:gd name="connsiteY9" fmla="*/ 351283 h 1958975"/>
                <a:gd name="connsiteX10" fmla="*/ 1798635 w 1803400"/>
                <a:gd name="connsiteY10" fmla="*/ 390431 h 1958975"/>
                <a:gd name="connsiteX11" fmla="*/ 1803400 w 1803400"/>
                <a:gd name="connsiteY11" fmla="*/ 430636 h 1958975"/>
                <a:gd name="connsiteX12" fmla="*/ 1798635 w 1803400"/>
                <a:gd name="connsiteY12" fmla="*/ 472429 h 1958975"/>
                <a:gd name="connsiteX13" fmla="*/ 1792810 w 1803400"/>
                <a:gd name="connsiteY13" fmla="*/ 493061 h 1958975"/>
                <a:gd name="connsiteX14" fmla="*/ 1773748 w 1803400"/>
                <a:gd name="connsiteY14" fmla="*/ 549137 h 1958975"/>
                <a:gd name="connsiteX15" fmla="*/ 1732448 w 1803400"/>
                <a:gd name="connsiteY15" fmla="*/ 659702 h 1958975"/>
                <a:gd name="connsiteX16" fmla="*/ 1686911 w 1803400"/>
                <a:gd name="connsiteY16" fmla="*/ 767622 h 1958975"/>
                <a:gd name="connsiteX17" fmla="*/ 1636609 w 1803400"/>
                <a:gd name="connsiteY17" fmla="*/ 872897 h 1958975"/>
                <a:gd name="connsiteX18" fmla="*/ 1582071 w 1803400"/>
                <a:gd name="connsiteY18" fmla="*/ 974998 h 1958975"/>
                <a:gd name="connsiteX19" fmla="*/ 1524356 w 1803400"/>
                <a:gd name="connsiteY19" fmla="*/ 1074454 h 1958975"/>
                <a:gd name="connsiteX20" fmla="*/ 1462405 w 1803400"/>
                <a:gd name="connsiteY20" fmla="*/ 1170735 h 1958975"/>
                <a:gd name="connsiteX21" fmla="*/ 1397277 w 1803400"/>
                <a:gd name="connsiteY21" fmla="*/ 1263843 h 1958975"/>
                <a:gd name="connsiteX22" fmla="*/ 1327914 w 1803400"/>
                <a:gd name="connsiteY22" fmla="*/ 1354834 h 1958975"/>
                <a:gd name="connsiteX23" fmla="*/ 1255373 w 1803400"/>
                <a:gd name="connsiteY23" fmla="*/ 1441594 h 1958975"/>
                <a:gd name="connsiteX24" fmla="*/ 1179655 w 1803400"/>
                <a:gd name="connsiteY24" fmla="*/ 1525179 h 1958975"/>
                <a:gd name="connsiteX25" fmla="*/ 1100760 w 1803400"/>
                <a:gd name="connsiteY25" fmla="*/ 1606119 h 1958975"/>
                <a:gd name="connsiteX26" fmla="*/ 1018159 w 1803400"/>
                <a:gd name="connsiteY26" fmla="*/ 1683356 h 1958975"/>
                <a:gd name="connsiteX27" fmla="*/ 933440 w 1803400"/>
                <a:gd name="connsiteY27" fmla="*/ 1756361 h 1958975"/>
                <a:gd name="connsiteX28" fmla="*/ 846073 w 1803400"/>
                <a:gd name="connsiteY28" fmla="*/ 1826720 h 1958975"/>
                <a:gd name="connsiteX29" fmla="*/ 755529 w 1803400"/>
                <a:gd name="connsiteY29" fmla="*/ 1893377 h 1958975"/>
                <a:gd name="connsiteX30" fmla="*/ 708934 w 1803400"/>
                <a:gd name="connsiteY30" fmla="*/ 1924589 h 1958975"/>
                <a:gd name="connsiteX31" fmla="*/ 689872 w 1803400"/>
                <a:gd name="connsiteY31" fmla="*/ 1936756 h 1958975"/>
                <a:gd name="connsiteX32" fmla="*/ 648571 w 1803400"/>
                <a:gd name="connsiteY32" fmla="*/ 1953156 h 1958975"/>
                <a:gd name="connsiteX33" fmla="*/ 606741 w 1803400"/>
                <a:gd name="connsiteY33" fmla="*/ 1958975 h 1958975"/>
                <a:gd name="connsiteX34" fmla="*/ 564911 w 1803400"/>
                <a:gd name="connsiteY34" fmla="*/ 1955801 h 1958975"/>
                <a:gd name="connsiteX35" fmla="*/ 524140 w 1803400"/>
                <a:gd name="connsiteY35" fmla="*/ 1944692 h 1958975"/>
                <a:gd name="connsiteX36" fmla="*/ 487075 w 1803400"/>
                <a:gd name="connsiteY36" fmla="*/ 1924589 h 1958975"/>
                <a:gd name="connsiteX37" fmla="*/ 454246 w 1803400"/>
                <a:gd name="connsiteY37" fmla="*/ 1897609 h 1958975"/>
                <a:gd name="connsiteX38" fmla="*/ 427772 w 1803400"/>
                <a:gd name="connsiteY38" fmla="*/ 1863223 h 1958975"/>
                <a:gd name="connsiteX39" fmla="*/ 417711 w 1803400"/>
                <a:gd name="connsiteY39" fmla="*/ 1842591 h 1958975"/>
                <a:gd name="connsiteX40" fmla="*/ 0 w 1803400"/>
                <a:gd name="connsiteY40" fmla="*/ 945092 h 1958975"/>
                <a:gd name="connsiteX41" fmla="*/ 5751 w 1803400"/>
                <a:gd name="connsiteY41" fmla="*/ 941243 h 1958975"/>
                <a:gd name="connsiteX42" fmla="*/ 0 w 1803400"/>
                <a:gd name="connsiteY42" fmla="*/ 944563 h 1958975"/>
                <a:gd name="connsiteX43" fmla="*/ 63020 w 1803400"/>
                <a:gd name="connsiteY43" fmla="*/ 479165 h 1958975"/>
                <a:gd name="connsiteX44" fmla="*/ 67787 w 1803400"/>
                <a:gd name="connsiteY44" fmla="*/ 451633 h 1958975"/>
                <a:gd name="connsiteX45" fmla="*/ 82085 w 1803400"/>
                <a:gd name="connsiteY45" fmla="*/ 399216 h 1958975"/>
                <a:gd name="connsiteX46" fmla="*/ 102739 w 1803400"/>
                <a:gd name="connsiteY46" fmla="*/ 349976 h 1958975"/>
                <a:gd name="connsiteX47" fmla="*/ 129748 w 1803400"/>
                <a:gd name="connsiteY47" fmla="*/ 303383 h 1958975"/>
                <a:gd name="connsiteX48" fmla="*/ 162582 w 1803400"/>
                <a:gd name="connsiteY48" fmla="*/ 261555 h 1958975"/>
                <a:gd name="connsiteX49" fmla="*/ 199652 w 1803400"/>
                <a:gd name="connsiteY49" fmla="*/ 223434 h 1958975"/>
                <a:gd name="connsiteX50" fmla="*/ 242548 w 1803400"/>
                <a:gd name="connsiteY50" fmla="*/ 190607 h 1958975"/>
                <a:gd name="connsiteX51" fmla="*/ 289681 w 1803400"/>
                <a:gd name="connsiteY51" fmla="*/ 163075 h 1958975"/>
                <a:gd name="connsiteX52" fmla="*/ 314571 w 1803400"/>
                <a:gd name="connsiteY52" fmla="*/ 151427 h 1958975"/>
                <a:gd name="connsiteX53" fmla="*/ 676131 w 1803400"/>
                <a:gd name="connsiteY53" fmla="*/ 61 h 1958975"/>
                <a:gd name="connsiteX54" fmla="*/ 676147 w 1803400"/>
                <a:gd name="connsiteY54" fmla="*/ 0 h 195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3400" h="1958975">
                  <a:moveTo>
                    <a:pt x="676147" y="0"/>
                  </a:moveTo>
                  <a:cubicBezTo>
                    <a:pt x="676174" y="7"/>
                    <a:pt x="676201" y="13"/>
                    <a:pt x="676228" y="20"/>
                  </a:cubicBezTo>
                  <a:cubicBezTo>
                    <a:pt x="676244" y="13"/>
                    <a:pt x="676259" y="7"/>
                    <a:pt x="676275" y="0"/>
                  </a:cubicBezTo>
                  <a:cubicBezTo>
                    <a:pt x="676273" y="10"/>
                    <a:pt x="676270" y="20"/>
                    <a:pt x="676268" y="30"/>
                  </a:cubicBezTo>
                  <a:lnTo>
                    <a:pt x="1649846" y="236486"/>
                  </a:lnTo>
                  <a:lnTo>
                    <a:pt x="1671556" y="242834"/>
                  </a:lnTo>
                  <a:lnTo>
                    <a:pt x="1708620" y="260821"/>
                  </a:lnTo>
                  <a:lnTo>
                    <a:pt x="1740920" y="286214"/>
                  </a:lnTo>
                  <a:lnTo>
                    <a:pt x="1767394" y="316368"/>
                  </a:lnTo>
                  <a:lnTo>
                    <a:pt x="1786456" y="351283"/>
                  </a:lnTo>
                  <a:lnTo>
                    <a:pt x="1798635" y="390431"/>
                  </a:lnTo>
                  <a:lnTo>
                    <a:pt x="1803400" y="430636"/>
                  </a:lnTo>
                  <a:lnTo>
                    <a:pt x="1798635" y="472429"/>
                  </a:lnTo>
                  <a:lnTo>
                    <a:pt x="1792810" y="493061"/>
                  </a:lnTo>
                  <a:lnTo>
                    <a:pt x="1773748" y="549137"/>
                  </a:lnTo>
                  <a:lnTo>
                    <a:pt x="1732448" y="659702"/>
                  </a:lnTo>
                  <a:lnTo>
                    <a:pt x="1686911" y="767622"/>
                  </a:lnTo>
                  <a:lnTo>
                    <a:pt x="1636609" y="872897"/>
                  </a:lnTo>
                  <a:lnTo>
                    <a:pt x="1582071" y="974998"/>
                  </a:lnTo>
                  <a:lnTo>
                    <a:pt x="1524356" y="1074454"/>
                  </a:lnTo>
                  <a:lnTo>
                    <a:pt x="1462405" y="1170735"/>
                  </a:lnTo>
                  <a:lnTo>
                    <a:pt x="1397277" y="1263843"/>
                  </a:lnTo>
                  <a:lnTo>
                    <a:pt x="1327914" y="1354834"/>
                  </a:lnTo>
                  <a:lnTo>
                    <a:pt x="1255373" y="1441594"/>
                  </a:lnTo>
                  <a:lnTo>
                    <a:pt x="1179655" y="1525179"/>
                  </a:lnTo>
                  <a:lnTo>
                    <a:pt x="1100760" y="1606119"/>
                  </a:lnTo>
                  <a:lnTo>
                    <a:pt x="1018159" y="1683356"/>
                  </a:lnTo>
                  <a:lnTo>
                    <a:pt x="933440" y="1756361"/>
                  </a:lnTo>
                  <a:lnTo>
                    <a:pt x="846073" y="1826720"/>
                  </a:lnTo>
                  <a:lnTo>
                    <a:pt x="755529" y="1893377"/>
                  </a:lnTo>
                  <a:lnTo>
                    <a:pt x="708934" y="1924589"/>
                  </a:lnTo>
                  <a:lnTo>
                    <a:pt x="689872" y="1936756"/>
                  </a:lnTo>
                  <a:lnTo>
                    <a:pt x="648571" y="1953156"/>
                  </a:lnTo>
                  <a:lnTo>
                    <a:pt x="606741" y="1958975"/>
                  </a:lnTo>
                  <a:lnTo>
                    <a:pt x="564911" y="1955801"/>
                  </a:lnTo>
                  <a:lnTo>
                    <a:pt x="524140" y="1944692"/>
                  </a:lnTo>
                  <a:lnTo>
                    <a:pt x="487075" y="1924589"/>
                  </a:lnTo>
                  <a:lnTo>
                    <a:pt x="454246" y="1897609"/>
                  </a:lnTo>
                  <a:lnTo>
                    <a:pt x="427772" y="1863223"/>
                  </a:lnTo>
                  <a:lnTo>
                    <a:pt x="417711" y="1842591"/>
                  </a:lnTo>
                  <a:lnTo>
                    <a:pt x="0" y="945092"/>
                  </a:lnTo>
                  <a:lnTo>
                    <a:pt x="5751" y="941243"/>
                  </a:lnTo>
                  <a:lnTo>
                    <a:pt x="0" y="944563"/>
                  </a:lnTo>
                  <a:lnTo>
                    <a:pt x="63020" y="479165"/>
                  </a:lnTo>
                  <a:lnTo>
                    <a:pt x="67787" y="451633"/>
                  </a:lnTo>
                  <a:lnTo>
                    <a:pt x="82085" y="399216"/>
                  </a:lnTo>
                  <a:lnTo>
                    <a:pt x="102739" y="349976"/>
                  </a:lnTo>
                  <a:lnTo>
                    <a:pt x="129748" y="303383"/>
                  </a:lnTo>
                  <a:lnTo>
                    <a:pt x="162582" y="261555"/>
                  </a:lnTo>
                  <a:lnTo>
                    <a:pt x="199652" y="223434"/>
                  </a:lnTo>
                  <a:lnTo>
                    <a:pt x="242548" y="190607"/>
                  </a:lnTo>
                  <a:lnTo>
                    <a:pt x="289681" y="163075"/>
                  </a:lnTo>
                  <a:lnTo>
                    <a:pt x="314571" y="151427"/>
                  </a:lnTo>
                  <a:lnTo>
                    <a:pt x="676131" y="61"/>
                  </a:lnTo>
                  <a:cubicBezTo>
                    <a:pt x="676136" y="41"/>
                    <a:pt x="676142" y="20"/>
                    <a:pt x="676147" y="0"/>
                  </a:cubicBezTo>
                  <a:close/>
                </a:path>
              </a:pathLst>
            </a:custGeom>
            <a:solidFill>
              <a:schemeClr val="accent6"/>
            </a:solidFill>
            <a:ln>
              <a:noFill/>
            </a:ln>
          </p:spPr>
          <p:txBody>
            <a:bodyPr vert="horz" wrap="square" lIns="68580" tIns="34290" rIns="342900" bIns="34290" numCol="1" anchor="ctr" anchorCtr="0" compatLnSpc="1">
              <a:prstTxWarp prst="textNoShape">
                <a:avLst/>
              </a:prstTxWarp>
              <a:noAutofit/>
            </a:bodyPr>
            <a:lstStyle/>
            <a:p>
              <a:pPr algn="r"/>
              <a:r>
                <a:rPr lang="en-US" sz="3300" b="1">
                  <a:solidFill>
                    <a:schemeClr val="bg1"/>
                  </a:solidFill>
                  <a:effectLst>
                    <a:outerShdw blurRad="38100" dist="38100" dir="2700000" algn="tl">
                      <a:srgbClr val="000000">
                        <a:alpha val="43137"/>
                      </a:srgbClr>
                    </a:outerShdw>
                  </a:effectLst>
                </a:rPr>
                <a:t>06</a:t>
              </a:r>
            </a:p>
          </p:txBody>
        </p:sp>
        <p:sp>
          <p:nvSpPr>
            <p:cNvPr id="41" name="Freeform: Shape 40"/>
            <p:cNvSpPr/>
            <p:nvPr/>
          </p:nvSpPr>
          <p:spPr>
            <a:xfrm>
              <a:off x="4596441" y="2479329"/>
              <a:ext cx="857506" cy="477550"/>
            </a:xfrm>
            <a:custGeom>
              <a:avLst/>
              <a:gdLst>
                <a:gd name="connsiteX0" fmla="*/ 0 w 1225429"/>
                <a:gd name="connsiteY0" fmla="*/ 0 h 682448"/>
                <a:gd name="connsiteX1" fmla="*/ 137653 w 1225429"/>
                <a:gd name="connsiteY1" fmla="*/ 6950 h 682448"/>
                <a:gd name="connsiteX2" fmla="*/ 1158606 w 1225429"/>
                <a:gd name="connsiteY2" fmla="*/ 492613 h 682448"/>
                <a:gd name="connsiteX3" fmla="*/ 1225429 w 1225429"/>
                <a:gd name="connsiteY3" fmla="*/ 566137 h 682448"/>
                <a:gd name="connsiteX4" fmla="*/ 1080099 w 1225429"/>
                <a:gd name="connsiteY4" fmla="*/ 682448 h 682448"/>
                <a:gd name="connsiteX5" fmla="*/ 1072952 w 1225429"/>
                <a:gd name="connsiteY5" fmla="*/ 675732 h 682448"/>
                <a:gd name="connsiteX6" fmla="*/ 1077913 w 1225429"/>
                <a:gd name="connsiteY6" fmla="*/ 682448 h 682448"/>
                <a:gd name="connsiteX7" fmla="*/ 976729 w 1225429"/>
                <a:gd name="connsiteY7" fmla="*/ 682448 h 682448"/>
                <a:gd name="connsiteX8" fmla="*/ 972940 w 1225429"/>
                <a:gd name="connsiteY8" fmla="*/ 678279 h 682448"/>
                <a:gd name="connsiteX9" fmla="*/ 110806 w 1225429"/>
                <a:gd name="connsiteY9" fmla="*/ 268166 h 682448"/>
                <a:gd name="connsiteX10" fmla="*/ 14646 w 1225429"/>
                <a:gd name="connsiteY10" fmla="*/ 263310 h 682448"/>
                <a:gd name="connsiteX11" fmla="*/ 2904 w 1225429"/>
                <a:gd name="connsiteY11" fmla="*/ 251037 h 682448"/>
                <a:gd name="connsiteX12" fmla="*/ 1587 w 1225429"/>
                <a:gd name="connsiteY12" fmla="*/ 251010 h 682448"/>
                <a:gd name="connsiteX13" fmla="*/ 1587 w 1225429"/>
                <a:gd name="connsiteY13" fmla="*/ 249661 h 682448"/>
                <a:gd name="connsiteX14" fmla="*/ 0 w 1225429"/>
                <a:gd name="connsiteY14" fmla="*/ 248002 h 682448"/>
                <a:gd name="connsiteX15" fmla="*/ 0 w 1225429"/>
                <a:gd name="connsiteY15" fmla="*/ 0 h 68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5429" h="682448">
                  <a:moveTo>
                    <a:pt x="0" y="0"/>
                  </a:moveTo>
                  <a:lnTo>
                    <a:pt x="137653" y="6950"/>
                  </a:lnTo>
                  <a:cubicBezTo>
                    <a:pt x="534851" y="47288"/>
                    <a:pt x="891336" y="225343"/>
                    <a:pt x="1158606" y="492613"/>
                  </a:cubicBezTo>
                  <a:lnTo>
                    <a:pt x="1225429" y="566137"/>
                  </a:lnTo>
                  <a:lnTo>
                    <a:pt x="1080099" y="682448"/>
                  </a:lnTo>
                  <a:lnTo>
                    <a:pt x="1072952" y="675732"/>
                  </a:lnTo>
                  <a:lnTo>
                    <a:pt x="1077913" y="682448"/>
                  </a:lnTo>
                  <a:lnTo>
                    <a:pt x="976729" y="682448"/>
                  </a:lnTo>
                  <a:lnTo>
                    <a:pt x="972940" y="678279"/>
                  </a:lnTo>
                  <a:cubicBezTo>
                    <a:pt x="747247" y="452586"/>
                    <a:pt x="446216" y="302229"/>
                    <a:pt x="110806" y="268166"/>
                  </a:cubicBezTo>
                  <a:lnTo>
                    <a:pt x="14646" y="263310"/>
                  </a:lnTo>
                  <a:lnTo>
                    <a:pt x="2904" y="251037"/>
                  </a:lnTo>
                  <a:lnTo>
                    <a:pt x="1587" y="251010"/>
                  </a:lnTo>
                  <a:lnTo>
                    <a:pt x="1587" y="249661"/>
                  </a:lnTo>
                  <a:lnTo>
                    <a:pt x="0" y="248002"/>
                  </a:lnTo>
                  <a:lnTo>
                    <a:pt x="0"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2" name="Freeform: Shape 41"/>
            <p:cNvSpPr/>
            <p:nvPr/>
          </p:nvSpPr>
          <p:spPr>
            <a:xfrm>
              <a:off x="3686590" y="2479780"/>
              <a:ext cx="852085" cy="477098"/>
            </a:xfrm>
            <a:custGeom>
              <a:avLst/>
              <a:gdLst>
                <a:gd name="connsiteX0" fmla="*/ 1217581 w 1217682"/>
                <a:gd name="connsiteY0" fmla="*/ 0 h 681802"/>
                <a:gd name="connsiteX1" fmla="*/ 1217649 w 1217682"/>
                <a:gd name="connsiteY1" fmla="*/ 53151 h 681802"/>
                <a:gd name="connsiteX2" fmla="*/ 1217682 w 1217682"/>
                <a:gd name="connsiteY2" fmla="*/ 53151 h 681802"/>
                <a:gd name="connsiteX3" fmla="*/ 1217682 w 1217682"/>
                <a:gd name="connsiteY3" fmla="*/ 246989 h 681802"/>
                <a:gd name="connsiteX4" fmla="*/ 1214097 w 1217682"/>
                <a:gd name="connsiteY4" fmla="*/ 246989 h 681802"/>
                <a:gd name="connsiteX5" fmla="*/ 1217682 w 1217682"/>
                <a:gd name="connsiteY5" fmla="*/ 247356 h 681802"/>
                <a:gd name="connsiteX6" fmla="*/ 1202451 w 1217682"/>
                <a:gd name="connsiteY6" fmla="*/ 263335 h 681802"/>
                <a:gd name="connsiteX7" fmla="*/ 1119575 w 1217682"/>
                <a:gd name="connsiteY7" fmla="*/ 267520 h 681802"/>
                <a:gd name="connsiteX8" fmla="*/ 257441 w 1217682"/>
                <a:gd name="connsiteY8" fmla="*/ 677633 h 681802"/>
                <a:gd name="connsiteX9" fmla="*/ 253652 w 1217682"/>
                <a:gd name="connsiteY9" fmla="*/ 681802 h 681802"/>
                <a:gd name="connsiteX10" fmla="*/ 139769 w 1217682"/>
                <a:gd name="connsiteY10" fmla="*/ 681802 h 681802"/>
                <a:gd name="connsiteX11" fmla="*/ 140789 w 1217682"/>
                <a:gd name="connsiteY11" fmla="*/ 680422 h 681802"/>
                <a:gd name="connsiteX12" fmla="*/ 139308 w 1217682"/>
                <a:gd name="connsiteY12" fmla="*/ 681801 h 681802"/>
                <a:gd name="connsiteX13" fmla="*/ 0 w 1217682"/>
                <a:gd name="connsiteY13" fmla="*/ 570939 h 681802"/>
                <a:gd name="connsiteX14" fmla="*/ 71775 w 1217682"/>
                <a:gd name="connsiteY14" fmla="*/ 491967 h 681802"/>
                <a:gd name="connsiteX15" fmla="*/ 1092728 w 1217682"/>
                <a:gd name="connsiteY15" fmla="*/ 6304 h 681802"/>
                <a:gd name="connsiteX16" fmla="*/ 1217581 w 1217682"/>
                <a:gd name="connsiteY16" fmla="*/ 0 h 68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7682" h="681802">
                  <a:moveTo>
                    <a:pt x="1217581" y="0"/>
                  </a:moveTo>
                  <a:lnTo>
                    <a:pt x="1217649" y="53151"/>
                  </a:lnTo>
                  <a:lnTo>
                    <a:pt x="1217682" y="53151"/>
                  </a:lnTo>
                  <a:lnTo>
                    <a:pt x="1217682" y="246989"/>
                  </a:lnTo>
                  <a:lnTo>
                    <a:pt x="1214097" y="246989"/>
                  </a:lnTo>
                  <a:lnTo>
                    <a:pt x="1217682" y="247356"/>
                  </a:lnTo>
                  <a:lnTo>
                    <a:pt x="1202451" y="263335"/>
                  </a:lnTo>
                  <a:lnTo>
                    <a:pt x="1119575" y="267520"/>
                  </a:lnTo>
                  <a:cubicBezTo>
                    <a:pt x="784165" y="301583"/>
                    <a:pt x="483135" y="451940"/>
                    <a:pt x="257441" y="677633"/>
                  </a:cubicBezTo>
                  <a:lnTo>
                    <a:pt x="253652" y="681802"/>
                  </a:lnTo>
                  <a:lnTo>
                    <a:pt x="139769" y="681802"/>
                  </a:lnTo>
                  <a:lnTo>
                    <a:pt x="140789" y="680422"/>
                  </a:lnTo>
                  <a:lnTo>
                    <a:pt x="139308" y="681801"/>
                  </a:lnTo>
                  <a:lnTo>
                    <a:pt x="0" y="570939"/>
                  </a:lnTo>
                  <a:lnTo>
                    <a:pt x="71775" y="491967"/>
                  </a:lnTo>
                  <a:cubicBezTo>
                    <a:pt x="339046" y="224697"/>
                    <a:pt x="695531" y="46642"/>
                    <a:pt x="1092728" y="6304"/>
                  </a:cubicBezTo>
                  <a:lnTo>
                    <a:pt x="1217581"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4" name="Freeform: Shape 43"/>
            <p:cNvSpPr/>
            <p:nvPr/>
          </p:nvSpPr>
          <p:spPr>
            <a:xfrm>
              <a:off x="3390870" y="2919860"/>
              <a:ext cx="378898" cy="903414"/>
            </a:xfrm>
            <a:custGeom>
              <a:avLst/>
              <a:gdLst>
                <a:gd name="connsiteX0" fmla="*/ 372673 w 541468"/>
                <a:gd name="connsiteY0" fmla="*/ 0 h 1291034"/>
                <a:gd name="connsiteX1" fmla="*/ 531423 w 541468"/>
                <a:gd name="connsiteY1" fmla="*/ 123236 h 1291034"/>
                <a:gd name="connsiteX2" fmla="*/ 541468 w 541468"/>
                <a:gd name="connsiteY2" fmla="*/ 212244 h 1291034"/>
                <a:gd name="connsiteX3" fmla="*/ 505996 w 541468"/>
                <a:gd name="connsiteY3" fmla="*/ 259679 h 1291034"/>
                <a:gd name="connsiteX4" fmla="*/ 262571 w 541468"/>
                <a:gd name="connsiteY4" fmla="*/ 1056599 h 1291034"/>
                <a:gd name="connsiteX5" fmla="*/ 268855 w 541468"/>
                <a:gd name="connsiteY5" fmla="*/ 1181035 h 1291034"/>
                <a:gd name="connsiteX6" fmla="*/ 218208 w 541468"/>
                <a:gd name="connsiteY6" fmla="*/ 1241975 h 1291034"/>
                <a:gd name="connsiteX7" fmla="*/ 18155 w 541468"/>
                <a:gd name="connsiteY7" fmla="*/ 1291034 h 1291034"/>
                <a:gd name="connsiteX8" fmla="*/ 8714 w 541468"/>
                <a:gd name="connsiteY8" fmla="*/ 1229178 h 1291034"/>
                <a:gd name="connsiteX9" fmla="*/ 0 w 541468"/>
                <a:gd name="connsiteY9" fmla="*/ 1056599 h 1291034"/>
                <a:gd name="connsiteX10" fmla="*/ 288268 w 541468"/>
                <a:gd name="connsiteY10" fmla="*/ 112873 h 1291034"/>
                <a:gd name="connsiteX11" fmla="*/ 372673 w 541468"/>
                <a:gd name="connsiteY11" fmla="*/ 0 h 129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468" h="1291034">
                  <a:moveTo>
                    <a:pt x="372673" y="0"/>
                  </a:moveTo>
                  <a:lnTo>
                    <a:pt x="531423" y="123236"/>
                  </a:lnTo>
                  <a:lnTo>
                    <a:pt x="541468" y="212244"/>
                  </a:lnTo>
                  <a:lnTo>
                    <a:pt x="505996" y="259679"/>
                  </a:lnTo>
                  <a:cubicBezTo>
                    <a:pt x="352311" y="487165"/>
                    <a:pt x="262571" y="761402"/>
                    <a:pt x="262571" y="1056599"/>
                  </a:cubicBezTo>
                  <a:lnTo>
                    <a:pt x="268855" y="1181035"/>
                  </a:lnTo>
                  <a:lnTo>
                    <a:pt x="218208" y="1241975"/>
                  </a:lnTo>
                  <a:lnTo>
                    <a:pt x="18155" y="1291034"/>
                  </a:lnTo>
                  <a:lnTo>
                    <a:pt x="8714" y="1229178"/>
                  </a:lnTo>
                  <a:cubicBezTo>
                    <a:pt x="2952" y="1172435"/>
                    <a:pt x="0" y="1114862"/>
                    <a:pt x="0" y="1056599"/>
                  </a:cubicBezTo>
                  <a:cubicBezTo>
                    <a:pt x="0" y="707022"/>
                    <a:pt x="106271" y="382265"/>
                    <a:pt x="288268" y="112873"/>
                  </a:cubicBezTo>
                  <a:lnTo>
                    <a:pt x="372673"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6" name="Freeform: Shape 45"/>
            <p:cNvSpPr/>
            <p:nvPr/>
          </p:nvSpPr>
          <p:spPr>
            <a:xfrm>
              <a:off x="5373967" y="2921490"/>
              <a:ext cx="379165" cy="901749"/>
            </a:xfrm>
            <a:custGeom>
              <a:avLst/>
              <a:gdLst>
                <a:gd name="connsiteX0" fmla="*/ 170919 w 541850"/>
                <a:gd name="connsiteY0" fmla="*/ 0 h 1288655"/>
                <a:gd name="connsiteX1" fmla="*/ 253582 w 541850"/>
                <a:gd name="connsiteY1" fmla="*/ 110544 h 1288655"/>
                <a:gd name="connsiteX2" fmla="*/ 541850 w 541850"/>
                <a:gd name="connsiteY2" fmla="*/ 1054270 h 1288655"/>
                <a:gd name="connsiteX3" fmla="*/ 533136 w 541850"/>
                <a:gd name="connsiteY3" fmla="*/ 1226849 h 1288655"/>
                <a:gd name="connsiteX4" fmla="*/ 523703 w 541850"/>
                <a:gd name="connsiteY4" fmla="*/ 1288655 h 1288655"/>
                <a:gd name="connsiteX5" fmla="*/ 325246 w 541850"/>
                <a:gd name="connsiteY5" fmla="*/ 1234545 h 1288655"/>
                <a:gd name="connsiteX6" fmla="*/ 273284 w 541850"/>
                <a:gd name="connsiteY6" fmla="*/ 1173003 h 1288655"/>
                <a:gd name="connsiteX7" fmla="*/ 279279 w 541850"/>
                <a:gd name="connsiteY7" fmla="*/ 1054270 h 1288655"/>
                <a:gd name="connsiteX8" fmla="*/ 35854 w 541850"/>
                <a:gd name="connsiteY8" fmla="*/ 257350 h 1288655"/>
                <a:gd name="connsiteX9" fmla="*/ 0 w 541850"/>
                <a:gd name="connsiteY9" fmla="*/ 209403 h 1288655"/>
                <a:gd name="connsiteX10" fmla="*/ 8941 w 541850"/>
                <a:gd name="connsiteY10" fmla="*/ 126363 h 1288655"/>
                <a:gd name="connsiteX11" fmla="*/ 170919 w 541850"/>
                <a:gd name="connsiteY11" fmla="*/ 0 h 128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850" h="1288655">
                  <a:moveTo>
                    <a:pt x="170919" y="0"/>
                  </a:moveTo>
                  <a:lnTo>
                    <a:pt x="253582" y="110544"/>
                  </a:lnTo>
                  <a:cubicBezTo>
                    <a:pt x="435580" y="379936"/>
                    <a:pt x="541850" y="704693"/>
                    <a:pt x="541850" y="1054270"/>
                  </a:cubicBezTo>
                  <a:cubicBezTo>
                    <a:pt x="541850" y="1112533"/>
                    <a:pt x="538898" y="1170106"/>
                    <a:pt x="533136" y="1226849"/>
                  </a:cubicBezTo>
                  <a:lnTo>
                    <a:pt x="523703" y="1288655"/>
                  </a:lnTo>
                  <a:lnTo>
                    <a:pt x="325246" y="1234545"/>
                  </a:lnTo>
                  <a:lnTo>
                    <a:pt x="273284" y="1173003"/>
                  </a:lnTo>
                  <a:lnTo>
                    <a:pt x="279279" y="1054270"/>
                  </a:lnTo>
                  <a:cubicBezTo>
                    <a:pt x="279279" y="759073"/>
                    <a:pt x="189540" y="484836"/>
                    <a:pt x="35854" y="257350"/>
                  </a:cubicBezTo>
                  <a:lnTo>
                    <a:pt x="0" y="209403"/>
                  </a:lnTo>
                  <a:lnTo>
                    <a:pt x="8941" y="126363"/>
                  </a:lnTo>
                  <a:lnTo>
                    <a:pt x="170919"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7" name="Freeform: Shape 46"/>
            <p:cNvSpPr/>
            <p:nvPr/>
          </p:nvSpPr>
          <p:spPr>
            <a:xfrm>
              <a:off x="3413949" y="3856683"/>
              <a:ext cx="615948" cy="811436"/>
            </a:xfrm>
            <a:custGeom>
              <a:avLst/>
              <a:gdLst>
                <a:gd name="connsiteX0" fmla="*/ 202365 w 880228"/>
                <a:gd name="connsiteY0" fmla="*/ 0 h 1159593"/>
                <a:gd name="connsiteX1" fmla="*/ 202993 w 880228"/>
                <a:gd name="connsiteY1" fmla="*/ 262 h 1159593"/>
                <a:gd name="connsiteX2" fmla="*/ 204062 w 880228"/>
                <a:gd name="connsiteY2" fmla="*/ 0 h 1159593"/>
                <a:gd name="connsiteX3" fmla="*/ 204268 w 880228"/>
                <a:gd name="connsiteY3" fmla="*/ 795 h 1159593"/>
                <a:gd name="connsiteX4" fmla="*/ 263845 w 880228"/>
                <a:gd name="connsiteY4" fmla="*/ 25681 h 1159593"/>
                <a:gd name="connsiteX5" fmla="*/ 293669 w 880228"/>
                <a:gd name="connsiteY5" fmla="*/ 141675 h 1159593"/>
                <a:gd name="connsiteX6" fmla="*/ 858007 w 880228"/>
                <a:gd name="connsiteY6" fmla="*/ 899736 h 1159593"/>
                <a:gd name="connsiteX7" fmla="*/ 875517 w 880228"/>
                <a:gd name="connsiteY7" fmla="*/ 910374 h 1159593"/>
                <a:gd name="connsiteX8" fmla="*/ 880228 w 880228"/>
                <a:gd name="connsiteY8" fmla="*/ 944563 h 1159593"/>
                <a:gd name="connsiteX9" fmla="*/ 869052 w 880228"/>
                <a:gd name="connsiteY9" fmla="*/ 938116 h 1159593"/>
                <a:gd name="connsiteX10" fmla="*/ 880228 w 880228"/>
                <a:gd name="connsiteY10" fmla="*/ 945534 h 1159593"/>
                <a:gd name="connsiteX11" fmla="*/ 780548 w 880228"/>
                <a:gd name="connsiteY11" fmla="*/ 1159593 h 1159593"/>
                <a:gd name="connsiteX12" fmla="*/ 711201 w 880228"/>
                <a:gd name="connsiteY12" fmla="*/ 1117464 h 1159593"/>
                <a:gd name="connsiteX13" fmla="*/ 1310 w 880228"/>
                <a:gd name="connsiteY13" fmla="*/ 57995 h 1159593"/>
                <a:gd name="connsiteX14" fmla="*/ 0 w 880228"/>
                <a:gd name="connsiteY14" fmla="*/ 49413 h 1159593"/>
                <a:gd name="connsiteX15" fmla="*/ 202461 w 880228"/>
                <a:gd name="connsiteY15" fmla="*/ 393 h 1159593"/>
                <a:gd name="connsiteX16" fmla="*/ 202365 w 880228"/>
                <a:gd name="connsiteY16" fmla="*/ 0 h 11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0228" h="1159593">
                  <a:moveTo>
                    <a:pt x="202365" y="0"/>
                  </a:moveTo>
                  <a:lnTo>
                    <a:pt x="202993" y="262"/>
                  </a:lnTo>
                  <a:lnTo>
                    <a:pt x="204062" y="0"/>
                  </a:lnTo>
                  <a:cubicBezTo>
                    <a:pt x="204131" y="265"/>
                    <a:pt x="204199" y="530"/>
                    <a:pt x="204268" y="795"/>
                  </a:cubicBezTo>
                  <a:lnTo>
                    <a:pt x="263845" y="25681"/>
                  </a:lnTo>
                  <a:lnTo>
                    <a:pt x="293669" y="141675"/>
                  </a:lnTo>
                  <a:cubicBezTo>
                    <a:pt x="390843" y="454096"/>
                    <a:pt x="592608" y="720435"/>
                    <a:pt x="858007" y="899736"/>
                  </a:cubicBezTo>
                  <a:lnTo>
                    <a:pt x="875517" y="910374"/>
                  </a:lnTo>
                  <a:lnTo>
                    <a:pt x="880228" y="944563"/>
                  </a:lnTo>
                  <a:lnTo>
                    <a:pt x="869052" y="938116"/>
                  </a:lnTo>
                  <a:lnTo>
                    <a:pt x="880228" y="945534"/>
                  </a:lnTo>
                  <a:lnTo>
                    <a:pt x="780548" y="1159593"/>
                  </a:lnTo>
                  <a:lnTo>
                    <a:pt x="711201" y="1117464"/>
                  </a:lnTo>
                  <a:cubicBezTo>
                    <a:pt x="352012" y="874800"/>
                    <a:pt x="91248" y="497511"/>
                    <a:pt x="1310" y="57995"/>
                  </a:cubicBezTo>
                  <a:lnTo>
                    <a:pt x="0" y="49413"/>
                  </a:lnTo>
                  <a:lnTo>
                    <a:pt x="202461" y="393"/>
                  </a:lnTo>
                  <a:lnTo>
                    <a:pt x="202365"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8" name="Freeform: Shape 47"/>
            <p:cNvSpPr/>
            <p:nvPr/>
          </p:nvSpPr>
          <p:spPr>
            <a:xfrm>
              <a:off x="5105217" y="3856683"/>
              <a:ext cx="624501" cy="815594"/>
            </a:xfrm>
            <a:custGeom>
              <a:avLst/>
              <a:gdLst>
                <a:gd name="connsiteX0" fmla="*/ 676147 w 892450"/>
                <a:gd name="connsiteY0" fmla="*/ 0 h 1165534"/>
                <a:gd name="connsiteX1" fmla="*/ 676228 w 892450"/>
                <a:gd name="connsiteY1" fmla="*/ 20 h 1165534"/>
                <a:gd name="connsiteX2" fmla="*/ 676275 w 892450"/>
                <a:gd name="connsiteY2" fmla="*/ 0 h 1165534"/>
                <a:gd name="connsiteX3" fmla="*/ 676268 w 892450"/>
                <a:gd name="connsiteY3" fmla="*/ 30 h 1165534"/>
                <a:gd name="connsiteX4" fmla="*/ 892450 w 892450"/>
                <a:gd name="connsiteY4" fmla="*/ 52535 h 1165534"/>
                <a:gd name="connsiteX5" fmla="*/ 891617 w 892450"/>
                <a:gd name="connsiteY5" fmla="*/ 57994 h 1165534"/>
                <a:gd name="connsiteX6" fmla="*/ 181726 w 892450"/>
                <a:gd name="connsiteY6" fmla="*/ 1117463 h 1165534"/>
                <a:gd name="connsiteX7" fmla="*/ 102598 w 892450"/>
                <a:gd name="connsiteY7" fmla="*/ 1165534 h 1165534"/>
                <a:gd name="connsiteX8" fmla="*/ 0 w 892450"/>
                <a:gd name="connsiteY8" fmla="*/ 945092 h 1165534"/>
                <a:gd name="connsiteX9" fmla="*/ 5751 w 892450"/>
                <a:gd name="connsiteY9" fmla="*/ 941243 h 1165534"/>
                <a:gd name="connsiteX10" fmla="*/ 0 w 892450"/>
                <a:gd name="connsiteY10" fmla="*/ 944563 h 1165534"/>
                <a:gd name="connsiteX11" fmla="*/ 3484 w 892450"/>
                <a:gd name="connsiteY11" fmla="*/ 918833 h 1165534"/>
                <a:gd name="connsiteX12" fmla="*/ 34920 w 892450"/>
                <a:gd name="connsiteY12" fmla="*/ 899735 h 1165534"/>
                <a:gd name="connsiteX13" fmla="*/ 599258 w 892450"/>
                <a:gd name="connsiteY13" fmla="*/ 141674 h 1165534"/>
                <a:gd name="connsiteX14" fmla="*/ 630789 w 892450"/>
                <a:gd name="connsiteY14" fmla="*/ 19043 h 1165534"/>
                <a:gd name="connsiteX15" fmla="*/ 676131 w 892450"/>
                <a:gd name="connsiteY15" fmla="*/ 61 h 1165534"/>
                <a:gd name="connsiteX16" fmla="*/ 676147 w 892450"/>
                <a:gd name="connsiteY16" fmla="*/ 0 h 116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2450" h="1165534">
                  <a:moveTo>
                    <a:pt x="676147" y="0"/>
                  </a:moveTo>
                  <a:cubicBezTo>
                    <a:pt x="676174" y="7"/>
                    <a:pt x="676201" y="13"/>
                    <a:pt x="676228" y="20"/>
                  </a:cubicBezTo>
                  <a:cubicBezTo>
                    <a:pt x="676244" y="13"/>
                    <a:pt x="676259" y="7"/>
                    <a:pt x="676275" y="0"/>
                  </a:cubicBezTo>
                  <a:cubicBezTo>
                    <a:pt x="676273" y="10"/>
                    <a:pt x="676270" y="20"/>
                    <a:pt x="676268" y="30"/>
                  </a:cubicBezTo>
                  <a:lnTo>
                    <a:pt x="892450" y="52535"/>
                  </a:lnTo>
                  <a:lnTo>
                    <a:pt x="891617" y="57994"/>
                  </a:lnTo>
                  <a:cubicBezTo>
                    <a:pt x="801679" y="497510"/>
                    <a:pt x="540915" y="874799"/>
                    <a:pt x="181726" y="1117463"/>
                  </a:cubicBezTo>
                  <a:lnTo>
                    <a:pt x="102598" y="1165534"/>
                  </a:lnTo>
                  <a:lnTo>
                    <a:pt x="0" y="945092"/>
                  </a:lnTo>
                  <a:lnTo>
                    <a:pt x="5751" y="941243"/>
                  </a:lnTo>
                  <a:lnTo>
                    <a:pt x="0" y="944563"/>
                  </a:lnTo>
                  <a:lnTo>
                    <a:pt x="3484" y="918833"/>
                  </a:lnTo>
                  <a:lnTo>
                    <a:pt x="34920" y="899735"/>
                  </a:lnTo>
                  <a:cubicBezTo>
                    <a:pt x="300320" y="720434"/>
                    <a:pt x="502085" y="454095"/>
                    <a:pt x="599258" y="141674"/>
                  </a:cubicBezTo>
                  <a:lnTo>
                    <a:pt x="630789" y="19043"/>
                  </a:lnTo>
                  <a:lnTo>
                    <a:pt x="676131" y="61"/>
                  </a:lnTo>
                  <a:cubicBezTo>
                    <a:pt x="676136" y="41"/>
                    <a:pt x="676142" y="20"/>
                    <a:pt x="6761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93" name="Freeform 5"/>
            <p:cNvSpPr>
              <a:spLocks/>
            </p:cNvSpPr>
            <p:nvPr/>
          </p:nvSpPr>
          <p:spPr bwMode="auto">
            <a:xfrm>
              <a:off x="4038267" y="3319524"/>
              <a:ext cx="1067468" cy="2267824"/>
            </a:xfrm>
            <a:custGeom>
              <a:avLst/>
              <a:gdLst>
                <a:gd name="connsiteX0" fmla="*/ 653346 w 1423291"/>
                <a:gd name="connsiteY0" fmla="*/ 926 h 3023765"/>
                <a:gd name="connsiteX1" fmla="*/ 683584 w 1423291"/>
                <a:gd name="connsiteY1" fmla="*/ 9666 h 3023765"/>
                <a:gd name="connsiteX2" fmla="*/ 945657 w 1423291"/>
                <a:gd name="connsiteY2" fmla="*/ 798336 h 3023765"/>
                <a:gd name="connsiteX3" fmla="*/ 1255777 w 1423291"/>
                <a:gd name="connsiteY3" fmla="*/ 513308 h 3023765"/>
                <a:gd name="connsiteX4" fmla="*/ 1421757 w 1423291"/>
                <a:gd name="connsiteY4" fmla="*/ 469032 h 3023765"/>
                <a:gd name="connsiteX5" fmla="*/ 1089797 w 1423291"/>
                <a:gd name="connsiteY5" fmla="*/ 1451410 h 3023765"/>
                <a:gd name="connsiteX6" fmla="*/ 1115305 w 1423291"/>
                <a:gd name="connsiteY6" fmla="*/ 2944490 h 3023765"/>
                <a:gd name="connsiteX7" fmla="*/ 1126210 w 1423291"/>
                <a:gd name="connsiteY7" fmla="*/ 3023765 h 3023765"/>
                <a:gd name="connsiteX8" fmla="*/ 566894 w 1423291"/>
                <a:gd name="connsiteY8" fmla="*/ 3023765 h 3023765"/>
                <a:gd name="connsiteX9" fmla="*/ 567862 w 1423291"/>
                <a:gd name="connsiteY9" fmla="*/ 3011717 h 3023765"/>
                <a:gd name="connsiteX10" fmla="*/ 622433 w 1423291"/>
                <a:gd name="connsiteY10" fmla="*/ 1789017 h 3023765"/>
                <a:gd name="connsiteX11" fmla="*/ 146333 w 1423291"/>
                <a:gd name="connsiteY11" fmla="*/ 1069528 h 3023765"/>
                <a:gd name="connsiteX12" fmla="*/ 56792 w 1423291"/>
                <a:gd name="connsiteY12" fmla="*/ 817707 h 3023765"/>
                <a:gd name="connsiteX13" fmla="*/ 353808 w 1423291"/>
                <a:gd name="connsiteY13" fmla="*/ 1014183 h 3023765"/>
                <a:gd name="connsiteX14" fmla="*/ 41504 w 1423291"/>
                <a:gd name="connsiteY14" fmla="*/ 560351 h 3023765"/>
                <a:gd name="connsiteX15" fmla="*/ 48056 w 1423291"/>
                <a:gd name="connsiteY15" fmla="*/ 355574 h 3023765"/>
                <a:gd name="connsiteX16" fmla="*/ 432430 w 1423291"/>
                <a:gd name="connsiteY16" fmla="*/ 801103 h 3023765"/>
                <a:gd name="connsiteX17" fmla="*/ 200932 w 1423291"/>
                <a:gd name="connsiteY17" fmla="*/ 136960 h 3023765"/>
                <a:gd name="connsiteX18" fmla="*/ 395303 w 1423291"/>
                <a:gd name="connsiteY18" fmla="*/ 325134 h 3023765"/>
                <a:gd name="connsiteX19" fmla="*/ 657376 w 1423291"/>
                <a:gd name="connsiteY19" fmla="*/ 532679 h 3023765"/>
                <a:gd name="connsiteX20" fmla="*/ 653346 w 1423291"/>
                <a:gd name="connsiteY20" fmla="*/ 926 h 302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291" h="3023765">
                  <a:moveTo>
                    <a:pt x="653346" y="926"/>
                  </a:moveTo>
                  <a:cubicBezTo>
                    <a:pt x="661574" y="-1619"/>
                    <a:pt x="671572" y="1018"/>
                    <a:pt x="683584" y="9666"/>
                  </a:cubicBezTo>
                  <a:cubicBezTo>
                    <a:pt x="779677" y="76080"/>
                    <a:pt x="814620" y="762362"/>
                    <a:pt x="945657" y="798336"/>
                  </a:cubicBezTo>
                  <a:cubicBezTo>
                    <a:pt x="1078878" y="834310"/>
                    <a:pt x="1220834" y="612929"/>
                    <a:pt x="1255777" y="513308"/>
                  </a:cubicBezTo>
                  <a:cubicBezTo>
                    <a:pt x="1290720" y="410919"/>
                    <a:pt x="1402101" y="358341"/>
                    <a:pt x="1421757" y="469032"/>
                  </a:cubicBezTo>
                  <a:cubicBezTo>
                    <a:pt x="1443596" y="579722"/>
                    <a:pt x="1227386" y="729154"/>
                    <a:pt x="1089797" y="1451410"/>
                  </a:cubicBezTo>
                  <a:cubicBezTo>
                    <a:pt x="1005169" y="1901091"/>
                    <a:pt x="1061304" y="2533454"/>
                    <a:pt x="1115305" y="2944490"/>
                  </a:cubicBezTo>
                  <a:lnTo>
                    <a:pt x="1126210" y="3023765"/>
                  </a:lnTo>
                  <a:lnTo>
                    <a:pt x="566894" y="3023765"/>
                  </a:lnTo>
                  <a:lnTo>
                    <a:pt x="567862" y="3011717"/>
                  </a:lnTo>
                  <a:cubicBezTo>
                    <a:pt x="585392" y="2790258"/>
                    <a:pt x="631306" y="2164500"/>
                    <a:pt x="622433" y="1789017"/>
                  </a:cubicBezTo>
                  <a:cubicBezTo>
                    <a:pt x="611514" y="1326883"/>
                    <a:pt x="281738" y="1191288"/>
                    <a:pt x="146333" y="1069528"/>
                  </a:cubicBezTo>
                  <a:cubicBezTo>
                    <a:pt x="10929" y="947768"/>
                    <a:pt x="-19646" y="812172"/>
                    <a:pt x="56792" y="817707"/>
                  </a:cubicBezTo>
                  <a:cubicBezTo>
                    <a:pt x="131046" y="823241"/>
                    <a:pt x="338520" y="1058459"/>
                    <a:pt x="353808" y="1014183"/>
                  </a:cubicBezTo>
                  <a:cubicBezTo>
                    <a:pt x="369096" y="972674"/>
                    <a:pt x="120126" y="715318"/>
                    <a:pt x="41504" y="560351"/>
                  </a:cubicBezTo>
                  <a:cubicBezTo>
                    <a:pt x="-39302" y="408152"/>
                    <a:pt x="17481" y="369410"/>
                    <a:pt x="48056" y="355574"/>
                  </a:cubicBezTo>
                  <a:cubicBezTo>
                    <a:pt x="80815" y="341737"/>
                    <a:pt x="414958" y="828776"/>
                    <a:pt x="432430" y="801103"/>
                  </a:cubicBezTo>
                  <a:cubicBezTo>
                    <a:pt x="452086" y="770663"/>
                    <a:pt x="187828" y="184003"/>
                    <a:pt x="200932" y="136960"/>
                  </a:cubicBezTo>
                  <a:cubicBezTo>
                    <a:pt x="211852" y="89916"/>
                    <a:pt x="279554" y="-4171"/>
                    <a:pt x="395303" y="325134"/>
                  </a:cubicBezTo>
                  <a:cubicBezTo>
                    <a:pt x="511052" y="654438"/>
                    <a:pt x="694503" y="806638"/>
                    <a:pt x="657376" y="532679"/>
                  </a:cubicBezTo>
                  <a:cubicBezTo>
                    <a:pt x="624890" y="290543"/>
                    <a:pt x="595748" y="18746"/>
                    <a:pt x="653346" y="926"/>
                  </a:cubicBezTo>
                  <a:close/>
                </a:path>
              </a:pathLst>
            </a:custGeom>
            <a:gradFill>
              <a:gsLst>
                <a:gs pos="74312">
                  <a:srgbClr val="BFBFBF">
                    <a:alpha val="29000"/>
                  </a:srgbClr>
                </a:gs>
                <a:gs pos="48000">
                  <a:schemeClr val="bg1">
                    <a:lumMod val="75000"/>
                  </a:schemeClr>
                </a:gs>
                <a:gs pos="0">
                  <a:schemeClr val="bg1">
                    <a:lumMod val="75000"/>
                    <a:alpha val="0"/>
                  </a:schemeClr>
                </a:gs>
                <a:gs pos="100000">
                  <a:schemeClr val="bg1">
                    <a:lumMod val="75000"/>
                    <a:alpha val="0"/>
                  </a:schemeClr>
                </a:gs>
              </a:gsLst>
              <a:path path="circle">
                <a:fillToRect l="50000" t="-80000" r="50000" b="180000"/>
              </a:path>
            </a:gradFill>
            <a:ln>
              <a:noFill/>
            </a:ln>
            <a:extLst/>
          </p:spPr>
          <p:txBody>
            <a:bodyPr vert="horz" wrap="square" lIns="68580" tIns="34290" rIns="68580" bIns="34290" numCol="1" anchor="t" anchorCtr="0" compatLnSpc="1">
              <a:prstTxWarp prst="textNoShape">
                <a:avLst/>
              </a:prstTxWarp>
            </a:bodyPr>
            <a:lstStyle/>
            <a:p>
              <a:endParaRPr lang="en-US" sz="1350"/>
            </a:p>
          </p:txBody>
        </p:sp>
      </p:grpSp>
      <p:sp>
        <p:nvSpPr>
          <p:cNvPr id="43" name="TextBox 42"/>
          <p:cNvSpPr txBox="1"/>
          <p:nvPr/>
        </p:nvSpPr>
        <p:spPr>
          <a:xfrm>
            <a:off x="6006291" y="1104440"/>
            <a:ext cx="2088927" cy="1200329"/>
          </a:xfrm>
          <a:prstGeom prst="rect">
            <a:avLst/>
          </a:prstGeom>
          <a:noFill/>
        </p:spPr>
        <p:txBody>
          <a:bodyPr wrap="square" lIns="0" rtlCol="0" anchor="b">
            <a:spAutoFit/>
          </a:bodyPr>
          <a:lstStyle/>
          <a:p>
            <a:pPr algn="ctr"/>
            <a:r>
              <a:rPr lang="ru-RU" b="1" u="sng" dirty="0" err="1" smtClean="0"/>
              <a:t>Ҳисоб</a:t>
            </a:r>
            <a:r>
              <a:rPr lang="ru-RU" b="1" u="sng" dirty="0" smtClean="0"/>
              <a:t> </a:t>
            </a:r>
            <a:r>
              <a:rPr lang="ru-RU" b="1" u="sng" dirty="0" err="1" smtClean="0"/>
              <a:t>ҳужжатларининг</a:t>
            </a:r>
            <a:r>
              <a:rPr lang="ru-RU" b="1" u="sng" dirty="0" smtClean="0"/>
              <a:t> бут </a:t>
            </a:r>
            <a:r>
              <a:rPr lang="ru-RU" b="1" u="sng" dirty="0" err="1" smtClean="0"/>
              <a:t>сақланишини</a:t>
            </a:r>
            <a:r>
              <a:rPr lang="ru-RU" b="1" u="sng" dirty="0" smtClean="0"/>
              <a:t> </a:t>
            </a:r>
            <a:r>
              <a:rPr lang="ru-RU" b="1" u="sng" dirty="0" err="1" smtClean="0"/>
              <a:t>таъминлаш</a:t>
            </a:r>
            <a:endParaRPr lang="en-US" b="1" dirty="0"/>
          </a:p>
        </p:txBody>
      </p:sp>
      <p:sp>
        <p:nvSpPr>
          <p:cNvPr id="45" name="TextBox 44"/>
          <p:cNvSpPr txBox="1"/>
          <p:nvPr/>
        </p:nvSpPr>
        <p:spPr>
          <a:xfrm>
            <a:off x="6686654" y="2924776"/>
            <a:ext cx="2273240" cy="646331"/>
          </a:xfrm>
          <a:prstGeom prst="rect">
            <a:avLst/>
          </a:prstGeom>
          <a:noFill/>
        </p:spPr>
        <p:txBody>
          <a:bodyPr wrap="square" lIns="0" rtlCol="0" anchor="b">
            <a:spAutoFit/>
          </a:bodyPr>
          <a:lstStyle/>
          <a:p>
            <a:pPr algn="ctr"/>
            <a:r>
              <a:rPr lang="ru-RU" b="1" u="sng" dirty="0" err="1" smtClean="0"/>
              <a:t>Молиявий</a:t>
            </a:r>
            <a:r>
              <a:rPr lang="ru-RU" b="1" u="sng" dirty="0" smtClean="0"/>
              <a:t> </a:t>
            </a:r>
            <a:r>
              <a:rPr lang="ru-RU" b="1" u="sng" dirty="0" err="1" smtClean="0"/>
              <a:t>ҳисоботни</a:t>
            </a:r>
            <a:r>
              <a:rPr lang="ru-RU" b="1" u="sng" dirty="0" smtClean="0"/>
              <a:t> </a:t>
            </a:r>
            <a:r>
              <a:rPr lang="ru-RU" b="1" u="sng" dirty="0" err="1" smtClean="0"/>
              <a:t>тайёрлаш</a:t>
            </a:r>
            <a:endParaRPr lang="en-US" b="1" dirty="0"/>
          </a:p>
        </p:txBody>
      </p:sp>
      <p:sp>
        <p:nvSpPr>
          <p:cNvPr id="52" name="TextBox 51"/>
          <p:cNvSpPr txBox="1"/>
          <p:nvPr/>
        </p:nvSpPr>
        <p:spPr>
          <a:xfrm>
            <a:off x="6686654" y="4213537"/>
            <a:ext cx="2273240" cy="2031325"/>
          </a:xfrm>
          <a:prstGeom prst="rect">
            <a:avLst/>
          </a:prstGeom>
          <a:noFill/>
        </p:spPr>
        <p:txBody>
          <a:bodyPr wrap="square" lIns="0" rtlCol="0" anchor="b">
            <a:spAutoFit/>
          </a:bodyPr>
          <a:lstStyle/>
          <a:p>
            <a:pPr algn="ctr"/>
            <a:r>
              <a:rPr lang="ru-RU" b="1" u="sng" dirty="0" err="1" smtClean="0"/>
              <a:t>Солиқ</a:t>
            </a:r>
            <a:r>
              <a:rPr lang="ru-RU" b="1" u="sng" dirty="0" smtClean="0"/>
              <a:t> </a:t>
            </a:r>
            <a:r>
              <a:rPr lang="ru-RU" b="1" u="sng" dirty="0" err="1" smtClean="0"/>
              <a:t>ҳисоботини</a:t>
            </a:r>
            <a:r>
              <a:rPr lang="ru-RU" b="1" u="sng" dirty="0" smtClean="0"/>
              <a:t>  </a:t>
            </a:r>
            <a:r>
              <a:rPr lang="ru-RU" b="1" u="sng" dirty="0" err="1" smtClean="0"/>
              <a:t>ва</a:t>
            </a:r>
            <a:r>
              <a:rPr lang="ru-RU" b="1" u="sng" dirty="0" smtClean="0"/>
              <a:t> </a:t>
            </a:r>
            <a:r>
              <a:rPr lang="ru-RU" b="1" u="sng" dirty="0" err="1" smtClean="0"/>
              <a:t>бошқа</a:t>
            </a:r>
            <a:r>
              <a:rPr lang="ru-RU" b="1" u="sng" dirty="0" smtClean="0"/>
              <a:t> </a:t>
            </a:r>
            <a:r>
              <a:rPr lang="ru-RU" b="1" u="sng" dirty="0" err="1" smtClean="0"/>
              <a:t>молиявий</a:t>
            </a:r>
            <a:r>
              <a:rPr lang="ru-RU" b="1" u="sng" dirty="0" smtClean="0"/>
              <a:t> </a:t>
            </a:r>
            <a:r>
              <a:rPr lang="ru-RU" b="1" u="sng" dirty="0" err="1" smtClean="0"/>
              <a:t>ҳужжатларни</a:t>
            </a:r>
            <a:r>
              <a:rPr lang="ru-RU" b="1" u="sng" dirty="0" smtClean="0"/>
              <a:t> </a:t>
            </a:r>
            <a:r>
              <a:rPr lang="ru-RU" b="1" u="sng" dirty="0" err="1" smtClean="0"/>
              <a:t>тайёрланишининг</a:t>
            </a:r>
            <a:r>
              <a:rPr lang="ru-RU" b="1" u="sng" dirty="0" smtClean="0"/>
              <a:t> </a:t>
            </a:r>
            <a:r>
              <a:rPr lang="ru-RU" b="1" u="sng" dirty="0" err="1" smtClean="0"/>
              <a:t>ҳисоб-китобларини</a:t>
            </a:r>
            <a:r>
              <a:rPr lang="ru-RU" b="1" u="sng" dirty="0" smtClean="0"/>
              <a:t> </a:t>
            </a:r>
            <a:r>
              <a:rPr lang="ru-RU" b="1" u="sng" dirty="0" err="1" smtClean="0"/>
              <a:t>ўз</a:t>
            </a:r>
            <a:r>
              <a:rPr lang="ru-RU" b="1" u="sng" dirty="0" smtClean="0"/>
              <a:t> </a:t>
            </a:r>
            <a:r>
              <a:rPr lang="ru-RU" b="1" u="sng" dirty="0" err="1" smtClean="0"/>
              <a:t>вақтида</a:t>
            </a:r>
            <a:r>
              <a:rPr lang="ru-RU" b="1" u="sng" dirty="0" smtClean="0"/>
              <a:t> </a:t>
            </a:r>
            <a:r>
              <a:rPr lang="ru-RU" b="1" u="sng" dirty="0" err="1" smtClean="0"/>
              <a:t>амалга</a:t>
            </a:r>
            <a:r>
              <a:rPr lang="ru-RU" b="1" u="sng" dirty="0" smtClean="0"/>
              <a:t> </a:t>
            </a:r>
            <a:r>
              <a:rPr lang="ru-RU" b="1" u="sng" dirty="0" err="1" smtClean="0"/>
              <a:t>ошириш</a:t>
            </a:r>
            <a:endParaRPr lang="en-US" b="1" dirty="0"/>
          </a:p>
        </p:txBody>
      </p:sp>
      <p:pic>
        <p:nvPicPr>
          <p:cNvPr id="23" name="Рисунок 22"/>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4326" t="1" r="14563" b="16503"/>
          <a:stretch/>
        </p:blipFill>
        <p:spPr>
          <a:xfrm>
            <a:off x="451181" y="1536137"/>
            <a:ext cx="592427" cy="668727"/>
          </a:xfrm>
          <a:prstGeom prst="rect">
            <a:avLst/>
          </a:prstGeom>
        </p:spPr>
      </p:pic>
      <p:pic>
        <p:nvPicPr>
          <p:cNvPr id="24" name="Рисунок 23"/>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5412" b="27169"/>
          <a:stretch/>
        </p:blipFill>
        <p:spPr>
          <a:xfrm>
            <a:off x="0" y="2280737"/>
            <a:ext cx="860697" cy="834369"/>
          </a:xfrm>
          <a:prstGeom prst="rect">
            <a:avLst/>
          </a:prstGeom>
        </p:spPr>
      </p:pic>
      <p:pic>
        <p:nvPicPr>
          <p:cNvPr id="25" name="Рисунок 24"/>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l="7639" b="17222"/>
          <a:stretch/>
        </p:blipFill>
        <p:spPr>
          <a:xfrm rot="1956163">
            <a:off x="7253390" y="775438"/>
            <a:ext cx="1182539" cy="971348"/>
          </a:xfrm>
          <a:prstGeom prst="rect">
            <a:avLst/>
          </a:prstGeom>
        </p:spPr>
      </p:pic>
      <p:pic>
        <p:nvPicPr>
          <p:cNvPr id="26" name="Рисунок 25"/>
          <p:cNvPicPr>
            <a:picLocks noChangeAspect="1"/>
          </p:cNvPicPr>
          <p:nvPr/>
        </p:nvPicPr>
        <p:blipFill rotWithShape="1">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l="8377" r="7735" b="18303"/>
          <a:stretch/>
        </p:blipFill>
        <p:spPr>
          <a:xfrm>
            <a:off x="2515" y="4757631"/>
            <a:ext cx="681053" cy="687593"/>
          </a:xfrm>
          <a:prstGeom prst="rect">
            <a:avLst/>
          </a:prstGeom>
        </p:spPr>
      </p:pic>
      <p:pic>
        <p:nvPicPr>
          <p:cNvPr id="27" name="Рисунок 26"/>
          <p:cNvPicPr>
            <a:picLocks noChangeAspect="1"/>
          </p:cNvPicPr>
          <p:nvPr/>
        </p:nvPicPr>
        <p:blipFill rotWithShape="1">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l="3835" b="14265"/>
          <a:stretch/>
        </p:blipFill>
        <p:spPr>
          <a:xfrm>
            <a:off x="6696560" y="2280737"/>
            <a:ext cx="783339" cy="758905"/>
          </a:xfrm>
          <a:prstGeom prst="rect">
            <a:avLst/>
          </a:prstGeom>
        </p:spPr>
      </p:pic>
      <p:pic>
        <p:nvPicPr>
          <p:cNvPr id="28" name="Picture 2" descr="\\BR152\D archive\ОЦЕНКА\Стратегия\Стратегия рисунки\military-icon-png-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24739" y="4978762"/>
            <a:ext cx="630186" cy="769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4466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3200" b="1" dirty="0">
                <a:solidFill>
                  <a:schemeClr val="tx2">
                    <a:lumMod val="60000"/>
                    <a:lumOff val="40000"/>
                  </a:schemeClr>
                </a:solidFill>
              </a:rPr>
              <a:t>Хўжалик юритувчи субъектнинг </a:t>
            </a:r>
            <a:r>
              <a:rPr lang="ru-RU" sz="3200" b="1" dirty="0" err="1">
                <a:solidFill>
                  <a:schemeClr val="tx2">
                    <a:lumMod val="60000"/>
                    <a:lumOff val="40000"/>
                  </a:schemeClr>
                </a:solidFill>
              </a:rPr>
              <a:t>хусусий</a:t>
            </a:r>
            <a:r>
              <a:rPr lang="ru-RU" sz="3200" b="1" dirty="0">
                <a:solidFill>
                  <a:schemeClr val="tx2">
                    <a:lumMod val="60000"/>
                    <a:lumOff val="40000"/>
                  </a:schemeClr>
                </a:solidFill>
              </a:rPr>
              <a:t> капитал</a:t>
            </a:r>
            <a:r>
              <a:rPr lang="uz-Cyrl-UZ" sz="3200" b="1" dirty="0">
                <a:solidFill>
                  <a:schemeClr val="tx2">
                    <a:lumMod val="60000"/>
                    <a:lumOff val="40000"/>
                  </a:schemeClr>
                </a:solidFill>
              </a:rPr>
              <a:t>и</a:t>
            </a:r>
            <a:r>
              <a:rPr lang="ru-RU" sz="3200" b="1" dirty="0">
                <a:solidFill>
                  <a:schemeClr val="tx2">
                    <a:lumMod val="60000"/>
                    <a:lumOff val="40000"/>
                  </a:schemeClr>
                </a:solidFill>
              </a:rPr>
              <a:t> </a:t>
            </a:r>
            <a:r>
              <a:rPr lang="ru-RU" sz="3200" b="1" dirty="0" err="1">
                <a:solidFill>
                  <a:schemeClr val="tx2">
                    <a:lumMod val="60000"/>
                    <a:lumOff val="40000"/>
                  </a:schemeClr>
                </a:solidFill>
              </a:rPr>
              <a:t>таркиб</a:t>
            </a:r>
            <a:r>
              <a:rPr lang="uz-Cyrl-UZ" sz="3200" b="1" dirty="0">
                <a:solidFill>
                  <a:schemeClr val="tx2">
                    <a:lumMod val="60000"/>
                    <a:lumOff val="40000"/>
                  </a:schemeClr>
                </a:solidFill>
              </a:rPr>
              <a:t>ини шаклланиши:</a:t>
            </a:r>
            <a:endParaRPr lang="en-US" sz="3200" dirty="0">
              <a:solidFill>
                <a:schemeClr val="tx2">
                  <a:lumMod val="60000"/>
                  <a:lumOff val="40000"/>
                </a:schemeClr>
              </a:solidFill>
            </a:endParaRPr>
          </a:p>
        </p:txBody>
      </p:sp>
      <p:sp>
        <p:nvSpPr>
          <p:cNvPr id="33" name="Freeform 1010">
            <a:extLst>
              <a:ext uri="{FF2B5EF4-FFF2-40B4-BE49-F238E27FC236}">
                <a16:creationId xmlns="" xmlns:a16="http://schemas.microsoft.com/office/drawing/2014/main" id="{07EA040A-7A6F-40CE-B0AE-0EEA9DC14F0B}"/>
              </a:ext>
            </a:extLst>
          </p:cNvPr>
          <p:cNvSpPr>
            <a:spLocks/>
          </p:cNvSpPr>
          <p:nvPr/>
        </p:nvSpPr>
        <p:spPr bwMode="auto">
          <a:xfrm>
            <a:off x="4540609" y="2604779"/>
            <a:ext cx="68480" cy="3042215"/>
          </a:xfrm>
          <a:custGeom>
            <a:avLst/>
            <a:gdLst>
              <a:gd name="T0" fmla="*/ 116 w 234"/>
              <a:gd name="T1" fmla="*/ 10441 h 10441"/>
              <a:gd name="T2" fmla="*/ 116 w 234"/>
              <a:gd name="T3" fmla="*/ 10441 h 10441"/>
              <a:gd name="T4" fmla="*/ 93 w 234"/>
              <a:gd name="T5" fmla="*/ 10438 h 10441"/>
              <a:gd name="T6" fmla="*/ 51 w 234"/>
              <a:gd name="T7" fmla="*/ 10421 h 10441"/>
              <a:gd name="T8" fmla="*/ 19 w 234"/>
              <a:gd name="T9" fmla="*/ 10389 h 10441"/>
              <a:gd name="T10" fmla="*/ 1 w 234"/>
              <a:gd name="T11" fmla="*/ 10347 h 10441"/>
              <a:gd name="T12" fmla="*/ 0 w 234"/>
              <a:gd name="T13" fmla="*/ 10323 h 10441"/>
              <a:gd name="T14" fmla="*/ 0 w 234"/>
              <a:gd name="T15" fmla="*/ 0 h 10441"/>
              <a:gd name="T16" fmla="*/ 234 w 234"/>
              <a:gd name="T17" fmla="*/ 0 h 10441"/>
              <a:gd name="T18" fmla="*/ 234 w 234"/>
              <a:gd name="T19" fmla="*/ 10323 h 10441"/>
              <a:gd name="T20" fmla="*/ 233 w 234"/>
              <a:gd name="T21" fmla="*/ 10347 h 10441"/>
              <a:gd name="T22" fmla="*/ 215 w 234"/>
              <a:gd name="T23" fmla="*/ 10389 h 10441"/>
              <a:gd name="T24" fmla="*/ 183 w 234"/>
              <a:gd name="T25" fmla="*/ 10421 h 10441"/>
              <a:gd name="T26" fmla="*/ 141 w 234"/>
              <a:gd name="T27" fmla="*/ 10438 h 10441"/>
              <a:gd name="T28" fmla="*/ 116 w 234"/>
              <a:gd name="T29" fmla="*/ 10441 h 10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10441">
                <a:moveTo>
                  <a:pt x="116" y="10441"/>
                </a:moveTo>
                <a:lnTo>
                  <a:pt x="116" y="10441"/>
                </a:lnTo>
                <a:lnTo>
                  <a:pt x="93" y="10438"/>
                </a:lnTo>
                <a:lnTo>
                  <a:pt x="51" y="10421"/>
                </a:lnTo>
                <a:lnTo>
                  <a:pt x="19" y="10389"/>
                </a:lnTo>
                <a:lnTo>
                  <a:pt x="1" y="10347"/>
                </a:lnTo>
                <a:lnTo>
                  <a:pt x="0" y="10323"/>
                </a:lnTo>
                <a:lnTo>
                  <a:pt x="0" y="0"/>
                </a:lnTo>
                <a:lnTo>
                  <a:pt x="234" y="0"/>
                </a:lnTo>
                <a:lnTo>
                  <a:pt x="234" y="10323"/>
                </a:lnTo>
                <a:lnTo>
                  <a:pt x="233" y="10347"/>
                </a:lnTo>
                <a:lnTo>
                  <a:pt x="215" y="10389"/>
                </a:lnTo>
                <a:lnTo>
                  <a:pt x="183" y="10421"/>
                </a:lnTo>
                <a:lnTo>
                  <a:pt x="141" y="10438"/>
                </a:lnTo>
                <a:lnTo>
                  <a:pt x="116" y="10441"/>
                </a:lnTo>
                <a:close/>
              </a:path>
            </a:pathLst>
          </a:custGeom>
          <a:solidFill>
            <a:srgbClr val="3626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p>
        </p:txBody>
      </p:sp>
      <p:grpSp>
        <p:nvGrpSpPr>
          <p:cNvPr id="3" name="Group 2">
            <a:extLst>
              <a:ext uri="{FF2B5EF4-FFF2-40B4-BE49-F238E27FC236}">
                <a16:creationId xmlns="" xmlns:a16="http://schemas.microsoft.com/office/drawing/2014/main" id="{1428412C-51CB-4FD8-9FB8-1CCD98A5F96D}"/>
              </a:ext>
            </a:extLst>
          </p:cNvPr>
          <p:cNvGrpSpPr/>
          <p:nvPr/>
        </p:nvGrpSpPr>
        <p:grpSpPr>
          <a:xfrm>
            <a:off x="1092144" y="1340768"/>
            <a:ext cx="6957739" cy="2677035"/>
            <a:chOff x="2764196" y="1276498"/>
            <a:chExt cx="6661718" cy="2916811"/>
          </a:xfrm>
        </p:grpSpPr>
        <p:sp>
          <p:nvSpPr>
            <p:cNvPr id="36" name="Freeform 1119">
              <a:extLst>
                <a:ext uri="{FF2B5EF4-FFF2-40B4-BE49-F238E27FC236}">
                  <a16:creationId xmlns="" xmlns:a16="http://schemas.microsoft.com/office/drawing/2014/main" id="{F591A7DA-1135-4DF2-B465-8A9BF81F6762}"/>
                </a:ext>
              </a:extLst>
            </p:cNvPr>
            <p:cNvSpPr>
              <a:spLocks/>
            </p:cNvSpPr>
            <p:nvPr/>
          </p:nvSpPr>
          <p:spPr bwMode="auto">
            <a:xfrm>
              <a:off x="2764196" y="1299101"/>
              <a:ext cx="3133787" cy="2894208"/>
            </a:xfrm>
            <a:custGeom>
              <a:avLst/>
              <a:gdLst>
                <a:gd name="T0" fmla="*/ 7147 w 7329"/>
                <a:gd name="T1" fmla="*/ 9 h 6764"/>
                <a:gd name="T2" fmla="*/ 6431 w 7329"/>
                <a:gd name="T3" fmla="*/ 71 h 6764"/>
                <a:gd name="T4" fmla="*/ 5735 w 7329"/>
                <a:gd name="T5" fmla="*/ 170 h 6764"/>
                <a:gd name="T6" fmla="*/ 5062 w 7329"/>
                <a:gd name="T7" fmla="*/ 308 h 6764"/>
                <a:gd name="T8" fmla="*/ 4416 w 7329"/>
                <a:gd name="T9" fmla="*/ 484 h 6764"/>
                <a:gd name="T10" fmla="*/ 3802 w 7329"/>
                <a:gd name="T11" fmla="*/ 696 h 6764"/>
                <a:gd name="T12" fmla="*/ 3220 w 7329"/>
                <a:gd name="T13" fmla="*/ 944 h 6764"/>
                <a:gd name="T14" fmla="*/ 2674 w 7329"/>
                <a:gd name="T15" fmla="*/ 1226 h 6764"/>
                <a:gd name="T16" fmla="*/ 2292 w 7329"/>
                <a:gd name="T17" fmla="*/ 1461 h 6764"/>
                <a:gd name="T18" fmla="*/ 1893 w 7329"/>
                <a:gd name="T19" fmla="*/ 1744 h 6764"/>
                <a:gd name="T20" fmla="*/ 1418 w 7329"/>
                <a:gd name="T21" fmla="*/ 2152 h 6764"/>
                <a:gd name="T22" fmla="*/ 1009 w 7329"/>
                <a:gd name="T23" fmla="*/ 2592 h 6764"/>
                <a:gd name="T24" fmla="*/ 667 w 7329"/>
                <a:gd name="T25" fmla="*/ 3063 h 6764"/>
                <a:gd name="T26" fmla="*/ 392 w 7329"/>
                <a:gd name="T27" fmla="*/ 3559 h 6764"/>
                <a:gd name="T28" fmla="*/ 189 w 7329"/>
                <a:gd name="T29" fmla="*/ 4080 h 6764"/>
                <a:gd name="T30" fmla="*/ 58 w 7329"/>
                <a:gd name="T31" fmla="*/ 4620 h 6764"/>
                <a:gd name="T32" fmla="*/ 1 w 7329"/>
                <a:gd name="T33" fmla="*/ 5178 h 6764"/>
                <a:gd name="T34" fmla="*/ 1 w 7329"/>
                <a:gd name="T35" fmla="*/ 5395 h 6764"/>
                <a:gd name="T36" fmla="*/ 61 w 7329"/>
                <a:gd name="T37" fmla="*/ 5681 h 6764"/>
                <a:gd name="T38" fmla="*/ 192 w 7329"/>
                <a:gd name="T39" fmla="*/ 5946 h 6764"/>
                <a:gd name="T40" fmla="*/ 389 w 7329"/>
                <a:gd name="T41" fmla="*/ 6184 h 6764"/>
                <a:gd name="T42" fmla="*/ 643 w 7329"/>
                <a:gd name="T43" fmla="*/ 6389 h 6764"/>
                <a:gd name="T44" fmla="*/ 944 w 7329"/>
                <a:gd name="T45" fmla="*/ 6555 h 6764"/>
                <a:gd name="T46" fmla="*/ 1286 w 7329"/>
                <a:gd name="T47" fmla="*/ 6677 h 6764"/>
                <a:gd name="T48" fmla="*/ 1661 w 7329"/>
                <a:gd name="T49" fmla="*/ 6747 h 6764"/>
                <a:gd name="T50" fmla="*/ 1960 w 7329"/>
                <a:gd name="T51" fmla="*/ 6764 h 6764"/>
                <a:gd name="T52" fmla="*/ 2259 w 7329"/>
                <a:gd name="T53" fmla="*/ 6747 h 6764"/>
                <a:gd name="T54" fmla="*/ 2633 w 7329"/>
                <a:gd name="T55" fmla="*/ 6677 h 6764"/>
                <a:gd name="T56" fmla="*/ 2976 w 7329"/>
                <a:gd name="T57" fmla="*/ 6555 h 6764"/>
                <a:gd name="T58" fmla="*/ 3278 w 7329"/>
                <a:gd name="T59" fmla="*/ 6389 h 6764"/>
                <a:gd name="T60" fmla="*/ 3531 w 7329"/>
                <a:gd name="T61" fmla="*/ 6184 h 6764"/>
                <a:gd name="T62" fmla="*/ 3727 w 7329"/>
                <a:gd name="T63" fmla="*/ 5946 h 6764"/>
                <a:gd name="T64" fmla="*/ 3859 w 7329"/>
                <a:gd name="T65" fmla="*/ 5681 h 6764"/>
                <a:gd name="T66" fmla="*/ 3919 w 7329"/>
                <a:gd name="T67" fmla="*/ 5395 h 6764"/>
                <a:gd name="T68" fmla="*/ 3920 w 7329"/>
                <a:gd name="T69" fmla="*/ 5321 h 6764"/>
                <a:gd name="T70" fmla="*/ 3930 w 7329"/>
                <a:gd name="T71" fmla="*/ 4885 h 6764"/>
                <a:gd name="T72" fmla="*/ 3979 w 7329"/>
                <a:gd name="T73" fmla="*/ 4323 h 6764"/>
                <a:gd name="T74" fmla="*/ 4065 w 7329"/>
                <a:gd name="T75" fmla="*/ 3779 h 6764"/>
                <a:gd name="T76" fmla="*/ 4190 w 7329"/>
                <a:gd name="T77" fmla="*/ 3259 h 6764"/>
                <a:gd name="T78" fmla="*/ 4264 w 7329"/>
                <a:gd name="T79" fmla="*/ 3013 h 6764"/>
                <a:gd name="T80" fmla="*/ 4435 w 7329"/>
                <a:gd name="T81" fmla="*/ 2553 h 6764"/>
                <a:gd name="T82" fmla="*/ 4637 w 7329"/>
                <a:gd name="T83" fmla="*/ 2123 h 6764"/>
                <a:gd name="T84" fmla="*/ 4870 w 7329"/>
                <a:gd name="T85" fmla="*/ 1723 h 6764"/>
                <a:gd name="T86" fmla="*/ 5066 w 7329"/>
                <a:gd name="T87" fmla="*/ 1445 h 6764"/>
                <a:gd name="T88" fmla="*/ 5239 w 7329"/>
                <a:gd name="T89" fmla="*/ 1231 h 6764"/>
                <a:gd name="T90" fmla="*/ 5486 w 7329"/>
                <a:gd name="T91" fmla="*/ 967 h 6764"/>
                <a:gd name="T92" fmla="*/ 5747 w 7329"/>
                <a:gd name="T93" fmla="*/ 734 h 6764"/>
                <a:gd name="T94" fmla="*/ 6024 w 7329"/>
                <a:gd name="T95" fmla="*/ 528 h 6764"/>
                <a:gd name="T96" fmla="*/ 6313 w 7329"/>
                <a:gd name="T97" fmla="*/ 354 h 6764"/>
                <a:gd name="T98" fmla="*/ 6614 w 7329"/>
                <a:gd name="T99" fmla="*/ 210 h 6764"/>
                <a:gd name="T100" fmla="*/ 6926 w 7329"/>
                <a:gd name="T101" fmla="*/ 96 h 6764"/>
                <a:gd name="T102" fmla="*/ 7247 w 7329"/>
                <a:gd name="T103" fmla="*/ 15 h 6764"/>
                <a:gd name="T104" fmla="*/ 7329 w 7329"/>
                <a:gd name="T105" fmla="*/ 0 h 6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29" h="6764">
                  <a:moveTo>
                    <a:pt x="7329" y="0"/>
                  </a:moveTo>
                  <a:lnTo>
                    <a:pt x="7147" y="9"/>
                  </a:lnTo>
                  <a:lnTo>
                    <a:pt x="6786" y="35"/>
                  </a:lnTo>
                  <a:lnTo>
                    <a:pt x="6431" y="71"/>
                  </a:lnTo>
                  <a:lnTo>
                    <a:pt x="6080" y="115"/>
                  </a:lnTo>
                  <a:lnTo>
                    <a:pt x="5735" y="170"/>
                  </a:lnTo>
                  <a:lnTo>
                    <a:pt x="5395" y="235"/>
                  </a:lnTo>
                  <a:lnTo>
                    <a:pt x="5062" y="308"/>
                  </a:lnTo>
                  <a:lnTo>
                    <a:pt x="4736" y="391"/>
                  </a:lnTo>
                  <a:lnTo>
                    <a:pt x="4416" y="484"/>
                  </a:lnTo>
                  <a:lnTo>
                    <a:pt x="4105" y="586"/>
                  </a:lnTo>
                  <a:lnTo>
                    <a:pt x="3802" y="696"/>
                  </a:lnTo>
                  <a:lnTo>
                    <a:pt x="3506" y="816"/>
                  </a:lnTo>
                  <a:lnTo>
                    <a:pt x="3220" y="944"/>
                  </a:lnTo>
                  <a:lnTo>
                    <a:pt x="2942" y="1080"/>
                  </a:lnTo>
                  <a:lnTo>
                    <a:pt x="2674" y="1226"/>
                  </a:lnTo>
                  <a:lnTo>
                    <a:pt x="2417" y="1381"/>
                  </a:lnTo>
                  <a:lnTo>
                    <a:pt x="2292" y="1461"/>
                  </a:lnTo>
                  <a:lnTo>
                    <a:pt x="2155" y="1552"/>
                  </a:lnTo>
                  <a:lnTo>
                    <a:pt x="1893" y="1744"/>
                  </a:lnTo>
                  <a:lnTo>
                    <a:pt x="1648" y="1943"/>
                  </a:lnTo>
                  <a:lnTo>
                    <a:pt x="1418" y="2152"/>
                  </a:lnTo>
                  <a:lnTo>
                    <a:pt x="1205" y="2369"/>
                  </a:lnTo>
                  <a:lnTo>
                    <a:pt x="1009" y="2592"/>
                  </a:lnTo>
                  <a:lnTo>
                    <a:pt x="829" y="2825"/>
                  </a:lnTo>
                  <a:lnTo>
                    <a:pt x="667" y="3063"/>
                  </a:lnTo>
                  <a:lnTo>
                    <a:pt x="521" y="3309"/>
                  </a:lnTo>
                  <a:lnTo>
                    <a:pt x="392" y="3559"/>
                  </a:lnTo>
                  <a:lnTo>
                    <a:pt x="282" y="3817"/>
                  </a:lnTo>
                  <a:lnTo>
                    <a:pt x="189" y="4080"/>
                  </a:lnTo>
                  <a:lnTo>
                    <a:pt x="115" y="4348"/>
                  </a:lnTo>
                  <a:lnTo>
                    <a:pt x="58" y="4620"/>
                  </a:lnTo>
                  <a:lnTo>
                    <a:pt x="21" y="4897"/>
                  </a:lnTo>
                  <a:lnTo>
                    <a:pt x="1" y="5178"/>
                  </a:lnTo>
                  <a:lnTo>
                    <a:pt x="0" y="5321"/>
                  </a:lnTo>
                  <a:lnTo>
                    <a:pt x="1" y="5395"/>
                  </a:lnTo>
                  <a:lnTo>
                    <a:pt x="22" y="5540"/>
                  </a:lnTo>
                  <a:lnTo>
                    <a:pt x="61" y="5681"/>
                  </a:lnTo>
                  <a:lnTo>
                    <a:pt x="118" y="5816"/>
                  </a:lnTo>
                  <a:lnTo>
                    <a:pt x="192" y="5946"/>
                  </a:lnTo>
                  <a:lnTo>
                    <a:pt x="283" y="6069"/>
                  </a:lnTo>
                  <a:lnTo>
                    <a:pt x="389" y="6184"/>
                  </a:lnTo>
                  <a:lnTo>
                    <a:pt x="509" y="6291"/>
                  </a:lnTo>
                  <a:lnTo>
                    <a:pt x="643" y="6389"/>
                  </a:lnTo>
                  <a:lnTo>
                    <a:pt x="787" y="6477"/>
                  </a:lnTo>
                  <a:lnTo>
                    <a:pt x="944" y="6555"/>
                  </a:lnTo>
                  <a:lnTo>
                    <a:pt x="1110" y="6622"/>
                  </a:lnTo>
                  <a:lnTo>
                    <a:pt x="1286" y="6677"/>
                  </a:lnTo>
                  <a:lnTo>
                    <a:pt x="1470" y="6719"/>
                  </a:lnTo>
                  <a:lnTo>
                    <a:pt x="1661" y="6747"/>
                  </a:lnTo>
                  <a:lnTo>
                    <a:pt x="1859" y="6763"/>
                  </a:lnTo>
                  <a:lnTo>
                    <a:pt x="1960" y="6764"/>
                  </a:lnTo>
                  <a:lnTo>
                    <a:pt x="2061" y="6763"/>
                  </a:lnTo>
                  <a:lnTo>
                    <a:pt x="2259" y="6747"/>
                  </a:lnTo>
                  <a:lnTo>
                    <a:pt x="2450" y="6719"/>
                  </a:lnTo>
                  <a:lnTo>
                    <a:pt x="2633" y="6677"/>
                  </a:lnTo>
                  <a:lnTo>
                    <a:pt x="2809" y="6622"/>
                  </a:lnTo>
                  <a:lnTo>
                    <a:pt x="2976" y="6555"/>
                  </a:lnTo>
                  <a:lnTo>
                    <a:pt x="3132" y="6477"/>
                  </a:lnTo>
                  <a:lnTo>
                    <a:pt x="3278" y="6389"/>
                  </a:lnTo>
                  <a:lnTo>
                    <a:pt x="3411" y="6291"/>
                  </a:lnTo>
                  <a:lnTo>
                    <a:pt x="3531" y="6184"/>
                  </a:lnTo>
                  <a:lnTo>
                    <a:pt x="3637" y="6069"/>
                  </a:lnTo>
                  <a:lnTo>
                    <a:pt x="3727" y="5946"/>
                  </a:lnTo>
                  <a:lnTo>
                    <a:pt x="3802" y="5816"/>
                  </a:lnTo>
                  <a:lnTo>
                    <a:pt x="3859" y="5681"/>
                  </a:lnTo>
                  <a:lnTo>
                    <a:pt x="3898" y="5540"/>
                  </a:lnTo>
                  <a:lnTo>
                    <a:pt x="3919" y="5395"/>
                  </a:lnTo>
                  <a:lnTo>
                    <a:pt x="3920" y="5321"/>
                  </a:lnTo>
                  <a:lnTo>
                    <a:pt x="3920" y="5321"/>
                  </a:lnTo>
                  <a:lnTo>
                    <a:pt x="3921" y="5174"/>
                  </a:lnTo>
                  <a:lnTo>
                    <a:pt x="3930" y="4885"/>
                  </a:lnTo>
                  <a:lnTo>
                    <a:pt x="3950" y="4601"/>
                  </a:lnTo>
                  <a:lnTo>
                    <a:pt x="3979" y="4323"/>
                  </a:lnTo>
                  <a:lnTo>
                    <a:pt x="4017" y="4048"/>
                  </a:lnTo>
                  <a:lnTo>
                    <a:pt x="4065" y="3779"/>
                  </a:lnTo>
                  <a:lnTo>
                    <a:pt x="4123" y="3516"/>
                  </a:lnTo>
                  <a:lnTo>
                    <a:pt x="4190" y="3259"/>
                  </a:lnTo>
                  <a:lnTo>
                    <a:pt x="4227" y="3132"/>
                  </a:lnTo>
                  <a:lnTo>
                    <a:pt x="4264" y="3013"/>
                  </a:lnTo>
                  <a:lnTo>
                    <a:pt x="4345" y="2779"/>
                  </a:lnTo>
                  <a:lnTo>
                    <a:pt x="4435" y="2553"/>
                  </a:lnTo>
                  <a:lnTo>
                    <a:pt x="4532" y="2334"/>
                  </a:lnTo>
                  <a:lnTo>
                    <a:pt x="4637" y="2123"/>
                  </a:lnTo>
                  <a:lnTo>
                    <a:pt x="4750" y="1920"/>
                  </a:lnTo>
                  <a:lnTo>
                    <a:pt x="4870" y="1723"/>
                  </a:lnTo>
                  <a:lnTo>
                    <a:pt x="4999" y="1536"/>
                  </a:lnTo>
                  <a:lnTo>
                    <a:pt x="5066" y="1445"/>
                  </a:lnTo>
                  <a:lnTo>
                    <a:pt x="5123" y="1372"/>
                  </a:lnTo>
                  <a:lnTo>
                    <a:pt x="5239" y="1231"/>
                  </a:lnTo>
                  <a:lnTo>
                    <a:pt x="5360" y="1096"/>
                  </a:lnTo>
                  <a:lnTo>
                    <a:pt x="5486" y="967"/>
                  </a:lnTo>
                  <a:lnTo>
                    <a:pt x="5614" y="847"/>
                  </a:lnTo>
                  <a:lnTo>
                    <a:pt x="5747" y="734"/>
                  </a:lnTo>
                  <a:lnTo>
                    <a:pt x="5884" y="627"/>
                  </a:lnTo>
                  <a:lnTo>
                    <a:pt x="6024" y="528"/>
                  </a:lnTo>
                  <a:lnTo>
                    <a:pt x="6167" y="438"/>
                  </a:lnTo>
                  <a:lnTo>
                    <a:pt x="6313" y="354"/>
                  </a:lnTo>
                  <a:lnTo>
                    <a:pt x="6462" y="278"/>
                  </a:lnTo>
                  <a:lnTo>
                    <a:pt x="6614" y="210"/>
                  </a:lnTo>
                  <a:lnTo>
                    <a:pt x="6769" y="149"/>
                  </a:lnTo>
                  <a:lnTo>
                    <a:pt x="6926" y="96"/>
                  </a:lnTo>
                  <a:lnTo>
                    <a:pt x="7085" y="52"/>
                  </a:lnTo>
                  <a:lnTo>
                    <a:pt x="7247" y="15"/>
                  </a:lnTo>
                  <a:lnTo>
                    <a:pt x="7329" y="0"/>
                  </a:lnTo>
                  <a:lnTo>
                    <a:pt x="7329"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600" b="1"/>
            </a:p>
          </p:txBody>
        </p:sp>
        <p:sp>
          <p:nvSpPr>
            <p:cNvPr id="37" name="Freeform: Shape 36">
              <a:extLst>
                <a:ext uri="{FF2B5EF4-FFF2-40B4-BE49-F238E27FC236}">
                  <a16:creationId xmlns="" xmlns:a16="http://schemas.microsoft.com/office/drawing/2014/main" id="{D2893024-5DBC-46EC-8EB6-559A15777DA3}"/>
                </a:ext>
              </a:extLst>
            </p:cNvPr>
            <p:cNvSpPr>
              <a:spLocks/>
            </p:cNvSpPr>
            <p:nvPr/>
          </p:nvSpPr>
          <p:spPr bwMode="auto">
            <a:xfrm>
              <a:off x="4425103" y="1276498"/>
              <a:ext cx="1664736" cy="2897842"/>
            </a:xfrm>
            <a:custGeom>
              <a:avLst/>
              <a:gdLst>
                <a:gd name="connsiteX0" fmla="*/ 1235456 w 1235456"/>
                <a:gd name="connsiteY0" fmla="*/ 0 h 2150585"/>
                <a:gd name="connsiteX1" fmla="*/ 1235456 w 1235456"/>
                <a:gd name="connsiteY1" fmla="*/ 1769566 h 2150585"/>
                <a:gd name="connsiteX2" fmla="*/ 1225233 w 1235456"/>
                <a:gd name="connsiteY2" fmla="*/ 1806517 h 2150585"/>
                <a:gd name="connsiteX3" fmla="*/ 1206818 w 1235456"/>
                <a:gd name="connsiteY3" fmla="*/ 1849367 h 2150585"/>
                <a:gd name="connsiteX4" fmla="*/ 1183323 w 1235456"/>
                <a:gd name="connsiteY4" fmla="*/ 1890629 h 2150585"/>
                <a:gd name="connsiteX5" fmla="*/ 1154430 w 1235456"/>
                <a:gd name="connsiteY5" fmla="*/ 1929670 h 2150585"/>
                <a:gd name="connsiteX6" fmla="*/ 1120775 w 1235456"/>
                <a:gd name="connsiteY6" fmla="*/ 1966172 h 2150585"/>
                <a:gd name="connsiteX7" fmla="*/ 1082675 w 1235456"/>
                <a:gd name="connsiteY7" fmla="*/ 2000452 h 2150585"/>
                <a:gd name="connsiteX8" fmla="*/ 1040448 w 1235456"/>
                <a:gd name="connsiteY8" fmla="*/ 2031240 h 2150585"/>
                <a:gd name="connsiteX9" fmla="*/ 994728 w 1235456"/>
                <a:gd name="connsiteY9" fmla="*/ 2059172 h 2150585"/>
                <a:gd name="connsiteX10" fmla="*/ 944880 w 1235456"/>
                <a:gd name="connsiteY10" fmla="*/ 2083930 h 2150585"/>
                <a:gd name="connsiteX11" fmla="*/ 891858 w 1235456"/>
                <a:gd name="connsiteY11" fmla="*/ 2105196 h 2150585"/>
                <a:gd name="connsiteX12" fmla="*/ 836295 w 1235456"/>
                <a:gd name="connsiteY12" fmla="*/ 2122653 h 2150585"/>
                <a:gd name="connsiteX13" fmla="*/ 777558 w 1235456"/>
                <a:gd name="connsiteY13" fmla="*/ 2135984 h 2150585"/>
                <a:gd name="connsiteX14" fmla="*/ 716915 w 1235456"/>
                <a:gd name="connsiteY14" fmla="*/ 2145507 h 2150585"/>
                <a:gd name="connsiteX15" fmla="*/ 654050 w 1235456"/>
                <a:gd name="connsiteY15" fmla="*/ 2149950 h 2150585"/>
                <a:gd name="connsiteX16" fmla="*/ 622300 w 1235456"/>
                <a:gd name="connsiteY16" fmla="*/ 2150585 h 2150585"/>
                <a:gd name="connsiteX17" fmla="*/ 590233 w 1235456"/>
                <a:gd name="connsiteY17" fmla="*/ 2149950 h 2150585"/>
                <a:gd name="connsiteX18" fmla="*/ 527685 w 1235456"/>
                <a:gd name="connsiteY18" fmla="*/ 2145507 h 2150585"/>
                <a:gd name="connsiteX19" fmla="*/ 467043 w 1235456"/>
                <a:gd name="connsiteY19" fmla="*/ 2135984 h 2150585"/>
                <a:gd name="connsiteX20" fmla="*/ 408305 w 1235456"/>
                <a:gd name="connsiteY20" fmla="*/ 2122653 h 2150585"/>
                <a:gd name="connsiteX21" fmla="*/ 352743 w 1235456"/>
                <a:gd name="connsiteY21" fmla="*/ 2105196 h 2150585"/>
                <a:gd name="connsiteX22" fmla="*/ 299403 w 1235456"/>
                <a:gd name="connsiteY22" fmla="*/ 2083930 h 2150585"/>
                <a:gd name="connsiteX23" fmla="*/ 250190 w 1235456"/>
                <a:gd name="connsiteY23" fmla="*/ 2059172 h 2150585"/>
                <a:gd name="connsiteX24" fmla="*/ 203835 w 1235456"/>
                <a:gd name="connsiteY24" fmla="*/ 2031240 h 2150585"/>
                <a:gd name="connsiteX25" fmla="*/ 161608 w 1235456"/>
                <a:gd name="connsiteY25" fmla="*/ 2000452 h 2150585"/>
                <a:gd name="connsiteX26" fmla="*/ 123508 w 1235456"/>
                <a:gd name="connsiteY26" fmla="*/ 1966172 h 2150585"/>
                <a:gd name="connsiteX27" fmla="*/ 90170 w 1235456"/>
                <a:gd name="connsiteY27" fmla="*/ 1929670 h 2150585"/>
                <a:gd name="connsiteX28" fmla="*/ 61278 w 1235456"/>
                <a:gd name="connsiteY28" fmla="*/ 1890629 h 2150585"/>
                <a:gd name="connsiteX29" fmla="*/ 37465 w 1235456"/>
                <a:gd name="connsiteY29" fmla="*/ 1849367 h 2150585"/>
                <a:gd name="connsiteX30" fmla="*/ 19368 w 1235456"/>
                <a:gd name="connsiteY30" fmla="*/ 1806517 h 2150585"/>
                <a:gd name="connsiteX31" fmla="*/ 6985 w 1235456"/>
                <a:gd name="connsiteY31" fmla="*/ 1761762 h 2150585"/>
                <a:gd name="connsiteX32" fmla="*/ 635 w 1235456"/>
                <a:gd name="connsiteY32" fmla="*/ 1715738 h 2150585"/>
                <a:gd name="connsiteX33" fmla="*/ 0 w 1235456"/>
                <a:gd name="connsiteY33" fmla="*/ 1692250 h 2150585"/>
                <a:gd name="connsiteX34" fmla="*/ 318 w 1235456"/>
                <a:gd name="connsiteY34" fmla="*/ 1646861 h 2150585"/>
                <a:gd name="connsiteX35" fmla="*/ 3175 w 1235456"/>
                <a:gd name="connsiteY35" fmla="*/ 1557353 h 2150585"/>
                <a:gd name="connsiteX36" fmla="*/ 9208 w 1235456"/>
                <a:gd name="connsiteY36" fmla="*/ 1469748 h 2150585"/>
                <a:gd name="connsiteX37" fmla="*/ 18098 w 1235456"/>
                <a:gd name="connsiteY37" fmla="*/ 1383731 h 2150585"/>
                <a:gd name="connsiteX38" fmla="*/ 29528 w 1235456"/>
                <a:gd name="connsiteY38" fmla="*/ 1299619 h 2150585"/>
                <a:gd name="connsiteX39" fmla="*/ 44133 w 1235456"/>
                <a:gd name="connsiteY39" fmla="*/ 1217093 h 2150585"/>
                <a:gd name="connsiteX40" fmla="*/ 61595 w 1235456"/>
                <a:gd name="connsiteY40" fmla="*/ 1136789 h 2150585"/>
                <a:gd name="connsiteX41" fmla="*/ 80963 w 1235456"/>
                <a:gd name="connsiteY41" fmla="*/ 1058390 h 2150585"/>
                <a:gd name="connsiteX42" fmla="*/ 103823 w 1235456"/>
                <a:gd name="connsiteY42" fmla="*/ 982212 h 2150585"/>
                <a:gd name="connsiteX43" fmla="*/ 128905 w 1235456"/>
                <a:gd name="connsiteY43" fmla="*/ 908257 h 2150585"/>
                <a:gd name="connsiteX44" fmla="*/ 156210 w 1235456"/>
                <a:gd name="connsiteY44" fmla="*/ 836523 h 2150585"/>
                <a:gd name="connsiteX45" fmla="*/ 186055 w 1235456"/>
                <a:gd name="connsiteY45" fmla="*/ 767328 h 2150585"/>
                <a:gd name="connsiteX46" fmla="*/ 218123 w 1235456"/>
                <a:gd name="connsiteY46" fmla="*/ 700038 h 2150585"/>
                <a:gd name="connsiteX47" fmla="*/ 253048 w 1235456"/>
                <a:gd name="connsiteY47" fmla="*/ 635604 h 2150585"/>
                <a:gd name="connsiteX48" fmla="*/ 289560 w 1235456"/>
                <a:gd name="connsiteY48" fmla="*/ 574028 h 2150585"/>
                <a:gd name="connsiteX49" fmla="*/ 328613 w 1235456"/>
                <a:gd name="connsiteY49" fmla="*/ 514990 h 2150585"/>
                <a:gd name="connsiteX50" fmla="*/ 369570 w 1235456"/>
                <a:gd name="connsiteY50" fmla="*/ 458492 h 2150585"/>
                <a:gd name="connsiteX51" fmla="*/ 412750 w 1235456"/>
                <a:gd name="connsiteY51" fmla="*/ 404850 h 2150585"/>
                <a:gd name="connsiteX52" fmla="*/ 457835 w 1235456"/>
                <a:gd name="connsiteY52" fmla="*/ 354382 h 2150585"/>
                <a:gd name="connsiteX53" fmla="*/ 504825 w 1235456"/>
                <a:gd name="connsiteY53" fmla="*/ 306772 h 2150585"/>
                <a:gd name="connsiteX54" fmla="*/ 554038 w 1235456"/>
                <a:gd name="connsiteY54" fmla="*/ 262335 h 2150585"/>
                <a:gd name="connsiteX55" fmla="*/ 604838 w 1235456"/>
                <a:gd name="connsiteY55" fmla="*/ 221072 h 2150585"/>
                <a:gd name="connsiteX56" fmla="*/ 657543 w 1235456"/>
                <a:gd name="connsiteY56" fmla="*/ 182983 h 2150585"/>
                <a:gd name="connsiteX57" fmla="*/ 711835 w 1235456"/>
                <a:gd name="connsiteY57" fmla="*/ 148386 h 2150585"/>
                <a:gd name="connsiteX58" fmla="*/ 767715 w 1235456"/>
                <a:gd name="connsiteY58" fmla="*/ 117280 h 2150585"/>
                <a:gd name="connsiteX59" fmla="*/ 825183 w 1235456"/>
                <a:gd name="connsiteY59" fmla="*/ 89348 h 2150585"/>
                <a:gd name="connsiteX60" fmla="*/ 884238 w 1235456"/>
                <a:gd name="connsiteY60" fmla="*/ 65225 h 2150585"/>
                <a:gd name="connsiteX61" fmla="*/ 944880 w 1235456"/>
                <a:gd name="connsiteY61" fmla="*/ 44594 h 2150585"/>
                <a:gd name="connsiteX62" fmla="*/ 1007110 w 1235456"/>
                <a:gd name="connsiteY62" fmla="*/ 27771 h 2150585"/>
                <a:gd name="connsiteX63" fmla="*/ 1069975 w 1235456"/>
                <a:gd name="connsiteY63" fmla="*/ 14758 h 2150585"/>
                <a:gd name="connsiteX64" fmla="*/ 1134745 w 1235456"/>
                <a:gd name="connsiteY64" fmla="*/ 5870 h 2150585"/>
                <a:gd name="connsiteX65" fmla="*/ 1200785 w 1235456"/>
                <a:gd name="connsiteY65" fmla="*/ 792 h 2150585"/>
                <a:gd name="connsiteX66" fmla="*/ 1234123 w 1235456"/>
                <a:gd name="connsiteY66" fmla="*/ 157 h 21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235456" h="2150585">
                  <a:moveTo>
                    <a:pt x="1235456" y="0"/>
                  </a:moveTo>
                  <a:lnTo>
                    <a:pt x="1235456" y="1769566"/>
                  </a:lnTo>
                  <a:lnTo>
                    <a:pt x="1225233" y="1806517"/>
                  </a:lnTo>
                  <a:lnTo>
                    <a:pt x="1206818" y="1849367"/>
                  </a:lnTo>
                  <a:lnTo>
                    <a:pt x="1183323" y="1890629"/>
                  </a:lnTo>
                  <a:lnTo>
                    <a:pt x="1154430" y="1929670"/>
                  </a:lnTo>
                  <a:lnTo>
                    <a:pt x="1120775" y="1966172"/>
                  </a:lnTo>
                  <a:lnTo>
                    <a:pt x="1082675" y="2000452"/>
                  </a:lnTo>
                  <a:lnTo>
                    <a:pt x="1040448" y="2031240"/>
                  </a:lnTo>
                  <a:lnTo>
                    <a:pt x="994728" y="2059172"/>
                  </a:lnTo>
                  <a:lnTo>
                    <a:pt x="944880" y="2083930"/>
                  </a:lnTo>
                  <a:lnTo>
                    <a:pt x="891858" y="2105196"/>
                  </a:lnTo>
                  <a:lnTo>
                    <a:pt x="836295" y="2122653"/>
                  </a:lnTo>
                  <a:lnTo>
                    <a:pt x="777558" y="2135984"/>
                  </a:lnTo>
                  <a:lnTo>
                    <a:pt x="716915" y="2145507"/>
                  </a:lnTo>
                  <a:lnTo>
                    <a:pt x="654050" y="2149950"/>
                  </a:lnTo>
                  <a:lnTo>
                    <a:pt x="622300" y="2150585"/>
                  </a:lnTo>
                  <a:lnTo>
                    <a:pt x="590233" y="2149950"/>
                  </a:lnTo>
                  <a:lnTo>
                    <a:pt x="527685" y="2145507"/>
                  </a:lnTo>
                  <a:lnTo>
                    <a:pt x="467043" y="2135984"/>
                  </a:lnTo>
                  <a:lnTo>
                    <a:pt x="408305" y="2122653"/>
                  </a:lnTo>
                  <a:lnTo>
                    <a:pt x="352743" y="2105196"/>
                  </a:lnTo>
                  <a:lnTo>
                    <a:pt x="299403" y="2083930"/>
                  </a:lnTo>
                  <a:lnTo>
                    <a:pt x="250190" y="2059172"/>
                  </a:lnTo>
                  <a:lnTo>
                    <a:pt x="203835" y="2031240"/>
                  </a:lnTo>
                  <a:lnTo>
                    <a:pt x="161608" y="2000452"/>
                  </a:lnTo>
                  <a:lnTo>
                    <a:pt x="123508" y="1966172"/>
                  </a:lnTo>
                  <a:lnTo>
                    <a:pt x="90170" y="1929670"/>
                  </a:lnTo>
                  <a:lnTo>
                    <a:pt x="61278" y="1890629"/>
                  </a:lnTo>
                  <a:lnTo>
                    <a:pt x="37465" y="1849367"/>
                  </a:lnTo>
                  <a:lnTo>
                    <a:pt x="19368" y="1806517"/>
                  </a:lnTo>
                  <a:lnTo>
                    <a:pt x="6985" y="1761762"/>
                  </a:lnTo>
                  <a:lnTo>
                    <a:pt x="635" y="1715738"/>
                  </a:lnTo>
                  <a:lnTo>
                    <a:pt x="0" y="1692250"/>
                  </a:lnTo>
                  <a:lnTo>
                    <a:pt x="318" y="1646861"/>
                  </a:lnTo>
                  <a:lnTo>
                    <a:pt x="3175" y="1557353"/>
                  </a:lnTo>
                  <a:lnTo>
                    <a:pt x="9208" y="1469748"/>
                  </a:lnTo>
                  <a:lnTo>
                    <a:pt x="18098" y="1383731"/>
                  </a:lnTo>
                  <a:lnTo>
                    <a:pt x="29528" y="1299619"/>
                  </a:lnTo>
                  <a:lnTo>
                    <a:pt x="44133" y="1217093"/>
                  </a:lnTo>
                  <a:lnTo>
                    <a:pt x="61595" y="1136789"/>
                  </a:lnTo>
                  <a:lnTo>
                    <a:pt x="80963" y="1058390"/>
                  </a:lnTo>
                  <a:lnTo>
                    <a:pt x="103823" y="982212"/>
                  </a:lnTo>
                  <a:lnTo>
                    <a:pt x="128905" y="908257"/>
                  </a:lnTo>
                  <a:lnTo>
                    <a:pt x="156210" y="836523"/>
                  </a:lnTo>
                  <a:lnTo>
                    <a:pt x="186055" y="767328"/>
                  </a:lnTo>
                  <a:lnTo>
                    <a:pt x="218123" y="700038"/>
                  </a:lnTo>
                  <a:lnTo>
                    <a:pt x="253048" y="635604"/>
                  </a:lnTo>
                  <a:lnTo>
                    <a:pt x="289560" y="574028"/>
                  </a:lnTo>
                  <a:lnTo>
                    <a:pt x="328613" y="514990"/>
                  </a:lnTo>
                  <a:lnTo>
                    <a:pt x="369570" y="458492"/>
                  </a:lnTo>
                  <a:lnTo>
                    <a:pt x="412750" y="404850"/>
                  </a:lnTo>
                  <a:lnTo>
                    <a:pt x="457835" y="354382"/>
                  </a:lnTo>
                  <a:lnTo>
                    <a:pt x="504825" y="306772"/>
                  </a:lnTo>
                  <a:lnTo>
                    <a:pt x="554038" y="262335"/>
                  </a:lnTo>
                  <a:lnTo>
                    <a:pt x="604838" y="221072"/>
                  </a:lnTo>
                  <a:lnTo>
                    <a:pt x="657543" y="182983"/>
                  </a:lnTo>
                  <a:lnTo>
                    <a:pt x="711835" y="148386"/>
                  </a:lnTo>
                  <a:lnTo>
                    <a:pt x="767715" y="117280"/>
                  </a:lnTo>
                  <a:lnTo>
                    <a:pt x="825183" y="89348"/>
                  </a:lnTo>
                  <a:lnTo>
                    <a:pt x="884238" y="65225"/>
                  </a:lnTo>
                  <a:lnTo>
                    <a:pt x="944880" y="44594"/>
                  </a:lnTo>
                  <a:lnTo>
                    <a:pt x="1007110" y="27771"/>
                  </a:lnTo>
                  <a:lnTo>
                    <a:pt x="1069975" y="14758"/>
                  </a:lnTo>
                  <a:lnTo>
                    <a:pt x="1134745" y="5870"/>
                  </a:lnTo>
                  <a:lnTo>
                    <a:pt x="1200785" y="792"/>
                  </a:lnTo>
                  <a:lnTo>
                    <a:pt x="1234123" y="157"/>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600" b="1"/>
            </a:p>
          </p:txBody>
        </p:sp>
        <p:sp>
          <p:nvSpPr>
            <p:cNvPr id="38" name="Freeform 1128">
              <a:extLst>
                <a:ext uri="{FF2B5EF4-FFF2-40B4-BE49-F238E27FC236}">
                  <a16:creationId xmlns="" xmlns:a16="http://schemas.microsoft.com/office/drawing/2014/main" id="{B046699C-7F5C-4CCF-9AEC-2D25CF630328}"/>
                </a:ext>
              </a:extLst>
            </p:cNvPr>
            <p:cNvSpPr>
              <a:spLocks/>
            </p:cNvSpPr>
            <p:nvPr/>
          </p:nvSpPr>
          <p:spPr bwMode="auto">
            <a:xfrm>
              <a:off x="3820835" y="1590329"/>
              <a:ext cx="965221" cy="863032"/>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600" b="1" dirty="0">
                  <a:solidFill>
                    <a:schemeClr val="bg1">
                      <a:lumMod val="50000"/>
                    </a:schemeClr>
                  </a:solidFill>
                </a:rPr>
                <a:t>01</a:t>
              </a:r>
            </a:p>
          </p:txBody>
        </p:sp>
        <p:sp>
          <p:nvSpPr>
            <p:cNvPr id="39" name="Freeform 1131">
              <a:extLst>
                <a:ext uri="{FF2B5EF4-FFF2-40B4-BE49-F238E27FC236}">
                  <a16:creationId xmlns="" xmlns:a16="http://schemas.microsoft.com/office/drawing/2014/main" id="{EA9F8E21-EAA1-44A5-8137-A5C66D2B7BCC}"/>
                </a:ext>
              </a:extLst>
            </p:cNvPr>
            <p:cNvSpPr>
              <a:spLocks/>
            </p:cNvSpPr>
            <p:nvPr/>
          </p:nvSpPr>
          <p:spPr bwMode="auto">
            <a:xfrm>
              <a:off x="5048190" y="1511871"/>
              <a:ext cx="909921" cy="941491"/>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600" b="1" dirty="0">
                  <a:solidFill>
                    <a:schemeClr val="bg1">
                      <a:lumMod val="50000"/>
                    </a:schemeClr>
                  </a:solidFill>
                </a:rPr>
                <a:t>02</a:t>
              </a:r>
            </a:p>
          </p:txBody>
        </p:sp>
        <p:sp>
          <p:nvSpPr>
            <p:cNvPr id="34" name="Freeform 1116">
              <a:extLst>
                <a:ext uri="{FF2B5EF4-FFF2-40B4-BE49-F238E27FC236}">
                  <a16:creationId xmlns="" xmlns:a16="http://schemas.microsoft.com/office/drawing/2014/main" id="{477F752E-8B6B-4454-B6E5-E2E23DC6E56D}"/>
                </a:ext>
              </a:extLst>
            </p:cNvPr>
            <p:cNvSpPr>
              <a:spLocks/>
            </p:cNvSpPr>
            <p:nvPr/>
          </p:nvSpPr>
          <p:spPr bwMode="auto">
            <a:xfrm>
              <a:off x="6289988" y="1299101"/>
              <a:ext cx="3135926" cy="2894208"/>
            </a:xfrm>
            <a:custGeom>
              <a:avLst/>
              <a:gdLst>
                <a:gd name="T0" fmla="*/ 3409 w 7328"/>
                <a:gd name="T1" fmla="*/ 5395 h 6765"/>
                <a:gd name="T2" fmla="*/ 3469 w 7328"/>
                <a:gd name="T3" fmla="*/ 5681 h 6765"/>
                <a:gd name="T4" fmla="*/ 3600 w 7328"/>
                <a:gd name="T5" fmla="*/ 5946 h 6765"/>
                <a:gd name="T6" fmla="*/ 3797 w 7328"/>
                <a:gd name="T7" fmla="*/ 6184 h 6765"/>
                <a:gd name="T8" fmla="*/ 4051 w 7328"/>
                <a:gd name="T9" fmla="*/ 6389 h 6765"/>
                <a:gd name="T10" fmla="*/ 4352 w 7328"/>
                <a:gd name="T11" fmla="*/ 6555 h 6765"/>
                <a:gd name="T12" fmla="*/ 4695 w 7328"/>
                <a:gd name="T13" fmla="*/ 6677 h 6765"/>
                <a:gd name="T14" fmla="*/ 5069 w 7328"/>
                <a:gd name="T15" fmla="*/ 6749 h 6765"/>
                <a:gd name="T16" fmla="*/ 5369 w 7328"/>
                <a:gd name="T17" fmla="*/ 6765 h 6765"/>
                <a:gd name="T18" fmla="*/ 5667 w 7328"/>
                <a:gd name="T19" fmla="*/ 6749 h 6765"/>
                <a:gd name="T20" fmla="*/ 6041 w 7328"/>
                <a:gd name="T21" fmla="*/ 6677 h 6765"/>
                <a:gd name="T22" fmla="*/ 6384 w 7328"/>
                <a:gd name="T23" fmla="*/ 6555 h 6765"/>
                <a:gd name="T24" fmla="*/ 6686 w 7328"/>
                <a:gd name="T25" fmla="*/ 6389 h 6765"/>
                <a:gd name="T26" fmla="*/ 6939 w 7328"/>
                <a:gd name="T27" fmla="*/ 6184 h 6765"/>
                <a:gd name="T28" fmla="*/ 7135 w 7328"/>
                <a:gd name="T29" fmla="*/ 5946 h 6765"/>
                <a:gd name="T30" fmla="*/ 7267 w 7328"/>
                <a:gd name="T31" fmla="*/ 5681 h 6765"/>
                <a:gd name="T32" fmla="*/ 7327 w 7328"/>
                <a:gd name="T33" fmla="*/ 5395 h 6765"/>
                <a:gd name="T34" fmla="*/ 7327 w 7328"/>
                <a:gd name="T35" fmla="*/ 5178 h 6765"/>
                <a:gd name="T36" fmla="*/ 7269 w 7328"/>
                <a:gd name="T37" fmla="*/ 4621 h 6765"/>
                <a:gd name="T38" fmla="*/ 7139 w 7328"/>
                <a:gd name="T39" fmla="*/ 4080 h 6765"/>
                <a:gd name="T40" fmla="*/ 6936 w 7328"/>
                <a:gd name="T41" fmla="*/ 3560 h 6765"/>
                <a:gd name="T42" fmla="*/ 6662 w 7328"/>
                <a:gd name="T43" fmla="*/ 3063 h 6765"/>
                <a:gd name="T44" fmla="*/ 6319 w 7328"/>
                <a:gd name="T45" fmla="*/ 2594 h 6765"/>
                <a:gd name="T46" fmla="*/ 5910 w 7328"/>
                <a:gd name="T47" fmla="*/ 2152 h 6765"/>
                <a:gd name="T48" fmla="*/ 5434 w 7328"/>
                <a:gd name="T49" fmla="*/ 1744 h 6765"/>
                <a:gd name="T50" fmla="*/ 5036 w 7328"/>
                <a:gd name="T51" fmla="*/ 1461 h 6765"/>
                <a:gd name="T52" fmla="*/ 4654 w 7328"/>
                <a:gd name="T53" fmla="*/ 1226 h 6765"/>
                <a:gd name="T54" fmla="*/ 4108 w 7328"/>
                <a:gd name="T55" fmla="*/ 944 h 6765"/>
                <a:gd name="T56" fmla="*/ 3527 w 7328"/>
                <a:gd name="T57" fmla="*/ 697 h 6765"/>
                <a:gd name="T58" fmla="*/ 2911 w 7328"/>
                <a:gd name="T59" fmla="*/ 484 h 6765"/>
                <a:gd name="T60" fmla="*/ 2266 w 7328"/>
                <a:gd name="T61" fmla="*/ 309 h 6765"/>
                <a:gd name="T62" fmla="*/ 1594 w 7328"/>
                <a:gd name="T63" fmla="*/ 171 h 6765"/>
                <a:gd name="T64" fmla="*/ 897 w 7328"/>
                <a:gd name="T65" fmla="*/ 71 h 6765"/>
                <a:gd name="T66" fmla="*/ 181 w 7328"/>
                <a:gd name="T67" fmla="*/ 9 h 6765"/>
                <a:gd name="T68" fmla="*/ 81 w 7328"/>
                <a:gd name="T69" fmla="*/ 15 h 6765"/>
                <a:gd name="T70" fmla="*/ 402 w 7328"/>
                <a:gd name="T71" fmla="*/ 96 h 6765"/>
                <a:gd name="T72" fmla="*/ 713 w 7328"/>
                <a:gd name="T73" fmla="*/ 210 h 6765"/>
                <a:gd name="T74" fmla="*/ 1015 w 7328"/>
                <a:gd name="T75" fmla="*/ 354 h 6765"/>
                <a:gd name="T76" fmla="*/ 1304 w 7328"/>
                <a:gd name="T77" fmla="*/ 528 h 6765"/>
                <a:gd name="T78" fmla="*/ 1581 w 7328"/>
                <a:gd name="T79" fmla="*/ 734 h 6765"/>
                <a:gd name="T80" fmla="*/ 1842 w 7328"/>
                <a:gd name="T81" fmla="*/ 968 h 6765"/>
                <a:gd name="T82" fmla="*/ 2088 w 7328"/>
                <a:gd name="T83" fmla="*/ 1231 h 6765"/>
                <a:gd name="T84" fmla="*/ 2262 w 7328"/>
                <a:gd name="T85" fmla="*/ 1445 h 6765"/>
                <a:gd name="T86" fmla="*/ 2458 w 7328"/>
                <a:gd name="T87" fmla="*/ 1724 h 6765"/>
                <a:gd name="T88" fmla="*/ 2691 w 7328"/>
                <a:gd name="T89" fmla="*/ 2123 h 6765"/>
                <a:gd name="T90" fmla="*/ 2893 w 7328"/>
                <a:gd name="T91" fmla="*/ 2554 h 6765"/>
                <a:gd name="T92" fmla="*/ 3064 w 7328"/>
                <a:gd name="T93" fmla="*/ 3013 h 6765"/>
                <a:gd name="T94" fmla="*/ 3138 w 7328"/>
                <a:gd name="T95" fmla="*/ 3259 h 6765"/>
                <a:gd name="T96" fmla="*/ 3262 w 7328"/>
                <a:gd name="T97" fmla="*/ 3779 h 6765"/>
                <a:gd name="T98" fmla="*/ 3349 w 7328"/>
                <a:gd name="T99" fmla="*/ 4323 h 6765"/>
                <a:gd name="T100" fmla="*/ 3397 w 7328"/>
                <a:gd name="T101" fmla="*/ 4885 h 6765"/>
                <a:gd name="T102" fmla="*/ 3408 w 7328"/>
                <a:gd name="T103" fmla="*/ 5321 h 6765"/>
                <a:gd name="T104" fmla="*/ 3408 w 7328"/>
                <a:gd name="T105" fmla="*/ 5321 h 6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28" h="6765">
                  <a:moveTo>
                    <a:pt x="3408" y="5321"/>
                  </a:moveTo>
                  <a:lnTo>
                    <a:pt x="3409" y="5395"/>
                  </a:lnTo>
                  <a:lnTo>
                    <a:pt x="3430" y="5540"/>
                  </a:lnTo>
                  <a:lnTo>
                    <a:pt x="3469" y="5681"/>
                  </a:lnTo>
                  <a:lnTo>
                    <a:pt x="3527" y="5816"/>
                  </a:lnTo>
                  <a:lnTo>
                    <a:pt x="3600" y="5946"/>
                  </a:lnTo>
                  <a:lnTo>
                    <a:pt x="3691" y="6069"/>
                  </a:lnTo>
                  <a:lnTo>
                    <a:pt x="3797" y="6184"/>
                  </a:lnTo>
                  <a:lnTo>
                    <a:pt x="3917" y="6292"/>
                  </a:lnTo>
                  <a:lnTo>
                    <a:pt x="4051" y="6389"/>
                  </a:lnTo>
                  <a:lnTo>
                    <a:pt x="4196" y="6477"/>
                  </a:lnTo>
                  <a:lnTo>
                    <a:pt x="4352" y="6555"/>
                  </a:lnTo>
                  <a:lnTo>
                    <a:pt x="4519" y="6622"/>
                  </a:lnTo>
                  <a:lnTo>
                    <a:pt x="4695" y="6677"/>
                  </a:lnTo>
                  <a:lnTo>
                    <a:pt x="4878" y="6719"/>
                  </a:lnTo>
                  <a:lnTo>
                    <a:pt x="5069" y="6749"/>
                  </a:lnTo>
                  <a:lnTo>
                    <a:pt x="5267" y="6763"/>
                  </a:lnTo>
                  <a:lnTo>
                    <a:pt x="5369" y="6765"/>
                  </a:lnTo>
                  <a:lnTo>
                    <a:pt x="5469" y="6763"/>
                  </a:lnTo>
                  <a:lnTo>
                    <a:pt x="5667" y="6749"/>
                  </a:lnTo>
                  <a:lnTo>
                    <a:pt x="5858" y="6719"/>
                  </a:lnTo>
                  <a:lnTo>
                    <a:pt x="6041" y="6677"/>
                  </a:lnTo>
                  <a:lnTo>
                    <a:pt x="6217" y="6622"/>
                  </a:lnTo>
                  <a:lnTo>
                    <a:pt x="6384" y="6555"/>
                  </a:lnTo>
                  <a:lnTo>
                    <a:pt x="6540" y="6477"/>
                  </a:lnTo>
                  <a:lnTo>
                    <a:pt x="6686" y="6389"/>
                  </a:lnTo>
                  <a:lnTo>
                    <a:pt x="6819" y="6292"/>
                  </a:lnTo>
                  <a:lnTo>
                    <a:pt x="6939" y="6184"/>
                  </a:lnTo>
                  <a:lnTo>
                    <a:pt x="7045" y="6069"/>
                  </a:lnTo>
                  <a:lnTo>
                    <a:pt x="7135" y="5946"/>
                  </a:lnTo>
                  <a:lnTo>
                    <a:pt x="7210" y="5816"/>
                  </a:lnTo>
                  <a:lnTo>
                    <a:pt x="7267" y="5681"/>
                  </a:lnTo>
                  <a:lnTo>
                    <a:pt x="7306" y="5540"/>
                  </a:lnTo>
                  <a:lnTo>
                    <a:pt x="7327" y="5395"/>
                  </a:lnTo>
                  <a:lnTo>
                    <a:pt x="7328" y="5321"/>
                  </a:lnTo>
                  <a:lnTo>
                    <a:pt x="7327" y="5178"/>
                  </a:lnTo>
                  <a:lnTo>
                    <a:pt x="7307" y="4897"/>
                  </a:lnTo>
                  <a:lnTo>
                    <a:pt x="7269" y="4621"/>
                  </a:lnTo>
                  <a:lnTo>
                    <a:pt x="7213" y="4348"/>
                  </a:lnTo>
                  <a:lnTo>
                    <a:pt x="7139" y="4080"/>
                  </a:lnTo>
                  <a:lnTo>
                    <a:pt x="7046" y="3817"/>
                  </a:lnTo>
                  <a:lnTo>
                    <a:pt x="6936" y="3560"/>
                  </a:lnTo>
                  <a:lnTo>
                    <a:pt x="6807" y="3309"/>
                  </a:lnTo>
                  <a:lnTo>
                    <a:pt x="6662" y="3063"/>
                  </a:lnTo>
                  <a:lnTo>
                    <a:pt x="6499" y="2825"/>
                  </a:lnTo>
                  <a:lnTo>
                    <a:pt x="6319" y="2594"/>
                  </a:lnTo>
                  <a:lnTo>
                    <a:pt x="6122" y="2369"/>
                  </a:lnTo>
                  <a:lnTo>
                    <a:pt x="5910" y="2152"/>
                  </a:lnTo>
                  <a:lnTo>
                    <a:pt x="5680" y="1943"/>
                  </a:lnTo>
                  <a:lnTo>
                    <a:pt x="5434" y="1744"/>
                  </a:lnTo>
                  <a:lnTo>
                    <a:pt x="5173" y="1552"/>
                  </a:lnTo>
                  <a:lnTo>
                    <a:pt x="5036" y="1461"/>
                  </a:lnTo>
                  <a:lnTo>
                    <a:pt x="4911" y="1381"/>
                  </a:lnTo>
                  <a:lnTo>
                    <a:pt x="4654" y="1226"/>
                  </a:lnTo>
                  <a:lnTo>
                    <a:pt x="4386" y="1081"/>
                  </a:lnTo>
                  <a:lnTo>
                    <a:pt x="4108" y="944"/>
                  </a:lnTo>
                  <a:lnTo>
                    <a:pt x="3822" y="816"/>
                  </a:lnTo>
                  <a:lnTo>
                    <a:pt x="3527" y="697"/>
                  </a:lnTo>
                  <a:lnTo>
                    <a:pt x="3222" y="586"/>
                  </a:lnTo>
                  <a:lnTo>
                    <a:pt x="2911" y="484"/>
                  </a:lnTo>
                  <a:lnTo>
                    <a:pt x="2592" y="392"/>
                  </a:lnTo>
                  <a:lnTo>
                    <a:pt x="2266" y="309"/>
                  </a:lnTo>
                  <a:lnTo>
                    <a:pt x="1933" y="235"/>
                  </a:lnTo>
                  <a:lnTo>
                    <a:pt x="1594" y="171"/>
                  </a:lnTo>
                  <a:lnTo>
                    <a:pt x="1248" y="116"/>
                  </a:lnTo>
                  <a:lnTo>
                    <a:pt x="897" y="71"/>
                  </a:lnTo>
                  <a:lnTo>
                    <a:pt x="542" y="35"/>
                  </a:lnTo>
                  <a:lnTo>
                    <a:pt x="181" y="9"/>
                  </a:lnTo>
                  <a:lnTo>
                    <a:pt x="0" y="0"/>
                  </a:lnTo>
                  <a:lnTo>
                    <a:pt x="81" y="15"/>
                  </a:lnTo>
                  <a:lnTo>
                    <a:pt x="243" y="52"/>
                  </a:lnTo>
                  <a:lnTo>
                    <a:pt x="402" y="96"/>
                  </a:lnTo>
                  <a:lnTo>
                    <a:pt x="559" y="149"/>
                  </a:lnTo>
                  <a:lnTo>
                    <a:pt x="713" y="210"/>
                  </a:lnTo>
                  <a:lnTo>
                    <a:pt x="866" y="278"/>
                  </a:lnTo>
                  <a:lnTo>
                    <a:pt x="1015" y="354"/>
                  </a:lnTo>
                  <a:lnTo>
                    <a:pt x="1161" y="438"/>
                  </a:lnTo>
                  <a:lnTo>
                    <a:pt x="1304" y="528"/>
                  </a:lnTo>
                  <a:lnTo>
                    <a:pt x="1444" y="628"/>
                  </a:lnTo>
                  <a:lnTo>
                    <a:pt x="1581" y="734"/>
                  </a:lnTo>
                  <a:lnTo>
                    <a:pt x="1714" y="847"/>
                  </a:lnTo>
                  <a:lnTo>
                    <a:pt x="1842" y="968"/>
                  </a:lnTo>
                  <a:lnTo>
                    <a:pt x="1967" y="1096"/>
                  </a:lnTo>
                  <a:lnTo>
                    <a:pt x="2088" y="1231"/>
                  </a:lnTo>
                  <a:lnTo>
                    <a:pt x="2206" y="1372"/>
                  </a:lnTo>
                  <a:lnTo>
                    <a:pt x="2262" y="1445"/>
                  </a:lnTo>
                  <a:lnTo>
                    <a:pt x="2329" y="1536"/>
                  </a:lnTo>
                  <a:lnTo>
                    <a:pt x="2458" y="1724"/>
                  </a:lnTo>
                  <a:lnTo>
                    <a:pt x="2578" y="1920"/>
                  </a:lnTo>
                  <a:lnTo>
                    <a:pt x="2691" y="2123"/>
                  </a:lnTo>
                  <a:lnTo>
                    <a:pt x="2796" y="2334"/>
                  </a:lnTo>
                  <a:lnTo>
                    <a:pt x="2893" y="2554"/>
                  </a:lnTo>
                  <a:lnTo>
                    <a:pt x="2983" y="2779"/>
                  </a:lnTo>
                  <a:lnTo>
                    <a:pt x="3064" y="3013"/>
                  </a:lnTo>
                  <a:lnTo>
                    <a:pt x="3100" y="3132"/>
                  </a:lnTo>
                  <a:lnTo>
                    <a:pt x="3138" y="3259"/>
                  </a:lnTo>
                  <a:lnTo>
                    <a:pt x="3205" y="3516"/>
                  </a:lnTo>
                  <a:lnTo>
                    <a:pt x="3262" y="3779"/>
                  </a:lnTo>
                  <a:lnTo>
                    <a:pt x="3311" y="4048"/>
                  </a:lnTo>
                  <a:lnTo>
                    <a:pt x="3349" y="4323"/>
                  </a:lnTo>
                  <a:lnTo>
                    <a:pt x="3378" y="4601"/>
                  </a:lnTo>
                  <a:lnTo>
                    <a:pt x="3397" y="4885"/>
                  </a:lnTo>
                  <a:lnTo>
                    <a:pt x="3407" y="5175"/>
                  </a:lnTo>
                  <a:lnTo>
                    <a:pt x="3408" y="5321"/>
                  </a:lnTo>
                  <a:lnTo>
                    <a:pt x="3408" y="5321"/>
                  </a:lnTo>
                  <a:lnTo>
                    <a:pt x="3408" y="5321"/>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600" b="1"/>
            </a:p>
          </p:txBody>
        </p:sp>
        <p:sp>
          <p:nvSpPr>
            <p:cNvPr id="35" name="Freeform: Shape 34">
              <a:extLst>
                <a:ext uri="{FF2B5EF4-FFF2-40B4-BE49-F238E27FC236}">
                  <a16:creationId xmlns="" xmlns:a16="http://schemas.microsoft.com/office/drawing/2014/main" id="{1C83099B-CC26-4F1F-8AF7-AB52C9FC9223}"/>
                </a:ext>
              </a:extLst>
            </p:cNvPr>
            <p:cNvSpPr>
              <a:spLocks/>
            </p:cNvSpPr>
            <p:nvPr/>
          </p:nvSpPr>
          <p:spPr bwMode="auto">
            <a:xfrm>
              <a:off x="6089839" y="1294823"/>
              <a:ext cx="1677057" cy="2898486"/>
            </a:xfrm>
            <a:custGeom>
              <a:avLst/>
              <a:gdLst>
                <a:gd name="connsiteX0" fmla="*/ 0 w 1244600"/>
                <a:gd name="connsiteY0" fmla="*/ 0 h 2151063"/>
                <a:gd name="connsiteX1" fmla="*/ 5080 w 1244600"/>
                <a:gd name="connsiteY1" fmla="*/ 0 h 2151063"/>
                <a:gd name="connsiteX2" fmla="*/ 10478 w 1244600"/>
                <a:gd name="connsiteY2" fmla="*/ 635 h 2151063"/>
                <a:gd name="connsiteX3" fmla="*/ 43815 w 1244600"/>
                <a:gd name="connsiteY3" fmla="*/ 1270 h 2151063"/>
                <a:gd name="connsiteX4" fmla="*/ 109538 w 1244600"/>
                <a:gd name="connsiteY4" fmla="*/ 6348 h 2151063"/>
                <a:gd name="connsiteX5" fmla="*/ 174308 w 1244600"/>
                <a:gd name="connsiteY5" fmla="*/ 15236 h 2151063"/>
                <a:gd name="connsiteX6" fmla="*/ 237490 w 1244600"/>
                <a:gd name="connsiteY6" fmla="*/ 28249 h 2151063"/>
                <a:gd name="connsiteX7" fmla="*/ 299720 w 1244600"/>
                <a:gd name="connsiteY7" fmla="*/ 45072 h 2151063"/>
                <a:gd name="connsiteX8" fmla="*/ 360363 w 1244600"/>
                <a:gd name="connsiteY8" fmla="*/ 65703 h 2151063"/>
                <a:gd name="connsiteX9" fmla="*/ 419418 w 1244600"/>
                <a:gd name="connsiteY9" fmla="*/ 89826 h 2151063"/>
                <a:gd name="connsiteX10" fmla="*/ 476885 w 1244600"/>
                <a:gd name="connsiteY10" fmla="*/ 117758 h 2151063"/>
                <a:gd name="connsiteX11" fmla="*/ 532765 w 1244600"/>
                <a:gd name="connsiteY11" fmla="*/ 148864 h 2151063"/>
                <a:gd name="connsiteX12" fmla="*/ 587058 w 1244600"/>
                <a:gd name="connsiteY12" fmla="*/ 183461 h 2151063"/>
                <a:gd name="connsiteX13" fmla="*/ 639763 w 1244600"/>
                <a:gd name="connsiteY13" fmla="*/ 221550 h 2151063"/>
                <a:gd name="connsiteX14" fmla="*/ 690563 w 1244600"/>
                <a:gd name="connsiteY14" fmla="*/ 262813 h 2151063"/>
                <a:gd name="connsiteX15" fmla="*/ 739458 w 1244600"/>
                <a:gd name="connsiteY15" fmla="*/ 307250 h 2151063"/>
                <a:gd name="connsiteX16" fmla="*/ 786448 w 1244600"/>
                <a:gd name="connsiteY16" fmla="*/ 354860 h 2151063"/>
                <a:gd name="connsiteX17" fmla="*/ 831850 w 1244600"/>
                <a:gd name="connsiteY17" fmla="*/ 405328 h 2151063"/>
                <a:gd name="connsiteX18" fmla="*/ 875030 w 1244600"/>
                <a:gd name="connsiteY18" fmla="*/ 458970 h 2151063"/>
                <a:gd name="connsiteX19" fmla="*/ 916305 w 1244600"/>
                <a:gd name="connsiteY19" fmla="*/ 515468 h 2151063"/>
                <a:gd name="connsiteX20" fmla="*/ 955040 w 1244600"/>
                <a:gd name="connsiteY20" fmla="*/ 574506 h 2151063"/>
                <a:gd name="connsiteX21" fmla="*/ 991870 w 1244600"/>
                <a:gd name="connsiteY21" fmla="*/ 636082 h 2151063"/>
                <a:gd name="connsiteX22" fmla="*/ 1026160 w 1244600"/>
                <a:gd name="connsiteY22" fmla="*/ 700516 h 2151063"/>
                <a:gd name="connsiteX23" fmla="*/ 1058545 w 1244600"/>
                <a:gd name="connsiteY23" fmla="*/ 767806 h 2151063"/>
                <a:gd name="connsiteX24" fmla="*/ 1088390 w 1244600"/>
                <a:gd name="connsiteY24" fmla="*/ 837001 h 2151063"/>
                <a:gd name="connsiteX25" fmla="*/ 1115695 w 1244600"/>
                <a:gd name="connsiteY25" fmla="*/ 908735 h 2151063"/>
                <a:gd name="connsiteX26" fmla="*/ 1140778 w 1244600"/>
                <a:gd name="connsiteY26" fmla="*/ 982690 h 2151063"/>
                <a:gd name="connsiteX27" fmla="*/ 1163320 w 1244600"/>
                <a:gd name="connsiteY27" fmla="*/ 1058868 h 2151063"/>
                <a:gd name="connsiteX28" fmla="*/ 1183323 w 1244600"/>
                <a:gd name="connsiteY28" fmla="*/ 1137267 h 2151063"/>
                <a:gd name="connsiteX29" fmla="*/ 1200468 w 1244600"/>
                <a:gd name="connsiteY29" fmla="*/ 1217571 h 2151063"/>
                <a:gd name="connsiteX30" fmla="*/ 1214755 w 1244600"/>
                <a:gd name="connsiteY30" fmla="*/ 1300097 h 2151063"/>
                <a:gd name="connsiteX31" fmla="*/ 1226503 w 1244600"/>
                <a:gd name="connsiteY31" fmla="*/ 1384209 h 2151063"/>
                <a:gd name="connsiteX32" fmla="*/ 1235393 w 1244600"/>
                <a:gd name="connsiteY32" fmla="*/ 1470226 h 2151063"/>
                <a:gd name="connsiteX33" fmla="*/ 1241425 w 1244600"/>
                <a:gd name="connsiteY33" fmla="*/ 1557831 h 2151063"/>
                <a:gd name="connsiteX34" fmla="*/ 1244283 w 1244600"/>
                <a:gd name="connsiteY34" fmla="*/ 1647339 h 2151063"/>
                <a:gd name="connsiteX35" fmla="*/ 1244600 w 1244600"/>
                <a:gd name="connsiteY35" fmla="*/ 1692728 h 2151063"/>
                <a:gd name="connsiteX36" fmla="*/ 1243965 w 1244600"/>
                <a:gd name="connsiteY36" fmla="*/ 1716216 h 2151063"/>
                <a:gd name="connsiteX37" fmla="*/ 1237615 w 1244600"/>
                <a:gd name="connsiteY37" fmla="*/ 1762240 h 2151063"/>
                <a:gd name="connsiteX38" fmla="*/ 1225233 w 1244600"/>
                <a:gd name="connsiteY38" fmla="*/ 1806995 h 2151063"/>
                <a:gd name="connsiteX39" fmla="*/ 1207135 w 1244600"/>
                <a:gd name="connsiteY39" fmla="*/ 1849845 h 2151063"/>
                <a:gd name="connsiteX40" fmla="*/ 1183323 w 1244600"/>
                <a:gd name="connsiteY40" fmla="*/ 1891107 h 2151063"/>
                <a:gd name="connsiteX41" fmla="*/ 1154430 w 1244600"/>
                <a:gd name="connsiteY41" fmla="*/ 1930148 h 2151063"/>
                <a:gd name="connsiteX42" fmla="*/ 1120775 w 1244600"/>
                <a:gd name="connsiteY42" fmla="*/ 1966650 h 2151063"/>
                <a:gd name="connsiteX43" fmla="*/ 1082993 w 1244600"/>
                <a:gd name="connsiteY43" fmla="*/ 2000930 h 2151063"/>
                <a:gd name="connsiteX44" fmla="*/ 1040765 w 1244600"/>
                <a:gd name="connsiteY44" fmla="*/ 2031718 h 2151063"/>
                <a:gd name="connsiteX45" fmla="*/ 994728 w 1244600"/>
                <a:gd name="connsiteY45" fmla="*/ 2059650 h 2151063"/>
                <a:gd name="connsiteX46" fmla="*/ 944880 w 1244600"/>
                <a:gd name="connsiteY46" fmla="*/ 2084408 h 2151063"/>
                <a:gd name="connsiteX47" fmla="*/ 891858 w 1244600"/>
                <a:gd name="connsiteY47" fmla="*/ 2105674 h 2151063"/>
                <a:gd name="connsiteX48" fmla="*/ 836295 w 1244600"/>
                <a:gd name="connsiteY48" fmla="*/ 2123131 h 2151063"/>
                <a:gd name="connsiteX49" fmla="*/ 777558 w 1244600"/>
                <a:gd name="connsiteY49" fmla="*/ 2136462 h 2151063"/>
                <a:gd name="connsiteX50" fmla="*/ 716915 w 1244600"/>
                <a:gd name="connsiteY50" fmla="*/ 2145985 h 2151063"/>
                <a:gd name="connsiteX51" fmla="*/ 654685 w 1244600"/>
                <a:gd name="connsiteY51" fmla="*/ 2150428 h 2151063"/>
                <a:gd name="connsiteX52" fmla="*/ 622300 w 1244600"/>
                <a:gd name="connsiteY52" fmla="*/ 2151063 h 2151063"/>
                <a:gd name="connsiteX53" fmla="*/ 590550 w 1244600"/>
                <a:gd name="connsiteY53" fmla="*/ 2150428 h 2151063"/>
                <a:gd name="connsiteX54" fmla="*/ 527685 w 1244600"/>
                <a:gd name="connsiteY54" fmla="*/ 2145985 h 2151063"/>
                <a:gd name="connsiteX55" fmla="*/ 467043 w 1244600"/>
                <a:gd name="connsiteY55" fmla="*/ 2136462 h 2151063"/>
                <a:gd name="connsiteX56" fmla="*/ 408305 w 1244600"/>
                <a:gd name="connsiteY56" fmla="*/ 2123131 h 2151063"/>
                <a:gd name="connsiteX57" fmla="*/ 352743 w 1244600"/>
                <a:gd name="connsiteY57" fmla="*/ 2105674 h 2151063"/>
                <a:gd name="connsiteX58" fmla="*/ 299720 w 1244600"/>
                <a:gd name="connsiteY58" fmla="*/ 2084408 h 2151063"/>
                <a:gd name="connsiteX59" fmla="*/ 250190 w 1244600"/>
                <a:gd name="connsiteY59" fmla="*/ 2059650 h 2151063"/>
                <a:gd name="connsiteX60" fmla="*/ 203835 w 1244600"/>
                <a:gd name="connsiteY60" fmla="*/ 2031718 h 2151063"/>
                <a:gd name="connsiteX61" fmla="*/ 161925 w 1244600"/>
                <a:gd name="connsiteY61" fmla="*/ 2000930 h 2151063"/>
                <a:gd name="connsiteX62" fmla="*/ 123825 w 1244600"/>
                <a:gd name="connsiteY62" fmla="*/ 1966650 h 2151063"/>
                <a:gd name="connsiteX63" fmla="*/ 90170 w 1244600"/>
                <a:gd name="connsiteY63" fmla="*/ 1930148 h 2151063"/>
                <a:gd name="connsiteX64" fmla="*/ 61278 w 1244600"/>
                <a:gd name="connsiteY64" fmla="*/ 1891107 h 2151063"/>
                <a:gd name="connsiteX65" fmla="*/ 37783 w 1244600"/>
                <a:gd name="connsiteY65" fmla="*/ 1849845 h 2151063"/>
                <a:gd name="connsiteX66" fmla="*/ 19368 w 1244600"/>
                <a:gd name="connsiteY66" fmla="*/ 1806995 h 2151063"/>
                <a:gd name="connsiteX67" fmla="*/ 6668 w 1244600"/>
                <a:gd name="connsiteY67" fmla="*/ 1762240 h 2151063"/>
                <a:gd name="connsiteX68" fmla="*/ 635 w 1244600"/>
                <a:gd name="connsiteY68" fmla="*/ 1716216 h 2151063"/>
                <a:gd name="connsiteX69" fmla="*/ 0 w 1244600"/>
                <a:gd name="connsiteY69" fmla="*/ 1692728 h 215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244600" h="2151063">
                  <a:moveTo>
                    <a:pt x="0" y="0"/>
                  </a:moveTo>
                  <a:lnTo>
                    <a:pt x="5080" y="0"/>
                  </a:lnTo>
                  <a:lnTo>
                    <a:pt x="10478" y="635"/>
                  </a:lnTo>
                  <a:lnTo>
                    <a:pt x="43815" y="1270"/>
                  </a:lnTo>
                  <a:lnTo>
                    <a:pt x="109538" y="6348"/>
                  </a:lnTo>
                  <a:lnTo>
                    <a:pt x="174308" y="15236"/>
                  </a:lnTo>
                  <a:lnTo>
                    <a:pt x="237490" y="28249"/>
                  </a:lnTo>
                  <a:lnTo>
                    <a:pt x="299720" y="45072"/>
                  </a:lnTo>
                  <a:lnTo>
                    <a:pt x="360363" y="65703"/>
                  </a:lnTo>
                  <a:lnTo>
                    <a:pt x="419418" y="89826"/>
                  </a:lnTo>
                  <a:lnTo>
                    <a:pt x="476885" y="117758"/>
                  </a:lnTo>
                  <a:lnTo>
                    <a:pt x="532765" y="148864"/>
                  </a:lnTo>
                  <a:lnTo>
                    <a:pt x="587058" y="183461"/>
                  </a:lnTo>
                  <a:lnTo>
                    <a:pt x="639763" y="221550"/>
                  </a:lnTo>
                  <a:lnTo>
                    <a:pt x="690563" y="262813"/>
                  </a:lnTo>
                  <a:lnTo>
                    <a:pt x="739458" y="307250"/>
                  </a:lnTo>
                  <a:lnTo>
                    <a:pt x="786448" y="354860"/>
                  </a:lnTo>
                  <a:lnTo>
                    <a:pt x="831850" y="405328"/>
                  </a:lnTo>
                  <a:lnTo>
                    <a:pt x="875030" y="458970"/>
                  </a:lnTo>
                  <a:lnTo>
                    <a:pt x="916305" y="515468"/>
                  </a:lnTo>
                  <a:lnTo>
                    <a:pt x="955040" y="574506"/>
                  </a:lnTo>
                  <a:lnTo>
                    <a:pt x="991870" y="636082"/>
                  </a:lnTo>
                  <a:lnTo>
                    <a:pt x="1026160" y="700516"/>
                  </a:lnTo>
                  <a:lnTo>
                    <a:pt x="1058545" y="767806"/>
                  </a:lnTo>
                  <a:lnTo>
                    <a:pt x="1088390" y="837001"/>
                  </a:lnTo>
                  <a:lnTo>
                    <a:pt x="1115695" y="908735"/>
                  </a:lnTo>
                  <a:lnTo>
                    <a:pt x="1140778" y="982690"/>
                  </a:lnTo>
                  <a:lnTo>
                    <a:pt x="1163320" y="1058868"/>
                  </a:lnTo>
                  <a:lnTo>
                    <a:pt x="1183323" y="1137267"/>
                  </a:lnTo>
                  <a:lnTo>
                    <a:pt x="1200468" y="1217571"/>
                  </a:lnTo>
                  <a:lnTo>
                    <a:pt x="1214755" y="1300097"/>
                  </a:lnTo>
                  <a:lnTo>
                    <a:pt x="1226503" y="1384209"/>
                  </a:lnTo>
                  <a:lnTo>
                    <a:pt x="1235393" y="1470226"/>
                  </a:lnTo>
                  <a:lnTo>
                    <a:pt x="1241425" y="1557831"/>
                  </a:lnTo>
                  <a:lnTo>
                    <a:pt x="1244283" y="1647339"/>
                  </a:lnTo>
                  <a:lnTo>
                    <a:pt x="1244600" y="1692728"/>
                  </a:lnTo>
                  <a:lnTo>
                    <a:pt x="1243965" y="1716216"/>
                  </a:lnTo>
                  <a:lnTo>
                    <a:pt x="1237615" y="1762240"/>
                  </a:lnTo>
                  <a:lnTo>
                    <a:pt x="1225233" y="1806995"/>
                  </a:lnTo>
                  <a:lnTo>
                    <a:pt x="1207135" y="1849845"/>
                  </a:lnTo>
                  <a:lnTo>
                    <a:pt x="1183323" y="1891107"/>
                  </a:lnTo>
                  <a:lnTo>
                    <a:pt x="1154430" y="1930148"/>
                  </a:lnTo>
                  <a:lnTo>
                    <a:pt x="1120775" y="1966650"/>
                  </a:lnTo>
                  <a:lnTo>
                    <a:pt x="1082993" y="2000930"/>
                  </a:lnTo>
                  <a:lnTo>
                    <a:pt x="1040765" y="2031718"/>
                  </a:lnTo>
                  <a:lnTo>
                    <a:pt x="994728" y="2059650"/>
                  </a:lnTo>
                  <a:lnTo>
                    <a:pt x="944880" y="2084408"/>
                  </a:lnTo>
                  <a:lnTo>
                    <a:pt x="891858" y="2105674"/>
                  </a:lnTo>
                  <a:lnTo>
                    <a:pt x="836295" y="2123131"/>
                  </a:lnTo>
                  <a:lnTo>
                    <a:pt x="777558" y="2136462"/>
                  </a:lnTo>
                  <a:lnTo>
                    <a:pt x="716915" y="2145985"/>
                  </a:lnTo>
                  <a:lnTo>
                    <a:pt x="654685" y="2150428"/>
                  </a:lnTo>
                  <a:lnTo>
                    <a:pt x="622300" y="2151063"/>
                  </a:lnTo>
                  <a:lnTo>
                    <a:pt x="590550" y="2150428"/>
                  </a:lnTo>
                  <a:lnTo>
                    <a:pt x="527685" y="2145985"/>
                  </a:lnTo>
                  <a:lnTo>
                    <a:pt x="467043" y="2136462"/>
                  </a:lnTo>
                  <a:lnTo>
                    <a:pt x="408305" y="2123131"/>
                  </a:lnTo>
                  <a:lnTo>
                    <a:pt x="352743" y="2105674"/>
                  </a:lnTo>
                  <a:lnTo>
                    <a:pt x="299720" y="2084408"/>
                  </a:lnTo>
                  <a:lnTo>
                    <a:pt x="250190" y="2059650"/>
                  </a:lnTo>
                  <a:lnTo>
                    <a:pt x="203835" y="2031718"/>
                  </a:lnTo>
                  <a:lnTo>
                    <a:pt x="161925" y="2000930"/>
                  </a:lnTo>
                  <a:lnTo>
                    <a:pt x="123825" y="1966650"/>
                  </a:lnTo>
                  <a:lnTo>
                    <a:pt x="90170" y="1930148"/>
                  </a:lnTo>
                  <a:lnTo>
                    <a:pt x="61278" y="1891107"/>
                  </a:lnTo>
                  <a:lnTo>
                    <a:pt x="37783" y="1849845"/>
                  </a:lnTo>
                  <a:lnTo>
                    <a:pt x="19368" y="1806995"/>
                  </a:lnTo>
                  <a:lnTo>
                    <a:pt x="6668" y="1762240"/>
                  </a:lnTo>
                  <a:lnTo>
                    <a:pt x="635" y="1716216"/>
                  </a:lnTo>
                  <a:lnTo>
                    <a:pt x="0" y="1692728"/>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endParaRPr lang="en-US" sz="1600" b="1"/>
            </a:p>
          </p:txBody>
        </p:sp>
        <p:sp>
          <p:nvSpPr>
            <p:cNvPr id="40" name="Freeform 1134">
              <a:extLst>
                <a:ext uri="{FF2B5EF4-FFF2-40B4-BE49-F238E27FC236}">
                  <a16:creationId xmlns="" xmlns:a16="http://schemas.microsoft.com/office/drawing/2014/main" id="{674573CB-C5F9-4253-8706-F60C8F27EC5E}"/>
                </a:ext>
              </a:extLst>
            </p:cNvPr>
            <p:cNvSpPr>
              <a:spLocks/>
            </p:cNvSpPr>
            <p:nvPr/>
          </p:nvSpPr>
          <p:spPr bwMode="auto">
            <a:xfrm>
              <a:off x="6222323" y="1511870"/>
              <a:ext cx="907842" cy="941491"/>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200" b="1" dirty="0">
                  <a:solidFill>
                    <a:schemeClr val="bg1">
                      <a:lumMod val="50000"/>
                    </a:schemeClr>
                  </a:solidFill>
                </a:rPr>
                <a:t>03</a:t>
              </a:r>
            </a:p>
          </p:txBody>
        </p:sp>
        <p:sp>
          <p:nvSpPr>
            <p:cNvPr id="41" name="Freeform 1137">
              <a:extLst>
                <a:ext uri="{FF2B5EF4-FFF2-40B4-BE49-F238E27FC236}">
                  <a16:creationId xmlns="" xmlns:a16="http://schemas.microsoft.com/office/drawing/2014/main" id="{DEE0F9E3-F465-4264-A0CA-934A4E4FD28D}"/>
                </a:ext>
              </a:extLst>
            </p:cNvPr>
            <p:cNvSpPr>
              <a:spLocks/>
            </p:cNvSpPr>
            <p:nvPr/>
          </p:nvSpPr>
          <p:spPr bwMode="auto">
            <a:xfrm>
              <a:off x="7392797" y="1511870"/>
              <a:ext cx="978367" cy="941491"/>
            </a:xfrm>
            <a:prstGeom prst="ellipse">
              <a:avLst/>
            </a:prstGeom>
            <a:solidFill>
              <a:schemeClr val="bg1"/>
            </a:solidFill>
            <a:ln>
              <a:noFill/>
            </a:ln>
          </p:spPr>
          <p:txBody>
            <a:bodyPr vert="horz" wrap="square" lIns="68580" tIns="34290" rIns="68580" bIns="34290" numCol="1" anchor="ctr" anchorCtr="0" compatLnSpc="1">
              <a:prstTxWarp prst="textNoShape">
                <a:avLst/>
              </a:prstTxWarp>
            </a:bodyPr>
            <a:lstStyle/>
            <a:p>
              <a:pPr algn="ctr"/>
              <a:r>
                <a:rPr lang="en-US" sz="3200" b="1" dirty="0">
                  <a:solidFill>
                    <a:schemeClr val="bg1">
                      <a:lumMod val="50000"/>
                    </a:schemeClr>
                  </a:solidFill>
                </a:rPr>
                <a:t>04</a:t>
              </a:r>
            </a:p>
          </p:txBody>
        </p:sp>
      </p:grpSp>
      <p:grpSp>
        <p:nvGrpSpPr>
          <p:cNvPr id="76" name="Group 75">
            <a:extLst>
              <a:ext uri="{FF2B5EF4-FFF2-40B4-BE49-F238E27FC236}">
                <a16:creationId xmlns="" xmlns:a16="http://schemas.microsoft.com/office/drawing/2014/main" id="{5C14FE9A-DF71-4D65-AC9B-8760689BD0CF}"/>
              </a:ext>
            </a:extLst>
          </p:cNvPr>
          <p:cNvGrpSpPr/>
          <p:nvPr/>
        </p:nvGrpSpPr>
        <p:grpSpPr>
          <a:xfrm>
            <a:off x="2848876" y="4002689"/>
            <a:ext cx="1544233" cy="2936965"/>
            <a:chOff x="332936" y="2452278"/>
            <a:chExt cx="2937088" cy="3200024"/>
          </a:xfrm>
        </p:grpSpPr>
        <p:sp>
          <p:nvSpPr>
            <p:cNvPr id="77" name="TextBox 76">
              <a:extLst>
                <a:ext uri="{FF2B5EF4-FFF2-40B4-BE49-F238E27FC236}">
                  <a16:creationId xmlns="" xmlns:a16="http://schemas.microsoft.com/office/drawing/2014/main" id="{1737458F-1BBB-4EEA-BAB7-D4313C01B70A}"/>
                </a:ext>
              </a:extLst>
            </p:cNvPr>
            <p:cNvSpPr txBox="1"/>
            <p:nvPr/>
          </p:nvSpPr>
          <p:spPr>
            <a:xfrm>
              <a:off x="332936" y="2452278"/>
              <a:ext cx="2937088" cy="637152"/>
            </a:xfrm>
            <a:prstGeom prst="rect">
              <a:avLst/>
            </a:prstGeom>
            <a:noFill/>
          </p:spPr>
          <p:txBody>
            <a:bodyPr wrap="square" lIns="0" rIns="0" rtlCol="0" anchor="b">
              <a:spAutoFit/>
            </a:bodyPr>
            <a:lstStyle/>
            <a:p>
              <a:pPr algn="ctr"/>
              <a:r>
                <a:rPr lang="ru-RU" sz="1600" b="1" dirty="0" smtClean="0">
                  <a:solidFill>
                    <a:schemeClr val="accent3">
                      <a:lumMod val="75000"/>
                    </a:schemeClr>
                  </a:solidFill>
                </a:rPr>
                <a:t>8400-қўшилган </a:t>
              </a:r>
              <a:r>
                <a:rPr lang="ru-RU" sz="1600" b="1" dirty="0">
                  <a:solidFill>
                    <a:schemeClr val="accent3">
                      <a:lumMod val="75000"/>
                    </a:schemeClr>
                  </a:solidFill>
                </a:rPr>
                <a:t>капитал</a:t>
              </a:r>
              <a:endParaRPr lang="en-US" sz="1600" b="1" dirty="0">
                <a:solidFill>
                  <a:schemeClr val="accent3">
                    <a:lumMod val="75000"/>
                  </a:schemeClr>
                </a:solidFill>
              </a:endParaRPr>
            </a:p>
          </p:txBody>
        </p:sp>
        <p:sp>
          <p:nvSpPr>
            <p:cNvPr id="78" name="TextBox 77">
              <a:extLst>
                <a:ext uri="{FF2B5EF4-FFF2-40B4-BE49-F238E27FC236}">
                  <a16:creationId xmlns="" xmlns:a16="http://schemas.microsoft.com/office/drawing/2014/main" id="{EA7F69DA-D66C-4B12-AFE0-56D617CA077F}"/>
                </a:ext>
              </a:extLst>
            </p:cNvPr>
            <p:cNvSpPr txBox="1"/>
            <p:nvPr/>
          </p:nvSpPr>
          <p:spPr>
            <a:xfrm>
              <a:off x="340730" y="3086923"/>
              <a:ext cx="2929294" cy="2565379"/>
            </a:xfrm>
            <a:prstGeom prst="rect">
              <a:avLst/>
            </a:prstGeom>
            <a:noFill/>
          </p:spPr>
          <p:txBody>
            <a:bodyPr wrap="square" lIns="0" rIns="0" rtlCol="0" anchor="t">
              <a:spAutoFit/>
            </a:bodyPr>
            <a:lstStyle/>
            <a:p>
              <a:pPr algn="just"/>
              <a:r>
                <a:rPr lang="uz-Cyrl-UZ" sz="1050" b="1" dirty="0"/>
                <a:t>акцияларни номинал қийматидан баланд нархларда дастлабки сотишдан олинадиган эмиссия даромадини, шунингдек эквиваленти чет эл валютасида ифодаланган устав фондини (устав капиталини) шакллантириш жараёнида </a:t>
              </a:r>
              <a:r>
                <a:rPr lang="uz-Cyrl-UZ" sz="1050" b="1" dirty="0"/>
                <a:t>ю</a:t>
              </a:r>
              <a:r>
                <a:rPr lang="uz-Cyrl-UZ" sz="1050" b="1" dirty="0" smtClean="0"/>
                <a:t>зага </a:t>
              </a:r>
              <a:r>
                <a:rPr lang="uz-Cyrl-UZ" sz="1050" b="1" dirty="0"/>
                <a:t>келадиган курс фарқини акс </a:t>
              </a:r>
              <a:r>
                <a:rPr lang="uz-Cyrl-UZ" sz="1050" b="1" dirty="0" smtClean="0"/>
                <a:t>эттиради.</a:t>
              </a:r>
              <a:r>
                <a:rPr lang="en-US" sz="1050" b="1" dirty="0" smtClean="0">
                  <a:solidFill>
                    <a:schemeClr val="tx1">
                      <a:lumMod val="65000"/>
                      <a:lumOff val="35000"/>
                    </a:schemeClr>
                  </a:solidFill>
                </a:rPr>
                <a:t> </a:t>
              </a:r>
              <a:endParaRPr lang="en-US" sz="1050" b="1" dirty="0">
                <a:solidFill>
                  <a:schemeClr val="tx1">
                    <a:lumMod val="65000"/>
                    <a:lumOff val="35000"/>
                  </a:schemeClr>
                </a:solidFill>
              </a:endParaRPr>
            </a:p>
          </p:txBody>
        </p:sp>
      </p:grpSp>
      <p:grpSp>
        <p:nvGrpSpPr>
          <p:cNvPr id="79" name="Group 78">
            <a:extLst>
              <a:ext uri="{FF2B5EF4-FFF2-40B4-BE49-F238E27FC236}">
                <a16:creationId xmlns="" xmlns:a16="http://schemas.microsoft.com/office/drawing/2014/main" id="{CAAA4C0B-CFDC-409B-A6D9-B592FFB21D53}"/>
              </a:ext>
            </a:extLst>
          </p:cNvPr>
          <p:cNvGrpSpPr/>
          <p:nvPr/>
        </p:nvGrpSpPr>
        <p:grpSpPr>
          <a:xfrm>
            <a:off x="984036" y="4000393"/>
            <a:ext cx="1681939" cy="2398356"/>
            <a:chOff x="71023" y="2452279"/>
            <a:chExt cx="3199001" cy="2613172"/>
          </a:xfrm>
        </p:grpSpPr>
        <p:sp>
          <p:nvSpPr>
            <p:cNvPr id="80" name="TextBox 79">
              <a:extLst>
                <a:ext uri="{FF2B5EF4-FFF2-40B4-BE49-F238E27FC236}">
                  <a16:creationId xmlns="" xmlns:a16="http://schemas.microsoft.com/office/drawing/2014/main" id="{202CBA90-B721-4771-875D-B1E205881908}"/>
                </a:ext>
              </a:extLst>
            </p:cNvPr>
            <p:cNvSpPr txBox="1"/>
            <p:nvPr/>
          </p:nvSpPr>
          <p:spPr>
            <a:xfrm>
              <a:off x="71023" y="2452279"/>
              <a:ext cx="3199001" cy="637152"/>
            </a:xfrm>
            <a:prstGeom prst="rect">
              <a:avLst/>
            </a:prstGeom>
            <a:noFill/>
          </p:spPr>
          <p:txBody>
            <a:bodyPr wrap="square" lIns="0" rIns="0" rtlCol="0" anchor="b">
              <a:spAutoFit/>
            </a:bodyPr>
            <a:lstStyle/>
            <a:p>
              <a:pPr algn="ctr"/>
              <a:r>
                <a:rPr lang="ru-RU" sz="1600" b="1" dirty="0" smtClean="0">
                  <a:solidFill>
                    <a:schemeClr val="accent2">
                      <a:lumMod val="75000"/>
                    </a:schemeClr>
                  </a:solidFill>
                </a:rPr>
                <a:t>8300-устав </a:t>
              </a:r>
              <a:r>
                <a:rPr lang="ru-RU" sz="1600" b="1" dirty="0" err="1">
                  <a:solidFill>
                    <a:schemeClr val="accent2">
                      <a:lumMod val="75000"/>
                    </a:schemeClr>
                  </a:solidFill>
                </a:rPr>
                <a:t>фонди</a:t>
              </a:r>
              <a:r>
                <a:rPr lang="ru-RU" sz="1600" b="1" dirty="0">
                  <a:solidFill>
                    <a:schemeClr val="accent2">
                      <a:lumMod val="75000"/>
                    </a:schemeClr>
                  </a:solidFill>
                </a:rPr>
                <a:t> </a:t>
              </a:r>
              <a:r>
                <a:rPr lang="ru-RU" sz="1600" b="1" dirty="0" smtClean="0">
                  <a:solidFill>
                    <a:schemeClr val="accent2">
                      <a:lumMod val="75000"/>
                    </a:schemeClr>
                  </a:solidFill>
                </a:rPr>
                <a:t>устав капитали</a:t>
              </a:r>
              <a:endParaRPr lang="en-US" sz="1600" b="1" dirty="0">
                <a:solidFill>
                  <a:schemeClr val="accent2">
                    <a:lumMod val="75000"/>
                  </a:schemeClr>
                </a:solidFill>
              </a:endParaRPr>
            </a:p>
          </p:txBody>
        </p:sp>
        <p:sp>
          <p:nvSpPr>
            <p:cNvPr id="81" name="TextBox 80">
              <a:extLst>
                <a:ext uri="{FF2B5EF4-FFF2-40B4-BE49-F238E27FC236}">
                  <a16:creationId xmlns="" xmlns:a16="http://schemas.microsoft.com/office/drawing/2014/main" id="{B1344D04-04E2-439B-8E16-5199BAF6725B}"/>
                </a:ext>
              </a:extLst>
            </p:cNvPr>
            <p:cNvSpPr txBox="1"/>
            <p:nvPr/>
          </p:nvSpPr>
          <p:spPr>
            <a:xfrm>
              <a:off x="340730" y="3086924"/>
              <a:ext cx="2929294" cy="1978527"/>
            </a:xfrm>
            <a:prstGeom prst="rect">
              <a:avLst/>
            </a:prstGeom>
            <a:noFill/>
          </p:spPr>
          <p:txBody>
            <a:bodyPr wrap="square" lIns="0" rIns="0" rtlCol="0" anchor="t">
              <a:spAutoFit/>
            </a:bodyPr>
            <a:lstStyle/>
            <a:p>
              <a:pPr algn="ctr"/>
              <a:r>
                <a:rPr lang="uz-Cyrl-UZ" sz="1600" dirty="0"/>
                <a:t>таъсис ҳужжатларида белгиланган ҳиссаларнинг </a:t>
              </a:r>
              <a:r>
                <a:rPr lang="uz-Cyrl-UZ" sz="1600" dirty="0" smtClean="0"/>
                <a:t>пул шаклидаги </a:t>
              </a:r>
              <a:r>
                <a:rPr lang="uz-Cyrl-UZ" sz="1600" dirty="0"/>
                <a:t>йиғиндисини акс эттиради</a:t>
              </a:r>
              <a:endParaRPr lang="en-US" sz="1600" dirty="0">
                <a:solidFill>
                  <a:schemeClr val="tx1">
                    <a:lumMod val="65000"/>
                    <a:lumOff val="35000"/>
                  </a:schemeClr>
                </a:solidFill>
              </a:endParaRPr>
            </a:p>
          </p:txBody>
        </p:sp>
      </p:grpSp>
      <p:grpSp>
        <p:nvGrpSpPr>
          <p:cNvPr id="82" name="Group 81">
            <a:extLst>
              <a:ext uri="{FF2B5EF4-FFF2-40B4-BE49-F238E27FC236}">
                <a16:creationId xmlns="" xmlns:a16="http://schemas.microsoft.com/office/drawing/2014/main" id="{86CF58C6-7170-4006-BE4C-E9364415E420}"/>
              </a:ext>
            </a:extLst>
          </p:cNvPr>
          <p:cNvGrpSpPr/>
          <p:nvPr/>
        </p:nvGrpSpPr>
        <p:grpSpPr>
          <a:xfrm>
            <a:off x="6876256" y="4102239"/>
            <a:ext cx="1920277" cy="2583022"/>
            <a:chOff x="332936" y="2519347"/>
            <a:chExt cx="3652312" cy="2814374"/>
          </a:xfrm>
        </p:grpSpPr>
        <p:sp>
          <p:nvSpPr>
            <p:cNvPr id="83" name="TextBox 82">
              <a:extLst>
                <a:ext uri="{FF2B5EF4-FFF2-40B4-BE49-F238E27FC236}">
                  <a16:creationId xmlns="" xmlns:a16="http://schemas.microsoft.com/office/drawing/2014/main" id="{DCF671B3-522F-4740-8F51-A91F3EE47F33}"/>
                </a:ext>
              </a:extLst>
            </p:cNvPr>
            <p:cNvSpPr txBox="1"/>
            <p:nvPr/>
          </p:nvSpPr>
          <p:spPr>
            <a:xfrm>
              <a:off x="332936" y="2519347"/>
              <a:ext cx="3251902" cy="570083"/>
            </a:xfrm>
            <a:prstGeom prst="rect">
              <a:avLst/>
            </a:prstGeom>
            <a:noFill/>
          </p:spPr>
          <p:txBody>
            <a:bodyPr wrap="square" lIns="0" rIns="0" rtlCol="0" anchor="b">
              <a:spAutoFit/>
            </a:bodyPr>
            <a:lstStyle/>
            <a:p>
              <a:pPr algn="ctr"/>
              <a:r>
                <a:rPr lang="ru-RU" sz="1400" b="1" dirty="0" smtClean="0">
                  <a:solidFill>
                    <a:schemeClr val="accent6">
                      <a:lumMod val="75000"/>
                    </a:schemeClr>
                  </a:solidFill>
                </a:rPr>
                <a:t>8700-тақсимланмаган </a:t>
              </a:r>
              <a:r>
                <a:rPr lang="ru-RU" sz="1400" b="1" dirty="0" err="1">
                  <a:solidFill>
                    <a:schemeClr val="accent6">
                      <a:lumMod val="75000"/>
                    </a:schemeClr>
                  </a:solidFill>
                </a:rPr>
                <a:t>фойда</a:t>
              </a:r>
              <a:endParaRPr lang="en-US" sz="1400" b="1" dirty="0">
                <a:solidFill>
                  <a:schemeClr val="accent6">
                    <a:lumMod val="75000"/>
                  </a:schemeClr>
                </a:solidFill>
              </a:endParaRPr>
            </a:p>
          </p:txBody>
        </p:sp>
        <p:sp>
          <p:nvSpPr>
            <p:cNvPr id="84" name="TextBox 83">
              <a:extLst>
                <a:ext uri="{FF2B5EF4-FFF2-40B4-BE49-F238E27FC236}">
                  <a16:creationId xmlns="" xmlns:a16="http://schemas.microsoft.com/office/drawing/2014/main" id="{0759407D-38D7-48BE-B033-60C0BCE8C5D8}"/>
                </a:ext>
              </a:extLst>
            </p:cNvPr>
            <p:cNvSpPr txBox="1"/>
            <p:nvPr/>
          </p:nvSpPr>
          <p:spPr>
            <a:xfrm>
              <a:off x="340730" y="3086923"/>
              <a:ext cx="3644518" cy="2246798"/>
            </a:xfrm>
            <a:prstGeom prst="rect">
              <a:avLst/>
            </a:prstGeom>
            <a:noFill/>
          </p:spPr>
          <p:txBody>
            <a:bodyPr wrap="square" lIns="0" rIns="0" rtlCol="0" anchor="t">
              <a:spAutoFit/>
            </a:bodyPr>
            <a:lstStyle/>
            <a:p>
              <a:pPr algn="ctr"/>
              <a:r>
                <a:rPr lang="uz-Cyrl-UZ" sz="1600" b="1" dirty="0"/>
                <a:t>фойданинг жамғарилаётганлигини ифодалайди ва мулкдорларнинг қарорига биноан устав фондига (устав капиталига) қўшилиши </a:t>
              </a:r>
              <a:r>
                <a:rPr lang="uz-Cyrl-UZ" sz="1600" b="1" dirty="0" smtClean="0"/>
                <a:t>мумкин.</a:t>
              </a:r>
              <a:endParaRPr lang="en-US" sz="1600" b="1" dirty="0">
                <a:solidFill>
                  <a:schemeClr val="tx1">
                    <a:lumMod val="65000"/>
                    <a:lumOff val="35000"/>
                  </a:schemeClr>
                </a:solidFill>
              </a:endParaRPr>
            </a:p>
          </p:txBody>
        </p:sp>
      </p:grpSp>
      <p:grpSp>
        <p:nvGrpSpPr>
          <p:cNvPr id="85" name="Group 84">
            <a:extLst>
              <a:ext uri="{FF2B5EF4-FFF2-40B4-BE49-F238E27FC236}">
                <a16:creationId xmlns="" xmlns:a16="http://schemas.microsoft.com/office/drawing/2014/main" id="{74799E1D-2853-4E17-8A10-B40B61E41C72}"/>
              </a:ext>
            </a:extLst>
          </p:cNvPr>
          <p:cNvGrpSpPr/>
          <p:nvPr/>
        </p:nvGrpSpPr>
        <p:grpSpPr>
          <a:xfrm>
            <a:off x="4750893" y="4002692"/>
            <a:ext cx="1983946" cy="2706131"/>
            <a:chOff x="332936" y="2452279"/>
            <a:chExt cx="2937088" cy="2948513"/>
          </a:xfrm>
        </p:grpSpPr>
        <p:sp>
          <p:nvSpPr>
            <p:cNvPr id="86" name="TextBox 85">
              <a:extLst>
                <a:ext uri="{FF2B5EF4-FFF2-40B4-BE49-F238E27FC236}">
                  <a16:creationId xmlns="" xmlns:a16="http://schemas.microsoft.com/office/drawing/2014/main" id="{07B62283-3606-4141-B47A-BCFAA552579C}"/>
                </a:ext>
              </a:extLst>
            </p:cNvPr>
            <p:cNvSpPr txBox="1"/>
            <p:nvPr/>
          </p:nvSpPr>
          <p:spPr>
            <a:xfrm>
              <a:off x="332936" y="2452279"/>
              <a:ext cx="2937088" cy="637152"/>
            </a:xfrm>
            <a:prstGeom prst="rect">
              <a:avLst/>
            </a:prstGeom>
            <a:noFill/>
          </p:spPr>
          <p:txBody>
            <a:bodyPr wrap="square" lIns="0" rIns="0" rtlCol="0" anchor="b">
              <a:spAutoFit/>
            </a:bodyPr>
            <a:lstStyle/>
            <a:p>
              <a:pPr algn="ctr"/>
              <a:r>
                <a:rPr lang="ru-RU" sz="1600" b="1" dirty="0" smtClean="0">
                  <a:solidFill>
                    <a:schemeClr val="accent5"/>
                  </a:solidFill>
                </a:rPr>
                <a:t>8500-захира </a:t>
              </a:r>
              <a:r>
                <a:rPr lang="ru-RU" sz="1600" b="1" dirty="0">
                  <a:solidFill>
                    <a:schemeClr val="accent5"/>
                  </a:solidFill>
                </a:rPr>
                <a:t>капитали</a:t>
              </a:r>
              <a:endParaRPr lang="en-US" sz="1600" b="1" dirty="0">
                <a:solidFill>
                  <a:schemeClr val="accent5"/>
                </a:solidFill>
              </a:endParaRPr>
            </a:p>
          </p:txBody>
        </p:sp>
        <p:sp>
          <p:nvSpPr>
            <p:cNvPr id="87" name="TextBox 86">
              <a:extLst>
                <a:ext uri="{FF2B5EF4-FFF2-40B4-BE49-F238E27FC236}">
                  <a16:creationId xmlns="" xmlns:a16="http://schemas.microsoft.com/office/drawing/2014/main" id="{C9B785BF-D542-4E25-94A5-FF1693F2B50E}"/>
                </a:ext>
              </a:extLst>
            </p:cNvPr>
            <p:cNvSpPr txBox="1"/>
            <p:nvPr/>
          </p:nvSpPr>
          <p:spPr>
            <a:xfrm>
              <a:off x="340730" y="3086923"/>
              <a:ext cx="2929294" cy="2313869"/>
            </a:xfrm>
            <a:prstGeom prst="rect">
              <a:avLst/>
            </a:prstGeom>
            <a:noFill/>
          </p:spPr>
          <p:txBody>
            <a:bodyPr wrap="square" lIns="0" rIns="0" rtlCol="0" anchor="t">
              <a:spAutoFit/>
            </a:bodyPr>
            <a:lstStyle/>
            <a:p>
              <a:pPr algn="just"/>
              <a:r>
                <a:rPr lang="uz-Cyrl-UZ" sz="1200" b="1" dirty="0"/>
                <a:t>узоқ муддатли активларни қайта баҳолашда ҳосил бўладиган инфляция захираларини, қонун ҳужжатларида ва таъсис ҳужжатларида назарда тутилган миқдорларда соф фойдадан ажратмаларни, шунингдек текинга олинган мол-мулкнинг қийматини акс </a:t>
              </a:r>
              <a:r>
                <a:rPr lang="uz-Cyrl-UZ" sz="1200" b="1" dirty="0" smtClean="0"/>
                <a:t>эттиради.</a:t>
              </a:r>
              <a:endParaRPr lang="en-US" sz="1200" b="1" dirty="0">
                <a:solidFill>
                  <a:schemeClr val="tx1">
                    <a:lumMod val="65000"/>
                    <a:lumOff val="35000"/>
                  </a:schemeClr>
                </a:solidFill>
              </a:endParaRPr>
            </a:p>
          </p:txBody>
        </p:sp>
      </p:grpSp>
      <p:pic>
        <p:nvPicPr>
          <p:cNvPr id="25" name="Рисунок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7145" y="2795380"/>
            <a:ext cx="1732738" cy="1207309"/>
          </a:xfrm>
          <a:prstGeom prst="rect">
            <a:avLst/>
          </a:prstGeom>
        </p:spPr>
      </p:pic>
      <p:pic>
        <p:nvPicPr>
          <p:cNvPr id="2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4849" y="2795380"/>
            <a:ext cx="1720277" cy="1207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Рисунок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8876" y="2795381"/>
            <a:ext cx="1691733" cy="1207312"/>
          </a:xfrm>
          <a:prstGeom prst="rect">
            <a:avLst/>
          </a:prstGeom>
          <a:ln>
            <a:noFill/>
          </a:ln>
          <a:effectLst>
            <a:outerShdw blurRad="292100" dist="139700" dir="2700000" algn="tl" rotWithShape="0">
              <a:srgbClr val="333333">
                <a:alpha val="65000"/>
              </a:srgbClr>
            </a:outerShdw>
          </a:effectLst>
        </p:spPr>
      </p:pic>
      <p:pic>
        <p:nvPicPr>
          <p:cNvPr id="28" name="Picture 4" descr="https://rostovgazeta.ru/attachments/5113afcac8ee41a7646cfe4652b5327f2ba5b9dc/store/fill/1200/630/de15c88b6378e70716e41af420a4a4c1b252168c8260830ccc01aab899a4/d9a80a6a0171496b50d8f29d543f985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8216" y="2795381"/>
            <a:ext cx="1728639" cy="120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586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sz="1800" b="1" dirty="0"/>
              <a:t>Хўжалик юритувчи субъектлар йил давомида ҳисобини юритиш</a:t>
            </a:r>
            <a:r>
              <a:rPr lang="uz-Cyrl-UZ" sz="1800" dirty="0"/>
              <a:t> учун </a:t>
            </a:r>
            <a:r>
              <a:rPr lang="uz-Cyrl-UZ" sz="1800" b="1" dirty="0"/>
              <a:t>Ўзбекистон Республикаси бухгалтерия ҳисобининг </a:t>
            </a:r>
            <a:r>
              <a:rPr lang="uz-Cyrl-UZ" sz="1800" b="1" u="sng" dirty="0">
                <a:hlinkClick r:id="rId3"/>
              </a:rPr>
              <a:t>Миллий стандарти</a:t>
            </a:r>
            <a:r>
              <a:rPr lang="uz-Cyrl-UZ" sz="1800" u="sng" dirty="0">
                <a:hlinkClick r:id="rId3"/>
              </a:rPr>
              <a:t> </a:t>
            </a:r>
            <a:r>
              <a:rPr lang="uz-Cyrl-UZ" sz="1800" b="1" u="sng" dirty="0">
                <a:solidFill>
                  <a:srgbClr val="0000FF"/>
                </a:solidFill>
              </a:rPr>
              <a:t>21-сонли БҲМС</a:t>
            </a:r>
            <a:r>
              <a:rPr lang="uz-Cyrl-UZ" sz="2000" b="1" dirty="0">
                <a:solidFill>
                  <a:schemeClr val="tx2">
                    <a:lumMod val="60000"/>
                    <a:lumOff val="40000"/>
                  </a:schemeClr>
                </a:solidFill>
              </a:rPr>
              <a:t> </a:t>
            </a:r>
            <a:r>
              <a:rPr lang="uz-Cyrl-UZ" sz="2000" b="1" dirty="0"/>
              <a:t>«Хўжалик юритувчи субъектларнинг молия-хўжалик фаолияти бухгалтерия ҳисоби счётлар режаси»</a:t>
            </a:r>
            <a:r>
              <a:rPr lang="uz-Cyrl-UZ" sz="1800" dirty="0"/>
              <a:t> асосида </a:t>
            </a:r>
            <a:r>
              <a:rPr lang="uz-Cyrl-UZ" sz="1800" b="1" u="sng" dirty="0"/>
              <a:t>амалга</a:t>
            </a:r>
            <a:r>
              <a:rPr lang="uz-Cyrl-UZ" sz="1800" dirty="0"/>
              <a:t> оширилади.</a:t>
            </a:r>
            <a:endParaRPr lang="en-US" sz="1800" dirty="0"/>
          </a:p>
        </p:txBody>
      </p:sp>
      <p:sp>
        <p:nvSpPr>
          <p:cNvPr id="35" name="Pentagon 16">
            <a:extLst>
              <a:ext uri="{FF2B5EF4-FFF2-40B4-BE49-F238E27FC236}">
                <a16:creationId xmlns="" xmlns:a16="http://schemas.microsoft.com/office/drawing/2014/main" id="{B96DEE69-B2B4-49E8-92E3-617125D2AA29}"/>
              </a:ext>
            </a:extLst>
          </p:cNvPr>
          <p:cNvSpPr/>
          <p:nvPr/>
        </p:nvSpPr>
        <p:spPr>
          <a:xfrm rot="5400000">
            <a:off x="1989865" y="3463388"/>
            <a:ext cx="1657784" cy="14449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a:extLst>
              <a:ext uri="{FF2B5EF4-FFF2-40B4-BE49-F238E27FC236}">
                <a16:creationId xmlns="" xmlns:a16="http://schemas.microsoft.com/office/drawing/2014/main" id="{EF626B00-4315-4F99-AE8A-6D44B774BBB6}"/>
              </a:ext>
            </a:extLst>
          </p:cNvPr>
          <p:cNvSpPr/>
          <p:nvPr/>
        </p:nvSpPr>
        <p:spPr>
          <a:xfrm>
            <a:off x="2028214" y="2748580"/>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smtClean="0">
                <a:solidFill>
                  <a:schemeClr val="accent2">
                    <a:lumMod val="75000"/>
                  </a:schemeClr>
                </a:solidFill>
              </a:rPr>
              <a:t>0</a:t>
            </a:r>
            <a:r>
              <a:rPr lang="uz-Cyrl-UZ" sz="3300" b="1" dirty="0" smtClean="0">
                <a:solidFill>
                  <a:schemeClr val="accent2">
                    <a:lumMod val="75000"/>
                  </a:schemeClr>
                </a:solidFill>
              </a:rPr>
              <a:t>1</a:t>
            </a:r>
            <a:endParaRPr lang="en-US" sz="3300" b="1" dirty="0">
              <a:solidFill>
                <a:schemeClr val="accent2">
                  <a:lumMod val="75000"/>
                </a:schemeClr>
              </a:solidFill>
            </a:endParaRPr>
          </a:p>
        </p:txBody>
      </p:sp>
      <p:sp>
        <p:nvSpPr>
          <p:cNvPr id="37" name="Pentagon 19">
            <a:extLst>
              <a:ext uri="{FF2B5EF4-FFF2-40B4-BE49-F238E27FC236}">
                <a16:creationId xmlns="" xmlns:a16="http://schemas.microsoft.com/office/drawing/2014/main" id="{9AD5CB33-8E6D-4C17-BB09-9DDEB3E8DABE}"/>
              </a:ext>
            </a:extLst>
          </p:cNvPr>
          <p:cNvSpPr/>
          <p:nvPr/>
        </p:nvSpPr>
        <p:spPr>
          <a:xfrm rot="5400000">
            <a:off x="3757291" y="3453772"/>
            <a:ext cx="1677017" cy="14449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a:extLst>
              <a:ext uri="{FF2B5EF4-FFF2-40B4-BE49-F238E27FC236}">
                <a16:creationId xmlns="" xmlns:a16="http://schemas.microsoft.com/office/drawing/2014/main" id="{1C4CA2D1-F824-431B-BEA0-5B516FA11008}"/>
              </a:ext>
            </a:extLst>
          </p:cNvPr>
          <p:cNvSpPr/>
          <p:nvPr/>
        </p:nvSpPr>
        <p:spPr>
          <a:xfrm>
            <a:off x="3749802" y="276124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smtClean="0">
                <a:solidFill>
                  <a:schemeClr val="accent3">
                    <a:lumMod val="75000"/>
                  </a:schemeClr>
                </a:solidFill>
              </a:rPr>
              <a:t>0</a:t>
            </a:r>
            <a:r>
              <a:rPr lang="uz-Cyrl-UZ" sz="3300" b="1" dirty="0" smtClean="0">
                <a:solidFill>
                  <a:schemeClr val="accent3">
                    <a:lumMod val="75000"/>
                  </a:schemeClr>
                </a:solidFill>
              </a:rPr>
              <a:t>2</a:t>
            </a:r>
            <a:endParaRPr lang="en-US" sz="3300" b="1" dirty="0">
              <a:solidFill>
                <a:schemeClr val="accent3">
                  <a:lumMod val="75000"/>
                </a:schemeClr>
              </a:solidFill>
            </a:endParaRPr>
          </a:p>
        </p:txBody>
      </p:sp>
      <p:sp>
        <p:nvSpPr>
          <p:cNvPr id="39" name="Pentagon 22">
            <a:extLst>
              <a:ext uri="{FF2B5EF4-FFF2-40B4-BE49-F238E27FC236}">
                <a16:creationId xmlns="" xmlns:a16="http://schemas.microsoft.com/office/drawing/2014/main" id="{5A2839F1-FBC4-46D1-9A67-23356599D9B5}"/>
              </a:ext>
            </a:extLst>
          </p:cNvPr>
          <p:cNvSpPr/>
          <p:nvPr/>
        </p:nvSpPr>
        <p:spPr>
          <a:xfrm rot="5400000">
            <a:off x="5534333" y="3443631"/>
            <a:ext cx="1677017" cy="144499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a:extLst>
              <a:ext uri="{FF2B5EF4-FFF2-40B4-BE49-F238E27FC236}">
                <a16:creationId xmlns="" xmlns:a16="http://schemas.microsoft.com/office/drawing/2014/main" id="{BB1CE119-DDCC-45E8-A571-24BE21550E9C}"/>
              </a:ext>
            </a:extLst>
          </p:cNvPr>
          <p:cNvSpPr/>
          <p:nvPr/>
        </p:nvSpPr>
        <p:spPr>
          <a:xfrm>
            <a:off x="5527007" y="276781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smtClean="0">
                <a:solidFill>
                  <a:schemeClr val="accent4">
                    <a:lumMod val="75000"/>
                  </a:schemeClr>
                </a:solidFill>
              </a:rPr>
              <a:t>0</a:t>
            </a:r>
            <a:r>
              <a:rPr lang="uz-Cyrl-UZ" sz="3300" b="1" dirty="0" smtClean="0">
                <a:solidFill>
                  <a:schemeClr val="accent4">
                    <a:lumMod val="75000"/>
                  </a:schemeClr>
                </a:solidFill>
              </a:rPr>
              <a:t>3</a:t>
            </a:r>
            <a:endParaRPr lang="en-US" sz="3300" b="1" dirty="0">
              <a:solidFill>
                <a:schemeClr val="accent4">
                  <a:lumMod val="75000"/>
                </a:schemeClr>
              </a:solidFill>
            </a:endParaRPr>
          </a:p>
        </p:txBody>
      </p:sp>
      <p:grpSp>
        <p:nvGrpSpPr>
          <p:cNvPr id="74" name="Group 73">
            <a:extLst>
              <a:ext uri="{FF2B5EF4-FFF2-40B4-BE49-F238E27FC236}">
                <a16:creationId xmlns="" xmlns:a16="http://schemas.microsoft.com/office/drawing/2014/main" id="{6875005D-93AC-477C-BBAE-2600AA083754}"/>
              </a:ext>
            </a:extLst>
          </p:cNvPr>
          <p:cNvGrpSpPr/>
          <p:nvPr/>
        </p:nvGrpSpPr>
        <p:grpSpPr>
          <a:xfrm>
            <a:off x="2009219" y="3350421"/>
            <a:ext cx="1619076" cy="93479"/>
            <a:chOff x="391944" y="3179782"/>
            <a:chExt cx="2158768" cy="124639"/>
          </a:xfrm>
          <a:solidFill>
            <a:schemeClr val="accent2">
              <a:lumMod val="50000"/>
            </a:schemeClr>
          </a:solidFill>
        </p:grpSpPr>
        <p:sp>
          <p:nvSpPr>
            <p:cNvPr id="75" name="Right Triangle 74">
              <a:extLst>
                <a:ext uri="{FF2B5EF4-FFF2-40B4-BE49-F238E27FC236}">
                  <a16:creationId xmlns="" xmlns:a16="http://schemas.microsoft.com/office/drawing/2014/main" id="{44E1CBAB-3DE8-4BB0-A6EC-D26F410DB48F}"/>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6" name="Right Triangle 75">
              <a:extLst>
                <a:ext uri="{FF2B5EF4-FFF2-40B4-BE49-F238E27FC236}">
                  <a16:creationId xmlns="" xmlns:a16="http://schemas.microsoft.com/office/drawing/2014/main" id="{FF6D6EA7-A14F-4E5A-8666-2D405F5206A5}"/>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7" name="Group 76">
            <a:extLst>
              <a:ext uri="{FF2B5EF4-FFF2-40B4-BE49-F238E27FC236}">
                <a16:creationId xmlns="" xmlns:a16="http://schemas.microsoft.com/office/drawing/2014/main" id="{9F3D4D24-3DA1-46D8-B1C3-5A6FF3B11EDF}"/>
              </a:ext>
            </a:extLst>
          </p:cNvPr>
          <p:cNvGrpSpPr/>
          <p:nvPr/>
        </p:nvGrpSpPr>
        <p:grpSpPr>
          <a:xfrm>
            <a:off x="3785737" y="3342338"/>
            <a:ext cx="1619076" cy="93479"/>
            <a:chOff x="391944" y="3179782"/>
            <a:chExt cx="2158768" cy="124639"/>
          </a:xfrm>
          <a:solidFill>
            <a:schemeClr val="accent3">
              <a:lumMod val="50000"/>
            </a:schemeClr>
          </a:solidFill>
        </p:grpSpPr>
        <p:sp>
          <p:nvSpPr>
            <p:cNvPr id="78" name="Right Triangle 77">
              <a:extLst>
                <a:ext uri="{FF2B5EF4-FFF2-40B4-BE49-F238E27FC236}">
                  <a16:creationId xmlns="" xmlns:a16="http://schemas.microsoft.com/office/drawing/2014/main" id="{E77878EA-D01B-495E-84E5-DBD0194FD019}"/>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9" name="Right Triangle 78">
              <a:extLst>
                <a:ext uri="{FF2B5EF4-FFF2-40B4-BE49-F238E27FC236}">
                  <a16:creationId xmlns="" xmlns:a16="http://schemas.microsoft.com/office/drawing/2014/main" id="{065430E7-19B1-4579-893F-B2CFC25DE7A1}"/>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0" name="Group 79">
            <a:extLst>
              <a:ext uri="{FF2B5EF4-FFF2-40B4-BE49-F238E27FC236}">
                <a16:creationId xmlns="" xmlns:a16="http://schemas.microsoft.com/office/drawing/2014/main" id="{BA3ECAAF-E814-46B1-AE17-3A76B6D453AB}"/>
              </a:ext>
            </a:extLst>
          </p:cNvPr>
          <p:cNvGrpSpPr/>
          <p:nvPr/>
        </p:nvGrpSpPr>
        <p:grpSpPr>
          <a:xfrm>
            <a:off x="5552447" y="3327618"/>
            <a:ext cx="1619076" cy="93479"/>
            <a:chOff x="391944" y="3179782"/>
            <a:chExt cx="2158768" cy="124639"/>
          </a:xfrm>
          <a:solidFill>
            <a:schemeClr val="accent4">
              <a:lumMod val="50000"/>
            </a:schemeClr>
          </a:solidFill>
        </p:grpSpPr>
        <p:sp>
          <p:nvSpPr>
            <p:cNvPr id="81" name="Right Triangle 80">
              <a:extLst>
                <a:ext uri="{FF2B5EF4-FFF2-40B4-BE49-F238E27FC236}">
                  <a16:creationId xmlns="" xmlns:a16="http://schemas.microsoft.com/office/drawing/2014/main" id="{9EBD5FCA-1953-4B6A-A648-550BA771123D}"/>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2" name="Right Triangle 81">
              <a:extLst>
                <a:ext uri="{FF2B5EF4-FFF2-40B4-BE49-F238E27FC236}">
                  <a16:creationId xmlns="" xmlns:a16="http://schemas.microsoft.com/office/drawing/2014/main" id="{E254E36C-274D-4B2B-BD72-E16BA46AB720}"/>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90" name="TextBox 89">
            <a:extLst>
              <a:ext uri="{FF2B5EF4-FFF2-40B4-BE49-F238E27FC236}">
                <a16:creationId xmlns="" xmlns:a16="http://schemas.microsoft.com/office/drawing/2014/main" id="{D362FC7B-84F0-4375-A61B-418ABFB31D51}"/>
              </a:ext>
            </a:extLst>
          </p:cNvPr>
          <p:cNvSpPr txBox="1"/>
          <p:nvPr/>
        </p:nvSpPr>
        <p:spPr>
          <a:xfrm>
            <a:off x="2071481" y="5151354"/>
            <a:ext cx="1444991" cy="1323439"/>
          </a:xfrm>
          <a:prstGeom prst="rect">
            <a:avLst/>
          </a:prstGeom>
          <a:noFill/>
        </p:spPr>
        <p:txBody>
          <a:bodyPr wrap="square" lIns="0" rIns="0" rtlCol="0" anchor="b">
            <a:spAutoFit/>
          </a:bodyPr>
          <a:lstStyle/>
          <a:p>
            <a:pPr algn="ctr"/>
            <a:r>
              <a:rPr lang="ru-RU" sz="1600" dirty="0" err="1"/>
              <a:t>амалга</a:t>
            </a:r>
            <a:r>
              <a:rPr lang="ru-RU" sz="1600" dirty="0"/>
              <a:t> </a:t>
            </a:r>
            <a:r>
              <a:rPr lang="ru-RU" sz="1600" dirty="0" err="1"/>
              <a:t>оширилган</a:t>
            </a:r>
            <a:r>
              <a:rPr lang="ru-RU" sz="1600" dirty="0"/>
              <a:t> </a:t>
            </a:r>
            <a:r>
              <a:rPr lang="ru-RU" sz="1600" dirty="0" err="1"/>
              <a:t>хўжалик</a:t>
            </a:r>
            <a:r>
              <a:rPr lang="ru-RU" sz="1600" dirty="0"/>
              <a:t> </a:t>
            </a:r>
            <a:r>
              <a:rPr lang="ru-RU" sz="1600" dirty="0" err="1"/>
              <a:t>муомалаларини</a:t>
            </a:r>
            <a:r>
              <a:rPr lang="ru-RU" sz="1600" dirty="0"/>
              <a:t> </a:t>
            </a:r>
            <a:r>
              <a:rPr lang="ru-RU" sz="1600" dirty="0" err="1"/>
              <a:t>умумлаштириш</a:t>
            </a:r>
            <a:endParaRPr lang="en-US" sz="1600" b="1" dirty="0"/>
          </a:p>
        </p:txBody>
      </p:sp>
      <p:sp>
        <p:nvSpPr>
          <p:cNvPr id="93" name="TextBox 92">
            <a:extLst>
              <a:ext uri="{FF2B5EF4-FFF2-40B4-BE49-F238E27FC236}">
                <a16:creationId xmlns="" xmlns:a16="http://schemas.microsoft.com/office/drawing/2014/main" id="{BD031167-1EAD-4E0A-AD1B-4D701E265A56}"/>
              </a:ext>
            </a:extLst>
          </p:cNvPr>
          <p:cNvSpPr txBox="1"/>
          <p:nvPr/>
        </p:nvSpPr>
        <p:spPr>
          <a:xfrm>
            <a:off x="3893028" y="5175794"/>
            <a:ext cx="1444991" cy="830997"/>
          </a:xfrm>
          <a:prstGeom prst="rect">
            <a:avLst/>
          </a:prstGeom>
          <a:noFill/>
        </p:spPr>
        <p:txBody>
          <a:bodyPr wrap="square" lIns="0" rIns="0" rtlCol="0" anchor="b">
            <a:spAutoFit/>
          </a:bodyPr>
          <a:lstStyle/>
          <a:p>
            <a:pPr algn="ctr"/>
            <a:r>
              <a:rPr lang="ru-RU" sz="1600" dirty="0" err="1"/>
              <a:t>олинадиган</a:t>
            </a:r>
            <a:r>
              <a:rPr lang="ru-RU" sz="1600" dirty="0"/>
              <a:t> </a:t>
            </a:r>
            <a:r>
              <a:rPr lang="ru-RU" sz="1600" dirty="0" err="1"/>
              <a:t>маълумотларни</a:t>
            </a:r>
            <a:r>
              <a:rPr lang="ru-RU" sz="1600" dirty="0"/>
              <a:t> </a:t>
            </a:r>
            <a:r>
              <a:rPr lang="ru-RU" sz="1600" dirty="0" err="1"/>
              <a:t>соддалаштириш</a:t>
            </a:r>
            <a:endParaRPr lang="en-US" sz="1600" b="1" dirty="0"/>
          </a:p>
        </p:txBody>
      </p:sp>
      <p:sp>
        <p:nvSpPr>
          <p:cNvPr id="96" name="TextBox 95">
            <a:extLst>
              <a:ext uri="{FF2B5EF4-FFF2-40B4-BE49-F238E27FC236}">
                <a16:creationId xmlns="" xmlns:a16="http://schemas.microsoft.com/office/drawing/2014/main" id="{BA3446F9-A00C-47C8-B500-5C7DDF0890D7}"/>
              </a:ext>
            </a:extLst>
          </p:cNvPr>
          <p:cNvSpPr txBox="1"/>
          <p:nvPr/>
        </p:nvSpPr>
        <p:spPr>
          <a:xfrm>
            <a:off x="5639490" y="4985150"/>
            <a:ext cx="1532033" cy="1815882"/>
          </a:xfrm>
          <a:prstGeom prst="rect">
            <a:avLst/>
          </a:prstGeom>
          <a:noFill/>
        </p:spPr>
        <p:txBody>
          <a:bodyPr wrap="square" lIns="0" rIns="0" rtlCol="0" anchor="b">
            <a:spAutoFit/>
          </a:bodyPr>
          <a:lstStyle/>
          <a:p>
            <a:pPr algn="ctr"/>
            <a:r>
              <a:rPr lang="uz-Cyrl-UZ" sz="1600" dirty="0"/>
              <a:t>маблағлар ҳаракати юзасидан назорат ишларини тўғри ташкил қилишни таъминлаш</a:t>
            </a:r>
            <a:endParaRPr lang="en-US" sz="1600" b="1" dirty="0"/>
          </a:p>
        </p:txBody>
      </p:sp>
      <p:pic>
        <p:nvPicPr>
          <p:cNvPr id="48" name="Graphic 47" descr="Team">
            <a:extLst>
              <a:ext uri="{FF2B5EF4-FFF2-40B4-BE49-F238E27FC236}">
                <a16:creationId xmlns="" xmlns:a16="http://schemas.microsoft.com/office/drawing/2014/main" id="{A4A7AFF6-5817-42F6-A052-0A00A6A0E2B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60596" y="2766690"/>
            <a:ext cx="685800" cy="685800"/>
          </a:xfrm>
          <a:prstGeom prst="rect">
            <a:avLst/>
          </a:prstGeom>
        </p:spPr>
      </p:pic>
      <p:sp>
        <p:nvSpPr>
          <p:cNvPr id="53" name="TextBox 52">
            <a:extLst>
              <a:ext uri="{FF2B5EF4-FFF2-40B4-BE49-F238E27FC236}">
                <a16:creationId xmlns="" xmlns:a16="http://schemas.microsoft.com/office/drawing/2014/main" id="{03F652BE-6482-4375-9105-D7DD9A787163}"/>
              </a:ext>
            </a:extLst>
          </p:cNvPr>
          <p:cNvSpPr txBox="1"/>
          <p:nvPr/>
        </p:nvSpPr>
        <p:spPr>
          <a:xfrm>
            <a:off x="2627784" y="1763379"/>
            <a:ext cx="4151981" cy="646331"/>
          </a:xfrm>
          <a:prstGeom prst="rect">
            <a:avLst/>
          </a:prstGeom>
          <a:solidFill>
            <a:srgbClr val="FFC000"/>
          </a:solidFill>
          <a:ln w="38100">
            <a:solidFill>
              <a:schemeClr val="tx1"/>
            </a:solidFill>
          </a:ln>
        </p:spPr>
        <p:txBody>
          <a:bodyPr wrap="square" lIns="0" rIns="0" rtlCol="0" anchor="b">
            <a:spAutoFit/>
          </a:bodyPr>
          <a:lstStyle/>
          <a:p>
            <a:pPr algn="ctr"/>
            <a:r>
              <a:rPr lang="ru-RU" b="1" dirty="0"/>
              <a:t>Бухгалтерия </a:t>
            </a:r>
            <a:r>
              <a:rPr lang="ru-RU" b="1" dirty="0" err="1"/>
              <a:t>ҳисоби</a:t>
            </a:r>
            <a:r>
              <a:rPr lang="ru-RU" b="1" dirty="0"/>
              <a:t> </a:t>
            </a:r>
            <a:r>
              <a:rPr lang="ru-RU" b="1" dirty="0" err="1"/>
              <a:t>счётларини</a:t>
            </a:r>
            <a:r>
              <a:rPr lang="ru-RU" b="1" dirty="0"/>
              <a:t> </a:t>
            </a:r>
            <a:r>
              <a:rPr lang="ru-RU" b="1" dirty="0" err="1"/>
              <a:t>туркумлаш</a:t>
            </a:r>
            <a:endParaRPr lang="en-US" b="1" dirty="0"/>
          </a:p>
        </p:txBody>
      </p:sp>
      <p:sp>
        <p:nvSpPr>
          <p:cNvPr id="6" name="Выгнутая влево стрелка 5"/>
          <p:cNvSpPr/>
          <p:nvPr/>
        </p:nvSpPr>
        <p:spPr>
          <a:xfrm>
            <a:off x="597646" y="2057200"/>
            <a:ext cx="1372903" cy="411834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Выгнутая вправо стрелка 6"/>
          <p:cNvSpPr/>
          <p:nvPr/>
        </p:nvSpPr>
        <p:spPr>
          <a:xfrm>
            <a:off x="7293717" y="1968981"/>
            <a:ext cx="1333414" cy="429478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28" name="Рисунок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09219" y="3327619"/>
            <a:ext cx="1638071" cy="1397524"/>
          </a:xfrm>
          <a:prstGeom prst="rect">
            <a:avLst/>
          </a:prstGeom>
        </p:spPr>
      </p:pic>
      <p:pic>
        <p:nvPicPr>
          <p:cNvPr id="29" name="Picture 10" descr="https://m.io.ua/img_aa/medium/3006/34/3006345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85737" y="3337759"/>
            <a:ext cx="1741270" cy="1387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Рисунок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4813" y="3212976"/>
            <a:ext cx="1888904" cy="1512167"/>
          </a:xfrm>
          <a:prstGeom prst="rect">
            <a:avLst/>
          </a:prstGeom>
          <a:effectLst>
            <a:softEdge rad="88900"/>
          </a:effectLst>
        </p:spPr>
      </p:pic>
    </p:spTree>
    <p:extLst>
      <p:ext uri="{BB962C8B-B14F-4D97-AF65-F5344CB8AC3E}">
        <p14:creationId xmlns:p14="http://schemas.microsoft.com/office/powerpoint/2010/main" val="18562702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80">
            <a:extLst>
              <a:ext uri="{FF2B5EF4-FFF2-40B4-BE49-F238E27FC236}">
                <a16:creationId xmlns="" xmlns:a16="http://schemas.microsoft.com/office/drawing/2014/main" id="{03F652BE-6482-4375-9105-D7DD9A787163}"/>
              </a:ext>
            </a:extLst>
          </p:cNvPr>
          <p:cNvSpPr txBox="1"/>
          <p:nvPr/>
        </p:nvSpPr>
        <p:spPr>
          <a:xfrm>
            <a:off x="2561354" y="1223958"/>
            <a:ext cx="4151981" cy="646331"/>
          </a:xfrm>
          <a:prstGeom prst="rect">
            <a:avLst/>
          </a:prstGeom>
          <a:solidFill>
            <a:srgbClr val="FFC000"/>
          </a:solidFill>
          <a:ln w="38100">
            <a:solidFill>
              <a:schemeClr val="tx1"/>
            </a:solidFill>
          </a:ln>
        </p:spPr>
        <p:txBody>
          <a:bodyPr wrap="square" lIns="0" rIns="0" rtlCol="0" anchor="b">
            <a:spAutoFit/>
          </a:bodyPr>
          <a:lstStyle/>
          <a:p>
            <a:pPr algn="ctr"/>
            <a:r>
              <a:rPr lang="ru-RU" b="1" dirty="0"/>
              <a:t>Бухгалтерия </a:t>
            </a:r>
            <a:r>
              <a:rPr lang="ru-RU" b="1" dirty="0" err="1"/>
              <a:t>ҳисоби</a:t>
            </a:r>
            <a:r>
              <a:rPr lang="ru-RU" b="1" dirty="0"/>
              <a:t> </a:t>
            </a:r>
            <a:r>
              <a:rPr lang="ru-RU" b="1" dirty="0" err="1"/>
              <a:t>счётларини</a:t>
            </a:r>
            <a:r>
              <a:rPr lang="ru-RU" b="1" dirty="0"/>
              <a:t> </a:t>
            </a:r>
            <a:r>
              <a:rPr lang="ru-RU" b="1" dirty="0" err="1"/>
              <a:t>туркумлаш</a:t>
            </a:r>
            <a:endParaRPr lang="en-US" b="1" dirty="0"/>
          </a:p>
        </p:txBody>
      </p:sp>
      <p:sp>
        <p:nvSpPr>
          <p:cNvPr id="5" name="Прямоугольная выноска 4"/>
          <p:cNvSpPr/>
          <p:nvPr/>
        </p:nvSpPr>
        <p:spPr>
          <a:xfrm>
            <a:off x="722370" y="126142"/>
            <a:ext cx="8086516" cy="898118"/>
          </a:xfrm>
          <a:prstGeom prst="wedgeRectCallout">
            <a:avLst>
              <a:gd name="adj1" fmla="val -51985"/>
              <a:gd name="adj2" fmla="val 146346"/>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Freeform 584">
            <a:extLst>
              <a:ext uri="{FF2B5EF4-FFF2-40B4-BE49-F238E27FC236}">
                <a16:creationId xmlns="" xmlns:a16="http://schemas.microsoft.com/office/drawing/2014/main" id="{8C5F3149-7B37-4AA0-B550-FB61ABB5577C}"/>
              </a:ext>
            </a:extLst>
          </p:cNvPr>
          <p:cNvSpPr>
            <a:spLocks/>
          </p:cNvSpPr>
          <p:nvPr/>
        </p:nvSpPr>
        <p:spPr bwMode="auto">
          <a:xfrm>
            <a:off x="733956" y="1952060"/>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6" name="Freeform 586">
            <a:extLst>
              <a:ext uri="{FF2B5EF4-FFF2-40B4-BE49-F238E27FC236}">
                <a16:creationId xmlns="" xmlns:a16="http://schemas.microsoft.com/office/drawing/2014/main" id="{3D3DD053-3536-4D6E-AD4F-FB84E273F172}"/>
              </a:ext>
            </a:extLst>
          </p:cNvPr>
          <p:cNvSpPr>
            <a:spLocks/>
          </p:cNvSpPr>
          <p:nvPr/>
        </p:nvSpPr>
        <p:spPr bwMode="auto">
          <a:xfrm>
            <a:off x="1378710" y="1944807"/>
            <a:ext cx="2925273" cy="88336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2" name="Freeform 584">
            <a:extLst>
              <a:ext uri="{FF2B5EF4-FFF2-40B4-BE49-F238E27FC236}">
                <a16:creationId xmlns="" xmlns:a16="http://schemas.microsoft.com/office/drawing/2014/main" id="{E5AAF15A-C37E-4D17-9A1F-67B6755E29B2}"/>
              </a:ext>
            </a:extLst>
          </p:cNvPr>
          <p:cNvSpPr>
            <a:spLocks/>
          </p:cNvSpPr>
          <p:nvPr/>
        </p:nvSpPr>
        <p:spPr bwMode="auto">
          <a:xfrm>
            <a:off x="733956" y="3192042"/>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5" name="Freeform 586">
            <a:extLst>
              <a:ext uri="{FF2B5EF4-FFF2-40B4-BE49-F238E27FC236}">
                <a16:creationId xmlns="" xmlns:a16="http://schemas.microsoft.com/office/drawing/2014/main" id="{273836A9-246A-4F25-B656-C2547F42D19E}"/>
              </a:ext>
            </a:extLst>
          </p:cNvPr>
          <p:cNvSpPr>
            <a:spLocks/>
          </p:cNvSpPr>
          <p:nvPr/>
        </p:nvSpPr>
        <p:spPr bwMode="auto">
          <a:xfrm>
            <a:off x="1378710" y="3184789"/>
            <a:ext cx="2925273" cy="883362"/>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1" name="Freeform 584">
            <a:extLst>
              <a:ext uri="{FF2B5EF4-FFF2-40B4-BE49-F238E27FC236}">
                <a16:creationId xmlns="" xmlns:a16="http://schemas.microsoft.com/office/drawing/2014/main" id="{F59B11A5-F833-4E68-B9D4-F69CCE1E337F}"/>
              </a:ext>
            </a:extLst>
          </p:cNvPr>
          <p:cNvSpPr>
            <a:spLocks/>
          </p:cNvSpPr>
          <p:nvPr/>
        </p:nvSpPr>
        <p:spPr bwMode="auto">
          <a:xfrm>
            <a:off x="733956" y="4432024"/>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4" name="Freeform 586">
            <a:extLst>
              <a:ext uri="{FF2B5EF4-FFF2-40B4-BE49-F238E27FC236}">
                <a16:creationId xmlns="" xmlns:a16="http://schemas.microsoft.com/office/drawing/2014/main" id="{9BB3BD6D-A343-471D-B97F-8483ABDF1F41}"/>
              </a:ext>
            </a:extLst>
          </p:cNvPr>
          <p:cNvSpPr>
            <a:spLocks/>
          </p:cNvSpPr>
          <p:nvPr/>
        </p:nvSpPr>
        <p:spPr bwMode="auto">
          <a:xfrm>
            <a:off x="1378710" y="4424770"/>
            <a:ext cx="2925273" cy="109905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5">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77" name="Freeform 584">
            <a:extLst>
              <a:ext uri="{FF2B5EF4-FFF2-40B4-BE49-F238E27FC236}">
                <a16:creationId xmlns="" xmlns:a16="http://schemas.microsoft.com/office/drawing/2014/main" id="{5E4E7BAF-F468-475D-A88E-B6CCD4FE3541}"/>
              </a:ext>
            </a:extLst>
          </p:cNvPr>
          <p:cNvSpPr>
            <a:spLocks/>
          </p:cNvSpPr>
          <p:nvPr/>
        </p:nvSpPr>
        <p:spPr bwMode="auto">
          <a:xfrm>
            <a:off x="4765629" y="1952060"/>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81" name="Freeform 586">
            <a:extLst>
              <a:ext uri="{FF2B5EF4-FFF2-40B4-BE49-F238E27FC236}">
                <a16:creationId xmlns="" xmlns:a16="http://schemas.microsoft.com/office/drawing/2014/main" id="{9BB3709E-BFF9-4B77-BB32-19702AEB6607}"/>
              </a:ext>
            </a:extLst>
          </p:cNvPr>
          <p:cNvSpPr>
            <a:spLocks/>
          </p:cNvSpPr>
          <p:nvPr/>
        </p:nvSpPr>
        <p:spPr bwMode="auto">
          <a:xfrm>
            <a:off x="5410382" y="1944807"/>
            <a:ext cx="2925273" cy="798931"/>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2">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1" name="Freeform 584">
            <a:extLst>
              <a:ext uri="{FF2B5EF4-FFF2-40B4-BE49-F238E27FC236}">
                <a16:creationId xmlns="" xmlns:a16="http://schemas.microsoft.com/office/drawing/2014/main" id="{85D07358-42F8-4E20-8004-DE5429FD3CD5}"/>
              </a:ext>
            </a:extLst>
          </p:cNvPr>
          <p:cNvSpPr>
            <a:spLocks/>
          </p:cNvSpPr>
          <p:nvPr/>
        </p:nvSpPr>
        <p:spPr bwMode="auto">
          <a:xfrm>
            <a:off x="4765629" y="3192042"/>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4" name="Freeform 586">
            <a:extLst>
              <a:ext uri="{FF2B5EF4-FFF2-40B4-BE49-F238E27FC236}">
                <a16:creationId xmlns="" xmlns:a16="http://schemas.microsoft.com/office/drawing/2014/main" id="{A9C78BEC-7E18-451D-90D7-B5EE2EE7D2BE}"/>
              </a:ext>
            </a:extLst>
          </p:cNvPr>
          <p:cNvSpPr>
            <a:spLocks/>
          </p:cNvSpPr>
          <p:nvPr/>
        </p:nvSpPr>
        <p:spPr bwMode="auto">
          <a:xfrm>
            <a:off x="5410382" y="3184789"/>
            <a:ext cx="2925273" cy="1013112"/>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4">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3" name="Freeform 584">
            <a:extLst>
              <a:ext uri="{FF2B5EF4-FFF2-40B4-BE49-F238E27FC236}">
                <a16:creationId xmlns="" xmlns:a16="http://schemas.microsoft.com/office/drawing/2014/main" id="{31994175-1018-4D52-9EF8-2FB5805EEE60}"/>
              </a:ext>
            </a:extLst>
          </p:cNvPr>
          <p:cNvSpPr>
            <a:spLocks/>
          </p:cNvSpPr>
          <p:nvPr/>
        </p:nvSpPr>
        <p:spPr bwMode="auto">
          <a:xfrm>
            <a:off x="4765629" y="4432024"/>
            <a:ext cx="3644416" cy="859034"/>
          </a:xfrm>
          <a:custGeom>
            <a:avLst/>
            <a:gdLst>
              <a:gd name="T0" fmla="*/ 13835 w 14066"/>
              <a:gd name="T1" fmla="*/ 744 h 3315"/>
              <a:gd name="T2" fmla="*/ 13713 w 14066"/>
              <a:gd name="T3" fmla="*/ 454 h 3315"/>
              <a:gd name="T4" fmla="*/ 13456 w 14066"/>
              <a:gd name="T5" fmla="*/ 280 h 3315"/>
              <a:gd name="T6" fmla="*/ 2543 w 14066"/>
              <a:gd name="T7" fmla="*/ 257 h 3315"/>
              <a:gd name="T8" fmla="*/ 2291 w 14066"/>
              <a:gd name="T9" fmla="*/ 124 h 3315"/>
              <a:gd name="T10" fmla="*/ 1956 w 14066"/>
              <a:gd name="T11" fmla="*/ 26 h 3315"/>
              <a:gd name="T12" fmla="*/ 1658 w 14066"/>
              <a:gd name="T13" fmla="*/ 0 h 3315"/>
              <a:gd name="T14" fmla="*/ 1243 w 14066"/>
              <a:gd name="T15" fmla="*/ 52 h 3315"/>
              <a:gd name="T16" fmla="*/ 798 w 14066"/>
              <a:gd name="T17" fmla="*/ 240 h 3315"/>
              <a:gd name="T18" fmla="*/ 431 w 14066"/>
              <a:gd name="T19" fmla="*/ 543 h 3315"/>
              <a:gd name="T20" fmla="*/ 162 w 14066"/>
              <a:gd name="T21" fmla="*/ 938 h 3315"/>
              <a:gd name="T22" fmla="*/ 19 w 14066"/>
              <a:gd name="T23" fmla="*/ 1405 h 3315"/>
              <a:gd name="T24" fmla="*/ 0 w 14066"/>
              <a:gd name="T25" fmla="*/ 1720 h 3315"/>
              <a:gd name="T26" fmla="*/ 54 w 14066"/>
              <a:gd name="T27" fmla="*/ 2076 h 3315"/>
              <a:gd name="T28" fmla="*/ 177 w 14066"/>
              <a:gd name="T29" fmla="*/ 2404 h 3315"/>
              <a:gd name="T30" fmla="*/ 365 w 14066"/>
              <a:gd name="T31" fmla="*/ 2696 h 3315"/>
              <a:gd name="T32" fmla="*/ 607 w 14066"/>
              <a:gd name="T33" fmla="*/ 2941 h 3315"/>
              <a:gd name="T34" fmla="*/ 896 w 14066"/>
              <a:gd name="T35" fmla="*/ 3130 h 3315"/>
              <a:gd name="T36" fmla="*/ 1199 w 14066"/>
              <a:gd name="T37" fmla="*/ 3252 h 3315"/>
              <a:gd name="T38" fmla="*/ 1658 w 14066"/>
              <a:gd name="T39" fmla="*/ 3315 h 3315"/>
              <a:gd name="T40" fmla="*/ 1700 w 14066"/>
              <a:gd name="T41" fmla="*/ 3315 h 3315"/>
              <a:gd name="T42" fmla="*/ 1766 w 14066"/>
              <a:gd name="T43" fmla="*/ 3312 h 3315"/>
              <a:gd name="T44" fmla="*/ 1834 w 14066"/>
              <a:gd name="T45" fmla="*/ 3306 h 3315"/>
              <a:gd name="T46" fmla="*/ 1899 w 14066"/>
              <a:gd name="T47" fmla="*/ 3297 h 3315"/>
              <a:gd name="T48" fmla="*/ 1954 w 14066"/>
              <a:gd name="T49" fmla="*/ 3288 h 3315"/>
              <a:gd name="T50" fmla="*/ 2011 w 14066"/>
              <a:gd name="T51" fmla="*/ 3278 h 3315"/>
              <a:gd name="T52" fmla="*/ 2070 w 14066"/>
              <a:gd name="T53" fmla="*/ 3264 h 3315"/>
              <a:gd name="T54" fmla="*/ 2125 w 14066"/>
              <a:gd name="T55" fmla="*/ 3248 h 3315"/>
              <a:gd name="T56" fmla="*/ 2178 w 14066"/>
              <a:gd name="T57" fmla="*/ 3231 h 3315"/>
              <a:gd name="T58" fmla="*/ 2241 w 14066"/>
              <a:gd name="T59" fmla="*/ 3209 h 3315"/>
              <a:gd name="T60" fmla="*/ 2328 w 14066"/>
              <a:gd name="T61" fmla="*/ 3174 h 3315"/>
              <a:gd name="T62" fmla="*/ 2790 w 14066"/>
              <a:gd name="T63" fmla="*/ 2870 h 3315"/>
              <a:gd name="T64" fmla="*/ 2855 w 14066"/>
              <a:gd name="T65" fmla="*/ 2805 h 3315"/>
              <a:gd name="T66" fmla="*/ 2869 w 14066"/>
              <a:gd name="T67" fmla="*/ 2789 h 3315"/>
              <a:gd name="T68" fmla="*/ 2896 w 14066"/>
              <a:gd name="T69" fmla="*/ 2759 h 3315"/>
              <a:gd name="T70" fmla="*/ 2901 w 14066"/>
              <a:gd name="T71" fmla="*/ 2754 h 3315"/>
              <a:gd name="T72" fmla="*/ 2931 w 14066"/>
              <a:gd name="T73" fmla="*/ 2719 h 3315"/>
              <a:gd name="T74" fmla="*/ 2934 w 14066"/>
              <a:gd name="T75" fmla="*/ 2717 h 3315"/>
              <a:gd name="T76" fmla="*/ 2943 w 14066"/>
              <a:gd name="T77" fmla="*/ 2706 h 3315"/>
              <a:gd name="T78" fmla="*/ 2966 w 14066"/>
              <a:gd name="T79" fmla="*/ 2676 h 3315"/>
              <a:gd name="T80" fmla="*/ 2985 w 14066"/>
              <a:gd name="T81" fmla="*/ 2651 h 3315"/>
              <a:gd name="T82" fmla="*/ 3317 w 14066"/>
              <a:gd name="T83" fmla="*/ 2985 h 3315"/>
              <a:gd name="T84" fmla="*/ 3825 w 14066"/>
              <a:gd name="T85" fmla="*/ 3244 h 3315"/>
              <a:gd name="T86" fmla="*/ 4313 w 14066"/>
              <a:gd name="T87" fmla="*/ 3315 h 3315"/>
              <a:gd name="T88" fmla="*/ 13693 w 14066"/>
              <a:gd name="T89" fmla="*/ 3292 h 3315"/>
              <a:gd name="T90" fmla="*/ 13745 w 14066"/>
              <a:gd name="T91" fmla="*/ 3273 h 3315"/>
              <a:gd name="T92" fmla="*/ 13804 w 14066"/>
              <a:gd name="T93" fmla="*/ 3243 h 3315"/>
              <a:gd name="T94" fmla="*/ 13909 w 14066"/>
              <a:gd name="T95" fmla="*/ 3161 h 3315"/>
              <a:gd name="T96" fmla="*/ 14003 w 14066"/>
              <a:gd name="T97" fmla="*/ 3038 h 3315"/>
              <a:gd name="T98" fmla="*/ 14066 w 14066"/>
              <a:gd name="T99" fmla="*/ 2784 h 3315"/>
              <a:gd name="T100" fmla="*/ 14066 w 14066"/>
              <a:gd name="T101" fmla="*/ 2654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6" h="3315">
                <a:moveTo>
                  <a:pt x="13837" y="2654"/>
                </a:moveTo>
                <a:lnTo>
                  <a:pt x="13837" y="800"/>
                </a:lnTo>
                <a:lnTo>
                  <a:pt x="13835" y="744"/>
                </a:lnTo>
                <a:lnTo>
                  <a:pt x="13813" y="638"/>
                </a:lnTo>
                <a:lnTo>
                  <a:pt x="13772" y="540"/>
                </a:lnTo>
                <a:lnTo>
                  <a:pt x="13713" y="454"/>
                </a:lnTo>
                <a:lnTo>
                  <a:pt x="13640" y="380"/>
                </a:lnTo>
                <a:lnTo>
                  <a:pt x="13553" y="321"/>
                </a:lnTo>
                <a:lnTo>
                  <a:pt x="13456" y="280"/>
                </a:lnTo>
                <a:lnTo>
                  <a:pt x="13349" y="258"/>
                </a:lnTo>
                <a:lnTo>
                  <a:pt x="13294" y="257"/>
                </a:lnTo>
                <a:lnTo>
                  <a:pt x="2543" y="257"/>
                </a:lnTo>
                <a:lnTo>
                  <a:pt x="2494" y="227"/>
                </a:lnTo>
                <a:lnTo>
                  <a:pt x="2394" y="172"/>
                </a:lnTo>
                <a:lnTo>
                  <a:pt x="2291" y="124"/>
                </a:lnTo>
                <a:lnTo>
                  <a:pt x="2182" y="84"/>
                </a:lnTo>
                <a:lnTo>
                  <a:pt x="2070" y="52"/>
                </a:lnTo>
                <a:lnTo>
                  <a:pt x="1956" y="26"/>
                </a:lnTo>
                <a:lnTo>
                  <a:pt x="1838" y="9"/>
                </a:lnTo>
                <a:lnTo>
                  <a:pt x="1719" y="0"/>
                </a:lnTo>
                <a:lnTo>
                  <a:pt x="1658" y="0"/>
                </a:lnTo>
                <a:lnTo>
                  <a:pt x="1573" y="1"/>
                </a:lnTo>
                <a:lnTo>
                  <a:pt x="1405" y="18"/>
                </a:lnTo>
                <a:lnTo>
                  <a:pt x="1243" y="52"/>
                </a:lnTo>
                <a:lnTo>
                  <a:pt x="1088" y="100"/>
                </a:lnTo>
                <a:lnTo>
                  <a:pt x="939" y="163"/>
                </a:lnTo>
                <a:lnTo>
                  <a:pt x="798" y="240"/>
                </a:lnTo>
                <a:lnTo>
                  <a:pt x="665" y="329"/>
                </a:lnTo>
                <a:lnTo>
                  <a:pt x="542" y="430"/>
                </a:lnTo>
                <a:lnTo>
                  <a:pt x="431" y="543"/>
                </a:lnTo>
                <a:lnTo>
                  <a:pt x="328" y="665"/>
                </a:lnTo>
                <a:lnTo>
                  <a:pt x="239" y="797"/>
                </a:lnTo>
                <a:lnTo>
                  <a:pt x="162" y="938"/>
                </a:lnTo>
                <a:lnTo>
                  <a:pt x="100" y="1087"/>
                </a:lnTo>
                <a:lnTo>
                  <a:pt x="51" y="1243"/>
                </a:lnTo>
                <a:lnTo>
                  <a:pt x="19" y="1405"/>
                </a:lnTo>
                <a:lnTo>
                  <a:pt x="2" y="1572"/>
                </a:lnTo>
                <a:lnTo>
                  <a:pt x="0" y="1658"/>
                </a:lnTo>
                <a:lnTo>
                  <a:pt x="0" y="1720"/>
                </a:lnTo>
                <a:lnTo>
                  <a:pt x="10" y="1842"/>
                </a:lnTo>
                <a:lnTo>
                  <a:pt x="28" y="1961"/>
                </a:lnTo>
                <a:lnTo>
                  <a:pt x="54" y="2076"/>
                </a:lnTo>
                <a:lnTo>
                  <a:pt x="87" y="2190"/>
                </a:lnTo>
                <a:lnTo>
                  <a:pt x="129" y="2299"/>
                </a:lnTo>
                <a:lnTo>
                  <a:pt x="177" y="2404"/>
                </a:lnTo>
                <a:lnTo>
                  <a:pt x="234" y="2507"/>
                </a:lnTo>
                <a:lnTo>
                  <a:pt x="296" y="2604"/>
                </a:lnTo>
                <a:lnTo>
                  <a:pt x="365" y="2696"/>
                </a:lnTo>
                <a:lnTo>
                  <a:pt x="440" y="2783"/>
                </a:lnTo>
                <a:lnTo>
                  <a:pt x="520" y="2864"/>
                </a:lnTo>
                <a:lnTo>
                  <a:pt x="607" y="2941"/>
                </a:lnTo>
                <a:lnTo>
                  <a:pt x="699" y="3010"/>
                </a:lnTo>
                <a:lnTo>
                  <a:pt x="795" y="3073"/>
                </a:lnTo>
                <a:lnTo>
                  <a:pt x="896" y="3130"/>
                </a:lnTo>
                <a:lnTo>
                  <a:pt x="948" y="3156"/>
                </a:lnTo>
                <a:lnTo>
                  <a:pt x="1030" y="3192"/>
                </a:lnTo>
                <a:lnTo>
                  <a:pt x="1199" y="3252"/>
                </a:lnTo>
                <a:lnTo>
                  <a:pt x="1378" y="3293"/>
                </a:lnTo>
                <a:lnTo>
                  <a:pt x="1564" y="3314"/>
                </a:lnTo>
                <a:lnTo>
                  <a:pt x="1658" y="3315"/>
                </a:lnTo>
                <a:lnTo>
                  <a:pt x="1658" y="3315"/>
                </a:lnTo>
                <a:lnTo>
                  <a:pt x="1659" y="3315"/>
                </a:lnTo>
                <a:lnTo>
                  <a:pt x="1700" y="3315"/>
                </a:lnTo>
                <a:lnTo>
                  <a:pt x="1740" y="3313"/>
                </a:lnTo>
                <a:lnTo>
                  <a:pt x="1753" y="3313"/>
                </a:lnTo>
                <a:lnTo>
                  <a:pt x="1766" y="3312"/>
                </a:lnTo>
                <a:lnTo>
                  <a:pt x="1793" y="3310"/>
                </a:lnTo>
                <a:lnTo>
                  <a:pt x="1820" y="3308"/>
                </a:lnTo>
                <a:lnTo>
                  <a:pt x="1834" y="3306"/>
                </a:lnTo>
                <a:lnTo>
                  <a:pt x="1850" y="3304"/>
                </a:lnTo>
                <a:lnTo>
                  <a:pt x="1875" y="3301"/>
                </a:lnTo>
                <a:lnTo>
                  <a:pt x="1899" y="3297"/>
                </a:lnTo>
                <a:lnTo>
                  <a:pt x="1915" y="3296"/>
                </a:lnTo>
                <a:lnTo>
                  <a:pt x="1932" y="3292"/>
                </a:lnTo>
                <a:lnTo>
                  <a:pt x="1954" y="3288"/>
                </a:lnTo>
                <a:lnTo>
                  <a:pt x="1977" y="3284"/>
                </a:lnTo>
                <a:lnTo>
                  <a:pt x="1994" y="3282"/>
                </a:lnTo>
                <a:lnTo>
                  <a:pt x="2011" y="3278"/>
                </a:lnTo>
                <a:lnTo>
                  <a:pt x="2031" y="3273"/>
                </a:lnTo>
                <a:lnTo>
                  <a:pt x="2052" y="3268"/>
                </a:lnTo>
                <a:lnTo>
                  <a:pt x="2070" y="3264"/>
                </a:lnTo>
                <a:lnTo>
                  <a:pt x="2089" y="3258"/>
                </a:lnTo>
                <a:lnTo>
                  <a:pt x="2107" y="3253"/>
                </a:lnTo>
                <a:lnTo>
                  <a:pt x="2125" y="3248"/>
                </a:lnTo>
                <a:lnTo>
                  <a:pt x="2146" y="3243"/>
                </a:lnTo>
                <a:lnTo>
                  <a:pt x="2165" y="3236"/>
                </a:lnTo>
                <a:lnTo>
                  <a:pt x="2178" y="3231"/>
                </a:lnTo>
                <a:lnTo>
                  <a:pt x="2191" y="3227"/>
                </a:lnTo>
                <a:lnTo>
                  <a:pt x="2217" y="3218"/>
                </a:lnTo>
                <a:lnTo>
                  <a:pt x="2241" y="3209"/>
                </a:lnTo>
                <a:lnTo>
                  <a:pt x="2241" y="3209"/>
                </a:lnTo>
                <a:lnTo>
                  <a:pt x="2241" y="3209"/>
                </a:lnTo>
                <a:lnTo>
                  <a:pt x="2328" y="3174"/>
                </a:lnTo>
                <a:lnTo>
                  <a:pt x="2494" y="3090"/>
                </a:lnTo>
                <a:lnTo>
                  <a:pt x="2648" y="2989"/>
                </a:lnTo>
                <a:lnTo>
                  <a:pt x="2790" y="2870"/>
                </a:lnTo>
                <a:lnTo>
                  <a:pt x="2855" y="2805"/>
                </a:lnTo>
                <a:lnTo>
                  <a:pt x="2855" y="2805"/>
                </a:lnTo>
                <a:lnTo>
                  <a:pt x="2855" y="2805"/>
                </a:lnTo>
                <a:lnTo>
                  <a:pt x="2858" y="2801"/>
                </a:lnTo>
                <a:lnTo>
                  <a:pt x="2862" y="2797"/>
                </a:lnTo>
                <a:lnTo>
                  <a:pt x="2869" y="2789"/>
                </a:lnTo>
                <a:lnTo>
                  <a:pt x="2875" y="2783"/>
                </a:lnTo>
                <a:lnTo>
                  <a:pt x="2886" y="2771"/>
                </a:lnTo>
                <a:lnTo>
                  <a:pt x="2896" y="2759"/>
                </a:lnTo>
                <a:lnTo>
                  <a:pt x="2896" y="2759"/>
                </a:lnTo>
                <a:lnTo>
                  <a:pt x="2896" y="2759"/>
                </a:lnTo>
                <a:lnTo>
                  <a:pt x="2901" y="2754"/>
                </a:lnTo>
                <a:lnTo>
                  <a:pt x="2906" y="2748"/>
                </a:lnTo>
                <a:lnTo>
                  <a:pt x="2919" y="2734"/>
                </a:lnTo>
                <a:lnTo>
                  <a:pt x="2931" y="2719"/>
                </a:lnTo>
                <a:lnTo>
                  <a:pt x="2931" y="2719"/>
                </a:lnTo>
                <a:lnTo>
                  <a:pt x="2932" y="2718"/>
                </a:lnTo>
                <a:lnTo>
                  <a:pt x="2934" y="2717"/>
                </a:lnTo>
                <a:lnTo>
                  <a:pt x="2935" y="2715"/>
                </a:lnTo>
                <a:lnTo>
                  <a:pt x="2939" y="2710"/>
                </a:lnTo>
                <a:lnTo>
                  <a:pt x="2943" y="2706"/>
                </a:lnTo>
                <a:lnTo>
                  <a:pt x="2947" y="2701"/>
                </a:lnTo>
                <a:lnTo>
                  <a:pt x="2950" y="2696"/>
                </a:lnTo>
                <a:lnTo>
                  <a:pt x="2966" y="2676"/>
                </a:lnTo>
                <a:lnTo>
                  <a:pt x="2980" y="2658"/>
                </a:lnTo>
                <a:lnTo>
                  <a:pt x="2983" y="2654"/>
                </a:lnTo>
                <a:lnTo>
                  <a:pt x="2985" y="2651"/>
                </a:lnTo>
                <a:lnTo>
                  <a:pt x="3044" y="2726"/>
                </a:lnTo>
                <a:lnTo>
                  <a:pt x="3173" y="2863"/>
                </a:lnTo>
                <a:lnTo>
                  <a:pt x="3317" y="2985"/>
                </a:lnTo>
                <a:lnTo>
                  <a:pt x="3475" y="3090"/>
                </a:lnTo>
                <a:lnTo>
                  <a:pt x="3645" y="3177"/>
                </a:lnTo>
                <a:lnTo>
                  <a:pt x="3825" y="3244"/>
                </a:lnTo>
                <a:lnTo>
                  <a:pt x="4015" y="3290"/>
                </a:lnTo>
                <a:lnTo>
                  <a:pt x="4212" y="3313"/>
                </a:lnTo>
                <a:lnTo>
                  <a:pt x="4313" y="3315"/>
                </a:lnTo>
                <a:lnTo>
                  <a:pt x="13535" y="3315"/>
                </a:lnTo>
                <a:lnTo>
                  <a:pt x="13589" y="3314"/>
                </a:lnTo>
                <a:lnTo>
                  <a:pt x="13693" y="3292"/>
                </a:lnTo>
                <a:lnTo>
                  <a:pt x="13741" y="3274"/>
                </a:lnTo>
                <a:lnTo>
                  <a:pt x="13743" y="3273"/>
                </a:lnTo>
                <a:lnTo>
                  <a:pt x="13745" y="3273"/>
                </a:lnTo>
                <a:lnTo>
                  <a:pt x="13755" y="3268"/>
                </a:lnTo>
                <a:lnTo>
                  <a:pt x="13765" y="3264"/>
                </a:lnTo>
                <a:lnTo>
                  <a:pt x="13804" y="3243"/>
                </a:lnTo>
                <a:lnTo>
                  <a:pt x="13877" y="3192"/>
                </a:lnTo>
                <a:lnTo>
                  <a:pt x="13908" y="3161"/>
                </a:lnTo>
                <a:lnTo>
                  <a:pt x="13909" y="3161"/>
                </a:lnTo>
                <a:lnTo>
                  <a:pt x="13910" y="3160"/>
                </a:lnTo>
                <a:lnTo>
                  <a:pt x="13945" y="3122"/>
                </a:lnTo>
                <a:lnTo>
                  <a:pt x="14003" y="3038"/>
                </a:lnTo>
                <a:lnTo>
                  <a:pt x="14043" y="2942"/>
                </a:lnTo>
                <a:lnTo>
                  <a:pt x="14063" y="2839"/>
                </a:lnTo>
                <a:lnTo>
                  <a:pt x="14066" y="2784"/>
                </a:lnTo>
                <a:lnTo>
                  <a:pt x="14066" y="2784"/>
                </a:lnTo>
                <a:lnTo>
                  <a:pt x="14066" y="2654"/>
                </a:lnTo>
                <a:lnTo>
                  <a:pt x="14066" y="2654"/>
                </a:lnTo>
                <a:lnTo>
                  <a:pt x="13837" y="2654"/>
                </a:lnTo>
                <a:close/>
              </a:path>
            </a:pathLst>
          </a:custGeom>
          <a:solidFill>
            <a:schemeClr val="bg2">
              <a:lumMod val="9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6" name="Freeform 586">
            <a:extLst>
              <a:ext uri="{FF2B5EF4-FFF2-40B4-BE49-F238E27FC236}">
                <a16:creationId xmlns="" xmlns:a16="http://schemas.microsoft.com/office/drawing/2014/main" id="{9EC42FC2-9A5E-4E5F-BBBD-F5227F5ACA92}"/>
              </a:ext>
            </a:extLst>
          </p:cNvPr>
          <p:cNvSpPr>
            <a:spLocks/>
          </p:cNvSpPr>
          <p:nvPr/>
        </p:nvSpPr>
        <p:spPr bwMode="auto">
          <a:xfrm>
            <a:off x="5410382" y="4424770"/>
            <a:ext cx="2925273" cy="109905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6">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grpSp>
        <p:nvGrpSpPr>
          <p:cNvPr id="12" name="Group 11">
            <a:extLst>
              <a:ext uri="{FF2B5EF4-FFF2-40B4-BE49-F238E27FC236}">
                <a16:creationId xmlns="" xmlns:a16="http://schemas.microsoft.com/office/drawing/2014/main" id="{8F8C2B70-2AE6-49CA-9B4C-86A24DA5D4A7}"/>
              </a:ext>
            </a:extLst>
          </p:cNvPr>
          <p:cNvGrpSpPr/>
          <p:nvPr/>
        </p:nvGrpSpPr>
        <p:grpSpPr>
          <a:xfrm>
            <a:off x="1707449" y="1872483"/>
            <a:ext cx="2545332" cy="826423"/>
            <a:chOff x="2276598" y="1352174"/>
            <a:chExt cx="3393776" cy="1101899"/>
          </a:xfrm>
        </p:grpSpPr>
        <p:sp>
          <p:nvSpPr>
            <p:cNvPr id="195" name="TextBox 194">
              <a:extLst>
                <a:ext uri="{FF2B5EF4-FFF2-40B4-BE49-F238E27FC236}">
                  <a16:creationId xmlns="" xmlns:a16="http://schemas.microsoft.com/office/drawing/2014/main" id="{DF1AD114-8706-4265-B607-51FAB3D460A5}"/>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Доимий счётлар</a:t>
              </a:r>
              <a:endParaRPr lang="en-US" b="1" dirty="0"/>
            </a:p>
          </p:txBody>
        </p:sp>
        <p:sp>
          <p:nvSpPr>
            <p:cNvPr id="196" name="TextBox 195">
              <a:extLst>
                <a:ext uri="{FF2B5EF4-FFF2-40B4-BE49-F238E27FC236}">
                  <a16:creationId xmlns="" xmlns:a16="http://schemas.microsoft.com/office/drawing/2014/main" id="{316B998E-908B-4626-81B8-C782E34FCB61}"/>
                </a:ext>
              </a:extLst>
            </p:cNvPr>
            <p:cNvSpPr txBox="1"/>
            <p:nvPr/>
          </p:nvSpPr>
          <p:spPr>
            <a:xfrm>
              <a:off x="2284391" y="1776964"/>
              <a:ext cx="3385983" cy="677109"/>
            </a:xfrm>
            <a:prstGeom prst="rect">
              <a:avLst/>
            </a:prstGeom>
            <a:noFill/>
          </p:spPr>
          <p:txBody>
            <a:bodyPr wrap="square" lIns="0" rIns="0" rtlCol="0" anchor="t">
              <a:spAutoFit/>
            </a:bodyPr>
            <a:lstStyle/>
            <a:p>
              <a:pPr algn="just"/>
              <a:r>
                <a:rPr lang="uz-Cyrl-UZ" sz="900" dirty="0"/>
                <a:t>бу ҳисобот даври охирига салдога эга бўлиб, бухгалтерия балансида акс эттириладиган активлар, мажбуриятлар, сармоялар счётларидир.</a:t>
              </a:r>
              <a:endParaRPr lang="en-US" sz="900" dirty="0">
                <a:solidFill>
                  <a:schemeClr val="tx1">
                    <a:lumMod val="65000"/>
                    <a:lumOff val="35000"/>
                  </a:schemeClr>
                </a:solidFill>
              </a:endParaRPr>
            </a:p>
          </p:txBody>
        </p:sp>
      </p:grpSp>
      <p:grpSp>
        <p:nvGrpSpPr>
          <p:cNvPr id="197" name="Group 196">
            <a:extLst>
              <a:ext uri="{FF2B5EF4-FFF2-40B4-BE49-F238E27FC236}">
                <a16:creationId xmlns="" xmlns:a16="http://schemas.microsoft.com/office/drawing/2014/main" id="{887F3C55-92B8-4B53-8CF7-0889FB44AA6E}"/>
              </a:ext>
            </a:extLst>
          </p:cNvPr>
          <p:cNvGrpSpPr/>
          <p:nvPr/>
        </p:nvGrpSpPr>
        <p:grpSpPr>
          <a:xfrm>
            <a:off x="1700163" y="3089653"/>
            <a:ext cx="2552618" cy="964923"/>
            <a:chOff x="2276598" y="1352174"/>
            <a:chExt cx="3403491" cy="1286566"/>
          </a:xfrm>
        </p:grpSpPr>
        <p:sp>
          <p:nvSpPr>
            <p:cNvPr id="198" name="TextBox 197">
              <a:extLst>
                <a:ext uri="{FF2B5EF4-FFF2-40B4-BE49-F238E27FC236}">
                  <a16:creationId xmlns="" xmlns:a16="http://schemas.microsoft.com/office/drawing/2014/main" id="{994E98FF-6EA3-4B31-9468-D81A6F8025C5}"/>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Актив счёт (А)</a:t>
              </a:r>
              <a:endParaRPr lang="en-US" b="1" dirty="0"/>
            </a:p>
          </p:txBody>
        </p:sp>
        <p:sp>
          <p:nvSpPr>
            <p:cNvPr id="199" name="TextBox 198">
              <a:extLst>
                <a:ext uri="{FF2B5EF4-FFF2-40B4-BE49-F238E27FC236}">
                  <a16:creationId xmlns="" xmlns:a16="http://schemas.microsoft.com/office/drawing/2014/main" id="{BDC93AC8-935B-41B2-A5F3-812820E30708}"/>
                </a:ext>
              </a:extLst>
            </p:cNvPr>
            <p:cNvSpPr txBox="1"/>
            <p:nvPr/>
          </p:nvSpPr>
          <p:spPr>
            <a:xfrm>
              <a:off x="2284393" y="1776964"/>
              <a:ext cx="3395696" cy="861776"/>
            </a:xfrm>
            <a:prstGeom prst="rect">
              <a:avLst/>
            </a:prstGeom>
            <a:noFill/>
          </p:spPr>
          <p:txBody>
            <a:bodyPr wrap="square" lIns="0" rIns="0" rtlCol="0" anchor="t">
              <a:spAutoFit/>
            </a:bodyPr>
            <a:lstStyle/>
            <a:p>
              <a:pPr algn="just"/>
              <a:r>
                <a:rPr lang="uz-Cyrl-UZ" sz="900" dirty="0"/>
                <a:t>бу активларни акс эттиришга мўлжалланган счёт бўлиб, унда иқтисодий ресурсларнинг қолдиғи ва кўпайиши счётнинг дебетида, камайиш эса кредит бўйича акс эттирилади.</a:t>
              </a:r>
              <a:endParaRPr lang="en-US" sz="900" dirty="0">
                <a:solidFill>
                  <a:schemeClr val="tx1">
                    <a:lumMod val="65000"/>
                    <a:lumOff val="35000"/>
                  </a:schemeClr>
                </a:solidFill>
              </a:endParaRPr>
            </a:p>
          </p:txBody>
        </p:sp>
      </p:grpSp>
      <p:grpSp>
        <p:nvGrpSpPr>
          <p:cNvPr id="200" name="Group 199">
            <a:extLst>
              <a:ext uri="{FF2B5EF4-FFF2-40B4-BE49-F238E27FC236}">
                <a16:creationId xmlns="" xmlns:a16="http://schemas.microsoft.com/office/drawing/2014/main" id="{1E6173B1-A77D-4DA7-A5DB-07961EEB20FF}"/>
              </a:ext>
            </a:extLst>
          </p:cNvPr>
          <p:cNvGrpSpPr/>
          <p:nvPr/>
        </p:nvGrpSpPr>
        <p:grpSpPr>
          <a:xfrm>
            <a:off x="1707449" y="4368877"/>
            <a:ext cx="2202816" cy="1103422"/>
            <a:chOff x="2276598" y="1352174"/>
            <a:chExt cx="2937088" cy="1471231"/>
          </a:xfrm>
        </p:grpSpPr>
        <p:sp>
          <p:nvSpPr>
            <p:cNvPr id="201" name="TextBox 200">
              <a:extLst>
                <a:ext uri="{FF2B5EF4-FFF2-40B4-BE49-F238E27FC236}">
                  <a16:creationId xmlns="" xmlns:a16="http://schemas.microsoft.com/office/drawing/2014/main" id="{94F70E38-B66E-4CD0-9362-7F4BE2960035}"/>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Пассив счёт (П)</a:t>
              </a:r>
              <a:endParaRPr lang="en-US" b="1" dirty="0"/>
            </a:p>
          </p:txBody>
        </p:sp>
        <p:sp>
          <p:nvSpPr>
            <p:cNvPr id="202" name="TextBox 201">
              <a:extLst>
                <a:ext uri="{FF2B5EF4-FFF2-40B4-BE49-F238E27FC236}">
                  <a16:creationId xmlns="" xmlns:a16="http://schemas.microsoft.com/office/drawing/2014/main" id="{FD2625DB-344B-4729-9826-AAC9FA39DA2A}"/>
                </a:ext>
              </a:extLst>
            </p:cNvPr>
            <p:cNvSpPr txBox="1"/>
            <p:nvPr/>
          </p:nvSpPr>
          <p:spPr>
            <a:xfrm>
              <a:off x="2284393" y="1776964"/>
              <a:ext cx="2929293" cy="1046441"/>
            </a:xfrm>
            <a:prstGeom prst="rect">
              <a:avLst/>
            </a:prstGeom>
            <a:noFill/>
          </p:spPr>
          <p:txBody>
            <a:bodyPr wrap="square" lIns="0" rIns="0" rtlCol="0" anchor="t">
              <a:spAutoFit/>
            </a:bodyPr>
            <a:lstStyle/>
            <a:p>
              <a:pPr algn="just"/>
              <a:r>
                <a:rPr lang="uz-Cyrl-UZ" sz="900" dirty="0"/>
                <a:t>бу мажбурият ва сармояни акс эттиришга мўлжалланган счёт бўлиб, унда мажбурият ва сармоянинг қолдиғи ва кўпайиш счётининг кредити бўйича, камайиш эса дебет бўйича акс эттирилади.</a:t>
              </a:r>
              <a:endParaRPr lang="en-US" sz="900" dirty="0">
                <a:solidFill>
                  <a:schemeClr val="tx1">
                    <a:lumMod val="65000"/>
                    <a:lumOff val="35000"/>
                  </a:schemeClr>
                </a:solidFill>
              </a:endParaRPr>
            </a:p>
          </p:txBody>
        </p:sp>
      </p:grpSp>
      <p:grpSp>
        <p:nvGrpSpPr>
          <p:cNvPr id="204" name="Group 203">
            <a:extLst>
              <a:ext uri="{FF2B5EF4-FFF2-40B4-BE49-F238E27FC236}">
                <a16:creationId xmlns="" xmlns:a16="http://schemas.microsoft.com/office/drawing/2014/main" id="{BCD5A95B-002E-4BE8-9F8D-BCE04A4AEB3D}"/>
              </a:ext>
            </a:extLst>
          </p:cNvPr>
          <p:cNvGrpSpPr/>
          <p:nvPr/>
        </p:nvGrpSpPr>
        <p:grpSpPr>
          <a:xfrm>
            <a:off x="5726366" y="1872483"/>
            <a:ext cx="2528246" cy="826423"/>
            <a:chOff x="2276598" y="1352174"/>
            <a:chExt cx="3370994" cy="1101899"/>
          </a:xfrm>
        </p:grpSpPr>
        <p:sp>
          <p:nvSpPr>
            <p:cNvPr id="211" name="TextBox 210">
              <a:extLst>
                <a:ext uri="{FF2B5EF4-FFF2-40B4-BE49-F238E27FC236}">
                  <a16:creationId xmlns="" xmlns:a16="http://schemas.microsoft.com/office/drawing/2014/main" id="{A91DCB21-2486-45D0-B5CB-0C3217C02630}"/>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Контр-актив счёт (КА)</a:t>
              </a:r>
              <a:endParaRPr lang="en-US" b="1" dirty="0"/>
            </a:p>
          </p:txBody>
        </p:sp>
        <p:sp>
          <p:nvSpPr>
            <p:cNvPr id="212" name="TextBox 211">
              <a:extLst>
                <a:ext uri="{FF2B5EF4-FFF2-40B4-BE49-F238E27FC236}">
                  <a16:creationId xmlns="" xmlns:a16="http://schemas.microsoft.com/office/drawing/2014/main" id="{1F53FA33-14C1-484A-94F6-47D1302166FD}"/>
                </a:ext>
              </a:extLst>
            </p:cNvPr>
            <p:cNvSpPr txBox="1"/>
            <p:nvPr/>
          </p:nvSpPr>
          <p:spPr>
            <a:xfrm>
              <a:off x="2284391" y="1776964"/>
              <a:ext cx="3363201" cy="677109"/>
            </a:xfrm>
            <a:prstGeom prst="rect">
              <a:avLst/>
            </a:prstGeom>
            <a:noFill/>
          </p:spPr>
          <p:txBody>
            <a:bodyPr wrap="square" lIns="0" rIns="0" rtlCol="0" anchor="t">
              <a:spAutoFit/>
            </a:bodyPr>
            <a:lstStyle/>
            <a:p>
              <a:pPr algn="just"/>
              <a:r>
                <a:rPr lang="uz-Cyrl-UZ" sz="900" dirty="0"/>
                <a:t>бу у билан боғлик бўлган актив счётнинг салдосидан чегириладиган молиявий ҳисоботда активнинг соф қийматини акс эттирувчи счётдир.</a:t>
              </a:r>
              <a:endParaRPr lang="en-US" sz="900" dirty="0">
                <a:solidFill>
                  <a:schemeClr val="tx1">
                    <a:lumMod val="65000"/>
                    <a:lumOff val="35000"/>
                  </a:schemeClr>
                </a:solidFill>
              </a:endParaRPr>
            </a:p>
          </p:txBody>
        </p:sp>
      </p:grpSp>
      <p:grpSp>
        <p:nvGrpSpPr>
          <p:cNvPr id="205" name="Group 204">
            <a:extLst>
              <a:ext uri="{FF2B5EF4-FFF2-40B4-BE49-F238E27FC236}">
                <a16:creationId xmlns="" xmlns:a16="http://schemas.microsoft.com/office/drawing/2014/main" id="{E4019A08-2032-47FD-943E-A1F3AFAA8AD7}"/>
              </a:ext>
            </a:extLst>
          </p:cNvPr>
          <p:cNvGrpSpPr/>
          <p:nvPr/>
        </p:nvGrpSpPr>
        <p:grpSpPr>
          <a:xfrm>
            <a:off x="5726366" y="3120680"/>
            <a:ext cx="2528246" cy="964923"/>
            <a:chOff x="2276598" y="1352174"/>
            <a:chExt cx="3370995" cy="1286566"/>
          </a:xfrm>
        </p:grpSpPr>
        <p:sp>
          <p:nvSpPr>
            <p:cNvPr id="209" name="TextBox 208">
              <a:extLst>
                <a:ext uri="{FF2B5EF4-FFF2-40B4-BE49-F238E27FC236}">
                  <a16:creationId xmlns="" xmlns:a16="http://schemas.microsoft.com/office/drawing/2014/main" id="{FED27C0B-A011-4D66-B052-A9DC597210CC}"/>
                </a:ext>
              </a:extLst>
            </p:cNvPr>
            <p:cNvSpPr txBox="1"/>
            <p:nvPr/>
          </p:nvSpPr>
          <p:spPr>
            <a:xfrm>
              <a:off x="2276598" y="1352174"/>
              <a:ext cx="3165368" cy="492443"/>
            </a:xfrm>
            <a:prstGeom prst="rect">
              <a:avLst/>
            </a:prstGeom>
            <a:noFill/>
          </p:spPr>
          <p:txBody>
            <a:bodyPr wrap="square" lIns="0" rIns="0" rtlCol="0" anchor="b">
              <a:spAutoFit/>
            </a:bodyPr>
            <a:lstStyle/>
            <a:p>
              <a:r>
                <a:rPr lang="uz-Cyrl-UZ" b="1" u="sng" dirty="0"/>
                <a:t>Контр-пассив счёт (КП)</a:t>
              </a:r>
              <a:endParaRPr lang="en-US" b="1" dirty="0"/>
            </a:p>
          </p:txBody>
        </p:sp>
        <p:sp>
          <p:nvSpPr>
            <p:cNvPr id="210" name="TextBox 209">
              <a:extLst>
                <a:ext uri="{FF2B5EF4-FFF2-40B4-BE49-F238E27FC236}">
                  <a16:creationId xmlns="" xmlns:a16="http://schemas.microsoft.com/office/drawing/2014/main" id="{E87F75EA-BD9E-447F-B806-CAF87ECFB4FD}"/>
                </a:ext>
              </a:extLst>
            </p:cNvPr>
            <p:cNvSpPr txBox="1"/>
            <p:nvPr/>
          </p:nvSpPr>
          <p:spPr>
            <a:xfrm>
              <a:off x="2284393" y="1776964"/>
              <a:ext cx="3363200" cy="861776"/>
            </a:xfrm>
            <a:prstGeom prst="rect">
              <a:avLst/>
            </a:prstGeom>
            <a:noFill/>
          </p:spPr>
          <p:txBody>
            <a:bodyPr wrap="square" lIns="0" rIns="0" rtlCol="0" anchor="t">
              <a:spAutoFit/>
            </a:bodyPr>
            <a:lstStyle/>
            <a:p>
              <a:pPr algn="just"/>
              <a:r>
                <a:rPr lang="uz-Cyrl-UZ" sz="900" dirty="0"/>
                <a:t>бу у билан боғлик бўлган пассив счётнинг салдосидан чегираладиган молиявий ҳисоботда мажбурият ёки сармоянинг соф қийматини акс эттирувчи счётдир.</a:t>
              </a:r>
              <a:endParaRPr lang="en-US" sz="900" dirty="0">
                <a:solidFill>
                  <a:schemeClr val="tx1">
                    <a:lumMod val="65000"/>
                    <a:lumOff val="35000"/>
                  </a:schemeClr>
                </a:solidFill>
              </a:endParaRPr>
            </a:p>
          </p:txBody>
        </p:sp>
      </p:grpSp>
      <p:grpSp>
        <p:nvGrpSpPr>
          <p:cNvPr id="206" name="Group 205">
            <a:extLst>
              <a:ext uri="{FF2B5EF4-FFF2-40B4-BE49-F238E27FC236}">
                <a16:creationId xmlns="" xmlns:a16="http://schemas.microsoft.com/office/drawing/2014/main" id="{11230754-A102-49F5-A3D1-77B8E329F676}"/>
              </a:ext>
            </a:extLst>
          </p:cNvPr>
          <p:cNvGrpSpPr/>
          <p:nvPr/>
        </p:nvGrpSpPr>
        <p:grpSpPr>
          <a:xfrm>
            <a:off x="5688831" y="4342340"/>
            <a:ext cx="2590073" cy="1103422"/>
            <a:chOff x="2276598" y="1352174"/>
            <a:chExt cx="3453430" cy="1471231"/>
          </a:xfrm>
        </p:grpSpPr>
        <p:sp>
          <p:nvSpPr>
            <p:cNvPr id="207" name="TextBox 206">
              <a:extLst>
                <a:ext uri="{FF2B5EF4-FFF2-40B4-BE49-F238E27FC236}">
                  <a16:creationId xmlns="" xmlns:a16="http://schemas.microsoft.com/office/drawing/2014/main" id="{553D64B7-C2B6-44A2-9FE1-B7B3E58F193B}"/>
                </a:ext>
              </a:extLst>
            </p:cNvPr>
            <p:cNvSpPr txBox="1"/>
            <p:nvPr/>
          </p:nvSpPr>
          <p:spPr>
            <a:xfrm>
              <a:off x="2276598" y="1352174"/>
              <a:ext cx="2937088" cy="492443"/>
            </a:xfrm>
            <a:prstGeom prst="rect">
              <a:avLst/>
            </a:prstGeom>
            <a:noFill/>
          </p:spPr>
          <p:txBody>
            <a:bodyPr wrap="square" lIns="0" rIns="0" rtlCol="0" anchor="b">
              <a:spAutoFit/>
            </a:bodyPr>
            <a:lstStyle/>
            <a:p>
              <a:r>
                <a:rPr lang="uz-Cyrl-UZ" b="1" u="sng" dirty="0"/>
                <a:t>Транзит счётлар (Т)</a:t>
              </a:r>
              <a:endParaRPr lang="en-US" b="1" dirty="0"/>
            </a:p>
          </p:txBody>
        </p:sp>
        <p:sp>
          <p:nvSpPr>
            <p:cNvPr id="208" name="TextBox 207">
              <a:extLst>
                <a:ext uri="{FF2B5EF4-FFF2-40B4-BE49-F238E27FC236}">
                  <a16:creationId xmlns="" xmlns:a16="http://schemas.microsoft.com/office/drawing/2014/main" id="{FEDA6B54-2B6E-4E48-816A-77B2B956E79E}"/>
                </a:ext>
              </a:extLst>
            </p:cNvPr>
            <p:cNvSpPr txBox="1"/>
            <p:nvPr/>
          </p:nvSpPr>
          <p:spPr>
            <a:xfrm>
              <a:off x="2284393" y="1776964"/>
              <a:ext cx="3445635" cy="1046441"/>
            </a:xfrm>
            <a:prstGeom prst="rect">
              <a:avLst/>
            </a:prstGeom>
            <a:noFill/>
          </p:spPr>
          <p:txBody>
            <a:bodyPr wrap="square" lIns="0" rIns="0" rtlCol="0" anchor="t">
              <a:spAutoFit/>
            </a:bodyPr>
            <a:lstStyle/>
            <a:p>
              <a:pPr algn="just"/>
              <a:r>
                <a:rPr lang="uz-Cyrl-UZ" sz="900" dirty="0"/>
                <a:t>бу ҳисобот даврида фойдаланиладиган, лекин ёпиладиган Молиявий натижалар тўғрисидаги ҳисоботда акс эттириладиган ҳисобот даври охирига қолдиққа эга бўлмайдиган даромадлар ва харажатларнинг вақтинчалик счётларидир.</a:t>
              </a:r>
              <a:endParaRPr lang="en-US" sz="900" dirty="0">
                <a:solidFill>
                  <a:schemeClr val="tx1">
                    <a:lumMod val="65000"/>
                    <a:lumOff val="35000"/>
                  </a:schemeClr>
                </a:solidFill>
              </a:endParaRPr>
            </a:p>
          </p:txBody>
        </p:sp>
      </p:grpSp>
      <p:pic>
        <p:nvPicPr>
          <p:cNvPr id="17" name="Graphic 16" descr="Family with boy">
            <a:extLst>
              <a:ext uri="{FF2B5EF4-FFF2-40B4-BE49-F238E27FC236}">
                <a16:creationId xmlns="" xmlns:a16="http://schemas.microsoft.com/office/drawing/2014/main" id="{DB5C04EF-4092-443A-9AF3-A9C669D6237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932533" y="1966600"/>
            <a:ext cx="320249" cy="320249"/>
          </a:xfrm>
          <a:prstGeom prst="rect">
            <a:avLst/>
          </a:prstGeom>
        </p:spPr>
      </p:pic>
      <p:pic>
        <p:nvPicPr>
          <p:cNvPr id="19" name="Graphic 18" descr="Send">
            <a:extLst>
              <a:ext uri="{FF2B5EF4-FFF2-40B4-BE49-F238E27FC236}">
                <a16:creationId xmlns="" xmlns:a16="http://schemas.microsoft.com/office/drawing/2014/main" id="{2BF27D34-489A-4D55-8A9D-A786360246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932533" y="3199312"/>
            <a:ext cx="320249" cy="320249"/>
          </a:xfrm>
          <a:prstGeom prst="rect">
            <a:avLst/>
          </a:prstGeom>
        </p:spPr>
      </p:pic>
      <p:pic>
        <p:nvPicPr>
          <p:cNvPr id="21" name="Graphic 20" descr="Chat">
            <a:extLst>
              <a:ext uri="{FF2B5EF4-FFF2-40B4-BE49-F238E27FC236}">
                <a16:creationId xmlns="" xmlns:a16="http://schemas.microsoft.com/office/drawing/2014/main" id="{66E645CF-C7F4-4752-B02A-88F23AF7EC9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7934364" y="1966600"/>
            <a:ext cx="320249" cy="320249"/>
          </a:xfrm>
          <a:prstGeom prst="rect">
            <a:avLst/>
          </a:prstGeom>
        </p:spPr>
      </p:pic>
      <p:pic>
        <p:nvPicPr>
          <p:cNvPr id="23" name="Graphic 22" descr="Briefcase">
            <a:extLst>
              <a:ext uri="{FF2B5EF4-FFF2-40B4-BE49-F238E27FC236}">
                <a16:creationId xmlns="" xmlns:a16="http://schemas.microsoft.com/office/drawing/2014/main" id="{446B22BF-A0E2-4944-848A-8D52E728E8A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966037" y="4432024"/>
            <a:ext cx="320249" cy="320249"/>
          </a:xfrm>
          <a:prstGeom prst="rect">
            <a:avLst/>
          </a:prstGeom>
        </p:spPr>
      </p:pic>
      <p:pic>
        <p:nvPicPr>
          <p:cNvPr id="25" name="Graphic 24" descr="Single gear">
            <a:extLst>
              <a:ext uri="{FF2B5EF4-FFF2-40B4-BE49-F238E27FC236}">
                <a16:creationId xmlns="" xmlns:a16="http://schemas.microsoft.com/office/drawing/2014/main" id="{C3C46F04-6B03-4CC0-BF4D-2DC2F334C5B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972675" y="3199312"/>
            <a:ext cx="320249" cy="320249"/>
          </a:xfrm>
          <a:prstGeom prst="rect">
            <a:avLst/>
          </a:prstGeom>
        </p:spPr>
      </p:pic>
      <p:pic>
        <p:nvPicPr>
          <p:cNvPr id="27" name="Graphic 26" descr="Bar chart">
            <a:extLst>
              <a:ext uri="{FF2B5EF4-FFF2-40B4-BE49-F238E27FC236}">
                <a16:creationId xmlns="" xmlns:a16="http://schemas.microsoft.com/office/drawing/2014/main" id="{27AD7070-15E7-4289-8830-2EC341EDF93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3932533" y="4432024"/>
            <a:ext cx="320249" cy="320249"/>
          </a:xfrm>
          <a:prstGeom prst="rect">
            <a:avLst/>
          </a:prstGeom>
        </p:spPr>
      </p:pic>
      <p:sp>
        <p:nvSpPr>
          <p:cNvPr id="103" name="Freeform 588">
            <a:extLst>
              <a:ext uri="{FF2B5EF4-FFF2-40B4-BE49-F238E27FC236}">
                <a16:creationId xmlns="" xmlns:a16="http://schemas.microsoft.com/office/drawing/2014/main" id="{1C26D83F-4ED2-45B1-8CE9-337CAA1C3362}"/>
              </a:ext>
            </a:extLst>
          </p:cNvPr>
          <p:cNvSpPr>
            <a:spLocks/>
          </p:cNvSpPr>
          <p:nvPr/>
        </p:nvSpPr>
        <p:spPr bwMode="auto">
          <a:xfrm>
            <a:off x="733956" y="3118469"/>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6" name="Freeform 587">
            <a:extLst>
              <a:ext uri="{FF2B5EF4-FFF2-40B4-BE49-F238E27FC236}">
                <a16:creationId xmlns="" xmlns:a16="http://schemas.microsoft.com/office/drawing/2014/main" id="{4B4932E0-260D-417C-9F24-32D8CB7C7135}"/>
              </a:ext>
            </a:extLst>
          </p:cNvPr>
          <p:cNvSpPr>
            <a:spLocks/>
          </p:cNvSpPr>
          <p:nvPr/>
        </p:nvSpPr>
        <p:spPr bwMode="auto">
          <a:xfrm>
            <a:off x="904933" y="3288411"/>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7" name="Freeform 589">
            <a:extLst>
              <a:ext uri="{FF2B5EF4-FFF2-40B4-BE49-F238E27FC236}">
                <a16:creationId xmlns="" xmlns:a16="http://schemas.microsoft.com/office/drawing/2014/main" id="{3CCA7B63-D486-4D00-BC86-D28514A6D416}"/>
              </a:ext>
            </a:extLst>
          </p:cNvPr>
          <p:cNvSpPr>
            <a:spLocks/>
          </p:cNvSpPr>
          <p:nvPr/>
        </p:nvSpPr>
        <p:spPr bwMode="auto">
          <a:xfrm>
            <a:off x="1387816" y="3550578"/>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8" name="Freeform 590">
            <a:extLst>
              <a:ext uri="{FF2B5EF4-FFF2-40B4-BE49-F238E27FC236}">
                <a16:creationId xmlns="" xmlns:a16="http://schemas.microsoft.com/office/drawing/2014/main" id="{88C6C486-F204-4B49-9461-8D31E9664C38}"/>
              </a:ext>
            </a:extLst>
          </p:cNvPr>
          <p:cNvSpPr>
            <a:spLocks/>
          </p:cNvSpPr>
          <p:nvPr/>
        </p:nvSpPr>
        <p:spPr bwMode="auto">
          <a:xfrm>
            <a:off x="1387816" y="3550578"/>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9" name="Freeform: Shape 108">
            <a:extLst>
              <a:ext uri="{FF2B5EF4-FFF2-40B4-BE49-F238E27FC236}">
                <a16:creationId xmlns="" xmlns:a16="http://schemas.microsoft.com/office/drawing/2014/main" id="{B13A79B5-6223-4D39-8CA0-378BE917EE55}"/>
              </a:ext>
            </a:extLst>
          </p:cNvPr>
          <p:cNvSpPr>
            <a:spLocks/>
          </p:cNvSpPr>
          <p:nvPr/>
        </p:nvSpPr>
        <p:spPr bwMode="auto">
          <a:xfrm>
            <a:off x="1431118" y="3735764"/>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04" name="Freeform 585">
            <a:extLst>
              <a:ext uri="{FF2B5EF4-FFF2-40B4-BE49-F238E27FC236}">
                <a16:creationId xmlns="" xmlns:a16="http://schemas.microsoft.com/office/drawing/2014/main" id="{02F69E37-6DEF-4F6D-9E8B-2C604DB3CD46}"/>
              </a:ext>
            </a:extLst>
          </p:cNvPr>
          <p:cNvSpPr>
            <a:spLocks/>
          </p:cNvSpPr>
          <p:nvPr/>
        </p:nvSpPr>
        <p:spPr bwMode="auto">
          <a:xfrm>
            <a:off x="904933" y="3288411"/>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2</a:t>
            </a:r>
            <a:endParaRPr lang="en-US" sz="3300" b="1" dirty="0">
              <a:solidFill>
                <a:srgbClr val="191C21"/>
              </a:solidFill>
            </a:endParaRPr>
          </a:p>
        </p:txBody>
      </p:sp>
      <p:sp>
        <p:nvSpPr>
          <p:cNvPr id="53" name="Freeform 588">
            <a:extLst>
              <a:ext uri="{FF2B5EF4-FFF2-40B4-BE49-F238E27FC236}">
                <a16:creationId xmlns="" xmlns:a16="http://schemas.microsoft.com/office/drawing/2014/main" id="{B99803D2-C1FC-4302-9057-141EBD8CF69F}"/>
              </a:ext>
            </a:extLst>
          </p:cNvPr>
          <p:cNvSpPr>
            <a:spLocks/>
          </p:cNvSpPr>
          <p:nvPr/>
        </p:nvSpPr>
        <p:spPr bwMode="auto">
          <a:xfrm>
            <a:off x="733956" y="1878488"/>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7" name="Freeform 587">
            <a:extLst>
              <a:ext uri="{FF2B5EF4-FFF2-40B4-BE49-F238E27FC236}">
                <a16:creationId xmlns="" xmlns:a16="http://schemas.microsoft.com/office/drawing/2014/main" id="{F8047C14-C6D9-4B02-8031-869A6A644767}"/>
              </a:ext>
            </a:extLst>
          </p:cNvPr>
          <p:cNvSpPr>
            <a:spLocks/>
          </p:cNvSpPr>
          <p:nvPr/>
        </p:nvSpPr>
        <p:spPr bwMode="auto">
          <a:xfrm>
            <a:off x="904933" y="2048429"/>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8" name="Freeform 589">
            <a:extLst>
              <a:ext uri="{FF2B5EF4-FFF2-40B4-BE49-F238E27FC236}">
                <a16:creationId xmlns="" xmlns:a16="http://schemas.microsoft.com/office/drawing/2014/main" id="{41EDC098-214C-4950-982E-18AF2D4D1926}"/>
              </a:ext>
            </a:extLst>
          </p:cNvPr>
          <p:cNvSpPr>
            <a:spLocks/>
          </p:cNvSpPr>
          <p:nvPr/>
        </p:nvSpPr>
        <p:spPr bwMode="auto">
          <a:xfrm>
            <a:off x="1387816" y="2310596"/>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590">
            <a:extLst>
              <a:ext uri="{FF2B5EF4-FFF2-40B4-BE49-F238E27FC236}">
                <a16:creationId xmlns="" xmlns:a16="http://schemas.microsoft.com/office/drawing/2014/main" id="{A3321644-80FD-4927-B5F7-3446C4D5E55B}"/>
              </a:ext>
            </a:extLst>
          </p:cNvPr>
          <p:cNvSpPr>
            <a:spLocks/>
          </p:cNvSpPr>
          <p:nvPr/>
        </p:nvSpPr>
        <p:spPr bwMode="auto">
          <a:xfrm>
            <a:off x="1387816" y="2310596"/>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98" name="Freeform: Shape 97">
            <a:extLst>
              <a:ext uri="{FF2B5EF4-FFF2-40B4-BE49-F238E27FC236}">
                <a16:creationId xmlns="" xmlns:a16="http://schemas.microsoft.com/office/drawing/2014/main" id="{F7CEB0A2-6F56-453A-BDFA-0F7D0E2EA34A}"/>
              </a:ext>
            </a:extLst>
          </p:cNvPr>
          <p:cNvSpPr>
            <a:spLocks/>
          </p:cNvSpPr>
          <p:nvPr/>
        </p:nvSpPr>
        <p:spPr bwMode="auto">
          <a:xfrm>
            <a:off x="1431118" y="2448932"/>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5" name="Freeform 585">
            <a:extLst>
              <a:ext uri="{FF2B5EF4-FFF2-40B4-BE49-F238E27FC236}">
                <a16:creationId xmlns="" xmlns:a16="http://schemas.microsoft.com/office/drawing/2014/main" id="{934FE23C-0998-4DE4-A967-1D8FFD9046F6}"/>
              </a:ext>
            </a:extLst>
          </p:cNvPr>
          <p:cNvSpPr>
            <a:spLocks/>
          </p:cNvSpPr>
          <p:nvPr/>
        </p:nvSpPr>
        <p:spPr bwMode="auto">
          <a:xfrm>
            <a:off x="904934" y="2053579"/>
            <a:ext cx="521208" cy="5212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a:solidFill>
                  <a:srgbClr val="191C21"/>
                </a:solidFill>
              </a:rPr>
              <a:t>1</a:t>
            </a:r>
          </a:p>
        </p:txBody>
      </p:sp>
      <p:sp>
        <p:nvSpPr>
          <p:cNvPr id="178" name="Freeform 588">
            <a:extLst>
              <a:ext uri="{FF2B5EF4-FFF2-40B4-BE49-F238E27FC236}">
                <a16:creationId xmlns="" xmlns:a16="http://schemas.microsoft.com/office/drawing/2014/main" id="{87EF0420-C11F-40DF-858C-5DBD3A1FF0BB}"/>
              </a:ext>
            </a:extLst>
          </p:cNvPr>
          <p:cNvSpPr>
            <a:spLocks/>
          </p:cNvSpPr>
          <p:nvPr/>
        </p:nvSpPr>
        <p:spPr bwMode="auto">
          <a:xfrm>
            <a:off x="4765628" y="1878488"/>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0" name="Freeform 587">
            <a:extLst>
              <a:ext uri="{FF2B5EF4-FFF2-40B4-BE49-F238E27FC236}">
                <a16:creationId xmlns="" xmlns:a16="http://schemas.microsoft.com/office/drawing/2014/main" id="{2824665D-0214-4A51-B0A7-643D6BD03D99}"/>
              </a:ext>
            </a:extLst>
          </p:cNvPr>
          <p:cNvSpPr>
            <a:spLocks/>
          </p:cNvSpPr>
          <p:nvPr/>
        </p:nvSpPr>
        <p:spPr bwMode="auto">
          <a:xfrm>
            <a:off x="4936606" y="2048429"/>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91" name="Freeform 589">
            <a:extLst>
              <a:ext uri="{FF2B5EF4-FFF2-40B4-BE49-F238E27FC236}">
                <a16:creationId xmlns="" xmlns:a16="http://schemas.microsoft.com/office/drawing/2014/main" id="{F3800724-2375-44CD-96BA-793784C15113}"/>
              </a:ext>
            </a:extLst>
          </p:cNvPr>
          <p:cNvSpPr>
            <a:spLocks/>
          </p:cNvSpPr>
          <p:nvPr/>
        </p:nvSpPr>
        <p:spPr bwMode="auto">
          <a:xfrm>
            <a:off x="5419488" y="2310596"/>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2">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2" name="Freeform 590">
            <a:extLst>
              <a:ext uri="{FF2B5EF4-FFF2-40B4-BE49-F238E27FC236}">
                <a16:creationId xmlns="" xmlns:a16="http://schemas.microsoft.com/office/drawing/2014/main" id="{2D379994-4495-4DCD-9A97-D51F3231DC74}"/>
              </a:ext>
            </a:extLst>
          </p:cNvPr>
          <p:cNvSpPr>
            <a:spLocks/>
          </p:cNvSpPr>
          <p:nvPr/>
        </p:nvSpPr>
        <p:spPr bwMode="auto">
          <a:xfrm>
            <a:off x="5419488" y="2310596"/>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2">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3" name="Freeform: Shape 192">
            <a:extLst>
              <a:ext uri="{FF2B5EF4-FFF2-40B4-BE49-F238E27FC236}">
                <a16:creationId xmlns="" xmlns:a16="http://schemas.microsoft.com/office/drawing/2014/main" id="{9CB5BAF0-0DA4-47A0-BD7E-FF87BC2F2721}"/>
              </a:ext>
            </a:extLst>
          </p:cNvPr>
          <p:cNvSpPr>
            <a:spLocks/>
          </p:cNvSpPr>
          <p:nvPr/>
        </p:nvSpPr>
        <p:spPr bwMode="auto">
          <a:xfrm>
            <a:off x="5445696" y="2424260"/>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80" name="Freeform 585">
            <a:extLst>
              <a:ext uri="{FF2B5EF4-FFF2-40B4-BE49-F238E27FC236}">
                <a16:creationId xmlns="" xmlns:a16="http://schemas.microsoft.com/office/drawing/2014/main" id="{DB950164-DA89-4B25-9AF0-4F3307A5FC5E}"/>
              </a:ext>
            </a:extLst>
          </p:cNvPr>
          <p:cNvSpPr>
            <a:spLocks/>
          </p:cNvSpPr>
          <p:nvPr/>
        </p:nvSpPr>
        <p:spPr bwMode="auto">
          <a:xfrm>
            <a:off x="4936606" y="2048429"/>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4</a:t>
            </a:r>
            <a:endParaRPr lang="en-US" sz="3300" b="1" dirty="0">
              <a:solidFill>
                <a:srgbClr val="191C21"/>
              </a:solidFill>
            </a:endParaRPr>
          </a:p>
        </p:txBody>
      </p:sp>
      <p:sp>
        <p:nvSpPr>
          <p:cNvPr id="142" name="Freeform 588">
            <a:extLst>
              <a:ext uri="{FF2B5EF4-FFF2-40B4-BE49-F238E27FC236}">
                <a16:creationId xmlns="" xmlns:a16="http://schemas.microsoft.com/office/drawing/2014/main" id="{F5688FE4-6A91-47E1-8236-0A4F59E99ADA}"/>
              </a:ext>
            </a:extLst>
          </p:cNvPr>
          <p:cNvSpPr>
            <a:spLocks/>
          </p:cNvSpPr>
          <p:nvPr/>
        </p:nvSpPr>
        <p:spPr bwMode="auto">
          <a:xfrm>
            <a:off x="4765628" y="3118469"/>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5" name="Freeform 587">
            <a:extLst>
              <a:ext uri="{FF2B5EF4-FFF2-40B4-BE49-F238E27FC236}">
                <a16:creationId xmlns="" xmlns:a16="http://schemas.microsoft.com/office/drawing/2014/main" id="{6CE2AF03-89AF-4D79-8A30-9A0BC172E702}"/>
              </a:ext>
            </a:extLst>
          </p:cNvPr>
          <p:cNvSpPr>
            <a:spLocks/>
          </p:cNvSpPr>
          <p:nvPr/>
        </p:nvSpPr>
        <p:spPr bwMode="auto">
          <a:xfrm>
            <a:off x="4936606" y="3288411"/>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8" name="Freeform 589">
            <a:extLst>
              <a:ext uri="{FF2B5EF4-FFF2-40B4-BE49-F238E27FC236}">
                <a16:creationId xmlns="" xmlns:a16="http://schemas.microsoft.com/office/drawing/2014/main" id="{ED821D05-1C20-4B8C-83A3-6BC6A82E4EE4}"/>
              </a:ext>
            </a:extLst>
          </p:cNvPr>
          <p:cNvSpPr>
            <a:spLocks/>
          </p:cNvSpPr>
          <p:nvPr/>
        </p:nvSpPr>
        <p:spPr bwMode="auto">
          <a:xfrm>
            <a:off x="5419488" y="3550578"/>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59" name="Freeform 590">
            <a:extLst>
              <a:ext uri="{FF2B5EF4-FFF2-40B4-BE49-F238E27FC236}">
                <a16:creationId xmlns="" xmlns:a16="http://schemas.microsoft.com/office/drawing/2014/main" id="{5226DCAD-644A-466D-B3B6-BA5C434DBB68}"/>
              </a:ext>
            </a:extLst>
          </p:cNvPr>
          <p:cNvSpPr>
            <a:spLocks/>
          </p:cNvSpPr>
          <p:nvPr/>
        </p:nvSpPr>
        <p:spPr bwMode="auto">
          <a:xfrm>
            <a:off x="5419488" y="3550578"/>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60" name="Freeform: Shape 159">
            <a:extLst>
              <a:ext uri="{FF2B5EF4-FFF2-40B4-BE49-F238E27FC236}">
                <a16:creationId xmlns="" xmlns:a16="http://schemas.microsoft.com/office/drawing/2014/main" id="{503042CD-38A0-4DA0-9231-FACB6CE93C6C}"/>
              </a:ext>
            </a:extLst>
          </p:cNvPr>
          <p:cNvSpPr>
            <a:spLocks/>
          </p:cNvSpPr>
          <p:nvPr/>
        </p:nvSpPr>
        <p:spPr bwMode="auto">
          <a:xfrm>
            <a:off x="5462791" y="3791062"/>
            <a:ext cx="2956360" cy="410747"/>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4"/>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43" name="Freeform 585">
            <a:extLst>
              <a:ext uri="{FF2B5EF4-FFF2-40B4-BE49-F238E27FC236}">
                <a16:creationId xmlns="" xmlns:a16="http://schemas.microsoft.com/office/drawing/2014/main" id="{A4AD2828-ADC7-42AD-9BD7-B2AF4522555B}"/>
              </a:ext>
            </a:extLst>
          </p:cNvPr>
          <p:cNvSpPr>
            <a:spLocks/>
          </p:cNvSpPr>
          <p:nvPr/>
        </p:nvSpPr>
        <p:spPr bwMode="auto">
          <a:xfrm>
            <a:off x="4936606" y="3288411"/>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5</a:t>
            </a:r>
            <a:endParaRPr lang="en-US" sz="3300" b="1" dirty="0">
              <a:solidFill>
                <a:srgbClr val="191C21"/>
              </a:solidFill>
            </a:endParaRPr>
          </a:p>
        </p:txBody>
      </p:sp>
      <p:sp>
        <p:nvSpPr>
          <p:cNvPr id="112" name="Freeform 588">
            <a:extLst>
              <a:ext uri="{FF2B5EF4-FFF2-40B4-BE49-F238E27FC236}">
                <a16:creationId xmlns="" xmlns:a16="http://schemas.microsoft.com/office/drawing/2014/main" id="{21C58894-01CA-497C-B767-A2F07533ED84}"/>
              </a:ext>
            </a:extLst>
          </p:cNvPr>
          <p:cNvSpPr>
            <a:spLocks/>
          </p:cNvSpPr>
          <p:nvPr/>
        </p:nvSpPr>
        <p:spPr bwMode="auto">
          <a:xfrm>
            <a:off x="733956" y="4358451"/>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5" name="Freeform 587">
            <a:extLst>
              <a:ext uri="{FF2B5EF4-FFF2-40B4-BE49-F238E27FC236}">
                <a16:creationId xmlns="" xmlns:a16="http://schemas.microsoft.com/office/drawing/2014/main" id="{04859CD4-911F-4DCA-A1AC-F4693A000978}"/>
              </a:ext>
            </a:extLst>
          </p:cNvPr>
          <p:cNvSpPr>
            <a:spLocks/>
          </p:cNvSpPr>
          <p:nvPr/>
        </p:nvSpPr>
        <p:spPr bwMode="auto">
          <a:xfrm>
            <a:off x="904933" y="4528393"/>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6" name="Freeform 589">
            <a:extLst>
              <a:ext uri="{FF2B5EF4-FFF2-40B4-BE49-F238E27FC236}">
                <a16:creationId xmlns="" xmlns:a16="http://schemas.microsoft.com/office/drawing/2014/main" id="{0E3199FF-BE1C-48DA-8310-DB2F07D998F2}"/>
              </a:ext>
            </a:extLst>
          </p:cNvPr>
          <p:cNvSpPr>
            <a:spLocks/>
          </p:cNvSpPr>
          <p:nvPr/>
        </p:nvSpPr>
        <p:spPr bwMode="auto">
          <a:xfrm>
            <a:off x="1387816" y="4790559"/>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7" name="Freeform 590">
            <a:extLst>
              <a:ext uri="{FF2B5EF4-FFF2-40B4-BE49-F238E27FC236}">
                <a16:creationId xmlns="" xmlns:a16="http://schemas.microsoft.com/office/drawing/2014/main" id="{C32F7A60-8E3D-48CA-A3D3-5621A7499D47}"/>
              </a:ext>
            </a:extLst>
          </p:cNvPr>
          <p:cNvSpPr>
            <a:spLocks/>
          </p:cNvSpPr>
          <p:nvPr/>
        </p:nvSpPr>
        <p:spPr bwMode="auto">
          <a:xfrm>
            <a:off x="1387816" y="4790559"/>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8" name="Freeform: Shape 117">
            <a:extLst>
              <a:ext uri="{FF2B5EF4-FFF2-40B4-BE49-F238E27FC236}">
                <a16:creationId xmlns="" xmlns:a16="http://schemas.microsoft.com/office/drawing/2014/main" id="{C62C79A3-92EE-4324-A6E7-3013BBE5B270}"/>
              </a:ext>
            </a:extLst>
          </p:cNvPr>
          <p:cNvSpPr>
            <a:spLocks/>
          </p:cNvSpPr>
          <p:nvPr/>
        </p:nvSpPr>
        <p:spPr bwMode="auto">
          <a:xfrm>
            <a:off x="1422013" y="5168397"/>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13" name="Freeform 585">
            <a:extLst>
              <a:ext uri="{FF2B5EF4-FFF2-40B4-BE49-F238E27FC236}">
                <a16:creationId xmlns="" xmlns:a16="http://schemas.microsoft.com/office/drawing/2014/main" id="{ADA4AED6-4F68-48C8-974C-F6C2036E1E90}"/>
              </a:ext>
            </a:extLst>
          </p:cNvPr>
          <p:cNvSpPr>
            <a:spLocks/>
          </p:cNvSpPr>
          <p:nvPr/>
        </p:nvSpPr>
        <p:spPr bwMode="auto">
          <a:xfrm>
            <a:off x="904933" y="4528393"/>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uz-Cyrl-UZ" sz="3300" b="1" dirty="0">
                <a:solidFill>
                  <a:srgbClr val="191C21"/>
                </a:solidFill>
              </a:rPr>
              <a:t>3</a:t>
            </a:r>
            <a:endParaRPr lang="en-US" sz="3300" b="1" dirty="0">
              <a:solidFill>
                <a:srgbClr val="191C21"/>
              </a:solidFill>
            </a:endParaRPr>
          </a:p>
        </p:txBody>
      </p:sp>
      <p:sp>
        <p:nvSpPr>
          <p:cNvPr id="134" name="Freeform 588">
            <a:extLst>
              <a:ext uri="{FF2B5EF4-FFF2-40B4-BE49-F238E27FC236}">
                <a16:creationId xmlns="" xmlns:a16="http://schemas.microsoft.com/office/drawing/2014/main" id="{CE04EDC9-F761-47E9-BD68-25E977FCE507}"/>
              </a:ext>
            </a:extLst>
          </p:cNvPr>
          <p:cNvSpPr>
            <a:spLocks/>
          </p:cNvSpPr>
          <p:nvPr/>
        </p:nvSpPr>
        <p:spPr bwMode="auto">
          <a:xfrm>
            <a:off x="4765628" y="4358451"/>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7" name="Freeform 587">
            <a:extLst>
              <a:ext uri="{FF2B5EF4-FFF2-40B4-BE49-F238E27FC236}">
                <a16:creationId xmlns="" xmlns:a16="http://schemas.microsoft.com/office/drawing/2014/main" id="{B8203FC3-47C1-490F-AC41-FEA43E0BFEA8}"/>
              </a:ext>
            </a:extLst>
          </p:cNvPr>
          <p:cNvSpPr>
            <a:spLocks/>
          </p:cNvSpPr>
          <p:nvPr/>
        </p:nvSpPr>
        <p:spPr bwMode="auto">
          <a:xfrm>
            <a:off x="4936606" y="4528393"/>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8" name="Freeform 589">
            <a:extLst>
              <a:ext uri="{FF2B5EF4-FFF2-40B4-BE49-F238E27FC236}">
                <a16:creationId xmlns="" xmlns:a16="http://schemas.microsoft.com/office/drawing/2014/main" id="{BA8FA450-A5E7-4E74-B647-DF2D46D1A8B2}"/>
              </a:ext>
            </a:extLst>
          </p:cNvPr>
          <p:cNvSpPr>
            <a:spLocks/>
          </p:cNvSpPr>
          <p:nvPr/>
        </p:nvSpPr>
        <p:spPr bwMode="auto">
          <a:xfrm>
            <a:off x="5419488" y="4790559"/>
            <a:ext cx="120203" cy="294289"/>
          </a:xfrm>
          <a:custGeom>
            <a:avLst/>
            <a:gdLst>
              <a:gd name="T0" fmla="*/ 462 w 462"/>
              <a:gd name="T1" fmla="*/ 981 h 1135"/>
              <a:gd name="T2" fmla="*/ 460 w 462"/>
              <a:gd name="T3" fmla="*/ 985 h 1135"/>
              <a:gd name="T4" fmla="*/ 457 w 462"/>
              <a:gd name="T5" fmla="*/ 989 h 1135"/>
              <a:gd name="T6" fmla="*/ 443 w 462"/>
              <a:gd name="T7" fmla="*/ 1007 h 1135"/>
              <a:gd name="T8" fmla="*/ 427 w 462"/>
              <a:gd name="T9" fmla="*/ 1025 h 1135"/>
              <a:gd name="T10" fmla="*/ 418 w 462"/>
              <a:gd name="T11" fmla="*/ 1037 h 1135"/>
              <a:gd name="T12" fmla="*/ 409 w 462"/>
              <a:gd name="T13" fmla="*/ 1048 h 1135"/>
              <a:gd name="T14" fmla="*/ 408 w 462"/>
              <a:gd name="T15" fmla="*/ 1050 h 1135"/>
              <a:gd name="T16" fmla="*/ 408 w 462"/>
              <a:gd name="T17" fmla="*/ 1050 h 1135"/>
              <a:gd name="T18" fmla="*/ 396 w 462"/>
              <a:gd name="T19" fmla="*/ 1064 h 1135"/>
              <a:gd name="T20" fmla="*/ 383 w 462"/>
              <a:gd name="T21" fmla="*/ 1078 h 1135"/>
              <a:gd name="T22" fmla="*/ 369 w 462"/>
              <a:gd name="T23" fmla="*/ 1095 h 1135"/>
              <a:gd name="T24" fmla="*/ 355 w 462"/>
              <a:gd name="T25" fmla="*/ 1110 h 1135"/>
              <a:gd name="T26" fmla="*/ 343 w 462"/>
              <a:gd name="T27" fmla="*/ 1123 h 1135"/>
              <a:gd name="T28" fmla="*/ 332 w 462"/>
              <a:gd name="T29" fmla="*/ 1135 h 1135"/>
              <a:gd name="T30" fmla="*/ 276 w 462"/>
              <a:gd name="T31" fmla="*/ 1062 h 1135"/>
              <a:gd name="T32" fmla="*/ 177 w 462"/>
              <a:gd name="T33" fmla="*/ 908 h 1135"/>
              <a:gd name="T34" fmla="*/ 94 w 462"/>
              <a:gd name="T35" fmla="*/ 745 h 1135"/>
              <a:gd name="T36" fmla="*/ 27 w 462"/>
              <a:gd name="T37" fmla="*/ 573 h 1135"/>
              <a:gd name="T38" fmla="*/ 0 w 462"/>
              <a:gd name="T39" fmla="*/ 483 h 1135"/>
              <a:gd name="T40" fmla="*/ 36 w 462"/>
              <a:gd name="T41" fmla="*/ 417 h 1135"/>
              <a:gd name="T42" fmla="*/ 65 w 462"/>
              <a:gd name="T43" fmla="*/ 348 h 1135"/>
              <a:gd name="T44" fmla="*/ 68 w 462"/>
              <a:gd name="T45" fmla="*/ 341 h 1135"/>
              <a:gd name="T46" fmla="*/ 71 w 462"/>
              <a:gd name="T47" fmla="*/ 333 h 1135"/>
              <a:gd name="T48" fmla="*/ 81 w 462"/>
              <a:gd name="T49" fmla="*/ 303 h 1135"/>
              <a:gd name="T50" fmla="*/ 90 w 462"/>
              <a:gd name="T51" fmla="*/ 273 h 1135"/>
              <a:gd name="T52" fmla="*/ 94 w 462"/>
              <a:gd name="T53" fmla="*/ 263 h 1135"/>
              <a:gd name="T54" fmla="*/ 97 w 462"/>
              <a:gd name="T55" fmla="*/ 252 h 1135"/>
              <a:gd name="T56" fmla="*/ 100 w 462"/>
              <a:gd name="T57" fmla="*/ 242 h 1135"/>
              <a:gd name="T58" fmla="*/ 102 w 462"/>
              <a:gd name="T59" fmla="*/ 232 h 1135"/>
              <a:gd name="T60" fmla="*/ 105 w 462"/>
              <a:gd name="T61" fmla="*/ 223 h 1135"/>
              <a:gd name="T62" fmla="*/ 106 w 462"/>
              <a:gd name="T63" fmla="*/ 214 h 1135"/>
              <a:gd name="T64" fmla="*/ 110 w 462"/>
              <a:gd name="T65" fmla="*/ 201 h 1135"/>
              <a:gd name="T66" fmla="*/ 112 w 462"/>
              <a:gd name="T67" fmla="*/ 189 h 1135"/>
              <a:gd name="T68" fmla="*/ 112 w 462"/>
              <a:gd name="T69" fmla="*/ 182 h 1135"/>
              <a:gd name="T70" fmla="*/ 114 w 462"/>
              <a:gd name="T71" fmla="*/ 177 h 1135"/>
              <a:gd name="T72" fmla="*/ 116 w 462"/>
              <a:gd name="T73" fmla="*/ 166 h 1135"/>
              <a:gd name="T74" fmla="*/ 119 w 462"/>
              <a:gd name="T75" fmla="*/ 153 h 1135"/>
              <a:gd name="T76" fmla="*/ 125 w 462"/>
              <a:gd name="T77" fmla="*/ 109 h 1135"/>
              <a:gd name="T78" fmla="*/ 129 w 462"/>
              <a:gd name="T79" fmla="*/ 64 h 1135"/>
              <a:gd name="T80" fmla="*/ 131 w 462"/>
              <a:gd name="T81" fmla="*/ 53 h 1135"/>
              <a:gd name="T82" fmla="*/ 131 w 462"/>
              <a:gd name="T83" fmla="*/ 41 h 1135"/>
              <a:gd name="T84" fmla="*/ 131 w 462"/>
              <a:gd name="T85" fmla="*/ 39 h 1135"/>
              <a:gd name="T86" fmla="*/ 131 w 462"/>
              <a:gd name="T87" fmla="*/ 35 h 1135"/>
              <a:gd name="T88" fmla="*/ 132 w 462"/>
              <a:gd name="T89" fmla="*/ 26 h 1135"/>
              <a:gd name="T90" fmla="*/ 132 w 462"/>
              <a:gd name="T91" fmla="*/ 17 h 1135"/>
              <a:gd name="T92" fmla="*/ 132 w 462"/>
              <a:gd name="T93" fmla="*/ 7 h 1135"/>
              <a:gd name="T94" fmla="*/ 132 w 462"/>
              <a:gd name="T95" fmla="*/ 0 h 1135"/>
              <a:gd name="T96" fmla="*/ 133 w 462"/>
              <a:gd name="T97" fmla="*/ 68 h 1135"/>
              <a:gd name="T98" fmla="*/ 145 w 462"/>
              <a:gd name="T99" fmla="*/ 204 h 1135"/>
              <a:gd name="T100" fmla="*/ 168 w 462"/>
              <a:gd name="T101" fmla="*/ 335 h 1135"/>
              <a:gd name="T102" fmla="*/ 201 w 462"/>
              <a:gd name="T103" fmla="*/ 464 h 1135"/>
              <a:gd name="T104" fmla="*/ 243 w 462"/>
              <a:gd name="T105" fmla="*/ 587 h 1135"/>
              <a:gd name="T106" fmla="*/ 295 w 462"/>
              <a:gd name="T107" fmla="*/ 706 h 1135"/>
              <a:gd name="T108" fmla="*/ 355 w 462"/>
              <a:gd name="T109" fmla="*/ 820 h 1135"/>
              <a:gd name="T110" fmla="*/ 425 w 462"/>
              <a:gd name="T111" fmla="*/ 929 h 1135"/>
              <a:gd name="T112" fmla="*/ 462 w 462"/>
              <a:gd name="T113" fmla="*/ 981 h 1135"/>
              <a:gd name="T114" fmla="*/ 462 w 462"/>
              <a:gd name="T115" fmla="*/ 98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2" h="1135">
                <a:moveTo>
                  <a:pt x="462" y="981"/>
                </a:moveTo>
                <a:lnTo>
                  <a:pt x="460" y="985"/>
                </a:lnTo>
                <a:lnTo>
                  <a:pt x="457" y="989"/>
                </a:lnTo>
                <a:lnTo>
                  <a:pt x="443" y="1007"/>
                </a:lnTo>
                <a:lnTo>
                  <a:pt x="427" y="1025"/>
                </a:lnTo>
                <a:lnTo>
                  <a:pt x="418" y="1037"/>
                </a:lnTo>
                <a:lnTo>
                  <a:pt x="409" y="1048"/>
                </a:lnTo>
                <a:lnTo>
                  <a:pt x="408" y="1050"/>
                </a:lnTo>
                <a:lnTo>
                  <a:pt x="408" y="1050"/>
                </a:lnTo>
                <a:lnTo>
                  <a:pt x="396" y="1064"/>
                </a:lnTo>
                <a:lnTo>
                  <a:pt x="383" y="1078"/>
                </a:lnTo>
                <a:lnTo>
                  <a:pt x="369" y="1095"/>
                </a:lnTo>
                <a:lnTo>
                  <a:pt x="355" y="1110"/>
                </a:lnTo>
                <a:lnTo>
                  <a:pt x="343" y="1123"/>
                </a:lnTo>
                <a:lnTo>
                  <a:pt x="332" y="1135"/>
                </a:lnTo>
                <a:lnTo>
                  <a:pt x="276" y="1062"/>
                </a:lnTo>
                <a:lnTo>
                  <a:pt x="177" y="908"/>
                </a:lnTo>
                <a:lnTo>
                  <a:pt x="94" y="745"/>
                </a:lnTo>
                <a:lnTo>
                  <a:pt x="27" y="573"/>
                </a:lnTo>
                <a:lnTo>
                  <a:pt x="0" y="483"/>
                </a:lnTo>
                <a:lnTo>
                  <a:pt x="36" y="417"/>
                </a:lnTo>
                <a:lnTo>
                  <a:pt x="65" y="348"/>
                </a:lnTo>
                <a:lnTo>
                  <a:pt x="68" y="341"/>
                </a:lnTo>
                <a:lnTo>
                  <a:pt x="71" y="333"/>
                </a:lnTo>
                <a:lnTo>
                  <a:pt x="81" y="303"/>
                </a:lnTo>
                <a:lnTo>
                  <a:pt x="90" y="273"/>
                </a:lnTo>
                <a:lnTo>
                  <a:pt x="94" y="263"/>
                </a:lnTo>
                <a:lnTo>
                  <a:pt x="97" y="252"/>
                </a:lnTo>
                <a:lnTo>
                  <a:pt x="100" y="242"/>
                </a:lnTo>
                <a:lnTo>
                  <a:pt x="102" y="232"/>
                </a:lnTo>
                <a:lnTo>
                  <a:pt x="105" y="223"/>
                </a:lnTo>
                <a:lnTo>
                  <a:pt x="106" y="214"/>
                </a:lnTo>
                <a:lnTo>
                  <a:pt x="110" y="201"/>
                </a:lnTo>
                <a:lnTo>
                  <a:pt x="112" y="189"/>
                </a:lnTo>
                <a:lnTo>
                  <a:pt x="112" y="182"/>
                </a:lnTo>
                <a:lnTo>
                  <a:pt x="114" y="177"/>
                </a:lnTo>
                <a:lnTo>
                  <a:pt x="116" y="166"/>
                </a:lnTo>
                <a:lnTo>
                  <a:pt x="119" y="153"/>
                </a:lnTo>
                <a:lnTo>
                  <a:pt x="125" y="109"/>
                </a:lnTo>
                <a:lnTo>
                  <a:pt x="129" y="64"/>
                </a:lnTo>
                <a:lnTo>
                  <a:pt x="131" y="53"/>
                </a:lnTo>
                <a:lnTo>
                  <a:pt x="131" y="41"/>
                </a:lnTo>
                <a:lnTo>
                  <a:pt x="131" y="39"/>
                </a:lnTo>
                <a:lnTo>
                  <a:pt x="131" y="35"/>
                </a:lnTo>
                <a:lnTo>
                  <a:pt x="132" y="26"/>
                </a:lnTo>
                <a:lnTo>
                  <a:pt x="132" y="17"/>
                </a:lnTo>
                <a:lnTo>
                  <a:pt x="132" y="7"/>
                </a:lnTo>
                <a:lnTo>
                  <a:pt x="132" y="0"/>
                </a:lnTo>
                <a:lnTo>
                  <a:pt x="133" y="68"/>
                </a:lnTo>
                <a:lnTo>
                  <a:pt x="145" y="204"/>
                </a:lnTo>
                <a:lnTo>
                  <a:pt x="168" y="335"/>
                </a:lnTo>
                <a:lnTo>
                  <a:pt x="201" y="464"/>
                </a:lnTo>
                <a:lnTo>
                  <a:pt x="243" y="587"/>
                </a:lnTo>
                <a:lnTo>
                  <a:pt x="295" y="706"/>
                </a:lnTo>
                <a:lnTo>
                  <a:pt x="355" y="820"/>
                </a:lnTo>
                <a:lnTo>
                  <a:pt x="425" y="929"/>
                </a:lnTo>
                <a:lnTo>
                  <a:pt x="462" y="981"/>
                </a:lnTo>
                <a:lnTo>
                  <a:pt x="462" y="981"/>
                </a:ln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9" name="Freeform 590">
            <a:extLst>
              <a:ext uri="{FF2B5EF4-FFF2-40B4-BE49-F238E27FC236}">
                <a16:creationId xmlns="" xmlns:a16="http://schemas.microsoft.com/office/drawing/2014/main" id="{CE158AAD-3863-4E65-9A88-AF801A653C1B}"/>
              </a:ext>
            </a:extLst>
          </p:cNvPr>
          <p:cNvSpPr>
            <a:spLocks/>
          </p:cNvSpPr>
          <p:nvPr/>
        </p:nvSpPr>
        <p:spPr bwMode="auto">
          <a:xfrm>
            <a:off x="5419488" y="4790559"/>
            <a:ext cx="120203" cy="294289"/>
          </a:xfrm>
          <a:custGeom>
            <a:avLst/>
            <a:gdLst>
              <a:gd name="T0" fmla="*/ 132 w 462"/>
              <a:gd name="T1" fmla="*/ 0 h 1135"/>
              <a:gd name="T2" fmla="*/ 132 w 462"/>
              <a:gd name="T3" fmla="*/ 7 h 1135"/>
              <a:gd name="T4" fmla="*/ 132 w 462"/>
              <a:gd name="T5" fmla="*/ 17 h 1135"/>
              <a:gd name="T6" fmla="*/ 132 w 462"/>
              <a:gd name="T7" fmla="*/ 26 h 1135"/>
              <a:gd name="T8" fmla="*/ 131 w 462"/>
              <a:gd name="T9" fmla="*/ 35 h 1135"/>
              <a:gd name="T10" fmla="*/ 131 w 462"/>
              <a:gd name="T11" fmla="*/ 39 h 1135"/>
              <a:gd name="T12" fmla="*/ 131 w 462"/>
              <a:gd name="T13" fmla="*/ 41 h 1135"/>
              <a:gd name="T14" fmla="*/ 131 w 462"/>
              <a:gd name="T15" fmla="*/ 53 h 1135"/>
              <a:gd name="T16" fmla="*/ 129 w 462"/>
              <a:gd name="T17" fmla="*/ 64 h 1135"/>
              <a:gd name="T18" fmla="*/ 125 w 462"/>
              <a:gd name="T19" fmla="*/ 109 h 1135"/>
              <a:gd name="T20" fmla="*/ 119 w 462"/>
              <a:gd name="T21" fmla="*/ 153 h 1135"/>
              <a:gd name="T22" fmla="*/ 116 w 462"/>
              <a:gd name="T23" fmla="*/ 166 h 1135"/>
              <a:gd name="T24" fmla="*/ 114 w 462"/>
              <a:gd name="T25" fmla="*/ 177 h 1135"/>
              <a:gd name="T26" fmla="*/ 112 w 462"/>
              <a:gd name="T27" fmla="*/ 182 h 1135"/>
              <a:gd name="T28" fmla="*/ 112 w 462"/>
              <a:gd name="T29" fmla="*/ 189 h 1135"/>
              <a:gd name="T30" fmla="*/ 110 w 462"/>
              <a:gd name="T31" fmla="*/ 201 h 1135"/>
              <a:gd name="T32" fmla="*/ 106 w 462"/>
              <a:gd name="T33" fmla="*/ 214 h 1135"/>
              <a:gd name="T34" fmla="*/ 105 w 462"/>
              <a:gd name="T35" fmla="*/ 223 h 1135"/>
              <a:gd name="T36" fmla="*/ 102 w 462"/>
              <a:gd name="T37" fmla="*/ 232 h 1135"/>
              <a:gd name="T38" fmla="*/ 100 w 462"/>
              <a:gd name="T39" fmla="*/ 242 h 1135"/>
              <a:gd name="T40" fmla="*/ 97 w 462"/>
              <a:gd name="T41" fmla="*/ 252 h 1135"/>
              <a:gd name="T42" fmla="*/ 94 w 462"/>
              <a:gd name="T43" fmla="*/ 263 h 1135"/>
              <a:gd name="T44" fmla="*/ 90 w 462"/>
              <a:gd name="T45" fmla="*/ 273 h 1135"/>
              <a:gd name="T46" fmla="*/ 81 w 462"/>
              <a:gd name="T47" fmla="*/ 303 h 1135"/>
              <a:gd name="T48" fmla="*/ 71 w 462"/>
              <a:gd name="T49" fmla="*/ 333 h 1135"/>
              <a:gd name="T50" fmla="*/ 65 w 462"/>
              <a:gd name="T51" fmla="*/ 348 h 1135"/>
              <a:gd name="T52" fmla="*/ 36 w 462"/>
              <a:gd name="T53" fmla="*/ 417 h 1135"/>
              <a:gd name="T54" fmla="*/ 0 w 462"/>
              <a:gd name="T55" fmla="*/ 483 h 1135"/>
              <a:gd name="T56" fmla="*/ 27 w 462"/>
              <a:gd name="T57" fmla="*/ 573 h 1135"/>
              <a:gd name="T58" fmla="*/ 94 w 462"/>
              <a:gd name="T59" fmla="*/ 745 h 1135"/>
              <a:gd name="T60" fmla="*/ 177 w 462"/>
              <a:gd name="T61" fmla="*/ 908 h 1135"/>
              <a:gd name="T62" fmla="*/ 276 w 462"/>
              <a:gd name="T63" fmla="*/ 1062 h 1135"/>
              <a:gd name="T64" fmla="*/ 332 w 462"/>
              <a:gd name="T65" fmla="*/ 1135 h 1135"/>
              <a:gd name="T66" fmla="*/ 343 w 462"/>
              <a:gd name="T67" fmla="*/ 1123 h 1135"/>
              <a:gd name="T68" fmla="*/ 355 w 462"/>
              <a:gd name="T69" fmla="*/ 1110 h 1135"/>
              <a:gd name="T70" fmla="*/ 369 w 462"/>
              <a:gd name="T71" fmla="*/ 1095 h 1135"/>
              <a:gd name="T72" fmla="*/ 383 w 462"/>
              <a:gd name="T73" fmla="*/ 1078 h 1135"/>
              <a:gd name="T74" fmla="*/ 396 w 462"/>
              <a:gd name="T75" fmla="*/ 1064 h 1135"/>
              <a:gd name="T76" fmla="*/ 408 w 462"/>
              <a:gd name="T77" fmla="*/ 1050 h 1135"/>
              <a:gd name="T78" fmla="*/ 408 w 462"/>
              <a:gd name="T79" fmla="*/ 1050 h 1135"/>
              <a:gd name="T80" fmla="*/ 409 w 462"/>
              <a:gd name="T81" fmla="*/ 1048 h 1135"/>
              <a:gd name="T82" fmla="*/ 418 w 462"/>
              <a:gd name="T83" fmla="*/ 1037 h 1135"/>
              <a:gd name="T84" fmla="*/ 427 w 462"/>
              <a:gd name="T85" fmla="*/ 1025 h 1135"/>
              <a:gd name="T86" fmla="*/ 443 w 462"/>
              <a:gd name="T87" fmla="*/ 1007 h 1135"/>
              <a:gd name="T88" fmla="*/ 457 w 462"/>
              <a:gd name="T89" fmla="*/ 989 h 1135"/>
              <a:gd name="T90" fmla="*/ 460 w 462"/>
              <a:gd name="T91" fmla="*/ 985 h 1135"/>
              <a:gd name="T92" fmla="*/ 462 w 462"/>
              <a:gd name="T93" fmla="*/ 981 h 1135"/>
              <a:gd name="T94" fmla="*/ 425 w 462"/>
              <a:gd name="T95" fmla="*/ 929 h 1135"/>
              <a:gd name="T96" fmla="*/ 355 w 462"/>
              <a:gd name="T97" fmla="*/ 820 h 1135"/>
              <a:gd name="T98" fmla="*/ 295 w 462"/>
              <a:gd name="T99" fmla="*/ 706 h 1135"/>
              <a:gd name="T100" fmla="*/ 243 w 462"/>
              <a:gd name="T101" fmla="*/ 587 h 1135"/>
              <a:gd name="T102" fmla="*/ 201 w 462"/>
              <a:gd name="T103" fmla="*/ 464 h 1135"/>
              <a:gd name="T104" fmla="*/ 168 w 462"/>
              <a:gd name="T105" fmla="*/ 335 h 1135"/>
              <a:gd name="T106" fmla="*/ 145 w 462"/>
              <a:gd name="T107" fmla="*/ 204 h 1135"/>
              <a:gd name="T108" fmla="*/ 133 w 462"/>
              <a:gd name="T109" fmla="*/ 68 h 1135"/>
              <a:gd name="T110" fmla="*/ 132 w 462"/>
              <a:gd name="T111"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1135">
                <a:moveTo>
                  <a:pt x="132" y="0"/>
                </a:moveTo>
                <a:lnTo>
                  <a:pt x="132" y="7"/>
                </a:lnTo>
                <a:lnTo>
                  <a:pt x="132" y="17"/>
                </a:lnTo>
                <a:lnTo>
                  <a:pt x="132" y="26"/>
                </a:lnTo>
                <a:lnTo>
                  <a:pt x="131" y="35"/>
                </a:lnTo>
                <a:lnTo>
                  <a:pt x="131" y="39"/>
                </a:lnTo>
                <a:lnTo>
                  <a:pt x="131" y="41"/>
                </a:lnTo>
                <a:lnTo>
                  <a:pt x="131" y="53"/>
                </a:lnTo>
                <a:lnTo>
                  <a:pt x="129" y="64"/>
                </a:lnTo>
                <a:lnTo>
                  <a:pt x="125" y="109"/>
                </a:lnTo>
                <a:lnTo>
                  <a:pt x="119" y="153"/>
                </a:lnTo>
                <a:lnTo>
                  <a:pt x="116" y="166"/>
                </a:lnTo>
                <a:lnTo>
                  <a:pt x="114" y="177"/>
                </a:lnTo>
                <a:lnTo>
                  <a:pt x="112" y="182"/>
                </a:lnTo>
                <a:lnTo>
                  <a:pt x="112" y="189"/>
                </a:lnTo>
                <a:lnTo>
                  <a:pt x="110" y="201"/>
                </a:lnTo>
                <a:lnTo>
                  <a:pt x="106" y="214"/>
                </a:lnTo>
                <a:lnTo>
                  <a:pt x="105" y="223"/>
                </a:lnTo>
                <a:lnTo>
                  <a:pt x="102" y="232"/>
                </a:lnTo>
                <a:lnTo>
                  <a:pt x="100" y="242"/>
                </a:lnTo>
                <a:lnTo>
                  <a:pt x="97" y="252"/>
                </a:lnTo>
                <a:lnTo>
                  <a:pt x="94" y="263"/>
                </a:lnTo>
                <a:lnTo>
                  <a:pt x="90" y="273"/>
                </a:lnTo>
                <a:lnTo>
                  <a:pt x="81" y="303"/>
                </a:lnTo>
                <a:lnTo>
                  <a:pt x="71" y="333"/>
                </a:lnTo>
                <a:lnTo>
                  <a:pt x="65" y="348"/>
                </a:lnTo>
                <a:lnTo>
                  <a:pt x="36" y="417"/>
                </a:lnTo>
                <a:lnTo>
                  <a:pt x="0" y="483"/>
                </a:lnTo>
                <a:lnTo>
                  <a:pt x="27" y="573"/>
                </a:lnTo>
                <a:lnTo>
                  <a:pt x="94" y="745"/>
                </a:lnTo>
                <a:lnTo>
                  <a:pt x="177" y="908"/>
                </a:lnTo>
                <a:lnTo>
                  <a:pt x="276" y="1062"/>
                </a:lnTo>
                <a:lnTo>
                  <a:pt x="332" y="1135"/>
                </a:lnTo>
                <a:lnTo>
                  <a:pt x="343" y="1123"/>
                </a:lnTo>
                <a:lnTo>
                  <a:pt x="355" y="1110"/>
                </a:lnTo>
                <a:lnTo>
                  <a:pt x="369" y="1095"/>
                </a:lnTo>
                <a:lnTo>
                  <a:pt x="383" y="1078"/>
                </a:lnTo>
                <a:lnTo>
                  <a:pt x="396" y="1064"/>
                </a:lnTo>
                <a:lnTo>
                  <a:pt x="408" y="1050"/>
                </a:lnTo>
                <a:lnTo>
                  <a:pt x="408" y="1050"/>
                </a:lnTo>
                <a:lnTo>
                  <a:pt x="409" y="1048"/>
                </a:lnTo>
                <a:lnTo>
                  <a:pt x="418" y="1037"/>
                </a:lnTo>
                <a:lnTo>
                  <a:pt x="427" y="1025"/>
                </a:lnTo>
                <a:lnTo>
                  <a:pt x="443" y="1007"/>
                </a:lnTo>
                <a:lnTo>
                  <a:pt x="457" y="989"/>
                </a:lnTo>
                <a:lnTo>
                  <a:pt x="460" y="985"/>
                </a:lnTo>
                <a:lnTo>
                  <a:pt x="462" y="981"/>
                </a:lnTo>
                <a:lnTo>
                  <a:pt x="425" y="929"/>
                </a:lnTo>
                <a:lnTo>
                  <a:pt x="355" y="820"/>
                </a:lnTo>
                <a:lnTo>
                  <a:pt x="295" y="706"/>
                </a:lnTo>
                <a:lnTo>
                  <a:pt x="243" y="587"/>
                </a:lnTo>
                <a:lnTo>
                  <a:pt x="201" y="464"/>
                </a:lnTo>
                <a:lnTo>
                  <a:pt x="168" y="335"/>
                </a:lnTo>
                <a:lnTo>
                  <a:pt x="145" y="204"/>
                </a:lnTo>
                <a:lnTo>
                  <a:pt x="133" y="68"/>
                </a:lnTo>
                <a:lnTo>
                  <a:pt x="132" y="0"/>
                </a:ln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0" name="Freeform: Shape 139">
            <a:extLst>
              <a:ext uri="{FF2B5EF4-FFF2-40B4-BE49-F238E27FC236}">
                <a16:creationId xmlns="" xmlns:a16="http://schemas.microsoft.com/office/drawing/2014/main" id="{2D5817B8-6711-437F-8090-097E2CF1D9CC}"/>
              </a:ext>
            </a:extLst>
          </p:cNvPr>
          <p:cNvSpPr>
            <a:spLocks/>
          </p:cNvSpPr>
          <p:nvPr/>
        </p:nvSpPr>
        <p:spPr bwMode="auto">
          <a:xfrm>
            <a:off x="5490880" y="5171817"/>
            <a:ext cx="2956360"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35" name="Freeform 585">
            <a:extLst>
              <a:ext uri="{FF2B5EF4-FFF2-40B4-BE49-F238E27FC236}">
                <a16:creationId xmlns="" xmlns:a16="http://schemas.microsoft.com/office/drawing/2014/main" id="{18D43308-2F38-45C9-8BA9-AA28F8F5CA6C}"/>
              </a:ext>
            </a:extLst>
          </p:cNvPr>
          <p:cNvSpPr>
            <a:spLocks/>
          </p:cNvSpPr>
          <p:nvPr/>
        </p:nvSpPr>
        <p:spPr bwMode="auto">
          <a:xfrm>
            <a:off x="4936606" y="4528393"/>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a:solidFill>
                  <a:srgbClr val="191C21"/>
                </a:solidFill>
              </a:rPr>
              <a:t>6</a:t>
            </a:r>
          </a:p>
        </p:txBody>
      </p:sp>
      <p:sp>
        <p:nvSpPr>
          <p:cNvPr id="80" name="Title 1">
            <a:extLst>
              <a:ext uri="{FF2B5EF4-FFF2-40B4-BE49-F238E27FC236}">
                <a16:creationId xmlns="" xmlns:a16="http://schemas.microsoft.com/office/drawing/2014/main" id="{2C2BFAE1-45D3-4B3B-81D2-0BF25FA84FB8}"/>
              </a:ext>
            </a:extLst>
          </p:cNvPr>
          <p:cNvSpPr txBox="1">
            <a:spLocks/>
          </p:cNvSpPr>
          <p:nvPr/>
        </p:nvSpPr>
        <p:spPr>
          <a:xfrm>
            <a:off x="650828" y="5786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z-Cyrl-UZ" sz="1800" b="1" u="sng" dirty="0" smtClean="0"/>
              <a:t>Бухгалтерия </a:t>
            </a:r>
            <a:r>
              <a:rPr lang="uz-Cyrl-UZ" sz="1800" b="1" u="sng" dirty="0"/>
              <a:t>ҳисоби счёти</a:t>
            </a:r>
            <a:r>
              <a:rPr lang="uz-Cyrl-UZ" sz="1800" b="1" dirty="0"/>
              <a:t> -</a:t>
            </a:r>
            <a:r>
              <a:rPr lang="uz-Cyrl-UZ" sz="1800" dirty="0"/>
              <a:t> деб умумлаштирган ҳолда маълумотларни олиш учун </a:t>
            </a:r>
            <a:r>
              <a:rPr lang="uz-Cyrl-UZ" sz="1800" b="1" dirty="0"/>
              <a:t>актив, мажбурият ва капиталларни</a:t>
            </a:r>
            <a:r>
              <a:rPr lang="uz-Cyrl-UZ" sz="1800" dirty="0"/>
              <a:t> </a:t>
            </a:r>
            <a:r>
              <a:rPr lang="uz-Cyrl-UZ" sz="1800" b="1" dirty="0"/>
              <a:t>иқтисодий мазмунига кўра</a:t>
            </a:r>
            <a:r>
              <a:rPr lang="uz-Cyrl-UZ" sz="1800" dirty="0"/>
              <a:t> гуруҳлаштириш усулидир</a:t>
            </a:r>
            <a:r>
              <a:rPr lang="uz-Cyrl-UZ" sz="1800" dirty="0" smtClean="0"/>
              <a:t>.</a:t>
            </a:r>
            <a:endParaRPr lang="en-US" sz="1800" dirty="0"/>
          </a:p>
        </p:txBody>
      </p:sp>
      <p:pic>
        <p:nvPicPr>
          <p:cNvPr id="89" name="Рисунок 8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5613841"/>
            <a:ext cx="9144000" cy="1230928"/>
          </a:xfrm>
          <a:prstGeom prst="rect">
            <a:avLst/>
          </a:prstGeom>
          <a:ln>
            <a:noFill/>
          </a:ln>
          <a:effectLst>
            <a:softEdge rad="112500"/>
          </a:effectLst>
        </p:spPr>
      </p:pic>
    </p:spTree>
    <p:extLst>
      <p:ext uri="{BB962C8B-B14F-4D97-AF65-F5344CB8AC3E}">
        <p14:creationId xmlns:p14="http://schemas.microsoft.com/office/powerpoint/2010/main" val="16416796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457200" y="274638"/>
            <a:ext cx="8229600" cy="815467"/>
          </a:xfrm>
        </p:spPr>
        <p:txBody>
          <a:bodyPr>
            <a:noAutofit/>
          </a:bodyPr>
          <a:lstStyle/>
          <a:p>
            <a:r>
              <a:rPr lang="ru-RU" sz="2400" dirty="0" err="1"/>
              <a:t>Йиллик</a:t>
            </a:r>
            <a:r>
              <a:rPr lang="ru-RU" sz="2400" dirty="0"/>
              <a:t> </a:t>
            </a:r>
            <a:r>
              <a:rPr lang="ru-RU" sz="2400" dirty="0" err="1"/>
              <a:t>молиявий</a:t>
            </a:r>
            <a:r>
              <a:rPr lang="ru-RU" sz="2400" dirty="0"/>
              <a:t> </a:t>
            </a:r>
            <a:r>
              <a:rPr lang="ru-RU" sz="2400" dirty="0" err="1"/>
              <a:t>ҳисобот</a:t>
            </a:r>
            <a:r>
              <a:rPr lang="ru-RU" sz="2400" dirty="0"/>
              <a:t> </a:t>
            </a:r>
            <a:r>
              <a:rPr lang="ru-RU" sz="2400" dirty="0" err="1"/>
              <a:t>қуйидагиларни</a:t>
            </a:r>
            <a:r>
              <a:rPr lang="ru-RU" sz="2400" dirty="0"/>
              <a:t> </a:t>
            </a:r>
            <a:r>
              <a:rPr lang="ru-RU" sz="2400" dirty="0" err="1"/>
              <a:t>ўз</a:t>
            </a:r>
            <a:r>
              <a:rPr lang="ru-RU" sz="2400" dirty="0"/>
              <a:t> ичига </a:t>
            </a:r>
            <a:r>
              <a:rPr lang="ru-RU" sz="2400" dirty="0" err="1"/>
              <a:t>олади</a:t>
            </a:r>
            <a:r>
              <a:rPr lang="ru-RU" sz="2400" dirty="0"/>
              <a:t>:</a:t>
            </a:r>
            <a:endParaRPr lang="en-US" sz="2400" dirty="0"/>
          </a:p>
        </p:txBody>
      </p:sp>
      <p:grpSp>
        <p:nvGrpSpPr>
          <p:cNvPr id="3" name="Group 2">
            <a:extLst>
              <a:ext uri="{FF2B5EF4-FFF2-40B4-BE49-F238E27FC236}">
                <a16:creationId xmlns="" xmlns:a16="http://schemas.microsoft.com/office/drawing/2014/main" id="{B276335A-A6D4-473A-B91B-8212F31EEE67}"/>
              </a:ext>
            </a:extLst>
          </p:cNvPr>
          <p:cNvGrpSpPr/>
          <p:nvPr/>
        </p:nvGrpSpPr>
        <p:grpSpPr>
          <a:xfrm>
            <a:off x="323528" y="1548014"/>
            <a:ext cx="7266896" cy="3828920"/>
            <a:chOff x="683850" y="1872752"/>
            <a:chExt cx="6650575" cy="3504181"/>
          </a:xfrm>
        </p:grpSpPr>
        <p:sp>
          <p:nvSpPr>
            <p:cNvPr id="33" name="Freeform 60">
              <a:extLst>
                <a:ext uri="{FF2B5EF4-FFF2-40B4-BE49-F238E27FC236}">
                  <a16:creationId xmlns="" xmlns:a16="http://schemas.microsoft.com/office/drawing/2014/main" id="{A9B146A5-C176-4CC4-A96D-C6872886272E}"/>
                </a:ext>
              </a:extLst>
            </p:cNvPr>
            <p:cNvSpPr>
              <a:spLocks/>
            </p:cNvSpPr>
            <p:nvPr/>
          </p:nvSpPr>
          <p:spPr bwMode="auto">
            <a:xfrm>
              <a:off x="3999873" y="1872752"/>
              <a:ext cx="1188893" cy="1188893"/>
            </a:xfrm>
            <a:custGeom>
              <a:avLst/>
              <a:gdLst>
                <a:gd name="T0" fmla="*/ 547 w 2397"/>
                <a:gd name="T1" fmla="*/ 194 h 2398"/>
                <a:gd name="T2" fmla="*/ 359 w 2397"/>
                <a:gd name="T3" fmla="*/ 344 h 2398"/>
                <a:gd name="T4" fmla="*/ 209 w 2397"/>
                <a:gd name="T5" fmla="*/ 524 h 2398"/>
                <a:gd name="T6" fmla="*/ 97 w 2397"/>
                <a:gd name="T7" fmla="*/ 726 h 2398"/>
                <a:gd name="T8" fmla="*/ 27 w 2397"/>
                <a:gd name="T9" fmla="*/ 945 h 2398"/>
                <a:gd name="T10" fmla="*/ 0 w 2397"/>
                <a:gd name="T11" fmla="*/ 1173 h 2398"/>
                <a:gd name="T12" fmla="*/ 18 w 2397"/>
                <a:gd name="T13" fmla="*/ 1405 h 2398"/>
                <a:gd name="T14" fmla="*/ 82 w 2397"/>
                <a:gd name="T15" fmla="*/ 1634 h 2398"/>
                <a:gd name="T16" fmla="*/ 161 w 2397"/>
                <a:gd name="T17" fmla="*/ 1798 h 2398"/>
                <a:gd name="T18" fmla="*/ 265 w 2397"/>
                <a:gd name="T19" fmla="*/ 1950 h 2398"/>
                <a:gd name="T20" fmla="*/ 430 w 2397"/>
                <a:gd name="T21" fmla="*/ 2120 h 2398"/>
                <a:gd name="T22" fmla="*/ 622 w 2397"/>
                <a:gd name="T23" fmla="*/ 2250 h 2398"/>
                <a:gd name="T24" fmla="*/ 834 w 2397"/>
                <a:gd name="T25" fmla="*/ 2341 h 2398"/>
                <a:gd name="T26" fmla="*/ 1058 w 2397"/>
                <a:gd name="T27" fmla="*/ 2389 h 2398"/>
                <a:gd name="T28" fmla="*/ 1288 w 2397"/>
                <a:gd name="T29" fmla="*/ 2394 h 2398"/>
                <a:gd name="T30" fmla="*/ 1519 w 2397"/>
                <a:gd name="T31" fmla="*/ 2354 h 2398"/>
                <a:gd name="T32" fmla="*/ 1743 w 2397"/>
                <a:gd name="T33" fmla="*/ 2267 h 2398"/>
                <a:gd name="T34" fmla="*/ 1851 w 2397"/>
                <a:gd name="T35" fmla="*/ 2205 h 2398"/>
                <a:gd name="T36" fmla="*/ 2039 w 2397"/>
                <a:gd name="T37" fmla="*/ 2055 h 2398"/>
                <a:gd name="T38" fmla="*/ 2189 w 2397"/>
                <a:gd name="T39" fmla="*/ 1875 h 2398"/>
                <a:gd name="T40" fmla="*/ 2299 w 2397"/>
                <a:gd name="T41" fmla="*/ 1672 h 2398"/>
                <a:gd name="T42" fmla="*/ 2369 w 2397"/>
                <a:gd name="T43" fmla="*/ 1453 h 2398"/>
                <a:gd name="T44" fmla="*/ 2397 w 2397"/>
                <a:gd name="T45" fmla="*/ 1225 h 2398"/>
                <a:gd name="T46" fmla="*/ 2380 w 2397"/>
                <a:gd name="T47" fmla="*/ 993 h 2398"/>
                <a:gd name="T48" fmla="*/ 2316 w 2397"/>
                <a:gd name="T49" fmla="*/ 765 h 2398"/>
                <a:gd name="T50" fmla="*/ 2236 w 2397"/>
                <a:gd name="T51" fmla="*/ 601 h 2398"/>
                <a:gd name="T52" fmla="*/ 2134 w 2397"/>
                <a:gd name="T53" fmla="*/ 449 h 2398"/>
                <a:gd name="T54" fmla="*/ 1968 w 2397"/>
                <a:gd name="T55" fmla="*/ 279 h 2398"/>
                <a:gd name="T56" fmla="*/ 1776 w 2397"/>
                <a:gd name="T57" fmla="*/ 148 h 2398"/>
                <a:gd name="T58" fmla="*/ 1565 w 2397"/>
                <a:gd name="T59" fmla="*/ 57 h 2398"/>
                <a:gd name="T60" fmla="*/ 1339 w 2397"/>
                <a:gd name="T61" fmla="*/ 9 h 2398"/>
                <a:gd name="T62" fmla="*/ 1108 w 2397"/>
                <a:gd name="T63" fmla="*/ 4 h 2398"/>
                <a:gd name="T64" fmla="*/ 878 w 2397"/>
                <a:gd name="T65" fmla="*/ 44 h 2398"/>
                <a:gd name="T66" fmla="*/ 653 w 2397"/>
                <a:gd name="T67" fmla="*/ 131 h 2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97" h="2398">
                  <a:moveTo>
                    <a:pt x="600" y="162"/>
                  </a:moveTo>
                  <a:lnTo>
                    <a:pt x="547" y="194"/>
                  </a:lnTo>
                  <a:lnTo>
                    <a:pt x="449" y="265"/>
                  </a:lnTo>
                  <a:lnTo>
                    <a:pt x="359" y="344"/>
                  </a:lnTo>
                  <a:lnTo>
                    <a:pt x="279" y="431"/>
                  </a:lnTo>
                  <a:lnTo>
                    <a:pt x="209" y="524"/>
                  </a:lnTo>
                  <a:lnTo>
                    <a:pt x="148" y="623"/>
                  </a:lnTo>
                  <a:lnTo>
                    <a:pt x="97" y="726"/>
                  </a:lnTo>
                  <a:lnTo>
                    <a:pt x="57" y="834"/>
                  </a:lnTo>
                  <a:lnTo>
                    <a:pt x="27" y="945"/>
                  </a:lnTo>
                  <a:lnTo>
                    <a:pt x="8" y="1058"/>
                  </a:lnTo>
                  <a:lnTo>
                    <a:pt x="0" y="1173"/>
                  </a:lnTo>
                  <a:lnTo>
                    <a:pt x="3" y="1290"/>
                  </a:lnTo>
                  <a:lnTo>
                    <a:pt x="18" y="1405"/>
                  </a:lnTo>
                  <a:lnTo>
                    <a:pt x="44" y="1521"/>
                  </a:lnTo>
                  <a:lnTo>
                    <a:pt x="82" y="1634"/>
                  </a:lnTo>
                  <a:lnTo>
                    <a:pt x="131" y="1744"/>
                  </a:lnTo>
                  <a:lnTo>
                    <a:pt x="161" y="1798"/>
                  </a:lnTo>
                  <a:lnTo>
                    <a:pt x="193" y="1851"/>
                  </a:lnTo>
                  <a:lnTo>
                    <a:pt x="265" y="1950"/>
                  </a:lnTo>
                  <a:lnTo>
                    <a:pt x="344" y="2039"/>
                  </a:lnTo>
                  <a:lnTo>
                    <a:pt x="430" y="2120"/>
                  </a:lnTo>
                  <a:lnTo>
                    <a:pt x="522" y="2190"/>
                  </a:lnTo>
                  <a:lnTo>
                    <a:pt x="622" y="2250"/>
                  </a:lnTo>
                  <a:lnTo>
                    <a:pt x="726" y="2301"/>
                  </a:lnTo>
                  <a:lnTo>
                    <a:pt x="834" y="2341"/>
                  </a:lnTo>
                  <a:lnTo>
                    <a:pt x="945" y="2371"/>
                  </a:lnTo>
                  <a:lnTo>
                    <a:pt x="1058" y="2389"/>
                  </a:lnTo>
                  <a:lnTo>
                    <a:pt x="1173" y="2398"/>
                  </a:lnTo>
                  <a:lnTo>
                    <a:pt x="1288" y="2394"/>
                  </a:lnTo>
                  <a:lnTo>
                    <a:pt x="1405" y="2380"/>
                  </a:lnTo>
                  <a:lnTo>
                    <a:pt x="1519" y="2354"/>
                  </a:lnTo>
                  <a:lnTo>
                    <a:pt x="1633" y="2317"/>
                  </a:lnTo>
                  <a:lnTo>
                    <a:pt x="1743" y="2267"/>
                  </a:lnTo>
                  <a:lnTo>
                    <a:pt x="1798" y="2236"/>
                  </a:lnTo>
                  <a:lnTo>
                    <a:pt x="1851" y="2205"/>
                  </a:lnTo>
                  <a:lnTo>
                    <a:pt x="1950" y="2134"/>
                  </a:lnTo>
                  <a:lnTo>
                    <a:pt x="2039" y="2055"/>
                  </a:lnTo>
                  <a:lnTo>
                    <a:pt x="2118" y="1968"/>
                  </a:lnTo>
                  <a:lnTo>
                    <a:pt x="2189" y="1875"/>
                  </a:lnTo>
                  <a:lnTo>
                    <a:pt x="2249" y="1776"/>
                  </a:lnTo>
                  <a:lnTo>
                    <a:pt x="2299" y="1672"/>
                  </a:lnTo>
                  <a:lnTo>
                    <a:pt x="2340" y="1565"/>
                  </a:lnTo>
                  <a:lnTo>
                    <a:pt x="2369" y="1453"/>
                  </a:lnTo>
                  <a:lnTo>
                    <a:pt x="2389" y="1341"/>
                  </a:lnTo>
                  <a:lnTo>
                    <a:pt x="2397" y="1225"/>
                  </a:lnTo>
                  <a:lnTo>
                    <a:pt x="2394" y="1109"/>
                  </a:lnTo>
                  <a:lnTo>
                    <a:pt x="2380" y="993"/>
                  </a:lnTo>
                  <a:lnTo>
                    <a:pt x="2354" y="878"/>
                  </a:lnTo>
                  <a:lnTo>
                    <a:pt x="2316" y="765"/>
                  </a:lnTo>
                  <a:lnTo>
                    <a:pt x="2266" y="655"/>
                  </a:lnTo>
                  <a:lnTo>
                    <a:pt x="2236" y="601"/>
                  </a:lnTo>
                  <a:lnTo>
                    <a:pt x="2205" y="547"/>
                  </a:lnTo>
                  <a:lnTo>
                    <a:pt x="2134" y="449"/>
                  </a:lnTo>
                  <a:lnTo>
                    <a:pt x="2054" y="359"/>
                  </a:lnTo>
                  <a:lnTo>
                    <a:pt x="1968" y="279"/>
                  </a:lnTo>
                  <a:lnTo>
                    <a:pt x="1874" y="209"/>
                  </a:lnTo>
                  <a:lnTo>
                    <a:pt x="1776" y="148"/>
                  </a:lnTo>
                  <a:lnTo>
                    <a:pt x="1672" y="98"/>
                  </a:lnTo>
                  <a:lnTo>
                    <a:pt x="1565" y="57"/>
                  </a:lnTo>
                  <a:lnTo>
                    <a:pt x="1453" y="28"/>
                  </a:lnTo>
                  <a:lnTo>
                    <a:pt x="1339" y="9"/>
                  </a:lnTo>
                  <a:lnTo>
                    <a:pt x="1225" y="0"/>
                  </a:lnTo>
                  <a:lnTo>
                    <a:pt x="1108" y="4"/>
                  </a:lnTo>
                  <a:lnTo>
                    <a:pt x="993" y="19"/>
                  </a:lnTo>
                  <a:lnTo>
                    <a:pt x="878" y="44"/>
                  </a:lnTo>
                  <a:lnTo>
                    <a:pt x="765" y="82"/>
                  </a:lnTo>
                  <a:lnTo>
                    <a:pt x="653" y="131"/>
                  </a:lnTo>
                  <a:lnTo>
                    <a:pt x="600" y="162"/>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83" name="Freeform: Shape 82">
              <a:extLst>
                <a:ext uri="{FF2B5EF4-FFF2-40B4-BE49-F238E27FC236}">
                  <a16:creationId xmlns="" xmlns:a16="http://schemas.microsoft.com/office/drawing/2014/main" id="{5D3DC8E6-3ED7-433C-A0DB-1D3E57661F2F}"/>
                </a:ext>
              </a:extLst>
            </p:cNvPr>
            <p:cNvSpPr>
              <a:spLocks/>
            </p:cNvSpPr>
            <p:nvPr/>
          </p:nvSpPr>
          <p:spPr bwMode="auto">
            <a:xfrm>
              <a:off x="2242576" y="1872752"/>
              <a:ext cx="1023727" cy="1941807"/>
            </a:xfrm>
            <a:custGeom>
              <a:avLst/>
              <a:gdLst>
                <a:gd name="connsiteX0" fmla="*/ 1091813 w 1364969"/>
                <a:gd name="connsiteY0" fmla="*/ 0 h 2589076"/>
                <a:gd name="connsiteX1" fmla="*/ 1251937 w 1364969"/>
                <a:gd name="connsiteY1" fmla="*/ 0 h 2589076"/>
                <a:gd name="connsiteX2" fmla="*/ 1238657 w 1364969"/>
                <a:gd name="connsiteY2" fmla="*/ 30830 h 2589076"/>
                <a:gd name="connsiteX3" fmla="*/ 1204929 w 1364969"/>
                <a:gd name="connsiteY3" fmla="*/ 122734 h 2589076"/>
                <a:gd name="connsiteX4" fmla="*/ 1174508 w 1364969"/>
                <a:gd name="connsiteY4" fmla="*/ 215960 h 2589076"/>
                <a:gd name="connsiteX5" fmla="*/ 1148717 w 1364969"/>
                <a:gd name="connsiteY5" fmla="*/ 311169 h 2589076"/>
                <a:gd name="connsiteX6" fmla="*/ 1128216 w 1364969"/>
                <a:gd name="connsiteY6" fmla="*/ 407040 h 2589076"/>
                <a:gd name="connsiteX7" fmla="*/ 1112344 w 1364969"/>
                <a:gd name="connsiteY7" fmla="*/ 504233 h 2589076"/>
                <a:gd name="connsiteX8" fmla="*/ 1099779 w 1364969"/>
                <a:gd name="connsiteY8" fmla="*/ 601425 h 2589076"/>
                <a:gd name="connsiteX9" fmla="*/ 1093166 w 1364969"/>
                <a:gd name="connsiteY9" fmla="*/ 699941 h 2589076"/>
                <a:gd name="connsiteX10" fmla="*/ 1090520 w 1364969"/>
                <a:gd name="connsiteY10" fmla="*/ 798456 h 2589076"/>
                <a:gd name="connsiteX11" fmla="*/ 1093166 w 1364969"/>
                <a:gd name="connsiteY11" fmla="*/ 896971 h 2589076"/>
                <a:gd name="connsiteX12" fmla="*/ 1101101 w 1364969"/>
                <a:gd name="connsiteY12" fmla="*/ 996809 h 2589076"/>
                <a:gd name="connsiteX13" fmla="*/ 1113005 w 1364969"/>
                <a:gd name="connsiteY13" fmla="*/ 1095324 h 2589076"/>
                <a:gd name="connsiteX14" fmla="*/ 1130200 w 1364969"/>
                <a:gd name="connsiteY14" fmla="*/ 1193839 h 2589076"/>
                <a:gd name="connsiteX15" fmla="*/ 1152685 w 1364969"/>
                <a:gd name="connsiteY15" fmla="*/ 1292355 h 2589076"/>
                <a:gd name="connsiteX16" fmla="*/ 1179137 w 1364969"/>
                <a:gd name="connsiteY16" fmla="*/ 1390209 h 2589076"/>
                <a:gd name="connsiteX17" fmla="*/ 1211542 w 1364969"/>
                <a:gd name="connsiteY17" fmla="*/ 1486079 h 2589076"/>
                <a:gd name="connsiteX18" fmla="*/ 1248576 w 1364969"/>
                <a:gd name="connsiteY18" fmla="*/ 1581950 h 2589076"/>
                <a:gd name="connsiteX19" fmla="*/ 1290901 w 1364969"/>
                <a:gd name="connsiteY19" fmla="*/ 1676498 h 2589076"/>
                <a:gd name="connsiteX20" fmla="*/ 1338516 w 1364969"/>
                <a:gd name="connsiteY20" fmla="*/ 1769724 h 2589076"/>
                <a:gd name="connsiteX21" fmla="*/ 1364969 w 1364969"/>
                <a:gd name="connsiteY21" fmla="*/ 1815345 h 2589076"/>
                <a:gd name="connsiteX22" fmla="*/ 1364969 w 1364969"/>
                <a:gd name="connsiteY22" fmla="*/ 1816006 h 2589076"/>
                <a:gd name="connsiteX23" fmla="*/ 1364718 w 1364969"/>
                <a:gd name="connsiteY23" fmla="*/ 1816152 h 2589076"/>
                <a:gd name="connsiteX24" fmla="*/ 1364969 w 1364969"/>
                <a:gd name="connsiteY24" fmla="*/ 1816581 h 2589076"/>
                <a:gd name="connsiteX25" fmla="*/ 1270200 w 1364969"/>
                <a:gd name="connsiteY25" fmla="*/ 1871195 h 2589076"/>
                <a:gd name="connsiteX26" fmla="*/ 1236673 w 1364969"/>
                <a:gd name="connsiteY26" fmla="*/ 1890719 h 2589076"/>
                <a:gd name="connsiteX27" fmla="*/ 1236673 w 1364969"/>
                <a:gd name="connsiteY27" fmla="*/ 1890516 h 2589076"/>
                <a:gd name="connsiteX28" fmla="*/ 24481 w 1364969"/>
                <a:gd name="connsiteY28" fmla="*/ 2589076 h 2589076"/>
                <a:gd name="connsiteX29" fmla="*/ 0 w 1364969"/>
                <a:gd name="connsiteY29" fmla="*/ 2546160 h 2589076"/>
                <a:gd name="connsiteX30" fmla="*/ 1212183 w 1364969"/>
                <a:gd name="connsiteY30" fmla="*/ 1847260 h 2589076"/>
                <a:gd name="connsiteX31" fmla="*/ 1208236 w 1364969"/>
                <a:gd name="connsiteY31" fmla="*/ 1840470 h 2589076"/>
                <a:gd name="connsiteX32" fmla="*/ 1156652 w 1364969"/>
                <a:gd name="connsiteY32" fmla="*/ 1740632 h 2589076"/>
                <a:gd name="connsiteX33" fmla="*/ 1111021 w 1364969"/>
                <a:gd name="connsiteY33" fmla="*/ 1639472 h 2589076"/>
                <a:gd name="connsiteX34" fmla="*/ 1072003 w 1364969"/>
                <a:gd name="connsiteY34" fmla="*/ 1536329 h 2589076"/>
                <a:gd name="connsiteX35" fmla="*/ 1036953 w 1364969"/>
                <a:gd name="connsiteY35" fmla="*/ 1433185 h 2589076"/>
                <a:gd name="connsiteX36" fmla="*/ 1008516 w 1364969"/>
                <a:gd name="connsiteY36" fmla="*/ 1328058 h 2589076"/>
                <a:gd name="connsiteX37" fmla="*/ 984047 w 1364969"/>
                <a:gd name="connsiteY37" fmla="*/ 1222931 h 2589076"/>
                <a:gd name="connsiteX38" fmla="*/ 965530 w 1364969"/>
                <a:gd name="connsiteY38" fmla="*/ 1117804 h 2589076"/>
                <a:gd name="connsiteX39" fmla="*/ 952965 w 1364969"/>
                <a:gd name="connsiteY39" fmla="*/ 1011355 h 2589076"/>
                <a:gd name="connsiteX40" fmla="*/ 945029 w 1364969"/>
                <a:gd name="connsiteY40" fmla="*/ 904905 h 2589076"/>
                <a:gd name="connsiteX41" fmla="*/ 942384 w 1364969"/>
                <a:gd name="connsiteY41" fmla="*/ 798456 h 2589076"/>
                <a:gd name="connsiteX42" fmla="*/ 945029 w 1364969"/>
                <a:gd name="connsiteY42" fmla="*/ 693329 h 2589076"/>
                <a:gd name="connsiteX43" fmla="*/ 951643 w 1364969"/>
                <a:gd name="connsiteY43" fmla="*/ 588202 h 2589076"/>
                <a:gd name="connsiteX44" fmla="*/ 964869 w 1364969"/>
                <a:gd name="connsiteY44" fmla="*/ 483075 h 2589076"/>
                <a:gd name="connsiteX45" fmla="*/ 982063 w 1364969"/>
                <a:gd name="connsiteY45" fmla="*/ 378609 h 2589076"/>
                <a:gd name="connsiteX46" fmla="*/ 1005210 w 1364969"/>
                <a:gd name="connsiteY46" fmla="*/ 276127 h 2589076"/>
                <a:gd name="connsiteX47" fmla="*/ 1031663 w 1364969"/>
                <a:gd name="connsiteY47" fmla="*/ 174306 h 2589076"/>
                <a:gd name="connsiteX48" fmla="*/ 1064067 w 1364969"/>
                <a:gd name="connsiteY48" fmla="*/ 73807 h 258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64969" h="2589076">
                  <a:moveTo>
                    <a:pt x="1091813" y="0"/>
                  </a:moveTo>
                  <a:lnTo>
                    <a:pt x="1251937" y="0"/>
                  </a:lnTo>
                  <a:lnTo>
                    <a:pt x="1238657" y="30830"/>
                  </a:lnTo>
                  <a:lnTo>
                    <a:pt x="1204929" y="122734"/>
                  </a:lnTo>
                  <a:lnTo>
                    <a:pt x="1174508" y="215960"/>
                  </a:lnTo>
                  <a:lnTo>
                    <a:pt x="1148717" y="311169"/>
                  </a:lnTo>
                  <a:lnTo>
                    <a:pt x="1128216" y="407040"/>
                  </a:lnTo>
                  <a:lnTo>
                    <a:pt x="1112344" y="504233"/>
                  </a:lnTo>
                  <a:lnTo>
                    <a:pt x="1099779" y="601425"/>
                  </a:lnTo>
                  <a:lnTo>
                    <a:pt x="1093166" y="699941"/>
                  </a:lnTo>
                  <a:lnTo>
                    <a:pt x="1090520" y="798456"/>
                  </a:lnTo>
                  <a:lnTo>
                    <a:pt x="1093166" y="896971"/>
                  </a:lnTo>
                  <a:lnTo>
                    <a:pt x="1101101" y="996809"/>
                  </a:lnTo>
                  <a:lnTo>
                    <a:pt x="1113005" y="1095324"/>
                  </a:lnTo>
                  <a:lnTo>
                    <a:pt x="1130200" y="1193839"/>
                  </a:lnTo>
                  <a:lnTo>
                    <a:pt x="1152685" y="1292355"/>
                  </a:lnTo>
                  <a:lnTo>
                    <a:pt x="1179137" y="1390209"/>
                  </a:lnTo>
                  <a:lnTo>
                    <a:pt x="1211542" y="1486079"/>
                  </a:lnTo>
                  <a:lnTo>
                    <a:pt x="1248576" y="1581950"/>
                  </a:lnTo>
                  <a:lnTo>
                    <a:pt x="1290901" y="1676498"/>
                  </a:lnTo>
                  <a:lnTo>
                    <a:pt x="1338516" y="1769724"/>
                  </a:lnTo>
                  <a:lnTo>
                    <a:pt x="1364969" y="1815345"/>
                  </a:lnTo>
                  <a:lnTo>
                    <a:pt x="1364969" y="1816006"/>
                  </a:lnTo>
                  <a:lnTo>
                    <a:pt x="1364718" y="1816152"/>
                  </a:lnTo>
                  <a:lnTo>
                    <a:pt x="1364969" y="1816581"/>
                  </a:lnTo>
                  <a:lnTo>
                    <a:pt x="1270200" y="1871195"/>
                  </a:lnTo>
                  <a:lnTo>
                    <a:pt x="1236673" y="1890719"/>
                  </a:lnTo>
                  <a:lnTo>
                    <a:pt x="1236673" y="1890516"/>
                  </a:lnTo>
                  <a:lnTo>
                    <a:pt x="24481" y="2589076"/>
                  </a:lnTo>
                  <a:lnTo>
                    <a:pt x="0" y="2546160"/>
                  </a:lnTo>
                  <a:lnTo>
                    <a:pt x="1212183" y="1847260"/>
                  </a:lnTo>
                  <a:lnTo>
                    <a:pt x="1208236" y="1840470"/>
                  </a:lnTo>
                  <a:lnTo>
                    <a:pt x="1156652" y="1740632"/>
                  </a:lnTo>
                  <a:lnTo>
                    <a:pt x="1111021" y="1639472"/>
                  </a:lnTo>
                  <a:lnTo>
                    <a:pt x="1072003" y="1536329"/>
                  </a:lnTo>
                  <a:lnTo>
                    <a:pt x="1036953" y="1433185"/>
                  </a:lnTo>
                  <a:lnTo>
                    <a:pt x="1008516" y="1328058"/>
                  </a:lnTo>
                  <a:lnTo>
                    <a:pt x="984047" y="1222931"/>
                  </a:lnTo>
                  <a:lnTo>
                    <a:pt x="965530" y="1117804"/>
                  </a:lnTo>
                  <a:lnTo>
                    <a:pt x="952965" y="1011355"/>
                  </a:lnTo>
                  <a:lnTo>
                    <a:pt x="945029" y="904905"/>
                  </a:lnTo>
                  <a:lnTo>
                    <a:pt x="942384" y="798456"/>
                  </a:lnTo>
                  <a:lnTo>
                    <a:pt x="945029" y="693329"/>
                  </a:lnTo>
                  <a:lnTo>
                    <a:pt x="951643" y="588202"/>
                  </a:lnTo>
                  <a:lnTo>
                    <a:pt x="964869" y="483075"/>
                  </a:lnTo>
                  <a:lnTo>
                    <a:pt x="982063" y="378609"/>
                  </a:lnTo>
                  <a:lnTo>
                    <a:pt x="1005210" y="276127"/>
                  </a:lnTo>
                  <a:lnTo>
                    <a:pt x="1031663" y="174306"/>
                  </a:lnTo>
                  <a:lnTo>
                    <a:pt x="1064067" y="73807"/>
                  </a:lnTo>
                  <a:close/>
                </a:path>
              </a:pathLst>
            </a:custGeom>
            <a:solidFill>
              <a:schemeClr val="tx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4" name="Freeform: Shape 83">
              <a:extLst>
                <a:ext uri="{FF2B5EF4-FFF2-40B4-BE49-F238E27FC236}">
                  <a16:creationId xmlns="" xmlns:a16="http://schemas.microsoft.com/office/drawing/2014/main" id="{6ED4D7DB-C3A9-4882-8CC5-E9B46E8D8C1D}"/>
                </a:ext>
              </a:extLst>
            </p:cNvPr>
            <p:cNvSpPr>
              <a:spLocks/>
            </p:cNvSpPr>
            <p:nvPr/>
          </p:nvSpPr>
          <p:spPr bwMode="auto">
            <a:xfrm>
              <a:off x="3060961" y="1872752"/>
              <a:ext cx="822851" cy="2831616"/>
            </a:xfrm>
            <a:custGeom>
              <a:avLst/>
              <a:gdLst>
                <a:gd name="connsiteX0" fmla="*/ 161034 w 1097134"/>
                <a:gd name="connsiteY0" fmla="*/ 0 h 3775488"/>
                <a:gd name="connsiteX1" fmla="*/ 322580 w 1097134"/>
                <a:gd name="connsiteY1" fmla="*/ 0 h 3775488"/>
                <a:gd name="connsiteX2" fmla="*/ 319612 w 1097134"/>
                <a:gd name="connsiteY2" fmla="*/ 5896 h 3775488"/>
                <a:gd name="connsiteX3" fmla="*/ 271968 w 1097134"/>
                <a:gd name="connsiteY3" fmla="*/ 119616 h 3775488"/>
                <a:gd name="connsiteX4" fmla="*/ 232926 w 1097134"/>
                <a:gd name="connsiteY4" fmla="*/ 235320 h 3775488"/>
                <a:gd name="connsiteX5" fmla="*/ 201164 w 1097134"/>
                <a:gd name="connsiteY5" fmla="*/ 352347 h 3775488"/>
                <a:gd name="connsiteX6" fmla="*/ 176018 w 1097134"/>
                <a:gd name="connsiteY6" fmla="*/ 472679 h 3775488"/>
                <a:gd name="connsiteX7" fmla="*/ 158813 w 1097134"/>
                <a:gd name="connsiteY7" fmla="*/ 593011 h 3775488"/>
                <a:gd name="connsiteX8" fmla="*/ 150211 w 1097134"/>
                <a:gd name="connsiteY8" fmla="*/ 715988 h 3775488"/>
                <a:gd name="connsiteX9" fmla="*/ 148888 w 1097134"/>
                <a:gd name="connsiteY9" fmla="*/ 838304 h 3775488"/>
                <a:gd name="connsiteX10" fmla="*/ 155505 w 1097134"/>
                <a:gd name="connsiteY10" fmla="*/ 961942 h 3775488"/>
                <a:gd name="connsiteX11" fmla="*/ 170063 w 1097134"/>
                <a:gd name="connsiteY11" fmla="*/ 1084918 h 3775488"/>
                <a:gd name="connsiteX12" fmla="*/ 193223 w 1097134"/>
                <a:gd name="connsiteY12" fmla="*/ 1206573 h 3775488"/>
                <a:gd name="connsiteX13" fmla="*/ 224986 w 1097134"/>
                <a:gd name="connsiteY13" fmla="*/ 1328227 h 3775488"/>
                <a:gd name="connsiteX14" fmla="*/ 264689 w 1097134"/>
                <a:gd name="connsiteY14" fmla="*/ 1449221 h 3775488"/>
                <a:gd name="connsiteX15" fmla="*/ 313656 w 1097134"/>
                <a:gd name="connsiteY15" fmla="*/ 1567569 h 3775488"/>
                <a:gd name="connsiteX16" fmla="*/ 369902 w 1097134"/>
                <a:gd name="connsiteY16" fmla="*/ 1683935 h 3775488"/>
                <a:gd name="connsiteX17" fmla="*/ 402327 w 1097134"/>
                <a:gd name="connsiteY17" fmla="*/ 1741456 h 3775488"/>
                <a:gd name="connsiteX18" fmla="*/ 435413 w 1097134"/>
                <a:gd name="connsiteY18" fmla="*/ 1796333 h 3775488"/>
                <a:gd name="connsiteX19" fmla="*/ 506217 w 1097134"/>
                <a:gd name="connsiteY19" fmla="*/ 1902780 h 3775488"/>
                <a:gd name="connsiteX20" fmla="*/ 583638 w 1097134"/>
                <a:gd name="connsiteY20" fmla="*/ 2001955 h 3775488"/>
                <a:gd name="connsiteX21" fmla="*/ 665692 w 1097134"/>
                <a:gd name="connsiteY21" fmla="*/ 2095180 h 3775488"/>
                <a:gd name="connsiteX22" fmla="*/ 754363 w 1097134"/>
                <a:gd name="connsiteY22" fmla="*/ 2183115 h 3775488"/>
                <a:gd name="connsiteX23" fmla="*/ 847004 w 1097134"/>
                <a:gd name="connsiteY23" fmla="*/ 2263116 h 3775488"/>
                <a:gd name="connsiteX24" fmla="*/ 943615 w 1097134"/>
                <a:gd name="connsiteY24" fmla="*/ 2337166 h 3775488"/>
                <a:gd name="connsiteX25" fmla="*/ 1044858 w 1097134"/>
                <a:gd name="connsiteY25" fmla="*/ 2403944 h 3775488"/>
                <a:gd name="connsiteX26" fmla="*/ 1097134 w 1097134"/>
                <a:gd name="connsiteY26" fmla="*/ 2435019 h 3775488"/>
                <a:gd name="connsiteX27" fmla="*/ 1022360 w 1097134"/>
                <a:gd name="connsiteY27" fmla="*/ 2563285 h 3775488"/>
                <a:gd name="connsiteX28" fmla="*/ 1021767 w 1097134"/>
                <a:gd name="connsiteY28" fmla="*/ 2562933 h 3775488"/>
                <a:gd name="connsiteX29" fmla="*/ 322690 w 1097134"/>
                <a:gd name="connsiteY29" fmla="*/ 3775488 h 3775488"/>
                <a:gd name="connsiteX30" fmla="*/ 279739 w 1097134"/>
                <a:gd name="connsiteY30" fmla="*/ 3751681 h 3775488"/>
                <a:gd name="connsiteX31" fmla="*/ 979048 w 1097134"/>
                <a:gd name="connsiteY31" fmla="*/ 2537526 h 3775488"/>
                <a:gd name="connsiteX32" fmla="*/ 966775 w 1097134"/>
                <a:gd name="connsiteY32" fmla="*/ 2530227 h 3775488"/>
                <a:gd name="connsiteX33" fmla="*/ 856929 w 1097134"/>
                <a:gd name="connsiteY33" fmla="*/ 2458160 h 3775488"/>
                <a:gd name="connsiteX34" fmla="*/ 752377 w 1097134"/>
                <a:gd name="connsiteY34" fmla="*/ 2378159 h 3775488"/>
                <a:gd name="connsiteX35" fmla="*/ 653119 w 1097134"/>
                <a:gd name="connsiteY35" fmla="*/ 2291546 h 3775488"/>
                <a:gd name="connsiteX36" fmla="*/ 557831 w 1097134"/>
                <a:gd name="connsiteY36" fmla="*/ 2197660 h 3775488"/>
                <a:gd name="connsiteX37" fmla="*/ 468499 w 1097134"/>
                <a:gd name="connsiteY37" fmla="*/ 2097163 h 3775488"/>
                <a:gd name="connsiteX38" fmla="*/ 386446 w 1097134"/>
                <a:gd name="connsiteY38" fmla="*/ 1989393 h 3775488"/>
                <a:gd name="connsiteX39" fmla="*/ 309024 w 1097134"/>
                <a:gd name="connsiteY39" fmla="*/ 1875012 h 3775488"/>
                <a:gd name="connsiteX40" fmla="*/ 273953 w 1097134"/>
                <a:gd name="connsiteY40" fmla="*/ 1815507 h 3775488"/>
                <a:gd name="connsiteX41" fmla="*/ 238882 w 1097134"/>
                <a:gd name="connsiteY41" fmla="*/ 1753357 h 3775488"/>
                <a:gd name="connsiteX42" fmla="*/ 178003 w 1097134"/>
                <a:gd name="connsiteY42" fmla="*/ 1628397 h 3775488"/>
                <a:gd name="connsiteX43" fmla="*/ 125727 w 1097134"/>
                <a:gd name="connsiteY43" fmla="*/ 1500792 h 3775488"/>
                <a:gd name="connsiteX44" fmla="*/ 82715 w 1097134"/>
                <a:gd name="connsiteY44" fmla="*/ 1370542 h 3775488"/>
                <a:gd name="connsiteX45" fmla="*/ 48306 w 1097134"/>
                <a:gd name="connsiteY45" fmla="*/ 1239631 h 3775488"/>
                <a:gd name="connsiteX46" fmla="*/ 23160 w 1097134"/>
                <a:gd name="connsiteY46" fmla="*/ 1107398 h 3775488"/>
                <a:gd name="connsiteX47" fmla="*/ 7279 w 1097134"/>
                <a:gd name="connsiteY47" fmla="*/ 974504 h 3775488"/>
                <a:gd name="connsiteX48" fmla="*/ 0 w 1097134"/>
                <a:gd name="connsiteY48" fmla="*/ 842271 h 3775488"/>
                <a:gd name="connsiteX49" fmla="*/ 1324 w 1097134"/>
                <a:gd name="connsiteY49" fmla="*/ 710037 h 3775488"/>
                <a:gd name="connsiteX50" fmla="*/ 11249 w 1097134"/>
                <a:gd name="connsiteY50" fmla="*/ 577804 h 3775488"/>
                <a:gd name="connsiteX51" fmla="*/ 29778 w 1097134"/>
                <a:gd name="connsiteY51" fmla="*/ 447555 h 3775488"/>
                <a:gd name="connsiteX52" fmla="*/ 56246 w 1097134"/>
                <a:gd name="connsiteY52" fmla="*/ 317966 h 3775488"/>
                <a:gd name="connsiteX53" fmla="*/ 90656 w 1097134"/>
                <a:gd name="connsiteY53" fmla="*/ 191022 h 3775488"/>
                <a:gd name="connsiteX54" fmla="*/ 133006 w 1097134"/>
                <a:gd name="connsiteY54" fmla="*/ 66062 h 377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97134" h="3775488">
                  <a:moveTo>
                    <a:pt x="161034" y="0"/>
                  </a:moveTo>
                  <a:lnTo>
                    <a:pt x="322580" y="0"/>
                  </a:lnTo>
                  <a:lnTo>
                    <a:pt x="319612" y="5896"/>
                  </a:lnTo>
                  <a:lnTo>
                    <a:pt x="271968" y="119616"/>
                  </a:lnTo>
                  <a:lnTo>
                    <a:pt x="232926" y="235320"/>
                  </a:lnTo>
                  <a:lnTo>
                    <a:pt x="201164" y="352347"/>
                  </a:lnTo>
                  <a:lnTo>
                    <a:pt x="176018" y="472679"/>
                  </a:lnTo>
                  <a:lnTo>
                    <a:pt x="158813" y="593011"/>
                  </a:lnTo>
                  <a:lnTo>
                    <a:pt x="150211" y="715988"/>
                  </a:lnTo>
                  <a:lnTo>
                    <a:pt x="148888" y="838304"/>
                  </a:lnTo>
                  <a:lnTo>
                    <a:pt x="155505" y="961942"/>
                  </a:lnTo>
                  <a:lnTo>
                    <a:pt x="170063" y="1084918"/>
                  </a:lnTo>
                  <a:lnTo>
                    <a:pt x="193223" y="1206573"/>
                  </a:lnTo>
                  <a:lnTo>
                    <a:pt x="224986" y="1328227"/>
                  </a:lnTo>
                  <a:lnTo>
                    <a:pt x="264689" y="1449221"/>
                  </a:lnTo>
                  <a:lnTo>
                    <a:pt x="313656" y="1567569"/>
                  </a:lnTo>
                  <a:lnTo>
                    <a:pt x="369902" y="1683935"/>
                  </a:lnTo>
                  <a:lnTo>
                    <a:pt x="402327" y="1741456"/>
                  </a:lnTo>
                  <a:lnTo>
                    <a:pt x="435413" y="1796333"/>
                  </a:lnTo>
                  <a:lnTo>
                    <a:pt x="506217" y="1902780"/>
                  </a:lnTo>
                  <a:lnTo>
                    <a:pt x="583638" y="2001955"/>
                  </a:lnTo>
                  <a:lnTo>
                    <a:pt x="665692" y="2095180"/>
                  </a:lnTo>
                  <a:lnTo>
                    <a:pt x="754363" y="2183115"/>
                  </a:lnTo>
                  <a:lnTo>
                    <a:pt x="847004" y="2263116"/>
                  </a:lnTo>
                  <a:lnTo>
                    <a:pt x="943615" y="2337166"/>
                  </a:lnTo>
                  <a:lnTo>
                    <a:pt x="1044858" y="2403944"/>
                  </a:lnTo>
                  <a:lnTo>
                    <a:pt x="1097134" y="2435019"/>
                  </a:lnTo>
                  <a:lnTo>
                    <a:pt x="1022360" y="2563285"/>
                  </a:lnTo>
                  <a:lnTo>
                    <a:pt x="1021767" y="2562933"/>
                  </a:lnTo>
                  <a:lnTo>
                    <a:pt x="322690" y="3775488"/>
                  </a:lnTo>
                  <a:lnTo>
                    <a:pt x="279739" y="3751681"/>
                  </a:lnTo>
                  <a:lnTo>
                    <a:pt x="979048" y="2537526"/>
                  </a:lnTo>
                  <a:lnTo>
                    <a:pt x="966775" y="2530227"/>
                  </a:lnTo>
                  <a:lnTo>
                    <a:pt x="856929" y="2458160"/>
                  </a:lnTo>
                  <a:lnTo>
                    <a:pt x="752377" y="2378159"/>
                  </a:lnTo>
                  <a:lnTo>
                    <a:pt x="653119" y="2291546"/>
                  </a:lnTo>
                  <a:lnTo>
                    <a:pt x="557831" y="2197660"/>
                  </a:lnTo>
                  <a:lnTo>
                    <a:pt x="468499" y="2097163"/>
                  </a:lnTo>
                  <a:lnTo>
                    <a:pt x="386446" y="1989393"/>
                  </a:lnTo>
                  <a:lnTo>
                    <a:pt x="309024" y="1875012"/>
                  </a:lnTo>
                  <a:lnTo>
                    <a:pt x="273953" y="1815507"/>
                  </a:lnTo>
                  <a:lnTo>
                    <a:pt x="238882" y="1753357"/>
                  </a:lnTo>
                  <a:lnTo>
                    <a:pt x="178003" y="1628397"/>
                  </a:lnTo>
                  <a:lnTo>
                    <a:pt x="125727" y="1500792"/>
                  </a:lnTo>
                  <a:lnTo>
                    <a:pt x="82715" y="1370542"/>
                  </a:lnTo>
                  <a:lnTo>
                    <a:pt x="48306" y="1239631"/>
                  </a:lnTo>
                  <a:lnTo>
                    <a:pt x="23160" y="1107398"/>
                  </a:lnTo>
                  <a:lnTo>
                    <a:pt x="7279" y="974504"/>
                  </a:lnTo>
                  <a:lnTo>
                    <a:pt x="0" y="842271"/>
                  </a:lnTo>
                  <a:lnTo>
                    <a:pt x="1324" y="710037"/>
                  </a:lnTo>
                  <a:lnTo>
                    <a:pt x="11249" y="577804"/>
                  </a:lnTo>
                  <a:lnTo>
                    <a:pt x="29778" y="447555"/>
                  </a:lnTo>
                  <a:lnTo>
                    <a:pt x="56246" y="317966"/>
                  </a:lnTo>
                  <a:lnTo>
                    <a:pt x="90656" y="191022"/>
                  </a:lnTo>
                  <a:lnTo>
                    <a:pt x="133006" y="66062"/>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5" name="Freeform: Shape 84">
              <a:extLst>
                <a:ext uri="{FF2B5EF4-FFF2-40B4-BE49-F238E27FC236}">
                  <a16:creationId xmlns="" xmlns:a16="http://schemas.microsoft.com/office/drawing/2014/main" id="{F3CCE829-9F0B-4A3C-B2FF-9EA471EBCD23}"/>
                </a:ext>
              </a:extLst>
            </p:cNvPr>
            <p:cNvSpPr>
              <a:spLocks noChangeArrowheads="1"/>
            </p:cNvSpPr>
            <p:nvPr/>
          </p:nvSpPr>
          <p:spPr bwMode="auto">
            <a:xfrm>
              <a:off x="3172560" y="2464967"/>
              <a:ext cx="1422505" cy="2474502"/>
            </a:xfrm>
            <a:custGeom>
              <a:avLst/>
              <a:gdLst>
                <a:gd name="connsiteX0" fmla="*/ 0 w 1896673"/>
                <a:gd name="connsiteY0" fmla="*/ 0 h 3299336"/>
                <a:gd name="connsiteX1" fmla="*/ 148136 w 1896673"/>
                <a:gd name="connsiteY1" fmla="*/ 0 h 3299336"/>
                <a:gd name="connsiteX2" fmla="*/ 148797 w 1896673"/>
                <a:gd name="connsiteY2" fmla="*/ 55551 h 3299336"/>
                <a:gd name="connsiteX3" fmla="*/ 156072 w 1896673"/>
                <a:gd name="connsiteY3" fmla="*/ 167976 h 3299336"/>
                <a:gd name="connsiteX4" fmla="*/ 169298 w 1896673"/>
                <a:gd name="connsiteY4" fmla="*/ 280400 h 3299336"/>
                <a:gd name="connsiteX5" fmla="*/ 191122 w 1896673"/>
                <a:gd name="connsiteY5" fmla="*/ 391503 h 3299336"/>
                <a:gd name="connsiteX6" fmla="*/ 220220 w 1896673"/>
                <a:gd name="connsiteY6" fmla="*/ 502605 h 3299336"/>
                <a:gd name="connsiteX7" fmla="*/ 257254 w 1896673"/>
                <a:gd name="connsiteY7" fmla="*/ 612384 h 3299336"/>
                <a:gd name="connsiteX8" fmla="*/ 300901 w 1896673"/>
                <a:gd name="connsiteY8" fmla="*/ 719518 h 3299336"/>
                <a:gd name="connsiteX9" fmla="*/ 353146 w 1896673"/>
                <a:gd name="connsiteY9" fmla="*/ 825330 h 3299336"/>
                <a:gd name="connsiteX10" fmla="*/ 382244 w 1896673"/>
                <a:gd name="connsiteY10" fmla="*/ 877574 h 3299336"/>
                <a:gd name="connsiteX11" fmla="*/ 412665 w 1896673"/>
                <a:gd name="connsiteY11" fmla="*/ 929819 h 3299336"/>
                <a:gd name="connsiteX12" fmla="*/ 480120 w 1896673"/>
                <a:gd name="connsiteY12" fmla="*/ 1028356 h 3299336"/>
                <a:gd name="connsiteX13" fmla="*/ 551542 w 1896673"/>
                <a:gd name="connsiteY13" fmla="*/ 1122264 h 3299336"/>
                <a:gd name="connsiteX14" fmla="*/ 628917 w 1896673"/>
                <a:gd name="connsiteY14" fmla="*/ 1208897 h 3299336"/>
                <a:gd name="connsiteX15" fmla="*/ 712244 w 1896673"/>
                <a:gd name="connsiteY15" fmla="*/ 1290239 h 3299336"/>
                <a:gd name="connsiteX16" fmla="*/ 798877 w 1896673"/>
                <a:gd name="connsiteY16" fmla="*/ 1364969 h 3299336"/>
                <a:gd name="connsiteX17" fmla="*/ 890139 w 1896673"/>
                <a:gd name="connsiteY17" fmla="*/ 1433085 h 3299336"/>
                <a:gd name="connsiteX18" fmla="*/ 985370 w 1896673"/>
                <a:gd name="connsiteY18" fmla="*/ 1495911 h 3299336"/>
                <a:gd name="connsiteX19" fmla="*/ 1083246 w 1896673"/>
                <a:gd name="connsiteY19" fmla="*/ 1551462 h 3299336"/>
                <a:gd name="connsiteX20" fmla="*/ 1185089 w 1896673"/>
                <a:gd name="connsiteY20" fmla="*/ 1600400 h 3299336"/>
                <a:gd name="connsiteX21" fmla="*/ 1289578 w 1896673"/>
                <a:gd name="connsiteY21" fmla="*/ 1642724 h 3299336"/>
                <a:gd name="connsiteX22" fmla="*/ 1396051 w 1896673"/>
                <a:gd name="connsiteY22" fmla="*/ 1678436 h 3299336"/>
                <a:gd name="connsiteX23" fmla="*/ 1505169 w 1896673"/>
                <a:gd name="connsiteY23" fmla="*/ 1706872 h 3299336"/>
                <a:gd name="connsiteX24" fmla="*/ 1615610 w 1896673"/>
                <a:gd name="connsiteY24" fmla="*/ 1728696 h 3299336"/>
                <a:gd name="connsiteX25" fmla="*/ 1726712 w 1896673"/>
                <a:gd name="connsiteY25" fmla="*/ 1743245 h 3299336"/>
                <a:gd name="connsiteX26" fmla="*/ 1840459 w 1896673"/>
                <a:gd name="connsiteY26" fmla="*/ 1751181 h 3299336"/>
                <a:gd name="connsiteX27" fmla="*/ 1847073 w 1896673"/>
                <a:gd name="connsiteY27" fmla="*/ 1751181 h 3299336"/>
                <a:gd name="connsiteX28" fmla="*/ 1847073 w 1896673"/>
                <a:gd name="connsiteY28" fmla="*/ 1749858 h 3299336"/>
                <a:gd name="connsiteX29" fmla="*/ 1896673 w 1896673"/>
                <a:gd name="connsiteY29" fmla="*/ 1749858 h 3299336"/>
                <a:gd name="connsiteX30" fmla="*/ 1896673 w 1896673"/>
                <a:gd name="connsiteY30" fmla="*/ 3299336 h 3299336"/>
                <a:gd name="connsiteX31" fmla="*/ 1847073 w 1896673"/>
                <a:gd name="connsiteY31" fmla="*/ 3299336 h 3299336"/>
                <a:gd name="connsiteX32" fmla="*/ 1847073 w 1896673"/>
                <a:gd name="connsiteY32" fmla="*/ 1899574 h 3299336"/>
                <a:gd name="connsiteX33" fmla="*/ 1835169 w 1896673"/>
                <a:gd name="connsiteY33" fmla="*/ 1899318 h 3299336"/>
                <a:gd name="connsiteX34" fmla="*/ 1713486 w 1896673"/>
                <a:gd name="connsiteY34" fmla="*/ 1890720 h 3299336"/>
                <a:gd name="connsiteX35" fmla="*/ 1591802 w 1896673"/>
                <a:gd name="connsiteY35" fmla="*/ 1875510 h 3299336"/>
                <a:gd name="connsiteX36" fmla="*/ 1471442 w 1896673"/>
                <a:gd name="connsiteY36" fmla="*/ 1851702 h 3299336"/>
                <a:gd name="connsiteX37" fmla="*/ 1354388 w 1896673"/>
                <a:gd name="connsiteY37" fmla="*/ 1820620 h 3299336"/>
                <a:gd name="connsiteX38" fmla="*/ 1238656 w 1896673"/>
                <a:gd name="connsiteY38" fmla="*/ 1782264 h 3299336"/>
                <a:gd name="connsiteX39" fmla="*/ 1125570 w 1896673"/>
                <a:gd name="connsiteY39" fmla="*/ 1735971 h 3299336"/>
                <a:gd name="connsiteX40" fmla="*/ 1014468 w 1896673"/>
                <a:gd name="connsiteY40" fmla="*/ 1682403 h 3299336"/>
                <a:gd name="connsiteX41" fmla="*/ 907334 w 1896673"/>
                <a:gd name="connsiteY41" fmla="*/ 1622884 h 3299336"/>
                <a:gd name="connsiteX42" fmla="*/ 804829 w 1896673"/>
                <a:gd name="connsiteY42" fmla="*/ 1554768 h 3299336"/>
                <a:gd name="connsiteX43" fmla="*/ 704969 w 1896673"/>
                <a:gd name="connsiteY43" fmla="*/ 1480700 h 3299336"/>
                <a:gd name="connsiteX44" fmla="*/ 611061 w 1896673"/>
                <a:gd name="connsiteY44" fmla="*/ 1400019 h 3299336"/>
                <a:gd name="connsiteX45" fmla="*/ 521783 w 1896673"/>
                <a:gd name="connsiteY45" fmla="*/ 1311402 h 3299336"/>
                <a:gd name="connsiteX46" fmla="*/ 437795 w 1896673"/>
                <a:gd name="connsiteY46" fmla="*/ 1217494 h 3299336"/>
                <a:gd name="connsiteX47" fmla="*/ 359098 w 1896673"/>
                <a:gd name="connsiteY47" fmla="*/ 1116312 h 3299336"/>
                <a:gd name="connsiteX48" fmla="*/ 287014 w 1896673"/>
                <a:gd name="connsiteY48" fmla="*/ 1007855 h 3299336"/>
                <a:gd name="connsiteX49" fmla="*/ 253286 w 1896673"/>
                <a:gd name="connsiteY49" fmla="*/ 952304 h 3299336"/>
                <a:gd name="connsiteX50" fmla="*/ 221543 w 1896673"/>
                <a:gd name="connsiteY50" fmla="*/ 896091 h 3299336"/>
                <a:gd name="connsiteX51" fmla="*/ 165330 w 1896673"/>
                <a:gd name="connsiteY51" fmla="*/ 781021 h 3299336"/>
                <a:gd name="connsiteX52" fmla="*/ 117054 w 1896673"/>
                <a:gd name="connsiteY52" fmla="*/ 663306 h 3299336"/>
                <a:gd name="connsiteX53" fmla="*/ 78036 w 1896673"/>
                <a:gd name="connsiteY53" fmla="*/ 544929 h 3299336"/>
                <a:gd name="connsiteX54" fmla="*/ 46292 w 1896673"/>
                <a:gd name="connsiteY54" fmla="*/ 425230 h 3299336"/>
                <a:gd name="connsiteX55" fmla="*/ 23146 w 1896673"/>
                <a:gd name="connsiteY55" fmla="*/ 303547 h 3299336"/>
                <a:gd name="connsiteX56" fmla="*/ 7274 w 1896673"/>
                <a:gd name="connsiteY56" fmla="*/ 182525 h 3299336"/>
                <a:gd name="connsiteX57" fmla="*/ 661 w 1896673"/>
                <a:gd name="connsiteY57" fmla="*/ 60842 h 3299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896673" h="3299336">
                  <a:moveTo>
                    <a:pt x="0" y="0"/>
                  </a:moveTo>
                  <a:lnTo>
                    <a:pt x="148136" y="0"/>
                  </a:lnTo>
                  <a:lnTo>
                    <a:pt x="148797" y="55551"/>
                  </a:lnTo>
                  <a:lnTo>
                    <a:pt x="156072" y="167976"/>
                  </a:lnTo>
                  <a:lnTo>
                    <a:pt x="169298" y="280400"/>
                  </a:lnTo>
                  <a:lnTo>
                    <a:pt x="191122" y="391503"/>
                  </a:lnTo>
                  <a:lnTo>
                    <a:pt x="220220" y="502605"/>
                  </a:lnTo>
                  <a:lnTo>
                    <a:pt x="257254" y="612384"/>
                  </a:lnTo>
                  <a:lnTo>
                    <a:pt x="300901" y="719518"/>
                  </a:lnTo>
                  <a:lnTo>
                    <a:pt x="353146" y="825330"/>
                  </a:lnTo>
                  <a:lnTo>
                    <a:pt x="382244" y="877574"/>
                  </a:lnTo>
                  <a:lnTo>
                    <a:pt x="412665" y="929819"/>
                  </a:lnTo>
                  <a:lnTo>
                    <a:pt x="480120" y="1028356"/>
                  </a:lnTo>
                  <a:lnTo>
                    <a:pt x="551542" y="1122264"/>
                  </a:lnTo>
                  <a:lnTo>
                    <a:pt x="628917" y="1208897"/>
                  </a:lnTo>
                  <a:lnTo>
                    <a:pt x="712244" y="1290239"/>
                  </a:lnTo>
                  <a:lnTo>
                    <a:pt x="798877" y="1364969"/>
                  </a:lnTo>
                  <a:lnTo>
                    <a:pt x="890139" y="1433085"/>
                  </a:lnTo>
                  <a:lnTo>
                    <a:pt x="985370" y="1495911"/>
                  </a:lnTo>
                  <a:lnTo>
                    <a:pt x="1083246" y="1551462"/>
                  </a:lnTo>
                  <a:lnTo>
                    <a:pt x="1185089" y="1600400"/>
                  </a:lnTo>
                  <a:lnTo>
                    <a:pt x="1289578" y="1642724"/>
                  </a:lnTo>
                  <a:lnTo>
                    <a:pt x="1396051" y="1678436"/>
                  </a:lnTo>
                  <a:lnTo>
                    <a:pt x="1505169" y="1706872"/>
                  </a:lnTo>
                  <a:lnTo>
                    <a:pt x="1615610" y="1728696"/>
                  </a:lnTo>
                  <a:lnTo>
                    <a:pt x="1726712" y="1743245"/>
                  </a:lnTo>
                  <a:lnTo>
                    <a:pt x="1840459" y="1751181"/>
                  </a:lnTo>
                  <a:lnTo>
                    <a:pt x="1847073" y="1751181"/>
                  </a:lnTo>
                  <a:lnTo>
                    <a:pt x="1847073" y="1749858"/>
                  </a:lnTo>
                  <a:lnTo>
                    <a:pt x="1896673" y="1749858"/>
                  </a:lnTo>
                  <a:lnTo>
                    <a:pt x="1896673" y="3299336"/>
                  </a:lnTo>
                  <a:lnTo>
                    <a:pt x="1847073" y="3299336"/>
                  </a:lnTo>
                  <a:lnTo>
                    <a:pt x="1847073" y="1899574"/>
                  </a:lnTo>
                  <a:lnTo>
                    <a:pt x="1835169" y="1899318"/>
                  </a:lnTo>
                  <a:lnTo>
                    <a:pt x="1713486" y="1890720"/>
                  </a:lnTo>
                  <a:lnTo>
                    <a:pt x="1591802" y="1875510"/>
                  </a:lnTo>
                  <a:lnTo>
                    <a:pt x="1471442" y="1851702"/>
                  </a:lnTo>
                  <a:lnTo>
                    <a:pt x="1354388" y="1820620"/>
                  </a:lnTo>
                  <a:lnTo>
                    <a:pt x="1238656" y="1782264"/>
                  </a:lnTo>
                  <a:lnTo>
                    <a:pt x="1125570" y="1735971"/>
                  </a:lnTo>
                  <a:lnTo>
                    <a:pt x="1014468" y="1682403"/>
                  </a:lnTo>
                  <a:lnTo>
                    <a:pt x="907334" y="1622884"/>
                  </a:lnTo>
                  <a:lnTo>
                    <a:pt x="804829" y="1554768"/>
                  </a:lnTo>
                  <a:lnTo>
                    <a:pt x="704969" y="1480700"/>
                  </a:lnTo>
                  <a:lnTo>
                    <a:pt x="611061" y="1400019"/>
                  </a:lnTo>
                  <a:lnTo>
                    <a:pt x="521783" y="1311402"/>
                  </a:lnTo>
                  <a:lnTo>
                    <a:pt x="437795" y="1217494"/>
                  </a:lnTo>
                  <a:lnTo>
                    <a:pt x="359098" y="1116312"/>
                  </a:lnTo>
                  <a:lnTo>
                    <a:pt x="287014" y="1007855"/>
                  </a:lnTo>
                  <a:lnTo>
                    <a:pt x="253286" y="952304"/>
                  </a:lnTo>
                  <a:lnTo>
                    <a:pt x="221543" y="896091"/>
                  </a:lnTo>
                  <a:lnTo>
                    <a:pt x="165330" y="781021"/>
                  </a:lnTo>
                  <a:lnTo>
                    <a:pt x="117054" y="663306"/>
                  </a:lnTo>
                  <a:lnTo>
                    <a:pt x="78036" y="544929"/>
                  </a:lnTo>
                  <a:lnTo>
                    <a:pt x="46292" y="425230"/>
                  </a:lnTo>
                  <a:lnTo>
                    <a:pt x="23146" y="303547"/>
                  </a:lnTo>
                  <a:lnTo>
                    <a:pt x="7274" y="182525"/>
                  </a:lnTo>
                  <a:lnTo>
                    <a:pt x="661" y="60842"/>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6" name="Freeform: Shape 85">
              <a:extLst>
                <a:ext uri="{FF2B5EF4-FFF2-40B4-BE49-F238E27FC236}">
                  <a16:creationId xmlns="" xmlns:a16="http://schemas.microsoft.com/office/drawing/2014/main" id="{69DD8520-A83E-45A1-9148-5925A3602DF4}"/>
                </a:ext>
              </a:extLst>
            </p:cNvPr>
            <p:cNvSpPr>
              <a:spLocks/>
            </p:cNvSpPr>
            <p:nvPr/>
          </p:nvSpPr>
          <p:spPr bwMode="auto">
            <a:xfrm>
              <a:off x="3459739" y="3067596"/>
              <a:ext cx="2420935" cy="1644212"/>
            </a:xfrm>
            <a:custGeom>
              <a:avLst/>
              <a:gdLst>
                <a:gd name="connsiteX0" fmla="*/ 128296 w 3227913"/>
                <a:gd name="connsiteY0" fmla="*/ 0 h 2192282"/>
                <a:gd name="connsiteX1" fmla="*/ 171282 w 3227913"/>
                <a:gd name="connsiteY1" fmla="*/ 70761 h 2192282"/>
                <a:gd name="connsiteX2" fmla="*/ 265851 w 3227913"/>
                <a:gd name="connsiteY2" fmla="*/ 201703 h 2192282"/>
                <a:gd name="connsiteX3" fmla="*/ 371663 w 3227913"/>
                <a:gd name="connsiteY3" fmla="*/ 321402 h 2192282"/>
                <a:gd name="connsiteX4" fmla="*/ 487394 w 3227913"/>
                <a:gd name="connsiteY4" fmla="*/ 427214 h 2192282"/>
                <a:gd name="connsiteX5" fmla="*/ 611723 w 3227913"/>
                <a:gd name="connsiteY5" fmla="*/ 521783 h 2192282"/>
                <a:gd name="connsiteX6" fmla="*/ 743987 w 3227913"/>
                <a:gd name="connsiteY6" fmla="*/ 602465 h 2192282"/>
                <a:gd name="connsiteX7" fmla="*/ 882865 w 3227913"/>
                <a:gd name="connsiteY7" fmla="*/ 669920 h 2192282"/>
                <a:gd name="connsiteX8" fmla="*/ 1027033 w 3227913"/>
                <a:gd name="connsiteY8" fmla="*/ 723487 h 2192282"/>
                <a:gd name="connsiteX9" fmla="*/ 1175169 w 3227913"/>
                <a:gd name="connsiteY9" fmla="*/ 763166 h 2192282"/>
                <a:gd name="connsiteX10" fmla="*/ 1326612 w 3227913"/>
                <a:gd name="connsiteY10" fmla="*/ 788958 h 2192282"/>
                <a:gd name="connsiteX11" fmla="*/ 1480038 w 3227913"/>
                <a:gd name="connsiteY11" fmla="*/ 799539 h 2192282"/>
                <a:gd name="connsiteX12" fmla="*/ 1635449 w 3227913"/>
                <a:gd name="connsiteY12" fmla="*/ 796232 h 2192282"/>
                <a:gd name="connsiteX13" fmla="*/ 1789537 w 3227913"/>
                <a:gd name="connsiteY13" fmla="*/ 776392 h 2192282"/>
                <a:gd name="connsiteX14" fmla="*/ 1942964 w 3227913"/>
                <a:gd name="connsiteY14" fmla="*/ 742004 h 2192282"/>
                <a:gd name="connsiteX15" fmla="*/ 2093745 w 3227913"/>
                <a:gd name="connsiteY15" fmla="*/ 691743 h 2192282"/>
                <a:gd name="connsiteX16" fmla="*/ 2241881 w 3227913"/>
                <a:gd name="connsiteY16" fmla="*/ 625611 h 2192282"/>
                <a:gd name="connsiteX17" fmla="*/ 2313911 w 3227913"/>
                <a:gd name="connsiteY17" fmla="*/ 585301 h 2192282"/>
                <a:gd name="connsiteX18" fmla="*/ 2313966 w 3227913"/>
                <a:gd name="connsiteY18" fmla="*/ 585269 h 2192282"/>
                <a:gd name="connsiteX19" fmla="*/ 2314034 w 3227913"/>
                <a:gd name="connsiteY19" fmla="*/ 585388 h 2192282"/>
                <a:gd name="connsiteX20" fmla="*/ 2388695 w 3227913"/>
                <a:gd name="connsiteY20" fmla="*/ 713567 h 2192282"/>
                <a:gd name="connsiteX21" fmla="*/ 2388695 w 3227913"/>
                <a:gd name="connsiteY21" fmla="*/ 714667 h 2192282"/>
                <a:gd name="connsiteX22" fmla="*/ 3227913 w 3227913"/>
                <a:gd name="connsiteY22" fmla="*/ 2167813 h 2192282"/>
                <a:gd name="connsiteX23" fmla="*/ 3184927 w 3227913"/>
                <a:gd name="connsiteY23" fmla="*/ 2192282 h 2192282"/>
                <a:gd name="connsiteX24" fmla="*/ 2345566 w 3227913"/>
                <a:gd name="connsiteY24" fmla="*/ 737834 h 2192282"/>
                <a:gd name="connsiteX25" fmla="*/ 2269657 w 3227913"/>
                <a:gd name="connsiteY25" fmla="*/ 777054 h 2192282"/>
                <a:gd name="connsiteX26" fmla="*/ 2188976 w 3227913"/>
                <a:gd name="connsiteY26" fmla="*/ 813426 h 2192282"/>
                <a:gd name="connsiteX27" fmla="*/ 2106972 w 3227913"/>
                <a:gd name="connsiteY27" fmla="*/ 845170 h 2192282"/>
                <a:gd name="connsiteX28" fmla="*/ 2024306 w 3227913"/>
                <a:gd name="connsiteY28" fmla="*/ 872284 h 2192282"/>
                <a:gd name="connsiteX29" fmla="*/ 1941641 w 3227913"/>
                <a:gd name="connsiteY29" fmla="*/ 896092 h 2192282"/>
                <a:gd name="connsiteX30" fmla="*/ 1815329 w 3227913"/>
                <a:gd name="connsiteY30" fmla="*/ 923206 h 2192282"/>
                <a:gd name="connsiteX31" fmla="*/ 1646692 w 3227913"/>
                <a:gd name="connsiteY31" fmla="*/ 944368 h 2192282"/>
                <a:gd name="connsiteX32" fmla="*/ 1476732 w 3227913"/>
                <a:gd name="connsiteY32" fmla="*/ 948336 h 2192282"/>
                <a:gd name="connsiteX33" fmla="*/ 1308756 w 3227913"/>
                <a:gd name="connsiteY33" fmla="*/ 936432 h 2192282"/>
                <a:gd name="connsiteX34" fmla="*/ 1143426 w 3227913"/>
                <a:gd name="connsiteY34" fmla="*/ 908657 h 2192282"/>
                <a:gd name="connsiteX35" fmla="*/ 981402 w 3227913"/>
                <a:gd name="connsiteY35" fmla="*/ 865671 h 2192282"/>
                <a:gd name="connsiteX36" fmla="*/ 823346 w 3227913"/>
                <a:gd name="connsiteY36" fmla="*/ 806152 h 2192282"/>
                <a:gd name="connsiteX37" fmla="*/ 671903 w 3227913"/>
                <a:gd name="connsiteY37" fmla="*/ 732745 h 2192282"/>
                <a:gd name="connsiteX38" fmla="*/ 527735 w 3227913"/>
                <a:gd name="connsiteY38" fmla="*/ 644128 h 2192282"/>
                <a:gd name="connsiteX39" fmla="*/ 391502 w 3227913"/>
                <a:gd name="connsiteY39" fmla="*/ 541623 h 2192282"/>
                <a:gd name="connsiteX40" fmla="*/ 296272 w 3227913"/>
                <a:gd name="connsiteY40" fmla="*/ 454990 h 2192282"/>
                <a:gd name="connsiteX41" fmla="*/ 235430 w 3227913"/>
                <a:gd name="connsiteY41" fmla="*/ 393487 h 2192282"/>
                <a:gd name="connsiteX42" fmla="*/ 177895 w 3227913"/>
                <a:gd name="connsiteY42" fmla="*/ 328016 h 2192282"/>
                <a:gd name="connsiteX43" fmla="*/ 123006 w 3227913"/>
                <a:gd name="connsiteY43" fmla="*/ 260561 h 2192282"/>
                <a:gd name="connsiteX44" fmla="*/ 72084 w 3227913"/>
                <a:gd name="connsiteY44" fmla="*/ 188477 h 2192282"/>
                <a:gd name="connsiteX45" fmla="*/ 23146 w 3227913"/>
                <a:gd name="connsiteY45" fmla="*/ 113086 h 2192282"/>
                <a:gd name="connsiteX46" fmla="*/ 0 w 3227913"/>
                <a:gd name="connsiteY46" fmla="*/ 74068 h 219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227913" h="2192282">
                  <a:moveTo>
                    <a:pt x="128296" y="0"/>
                  </a:moveTo>
                  <a:lnTo>
                    <a:pt x="171282" y="70761"/>
                  </a:lnTo>
                  <a:lnTo>
                    <a:pt x="265851" y="201703"/>
                  </a:lnTo>
                  <a:lnTo>
                    <a:pt x="371663" y="321402"/>
                  </a:lnTo>
                  <a:lnTo>
                    <a:pt x="487394" y="427214"/>
                  </a:lnTo>
                  <a:lnTo>
                    <a:pt x="611723" y="521783"/>
                  </a:lnTo>
                  <a:lnTo>
                    <a:pt x="743987" y="602465"/>
                  </a:lnTo>
                  <a:lnTo>
                    <a:pt x="882865" y="669920"/>
                  </a:lnTo>
                  <a:lnTo>
                    <a:pt x="1027033" y="723487"/>
                  </a:lnTo>
                  <a:lnTo>
                    <a:pt x="1175169" y="763166"/>
                  </a:lnTo>
                  <a:lnTo>
                    <a:pt x="1326612" y="788958"/>
                  </a:lnTo>
                  <a:lnTo>
                    <a:pt x="1480038" y="799539"/>
                  </a:lnTo>
                  <a:lnTo>
                    <a:pt x="1635449" y="796232"/>
                  </a:lnTo>
                  <a:lnTo>
                    <a:pt x="1789537" y="776392"/>
                  </a:lnTo>
                  <a:lnTo>
                    <a:pt x="1942964" y="742004"/>
                  </a:lnTo>
                  <a:lnTo>
                    <a:pt x="2093745" y="691743"/>
                  </a:lnTo>
                  <a:lnTo>
                    <a:pt x="2241881" y="625611"/>
                  </a:lnTo>
                  <a:lnTo>
                    <a:pt x="2313911" y="585301"/>
                  </a:lnTo>
                  <a:lnTo>
                    <a:pt x="2313966" y="585269"/>
                  </a:lnTo>
                  <a:lnTo>
                    <a:pt x="2314034" y="585388"/>
                  </a:lnTo>
                  <a:lnTo>
                    <a:pt x="2388695" y="713567"/>
                  </a:lnTo>
                  <a:lnTo>
                    <a:pt x="2388695" y="714667"/>
                  </a:lnTo>
                  <a:lnTo>
                    <a:pt x="3227913" y="2167813"/>
                  </a:lnTo>
                  <a:lnTo>
                    <a:pt x="3184927" y="2192282"/>
                  </a:lnTo>
                  <a:lnTo>
                    <a:pt x="2345566" y="737834"/>
                  </a:lnTo>
                  <a:lnTo>
                    <a:pt x="2269657" y="777054"/>
                  </a:lnTo>
                  <a:lnTo>
                    <a:pt x="2188976" y="813426"/>
                  </a:lnTo>
                  <a:lnTo>
                    <a:pt x="2106972" y="845170"/>
                  </a:lnTo>
                  <a:lnTo>
                    <a:pt x="2024306" y="872284"/>
                  </a:lnTo>
                  <a:lnTo>
                    <a:pt x="1941641" y="896092"/>
                  </a:lnTo>
                  <a:lnTo>
                    <a:pt x="1815329" y="923206"/>
                  </a:lnTo>
                  <a:lnTo>
                    <a:pt x="1646692" y="944368"/>
                  </a:lnTo>
                  <a:lnTo>
                    <a:pt x="1476732" y="948336"/>
                  </a:lnTo>
                  <a:lnTo>
                    <a:pt x="1308756" y="936432"/>
                  </a:lnTo>
                  <a:lnTo>
                    <a:pt x="1143426" y="908657"/>
                  </a:lnTo>
                  <a:lnTo>
                    <a:pt x="981402" y="865671"/>
                  </a:lnTo>
                  <a:lnTo>
                    <a:pt x="823346" y="806152"/>
                  </a:lnTo>
                  <a:lnTo>
                    <a:pt x="671903" y="732745"/>
                  </a:lnTo>
                  <a:lnTo>
                    <a:pt x="527735" y="644128"/>
                  </a:lnTo>
                  <a:lnTo>
                    <a:pt x="391502" y="541623"/>
                  </a:lnTo>
                  <a:lnTo>
                    <a:pt x="296272" y="454990"/>
                  </a:lnTo>
                  <a:lnTo>
                    <a:pt x="235430" y="393487"/>
                  </a:lnTo>
                  <a:lnTo>
                    <a:pt x="177895" y="328016"/>
                  </a:lnTo>
                  <a:lnTo>
                    <a:pt x="123006" y="260561"/>
                  </a:lnTo>
                  <a:lnTo>
                    <a:pt x="72084" y="188477"/>
                  </a:lnTo>
                  <a:lnTo>
                    <a:pt x="23146" y="113086"/>
                  </a:lnTo>
                  <a:lnTo>
                    <a:pt x="0" y="74068"/>
                  </a:lnTo>
                  <a:close/>
                </a:path>
              </a:pathLst>
            </a:custGeom>
            <a:solidFill>
              <a:schemeClr val="accent4"/>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7" name="Freeform: Shape 86">
              <a:extLst>
                <a:ext uri="{FF2B5EF4-FFF2-40B4-BE49-F238E27FC236}">
                  <a16:creationId xmlns="" xmlns:a16="http://schemas.microsoft.com/office/drawing/2014/main" id="{0759E9B5-86CF-4771-984E-4E6F9F31BEB2}"/>
                </a:ext>
              </a:extLst>
            </p:cNvPr>
            <p:cNvSpPr>
              <a:spLocks/>
            </p:cNvSpPr>
            <p:nvPr/>
          </p:nvSpPr>
          <p:spPr bwMode="auto">
            <a:xfrm>
              <a:off x="4028146" y="3011053"/>
              <a:ext cx="2873279" cy="819875"/>
            </a:xfrm>
            <a:custGeom>
              <a:avLst/>
              <a:gdLst>
                <a:gd name="connsiteX0" fmla="*/ 2011759 w 3831039"/>
                <a:gd name="connsiteY0" fmla="*/ 0 h 1093166"/>
                <a:gd name="connsiteX1" fmla="*/ 2011806 w 3831039"/>
                <a:gd name="connsiteY1" fmla="*/ 28 h 1093166"/>
                <a:gd name="connsiteX2" fmla="*/ 2011822 w 3831039"/>
                <a:gd name="connsiteY2" fmla="*/ 0 h 1093166"/>
                <a:gd name="connsiteX3" fmla="*/ 2025402 w 3831039"/>
                <a:gd name="connsiteY3" fmla="*/ 7881 h 1093166"/>
                <a:gd name="connsiteX4" fmla="*/ 3831039 w 3831039"/>
                <a:gd name="connsiteY4" fmla="*/ 1050790 h 1093166"/>
                <a:gd name="connsiteX5" fmla="*/ 3806552 w 3831039"/>
                <a:gd name="connsiteY5" fmla="*/ 1093166 h 1093166"/>
                <a:gd name="connsiteX6" fmla="*/ 2115849 w 3831039"/>
                <a:gd name="connsiteY6" fmla="*/ 116900 h 1093166"/>
                <a:gd name="connsiteX7" fmla="*/ 2114924 w 3831039"/>
                <a:gd name="connsiteY7" fmla="*/ 118466 h 1093166"/>
                <a:gd name="connsiteX8" fmla="*/ 2058086 w 3831039"/>
                <a:gd name="connsiteY8" fmla="*/ 203842 h 1093166"/>
                <a:gd name="connsiteX9" fmla="*/ 1995960 w 3831039"/>
                <a:gd name="connsiteY9" fmla="*/ 285246 h 1093166"/>
                <a:gd name="connsiteX10" fmla="*/ 1927886 w 3831039"/>
                <a:gd name="connsiteY10" fmla="*/ 363341 h 1093166"/>
                <a:gd name="connsiteX11" fmla="*/ 1854524 w 3831039"/>
                <a:gd name="connsiteY11" fmla="*/ 438127 h 1093166"/>
                <a:gd name="connsiteX12" fmla="*/ 1775214 w 3831039"/>
                <a:gd name="connsiteY12" fmla="*/ 507618 h 1093166"/>
                <a:gd name="connsiteX13" fmla="*/ 1691278 w 3831039"/>
                <a:gd name="connsiteY13" fmla="*/ 573139 h 1093166"/>
                <a:gd name="connsiteX14" fmla="*/ 1602716 w 3831039"/>
                <a:gd name="connsiteY14" fmla="*/ 632703 h 1093166"/>
                <a:gd name="connsiteX15" fmla="*/ 1555130 w 3831039"/>
                <a:gd name="connsiteY15" fmla="*/ 660500 h 1093166"/>
                <a:gd name="connsiteX16" fmla="*/ 1508205 w 3831039"/>
                <a:gd name="connsiteY16" fmla="*/ 686972 h 1093166"/>
                <a:gd name="connsiteX17" fmla="*/ 1413034 w 3831039"/>
                <a:gd name="connsiteY17" fmla="*/ 733962 h 1093166"/>
                <a:gd name="connsiteX18" fmla="*/ 1317201 w 3831039"/>
                <a:gd name="connsiteY18" fmla="*/ 773671 h 1093166"/>
                <a:gd name="connsiteX19" fmla="*/ 1218725 w 3831039"/>
                <a:gd name="connsiteY19" fmla="*/ 807424 h 1093166"/>
                <a:gd name="connsiteX20" fmla="*/ 1119588 w 3831039"/>
                <a:gd name="connsiteY20" fmla="*/ 833897 h 1093166"/>
                <a:gd name="connsiteX21" fmla="*/ 1019790 w 3831039"/>
                <a:gd name="connsiteY21" fmla="*/ 853090 h 1093166"/>
                <a:gd name="connsiteX22" fmla="*/ 918670 w 3831039"/>
                <a:gd name="connsiteY22" fmla="*/ 866988 h 1093166"/>
                <a:gd name="connsiteX23" fmla="*/ 818872 w 3831039"/>
                <a:gd name="connsiteY23" fmla="*/ 874268 h 1093166"/>
                <a:gd name="connsiteX24" fmla="*/ 718413 w 3831039"/>
                <a:gd name="connsiteY24" fmla="*/ 874930 h 1093166"/>
                <a:gd name="connsiteX25" fmla="*/ 617954 w 3831039"/>
                <a:gd name="connsiteY25" fmla="*/ 868974 h 1093166"/>
                <a:gd name="connsiteX26" fmla="*/ 518817 w 3831039"/>
                <a:gd name="connsiteY26" fmla="*/ 857061 h 1093166"/>
                <a:gd name="connsiteX27" fmla="*/ 421002 w 3831039"/>
                <a:gd name="connsiteY27" fmla="*/ 838530 h 1093166"/>
                <a:gd name="connsiteX28" fmla="*/ 323848 w 3831039"/>
                <a:gd name="connsiteY28" fmla="*/ 814704 h 1093166"/>
                <a:gd name="connsiteX29" fmla="*/ 228676 w 3831039"/>
                <a:gd name="connsiteY29" fmla="*/ 784922 h 1093166"/>
                <a:gd name="connsiteX30" fmla="*/ 134826 w 3831039"/>
                <a:gd name="connsiteY30" fmla="*/ 749846 h 1093166"/>
                <a:gd name="connsiteX31" fmla="*/ 44281 w 3831039"/>
                <a:gd name="connsiteY31" fmla="*/ 707489 h 1093166"/>
                <a:gd name="connsiteX32" fmla="*/ 0 w 3831039"/>
                <a:gd name="connsiteY32" fmla="*/ 684325 h 1093166"/>
                <a:gd name="connsiteX33" fmla="*/ 74022 w 3831039"/>
                <a:gd name="connsiteY33" fmla="*/ 555931 h 1093166"/>
                <a:gd name="connsiteX34" fmla="*/ 114338 w 3831039"/>
                <a:gd name="connsiteY34" fmla="*/ 577110 h 1093166"/>
                <a:gd name="connsiteX35" fmla="*/ 196952 w 3831039"/>
                <a:gd name="connsiteY35" fmla="*/ 614172 h 1093166"/>
                <a:gd name="connsiteX36" fmla="*/ 280888 w 3831039"/>
                <a:gd name="connsiteY36" fmla="*/ 646601 h 1093166"/>
                <a:gd name="connsiteX37" fmla="*/ 367468 w 3831039"/>
                <a:gd name="connsiteY37" fmla="*/ 673074 h 1093166"/>
                <a:gd name="connsiteX38" fmla="*/ 454709 w 3831039"/>
                <a:gd name="connsiteY38" fmla="*/ 694914 h 1093166"/>
                <a:gd name="connsiteX39" fmla="*/ 543932 w 3831039"/>
                <a:gd name="connsiteY39" fmla="*/ 710798 h 1093166"/>
                <a:gd name="connsiteX40" fmla="*/ 633816 w 3831039"/>
                <a:gd name="connsiteY40" fmla="*/ 721387 h 1093166"/>
                <a:gd name="connsiteX41" fmla="*/ 723700 w 3831039"/>
                <a:gd name="connsiteY41" fmla="*/ 726682 h 1093166"/>
                <a:gd name="connsiteX42" fmla="*/ 814246 w 3831039"/>
                <a:gd name="connsiteY42" fmla="*/ 725358 h 1093166"/>
                <a:gd name="connsiteX43" fmla="*/ 905452 w 3831039"/>
                <a:gd name="connsiteY43" fmla="*/ 719402 h 1093166"/>
                <a:gd name="connsiteX44" fmla="*/ 995997 w 3831039"/>
                <a:gd name="connsiteY44" fmla="*/ 706827 h 1093166"/>
                <a:gd name="connsiteX45" fmla="*/ 1086542 w 3831039"/>
                <a:gd name="connsiteY45" fmla="*/ 688958 h 1093166"/>
                <a:gd name="connsiteX46" fmla="*/ 1176426 w 3831039"/>
                <a:gd name="connsiteY46" fmla="*/ 664470 h 1093166"/>
                <a:gd name="connsiteX47" fmla="*/ 1264989 w 3831039"/>
                <a:gd name="connsiteY47" fmla="*/ 634688 h 1093166"/>
                <a:gd name="connsiteX48" fmla="*/ 1352230 w 3831039"/>
                <a:gd name="connsiteY48" fmla="*/ 597626 h 1093166"/>
                <a:gd name="connsiteX49" fmla="*/ 1438809 w 3831039"/>
                <a:gd name="connsiteY49" fmla="*/ 555931 h 1093166"/>
                <a:gd name="connsiteX50" fmla="*/ 1481108 w 3831039"/>
                <a:gd name="connsiteY50" fmla="*/ 531444 h 1093166"/>
                <a:gd name="connsiteX51" fmla="*/ 1523406 w 3831039"/>
                <a:gd name="connsiteY51" fmla="*/ 506957 h 1093166"/>
                <a:gd name="connsiteX52" fmla="*/ 1605360 w 3831039"/>
                <a:gd name="connsiteY52" fmla="*/ 452025 h 1093166"/>
                <a:gd name="connsiteX53" fmla="*/ 1681365 w 3831039"/>
                <a:gd name="connsiteY53" fmla="*/ 392461 h 1093166"/>
                <a:gd name="connsiteX54" fmla="*/ 1752082 w 3831039"/>
                <a:gd name="connsiteY54" fmla="*/ 330250 h 1093166"/>
                <a:gd name="connsiteX55" fmla="*/ 1819496 w 3831039"/>
                <a:gd name="connsiteY55" fmla="*/ 262082 h 1093166"/>
                <a:gd name="connsiteX56" fmla="*/ 1880961 w 3831039"/>
                <a:gd name="connsiteY56" fmla="*/ 191929 h 1093166"/>
                <a:gd name="connsiteX57" fmla="*/ 1937138 w 3831039"/>
                <a:gd name="connsiteY57" fmla="*/ 117143 h 1093166"/>
                <a:gd name="connsiteX58" fmla="*/ 1988690 w 3831039"/>
                <a:gd name="connsiteY58" fmla="*/ 40371 h 1093166"/>
                <a:gd name="connsiteX59" fmla="*/ 2009949 w 3831039"/>
                <a:gd name="connsiteY59" fmla="*/ 3270 h 109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831039" h="1093166">
                  <a:moveTo>
                    <a:pt x="2011759" y="0"/>
                  </a:moveTo>
                  <a:lnTo>
                    <a:pt x="2011806" y="28"/>
                  </a:lnTo>
                  <a:lnTo>
                    <a:pt x="2011822" y="0"/>
                  </a:lnTo>
                  <a:lnTo>
                    <a:pt x="2025402" y="7881"/>
                  </a:lnTo>
                  <a:lnTo>
                    <a:pt x="3831039" y="1050790"/>
                  </a:lnTo>
                  <a:lnTo>
                    <a:pt x="3806552" y="1093166"/>
                  </a:lnTo>
                  <a:lnTo>
                    <a:pt x="2115849" y="116900"/>
                  </a:lnTo>
                  <a:lnTo>
                    <a:pt x="2114924" y="118466"/>
                  </a:lnTo>
                  <a:lnTo>
                    <a:pt x="2058086" y="203842"/>
                  </a:lnTo>
                  <a:lnTo>
                    <a:pt x="1995960" y="285246"/>
                  </a:lnTo>
                  <a:lnTo>
                    <a:pt x="1927886" y="363341"/>
                  </a:lnTo>
                  <a:lnTo>
                    <a:pt x="1854524" y="438127"/>
                  </a:lnTo>
                  <a:lnTo>
                    <a:pt x="1775214" y="507618"/>
                  </a:lnTo>
                  <a:lnTo>
                    <a:pt x="1691278" y="573139"/>
                  </a:lnTo>
                  <a:lnTo>
                    <a:pt x="1602716" y="632703"/>
                  </a:lnTo>
                  <a:lnTo>
                    <a:pt x="1555130" y="660500"/>
                  </a:lnTo>
                  <a:lnTo>
                    <a:pt x="1508205" y="686972"/>
                  </a:lnTo>
                  <a:lnTo>
                    <a:pt x="1413034" y="733962"/>
                  </a:lnTo>
                  <a:lnTo>
                    <a:pt x="1317201" y="773671"/>
                  </a:lnTo>
                  <a:lnTo>
                    <a:pt x="1218725" y="807424"/>
                  </a:lnTo>
                  <a:lnTo>
                    <a:pt x="1119588" y="833897"/>
                  </a:lnTo>
                  <a:lnTo>
                    <a:pt x="1019790" y="853090"/>
                  </a:lnTo>
                  <a:lnTo>
                    <a:pt x="918670" y="866988"/>
                  </a:lnTo>
                  <a:lnTo>
                    <a:pt x="818872" y="874268"/>
                  </a:lnTo>
                  <a:lnTo>
                    <a:pt x="718413" y="874930"/>
                  </a:lnTo>
                  <a:lnTo>
                    <a:pt x="617954" y="868974"/>
                  </a:lnTo>
                  <a:lnTo>
                    <a:pt x="518817" y="857061"/>
                  </a:lnTo>
                  <a:lnTo>
                    <a:pt x="421002" y="838530"/>
                  </a:lnTo>
                  <a:lnTo>
                    <a:pt x="323848" y="814704"/>
                  </a:lnTo>
                  <a:lnTo>
                    <a:pt x="228676" y="784922"/>
                  </a:lnTo>
                  <a:lnTo>
                    <a:pt x="134826" y="749846"/>
                  </a:lnTo>
                  <a:lnTo>
                    <a:pt x="44281" y="707489"/>
                  </a:lnTo>
                  <a:lnTo>
                    <a:pt x="0" y="684325"/>
                  </a:lnTo>
                  <a:lnTo>
                    <a:pt x="74022" y="555931"/>
                  </a:lnTo>
                  <a:lnTo>
                    <a:pt x="114338" y="577110"/>
                  </a:lnTo>
                  <a:lnTo>
                    <a:pt x="196952" y="614172"/>
                  </a:lnTo>
                  <a:lnTo>
                    <a:pt x="280888" y="646601"/>
                  </a:lnTo>
                  <a:lnTo>
                    <a:pt x="367468" y="673074"/>
                  </a:lnTo>
                  <a:lnTo>
                    <a:pt x="454709" y="694914"/>
                  </a:lnTo>
                  <a:lnTo>
                    <a:pt x="543932" y="710798"/>
                  </a:lnTo>
                  <a:lnTo>
                    <a:pt x="633816" y="721387"/>
                  </a:lnTo>
                  <a:lnTo>
                    <a:pt x="723700" y="726682"/>
                  </a:lnTo>
                  <a:lnTo>
                    <a:pt x="814246" y="725358"/>
                  </a:lnTo>
                  <a:lnTo>
                    <a:pt x="905452" y="719402"/>
                  </a:lnTo>
                  <a:lnTo>
                    <a:pt x="995997" y="706827"/>
                  </a:lnTo>
                  <a:lnTo>
                    <a:pt x="1086542" y="688958"/>
                  </a:lnTo>
                  <a:lnTo>
                    <a:pt x="1176426" y="664470"/>
                  </a:lnTo>
                  <a:lnTo>
                    <a:pt x="1264989" y="634688"/>
                  </a:lnTo>
                  <a:lnTo>
                    <a:pt x="1352230" y="597626"/>
                  </a:lnTo>
                  <a:lnTo>
                    <a:pt x="1438809" y="555931"/>
                  </a:lnTo>
                  <a:lnTo>
                    <a:pt x="1481108" y="531444"/>
                  </a:lnTo>
                  <a:lnTo>
                    <a:pt x="1523406" y="506957"/>
                  </a:lnTo>
                  <a:lnTo>
                    <a:pt x="1605360" y="452025"/>
                  </a:lnTo>
                  <a:lnTo>
                    <a:pt x="1681365" y="392461"/>
                  </a:lnTo>
                  <a:lnTo>
                    <a:pt x="1752082" y="330250"/>
                  </a:lnTo>
                  <a:lnTo>
                    <a:pt x="1819496" y="262082"/>
                  </a:lnTo>
                  <a:lnTo>
                    <a:pt x="1880961" y="191929"/>
                  </a:lnTo>
                  <a:lnTo>
                    <a:pt x="1937138" y="117143"/>
                  </a:lnTo>
                  <a:lnTo>
                    <a:pt x="1988690" y="40371"/>
                  </a:lnTo>
                  <a:lnTo>
                    <a:pt x="2009949" y="3270"/>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4" name="Freeform 71">
              <a:extLst>
                <a:ext uri="{FF2B5EF4-FFF2-40B4-BE49-F238E27FC236}">
                  <a16:creationId xmlns="" xmlns:a16="http://schemas.microsoft.com/office/drawing/2014/main" id="{944F0890-591B-4A5D-959A-5D07EAB08D63}"/>
                </a:ext>
              </a:extLst>
            </p:cNvPr>
            <p:cNvSpPr>
              <a:spLocks/>
            </p:cNvSpPr>
            <p:nvPr/>
          </p:nvSpPr>
          <p:spPr bwMode="auto">
            <a:xfrm>
              <a:off x="5420890" y="4257976"/>
              <a:ext cx="883857" cy="883857"/>
            </a:xfrm>
            <a:prstGeom prst="ellipse">
              <a:avLst/>
            </a:pr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5" name="Freeform 72">
              <a:extLst>
                <a:ext uri="{FF2B5EF4-FFF2-40B4-BE49-F238E27FC236}">
                  <a16:creationId xmlns="" xmlns:a16="http://schemas.microsoft.com/office/drawing/2014/main" id="{5440C587-76C0-4693-97F9-117668591344}"/>
                </a:ext>
              </a:extLst>
            </p:cNvPr>
            <p:cNvSpPr>
              <a:spLocks/>
            </p:cNvSpPr>
            <p:nvPr/>
          </p:nvSpPr>
          <p:spPr bwMode="auto">
            <a:xfrm>
              <a:off x="4130815" y="4491588"/>
              <a:ext cx="883857" cy="885345"/>
            </a:xfrm>
            <a:prstGeom prst="ellipse">
              <a:avLst/>
            </a:pr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6" name="Freeform 73">
              <a:extLst>
                <a:ext uri="{FF2B5EF4-FFF2-40B4-BE49-F238E27FC236}">
                  <a16:creationId xmlns="" xmlns:a16="http://schemas.microsoft.com/office/drawing/2014/main" id="{28CC7BDB-62AA-42FE-9642-18B68152EC27}"/>
                </a:ext>
              </a:extLst>
            </p:cNvPr>
            <p:cNvSpPr>
              <a:spLocks/>
            </p:cNvSpPr>
            <p:nvPr/>
          </p:nvSpPr>
          <p:spPr bwMode="auto">
            <a:xfrm>
              <a:off x="2845205" y="4253512"/>
              <a:ext cx="883857" cy="883857"/>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7" name="Freeform 74">
              <a:extLst>
                <a:ext uri="{FF2B5EF4-FFF2-40B4-BE49-F238E27FC236}">
                  <a16:creationId xmlns="" xmlns:a16="http://schemas.microsoft.com/office/drawing/2014/main" id="{C63AF77A-4BF7-4421-81A1-8C2DB1D9D8A6}"/>
                </a:ext>
              </a:extLst>
            </p:cNvPr>
            <p:cNvSpPr>
              <a:spLocks/>
            </p:cNvSpPr>
            <p:nvPr/>
          </p:nvSpPr>
          <p:spPr bwMode="auto">
            <a:xfrm>
              <a:off x="1809575" y="3264703"/>
              <a:ext cx="883857" cy="885345"/>
            </a:xfrm>
            <a:prstGeom prst="ellipse">
              <a:avLst/>
            </a:pr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8" name="Freeform 75">
              <a:extLst>
                <a:ext uri="{FF2B5EF4-FFF2-40B4-BE49-F238E27FC236}">
                  <a16:creationId xmlns="" xmlns:a16="http://schemas.microsoft.com/office/drawing/2014/main" id="{CB56766D-2F04-4D55-87B2-CAEF81F11633}"/>
                </a:ext>
              </a:extLst>
            </p:cNvPr>
            <p:cNvSpPr>
              <a:spLocks/>
            </p:cNvSpPr>
            <p:nvPr/>
          </p:nvSpPr>
          <p:spPr bwMode="auto">
            <a:xfrm>
              <a:off x="6449080" y="3264703"/>
              <a:ext cx="885345" cy="885345"/>
            </a:xfrm>
            <a:prstGeom prst="ellipse">
              <a:avLst/>
            </a:pr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pic>
          <p:nvPicPr>
            <p:cNvPr id="6" name="Graphic 5" descr="Stopwatch">
              <a:extLst>
                <a:ext uri="{FF2B5EF4-FFF2-40B4-BE49-F238E27FC236}">
                  <a16:creationId xmlns="" xmlns:a16="http://schemas.microsoft.com/office/drawing/2014/main" id="{CE2AAB36-1DAB-40A3-B1A0-3F2BDCBCC51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1913243" y="3396505"/>
              <a:ext cx="685800" cy="685800"/>
            </a:xfrm>
            <a:prstGeom prst="rect">
              <a:avLst/>
            </a:prstGeom>
          </p:spPr>
        </p:pic>
        <p:pic>
          <p:nvPicPr>
            <p:cNvPr id="8" name="Graphic 7" descr="Puzzle">
              <a:extLst>
                <a:ext uri="{FF2B5EF4-FFF2-40B4-BE49-F238E27FC236}">
                  <a16:creationId xmlns="" xmlns:a16="http://schemas.microsoft.com/office/drawing/2014/main" id="{0800C621-AC5E-4FCB-A6A6-78814AC677D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683850" y="4241610"/>
              <a:ext cx="685800" cy="685800"/>
            </a:xfrm>
            <a:prstGeom prst="rect">
              <a:avLst/>
            </a:prstGeom>
          </p:spPr>
        </p:pic>
        <p:pic>
          <p:nvPicPr>
            <p:cNvPr id="10" name="Graphic 9" descr="Fire">
              <a:extLst>
                <a:ext uri="{FF2B5EF4-FFF2-40B4-BE49-F238E27FC236}">
                  <a16:creationId xmlns="" xmlns:a16="http://schemas.microsoft.com/office/drawing/2014/main" id="{1D7079D3-D0D5-4935-BDF2-F5662AC831C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251419" y="4591361"/>
              <a:ext cx="685800" cy="685800"/>
            </a:xfrm>
            <a:prstGeom prst="rect">
              <a:avLst/>
            </a:prstGeom>
          </p:spPr>
        </p:pic>
        <p:pic>
          <p:nvPicPr>
            <p:cNvPr id="12" name="Graphic 11" descr="Rocket">
              <a:extLst>
                <a:ext uri="{FF2B5EF4-FFF2-40B4-BE49-F238E27FC236}">
                  <a16:creationId xmlns="" xmlns:a16="http://schemas.microsoft.com/office/drawing/2014/main" id="{23B4FA93-F9EB-4CCC-A536-A493864461E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5519918" y="4368908"/>
              <a:ext cx="685800" cy="685800"/>
            </a:xfrm>
            <a:prstGeom prst="rect">
              <a:avLst/>
            </a:prstGeom>
          </p:spPr>
        </p:pic>
        <p:pic>
          <p:nvPicPr>
            <p:cNvPr id="88" name="Graphic 87" descr="Users">
              <a:extLst>
                <a:ext uri="{FF2B5EF4-FFF2-40B4-BE49-F238E27FC236}">
                  <a16:creationId xmlns="" xmlns:a16="http://schemas.microsoft.com/office/drawing/2014/main" id="{B1391870-3CC7-460C-BD4A-71D9D77721A8}"/>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4151646" y="2022294"/>
              <a:ext cx="885345" cy="885345"/>
            </a:xfrm>
            <a:prstGeom prst="rect">
              <a:avLst/>
            </a:prstGeom>
          </p:spPr>
        </p:pic>
        <p:pic>
          <p:nvPicPr>
            <p:cNvPr id="16" name="Graphic 15" descr="Bullseye">
              <a:extLst>
                <a:ext uri="{FF2B5EF4-FFF2-40B4-BE49-F238E27FC236}">
                  <a16:creationId xmlns="" xmlns:a16="http://schemas.microsoft.com/office/drawing/2014/main" id="{78806832-2CA6-4C4B-9ACC-23A7FC240BB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6548852" y="3488028"/>
              <a:ext cx="685800" cy="685800"/>
            </a:xfrm>
            <a:prstGeom prst="rect">
              <a:avLst/>
            </a:prstGeom>
          </p:spPr>
        </p:pic>
      </p:grpSp>
      <p:sp>
        <p:nvSpPr>
          <p:cNvPr id="40" name="TextBox 39">
            <a:extLst>
              <a:ext uri="{FF2B5EF4-FFF2-40B4-BE49-F238E27FC236}">
                <a16:creationId xmlns="" xmlns:a16="http://schemas.microsoft.com/office/drawing/2014/main" id="{F875797E-EBC1-4228-BEF2-FF0BC9287EDE}"/>
              </a:ext>
            </a:extLst>
          </p:cNvPr>
          <p:cNvSpPr txBox="1"/>
          <p:nvPr/>
        </p:nvSpPr>
        <p:spPr>
          <a:xfrm>
            <a:off x="6791788" y="4149403"/>
            <a:ext cx="2202816" cy="1323439"/>
          </a:xfrm>
          <a:prstGeom prst="rect">
            <a:avLst/>
          </a:prstGeom>
          <a:noFill/>
        </p:spPr>
        <p:txBody>
          <a:bodyPr wrap="square" lIns="0" rIns="0" rtlCol="0" anchor="b">
            <a:spAutoFit/>
          </a:bodyPr>
          <a:lstStyle/>
          <a:p>
            <a:r>
              <a:rPr lang="uz-Cyrl-UZ" sz="2000" b="1" dirty="0"/>
              <a:t>5-шакл. Хусусий капитали т</a:t>
            </a:r>
            <a:r>
              <a:rPr lang="ru-RU" sz="2000" b="1" dirty="0" err="1"/>
              <a:t>ўғрисида</a:t>
            </a:r>
            <a:r>
              <a:rPr lang="ru-RU" sz="2000" b="1" dirty="0"/>
              <a:t> </a:t>
            </a:r>
            <a:r>
              <a:rPr lang="ru-RU" sz="2000" b="1" dirty="0" err="1"/>
              <a:t>ҳисобот</a:t>
            </a:r>
            <a:r>
              <a:rPr lang="uz-Cyrl-UZ" sz="2000" b="1" dirty="0"/>
              <a:t> (14-сонли БҲМС)</a:t>
            </a:r>
            <a:endParaRPr lang="en-US" sz="2000" b="1" dirty="0"/>
          </a:p>
        </p:txBody>
      </p:sp>
      <p:sp>
        <p:nvSpPr>
          <p:cNvPr id="43" name="TextBox 42">
            <a:extLst>
              <a:ext uri="{FF2B5EF4-FFF2-40B4-BE49-F238E27FC236}">
                <a16:creationId xmlns="" xmlns:a16="http://schemas.microsoft.com/office/drawing/2014/main" id="{1357A327-04B2-4CE9-A61E-042E84BA809B}"/>
              </a:ext>
            </a:extLst>
          </p:cNvPr>
          <p:cNvSpPr txBox="1"/>
          <p:nvPr/>
        </p:nvSpPr>
        <p:spPr>
          <a:xfrm>
            <a:off x="227743" y="1658327"/>
            <a:ext cx="2202816" cy="1323439"/>
          </a:xfrm>
          <a:prstGeom prst="rect">
            <a:avLst/>
          </a:prstGeom>
          <a:noFill/>
        </p:spPr>
        <p:txBody>
          <a:bodyPr wrap="square" lIns="0" rIns="0" rtlCol="0" anchor="b">
            <a:spAutoFit/>
          </a:bodyPr>
          <a:lstStyle/>
          <a:p>
            <a:pPr algn="ctr"/>
            <a:r>
              <a:rPr lang="uz-Cyrl-UZ" sz="2000" b="1" dirty="0"/>
              <a:t>1- сон шакл. Бухгалтерия баланси (15-сонли БҲМС)</a:t>
            </a:r>
            <a:endParaRPr lang="en-US" sz="2000" b="1" dirty="0"/>
          </a:p>
        </p:txBody>
      </p:sp>
      <p:sp>
        <p:nvSpPr>
          <p:cNvPr id="46" name="TextBox 45">
            <a:extLst>
              <a:ext uri="{FF2B5EF4-FFF2-40B4-BE49-F238E27FC236}">
                <a16:creationId xmlns="" xmlns:a16="http://schemas.microsoft.com/office/drawing/2014/main" id="{9130FFA6-EF0C-416D-834B-54EA45EB10F4}"/>
              </a:ext>
            </a:extLst>
          </p:cNvPr>
          <p:cNvSpPr txBox="1"/>
          <p:nvPr/>
        </p:nvSpPr>
        <p:spPr>
          <a:xfrm>
            <a:off x="4679307" y="5314516"/>
            <a:ext cx="2202816" cy="1323439"/>
          </a:xfrm>
          <a:prstGeom prst="rect">
            <a:avLst/>
          </a:prstGeom>
          <a:noFill/>
        </p:spPr>
        <p:txBody>
          <a:bodyPr wrap="square" lIns="0" rIns="0" rtlCol="0" anchor="b">
            <a:spAutoFit/>
          </a:bodyPr>
          <a:lstStyle/>
          <a:p>
            <a:r>
              <a:rPr lang="uz-Cyrl-UZ" sz="2000" b="1" dirty="0"/>
              <a:t>4- сон шакл. Пул оқимлари тўғрисида ҳисобот (9-сонли БҲМС)</a:t>
            </a:r>
            <a:endParaRPr lang="en-US" sz="2000" b="1" dirty="0"/>
          </a:p>
        </p:txBody>
      </p:sp>
      <p:sp>
        <p:nvSpPr>
          <p:cNvPr id="49" name="TextBox 48">
            <a:extLst>
              <a:ext uri="{FF2B5EF4-FFF2-40B4-BE49-F238E27FC236}">
                <a16:creationId xmlns="" xmlns:a16="http://schemas.microsoft.com/office/drawing/2014/main" id="{9E024B34-D0B7-4C04-8CB3-A9BFE58530A3}"/>
              </a:ext>
            </a:extLst>
          </p:cNvPr>
          <p:cNvSpPr txBox="1"/>
          <p:nvPr/>
        </p:nvSpPr>
        <p:spPr>
          <a:xfrm>
            <a:off x="835480" y="5016520"/>
            <a:ext cx="2202816" cy="1631216"/>
          </a:xfrm>
          <a:prstGeom prst="rect">
            <a:avLst/>
          </a:prstGeom>
          <a:noFill/>
        </p:spPr>
        <p:txBody>
          <a:bodyPr wrap="square" lIns="0" rIns="0" rtlCol="0" anchor="b">
            <a:spAutoFit/>
          </a:bodyPr>
          <a:lstStyle/>
          <a:p>
            <a:pPr algn="r"/>
            <a:r>
              <a:rPr lang="uz-Cyrl-UZ" sz="2000" b="1" dirty="0"/>
              <a:t>2- сон шакл. Молиявий натижалар тўғрисида ҳисобот (2,3-сонли БҲМС)</a:t>
            </a:r>
            <a:endParaRPr lang="en-US" sz="2000" b="1" dirty="0"/>
          </a:p>
        </p:txBody>
      </p:sp>
      <p:sp>
        <p:nvSpPr>
          <p:cNvPr id="34" name="TextBox 33">
            <a:extLst>
              <a:ext uri="{FF2B5EF4-FFF2-40B4-BE49-F238E27FC236}">
                <a16:creationId xmlns="" xmlns:a16="http://schemas.microsoft.com/office/drawing/2014/main" id="{F875797E-EBC1-4228-BEF2-FF0BC9287EDE}"/>
              </a:ext>
            </a:extLst>
          </p:cNvPr>
          <p:cNvSpPr txBox="1"/>
          <p:nvPr/>
        </p:nvSpPr>
        <p:spPr>
          <a:xfrm>
            <a:off x="6815493" y="1940306"/>
            <a:ext cx="2202816" cy="1015663"/>
          </a:xfrm>
          <a:prstGeom prst="rect">
            <a:avLst/>
          </a:prstGeom>
          <a:noFill/>
        </p:spPr>
        <p:txBody>
          <a:bodyPr wrap="square" lIns="0" rIns="0" rtlCol="0" anchor="b">
            <a:spAutoFit/>
          </a:bodyPr>
          <a:lstStyle/>
          <a:p>
            <a:r>
              <a:rPr lang="ru-RU" sz="2000" b="1" dirty="0" err="1"/>
              <a:t>изоҳлар</a:t>
            </a:r>
            <a:r>
              <a:rPr lang="ru-RU" sz="2000" b="1" dirty="0"/>
              <a:t>, </a:t>
            </a:r>
            <a:r>
              <a:rPr lang="ru-RU" sz="2000" b="1" dirty="0" err="1"/>
              <a:t>ҳисоб-китоблар</a:t>
            </a:r>
            <a:r>
              <a:rPr lang="ru-RU" sz="2000" b="1" dirty="0"/>
              <a:t> </a:t>
            </a:r>
            <a:r>
              <a:rPr lang="ru-RU" sz="2000" b="1" dirty="0" err="1"/>
              <a:t>ва</a:t>
            </a:r>
            <a:r>
              <a:rPr lang="ru-RU" sz="2000" b="1" dirty="0"/>
              <a:t> </a:t>
            </a:r>
            <a:r>
              <a:rPr lang="ru-RU" sz="2000" b="1" dirty="0" err="1"/>
              <a:t>тушунтиришлар</a:t>
            </a:r>
            <a:endParaRPr lang="en-US" sz="2000" b="1" dirty="0"/>
          </a:p>
        </p:txBody>
      </p:sp>
      <p:pic>
        <p:nvPicPr>
          <p:cNvPr id="26" name="Picture 5" descr="C:\Users\User\Desktop\144099_408c0099ff261ba30cf2fae2c742.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83768" y="4149080"/>
            <a:ext cx="1368152" cy="947681"/>
          </a:xfrm>
          <a:prstGeom prst="rect">
            <a:avLst/>
          </a:prstGeom>
          <a:noFill/>
          <a:extLst>
            <a:ext uri="{909E8E84-426E-40DD-AFC4-6F175D3DCCD1}">
              <a14:hiddenFill xmlns:a14="http://schemas.microsoft.com/office/drawing/2010/main">
                <a:solidFill>
                  <a:srgbClr val="FFFFFF"/>
                </a:solidFill>
              </a14:hiddenFill>
            </a:ext>
          </a:extLst>
        </p:spPr>
      </p:pic>
      <p:pic>
        <p:nvPicPr>
          <p:cNvPr id="27" name="Рисунок 2"/>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231656" y="3068960"/>
            <a:ext cx="1354347"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Рисунок 2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a:off x="3779912" y="1340768"/>
            <a:ext cx="1647638" cy="153424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Рисунок 28"/>
          <p:cNvPicPr>
            <a:picLocks noChangeAspect="1"/>
          </p:cNvPicPr>
          <p:nvPr/>
        </p:nvPicPr>
        <p:blipFill>
          <a:blip r:embed="rId18"/>
          <a:stretch>
            <a:fillRect/>
          </a:stretch>
        </p:blipFill>
        <p:spPr>
          <a:xfrm>
            <a:off x="3995936" y="4409542"/>
            <a:ext cx="1299070" cy="967392"/>
          </a:xfrm>
          <a:prstGeom prst="rect">
            <a:avLst/>
          </a:prstGeom>
        </p:spPr>
      </p:pic>
      <p:pic>
        <p:nvPicPr>
          <p:cNvPr id="30" name="Рисунок 2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422317" y="4136398"/>
            <a:ext cx="1319019" cy="994982"/>
          </a:xfrm>
          <a:prstGeom prst="rect">
            <a:avLst/>
          </a:prstGeom>
        </p:spPr>
      </p:pic>
      <p:pic>
        <p:nvPicPr>
          <p:cNvPr id="31" name="Picture 2" descr="C:\Users\Aser\Desktop\NNNNNNNNNNNNNNNNNNNNNN\VOL91\MIL78086.JP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489474" y="3057650"/>
            <a:ext cx="1427428" cy="97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6028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sz="2400" b="1" dirty="0" err="1"/>
              <a:t>Халқаро</a:t>
            </a:r>
            <a:r>
              <a:rPr lang="ru-RU" sz="2400" b="1" dirty="0"/>
              <a:t> </a:t>
            </a:r>
            <a:r>
              <a:rPr lang="ru-RU" sz="2400" b="1" dirty="0" err="1"/>
              <a:t>стандартлар</a:t>
            </a:r>
            <a:r>
              <a:rPr lang="ru-RU" sz="2400" b="1" dirty="0"/>
              <a:t> </a:t>
            </a:r>
            <a:r>
              <a:rPr lang="ru-RU" sz="2400" b="1" dirty="0" err="1"/>
              <a:t>бўйича</a:t>
            </a:r>
            <a:r>
              <a:rPr lang="ru-RU" sz="2400" b="1" dirty="0"/>
              <a:t> </a:t>
            </a:r>
            <a:r>
              <a:rPr lang="ru-RU" sz="2400" b="1" dirty="0" err="1"/>
              <a:t>тузиладиган</a:t>
            </a:r>
            <a:r>
              <a:rPr lang="ru-RU" sz="2400" b="1" dirty="0"/>
              <a:t> </a:t>
            </a:r>
            <a:r>
              <a:rPr lang="ru-RU" sz="2400" b="1" dirty="0" err="1"/>
              <a:t>молиявий</a:t>
            </a:r>
            <a:r>
              <a:rPr lang="ru-RU" sz="2400" b="1" dirty="0"/>
              <a:t> </a:t>
            </a:r>
            <a:r>
              <a:rPr lang="ru-RU" sz="2400" b="1" dirty="0" err="1"/>
              <a:t>ҳисоботга</a:t>
            </a:r>
            <a:r>
              <a:rPr lang="ru-RU" sz="2400" b="1" dirty="0"/>
              <a:t> </a:t>
            </a:r>
            <a:r>
              <a:rPr lang="ru-RU" sz="2400" b="1" dirty="0" err="1"/>
              <a:t>доир</a:t>
            </a:r>
            <a:r>
              <a:rPr lang="ru-RU" sz="2400" b="1" dirty="0"/>
              <a:t> </a:t>
            </a:r>
            <a:r>
              <a:rPr lang="ru-RU" sz="2400" b="1" dirty="0" err="1"/>
              <a:t>талаблар</a:t>
            </a:r>
            <a:r>
              <a:rPr lang="ru-RU" sz="2400" b="1" dirty="0"/>
              <a:t> </a:t>
            </a:r>
            <a:r>
              <a:rPr lang="ru-RU" sz="2400" dirty="0" err="1"/>
              <a:t>молиявий</a:t>
            </a:r>
            <a:r>
              <a:rPr lang="ru-RU" sz="2400" dirty="0"/>
              <a:t> </a:t>
            </a:r>
            <a:r>
              <a:rPr lang="ru-RU" sz="2400" dirty="0" err="1"/>
              <a:t>ҳисоботнинг</a:t>
            </a:r>
            <a:r>
              <a:rPr lang="ru-RU" sz="2400" dirty="0"/>
              <a:t> </a:t>
            </a:r>
            <a:r>
              <a:rPr lang="ru-RU" sz="2400" dirty="0" err="1"/>
              <a:t>халқаро</a:t>
            </a:r>
            <a:r>
              <a:rPr lang="ru-RU" sz="2400" dirty="0"/>
              <a:t> </a:t>
            </a:r>
            <a:r>
              <a:rPr lang="ru-RU" sz="2400" dirty="0" err="1"/>
              <a:t>стандартларида</a:t>
            </a:r>
            <a:r>
              <a:rPr lang="ru-RU" sz="2400" dirty="0"/>
              <a:t> </a:t>
            </a:r>
            <a:r>
              <a:rPr lang="ru-RU" sz="2400" dirty="0" err="1"/>
              <a:t>белгиланади</a:t>
            </a:r>
            <a:r>
              <a:rPr lang="ru-RU" sz="2400" dirty="0"/>
              <a:t> </a:t>
            </a:r>
            <a:r>
              <a:rPr lang="uz-Cyrl-UZ" sz="2400" dirty="0"/>
              <a:t>ва асосий 4 та молиявий ҳисобот мавжуд:</a:t>
            </a:r>
            <a:endParaRPr lang="en-US" sz="2400" dirty="0"/>
          </a:p>
        </p:txBody>
      </p:sp>
      <p:sp>
        <p:nvSpPr>
          <p:cNvPr id="110" name="TextBox 109">
            <a:extLst>
              <a:ext uri="{FF2B5EF4-FFF2-40B4-BE49-F238E27FC236}">
                <a16:creationId xmlns="" xmlns:a16="http://schemas.microsoft.com/office/drawing/2014/main" id="{9045660A-1F3D-412F-AED7-5417EA89F343}"/>
              </a:ext>
            </a:extLst>
          </p:cNvPr>
          <p:cNvSpPr txBox="1"/>
          <p:nvPr/>
        </p:nvSpPr>
        <p:spPr>
          <a:xfrm>
            <a:off x="6768064" y="2982095"/>
            <a:ext cx="2202816" cy="923330"/>
          </a:xfrm>
          <a:prstGeom prst="rect">
            <a:avLst/>
          </a:prstGeom>
          <a:noFill/>
        </p:spPr>
        <p:txBody>
          <a:bodyPr wrap="square" lIns="0" rIns="0" rtlCol="0" anchor="b">
            <a:spAutoFit/>
          </a:bodyPr>
          <a:lstStyle/>
          <a:p>
            <a:pPr algn="ctr"/>
            <a:r>
              <a:rPr lang="ru-RU" b="1" dirty="0" smtClean="0">
                <a:solidFill>
                  <a:schemeClr val="accent5"/>
                </a:solidFill>
              </a:rPr>
              <a:t>Пул </a:t>
            </a:r>
            <a:r>
              <a:rPr lang="ru-RU" b="1" dirty="0" err="1">
                <a:solidFill>
                  <a:schemeClr val="accent5"/>
                </a:solidFill>
              </a:rPr>
              <a:t>маблағларининг</a:t>
            </a:r>
            <a:r>
              <a:rPr lang="ru-RU" b="1" dirty="0">
                <a:solidFill>
                  <a:schemeClr val="accent5"/>
                </a:solidFill>
              </a:rPr>
              <a:t> </a:t>
            </a:r>
            <a:r>
              <a:rPr lang="ru-RU" b="1" dirty="0" err="1">
                <a:solidFill>
                  <a:schemeClr val="accent5"/>
                </a:solidFill>
              </a:rPr>
              <a:t>ҳаракати</a:t>
            </a:r>
            <a:r>
              <a:rPr lang="ru-RU" b="1" dirty="0">
                <a:solidFill>
                  <a:schemeClr val="accent5"/>
                </a:solidFill>
              </a:rPr>
              <a:t> </a:t>
            </a:r>
            <a:r>
              <a:rPr lang="ru-RU" b="1" dirty="0" err="1">
                <a:solidFill>
                  <a:schemeClr val="accent5"/>
                </a:solidFill>
              </a:rPr>
              <a:t>тўғрисида</a:t>
            </a:r>
            <a:r>
              <a:rPr lang="ru-RU" b="1" dirty="0">
                <a:solidFill>
                  <a:schemeClr val="accent5"/>
                </a:solidFill>
              </a:rPr>
              <a:t> </a:t>
            </a:r>
            <a:r>
              <a:rPr lang="ru-RU" b="1" dirty="0" err="1">
                <a:solidFill>
                  <a:schemeClr val="accent5"/>
                </a:solidFill>
              </a:rPr>
              <a:t>ҳисобот</a:t>
            </a:r>
            <a:endParaRPr lang="en-US" b="1" dirty="0">
              <a:solidFill>
                <a:schemeClr val="accent5"/>
              </a:solidFill>
            </a:endParaRPr>
          </a:p>
        </p:txBody>
      </p:sp>
      <p:sp>
        <p:nvSpPr>
          <p:cNvPr id="113" name="TextBox 112">
            <a:extLst>
              <a:ext uri="{FF2B5EF4-FFF2-40B4-BE49-F238E27FC236}">
                <a16:creationId xmlns="" xmlns:a16="http://schemas.microsoft.com/office/drawing/2014/main" id="{C9321902-54D2-4D3D-854C-0D97C3038E58}"/>
              </a:ext>
            </a:extLst>
          </p:cNvPr>
          <p:cNvSpPr txBox="1"/>
          <p:nvPr/>
        </p:nvSpPr>
        <p:spPr>
          <a:xfrm>
            <a:off x="425479" y="2982095"/>
            <a:ext cx="2202816" cy="1015663"/>
          </a:xfrm>
          <a:prstGeom prst="rect">
            <a:avLst/>
          </a:prstGeom>
          <a:noFill/>
        </p:spPr>
        <p:txBody>
          <a:bodyPr wrap="square" lIns="0" rIns="0" rtlCol="0" anchor="b">
            <a:spAutoFit/>
          </a:bodyPr>
          <a:lstStyle/>
          <a:p>
            <a:pPr algn="ctr"/>
            <a:r>
              <a:rPr lang="ru-RU" sz="2000" b="1" dirty="0" err="1" smtClean="0">
                <a:solidFill>
                  <a:schemeClr val="accent2"/>
                </a:solidFill>
              </a:rPr>
              <a:t>Хусусий</a:t>
            </a:r>
            <a:r>
              <a:rPr lang="ru-RU" sz="2000" b="1" dirty="0" smtClean="0">
                <a:solidFill>
                  <a:schemeClr val="accent2"/>
                </a:solidFill>
              </a:rPr>
              <a:t> </a:t>
            </a:r>
            <a:r>
              <a:rPr lang="ru-RU" sz="2000" b="1" dirty="0" err="1">
                <a:solidFill>
                  <a:schemeClr val="accent2"/>
                </a:solidFill>
              </a:rPr>
              <a:t>капитални</a:t>
            </a:r>
            <a:r>
              <a:rPr lang="ru-RU" sz="2000" b="1" dirty="0">
                <a:solidFill>
                  <a:schemeClr val="accent2"/>
                </a:solidFill>
              </a:rPr>
              <a:t> </a:t>
            </a:r>
            <a:r>
              <a:rPr lang="ru-RU" sz="2000" b="1" dirty="0" err="1">
                <a:solidFill>
                  <a:schemeClr val="accent2"/>
                </a:solidFill>
              </a:rPr>
              <a:t>ўзгариши</a:t>
            </a:r>
            <a:r>
              <a:rPr lang="ru-RU" sz="2000" b="1" dirty="0">
                <a:solidFill>
                  <a:schemeClr val="accent2"/>
                </a:solidFill>
              </a:rPr>
              <a:t> </a:t>
            </a:r>
            <a:r>
              <a:rPr lang="ru-RU" sz="2000" b="1" dirty="0" err="1">
                <a:solidFill>
                  <a:schemeClr val="accent2"/>
                </a:solidFill>
              </a:rPr>
              <a:t>тўғрисида</a:t>
            </a:r>
            <a:r>
              <a:rPr lang="ru-RU" sz="2000" b="1" dirty="0">
                <a:solidFill>
                  <a:schemeClr val="accent2"/>
                </a:solidFill>
              </a:rPr>
              <a:t> </a:t>
            </a:r>
            <a:r>
              <a:rPr lang="ru-RU" sz="2000" b="1" dirty="0" err="1">
                <a:solidFill>
                  <a:schemeClr val="accent2"/>
                </a:solidFill>
              </a:rPr>
              <a:t>ҳисобот</a:t>
            </a:r>
            <a:endParaRPr lang="en-US" sz="2000" b="1" dirty="0">
              <a:solidFill>
                <a:schemeClr val="accent2"/>
              </a:solidFill>
            </a:endParaRPr>
          </a:p>
        </p:txBody>
      </p:sp>
      <p:sp>
        <p:nvSpPr>
          <p:cNvPr id="116" name="TextBox 115">
            <a:extLst>
              <a:ext uri="{FF2B5EF4-FFF2-40B4-BE49-F238E27FC236}">
                <a16:creationId xmlns="" xmlns:a16="http://schemas.microsoft.com/office/drawing/2014/main" id="{1261EF4B-7145-4E0B-9F6F-13C9BC8B7E60}"/>
              </a:ext>
            </a:extLst>
          </p:cNvPr>
          <p:cNvSpPr txBox="1"/>
          <p:nvPr/>
        </p:nvSpPr>
        <p:spPr>
          <a:xfrm>
            <a:off x="6768144" y="1506018"/>
            <a:ext cx="2202816" cy="707886"/>
          </a:xfrm>
          <a:prstGeom prst="rect">
            <a:avLst/>
          </a:prstGeom>
          <a:noFill/>
        </p:spPr>
        <p:txBody>
          <a:bodyPr wrap="square" lIns="0" rIns="0" rtlCol="0" anchor="b">
            <a:spAutoFit/>
          </a:bodyPr>
          <a:lstStyle/>
          <a:p>
            <a:r>
              <a:rPr lang="ru-RU" sz="2000" b="1" dirty="0" err="1" smtClean="0">
                <a:solidFill>
                  <a:schemeClr val="accent3"/>
                </a:solidFill>
              </a:rPr>
              <a:t>Фойда</a:t>
            </a:r>
            <a:r>
              <a:rPr lang="ru-RU" sz="2000" b="1" dirty="0" smtClean="0">
                <a:solidFill>
                  <a:schemeClr val="accent3"/>
                </a:solidFill>
              </a:rPr>
              <a:t> </a:t>
            </a:r>
            <a:r>
              <a:rPr lang="ru-RU" sz="2000" b="1" dirty="0" err="1">
                <a:solidFill>
                  <a:schemeClr val="accent3"/>
                </a:solidFill>
              </a:rPr>
              <a:t>ва</a:t>
            </a:r>
            <a:r>
              <a:rPr lang="ru-RU" sz="2000" b="1" dirty="0">
                <a:solidFill>
                  <a:schemeClr val="accent3"/>
                </a:solidFill>
              </a:rPr>
              <a:t> </a:t>
            </a:r>
            <a:r>
              <a:rPr lang="ru-RU" sz="2000" b="1" dirty="0" err="1">
                <a:solidFill>
                  <a:schemeClr val="accent3"/>
                </a:solidFill>
              </a:rPr>
              <a:t>зарарлар</a:t>
            </a:r>
            <a:r>
              <a:rPr lang="ru-RU" sz="2000" b="1" dirty="0">
                <a:solidFill>
                  <a:schemeClr val="accent3"/>
                </a:solidFill>
              </a:rPr>
              <a:t> </a:t>
            </a:r>
            <a:r>
              <a:rPr lang="ru-RU" sz="2000" b="1" dirty="0" err="1">
                <a:solidFill>
                  <a:schemeClr val="accent3"/>
                </a:solidFill>
              </a:rPr>
              <a:t>тўғрисида</a:t>
            </a:r>
            <a:r>
              <a:rPr lang="ru-RU" sz="2000" b="1" dirty="0">
                <a:solidFill>
                  <a:schemeClr val="accent3"/>
                </a:solidFill>
              </a:rPr>
              <a:t> </a:t>
            </a:r>
            <a:r>
              <a:rPr lang="ru-RU" sz="2000" b="1" dirty="0" err="1">
                <a:solidFill>
                  <a:schemeClr val="accent3"/>
                </a:solidFill>
              </a:rPr>
              <a:t>ҳисобот</a:t>
            </a:r>
            <a:endParaRPr lang="en-US" sz="2000" b="1" dirty="0">
              <a:solidFill>
                <a:schemeClr val="accent3"/>
              </a:solidFill>
            </a:endParaRPr>
          </a:p>
        </p:txBody>
      </p:sp>
      <p:sp>
        <p:nvSpPr>
          <p:cNvPr id="119" name="TextBox 118">
            <a:extLst>
              <a:ext uri="{FF2B5EF4-FFF2-40B4-BE49-F238E27FC236}">
                <a16:creationId xmlns="" xmlns:a16="http://schemas.microsoft.com/office/drawing/2014/main" id="{8C5B275B-83FC-4448-953F-901FF54AE819}"/>
              </a:ext>
            </a:extLst>
          </p:cNvPr>
          <p:cNvSpPr txBox="1"/>
          <p:nvPr/>
        </p:nvSpPr>
        <p:spPr>
          <a:xfrm>
            <a:off x="453153" y="1516315"/>
            <a:ext cx="2350674" cy="830997"/>
          </a:xfrm>
          <a:prstGeom prst="rect">
            <a:avLst/>
          </a:prstGeom>
          <a:noFill/>
        </p:spPr>
        <p:txBody>
          <a:bodyPr wrap="square" lIns="0" rIns="0" rtlCol="0" anchor="b">
            <a:spAutoFit/>
          </a:bodyPr>
          <a:lstStyle/>
          <a:p>
            <a:pPr lvl="0" algn="ctr"/>
            <a:r>
              <a:rPr lang="uz-Cyrl-UZ" sz="2400" b="1" dirty="0">
                <a:solidFill>
                  <a:schemeClr val="accent6"/>
                </a:solidFill>
              </a:rPr>
              <a:t>Бухгалтерия </a:t>
            </a:r>
            <a:r>
              <a:rPr lang="uz-Cyrl-UZ" sz="2400" b="1" dirty="0" smtClean="0">
                <a:solidFill>
                  <a:schemeClr val="accent6"/>
                </a:solidFill>
              </a:rPr>
              <a:t>баланси</a:t>
            </a:r>
            <a:endParaRPr lang="ru-RU" sz="2400" dirty="0">
              <a:solidFill>
                <a:schemeClr val="accent6"/>
              </a:solidFill>
            </a:endParaRPr>
          </a:p>
        </p:txBody>
      </p:sp>
      <p:sp>
        <p:nvSpPr>
          <p:cNvPr id="128" name="Freeform 13">
            <a:extLst>
              <a:ext uri="{FF2B5EF4-FFF2-40B4-BE49-F238E27FC236}">
                <a16:creationId xmlns="" xmlns:a16="http://schemas.microsoft.com/office/drawing/2014/main" id="{07690B26-A0EE-4C60-AFCD-3A8DCBA139D7}"/>
              </a:ext>
            </a:extLst>
          </p:cNvPr>
          <p:cNvSpPr>
            <a:spLocks noEditPoints="1"/>
          </p:cNvSpPr>
          <p:nvPr/>
        </p:nvSpPr>
        <p:spPr bwMode="auto">
          <a:xfrm flipH="1" flipV="1">
            <a:off x="4609066" y="5059537"/>
            <a:ext cx="4280483" cy="103223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chemeClr val="bg1">
              <a:lumMod val="75000"/>
            </a:schemeClr>
          </a:solidFill>
          <a:ln>
            <a:noFill/>
          </a:ln>
          <a:extLst/>
        </p:spPr>
        <p:txBody>
          <a:bodyPr vert="horz" wrap="square" lIns="51435" tIns="25718" rIns="51435" bIns="2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013"/>
          </a:p>
        </p:txBody>
      </p:sp>
      <p:grpSp>
        <p:nvGrpSpPr>
          <p:cNvPr id="5" name="Group 4">
            <a:extLst>
              <a:ext uri="{FF2B5EF4-FFF2-40B4-BE49-F238E27FC236}">
                <a16:creationId xmlns="" xmlns:a16="http://schemas.microsoft.com/office/drawing/2014/main" id="{57391E24-C58D-4741-91FC-039F8944AC83}"/>
              </a:ext>
            </a:extLst>
          </p:cNvPr>
          <p:cNvGrpSpPr/>
          <p:nvPr/>
        </p:nvGrpSpPr>
        <p:grpSpPr>
          <a:xfrm>
            <a:off x="2606222" y="1611279"/>
            <a:ext cx="3931557" cy="4388926"/>
            <a:chOff x="2877670" y="1611279"/>
            <a:chExt cx="3931557" cy="4388926"/>
          </a:xfrm>
        </p:grpSpPr>
        <p:sp>
          <p:nvSpPr>
            <p:cNvPr id="38" name="Figure">
              <a:extLst>
                <a:ext uri="{FF2B5EF4-FFF2-40B4-BE49-F238E27FC236}">
                  <a16:creationId xmlns="" xmlns:a16="http://schemas.microsoft.com/office/drawing/2014/main" id="{55A0F8E7-9782-4D00-A930-693EE96C297C}"/>
                </a:ext>
              </a:extLst>
            </p:cNvPr>
            <p:cNvSpPr/>
            <p:nvPr/>
          </p:nvSpPr>
          <p:spPr>
            <a:xfrm>
              <a:off x="4712482" y="5009801"/>
              <a:ext cx="104281" cy="6770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764" y="0"/>
                  </a:lnTo>
                  <a:lnTo>
                    <a:pt x="0" y="21600"/>
                  </a:lnTo>
                  <a:lnTo>
                    <a:pt x="20167" y="2160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Figure">
              <a:extLst>
                <a:ext uri="{FF2B5EF4-FFF2-40B4-BE49-F238E27FC236}">
                  <a16:creationId xmlns="" xmlns:a16="http://schemas.microsoft.com/office/drawing/2014/main" id="{7D664E52-0EB3-493B-893A-E54932EA6E09}"/>
                </a:ext>
              </a:extLst>
            </p:cNvPr>
            <p:cNvSpPr/>
            <p:nvPr/>
          </p:nvSpPr>
          <p:spPr>
            <a:xfrm>
              <a:off x="4811325" y="5009800"/>
              <a:ext cx="232775" cy="64249"/>
            </a:xfrm>
            <a:custGeom>
              <a:avLst/>
              <a:gdLst/>
              <a:ahLst/>
              <a:cxnLst>
                <a:cxn ang="0">
                  <a:pos x="wd2" y="hd2"/>
                </a:cxn>
                <a:cxn ang="5400000">
                  <a:pos x="wd2" y="hd2"/>
                </a:cxn>
                <a:cxn ang="10800000">
                  <a:pos x="wd2" y="hd2"/>
                </a:cxn>
                <a:cxn ang="16200000">
                  <a:pos x="wd2" y="hd2"/>
                </a:cxn>
              </a:cxnLst>
              <a:rect l="0" t="0" r="r" b="b"/>
              <a:pathLst>
                <a:path w="21600" h="21600" extrusionOk="0">
                  <a:moveTo>
                    <a:pt x="20270" y="0"/>
                  </a:moveTo>
                  <a:lnTo>
                    <a:pt x="642" y="0"/>
                  </a:lnTo>
                  <a:lnTo>
                    <a:pt x="0" y="21600"/>
                  </a:lnTo>
                  <a:lnTo>
                    <a:pt x="21600" y="2160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Figure">
              <a:extLst>
                <a:ext uri="{FF2B5EF4-FFF2-40B4-BE49-F238E27FC236}">
                  <a16:creationId xmlns="" xmlns:a16="http://schemas.microsoft.com/office/drawing/2014/main" id="{694C9CC3-EB40-4993-8C20-BB9ACBBBA635}"/>
                </a:ext>
              </a:extLst>
            </p:cNvPr>
            <p:cNvSpPr/>
            <p:nvPr/>
          </p:nvSpPr>
          <p:spPr>
            <a:xfrm>
              <a:off x="4643293" y="5009800"/>
              <a:ext cx="82040" cy="64249"/>
            </a:xfrm>
            <a:custGeom>
              <a:avLst/>
              <a:gdLst/>
              <a:ahLst/>
              <a:cxnLst>
                <a:cxn ang="0">
                  <a:pos x="wd2" y="hd2"/>
                </a:cxn>
                <a:cxn ang="5400000">
                  <a:pos x="wd2" y="hd2"/>
                </a:cxn>
                <a:cxn ang="10800000">
                  <a:pos x="wd2" y="hd2"/>
                </a:cxn>
                <a:cxn ang="16200000">
                  <a:pos x="wd2" y="hd2"/>
                </a:cxn>
              </a:cxnLst>
              <a:rect l="0" t="0" r="r" b="b"/>
              <a:pathLst>
                <a:path w="21600" h="21600" extrusionOk="0">
                  <a:moveTo>
                    <a:pt x="3774" y="0"/>
                  </a:moveTo>
                  <a:lnTo>
                    <a:pt x="0" y="21600"/>
                  </a:lnTo>
                  <a:lnTo>
                    <a:pt x="18217" y="21600"/>
                  </a:lnTo>
                  <a:lnTo>
                    <a:pt x="21600" y="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7" name="Freeform: Shape 106">
              <a:extLst>
                <a:ext uri="{FF2B5EF4-FFF2-40B4-BE49-F238E27FC236}">
                  <a16:creationId xmlns="" xmlns:a16="http://schemas.microsoft.com/office/drawing/2014/main" id="{A32DEB04-5D6F-4AE3-A5E2-C618B240F49D}"/>
                </a:ext>
              </a:extLst>
            </p:cNvPr>
            <p:cNvSpPr/>
            <p:nvPr/>
          </p:nvSpPr>
          <p:spPr>
            <a:xfrm>
              <a:off x="4766846" y="5365635"/>
              <a:ext cx="156667" cy="398830"/>
            </a:xfrm>
            <a:custGeom>
              <a:avLst/>
              <a:gdLst>
                <a:gd name="connsiteX0" fmla="*/ 16094 w 181494"/>
                <a:gd name="connsiteY0" fmla="*/ 0 h 462035"/>
                <a:gd name="connsiteX1" fmla="*/ 181494 w 181494"/>
                <a:gd name="connsiteY1" fmla="*/ 0 h 462035"/>
                <a:gd name="connsiteX2" fmla="*/ 181494 w 181494"/>
                <a:gd name="connsiteY2" fmla="*/ 462035 h 462035"/>
                <a:gd name="connsiteX3" fmla="*/ 0 w 181494"/>
                <a:gd name="connsiteY3" fmla="*/ 462035 h 462035"/>
                <a:gd name="connsiteX4" fmla="*/ 0 w 181494"/>
                <a:gd name="connsiteY4" fmla="*/ 150830 h 46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94" h="462035">
                  <a:moveTo>
                    <a:pt x="16094" y="0"/>
                  </a:moveTo>
                  <a:lnTo>
                    <a:pt x="181494" y="0"/>
                  </a:lnTo>
                  <a:lnTo>
                    <a:pt x="181494" y="462035"/>
                  </a:lnTo>
                  <a:lnTo>
                    <a:pt x="0" y="462035"/>
                  </a:lnTo>
                  <a:lnTo>
                    <a:pt x="0" y="150830"/>
                  </a:ln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Figure">
              <a:extLst>
                <a:ext uri="{FF2B5EF4-FFF2-40B4-BE49-F238E27FC236}">
                  <a16:creationId xmlns="" xmlns:a16="http://schemas.microsoft.com/office/drawing/2014/main" id="{AE3B1E88-CF68-421E-BC0C-41BDBBDD8A7F}"/>
                </a:ext>
              </a:extLst>
            </p:cNvPr>
            <p:cNvSpPr/>
            <p:nvPr/>
          </p:nvSpPr>
          <p:spPr>
            <a:xfrm>
              <a:off x="4732252" y="5072566"/>
              <a:ext cx="398336" cy="927639"/>
            </a:xfrm>
            <a:custGeom>
              <a:avLst/>
              <a:gdLst/>
              <a:ahLst/>
              <a:cxnLst>
                <a:cxn ang="0">
                  <a:pos x="wd2" y="hd2"/>
                </a:cxn>
                <a:cxn ang="5400000">
                  <a:pos x="wd2" y="hd2"/>
                </a:cxn>
                <a:cxn ang="10800000">
                  <a:pos x="wd2" y="hd2"/>
                </a:cxn>
                <a:cxn ang="16200000">
                  <a:pos x="wd2" y="hd2"/>
                </a:cxn>
              </a:cxnLst>
              <a:rect l="0" t="0" r="r" b="b"/>
              <a:pathLst>
                <a:path w="21600" h="21600" extrusionOk="0">
                  <a:moveTo>
                    <a:pt x="5547" y="9595"/>
                  </a:moveTo>
                  <a:lnTo>
                    <a:pt x="5547" y="21276"/>
                  </a:lnTo>
                  <a:cubicBezTo>
                    <a:pt x="5547" y="21461"/>
                    <a:pt x="5092" y="21600"/>
                    <a:pt x="4529" y="21600"/>
                  </a:cubicBezTo>
                  <a:cubicBezTo>
                    <a:pt x="3966" y="21600"/>
                    <a:pt x="3511" y="21449"/>
                    <a:pt x="3511" y="21276"/>
                  </a:cubicBezTo>
                  <a:lnTo>
                    <a:pt x="3511" y="19862"/>
                  </a:lnTo>
                  <a:lnTo>
                    <a:pt x="0" y="17011"/>
                  </a:lnTo>
                  <a:lnTo>
                    <a:pt x="4207" y="0"/>
                  </a:lnTo>
                  <a:lnTo>
                    <a:pt x="16830" y="0"/>
                  </a:lnTo>
                  <a:lnTo>
                    <a:pt x="21600" y="9201"/>
                  </a:lnTo>
                  <a:lnTo>
                    <a:pt x="8495" y="19862"/>
                  </a:lnTo>
                  <a:lnTo>
                    <a:pt x="8495" y="21276"/>
                  </a:lnTo>
                  <a:cubicBezTo>
                    <a:pt x="8495" y="21461"/>
                    <a:pt x="8040" y="21600"/>
                    <a:pt x="7477" y="21600"/>
                  </a:cubicBezTo>
                  <a:cubicBezTo>
                    <a:pt x="6914" y="21600"/>
                    <a:pt x="6459" y="21449"/>
                    <a:pt x="6459" y="21276"/>
                  </a:cubicBezTo>
                  <a:lnTo>
                    <a:pt x="6459" y="9595"/>
                  </a:lnTo>
                  <a:lnTo>
                    <a:pt x="6700" y="9595"/>
                  </a:lnTo>
                  <a:cubicBezTo>
                    <a:pt x="7959" y="9595"/>
                    <a:pt x="8978" y="9154"/>
                    <a:pt x="8978" y="8610"/>
                  </a:cubicBezTo>
                  <a:lnTo>
                    <a:pt x="8978" y="8610"/>
                  </a:lnTo>
                  <a:cubicBezTo>
                    <a:pt x="8978" y="8065"/>
                    <a:pt x="7959" y="7625"/>
                    <a:pt x="6700" y="7625"/>
                  </a:cubicBezTo>
                  <a:lnTo>
                    <a:pt x="5306" y="7625"/>
                  </a:lnTo>
                  <a:cubicBezTo>
                    <a:pt x="4047" y="7625"/>
                    <a:pt x="3028" y="8065"/>
                    <a:pt x="3028" y="8610"/>
                  </a:cubicBezTo>
                  <a:lnTo>
                    <a:pt x="3028" y="8610"/>
                  </a:lnTo>
                  <a:cubicBezTo>
                    <a:pt x="3028" y="9154"/>
                    <a:pt x="4047" y="9595"/>
                    <a:pt x="5306" y="9595"/>
                  </a:cubicBezTo>
                  <a:lnTo>
                    <a:pt x="5547" y="9595"/>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2" name="Figure">
              <a:extLst>
                <a:ext uri="{FF2B5EF4-FFF2-40B4-BE49-F238E27FC236}">
                  <a16:creationId xmlns="" xmlns:a16="http://schemas.microsoft.com/office/drawing/2014/main" id="{7A76C630-9E16-465D-9963-9E7744FD3AAA}"/>
                </a:ext>
              </a:extLst>
            </p:cNvPr>
            <p:cNvSpPr/>
            <p:nvPr/>
          </p:nvSpPr>
          <p:spPr>
            <a:xfrm>
              <a:off x="4554336" y="5071085"/>
              <a:ext cx="157654" cy="502119"/>
            </a:xfrm>
            <a:custGeom>
              <a:avLst/>
              <a:gdLst/>
              <a:ahLst/>
              <a:cxnLst>
                <a:cxn ang="0">
                  <a:pos x="wd2" y="hd2"/>
                </a:cxn>
                <a:cxn ang="5400000">
                  <a:pos x="wd2" y="hd2"/>
                </a:cxn>
                <a:cxn ang="10800000">
                  <a:pos x="wd2" y="hd2"/>
                </a:cxn>
                <a:cxn ang="16200000">
                  <a:pos x="wd2" y="hd2"/>
                </a:cxn>
              </a:cxnLst>
              <a:rect l="0" t="0" r="r" b="b"/>
              <a:pathLst>
                <a:path w="21600" h="21600" extrusionOk="0">
                  <a:moveTo>
                    <a:pt x="0" y="16981"/>
                  </a:moveTo>
                  <a:lnTo>
                    <a:pt x="7787" y="21600"/>
                  </a:lnTo>
                  <a:lnTo>
                    <a:pt x="21600" y="0"/>
                  </a:lnTo>
                  <a:lnTo>
                    <a:pt x="12120" y="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Figure">
              <a:extLst>
                <a:ext uri="{FF2B5EF4-FFF2-40B4-BE49-F238E27FC236}">
                  <a16:creationId xmlns="" xmlns:a16="http://schemas.microsoft.com/office/drawing/2014/main" id="{B5C2F93D-D14B-4F9E-8D95-C3FDB9C709FB}"/>
                </a:ext>
              </a:extLst>
            </p:cNvPr>
            <p:cNvSpPr/>
            <p:nvPr/>
          </p:nvSpPr>
          <p:spPr>
            <a:xfrm>
              <a:off x="4603756" y="4950494"/>
              <a:ext cx="479387" cy="62765"/>
            </a:xfrm>
            <a:custGeom>
              <a:avLst/>
              <a:gdLst/>
              <a:ahLst/>
              <a:cxnLst>
                <a:cxn ang="0">
                  <a:pos x="wd2" y="hd2"/>
                </a:cxn>
                <a:cxn ang="5400000">
                  <a:pos x="wd2" y="hd2"/>
                </a:cxn>
                <a:cxn ang="10800000">
                  <a:pos x="wd2" y="hd2"/>
                </a:cxn>
                <a:cxn ang="16200000">
                  <a:pos x="wd2" y="hd2"/>
                </a:cxn>
              </a:cxnLst>
              <a:rect l="0" t="0" r="r" b="b"/>
              <a:pathLst>
                <a:path w="21600" h="21600" extrusionOk="0">
                  <a:moveTo>
                    <a:pt x="20264" y="0"/>
                  </a:moveTo>
                  <a:lnTo>
                    <a:pt x="1336" y="0"/>
                  </a:lnTo>
                  <a:cubicBezTo>
                    <a:pt x="601" y="0"/>
                    <a:pt x="0" y="4592"/>
                    <a:pt x="0" y="10205"/>
                  </a:cubicBezTo>
                  <a:lnTo>
                    <a:pt x="0" y="11395"/>
                  </a:lnTo>
                  <a:cubicBezTo>
                    <a:pt x="0" y="17008"/>
                    <a:pt x="601" y="21600"/>
                    <a:pt x="1336" y="21600"/>
                  </a:cubicBezTo>
                  <a:lnTo>
                    <a:pt x="20264" y="21600"/>
                  </a:lnTo>
                  <a:cubicBezTo>
                    <a:pt x="20999" y="21600"/>
                    <a:pt x="21600" y="17008"/>
                    <a:pt x="21600" y="11395"/>
                  </a:cubicBezTo>
                  <a:lnTo>
                    <a:pt x="21600" y="10205"/>
                  </a:lnTo>
                  <a:cubicBezTo>
                    <a:pt x="21600" y="4592"/>
                    <a:pt x="20999" y="0"/>
                    <a:pt x="20264" y="0"/>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Figure">
              <a:extLst>
                <a:ext uri="{FF2B5EF4-FFF2-40B4-BE49-F238E27FC236}">
                  <a16:creationId xmlns="" xmlns:a16="http://schemas.microsoft.com/office/drawing/2014/main" id="{CFF7B7C1-2CB1-4921-8BB1-BDF998DA8394}"/>
                </a:ext>
              </a:extLst>
            </p:cNvPr>
            <p:cNvSpPr/>
            <p:nvPr/>
          </p:nvSpPr>
          <p:spPr>
            <a:xfrm>
              <a:off x="4623525" y="4960380"/>
              <a:ext cx="143323" cy="28664"/>
            </a:xfrm>
            <a:custGeom>
              <a:avLst/>
              <a:gdLst/>
              <a:ahLst/>
              <a:cxnLst>
                <a:cxn ang="0">
                  <a:pos x="wd2" y="hd2"/>
                </a:cxn>
                <a:cxn ang="5400000">
                  <a:pos x="wd2" y="hd2"/>
                </a:cxn>
                <a:cxn ang="10800000">
                  <a:pos x="wd2" y="hd2"/>
                </a:cxn>
                <a:cxn ang="16200000">
                  <a:pos x="wd2" y="hd2"/>
                </a:cxn>
              </a:cxnLst>
              <a:rect l="0" t="0" r="r" b="b"/>
              <a:pathLst>
                <a:path w="21600" h="21600" extrusionOk="0">
                  <a:moveTo>
                    <a:pt x="19440" y="21600"/>
                  </a:moveTo>
                  <a:lnTo>
                    <a:pt x="2160" y="21600"/>
                  </a:lnTo>
                  <a:cubicBezTo>
                    <a:pt x="968" y="21600"/>
                    <a:pt x="0" y="16759"/>
                    <a:pt x="0" y="10800"/>
                  </a:cubicBezTo>
                  <a:lnTo>
                    <a:pt x="0" y="10800"/>
                  </a:lnTo>
                  <a:cubicBezTo>
                    <a:pt x="0" y="4842"/>
                    <a:pt x="968" y="0"/>
                    <a:pt x="2160" y="0"/>
                  </a:cubicBezTo>
                  <a:lnTo>
                    <a:pt x="19440" y="0"/>
                  </a:lnTo>
                  <a:cubicBezTo>
                    <a:pt x="20632" y="0"/>
                    <a:pt x="21600" y="4841"/>
                    <a:pt x="21600" y="10800"/>
                  </a:cubicBezTo>
                  <a:lnTo>
                    <a:pt x="21600" y="10800"/>
                  </a:lnTo>
                  <a:cubicBezTo>
                    <a:pt x="21600" y="16759"/>
                    <a:pt x="20632" y="21600"/>
                    <a:pt x="19440" y="21600"/>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8" name="Figure">
              <a:extLst>
                <a:ext uri="{FF2B5EF4-FFF2-40B4-BE49-F238E27FC236}">
                  <a16:creationId xmlns="" xmlns:a16="http://schemas.microsoft.com/office/drawing/2014/main" id="{20E2AA4B-C03F-4F2E-BDB4-8B79E464E055}"/>
                </a:ext>
              </a:extLst>
            </p:cNvPr>
            <p:cNvSpPr/>
            <p:nvPr/>
          </p:nvSpPr>
          <p:spPr>
            <a:xfrm>
              <a:off x="4613639" y="5071084"/>
              <a:ext cx="197686" cy="730448"/>
            </a:xfrm>
            <a:custGeom>
              <a:avLst/>
              <a:gdLst/>
              <a:ahLst/>
              <a:cxnLst>
                <a:cxn ang="0">
                  <a:pos x="wd2" y="hd2"/>
                </a:cxn>
                <a:cxn ang="5400000">
                  <a:pos x="wd2" y="hd2"/>
                </a:cxn>
                <a:cxn ang="10800000">
                  <a:pos x="wd2" y="hd2"/>
                </a:cxn>
                <a:cxn ang="16200000">
                  <a:pos x="wd2" y="hd2"/>
                </a:cxn>
              </a:cxnLst>
              <a:rect l="0" t="0" r="r" b="b"/>
              <a:pathLst>
                <a:path w="21600" h="21600" extrusionOk="0">
                  <a:moveTo>
                    <a:pt x="10962" y="0"/>
                  </a:moveTo>
                  <a:lnTo>
                    <a:pt x="0" y="14819"/>
                  </a:lnTo>
                  <a:lnTo>
                    <a:pt x="13176" y="21600"/>
                  </a:lnTo>
                  <a:lnTo>
                    <a:pt x="21600" y="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4" name="Group 3">
              <a:extLst>
                <a:ext uri="{FF2B5EF4-FFF2-40B4-BE49-F238E27FC236}">
                  <a16:creationId xmlns="" xmlns:a16="http://schemas.microsoft.com/office/drawing/2014/main" id="{3B988B85-33C8-4089-BB07-E11C411A7288}"/>
                </a:ext>
              </a:extLst>
            </p:cNvPr>
            <p:cNvGrpSpPr/>
            <p:nvPr/>
          </p:nvGrpSpPr>
          <p:grpSpPr>
            <a:xfrm>
              <a:off x="2877670" y="1611279"/>
              <a:ext cx="3931557" cy="3299380"/>
              <a:chOff x="1816100" y="2197099"/>
              <a:chExt cx="10599420" cy="8895081"/>
            </a:xfrm>
          </p:grpSpPr>
          <p:sp>
            <p:nvSpPr>
              <p:cNvPr id="723" name="Figure">
                <a:extLst>
                  <a:ext uri="{FF2B5EF4-FFF2-40B4-BE49-F238E27FC236}">
                    <a16:creationId xmlns="" xmlns:a16="http://schemas.microsoft.com/office/drawing/2014/main" id="{85E9A248-1787-4623-9135-CD7007755F99}"/>
                  </a:ext>
                </a:extLst>
              </p:cNvPr>
              <p:cNvSpPr/>
              <p:nvPr/>
            </p:nvSpPr>
            <p:spPr>
              <a:xfrm>
                <a:off x="2082800" y="2197099"/>
                <a:ext cx="4973320" cy="88861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4868"/>
                    </a:lnTo>
                    <a:cubicBezTo>
                      <a:pt x="21600" y="2179"/>
                      <a:pt x="17706" y="0"/>
                      <a:pt x="12902" y="0"/>
                    </a:cubicBezTo>
                    <a:lnTo>
                      <a:pt x="0" y="0"/>
                    </a:lnTo>
                    <a:lnTo>
                      <a:pt x="0" y="800"/>
                    </a:lnTo>
                    <a:cubicBezTo>
                      <a:pt x="0" y="3488"/>
                      <a:pt x="3894" y="5668"/>
                      <a:pt x="8698" y="5668"/>
                    </a:cubicBezTo>
                    <a:lnTo>
                      <a:pt x="20795" y="5668"/>
                    </a:lnTo>
                    <a:lnTo>
                      <a:pt x="20795" y="21600"/>
                    </a:lnTo>
                    <a:lnTo>
                      <a:pt x="21600" y="21600"/>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4" name="Figure">
                <a:extLst>
                  <a:ext uri="{FF2B5EF4-FFF2-40B4-BE49-F238E27FC236}">
                    <a16:creationId xmlns="" xmlns:a16="http://schemas.microsoft.com/office/drawing/2014/main" id="{4B04F5A0-30A1-4B68-88DD-67887257AE47}"/>
                  </a:ext>
                </a:extLst>
              </p:cNvPr>
              <p:cNvSpPr/>
              <p:nvPr/>
            </p:nvSpPr>
            <p:spPr>
              <a:xfrm>
                <a:off x="1816100" y="6286500"/>
                <a:ext cx="4973320" cy="48056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8203"/>
                    </a:lnTo>
                    <a:cubicBezTo>
                      <a:pt x="21600" y="3670"/>
                      <a:pt x="18053" y="0"/>
                      <a:pt x="13674" y="0"/>
                    </a:cubicBezTo>
                    <a:lnTo>
                      <a:pt x="0" y="0"/>
                    </a:lnTo>
                    <a:lnTo>
                      <a:pt x="0" y="2278"/>
                    </a:lnTo>
                    <a:cubicBezTo>
                      <a:pt x="0" y="6810"/>
                      <a:pt x="3547" y="10480"/>
                      <a:pt x="7926" y="10480"/>
                    </a:cubicBezTo>
                    <a:lnTo>
                      <a:pt x="20795" y="10480"/>
                    </a:lnTo>
                    <a:lnTo>
                      <a:pt x="20795" y="21600"/>
                    </a:lnTo>
                    <a:lnTo>
                      <a:pt x="21600" y="2160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5" name="Figure">
                <a:extLst>
                  <a:ext uri="{FF2B5EF4-FFF2-40B4-BE49-F238E27FC236}">
                    <a16:creationId xmlns="" xmlns:a16="http://schemas.microsoft.com/office/drawing/2014/main" id="{CDE0F6FC-F2E5-45DC-8C2C-88D40A28D315}"/>
                  </a:ext>
                </a:extLst>
              </p:cNvPr>
              <p:cNvSpPr/>
              <p:nvPr/>
            </p:nvSpPr>
            <p:spPr>
              <a:xfrm>
                <a:off x="7162800" y="3136899"/>
                <a:ext cx="4973320" cy="7950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5007"/>
                    </a:lnTo>
                    <a:cubicBezTo>
                      <a:pt x="0" y="2239"/>
                      <a:pt x="3585" y="0"/>
                      <a:pt x="8003" y="0"/>
                    </a:cubicBezTo>
                    <a:lnTo>
                      <a:pt x="21600" y="0"/>
                    </a:lnTo>
                    <a:lnTo>
                      <a:pt x="21600" y="1328"/>
                    </a:lnTo>
                    <a:cubicBezTo>
                      <a:pt x="21600" y="4096"/>
                      <a:pt x="18015" y="6335"/>
                      <a:pt x="13597" y="6335"/>
                    </a:cubicBezTo>
                    <a:lnTo>
                      <a:pt x="805" y="6335"/>
                    </a:lnTo>
                    <a:lnTo>
                      <a:pt x="805" y="21600"/>
                    </a:lnTo>
                    <a:lnTo>
                      <a:pt x="0" y="21600"/>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6" name="Figure">
                <a:extLst>
                  <a:ext uri="{FF2B5EF4-FFF2-40B4-BE49-F238E27FC236}">
                    <a16:creationId xmlns="" xmlns:a16="http://schemas.microsoft.com/office/drawing/2014/main" id="{5290A102-1DCF-460B-AE05-CF91CF3A5E7E}"/>
                  </a:ext>
                </a:extLst>
              </p:cNvPr>
              <p:cNvSpPr/>
              <p:nvPr/>
            </p:nvSpPr>
            <p:spPr>
              <a:xfrm>
                <a:off x="7442200" y="5892799"/>
                <a:ext cx="4973320" cy="51943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7510"/>
                    </a:lnTo>
                    <a:cubicBezTo>
                      <a:pt x="0" y="3364"/>
                      <a:pt x="3514" y="0"/>
                      <a:pt x="7844" y="0"/>
                    </a:cubicBezTo>
                    <a:lnTo>
                      <a:pt x="21600" y="0"/>
                    </a:lnTo>
                    <a:lnTo>
                      <a:pt x="21600" y="2186"/>
                    </a:lnTo>
                    <a:cubicBezTo>
                      <a:pt x="21600" y="6332"/>
                      <a:pt x="18086" y="9696"/>
                      <a:pt x="13756" y="9696"/>
                    </a:cubicBezTo>
                    <a:lnTo>
                      <a:pt x="811" y="9696"/>
                    </a:lnTo>
                    <a:lnTo>
                      <a:pt x="811" y="21600"/>
                    </a:lnTo>
                    <a:lnTo>
                      <a:pt x="0" y="2160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pic>
        <p:nvPicPr>
          <p:cNvPr id="2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292" y="4077073"/>
            <a:ext cx="3042286" cy="2319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Рисунок 27"/>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5125" b="18567"/>
          <a:stretch/>
        </p:blipFill>
        <p:spPr>
          <a:xfrm>
            <a:off x="5558992" y="2989652"/>
            <a:ext cx="910660" cy="686273"/>
          </a:xfrm>
          <a:prstGeom prst="rect">
            <a:avLst/>
          </a:prstGeom>
        </p:spPr>
      </p:pic>
      <p:pic>
        <p:nvPicPr>
          <p:cNvPr id="29" name="Рисунок 28"/>
          <p:cNvPicPr>
            <a:picLocks noChangeAspect="1"/>
          </p:cNvPicPr>
          <p:nvPr/>
        </p:nvPicPr>
        <p:blipFill rotWithShape="1">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l="15185" b="25741"/>
          <a:stretch/>
        </p:blipFill>
        <p:spPr>
          <a:xfrm>
            <a:off x="5558992" y="1988840"/>
            <a:ext cx="669192" cy="576087"/>
          </a:xfrm>
          <a:prstGeom prst="rect">
            <a:avLst/>
          </a:prstGeom>
        </p:spPr>
      </p:pic>
      <p:pic>
        <p:nvPicPr>
          <p:cNvPr id="30" name="Рисунок 29"/>
          <p:cNvPicPr>
            <a:picLocks noChangeAspect="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8519" t="9074" r="8519" b="21667"/>
          <a:stretch/>
        </p:blipFill>
        <p:spPr>
          <a:xfrm>
            <a:off x="2894739" y="1700808"/>
            <a:ext cx="744538" cy="670496"/>
          </a:xfrm>
          <a:prstGeom prst="rect">
            <a:avLst/>
          </a:prstGeom>
        </p:spPr>
      </p:pic>
      <p:pic>
        <p:nvPicPr>
          <p:cNvPr id="31" name="Рисунок 30"/>
          <p:cNvPicPr>
            <a:picLocks noChangeAspect="1"/>
          </p:cNvPicPr>
          <p:nvPr/>
        </p:nvPicPr>
        <p:blipFill rotWithShape="1">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l="3835" b="14265"/>
          <a:stretch/>
        </p:blipFill>
        <p:spPr>
          <a:xfrm>
            <a:off x="2915816" y="3212976"/>
            <a:ext cx="639679" cy="599664"/>
          </a:xfrm>
          <a:prstGeom prst="rect">
            <a:avLst/>
          </a:prstGeom>
        </p:spPr>
        <p:style>
          <a:lnRef idx="1">
            <a:schemeClr val="dk1"/>
          </a:lnRef>
          <a:fillRef idx="2">
            <a:schemeClr val="dk1"/>
          </a:fillRef>
          <a:effectRef idx="1">
            <a:schemeClr val="dk1"/>
          </a:effectRef>
          <a:fontRef idx="minor">
            <a:schemeClr val="dk1"/>
          </a:fontRef>
        </p:style>
      </p:pic>
    </p:spTree>
    <p:extLst>
      <p:ext uri="{BB962C8B-B14F-4D97-AF65-F5344CB8AC3E}">
        <p14:creationId xmlns:p14="http://schemas.microsoft.com/office/powerpoint/2010/main" val="12397781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tretch>
            <a:fillRect/>
          </a:stretch>
        </p:blipFill>
        <p:spPr>
          <a:xfrm>
            <a:off x="5406097" y="3725772"/>
            <a:ext cx="1702250" cy="1132770"/>
          </a:xfrm>
          <a:prstGeom prst="rect">
            <a:avLst/>
          </a:prstGeom>
        </p:spPr>
      </p:pic>
      <p:pic>
        <p:nvPicPr>
          <p:cNvPr id="5" name="Рисунок 4"/>
          <p:cNvPicPr>
            <a:picLocks noChangeAspect="1"/>
          </p:cNvPicPr>
          <p:nvPr/>
        </p:nvPicPr>
        <p:blipFill>
          <a:blip r:embed="rId4"/>
          <a:stretch>
            <a:fillRect/>
          </a:stretch>
        </p:blipFill>
        <p:spPr>
          <a:xfrm>
            <a:off x="1971139" y="3867020"/>
            <a:ext cx="1727821" cy="934751"/>
          </a:xfrm>
          <a:prstGeom prst="rect">
            <a:avLst/>
          </a:prstGeom>
        </p:spPr>
      </p:pic>
      <p:pic>
        <p:nvPicPr>
          <p:cNvPr id="4" name="Рисунок 3"/>
          <p:cNvPicPr>
            <a:picLocks noChangeAspect="1"/>
          </p:cNvPicPr>
          <p:nvPr/>
        </p:nvPicPr>
        <p:blipFill>
          <a:blip r:embed="rId5"/>
          <a:stretch>
            <a:fillRect/>
          </a:stretch>
        </p:blipFill>
        <p:spPr>
          <a:xfrm>
            <a:off x="3477530" y="651658"/>
            <a:ext cx="2095500" cy="2181225"/>
          </a:xfrm>
          <a:prstGeom prst="rect">
            <a:avLst/>
          </a:prstGeom>
        </p:spPr>
      </p:pic>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650626" y="77958"/>
            <a:ext cx="8171318" cy="739056"/>
          </a:xfrm>
        </p:spPr>
        <p:txBody>
          <a:bodyPr>
            <a:noAutofit/>
          </a:bodyPr>
          <a:lstStyle/>
          <a:p>
            <a:r>
              <a:rPr lang="uz-Cyrl-UZ" sz="3600" dirty="0" smtClean="0"/>
              <a:t>БАЛАНСНИНГ ТАРКИБИ ВА СТРУКТУРАСИ</a:t>
            </a:r>
            <a:endParaRPr lang="en-US" sz="3600" dirty="0"/>
          </a:p>
        </p:txBody>
      </p:sp>
      <p:sp>
        <p:nvSpPr>
          <p:cNvPr id="100" name="TextBox 99">
            <a:extLst>
              <a:ext uri="{FF2B5EF4-FFF2-40B4-BE49-F238E27FC236}">
                <a16:creationId xmlns="" xmlns:a16="http://schemas.microsoft.com/office/drawing/2014/main" id="{7A660EFA-1A12-47F9-952B-39ACC8DB3037}"/>
              </a:ext>
            </a:extLst>
          </p:cNvPr>
          <p:cNvSpPr txBox="1"/>
          <p:nvPr/>
        </p:nvSpPr>
        <p:spPr>
          <a:xfrm>
            <a:off x="308016" y="3979728"/>
            <a:ext cx="1556584" cy="707886"/>
          </a:xfrm>
          <a:prstGeom prst="rect">
            <a:avLst/>
          </a:prstGeom>
          <a:solidFill>
            <a:srgbClr val="FFC000"/>
          </a:solidFill>
          <a:ln w="38100">
            <a:solidFill>
              <a:schemeClr val="tx1"/>
            </a:solidFill>
          </a:ln>
        </p:spPr>
        <p:txBody>
          <a:bodyPr wrap="square" lIns="0" rIns="0" rtlCol="0" anchor="b">
            <a:spAutoFit/>
          </a:bodyPr>
          <a:lstStyle/>
          <a:p>
            <a:pPr algn="ctr"/>
            <a:r>
              <a:rPr lang="en-US" sz="2000" b="1" dirty="0" smtClean="0"/>
              <a:t>II. </a:t>
            </a:r>
            <a:r>
              <a:rPr lang="uz-Cyrl-UZ" sz="2000" b="1" dirty="0" smtClean="0"/>
              <a:t>ЖОРИЙ АКТИВЛАР</a:t>
            </a:r>
            <a:endParaRPr lang="en-US" sz="2000" b="1" dirty="0"/>
          </a:p>
        </p:txBody>
      </p:sp>
      <p:grpSp>
        <p:nvGrpSpPr>
          <p:cNvPr id="3" name="Group 2">
            <a:extLst>
              <a:ext uri="{FF2B5EF4-FFF2-40B4-BE49-F238E27FC236}">
                <a16:creationId xmlns="" xmlns:a16="http://schemas.microsoft.com/office/drawing/2014/main" id="{4B34DC61-6F9B-44DD-B950-CF8C97F8FB64}"/>
              </a:ext>
            </a:extLst>
          </p:cNvPr>
          <p:cNvGrpSpPr/>
          <p:nvPr/>
        </p:nvGrpSpPr>
        <p:grpSpPr>
          <a:xfrm>
            <a:off x="2504841" y="2133230"/>
            <a:ext cx="4090027" cy="4248098"/>
            <a:chOff x="2526987" y="1088354"/>
            <a:chExt cx="4090027" cy="4499572"/>
          </a:xfrm>
        </p:grpSpPr>
        <p:sp>
          <p:nvSpPr>
            <p:cNvPr id="33" name="Oval 7">
              <a:extLst>
                <a:ext uri="{FF2B5EF4-FFF2-40B4-BE49-F238E27FC236}">
                  <a16:creationId xmlns="" xmlns:a16="http://schemas.microsoft.com/office/drawing/2014/main" id="{6351A2DB-72EF-443F-907D-7F188DEE6C25}"/>
                </a:ext>
              </a:extLst>
            </p:cNvPr>
            <p:cNvSpPr>
              <a:spLocks noChangeArrowheads="1"/>
            </p:cNvSpPr>
            <p:nvPr/>
          </p:nvSpPr>
          <p:spPr bwMode="auto">
            <a:xfrm>
              <a:off x="2526987" y="5335690"/>
              <a:ext cx="4090027" cy="25223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Rectangle 34">
              <a:extLst>
                <a:ext uri="{FF2B5EF4-FFF2-40B4-BE49-F238E27FC236}">
                  <a16:creationId xmlns="" xmlns:a16="http://schemas.microsoft.com/office/drawing/2014/main" id="{40DFC462-7DC3-42D5-B9B0-FFE458AC11A7}"/>
                </a:ext>
              </a:extLst>
            </p:cNvPr>
            <p:cNvSpPr>
              <a:spLocks noChangeArrowheads="1"/>
            </p:cNvSpPr>
            <p:nvPr/>
          </p:nvSpPr>
          <p:spPr bwMode="auto">
            <a:xfrm>
              <a:off x="2630051" y="1786751"/>
              <a:ext cx="3883898" cy="124763"/>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9" name="Rectangle 37">
              <a:extLst>
                <a:ext uri="{FF2B5EF4-FFF2-40B4-BE49-F238E27FC236}">
                  <a16:creationId xmlns="" xmlns:a16="http://schemas.microsoft.com/office/drawing/2014/main" id="{4EB5CDB5-34CD-478E-962A-0BE70D5E68B1}"/>
                </a:ext>
              </a:extLst>
            </p:cNvPr>
            <p:cNvSpPr>
              <a:spLocks noChangeArrowheads="1"/>
            </p:cNvSpPr>
            <p:nvPr/>
          </p:nvSpPr>
          <p:spPr bwMode="auto">
            <a:xfrm>
              <a:off x="4445204" y="2257321"/>
              <a:ext cx="253593" cy="2343357"/>
            </a:xfrm>
            <a:prstGeom prst="rect">
              <a:avLst/>
            </a:pr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38">
              <a:extLst>
                <a:ext uri="{FF2B5EF4-FFF2-40B4-BE49-F238E27FC236}">
                  <a16:creationId xmlns="" xmlns:a16="http://schemas.microsoft.com/office/drawing/2014/main" id="{92ABEFF6-F8FC-4976-A5DF-1EE5C34245EE}"/>
                </a:ext>
              </a:extLst>
            </p:cNvPr>
            <p:cNvSpPr>
              <a:spLocks/>
            </p:cNvSpPr>
            <p:nvPr/>
          </p:nvSpPr>
          <p:spPr bwMode="auto">
            <a:xfrm>
              <a:off x="4333325" y="4574912"/>
              <a:ext cx="477351" cy="527528"/>
            </a:xfrm>
            <a:custGeom>
              <a:avLst/>
              <a:gdLst>
                <a:gd name="T0" fmla="*/ 6794 w 6794"/>
                <a:gd name="T1" fmla="*/ 3060 h 7508"/>
                <a:gd name="T2" fmla="*/ 3734 w 6794"/>
                <a:gd name="T3" fmla="*/ 0 h 7508"/>
                <a:gd name="T4" fmla="*/ 3060 w 6794"/>
                <a:gd name="T5" fmla="*/ 0 h 7508"/>
                <a:gd name="T6" fmla="*/ 0 w 6794"/>
                <a:gd name="T7" fmla="*/ 3060 h 7508"/>
                <a:gd name="T8" fmla="*/ 0 w 6794"/>
                <a:gd name="T9" fmla="*/ 7508 h 7508"/>
                <a:gd name="T10" fmla="*/ 6794 w 6794"/>
                <a:gd name="T11" fmla="*/ 7508 h 7508"/>
                <a:gd name="T12" fmla="*/ 6794 w 6794"/>
                <a:gd name="T13" fmla="*/ 3060 h 7508"/>
              </a:gdLst>
              <a:ahLst/>
              <a:cxnLst>
                <a:cxn ang="0">
                  <a:pos x="T0" y="T1"/>
                </a:cxn>
                <a:cxn ang="0">
                  <a:pos x="T2" y="T3"/>
                </a:cxn>
                <a:cxn ang="0">
                  <a:pos x="T4" y="T5"/>
                </a:cxn>
                <a:cxn ang="0">
                  <a:pos x="T6" y="T7"/>
                </a:cxn>
                <a:cxn ang="0">
                  <a:pos x="T8" y="T9"/>
                </a:cxn>
                <a:cxn ang="0">
                  <a:pos x="T10" y="T11"/>
                </a:cxn>
                <a:cxn ang="0">
                  <a:pos x="T12" y="T13"/>
                </a:cxn>
              </a:cxnLst>
              <a:rect l="0" t="0" r="r" b="b"/>
              <a:pathLst>
                <a:path w="6794" h="7508">
                  <a:moveTo>
                    <a:pt x="6794" y="3060"/>
                  </a:moveTo>
                  <a:cubicBezTo>
                    <a:pt x="6794" y="1370"/>
                    <a:pt x="5424" y="0"/>
                    <a:pt x="3734" y="0"/>
                  </a:cubicBezTo>
                  <a:lnTo>
                    <a:pt x="3060" y="0"/>
                  </a:lnTo>
                  <a:cubicBezTo>
                    <a:pt x="1370" y="0"/>
                    <a:pt x="0" y="1370"/>
                    <a:pt x="0" y="3060"/>
                  </a:cubicBezTo>
                  <a:lnTo>
                    <a:pt x="0" y="7508"/>
                  </a:lnTo>
                  <a:lnTo>
                    <a:pt x="6794" y="7508"/>
                  </a:lnTo>
                  <a:lnTo>
                    <a:pt x="6794" y="30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1" name="Freeform 39">
              <a:extLst>
                <a:ext uri="{FF2B5EF4-FFF2-40B4-BE49-F238E27FC236}">
                  <a16:creationId xmlns="" xmlns:a16="http://schemas.microsoft.com/office/drawing/2014/main" id="{04A6D98B-ED23-4A8C-AFA8-DB210C0E0A3D}"/>
                </a:ext>
              </a:extLst>
            </p:cNvPr>
            <p:cNvSpPr>
              <a:spLocks/>
            </p:cNvSpPr>
            <p:nvPr/>
          </p:nvSpPr>
          <p:spPr bwMode="auto">
            <a:xfrm>
              <a:off x="4000400" y="5099727"/>
              <a:ext cx="1143201" cy="153241"/>
            </a:xfrm>
            <a:custGeom>
              <a:avLst/>
              <a:gdLst>
                <a:gd name="T0" fmla="*/ 13645 w 16249"/>
                <a:gd name="T1" fmla="*/ 0 h 2174"/>
                <a:gd name="T2" fmla="*/ 2604 w 16249"/>
                <a:gd name="T3" fmla="*/ 0 h 2174"/>
                <a:gd name="T4" fmla="*/ 0 w 16249"/>
                <a:gd name="T5" fmla="*/ 2174 h 2174"/>
                <a:gd name="T6" fmla="*/ 16249 w 16249"/>
                <a:gd name="T7" fmla="*/ 2174 h 2174"/>
                <a:gd name="T8" fmla="*/ 13645 w 16249"/>
                <a:gd name="T9" fmla="*/ 0 h 2174"/>
              </a:gdLst>
              <a:ahLst/>
              <a:cxnLst>
                <a:cxn ang="0">
                  <a:pos x="T0" y="T1"/>
                </a:cxn>
                <a:cxn ang="0">
                  <a:pos x="T2" y="T3"/>
                </a:cxn>
                <a:cxn ang="0">
                  <a:pos x="T4" y="T5"/>
                </a:cxn>
                <a:cxn ang="0">
                  <a:pos x="T6" y="T7"/>
                </a:cxn>
                <a:cxn ang="0">
                  <a:pos x="T8" y="T9"/>
                </a:cxn>
              </a:cxnLst>
              <a:rect l="0" t="0" r="r" b="b"/>
              <a:pathLst>
                <a:path w="16249" h="2174">
                  <a:moveTo>
                    <a:pt x="13645" y="0"/>
                  </a:moveTo>
                  <a:lnTo>
                    <a:pt x="2604" y="0"/>
                  </a:lnTo>
                  <a:cubicBezTo>
                    <a:pt x="1304" y="0"/>
                    <a:pt x="224" y="938"/>
                    <a:pt x="0" y="2174"/>
                  </a:cubicBezTo>
                  <a:lnTo>
                    <a:pt x="16249" y="2174"/>
                  </a:lnTo>
                  <a:cubicBezTo>
                    <a:pt x="16025" y="938"/>
                    <a:pt x="14945" y="0"/>
                    <a:pt x="13645"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2" name="Freeform 40">
              <a:extLst>
                <a:ext uri="{FF2B5EF4-FFF2-40B4-BE49-F238E27FC236}">
                  <a16:creationId xmlns="" xmlns:a16="http://schemas.microsoft.com/office/drawing/2014/main" id="{B99144A0-6C71-4F16-8684-52157E145DDC}"/>
                </a:ext>
              </a:extLst>
            </p:cNvPr>
            <p:cNvSpPr>
              <a:spLocks/>
            </p:cNvSpPr>
            <p:nvPr/>
          </p:nvSpPr>
          <p:spPr bwMode="auto">
            <a:xfrm>
              <a:off x="3456600" y="5250254"/>
              <a:ext cx="2230801" cy="216978"/>
            </a:xfrm>
            <a:custGeom>
              <a:avLst/>
              <a:gdLst>
                <a:gd name="T0" fmla="*/ 31729 w 31729"/>
                <a:gd name="T1" fmla="*/ 3060 h 3091"/>
                <a:gd name="T2" fmla="*/ 28668 w 31729"/>
                <a:gd name="T3" fmla="*/ 0 h 3091"/>
                <a:gd name="T4" fmla="*/ 3060 w 31729"/>
                <a:gd name="T5" fmla="*/ 0 h 3091"/>
                <a:gd name="T6" fmla="*/ 0 w 31729"/>
                <a:gd name="T7" fmla="*/ 3060 h 3091"/>
                <a:gd name="T8" fmla="*/ 0 w 31729"/>
                <a:gd name="T9" fmla="*/ 3091 h 3091"/>
                <a:gd name="T10" fmla="*/ 31729 w 31729"/>
                <a:gd name="T11" fmla="*/ 3091 h 3091"/>
                <a:gd name="T12" fmla="*/ 31729 w 31729"/>
                <a:gd name="T13" fmla="*/ 3060 h 3091"/>
              </a:gdLst>
              <a:ahLst/>
              <a:cxnLst>
                <a:cxn ang="0">
                  <a:pos x="T0" y="T1"/>
                </a:cxn>
                <a:cxn ang="0">
                  <a:pos x="T2" y="T3"/>
                </a:cxn>
                <a:cxn ang="0">
                  <a:pos x="T4" y="T5"/>
                </a:cxn>
                <a:cxn ang="0">
                  <a:pos x="T6" y="T7"/>
                </a:cxn>
                <a:cxn ang="0">
                  <a:pos x="T8" y="T9"/>
                </a:cxn>
                <a:cxn ang="0">
                  <a:pos x="T10" y="T11"/>
                </a:cxn>
                <a:cxn ang="0">
                  <a:pos x="T12" y="T13"/>
                </a:cxn>
              </a:cxnLst>
              <a:rect l="0" t="0" r="r" b="b"/>
              <a:pathLst>
                <a:path w="31729" h="3091">
                  <a:moveTo>
                    <a:pt x="31729" y="3060"/>
                  </a:moveTo>
                  <a:cubicBezTo>
                    <a:pt x="31729" y="1370"/>
                    <a:pt x="30358" y="0"/>
                    <a:pt x="28668" y="0"/>
                  </a:cubicBezTo>
                  <a:lnTo>
                    <a:pt x="3060" y="0"/>
                  </a:lnTo>
                  <a:cubicBezTo>
                    <a:pt x="1370" y="0"/>
                    <a:pt x="0" y="1370"/>
                    <a:pt x="0" y="3060"/>
                  </a:cubicBezTo>
                  <a:lnTo>
                    <a:pt x="0" y="3091"/>
                  </a:lnTo>
                  <a:lnTo>
                    <a:pt x="31729" y="3091"/>
                  </a:lnTo>
                  <a:lnTo>
                    <a:pt x="31729" y="306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41">
              <a:extLst>
                <a:ext uri="{FF2B5EF4-FFF2-40B4-BE49-F238E27FC236}">
                  <a16:creationId xmlns="" xmlns:a16="http://schemas.microsoft.com/office/drawing/2014/main" id="{26C16706-1DF9-4F65-BFE9-11A2A25EE81F}"/>
                </a:ext>
              </a:extLst>
            </p:cNvPr>
            <p:cNvSpPr>
              <a:spLocks/>
            </p:cNvSpPr>
            <p:nvPr/>
          </p:nvSpPr>
          <p:spPr bwMode="auto">
            <a:xfrm>
              <a:off x="4350954" y="1489762"/>
              <a:ext cx="442092" cy="774339"/>
            </a:xfrm>
            <a:custGeom>
              <a:avLst/>
              <a:gdLst>
                <a:gd name="T0" fmla="*/ 3841 w 6285"/>
                <a:gd name="T1" fmla="*/ 91 h 11006"/>
                <a:gd name="T2" fmla="*/ 3804 w 6285"/>
                <a:gd name="T3" fmla="*/ 80 h 11006"/>
                <a:gd name="T4" fmla="*/ 3730 w 6285"/>
                <a:gd name="T5" fmla="*/ 64 h 11006"/>
                <a:gd name="T6" fmla="*/ 3159 w 6285"/>
                <a:gd name="T7" fmla="*/ 0 h 11006"/>
                <a:gd name="T8" fmla="*/ 3142 w 6285"/>
                <a:gd name="T9" fmla="*/ 1 h 11006"/>
                <a:gd name="T10" fmla="*/ 3125 w 6285"/>
                <a:gd name="T11" fmla="*/ 0 h 11006"/>
                <a:gd name="T12" fmla="*/ 2555 w 6285"/>
                <a:gd name="T13" fmla="*/ 64 h 11006"/>
                <a:gd name="T14" fmla="*/ 2480 w 6285"/>
                <a:gd name="T15" fmla="*/ 80 h 11006"/>
                <a:gd name="T16" fmla="*/ 2443 w 6285"/>
                <a:gd name="T17" fmla="*/ 91 h 11006"/>
                <a:gd name="T18" fmla="*/ 0 w 6285"/>
                <a:gd name="T19" fmla="*/ 3024 h 11006"/>
                <a:gd name="T20" fmla="*/ 0 w 6285"/>
                <a:gd name="T21" fmla="*/ 3363 h 11006"/>
                <a:gd name="T22" fmla="*/ 0 w 6285"/>
                <a:gd name="T23" fmla="*/ 9342 h 11006"/>
                <a:gd name="T24" fmla="*/ 0 w 6285"/>
                <a:gd name="T25" fmla="*/ 9410 h 11006"/>
                <a:gd name="T26" fmla="*/ 222 w 6285"/>
                <a:gd name="T27" fmla="*/ 9585 h 11006"/>
                <a:gd name="T28" fmla="*/ 883 w 6285"/>
                <a:gd name="T29" fmla="*/ 11006 h 11006"/>
                <a:gd name="T30" fmla="*/ 5401 w 6285"/>
                <a:gd name="T31" fmla="*/ 11006 h 11006"/>
                <a:gd name="T32" fmla="*/ 6063 w 6285"/>
                <a:gd name="T33" fmla="*/ 9585 h 11006"/>
                <a:gd name="T34" fmla="*/ 6285 w 6285"/>
                <a:gd name="T35" fmla="*/ 9410 h 11006"/>
                <a:gd name="T36" fmla="*/ 6285 w 6285"/>
                <a:gd name="T37" fmla="*/ 9342 h 11006"/>
                <a:gd name="T38" fmla="*/ 6285 w 6285"/>
                <a:gd name="T39" fmla="*/ 3363 h 11006"/>
                <a:gd name="T40" fmla="*/ 6285 w 6285"/>
                <a:gd name="T41" fmla="*/ 3024 h 11006"/>
                <a:gd name="T42" fmla="*/ 3841 w 6285"/>
                <a:gd name="T43" fmla="*/ 91 h 1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85" h="11006">
                  <a:moveTo>
                    <a:pt x="3841" y="91"/>
                  </a:moveTo>
                  <a:cubicBezTo>
                    <a:pt x="3829" y="87"/>
                    <a:pt x="3817" y="84"/>
                    <a:pt x="3804" y="80"/>
                  </a:cubicBezTo>
                  <a:cubicBezTo>
                    <a:pt x="3780" y="75"/>
                    <a:pt x="3755" y="70"/>
                    <a:pt x="3730" y="64"/>
                  </a:cubicBezTo>
                  <a:cubicBezTo>
                    <a:pt x="3552" y="24"/>
                    <a:pt x="3362" y="0"/>
                    <a:pt x="3159" y="0"/>
                  </a:cubicBezTo>
                  <a:cubicBezTo>
                    <a:pt x="3153" y="0"/>
                    <a:pt x="3148" y="1"/>
                    <a:pt x="3142" y="1"/>
                  </a:cubicBezTo>
                  <a:cubicBezTo>
                    <a:pt x="3136" y="1"/>
                    <a:pt x="3131" y="0"/>
                    <a:pt x="3125" y="0"/>
                  </a:cubicBezTo>
                  <a:cubicBezTo>
                    <a:pt x="2923" y="0"/>
                    <a:pt x="2733" y="24"/>
                    <a:pt x="2555" y="64"/>
                  </a:cubicBezTo>
                  <a:cubicBezTo>
                    <a:pt x="2530" y="70"/>
                    <a:pt x="2505" y="75"/>
                    <a:pt x="2480" y="80"/>
                  </a:cubicBezTo>
                  <a:cubicBezTo>
                    <a:pt x="2468" y="84"/>
                    <a:pt x="2456" y="87"/>
                    <a:pt x="2443" y="91"/>
                  </a:cubicBezTo>
                  <a:cubicBezTo>
                    <a:pt x="521" y="591"/>
                    <a:pt x="0" y="3024"/>
                    <a:pt x="0" y="3024"/>
                  </a:cubicBezTo>
                  <a:lnTo>
                    <a:pt x="0" y="3363"/>
                  </a:lnTo>
                  <a:lnTo>
                    <a:pt x="0" y="9342"/>
                  </a:lnTo>
                  <a:lnTo>
                    <a:pt x="0" y="9410"/>
                  </a:lnTo>
                  <a:cubicBezTo>
                    <a:pt x="82" y="9467"/>
                    <a:pt x="155" y="9526"/>
                    <a:pt x="222" y="9585"/>
                  </a:cubicBezTo>
                  <a:cubicBezTo>
                    <a:pt x="484" y="9895"/>
                    <a:pt x="883" y="10458"/>
                    <a:pt x="883" y="11006"/>
                  </a:cubicBezTo>
                  <a:lnTo>
                    <a:pt x="5401" y="11006"/>
                  </a:lnTo>
                  <a:cubicBezTo>
                    <a:pt x="5401" y="10458"/>
                    <a:pt x="5800" y="9895"/>
                    <a:pt x="6063" y="9585"/>
                  </a:cubicBezTo>
                  <a:cubicBezTo>
                    <a:pt x="6130" y="9526"/>
                    <a:pt x="6203" y="9467"/>
                    <a:pt x="6285" y="9410"/>
                  </a:cubicBezTo>
                  <a:lnTo>
                    <a:pt x="6285" y="9342"/>
                  </a:lnTo>
                  <a:lnTo>
                    <a:pt x="6285" y="3363"/>
                  </a:lnTo>
                  <a:lnTo>
                    <a:pt x="6285" y="3024"/>
                  </a:lnTo>
                  <a:cubicBezTo>
                    <a:pt x="6285" y="3024"/>
                    <a:pt x="5764" y="591"/>
                    <a:pt x="3841" y="91"/>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43">
              <a:extLst>
                <a:ext uri="{FF2B5EF4-FFF2-40B4-BE49-F238E27FC236}">
                  <a16:creationId xmlns="" xmlns:a16="http://schemas.microsoft.com/office/drawing/2014/main" id="{DC59838D-6089-4638-803C-CA218498DEB6}"/>
                </a:ext>
              </a:extLst>
            </p:cNvPr>
            <p:cNvSpPr>
              <a:spLocks/>
            </p:cNvSpPr>
            <p:nvPr/>
          </p:nvSpPr>
          <p:spPr bwMode="auto">
            <a:xfrm>
              <a:off x="4443170" y="1088354"/>
              <a:ext cx="257661" cy="435312"/>
            </a:xfrm>
            <a:custGeom>
              <a:avLst/>
              <a:gdLst>
                <a:gd name="T0" fmla="*/ 3669 w 3669"/>
                <a:gd name="T1" fmla="*/ 4009 h 6183"/>
                <a:gd name="T2" fmla="*/ 1834 w 3669"/>
                <a:gd name="T3" fmla="*/ 6183 h 6183"/>
                <a:gd name="T4" fmla="*/ 0 w 3669"/>
                <a:gd name="T5" fmla="*/ 4009 h 6183"/>
                <a:gd name="T6" fmla="*/ 1834 w 3669"/>
                <a:gd name="T7" fmla="*/ 0 h 6183"/>
                <a:gd name="T8" fmla="*/ 3669 w 3669"/>
                <a:gd name="T9" fmla="*/ 4009 h 6183"/>
              </a:gdLst>
              <a:ahLst/>
              <a:cxnLst>
                <a:cxn ang="0">
                  <a:pos x="T0" y="T1"/>
                </a:cxn>
                <a:cxn ang="0">
                  <a:pos x="T2" y="T3"/>
                </a:cxn>
                <a:cxn ang="0">
                  <a:pos x="T4" y="T5"/>
                </a:cxn>
                <a:cxn ang="0">
                  <a:pos x="T6" y="T7"/>
                </a:cxn>
                <a:cxn ang="0">
                  <a:pos x="T8" y="T9"/>
                </a:cxn>
              </a:cxnLst>
              <a:rect l="0" t="0" r="r" b="b"/>
              <a:pathLst>
                <a:path w="3669" h="6183">
                  <a:moveTo>
                    <a:pt x="3669" y="4009"/>
                  </a:moveTo>
                  <a:cubicBezTo>
                    <a:pt x="3669" y="5716"/>
                    <a:pt x="2848" y="6183"/>
                    <a:pt x="1834" y="6183"/>
                  </a:cubicBezTo>
                  <a:cubicBezTo>
                    <a:pt x="821" y="6183"/>
                    <a:pt x="0" y="5716"/>
                    <a:pt x="0" y="4009"/>
                  </a:cubicBezTo>
                  <a:cubicBezTo>
                    <a:pt x="0" y="2301"/>
                    <a:pt x="1834" y="0"/>
                    <a:pt x="1834" y="0"/>
                  </a:cubicBezTo>
                  <a:cubicBezTo>
                    <a:pt x="1834" y="0"/>
                    <a:pt x="3669" y="2301"/>
                    <a:pt x="3669" y="4009"/>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4" name="Oval 42">
              <a:extLst>
                <a:ext uri="{FF2B5EF4-FFF2-40B4-BE49-F238E27FC236}">
                  <a16:creationId xmlns="" xmlns:a16="http://schemas.microsoft.com/office/drawing/2014/main" id="{6FE3E468-B84D-44B7-9665-C3490F98901D}"/>
                </a:ext>
              </a:extLst>
            </p:cNvPr>
            <p:cNvSpPr>
              <a:spLocks noChangeArrowheads="1"/>
            </p:cNvSpPr>
            <p:nvPr/>
          </p:nvSpPr>
          <p:spPr bwMode="auto">
            <a:xfrm>
              <a:off x="4521824" y="1827434"/>
              <a:ext cx="100352" cy="1003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8" name="Group 7">
            <a:extLst>
              <a:ext uri="{FF2B5EF4-FFF2-40B4-BE49-F238E27FC236}">
                <a16:creationId xmlns="" xmlns:a16="http://schemas.microsoft.com/office/drawing/2014/main" id="{430DC3A1-E4E8-47C0-82D5-6A689A58ED5C}"/>
              </a:ext>
            </a:extLst>
          </p:cNvPr>
          <p:cNvGrpSpPr/>
          <p:nvPr/>
        </p:nvGrpSpPr>
        <p:grpSpPr>
          <a:xfrm>
            <a:off x="5326253" y="2942359"/>
            <a:ext cx="1863295" cy="2358849"/>
            <a:chOff x="5440208" y="2405415"/>
            <a:chExt cx="1863295" cy="2358849"/>
          </a:xfrm>
        </p:grpSpPr>
        <p:sp>
          <p:nvSpPr>
            <p:cNvPr id="34" name="Freeform 8">
              <a:extLst>
                <a:ext uri="{FF2B5EF4-FFF2-40B4-BE49-F238E27FC236}">
                  <a16:creationId xmlns="" xmlns:a16="http://schemas.microsoft.com/office/drawing/2014/main" id="{238F5A3D-E6DF-4A94-BBE9-BE1AE03898ED}"/>
                </a:ext>
              </a:extLst>
            </p:cNvPr>
            <p:cNvSpPr>
              <a:spLocks/>
            </p:cNvSpPr>
            <p:nvPr/>
          </p:nvSpPr>
          <p:spPr bwMode="auto">
            <a:xfrm>
              <a:off x="6377280" y="2671212"/>
              <a:ext cx="897745" cy="1638180"/>
            </a:xfrm>
            <a:custGeom>
              <a:avLst/>
              <a:gdLst>
                <a:gd name="T0" fmla="*/ 12657 w 12781"/>
                <a:gd name="T1" fmla="*/ 22665 h 23305"/>
                <a:gd name="T2" fmla="*/ 312 w 12781"/>
                <a:gd name="T3" fmla="*/ 191 h 23305"/>
                <a:gd name="T4" fmla="*/ 0 w 12781"/>
                <a:gd name="T5" fmla="*/ 0 h 23305"/>
                <a:gd name="T6" fmla="*/ 0 w 12781"/>
                <a:gd name="T7" fmla="*/ 1267 h 23305"/>
                <a:gd name="T8" fmla="*/ 11953 w 12781"/>
                <a:gd name="T9" fmla="*/ 23111 h 23305"/>
                <a:gd name="T10" fmla="*/ 12306 w 12781"/>
                <a:gd name="T11" fmla="*/ 23305 h 23305"/>
                <a:gd name="T12" fmla="*/ 12528 w 12781"/>
                <a:gd name="T13" fmla="*/ 23240 h 23305"/>
                <a:gd name="T14" fmla="*/ 12657 w 12781"/>
                <a:gd name="T15" fmla="*/ 22665 h 23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81" h="23305">
                  <a:moveTo>
                    <a:pt x="12657" y="22665"/>
                  </a:moveTo>
                  <a:lnTo>
                    <a:pt x="312" y="191"/>
                  </a:lnTo>
                  <a:cubicBezTo>
                    <a:pt x="243" y="82"/>
                    <a:pt x="128" y="12"/>
                    <a:pt x="0" y="0"/>
                  </a:cubicBezTo>
                  <a:lnTo>
                    <a:pt x="0" y="1267"/>
                  </a:lnTo>
                  <a:lnTo>
                    <a:pt x="11953" y="23111"/>
                  </a:lnTo>
                  <a:cubicBezTo>
                    <a:pt x="12033" y="23236"/>
                    <a:pt x="12168" y="23305"/>
                    <a:pt x="12306" y="23305"/>
                  </a:cubicBezTo>
                  <a:cubicBezTo>
                    <a:pt x="12382" y="23305"/>
                    <a:pt x="12459" y="23284"/>
                    <a:pt x="12528" y="23240"/>
                  </a:cubicBezTo>
                  <a:cubicBezTo>
                    <a:pt x="12722" y="23117"/>
                    <a:pt x="12781" y="22860"/>
                    <a:pt x="12657" y="22665"/>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Oval 44">
              <a:extLst>
                <a:ext uri="{FF2B5EF4-FFF2-40B4-BE49-F238E27FC236}">
                  <a16:creationId xmlns="" xmlns:a16="http://schemas.microsoft.com/office/drawing/2014/main" id="{E5B1B9B7-E0CE-43AD-90D5-DA40A37AC343}"/>
                </a:ext>
              </a:extLst>
            </p:cNvPr>
            <p:cNvSpPr>
              <a:spLocks noChangeArrowheads="1"/>
            </p:cNvSpPr>
            <p:nvPr/>
          </p:nvSpPr>
          <p:spPr bwMode="auto">
            <a:xfrm>
              <a:off x="6213191" y="2405415"/>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7" name="Oval 45">
              <a:extLst>
                <a:ext uri="{FF2B5EF4-FFF2-40B4-BE49-F238E27FC236}">
                  <a16:creationId xmlns="" xmlns:a16="http://schemas.microsoft.com/office/drawing/2014/main" id="{3BE466F4-EA51-4D85-B9C4-802EC13FA8BF}"/>
                </a:ext>
              </a:extLst>
            </p:cNvPr>
            <p:cNvSpPr>
              <a:spLocks noChangeArrowheads="1"/>
            </p:cNvSpPr>
            <p:nvPr/>
          </p:nvSpPr>
          <p:spPr bwMode="auto">
            <a:xfrm>
              <a:off x="6267435" y="2459659"/>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0" name="Freeform 76">
              <a:extLst>
                <a:ext uri="{FF2B5EF4-FFF2-40B4-BE49-F238E27FC236}">
                  <a16:creationId xmlns="" xmlns:a16="http://schemas.microsoft.com/office/drawing/2014/main" id="{A42AD7A1-8102-4394-A2BD-30B66E21D655}"/>
                </a:ext>
              </a:extLst>
            </p:cNvPr>
            <p:cNvSpPr>
              <a:spLocks/>
            </p:cNvSpPr>
            <p:nvPr/>
          </p:nvSpPr>
          <p:spPr bwMode="auto">
            <a:xfrm>
              <a:off x="5495808" y="2669856"/>
              <a:ext cx="881471" cy="1651742"/>
            </a:xfrm>
            <a:custGeom>
              <a:avLst/>
              <a:gdLst>
                <a:gd name="T0" fmla="*/ 12494 w 12531"/>
                <a:gd name="T1" fmla="*/ 0 h 23483"/>
                <a:gd name="T2" fmla="*/ 12142 w 12531"/>
                <a:gd name="T3" fmla="*/ 190 h 23483"/>
                <a:gd name="T4" fmla="*/ 126 w 12531"/>
                <a:gd name="T5" fmla="*/ 22781 h 23483"/>
                <a:gd name="T6" fmla="*/ 249 w 12531"/>
                <a:gd name="T7" fmla="*/ 23357 h 23483"/>
                <a:gd name="T8" fmla="*/ 825 w 12531"/>
                <a:gd name="T9" fmla="*/ 23235 h 23483"/>
                <a:gd name="T10" fmla="*/ 12487 w 12531"/>
                <a:gd name="T11" fmla="*/ 1189 h 23483"/>
                <a:gd name="T12" fmla="*/ 12531 w 12531"/>
                <a:gd name="T13" fmla="*/ 1270 h 23483"/>
                <a:gd name="T14" fmla="*/ 12531 w 12531"/>
                <a:gd name="T15" fmla="*/ 2 h 23483"/>
                <a:gd name="T16" fmla="*/ 12494 w 12531"/>
                <a:gd name="T17" fmla="*/ 0 h 23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31" h="23483">
                  <a:moveTo>
                    <a:pt x="12494" y="0"/>
                  </a:moveTo>
                  <a:cubicBezTo>
                    <a:pt x="12353" y="0"/>
                    <a:pt x="12219" y="71"/>
                    <a:pt x="12142" y="190"/>
                  </a:cubicBezTo>
                  <a:lnTo>
                    <a:pt x="126" y="22781"/>
                  </a:lnTo>
                  <a:cubicBezTo>
                    <a:pt x="0" y="22974"/>
                    <a:pt x="56" y="23232"/>
                    <a:pt x="249" y="23357"/>
                  </a:cubicBezTo>
                  <a:cubicBezTo>
                    <a:pt x="441" y="23483"/>
                    <a:pt x="699" y="23428"/>
                    <a:pt x="825" y="23235"/>
                  </a:cubicBezTo>
                  <a:lnTo>
                    <a:pt x="12487" y="1189"/>
                  </a:lnTo>
                  <a:lnTo>
                    <a:pt x="12531" y="1270"/>
                  </a:lnTo>
                  <a:lnTo>
                    <a:pt x="12531" y="2"/>
                  </a:lnTo>
                  <a:cubicBezTo>
                    <a:pt x="12519" y="1"/>
                    <a:pt x="12507" y="0"/>
                    <a:pt x="1249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75">
              <a:extLst>
                <a:ext uri="{FF2B5EF4-FFF2-40B4-BE49-F238E27FC236}">
                  <a16:creationId xmlns="" xmlns:a16="http://schemas.microsoft.com/office/drawing/2014/main" id="{261BEC76-9874-4254-955D-F1D2C7C8D8D3}"/>
                </a:ext>
              </a:extLst>
            </p:cNvPr>
            <p:cNvSpPr>
              <a:spLocks/>
            </p:cNvSpPr>
            <p:nvPr/>
          </p:nvSpPr>
          <p:spPr bwMode="auto">
            <a:xfrm>
              <a:off x="5440208" y="4257861"/>
              <a:ext cx="1863295" cy="506403"/>
            </a:xfrm>
            <a:custGeom>
              <a:avLst/>
              <a:gdLst>
                <a:gd name="T0" fmla="*/ 2962 w 26492"/>
                <a:gd name="T1" fmla="*/ 2962 h 2962"/>
                <a:gd name="T2" fmla="*/ 23531 w 26492"/>
                <a:gd name="T3" fmla="*/ 2962 h 2962"/>
                <a:gd name="T4" fmla="*/ 26492 w 26492"/>
                <a:gd name="T5" fmla="*/ 0 h 2962"/>
                <a:gd name="T6" fmla="*/ 0 w 26492"/>
                <a:gd name="T7" fmla="*/ 0 h 2962"/>
                <a:gd name="T8" fmla="*/ 2962 w 26492"/>
                <a:gd name="T9" fmla="*/ 2962 h 2962"/>
              </a:gdLst>
              <a:ahLst/>
              <a:cxnLst>
                <a:cxn ang="0">
                  <a:pos x="T0" y="T1"/>
                </a:cxn>
                <a:cxn ang="0">
                  <a:pos x="T2" y="T3"/>
                </a:cxn>
                <a:cxn ang="0">
                  <a:pos x="T4" y="T5"/>
                </a:cxn>
                <a:cxn ang="0">
                  <a:pos x="T6" y="T7"/>
                </a:cxn>
                <a:cxn ang="0">
                  <a:pos x="T8" y="T9"/>
                </a:cxn>
              </a:cxnLst>
              <a:rect l="0" t="0" r="r" b="b"/>
              <a:pathLst>
                <a:path w="26492" h="2962">
                  <a:moveTo>
                    <a:pt x="2962" y="2962"/>
                  </a:moveTo>
                  <a:lnTo>
                    <a:pt x="23531" y="2962"/>
                  </a:lnTo>
                  <a:cubicBezTo>
                    <a:pt x="25167" y="2962"/>
                    <a:pt x="26492" y="1636"/>
                    <a:pt x="26492" y="0"/>
                  </a:cubicBezTo>
                  <a:lnTo>
                    <a:pt x="0" y="0"/>
                  </a:lnTo>
                  <a:cubicBezTo>
                    <a:pt x="0" y="1636"/>
                    <a:pt x="1327" y="2962"/>
                    <a:pt x="2962"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7" name="Group 6">
            <a:extLst>
              <a:ext uri="{FF2B5EF4-FFF2-40B4-BE49-F238E27FC236}">
                <a16:creationId xmlns="" xmlns:a16="http://schemas.microsoft.com/office/drawing/2014/main" id="{D77AAE6A-D6A8-4597-B1E7-B5B98BE0F040}"/>
              </a:ext>
            </a:extLst>
          </p:cNvPr>
          <p:cNvGrpSpPr/>
          <p:nvPr/>
        </p:nvGrpSpPr>
        <p:grpSpPr>
          <a:xfrm>
            <a:off x="1911142" y="2952038"/>
            <a:ext cx="1863295" cy="2349170"/>
            <a:chOff x="2112315" y="1532757"/>
            <a:chExt cx="1863295" cy="2396835"/>
          </a:xfrm>
        </p:grpSpPr>
        <p:sp>
          <p:nvSpPr>
            <p:cNvPr id="35" name="Freeform 33">
              <a:extLst>
                <a:ext uri="{FF2B5EF4-FFF2-40B4-BE49-F238E27FC236}">
                  <a16:creationId xmlns="" xmlns:a16="http://schemas.microsoft.com/office/drawing/2014/main" id="{5C1A633F-20E0-4BA9-A022-A0B00527920B}"/>
                </a:ext>
              </a:extLst>
            </p:cNvPr>
            <p:cNvSpPr>
              <a:spLocks/>
            </p:cNvSpPr>
            <p:nvPr/>
          </p:nvSpPr>
          <p:spPr bwMode="auto">
            <a:xfrm>
              <a:off x="3031758" y="1797198"/>
              <a:ext cx="916730" cy="1639537"/>
            </a:xfrm>
            <a:custGeom>
              <a:avLst/>
              <a:gdLst>
                <a:gd name="T0" fmla="*/ 12899 w 13022"/>
                <a:gd name="T1" fmla="*/ 22668 h 23308"/>
                <a:gd name="T2" fmla="*/ 553 w 13022"/>
                <a:gd name="T3" fmla="*/ 194 h 23308"/>
                <a:gd name="T4" fmla="*/ 204 w 13022"/>
                <a:gd name="T5" fmla="*/ 0 h 23308"/>
                <a:gd name="T6" fmla="*/ 0 w 13022"/>
                <a:gd name="T7" fmla="*/ 53 h 23308"/>
                <a:gd name="T8" fmla="*/ 0 w 13022"/>
                <a:gd name="T9" fmla="*/ 1561 h 23308"/>
                <a:gd name="T10" fmla="*/ 197 w 13022"/>
                <a:gd name="T11" fmla="*/ 1189 h 23308"/>
                <a:gd name="T12" fmla="*/ 12195 w 13022"/>
                <a:gd name="T13" fmla="*/ 23114 h 23308"/>
                <a:gd name="T14" fmla="*/ 12547 w 13022"/>
                <a:gd name="T15" fmla="*/ 23308 h 23308"/>
                <a:gd name="T16" fmla="*/ 12769 w 13022"/>
                <a:gd name="T17" fmla="*/ 23243 h 23308"/>
                <a:gd name="T18" fmla="*/ 12899 w 13022"/>
                <a:gd name="T19" fmla="*/ 22668 h 2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22" h="23308">
                  <a:moveTo>
                    <a:pt x="12899" y="22668"/>
                  </a:moveTo>
                  <a:lnTo>
                    <a:pt x="553" y="194"/>
                  </a:lnTo>
                  <a:cubicBezTo>
                    <a:pt x="478" y="74"/>
                    <a:pt x="346" y="1"/>
                    <a:pt x="204" y="0"/>
                  </a:cubicBezTo>
                  <a:cubicBezTo>
                    <a:pt x="132" y="0"/>
                    <a:pt x="62" y="19"/>
                    <a:pt x="0" y="53"/>
                  </a:cubicBezTo>
                  <a:lnTo>
                    <a:pt x="0" y="1561"/>
                  </a:lnTo>
                  <a:lnTo>
                    <a:pt x="197" y="1189"/>
                  </a:lnTo>
                  <a:lnTo>
                    <a:pt x="12195" y="23114"/>
                  </a:lnTo>
                  <a:cubicBezTo>
                    <a:pt x="12274" y="23239"/>
                    <a:pt x="12409" y="23308"/>
                    <a:pt x="12547" y="23308"/>
                  </a:cubicBezTo>
                  <a:cubicBezTo>
                    <a:pt x="12623" y="23308"/>
                    <a:pt x="12700" y="23287"/>
                    <a:pt x="12769" y="23243"/>
                  </a:cubicBezTo>
                  <a:cubicBezTo>
                    <a:pt x="12964" y="23120"/>
                    <a:pt x="13022" y="22863"/>
                    <a:pt x="12899" y="2266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7" name="Oval 35">
              <a:extLst>
                <a:ext uri="{FF2B5EF4-FFF2-40B4-BE49-F238E27FC236}">
                  <a16:creationId xmlns="" xmlns:a16="http://schemas.microsoft.com/office/drawing/2014/main" id="{532CB840-1373-49CC-9AC8-B6E925A8C64B}"/>
                </a:ext>
              </a:extLst>
            </p:cNvPr>
            <p:cNvSpPr>
              <a:spLocks noChangeArrowheads="1"/>
            </p:cNvSpPr>
            <p:nvPr/>
          </p:nvSpPr>
          <p:spPr bwMode="auto">
            <a:xfrm>
              <a:off x="2885298" y="1532757"/>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8" name="Oval 36">
              <a:extLst>
                <a:ext uri="{FF2B5EF4-FFF2-40B4-BE49-F238E27FC236}">
                  <a16:creationId xmlns="" xmlns:a16="http://schemas.microsoft.com/office/drawing/2014/main" id="{B4C49024-84BD-41E5-BFEF-65048F625232}"/>
                </a:ext>
              </a:extLst>
            </p:cNvPr>
            <p:cNvSpPr>
              <a:spLocks noChangeArrowheads="1"/>
            </p:cNvSpPr>
            <p:nvPr/>
          </p:nvSpPr>
          <p:spPr bwMode="auto">
            <a:xfrm>
              <a:off x="2939542" y="1587001"/>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1" name="Freeform 109">
              <a:extLst>
                <a:ext uri="{FF2B5EF4-FFF2-40B4-BE49-F238E27FC236}">
                  <a16:creationId xmlns="" xmlns:a16="http://schemas.microsoft.com/office/drawing/2014/main" id="{812DE11D-F4E1-4272-82F9-70140154932E}"/>
                </a:ext>
              </a:extLst>
            </p:cNvPr>
            <p:cNvSpPr>
              <a:spLocks/>
            </p:cNvSpPr>
            <p:nvPr/>
          </p:nvSpPr>
          <p:spPr bwMode="auto">
            <a:xfrm>
              <a:off x="2167915" y="1801267"/>
              <a:ext cx="863842" cy="1647674"/>
            </a:xfrm>
            <a:custGeom>
              <a:avLst/>
              <a:gdLst>
                <a:gd name="T0" fmla="*/ 12141 w 12289"/>
                <a:gd name="T1" fmla="*/ 137 h 23430"/>
                <a:gd name="T2" fmla="*/ 125 w 12289"/>
                <a:gd name="T3" fmla="*/ 22728 h 23430"/>
                <a:gd name="T4" fmla="*/ 247 w 12289"/>
                <a:gd name="T5" fmla="*/ 23305 h 23430"/>
                <a:gd name="T6" fmla="*/ 824 w 12289"/>
                <a:gd name="T7" fmla="*/ 23182 h 23430"/>
                <a:gd name="T8" fmla="*/ 12289 w 12289"/>
                <a:gd name="T9" fmla="*/ 1508 h 23430"/>
                <a:gd name="T10" fmla="*/ 12289 w 12289"/>
                <a:gd name="T11" fmla="*/ 0 h 23430"/>
                <a:gd name="T12" fmla="*/ 12141 w 12289"/>
                <a:gd name="T13" fmla="*/ 137 h 23430"/>
              </a:gdLst>
              <a:ahLst/>
              <a:cxnLst>
                <a:cxn ang="0">
                  <a:pos x="T0" y="T1"/>
                </a:cxn>
                <a:cxn ang="0">
                  <a:pos x="T2" y="T3"/>
                </a:cxn>
                <a:cxn ang="0">
                  <a:pos x="T4" y="T5"/>
                </a:cxn>
                <a:cxn ang="0">
                  <a:pos x="T6" y="T7"/>
                </a:cxn>
                <a:cxn ang="0">
                  <a:pos x="T8" y="T9"/>
                </a:cxn>
                <a:cxn ang="0">
                  <a:pos x="T10" y="T11"/>
                </a:cxn>
                <a:cxn ang="0">
                  <a:pos x="T12" y="T13"/>
                </a:cxn>
              </a:cxnLst>
              <a:rect l="0" t="0" r="r" b="b"/>
              <a:pathLst>
                <a:path w="12289" h="23430">
                  <a:moveTo>
                    <a:pt x="12141" y="137"/>
                  </a:moveTo>
                  <a:lnTo>
                    <a:pt x="125" y="22728"/>
                  </a:lnTo>
                  <a:cubicBezTo>
                    <a:pt x="0" y="22921"/>
                    <a:pt x="54" y="23179"/>
                    <a:pt x="247" y="23305"/>
                  </a:cubicBezTo>
                  <a:cubicBezTo>
                    <a:pt x="441" y="23430"/>
                    <a:pt x="698" y="23375"/>
                    <a:pt x="824" y="23182"/>
                  </a:cubicBezTo>
                  <a:lnTo>
                    <a:pt x="12289" y="1508"/>
                  </a:lnTo>
                  <a:lnTo>
                    <a:pt x="12289" y="0"/>
                  </a:lnTo>
                  <a:cubicBezTo>
                    <a:pt x="12230" y="32"/>
                    <a:pt x="12179" y="79"/>
                    <a:pt x="12141" y="1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2" name="Freeform 110">
              <a:extLst>
                <a:ext uri="{FF2B5EF4-FFF2-40B4-BE49-F238E27FC236}">
                  <a16:creationId xmlns="" xmlns:a16="http://schemas.microsoft.com/office/drawing/2014/main" id="{DBEDD103-F7EC-4D42-8AA6-7EC40603FA36}"/>
                </a:ext>
              </a:extLst>
            </p:cNvPr>
            <p:cNvSpPr>
              <a:spLocks/>
            </p:cNvSpPr>
            <p:nvPr/>
          </p:nvSpPr>
          <p:spPr bwMode="auto">
            <a:xfrm>
              <a:off x="2112315" y="3385203"/>
              <a:ext cx="1863295" cy="544389"/>
            </a:xfrm>
            <a:custGeom>
              <a:avLst/>
              <a:gdLst>
                <a:gd name="T0" fmla="*/ 2961 w 26492"/>
                <a:gd name="T1" fmla="*/ 2962 h 2962"/>
                <a:gd name="T2" fmla="*/ 23530 w 26492"/>
                <a:gd name="T3" fmla="*/ 2962 h 2962"/>
                <a:gd name="T4" fmla="*/ 26492 w 26492"/>
                <a:gd name="T5" fmla="*/ 0 h 2962"/>
                <a:gd name="T6" fmla="*/ 0 w 26492"/>
                <a:gd name="T7" fmla="*/ 0 h 2962"/>
                <a:gd name="T8" fmla="*/ 2961 w 26492"/>
                <a:gd name="T9" fmla="*/ 2962 h 2962"/>
              </a:gdLst>
              <a:ahLst/>
              <a:cxnLst>
                <a:cxn ang="0">
                  <a:pos x="T0" y="T1"/>
                </a:cxn>
                <a:cxn ang="0">
                  <a:pos x="T2" y="T3"/>
                </a:cxn>
                <a:cxn ang="0">
                  <a:pos x="T4" y="T5"/>
                </a:cxn>
                <a:cxn ang="0">
                  <a:pos x="T6" y="T7"/>
                </a:cxn>
                <a:cxn ang="0">
                  <a:pos x="T8" y="T9"/>
                </a:cxn>
              </a:cxnLst>
              <a:rect l="0" t="0" r="r" b="b"/>
              <a:pathLst>
                <a:path w="26492" h="2962">
                  <a:moveTo>
                    <a:pt x="2961" y="2962"/>
                  </a:moveTo>
                  <a:lnTo>
                    <a:pt x="23530" y="2962"/>
                  </a:lnTo>
                  <a:cubicBezTo>
                    <a:pt x="25165" y="2962"/>
                    <a:pt x="26492" y="1636"/>
                    <a:pt x="26492" y="0"/>
                  </a:cubicBezTo>
                  <a:lnTo>
                    <a:pt x="0" y="0"/>
                  </a:lnTo>
                  <a:cubicBezTo>
                    <a:pt x="0" y="1636"/>
                    <a:pt x="1326" y="2962"/>
                    <a:pt x="2961"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7" name="TextBox 46">
            <a:extLst>
              <a:ext uri="{FF2B5EF4-FFF2-40B4-BE49-F238E27FC236}">
                <a16:creationId xmlns="" xmlns:a16="http://schemas.microsoft.com/office/drawing/2014/main" id="{6FB5EBD6-E425-4D90-94B9-132DA2BA9EDF}"/>
              </a:ext>
            </a:extLst>
          </p:cNvPr>
          <p:cNvSpPr txBox="1"/>
          <p:nvPr/>
        </p:nvSpPr>
        <p:spPr>
          <a:xfrm>
            <a:off x="2038255" y="6234354"/>
            <a:ext cx="1223412" cy="553998"/>
          </a:xfrm>
          <a:prstGeom prst="rect">
            <a:avLst/>
          </a:prstGeom>
          <a:noFill/>
        </p:spPr>
        <p:txBody>
          <a:bodyPr wrap="none" tIns="0" bIns="0" rtlCol="0" anchor="b">
            <a:spAutoFit/>
          </a:bodyPr>
          <a:lstStyle>
            <a:defPPr>
              <a:defRPr lang="en-US"/>
            </a:defPPr>
            <a:lvl1pPr algn="ctr">
              <a:defRPr sz="4500" b="1">
                <a:solidFill>
                  <a:schemeClr val="tx2"/>
                </a:solidFill>
              </a:defRPr>
            </a:lvl1pPr>
          </a:lstStyle>
          <a:p>
            <a:r>
              <a:rPr lang="uz-Cyrl-UZ" sz="3600" dirty="0" smtClean="0"/>
              <a:t>10</a:t>
            </a:r>
            <a:r>
              <a:rPr lang="en-US" sz="3600" dirty="0" smtClean="0"/>
              <a:t>0</a:t>
            </a:r>
            <a:r>
              <a:rPr lang="en-US" sz="3600" dirty="0"/>
              <a:t>%</a:t>
            </a:r>
          </a:p>
        </p:txBody>
      </p:sp>
      <p:sp>
        <p:nvSpPr>
          <p:cNvPr id="48" name="TextBox 47">
            <a:extLst>
              <a:ext uri="{FF2B5EF4-FFF2-40B4-BE49-F238E27FC236}">
                <a16:creationId xmlns="" xmlns:a16="http://schemas.microsoft.com/office/drawing/2014/main" id="{05D3D832-9DBE-4AD5-A14D-638669468CEA}"/>
              </a:ext>
            </a:extLst>
          </p:cNvPr>
          <p:cNvSpPr txBox="1"/>
          <p:nvPr/>
        </p:nvSpPr>
        <p:spPr>
          <a:xfrm>
            <a:off x="5850321" y="6201344"/>
            <a:ext cx="1223412" cy="553998"/>
          </a:xfrm>
          <a:prstGeom prst="rect">
            <a:avLst/>
          </a:prstGeom>
          <a:noFill/>
        </p:spPr>
        <p:txBody>
          <a:bodyPr wrap="none" tIns="0" bIns="0" rtlCol="0" anchor="b">
            <a:spAutoFit/>
          </a:bodyPr>
          <a:lstStyle>
            <a:defPPr>
              <a:defRPr lang="en-US"/>
            </a:defPPr>
            <a:lvl1pPr algn="ctr">
              <a:defRPr sz="8625" b="1">
                <a:solidFill>
                  <a:schemeClr val="tx2"/>
                </a:solidFill>
              </a:defRPr>
            </a:lvl1pPr>
          </a:lstStyle>
          <a:p>
            <a:r>
              <a:rPr lang="uz-Cyrl-UZ" sz="3600" dirty="0" smtClean="0"/>
              <a:t>10</a:t>
            </a:r>
            <a:r>
              <a:rPr lang="en-US" sz="3600" dirty="0" smtClean="0"/>
              <a:t>0</a:t>
            </a:r>
            <a:r>
              <a:rPr lang="en-US" sz="3600" dirty="0"/>
              <a:t>%</a:t>
            </a:r>
            <a:endParaRPr lang="en-US" sz="7200" dirty="0"/>
          </a:p>
        </p:txBody>
      </p:sp>
      <p:sp>
        <p:nvSpPr>
          <p:cNvPr id="43" name="TextBox 42">
            <a:extLst>
              <a:ext uri="{FF2B5EF4-FFF2-40B4-BE49-F238E27FC236}">
                <a16:creationId xmlns="" xmlns:a16="http://schemas.microsoft.com/office/drawing/2014/main" id="{03F652BE-6482-4375-9105-D7DD9A787163}"/>
              </a:ext>
            </a:extLst>
          </p:cNvPr>
          <p:cNvSpPr txBox="1"/>
          <p:nvPr/>
        </p:nvSpPr>
        <p:spPr>
          <a:xfrm>
            <a:off x="361537" y="751172"/>
            <a:ext cx="1556584" cy="400110"/>
          </a:xfrm>
          <a:prstGeom prst="rect">
            <a:avLst/>
          </a:prstGeom>
          <a:noFill/>
        </p:spPr>
        <p:txBody>
          <a:bodyPr wrap="square" lIns="0" rIns="0" rtlCol="0" anchor="b">
            <a:spAutoFit/>
          </a:bodyPr>
          <a:lstStyle/>
          <a:p>
            <a:pPr algn="ctr"/>
            <a:r>
              <a:rPr lang="uz-Cyrl-UZ" sz="2000" b="1" dirty="0" smtClean="0"/>
              <a:t>АКТИВ</a:t>
            </a:r>
            <a:endParaRPr lang="en-US" sz="2000" b="1" dirty="0"/>
          </a:p>
        </p:txBody>
      </p:sp>
      <p:sp>
        <p:nvSpPr>
          <p:cNvPr id="45" name="TextBox 44">
            <a:extLst>
              <a:ext uri="{FF2B5EF4-FFF2-40B4-BE49-F238E27FC236}">
                <a16:creationId xmlns="" xmlns:a16="http://schemas.microsoft.com/office/drawing/2014/main" id="{DEB5A1D8-D559-40BD-A563-58128B2CF197}"/>
              </a:ext>
            </a:extLst>
          </p:cNvPr>
          <p:cNvSpPr txBox="1"/>
          <p:nvPr/>
        </p:nvSpPr>
        <p:spPr>
          <a:xfrm>
            <a:off x="243200" y="6257409"/>
            <a:ext cx="1552452" cy="584775"/>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smtClean="0"/>
              <a:t>БАЛАНС АКТИВИ</a:t>
            </a:r>
          </a:p>
          <a:p>
            <a:pPr algn="ctr"/>
            <a:r>
              <a:rPr lang="uz-Cyrl-UZ" sz="1600" b="1" dirty="0" smtClean="0"/>
              <a:t>400-сатр</a:t>
            </a:r>
            <a:endParaRPr lang="en-US" sz="1600" b="1" dirty="0"/>
          </a:p>
        </p:txBody>
      </p:sp>
      <p:sp>
        <p:nvSpPr>
          <p:cNvPr id="46" name="TextBox 45">
            <a:extLst>
              <a:ext uri="{FF2B5EF4-FFF2-40B4-BE49-F238E27FC236}">
                <a16:creationId xmlns="" xmlns:a16="http://schemas.microsoft.com/office/drawing/2014/main" id="{03F652BE-6482-4375-9105-D7DD9A787163}"/>
              </a:ext>
            </a:extLst>
          </p:cNvPr>
          <p:cNvSpPr txBox="1"/>
          <p:nvPr/>
        </p:nvSpPr>
        <p:spPr>
          <a:xfrm>
            <a:off x="7380312" y="750951"/>
            <a:ext cx="1556584" cy="400110"/>
          </a:xfrm>
          <a:prstGeom prst="rect">
            <a:avLst/>
          </a:prstGeom>
          <a:noFill/>
        </p:spPr>
        <p:txBody>
          <a:bodyPr wrap="square" lIns="0" rIns="0" rtlCol="0" anchor="b">
            <a:spAutoFit/>
          </a:bodyPr>
          <a:lstStyle/>
          <a:p>
            <a:pPr algn="ctr"/>
            <a:r>
              <a:rPr lang="uz-Cyrl-UZ" sz="2000" b="1" dirty="0" smtClean="0"/>
              <a:t>ПАССИВ</a:t>
            </a:r>
            <a:endParaRPr lang="en-US" sz="2000" b="1" dirty="0"/>
          </a:p>
        </p:txBody>
      </p:sp>
      <p:sp>
        <p:nvSpPr>
          <p:cNvPr id="50" name="TextBox 49">
            <a:extLst>
              <a:ext uri="{FF2B5EF4-FFF2-40B4-BE49-F238E27FC236}">
                <a16:creationId xmlns="" xmlns:a16="http://schemas.microsoft.com/office/drawing/2014/main" id="{03F652BE-6482-4375-9105-D7DD9A787163}"/>
              </a:ext>
            </a:extLst>
          </p:cNvPr>
          <p:cNvSpPr txBox="1"/>
          <p:nvPr/>
        </p:nvSpPr>
        <p:spPr>
          <a:xfrm>
            <a:off x="5220072" y="1628800"/>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smtClean="0"/>
              <a:t>I. </a:t>
            </a:r>
            <a:r>
              <a:rPr lang="uz-Cyrl-UZ" b="1" dirty="0" smtClean="0"/>
              <a:t>ЎЗ МАБЛАҒЛАРИ МАНБАЛАРИ</a:t>
            </a:r>
            <a:endParaRPr lang="en-US" b="1" dirty="0"/>
          </a:p>
        </p:txBody>
      </p:sp>
      <p:sp>
        <p:nvSpPr>
          <p:cNvPr id="52" name="TextBox 51">
            <a:extLst>
              <a:ext uri="{FF2B5EF4-FFF2-40B4-BE49-F238E27FC236}">
                <a16:creationId xmlns="" xmlns:a16="http://schemas.microsoft.com/office/drawing/2014/main" id="{DEB5A1D8-D559-40BD-A563-58128B2CF197}"/>
              </a:ext>
            </a:extLst>
          </p:cNvPr>
          <p:cNvSpPr txBox="1"/>
          <p:nvPr/>
        </p:nvSpPr>
        <p:spPr>
          <a:xfrm>
            <a:off x="325466" y="2802542"/>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t>010-120-сатр</a:t>
            </a:r>
            <a:endParaRPr lang="en-US" sz="1600" b="1" dirty="0"/>
          </a:p>
        </p:txBody>
      </p:sp>
      <p:sp>
        <p:nvSpPr>
          <p:cNvPr id="53" name="TextBox 52">
            <a:extLst>
              <a:ext uri="{FF2B5EF4-FFF2-40B4-BE49-F238E27FC236}">
                <a16:creationId xmlns="" xmlns:a16="http://schemas.microsoft.com/office/drawing/2014/main" id="{DEB5A1D8-D559-40BD-A563-58128B2CF197}"/>
              </a:ext>
            </a:extLst>
          </p:cNvPr>
          <p:cNvSpPr txBox="1"/>
          <p:nvPr/>
        </p:nvSpPr>
        <p:spPr>
          <a:xfrm>
            <a:off x="264292" y="4782149"/>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1</a:t>
            </a:r>
            <a:r>
              <a:rPr lang="en-US" sz="1600" b="1" dirty="0"/>
              <a:t>0</a:t>
            </a:r>
            <a:r>
              <a:rPr lang="uz-Cyrl-UZ" sz="1600" b="1" dirty="0"/>
              <a:t>00-</a:t>
            </a:r>
            <a:r>
              <a:rPr lang="en-US" sz="1600" b="1" dirty="0"/>
              <a:t>5</a:t>
            </a:r>
            <a:r>
              <a:rPr lang="uz-Cyrl-UZ" sz="1600" b="1" dirty="0"/>
              <a:t>9</a:t>
            </a:r>
            <a:r>
              <a:rPr lang="en-US" sz="1600" b="1" dirty="0"/>
              <a:t>0</a:t>
            </a:r>
            <a:r>
              <a:rPr lang="uz-Cyrl-UZ" sz="1600" b="1" dirty="0"/>
              <a:t>0</a:t>
            </a:r>
            <a:endParaRPr lang="en-US" sz="1600" b="1" dirty="0"/>
          </a:p>
        </p:txBody>
      </p:sp>
      <p:sp>
        <p:nvSpPr>
          <p:cNvPr id="54" name="TextBox 53">
            <a:extLst>
              <a:ext uri="{FF2B5EF4-FFF2-40B4-BE49-F238E27FC236}">
                <a16:creationId xmlns="" xmlns:a16="http://schemas.microsoft.com/office/drawing/2014/main" id="{DEB5A1D8-D559-40BD-A563-58128B2CF197}"/>
              </a:ext>
            </a:extLst>
          </p:cNvPr>
          <p:cNvSpPr txBox="1"/>
          <p:nvPr/>
        </p:nvSpPr>
        <p:spPr>
          <a:xfrm>
            <a:off x="267583" y="5188730"/>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1</a:t>
            </a:r>
            <a:r>
              <a:rPr lang="en-US" sz="1600" b="1" dirty="0" smtClean="0"/>
              <a:t>4</a:t>
            </a:r>
            <a:r>
              <a:rPr lang="uz-Cyrl-UZ" sz="1600" b="1" dirty="0" smtClean="0"/>
              <a:t>0-380-сатр</a:t>
            </a:r>
            <a:endParaRPr lang="en-US" sz="1600" b="1" dirty="0"/>
          </a:p>
        </p:txBody>
      </p:sp>
      <p:sp>
        <p:nvSpPr>
          <p:cNvPr id="55" name="TextBox 54">
            <a:extLst>
              <a:ext uri="{FF2B5EF4-FFF2-40B4-BE49-F238E27FC236}">
                <a16:creationId xmlns="" xmlns:a16="http://schemas.microsoft.com/office/drawing/2014/main" id="{DEB5A1D8-D559-40BD-A563-58128B2CF197}"/>
              </a:ext>
            </a:extLst>
          </p:cNvPr>
          <p:cNvSpPr txBox="1"/>
          <p:nvPr/>
        </p:nvSpPr>
        <p:spPr>
          <a:xfrm>
            <a:off x="304226" y="3235418"/>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t>ЖАМИ 1-БЎЛИМ 130-сатр</a:t>
            </a:r>
            <a:endParaRPr lang="en-US" sz="1600" b="1" dirty="0"/>
          </a:p>
        </p:txBody>
      </p:sp>
      <p:sp>
        <p:nvSpPr>
          <p:cNvPr id="56" name="TextBox 55">
            <a:extLst>
              <a:ext uri="{FF2B5EF4-FFF2-40B4-BE49-F238E27FC236}">
                <a16:creationId xmlns="" xmlns:a16="http://schemas.microsoft.com/office/drawing/2014/main" id="{DEB5A1D8-D559-40BD-A563-58128B2CF197}"/>
              </a:ext>
            </a:extLst>
          </p:cNvPr>
          <p:cNvSpPr txBox="1"/>
          <p:nvPr/>
        </p:nvSpPr>
        <p:spPr>
          <a:xfrm>
            <a:off x="251497" y="5618063"/>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t>ЖАМИ 2-БЎЛИМ 390-сатр</a:t>
            </a:r>
            <a:endParaRPr lang="en-US" sz="1600" b="1" dirty="0"/>
          </a:p>
        </p:txBody>
      </p:sp>
      <p:sp>
        <p:nvSpPr>
          <p:cNvPr id="57" name="TextBox 56">
            <a:extLst>
              <a:ext uri="{FF2B5EF4-FFF2-40B4-BE49-F238E27FC236}">
                <a16:creationId xmlns="" xmlns:a16="http://schemas.microsoft.com/office/drawing/2014/main" id="{DEB5A1D8-D559-40BD-A563-58128B2CF197}"/>
              </a:ext>
            </a:extLst>
          </p:cNvPr>
          <p:cNvSpPr txBox="1"/>
          <p:nvPr/>
        </p:nvSpPr>
        <p:spPr>
          <a:xfrm>
            <a:off x="7326047" y="2229988"/>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t>8300-8900</a:t>
            </a:r>
            <a:endParaRPr lang="en-US" sz="1600" b="1" dirty="0"/>
          </a:p>
        </p:txBody>
      </p:sp>
      <p:sp>
        <p:nvSpPr>
          <p:cNvPr id="59" name="TextBox 58">
            <a:extLst>
              <a:ext uri="{FF2B5EF4-FFF2-40B4-BE49-F238E27FC236}">
                <a16:creationId xmlns="" xmlns:a16="http://schemas.microsoft.com/office/drawing/2014/main" id="{DEB5A1D8-D559-40BD-A563-58128B2CF197}"/>
              </a:ext>
            </a:extLst>
          </p:cNvPr>
          <p:cNvSpPr txBox="1"/>
          <p:nvPr/>
        </p:nvSpPr>
        <p:spPr>
          <a:xfrm>
            <a:off x="7326047" y="2704071"/>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t>410-470-сатр</a:t>
            </a:r>
            <a:endParaRPr lang="en-US" sz="1600" b="1" dirty="0"/>
          </a:p>
        </p:txBody>
      </p:sp>
      <p:sp>
        <p:nvSpPr>
          <p:cNvPr id="60" name="TextBox 59">
            <a:extLst>
              <a:ext uri="{FF2B5EF4-FFF2-40B4-BE49-F238E27FC236}">
                <a16:creationId xmlns="" xmlns:a16="http://schemas.microsoft.com/office/drawing/2014/main" id="{DEB5A1D8-D559-40BD-A563-58128B2CF197}"/>
              </a:ext>
            </a:extLst>
          </p:cNvPr>
          <p:cNvSpPr txBox="1"/>
          <p:nvPr/>
        </p:nvSpPr>
        <p:spPr>
          <a:xfrm>
            <a:off x="7335321" y="3157690"/>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ЖАМИ 1-БЎЛИМ 480-сатр</a:t>
            </a:r>
            <a:endParaRPr lang="en-US" sz="1600" b="1" dirty="0">
              <a:solidFill>
                <a:schemeClr val="tx1">
                  <a:lumMod val="65000"/>
                  <a:lumOff val="35000"/>
                </a:schemeClr>
              </a:solidFill>
            </a:endParaRPr>
          </a:p>
        </p:txBody>
      </p:sp>
      <p:sp>
        <p:nvSpPr>
          <p:cNvPr id="61" name="TextBox 60">
            <a:extLst>
              <a:ext uri="{FF2B5EF4-FFF2-40B4-BE49-F238E27FC236}">
                <a16:creationId xmlns="" xmlns:a16="http://schemas.microsoft.com/office/drawing/2014/main" id="{7A660EFA-1A12-47F9-952B-39ACC8DB3037}"/>
              </a:ext>
            </a:extLst>
          </p:cNvPr>
          <p:cNvSpPr txBox="1"/>
          <p:nvPr/>
        </p:nvSpPr>
        <p:spPr>
          <a:xfrm>
            <a:off x="7321915" y="3975250"/>
            <a:ext cx="1556584" cy="584775"/>
          </a:xfrm>
          <a:prstGeom prst="rect">
            <a:avLst/>
          </a:prstGeom>
          <a:solidFill>
            <a:srgbClr val="FFC000"/>
          </a:solidFill>
          <a:ln w="38100">
            <a:solidFill>
              <a:schemeClr val="tx1"/>
            </a:solidFill>
          </a:ln>
        </p:spPr>
        <p:txBody>
          <a:bodyPr wrap="square" lIns="0" rIns="0" rtlCol="0" anchor="b">
            <a:spAutoFit/>
          </a:bodyPr>
          <a:lstStyle/>
          <a:p>
            <a:pPr algn="ctr"/>
            <a:r>
              <a:rPr lang="en-US" sz="1600" b="1" dirty="0" smtClean="0"/>
              <a:t>II. </a:t>
            </a:r>
            <a:r>
              <a:rPr lang="uz-Cyrl-UZ" sz="1600" b="1" dirty="0" smtClean="0"/>
              <a:t>МАЖБУРИЯТЛАР</a:t>
            </a:r>
            <a:endParaRPr lang="en-US" sz="1600" b="1" dirty="0"/>
          </a:p>
        </p:txBody>
      </p:sp>
      <p:sp>
        <p:nvSpPr>
          <p:cNvPr id="62" name="TextBox 61">
            <a:extLst>
              <a:ext uri="{FF2B5EF4-FFF2-40B4-BE49-F238E27FC236}">
                <a16:creationId xmlns="" xmlns:a16="http://schemas.microsoft.com/office/drawing/2014/main" id="{DEB5A1D8-D559-40BD-A563-58128B2CF197}"/>
              </a:ext>
            </a:extLst>
          </p:cNvPr>
          <p:cNvSpPr txBox="1"/>
          <p:nvPr/>
        </p:nvSpPr>
        <p:spPr>
          <a:xfrm>
            <a:off x="7333255" y="4675090"/>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6000-79</a:t>
            </a:r>
            <a:r>
              <a:rPr lang="en-US" sz="1600" b="1" dirty="0">
                <a:solidFill>
                  <a:schemeClr val="tx1">
                    <a:lumMod val="65000"/>
                    <a:lumOff val="35000"/>
                  </a:schemeClr>
                </a:solidFill>
              </a:rPr>
              <a:t>0</a:t>
            </a:r>
            <a:r>
              <a:rPr lang="uz-Cyrl-UZ" sz="1600" b="1" dirty="0">
                <a:solidFill>
                  <a:schemeClr val="tx1">
                    <a:lumMod val="65000"/>
                    <a:lumOff val="35000"/>
                  </a:schemeClr>
                </a:solidFill>
              </a:rPr>
              <a:t>0</a:t>
            </a:r>
            <a:endParaRPr lang="en-US" sz="1600" b="1" dirty="0">
              <a:solidFill>
                <a:schemeClr val="tx1">
                  <a:lumMod val="65000"/>
                  <a:lumOff val="35000"/>
                </a:schemeClr>
              </a:solidFill>
            </a:endParaRPr>
          </a:p>
        </p:txBody>
      </p:sp>
      <p:sp>
        <p:nvSpPr>
          <p:cNvPr id="63" name="TextBox 62">
            <a:extLst>
              <a:ext uri="{FF2B5EF4-FFF2-40B4-BE49-F238E27FC236}">
                <a16:creationId xmlns="" xmlns:a16="http://schemas.microsoft.com/office/drawing/2014/main" id="{DEB5A1D8-D559-40BD-A563-58128B2CF197}"/>
              </a:ext>
            </a:extLst>
          </p:cNvPr>
          <p:cNvSpPr txBox="1"/>
          <p:nvPr/>
        </p:nvSpPr>
        <p:spPr>
          <a:xfrm>
            <a:off x="7333255" y="5126874"/>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490-760-сатр</a:t>
            </a:r>
            <a:endParaRPr lang="en-US" sz="1600" b="1" dirty="0">
              <a:solidFill>
                <a:schemeClr val="tx1">
                  <a:lumMod val="65000"/>
                  <a:lumOff val="35000"/>
                </a:schemeClr>
              </a:solidFill>
            </a:endParaRPr>
          </a:p>
        </p:txBody>
      </p:sp>
      <p:sp>
        <p:nvSpPr>
          <p:cNvPr id="64" name="TextBox 63">
            <a:extLst>
              <a:ext uri="{FF2B5EF4-FFF2-40B4-BE49-F238E27FC236}">
                <a16:creationId xmlns="" xmlns:a16="http://schemas.microsoft.com/office/drawing/2014/main" id="{DEB5A1D8-D559-40BD-A563-58128B2CF197}"/>
              </a:ext>
            </a:extLst>
          </p:cNvPr>
          <p:cNvSpPr txBox="1"/>
          <p:nvPr/>
        </p:nvSpPr>
        <p:spPr>
          <a:xfrm>
            <a:off x="7333255" y="5578710"/>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ЖАМИ 2-БЎЛИМ 770-сатр</a:t>
            </a:r>
            <a:endParaRPr lang="en-US" sz="1600" b="1" dirty="0">
              <a:solidFill>
                <a:schemeClr val="tx1">
                  <a:lumMod val="65000"/>
                  <a:lumOff val="35000"/>
                </a:schemeClr>
              </a:solidFill>
            </a:endParaRPr>
          </a:p>
        </p:txBody>
      </p:sp>
      <p:sp>
        <p:nvSpPr>
          <p:cNvPr id="65" name="TextBox 64">
            <a:extLst>
              <a:ext uri="{FF2B5EF4-FFF2-40B4-BE49-F238E27FC236}">
                <a16:creationId xmlns="" xmlns:a16="http://schemas.microsoft.com/office/drawing/2014/main" id="{DEB5A1D8-D559-40BD-A563-58128B2CF197}"/>
              </a:ext>
            </a:extLst>
          </p:cNvPr>
          <p:cNvSpPr txBox="1"/>
          <p:nvPr/>
        </p:nvSpPr>
        <p:spPr>
          <a:xfrm>
            <a:off x="7333255" y="6221223"/>
            <a:ext cx="1552452" cy="584775"/>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smtClean="0"/>
              <a:t>БАЛАНС АКТИВИ</a:t>
            </a:r>
          </a:p>
          <a:p>
            <a:pPr algn="ctr"/>
            <a:r>
              <a:rPr lang="uz-Cyrl-UZ" sz="1600" b="1" dirty="0" smtClean="0"/>
              <a:t>780-сатр</a:t>
            </a:r>
            <a:endParaRPr lang="en-US" sz="1600" b="1" dirty="0"/>
          </a:p>
        </p:txBody>
      </p:sp>
      <p:sp>
        <p:nvSpPr>
          <p:cNvPr id="66" name="TextBox 65">
            <a:extLst>
              <a:ext uri="{FF2B5EF4-FFF2-40B4-BE49-F238E27FC236}">
                <a16:creationId xmlns="" xmlns:a16="http://schemas.microsoft.com/office/drawing/2014/main" id="{03F652BE-6482-4375-9105-D7DD9A787163}"/>
              </a:ext>
            </a:extLst>
          </p:cNvPr>
          <p:cNvSpPr txBox="1"/>
          <p:nvPr/>
        </p:nvSpPr>
        <p:spPr>
          <a:xfrm>
            <a:off x="373732" y="1637683"/>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smtClean="0"/>
              <a:t>I. </a:t>
            </a:r>
            <a:r>
              <a:rPr lang="uz-Cyrl-UZ" b="1" dirty="0" smtClean="0"/>
              <a:t>УЗОҚ МУДДАТЛИ АКТИВЛАР</a:t>
            </a:r>
            <a:endParaRPr lang="en-US" b="1" dirty="0"/>
          </a:p>
        </p:txBody>
      </p:sp>
      <p:sp>
        <p:nvSpPr>
          <p:cNvPr id="67" name="TextBox 66">
            <a:extLst>
              <a:ext uri="{FF2B5EF4-FFF2-40B4-BE49-F238E27FC236}">
                <a16:creationId xmlns="" xmlns:a16="http://schemas.microsoft.com/office/drawing/2014/main" id="{DEB5A1D8-D559-40BD-A563-58128B2CF197}"/>
              </a:ext>
            </a:extLst>
          </p:cNvPr>
          <p:cNvSpPr txBox="1"/>
          <p:nvPr/>
        </p:nvSpPr>
        <p:spPr>
          <a:xfrm>
            <a:off x="304226" y="2275227"/>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t>0100-0990</a:t>
            </a:r>
            <a:endParaRPr lang="en-US" sz="1600" b="1" dirty="0"/>
          </a:p>
        </p:txBody>
      </p:sp>
      <p:cxnSp>
        <p:nvCxnSpPr>
          <p:cNvPr id="10" name="Прямая соединительная линия 9"/>
          <p:cNvCxnSpPr/>
          <p:nvPr/>
        </p:nvCxnSpPr>
        <p:spPr>
          <a:xfrm flipV="1">
            <a:off x="1816744" y="6244039"/>
            <a:ext cx="5505171" cy="32728"/>
          </a:xfrm>
          <a:prstGeom prst="line">
            <a:avLst/>
          </a:prstGeom>
        </p:spPr>
        <p:style>
          <a:lnRef idx="3">
            <a:schemeClr val="dk1"/>
          </a:lnRef>
          <a:fillRef idx="0">
            <a:schemeClr val="dk1"/>
          </a:fillRef>
          <a:effectRef idx="2">
            <a:schemeClr val="dk1"/>
          </a:effectRef>
          <a:fontRef idx="minor">
            <a:schemeClr val="tx1"/>
          </a:fontRef>
        </p:style>
      </p:cxnSp>
      <p:cxnSp>
        <p:nvCxnSpPr>
          <p:cNvPr id="58" name="Прямая соединительная линия 57"/>
          <p:cNvCxnSpPr/>
          <p:nvPr/>
        </p:nvCxnSpPr>
        <p:spPr>
          <a:xfrm flipV="1">
            <a:off x="1795652" y="6773756"/>
            <a:ext cx="5505171" cy="32728"/>
          </a:xfrm>
          <a:prstGeom prst="line">
            <a:avLst/>
          </a:prstGeom>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4323338" y="6093623"/>
            <a:ext cx="465192" cy="769441"/>
          </a:xfrm>
          <a:prstGeom prst="rect">
            <a:avLst/>
          </a:prstGeom>
          <a:noFill/>
        </p:spPr>
        <p:txBody>
          <a:bodyPr wrap="none" rtlCol="0">
            <a:spAutoFit/>
          </a:bodyPr>
          <a:lstStyle/>
          <a:p>
            <a:r>
              <a:rPr lang="ru-RU" sz="4400" b="1" dirty="0"/>
              <a:t>=</a:t>
            </a:r>
          </a:p>
        </p:txBody>
      </p:sp>
    </p:spTree>
    <p:extLst>
      <p:ext uri="{BB962C8B-B14F-4D97-AF65-F5344CB8AC3E}">
        <p14:creationId xmlns:p14="http://schemas.microsoft.com/office/powerpoint/2010/main" val="40926721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979712" y="476672"/>
            <a:ext cx="5256584"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z-Cyrl-UZ" dirty="0" smtClean="0"/>
              <a:t>Молиявий ҳисобот</a:t>
            </a:r>
            <a:endParaRPr lang="en-US" dirty="0"/>
          </a:p>
        </p:txBody>
      </p:sp>
      <p:sp>
        <p:nvSpPr>
          <p:cNvPr id="66" name="TextBox 65">
            <a:extLst>
              <a:ext uri="{FF2B5EF4-FFF2-40B4-BE49-F238E27FC236}">
                <a16:creationId xmlns="" xmlns:a16="http://schemas.microsoft.com/office/drawing/2014/main" id="{785DB4DF-F30A-4ED0-887E-1D361E7FD1BF}"/>
              </a:ext>
            </a:extLst>
          </p:cNvPr>
          <p:cNvSpPr txBox="1"/>
          <p:nvPr/>
        </p:nvSpPr>
        <p:spPr>
          <a:xfrm>
            <a:off x="580558" y="5099011"/>
            <a:ext cx="2196970" cy="1061829"/>
          </a:xfrm>
          <a:prstGeom prst="rect">
            <a:avLst/>
          </a:prstGeom>
          <a:noFill/>
        </p:spPr>
        <p:txBody>
          <a:bodyPr wrap="square" lIns="0" rIns="0" rtlCol="0" anchor="t">
            <a:spAutoFit/>
          </a:bodyPr>
          <a:lstStyle/>
          <a:p>
            <a:pPr algn="ctr"/>
            <a:r>
              <a:rPr lang="ru-RU" sz="1050" b="1" dirty="0" err="1"/>
              <a:t>Банклар</a:t>
            </a:r>
            <a:r>
              <a:rPr lang="ru-RU" sz="1050" b="1" dirty="0"/>
              <a:t> </a:t>
            </a:r>
            <a:r>
              <a:rPr lang="ru-RU" sz="1050" b="1" dirty="0" err="1"/>
              <a:t>ва</a:t>
            </a:r>
            <a:r>
              <a:rPr lang="ru-RU" sz="1050" b="1" dirty="0"/>
              <a:t> </a:t>
            </a:r>
            <a:r>
              <a:rPr lang="ru-RU" sz="1050" b="1" dirty="0" err="1"/>
              <a:t>бошқа</a:t>
            </a:r>
            <a:r>
              <a:rPr lang="ru-RU" sz="1050" b="1" dirty="0"/>
              <a:t> кредит </a:t>
            </a:r>
            <a:r>
              <a:rPr lang="ru-RU" sz="1050" b="1" dirty="0" err="1"/>
              <a:t>ташкилотлари</a:t>
            </a:r>
            <a:r>
              <a:rPr lang="ru-RU" sz="1050" b="1" dirty="0"/>
              <a:t> </a:t>
            </a:r>
            <a:r>
              <a:rPr lang="ru-RU" sz="1050" b="1" dirty="0" err="1"/>
              <a:t>молиявий</a:t>
            </a:r>
            <a:r>
              <a:rPr lang="ru-RU" sz="1050" b="1" dirty="0"/>
              <a:t> </a:t>
            </a:r>
            <a:r>
              <a:rPr lang="ru-RU" sz="1050" b="1" dirty="0" err="1"/>
              <a:t>ҳисоботининг</a:t>
            </a:r>
            <a:r>
              <a:rPr lang="ru-RU" sz="1050" b="1" dirty="0"/>
              <a:t> </a:t>
            </a:r>
            <a:r>
              <a:rPr lang="ru-RU" sz="1050" b="1" dirty="0" err="1"/>
              <a:t>таркиби</a:t>
            </a:r>
            <a:r>
              <a:rPr lang="ru-RU" sz="1050" dirty="0"/>
              <a:t> </a:t>
            </a:r>
            <a:r>
              <a:rPr lang="ru-RU" sz="1050" b="1" dirty="0" err="1"/>
              <a:t>ҳамда</a:t>
            </a:r>
            <a:r>
              <a:rPr lang="ru-RU" sz="1050" b="1" dirty="0"/>
              <a:t> </a:t>
            </a:r>
            <a:r>
              <a:rPr lang="ru-RU" sz="1050" b="1" dirty="0" err="1"/>
              <a:t>мазмуни</a:t>
            </a:r>
            <a:r>
              <a:rPr lang="ru-RU" sz="1050" dirty="0"/>
              <a:t> </a:t>
            </a:r>
            <a:r>
              <a:rPr lang="ru-RU" sz="1050" dirty="0" err="1"/>
              <a:t>Ўзбекистон</a:t>
            </a:r>
            <a:r>
              <a:rPr lang="ru-RU" sz="1050" dirty="0"/>
              <a:t> </a:t>
            </a:r>
            <a:r>
              <a:rPr lang="ru-RU" sz="1050" dirty="0" err="1"/>
              <a:t>Республикаси</a:t>
            </a:r>
            <a:r>
              <a:rPr lang="ru-RU" sz="1050" dirty="0"/>
              <a:t> </a:t>
            </a:r>
            <a:r>
              <a:rPr lang="ru-RU" sz="1050" dirty="0" err="1"/>
              <a:t>Марказий</a:t>
            </a:r>
            <a:r>
              <a:rPr lang="ru-RU" sz="1050" dirty="0"/>
              <a:t> банки </a:t>
            </a:r>
            <a:r>
              <a:rPr lang="ru-RU" sz="1050" dirty="0" err="1"/>
              <a:t>томонидан</a:t>
            </a:r>
            <a:r>
              <a:rPr lang="ru-RU" sz="1050" dirty="0"/>
              <a:t> </a:t>
            </a:r>
            <a:r>
              <a:rPr lang="ru-RU" sz="1050" dirty="0" err="1"/>
              <a:t>белгиланади</a:t>
            </a:r>
            <a:r>
              <a:rPr lang="ru-RU" sz="1050" dirty="0"/>
              <a:t>.</a:t>
            </a:r>
            <a:endParaRPr lang="en-US" sz="1050" dirty="0">
              <a:solidFill>
                <a:schemeClr val="tx1">
                  <a:lumMod val="65000"/>
                  <a:lumOff val="35000"/>
                </a:schemeClr>
              </a:solidFill>
            </a:endParaRPr>
          </a:p>
        </p:txBody>
      </p:sp>
      <p:sp>
        <p:nvSpPr>
          <p:cNvPr id="73" name="TextBox 72">
            <a:extLst>
              <a:ext uri="{FF2B5EF4-FFF2-40B4-BE49-F238E27FC236}">
                <a16:creationId xmlns="" xmlns:a16="http://schemas.microsoft.com/office/drawing/2014/main" id="{31044A1B-349D-49F8-B7EB-5B9EE78A18A9}"/>
              </a:ext>
            </a:extLst>
          </p:cNvPr>
          <p:cNvSpPr txBox="1"/>
          <p:nvPr/>
        </p:nvSpPr>
        <p:spPr>
          <a:xfrm>
            <a:off x="670148" y="1755934"/>
            <a:ext cx="2202816" cy="954107"/>
          </a:xfrm>
          <a:prstGeom prst="rect">
            <a:avLst/>
          </a:prstGeom>
          <a:noFill/>
        </p:spPr>
        <p:txBody>
          <a:bodyPr wrap="square" lIns="0" rIns="0" rtlCol="0" anchor="b">
            <a:spAutoFit/>
          </a:bodyPr>
          <a:lstStyle/>
          <a:p>
            <a:pPr algn="ctr"/>
            <a:r>
              <a:rPr lang="ru-RU" sz="1400" b="1" dirty="0" err="1"/>
              <a:t>Молиявий</a:t>
            </a:r>
            <a:r>
              <a:rPr lang="ru-RU" sz="1400" b="1" dirty="0"/>
              <a:t> </a:t>
            </a:r>
            <a:r>
              <a:rPr lang="ru-RU" sz="1400" b="1" dirty="0" err="1"/>
              <a:t>ҳисобот</a:t>
            </a:r>
            <a:r>
              <a:rPr lang="ru-RU" sz="1400" b="1" dirty="0"/>
              <a:t> </a:t>
            </a:r>
            <a:r>
              <a:rPr lang="ru-RU" sz="1400" dirty="0" err="1"/>
              <a:t>ҳисобот</a:t>
            </a:r>
            <a:r>
              <a:rPr lang="ru-RU" sz="1400" dirty="0"/>
              <a:t> </a:t>
            </a:r>
            <a:r>
              <a:rPr lang="ru-RU" sz="1400" dirty="0" err="1"/>
              <a:t>йили</a:t>
            </a:r>
            <a:r>
              <a:rPr lang="ru-RU" sz="1400" dirty="0"/>
              <a:t> </a:t>
            </a:r>
            <a:r>
              <a:rPr lang="ru-RU" sz="1400" dirty="0" err="1"/>
              <a:t>бошидан</a:t>
            </a:r>
            <a:r>
              <a:rPr lang="ru-RU" sz="1400" dirty="0"/>
              <a:t> </a:t>
            </a:r>
            <a:r>
              <a:rPr lang="ru-RU" sz="1400" dirty="0" err="1"/>
              <a:t>ортиб</a:t>
            </a:r>
            <a:r>
              <a:rPr lang="ru-RU" sz="1400" dirty="0"/>
              <a:t> </a:t>
            </a:r>
            <a:r>
              <a:rPr lang="ru-RU" sz="1400" dirty="0" err="1"/>
              <a:t>борувчи</a:t>
            </a:r>
            <a:r>
              <a:rPr lang="ru-RU" sz="1400" dirty="0"/>
              <a:t> </a:t>
            </a:r>
            <a:r>
              <a:rPr lang="ru-RU" sz="1400" dirty="0" err="1"/>
              <a:t>якун</a:t>
            </a:r>
            <a:r>
              <a:rPr lang="ru-RU" sz="1400" dirty="0"/>
              <a:t> </a:t>
            </a:r>
            <a:r>
              <a:rPr lang="ru-RU" sz="1400" dirty="0" err="1"/>
              <a:t>билан</a:t>
            </a:r>
            <a:r>
              <a:rPr lang="ru-RU" sz="1400" dirty="0"/>
              <a:t> </a:t>
            </a:r>
            <a:r>
              <a:rPr lang="ru-RU" sz="1400" dirty="0" err="1"/>
              <a:t>тузилади</a:t>
            </a:r>
            <a:r>
              <a:rPr lang="ru-RU" sz="1400" dirty="0"/>
              <a:t>.</a:t>
            </a:r>
            <a:endParaRPr lang="en-US" sz="1400" b="1" dirty="0"/>
          </a:p>
        </p:txBody>
      </p:sp>
      <p:sp>
        <p:nvSpPr>
          <p:cNvPr id="76" name="TextBox 75">
            <a:extLst>
              <a:ext uri="{FF2B5EF4-FFF2-40B4-BE49-F238E27FC236}">
                <a16:creationId xmlns="" xmlns:a16="http://schemas.microsoft.com/office/drawing/2014/main" id="{243198B2-80EA-4596-849B-89B6397E2FBA}"/>
              </a:ext>
            </a:extLst>
          </p:cNvPr>
          <p:cNvSpPr txBox="1"/>
          <p:nvPr/>
        </p:nvSpPr>
        <p:spPr>
          <a:xfrm>
            <a:off x="541567" y="2710829"/>
            <a:ext cx="2202816" cy="1015663"/>
          </a:xfrm>
          <a:prstGeom prst="rect">
            <a:avLst/>
          </a:prstGeom>
          <a:noFill/>
        </p:spPr>
        <p:txBody>
          <a:bodyPr wrap="square" lIns="0" rIns="0" rtlCol="0" anchor="b">
            <a:spAutoFit/>
          </a:bodyPr>
          <a:lstStyle/>
          <a:p>
            <a:pPr algn="ctr"/>
            <a:r>
              <a:rPr lang="ru-RU" sz="1200" b="1" dirty="0"/>
              <a:t>Бюджет </a:t>
            </a:r>
            <a:r>
              <a:rPr lang="ru-RU" sz="1200" b="1" dirty="0" err="1"/>
              <a:t>ташкилотларининг</a:t>
            </a:r>
            <a:r>
              <a:rPr lang="ru-RU" sz="1200" b="1" dirty="0"/>
              <a:t> </a:t>
            </a:r>
            <a:r>
              <a:rPr lang="ru-RU" sz="1200" b="1" dirty="0" err="1"/>
              <a:t>молиявий</a:t>
            </a:r>
            <a:r>
              <a:rPr lang="ru-RU" sz="1200" b="1" dirty="0"/>
              <a:t> </a:t>
            </a:r>
            <a:r>
              <a:rPr lang="ru-RU" sz="1200" b="1" dirty="0" err="1"/>
              <a:t>ҳисоботи</a:t>
            </a:r>
            <a:r>
              <a:rPr lang="ru-RU" sz="1200" dirty="0"/>
              <a:t> бюджет </a:t>
            </a:r>
            <a:r>
              <a:rPr lang="ru-RU" sz="1200" dirty="0" err="1"/>
              <a:t>тўғрисидаги</a:t>
            </a:r>
            <a:r>
              <a:rPr lang="ru-RU" sz="1200" dirty="0"/>
              <a:t> </a:t>
            </a:r>
            <a:r>
              <a:rPr lang="ru-RU" sz="1200" dirty="0" err="1"/>
              <a:t>қонун</a:t>
            </a:r>
            <a:r>
              <a:rPr lang="ru-RU" sz="1200" dirty="0"/>
              <a:t> </a:t>
            </a:r>
            <a:r>
              <a:rPr lang="ru-RU" sz="1200" dirty="0" err="1"/>
              <a:t>ҳужжатларига</a:t>
            </a:r>
            <a:r>
              <a:rPr lang="ru-RU" sz="1200" dirty="0"/>
              <a:t> </a:t>
            </a:r>
            <a:r>
              <a:rPr lang="ru-RU" sz="1200" dirty="0" err="1"/>
              <a:t>мувофиқ</a:t>
            </a:r>
            <a:r>
              <a:rPr lang="ru-RU" sz="1200" dirty="0"/>
              <a:t> </a:t>
            </a:r>
            <a:r>
              <a:rPr lang="ru-RU" sz="1200" dirty="0" err="1"/>
              <a:t>тузилади</a:t>
            </a:r>
            <a:r>
              <a:rPr lang="ru-RU" sz="1200" dirty="0"/>
              <a:t> </a:t>
            </a:r>
            <a:r>
              <a:rPr lang="ru-RU" sz="1200" dirty="0" err="1"/>
              <a:t>ва</a:t>
            </a:r>
            <a:r>
              <a:rPr lang="ru-RU" sz="1200" dirty="0"/>
              <a:t> </a:t>
            </a:r>
            <a:r>
              <a:rPr lang="ru-RU" sz="1200" dirty="0" err="1"/>
              <a:t>тақдим</a:t>
            </a:r>
            <a:r>
              <a:rPr lang="ru-RU" sz="1200" dirty="0"/>
              <a:t> </a:t>
            </a:r>
            <a:r>
              <a:rPr lang="ru-RU" sz="1200" dirty="0" err="1"/>
              <a:t>этилади</a:t>
            </a:r>
            <a:r>
              <a:rPr lang="ru-RU" sz="1200" dirty="0"/>
              <a:t>.</a:t>
            </a:r>
            <a:endParaRPr lang="en-US" sz="1200" b="1" dirty="0"/>
          </a:p>
        </p:txBody>
      </p:sp>
      <p:sp>
        <p:nvSpPr>
          <p:cNvPr id="79" name="TextBox 78">
            <a:extLst>
              <a:ext uri="{FF2B5EF4-FFF2-40B4-BE49-F238E27FC236}">
                <a16:creationId xmlns="" xmlns:a16="http://schemas.microsoft.com/office/drawing/2014/main" id="{9FCB6FC8-2FFB-4625-9179-E793C78C32DF}"/>
              </a:ext>
            </a:extLst>
          </p:cNvPr>
          <p:cNvSpPr txBox="1"/>
          <p:nvPr/>
        </p:nvSpPr>
        <p:spPr>
          <a:xfrm>
            <a:off x="475808" y="4119665"/>
            <a:ext cx="2202816" cy="769441"/>
          </a:xfrm>
          <a:prstGeom prst="rect">
            <a:avLst/>
          </a:prstGeom>
          <a:noFill/>
        </p:spPr>
        <p:txBody>
          <a:bodyPr wrap="square" lIns="0" rIns="0" rtlCol="0" anchor="b">
            <a:spAutoFit/>
          </a:bodyPr>
          <a:lstStyle/>
          <a:p>
            <a:pPr algn="ctr"/>
            <a:r>
              <a:rPr lang="ru-RU" sz="1100" b="1" dirty="0" err="1"/>
              <a:t>Молиявий</a:t>
            </a:r>
            <a:r>
              <a:rPr lang="ru-RU" sz="1100" b="1" dirty="0"/>
              <a:t> </a:t>
            </a:r>
            <a:r>
              <a:rPr lang="ru-RU" sz="1100" b="1" dirty="0" err="1"/>
              <a:t>ҳисоботнинг</a:t>
            </a:r>
            <a:r>
              <a:rPr lang="ru-RU" sz="1100" b="1" dirty="0"/>
              <a:t> </a:t>
            </a:r>
            <a:r>
              <a:rPr lang="ru-RU" sz="1100" b="1" dirty="0" err="1"/>
              <a:t>таркиби</a:t>
            </a:r>
            <a:r>
              <a:rPr lang="ru-RU" sz="1100" b="1" dirty="0"/>
              <a:t> </a:t>
            </a:r>
            <a:r>
              <a:rPr lang="ru-RU" sz="1100" b="1" dirty="0" err="1"/>
              <a:t>ва</a:t>
            </a:r>
            <a:r>
              <a:rPr lang="ru-RU" sz="1100" b="1" dirty="0"/>
              <a:t> </a:t>
            </a:r>
            <a:r>
              <a:rPr lang="ru-RU" sz="1100" b="1" dirty="0" err="1"/>
              <a:t>мазмуни</a:t>
            </a:r>
            <a:r>
              <a:rPr lang="ru-RU" sz="1100" dirty="0"/>
              <a:t> </a:t>
            </a:r>
            <a:r>
              <a:rPr lang="ru-RU" sz="1100" dirty="0" err="1"/>
              <a:t>Ўзбекистон</a:t>
            </a:r>
            <a:r>
              <a:rPr lang="ru-RU" sz="1100" dirty="0"/>
              <a:t> </a:t>
            </a:r>
            <a:r>
              <a:rPr lang="ru-RU" sz="1100" dirty="0" err="1"/>
              <a:t>Республикаси</a:t>
            </a:r>
            <a:r>
              <a:rPr lang="ru-RU" sz="1100" dirty="0"/>
              <a:t> </a:t>
            </a:r>
            <a:r>
              <a:rPr lang="ru-RU" sz="1100" dirty="0" err="1"/>
              <a:t>Молия</a:t>
            </a:r>
            <a:r>
              <a:rPr lang="ru-RU" sz="1100" dirty="0"/>
              <a:t> </a:t>
            </a:r>
            <a:r>
              <a:rPr lang="ru-RU" sz="1100" dirty="0" err="1"/>
              <a:t>вазирлиги</a:t>
            </a:r>
            <a:r>
              <a:rPr lang="ru-RU" sz="1100" dirty="0"/>
              <a:t> </a:t>
            </a:r>
            <a:r>
              <a:rPr lang="ru-RU" sz="1100" dirty="0" err="1"/>
              <a:t>томонидан</a:t>
            </a:r>
            <a:r>
              <a:rPr lang="ru-RU" sz="1100" dirty="0"/>
              <a:t> </a:t>
            </a:r>
            <a:r>
              <a:rPr lang="ru-RU" sz="1100" dirty="0" err="1"/>
              <a:t>белгиланади</a:t>
            </a:r>
            <a:r>
              <a:rPr lang="ru-RU" sz="1100" dirty="0"/>
              <a:t>.</a:t>
            </a:r>
            <a:endParaRPr lang="en-US" sz="1100" b="1" dirty="0"/>
          </a:p>
        </p:txBody>
      </p:sp>
      <p:sp>
        <p:nvSpPr>
          <p:cNvPr id="86" name="TextBox 85">
            <a:extLst>
              <a:ext uri="{FF2B5EF4-FFF2-40B4-BE49-F238E27FC236}">
                <a16:creationId xmlns="" xmlns:a16="http://schemas.microsoft.com/office/drawing/2014/main" id="{B2A43939-9E96-49E0-96DD-9E46860122A3}"/>
              </a:ext>
            </a:extLst>
          </p:cNvPr>
          <p:cNvSpPr txBox="1"/>
          <p:nvPr/>
        </p:nvSpPr>
        <p:spPr>
          <a:xfrm>
            <a:off x="5244327" y="5392667"/>
            <a:ext cx="2196970" cy="1338828"/>
          </a:xfrm>
          <a:prstGeom prst="rect">
            <a:avLst/>
          </a:prstGeom>
          <a:noFill/>
        </p:spPr>
        <p:txBody>
          <a:bodyPr wrap="square" lIns="0" rIns="0" rtlCol="0" anchor="t">
            <a:spAutoFit/>
          </a:bodyPr>
          <a:lstStyle/>
          <a:p>
            <a:pPr algn="ctr"/>
            <a:r>
              <a:rPr lang="ru-RU" sz="900" b="1" dirty="0" err="1"/>
              <a:t>Молиявий</a:t>
            </a:r>
            <a:r>
              <a:rPr lang="ru-RU" sz="900" b="1" dirty="0"/>
              <a:t> </a:t>
            </a:r>
            <a:r>
              <a:rPr lang="ru-RU" sz="900" b="1" dirty="0" err="1"/>
              <a:t>ҳисоботнинг</a:t>
            </a:r>
            <a:r>
              <a:rPr lang="ru-RU" sz="900" b="1" dirty="0"/>
              <a:t> </a:t>
            </a:r>
            <a:r>
              <a:rPr lang="ru-RU" sz="900" b="1" dirty="0" err="1"/>
              <a:t>ҳисобот</a:t>
            </a:r>
            <a:r>
              <a:rPr lang="ru-RU" sz="900" b="1" dirty="0"/>
              <a:t> </a:t>
            </a:r>
            <a:r>
              <a:rPr lang="ru-RU" sz="900" b="1" dirty="0" err="1"/>
              <a:t>даври</a:t>
            </a:r>
            <a:r>
              <a:rPr lang="ru-RU" sz="900" dirty="0"/>
              <a:t> 1 январь — 31 декабрь календарь </a:t>
            </a:r>
            <a:r>
              <a:rPr lang="ru-RU" sz="900" dirty="0" err="1"/>
              <a:t>йили</a:t>
            </a:r>
            <a:r>
              <a:rPr lang="ru-RU" sz="900" dirty="0"/>
              <a:t> </a:t>
            </a:r>
            <a:r>
              <a:rPr lang="ru-RU" sz="900" dirty="0" err="1"/>
              <a:t>йиллик</a:t>
            </a:r>
            <a:r>
              <a:rPr lang="ru-RU" sz="900" dirty="0"/>
              <a:t> </a:t>
            </a:r>
            <a:r>
              <a:rPr lang="ru-RU" sz="900" dirty="0" err="1"/>
              <a:t>молиявий</a:t>
            </a:r>
            <a:r>
              <a:rPr lang="ru-RU" sz="900" dirty="0"/>
              <a:t> </a:t>
            </a:r>
            <a:r>
              <a:rPr lang="ru-RU" sz="900" dirty="0" err="1"/>
              <a:t>ҳисоботнинг</a:t>
            </a:r>
            <a:r>
              <a:rPr lang="ru-RU" sz="900" dirty="0"/>
              <a:t> </a:t>
            </a:r>
            <a:r>
              <a:rPr lang="ru-RU" sz="900" dirty="0" err="1"/>
              <a:t>ҳисобот</a:t>
            </a:r>
            <a:r>
              <a:rPr lang="ru-RU" sz="900" dirty="0"/>
              <a:t> </a:t>
            </a:r>
            <a:r>
              <a:rPr lang="ru-RU" sz="900" dirty="0" err="1"/>
              <a:t>давридир</a:t>
            </a:r>
            <a:r>
              <a:rPr lang="ru-RU" sz="900" dirty="0"/>
              <a:t>.</a:t>
            </a:r>
          </a:p>
          <a:p>
            <a:pPr algn="ctr"/>
            <a:r>
              <a:rPr lang="ru-RU" sz="900" dirty="0"/>
              <a:t>1 </a:t>
            </a:r>
            <a:r>
              <a:rPr lang="ru-RU" sz="900" dirty="0" err="1"/>
              <a:t>январдан</a:t>
            </a:r>
            <a:r>
              <a:rPr lang="ru-RU" sz="900" dirty="0"/>
              <a:t> </a:t>
            </a:r>
            <a:r>
              <a:rPr lang="ru-RU" sz="900" dirty="0" err="1"/>
              <a:t>бошлаб</a:t>
            </a:r>
            <a:r>
              <a:rPr lang="ru-RU" sz="900" dirty="0"/>
              <a:t> </a:t>
            </a:r>
            <a:r>
              <a:rPr lang="ru-RU" sz="900" dirty="0" err="1"/>
              <a:t>даврий</a:t>
            </a:r>
            <a:r>
              <a:rPr lang="ru-RU" sz="900" dirty="0"/>
              <a:t> </a:t>
            </a:r>
            <a:r>
              <a:rPr lang="ru-RU" sz="900" dirty="0" err="1"/>
              <a:t>молиявий</a:t>
            </a:r>
            <a:r>
              <a:rPr lang="ru-RU" sz="900" dirty="0"/>
              <a:t> </a:t>
            </a:r>
            <a:r>
              <a:rPr lang="ru-RU" sz="900" dirty="0" err="1"/>
              <a:t>ҳисобот</a:t>
            </a:r>
            <a:r>
              <a:rPr lang="ru-RU" sz="900" dirty="0"/>
              <a:t> </a:t>
            </a:r>
            <a:r>
              <a:rPr lang="ru-RU" sz="900" dirty="0" err="1"/>
              <a:t>тузилаётган</a:t>
            </a:r>
            <a:r>
              <a:rPr lang="ru-RU" sz="900" dirty="0"/>
              <a:t> </a:t>
            </a:r>
            <a:r>
              <a:rPr lang="ru-RU" sz="900" dirty="0" err="1"/>
              <a:t>даврнинг</a:t>
            </a:r>
            <a:r>
              <a:rPr lang="ru-RU" sz="900" dirty="0"/>
              <a:t> </a:t>
            </a:r>
            <a:r>
              <a:rPr lang="ru-RU" sz="900" dirty="0" err="1"/>
              <a:t>ҳисобот</a:t>
            </a:r>
            <a:r>
              <a:rPr lang="ru-RU" sz="900" dirty="0"/>
              <a:t> </a:t>
            </a:r>
            <a:r>
              <a:rPr lang="ru-RU" sz="900" dirty="0" err="1"/>
              <a:t>санасини</a:t>
            </a:r>
            <a:r>
              <a:rPr lang="ru-RU" sz="900" dirty="0"/>
              <a:t> </a:t>
            </a:r>
            <a:r>
              <a:rPr lang="ru-RU" sz="900" dirty="0" err="1"/>
              <a:t>ҳам</a:t>
            </a:r>
            <a:r>
              <a:rPr lang="ru-RU" sz="900" dirty="0"/>
              <a:t> </a:t>
            </a:r>
            <a:r>
              <a:rPr lang="ru-RU" sz="900" dirty="0" err="1"/>
              <a:t>қамраб</a:t>
            </a:r>
            <a:r>
              <a:rPr lang="ru-RU" sz="900" dirty="0"/>
              <a:t> </a:t>
            </a:r>
            <a:r>
              <a:rPr lang="ru-RU" sz="900" dirty="0" err="1"/>
              <a:t>олган</a:t>
            </a:r>
            <a:r>
              <a:rPr lang="ru-RU" sz="900" dirty="0"/>
              <a:t> </a:t>
            </a:r>
            <a:r>
              <a:rPr lang="ru-RU" sz="900" dirty="0" err="1"/>
              <a:t>давр</a:t>
            </a:r>
            <a:r>
              <a:rPr lang="ru-RU" sz="900" dirty="0"/>
              <a:t> календарь </a:t>
            </a:r>
            <a:r>
              <a:rPr lang="ru-RU" sz="900" dirty="0" err="1"/>
              <a:t>йил</a:t>
            </a:r>
            <a:r>
              <a:rPr lang="ru-RU" sz="900" dirty="0"/>
              <a:t> </a:t>
            </a:r>
            <a:r>
              <a:rPr lang="ru-RU" sz="900" dirty="0" err="1"/>
              <a:t>мобайнида</a:t>
            </a:r>
            <a:r>
              <a:rPr lang="ru-RU" sz="900" dirty="0"/>
              <a:t> </a:t>
            </a:r>
            <a:r>
              <a:rPr lang="ru-RU" sz="900" dirty="0" err="1"/>
              <a:t>тузиладиган</a:t>
            </a:r>
            <a:r>
              <a:rPr lang="ru-RU" sz="900" dirty="0"/>
              <a:t> </a:t>
            </a:r>
            <a:r>
              <a:rPr lang="ru-RU" sz="900" dirty="0" err="1"/>
              <a:t>даврий</a:t>
            </a:r>
            <a:r>
              <a:rPr lang="ru-RU" sz="900" dirty="0"/>
              <a:t> </a:t>
            </a:r>
            <a:r>
              <a:rPr lang="ru-RU" sz="900" dirty="0" err="1"/>
              <a:t>молиявий</a:t>
            </a:r>
            <a:r>
              <a:rPr lang="ru-RU" sz="900" dirty="0"/>
              <a:t> </a:t>
            </a:r>
            <a:r>
              <a:rPr lang="ru-RU" sz="900" dirty="0" err="1"/>
              <a:t>ҳисобот</a:t>
            </a:r>
            <a:r>
              <a:rPr lang="ru-RU" sz="900" dirty="0"/>
              <a:t> </a:t>
            </a:r>
            <a:r>
              <a:rPr lang="ru-RU" sz="900" dirty="0" err="1"/>
              <a:t>учун</a:t>
            </a:r>
            <a:r>
              <a:rPr lang="ru-RU" sz="900" dirty="0"/>
              <a:t> </a:t>
            </a:r>
            <a:r>
              <a:rPr lang="ru-RU" sz="900" dirty="0" err="1"/>
              <a:t>ҳисобот</a:t>
            </a:r>
            <a:r>
              <a:rPr lang="ru-RU" sz="900" dirty="0"/>
              <a:t> </a:t>
            </a:r>
            <a:r>
              <a:rPr lang="ru-RU" sz="900" dirty="0" err="1"/>
              <a:t>давридир</a:t>
            </a:r>
            <a:r>
              <a:rPr lang="ru-RU" sz="900" dirty="0"/>
              <a:t>.</a:t>
            </a:r>
            <a:endParaRPr lang="en-US" sz="900" dirty="0">
              <a:solidFill>
                <a:schemeClr val="tx1">
                  <a:lumMod val="65000"/>
                  <a:lumOff val="35000"/>
                </a:schemeClr>
              </a:solidFill>
            </a:endParaRPr>
          </a:p>
        </p:txBody>
      </p:sp>
      <p:sp>
        <p:nvSpPr>
          <p:cNvPr id="89" name="TextBox 88">
            <a:extLst>
              <a:ext uri="{FF2B5EF4-FFF2-40B4-BE49-F238E27FC236}">
                <a16:creationId xmlns="" xmlns:a16="http://schemas.microsoft.com/office/drawing/2014/main" id="{8D2A8F66-1A9F-4EEE-B1CC-070F7F4A6B19}"/>
              </a:ext>
            </a:extLst>
          </p:cNvPr>
          <p:cNvSpPr txBox="1"/>
          <p:nvPr/>
        </p:nvSpPr>
        <p:spPr>
          <a:xfrm>
            <a:off x="6352876" y="1863005"/>
            <a:ext cx="2196970" cy="784830"/>
          </a:xfrm>
          <a:prstGeom prst="rect">
            <a:avLst/>
          </a:prstGeom>
          <a:noFill/>
        </p:spPr>
        <p:txBody>
          <a:bodyPr wrap="square" lIns="0" rIns="0" rtlCol="0" anchor="t">
            <a:spAutoFit/>
          </a:bodyPr>
          <a:lstStyle/>
          <a:p>
            <a:pPr algn="just"/>
            <a:r>
              <a:rPr lang="ru-RU" sz="900" b="1" dirty="0" err="1"/>
              <a:t>Рўйхатдан</a:t>
            </a:r>
            <a:r>
              <a:rPr lang="ru-RU" sz="900" b="1" dirty="0"/>
              <a:t> </a:t>
            </a:r>
            <a:r>
              <a:rPr lang="ru-RU" sz="900" b="1" dirty="0" err="1"/>
              <a:t>ўтилгунига</a:t>
            </a:r>
            <a:r>
              <a:rPr lang="ru-RU" sz="900" b="1" dirty="0"/>
              <a:t> </a:t>
            </a:r>
            <a:r>
              <a:rPr lang="ru-RU" sz="900" b="1" dirty="0" err="1"/>
              <a:t>ёки</a:t>
            </a:r>
            <a:r>
              <a:rPr lang="ru-RU" sz="900" b="1" dirty="0"/>
              <a:t> </a:t>
            </a:r>
            <a:r>
              <a:rPr lang="ru-RU" sz="900" b="1" dirty="0" err="1"/>
              <a:t>юридик</a:t>
            </a:r>
            <a:r>
              <a:rPr lang="ru-RU" sz="900" b="1" dirty="0"/>
              <a:t> </a:t>
            </a:r>
            <a:r>
              <a:rPr lang="ru-RU" sz="900" b="1" dirty="0" err="1"/>
              <a:t>шахс</a:t>
            </a:r>
            <a:r>
              <a:rPr lang="ru-RU" sz="900" b="1" dirty="0"/>
              <a:t> </a:t>
            </a:r>
            <a:r>
              <a:rPr lang="ru-RU" sz="900" b="1" dirty="0" err="1"/>
              <a:t>ҳуқуқи</a:t>
            </a:r>
            <a:r>
              <a:rPr lang="ru-RU" sz="900" b="1" dirty="0"/>
              <a:t> </a:t>
            </a:r>
            <a:r>
              <a:rPr lang="ru-RU" sz="900" b="1" dirty="0" err="1"/>
              <a:t>олингунига</a:t>
            </a:r>
            <a:r>
              <a:rPr lang="ru-RU" sz="900" b="1" dirty="0"/>
              <a:t> </a:t>
            </a:r>
            <a:r>
              <a:rPr lang="ru-RU" sz="900" b="1" dirty="0" err="1"/>
              <a:t>қадар</a:t>
            </a:r>
            <a:r>
              <a:rPr lang="ru-RU" sz="900" dirty="0"/>
              <a:t> </a:t>
            </a:r>
            <a:r>
              <a:rPr lang="ru-RU" sz="900" dirty="0" err="1"/>
              <a:t>амалга</a:t>
            </a:r>
            <a:r>
              <a:rPr lang="ru-RU" sz="900" dirty="0"/>
              <a:t> </a:t>
            </a:r>
            <a:r>
              <a:rPr lang="ru-RU" sz="900" dirty="0" err="1"/>
              <a:t>оширилган</a:t>
            </a:r>
            <a:r>
              <a:rPr lang="ru-RU" sz="900" dirty="0"/>
              <a:t> </a:t>
            </a:r>
            <a:r>
              <a:rPr lang="ru-RU" sz="900" dirty="0" err="1"/>
              <a:t>хўжалик</a:t>
            </a:r>
            <a:r>
              <a:rPr lang="ru-RU" sz="900" dirty="0"/>
              <a:t> </a:t>
            </a:r>
            <a:r>
              <a:rPr lang="ru-RU" sz="900" dirty="0" err="1"/>
              <a:t>операциялари</a:t>
            </a:r>
            <a:r>
              <a:rPr lang="ru-RU" sz="900" dirty="0"/>
              <a:t> </a:t>
            </a:r>
            <a:r>
              <a:rPr lang="ru-RU" sz="900" dirty="0" err="1"/>
              <a:t>тўғрисидаги</a:t>
            </a:r>
            <a:r>
              <a:rPr lang="ru-RU" sz="900" dirty="0"/>
              <a:t> </a:t>
            </a:r>
            <a:r>
              <a:rPr lang="ru-RU" sz="900" dirty="0" err="1"/>
              <a:t>маълумотлар</a:t>
            </a:r>
            <a:r>
              <a:rPr lang="ru-RU" sz="900" dirty="0"/>
              <a:t> </a:t>
            </a:r>
            <a:r>
              <a:rPr lang="ru-RU" sz="900" dirty="0" err="1"/>
              <a:t>биринчи</a:t>
            </a:r>
            <a:r>
              <a:rPr lang="ru-RU" sz="900" dirty="0"/>
              <a:t> </a:t>
            </a:r>
            <a:r>
              <a:rPr lang="ru-RU" sz="900" dirty="0" err="1"/>
              <a:t>ҳисобот</a:t>
            </a:r>
            <a:r>
              <a:rPr lang="ru-RU" sz="900" dirty="0"/>
              <a:t> </a:t>
            </a:r>
            <a:r>
              <a:rPr lang="ru-RU" sz="900" dirty="0" err="1"/>
              <a:t>йилининг</a:t>
            </a:r>
            <a:r>
              <a:rPr lang="ru-RU" sz="900" dirty="0"/>
              <a:t> </a:t>
            </a:r>
            <a:r>
              <a:rPr lang="ru-RU" sz="900" dirty="0" err="1"/>
              <a:t>молиявий</a:t>
            </a:r>
            <a:r>
              <a:rPr lang="ru-RU" sz="900" dirty="0"/>
              <a:t> </a:t>
            </a:r>
            <a:r>
              <a:rPr lang="ru-RU" sz="900" dirty="0" err="1"/>
              <a:t>ҳисоботига</a:t>
            </a:r>
            <a:r>
              <a:rPr lang="ru-RU" sz="900" dirty="0"/>
              <a:t> </a:t>
            </a:r>
            <a:r>
              <a:rPr lang="ru-RU" sz="900" dirty="0" err="1"/>
              <a:t>киритилади</a:t>
            </a:r>
            <a:r>
              <a:rPr lang="ru-RU" sz="900" dirty="0"/>
              <a:t>.</a:t>
            </a:r>
            <a:endParaRPr lang="en-US" sz="900" dirty="0">
              <a:solidFill>
                <a:schemeClr val="tx1">
                  <a:lumMod val="65000"/>
                  <a:lumOff val="35000"/>
                </a:schemeClr>
              </a:solidFill>
            </a:endParaRPr>
          </a:p>
        </p:txBody>
      </p:sp>
      <p:sp>
        <p:nvSpPr>
          <p:cNvPr id="92" name="TextBox 91">
            <a:extLst>
              <a:ext uri="{FF2B5EF4-FFF2-40B4-BE49-F238E27FC236}">
                <a16:creationId xmlns="" xmlns:a16="http://schemas.microsoft.com/office/drawing/2014/main" id="{3F0A82FB-38A2-4A62-BFD2-C5085F764E92}"/>
              </a:ext>
            </a:extLst>
          </p:cNvPr>
          <p:cNvSpPr txBox="1"/>
          <p:nvPr/>
        </p:nvSpPr>
        <p:spPr>
          <a:xfrm>
            <a:off x="6703175" y="3093202"/>
            <a:ext cx="2196970" cy="784830"/>
          </a:xfrm>
          <a:prstGeom prst="rect">
            <a:avLst/>
          </a:prstGeom>
          <a:noFill/>
        </p:spPr>
        <p:txBody>
          <a:bodyPr wrap="square" lIns="0" rIns="0" rtlCol="0" anchor="t">
            <a:spAutoFit/>
          </a:bodyPr>
          <a:lstStyle/>
          <a:p>
            <a:pPr algn="just"/>
            <a:r>
              <a:rPr lang="ru-RU" sz="900" b="1" dirty="0" err="1"/>
              <a:t>Агар</a:t>
            </a:r>
            <a:r>
              <a:rPr lang="ru-RU" sz="900" b="1" dirty="0"/>
              <a:t> </a:t>
            </a:r>
            <a:r>
              <a:rPr lang="ru-RU" sz="900" b="1" dirty="0" err="1"/>
              <a:t>юридик</a:t>
            </a:r>
            <a:r>
              <a:rPr lang="ru-RU" sz="900" b="1" dirty="0"/>
              <a:t> </a:t>
            </a:r>
            <a:r>
              <a:rPr lang="ru-RU" sz="900" b="1" dirty="0" err="1"/>
              <a:t>шахс</a:t>
            </a:r>
            <a:r>
              <a:rPr lang="ru-RU" sz="900" b="1" dirty="0"/>
              <a:t> (бюджет </a:t>
            </a:r>
            <a:r>
              <a:rPr lang="ru-RU" sz="900" b="1" dirty="0" err="1"/>
              <a:t>ташкилотларидан</a:t>
            </a:r>
            <a:r>
              <a:rPr lang="ru-RU" sz="900" b="1" dirty="0"/>
              <a:t> </a:t>
            </a:r>
            <a:r>
              <a:rPr lang="ru-RU" sz="900" b="1" dirty="0" err="1"/>
              <a:t>ташқари</a:t>
            </a:r>
            <a:r>
              <a:rPr lang="ru-RU" sz="900" b="1" dirty="0"/>
              <a:t>) </a:t>
            </a:r>
            <a:r>
              <a:rPr lang="ru-RU" sz="900" dirty="0"/>
              <a:t>1 </a:t>
            </a:r>
            <a:r>
              <a:rPr lang="ru-RU" sz="900" dirty="0" err="1"/>
              <a:t>октябрдан</a:t>
            </a:r>
            <a:r>
              <a:rPr lang="ru-RU" sz="900" dirty="0"/>
              <a:t> </a:t>
            </a:r>
            <a:r>
              <a:rPr lang="ru-RU" sz="900" dirty="0" err="1"/>
              <a:t>кейин</a:t>
            </a:r>
            <a:r>
              <a:rPr lang="ru-RU" sz="900" dirty="0"/>
              <a:t> </a:t>
            </a:r>
            <a:r>
              <a:rPr lang="ru-RU" sz="900" dirty="0" err="1"/>
              <a:t>рўйхатга</a:t>
            </a:r>
            <a:r>
              <a:rPr lang="ru-RU" sz="900" dirty="0"/>
              <a:t> </a:t>
            </a:r>
            <a:r>
              <a:rPr lang="ru-RU" sz="900" dirty="0" err="1"/>
              <a:t>олинган</a:t>
            </a:r>
            <a:r>
              <a:rPr lang="ru-RU" sz="900" dirty="0"/>
              <a:t> </a:t>
            </a:r>
            <a:r>
              <a:rPr lang="ru-RU" sz="900" dirty="0" err="1"/>
              <a:t>бўлса</a:t>
            </a:r>
            <a:r>
              <a:rPr lang="ru-RU" sz="900" dirty="0"/>
              <a:t>, </a:t>
            </a:r>
            <a:r>
              <a:rPr lang="ru-RU" sz="900" dirty="0" err="1"/>
              <a:t>биринчи</a:t>
            </a:r>
            <a:r>
              <a:rPr lang="ru-RU" sz="900" dirty="0"/>
              <a:t> </a:t>
            </a:r>
            <a:r>
              <a:rPr lang="ru-RU" sz="900" dirty="0" err="1"/>
              <a:t>ҳисобот</a:t>
            </a:r>
            <a:r>
              <a:rPr lang="ru-RU" sz="900" dirty="0"/>
              <a:t> </a:t>
            </a:r>
            <a:r>
              <a:rPr lang="ru-RU" sz="900" dirty="0" err="1"/>
              <a:t>йили</a:t>
            </a:r>
            <a:r>
              <a:rPr lang="ru-RU" sz="900" dirty="0"/>
              <a:t> </a:t>
            </a:r>
            <a:r>
              <a:rPr lang="ru-RU" sz="900" dirty="0" err="1"/>
              <a:t>кейинги</a:t>
            </a:r>
            <a:r>
              <a:rPr lang="ru-RU" sz="900" dirty="0"/>
              <a:t> </a:t>
            </a:r>
            <a:r>
              <a:rPr lang="ru-RU" sz="900" dirty="0" err="1"/>
              <a:t>йилнинг</a:t>
            </a:r>
            <a:r>
              <a:rPr lang="ru-RU" sz="900" dirty="0"/>
              <a:t> 31 </a:t>
            </a:r>
            <a:r>
              <a:rPr lang="ru-RU" sz="900" dirty="0" err="1"/>
              <a:t>декабрида</a:t>
            </a:r>
            <a:r>
              <a:rPr lang="ru-RU" sz="900" dirty="0"/>
              <a:t> </a:t>
            </a:r>
            <a:r>
              <a:rPr lang="ru-RU" sz="900" dirty="0" err="1"/>
              <a:t>тугайди</a:t>
            </a:r>
            <a:r>
              <a:rPr lang="ru-RU" sz="900" dirty="0"/>
              <a:t>.</a:t>
            </a:r>
            <a:endParaRPr lang="en-US" sz="900" dirty="0">
              <a:solidFill>
                <a:schemeClr val="tx1">
                  <a:lumMod val="65000"/>
                  <a:lumOff val="35000"/>
                </a:schemeClr>
              </a:solidFill>
            </a:endParaRPr>
          </a:p>
        </p:txBody>
      </p:sp>
      <p:sp>
        <p:nvSpPr>
          <p:cNvPr id="95" name="TextBox 94">
            <a:extLst>
              <a:ext uri="{FF2B5EF4-FFF2-40B4-BE49-F238E27FC236}">
                <a16:creationId xmlns="" xmlns:a16="http://schemas.microsoft.com/office/drawing/2014/main" id="{2DD4AD05-2804-4414-AA08-CF0DF28FBDC7}"/>
              </a:ext>
            </a:extLst>
          </p:cNvPr>
          <p:cNvSpPr txBox="1"/>
          <p:nvPr/>
        </p:nvSpPr>
        <p:spPr>
          <a:xfrm>
            <a:off x="6490409" y="4025643"/>
            <a:ext cx="2196970" cy="1338828"/>
          </a:xfrm>
          <a:prstGeom prst="rect">
            <a:avLst/>
          </a:prstGeom>
          <a:noFill/>
        </p:spPr>
        <p:txBody>
          <a:bodyPr wrap="square" lIns="0" rIns="0" rtlCol="0" anchor="t">
            <a:spAutoFit/>
          </a:bodyPr>
          <a:lstStyle/>
          <a:p>
            <a:pPr algn="just"/>
            <a:r>
              <a:rPr lang="ru-RU" sz="900" b="1" dirty="0" err="1"/>
              <a:t>Янгидан</a:t>
            </a:r>
            <a:r>
              <a:rPr lang="ru-RU" sz="900" b="1" dirty="0"/>
              <a:t> </a:t>
            </a:r>
            <a:r>
              <a:rPr lang="ru-RU" sz="900" b="1" dirty="0" err="1"/>
              <a:t>ташкил</a:t>
            </a:r>
            <a:r>
              <a:rPr lang="ru-RU" sz="900" b="1" dirty="0"/>
              <a:t> </a:t>
            </a:r>
            <a:r>
              <a:rPr lang="ru-RU" sz="900" b="1" dirty="0" err="1"/>
              <a:t>этилган</a:t>
            </a:r>
            <a:r>
              <a:rPr lang="ru-RU" sz="900" b="1" dirty="0"/>
              <a:t> </a:t>
            </a:r>
            <a:r>
              <a:rPr lang="ru-RU" sz="900" b="1" dirty="0" err="1"/>
              <a:t>юридик</a:t>
            </a:r>
            <a:r>
              <a:rPr lang="ru-RU" sz="900" b="1" dirty="0"/>
              <a:t> </a:t>
            </a:r>
            <a:r>
              <a:rPr lang="ru-RU" sz="900" b="1" dirty="0" err="1"/>
              <a:t>шахслар</a:t>
            </a:r>
            <a:r>
              <a:rPr lang="ru-RU" sz="900" dirty="0"/>
              <a:t> </a:t>
            </a:r>
            <a:r>
              <a:rPr lang="ru-RU" sz="900" dirty="0" err="1"/>
              <a:t>учун</a:t>
            </a:r>
            <a:r>
              <a:rPr lang="ru-RU" sz="900" dirty="0"/>
              <a:t> </a:t>
            </a:r>
            <a:r>
              <a:rPr lang="ru-RU" sz="900" dirty="0" err="1"/>
              <a:t>юридик</a:t>
            </a:r>
            <a:r>
              <a:rPr lang="ru-RU" sz="900" dirty="0"/>
              <a:t> </a:t>
            </a:r>
            <a:r>
              <a:rPr lang="ru-RU" sz="900" dirty="0" err="1"/>
              <a:t>шахс</a:t>
            </a:r>
            <a:r>
              <a:rPr lang="ru-RU" sz="900" dirty="0"/>
              <a:t> </a:t>
            </a:r>
            <a:r>
              <a:rPr lang="ru-RU" sz="900" dirty="0" err="1"/>
              <a:t>ҳуқуқи</a:t>
            </a:r>
            <a:r>
              <a:rPr lang="ru-RU" sz="900" dirty="0"/>
              <a:t> </a:t>
            </a:r>
            <a:r>
              <a:rPr lang="ru-RU" sz="900" dirty="0" err="1"/>
              <a:t>қўлга</a:t>
            </a:r>
            <a:r>
              <a:rPr lang="ru-RU" sz="900" dirty="0"/>
              <a:t> </a:t>
            </a:r>
            <a:r>
              <a:rPr lang="ru-RU" sz="900" dirty="0" err="1"/>
              <a:t>киритилган</a:t>
            </a:r>
            <a:r>
              <a:rPr lang="ru-RU" sz="900" dirty="0"/>
              <a:t> </a:t>
            </a:r>
            <a:r>
              <a:rPr lang="ru-RU" sz="900" dirty="0" err="1"/>
              <a:t>санадан</a:t>
            </a:r>
            <a:r>
              <a:rPr lang="ru-RU" sz="900" dirty="0"/>
              <a:t> </a:t>
            </a:r>
            <a:r>
              <a:rPr lang="ru-RU" sz="900" dirty="0" err="1"/>
              <a:t>бошлаб</a:t>
            </a:r>
            <a:r>
              <a:rPr lang="ru-RU" sz="900" dirty="0"/>
              <a:t> </a:t>
            </a:r>
            <a:r>
              <a:rPr lang="ru-RU" sz="900" dirty="0" err="1"/>
              <a:t>ўша</a:t>
            </a:r>
            <a:r>
              <a:rPr lang="ru-RU" sz="900" dirty="0"/>
              <a:t> </a:t>
            </a:r>
            <a:r>
              <a:rPr lang="ru-RU" sz="900" dirty="0" err="1"/>
              <a:t>йилнинг</a:t>
            </a:r>
            <a:r>
              <a:rPr lang="ru-RU" sz="900" dirty="0"/>
              <a:t> 31 </a:t>
            </a:r>
            <a:r>
              <a:rPr lang="ru-RU" sz="900" dirty="0" err="1"/>
              <a:t>декабрига</a:t>
            </a:r>
            <a:r>
              <a:rPr lang="ru-RU" sz="900" dirty="0"/>
              <a:t> </a:t>
            </a:r>
            <a:r>
              <a:rPr lang="ru-RU" sz="900" dirty="0" err="1"/>
              <a:t>қадар</a:t>
            </a:r>
            <a:r>
              <a:rPr lang="ru-RU" sz="900" dirty="0"/>
              <a:t> </a:t>
            </a:r>
            <a:r>
              <a:rPr lang="ru-RU" sz="900" dirty="0" err="1"/>
              <a:t>бўлган</a:t>
            </a:r>
            <a:r>
              <a:rPr lang="ru-RU" sz="900" dirty="0"/>
              <a:t> </a:t>
            </a:r>
            <a:r>
              <a:rPr lang="ru-RU" sz="900" dirty="0" err="1"/>
              <a:t>давр</a:t>
            </a:r>
            <a:r>
              <a:rPr lang="ru-RU" sz="900" dirty="0"/>
              <a:t>, </a:t>
            </a:r>
            <a:r>
              <a:rPr lang="ru-RU" sz="900" dirty="0" err="1"/>
              <a:t>юридик</a:t>
            </a:r>
            <a:r>
              <a:rPr lang="ru-RU" sz="900" dirty="0"/>
              <a:t> </a:t>
            </a:r>
            <a:r>
              <a:rPr lang="ru-RU" sz="900" dirty="0" err="1"/>
              <a:t>шахс</a:t>
            </a:r>
            <a:r>
              <a:rPr lang="ru-RU" sz="900" dirty="0"/>
              <a:t> </a:t>
            </a:r>
            <a:r>
              <a:rPr lang="ru-RU" sz="900" dirty="0" err="1"/>
              <a:t>бўлмаганлар</a:t>
            </a:r>
            <a:r>
              <a:rPr lang="ru-RU" sz="900" dirty="0"/>
              <a:t> </a:t>
            </a:r>
            <a:r>
              <a:rPr lang="ru-RU" sz="900" dirty="0" err="1"/>
              <a:t>учун</a:t>
            </a:r>
            <a:r>
              <a:rPr lang="ru-RU" sz="900" dirty="0"/>
              <a:t> </a:t>
            </a:r>
            <a:r>
              <a:rPr lang="ru-RU" sz="900" dirty="0" err="1"/>
              <a:t>эса</a:t>
            </a:r>
            <a:r>
              <a:rPr lang="ru-RU" sz="900" dirty="0"/>
              <a:t>, улар </a:t>
            </a:r>
            <a:r>
              <a:rPr lang="ru-RU" sz="900" dirty="0" err="1"/>
              <a:t>давлат</a:t>
            </a:r>
            <a:r>
              <a:rPr lang="ru-RU" sz="900" dirty="0"/>
              <a:t> </a:t>
            </a:r>
            <a:r>
              <a:rPr lang="ru-RU" sz="900" dirty="0" err="1"/>
              <a:t>органларида</a:t>
            </a:r>
            <a:r>
              <a:rPr lang="ru-RU" sz="900" dirty="0"/>
              <a:t> </a:t>
            </a:r>
            <a:r>
              <a:rPr lang="ru-RU" sz="900" dirty="0" err="1"/>
              <a:t>рўйхатдан</a:t>
            </a:r>
            <a:r>
              <a:rPr lang="ru-RU" sz="900" dirty="0"/>
              <a:t> </a:t>
            </a:r>
            <a:r>
              <a:rPr lang="ru-RU" sz="900" dirty="0" err="1"/>
              <a:t>ўтказилган</a:t>
            </a:r>
            <a:r>
              <a:rPr lang="ru-RU" sz="900" dirty="0"/>
              <a:t> </a:t>
            </a:r>
            <a:r>
              <a:rPr lang="ru-RU" sz="900" dirty="0" err="1"/>
              <a:t>санадан</a:t>
            </a:r>
            <a:r>
              <a:rPr lang="ru-RU" sz="900" dirty="0"/>
              <a:t> </a:t>
            </a:r>
            <a:r>
              <a:rPr lang="ru-RU" sz="900" dirty="0" err="1"/>
              <a:t>бошлаб</a:t>
            </a:r>
            <a:r>
              <a:rPr lang="ru-RU" sz="900" dirty="0"/>
              <a:t> </a:t>
            </a:r>
            <a:r>
              <a:rPr lang="ru-RU" sz="900" dirty="0" err="1"/>
              <a:t>ўша</a:t>
            </a:r>
            <a:r>
              <a:rPr lang="ru-RU" sz="900" dirty="0"/>
              <a:t> </a:t>
            </a:r>
            <a:r>
              <a:rPr lang="ru-RU" sz="900" dirty="0" err="1"/>
              <a:t>йилнинг</a:t>
            </a:r>
            <a:r>
              <a:rPr lang="ru-RU" sz="900" dirty="0"/>
              <a:t> 31 </a:t>
            </a:r>
            <a:r>
              <a:rPr lang="ru-RU" sz="900" dirty="0" err="1"/>
              <a:t>декабрига</a:t>
            </a:r>
            <a:r>
              <a:rPr lang="ru-RU" sz="900" dirty="0"/>
              <a:t> </a:t>
            </a:r>
            <a:r>
              <a:rPr lang="ru-RU" sz="900" dirty="0" err="1"/>
              <a:t>қадар</a:t>
            </a:r>
            <a:r>
              <a:rPr lang="ru-RU" sz="900" dirty="0"/>
              <a:t> </a:t>
            </a:r>
            <a:r>
              <a:rPr lang="ru-RU" sz="900" dirty="0" err="1"/>
              <a:t>бўлган</a:t>
            </a:r>
            <a:r>
              <a:rPr lang="ru-RU" sz="900" dirty="0"/>
              <a:t> </a:t>
            </a:r>
            <a:r>
              <a:rPr lang="ru-RU" sz="900" dirty="0" err="1"/>
              <a:t>давр</a:t>
            </a:r>
            <a:r>
              <a:rPr lang="ru-RU" sz="900" dirty="0"/>
              <a:t> </a:t>
            </a:r>
            <a:r>
              <a:rPr lang="ru-RU" sz="900" dirty="0" err="1"/>
              <a:t>биринчи</a:t>
            </a:r>
            <a:r>
              <a:rPr lang="ru-RU" sz="900" dirty="0"/>
              <a:t> </a:t>
            </a:r>
            <a:r>
              <a:rPr lang="ru-RU" sz="900" dirty="0" err="1"/>
              <a:t>ҳисобот</a:t>
            </a:r>
            <a:r>
              <a:rPr lang="ru-RU" sz="900" dirty="0"/>
              <a:t> </a:t>
            </a:r>
            <a:r>
              <a:rPr lang="ru-RU" sz="900" dirty="0" err="1"/>
              <a:t>йили</a:t>
            </a:r>
            <a:r>
              <a:rPr lang="ru-RU" sz="900" dirty="0"/>
              <a:t> </a:t>
            </a:r>
            <a:r>
              <a:rPr lang="ru-RU" sz="900" dirty="0" err="1"/>
              <a:t>деб</a:t>
            </a:r>
            <a:r>
              <a:rPr lang="ru-RU" sz="900" dirty="0"/>
              <a:t> </a:t>
            </a:r>
            <a:r>
              <a:rPr lang="ru-RU" sz="900" dirty="0" err="1"/>
              <a:t>ҳисобланади</a:t>
            </a:r>
            <a:r>
              <a:rPr lang="ru-RU" sz="900" dirty="0"/>
              <a:t>.</a:t>
            </a:r>
            <a:endParaRPr lang="en-US" sz="900" dirty="0">
              <a:solidFill>
                <a:schemeClr val="tx1">
                  <a:lumMod val="65000"/>
                  <a:lumOff val="35000"/>
                </a:schemeClr>
              </a:solidFill>
            </a:endParaRPr>
          </a:p>
        </p:txBody>
      </p:sp>
      <p:grpSp>
        <p:nvGrpSpPr>
          <p:cNvPr id="33" name="Group 32">
            <a:extLst>
              <a:ext uri="{FF2B5EF4-FFF2-40B4-BE49-F238E27FC236}">
                <a16:creationId xmlns="" xmlns:a16="http://schemas.microsoft.com/office/drawing/2014/main" id="{AED87C1D-1876-497E-8C31-98299E5640B6}"/>
              </a:ext>
            </a:extLst>
          </p:cNvPr>
          <p:cNvGrpSpPr/>
          <p:nvPr/>
        </p:nvGrpSpPr>
        <p:grpSpPr>
          <a:xfrm>
            <a:off x="2530924" y="1661399"/>
            <a:ext cx="4082152" cy="4072746"/>
            <a:chOff x="3336926" y="676276"/>
            <a:chExt cx="5513387" cy="5500687"/>
          </a:xfrm>
        </p:grpSpPr>
        <p:sp>
          <p:nvSpPr>
            <p:cNvPr id="34" name="Freeform 5">
              <a:extLst>
                <a:ext uri="{FF2B5EF4-FFF2-40B4-BE49-F238E27FC236}">
                  <a16:creationId xmlns="" xmlns:a16="http://schemas.microsoft.com/office/drawing/2014/main" id="{C7A34167-E53F-4647-B3AA-0CE78652A820}"/>
                </a:ext>
              </a:extLst>
            </p:cNvPr>
            <p:cNvSpPr>
              <a:spLocks/>
            </p:cNvSpPr>
            <p:nvPr/>
          </p:nvSpPr>
          <p:spPr bwMode="auto">
            <a:xfrm>
              <a:off x="6554788" y="1890713"/>
              <a:ext cx="2295525" cy="2392363"/>
            </a:xfrm>
            <a:custGeom>
              <a:avLst/>
              <a:gdLst>
                <a:gd name="T0" fmla="*/ 113 w 611"/>
                <a:gd name="T1" fmla="*/ 0 h 637"/>
                <a:gd name="T2" fmla="*/ 113 w 611"/>
                <a:gd name="T3" fmla="*/ 132 h 637"/>
                <a:gd name="T4" fmla="*/ 156 w 611"/>
                <a:gd name="T5" fmla="*/ 173 h 637"/>
                <a:gd name="T6" fmla="*/ 373 w 611"/>
                <a:gd name="T7" fmla="*/ 173 h 637"/>
                <a:gd name="T8" fmla="*/ 609 w 611"/>
                <a:gd name="T9" fmla="*/ 408 h 637"/>
                <a:gd name="T10" fmla="*/ 431 w 611"/>
                <a:gd name="T11" fmla="*/ 637 h 637"/>
                <a:gd name="T12" fmla="*/ 396 w 611"/>
                <a:gd name="T13" fmla="*/ 592 h 637"/>
                <a:gd name="T14" fmla="*/ 335 w 611"/>
                <a:gd name="T15" fmla="*/ 531 h 637"/>
                <a:gd name="T16" fmla="*/ 373 w 611"/>
                <a:gd name="T17" fmla="*/ 531 h 637"/>
                <a:gd name="T18" fmla="*/ 495 w 611"/>
                <a:gd name="T19" fmla="*/ 408 h 637"/>
                <a:gd name="T20" fmla="*/ 373 w 611"/>
                <a:gd name="T21" fmla="*/ 286 h 637"/>
                <a:gd name="T22" fmla="*/ 108 w 611"/>
                <a:gd name="T23" fmla="*/ 286 h 637"/>
                <a:gd name="T24" fmla="*/ 0 w 611"/>
                <a:gd name="T25" fmla="*/ 172 h 637"/>
                <a:gd name="T26" fmla="*/ 0 w 611"/>
                <a:gd name="T27" fmla="*/ 113 h 637"/>
                <a:gd name="T28" fmla="*/ 113 w 611"/>
                <a:gd name="T29" fmla="*/ 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1" h="637">
                  <a:moveTo>
                    <a:pt x="113" y="0"/>
                  </a:moveTo>
                  <a:cubicBezTo>
                    <a:pt x="113" y="132"/>
                    <a:pt x="113" y="132"/>
                    <a:pt x="113" y="132"/>
                  </a:cubicBezTo>
                  <a:cubicBezTo>
                    <a:pt x="115" y="154"/>
                    <a:pt x="133" y="171"/>
                    <a:pt x="156" y="173"/>
                  </a:cubicBezTo>
                  <a:cubicBezTo>
                    <a:pt x="373" y="173"/>
                    <a:pt x="373" y="173"/>
                    <a:pt x="373" y="173"/>
                  </a:cubicBezTo>
                  <a:cubicBezTo>
                    <a:pt x="500" y="173"/>
                    <a:pt x="611" y="279"/>
                    <a:pt x="609" y="408"/>
                  </a:cubicBezTo>
                  <a:cubicBezTo>
                    <a:pt x="610" y="517"/>
                    <a:pt x="532" y="610"/>
                    <a:pt x="431" y="637"/>
                  </a:cubicBezTo>
                  <a:cubicBezTo>
                    <a:pt x="421" y="621"/>
                    <a:pt x="410" y="606"/>
                    <a:pt x="396" y="592"/>
                  </a:cubicBezTo>
                  <a:cubicBezTo>
                    <a:pt x="335" y="531"/>
                    <a:pt x="335" y="531"/>
                    <a:pt x="335" y="531"/>
                  </a:cubicBezTo>
                  <a:cubicBezTo>
                    <a:pt x="373" y="531"/>
                    <a:pt x="373" y="531"/>
                    <a:pt x="373" y="531"/>
                  </a:cubicBezTo>
                  <a:cubicBezTo>
                    <a:pt x="440" y="531"/>
                    <a:pt x="495" y="476"/>
                    <a:pt x="495" y="408"/>
                  </a:cubicBezTo>
                  <a:cubicBezTo>
                    <a:pt x="495" y="341"/>
                    <a:pt x="440" y="286"/>
                    <a:pt x="373" y="286"/>
                  </a:cubicBezTo>
                  <a:cubicBezTo>
                    <a:pt x="285" y="286"/>
                    <a:pt x="196" y="286"/>
                    <a:pt x="108" y="286"/>
                  </a:cubicBezTo>
                  <a:cubicBezTo>
                    <a:pt x="49" y="279"/>
                    <a:pt x="3" y="231"/>
                    <a:pt x="0" y="172"/>
                  </a:cubicBezTo>
                  <a:cubicBezTo>
                    <a:pt x="0" y="113"/>
                    <a:pt x="0" y="113"/>
                    <a:pt x="0" y="113"/>
                  </a:cubicBezTo>
                  <a:cubicBezTo>
                    <a:pt x="113" y="0"/>
                    <a:pt x="113" y="0"/>
                    <a:pt x="113" y="0"/>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5" name="Freeform 6">
              <a:extLst>
                <a:ext uri="{FF2B5EF4-FFF2-40B4-BE49-F238E27FC236}">
                  <a16:creationId xmlns="" xmlns:a16="http://schemas.microsoft.com/office/drawing/2014/main" id="{4F2A8E50-09F0-4B11-A363-A343A90E68ED}"/>
                </a:ext>
              </a:extLst>
            </p:cNvPr>
            <p:cNvSpPr>
              <a:spLocks/>
            </p:cNvSpPr>
            <p:nvPr/>
          </p:nvSpPr>
          <p:spPr bwMode="auto">
            <a:xfrm>
              <a:off x="4554538" y="676276"/>
              <a:ext cx="2393950" cy="2295525"/>
            </a:xfrm>
            <a:custGeom>
              <a:avLst/>
              <a:gdLst>
                <a:gd name="T0" fmla="*/ 0 w 637"/>
                <a:gd name="T1" fmla="*/ 497 h 611"/>
                <a:gd name="T2" fmla="*/ 132 w 637"/>
                <a:gd name="T3" fmla="*/ 497 h 611"/>
                <a:gd name="T4" fmla="*/ 173 w 637"/>
                <a:gd name="T5" fmla="*/ 455 h 611"/>
                <a:gd name="T6" fmla="*/ 173 w 637"/>
                <a:gd name="T7" fmla="*/ 238 h 611"/>
                <a:gd name="T8" fmla="*/ 409 w 637"/>
                <a:gd name="T9" fmla="*/ 2 h 611"/>
                <a:gd name="T10" fmla="*/ 637 w 637"/>
                <a:gd name="T11" fmla="*/ 181 h 611"/>
                <a:gd name="T12" fmla="*/ 592 w 637"/>
                <a:gd name="T13" fmla="*/ 216 h 611"/>
                <a:gd name="T14" fmla="*/ 531 w 637"/>
                <a:gd name="T15" fmla="*/ 277 h 611"/>
                <a:gd name="T16" fmla="*/ 531 w 637"/>
                <a:gd name="T17" fmla="*/ 238 h 611"/>
                <a:gd name="T18" fmla="*/ 409 w 637"/>
                <a:gd name="T19" fmla="*/ 115 h 611"/>
                <a:gd name="T20" fmla="*/ 287 w 637"/>
                <a:gd name="T21" fmla="*/ 238 h 611"/>
                <a:gd name="T22" fmla="*/ 287 w 637"/>
                <a:gd name="T23" fmla="*/ 503 h 611"/>
                <a:gd name="T24" fmla="*/ 172 w 637"/>
                <a:gd name="T25" fmla="*/ 611 h 611"/>
                <a:gd name="T26" fmla="*/ 113 w 637"/>
                <a:gd name="T27" fmla="*/ 611 h 611"/>
                <a:gd name="T28" fmla="*/ 0 w 637"/>
                <a:gd name="T29" fmla="*/ 497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7" h="611">
                  <a:moveTo>
                    <a:pt x="0" y="497"/>
                  </a:moveTo>
                  <a:cubicBezTo>
                    <a:pt x="132" y="497"/>
                    <a:pt x="132" y="497"/>
                    <a:pt x="132" y="497"/>
                  </a:cubicBezTo>
                  <a:cubicBezTo>
                    <a:pt x="154" y="495"/>
                    <a:pt x="172" y="478"/>
                    <a:pt x="173" y="455"/>
                  </a:cubicBezTo>
                  <a:cubicBezTo>
                    <a:pt x="173" y="238"/>
                    <a:pt x="173" y="238"/>
                    <a:pt x="173" y="238"/>
                  </a:cubicBezTo>
                  <a:cubicBezTo>
                    <a:pt x="173" y="111"/>
                    <a:pt x="280" y="0"/>
                    <a:pt x="409" y="2"/>
                  </a:cubicBezTo>
                  <a:cubicBezTo>
                    <a:pt x="518" y="1"/>
                    <a:pt x="611" y="80"/>
                    <a:pt x="637" y="181"/>
                  </a:cubicBezTo>
                  <a:cubicBezTo>
                    <a:pt x="620" y="193"/>
                    <a:pt x="607" y="201"/>
                    <a:pt x="592" y="216"/>
                  </a:cubicBezTo>
                  <a:cubicBezTo>
                    <a:pt x="531" y="277"/>
                    <a:pt x="531" y="277"/>
                    <a:pt x="531" y="277"/>
                  </a:cubicBezTo>
                  <a:cubicBezTo>
                    <a:pt x="531" y="238"/>
                    <a:pt x="531" y="238"/>
                    <a:pt x="531" y="238"/>
                  </a:cubicBezTo>
                  <a:cubicBezTo>
                    <a:pt x="531" y="171"/>
                    <a:pt x="476" y="116"/>
                    <a:pt x="409" y="115"/>
                  </a:cubicBezTo>
                  <a:cubicBezTo>
                    <a:pt x="342" y="116"/>
                    <a:pt x="287" y="171"/>
                    <a:pt x="287" y="238"/>
                  </a:cubicBezTo>
                  <a:cubicBezTo>
                    <a:pt x="287" y="326"/>
                    <a:pt x="287" y="414"/>
                    <a:pt x="287" y="503"/>
                  </a:cubicBezTo>
                  <a:cubicBezTo>
                    <a:pt x="279" y="562"/>
                    <a:pt x="232" y="607"/>
                    <a:pt x="172" y="611"/>
                  </a:cubicBezTo>
                  <a:cubicBezTo>
                    <a:pt x="113" y="611"/>
                    <a:pt x="113" y="611"/>
                    <a:pt x="113" y="611"/>
                  </a:cubicBezTo>
                  <a:cubicBezTo>
                    <a:pt x="0" y="497"/>
                    <a:pt x="0" y="497"/>
                    <a:pt x="0" y="497"/>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6" name="Freeform 7">
              <a:extLst>
                <a:ext uri="{FF2B5EF4-FFF2-40B4-BE49-F238E27FC236}">
                  <a16:creationId xmlns="" xmlns:a16="http://schemas.microsoft.com/office/drawing/2014/main" id="{790CA1FE-2DEB-4655-9693-3FE92030C850}"/>
                </a:ext>
              </a:extLst>
            </p:cNvPr>
            <p:cNvSpPr>
              <a:spLocks/>
            </p:cNvSpPr>
            <p:nvPr/>
          </p:nvSpPr>
          <p:spPr bwMode="auto">
            <a:xfrm>
              <a:off x="3336926" y="2570163"/>
              <a:ext cx="2297113" cy="2397125"/>
            </a:xfrm>
            <a:custGeom>
              <a:avLst/>
              <a:gdLst>
                <a:gd name="T0" fmla="*/ 497 w 611"/>
                <a:gd name="T1" fmla="*/ 638 h 638"/>
                <a:gd name="T2" fmla="*/ 497 w 611"/>
                <a:gd name="T3" fmla="*/ 506 h 638"/>
                <a:gd name="T4" fmla="*/ 455 w 611"/>
                <a:gd name="T5" fmla="*/ 465 h 638"/>
                <a:gd name="T6" fmla="*/ 238 w 611"/>
                <a:gd name="T7" fmla="*/ 465 h 638"/>
                <a:gd name="T8" fmla="*/ 2 w 611"/>
                <a:gd name="T9" fmla="*/ 229 h 638"/>
                <a:gd name="T10" fmla="*/ 181 w 611"/>
                <a:gd name="T11" fmla="*/ 0 h 638"/>
                <a:gd name="T12" fmla="*/ 216 w 611"/>
                <a:gd name="T13" fmla="*/ 46 h 638"/>
                <a:gd name="T14" fmla="*/ 278 w 611"/>
                <a:gd name="T15" fmla="*/ 107 h 638"/>
                <a:gd name="T16" fmla="*/ 238 w 611"/>
                <a:gd name="T17" fmla="*/ 107 h 638"/>
                <a:gd name="T18" fmla="*/ 116 w 611"/>
                <a:gd name="T19" fmla="*/ 229 h 638"/>
                <a:gd name="T20" fmla="*/ 238 w 611"/>
                <a:gd name="T21" fmla="*/ 351 h 638"/>
                <a:gd name="T22" fmla="*/ 503 w 611"/>
                <a:gd name="T23" fmla="*/ 351 h 638"/>
                <a:gd name="T24" fmla="*/ 611 w 611"/>
                <a:gd name="T25" fmla="*/ 466 h 638"/>
                <a:gd name="T26" fmla="*/ 611 w 611"/>
                <a:gd name="T27" fmla="*/ 525 h 638"/>
                <a:gd name="T28" fmla="*/ 497 w 611"/>
                <a:gd name="T29"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1" h="638">
                  <a:moveTo>
                    <a:pt x="497" y="638"/>
                  </a:moveTo>
                  <a:cubicBezTo>
                    <a:pt x="497" y="506"/>
                    <a:pt x="497" y="506"/>
                    <a:pt x="497" y="506"/>
                  </a:cubicBezTo>
                  <a:cubicBezTo>
                    <a:pt x="495" y="484"/>
                    <a:pt x="478" y="466"/>
                    <a:pt x="455" y="465"/>
                  </a:cubicBezTo>
                  <a:cubicBezTo>
                    <a:pt x="238" y="465"/>
                    <a:pt x="238" y="465"/>
                    <a:pt x="238" y="465"/>
                  </a:cubicBezTo>
                  <a:cubicBezTo>
                    <a:pt x="111" y="465"/>
                    <a:pt x="0" y="358"/>
                    <a:pt x="2" y="229"/>
                  </a:cubicBezTo>
                  <a:cubicBezTo>
                    <a:pt x="1" y="120"/>
                    <a:pt x="80" y="26"/>
                    <a:pt x="181" y="0"/>
                  </a:cubicBezTo>
                  <a:cubicBezTo>
                    <a:pt x="193" y="18"/>
                    <a:pt x="201" y="31"/>
                    <a:pt x="216" y="46"/>
                  </a:cubicBezTo>
                  <a:cubicBezTo>
                    <a:pt x="278" y="107"/>
                    <a:pt x="278" y="107"/>
                    <a:pt x="278" y="107"/>
                  </a:cubicBezTo>
                  <a:cubicBezTo>
                    <a:pt x="238" y="107"/>
                    <a:pt x="238" y="107"/>
                    <a:pt x="238" y="107"/>
                  </a:cubicBezTo>
                  <a:cubicBezTo>
                    <a:pt x="171" y="107"/>
                    <a:pt x="116" y="162"/>
                    <a:pt x="116" y="229"/>
                  </a:cubicBezTo>
                  <a:cubicBezTo>
                    <a:pt x="116" y="296"/>
                    <a:pt x="171" y="351"/>
                    <a:pt x="238" y="351"/>
                  </a:cubicBezTo>
                  <a:cubicBezTo>
                    <a:pt x="326" y="351"/>
                    <a:pt x="414" y="351"/>
                    <a:pt x="503" y="351"/>
                  </a:cubicBezTo>
                  <a:cubicBezTo>
                    <a:pt x="562" y="358"/>
                    <a:pt x="607" y="406"/>
                    <a:pt x="611" y="466"/>
                  </a:cubicBezTo>
                  <a:cubicBezTo>
                    <a:pt x="611" y="525"/>
                    <a:pt x="611" y="525"/>
                    <a:pt x="611" y="525"/>
                  </a:cubicBezTo>
                  <a:cubicBezTo>
                    <a:pt x="497" y="638"/>
                    <a:pt x="497" y="638"/>
                    <a:pt x="497" y="638"/>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7" name="Freeform 8">
              <a:extLst>
                <a:ext uri="{FF2B5EF4-FFF2-40B4-BE49-F238E27FC236}">
                  <a16:creationId xmlns="" xmlns:a16="http://schemas.microsoft.com/office/drawing/2014/main" id="{596B63FD-FAF1-425E-A9D9-FA1D4A14D0F5}"/>
                </a:ext>
              </a:extLst>
            </p:cNvPr>
            <p:cNvSpPr>
              <a:spLocks/>
            </p:cNvSpPr>
            <p:nvPr/>
          </p:nvSpPr>
          <p:spPr bwMode="auto">
            <a:xfrm>
              <a:off x="5241926" y="3881438"/>
              <a:ext cx="2395538" cy="2295525"/>
            </a:xfrm>
            <a:custGeom>
              <a:avLst/>
              <a:gdLst>
                <a:gd name="T0" fmla="*/ 637 w 637"/>
                <a:gd name="T1" fmla="*/ 114 h 611"/>
                <a:gd name="T2" fmla="*/ 505 w 637"/>
                <a:gd name="T3" fmla="*/ 114 h 611"/>
                <a:gd name="T4" fmla="*/ 464 w 637"/>
                <a:gd name="T5" fmla="*/ 156 h 611"/>
                <a:gd name="T6" fmla="*/ 464 w 637"/>
                <a:gd name="T7" fmla="*/ 373 h 611"/>
                <a:gd name="T8" fmla="*/ 228 w 637"/>
                <a:gd name="T9" fmla="*/ 609 h 611"/>
                <a:gd name="T10" fmla="*/ 0 w 637"/>
                <a:gd name="T11" fmla="*/ 431 h 611"/>
                <a:gd name="T12" fmla="*/ 45 w 637"/>
                <a:gd name="T13" fmla="*/ 396 h 611"/>
                <a:gd name="T14" fmla="*/ 106 w 637"/>
                <a:gd name="T15" fmla="*/ 335 h 611"/>
                <a:gd name="T16" fmla="*/ 106 w 637"/>
                <a:gd name="T17" fmla="*/ 373 h 611"/>
                <a:gd name="T18" fmla="*/ 228 w 637"/>
                <a:gd name="T19" fmla="*/ 495 h 611"/>
                <a:gd name="T20" fmla="*/ 351 w 637"/>
                <a:gd name="T21" fmla="*/ 373 h 611"/>
                <a:gd name="T22" fmla="*/ 351 w 637"/>
                <a:gd name="T23" fmla="*/ 108 h 611"/>
                <a:gd name="T24" fmla="*/ 465 w 637"/>
                <a:gd name="T25" fmla="*/ 0 h 611"/>
                <a:gd name="T26" fmla="*/ 524 w 637"/>
                <a:gd name="T27" fmla="*/ 0 h 611"/>
                <a:gd name="T28" fmla="*/ 637 w 637"/>
                <a:gd name="T29" fmla="*/ 114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7" h="611">
                  <a:moveTo>
                    <a:pt x="637" y="114"/>
                  </a:moveTo>
                  <a:cubicBezTo>
                    <a:pt x="505" y="114"/>
                    <a:pt x="505" y="114"/>
                    <a:pt x="505" y="114"/>
                  </a:cubicBezTo>
                  <a:cubicBezTo>
                    <a:pt x="483" y="115"/>
                    <a:pt x="465" y="133"/>
                    <a:pt x="464" y="156"/>
                  </a:cubicBezTo>
                  <a:cubicBezTo>
                    <a:pt x="464" y="373"/>
                    <a:pt x="464" y="373"/>
                    <a:pt x="464" y="373"/>
                  </a:cubicBezTo>
                  <a:cubicBezTo>
                    <a:pt x="464" y="500"/>
                    <a:pt x="357" y="611"/>
                    <a:pt x="228" y="609"/>
                  </a:cubicBezTo>
                  <a:cubicBezTo>
                    <a:pt x="119" y="610"/>
                    <a:pt x="26" y="532"/>
                    <a:pt x="0" y="431"/>
                  </a:cubicBezTo>
                  <a:cubicBezTo>
                    <a:pt x="16" y="421"/>
                    <a:pt x="31" y="410"/>
                    <a:pt x="45" y="396"/>
                  </a:cubicBezTo>
                  <a:cubicBezTo>
                    <a:pt x="106" y="335"/>
                    <a:pt x="106" y="335"/>
                    <a:pt x="106" y="335"/>
                  </a:cubicBezTo>
                  <a:cubicBezTo>
                    <a:pt x="106" y="373"/>
                    <a:pt x="106" y="373"/>
                    <a:pt x="106" y="373"/>
                  </a:cubicBezTo>
                  <a:cubicBezTo>
                    <a:pt x="106" y="440"/>
                    <a:pt x="161" y="495"/>
                    <a:pt x="228" y="495"/>
                  </a:cubicBezTo>
                  <a:cubicBezTo>
                    <a:pt x="295" y="495"/>
                    <a:pt x="351" y="440"/>
                    <a:pt x="351" y="373"/>
                  </a:cubicBezTo>
                  <a:cubicBezTo>
                    <a:pt x="351" y="285"/>
                    <a:pt x="351" y="196"/>
                    <a:pt x="351" y="108"/>
                  </a:cubicBezTo>
                  <a:cubicBezTo>
                    <a:pt x="358" y="49"/>
                    <a:pt x="405" y="4"/>
                    <a:pt x="465" y="0"/>
                  </a:cubicBezTo>
                  <a:cubicBezTo>
                    <a:pt x="524" y="0"/>
                    <a:pt x="524" y="0"/>
                    <a:pt x="524" y="0"/>
                  </a:cubicBezTo>
                  <a:cubicBezTo>
                    <a:pt x="637" y="114"/>
                    <a:pt x="637" y="114"/>
                    <a:pt x="637" y="11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8" name="Freeform 9">
              <a:extLst>
                <a:ext uri="{FF2B5EF4-FFF2-40B4-BE49-F238E27FC236}">
                  <a16:creationId xmlns="" xmlns:a16="http://schemas.microsoft.com/office/drawing/2014/main" id="{A311FBF1-0158-4AFA-8195-1D2736EC1C9F}"/>
                </a:ext>
              </a:extLst>
            </p:cNvPr>
            <p:cNvSpPr>
              <a:spLocks/>
            </p:cNvSpPr>
            <p:nvPr/>
          </p:nvSpPr>
          <p:spPr bwMode="auto">
            <a:xfrm>
              <a:off x="5634038" y="1135063"/>
              <a:ext cx="2735263" cy="1492250"/>
            </a:xfrm>
            <a:custGeom>
              <a:avLst/>
              <a:gdLst>
                <a:gd name="T0" fmla="*/ 0 w 728"/>
                <a:gd name="T1" fmla="*/ 154 h 397"/>
                <a:gd name="T2" fmla="*/ 94 w 728"/>
                <a:gd name="T3" fmla="*/ 247 h 397"/>
                <a:gd name="T4" fmla="*/ 153 w 728"/>
                <a:gd name="T5" fmla="*/ 246 h 397"/>
                <a:gd name="T6" fmla="*/ 306 w 728"/>
                <a:gd name="T7" fmla="*/ 93 h 397"/>
                <a:gd name="T8" fmla="*/ 640 w 728"/>
                <a:gd name="T9" fmla="*/ 92 h 397"/>
                <a:gd name="T10" fmla="*/ 675 w 728"/>
                <a:gd name="T11" fmla="*/ 381 h 397"/>
                <a:gd name="T12" fmla="*/ 618 w 728"/>
                <a:gd name="T13" fmla="*/ 374 h 397"/>
                <a:gd name="T14" fmla="*/ 531 w 728"/>
                <a:gd name="T15" fmla="*/ 374 h 397"/>
                <a:gd name="T16" fmla="*/ 559 w 728"/>
                <a:gd name="T17" fmla="*/ 346 h 397"/>
                <a:gd name="T18" fmla="*/ 560 w 728"/>
                <a:gd name="T19" fmla="*/ 173 h 397"/>
                <a:gd name="T20" fmla="*/ 386 w 728"/>
                <a:gd name="T21" fmla="*/ 173 h 397"/>
                <a:gd name="T22" fmla="*/ 199 w 728"/>
                <a:gd name="T23" fmla="*/ 360 h 397"/>
                <a:gd name="T24" fmla="*/ 42 w 728"/>
                <a:gd name="T25" fmla="*/ 355 h 397"/>
                <a:gd name="T26" fmla="*/ 0 w 728"/>
                <a:gd name="T27" fmla="*/ 314 h 397"/>
                <a:gd name="T28" fmla="*/ 0 w 728"/>
                <a:gd name="T29" fmla="*/ 15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397">
                  <a:moveTo>
                    <a:pt x="0" y="154"/>
                  </a:moveTo>
                  <a:cubicBezTo>
                    <a:pt x="94" y="247"/>
                    <a:pt x="94" y="247"/>
                    <a:pt x="94" y="247"/>
                  </a:cubicBezTo>
                  <a:cubicBezTo>
                    <a:pt x="111" y="261"/>
                    <a:pt x="136" y="261"/>
                    <a:pt x="153" y="246"/>
                  </a:cubicBezTo>
                  <a:cubicBezTo>
                    <a:pt x="306" y="93"/>
                    <a:pt x="306" y="93"/>
                    <a:pt x="306" y="93"/>
                  </a:cubicBezTo>
                  <a:cubicBezTo>
                    <a:pt x="396" y="3"/>
                    <a:pt x="550" y="0"/>
                    <a:pt x="640" y="92"/>
                  </a:cubicBezTo>
                  <a:cubicBezTo>
                    <a:pt x="718" y="169"/>
                    <a:pt x="728" y="291"/>
                    <a:pt x="675" y="381"/>
                  </a:cubicBezTo>
                  <a:cubicBezTo>
                    <a:pt x="654" y="377"/>
                    <a:pt x="639" y="374"/>
                    <a:pt x="618" y="374"/>
                  </a:cubicBezTo>
                  <a:cubicBezTo>
                    <a:pt x="531" y="374"/>
                    <a:pt x="531" y="374"/>
                    <a:pt x="531" y="374"/>
                  </a:cubicBezTo>
                  <a:cubicBezTo>
                    <a:pt x="559" y="346"/>
                    <a:pt x="559" y="346"/>
                    <a:pt x="559" y="346"/>
                  </a:cubicBezTo>
                  <a:cubicBezTo>
                    <a:pt x="607" y="298"/>
                    <a:pt x="607" y="220"/>
                    <a:pt x="560" y="173"/>
                  </a:cubicBezTo>
                  <a:cubicBezTo>
                    <a:pt x="512" y="125"/>
                    <a:pt x="434" y="125"/>
                    <a:pt x="386" y="173"/>
                  </a:cubicBezTo>
                  <a:cubicBezTo>
                    <a:pt x="324" y="235"/>
                    <a:pt x="262" y="298"/>
                    <a:pt x="199" y="360"/>
                  </a:cubicBezTo>
                  <a:cubicBezTo>
                    <a:pt x="152" y="397"/>
                    <a:pt x="87" y="395"/>
                    <a:pt x="42" y="355"/>
                  </a:cubicBezTo>
                  <a:cubicBezTo>
                    <a:pt x="0" y="314"/>
                    <a:pt x="0" y="314"/>
                    <a:pt x="0" y="314"/>
                  </a:cubicBezTo>
                  <a:cubicBezTo>
                    <a:pt x="0" y="154"/>
                    <a:pt x="0" y="154"/>
                    <a:pt x="0" y="15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9" name="Freeform 10">
              <a:extLst>
                <a:ext uri="{FF2B5EF4-FFF2-40B4-BE49-F238E27FC236}">
                  <a16:creationId xmlns="" xmlns:a16="http://schemas.microsoft.com/office/drawing/2014/main" id="{4A9D78DF-98AE-49F7-923E-ACF59E21D663}"/>
                </a:ext>
              </a:extLst>
            </p:cNvPr>
            <p:cNvSpPr>
              <a:spLocks/>
            </p:cNvSpPr>
            <p:nvPr/>
          </p:nvSpPr>
          <p:spPr bwMode="auto">
            <a:xfrm>
              <a:off x="3798888" y="1157288"/>
              <a:ext cx="1492250" cy="2735263"/>
            </a:xfrm>
            <a:custGeom>
              <a:avLst/>
              <a:gdLst>
                <a:gd name="T0" fmla="*/ 154 w 397"/>
                <a:gd name="T1" fmla="*/ 728 h 728"/>
                <a:gd name="T2" fmla="*/ 247 w 397"/>
                <a:gd name="T3" fmla="*/ 634 h 728"/>
                <a:gd name="T4" fmla="*/ 246 w 397"/>
                <a:gd name="T5" fmla="*/ 575 h 728"/>
                <a:gd name="T6" fmla="*/ 93 w 397"/>
                <a:gd name="T7" fmla="*/ 422 h 728"/>
                <a:gd name="T8" fmla="*/ 93 w 397"/>
                <a:gd name="T9" fmla="*/ 88 h 728"/>
                <a:gd name="T10" fmla="*/ 381 w 397"/>
                <a:gd name="T11" fmla="*/ 53 h 728"/>
                <a:gd name="T12" fmla="*/ 374 w 397"/>
                <a:gd name="T13" fmla="*/ 110 h 728"/>
                <a:gd name="T14" fmla="*/ 374 w 397"/>
                <a:gd name="T15" fmla="*/ 197 h 728"/>
                <a:gd name="T16" fmla="*/ 346 w 397"/>
                <a:gd name="T17" fmla="*/ 169 h 728"/>
                <a:gd name="T18" fmla="*/ 173 w 397"/>
                <a:gd name="T19" fmla="*/ 168 h 728"/>
                <a:gd name="T20" fmla="*/ 173 w 397"/>
                <a:gd name="T21" fmla="*/ 342 h 728"/>
                <a:gd name="T22" fmla="*/ 360 w 397"/>
                <a:gd name="T23" fmla="*/ 529 h 728"/>
                <a:gd name="T24" fmla="*/ 355 w 397"/>
                <a:gd name="T25" fmla="*/ 686 h 728"/>
                <a:gd name="T26" fmla="*/ 314 w 397"/>
                <a:gd name="T27" fmla="*/ 728 h 728"/>
                <a:gd name="T28" fmla="*/ 154 w 397"/>
                <a:gd name="T29"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7" h="728">
                  <a:moveTo>
                    <a:pt x="154" y="728"/>
                  </a:moveTo>
                  <a:cubicBezTo>
                    <a:pt x="247" y="634"/>
                    <a:pt x="247" y="634"/>
                    <a:pt x="247" y="634"/>
                  </a:cubicBezTo>
                  <a:cubicBezTo>
                    <a:pt x="261" y="617"/>
                    <a:pt x="261" y="592"/>
                    <a:pt x="246" y="575"/>
                  </a:cubicBezTo>
                  <a:cubicBezTo>
                    <a:pt x="93" y="422"/>
                    <a:pt x="93" y="422"/>
                    <a:pt x="93" y="422"/>
                  </a:cubicBezTo>
                  <a:cubicBezTo>
                    <a:pt x="3" y="332"/>
                    <a:pt x="0" y="178"/>
                    <a:pt x="93" y="88"/>
                  </a:cubicBezTo>
                  <a:cubicBezTo>
                    <a:pt x="169" y="10"/>
                    <a:pt x="291" y="0"/>
                    <a:pt x="381" y="53"/>
                  </a:cubicBezTo>
                  <a:cubicBezTo>
                    <a:pt x="377" y="74"/>
                    <a:pt x="374" y="89"/>
                    <a:pt x="374" y="110"/>
                  </a:cubicBezTo>
                  <a:cubicBezTo>
                    <a:pt x="374" y="197"/>
                    <a:pt x="374" y="197"/>
                    <a:pt x="374" y="197"/>
                  </a:cubicBezTo>
                  <a:cubicBezTo>
                    <a:pt x="346" y="169"/>
                    <a:pt x="346" y="169"/>
                    <a:pt x="346" y="169"/>
                  </a:cubicBezTo>
                  <a:cubicBezTo>
                    <a:pt x="298" y="121"/>
                    <a:pt x="220" y="121"/>
                    <a:pt x="173" y="168"/>
                  </a:cubicBezTo>
                  <a:cubicBezTo>
                    <a:pt x="125" y="216"/>
                    <a:pt x="126" y="294"/>
                    <a:pt x="173" y="342"/>
                  </a:cubicBezTo>
                  <a:cubicBezTo>
                    <a:pt x="235" y="404"/>
                    <a:pt x="298" y="466"/>
                    <a:pt x="360" y="529"/>
                  </a:cubicBezTo>
                  <a:cubicBezTo>
                    <a:pt x="397" y="576"/>
                    <a:pt x="396" y="641"/>
                    <a:pt x="355" y="686"/>
                  </a:cubicBezTo>
                  <a:cubicBezTo>
                    <a:pt x="314" y="728"/>
                    <a:pt x="314" y="728"/>
                    <a:pt x="314" y="728"/>
                  </a:cubicBezTo>
                  <a:cubicBezTo>
                    <a:pt x="154" y="728"/>
                    <a:pt x="154" y="728"/>
                    <a:pt x="154" y="728"/>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11">
              <a:extLst>
                <a:ext uri="{FF2B5EF4-FFF2-40B4-BE49-F238E27FC236}">
                  <a16:creationId xmlns="" xmlns:a16="http://schemas.microsoft.com/office/drawing/2014/main" id="{B4030CDA-8BCB-4256-AE25-84885C150179}"/>
                </a:ext>
              </a:extLst>
            </p:cNvPr>
            <p:cNvSpPr>
              <a:spLocks/>
            </p:cNvSpPr>
            <p:nvPr/>
          </p:nvSpPr>
          <p:spPr bwMode="auto">
            <a:xfrm>
              <a:off x="3822701" y="4227513"/>
              <a:ext cx="2735263" cy="1492250"/>
            </a:xfrm>
            <a:custGeom>
              <a:avLst/>
              <a:gdLst>
                <a:gd name="T0" fmla="*/ 728 w 728"/>
                <a:gd name="T1" fmla="*/ 244 h 397"/>
                <a:gd name="T2" fmla="*/ 634 w 728"/>
                <a:gd name="T3" fmla="*/ 150 h 397"/>
                <a:gd name="T4" fmla="*/ 576 w 728"/>
                <a:gd name="T5" fmla="*/ 151 h 397"/>
                <a:gd name="T6" fmla="*/ 422 w 728"/>
                <a:gd name="T7" fmla="*/ 305 h 397"/>
                <a:gd name="T8" fmla="*/ 88 w 728"/>
                <a:gd name="T9" fmla="*/ 305 h 397"/>
                <a:gd name="T10" fmla="*/ 54 w 728"/>
                <a:gd name="T11" fmla="*/ 16 h 397"/>
                <a:gd name="T12" fmla="*/ 110 w 728"/>
                <a:gd name="T13" fmla="*/ 24 h 397"/>
                <a:gd name="T14" fmla="*/ 197 w 728"/>
                <a:gd name="T15" fmla="*/ 24 h 397"/>
                <a:gd name="T16" fmla="*/ 169 w 728"/>
                <a:gd name="T17" fmla="*/ 51 h 397"/>
                <a:gd name="T18" fmla="*/ 169 w 728"/>
                <a:gd name="T19" fmla="*/ 225 h 397"/>
                <a:gd name="T20" fmla="*/ 342 w 728"/>
                <a:gd name="T21" fmla="*/ 224 h 397"/>
                <a:gd name="T22" fmla="*/ 529 w 728"/>
                <a:gd name="T23" fmla="*/ 37 h 397"/>
                <a:gd name="T24" fmla="*/ 686 w 728"/>
                <a:gd name="T25" fmla="*/ 42 h 397"/>
                <a:gd name="T26" fmla="*/ 728 w 728"/>
                <a:gd name="T27" fmla="*/ 84 h 397"/>
                <a:gd name="T28" fmla="*/ 728 w 728"/>
                <a:gd name="T29" fmla="*/ 24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397">
                  <a:moveTo>
                    <a:pt x="728" y="244"/>
                  </a:moveTo>
                  <a:cubicBezTo>
                    <a:pt x="634" y="150"/>
                    <a:pt x="634" y="150"/>
                    <a:pt x="634" y="150"/>
                  </a:cubicBezTo>
                  <a:cubicBezTo>
                    <a:pt x="617" y="136"/>
                    <a:pt x="592" y="136"/>
                    <a:pt x="576" y="151"/>
                  </a:cubicBezTo>
                  <a:cubicBezTo>
                    <a:pt x="422" y="305"/>
                    <a:pt x="422" y="305"/>
                    <a:pt x="422" y="305"/>
                  </a:cubicBezTo>
                  <a:cubicBezTo>
                    <a:pt x="332" y="395"/>
                    <a:pt x="178" y="397"/>
                    <a:pt x="88" y="305"/>
                  </a:cubicBezTo>
                  <a:cubicBezTo>
                    <a:pt x="10" y="229"/>
                    <a:pt x="0" y="107"/>
                    <a:pt x="54" y="16"/>
                  </a:cubicBezTo>
                  <a:cubicBezTo>
                    <a:pt x="74" y="21"/>
                    <a:pt x="89" y="24"/>
                    <a:pt x="110" y="24"/>
                  </a:cubicBezTo>
                  <a:cubicBezTo>
                    <a:pt x="197" y="24"/>
                    <a:pt x="197" y="24"/>
                    <a:pt x="197" y="24"/>
                  </a:cubicBezTo>
                  <a:cubicBezTo>
                    <a:pt x="169" y="51"/>
                    <a:pt x="169" y="51"/>
                    <a:pt x="169" y="51"/>
                  </a:cubicBezTo>
                  <a:cubicBezTo>
                    <a:pt x="121" y="99"/>
                    <a:pt x="121" y="177"/>
                    <a:pt x="169" y="225"/>
                  </a:cubicBezTo>
                  <a:cubicBezTo>
                    <a:pt x="216" y="272"/>
                    <a:pt x="294" y="272"/>
                    <a:pt x="342" y="224"/>
                  </a:cubicBezTo>
                  <a:cubicBezTo>
                    <a:pt x="404" y="162"/>
                    <a:pt x="466" y="100"/>
                    <a:pt x="529" y="37"/>
                  </a:cubicBezTo>
                  <a:cubicBezTo>
                    <a:pt x="576" y="0"/>
                    <a:pt x="642" y="2"/>
                    <a:pt x="686" y="42"/>
                  </a:cubicBezTo>
                  <a:cubicBezTo>
                    <a:pt x="728" y="84"/>
                    <a:pt x="728" y="84"/>
                    <a:pt x="728" y="84"/>
                  </a:cubicBezTo>
                  <a:cubicBezTo>
                    <a:pt x="728" y="244"/>
                    <a:pt x="728" y="244"/>
                    <a:pt x="728" y="244"/>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12">
              <a:extLst>
                <a:ext uri="{FF2B5EF4-FFF2-40B4-BE49-F238E27FC236}">
                  <a16:creationId xmlns="" xmlns:a16="http://schemas.microsoft.com/office/drawing/2014/main" id="{50C7BBAD-E2EA-4622-89B9-5E946497C8B2}"/>
                </a:ext>
              </a:extLst>
            </p:cNvPr>
            <p:cNvSpPr>
              <a:spLocks/>
            </p:cNvSpPr>
            <p:nvPr/>
          </p:nvSpPr>
          <p:spPr bwMode="auto">
            <a:xfrm>
              <a:off x="6900863" y="2960688"/>
              <a:ext cx="1490663" cy="2735263"/>
            </a:xfrm>
            <a:custGeom>
              <a:avLst/>
              <a:gdLst>
                <a:gd name="T0" fmla="*/ 243 w 397"/>
                <a:gd name="T1" fmla="*/ 1 h 728"/>
                <a:gd name="T2" fmla="*/ 150 w 397"/>
                <a:gd name="T3" fmla="*/ 94 h 728"/>
                <a:gd name="T4" fmla="*/ 151 w 397"/>
                <a:gd name="T5" fmla="*/ 153 h 728"/>
                <a:gd name="T6" fmla="*/ 304 w 397"/>
                <a:gd name="T7" fmla="*/ 306 h 728"/>
                <a:gd name="T8" fmla="*/ 305 w 397"/>
                <a:gd name="T9" fmla="*/ 640 h 728"/>
                <a:gd name="T10" fmla="*/ 16 w 397"/>
                <a:gd name="T11" fmla="*/ 675 h 728"/>
                <a:gd name="T12" fmla="*/ 23 w 397"/>
                <a:gd name="T13" fmla="*/ 618 h 728"/>
                <a:gd name="T14" fmla="*/ 23 w 397"/>
                <a:gd name="T15" fmla="*/ 532 h 728"/>
                <a:gd name="T16" fmla="*/ 51 w 397"/>
                <a:gd name="T17" fmla="*/ 559 h 728"/>
                <a:gd name="T18" fmla="*/ 224 w 397"/>
                <a:gd name="T19" fmla="*/ 560 h 728"/>
                <a:gd name="T20" fmla="*/ 224 w 397"/>
                <a:gd name="T21" fmla="*/ 387 h 728"/>
                <a:gd name="T22" fmla="*/ 37 w 397"/>
                <a:gd name="T23" fmla="*/ 200 h 728"/>
                <a:gd name="T24" fmla="*/ 42 w 397"/>
                <a:gd name="T25" fmla="*/ 42 h 728"/>
                <a:gd name="T26" fmla="*/ 83 w 397"/>
                <a:gd name="T27" fmla="*/ 0 h 728"/>
                <a:gd name="T28" fmla="*/ 243 w 397"/>
                <a:gd name="T29" fmla="*/ 1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7" h="728">
                  <a:moveTo>
                    <a:pt x="243" y="1"/>
                  </a:moveTo>
                  <a:cubicBezTo>
                    <a:pt x="150" y="94"/>
                    <a:pt x="150" y="94"/>
                    <a:pt x="150" y="94"/>
                  </a:cubicBezTo>
                  <a:cubicBezTo>
                    <a:pt x="136" y="111"/>
                    <a:pt x="136" y="136"/>
                    <a:pt x="151" y="153"/>
                  </a:cubicBezTo>
                  <a:cubicBezTo>
                    <a:pt x="304" y="306"/>
                    <a:pt x="304" y="306"/>
                    <a:pt x="304" y="306"/>
                  </a:cubicBezTo>
                  <a:cubicBezTo>
                    <a:pt x="394" y="397"/>
                    <a:pt x="397" y="550"/>
                    <a:pt x="305" y="640"/>
                  </a:cubicBezTo>
                  <a:cubicBezTo>
                    <a:pt x="228" y="718"/>
                    <a:pt x="106" y="728"/>
                    <a:pt x="16" y="675"/>
                  </a:cubicBezTo>
                  <a:cubicBezTo>
                    <a:pt x="20" y="654"/>
                    <a:pt x="23" y="639"/>
                    <a:pt x="23" y="618"/>
                  </a:cubicBezTo>
                  <a:cubicBezTo>
                    <a:pt x="23" y="532"/>
                    <a:pt x="23" y="532"/>
                    <a:pt x="23" y="532"/>
                  </a:cubicBezTo>
                  <a:cubicBezTo>
                    <a:pt x="51" y="559"/>
                    <a:pt x="51" y="559"/>
                    <a:pt x="51" y="559"/>
                  </a:cubicBezTo>
                  <a:cubicBezTo>
                    <a:pt x="99" y="607"/>
                    <a:pt x="177" y="607"/>
                    <a:pt x="224" y="560"/>
                  </a:cubicBezTo>
                  <a:cubicBezTo>
                    <a:pt x="272" y="512"/>
                    <a:pt x="272" y="434"/>
                    <a:pt x="224" y="387"/>
                  </a:cubicBezTo>
                  <a:cubicBezTo>
                    <a:pt x="162" y="324"/>
                    <a:pt x="99" y="262"/>
                    <a:pt x="37" y="200"/>
                  </a:cubicBezTo>
                  <a:cubicBezTo>
                    <a:pt x="0" y="153"/>
                    <a:pt x="2" y="87"/>
                    <a:pt x="42" y="42"/>
                  </a:cubicBezTo>
                  <a:cubicBezTo>
                    <a:pt x="83" y="0"/>
                    <a:pt x="83" y="0"/>
                    <a:pt x="83" y="0"/>
                  </a:cubicBezTo>
                  <a:cubicBezTo>
                    <a:pt x="243" y="1"/>
                    <a:pt x="243" y="1"/>
                    <a:pt x="243" y="1"/>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grpSp>
      <p:pic>
        <p:nvPicPr>
          <p:cNvPr id="6" name="Graphic 5" descr="Handshake">
            <a:extLst>
              <a:ext uri="{FF2B5EF4-FFF2-40B4-BE49-F238E27FC236}">
                <a16:creationId xmlns="" xmlns:a16="http://schemas.microsoft.com/office/drawing/2014/main" id="{C6A564EE-788E-4AE2-A919-8750488A2E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306133" y="2511318"/>
            <a:ext cx="484604" cy="484605"/>
          </a:xfrm>
          <a:prstGeom prst="rect">
            <a:avLst/>
          </a:prstGeom>
        </p:spPr>
      </p:pic>
      <p:pic>
        <p:nvPicPr>
          <p:cNvPr id="8" name="Graphic 7" descr="Bar chart">
            <a:extLst>
              <a:ext uri="{FF2B5EF4-FFF2-40B4-BE49-F238E27FC236}">
                <a16:creationId xmlns="" xmlns:a16="http://schemas.microsoft.com/office/drawing/2014/main" id="{68842195-D8B3-49A7-8C38-06D1CC906FE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385383" y="2511318"/>
            <a:ext cx="484604" cy="484605"/>
          </a:xfrm>
          <a:prstGeom prst="rect">
            <a:avLst/>
          </a:prstGeom>
        </p:spPr>
      </p:pic>
      <p:pic>
        <p:nvPicPr>
          <p:cNvPr id="10" name="Graphic 9" descr="Upward trend">
            <a:extLst>
              <a:ext uri="{FF2B5EF4-FFF2-40B4-BE49-F238E27FC236}">
                <a16:creationId xmlns="" xmlns:a16="http://schemas.microsoft.com/office/drawing/2014/main" id="{0D053EE5-59AD-448D-B01D-C61E766EFD0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763264" y="3445648"/>
            <a:ext cx="484604" cy="484605"/>
          </a:xfrm>
          <a:prstGeom prst="rect">
            <a:avLst/>
          </a:prstGeom>
        </p:spPr>
      </p:pic>
      <p:pic>
        <p:nvPicPr>
          <p:cNvPr id="12" name="Graphic 11" descr="Bullseye">
            <a:extLst>
              <a:ext uri="{FF2B5EF4-FFF2-40B4-BE49-F238E27FC236}">
                <a16:creationId xmlns="" xmlns:a16="http://schemas.microsoft.com/office/drawing/2014/main" id="{739F1784-7BB7-4C3F-B4D2-670876DE1FE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2947848" y="3497068"/>
            <a:ext cx="484604" cy="484605"/>
          </a:xfrm>
          <a:prstGeom prst="rect">
            <a:avLst/>
          </a:prstGeom>
        </p:spPr>
      </p:pic>
      <p:pic>
        <p:nvPicPr>
          <p:cNvPr id="14" name="Graphic 13" descr="Gears">
            <a:extLst>
              <a:ext uri="{FF2B5EF4-FFF2-40B4-BE49-F238E27FC236}">
                <a16:creationId xmlns="" xmlns:a16="http://schemas.microsoft.com/office/drawing/2014/main" id="{A08501A8-DC3A-4AD3-BB33-A24B91B034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3391560" y="4424327"/>
            <a:ext cx="484604" cy="484605"/>
          </a:xfrm>
          <a:prstGeom prst="rect">
            <a:avLst/>
          </a:prstGeom>
        </p:spPr>
      </p:pic>
      <p:pic>
        <p:nvPicPr>
          <p:cNvPr id="16" name="Graphic 15" descr="Puzzle">
            <a:extLst>
              <a:ext uri="{FF2B5EF4-FFF2-40B4-BE49-F238E27FC236}">
                <a16:creationId xmlns="" xmlns:a16="http://schemas.microsoft.com/office/drawing/2014/main" id="{0153AEC4-D5C1-479E-AB89-F3022FB35CF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5300159" y="4451648"/>
            <a:ext cx="484604" cy="484605"/>
          </a:xfrm>
          <a:prstGeom prst="rect">
            <a:avLst/>
          </a:prstGeom>
        </p:spPr>
      </p:pic>
      <p:pic>
        <p:nvPicPr>
          <p:cNvPr id="18" name="Graphic 17" descr="Eye">
            <a:extLst>
              <a:ext uri="{FF2B5EF4-FFF2-40B4-BE49-F238E27FC236}">
                <a16:creationId xmlns="" xmlns:a16="http://schemas.microsoft.com/office/drawing/2014/main" id="{13253FBB-FC9E-4A46-B7F1-88F5A8973F3C}"/>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4332905" y="2096571"/>
            <a:ext cx="484604" cy="484605"/>
          </a:xfrm>
          <a:prstGeom prst="rect">
            <a:avLst/>
          </a:prstGeom>
        </p:spPr>
      </p:pic>
      <p:pic>
        <p:nvPicPr>
          <p:cNvPr id="20" name="Graphic 19" descr="Database">
            <a:extLst>
              <a:ext uri="{FF2B5EF4-FFF2-40B4-BE49-F238E27FC236}">
                <a16:creationId xmlns="" xmlns:a16="http://schemas.microsoft.com/office/drawing/2014/main" id="{EDF6E73A-10F3-49B8-8205-2E38AF85A9B2}"/>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4332906" y="4810602"/>
            <a:ext cx="484604" cy="484605"/>
          </a:xfrm>
          <a:prstGeom prst="rect">
            <a:avLst/>
          </a:prstGeom>
        </p:spPr>
      </p:pic>
      <p:pic>
        <p:nvPicPr>
          <p:cNvPr id="99" name="Graphic 98" descr="Handshake">
            <a:extLst>
              <a:ext uri="{FF2B5EF4-FFF2-40B4-BE49-F238E27FC236}">
                <a16:creationId xmlns="" xmlns:a16="http://schemas.microsoft.com/office/drawing/2014/main" id="{234392AC-E5D4-46BC-B908-915DDEB079FF}"/>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8645790" y="1875911"/>
            <a:ext cx="441319" cy="441319"/>
          </a:xfrm>
          <a:prstGeom prst="rect">
            <a:avLst/>
          </a:prstGeom>
        </p:spPr>
      </p:pic>
      <p:pic>
        <p:nvPicPr>
          <p:cNvPr id="100" name="Graphic 99" descr="Bar chart">
            <a:extLst>
              <a:ext uri="{FF2B5EF4-FFF2-40B4-BE49-F238E27FC236}">
                <a16:creationId xmlns="" xmlns:a16="http://schemas.microsoft.com/office/drawing/2014/main" id="{82C33100-3BEC-4A1E-9A67-CDB47624C030}"/>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55548" y="2753620"/>
            <a:ext cx="441319" cy="441319"/>
          </a:xfrm>
          <a:prstGeom prst="rect">
            <a:avLst/>
          </a:prstGeom>
        </p:spPr>
      </p:pic>
      <p:pic>
        <p:nvPicPr>
          <p:cNvPr id="101" name="Graphic 100" descr="Upward trend">
            <a:extLst>
              <a:ext uri="{FF2B5EF4-FFF2-40B4-BE49-F238E27FC236}">
                <a16:creationId xmlns="" xmlns:a16="http://schemas.microsoft.com/office/drawing/2014/main" id="{A7969431-1D6C-4AFE-BEB5-F2E45973327F}"/>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8686800" y="2710041"/>
            <a:ext cx="441319" cy="441319"/>
          </a:xfrm>
          <a:prstGeom prst="rect">
            <a:avLst/>
          </a:prstGeom>
        </p:spPr>
      </p:pic>
      <p:pic>
        <p:nvPicPr>
          <p:cNvPr id="102" name="Graphic 101" descr="Bullseye">
            <a:extLst>
              <a:ext uri="{FF2B5EF4-FFF2-40B4-BE49-F238E27FC236}">
                <a16:creationId xmlns="" xmlns:a16="http://schemas.microsoft.com/office/drawing/2014/main" id="{06E44707-7B17-469B-8870-AFBA1B2F2E60}"/>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236540" y="3757154"/>
            <a:ext cx="441319" cy="441319"/>
          </a:xfrm>
          <a:prstGeom prst="rect">
            <a:avLst/>
          </a:prstGeom>
        </p:spPr>
      </p:pic>
      <p:pic>
        <p:nvPicPr>
          <p:cNvPr id="103" name="Graphic 102" descr="Gears">
            <a:extLst>
              <a:ext uri="{FF2B5EF4-FFF2-40B4-BE49-F238E27FC236}">
                <a16:creationId xmlns="" xmlns:a16="http://schemas.microsoft.com/office/drawing/2014/main" id="{69C62747-7A51-47CD-819F-051599B7CE97}"/>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190590" y="4997149"/>
            <a:ext cx="441319" cy="441319"/>
          </a:xfrm>
          <a:prstGeom prst="rect">
            <a:avLst/>
          </a:prstGeom>
        </p:spPr>
      </p:pic>
      <p:pic>
        <p:nvPicPr>
          <p:cNvPr id="104" name="Graphic 103" descr="Puzzle">
            <a:extLst>
              <a:ext uri="{FF2B5EF4-FFF2-40B4-BE49-F238E27FC236}">
                <a16:creationId xmlns="" xmlns:a16="http://schemas.microsoft.com/office/drawing/2014/main" id="{A070E187-9208-4D93-B256-CF840B7952A4}"/>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8686800" y="3801991"/>
            <a:ext cx="441319" cy="437240"/>
          </a:xfrm>
          <a:prstGeom prst="rect">
            <a:avLst/>
          </a:prstGeom>
        </p:spPr>
      </p:pic>
      <p:pic>
        <p:nvPicPr>
          <p:cNvPr id="105" name="Graphic 104" descr="Eye">
            <a:extLst>
              <a:ext uri="{FF2B5EF4-FFF2-40B4-BE49-F238E27FC236}">
                <a16:creationId xmlns="" xmlns:a16="http://schemas.microsoft.com/office/drawing/2014/main" id="{C2EE00E8-AA34-4B52-8F65-64802AE8F4F9}"/>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255548" y="1750086"/>
            <a:ext cx="441319" cy="441319"/>
          </a:xfrm>
          <a:prstGeom prst="rect">
            <a:avLst/>
          </a:prstGeom>
        </p:spPr>
      </p:pic>
      <p:pic>
        <p:nvPicPr>
          <p:cNvPr id="106" name="Graphic 105" descr="Database">
            <a:extLst>
              <a:ext uri="{FF2B5EF4-FFF2-40B4-BE49-F238E27FC236}">
                <a16:creationId xmlns="" xmlns:a16="http://schemas.microsoft.com/office/drawing/2014/main" id="{2CFBB517-9083-4AA3-9DF7-030FA3272DC7}"/>
              </a:ext>
            </a:extLst>
          </p:cNvPr>
          <p:cNvPicPr>
            <a:picLocks noChangeAspect="1"/>
          </p:cNvPicPr>
          <p:nvPr/>
        </p:nvPicPr>
        <p:blipFill>
          <a:blip r:embed="rId26"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7441297" y="5458441"/>
            <a:ext cx="441319" cy="441319"/>
          </a:xfrm>
          <a:prstGeom prst="rect">
            <a:avLst/>
          </a:prstGeom>
        </p:spPr>
      </p:pic>
    </p:spTree>
    <p:extLst>
      <p:ext uri="{BB962C8B-B14F-4D97-AF65-F5344CB8AC3E}">
        <p14:creationId xmlns:p14="http://schemas.microsoft.com/office/powerpoint/2010/main" val="35457020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 xmlns:a16="http://schemas.microsoft.com/office/drawing/2014/main" id="{4BFB8EA4-27A5-44FC-B404-5DA2172A9033}"/>
              </a:ext>
            </a:extLst>
          </p:cNvPr>
          <p:cNvSpPr/>
          <p:nvPr/>
        </p:nvSpPr>
        <p:spPr>
          <a:xfrm>
            <a:off x="2849713" y="3662374"/>
            <a:ext cx="5672948"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1" name="Rectangle 90">
            <a:extLst>
              <a:ext uri="{FF2B5EF4-FFF2-40B4-BE49-F238E27FC236}">
                <a16:creationId xmlns="" xmlns:a16="http://schemas.microsoft.com/office/drawing/2014/main" id="{757CDC9B-AE59-4A39-8F4C-5243788D9AB4}"/>
              </a:ext>
            </a:extLst>
          </p:cNvPr>
          <p:cNvSpPr/>
          <p:nvPr/>
        </p:nvSpPr>
        <p:spPr>
          <a:xfrm>
            <a:off x="2849713" y="2575046"/>
            <a:ext cx="5672948"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Rectangle 2">
            <a:extLst>
              <a:ext uri="{FF2B5EF4-FFF2-40B4-BE49-F238E27FC236}">
                <a16:creationId xmlns="" xmlns:a16="http://schemas.microsoft.com/office/drawing/2014/main" id="{55BAC97D-063F-45A0-92EA-EBAAACB67F94}"/>
              </a:ext>
            </a:extLst>
          </p:cNvPr>
          <p:cNvSpPr/>
          <p:nvPr/>
        </p:nvSpPr>
        <p:spPr>
          <a:xfrm>
            <a:off x="2381035" y="4643092"/>
            <a:ext cx="6141626"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2" name="Rectangle 91">
            <a:extLst>
              <a:ext uri="{FF2B5EF4-FFF2-40B4-BE49-F238E27FC236}">
                <a16:creationId xmlns="" xmlns:a16="http://schemas.microsoft.com/office/drawing/2014/main" id="{683D49E7-F436-48EE-8AB4-05BFF667BA25}"/>
              </a:ext>
            </a:extLst>
          </p:cNvPr>
          <p:cNvSpPr/>
          <p:nvPr/>
        </p:nvSpPr>
        <p:spPr>
          <a:xfrm>
            <a:off x="2381035" y="1666834"/>
            <a:ext cx="6141626" cy="658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rmAutofit fontScale="90000"/>
          </a:bodyPr>
          <a:lstStyle/>
          <a:p>
            <a:r>
              <a:rPr lang="ru-RU" b="1" dirty="0" err="1"/>
              <a:t>Молиявий</a:t>
            </a:r>
            <a:r>
              <a:rPr lang="ru-RU" b="1" dirty="0"/>
              <a:t> </a:t>
            </a:r>
            <a:r>
              <a:rPr lang="ru-RU" b="1" dirty="0" err="1"/>
              <a:t>ҳисобот</a:t>
            </a:r>
            <a:r>
              <a:rPr lang="ru-RU" b="1" dirty="0"/>
              <a:t> </a:t>
            </a:r>
            <a:r>
              <a:rPr lang="ru-RU" b="1" dirty="0" err="1"/>
              <a:t>қуйидагиларга</a:t>
            </a:r>
            <a:r>
              <a:rPr lang="ru-RU" b="1" dirty="0"/>
              <a:t> </a:t>
            </a:r>
            <a:r>
              <a:rPr lang="ru-RU" b="1" dirty="0" err="1"/>
              <a:t>тақдим</a:t>
            </a:r>
            <a:r>
              <a:rPr lang="ru-RU" b="1" dirty="0"/>
              <a:t> </a:t>
            </a:r>
            <a:r>
              <a:rPr lang="ru-RU" b="1" dirty="0" err="1"/>
              <a:t>этилади</a:t>
            </a:r>
            <a:r>
              <a:rPr lang="ru-RU" b="1" dirty="0"/>
              <a:t>:</a:t>
            </a:r>
            <a:endParaRPr lang="en-US" dirty="0"/>
          </a:p>
        </p:txBody>
      </p:sp>
      <p:sp>
        <p:nvSpPr>
          <p:cNvPr id="34" name="TextBox 33">
            <a:extLst>
              <a:ext uri="{FF2B5EF4-FFF2-40B4-BE49-F238E27FC236}">
                <a16:creationId xmlns="" xmlns:a16="http://schemas.microsoft.com/office/drawing/2014/main" id="{18AC7869-336D-4A6F-B7B1-B9DE19683E73}"/>
              </a:ext>
            </a:extLst>
          </p:cNvPr>
          <p:cNvSpPr txBox="1"/>
          <p:nvPr/>
        </p:nvSpPr>
        <p:spPr>
          <a:xfrm>
            <a:off x="3171695" y="1655885"/>
            <a:ext cx="4482300" cy="369332"/>
          </a:xfrm>
          <a:prstGeom prst="rect">
            <a:avLst/>
          </a:prstGeom>
          <a:noFill/>
        </p:spPr>
        <p:txBody>
          <a:bodyPr wrap="square" lIns="0" rIns="0" rtlCol="0" anchor="b">
            <a:spAutoFit/>
          </a:bodyPr>
          <a:lstStyle/>
          <a:p>
            <a:r>
              <a:rPr lang="ru-RU" b="1" cap="all" dirty="0" err="1" smtClean="0"/>
              <a:t>давлат</a:t>
            </a:r>
            <a:r>
              <a:rPr lang="ru-RU" b="1" cap="all" dirty="0" smtClean="0"/>
              <a:t> </a:t>
            </a:r>
            <a:r>
              <a:rPr lang="ru-RU" b="1" cap="all" dirty="0" err="1"/>
              <a:t>солиқ</a:t>
            </a:r>
            <a:r>
              <a:rPr lang="ru-RU" b="1" cap="all" dirty="0"/>
              <a:t> </a:t>
            </a:r>
            <a:r>
              <a:rPr lang="ru-RU" b="1" cap="all" dirty="0" err="1"/>
              <a:t>хизмати</a:t>
            </a:r>
            <a:r>
              <a:rPr lang="ru-RU" b="1" cap="all" dirty="0"/>
              <a:t> </a:t>
            </a:r>
            <a:r>
              <a:rPr lang="ru-RU" b="1" cap="all" dirty="0" err="1"/>
              <a:t>органларига</a:t>
            </a:r>
            <a:endParaRPr lang="en-US" b="1" cap="all" dirty="0"/>
          </a:p>
        </p:txBody>
      </p:sp>
      <p:sp>
        <p:nvSpPr>
          <p:cNvPr id="37" name="TextBox 36">
            <a:extLst>
              <a:ext uri="{FF2B5EF4-FFF2-40B4-BE49-F238E27FC236}">
                <a16:creationId xmlns="" xmlns:a16="http://schemas.microsoft.com/office/drawing/2014/main" id="{9386D8E0-E3F8-446C-AA03-7ABFFC4DAF87}"/>
              </a:ext>
            </a:extLst>
          </p:cNvPr>
          <p:cNvSpPr txBox="1"/>
          <p:nvPr/>
        </p:nvSpPr>
        <p:spPr>
          <a:xfrm>
            <a:off x="3222549" y="2700830"/>
            <a:ext cx="5375435" cy="369332"/>
          </a:xfrm>
          <a:prstGeom prst="rect">
            <a:avLst/>
          </a:prstGeom>
          <a:noFill/>
        </p:spPr>
        <p:txBody>
          <a:bodyPr wrap="square" lIns="0" rIns="0" rtlCol="0" anchor="b">
            <a:spAutoFit/>
          </a:bodyPr>
          <a:lstStyle/>
          <a:p>
            <a:r>
              <a:rPr lang="ru-RU" b="1" cap="all" dirty="0" err="1" smtClean="0"/>
              <a:t>таъсис</a:t>
            </a:r>
            <a:r>
              <a:rPr lang="ru-RU" b="1" cap="all" dirty="0" smtClean="0"/>
              <a:t> </a:t>
            </a:r>
            <a:r>
              <a:rPr lang="ru-RU" b="1" cap="all" dirty="0" err="1"/>
              <a:t>ҳужжатларига</a:t>
            </a:r>
            <a:r>
              <a:rPr lang="ru-RU" b="1" cap="all" dirty="0"/>
              <a:t> </a:t>
            </a:r>
            <a:r>
              <a:rPr lang="ru-RU" b="1" cap="all" dirty="0" err="1"/>
              <a:t>мувофиқ</a:t>
            </a:r>
            <a:r>
              <a:rPr lang="ru-RU" b="1" cap="all" dirty="0"/>
              <a:t> </a:t>
            </a:r>
            <a:r>
              <a:rPr lang="ru-RU" b="1" cap="all" dirty="0" err="1"/>
              <a:t>мулкдорларга</a:t>
            </a:r>
            <a:endParaRPr lang="en-US" b="1" cap="all" dirty="0"/>
          </a:p>
        </p:txBody>
      </p:sp>
      <p:sp>
        <p:nvSpPr>
          <p:cNvPr id="40" name="TextBox 39">
            <a:extLst>
              <a:ext uri="{FF2B5EF4-FFF2-40B4-BE49-F238E27FC236}">
                <a16:creationId xmlns="" xmlns:a16="http://schemas.microsoft.com/office/drawing/2014/main" id="{B1DC35BF-7F35-4CBE-93EE-4C7B0E26FE5F}"/>
              </a:ext>
            </a:extLst>
          </p:cNvPr>
          <p:cNvSpPr txBox="1"/>
          <p:nvPr/>
        </p:nvSpPr>
        <p:spPr>
          <a:xfrm>
            <a:off x="3328015" y="3776211"/>
            <a:ext cx="4482300" cy="369332"/>
          </a:xfrm>
          <a:prstGeom prst="rect">
            <a:avLst/>
          </a:prstGeom>
          <a:noFill/>
        </p:spPr>
        <p:txBody>
          <a:bodyPr wrap="square" lIns="0" rIns="0" rtlCol="0" anchor="b">
            <a:spAutoFit/>
          </a:bodyPr>
          <a:lstStyle/>
          <a:p>
            <a:r>
              <a:rPr lang="ru-RU" b="1" cap="all" dirty="0" err="1" smtClean="0"/>
              <a:t>давлат</a:t>
            </a:r>
            <a:r>
              <a:rPr lang="ru-RU" b="1" cap="all" dirty="0" smtClean="0"/>
              <a:t> </a:t>
            </a:r>
            <a:r>
              <a:rPr lang="ru-RU" b="1" cap="all" dirty="0"/>
              <a:t>статистика </a:t>
            </a:r>
            <a:r>
              <a:rPr lang="ru-RU" b="1" cap="all" dirty="0" err="1"/>
              <a:t>органларига</a:t>
            </a:r>
            <a:endParaRPr lang="en-US" b="1" cap="all" dirty="0"/>
          </a:p>
        </p:txBody>
      </p:sp>
      <p:sp>
        <p:nvSpPr>
          <p:cNvPr id="73" name="TextBox 72">
            <a:extLst>
              <a:ext uri="{FF2B5EF4-FFF2-40B4-BE49-F238E27FC236}">
                <a16:creationId xmlns="" xmlns:a16="http://schemas.microsoft.com/office/drawing/2014/main" id="{1CE5A938-6A3C-4B5D-AB28-CF45A2E2DF2B}"/>
              </a:ext>
            </a:extLst>
          </p:cNvPr>
          <p:cNvSpPr txBox="1"/>
          <p:nvPr/>
        </p:nvSpPr>
        <p:spPr>
          <a:xfrm>
            <a:off x="3017080" y="4787719"/>
            <a:ext cx="5786371" cy="369332"/>
          </a:xfrm>
          <a:prstGeom prst="rect">
            <a:avLst/>
          </a:prstGeom>
          <a:noFill/>
        </p:spPr>
        <p:txBody>
          <a:bodyPr wrap="square" lIns="0" rIns="0" rtlCol="0" anchor="b">
            <a:spAutoFit/>
          </a:bodyPr>
          <a:lstStyle/>
          <a:p>
            <a:r>
              <a:rPr lang="ru-RU" b="1" cap="all" dirty="0" err="1" smtClean="0"/>
              <a:t>қонун</a:t>
            </a:r>
            <a:r>
              <a:rPr lang="ru-RU" b="1" cap="all" dirty="0" smtClean="0"/>
              <a:t> </a:t>
            </a:r>
            <a:r>
              <a:rPr lang="ru-RU" b="1" cap="all" dirty="0" err="1"/>
              <a:t>ҳужжатларига</a:t>
            </a:r>
            <a:r>
              <a:rPr lang="ru-RU" b="1" cap="all" dirty="0"/>
              <a:t> </a:t>
            </a:r>
            <a:r>
              <a:rPr lang="ru-RU" b="1" cap="all" dirty="0" err="1"/>
              <a:t>мувофиқ</a:t>
            </a:r>
            <a:r>
              <a:rPr lang="ru-RU" b="1" cap="all" dirty="0"/>
              <a:t> </a:t>
            </a:r>
            <a:r>
              <a:rPr lang="ru-RU" b="1" cap="all" dirty="0" err="1"/>
              <a:t>бошқа</a:t>
            </a:r>
            <a:r>
              <a:rPr lang="ru-RU" b="1" cap="all" dirty="0"/>
              <a:t> </a:t>
            </a:r>
            <a:r>
              <a:rPr lang="ru-RU" b="1" cap="all" dirty="0" err="1"/>
              <a:t>органларга</a:t>
            </a:r>
            <a:endParaRPr lang="en-US" b="1" cap="all" dirty="0"/>
          </a:p>
        </p:txBody>
      </p:sp>
      <p:cxnSp>
        <p:nvCxnSpPr>
          <p:cNvPr id="75" name="Straight Connector 74">
            <a:extLst>
              <a:ext uri="{FF2B5EF4-FFF2-40B4-BE49-F238E27FC236}">
                <a16:creationId xmlns="" xmlns:a16="http://schemas.microsoft.com/office/drawing/2014/main" id="{EA127B4D-DA7A-4281-92EF-16D4F766B639}"/>
              </a:ext>
            </a:extLst>
          </p:cNvPr>
          <p:cNvCxnSpPr>
            <a:cxnSpLocks/>
          </p:cNvCxnSpPr>
          <p:nvPr/>
        </p:nvCxnSpPr>
        <p:spPr>
          <a:xfrm>
            <a:off x="1222852" y="4336974"/>
            <a:ext cx="1138118" cy="635411"/>
          </a:xfrm>
          <a:prstGeom prst="line">
            <a:avLst/>
          </a:prstGeom>
          <a:ln w="152400">
            <a:solidFill>
              <a:schemeClr val="accent3"/>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 xmlns:a16="http://schemas.microsoft.com/office/drawing/2014/main" id="{F14556C4-B089-44C0-8B20-40C32BA0282D}"/>
              </a:ext>
            </a:extLst>
          </p:cNvPr>
          <p:cNvSpPr/>
          <p:nvPr/>
        </p:nvSpPr>
        <p:spPr>
          <a:xfrm>
            <a:off x="2075221" y="4643092"/>
            <a:ext cx="658586" cy="658586"/>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04</a:t>
            </a:r>
          </a:p>
        </p:txBody>
      </p:sp>
      <p:sp>
        <p:nvSpPr>
          <p:cNvPr id="77" name="Freeform 14">
            <a:extLst>
              <a:ext uri="{FF2B5EF4-FFF2-40B4-BE49-F238E27FC236}">
                <a16:creationId xmlns="" xmlns:a16="http://schemas.microsoft.com/office/drawing/2014/main" id="{8B5215FC-7AB9-422E-852B-1190F134871D}"/>
              </a:ext>
            </a:extLst>
          </p:cNvPr>
          <p:cNvSpPr>
            <a:spLocks/>
          </p:cNvSpPr>
          <p:nvPr/>
        </p:nvSpPr>
        <p:spPr bwMode="auto">
          <a:xfrm>
            <a:off x="1271" y="1725216"/>
            <a:ext cx="1732360" cy="346471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FE7600"/>
          </a:solidFill>
          <a:ln w="0">
            <a:solidFill>
              <a:schemeClr val="accent3"/>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78" name="Straight Connector 77">
            <a:extLst>
              <a:ext uri="{FF2B5EF4-FFF2-40B4-BE49-F238E27FC236}">
                <a16:creationId xmlns="" xmlns:a16="http://schemas.microsoft.com/office/drawing/2014/main" id="{8C8AA849-C63A-47ED-9CB9-3F90FCD0FDB9}"/>
              </a:ext>
            </a:extLst>
          </p:cNvPr>
          <p:cNvCxnSpPr>
            <a:cxnSpLocks/>
          </p:cNvCxnSpPr>
          <p:nvPr/>
        </p:nvCxnSpPr>
        <p:spPr>
          <a:xfrm>
            <a:off x="1222852" y="3711251"/>
            <a:ext cx="1588761" cy="249626"/>
          </a:xfrm>
          <a:prstGeom prst="line">
            <a:avLst/>
          </a:prstGeom>
          <a:ln w="152400">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 xmlns:a16="http://schemas.microsoft.com/office/drawing/2014/main" id="{1C53E748-79D0-4BA0-8A9E-BA30A81EA991}"/>
              </a:ext>
            </a:extLst>
          </p:cNvPr>
          <p:cNvSpPr/>
          <p:nvPr/>
        </p:nvSpPr>
        <p:spPr>
          <a:xfrm>
            <a:off x="2513110" y="3662374"/>
            <a:ext cx="658586" cy="658586"/>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03</a:t>
            </a:r>
          </a:p>
        </p:txBody>
      </p:sp>
      <p:sp>
        <p:nvSpPr>
          <p:cNvPr id="80" name="Freeform 11">
            <a:extLst>
              <a:ext uri="{FF2B5EF4-FFF2-40B4-BE49-F238E27FC236}">
                <a16:creationId xmlns="" xmlns:a16="http://schemas.microsoft.com/office/drawing/2014/main" id="{EA7C26BB-BD7E-45A4-8195-7E30554EB1F3}"/>
              </a:ext>
            </a:extLst>
          </p:cNvPr>
          <p:cNvSpPr>
            <a:spLocks/>
          </p:cNvSpPr>
          <p:nvPr/>
        </p:nvSpPr>
        <p:spPr bwMode="auto">
          <a:xfrm>
            <a:off x="1271" y="1980010"/>
            <a:ext cx="1476375" cy="2955131"/>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rgbClr val="B1DB15"/>
          </a:solidFill>
          <a:ln w="0">
            <a:solidFill>
              <a:schemeClr val="accent4"/>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1" name="Straight Connector 80">
            <a:extLst>
              <a:ext uri="{FF2B5EF4-FFF2-40B4-BE49-F238E27FC236}">
                <a16:creationId xmlns="" xmlns:a16="http://schemas.microsoft.com/office/drawing/2014/main" id="{4929E781-94A7-4ABA-8CA0-2E43C24E9E82}"/>
              </a:ext>
            </a:extLst>
          </p:cNvPr>
          <p:cNvCxnSpPr>
            <a:cxnSpLocks/>
          </p:cNvCxnSpPr>
          <p:nvPr/>
        </p:nvCxnSpPr>
        <p:spPr>
          <a:xfrm flipV="1">
            <a:off x="1043988" y="2904339"/>
            <a:ext cx="1754872" cy="352922"/>
          </a:xfrm>
          <a:prstGeom prst="line">
            <a:avLst/>
          </a:prstGeom>
          <a:ln w="1524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 xmlns:a16="http://schemas.microsoft.com/office/drawing/2014/main" id="{CDB66E00-CC0B-4B3D-9543-EABA06FB5C7D}"/>
              </a:ext>
            </a:extLst>
          </p:cNvPr>
          <p:cNvSpPr/>
          <p:nvPr/>
        </p:nvSpPr>
        <p:spPr>
          <a:xfrm>
            <a:off x="2513110" y="2575046"/>
            <a:ext cx="658586" cy="658586"/>
          </a:xfrm>
          <a:prstGeom prst="ellipse">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83" name="Freeform 8">
            <a:extLst>
              <a:ext uri="{FF2B5EF4-FFF2-40B4-BE49-F238E27FC236}">
                <a16:creationId xmlns="" xmlns:a16="http://schemas.microsoft.com/office/drawing/2014/main" id="{DF55AE38-FEB3-455F-AE93-9D14B69F9B61}"/>
              </a:ext>
            </a:extLst>
          </p:cNvPr>
          <p:cNvSpPr>
            <a:spLocks/>
          </p:cNvSpPr>
          <p:nvPr/>
        </p:nvSpPr>
        <p:spPr bwMode="auto">
          <a:xfrm>
            <a:off x="1271" y="2235994"/>
            <a:ext cx="1221581" cy="2443163"/>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A891"/>
          </a:solidFill>
          <a:ln w="0">
            <a:solidFill>
              <a:schemeClr val="accent1"/>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4" name="Straight Connector 83">
            <a:extLst>
              <a:ext uri="{FF2B5EF4-FFF2-40B4-BE49-F238E27FC236}">
                <a16:creationId xmlns="" xmlns:a16="http://schemas.microsoft.com/office/drawing/2014/main" id="{D59AB366-6FCA-4986-9A98-D97C21D4BE47}"/>
              </a:ext>
            </a:extLst>
          </p:cNvPr>
          <p:cNvCxnSpPr>
            <a:cxnSpLocks/>
          </p:cNvCxnSpPr>
          <p:nvPr/>
        </p:nvCxnSpPr>
        <p:spPr>
          <a:xfrm flipV="1">
            <a:off x="628650" y="2026915"/>
            <a:ext cx="1745074" cy="980720"/>
          </a:xfrm>
          <a:prstGeom prst="line">
            <a:avLst/>
          </a:prstGeom>
          <a:ln w="152400">
            <a:solidFill>
              <a:schemeClr val="tx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 xmlns:a16="http://schemas.microsoft.com/office/drawing/2014/main" id="{7C1699F5-1DC8-4113-B588-236A240CA6C4}"/>
              </a:ext>
            </a:extLst>
          </p:cNvPr>
          <p:cNvSpPr/>
          <p:nvPr/>
        </p:nvSpPr>
        <p:spPr>
          <a:xfrm>
            <a:off x="2075221" y="1666834"/>
            <a:ext cx="658586" cy="658586"/>
          </a:xfrm>
          <a:prstGeom prst="ellipse">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86" name="Freeform 5">
            <a:extLst>
              <a:ext uri="{FF2B5EF4-FFF2-40B4-BE49-F238E27FC236}">
                <a16:creationId xmlns="" xmlns:a16="http://schemas.microsoft.com/office/drawing/2014/main" id="{F97732AB-0082-4ABC-918C-961553734BF0}"/>
              </a:ext>
            </a:extLst>
          </p:cNvPr>
          <p:cNvSpPr>
            <a:spLocks/>
          </p:cNvSpPr>
          <p:nvPr/>
        </p:nvSpPr>
        <p:spPr bwMode="auto">
          <a:xfrm>
            <a:off x="1271" y="2491979"/>
            <a:ext cx="965597" cy="1931194"/>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rgbClr val="013D4D"/>
          </a:solidFill>
          <a:ln w="0">
            <a:no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sp>
        <p:nvSpPr>
          <p:cNvPr id="4" name="Скругленный прямоугольник 3"/>
          <p:cNvSpPr/>
          <p:nvPr/>
        </p:nvSpPr>
        <p:spPr>
          <a:xfrm>
            <a:off x="1403648" y="5805264"/>
            <a:ext cx="719433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Молиявий</a:t>
            </a:r>
            <a:r>
              <a:rPr lang="ru-RU" dirty="0"/>
              <a:t> </a:t>
            </a:r>
            <a:r>
              <a:rPr lang="ru-RU" dirty="0" err="1"/>
              <a:t>ҳисобот</a:t>
            </a:r>
            <a:r>
              <a:rPr lang="ru-RU" dirty="0"/>
              <a:t> электрон </a:t>
            </a:r>
            <a:r>
              <a:rPr lang="ru-RU" dirty="0" err="1"/>
              <a:t>ҳужжат</a:t>
            </a:r>
            <a:r>
              <a:rPr lang="ru-RU" dirty="0"/>
              <a:t> </a:t>
            </a:r>
            <a:r>
              <a:rPr lang="ru-RU" dirty="0" err="1"/>
              <a:t>тарзида</a:t>
            </a:r>
            <a:r>
              <a:rPr lang="ru-RU" dirty="0"/>
              <a:t> </a:t>
            </a:r>
            <a:r>
              <a:rPr lang="ru-RU" dirty="0" err="1"/>
              <a:t>тақдим</a:t>
            </a:r>
            <a:r>
              <a:rPr lang="ru-RU" dirty="0"/>
              <a:t> </a:t>
            </a:r>
            <a:r>
              <a:rPr lang="ru-RU" dirty="0" err="1"/>
              <a:t>этилиши</a:t>
            </a:r>
            <a:r>
              <a:rPr lang="ru-RU" dirty="0"/>
              <a:t> </a:t>
            </a:r>
            <a:r>
              <a:rPr lang="ru-RU" dirty="0" err="1"/>
              <a:t>мумкин</a:t>
            </a:r>
            <a:r>
              <a:rPr lang="ru-RU" dirty="0"/>
              <a:t>.</a:t>
            </a:r>
          </a:p>
        </p:txBody>
      </p:sp>
      <p:pic>
        <p:nvPicPr>
          <p:cNvPr id="24" name="Рисунок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9204" y="1484785"/>
            <a:ext cx="1277080" cy="862634"/>
          </a:xfrm>
          <a:prstGeom prst="rect">
            <a:avLst/>
          </a:prstGeom>
        </p:spPr>
      </p:pic>
      <p:pic>
        <p:nvPicPr>
          <p:cNvPr id="25" name="Рисунок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3069" y="2420888"/>
            <a:ext cx="1422227" cy="936104"/>
          </a:xfrm>
          <a:prstGeom prst="rect">
            <a:avLst/>
          </a:prstGeom>
          <a:ln>
            <a:noFill/>
          </a:ln>
          <a:effectLst>
            <a:outerShdw blurRad="292100" dist="139700" dir="2700000" algn="tl" rotWithShape="0">
              <a:srgbClr val="333333">
                <a:alpha val="65000"/>
              </a:srgbClr>
            </a:outerShdw>
          </a:effectLst>
        </p:spPr>
      </p:pic>
      <p:pic>
        <p:nvPicPr>
          <p:cNvPr id="26" name="Picture 3" descr="C:\Users\User\Documents\1476755980125313608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3220" y="3457577"/>
            <a:ext cx="1430628" cy="965596"/>
          </a:xfrm>
          <a:prstGeom prst="rect">
            <a:avLst/>
          </a:prstGeom>
          <a:noFill/>
          <a:extLst>
            <a:ext uri="{909E8E84-426E-40DD-AFC4-6F175D3DCCD1}">
              <a14:hiddenFill xmlns:a14="http://schemas.microsoft.com/office/drawing/2010/main">
                <a:solidFill>
                  <a:srgbClr val="FFFFFF"/>
                </a:solidFill>
              </a14:hiddenFill>
            </a:ext>
          </a:extLst>
        </p:spPr>
      </p:pic>
      <p:pic>
        <p:nvPicPr>
          <p:cNvPr id="27" name="Рисунок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90570" y="4484367"/>
            <a:ext cx="1354347" cy="88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8653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23329" y="116632"/>
            <a:ext cx="8325135" cy="10345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107505" y="116632"/>
            <a:ext cx="8997974" cy="1084982"/>
          </a:xfrm>
        </p:spPr>
        <p:style>
          <a:lnRef idx="1">
            <a:schemeClr val="accent6"/>
          </a:lnRef>
          <a:fillRef idx="2">
            <a:schemeClr val="accent6"/>
          </a:fillRef>
          <a:effectRef idx="1">
            <a:schemeClr val="accent6"/>
          </a:effectRef>
          <a:fontRef idx="minor">
            <a:schemeClr val="dk1"/>
          </a:fontRef>
        </p:style>
        <p:txBody>
          <a:bodyPr>
            <a:noAutofit/>
          </a:bodyPr>
          <a:lstStyle/>
          <a:p>
            <a:r>
              <a:rPr lang="uz-Cyrl-UZ" sz="1800" b="1" dirty="0"/>
              <a:t>Ўзбекистон Республикаси ҳудудида Солиқ Кодексининг 3-боб </a:t>
            </a:r>
            <a:r>
              <a:rPr lang="uz-Cyrl-UZ" sz="1800" b="1" dirty="0" smtClean="0"/>
              <a:t>23-</a:t>
            </a:r>
            <a:r>
              <a:rPr lang="en-US" sz="1800" b="1" dirty="0" smtClean="0"/>
              <a:t>30</a:t>
            </a:r>
            <a:r>
              <a:rPr lang="uz-Cyrl-UZ" sz="1800" b="1" dirty="0" smtClean="0"/>
              <a:t> </a:t>
            </a:r>
            <a:r>
              <a:rPr lang="uz-Cyrl-UZ" sz="1800" b="1" dirty="0"/>
              <a:t>моддаларида </a:t>
            </a:r>
            <a:r>
              <a:rPr lang="uz-Cyrl-UZ" sz="1800" dirty="0"/>
              <a:t>назарда тутилган солиқлар ва бошқа мажбурий тўловларни бухгалтерия ҳисоби счётларида объектини, базасини, ставкасини ва ҳисоблаб чиқариш тартибини акс эттирилиши лозим.</a:t>
            </a:r>
            <a:endParaRPr lang="en-US" sz="1800" dirty="0"/>
          </a:p>
        </p:txBody>
      </p:sp>
      <p:sp>
        <p:nvSpPr>
          <p:cNvPr id="74" name="TextBox 26">
            <a:extLst>
              <a:ext uri="{FF2B5EF4-FFF2-40B4-BE49-F238E27FC236}">
                <a16:creationId xmlns="" xmlns:a16="http://schemas.microsoft.com/office/drawing/2014/main" id="{CEC0917C-C277-4579-B499-A61E915E464C}"/>
              </a:ext>
            </a:extLst>
          </p:cNvPr>
          <p:cNvSpPr txBox="1"/>
          <p:nvPr/>
        </p:nvSpPr>
        <p:spPr>
          <a:xfrm>
            <a:off x="2284114" y="3184675"/>
            <a:ext cx="540533" cy="71558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smtClean="0">
                <a:solidFill>
                  <a:schemeClr val="bg1"/>
                </a:solidFill>
              </a:rPr>
              <a:t>-20%</a:t>
            </a:r>
          </a:p>
          <a:p>
            <a:pPr algn="ctr"/>
            <a:r>
              <a:rPr lang="en-US" sz="1350" b="1" dirty="0" smtClean="0">
                <a:solidFill>
                  <a:schemeClr val="bg1"/>
                </a:solidFill>
              </a:rPr>
              <a:t>0%</a:t>
            </a:r>
          </a:p>
          <a:p>
            <a:pPr algn="ctr"/>
            <a:r>
              <a:rPr lang="en-US" sz="1350" b="1" dirty="0" smtClean="0">
                <a:solidFill>
                  <a:schemeClr val="bg1"/>
                </a:solidFill>
              </a:rPr>
              <a:t>20%</a:t>
            </a:r>
            <a:endParaRPr lang="en-US" sz="1350" b="1" dirty="0">
              <a:solidFill>
                <a:schemeClr val="bg1"/>
              </a:solidFill>
            </a:endParaRPr>
          </a:p>
        </p:txBody>
      </p:sp>
      <p:sp>
        <p:nvSpPr>
          <p:cNvPr id="39" name="TextBox 38">
            <a:extLst>
              <a:ext uri="{FF2B5EF4-FFF2-40B4-BE49-F238E27FC236}">
                <a16:creationId xmlns="" xmlns:a16="http://schemas.microsoft.com/office/drawing/2014/main" id="{E27AE3D9-3B8B-46C0-9AFF-B5A72F7990A8}"/>
              </a:ext>
            </a:extLst>
          </p:cNvPr>
          <p:cNvSpPr txBox="1"/>
          <p:nvPr/>
        </p:nvSpPr>
        <p:spPr>
          <a:xfrm>
            <a:off x="179512" y="3600174"/>
            <a:ext cx="487634" cy="3000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smtClean="0">
                <a:solidFill>
                  <a:schemeClr val="bg1"/>
                </a:solidFill>
              </a:rPr>
              <a:t>14%</a:t>
            </a:r>
            <a:endParaRPr lang="en-US" sz="1350" b="1" dirty="0">
              <a:solidFill>
                <a:schemeClr val="bg1"/>
              </a:solidFill>
            </a:endParaRPr>
          </a:p>
        </p:txBody>
      </p:sp>
      <p:sp>
        <p:nvSpPr>
          <p:cNvPr id="48" name="TextBox 25">
            <a:extLst>
              <a:ext uri="{FF2B5EF4-FFF2-40B4-BE49-F238E27FC236}">
                <a16:creationId xmlns="" xmlns:a16="http://schemas.microsoft.com/office/drawing/2014/main" id="{44E31DFD-83A4-4516-BBE8-AE570FCB3F22}"/>
              </a:ext>
            </a:extLst>
          </p:cNvPr>
          <p:cNvSpPr txBox="1"/>
          <p:nvPr/>
        </p:nvSpPr>
        <p:spPr>
          <a:xfrm>
            <a:off x="1114803" y="2978384"/>
            <a:ext cx="756938" cy="95410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400" b="1" dirty="0">
                <a:solidFill>
                  <a:schemeClr val="bg1"/>
                </a:solidFill>
              </a:rPr>
              <a:t>0</a:t>
            </a:r>
            <a:r>
              <a:rPr lang="ru-RU" sz="1400" b="1" dirty="0" smtClean="0">
                <a:solidFill>
                  <a:schemeClr val="bg1"/>
                </a:solidFill>
              </a:rPr>
              <a:t>%</a:t>
            </a:r>
            <a:endParaRPr lang="en-US" sz="1400" b="1" dirty="0" smtClean="0">
              <a:solidFill>
                <a:schemeClr val="bg1"/>
              </a:solidFill>
            </a:endParaRPr>
          </a:p>
          <a:p>
            <a:pPr algn="ctr"/>
            <a:r>
              <a:rPr lang="ru-RU" sz="1400" b="1" dirty="0" smtClean="0">
                <a:solidFill>
                  <a:schemeClr val="bg1"/>
                </a:solidFill>
              </a:rPr>
              <a:t>  </a:t>
            </a:r>
            <a:r>
              <a:rPr lang="ru-RU" sz="1400" b="1" dirty="0">
                <a:solidFill>
                  <a:schemeClr val="bg1"/>
                </a:solidFill>
              </a:rPr>
              <a:t>7,5</a:t>
            </a:r>
            <a:r>
              <a:rPr lang="ru-RU" sz="1400" b="1" dirty="0" smtClean="0">
                <a:solidFill>
                  <a:schemeClr val="bg1"/>
                </a:solidFill>
              </a:rPr>
              <a:t>%</a:t>
            </a:r>
            <a:endParaRPr lang="en-US" sz="1400" b="1" dirty="0" smtClean="0">
              <a:solidFill>
                <a:schemeClr val="bg1"/>
              </a:solidFill>
            </a:endParaRPr>
          </a:p>
          <a:p>
            <a:pPr algn="ctr"/>
            <a:r>
              <a:rPr lang="ru-RU" sz="1400" b="1" dirty="0" smtClean="0">
                <a:solidFill>
                  <a:schemeClr val="bg1"/>
                </a:solidFill>
              </a:rPr>
              <a:t>   </a:t>
            </a:r>
            <a:r>
              <a:rPr lang="ru-RU" sz="1400" b="1" dirty="0">
                <a:solidFill>
                  <a:schemeClr val="bg1"/>
                </a:solidFill>
              </a:rPr>
              <a:t>16,5</a:t>
            </a:r>
            <a:r>
              <a:rPr lang="ru-RU" sz="1400" b="1" dirty="0" smtClean="0">
                <a:solidFill>
                  <a:schemeClr val="bg1"/>
                </a:solidFill>
              </a:rPr>
              <a:t>%</a:t>
            </a:r>
            <a:endParaRPr lang="en-US" sz="1400" b="1" dirty="0" smtClean="0">
              <a:solidFill>
                <a:schemeClr val="bg1"/>
              </a:solidFill>
            </a:endParaRPr>
          </a:p>
          <a:p>
            <a:pPr algn="ctr"/>
            <a:r>
              <a:rPr lang="ru-RU" sz="1400" b="1" dirty="0" smtClean="0">
                <a:solidFill>
                  <a:schemeClr val="bg1"/>
                </a:solidFill>
              </a:rPr>
              <a:t>   </a:t>
            </a:r>
            <a:r>
              <a:rPr lang="ru-RU" sz="1400" b="1" dirty="0">
                <a:solidFill>
                  <a:schemeClr val="bg1"/>
                </a:solidFill>
              </a:rPr>
              <a:t>22,5%</a:t>
            </a:r>
            <a:endParaRPr lang="en-US" sz="1350" b="1" dirty="0">
              <a:solidFill>
                <a:schemeClr val="bg1"/>
              </a:solidFill>
            </a:endParaRPr>
          </a:p>
        </p:txBody>
      </p:sp>
      <p:sp>
        <p:nvSpPr>
          <p:cNvPr id="4" name="Скругленный прямоугольник 3"/>
          <p:cNvSpPr/>
          <p:nvPr/>
        </p:nvSpPr>
        <p:spPr>
          <a:xfrm>
            <a:off x="2411760" y="1343140"/>
            <a:ext cx="1808273" cy="7897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z-Cyrl-UZ" sz="1200" b="1" dirty="0"/>
              <a:t>юридик шахслардан олинадиган фойда солиғи</a:t>
            </a:r>
            <a:endParaRPr lang="en-US" sz="1200" b="1" dirty="0"/>
          </a:p>
        </p:txBody>
      </p:sp>
      <p:sp>
        <p:nvSpPr>
          <p:cNvPr id="5" name="Стрелка вправо 4"/>
          <p:cNvSpPr/>
          <p:nvPr/>
        </p:nvSpPr>
        <p:spPr>
          <a:xfrm>
            <a:off x="2267744" y="1484784"/>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1352812"/>
            <a:ext cx="2232248" cy="86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Скругленный прямоугольник 5"/>
          <p:cNvSpPr/>
          <p:nvPr/>
        </p:nvSpPr>
        <p:spPr>
          <a:xfrm>
            <a:off x="4768863" y="1343140"/>
            <a:ext cx="1963377" cy="7800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a:t>жисмоний</a:t>
            </a:r>
            <a:r>
              <a:rPr lang="ru-RU" sz="1200" b="1" dirty="0"/>
              <a:t> </a:t>
            </a:r>
            <a:r>
              <a:rPr lang="ru-RU" sz="1200" b="1" dirty="0" err="1"/>
              <a:t>шахслардан</a:t>
            </a:r>
            <a:r>
              <a:rPr lang="ru-RU" sz="1200" b="1" dirty="0"/>
              <a:t> </a:t>
            </a:r>
            <a:r>
              <a:rPr lang="ru-RU" sz="1200" b="1" dirty="0" err="1"/>
              <a:t>олинадиган</a:t>
            </a:r>
            <a:r>
              <a:rPr lang="ru-RU" sz="1200" b="1" dirty="0"/>
              <a:t> </a:t>
            </a:r>
            <a:r>
              <a:rPr lang="ru-RU" sz="1200" b="1" dirty="0" err="1"/>
              <a:t>даромад</a:t>
            </a:r>
            <a:r>
              <a:rPr lang="ru-RU" sz="1200" b="1" dirty="0"/>
              <a:t> </a:t>
            </a:r>
            <a:r>
              <a:rPr lang="ru-RU" sz="1200" b="1" dirty="0" err="1"/>
              <a:t>солиғи</a:t>
            </a:r>
            <a:endParaRPr lang="en-US" sz="1200" b="1" dirty="0"/>
          </a:p>
        </p:txBody>
      </p:sp>
      <p:sp>
        <p:nvSpPr>
          <p:cNvPr id="7" name="Стрелка влево 6"/>
          <p:cNvSpPr/>
          <p:nvPr/>
        </p:nvSpPr>
        <p:spPr>
          <a:xfrm>
            <a:off x="6649292" y="1494496"/>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0" name="Рисунок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97" y="2492896"/>
            <a:ext cx="2234748" cy="777207"/>
          </a:xfrm>
          <a:prstGeom prst="rect">
            <a:avLst/>
          </a:prstGeom>
        </p:spPr>
      </p:pic>
      <p:sp>
        <p:nvSpPr>
          <p:cNvPr id="45" name="Скругленный прямоугольник 44"/>
          <p:cNvSpPr/>
          <p:nvPr/>
        </p:nvSpPr>
        <p:spPr>
          <a:xfrm>
            <a:off x="2431794" y="2492896"/>
            <a:ext cx="1808273" cy="7897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a:t>қўшилган</a:t>
            </a:r>
            <a:r>
              <a:rPr lang="ru-RU" sz="1200" b="1" dirty="0"/>
              <a:t> </a:t>
            </a:r>
            <a:r>
              <a:rPr lang="ru-RU" sz="1200" b="1" dirty="0" err="1"/>
              <a:t>қиймат</a:t>
            </a:r>
            <a:r>
              <a:rPr lang="ru-RU" sz="1200" b="1" dirty="0"/>
              <a:t> </a:t>
            </a:r>
            <a:r>
              <a:rPr lang="ru-RU" sz="1200" b="1" dirty="0" err="1"/>
              <a:t>солиғи</a:t>
            </a:r>
            <a:endParaRPr lang="en-US" sz="1200" b="1" dirty="0"/>
          </a:p>
        </p:txBody>
      </p:sp>
      <p:sp>
        <p:nvSpPr>
          <p:cNvPr id="55" name="Скругленный прямоугольник 54"/>
          <p:cNvSpPr/>
          <p:nvPr/>
        </p:nvSpPr>
        <p:spPr>
          <a:xfrm>
            <a:off x="4868339" y="2492896"/>
            <a:ext cx="1896839" cy="7800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a:t>акциз </a:t>
            </a:r>
            <a:endParaRPr lang="en-US" sz="1200" b="1" dirty="0"/>
          </a:p>
          <a:p>
            <a:pPr algn="ctr"/>
            <a:r>
              <a:rPr lang="ru-RU" sz="1200" b="1" dirty="0" err="1"/>
              <a:t>солиғи</a:t>
            </a:r>
            <a:endParaRPr lang="en-US" sz="1200" b="1" dirty="0"/>
          </a:p>
        </p:txBody>
      </p:sp>
      <p:sp>
        <p:nvSpPr>
          <p:cNvPr id="56" name="Стрелка вправо 55"/>
          <p:cNvSpPr/>
          <p:nvPr/>
        </p:nvSpPr>
        <p:spPr>
          <a:xfrm>
            <a:off x="2267744" y="2636912"/>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7" name="Picture 4" descr="ÐÐ°ÑÑÐ¸Ð½ÐºÐ¸ Ð¿Ð¾ Ð·Ð°Ð¿ÑÐ¾ÑÑ Ð²ÐµÐ´ÐµÐ½Ð¸Ñ ÑÑÑÑÐ° Ð½Ð°Ð»Ð¾Ð³Ð¾Ð¿Ð»Ð°ÑÐµÐ»ÑÑÐ¸ÐºÐ° ÐºÐ°ÑÑÐ¸Ð½ÐºÐ¸"/>
          <p:cNvPicPr>
            <a:picLocks noChangeAspect="1" noChangeArrowheads="1"/>
          </p:cNvPicPr>
          <p:nvPr/>
        </p:nvPicPr>
        <p:blipFill>
          <a:blip r:embed="rId5" cstate="print">
            <a:extLst>
              <a:ext uri="{28A0092B-C50C-407E-A947-70E740481C1C}">
                <a14:useLocalDpi xmlns:a14="http://schemas.microsoft.com/office/drawing/2010/main" val="0"/>
              </a:ext>
            </a:extLst>
          </a:blip>
          <a:srcRect r="3123" b="7687"/>
          <a:stretch>
            <a:fillRect/>
          </a:stretch>
        </p:blipFill>
        <p:spPr bwMode="auto">
          <a:xfrm>
            <a:off x="6948264" y="2492896"/>
            <a:ext cx="2157215" cy="83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Стрелка влево 57"/>
          <p:cNvSpPr/>
          <p:nvPr/>
        </p:nvSpPr>
        <p:spPr>
          <a:xfrm>
            <a:off x="6660232" y="2636912"/>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6" y="1365331"/>
            <a:ext cx="2232246" cy="764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6" descr="D:\УРМОНОВ ЖАХОНГИР\КАФЕДРА 2014-2015\КАФЕДРА 2014- 2015\Комплекслар 2014-2015\Слайдлар ЮШСТ\ЮШСТ слайдлар\Расмлар ер кари\images (11).jpg"/>
          <p:cNvPicPr>
            <a:picLocks noChangeAspect="1" noChangeArrowheads="1"/>
          </p:cNvPicPr>
          <p:nvPr/>
        </p:nvPicPr>
        <p:blipFill>
          <a:blip r:embed="rId7"/>
          <a:srcRect/>
          <a:stretch>
            <a:fillRect/>
          </a:stretch>
        </p:blipFill>
        <p:spPr bwMode="auto">
          <a:xfrm>
            <a:off x="55513" y="5804827"/>
            <a:ext cx="2232246" cy="774996"/>
          </a:xfrm>
          <a:prstGeom prst="rect">
            <a:avLst/>
          </a:prstGeom>
          <a:noFill/>
          <a:ln w="9525">
            <a:noFill/>
            <a:miter lim="800000"/>
            <a:headEnd/>
            <a:tailEnd/>
          </a:ln>
        </p:spPr>
      </p:pic>
      <p:sp>
        <p:nvSpPr>
          <p:cNvPr id="61" name="Скругленный прямоугольник 60"/>
          <p:cNvSpPr/>
          <p:nvPr/>
        </p:nvSpPr>
        <p:spPr>
          <a:xfrm>
            <a:off x="2456219" y="3645024"/>
            <a:ext cx="1808273" cy="7897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a:t>ер </a:t>
            </a:r>
            <a:r>
              <a:rPr lang="ru-RU" sz="1200" b="1" dirty="0" err="1"/>
              <a:t>қаъридан</a:t>
            </a:r>
            <a:r>
              <a:rPr lang="ru-RU" sz="1200" b="1" dirty="0"/>
              <a:t> </a:t>
            </a:r>
            <a:r>
              <a:rPr lang="ru-RU" sz="1200" b="1" dirty="0" err="1"/>
              <a:t>фойдаланувчилар</a:t>
            </a:r>
            <a:r>
              <a:rPr lang="ru-RU" sz="1200" b="1" dirty="0"/>
              <a:t> </a:t>
            </a:r>
            <a:r>
              <a:rPr lang="ru-RU" sz="1200" b="1" dirty="0" err="1"/>
              <a:t>учун</a:t>
            </a:r>
            <a:r>
              <a:rPr lang="ru-RU" sz="1200" b="1" dirty="0"/>
              <a:t> </a:t>
            </a:r>
            <a:r>
              <a:rPr lang="ru-RU" sz="1200" b="1" dirty="0" err="1"/>
              <a:t>солиқлар</a:t>
            </a:r>
            <a:r>
              <a:rPr lang="ru-RU" sz="1200" b="1" dirty="0"/>
              <a:t> </a:t>
            </a:r>
            <a:r>
              <a:rPr lang="ru-RU" sz="1200" b="1" dirty="0" err="1"/>
              <a:t>ва</a:t>
            </a:r>
            <a:r>
              <a:rPr lang="ru-RU" sz="1200" b="1" dirty="0"/>
              <a:t> </a:t>
            </a:r>
            <a:r>
              <a:rPr lang="ru-RU" sz="1200" b="1" dirty="0" err="1"/>
              <a:t>махсус</a:t>
            </a:r>
            <a:r>
              <a:rPr lang="ru-RU" sz="1200" b="1" dirty="0"/>
              <a:t> </a:t>
            </a:r>
            <a:r>
              <a:rPr lang="ru-RU" sz="1200" b="1" dirty="0" err="1" smtClean="0"/>
              <a:t>тўловлар</a:t>
            </a:r>
            <a:endParaRPr lang="en-US" sz="1200" b="1" dirty="0"/>
          </a:p>
        </p:txBody>
      </p:sp>
      <p:sp>
        <p:nvSpPr>
          <p:cNvPr id="62" name="Стрелка вправо 61"/>
          <p:cNvSpPr/>
          <p:nvPr/>
        </p:nvSpPr>
        <p:spPr>
          <a:xfrm>
            <a:off x="2267744" y="3789040"/>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3" name="Picture 3"/>
          <p:cNvPicPr>
            <a:picLocks noChangeAspect="1" noChangeArrowheads="1"/>
          </p:cNvPicPr>
          <p:nvPr/>
        </p:nvPicPr>
        <p:blipFill>
          <a:blip r:embed="rId8"/>
          <a:srcRect/>
          <a:stretch>
            <a:fillRect/>
          </a:stretch>
        </p:blipFill>
        <p:spPr bwMode="auto">
          <a:xfrm>
            <a:off x="6959205" y="3645024"/>
            <a:ext cx="2146274" cy="789716"/>
          </a:xfrm>
          <a:prstGeom prst="rect">
            <a:avLst/>
          </a:prstGeom>
          <a:noFill/>
          <a:ln w="9525">
            <a:noFill/>
            <a:miter lim="800000"/>
            <a:headEnd/>
            <a:tailEnd/>
          </a:ln>
          <a:effectLst/>
        </p:spPr>
      </p:pic>
      <p:sp>
        <p:nvSpPr>
          <p:cNvPr id="65" name="Скругленный прямоугольник 64"/>
          <p:cNvSpPr/>
          <p:nvPr/>
        </p:nvSpPr>
        <p:spPr>
          <a:xfrm>
            <a:off x="4868339" y="3645024"/>
            <a:ext cx="1863901" cy="7800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a:t>сув</a:t>
            </a:r>
            <a:r>
              <a:rPr lang="ru-RU" sz="1200" b="1" dirty="0"/>
              <a:t> </a:t>
            </a:r>
            <a:r>
              <a:rPr lang="ru-RU" sz="1200" b="1" dirty="0" err="1"/>
              <a:t>ресурсларидан</a:t>
            </a:r>
            <a:r>
              <a:rPr lang="ru-RU" sz="1200" b="1" dirty="0"/>
              <a:t> </a:t>
            </a:r>
            <a:r>
              <a:rPr lang="ru-RU" sz="1200" b="1" dirty="0" err="1"/>
              <a:t>фойдаланганлик</a:t>
            </a:r>
            <a:r>
              <a:rPr lang="ru-RU" sz="1200" b="1" dirty="0"/>
              <a:t> </a:t>
            </a:r>
            <a:r>
              <a:rPr lang="ru-RU" sz="1200" b="1" dirty="0" err="1"/>
              <a:t>учун</a:t>
            </a:r>
            <a:r>
              <a:rPr lang="ru-RU" sz="1200" b="1" dirty="0"/>
              <a:t> </a:t>
            </a:r>
            <a:r>
              <a:rPr lang="ru-RU" sz="1200" b="1" dirty="0" err="1"/>
              <a:t>солиқ</a:t>
            </a:r>
            <a:endParaRPr lang="en-US" sz="1200" b="1" dirty="0"/>
          </a:p>
        </p:txBody>
      </p:sp>
      <p:sp>
        <p:nvSpPr>
          <p:cNvPr id="66" name="Стрелка влево 65"/>
          <p:cNvSpPr/>
          <p:nvPr/>
        </p:nvSpPr>
        <p:spPr>
          <a:xfrm>
            <a:off x="6660232" y="3789040"/>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7" name="Picture 4" descr="D:\УРМОНОВ ЖАХОНГИР\КАФЕДРА 2014-2015\КАФЕДРА 2014- 2015\Комплекслар 2014-2015\Слайдлар ЮШСТ\ЮШСТ слайдлар\Расмлар ер кари\images (9).jpg"/>
          <p:cNvPicPr>
            <a:picLocks noChangeAspect="1" noChangeArrowheads="1"/>
          </p:cNvPicPr>
          <p:nvPr/>
        </p:nvPicPr>
        <p:blipFill>
          <a:blip r:embed="rId9"/>
          <a:srcRect/>
          <a:stretch>
            <a:fillRect/>
          </a:stretch>
        </p:blipFill>
        <p:spPr bwMode="auto">
          <a:xfrm>
            <a:off x="35496" y="3645024"/>
            <a:ext cx="2232245" cy="807494"/>
          </a:xfrm>
          <a:prstGeom prst="rect">
            <a:avLst/>
          </a:prstGeom>
          <a:noFill/>
          <a:ln w="9525">
            <a:noFill/>
            <a:miter lim="800000"/>
            <a:headEnd/>
            <a:tailEnd/>
          </a:ln>
        </p:spPr>
      </p:pic>
      <p:pic>
        <p:nvPicPr>
          <p:cNvPr id="68" name="Рисунок 6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496" y="4740482"/>
            <a:ext cx="2252263" cy="776750"/>
          </a:xfrm>
          <a:prstGeom prst="rect">
            <a:avLst/>
          </a:prstGeom>
        </p:spPr>
      </p:pic>
      <p:sp>
        <p:nvSpPr>
          <p:cNvPr id="8" name="Скругленный прямоугольник 7"/>
          <p:cNvSpPr/>
          <p:nvPr/>
        </p:nvSpPr>
        <p:spPr>
          <a:xfrm>
            <a:off x="2456219" y="4740482"/>
            <a:ext cx="1808273" cy="7767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400" b="1" dirty="0"/>
              <a:t>мол-</a:t>
            </a:r>
            <a:r>
              <a:rPr lang="ru-RU" sz="1400" b="1" dirty="0" err="1"/>
              <a:t>мулк</a:t>
            </a:r>
            <a:r>
              <a:rPr lang="ru-RU" sz="1400" b="1" dirty="0"/>
              <a:t> </a:t>
            </a:r>
            <a:r>
              <a:rPr lang="ru-RU" sz="1400" b="1" dirty="0" err="1"/>
              <a:t>солиғи</a:t>
            </a:r>
            <a:endParaRPr lang="en-US" sz="1400" b="1" dirty="0"/>
          </a:p>
        </p:txBody>
      </p:sp>
      <p:sp>
        <p:nvSpPr>
          <p:cNvPr id="72" name="Стрелка вправо 71"/>
          <p:cNvSpPr/>
          <p:nvPr/>
        </p:nvSpPr>
        <p:spPr>
          <a:xfrm>
            <a:off x="2284229" y="4869160"/>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3"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9205" y="4656268"/>
            <a:ext cx="2146274" cy="860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Скругленный прямоугольник 8"/>
          <p:cNvSpPr/>
          <p:nvPr/>
        </p:nvSpPr>
        <p:spPr>
          <a:xfrm>
            <a:off x="4868339" y="4740482"/>
            <a:ext cx="1863901" cy="7767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400" b="1" dirty="0"/>
              <a:t>ер </a:t>
            </a:r>
            <a:r>
              <a:rPr lang="ru-RU" sz="1400" b="1" dirty="0" err="1"/>
              <a:t>солиғи</a:t>
            </a:r>
            <a:endParaRPr lang="en-US" sz="1400" b="1" dirty="0"/>
          </a:p>
        </p:txBody>
      </p:sp>
      <p:sp>
        <p:nvSpPr>
          <p:cNvPr id="75" name="Стрелка влево 74"/>
          <p:cNvSpPr/>
          <p:nvPr/>
        </p:nvSpPr>
        <p:spPr>
          <a:xfrm>
            <a:off x="6660232" y="4898296"/>
            <a:ext cx="298972" cy="474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7" name="Скругленный прямоугольник 76"/>
          <p:cNvSpPr/>
          <p:nvPr/>
        </p:nvSpPr>
        <p:spPr>
          <a:xfrm>
            <a:off x="2431794" y="5804826"/>
            <a:ext cx="1832699" cy="77499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err="1" smtClean="0"/>
              <a:t>ижтимоий</a:t>
            </a:r>
            <a:r>
              <a:rPr lang="ru-RU" sz="1200" b="1" dirty="0" smtClean="0"/>
              <a:t> </a:t>
            </a:r>
            <a:r>
              <a:rPr lang="ru-RU" sz="1200" b="1" dirty="0" err="1" smtClean="0"/>
              <a:t>солиқ</a:t>
            </a:r>
            <a:endParaRPr lang="en-US" sz="1200" b="1" dirty="0"/>
          </a:p>
        </p:txBody>
      </p:sp>
      <p:sp>
        <p:nvSpPr>
          <p:cNvPr id="78" name="Стрелка вправо 77"/>
          <p:cNvSpPr/>
          <p:nvPr/>
        </p:nvSpPr>
        <p:spPr>
          <a:xfrm>
            <a:off x="2284229" y="5968704"/>
            <a:ext cx="2715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Двойная стрелка вверх/вниз 9"/>
          <p:cNvSpPr/>
          <p:nvPr/>
        </p:nvSpPr>
        <p:spPr>
          <a:xfrm>
            <a:off x="4283968" y="1268759"/>
            <a:ext cx="484632" cy="5311063"/>
          </a:xfrm>
          <a:prstGeom prst="upDown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321609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457200" y="60742"/>
            <a:ext cx="8229600" cy="487938"/>
          </a:xfrm>
        </p:spPr>
        <p:txBody>
          <a:bodyPr>
            <a:noAutofit/>
          </a:bodyPr>
          <a:lstStyle/>
          <a:p>
            <a:r>
              <a:rPr lang="uz-Cyrl-UZ" sz="1800" b="1" dirty="0"/>
              <a:t>Бошқа мажбурий тўловлар жумласига қуйидагилар киради:</a:t>
            </a:r>
            <a:endParaRPr lang="en-US" sz="1800" dirty="0"/>
          </a:p>
        </p:txBody>
      </p:sp>
      <p:sp>
        <p:nvSpPr>
          <p:cNvPr id="58" name="TextBox 57">
            <a:extLst>
              <a:ext uri="{FF2B5EF4-FFF2-40B4-BE49-F238E27FC236}">
                <a16:creationId xmlns="" xmlns:a16="http://schemas.microsoft.com/office/drawing/2014/main" id="{079483F2-AB58-4FAB-A5A8-93012F84F192}"/>
              </a:ext>
            </a:extLst>
          </p:cNvPr>
          <p:cNvSpPr txBox="1"/>
          <p:nvPr/>
        </p:nvSpPr>
        <p:spPr>
          <a:xfrm>
            <a:off x="7452320" y="4160633"/>
            <a:ext cx="1680733" cy="1477328"/>
          </a:xfrm>
          <a:prstGeom prst="rect">
            <a:avLst/>
          </a:prstGeom>
          <a:noFill/>
        </p:spPr>
        <p:txBody>
          <a:bodyPr wrap="square" lIns="0" rIns="0" rtlCol="0" anchor="b">
            <a:spAutoFit/>
          </a:bodyPr>
          <a:lstStyle/>
          <a:p>
            <a:r>
              <a:rPr lang="ru-RU" b="1" dirty="0" smtClean="0"/>
              <a:t>4)</a:t>
            </a:r>
            <a:r>
              <a:rPr lang="ru-RU" dirty="0" smtClean="0"/>
              <a:t> </a:t>
            </a:r>
            <a:r>
              <a:rPr lang="ru-RU" dirty="0"/>
              <a:t>алкоголь </a:t>
            </a:r>
            <a:r>
              <a:rPr lang="ru-RU" dirty="0" err="1"/>
              <a:t>маҳсулотларини</a:t>
            </a:r>
            <a:r>
              <a:rPr lang="ru-RU" dirty="0"/>
              <a:t> реализация </a:t>
            </a:r>
            <a:r>
              <a:rPr lang="ru-RU" dirty="0" err="1"/>
              <a:t>қилиш</a:t>
            </a:r>
            <a:r>
              <a:rPr lang="ru-RU" dirty="0"/>
              <a:t> </a:t>
            </a:r>
            <a:r>
              <a:rPr lang="ru-RU" dirty="0" err="1"/>
              <a:t>ҳуқуқи</a:t>
            </a:r>
            <a:r>
              <a:rPr lang="ru-RU" dirty="0"/>
              <a:t> </a:t>
            </a:r>
            <a:r>
              <a:rPr lang="ru-RU" dirty="0" err="1"/>
              <a:t>учун</a:t>
            </a:r>
            <a:r>
              <a:rPr lang="ru-RU" dirty="0"/>
              <a:t> </a:t>
            </a:r>
            <a:r>
              <a:rPr lang="ru-RU" dirty="0" err="1"/>
              <a:t>йиғимлар</a:t>
            </a:r>
            <a:endParaRPr lang="en-US" b="1" dirty="0"/>
          </a:p>
        </p:txBody>
      </p:sp>
      <p:sp>
        <p:nvSpPr>
          <p:cNvPr id="64" name="TextBox 63">
            <a:extLst>
              <a:ext uri="{FF2B5EF4-FFF2-40B4-BE49-F238E27FC236}">
                <a16:creationId xmlns="" xmlns:a16="http://schemas.microsoft.com/office/drawing/2014/main" id="{49B40BED-0B81-4EC4-A08E-7CF5EE935839}"/>
              </a:ext>
            </a:extLst>
          </p:cNvPr>
          <p:cNvSpPr txBox="1"/>
          <p:nvPr/>
        </p:nvSpPr>
        <p:spPr>
          <a:xfrm>
            <a:off x="7453990" y="1355583"/>
            <a:ext cx="1438490" cy="707886"/>
          </a:xfrm>
          <a:prstGeom prst="rect">
            <a:avLst/>
          </a:prstGeom>
          <a:noFill/>
        </p:spPr>
        <p:txBody>
          <a:bodyPr wrap="square" lIns="0" rIns="0" rtlCol="0" anchor="b">
            <a:spAutoFit/>
          </a:bodyPr>
          <a:lstStyle/>
          <a:p>
            <a:r>
              <a:rPr lang="ru-RU" sz="2000" b="1" dirty="0"/>
              <a:t>3) </a:t>
            </a:r>
            <a:r>
              <a:rPr lang="ru-RU" sz="2000" b="1" dirty="0" err="1"/>
              <a:t>божхона</a:t>
            </a:r>
            <a:r>
              <a:rPr lang="ru-RU" sz="2000" b="1" dirty="0"/>
              <a:t> </a:t>
            </a:r>
            <a:r>
              <a:rPr lang="ru-RU" sz="2000" b="1" dirty="0" err="1"/>
              <a:t>тўловлари</a:t>
            </a:r>
            <a:endParaRPr lang="en-US" sz="2000" b="1" dirty="0"/>
          </a:p>
        </p:txBody>
      </p:sp>
      <p:grpSp>
        <p:nvGrpSpPr>
          <p:cNvPr id="66" name="Group 65">
            <a:extLst>
              <a:ext uri="{FF2B5EF4-FFF2-40B4-BE49-F238E27FC236}">
                <a16:creationId xmlns="" xmlns:a16="http://schemas.microsoft.com/office/drawing/2014/main" id="{CA673A37-0FC6-4B97-8019-937D3913CF72}"/>
              </a:ext>
            </a:extLst>
          </p:cNvPr>
          <p:cNvGrpSpPr/>
          <p:nvPr/>
        </p:nvGrpSpPr>
        <p:grpSpPr>
          <a:xfrm>
            <a:off x="179512" y="1648169"/>
            <a:ext cx="2202816" cy="591536"/>
            <a:chOff x="255548" y="1327724"/>
            <a:chExt cx="2202816" cy="591536"/>
          </a:xfrm>
        </p:grpSpPr>
        <p:sp>
          <p:nvSpPr>
            <p:cNvPr id="67" name="TextBox 66">
              <a:extLst>
                <a:ext uri="{FF2B5EF4-FFF2-40B4-BE49-F238E27FC236}">
                  <a16:creationId xmlns="" xmlns:a16="http://schemas.microsoft.com/office/drawing/2014/main" id="{79A59805-6E19-450A-A2AA-22E8E5EC8F67}"/>
                </a:ext>
              </a:extLst>
            </p:cNvPr>
            <p:cNvSpPr txBox="1"/>
            <p:nvPr/>
          </p:nvSpPr>
          <p:spPr>
            <a:xfrm>
              <a:off x="255548" y="1327724"/>
              <a:ext cx="2202816" cy="338554"/>
            </a:xfrm>
            <a:prstGeom prst="rect">
              <a:avLst/>
            </a:prstGeom>
            <a:noFill/>
          </p:spPr>
          <p:txBody>
            <a:bodyPr wrap="square" lIns="0" rIns="0" rtlCol="0" anchor="b">
              <a:spAutoFit/>
            </a:bodyPr>
            <a:lstStyle/>
            <a:p>
              <a:pPr algn="just"/>
              <a:r>
                <a:rPr lang="ru-RU" sz="1600" b="1" dirty="0"/>
                <a:t>1</a:t>
              </a:r>
              <a:r>
                <a:rPr lang="ru-RU" sz="1600" b="1" dirty="0" smtClean="0"/>
                <a:t>) </a:t>
              </a:r>
              <a:r>
                <a:rPr lang="ru-RU" sz="1600" b="1" dirty="0" err="1" smtClean="0"/>
                <a:t>Давлат</a:t>
              </a:r>
              <a:r>
                <a:rPr lang="ru-RU" sz="1600" b="1" dirty="0" smtClean="0"/>
                <a:t> </a:t>
              </a:r>
              <a:r>
                <a:rPr lang="ru-RU" sz="1600" b="1" dirty="0" err="1" smtClean="0"/>
                <a:t>божи</a:t>
              </a:r>
              <a:endParaRPr lang="en-US" sz="1600" b="1" dirty="0"/>
            </a:p>
          </p:txBody>
        </p:sp>
        <p:sp>
          <p:nvSpPr>
            <p:cNvPr id="68" name="TextBox 67">
              <a:extLst>
                <a:ext uri="{FF2B5EF4-FFF2-40B4-BE49-F238E27FC236}">
                  <a16:creationId xmlns="" xmlns:a16="http://schemas.microsoft.com/office/drawing/2014/main" id="{E586C64F-A9F2-4672-9F54-4BBB581EFF50}"/>
                </a:ext>
              </a:extLst>
            </p:cNvPr>
            <p:cNvSpPr txBox="1"/>
            <p:nvPr/>
          </p:nvSpPr>
          <p:spPr>
            <a:xfrm>
              <a:off x="261394" y="1642261"/>
              <a:ext cx="2196970" cy="276999"/>
            </a:xfrm>
            <a:prstGeom prst="rect">
              <a:avLst/>
            </a:prstGeom>
            <a:noFill/>
          </p:spPr>
          <p:txBody>
            <a:bodyPr wrap="square" lIns="0" rIns="0" rtlCol="0" anchor="t">
              <a:spAutoFit/>
            </a:bodyPr>
            <a:lstStyle/>
            <a:p>
              <a:pPr algn="just"/>
              <a:endParaRPr lang="en-US" sz="1200" b="1" dirty="0">
                <a:solidFill>
                  <a:schemeClr val="tx1">
                    <a:lumMod val="65000"/>
                    <a:lumOff val="35000"/>
                  </a:schemeClr>
                </a:solidFill>
              </a:endParaRPr>
            </a:p>
          </p:txBody>
        </p:sp>
      </p:grpSp>
      <p:grpSp>
        <p:nvGrpSpPr>
          <p:cNvPr id="22" name="Group 2"/>
          <p:cNvGrpSpPr>
            <a:grpSpLocks/>
          </p:cNvGrpSpPr>
          <p:nvPr/>
        </p:nvGrpSpPr>
        <p:grpSpPr bwMode="auto">
          <a:xfrm>
            <a:off x="2526344" y="908720"/>
            <a:ext cx="4853968" cy="4824536"/>
            <a:chOff x="3421343" y="691009"/>
            <a:chExt cx="5349315" cy="5412648"/>
          </a:xfrm>
        </p:grpSpPr>
        <p:sp>
          <p:nvSpPr>
            <p:cNvPr id="23" name="Freeform 26"/>
            <p:cNvSpPr/>
            <p:nvPr/>
          </p:nvSpPr>
          <p:spPr>
            <a:xfrm>
              <a:off x="3421343" y="4140234"/>
              <a:ext cx="5349315" cy="1963423"/>
            </a:xfrm>
            <a:custGeom>
              <a:avLst/>
              <a:gdLst>
                <a:gd name="connsiteX0" fmla="*/ 4202429 w 5349314"/>
                <a:gd name="connsiteY0" fmla="*/ 1947627 h 1962648"/>
                <a:gd name="connsiteX1" fmla="*/ 4234845 w 5349314"/>
                <a:gd name="connsiteY1" fmla="*/ 1952574 h 1962648"/>
                <a:gd name="connsiteX2" fmla="*/ 4218544 w 5349314"/>
                <a:gd name="connsiteY2" fmla="*/ 1951341 h 1962648"/>
                <a:gd name="connsiteX3" fmla="*/ 3928708 w 5349314"/>
                <a:gd name="connsiteY3" fmla="*/ 1857925 h 1962648"/>
                <a:gd name="connsiteX4" fmla="*/ 3957226 w 5349314"/>
                <a:gd name="connsiteY4" fmla="*/ 1871663 h 1962648"/>
                <a:gd name="connsiteX5" fmla="*/ 3942546 w 5349314"/>
                <a:gd name="connsiteY5" fmla="*/ 1865879 h 1962648"/>
                <a:gd name="connsiteX6" fmla="*/ 3757771 w 5349314"/>
                <a:gd name="connsiteY6" fmla="*/ 1744269 h 1962648"/>
                <a:gd name="connsiteX7" fmla="*/ 3769043 w 5349314"/>
                <a:gd name="connsiteY7" fmla="*/ 1753570 h 1962648"/>
                <a:gd name="connsiteX8" fmla="*/ 3769043 w 5349314"/>
                <a:gd name="connsiteY8" fmla="*/ 1754514 h 1962648"/>
                <a:gd name="connsiteX9" fmla="*/ 5339238 w 5349314"/>
                <a:gd name="connsiteY9" fmla="*/ 848169 h 1962648"/>
                <a:gd name="connsiteX10" fmla="*/ 5344248 w 5349314"/>
                <a:gd name="connsiteY10" fmla="*/ 880990 h 1962648"/>
                <a:gd name="connsiteX11" fmla="*/ 5349314 w 5349314"/>
                <a:gd name="connsiteY11" fmla="*/ 981324 h 1962648"/>
                <a:gd name="connsiteX12" fmla="*/ 4367990 w 5349314"/>
                <a:gd name="connsiteY12" fmla="*/ 1962648 h 1962648"/>
                <a:gd name="connsiteX13" fmla="*/ 4367990 w 5349314"/>
                <a:gd name="connsiteY13" fmla="*/ 1962648 h 1962648"/>
                <a:gd name="connsiteX14" fmla="*/ 4468324 w 5349314"/>
                <a:gd name="connsiteY14" fmla="*/ 1957582 h 1962648"/>
                <a:gd name="connsiteX15" fmla="*/ 5349313 w 5349314"/>
                <a:gd name="connsiteY15" fmla="*/ 981324 h 1962648"/>
                <a:gd name="connsiteX16" fmla="*/ 5258326 w 5349314"/>
                <a:gd name="connsiteY16" fmla="*/ 570556 h 1962648"/>
                <a:gd name="connsiteX17" fmla="*/ 5272197 w 5349314"/>
                <a:gd name="connsiteY17" fmla="*/ 599349 h 1962648"/>
                <a:gd name="connsiteX18" fmla="*/ 5329377 w 5349314"/>
                <a:gd name="connsiteY18" fmla="*/ 783553 h 1962648"/>
                <a:gd name="connsiteX19" fmla="*/ 5334294 w 5349314"/>
                <a:gd name="connsiteY19" fmla="*/ 815774 h 1962648"/>
                <a:gd name="connsiteX20" fmla="*/ 5305195 w 5349314"/>
                <a:gd name="connsiteY20" fmla="*/ 689509 h 1962648"/>
                <a:gd name="connsiteX21" fmla="*/ 5064279 w 5349314"/>
                <a:gd name="connsiteY21" fmla="*/ 290319 h 1962648"/>
                <a:gd name="connsiteX22" fmla="*/ 5181719 w 5349314"/>
                <a:gd name="connsiteY22" fmla="*/ 432657 h 1962648"/>
                <a:gd name="connsiteX23" fmla="*/ 5230873 w 5349314"/>
                <a:gd name="connsiteY23" fmla="*/ 513567 h 1962648"/>
                <a:gd name="connsiteX24" fmla="*/ 5244592 w 5349314"/>
                <a:gd name="connsiteY24" fmla="*/ 542045 h 1962648"/>
                <a:gd name="connsiteX25" fmla="*/ 5181718 w 5349314"/>
                <a:gd name="connsiteY25" fmla="*/ 432656 h 1962648"/>
                <a:gd name="connsiteX26" fmla="*/ 5064292 w 5349314"/>
                <a:gd name="connsiteY26" fmla="*/ 290335 h 1962648"/>
                <a:gd name="connsiteX27" fmla="*/ 981324 w 5349314"/>
                <a:gd name="connsiteY27" fmla="*/ 0 h 1962648"/>
                <a:gd name="connsiteX28" fmla="*/ 1529992 w 5349314"/>
                <a:gd name="connsiteY28" fmla="*/ 167595 h 1962648"/>
                <a:gd name="connsiteX29" fmla="*/ 1672324 w 5349314"/>
                <a:gd name="connsiteY29" fmla="*/ 285030 h 1962648"/>
                <a:gd name="connsiteX30" fmla="*/ 1738059 w 5349314"/>
                <a:gd name="connsiteY30" fmla="*/ 334803 h 1962648"/>
                <a:gd name="connsiteX31" fmla="*/ 2674656 w 5349314"/>
                <a:gd name="connsiteY31" fmla="*/ 627088 h 1962648"/>
                <a:gd name="connsiteX32" fmla="*/ 3611253 w 5349314"/>
                <a:gd name="connsiteY32" fmla="*/ 334803 h 1962648"/>
                <a:gd name="connsiteX33" fmla="*/ 3673976 w 5349314"/>
                <a:gd name="connsiteY33" fmla="*/ 287312 h 1962648"/>
                <a:gd name="connsiteX34" fmla="*/ 3671695 w 5349314"/>
                <a:gd name="connsiteY34" fmla="*/ 290324 h 1962648"/>
                <a:gd name="connsiteX35" fmla="*/ 3554260 w 5349314"/>
                <a:gd name="connsiteY35" fmla="*/ 432656 h 1962648"/>
                <a:gd name="connsiteX36" fmla="*/ 3386665 w 5349314"/>
                <a:gd name="connsiteY36" fmla="*/ 981324 h 1962648"/>
                <a:gd name="connsiteX37" fmla="*/ 3674089 w 5349314"/>
                <a:gd name="connsiteY37" fmla="*/ 1675225 h 1962648"/>
                <a:gd name="connsiteX38" fmla="*/ 3676987 w 5349314"/>
                <a:gd name="connsiteY38" fmla="*/ 1677616 h 1962648"/>
                <a:gd name="connsiteX39" fmla="*/ 3611254 w 5349314"/>
                <a:gd name="connsiteY39" fmla="*/ 1627845 h 1962648"/>
                <a:gd name="connsiteX40" fmla="*/ 2674657 w 5349314"/>
                <a:gd name="connsiteY40" fmla="*/ 1335560 h 1962648"/>
                <a:gd name="connsiteX41" fmla="*/ 1738060 w 5349314"/>
                <a:gd name="connsiteY41" fmla="*/ 1627845 h 1962648"/>
                <a:gd name="connsiteX42" fmla="*/ 1672313 w 5349314"/>
                <a:gd name="connsiteY42" fmla="*/ 1677627 h 1962648"/>
                <a:gd name="connsiteX43" fmla="*/ 1529992 w 5349314"/>
                <a:gd name="connsiteY43" fmla="*/ 1795053 h 1962648"/>
                <a:gd name="connsiteX44" fmla="*/ 981324 w 5349314"/>
                <a:gd name="connsiteY44" fmla="*/ 1962648 h 1962648"/>
                <a:gd name="connsiteX45" fmla="*/ 0 w 5349314"/>
                <a:gd name="connsiteY45" fmla="*/ 981324 h 1962648"/>
                <a:gd name="connsiteX46" fmla="*/ 981324 w 5349314"/>
                <a:gd name="connsiteY46" fmla="*/ 0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349314" h="1962648">
                  <a:moveTo>
                    <a:pt x="4202429" y="1947627"/>
                  </a:moveTo>
                  <a:lnTo>
                    <a:pt x="4234845" y="1952574"/>
                  </a:lnTo>
                  <a:lnTo>
                    <a:pt x="4218544" y="1951341"/>
                  </a:lnTo>
                  <a:close/>
                  <a:moveTo>
                    <a:pt x="3928708" y="1857925"/>
                  </a:moveTo>
                  <a:lnTo>
                    <a:pt x="3957226" y="1871663"/>
                  </a:lnTo>
                  <a:lnTo>
                    <a:pt x="3942546" y="1865879"/>
                  </a:lnTo>
                  <a:close/>
                  <a:moveTo>
                    <a:pt x="3757771" y="1744269"/>
                  </a:moveTo>
                  <a:lnTo>
                    <a:pt x="3769043" y="1753570"/>
                  </a:lnTo>
                  <a:lnTo>
                    <a:pt x="3769043" y="1754514"/>
                  </a:lnTo>
                  <a:close/>
                  <a:moveTo>
                    <a:pt x="5339238" y="848169"/>
                  </a:moveTo>
                  <a:lnTo>
                    <a:pt x="5344248" y="880990"/>
                  </a:lnTo>
                  <a:cubicBezTo>
                    <a:pt x="5347598" y="913979"/>
                    <a:pt x="5349314" y="947451"/>
                    <a:pt x="5349314" y="981324"/>
                  </a:cubicBezTo>
                  <a:cubicBezTo>
                    <a:pt x="5349314" y="1523294"/>
                    <a:pt x="4909960" y="1962648"/>
                    <a:pt x="4367990" y="1962648"/>
                  </a:cubicBezTo>
                  <a:lnTo>
                    <a:pt x="4367990" y="1962648"/>
                  </a:lnTo>
                  <a:lnTo>
                    <a:pt x="4468324" y="1957582"/>
                  </a:lnTo>
                  <a:cubicBezTo>
                    <a:pt x="4963162" y="1907328"/>
                    <a:pt x="5349313" y="1489421"/>
                    <a:pt x="5349313" y="981324"/>
                  </a:cubicBezTo>
                  <a:close/>
                  <a:moveTo>
                    <a:pt x="5258326" y="570556"/>
                  </a:moveTo>
                  <a:lnTo>
                    <a:pt x="5272197" y="599349"/>
                  </a:lnTo>
                  <a:cubicBezTo>
                    <a:pt x="5297025" y="658051"/>
                    <a:pt x="5316305" y="719671"/>
                    <a:pt x="5329377" y="783553"/>
                  </a:cubicBezTo>
                  <a:lnTo>
                    <a:pt x="5334294" y="815774"/>
                  </a:lnTo>
                  <a:lnTo>
                    <a:pt x="5305195" y="689509"/>
                  </a:lnTo>
                  <a:close/>
                  <a:moveTo>
                    <a:pt x="5064279" y="290319"/>
                  </a:moveTo>
                  <a:lnTo>
                    <a:pt x="5181719" y="432657"/>
                  </a:lnTo>
                  <a:cubicBezTo>
                    <a:pt x="5199354" y="458760"/>
                    <a:pt x="5215766" y="485758"/>
                    <a:pt x="5230873" y="513567"/>
                  </a:cubicBezTo>
                  <a:lnTo>
                    <a:pt x="5244592" y="542045"/>
                  </a:lnTo>
                  <a:lnTo>
                    <a:pt x="5181718" y="432656"/>
                  </a:lnTo>
                  <a:lnTo>
                    <a:pt x="5064292" y="290335"/>
                  </a:lnTo>
                  <a:close/>
                  <a:moveTo>
                    <a:pt x="981324" y="0"/>
                  </a:moveTo>
                  <a:cubicBezTo>
                    <a:pt x="1184563" y="0"/>
                    <a:pt x="1373371" y="61784"/>
                    <a:pt x="1529992" y="167595"/>
                  </a:cubicBezTo>
                  <a:lnTo>
                    <a:pt x="1672324" y="285030"/>
                  </a:lnTo>
                  <a:lnTo>
                    <a:pt x="1738059" y="334803"/>
                  </a:lnTo>
                  <a:cubicBezTo>
                    <a:pt x="2003912" y="519098"/>
                    <a:pt x="2326673" y="627088"/>
                    <a:pt x="2674656" y="627088"/>
                  </a:cubicBezTo>
                  <a:cubicBezTo>
                    <a:pt x="3022639" y="627088"/>
                    <a:pt x="3345400" y="519098"/>
                    <a:pt x="3611253" y="334803"/>
                  </a:cubicBezTo>
                  <a:lnTo>
                    <a:pt x="3673976" y="287312"/>
                  </a:lnTo>
                  <a:lnTo>
                    <a:pt x="3671695" y="290324"/>
                  </a:lnTo>
                  <a:lnTo>
                    <a:pt x="3554260" y="432656"/>
                  </a:lnTo>
                  <a:cubicBezTo>
                    <a:pt x="3448449" y="589277"/>
                    <a:pt x="3386665" y="778085"/>
                    <a:pt x="3386665" y="981324"/>
                  </a:cubicBezTo>
                  <a:cubicBezTo>
                    <a:pt x="3386665" y="1252309"/>
                    <a:pt x="3496504" y="1497640"/>
                    <a:pt x="3674089" y="1675225"/>
                  </a:cubicBezTo>
                  <a:lnTo>
                    <a:pt x="3676987" y="1677616"/>
                  </a:lnTo>
                  <a:lnTo>
                    <a:pt x="3611254" y="1627845"/>
                  </a:lnTo>
                  <a:cubicBezTo>
                    <a:pt x="3345400" y="1443550"/>
                    <a:pt x="3022640" y="1335560"/>
                    <a:pt x="2674657" y="1335560"/>
                  </a:cubicBezTo>
                  <a:cubicBezTo>
                    <a:pt x="2326674" y="1335560"/>
                    <a:pt x="2003913" y="1443550"/>
                    <a:pt x="1738060" y="1627845"/>
                  </a:cubicBezTo>
                  <a:lnTo>
                    <a:pt x="1672313" y="1677627"/>
                  </a:lnTo>
                  <a:lnTo>
                    <a:pt x="1529992" y="1795053"/>
                  </a:lnTo>
                  <a:cubicBezTo>
                    <a:pt x="1373371" y="1900864"/>
                    <a:pt x="1184563" y="1962648"/>
                    <a:pt x="981324" y="1962648"/>
                  </a:cubicBezTo>
                  <a:cubicBezTo>
                    <a:pt x="439354" y="1962648"/>
                    <a:pt x="0" y="1523294"/>
                    <a:pt x="0" y="981324"/>
                  </a:cubicBezTo>
                  <a:cubicBezTo>
                    <a:pt x="0" y="439354"/>
                    <a:pt x="439354" y="0"/>
                    <a:pt x="981324" y="0"/>
                  </a:cubicBezTo>
                  <a:close/>
                </a:path>
              </a:pathLst>
            </a:custGeom>
            <a:gradFill flip="none" rotWithShape="1">
              <a:gsLst>
                <a:gs pos="0">
                  <a:srgbClr val="052535"/>
                </a:gs>
                <a:gs pos="47000">
                  <a:srgbClr val="2998CD">
                    <a:shade val="67500"/>
                    <a:satMod val="115000"/>
                  </a:srgbClr>
                </a:gs>
                <a:gs pos="100000">
                  <a:srgbClr val="2998CD">
                    <a:shade val="100000"/>
                    <a:satMod val="115000"/>
                  </a:srgbClr>
                </a:gs>
              </a:gsLst>
              <a:lin ang="108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24" name="Freeform 27"/>
            <p:cNvSpPr/>
            <p:nvPr/>
          </p:nvSpPr>
          <p:spPr>
            <a:xfrm rot="16200000">
              <a:off x="1728011" y="2447676"/>
              <a:ext cx="5349314" cy="1962648"/>
            </a:xfrm>
            <a:custGeom>
              <a:avLst/>
              <a:gdLst>
                <a:gd name="connsiteX0" fmla="*/ 10074 w 5349314"/>
                <a:gd name="connsiteY0" fmla="*/ 1114467 h 1962648"/>
                <a:gd name="connsiteX1" fmla="*/ 5067 w 5349314"/>
                <a:gd name="connsiteY1" fmla="*/ 1081659 h 1962648"/>
                <a:gd name="connsiteX2" fmla="*/ 0 w 5349314"/>
                <a:gd name="connsiteY2" fmla="*/ 981324 h 1962648"/>
                <a:gd name="connsiteX3" fmla="*/ 44118 w 5349314"/>
                <a:gd name="connsiteY3" fmla="*/ 1273136 h 1962648"/>
                <a:gd name="connsiteX4" fmla="*/ 19937 w 5349314"/>
                <a:gd name="connsiteY4" fmla="*/ 1179095 h 1962648"/>
                <a:gd name="connsiteX5" fmla="*/ 15022 w 5349314"/>
                <a:gd name="connsiteY5" fmla="*/ 1146887 h 1962648"/>
                <a:gd name="connsiteX6" fmla="*/ 90983 w 5349314"/>
                <a:gd name="connsiteY6" fmla="*/ 1392082 h 1962648"/>
                <a:gd name="connsiteX7" fmla="*/ 77118 w 5349314"/>
                <a:gd name="connsiteY7" fmla="*/ 1363300 h 1962648"/>
                <a:gd name="connsiteX8" fmla="*/ 44120 w 5349314"/>
                <a:gd name="connsiteY8" fmla="*/ 1273144 h 1962648"/>
                <a:gd name="connsiteX9" fmla="*/ 167592 w 5349314"/>
                <a:gd name="connsiteY9" fmla="*/ 1529987 h 1962648"/>
                <a:gd name="connsiteX10" fmla="*/ 118441 w 5349314"/>
                <a:gd name="connsiteY10" fmla="*/ 1449082 h 1962648"/>
                <a:gd name="connsiteX11" fmla="*/ 104727 w 5349314"/>
                <a:gd name="connsiteY11" fmla="*/ 1420614 h 1962648"/>
                <a:gd name="connsiteX12" fmla="*/ 285023 w 5349314"/>
                <a:gd name="connsiteY12" fmla="*/ 1672316 h 1962648"/>
                <a:gd name="connsiteX13" fmla="*/ 242186 w 5349314"/>
                <a:gd name="connsiteY13" fmla="*/ 1620397 h 1962648"/>
                <a:gd name="connsiteX14" fmla="*/ 285021 w 5349314"/>
                <a:gd name="connsiteY14" fmla="*/ 1672313 h 1962648"/>
                <a:gd name="connsiteX15" fmla="*/ 1146887 w 5349314"/>
                <a:gd name="connsiteY15" fmla="*/ 15022 h 1962648"/>
                <a:gd name="connsiteX16" fmla="*/ 1114467 w 5349314"/>
                <a:gd name="connsiteY16" fmla="*/ 10074 h 1962648"/>
                <a:gd name="connsiteX17" fmla="*/ 1130770 w 5349314"/>
                <a:gd name="connsiteY17" fmla="*/ 11307 h 1962648"/>
                <a:gd name="connsiteX18" fmla="*/ 1273141 w 5349314"/>
                <a:gd name="connsiteY18" fmla="*/ 44119 h 1962648"/>
                <a:gd name="connsiteX19" fmla="*/ 1273140 w 5349314"/>
                <a:gd name="connsiteY19" fmla="*/ 44119 h 1962648"/>
                <a:gd name="connsiteX20" fmla="*/ 1273139 w 5349314"/>
                <a:gd name="connsiteY20" fmla="*/ 44118 h 1962648"/>
                <a:gd name="connsiteX21" fmla="*/ 1273140 w 5349314"/>
                <a:gd name="connsiteY21" fmla="*/ 44119 h 1962648"/>
                <a:gd name="connsiteX22" fmla="*/ 1420613 w 5349314"/>
                <a:gd name="connsiteY22" fmla="*/ 104727 h 1962648"/>
                <a:gd name="connsiteX23" fmla="*/ 1392083 w 5349314"/>
                <a:gd name="connsiteY23" fmla="*/ 90983 h 1962648"/>
                <a:gd name="connsiteX24" fmla="*/ 1406769 w 5349314"/>
                <a:gd name="connsiteY24" fmla="*/ 96769 h 1962648"/>
                <a:gd name="connsiteX25" fmla="*/ 1614766 w 5349314"/>
                <a:gd name="connsiteY25" fmla="*/ 237540 h 1962648"/>
                <a:gd name="connsiteX26" fmla="*/ 1529992 w 5349314"/>
                <a:gd name="connsiteY26" fmla="*/ 167595 h 1962648"/>
                <a:gd name="connsiteX27" fmla="*/ 1529991 w 5349314"/>
                <a:gd name="connsiteY27" fmla="*/ 167594 h 1962648"/>
                <a:gd name="connsiteX28" fmla="*/ 1529992 w 5349314"/>
                <a:gd name="connsiteY28" fmla="*/ 167595 h 1962648"/>
                <a:gd name="connsiteX29" fmla="*/ 5349314 w 5349314"/>
                <a:gd name="connsiteY29" fmla="*/ 981324 h 1962648"/>
                <a:gd name="connsiteX30" fmla="*/ 4367990 w 5349314"/>
                <a:gd name="connsiteY30" fmla="*/ 1962648 h 1962648"/>
                <a:gd name="connsiteX31" fmla="*/ 3819323 w 5349314"/>
                <a:gd name="connsiteY31" fmla="*/ 1795053 h 1962648"/>
                <a:gd name="connsiteX32" fmla="*/ 3769043 w 5349314"/>
                <a:gd name="connsiteY32" fmla="*/ 1753569 h 1962648"/>
                <a:gd name="connsiteX33" fmla="*/ 3769043 w 5349314"/>
                <a:gd name="connsiteY33" fmla="*/ 1754514 h 1962648"/>
                <a:gd name="connsiteX34" fmla="*/ 3757763 w 5349314"/>
                <a:gd name="connsiteY34" fmla="*/ 1744262 h 1962648"/>
                <a:gd name="connsiteX35" fmla="*/ 3677001 w 5349314"/>
                <a:gd name="connsiteY35" fmla="*/ 1677627 h 1962648"/>
                <a:gd name="connsiteX36" fmla="*/ 3611254 w 5349314"/>
                <a:gd name="connsiteY36" fmla="*/ 1627845 h 1962648"/>
                <a:gd name="connsiteX37" fmla="*/ 2674657 w 5349314"/>
                <a:gd name="connsiteY37" fmla="*/ 1335560 h 1962648"/>
                <a:gd name="connsiteX38" fmla="*/ 1738060 w 5349314"/>
                <a:gd name="connsiteY38" fmla="*/ 1627845 h 1962648"/>
                <a:gd name="connsiteX39" fmla="*/ 1675336 w 5349314"/>
                <a:gd name="connsiteY39" fmla="*/ 1675339 h 1962648"/>
                <a:gd name="connsiteX40" fmla="*/ 1677618 w 5349314"/>
                <a:gd name="connsiteY40" fmla="*/ 1672324 h 1962648"/>
                <a:gd name="connsiteX41" fmla="*/ 1795053 w 5349314"/>
                <a:gd name="connsiteY41" fmla="*/ 1529992 h 1962648"/>
                <a:gd name="connsiteX42" fmla="*/ 1962648 w 5349314"/>
                <a:gd name="connsiteY42" fmla="*/ 981324 h 1962648"/>
                <a:gd name="connsiteX43" fmla="*/ 1675225 w 5349314"/>
                <a:gd name="connsiteY43" fmla="*/ 287423 h 1962648"/>
                <a:gd name="connsiteX44" fmla="*/ 1672326 w 5349314"/>
                <a:gd name="connsiteY44" fmla="*/ 285031 h 1962648"/>
                <a:gd name="connsiteX45" fmla="*/ 1738059 w 5349314"/>
                <a:gd name="connsiteY45" fmla="*/ 334803 h 1962648"/>
                <a:gd name="connsiteX46" fmla="*/ 2674656 w 5349314"/>
                <a:gd name="connsiteY46" fmla="*/ 627088 h 1962648"/>
                <a:gd name="connsiteX47" fmla="*/ 3611253 w 5349314"/>
                <a:gd name="connsiteY47" fmla="*/ 334803 h 1962648"/>
                <a:gd name="connsiteX48" fmla="*/ 3677013 w 5349314"/>
                <a:gd name="connsiteY48" fmla="*/ 285012 h 1962648"/>
                <a:gd name="connsiteX49" fmla="*/ 3757751 w 5349314"/>
                <a:gd name="connsiteY49" fmla="*/ 218396 h 1962648"/>
                <a:gd name="connsiteX50" fmla="*/ 3769043 w 5349314"/>
                <a:gd name="connsiteY50" fmla="*/ 208133 h 1962648"/>
                <a:gd name="connsiteX51" fmla="*/ 3769043 w 5349314"/>
                <a:gd name="connsiteY51" fmla="*/ 209080 h 1962648"/>
                <a:gd name="connsiteX52" fmla="*/ 3819323 w 5349314"/>
                <a:gd name="connsiteY52" fmla="*/ 167595 h 1962648"/>
                <a:gd name="connsiteX53" fmla="*/ 4367990 w 5349314"/>
                <a:gd name="connsiteY53" fmla="*/ 0 h 1962648"/>
                <a:gd name="connsiteX54" fmla="*/ 5349314 w 5349314"/>
                <a:gd name="connsiteY54" fmla="*/ 981324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49314" h="1962648">
                  <a:moveTo>
                    <a:pt x="10074" y="1114467"/>
                  </a:moveTo>
                  <a:lnTo>
                    <a:pt x="5067" y="1081659"/>
                  </a:lnTo>
                  <a:cubicBezTo>
                    <a:pt x="1717" y="1048670"/>
                    <a:pt x="0" y="1015197"/>
                    <a:pt x="0" y="981324"/>
                  </a:cubicBezTo>
                  <a:close/>
                  <a:moveTo>
                    <a:pt x="44118" y="1273136"/>
                  </a:moveTo>
                  <a:lnTo>
                    <a:pt x="19937" y="1179095"/>
                  </a:lnTo>
                  <a:lnTo>
                    <a:pt x="15022" y="1146887"/>
                  </a:lnTo>
                  <a:close/>
                  <a:moveTo>
                    <a:pt x="90983" y="1392082"/>
                  </a:moveTo>
                  <a:lnTo>
                    <a:pt x="77118" y="1363300"/>
                  </a:lnTo>
                  <a:lnTo>
                    <a:pt x="44120" y="1273144"/>
                  </a:lnTo>
                  <a:close/>
                  <a:moveTo>
                    <a:pt x="167592" y="1529987"/>
                  </a:moveTo>
                  <a:lnTo>
                    <a:pt x="118441" y="1449082"/>
                  </a:lnTo>
                  <a:lnTo>
                    <a:pt x="104727" y="1420614"/>
                  </a:lnTo>
                  <a:close/>
                  <a:moveTo>
                    <a:pt x="285023" y="1672316"/>
                  </a:moveTo>
                  <a:lnTo>
                    <a:pt x="242186" y="1620397"/>
                  </a:lnTo>
                  <a:lnTo>
                    <a:pt x="285021" y="1672313"/>
                  </a:lnTo>
                  <a:close/>
                  <a:moveTo>
                    <a:pt x="1146887" y="15022"/>
                  </a:moveTo>
                  <a:lnTo>
                    <a:pt x="1114467" y="10074"/>
                  </a:lnTo>
                  <a:lnTo>
                    <a:pt x="1130770" y="11307"/>
                  </a:lnTo>
                  <a:close/>
                  <a:moveTo>
                    <a:pt x="1273141" y="44119"/>
                  </a:moveTo>
                  <a:lnTo>
                    <a:pt x="1273140" y="44119"/>
                  </a:lnTo>
                  <a:lnTo>
                    <a:pt x="1273139" y="44118"/>
                  </a:lnTo>
                  <a:lnTo>
                    <a:pt x="1273140" y="44119"/>
                  </a:lnTo>
                  <a:close/>
                  <a:moveTo>
                    <a:pt x="1420613" y="104727"/>
                  </a:moveTo>
                  <a:lnTo>
                    <a:pt x="1392083" y="90983"/>
                  </a:lnTo>
                  <a:lnTo>
                    <a:pt x="1406769" y="96769"/>
                  </a:lnTo>
                  <a:close/>
                  <a:moveTo>
                    <a:pt x="1614766" y="237540"/>
                  </a:moveTo>
                  <a:lnTo>
                    <a:pt x="1529992" y="167595"/>
                  </a:lnTo>
                  <a:lnTo>
                    <a:pt x="1529991" y="167594"/>
                  </a:lnTo>
                  <a:lnTo>
                    <a:pt x="1529992" y="167595"/>
                  </a:lnTo>
                  <a:close/>
                  <a:moveTo>
                    <a:pt x="5349314" y="981324"/>
                  </a:moveTo>
                  <a:cubicBezTo>
                    <a:pt x="5349314" y="1523294"/>
                    <a:pt x="4909960" y="1962648"/>
                    <a:pt x="4367990" y="1962648"/>
                  </a:cubicBezTo>
                  <a:cubicBezTo>
                    <a:pt x="4164751" y="1962648"/>
                    <a:pt x="3975943" y="1900864"/>
                    <a:pt x="3819323" y="1795053"/>
                  </a:cubicBezTo>
                  <a:lnTo>
                    <a:pt x="3769043" y="1753569"/>
                  </a:lnTo>
                  <a:lnTo>
                    <a:pt x="3769043" y="1754514"/>
                  </a:lnTo>
                  <a:lnTo>
                    <a:pt x="3757763" y="1744262"/>
                  </a:lnTo>
                  <a:lnTo>
                    <a:pt x="3677001" y="1677627"/>
                  </a:lnTo>
                  <a:lnTo>
                    <a:pt x="3611254" y="1627845"/>
                  </a:lnTo>
                  <a:cubicBezTo>
                    <a:pt x="3345400" y="1443550"/>
                    <a:pt x="3022640" y="1335560"/>
                    <a:pt x="2674657" y="1335560"/>
                  </a:cubicBezTo>
                  <a:cubicBezTo>
                    <a:pt x="2326674" y="1335560"/>
                    <a:pt x="2003913" y="1443550"/>
                    <a:pt x="1738060" y="1627845"/>
                  </a:cubicBezTo>
                  <a:lnTo>
                    <a:pt x="1675336" y="1675339"/>
                  </a:lnTo>
                  <a:lnTo>
                    <a:pt x="1677618" y="1672324"/>
                  </a:lnTo>
                  <a:lnTo>
                    <a:pt x="1795053" y="1529992"/>
                  </a:lnTo>
                  <a:cubicBezTo>
                    <a:pt x="1900864" y="1373371"/>
                    <a:pt x="1962648" y="1184563"/>
                    <a:pt x="1962648" y="981324"/>
                  </a:cubicBezTo>
                  <a:cubicBezTo>
                    <a:pt x="1962648" y="710339"/>
                    <a:pt x="1852810" y="465008"/>
                    <a:pt x="1675225" y="287423"/>
                  </a:cubicBezTo>
                  <a:lnTo>
                    <a:pt x="1672326" y="285031"/>
                  </a:lnTo>
                  <a:lnTo>
                    <a:pt x="1738059" y="334803"/>
                  </a:lnTo>
                  <a:cubicBezTo>
                    <a:pt x="2003912" y="519098"/>
                    <a:pt x="2326673" y="627088"/>
                    <a:pt x="2674656" y="627088"/>
                  </a:cubicBezTo>
                  <a:cubicBezTo>
                    <a:pt x="3022639" y="627088"/>
                    <a:pt x="3345400" y="519098"/>
                    <a:pt x="3611253" y="334803"/>
                  </a:cubicBezTo>
                  <a:lnTo>
                    <a:pt x="3677013" y="285012"/>
                  </a:lnTo>
                  <a:lnTo>
                    <a:pt x="3757751" y="218396"/>
                  </a:lnTo>
                  <a:lnTo>
                    <a:pt x="3769043" y="208133"/>
                  </a:lnTo>
                  <a:lnTo>
                    <a:pt x="3769043" y="209080"/>
                  </a:lnTo>
                  <a:lnTo>
                    <a:pt x="3819323" y="167595"/>
                  </a:lnTo>
                  <a:cubicBezTo>
                    <a:pt x="3975943" y="61784"/>
                    <a:pt x="4164751" y="0"/>
                    <a:pt x="4367990" y="0"/>
                  </a:cubicBezTo>
                  <a:cubicBezTo>
                    <a:pt x="4909960" y="0"/>
                    <a:pt x="5349314" y="439354"/>
                    <a:pt x="5349314" y="981324"/>
                  </a:cubicBezTo>
                  <a:close/>
                </a:path>
              </a:pathLst>
            </a:custGeom>
            <a:gradFill flip="none" rotWithShape="1">
              <a:gsLst>
                <a:gs pos="27000">
                  <a:srgbClr val="F3AC1E">
                    <a:shade val="30000"/>
                    <a:satMod val="115000"/>
                  </a:srgbClr>
                </a:gs>
                <a:gs pos="50000">
                  <a:srgbClr val="F3AC1E">
                    <a:shade val="67500"/>
                    <a:satMod val="115000"/>
                  </a:srgbClr>
                </a:gs>
                <a:gs pos="100000">
                  <a:srgbClr val="F3AC1E">
                    <a:shade val="100000"/>
                    <a:satMod val="115000"/>
                  </a:srgb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solidFill>
                  <a:schemeClr val="tx1"/>
                </a:solidFill>
              </a:endParaRPr>
            </a:p>
          </p:txBody>
        </p:sp>
        <p:sp>
          <p:nvSpPr>
            <p:cNvPr id="25" name="Freeform 28"/>
            <p:cNvSpPr/>
            <p:nvPr/>
          </p:nvSpPr>
          <p:spPr>
            <a:xfrm>
              <a:off x="3421343" y="753520"/>
              <a:ext cx="5349315" cy="1963423"/>
            </a:xfrm>
            <a:custGeom>
              <a:avLst/>
              <a:gdLst>
                <a:gd name="connsiteX0" fmla="*/ 218386 w 5349314"/>
                <a:gd name="connsiteY0" fmla="*/ 1591551 h 1962648"/>
                <a:gd name="connsiteX1" fmla="*/ 218397 w 5349314"/>
                <a:gd name="connsiteY1" fmla="*/ 1591563 h 1962648"/>
                <a:gd name="connsiteX2" fmla="*/ 285013 w 5349314"/>
                <a:gd name="connsiteY2" fmla="*/ 1672301 h 1962648"/>
                <a:gd name="connsiteX3" fmla="*/ 285037 w 5349314"/>
                <a:gd name="connsiteY3" fmla="*/ 1672333 h 1962648"/>
                <a:gd name="connsiteX4" fmla="*/ 104721 w 5349314"/>
                <a:gd name="connsiteY4" fmla="*/ 1420600 h 1962648"/>
                <a:gd name="connsiteX5" fmla="*/ 167596 w 5349314"/>
                <a:gd name="connsiteY5" fmla="*/ 1529991 h 1962648"/>
                <a:gd name="connsiteX6" fmla="*/ 209081 w 5349314"/>
                <a:gd name="connsiteY6" fmla="*/ 1580271 h 1962648"/>
                <a:gd name="connsiteX7" fmla="*/ 209079 w 5349314"/>
                <a:gd name="connsiteY7" fmla="*/ 1580271 h 1962648"/>
                <a:gd name="connsiteX8" fmla="*/ 167595 w 5349314"/>
                <a:gd name="connsiteY8" fmla="*/ 1529992 h 1962648"/>
                <a:gd name="connsiteX9" fmla="*/ 118441 w 5349314"/>
                <a:gd name="connsiteY9" fmla="*/ 1449081 h 1962648"/>
                <a:gd name="connsiteX10" fmla="*/ 15020 w 5349314"/>
                <a:gd name="connsiteY10" fmla="*/ 1146874 h 1962648"/>
                <a:gd name="connsiteX11" fmla="*/ 44120 w 5349314"/>
                <a:gd name="connsiteY11" fmla="*/ 1273140 h 1962648"/>
                <a:gd name="connsiteX12" fmla="*/ 90989 w 5349314"/>
                <a:gd name="connsiteY12" fmla="*/ 1392095 h 1962648"/>
                <a:gd name="connsiteX13" fmla="*/ 77118 w 5349314"/>
                <a:gd name="connsiteY13" fmla="*/ 1363300 h 1962648"/>
                <a:gd name="connsiteX14" fmla="*/ 19937 w 5349314"/>
                <a:gd name="connsiteY14" fmla="*/ 1179095 h 1962648"/>
                <a:gd name="connsiteX15" fmla="*/ 1392088 w 5349314"/>
                <a:gd name="connsiteY15" fmla="*/ 90985 h 1962648"/>
                <a:gd name="connsiteX16" fmla="*/ 1406769 w 5349314"/>
                <a:gd name="connsiteY16" fmla="*/ 96769 h 1962648"/>
                <a:gd name="connsiteX17" fmla="*/ 1420608 w 5349314"/>
                <a:gd name="connsiteY17" fmla="*/ 104724 h 1962648"/>
                <a:gd name="connsiteX18" fmla="*/ 1114470 w 5349314"/>
                <a:gd name="connsiteY18" fmla="*/ 10074 h 1962648"/>
                <a:gd name="connsiteX19" fmla="*/ 1130770 w 5349314"/>
                <a:gd name="connsiteY19" fmla="*/ 11307 h 1962648"/>
                <a:gd name="connsiteX20" fmla="*/ 1146885 w 5349314"/>
                <a:gd name="connsiteY20" fmla="*/ 15021 h 1962648"/>
                <a:gd name="connsiteX21" fmla="*/ 4367990 w 5349314"/>
                <a:gd name="connsiteY21" fmla="*/ 0 h 1962648"/>
                <a:gd name="connsiteX22" fmla="*/ 5349314 w 5349314"/>
                <a:gd name="connsiteY22" fmla="*/ 981324 h 1962648"/>
                <a:gd name="connsiteX23" fmla="*/ 4367990 w 5349314"/>
                <a:gd name="connsiteY23" fmla="*/ 1962648 h 1962648"/>
                <a:gd name="connsiteX24" fmla="*/ 3819323 w 5349314"/>
                <a:gd name="connsiteY24" fmla="*/ 1795053 h 1962648"/>
                <a:gd name="connsiteX25" fmla="*/ 3769043 w 5349314"/>
                <a:gd name="connsiteY25" fmla="*/ 1753569 h 1962648"/>
                <a:gd name="connsiteX26" fmla="*/ 3769043 w 5349314"/>
                <a:gd name="connsiteY26" fmla="*/ 1754514 h 1962648"/>
                <a:gd name="connsiteX27" fmla="*/ 3757763 w 5349314"/>
                <a:gd name="connsiteY27" fmla="*/ 1744262 h 1962648"/>
                <a:gd name="connsiteX28" fmla="*/ 3677001 w 5349314"/>
                <a:gd name="connsiteY28" fmla="*/ 1677627 h 1962648"/>
                <a:gd name="connsiteX29" fmla="*/ 3611254 w 5349314"/>
                <a:gd name="connsiteY29" fmla="*/ 1627845 h 1962648"/>
                <a:gd name="connsiteX30" fmla="*/ 2674657 w 5349314"/>
                <a:gd name="connsiteY30" fmla="*/ 1335560 h 1962648"/>
                <a:gd name="connsiteX31" fmla="*/ 1738060 w 5349314"/>
                <a:gd name="connsiteY31" fmla="*/ 1627845 h 1962648"/>
                <a:gd name="connsiteX32" fmla="*/ 1675340 w 5349314"/>
                <a:gd name="connsiteY32" fmla="*/ 1675336 h 1962648"/>
                <a:gd name="connsiteX33" fmla="*/ 1677628 w 5349314"/>
                <a:gd name="connsiteY33" fmla="*/ 1672313 h 1962648"/>
                <a:gd name="connsiteX34" fmla="*/ 1744263 w 5349314"/>
                <a:gd name="connsiteY34" fmla="*/ 1591551 h 1962648"/>
                <a:gd name="connsiteX35" fmla="*/ 1754515 w 5349314"/>
                <a:gd name="connsiteY35" fmla="*/ 1580271 h 1962648"/>
                <a:gd name="connsiteX36" fmla="*/ 1753570 w 5349314"/>
                <a:gd name="connsiteY36" fmla="*/ 1580271 h 1962648"/>
                <a:gd name="connsiteX37" fmla="*/ 1795054 w 5349314"/>
                <a:gd name="connsiteY37" fmla="*/ 1529991 h 1962648"/>
                <a:gd name="connsiteX38" fmla="*/ 1962649 w 5349314"/>
                <a:gd name="connsiteY38" fmla="*/ 981324 h 1962648"/>
                <a:gd name="connsiteX39" fmla="*/ 1675226 w 5349314"/>
                <a:gd name="connsiteY39" fmla="*/ 287423 h 1962648"/>
                <a:gd name="connsiteX40" fmla="*/ 1672338 w 5349314"/>
                <a:gd name="connsiteY40" fmla="*/ 285041 h 1962648"/>
                <a:gd name="connsiteX41" fmla="*/ 1738059 w 5349314"/>
                <a:gd name="connsiteY41" fmla="*/ 334803 h 1962648"/>
                <a:gd name="connsiteX42" fmla="*/ 2674656 w 5349314"/>
                <a:gd name="connsiteY42" fmla="*/ 627088 h 1962648"/>
                <a:gd name="connsiteX43" fmla="*/ 3611253 w 5349314"/>
                <a:gd name="connsiteY43" fmla="*/ 334803 h 1962648"/>
                <a:gd name="connsiteX44" fmla="*/ 3677013 w 5349314"/>
                <a:gd name="connsiteY44" fmla="*/ 285012 h 1962648"/>
                <a:gd name="connsiteX45" fmla="*/ 3757751 w 5349314"/>
                <a:gd name="connsiteY45" fmla="*/ 218396 h 1962648"/>
                <a:gd name="connsiteX46" fmla="*/ 3769043 w 5349314"/>
                <a:gd name="connsiteY46" fmla="*/ 208133 h 1962648"/>
                <a:gd name="connsiteX47" fmla="*/ 3769043 w 5349314"/>
                <a:gd name="connsiteY47" fmla="*/ 209080 h 1962648"/>
                <a:gd name="connsiteX48" fmla="*/ 3819323 w 5349314"/>
                <a:gd name="connsiteY48" fmla="*/ 167595 h 1962648"/>
                <a:gd name="connsiteX49" fmla="*/ 4367990 w 5349314"/>
                <a:gd name="connsiteY49" fmla="*/ 0 h 1962648"/>
                <a:gd name="connsiteX50" fmla="*/ 981324 w 5349314"/>
                <a:gd name="connsiteY50" fmla="*/ 0 h 1962648"/>
                <a:gd name="connsiteX51" fmla="*/ 981325 w 5349314"/>
                <a:gd name="connsiteY51" fmla="*/ 0 h 1962648"/>
                <a:gd name="connsiteX52" fmla="*/ 880991 w 5349314"/>
                <a:gd name="connsiteY52" fmla="*/ 5067 h 1962648"/>
                <a:gd name="connsiteX53" fmla="*/ 1 w 5349314"/>
                <a:gd name="connsiteY53" fmla="*/ 981324 h 1962648"/>
                <a:gd name="connsiteX54" fmla="*/ 10076 w 5349314"/>
                <a:gd name="connsiteY54" fmla="*/ 1114480 h 1962648"/>
                <a:gd name="connsiteX55" fmla="*/ 5067 w 5349314"/>
                <a:gd name="connsiteY55" fmla="*/ 1081659 h 1962648"/>
                <a:gd name="connsiteX56" fmla="*/ 0 w 5349314"/>
                <a:gd name="connsiteY56" fmla="*/ 981324 h 1962648"/>
                <a:gd name="connsiteX57" fmla="*/ 981324 w 5349314"/>
                <a:gd name="connsiteY57" fmla="*/ 0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349314" h="1962648">
                  <a:moveTo>
                    <a:pt x="218386" y="1591551"/>
                  </a:moveTo>
                  <a:lnTo>
                    <a:pt x="218397" y="1591563"/>
                  </a:lnTo>
                  <a:lnTo>
                    <a:pt x="285013" y="1672301"/>
                  </a:lnTo>
                  <a:lnTo>
                    <a:pt x="285037" y="1672333"/>
                  </a:lnTo>
                  <a:close/>
                  <a:moveTo>
                    <a:pt x="104721" y="1420600"/>
                  </a:moveTo>
                  <a:lnTo>
                    <a:pt x="167596" y="1529991"/>
                  </a:lnTo>
                  <a:lnTo>
                    <a:pt x="209081" y="1580271"/>
                  </a:lnTo>
                  <a:lnTo>
                    <a:pt x="209079" y="1580271"/>
                  </a:lnTo>
                  <a:lnTo>
                    <a:pt x="167595" y="1529992"/>
                  </a:lnTo>
                  <a:cubicBezTo>
                    <a:pt x="149960" y="1503888"/>
                    <a:pt x="133548" y="1476891"/>
                    <a:pt x="118441" y="1449081"/>
                  </a:cubicBezTo>
                  <a:close/>
                  <a:moveTo>
                    <a:pt x="15020" y="1146874"/>
                  </a:moveTo>
                  <a:lnTo>
                    <a:pt x="44120" y="1273140"/>
                  </a:lnTo>
                  <a:lnTo>
                    <a:pt x="90989" y="1392095"/>
                  </a:lnTo>
                  <a:lnTo>
                    <a:pt x="77118" y="1363300"/>
                  </a:lnTo>
                  <a:cubicBezTo>
                    <a:pt x="52289" y="1304598"/>
                    <a:pt x="33009" y="1242977"/>
                    <a:pt x="19937" y="1179095"/>
                  </a:cubicBezTo>
                  <a:close/>
                  <a:moveTo>
                    <a:pt x="1392088" y="90985"/>
                  </a:moveTo>
                  <a:lnTo>
                    <a:pt x="1406769" y="96769"/>
                  </a:lnTo>
                  <a:lnTo>
                    <a:pt x="1420608" y="104724"/>
                  </a:lnTo>
                  <a:close/>
                  <a:moveTo>
                    <a:pt x="1114470" y="10074"/>
                  </a:moveTo>
                  <a:lnTo>
                    <a:pt x="1130770" y="11307"/>
                  </a:lnTo>
                  <a:lnTo>
                    <a:pt x="1146885" y="15021"/>
                  </a:lnTo>
                  <a:close/>
                  <a:moveTo>
                    <a:pt x="4367990" y="0"/>
                  </a:moveTo>
                  <a:cubicBezTo>
                    <a:pt x="4909960" y="0"/>
                    <a:pt x="5349314" y="439354"/>
                    <a:pt x="5349314" y="981324"/>
                  </a:cubicBezTo>
                  <a:cubicBezTo>
                    <a:pt x="5349314" y="1523294"/>
                    <a:pt x="4909960" y="1962648"/>
                    <a:pt x="4367990" y="1962648"/>
                  </a:cubicBezTo>
                  <a:cubicBezTo>
                    <a:pt x="4164751" y="1962648"/>
                    <a:pt x="3975943" y="1900864"/>
                    <a:pt x="3819323" y="1795053"/>
                  </a:cubicBezTo>
                  <a:lnTo>
                    <a:pt x="3769043" y="1753569"/>
                  </a:lnTo>
                  <a:lnTo>
                    <a:pt x="3769043" y="1754514"/>
                  </a:lnTo>
                  <a:lnTo>
                    <a:pt x="3757763" y="1744262"/>
                  </a:lnTo>
                  <a:lnTo>
                    <a:pt x="3677001" y="1677627"/>
                  </a:lnTo>
                  <a:lnTo>
                    <a:pt x="3611254" y="1627845"/>
                  </a:lnTo>
                  <a:cubicBezTo>
                    <a:pt x="3345400" y="1443550"/>
                    <a:pt x="3022640" y="1335560"/>
                    <a:pt x="2674657" y="1335560"/>
                  </a:cubicBezTo>
                  <a:cubicBezTo>
                    <a:pt x="2326674" y="1335560"/>
                    <a:pt x="2003913" y="1443550"/>
                    <a:pt x="1738060" y="1627845"/>
                  </a:cubicBezTo>
                  <a:lnTo>
                    <a:pt x="1675340" y="1675336"/>
                  </a:lnTo>
                  <a:lnTo>
                    <a:pt x="1677628" y="1672313"/>
                  </a:lnTo>
                  <a:lnTo>
                    <a:pt x="1744263" y="1591551"/>
                  </a:lnTo>
                  <a:lnTo>
                    <a:pt x="1754515" y="1580271"/>
                  </a:lnTo>
                  <a:lnTo>
                    <a:pt x="1753570" y="1580271"/>
                  </a:lnTo>
                  <a:lnTo>
                    <a:pt x="1795054" y="1529991"/>
                  </a:lnTo>
                  <a:cubicBezTo>
                    <a:pt x="1900865" y="1373371"/>
                    <a:pt x="1962649" y="1184563"/>
                    <a:pt x="1962649" y="981324"/>
                  </a:cubicBezTo>
                  <a:cubicBezTo>
                    <a:pt x="1962649" y="710339"/>
                    <a:pt x="1852811" y="465008"/>
                    <a:pt x="1675226" y="287423"/>
                  </a:cubicBezTo>
                  <a:lnTo>
                    <a:pt x="1672338" y="285041"/>
                  </a:lnTo>
                  <a:lnTo>
                    <a:pt x="1738059" y="334803"/>
                  </a:lnTo>
                  <a:cubicBezTo>
                    <a:pt x="2003912" y="519098"/>
                    <a:pt x="2326673" y="627088"/>
                    <a:pt x="2674656" y="627088"/>
                  </a:cubicBezTo>
                  <a:cubicBezTo>
                    <a:pt x="3022639" y="627088"/>
                    <a:pt x="3345400" y="519098"/>
                    <a:pt x="3611253" y="334803"/>
                  </a:cubicBezTo>
                  <a:lnTo>
                    <a:pt x="3677013" y="285012"/>
                  </a:lnTo>
                  <a:lnTo>
                    <a:pt x="3757751" y="218396"/>
                  </a:lnTo>
                  <a:lnTo>
                    <a:pt x="3769043" y="208133"/>
                  </a:lnTo>
                  <a:lnTo>
                    <a:pt x="3769043" y="209080"/>
                  </a:lnTo>
                  <a:lnTo>
                    <a:pt x="3819323" y="167595"/>
                  </a:lnTo>
                  <a:cubicBezTo>
                    <a:pt x="3975943" y="61784"/>
                    <a:pt x="4164751" y="0"/>
                    <a:pt x="4367990" y="0"/>
                  </a:cubicBezTo>
                  <a:close/>
                  <a:moveTo>
                    <a:pt x="981324" y="0"/>
                  </a:moveTo>
                  <a:lnTo>
                    <a:pt x="981325" y="0"/>
                  </a:lnTo>
                  <a:lnTo>
                    <a:pt x="880991" y="5067"/>
                  </a:lnTo>
                  <a:cubicBezTo>
                    <a:pt x="386152" y="55320"/>
                    <a:pt x="1" y="473227"/>
                    <a:pt x="1" y="981324"/>
                  </a:cubicBezTo>
                  <a:lnTo>
                    <a:pt x="10076" y="1114480"/>
                  </a:lnTo>
                  <a:lnTo>
                    <a:pt x="5067" y="1081659"/>
                  </a:lnTo>
                  <a:cubicBezTo>
                    <a:pt x="1716" y="1048670"/>
                    <a:pt x="0" y="1015197"/>
                    <a:pt x="0" y="981324"/>
                  </a:cubicBezTo>
                  <a:cubicBezTo>
                    <a:pt x="0" y="439354"/>
                    <a:pt x="439354" y="0"/>
                    <a:pt x="981324" y="0"/>
                  </a:cubicBezTo>
                  <a:close/>
                </a:path>
              </a:pathLst>
            </a:custGeom>
            <a:gradFill flip="none" rotWithShape="1">
              <a:gsLst>
                <a:gs pos="27000">
                  <a:srgbClr val="601200"/>
                </a:gs>
                <a:gs pos="43000">
                  <a:srgbClr val="DE3F18">
                    <a:shade val="67500"/>
                    <a:satMod val="115000"/>
                  </a:srgbClr>
                </a:gs>
                <a:gs pos="100000">
                  <a:srgbClr val="DE3F18">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solidFill>
                  <a:schemeClr val="tx1"/>
                </a:solidFill>
              </a:endParaRPr>
            </a:p>
          </p:txBody>
        </p:sp>
        <p:sp>
          <p:nvSpPr>
            <p:cNvPr id="26" name="Freeform 29"/>
            <p:cNvSpPr/>
            <p:nvPr/>
          </p:nvSpPr>
          <p:spPr>
            <a:xfrm rot="16200000">
              <a:off x="5114029" y="2447028"/>
              <a:ext cx="5350137" cy="1963121"/>
            </a:xfrm>
            <a:custGeom>
              <a:avLst/>
              <a:gdLst>
                <a:gd name="connsiteX0" fmla="*/ 3676998 w 5349314"/>
                <a:gd name="connsiteY0" fmla="*/ 1677625 h 1962648"/>
                <a:gd name="connsiteX1" fmla="*/ 3611254 w 5349314"/>
                <a:gd name="connsiteY1" fmla="*/ 1627845 h 1962648"/>
                <a:gd name="connsiteX2" fmla="*/ 2674657 w 5349314"/>
                <a:gd name="connsiteY2" fmla="*/ 1335560 h 1962648"/>
                <a:gd name="connsiteX3" fmla="*/ 1738060 w 5349314"/>
                <a:gd name="connsiteY3" fmla="*/ 1627845 h 1962648"/>
                <a:gd name="connsiteX4" fmla="*/ 1672313 w 5349314"/>
                <a:gd name="connsiteY4" fmla="*/ 1677627 h 1962648"/>
                <a:gd name="connsiteX5" fmla="*/ 1529992 w 5349314"/>
                <a:gd name="connsiteY5" fmla="*/ 1795053 h 1962648"/>
                <a:gd name="connsiteX6" fmla="*/ 981324 w 5349314"/>
                <a:gd name="connsiteY6" fmla="*/ 1962648 h 1962648"/>
                <a:gd name="connsiteX7" fmla="*/ 0 w 5349314"/>
                <a:gd name="connsiteY7" fmla="*/ 981324 h 1962648"/>
                <a:gd name="connsiteX8" fmla="*/ 981324 w 5349314"/>
                <a:gd name="connsiteY8" fmla="*/ 0 h 1962648"/>
                <a:gd name="connsiteX9" fmla="*/ 1529992 w 5349314"/>
                <a:gd name="connsiteY9" fmla="*/ 167595 h 1962648"/>
                <a:gd name="connsiteX10" fmla="*/ 1672324 w 5349314"/>
                <a:gd name="connsiteY10" fmla="*/ 285030 h 1962648"/>
                <a:gd name="connsiteX11" fmla="*/ 1738059 w 5349314"/>
                <a:gd name="connsiteY11" fmla="*/ 334803 h 1962648"/>
                <a:gd name="connsiteX12" fmla="*/ 2674656 w 5349314"/>
                <a:gd name="connsiteY12" fmla="*/ 627088 h 1962648"/>
                <a:gd name="connsiteX13" fmla="*/ 3611253 w 5349314"/>
                <a:gd name="connsiteY13" fmla="*/ 334803 h 1962648"/>
                <a:gd name="connsiteX14" fmla="*/ 3673977 w 5349314"/>
                <a:gd name="connsiteY14" fmla="*/ 287311 h 1962648"/>
                <a:gd name="connsiteX15" fmla="*/ 3671687 w 5349314"/>
                <a:gd name="connsiteY15" fmla="*/ 290335 h 1962648"/>
                <a:gd name="connsiteX16" fmla="*/ 3605052 w 5349314"/>
                <a:gd name="connsiteY16" fmla="*/ 371097 h 1962648"/>
                <a:gd name="connsiteX17" fmla="*/ 3594800 w 5349314"/>
                <a:gd name="connsiteY17" fmla="*/ 382377 h 1962648"/>
                <a:gd name="connsiteX18" fmla="*/ 3595745 w 5349314"/>
                <a:gd name="connsiteY18" fmla="*/ 382377 h 1962648"/>
                <a:gd name="connsiteX19" fmla="*/ 3554261 w 5349314"/>
                <a:gd name="connsiteY19" fmla="*/ 432657 h 1962648"/>
                <a:gd name="connsiteX20" fmla="*/ 3386666 w 5349314"/>
                <a:gd name="connsiteY20" fmla="*/ 981324 h 1962648"/>
                <a:gd name="connsiteX21" fmla="*/ 3674089 w 5349314"/>
                <a:gd name="connsiteY21" fmla="*/ 1675225 h 1962648"/>
                <a:gd name="connsiteX22" fmla="*/ 3784529 w 5349314"/>
                <a:gd name="connsiteY22" fmla="*/ 1766346 h 1962648"/>
                <a:gd name="connsiteX23" fmla="*/ 3769043 w 5349314"/>
                <a:gd name="connsiteY23" fmla="*/ 1753569 h 1962648"/>
                <a:gd name="connsiteX24" fmla="*/ 3769043 w 5349314"/>
                <a:gd name="connsiteY24" fmla="*/ 1754514 h 1962648"/>
                <a:gd name="connsiteX25" fmla="*/ 3757763 w 5349314"/>
                <a:gd name="connsiteY25" fmla="*/ 1744262 h 1962648"/>
                <a:gd name="connsiteX26" fmla="*/ 3748076 w 5349314"/>
                <a:gd name="connsiteY26" fmla="*/ 1736269 h 1962648"/>
                <a:gd name="connsiteX27" fmla="*/ 3957231 w 5349314"/>
                <a:gd name="connsiteY27" fmla="*/ 1871665 h 1962648"/>
                <a:gd name="connsiteX28" fmla="*/ 3942546 w 5349314"/>
                <a:gd name="connsiteY28" fmla="*/ 1865879 h 1962648"/>
                <a:gd name="connsiteX29" fmla="*/ 3928703 w 5349314"/>
                <a:gd name="connsiteY29" fmla="*/ 1857922 h 1962648"/>
                <a:gd name="connsiteX30" fmla="*/ 4076177 w 5349314"/>
                <a:gd name="connsiteY30" fmla="*/ 1918530 h 1962648"/>
                <a:gd name="connsiteX31" fmla="*/ 4076174 w 5349314"/>
                <a:gd name="connsiteY31" fmla="*/ 1918530 h 1962648"/>
                <a:gd name="connsiteX32" fmla="*/ 4076173 w 5349314"/>
                <a:gd name="connsiteY32" fmla="*/ 1918529 h 1962648"/>
                <a:gd name="connsiteX33" fmla="*/ 4076174 w 5349314"/>
                <a:gd name="connsiteY33" fmla="*/ 1918530 h 1962648"/>
                <a:gd name="connsiteX34" fmla="*/ 4234847 w 5349314"/>
                <a:gd name="connsiteY34" fmla="*/ 1952574 h 1962648"/>
                <a:gd name="connsiteX35" fmla="*/ 4218544 w 5349314"/>
                <a:gd name="connsiteY35" fmla="*/ 1951341 h 1962648"/>
                <a:gd name="connsiteX36" fmla="*/ 4202427 w 5349314"/>
                <a:gd name="connsiteY36" fmla="*/ 1947627 h 1962648"/>
                <a:gd name="connsiteX37" fmla="*/ 5130919 w 5349314"/>
                <a:gd name="connsiteY37" fmla="*/ 371086 h 1962648"/>
                <a:gd name="connsiteX38" fmla="*/ 5130918 w 5349314"/>
                <a:gd name="connsiteY38" fmla="*/ 371085 h 1962648"/>
                <a:gd name="connsiteX39" fmla="*/ 5064302 w 5349314"/>
                <a:gd name="connsiteY39" fmla="*/ 290347 h 1962648"/>
                <a:gd name="connsiteX40" fmla="*/ 5064290 w 5349314"/>
                <a:gd name="connsiteY40" fmla="*/ 290331 h 1962648"/>
                <a:gd name="connsiteX41" fmla="*/ 5244589 w 5349314"/>
                <a:gd name="connsiteY41" fmla="*/ 542038 h 1962648"/>
                <a:gd name="connsiteX42" fmla="*/ 5181719 w 5349314"/>
                <a:gd name="connsiteY42" fmla="*/ 432657 h 1962648"/>
                <a:gd name="connsiteX43" fmla="*/ 5140234 w 5349314"/>
                <a:gd name="connsiteY43" fmla="*/ 382377 h 1962648"/>
                <a:gd name="connsiteX44" fmla="*/ 5140235 w 5349314"/>
                <a:gd name="connsiteY44" fmla="*/ 382377 h 1962648"/>
                <a:gd name="connsiteX45" fmla="*/ 5181719 w 5349314"/>
                <a:gd name="connsiteY45" fmla="*/ 432657 h 1962648"/>
                <a:gd name="connsiteX46" fmla="*/ 5230874 w 5349314"/>
                <a:gd name="connsiteY46" fmla="*/ 513567 h 1962648"/>
                <a:gd name="connsiteX47" fmla="*/ 5305196 w 5349314"/>
                <a:gd name="connsiteY47" fmla="*/ 689509 h 1962648"/>
                <a:gd name="connsiteX48" fmla="*/ 5258331 w 5349314"/>
                <a:gd name="connsiteY48" fmla="*/ 570564 h 1962648"/>
                <a:gd name="connsiteX49" fmla="*/ 5272197 w 5349314"/>
                <a:gd name="connsiteY49" fmla="*/ 599349 h 1962648"/>
                <a:gd name="connsiteX50" fmla="*/ 5305196 w 5349314"/>
                <a:gd name="connsiteY50" fmla="*/ 689509 h 1962648"/>
                <a:gd name="connsiteX51" fmla="*/ 5334293 w 5349314"/>
                <a:gd name="connsiteY51" fmla="*/ 815762 h 1962648"/>
                <a:gd name="connsiteX52" fmla="*/ 5305196 w 5349314"/>
                <a:gd name="connsiteY52" fmla="*/ 689509 h 1962648"/>
                <a:gd name="connsiteX53" fmla="*/ 5329377 w 5349314"/>
                <a:gd name="connsiteY53" fmla="*/ 783553 h 1962648"/>
                <a:gd name="connsiteX54" fmla="*/ 5349314 w 5349314"/>
                <a:gd name="connsiteY54" fmla="*/ 981324 h 1962648"/>
                <a:gd name="connsiteX55" fmla="*/ 5339241 w 5349314"/>
                <a:gd name="connsiteY55" fmla="*/ 848181 h 1962648"/>
                <a:gd name="connsiteX56" fmla="*/ 5344248 w 5349314"/>
                <a:gd name="connsiteY56" fmla="*/ 880990 h 1962648"/>
                <a:gd name="connsiteX57" fmla="*/ 5349314 w 5349314"/>
                <a:gd name="connsiteY57" fmla="*/ 981324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349314" h="1962648">
                  <a:moveTo>
                    <a:pt x="3676998" y="1677625"/>
                  </a:moveTo>
                  <a:lnTo>
                    <a:pt x="3611254" y="1627845"/>
                  </a:lnTo>
                  <a:cubicBezTo>
                    <a:pt x="3345400" y="1443550"/>
                    <a:pt x="3022640" y="1335560"/>
                    <a:pt x="2674657" y="1335560"/>
                  </a:cubicBezTo>
                  <a:cubicBezTo>
                    <a:pt x="2326674" y="1335560"/>
                    <a:pt x="2003913" y="1443550"/>
                    <a:pt x="1738060" y="1627845"/>
                  </a:cubicBezTo>
                  <a:lnTo>
                    <a:pt x="1672313" y="1677627"/>
                  </a:lnTo>
                  <a:lnTo>
                    <a:pt x="1529992" y="1795053"/>
                  </a:lnTo>
                  <a:cubicBezTo>
                    <a:pt x="1373371" y="1900864"/>
                    <a:pt x="1184563" y="1962648"/>
                    <a:pt x="981324" y="1962648"/>
                  </a:cubicBezTo>
                  <a:cubicBezTo>
                    <a:pt x="439354" y="1962648"/>
                    <a:pt x="0" y="1523294"/>
                    <a:pt x="0" y="981324"/>
                  </a:cubicBezTo>
                  <a:cubicBezTo>
                    <a:pt x="0" y="439354"/>
                    <a:pt x="439354" y="0"/>
                    <a:pt x="981324" y="0"/>
                  </a:cubicBezTo>
                  <a:cubicBezTo>
                    <a:pt x="1184563" y="0"/>
                    <a:pt x="1373371" y="61784"/>
                    <a:pt x="1529992" y="167595"/>
                  </a:cubicBezTo>
                  <a:lnTo>
                    <a:pt x="1672324" y="285030"/>
                  </a:lnTo>
                  <a:lnTo>
                    <a:pt x="1738059" y="334803"/>
                  </a:lnTo>
                  <a:cubicBezTo>
                    <a:pt x="2003912" y="519098"/>
                    <a:pt x="2326673" y="627088"/>
                    <a:pt x="2674656" y="627088"/>
                  </a:cubicBezTo>
                  <a:cubicBezTo>
                    <a:pt x="3022639" y="627088"/>
                    <a:pt x="3345400" y="519098"/>
                    <a:pt x="3611253" y="334803"/>
                  </a:cubicBezTo>
                  <a:lnTo>
                    <a:pt x="3673977" y="287311"/>
                  </a:lnTo>
                  <a:lnTo>
                    <a:pt x="3671687" y="290335"/>
                  </a:lnTo>
                  <a:lnTo>
                    <a:pt x="3605052" y="371097"/>
                  </a:lnTo>
                  <a:lnTo>
                    <a:pt x="3594800" y="382377"/>
                  </a:lnTo>
                  <a:lnTo>
                    <a:pt x="3595745" y="382377"/>
                  </a:lnTo>
                  <a:lnTo>
                    <a:pt x="3554261" y="432657"/>
                  </a:lnTo>
                  <a:cubicBezTo>
                    <a:pt x="3448450" y="589277"/>
                    <a:pt x="3386666" y="778085"/>
                    <a:pt x="3386666" y="981324"/>
                  </a:cubicBezTo>
                  <a:cubicBezTo>
                    <a:pt x="3386666" y="1252309"/>
                    <a:pt x="3496505" y="1497640"/>
                    <a:pt x="3674089" y="1675225"/>
                  </a:cubicBezTo>
                  <a:close/>
                  <a:moveTo>
                    <a:pt x="3784529" y="1766346"/>
                  </a:moveTo>
                  <a:lnTo>
                    <a:pt x="3769043" y="1753569"/>
                  </a:lnTo>
                  <a:lnTo>
                    <a:pt x="3769043" y="1754514"/>
                  </a:lnTo>
                  <a:lnTo>
                    <a:pt x="3757763" y="1744262"/>
                  </a:lnTo>
                  <a:lnTo>
                    <a:pt x="3748076" y="1736269"/>
                  </a:lnTo>
                  <a:close/>
                  <a:moveTo>
                    <a:pt x="3957231" y="1871665"/>
                  </a:moveTo>
                  <a:lnTo>
                    <a:pt x="3942546" y="1865879"/>
                  </a:lnTo>
                  <a:lnTo>
                    <a:pt x="3928703" y="1857922"/>
                  </a:lnTo>
                  <a:close/>
                  <a:moveTo>
                    <a:pt x="4076177" y="1918530"/>
                  </a:moveTo>
                  <a:lnTo>
                    <a:pt x="4076174" y="1918530"/>
                  </a:lnTo>
                  <a:lnTo>
                    <a:pt x="4076173" y="1918529"/>
                  </a:lnTo>
                  <a:lnTo>
                    <a:pt x="4076174" y="1918530"/>
                  </a:lnTo>
                  <a:close/>
                  <a:moveTo>
                    <a:pt x="4234847" y="1952574"/>
                  </a:moveTo>
                  <a:lnTo>
                    <a:pt x="4218544" y="1951341"/>
                  </a:lnTo>
                  <a:lnTo>
                    <a:pt x="4202427" y="1947627"/>
                  </a:lnTo>
                  <a:close/>
                  <a:moveTo>
                    <a:pt x="5130919" y="371086"/>
                  </a:moveTo>
                  <a:lnTo>
                    <a:pt x="5130918" y="371085"/>
                  </a:lnTo>
                  <a:lnTo>
                    <a:pt x="5064302" y="290347"/>
                  </a:lnTo>
                  <a:lnTo>
                    <a:pt x="5064290" y="290331"/>
                  </a:lnTo>
                  <a:close/>
                  <a:moveTo>
                    <a:pt x="5244589" y="542038"/>
                  </a:moveTo>
                  <a:lnTo>
                    <a:pt x="5181719" y="432657"/>
                  </a:lnTo>
                  <a:lnTo>
                    <a:pt x="5140234" y="382377"/>
                  </a:lnTo>
                  <a:lnTo>
                    <a:pt x="5140235" y="382377"/>
                  </a:lnTo>
                  <a:lnTo>
                    <a:pt x="5181719" y="432657"/>
                  </a:lnTo>
                  <a:cubicBezTo>
                    <a:pt x="5199354" y="458760"/>
                    <a:pt x="5215767" y="485758"/>
                    <a:pt x="5230874" y="513567"/>
                  </a:cubicBezTo>
                  <a:close/>
                  <a:moveTo>
                    <a:pt x="5305196" y="689509"/>
                  </a:moveTo>
                  <a:lnTo>
                    <a:pt x="5258331" y="570564"/>
                  </a:lnTo>
                  <a:lnTo>
                    <a:pt x="5272197" y="599349"/>
                  </a:lnTo>
                  <a:cubicBezTo>
                    <a:pt x="5284611" y="628700"/>
                    <a:pt x="5295638" y="658780"/>
                    <a:pt x="5305196" y="689509"/>
                  </a:cubicBezTo>
                  <a:close/>
                  <a:moveTo>
                    <a:pt x="5334293" y="815762"/>
                  </a:moveTo>
                  <a:lnTo>
                    <a:pt x="5305196" y="689509"/>
                  </a:lnTo>
                  <a:cubicBezTo>
                    <a:pt x="5314753" y="720237"/>
                    <a:pt x="5322841" y="751612"/>
                    <a:pt x="5329377" y="783553"/>
                  </a:cubicBezTo>
                  <a:close/>
                  <a:moveTo>
                    <a:pt x="5349314" y="981324"/>
                  </a:moveTo>
                  <a:lnTo>
                    <a:pt x="5339241" y="848181"/>
                  </a:lnTo>
                  <a:lnTo>
                    <a:pt x="5344248" y="880990"/>
                  </a:lnTo>
                  <a:cubicBezTo>
                    <a:pt x="5347598" y="913979"/>
                    <a:pt x="5349314" y="947451"/>
                    <a:pt x="5349314" y="981324"/>
                  </a:cubicBezTo>
                  <a:close/>
                </a:path>
              </a:pathLst>
            </a:custGeom>
            <a:gradFill flip="none" rotWithShape="1">
              <a:gsLst>
                <a:gs pos="28000">
                  <a:srgbClr val="303600"/>
                </a:gs>
                <a:gs pos="42000">
                  <a:srgbClr val="A1B400">
                    <a:shade val="67500"/>
                    <a:satMod val="115000"/>
                  </a:srgbClr>
                </a:gs>
                <a:gs pos="100000">
                  <a:srgbClr val="A1B400">
                    <a:shade val="100000"/>
                    <a:satMod val="115000"/>
                  </a:srgbClr>
                </a:gs>
              </a:gsLst>
              <a:lin ang="10800000" scaled="0"/>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27" name="Oval 30"/>
            <p:cNvSpPr/>
            <p:nvPr/>
          </p:nvSpPr>
          <p:spPr>
            <a:xfrm>
              <a:off x="3521772" y="855860"/>
              <a:ext cx="1760367" cy="17606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28" name="Oval 31"/>
            <p:cNvSpPr/>
            <p:nvPr/>
          </p:nvSpPr>
          <p:spPr>
            <a:xfrm>
              <a:off x="6909862" y="855860"/>
              <a:ext cx="1760367" cy="17606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29" name="Oval 32"/>
            <p:cNvSpPr/>
            <p:nvPr/>
          </p:nvSpPr>
          <p:spPr>
            <a:xfrm>
              <a:off x="3521772" y="4242575"/>
              <a:ext cx="1760367" cy="1760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30" name="Oval 33"/>
            <p:cNvSpPr/>
            <p:nvPr/>
          </p:nvSpPr>
          <p:spPr>
            <a:xfrm>
              <a:off x="6909862" y="4242575"/>
              <a:ext cx="1760367" cy="1760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31" name="TextBox 46"/>
            <p:cNvSpPr txBox="1"/>
            <p:nvPr/>
          </p:nvSpPr>
          <p:spPr>
            <a:xfrm>
              <a:off x="4152776" y="4252051"/>
              <a:ext cx="500255" cy="773240"/>
            </a:xfrm>
            <a:prstGeom prst="rect">
              <a:avLst/>
            </a:prstGeom>
            <a:noFill/>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dirty="0">
                  <a:solidFill>
                    <a:schemeClr val="tx1">
                      <a:lumMod val="75000"/>
                      <a:lumOff val="25000"/>
                    </a:schemeClr>
                  </a:solidFill>
                </a:rPr>
                <a:t>3</a:t>
              </a:r>
            </a:p>
          </p:txBody>
        </p:sp>
        <p:sp>
          <p:nvSpPr>
            <p:cNvPr id="32" name="TextBox 46"/>
            <p:cNvSpPr txBox="1"/>
            <p:nvPr/>
          </p:nvSpPr>
          <p:spPr>
            <a:xfrm>
              <a:off x="7538970" y="711826"/>
              <a:ext cx="500255" cy="771344"/>
            </a:xfrm>
            <a:prstGeom prst="rect">
              <a:avLst/>
            </a:prstGeom>
            <a:noFill/>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dirty="0">
                  <a:solidFill>
                    <a:schemeClr val="tx1">
                      <a:lumMod val="75000"/>
                      <a:lumOff val="25000"/>
                    </a:schemeClr>
                  </a:solidFill>
                </a:rPr>
                <a:t>2</a:t>
              </a:r>
            </a:p>
          </p:txBody>
        </p:sp>
        <p:sp>
          <p:nvSpPr>
            <p:cNvPr id="37" name="TextBox 46"/>
            <p:cNvSpPr txBox="1"/>
            <p:nvPr/>
          </p:nvSpPr>
          <p:spPr>
            <a:xfrm>
              <a:off x="4074970" y="691009"/>
              <a:ext cx="500256" cy="771344"/>
            </a:xfrm>
            <a:prstGeom prst="rect">
              <a:avLst/>
            </a:prstGeom>
            <a:noFill/>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dirty="0">
                  <a:solidFill>
                    <a:schemeClr val="tx1">
                      <a:lumMod val="75000"/>
                      <a:lumOff val="25000"/>
                    </a:schemeClr>
                  </a:solidFill>
                </a:rPr>
                <a:t>1</a:t>
              </a:r>
            </a:p>
          </p:txBody>
        </p:sp>
        <p:sp>
          <p:nvSpPr>
            <p:cNvPr id="38" name="TextBox 46"/>
            <p:cNvSpPr txBox="1"/>
            <p:nvPr/>
          </p:nvSpPr>
          <p:spPr>
            <a:xfrm>
              <a:off x="7527601" y="4098540"/>
              <a:ext cx="500255" cy="771345"/>
            </a:xfrm>
            <a:prstGeom prst="rect">
              <a:avLst/>
            </a:prstGeom>
            <a:noFill/>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dirty="0">
                  <a:solidFill>
                    <a:schemeClr val="tx1">
                      <a:lumMod val="75000"/>
                      <a:lumOff val="25000"/>
                    </a:schemeClr>
                  </a:solidFill>
                </a:rPr>
                <a:t>4</a:t>
              </a:r>
            </a:p>
          </p:txBody>
        </p:sp>
      </p:grpSp>
      <p:pic>
        <p:nvPicPr>
          <p:cNvPr id="40" name="Рисунок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347864" y="2060848"/>
            <a:ext cx="2618701" cy="252028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3" name="Picture 3"/>
          <p:cNvPicPr>
            <a:picLocks noChangeAspect="1" noChangeArrowheads="1"/>
          </p:cNvPicPr>
          <p:nvPr/>
        </p:nvPicPr>
        <p:blipFill>
          <a:blip r:embed="rId4"/>
          <a:srcRect/>
          <a:stretch>
            <a:fillRect/>
          </a:stretch>
        </p:blipFill>
        <p:spPr bwMode="auto">
          <a:xfrm>
            <a:off x="5297440" y="4074390"/>
            <a:ext cx="2106801" cy="1658866"/>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4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95675" y="908720"/>
            <a:ext cx="2220974" cy="1716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Рисунок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0172" y="3946005"/>
            <a:ext cx="2009820" cy="180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p:cNvPicPr>
            <a:picLocks noChangeAspect="1" noChangeArrowheads="1"/>
          </p:cNvPicPr>
          <p:nvPr/>
        </p:nvPicPr>
        <p:blipFill>
          <a:blip r:embed="rId7"/>
          <a:srcRect/>
          <a:stretch>
            <a:fillRect/>
          </a:stretch>
        </p:blipFill>
        <p:spPr bwMode="auto">
          <a:xfrm>
            <a:off x="5297440" y="965172"/>
            <a:ext cx="2106801" cy="1659821"/>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5" name="Прямоугольник 4"/>
          <p:cNvSpPr/>
          <p:nvPr/>
        </p:nvSpPr>
        <p:spPr>
          <a:xfrm>
            <a:off x="92300" y="3611161"/>
            <a:ext cx="2404958" cy="2585323"/>
          </a:xfrm>
          <a:prstGeom prst="rect">
            <a:avLst/>
          </a:prstGeom>
        </p:spPr>
        <p:txBody>
          <a:bodyPr wrap="square">
            <a:spAutoFit/>
          </a:bodyPr>
          <a:lstStyle/>
          <a:p>
            <a:r>
              <a:rPr lang="ru-RU" b="1" dirty="0" smtClean="0">
                <a:solidFill>
                  <a:srgbClr val="000000"/>
                </a:solidFill>
                <a:latin typeface="Times New Roman"/>
                <a:ea typeface="Times New Roman"/>
                <a:cs typeface="Times New Roman"/>
              </a:rPr>
              <a:t>2)</a:t>
            </a:r>
            <a:r>
              <a:rPr lang="ru-RU" dirty="0" smtClean="0">
                <a:solidFill>
                  <a:srgbClr val="000000"/>
                </a:solidFill>
                <a:latin typeface="Times New Roman"/>
                <a:ea typeface="Times New Roman"/>
                <a:cs typeface="Times New Roman"/>
              </a:rPr>
              <a:t> чет </a:t>
            </a:r>
            <a:r>
              <a:rPr lang="ru-RU" dirty="0" err="1">
                <a:solidFill>
                  <a:srgbClr val="000000"/>
                </a:solidFill>
                <a:latin typeface="Times New Roman"/>
                <a:ea typeface="Times New Roman"/>
                <a:cs typeface="Times New Roman"/>
              </a:rPr>
              <a:t>давлатлар</a:t>
            </a:r>
            <a:r>
              <a:rPr lang="ru-RU" dirty="0">
                <a:solidFill>
                  <a:srgbClr val="000000"/>
                </a:solidFill>
                <a:latin typeface="Times New Roman"/>
                <a:ea typeface="Times New Roman"/>
                <a:cs typeface="Times New Roman"/>
              </a:rPr>
              <a:t> автотранспорт </a:t>
            </a:r>
            <a:r>
              <a:rPr lang="ru-RU" dirty="0" err="1">
                <a:solidFill>
                  <a:srgbClr val="000000"/>
                </a:solidFill>
                <a:latin typeface="Times New Roman"/>
                <a:ea typeface="Times New Roman"/>
                <a:cs typeface="Times New Roman"/>
              </a:rPr>
              <a:t>воситаларининг</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Ўзбекистон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Республикаси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ҳудудига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кирганлиги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ва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унинг</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ҳудуди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орқали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транзити</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учун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йиғим</a:t>
            </a:r>
            <a:endParaRPr lang="ru-RU" dirty="0"/>
          </a:p>
        </p:txBody>
      </p:sp>
    </p:spTree>
    <p:extLst>
      <p:ext uri="{BB962C8B-B14F-4D97-AF65-F5344CB8AC3E}">
        <p14:creationId xmlns:p14="http://schemas.microsoft.com/office/powerpoint/2010/main" val="10657102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альтернативный процесс 2"/>
          <p:cNvSpPr/>
          <p:nvPr/>
        </p:nvSpPr>
        <p:spPr>
          <a:xfrm>
            <a:off x="395536" y="208136"/>
            <a:ext cx="8208912" cy="1433573"/>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0" y="556010"/>
            <a:ext cx="9252519" cy="739056"/>
          </a:xfrm>
        </p:spPr>
        <p:txBody>
          <a:bodyPr>
            <a:noAutofit/>
          </a:bodyPr>
          <a:lstStyle/>
          <a:p>
            <a:r>
              <a:rPr lang="ru-RU" sz="2000" b="1" dirty="0" err="1"/>
              <a:t>Ўзбекистон</a:t>
            </a:r>
            <a:r>
              <a:rPr lang="ru-RU" sz="2000" b="1" dirty="0"/>
              <a:t> </a:t>
            </a:r>
            <a:r>
              <a:rPr lang="ru-RU" sz="2000" b="1" dirty="0" err="1"/>
              <a:t>Республикаси</a:t>
            </a:r>
            <a:r>
              <a:rPr lang="ru-RU" sz="2000" b="1" dirty="0"/>
              <a:t> </a:t>
            </a:r>
            <a:r>
              <a:rPr lang="ru-RU" sz="2000" b="1" dirty="0" err="1"/>
              <a:t>Солиқ</a:t>
            </a:r>
            <a:r>
              <a:rPr lang="ru-RU" sz="2000" b="1" dirty="0"/>
              <a:t> </a:t>
            </a:r>
            <a:r>
              <a:rPr lang="ru-RU" sz="2000" b="1" dirty="0" err="1" smtClean="0"/>
              <a:t>Кодексига</a:t>
            </a:r>
            <a:r>
              <a:rPr lang="ru-RU" sz="2000" b="1" dirty="0" smtClean="0"/>
              <a:t> </a:t>
            </a:r>
            <a:r>
              <a:rPr lang="ru-RU" sz="2000" b="1" dirty="0" err="1" smtClean="0"/>
              <a:t>асосан</a:t>
            </a:r>
            <a:r>
              <a:rPr lang="ru-RU" sz="2000" b="1" dirty="0" smtClean="0"/>
              <a:t> </a:t>
            </a:r>
            <a:r>
              <a:rPr lang="ru-RU" sz="2000" b="1" dirty="0" err="1" smtClean="0"/>
              <a:t>солиқ</a:t>
            </a:r>
            <a:r>
              <a:rPr lang="ru-RU" sz="2000" b="1" dirty="0" smtClean="0"/>
              <a:t> </a:t>
            </a:r>
            <a:r>
              <a:rPr lang="ru-RU" sz="2000" b="1" dirty="0" err="1" smtClean="0"/>
              <a:t>тўловчиларнинг</a:t>
            </a:r>
            <a:r>
              <a:rPr lang="ru-RU" sz="2000" b="1" dirty="0" smtClean="0"/>
              <a:t> </a:t>
            </a:r>
            <a:r>
              <a:rPr lang="ru-RU" sz="2000" b="1" dirty="0" err="1" smtClean="0"/>
              <a:t>айрим</a:t>
            </a:r>
            <a:r>
              <a:rPr lang="ru-RU" sz="2000" b="1" dirty="0" smtClean="0"/>
              <a:t> </a:t>
            </a:r>
            <a:r>
              <a:rPr lang="ru-RU" sz="2000" b="1" dirty="0" err="1" smtClean="0"/>
              <a:t>тоифаларига</a:t>
            </a:r>
            <a:r>
              <a:rPr lang="ru-RU" sz="2000" b="1" dirty="0" smtClean="0"/>
              <a:t> </a:t>
            </a:r>
            <a:r>
              <a:rPr lang="ru-RU" sz="2000" b="1" dirty="0" err="1" smtClean="0"/>
              <a:t>ва</a:t>
            </a:r>
            <a:r>
              <a:rPr lang="ru-RU" sz="2000" b="1" dirty="0" smtClean="0"/>
              <a:t> </a:t>
            </a:r>
            <a:r>
              <a:rPr lang="ru-RU" sz="2000" b="1" dirty="0" err="1" smtClean="0"/>
              <a:t>Ўзбекистон</a:t>
            </a:r>
            <a:r>
              <a:rPr lang="ru-RU" sz="2000" b="1" dirty="0" smtClean="0"/>
              <a:t> </a:t>
            </a:r>
            <a:r>
              <a:rPr lang="ru-RU" sz="2000" b="1" dirty="0" err="1" smtClean="0"/>
              <a:t>Республикасининг</a:t>
            </a:r>
            <a:r>
              <a:rPr lang="ru-RU" sz="2000" b="1" dirty="0" smtClean="0"/>
              <a:t> </a:t>
            </a:r>
            <a:r>
              <a:rPr lang="ru-RU" sz="2000" b="1" dirty="0" err="1" smtClean="0"/>
              <a:t>айрим</a:t>
            </a:r>
            <a:r>
              <a:rPr lang="ru-RU" sz="2000" b="1" dirty="0" smtClean="0"/>
              <a:t> </a:t>
            </a:r>
            <a:r>
              <a:rPr lang="ru-RU" sz="2000" b="1" dirty="0" err="1" smtClean="0"/>
              <a:t>худудларида</a:t>
            </a:r>
            <a:r>
              <a:rPr lang="ru-RU" sz="2000" b="1" dirty="0"/>
              <a:t/>
            </a:r>
            <a:br>
              <a:rPr lang="ru-RU" sz="2000" b="1" dirty="0"/>
            </a:br>
            <a:r>
              <a:rPr lang="ru-RU" sz="2000" b="1" dirty="0" err="1" smtClean="0"/>
              <a:t>солиқ</a:t>
            </a:r>
            <a:r>
              <a:rPr lang="ru-RU" sz="2000" b="1" dirty="0" smtClean="0"/>
              <a:t> </a:t>
            </a:r>
            <a:r>
              <a:rPr lang="ru-RU" sz="2000" b="1" dirty="0" err="1" smtClean="0"/>
              <a:t>солиқ</a:t>
            </a:r>
            <a:r>
              <a:rPr lang="ru-RU" sz="2000" b="1" dirty="0" smtClean="0"/>
              <a:t> </a:t>
            </a:r>
            <a:r>
              <a:rPr lang="ru-RU" sz="2000" b="1" dirty="0" err="1" smtClean="0"/>
              <a:t>солишнинг</a:t>
            </a:r>
            <a:r>
              <a:rPr lang="ru-RU" sz="2000" b="1" dirty="0" smtClean="0"/>
              <a:t> </a:t>
            </a:r>
            <a:r>
              <a:rPr lang="ru-RU" sz="2000" b="1" dirty="0" err="1" smtClean="0"/>
              <a:t>ўзига</a:t>
            </a:r>
            <a:r>
              <a:rPr lang="ru-RU" sz="2000" b="1" dirty="0" smtClean="0"/>
              <a:t> </a:t>
            </a:r>
            <a:r>
              <a:rPr lang="ru-RU" sz="2000" b="1" dirty="0" err="1" smtClean="0"/>
              <a:t>хос</a:t>
            </a:r>
            <a:r>
              <a:rPr lang="ru-RU" sz="2000" b="1" dirty="0" smtClean="0"/>
              <a:t> </a:t>
            </a:r>
            <a:r>
              <a:rPr lang="ru-RU" sz="2000" b="1" dirty="0" err="1" smtClean="0"/>
              <a:t>хусусиятлари</a:t>
            </a:r>
            <a:r>
              <a:rPr lang="ru-RU" sz="2000" b="1" dirty="0"/>
              <a:t/>
            </a:r>
            <a:br>
              <a:rPr lang="ru-RU" sz="2000" b="1" dirty="0"/>
            </a:br>
            <a:r>
              <a:rPr lang="ru-RU" sz="2000" b="1" dirty="0" err="1" smtClean="0"/>
              <a:t>тартибида</a:t>
            </a:r>
            <a:r>
              <a:rPr lang="ru-RU" sz="2000" b="1" dirty="0" smtClean="0"/>
              <a:t> </a:t>
            </a:r>
            <a:r>
              <a:rPr lang="ru-RU" sz="2000" b="1" dirty="0" err="1"/>
              <a:t>тўланадиган</a:t>
            </a:r>
            <a:r>
              <a:rPr lang="ru-RU" sz="2000" b="1" dirty="0"/>
              <a:t> </a:t>
            </a:r>
            <a:r>
              <a:rPr lang="ru-RU" sz="2000" b="1" dirty="0" err="1"/>
              <a:t>қуйидаги</a:t>
            </a:r>
            <a:r>
              <a:rPr lang="ru-RU" sz="2000" b="1" dirty="0"/>
              <a:t> </a:t>
            </a:r>
            <a:r>
              <a:rPr lang="ru-RU" sz="2000" b="1" dirty="0" err="1"/>
              <a:t>солиқлар</a:t>
            </a:r>
            <a:r>
              <a:rPr lang="ru-RU" sz="2000" b="1" dirty="0"/>
              <a:t> </a:t>
            </a:r>
            <a:r>
              <a:rPr lang="ru-RU" sz="2000" b="1" dirty="0" err="1"/>
              <a:t>қўлланилиши</a:t>
            </a:r>
            <a:r>
              <a:rPr lang="ru-RU" sz="2000" b="1" dirty="0"/>
              <a:t> </a:t>
            </a:r>
            <a:r>
              <a:rPr lang="ru-RU" sz="2000" b="1" dirty="0" err="1"/>
              <a:t>мумкин</a:t>
            </a:r>
            <a:r>
              <a:rPr lang="ru-RU" sz="2000" b="1" dirty="0"/>
              <a:t>:</a:t>
            </a:r>
            <a:endParaRPr lang="en-US" sz="2000" b="1" dirty="0"/>
          </a:p>
        </p:txBody>
      </p:sp>
      <p:sp>
        <p:nvSpPr>
          <p:cNvPr id="40" name="Freeform 738">
            <a:extLst>
              <a:ext uri="{FF2B5EF4-FFF2-40B4-BE49-F238E27FC236}">
                <a16:creationId xmlns="" xmlns:a16="http://schemas.microsoft.com/office/drawing/2014/main" id="{9804E69F-3BFF-41C0-A31F-AD4785C3E850}"/>
              </a:ext>
            </a:extLst>
          </p:cNvPr>
          <p:cNvSpPr>
            <a:spLocks noEditPoints="1"/>
          </p:cNvSpPr>
          <p:nvPr/>
        </p:nvSpPr>
        <p:spPr bwMode="auto">
          <a:xfrm>
            <a:off x="2781947" y="1732935"/>
            <a:ext cx="3580106" cy="3824204"/>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739">
            <a:extLst>
              <a:ext uri="{FF2B5EF4-FFF2-40B4-BE49-F238E27FC236}">
                <a16:creationId xmlns="" xmlns:a16="http://schemas.microsoft.com/office/drawing/2014/main" id="{A73B4782-3F9B-4088-9CC1-01F5506E15F4}"/>
              </a:ext>
            </a:extLst>
          </p:cNvPr>
          <p:cNvSpPr>
            <a:spLocks noEditPoints="1"/>
          </p:cNvSpPr>
          <p:nvPr/>
        </p:nvSpPr>
        <p:spPr bwMode="auto">
          <a:xfrm>
            <a:off x="5107660" y="3255156"/>
            <a:ext cx="1050978" cy="1054370"/>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2" name="Freeform 740">
            <a:extLst>
              <a:ext uri="{FF2B5EF4-FFF2-40B4-BE49-F238E27FC236}">
                <a16:creationId xmlns="" xmlns:a16="http://schemas.microsoft.com/office/drawing/2014/main" id="{FD867D6A-03DF-464E-8275-1F5993075E52}"/>
              </a:ext>
            </a:extLst>
          </p:cNvPr>
          <p:cNvSpPr>
            <a:spLocks noEditPoints="1"/>
          </p:cNvSpPr>
          <p:nvPr/>
        </p:nvSpPr>
        <p:spPr bwMode="auto">
          <a:xfrm>
            <a:off x="3117581" y="1980422"/>
            <a:ext cx="1054370" cy="1054370"/>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741">
            <a:extLst>
              <a:ext uri="{FF2B5EF4-FFF2-40B4-BE49-F238E27FC236}">
                <a16:creationId xmlns="" xmlns:a16="http://schemas.microsoft.com/office/drawing/2014/main" id="{44BC4166-CFFB-4BD8-B7D9-289FDFD548E9}"/>
              </a:ext>
            </a:extLst>
          </p:cNvPr>
          <p:cNvSpPr>
            <a:spLocks noEditPoints="1"/>
          </p:cNvSpPr>
          <p:nvPr/>
        </p:nvSpPr>
        <p:spPr bwMode="auto">
          <a:xfrm>
            <a:off x="3032826" y="4220773"/>
            <a:ext cx="1054370" cy="1050978"/>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5" name="TextBox 44">
            <a:extLst>
              <a:ext uri="{FF2B5EF4-FFF2-40B4-BE49-F238E27FC236}">
                <a16:creationId xmlns="" xmlns:a16="http://schemas.microsoft.com/office/drawing/2014/main" id="{DEF9662E-2B5A-402C-8A2A-BC2595D807CD}"/>
              </a:ext>
            </a:extLst>
          </p:cNvPr>
          <p:cNvSpPr txBox="1"/>
          <p:nvPr/>
        </p:nvSpPr>
        <p:spPr>
          <a:xfrm>
            <a:off x="6804248" y="3232721"/>
            <a:ext cx="2202816" cy="1323439"/>
          </a:xfrm>
          <a:prstGeom prst="rect">
            <a:avLst/>
          </a:prstGeom>
          <a:noFill/>
        </p:spPr>
        <p:txBody>
          <a:bodyPr wrap="square" lIns="0" rIns="0" rtlCol="0" anchor="b">
            <a:spAutoFit/>
          </a:bodyPr>
          <a:lstStyle/>
          <a:p>
            <a:r>
              <a:rPr lang="ru-RU" sz="2000" b="1" dirty="0" err="1" smtClean="0"/>
              <a:t>Махсус</a:t>
            </a:r>
            <a:r>
              <a:rPr lang="ru-RU" sz="2000" b="1" dirty="0" smtClean="0"/>
              <a:t> </a:t>
            </a:r>
            <a:r>
              <a:rPr lang="ru-RU" sz="2000" b="1" dirty="0" err="1" smtClean="0"/>
              <a:t>иқтисодий</a:t>
            </a:r>
            <a:r>
              <a:rPr lang="ru-RU" sz="2000" b="1" dirty="0" smtClean="0"/>
              <a:t> </a:t>
            </a:r>
            <a:r>
              <a:rPr lang="ru-RU" sz="2000" b="1" dirty="0" err="1" smtClean="0"/>
              <a:t>зоналарнинг</a:t>
            </a:r>
            <a:r>
              <a:rPr lang="ru-RU" sz="2000" b="1" dirty="0" smtClean="0"/>
              <a:t> </a:t>
            </a:r>
            <a:r>
              <a:rPr lang="ru-RU" sz="2000" b="1" dirty="0" err="1" smtClean="0"/>
              <a:t>иштирокчиларига</a:t>
            </a:r>
            <a:r>
              <a:rPr lang="ru-RU" sz="2000" b="1" dirty="0" smtClean="0"/>
              <a:t> </a:t>
            </a:r>
            <a:r>
              <a:rPr lang="ru-RU" sz="2000" b="1" dirty="0" err="1" smtClean="0"/>
              <a:t>солиқ</a:t>
            </a:r>
            <a:r>
              <a:rPr lang="ru-RU" sz="2000" b="1" dirty="0" smtClean="0"/>
              <a:t> </a:t>
            </a:r>
            <a:r>
              <a:rPr lang="ru-RU" sz="2000" b="1" dirty="0" err="1" smtClean="0"/>
              <a:t>солиш</a:t>
            </a:r>
            <a:endParaRPr lang="en-US" sz="2000" b="1" dirty="0"/>
          </a:p>
        </p:txBody>
      </p:sp>
      <p:sp>
        <p:nvSpPr>
          <p:cNvPr id="48" name="TextBox 47">
            <a:extLst>
              <a:ext uri="{FF2B5EF4-FFF2-40B4-BE49-F238E27FC236}">
                <a16:creationId xmlns="" xmlns:a16="http://schemas.microsoft.com/office/drawing/2014/main" id="{60075E0D-5D40-4FF8-B658-56502378E2C7}"/>
              </a:ext>
            </a:extLst>
          </p:cNvPr>
          <p:cNvSpPr txBox="1"/>
          <p:nvPr/>
        </p:nvSpPr>
        <p:spPr>
          <a:xfrm>
            <a:off x="134509" y="4143902"/>
            <a:ext cx="2202816" cy="2246769"/>
          </a:xfrm>
          <a:prstGeom prst="rect">
            <a:avLst/>
          </a:prstGeom>
          <a:noFill/>
        </p:spPr>
        <p:txBody>
          <a:bodyPr wrap="square" lIns="0" rIns="0" rtlCol="0" anchor="b">
            <a:spAutoFit/>
          </a:bodyPr>
          <a:lstStyle/>
          <a:p>
            <a:r>
              <a:rPr lang="ru-RU" sz="2000" b="1" dirty="0" err="1" smtClean="0"/>
              <a:t>Махсулот</a:t>
            </a:r>
            <a:r>
              <a:rPr lang="ru-RU" sz="2000" b="1" dirty="0" smtClean="0"/>
              <a:t> </a:t>
            </a:r>
            <a:r>
              <a:rPr lang="ru-RU" sz="2000" b="1" dirty="0" err="1" smtClean="0"/>
              <a:t>тақсимотига</a:t>
            </a:r>
            <a:r>
              <a:rPr lang="ru-RU" sz="2000" b="1" dirty="0" smtClean="0"/>
              <a:t> </a:t>
            </a:r>
            <a:r>
              <a:rPr lang="ru-RU" sz="2000" b="1" dirty="0" err="1" smtClean="0"/>
              <a:t>оид</a:t>
            </a:r>
            <a:r>
              <a:rPr lang="ru-RU" sz="2000" b="1" dirty="0" smtClean="0"/>
              <a:t> </a:t>
            </a:r>
            <a:r>
              <a:rPr lang="ru-RU" sz="2000" b="1" dirty="0" err="1" smtClean="0"/>
              <a:t>битим</a:t>
            </a:r>
            <a:r>
              <a:rPr lang="ru-RU" sz="2000" b="1" dirty="0" smtClean="0"/>
              <a:t> </a:t>
            </a:r>
            <a:r>
              <a:rPr lang="ru-RU" sz="2000" b="1" dirty="0" err="1" smtClean="0"/>
              <a:t>доирасида</a:t>
            </a:r>
            <a:r>
              <a:rPr lang="ru-RU" sz="2000" b="1" dirty="0" smtClean="0"/>
              <a:t> </a:t>
            </a:r>
            <a:r>
              <a:rPr lang="ru-RU" sz="2000" b="1" dirty="0" err="1" smtClean="0"/>
              <a:t>амалга</a:t>
            </a:r>
            <a:r>
              <a:rPr lang="ru-RU" sz="2000" b="1" dirty="0" smtClean="0"/>
              <a:t> </a:t>
            </a:r>
            <a:r>
              <a:rPr lang="ru-RU" sz="2000" b="1" dirty="0" err="1" smtClean="0"/>
              <a:t>ошириладиган</a:t>
            </a:r>
            <a:r>
              <a:rPr lang="ru-RU" sz="2000" b="1" dirty="0" smtClean="0"/>
              <a:t> </a:t>
            </a:r>
            <a:r>
              <a:rPr lang="ru-RU" sz="2000" b="1" dirty="0" err="1" smtClean="0"/>
              <a:t>фаолиятга</a:t>
            </a:r>
            <a:r>
              <a:rPr lang="ru-RU" sz="2000" b="1" dirty="0" smtClean="0"/>
              <a:t> </a:t>
            </a:r>
            <a:r>
              <a:rPr lang="ru-RU" sz="2000" b="1" dirty="0" err="1" smtClean="0"/>
              <a:t>солиқ</a:t>
            </a:r>
            <a:r>
              <a:rPr lang="ru-RU" sz="2000" b="1" dirty="0" smtClean="0"/>
              <a:t> </a:t>
            </a:r>
            <a:r>
              <a:rPr lang="ru-RU" sz="2000" b="1" dirty="0" err="1" smtClean="0"/>
              <a:t>солиш</a:t>
            </a:r>
            <a:endParaRPr lang="en-US" sz="2000" b="1" dirty="0"/>
          </a:p>
        </p:txBody>
      </p:sp>
      <p:sp>
        <p:nvSpPr>
          <p:cNvPr id="51" name="TextBox 50">
            <a:extLst>
              <a:ext uri="{FF2B5EF4-FFF2-40B4-BE49-F238E27FC236}">
                <a16:creationId xmlns="" xmlns:a16="http://schemas.microsoft.com/office/drawing/2014/main" id="{F75A6111-AC0E-40E7-AD11-179BAC92A25B}"/>
              </a:ext>
            </a:extLst>
          </p:cNvPr>
          <p:cNvSpPr txBox="1"/>
          <p:nvPr/>
        </p:nvSpPr>
        <p:spPr>
          <a:xfrm>
            <a:off x="154903" y="1641709"/>
            <a:ext cx="2202816" cy="1938992"/>
          </a:xfrm>
          <a:prstGeom prst="rect">
            <a:avLst/>
          </a:prstGeom>
          <a:noFill/>
        </p:spPr>
        <p:txBody>
          <a:bodyPr wrap="square" lIns="0" rIns="0" rtlCol="0" anchor="b">
            <a:spAutoFit/>
          </a:bodyPr>
          <a:lstStyle/>
          <a:p>
            <a:r>
              <a:rPr lang="ru-RU" sz="2000" b="1" dirty="0" err="1" smtClean="0"/>
              <a:t>Тўғридан-тўғри</a:t>
            </a:r>
            <a:r>
              <a:rPr lang="ru-RU" sz="2000" b="1" dirty="0" smtClean="0"/>
              <a:t> </a:t>
            </a:r>
            <a:r>
              <a:rPr lang="ru-RU" sz="2000" b="1" dirty="0" err="1" smtClean="0"/>
              <a:t>хусусий</a:t>
            </a:r>
            <a:r>
              <a:rPr lang="ru-RU" sz="2000" b="1" dirty="0" smtClean="0"/>
              <a:t> чет эл </a:t>
            </a:r>
            <a:r>
              <a:rPr lang="ru-RU" sz="2000" b="1" dirty="0" err="1" smtClean="0"/>
              <a:t>инвестициялари</a:t>
            </a:r>
            <a:endParaRPr lang="ru-RU" sz="2000" dirty="0"/>
          </a:p>
          <a:p>
            <a:r>
              <a:rPr lang="ru-RU" sz="2000" b="1" dirty="0" err="1" smtClean="0"/>
              <a:t>Иштирокидаги</a:t>
            </a:r>
            <a:r>
              <a:rPr lang="ru-RU" sz="2000" b="1" dirty="0" smtClean="0"/>
              <a:t> </a:t>
            </a:r>
            <a:r>
              <a:rPr lang="ru-RU" sz="2000" b="1" dirty="0" err="1" smtClean="0"/>
              <a:t>юридик</a:t>
            </a:r>
            <a:r>
              <a:rPr lang="ru-RU" sz="2000" b="1" dirty="0" smtClean="0"/>
              <a:t> </a:t>
            </a:r>
            <a:r>
              <a:rPr lang="ru-RU" sz="2000" b="1" dirty="0" err="1" smtClean="0"/>
              <a:t>шахсларга</a:t>
            </a:r>
            <a:r>
              <a:rPr lang="ru-RU" sz="2000" b="1" dirty="0" smtClean="0"/>
              <a:t> </a:t>
            </a:r>
            <a:r>
              <a:rPr lang="ru-RU" sz="2000" b="1" dirty="0" err="1" smtClean="0"/>
              <a:t>солиқ</a:t>
            </a:r>
            <a:r>
              <a:rPr lang="ru-RU" sz="2000" b="1" dirty="0" smtClean="0"/>
              <a:t> </a:t>
            </a:r>
            <a:r>
              <a:rPr lang="ru-RU" sz="2000" b="1" dirty="0" err="1" smtClean="0"/>
              <a:t>солиш</a:t>
            </a:r>
            <a:endParaRPr lang="en-US" sz="2000" b="1" dirty="0"/>
          </a:p>
        </p:txBody>
      </p:sp>
      <p:grpSp>
        <p:nvGrpSpPr>
          <p:cNvPr id="63" name="Group 62">
            <a:extLst>
              <a:ext uri="{FF2B5EF4-FFF2-40B4-BE49-F238E27FC236}">
                <a16:creationId xmlns="" xmlns:a16="http://schemas.microsoft.com/office/drawing/2014/main" id="{F43679D2-9E76-473A-A330-20CAD187CBE0}"/>
              </a:ext>
            </a:extLst>
          </p:cNvPr>
          <p:cNvGrpSpPr/>
          <p:nvPr/>
        </p:nvGrpSpPr>
        <p:grpSpPr>
          <a:xfrm rot="7739657">
            <a:off x="5071194" y="1844831"/>
            <a:ext cx="310969" cy="1345854"/>
            <a:chOff x="3565858" y="2825086"/>
            <a:chExt cx="414625" cy="1207828"/>
          </a:xfrm>
          <a:solidFill>
            <a:schemeClr val="bg1">
              <a:lumMod val="65000"/>
            </a:schemeClr>
          </a:solidFill>
        </p:grpSpPr>
        <p:sp>
          <p:nvSpPr>
            <p:cNvPr id="64" name="Freeform: Shape 63">
              <a:extLst>
                <a:ext uri="{FF2B5EF4-FFF2-40B4-BE49-F238E27FC236}">
                  <a16:creationId xmlns="" xmlns:a16="http://schemas.microsoft.com/office/drawing/2014/main"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Freeform: Shape 64">
              <a:extLst>
                <a:ext uri="{FF2B5EF4-FFF2-40B4-BE49-F238E27FC236}">
                  <a16:creationId xmlns="" xmlns:a16="http://schemas.microsoft.com/office/drawing/2014/main"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7" name="Group 66">
            <a:extLst>
              <a:ext uri="{FF2B5EF4-FFF2-40B4-BE49-F238E27FC236}">
                <a16:creationId xmlns="" xmlns:a16="http://schemas.microsoft.com/office/drawing/2014/main" id="{6370D005-25B2-44BF-90FF-4E7EC1161BE1}"/>
              </a:ext>
            </a:extLst>
          </p:cNvPr>
          <p:cNvGrpSpPr/>
          <p:nvPr/>
        </p:nvGrpSpPr>
        <p:grpSpPr>
          <a:xfrm rot="14773178">
            <a:off x="4750665" y="4279153"/>
            <a:ext cx="310969" cy="1345854"/>
            <a:chOff x="3565858" y="2825086"/>
            <a:chExt cx="414625" cy="1207828"/>
          </a:xfrm>
          <a:solidFill>
            <a:schemeClr val="bg1">
              <a:lumMod val="65000"/>
            </a:schemeClr>
          </a:solidFill>
        </p:grpSpPr>
        <p:sp>
          <p:nvSpPr>
            <p:cNvPr id="68" name="Freeform: Shape 67">
              <a:extLst>
                <a:ext uri="{FF2B5EF4-FFF2-40B4-BE49-F238E27FC236}">
                  <a16:creationId xmlns="" xmlns:a16="http://schemas.microsoft.com/office/drawing/2014/main"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Freeform: Shape 68">
              <a:extLst>
                <a:ext uri="{FF2B5EF4-FFF2-40B4-BE49-F238E27FC236}">
                  <a16:creationId xmlns="" xmlns:a16="http://schemas.microsoft.com/office/drawing/2014/main"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70" name="Group 69">
            <a:extLst>
              <a:ext uri="{FF2B5EF4-FFF2-40B4-BE49-F238E27FC236}">
                <a16:creationId xmlns="" xmlns:a16="http://schemas.microsoft.com/office/drawing/2014/main" id="{7598244C-8DCD-42B9-988F-3091098DC830}"/>
              </a:ext>
            </a:extLst>
          </p:cNvPr>
          <p:cNvGrpSpPr/>
          <p:nvPr/>
        </p:nvGrpSpPr>
        <p:grpSpPr>
          <a:xfrm rot="183920">
            <a:off x="2741489" y="2936439"/>
            <a:ext cx="310969" cy="1345854"/>
            <a:chOff x="3565858" y="2825086"/>
            <a:chExt cx="414625" cy="1207828"/>
          </a:xfrm>
          <a:solidFill>
            <a:schemeClr val="bg1">
              <a:lumMod val="65000"/>
            </a:schemeClr>
          </a:solidFill>
        </p:grpSpPr>
        <p:sp>
          <p:nvSpPr>
            <p:cNvPr id="71" name="Freeform: Shape 70">
              <a:extLst>
                <a:ext uri="{FF2B5EF4-FFF2-40B4-BE49-F238E27FC236}">
                  <a16:creationId xmlns="" xmlns:a16="http://schemas.microsoft.com/office/drawing/2014/main"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Freeform: Shape 71">
              <a:extLst>
                <a:ext uri="{FF2B5EF4-FFF2-40B4-BE49-F238E27FC236}">
                  <a16:creationId xmlns="" xmlns:a16="http://schemas.microsoft.com/office/drawing/2014/main"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3" name="Picture 7" descr="D:\ХАТЛАР\Электрон хатлар 2017\прочие\2483-юта\25 йиллик китоб\Расмлар\ДСИ.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3780" y="1746802"/>
            <a:ext cx="2245898" cy="1394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
          <p:cNvPicPr>
            <a:picLocks noChangeAspect="1" noChangeArrowheads="1"/>
          </p:cNvPicPr>
          <p:nvPr/>
        </p:nvPicPr>
        <p:blipFill>
          <a:blip r:embed="rId4"/>
          <a:srcRect/>
          <a:stretch>
            <a:fillRect/>
          </a:stretch>
        </p:blipFill>
        <p:spPr bwMode="auto">
          <a:xfrm>
            <a:off x="4608238" y="3033133"/>
            <a:ext cx="1979986" cy="1475987"/>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6" name="Picture 2"/>
          <p:cNvPicPr>
            <a:picLocks noChangeAspect="1" noChangeArrowheads="1"/>
          </p:cNvPicPr>
          <p:nvPr/>
        </p:nvPicPr>
        <p:blipFill>
          <a:blip r:embed="rId5"/>
          <a:srcRect/>
          <a:stretch>
            <a:fillRect/>
          </a:stretch>
        </p:blipFill>
        <p:spPr bwMode="auto">
          <a:xfrm>
            <a:off x="2380642" y="4509120"/>
            <a:ext cx="2178221" cy="1475987"/>
          </a:xfrm>
          <a:prstGeom prst="rect">
            <a:avLst/>
          </a:prstGeom>
          <a:noFill/>
          <a:ln w="9525">
            <a:noFill/>
            <a:miter lim="800000"/>
            <a:headEnd/>
            <a:tailEnd/>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val="10198651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8523" y="116632"/>
            <a:ext cx="8229600" cy="704086"/>
          </a:xfrm>
        </p:spPr>
        <p:txBody>
          <a:bodyPr>
            <a:noAutofit/>
          </a:bodyPr>
          <a:lstStyle/>
          <a:p>
            <a:r>
              <a:rPr lang="uz-Cyrl-UZ" sz="1600" b="1" dirty="0"/>
              <a:t>Ўзбекистон Республикаси ҳудудида Солиқ Кодексининг 3-боб 24 моддасига кўра солиқлар ва бошқа мажбурий тўловларнинг элементлари қуйидагилардир:</a:t>
            </a:r>
            <a:endParaRPr lang="en-US" sz="1600" dirty="0"/>
          </a:p>
        </p:txBody>
      </p:sp>
      <p:sp>
        <p:nvSpPr>
          <p:cNvPr id="6" name="Freeform 5"/>
          <p:cNvSpPr>
            <a:spLocks/>
          </p:cNvSpPr>
          <p:nvPr/>
        </p:nvSpPr>
        <p:spPr bwMode="auto">
          <a:xfrm>
            <a:off x="3860354" y="3283031"/>
            <a:ext cx="1423291" cy="3023765"/>
          </a:xfrm>
          <a:custGeom>
            <a:avLst/>
            <a:gdLst>
              <a:gd name="connsiteX0" fmla="*/ 653346 w 1423291"/>
              <a:gd name="connsiteY0" fmla="*/ 926 h 3023765"/>
              <a:gd name="connsiteX1" fmla="*/ 683584 w 1423291"/>
              <a:gd name="connsiteY1" fmla="*/ 9666 h 3023765"/>
              <a:gd name="connsiteX2" fmla="*/ 945657 w 1423291"/>
              <a:gd name="connsiteY2" fmla="*/ 798336 h 3023765"/>
              <a:gd name="connsiteX3" fmla="*/ 1255777 w 1423291"/>
              <a:gd name="connsiteY3" fmla="*/ 513308 h 3023765"/>
              <a:gd name="connsiteX4" fmla="*/ 1421757 w 1423291"/>
              <a:gd name="connsiteY4" fmla="*/ 469032 h 3023765"/>
              <a:gd name="connsiteX5" fmla="*/ 1089797 w 1423291"/>
              <a:gd name="connsiteY5" fmla="*/ 1451410 h 3023765"/>
              <a:gd name="connsiteX6" fmla="*/ 1115305 w 1423291"/>
              <a:gd name="connsiteY6" fmla="*/ 2944490 h 3023765"/>
              <a:gd name="connsiteX7" fmla="*/ 1126210 w 1423291"/>
              <a:gd name="connsiteY7" fmla="*/ 3023765 h 3023765"/>
              <a:gd name="connsiteX8" fmla="*/ 566894 w 1423291"/>
              <a:gd name="connsiteY8" fmla="*/ 3023765 h 3023765"/>
              <a:gd name="connsiteX9" fmla="*/ 567862 w 1423291"/>
              <a:gd name="connsiteY9" fmla="*/ 3011717 h 3023765"/>
              <a:gd name="connsiteX10" fmla="*/ 622433 w 1423291"/>
              <a:gd name="connsiteY10" fmla="*/ 1789017 h 3023765"/>
              <a:gd name="connsiteX11" fmla="*/ 146333 w 1423291"/>
              <a:gd name="connsiteY11" fmla="*/ 1069528 h 3023765"/>
              <a:gd name="connsiteX12" fmla="*/ 56792 w 1423291"/>
              <a:gd name="connsiteY12" fmla="*/ 817707 h 3023765"/>
              <a:gd name="connsiteX13" fmla="*/ 353808 w 1423291"/>
              <a:gd name="connsiteY13" fmla="*/ 1014183 h 3023765"/>
              <a:gd name="connsiteX14" fmla="*/ 41504 w 1423291"/>
              <a:gd name="connsiteY14" fmla="*/ 560351 h 3023765"/>
              <a:gd name="connsiteX15" fmla="*/ 48056 w 1423291"/>
              <a:gd name="connsiteY15" fmla="*/ 355574 h 3023765"/>
              <a:gd name="connsiteX16" fmla="*/ 432430 w 1423291"/>
              <a:gd name="connsiteY16" fmla="*/ 801103 h 3023765"/>
              <a:gd name="connsiteX17" fmla="*/ 200932 w 1423291"/>
              <a:gd name="connsiteY17" fmla="*/ 136960 h 3023765"/>
              <a:gd name="connsiteX18" fmla="*/ 395303 w 1423291"/>
              <a:gd name="connsiteY18" fmla="*/ 325134 h 3023765"/>
              <a:gd name="connsiteX19" fmla="*/ 657376 w 1423291"/>
              <a:gd name="connsiteY19" fmla="*/ 532679 h 3023765"/>
              <a:gd name="connsiteX20" fmla="*/ 653346 w 1423291"/>
              <a:gd name="connsiteY20" fmla="*/ 926 h 302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291" h="3023765">
                <a:moveTo>
                  <a:pt x="653346" y="926"/>
                </a:moveTo>
                <a:cubicBezTo>
                  <a:pt x="661574" y="-1619"/>
                  <a:pt x="671572" y="1018"/>
                  <a:pt x="683584" y="9666"/>
                </a:cubicBezTo>
                <a:cubicBezTo>
                  <a:pt x="779677" y="76080"/>
                  <a:pt x="814620" y="762362"/>
                  <a:pt x="945657" y="798336"/>
                </a:cubicBezTo>
                <a:cubicBezTo>
                  <a:pt x="1078878" y="834310"/>
                  <a:pt x="1220834" y="612929"/>
                  <a:pt x="1255777" y="513308"/>
                </a:cubicBezTo>
                <a:cubicBezTo>
                  <a:pt x="1290720" y="410919"/>
                  <a:pt x="1402101" y="358341"/>
                  <a:pt x="1421757" y="469032"/>
                </a:cubicBezTo>
                <a:cubicBezTo>
                  <a:pt x="1443596" y="579722"/>
                  <a:pt x="1227386" y="729154"/>
                  <a:pt x="1089797" y="1451410"/>
                </a:cubicBezTo>
                <a:cubicBezTo>
                  <a:pt x="1005169" y="1901091"/>
                  <a:pt x="1061304" y="2533454"/>
                  <a:pt x="1115305" y="2944490"/>
                </a:cubicBezTo>
                <a:lnTo>
                  <a:pt x="1126210" y="3023765"/>
                </a:lnTo>
                <a:lnTo>
                  <a:pt x="566894" y="3023765"/>
                </a:lnTo>
                <a:lnTo>
                  <a:pt x="567862" y="3011717"/>
                </a:lnTo>
                <a:cubicBezTo>
                  <a:pt x="585392" y="2790258"/>
                  <a:pt x="631306" y="2164500"/>
                  <a:pt x="622433" y="1789017"/>
                </a:cubicBezTo>
                <a:cubicBezTo>
                  <a:pt x="611514" y="1326883"/>
                  <a:pt x="281738" y="1191288"/>
                  <a:pt x="146333" y="1069528"/>
                </a:cubicBezTo>
                <a:cubicBezTo>
                  <a:pt x="10929" y="947768"/>
                  <a:pt x="-19646" y="812172"/>
                  <a:pt x="56792" y="817707"/>
                </a:cubicBezTo>
                <a:cubicBezTo>
                  <a:pt x="131046" y="823241"/>
                  <a:pt x="338520" y="1058459"/>
                  <a:pt x="353808" y="1014183"/>
                </a:cubicBezTo>
                <a:cubicBezTo>
                  <a:pt x="369096" y="972674"/>
                  <a:pt x="120126" y="715318"/>
                  <a:pt x="41504" y="560351"/>
                </a:cubicBezTo>
                <a:cubicBezTo>
                  <a:pt x="-39302" y="408152"/>
                  <a:pt x="17481" y="369410"/>
                  <a:pt x="48056" y="355574"/>
                </a:cubicBezTo>
                <a:cubicBezTo>
                  <a:pt x="80815" y="341737"/>
                  <a:pt x="414958" y="828776"/>
                  <a:pt x="432430" y="801103"/>
                </a:cubicBezTo>
                <a:cubicBezTo>
                  <a:pt x="452086" y="770663"/>
                  <a:pt x="187828" y="184003"/>
                  <a:pt x="200932" y="136960"/>
                </a:cubicBezTo>
                <a:cubicBezTo>
                  <a:pt x="211852" y="89916"/>
                  <a:pt x="279554" y="-4171"/>
                  <a:pt x="395303" y="325134"/>
                </a:cubicBezTo>
                <a:cubicBezTo>
                  <a:pt x="511052" y="654438"/>
                  <a:pt x="694503" y="806638"/>
                  <a:pt x="657376" y="532679"/>
                </a:cubicBezTo>
                <a:cubicBezTo>
                  <a:pt x="624890" y="290543"/>
                  <a:pt x="595748" y="18746"/>
                  <a:pt x="653346" y="926"/>
                </a:cubicBezTo>
                <a:close/>
              </a:path>
            </a:pathLst>
          </a:custGeom>
          <a:solidFill>
            <a:srgbClr val="894C27"/>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3" name="Rectangle 82"/>
          <p:cNvSpPr/>
          <p:nvPr/>
        </p:nvSpPr>
        <p:spPr>
          <a:xfrm>
            <a:off x="0" y="5524019"/>
            <a:ext cx="2987824" cy="369332"/>
          </a:xfrm>
          <a:prstGeom prst="rect">
            <a:avLst/>
          </a:prstGeom>
        </p:spPr>
        <p:txBody>
          <a:bodyPr wrap="square">
            <a:spAutoFit/>
          </a:bodyPr>
          <a:lstStyle/>
          <a:p>
            <a:r>
              <a:rPr lang="ru-RU" b="1" dirty="0" err="1"/>
              <a:t>ҳисоблаб</a:t>
            </a:r>
            <a:r>
              <a:rPr lang="ru-RU" b="1" dirty="0"/>
              <a:t> </a:t>
            </a:r>
            <a:r>
              <a:rPr lang="ru-RU" b="1" dirty="0" err="1"/>
              <a:t>чиқариш</a:t>
            </a:r>
            <a:r>
              <a:rPr lang="ru-RU" b="1" dirty="0"/>
              <a:t> </a:t>
            </a:r>
            <a:r>
              <a:rPr lang="ru-RU" b="1" dirty="0" err="1"/>
              <a:t>тартиби</a:t>
            </a:r>
            <a:endParaRPr lang="en-US" b="1" dirty="0"/>
          </a:p>
        </p:txBody>
      </p:sp>
      <p:sp>
        <p:nvSpPr>
          <p:cNvPr id="87" name="Rectangle 86"/>
          <p:cNvSpPr/>
          <p:nvPr/>
        </p:nvSpPr>
        <p:spPr>
          <a:xfrm>
            <a:off x="696571" y="3586395"/>
            <a:ext cx="875817" cy="369332"/>
          </a:xfrm>
          <a:prstGeom prst="rect">
            <a:avLst/>
          </a:prstGeom>
        </p:spPr>
        <p:txBody>
          <a:bodyPr wrap="none">
            <a:spAutoFit/>
          </a:bodyPr>
          <a:lstStyle/>
          <a:p>
            <a:r>
              <a:rPr lang="ru-RU" b="1" dirty="0"/>
              <a:t>ставка</a:t>
            </a:r>
            <a:r>
              <a:rPr lang="en-US" b="1" dirty="0" smtClean="0"/>
              <a:t> </a:t>
            </a:r>
            <a:endParaRPr lang="en-US" b="1" dirty="0"/>
          </a:p>
        </p:txBody>
      </p:sp>
      <p:sp>
        <p:nvSpPr>
          <p:cNvPr id="90" name="Rectangle 89"/>
          <p:cNvSpPr/>
          <p:nvPr/>
        </p:nvSpPr>
        <p:spPr>
          <a:xfrm>
            <a:off x="35496" y="2087666"/>
            <a:ext cx="2605938" cy="369332"/>
          </a:xfrm>
          <a:prstGeom prst="rect">
            <a:avLst/>
          </a:prstGeom>
        </p:spPr>
        <p:txBody>
          <a:bodyPr wrap="square">
            <a:spAutoFit/>
          </a:bodyPr>
          <a:lstStyle/>
          <a:p>
            <a:r>
              <a:rPr lang="ru-RU" b="1" dirty="0" err="1"/>
              <a:t>солиқ</a:t>
            </a:r>
            <a:r>
              <a:rPr lang="ru-RU" b="1" dirty="0"/>
              <a:t> </a:t>
            </a:r>
            <a:r>
              <a:rPr lang="ru-RU" b="1" dirty="0" err="1"/>
              <a:t>солинадиган</a:t>
            </a:r>
            <a:r>
              <a:rPr lang="ru-RU" b="1" dirty="0"/>
              <a:t> база</a:t>
            </a:r>
            <a:endParaRPr lang="en-US" b="1" dirty="0"/>
          </a:p>
        </p:txBody>
      </p:sp>
      <p:sp>
        <p:nvSpPr>
          <p:cNvPr id="93" name="Rectangle 92"/>
          <p:cNvSpPr/>
          <p:nvPr/>
        </p:nvSpPr>
        <p:spPr>
          <a:xfrm>
            <a:off x="6854159" y="2024953"/>
            <a:ext cx="1636858" cy="369332"/>
          </a:xfrm>
          <a:prstGeom prst="rect">
            <a:avLst/>
          </a:prstGeom>
        </p:spPr>
        <p:txBody>
          <a:bodyPr wrap="none">
            <a:spAutoFit/>
          </a:bodyPr>
          <a:lstStyle/>
          <a:p>
            <a:r>
              <a:rPr lang="ru-RU" b="1" dirty="0" err="1"/>
              <a:t>тўлаш</a:t>
            </a:r>
            <a:r>
              <a:rPr lang="ru-RU" b="1" dirty="0"/>
              <a:t> </a:t>
            </a:r>
            <a:r>
              <a:rPr lang="ru-RU" b="1" dirty="0" err="1"/>
              <a:t>тартиби</a:t>
            </a:r>
            <a:endParaRPr lang="en-US" b="1" dirty="0"/>
          </a:p>
        </p:txBody>
      </p:sp>
      <p:sp>
        <p:nvSpPr>
          <p:cNvPr id="96" name="Rectangle 95"/>
          <p:cNvSpPr/>
          <p:nvPr/>
        </p:nvSpPr>
        <p:spPr>
          <a:xfrm>
            <a:off x="7164288" y="3584041"/>
            <a:ext cx="2008691" cy="923330"/>
          </a:xfrm>
          <a:prstGeom prst="rect">
            <a:avLst/>
          </a:prstGeom>
        </p:spPr>
        <p:txBody>
          <a:bodyPr wrap="none">
            <a:spAutoFit/>
          </a:bodyPr>
          <a:lstStyle/>
          <a:p>
            <a:pPr algn="ctr"/>
            <a:r>
              <a:rPr lang="ru-RU" b="1" dirty="0" err="1"/>
              <a:t>солиқ</a:t>
            </a:r>
            <a:r>
              <a:rPr lang="ru-RU" b="1" dirty="0"/>
              <a:t> </a:t>
            </a:r>
            <a:r>
              <a:rPr lang="ru-RU" b="1" dirty="0" err="1" smtClean="0"/>
              <a:t>ҳисоботини</a:t>
            </a:r>
            <a:endParaRPr lang="en-US" b="1" dirty="0" smtClean="0"/>
          </a:p>
          <a:p>
            <a:pPr algn="ctr"/>
            <a:r>
              <a:rPr lang="ru-RU" b="1" dirty="0" smtClean="0"/>
              <a:t> </a:t>
            </a:r>
            <a:r>
              <a:rPr lang="ru-RU" b="1" dirty="0" err="1"/>
              <a:t>тақдим</a:t>
            </a:r>
            <a:r>
              <a:rPr lang="ru-RU" b="1" dirty="0"/>
              <a:t> </a:t>
            </a:r>
            <a:r>
              <a:rPr lang="ru-RU" b="1" dirty="0" err="1" smtClean="0"/>
              <a:t>этиш</a:t>
            </a:r>
            <a:endParaRPr lang="en-US" b="1" dirty="0" smtClean="0"/>
          </a:p>
          <a:p>
            <a:pPr algn="ctr"/>
            <a:r>
              <a:rPr lang="ru-RU" b="1" dirty="0" smtClean="0"/>
              <a:t> </a:t>
            </a:r>
            <a:r>
              <a:rPr lang="ru-RU" b="1" dirty="0" err="1"/>
              <a:t>тартиби</a:t>
            </a:r>
            <a:endParaRPr lang="en-US" b="1" dirty="0"/>
          </a:p>
        </p:txBody>
      </p:sp>
      <p:sp>
        <p:nvSpPr>
          <p:cNvPr id="99" name="Rectangle 98"/>
          <p:cNvSpPr/>
          <p:nvPr/>
        </p:nvSpPr>
        <p:spPr>
          <a:xfrm>
            <a:off x="6850639" y="5518861"/>
            <a:ext cx="1440651" cy="369332"/>
          </a:xfrm>
          <a:prstGeom prst="rect">
            <a:avLst/>
          </a:prstGeom>
        </p:spPr>
        <p:txBody>
          <a:bodyPr wrap="none">
            <a:spAutoFit/>
          </a:bodyPr>
          <a:lstStyle/>
          <a:p>
            <a:r>
              <a:rPr lang="ru-RU" b="1" dirty="0" err="1"/>
              <a:t>солиқ</a:t>
            </a:r>
            <a:r>
              <a:rPr lang="ru-RU" b="1" dirty="0"/>
              <a:t> </a:t>
            </a:r>
            <a:r>
              <a:rPr lang="ru-RU" b="1" dirty="0" err="1"/>
              <a:t>даври</a:t>
            </a:r>
            <a:endParaRPr lang="en-US" b="1" dirty="0"/>
          </a:p>
        </p:txBody>
      </p:sp>
      <p:grpSp>
        <p:nvGrpSpPr>
          <p:cNvPr id="2" name="Group 1"/>
          <p:cNvGrpSpPr/>
          <p:nvPr/>
        </p:nvGrpSpPr>
        <p:grpSpPr>
          <a:xfrm>
            <a:off x="4059518" y="1618495"/>
            <a:ext cx="1057533" cy="1254915"/>
            <a:chOff x="4044405" y="1568462"/>
            <a:chExt cx="1057533" cy="1254915"/>
          </a:xfrm>
        </p:grpSpPr>
        <p:sp>
          <p:nvSpPr>
            <p:cNvPr id="63" name="Freeform 62"/>
            <p:cNvSpPr>
              <a:spLocks/>
            </p:cNvSpPr>
            <p:nvPr/>
          </p:nvSpPr>
          <p:spPr bwMode="auto">
            <a:xfrm rot="18501521">
              <a:off x="3951665" y="1661202"/>
              <a:ext cx="1243013" cy="1057533"/>
            </a:xfrm>
            <a:custGeom>
              <a:avLst/>
              <a:gdLst>
                <a:gd name="connsiteX0" fmla="*/ 1241823 w 1243013"/>
                <a:gd name="connsiteY0" fmla="*/ 38358 h 1057533"/>
                <a:gd name="connsiteX1" fmla="*/ 1243013 w 1243013"/>
                <a:gd name="connsiteY1" fmla="*/ 66525 h 1057533"/>
                <a:gd name="connsiteX2" fmla="*/ 1242894 w 1243013"/>
                <a:gd name="connsiteY2" fmla="*/ 83759 h 1057533"/>
                <a:gd name="connsiteX3" fmla="*/ 1242616 w 1243013"/>
                <a:gd name="connsiteY3" fmla="*/ 123653 h 1057533"/>
                <a:gd name="connsiteX4" fmla="*/ 1239044 w 1243013"/>
                <a:gd name="connsiteY4" fmla="*/ 180384 h 1057533"/>
                <a:gd name="connsiteX5" fmla="*/ 1232298 w 1243013"/>
                <a:gd name="connsiteY5" fmla="*/ 236718 h 1057533"/>
                <a:gd name="connsiteX6" fmla="*/ 1221979 w 1243013"/>
                <a:gd name="connsiteY6" fmla="*/ 292259 h 1057533"/>
                <a:gd name="connsiteX7" fmla="*/ 1208882 w 1243013"/>
                <a:gd name="connsiteY7" fmla="*/ 347800 h 1057533"/>
                <a:gd name="connsiteX8" fmla="*/ 1192213 w 1243013"/>
                <a:gd name="connsiteY8" fmla="*/ 402150 h 1057533"/>
                <a:gd name="connsiteX9" fmla="*/ 1172369 w 1243013"/>
                <a:gd name="connsiteY9" fmla="*/ 455708 h 1057533"/>
                <a:gd name="connsiteX10" fmla="*/ 1148954 w 1243013"/>
                <a:gd name="connsiteY10" fmla="*/ 507678 h 1057533"/>
                <a:gd name="connsiteX11" fmla="*/ 1122760 w 1243013"/>
                <a:gd name="connsiteY11" fmla="*/ 559252 h 1057533"/>
                <a:gd name="connsiteX12" fmla="*/ 1093391 w 1243013"/>
                <a:gd name="connsiteY12" fmla="*/ 608842 h 1057533"/>
                <a:gd name="connsiteX13" fmla="*/ 1061245 w 1243013"/>
                <a:gd name="connsiteY13" fmla="*/ 656845 h 1057533"/>
                <a:gd name="connsiteX14" fmla="*/ 1025526 w 1243013"/>
                <a:gd name="connsiteY14" fmla="*/ 703262 h 1057533"/>
                <a:gd name="connsiteX15" fmla="*/ 986632 w 1243013"/>
                <a:gd name="connsiteY15" fmla="*/ 747694 h 1057533"/>
                <a:gd name="connsiteX16" fmla="*/ 944960 w 1243013"/>
                <a:gd name="connsiteY16" fmla="*/ 790540 h 1057533"/>
                <a:gd name="connsiteX17" fmla="*/ 899716 w 1243013"/>
                <a:gd name="connsiteY17" fmla="*/ 830609 h 1057533"/>
                <a:gd name="connsiteX18" fmla="*/ 875904 w 1243013"/>
                <a:gd name="connsiteY18" fmla="*/ 849651 h 1057533"/>
                <a:gd name="connsiteX19" fmla="*/ 842566 w 1243013"/>
                <a:gd name="connsiteY19" fmla="*/ 875438 h 1057533"/>
                <a:gd name="connsiteX20" fmla="*/ 773113 w 1243013"/>
                <a:gd name="connsiteY20" fmla="*/ 921061 h 1057533"/>
                <a:gd name="connsiteX21" fmla="*/ 700882 w 1243013"/>
                <a:gd name="connsiteY21" fmla="*/ 960336 h 1057533"/>
                <a:gd name="connsiteX22" fmla="*/ 627063 w 1243013"/>
                <a:gd name="connsiteY22" fmla="*/ 992470 h 1057533"/>
                <a:gd name="connsiteX23" fmla="*/ 550863 w 1243013"/>
                <a:gd name="connsiteY23" fmla="*/ 1018258 h 1057533"/>
                <a:gd name="connsiteX24" fmla="*/ 473472 w 1243013"/>
                <a:gd name="connsiteY24" fmla="*/ 1037697 h 1057533"/>
                <a:gd name="connsiteX25" fmla="*/ 396082 w 1243013"/>
                <a:gd name="connsiteY25" fmla="*/ 1050788 h 1057533"/>
                <a:gd name="connsiteX26" fmla="*/ 317103 w 1243013"/>
                <a:gd name="connsiteY26" fmla="*/ 1056739 h 1057533"/>
                <a:gd name="connsiteX27" fmla="*/ 277813 w 1243013"/>
                <a:gd name="connsiteY27" fmla="*/ 1057533 h 1057533"/>
                <a:gd name="connsiteX28" fmla="*/ 242491 w 1243013"/>
                <a:gd name="connsiteY28" fmla="*/ 1056739 h 1057533"/>
                <a:gd name="connsiteX29" fmla="*/ 173038 w 1243013"/>
                <a:gd name="connsiteY29" fmla="*/ 1052375 h 1057533"/>
                <a:gd name="connsiteX30" fmla="*/ 103585 w 1243013"/>
                <a:gd name="connsiteY30" fmla="*/ 1042061 h 1057533"/>
                <a:gd name="connsiteX31" fmla="*/ 35322 w 1243013"/>
                <a:gd name="connsiteY31" fmla="*/ 1026985 h 1057533"/>
                <a:gd name="connsiteX32" fmla="*/ 2532 w 1243013"/>
                <a:gd name="connsiteY32" fmla="*/ 1018116 h 1057533"/>
                <a:gd name="connsiteX33" fmla="*/ 1191 w 1243013"/>
                <a:gd name="connsiteY33" fmla="*/ 1019175 h 1057533"/>
                <a:gd name="connsiteX34" fmla="*/ 0 w 1243013"/>
                <a:gd name="connsiteY34" fmla="*/ 991008 h 1057533"/>
                <a:gd name="connsiteX35" fmla="*/ 120 w 1243013"/>
                <a:gd name="connsiteY35" fmla="*/ 973775 h 1057533"/>
                <a:gd name="connsiteX36" fmla="*/ 397 w 1243013"/>
                <a:gd name="connsiteY36" fmla="*/ 933880 h 1057533"/>
                <a:gd name="connsiteX37" fmla="*/ 3969 w 1243013"/>
                <a:gd name="connsiteY37" fmla="*/ 877149 h 1057533"/>
                <a:gd name="connsiteX38" fmla="*/ 10716 w 1243013"/>
                <a:gd name="connsiteY38" fmla="*/ 820815 h 1057533"/>
                <a:gd name="connsiteX39" fmla="*/ 21034 w 1243013"/>
                <a:gd name="connsiteY39" fmla="*/ 765274 h 1057533"/>
                <a:gd name="connsiteX40" fmla="*/ 34131 w 1243013"/>
                <a:gd name="connsiteY40" fmla="*/ 709733 h 1057533"/>
                <a:gd name="connsiteX41" fmla="*/ 50800 w 1243013"/>
                <a:gd name="connsiteY41" fmla="*/ 655383 h 1057533"/>
                <a:gd name="connsiteX42" fmla="*/ 70644 w 1243013"/>
                <a:gd name="connsiteY42" fmla="*/ 601825 h 1057533"/>
                <a:gd name="connsiteX43" fmla="*/ 94059 w 1243013"/>
                <a:gd name="connsiteY43" fmla="*/ 549854 h 1057533"/>
                <a:gd name="connsiteX44" fmla="*/ 120253 w 1243013"/>
                <a:gd name="connsiteY44" fmla="*/ 498281 h 1057533"/>
                <a:gd name="connsiteX45" fmla="*/ 149622 w 1243013"/>
                <a:gd name="connsiteY45" fmla="*/ 448691 h 1057533"/>
                <a:gd name="connsiteX46" fmla="*/ 181769 w 1243013"/>
                <a:gd name="connsiteY46" fmla="*/ 400688 h 1057533"/>
                <a:gd name="connsiteX47" fmla="*/ 217487 w 1243013"/>
                <a:gd name="connsiteY47" fmla="*/ 354271 h 1057533"/>
                <a:gd name="connsiteX48" fmla="*/ 256381 w 1243013"/>
                <a:gd name="connsiteY48" fmla="*/ 309839 h 1057533"/>
                <a:gd name="connsiteX49" fmla="*/ 298053 w 1243013"/>
                <a:gd name="connsiteY49" fmla="*/ 266993 h 1057533"/>
                <a:gd name="connsiteX50" fmla="*/ 343297 w 1243013"/>
                <a:gd name="connsiteY50" fmla="*/ 226924 h 1057533"/>
                <a:gd name="connsiteX51" fmla="*/ 367109 w 1243013"/>
                <a:gd name="connsiteY51" fmla="*/ 207881 h 1057533"/>
                <a:gd name="connsiteX52" fmla="*/ 400447 w 1243013"/>
                <a:gd name="connsiteY52" fmla="*/ 182095 h 1057533"/>
                <a:gd name="connsiteX53" fmla="*/ 469900 w 1243013"/>
                <a:gd name="connsiteY53" fmla="*/ 136472 h 1057533"/>
                <a:gd name="connsiteX54" fmla="*/ 542131 w 1243013"/>
                <a:gd name="connsiteY54" fmla="*/ 97197 h 1057533"/>
                <a:gd name="connsiteX55" fmla="*/ 615950 w 1243013"/>
                <a:gd name="connsiteY55" fmla="*/ 65062 h 1057533"/>
                <a:gd name="connsiteX56" fmla="*/ 692150 w 1243013"/>
                <a:gd name="connsiteY56" fmla="*/ 39275 h 1057533"/>
                <a:gd name="connsiteX57" fmla="*/ 769541 w 1243013"/>
                <a:gd name="connsiteY57" fmla="*/ 19836 h 1057533"/>
                <a:gd name="connsiteX58" fmla="*/ 846932 w 1243013"/>
                <a:gd name="connsiteY58" fmla="*/ 6744 h 1057533"/>
                <a:gd name="connsiteX59" fmla="*/ 925910 w 1243013"/>
                <a:gd name="connsiteY59" fmla="*/ 794 h 1057533"/>
                <a:gd name="connsiteX60" fmla="*/ 965201 w 1243013"/>
                <a:gd name="connsiteY60" fmla="*/ 0 h 1057533"/>
                <a:gd name="connsiteX61" fmla="*/ 1000522 w 1243013"/>
                <a:gd name="connsiteY61" fmla="*/ 793 h 1057533"/>
                <a:gd name="connsiteX62" fmla="*/ 1069975 w 1243013"/>
                <a:gd name="connsiteY62" fmla="*/ 5157 h 1057533"/>
                <a:gd name="connsiteX63" fmla="*/ 1139429 w 1243013"/>
                <a:gd name="connsiteY63" fmla="*/ 15472 h 1057533"/>
                <a:gd name="connsiteX64" fmla="*/ 1207691 w 1243013"/>
                <a:gd name="connsiteY64" fmla="*/ 30548 h 1057533"/>
                <a:gd name="connsiteX65" fmla="*/ 1240482 w 1243013"/>
                <a:gd name="connsiteY65" fmla="*/ 39417 h 1057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243013" h="1057533">
                  <a:moveTo>
                    <a:pt x="1241823" y="38358"/>
                  </a:moveTo>
                  <a:lnTo>
                    <a:pt x="1243013" y="66525"/>
                  </a:lnTo>
                  <a:lnTo>
                    <a:pt x="1242894" y="83759"/>
                  </a:lnTo>
                  <a:lnTo>
                    <a:pt x="1242616" y="123653"/>
                  </a:lnTo>
                  <a:lnTo>
                    <a:pt x="1239044" y="180384"/>
                  </a:lnTo>
                  <a:lnTo>
                    <a:pt x="1232298" y="236718"/>
                  </a:lnTo>
                  <a:lnTo>
                    <a:pt x="1221979" y="292259"/>
                  </a:lnTo>
                  <a:lnTo>
                    <a:pt x="1208882" y="347800"/>
                  </a:lnTo>
                  <a:lnTo>
                    <a:pt x="1192213" y="402150"/>
                  </a:lnTo>
                  <a:lnTo>
                    <a:pt x="1172369" y="455708"/>
                  </a:lnTo>
                  <a:lnTo>
                    <a:pt x="1148954" y="507678"/>
                  </a:lnTo>
                  <a:lnTo>
                    <a:pt x="1122760" y="559252"/>
                  </a:lnTo>
                  <a:lnTo>
                    <a:pt x="1093391" y="608842"/>
                  </a:lnTo>
                  <a:lnTo>
                    <a:pt x="1061245" y="656845"/>
                  </a:lnTo>
                  <a:lnTo>
                    <a:pt x="1025526" y="703262"/>
                  </a:lnTo>
                  <a:lnTo>
                    <a:pt x="986632" y="747694"/>
                  </a:lnTo>
                  <a:lnTo>
                    <a:pt x="944960" y="790540"/>
                  </a:lnTo>
                  <a:lnTo>
                    <a:pt x="899716" y="830609"/>
                  </a:lnTo>
                  <a:lnTo>
                    <a:pt x="875904" y="849651"/>
                  </a:lnTo>
                  <a:lnTo>
                    <a:pt x="842566" y="875438"/>
                  </a:lnTo>
                  <a:lnTo>
                    <a:pt x="773113" y="921061"/>
                  </a:lnTo>
                  <a:lnTo>
                    <a:pt x="700882" y="960336"/>
                  </a:lnTo>
                  <a:lnTo>
                    <a:pt x="627063" y="992470"/>
                  </a:lnTo>
                  <a:lnTo>
                    <a:pt x="550863" y="1018258"/>
                  </a:lnTo>
                  <a:lnTo>
                    <a:pt x="473472" y="1037697"/>
                  </a:lnTo>
                  <a:lnTo>
                    <a:pt x="396082" y="1050788"/>
                  </a:lnTo>
                  <a:lnTo>
                    <a:pt x="317103" y="1056739"/>
                  </a:lnTo>
                  <a:lnTo>
                    <a:pt x="277813" y="1057533"/>
                  </a:lnTo>
                  <a:lnTo>
                    <a:pt x="242491" y="1056739"/>
                  </a:lnTo>
                  <a:lnTo>
                    <a:pt x="173038" y="1052375"/>
                  </a:lnTo>
                  <a:lnTo>
                    <a:pt x="103585" y="1042061"/>
                  </a:lnTo>
                  <a:lnTo>
                    <a:pt x="35322" y="1026985"/>
                  </a:lnTo>
                  <a:lnTo>
                    <a:pt x="2532" y="1018116"/>
                  </a:lnTo>
                  <a:lnTo>
                    <a:pt x="1191" y="1019175"/>
                  </a:lnTo>
                  <a:lnTo>
                    <a:pt x="0" y="991008"/>
                  </a:lnTo>
                  <a:lnTo>
                    <a:pt x="120" y="973775"/>
                  </a:lnTo>
                  <a:lnTo>
                    <a:pt x="397" y="933880"/>
                  </a:lnTo>
                  <a:lnTo>
                    <a:pt x="3969" y="877149"/>
                  </a:lnTo>
                  <a:lnTo>
                    <a:pt x="10716" y="820815"/>
                  </a:lnTo>
                  <a:lnTo>
                    <a:pt x="21034" y="765274"/>
                  </a:lnTo>
                  <a:lnTo>
                    <a:pt x="34131" y="709733"/>
                  </a:lnTo>
                  <a:lnTo>
                    <a:pt x="50800" y="655383"/>
                  </a:lnTo>
                  <a:lnTo>
                    <a:pt x="70644" y="601825"/>
                  </a:lnTo>
                  <a:lnTo>
                    <a:pt x="94059" y="549854"/>
                  </a:lnTo>
                  <a:lnTo>
                    <a:pt x="120253" y="498281"/>
                  </a:lnTo>
                  <a:lnTo>
                    <a:pt x="149622" y="448691"/>
                  </a:lnTo>
                  <a:lnTo>
                    <a:pt x="181769" y="400688"/>
                  </a:lnTo>
                  <a:lnTo>
                    <a:pt x="217487" y="354271"/>
                  </a:lnTo>
                  <a:lnTo>
                    <a:pt x="256381" y="309839"/>
                  </a:lnTo>
                  <a:lnTo>
                    <a:pt x="298053" y="266993"/>
                  </a:lnTo>
                  <a:lnTo>
                    <a:pt x="343297" y="226924"/>
                  </a:lnTo>
                  <a:lnTo>
                    <a:pt x="367109" y="207881"/>
                  </a:lnTo>
                  <a:lnTo>
                    <a:pt x="400447" y="182095"/>
                  </a:lnTo>
                  <a:lnTo>
                    <a:pt x="469900" y="136472"/>
                  </a:lnTo>
                  <a:lnTo>
                    <a:pt x="542131" y="97197"/>
                  </a:lnTo>
                  <a:lnTo>
                    <a:pt x="615950" y="65062"/>
                  </a:lnTo>
                  <a:lnTo>
                    <a:pt x="692150" y="39275"/>
                  </a:lnTo>
                  <a:lnTo>
                    <a:pt x="769541" y="19836"/>
                  </a:lnTo>
                  <a:lnTo>
                    <a:pt x="846932" y="6744"/>
                  </a:lnTo>
                  <a:lnTo>
                    <a:pt x="925910" y="794"/>
                  </a:lnTo>
                  <a:lnTo>
                    <a:pt x="965201" y="0"/>
                  </a:lnTo>
                  <a:lnTo>
                    <a:pt x="1000522" y="793"/>
                  </a:lnTo>
                  <a:lnTo>
                    <a:pt x="1069975" y="5157"/>
                  </a:lnTo>
                  <a:lnTo>
                    <a:pt x="1139429" y="15472"/>
                  </a:lnTo>
                  <a:lnTo>
                    <a:pt x="1207691" y="30548"/>
                  </a:lnTo>
                  <a:lnTo>
                    <a:pt x="1240482" y="39417"/>
                  </a:lnTo>
                  <a:close/>
                </a:path>
              </a:pathLst>
            </a:custGeom>
            <a:solidFill>
              <a:srgbClr val="AECA00"/>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70" name="Freeform 80"/>
            <p:cNvSpPr>
              <a:spLocks/>
            </p:cNvSpPr>
            <p:nvPr/>
          </p:nvSpPr>
          <p:spPr bwMode="auto">
            <a:xfrm rot="7701521">
              <a:off x="3966704" y="1692283"/>
              <a:ext cx="1243013" cy="1019175"/>
            </a:xfrm>
            <a:custGeom>
              <a:avLst/>
              <a:gdLst>
                <a:gd name="T0" fmla="*/ 3 w 3132"/>
                <a:gd name="T1" fmla="*/ 2569 h 2569"/>
                <a:gd name="T2" fmla="*/ 3 w 3132"/>
                <a:gd name="T3" fmla="*/ 2569 h 2569"/>
                <a:gd name="T4" fmla="*/ 0 w 3132"/>
                <a:gd name="T5" fmla="*/ 2498 h 2569"/>
                <a:gd name="T6" fmla="*/ 1 w 3132"/>
                <a:gd name="T7" fmla="*/ 2354 h 2569"/>
                <a:gd name="T8" fmla="*/ 10 w 3132"/>
                <a:gd name="T9" fmla="*/ 2211 h 2569"/>
                <a:gd name="T10" fmla="*/ 27 w 3132"/>
                <a:gd name="T11" fmla="*/ 2069 h 2569"/>
                <a:gd name="T12" fmla="*/ 53 w 3132"/>
                <a:gd name="T13" fmla="*/ 1929 h 2569"/>
                <a:gd name="T14" fmla="*/ 86 w 3132"/>
                <a:gd name="T15" fmla="*/ 1789 h 2569"/>
                <a:gd name="T16" fmla="*/ 128 w 3132"/>
                <a:gd name="T17" fmla="*/ 1652 h 2569"/>
                <a:gd name="T18" fmla="*/ 178 w 3132"/>
                <a:gd name="T19" fmla="*/ 1517 h 2569"/>
                <a:gd name="T20" fmla="*/ 237 w 3132"/>
                <a:gd name="T21" fmla="*/ 1386 h 2569"/>
                <a:gd name="T22" fmla="*/ 303 w 3132"/>
                <a:gd name="T23" fmla="*/ 1256 h 2569"/>
                <a:gd name="T24" fmla="*/ 377 w 3132"/>
                <a:gd name="T25" fmla="*/ 1131 h 2569"/>
                <a:gd name="T26" fmla="*/ 458 w 3132"/>
                <a:gd name="T27" fmla="*/ 1010 h 2569"/>
                <a:gd name="T28" fmla="*/ 548 w 3132"/>
                <a:gd name="T29" fmla="*/ 893 h 2569"/>
                <a:gd name="T30" fmla="*/ 646 w 3132"/>
                <a:gd name="T31" fmla="*/ 781 h 2569"/>
                <a:gd name="T32" fmla="*/ 751 w 3132"/>
                <a:gd name="T33" fmla="*/ 673 h 2569"/>
                <a:gd name="T34" fmla="*/ 865 w 3132"/>
                <a:gd name="T35" fmla="*/ 572 h 2569"/>
                <a:gd name="T36" fmla="*/ 925 w 3132"/>
                <a:gd name="T37" fmla="*/ 524 h 2569"/>
                <a:gd name="T38" fmla="*/ 1009 w 3132"/>
                <a:gd name="T39" fmla="*/ 459 h 2569"/>
                <a:gd name="T40" fmla="*/ 1184 w 3132"/>
                <a:gd name="T41" fmla="*/ 344 h 2569"/>
                <a:gd name="T42" fmla="*/ 1366 w 3132"/>
                <a:gd name="T43" fmla="*/ 245 h 2569"/>
                <a:gd name="T44" fmla="*/ 1552 w 3132"/>
                <a:gd name="T45" fmla="*/ 164 h 2569"/>
                <a:gd name="T46" fmla="*/ 1744 w 3132"/>
                <a:gd name="T47" fmla="*/ 99 h 2569"/>
                <a:gd name="T48" fmla="*/ 1939 w 3132"/>
                <a:gd name="T49" fmla="*/ 50 h 2569"/>
                <a:gd name="T50" fmla="*/ 2134 w 3132"/>
                <a:gd name="T51" fmla="*/ 17 h 2569"/>
                <a:gd name="T52" fmla="*/ 2333 w 3132"/>
                <a:gd name="T53" fmla="*/ 2 h 2569"/>
                <a:gd name="T54" fmla="*/ 2432 w 3132"/>
                <a:gd name="T55" fmla="*/ 0 h 2569"/>
                <a:gd name="T56" fmla="*/ 2521 w 3132"/>
                <a:gd name="T57" fmla="*/ 2 h 2569"/>
                <a:gd name="T58" fmla="*/ 2696 w 3132"/>
                <a:gd name="T59" fmla="*/ 13 h 2569"/>
                <a:gd name="T60" fmla="*/ 2871 w 3132"/>
                <a:gd name="T61" fmla="*/ 39 h 2569"/>
                <a:gd name="T62" fmla="*/ 3043 w 3132"/>
                <a:gd name="T63" fmla="*/ 77 h 2569"/>
                <a:gd name="T64" fmla="*/ 3128 w 3132"/>
                <a:gd name="T65" fmla="*/ 100 h 2569"/>
                <a:gd name="T66" fmla="*/ 3131 w 3132"/>
                <a:gd name="T67" fmla="*/ 165 h 2569"/>
                <a:gd name="T68" fmla="*/ 3132 w 3132"/>
                <a:gd name="T69" fmla="*/ 231 h 2569"/>
                <a:gd name="T70" fmla="*/ 3131 w 3132"/>
                <a:gd name="T71" fmla="*/ 165 h 2569"/>
                <a:gd name="T72" fmla="*/ 3128 w 3132"/>
                <a:gd name="T73" fmla="*/ 100 h 2569"/>
                <a:gd name="T74" fmla="*/ 3 w 3132"/>
                <a:gd name="T75" fmla="*/ 2569 h 2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32" h="2569">
                  <a:moveTo>
                    <a:pt x="3" y="2569"/>
                  </a:moveTo>
                  <a:lnTo>
                    <a:pt x="3" y="2569"/>
                  </a:lnTo>
                  <a:lnTo>
                    <a:pt x="0" y="2498"/>
                  </a:lnTo>
                  <a:lnTo>
                    <a:pt x="1" y="2354"/>
                  </a:lnTo>
                  <a:lnTo>
                    <a:pt x="10" y="2211"/>
                  </a:lnTo>
                  <a:lnTo>
                    <a:pt x="27" y="2069"/>
                  </a:lnTo>
                  <a:lnTo>
                    <a:pt x="53" y="1929"/>
                  </a:lnTo>
                  <a:lnTo>
                    <a:pt x="86" y="1789"/>
                  </a:lnTo>
                  <a:lnTo>
                    <a:pt x="128" y="1652"/>
                  </a:lnTo>
                  <a:lnTo>
                    <a:pt x="178" y="1517"/>
                  </a:lnTo>
                  <a:lnTo>
                    <a:pt x="237" y="1386"/>
                  </a:lnTo>
                  <a:lnTo>
                    <a:pt x="303" y="1256"/>
                  </a:lnTo>
                  <a:lnTo>
                    <a:pt x="377" y="1131"/>
                  </a:lnTo>
                  <a:lnTo>
                    <a:pt x="458" y="1010"/>
                  </a:lnTo>
                  <a:lnTo>
                    <a:pt x="548" y="893"/>
                  </a:lnTo>
                  <a:lnTo>
                    <a:pt x="646" y="781"/>
                  </a:lnTo>
                  <a:lnTo>
                    <a:pt x="751" y="673"/>
                  </a:lnTo>
                  <a:lnTo>
                    <a:pt x="865" y="572"/>
                  </a:lnTo>
                  <a:lnTo>
                    <a:pt x="925" y="524"/>
                  </a:lnTo>
                  <a:lnTo>
                    <a:pt x="1009" y="459"/>
                  </a:lnTo>
                  <a:lnTo>
                    <a:pt x="1184" y="344"/>
                  </a:lnTo>
                  <a:lnTo>
                    <a:pt x="1366" y="245"/>
                  </a:lnTo>
                  <a:lnTo>
                    <a:pt x="1552" y="164"/>
                  </a:lnTo>
                  <a:lnTo>
                    <a:pt x="1744" y="99"/>
                  </a:lnTo>
                  <a:lnTo>
                    <a:pt x="1939" y="50"/>
                  </a:lnTo>
                  <a:lnTo>
                    <a:pt x="2134" y="17"/>
                  </a:lnTo>
                  <a:lnTo>
                    <a:pt x="2333" y="2"/>
                  </a:lnTo>
                  <a:lnTo>
                    <a:pt x="2432" y="0"/>
                  </a:lnTo>
                  <a:lnTo>
                    <a:pt x="2521" y="2"/>
                  </a:lnTo>
                  <a:lnTo>
                    <a:pt x="2696" y="13"/>
                  </a:lnTo>
                  <a:lnTo>
                    <a:pt x="2871" y="39"/>
                  </a:lnTo>
                  <a:lnTo>
                    <a:pt x="3043" y="77"/>
                  </a:lnTo>
                  <a:lnTo>
                    <a:pt x="3128" y="100"/>
                  </a:lnTo>
                  <a:lnTo>
                    <a:pt x="3131" y="165"/>
                  </a:lnTo>
                  <a:lnTo>
                    <a:pt x="3132" y="231"/>
                  </a:lnTo>
                  <a:lnTo>
                    <a:pt x="3131" y="165"/>
                  </a:lnTo>
                  <a:lnTo>
                    <a:pt x="3128" y="100"/>
                  </a:lnTo>
                  <a:lnTo>
                    <a:pt x="3" y="2569"/>
                  </a:lnTo>
                  <a:close/>
                </a:path>
              </a:pathLst>
            </a:custGeom>
            <a:solidFill>
              <a:schemeClr val="tx1">
                <a:alpha val="2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8" name="Rectangle 89"/>
          <p:cNvSpPr/>
          <p:nvPr/>
        </p:nvSpPr>
        <p:spPr>
          <a:xfrm>
            <a:off x="3400011" y="1034116"/>
            <a:ext cx="2343975" cy="369332"/>
          </a:xfrm>
          <a:prstGeom prst="rect">
            <a:avLst/>
          </a:prstGeom>
        </p:spPr>
        <p:txBody>
          <a:bodyPr wrap="none">
            <a:spAutoFit/>
          </a:bodyPr>
          <a:lstStyle/>
          <a:p>
            <a:r>
              <a:rPr lang="ru-RU" b="1" dirty="0" err="1"/>
              <a:t>солиқ</a:t>
            </a:r>
            <a:r>
              <a:rPr lang="ru-RU" b="1" dirty="0"/>
              <a:t> </a:t>
            </a:r>
            <a:r>
              <a:rPr lang="ru-RU" b="1" dirty="0" err="1"/>
              <a:t>солиш</a:t>
            </a:r>
            <a:r>
              <a:rPr lang="ru-RU" b="1" dirty="0"/>
              <a:t> </a:t>
            </a:r>
            <a:r>
              <a:rPr lang="ru-RU" b="1" dirty="0" err="1"/>
              <a:t>объекти</a:t>
            </a:r>
            <a:endParaRPr lang="en-US" b="1" dirty="0"/>
          </a:p>
        </p:txBody>
      </p:sp>
      <p:pic>
        <p:nvPicPr>
          <p:cNvPr id="27" name="Picture 7" descr="D:\ХАТЛАР\Электрон хатлар 2017\прочие\2483-юта\25 йиллик китоб\Расмлар\ДСИ.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3240228"/>
            <a:ext cx="1264765" cy="155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noChangeArrowheads="1"/>
          </p:cNvPicPr>
          <p:nvPr/>
        </p:nvPicPr>
        <p:blipFill>
          <a:blip r:embed="rId4"/>
          <a:srcRect/>
          <a:stretch>
            <a:fillRect/>
          </a:stretch>
        </p:blipFill>
        <p:spPr bwMode="auto">
          <a:xfrm>
            <a:off x="2555776" y="1622293"/>
            <a:ext cx="1321786" cy="1590683"/>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33" name="Рисунок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3645" y="1622293"/>
            <a:ext cx="1376587" cy="1590683"/>
          </a:xfrm>
          <a:prstGeom prst="rect">
            <a:avLst/>
          </a:prstGeom>
        </p:spPr>
      </p:pic>
      <p:pic>
        <p:nvPicPr>
          <p:cNvPr id="34" name="Рисунок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5921" y="4869160"/>
            <a:ext cx="1384311" cy="1632748"/>
          </a:xfrm>
          <a:prstGeom prst="rect">
            <a:avLst/>
          </a:prstGeom>
        </p:spPr>
      </p:pic>
      <p:pic>
        <p:nvPicPr>
          <p:cNvPr id="21" name="Рисунок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8774" y="1403448"/>
            <a:ext cx="1319019" cy="1652046"/>
          </a:xfrm>
          <a:prstGeom prst="rect">
            <a:avLst/>
          </a:prstGeom>
        </p:spPr>
      </p:pic>
      <p:pic>
        <p:nvPicPr>
          <p:cNvPr id="22" name="Рисунок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92412" y="5013176"/>
            <a:ext cx="1288047" cy="1488732"/>
          </a:xfrm>
          <a:prstGeom prst="rect">
            <a:avLst/>
          </a:prstGeom>
        </p:spPr>
      </p:pic>
      <p:pic>
        <p:nvPicPr>
          <p:cNvPr id="23" name="Рисунок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23728" y="3283031"/>
            <a:ext cx="1354347" cy="158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Рисунок 23" descr="D:\xorazm\TEMPIKO TRADE\Под акциз хисобот\Logo DSQ.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496" y="52839"/>
            <a:ext cx="918247" cy="1143913"/>
          </a:xfrm>
          <a:prstGeom prst="rect">
            <a:avLst/>
          </a:prstGeom>
          <a:noFill/>
          <a:ln>
            <a:noFill/>
          </a:ln>
        </p:spPr>
      </p:pic>
    </p:spTree>
    <p:extLst>
      <p:ext uri="{BB962C8B-B14F-4D97-AF65-F5344CB8AC3E}">
        <p14:creationId xmlns:p14="http://schemas.microsoft.com/office/powerpoint/2010/main" val="26427465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z-Cyrl-UZ" sz="2400" dirty="0" smtClean="0">
                <a:solidFill>
                  <a:srgbClr val="0070C0"/>
                </a:solidFill>
              </a:rPr>
              <a:t>Солиқларнинг </a:t>
            </a:r>
            <a:r>
              <a:rPr lang="uz-Cyrl-UZ" sz="2400" dirty="0">
                <a:solidFill>
                  <a:srgbClr val="0070C0"/>
                </a:solidFill>
              </a:rPr>
              <a:t>ҳисобланиши ва тўланиши бўйича </a:t>
            </a:r>
            <a:r>
              <a:rPr lang="uz-Cyrl-UZ" sz="2400" dirty="0" smtClean="0">
                <a:solidFill>
                  <a:srgbClr val="0070C0"/>
                </a:solidFill>
              </a:rPr>
              <a:t>типовой </a:t>
            </a:r>
            <a:r>
              <a:rPr lang="uz-Cyrl-UZ" sz="2400" dirty="0">
                <a:solidFill>
                  <a:srgbClr val="0070C0"/>
                </a:solidFill>
              </a:rPr>
              <a:t>бухгалтерия проводкаларини </a:t>
            </a:r>
            <a:r>
              <a:rPr lang="uz-Cyrl-UZ" sz="2400" b="1" dirty="0">
                <a:solidFill>
                  <a:srgbClr val="0070C0"/>
                </a:solidFill>
              </a:rPr>
              <a:t>қуйидаги тартибда юритиш мумкин:</a:t>
            </a:r>
            <a:endParaRPr lang="ru-RU" sz="2400" dirty="0">
              <a:solidFill>
                <a:srgbClr val="0070C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896289289"/>
              </p:ext>
            </p:extLst>
          </p:nvPr>
        </p:nvGraphicFramePr>
        <p:xfrm>
          <a:off x="755576" y="1772816"/>
          <a:ext cx="7704856" cy="4320480"/>
        </p:xfrm>
        <a:graphic>
          <a:graphicData uri="http://schemas.openxmlformats.org/drawingml/2006/table">
            <a:tbl>
              <a:tblPr firstRow="1" firstCol="1" bandRow="1">
                <a:tableStyleId>{5C22544A-7EE6-4342-B048-85BDC9FD1C3A}</a:tableStyleId>
              </a:tblPr>
              <a:tblGrid>
                <a:gridCol w="4968552"/>
                <a:gridCol w="1728192"/>
                <a:gridCol w="1008112"/>
              </a:tblGrid>
              <a:tr h="960106">
                <a:tc>
                  <a:txBody>
                    <a:bodyPr/>
                    <a:lstStyle/>
                    <a:p>
                      <a:pPr algn="ctr">
                        <a:lnSpc>
                          <a:spcPct val="107000"/>
                        </a:lnSpc>
                        <a:spcAft>
                          <a:spcPts val="0"/>
                        </a:spcAft>
                      </a:pPr>
                      <a:r>
                        <a:rPr lang="ru-RU" sz="2400" dirty="0">
                          <a:effectLst/>
                        </a:rPr>
                        <a:t>Соли</a:t>
                      </a:r>
                      <a:r>
                        <a:rPr lang="uz-Cyrl-UZ" sz="2400" dirty="0">
                          <a:effectLst/>
                        </a:rPr>
                        <a:t>қларнинг номланиши</a:t>
                      </a:r>
                      <a:endParaRPr lang="ru-RU"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400" dirty="0">
                          <a:effectLst/>
                        </a:rPr>
                        <a:t>Проводка</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nSpc>
                          <a:spcPct val="107000"/>
                        </a:lnSpc>
                        <a:spcAft>
                          <a:spcPts val="0"/>
                        </a:spcAft>
                      </a:pPr>
                      <a:r>
                        <a:rPr lang="ru-RU" sz="1800" dirty="0">
                          <a:effectLst/>
                        </a:rPr>
                        <a:t> </a:t>
                      </a:r>
                      <a:endParaRPr lang="ru-RU" sz="1800" dirty="0">
                        <a:effectLst/>
                        <a:latin typeface="Times New Roman" panose="02020603050405020304" pitchFamily="18" charset="0"/>
                        <a:ea typeface="Times New Roman" panose="02020603050405020304" pitchFamily="18" charset="0"/>
                      </a:endParaRPr>
                    </a:p>
                  </a:txBody>
                  <a:tcPr marL="0" marR="0" marT="0" marB="0" anchor="ctr"/>
                </a:tc>
              </a:tr>
              <a:tr h="480054">
                <a:tc>
                  <a:txBody>
                    <a:bodyPr/>
                    <a:lstStyle/>
                    <a:p>
                      <a:pP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ДТ</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КТ</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480054">
                <a:tc>
                  <a:txBody>
                    <a:bodyPr/>
                    <a:lstStyle/>
                    <a:p>
                      <a:pPr>
                        <a:lnSpc>
                          <a:spcPct val="107000"/>
                        </a:lnSpc>
                        <a:spcAft>
                          <a:spcPts val="0"/>
                        </a:spcAft>
                      </a:pPr>
                      <a:r>
                        <a:rPr lang="uz-Cyrl-UZ" sz="2400">
                          <a:effectLst/>
                        </a:rPr>
                        <a:t>Юридик шахсларнинг фойда солиги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480054">
                <a:tc>
                  <a:txBody>
                    <a:bodyPr/>
                    <a:lstStyle/>
                    <a:p>
                      <a:pPr>
                        <a:lnSpc>
                          <a:spcPct val="107000"/>
                        </a:lnSpc>
                        <a:spcAft>
                          <a:spcPts val="0"/>
                        </a:spcAft>
                      </a:pPr>
                      <a:r>
                        <a:rPr lang="uz-Cyrl-UZ" sz="2400">
                          <a:effectLst/>
                        </a:rPr>
                        <a:t>Фойда солиғини хисобланиши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9810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6410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960106">
                <a:tc>
                  <a:txBody>
                    <a:bodyPr/>
                    <a:lstStyle/>
                    <a:p>
                      <a:pPr>
                        <a:lnSpc>
                          <a:spcPct val="107000"/>
                        </a:lnSpc>
                        <a:spcAft>
                          <a:spcPts val="0"/>
                        </a:spcAft>
                      </a:pPr>
                      <a:r>
                        <a:rPr lang="uz-Cyrl-UZ" sz="2400" spc="-20" dirty="0">
                          <a:effectLst/>
                        </a:rPr>
                        <a:t>Хисобланган фойда солиғининг ўтказилиши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6410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5110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960106">
                <a:tc>
                  <a:txBody>
                    <a:bodyPr/>
                    <a:lstStyle/>
                    <a:p>
                      <a:pPr>
                        <a:lnSpc>
                          <a:spcPct val="107000"/>
                        </a:lnSpc>
                        <a:spcAft>
                          <a:spcPts val="0"/>
                        </a:spcAft>
                      </a:pPr>
                      <a:r>
                        <a:rPr lang="uz-Cyrl-UZ" sz="2400" spc="-20">
                          <a:effectLst/>
                        </a:rPr>
                        <a:t>Ўтказилган фойда солиғининг ҳисобдан чиқарилди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9910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dirty="0">
                          <a:effectLst/>
                        </a:rPr>
                        <a:t>9810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2422148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019813729"/>
              </p:ext>
            </p:extLst>
          </p:nvPr>
        </p:nvGraphicFramePr>
        <p:xfrm>
          <a:off x="251520" y="19596"/>
          <a:ext cx="8640960" cy="6757608"/>
        </p:xfrm>
        <a:graphic>
          <a:graphicData uri="http://schemas.openxmlformats.org/drawingml/2006/table">
            <a:tbl>
              <a:tblPr firstRow="1" firstCol="1" bandRow="1">
                <a:tableStyleId>{5C22544A-7EE6-4342-B048-85BDC9FD1C3A}</a:tableStyleId>
              </a:tblPr>
              <a:tblGrid>
                <a:gridCol w="6057258"/>
                <a:gridCol w="1559588"/>
                <a:gridCol w="1024114"/>
              </a:tblGrid>
              <a:tr h="715908">
                <a:tc>
                  <a:txBody>
                    <a:bodyPr/>
                    <a:lstStyle/>
                    <a:p>
                      <a:pPr algn="just">
                        <a:lnSpc>
                          <a:spcPct val="107000"/>
                        </a:lnSpc>
                        <a:spcAft>
                          <a:spcPts val="0"/>
                        </a:spcAft>
                      </a:pPr>
                      <a:r>
                        <a:rPr lang="uz-Cyrl-UZ" sz="2400" dirty="0">
                          <a:effectLst/>
                        </a:rPr>
                        <a:t>Жисмоний шахслардан олинадиган даромад </a:t>
                      </a:r>
                      <a:r>
                        <a:rPr lang="uz-Cyrl-UZ" sz="2400" dirty="0" smtClean="0">
                          <a:effectLst/>
                        </a:rPr>
                        <a:t>солиғи</a:t>
                      </a:r>
                      <a:r>
                        <a:rPr lang="en-US" sz="2400" dirty="0" smtClean="0">
                          <a:effectLst/>
                        </a:rPr>
                        <a:t> – 12 %</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350719">
                <a:tc>
                  <a:txBody>
                    <a:bodyPr/>
                    <a:lstStyle/>
                    <a:p>
                      <a:pPr>
                        <a:lnSpc>
                          <a:spcPct val="107000"/>
                        </a:lnSpc>
                        <a:spcAft>
                          <a:spcPts val="0"/>
                        </a:spcAft>
                      </a:pPr>
                      <a:r>
                        <a:rPr lang="uz-Cyrl-UZ" sz="2400" dirty="0">
                          <a:effectLst/>
                        </a:rPr>
                        <a:t>Ҳисобланган иш ҳақи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nSpc>
                          <a:spcPct val="107000"/>
                        </a:lnSpc>
                      </a:pPr>
                      <a:endParaRPr lang="ru-RU" sz="2400">
                        <a:effectLst/>
                        <a:latin typeface="Calibri" panose="020F0502020204030204" pitchFamily="34" charset="0"/>
                      </a:endParaRPr>
                    </a:p>
                  </a:txBody>
                  <a:tcPr marL="68580" marR="68580" marT="0" marB="0" anchor="ctr"/>
                </a:tc>
              </a:tr>
              <a:tr h="348933">
                <a:tc>
                  <a:txBody>
                    <a:bodyPr/>
                    <a:lstStyle/>
                    <a:p>
                      <a:pPr>
                        <a:lnSpc>
                          <a:spcPct val="107000"/>
                        </a:lnSpc>
                        <a:spcAft>
                          <a:spcPts val="0"/>
                        </a:spcAft>
                      </a:pPr>
                      <a:r>
                        <a:rPr lang="uz-Cyrl-UZ" sz="2400">
                          <a:effectLst/>
                        </a:rPr>
                        <a:t>Ишлаб чиқариш</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2010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rowSpan="6">
                  <a:txBody>
                    <a:bodyPr/>
                    <a:lstStyle/>
                    <a:p>
                      <a:pP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ctr"/>
                </a:tc>
              </a:tr>
              <a:tr h="348933">
                <a:tc>
                  <a:txBody>
                    <a:bodyPr/>
                    <a:lstStyle/>
                    <a:p>
                      <a:pPr>
                        <a:lnSpc>
                          <a:spcPct val="107000"/>
                        </a:lnSpc>
                        <a:spcAft>
                          <a:spcPts val="0"/>
                        </a:spcAft>
                      </a:pPr>
                      <a:r>
                        <a:rPr lang="uz-Cyrl-UZ" sz="2400">
                          <a:effectLst/>
                        </a:rPr>
                        <a:t>ёрдамчи ишлаб чиқариш</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dirty="0">
                          <a:effectLst/>
                        </a:rPr>
                        <a:t>2310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tr>
              <a:tr h="348933">
                <a:tc>
                  <a:txBody>
                    <a:bodyPr/>
                    <a:lstStyle/>
                    <a:p>
                      <a:pPr>
                        <a:lnSpc>
                          <a:spcPct val="107000"/>
                        </a:lnSpc>
                        <a:spcAft>
                          <a:spcPts val="0"/>
                        </a:spcAft>
                      </a:pPr>
                      <a:r>
                        <a:rPr lang="uz-Cyrl-UZ" sz="2400">
                          <a:effectLst/>
                        </a:rPr>
                        <a:t>цех ишловчиларига</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2510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tr>
              <a:tr h="348933">
                <a:tc>
                  <a:txBody>
                    <a:bodyPr/>
                    <a:lstStyle/>
                    <a:p>
                      <a:pPr>
                        <a:lnSpc>
                          <a:spcPct val="107000"/>
                        </a:lnSpc>
                        <a:spcAft>
                          <a:spcPts val="0"/>
                        </a:spcAft>
                      </a:pPr>
                      <a:r>
                        <a:rPr lang="uz-Cyrl-UZ" sz="2400">
                          <a:effectLst/>
                        </a:rPr>
                        <a:t>асосий восита билан боғлик ишчиларга</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9210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tr>
              <a:tr h="348933">
                <a:tc>
                  <a:txBody>
                    <a:bodyPr/>
                    <a:lstStyle/>
                    <a:p>
                      <a:pPr>
                        <a:lnSpc>
                          <a:spcPct val="107000"/>
                        </a:lnSpc>
                        <a:spcAft>
                          <a:spcPts val="0"/>
                        </a:spcAft>
                      </a:pPr>
                      <a:r>
                        <a:rPr lang="uz-Cyrl-UZ" sz="2400" dirty="0">
                          <a:effectLst/>
                        </a:rPr>
                        <a:t>тугалланмаган қурилишда ишловчиларга</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0810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tr>
              <a:tr h="348933">
                <a:tc>
                  <a:txBody>
                    <a:bodyPr/>
                    <a:lstStyle/>
                    <a:p>
                      <a:pPr>
                        <a:lnSpc>
                          <a:spcPct val="107000"/>
                        </a:lnSpc>
                        <a:spcAft>
                          <a:spcPts val="0"/>
                        </a:spcAft>
                      </a:pPr>
                      <a:r>
                        <a:rPr lang="uz-Cyrl-UZ" sz="2400">
                          <a:effectLst/>
                        </a:rPr>
                        <a:t>маъмурий ходимларга</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9420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ru-RU"/>
                    </a:p>
                  </a:txBody>
                  <a:tcPr/>
                </a:tc>
              </a:tr>
              <a:tr h="348933">
                <a:tc>
                  <a:txBody>
                    <a:bodyPr/>
                    <a:lstStyle/>
                    <a:p>
                      <a:pPr>
                        <a:lnSpc>
                          <a:spcPct val="107000"/>
                        </a:lnSpc>
                        <a:spcAft>
                          <a:spcPts val="0"/>
                        </a:spcAft>
                      </a:pPr>
                      <a:r>
                        <a:rPr lang="uz-Cyrl-UZ" sz="2400">
                          <a:effectLst/>
                        </a:rPr>
                        <a:t>шкала бўйича даромад солиғи ушланди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715908">
                <a:tc>
                  <a:txBody>
                    <a:bodyPr/>
                    <a:lstStyle/>
                    <a:p>
                      <a:pPr>
                        <a:lnSpc>
                          <a:spcPct val="107000"/>
                        </a:lnSpc>
                        <a:spcAft>
                          <a:spcPts val="0"/>
                        </a:spcAft>
                      </a:pPr>
                      <a:r>
                        <a:rPr lang="uz-Cyrl-UZ" sz="2400" spc="-20">
                          <a:effectLst/>
                        </a:rPr>
                        <a:t>Ҳисобланган даромад солиғи бюджетга ўтказилди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5110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348933">
                <a:tc>
                  <a:txBody>
                    <a:bodyPr/>
                    <a:lstStyle/>
                    <a:p>
                      <a:pPr>
                        <a:lnSpc>
                          <a:spcPct val="107000"/>
                        </a:lnSpc>
                        <a:spcAft>
                          <a:spcPts val="0"/>
                        </a:spcAft>
                      </a:pPr>
                      <a:r>
                        <a:rPr lang="uz-Cyrl-UZ" sz="2400" dirty="0" smtClean="0">
                          <a:effectLst/>
                        </a:rPr>
                        <a:t> </a:t>
                      </a:r>
                      <a:r>
                        <a:rPr lang="uz-Cyrl-UZ" sz="2400" dirty="0">
                          <a:effectLst/>
                        </a:rPr>
                        <a:t>Шу жумладан ШЖБП </a:t>
                      </a:r>
                      <a:r>
                        <a:rPr lang="en-US" sz="2400" dirty="0" smtClean="0">
                          <a:effectLst/>
                        </a:rPr>
                        <a:t>0,1</a:t>
                      </a:r>
                      <a:r>
                        <a:rPr lang="uz-Cyrl-UZ" sz="2400" dirty="0" smtClean="0">
                          <a:effectLst/>
                        </a:rPr>
                        <a:t> </a:t>
                      </a:r>
                      <a:r>
                        <a:rPr lang="uz-Cyrl-UZ" sz="2400" dirty="0">
                          <a:effectLst/>
                        </a:rPr>
                        <a:t>%</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 </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348933">
                <a:tc>
                  <a:txBody>
                    <a:bodyPr/>
                    <a:lstStyle/>
                    <a:p>
                      <a:pPr>
                        <a:lnSpc>
                          <a:spcPct val="107000"/>
                        </a:lnSpc>
                        <a:spcAft>
                          <a:spcPts val="0"/>
                        </a:spcAft>
                      </a:pPr>
                      <a:r>
                        <a:rPr lang="uz-Cyrl-UZ" sz="2400">
                          <a:effectLst/>
                        </a:rPr>
                        <a:t>Ҳисобланган иш хаки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9420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348933">
                <a:tc>
                  <a:txBody>
                    <a:bodyPr/>
                    <a:lstStyle/>
                    <a:p>
                      <a:pPr>
                        <a:lnSpc>
                          <a:spcPct val="107000"/>
                        </a:lnSpc>
                        <a:spcAft>
                          <a:spcPts val="0"/>
                        </a:spcAft>
                      </a:pPr>
                      <a:r>
                        <a:rPr lang="uz-Cyrl-UZ" sz="2400">
                          <a:effectLst/>
                        </a:rPr>
                        <a:t>ҳисобланган даромад солиғи</a:t>
                      </a: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6710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348933">
                <a:tc>
                  <a:txBody>
                    <a:bodyPr/>
                    <a:lstStyle/>
                    <a:p>
                      <a:pPr algn="just">
                        <a:lnSpc>
                          <a:spcPct val="107000"/>
                        </a:lnSpc>
                        <a:spcAft>
                          <a:spcPts val="0"/>
                        </a:spcAft>
                      </a:pPr>
                      <a:r>
                        <a:rPr lang="en-US" sz="2400" spc="-15" dirty="0" smtClean="0">
                          <a:effectLst/>
                        </a:rPr>
                        <a:t>0,1</a:t>
                      </a:r>
                      <a:r>
                        <a:rPr lang="uz-Cyrl-UZ" sz="2400" spc="-15" dirty="0" smtClean="0">
                          <a:effectLst/>
                        </a:rPr>
                        <a:t> </a:t>
                      </a:r>
                      <a:r>
                        <a:rPr lang="uz-Cyrl-UZ" sz="2400" spc="-15" dirty="0">
                          <a:effectLst/>
                        </a:rPr>
                        <a:t>% ИНПС жисмоний шахслардан</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6411</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6530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r>
              <a:tr h="715908">
                <a:tc>
                  <a:txBody>
                    <a:bodyPr/>
                    <a:lstStyle/>
                    <a:p>
                      <a:pPr>
                        <a:lnSpc>
                          <a:spcPct val="107000"/>
                        </a:lnSpc>
                        <a:spcAft>
                          <a:spcPts val="0"/>
                        </a:spcAft>
                      </a:pPr>
                      <a:r>
                        <a:rPr lang="uz-Cyrl-UZ" sz="2400" spc="-15" dirty="0">
                          <a:effectLst/>
                        </a:rPr>
                        <a:t>жисмоний шахслардан </a:t>
                      </a:r>
                      <a:r>
                        <a:rPr lang="en-US" sz="2400" spc="-15" dirty="0" smtClean="0">
                          <a:effectLst/>
                        </a:rPr>
                        <a:t>0,1</a:t>
                      </a:r>
                      <a:r>
                        <a:rPr lang="uz-Cyrl-UZ" sz="2400" spc="-15" dirty="0" smtClean="0">
                          <a:effectLst/>
                        </a:rPr>
                        <a:t> </a:t>
                      </a:r>
                      <a:r>
                        <a:rPr lang="uz-Cyrl-UZ" sz="2400" spc="-15" dirty="0">
                          <a:effectLst/>
                        </a:rPr>
                        <a:t>% ИНПС ўтказилди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6530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dirty="0">
                          <a:effectLst/>
                        </a:rPr>
                        <a:t>5110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28155652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508806984"/>
              </p:ext>
            </p:extLst>
          </p:nvPr>
        </p:nvGraphicFramePr>
        <p:xfrm>
          <a:off x="251520" y="476672"/>
          <a:ext cx="8640960" cy="5760636"/>
        </p:xfrm>
        <a:graphic>
          <a:graphicData uri="http://schemas.openxmlformats.org/drawingml/2006/table">
            <a:tbl>
              <a:tblPr firstRow="1" firstCol="1" bandRow="1">
                <a:tableStyleId>{5C22544A-7EE6-4342-B048-85BDC9FD1C3A}</a:tableStyleId>
              </a:tblPr>
              <a:tblGrid>
                <a:gridCol w="6177801"/>
                <a:gridCol w="1418665"/>
                <a:gridCol w="1044494"/>
              </a:tblGrid>
              <a:tr h="411474">
                <a:tc>
                  <a:txBody>
                    <a:bodyPr/>
                    <a:lstStyle/>
                    <a:p>
                      <a:pPr>
                        <a:lnSpc>
                          <a:spcPct val="107000"/>
                        </a:lnSpc>
                        <a:spcAft>
                          <a:spcPts val="0"/>
                        </a:spcAft>
                      </a:pPr>
                      <a:r>
                        <a:rPr lang="uz-Cyrl-UZ" sz="2000" spc="-15" dirty="0" smtClean="0">
                          <a:effectLst/>
                        </a:rPr>
                        <a:t> </a:t>
                      </a:r>
                      <a:r>
                        <a:rPr lang="uz-Cyrl-UZ" sz="2000" spc="-15" dirty="0" smtClean="0">
                          <a:effectLst/>
                        </a:rPr>
                        <a:t>Қўшилган қиймат солиғи солиқ ставкаси 12%</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dirty="0" smtClean="0">
                          <a:effectLst/>
                        </a:rPr>
                        <a:t> </a:t>
                      </a:r>
                      <a:r>
                        <a:rPr lang="uz-Cyrl-UZ" sz="2000" dirty="0">
                          <a:effectLst/>
                        </a:rPr>
                        <a:t>ҚҚС</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dirty="0">
                          <a:effectLst/>
                        </a:rPr>
                        <a:t> </a:t>
                      </a:r>
                      <a:endParaRPr lang="ru-RU" sz="1600" dirty="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a:effectLst/>
                        </a:rPr>
                        <a:t>Тайёр махсулот харидорга жўнатилди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spc="-20">
                          <a:effectLst/>
                        </a:rPr>
                        <a:t>Жўнатилган маҳсулот учун харидордан пул тушди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spc="-20">
                          <a:effectLst/>
                        </a:rPr>
                        <a:t>Жўнатилган маҳсулот учун КҚС ҳисобланди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a:effectLst/>
                        </a:rPr>
                        <a:t>Ҳисобланган ҚҚС бюджетга ўтказилди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spc="-20" dirty="0">
                          <a:effectLst/>
                        </a:rPr>
                        <a:t>Жўнатилган маҳсулот бўйича натижа аниқланди.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dirty="0">
                          <a:effectLst/>
                        </a:rPr>
                        <a:t>Молиявий натижа аниқланди.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8710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spc="-15" dirty="0" smtClean="0">
                          <a:effectLst/>
                        </a:rPr>
                        <a:t>  </a:t>
                      </a:r>
                      <a:r>
                        <a:rPr lang="uz-Cyrl-UZ" sz="2000" spc="-15" dirty="0">
                          <a:effectLst/>
                        </a:rPr>
                        <a:t>харидор ҳпсобига тўланадиган КҚС</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a:effectLst/>
                        </a:rPr>
                        <a:t>Харидор ҳисобидан 100 % бўнак тўлов</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6310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a:effectLst/>
                        </a:rPr>
                        <a:t>Харидор ҳисобига ҳисобланган КҚС</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a:effectLst/>
                        </a:rPr>
                        <a:t>Ҳисобланган ҚҚС бюджетга ўтказилди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6412</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a:effectLst/>
                        </a:rPr>
                        <a:t>Тушум аниқланди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4010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9010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411474">
                <a:tc>
                  <a:txBody>
                    <a:bodyPr/>
                    <a:lstStyle/>
                    <a:p>
                      <a:pPr>
                        <a:lnSpc>
                          <a:spcPct val="107000"/>
                        </a:lnSpc>
                        <a:spcAft>
                          <a:spcPts val="0"/>
                        </a:spcAft>
                      </a:pPr>
                      <a:r>
                        <a:rPr lang="uz-Cyrl-UZ" sz="2000">
                          <a:effectLst/>
                        </a:rPr>
                        <a:t>Харидор счётининг ёпилиши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effectLst/>
                        </a:rPr>
                        <a:t>6310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uz-Cyrl-UZ" sz="2000" dirty="0">
                          <a:effectLst/>
                        </a:rPr>
                        <a:t>4010</a:t>
                      </a:r>
                      <a:endParaRPr lang="ru-RU" sz="16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426366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367663192"/>
              </p:ext>
            </p:extLst>
          </p:nvPr>
        </p:nvGraphicFramePr>
        <p:xfrm>
          <a:off x="323528" y="332656"/>
          <a:ext cx="8280920" cy="5740273"/>
        </p:xfrm>
        <a:graphic>
          <a:graphicData uri="http://schemas.openxmlformats.org/drawingml/2006/table">
            <a:tbl>
              <a:tblPr firstRow="1" firstCol="1" bandRow="1">
                <a:tableStyleId>{5C22544A-7EE6-4342-B048-85BDC9FD1C3A}</a:tableStyleId>
              </a:tblPr>
              <a:tblGrid>
                <a:gridCol w="5920392"/>
                <a:gridCol w="1359554"/>
                <a:gridCol w="1000974"/>
              </a:tblGrid>
              <a:tr h="190500">
                <a:tc>
                  <a:txBody>
                    <a:bodyPr/>
                    <a:lstStyle/>
                    <a:p>
                      <a:pPr>
                        <a:lnSpc>
                          <a:spcPct val="107000"/>
                        </a:lnSpc>
                        <a:spcAft>
                          <a:spcPts val="0"/>
                        </a:spcAft>
                      </a:pPr>
                      <a:r>
                        <a:rPr lang="uz-Cyrl-UZ" sz="3200" dirty="0">
                          <a:effectLst/>
                        </a:rPr>
                        <a:t>Харидор счётининг ёпилиши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6310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4010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3200" spc="-20" dirty="0">
                          <a:effectLst/>
                        </a:rPr>
                        <a:t>Сотилган махсулотнинг натижаси аниқланди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9010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9910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3200" spc="-20" dirty="0">
                          <a:effectLst/>
                        </a:rPr>
                        <a:t>Сотилган маҳсулотнинг молиявий натижаси аниқланди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9910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8710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3200" dirty="0" smtClean="0">
                          <a:effectLst/>
                        </a:rPr>
                        <a:t> </a:t>
                      </a:r>
                      <a:r>
                        <a:rPr lang="uz-Cyrl-UZ" sz="3200" dirty="0">
                          <a:effectLst/>
                        </a:rPr>
                        <a:t>Акциз солиги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 </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 </a:t>
                      </a:r>
                      <a:endParaRPr lang="ru-RU" sz="24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3200" dirty="0">
                          <a:effectLst/>
                        </a:rPr>
                        <a:t>Акциз солиғи ҳисобланди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a:effectLst/>
                        </a:rPr>
                        <a:t>4010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6413</a:t>
                      </a:r>
                      <a:endParaRPr lang="ru-RU" sz="24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3200" spc="-20" dirty="0">
                          <a:effectLst/>
                        </a:rPr>
                        <a:t>Ҳисобланган акциз солиғи ўтказиб берилди</a:t>
                      </a:r>
                      <a:endParaRPr lang="ru-RU"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dirty="0">
                          <a:effectLst/>
                        </a:rPr>
                        <a:t>6413</a:t>
                      </a:r>
                      <a:endParaRPr lang="ru-RU" sz="2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a:effectLst/>
                        </a:rPr>
                        <a:t>5110</a:t>
                      </a:r>
                      <a:endParaRPr lang="ru-RU" sz="24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3200">
                          <a:effectLst/>
                        </a:rPr>
                        <a:t>Ҳисоб рақамига пул келиб тушди</a:t>
                      </a:r>
                      <a:endParaRPr lang="ru-RU"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3200" dirty="0">
                          <a:effectLst/>
                        </a:rPr>
                        <a:t>5110</a:t>
                      </a:r>
                      <a:endParaRPr lang="ru-RU" sz="2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3200" dirty="0">
                          <a:effectLst/>
                        </a:rPr>
                        <a:t>4010</a:t>
                      </a:r>
                      <a:endParaRPr lang="ru-RU" sz="24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13296711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431827765"/>
              </p:ext>
            </p:extLst>
          </p:nvPr>
        </p:nvGraphicFramePr>
        <p:xfrm>
          <a:off x="251520" y="260648"/>
          <a:ext cx="8712967" cy="6178550"/>
        </p:xfrm>
        <a:graphic>
          <a:graphicData uri="http://schemas.openxmlformats.org/drawingml/2006/table">
            <a:tbl>
              <a:tblPr firstRow="1" firstCol="1" bandRow="1">
                <a:tableStyleId>{5C22544A-7EE6-4342-B048-85BDC9FD1C3A}</a:tableStyleId>
              </a:tblPr>
              <a:tblGrid>
                <a:gridCol w="6229282"/>
                <a:gridCol w="1430487"/>
                <a:gridCol w="1053198"/>
              </a:tblGrid>
              <a:tr h="190500">
                <a:tc>
                  <a:txBody>
                    <a:bodyPr/>
                    <a:lstStyle/>
                    <a:p>
                      <a:pPr>
                        <a:lnSpc>
                          <a:spcPct val="107000"/>
                        </a:lnSpc>
                        <a:spcAft>
                          <a:spcPts val="0"/>
                        </a:spcAft>
                      </a:pPr>
                      <a:r>
                        <a:rPr lang="uz-Cyrl-UZ" sz="2800" dirty="0" smtClean="0">
                          <a:effectLst/>
                        </a:rPr>
                        <a:t> </a:t>
                      </a:r>
                      <a:r>
                        <a:rPr lang="uz-Cyrl-UZ" sz="2800" dirty="0">
                          <a:effectLst/>
                        </a:rPr>
                        <a:t>Ресурс </a:t>
                      </a:r>
                      <a:r>
                        <a:rPr lang="uz-Cyrl-UZ" sz="2800" dirty="0" smtClean="0">
                          <a:effectLst/>
                        </a:rPr>
                        <a:t>солиқлари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 </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 </a:t>
                      </a:r>
                      <a:endParaRPr lang="ru-RU" sz="20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2800">
                          <a:effectLst/>
                        </a:rPr>
                        <a:t>Ресурс солиқлари хисобланди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6414</a:t>
                      </a:r>
                      <a:endParaRPr lang="ru-RU" sz="20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2800" spc="-20">
                          <a:effectLst/>
                        </a:rPr>
                        <a:t>Ҳисобланган ресурс солиғи ўтказиб берилди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6414</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2800" spc="-20">
                          <a:effectLst/>
                        </a:rPr>
                        <a:t>Ҳисобланган ресурс солиғи ҳисобдан ўчирилди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9910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r>
              <a:tr h="914400">
                <a:tc>
                  <a:txBody>
                    <a:bodyPr/>
                    <a:lstStyle/>
                    <a:p>
                      <a:pPr>
                        <a:lnSpc>
                          <a:spcPct val="107000"/>
                        </a:lnSpc>
                        <a:spcAft>
                          <a:spcPts val="0"/>
                        </a:spcAft>
                      </a:pPr>
                      <a:r>
                        <a:rPr lang="uz-Cyrl-UZ" sz="2800" spc="-15" dirty="0" smtClean="0">
                          <a:effectLst/>
                        </a:rPr>
                        <a:t> </a:t>
                      </a:r>
                      <a:r>
                        <a:rPr lang="uz-Cyrl-UZ" sz="2800" spc="-15" dirty="0">
                          <a:effectLst/>
                        </a:rPr>
                        <a:t>Сув ресурсларидан </a:t>
                      </a:r>
                      <a:r>
                        <a:rPr lang="uz-Cyrl-UZ" sz="2800" spc="-15" dirty="0" smtClean="0">
                          <a:effectLst/>
                        </a:rPr>
                        <a:t>фойдаланганлик </a:t>
                      </a:r>
                      <a:r>
                        <a:rPr lang="uz-Cyrl-UZ" sz="2800" spc="-15" dirty="0">
                          <a:effectLst/>
                        </a:rPr>
                        <a:t>учун солиқ</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 </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marR="368935" indent="3175">
                        <a:lnSpc>
                          <a:spcPts val="1130"/>
                        </a:lnSpc>
                        <a:spcAft>
                          <a:spcPts val="0"/>
                        </a:spcAft>
                      </a:pPr>
                      <a:endParaRPr lang="en-US" sz="2800" spc="-20" dirty="0" smtClean="0">
                        <a:effectLst/>
                      </a:endParaRPr>
                    </a:p>
                    <a:p>
                      <a:pPr marR="368935" indent="3175">
                        <a:lnSpc>
                          <a:spcPts val="1130"/>
                        </a:lnSpc>
                        <a:spcAft>
                          <a:spcPts val="0"/>
                        </a:spcAft>
                      </a:pPr>
                      <a:r>
                        <a:rPr lang="uz-Cyrl-UZ" sz="2800" spc="-20" dirty="0" smtClean="0">
                          <a:effectLst/>
                        </a:rPr>
                        <a:t>Сув </a:t>
                      </a:r>
                      <a:r>
                        <a:rPr lang="uz-Cyrl-UZ" sz="2800" spc="-20" dirty="0">
                          <a:effectLst/>
                        </a:rPr>
                        <a:t>ресурсларидан фойдаланганлик </a:t>
                      </a:r>
                      <a:endParaRPr lang="en-US" sz="2800" spc="-20" dirty="0" smtClean="0">
                        <a:effectLst/>
                      </a:endParaRPr>
                    </a:p>
                    <a:p>
                      <a:pPr marR="368935" indent="3175">
                        <a:lnSpc>
                          <a:spcPts val="1130"/>
                        </a:lnSpc>
                        <a:spcAft>
                          <a:spcPts val="0"/>
                        </a:spcAft>
                      </a:pPr>
                      <a:endParaRPr lang="en-US" sz="2800" spc="-20" dirty="0" smtClean="0">
                        <a:effectLst/>
                      </a:endParaRPr>
                    </a:p>
                    <a:p>
                      <a:pPr marR="368935" indent="3175">
                        <a:lnSpc>
                          <a:spcPts val="1130"/>
                        </a:lnSpc>
                        <a:spcAft>
                          <a:spcPts val="0"/>
                        </a:spcAft>
                      </a:pPr>
                      <a:endParaRPr lang="en-US" sz="2800" spc="-20" dirty="0" smtClean="0">
                        <a:effectLst/>
                      </a:endParaRPr>
                    </a:p>
                    <a:p>
                      <a:pPr marR="368935" indent="3175">
                        <a:lnSpc>
                          <a:spcPts val="1130"/>
                        </a:lnSpc>
                        <a:spcAft>
                          <a:spcPts val="0"/>
                        </a:spcAft>
                      </a:pPr>
                      <a:r>
                        <a:rPr lang="uz-Cyrl-UZ" sz="2800" spc="-20" dirty="0" smtClean="0">
                          <a:effectLst/>
                        </a:rPr>
                        <a:t>учун </a:t>
                      </a:r>
                      <a:r>
                        <a:rPr lang="uz-Cyrl-UZ" sz="2800" spc="-20" dirty="0">
                          <a:effectLst/>
                        </a:rPr>
                        <a:t>солиқ </a:t>
                      </a:r>
                      <a:r>
                        <a:rPr lang="uz-Cyrl-UZ" sz="2800" dirty="0">
                          <a:effectLst/>
                        </a:rPr>
                        <a:t>ҳисобланди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9430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6415</a:t>
                      </a:r>
                      <a:endParaRPr lang="ru-RU" sz="20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2800">
                          <a:effectLst/>
                        </a:rPr>
                        <a:t>Ҳисобланган сув солиғи ўтказиб берилди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6415</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2800" spc="-15">
                          <a:effectLst/>
                        </a:rPr>
                        <a:t>Ҳисобланган сув солиғи хисобдан ўчирилди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a:effectLst/>
                        </a:rPr>
                        <a:t>9910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23877790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4157428824"/>
              </p:ext>
            </p:extLst>
          </p:nvPr>
        </p:nvGraphicFramePr>
        <p:xfrm>
          <a:off x="179512" y="53307"/>
          <a:ext cx="8712968" cy="6804693"/>
        </p:xfrm>
        <a:graphic>
          <a:graphicData uri="http://schemas.openxmlformats.org/drawingml/2006/table">
            <a:tbl>
              <a:tblPr firstRow="1" firstCol="1" bandRow="1">
                <a:tableStyleId>{5C22544A-7EE6-4342-B048-85BDC9FD1C3A}</a:tableStyleId>
              </a:tblPr>
              <a:tblGrid>
                <a:gridCol w="6696744"/>
                <a:gridCol w="1008112"/>
                <a:gridCol w="1008112"/>
              </a:tblGrid>
              <a:tr h="589156">
                <a:tc>
                  <a:txBody>
                    <a:bodyPr/>
                    <a:lstStyle/>
                    <a:p>
                      <a:pPr>
                        <a:lnSpc>
                          <a:spcPct val="107000"/>
                        </a:lnSpc>
                        <a:spcAft>
                          <a:spcPts val="0"/>
                        </a:spcAft>
                      </a:pPr>
                      <a:r>
                        <a:rPr lang="uz-Cyrl-UZ" sz="2800" dirty="0" smtClean="0">
                          <a:effectLst/>
                        </a:rPr>
                        <a:t> Юридик </a:t>
                      </a:r>
                      <a:r>
                        <a:rPr lang="uz-Cyrl-UZ" sz="2800" dirty="0">
                          <a:effectLst/>
                        </a:rPr>
                        <a:t>шахсларнинг </a:t>
                      </a:r>
                      <a:r>
                        <a:rPr lang="uz-Cyrl-UZ" sz="2800" dirty="0" smtClean="0">
                          <a:effectLst/>
                        </a:rPr>
                        <a:t>мол-мулк </a:t>
                      </a:r>
                      <a:r>
                        <a:rPr lang="uz-Cyrl-UZ" sz="2800" dirty="0">
                          <a:effectLst/>
                        </a:rPr>
                        <a:t>солиғи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tr>
              <a:tr h="589156">
                <a:tc>
                  <a:txBody>
                    <a:bodyPr/>
                    <a:lstStyle/>
                    <a:p>
                      <a:pPr>
                        <a:lnSpc>
                          <a:spcPct val="107000"/>
                        </a:lnSpc>
                        <a:spcAft>
                          <a:spcPts val="0"/>
                        </a:spcAft>
                      </a:pPr>
                      <a:r>
                        <a:rPr lang="uz-Cyrl-UZ" sz="2800" dirty="0" smtClean="0">
                          <a:effectLst/>
                        </a:rPr>
                        <a:t>Мол-мулк </a:t>
                      </a:r>
                      <a:r>
                        <a:rPr lang="uz-Cyrl-UZ" sz="2800" dirty="0">
                          <a:effectLst/>
                        </a:rPr>
                        <a:t>солиғи ҳисобланди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smtClean="0">
                          <a:effectLst/>
                        </a:rPr>
                        <a:t>6416</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r>
              <a:tr h="1178313">
                <a:tc>
                  <a:txBody>
                    <a:bodyPr/>
                    <a:lstStyle/>
                    <a:p>
                      <a:pPr>
                        <a:lnSpc>
                          <a:spcPct val="107000"/>
                        </a:lnSpc>
                        <a:spcAft>
                          <a:spcPts val="0"/>
                        </a:spcAft>
                      </a:pPr>
                      <a:r>
                        <a:rPr lang="uz-Cyrl-UZ" sz="2800" spc="-20" dirty="0">
                          <a:effectLst/>
                        </a:rPr>
                        <a:t>Ҳисобланган </a:t>
                      </a:r>
                      <a:r>
                        <a:rPr lang="uz-Cyrl-UZ" sz="2800" spc="-20" dirty="0" smtClean="0">
                          <a:effectLst/>
                        </a:rPr>
                        <a:t>мол-мулк </a:t>
                      </a:r>
                      <a:r>
                        <a:rPr lang="uz-Cyrl-UZ" sz="2800" spc="-20" dirty="0">
                          <a:effectLst/>
                        </a:rPr>
                        <a:t>солиги бюджетга ўтказилди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smtClean="0">
                          <a:effectLst/>
                        </a:rPr>
                        <a:t>6416</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r>
              <a:tr h="1178313">
                <a:tc>
                  <a:txBody>
                    <a:bodyPr/>
                    <a:lstStyle/>
                    <a:p>
                      <a:pPr>
                        <a:lnSpc>
                          <a:spcPct val="107000"/>
                        </a:lnSpc>
                        <a:spcAft>
                          <a:spcPts val="0"/>
                        </a:spcAft>
                      </a:pPr>
                      <a:r>
                        <a:rPr lang="uz-Cyrl-UZ" sz="2800" dirty="0">
                          <a:effectLst/>
                        </a:rPr>
                        <a:t>Ҳисобланган </a:t>
                      </a:r>
                      <a:r>
                        <a:rPr lang="uz-Cyrl-UZ" sz="2800" dirty="0" smtClean="0">
                          <a:effectLst/>
                        </a:rPr>
                        <a:t>мол-мулк </a:t>
                      </a:r>
                      <a:r>
                        <a:rPr lang="uz-Cyrl-UZ" sz="2800" dirty="0">
                          <a:effectLst/>
                        </a:rPr>
                        <a:t>солиғи ҳисобдан ўчирилди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9910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r>
              <a:tr h="589156">
                <a:tc>
                  <a:txBody>
                    <a:bodyPr/>
                    <a:lstStyle/>
                    <a:p>
                      <a:pPr>
                        <a:lnSpc>
                          <a:spcPct val="107000"/>
                        </a:lnSpc>
                        <a:spcAft>
                          <a:spcPts val="0"/>
                        </a:spcAft>
                      </a:pPr>
                      <a:r>
                        <a:rPr lang="uz-Cyrl-UZ" sz="2800" dirty="0" smtClean="0">
                          <a:effectLst/>
                        </a:rPr>
                        <a:t> </a:t>
                      </a:r>
                      <a:r>
                        <a:rPr lang="uz-Cyrl-UZ" sz="2800" dirty="0">
                          <a:effectLst/>
                        </a:rPr>
                        <a:t>Юридик шахсларнинг ер солиғи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Times New Roman" panose="02020603050405020304" pitchFamily="18" charset="0"/>
                        <a:ea typeface="Times New Roman" panose="02020603050405020304" pitchFamily="18" charset="0"/>
                      </a:endParaRPr>
                    </a:p>
                  </a:txBody>
                  <a:tcPr marL="68580" marR="68580" marT="0" marB="0"/>
                </a:tc>
              </a:tr>
              <a:tr h="589156">
                <a:tc>
                  <a:txBody>
                    <a:bodyPr/>
                    <a:lstStyle/>
                    <a:p>
                      <a:pPr>
                        <a:lnSpc>
                          <a:spcPct val="107000"/>
                        </a:lnSpc>
                        <a:spcAft>
                          <a:spcPts val="0"/>
                        </a:spcAft>
                      </a:pPr>
                      <a:r>
                        <a:rPr lang="uz-Cyrl-UZ" sz="2800">
                          <a:effectLst/>
                        </a:rPr>
                        <a:t>Ер солиғи ҳисобланди</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smtClean="0">
                          <a:effectLst/>
                        </a:rPr>
                        <a:t>6417</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r>
              <a:tr h="1178313">
                <a:tc>
                  <a:txBody>
                    <a:bodyPr/>
                    <a:lstStyle/>
                    <a:p>
                      <a:pPr>
                        <a:lnSpc>
                          <a:spcPct val="107000"/>
                        </a:lnSpc>
                        <a:spcAft>
                          <a:spcPts val="0"/>
                        </a:spcAft>
                      </a:pPr>
                      <a:r>
                        <a:rPr lang="uz-Cyrl-UZ" sz="2800" spc="-20" dirty="0">
                          <a:effectLst/>
                        </a:rPr>
                        <a:t>Ҳисобланган ер солиги бюджетга ўтказилди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smtClean="0">
                          <a:effectLst/>
                        </a:rPr>
                        <a:t>6417</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a:effectLst/>
                        </a:rPr>
                        <a:t>5110</a:t>
                      </a:r>
                      <a:endParaRPr lang="ru-RU" sz="2000">
                        <a:effectLst/>
                        <a:latin typeface="Times New Roman" panose="02020603050405020304" pitchFamily="18" charset="0"/>
                        <a:ea typeface="Times New Roman" panose="02020603050405020304" pitchFamily="18" charset="0"/>
                      </a:endParaRPr>
                    </a:p>
                  </a:txBody>
                  <a:tcPr marL="68580" marR="68580" marT="0" marB="0" anchor="b"/>
                </a:tc>
              </a:tr>
              <a:tr h="589156">
                <a:tc>
                  <a:txBody>
                    <a:bodyPr/>
                    <a:lstStyle/>
                    <a:p>
                      <a:pPr>
                        <a:lnSpc>
                          <a:spcPct val="107000"/>
                        </a:lnSpc>
                        <a:spcAft>
                          <a:spcPts val="0"/>
                        </a:spcAft>
                      </a:pPr>
                      <a:r>
                        <a:rPr lang="uz-Cyrl-UZ" sz="2800" spc="-20" dirty="0">
                          <a:effectLst/>
                        </a:rPr>
                        <a:t>Ҳисобланган ер солиғи ҳисобдан ўчирилди</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800" dirty="0">
                          <a:effectLst/>
                        </a:rPr>
                        <a:t>9910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800" dirty="0">
                          <a:effectLst/>
                        </a:rPr>
                        <a:t>9430</a:t>
                      </a:r>
                      <a:endParaRPr lang="ru-RU" sz="20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35225097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628028351"/>
              </p:ext>
            </p:extLst>
          </p:nvPr>
        </p:nvGraphicFramePr>
        <p:xfrm>
          <a:off x="467544" y="260648"/>
          <a:ext cx="8424936" cy="1956816"/>
        </p:xfrm>
        <a:graphic>
          <a:graphicData uri="http://schemas.openxmlformats.org/drawingml/2006/table">
            <a:tbl>
              <a:tblPr firstRow="1" firstCol="1" bandRow="1">
                <a:tableStyleId>{5C22544A-7EE6-4342-B048-85BDC9FD1C3A}</a:tableStyleId>
              </a:tblPr>
              <a:tblGrid>
                <a:gridCol w="6023355"/>
                <a:gridCol w="1383199"/>
                <a:gridCol w="1018382"/>
              </a:tblGrid>
              <a:tr h="190500">
                <a:tc>
                  <a:txBody>
                    <a:bodyPr/>
                    <a:lstStyle/>
                    <a:p>
                      <a:pPr>
                        <a:lnSpc>
                          <a:spcPct val="107000"/>
                        </a:lnSpc>
                        <a:spcAft>
                          <a:spcPts val="0"/>
                        </a:spcAft>
                      </a:pPr>
                      <a:r>
                        <a:rPr lang="uz-Cyrl-UZ" sz="2000" spc="-20" dirty="0" smtClean="0">
                          <a:effectLst/>
                        </a:rPr>
                        <a:t>Айланмадан олинадиган солиқ</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uz-Cyrl-UZ" sz="2000" dirty="0" smtClean="0">
                          <a:effectLst/>
                        </a:rPr>
                        <a:t> </a:t>
                      </a:r>
                      <a:r>
                        <a:rPr lang="uz-Cyrl-UZ" sz="2000" spc="-20" dirty="0" smtClean="0">
                          <a:effectLst/>
                        </a:rPr>
                        <a:t>Айланмадан олинадиган солиқ базавий</a:t>
                      </a:r>
                      <a:r>
                        <a:rPr lang="uz-Cyrl-UZ" sz="2000" spc="-20" baseline="0" dirty="0" smtClean="0">
                          <a:effectLst/>
                        </a:rPr>
                        <a:t> ставка </a:t>
                      </a:r>
                      <a:r>
                        <a:rPr lang="en-US" sz="2000" dirty="0" smtClean="0">
                          <a:effectLst/>
                        </a:rPr>
                        <a:t>4</a:t>
                      </a:r>
                      <a:r>
                        <a:rPr lang="uz-Cyrl-UZ" sz="2000" dirty="0" smtClean="0">
                          <a:effectLst/>
                        </a:rPr>
                        <a:t> </a:t>
                      </a:r>
                      <a:r>
                        <a:rPr lang="uz-Cyrl-UZ" sz="2000" dirty="0">
                          <a:effectLst/>
                        </a:rPr>
                        <a:t>%</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 </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uz-Cyrl-UZ" sz="2000" spc="-20" dirty="0" smtClean="0">
                          <a:effectLst/>
                        </a:rPr>
                        <a:t>Айланмадан олинадиган солиқ </a:t>
                      </a:r>
                      <a:r>
                        <a:rPr lang="uz-Cyrl-UZ" sz="2000" dirty="0" smtClean="0">
                          <a:effectLst/>
                        </a:rPr>
                        <a:t> </a:t>
                      </a:r>
                      <a:r>
                        <a:rPr lang="uz-Cyrl-UZ" sz="2000" dirty="0">
                          <a:effectLst/>
                        </a:rPr>
                        <a:t>ҳисобланди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dirty="0" smtClean="0">
                          <a:effectLst/>
                        </a:rPr>
                        <a:t>9430</a:t>
                      </a:r>
                      <a:endParaRPr lang="ru-RU"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dirty="0">
                          <a:effectLst/>
                        </a:rPr>
                        <a:t>6418</a:t>
                      </a:r>
                      <a:endParaRPr lang="ru-RU" sz="1600" dirty="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uz-Cyrl-UZ" sz="2000" spc="-20" dirty="0">
                          <a:effectLst/>
                        </a:rPr>
                        <a:t>Ҳисобланган </a:t>
                      </a:r>
                      <a:r>
                        <a:rPr lang="uz-Cyrl-UZ" sz="2000" spc="-20" dirty="0" smtClean="0">
                          <a:effectLst/>
                        </a:rPr>
                        <a:t>айланмадан олинадиган солиқ</a:t>
                      </a:r>
                      <a:endParaRPr lang="ru-RU" sz="1600" dirty="0" smtClean="0">
                        <a:effectLst/>
                        <a:latin typeface="Times New Roman" panose="02020603050405020304" pitchFamily="18" charset="0"/>
                        <a:ea typeface="Times New Roman" panose="02020603050405020304" pitchFamily="18" charset="0"/>
                      </a:endParaRPr>
                    </a:p>
                    <a:p>
                      <a:pPr>
                        <a:lnSpc>
                          <a:spcPct val="107000"/>
                        </a:lnSpc>
                        <a:spcAft>
                          <a:spcPts val="0"/>
                        </a:spcAft>
                      </a:pPr>
                      <a:r>
                        <a:rPr lang="uz-Cyrl-UZ" sz="2000" spc="-20" dirty="0" smtClean="0">
                          <a:effectLst/>
                        </a:rPr>
                        <a:t> </a:t>
                      </a:r>
                      <a:r>
                        <a:rPr lang="uz-Cyrl-UZ" sz="2000" spc="-20" dirty="0">
                          <a:effectLst/>
                        </a:rPr>
                        <a:t>бюджетга ўтказилди</a:t>
                      </a:r>
                      <a:endParaRPr lang="ru-RU"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6418</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a:effectLst/>
                        </a:rPr>
                        <a:t>5110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r>
              <a:tr h="190500">
                <a:tc>
                  <a:txBody>
                    <a:bodyPr/>
                    <a:lstStyle/>
                    <a:p>
                      <a:pPr>
                        <a:lnSpc>
                          <a:spcPct val="107000"/>
                        </a:lnSpc>
                        <a:spcAft>
                          <a:spcPts val="0"/>
                        </a:spcAft>
                      </a:pPr>
                      <a:r>
                        <a:rPr lang="uz-Cyrl-UZ" sz="2000" spc="-25">
                          <a:effectLst/>
                        </a:rPr>
                        <a:t>Ҳисобланган ягона солиқ тўлови ҳисобдан чиқарилди</a:t>
                      </a:r>
                      <a:endParaRPr lang="ru-RU"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000">
                          <a:effectLst/>
                        </a:rPr>
                        <a:t>9910</a:t>
                      </a:r>
                      <a:endParaRPr lang="ru-RU"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000" dirty="0" smtClean="0">
                          <a:effectLst/>
                        </a:rPr>
                        <a:t>9430</a:t>
                      </a:r>
                      <a:endParaRPr lang="ru-RU" sz="16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031732569"/>
              </p:ext>
            </p:extLst>
          </p:nvPr>
        </p:nvGraphicFramePr>
        <p:xfrm>
          <a:off x="467544" y="2492895"/>
          <a:ext cx="8424937" cy="3483674"/>
        </p:xfrm>
        <a:graphic>
          <a:graphicData uri="http://schemas.openxmlformats.org/drawingml/2006/table">
            <a:tbl>
              <a:tblPr firstRow="1" firstCol="1" bandRow="1">
                <a:tableStyleId>{5C22544A-7EE6-4342-B048-85BDC9FD1C3A}</a:tableStyleId>
              </a:tblPr>
              <a:tblGrid>
                <a:gridCol w="6023356"/>
                <a:gridCol w="1383199"/>
                <a:gridCol w="1018382"/>
              </a:tblGrid>
              <a:tr h="3007598">
                <a:tc>
                  <a:txBody>
                    <a:bodyPr/>
                    <a:lstStyle/>
                    <a:p>
                      <a:pPr>
                        <a:lnSpc>
                          <a:spcPct val="107000"/>
                        </a:lnSpc>
                        <a:spcAft>
                          <a:spcPts val="0"/>
                        </a:spcAft>
                      </a:pPr>
                      <a:r>
                        <a:rPr lang="uz-Cyrl-UZ" sz="2400" dirty="0">
                          <a:effectLst/>
                        </a:rPr>
                        <a:t> </a:t>
                      </a:r>
                      <a:endParaRPr lang="ru-RU" sz="1800" dirty="0">
                        <a:effectLst/>
                      </a:endParaRPr>
                    </a:p>
                    <a:p>
                      <a:pPr>
                        <a:lnSpc>
                          <a:spcPct val="107000"/>
                        </a:lnSpc>
                        <a:spcAft>
                          <a:spcPts val="0"/>
                        </a:spcAft>
                      </a:pPr>
                      <a:r>
                        <a:rPr lang="uz-Cyrl-UZ" sz="2400" dirty="0">
                          <a:effectLst/>
                        </a:rPr>
                        <a:t> </a:t>
                      </a:r>
                      <a:endParaRPr lang="ru-RU" sz="1800" dirty="0">
                        <a:effectLst/>
                      </a:endParaRPr>
                    </a:p>
                    <a:p>
                      <a:pPr>
                        <a:lnSpc>
                          <a:spcPct val="107000"/>
                        </a:lnSpc>
                        <a:spcAft>
                          <a:spcPts val="0"/>
                        </a:spcAft>
                      </a:pPr>
                      <a:r>
                        <a:rPr lang="uz-Cyrl-UZ" sz="2400" dirty="0">
                          <a:effectLst/>
                        </a:rPr>
                        <a:t> </a:t>
                      </a:r>
                      <a:endParaRPr lang="ru-RU" sz="1800" dirty="0">
                        <a:effectLst/>
                      </a:endParaRPr>
                    </a:p>
                    <a:p>
                      <a:pPr>
                        <a:lnSpc>
                          <a:spcPct val="107000"/>
                        </a:lnSpc>
                        <a:spcAft>
                          <a:spcPts val="0"/>
                        </a:spcAft>
                      </a:pPr>
                      <a:r>
                        <a:rPr lang="uz-Cyrl-UZ" sz="2400" dirty="0">
                          <a:effectLst/>
                        </a:rPr>
                        <a:t> </a:t>
                      </a:r>
                      <a:endParaRPr lang="ru-RU" sz="1800" dirty="0">
                        <a:effectLst/>
                      </a:endParaRPr>
                    </a:p>
                    <a:p>
                      <a:pPr algn="ctr">
                        <a:lnSpc>
                          <a:spcPct val="107000"/>
                        </a:lnSpc>
                        <a:spcAft>
                          <a:spcPts val="0"/>
                        </a:spcAft>
                      </a:pPr>
                      <a:r>
                        <a:rPr lang="uz-Cyrl-UZ" sz="2400" b="0" dirty="0" smtClean="0">
                          <a:effectLst/>
                        </a:rPr>
                        <a:t>И</a:t>
                      </a:r>
                      <a:r>
                        <a:rPr lang="uz-Cyrl-UZ" sz="2400" dirty="0" smtClean="0">
                          <a:effectLst/>
                        </a:rPr>
                        <a:t>жтимоий солиқ </a:t>
                      </a:r>
                      <a:r>
                        <a:rPr lang="uz-Cyrl-UZ" sz="2400" dirty="0">
                          <a:effectLst/>
                        </a:rPr>
                        <a:t>ҳисобланди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2010,</a:t>
                      </a:r>
                      <a:br>
                        <a:rPr lang="ru-RU" sz="2400">
                          <a:effectLst/>
                        </a:rPr>
                      </a:br>
                      <a:r>
                        <a:rPr lang="ru-RU" sz="2400">
                          <a:effectLst/>
                        </a:rPr>
                        <a:t>2310,</a:t>
                      </a:r>
                      <a:br>
                        <a:rPr lang="ru-RU" sz="2400">
                          <a:effectLst/>
                        </a:rPr>
                      </a:br>
                      <a:r>
                        <a:rPr lang="ru-RU" sz="2400">
                          <a:effectLst/>
                        </a:rPr>
                        <a:t>2510,</a:t>
                      </a:r>
                      <a:br>
                        <a:rPr lang="ru-RU" sz="2400">
                          <a:effectLst/>
                        </a:rPr>
                      </a:br>
                      <a:r>
                        <a:rPr lang="ru-RU" sz="2400">
                          <a:effectLst/>
                        </a:rPr>
                        <a:t>2710,</a:t>
                      </a:r>
                      <a:br>
                        <a:rPr lang="ru-RU" sz="2400">
                          <a:effectLst/>
                        </a:rPr>
                      </a:br>
                      <a:r>
                        <a:rPr lang="ru-RU" sz="2400">
                          <a:effectLst/>
                        </a:rPr>
                        <a:t>9420,</a:t>
                      </a:r>
                      <a:br>
                        <a:rPr lang="ru-RU" sz="2400">
                          <a:effectLst/>
                        </a:rPr>
                      </a:br>
                      <a:r>
                        <a:rPr lang="ru-RU" sz="2400">
                          <a:effectLst/>
                        </a:rPr>
                        <a:t>9210,</a:t>
                      </a:r>
                      <a:br>
                        <a:rPr lang="ru-RU" sz="2400">
                          <a:effectLst/>
                        </a:rPr>
                      </a:br>
                      <a:r>
                        <a:rPr lang="ru-RU" sz="2400">
                          <a:effectLst/>
                        </a:rPr>
                        <a:t>9220,</a:t>
                      </a:r>
                      <a:br>
                        <a:rPr lang="ru-RU" sz="2400">
                          <a:effectLst/>
                        </a:rPr>
                      </a:br>
                      <a:r>
                        <a:rPr lang="ru-RU" sz="2400">
                          <a:effectLst/>
                        </a:rPr>
                        <a:t>0810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a:effectLst/>
                        </a:rPr>
                        <a:t>6520</a:t>
                      </a:r>
                      <a:endParaRPr lang="ru-RU" sz="1800">
                        <a:effectLst/>
                        <a:latin typeface="Times New Roman" panose="02020603050405020304" pitchFamily="18" charset="0"/>
                        <a:ea typeface="Times New Roman" panose="02020603050405020304" pitchFamily="18" charset="0"/>
                      </a:endParaRPr>
                    </a:p>
                  </a:txBody>
                  <a:tcPr marL="68580" marR="68580" marT="0" marB="0" anchor="ctr"/>
                </a:tc>
              </a:tr>
              <a:tr h="370541">
                <a:tc>
                  <a:txBody>
                    <a:bodyPr/>
                    <a:lstStyle/>
                    <a:p>
                      <a:pPr>
                        <a:lnSpc>
                          <a:spcPct val="107000"/>
                        </a:lnSpc>
                        <a:spcAft>
                          <a:spcPts val="0"/>
                        </a:spcAft>
                      </a:pPr>
                      <a:r>
                        <a:rPr lang="uz-Cyrl-UZ" sz="2400" dirty="0">
                          <a:effectLst/>
                        </a:rPr>
                        <a:t>Ҳисобланган </a:t>
                      </a:r>
                      <a:r>
                        <a:rPr lang="uz-Cyrl-UZ" sz="2400" dirty="0" smtClean="0">
                          <a:effectLst/>
                        </a:rPr>
                        <a:t>ИС </a:t>
                      </a:r>
                      <a:r>
                        <a:rPr lang="uz-Cyrl-UZ" sz="2400" dirty="0">
                          <a:effectLst/>
                        </a:rPr>
                        <a:t>бюджетга ўтказилди</a:t>
                      </a:r>
                      <a:endParaRPr lang="ru-RU"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7000"/>
                        </a:lnSpc>
                        <a:spcAft>
                          <a:spcPts val="0"/>
                        </a:spcAft>
                      </a:pPr>
                      <a:r>
                        <a:rPr lang="ru-RU" sz="2400">
                          <a:effectLst/>
                        </a:rPr>
                        <a:t>6520</a:t>
                      </a:r>
                      <a:endParaRPr lang="ru-RU"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ctr">
                        <a:lnSpc>
                          <a:spcPct val="107000"/>
                        </a:lnSpc>
                        <a:spcAft>
                          <a:spcPts val="0"/>
                        </a:spcAft>
                      </a:pPr>
                      <a:r>
                        <a:rPr lang="ru-RU" sz="2400" dirty="0">
                          <a:effectLst/>
                        </a:rPr>
                        <a:t>5110</a:t>
                      </a:r>
                      <a:endParaRPr lang="ru-RU" sz="18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22283740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610616" y="116632"/>
            <a:ext cx="8064896" cy="1656184"/>
          </a:xfrm>
          <a:prstGeom prst="down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28264" y="99374"/>
            <a:ext cx="8229600" cy="1143000"/>
          </a:xfrm>
        </p:spPr>
        <p:txBody>
          <a:bodyPr>
            <a:noAutofit/>
          </a:bodyPr>
          <a:lstStyle/>
          <a:p>
            <a:r>
              <a:rPr lang="uz-Cyrl-UZ" sz="1400" dirty="0"/>
              <a:t>Солиқлар ва бошқа </a:t>
            </a:r>
            <a:r>
              <a:rPr lang="uz-Cyrl-UZ" sz="1400" dirty="0" smtClean="0"/>
              <a:t>мажбурий тўловлар </a:t>
            </a:r>
            <a:r>
              <a:rPr lang="uz-Cyrl-UZ" sz="1400" dirty="0"/>
              <a:t>бўйича бюджет билан бўладиган операцияларни амалга оширишда Ўзбекистон Республикаси Бухгалтерия ҳисобининг миллий стандарти (21-сон БҲМС) “Хўжалик юритувчи    субъектларнинг молия-хўжалик фаолияти бухгалтерия ҳисоби счётлари режаси”нинг қуйидаги счётларидан ҳам фойдаланилади:</a:t>
            </a:r>
            <a:endParaRPr lang="ru-RU" sz="1400" dirty="0"/>
          </a:p>
        </p:txBody>
      </p:sp>
      <p:graphicFrame>
        <p:nvGraphicFramePr>
          <p:cNvPr id="4" name="Таблица 3"/>
          <p:cNvGraphicFramePr>
            <a:graphicFrameLocks noGrp="1"/>
          </p:cNvGraphicFramePr>
          <p:nvPr>
            <p:extLst>
              <p:ext uri="{D42A27DB-BD31-4B8C-83A1-F6EECF244321}">
                <p14:modId xmlns:p14="http://schemas.microsoft.com/office/powerpoint/2010/main" val="80111658"/>
              </p:ext>
            </p:extLst>
          </p:nvPr>
        </p:nvGraphicFramePr>
        <p:xfrm>
          <a:off x="510298" y="1916832"/>
          <a:ext cx="8496944" cy="4867551"/>
        </p:xfrm>
        <a:graphic>
          <a:graphicData uri="http://schemas.openxmlformats.org/drawingml/2006/table">
            <a:tbl>
              <a:tblPr>
                <a:tableStyleId>{5C22544A-7EE6-4342-B048-85BDC9FD1C3A}</a:tableStyleId>
              </a:tblPr>
              <a:tblGrid>
                <a:gridCol w="1158982"/>
                <a:gridCol w="7337962"/>
              </a:tblGrid>
              <a:tr h="174076">
                <a:tc>
                  <a:txBody>
                    <a:bodyPr/>
                    <a:lstStyle/>
                    <a:p>
                      <a:pPr marL="15240" algn="ctr">
                        <a:lnSpc>
                          <a:spcPct val="107000"/>
                        </a:lnSpc>
                        <a:spcAft>
                          <a:spcPts val="0"/>
                        </a:spcAft>
                      </a:pPr>
                      <a:r>
                        <a:rPr lang="ru-RU" sz="1200" b="1" dirty="0">
                          <a:effectLst/>
                        </a:rPr>
                        <a:t>0950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uz-Cyrl-UZ" sz="1200" b="1" dirty="0">
                          <a:effectLst/>
                        </a:rPr>
                        <a:t> (узоқ муддатли қисми)</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3210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uz-Cyrl-UZ" sz="1200" b="1" dirty="0">
                          <a:effectLst/>
                        </a:rPr>
                        <a:t> (қисқа муддатли қисми)</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3290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Бошқа</a:t>
                      </a:r>
                      <a:r>
                        <a:rPr lang="ru-RU" sz="1200" b="1" dirty="0">
                          <a:effectLst/>
                        </a:rPr>
                        <a:t> </a:t>
                      </a:r>
                      <a:r>
                        <a:rPr lang="ru-RU" sz="1200" b="1" dirty="0" err="1">
                          <a:effectLst/>
                        </a:rPr>
                        <a:t>кечиктирилган</a:t>
                      </a:r>
                      <a:r>
                        <a:rPr lang="ru-RU" sz="1200" b="1" dirty="0">
                          <a:effectLst/>
                        </a:rPr>
                        <a:t> </a:t>
                      </a:r>
                      <a:r>
                        <a:rPr lang="ru-RU" sz="1200" b="1" dirty="0" err="1">
                          <a:effectLst/>
                        </a:rPr>
                        <a:t>харажатлар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4410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Бюджетга</a:t>
                      </a:r>
                      <a:r>
                        <a:rPr lang="ru-RU" sz="1200" b="1" dirty="0">
                          <a:effectLst/>
                        </a:rPr>
                        <a:t> </a:t>
                      </a: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бўнак</a:t>
                      </a:r>
                      <a:r>
                        <a:rPr lang="ru-RU" sz="1200" b="1" dirty="0">
                          <a:effectLst/>
                        </a:rPr>
                        <a:t> </a:t>
                      </a:r>
                      <a:r>
                        <a:rPr lang="ru-RU" sz="1200" b="1" dirty="0" err="1">
                          <a:effectLst/>
                        </a:rPr>
                        <a:t>тўловлари</a:t>
                      </a:r>
                      <a:r>
                        <a:rPr lang="ru-RU" sz="1200" b="1" dirty="0">
                          <a:effectLst/>
                        </a:rPr>
                        <a:t> (</a:t>
                      </a:r>
                      <a:r>
                        <a:rPr lang="ru-RU" sz="1200" b="1" dirty="0" err="1">
                          <a:effectLst/>
                        </a:rPr>
                        <a:t>турлари</a:t>
                      </a:r>
                      <a:r>
                        <a:rPr lang="ru-RU" sz="1200" b="1" dirty="0">
                          <a:effectLst/>
                        </a:rPr>
                        <a:t> </a:t>
                      </a:r>
                      <a:r>
                        <a:rPr lang="ru-RU" sz="1200" b="1" dirty="0" err="1">
                          <a:effectLst/>
                        </a:rPr>
                        <a:t>бўйича</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algn="ctr">
                        <a:lnSpc>
                          <a:spcPct val="107000"/>
                        </a:lnSpc>
                        <a:spcAft>
                          <a:spcPts val="0"/>
                        </a:spcAft>
                      </a:pPr>
                      <a:r>
                        <a:rPr lang="ru-RU" sz="1200" b="1" dirty="0">
                          <a:effectLst/>
                        </a:rPr>
                        <a:t>4510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Суғурталар</a:t>
                      </a:r>
                      <a:r>
                        <a:rPr lang="ru-RU" sz="1200" b="1" dirty="0">
                          <a:effectLst/>
                        </a:rPr>
                        <a:t> </a:t>
                      </a:r>
                      <a:r>
                        <a:rPr lang="ru-RU" sz="1200" b="1" dirty="0" err="1">
                          <a:effectLst/>
                        </a:rPr>
                        <a:t>бўйича</a:t>
                      </a:r>
                      <a:r>
                        <a:rPr lang="ru-RU" sz="1200" b="1" dirty="0">
                          <a:effectLst/>
                        </a:rPr>
                        <a:t> </a:t>
                      </a:r>
                      <a:r>
                        <a:rPr lang="ru-RU" sz="1200" b="1" dirty="0" err="1">
                          <a:effectLst/>
                        </a:rPr>
                        <a:t>бўнак</a:t>
                      </a:r>
                      <a:r>
                        <a:rPr lang="ru-RU" sz="1200" b="1" dirty="0">
                          <a:effectLst/>
                        </a:rPr>
                        <a:t> </a:t>
                      </a:r>
                      <a:r>
                        <a:rPr lang="ru-RU" sz="1200" b="1" dirty="0" err="1">
                          <a:effectLst/>
                        </a:rPr>
                        <a:t>тўловлари</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algn="ctr">
                        <a:lnSpc>
                          <a:spcPct val="107000"/>
                        </a:lnSpc>
                        <a:spcAft>
                          <a:spcPts val="0"/>
                        </a:spcAft>
                      </a:pPr>
                      <a:r>
                        <a:rPr lang="ru-RU" sz="1200" b="1" dirty="0">
                          <a:effectLst/>
                        </a:rPr>
                        <a:t>4520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Мақсадли</a:t>
                      </a:r>
                      <a:r>
                        <a:rPr lang="ru-RU" sz="1200" b="1" dirty="0">
                          <a:effectLst/>
                        </a:rPr>
                        <a:t> </a:t>
                      </a:r>
                      <a:r>
                        <a:rPr lang="ru-RU" sz="1200" b="1" dirty="0" err="1">
                          <a:effectLst/>
                        </a:rPr>
                        <a:t>давлат</a:t>
                      </a:r>
                      <a:r>
                        <a:rPr lang="ru-RU" sz="1200" b="1" dirty="0">
                          <a:effectLst/>
                        </a:rPr>
                        <a:t> </a:t>
                      </a:r>
                      <a:r>
                        <a:rPr lang="ru-RU" sz="1200" b="1" dirty="0" err="1">
                          <a:effectLst/>
                        </a:rPr>
                        <a:t>жамғармаларига</a:t>
                      </a:r>
                      <a:r>
                        <a:rPr lang="ru-RU" sz="1200" b="1" dirty="0">
                          <a:effectLst/>
                        </a:rPr>
                        <a:t> </a:t>
                      </a:r>
                      <a:r>
                        <a:rPr lang="ru-RU" sz="1200" b="1" dirty="0" err="1">
                          <a:effectLst/>
                        </a:rPr>
                        <a:t>бўнак</a:t>
                      </a:r>
                      <a:r>
                        <a:rPr lang="ru-RU" sz="1200" b="1" dirty="0">
                          <a:effectLst/>
                        </a:rPr>
                        <a:t> </a:t>
                      </a:r>
                      <a:r>
                        <a:rPr lang="ru-RU" sz="1200" b="1" dirty="0" err="1">
                          <a:effectLst/>
                        </a:rPr>
                        <a:t>тўловлари</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4820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Оператив</a:t>
                      </a:r>
                      <a:r>
                        <a:rPr lang="ru-RU" sz="1200" b="1" dirty="0">
                          <a:effectLst/>
                        </a:rPr>
                        <a:t> </a:t>
                      </a:r>
                      <a:r>
                        <a:rPr lang="ru-RU" sz="1200" b="1" dirty="0" err="1">
                          <a:effectLst/>
                        </a:rPr>
                        <a:t>ижара</a:t>
                      </a:r>
                      <a:r>
                        <a:rPr lang="ru-RU" sz="1200" b="1" dirty="0">
                          <a:effectLst/>
                        </a:rPr>
                        <a:t> </a:t>
                      </a:r>
                      <a:r>
                        <a:rPr lang="ru-RU" sz="1200" b="1" dirty="0" err="1">
                          <a:effectLst/>
                        </a:rPr>
                        <a:t>бўйича</a:t>
                      </a:r>
                      <a:r>
                        <a:rPr lang="ru-RU" sz="1200" b="1" dirty="0">
                          <a:effectLst/>
                        </a:rPr>
                        <a:t> </a:t>
                      </a:r>
                      <a:r>
                        <a:rPr lang="ru-RU" sz="1200" b="1" dirty="0" err="1">
                          <a:effectLst/>
                        </a:rPr>
                        <a:t>олинадиган</a:t>
                      </a:r>
                      <a:r>
                        <a:rPr lang="ru-RU" sz="1200" b="1" dirty="0">
                          <a:effectLst/>
                        </a:rPr>
                        <a:t> </a:t>
                      </a:r>
                      <a:r>
                        <a:rPr lang="ru-RU" sz="1200" b="1" dirty="0" err="1">
                          <a:effectLst/>
                        </a:rPr>
                        <a:t>тўловлар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6240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мажбуриятлар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a:effectLst/>
                        </a:rPr>
                        <a:t>6250</a:t>
                      </a:r>
                      <a:endParaRPr lang="ru-RU" sz="900" b="1">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ru-RU" sz="1200" b="1" dirty="0">
                          <a:effectLst/>
                        </a:rPr>
                        <a:t> </a:t>
                      </a:r>
                      <a:r>
                        <a:rPr lang="ru-RU" sz="1200" b="1" dirty="0" err="1">
                          <a:effectLst/>
                        </a:rPr>
                        <a:t>бўйича</a:t>
                      </a:r>
                      <a:r>
                        <a:rPr lang="ru-RU" sz="1200" b="1" dirty="0">
                          <a:effectLst/>
                        </a:rPr>
                        <a:t> </a:t>
                      </a:r>
                      <a:r>
                        <a:rPr lang="ru-RU" sz="1200" b="1" dirty="0" err="1">
                          <a:effectLst/>
                        </a:rPr>
                        <a:t>мажбуриятлар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6290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Бошқа</a:t>
                      </a:r>
                      <a:r>
                        <a:rPr lang="ru-RU" sz="1200" b="1" dirty="0">
                          <a:effectLst/>
                        </a:rPr>
                        <a:t> </a:t>
                      </a:r>
                      <a:r>
                        <a:rPr lang="ru-RU" sz="1200" b="1" dirty="0" err="1">
                          <a:effectLst/>
                        </a:rPr>
                        <a:t>кечиктирилган</a:t>
                      </a:r>
                      <a:r>
                        <a:rPr lang="ru-RU" sz="1200" b="1" dirty="0">
                          <a:effectLst/>
                        </a:rPr>
                        <a:t> </a:t>
                      </a:r>
                      <a:r>
                        <a:rPr lang="ru-RU" sz="1200" b="1" dirty="0" err="1">
                          <a:effectLst/>
                        </a:rPr>
                        <a:t>мажбуриятлар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a:effectLst/>
                        </a:rPr>
                        <a:t>6410</a:t>
                      </a:r>
                      <a:endParaRPr lang="ru-RU" sz="900" b="1">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Бюджетга</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қарз</a:t>
                      </a:r>
                      <a:r>
                        <a:rPr lang="ru-RU" sz="1200" b="1" dirty="0">
                          <a:effectLst/>
                        </a:rPr>
                        <a:t> (</a:t>
                      </a:r>
                      <a:r>
                        <a:rPr lang="ru-RU" sz="1200" b="1" dirty="0" err="1">
                          <a:effectLst/>
                        </a:rPr>
                        <a:t>турлари</a:t>
                      </a:r>
                      <a:r>
                        <a:rPr lang="ru-RU" sz="1200" b="1" dirty="0">
                          <a:effectLst/>
                        </a:rPr>
                        <a:t> </a:t>
                      </a:r>
                      <a:r>
                        <a:rPr lang="ru-RU" sz="1200" b="1" dirty="0" err="1">
                          <a:effectLst/>
                        </a:rPr>
                        <a:t>бўйича</a:t>
                      </a:r>
                      <a:r>
                        <a:rPr lang="ru-RU" sz="1200" b="1" dirty="0">
                          <a:effectLst/>
                        </a:rPr>
                        <a:t>)</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6510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Суғурта</a:t>
                      </a:r>
                      <a:r>
                        <a:rPr lang="ru-RU" sz="1200" b="1" dirty="0">
                          <a:effectLst/>
                        </a:rPr>
                        <a:t> </a:t>
                      </a:r>
                      <a:r>
                        <a:rPr lang="ru-RU" sz="1200" b="1" dirty="0" err="1">
                          <a:effectLst/>
                        </a:rPr>
                        <a:t>бўйича</a:t>
                      </a:r>
                      <a:r>
                        <a:rPr lang="ru-RU" sz="1200" b="1" dirty="0">
                          <a:effectLst/>
                        </a:rPr>
                        <a:t> </a:t>
                      </a:r>
                      <a:r>
                        <a:rPr lang="ru-RU" sz="1200" b="1" dirty="0" err="1">
                          <a:effectLst/>
                        </a:rPr>
                        <a:t>тўловлар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6520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Мақсадли</a:t>
                      </a:r>
                      <a:r>
                        <a:rPr lang="ru-RU" sz="1200" b="1" dirty="0">
                          <a:effectLst/>
                        </a:rPr>
                        <a:t> </a:t>
                      </a:r>
                      <a:r>
                        <a:rPr lang="ru-RU" sz="1200" b="1" dirty="0" err="1">
                          <a:effectLst/>
                        </a:rPr>
                        <a:t>давлат</a:t>
                      </a:r>
                      <a:r>
                        <a:rPr lang="ru-RU" sz="1200" b="1" dirty="0">
                          <a:effectLst/>
                        </a:rPr>
                        <a:t> </a:t>
                      </a:r>
                      <a:r>
                        <a:rPr lang="ru-RU" sz="1200" b="1" dirty="0" err="1">
                          <a:effectLst/>
                        </a:rPr>
                        <a:t>жамғармаларига</a:t>
                      </a:r>
                      <a:r>
                        <a:rPr lang="ru-RU" sz="1200" b="1" dirty="0">
                          <a:effectLst/>
                        </a:rPr>
                        <a:t> </a:t>
                      </a:r>
                      <a:r>
                        <a:rPr lang="ru-RU" sz="1200" b="1" dirty="0" err="1">
                          <a:effectLst/>
                        </a:rPr>
                        <a:t>тўловлар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6990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Бошқа</a:t>
                      </a:r>
                      <a:r>
                        <a:rPr lang="ru-RU" sz="1200" b="1" dirty="0">
                          <a:effectLst/>
                        </a:rPr>
                        <a:t> </a:t>
                      </a:r>
                      <a:r>
                        <a:rPr lang="ru-RU" sz="1200" b="1" dirty="0" err="1">
                          <a:effectLst/>
                        </a:rPr>
                        <a:t>мажбуриятлар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7240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узоқ</a:t>
                      </a:r>
                      <a:r>
                        <a:rPr lang="ru-RU" sz="1200" b="1" dirty="0">
                          <a:effectLst/>
                        </a:rPr>
                        <a:t> </a:t>
                      </a:r>
                      <a:r>
                        <a:rPr lang="ru-RU" sz="1200" b="1" dirty="0" err="1">
                          <a:effectLst/>
                        </a:rPr>
                        <a:t>муддатли</a:t>
                      </a:r>
                      <a:r>
                        <a:rPr lang="ru-RU" sz="1200" b="1" dirty="0">
                          <a:effectLst/>
                        </a:rPr>
                        <a:t> </a:t>
                      </a:r>
                      <a:r>
                        <a:rPr lang="ru-RU" sz="1200" b="1" dirty="0" err="1">
                          <a:effectLst/>
                        </a:rPr>
                        <a:t>кечиктирилган</a:t>
                      </a:r>
                      <a:r>
                        <a:rPr lang="ru-RU" sz="1200" b="1" dirty="0">
                          <a:effectLst/>
                        </a:rPr>
                        <a:t> </a:t>
                      </a:r>
                      <a:r>
                        <a:rPr lang="ru-RU" sz="1200" b="1" dirty="0" err="1">
                          <a:effectLst/>
                        </a:rPr>
                        <a:t>мажбуриятлар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tr>
              <a:tr h="348150">
                <a:tc>
                  <a:txBody>
                    <a:bodyPr/>
                    <a:lstStyle/>
                    <a:p>
                      <a:pPr marL="15240" algn="ctr">
                        <a:lnSpc>
                          <a:spcPct val="107000"/>
                        </a:lnSpc>
                        <a:spcAft>
                          <a:spcPts val="0"/>
                        </a:spcAft>
                      </a:pPr>
                      <a:r>
                        <a:rPr lang="ru-RU" sz="1200" b="1" dirty="0">
                          <a:effectLst/>
                        </a:rPr>
                        <a:t>7250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фарқлар</a:t>
                      </a:r>
                      <a:r>
                        <a:rPr lang="ru-RU" sz="1200" b="1" dirty="0">
                          <a:effectLst/>
                        </a:rPr>
                        <a:t> </a:t>
                      </a:r>
                      <a:r>
                        <a:rPr lang="ru-RU" sz="1200" b="1" dirty="0" err="1">
                          <a:effectLst/>
                        </a:rPr>
                        <a:t>бўйича</a:t>
                      </a:r>
                      <a:r>
                        <a:rPr lang="ru-RU" sz="1200" b="1" dirty="0">
                          <a:effectLst/>
                        </a:rPr>
                        <a:t> </a:t>
                      </a:r>
                      <a:r>
                        <a:rPr lang="ru-RU" sz="1200" b="1" dirty="0" err="1">
                          <a:effectLst/>
                        </a:rPr>
                        <a:t>кечиктирилган</a:t>
                      </a:r>
                      <a:r>
                        <a:rPr lang="ru-RU" sz="1200" b="1" dirty="0">
                          <a:effectLst/>
                        </a:rPr>
                        <a:t> </a:t>
                      </a:r>
                      <a:r>
                        <a:rPr lang="ru-RU" sz="1200" b="1" dirty="0" err="1">
                          <a:effectLst/>
                        </a:rPr>
                        <a:t>фойда</a:t>
                      </a:r>
                      <a:r>
                        <a:rPr lang="ru-RU" sz="1200" b="1" dirty="0">
                          <a:effectLst/>
                        </a:rPr>
                        <a:t> </a:t>
                      </a:r>
                      <a:r>
                        <a:rPr lang="ru-RU" sz="1200" b="1" dirty="0" err="1">
                          <a:effectLst/>
                        </a:rPr>
                        <a:t>солиғи</a:t>
                      </a:r>
                      <a:r>
                        <a:rPr lang="ru-RU" sz="1200" b="1" dirty="0">
                          <a:effectLst/>
                        </a:rPr>
                        <a:t> </a:t>
                      </a:r>
                      <a:r>
                        <a:rPr lang="ru-RU" sz="1200" b="1" dirty="0" err="1">
                          <a:effectLst/>
                        </a:rPr>
                        <a:t>бўйича</a:t>
                      </a:r>
                      <a:r>
                        <a:rPr lang="ru-RU" sz="1200" b="1" dirty="0">
                          <a:effectLst/>
                        </a:rPr>
                        <a:t> </a:t>
                      </a:r>
                      <a:r>
                        <a:rPr lang="ru-RU" sz="1200" b="1" dirty="0" err="1">
                          <a:effectLst/>
                        </a:rPr>
                        <a:t>узоқ</a:t>
                      </a:r>
                      <a:r>
                        <a:rPr lang="ru-RU" sz="1200" b="1" dirty="0">
                          <a:effectLst/>
                        </a:rPr>
                        <a:t> </a:t>
                      </a:r>
                      <a:r>
                        <a:rPr lang="ru-RU" sz="1200" b="1" dirty="0" err="1">
                          <a:effectLst/>
                        </a:rPr>
                        <a:t>муддатли</a:t>
                      </a:r>
                      <a:r>
                        <a:rPr lang="ru-RU" sz="1200" b="1" dirty="0">
                          <a:effectLst/>
                        </a:rPr>
                        <a:t> </a:t>
                      </a:r>
                      <a:r>
                        <a:rPr lang="ru-RU" sz="1200" b="1" dirty="0" err="1">
                          <a:effectLst/>
                        </a:rPr>
                        <a:t>мажбуриятлар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tr>
              <a:tr h="213847">
                <a:tc>
                  <a:txBody>
                    <a:bodyPr/>
                    <a:lstStyle/>
                    <a:p>
                      <a:pPr marL="15240" algn="ctr">
                        <a:lnSpc>
                          <a:spcPct val="107000"/>
                        </a:lnSpc>
                        <a:spcAft>
                          <a:spcPts val="0"/>
                        </a:spcAft>
                      </a:pPr>
                      <a:r>
                        <a:rPr lang="ru-RU" sz="1200" b="1" dirty="0">
                          <a:effectLst/>
                        </a:rPr>
                        <a:t>9100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smtClean="0">
                          <a:effectLst/>
                        </a:rPr>
                        <a:t>Сотилган</a:t>
                      </a:r>
                      <a:r>
                        <a:rPr lang="ru-RU" sz="1200" b="1" dirty="0" smtClean="0">
                          <a:effectLst/>
                        </a:rPr>
                        <a:t> </a:t>
                      </a:r>
                      <a:r>
                        <a:rPr lang="ru-RU" sz="1200" b="1" dirty="0" err="1" smtClean="0">
                          <a:effectLst/>
                        </a:rPr>
                        <a:t>маҳсулот</a:t>
                      </a:r>
                      <a:r>
                        <a:rPr lang="ru-RU" sz="1200" b="1" dirty="0" smtClean="0">
                          <a:effectLst/>
                        </a:rPr>
                        <a:t> (товар, </a:t>
                      </a:r>
                      <a:r>
                        <a:rPr lang="ru-RU" sz="1200" b="1" dirty="0" err="1" smtClean="0">
                          <a:effectLst/>
                        </a:rPr>
                        <a:t>иш</a:t>
                      </a:r>
                      <a:r>
                        <a:rPr lang="ru-RU" sz="1200" b="1" dirty="0" smtClean="0">
                          <a:effectLst/>
                        </a:rPr>
                        <a:t>, </a:t>
                      </a:r>
                      <a:r>
                        <a:rPr lang="ru-RU" sz="1200" b="1" dirty="0" err="1" smtClean="0">
                          <a:effectLst/>
                        </a:rPr>
                        <a:t>хизмат</a:t>
                      </a:r>
                      <a:r>
                        <a:rPr lang="ru-RU" sz="1200" b="1" dirty="0" smtClean="0">
                          <a:effectLst/>
                        </a:rPr>
                        <a:t>)</a:t>
                      </a:r>
                      <a:r>
                        <a:rPr lang="ru-RU" sz="1200" b="1" dirty="0" err="1" smtClean="0">
                          <a:effectLst/>
                        </a:rPr>
                        <a:t>ларнинг</a:t>
                      </a:r>
                      <a:r>
                        <a:rPr lang="ru-RU" sz="1200" b="1" dirty="0" smtClean="0">
                          <a:effectLst/>
                        </a:rPr>
                        <a:t> </a:t>
                      </a:r>
                      <a:r>
                        <a:rPr lang="ru-RU" sz="1200" b="1" dirty="0" err="1" smtClean="0">
                          <a:effectLst/>
                        </a:rPr>
                        <a:t>таннархини</a:t>
                      </a:r>
                      <a:r>
                        <a:rPr lang="ru-RU" sz="1200" b="1" dirty="0" smtClean="0">
                          <a:effectLst/>
                        </a:rPr>
                        <a:t> </a:t>
                      </a:r>
                      <a:r>
                        <a:rPr lang="ru-RU" sz="1200" b="1" dirty="0" err="1" smtClean="0">
                          <a:effectLst/>
                        </a:rPr>
                        <a:t>ҳисобга</a:t>
                      </a:r>
                      <a:r>
                        <a:rPr lang="ru-RU" sz="1200" b="1" dirty="0" smtClean="0">
                          <a:effectLst/>
                        </a:rPr>
                        <a:t> </a:t>
                      </a:r>
                      <a:r>
                        <a:rPr lang="ru-RU" sz="1200" b="1" dirty="0" err="1" smtClean="0">
                          <a:effectLst/>
                        </a:rPr>
                        <a:t>олувчи</a:t>
                      </a:r>
                      <a:r>
                        <a:rPr lang="ru-RU" sz="1200" b="1" dirty="0" smtClean="0">
                          <a:effectLst/>
                        </a:rPr>
                        <a:t> </a:t>
                      </a:r>
                      <a:r>
                        <a:rPr lang="ru-RU" sz="1200" b="1" dirty="0" err="1" smtClean="0">
                          <a:effectLst/>
                        </a:rPr>
                        <a:t>счётлар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9210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a:effectLst/>
                        </a:rPr>
                        <a:t>Асосий</a:t>
                      </a:r>
                      <a:r>
                        <a:rPr lang="ru-RU" sz="1200" b="1" dirty="0">
                          <a:effectLst/>
                        </a:rPr>
                        <a:t> </a:t>
                      </a:r>
                      <a:r>
                        <a:rPr lang="ru-RU" sz="1200" b="1" dirty="0" err="1">
                          <a:effectLst/>
                        </a:rPr>
                        <a:t>воситаларнинг</a:t>
                      </a:r>
                      <a:r>
                        <a:rPr lang="ru-RU" sz="1200" b="1" dirty="0">
                          <a:effectLst/>
                        </a:rPr>
                        <a:t> </a:t>
                      </a:r>
                      <a:r>
                        <a:rPr lang="ru-RU" sz="1200" b="1" dirty="0" err="1">
                          <a:effectLst/>
                        </a:rPr>
                        <a:t>чиқиб</a:t>
                      </a:r>
                      <a:r>
                        <a:rPr lang="ru-RU" sz="1200" b="1" dirty="0">
                          <a:effectLst/>
                        </a:rPr>
                        <a:t> </a:t>
                      </a:r>
                      <a:r>
                        <a:rPr lang="ru-RU" sz="1200" b="1" dirty="0" err="1">
                          <a:effectLst/>
                        </a:rPr>
                        <a:t>кетиши</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9220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a:effectLst/>
                        </a:rPr>
                        <a:t>Бошқа</a:t>
                      </a:r>
                      <a:r>
                        <a:rPr lang="ru-RU" sz="1200" b="1" dirty="0">
                          <a:effectLst/>
                        </a:rPr>
                        <a:t> </a:t>
                      </a:r>
                      <a:r>
                        <a:rPr lang="ru-RU" sz="1200" b="1" dirty="0" err="1">
                          <a:effectLst/>
                        </a:rPr>
                        <a:t>активларнинг</a:t>
                      </a:r>
                      <a:r>
                        <a:rPr lang="ru-RU" sz="1200" b="1" dirty="0">
                          <a:effectLst/>
                        </a:rPr>
                        <a:t> </a:t>
                      </a:r>
                      <a:r>
                        <a:rPr lang="ru-RU" sz="1200" b="1" dirty="0" err="1">
                          <a:effectLst/>
                        </a:rPr>
                        <a:t>чиқиб</a:t>
                      </a:r>
                      <a:r>
                        <a:rPr lang="ru-RU" sz="1200" b="1" dirty="0">
                          <a:effectLst/>
                        </a:rPr>
                        <a:t> </a:t>
                      </a:r>
                      <a:r>
                        <a:rPr lang="ru-RU" sz="1200" b="1" dirty="0" err="1">
                          <a:effectLst/>
                        </a:rPr>
                        <a:t>кетиши</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9400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gn="just">
                        <a:lnSpc>
                          <a:spcPct val="107000"/>
                        </a:lnSpc>
                        <a:spcAft>
                          <a:spcPts val="0"/>
                        </a:spcAft>
                      </a:pPr>
                      <a:r>
                        <a:rPr lang="ru-RU" sz="1200" b="1" dirty="0" err="1" smtClean="0">
                          <a:effectLst/>
                        </a:rPr>
                        <a:t>Давр</a:t>
                      </a:r>
                      <a:r>
                        <a:rPr lang="ru-RU" sz="1200" b="1" dirty="0" smtClean="0">
                          <a:effectLst/>
                        </a:rPr>
                        <a:t> </a:t>
                      </a:r>
                      <a:r>
                        <a:rPr lang="ru-RU" sz="1200" b="1" dirty="0" err="1" smtClean="0">
                          <a:effectLst/>
                        </a:rPr>
                        <a:t>харажатларини</a:t>
                      </a:r>
                      <a:r>
                        <a:rPr lang="ru-RU" sz="1200" b="1" dirty="0" smtClean="0">
                          <a:effectLst/>
                        </a:rPr>
                        <a:t> </a:t>
                      </a:r>
                      <a:r>
                        <a:rPr lang="ru-RU" sz="1200" b="1" dirty="0" err="1" smtClean="0">
                          <a:effectLst/>
                        </a:rPr>
                        <a:t>ҳисобга</a:t>
                      </a:r>
                      <a:r>
                        <a:rPr lang="ru-RU" sz="1200" b="1" dirty="0" smtClean="0">
                          <a:effectLst/>
                        </a:rPr>
                        <a:t> </a:t>
                      </a:r>
                      <a:r>
                        <a:rPr lang="ru-RU" sz="1200" b="1" dirty="0" err="1" smtClean="0">
                          <a:effectLst/>
                        </a:rPr>
                        <a:t>олувчи</a:t>
                      </a:r>
                      <a:r>
                        <a:rPr lang="ru-RU" sz="1200" b="1" dirty="0" smtClean="0">
                          <a:effectLst/>
                        </a:rPr>
                        <a:t> </a:t>
                      </a:r>
                      <a:r>
                        <a:rPr lang="ru-RU" sz="1200" b="1" dirty="0" err="1" smtClean="0">
                          <a:effectLst/>
                        </a:rPr>
                        <a:t>счётлар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9810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Фойда</a:t>
                      </a:r>
                      <a:r>
                        <a:rPr lang="ru-RU" sz="1200" b="1" dirty="0">
                          <a:effectLst/>
                        </a:rPr>
                        <a:t> </a:t>
                      </a:r>
                      <a:r>
                        <a:rPr lang="ru-RU" sz="1200" b="1" dirty="0" err="1">
                          <a:effectLst/>
                        </a:rPr>
                        <a:t>солиғи</a:t>
                      </a:r>
                      <a:r>
                        <a:rPr lang="ru-RU" sz="1200" b="1" dirty="0">
                          <a:effectLst/>
                        </a:rPr>
                        <a:t> </a:t>
                      </a:r>
                      <a:r>
                        <a:rPr lang="ru-RU" sz="1200" b="1" dirty="0" err="1">
                          <a:effectLst/>
                        </a:rPr>
                        <a:t>бўйича</a:t>
                      </a:r>
                      <a:r>
                        <a:rPr lang="ru-RU" sz="1200" b="1" dirty="0">
                          <a:effectLst/>
                        </a:rPr>
                        <a:t> </a:t>
                      </a:r>
                      <a:r>
                        <a:rPr lang="ru-RU" sz="1200" b="1" dirty="0" err="1">
                          <a:effectLst/>
                        </a:rPr>
                        <a:t>харажатлар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9820</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Фойдадан</a:t>
                      </a:r>
                      <a:r>
                        <a:rPr lang="ru-RU" sz="1200" b="1" dirty="0">
                          <a:effectLst/>
                        </a:rPr>
                        <a:t> </a:t>
                      </a:r>
                      <a:r>
                        <a:rPr lang="ru-RU" sz="1200" b="1" dirty="0" err="1">
                          <a:effectLst/>
                        </a:rPr>
                        <a:t>ҳисобланган</a:t>
                      </a:r>
                      <a:r>
                        <a:rPr lang="ru-RU" sz="1200" b="1" dirty="0">
                          <a:effectLst/>
                        </a:rPr>
                        <a:t> </a:t>
                      </a:r>
                      <a:r>
                        <a:rPr lang="ru-RU" sz="1200" b="1" dirty="0" err="1">
                          <a:effectLst/>
                        </a:rPr>
                        <a:t>бошқа</a:t>
                      </a:r>
                      <a:r>
                        <a:rPr lang="ru-RU" sz="1200" b="1" dirty="0">
                          <a:effectLst/>
                        </a:rPr>
                        <a:t> </a:t>
                      </a:r>
                      <a:r>
                        <a:rPr lang="ru-RU" sz="1200" b="1" dirty="0" err="1">
                          <a:effectLst/>
                        </a:rPr>
                        <a:t>солиқлар</a:t>
                      </a:r>
                      <a:r>
                        <a:rPr lang="ru-RU" sz="1200" b="1" dirty="0">
                          <a:effectLst/>
                        </a:rPr>
                        <a:t> </a:t>
                      </a:r>
                      <a:r>
                        <a:rPr lang="ru-RU" sz="1200" b="1" dirty="0" err="1">
                          <a:effectLst/>
                        </a:rPr>
                        <a:t>ва</a:t>
                      </a:r>
                      <a:r>
                        <a:rPr lang="ru-RU" sz="1200" b="1" dirty="0">
                          <a:effectLst/>
                        </a:rPr>
                        <a:t> </a:t>
                      </a:r>
                      <a:r>
                        <a:rPr lang="ru-RU" sz="1200" b="1" dirty="0" err="1">
                          <a:effectLst/>
                        </a:rPr>
                        <a:t>бошқа</a:t>
                      </a:r>
                      <a:r>
                        <a:rPr lang="ru-RU" sz="1200" b="1" dirty="0">
                          <a:effectLst/>
                        </a:rPr>
                        <a:t> </a:t>
                      </a:r>
                      <a:r>
                        <a:rPr lang="ru-RU" sz="1200" b="1" dirty="0" err="1">
                          <a:effectLst/>
                        </a:rPr>
                        <a:t>мажбурий</a:t>
                      </a:r>
                      <a:r>
                        <a:rPr lang="ru-RU" sz="1200" b="1" dirty="0">
                          <a:effectLst/>
                        </a:rPr>
                        <a:t> </a:t>
                      </a:r>
                      <a:r>
                        <a:rPr lang="ru-RU" sz="1200" b="1" dirty="0" err="1">
                          <a:effectLst/>
                        </a:rPr>
                        <a:t>тўловлар</a:t>
                      </a:r>
                      <a:r>
                        <a:rPr lang="ru-RU" sz="1200" b="1" dirty="0">
                          <a:effectLst/>
                        </a:rPr>
                        <a:t> </a:t>
                      </a:r>
                      <a:r>
                        <a:rPr lang="ru-RU" sz="1200" b="1" dirty="0" err="1">
                          <a:effectLst/>
                        </a:rPr>
                        <a:t>бўйича</a:t>
                      </a:r>
                      <a:r>
                        <a:rPr lang="ru-RU" sz="1200" b="1" dirty="0">
                          <a:effectLst/>
                        </a:rPr>
                        <a:t> </a:t>
                      </a:r>
                      <a:r>
                        <a:rPr lang="ru-RU" sz="1200" b="1" dirty="0" err="1">
                          <a:effectLst/>
                        </a:rPr>
                        <a:t>харажатлар</a:t>
                      </a:r>
                      <a:r>
                        <a:rPr lang="ru-RU" sz="1200" b="1" dirty="0">
                          <a:effectLst/>
                        </a:rPr>
                        <a:t> </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012</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Келгуси</a:t>
                      </a:r>
                      <a:r>
                        <a:rPr lang="ru-RU" sz="1200" b="1" dirty="0">
                          <a:effectLst/>
                        </a:rPr>
                        <a:t> </a:t>
                      </a:r>
                      <a:r>
                        <a:rPr lang="ru-RU" sz="1200" b="1" dirty="0" err="1">
                          <a:effectLst/>
                        </a:rPr>
                        <a:t>даврларда</a:t>
                      </a:r>
                      <a:r>
                        <a:rPr lang="ru-RU" sz="1200" b="1" dirty="0">
                          <a:effectLst/>
                        </a:rPr>
                        <a:t> </a:t>
                      </a:r>
                      <a:r>
                        <a:rPr lang="ru-RU" sz="1200" b="1" dirty="0" err="1">
                          <a:effectLst/>
                        </a:rPr>
                        <a:t>солиқ</a:t>
                      </a:r>
                      <a:r>
                        <a:rPr lang="ru-RU" sz="1200" b="1" dirty="0">
                          <a:effectLst/>
                        </a:rPr>
                        <a:t> </a:t>
                      </a:r>
                      <a:r>
                        <a:rPr lang="ru-RU" sz="1200" b="1" dirty="0" err="1">
                          <a:effectLst/>
                        </a:rPr>
                        <a:t>солинадиган</a:t>
                      </a:r>
                      <a:r>
                        <a:rPr lang="ru-RU" sz="1200" b="1" dirty="0">
                          <a:effectLst/>
                        </a:rPr>
                        <a:t> </a:t>
                      </a:r>
                      <a:r>
                        <a:rPr lang="ru-RU" sz="1200" b="1" dirty="0" err="1">
                          <a:effectLst/>
                        </a:rPr>
                        <a:t>базадан</a:t>
                      </a:r>
                      <a:r>
                        <a:rPr lang="ru-RU" sz="1200" b="1" dirty="0">
                          <a:effectLst/>
                        </a:rPr>
                        <a:t> </a:t>
                      </a:r>
                      <a:r>
                        <a:rPr lang="ru-RU" sz="1200" b="1" dirty="0" err="1">
                          <a:effectLst/>
                        </a:rPr>
                        <a:t>чиқариладиган</a:t>
                      </a:r>
                      <a:r>
                        <a:rPr lang="ru-RU" sz="1200" b="1" dirty="0">
                          <a:effectLst/>
                        </a:rPr>
                        <a:t> </a:t>
                      </a:r>
                      <a:r>
                        <a:rPr lang="ru-RU" sz="1200" b="1" dirty="0" err="1">
                          <a:effectLst/>
                        </a:rPr>
                        <a:t>харажатлар</a:t>
                      </a:r>
                      <a:endParaRPr lang="ru-RU" sz="900" b="1" dirty="0">
                        <a:effectLst/>
                        <a:latin typeface="Times New Roman" panose="02020603050405020304" pitchFamily="18" charset="0"/>
                        <a:ea typeface="Times New Roman" panose="02020603050405020304" pitchFamily="18" charset="0"/>
                      </a:endParaRPr>
                    </a:p>
                  </a:txBody>
                  <a:tcPr marL="0" marR="0" marT="0" marB="0"/>
                </a:tc>
              </a:tr>
              <a:tr h="174076">
                <a:tc>
                  <a:txBody>
                    <a:bodyPr/>
                    <a:lstStyle/>
                    <a:p>
                      <a:pPr marL="15240" algn="ctr">
                        <a:lnSpc>
                          <a:spcPct val="107000"/>
                        </a:lnSpc>
                        <a:spcAft>
                          <a:spcPts val="0"/>
                        </a:spcAft>
                      </a:pPr>
                      <a:r>
                        <a:rPr lang="ru-RU" sz="1200" b="1" dirty="0">
                          <a:effectLst/>
                        </a:rPr>
                        <a:t>013</a:t>
                      </a:r>
                      <a:endParaRPr lang="ru-RU" sz="900" b="1" dirty="0">
                        <a:effectLst/>
                        <a:latin typeface="Times New Roman" panose="02020603050405020304" pitchFamily="18" charset="0"/>
                        <a:ea typeface="Times New Roman" panose="02020603050405020304" pitchFamily="18" charset="0"/>
                      </a:endParaRPr>
                    </a:p>
                  </a:txBody>
                  <a:tcPr marL="0" marR="0" marT="0" marB="0"/>
                </a:tc>
                <a:tc>
                  <a:txBody>
                    <a:bodyPr/>
                    <a:lstStyle/>
                    <a:p>
                      <a:pPr marL="91440">
                        <a:lnSpc>
                          <a:spcPct val="107000"/>
                        </a:lnSpc>
                        <a:spcAft>
                          <a:spcPts val="0"/>
                        </a:spcAft>
                      </a:pPr>
                      <a:r>
                        <a:rPr lang="ru-RU" sz="1200" b="1" dirty="0" err="1">
                          <a:effectLst/>
                        </a:rPr>
                        <a:t>Вақтинчалик</a:t>
                      </a:r>
                      <a:r>
                        <a:rPr lang="ru-RU" sz="1200" b="1" dirty="0">
                          <a:effectLst/>
                        </a:rPr>
                        <a:t> </a:t>
                      </a:r>
                      <a:r>
                        <a:rPr lang="ru-RU" sz="1200" b="1" dirty="0" err="1">
                          <a:effectLst/>
                        </a:rPr>
                        <a:t>солиқ</a:t>
                      </a:r>
                      <a:r>
                        <a:rPr lang="ru-RU" sz="1200" b="1" dirty="0">
                          <a:effectLst/>
                        </a:rPr>
                        <a:t> </a:t>
                      </a:r>
                      <a:r>
                        <a:rPr lang="ru-RU" sz="1200" b="1" dirty="0" err="1">
                          <a:effectLst/>
                        </a:rPr>
                        <a:t>имтиёзлари</a:t>
                      </a:r>
                      <a:r>
                        <a:rPr lang="ru-RU" sz="1200" b="1" dirty="0">
                          <a:effectLst/>
                        </a:rPr>
                        <a:t> (</a:t>
                      </a:r>
                      <a:r>
                        <a:rPr lang="ru-RU" sz="1200" b="1" dirty="0" err="1">
                          <a:effectLst/>
                        </a:rPr>
                        <a:t>турлари</a:t>
                      </a:r>
                      <a:r>
                        <a:rPr lang="ru-RU" sz="1200" b="1" dirty="0">
                          <a:effectLst/>
                        </a:rPr>
                        <a:t> </a:t>
                      </a:r>
                      <a:r>
                        <a:rPr lang="ru-RU" sz="1200" b="1" dirty="0" err="1">
                          <a:effectLst/>
                        </a:rPr>
                        <a:t>бўйича</a:t>
                      </a:r>
                      <a:r>
                        <a:rPr lang="ru-RU" sz="1200" b="1" dirty="0">
                          <a:effectLst/>
                        </a:rPr>
                        <a:t>)</a:t>
                      </a:r>
                      <a:endParaRPr lang="ru-RU" sz="900" b="1" dirty="0">
                        <a:effectLst/>
                        <a:latin typeface="Times New Roman" panose="02020603050405020304" pitchFamily="18" charset="0"/>
                        <a:ea typeface="Times New Roman" panose="02020603050405020304" pitchFamily="18" charset="0"/>
                      </a:endParaRPr>
                    </a:p>
                  </a:txBody>
                  <a:tcPr marL="0" marR="0" marT="0" marB="0"/>
                </a:tc>
              </a:tr>
            </a:tbl>
          </a:graphicData>
        </a:graphic>
      </p:graphicFrame>
    </p:spTree>
    <p:extLst>
      <p:ext uri="{BB962C8B-B14F-4D97-AF65-F5344CB8AC3E}">
        <p14:creationId xmlns:p14="http://schemas.microsoft.com/office/powerpoint/2010/main" val="7468568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67544" y="188640"/>
            <a:ext cx="8208912" cy="309634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a:xfrm>
            <a:off x="467544" y="620688"/>
            <a:ext cx="8229600" cy="1935088"/>
          </a:xfrm>
        </p:spPr>
        <p:txBody>
          <a:bodyPr>
            <a:noAutofit/>
          </a:bodyPr>
          <a:lstStyle/>
          <a:p>
            <a:r>
              <a:rPr lang="uz-Cyrl-UZ" sz="2000" dirty="0"/>
              <a:t>Юқоридаги қайд қилинган айрим счётларга изоҳ берсак, яъни 0950-«Вақтинчалик фаркдар бўйича кечиктирилган </a:t>
            </a:r>
            <a:r>
              <a:rPr lang="uz-Cyrl-UZ" sz="2000" dirty="0" smtClean="0"/>
              <a:t>фойда </a:t>
            </a:r>
            <a:r>
              <a:rPr lang="uz-Cyrl-UZ" sz="2000" dirty="0"/>
              <a:t>солиғи» счётида мазкур ҳисобот даврида тўланадиган солиқнинг узоқ муддатли қисми ҳисобга олинади.</a:t>
            </a:r>
            <a:r>
              <a:rPr lang="ru-RU" sz="2000" dirty="0"/>
              <a:t/>
            </a:r>
            <a:br>
              <a:rPr lang="ru-RU" sz="2000" dirty="0"/>
            </a:br>
            <a:r>
              <a:rPr lang="uz-Cyrl-UZ" sz="2000" dirty="0"/>
              <a:t>Шу тариқа ушбу харажатларнинг бутун фойдали муддати давомида </a:t>
            </a:r>
            <a:r>
              <a:rPr lang="uz-Cyrl-UZ" sz="2000" dirty="0" smtClean="0"/>
              <a:t>солиқнинг </a:t>
            </a:r>
            <a:r>
              <a:rPr lang="uz-Cyrl-UZ" sz="2000" dirty="0"/>
              <a:t>тегишли узоқ муддатли қисми жорий қисмига ўтказилади: Дебет 3210-«Вақтинчалик фарқлар бўйича кечиктирилган </a:t>
            </a:r>
            <a:r>
              <a:rPr lang="uz-Cyrl-UZ" sz="2000" dirty="0" smtClean="0"/>
              <a:t>фойда </a:t>
            </a:r>
            <a:r>
              <a:rPr lang="uz-Cyrl-UZ" sz="2000" dirty="0"/>
              <a:t>солиғи» Кредит </a:t>
            </a:r>
            <a:r>
              <a:rPr lang="uz-Cyrl-UZ" sz="2000" dirty="0" smtClean="0"/>
              <a:t>0950-«Вақтинчалик </a:t>
            </a:r>
            <a:r>
              <a:rPr lang="uz-Cyrl-UZ" sz="2000" dirty="0"/>
              <a:t>фарқлар бўйича кечиктирилган </a:t>
            </a:r>
            <a:r>
              <a:rPr lang="uz-Cyrl-UZ" sz="2000" dirty="0" smtClean="0"/>
              <a:t>фойда </a:t>
            </a:r>
            <a:r>
              <a:rPr lang="uz-Cyrl-UZ" sz="2000" dirty="0"/>
              <a:t>солиғи».</a:t>
            </a:r>
            <a:endParaRPr lang="ru-RU" sz="2000" dirty="0"/>
          </a:p>
        </p:txBody>
      </p:sp>
      <p:pic>
        <p:nvPicPr>
          <p:cNvPr id="5" name="Рисунок 4"/>
          <p:cNvPicPr>
            <a:picLocks noChangeAspect="1"/>
          </p:cNvPicPr>
          <p:nvPr/>
        </p:nvPicPr>
        <p:blipFill rotWithShape="1">
          <a:blip r:embed="rId2" cstate="print">
            <a:extLst/>
          </a:blip>
          <a:srcRect b="3382"/>
          <a:stretch/>
        </p:blipFill>
        <p:spPr>
          <a:xfrm>
            <a:off x="107504" y="3456384"/>
            <a:ext cx="8928991" cy="3429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068884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67544" y="116632"/>
            <a:ext cx="8208912" cy="41044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a:xfrm>
            <a:off x="673224" y="1628800"/>
            <a:ext cx="7797552" cy="1143000"/>
          </a:xfrm>
        </p:spPr>
        <p:txBody>
          <a:bodyPr>
            <a:noAutofit/>
          </a:bodyPr>
          <a:lstStyle/>
          <a:p>
            <a:r>
              <a:rPr lang="uz-Cyrl-UZ" sz="1800" dirty="0"/>
              <a:t>Харажатларнинг тегишли суммасига </a:t>
            </a:r>
            <a:r>
              <a:rPr lang="uz-Cyrl-UZ" sz="1800" dirty="0" smtClean="0"/>
              <a:t>солиқлар </a:t>
            </a:r>
            <a:r>
              <a:rPr lang="uz-Cyrl-UZ" sz="1800" dirty="0"/>
              <a:t>камайтирилиши юз берадиган даврлар келганда солиқлар суммаси 6410-«Бюджетта тўловлар бўйича қарз (турлари бўйича)» счётининг дебети ва 3210-«Вақтинчалик фаркдар бўйича кечиктирилган </a:t>
            </a:r>
            <a:r>
              <a:rPr lang="uz-Cyrl-UZ" sz="1800" dirty="0" smtClean="0"/>
              <a:t>фойда </a:t>
            </a:r>
            <a:r>
              <a:rPr lang="uz-Cyrl-UZ" sz="1800" dirty="0"/>
              <a:t>солиғи» счётининг кредитида акс эттирилади. Шундай қилиб, 0950-«Вақтинчалик фарқлар бўйича кечиктирилган </a:t>
            </a:r>
            <a:r>
              <a:rPr lang="uz-Cyrl-UZ" sz="1800" dirty="0" smtClean="0"/>
              <a:t>фойда </a:t>
            </a:r>
            <a:r>
              <a:rPr lang="uz-Cyrl-UZ" sz="1800" dirty="0"/>
              <a:t>солиғи» счётининг дебетидаги қолдиқ келгуси даврларда бюджетга тўланадиган умумий солиқ суммасининг </a:t>
            </a:r>
            <a:r>
              <a:rPr lang="uz-Cyrl-UZ" sz="1800" dirty="0" smtClean="0"/>
              <a:t>камайтириш </a:t>
            </a:r>
            <a:r>
              <a:rPr lang="uz-Cyrl-UZ" sz="1800" dirty="0"/>
              <a:t>зарур бўлган солиқ суммасининг узоқ муддатли қисмини, 3210-«Вақтинчалик фарқлар бўйича кечиктирилган </a:t>
            </a:r>
            <a:r>
              <a:rPr lang="uz-Cyrl-UZ" sz="1800" dirty="0" smtClean="0"/>
              <a:t>фойда </a:t>
            </a:r>
            <a:r>
              <a:rPr lang="uz-Cyrl-UZ" sz="1800" dirty="0"/>
              <a:t>солиғи» счётининг дебетидаги қолдиқ эса жорий ҳисобот даврида бюджетга тўланадиган умумий солиқ суммасининг камайтирилиши лозим бўлган солиқ суммасининг жорий қисмини кўрсатади.</a:t>
            </a:r>
            <a:endParaRPr lang="ru-RU" sz="1800" dirty="0"/>
          </a:p>
        </p:txBody>
      </p:sp>
      <p:pic>
        <p:nvPicPr>
          <p:cNvPr id="4" name="Picture 2" descr="ÐÐ°ÑÑÐ¸Ð½ÐºÐ¸ Ð¿Ð¾ Ð·Ð°Ð¿ÑÐ¾ÑÑ tax phot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4293096"/>
            <a:ext cx="9073008" cy="256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0086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406874337"/>
              </p:ext>
            </p:extLst>
          </p:nvPr>
        </p:nvGraphicFramePr>
        <p:xfrm>
          <a:off x="467544" y="548680"/>
          <a:ext cx="8136904" cy="5832647"/>
        </p:xfrm>
        <a:graphic>
          <a:graphicData uri="http://schemas.openxmlformats.org/drawingml/2006/table">
            <a:tbl>
              <a:tblPr>
                <a:tableStyleId>{5C22544A-7EE6-4342-B048-85BDC9FD1C3A}</a:tableStyleId>
              </a:tblPr>
              <a:tblGrid>
                <a:gridCol w="3305136"/>
                <a:gridCol w="2402116"/>
                <a:gridCol w="2429652"/>
              </a:tblGrid>
              <a:tr h="332347">
                <a:tc>
                  <a:txBody>
                    <a:bodyPr/>
                    <a:lstStyle/>
                    <a:p>
                      <a:pPr algn="ctr">
                        <a:lnSpc>
                          <a:spcPct val="107000"/>
                        </a:lnSpc>
                        <a:spcAft>
                          <a:spcPts val="0"/>
                        </a:spcAft>
                      </a:pPr>
                      <a:r>
                        <a:rPr lang="uz-Cyrl-UZ" sz="1800" b="1" spc="-30" dirty="0">
                          <a:effectLst/>
                        </a:rPr>
                        <a:t>Операциялар мазмуни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ct val="107000"/>
                        </a:lnSpc>
                        <a:spcAft>
                          <a:spcPts val="0"/>
                        </a:spcAft>
                      </a:pPr>
                      <a:r>
                        <a:rPr lang="uz-Cyrl-UZ" sz="1800" b="1">
                          <a:effectLst/>
                        </a:rPr>
                        <a:t>Счётлар корреспонденцияси</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r>
              <a:tr h="638563">
                <a:tc>
                  <a:txBody>
                    <a:bodyPr/>
                    <a:lstStyle/>
                    <a:p>
                      <a:pPr algn="ctr">
                        <a:lnSpc>
                          <a:spcPct val="107000"/>
                        </a:lnSpc>
                        <a:spcAft>
                          <a:spcPts val="0"/>
                        </a:spcAft>
                      </a:pPr>
                      <a:r>
                        <a:rPr lang="ru-RU" sz="1800" b="1" dirty="0">
                          <a:effectLst/>
                        </a:rPr>
                        <a:t> </a:t>
                      </a:r>
                      <a:endParaRPr lang="ru-RU" sz="1100" b="1" dirty="0">
                        <a:effectLst/>
                      </a:endParaRPr>
                    </a:p>
                    <a:p>
                      <a:pPr algn="ctr">
                        <a:lnSpc>
                          <a:spcPct val="107000"/>
                        </a:lnSpc>
                        <a:spcAft>
                          <a:spcPts val="0"/>
                        </a:spcAft>
                      </a:pPr>
                      <a:r>
                        <a:rPr lang="ru-RU" sz="1800" b="1" dirty="0">
                          <a:effectLst/>
                        </a:rPr>
                        <a:t> </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a:effectLst/>
                        </a:rPr>
                        <a:t>дебет</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a:effectLst/>
                        </a:rPr>
                        <a:t>кредит</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620579">
                <a:tc>
                  <a:txBody>
                    <a:bodyPr/>
                    <a:lstStyle/>
                    <a:p>
                      <a:pPr indent="3175" algn="ctr">
                        <a:lnSpc>
                          <a:spcPct val="107000"/>
                        </a:lnSpc>
                        <a:spcAft>
                          <a:spcPts val="0"/>
                        </a:spcAft>
                      </a:pPr>
                      <a:r>
                        <a:rPr lang="uz-Cyrl-UZ" sz="1800" b="1" spc="-25" dirty="0">
                          <a:effectLst/>
                        </a:rPr>
                        <a:t>Кечиктирилган солиқ акс </a:t>
                      </a:r>
                      <a:r>
                        <a:rPr lang="uz-Cyrl-UZ" sz="1800" b="1" dirty="0">
                          <a:effectLst/>
                        </a:rPr>
                        <a:t>эттирилади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0" dirty="0">
                          <a:effectLst/>
                        </a:rPr>
                        <a:t>0950-«Вақтинчалик фарқлар</a:t>
                      </a:r>
                      <a:endParaRPr lang="ru-RU" sz="1100" b="1" dirty="0">
                        <a:effectLst/>
                      </a:endParaRPr>
                    </a:p>
                    <a:p>
                      <a:pPr algn="ctr">
                        <a:lnSpc>
                          <a:spcPct val="107000"/>
                        </a:lnSpc>
                        <a:spcAft>
                          <a:spcPts val="0"/>
                        </a:spcAft>
                      </a:pPr>
                      <a:r>
                        <a:rPr lang="uz-Cyrl-UZ" sz="1800" b="1" spc="-30" dirty="0">
                          <a:effectLst/>
                        </a:rPr>
                        <a:t>бўйича кечиктирилган </a:t>
                      </a:r>
                      <a:r>
                        <a:rPr lang="uz-Cyrl-UZ" sz="1800" b="1" dirty="0" smtClean="0">
                          <a:effectLst/>
                        </a:rPr>
                        <a:t>фойда </a:t>
                      </a:r>
                      <a:r>
                        <a:rPr lang="uz-Cyrl-UZ" sz="1800" b="1" dirty="0">
                          <a:effectLst/>
                        </a:rPr>
                        <a:t>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35">
                          <a:effectLst/>
                        </a:rPr>
                        <a:t>6410-«Бюджетга тўловлар </a:t>
                      </a:r>
                      <a:r>
                        <a:rPr lang="uz-Cyrl-UZ" sz="1800" b="1" spc="-30">
                          <a:effectLst/>
                        </a:rPr>
                        <a:t>бўйича қарз (турлари бўйича)»</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620579">
                <a:tc>
                  <a:txBody>
                    <a:bodyPr/>
                    <a:lstStyle/>
                    <a:p>
                      <a:pPr algn="ctr">
                        <a:lnSpc>
                          <a:spcPct val="107000"/>
                        </a:lnSpc>
                        <a:spcAft>
                          <a:spcPts val="0"/>
                        </a:spcAft>
                      </a:pPr>
                      <a:r>
                        <a:rPr lang="uz-Cyrl-UZ" sz="1800" b="1" spc="-20" dirty="0">
                          <a:effectLst/>
                        </a:rPr>
                        <a:t>Солиқнинг тегишли қисмини </a:t>
                      </a:r>
                      <a:r>
                        <a:rPr lang="uz-Cyrl-UZ" sz="1800" b="1" spc="-5" dirty="0">
                          <a:effectLst/>
                        </a:rPr>
                        <a:t>хорий қисмга ўтказиш акс </a:t>
                      </a:r>
                      <a:r>
                        <a:rPr lang="uz-Cyrl-UZ" sz="1800" b="1" dirty="0">
                          <a:effectLst/>
                        </a:rPr>
                        <a:t>эттирилади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5" dirty="0">
                          <a:effectLst/>
                        </a:rPr>
                        <a:t>3210-«Вақтинчалик фарқлар</a:t>
                      </a:r>
                      <a:endParaRPr lang="ru-RU" sz="1100" b="1" dirty="0">
                        <a:effectLst/>
                      </a:endParaRPr>
                    </a:p>
                    <a:p>
                      <a:pPr algn="ctr">
                        <a:lnSpc>
                          <a:spcPct val="107000"/>
                        </a:lnSpc>
                        <a:spcAft>
                          <a:spcPts val="0"/>
                        </a:spcAft>
                      </a:pPr>
                      <a:r>
                        <a:rPr lang="uz-Cyrl-UZ" sz="1800" b="1" spc="-30" dirty="0">
                          <a:effectLst/>
                        </a:rPr>
                        <a:t>бўйича кечиктирилган </a:t>
                      </a:r>
                      <a:r>
                        <a:rPr lang="uz-Cyrl-UZ" sz="1800" b="1" dirty="0" smtClean="0">
                          <a:effectLst/>
                        </a:rPr>
                        <a:t>фойда </a:t>
                      </a:r>
                      <a:r>
                        <a:rPr lang="uz-Cyrl-UZ" sz="1800" b="1" dirty="0">
                          <a:effectLst/>
                        </a:rPr>
                        <a:t>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0" dirty="0">
                          <a:effectLst/>
                        </a:rPr>
                        <a:t>0950-«Вақтинчалик фарқлар</a:t>
                      </a:r>
                      <a:endParaRPr lang="ru-RU" sz="1100" b="1" dirty="0">
                        <a:effectLst/>
                      </a:endParaRPr>
                    </a:p>
                    <a:p>
                      <a:pPr algn="ctr">
                        <a:lnSpc>
                          <a:spcPct val="107000"/>
                        </a:lnSpc>
                        <a:spcAft>
                          <a:spcPts val="0"/>
                        </a:spcAft>
                      </a:pPr>
                      <a:r>
                        <a:rPr lang="uz-Cyrl-UZ" sz="1800" b="1" spc="-30" dirty="0">
                          <a:effectLst/>
                        </a:rPr>
                        <a:t>бўйича кечиктирилган </a:t>
                      </a:r>
                      <a:r>
                        <a:rPr lang="uz-Cyrl-UZ" sz="1800" b="1" dirty="0" smtClean="0">
                          <a:effectLst/>
                        </a:rPr>
                        <a:t>фойда </a:t>
                      </a:r>
                      <a:r>
                        <a:rPr lang="uz-Cyrl-UZ" sz="1800" b="1" dirty="0">
                          <a:effectLst/>
                        </a:rPr>
                        <a:t>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620579">
                <a:tc>
                  <a:txBody>
                    <a:bodyPr/>
                    <a:lstStyle/>
                    <a:p>
                      <a:pPr indent="3175" algn="ctr">
                        <a:lnSpc>
                          <a:spcPct val="107000"/>
                        </a:lnSpc>
                        <a:spcAft>
                          <a:spcPts val="0"/>
                        </a:spcAft>
                      </a:pPr>
                      <a:r>
                        <a:rPr lang="uz-Cyrl-UZ" sz="1800" b="1" spc="-20">
                          <a:effectLst/>
                        </a:rPr>
                        <a:t>Вақтинчалик фарқлар буйича </a:t>
                      </a:r>
                      <a:r>
                        <a:rPr lang="uz-Cyrl-UZ" sz="1800" b="1" spc="-30">
                          <a:effectLst/>
                        </a:rPr>
                        <a:t>кечиктирилган даромад солиғи </a:t>
                      </a:r>
                      <a:r>
                        <a:rPr lang="uz-Cyrl-UZ" sz="1800" b="1" spc="-15">
                          <a:effectLst/>
                        </a:rPr>
                        <a:t>бир қисмининг ҳисобдан </a:t>
                      </a:r>
                      <a:r>
                        <a:rPr lang="uz-Cyrl-UZ" sz="1800" b="1" spc="-25">
                          <a:effectLst/>
                        </a:rPr>
                        <a:t>чиқарилиши (камайтирилиши)</a:t>
                      </a:r>
                      <a:endParaRPr lang="ru-RU" sz="1100" b="1">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149225" algn="ctr">
                        <a:lnSpc>
                          <a:spcPct val="107000"/>
                        </a:lnSpc>
                        <a:spcAft>
                          <a:spcPts val="0"/>
                        </a:spcAft>
                      </a:pPr>
                      <a:r>
                        <a:rPr lang="uz-Cyrl-UZ" sz="1800" b="1" spc="-35" dirty="0">
                          <a:effectLst/>
                        </a:rPr>
                        <a:t>6410-«Бюджетга тўловлар </a:t>
                      </a:r>
                      <a:r>
                        <a:rPr lang="uz-Cyrl-UZ" sz="1800" b="1" spc="-30" dirty="0">
                          <a:effectLst/>
                        </a:rPr>
                        <a:t>бўйича қарз (турлари бўйича)»</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z-Cyrl-UZ" sz="1800" b="1" spc="-20" dirty="0">
                          <a:effectLst/>
                        </a:rPr>
                        <a:t>3210-«Вақтинчалик фарқтар</a:t>
                      </a:r>
                      <a:endParaRPr lang="ru-RU" sz="1100" b="1" dirty="0">
                        <a:effectLst/>
                      </a:endParaRPr>
                    </a:p>
                    <a:p>
                      <a:pPr algn="ctr">
                        <a:lnSpc>
                          <a:spcPct val="107000"/>
                        </a:lnSpc>
                        <a:spcAft>
                          <a:spcPts val="0"/>
                        </a:spcAft>
                      </a:pPr>
                      <a:r>
                        <a:rPr lang="uz-Cyrl-UZ" sz="1800" b="1" spc="-30" dirty="0">
                          <a:effectLst/>
                        </a:rPr>
                        <a:t>бўйича кечиктирилган </a:t>
                      </a:r>
                      <a:r>
                        <a:rPr lang="uz-Cyrl-UZ" sz="1800" b="1" dirty="0" smtClean="0">
                          <a:effectLst/>
                        </a:rPr>
                        <a:t>фойда </a:t>
                      </a:r>
                      <a:r>
                        <a:rPr lang="uz-Cyrl-UZ" sz="1800" b="1" dirty="0">
                          <a:effectLst/>
                        </a:rPr>
                        <a:t>солиғи»</a:t>
                      </a:r>
                      <a:endParaRPr lang="ru-RU" sz="1100" b="1" dirty="0">
                        <a:effectLst/>
                        <a:latin typeface="Times New Roman" panose="02020603050405020304" pitchFamily="18" charset="0"/>
                        <a:ea typeface="Times New Roman" panose="02020603050405020304" pitchFamily="18" charset="0"/>
                      </a:endParaRPr>
                    </a:p>
                  </a:txBody>
                  <a:tcPr marL="25400" marR="2540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2429921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11560" y="404664"/>
            <a:ext cx="7920880" cy="86409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fontScale="90000"/>
          </a:bodyPr>
          <a:lstStyle/>
          <a:p>
            <a:r>
              <a:rPr lang="uz-Cyrl-UZ" sz="2000" b="1" dirty="0"/>
              <a:t>Ўзбекистон Республикаси «Бухгалтерия ҳисоби тўғрисида»ги Қонун ижросини таъминлашда хўжалик юритувчи субъектлар ҳ</a:t>
            </a:r>
            <a:r>
              <a:rPr lang="uz-Cyrl-UZ" sz="2000" dirty="0"/>
              <a:t>исоб юритиш тамойиллари ва талабларига </a:t>
            </a:r>
            <a:r>
              <a:rPr lang="uz-Cyrl-UZ" sz="2000" b="1" dirty="0"/>
              <a:t>риоя этилган ҳолда ҳисоб юритилиши </a:t>
            </a:r>
            <a:r>
              <a:rPr lang="uz-Cyrl-UZ" sz="2000" b="1" dirty="0" smtClean="0"/>
              <a:t>лозим</a:t>
            </a:r>
            <a:r>
              <a:rPr lang="en-US" sz="2000" b="1" dirty="0"/>
              <a:t>:</a:t>
            </a:r>
            <a:endParaRPr lang="ru-RU" dirty="0"/>
          </a:p>
        </p:txBody>
      </p:sp>
      <p:pic>
        <p:nvPicPr>
          <p:cNvPr id="4" name="Объект 3" descr="C:\Users\User\Downloads\image11 (28).jpeg"/>
          <p:cNvPicPr>
            <a:picLocks noGrp="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39552" y="1417638"/>
            <a:ext cx="8147248" cy="5179714"/>
          </a:xfrm>
          <a:prstGeom prst="rect">
            <a:avLst/>
          </a:prstGeom>
          <a:noFill/>
          <a:ln>
            <a:noFill/>
          </a:ln>
        </p:spPr>
      </p:pic>
    </p:spTree>
    <p:extLst>
      <p:ext uri="{BB962C8B-B14F-4D97-AF65-F5344CB8AC3E}">
        <p14:creationId xmlns:p14="http://schemas.microsoft.com/office/powerpoint/2010/main" val="18034874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539552" y="274638"/>
            <a:ext cx="8064896" cy="1143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Autofit/>
          </a:bodyPr>
          <a:lstStyle/>
          <a:p>
            <a:r>
              <a:rPr lang="uz-Cyrl-UZ" sz="1800" dirty="0"/>
              <a:t>Ҳисоблаш (ҳисоблаб ёзиш) тамойилига</a:t>
            </a:r>
            <a:r>
              <a:rPr lang="uz-Cyrl-UZ" sz="1800" b="1" dirty="0"/>
              <a:t> мувофиқ даромадлар ва харажатлар пул маблағлари олинган ёки тўланган пайтда эмас, балки шу ҳаракатлар ҳақиқатда содир этилган пайтда тан олиниши керак. Мазкур тамойилни тушуниш учун қуйидаги мисолларни кўриб чиқамиз:</a:t>
            </a:r>
            <a:endParaRPr lang="ru-RU" sz="1800" dirty="0"/>
          </a:p>
        </p:txBody>
      </p:sp>
      <p:sp>
        <p:nvSpPr>
          <p:cNvPr id="3" name="Объект 2"/>
          <p:cNvSpPr>
            <a:spLocks noGrp="1"/>
          </p:cNvSpPr>
          <p:nvPr>
            <p:ph idx="1"/>
          </p:nvPr>
        </p:nvSpPr>
        <p:spPr>
          <a:xfrm>
            <a:off x="179512" y="1556792"/>
            <a:ext cx="8856984" cy="5040560"/>
          </a:xfrm>
        </p:spPr>
        <p:txBody>
          <a:bodyPr>
            <a:normAutofit fontScale="77500" lnSpcReduction="20000"/>
          </a:bodyPr>
          <a:lstStyle/>
          <a:p>
            <a:pPr marL="0" indent="717550" algn="just">
              <a:buNone/>
            </a:pPr>
            <a:r>
              <a:rPr lang="uz-Cyrl-UZ" b="1" i="1" dirty="0"/>
              <a:t>Мисол</a:t>
            </a:r>
            <a:r>
              <a:rPr lang="uz-Cyrl-UZ" b="1" i="1" dirty="0" smtClean="0"/>
              <a:t>. </a:t>
            </a:r>
            <a:r>
              <a:rPr lang="uz-Cyrl-UZ" i="1" dirty="0" smtClean="0"/>
              <a:t>Корхона ўз</a:t>
            </a:r>
            <a:r>
              <a:rPr lang="uz-Cyrl-UZ" i="1" dirty="0"/>
              <a:t> </a:t>
            </a:r>
            <a:r>
              <a:rPr lang="uz-Cyrl-UZ" i="1" dirty="0" smtClean="0"/>
              <a:t>мижозига</a:t>
            </a:r>
            <a:r>
              <a:rPr lang="uz-Cyrl-UZ" i="1" dirty="0"/>
              <a:t> </a:t>
            </a:r>
            <a:r>
              <a:rPr lang="uz-Cyrl-UZ" i="1" dirty="0" smtClean="0"/>
              <a:t>олдиндан</a:t>
            </a:r>
            <a:r>
              <a:rPr lang="uz-Cyrl-UZ" i="1" dirty="0"/>
              <a:t> </a:t>
            </a:r>
            <a:r>
              <a:rPr lang="uz-Cyrl-UZ" i="1" dirty="0" smtClean="0"/>
              <a:t>ҳақ</a:t>
            </a:r>
            <a:r>
              <a:rPr lang="uz-Cyrl-UZ" i="1" dirty="0"/>
              <a:t> </a:t>
            </a:r>
            <a:r>
              <a:rPr lang="uz-Cyrl-UZ" i="1" dirty="0" smtClean="0"/>
              <a:t>олмасдан</a:t>
            </a:r>
            <a:r>
              <a:rPr lang="uz-Cyrl-UZ" i="1" dirty="0"/>
              <a:t> </a:t>
            </a:r>
            <a:r>
              <a:rPr lang="uz-Cyrl-UZ" i="1" dirty="0" smtClean="0"/>
              <a:t>хизмат</a:t>
            </a:r>
            <a:r>
              <a:rPr lang="uz-Cyrl-UZ" i="1" dirty="0"/>
              <a:t> кўрсатади, тўловни эса кейин олади. Хизмат кўрсатиш пайтида корхонада хизмат учун </a:t>
            </a:r>
            <a:r>
              <a:rPr lang="uz-Cyrl-UZ" i="1" dirty="0" smtClean="0"/>
              <a:t>ҳақни       </a:t>
            </a:r>
            <a:r>
              <a:rPr lang="uz-Cyrl-UZ" i="1" dirty="0"/>
              <a:t> (дебиторлик қарзи) талаб қилиш ҳуқуқи пайдо бўлади. Бошқача айтганда,корхонада активлар суммаси </a:t>
            </a:r>
            <a:r>
              <a:rPr lang="uz-Cyrl-UZ" i="1" dirty="0" smtClean="0"/>
              <a:t>кўпаяди,</a:t>
            </a:r>
            <a:r>
              <a:rPr lang="uz-Cyrl-UZ" i="1" dirty="0"/>
              <a:t> бунда </a:t>
            </a:r>
            <a:r>
              <a:rPr lang="uz-Cyrl-UZ" i="1" dirty="0" smtClean="0"/>
              <a:t>      бошқа</a:t>
            </a:r>
            <a:r>
              <a:rPr lang="uz-Cyrl-UZ" i="1" dirty="0"/>
              <a:t> активлар ва мажбуриятлар ўзгармайди. Даромадга шундай таъриф берилади.</a:t>
            </a:r>
            <a:endParaRPr lang="ru-RU" dirty="0"/>
          </a:p>
          <a:p>
            <a:pPr marL="0" indent="717550" algn="just">
              <a:buNone/>
            </a:pPr>
            <a:r>
              <a:rPr lang="uz-Cyrl-UZ" b="1" i="1" dirty="0"/>
              <a:t>Корхона кўрсатиб бўлинган хизматлар учун пулни </a:t>
            </a:r>
            <a:r>
              <a:rPr lang="uz-Cyrl-UZ" b="1" i="1" dirty="0" smtClean="0"/>
              <a:t>олганида</a:t>
            </a:r>
            <a:r>
              <a:rPr lang="uz-Cyrl-UZ" b="1" i="1" dirty="0"/>
              <a:t>, пул </a:t>
            </a:r>
            <a:r>
              <a:rPr lang="uz-Cyrl-UZ" b="1" i="1" dirty="0" smtClean="0"/>
              <a:t>кўринишидаги</a:t>
            </a:r>
            <a:r>
              <a:rPr lang="uz-Cyrl-UZ" b="1" i="1" dirty="0"/>
              <a:t> активлари кўпаяди, </a:t>
            </a:r>
            <a:r>
              <a:rPr lang="uz-Cyrl-UZ" b="1" i="1" dirty="0" smtClean="0"/>
              <a:t>бироқ</a:t>
            </a:r>
            <a:r>
              <a:rPr lang="uz-Cyrl-UZ" b="1" i="1" dirty="0"/>
              <a:t> ана шу </a:t>
            </a:r>
            <a:r>
              <a:rPr lang="uz-Cyrl-UZ" b="1" i="1" dirty="0" smtClean="0"/>
              <a:t>су ммага</a:t>
            </a:r>
            <a:r>
              <a:rPr lang="uz-Cyrl-UZ" b="1" i="1" dirty="0"/>
              <a:t> дебиторлик қарзикўринишидаги активлари камаяди, чунки энди корхона мазкур кўрсатилган хизмат учун тўловни талаб қила олмайди. Шу тариқа, соф активлар суммаси ўзгармайди, даромад юзага келмайди.</a:t>
            </a:r>
            <a:endParaRPr lang="ru-RU" dirty="0"/>
          </a:p>
        </p:txBody>
      </p:sp>
    </p:spTree>
    <p:extLst>
      <p:ext uri="{BB962C8B-B14F-4D97-AF65-F5344CB8AC3E}">
        <p14:creationId xmlns:p14="http://schemas.microsoft.com/office/powerpoint/2010/main" val="34055113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976664"/>
          </a:xfrm>
        </p:spPr>
        <p:txBody>
          <a:bodyPr>
            <a:normAutofit fontScale="77500" lnSpcReduction="20000"/>
          </a:bodyPr>
          <a:lstStyle/>
          <a:p>
            <a:pPr marL="0" indent="0" algn="just">
              <a:buNone/>
            </a:pPr>
            <a:r>
              <a:rPr lang="uz-Cyrl-UZ" b="1" i="1" dirty="0"/>
              <a:t>Мисол-</a:t>
            </a:r>
            <a:r>
              <a:rPr lang="uz-Cyrl-UZ" i="1" dirty="0"/>
              <a:t>Корхона мижоздан олдиндан тўловни қабул қилиб олди, кейин эса хизмат кўрсатди. Олдиндан тўлов олиниши активлар суммасининг ортишига олиб келади, бироқ у билан бирга мажбуриятлар суммаси ҳам ортади (негаки корхона энди хизмат кўрсатиши керак бўлади). Шу тариқа, соф активлар суммаси ўзгармайди, даромад ҳам бўлмайди. Ниҳоят, корхона хизмат кўрсатганидан кейин унинг мижоз олдидаги мажбурияти сўндирилади. </a:t>
            </a:r>
            <a:r>
              <a:rPr lang="ru-RU" i="1" dirty="0"/>
              <a:t>Бунда </a:t>
            </a:r>
            <a:r>
              <a:rPr lang="ru-RU" i="1" dirty="0" err="1"/>
              <a:t>бошқа</a:t>
            </a:r>
            <a:r>
              <a:rPr lang="ru-RU" i="1" dirty="0"/>
              <a:t> </a:t>
            </a:r>
            <a:r>
              <a:rPr lang="ru-RU" i="1" dirty="0" err="1"/>
              <a:t>мажбуриятлар</a:t>
            </a:r>
            <a:r>
              <a:rPr lang="ru-RU" i="1" dirty="0"/>
              <a:t> </a:t>
            </a:r>
            <a:r>
              <a:rPr lang="ru-RU" i="1" dirty="0" err="1"/>
              <a:t>ва</a:t>
            </a:r>
            <a:r>
              <a:rPr lang="ru-RU" i="1" dirty="0"/>
              <a:t> </a:t>
            </a:r>
            <a:r>
              <a:rPr lang="ru-RU" i="1" dirty="0" err="1"/>
              <a:t>активлар</a:t>
            </a:r>
            <a:r>
              <a:rPr lang="ru-RU" i="1" dirty="0"/>
              <a:t> </a:t>
            </a:r>
            <a:r>
              <a:rPr lang="ru-RU" i="1" dirty="0" err="1"/>
              <a:t>ўзгармайди</a:t>
            </a:r>
            <a:r>
              <a:rPr lang="ru-RU" i="1" dirty="0"/>
              <a:t>, </a:t>
            </a:r>
            <a:r>
              <a:rPr lang="ru-RU" i="1" dirty="0" err="1" smtClean="0"/>
              <a:t>тегишлича</a:t>
            </a:r>
            <a:r>
              <a:rPr lang="ru-RU" i="1" dirty="0"/>
              <a:t>, соф </a:t>
            </a:r>
            <a:r>
              <a:rPr lang="ru-RU" i="1" dirty="0" err="1"/>
              <a:t>активлар</a:t>
            </a:r>
            <a:r>
              <a:rPr lang="ru-RU" i="1" dirty="0"/>
              <a:t> </a:t>
            </a:r>
            <a:r>
              <a:rPr lang="ru-RU" i="1" dirty="0" err="1"/>
              <a:t>суммаси</a:t>
            </a:r>
            <a:r>
              <a:rPr lang="ru-RU" i="1" dirty="0"/>
              <a:t> </a:t>
            </a:r>
            <a:r>
              <a:rPr lang="ru-RU" i="1" dirty="0" err="1"/>
              <a:t>ортади</a:t>
            </a:r>
            <a:r>
              <a:rPr lang="ru-RU" i="1" dirty="0"/>
              <a:t> </a:t>
            </a:r>
            <a:r>
              <a:rPr lang="ru-RU" i="1" dirty="0" err="1"/>
              <a:t>ва</a:t>
            </a:r>
            <a:r>
              <a:rPr lang="ru-RU" i="1" dirty="0"/>
              <a:t> </a:t>
            </a:r>
            <a:r>
              <a:rPr lang="ru-RU" i="1" dirty="0" err="1"/>
              <a:t>корхона</a:t>
            </a:r>
            <a:r>
              <a:rPr lang="ru-RU" i="1" dirty="0"/>
              <a:t> </a:t>
            </a:r>
            <a:r>
              <a:rPr lang="ru-RU" i="1" dirty="0" err="1"/>
              <a:t>даромад</a:t>
            </a:r>
            <a:r>
              <a:rPr lang="ru-RU" i="1" dirty="0"/>
              <a:t> </a:t>
            </a:r>
            <a:r>
              <a:rPr lang="ru-RU" i="1" dirty="0" err="1"/>
              <a:t>олади</a:t>
            </a:r>
            <a:r>
              <a:rPr lang="ru-RU" i="1" dirty="0"/>
              <a:t>.</a:t>
            </a:r>
            <a:endParaRPr lang="ru-RU" dirty="0"/>
          </a:p>
          <a:p>
            <a:pPr marL="0" indent="0" algn="just">
              <a:buNone/>
            </a:pPr>
            <a:r>
              <a:rPr lang="uz-Cyrl-UZ" b="1" i="1" dirty="0"/>
              <a:t>Иккала мисолнинг муҳим жиҳати шундаки, даромад пул олинган пайтда эмас, хизматлар кўрсатилган пайтда тан олинади. Шунга </a:t>
            </a:r>
            <a:r>
              <a:rPr lang="uz-Cyrl-UZ" b="1" i="1" dirty="0" smtClean="0"/>
              <a:t>ўхшаш ҳолатларда </a:t>
            </a:r>
            <a:r>
              <a:rPr lang="uz-Cyrl-UZ" b="1" i="1" dirty="0"/>
              <a:t>пул маблағларининг тўланишини харажат деб ҳисоблаш шарт эмас. Корхонада мажбуриятлар ортганида (масалан, иш </a:t>
            </a:r>
            <a:r>
              <a:rPr lang="uz-Cyrl-UZ" b="1" i="1" dirty="0" smtClean="0"/>
              <a:t>ҳақи ҳисоблаб </a:t>
            </a:r>
            <a:r>
              <a:rPr lang="uz-Cyrl-UZ" b="1" i="1" dirty="0"/>
              <a:t>ёзилганда) ёки активлар камайганда (материаллар ишлатилганда) харажат юзага келади.</a:t>
            </a:r>
            <a:endParaRPr lang="ru-RU" dirty="0"/>
          </a:p>
        </p:txBody>
      </p:sp>
    </p:spTree>
    <p:extLst>
      <p:ext uri="{BB962C8B-B14F-4D97-AF65-F5344CB8AC3E}">
        <p14:creationId xmlns:p14="http://schemas.microsoft.com/office/powerpoint/2010/main" val="41833517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16632"/>
            <a:ext cx="8229600" cy="4525963"/>
          </a:xfrm>
        </p:spPr>
        <p:txBody>
          <a:bodyPr>
            <a:noAutofit/>
          </a:bodyPr>
          <a:lstStyle/>
          <a:p>
            <a:pPr marL="0" indent="717550" algn="just">
              <a:spcBef>
                <a:spcPts val="0"/>
              </a:spcBef>
              <a:buNone/>
            </a:pPr>
            <a:r>
              <a:rPr lang="uz-Cyrl-UZ" sz="2300" b="1" dirty="0"/>
              <a:t>Узлуксизлик тамойилига асосан</a:t>
            </a:r>
            <a:r>
              <a:rPr lang="uz-Cyrl-UZ" sz="2300" dirty="0"/>
              <a:t> корхона ўзини тугатишни, келгусида ўз фаолияти соҳасини қисқартиришни мўлжал қилмаслигидан келиб чиқиб, ҳисоб юритилади. Гап шундаки, агар корхона яқин кунларда (масалан, ярим йилдан кейин) ўзини тугатишни режалаштираётган бўлса, бунда ўз активларидан олиши мумкин бўлган фойда моҳияти ўзгаради. Шунингдек мажбуриятларнинг сўндирилиш муддатлари тахминий тугатилиш санаси билан чекланади. Бундай хўжалик юритувчи субъектда, умуман олганда, узоқ муддатли активлар ва узоқ муддатли мажбуриятлар бўлмайди. Корхона томонидан 5 йилга олинган банк кредити жорий мажбурият ҳисобланади, чунки у корхона тугатилганда тўлиқ ҳажмда қайтарилади ва ҳоказо.</a:t>
            </a:r>
            <a:endParaRPr lang="ru-RU" sz="2300" dirty="0"/>
          </a:p>
          <a:p>
            <a:pPr marL="0" indent="717550" algn="just">
              <a:spcBef>
                <a:spcPts val="0"/>
              </a:spcBef>
              <a:buNone/>
            </a:pPr>
            <a:r>
              <a:rPr lang="uz-Cyrl-UZ" sz="2300" dirty="0"/>
              <a:t>Олдиндан кўра билиш (эҳтиёткорлик) тамойили </a:t>
            </a:r>
            <a:r>
              <a:rPr lang="uz-Cyrl-UZ" sz="2300" b="1" dirty="0"/>
              <a:t>талабларига кўра,</a:t>
            </a:r>
            <a:r>
              <a:rPr lang="uz-Cyrl-UZ" sz="2300" dirty="0"/>
              <a:t> </a:t>
            </a:r>
            <a:r>
              <a:rPr lang="uz-Cyrl-UZ" sz="2300" b="1" dirty="0"/>
              <a:t>ноаниқлик шартларида активлар ва даромадлар суммаси ортириб юборилмайди, харажатлар ва мажбуриятлар суммаси эса камайтириб юборилмайди. Бошқача айтганда, ҳисобот пессимистик тарзда тақдим этилади.</a:t>
            </a:r>
            <a:endParaRPr lang="ru-RU" sz="2300" dirty="0"/>
          </a:p>
        </p:txBody>
      </p:sp>
    </p:spTree>
    <p:extLst>
      <p:ext uri="{BB962C8B-B14F-4D97-AF65-F5344CB8AC3E}">
        <p14:creationId xmlns:p14="http://schemas.microsoft.com/office/powerpoint/2010/main" val="35047983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z-Cyrl-UZ" sz="2800" b="1" dirty="0"/>
              <a:t>Ҳисоб тамойилларидан ташқари, ҳисоботга қўйиладиган қуйидаги талаблар ҳам мавжуд:</a:t>
            </a:r>
            <a:endParaRPr lang="ru-RU" sz="2800" dirty="0"/>
          </a:p>
        </p:txBody>
      </p:sp>
      <p:pic>
        <p:nvPicPr>
          <p:cNvPr id="4" name="Объект 3" descr="C:\Users\User\Downloads\image12 (19).jpeg"/>
          <p:cNvPicPr>
            <a:picLocks noGrp="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39552" y="1438016"/>
            <a:ext cx="8147248" cy="5159335"/>
          </a:xfrm>
          <a:prstGeom prst="rect">
            <a:avLst/>
          </a:prstGeom>
          <a:noFill/>
          <a:ln>
            <a:noFill/>
          </a:ln>
        </p:spPr>
      </p:pic>
    </p:spTree>
    <p:extLst>
      <p:ext uri="{BB962C8B-B14F-4D97-AF65-F5344CB8AC3E}">
        <p14:creationId xmlns:p14="http://schemas.microsoft.com/office/powerpoint/2010/main" val="10480183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a:xfrm>
            <a:off x="674501" y="233896"/>
            <a:ext cx="8229600" cy="1143000"/>
          </a:xfrm>
        </p:spPr>
        <p:txBody>
          <a:bodyPr>
            <a:noAutofit/>
          </a:bodyPr>
          <a:lstStyle/>
          <a:p>
            <a:r>
              <a:rPr lang="uz-Cyrl-UZ" sz="2800" b="1" dirty="0"/>
              <a:t>Ҳисоб тамойилларидан ташқари, ҳисоботга қўйиладиган қуйидаги талаблар ҳам мавжуд:</a:t>
            </a:r>
            <a:endParaRPr lang="en-US" sz="2800" dirty="0"/>
          </a:p>
        </p:txBody>
      </p:sp>
      <p:sp>
        <p:nvSpPr>
          <p:cNvPr id="33" name="Shape">
            <a:extLst>
              <a:ext uri="{FF2B5EF4-FFF2-40B4-BE49-F238E27FC236}">
                <a16:creationId xmlns:a16="http://schemas.microsoft.com/office/drawing/2014/main" xmlns="" id="{66BCE06E-6FE7-4231-9D18-F09E87282393}"/>
              </a:ext>
            </a:extLst>
          </p:cNvPr>
          <p:cNvSpPr/>
          <p:nvPr/>
        </p:nvSpPr>
        <p:spPr>
          <a:xfrm>
            <a:off x="941832" y="1588257"/>
            <a:ext cx="7260336" cy="2766438"/>
          </a:xfrm>
          <a:custGeom>
            <a:avLst/>
            <a:gdLst/>
            <a:ahLst/>
            <a:cxnLst>
              <a:cxn ang="0">
                <a:pos x="wd2" y="hd2"/>
              </a:cxn>
              <a:cxn ang="5400000">
                <a:pos x="wd2" y="hd2"/>
              </a:cxn>
              <a:cxn ang="10800000">
                <a:pos x="wd2" y="hd2"/>
              </a:cxn>
              <a:cxn ang="16200000">
                <a:pos x="wd2" y="hd2"/>
              </a:cxn>
            </a:cxnLst>
            <a:rect l="0" t="0" r="r" b="b"/>
            <a:pathLst>
              <a:path w="21446" h="21315" extrusionOk="0">
                <a:moveTo>
                  <a:pt x="21252" y="12589"/>
                </a:moveTo>
                <a:lnTo>
                  <a:pt x="12900" y="14203"/>
                </a:lnTo>
                <a:cubicBezTo>
                  <a:pt x="12905" y="14041"/>
                  <a:pt x="12910" y="13880"/>
                  <a:pt x="12910" y="13715"/>
                </a:cubicBezTo>
                <a:cubicBezTo>
                  <a:pt x="12910" y="11186"/>
                  <a:pt x="12278" y="9046"/>
                  <a:pt x="11405" y="8297"/>
                </a:cubicBezTo>
                <a:lnTo>
                  <a:pt x="10901" y="394"/>
                </a:lnTo>
                <a:cubicBezTo>
                  <a:pt x="10868" y="-131"/>
                  <a:pt x="10578" y="-131"/>
                  <a:pt x="10545" y="394"/>
                </a:cubicBezTo>
                <a:cubicBezTo>
                  <a:pt x="10365" y="3209"/>
                  <a:pt x="10105" y="7280"/>
                  <a:pt x="10041" y="8297"/>
                </a:cubicBezTo>
                <a:cubicBezTo>
                  <a:pt x="9168" y="9044"/>
                  <a:pt x="8536" y="11186"/>
                  <a:pt x="8536" y="13715"/>
                </a:cubicBezTo>
                <a:cubicBezTo>
                  <a:pt x="8536" y="13880"/>
                  <a:pt x="8541" y="14043"/>
                  <a:pt x="8546" y="14203"/>
                </a:cubicBezTo>
                <a:lnTo>
                  <a:pt x="194" y="12589"/>
                </a:lnTo>
                <a:cubicBezTo>
                  <a:pt x="-31" y="12546"/>
                  <a:pt x="-77" y="13399"/>
                  <a:pt x="143" y="13520"/>
                </a:cubicBezTo>
                <a:lnTo>
                  <a:pt x="3001" y="15081"/>
                </a:lnTo>
                <a:cubicBezTo>
                  <a:pt x="3010" y="15360"/>
                  <a:pt x="3098" y="15579"/>
                  <a:pt x="3207" y="15579"/>
                </a:cubicBezTo>
                <a:cubicBezTo>
                  <a:pt x="3286" y="15579"/>
                  <a:pt x="3355" y="15462"/>
                  <a:pt x="3389" y="15292"/>
                </a:cubicBezTo>
                <a:lnTo>
                  <a:pt x="5427" y="16404"/>
                </a:lnTo>
                <a:cubicBezTo>
                  <a:pt x="5419" y="16462"/>
                  <a:pt x="5414" y="16525"/>
                  <a:pt x="5414" y="16589"/>
                </a:cubicBezTo>
                <a:cubicBezTo>
                  <a:pt x="5414" y="16888"/>
                  <a:pt x="5507" y="17131"/>
                  <a:pt x="5621" y="17131"/>
                </a:cubicBezTo>
                <a:cubicBezTo>
                  <a:pt x="5732" y="17131"/>
                  <a:pt x="5821" y="16906"/>
                  <a:pt x="5828" y="16622"/>
                </a:cubicBezTo>
                <a:lnTo>
                  <a:pt x="6228" y="16842"/>
                </a:lnTo>
                <a:cubicBezTo>
                  <a:pt x="5981" y="17365"/>
                  <a:pt x="5834" y="18202"/>
                  <a:pt x="5878" y="19121"/>
                </a:cubicBezTo>
                <a:cubicBezTo>
                  <a:pt x="5933" y="20254"/>
                  <a:pt x="6289" y="21172"/>
                  <a:pt x="6724" y="21299"/>
                </a:cubicBezTo>
                <a:cubicBezTo>
                  <a:pt x="7307" y="21469"/>
                  <a:pt x="7801" y="20284"/>
                  <a:pt x="7801" y="18797"/>
                </a:cubicBezTo>
                <a:cubicBezTo>
                  <a:pt x="7801" y="18380"/>
                  <a:pt x="7762" y="17987"/>
                  <a:pt x="7693" y="17640"/>
                </a:cubicBezTo>
                <a:lnTo>
                  <a:pt x="7969" y="17792"/>
                </a:lnTo>
                <a:cubicBezTo>
                  <a:pt x="7954" y="17933"/>
                  <a:pt x="7952" y="18086"/>
                  <a:pt x="8018" y="18281"/>
                </a:cubicBezTo>
                <a:cubicBezTo>
                  <a:pt x="8059" y="18401"/>
                  <a:pt x="8114" y="18487"/>
                  <a:pt x="8176" y="18482"/>
                </a:cubicBezTo>
                <a:cubicBezTo>
                  <a:pt x="8277" y="18474"/>
                  <a:pt x="8360" y="18271"/>
                  <a:pt x="8374" y="18013"/>
                </a:cubicBezTo>
                <a:lnTo>
                  <a:pt x="9678" y="18726"/>
                </a:lnTo>
                <a:cubicBezTo>
                  <a:pt x="9989" y="19167"/>
                  <a:pt x="10344" y="19418"/>
                  <a:pt x="10723" y="19418"/>
                </a:cubicBezTo>
                <a:cubicBezTo>
                  <a:pt x="11101" y="19418"/>
                  <a:pt x="11457" y="19167"/>
                  <a:pt x="11767" y="18726"/>
                </a:cubicBezTo>
                <a:lnTo>
                  <a:pt x="13072" y="18013"/>
                </a:lnTo>
                <a:cubicBezTo>
                  <a:pt x="13085" y="18271"/>
                  <a:pt x="13167" y="18472"/>
                  <a:pt x="13269" y="18482"/>
                </a:cubicBezTo>
                <a:cubicBezTo>
                  <a:pt x="13330" y="18489"/>
                  <a:pt x="13386" y="18403"/>
                  <a:pt x="13427" y="18282"/>
                </a:cubicBezTo>
                <a:cubicBezTo>
                  <a:pt x="13493" y="18086"/>
                  <a:pt x="13491" y="17933"/>
                  <a:pt x="13476" y="17792"/>
                </a:cubicBezTo>
                <a:lnTo>
                  <a:pt x="13753" y="17640"/>
                </a:lnTo>
                <a:cubicBezTo>
                  <a:pt x="13659" y="18112"/>
                  <a:pt x="13620" y="18669"/>
                  <a:pt x="13660" y="19256"/>
                </a:cubicBezTo>
                <a:cubicBezTo>
                  <a:pt x="13735" y="20335"/>
                  <a:pt x="14083" y="21179"/>
                  <a:pt x="14501" y="21297"/>
                </a:cubicBezTo>
                <a:cubicBezTo>
                  <a:pt x="15082" y="21462"/>
                  <a:pt x="15575" y="20279"/>
                  <a:pt x="15575" y="18796"/>
                </a:cubicBezTo>
                <a:cubicBezTo>
                  <a:pt x="15575" y="18005"/>
                  <a:pt x="15435" y="17302"/>
                  <a:pt x="15217" y="16840"/>
                </a:cubicBezTo>
                <a:lnTo>
                  <a:pt x="15617" y="16621"/>
                </a:lnTo>
                <a:cubicBezTo>
                  <a:pt x="15624" y="16904"/>
                  <a:pt x="15713" y="17129"/>
                  <a:pt x="15823" y="17129"/>
                </a:cubicBezTo>
                <a:cubicBezTo>
                  <a:pt x="15938" y="17129"/>
                  <a:pt x="16031" y="16886"/>
                  <a:pt x="16031" y="16588"/>
                </a:cubicBezTo>
                <a:cubicBezTo>
                  <a:pt x="16031" y="16522"/>
                  <a:pt x="16026" y="16461"/>
                  <a:pt x="16018" y="16403"/>
                </a:cubicBezTo>
                <a:lnTo>
                  <a:pt x="18055" y="15290"/>
                </a:lnTo>
                <a:cubicBezTo>
                  <a:pt x="18090" y="15460"/>
                  <a:pt x="18158" y="15578"/>
                  <a:pt x="18238" y="15578"/>
                </a:cubicBezTo>
                <a:cubicBezTo>
                  <a:pt x="18346" y="15578"/>
                  <a:pt x="18435" y="15358"/>
                  <a:pt x="18444" y="15079"/>
                </a:cubicBezTo>
                <a:lnTo>
                  <a:pt x="21302" y="13518"/>
                </a:lnTo>
                <a:cubicBezTo>
                  <a:pt x="21523" y="13399"/>
                  <a:pt x="21477" y="12546"/>
                  <a:pt x="21252" y="12589"/>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34" name="Circle">
            <a:extLst>
              <a:ext uri="{FF2B5EF4-FFF2-40B4-BE49-F238E27FC236}">
                <a16:creationId xmlns:a16="http://schemas.microsoft.com/office/drawing/2014/main" xmlns="" id="{95EFBC11-CF8F-48B0-B6DE-4D6D83436EC4}"/>
              </a:ext>
            </a:extLst>
          </p:cNvPr>
          <p:cNvSpPr/>
          <p:nvPr/>
        </p:nvSpPr>
        <p:spPr>
          <a:xfrm>
            <a:off x="2976553" y="3751486"/>
            <a:ext cx="548306" cy="548305"/>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5" name="Circle">
            <a:extLst>
              <a:ext uri="{FF2B5EF4-FFF2-40B4-BE49-F238E27FC236}">
                <a16:creationId xmlns:a16="http://schemas.microsoft.com/office/drawing/2014/main" xmlns="" id="{D4D6138C-D9DB-4B3A-911F-A0D8A4D6BDB8}"/>
              </a:ext>
            </a:extLst>
          </p:cNvPr>
          <p:cNvSpPr/>
          <p:nvPr/>
        </p:nvSpPr>
        <p:spPr>
          <a:xfrm>
            <a:off x="5610980" y="3751486"/>
            <a:ext cx="548306" cy="548305"/>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6" name="Circle">
            <a:extLst>
              <a:ext uri="{FF2B5EF4-FFF2-40B4-BE49-F238E27FC236}">
                <a16:creationId xmlns:a16="http://schemas.microsoft.com/office/drawing/2014/main" xmlns="" id="{89759F74-2811-445F-BB43-B47F90F7D412}"/>
              </a:ext>
            </a:extLst>
          </p:cNvPr>
          <p:cNvSpPr/>
          <p:nvPr/>
        </p:nvSpPr>
        <p:spPr>
          <a:xfrm>
            <a:off x="3888549" y="2690568"/>
            <a:ext cx="1366902" cy="1366905"/>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94" name="Freeform: Shape 93">
            <a:extLst>
              <a:ext uri="{FF2B5EF4-FFF2-40B4-BE49-F238E27FC236}">
                <a16:creationId xmlns:a16="http://schemas.microsoft.com/office/drawing/2014/main" xmlns="" id="{983A670B-248C-4E3B-B272-166629F5B4E8}"/>
              </a:ext>
            </a:extLst>
          </p:cNvPr>
          <p:cNvSpPr/>
          <p:nvPr/>
        </p:nvSpPr>
        <p:spPr>
          <a:xfrm>
            <a:off x="4068874" y="3087524"/>
            <a:ext cx="999083" cy="146930"/>
          </a:xfrm>
          <a:custGeom>
            <a:avLst/>
            <a:gdLst>
              <a:gd name="connsiteX0" fmla="*/ 1113747 w 1332111"/>
              <a:gd name="connsiteY0" fmla="*/ 0 h 195906"/>
              <a:gd name="connsiteX1" fmla="*/ 1215988 w 1332111"/>
              <a:gd name="connsiteY1" fmla="*/ 0 h 195906"/>
              <a:gd name="connsiteX2" fmla="*/ 1254541 w 1332111"/>
              <a:gd name="connsiteY2" fmla="*/ 20561 h 195906"/>
              <a:gd name="connsiteX3" fmla="*/ 1323937 w 1332111"/>
              <a:gd name="connsiteY3" fmla="*/ 122514 h 195906"/>
              <a:gd name="connsiteX4" fmla="*/ 1285095 w 1332111"/>
              <a:gd name="connsiteY4" fmla="*/ 195906 h 195906"/>
              <a:gd name="connsiteX5" fmla="*/ 1191421 w 1332111"/>
              <a:gd name="connsiteY5" fmla="*/ 195906 h 195906"/>
              <a:gd name="connsiteX6" fmla="*/ 1152590 w 1332111"/>
              <a:gd name="connsiteY6" fmla="*/ 97953 h 195906"/>
              <a:gd name="connsiteX7" fmla="*/ 685385 w 1332111"/>
              <a:gd name="connsiteY7" fmla="*/ 0 h 195906"/>
              <a:gd name="connsiteX8" fmla="*/ 1038078 w 1332111"/>
              <a:gd name="connsiteY8" fmla="*/ 0 h 195906"/>
              <a:gd name="connsiteX9" fmla="*/ 1077196 w 1332111"/>
              <a:gd name="connsiteY9" fmla="*/ 97953 h 195906"/>
              <a:gd name="connsiteX10" fmla="*/ 1116034 w 1332111"/>
              <a:gd name="connsiteY10" fmla="*/ 195906 h 195906"/>
              <a:gd name="connsiteX11" fmla="*/ 685385 w 1332111"/>
              <a:gd name="connsiteY11" fmla="*/ 195906 h 195906"/>
              <a:gd name="connsiteX12" fmla="*/ 277863 w 1332111"/>
              <a:gd name="connsiteY12" fmla="*/ 0 h 195906"/>
              <a:gd name="connsiteX13" fmla="*/ 630557 w 1332111"/>
              <a:gd name="connsiteY13" fmla="*/ 0 h 195906"/>
              <a:gd name="connsiteX14" fmla="*/ 630557 w 1332111"/>
              <a:gd name="connsiteY14" fmla="*/ 195906 h 195906"/>
              <a:gd name="connsiteX15" fmla="*/ 199908 w 1332111"/>
              <a:gd name="connsiteY15" fmla="*/ 195906 h 195906"/>
              <a:gd name="connsiteX16" fmla="*/ 238746 w 1332111"/>
              <a:gd name="connsiteY16" fmla="*/ 97953 h 195906"/>
              <a:gd name="connsiteX17" fmla="*/ 116124 w 1332111"/>
              <a:gd name="connsiteY17" fmla="*/ 0 h 195906"/>
              <a:gd name="connsiteX18" fmla="*/ 218366 w 1332111"/>
              <a:gd name="connsiteY18" fmla="*/ 0 h 195906"/>
              <a:gd name="connsiteX19" fmla="*/ 179523 w 1332111"/>
              <a:gd name="connsiteY19" fmla="*/ 97953 h 195906"/>
              <a:gd name="connsiteX20" fmla="*/ 140691 w 1332111"/>
              <a:gd name="connsiteY20" fmla="*/ 195906 h 195906"/>
              <a:gd name="connsiteX21" fmla="*/ 47017 w 1332111"/>
              <a:gd name="connsiteY21" fmla="*/ 195906 h 195906"/>
              <a:gd name="connsiteX22" fmla="*/ 8174 w 1332111"/>
              <a:gd name="connsiteY22" fmla="*/ 122514 h 195906"/>
              <a:gd name="connsiteX23" fmla="*/ 77570 w 1332111"/>
              <a:gd name="connsiteY23" fmla="*/ 20561 h 195906"/>
              <a:gd name="connsiteX24" fmla="*/ 116124 w 1332111"/>
              <a:gd name="connsiteY24" fmla="*/ 0 h 19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32111" h="195906">
                <a:moveTo>
                  <a:pt x="1113747" y="0"/>
                </a:moveTo>
                <a:lnTo>
                  <a:pt x="1215988" y="0"/>
                </a:lnTo>
                <a:cubicBezTo>
                  <a:pt x="1231120" y="0"/>
                  <a:pt x="1245685" y="7709"/>
                  <a:pt x="1254541" y="20561"/>
                </a:cubicBezTo>
                <a:lnTo>
                  <a:pt x="1323937" y="122514"/>
                </a:lnTo>
                <a:cubicBezTo>
                  <a:pt x="1345066" y="153641"/>
                  <a:pt x="1322791" y="195906"/>
                  <a:pt x="1285095" y="195906"/>
                </a:cubicBezTo>
                <a:lnTo>
                  <a:pt x="1191421" y="195906"/>
                </a:lnTo>
                <a:lnTo>
                  <a:pt x="1152590" y="97953"/>
                </a:lnTo>
                <a:close/>
                <a:moveTo>
                  <a:pt x="685385" y="0"/>
                </a:moveTo>
                <a:lnTo>
                  <a:pt x="1038078" y="0"/>
                </a:lnTo>
                <a:lnTo>
                  <a:pt x="1077196" y="97953"/>
                </a:lnTo>
                <a:lnTo>
                  <a:pt x="1116034" y="195906"/>
                </a:lnTo>
                <a:lnTo>
                  <a:pt x="685385" y="195906"/>
                </a:lnTo>
                <a:close/>
                <a:moveTo>
                  <a:pt x="277863" y="0"/>
                </a:moveTo>
                <a:lnTo>
                  <a:pt x="630557" y="0"/>
                </a:lnTo>
                <a:lnTo>
                  <a:pt x="630557" y="195906"/>
                </a:lnTo>
                <a:lnTo>
                  <a:pt x="199908" y="195906"/>
                </a:lnTo>
                <a:lnTo>
                  <a:pt x="238746" y="97953"/>
                </a:lnTo>
                <a:close/>
                <a:moveTo>
                  <a:pt x="116124" y="0"/>
                </a:moveTo>
                <a:lnTo>
                  <a:pt x="218366" y="0"/>
                </a:lnTo>
                <a:lnTo>
                  <a:pt x="179523" y="97953"/>
                </a:lnTo>
                <a:lnTo>
                  <a:pt x="140691" y="195906"/>
                </a:lnTo>
                <a:lnTo>
                  <a:pt x="47017" y="195906"/>
                </a:lnTo>
                <a:cubicBezTo>
                  <a:pt x="9320" y="195906"/>
                  <a:pt x="-12956" y="153641"/>
                  <a:pt x="8174" y="122514"/>
                </a:cubicBezTo>
                <a:lnTo>
                  <a:pt x="77570" y="20561"/>
                </a:lnTo>
                <a:cubicBezTo>
                  <a:pt x="86427" y="7709"/>
                  <a:pt x="100992" y="0"/>
                  <a:pt x="116124" y="0"/>
                </a:cubicBezTo>
                <a:close/>
              </a:path>
            </a:pathLst>
          </a:custGeom>
          <a:solidFill>
            <a:schemeClr val="tx2"/>
          </a:solidFill>
          <a:ln w="12700">
            <a:miter lim="400000"/>
          </a:ln>
        </p:spPr>
        <p:txBody>
          <a:bodyPr wrap="square" lIns="28575" tIns="28575" rIns="28575" bIns="28575" anchor="ctr">
            <a:noAutofit/>
          </a:bodyPr>
          <a:lstStyle/>
          <a:p>
            <a:pPr>
              <a:defRPr sz="3000">
                <a:solidFill>
                  <a:srgbClr val="FFFFFF"/>
                </a:solidFill>
              </a:defRPr>
            </a:pPr>
            <a:endParaRPr sz="2250"/>
          </a:p>
        </p:txBody>
      </p:sp>
      <p:grpSp>
        <p:nvGrpSpPr>
          <p:cNvPr id="73" name="Group 72">
            <a:extLst>
              <a:ext uri="{FF2B5EF4-FFF2-40B4-BE49-F238E27FC236}">
                <a16:creationId xmlns:a16="http://schemas.microsoft.com/office/drawing/2014/main" xmlns="" id="{A96D3E33-B9B3-40F8-A343-817242AD9BFD}"/>
              </a:ext>
            </a:extLst>
          </p:cNvPr>
          <p:cNvGrpSpPr/>
          <p:nvPr/>
        </p:nvGrpSpPr>
        <p:grpSpPr>
          <a:xfrm>
            <a:off x="457200" y="1474520"/>
            <a:ext cx="3210502" cy="1767833"/>
            <a:chOff x="332936" y="4170155"/>
            <a:chExt cx="2937088" cy="2357111"/>
          </a:xfrm>
        </p:grpSpPr>
        <p:sp>
          <p:nvSpPr>
            <p:cNvPr id="74" name="TextBox 73">
              <a:extLst>
                <a:ext uri="{FF2B5EF4-FFF2-40B4-BE49-F238E27FC236}">
                  <a16:creationId xmlns:a16="http://schemas.microsoft.com/office/drawing/2014/main" xmlns="" id="{1D5C22B2-45BB-4606-AEF6-B020C9D75D71}"/>
                </a:ext>
              </a:extLst>
            </p:cNvPr>
            <p:cNvSpPr txBox="1"/>
            <p:nvPr/>
          </p:nvSpPr>
          <p:spPr>
            <a:xfrm>
              <a:off x="332936" y="4170155"/>
              <a:ext cx="2937088" cy="943848"/>
            </a:xfrm>
            <a:prstGeom prst="rect">
              <a:avLst/>
            </a:prstGeom>
            <a:noFill/>
          </p:spPr>
          <p:txBody>
            <a:bodyPr wrap="square" lIns="0" rIns="0" rtlCol="0" anchor="b">
              <a:spAutoFit/>
            </a:bodyPr>
            <a:lstStyle/>
            <a:p>
              <a:pPr algn="ctr"/>
              <a:r>
                <a:rPr lang="uz-Cyrl-UZ" sz="2000" b="1" dirty="0"/>
                <a:t>Кўрсаткичларнинг </a:t>
              </a:r>
              <a:r>
                <a:rPr lang="uz-Cyrl-UZ" sz="2000" b="1" dirty="0" smtClean="0"/>
                <a:t>қиёсла</a:t>
              </a:r>
              <a:r>
                <a:rPr lang="en-US" sz="2000" b="1" dirty="0" smtClean="0"/>
                <a:t>-</a:t>
              </a:r>
              <a:r>
                <a:rPr lang="uz-Cyrl-UZ" sz="2000" b="1" dirty="0" smtClean="0"/>
                <a:t>нувчанлигида</a:t>
              </a:r>
              <a:endParaRPr lang="en-US" sz="2000" b="1" dirty="0"/>
            </a:p>
          </p:txBody>
        </p:sp>
        <p:sp>
          <p:nvSpPr>
            <p:cNvPr id="75" name="TextBox 74">
              <a:extLst>
                <a:ext uri="{FF2B5EF4-FFF2-40B4-BE49-F238E27FC236}">
                  <a16:creationId xmlns:a16="http://schemas.microsoft.com/office/drawing/2014/main" xmlns="" id="{29D4C1B0-77B2-47BA-B102-802649D5C344}"/>
                </a:ext>
              </a:extLst>
            </p:cNvPr>
            <p:cNvSpPr txBox="1"/>
            <p:nvPr/>
          </p:nvSpPr>
          <p:spPr>
            <a:xfrm>
              <a:off x="340732" y="5111494"/>
              <a:ext cx="2929292" cy="1415772"/>
            </a:xfrm>
            <a:prstGeom prst="rect">
              <a:avLst/>
            </a:prstGeom>
            <a:noFill/>
          </p:spPr>
          <p:txBody>
            <a:bodyPr wrap="square" lIns="0" rIns="0" rtlCol="0" anchor="t">
              <a:spAutoFit/>
            </a:bodyPr>
            <a:lstStyle/>
            <a:p>
              <a:pPr algn="ctr"/>
              <a:r>
                <a:rPr lang="uz-Cyrl-UZ" sz="1050" b="1" dirty="0"/>
                <a:t>талаб қилинишича, молиявий ҳисобот шундай тузилиши керакки, унда даврдан даврга ўтадиган кўрсаткичларнинг ўзгаришини кузатиш имконияти бўлиши керак. Агар </a:t>
              </a:r>
              <a:r>
                <a:rPr lang="uz-Cyrl-UZ" sz="1050" b="1" u="sng" dirty="0">
                  <a:hlinkClick r:id="rId3" tooltip="Ҳисоб сиёсати"/>
                </a:rPr>
                <a:t>ҳисоб сиёсати</a:t>
              </a:r>
              <a:r>
                <a:rPr lang="uz-Cyrl-UZ" sz="1050" b="1" dirty="0"/>
                <a:t> ўзгартирилса, бу ҳақда ҳисоботдан фойдаланувчиларни хабардор қилиш лозим.</a:t>
              </a:r>
              <a:endParaRPr lang="en-US" sz="1050" b="1" noProof="1">
                <a:solidFill>
                  <a:schemeClr val="tx1">
                    <a:lumMod val="65000"/>
                    <a:lumOff val="35000"/>
                  </a:schemeClr>
                </a:solidFill>
              </a:endParaRPr>
            </a:p>
          </p:txBody>
        </p:sp>
      </p:grpSp>
      <p:grpSp>
        <p:nvGrpSpPr>
          <p:cNvPr id="76" name="Group 75">
            <a:extLst>
              <a:ext uri="{FF2B5EF4-FFF2-40B4-BE49-F238E27FC236}">
                <a16:creationId xmlns:a16="http://schemas.microsoft.com/office/drawing/2014/main" xmlns="" id="{CED62C89-B879-4C53-8487-DF53E70E1615}"/>
              </a:ext>
            </a:extLst>
          </p:cNvPr>
          <p:cNvGrpSpPr/>
          <p:nvPr/>
        </p:nvGrpSpPr>
        <p:grpSpPr>
          <a:xfrm>
            <a:off x="5456419" y="1782295"/>
            <a:ext cx="3210502" cy="1136892"/>
            <a:chOff x="332936" y="4580523"/>
            <a:chExt cx="2937088" cy="1515857"/>
          </a:xfrm>
        </p:grpSpPr>
        <p:sp>
          <p:nvSpPr>
            <p:cNvPr id="77" name="TextBox 76">
              <a:extLst>
                <a:ext uri="{FF2B5EF4-FFF2-40B4-BE49-F238E27FC236}">
                  <a16:creationId xmlns:a16="http://schemas.microsoft.com/office/drawing/2014/main" xmlns="" id="{CE1E719B-7F52-4404-9580-7EA74117DF2F}"/>
                </a:ext>
              </a:extLst>
            </p:cNvPr>
            <p:cNvSpPr txBox="1"/>
            <p:nvPr/>
          </p:nvSpPr>
          <p:spPr>
            <a:xfrm>
              <a:off x="332936" y="4580523"/>
              <a:ext cx="2937088" cy="533480"/>
            </a:xfrm>
            <a:prstGeom prst="rect">
              <a:avLst/>
            </a:prstGeom>
            <a:noFill/>
          </p:spPr>
          <p:txBody>
            <a:bodyPr wrap="square" lIns="0" rIns="0" rtlCol="0" anchor="b">
              <a:spAutoFit/>
            </a:bodyPr>
            <a:lstStyle/>
            <a:p>
              <a:pPr algn="ctr"/>
              <a:r>
                <a:rPr lang="uz-Cyrl-UZ" sz="2000" b="1" dirty="0"/>
                <a:t>Бетарафлик</a:t>
              </a:r>
              <a:endParaRPr lang="en-US" sz="2000" b="1" dirty="0"/>
            </a:p>
          </p:txBody>
        </p:sp>
        <p:sp>
          <p:nvSpPr>
            <p:cNvPr id="78" name="TextBox 77">
              <a:extLst>
                <a:ext uri="{FF2B5EF4-FFF2-40B4-BE49-F238E27FC236}">
                  <a16:creationId xmlns:a16="http://schemas.microsoft.com/office/drawing/2014/main" xmlns="" id="{A1AF7BD4-08BA-4284-B64E-B2A99275B3C2}"/>
                </a:ext>
              </a:extLst>
            </p:cNvPr>
            <p:cNvSpPr txBox="1"/>
            <p:nvPr/>
          </p:nvSpPr>
          <p:spPr>
            <a:xfrm>
              <a:off x="340732" y="5111494"/>
              <a:ext cx="2929292" cy="984886"/>
            </a:xfrm>
            <a:prstGeom prst="rect">
              <a:avLst/>
            </a:prstGeom>
            <a:noFill/>
          </p:spPr>
          <p:txBody>
            <a:bodyPr wrap="square" lIns="0" rIns="0" rtlCol="0" anchor="t">
              <a:spAutoFit/>
            </a:bodyPr>
            <a:lstStyle/>
            <a:p>
              <a:pPr algn="ctr"/>
              <a:r>
                <a:rPr lang="uz-Cyrl-UZ" sz="1050" b="1" dirty="0"/>
                <a:t>молиявий ҳисоботнинг зарур хусусияти ҳисобланади, у ҳисоботдаги маълумотлар ишончли бўлиши учун керак. Молиявий ҳисобот тахминга асосланган янглиш фикрлардан холи бўлиши лозим.</a:t>
              </a:r>
              <a:endParaRPr lang="en-US" sz="1050" b="1" noProof="1">
                <a:solidFill>
                  <a:schemeClr val="tx1">
                    <a:lumMod val="65000"/>
                    <a:lumOff val="35000"/>
                  </a:schemeClr>
                </a:solidFill>
              </a:endParaRPr>
            </a:p>
          </p:txBody>
        </p:sp>
      </p:grpSp>
      <p:pic>
        <p:nvPicPr>
          <p:cNvPr id="82" name="Graphic 81" descr="World">
            <a:extLst>
              <a:ext uri="{FF2B5EF4-FFF2-40B4-BE49-F238E27FC236}">
                <a16:creationId xmlns:a16="http://schemas.microsoft.com/office/drawing/2014/main" xmlns="" id="{A7E5FD45-D483-4BDE-9B78-342B8B4DC1C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033407" y="3808338"/>
            <a:ext cx="434600" cy="434600"/>
          </a:xfrm>
          <a:prstGeom prst="rect">
            <a:avLst/>
          </a:prstGeom>
        </p:spPr>
      </p:pic>
      <p:pic>
        <p:nvPicPr>
          <p:cNvPr id="83" name="Graphic 82" descr="Hourglass">
            <a:extLst>
              <a:ext uri="{FF2B5EF4-FFF2-40B4-BE49-F238E27FC236}">
                <a16:creationId xmlns:a16="http://schemas.microsoft.com/office/drawing/2014/main" xmlns="" id="{32B2BE0E-42A2-4F4A-959B-54A9A9EBCCE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4354701" y="3488636"/>
            <a:ext cx="434600" cy="434600"/>
          </a:xfrm>
          <a:prstGeom prst="rect">
            <a:avLst/>
          </a:prstGeom>
        </p:spPr>
      </p:pic>
      <p:pic>
        <p:nvPicPr>
          <p:cNvPr id="84" name="Graphic 83" descr="Puzzle">
            <a:extLst>
              <a:ext uri="{FF2B5EF4-FFF2-40B4-BE49-F238E27FC236}">
                <a16:creationId xmlns:a16="http://schemas.microsoft.com/office/drawing/2014/main" xmlns="" id="{5E85C051-C67D-4FBD-B047-40E0E3A0650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667834" y="3808338"/>
            <a:ext cx="434600" cy="434600"/>
          </a:xfrm>
          <a:prstGeom prst="rect">
            <a:avLst/>
          </a:prstGeom>
        </p:spPr>
      </p:pic>
      <p:grpSp>
        <p:nvGrpSpPr>
          <p:cNvPr id="85" name="Group 84">
            <a:extLst>
              <a:ext uri="{FF2B5EF4-FFF2-40B4-BE49-F238E27FC236}">
                <a16:creationId xmlns:a16="http://schemas.microsoft.com/office/drawing/2014/main" xmlns="" id="{CA899BFB-0198-45AA-B5A1-03D8E58E09A5}"/>
              </a:ext>
            </a:extLst>
          </p:cNvPr>
          <p:cNvGrpSpPr/>
          <p:nvPr/>
        </p:nvGrpSpPr>
        <p:grpSpPr>
          <a:xfrm>
            <a:off x="106154" y="3673479"/>
            <a:ext cx="2794082" cy="3014302"/>
            <a:chOff x="337553" y="3651957"/>
            <a:chExt cx="2937088" cy="3326527"/>
          </a:xfrm>
        </p:grpSpPr>
        <p:sp>
          <p:nvSpPr>
            <p:cNvPr id="86" name="TextBox 85">
              <a:extLst>
                <a:ext uri="{FF2B5EF4-FFF2-40B4-BE49-F238E27FC236}">
                  <a16:creationId xmlns:a16="http://schemas.microsoft.com/office/drawing/2014/main" xmlns="" id="{30E4A41C-725B-42A5-90D3-1C87D76B2EBE}"/>
                </a:ext>
              </a:extLst>
            </p:cNvPr>
            <p:cNvSpPr txBox="1"/>
            <p:nvPr/>
          </p:nvSpPr>
          <p:spPr>
            <a:xfrm>
              <a:off x="337553" y="3651957"/>
              <a:ext cx="2937088" cy="1231105"/>
            </a:xfrm>
            <a:prstGeom prst="rect">
              <a:avLst/>
            </a:prstGeom>
            <a:noFill/>
          </p:spPr>
          <p:txBody>
            <a:bodyPr wrap="square" lIns="0" rIns="0" rtlCol="0" anchor="b">
              <a:spAutoFit/>
            </a:bodyPr>
            <a:lstStyle/>
            <a:p>
              <a:pPr algn="ctr"/>
              <a:r>
                <a:rPr lang="uz-Cyrl-UZ" b="1" i="1" dirty="0"/>
                <a:t>Ҳисобот даври </a:t>
              </a:r>
              <a:r>
                <a:rPr lang="uz-Cyrl-UZ" b="1" i="1" dirty="0" smtClean="0"/>
                <a:t>даромад</a:t>
              </a:r>
              <a:r>
                <a:rPr lang="en-US" b="1" i="1" dirty="0" smtClean="0"/>
                <a:t>-</a:t>
              </a:r>
              <a:r>
                <a:rPr lang="uz-Cyrl-UZ" b="1" i="1" dirty="0" smtClean="0"/>
                <a:t>лари</a:t>
              </a:r>
              <a:r>
                <a:rPr lang="uz-Cyrl-UZ" b="1" i="1" dirty="0"/>
                <a:t> ва харажатларининг мувофиқлиги</a:t>
              </a:r>
              <a:endParaRPr lang="en-US" b="1" i="1" dirty="0"/>
            </a:p>
          </p:txBody>
        </p:sp>
        <p:sp>
          <p:nvSpPr>
            <p:cNvPr id="87" name="TextBox 86">
              <a:extLst>
                <a:ext uri="{FF2B5EF4-FFF2-40B4-BE49-F238E27FC236}">
                  <a16:creationId xmlns:a16="http://schemas.microsoft.com/office/drawing/2014/main" xmlns="" id="{F42FF949-F035-4ECA-B99E-6268E067213B}"/>
                </a:ext>
              </a:extLst>
            </p:cNvPr>
            <p:cNvSpPr txBox="1"/>
            <p:nvPr/>
          </p:nvSpPr>
          <p:spPr>
            <a:xfrm>
              <a:off x="341450" y="4838649"/>
              <a:ext cx="2929293" cy="2139835"/>
            </a:xfrm>
            <a:prstGeom prst="rect">
              <a:avLst/>
            </a:prstGeom>
            <a:noFill/>
          </p:spPr>
          <p:txBody>
            <a:bodyPr wrap="square" lIns="0" rIns="0" rtlCol="0" anchor="t">
              <a:spAutoFit/>
            </a:bodyPr>
            <a:lstStyle/>
            <a:p>
              <a:pPr algn="just"/>
              <a:r>
                <a:rPr lang="uz-Cyrl-UZ" sz="1200" b="1" dirty="0"/>
                <a:t>ушбу даврда мазкур ҳисобот даврида олинган даромадларга асос бўлган харажатларни акс эттиришини билдиради. Масалан, сотилган маҳсулот таннархи (харажат тури) у ишлаб чиқарилган даврда (яъни унга хом ашё ва бошқа ресурслар сарфланган пайтда) эмас, балки маҳсулот сотилган (яъни даромад олинган) даврдагина тан олинади.</a:t>
              </a:r>
              <a:endParaRPr lang="en-US" sz="1200" dirty="0">
                <a:solidFill>
                  <a:schemeClr val="tx1">
                    <a:lumMod val="65000"/>
                    <a:lumOff val="35000"/>
                  </a:schemeClr>
                </a:solidFill>
              </a:endParaRPr>
            </a:p>
          </p:txBody>
        </p:sp>
      </p:grpSp>
      <p:grpSp>
        <p:nvGrpSpPr>
          <p:cNvPr id="88" name="Group 87">
            <a:extLst>
              <a:ext uri="{FF2B5EF4-FFF2-40B4-BE49-F238E27FC236}">
                <a16:creationId xmlns:a16="http://schemas.microsoft.com/office/drawing/2014/main" xmlns="" id="{A55FCD8E-CF41-4188-8A5F-DD0AF31ED3D3}"/>
              </a:ext>
            </a:extLst>
          </p:cNvPr>
          <p:cNvGrpSpPr/>
          <p:nvPr/>
        </p:nvGrpSpPr>
        <p:grpSpPr>
          <a:xfrm>
            <a:off x="6372200" y="4136204"/>
            <a:ext cx="2522099" cy="2706553"/>
            <a:chOff x="8921977" y="4001571"/>
            <a:chExt cx="2937088" cy="3608736"/>
          </a:xfrm>
        </p:grpSpPr>
        <p:sp>
          <p:nvSpPr>
            <p:cNvPr id="89" name="TextBox 88">
              <a:extLst>
                <a:ext uri="{FF2B5EF4-FFF2-40B4-BE49-F238E27FC236}">
                  <a16:creationId xmlns:a16="http://schemas.microsoft.com/office/drawing/2014/main" xmlns="" id="{09623209-5727-4BA8-8401-6ED57117ABD9}"/>
                </a:ext>
              </a:extLst>
            </p:cNvPr>
            <p:cNvSpPr txBox="1"/>
            <p:nvPr/>
          </p:nvSpPr>
          <p:spPr>
            <a:xfrm>
              <a:off x="8921977" y="4001571"/>
              <a:ext cx="2937088" cy="533480"/>
            </a:xfrm>
            <a:prstGeom prst="rect">
              <a:avLst/>
            </a:prstGeom>
            <a:noFill/>
          </p:spPr>
          <p:txBody>
            <a:bodyPr wrap="square" lIns="0" rIns="0" rtlCol="0" anchor="b">
              <a:spAutoFit/>
            </a:bodyPr>
            <a:lstStyle/>
            <a:p>
              <a:pPr algn="ctr"/>
              <a:r>
                <a:rPr lang="ru-RU" sz="2000" b="1" dirty="0" err="1"/>
                <a:t>Ўз</a:t>
              </a:r>
              <a:r>
                <a:rPr lang="ru-RU" sz="2000" b="1" dirty="0"/>
                <a:t> </a:t>
              </a:r>
              <a:r>
                <a:rPr lang="ru-RU" sz="2000" b="1" dirty="0" err="1"/>
                <a:t>вақтидалик</a:t>
              </a:r>
              <a:endParaRPr lang="en-US" sz="2000" b="1" dirty="0"/>
            </a:p>
          </p:txBody>
        </p:sp>
        <p:sp>
          <p:nvSpPr>
            <p:cNvPr id="90" name="TextBox 89">
              <a:extLst>
                <a:ext uri="{FF2B5EF4-FFF2-40B4-BE49-F238E27FC236}">
                  <a16:creationId xmlns:a16="http://schemas.microsoft.com/office/drawing/2014/main" xmlns="" id="{D306083C-144D-4CDB-8F2C-3D7F7983326D}"/>
                </a:ext>
              </a:extLst>
            </p:cNvPr>
            <p:cNvSpPr txBox="1"/>
            <p:nvPr/>
          </p:nvSpPr>
          <p:spPr>
            <a:xfrm>
              <a:off x="8929772" y="4532543"/>
              <a:ext cx="2929293" cy="3077764"/>
            </a:xfrm>
            <a:prstGeom prst="rect">
              <a:avLst/>
            </a:prstGeom>
            <a:noFill/>
          </p:spPr>
          <p:txBody>
            <a:bodyPr wrap="square" lIns="0" rIns="0" rtlCol="0" anchor="t">
              <a:spAutoFit/>
            </a:bodyPr>
            <a:lstStyle/>
            <a:p>
              <a:pPr algn="just"/>
              <a:r>
                <a:rPr lang="uz-Cyrl-UZ" sz="1200" b="1" dirty="0"/>
                <a:t>талаби молиявий ҳисобот ўз вақтида тақдим этилмаган тақдирда, тақдим этилган молиявий ҳисоботнинг иқтисодий жиҳатдан фойдалилиги кескин пасайиши мумкинлигини англатади (яъни фойдаланувчилар қарор қабул қилишлари учун мазкур ахборот зарур бўлган, лекин у қарор қабул қилинганидан кейин тақдим этилган).</a:t>
              </a:r>
              <a:endParaRPr lang="en-US" sz="1200" dirty="0">
                <a:solidFill>
                  <a:schemeClr val="tx1">
                    <a:lumMod val="65000"/>
                    <a:lumOff val="35000"/>
                  </a:schemeClr>
                </a:solidFill>
              </a:endParaRPr>
            </a:p>
          </p:txBody>
        </p:sp>
      </p:grpSp>
      <p:grpSp>
        <p:nvGrpSpPr>
          <p:cNvPr id="91" name="Group 90">
            <a:extLst>
              <a:ext uri="{FF2B5EF4-FFF2-40B4-BE49-F238E27FC236}">
                <a16:creationId xmlns:a16="http://schemas.microsoft.com/office/drawing/2014/main" xmlns="" id="{FFAECC5C-3821-4C19-BFA4-561BBBA4694F}"/>
              </a:ext>
            </a:extLst>
          </p:cNvPr>
          <p:cNvGrpSpPr/>
          <p:nvPr/>
        </p:nvGrpSpPr>
        <p:grpSpPr>
          <a:xfrm>
            <a:off x="3470592" y="4548732"/>
            <a:ext cx="2202816" cy="2152555"/>
            <a:chOff x="8921977" y="4001571"/>
            <a:chExt cx="2937088" cy="2870073"/>
          </a:xfrm>
        </p:grpSpPr>
        <p:sp>
          <p:nvSpPr>
            <p:cNvPr id="92" name="TextBox 91">
              <a:extLst>
                <a:ext uri="{FF2B5EF4-FFF2-40B4-BE49-F238E27FC236}">
                  <a16:creationId xmlns:a16="http://schemas.microsoft.com/office/drawing/2014/main" xmlns="" id="{EAD403FF-E2AB-4721-9133-A97860D00DD8}"/>
                </a:ext>
              </a:extLst>
            </p:cNvPr>
            <p:cNvSpPr txBox="1"/>
            <p:nvPr/>
          </p:nvSpPr>
          <p:spPr>
            <a:xfrm>
              <a:off x="8921977" y="4001571"/>
              <a:ext cx="2937088" cy="533480"/>
            </a:xfrm>
            <a:prstGeom prst="rect">
              <a:avLst/>
            </a:prstGeom>
            <a:noFill/>
          </p:spPr>
          <p:txBody>
            <a:bodyPr wrap="square" lIns="0" rIns="0" rtlCol="0" anchor="b">
              <a:spAutoFit/>
            </a:bodyPr>
            <a:lstStyle/>
            <a:p>
              <a:pPr algn="ctr"/>
              <a:r>
                <a:rPr lang="uz-Cyrl-UZ" sz="2000" b="1" dirty="0"/>
                <a:t>Тушунарлилик</a:t>
              </a:r>
              <a:endParaRPr lang="en-US" sz="2000" b="1" dirty="0"/>
            </a:p>
          </p:txBody>
        </p:sp>
        <p:sp>
          <p:nvSpPr>
            <p:cNvPr id="93" name="TextBox 92">
              <a:extLst>
                <a:ext uri="{FF2B5EF4-FFF2-40B4-BE49-F238E27FC236}">
                  <a16:creationId xmlns:a16="http://schemas.microsoft.com/office/drawing/2014/main" xmlns="" id="{79DAC015-B7A7-4F55-AC33-092C13CA6B4F}"/>
                </a:ext>
              </a:extLst>
            </p:cNvPr>
            <p:cNvSpPr txBox="1"/>
            <p:nvPr/>
          </p:nvSpPr>
          <p:spPr>
            <a:xfrm>
              <a:off x="8929772" y="4532543"/>
              <a:ext cx="2929293" cy="2339101"/>
            </a:xfrm>
            <a:prstGeom prst="rect">
              <a:avLst/>
            </a:prstGeom>
            <a:noFill/>
          </p:spPr>
          <p:txBody>
            <a:bodyPr wrap="square" lIns="0" rIns="0" rtlCol="0" anchor="t">
              <a:spAutoFit/>
            </a:bodyPr>
            <a:lstStyle/>
            <a:p>
              <a:pPr algn="just"/>
              <a:r>
                <a:rPr lang="uz-Cyrl-UZ" sz="1200" b="1" dirty="0"/>
                <a:t>талаби молиявий ҳисобот унинг мазмунини ҳаддан ташқари мураккаблаштирмасдан тузилиши кераклигини англатади, бунда керакли тайёргарликка эга бўлган фойдаланувчи учун унинг мазмуни тушунарли бўлиши лозим.</a:t>
              </a:r>
              <a:endParaRPr lang="en-US" sz="1200" b="1" dirty="0">
                <a:solidFill>
                  <a:schemeClr val="tx1">
                    <a:lumMod val="65000"/>
                    <a:lumOff val="35000"/>
                  </a:schemeClr>
                </a:solidFill>
              </a:endParaRPr>
            </a:p>
          </p:txBody>
        </p:sp>
      </p:grpSp>
    </p:spTree>
    <p:extLst>
      <p:ext uri="{BB962C8B-B14F-4D97-AF65-F5344CB8AC3E}">
        <p14:creationId xmlns:p14="http://schemas.microsoft.com/office/powerpoint/2010/main" val="4044424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Freeform: Shape 84">
            <a:extLst>
              <a:ext uri="{FF2B5EF4-FFF2-40B4-BE49-F238E27FC236}">
                <a16:creationId xmlns:a16="http://schemas.microsoft.com/office/drawing/2014/main" xmlns="" id="{BCAC52B5-619B-4FE3-A109-FCF04B7FCB60}"/>
              </a:ext>
            </a:extLst>
          </p:cNvPr>
          <p:cNvSpPr/>
          <p:nvPr/>
        </p:nvSpPr>
        <p:spPr>
          <a:xfrm>
            <a:off x="6647665" y="2362618"/>
            <a:ext cx="1888349" cy="717206"/>
          </a:xfrm>
          <a:custGeom>
            <a:avLst/>
            <a:gdLst>
              <a:gd name="connsiteX0" fmla="*/ 1169078 w 2517798"/>
              <a:gd name="connsiteY0" fmla="*/ 810 h 956275"/>
              <a:gd name="connsiteX1" fmla="*/ 1698218 w 2517798"/>
              <a:gd name="connsiteY1" fmla="*/ 71876 h 956275"/>
              <a:gd name="connsiteX2" fmla="*/ 2319051 w 2517798"/>
              <a:gd name="connsiteY2" fmla="*/ 410970 h 956275"/>
              <a:gd name="connsiteX3" fmla="*/ 2460574 w 2517798"/>
              <a:gd name="connsiteY3" fmla="*/ 288229 h 956275"/>
              <a:gd name="connsiteX4" fmla="*/ 2515670 w 2517798"/>
              <a:gd name="connsiteY4" fmla="*/ 313006 h 956275"/>
              <a:gd name="connsiteX5" fmla="*/ 2517798 w 2517798"/>
              <a:gd name="connsiteY5" fmla="*/ 893184 h 956275"/>
              <a:gd name="connsiteX6" fmla="*/ 2446504 w 2517798"/>
              <a:gd name="connsiteY6" fmla="*/ 955608 h 956275"/>
              <a:gd name="connsiteX7" fmla="*/ 1869890 w 2517798"/>
              <a:gd name="connsiteY7" fmla="*/ 874911 h 956275"/>
              <a:gd name="connsiteX8" fmla="*/ 1852628 w 2517798"/>
              <a:gd name="connsiteY8" fmla="*/ 817846 h 956275"/>
              <a:gd name="connsiteX9" fmla="*/ 1988713 w 2517798"/>
              <a:gd name="connsiteY9" fmla="*/ 699456 h 956275"/>
              <a:gd name="connsiteX10" fmla="*/ 1643122 w 2517798"/>
              <a:gd name="connsiteY10" fmla="*/ 505682 h 956275"/>
              <a:gd name="connsiteX11" fmla="*/ 817040 w 2517798"/>
              <a:gd name="connsiteY11" fmla="*/ 491667 h 956275"/>
              <a:gd name="connsiteX12" fmla="*/ 293393 w 2517798"/>
              <a:gd name="connsiteY12" fmla="*/ 808136 h 956275"/>
              <a:gd name="connsiteX13" fmla="*/ 103277 w 2517798"/>
              <a:gd name="connsiteY13" fmla="*/ 793068 h 956275"/>
              <a:gd name="connsiteX14" fmla="*/ 65561 w 2517798"/>
              <a:gd name="connsiteY14" fmla="*/ 455074 h 956275"/>
              <a:gd name="connsiteX15" fmla="*/ 811719 w 2517798"/>
              <a:gd name="connsiteY15" fmla="*/ 48198 h 956275"/>
              <a:gd name="connsiteX16" fmla="*/ 1169078 w 2517798"/>
              <a:gd name="connsiteY16" fmla="*/ 810 h 95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17798" h="956275">
                <a:moveTo>
                  <a:pt x="1169078" y="810"/>
                </a:moveTo>
                <a:cubicBezTo>
                  <a:pt x="1362035" y="-5080"/>
                  <a:pt x="1542966" y="21412"/>
                  <a:pt x="1698218" y="71876"/>
                </a:cubicBezTo>
                <a:cubicBezTo>
                  <a:pt x="1957381" y="148314"/>
                  <a:pt x="2204603" y="319464"/>
                  <a:pt x="2319051" y="410970"/>
                </a:cubicBezTo>
                <a:lnTo>
                  <a:pt x="2460574" y="288229"/>
                </a:lnTo>
                <a:cubicBezTo>
                  <a:pt x="2490841" y="262399"/>
                  <a:pt x="2515670" y="273162"/>
                  <a:pt x="2515670" y="313006"/>
                </a:cubicBezTo>
                <a:lnTo>
                  <a:pt x="2517798" y="893184"/>
                </a:lnTo>
                <a:cubicBezTo>
                  <a:pt x="2517798" y="933029"/>
                  <a:pt x="2485402" y="961012"/>
                  <a:pt x="2446504" y="955608"/>
                </a:cubicBezTo>
                <a:lnTo>
                  <a:pt x="1869890" y="874911"/>
                </a:lnTo>
                <a:cubicBezTo>
                  <a:pt x="1830992" y="869507"/>
                  <a:pt x="1822361" y="843676"/>
                  <a:pt x="1852628" y="817846"/>
                </a:cubicBezTo>
                <a:lnTo>
                  <a:pt x="1988713" y="699456"/>
                </a:lnTo>
                <a:cubicBezTo>
                  <a:pt x="1902286" y="636986"/>
                  <a:pt x="1778142" y="556289"/>
                  <a:pt x="1643122" y="505682"/>
                </a:cubicBezTo>
                <a:cubicBezTo>
                  <a:pt x="1364569" y="401261"/>
                  <a:pt x="1065444" y="406665"/>
                  <a:pt x="817040" y="491667"/>
                </a:cubicBezTo>
                <a:cubicBezTo>
                  <a:pt x="480199" y="606851"/>
                  <a:pt x="383012" y="772642"/>
                  <a:pt x="293393" y="808136"/>
                </a:cubicBezTo>
                <a:cubicBezTo>
                  <a:pt x="231794" y="832913"/>
                  <a:pt x="159437" y="827555"/>
                  <a:pt x="103277" y="793068"/>
                </a:cubicBezTo>
                <a:cubicBezTo>
                  <a:pt x="-16610" y="720981"/>
                  <a:pt x="-36000" y="550885"/>
                  <a:pt x="65561" y="455074"/>
                </a:cubicBezTo>
                <a:cubicBezTo>
                  <a:pt x="258751" y="261346"/>
                  <a:pt x="588144" y="93402"/>
                  <a:pt x="811719" y="48198"/>
                </a:cubicBezTo>
                <a:cubicBezTo>
                  <a:pt x="933202" y="19534"/>
                  <a:pt x="1053305" y="4343"/>
                  <a:pt x="1169078" y="810"/>
                </a:cubicBezTo>
                <a:close/>
              </a:path>
            </a:pathLst>
          </a:custGeom>
          <a:gradFill flip="none" rotWithShape="1">
            <a:gsLst>
              <a:gs pos="100000">
                <a:schemeClr val="accent2">
                  <a:lumMod val="50000"/>
                </a:schemeClr>
              </a:gs>
              <a:gs pos="0">
                <a:schemeClr val="accent2"/>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lang="en-US" sz="2250">
              <a:solidFill>
                <a:srgbClr val="FFFFFF"/>
              </a:solidFill>
            </a:endParaRPr>
          </a:p>
        </p:txBody>
      </p:sp>
      <p:sp>
        <p:nvSpPr>
          <p:cNvPr id="33" name="Freeform: Shape 32">
            <a:extLst>
              <a:ext uri="{FF2B5EF4-FFF2-40B4-BE49-F238E27FC236}">
                <a16:creationId xmlns:a16="http://schemas.microsoft.com/office/drawing/2014/main" xmlns="" id="{A1AA43A7-02B5-4F4E-B9BB-C1FA589E74FB}"/>
              </a:ext>
            </a:extLst>
          </p:cNvPr>
          <p:cNvSpPr/>
          <p:nvPr/>
        </p:nvSpPr>
        <p:spPr>
          <a:xfrm>
            <a:off x="3651240" y="2370950"/>
            <a:ext cx="4927126" cy="2500059"/>
          </a:xfrm>
          <a:custGeom>
            <a:avLst/>
            <a:gdLst>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443800 w 7726630"/>
              <a:gd name="connsiteY24" fmla="*/ 1754240 h 3920548"/>
              <a:gd name="connsiteX25" fmla="*/ 3394038 w 7726630"/>
              <a:gd name="connsiteY25" fmla="*/ 1877596 h 3920548"/>
              <a:gd name="connsiteX26" fmla="*/ 3264524 w 7726630"/>
              <a:gd name="connsiteY26" fmla="*/ 1742934 h 3920548"/>
              <a:gd name="connsiteX27" fmla="*/ 2002166 w 7726630"/>
              <a:gd name="connsiteY27" fmla="*/ 626688 h 3920548"/>
              <a:gd name="connsiteX28" fmla="*/ 427389 w 7726630"/>
              <a:gd name="connsiteY28" fmla="*/ 900950 h 3920548"/>
              <a:gd name="connsiteX29" fmla="*/ 134002 w 7726630"/>
              <a:gd name="connsiteY29" fmla="*/ 942886 h 3920548"/>
              <a:gd name="connsiteX30" fmla="*/ 89597 w 7726630"/>
              <a:gd name="connsiteY30" fmla="*/ 526321 h 3920548"/>
              <a:gd name="connsiteX31" fmla="*/ 1501103 w 7726630"/>
              <a:gd name="connsiteY31"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394038 w 7726630"/>
              <a:gd name="connsiteY24" fmla="*/ 1877596 h 3920548"/>
              <a:gd name="connsiteX25" fmla="*/ 3264524 w 7726630"/>
              <a:gd name="connsiteY25" fmla="*/ 1742934 h 3920548"/>
              <a:gd name="connsiteX26" fmla="*/ 2002166 w 7726630"/>
              <a:gd name="connsiteY26" fmla="*/ 626688 h 3920548"/>
              <a:gd name="connsiteX27" fmla="*/ 427389 w 7726630"/>
              <a:gd name="connsiteY27" fmla="*/ 900950 h 3920548"/>
              <a:gd name="connsiteX28" fmla="*/ 134002 w 7726630"/>
              <a:gd name="connsiteY28" fmla="*/ 942886 h 3920548"/>
              <a:gd name="connsiteX29" fmla="*/ 89597 w 7726630"/>
              <a:gd name="connsiteY29" fmla="*/ 526321 h 3920548"/>
              <a:gd name="connsiteX30" fmla="*/ 1501103 w 7726630"/>
              <a:gd name="connsiteY30"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394038 w 7726630"/>
              <a:gd name="connsiteY23" fmla="*/ 1877596 h 3920548"/>
              <a:gd name="connsiteX24" fmla="*/ 3264524 w 7726630"/>
              <a:gd name="connsiteY24" fmla="*/ 1742934 h 3920548"/>
              <a:gd name="connsiteX25" fmla="*/ 2002166 w 7726630"/>
              <a:gd name="connsiteY25" fmla="*/ 626688 h 3920548"/>
              <a:gd name="connsiteX26" fmla="*/ 427389 w 7726630"/>
              <a:gd name="connsiteY26" fmla="*/ 900950 h 3920548"/>
              <a:gd name="connsiteX27" fmla="*/ 134002 w 7726630"/>
              <a:gd name="connsiteY27" fmla="*/ 942886 h 3920548"/>
              <a:gd name="connsiteX28" fmla="*/ 89597 w 7726630"/>
              <a:gd name="connsiteY28" fmla="*/ 526321 h 3920548"/>
              <a:gd name="connsiteX29" fmla="*/ 1501103 w 7726630"/>
              <a:gd name="connsiteY29"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3394038 w 7726630"/>
              <a:gd name="connsiteY22" fmla="*/ 1877596 h 3920548"/>
              <a:gd name="connsiteX23" fmla="*/ 3264524 w 7726630"/>
              <a:gd name="connsiteY23" fmla="*/ 1742934 h 3920548"/>
              <a:gd name="connsiteX24" fmla="*/ 2002166 w 7726630"/>
              <a:gd name="connsiteY24" fmla="*/ 626688 h 3920548"/>
              <a:gd name="connsiteX25" fmla="*/ 427389 w 7726630"/>
              <a:gd name="connsiteY25" fmla="*/ 900950 h 3920548"/>
              <a:gd name="connsiteX26" fmla="*/ 134002 w 7726630"/>
              <a:gd name="connsiteY26" fmla="*/ 942886 h 3920548"/>
              <a:gd name="connsiteX27" fmla="*/ 89597 w 7726630"/>
              <a:gd name="connsiteY27" fmla="*/ 526321 h 3920548"/>
              <a:gd name="connsiteX28" fmla="*/ 1501103 w 7726630"/>
              <a:gd name="connsiteY28"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3394038 w 7726630"/>
              <a:gd name="connsiteY21" fmla="*/ 1877596 h 3920548"/>
              <a:gd name="connsiteX22" fmla="*/ 3264524 w 7726630"/>
              <a:gd name="connsiteY22" fmla="*/ 1742934 h 3920548"/>
              <a:gd name="connsiteX23" fmla="*/ 2002166 w 7726630"/>
              <a:gd name="connsiteY23" fmla="*/ 626688 h 3920548"/>
              <a:gd name="connsiteX24" fmla="*/ 427389 w 7726630"/>
              <a:gd name="connsiteY24" fmla="*/ 900950 h 3920548"/>
              <a:gd name="connsiteX25" fmla="*/ 134002 w 7726630"/>
              <a:gd name="connsiteY25" fmla="*/ 942886 h 3920548"/>
              <a:gd name="connsiteX26" fmla="*/ 89597 w 7726630"/>
              <a:gd name="connsiteY26" fmla="*/ 526321 h 3920548"/>
              <a:gd name="connsiteX27" fmla="*/ 1501103 w 7726630"/>
              <a:gd name="connsiteY27"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314136 w 7726630"/>
              <a:gd name="connsiteY6" fmla="*/ 2108176 h 3920548"/>
              <a:gd name="connsiteX7" fmla="*/ 4457569 w 7726630"/>
              <a:gd name="connsiteY7" fmla="*/ 2259327 h 3920548"/>
              <a:gd name="connsiteX8" fmla="*/ 6414726 w 7726630"/>
              <a:gd name="connsiteY8" fmla="*/ 3407390 h 3920548"/>
              <a:gd name="connsiteX9" fmla="*/ 7127167 w 7726630"/>
              <a:gd name="connsiteY9" fmla="*/ 3100088 h 3920548"/>
              <a:gd name="connsiteX10" fmla="*/ 7026764 w 7726630"/>
              <a:gd name="connsiteY10" fmla="*/ 2999730 h 3920548"/>
              <a:gd name="connsiteX11" fmla="*/ 7063672 w 7726630"/>
              <a:gd name="connsiteY11" fmla="*/ 2907004 h 3920548"/>
              <a:gd name="connsiteX12" fmla="*/ 7602070 w 7726630"/>
              <a:gd name="connsiteY12" fmla="*/ 2896828 h 3920548"/>
              <a:gd name="connsiteX13" fmla="*/ 7726611 w 7726630"/>
              <a:gd name="connsiteY13" fmla="*/ 3023854 h 3920548"/>
              <a:gd name="connsiteX14" fmla="*/ 7716466 w 7726630"/>
              <a:gd name="connsiteY14" fmla="*/ 3562313 h 3920548"/>
              <a:gd name="connsiteX15" fmla="*/ 7623759 w 7726630"/>
              <a:gd name="connsiteY15" fmla="*/ 3599158 h 3920548"/>
              <a:gd name="connsiteX16" fmla="*/ 7485224 w 7726630"/>
              <a:gd name="connsiteY16" fmla="*/ 3460727 h 3920548"/>
              <a:gd name="connsiteX17" fmla="*/ 6450234 w 7726630"/>
              <a:gd name="connsiteY17" fmla="*/ 3911636 h 3920548"/>
              <a:gd name="connsiteX18" fmla="*/ 4124875 w 7726630"/>
              <a:gd name="connsiteY18" fmla="*/ 2639003 h 3920548"/>
              <a:gd name="connsiteX19" fmla="*/ 3949607 w 7726630"/>
              <a:gd name="connsiteY19" fmla="*/ 2457411 h 3920548"/>
              <a:gd name="connsiteX20" fmla="*/ 3394038 w 7726630"/>
              <a:gd name="connsiteY20" fmla="*/ 1877596 h 3920548"/>
              <a:gd name="connsiteX21" fmla="*/ 3264524 w 7726630"/>
              <a:gd name="connsiteY21" fmla="*/ 1742934 h 3920548"/>
              <a:gd name="connsiteX22" fmla="*/ 2002166 w 7726630"/>
              <a:gd name="connsiteY22" fmla="*/ 626688 h 3920548"/>
              <a:gd name="connsiteX23" fmla="*/ 427389 w 7726630"/>
              <a:gd name="connsiteY23" fmla="*/ 900950 h 3920548"/>
              <a:gd name="connsiteX24" fmla="*/ 134002 w 7726630"/>
              <a:gd name="connsiteY24" fmla="*/ 942886 h 3920548"/>
              <a:gd name="connsiteX25" fmla="*/ 89597 w 7726630"/>
              <a:gd name="connsiteY25" fmla="*/ 526321 h 3920548"/>
              <a:gd name="connsiteX26" fmla="*/ 1501103 w 7726630"/>
              <a:gd name="connsiteY26"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4314136 w 7726630"/>
              <a:gd name="connsiteY5" fmla="*/ 2108176 h 3920548"/>
              <a:gd name="connsiteX6" fmla="*/ 4457569 w 7726630"/>
              <a:gd name="connsiteY6" fmla="*/ 2259327 h 3920548"/>
              <a:gd name="connsiteX7" fmla="*/ 6414726 w 7726630"/>
              <a:gd name="connsiteY7" fmla="*/ 3407390 h 3920548"/>
              <a:gd name="connsiteX8" fmla="*/ 7127167 w 7726630"/>
              <a:gd name="connsiteY8" fmla="*/ 3100088 h 3920548"/>
              <a:gd name="connsiteX9" fmla="*/ 7026764 w 7726630"/>
              <a:gd name="connsiteY9" fmla="*/ 2999730 h 3920548"/>
              <a:gd name="connsiteX10" fmla="*/ 7063672 w 7726630"/>
              <a:gd name="connsiteY10" fmla="*/ 2907004 h 3920548"/>
              <a:gd name="connsiteX11" fmla="*/ 7602070 w 7726630"/>
              <a:gd name="connsiteY11" fmla="*/ 2896828 h 3920548"/>
              <a:gd name="connsiteX12" fmla="*/ 7726611 w 7726630"/>
              <a:gd name="connsiteY12" fmla="*/ 3023854 h 3920548"/>
              <a:gd name="connsiteX13" fmla="*/ 7716466 w 7726630"/>
              <a:gd name="connsiteY13" fmla="*/ 3562313 h 3920548"/>
              <a:gd name="connsiteX14" fmla="*/ 7623759 w 7726630"/>
              <a:gd name="connsiteY14" fmla="*/ 3599158 h 3920548"/>
              <a:gd name="connsiteX15" fmla="*/ 7485224 w 7726630"/>
              <a:gd name="connsiteY15" fmla="*/ 3460727 h 3920548"/>
              <a:gd name="connsiteX16" fmla="*/ 6450234 w 7726630"/>
              <a:gd name="connsiteY16" fmla="*/ 3911636 h 3920548"/>
              <a:gd name="connsiteX17" fmla="*/ 4124875 w 7726630"/>
              <a:gd name="connsiteY17" fmla="*/ 2639003 h 3920548"/>
              <a:gd name="connsiteX18" fmla="*/ 3949607 w 7726630"/>
              <a:gd name="connsiteY18" fmla="*/ 2457411 h 3920548"/>
              <a:gd name="connsiteX19" fmla="*/ 3394038 w 7726630"/>
              <a:gd name="connsiteY19" fmla="*/ 1877596 h 3920548"/>
              <a:gd name="connsiteX20" fmla="*/ 3264524 w 7726630"/>
              <a:gd name="connsiteY20" fmla="*/ 1742934 h 3920548"/>
              <a:gd name="connsiteX21" fmla="*/ 2002166 w 7726630"/>
              <a:gd name="connsiteY21" fmla="*/ 626688 h 3920548"/>
              <a:gd name="connsiteX22" fmla="*/ 427389 w 7726630"/>
              <a:gd name="connsiteY22" fmla="*/ 900950 h 3920548"/>
              <a:gd name="connsiteX23" fmla="*/ 134002 w 7726630"/>
              <a:gd name="connsiteY23" fmla="*/ 942886 h 3920548"/>
              <a:gd name="connsiteX24" fmla="*/ 89597 w 7726630"/>
              <a:gd name="connsiteY24" fmla="*/ 526321 h 3920548"/>
              <a:gd name="connsiteX25" fmla="*/ 1501103 w 7726630"/>
              <a:gd name="connsiteY25"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4314136 w 7726630"/>
              <a:gd name="connsiteY4" fmla="*/ 2108176 h 3920548"/>
              <a:gd name="connsiteX5" fmla="*/ 4457569 w 7726630"/>
              <a:gd name="connsiteY5" fmla="*/ 2259327 h 3920548"/>
              <a:gd name="connsiteX6" fmla="*/ 6414726 w 7726630"/>
              <a:gd name="connsiteY6" fmla="*/ 3407390 h 3920548"/>
              <a:gd name="connsiteX7" fmla="*/ 7127167 w 7726630"/>
              <a:gd name="connsiteY7" fmla="*/ 3100088 h 3920548"/>
              <a:gd name="connsiteX8" fmla="*/ 7026764 w 7726630"/>
              <a:gd name="connsiteY8" fmla="*/ 2999730 h 3920548"/>
              <a:gd name="connsiteX9" fmla="*/ 7063672 w 7726630"/>
              <a:gd name="connsiteY9" fmla="*/ 2907004 h 3920548"/>
              <a:gd name="connsiteX10" fmla="*/ 7602070 w 7726630"/>
              <a:gd name="connsiteY10" fmla="*/ 2896828 h 3920548"/>
              <a:gd name="connsiteX11" fmla="*/ 7726611 w 7726630"/>
              <a:gd name="connsiteY11" fmla="*/ 3023854 h 3920548"/>
              <a:gd name="connsiteX12" fmla="*/ 7716466 w 7726630"/>
              <a:gd name="connsiteY12" fmla="*/ 3562313 h 3920548"/>
              <a:gd name="connsiteX13" fmla="*/ 7623759 w 7726630"/>
              <a:gd name="connsiteY13" fmla="*/ 3599158 h 3920548"/>
              <a:gd name="connsiteX14" fmla="*/ 7485224 w 7726630"/>
              <a:gd name="connsiteY14" fmla="*/ 3460727 h 3920548"/>
              <a:gd name="connsiteX15" fmla="*/ 6450234 w 7726630"/>
              <a:gd name="connsiteY15" fmla="*/ 3911636 h 3920548"/>
              <a:gd name="connsiteX16" fmla="*/ 4124875 w 7726630"/>
              <a:gd name="connsiteY16" fmla="*/ 2639003 h 3920548"/>
              <a:gd name="connsiteX17" fmla="*/ 3949607 w 7726630"/>
              <a:gd name="connsiteY17" fmla="*/ 2457411 h 3920548"/>
              <a:gd name="connsiteX18" fmla="*/ 3394038 w 7726630"/>
              <a:gd name="connsiteY18" fmla="*/ 1877596 h 3920548"/>
              <a:gd name="connsiteX19" fmla="*/ 3264524 w 7726630"/>
              <a:gd name="connsiteY19" fmla="*/ 1742934 h 3920548"/>
              <a:gd name="connsiteX20" fmla="*/ 2002166 w 7726630"/>
              <a:gd name="connsiteY20" fmla="*/ 626688 h 3920548"/>
              <a:gd name="connsiteX21" fmla="*/ 427389 w 7726630"/>
              <a:gd name="connsiteY21" fmla="*/ 900950 h 3920548"/>
              <a:gd name="connsiteX22" fmla="*/ 134002 w 7726630"/>
              <a:gd name="connsiteY22" fmla="*/ 942886 h 3920548"/>
              <a:gd name="connsiteX23" fmla="*/ 89597 w 7726630"/>
              <a:gd name="connsiteY23" fmla="*/ 526321 h 3920548"/>
              <a:gd name="connsiteX24" fmla="*/ 1501103 w 7726630"/>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30" h="3920548">
                <a:moveTo>
                  <a:pt x="1501103" y="914"/>
                </a:moveTo>
                <a:cubicBezTo>
                  <a:pt x="1679131" y="6348"/>
                  <a:pt x="1855737" y="36111"/>
                  <a:pt x="2022430" y="93260"/>
                </a:cubicBezTo>
                <a:cubicBezTo>
                  <a:pt x="2560923" y="277407"/>
                  <a:pt x="2874574" y="570773"/>
                  <a:pt x="3602316" y="1367093"/>
                </a:cubicBezTo>
                <a:cubicBezTo>
                  <a:pt x="3618880" y="1383588"/>
                  <a:pt x="3675971" y="1444535"/>
                  <a:pt x="3755970" y="1527103"/>
                </a:cubicBezTo>
                <a:lnTo>
                  <a:pt x="4314136" y="2108176"/>
                </a:lnTo>
                <a:lnTo>
                  <a:pt x="4457569" y="2259327"/>
                </a:lnTo>
                <a:cubicBezTo>
                  <a:pt x="5153568" y="3021310"/>
                  <a:pt x="5746714" y="3515380"/>
                  <a:pt x="6414726" y="3407390"/>
                </a:cubicBezTo>
                <a:cubicBezTo>
                  <a:pt x="6779080" y="3347737"/>
                  <a:pt x="6991256" y="3211850"/>
                  <a:pt x="7127167" y="3100088"/>
                </a:cubicBezTo>
                <a:lnTo>
                  <a:pt x="7026764" y="2999730"/>
                </a:lnTo>
                <a:cubicBezTo>
                  <a:pt x="6977262" y="2950165"/>
                  <a:pt x="6993705" y="2908320"/>
                  <a:pt x="7063672" y="2907004"/>
                </a:cubicBezTo>
                <a:lnTo>
                  <a:pt x="7602070" y="2896828"/>
                </a:lnTo>
                <a:cubicBezTo>
                  <a:pt x="7672036" y="2895600"/>
                  <a:pt x="7727836" y="2952709"/>
                  <a:pt x="7726611" y="3023854"/>
                </a:cubicBezTo>
                <a:lnTo>
                  <a:pt x="7716466" y="3562313"/>
                </a:lnTo>
                <a:cubicBezTo>
                  <a:pt x="7715066" y="3632230"/>
                  <a:pt x="7673261" y="3648723"/>
                  <a:pt x="7623759" y="3599158"/>
                </a:cubicBezTo>
                <a:lnTo>
                  <a:pt x="7485224" y="3460727"/>
                </a:lnTo>
                <a:cubicBezTo>
                  <a:pt x="7266752" y="3643635"/>
                  <a:pt x="6873186" y="3873475"/>
                  <a:pt x="6450234" y="3911636"/>
                </a:cubicBezTo>
                <a:cubicBezTo>
                  <a:pt x="5441832" y="4003046"/>
                  <a:pt x="4831019" y="3378177"/>
                  <a:pt x="4124875" y="2639003"/>
                </a:cubicBezTo>
                <a:cubicBezTo>
                  <a:pt x="4122251" y="2637775"/>
                  <a:pt x="4051234" y="2562857"/>
                  <a:pt x="3949607" y="2457411"/>
                </a:cubicBezTo>
                <a:lnTo>
                  <a:pt x="3394038" y="1877596"/>
                </a:lnTo>
                <a:lnTo>
                  <a:pt x="3264524" y="1742934"/>
                </a:lnTo>
                <a:cubicBezTo>
                  <a:pt x="2567267" y="981002"/>
                  <a:pt x="2356521" y="793035"/>
                  <a:pt x="2002166" y="626688"/>
                </a:cubicBezTo>
                <a:cubicBezTo>
                  <a:pt x="1498033" y="389143"/>
                  <a:pt x="826149" y="513647"/>
                  <a:pt x="427389" y="900950"/>
                </a:cubicBezTo>
                <a:cubicBezTo>
                  <a:pt x="349857" y="975876"/>
                  <a:pt x="229330" y="993676"/>
                  <a:pt x="134002" y="942886"/>
                </a:cubicBezTo>
                <a:cubicBezTo>
                  <a:pt x="-19652" y="861623"/>
                  <a:pt x="-50136" y="644394"/>
                  <a:pt x="89597" y="526321"/>
                </a:cubicBezTo>
                <a:cubicBezTo>
                  <a:pt x="420120" y="187267"/>
                  <a:pt x="967017" y="-15389"/>
                  <a:pt x="1501103" y="914"/>
                </a:cubicBezTo>
                <a:close/>
              </a:path>
            </a:pathLst>
          </a:custGeom>
          <a:gradFill flip="none" rotWithShape="1">
            <a:gsLst>
              <a:gs pos="100000">
                <a:schemeClr val="accent1"/>
              </a:gs>
              <a:gs pos="0">
                <a:schemeClr val="accent1">
                  <a:lumMod val="75000"/>
                </a:schemeClr>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4" name="Cercle">
            <a:extLst>
              <a:ext uri="{FF2B5EF4-FFF2-40B4-BE49-F238E27FC236}">
                <a16:creationId xmlns:a16="http://schemas.microsoft.com/office/drawing/2014/main" xmlns="" id="{42B73BBF-773C-4F69-94A1-EADE6BCA4648}"/>
              </a:ext>
            </a:extLst>
          </p:cNvPr>
          <p:cNvSpPr/>
          <p:nvPr/>
        </p:nvSpPr>
        <p:spPr>
          <a:xfrm>
            <a:off x="3950828" y="3034076"/>
            <a:ext cx="1213164" cy="1213163"/>
          </a:xfrm>
          <a:prstGeom prst="ellipse">
            <a:avLst/>
          </a:prstGeom>
          <a:solidFill>
            <a:schemeClr val="accent1"/>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5" name="Cercle">
            <a:extLst>
              <a:ext uri="{FF2B5EF4-FFF2-40B4-BE49-F238E27FC236}">
                <a16:creationId xmlns:a16="http://schemas.microsoft.com/office/drawing/2014/main" xmlns="" id="{3CF3788B-F3A8-47F0-9ABE-805A5C8C2670}"/>
              </a:ext>
            </a:extLst>
          </p:cNvPr>
          <p:cNvSpPr/>
          <p:nvPr/>
        </p:nvSpPr>
        <p:spPr>
          <a:xfrm>
            <a:off x="832887" y="3034809"/>
            <a:ext cx="1211695" cy="1211694"/>
          </a:xfrm>
          <a:prstGeom prst="ellipse">
            <a:avLst/>
          </a:prstGeom>
          <a:solidFill>
            <a:schemeClr val="tx2">
              <a:lumMod val="75000"/>
              <a:lumOff val="25000"/>
            </a:schemeClr>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6" name="Figure">
            <a:extLst>
              <a:ext uri="{FF2B5EF4-FFF2-40B4-BE49-F238E27FC236}">
                <a16:creationId xmlns:a16="http://schemas.microsoft.com/office/drawing/2014/main" xmlns="" id="{C89467CF-996B-4708-B800-C408793D914A}"/>
              </a:ext>
            </a:extLst>
          </p:cNvPr>
          <p:cNvSpPr/>
          <p:nvPr/>
        </p:nvSpPr>
        <p:spPr>
          <a:xfrm>
            <a:off x="7060670" y="3034711"/>
            <a:ext cx="1211892" cy="1211891"/>
          </a:xfrm>
          <a:prstGeom prst="ellipse">
            <a:avLst/>
          </a:prstGeom>
          <a:solidFill>
            <a:schemeClr val="accent2"/>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7" name="Figure">
            <a:extLst>
              <a:ext uri="{FF2B5EF4-FFF2-40B4-BE49-F238E27FC236}">
                <a16:creationId xmlns:a16="http://schemas.microsoft.com/office/drawing/2014/main" xmlns="" id="{FEC9C14C-F780-4EFD-A8C0-03E6F1D189FD}"/>
              </a:ext>
            </a:extLst>
          </p:cNvPr>
          <p:cNvSpPr/>
          <p:nvPr/>
        </p:nvSpPr>
        <p:spPr>
          <a:xfrm>
            <a:off x="565635" y="4184804"/>
            <a:ext cx="1888303" cy="719462"/>
          </a:xfrm>
          <a:custGeom>
            <a:avLst/>
            <a:gdLst/>
            <a:ahLst/>
            <a:cxnLst>
              <a:cxn ang="0">
                <a:pos x="wd2" y="hd2"/>
              </a:cxn>
              <a:cxn ang="5400000">
                <a:pos x="wd2" y="hd2"/>
              </a:cxn>
              <a:cxn ang="10800000">
                <a:pos x="wd2" y="hd2"/>
              </a:cxn>
              <a:cxn ang="16200000">
                <a:pos x="wd2" y="hd2"/>
              </a:cxn>
            </a:cxnLst>
            <a:rect l="0" t="0" r="r" b="b"/>
            <a:pathLst>
              <a:path w="21295" h="20880" extrusionOk="0">
                <a:moveTo>
                  <a:pt x="20692" y="15"/>
                </a:moveTo>
                <a:lnTo>
                  <a:pt x="15815" y="1777"/>
                </a:lnTo>
                <a:cubicBezTo>
                  <a:pt x="15486" y="1895"/>
                  <a:pt x="15413" y="2459"/>
                  <a:pt x="15669" y="3023"/>
                </a:cubicBezTo>
                <a:lnTo>
                  <a:pt x="16820" y="5608"/>
                </a:lnTo>
                <a:cubicBezTo>
                  <a:pt x="16089" y="6972"/>
                  <a:pt x="15039" y="8734"/>
                  <a:pt x="13897" y="9839"/>
                </a:cubicBezTo>
                <a:cubicBezTo>
                  <a:pt x="11541" y="12119"/>
                  <a:pt x="9011" y="12001"/>
                  <a:pt x="6910" y="10145"/>
                </a:cubicBezTo>
                <a:cubicBezTo>
                  <a:pt x="4061" y="7630"/>
                  <a:pt x="3239" y="4010"/>
                  <a:pt x="2481" y="3235"/>
                </a:cubicBezTo>
                <a:cubicBezTo>
                  <a:pt x="1960" y="2694"/>
                  <a:pt x="1348" y="2811"/>
                  <a:pt x="873" y="3564"/>
                </a:cubicBezTo>
                <a:cubicBezTo>
                  <a:pt x="-141" y="5138"/>
                  <a:pt x="-305" y="8852"/>
                  <a:pt x="554" y="10944"/>
                </a:cubicBezTo>
                <a:cubicBezTo>
                  <a:pt x="2188" y="15174"/>
                  <a:pt x="4974" y="18841"/>
                  <a:pt x="6865" y="19828"/>
                </a:cubicBezTo>
                <a:cubicBezTo>
                  <a:pt x="9605" y="21497"/>
                  <a:pt x="12262" y="21074"/>
                  <a:pt x="14363" y="19311"/>
                </a:cubicBezTo>
                <a:cubicBezTo>
                  <a:pt x="16555" y="17642"/>
                  <a:pt x="18646" y="13905"/>
                  <a:pt x="19614" y="11907"/>
                </a:cubicBezTo>
                <a:lnTo>
                  <a:pt x="20811" y="14587"/>
                </a:lnTo>
                <a:cubicBezTo>
                  <a:pt x="21067" y="15151"/>
                  <a:pt x="21277" y="14916"/>
                  <a:pt x="21277" y="14046"/>
                </a:cubicBezTo>
                <a:lnTo>
                  <a:pt x="21295" y="1378"/>
                </a:lnTo>
                <a:cubicBezTo>
                  <a:pt x="21295" y="508"/>
                  <a:pt x="21021" y="-103"/>
                  <a:pt x="20692" y="15"/>
                </a:cubicBezTo>
                <a:close/>
              </a:path>
            </a:pathLst>
          </a:custGeom>
          <a:gradFill flip="none" rotWithShape="1">
            <a:gsLst>
              <a:gs pos="100000">
                <a:schemeClr val="accent3">
                  <a:lumMod val="75000"/>
                </a:schemeClr>
              </a:gs>
              <a:gs pos="0">
                <a:schemeClr val="accent3"/>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8" name="Freeform: Shape 37">
            <a:extLst>
              <a:ext uri="{FF2B5EF4-FFF2-40B4-BE49-F238E27FC236}">
                <a16:creationId xmlns:a16="http://schemas.microsoft.com/office/drawing/2014/main" xmlns="" id="{B6F761FD-CC83-4809-B096-783809D01362}"/>
              </a:ext>
            </a:extLst>
          </p:cNvPr>
          <p:cNvSpPr/>
          <p:nvPr/>
        </p:nvSpPr>
        <p:spPr>
          <a:xfrm>
            <a:off x="573791" y="2362645"/>
            <a:ext cx="4927125" cy="2500059"/>
          </a:xfrm>
          <a:custGeom>
            <a:avLst/>
            <a:gdLst>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4084467 w 7726629"/>
              <a:gd name="connsiteY23" fmla="*/ 2406216 h 3920548"/>
              <a:gd name="connsiteX24" fmla="*/ 3434669 w 7726629"/>
              <a:gd name="connsiteY24" fmla="*/ 1776874 h 3920548"/>
              <a:gd name="connsiteX25" fmla="*/ 3394037 w 7726629"/>
              <a:gd name="connsiteY25" fmla="*/ 1877596 h 3920548"/>
              <a:gd name="connsiteX26" fmla="*/ 3264524 w 7726629"/>
              <a:gd name="connsiteY26" fmla="*/ 1742934 h 3920548"/>
              <a:gd name="connsiteX27" fmla="*/ 2002166 w 7726629"/>
              <a:gd name="connsiteY27" fmla="*/ 626688 h 3920548"/>
              <a:gd name="connsiteX28" fmla="*/ 427389 w 7726629"/>
              <a:gd name="connsiteY28" fmla="*/ 900950 h 3920548"/>
              <a:gd name="connsiteX29" fmla="*/ 134002 w 7726629"/>
              <a:gd name="connsiteY29" fmla="*/ 942886 h 3920548"/>
              <a:gd name="connsiteX30" fmla="*/ 89597 w 7726629"/>
              <a:gd name="connsiteY30" fmla="*/ 526321 h 3920548"/>
              <a:gd name="connsiteX31" fmla="*/ 1501102 w 7726629"/>
              <a:gd name="connsiteY31"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434669 w 7726629"/>
              <a:gd name="connsiteY23" fmla="*/ 1776874 h 3920548"/>
              <a:gd name="connsiteX24" fmla="*/ 3394037 w 7726629"/>
              <a:gd name="connsiteY24" fmla="*/ 1877596 h 3920548"/>
              <a:gd name="connsiteX25" fmla="*/ 3264524 w 7726629"/>
              <a:gd name="connsiteY25" fmla="*/ 1742934 h 3920548"/>
              <a:gd name="connsiteX26" fmla="*/ 2002166 w 7726629"/>
              <a:gd name="connsiteY26" fmla="*/ 626688 h 3920548"/>
              <a:gd name="connsiteX27" fmla="*/ 427389 w 7726629"/>
              <a:gd name="connsiteY27" fmla="*/ 900950 h 3920548"/>
              <a:gd name="connsiteX28" fmla="*/ 134002 w 7726629"/>
              <a:gd name="connsiteY28" fmla="*/ 942886 h 3920548"/>
              <a:gd name="connsiteX29" fmla="*/ 89597 w 7726629"/>
              <a:gd name="connsiteY29" fmla="*/ 526321 h 3920548"/>
              <a:gd name="connsiteX30" fmla="*/ 1501102 w 7726629"/>
              <a:gd name="connsiteY30"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394037 w 7726629"/>
              <a:gd name="connsiteY23" fmla="*/ 1877596 h 3920548"/>
              <a:gd name="connsiteX24" fmla="*/ 3264524 w 7726629"/>
              <a:gd name="connsiteY24" fmla="*/ 1742934 h 3920548"/>
              <a:gd name="connsiteX25" fmla="*/ 2002166 w 7726629"/>
              <a:gd name="connsiteY25" fmla="*/ 626688 h 3920548"/>
              <a:gd name="connsiteX26" fmla="*/ 427389 w 7726629"/>
              <a:gd name="connsiteY26" fmla="*/ 900950 h 3920548"/>
              <a:gd name="connsiteX27" fmla="*/ 134002 w 7726629"/>
              <a:gd name="connsiteY27" fmla="*/ 942886 h 3920548"/>
              <a:gd name="connsiteX28" fmla="*/ 89597 w 7726629"/>
              <a:gd name="connsiteY28" fmla="*/ 526321 h 3920548"/>
              <a:gd name="connsiteX29" fmla="*/ 1501102 w 7726629"/>
              <a:gd name="connsiteY29"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3394037 w 7726629"/>
              <a:gd name="connsiteY22" fmla="*/ 1877596 h 3920548"/>
              <a:gd name="connsiteX23" fmla="*/ 3264524 w 7726629"/>
              <a:gd name="connsiteY23" fmla="*/ 1742934 h 3920548"/>
              <a:gd name="connsiteX24" fmla="*/ 2002166 w 7726629"/>
              <a:gd name="connsiteY24" fmla="*/ 626688 h 3920548"/>
              <a:gd name="connsiteX25" fmla="*/ 427389 w 7726629"/>
              <a:gd name="connsiteY25" fmla="*/ 900950 h 3920548"/>
              <a:gd name="connsiteX26" fmla="*/ 134002 w 7726629"/>
              <a:gd name="connsiteY26" fmla="*/ 942886 h 3920548"/>
              <a:gd name="connsiteX27" fmla="*/ 89597 w 7726629"/>
              <a:gd name="connsiteY27" fmla="*/ 526321 h 3920548"/>
              <a:gd name="connsiteX28" fmla="*/ 1501102 w 7726629"/>
              <a:gd name="connsiteY28"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314137 w 7726629"/>
              <a:gd name="connsiteY7" fmla="*/ 2108176 h 3920548"/>
              <a:gd name="connsiteX8" fmla="*/ 4457570 w 7726629"/>
              <a:gd name="connsiteY8" fmla="*/ 2259327 h 3920548"/>
              <a:gd name="connsiteX9" fmla="*/ 6414726 w 7726629"/>
              <a:gd name="connsiteY9" fmla="*/ 3407390 h 3920548"/>
              <a:gd name="connsiteX10" fmla="*/ 7127166 w 7726629"/>
              <a:gd name="connsiteY10" fmla="*/ 3100088 h 3920548"/>
              <a:gd name="connsiteX11" fmla="*/ 7026764 w 7726629"/>
              <a:gd name="connsiteY11" fmla="*/ 2999730 h 3920548"/>
              <a:gd name="connsiteX12" fmla="*/ 7063671 w 7726629"/>
              <a:gd name="connsiteY12" fmla="*/ 2907004 h 3920548"/>
              <a:gd name="connsiteX13" fmla="*/ 7602068 w 7726629"/>
              <a:gd name="connsiteY13" fmla="*/ 2896828 h 3920548"/>
              <a:gd name="connsiteX14" fmla="*/ 7726610 w 7726629"/>
              <a:gd name="connsiteY14" fmla="*/ 3023854 h 3920548"/>
              <a:gd name="connsiteX15" fmla="*/ 7716465 w 7726629"/>
              <a:gd name="connsiteY15" fmla="*/ 3562313 h 3920548"/>
              <a:gd name="connsiteX16" fmla="*/ 7623758 w 7726629"/>
              <a:gd name="connsiteY16" fmla="*/ 3599158 h 3920548"/>
              <a:gd name="connsiteX17" fmla="*/ 7485223 w 7726629"/>
              <a:gd name="connsiteY17" fmla="*/ 3460727 h 3920548"/>
              <a:gd name="connsiteX18" fmla="*/ 6450234 w 7726629"/>
              <a:gd name="connsiteY18" fmla="*/ 3911636 h 3920548"/>
              <a:gd name="connsiteX19" fmla="*/ 4124876 w 7726629"/>
              <a:gd name="connsiteY19" fmla="*/ 2639003 h 3920548"/>
              <a:gd name="connsiteX20" fmla="*/ 3949608 w 7726629"/>
              <a:gd name="connsiteY20" fmla="*/ 2457411 h 3920548"/>
              <a:gd name="connsiteX21" fmla="*/ 3394037 w 7726629"/>
              <a:gd name="connsiteY21" fmla="*/ 1877596 h 3920548"/>
              <a:gd name="connsiteX22" fmla="*/ 3264524 w 7726629"/>
              <a:gd name="connsiteY22" fmla="*/ 1742934 h 3920548"/>
              <a:gd name="connsiteX23" fmla="*/ 2002166 w 7726629"/>
              <a:gd name="connsiteY23" fmla="*/ 626688 h 3920548"/>
              <a:gd name="connsiteX24" fmla="*/ 427389 w 7726629"/>
              <a:gd name="connsiteY24" fmla="*/ 900950 h 3920548"/>
              <a:gd name="connsiteX25" fmla="*/ 134002 w 7726629"/>
              <a:gd name="connsiteY25" fmla="*/ 942886 h 3920548"/>
              <a:gd name="connsiteX26" fmla="*/ 89597 w 7726629"/>
              <a:gd name="connsiteY26" fmla="*/ 526321 h 3920548"/>
              <a:gd name="connsiteX27" fmla="*/ 1501102 w 7726629"/>
              <a:gd name="connsiteY27"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314137 w 7726629"/>
              <a:gd name="connsiteY6" fmla="*/ 2108176 h 3920548"/>
              <a:gd name="connsiteX7" fmla="*/ 4457570 w 7726629"/>
              <a:gd name="connsiteY7" fmla="*/ 2259327 h 3920548"/>
              <a:gd name="connsiteX8" fmla="*/ 6414726 w 7726629"/>
              <a:gd name="connsiteY8" fmla="*/ 3407390 h 3920548"/>
              <a:gd name="connsiteX9" fmla="*/ 7127166 w 7726629"/>
              <a:gd name="connsiteY9" fmla="*/ 3100088 h 3920548"/>
              <a:gd name="connsiteX10" fmla="*/ 7026764 w 7726629"/>
              <a:gd name="connsiteY10" fmla="*/ 2999730 h 3920548"/>
              <a:gd name="connsiteX11" fmla="*/ 7063671 w 7726629"/>
              <a:gd name="connsiteY11" fmla="*/ 2907004 h 3920548"/>
              <a:gd name="connsiteX12" fmla="*/ 7602068 w 7726629"/>
              <a:gd name="connsiteY12" fmla="*/ 2896828 h 3920548"/>
              <a:gd name="connsiteX13" fmla="*/ 7726610 w 7726629"/>
              <a:gd name="connsiteY13" fmla="*/ 3023854 h 3920548"/>
              <a:gd name="connsiteX14" fmla="*/ 7716465 w 7726629"/>
              <a:gd name="connsiteY14" fmla="*/ 3562313 h 3920548"/>
              <a:gd name="connsiteX15" fmla="*/ 7623758 w 7726629"/>
              <a:gd name="connsiteY15" fmla="*/ 3599158 h 3920548"/>
              <a:gd name="connsiteX16" fmla="*/ 7485223 w 7726629"/>
              <a:gd name="connsiteY16" fmla="*/ 3460727 h 3920548"/>
              <a:gd name="connsiteX17" fmla="*/ 6450234 w 7726629"/>
              <a:gd name="connsiteY17" fmla="*/ 3911636 h 3920548"/>
              <a:gd name="connsiteX18" fmla="*/ 4124876 w 7726629"/>
              <a:gd name="connsiteY18" fmla="*/ 2639003 h 3920548"/>
              <a:gd name="connsiteX19" fmla="*/ 3949608 w 7726629"/>
              <a:gd name="connsiteY19" fmla="*/ 2457411 h 3920548"/>
              <a:gd name="connsiteX20" fmla="*/ 3394037 w 7726629"/>
              <a:gd name="connsiteY20" fmla="*/ 1877596 h 3920548"/>
              <a:gd name="connsiteX21" fmla="*/ 3264524 w 7726629"/>
              <a:gd name="connsiteY21" fmla="*/ 1742934 h 3920548"/>
              <a:gd name="connsiteX22" fmla="*/ 2002166 w 7726629"/>
              <a:gd name="connsiteY22" fmla="*/ 626688 h 3920548"/>
              <a:gd name="connsiteX23" fmla="*/ 427389 w 7726629"/>
              <a:gd name="connsiteY23" fmla="*/ 900950 h 3920548"/>
              <a:gd name="connsiteX24" fmla="*/ 134002 w 7726629"/>
              <a:gd name="connsiteY24" fmla="*/ 942886 h 3920548"/>
              <a:gd name="connsiteX25" fmla="*/ 89597 w 7726629"/>
              <a:gd name="connsiteY25" fmla="*/ 526321 h 3920548"/>
              <a:gd name="connsiteX26" fmla="*/ 1501102 w 7726629"/>
              <a:gd name="connsiteY26"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4314137 w 7726629"/>
              <a:gd name="connsiteY5" fmla="*/ 2108176 h 3920548"/>
              <a:gd name="connsiteX6" fmla="*/ 4457570 w 7726629"/>
              <a:gd name="connsiteY6" fmla="*/ 2259327 h 3920548"/>
              <a:gd name="connsiteX7" fmla="*/ 6414726 w 7726629"/>
              <a:gd name="connsiteY7" fmla="*/ 3407390 h 3920548"/>
              <a:gd name="connsiteX8" fmla="*/ 7127166 w 7726629"/>
              <a:gd name="connsiteY8" fmla="*/ 3100088 h 3920548"/>
              <a:gd name="connsiteX9" fmla="*/ 7026764 w 7726629"/>
              <a:gd name="connsiteY9" fmla="*/ 2999730 h 3920548"/>
              <a:gd name="connsiteX10" fmla="*/ 7063671 w 7726629"/>
              <a:gd name="connsiteY10" fmla="*/ 2907004 h 3920548"/>
              <a:gd name="connsiteX11" fmla="*/ 7602068 w 7726629"/>
              <a:gd name="connsiteY11" fmla="*/ 2896828 h 3920548"/>
              <a:gd name="connsiteX12" fmla="*/ 7726610 w 7726629"/>
              <a:gd name="connsiteY12" fmla="*/ 3023854 h 3920548"/>
              <a:gd name="connsiteX13" fmla="*/ 7716465 w 7726629"/>
              <a:gd name="connsiteY13" fmla="*/ 3562313 h 3920548"/>
              <a:gd name="connsiteX14" fmla="*/ 7623758 w 7726629"/>
              <a:gd name="connsiteY14" fmla="*/ 3599158 h 3920548"/>
              <a:gd name="connsiteX15" fmla="*/ 7485223 w 7726629"/>
              <a:gd name="connsiteY15" fmla="*/ 3460727 h 3920548"/>
              <a:gd name="connsiteX16" fmla="*/ 6450234 w 7726629"/>
              <a:gd name="connsiteY16" fmla="*/ 3911636 h 3920548"/>
              <a:gd name="connsiteX17" fmla="*/ 4124876 w 7726629"/>
              <a:gd name="connsiteY17" fmla="*/ 2639003 h 3920548"/>
              <a:gd name="connsiteX18" fmla="*/ 3949608 w 7726629"/>
              <a:gd name="connsiteY18" fmla="*/ 2457411 h 3920548"/>
              <a:gd name="connsiteX19" fmla="*/ 3394037 w 7726629"/>
              <a:gd name="connsiteY19" fmla="*/ 1877596 h 3920548"/>
              <a:gd name="connsiteX20" fmla="*/ 3264524 w 7726629"/>
              <a:gd name="connsiteY20" fmla="*/ 1742934 h 3920548"/>
              <a:gd name="connsiteX21" fmla="*/ 2002166 w 7726629"/>
              <a:gd name="connsiteY21" fmla="*/ 626688 h 3920548"/>
              <a:gd name="connsiteX22" fmla="*/ 427389 w 7726629"/>
              <a:gd name="connsiteY22" fmla="*/ 900950 h 3920548"/>
              <a:gd name="connsiteX23" fmla="*/ 134002 w 7726629"/>
              <a:gd name="connsiteY23" fmla="*/ 942886 h 3920548"/>
              <a:gd name="connsiteX24" fmla="*/ 89597 w 7726629"/>
              <a:gd name="connsiteY24" fmla="*/ 526321 h 3920548"/>
              <a:gd name="connsiteX25" fmla="*/ 1501102 w 7726629"/>
              <a:gd name="connsiteY25"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4314137 w 7726629"/>
              <a:gd name="connsiteY4" fmla="*/ 2108176 h 3920548"/>
              <a:gd name="connsiteX5" fmla="*/ 4457570 w 7726629"/>
              <a:gd name="connsiteY5" fmla="*/ 2259327 h 3920548"/>
              <a:gd name="connsiteX6" fmla="*/ 6414726 w 7726629"/>
              <a:gd name="connsiteY6" fmla="*/ 3407390 h 3920548"/>
              <a:gd name="connsiteX7" fmla="*/ 7127166 w 7726629"/>
              <a:gd name="connsiteY7" fmla="*/ 3100088 h 3920548"/>
              <a:gd name="connsiteX8" fmla="*/ 7026764 w 7726629"/>
              <a:gd name="connsiteY8" fmla="*/ 2999730 h 3920548"/>
              <a:gd name="connsiteX9" fmla="*/ 7063671 w 7726629"/>
              <a:gd name="connsiteY9" fmla="*/ 2907004 h 3920548"/>
              <a:gd name="connsiteX10" fmla="*/ 7602068 w 7726629"/>
              <a:gd name="connsiteY10" fmla="*/ 2896828 h 3920548"/>
              <a:gd name="connsiteX11" fmla="*/ 7726610 w 7726629"/>
              <a:gd name="connsiteY11" fmla="*/ 3023854 h 3920548"/>
              <a:gd name="connsiteX12" fmla="*/ 7716465 w 7726629"/>
              <a:gd name="connsiteY12" fmla="*/ 3562313 h 3920548"/>
              <a:gd name="connsiteX13" fmla="*/ 7623758 w 7726629"/>
              <a:gd name="connsiteY13" fmla="*/ 3599158 h 3920548"/>
              <a:gd name="connsiteX14" fmla="*/ 7485223 w 7726629"/>
              <a:gd name="connsiteY14" fmla="*/ 3460727 h 3920548"/>
              <a:gd name="connsiteX15" fmla="*/ 6450234 w 7726629"/>
              <a:gd name="connsiteY15" fmla="*/ 3911636 h 3920548"/>
              <a:gd name="connsiteX16" fmla="*/ 4124876 w 7726629"/>
              <a:gd name="connsiteY16" fmla="*/ 2639003 h 3920548"/>
              <a:gd name="connsiteX17" fmla="*/ 3949608 w 7726629"/>
              <a:gd name="connsiteY17" fmla="*/ 2457411 h 3920548"/>
              <a:gd name="connsiteX18" fmla="*/ 3394037 w 7726629"/>
              <a:gd name="connsiteY18" fmla="*/ 1877596 h 3920548"/>
              <a:gd name="connsiteX19" fmla="*/ 3264524 w 7726629"/>
              <a:gd name="connsiteY19" fmla="*/ 1742934 h 3920548"/>
              <a:gd name="connsiteX20" fmla="*/ 2002166 w 7726629"/>
              <a:gd name="connsiteY20" fmla="*/ 626688 h 3920548"/>
              <a:gd name="connsiteX21" fmla="*/ 427389 w 7726629"/>
              <a:gd name="connsiteY21" fmla="*/ 900950 h 3920548"/>
              <a:gd name="connsiteX22" fmla="*/ 134002 w 7726629"/>
              <a:gd name="connsiteY22" fmla="*/ 942886 h 3920548"/>
              <a:gd name="connsiteX23" fmla="*/ 89597 w 7726629"/>
              <a:gd name="connsiteY23" fmla="*/ 526321 h 3920548"/>
              <a:gd name="connsiteX24" fmla="*/ 1501102 w 7726629"/>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29" h="3920548">
                <a:moveTo>
                  <a:pt x="1501102" y="914"/>
                </a:moveTo>
                <a:cubicBezTo>
                  <a:pt x="1679131" y="6348"/>
                  <a:pt x="1855736" y="36111"/>
                  <a:pt x="2022430" y="93260"/>
                </a:cubicBezTo>
                <a:cubicBezTo>
                  <a:pt x="2559690" y="277407"/>
                  <a:pt x="2873341" y="570773"/>
                  <a:pt x="3602316" y="1367093"/>
                </a:cubicBezTo>
                <a:cubicBezTo>
                  <a:pt x="3617470" y="1383588"/>
                  <a:pt x="3675971" y="1444535"/>
                  <a:pt x="3755970" y="1527103"/>
                </a:cubicBezTo>
                <a:lnTo>
                  <a:pt x="4314137" y="2108176"/>
                </a:lnTo>
                <a:lnTo>
                  <a:pt x="4457570" y="2259327"/>
                </a:lnTo>
                <a:cubicBezTo>
                  <a:pt x="5153568" y="3021310"/>
                  <a:pt x="5746715" y="3515380"/>
                  <a:pt x="6414726" y="3407390"/>
                </a:cubicBezTo>
                <a:cubicBezTo>
                  <a:pt x="6779080" y="3347737"/>
                  <a:pt x="6991255" y="3211850"/>
                  <a:pt x="7127166" y="3100088"/>
                </a:cubicBezTo>
                <a:lnTo>
                  <a:pt x="7026764" y="2999730"/>
                </a:lnTo>
                <a:cubicBezTo>
                  <a:pt x="6977262" y="2950165"/>
                  <a:pt x="6993704" y="2908320"/>
                  <a:pt x="7063671" y="2907004"/>
                </a:cubicBezTo>
                <a:lnTo>
                  <a:pt x="7602068" y="2896828"/>
                </a:lnTo>
                <a:cubicBezTo>
                  <a:pt x="7672036" y="2895600"/>
                  <a:pt x="7727834" y="2952709"/>
                  <a:pt x="7726610" y="3023854"/>
                </a:cubicBezTo>
                <a:lnTo>
                  <a:pt x="7716465" y="3562313"/>
                </a:lnTo>
                <a:cubicBezTo>
                  <a:pt x="7715066" y="3632230"/>
                  <a:pt x="7673260" y="3648723"/>
                  <a:pt x="7623758" y="3599158"/>
                </a:cubicBezTo>
                <a:lnTo>
                  <a:pt x="7485223" y="3460727"/>
                </a:lnTo>
                <a:cubicBezTo>
                  <a:pt x="7266751" y="3643635"/>
                  <a:pt x="6873186" y="3873475"/>
                  <a:pt x="6450234" y="3911636"/>
                </a:cubicBezTo>
                <a:cubicBezTo>
                  <a:pt x="5440608" y="4003046"/>
                  <a:pt x="4829795" y="3378177"/>
                  <a:pt x="4124876" y="2639003"/>
                </a:cubicBezTo>
                <a:cubicBezTo>
                  <a:pt x="4122252" y="2637775"/>
                  <a:pt x="4051236" y="2562857"/>
                  <a:pt x="3949608" y="2457411"/>
                </a:cubicBezTo>
                <a:lnTo>
                  <a:pt x="3394037" y="1877596"/>
                </a:lnTo>
                <a:lnTo>
                  <a:pt x="3264524" y="1742934"/>
                </a:lnTo>
                <a:cubicBezTo>
                  <a:pt x="2567267" y="981002"/>
                  <a:pt x="2356521" y="793035"/>
                  <a:pt x="2002166" y="626688"/>
                </a:cubicBezTo>
                <a:cubicBezTo>
                  <a:pt x="1498033" y="389143"/>
                  <a:pt x="826149" y="513647"/>
                  <a:pt x="427389" y="900950"/>
                </a:cubicBezTo>
                <a:cubicBezTo>
                  <a:pt x="349857" y="975876"/>
                  <a:pt x="229331" y="993676"/>
                  <a:pt x="134002" y="942886"/>
                </a:cubicBezTo>
                <a:cubicBezTo>
                  <a:pt x="-19652" y="861623"/>
                  <a:pt x="-50136" y="644394"/>
                  <a:pt x="89597" y="526321"/>
                </a:cubicBezTo>
                <a:cubicBezTo>
                  <a:pt x="420121" y="187267"/>
                  <a:pt x="967017" y="-15389"/>
                  <a:pt x="1501102" y="914"/>
                </a:cubicBezTo>
                <a:close/>
              </a:path>
            </a:pathLst>
          </a:custGeom>
          <a:gradFill flip="none" rotWithShape="1">
            <a:gsLst>
              <a:gs pos="100000">
                <a:schemeClr val="tx2"/>
              </a:gs>
              <a:gs pos="0">
                <a:srgbClr val="012A35"/>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pic>
        <p:nvPicPr>
          <p:cNvPr id="80" name="Graphic 79" descr="Puzzle">
            <a:extLst>
              <a:ext uri="{FF2B5EF4-FFF2-40B4-BE49-F238E27FC236}">
                <a16:creationId xmlns:a16="http://schemas.microsoft.com/office/drawing/2014/main" xmlns="" id="{EF051F01-EAC6-405A-B265-E66C9715DFA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245234" y="3219274"/>
            <a:ext cx="842765" cy="842765"/>
          </a:xfrm>
          <a:prstGeom prst="rect">
            <a:avLst/>
          </a:prstGeom>
        </p:spPr>
      </p:pic>
      <p:pic>
        <p:nvPicPr>
          <p:cNvPr id="81" name="Graphic 80" descr="Lightbulb">
            <a:extLst>
              <a:ext uri="{FF2B5EF4-FFF2-40B4-BE49-F238E27FC236}">
                <a16:creationId xmlns:a16="http://schemas.microsoft.com/office/drawing/2014/main" xmlns="" id="{94CFC4E9-C925-4E63-9D0F-BE8D56D641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136027" y="3219274"/>
            <a:ext cx="842765" cy="842765"/>
          </a:xfrm>
          <a:prstGeom prst="rect">
            <a:avLst/>
          </a:prstGeom>
        </p:spPr>
      </p:pic>
      <p:pic>
        <p:nvPicPr>
          <p:cNvPr id="82" name="Graphic 81" descr="Rocket">
            <a:extLst>
              <a:ext uri="{FF2B5EF4-FFF2-40B4-BE49-F238E27FC236}">
                <a16:creationId xmlns:a16="http://schemas.microsoft.com/office/drawing/2014/main" xmlns="" id="{D2978FF2-85DF-4C86-B4EE-35CE2880641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1017351" y="3219274"/>
            <a:ext cx="842765" cy="842765"/>
          </a:xfrm>
          <a:prstGeom prst="rect">
            <a:avLst/>
          </a:prstGeom>
        </p:spPr>
      </p:pic>
      <p:sp>
        <p:nvSpPr>
          <p:cNvPr id="4" name="Oval 3">
            <a:extLst>
              <a:ext uri="{FF2B5EF4-FFF2-40B4-BE49-F238E27FC236}">
                <a16:creationId xmlns:a16="http://schemas.microsoft.com/office/drawing/2014/main" xmlns="" id="{FF2AA118-1EF5-42C9-8F0A-B5F0F9C64CC6}"/>
              </a:ext>
            </a:extLst>
          </p:cNvPr>
          <p:cNvSpPr/>
          <p:nvPr/>
        </p:nvSpPr>
        <p:spPr>
          <a:xfrm>
            <a:off x="1887005" y="3342175"/>
            <a:ext cx="596963" cy="596963"/>
          </a:xfrm>
          <a:prstGeom prst="ellipse">
            <a:avLst/>
          </a:prstGeom>
          <a:solidFill>
            <a:srgbClr val="012A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01</a:t>
            </a:r>
          </a:p>
        </p:txBody>
      </p:sp>
      <p:sp>
        <p:nvSpPr>
          <p:cNvPr id="83" name="Oval 82">
            <a:extLst>
              <a:ext uri="{FF2B5EF4-FFF2-40B4-BE49-F238E27FC236}">
                <a16:creationId xmlns:a16="http://schemas.microsoft.com/office/drawing/2014/main" xmlns="" id="{C8ABE6B4-46B0-4978-9563-CEF48580C72F}"/>
              </a:ext>
            </a:extLst>
          </p:cNvPr>
          <p:cNvSpPr/>
          <p:nvPr/>
        </p:nvSpPr>
        <p:spPr>
          <a:xfrm>
            <a:off x="4950132" y="3314193"/>
            <a:ext cx="596963" cy="59696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02</a:t>
            </a:r>
          </a:p>
        </p:txBody>
      </p:sp>
      <p:sp>
        <p:nvSpPr>
          <p:cNvPr id="84" name="Oval 83">
            <a:extLst>
              <a:ext uri="{FF2B5EF4-FFF2-40B4-BE49-F238E27FC236}">
                <a16:creationId xmlns:a16="http://schemas.microsoft.com/office/drawing/2014/main" xmlns="" id="{A05EC467-0630-4023-B1A1-5AE16B413133}"/>
              </a:ext>
            </a:extLst>
          </p:cNvPr>
          <p:cNvSpPr/>
          <p:nvPr/>
        </p:nvSpPr>
        <p:spPr>
          <a:xfrm>
            <a:off x="8105807" y="3322499"/>
            <a:ext cx="596963" cy="59696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03</a:t>
            </a:r>
          </a:p>
        </p:txBody>
      </p:sp>
      <p:sp>
        <p:nvSpPr>
          <p:cNvPr id="5" name="Прямоугольник 4"/>
          <p:cNvSpPr/>
          <p:nvPr/>
        </p:nvSpPr>
        <p:spPr>
          <a:xfrm>
            <a:off x="343171" y="44624"/>
            <a:ext cx="8549308" cy="646331"/>
          </a:xfrm>
          <a:prstGeom prst="rect">
            <a:avLst/>
          </a:prstGeom>
        </p:spPr>
        <p:txBody>
          <a:bodyPr wrap="square">
            <a:spAutoFit/>
          </a:bodyPr>
          <a:lstStyle/>
          <a:p>
            <a:r>
              <a:rPr lang="uz-Cyrl-UZ" b="1" u="sng" dirty="0">
                <a:hlinkClick r:id="rId9"/>
              </a:rPr>
              <a:t>Миллий стандарт </a:t>
            </a:r>
            <a:r>
              <a:rPr lang="uz-Cyrl-UZ" b="1" dirty="0"/>
              <a:t>21-сонли БҲМС «Хўжалик юритувчи субъектларнинг молия-хўжалик фаолияти бухгалтерия ҳисоби счётлар режаси» </a:t>
            </a:r>
            <a:r>
              <a:rPr lang="uz-Cyrl-UZ" dirty="0"/>
              <a:t>деб номланади.</a:t>
            </a:r>
            <a:endParaRPr lang="ru-RU" b="1" dirty="0"/>
          </a:p>
        </p:txBody>
      </p:sp>
      <p:sp>
        <p:nvSpPr>
          <p:cNvPr id="6" name="Скругленная прямоугольная выноска 5"/>
          <p:cNvSpPr/>
          <p:nvPr/>
        </p:nvSpPr>
        <p:spPr>
          <a:xfrm>
            <a:off x="755576" y="690955"/>
            <a:ext cx="7822790" cy="1225877"/>
          </a:xfrm>
          <a:prstGeom prst="wedgeRoundRectCallout">
            <a:avLst>
              <a:gd name="adj1" fmla="val -27890"/>
              <a:gd name="adj2" fmla="val 12028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000" b="1" dirty="0" smtClean="0"/>
              <a:t>  </a:t>
            </a:r>
            <a:r>
              <a:rPr lang="uz-Cyrl-UZ" sz="2000" b="1" dirty="0" smtClean="0"/>
              <a:t>21-сонли </a:t>
            </a:r>
            <a:r>
              <a:rPr lang="uz-Cyrl-UZ" sz="2000" b="1" dirty="0"/>
              <a:t>БҲМС бўйича барча счётлар йўналиши ва бажарадиган вазифаларига асосан 3 та гуруҳга бўлинади:</a:t>
            </a:r>
            <a:endParaRPr lang="ru-RU" sz="2000" dirty="0"/>
          </a:p>
        </p:txBody>
      </p:sp>
      <p:sp>
        <p:nvSpPr>
          <p:cNvPr id="7" name="Прямоугольник 6"/>
          <p:cNvSpPr/>
          <p:nvPr/>
        </p:nvSpPr>
        <p:spPr>
          <a:xfrm>
            <a:off x="343171" y="5085184"/>
            <a:ext cx="2232248" cy="646331"/>
          </a:xfrm>
          <a:prstGeom prst="rect">
            <a:avLst/>
          </a:prstGeom>
        </p:spPr>
        <p:txBody>
          <a:bodyPr wrap="square">
            <a:spAutoFit/>
          </a:bodyPr>
          <a:lstStyle/>
          <a:p>
            <a:r>
              <a:rPr lang="uz-Cyrl-UZ" b="1" dirty="0"/>
              <a:t>активларни  ҳисобга олувчи счётлар;</a:t>
            </a:r>
            <a:endParaRPr lang="ru-RU" b="1" dirty="0"/>
          </a:p>
        </p:txBody>
      </p:sp>
      <p:sp>
        <p:nvSpPr>
          <p:cNvPr id="8" name="Прямоугольник 7"/>
          <p:cNvSpPr/>
          <p:nvPr/>
        </p:nvSpPr>
        <p:spPr>
          <a:xfrm>
            <a:off x="3369276" y="5013176"/>
            <a:ext cx="2376265" cy="923330"/>
          </a:xfrm>
          <a:prstGeom prst="rect">
            <a:avLst/>
          </a:prstGeom>
        </p:spPr>
        <p:txBody>
          <a:bodyPr wrap="square">
            <a:spAutoFit/>
          </a:bodyPr>
          <a:lstStyle/>
          <a:p>
            <a:r>
              <a:rPr lang="uz-Cyrl-UZ" b="1" dirty="0"/>
              <a:t>мажбуриятларни  ҳисобга олувчи счётлар;</a:t>
            </a:r>
            <a:endParaRPr lang="ru-RU" b="1" dirty="0"/>
          </a:p>
        </p:txBody>
      </p:sp>
      <p:sp>
        <p:nvSpPr>
          <p:cNvPr id="9" name="Прямоугольник 8"/>
          <p:cNvSpPr/>
          <p:nvPr/>
        </p:nvSpPr>
        <p:spPr>
          <a:xfrm>
            <a:off x="6399260" y="5030493"/>
            <a:ext cx="2421212" cy="646331"/>
          </a:xfrm>
          <a:prstGeom prst="rect">
            <a:avLst/>
          </a:prstGeom>
        </p:spPr>
        <p:txBody>
          <a:bodyPr wrap="square">
            <a:spAutoFit/>
          </a:bodyPr>
          <a:lstStyle/>
          <a:p>
            <a:r>
              <a:rPr lang="uz-Cyrl-UZ" b="1" dirty="0"/>
              <a:t>капитални  ҳисобга олувчи счётлар.</a:t>
            </a:r>
            <a:endParaRPr lang="ru-RU" b="1" dirty="0"/>
          </a:p>
        </p:txBody>
      </p:sp>
    </p:spTree>
    <p:extLst>
      <p:ext uri="{BB962C8B-B14F-4D97-AF65-F5344CB8AC3E}">
        <p14:creationId xmlns:p14="http://schemas.microsoft.com/office/powerpoint/2010/main" val="110754471"/>
      </p:ext>
    </p:extLst>
  </p:cSld>
  <p:clrMapOvr>
    <a:masterClrMapping/>
  </p:clrMapOvr>
  <p:transition spd="slow">
    <p:wheel spokes="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144754" y="32382"/>
            <a:ext cx="8856984" cy="1143000"/>
          </a:xfrm>
        </p:spPr>
        <p:txBody>
          <a:bodyPr>
            <a:noAutofit/>
          </a:bodyPr>
          <a:lstStyle/>
          <a:p>
            <a:r>
              <a:rPr lang="uz-Cyrl-UZ" sz="2000" b="1" dirty="0"/>
              <a:t>21-сонли БҲМС бўйича 6 қисм, 9 бўлим ва 249 та баланс счёти, 50 та транзит счёт ва 16 та балансдан ташқари счётдан иборат бўлиб, ҳаммаси бўлиб 315 та счётни ташкил қилади. </a:t>
            </a:r>
            <a:r>
              <a:rPr lang="ru-RU" sz="2000" b="1" dirty="0"/>
              <a:t/>
            </a:r>
            <a:br>
              <a:rPr lang="ru-RU" sz="2000" b="1" dirty="0"/>
            </a:br>
            <a:endParaRPr lang="en-US" sz="2000" dirty="0"/>
          </a:p>
        </p:txBody>
      </p:sp>
      <p:sp>
        <p:nvSpPr>
          <p:cNvPr id="53" name="Freeform 761">
            <a:extLst>
              <a:ext uri="{FF2B5EF4-FFF2-40B4-BE49-F238E27FC236}">
                <a16:creationId xmlns="" xmlns:a16="http://schemas.microsoft.com/office/drawing/2014/main" id="{F3C3F8A5-95CA-4ADC-8D2F-625254CC34D8}"/>
              </a:ext>
            </a:extLst>
          </p:cNvPr>
          <p:cNvSpPr>
            <a:spLocks/>
          </p:cNvSpPr>
          <p:nvPr/>
        </p:nvSpPr>
        <p:spPr bwMode="auto">
          <a:xfrm>
            <a:off x="4097684" y="1791428"/>
            <a:ext cx="948634" cy="1259866"/>
          </a:xfrm>
          <a:custGeom>
            <a:avLst/>
            <a:gdLst>
              <a:gd name="T0" fmla="*/ 0 w 3048"/>
              <a:gd name="T1" fmla="*/ 537 h 4048"/>
              <a:gd name="T2" fmla="*/ 0 w 3048"/>
              <a:gd name="T3" fmla="*/ 2523 h 4048"/>
              <a:gd name="T4" fmla="*/ 1524 w 3048"/>
              <a:gd name="T5" fmla="*/ 4048 h 4048"/>
              <a:gd name="T6" fmla="*/ 3048 w 3048"/>
              <a:gd name="T7" fmla="*/ 2523 h 4048"/>
              <a:gd name="T8" fmla="*/ 3048 w 3048"/>
              <a:gd name="T9" fmla="*/ 537 h 4048"/>
              <a:gd name="T10" fmla="*/ 3046 w 3048"/>
              <a:gd name="T11" fmla="*/ 481 h 4048"/>
              <a:gd name="T12" fmla="*/ 3025 w 3048"/>
              <a:gd name="T13" fmla="*/ 377 h 4048"/>
              <a:gd name="T14" fmla="*/ 2984 w 3048"/>
              <a:gd name="T15" fmla="*/ 281 h 4048"/>
              <a:gd name="T16" fmla="*/ 2926 w 3048"/>
              <a:gd name="T17" fmla="*/ 195 h 4048"/>
              <a:gd name="T18" fmla="*/ 2854 w 3048"/>
              <a:gd name="T19" fmla="*/ 123 h 4048"/>
              <a:gd name="T20" fmla="*/ 2767 w 3048"/>
              <a:gd name="T21" fmla="*/ 64 h 4048"/>
              <a:gd name="T22" fmla="*/ 2672 w 3048"/>
              <a:gd name="T23" fmla="*/ 24 h 4048"/>
              <a:gd name="T24" fmla="*/ 2567 w 3048"/>
              <a:gd name="T25" fmla="*/ 2 h 4048"/>
              <a:gd name="T26" fmla="*/ 2512 w 3048"/>
              <a:gd name="T27" fmla="*/ 0 h 4048"/>
              <a:gd name="T28" fmla="*/ 537 w 3048"/>
              <a:gd name="T29" fmla="*/ 0 h 4048"/>
              <a:gd name="T30" fmla="*/ 482 w 3048"/>
              <a:gd name="T31" fmla="*/ 2 h 4048"/>
              <a:gd name="T32" fmla="*/ 378 w 3048"/>
              <a:gd name="T33" fmla="*/ 24 h 4048"/>
              <a:gd name="T34" fmla="*/ 281 w 3048"/>
              <a:gd name="T35" fmla="*/ 64 h 4048"/>
              <a:gd name="T36" fmla="*/ 196 w 3048"/>
              <a:gd name="T37" fmla="*/ 123 h 4048"/>
              <a:gd name="T38" fmla="*/ 123 w 3048"/>
              <a:gd name="T39" fmla="*/ 195 h 4048"/>
              <a:gd name="T40" fmla="*/ 64 w 3048"/>
              <a:gd name="T41" fmla="*/ 281 h 4048"/>
              <a:gd name="T42" fmla="*/ 24 w 3048"/>
              <a:gd name="T43" fmla="*/ 377 h 4048"/>
              <a:gd name="T44" fmla="*/ 2 w 3048"/>
              <a:gd name="T45" fmla="*/ 481 h 4048"/>
              <a:gd name="T46" fmla="*/ 0 w 3048"/>
              <a:gd name="T47" fmla="*/ 537 h 4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8" h="4048">
                <a:moveTo>
                  <a:pt x="0" y="537"/>
                </a:moveTo>
                <a:lnTo>
                  <a:pt x="0" y="2523"/>
                </a:lnTo>
                <a:lnTo>
                  <a:pt x="1524" y="4048"/>
                </a:lnTo>
                <a:lnTo>
                  <a:pt x="3048" y="2523"/>
                </a:lnTo>
                <a:lnTo>
                  <a:pt x="3048" y="537"/>
                </a:lnTo>
                <a:lnTo>
                  <a:pt x="3046" y="481"/>
                </a:lnTo>
                <a:lnTo>
                  <a:pt x="3025" y="377"/>
                </a:lnTo>
                <a:lnTo>
                  <a:pt x="2984" y="281"/>
                </a:lnTo>
                <a:lnTo>
                  <a:pt x="2926" y="195"/>
                </a:lnTo>
                <a:lnTo>
                  <a:pt x="2854" y="123"/>
                </a:lnTo>
                <a:lnTo>
                  <a:pt x="2767" y="64"/>
                </a:lnTo>
                <a:lnTo>
                  <a:pt x="2672" y="24"/>
                </a:lnTo>
                <a:lnTo>
                  <a:pt x="2567" y="2"/>
                </a:lnTo>
                <a:lnTo>
                  <a:pt x="2512" y="0"/>
                </a:lnTo>
                <a:lnTo>
                  <a:pt x="537" y="0"/>
                </a:lnTo>
                <a:lnTo>
                  <a:pt x="482" y="2"/>
                </a:lnTo>
                <a:lnTo>
                  <a:pt x="378" y="24"/>
                </a:lnTo>
                <a:lnTo>
                  <a:pt x="281" y="64"/>
                </a:lnTo>
                <a:lnTo>
                  <a:pt x="196" y="123"/>
                </a:lnTo>
                <a:lnTo>
                  <a:pt x="123" y="195"/>
                </a:lnTo>
                <a:lnTo>
                  <a:pt x="64" y="281"/>
                </a:lnTo>
                <a:lnTo>
                  <a:pt x="24" y="377"/>
                </a:lnTo>
                <a:lnTo>
                  <a:pt x="2" y="481"/>
                </a:lnTo>
                <a:lnTo>
                  <a:pt x="0" y="537"/>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4" name="Freeform 762">
            <a:extLst>
              <a:ext uri="{FF2B5EF4-FFF2-40B4-BE49-F238E27FC236}">
                <a16:creationId xmlns="" xmlns:a16="http://schemas.microsoft.com/office/drawing/2014/main" id="{460A8CC1-A32F-4FBB-AA39-F1B702753A1B}"/>
              </a:ext>
            </a:extLst>
          </p:cNvPr>
          <p:cNvSpPr>
            <a:spLocks/>
          </p:cNvSpPr>
          <p:nvPr/>
        </p:nvSpPr>
        <p:spPr bwMode="auto">
          <a:xfrm>
            <a:off x="4971623" y="2154947"/>
            <a:ext cx="1212559" cy="1162762"/>
          </a:xfrm>
          <a:custGeom>
            <a:avLst/>
            <a:gdLst>
              <a:gd name="T0" fmla="*/ 1794 w 3895"/>
              <a:gd name="T1" fmla="*/ 118 h 3740"/>
              <a:gd name="T2" fmla="*/ 240 w 3895"/>
              <a:gd name="T3" fmla="*/ 1356 h 3740"/>
              <a:gd name="T4" fmla="*/ 0 w 3895"/>
              <a:gd name="T5" fmla="*/ 3498 h 3740"/>
              <a:gd name="T6" fmla="*/ 2141 w 3895"/>
              <a:gd name="T7" fmla="*/ 3740 h 3740"/>
              <a:gd name="T8" fmla="*/ 3693 w 3895"/>
              <a:gd name="T9" fmla="*/ 2501 h 3740"/>
              <a:gd name="T10" fmla="*/ 3735 w 3895"/>
              <a:gd name="T11" fmla="*/ 2466 h 3740"/>
              <a:gd name="T12" fmla="*/ 3803 w 3895"/>
              <a:gd name="T13" fmla="*/ 2384 h 3740"/>
              <a:gd name="T14" fmla="*/ 3854 w 3895"/>
              <a:gd name="T15" fmla="*/ 2291 h 3740"/>
              <a:gd name="T16" fmla="*/ 3884 w 3895"/>
              <a:gd name="T17" fmla="*/ 2193 h 3740"/>
              <a:gd name="T18" fmla="*/ 3895 w 3895"/>
              <a:gd name="T19" fmla="*/ 2090 h 3740"/>
              <a:gd name="T20" fmla="*/ 3887 w 3895"/>
              <a:gd name="T21" fmla="*/ 1987 h 3740"/>
              <a:gd name="T22" fmla="*/ 3859 w 3895"/>
              <a:gd name="T23" fmla="*/ 1887 h 3740"/>
              <a:gd name="T24" fmla="*/ 3811 w 3895"/>
              <a:gd name="T25" fmla="*/ 1791 h 3740"/>
              <a:gd name="T26" fmla="*/ 3778 w 3895"/>
              <a:gd name="T27" fmla="*/ 1747 h 3740"/>
              <a:gd name="T28" fmla="*/ 3163 w 3895"/>
              <a:gd name="T29" fmla="*/ 975 h 3740"/>
              <a:gd name="T30" fmla="*/ 2547 w 3895"/>
              <a:gd name="T31" fmla="*/ 202 h 3740"/>
              <a:gd name="T32" fmla="*/ 2511 w 3895"/>
              <a:gd name="T33" fmla="*/ 161 h 3740"/>
              <a:gd name="T34" fmla="*/ 2429 w 3895"/>
              <a:gd name="T35" fmla="*/ 92 h 3740"/>
              <a:gd name="T36" fmla="*/ 2338 w 3895"/>
              <a:gd name="T37" fmla="*/ 42 h 3740"/>
              <a:gd name="T38" fmla="*/ 2239 w 3895"/>
              <a:gd name="T39" fmla="*/ 11 h 3740"/>
              <a:gd name="T40" fmla="*/ 2136 w 3895"/>
              <a:gd name="T41" fmla="*/ 0 h 3740"/>
              <a:gd name="T42" fmla="*/ 2033 w 3895"/>
              <a:gd name="T43" fmla="*/ 8 h 3740"/>
              <a:gd name="T44" fmla="*/ 1933 w 3895"/>
              <a:gd name="T45" fmla="*/ 36 h 3740"/>
              <a:gd name="T46" fmla="*/ 1837 w 3895"/>
              <a:gd name="T47" fmla="*/ 84 h 3740"/>
              <a:gd name="T48" fmla="*/ 1794 w 3895"/>
              <a:gd name="T49" fmla="*/ 118 h 3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5" h="3740">
                <a:moveTo>
                  <a:pt x="1794" y="118"/>
                </a:moveTo>
                <a:lnTo>
                  <a:pt x="240" y="1356"/>
                </a:lnTo>
                <a:lnTo>
                  <a:pt x="0" y="3498"/>
                </a:lnTo>
                <a:lnTo>
                  <a:pt x="2141" y="3740"/>
                </a:lnTo>
                <a:lnTo>
                  <a:pt x="3693" y="2501"/>
                </a:lnTo>
                <a:lnTo>
                  <a:pt x="3735" y="2466"/>
                </a:lnTo>
                <a:lnTo>
                  <a:pt x="3803" y="2384"/>
                </a:lnTo>
                <a:lnTo>
                  <a:pt x="3854" y="2291"/>
                </a:lnTo>
                <a:lnTo>
                  <a:pt x="3884" y="2193"/>
                </a:lnTo>
                <a:lnTo>
                  <a:pt x="3895" y="2090"/>
                </a:lnTo>
                <a:lnTo>
                  <a:pt x="3887" y="1987"/>
                </a:lnTo>
                <a:lnTo>
                  <a:pt x="3859" y="1887"/>
                </a:lnTo>
                <a:lnTo>
                  <a:pt x="3811" y="1791"/>
                </a:lnTo>
                <a:lnTo>
                  <a:pt x="3778" y="1747"/>
                </a:lnTo>
                <a:lnTo>
                  <a:pt x="3163" y="975"/>
                </a:lnTo>
                <a:lnTo>
                  <a:pt x="2547" y="202"/>
                </a:lnTo>
                <a:lnTo>
                  <a:pt x="2511" y="161"/>
                </a:lnTo>
                <a:lnTo>
                  <a:pt x="2429" y="92"/>
                </a:lnTo>
                <a:lnTo>
                  <a:pt x="2338" y="42"/>
                </a:lnTo>
                <a:lnTo>
                  <a:pt x="2239" y="11"/>
                </a:lnTo>
                <a:lnTo>
                  <a:pt x="2136" y="0"/>
                </a:lnTo>
                <a:lnTo>
                  <a:pt x="2033" y="8"/>
                </a:lnTo>
                <a:lnTo>
                  <a:pt x="1933" y="36"/>
                </a:lnTo>
                <a:lnTo>
                  <a:pt x="1837" y="84"/>
                </a:lnTo>
                <a:lnTo>
                  <a:pt x="1794" y="118"/>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5" name="Freeform 763">
            <a:extLst>
              <a:ext uri="{FF2B5EF4-FFF2-40B4-BE49-F238E27FC236}">
                <a16:creationId xmlns="" xmlns:a16="http://schemas.microsoft.com/office/drawing/2014/main" id="{D4FD4052-5FDF-43AC-B2F1-AE9A5DDAD780}"/>
              </a:ext>
            </a:extLst>
          </p:cNvPr>
          <p:cNvSpPr>
            <a:spLocks/>
          </p:cNvSpPr>
          <p:nvPr/>
        </p:nvSpPr>
        <p:spPr bwMode="auto">
          <a:xfrm>
            <a:off x="5069971" y="3317708"/>
            <a:ext cx="1299704" cy="1066903"/>
          </a:xfrm>
          <a:custGeom>
            <a:avLst/>
            <a:gdLst>
              <a:gd name="T0" fmla="*/ 3760 w 4176"/>
              <a:gd name="T1" fmla="*/ 443 h 3427"/>
              <a:gd name="T2" fmla="*/ 1824 w 4176"/>
              <a:gd name="T3" fmla="*/ 0 h 3427"/>
              <a:gd name="T4" fmla="*/ 0 w 4176"/>
              <a:gd name="T5" fmla="*/ 1146 h 3427"/>
              <a:gd name="T6" fmla="*/ 1146 w 4176"/>
              <a:gd name="T7" fmla="*/ 2972 h 3427"/>
              <a:gd name="T8" fmla="*/ 3081 w 4176"/>
              <a:gd name="T9" fmla="*/ 3414 h 3427"/>
              <a:gd name="T10" fmla="*/ 3135 w 4176"/>
              <a:gd name="T11" fmla="*/ 3424 h 3427"/>
              <a:gd name="T12" fmla="*/ 3243 w 4176"/>
              <a:gd name="T13" fmla="*/ 3427 h 3427"/>
              <a:gd name="T14" fmla="*/ 3346 w 4176"/>
              <a:gd name="T15" fmla="*/ 3409 h 3427"/>
              <a:gd name="T16" fmla="*/ 3442 w 4176"/>
              <a:gd name="T17" fmla="*/ 3372 h 3427"/>
              <a:gd name="T18" fmla="*/ 3529 w 4176"/>
              <a:gd name="T19" fmla="*/ 3316 h 3427"/>
              <a:gd name="T20" fmla="*/ 3604 w 4176"/>
              <a:gd name="T21" fmla="*/ 3246 h 3427"/>
              <a:gd name="T22" fmla="*/ 3666 w 4176"/>
              <a:gd name="T23" fmla="*/ 3161 h 3427"/>
              <a:gd name="T24" fmla="*/ 3710 w 4176"/>
              <a:gd name="T25" fmla="*/ 3064 h 3427"/>
              <a:gd name="T26" fmla="*/ 3724 w 4176"/>
              <a:gd name="T27" fmla="*/ 3011 h 3427"/>
              <a:gd name="T28" fmla="*/ 3943 w 4176"/>
              <a:gd name="T29" fmla="*/ 2047 h 3427"/>
              <a:gd name="T30" fmla="*/ 4164 w 4176"/>
              <a:gd name="T31" fmla="*/ 1085 h 3427"/>
              <a:gd name="T32" fmla="*/ 4174 w 4176"/>
              <a:gd name="T33" fmla="*/ 1031 h 3427"/>
              <a:gd name="T34" fmla="*/ 4176 w 4176"/>
              <a:gd name="T35" fmla="*/ 924 h 3427"/>
              <a:gd name="T36" fmla="*/ 4158 w 4176"/>
              <a:gd name="T37" fmla="*/ 820 h 3427"/>
              <a:gd name="T38" fmla="*/ 4121 w 4176"/>
              <a:gd name="T39" fmla="*/ 724 h 3427"/>
              <a:gd name="T40" fmla="*/ 4066 w 4176"/>
              <a:gd name="T41" fmla="*/ 637 h 3427"/>
              <a:gd name="T42" fmla="*/ 3995 w 4176"/>
              <a:gd name="T43" fmla="*/ 562 h 3427"/>
              <a:gd name="T44" fmla="*/ 3911 w 4176"/>
              <a:gd name="T45" fmla="*/ 500 h 3427"/>
              <a:gd name="T46" fmla="*/ 3813 w 4176"/>
              <a:gd name="T47" fmla="*/ 456 h 3427"/>
              <a:gd name="T48" fmla="*/ 3760 w 4176"/>
              <a:gd name="T49" fmla="*/ 443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6" h="3427">
                <a:moveTo>
                  <a:pt x="3760" y="443"/>
                </a:moveTo>
                <a:lnTo>
                  <a:pt x="1824" y="0"/>
                </a:lnTo>
                <a:lnTo>
                  <a:pt x="0" y="1146"/>
                </a:lnTo>
                <a:lnTo>
                  <a:pt x="1146" y="2972"/>
                </a:lnTo>
                <a:lnTo>
                  <a:pt x="3081" y="3414"/>
                </a:lnTo>
                <a:lnTo>
                  <a:pt x="3135" y="3424"/>
                </a:lnTo>
                <a:lnTo>
                  <a:pt x="3243" y="3427"/>
                </a:lnTo>
                <a:lnTo>
                  <a:pt x="3346" y="3409"/>
                </a:lnTo>
                <a:lnTo>
                  <a:pt x="3442" y="3372"/>
                </a:lnTo>
                <a:lnTo>
                  <a:pt x="3529" y="3316"/>
                </a:lnTo>
                <a:lnTo>
                  <a:pt x="3604" y="3246"/>
                </a:lnTo>
                <a:lnTo>
                  <a:pt x="3666" y="3161"/>
                </a:lnTo>
                <a:lnTo>
                  <a:pt x="3710" y="3064"/>
                </a:lnTo>
                <a:lnTo>
                  <a:pt x="3724" y="3011"/>
                </a:lnTo>
                <a:lnTo>
                  <a:pt x="3943" y="2047"/>
                </a:lnTo>
                <a:lnTo>
                  <a:pt x="4164" y="1085"/>
                </a:lnTo>
                <a:lnTo>
                  <a:pt x="4174" y="1031"/>
                </a:lnTo>
                <a:lnTo>
                  <a:pt x="4176" y="924"/>
                </a:lnTo>
                <a:lnTo>
                  <a:pt x="4158" y="820"/>
                </a:lnTo>
                <a:lnTo>
                  <a:pt x="4121" y="724"/>
                </a:lnTo>
                <a:lnTo>
                  <a:pt x="4066" y="637"/>
                </a:lnTo>
                <a:lnTo>
                  <a:pt x="3995" y="562"/>
                </a:lnTo>
                <a:lnTo>
                  <a:pt x="3911" y="500"/>
                </a:lnTo>
                <a:lnTo>
                  <a:pt x="3813" y="456"/>
                </a:lnTo>
                <a:lnTo>
                  <a:pt x="3760" y="443"/>
                </a:lnTo>
                <a:close/>
              </a:path>
            </a:pathLst>
          </a:custGeom>
          <a:solidFill>
            <a:srgbClr val="6C2B4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6" name="Freeform 764">
            <a:extLst>
              <a:ext uri="{FF2B5EF4-FFF2-40B4-BE49-F238E27FC236}">
                <a16:creationId xmlns="" xmlns:a16="http://schemas.microsoft.com/office/drawing/2014/main" id="{6DDDC7D2-6653-41CC-A9B5-652002D8B5D5}"/>
              </a:ext>
            </a:extLst>
          </p:cNvPr>
          <p:cNvSpPr>
            <a:spLocks/>
          </p:cNvSpPr>
          <p:nvPr/>
        </p:nvSpPr>
        <p:spPr bwMode="auto">
          <a:xfrm>
            <a:off x="4573246" y="4022337"/>
            <a:ext cx="1139108" cy="1284765"/>
          </a:xfrm>
          <a:custGeom>
            <a:avLst/>
            <a:gdLst>
              <a:gd name="T0" fmla="*/ 3606 w 3660"/>
              <a:gd name="T1" fmla="*/ 2502 h 4129"/>
              <a:gd name="T2" fmla="*/ 2745 w 3660"/>
              <a:gd name="T3" fmla="*/ 712 h 4129"/>
              <a:gd name="T4" fmla="*/ 711 w 3660"/>
              <a:gd name="T5" fmla="*/ 0 h 4129"/>
              <a:gd name="T6" fmla="*/ 0 w 3660"/>
              <a:gd name="T7" fmla="*/ 2034 h 4129"/>
              <a:gd name="T8" fmla="*/ 860 w 3660"/>
              <a:gd name="T9" fmla="*/ 3824 h 4129"/>
              <a:gd name="T10" fmla="*/ 886 w 3660"/>
              <a:gd name="T11" fmla="*/ 3872 h 4129"/>
              <a:gd name="T12" fmla="*/ 952 w 3660"/>
              <a:gd name="T13" fmla="*/ 3958 h 4129"/>
              <a:gd name="T14" fmla="*/ 1029 w 3660"/>
              <a:gd name="T15" fmla="*/ 4027 h 4129"/>
              <a:gd name="T16" fmla="*/ 1119 w 3660"/>
              <a:gd name="T17" fmla="*/ 4079 h 4129"/>
              <a:gd name="T18" fmla="*/ 1216 w 3660"/>
              <a:gd name="T19" fmla="*/ 4113 h 4129"/>
              <a:gd name="T20" fmla="*/ 1318 w 3660"/>
              <a:gd name="T21" fmla="*/ 4129 h 4129"/>
              <a:gd name="T22" fmla="*/ 1422 w 3660"/>
              <a:gd name="T23" fmla="*/ 4123 h 4129"/>
              <a:gd name="T24" fmla="*/ 1526 w 3660"/>
              <a:gd name="T25" fmla="*/ 4097 h 4129"/>
              <a:gd name="T26" fmla="*/ 1576 w 3660"/>
              <a:gd name="T27" fmla="*/ 4075 h 4129"/>
              <a:gd name="T28" fmla="*/ 2467 w 3660"/>
              <a:gd name="T29" fmla="*/ 3646 h 4129"/>
              <a:gd name="T30" fmla="*/ 3356 w 3660"/>
              <a:gd name="T31" fmla="*/ 3218 h 4129"/>
              <a:gd name="T32" fmla="*/ 3405 w 3660"/>
              <a:gd name="T33" fmla="*/ 3192 h 4129"/>
              <a:gd name="T34" fmla="*/ 3489 w 3660"/>
              <a:gd name="T35" fmla="*/ 3127 h 4129"/>
              <a:gd name="T36" fmla="*/ 3559 w 3660"/>
              <a:gd name="T37" fmla="*/ 3049 h 4129"/>
              <a:gd name="T38" fmla="*/ 3611 w 3660"/>
              <a:gd name="T39" fmla="*/ 2959 h 4129"/>
              <a:gd name="T40" fmla="*/ 3645 w 3660"/>
              <a:gd name="T41" fmla="*/ 2863 h 4129"/>
              <a:gd name="T42" fmla="*/ 3660 w 3660"/>
              <a:gd name="T43" fmla="*/ 2760 h 4129"/>
              <a:gd name="T44" fmla="*/ 3655 w 3660"/>
              <a:gd name="T45" fmla="*/ 2656 h 4129"/>
              <a:gd name="T46" fmla="*/ 3629 w 3660"/>
              <a:gd name="T47" fmla="*/ 2552 h 4129"/>
              <a:gd name="T48" fmla="*/ 3606 w 3660"/>
              <a:gd name="T49" fmla="*/ 2502 h 4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0" h="4129">
                <a:moveTo>
                  <a:pt x="3606" y="2502"/>
                </a:moveTo>
                <a:lnTo>
                  <a:pt x="2745" y="712"/>
                </a:lnTo>
                <a:lnTo>
                  <a:pt x="711" y="0"/>
                </a:lnTo>
                <a:lnTo>
                  <a:pt x="0" y="2034"/>
                </a:lnTo>
                <a:lnTo>
                  <a:pt x="860" y="3824"/>
                </a:lnTo>
                <a:lnTo>
                  <a:pt x="886" y="3872"/>
                </a:lnTo>
                <a:lnTo>
                  <a:pt x="952" y="3958"/>
                </a:lnTo>
                <a:lnTo>
                  <a:pt x="1029" y="4027"/>
                </a:lnTo>
                <a:lnTo>
                  <a:pt x="1119" y="4079"/>
                </a:lnTo>
                <a:lnTo>
                  <a:pt x="1216" y="4113"/>
                </a:lnTo>
                <a:lnTo>
                  <a:pt x="1318" y="4129"/>
                </a:lnTo>
                <a:lnTo>
                  <a:pt x="1422" y="4123"/>
                </a:lnTo>
                <a:lnTo>
                  <a:pt x="1526" y="4097"/>
                </a:lnTo>
                <a:lnTo>
                  <a:pt x="1576" y="4075"/>
                </a:lnTo>
                <a:lnTo>
                  <a:pt x="2467" y="3646"/>
                </a:lnTo>
                <a:lnTo>
                  <a:pt x="3356" y="3218"/>
                </a:lnTo>
                <a:lnTo>
                  <a:pt x="3405" y="3192"/>
                </a:lnTo>
                <a:lnTo>
                  <a:pt x="3489" y="3127"/>
                </a:lnTo>
                <a:lnTo>
                  <a:pt x="3559" y="3049"/>
                </a:lnTo>
                <a:lnTo>
                  <a:pt x="3611" y="2959"/>
                </a:lnTo>
                <a:lnTo>
                  <a:pt x="3645" y="2863"/>
                </a:lnTo>
                <a:lnTo>
                  <a:pt x="3660" y="2760"/>
                </a:lnTo>
                <a:lnTo>
                  <a:pt x="3655" y="2656"/>
                </a:lnTo>
                <a:lnTo>
                  <a:pt x="3629" y="2552"/>
                </a:lnTo>
                <a:lnTo>
                  <a:pt x="3606" y="2502"/>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7" name="Freeform 765">
            <a:extLst>
              <a:ext uri="{FF2B5EF4-FFF2-40B4-BE49-F238E27FC236}">
                <a16:creationId xmlns="" xmlns:a16="http://schemas.microsoft.com/office/drawing/2014/main" id="{04517F0C-85FD-4C76-8C5A-B140828831C8}"/>
              </a:ext>
            </a:extLst>
          </p:cNvPr>
          <p:cNvSpPr>
            <a:spLocks/>
          </p:cNvSpPr>
          <p:nvPr/>
        </p:nvSpPr>
        <p:spPr bwMode="auto">
          <a:xfrm>
            <a:off x="2961065" y="2156192"/>
            <a:ext cx="1211315" cy="1164007"/>
          </a:xfrm>
          <a:custGeom>
            <a:avLst/>
            <a:gdLst>
              <a:gd name="T0" fmla="*/ 2103 w 3896"/>
              <a:gd name="T1" fmla="*/ 118 h 3739"/>
              <a:gd name="T2" fmla="*/ 3655 w 3896"/>
              <a:gd name="T3" fmla="*/ 1356 h 3739"/>
              <a:gd name="T4" fmla="*/ 3896 w 3896"/>
              <a:gd name="T5" fmla="*/ 3499 h 3739"/>
              <a:gd name="T6" fmla="*/ 1755 w 3896"/>
              <a:gd name="T7" fmla="*/ 3739 h 3739"/>
              <a:gd name="T8" fmla="*/ 203 w 3896"/>
              <a:gd name="T9" fmla="*/ 2501 h 3739"/>
              <a:gd name="T10" fmla="*/ 161 w 3896"/>
              <a:gd name="T11" fmla="*/ 2466 h 3739"/>
              <a:gd name="T12" fmla="*/ 92 w 3896"/>
              <a:gd name="T13" fmla="*/ 2383 h 3739"/>
              <a:gd name="T14" fmla="*/ 42 w 3896"/>
              <a:gd name="T15" fmla="*/ 2291 h 3739"/>
              <a:gd name="T16" fmla="*/ 11 w 3896"/>
              <a:gd name="T17" fmla="*/ 2192 h 3739"/>
              <a:gd name="T18" fmla="*/ 0 w 3896"/>
              <a:gd name="T19" fmla="*/ 2090 h 3739"/>
              <a:gd name="T20" fmla="*/ 8 w 3896"/>
              <a:gd name="T21" fmla="*/ 1988 h 3739"/>
              <a:gd name="T22" fmla="*/ 36 w 3896"/>
              <a:gd name="T23" fmla="*/ 1886 h 3739"/>
              <a:gd name="T24" fmla="*/ 84 w 3896"/>
              <a:gd name="T25" fmla="*/ 1791 h 3739"/>
              <a:gd name="T26" fmla="*/ 117 w 3896"/>
              <a:gd name="T27" fmla="*/ 1747 h 3739"/>
              <a:gd name="T28" fmla="*/ 733 w 3896"/>
              <a:gd name="T29" fmla="*/ 975 h 3739"/>
              <a:gd name="T30" fmla="*/ 1349 w 3896"/>
              <a:gd name="T31" fmla="*/ 203 h 3739"/>
              <a:gd name="T32" fmla="*/ 1385 w 3896"/>
              <a:gd name="T33" fmla="*/ 161 h 3739"/>
              <a:gd name="T34" fmla="*/ 1467 w 3896"/>
              <a:gd name="T35" fmla="*/ 92 h 3739"/>
              <a:gd name="T36" fmla="*/ 1558 w 3896"/>
              <a:gd name="T37" fmla="*/ 43 h 3739"/>
              <a:gd name="T38" fmla="*/ 1657 w 3896"/>
              <a:gd name="T39" fmla="*/ 11 h 3739"/>
              <a:gd name="T40" fmla="*/ 1759 w 3896"/>
              <a:gd name="T41" fmla="*/ 0 h 3739"/>
              <a:gd name="T42" fmla="*/ 1863 w 3896"/>
              <a:gd name="T43" fmla="*/ 8 h 3739"/>
              <a:gd name="T44" fmla="*/ 1963 w 3896"/>
              <a:gd name="T45" fmla="*/ 36 h 3739"/>
              <a:gd name="T46" fmla="*/ 2058 w 3896"/>
              <a:gd name="T47" fmla="*/ 85 h 3739"/>
              <a:gd name="T48" fmla="*/ 2103 w 3896"/>
              <a:gd name="T49" fmla="*/ 118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6" h="3739">
                <a:moveTo>
                  <a:pt x="2103" y="118"/>
                </a:moveTo>
                <a:lnTo>
                  <a:pt x="3655" y="1356"/>
                </a:lnTo>
                <a:lnTo>
                  <a:pt x="3896" y="3499"/>
                </a:lnTo>
                <a:lnTo>
                  <a:pt x="1755" y="3739"/>
                </a:lnTo>
                <a:lnTo>
                  <a:pt x="203" y="2501"/>
                </a:lnTo>
                <a:lnTo>
                  <a:pt x="161" y="2466"/>
                </a:lnTo>
                <a:lnTo>
                  <a:pt x="92" y="2383"/>
                </a:lnTo>
                <a:lnTo>
                  <a:pt x="42" y="2291"/>
                </a:lnTo>
                <a:lnTo>
                  <a:pt x="11" y="2192"/>
                </a:lnTo>
                <a:lnTo>
                  <a:pt x="0" y="2090"/>
                </a:lnTo>
                <a:lnTo>
                  <a:pt x="8" y="1988"/>
                </a:lnTo>
                <a:lnTo>
                  <a:pt x="36" y="1886"/>
                </a:lnTo>
                <a:lnTo>
                  <a:pt x="84" y="1791"/>
                </a:lnTo>
                <a:lnTo>
                  <a:pt x="117" y="1747"/>
                </a:lnTo>
                <a:lnTo>
                  <a:pt x="733" y="975"/>
                </a:lnTo>
                <a:lnTo>
                  <a:pt x="1349" y="203"/>
                </a:lnTo>
                <a:lnTo>
                  <a:pt x="1385" y="161"/>
                </a:lnTo>
                <a:lnTo>
                  <a:pt x="1467" y="92"/>
                </a:lnTo>
                <a:lnTo>
                  <a:pt x="1558" y="43"/>
                </a:lnTo>
                <a:lnTo>
                  <a:pt x="1657" y="11"/>
                </a:lnTo>
                <a:lnTo>
                  <a:pt x="1759" y="0"/>
                </a:lnTo>
                <a:lnTo>
                  <a:pt x="1863" y="8"/>
                </a:lnTo>
                <a:lnTo>
                  <a:pt x="1963" y="36"/>
                </a:lnTo>
                <a:lnTo>
                  <a:pt x="2058" y="85"/>
                </a:lnTo>
                <a:lnTo>
                  <a:pt x="2103" y="118"/>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8" name="Freeform 766">
            <a:extLst>
              <a:ext uri="{FF2B5EF4-FFF2-40B4-BE49-F238E27FC236}">
                <a16:creationId xmlns="" xmlns:a16="http://schemas.microsoft.com/office/drawing/2014/main" id="{A6C39576-4875-4DD4-981B-BBD333FE9397}"/>
              </a:ext>
            </a:extLst>
          </p:cNvPr>
          <p:cNvSpPr>
            <a:spLocks/>
          </p:cNvSpPr>
          <p:nvPr/>
        </p:nvSpPr>
        <p:spPr bwMode="auto">
          <a:xfrm>
            <a:off x="2774326" y="3320199"/>
            <a:ext cx="1299704" cy="1066903"/>
          </a:xfrm>
          <a:custGeom>
            <a:avLst/>
            <a:gdLst>
              <a:gd name="T0" fmla="*/ 417 w 4177"/>
              <a:gd name="T1" fmla="*/ 441 h 3427"/>
              <a:gd name="T2" fmla="*/ 2353 w 4177"/>
              <a:gd name="T3" fmla="*/ 0 h 3427"/>
              <a:gd name="T4" fmla="*/ 4177 w 4177"/>
              <a:gd name="T5" fmla="*/ 1146 h 3427"/>
              <a:gd name="T6" fmla="*/ 3031 w 4177"/>
              <a:gd name="T7" fmla="*/ 2971 h 3427"/>
              <a:gd name="T8" fmla="*/ 1095 w 4177"/>
              <a:gd name="T9" fmla="*/ 3413 h 3427"/>
              <a:gd name="T10" fmla="*/ 1041 w 4177"/>
              <a:gd name="T11" fmla="*/ 3424 h 3427"/>
              <a:gd name="T12" fmla="*/ 934 w 4177"/>
              <a:gd name="T13" fmla="*/ 3427 h 3427"/>
              <a:gd name="T14" fmla="*/ 831 w 4177"/>
              <a:gd name="T15" fmla="*/ 3407 h 3427"/>
              <a:gd name="T16" fmla="*/ 734 w 4177"/>
              <a:gd name="T17" fmla="*/ 3370 h 3427"/>
              <a:gd name="T18" fmla="*/ 648 w 4177"/>
              <a:gd name="T19" fmla="*/ 3316 h 3427"/>
              <a:gd name="T20" fmla="*/ 572 w 4177"/>
              <a:gd name="T21" fmla="*/ 3246 h 3427"/>
              <a:gd name="T22" fmla="*/ 511 w 4177"/>
              <a:gd name="T23" fmla="*/ 3160 h 3427"/>
              <a:gd name="T24" fmla="*/ 467 w 4177"/>
              <a:gd name="T25" fmla="*/ 3063 h 3427"/>
              <a:gd name="T26" fmla="*/ 452 w 4177"/>
              <a:gd name="T27" fmla="*/ 3009 h 3427"/>
              <a:gd name="T28" fmla="*/ 233 w 4177"/>
              <a:gd name="T29" fmla="*/ 2047 h 3427"/>
              <a:gd name="T30" fmla="*/ 13 w 4177"/>
              <a:gd name="T31" fmla="*/ 1083 h 3427"/>
              <a:gd name="T32" fmla="*/ 3 w 4177"/>
              <a:gd name="T33" fmla="*/ 1029 h 3427"/>
              <a:gd name="T34" fmla="*/ 0 w 4177"/>
              <a:gd name="T35" fmla="*/ 923 h 3427"/>
              <a:gd name="T36" fmla="*/ 18 w 4177"/>
              <a:gd name="T37" fmla="*/ 820 h 3427"/>
              <a:gd name="T38" fmla="*/ 55 w 4177"/>
              <a:gd name="T39" fmla="*/ 724 h 3427"/>
              <a:gd name="T40" fmla="*/ 111 w 4177"/>
              <a:gd name="T41" fmla="*/ 636 h 3427"/>
              <a:gd name="T42" fmla="*/ 181 w 4177"/>
              <a:gd name="T43" fmla="*/ 561 h 3427"/>
              <a:gd name="T44" fmla="*/ 266 w 4177"/>
              <a:gd name="T45" fmla="*/ 500 h 3427"/>
              <a:gd name="T46" fmla="*/ 363 w 4177"/>
              <a:gd name="T47" fmla="*/ 455 h 3427"/>
              <a:gd name="T48" fmla="*/ 417 w 4177"/>
              <a:gd name="T49" fmla="*/ 441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7" h="3427">
                <a:moveTo>
                  <a:pt x="417" y="441"/>
                </a:moveTo>
                <a:lnTo>
                  <a:pt x="2353" y="0"/>
                </a:lnTo>
                <a:lnTo>
                  <a:pt x="4177" y="1146"/>
                </a:lnTo>
                <a:lnTo>
                  <a:pt x="3031" y="2971"/>
                </a:lnTo>
                <a:lnTo>
                  <a:pt x="1095" y="3413"/>
                </a:lnTo>
                <a:lnTo>
                  <a:pt x="1041" y="3424"/>
                </a:lnTo>
                <a:lnTo>
                  <a:pt x="934" y="3427"/>
                </a:lnTo>
                <a:lnTo>
                  <a:pt x="831" y="3407"/>
                </a:lnTo>
                <a:lnTo>
                  <a:pt x="734" y="3370"/>
                </a:lnTo>
                <a:lnTo>
                  <a:pt x="648" y="3316"/>
                </a:lnTo>
                <a:lnTo>
                  <a:pt x="572" y="3246"/>
                </a:lnTo>
                <a:lnTo>
                  <a:pt x="511" y="3160"/>
                </a:lnTo>
                <a:lnTo>
                  <a:pt x="467" y="3063"/>
                </a:lnTo>
                <a:lnTo>
                  <a:pt x="452" y="3009"/>
                </a:lnTo>
                <a:lnTo>
                  <a:pt x="233" y="2047"/>
                </a:lnTo>
                <a:lnTo>
                  <a:pt x="13" y="1083"/>
                </a:lnTo>
                <a:lnTo>
                  <a:pt x="3" y="1029"/>
                </a:lnTo>
                <a:lnTo>
                  <a:pt x="0" y="923"/>
                </a:lnTo>
                <a:lnTo>
                  <a:pt x="18" y="820"/>
                </a:lnTo>
                <a:lnTo>
                  <a:pt x="55" y="724"/>
                </a:lnTo>
                <a:lnTo>
                  <a:pt x="111" y="636"/>
                </a:lnTo>
                <a:lnTo>
                  <a:pt x="181" y="561"/>
                </a:lnTo>
                <a:lnTo>
                  <a:pt x="266" y="500"/>
                </a:lnTo>
                <a:lnTo>
                  <a:pt x="363" y="455"/>
                </a:lnTo>
                <a:lnTo>
                  <a:pt x="417" y="44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9" name="Freeform 767">
            <a:extLst>
              <a:ext uri="{FF2B5EF4-FFF2-40B4-BE49-F238E27FC236}">
                <a16:creationId xmlns="" xmlns:a16="http://schemas.microsoft.com/office/drawing/2014/main" id="{38D95C22-B1DB-40D4-BEC5-99FC34A97517}"/>
              </a:ext>
            </a:extLst>
          </p:cNvPr>
          <p:cNvSpPr>
            <a:spLocks/>
          </p:cNvSpPr>
          <p:nvPr/>
        </p:nvSpPr>
        <p:spPr bwMode="auto">
          <a:xfrm>
            <a:off x="3431647" y="4024826"/>
            <a:ext cx="1140354" cy="1284765"/>
          </a:xfrm>
          <a:custGeom>
            <a:avLst/>
            <a:gdLst>
              <a:gd name="T0" fmla="*/ 54 w 3661"/>
              <a:gd name="T1" fmla="*/ 2501 h 4128"/>
              <a:gd name="T2" fmla="*/ 915 w 3661"/>
              <a:gd name="T3" fmla="*/ 711 h 4128"/>
              <a:gd name="T4" fmla="*/ 2950 w 3661"/>
              <a:gd name="T5" fmla="*/ 0 h 4128"/>
              <a:gd name="T6" fmla="*/ 3661 w 3661"/>
              <a:gd name="T7" fmla="*/ 2035 h 4128"/>
              <a:gd name="T8" fmla="*/ 2800 w 3661"/>
              <a:gd name="T9" fmla="*/ 3824 h 4128"/>
              <a:gd name="T10" fmla="*/ 2774 w 3661"/>
              <a:gd name="T11" fmla="*/ 3873 h 4128"/>
              <a:gd name="T12" fmla="*/ 2710 w 3661"/>
              <a:gd name="T13" fmla="*/ 3959 h 4128"/>
              <a:gd name="T14" fmla="*/ 2631 w 3661"/>
              <a:gd name="T15" fmla="*/ 4027 h 4128"/>
              <a:gd name="T16" fmla="*/ 2542 w 3661"/>
              <a:gd name="T17" fmla="*/ 4079 h 4128"/>
              <a:gd name="T18" fmla="*/ 2445 w 3661"/>
              <a:gd name="T19" fmla="*/ 4114 h 4128"/>
              <a:gd name="T20" fmla="*/ 2343 w 3661"/>
              <a:gd name="T21" fmla="*/ 4128 h 4128"/>
              <a:gd name="T22" fmla="*/ 2238 w 3661"/>
              <a:gd name="T23" fmla="*/ 4123 h 4128"/>
              <a:gd name="T24" fmla="*/ 2135 w 3661"/>
              <a:gd name="T25" fmla="*/ 4097 h 4128"/>
              <a:gd name="T26" fmla="*/ 2084 w 3661"/>
              <a:gd name="T27" fmla="*/ 4074 h 4128"/>
              <a:gd name="T28" fmla="*/ 1194 w 3661"/>
              <a:gd name="T29" fmla="*/ 3646 h 4128"/>
              <a:gd name="T30" fmla="*/ 305 w 3661"/>
              <a:gd name="T31" fmla="*/ 3218 h 4128"/>
              <a:gd name="T32" fmla="*/ 255 w 3661"/>
              <a:gd name="T33" fmla="*/ 3192 h 4128"/>
              <a:gd name="T34" fmla="*/ 171 w 3661"/>
              <a:gd name="T35" fmla="*/ 3128 h 4128"/>
              <a:gd name="T36" fmla="*/ 101 w 3661"/>
              <a:gd name="T37" fmla="*/ 3049 h 4128"/>
              <a:gd name="T38" fmla="*/ 50 w 3661"/>
              <a:gd name="T39" fmla="*/ 2960 h 4128"/>
              <a:gd name="T40" fmla="*/ 16 w 3661"/>
              <a:gd name="T41" fmla="*/ 2862 h 4128"/>
              <a:gd name="T42" fmla="*/ 0 w 3661"/>
              <a:gd name="T43" fmla="*/ 2760 h 4128"/>
              <a:gd name="T44" fmla="*/ 6 w 3661"/>
              <a:gd name="T45" fmla="*/ 2655 h 4128"/>
              <a:gd name="T46" fmla="*/ 32 w 3661"/>
              <a:gd name="T47" fmla="*/ 2552 h 4128"/>
              <a:gd name="T48" fmla="*/ 54 w 3661"/>
              <a:gd name="T49" fmla="*/ 2501 h 4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1" h="4128">
                <a:moveTo>
                  <a:pt x="54" y="2501"/>
                </a:moveTo>
                <a:lnTo>
                  <a:pt x="915" y="711"/>
                </a:lnTo>
                <a:lnTo>
                  <a:pt x="2950" y="0"/>
                </a:lnTo>
                <a:lnTo>
                  <a:pt x="3661" y="2035"/>
                </a:lnTo>
                <a:lnTo>
                  <a:pt x="2800" y="3824"/>
                </a:lnTo>
                <a:lnTo>
                  <a:pt x="2774" y="3873"/>
                </a:lnTo>
                <a:lnTo>
                  <a:pt x="2710" y="3959"/>
                </a:lnTo>
                <a:lnTo>
                  <a:pt x="2631" y="4027"/>
                </a:lnTo>
                <a:lnTo>
                  <a:pt x="2542" y="4079"/>
                </a:lnTo>
                <a:lnTo>
                  <a:pt x="2445" y="4114"/>
                </a:lnTo>
                <a:lnTo>
                  <a:pt x="2343" y="4128"/>
                </a:lnTo>
                <a:lnTo>
                  <a:pt x="2238" y="4123"/>
                </a:lnTo>
                <a:lnTo>
                  <a:pt x="2135" y="4097"/>
                </a:lnTo>
                <a:lnTo>
                  <a:pt x="2084" y="4074"/>
                </a:lnTo>
                <a:lnTo>
                  <a:pt x="1194" y="3646"/>
                </a:lnTo>
                <a:lnTo>
                  <a:pt x="305" y="3218"/>
                </a:lnTo>
                <a:lnTo>
                  <a:pt x="255" y="3192"/>
                </a:lnTo>
                <a:lnTo>
                  <a:pt x="171" y="3128"/>
                </a:lnTo>
                <a:lnTo>
                  <a:pt x="101" y="3049"/>
                </a:lnTo>
                <a:lnTo>
                  <a:pt x="50" y="2960"/>
                </a:lnTo>
                <a:lnTo>
                  <a:pt x="16" y="2862"/>
                </a:lnTo>
                <a:lnTo>
                  <a:pt x="0" y="2760"/>
                </a:lnTo>
                <a:lnTo>
                  <a:pt x="6" y="2655"/>
                </a:lnTo>
                <a:lnTo>
                  <a:pt x="32" y="2552"/>
                </a:lnTo>
                <a:lnTo>
                  <a:pt x="54" y="250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0" name="Freeform 1230">
            <a:extLst>
              <a:ext uri="{FF2B5EF4-FFF2-40B4-BE49-F238E27FC236}">
                <a16:creationId xmlns="" xmlns:a16="http://schemas.microsoft.com/office/drawing/2014/main" id="{62CFE00D-4352-4804-94DA-77D9802FC2D4}"/>
              </a:ext>
            </a:extLst>
          </p:cNvPr>
          <p:cNvSpPr>
            <a:spLocks/>
          </p:cNvSpPr>
          <p:nvPr/>
        </p:nvSpPr>
        <p:spPr bwMode="auto">
          <a:xfrm>
            <a:off x="5068728" y="2807288"/>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02</a:t>
            </a:r>
          </a:p>
        </p:txBody>
      </p:sp>
      <p:sp>
        <p:nvSpPr>
          <p:cNvPr id="61" name="Freeform 1231">
            <a:extLst>
              <a:ext uri="{FF2B5EF4-FFF2-40B4-BE49-F238E27FC236}">
                <a16:creationId xmlns="" xmlns:a16="http://schemas.microsoft.com/office/drawing/2014/main" id="{5916B737-E9F6-4BE6-BDF3-E52F91BD6C62}"/>
              </a:ext>
            </a:extLst>
          </p:cNvPr>
          <p:cNvSpPr>
            <a:spLocks/>
          </p:cNvSpPr>
          <p:nvPr/>
        </p:nvSpPr>
        <p:spPr bwMode="auto">
          <a:xfrm>
            <a:off x="5230567" y="355424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03</a:t>
            </a:r>
          </a:p>
        </p:txBody>
      </p:sp>
      <p:sp>
        <p:nvSpPr>
          <p:cNvPr id="62" name="Freeform 1232">
            <a:extLst>
              <a:ext uri="{FF2B5EF4-FFF2-40B4-BE49-F238E27FC236}">
                <a16:creationId xmlns="" xmlns:a16="http://schemas.microsoft.com/office/drawing/2014/main" id="{8849D738-07B0-4ABD-8E3C-4BAFB0719C1F}"/>
              </a:ext>
            </a:extLst>
          </p:cNvPr>
          <p:cNvSpPr>
            <a:spLocks/>
          </p:cNvSpPr>
          <p:nvPr/>
        </p:nvSpPr>
        <p:spPr bwMode="auto">
          <a:xfrm>
            <a:off x="4753760" y="4154299"/>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04</a:t>
            </a:r>
          </a:p>
        </p:txBody>
      </p:sp>
      <p:sp>
        <p:nvSpPr>
          <p:cNvPr id="63" name="Freeform 1233">
            <a:extLst>
              <a:ext uri="{FF2B5EF4-FFF2-40B4-BE49-F238E27FC236}">
                <a16:creationId xmlns="" xmlns:a16="http://schemas.microsoft.com/office/drawing/2014/main" id="{876A1A41-1E2D-4D7E-9274-E052870B14DA}"/>
              </a:ext>
            </a:extLst>
          </p:cNvPr>
          <p:cNvSpPr>
            <a:spLocks/>
          </p:cNvSpPr>
          <p:nvPr/>
        </p:nvSpPr>
        <p:spPr bwMode="auto">
          <a:xfrm>
            <a:off x="3989375" y="4154299"/>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05</a:t>
            </a:r>
          </a:p>
        </p:txBody>
      </p:sp>
      <p:sp>
        <p:nvSpPr>
          <p:cNvPr id="64" name="Freeform 1234">
            <a:extLst>
              <a:ext uri="{FF2B5EF4-FFF2-40B4-BE49-F238E27FC236}">
                <a16:creationId xmlns="" xmlns:a16="http://schemas.microsoft.com/office/drawing/2014/main" id="{6F5C0F3D-988D-4D29-BC08-D77B2942CD7F}"/>
              </a:ext>
            </a:extLst>
          </p:cNvPr>
          <p:cNvSpPr>
            <a:spLocks/>
          </p:cNvSpPr>
          <p:nvPr/>
        </p:nvSpPr>
        <p:spPr bwMode="auto">
          <a:xfrm>
            <a:off x="3569835" y="355922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06</a:t>
            </a:r>
          </a:p>
        </p:txBody>
      </p:sp>
      <p:sp>
        <p:nvSpPr>
          <p:cNvPr id="65" name="Freeform 1235">
            <a:extLst>
              <a:ext uri="{FF2B5EF4-FFF2-40B4-BE49-F238E27FC236}">
                <a16:creationId xmlns="" xmlns:a16="http://schemas.microsoft.com/office/drawing/2014/main" id="{675F530E-DAD8-440C-9F05-44A70C382DE2}"/>
              </a:ext>
            </a:extLst>
          </p:cNvPr>
          <p:cNvSpPr>
            <a:spLocks/>
          </p:cNvSpPr>
          <p:nvPr/>
        </p:nvSpPr>
        <p:spPr bwMode="auto">
          <a:xfrm>
            <a:off x="3704288" y="2807288"/>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07</a:t>
            </a:r>
          </a:p>
        </p:txBody>
      </p:sp>
      <p:sp>
        <p:nvSpPr>
          <p:cNvPr id="66" name="Freeform 1229">
            <a:extLst>
              <a:ext uri="{FF2B5EF4-FFF2-40B4-BE49-F238E27FC236}">
                <a16:creationId xmlns="" xmlns:a16="http://schemas.microsoft.com/office/drawing/2014/main" id="{1F7A0B1C-C033-4014-A1D8-A36D9FFF2386}"/>
              </a:ext>
            </a:extLst>
          </p:cNvPr>
          <p:cNvSpPr>
            <a:spLocks/>
          </p:cNvSpPr>
          <p:nvPr/>
        </p:nvSpPr>
        <p:spPr bwMode="auto">
          <a:xfrm>
            <a:off x="4374057" y="2468668"/>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01</a:t>
            </a:r>
          </a:p>
        </p:txBody>
      </p:sp>
      <p:sp>
        <p:nvSpPr>
          <p:cNvPr id="90" name="Rectangle 89">
            <a:extLst>
              <a:ext uri="{FF2B5EF4-FFF2-40B4-BE49-F238E27FC236}">
                <a16:creationId xmlns="" xmlns:a16="http://schemas.microsoft.com/office/drawing/2014/main" id="{B18B7A3C-0BB2-4864-9406-9FB588AD218A}"/>
              </a:ext>
            </a:extLst>
          </p:cNvPr>
          <p:cNvSpPr/>
          <p:nvPr/>
        </p:nvSpPr>
        <p:spPr>
          <a:xfrm>
            <a:off x="2542006" y="4653136"/>
            <a:ext cx="70226" cy="2163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Rectangle 92">
            <a:extLst>
              <a:ext uri="{FF2B5EF4-FFF2-40B4-BE49-F238E27FC236}">
                <a16:creationId xmlns="" xmlns:a16="http://schemas.microsoft.com/office/drawing/2014/main" id="{A2260500-E1EF-4EF7-A263-44154265702E}"/>
              </a:ext>
            </a:extLst>
          </p:cNvPr>
          <p:cNvSpPr/>
          <p:nvPr/>
        </p:nvSpPr>
        <p:spPr>
          <a:xfrm>
            <a:off x="2542006" y="3429000"/>
            <a:ext cx="70226" cy="2163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6" name="Rectangle 95">
            <a:extLst>
              <a:ext uri="{FF2B5EF4-FFF2-40B4-BE49-F238E27FC236}">
                <a16:creationId xmlns="" xmlns:a16="http://schemas.microsoft.com/office/drawing/2014/main" id="{96C537CD-3FC7-4980-A138-A3D545F1F29A}"/>
              </a:ext>
            </a:extLst>
          </p:cNvPr>
          <p:cNvSpPr/>
          <p:nvPr/>
        </p:nvSpPr>
        <p:spPr>
          <a:xfrm>
            <a:off x="2542006" y="2420888"/>
            <a:ext cx="70226" cy="21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3" name="Rectangle 122">
            <a:extLst>
              <a:ext uri="{FF2B5EF4-FFF2-40B4-BE49-F238E27FC236}">
                <a16:creationId xmlns="" xmlns:a16="http://schemas.microsoft.com/office/drawing/2014/main" id="{9B612A5E-EB7B-4169-8D52-4EBF899F9D94}"/>
              </a:ext>
            </a:extLst>
          </p:cNvPr>
          <p:cNvSpPr/>
          <p:nvPr/>
        </p:nvSpPr>
        <p:spPr>
          <a:xfrm>
            <a:off x="6588224" y="4869160"/>
            <a:ext cx="70226" cy="2163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4" name="Rectangle 123">
            <a:extLst>
              <a:ext uri="{FF2B5EF4-FFF2-40B4-BE49-F238E27FC236}">
                <a16:creationId xmlns="" xmlns:a16="http://schemas.microsoft.com/office/drawing/2014/main" id="{60F1634E-BE33-42A9-B3CA-83892E7BFE3A}"/>
              </a:ext>
            </a:extLst>
          </p:cNvPr>
          <p:cNvSpPr/>
          <p:nvPr/>
        </p:nvSpPr>
        <p:spPr>
          <a:xfrm>
            <a:off x="6542338" y="2060848"/>
            <a:ext cx="70226" cy="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5" name="Rectangle 124">
            <a:extLst>
              <a:ext uri="{FF2B5EF4-FFF2-40B4-BE49-F238E27FC236}">
                <a16:creationId xmlns="" xmlns:a16="http://schemas.microsoft.com/office/drawing/2014/main" id="{4CA210FA-FD0E-4B6D-A1E9-9D11374D3080}"/>
              </a:ext>
            </a:extLst>
          </p:cNvPr>
          <p:cNvSpPr/>
          <p:nvPr/>
        </p:nvSpPr>
        <p:spPr>
          <a:xfrm>
            <a:off x="6542338" y="1052736"/>
            <a:ext cx="70226" cy="2163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6" name="Rectangle 125">
            <a:extLst>
              <a:ext uri="{FF2B5EF4-FFF2-40B4-BE49-F238E27FC236}">
                <a16:creationId xmlns="" xmlns:a16="http://schemas.microsoft.com/office/drawing/2014/main" id="{64F4722F-FC0C-4E76-A999-E70EC9B62DAB}"/>
              </a:ext>
            </a:extLst>
          </p:cNvPr>
          <p:cNvSpPr/>
          <p:nvPr/>
        </p:nvSpPr>
        <p:spPr>
          <a:xfrm>
            <a:off x="6590006" y="3212976"/>
            <a:ext cx="70226" cy="216353"/>
          </a:xfrm>
          <a:prstGeom prst="rect">
            <a:avLst/>
          </a:prstGeom>
          <a:solidFill>
            <a:srgbClr val="6C2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Rectangle 95">
            <a:extLst>
              <a:ext uri="{FF2B5EF4-FFF2-40B4-BE49-F238E27FC236}">
                <a16:creationId xmlns="" xmlns:a16="http://schemas.microsoft.com/office/drawing/2014/main" id="{96C537CD-3FC7-4980-A138-A3D545F1F29A}"/>
              </a:ext>
            </a:extLst>
          </p:cNvPr>
          <p:cNvSpPr/>
          <p:nvPr/>
        </p:nvSpPr>
        <p:spPr>
          <a:xfrm>
            <a:off x="2537559" y="1052736"/>
            <a:ext cx="70226" cy="21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Прямоугольник 2"/>
          <p:cNvSpPr/>
          <p:nvPr/>
        </p:nvSpPr>
        <p:spPr>
          <a:xfrm>
            <a:off x="36793" y="971436"/>
            <a:ext cx="2575439" cy="369332"/>
          </a:xfrm>
          <a:prstGeom prst="rect">
            <a:avLst/>
          </a:prstGeom>
        </p:spPr>
        <p:txBody>
          <a:bodyPr wrap="square">
            <a:spAutoFit/>
          </a:bodyPr>
          <a:lstStyle/>
          <a:p>
            <a:r>
              <a:rPr lang="uz-Cyrl-UZ" b="1" u="sng" dirty="0" smtClean="0"/>
              <a:t> </a:t>
            </a:r>
            <a:r>
              <a:rPr lang="uz-Cyrl-UZ" sz="1600" b="1" u="sng" dirty="0"/>
              <a:t>бухгалтерия ҳисоби счёти</a:t>
            </a:r>
            <a:r>
              <a:rPr lang="uz-Cyrl-UZ" sz="1600" b="1" dirty="0"/>
              <a:t> </a:t>
            </a:r>
            <a:endParaRPr lang="ru-RU" sz="1600" dirty="0"/>
          </a:p>
        </p:txBody>
      </p:sp>
      <p:sp>
        <p:nvSpPr>
          <p:cNvPr id="4" name="Прямоугольник 3"/>
          <p:cNvSpPr/>
          <p:nvPr/>
        </p:nvSpPr>
        <p:spPr>
          <a:xfrm>
            <a:off x="-16578" y="1268760"/>
            <a:ext cx="3220426" cy="1200329"/>
          </a:xfrm>
          <a:prstGeom prst="rect">
            <a:avLst/>
          </a:prstGeom>
        </p:spPr>
        <p:txBody>
          <a:bodyPr wrap="square">
            <a:spAutoFit/>
          </a:bodyPr>
          <a:lstStyle/>
          <a:p>
            <a:r>
              <a:rPr lang="uz-Cyrl-UZ" sz="1200" b="1" dirty="0"/>
              <a:t>деб умумлаштирган ҳолда маълумотларни олиш учун актив, мажбурият ва капиталларни иқтисодий мазмунига кўра гуруҳлаштириш усулидир. Счётлар балансга нисбатан асосан қуйидаги счётларга бўлинади:</a:t>
            </a:r>
            <a:endParaRPr lang="ru-RU" sz="1200" b="1" dirty="0"/>
          </a:p>
        </p:txBody>
      </p:sp>
      <p:sp>
        <p:nvSpPr>
          <p:cNvPr id="5" name="Прямоугольник 4"/>
          <p:cNvSpPr/>
          <p:nvPr/>
        </p:nvSpPr>
        <p:spPr>
          <a:xfrm>
            <a:off x="383709" y="2348880"/>
            <a:ext cx="1693541" cy="338554"/>
          </a:xfrm>
          <a:prstGeom prst="rect">
            <a:avLst/>
          </a:prstGeom>
        </p:spPr>
        <p:txBody>
          <a:bodyPr wrap="none">
            <a:spAutoFit/>
          </a:bodyPr>
          <a:lstStyle/>
          <a:p>
            <a:r>
              <a:rPr lang="uz-Cyrl-UZ" sz="1600" b="1" u="sng" dirty="0"/>
              <a:t>Доимий счётлар</a:t>
            </a:r>
            <a:r>
              <a:rPr lang="uz-Cyrl-UZ" sz="1600" b="1" dirty="0"/>
              <a:t> </a:t>
            </a:r>
            <a:endParaRPr lang="ru-RU" sz="1600" dirty="0"/>
          </a:p>
        </p:txBody>
      </p:sp>
      <p:sp>
        <p:nvSpPr>
          <p:cNvPr id="6" name="Прямоугольник 5"/>
          <p:cNvSpPr/>
          <p:nvPr/>
        </p:nvSpPr>
        <p:spPr>
          <a:xfrm>
            <a:off x="26399" y="2564904"/>
            <a:ext cx="2961425" cy="830997"/>
          </a:xfrm>
          <a:prstGeom prst="rect">
            <a:avLst/>
          </a:prstGeom>
        </p:spPr>
        <p:txBody>
          <a:bodyPr wrap="square">
            <a:spAutoFit/>
          </a:bodyPr>
          <a:lstStyle/>
          <a:p>
            <a:r>
              <a:rPr lang="uz-Cyrl-UZ" sz="1200" b="1" dirty="0"/>
              <a:t>бу ҳисобот даври охирига салдога эга бўлиб, бухгалтерия балансида акс эттириладиган активлар, мажбуриятлар, сармоялар счётларидир. </a:t>
            </a:r>
            <a:endParaRPr lang="ru-RU" sz="1200" b="1" dirty="0"/>
          </a:p>
        </p:txBody>
      </p:sp>
      <p:sp>
        <p:nvSpPr>
          <p:cNvPr id="7" name="Прямоугольник 6"/>
          <p:cNvSpPr/>
          <p:nvPr/>
        </p:nvSpPr>
        <p:spPr>
          <a:xfrm>
            <a:off x="395536" y="3356992"/>
            <a:ext cx="1421671" cy="338554"/>
          </a:xfrm>
          <a:prstGeom prst="rect">
            <a:avLst/>
          </a:prstGeom>
        </p:spPr>
        <p:txBody>
          <a:bodyPr wrap="none">
            <a:spAutoFit/>
          </a:bodyPr>
          <a:lstStyle/>
          <a:p>
            <a:r>
              <a:rPr lang="uz-Cyrl-UZ" sz="1600" b="1" u="sng" dirty="0"/>
              <a:t>Актив счёт (А)</a:t>
            </a:r>
            <a:endParaRPr lang="ru-RU" sz="1600" dirty="0"/>
          </a:p>
        </p:txBody>
      </p:sp>
      <p:sp>
        <p:nvSpPr>
          <p:cNvPr id="8" name="Прямоугольник 7"/>
          <p:cNvSpPr/>
          <p:nvPr/>
        </p:nvSpPr>
        <p:spPr>
          <a:xfrm>
            <a:off x="321605" y="4581128"/>
            <a:ext cx="1569532" cy="338554"/>
          </a:xfrm>
          <a:prstGeom prst="rect">
            <a:avLst/>
          </a:prstGeom>
        </p:spPr>
        <p:txBody>
          <a:bodyPr wrap="none">
            <a:spAutoFit/>
          </a:bodyPr>
          <a:lstStyle/>
          <a:p>
            <a:r>
              <a:rPr lang="uz-Cyrl-UZ" sz="1600" b="1" u="sng" dirty="0"/>
              <a:t>Пассив счёт (П)</a:t>
            </a:r>
            <a:r>
              <a:rPr lang="uz-Cyrl-UZ" sz="1600" b="1" dirty="0"/>
              <a:t> </a:t>
            </a:r>
            <a:endParaRPr lang="ru-RU" sz="1600" dirty="0"/>
          </a:p>
        </p:txBody>
      </p:sp>
      <p:sp>
        <p:nvSpPr>
          <p:cNvPr id="9" name="Прямоугольник 8"/>
          <p:cNvSpPr/>
          <p:nvPr/>
        </p:nvSpPr>
        <p:spPr>
          <a:xfrm>
            <a:off x="-36512" y="3645024"/>
            <a:ext cx="3030213" cy="1015663"/>
          </a:xfrm>
          <a:prstGeom prst="rect">
            <a:avLst/>
          </a:prstGeom>
        </p:spPr>
        <p:txBody>
          <a:bodyPr wrap="square">
            <a:spAutoFit/>
          </a:bodyPr>
          <a:lstStyle/>
          <a:p>
            <a:r>
              <a:rPr lang="uz-Cyrl-UZ" sz="1200" b="1" dirty="0"/>
              <a:t>бу активларни акс эттиришга мўлжалланган счёт бўлиб, унда иқтисодий ресурсларнинг қолдиғи ва кўпайиши счётнинг дебетида, камайиш эса кредит бўйича акс эттирилади.</a:t>
            </a:r>
            <a:endParaRPr lang="ru-RU" sz="1200" dirty="0"/>
          </a:p>
        </p:txBody>
      </p:sp>
      <p:sp>
        <p:nvSpPr>
          <p:cNvPr id="10" name="Прямоугольник 9"/>
          <p:cNvSpPr/>
          <p:nvPr/>
        </p:nvSpPr>
        <p:spPr>
          <a:xfrm>
            <a:off x="25492" y="4869160"/>
            <a:ext cx="3136286" cy="1015663"/>
          </a:xfrm>
          <a:prstGeom prst="rect">
            <a:avLst/>
          </a:prstGeom>
        </p:spPr>
        <p:txBody>
          <a:bodyPr wrap="square">
            <a:spAutoFit/>
          </a:bodyPr>
          <a:lstStyle/>
          <a:p>
            <a:r>
              <a:rPr lang="uz-Cyrl-UZ" sz="1200" b="1" dirty="0"/>
              <a:t>бу мажбурият ва сармояни акс эттиришга мўлжалланган счёт бўлиб, унда мажбурият ва сармоянинг қолдиғи ва кўпайиш счётининг кредити бўйича, камайиш эса дебет бўйича акс эттирилади.</a:t>
            </a:r>
            <a:endParaRPr lang="ru-RU" sz="1200" b="1" dirty="0"/>
          </a:p>
        </p:txBody>
      </p:sp>
      <p:sp>
        <p:nvSpPr>
          <p:cNvPr id="11" name="Прямоугольник 10"/>
          <p:cNvSpPr/>
          <p:nvPr/>
        </p:nvSpPr>
        <p:spPr>
          <a:xfrm>
            <a:off x="6641451" y="980728"/>
            <a:ext cx="2148152" cy="338554"/>
          </a:xfrm>
          <a:prstGeom prst="rect">
            <a:avLst/>
          </a:prstGeom>
        </p:spPr>
        <p:txBody>
          <a:bodyPr wrap="none">
            <a:spAutoFit/>
          </a:bodyPr>
          <a:lstStyle/>
          <a:p>
            <a:r>
              <a:rPr lang="uz-Cyrl-UZ" sz="1600" b="1" u="sng" dirty="0"/>
              <a:t>Контр-актив счёт (КА)</a:t>
            </a:r>
            <a:r>
              <a:rPr lang="uz-Cyrl-UZ" sz="1600" b="1" dirty="0"/>
              <a:t> </a:t>
            </a:r>
            <a:endParaRPr lang="ru-RU" sz="1600" dirty="0"/>
          </a:p>
        </p:txBody>
      </p:sp>
      <p:sp>
        <p:nvSpPr>
          <p:cNvPr id="12" name="Прямоугольник 11"/>
          <p:cNvSpPr/>
          <p:nvPr/>
        </p:nvSpPr>
        <p:spPr>
          <a:xfrm>
            <a:off x="6444208" y="1263257"/>
            <a:ext cx="2717003" cy="830997"/>
          </a:xfrm>
          <a:prstGeom prst="rect">
            <a:avLst/>
          </a:prstGeom>
        </p:spPr>
        <p:txBody>
          <a:bodyPr wrap="square">
            <a:spAutoFit/>
          </a:bodyPr>
          <a:lstStyle/>
          <a:p>
            <a:r>
              <a:rPr lang="uz-Cyrl-UZ" sz="1200" b="1" dirty="0"/>
              <a:t>бу у билан боғлик бўлган актив счётнинг салдосидан чегириладиган молиявий ҳисоботда активнинг соф қийматини акс эттирувчи счётдир.</a:t>
            </a:r>
            <a:endParaRPr lang="ru-RU" sz="1200" b="1" dirty="0"/>
          </a:p>
        </p:txBody>
      </p:sp>
      <p:sp>
        <p:nvSpPr>
          <p:cNvPr id="14" name="Прямоугольник 13"/>
          <p:cNvSpPr/>
          <p:nvPr/>
        </p:nvSpPr>
        <p:spPr>
          <a:xfrm>
            <a:off x="6665532" y="1988840"/>
            <a:ext cx="2252733" cy="338554"/>
          </a:xfrm>
          <a:prstGeom prst="rect">
            <a:avLst/>
          </a:prstGeom>
        </p:spPr>
        <p:txBody>
          <a:bodyPr wrap="none">
            <a:spAutoFit/>
          </a:bodyPr>
          <a:lstStyle/>
          <a:p>
            <a:r>
              <a:rPr lang="uz-Cyrl-UZ" sz="1600" b="1" u="sng" dirty="0"/>
              <a:t>Контр-пассив счёт (КП)</a:t>
            </a:r>
            <a:r>
              <a:rPr lang="uz-Cyrl-UZ" sz="1600" b="1" dirty="0"/>
              <a:t> </a:t>
            </a:r>
            <a:endParaRPr lang="ru-RU" sz="1600" dirty="0"/>
          </a:p>
        </p:txBody>
      </p:sp>
      <p:sp>
        <p:nvSpPr>
          <p:cNvPr id="15" name="Прямоугольник 14"/>
          <p:cNvSpPr/>
          <p:nvPr/>
        </p:nvSpPr>
        <p:spPr>
          <a:xfrm>
            <a:off x="6515501" y="2276872"/>
            <a:ext cx="2599645" cy="1015663"/>
          </a:xfrm>
          <a:prstGeom prst="rect">
            <a:avLst/>
          </a:prstGeom>
        </p:spPr>
        <p:txBody>
          <a:bodyPr wrap="square">
            <a:spAutoFit/>
          </a:bodyPr>
          <a:lstStyle/>
          <a:p>
            <a:r>
              <a:rPr lang="uz-Cyrl-UZ" sz="1200" b="1" dirty="0"/>
              <a:t>бу у билан боғлик бўлган пассив счётнинг салдосидан чегираладиган молиявий ҳисоботда мажбурият ёки сармоянинг соф қийматини акс эттирувчи счётдир.</a:t>
            </a:r>
            <a:endParaRPr lang="ru-RU" sz="1200" b="1" dirty="0"/>
          </a:p>
        </p:txBody>
      </p:sp>
      <p:sp>
        <p:nvSpPr>
          <p:cNvPr id="16" name="Прямоугольник 15"/>
          <p:cNvSpPr/>
          <p:nvPr/>
        </p:nvSpPr>
        <p:spPr>
          <a:xfrm>
            <a:off x="6750134" y="3140968"/>
            <a:ext cx="1930785" cy="338554"/>
          </a:xfrm>
          <a:prstGeom prst="rect">
            <a:avLst/>
          </a:prstGeom>
        </p:spPr>
        <p:txBody>
          <a:bodyPr wrap="none">
            <a:spAutoFit/>
          </a:bodyPr>
          <a:lstStyle/>
          <a:p>
            <a:r>
              <a:rPr lang="uz-Cyrl-UZ" sz="1600" b="1" u="sng" dirty="0"/>
              <a:t>Транзит счётлар (Т)</a:t>
            </a:r>
            <a:r>
              <a:rPr lang="uz-Cyrl-UZ" sz="1600" b="1" dirty="0"/>
              <a:t> </a:t>
            </a:r>
            <a:endParaRPr lang="ru-RU" sz="1600" dirty="0"/>
          </a:p>
        </p:txBody>
      </p:sp>
      <p:sp>
        <p:nvSpPr>
          <p:cNvPr id="17" name="Прямоугольник 16"/>
          <p:cNvSpPr/>
          <p:nvPr/>
        </p:nvSpPr>
        <p:spPr>
          <a:xfrm>
            <a:off x="6588224" y="3371508"/>
            <a:ext cx="2555776" cy="1569660"/>
          </a:xfrm>
          <a:prstGeom prst="rect">
            <a:avLst/>
          </a:prstGeom>
        </p:spPr>
        <p:txBody>
          <a:bodyPr wrap="square">
            <a:spAutoFit/>
          </a:bodyPr>
          <a:lstStyle/>
          <a:p>
            <a:r>
              <a:rPr lang="uz-Cyrl-UZ" sz="1200" b="1" dirty="0"/>
              <a:t>бу ҳисобот даврида фойдаланиладиган, лекин ёпиладиган Молиявий натижалар тўғрисидаги ҳисоботда акс эттириладиган ҳисобот даври охирига қолдиққа эга бўлмайдиган даромадлар ва харажатларнинг вақтинчалик счётларидир.</a:t>
            </a:r>
            <a:endParaRPr lang="ru-RU" sz="1200" dirty="0"/>
          </a:p>
        </p:txBody>
      </p:sp>
      <p:sp>
        <p:nvSpPr>
          <p:cNvPr id="18" name="Прямоугольник 17"/>
          <p:cNvSpPr/>
          <p:nvPr/>
        </p:nvSpPr>
        <p:spPr>
          <a:xfrm>
            <a:off x="6777676" y="4818638"/>
            <a:ext cx="1694759" cy="338554"/>
          </a:xfrm>
          <a:prstGeom prst="rect">
            <a:avLst/>
          </a:prstGeom>
        </p:spPr>
        <p:txBody>
          <a:bodyPr wrap="none">
            <a:spAutoFit/>
          </a:bodyPr>
          <a:lstStyle/>
          <a:p>
            <a:r>
              <a:rPr lang="uz-Cyrl-UZ" sz="1600" b="1" u="sng" dirty="0" smtClean="0"/>
              <a:t>Баланс</a:t>
            </a:r>
            <a:r>
              <a:rPr lang="en-US" sz="1600" b="1" u="sng" dirty="0" smtClean="0"/>
              <a:t> </a:t>
            </a:r>
            <a:r>
              <a:rPr lang="uz-Cyrl-UZ" sz="1600" b="1" u="sng" dirty="0" smtClean="0"/>
              <a:t>счётлари</a:t>
            </a:r>
            <a:r>
              <a:rPr lang="uz-Cyrl-UZ" sz="1600" b="1" dirty="0" smtClean="0"/>
              <a:t> </a:t>
            </a:r>
            <a:endParaRPr lang="ru-RU" sz="1600" dirty="0"/>
          </a:p>
        </p:txBody>
      </p:sp>
      <p:sp>
        <p:nvSpPr>
          <p:cNvPr id="21" name="Прямоугольник 20"/>
          <p:cNvSpPr/>
          <p:nvPr/>
        </p:nvSpPr>
        <p:spPr>
          <a:xfrm>
            <a:off x="6588224" y="5085184"/>
            <a:ext cx="2453518" cy="830997"/>
          </a:xfrm>
          <a:prstGeom prst="rect">
            <a:avLst/>
          </a:prstGeom>
        </p:spPr>
        <p:txBody>
          <a:bodyPr wrap="square">
            <a:spAutoFit/>
          </a:bodyPr>
          <a:lstStyle/>
          <a:p>
            <a:r>
              <a:rPr lang="uz-Cyrl-UZ" sz="1200" b="1" dirty="0"/>
              <a:t>деб, балансда қатнашадиган счётларга айтилиб, улар бўйича икки ёқлама ёзув амалга оширилади.</a:t>
            </a:r>
            <a:endParaRPr lang="ru-RU" sz="1200" dirty="0"/>
          </a:p>
        </p:txBody>
      </p:sp>
      <p:sp>
        <p:nvSpPr>
          <p:cNvPr id="73" name="Rectangle 123">
            <a:extLst>
              <a:ext uri="{FF2B5EF4-FFF2-40B4-BE49-F238E27FC236}">
                <a16:creationId xmlns="" xmlns:a16="http://schemas.microsoft.com/office/drawing/2014/main" id="{60F1634E-BE33-42A9-B3CA-83892E7BFE3A}"/>
              </a:ext>
            </a:extLst>
          </p:cNvPr>
          <p:cNvSpPr/>
          <p:nvPr/>
        </p:nvSpPr>
        <p:spPr>
          <a:xfrm>
            <a:off x="3275856" y="5732927"/>
            <a:ext cx="70226" cy="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Прямоугольник 21"/>
          <p:cNvSpPr/>
          <p:nvPr/>
        </p:nvSpPr>
        <p:spPr>
          <a:xfrm>
            <a:off x="3347864" y="5682734"/>
            <a:ext cx="3073149" cy="338554"/>
          </a:xfrm>
          <a:prstGeom prst="rect">
            <a:avLst/>
          </a:prstGeom>
        </p:spPr>
        <p:txBody>
          <a:bodyPr wrap="none">
            <a:spAutoFit/>
          </a:bodyPr>
          <a:lstStyle/>
          <a:p>
            <a:r>
              <a:rPr lang="uz-Cyrl-UZ" sz="1600" b="1" u="sng" dirty="0"/>
              <a:t>Балансдан ташқари счётлар (БТ)</a:t>
            </a:r>
            <a:endParaRPr lang="ru-RU" sz="1600" dirty="0"/>
          </a:p>
        </p:txBody>
      </p:sp>
      <p:sp>
        <p:nvSpPr>
          <p:cNvPr id="23" name="Прямоугольник 22"/>
          <p:cNvSpPr/>
          <p:nvPr/>
        </p:nvSpPr>
        <p:spPr>
          <a:xfrm>
            <a:off x="1707802" y="5949280"/>
            <a:ext cx="6353271" cy="830997"/>
          </a:xfrm>
          <a:prstGeom prst="rect">
            <a:avLst/>
          </a:prstGeom>
        </p:spPr>
        <p:txBody>
          <a:bodyPr wrap="square">
            <a:spAutoFit/>
          </a:bodyPr>
          <a:lstStyle/>
          <a:p>
            <a:r>
              <a:rPr lang="uz-Cyrl-UZ" sz="1200" b="1" dirty="0"/>
              <a:t>бу корхонага қарашли бўлмаган, лекин вақтинчалик тасарруфида бўлган, активларнинг мавжудлиги ва ҳаракати, шартли ҳуқуқлар ва мажбуриятлар ҳақидаги ахборотни умумлаштиришга мўлжалланган счётлардир. Бу счётлар бошқа счётлар билан ўзаро боғланмайди ва корхонанинг ҳисоботида акс эттирилмайди.</a:t>
            </a:r>
            <a:endParaRPr lang="ru-RU" sz="1200" b="1" dirty="0"/>
          </a:p>
        </p:txBody>
      </p:sp>
    </p:spTree>
    <p:extLst>
      <p:ext uri="{BB962C8B-B14F-4D97-AF65-F5344CB8AC3E}">
        <p14:creationId xmlns:p14="http://schemas.microsoft.com/office/powerpoint/2010/main" val="13563697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88417541-1178-4369-81AD-65348139270A}"/>
              </a:ext>
            </a:extLst>
          </p:cNvPr>
          <p:cNvGrpSpPr/>
          <p:nvPr/>
        </p:nvGrpSpPr>
        <p:grpSpPr>
          <a:xfrm>
            <a:off x="1647273" y="1052736"/>
            <a:ext cx="5849454" cy="3360314"/>
            <a:chOff x="2196364" y="1188791"/>
            <a:chExt cx="7799272" cy="4480418"/>
          </a:xfrm>
        </p:grpSpPr>
        <p:grpSp>
          <p:nvGrpSpPr>
            <p:cNvPr id="3" name="Group 2">
              <a:extLst>
                <a:ext uri="{FF2B5EF4-FFF2-40B4-BE49-F238E27FC236}">
                  <a16:creationId xmlns:a16="http://schemas.microsoft.com/office/drawing/2014/main" xmlns="" id="{45821700-1BBF-48A2-8439-2C0B46CC858B}"/>
                </a:ext>
              </a:extLst>
            </p:cNvPr>
            <p:cNvGrpSpPr/>
            <p:nvPr/>
          </p:nvGrpSpPr>
          <p:grpSpPr>
            <a:xfrm>
              <a:off x="2196364" y="1188791"/>
              <a:ext cx="7799272" cy="4480418"/>
              <a:chOff x="2119428" y="3072248"/>
              <a:chExt cx="12967373" cy="7449317"/>
            </a:xfrm>
          </p:grpSpPr>
          <p:sp>
            <p:nvSpPr>
              <p:cNvPr id="33" name="Shape">
                <a:extLst>
                  <a:ext uri="{FF2B5EF4-FFF2-40B4-BE49-F238E27FC236}">
                    <a16:creationId xmlns:a16="http://schemas.microsoft.com/office/drawing/2014/main" xmlns="" id="{97CEE58A-7F44-43B7-8AB3-F2361308F709}"/>
                  </a:ext>
                </a:extLst>
              </p:cNvPr>
              <p:cNvSpPr/>
              <p:nvPr/>
            </p:nvSpPr>
            <p:spPr>
              <a:xfrm>
                <a:off x="3205280" y="7355368"/>
                <a:ext cx="5266587" cy="3163172"/>
              </a:xfrm>
              <a:custGeom>
                <a:avLst/>
                <a:gdLst/>
                <a:ahLst/>
                <a:cxnLst>
                  <a:cxn ang="0">
                    <a:pos x="wd2" y="hd2"/>
                  </a:cxn>
                  <a:cxn ang="5400000">
                    <a:pos x="wd2" y="hd2"/>
                  </a:cxn>
                  <a:cxn ang="10800000">
                    <a:pos x="wd2" y="hd2"/>
                  </a:cxn>
                  <a:cxn ang="16200000">
                    <a:pos x="wd2" y="hd2"/>
                  </a:cxn>
                </a:cxnLst>
                <a:rect l="0" t="0" r="r" b="b"/>
                <a:pathLst>
                  <a:path w="21600" h="21501" extrusionOk="0">
                    <a:moveTo>
                      <a:pt x="17877" y="0"/>
                    </a:moveTo>
                    <a:cubicBezTo>
                      <a:pt x="18023" y="2472"/>
                      <a:pt x="18392" y="4894"/>
                      <a:pt x="18971" y="7186"/>
                    </a:cubicBezTo>
                    <a:cubicBezTo>
                      <a:pt x="19611" y="9722"/>
                      <a:pt x="20499" y="12066"/>
                      <a:pt x="21600" y="14122"/>
                    </a:cubicBezTo>
                    <a:cubicBezTo>
                      <a:pt x="18799" y="18756"/>
                      <a:pt x="15020" y="21402"/>
                      <a:pt x="11063" y="21499"/>
                    </a:cubicBezTo>
                    <a:cubicBezTo>
                      <a:pt x="6915" y="21600"/>
                      <a:pt x="2922" y="18900"/>
                      <a:pt x="0" y="14021"/>
                    </a:cubicBezTo>
                    <a:lnTo>
                      <a:pt x="5598" y="4822"/>
                    </a:lnTo>
                    <a:cubicBezTo>
                      <a:pt x="7404" y="7794"/>
                      <a:pt x="10003" y="9026"/>
                      <a:pt x="12485" y="8086"/>
                    </a:cubicBezTo>
                    <a:cubicBezTo>
                      <a:pt x="15009" y="7130"/>
                      <a:pt x="17051" y="4067"/>
                      <a:pt x="17877" y="0"/>
                    </a:cubicBezTo>
                    <a:close/>
                  </a:path>
                </a:pathLst>
              </a:custGeom>
              <a:solidFill>
                <a:schemeClr val="accent4"/>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4" name="Shape">
                <a:extLst>
                  <a:ext uri="{FF2B5EF4-FFF2-40B4-BE49-F238E27FC236}">
                    <a16:creationId xmlns:a16="http://schemas.microsoft.com/office/drawing/2014/main" xmlns="" id="{2C99D1DE-1B92-431A-9DC1-AFF48F71C8B4}"/>
                  </a:ext>
                </a:extLst>
              </p:cNvPr>
              <p:cNvSpPr/>
              <p:nvPr/>
            </p:nvSpPr>
            <p:spPr>
              <a:xfrm>
                <a:off x="2119428" y="4164945"/>
                <a:ext cx="2462288" cy="5268976"/>
              </a:xfrm>
              <a:custGeom>
                <a:avLst/>
                <a:gdLst/>
                <a:ahLst/>
                <a:cxnLst>
                  <a:cxn ang="0">
                    <a:pos x="wd2" y="hd2"/>
                  </a:cxn>
                  <a:cxn ang="5400000">
                    <a:pos x="wd2" y="hd2"/>
                  </a:cxn>
                  <a:cxn ang="10800000">
                    <a:pos x="wd2" y="hd2"/>
                  </a:cxn>
                  <a:cxn ang="16200000">
                    <a:pos x="wd2" y="hd2"/>
                  </a:cxn>
                </a:cxnLst>
                <a:rect l="0" t="0" r="r" b="b"/>
                <a:pathLst>
                  <a:path w="21230" h="21600" extrusionOk="0">
                    <a:moveTo>
                      <a:pt x="9292" y="0"/>
                    </a:moveTo>
                    <a:lnTo>
                      <a:pt x="21032" y="5568"/>
                    </a:lnTo>
                    <a:cubicBezTo>
                      <a:pt x="18318" y="6879"/>
                      <a:pt x="16732" y="8626"/>
                      <a:pt x="16586" y="10464"/>
                    </a:cubicBezTo>
                    <a:cubicBezTo>
                      <a:pt x="16420" y="12548"/>
                      <a:pt x="18106" y="14569"/>
                      <a:pt x="21230" y="16032"/>
                    </a:cubicBezTo>
                    <a:lnTo>
                      <a:pt x="9517" y="21600"/>
                    </a:lnTo>
                    <a:cubicBezTo>
                      <a:pt x="6706" y="20231"/>
                      <a:pt x="4459" y="18647"/>
                      <a:pt x="2848" y="16930"/>
                    </a:cubicBezTo>
                    <a:cubicBezTo>
                      <a:pt x="1203" y="15177"/>
                      <a:pt x="218" y="13280"/>
                      <a:pt x="33" y="11328"/>
                    </a:cubicBezTo>
                    <a:cubicBezTo>
                      <a:pt x="-370" y="7101"/>
                      <a:pt x="2991" y="2989"/>
                      <a:pt x="9292" y="0"/>
                    </a:cubicBezTo>
                    <a:close/>
                  </a:path>
                </a:pathLst>
              </a:custGeom>
              <a:solidFill>
                <a:schemeClr val="accent2"/>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5" name="Shape">
                <a:extLst>
                  <a:ext uri="{FF2B5EF4-FFF2-40B4-BE49-F238E27FC236}">
                    <a16:creationId xmlns:a16="http://schemas.microsoft.com/office/drawing/2014/main" xmlns="" id="{E11442E9-C8D3-4F9D-B68F-AC4BDC53CB91}"/>
                  </a:ext>
                </a:extLst>
              </p:cNvPr>
              <p:cNvSpPr/>
              <p:nvPr/>
            </p:nvSpPr>
            <p:spPr>
              <a:xfrm>
                <a:off x="3190127" y="3072248"/>
                <a:ext cx="5283635" cy="2453460"/>
              </a:xfrm>
              <a:custGeom>
                <a:avLst/>
                <a:gdLst/>
                <a:ahLst/>
                <a:cxnLst>
                  <a:cxn ang="0">
                    <a:pos x="wd2" y="hd2"/>
                  </a:cxn>
                  <a:cxn ang="5400000">
                    <a:pos x="wd2" y="hd2"/>
                  </a:cxn>
                  <a:cxn ang="10800000">
                    <a:pos x="wd2" y="hd2"/>
                  </a:cxn>
                  <a:cxn ang="16200000">
                    <a:pos x="wd2" y="hd2"/>
                  </a:cxn>
                </a:cxnLst>
                <a:rect l="0" t="0" r="r" b="b"/>
                <a:pathLst>
                  <a:path w="21600" h="21384" extrusionOk="0">
                    <a:moveTo>
                      <a:pt x="21600" y="9424"/>
                    </a:moveTo>
                    <a:lnTo>
                      <a:pt x="16047" y="21265"/>
                    </a:lnTo>
                    <a:cubicBezTo>
                      <a:pt x="14644" y="18387"/>
                      <a:pt x="12772" y="16782"/>
                      <a:pt x="10825" y="16790"/>
                    </a:cubicBezTo>
                    <a:cubicBezTo>
                      <a:pt x="8860" y="16798"/>
                      <a:pt x="6974" y="18447"/>
                      <a:pt x="5572" y="21384"/>
                    </a:cubicBezTo>
                    <a:lnTo>
                      <a:pt x="0" y="9630"/>
                    </a:lnTo>
                    <a:cubicBezTo>
                      <a:pt x="2771" y="3671"/>
                      <a:pt x="6515" y="225"/>
                      <a:pt x="10450" y="10"/>
                    </a:cubicBezTo>
                    <a:cubicBezTo>
                      <a:pt x="14612" y="-216"/>
                      <a:pt x="18639" y="3183"/>
                      <a:pt x="21600" y="9424"/>
                    </a:cubicBezTo>
                    <a:close/>
                  </a:path>
                </a:pathLst>
              </a:custGeom>
              <a:solidFill>
                <a:schemeClr val="accent5"/>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6" name="Shape">
                <a:extLst>
                  <a:ext uri="{FF2B5EF4-FFF2-40B4-BE49-F238E27FC236}">
                    <a16:creationId xmlns:a16="http://schemas.microsoft.com/office/drawing/2014/main" xmlns="" id="{1351CE09-FA70-4346-87A8-F581C41AB181}"/>
                  </a:ext>
                </a:extLst>
              </p:cNvPr>
              <p:cNvSpPr/>
              <p:nvPr/>
            </p:nvSpPr>
            <p:spPr>
              <a:xfrm>
                <a:off x="7116102" y="4134983"/>
                <a:ext cx="3010251" cy="5321460"/>
              </a:xfrm>
              <a:custGeom>
                <a:avLst/>
                <a:gdLst/>
                <a:ahLst/>
                <a:cxnLst>
                  <a:cxn ang="0">
                    <a:pos x="wd2" y="hd2"/>
                  </a:cxn>
                  <a:cxn ang="5400000">
                    <a:pos x="wd2" y="hd2"/>
                  </a:cxn>
                  <a:cxn ang="10800000">
                    <a:pos x="wd2" y="hd2"/>
                  </a:cxn>
                  <a:cxn ang="16200000">
                    <a:pos x="wd2" y="hd2"/>
                  </a:cxn>
                </a:cxnLst>
                <a:rect l="0" t="0" r="r" b="b"/>
                <a:pathLst>
                  <a:path w="21600" h="21600" extrusionOk="0">
                    <a:moveTo>
                      <a:pt x="21600" y="16099"/>
                    </a:moveTo>
                    <a:cubicBezTo>
                      <a:pt x="19951" y="15228"/>
                      <a:pt x="18763" y="14115"/>
                      <a:pt x="18168" y="12884"/>
                    </a:cubicBezTo>
                    <a:cubicBezTo>
                      <a:pt x="17616" y="11742"/>
                      <a:pt x="17602" y="10547"/>
                      <a:pt x="17390" y="9371"/>
                    </a:cubicBezTo>
                    <a:cubicBezTo>
                      <a:pt x="17072" y="7610"/>
                      <a:pt x="16318" y="5892"/>
                      <a:pt x="15037" y="4303"/>
                    </a:cubicBezTo>
                    <a:cubicBezTo>
                      <a:pt x="13744" y="2700"/>
                      <a:pt x="11924" y="1238"/>
                      <a:pt x="9651" y="0"/>
                    </a:cubicBezTo>
                    <a:lnTo>
                      <a:pt x="0" y="5551"/>
                    </a:lnTo>
                    <a:cubicBezTo>
                      <a:pt x="1691" y="6478"/>
                      <a:pt x="2874" y="7661"/>
                      <a:pt x="3411" y="8957"/>
                    </a:cubicBezTo>
                    <a:cubicBezTo>
                      <a:pt x="3740" y="9751"/>
                      <a:pt x="3815" y="10564"/>
                      <a:pt x="3919" y="11377"/>
                    </a:cubicBezTo>
                    <a:cubicBezTo>
                      <a:pt x="4025" y="12206"/>
                      <a:pt x="4162" y="13036"/>
                      <a:pt x="4432" y="13853"/>
                    </a:cubicBezTo>
                    <a:cubicBezTo>
                      <a:pt x="4934" y="15370"/>
                      <a:pt x="5879" y="16815"/>
                      <a:pt x="7186" y="18143"/>
                    </a:cubicBezTo>
                    <a:cubicBezTo>
                      <a:pt x="8435" y="19413"/>
                      <a:pt x="10019" y="20580"/>
                      <a:pt x="11901" y="21600"/>
                    </a:cubicBezTo>
                    <a:lnTo>
                      <a:pt x="21600" y="16099"/>
                    </a:lnTo>
                    <a:close/>
                  </a:path>
                </a:pathLst>
              </a:custGeom>
              <a:solidFill>
                <a:schemeClr val="bg2">
                  <a:lumMod val="90000"/>
                </a:schemeClr>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7" name="Shape">
                <a:extLst>
                  <a:ext uri="{FF2B5EF4-FFF2-40B4-BE49-F238E27FC236}">
                    <a16:creationId xmlns:a16="http://schemas.microsoft.com/office/drawing/2014/main" xmlns="" id="{3A4AFC0E-8DE4-4CD9-99E4-95EC4DD0FCE4}"/>
                  </a:ext>
                </a:extLst>
              </p:cNvPr>
              <p:cNvSpPr/>
              <p:nvPr/>
            </p:nvSpPr>
            <p:spPr>
              <a:xfrm>
                <a:off x="8764038" y="8054555"/>
                <a:ext cx="5248958" cy="2467010"/>
              </a:xfrm>
              <a:custGeom>
                <a:avLst/>
                <a:gdLst/>
                <a:ahLst/>
                <a:cxnLst>
                  <a:cxn ang="0">
                    <a:pos x="wd2" y="hd2"/>
                  </a:cxn>
                  <a:cxn ang="5400000">
                    <a:pos x="wd2" y="hd2"/>
                  </a:cxn>
                  <a:cxn ang="10800000">
                    <a:pos x="wd2" y="hd2"/>
                  </a:cxn>
                  <a:cxn ang="16200000">
                    <a:pos x="wd2" y="hd2"/>
                  </a:cxn>
                </a:cxnLst>
                <a:rect l="0" t="0" r="r" b="b"/>
                <a:pathLst>
                  <a:path w="21600" h="21415" extrusionOk="0">
                    <a:moveTo>
                      <a:pt x="16042" y="0"/>
                    </a:moveTo>
                    <a:lnTo>
                      <a:pt x="21600" y="11688"/>
                    </a:lnTo>
                    <a:cubicBezTo>
                      <a:pt x="18658" y="18079"/>
                      <a:pt x="14588" y="21600"/>
                      <a:pt x="10365" y="21408"/>
                    </a:cubicBezTo>
                    <a:cubicBezTo>
                      <a:pt x="6471" y="21230"/>
                      <a:pt x="2759" y="17894"/>
                      <a:pt x="0" y="12093"/>
                    </a:cubicBezTo>
                    <a:lnTo>
                      <a:pt x="5559" y="324"/>
                    </a:lnTo>
                    <a:cubicBezTo>
                      <a:pt x="6977" y="3184"/>
                      <a:pt x="8872" y="4752"/>
                      <a:pt x="10833" y="4690"/>
                    </a:cubicBezTo>
                    <a:cubicBezTo>
                      <a:pt x="12794" y="4629"/>
                      <a:pt x="14665" y="2944"/>
                      <a:pt x="16042" y="0"/>
                    </a:cubicBezTo>
                    <a:close/>
                  </a:path>
                </a:pathLst>
              </a:custGeom>
              <a:solidFill>
                <a:schemeClr val="accent3"/>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8" name="Shape">
                <a:extLst>
                  <a:ext uri="{FF2B5EF4-FFF2-40B4-BE49-F238E27FC236}">
                    <a16:creationId xmlns:a16="http://schemas.microsoft.com/office/drawing/2014/main" xmlns="" id="{414489E8-CFBE-4B80-9FE3-E4570CFBF241}"/>
                  </a:ext>
                </a:extLst>
              </p:cNvPr>
              <p:cNvSpPr/>
              <p:nvPr/>
            </p:nvSpPr>
            <p:spPr>
              <a:xfrm>
                <a:off x="12643217" y="4187796"/>
                <a:ext cx="2443584" cy="5223397"/>
              </a:xfrm>
              <a:custGeom>
                <a:avLst/>
                <a:gdLst/>
                <a:ahLst/>
                <a:cxnLst>
                  <a:cxn ang="0">
                    <a:pos x="wd2" y="hd2"/>
                  </a:cxn>
                  <a:cxn ang="5400000">
                    <a:pos x="wd2" y="hd2"/>
                  </a:cxn>
                  <a:cxn ang="10800000">
                    <a:pos x="wd2" y="hd2"/>
                  </a:cxn>
                  <a:cxn ang="16200000">
                    <a:pos x="wd2" y="hd2"/>
                  </a:cxn>
                </a:cxnLst>
                <a:rect l="0" t="0" r="r" b="b"/>
                <a:pathLst>
                  <a:path w="21374" h="21600" extrusionOk="0">
                    <a:moveTo>
                      <a:pt x="319" y="5662"/>
                    </a:moveTo>
                    <a:lnTo>
                      <a:pt x="12222" y="0"/>
                    </a:lnTo>
                    <a:cubicBezTo>
                      <a:pt x="18307" y="2990"/>
                      <a:pt x="21600" y="7008"/>
                      <a:pt x="21362" y="11156"/>
                    </a:cubicBezTo>
                    <a:cubicBezTo>
                      <a:pt x="21138" y="15077"/>
                      <a:pt x="17765" y="18811"/>
                      <a:pt x="11929" y="21600"/>
                    </a:cubicBezTo>
                    <a:lnTo>
                      <a:pt x="0" y="16062"/>
                    </a:lnTo>
                    <a:cubicBezTo>
                      <a:pt x="2971" y="14698"/>
                      <a:pt x="4669" y="12830"/>
                      <a:pt x="4718" y="10873"/>
                    </a:cubicBezTo>
                    <a:cubicBezTo>
                      <a:pt x="4767" y="8929"/>
                      <a:pt x="3185" y="7056"/>
                      <a:pt x="319" y="5662"/>
                    </a:cubicBezTo>
                    <a:close/>
                  </a:path>
                </a:pathLst>
              </a:custGeom>
              <a:solidFill>
                <a:schemeClr val="accent1"/>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9" name="Shape">
                <a:extLst>
                  <a:ext uri="{FF2B5EF4-FFF2-40B4-BE49-F238E27FC236}">
                    <a16:creationId xmlns:a16="http://schemas.microsoft.com/office/drawing/2014/main" xmlns="" id="{1CB8560D-2BF7-4E48-8F47-652C48E58EC5}"/>
                  </a:ext>
                </a:extLst>
              </p:cNvPr>
              <p:cNvSpPr/>
              <p:nvPr/>
            </p:nvSpPr>
            <p:spPr>
              <a:xfrm>
                <a:off x="8738576" y="3077712"/>
                <a:ext cx="5317668" cy="3164639"/>
              </a:xfrm>
              <a:custGeom>
                <a:avLst/>
                <a:gdLst/>
                <a:ahLst/>
                <a:cxnLst>
                  <a:cxn ang="0">
                    <a:pos x="wd2" y="hd2"/>
                  </a:cxn>
                  <a:cxn ang="5400000">
                    <a:pos x="wd2" y="hd2"/>
                  </a:cxn>
                  <a:cxn ang="10800000">
                    <a:pos x="wd2" y="hd2"/>
                  </a:cxn>
                  <a:cxn ang="16200000">
                    <a:pos x="wd2" y="hd2"/>
                  </a:cxn>
                </a:cxnLst>
                <a:rect l="0" t="0" r="r" b="b"/>
                <a:pathLst>
                  <a:path w="21600" h="21539" extrusionOk="0">
                    <a:moveTo>
                      <a:pt x="3676" y="21539"/>
                    </a:moveTo>
                    <a:cubicBezTo>
                      <a:pt x="3598" y="18925"/>
                      <a:pt x="3241" y="16355"/>
                      <a:pt x="2623" y="13952"/>
                    </a:cubicBezTo>
                    <a:cubicBezTo>
                      <a:pt x="1994" y="11506"/>
                      <a:pt x="1105" y="9272"/>
                      <a:pt x="0" y="7359"/>
                    </a:cubicBezTo>
                    <a:cubicBezTo>
                      <a:pt x="2890" y="2587"/>
                      <a:pt x="6796" y="-61"/>
                      <a:pt x="10853" y="1"/>
                    </a:cubicBezTo>
                    <a:cubicBezTo>
                      <a:pt x="14899" y="63"/>
                      <a:pt x="18765" y="2815"/>
                      <a:pt x="21600" y="7652"/>
                    </a:cubicBezTo>
                    <a:lnTo>
                      <a:pt x="16077" y="16944"/>
                    </a:lnTo>
                    <a:cubicBezTo>
                      <a:pt x="14519" y="14085"/>
                      <a:pt x="12242" y="12636"/>
                      <a:pt x="9944" y="13042"/>
                    </a:cubicBezTo>
                    <a:cubicBezTo>
                      <a:pt x="7038" y="13556"/>
                      <a:pt x="4583" y="16884"/>
                      <a:pt x="3676" y="21539"/>
                    </a:cubicBezTo>
                    <a:close/>
                  </a:path>
                </a:pathLst>
              </a:custGeom>
              <a:solidFill>
                <a:schemeClr val="accent6"/>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grpSp>
        <p:sp>
          <p:nvSpPr>
            <p:cNvPr id="99" name="Freeform: Shape 98">
              <a:extLst>
                <a:ext uri="{FF2B5EF4-FFF2-40B4-BE49-F238E27FC236}">
                  <a16:creationId xmlns:a16="http://schemas.microsoft.com/office/drawing/2014/main" xmlns="" id="{B9C248E3-8B9C-492C-BFFB-08663C3275BF}"/>
                </a:ext>
              </a:extLst>
            </p:cNvPr>
            <p:cNvSpPr/>
            <p:nvPr/>
          </p:nvSpPr>
          <p:spPr>
            <a:xfrm>
              <a:off x="6685283" y="2175862"/>
              <a:ext cx="1981999" cy="919598"/>
            </a:xfrm>
            <a:custGeom>
              <a:avLst/>
              <a:gdLst>
                <a:gd name="connsiteX0" fmla="*/ 1083763 w 1981999"/>
                <a:gd name="connsiteY0" fmla="*/ 0 h 919598"/>
                <a:gd name="connsiteX1" fmla="*/ 1959868 w 1981999"/>
                <a:gd name="connsiteY1" fmla="*/ 362895 h 919598"/>
                <a:gd name="connsiteX2" fmla="*/ 1981999 w 1981999"/>
                <a:gd name="connsiteY2" fmla="*/ 387245 h 919598"/>
                <a:gd name="connsiteX3" fmla="*/ 1864464 w 1981999"/>
                <a:gd name="connsiteY3" fmla="*/ 505504 h 919598"/>
                <a:gd name="connsiteX4" fmla="*/ 1781427 w 1981999"/>
                <a:gd name="connsiteY4" fmla="*/ 424717 h 919598"/>
                <a:gd name="connsiteX5" fmla="*/ 964608 w 1981999"/>
                <a:gd name="connsiteY5" fmla="*/ 168726 h 919598"/>
                <a:gd name="connsiteX6" fmla="*/ 36500 w 1981999"/>
                <a:gd name="connsiteY6" fmla="*/ 919598 h 919598"/>
                <a:gd name="connsiteX7" fmla="*/ 20133 w 1981999"/>
                <a:gd name="connsiteY7" fmla="*/ 747249 h 919598"/>
                <a:gd name="connsiteX8" fmla="*/ 0 w 1981999"/>
                <a:gd name="connsiteY8" fmla="*/ 639044 h 919598"/>
                <a:gd name="connsiteX9" fmla="*/ 56365 w 1981999"/>
                <a:gd name="connsiteY9" fmla="*/ 546263 h 919598"/>
                <a:gd name="connsiteX10" fmla="*/ 1083763 w 1981999"/>
                <a:gd name="connsiteY10" fmla="*/ 0 h 91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1999" h="919598">
                  <a:moveTo>
                    <a:pt x="1083763" y="0"/>
                  </a:moveTo>
                  <a:cubicBezTo>
                    <a:pt x="1425904" y="0"/>
                    <a:pt x="1735653" y="138680"/>
                    <a:pt x="1959868" y="362895"/>
                  </a:cubicBezTo>
                  <a:lnTo>
                    <a:pt x="1981999" y="387245"/>
                  </a:lnTo>
                  <a:lnTo>
                    <a:pt x="1864464" y="505504"/>
                  </a:lnTo>
                  <a:lnTo>
                    <a:pt x="1781427" y="424717"/>
                  </a:lnTo>
                  <a:cubicBezTo>
                    <a:pt x="1557694" y="231445"/>
                    <a:pt x="1262341" y="137333"/>
                    <a:pt x="964608" y="168726"/>
                  </a:cubicBezTo>
                  <a:cubicBezTo>
                    <a:pt x="534314" y="214147"/>
                    <a:pt x="170800" y="508240"/>
                    <a:pt x="36500" y="919598"/>
                  </a:cubicBezTo>
                  <a:cubicBezTo>
                    <a:pt x="33613" y="861849"/>
                    <a:pt x="28143" y="804343"/>
                    <a:pt x="20133" y="747249"/>
                  </a:cubicBezTo>
                  <a:lnTo>
                    <a:pt x="0" y="639044"/>
                  </a:lnTo>
                  <a:lnTo>
                    <a:pt x="56365" y="546263"/>
                  </a:lnTo>
                  <a:cubicBezTo>
                    <a:pt x="279022" y="216687"/>
                    <a:pt x="656088" y="0"/>
                    <a:pt x="1083763"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0" name="Freeform: Shape 99">
              <a:extLst>
                <a:ext uri="{FF2B5EF4-FFF2-40B4-BE49-F238E27FC236}">
                  <a16:creationId xmlns:a16="http://schemas.microsoft.com/office/drawing/2014/main" xmlns="" id="{700BF5AA-9C8D-4ECC-9803-D486296D1D4D}"/>
                </a:ext>
              </a:extLst>
            </p:cNvPr>
            <p:cNvSpPr/>
            <p:nvPr/>
          </p:nvSpPr>
          <p:spPr>
            <a:xfrm>
              <a:off x="3555778" y="2190000"/>
              <a:ext cx="1747836" cy="472116"/>
            </a:xfrm>
            <a:custGeom>
              <a:avLst/>
              <a:gdLst>
                <a:gd name="connsiteX0" fmla="*/ 878427 w 1747836"/>
                <a:gd name="connsiteY0" fmla="*/ 0 h 472116"/>
                <a:gd name="connsiteX1" fmla="*/ 1666546 w 1747836"/>
                <a:gd name="connsiteY1" fmla="*/ 282927 h 472116"/>
                <a:gd name="connsiteX2" fmla="*/ 1747836 w 1747836"/>
                <a:gd name="connsiteY2" fmla="*/ 356810 h 472116"/>
                <a:gd name="connsiteX3" fmla="*/ 1645853 w 1747836"/>
                <a:gd name="connsiteY3" fmla="*/ 460505 h 472116"/>
                <a:gd name="connsiteX4" fmla="*/ 1648359 w 1747836"/>
                <a:gd name="connsiteY4" fmla="*/ 463309 h 472116"/>
                <a:gd name="connsiteX5" fmla="*/ 1645448 w 1747836"/>
                <a:gd name="connsiteY5" fmla="*/ 466221 h 472116"/>
                <a:gd name="connsiteX6" fmla="*/ 877171 w 1747836"/>
                <a:gd name="connsiteY6" fmla="*/ 157416 h 472116"/>
                <a:gd name="connsiteX7" fmla="*/ 184904 w 1747836"/>
                <a:gd name="connsiteY7" fmla="*/ 402644 h 472116"/>
                <a:gd name="connsiteX8" fmla="*/ 106934 w 1747836"/>
                <a:gd name="connsiteY8" fmla="*/ 472116 h 472116"/>
                <a:gd name="connsiteX9" fmla="*/ 0 w 1747836"/>
                <a:gd name="connsiteY9" fmla="*/ 365449 h 472116"/>
                <a:gd name="connsiteX10" fmla="*/ 2322 w 1747836"/>
                <a:gd name="connsiteY10" fmla="*/ 362895 h 472116"/>
                <a:gd name="connsiteX11" fmla="*/ 878427 w 1747836"/>
                <a:gd name="connsiteY11" fmla="*/ 0 h 47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36" h="472116">
                  <a:moveTo>
                    <a:pt x="878427" y="0"/>
                  </a:moveTo>
                  <a:cubicBezTo>
                    <a:pt x="1177800" y="0"/>
                    <a:pt x="1452374" y="106177"/>
                    <a:pt x="1666546" y="282927"/>
                  </a:cubicBezTo>
                  <a:lnTo>
                    <a:pt x="1747836" y="356810"/>
                  </a:lnTo>
                  <a:lnTo>
                    <a:pt x="1645853" y="460505"/>
                  </a:lnTo>
                  <a:lnTo>
                    <a:pt x="1648359" y="463309"/>
                  </a:lnTo>
                  <a:lnTo>
                    <a:pt x="1645448" y="466221"/>
                  </a:lnTo>
                  <a:cubicBezTo>
                    <a:pt x="1439034" y="267620"/>
                    <a:pt x="1163620" y="156864"/>
                    <a:pt x="877171" y="157416"/>
                  </a:cubicBezTo>
                  <a:cubicBezTo>
                    <a:pt x="624211" y="157899"/>
                    <a:pt x="380149" y="245082"/>
                    <a:pt x="184904" y="402644"/>
                  </a:cubicBezTo>
                  <a:lnTo>
                    <a:pt x="106934" y="472116"/>
                  </a:lnTo>
                  <a:lnTo>
                    <a:pt x="0" y="365449"/>
                  </a:lnTo>
                  <a:lnTo>
                    <a:pt x="2322" y="362895"/>
                  </a:lnTo>
                  <a:cubicBezTo>
                    <a:pt x="226536" y="138680"/>
                    <a:pt x="536286" y="0"/>
                    <a:pt x="878427"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a16="http://schemas.microsoft.com/office/drawing/2014/main" xmlns="" id="{A210B3CD-A126-4017-BAA9-9DBE75E3607F}"/>
                </a:ext>
              </a:extLst>
            </p:cNvPr>
            <p:cNvSpPr/>
            <p:nvPr/>
          </p:nvSpPr>
          <p:spPr>
            <a:xfrm>
              <a:off x="5204137" y="2550145"/>
              <a:ext cx="469068" cy="1353842"/>
            </a:xfrm>
            <a:custGeom>
              <a:avLst/>
              <a:gdLst>
                <a:gd name="connsiteX0" fmla="*/ 103147 w 469068"/>
                <a:gd name="connsiteY0" fmla="*/ 0 h 1353842"/>
                <a:gd name="connsiteX1" fmla="*/ 106173 w 469068"/>
                <a:gd name="connsiteY1" fmla="*/ 2750 h 1353842"/>
                <a:gd name="connsiteX2" fmla="*/ 469068 w 469068"/>
                <a:gd name="connsiteY2" fmla="*/ 878855 h 1353842"/>
                <a:gd name="connsiteX3" fmla="*/ 413365 w 469068"/>
                <a:gd name="connsiteY3" fmla="*/ 1247296 h 1353842"/>
                <a:gd name="connsiteX4" fmla="*/ 374368 w 469068"/>
                <a:gd name="connsiteY4" fmla="*/ 1353842 h 1353842"/>
                <a:gd name="connsiteX5" fmla="*/ 368987 w 469068"/>
                <a:gd name="connsiteY5" fmla="*/ 1330520 h 1353842"/>
                <a:gd name="connsiteX6" fmla="*/ 325987 w 469068"/>
                <a:gd name="connsiteY6" fmla="*/ 963635 h 1353842"/>
                <a:gd name="connsiteX7" fmla="*/ 283406 w 469068"/>
                <a:gd name="connsiteY7" fmla="*/ 605049 h 1353842"/>
                <a:gd name="connsiteX8" fmla="*/ 95635 w 469068"/>
                <a:gd name="connsiteY8" fmla="*/ 210161 h 1353842"/>
                <a:gd name="connsiteX9" fmla="*/ 0 w 469068"/>
                <a:gd name="connsiteY9" fmla="*/ 103164 h 1353842"/>
                <a:gd name="connsiteX10" fmla="*/ 103147 w 469068"/>
                <a:gd name="connsiteY10" fmla="*/ 0 h 135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068" h="1353842">
                  <a:moveTo>
                    <a:pt x="103147" y="0"/>
                  </a:moveTo>
                  <a:lnTo>
                    <a:pt x="106173" y="2750"/>
                  </a:lnTo>
                  <a:cubicBezTo>
                    <a:pt x="330388" y="226965"/>
                    <a:pt x="469068" y="536715"/>
                    <a:pt x="469068" y="878855"/>
                  </a:cubicBezTo>
                  <a:cubicBezTo>
                    <a:pt x="469068" y="1007158"/>
                    <a:pt x="449566" y="1130906"/>
                    <a:pt x="413365" y="1247296"/>
                  </a:cubicBezTo>
                  <a:lnTo>
                    <a:pt x="374368" y="1353842"/>
                  </a:lnTo>
                  <a:lnTo>
                    <a:pt x="368987" y="1330520"/>
                  </a:lnTo>
                  <a:cubicBezTo>
                    <a:pt x="346356" y="1209460"/>
                    <a:pt x="334872" y="1086474"/>
                    <a:pt x="325987" y="963635"/>
                  </a:cubicBezTo>
                  <a:cubicBezTo>
                    <a:pt x="317270" y="843168"/>
                    <a:pt x="310983" y="722701"/>
                    <a:pt x="283406" y="605049"/>
                  </a:cubicBezTo>
                  <a:cubicBezTo>
                    <a:pt x="249648" y="461021"/>
                    <a:pt x="185430" y="326412"/>
                    <a:pt x="95635" y="210161"/>
                  </a:cubicBezTo>
                  <a:lnTo>
                    <a:pt x="0" y="103164"/>
                  </a:lnTo>
                  <a:lnTo>
                    <a:pt x="103147"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2" name="Freeform: Shape 101">
              <a:extLst>
                <a:ext uri="{FF2B5EF4-FFF2-40B4-BE49-F238E27FC236}">
                  <a16:creationId xmlns:a16="http://schemas.microsoft.com/office/drawing/2014/main" xmlns="" id="{54A460B2-FC05-47E9-9B79-7F52D58E48B8}"/>
                </a:ext>
              </a:extLst>
            </p:cNvPr>
            <p:cNvSpPr/>
            <p:nvPr/>
          </p:nvSpPr>
          <p:spPr>
            <a:xfrm>
              <a:off x="3195205" y="2558479"/>
              <a:ext cx="479745" cy="1745465"/>
            </a:xfrm>
            <a:custGeom>
              <a:avLst/>
              <a:gdLst>
                <a:gd name="connsiteX0" fmla="*/ 357820 w 479745"/>
                <a:gd name="connsiteY0" fmla="*/ 0 h 1745465"/>
                <a:gd name="connsiteX1" fmla="*/ 464906 w 479745"/>
                <a:gd name="connsiteY1" fmla="*/ 105954 h 1745465"/>
                <a:gd name="connsiteX2" fmla="*/ 467507 w 479745"/>
                <a:gd name="connsiteY2" fmla="*/ 103637 h 1745465"/>
                <a:gd name="connsiteX3" fmla="*/ 468299 w 479745"/>
                <a:gd name="connsiteY3" fmla="*/ 104427 h 1745465"/>
                <a:gd name="connsiteX4" fmla="*/ 158157 w 479745"/>
                <a:gd name="connsiteY4" fmla="*/ 822744 h 1745465"/>
                <a:gd name="connsiteX5" fmla="*/ 405149 w 479745"/>
                <a:gd name="connsiteY5" fmla="*/ 1555466 h 1745465"/>
                <a:gd name="connsiteX6" fmla="*/ 479745 w 479745"/>
                <a:gd name="connsiteY6" fmla="*/ 1637065 h 1745465"/>
                <a:gd name="connsiteX7" fmla="*/ 475186 w 479745"/>
                <a:gd name="connsiteY7" fmla="*/ 1633081 h 1745465"/>
                <a:gd name="connsiteX8" fmla="*/ 361840 w 479745"/>
                <a:gd name="connsiteY8" fmla="*/ 1745465 h 1745465"/>
                <a:gd name="connsiteX9" fmla="*/ 282927 w 479745"/>
                <a:gd name="connsiteY9" fmla="*/ 1658640 h 1745465"/>
                <a:gd name="connsiteX10" fmla="*/ 0 w 479745"/>
                <a:gd name="connsiteY10" fmla="*/ 870521 h 1745465"/>
                <a:gd name="connsiteX11" fmla="*/ 282927 w 479745"/>
                <a:gd name="connsiteY11" fmla="*/ 82402 h 1745465"/>
                <a:gd name="connsiteX12" fmla="*/ 357820 w 479745"/>
                <a:gd name="connsiteY12" fmla="*/ 0 h 174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9745" h="1745465">
                  <a:moveTo>
                    <a:pt x="357820" y="0"/>
                  </a:moveTo>
                  <a:lnTo>
                    <a:pt x="464906" y="105954"/>
                  </a:lnTo>
                  <a:lnTo>
                    <a:pt x="467507" y="103637"/>
                  </a:lnTo>
                  <a:lnTo>
                    <a:pt x="468299" y="104427"/>
                  </a:lnTo>
                  <a:cubicBezTo>
                    <a:pt x="278977" y="296771"/>
                    <a:pt x="168342" y="553082"/>
                    <a:pt x="158157" y="822744"/>
                  </a:cubicBezTo>
                  <a:cubicBezTo>
                    <a:pt x="148025" y="1090279"/>
                    <a:pt x="236805" y="1350737"/>
                    <a:pt x="405149" y="1555466"/>
                  </a:cubicBezTo>
                  <a:lnTo>
                    <a:pt x="479745" y="1637065"/>
                  </a:lnTo>
                  <a:lnTo>
                    <a:pt x="475186" y="1633081"/>
                  </a:lnTo>
                  <a:lnTo>
                    <a:pt x="361840" y="1745465"/>
                  </a:lnTo>
                  <a:lnTo>
                    <a:pt x="282927" y="1658640"/>
                  </a:lnTo>
                  <a:cubicBezTo>
                    <a:pt x="106177" y="1444468"/>
                    <a:pt x="0" y="1169894"/>
                    <a:pt x="0" y="870521"/>
                  </a:cubicBezTo>
                  <a:cubicBezTo>
                    <a:pt x="0" y="571148"/>
                    <a:pt x="106177" y="296574"/>
                    <a:pt x="282927" y="82402"/>
                  </a:cubicBezTo>
                  <a:lnTo>
                    <a:pt x="35782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a16="http://schemas.microsoft.com/office/drawing/2014/main" xmlns="" id="{24200931-7845-4604-AA08-D7BDF3B9CCDD}"/>
                </a:ext>
              </a:extLst>
            </p:cNvPr>
            <p:cNvSpPr/>
            <p:nvPr/>
          </p:nvSpPr>
          <p:spPr>
            <a:xfrm>
              <a:off x="8525934" y="2571775"/>
              <a:ext cx="482112" cy="1720060"/>
            </a:xfrm>
            <a:custGeom>
              <a:avLst/>
              <a:gdLst>
                <a:gd name="connsiteX0" fmla="*/ 149226 w 482112"/>
                <a:gd name="connsiteY0" fmla="*/ 0 h 1720060"/>
                <a:gd name="connsiteX1" fmla="*/ 199185 w 482112"/>
                <a:gd name="connsiteY1" fmla="*/ 54968 h 1720060"/>
                <a:gd name="connsiteX2" fmla="*/ 482112 w 482112"/>
                <a:gd name="connsiteY2" fmla="*/ 843087 h 1720060"/>
                <a:gd name="connsiteX3" fmla="*/ 119217 w 482112"/>
                <a:gd name="connsiteY3" fmla="*/ 1719192 h 1720060"/>
                <a:gd name="connsiteX4" fmla="*/ 118262 w 482112"/>
                <a:gd name="connsiteY4" fmla="*/ 1720060 h 1720060"/>
                <a:gd name="connsiteX5" fmla="*/ 11514 w 482112"/>
                <a:gd name="connsiteY5" fmla="*/ 1613642 h 1720060"/>
                <a:gd name="connsiteX6" fmla="*/ 55 w 482112"/>
                <a:gd name="connsiteY6" fmla="*/ 1624172 h 1720060"/>
                <a:gd name="connsiteX7" fmla="*/ 0 w 482112"/>
                <a:gd name="connsiteY7" fmla="*/ 1624118 h 1720060"/>
                <a:gd name="connsiteX8" fmla="*/ 324415 w 482112"/>
                <a:gd name="connsiteY8" fmla="*/ 869399 h 1720060"/>
                <a:gd name="connsiteX9" fmla="*/ 21935 w 482112"/>
                <a:gd name="connsiteY9" fmla="*/ 111481 h 1720060"/>
                <a:gd name="connsiteX10" fmla="*/ 23813 w 482112"/>
                <a:gd name="connsiteY10" fmla="*/ 109591 h 1720060"/>
                <a:gd name="connsiteX11" fmla="*/ 32075 w 482112"/>
                <a:gd name="connsiteY11" fmla="*/ 117629 h 1720060"/>
                <a:gd name="connsiteX12" fmla="*/ 149226 w 482112"/>
                <a:gd name="connsiteY12" fmla="*/ 0 h 172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112" h="1720060">
                  <a:moveTo>
                    <a:pt x="149226" y="0"/>
                  </a:moveTo>
                  <a:lnTo>
                    <a:pt x="199185" y="54968"/>
                  </a:lnTo>
                  <a:cubicBezTo>
                    <a:pt x="375935" y="269140"/>
                    <a:pt x="482112" y="543714"/>
                    <a:pt x="482112" y="843087"/>
                  </a:cubicBezTo>
                  <a:cubicBezTo>
                    <a:pt x="482112" y="1185228"/>
                    <a:pt x="343432" y="1494978"/>
                    <a:pt x="119217" y="1719192"/>
                  </a:cubicBezTo>
                  <a:lnTo>
                    <a:pt x="118262" y="1720060"/>
                  </a:lnTo>
                  <a:lnTo>
                    <a:pt x="11514" y="1613642"/>
                  </a:lnTo>
                  <a:lnTo>
                    <a:pt x="55" y="1624172"/>
                  </a:lnTo>
                  <a:lnTo>
                    <a:pt x="0" y="1624118"/>
                  </a:lnTo>
                  <a:cubicBezTo>
                    <a:pt x="204290" y="1425730"/>
                    <a:pt x="321046" y="1154037"/>
                    <a:pt x="324415" y="869399"/>
                  </a:cubicBezTo>
                  <a:cubicBezTo>
                    <a:pt x="327785" y="586652"/>
                    <a:pt x="219004" y="314232"/>
                    <a:pt x="21935" y="111481"/>
                  </a:cubicBezTo>
                  <a:lnTo>
                    <a:pt x="23813" y="109591"/>
                  </a:lnTo>
                  <a:lnTo>
                    <a:pt x="32075" y="117629"/>
                  </a:lnTo>
                  <a:lnTo>
                    <a:pt x="149226"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4" name="Freeform: Shape 103">
              <a:extLst>
                <a:ext uri="{FF2B5EF4-FFF2-40B4-BE49-F238E27FC236}">
                  <a16:creationId xmlns:a16="http://schemas.microsoft.com/office/drawing/2014/main" xmlns="" id="{8155E3C6-3FE1-4612-B7D4-D87BC2832E75}"/>
                </a:ext>
              </a:extLst>
            </p:cNvPr>
            <p:cNvSpPr/>
            <p:nvPr/>
          </p:nvSpPr>
          <p:spPr>
            <a:xfrm>
              <a:off x="6530046" y="2957551"/>
              <a:ext cx="482111" cy="1347504"/>
            </a:xfrm>
            <a:custGeom>
              <a:avLst/>
              <a:gdLst>
                <a:gd name="connsiteX0" fmla="*/ 88230 w 482111"/>
                <a:gd name="connsiteY0" fmla="*/ 0 h 1347504"/>
                <a:gd name="connsiteX1" fmla="*/ 102263 w 482111"/>
                <a:gd name="connsiteY1" fmla="*/ 64678 h 1347504"/>
                <a:gd name="connsiteX2" fmla="*/ 129226 w 482111"/>
                <a:gd name="connsiteY2" fmla="*/ 258988 h 1347504"/>
                <a:gd name="connsiteX3" fmla="*/ 194439 w 482111"/>
                <a:gd name="connsiteY3" fmla="*/ 779531 h 1347504"/>
                <a:gd name="connsiteX4" fmla="*/ 482111 w 482111"/>
                <a:gd name="connsiteY4" fmla="*/ 1255919 h 1347504"/>
                <a:gd name="connsiteX5" fmla="*/ 481921 w 482111"/>
                <a:gd name="connsiteY5" fmla="*/ 1256110 h 1347504"/>
                <a:gd name="connsiteX6" fmla="*/ 475232 w 482111"/>
                <a:gd name="connsiteY6" fmla="*/ 1250315 h 1347504"/>
                <a:gd name="connsiteX7" fmla="*/ 378396 w 482111"/>
                <a:gd name="connsiteY7" fmla="*/ 1347504 h 1347504"/>
                <a:gd name="connsiteX8" fmla="*/ 362895 w 482111"/>
                <a:gd name="connsiteY8" fmla="*/ 1333416 h 1347504"/>
                <a:gd name="connsiteX9" fmla="*/ 0 w 482111"/>
                <a:gd name="connsiteY9" fmla="*/ 457311 h 1347504"/>
                <a:gd name="connsiteX10" fmla="*/ 55703 w 482111"/>
                <a:gd name="connsiteY10" fmla="*/ 88870 h 1347504"/>
                <a:gd name="connsiteX11" fmla="*/ 88230 w 482111"/>
                <a:gd name="connsiteY11" fmla="*/ 0 h 134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111" h="1347504">
                  <a:moveTo>
                    <a:pt x="88230" y="0"/>
                  </a:moveTo>
                  <a:lnTo>
                    <a:pt x="102263" y="64678"/>
                  </a:lnTo>
                  <a:cubicBezTo>
                    <a:pt x="113615" y="128917"/>
                    <a:pt x="122562" y="193753"/>
                    <a:pt x="129226" y="258988"/>
                  </a:cubicBezTo>
                  <a:cubicBezTo>
                    <a:pt x="146996" y="433243"/>
                    <a:pt x="148170" y="610314"/>
                    <a:pt x="194439" y="779531"/>
                  </a:cubicBezTo>
                  <a:cubicBezTo>
                    <a:pt x="244312" y="961937"/>
                    <a:pt x="343891" y="1126857"/>
                    <a:pt x="482111" y="1255919"/>
                  </a:cubicBezTo>
                  <a:lnTo>
                    <a:pt x="481921" y="1256110"/>
                  </a:lnTo>
                  <a:lnTo>
                    <a:pt x="475232" y="1250315"/>
                  </a:lnTo>
                  <a:lnTo>
                    <a:pt x="378396" y="1347504"/>
                  </a:lnTo>
                  <a:lnTo>
                    <a:pt x="362895" y="1333416"/>
                  </a:lnTo>
                  <a:cubicBezTo>
                    <a:pt x="138680" y="1109202"/>
                    <a:pt x="0" y="799452"/>
                    <a:pt x="0" y="457311"/>
                  </a:cubicBezTo>
                  <a:cubicBezTo>
                    <a:pt x="0" y="329008"/>
                    <a:pt x="19502" y="205261"/>
                    <a:pt x="55703" y="88870"/>
                  </a:cubicBezTo>
                  <a:lnTo>
                    <a:pt x="8823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a16="http://schemas.microsoft.com/office/drawing/2014/main" xmlns="" id="{E62B04C3-DFB7-4CF7-9124-1AD8DF18EF5F}"/>
                </a:ext>
              </a:extLst>
            </p:cNvPr>
            <p:cNvSpPr/>
            <p:nvPr/>
          </p:nvSpPr>
          <p:spPr>
            <a:xfrm>
              <a:off x="3564502" y="3764889"/>
              <a:ext cx="1951083" cy="903111"/>
            </a:xfrm>
            <a:custGeom>
              <a:avLst/>
              <a:gdLst>
                <a:gd name="connsiteX0" fmla="*/ 1906586 w 1951083"/>
                <a:gd name="connsiteY0" fmla="*/ 0 h 903111"/>
                <a:gd name="connsiteX1" fmla="*/ 1928746 w 1951083"/>
                <a:gd name="connsiteY1" fmla="*/ 163110 h 903111"/>
                <a:gd name="connsiteX2" fmla="*/ 1951083 w 1951083"/>
                <a:gd name="connsiteY2" fmla="*/ 267990 h 903111"/>
                <a:gd name="connsiteX3" fmla="*/ 1897101 w 1951083"/>
                <a:gd name="connsiteY3" fmla="*/ 356848 h 903111"/>
                <a:gd name="connsiteX4" fmla="*/ 869703 w 1951083"/>
                <a:gd name="connsiteY4" fmla="*/ 903111 h 903111"/>
                <a:gd name="connsiteX5" fmla="*/ 81584 w 1951083"/>
                <a:gd name="connsiteY5" fmla="*/ 620184 h 903111"/>
                <a:gd name="connsiteX6" fmla="*/ 0 w 1951083"/>
                <a:gd name="connsiteY6" fmla="*/ 546035 h 903111"/>
                <a:gd name="connsiteX7" fmla="*/ 112814 w 1951083"/>
                <a:gd name="connsiteY7" fmla="*/ 433243 h 903111"/>
                <a:gd name="connsiteX8" fmla="*/ 110448 w 1951083"/>
                <a:gd name="connsiteY8" fmla="*/ 430655 h 903111"/>
                <a:gd name="connsiteX9" fmla="*/ 210397 w 1951083"/>
                <a:gd name="connsiteY9" fmla="*/ 517995 h 903111"/>
                <a:gd name="connsiteX10" fmla="*/ 1115857 w 1951083"/>
                <a:gd name="connsiteY10" fmla="*/ 715484 h 903111"/>
                <a:gd name="connsiteX11" fmla="*/ 1906586 w 1951083"/>
                <a:gd name="connsiteY11" fmla="*/ 0 h 90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1083" h="903111">
                  <a:moveTo>
                    <a:pt x="1906586" y="0"/>
                  </a:moveTo>
                  <a:cubicBezTo>
                    <a:pt x="1911939" y="54683"/>
                    <a:pt x="1919335" y="109090"/>
                    <a:pt x="1928746" y="163110"/>
                  </a:cubicBezTo>
                  <a:lnTo>
                    <a:pt x="1951083" y="267990"/>
                  </a:lnTo>
                  <a:lnTo>
                    <a:pt x="1897101" y="356848"/>
                  </a:lnTo>
                  <a:cubicBezTo>
                    <a:pt x="1674444" y="686424"/>
                    <a:pt x="1297378" y="903111"/>
                    <a:pt x="869703" y="903111"/>
                  </a:cubicBezTo>
                  <a:cubicBezTo>
                    <a:pt x="570330" y="903111"/>
                    <a:pt x="295756" y="796935"/>
                    <a:pt x="81584" y="620184"/>
                  </a:cubicBezTo>
                  <a:lnTo>
                    <a:pt x="0" y="546035"/>
                  </a:lnTo>
                  <a:lnTo>
                    <a:pt x="112814" y="433243"/>
                  </a:lnTo>
                  <a:lnTo>
                    <a:pt x="110448" y="430655"/>
                  </a:lnTo>
                  <a:lnTo>
                    <a:pt x="210397" y="517995"/>
                  </a:lnTo>
                  <a:cubicBezTo>
                    <a:pt x="465753" y="713898"/>
                    <a:pt x="797373" y="788263"/>
                    <a:pt x="1115857" y="715484"/>
                  </a:cubicBezTo>
                  <a:cubicBezTo>
                    <a:pt x="1485998" y="630893"/>
                    <a:pt x="1785454" y="359866"/>
                    <a:pt x="1906586"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6" name="Freeform: Shape 105">
              <a:extLst>
                <a:ext uri="{FF2B5EF4-FFF2-40B4-BE49-F238E27FC236}">
                  <a16:creationId xmlns:a16="http://schemas.microsoft.com/office/drawing/2014/main" xmlns="" id="{7A00C6D9-C63B-418B-9E3E-DC6B41C728A0}"/>
                </a:ext>
              </a:extLst>
            </p:cNvPr>
            <p:cNvSpPr/>
            <p:nvPr/>
          </p:nvSpPr>
          <p:spPr>
            <a:xfrm>
              <a:off x="6914931" y="4195947"/>
              <a:ext cx="1718587" cy="457915"/>
            </a:xfrm>
            <a:custGeom>
              <a:avLst/>
              <a:gdLst>
                <a:gd name="connsiteX0" fmla="*/ 1611058 w 1718587"/>
                <a:gd name="connsiteY0" fmla="*/ 0 h 457915"/>
                <a:gd name="connsiteX1" fmla="*/ 1718587 w 1718587"/>
                <a:gd name="connsiteY1" fmla="*/ 105593 h 457915"/>
                <a:gd name="connsiteX2" fmla="*/ 1642234 w 1718587"/>
                <a:gd name="connsiteY2" fmla="*/ 174988 h 457915"/>
                <a:gd name="connsiteX3" fmla="*/ 854115 w 1718587"/>
                <a:gd name="connsiteY3" fmla="*/ 457915 h 457915"/>
                <a:gd name="connsiteX4" fmla="*/ 65996 w 1718587"/>
                <a:gd name="connsiteY4" fmla="*/ 174988 h 457915"/>
                <a:gd name="connsiteX5" fmla="*/ 0 w 1718587"/>
                <a:gd name="connsiteY5" fmla="*/ 115006 h 457915"/>
                <a:gd name="connsiteX6" fmla="*/ 97036 w 1718587"/>
                <a:gd name="connsiteY6" fmla="*/ 17714 h 457915"/>
                <a:gd name="connsiteX7" fmla="*/ 171217 w 1718587"/>
                <a:gd name="connsiteY7" fmla="*/ 81988 h 457915"/>
                <a:gd name="connsiteX8" fmla="*/ 861182 w 1718587"/>
                <a:gd name="connsiteY8" fmla="*/ 314429 h 457915"/>
                <a:gd name="connsiteX9" fmla="*/ 1543776 w 1718587"/>
                <a:gd name="connsiteY9" fmla="*/ 61825 h 457915"/>
                <a:gd name="connsiteX10" fmla="*/ 1611058 w 1718587"/>
                <a:gd name="connsiteY10" fmla="*/ 0 h 45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8587" h="457915">
                  <a:moveTo>
                    <a:pt x="1611058" y="0"/>
                  </a:moveTo>
                  <a:lnTo>
                    <a:pt x="1718587" y="105593"/>
                  </a:lnTo>
                  <a:lnTo>
                    <a:pt x="1642234" y="174988"/>
                  </a:lnTo>
                  <a:cubicBezTo>
                    <a:pt x="1428062" y="351739"/>
                    <a:pt x="1153488" y="457915"/>
                    <a:pt x="854115" y="457915"/>
                  </a:cubicBezTo>
                  <a:cubicBezTo>
                    <a:pt x="554742" y="457915"/>
                    <a:pt x="280168" y="351739"/>
                    <a:pt x="65996" y="174988"/>
                  </a:cubicBezTo>
                  <a:lnTo>
                    <a:pt x="0" y="115006"/>
                  </a:lnTo>
                  <a:lnTo>
                    <a:pt x="97036" y="17714"/>
                  </a:lnTo>
                  <a:lnTo>
                    <a:pt x="171217" y="81988"/>
                  </a:lnTo>
                  <a:cubicBezTo>
                    <a:pt x="366992" y="235478"/>
                    <a:pt x="610394" y="318187"/>
                    <a:pt x="861182" y="314429"/>
                  </a:cubicBezTo>
                  <a:cubicBezTo>
                    <a:pt x="1111970" y="310731"/>
                    <a:pt x="1352687" y="220882"/>
                    <a:pt x="1543776" y="61825"/>
                  </a:cubicBezTo>
                  <a:lnTo>
                    <a:pt x="1611058"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p:txBody>
          <a:bodyPr>
            <a:noAutofit/>
          </a:bodyPr>
          <a:lstStyle/>
          <a:p>
            <a:r>
              <a:rPr lang="uz-Cyrl-UZ" sz="2400" b="1" u="sng" dirty="0"/>
              <a:t>Счётлар 2 гуруҳга бўлинади:  синтетик ва аналитик.</a:t>
            </a:r>
            <a:r>
              <a:rPr lang="ru-RU" sz="2400" b="1" dirty="0"/>
              <a:t/>
            </a:r>
            <a:br>
              <a:rPr lang="ru-RU" sz="2400" b="1" dirty="0"/>
            </a:br>
            <a:endParaRPr lang="en-US" sz="2400" dirty="0"/>
          </a:p>
        </p:txBody>
      </p:sp>
      <p:sp>
        <p:nvSpPr>
          <p:cNvPr id="10" name="TextBox 9">
            <a:extLst>
              <a:ext uri="{FF2B5EF4-FFF2-40B4-BE49-F238E27FC236}">
                <a16:creationId xmlns:a16="http://schemas.microsoft.com/office/drawing/2014/main" xmlns="" id="{2363B5D7-C4CB-443E-85F8-8C500D4BE388}"/>
              </a:ext>
            </a:extLst>
          </p:cNvPr>
          <p:cNvSpPr txBox="1"/>
          <p:nvPr/>
        </p:nvSpPr>
        <p:spPr>
          <a:xfrm>
            <a:off x="2757987" y="872690"/>
            <a:ext cx="1043877" cy="1107996"/>
          </a:xfrm>
          <a:prstGeom prst="rect">
            <a:avLst/>
          </a:prstGeom>
          <a:noFill/>
        </p:spPr>
        <p:txBody>
          <a:bodyPr wrap="none" rtlCol="0" anchor="ctr">
            <a:spAutoFit/>
          </a:bodyPr>
          <a:lstStyle/>
          <a:p>
            <a:pPr algn="ctr"/>
            <a:r>
              <a:rPr lang="en-US" sz="6600" b="1" dirty="0"/>
              <a:t>01</a:t>
            </a:r>
          </a:p>
        </p:txBody>
      </p:sp>
      <p:sp>
        <p:nvSpPr>
          <p:cNvPr id="83" name="TextBox 82">
            <a:extLst>
              <a:ext uri="{FF2B5EF4-FFF2-40B4-BE49-F238E27FC236}">
                <a16:creationId xmlns:a16="http://schemas.microsoft.com/office/drawing/2014/main" xmlns="" id="{F47D9C28-B168-4E07-8C6D-658EE72379B3}"/>
              </a:ext>
            </a:extLst>
          </p:cNvPr>
          <p:cNvSpPr txBox="1"/>
          <p:nvPr/>
        </p:nvSpPr>
        <p:spPr>
          <a:xfrm>
            <a:off x="5310540" y="879825"/>
            <a:ext cx="1043877" cy="1107996"/>
          </a:xfrm>
          <a:prstGeom prst="rect">
            <a:avLst/>
          </a:prstGeom>
          <a:noFill/>
        </p:spPr>
        <p:txBody>
          <a:bodyPr wrap="none" rtlCol="0" anchor="ctr">
            <a:spAutoFit/>
          </a:bodyPr>
          <a:lstStyle/>
          <a:p>
            <a:pPr algn="ctr"/>
            <a:r>
              <a:rPr lang="en-US" sz="6600" b="1" dirty="0"/>
              <a:t>02</a:t>
            </a:r>
          </a:p>
        </p:txBody>
      </p:sp>
      <p:sp>
        <p:nvSpPr>
          <p:cNvPr id="4" name="Прямоугольник 3"/>
          <p:cNvSpPr/>
          <p:nvPr/>
        </p:nvSpPr>
        <p:spPr>
          <a:xfrm>
            <a:off x="2484996" y="2493836"/>
            <a:ext cx="1769908" cy="338554"/>
          </a:xfrm>
          <a:prstGeom prst="rect">
            <a:avLst/>
          </a:prstGeom>
        </p:spPr>
        <p:txBody>
          <a:bodyPr wrap="none">
            <a:spAutoFit/>
          </a:bodyPr>
          <a:lstStyle/>
          <a:p>
            <a:r>
              <a:rPr lang="uz-Cyrl-UZ" sz="1600" b="1" u="sng" dirty="0"/>
              <a:t>Синтетик счётлар</a:t>
            </a:r>
            <a:r>
              <a:rPr lang="uz-Cyrl-UZ" sz="1600" b="1" dirty="0"/>
              <a:t> </a:t>
            </a:r>
            <a:endParaRPr lang="ru-RU" sz="1600" dirty="0"/>
          </a:p>
        </p:txBody>
      </p:sp>
      <p:sp>
        <p:nvSpPr>
          <p:cNvPr id="5" name="Прямоугольник 4"/>
          <p:cNvSpPr/>
          <p:nvPr/>
        </p:nvSpPr>
        <p:spPr>
          <a:xfrm>
            <a:off x="4953825" y="2482738"/>
            <a:ext cx="1813382" cy="338554"/>
          </a:xfrm>
          <a:prstGeom prst="rect">
            <a:avLst/>
          </a:prstGeom>
        </p:spPr>
        <p:txBody>
          <a:bodyPr wrap="none">
            <a:spAutoFit/>
          </a:bodyPr>
          <a:lstStyle/>
          <a:p>
            <a:r>
              <a:rPr lang="uz-Cyrl-UZ" sz="1600" b="1" u="sng" dirty="0"/>
              <a:t>Аналитик счётлар</a:t>
            </a:r>
            <a:r>
              <a:rPr lang="uz-Cyrl-UZ" sz="1600" b="1" dirty="0"/>
              <a:t> </a:t>
            </a:r>
            <a:endParaRPr lang="ru-RU" sz="1600" dirty="0"/>
          </a:p>
        </p:txBody>
      </p:sp>
      <p:sp>
        <p:nvSpPr>
          <p:cNvPr id="6" name="Прямоугольник 5"/>
          <p:cNvSpPr/>
          <p:nvPr/>
        </p:nvSpPr>
        <p:spPr>
          <a:xfrm>
            <a:off x="1167310" y="4529056"/>
            <a:ext cx="3465795" cy="1754326"/>
          </a:xfrm>
          <a:prstGeom prst="rect">
            <a:avLst/>
          </a:prstGeom>
        </p:spPr>
        <p:txBody>
          <a:bodyPr wrap="square">
            <a:spAutoFit/>
          </a:bodyPr>
          <a:lstStyle/>
          <a:p>
            <a:pPr lvl="0"/>
            <a:r>
              <a:rPr lang="uz-Cyrl-UZ" b="1" dirty="0"/>
              <a:t>хўжалик маблағлари ва улар манбалари ҳақида умумий ва қиймат кўринишидаги маълумотларни олиш мақсадида ҳисоб юритишга мўлжалланган.</a:t>
            </a:r>
            <a:endParaRPr lang="ru-RU" b="1" dirty="0"/>
          </a:p>
        </p:txBody>
      </p:sp>
      <p:sp>
        <p:nvSpPr>
          <p:cNvPr id="7" name="Прямоугольник 6"/>
          <p:cNvSpPr/>
          <p:nvPr/>
        </p:nvSpPr>
        <p:spPr>
          <a:xfrm>
            <a:off x="4810456" y="4529056"/>
            <a:ext cx="4298048" cy="2031325"/>
          </a:xfrm>
          <a:prstGeom prst="rect">
            <a:avLst/>
          </a:prstGeom>
        </p:spPr>
        <p:txBody>
          <a:bodyPr wrap="square">
            <a:spAutoFit/>
          </a:bodyPr>
          <a:lstStyle/>
          <a:p>
            <a:pPr lvl="0"/>
            <a:r>
              <a:rPr lang="uz-Cyrl-UZ" b="1" dirty="0"/>
              <a:t>маълумотлари хўжалик маблағлари ва уларни манбаларини нафақат қиймат, балки натура ҳамда меҳнат ўлчови бирликларида юритишга мўлжаллангандир.  Аналитик счётлар бўйича бухгалтерия проводкалари амалга оширилмайди.</a:t>
            </a:r>
            <a:endParaRPr lang="ru-RU" b="1" dirty="0"/>
          </a:p>
        </p:txBody>
      </p:sp>
    </p:spTree>
    <p:extLst>
      <p:ext uri="{BB962C8B-B14F-4D97-AF65-F5344CB8AC3E}">
        <p14:creationId xmlns:p14="http://schemas.microsoft.com/office/powerpoint/2010/main" val="4077405726"/>
      </p:ext>
    </p:extLst>
  </p:cSld>
  <p:clrMapOvr>
    <a:masterClrMapping/>
  </p:clrMapOvr>
  <p:transition spd="slow">
    <p:cove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72008"/>
            <a:ext cx="8928992"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37133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edia2.picsearch.com/is?VyCIN7HBn6AUpCFaxxWuXWh1tLB0P7oqv6_Rbss13QY&amp;height=1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76672"/>
            <a:ext cx="3312368" cy="17621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32" y="4810844"/>
            <a:ext cx="2774384"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179512" y="260648"/>
            <a:ext cx="5328592" cy="19781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Ҳисобварақлар режаси</a:t>
            </a:r>
            <a:r>
              <a:rPr lang="uz-Cyrl-UZ" dirty="0"/>
              <a:t> – бухгалтерия ҳисоби бўйича ҳисобварақларнинг уларнинг иқтисодий мазмунига кўра  бир тизимга солинган рўйхатидир.</a:t>
            </a:r>
            <a:endParaRPr lang="ru-RU" b="1" dirty="0"/>
          </a:p>
        </p:txBody>
      </p:sp>
      <p:sp>
        <p:nvSpPr>
          <p:cNvPr id="6" name="Скругленный прямоугольник 5"/>
          <p:cNvSpPr/>
          <p:nvPr/>
        </p:nvSpPr>
        <p:spPr>
          <a:xfrm>
            <a:off x="1547664" y="2420888"/>
            <a:ext cx="6552728" cy="19425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a:t>Ҳисобварақлар режасининг дастлабки 1-8-бўлимларида</a:t>
            </a:r>
            <a:r>
              <a:rPr lang="uz-Cyrl-UZ" dirty="0"/>
              <a:t> доимий ёки баланс ҳисобварақлари, 9-бўлимда эса транзит ёки вақтинчалик ҳисобварақлар жойлаштирилган.</a:t>
            </a:r>
            <a:endParaRPr lang="ru-RU" b="1" dirty="0"/>
          </a:p>
        </p:txBody>
      </p:sp>
      <p:sp>
        <p:nvSpPr>
          <p:cNvPr id="7" name="Скругленный прямоугольник 6"/>
          <p:cNvSpPr/>
          <p:nvPr/>
        </p:nvSpPr>
        <p:spPr>
          <a:xfrm>
            <a:off x="3203848" y="4725144"/>
            <a:ext cx="5734222" cy="19536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Доимий ҳисобварақлар деб номланишининг сабаби</a:t>
            </a:r>
            <a:r>
              <a:rPr lang="uz-Cyrl-UZ" dirty="0"/>
              <a:t> – улар ҳар бир ҳисобот даври якунида ёпилади. Доимий счетлар балансда кўрсатилади, шунинг учун ҳам бу счетларда ой охирида қолдиқ қолади. </a:t>
            </a:r>
            <a:endParaRPr lang="ru-RU" b="1" dirty="0"/>
          </a:p>
        </p:txBody>
      </p:sp>
    </p:spTree>
    <p:extLst>
      <p:ext uri="{BB962C8B-B14F-4D97-AF65-F5344CB8AC3E}">
        <p14:creationId xmlns:p14="http://schemas.microsoft.com/office/powerpoint/2010/main" val="187153964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ÐÐ¾ÑÐ¾Ð¶ÐµÐµ Ð¸Ð·Ð¾Ð±ÑÐ°Ð¶ÐµÐ½Ð¸Ð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7497" y="9375"/>
            <a:ext cx="3652517" cy="2333553"/>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a:extLst>
              <a:ext uri="{FF2B5EF4-FFF2-40B4-BE49-F238E27FC236}">
                <a16:creationId xmlns:a16="http://schemas.microsoft.com/office/drawing/2014/main" xmlns="" id="{AAD6EBCC-4D6D-4D61-9C7B-BFD8CAB08CB6}"/>
              </a:ext>
            </a:extLst>
          </p:cNvPr>
          <p:cNvSpPr/>
          <p:nvPr/>
        </p:nvSpPr>
        <p:spPr>
          <a:xfrm>
            <a:off x="1994316" y="5449014"/>
            <a:ext cx="167305" cy="13428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Rectangle 47">
            <a:extLst>
              <a:ext uri="{FF2B5EF4-FFF2-40B4-BE49-F238E27FC236}">
                <a16:creationId xmlns:a16="http://schemas.microsoft.com/office/drawing/2014/main" xmlns="" id="{61CD4254-8C24-47D4-AF2A-6CBF528F7C36}"/>
              </a:ext>
            </a:extLst>
          </p:cNvPr>
          <p:cNvSpPr/>
          <p:nvPr/>
        </p:nvSpPr>
        <p:spPr>
          <a:xfrm>
            <a:off x="6291583" y="3479094"/>
            <a:ext cx="238894" cy="15340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Rectangle 48">
            <a:extLst>
              <a:ext uri="{FF2B5EF4-FFF2-40B4-BE49-F238E27FC236}">
                <a16:creationId xmlns:a16="http://schemas.microsoft.com/office/drawing/2014/main" xmlns="" id="{1813CB36-4C83-47B4-83B8-D48E09660963}"/>
              </a:ext>
            </a:extLst>
          </p:cNvPr>
          <p:cNvSpPr/>
          <p:nvPr/>
        </p:nvSpPr>
        <p:spPr>
          <a:xfrm>
            <a:off x="107504" y="764704"/>
            <a:ext cx="210208" cy="10801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0" name="Rectangle 49">
            <a:extLst>
              <a:ext uri="{FF2B5EF4-FFF2-40B4-BE49-F238E27FC236}">
                <a16:creationId xmlns:a16="http://schemas.microsoft.com/office/drawing/2014/main" xmlns="" id="{EB375AEF-8A33-4CD4-BC7B-FD1281CF08D1}"/>
              </a:ext>
            </a:extLst>
          </p:cNvPr>
          <p:cNvSpPr/>
          <p:nvPr/>
        </p:nvSpPr>
        <p:spPr>
          <a:xfrm>
            <a:off x="107504" y="2172955"/>
            <a:ext cx="214242" cy="18317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3" name="Group 32">
            <a:extLst>
              <a:ext uri="{FF2B5EF4-FFF2-40B4-BE49-F238E27FC236}">
                <a16:creationId xmlns:a16="http://schemas.microsoft.com/office/drawing/2014/main" xmlns="" id="{E51EA5C9-A096-408C-A221-99CB523A7F2A}"/>
              </a:ext>
            </a:extLst>
          </p:cNvPr>
          <p:cNvGrpSpPr/>
          <p:nvPr/>
        </p:nvGrpSpPr>
        <p:grpSpPr>
          <a:xfrm>
            <a:off x="1151750" y="2035449"/>
            <a:ext cx="6544409" cy="3387423"/>
            <a:chOff x="1954581" y="2192278"/>
            <a:chExt cx="5234839" cy="2709582"/>
          </a:xfrm>
        </p:grpSpPr>
        <p:sp>
          <p:nvSpPr>
            <p:cNvPr id="34" name="Freeform 738">
              <a:extLst>
                <a:ext uri="{FF2B5EF4-FFF2-40B4-BE49-F238E27FC236}">
                  <a16:creationId xmlns:a16="http://schemas.microsoft.com/office/drawing/2014/main" xmlns="" id="{FFF55323-A63D-4E7D-A99E-1638F796E596}"/>
                </a:ext>
              </a:extLst>
            </p:cNvPr>
            <p:cNvSpPr>
              <a:spLocks/>
            </p:cNvSpPr>
            <p:nvPr/>
          </p:nvSpPr>
          <p:spPr bwMode="auto">
            <a:xfrm>
              <a:off x="2722603" y="3178418"/>
              <a:ext cx="3300959" cy="1723442"/>
            </a:xfrm>
            <a:custGeom>
              <a:avLst/>
              <a:gdLst>
                <a:gd name="T0" fmla="*/ 7096 w 8596"/>
                <a:gd name="T1" fmla="*/ 0 h 4490"/>
                <a:gd name="T2" fmla="*/ 7167 w 8596"/>
                <a:gd name="T3" fmla="*/ 168 h 4490"/>
                <a:gd name="T4" fmla="*/ 7241 w 8596"/>
                <a:gd name="T5" fmla="*/ 400 h 4490"/>
                <a:gd name="T6" fmla="*/ 7290 w 8596"/>
                <a:gd name="T7" fmla="*/ 643 h 4490"/>
                <a:gd name="T8" fmla="*/ 7311 w 8596"/>
                <a:gd name="T9" fmla="*/ 896 h 4490"/>
                <a:gd name="T10" fmla="*/ 7311 w 8596"/>
                <a:gd name="T11" fmla="*/ 1018 h 4490"/>
                <a:gd name="T12" fmla="*/ 7293 w 8596"/>
                <a:gd name="T13" fmla="*/ 1246 h 4490"/>
                <a:gd name="T14" fmla="*/ 7241 w 8596"/>
                <a:gd name="T15" fmla="*/ 1521 h 4490"/>
                <a:gd name="T16" fmla="*/ 7091 w 8596"/>
                <a:gd name="T17" fmla="*/ 1934 h 4490"/>
                <a:gd name="T18" fmla="*/ 6866 w 8596"/>
                <a:gd name="T19" fmla="*/ 2304 h 4490"/>
                <a:gd name="T20" fmla="*/ 6576 w 8596"/>
                <a:gd name="T21" fmla="*/ 2622 h 4490"/>
                <a:gd name="T22" fmla="*/ 6231 w 8596"/>
                <a:gd name="T23" fmla="*/ 2881 h 4490"/>
                <a:gd name="T24" fmla="*/ 5839 w 8596"/>
                <a:gd name="T25" fmla="*/ 3070 h 4490"/>
                <a:gd name="T26" fmla="*/ 5464 w 8596"/>
                <a:gd name="T27" fmla="*/ 3170 h 4490"/>
                <a:gd name="T28" fmla="*/ 5240 w 8596"/>
                <a:gd name="T29" fmla="*/ 3199 h 4490"/>
                <a:gd name="T30" fmla="*/ 5068 w 8596"/>
                <a:gd name="T31" fmla="*/ 3205 h 4490"/>
                <a:gd name="T32" fmla="*/ 0 w 8596"/>
                <a:gd name="T33" fmla="*/ 3836 h 4490"/>
                <a:gd name="T34" fmla="*/ 5068 w 8596"/>
                <a:gd name="T35" fmla="*/ 4490 h 4490"/>
                <a:gd name="T36" fmla="*/ 5159 w 8596"/>
                <a:gd name="T37" fmla="*/ 4489 h 4490"/>
                <a:gd name="T38" fmla="*/ 5516 w 8596"/>
                <a:gd name="T39" fmla="*/ 4462 h 4490"/>
                <a:gd name="T40" fmla="*/ 5864 w 8596"/>
                <a:gd name="T41" fmla="*/ 4400 h 4490"/>
                <a:gd name="T42" fmla="*/ 6199 w 8596"/>
                <a:gd name="T43" fmla="*/ 4304 h 4490"/>
                <a:gd name="T44" fmla="*/ 6520 w 8596"/>
                <a:gd name="T45" fmla="*/ 4178 h 4490"/>
                <a:gd name="T46" fmla="*/ 6823 w 8596"/>
                <a:gd name="T47" fmla="*/ 4022 h 4490"/>
                <a:gd name="T48" fmla="*/ 7110 w 8596"/>
                <a:gd name="T49" fmla="*/ 3839 h 4490"/>
                <a:gd name="T50" fmla="*/ 7376 w 8596"/>
                <a:gd name="T51" fmla="*/ 3630 h 4490"/>
                <a:gd name="T52" fmla="*/ 7621 w 8596"/>
                <a:gd name="T53" fmla="*/ 3396 h 4490"/>
                <a:gd name="T54" fmla="*/ 7843 w 8596"/>
                <a:gd name="T55" fmla="*/ 3139 h 4490"/>
                <a:gd name="T56" fmla="*/ 8039 w 8596"/>
                <a:gd name="T57" fmla="*/ 2863 h 4490"/>
                <a:gd name="T58" fmla="*/ 8210 w 8596"/>
                <a:gd name="T59" fmla="*/ 2567 h 4490"/>
                <a:gd name="T60" fmla="*/ 8351 w 8596"/>
                <a:gd name="T61" fmla="*/ 2254 h 4490"/>
                <a:gd name="T62" fmla="*/ 8462 w 8596"/>
                <a:gd name="T63" fmla="*/ 1926 h 4490"/>
                <a:gd name="T64" fmla="*/ 8541 w 8596"/>
                <a:gd name="T65" fmla="*/ 1585 h 4490"/>
                <a:gd name="T66" fmla="*/ 8586 w 8596"/>
                <a:gd name="T67" fmla="*/ 1231 h 4490"/>
                <a:gd name="T68" fmla="*/ 8596 w 8596"/>
                <a:gd name="T69" fmla="*/ 960 h 4490"/>
                <a:gd name="T70" fmla="*/ 8577 w 8596"/>
                <a:gd name="T71" fmla="*/ 590 h 4490"/>
                <a:gd name="T72" fmla="*/ 8494 w 8596"/>
                <a:gd name="T73" fmla="*/ 115 h 4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96" h="4490">
                  <a:moveTo>
                    <a:pt x="8463" y="0"/>
                  </a:moveTo>
                  <a:lnTo>
                    <a:pt x="7096" y="0"/>
                  </a:lnTo>
                  <a:lnTo>
                    <a:pt x="7121" y="55"/>
                  </a:lnTo>
                  <a:lnTo>
                    <a:pt x="7167" y="168"/>
                  </a:lnTo>
                  <a:lnTo>
                    <a:pt x="7208" y="282"/>
                  </a:lnTo>
                  <a:lnTo>
                    <a:pt x="7241" y="400"/>
                  </a:lnTo>
                  <a:lnTo>
                    <a:pt x="7268" y="521"/>
                  </a:lnTo>
                  <a:lnTo>
                    <a:pt x="7290" y="643"/>
                  </a:lnTo>
                  <a:lnTo>
                    <a:pt x="7303" y="769"/>
                  </a:lnTo>
                  <a:lnTo>
                    <a:pt x="7311" y="896"/>
                  </a:lnTo>
                  <a:lnTo>
                    <a:pt x="7311" y="960"/>
                  </a:lnTo>
                  <a:lnTo>
                    <a:pt x="7311" y="1018"/>
                  </a:lnTo>
                  <a:lnTo>
                    <a:pt x="7304" y="1132"/>
                  </a:lnTo>
                  <a:lnTo>
                    <a:pt x="7293" y="1246"/>
                  </a:lnTo>
                  <a:lnTo>
                    <a:pt x="7276" y="1357"/>
                  </a:lnTo>
                  <a:lnTo>
                    <a:pt x="7241" y="1521"/>
                  </a:lnTo>
                  <a:lnTo>
                    <a:pt x="7176" y="1733"/>
                  </a:lnTo>
                  <a:lnTo>
                    <a:pt x="7091" y="1934"/>
                  </a:lnTo>
                  <a:lnTo>
                    <a:pt x="6987" y="2124"/>
                  </a:lnTo>
                  <a:lnTo>
                    <a:pt x="6866" y="2304"/>
                  </a:lnTo>
                  <a:lnTo>
                    <a:pt x="6729" y="2470"/>
                  </a:lnTo>
                  <a:lnTo>
                    <a:pt x="6576" y="2622"/>
                  </a:lnTo>
                  <a:lnTo>
                    <a:pt x="6411" y="2759"/>
                  </a:lnTo>
                  <a:lnTo>
                    <a:pt x="6231" y="2881"/>
                  </a:lnTo>
                  <a:lnTo>
                    <a:pt x="6041" y="2984"/>
                  </a:lnTo>
                  <a:lnTo>
                    <a:pt x="5839" y="3070"/>
                  </a:lnTo>
                  <a:lnTo>
                    <a:pt x="5628" y="3135"/>
                  </a:lnTo>
                  <a:lnTo>
                    <a:pt x="5464" y="3170"/>
                  </a:lnTo>
                  <a:lnTo>
                    <a:pt x="5353" y="3187"/>
                  </a:lnTo>
                  <a:lnTo>
                    <a:pt x="5240" y="3199"/>
                  </a:lnTo>
                  <a:lnTo>
                    <a:pt x="5125" y="3205"/>
                  </a:lnTo>
                  <a:lnTo>
                    <a:pt x="5068" y="3205"/>
                  </a:lnTo>
                  <a:lnTo>
                    <a:pt x="332" y="3205"/>
                  </a:lnTo>
                  <a:lnTo>
                    <a:pt x="0" y="3836"/>
                  </a:lnTo>
                  <a:lnTo>
                    <a:pt x="332" y="4490"/>
                  </a:lnTo>
                  <a:lnTo>
                    <a:pt x="5068" y="4490"/>
                  </a:lnTo>
                  <a:lnTo>
                    <a:pt x="5068" y="4490"/>
                  </a:lnTo>
                  <a:lnTo>
                    <a:pt x="5159" y="4489"/>
                  </a:lnTo>
                  <a:lnTo>
                    <a:pt x="5338" y="4480"/>
                  </a:lnTo>
                  <a:lnTo>
                    <a:pt x="5516" y="4462"/>
                  </a:lnTo>
                  <a:lnTo>
                    <a:pt x="5691" y="4435"/>
                  </a:lnTo>
                  <a:lnTo>
                    <a:pt x="5864" y="4400"/>
                  </a:lnTo>
                  <a:lnTo>
                    <a:pt x="6033" y="4356"/>
                  </a:lnTo>
                  <a:lnTo>
                    <a:pt x="6199" y="4304"/>
                  </a:lnTo>
                  <a:lnTo>
                    <a:pt x="6361" y="4245"/>
                  </a:lnTo>
                  <a:lnTo>
                    <a:pt x="6520" y="4178"/>
                  </a:lnTo>
                  <a:lnTo>
                    <a:pt x="6674" y="4104"/>
                  </a:lnTo>
                  <a:lnTo>
                    <a:pt x="6823" y="4022"/>
                  </a:lnTo>
                  <a:lnTo>
                    <a:pt x="6969" y="3934"/>
                  </a:lnTo>
                  <a:lnTo>
                    <a:pt x="7110" y="3839"/>
                  </a:lnTo>
                  <a:lnTo>
                    <a:pt x="7246" y="3737"/>
                  </a:lnTo>
                  <a:lnTo>
                    <a:pt x="7376" y="3630"/>
                  </a:lnTo>
                  <a:lnTo>
                    <a:pt x="7502" y="3515"/>
                  </a:lnTo>
                  <a:lnTo>
                    <a:pt x="7621" y="3396"/>
                  </a:lnTo>
                  <a:lnTo>
                    <a:pt x="7735" y="3270"/>
                  </a:lnTo>
                  <a:lnTo>
                    <a:pt x="7843" y="3139"/>
                  </a:lnTo>
                  <a:lnTo>
                    <a:pt x="7945" y="3003"/>
                  </a:lnTo>
                  <a:lnTo>
                    <a:pt x="8039" y="2863"/>
                  </a:lnTo>
                  <a:lnTo>
                    <a:pt x="8128" y="2717"/>
                  </a:lnTo>
                  <a:lnTo>
                    <a:pt x="8210" y="2567"/>
                  </a:lnTo>
                  <a:lnTo>
                    <a:pt x="8284" y="2413"/>
                  </a:lnTo>
                  <a:lnTo>
                    <a:pt x="8351" y="2254"/>
                  </a:lnTo>
                  <a:lnTo>
                    <a:pt x="8410" y="2093"/>
                  </a:lnTo>
                  <a:lnTo>
                    <a:pt x="8462" y="1926"/>
                  </a:lnTo>
                  <a:lnTo>
                    <a:pt x="8506" y="1757"/>
                  </a:lnTo>
                  <a:lnTo>
                    <a:pt x="8541" y="1585"/>
                  </a:lnTo>
                  <a:lnTo>
                    <a:pt x="8568" y="1410"/>
                  </a:lnTo>
                  <a:lnTo>
                    <a:pt x="8586" y="1231"/>
                  </a:lnTo>
                  <a:lnTo>
                    <a:pt x="8595" y="1051"/>
                  </a:lnTo>
                  <a:lnTo>
                    <a:pt x="8596" y="960"/>
                  </a:lnTo>
                  <a:lnTo>
                    <a:pt x="8593" y="836"/>
                  </a:lnTo>
                  <a:lnTo>
                    <a:pt x="8577" y="590"/>
                  </a:lnTo>
                  <a:lnTo>
                    <a:pt x="8544" y="350"/>
                  </a:lnTo>
                  <a:lnTo>
                    <a:pt x="8494" y="115"/>
                  </a:lnTo>
                  <a:lnTo>
                    <a:pt x="8463" y="0"/>
                  </a:lnTo>
                  <a:close/>
                </a:path>
              </a:pathLst>
            </a:custGeom>
            <a:solidFill>
              <a:schemeClr val="accent3"/>
            </a:solidFill>
            <a:ln>
              <a:noFill/>
            </a:ln>
          </p:spPr>
          <p:txBody>
            <a:bodyPr vert="horz" wrap="square" lIns="68580" tIns="171450" rIns="68580" bIns="34290" numCol="1" anchor="t" anchorCtr="0" compatLnSpc="1">
              <a:prstTxWarp prst="textNoShape">
                <a:avLst/>
              </a:prstTxWarp>
            </a:bodyPr>
            <a:lstStyle/>
            <a:p>
              <a:pPr algn="r"/>
              <a:r>
                <a:rPr lang="en-US" sz="2700" b="1">
                  <a:solidFill>
                    <a:schemeClr val="bg1"/>
                  </a:solidFill>
                  <a:effectLst>
                    <a:outerShdw blurRad="38100" dist="38100" dir="2700000" algn="tl">
                      <a:srgbClr val="000000">
                        <a:alpha val="43137"/>
                      </a:srgbClr>
                    </a:outerShdw>
                  </a:effectLst>
                </a:rPr>
                <a:t>04</a:t>
              </a:r>
            </a:p>
          </p:txBody>
        </p:sp>
        <p:sp>
          <p:nvSpPr>
            <p:cNvPr id="35" name="Freeform 739">
              <a:extLst>
                <a:ext uri="{FF2B5EF4-FFF2-40B4-BE49-F238E27FC236}">
                  <a16:creationId xmlns:a16="http://schemas.microsoft.com/office/drawing/2014/main" xmlns="" id="{65F9662E-927C-450F-B6A7-E64C5BEFD9F1}"/>
                </a:ext>
              </a:extLst>
            </p:cNvPr>
            <p:cNvSpPr>
              <a:spLocks/>
            </p:cNvSpPr>
            <p:nvPr/>
          </p:nvSpPr>
          <p:spPr bwMode="auto">
            <a:xfrm>
              <a:off x="3313981" y="2192278"/>
              <a:ext cx="3012183" cy="1723442"/>
            </a:xfrm>
            <a:custGeom>
              <a:avLst/>
              <a:gdLst>
                <a:gd name="T0" fmla="*/ 3529 w 7846"/>
                <a:gd name="T1" fmla="*/ 0 h 4490"/>
                <a:gd name="T2" fmla="*/ 3436 w 7846"/>
                <a:gd name="T3" fmla="*/ 0 h 4490"/>
                <a:gd name="T4" fmla="*/ 3079 w 7846"/>
                <a:gd name="T5" fmla="*/ 28 h 4490"/>
                <a:gd name="T6" fmla="*/ 2732 w 7846"/>
                <a:gd name="T7" fmla="*/ 90 h 4490"/>
                <a:gd name="T8" fmla="*/ 2397 w 7846"/>
                <a:gd name="T9" fmla="*/ 184 h 4490"/>
                <a:gd name="T10" fmla="*/ 2076 w 7846"/>
                <a:gd name="T11" fmla="*/ 311 h 4490"/>
                <a:gd name="T12" fmla="*/ 1772 w 7846"/>
                <a:gd name="T13" fmla="*/ 467 h 4490"/>
                <a:gd name="T14" fmla="*/ 1485 w 7846"/>
                <a:gd name="T15" fmla="*/ 651 h 4490"/>
                <a:gd name="T16" fmla="*/ 1219 w 7846"/>
                <a:gd name="T17" fmla="*/ 860 h 4490"/>
                <a:gd name="T18" fmla="*/ 974 w 7846"/>
                <a:gd name="T19" fmla="*/ 1094 h 4490"/>
                <a:gd name="T20" fmla="*/ 752 w 7846"/>
                <a:gd name="T21" fmla="*/ 1350 h 4490"/>
                <a:gd name="T22" fmla="*/ 556 w 7846"/>
                <a:gd name="T23" fmla="*/ 1627 h 4490"/>
                <a:gd name="T24" fmla="*/ 386 w 7846"/>
                <a:gd name="T25" fmla="*/ 1923 h 4490"/>
                <a:gd name="T26" fmla="*/ 244 w 7846"/>
                <a:gd name="T27" fmla="*/ 2235 h 4490"/>
                <a:gd name="T28" fmla="*/ 133 w 7846"/>
                <a:gd name="T29" fmla="*/ 2562 h 4490"/>
                <a:gd name="T30" fmla="*/ 54 w 7846"/>
                <a:gd name="T31" fmla="*/ 2904 h 4490"/>
                <a:gd name="T32" fmla="*/ 9 w 7846"/>
                <a:gd name="T33" fmla="*/ 3257 h 4490"/>
                <a:gd name="T34" fmla="*/ 0 w 7846"/>
                <a:gd name="T35" fmla="*/ 3529 h 4490"/>
                <a:gd name="T36" fmla="*/ 18 w 7846"/>
                <a:gd name="T37" fmla="*/ 3899 h 4490"/>
                <a:gd name="T38" fmla="*/ 102 w 7846"/>
                <a:gd name="T39" fmla="*/ 4374 h 4490"/>
                <a:gd name="T40" fmla="*/ 1500 w 7846"/>
                <a:gd name="T41" fmla="*/ 4490 h 4490"/>
                <a:gd name="T42" fmla="*/ 1428 w 7846"/>
                <a:gd name="T43" fmla="*/ 4322 h 4490"/>
                <a:gd name="T44" fmla="*/ 1355 w 7846"/>
                <a:gd name="T45" fmla="*/ 4089 h 4490"/>
                <a:gd name="T46" fmla="*/ 1306 w 7846"/>
                <a:gd name="T47" fmla="*/ 3845 h 4490"/>
                <a:gd name="T48" fmla="*/ 1285 w 7846"/>
                <a:gd name="T49" fmla="*/ 3593 h 4490"/>
                <a:gd name="T50" fmla="*/ 1285 w 7846"/>
                <a:gd name="T51" fmla="*/ 3471 h 4490"/>
                <a:gd name="T52" fmla="*/ 1302 w 7846"/>
                <a:gd name="T53" fmla="*/ 3243 h 4490"/>
                <a:gd name="T54" fmla="*/ 1354 w 7846"/>
                <a:gd name="T55" fmla="*/ 2968 h 4490"/>
                <a:gd name="T56" fmla="*/ 1504 w 7846"/>
                <a:gd name="T57" fmla="*/ 2556 h 4490"/>
                <a:gd name="T58" fmla="*/ 1729 w 7846"/>
                <a:gd name="T59" fmla="*/ 2186 h 4490"/>
                <a:gd name="T60" fmla="*/ 2019 w 7846"/>
                <a:gd name="T61" fmla="*/ 1866 h 4490"/>
                <a:gd name="T62" fmla="*/ 2364 w 7846"/>
                <a:gd name="T63" fmla="*/ 1609 h 4490"/>
                <a:gd name="T64" fmla="*/ 2756 w 7846"/>
                <a:gd name="T65" fmla="*/ 1420 h 4490"/>
                <a:gd name="T66" fmla="*/ 3131 w 7846"/>
                <a:gd name="T67" fmla="*/ 1319 h 4490"/>
                <a:gd name="T68" fmla="*/ 3355 w 7846"/>
                <a:gd name="T69" fmla="*/ 1291 h 4490"/>
                <a:gd name="T70" fmla="*/ 3529 w 7846"/>
                <a:gd name="T71" fmla="*/ 1284 h 4490"/>
                <a:gd name="T72" fmla="*/ 7846 w 7846"/>
                <a:gd name="T73" fmla="*/ 653 h 4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46" h="4490">
                  <a:moveTo>
                    <a:pt x="7513" y="0"/>
                  </a:moveTo>
                  <a:lnTo>
                    <a:pt x="3529" y="0"/>
                  </a:lnTo>
                  <a:lnTo>
                    <a:pt x="3529" y="0"/>
                  </a:lnTo>
                  <a:lnTo>
                    <a:pt x="3436" y="0"/>
                  </a:lnTo>
                  <a:lnTo>
                    <a:pt x="3257" y="10"/>
                  </a:lnTo>
                  <a:lnTo>
                    <a:pt x="3079" y="28"/>
                  </a:lnTo>
                  <a:lnTo>
                    <a:pt x="2904" y="54"/>
                  </a:lnTo>
                  <a:lnTo>
                    <a:pt x="2732" y="90"/>
                  </a:lnTo>
                  <a:lnTo>
                    <a:pt x="2562" y="134"/>
                  </a:lnTo>
                  <a:lnTo>
                    <a:pt x="2397" y="184"/>
                  </a:lnTo>
                  <a:lnTo>
                    <a:pt x="2234" y="244"/>
                  </a:lnTo>
                  <a:lnTo>
                    <a:pt x="2076" y="311"/>
                  </a:lnTo>
                  <a:lnTo>
                    <a:pt x="1921" y="386"/>
                  </a:lnTo>
                  <a:lnTo>
                    <a:pt x="1772" y="467"/>
                  </a:lnTo>
                  <a:lnTo>
                    <a:pt x="1626" y="555"/>
                  </a:lnTo>
                  <a:lnTo>
                    <a:pt x="1485" y="651"/>
                  </a:lnTo>
                  <a:lnTo>
                    <a:pt x="1349" y="752"/>
                  </a:lnTo>
                  <a:lnTo>
                    <a:pt x="1219" y="860"/>
                  </a:lnTo>
                  <a:lnTo>
                    <a:pt x="1094" y="974"/>
                  </a:lnTo>
                  <a:lnTo>
                    <a:pt x="974" y="1094"/>
                  </a:lnTo>
                  <a:lnTo>
                    <a:pt x="860" y="1219"/>
                  </a:lnTo>
                  <a:lnTo>
                    <a:pt x="752" y="1350"/>
                  </a:lnTo>
                  <a:lnTo>
                    <a:pt x="650" y="1485"/>
                  </a:lnTo>
                  <a:lnTo>
                    <a:pt x="556" y="1627"/>
                  </a:lnTo>
                  <a:lnTo>
                    <a:pt x="467" y="1772"/>
                  </a:lnTo>
                  <a:lnTo>
                    <a:pt x="386" y="1923"/>
                  </a:lnTo>
                  <a:lnTo>
                    <a:pt x="312" y="2077"/>
                  </a:lnTo>
                  <a:lnTo>
                    <a:pt x="244" y="2235"/>
                  </a:lnTo>
                  <a:lnTo>
                    <a:pt x="185" y="2397"/>
                  </a:lnTo>
                  <a:lnTo>
                    <a:pt x="133" y="2562"/>
                  </a:lnTo>
                  <a:lnTo>
                    <a:pt x="90" y="2732"/>
                  </a:lnTo>
                  <a:lnTo>
                    <a:pt x="54" y="2904"/>
                  </a:lnTo>
                  <a:lnTo>
                    <a:pt x="27" y="3080"/>
                  </a:lnTo>
                  <a:lnTo>
                    <a:pt x="9" y="3257"/>
                  </a:lnTo>
                  <a:lnTo>
                    <a:pt x="0" y="3438"/>
                  </a:lnTo>
                  <a:lnTo>
                    <a:pt x="0" y="3529"/>
                  </a:lnTo>
                  <a:lnTo>
                    <a:pt x="2" y="3654"/>
                  </a:lnTo>
                  <a:lnTo>
                    <a:pt x="18" y="3899"/>
                  </a:lnTo>
                  <a:lnTo>
                    <a:pt x="52" y="4139"/>
                  </a:lnTo>
                  <a:lnTo>
                    <a:pt x="102" y="4374"/>
                  </a:lnTo>
                  <a:lnTo>
                    <a:pt x="132" y="4490"/>
                  </a:lnTo>
                  <a:lnTo>
                    <a:pt x="1500" y="4490"/>
                  </a:lnTo>
                  <a:lnTo>
                    <a:pt x="1474" y="4434"/>
                  </a:lnTo>
                  <a:lnTo>
                    <a:pt x="1428" y="4322"/>
                  </a:lnTo>
                  <a:lnTo>
                    <a:pt x="1389" y="4207"/>
                  </a:lnTo>
                  <a:lnTo>
                    <a:pt x="1355" y="4089"/>
                  </a:lnTo>
                  <a:lnTo>
                    <a:pt x="1327" y="3968"/>
                  </a:lnTo>
                  <a:lnTo>
                    <a:pt x="1306" y="3845"/>
                  </a:lnTo>
                  <a:lnTo>
                    <a:pt x="1292" y="3720"/>
                  </a:lnTo>
                  <a:lnTo>
                    <a:pt x="1285" y="3593"/>
                  </a:lnTo>
                  <a:lnTo>
                    <a:pt x="1284" y="3529"/>
                  </a:lnTo>
                  <a:lnTo>
                    <a:pt x="1285" y="3471"/>
                  </a:lnTo>
                  <a:lnTo>
                    <a:pt x="1291" y="3356"/>
                  </a:lnTo>
                  <a:lnTo>
                    <a:pt x="1302" y="3243"/>
                  </a:lnTo>
                  <a:lnTo>
                    <a:pt x="1319" y="3131"/>
                  </a:lnTo>
                  <a:lnTo>
                    <a:pt x="1354" y="2968"/>
                  </a:lnTo>
                  <a:lnTo>
                    <a:pt x="1420" y="2757"/>
                  </a:lnTo>
                  <a:lnTo>
                    <a:pt x="1504" y="2556"/>
                  </a:lnTo>
                  <a:lnTo>
                    <a:pt x="1609" y="2364"/>
                  </a:lnTo>
                  <a:lnTo>
                    <a:pt x="1729" y="2186"/>
                  </a:lnTo>
                  <a:lnTo>
                    <a:pt x="1866" y="2019"/>
                  </a:lnTo>
                  <a:lnTo>
                    <a:pt x="2019" y="1866"/>
                  </a:lnTo>
                  <a:lnTo>
                    <a:pt x="2185" y="1729"/>
                  </a:lnTo>
                  <a:lnTo>
                    <a:pt x="2364" y="1609"/>
                  </a:lnTo>
                  <a:lnTo>
                    <a:pt x="2555" y="1505"/>
                  </a:lnTo>
                  <a:lnTo>
                    <a:pt x="2756" y="1420"/>
                  </a:lnTo>
                  <a:lnTo>
                    <a:pt x="2967" y="1354"/>
                  </a:lnTo>
                  <a:lnTo>
                    <a:pt x="3131" y="1319"/>
                  </a:lnTo>
                  <a:lnTo>
                    <a:pt x="3242" y="1302"/>
                  </a:lnTo>
                  <a:lnTo>
                    <a:pt x="3355" y="1291"/>
                  </a:lnTo>
                  <a:lnTo>
                    <a:pt x="3470" y="1285"/>
                  </a:lnTo>
                  <a:lnTo>
                    <a:pt x="3529" y="1284"/>
                  </a:lnTo>
                  <a:lnTo>
                    <a:pt x="7513" y="1284"/>
                  </a:lnTo>
                  <a:lnTo>
                    <a:pt x="7846" y="653"/>
                  </a:lnTo>
                  <a:lnTo>
                    <a:pt x="7513" y="0"/>
                  </a:lnTo>
                  <a:close/>
                </a:path>
              </a:pathLst>
            </a:custGeom>
            <a:solidFill>
              <a:schemeClr val="accent5"/>
            </a:solidFill>
            <a:ln>
              <a:noFill/>
            </a:ln>
          </p:spPr>
          <p:txBody>
            <a:bodyPr vert="horz" wrap="square" lIns="68580" tIns="34290" rIns="68580" bIns="137160" numCol="1" anchor="b" anchorCtr="0" compatLnSpc="1">
              <a:prstTxWarp prst="textNoShape">
                <a:avLst/>
              </a:prstTxWarp>
            </a:bodyPr>
            <a:lstStyle/>
            <a:p>
              <a:r>
                <a:rPr lang="en-US" sz="2700" b="1">
                  <a:solidFill>
                    <a:schemeClr val="bg1"/>
                  </a:solidFill>
                  <a:effectLst>
                    <a:outerShdw blurRad="38100" dist="38100" dir="2700000" algn="tl">
                      <a:srgbClr val="000000">
                        <a:alpha val="43137"/>
                      </a:srgbClr>
                    </a:outerShdw>
                  </a:effectLst>
                </a:rPr>
                <a:t>01</a:t>
              </a:r>
            </a:p>
          </p:txBody>
        </p:sp>
        <p:sp>
          <p:nvSpPr>
            <p:cNvPr id="36" name="Freeform 740">
              <a:extLst>
                <a:ext uri="{FF2B5EF4-FFF2-40B4-BE49-F238E27FC236}">
                  <a16:creationId xmlns:a16="http://schemas.microsoft.com/office/drawing/2014/main" xmlns="" id="{993A951D-4AFB-4162-B824-964B1202BCD4}"/>
                </a:ext>
              </a:extLst>
            </p:cNvPr>
            <p:cNvSpPr>
              <a:spLocks/>
            </p:cNvSpPr>
            <p:nvPr/>
          </p:nvSpPr>
          <p:spPr bwMode="auto">
            <a:xfrm>
              <a:off x="3807050" y="2685349"/>
              <a:ext cx="3382370" cy="1230372"/>
            </a:xfrm>
            <a:custGeom>
              <a:avLst/>
              <a:gdLst>
                <a:gd name="T0" fmla="*/ 2245 w 8811"/>
                <a:gd name="T1" fmla="*/ 0 h 3206"/>
                <a:gd name="T2" fmla="*/ 2186 w 8811"/>
                <a:gd name="T3" fmla="*/ 1 h 3206"/>
                <a:gd name="T4" fmla="*/ 1958 w 8811"/>
                <a:gd name="T5" fmla="*/ 18 h 3206"/>
                <a:gd name="T6" fmla="*/ 1683 w 8811"/>
                <a:gd name="T7" fmla="*/ 70 h 3206"/>
                <a:gd name="T8" fmla="*/ 1271 w 8811"/>
                <a:gd name="T9" fmla="*/ 221 h 3206"/>
                <a:gd name="T10" fmla="*/ 901 w 8811"/>
                <a:gd name="T11" fmla="*/ 445 h 3206"/>
                <a:gd name="T12" fmla="*/ 582 w 8811"/>
                <a:gd name="T13" fmla="*/ 735 h 3206"/>
                <a:gd name="T14" fmla="*/ 325 w 8811"/>
                <a:gd name="T15" fmla="*/ 1080 h 3206"/>
                <a:gd name="T16" fmla="*/ 136 w 8811"/>
                <a:gd name="T17" fmla="*/ 1473 h 3206"/>
                <a:gd name="T18" fmla="*/ 35 w 8811"/>
                <a:gd name="T19" fmla="*/ 1847 h 3206"/>
                <a:gd name="T20" fmla="*/ 7 w 8811"/>
                <a:gd name="T21" fmla="*/ 2072 h 3206"/>
                <a:gd name="T22" fmla="*/ 0 w 8811"/>
                <a:gd name="T23" fmla="*/ 2245 h 3206"/>
                <a:gd name="T24" fmla="*/ 8 w 8811"/>
                <a:gd name="T25" fmla="*/ 2436 h 3206"/>
                <a:gd name="T26" fmla="*/ 43 w 8811"/>
                <a:gd name="T27" fmla="*/ 2684 h 3206"/>
                <a:gd name="T28" fmla="*/ 105 w 8811"/>
                <a:gd name="T29" fmla="*/ 2923 h 3206"/>
                <a:gd name="T30" fmla="*/ 190 w 8811"/>
                <a:gd name="T31" fmla="*/ 3150 h 3206"/>
                <a:gd name="T32" fmla="*/ 2245 w 8811"/>
                <a:gd name="T33" fmla="*/ 3206 h 3206"/>
                <a:gd name="T34" fmla="*/ 2097 w 8811"/>
                <a:gd name="T35" fmla="*/ 3194 h 3206"/>
                <a:gd name="T36" fmla="*/ 1914 w 8811"/>
                <a:gd name="T37" fmla="*/ 3147 h 3206"/>
                <a:gd name="T38" fmla="*/ 1747 w 8811"/>
                <a:gd name="T39" fmla="*/ 3066 h 3206"/>
                <a:gd name="T40" fmla="*/ 1598 w 8811"/>
                <a:gd name="T41" fmla="*/ 2956 h 3206"/>
                <a:gd name="T42" fmla="*/ 1475 w 8811"/>
                <a:gd name="T43" fmla="*/ 2820 h 3206"/>
                <a:gd name="T44" fmla="*/ 1379 w 8811"/>
                <a:gd name="T45" fmla="*/ 2661 h 3206"/>
                <a:gd name="T46" fmla="*/ 1314 w 8811"/>
                <a:gd name="T47" fmla="*/ 2485 h 3206"/>
                <a:gd name="T48" fmla="*/ 1286 w 8811"/>
                <a:gd name="T49" fmla="*/ 2295 h 3206"/>
                <a:gd name="T50" fmla="*/ 1286 w 8811"/>
                <a:gd name="T51" fmla="*/ 2196 h 3206"/>
                <a:gd name="T52" fmla="*/ 1314 w 8811"/>
                <a:gd name="T53" fmla="*/ 2005 h 3206"/>
                <a:gd name="T54" fmla="*/ 1379 w 8811"/>
                <a:gd name="T55" fmla="*/ 1828 h 3206"/>
                <a:gd name="T56" fmla="*/ 1475 w 8811"/>
                <a:gd name="T57" fmla="*/ 1671 h 3206"/>
                <a:gd name="T58" fmla="*/ 1598 w 8811"/>
                <a:gd name="T59" fmla="*/ 1535 h 3206"/>
                <a:gd name="T60" fmla="*/ 1747 w 8811"/>
                <a:gd name="T61" fmla="*/ 1423 h 3206"/>
                <a:gd name="T62" fmla="*/ 1914 w 8811"/>
                <a:gd name="T63" fmla="*/ 1344 h 3206"/>
                <a:gd name="T64" fmla="*/ 2097 w 8811"/>
                <a:gd name="T65" fmla="*/ 1296 h 3206"/>
                <a:gd name="T66" fmla="*/ 2245 w 8811"/>
                <a:gd name="T67" fmla="*/ 1285 h 3206"/>
                <a:gd name="T68" fmla="*/ 8811 w 8811"/>
                <a:gd name="T69" fmla="*/ 654 h 3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11" h="3206">
                  <a:moveTo>
                    <a:pt x="8478" y="0"/>
                  </a:moveTo>
                  <a:lnTo>
                    <a:pt x="2245" y="0"/>
                  </a:lnTo>
                  <a:lnTo>
                    <a:pt x="2245" y="0"/>
                  </a:lnTo>
                  <a:lnTo>
                    <a:pt x="2186" y="1"/>
                  </a:lnTo>
                  <a:lnTo>
                    <a:pt x="2071" y="7"/>
                  </a:lnTo>
                  <a:lnTo>
                    <a:pt x="1958" y="18"/>
                  </a:lnTo>
                  <a:lnTo>
                    <a:pt x="1847" y="35"/>
                  </a:lnTo>
                  <a:lnTo>
                    <a:pt x="1683" y="70"/>
                  </a:lnTo>
                  <a:lnTo>
                    <a:pt x="1472" y="136"/>
                  </a:lnTo>
                  <a:lnTo>
                    <a:pt x="1271" y="221"/>
                  </a:lnTo>
                  <a:lnTo>
                    <a:pt x="1080" y="325"/>
                  </a:lnTo>
                  <a:lnTo>
                    <a:pt x="901" y="445"/>
                  </a:lnTo>
                  <a:lnTo>
                    <a:pt x="735" y="582"/>
                  </a:lnTo>
                  <a:lnTo>
                    <a:pt x="582" y="735"/>
                  </a:lnTo>
                  <a:lnTo>
                    <a:pt x="445" y="902"/>
                  </a:lnTo>
                  <a:lnTo>
                    <a:pt x="325" y="1080"/>
                  </a:lnTo>
                  <a:lnTo>
                    <a:pt x="220" y="1272"/>
                  </a:lnTo>
                  <a:lnTo>
                    <a:pt x="136" y="1473"/>
                  </a:lnTo>
                  <a:lnTo>
                    <a:pt x="70" y="1684"/>
                  </a:lnTo>
                  <a:lnTo>
                    <a:pt x="35" y="1847"/>
                  </a:lnTo>
                  <a:lnTo>
                    <a:pt x="18" y="1959"/>
                  </a:lnTo>
                  <a:lnTo>
                    <a:pt x="7" y="2072"/>
                  </a:lnTo>
                  <a:lnTo>
                    <a:pt x="1" y="2187"/>
                  </a:lnTo>
                  <a:lnTo>
                    <a:pt x="0" y="2245"/>
                  </a:lnTo>
                  <a:lnTo>
                    <a:pt x="1" y="2309"/>
                  </a:lnTo>
                  <a:lnTo>
                    <a:pt x="8" y="2436"/>
                  </a:lnTo>
                  <a:lnTo>
                    <a:pt x="22" y="2561"/>
                  </a:lnTo>
                  <a:lnTo>
                    <a:pt x="43" y="2684"/>
                  </a:lnTo>
                  <a:lnTo>
                    <a:pt x="71" y="2805"/>
                  </a:lnTo>
                  <a:lnTo>
                    <a:pt x="105" y="2923"/>
                  </a:lnTo>
                  <a:lnTo>
                    <a:pt x="144" y="3038"/>
                  </a:lnTo>
                  <a:lnTo>
                    <a:pt x="190" y="3150"/>
                  </a:lnTo>
                  <a:lnTo>
                    <a:pt x="216" y="3206"/>
                  </a:lnTo>
                  <a:lnTo>
                    <a:pt x="2245" y="3206"/>
                  </a:lnTo>
                  <a:lnTo>
                    <a:pt x="2195" y="3204"/>
                  </a:lnTo>
                  <a:lnTo>
                    <a:pt x="2097" y="3194"/>
                  </a:lnTo>
                  <a:lnTo>
                    <a:pt x="2004" y="3175"/>
                  </a:lnTo>
                  <a:lnTo>
                    <a:pt x="1914" y="3147"/>
                  </a:lnTo>
                  <a:lnTo>
                    <a:pt x="1828" y="3111"/>
                  </a:lnTo>
                  <a:lnTo>
                    <a:pt x="1747" y="3066"/>
                  </a:lnTo>
                  <a:lnTo>
                    <a:pt x="1670" y="3014"/>
                  </a:lnTo>
                  <a:lnTo>
                    <a:pt x="1598" y="2956"/>
                  </a:lnTo>
                  <a:lnTo>
                    <a:pt x="1533" y="2891"/>
                  </a:lnTo>
                  <a:lnTo>
                    <a:pt x="1475" y="2820"/>
                  </a:lnTo>
                  <a:lnTo>
                    <a:pt x="1423" y="2743"/>
                  </a:lnTo>
                  <a:lnTo>
                    <a:pt x="1379" y="2661"/>
                  </a:lnTo>
                  <a:lnTo>
                    <a:pt x="1342" y="2576"/>
                  </a:lnTo>
                  <a:lnTo>
                    <a:pt x="1314" y="2485"/>
                  </a:lnTo>
                  <a:lnTo>
                    <a:pt x="1295" y="2391"/>
                  </a:lnTo>
                  <a:lnTo>
                    <a:pt x="1286" y="2295"/>
                  </a:lnTo>
                  <a:lnTo>
                    <a:pt x="1285" y="2245"/>
                  </a:lnTo>
                  <a:lnTo>
                    <a:pt x="1286" y="2196"/>
                  </a:lnTo>
                  <a:lnTo>
                    <a:pt x="1295" y="2099"/>
                  </a:lnTo>
                  <a:lnTo>
                    <a:pt x="1314" y="2005"/>
                  </a:lnTo>
                  <a:lnTo>
                    <a:pt x="1342" y="1915"/>
                  </a:lnTo>
                  <a:lnTo>
                    <a:pt x="1379" y="1828"/>
                  </a:lnTo>
                  <a:lnTo>
                    <a:pt x="1423" y="1747"/>
                  </a:lnTo>
                  <a:lnTo>
                    <a:pt x="1475" y="1671"/>
                  </a:lnTo>
                  <a:lnTo>
                    <a:pt x="1533" y="1600"/>
                  </a:lnTo>
                  <a:lnTo>
                    <a:pt x="1598" y="1535"/>
                  </a:lnTo>
                  <a:lnTo>
                    <a:pt x="1670" y="1475"/>
                  </a:lnTo>
                  <a:lnTo>
                    <a:pt x="1747" y="1423"/>
                  </a:lnTo>
                  <a:lnTo>
                    <a:pt x="1828" y="1380"/>
                  </a:lnTo>
                  <a:lnTo>
                    <a:pt x="1914" y="1344"/>
                  </a:lnTo>
                  <a:lnTo>
                    <a:pt x="2004" y="1315"/>
                  </a:lnTo>
                  <a:lnTo>
                    <a:pt x="2097" y="1296"/>
                  </a:lnTo>
                  <a:lnTo>
                    <a:pt x="2195" y="1286"/>
                  </a:lnTo>
                  <a:lnTo>
                    <a:pt x="2245" y="1285"/>
                  </a:lnTo>
                  <a:lnTo>
                    <a:pt x="8478" y="1285"/>
                  </a:lnTo>
                  <a:lnTo>
                    <a:pt x="8811" y="654"/>
                  </a:lnTo>
                  <a:lnTo>
                    <a:pt x="8478" y="0"/>
                  </a:lnTo>
                  <a:close/>
                </a:path>
              </a:pathLst>
            </a:custGeom>
            <a:solidFill>
              <a:schemeClr val="accent6"/>
            </a:solidFill>
            <a:ln>
              <a:noFill/>
            </a:ln>
          </p:spPr>
          <p:txBody>
            <a:bodyPr vert="horz" wrap="square" lIns="68580" tIns="34290" rIns="68580" bIns="137160" numCol="1" anchor="b" anchorCtr="0" compatLnSpc="1">
              <a:prstTxWarp prst="textNoShape">
                <a:avLst/>
              </a:prstTxWarp>
            </a:bodyPr>
            <a:lstStyle/>
            <a:p>
              <a:r>
                <a:rPr lang="en-US" sz="2700" b="1">
                  <a:solidFill>
                    <a:schemeClr val="bg1"/>
                  </a:solidFill>
                  <a:effectLst>
                    <a:outerShdw blurRad="38100" dist="38100" dir="2700000" algn="tl">
                      <a:srgbClr val="000000">
                        <a:alpha val="43137"/>
                      </a:srgbClr>
                    </a:outerShdw>
                  </a:effectLst>
                </a:rPr>
                <a:t>02</a:t>
              </a:r>
            </a:p>
          </p:txBody>
        </p:sp>
        <p:sp>
          <p:nvSpPr>
            <p:cNvPr id="39" name="Freeform 750">
              <a:extLst>
                <a:ext uri="{FF2B5EF4-FFF2-40B4-BE49-F238E27FC236}">
                  <a16:creationId xmlns:a16="http://schemas.microsoft.com/office/drawing/2014/main" xmlns="" id="{61481101-A50A-4925-8CCA-3D550406533D}"/>
                </a:ext>
              </a:extLst>
            </p:cNvPr>
            <p:cNvSpPr>
              <a:spLocks/>
            </p:cNvSpPr>
            <p:nvPr/>
          </p:nvSpPr>
          <p:spPr bwMode="auto">
            <a:xfrm>
              <a:off x="1954581" y="3178418"/>
              <a:ext cx="3575911" cy="1230372"/>
            </a:xfrm>
            <a:custGeom>
              <a:avLst/>
              <a:gdLst>
                <a:gd name="T0" fmla="*/ 7068 w 9311"/>
                <a:gd name="T1" fmla="*/ 0 h 3205"/>
                <a:gd name="T2" fmla="*/ 7214 w 9311"/>
                <a:gd name="T3" fmla="*/ 11 h 3205"/>
                <a:gd name="T4" fmla="*/ 7397 w 9311"/>
                <a:gd name="T5" fmla="*/ 59 h 3205"/>
                <a:gd name="T6" fmla="*/ 7565 w 9311"/>
                <a:gd name="T7" fmla="*/ 138 h 3205"/>
                <a:gd name="T8" fmla="*/ 7713 w 9311"/>
                <a:gd name="T9" fmla="*/ 250 h 3205"/>
                <a:gd name="T10" fmla="*/ 7836 w 9311"/>
                <a:gd name="T11" fmla="*/ 386 h 3205"/>
                <a:gd name="T12" fmla="*/ 7933 w 9311"/>
                <a:gd name="T13" fmla="*/ 543 h 3205"/>
                <a:gd name="T14" fmla="*/ 7997 w 9311"/>
                <a:gd name="T15" fmla="*/ 720 h 3205"/>
                <a:gd name="T16" fmla="*/ 8026 w 9311"/>
                <a:gd name="T17" fmla="*/ 911 h 3205"/>
                <a:gd name="T18" fmla="*/ 8026 w 9311"/>
                <a:gd name="T19" fmla="*/ 1010 h 3205"/>
                <a:gd name="T20" fmla="*/ 7997 w 9311"/>
                <a:gd name="T21" fmla="*/ 1200 h 3205"/>
                <a:gd name="T22" fmla="*/ 7933 w 9311"/>
                <a:gd name="T23" fmla="*/ 1376 h 3205"/>
                <a:gd name="T24" fmla="*/ 7836 w 9311"/>
                <a:gd name="T25" fmla="*/ 1535 h 3205"/>
                <a:gd name="T26" fmla="*/ 7713 w 9311"/>
                <a:gd name="T27" fmla="*/ 1671 h 3205"/>
                <a:gd name="T28" fmla="*/ 7565 w 9311"/>
                <a:gd name="T29" fmla="*/ 1781 h 3205"/>
                <a:gd name="T30" fmla="*/ 7397 w 9311"/>
                <a:gd name="T31" fmla="*/ 1862 h 3205"/>
                <a:gd name="T32" fmla="*/ 7214 w 9311"/>
                <a:gd name="T33" fmla="*/ 1909 h 3205"/>
                <a:gd name="T34" fmla="*/ 7068 w 9311"/>
                <a:gd name="T35" fmla="*/ 1921 h 3205"/>
                <a:gd name="T36" fmla="*/ 0 w 9311"/>
                <a:gd name="T37" fmla="*/ 2551 h 3205"/>
                <a:gd name="T38" fmla="*/ 7068 w 9311"/>
                <a:gd name="T39" fmla="*/ 3205 h 3205"/>
                <a:gd name="T40" fmla="*/ 7125 w 9311"/>
                <a:gd name="T41" fmla="*/ 3205 h 3205"/>
                <a:gd name="T42" fmla="*/ 7353 w 9311"/>
                <a:gd name="T43" fmla="*/ 3187 h 3205"/>
                <a:gd name="T44" fmla="*/ 7628 w 9311"/>
                <a:gd name="T45" fmla="*/ 3135 h 3205"/>
                <a:gd name="T46" fmla="*/ 8041 w 9311"/>
                <a:gd name="T47" fmla="*/ 2984 h 3205"/>
                <a:gd name="T48" fmla="*/ 8411 w 9311"/>
                <a:gd name="T49" fmla="*/ 2759 h 3205"/>
                <a:gd name="T50" fmla="*/ 8729 w 9311"/>
                <a:gd name="T51" fmla="*/ 2470 h 3205"/>
                <a:gd name="T52" fmla="*/ 8987 w 9311"/>
                <a:gd name="T53" fmla="*/ 2124 h 3205"/>
                <a:gd name="T54" fmla="*/ 9176 w 9311"/>
                <a:gd name="T55" fmla="*/ 1733 h 3205"/>
                <a:gd name="T56" fmla="*/ 9276 w 9311"/>
                <a:gd name="T57" fmla="*/ 1357 h 3205"/>
                <a:gd name="T58" fmla="*/ 9304 w 9311"/>
                <a:gd name="T59" fmla="*/ 1132 h 3205"/>
                <a:gd name="T60" fmla="*/ 9311 w 9311"/>
                <a:gd name="T61" fmla="*/ 960 h 3205"/>
                <a:gd name="T62" fmla="*/ 9303 w 9311"/>
                <a:gd name="T63" fmla="*/ 769 h 3205"/>
                <a:gd name="T64" fmla="*/ 9268 w 9311"/>
                <a:gd name="T65" fmla="*/ 521 h 3205"/>
                <a:gd name="T66" fmla="*/ 9208 w 9311"/>
                <a:gd name="T67" fmla="*/ 282 h 3205"/>
                <a:gd name="T68" fmla="*/ 9121 w 9311"/>
                <a:gd name="T69" fmla="*/ 55 h 3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11" h="3205">
                  <a:moveTo>
                    <a:pt x="9096" y="0"/>
                  </a:moveTo>
                  <a:lnTo>
                    <a:pt x="7068" y="0"/>
                  </a:lnTo>
                  <a:lnTo>
                    <a:pt x="7117" y="1"/>
                  </a:lnTo>
                  <a:lnTo>
                    <a:pt x="7214" y="11"/>
                  </a:lnTo>
                  <a:lnTo>
                    <a:pt x="7307" y="30"/>
                  </a:lnTo>
                  <a:lnTo>
                    <a:pt x="7397" y="59"/>
                  </a:lnTo>
                  <a:lnTo>
                    <a:pt x="7483" y="95"/>
                  </a:lnTo>
                  <a:lnTo>
                    <a:pt x="7565" y="138"/>
                  </a:lnTo>
                  <a:lnTo>
                    <a:pt x="7642" y="190"/>
                  </a:lnTo>
                  <a:lnTo>
                    <a:pt x="7713" y="250"/>
                  </a:lnTo>
                  <a:lnTo>
                    <a:pt x="7778" y="315"/>
                  </a:lnTo>
                  <a:lnTo>
                    <a:pt x="7836" y="386"/>
                  </a:lnTo>
                  <a:lnTo>
                    <a:pt x="7888" y="462"/>
                  </a:lnTo>
                  <a:lnTo>
                    <a:pt x="7933" y="543"/>
                  </a:lnTo>
                  <a:lnTo>
                    <a:pt x="7969" y="630"/>
                  </a:lnTo>
                  <a:lnTo>
                    <a:pt x="7997" y="720"/>
                  </a:lnTo>
                  <a:lnTo>
                    <a:pt x="8016" y="814"/>
                  </a:lnTo>
                  <a:lnTo>
                    <a:pt x="8026" y="911"/>
                  </a:lnTo>
                  <a:lnTo>
                    <a:pt x="8026" y="960"/>
                  </a:lnTo>
                  <a:lnTo>
                    <a:pt x="8026" y="1010"/>
                  </a:lnTo>
                  <a:lnTo>
                    <a:pt x="8016" y="1106"/>
                  </a:lnTo>
                  <a:lnTo>
                    <a:pt x="7997" y="1200"/>
                  </a:lnTo>
                  <a:lnTo>
                    <a:pt x="7969" y="1291"/>
                  </a:lnTo>
                  <a:lnTo>
                    <a:pt x="7933" y="1376"/>
                  </a:lnTo>
                  <a:lnTo>
                    <a:pt x="7888" y="1458"/>
                  </a:lnTo>
                  <a:lnTo>
                    <a:pt x="7836" y="1535"/>
                  </a:lnTo>
                  <a:lnTo>
                    <a:pt x="7778" y="1606"/>
                  </a:lnTo>
                  <a:lnTo>
                    <a:pt x="7713" y="1671"/>
                  </a:lnTo>
                  <a:lnTo>
                    <a:pt x="7642" y="1729"/>
                  </a:lnTo>
                  <a:lnTo>
                    <a:pt x="7565" y="1781"/>
                  </a:lnTo>
                  <a:lnTo>
                    <a:pt x="7483" y="1826"/>
                  </a:lnTo>
                  <a:lnTo>
                    <a:pt x="7397" y="1862"/>
                  </a:lnTo>
                  <a:lnTo>
                    <a:pt x="7307" y="1890"/>
                  </a:lnTo>
                  <a:lnTo>
                    <a:pt x="7214" y="1909"/>
                  </a:lnTo>
                  <a:lnTo>
                    <a:pt x="7117" y="1919"/>
                  </a:lnTo>
                  <a:lnTo>
                    <a:pt x="7068" y="1921"/>
                  </a:lnTo>
                  <a:lnTo>
                    <a:pt x="333" y="1921"/>
                  </a:lnTo>
                  <a:lnTo>
                    <a:pt x="0" y="2551"/>
                  </a:lnTo>
                  <a:lnTo>
                    <a:pt x="333" y="3205"/>
                  </a:lnTo>
                  <a:lnTo>
                    <a:pt x="7068" y="3205"/>
                  </a:lnTo>
                  <a:lnTo>
                    <a:pt x="7068" y="3205"/>
                  </a:lnTo>
                  <a:lnTo>
                    <a:pt x="7125" y="3205"/>
                  </a:lnTo>
                  <a:lnTo>
                    <a:pt x="7240" y="3199"/>
                  </a:lnTo>
                  <a:lnTo>
                    <a:pt x="7353" y="3187"/>
                  </a:lnTo>
                  <a:lnTo>
                    <a:pt x="7464" y="3170"/>
                  </a:lnTo>
                  <a:lnTo>
                    <a:pt x="7628" y="3135"/>
                  </a:lnTo>
                  <a:lnTo>
                    <a:pt x="7839" y="3070"/>
                  </a:lnTo>
                  <a:lnTo>
                    <a:pt x="8041" y="2984"/>
                  </a:lnTo>
                  <a:lnTo>
                    <a:pt x="8231" y="2881"/>
                  </a:lnTo>
                  <a:lnTo>
                    <a:pt x="8411" y="2759"/>
                  </a:lnTo>
                  <a:lnTo>
                    <a:pt x="8576" y="2622"/>
                  </a:lnTo>
                  <a:lnTo>
                    <a:pt x="8729" y="2470"/>
                  </a:lnTo>
                  <a:lnTo>
                    <a:pt x="8866" y="2304"/>
                  </a:lnTo>
                  <a:lnTo>
                    <a:pt x="8987" y="2124"/>
                  </a:lnTo>
                  <a:lnTo>
                    <a:pt x="9091" y="1934"/>
                  </a:lnTo>
                  <a:lnTo>
                    <a:pt x="9176" y="1733"/>
                  </a:lnTo>
                  <a:lnTo>
                    <a:pt x="9241" y="1521"/>
                  </a:lnTo>
                  <a:lnTo>
                    <a:pt x="9276" y="1357"/>
                  </a:lnTo>
                  <a:lnTo>
                    <a:pt x="9293" y="1246"/>
                  </a:lnTo>
                  <a:lnTo>
                    <a:pt x="9304" y="1132"/>
                  </a:lnTo>
                  <a:lnTo>
                    <a:pt x="9311" y="1018"/>
                  </a:lnTo>
                  <a:lnTo>
                    <a:pt x="9311" y="960"/>
                  </a:lnTo>
                  <a:lnTo>
                    <a:pt x="9311" y="896"/>
                  </a:lnTo>
                  <a:lnTo>
                    <a:pt x="9303" y="769"/>
                  </a:lnTo>
                  <a:lnTo>
                    <a:pt x="9290" y="643"/>
                  </a:lnTo>
                  <a:lnTo>
                    <a:pt x="9268" y="521"/>
                  </a:lnTo>
                  <a:lnTo>
                    <a:pt x="9241" y="400"/>
                  </a:lnTo>
                  <a:lnTo>
                    <a:pt x="9208" y="282"/>
                  </a:lnTo>
                  <a:lnTo>
                    <a:pt x="9167" y="168"/>
                  </a:lnTo>
                  <a:lnTo>
                    <a:pt x="9121" y="55"/>
                  </a:lnTo>
                  <a:lnTo>
                    <a:pt x="9096" y="0"/>
                  </a:lnTo>
                  <a:close/>
                </a:path>
              </a:pathLst>
            </a:custGeom>
            <a:solidFill>
              <a:schemeClr val="accent2"/>
            </a:solidFill>
            <a:ln>
              <a:noFill/>
            </a:ln>
          </p:spPr>
          <p:txBody>
            <a:bodyPr vert="horz" wrap="square" lIns="68580" tIns="171450" rIns="68580" bIns="34290" numCol="1" anchor="t" anchorCtr="0" compatLnSpc="1">
              <a:prstTxWarp prst="textNoShape">
                <a:avLst/>
              </a:prstTxWarp>
            </a:bodyPr>
            <a:lstStyle/>
            <a:p>
              <a:pPr algn="r"/>
              <a:r>
                <a:rPr lang="en-US" sz="2700" b="1">
                  <a:solidFill>
                    <a:schemeClr val="bg1"/>
                  </a:solidFill>
                  <a:effectLst>
                    <a:outerShdw blurRad="38100" dist="38100" dir="2700000" algn="tl">
                      <a:srgbClr val="000000">
                        <a:alpha val="43137"/>
                      </a:srgbClr>
                    </a:outerShdw>
                  </a:effectLst>
                </a:rPr>
                <a:t>03</a:t>
              </a:r>
            </a:p>
          </p:txBody>
        </p:sp>
        <p:sp>
          <p:nvSpPr>
            <p:cNvPr id="51" name="Freeform: Shape 50">
              <a:extLst>
                <a:ext uri="{FF2B5EF4-FFF2-40B4-BE49-F238E27FC236}">
                  <a16:creationId xmlns:a16="http://schemas.microsoft.com/office/drawing/2014/main" xmlns="" id="{8D48484C-460B-4774-9942-AE3E6546A71F}"/>
                </a:ext>
              </a:extLst>
            </p:cNvPr>
            <p:cNvSpPr/>
            <p:nvPr/>
          </p:nvSpPr>
          <p:spPr>
            <a:xfrm>
              <a:off x="4669063" y="3178418"/>
              <a:ext cx="1354499" cy="568677"/>
            </a:xfrm>
            <a:custGeom>
              <a:avLst/>
              <a:gdLst>
                <a:gd name="connsiteX0" fmla="*/ 0 w 1805999"/>
                <a:gd name="connsiteY0" fmla="*/ 0 h 758236"/>
                <a:gd name="connsiteX1" fmla="*/ 1037977 w 1805999"/>
                <a:gd name="connsiteY1" fmla="*/ 0 h 758236"/>
                <a:gd name="connsiteX2" fmla="*/ 1038477 w 1805999"/>
                <a:gd name="connsiteY2" fmla="*/ 0 h 758236"/>
                <a:gd name="connsiteX3" fmla="*/ 1737901 w 1805999"/>
                <a:gd name="connsiteY3" fmla="*/ 0 h 758236"/>
                <a:gd name="connsiteX4" fmla="*/ 1753774 w 1805999"/>
                <a:gd name="connsiteY4" fmla="*/ 58856 h 758236"/>
                <a:gd name="connsiteX5" fmla="*/ 1779374 w 1805999"/>
                <a:gd name="connsiteY5" fmla="*/ 179125 h 758236"/>
                <a:gd name="connsiteX6" fmla="*/ 1796271 w 1805999"/>
                <a:gd name="connsiteY6" fmla="*/ 301954 h 758236"/>
                <a:gd name="connsiteX7" fmla="*/ 1804463 w 1805999"/>
                <a:gd name="connsiteY7" fmla="*/ 427854 h 758236"/>
                <a:gd name="connsiteX8" fmla="*/ 1805999 w 1805999"/>
                <a:gd name="connsiteY8" fmla="*/ 491315 h 758236"/>
                <a:gd name="connsiteX9" fmla="*/ 1805487 w 1805999"/>
                <a:gd name="connsiteY9" fmla="*/ 537888 h 758236"/>
                <a:gd name="connsiteX10" fmla="*/ 1800879 w 1805999"/>
                <a:gd name="connsiteY10" fmla="*/ 630010 h 758236"/>
                <a:gd name="connsiteX11" fmla="*/ 1791663 w 1805999"/>
                <a:gd name="connsiteY11" fmla="*/ 721619 h 758236"/>
                <a:gd name="connsiteX12" fmla="*/ 1786011 w 1805999"/>
                <a:gd name="connsiteY12" fmla="*/ 758236 h 758236"/>
                <a:gd name="connsiteX13" fmla="*/ 411823 w 1805999"/>
                <a:gd name="connsiteY13" fmla="*/ 758236 h 758236"/>
                <a:gd name="connsiteX14" fmla="*/ 419897 w 1805999"/>
                <a:gd name="connsiteY14" fmla="*/ 746285 h 758236"/>
                <a:gd name="connsiteX15" fmla="*/ 442940 w 1805999"/>
                <a:gd name="connsiteY15" fmla="*/ 704313 h 758236"/>
                <a:gd name="connsiteX16" fmla="*/ 461375 w 1805999"/>
                <a:gd name="connsiteY16" fmla="*/ 660805 h 758236"/>
                <a:gd name="connsiteX17" fmla="*/ 475713 w 1805999"/>
                <a:gd name="connsiteY17" fmla="*/ 614226 h 758236"/>
                <a:gd name="connsiteX18" fmla="*/ 485442 w 1805999"/>
                <a:gd name="connsiteY18" fmla="*/ 566112 h 758236"/>
                <a:gd name="connsiteX19" fmla="*/ 490563 w 1805999"/>
                <a:gd name="connsiteY19" fmla="*/ 516974 h 758236"/>
                <a:gd name="connsiteX20" fmla="*/ 490563 w 1805999"/>
                <a:gd name="connsiteY20" fmla="*/ 491381 h 758236"/>
                <a:gd name="connsiteX21" fmla="*/ 490563 w 1805999"/>
                <a:gd name="connsiteY21" fmla="*/ 466300 h 758236"/>
                <a:gd name="connsiteX22" fmla="*/ 485442 w 1805999"/>
                <a:gd name="connsiteY22" fmla="*/ 416650 h 758236"/>
                <a:gd name="connsiteX23" fmla="*/ 475713 w 1805999"/>
                <a:gd name="connsiteY23" fmla="*/ 368536 h 758236"/>
                <a:gd name="connsiteX24" fmla="*/ 461375 w 1805999"/>
                <a:gd name="connsiteY24" fmla="*/ 322469 h 758236"/>
                <a:gd name="connsiteX25" fmla="*/ 442940 w 1805999"/>
                <a:gd name="connsiteY25" fmla="*/ 277938 h 758236"/>
                <a:gd name="connsiteX26" fmla="*/ 419897 w 1805999"/>
                <a:gd name="connsiteY26" fmla="*/ 236477 h 758236"/>
                <a:gd name="connsiteX27" fmla="*/ 393269 w 1805999"/>
                <a:gd name="connsiteY27" fmla="*/ 197576 h 758236"/>
                <a:gd name="connsiteX28" fmla="*/ 363569 w 1805999"/>
                <a:gd name="connsiteY28" fmla="*/ 161235 h 758236"/>
                <a:gd name="connsiteX29" fmla="*/ 330285 w 1805999"/>
                <a:gd name="connsiteY29" fmla="*/ 127964 h 758236"/>
                <a:gd name="connsiteX30" fmla="*/ 293928 w 1805999"/>
                <a:gd name="connsiteY30" fmla="*/ 97253 h 758236"/>
                <a:gd name="connsiteX31" fmla="*/ 254498 w 1805999"/>
                <a:gd name="connsiteY31" fmla="*/ 70636 h 758236"/>
                <a:gd name="connsiteX32" fmla="*/ 212509 w 1805999"/>
                <a:gd name="connsiteY32" fmla="*/ 48626 h 758236"/>
                <a:gd name="connsiteX33" fmla="*/ 168471 w 1805999"/>
                <a:gd name="connsiteY33" fmla="*/ 30200 h 758236"/>
                <a:gd name="connsiteX34" fmla="*/ 122384 w 1805999"/>
                <a:gd name="connsiteY34" fmla="*/ 15356 h 758236"/>
                <a:gd name="connsiteX35" fmla="*/ 74762 w 1805999"/>
                <a:gd name="connsiteY35" fmla="*/ 5631 h 758236"/>
                <a:gd name="connsiteX36" fmla="*/ 25091 w 1805999"/>
                <a:gd name="connsiteY36" fmla="*/ 512 h 75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05999" h="758236">
                  <a:moveTo>
                    <a:pt x="0" y="0"/>
                  </a:moveTo>
                  <a:lnTo>
                    <a:pt x="1037977" y="0"/>
                  </a:lnTo>
                  <a:lnTo>
                    <a:pt x="1038477" y="0"/>
                  </a:lnTo>
                  <a:lnTo>
                    <a:pt x="1737901" y="0"/>
                  </a:lnTo>
                  <a:lnTo>
                    <a:pt x="1753774" y="58856"/>
                  </a:lnTo>
                  <a:lnTo>
                    <a:pt x="1779374" y="179125"/>
                  </a:lnTo>
                  <a:lnTo>
                    <a:pt x="1796271" y="301954"/>
                  </a:lnTo>
                  <a:lnTo>
                    <a:pt x="1804463" y="427854"/>
                  </a:lnTo>
                  <a:lnTo>
                    <a:pt x="1805999" y="491315"/>
                  </a:lnTo>
                  <a:lnTo>
                    <a:pt x="1805487" y="537888"/>
                  </a:lnTo>
                  <a:lnTo>
                    <a:pt x="1800879" y="630010"/>
                  </a:lnTo>
                  <a:lnTo>
                    <a:pt x="1791663" y="721619"/>
                  </a:lnTo>
                  <a:lnTo>
                    <a:pt x="1786011" y="758236"/>
                  </a:lnTo>
                  <a:lnTo>
                    <a:pt x="411823" y="758236"/>
                  </a:lnTo>
                  <a:lnTo>
                    <a:pt x="419897" y="746285"/>
                  </a:lnTo>
                  <a:lnTo>
                    <a:pt x="442940" y="704313"/>
                  </a:lnTo>
                  <a:lnTo>
                    <a:pt x="461375" y="660805"/>
                  </a:lnTo>
                  <a:lnTo>
                    <a:pt x="475713" y="614226"/>
                  </a:lnTo>
                  <a:lnTo>
                    <a:pt x="485442" y="566112"/>
                  </a:lnTo>
                  <a:lnTo>
                    <a:pt x="490563" y="516974"/>
                  </a:lnTo>
                  <a:lnTo>
                    <a:pt x="490563" y="491381"/>
                  </a:lnTo>
                  <a:lnTo>
                    <a:pt x="490563" y="466300"/>
                  </a:lnTo>
                  <a:lnTo>
                    <a:pt x="485442" y="416650"/>
                  </a:lnTo>
                  <a:lnTo>
                    <a:pt x="475713" y="368536"/>
                  </a:lnTo>
                  <a:lnTo>
                    <a:pt x="461375" y="322469"/>
                  </a:lnTo>
                  <a:lnTo>
                    <a:pt x="442940" y="277938"/>
                  </a:lnTo>
                  <a:lnTo>
                    <a:pt x="419897" y="236477"/>
                  </a:lnTo>
                  <a:lnTo>
                    <a:pt x="393269" y="197576"/>
                  </a:lnTo>
                  <a:lnTo>
                    <a:pt x="363569" y="161235"/>
                  </a:lnTo>
                  <a:lnTo>
                    <a:pt x="330285" y="127964"/>
                  </a:lnTo>
                  <a:lnTo>
                    <a:pt x="293928" y="97253"/>
                  </a:lnTo>
                  <a:lnTo>
                    <a:pt x="254498" y="70636"/>
                  </a:lnTo>
                  <a:lnTo>
                    <a:pt x="212509" y="48626"/>
                  </a:lnTo>
                  <a:lnTo>
                    <a:pt x="168471" y="30200"/>
                  </a:lnTo>
                  <a:lnTo>
                    <a:pt x="122384" y="15356"/>
                  </a:lnTo>
                  <a:lnTo>
                    <a:pt x="74762" y="5631"/>
                  </a:lnTo>
                  <a:lnTo>
                    <a:pt x="25091" y="512"/>
                  </a:lnTo>
                  <a:close/>
                </a:path>
              </a:pathLst>
            </a:custGeom>
            <a:gradFill>
              <a:gsLst>
                <a:gs pos="35000">
                  <a:srgbClr val="EFEDEE">
                    <a:alpha val="0"/>
                  </a:srgbClr>
                </a:gs>
                <a:gs pos="100000">
                  <a:schemeClr val="tx1">
                    <a:alpha val="40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52" name="Freeform: Shape 51">
              <a:extLst>
                <a:ext uri="{FF2B5EF4-FFF2-40B4-BE49-F238E27FC236}">
                  <a16:creationId xmlns:a16="http://schemas.microsoft.com/office/drawing/2014/main" xmlns="" id="{7DF13CC1-D213-48EB-A560-D00B206ABAC9}"/>
                </a:ext>
              </a:extLst>
            </p:cNvPr>
            <p:cNvSpPr/>
            <p:nvPr/>
          </p:nvSpPr>
          <p:spPr>
            <a:xfrm>
              <a:off x="3313981" y="3347042"/>
              <a:ext cx="1354881" cy="568679"/>
            </a:xfrm>
            <a:custGeom>
              <a:avLst/>
              <a:gdLst>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73313 w 1806508"/>
                <a:gd name="connsiteY4" fmla="*/ 76202 h 758238"/>
                <a:gd name="connsiteX5" fmla="*/ 675341 w 1806508"/>
                <a:gd name="connsiteY5" fmla="*/ 62844 h 758238"/>
                <a:gd name="connsiteX6" fmla="*/ 688839 w 1806508"/>
                <a:gd name="connsiteY6" fmla="*/ 0 h 758238"/>
                <a:gd name="connsiteX7" fmla="*/ 1393765 w 1806508"/>
                <a:gd name="connsiteY7" fmla="*/ 0 h 758238"/>
                <a:gd name="connsiteX8" fmla="*/ 1385775 w 1806508"/>
                <a:gd name="connsiteY8" fmla="*/ 11674 h 758238"/>
                <a:gd name="connsiteX9" fmla="*/ 1363254 w 1806508"/>
                <a:gd name="connsiteY9" fmla="*/ 53122 h 758238"/>
                <a:gd name="connsiteX10" fmla="*/ 1344316 w 1806508"/>
                <a:gd name="connsiteY10" fmla="*/ 97639 h 758238"/>
                <a:gd name="connsiteX11" fmla="*/ 1329985 w 1806508"/>
                <a:gd name="connsiteY11" fmla="*/ 143692 h 758238"/>
                <a:gd name="connsiteX12" fmla="*/ 1320260 w 1806508"/>
                <a:gd name="connsiteY12" fmla="*/ 191791 h 758238"/>
                <a:gd name="connsiteX13" fmla="*/ 1315653 w 1806508"/>
                <a:gd name="connsiteY13" fmla="*/ 241426 h 758238"/>
                <a:gd name="connsiteX14" fmla="*/ 1315141 w 1806508"/>
                <a:gd name="connsiteY14" fmla="*/ 266499 h 758238"/>
                <a:gd name="connsiteX15" fmla="*/ 1315653 w 1806508"/>
                <a:gd name="connsiteY15" fmla="*/ 292084 h 758238"/>
                <a:gd name="connsiteX16" fmla="*/ 1320260 w 1806508"/>
                <a:gd name="connsiteY16" fmla="*/ 341206 h 758238"/>
                <a:gd name="connsiteX17" fmla="*/ 1329985 w 1806508"/>
                <a:gd name="connsiteY17" fmla="*/ 389306 h 758238"/>
                <a:gd name="connsiteX18" fmla="*/ 1344316 w 1806508"/>
                <a:gd name="connsiteY18" fmla="*/ 435870 h 758238"/>
                <a:gd name="connsiteX19" fmla="*/ 1363254 w 1806508"/>
                <a:gd name="connsiteY19" fmla="*/ 479364 h 758238"/>
                <a:gd name="connsiteX20" fmla="*/ 1385775 w 1806508"/>
                <a:gd name="connsiteY20" fmla="*/ 521323 h 758238"/>
                <a:gd name="connsiteX21" fmla="*/ 1412391 w 1806508"/>
                <a:gd name="connsiteY21" fmla="*/ 560724 h 758238"/>
                <a:gd name="connsiteX22" fmla="*/ 1442078 w 1806508"/>
                <a:gd name="connsiteY22" fmla="*/ 597054 h 758238"/>
                <a:gd name="connsiteX23" fmla="*/ 1475347 w 1806508"/>
                <a:gd name="connsiteY23" fmla="*/ 630314 h 758238"/>
                <a:gd name="connsiteX24" fmla="*/ 1512200 w 1806508"/>
                <a:gd name="connsiteY24" fmla="*/ 659993 h 758238"/>
                <a:gd name="connsiteX25" fmla="*/ 1551611 w 1806508"/>
                <a:gd name="connsiteY25" fmla="*/ 686601 h 758238"/>
                <a:gd name="connsiteX26" fmla="*/ 1593071 w 1806508"/>
                <a:gd name="connsiteY26" fmla="*/ 709627 h 758238"/>
                <a:gd name="connsiteX27" fmla="*/ 1637089 w 1806508"/>
                <a:gd name="connsiteY27" fmla="*/ 728048 h 758238"/>
                <a:gd name="connsiteX28" fmla="*/ 1683154 w 1806508"/>
                <a:gd name="connsiteY28" fmla="*/ 742376 h 758238"/>
                <a:gd name="connsiteX29" fmla="*/ 1730756 w 1806508"/>
                <a:gd name="connsiteY29" fmla="*/ 752098 h 758238"/>
                <a:gd name="connsiteX30" fmla="*/ 1780916 w 1806508"/>
                <a:gd name="connsiteY30" fmla="*/ 757215 h 758238"/>
                <a:gd name="connsiteX31" fmla="*/ 1806508 w 1806508"/>
                <a:gd name="connsiteY31" fmla="*/ 758238 h 758238"/>
                <a:gd name="connsiteX32" fmla="*/ 767984 w 1806508"/>
                <a:gd name="connsiteY32" fmla="*/ 758238 h 758238"/>
                <a:gd name="connsiteX33" fmla="*/ 754676 w 1806508"/>
                <a:gd name="connsiteY33" fmla="*/ 729583 h 758238"/>
                <a:gd name="connsiteX34" fmla="*/ 741907 w 1806508"/>
                <a:gd name="connsiteY34" fmla="*/ 698502 h 758238"/>
                <a:gd name="connsiteX35" fmla="*/ 741753 w 1806508"/>
                <a:gd name="connsiteY35" fmla="*/ 698502 h 758238"/>
                <a:gd name="connsiteX36" fmla="*/ 754518 w 1806508"/>
                <a:gd name="connsiteY36" fmla="*/ 729576 h 758238"/>
                <a:gd name="connsiteX37" fmla="*/ 767827 w 1806508"/>
                <a:gd name="connsiteY37" fmla="*/ 758236 h 758238"/>
                <a:gd name="connsiteX38" fmla="*/ 67569 w 1806508"/>
                <a:gd name="connsiteY38" fmla="*/ 758236 h 758238"/>
                <a:gd name="connsiteX39" fmla="*/ 52212 w 1806508"/>
                <a:gd name="connsiteY39" fmla="*/ 698869 h 758238"/>
                <a:gd name="connsiteX40" fmla="*/ 26618 w 1806508"/>
                <a:gd name="connsiteY40" fmla="*/ 578599 h 758238"/>
                <a:gd name="connsiteX41" fmla="*/ 9214 w 1806508"/>
                <a:gd name="connsiteY41" fmla="*/ 455770 h 758238"/>
                <a:gd name="connsiteX42" fmla="*/ 1024 w 1806508"/>
                <a:gd name="connsiteY42" fmla="*/ 330383 h 758238"/>
                <a:gd name="connsiteX43" fmla="*/ 0 w 1806508"/>
                <a:gd name="connsiteY43" fmla="*/ 266409 h 758238"/>
                <a:gd name="connsiteX44" fmla="*/ 0 w 1806508"/>
                <a:gd name="connsiteY44" fmla="*/ 219837 h 758238"/>
                <a:gd name="connsiteX45" fmla="*/ 4607 w 1806508"/>
                <a:gd name="connsiteY45" fmla="*/ 127203 h 758238"/>
                <a:gd name="connsiteX46" fmla="*/ 13821 w 1806508"/>
                <a:gd name="connsiteY46" fmla="*/ 36617 h 758238"/>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73313 w 1806508"/>
                <a:gd name="connsiteY4" fmla="*/ 76202 h 758238"/>
                <a:gd name="connsiteX5" fmla="*/ 688839 w 1806508"/>
                <a:gd name="connsiteY5" fmla="*/ 0 h 758238"/>
                <a:gd name="connsiteX6" fmla="*/ 1393765 w 1806508"/>
                <a:gd name="connsiteY6" fmla="*/ 0 h 758238"/>
                <a:gd name="connsiteX7" fmla="*/ 1385775 w 1806508"/>
                <a:gd name="connsiteY7" fmla="*/ 11674 h 758238"/>
                <a:gd name="connsiteX8" fmla="*/ 1363254 w 1806508"/>
                <a:gd name="connsiteY8" fmla="*/ 53122 h 758238"/>
                <a:gd name="connsiteX9" fmla="*/ 1344316 w 1806508"/>
                <a:gd name="connsiteY9" fmla="*/ 97639 h 758238"/>
                <a:gd name="connsiteX10" fmla="*/ 1329985 w 1806508"/>
                <a:gd name="connsiteY10" fmla="*/ 143692 h 758238"/>
                <a:gd name="connsiteX11" fmla="*/ 1320260 w 1806508"/>
                <a:gd name="connsiteY11" fmla="*/ 191791 h 758238"/>
                <a:gd name="connsiteX12" fmla="*/ 1315653 w 1806508"/>
                <a:gd name="connsiteY12" fmla="*/ 241426 h 758238"/>
                <a:gd name="connsiteX13" fmla="*/ 1315141 w 1806508"/>
                <a:gd name="connsiteY13" fmla="*/ 266499 h 758238"/>
                <a:gd name="connsiteX14" fmla="*/ 1315653 w 1806508"/>
                <a:gd name="connsiteY14" fmla="*/ 292084 h 758238"/>
                <a:gd name="connsiteX15" fmla="*/ 1320260 w 1806508"/>
                <a:gd name="connsiteY15" fmla="*/ 341206 h 758238"/>
                <a:gd name="connsiteX16" fmla="*/ 1329985 w 1806508"/>
                <a:gd name="connsiteY16" fmla="*/ 389306 h 758238"/>
                <a:gd name="connsiteX17" fmla="*/ 1344316 w 1806508"/>
                <a:gd name="connsiteY17" fmla="*/ 435870 h 758238"/>
                <a:gd name="connsiteX18" fmla="*/ 1363254 w 1806508"/>
                <a:gd name="connsiteY18" fmla="*/ 479364 h 758238"/>
                <a:gd name="connsiteX19" fmla="*/ 1385775 w 1806508"/>
                <a:gd name="connsiteY19" fmla="*/ 521323 h 758238"/>
                <a:gd name="connsiteX20" fmla="*/ 1412391 w 1806508"/>
                <a:gd name="connsiteY20" fmla="*/ 560724 h 758238"/>
                <a:gd name="connsiteX21" fmla="*/ 1442078 w 1806508"/>
                <a:gd name="connsiteY21" fmla="*/ 597054 h 758238"/>
                <a:gd name="connsiteX22" fmla="*/ 1475347 w 1806508"/>
                <a:gd name="connsiteY22" fmla="*/ 630314 h 758238"/>
                <a:gd name="connsiteX23" fmla="*/ 1512200 w 1806508"/>
                <a:gd name="connsiteY23" fmla="*/ 659993 h 758238"/>
                <a:gd name="connsiteX24" fmla="*/ 1551611 w 1806508"/>
                <a:gd name="connsiteY24" fmla="*/ 686601 h 758238"/>
                <a:gd name="connsiteX25" fmla="*/ 1593071 w 1806508"/>
                <a:gd name="connsiteY25" fmla="*/ 709627 h 758238"/>
                <a:gd name="connsiteX26" fmla="*/ 1637089 w 1806508"/>
                <a:gd name="connsiteY26" fmla="*/ 728048 h 758238"/>
                <a:gd name="connsiteX27" fmla="*/ 1683154 w 1806508"/>
                <a:gd name="connsiteY27" fmla="*/ 742376 h 758238"/>
                <a:gd name="connsiteX28" fmla="*/ 1730756 w 1806508"/>
                <a:gd name="connsiteY28" fmla="*/ 752098 h 758238"/>
                <a:gd name="connsiteX29" fmla="*/ 1780916 w 1806508"/>
                <a:gd name="connsiteY29" fmla="*/ 757215 h 758238"/>
                <a:gd name="connsiteX30" fmla="*/ 1806508 w 1806508"/>
                <a:gd name="connsiteY30" fmla="*/ 758238 h 758238"/>
                <a:gd name="connsiteX31" fmla="*/ 767984 w 1806508"/>
                <a:gd name="connsiteY31" fmla="*/ 758238 h 758238"/>
                <a:gd name="connsiteX32" fmla="*/ 754676 w 1806508"/>
                <a:gd name="connsiteY32" fmla="*/ 729583 h 758238"/>
                <a:gd name="connsiteX33" fmla="*/ 741907 w 1806508"/>
                <a:gd name="connsiteY33" fmla="*/ 698502 h 758238"/>
                <a:gd name="connsiteX34" fmla="*/ 741753 w 1806508"/>
                <a:gd name="connsiteY34" fmla="*/ 698502 h 758238"/>
                <a:gd name="connsiteX35" fmla="*/ 754518 w 1806508"/>
                <a:gd name="connsiteY35" fmla="*/ 729576 h 758238"/>
                <a:gd name="connsiteX36" fmla="*/ 767827 w 1806508"/>
                <a:gd name="connsiteY36" fmla="*/ 758236 h 758238"/>
                <a:gd name="connsiteX37" fmla="*/ 67569 w 1806508"/>
                <a:gd name="connsiteY37" fmla="*/ 758236 h 758238"/>
                <a:gd name="connsiteX38" fmla="*/ 52212 w 1806508"/>
                <a:gd name="connsiteY38" fmla="*/ 698869 h 758238"/>
                <a:gd name="connsiteX39" fmla="*/ 26618 w 1806508"/>
                <a:gd name="connsiteY39" fmla="*/ 578599 h 758238"/>
                <a:gd name="connsiteX40" fmla="*/ 9214 w 1806508"/>
                <a:gd name="connsiteY40" fmla="*/ 455770 h 758238"/>
                <a:gd name="connsiteX41" fmla="*/ 1024 w 1806508"/>
                <a:gd name="connsiteY41" fmla="*/ 330383 h 758238"/>
                <a:gd name="connsiteX42" fmla="*/ 0 w 1806508"/>
                <a:gd name="connsiteY42" fmla="*/ 266409 h 758238"/>
                <a:gd name="connsiteX43" fmla="*/ 0 w 1806508"/>
                <a:gd name="connsiteY43" fmla="*/ 219837 h 758238"/>
                <a:gd name="connsiteX44" fmla="*/ 4607 w 1806508"/>
                <a:gd name="connsiteY44" fmla="*/ 127203 h 758238"/>
                <a:gd name="connsiteX45" fmla="*/ 13821 w 1806508"/>
                <a:gd name="connsiteY45" fmla="*/ 36617 h 758238"/>
                <a:gd name="connsiteX46" fmla="*/ 19440 w 1806508"/>
                <a:gd name="connsiteY46" fmla="*/ 0 h 758238"/>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88839 w 1806508"/>
                <a:gd name="connsiteY4" fmla="*/ 0 h 758238"/>
                <a:gd name="connsiteX5" fmla="*/ 1393765 w 1806508"/>
                <a:gd name="connsiteY5" fmla="*/ 0 h 758238"/>
                <a:gd name="connsiteX6" fmla="*/ 1385775 w 1806508"/>
                <a:gd name="connsiteY6" fmla="*/ 11674 h 758238"/>
                <a:gd name="connsiteX7" fmla="*/ 1363254 w 1806508"/>
                <a:gd name="connsiteY7" fmla="*/ 53122 h 758238"/>
                <a:gd name="connsiteX8" fmla="*/ 1344316 w 1806508"/>
                <a:gd name="connsiteY8" fmla="*/ 97639 h 758238"/>
                <a:gd name="connsiteX9" fmla="*/ 1329985 w 1806508"/>
                <a:gd name="connsiteY9" fmla="*/ 143692 h 758238"/>
                <a:gd name="connsiteX10" fmla="*/ 1320260 w 1806508"/>
                <a:gd name="connsiteY10" fmla="*/ 191791 h 758238"/>
                <a:gd name="connsiteX11" fmla="*/ 1315653 w 1806508"/>
                <a:gd name="connsiteY11" fmla="*/ 241426 h 758238"/>
                <a:gd name="connsiteX12" fmla="*/ 1315141 w 1806508"/>
                <a:gd name="connsiteY12" fmla="*/ 266499 h 758238"/>
                <a:gd name="connsiteX13" fmla="*/ 1315653 w 1806508"/>
                <a:gd name="connsiteY13" fmla="*/ 292084 h 758238"/>
                <a:gd name="connsiteX14" fmla="*/ 1320260 w 1806508"/>
                <a:gd name="connsiteY14" fmla="*/ 341206 h 758238"/>
                <a:gd name="connsiteX15" fmla="*/ 1329985 w 1806508"/>
                <a:gd name="connsiteY15" fmla="*/ 389306 h 758238"/>
                <a:gd name="connsiteX16" fmla="*/ 1344316 w 1806508"/>
                <a:gd name="connsiteY16" fmla="*/ 435870 h 758238"/>
                <a:gd name="connsiteX17" fmla="*/ 1363254 w 1806508"/>
                <a:gd name="connsiteY17" fmla="*/ 479364 h 758238"/>
                <a:gd name="connsiteX18" fmla="*/ 1385775 w 1806508"/>
                <a:gd name="connsiteY18" fmla="*/ 521323 h 758238"/>
                <a:gd name="connsiteX19" fmla="*/ 1412391 w 1806508"/>
                <a:gd name="connsiteY19" fmla="*/ 560724 h 758238"/>
                <a:gd name="connsiteX20" fmla="*/ 1442078 w 1806508"/>
                <a:gd name="connsiteY20" fmla="*/ 597054 h 758238"/>
                <a:gd name="connsiteX21" fmla="*/ 1475347 w 1806508"/>
                <a:gd name="connsiteY21" fmla="*/ 630314 h 758238"/>
                <a:gd name="connsiteX22" fmla="*/ 1512200 w 1806508"/>
                <a:gd name="connsiteY22" fmla="*/ 659993 h 758238"/>
                <a:gd name="connsiteX23" fmla="*/ 1551611 w 1806508"/>
                <a:gd name="connsiteY23" fmla="*/ 686601 h 758238"/>
                <a:gd name="connsiteX24" fmla="*/ 1593071 w 1806508"/>
                <a:gd name="connsiteY24" fmla="*/ 709627 h 758238"/>
                <a:gd name="connsiteX25" fmla="*/ 1637089 w 1806508"/>
                <a:gd name="connsiteY25" fmla="*/ 728048 h 758238"/>
                <a:gd name="connsiteX26" fmla="*/ 1683154 w 1806508"/>
                <a:gd name="connsiteY26" fmla="*/ 742376 h 758238"/>
                <a:gd name="connsiteX27" fmla="*/ 1730756 w 1806508"/>
                <a:gd name="connsiteY27" fmla="*/ 752098 h 758238"/>
                <a:gd name="connsiteX28" fmla="*/ 1780916 w 1806508"/>
                <a:gd name="connsiteY28" fmla="*/ 757215 h 758238"/>
                <a:gd name="connsiteX29" fmla="*/ 1806508 w 1806508"/>
                <a:gd name="connsiteY29" fmla="*/ 758238 h 758238"/>
                <a:gd name="connsiteX30" fmla="*/ 767984 w 1806508"/>
                <a:gd name="connsiteY30" fmla="*/ 758238 h 758238"/>
                <a:gd name="connsiteX31" fmla="*/ 754676 w 1806508"/>
                <a:gd name="connsiteY31" fmla="*/ 729583 h 758238"/>
                <a:gd name="connsiteX32" fmla="*/ 741907 w 1806508"/>
                <a:gd name="connsiteY32" fmla="*/ 698502 h 758238"/>
                <a:gd name="connsiteX33" fmla="*/ 741753 w 1806508"/>
                <a:gd name="connsiteY33" fmla="*/ 698502 h 758238"/>
                <a:gd name="connsiteX34" fmla="*/ 754518 w 1806508"/>
                <a:gd name="connsiteY34" fmla="*/ 729576 h 758238"/>
                <a:gd name="connsiteX35" fmla="*/ 767827 w 1806508"/>
                <a:gd name="connsiteY35" fmla="*/ 758236 h 758238"/>
                <a:gd name="connsiteX36" fmla="*/ 67569 w 1806508"/>
                <a:gd name="connsiteY36" fmla="*/ 758236 h 758238"/>
                <a:gd name="connsiteX37" fmla="*/ 52212 w 1806508"/>
                <a:gd name="connsiteY37" fmla="*/ 698869 h 758238"/>
                <a:gd name="connsiteX38" fmla="*/ 26618 w 1806508"/>
                <a:gd name="connsiteY38" fmla="*/ 578599 h 758238"/>
                <a:gd name="connsiteX39" fmla="*/ 9214 w 1806508"/>
                <a:gd name="connsiteY39" fmla="*/ 455770 h 758238"/>
                <a:gd name="connsiteX40" fmla="*/ 1024 w 1806508"/>
                <a:gd name="connsiteY40" fmla="*/ 330383 h 758238"/>
                <a:gd name="connsiteX41" fmla="*/ 0 w 1806508"/>
                <a:gd name="connsiteY41" fmla="*/ 266409 h 758238"/>
                <a:gd name="connsiteX42" fmla="*/ 0 w 1806508"/>
                <a:gd name="connsiteY42" fmla="*/ 219837 h 758238"/>
                <a:gd name="connsiteX43" fmla="*/ 4607 w 1806508"/>
                <a:gd name="connsiteY43" fmla="*/ 127203 h 758238"/>
                <a:gd name="connsiteX44" fmla="*/ 13821 w 1806508"/>
                <a:gd name="connsiteY44" fmla="*/ 36617 h 758238"/>
                <a:gd name="connsiteX45" fmla="*/ 19440 w 1806508"/>
                <a:gd name="connsiteY45" fmla="*/ 0 h 758238"/>
                <a:gd name="connsiteX0" fmla="*/ 19440 w 1806508"/>
                <a:gd name="connsiteY0" fmla="*/ 0 h 758238"/>
                <a:gd name="connsiteX1" fmla="*/ 688646 w 1806508"/>
                <a:gd name="connsiteY1" fmla="*/ 0 h 758238"/>
                <a:gd name="connsiteX2" fmla="*/ 675176 w 1806508"/>
                <a:gd name="connsiteY2" fmla="*/ 62718 h 758238"/>
                <a:gd name="connsiteX3" fmla="*/ 688839 w 1806508"/>
                <a:gd name="connsiteY3" fmla="*/ 0 h 758238"/>
                <a:gd name="connsiteX4" fmla="*/ 1393765 w 1806508"/>
                <a:gd name="connsiteY4" fmla="*/ 0 h 758238"/>
                <a:gd name="connsiteX5" fmla="*/ 1385775 w 1806508"/>
                <a:gd name="connsiteY5" fmla="*/ 11674 h 758238"/>
                <a:gd name="connsiteX6" fmla="*/ 1363254 w 1806508"/>
                <a:gd name="connsiteY6" fmla="*/ 53122 h 758238"/>
                <a:gd name="connsiteX7" fmla="*/ 1344316 w 1806508"/>
                <a:gd name="connsiteY7" fmla="*/ 97639 h 758238"/>
                <a:gd name="connsiteX8" fmla="*/ 1329985 w 1806508"/>
                <a:gd name="connsiteY8" fmla="*/ 143692 h 758238"/>
                <a:gd name="connsiteX9" fmla="*/ 1320260 w 1806508"/>
                <a:gd name="connsiteY9" fmla="*/ 191791 h 758238"/>
                <a:gd name="connsiteX10" fmla="*/ 1315653 w 1806508"/>
                <a:gd name="connsiteY10" fmla="*/ 241426 h 758238"/>
                <a:gd name="connsiteX11" fmla="*/ 1315141 w 1806508"/>
                <a:gd name="connsiteY11" fmla="*/ 266499 h 758238"/>
                <a:gd name="connsiteX12" fmla="*/ 1315653 w 1806508"/>
                <a:gd name="connsiteY12" fmla="*/ 292084 h 758238"/>
                <a:gd name="connsiteX13" fmla="*/ 1320260 w 1806508"/>
                <a:gd name="connsiteY13" fmla="*/ 341206 h 758238"/>
                <a:gd name="connsiteX14" fmla="*/ 1329985 w 1806508"/>
                <a:gd name="connsiteY14" fmla="*/ 389306 h 758238"/>
                <a:gd name="connsiteX15" fmla="*/ 1344316 w 1806508"/>
                <a:gd name="connsiteY15" fmla="*/ 435870 h 758238"/>
                <a:gd name="connsiteX16" fmla="*/ 1363254 w 1806508"/>
                <a:gd name="connsiteY16" fmla="*/ 479364 h 758238"/>
                <a:gd name="connsiteX17" fmla="*/ 1385775 w 1806508"/>
                <a:gd name="connsiteY17" fmla="*/ 521323 h 758238"/>
                <a:gd name="connsiteX18" fmla="*/ 1412391 w 1806508"/>
                <a:gd name="connsiteY18" fmla="*/ 560724 h 758238"/>
                <a:gd name="connsiteX19" fmla="*/ 1442078 w 1806508"/>
                <a:gd name="connsiteY19" fmla="*/ 597054 h 758238"/>
                <a:gd name="connsiteX20" fmla="*/ 1475347 w 1806508"/>
                <a:gd name="connsiteY20" fmla="*/ 630314 h 758238"/>
                <a:gd name="connsiteX21" fmla="*/ 1512200 w 1806508"/>
                <a:gd name="connsiteY21" fmla="*/ 659993 h 758238"/>
                <a:gd name="connsiteX22" fmla="*/ 1551611 w 1806508"/>
                <a:gd name="connsiteY22" fmla="*/ 686601 h 758238"/>
                <a:gd name="connsiteX23" fmla="*/ 1593071 w 1806508"/>
                <a:gd name="connsiteY23" fmla="*/ 709627 h 758238"/>
                <a:gd name="connsiteX24" fmla="*/ 1637089 w 1806508"/>
                <a:gd name="connsiteY24" fmla="*/ 728048 h 758238"/>
                <a:gd name="connsiteX25" fmla="*/ 1683154 w 1806508"/>
                <a:gd name="connsiteY25" fmla="*/ 742376 h 758238"/>
                <a:gd name="connsiteX26" fmla="*/ 1730756 w 1806508"/>
                <a:gd name="connsiteY26" fmla="*/ 752098 h 758238"/>
                <a:gd name="connsiteX27" fmla="*/ 1780916 w 1806508"/>
                <a:gd name="connsiteY27" fmla="*/ 757215 h 758238"/>
                <a:gd name="connsiteX28" fmla="*/ 1806508 w 1806508"/>
                <a:gd name="connsiteY28" fmla="*/ 758238 h 758238"/>
                <a:gd name="connsiteX29" fmla="*/ 767984 w 1806508"/>
                <a:gd name="connsiteY29" fmla="*/ 758238 h 758238"/>
                <a:gd name="connsiteX30" fmla="*/ 754676 w 1806508"/>
                <a:gd name="connsiteY30" fmla="*/ 729583 h 758238"/>
                <a:gd name="connsiteX31" fmla="*/ 741907 w 1806508"/>
                <a:gd name="connsiteY31" fmla="*/ 698502 h 758238"/>
                <a:gd name="connsiteX32" fmla="*/ 741753 w 1806508"/>
                <a:gd name="connsiteY32" fmla="*/ 698502 h 758238"/>
                <a:gd name="connsiteX33" fmla="*/ 754518 w 1806508"/>
                <a:gd name="connsiteY33" fmla="*/ 729576 h 758238"/>
                <a:gd name="connsiteX34" fmla="*/ 767827 w 1806508"/>
                <a:gd name="connsiteY34" fmla="*/ 758236 h 758238"/>
                <a:gd name="connsiteX35" fmla="*/ 67569 w 1806508"/>
                <a:gd name="connsiteY35" fmla="*/ 758236 h 758238"/>
                <a:gd name="connsiteX36" fmla="*/ 52212 w 1806508"/>
                <a:gd name="connsiteY36" fmla="*/ 698869 h 758238"/>
                <a:gd name="connsiteX37" fmla="*/ 26618 w 1806508"/>
                <a:gd name="connsiteY37" fmla="*/ 578599 h 758238"/>
                <a:gd name="connsiteX38" fmla="*/ 9214 w 1806508"/>
                <a:gd name="connsiteY38" fmla="*/ 455770 h 758238"/>
                <a:gd name="connsiteX39" fmla="*/ 1024 w 1806508"/>
                <a:gd name="connsiteY39" fmla="*/ 330383 h 758238"/>
                <a:gd name="connsiteX40" fmla="*/ 0 w 1806508"/>
                <a:gd name="connsiteY40" fmla="*/ 266409 h 758238"/>
                <a:gd name="connsiteX41" fmla="*/ 0 w 1806508"/>
                <a:gd name="connsiteY41" fmla="*/ 219837 h 758238"/>
                <a:gd name="connsiteX42" fmla="*/ 4607 w 1806508"/>
                <a:gd name="connsiteY42" fmla="*/ 127203 h 758238"/>
                <a:gd name="connsiteX43" fmla="*/ 13821 w 1806508"/>
                <a:gd name="connsiteY43" fmla="*/ 36617 h 758238"/>
                <a:gd name="connsiteX44" fmla="*/ 19440 w 1806508"/>
                <a:gd name="connsiteY44" fmla="*/ 0 h 758238"/>
                <a:gd name="connsiteX0" fmla="*/ 19440 w 1806508"/>
                <a:gd name="connsiteY0" fmla="*/ 0 h 758238"/>
                <a:gd name="connsiteX1" fmla="*/ 688646 w 1806508"/>
                <a:gd name="connsiteY1" fmla="*/ 0 h 758238"/>
                <a:gd name="connsiteX2" fmla="*/ 688839 w 1806508"/>
                <a:gd name="connsiteY2" fmla="*/ 0 h 758238"/>
                <a:gd name="connsiteX3" fmla="*/ 1393765 w 1806508"/>
                <a:gd name="connsiteY3" fmla="*/ 0 h 758238"/>
                <a:gd name="connsiteX4" fmla="*/ 1385775 w 1806508"/>
                <a:gd name="connsiteY4" fmla="*/ 11674 h 758238"/>
                <a:gd name="connsiteX5" fmla="*/ 1363254 w 1806508"/>
                <a:gd name="connsiteY5" fmla="*/ 53122 h 758238"/>
                <a:gd name="connsiteX6" fmla="*/ 1344316 w 1806508"/>
                <a:gd name="connsiteY6" fmla="*/ 97639 h 758238"/>
                <a:gd name="connsiteX7" fmla="*/ 1329985 w 1806508"/>
                <a:gd name="connsiteY7" fmla="*/ 143692 h 758238"/>
                <a:gd name="connsiteX8" fmla="*/ 1320260 w 1806508"/>
                <a:gd name="connsiteY8" fmla="*/ 191791 h 758238"/>
                <a:gd name="connsiteX9" fmla="*/ 1315653 w 1806508"/>
                <a:gd name="connsiteY9" fmla="*/ 241426 h 758238"/>
                <a:gd name="connsiteX10" fmla="*/ 1315141 w 1806508"/>
                <a:gd name="connsiteY10" fmla="*/ 266499 h 758238"/>
                <a:gd name="connsiteX11" fmla="*/ 1315653 w 1806508"/>
                <a:gd name="connsiteY11" fmla="*/ 292084 h 758238"/>
                <a:gd name="connsiteX12" fmla="*/ 1320260 w 1806508"/>
                <a:gd name="connsiteY12" fmla="*/ 341206 h 758238"/>
                <a:gd name="connsiteX13" fmla="*/ 1329985 w 1806508"/>
                <a:gd name="connsiteY13" fmla="*/ 389306 h 758238"/>
                <a:gd name="connsiteX14" fmla="*/ 1344316 w 1806508"/>
                <a:gd name="connsiteY14" fmla="*/ 435870 h 758238"/>
                <a:gd name="connsiteX15" fmla="*/ 1363254 w 1806508"/>
                <a:gd name="connsiteY15" fmla="*/ 479364 h 758238"/>
                <a:gd name="connsiteX16" fmla="*/ 1385775 w 1806508"/>
                <a:gd name="connsiteY16" fmla="*/ 521323 h 758238"/>
                <a:gd name="connsiteX17" fmla="*/ 1412391 w 1806508"/>
                <a:gd name="connsiteY17" fmla="*/ 560724 h 758238"/>
                <a:gd name="connsiteX18" fmla="*/ 1442078 w 1806508"/>
                <a:gd name="connsiteY18" fmla="*/ 597054 h 758238"/>
                <a:gd name="connsiteX19" fmla="*/ 1475347 w 1806508"/>
                <a:gd name="connsiteY19" fmla="*/ 630314 h 758238"/>
                <a:gd name="connsiteX20" fmla="*/ 1512200 w 1806508"/>
                <a:gd name="connsiteY20" fmla="*/ 659993 h 758238"/>
                <a:gd name="connsiteX21" fmla="*/ 1551611 w 1806508"/>
                <a:gd name="connsiteY21" fmla="*/ 686601 h 758238"/>
                <a:gd name="connsiteX22" fmla="*/ 1593071 w 1806508"/>
                <a:gd name="connsiteY22" fmla="*/ 709627 h 758238"/>
                <a:gd name="connsiteX23" fmla="*/ 1637089 w 1806508"/>
                <a:gd name="connsiteY23" fmla="*/ 728048 h 758238"/>
                <a:gd name="connsiteX24" fmla="*/ 1683154 w 1806508"/>
                <a:gd name="connsiteY24" fmla="*/ 742376 h 758238"/>
                <a:gd name="connsiteX25" fmla="*/ 1730756 w 1806508"/>
                <a:gd name="connsiteY25" fmla="*/ 752098 h 758238"/>
                <a:gd name="connsiteX26" fmla="*/ 1780916 w 1806508"/>
                <a:gd name="connsiteY26" fmla="*/ 757215 h 758238"/>
                <a:gd name="connsiteX27" fmla="*/ 1806508 w 1806508"/>
                <a:gd name="connsiteY27" fmla="*/ 758238 h 758238"/>
                <a:gd name="connsiteX28" fmla="*/ 767984 w 1806508"/>
                <a:gd name="connsiteY28" fmla="*/ 758238 h 758238"/>
                <a:gd name="connsiteX29" fmla="*/ 754676 w 1806508"/>
                <a:gd name="connsiteY29" fmla="*/ 729583 h 758238"/>
                <a:gd name="connsiteX30" fmla="*/ 741907 w 1806508"/>
                <a:gd name="connsiteY30" fmla="*/ 698502 h 758238"/>
                <a:gd name="connsiteX31" fmla="*/ 741753 w 1806508"/>
                <a:gd name="connsiteY31" fmla="*/ 698502 h 758238"/>
                <a:gd name="connsiteX32" fmla="*/ 754518 w 1806508"/>
                <a:gd name="connsiteY32" fmla="*/ 729576 h 758238"/>
                <a:gd name="connsiteX33" fmla="*/ 767827 w 1806508"/>
                <a:gd name="connsiteY33" fmla="*/ 758236 h 758238"/>
                <a:gd name="connsiteX34" fmla="*/ 67569 w 1806508"/>
                <a:gd name="connsiteY34" fmla="*/ 758236 h 758238"/>
                <a:gd name="connsiteX35" fmla="*/ 52212 w 1806508"/>
                <a:gd name="connsiteY35" fmla="*/ 698869 h 758238"/>
                <a:gd name="connsiteX36" fmla="*/ 26618 w 1806508"/>
                <a:gd name="connsiteY36" fmla="*/ 578599 h 758238"/>
                <a:gd name="connsiteX37" fmla="*/ 9214 w 1806508"/>
                <a:gd name="connsiteY37" fmla="*/ 455770 h 758238"/>
                <a:gd name="connsiteX38" fmla="*/ 1024 w 1806508"/>
                <a:gd name="connsiteY38" fmla="*/ 330383 h 758238"/>
                <a:gd name="connsiteX39" fmla="*/ 0 w 1806508"/>
                <a:gd name="connsiteY39" fmla="*/ 266409 h 758238"/>
                <a:gd name="connsiteX40" fmla="*/ 0 w 1806508"/>
                <a:gd name="connsiteY40" fmla="*/ 219837 h 758238"/>
                <a:gd name="connsiteX41" fmla="*/ 4607 w 1806508"/>
                <a:gd name="connsiteY41" fmla="*/ 127203 h 758238"/>
                <a:gd name="connsiteX42" fmla="*/ 13821 w 1806508"/>
                <a:gd name="connsiteY42" fmla="*/ 36617 h 758238"/>
                <a:gd name="connsiteX43" fmla="*/ 19440 w 1806508"/>
                <a:gd name="connsiteY43" fmla="*/ 0 h 758238"/>
                <a:gd name="connsiteX0" fmla="*/ 19440 w 1806508"/>
                <a:gd name="connsiteY0" fmla="*/ 0 h 758238"/>
                <a:gd name="connsiteX1" fmla="*/ 688646 w 1806508"/>
                <a:gd name="connsiteY1" fmla="*/ 0 h 758238"/>
                <a:gd name="connsiteX2" fmla="*/ 1393765 w 1806508"/>
                <a:gd name="connsiteY2" fmla="*/ 0 h 758238"/>
                <a:gd name="connsiteX3" fmla="*/ 1385775 w 1806508"/>
                <a:gd name="connsiteY3" fmla="*/ 11674 h 758238"/>
                <a:gd name="connsiteX4" fmla="*/ 1363254 w 1806508"/>
                <a:gd name="connsiteY4" fmla="*/ 53122 h 758238"/>
                <a:gd name="connsiteX5" fmla="*/ 1344316 w 1806508"/>
                <a:gd name="connsiteY5" fmla="*/ 97639 h 758238"/>
                <a:gd name="connsiteX6" fmla="*/ 1329985 w 1806508"/>
                <a:gd name="connsiteY6" fmla="*/ 143692 h 758238"/>
                <a:gd name="connsiteX7" fmla="*/ 1320260 w 1806508"/>
                <a:gd name="connsiteY7" fmla="*/ 191791 h 758238"/>
                <a:gd name="connsiteX8" fmla="*/ 1315653 w 1806508"/>
                <a:gd name="connsiteY8" fmla="*/ 241426 h 758238"/>
                <a:gd name="connsiteX9" fmla="*/ 1315141 w 1806508"/>
                <a:gd name="connsiteY9" fmla="*/ 266499 h 758238"/>
                <a:gd name="connsiteX10" fmla="*/ 1315653 w 1806508"/>
                <a:gd name="connsiteY10" fmla="*/ 292084 h 758238"/>
                <a:gd name="connsiteX11" fmla="*/ 1320260 w 1806508"/>
                <a:gd name="connsiteY11" fmla="*/ 341206 h 758238"/>
                <a:gd name="connsiteX12" fmla="*/ 1329985 w 1806508"/>
                <a:gd name="connsiteY12" fmla="*/ 389306 h 758238"/>
                <a:gd name="connsiteX13" fmla="*/ 1344316 w 1806508"/>
                <a:gd name="connsiteY13" fmla="*/ 435870 h 758238"/>
                <a:gd name="connsiteX14" fmla="*/ 1363254 w 1806508"/>
                <a:gd name="connsiteY14" fmla="*/ 479364 h 758238"/>
                <a:gd name="connsiteX15" fmla="*/ 1385775 w 1806508"/>
                <a:gd name="connsiteY15" fmla="*/ 521323 h 758238"/>
                <a:gd name="connsiteX16" fmla="*/ 1412391 w 1806508"/>
                <a:gd name="connsiteY16" fmla="*/ 560724 h 758238"/>
                <a:gd name="connsiteX17" fmla="*/ 1442078 w 1806508"/>
                <a:gd name="connsiteY17" fmla="*/ 597054 h 758238"/>
                <a:gd name="connsiteX18" fmla="*/ 1475347 w 1806508"/>
                <a:gd name="connsiteY18" fmla="*/ 630314 h 758238"/>
                <a:gd name="connsiteX19" fmla="*/ 1512200 w 1806508"/>
                <a:gd name="connsiteY19" fmla="*/ 659993 h 758238"/>
                <a:gd name="connsiteX20" fmla="*/ 1551611 w 1806508"/>
                <a:gd name="connsiteY20" fmla="*/ 686601 h 758238"/>
                <a:gd name="connsiteX21" fmla="*/ 1593071 w 1806508"/>
                <a:gd name="connsiteY21" fmla="*/ 709627 h 758238"/>
                <a:gd name="connsiteX22" fmla="*/ 1637089 w 1806508"/>
                <a:gd name="connsiteY22" fmla="*/ 728048 h 758238"/>
                <a:gd name="connsiteX23" fmla="*/ 1683154 w 1806508"/>
                <a:gd name="connsiteY23" fmla="*/ 742376 h 758238"/>
                <a:gd name="connsiteX24" fmla="*/ 1730756 w 1806508"/>
                <a:gd name="connsiteY24" fmla="*/ 752098 h 758238"/>
                <a:gd name="connsiteX25" fmla="*/ 1780916 w 1806508"/>
                <a:gd name="connsiteY25" fmla="*/ 757215 h 758238"/>
                <a:gd name="connsiteX26" fmla="*/ 1806508 w 1806508"/>
                <a:gd name="connsiteY26" fmla="*/ 758238 h 758238"/>
                <a:gd name="connsiteX27" fmla="*/ 767984 w 1806508"/>
                <a:gd name="connsiteY27" fmla="*/ 758238 h 758238"/>
                <a:gd name="connsiteX28" fmla="*/ 754676 w 1806508"/>
                <a:gd name="connsiteY28" fmla="*/ 729583 h 758238"/>
                <a:gd name="connsiteX29" fmla="*/ 741907 w 1806508"/>
                <a:gd name="connsiteY29" fmla="*/ 698502 h 758238"/>
                <a:gd name="connsiteX30" fmla="*/ 741753 w 1806508"/>
                <a:gd name="connsiteY30" fmla="*/ 698502 h 758238"/>
                <a:gd name="connsiteX31" fmla="*/ 754518 w 1806508"/>
                <a:gd name="connsiteY31" fmla="*/ 729576 h 758238"/>
                <a:gd name="connsiteX32" fmla="*/ 767827 w 1806508"/>
                <a:gd name="connsiteY32" fmla="*/ 758236 h 758238"/>
                <a:gd name="connsiteX33" fmla="*/ 67569 w 1806508"/>
                <a:gd name="connsiteY33" fmla="*/ 758236 h 758238"/>
                <a:gd name="connsiteX34" fmla="*/ 52212 w 1806508"/>
                <a:gd name="connsiteY34" fmla="*/ 698869 h 758238"/>
                <a:gd name="connsiteX35" fmla="*/ 26618 w 1806508"/>
                <a:gd name="connsiteY35" fmla="*/ 578599 h 758238"/>
                <a:gd name="connsiteX36" fmla="*/ 9214 w 1806508"/>
                <a:gd name="connsiteY36" fmla="*/ 455770 h 758238"/>
                <a:gd name="connsiteX37" fmla="*/ 1024 w 1806508"/>
                <a:gd name="connsiteY37" fmla="*/ 330383 h 758238"/>
                <a:gd name="connsiteX38" fmla="*/ 0 w 1806508"/>
                <a:gd name="connsiteY38" fmla="*/ 266409 h 758238"/>
                <a:gd name="connsiteX39" fmla="*/ 0 w 1806508"/>
                <a:gd name="connsiteY39" fmla="*/ 219837 h 758238"/>
                <a:gd name="connsiteX40" fmla="*/ 4607 w 1806508"/>
                <a:gd name="connsiteY40" fmla="*/ 127203 h 758238"/>
                <a:gd name="connsiteX41" fmla="*/ 13821 w 1806508"/>
                <a:gd name="connsiteY41" fmla="*/ 36617 h 758238"/>
                <a:gd name="connsiteX42" fmla="*/ 19440 w 1806508"/>
                <a:gd name="connsiteY42"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41907 w 1806508"/>
                <a:gd name="connsiteY28" fmla="*/ 698502 h 758238"/>
                <a:gd name="connsiteX29" fmla="*/ 741753 w 1806508"/>
                <a:gd name="connsiteY29" fmla="*/ 698502 h 758238"/>
                <a:gd name="connsiteX30" fmla="*/ 754518 w 1806508"/>
                <a:gd name="connsiteY30" fmla="*/ 729576 h 758238"/>
                <a:gd name="connsiteX31" fmla="*/ 767827 w 1806508"/>
                <a:gd name="connsiteY31" fmla="*/ 758236 h 758238"/>
                <a:gd name="connsiteX32" fmla="*/ 67569 w 1806508"/>
                <a:gd name="connsiteY32" fmla="*/ 758236 h 758238"/>
                <a:gd name="connsiteX33" fmla="*/ 52212 w 1806508"/>
                <a:gd name="connsiteY33" fmla="*/ 698869 h 758238"/>
                <a:gd name="connsiteX34" fmla="*/ 26618 w 1806508"/>
                <a:gd name="connsiteY34" fmla="*/ 578599 h 758238"/>
                <a:gd name="connsiteX35" fmla="*/ 9214 w 1806508"/>
                <a:gd name="connsiteY35" fmla="*/ 455770 h 758238"/>
                <a:gd name="connsiteX36" fmla="*/ 1024 w 1806508"/>
                <a:gd name="connsiteY36" fmla="*/ 330383 h 758238"/>
                <a:gd name="connsiteX37" fmla="*/ 0 w 1806508"/>
                <a:gd name="connsiteY37" fmla="*/ 266409 h 758238"/>
                <a:gd name="connsiteX38" fmla="*/ 0 w 1806508"/>
                <a:gd name="connsiteY38" fmla="*/ 219837 h 758238"/>
                <a:gd name="connsiteX39" fmla="*/ 4607 w 1806508"/>
                <a:gd name="connsiteY39" fmla="*/ 127203 h 758238"/>
                <a:gd name="connsiteX40" fmla="*/ 13821 w 1806508"/>
                <a:gd name="connsiteY40" fmla="*/ 36617 h 758238"/>
                <a:gd name="connsiteX41" fmla="*/ 19440 w 1806508"/>
                <a:gd name="connsiteY41"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41907 w 1806508"/>
                <a:gd name="connsiteY28" fmla="*/ 698502 h 758238"/>
                <a:gd name="connsiteX29" fmla="*/ 754518 w 1806508"/>
                <a:gd name="connsiteY29" fmla="*/ 729576 h 758238"/>
                <a:gd name="connsiteX30" fmla="*/ 767827 w 1806508"/>
                <a:gd name="connsiteY30" fmla="*/ 758236 h 758238"/>
                <a:gd name="connsiteX31" fmla="*/ 67569 w 1806508"/>
                <a:gd name="connsiteY31" fmla="*/ 758236 h 758238"/>
                <a:gd name="connsiteX32" fmla="*/ 52212 w 1806508"/>
                <a:gd name="connsiteY32" fmla="*/ 698869 h 758238"/>
                <a:gd name="connsiteX33" fmla="*/ 26618 w 1806508"/>
                <a:gd name="connsiteY33" fmla="*/ 578599 h 758238"/>
                <a:gd name="connsiteX34" fmla="*/ 9214 w 1806508"/>
                <a:gd name="connsiteY34" fmla="*/ 455770 h 758238"/>
                <a:gd name="connsiteX35" fmla="*/ 1024 w 1806508"/>
                <a:gd name="connsiteY35" fmla="*/ 330383 h 758238"/>
                <a:gd name="connsiteX36" fmla="*/ 0 w 1806508"/>
                <a:gd name="connsiteY36" fmla="*/ 266409 h 758238"/>
                <a:gd name="connsiteX37" fmla="*/ 0 w 1806508"/>
                <a:gd name="connsiteY37" fmla="*/ 219837 h 758238"/>
                <a:gd name="connsiteX38" fmla="*/ 4607 w 1806508"/>
                <a:gd name="connsiteY38" fmla="*/ 127203 h 758238"/>
                <a:gd name="connsiteX39" fmla="*/ 13821 w 1806508"/>
                <a:gd name="connsiteY39" fmla="*/ 36617 h 758238"/>
                <a:gd name="connsiteX40" fmla="*/ 19440 w 1806508"/>
                <a:gd name="connsiteY40"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54518 w 1806508"/>
                <a:gd name="connsiteY28" fmla="*/ 729576 h 758238"/>
                <a:gd name="connsiteX29" fmla="*/ 767827 w 1806508"/>
                <a:gd name="connsiteY29" fmla="*/ 758236 h 758238"/>
                <a:gd name="connsiteX30" fmla="*/ 67569 w 1806508"/>
                <a:gd name="connsiteY30" fmla="*/ 758236 h 758238"/>
                <a:gd name="connsiteX31" fmla="*/ 52212 w 1806508"/>
                <a:gd name="connsiteY31" fmla="*/ 698869 h 758238"/>
                <a:gd name="connsiteX32" fmla="*/ 26618 w 1806508"/>
                <a:gd name="connsiteY32" fmla="*/ 578599 h 758238"/>
                <a:gd name="connsiteX33" fmla="*/ 9214 w 1806508"/>
                <a:gd name="connsiteY33" fmla="*/ 455770 h 758238"/>
                <a:gd name="connsiteX34" fmla="*/ 1024 w 1806508"/>
                <a:gd name="connsiteY34" fmla="*/ 330383 h 758238"/>
                <a:gd name="connsiteX35" fmla="*/ 0 w 1806508"/>
                <a:gd name="connsiteY35" fmla="*/ 266409 h 758238"/>
                <a:gd name="connsiteX36" fmla="*/ 0 w 1806508"/>
                <a:gd name="connsiteY36" fmla="*/ 219837 h 758238"/>
                <a:gd name="connsiteX37" fmla="*/ 4607 w 1806508"/>
                <a:gd name="connsiteY37" fmla="*/ 127203 h 758238"/>
                <a:gd name="connsiteX38" fmla="*/ 13821 w 1806508"/>
                <a:gd name="connsiteY38" fmla="*/ 36617 h 758238"/>
                <a:gd name="connsiteX39" fmla="*/ 19440 w 1806508"/>
                <a:gd name="connsiteY39"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67827 w 1806508"/>
                <a:gd name="connsiteY28" fmla="*/ 758236 h 758238"/>
                <a:gd name="connsiteX29" fmla="*/ 67569 w 1806508"/>
                <a:gd name="connsiteY29" fmla="*/ 758236 h 758238"/>
                <a:gd name="connsiteX30" fmla="*/ 52212 w 1806508"/>
                <a:gd name="connsiteY30" fmla="*/ 698869 h 758238"/>
                <a:gd name="connsiteX31" fmla="*/ 26618 w 1806508"/>
                <a:gd name="connsiteY31" fmla="*/ 578599 h 758238"/>
                <a:gd name="connsiteX32" fmla="*/ 9214 w 1806508"/>
                <a:gd name="connsiteY32" fmla="*/ 455770 h 758238"/>
                <a:gd name="connsiteX33" fmla="*/ 1024 w 1806508"/>
                <a:gd name="connsiteY33" fmla="*/ 330383 h 758238"/>
                <a:gd name="connsiteX34" fmla="*/ 0 w 1806508"/>
                <a:gd name="connsiteY34" fmla="*/ 266409 h 758238"/>
                <a:gd name="connsiteX35" fmla="*/ 0 w 1806508"/>
                <a:gd name="connsiteY35" fmla="*/ 219837 h 758238"/>
                <a:gd name="connsiteX36" fmla="*/ 4607 w 1806508"/>
                <a:gd name="connsiteY36" fmla="*/ 127203 h 758238"/>
                <a:gd name="connsiteX37" fmla="*/ 13821 w 1806508"/>
                <a:gd name="connsiteY37" fmla="*/ 36617 h 758238"/>
                <a:gd name="connsiteX38" fmla="*/ 19440 w 1806508"/>
                <a:gd name="connsiteY38"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67827 w 1806508"/>
                <a:gd name="connsiteY27" fmla="*/ 758236 h 758238"/>
                <a:gd name="connsiteX28" fmla="*/ 67569 w 1806508"/>
                <a:gd name="connsiteY28" fmla="*/ 758236 h 758238"/>
                <a:gd name="connsiteX29" fmla="*/ 52212 w 1806508"/>
                <a:gd name="connsiteY29" fmla="*/ 698869 h 758238"/>
                <a:gd name="connsiteX30" fmla="*/ 26618 w 1806508"/>
                <a:gd name="connsiteY30" fmla="*/ 578599 h 758238"/>
                <a:gd name="connsiteX31" fmla="*/ 9214 w 1806508"/>
                <a:gd name="connsiteY31" fmla="*/ 455770 h 758238"/>
                <a:gd name="connsiteX32" fmla="*/ 1024 w 1806508"/>
                <a:gd name="connsiteY32" fmla="*/ 330383 h 758238"/>
                <a:gd name="connsiteX33" fmla="*/ 0 w 1806508"/>
                <a:gd name="connsiteY33" fmla="*/ 266409 h 758238"/>
                <a:gd name="connsiteX34" fmla="*/ 0 w 1806508"/>
                <a:gd name="connsiteY34" fmla="*/ 219837 h 758238"/>
                <a:gd name="connsiteX35" fmla="*/ 4607 w 1806508"/>
                <a:gd name="connsiteY35" fmla="*/ 127203 h 758238"/>
                <a:gd name="connsiteX36" fmla="*/ 13821 w 1806508"/>
                <a:gd name="connsiteY36" fmla="*/ 36617 h 758238"/>
                <a:gd name="connsiteX37" fmla="*/ 19440 w 1806508"/>
                <a:gd name="connsiteY37"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67569 w 1806508"/>
                <a:gd name="connsiteY27" fmla="*/ 758236 h 758238"/>
                <a:gd name="connsiteX28" fmla="*/ 52212 w 1806508"/>
                <a:gd name="connsiteY28" fmla="*/ 698869 h 758238"/>
                <a:gd name="connsiteX29" fmla="*/ 26618 w 1806508"/>
                <a:gd name="connsiteY29" fmla="*/ 578599 h 758238"/>
                <a:gd name="connsiteX30" fmla="*/ 9214 w 1806508"/>
                <a:gd name="connsiteY30" fmla="*/ 455770 h 758238"/>
                <a:gd name="connsiteX31" fmla="*/ 1024 w 1806508"/>
                <a:gd name="connsiteY31" fmla="*/ 330383 h 758238"/>
                <a:gd name="connsiteX32" fmla="*/ 0 w 1806508"/>
                <a:gd name="connsiteY32" fmla="*/ 266409 h 758238"/>
                <a:gd name="connsiteX33" fmla="*/ 0 w 1806508"/>
                <a:gd name="connsiteY33" fmla="*/ 219837 h 758238"/>
                <a:gd name="connsiteX34" fmla="*/ 4607 w 1806508"/>
                <a:gd name="connsiteY34" fmla="*/ 127203 h 758238"/>
                <a:gd name="connsiteX35" fmla="*/ 13821 w 1806508"/>
                <a:gd name="connsiteY35" fmla="*/ 36617 h 758238"/>
                <a:gd name="connsiteX36" fmla="*/ 19440 w 1806508"/>
                <a:gd name="connsiteY36"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67569 w 1806508"/>
                <a:gd name="connsiteY26" fmla="*/ 758236 h 758238"/>
                <a:gd name="connsiteX27" fmla="*/ 52212 w 1806508"/>
                <a:gd name="connsiteY27" fmla="*/ 698869 h 758238"/>
                <a:gd name="connsiteX28" fmla="*/ 26618 w 1806508"/>
                <a:gd name="connsiteY28" fmla="*/ 578599 h 758238"/>
                <a:gd name="connsiteX29" fmla="*/ 9214 w 1806508"/>
                <a:gd name="connsiteY29" fmla="*/ 455770 h 758238"/>
                <a:gd name="connsiteX30" fmla="*/ 1024 w 1806508"/>
                <a:gd name="connsiteY30" fmla="*/ 330383 h 758238"/>
                <a:gd name="connsiteX31" fmla="*/ 0 w 1806508"/>
                <a:gd name="connsiteY31" fmla="*/ 266409 h 758238"/>
                <a:gd name="connsiteX32" fmla="*/ 0 w 1806508"/>
                <a:gd name="connsiteY32" fmla="*/ 219837 h 758238"/>
                <a:gd name="connsiteX33" fmla="*/ 4607 w 1806508"/>
                <a:gd name="connsiteY33" fmla="*/ 127203 h 758238"/>
                <a:gd name="connsiteX34" fmla="*/ 13821 w 1806508"/>
                <a:gd name="connsiteY34" fmla="*/ 36617 h 758238"/>
                <a:gd name="connsiteX35" fmla="*/ 19440 w 1806508"/>
                <a:gd name="connsiteY35" fmla="*/ 0 h 75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06508" h="758238">
                  <a:moveTo>
                    <a:pt x="19440" y="0"/>
                  </a:moveTo>
                  <a:lnTo>
                    <a:pt x="1393765" y="0"/>
                  </a:lnTo>
                  <a:lnTo>
                    <a:pt x="1385775" y="11674"/>
                  </a:lnTo>
                  <a:lnTo>
                    <a:pt x="1363254" y="53122"/>
                  </a:lnTo>
                  <a:lnTo>
                    <a:pt x="1344316" y="97639"/>
                  </a:lnTo>
                  <a:lnTo>
                    <a:pt x="1329985" y="143692"/>
                  </a:lnTo>
                  <a:lnTo>
                    <a:pt x="1320260" y="191791"/>
                  </a:lnTo>
                  <a:lnTo>
                    <a:pt x="1315653" y="241426"/>
                  </a:lnTo>
                  <a:cubicBezTo>
                    <a:pt x="1315482" y="249784"/>
                    <a:pt x="1315312" y="258141"/>
                    <a:pt x="1315141" y="266499"/>
                  </a:cubicBezTo>
                  <a:cubicBezTo>
                    <a:pt x="1315312" y="275027"/>
                    <a:pt x="1315482" y="283556"/>
                    <a:pt x="1315653" y="292084"/>
                  </a:cubicBezTo>
                  <a:lnTo>
                    <a:pt x="1320260" y="341206"/>
                  </a:lnTo>
                  <a:lnTo>
                    <a:pt x="1329985" y="389306"/>
                  </a:lnTo>
                  <a:lnTo>
                    <a:pt x="1344316" y="435870"/>
                  </a:lnTo>
                  <a:lnTo>
                    <a:pt x="1363254" y="479364"/>
                  </a:lnTo>
                  <a:lnTo>
                    <a:pt x="1385775" y="521323"/>
                  </a:lnTo>
                  <a:lnTo>
                    <a:pt x="1412391" y="560724"/>
                  </a:lnTo>
                  <a:lnTo>
                    <a:pt x="1442078" y="597054"/>
                  </a:lnTo>
                  <a:lnTo>
                    <a:pt x="1475347" y="630314"/>
                  </a:lnTo>
                  <a:lnTo>
                    <a:pt x="1512200" y="659993"/>
                  </a:lnTo>
                  <a:lnTo>
                    <a:pt x="1551611" y="686601"/>
                  </a:lnTo>
                  <a:lnTo>
                    <a:pt x="1593071" y="709627"/>
                  </a:lnTo>
                  <a:lnTo>
                    <a:pt x="1637089" y="728048"/>
                  </a:lnTo>
                  <a:lnTo>
                    <a:pt x="1683154" y="742376"/>
                  </a:lnTo>
                  <a:lnTo>
                    <a:pt x="1730756" y="752098"/>
                  </a:lnTo>
                  <a:lnTo>
                    <a:pt x="1780916" y="757215"/>
                  </a:lnTo>
                  <a:lnTo>
                    <a:pt x="1806508" y="758238"/>
                  </a:lnTo>
                  <a:lnTo>
                    <a:pt x="67569" y="758236"/>
                  </a:lnTo>
                  <a:lnTo>
                    <a:pt x="52212" y="698869"/>
                  </a:lnTo>
                  <a:lnTo>
                    <a:pt x="26618" y="578599"/>
                  </a:lnTo>
                  <a:lnTo>
                    <a:pt x="9214" y="455770"/>
                  </a:lnTo>
                  <a:lnTo>
                    <a:pt x="1024" y="330383"/>
                  </a:lnTo>
                  <a:cubicBezTo>
                    <a:pt x="683" y="309058"/>
                    <a:pt x="341" y="287734"/>
                    <a:pt x="0" y="266409"/>
                  </a:cubicBezTo>
                  <a:lnTo>
                    <a:pt x="0" y="219837"/>
                  </a:lnTo>
                  <a:lnTo>
                    <a:pt x="4607" y="127203"/>
                  </a:lnTo>
                  <a:lnTo>
                    <a:pt x="13821" y="36617"/>
                  </a:lnTo>
                  <a:lnTo>
                    <a:pt x="19440" y="0"/>
                  </a:lnTo>
                  <a:close/>
                </a:path>
              </a:pathLst>
            </a:custGeom>
            <a:gradFill>
              <a:gsLst>
                <a:gs pos="35000">
                  <a:srgbClr val="EFEDEE">
                    <a:alpha val="0"/>
                  </a:srgbClr>
                </a:gs>
                <a:gs pos="100000">
                  <a:schemeClr val="tx1">
                    <a:alpha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 name="Прямоугольник 3"/>
          <p:cNvSpPr/>
          <p:nvPr/>
        </p:nvSpPr>
        <p:spPr>
          <a:xfrm>
            <a:off x="446001" y="43675"/>
            <a:ext cx="5176225" cy="523220"/>
          </a:xfrm>
          <a:prstGeom prst="rect">
            <a:avLst/>
          </a:prstGeom>
        </p:spPr>
        <p:txBody>
          <a:bodyPr wrap="none">
            <a:spAutoFit/>
          </a:bodyPr>
          <a:lstStyle/>
          <a:p>
            <a:r>
              <a:rPr lang="ru-RU" sz="2800" b="1" dirty="0" err="1"/>
              <a:t>Доимий</a:t>
            </a:r>
            <a:r>
              <a:rPr lang="uz-Cyrl-UZ" sz="2800" b="1" dirty="0"/>
              <a:t> счетлар 4 га бўлинади</a:t>
            </a:r>
            <a:r>
              <a:rPr lang="ru-RU" sz="2800" b="1" dirty="0"/>
              <a:t>: </a:t>
            </a:r>
          </a:p>
        </p:txBody>
      </p:sp>
      <p:sp>
        <p:nvSpPr>
          <p:cNvPr id="5" name="Прямоугольник 4"/>
          <p:cNvSpPr/>
          <p:nvPr/>
        </p:nvSpPr>
        <p:spPr>
          <a:xfrm>
            <a:off x="251520" y="719563"/>
            <a:ext cx="3336226" cy="1200329"/>
          </a:xfrm>
          <a:prstGeom prst="rect">
            <a:avLst/>
          </a:prstGeom>
        </p:spPr>
        <p:txBody>
          <a:bodyPr wrap="square">
            <a:spAutoFit/>
          </a:bodyPr>
          <a:lstStyle/>
          <a:p>
            <a:pPr lvl="0"/>
            <a:r>
              <a:rPr lang="ru-RU" b="1" dirty="0"/>
              <a:t>Актив</a:t>
            </a:r>
            <a:r>
              <a:rPr lang="uz-Cyrl-UZ" b="1" dirty="0"/>
              <a:t>: </a:t>
            </a:r>
            <a:endParaRPr lang="uz-Cyrl-UZ" b="1" dirty="0" smtClean="0"/>
          </a:p>
          <a:p>
            <a:pPr lvl="0"/>
            <a:r>
              <a:rPr lang="uz-Cyrl-UZ" b="1" dirty="0" smtClean="0"/>
              <a:t>узоқ </a:t>
            </a:r>
            <a:r>
              <a:rPr lang="uz-Cyrl-UZ" b="1" dirty="0"/>
              <a:t>муддатли </a:t>
            </a:r>
            <a:r>
              <a:rPr lang="uz-Cyrl-UZ" b="1" dirty="0" smtClean="0"/>
              <a:t>актив </a:t>
            </a:r>
          </a:p>
          <a:p>
            <a:pPr lvl="0"/>
            <a:r>
              <a:rPr lang="uz-Cyrl-UZ" b="1" dirty="0" smtClean="0"/>
              <a:t>(</a:t>
            </a:r>
            <a:r>
              <a:rPr lang="en-US" b="1" dirty="0" smtClean="0"/>
              <a:t>0100-099</a:t>
            </a:r>
            <a:r>
              <a:rPr lang="uz-Cyrl-UZ" b="1" dirty="0" smtClean="0"/>
              <a:t>0)</a:t>
            </a:r>
          </a:p>
          <a:p>
            <a:pPr lvl="0"/>
            <a:r>
              <a:rPr lang="uz-Cyrl-UZ" b="1" dirty="0" smtClean="0"/>
              <a:t>жорий актив (</a:t>
            </a:r>
            <a:r>
              <a:rPr lang="en-US" b="1" dirty="0" smtClean="0"/>
              <a:t>1000-5</a:t>
            </a:r>
            <a:r>
              <a:rPr lang="uz-Cyrl-UZ" b="1" dirty="0" smtClean="0"/>
              <a:t>9</a:t>
            </a:r>
            <a:r>
              <a:rPr lang="en-US" b="1" dirty="0" smtClean="0"/>
              <a:t>00</a:t>
            </a:r>
            <a:r>
              <a:rPr lang="uz-Cyrl-UZ" b="1" dirty="0" smtClean="0"/>
              <a:t>)</a:t>
            </a:r>
            <a:endParaRPr lang="ru-RU" b="1" dirty="0"/>
          </a:p>
        </p:txBody>
      </p:sp>
      <p:sp>
        <p:nvSpPr>
          <p:cNvPr id="6" name="Прямоугольник 5"/>
          <p:cNvSpPr/>
          <p:nvPr/>
        </p:nvSpPr>
        <p:spPr>
          <a:xfrm>
            <a:off x="317712" y="2097871"/>
            <a:ext cx="3525046" cy="2031325"/>
          </a:xfrm>
          <a:prstGeom prst="rect">
            <a:avLst/>
          </a:prstGeom>
        </p:spPr>
        <p:txBody>
          <a:bodyPr wrap="square">
            <a:spAutoFit/>
          </a:bodyPr>
          <a:lstStyle/>
          <a:p>
            <a:r>
              <a:rPr lang="ru-RU" b="1" dirty="0"/>
              <a:t>Пассив</a:t>
            </a:r>
            <a:r>
              <a:rPr lang="uz-Cyrl-UZ" b="1" dirty="0"/>
              <a:t>: </a:t>
            </a:r>
            <a:endParaRPr lang="uz-Cyrl-UZ" b="1" dirty="0" smtClean="0"/>
          </a:p>
          <a:p>
            <a:r>
              <a:rPr lang="uz-Cyrl-UZ" b="1" dirty="0" smtClean="0"/>
              <a:t>хусусий капитал</a:t>
            </a:r>
            <a:r>
              <a:rPr lang="en-US" b="1" dirty="0" smtClean="0"/>
              <a:t> </a:t>
            </a:r>
          </a:p>
          <a:p>
            <a:r>
              <a:rPr lang="en-US" b="1" dirty="0" smtClean="0"/>
              <a:t>(8300-8700)</a:t>
            </a:r>
            <a:r>
              <a:rPr lang="uz-Cyrl-UZ" b="1" dirty="0" smtClean="0"/>
              <a:t> </a:t>
            </a:r>
            <a:endParaRPr lang="en-US" b="1" dirty="0" smtClean="0"/>
          </a:p>
          <a:p>
            <a:r>
              <a:rPr lang="uz-Cyrl-UZ" b="1" dirty="0" smtClean="0"/>
              <a:t>мажбуриятлар</a:t>
            </a:r>
            <a:endParaRPr lang="en-US" b="1" dirty="0" smtClean="0"/>
          </a:p>
          <a:p>
            <a:r>
              <a:rPr lang="en-US" b="1" dirty="0" smtClean="0"/>
              <a:t>6000-7900 </a:t>
            </a:r>
          </a:p>
          <a:p>
            <a:r>
              <a:rPr lang="uz-Cyrl-UZ" b="1" dirty="0" smtClean="0"/>
              <a:t>Мақсадли тушумлар</a:t>
            </a:r>
          </a:p>
          <a:p>
            <a:r>
              <a:rPr lang="en-US" b="1" dirty="0" smtClean="0"/>
              <a:t>8810,8820,88</a:t>
            </a:r>
            <a:r>
              <a:rPr lang="uz-Cyrl-UZ" b="1" dirty="0" smtClean="0"/>
              <a:t>3</a:t>
            </a:r>
            <a:r>
              <a:rPr lang="en-US" b="1" dirty="0" smtClean="0"/>
              <a:t>0</a:t>
            </a:r>
            <a:endParaRPr lang="ru-RU" dirty="0"/>
          </a:p>
        </p:txBody>
      </p:sp>
      <p:sp>
        <p:nvSpPr>
          <p:cNvPr id="7" name="Прямоугольник 6"/>
          <p:cNvSpPr/>
          <p:nvPr/>
        </p:nvSpPr>
        <p:spPr>
          <a:xfrm>
            <a:off x="6476832" y="3385747"/>
            <a:ext cx="2726645" cy="1754326"/>
          </a:xfrm>
          <a:prstGeom prst="rect">
            <a:avLst/>
          </a:prstGeom>
        </p:spPr>
        <p:txBody>
          <a:bodyPr wrap="square">
            <a:spAutoFit/>
          </a:bodyPr>
          <a:lstStyle/>
          <a:p>
            <a:pPr lvl="0"/>
            <a:r>
              <a:rPr lang="ru-RU" b="1" dirty="0" err="1"/>
              <a:t>Контрактив</a:t>
            </a:r>
            <a:r>
              <a:rPr lang="uz-Cyrl-UZ" b="1" dirty="0"/>
              <a:t>: </a:t>
            </a:r>
            <a:endParaRPr lang="uz-Cyrl-UZ" b="1" dirty="0" smtClean="0"/>
          </a:p>
          <a:p>
            <a:pPr lvl="0"/>
            <a:r>
              <a:rPr lang="uz-Cyrl-UZ" b="1" dirty="0" smtClean="0"/>
              <a:t>эскириш </a:t>
            </a:r>
            <a:r>
              <a:rPr lang="uz-Cyrl-UZ" b="1" dirty="0"/>
              <a:t>(амортизация) </a:t>
            </a:r>
            <a:r>
              <a:rPr lang="uz-Cyrl-UZ" b="1" dirty="0" smtClean="0"/>
              <a:t>счётлари </a:t>
            </a:r>
          </a:p>
          <a:p>
            <a:pPr lvl="0"/>
            <a:r>
              <a:rPr lang="en-US" b="1" dirty="0" smtClean="0"/>
              <a:t>0200-0299 0500-0590,</a:t>
            </a:r>
            <a:endParaRPr lang="uz-Cyrl-UZ" b="1" dirty="0" smtClean="0"/>
          </a:p>
          <a:p>
            <a:pPr lvl="0"/>
            <a:r>
              <a:rPr lang="uz-Cyrl-UZ" b="1" dirty="0" smtClean="0"/>
              <a:t>Товар устамаси    -</a:t>
            </a:r>
            <a:r>
              <a:rPr lang="en-US" b="1" dirty="0" smtClean="0"/>
              <a:t>2980,</a:t>
            </a:r>
            <a:endParaRPr lang="uz-Cyrl-UZ" b="1" dirty="0" smtClean="0"/>
          </a:p>
          <a:p>
            <a:pPr lvl="0"/>
            <a:r>
              <a:rPr lang="uz-Cyrl-UZ" b="1" dirty="0" smtClean="0"/>
              <a:t>Гумонли қарзлар -</a:t>
            </a:r>
            <a:r>
              <a:rPr lang="en-US" b="1" dirty="0" smtClean="0"/>
              <a:t>4910</a:t>
            </a:r>
            <a:endParaRPr lang="ru-RU" b="1" dirty="0"/>
          </a:p>
        </p:txBody>
      </p:sp>
      <p:sp>
        <p:nvSpPr>
          <p:cNvPr id="8" name="Прямоугольник 7"/>
          <p:cNvSpPr/>
          <p:nvPr/>
        </p:nvSpPr>
        <p:spPr>
          <a:xfrm>
            <a:off x="2180042" y="5449014"/>
            <a:ext cx="5546968" cy="1200329"/>
          </a:xfrm>
          <a:prstGeom prst="rect">
            <a:avLst/>
          </a:prstGeom>
        </p:spPr>
        <p:txBody>
          <a:bodyPr wrap="none">
            <a:spAutoFit/>
          </a:bodyPr>
          <a:lstStyle/>
          <a:p>
            <a:r>
              <a:rPr lang="ru-RU" b="1" dirty="0" err="1" smtClean="0"/>
              <a:t>Контрпассив</a:t>
            </a:r>
            <a:endParaRPr lang="uz-Cyrl-UZ" b="1" dirty="0"/>
          </a:p>
          <a:p>
            <a:r>
              <a:rPr lang="uz-Cyrl-UZ" b="1" dirty="0" smtClean="0"/>
              <a:t>Сотиб олинган акция -</a:t>
            </a:r>
            <a:r>
              <a:rPr lang="en-US" b="1" dirty="0" smtClean="0"/>
              <a:t>8600,</a:t>
            </a:r>
            <a:endParaRPr lang="uz-Cyrl-UZ" b="1" dirty="0" smtClean="0"/>
          </a:p>
          <a:p>
            <a:r>
              <a:rPr lang="uz-Cyrl-UZ" b="1" dirty="0" smtClean="0"/>
              <a:t>Товарларни қайтиши -</a:t>
            </a:r>
            <a:r>
              <a:rPr lang="en-US" b="1" dirty="0" smtClean="0"/>
              <a:t>9040,</a:t>
            </a:r>
            <a:endParaRPr lang="uz-Cyrl-UZ" b="1" dirty="0" smtClean="0"/>
          </a:p>
          <a:p>
            <a:r>
              <a:rPr lang="uz-Cyrl-UZ" b="1" dirty="0" smtClean="0"/>
              <a:t>Харидор ва буюртмачиларга берилган чегирма -</a:t>
            </a:r>
            <a:r>
              <a:rPr lang="en-US" b="1" dirty="0" smtClean="0"/>
              <a:t>9050</a:t>
            </a:r>
            <a:endParaRPr lang="ru-RU" dirty="0"/>
          </a:p>
        </p:txBody>
      </p:sp>
    </p:spTree>
    <p:extLst>
      <p:ext uri="{BB962C8B-B14F-4D97-AF65-F5344CB8AC3E}">
        <p14:creationId xmlns:p14="http://schemas.microsoft.com/office/powerpoint/2010/main" val="385674537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95536" y="116632"/>
            <a:ext cx="8319965" cy="9144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r>
              <a:rPr lang="uz-Cyrl-UZ" b="1" dirty="0"/>
              <a:t>2. Счётлар ўзаро боғланиши (коореспонденция). Бухгалтерия ҳисоби счётларидаги маълумотларни балансда умумлаштиришдаги ўзаро хослиги. </a:t>
            </a:r>
            <a:endParaRPr lang="ru-RU" b="1" dirty="0"/>
          </a:p>
        </p:txBody>
      </p:sp>
      <p:sp>
        <p:nvSpPr>
          <p:cNvPr id="5" name="Прямоугольник 4"/>
          <p:cNvSpPr/>
          <p:nvPr/>
        </p:nvSpPr>
        <p:spPr>
          <a:xfrm>
            <a:off x="1187624" y="4509120"/>
            <a:ext cx="6336704" cy="1477328"/>
          </a:xfrm>
          <a:prstGeom prst="rect">
            <a:avLst/>
          </a:prstGeom>
        </p:spPr>
        <p:txBody>
          <a:bodyPr wrap="square">
            <a:spAutoFit/>
          </a:bodyPr>
          <a:lstStyle/>
          <a:p>
            <a:r>
              <a:rPr lang="ru-RU" dirty="0"/>
              <a:t> </a:t>
            </a:r>
            <a:r>
              <a:rPr lang="uz-Cyrl-UZ" b="1" dirty="0"/>
              <a:t>Масалан:</a:t>
            </a:r>
            <a:r>
              <a:rPr lang="uz-Cyrl-UZ" dirty="0"/>
              <a:t> ишлаб чиқаришдаги ишчиларга иш  ҳақи  ҳисобланди – </a:t>
            </a:r>
            <a:r>
              <a:rPr lang="uz-Cyrl-UZ" b="1" dirty="0"/>
              <a:t>200000 сўм</a:t>
            </a:r>
            <a:r>
              <a:rPr lang="uz-Cyrl-UZ" dirty="0"/>
              <a:t> </a:t>
            </a:r>
            <a:endParaRPr lang="ru-RU" b="1" dirty="0"/>
          </a:p>
          <a:p>
            <a:r>
              <a:rPr lang="ru-RU" b="1" dirty="0"/>
              <a:t>Дебет 2010</a:t>
            </a:r>
            <a:r>
              <a:rPr lang="ru-RU" dirty="0"/>
              <a:t> «</a:t>
            </a:r>
            <a:r>
              <a:rPr lang="ru-RU" dirty="0" err="1"/>
              <a:t>Асосий</a:t>
            </a:r>
            <a:r>
              <a:rPr lang="ru-RU" dirty="0"/>
              <a:t> </a:t>
            </a:r>
            <a:r>
              <a:rPr lang="ru-RU" dirty="0" err="1"/>
              <a:t>ишлаб</a:t>
            </a:r>
            <a:r>
              <a:rPr lang="ru-RU" dirty="0"/>
              <a:t> </a:t>
            </a:r>
            <a:r>
              <a:rPr lang="ru-RU" dirty="0" err="1"/>
              <a:t>чиқариш</a:t>
            </a:r>
            <a:r>
              <a:rPr lang="ru-RU" dirty="0"/>
              <a:t>» </a:t>
            </a:r>
            <a:r>
              <a:rPr lang="ru-RU" dirty="0" err="1"/>
              <a:t>счёти</a:t>
            </a:r>
            <a:r>
              <a:rPr lang="ru-RU" dirty="0"/>
              <a:t> – 200000</a:t>
            </a:r>
            <a:endParaRPr lang="ru-RU" b="1" dirty="0"/>
          </a:p>
          <a:p>
            <a:r>
              <a:rPr lang="ru-RU" b="1" dirty="0"/>
              <a:t>Кредит 6710</a:t>
            </a:r>
            <a:r>
              <a:rPr lang="ru-RU" dirty="0"/>
              <a:t> «</a:t>
            </a:r>
            <a:r>
              <a:rPr lang="ru-RU" dirty="0" err="1"/>
              <a:t>Меҳнат</a:t>
            </a:r>
            <a:r>
              <a:rPr lang="ru-RU" dirty="0"/>
              <a:t>  </a:t>
            </a:r>
            <a:r>
              <a:rPr lang="ru-RU" dirty="0" err="1"/>
              <a:t>ҳақи</a:t>
            </a:r>
            <a:r>
              <a:rPr lang="ru-RU" dirty="0"/>
              <a:t> </a:t>
            </a:r>
            <a:r>
              <a:rPr lang="ru-RU" dirty="0" err="1"/>
              <a:t>бўйича</a:t>
            </a:r>
            <a:r>
              <a:rPr lang="ru-RU" dirty="0"/>
              <a:t> </a:t>
            </a:r>
            <a:r>
              <a:rPr lang="ru-RU" dirty="0" err="1"/>
              <a:t>ходимлар</a:t>
            </a:r>
            <a:r>
              <a:rPr lang="ru-RU" dirty="0"/>
              <a:t> </a:t>
            </a:r>
            <a:r>
              <a:rPr lang="ru-RU" dirty="0" err="1"/>
              <a:t>билан</a:t>
            </a:r>
            <a:r>
              <a:rPr lang="ru-RU" dirty="0"/>
              <a:t>  </a:t>
            </a:r>
            <a:r>
              <a:rPr lang="ru-RU" dirty="0" err="1"/>
              <a:t>ҳисоб</a:t>
            </a:r>
            <a:r>
              <a:rPr lang="ru-RU" dirty="0"/>
              <a:t> </a:t>
            </a:r>
            <a:r>
              <a:rPr lang="ru-RU" dirty="0" err="1"/>
              <a:t>китоблар</a:t>
            </a:r>
            <a:r>
              <a:rPr lang="ru-RU" dirty="0"/>
              <a:t>» </a:t>
            </a:r>
            <a:r>
              <a:rPr lang="ru-RU" dirty="0" err="1"/>
              <a:t>счёти</a:t>
            </a:r>
            <a:r>
              <a:rPr lang="ru-RU" dirty="0"/>
              <a:t> </a:t>
            </a:r>
            <a:r>
              <a:rPr lang="ru-RU" b="1" dirty="0"/>
              <a:t>– 200000</a:t>
            </a:r>
            <a:r>
              <a:rPr lang="uz-Cyrl-UZ" b="1" dirty="0"/>
              <a:t> сўм.</a:t>
            </a:r>
            <a:endParaRPr lang="ru-RU" b="1" dirty="0"/>
          </a:p>
        </p:txBody>
      </p:sp>
      <p:sp>
        <p:nvSpPr>
          <p:cNvPr id="6" name="Скругленная прямоугольная выноска 5"/>
          <p:cNvSpPr/>
          <p:nvPr/>
        </p:nvSpPr>
        <p:spPr>
          <a:xfrm>
            <a:off x="199034" y="1196752"/>
            <a:ext cx="8712968" cy="2016224"/>
          </a:xfrm>
          <a:prstGeom prst="wedgeRoundRectCallout">
            <a:avLst>
              <a:gd name="adj1" fmla="val -31625"/>
              <a:gd name="adj2" fmla="val 116837"/>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uz-Cyrl-UZ" dirty="0"/>
              <a:t>Хўжалик жараёнларини бухгалтерия  ҳисоби счётларида акс эттириш мақсадида </a:t>
            </a:r>
            <a:r>
              <a:rPr lang="uz-Cyrl-UZ" b="1" dirty="0"/>
              <a:t>иккиёқлама ёзув</a:t>
            </a:r>
            <a:r>
              <a:rPr lang="uz-Cyrl-UZ" dirty="0"/>
              <a:t> усулидан фойдаланилади.</a:t>
            </a:r>
            <a:endParaRPr lang="ru-RU" b="1" dirty="0"/>
          </a:p>
          <a:p>
            <a:r>
              <a:rPr lang="uz-Cyrl-UZ" b="1" dirty="0"/>
              <a:t>Иккиёқлама ёзув бухгалтерия  ҳисобининг тамойили</a:t>
            </a:r>
            <a:r>
              <a:rPr lang="uz-Cyrl-UZ" dirty="0"/>
              <a:t> бўлиб, хўжалик жараёнларини бир счётнинг дебетида иккинчи счётнинг кредитида бир хил суммада акс эттиришга айтилади.</a:t>
            </a:r>
            <a:endParaRPr lang="ru-RU" b="1" dirty="0"/>
          </a:p>
        </p:txBody>
      </p:sp>
    </p:spTree>
    <p:extLst>
      <p:ext uri="{BB962C8B-B14F-4D97-AF65-F5344CB8AC3E}">
        <p14:creationId xmlns:p14="http://schemas.microsoft.com/office/powerpoint/2010/main" val="17902810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404664"/>
            <a:ext cx="7992888" cy="1754326"/>
          </a:xfrm>
          <a:prstGeom prst="rect">
            <a:avLst/>
          </a:prstGeom>
        </p:spPr>
        <p:txBody>
          <a:bodyPr wrap="square">
            <a:spAutoFit/>
          </a:bodyPr>
          <a:lstStyle/>
          <a:p>
            <a:pPr algn="ctr"/>
            <a:r>
              <a:rPr lang="ru-RU" dirty="0"/>
              <a:t>Хўжалик </a:t>
            </a:r>
            <a:r>
              <a:rPr lang="ru-RU" dirty="0" err="1"/>
              <a:t>жараёнларини</a:t>
            </a:r>
            <a:r>
              <a:rPr lang="ru-RU" dirty="0"/>
              <a:t> </a:t>
            </a:r>
            <a:r>
              <a:rPr lang="ru-RU" dirty="0" err="1"/>
              <a:t>акс</a:t>
            </a:r>
            <a:r>
              <a:rPr lang="ru-RU" dirty="0"/>
              <a:t> </a:t>
            </a:r>
            <a:r>
              <a:rPr lang="ru-RU" dirty="0" err="1"/>
              <a:t>эттирувчи</a:t>
            </a:r>
            <a:r>
              <a:rPr lang="ru-RU" dirty="0"/>
              <a:t> </a:t>
            </a:r>
            <a:r>
              <a:rPr lang="ru-RU" dirty="0" err="1"/>
              <a:t>счётлар</a:t>
            </a:r>
            <a:r>
              <a:rPr lang="ru-RU" dirty="0"/>
              <a:t> </a:t>
            </a:r>
            <a:r>
              <a:rPr lang="ru-RU" b="1" u="sng" dirty="0" err="1"/>
              <a:t>корреспонденцияланувчи</a:t>
            </a:r>
            <a:r>
              <a:rPr lang="ru-RU" b="1" dirty="0"/>
              <a:t> </a:t>
            </a:r>
            <a:r>
              <a:rPr lang="ru-RU" b="1" dirty="0" err="1"/>
              <a:t>счётлар</a:t>
            </a:r>
            <a:r>
              <a:rPr lang="ru-RU" dirty="0"/>
              <a:t> </a:t>
            </a:r>
            <a:r>
              <a:rPr lang="ru-RU" dirty="0" err="1"/>
              <a:t>деб</a:t>
            </a:r>
            <a:r>
              <a:rPr lang="ru-RU" dirty="0"/>
              <a:t> </a:t>
            </a:r>
            <a:r>
              <a:rPr lang="ru-RU" dirty="0" err="1"/>
              <a:t>аталади</a:t>
            </a:r>
            <a:r>
              <a:rPr lang="ru-RU" dirty="0"/>
              <a:t>.</a:t>
            </a:r>
            <a:endParaRPr lang="ru-RU" b="1" dirty="0"/>
          </a:p>
          <a:p>
            <a:pPr algn="ctr"/>
            <a:r>
              <a:rPr lang="ru-RU" dirty="0" err="1"/>
              <a:t>Бир-бири</a:t>
            </a:r>
            <a:r>
              <a:rPr lang="ru-RU" dirty="0"/>
              <a:t> </a:t>
            </a:r>
            <a:r>
              <a:rPr lang="ru-RU" dirty="0" err="1"/>
              <a:t>билан</a:t>
            </a:r>
            <a:r>
              <a:rPr lang="ru-RU" dirty="0"/>
              <a:t> </a:t>
            </a:r>
            <a:r>
              <a:rPr lang="ru-RU" dirty="0" err="1"/>
              <a:t>счётларни</a:t>
            </a:r>
            <a:r>
              <a:rPr lang="ru-RU" dirty="0"/>
              <a:t> </a:t>
            </a:r>
            <a:r>
              <a:rPr lang="ru-RU" dirty="0" err="1"/>
              <a:t>боғлиқлиги</a:t>
            </a:r>
            <a:r>
              <a:rPr lang="ru-RU" dirty="0"/>
              <a:t> </a:t>
            </a:r>
            <a:r>
              <a:rPr lang="ru-RU" b="1" u="sng" dirty="0" err="1"/>
              <a:t>счётлар</a:t>
            </a:r>
            <a:r>
              <a:rPr lang="ru-RU" b="1" u="sng" dirty="0"/>
              <a:t> </a:t>
            </a:r>
            <a:r>
              <a:rPr lang="ru-RU" b="1" u="sng" dirty="0" err="1"/>
              <a:t>корреспонденцияси</a:t>
            </a:r>
            <a:r>
              <a:rPr lang="ru-RU" dirty="0"/>
              <a:t> </a:t>
            </a:r>
            <a:r>
              <a:rPr lang="ru-RU" dirty="0" err="1"/>
              <a:t>деб</a:t>
            </a:r>
            <a:r>
              <a:rPr lang="ru-RU" dirty="0"/>
              <a:t> </a:t>
            </a:r>
            <a:r>
              <a:rPr lang="ru-RU" dirty="0" err="1"/>
              <a:t>аталади</a:t>
            </a:r>
            <a:r>
              <a:rPr lang="ru-RU" dirty="0"/>
              <a:t>.</a:t>
            </a:r>
            <a:endParaRPr lang="ru-RU" b="1" dirty="0"/>
          </a:p>
          <a:p>
            <a:pPr algn="ctr"/>
            <a:r>
              <a:rPr lang="ru-RU" dirty="0" err="1"/>
              <a:t>Корреспонденцияланувчи</a:t>
            </a:r>
            <a:r>
              <a:rPr lang="ru-RU" dirty="0"/>
              <a:t> </a:t>
            </a:r>
            <a:r>
              <a:rPr lang="ru-RU" dirty="0" err="1"/>
              <a:t>счётлар</a:t>
            </a:r>
            <a:r>
              <a:rPr lang="ru-RU" dirty="0"/>
              <a:t> хўжалик </a:t>
            </a:r>
            <a:r>
              <a:rPr lang="ru-RU" dirty="0" err="1"/>
              <a:t>жараёнининг</a:t>
            </a:r>
            <a:r>
              <a:rPr lang="ru-RU" dirty="0"/>
              <a:t> </a:t>
            </a:r>
            <a:r>
              <a:rPr lang="ru-RU" dirty="0" err="1"/>
              <a:t>суммаси</a:t>
            </a:r>
            <a:r>
              <a:rPr lang="ru-RU" dirty="0"/>
              <a:t> </a:t>
            </a:r>
            <a:r>
              <a:rPr lang="ru-RU" dirty="0" err="1"/>
              <a:t>билан</a:t>
            </a:r>
            <a:r>
              <a:rPr lang="ru-RU" dirty="0"/>
              <a:t> </a:t>
            </a:r>
            <a:r>
              <a:rPr lang="ru-RU" dirty="0" err="1"/>
              <a:t>биргаликда</a:t>
            </a:r>
            <a:r>
              <a:rPr lang="ru-RU" dirty="0"/>
              <a:t> </a:t>
            </a:r>
            <a:r>
              <a:rPr lang="ru-RU" b="1" u="sng" dirty="0"/>
              <a:t>бухгалтерия </a:t>
            </a:r>
            <a:r>
              <a:rPr lang="ru-RU" b="1" u="sng" dirty="0" err="1"/>
              <a:t>ёзуви</a:t>
            </a:r>
            <a:r>
              <a:rPr lang="ru-RU" b="1" u="sng" dirty="0"/>
              <a:t> (проводка)</a:t>
            </a:r>
            <a:r>
              <a:rPr lang="ru-RU" dirty="0"/>
              <a:t> </a:t>
            </a:r>
            <a:r>
              <a:rPr lang="ru-RU" dirty="0" err="1"/>
              <a:t>деб</a:t>
            </a:r>
            <a:r>
              <a:rPr lang="ru-RU" dirty="0"/>
              <a:t> </a:t>
            </a:r>
            <a:r>
              <a:rPr lang="ru-RU" dirty="0" err="1"/>
              <a:t>аталади</a:t>
            </a:r>
            <a:r>
              <a:rPr lang="ru-RU" dirty="0"/>
              <a:t>.</a:t>
            </a:r>
            <a:endParaRPr lang="ru-RU" b="1" dirty="0"/>
          </a:p>
        </p:txBody>
      </p:sp>
      <p:pic>
        <p:nvPicPr>
          <p:cNvPr id="6" name="Picture 2" descr="C:\Documents and Settings\ALIYOR\Рабочий стол\алиёр\buhgalter.jpg"/>
          <p:cNvPicPr>
            <a:picLocks noChangeAspect="1" noChangeArrowheads="1"/>
          </p:cNvPicPr>
          <p:nvPr/>
        </p:nvPicPr>
        <p:blipFill>
          <a:blip r:embed="rId2" cstate="print"/>
          <a:srcRect/>
          <a:stretch>
            <a:fillRect/>
          </a:stretch>
        </p:blipFill>
        <p:spPr bwMode="auto">
          <a:xfrm>
            <a:off x="1043608" y="2188747"/>
            <a:ext cx="6984776" cy="4290648"/>
          </a:xfrm>
          <a:prstGeom prst="rect">
            <a:avLst/>
          </a:prstGeom>
          <a:noFill/>
        </p:spPr>
      </p:pic>
    </p:spTree>
    <p:extLst>
      <p:ext uri="{BB962C8B-B14F-4D97-AF65-F5344CB8AC3E}">
        <p14:creationId xmlns:p14="http://schemas.microsoft.com/office/powerpoint/2010/main" val="21335769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a:extLst>
              <a:ext uri="{FF2B5EF4-FFF2-40B4-BE49-F238E27FC236}">
                <a16:creationId xmlns="" xmlns:a16="http://schemas.microsoft.com/office/drawing/2014/main" id="{DC9FC2B3-E9FF-4D14-AE08-3BCBC4BA960D}"/>
              </a:ext>
            </a:extLst>
          </p:cNvPr>
          <p:cNvGrpSpPr/>
          <p:nvPr/>
        </p:nvGrpSpPr>
        <p:grpSpPr>
          <a:xfrm flipH="1">
            <a:off x="162260" y="910627"/>
            <a:ext cx="2990776" cy="1726285"/>
            <a:chOff x="5692588" y="1560606"/>
            <a:chExt cx="3195918" cy="936812"/>
          </a:xfrm>
        </p:grpSpPr>
        <p:sp>
          <p:nvSpPr>
            <p:cNvPr id="3"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4" name="Rectangle: Rounded Corners 111">
              <a:extLst>
                <a:ext uri="{FF2B5EF4-FFF2-40B4-BE49-F238E27FC236}">
                  <a16:creationId xmlns="" xmlns:a16="http://schemas.microsoft.com/office/drawing/2014/main" id="{86E3D609-39C5-48AB-BBEB-435EFD8F0C1A}"/>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5" name="Oval 112">
              <a:extLst>
                <a:ext uri="{FF2B5EF4-FFF2-40B4-BE49-F238E27FC236}">
                  <a16:creationId xmlns="" xmlns:a16="http://schemas.microsoft.com/office/drawing/2014/main" id="{1337A2B0-01C0-4E9D-B228-EE1EB83C1A34}"/>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6" name="Oval 113">
              <a:extLst>
                <a:ext uri="{FF2B5EF4-FFF2-40B4-BE49-F238E27FC236}">
                  <a16:creationId xmlns="" xmlns:a16="http://schemas.microsoft.com/office/drawing/2014/main" id="{27CFF79C-B611-42C4-BC5F-5B52BCDE0521}"/>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t>1</a:t>
              </a:r>
            </a:p>
          </p:txBody>
        </p:sp>
      </p:grpSp>
      <p:sp>
        <p:nvSpPr>
          <p:cNvPr id="17" name="Oval 3">
            <a:extLst>
              <a:ext uri="{FF2B5EF4-FFF2-40B4-BE49-F238E27FC236}">
                <a16:creationId xmlns="" xmlns:a16="http://schemas.microsoft.com/office/drawing/2014/main" id="{BC1B0D95-C1E1-4B2A-BCEF-062193828F12}"/>
              </a:ext>
            </a:extLst>
          </p:cNvPr>
          <p:cNvSpPr/>
          <p:nvPr/>
        </p:nvSpPr>
        <p:spPr>
          <a:xfrm>
            <a:off x="3208051" y="192370"/>
            <a:ext cx="2642841" cy="2876590"/>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ru-RU" sz="2400" b="1" dirty="0" smtClean="0"/>
              <a:t>      </a:t>
            </a:r>
            <a:endParaRPr lang="ru-RU" sz="2400" b="1" dirty="0"/>
          </a:p>
        </p:txBody>
      </p:sp>
      <p:grpSp>
        <p:nvGrpSpPr>
          <p:cNvPr id="18" name="Group 73">
            <a:extLst>
              <a:ext uri="{FF2B5EF4-FFF2-40B4-BE49-F238E27FC236}">
                <a16:creationId xmlns="" xmlns:a16="http://schemas.microsoft.com/office/drawing/2014/main" id="{6A968ABF-D362-4FD0-B330-BFB4C2906CAA}"/>
              </a:ext>
            </a:extLst>
          </p:cNvPr>
          <p:cNvGrpSpPr/>
          <p:nvPr/>
        </p:nvGrpSpPr>
        <p:grpSpPr>
          <a:xfrm>
            <a:off x="5900472" y="876344"/>
            <a:ext cx="3118772" cy="1760568"/>
            <a:chOff x="5692588" y="1560606"/>
            <a:chExt cx="3195918" cy="936812"/>
          </a:xfrm>
        </p:grpSpPr>
        <p:sp>
          <p:nvSpPr>
            <p:cNvPr id="19"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0" name="Rectangle: Rounded Corners 75">
              <a:extLst>
                <a:ext uri="{FF2B5EF4-FFF2-40B4-BE49-F238E27FC236}">
                  <a16:creationId xmlns="" xmlns:a16="http://schemas.microsoft.com/office/drawing/2014/main" id="{BD50A0A0-2FA1-49D0-8886-3E757F666345}"/>
                </a:ext>
              </a:extLst>
            </p:cNvPr>
            <p:cNvSpPr/>
            <p:nvPr/>
          </p:nvSpPr>
          <p:spPr>
            <a:xfrm>
              <a:off x="6279776" y="1780242"/>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21" name="Oval 76">
              <a:extLst>
                <a:ext uri="{FF2B5EF4-FFF2-40B4-BE49-F238E27FC236}">
                  <a16:creationId xmlns="" xmlns:a16="http://schemas.microsoft.com/office/drawing/2014/main"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2"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b="1" dirty="0"/>
                <a:t>2</a:t>
              </a:r>
              <a:endParaRPr lang="en-US" sz="2400" b="1" dirty="0"/>
            </a:p>
          </p:txBody>
        </p:sp>
      </p:grpSp>
      <p:sp>
        <p:nvSpPr>
          <p:cNvPr id="23" name="Figure">
            <a:extLst>
              <a:ext uri="{FF2B5EF4-FFF2-40B4-BE49-F238E27FC236}">
                <a16:creationId xmlns="" xmlns:a16="http://schemas.microsoft.com/office/drawing/2014/main" id="{9C60B6DB-756F-470B-821C-BD123097CC63}"/>
              </a:ext>
            </a:extLst>
          </p:cNvPr>
          <p:cNvSpPr/>
          <p:nvPr/>
        </p:nvSpPr>
        <p:spPr>
          <a:xfrm>
            <a:off x="4055705" y="260896"/>
            <a:ext cx="899119" cy="703487"/>
          </a:xfrm>
          <a:custGeom>
            <a:avLst/>
            <a:gdLst/>
            <a:ahLst/>
            <a:cxnLst>
              <a:cxn ang="0">
                <a:pos x="wd2" y="hd2"/>
              </a:cxn>
              <a:cxn ang="5400000">
                <a:pos x="wd2" y="hd2"/>
              </a:cxn>
              <a:cxn ang="10800000">
                <a:pos x="wd2" y="hd2"/>
              </a:cxn>
              <a:cxn ang="16200000">
                <a:pos x="wd2" y="hd2"/>
              </a:cxn>
            </a:cxnLst>
            <a:rect l="0" t="0" r="r" b="b"/>
            <a:pathLst>
              <a:path w="21462" h="21600" extrusionOk="0">
                <a:moveTo>
                  <a:pt x="15332" y="0"/>
                </a:moveTo>
                <a:lnTo>
                  <a:pt x="6130" y="0"/>
                </a:lnTo>
                <a:cubicBezTo>
                  <a:pt x="5579" y="0"/>
                  <a:pt x="5083" y="344"/>
                  <a:pt x="4808" y="875"/>
                </a:cubicBezTo>
                <a:lnTo>
                  <a:pt x="207" y="9940"/>
                </a:lnTo>
                <a:cubicBezTo>
                  <a:pt x="-69" y="10472"/>
                  <a:pt x="-69" y="11128"/>
                  <a:pt x="207" y="11660"/>
                </a:cubicBezTo>
                <a:lnTo>
                  <a:pt x="4808" y="20725"/>
                </a:lnTo>
                <a:cubicBezTo>
                  <a:pt x="5083" y="21256"/>
                  <a:pt x="5579" y="21600"/>
                  <a:pt x="6130" y="21600"/>
                </a:cubicBezTo>
                <a:lnTo>
                  <a:pt x="15332" y="21600"/>
                </a:lnTo>
                <a:cubicBezTo>
                  <a:pt x="15883" y="21600"/>
                  <a:pt x="16379" y="21256"/>
                  <a:pt x="16654" y="20725"/>
                </a:cubicBezTo>
                <a:lnTo>
                  <a:pt x="21255" y="11660"/>
                </a:lnTo>
                <a:cubicBezTo>
                  <a:pt x="21531" y="11128"/>
                  <a:pt x="21531" y="10472"/>
                  <a:pt x="21255" y="9940"/>
                </a:cubicBezTo>
                <a:lnTo>
                  <a:pt x="16654" y="875"/>
                </a:lnTo>
                <a:cubicBezTo>
                  <a:pt x="16379" y="344"/>
                  <a:pt x="15855" y="0"/>
                  <a:pt x="15332" y="0"/>
                </a:cubicBez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pic>
        <p:nvPicPr>
          <p:cNvPr id="26" name="Graphic 33" descr="Users">
            <a:extLst>
              <a:ext uri="{FF2B5EF4-FFF2-40B4-BE49-F238E27FC236}">
                <a16:creationId xmlns="" xmlns:a16="http://schemas.microsoft.com/office/drawing/2014/main" id="{9B75F0B2-2421-4604-8893-A3F777C67B5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278397" y="385773"/>
            <a:ext cx="453733" cy="453732"/>
          </a:xfrm>
          <a:prstGeom prst="rect">
            <a:avLst/>
          </a:prstGeom>
        </p:spPr>
      </p:pic>
      <p:sp>
        <p:nvSpPr>
          <p:cNvPr id="30" name="Freeform 405"/>
          <p:cNvSpPr>
            <a:spLocks/>
          </p:cNvSpPr>
          <p:nvPr/>
        </p:nvSpPr>
        <p:spPr bwMode="auto">
          <a:xfrm>
            <a:off x="785914" y="2626969"/>
            <a:ext cx="1978069" cy="223224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r>
              <a:rPr lang="uz-Cyrl-UZ" b="1" dirty="0" smtClean="0"/>
              <a:t>       икки </a:t>
            </a:r>
            <a:r>
              <a:rPr lang="uz-Cyrl-UZ" b="1" dirty="0"/>
              <a:t>бухгалтерия счёти қатнашиб, унинг бири дебетланса, иккинчиси кредитланади. </a:t>
            </a:r>
            <a:endParaRPr lang="ru-RU" b="1" dirty="0"/>
          </a:p>
        </p:txBody>
      </p:sp>
      <p:sp>
        <p:nvSpPr>
          <p:cNvPr id="32" name="Freeform 405"/>
          <p:cNvSpPr>
            <a:spLocks/>
          </p:cNvSpPr>
          <p:nvPr/>
        </p:nvSpPr>
        <p:spPr bwMode="auto">
          <a:xfrm>
            <a:off x="6561826" y="2616837"/>
            <a:ext cx="1978069" cy="2222996"/>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r>
              <a:rPr lang="uz-Cyrl-UZ" sz="1400" b="1" dirty="0"/>
              <a:t>бир неча бухгалтерия счётлари қатнашиб, уларнинг бири дебетланса, қолган бир нечтаси кредитланади ёки бири кредитланса, қолган бир нечтаси дебетланиши мумкин.</a:t>
            </a:r>
            <a:endParaRPr lang="ru-RU" sz="1400" b="1" dirty="0"/>
          </a:p>
        </p:txBody>
      </p:sp>
      <p:sp>
        <p:nvSpPr>
          <p:cNvPr id="7" name="Прямоугольник 6"/>
          <p:cNvSpPr/>
          <p:nvPr/>
        </p:nvSpPr>
        <p:spPr>
          <a:xfrm>
            <a:off x="3546636" y="1273370"/>
            <a:ext cx="2160240" cy="923330"/>
          </a:xfrm>
          <a:prstGeom prst="rect">
            <a:avLst/>
          </a:prstGeom>
        </p:spPr>
        <p:txBody>
          <a:bodyPr wrap="square">
            <a:spAutoFit/>
          </a:bodyPr>
          <a:lstStyle/>
          <a:p>
            <a:r>
              <a:rPr lang="ru-RU" b="1" dirty="0"/>
              <a:t>Бухгалтерия </a:t>
            </a:r>
            <a:r>
              <a:rPr lang="ru-RU" b="1" dirty="0" err="1"/>
              <a:t>ёзувлари</a:t>
            </a:r>
            <a:r>
              <a:rPr lang="ru-RU" b="1" dirty="0"/>
              <a:t> </a:t>
            </a:r>
            <a:r>
              <a:rPr lang="ru-RU" b="1" dirty="0" err="1"/>
              <a:t>оддий</a:t>
            </a:r>
            <a:r>
              <a:rPr lang="ru-RU" b="1" dirty="0"/>
              <a:t> </a:t>
            </a:r>
            <a:r>
              <a:rPr lang="ru-RU" b="1" dirty="0" err="1"/>
              <a:t>ва</a:t>
            </a:r>
            <a:r>
              <a:rPr lang="ru-RU" b="1" dirty="0"/>
              <a:t> </a:t>
            </a:r>
            <a:r>
              <a:rPr lang="ru-RU" b="1" dirty="0" err="1"/>
              <a:t>мураккаб</a:t>
            </a:r>
            <a:r>
              <a:rPr lang="ru-RU" b="1" dirty="0"/>
              <a:t> </a:t>
            </a:r>
            <a:r>
              <a:rPr lang="ru-RU" b="1" dirty="0" err="1"/>
              <a:t>бўлади</a:t>
            </a:r>
            <a:r>
              <a:rPr lang="ru-RU" b="1" dirty="0"/>
              <a:t>.</a:t>
            </a:r>
          </a:p>
        </p:txBody>
      </p:sp>
      <p:sp>
        <p:nvSpPr>
          <p:cNvPr id="8" name="Прямоугольник 7"/>
          <p:cNvSpPr/>
          <p:nvPr/>
        </p:nvSpPr>
        <p:spPr>
          <a:xfrm>
            <a:off x="738324" y="1301859"/>
            <a:ext cx="1709932" cy="830997"/>
          </a:xfrm>
          <a:prstGeom prst="rect">
            <a:avLst/>
          </a:prstGeom>
        </p:spPr>
        <p:txBody>
          <a:bodyPr wrap="square">
            <a:spAutoFit/>
          </a:bodyPr>
          <a:lstStyle/>
          <a:p>
            <a:r>
              <a:rPr lang="uz-Cyrl-UZ" sz="1600" b="1" dirty="0"/>
              <a:t>Оддий бухгалтерия проводкаси</a:t>
            </a:r>
            <a:r>
              <a:rPr lang="uz-Cyrl-UZ" sz="1600" dirty="0"/>
              <a:t>да </a:t>
            </a:r>
            <a:endParaRPr lang="ru-RU" sz="1600" dirty="0"/>
          </a:p>
        </p:txBody>
      </p:sp>
      <p:sp>
        <p:nvSpPr>
          <p:cNvPr id="9" name="Прямоугольник 8"/>
          <p:cNvSpPr/>
          <p:nvPr/>
        </p:nvSpPr>
        <p:spPr>
          <a:xfrm>
            <a:off x="6714988" y="1481381"/>
            <a:ext cx="2271627" cy="584775"/>
          </a:xfrm>
          <a:prstGeom prst="rect">
            <a:avLst/>
          </a:prstGeom>
        </p:spPr>
        <p:txBody>
          <a:bodyPr wrap="square">
            <a:spAutoFit/>
          </a:bodyPr>
          <a:lstStyle/>
          <a:p>
            <a:r>
              <a:rPr lang="uz-Cyrl-UZ" sz="1600" b="1" dirty="0"/>
              <a:t>Мураккаб бухгалтерия проводкаларида</a:t>
            </a:r>
            <a:r>
              <a:rPr lang="uz-Cyrl-UZ" sz="1600" dirty="0"/>
              <a:t> </a:t>
            </a:r>
            <a:endParaRPr lang="ru-RU" sz="1600" dirty="0"/>
          </a:p>
        </p:txBody>
      </p:sp>
      <p:sp>
        <p:nvSpPr>
          <p:cNvPr id="10" name="Выгнутая влево стрелка 9"/>
          <p:cNvSpPr/>
          <p:nvPr/>
        </p:nvSpPr>
        <p:spPr>
          <a:xfrm rot="19299085">
            <a:off x="71760" y="2311546"/>
            <a:ext cx="582507" cy="939472"/>
          </a:xfrm>
          <a:prstGeom prst="curv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solidFill>
                <a:schemeClr val="tx1"/>
              </a:solidFill>
            </a:endParaRPr>
          </a:p>
        </p:txBody>
      </p:sp>
      <p:sp>
        <p:nvSpPr>
          <p:cNvPr id="11" name="Выгнутая вправо стрелка 10"/>
          <p:cNvSpPr/>
          <p:nvPr/>
        </p:nvSpPr>
        <p:spPr>
          <a:xfrm rot="2406495">
            <a:off x="8531762" y="2282457"/>
            <a:ext cx="542864" cy="872285"/>
          </a:xfrm>
          <a:prstGeom prst="curved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solidFill>
                <a:schemeClr val="tx1"/>
              </a:solidFill>
            </a:endParaRPr>
          </a:p>
        </p:txBody>
      </p:sp>
      <p:sp>
        <p:nvSpPr>
          <p:cNvPr id="13" name="Скругленная прямоугольная выноска 12"/>
          <p:cNvSpPr/>
          <p:nvPr/>
        </p:nvSpPr>
        <p:spPr>
          <a:xfrm>
            <a:off x="2818248" y="3164976"/>
            <a:ext cx="3697968" cy="1632176"/>
          </a:xfrm>
          <a:prstGeom prst="wedgeRoundRectCallout">
            <a:avLst>
              <a:gd name="adj1" fmla="val -54089"/>
              <a:gd name="adj2" fmla="val 7343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Cyrl-UZ" sz="1400" b="1" dirty="0"/>
              <a:t>Масалан,</a:t>
            </a:r>
            <a:r>
              <a:rPr lang="uz-Cyrl-UZ" sz="1400" dirty="0"/>
              <a:t> хўжалик юритувчи субъектнинг банкдаги депозит ҳисобварағидан ишчи ва хизматчиларга иш ҳақи тўлаш учун кассага 2000000 сўм нақд пул олинди.</a:t>
            </a:r>
            <a:endParaRPr lang="ru-RU" sz="1400" b="1" dirty="0"/>
          </a:p>
          <a:p>
            <a:r>
              <a:rPr lang="uz-Cyrl-UZ" sz="1400" dirty="0"/>
              <a:t>Бу хўжалик операциясига қуйидагича бухгалтерия проводкаси тузилади</a:t>
            </a:r>
            <a:endParaRPr lang="ru-RU" sz="1400" dirty="0"/>
          </a:p>
        </p:txBody>
      </p:sp>
      <p:sp>
        <p:nvSpPr>
          <p:cNvPr id="14" name="Прямоугольник 13"/>
          <p:cNvSpPr/>
          <p:nvPr/>
        </p:nvSpPr>
        <p:spPr>
          <a:xfrm>
            <a:off x="544407" y="5313982"/>
            <a:ext cx="8000343" cy="923330"/>
          </a:xfrm>
          <a:prstGeom prst="rect">
            <a:avLst/>
          </a:prstGeom>
        </p:spPr>
        <p:txBody>
          <a:bodyPr wrap="square">
            <a:spAutoFit/>
          </a:bodyPr>
          <a:lstStyle/>
          <a:p>
            <a:r>
              <a:rPr lang="uz-Cyrl-UZ" b="1" dirty="0"/>
              <a:t>Дебет “Миллий валютадаги пул маблағлари” счёти</a:t>
            </a:r>
            <a:endParaRPr lang="ru-RU" b="1" dirty="0"/>
          </a:p>
          <a:p>
            <a:r>
              <a:rPr lang="uz-Cyrl-UZ" b="1" dirty="0"/>
              <a:t>                                                                                                      2000000</a:t>
            </a:r>
            <a:endParaRPr lang="ru-RU" b="1" dirty="0"/>
          </a:p>
          <a:p>
            <a:r>
              <a:rPr lang="uz-Cyrl-UZ" b="1" dirty="0"/>
              <a:t>Кредит “Депозит ҳисобварағи” </a:t>
            </a:r>
            <a:r>
              <a:rPr lang="uz-Cyrl-UZ" b="1" dirty="0" smtClean="0"/>
              <a:t>счёти</a:t>
            </a:r>
            <a:endParaRPr lang="ru-RU" b="1" dirty="0"/>
          </a:p>
        </p:txBody>
      </p:sp>
    </p:spTree>
    <p:extLst>
      <p:ext uri="{BB962C8B-B14F-4D97-AF65-F5344CB8AC3E}">
        <p14:creationId xmlns:p14="http://schemas.microsoft.com/office/powerpoint/2010/main" val="1708971832"/>
      </p:ext>
    </p:extLst>
  </p:cSld>
  <p:clrMapOvr>
    <a:masterClrMapping/>
  </p:clrMapOvr>
  <p:transition spd="slow">
    <p:randomBar dir="ver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ая прямоугольная выноска 2"/>
          <p:cNvSpPr/>
          <p:nvPr/>
        </p:nvSpPr>
        <p:spPr>
          <a:xfrm>
            <a:off x="218469" y="116632"/>
            <a:ext cx="8568952" cy="1440160"/>
          </a:xfrm>
          <a:prstGeom prst="wedgeRoundRectCallout">
            <a:avLst>
              <a:gd name="adj1" fmla="val -39457"/>
              <a:gd name="adj2" fmla="val 8885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Cyrl-UZ" dirty="0" smtClean="0"/>
              <a:t>   Юқоридаги </a:t>
            </a:r>
            <a:r>
              <a:rPr lang="uz-Cyrl-UZ" dirty="0"/>
              <a:t>тузилган счётларнинг ўзаро бир-бирлари билан боғланиши </a:t>
            </a:r>
            <a:r>
              <a:rPr lang="uz-Cyrl-UZ" b="1" dirty="0"/>
              <a:t>оддий бухгалтерия проводкаси</a:t>
            </a:r>
            <a:r>
              <a:rPr lang="uz-Cyrl-UZ" dirty="0"/>
              <a:t> ҳисобланади, чунки бу счётлар корреспонденциясида фақат иккита бухгалтерия счёти қатнашиб, бири дебетланади, иккинчиси эса кредитланади.</a:t>
            </a:r>
            <a:endParaRPr lang="ru-RU" b="1" dirty="0"/>
          </a:p>
        </p:txBody>
      </p:sp>
      <p:sp>
        <p:nvSpPr>
          <p:cNvPr id="4" name="Прямоугольник 3"/>
          <p:cNvSpPr/>
          <p:nvPr/>
        </p:nvSpPr>
        <p:spPr>
          <a:xfrm>
            <a:off x="395536" y="1997839"/>
            <a:ext cx="8352928" cy="2031325"/>
          </a:xfrm>
          <a:prstGeom prst="rect">
            <a:avLst/>
          </a:prstGeom>
        </p:spPr>
        <p:txBody>
          <a:bodyPr wrap="square">
            <a:spAutoFit/>
          </a:bodyPr>
          <a:lstStyle/>
          <a:p>
            <a:r>
              <a:rPr lang="uz-Cyrl-UZ" i="1" dirty="0"/>
              <a:t>Масалан. </a:t>
            </a:r>
            <a:r>
              <a:rPr lang="uz-Cyrl-UZ" dirty="0"/>
              <a:t>Наряд ва табелларга асосан ишчи ва хизматчиларга иш ҳақи ҳисобланди;</a:t>
            </a:r>
            <a:endParaRPr lang="ru-RU" b="1" dirty="0"/>
          </a:p>
          <a:p>
            <a:pPr lvl="0"/>
            <a:r>
              <a:rPr lang="uz-Cyrl-UZ" dirty="0"/>
              <a:t>асосий ишлаб чиқаришда ишловчи ишчиларга 		-	1450000 сўм;</a:t>
            </a:r>
            <a:endParaRPr lang="ru-RU" b="1" dirty="0"/>
          </a:p>
          <a:p>
            <a:pPr lvl="0"/>
            <a:r>
              <a:rPr lang="uz-Cyrl-UZ" dirty="0"/>
              <a:t>ёрдамчи ишлаб чиқаришда ишловчи ишчиларга 		-	250000 сўм;</a:t>
            </a:r>
            <a:endParaRPr lang="ru-RU" b="1" dirty="0"/>
          </a:p>
          <a:p>
            <a:pPr lvl="0"/>
            <a:r>
              <a:rPr lang="uz-Cyrl-UZ" dirty="0"/>
              <a:t>умумишлабчиқариш бўлинмаларида ишловчи ходимларга -	300000 сўм.</a:t>
            </a:r>
            <a:endParaRPr lang="ru-RU" b="1" dirty="0"/>
          </a:p>
        </p:txBody>
      </p:sp>
      <p:sp>
        <p:nvSpPr>
          <p:cNvPr id="5" name="Скругленная прямоугольная выноска 4"/>
          <p:cNvSpPr/>
          <p:nvPr/>
        </p:nvSpPr>
        <p:spPr>
          <a:xfrm>
            <a:off x="395536" y="4029164"/>
            <a:ext cx="8280920" cy="551964"/>
          </a:xfrm>
          <a:prstGeom prst="wedgeRoundRectCallout">
            <a:avLst>
              <a:gd name="adj1" fmla="val -43855"/>
              <a:gd name="adj2" fmla="val 18446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Бу хўжалик операциясига қуйидагича бухгалтерия проводкаси тузилади:</a:t>
            </a:r>
            <a:endParaRPr lang="ru-RU" b="1" dirty="0"/>
          </a:p>
        </p:txBody>
      </p:sp>
      <p:sp>
        <p:nvSpPr>
          <p:cNvPr id="6" name="Прямоугольник 5"/>
          <p:cNvSpPr/>
          <p:nvPr/>
        </p:nvSpPr>
        <p:spPr>
          <a:xfrm>
            <a:off x="340054" y="5301208"/>
            <a:ext cx="8391884" cy="1477328"/>
          </a:xfrm>
          <a:prstGeom prst="rect">
            <a:avLst/>
          </a:prstGeom>
        </p:spPr>
        <p:txBody>
          <a:bodyPr wrap="square">
            <a:spAutoFit/>
          </a:bodyPr>
          <a:lstStyle/>
          <a:p>
            <a:r>
              <a:rPr lang="uz-Cyrl-UZ" dirty="0"/>
              <a:t>Дебет - 2000 - “Асосий ишлаб чиқариш” счёти                                  -     1450000 сўм</a:t>
            </a:r>
            <a:endParaRPr lang="ru-RU" b="1" dirty="0"/>
          </a:p>
          <a:p>
            <a:r>
              <a:rPr lang="uz-Cyrl-UZ" dirty="0"/>
              <a:t>Дебет - 2300 - “Ёрдамчи ишлаб чиқариш” счёти                               -      250000 сўм</a:t>
            </a:r>
            <a:endParaRPr lang="ru-RU" b="1" dirty="0"/>
          </a:p>
          <a:p>
            <a:r>
              <a:rPr lang="uz-Cyrl-UZ" dirty="0"/>
              <a:t>Дебет – 2500 “Умумишлаб чиқариш харажатлари” счёти</a:t>
            </a:r>
            <a:r>
              <a:rPr lang="uz-Cyrl-UZ" i="1" dirty="0"/>
              <a:t>        </a:t>
            </a:r>
            <a:r>
              <a:rPr lang="uz-Cyrl-UZ" dirty="0"/>
              <a:t>       -      300000 сўм</a:t>
            </a:r>
            <a:endParaRPr lang="ru-RU" b="1" dirty="0"/>
          </a:p>
          <a:p>
            <a:r>
              <a:rPr lang="uz-Cyrl-UZ" dirty="0"/>
              <a:t>Кредит – 6710 “Ходимлар билан меҳнатга ҳақ тўлашга доир </a:t>
            </a:r>
            <a:endParaRPr lang="ru-RU" b="1" dirty="0"/>
          </a:p>
          <a:p>
            <a:r>
              <a:rPr lang="uz-Cyrl-UZ" dirty="0"/>
              <a:t>                    ҳисоб-китоблар” счёти                                            -   2000000 сўм</a:t>
            </a:r>
            <a:endParaRPr lang="ru-RU" b="1" dirty="0"/>
          </a:p>
        </p:txBody>
      </p:sp>
    </p:spTree>
    <p:extLst>
      <p:ext uri="{BB962C8B-B14F-4D97-AF65-F5344CB8AC3E}">
        <p14:creationId xmlns:p14="http://schemas.microsoft.com/office/powerpoint/2010/main" val="24551181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627784" y="188640"/>
            <a:ext cx="6408712" cy="338437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b="1" dirty="0"/>
              <a:t> Демак, хўжалик операциялари бухгалтерия счётларида систематик ёзув олиб бориш йўли билан гуруҳлаштирилади.</a:t>
            </a:r>
            <a:r>
              <a:rPr lang="uz-Cyrl-UZ" dirty="0"/>
              <a:t> Бухгалтерия ҳисобида систематик ёзувдан ташқари хўжалик операциялари содир бўлиши билан унинг </a:t>
            </a:r>
            <a:r>
              <a:rPr lang="uz-Cyrl-UZ" b="1" dirty="0"/>
              <a:t>иқтисодий мазмунидан қатъий назар</a:t>
            </a:r>
            <a:r>
              <a:rPr lang="uz-Cyrl-UZ" dirty="0"/>
              <a:t> </a:t>
            </a:r>
            <a:r>
              <a:rPr lang="uz-Cyrl-UZ" b="1" dirty="0"/>
              <a:t>махсус журналда кетма-кет қайд қилинади</a:t>
            </a:r>
            <a:r>
              <a:rPr lang="uz-Cyrl-UZ" dirty="0"/>
              <a:t> ва уни </a:t>
            </a:r>
            <a:r>
              <a:rPr lang="uz-Cyrl-UZ" b="1" dirty="0"/>
              <a:t>бухгалтерия ҳисобида </a:t>
            </a:r>
            <a:r>
              <a:rPr lang="uz-Cyrl-UZ" b="1" u="sng" dirty="0"/>
              <a:t>“</a:t>
            </a:r>
            <a:r>
              <a:rPr lang="uz-Cyrl-UZ" b="1" i="1" u="sng" dirty="0"/>
              <a:t>Рўйхатга олиш журнали”</a:t>
            </a:r>
            <a:r>
              <a:rPr lang="uz-Cyrl-UZ" b="1" dirty="0"/>
              <a:t> </a:t>
            </a:r>
            <a:r>
              <a:rPr lang="uz-Cyrl-UZ" dirty="0"/>
              <a:t>деб юритилади. Хўжалик операцияларини уларнинг </a:t>
            </a:r>
            <a:r>
              <a:rPr lang="uz-Cyrl-UZ" b="1" dirty="0"/>
              <a:t>иқтисодий мазмунидан қатъий  назар кетма-кет қайд қилинишига </a:t>
            </a:r>
            <a:r>
              <a:rPr lang="uz-Cyrl-UZ" b="1" i="1" dirty="0"/>
              <a:t>хронологик ёзув</a:t>
            </a:r>
            <a:r>
              <a:rPr lang="uz-Cyrl-UZ" b="1" dirty="0"/>
              <a:t> </a:t>
            </a:r>
            <a:r>
              <a:rPr lang="uz-Cyrl-UZ" dirty="0"/>
              <a:t>деб аталади.  </a:t>
            </a:r>
            <a:endParaRPr lang="ru-RU" dirty="0"/>
          </a:p>
        </p:txBody>
      </p:sp>
      <p:sp>
        <p:nvSpPr>
          <p:cNvPr id="5" name="Скругленный прямоугольник 4"/>
          <p:cNvSpPr/>
          <p:nvPr/>
        </p:nvSpPr>
        <p:spPr>
          <a:xfrm>
            <a:off x="56429" y="4077072"/>
            <a:ext cx="5688632" cy="25202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uz-Cyrl-UZ" dirty="0"/>
              <a:t>Бухгалтерия ҳисобининг жорий маълумотларини умумлаштириш учун </a:t>
            </a:r>
            <a:r>
              <a:rPr lang="uz-Cyrl-UZ" b="1" dirty="0"/>
              <a:t>айланма ведомост</a:t>
            </a:r>
            <a:r>
              <a:rPr lang="uz-Cyrl-UZ" dirty="0"/>
              <a:t> хизмат қилади.</a:t>
            </a:r>
            <a:endParaRPr lang="ru-RU" b="1" dirty="0"/>
          </a:p>
          <a:p>
            <a:r>
              <a:rPr lang="uz-Cyrl-UZ" b="1" i="1" dirty="0"/>
              <a:t>Айланма ведомостлар</a:t>
            </a:r>
            <a:r>
              <a:rPr lang="uz-Cyrl-UZ" dirty="0"/>
              <a:t> деб бухгалтерия ҳисоби счётлари ёрдамида жорий даврда ҳисобга олинган маълумотларни маълум бир вақтга умумлаштириб кўрсатадиган жадвалга айтилади. </a:t>
            </a:r>
            <a:endParaRPr lang="ru-RU" b="1" dirty="0"/>
          </a:p>
        </p:txBody>
      </p:sp>
      <p:pic>
        <p:nvPicPr>
          <p:cNvPr id="6" name="Picture 4" descr="https://media4.picsearch.com/is?nV1dAOES_UpCAYjKZHJ4ENbi7t0AxIFWGdFZk3K9BUg&amp;height=2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2448272" cy="33123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4077072"/>
            <a:ext cx="3096344"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2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xmlns="" id="{96ACFC85-5007-4038-8688-4868B38587D1}"/>
              </a:ext>
            </a:extLst>
          </p:cNvPr>
          <p:cNvSpPr/>
          <p:nvPr/>
        </p:nvSpPr>
        <p:spPr>
          <a:xfrm>
            <a:off x="5508285" y="2316119"/>
            <a:ext cx="200888" cy="200888"/>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91" name="Oval 90">
            <a:extLst>
              <a:ext uri="{FF2B5EF4-FFF2-40B4-BE49-F238E27FC236}">
                <a16:creationId xmlns:a16="http://schemas.microsoft.com/office/drawing/2014/main" xmlns="" id="{842F2CA0-E5C7-4AD4-A1BA-19F435B08A28}"/>
              </a:ext>
            </a:extLst>
          </p:cNvPr>
          <p:cNvSpPr/>
          <p:nvPr/>
        </p:nvSpPr>
        <p:spPr>
          <a:xfrm rot="10800000">
            <a:off x="3419873" y="2316119"/>
            <a:ext cx="200888" cy="200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9" name="Group 38">
            <a:extLst>
              <a:ext uri="{FF2B5EF4-FFF2-40B4-BE49-F238E27FC236}">
                <a16:creationId xmlns:a16="http://schemas.microsoft.com/office/drawing/2014/main" xmlns="" id="{FC15EDA3-6A8C-46AD-8399-97EB8D372768}"/>
              </a:ext>
            </a:extLst>
          </p:cNvPr>
          <p:cNvGrpSpPr/>
          <p:nvPr/>
        </p:nvGrpSpPr>
        <p:grpSpPr>
          <a:xfrm>
            <a:off x="6062599" y="2392981"/>
            <a:ext cx="2996920" cy="1440159"/>
            <a:chOff x="5692588" y="1560606"/>
            <a:chExt cx="3195918" cy="936812"/>
          </a:xfrm>
        </p:grpSpPr>
        <p:sp>
          <p:nvSpPr>
            <p:cNvPr id="40" name="Rectangle: Rounded Corners 39">
              <a:extLst>
                <a:ext uri="{FF2B5EF4-FFF2-40B4-BE49-F238E27FC236}">
                  <a16:creationId xmlns:a16="http://schemas.microsoft.com/office/drawing/2014/main" xmlns="" id="{EF7DAA5C-5564-4158-B938-3E3452D86A0E}"/>
                </a:ext>
              </a:extLst>
            </p:cNvPr>
            <p:cNvSpPr/>
            <p:nvPr/>
          </p:nvSpPr>
          <p:spPr>
            <a:xfrm>
              <a:off x="5800164" y="1625600"/>
              <a:ext cx="3088342" cy="806824"/>
            </a:xfrm>
            <a:prstGeom prst="roundRect">
              <a:avLst>
                <a:gd name="adj" fmla="val 50000"/>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Rounded Corners 40">
              <a:extLst>
                <a:ext uri="{FF2B5EF4-FFF2-40B4-BE49-F238E27FC236}">
                  <a16:creationId xmlns:a16="http://schemas.microsoft.com/office/drawing/2014/main" xmlns="" id="{6C997F90-A564-40CB-B6BC-8A968C77CA0C}"/>
                </a:ext>
              </a:extLst>
            </p:cNvPr>
            <p:cNvSpPr/>
            <p:nvPr/>
          </p:nvSpPr>
          <p:spPr>
            <a:xfrm>
              <a:off x="6279776" y="1780241"/>
              <a:ext cx="2420879" cy="4975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xmlns="" id="{9ECCCC11-F355-49CA-9FEC-D7D765F56BE2}"/>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Oval 72">
              <a:extLst>
                <a:ext uri="{FF2B5EF4-FFF2-40B4-BE49-F238E27FC236}">
                  <a16:creationId xmlns:a16="http://schemas.microsoft.com/office/drawing/2014/main" xmlns="" id="{8ADA7973-EB39-4757-A689-EB64D685ACED}"/>
                </a:ext>
              </a:extLst>
            </p:cNvPr>
            <p:cNvSpPr/>
            <p:nvPr/>
          </p:nvSpPr>
          <p:spPr>
            <a:xfrm>
              <a:off x="5692588" y="1625600"/>
              <a:ext cx="806824" cy="8068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2400" b="1" dirty="0"/>
                <a:t>2</a:t>
              </a:r>
              <a:endParaRPr lang="en-US" sz="2400" b="1" dirty="0"/>
            </a:p>
          </p:txBody>
        </p:sp>
      </p:grpSp>
      <p:grpSp>
        <p:nvGrpSpPr>
          <p:cNvPr id="74" name="Group 73">
            <a:extLst>
              <a:ext uri="{FF2B5EF4-FFF2-40B4-BE49-F238E27FC236}">
                <a16:creationId xmlns:a16="http://schemas.microsoft.com/office/drawing/2014/main" xmlns="" id="{6A968ABF-D362-4FD0-B330-BFB4C2906CAA}"/>
              </a:ext>
            </a:extLst>
          </p:cNvPr>
          <p:cNvGrpSpPr/>
          <p:nvPr/>
        </p:nvGrpSpPr>
        <p:grpSpPr>
          <a:xfrm>
            <a:off x="611560" y="-23779"/>
            <a:ext cx="8352928" cy="2339898"/>
            <a:chOff x="5692588" y="1560606"/>
            <a:chExt cx="3195918" cy="936812"/>
          </a:xfrm>
        </p:grpSpPr>
        <p:sp>
          <p:nvSpPr>
            <p:cNvPr id="75" name="Rectangle: Rounded Corners 74">
              <a:extLst>
                <a:ext uri="{FF2B5EF4-FFF2-40B4-BE49-F238E27FC236}">
                  <a16:creationId xmlns:a16="http://schemas.microsoft.com/office/drawing/2014/main" xmlns=""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a:p>
          </p:txBody>
        </p:sp>
        <p:sp>
          <p:nvSpPr>
            <p:cNvPr id="76" name="Rectangle: Rounded Corners 75">
              <a:extLst>
                <a:ext uri="{FF2B5EF4-FFF2-40B4-BE49-F238E27FC236}">
                  <a16:creationId xmlns:a16="http://schemas.microsoft.com/office/drawing/2014/main" xmlns="" id="{BD50A0A0-2FA1-49D0-8886-3E757F666345}"/>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dirty="0"/>
            </a:p>
          </p:txBody>
        </p:sp>
        <p:sp>
          <p:nvSpPr>
            <p:cNvPr id="77" name="Oval 76">
              <a:extLst>
                <a:ext uri="{FF2B5EF4-FFF2-40B4-BE49-F238E27FC236}">
                  <a16:creationId xmlns:a16="http://schemas.microsoft.com/office/drawing/2014/main" xmlns=""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a:p>
          </p:txBody>
        </p:sp>
        <p:sp>
          <p:nvSpPr>
            <p:cNvPr id="78" name="Oval 77">
              <a:extLst>
                <a:ext uri="{FF2B5EF4-FFF2-40B4-BE49-F238E27FC236}">
                  <a16:creationId xmlns:a16="http://schemas.microsoft.com/office/drawing/2014/main" xmlns=""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b="1" dirty="0"/>
            </a:p>
          </p:txBody>
        </p:sp>
      </p:grpSp>
      <p:grpSp>
        <p:nvGrpSpPr>
          <p:cNvPr id="95" name="Group 94">
            <a:extLst>
              <a:ext uri="{FF2B5EF4-FFF2-40B4-BE49-F238E27FC236}">
                <a16:creationId xmlns:a16="http://schemas.microsoft.com/office/drawing/2014/main" xmlns="" id="{DC9FC2B3-E9FF-4D14-AE08-3BCBC4BA960D}"/>
              </a:ext>
            </a:extLst>
          </p:cNvPr>
          <p:cNvGrpSpPr/>
          <p:nvPr/>
        </p:nvGrpSpPr>
        <p:grpSpPr>
          <a:xfrm flipH="1">
            <a:off x="107504" y="2492896"/>
            <a:ext cx="2989832" cy="1440159"/>
            <a:chOff x="5692588" y="1560606"/>
            <a:chExt cx="3195918" cy="936812"/>
          </a:xfrm>
        </p:grpSpPr>
        <p:sp>
          <p:nvSpPr>
            <p:cNvPr id="111" name="Rectangle: Rounded Corners 110">
              <a:extLst>
                <a:ext uri="{FF2B5EF4-FFF2-40B4-BE49-F238E27FC236}">
                  <a16:creationId xmlns:a16="http://schemas.microsoft.com/office/drawing/2014/main" xmlns="" id="{1EA6C376-E8B3-431B-863E-51A2C872A7EA}"/>
                </a:ext>
              </a:extLst>
            </p:cNvPr>
            <p:cNvSpPr/>
            <p:nvPr/>
          </p:nvSpPr>
          <p:spPr>
            <a:xfrm>
              <a:off x="5800164" y="1625600"/>
              <a:ext cx="3088342" cy="806824"/>
            </a:xfrm>
            <a:prstGeom prst="roundRect">
              <a:avLst>
                <a:gd name="adj" fmla="val 5000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2" name="Rectangle: Rounded Corners 111">
              <a:extLst>
                <a:ext uri="{FF2B5EF4-FFF2-40B4-BE49-F238E27FC236}">
                  <a16:creationId xmlns:a16="http://schemas.microsoft.com/office/drawing/2014/main" xmlns="" id="{86E3D609-39C5-48AB-BBEB-435EFD8F0C1A}"/>
                </a:ext>
              </a:extLst>
            </p:cNvPr>
            <p:cNvSpPr/>
            <p:nvPr/>
          </p:nvSpPr>
          <p:spPr>
            <a:xfrm>
              <a:off x="6279776" y="1780241"/>
              <a:ext cx="2420879" cy="497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13" name="Oval 112">
              <a:extLst>
                <a:ext uri="{FF2B5EF4-FFF2-40B4-BE49-F238E27FC236}">
                  <a16:creationId xmlns:a16="http://schemas.microsoft.com/office/drawing/2014/main" xmlns="" id="{1337A2B0-01C0-4E9D-B228-EE1EB83C1A34}"/>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Oval 113">
              <a:extLst>
                <a:ext uri="{FF2B5EF4-FFF2-40B4-BE49-F238E27FC236}">
                  <a16:creationId xmlns:a16="http://schemas.microsoft.com/office/drawing/2014/main" xmlns="" id="{27CFF79C-B611-42C4-BC5F-5B52BCDE0521}"/>
                </a:ext>
              </a:extLst>
            </p:cNvPr>
            <p:cNvSpPr/>
            <p:nvPr/>
          </p:nvSpPr>
          <p:spPr>
            <a:xfrm>
              <a:off x="5692588" y="1625600"/>
              <a:ext cx="806824" cy="8068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1</a:t>
              </a:r>
            </a:p>
          </p:txBody>
        </p:sp>
      </p:grpSp>
      <p:sp>
        <p:nvSpPr>
          <p:cNvPr id="4" name="Oval 3">
            <a:extLst>
              <a:ext uri="{FF2B5EF4-FFF2-40B4-BE49-F238E27FC236}">
                <a16:creationId xmlns:a16="http://schemas.microsoft.com/office/drawing/2014/main" xmlns="" id="{BC1B0D95-C1E1-4B2A-BCEF-062193828F12}"/>
              </a:ext>
            </a:extLst>
          </p:cNvPr>
          <p:cNvSpPr/>
          <p:nvPr/>
        </p:nvSpPr>
        <p:spPr>
          <a:xfrm>
            <a:off x="3182964" y="2204864"/>
            <a:ext cx="2829196" cy="2592288"/>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uz-Cyrl-UZ" sz="2400" b="1" dirty="0"/>
              <a:t>Айланма ведомостлар икки хил бўлади:</a:t>
            </a:r>
            <a:endParaRPr lang="ru-RU" sz="2400" b="1" dirty="0"/>
          </a:p>
        </p:txBody>
      </p:sp>
      <p:sp>
        <p:nvSpPr>
          <p:cNvPr id="9" name="Прямоугольник 8"/>
          <p:cNvSpPr/>
          <p:nvPr/>
        </p:nvSpPr>
        <p:spPr>
          <a:xfrm>
            <a:off x="2987824" y="746120"/>
            <a:ext cx="6336704" cy="738664"/>
          </a:xfrm>
          <a:prstGeom prst="rect">
            <a:avLst/>
          </a:prstGeom>
        </p:spPr>
        <p:txBody>
          <a:bodyPr wrap="square">
            <a:spAutoFit/>
          </a:bodyPr>
          <a:lstStyle/>
          <a:p>
            <a:r>
              <a:rPr lang="uz-Cyrl-UZ" sz="1400" b="1" i="1" dirty="0"/>
              <a:t>Айланма ведомостлар</a:t>
            </a:r>
            <a:r>
              <a:rPr lang="uz-Cyrl-UZ" sz="1400" dirty="0"/>
              <a:t> деб бухгалтерия ҳисоби счётлари ёрдамида жорий даврда ҳисобга олинган маълумотларни маълум бир вақтга умумлаштириб кўрсатадиган жадвалга айтилади. </a:t>
            </a:r>
            <a:endParaRPr lang="ru-RU" sz="1400" b="1" dirty="0"/>
          </a:p>
        </p:txBody>
      </p:sp>
      <p:pic>
        <p:nvPicPr>
          <p:cNvPr id="60" name="Picture 127"/>
          <p:cNvPicPr>
            <a:picLocks noChangeAspect="1" noChangeArrowheads="1"/>
          </p:cNvPicPr>
          <p:nvPr/>
        </p:nvPicPr>
        <p:blipFill>
          <a:blip r:embed="rId3" cstate="print"/>
          <a:srcRect/>
          <a:stretch>
            <a:fillRect/>
          </a:stretch>
        </p:blipFill>
        <p:spPr bwMode="auto">
          <a:xfrm>
            <a:off x="611459" y="-15057"/>
            <a:ext cx="2448373" cy="2435945"/>
          </a:xfrm>
          <a:prstGeom prst="rect">
            <a:avLst/>
          </a:prstGeom>
          <a:noFill/>
          <a:ln w="9525">
            <a:noFill/>
            <a:miter lim="800000"/>
            <a:headEnd/>
            <a:tailEnd/>
          </a:ln>
          <a:effectLst/>
        </p:spPr>
      </p:pic>
      <p:sp>
        <p:nvSpPr>
          <p:cNvPr id="12" name="Прямоугольник 11"/>
          <p:cNvSpPr/>
          <p:nvPr/>
        </p:nvSpPr>
        <p:spPr>
          <a:xfrm>
            <a:off x="404080" y="2856746"/>
            <a:ext cx="2023093" cy="738664"/>
          </a:xfrm>
          <a:prstGeom prst="rect">
            <a:avLst/>
          </a:prstGeom>
        </p:spPr>
        <p:txBody>
          <a:bodyPr wrap="square">
            <a:spAutoFit/>
          </a:bodyPr>
          <a:lstStyle/>
          <a:p>
            <a:r>
              <a:rPr lang="uz-Cyrl-UZ" sz="1400" dirty="0"/>
              <a:t>синтетик ҳисоб  счётлари бўйича айланма ведомостлар;</a:t>
            </a:r>
            <a:endParaRPr lang="ru-RU" sz="1400" b="1" dirty="0"/>
          </a:p>
        </p:txBody>
      </p:sp>
      <p:sp>
        <p:nvSpPr>
          <p:cNvPr id="13" name="Прямоугольник 12"/>
          <p:cNvSpPr/>
          <p:nvPr/>
        </p:nvSpPr>
        <p:spPr>
          <a:xfrm>
            <a:off x="6898777" y="2780928"/>
            <a:ext cx="1993703" cy="738664"/>
          </a:xfrm>
          <a:prstGeom prst="rect">
            <a:avLst/>
          </a:prstGeom>
        </p:spPr>
        <p:txBody>
          <a:bodyPr wrap="square">
            <a:spAutoFit/>
          </a:bodyPr>
          <a:lstStyle/>
          <a:p>
            <a:r>
              <a:rPr lang="uz-Cyrl-UZ" sz="1400" dirty="0"/>
              <a:t>аналитик ҳисоб счётлари бўйича айланма ведомостлар.</a:t>
            </a:r>
            <a:endParaRPr lang="ru-RU" sz="1400" dirty="0"/>
          </a:p>
        </p:txBody>
      </p:sp>
      <p:sp>
        <p:nvSpPr>
          <p:cNvPr id="15" name="Скругленная прямоугольная выноска 14"/>
          <p:cNvSpPr/>
          <p:nvPr/>
        </p:nvSpPr>
        <p:spPr>
          <a:xfrm>
            <a:off x="19879" y="4077072"/>
            <a:ext cx="3414948" cy="2736304"/>
          </a:xfrm>
          <a:prstGeom prst="wedgeRoundRectCallout">
            <a:avLst>
              <a:gd name="adj1" fmla="val 37995"/>
              <a:gd name="adj2" fmla="val -541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a:t> </a:t>
            </a:r>
            <a:r>
              <a:rPr lang="ru-RU" b="1" u="sng" dirty="0" smtClean="0"/>
              <a:t>  </a:t>
            </a:r>
            <a:r>
              <a:rPr lang="uz-Cyrl-UZ" sz="1400" b="1" i="1" u="sng" dirty="0" smtClean="0">
                <a:solidFill>
                  <a:schemeClr val="tx1"/>
                </a:solidFill>
              </a:rPr>
              <a:t>Синтетик </a:t>
            </a:r>
            <a:r>
              <a:rPr lang="uz-Cyrl-UZ" sz="1400" b="1" i="1" u="sng" dirty="0">
                <a:solidFill>
                  <a:schemeClr val="tx1"/>
                </a:solidFill>
              </a:rPr>
              <a:t>ҳисоб счётлари бўйича айланма ведомостлар</a:t>
            </a:r>
            <a:r>
              <a:rPr lang="uz-Cyrl-UZ" sz="1400" i="1" dirty="0">
                <a:solidFill>
                  <a:schemeClr val="tx1"/>
                </a:solidFill>
              </a:rPr>
              <a:t> деб</a:t>
            </a:r>
            <a:r>
              <a:rPr lang="uz-Cyrl-UZ" sz="1400" dirty="0">
                <a:solidFill>
                  <a:schemeClr val="tx1"/>
                </a:solidFill>
              </a:rPr>
              <a:t> хўжалик маблағлари ва уларнинг манбаларини ўзгариш аҳволини билиш, маълум санага бухгалтерия баланси тузиш учун зарур маълумотларни олишга мўлжалланганайланмалар йиғиндиси ва ҳар бир счётлар бўйича қолдиқлар пул кўрсаткичида аниқланилган махсус жадвалга айтилади. </a:t>
            </a:r>
            <a:endParaRPr lang="ru-RU" sz="1400" b="1" dirty="0">
              <a:solidFill>
                <a:schemeClr val="tx1"/>
              </a:solidFill>
            </a:endParaRPr>
          </a:p>
        </p:txBody>
      </p:sp>
      <p:sp>
        <p:nvSpPr>
          <p:cNvPr id="16" name="Скругленная прямоугольная выноска 15"/>
          <p:cNvSpPr/>
          <p:nvPr/>
        </p:nvSpPr>
        <p:spPr>
          <a:xfrm>
            <a:off x="5709173" y="4069347"/>
            <a:ext cx="3399331" cy="2736304"/>
          </a:xfrm>
          <a:prstGeom prst="wedgeRoundRectCallout">
            <a:avLst>
              <a:gd name="adj1" fmla="val -36372"/>
              <a:gd name="adj2" fmla="val -55518"/>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uz-Cyrl-UZ" sz="1400" b="1" i="1" u="sng" dirty="0">
                <a:solidFill>
                  <a:schemeClr val="tx1"/>
                </a:solidFill>
              </a:rPr>
              <a:t>Аналитик  ҳисоб  счётлари бўйича айланма ведомостлар</a:t>
            </a:r>
            <a:r>
              <a:rPr lang="uz-Cyrl-UZ" sz="1400" i="1" dirty="0">
                <a:solidFill>
                  <a:schemeClr val="tx1"/>
                </a:solidFill>
              </a:rPr>
              <a:t> деб </a:t>
            </a:r>
            <a:r>
              <a:rPr lang="uz-Cyrl-UZ" sz="1400" dirty="0">
                <a:solidFill>
                  <a:schemeClr val="tx1"/>
                </a:solidFill>
              </a:rPr>
              <a:t>маълум бир синтетик счёт бўйича хўжалик маблағлари ва уларнинг манбаларини ўзгариш аҳволини билиш, шу маълумотларни натура ва пул кўрсаткичларида ифодалайдиган махсус жадвалга айтилади.</a:t>
            </a:r>
            <a:endParaRPr lang="ru-RU" sz="1400" b="1" dirty="0">
              <a:solidFill>
                <a:schemeClr val="tx1"/>
              </a:solidFill>
            </a:endParaRPr>
          </a:p>
        </p:txBody>
      </p:sp>
    </p:spTree>
    <p:extLst>
      <p:ext uri="{BB962C8B-B14F-4D97-AF65-F5344CB8AC3E}">
        <p14:creationId xmlns:p14="http://schemas.microsoft.com/office/powerpoint/2010/main" val="12827816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71600" y="2274838"/>
            <a:ext cx="7632848" cy="646331"/>
          </a:xfrm>
          <a:prstGeom prst="rect">
            <a:avLst/>
          </a:prstGeom>
        </p:spPr>
        <p:txBody>
          <a:bodyPr wrap="square">
            <a:spAutoFit/>
          </a:bodyPr>
          <a:lstStyle/>
          <a:p>
            <a:r>
              <a:rPr lang="uz-Cyrl-UZ" b="1" dirty="0"/>
              <a:t> </a:t>
            </a:r>
            <a:endParaRPr lang="ru-RU" b="1" dirty="0"/>
          </a:p>
          <a:p>
            <a:endParaRPr lang="uz-Cyrl-UZ" b="1" dirty="0"/>
          </a:p>
        </p:txBody>
      </p:sp>
      <p:pic>
        <p:nvPicPr>
          <p:cNvPr id="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005064"/>
            <a:ext cx="4608512" cy="28529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Блок-схема: документ 1"/>
          <p:cNvSpPr/>
          <p:nvPr/>
        </p:nvSpPr>
        <p:spPr>
          <a:xfrm>
            <a:off x="539552" y="260648"/>
            <a:ext cx="8280920" cy="1872207"/>
          </a:xfrm>
          <a:prstGeom prst="flowChartDocumen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b="1" dirty="0" smtClean="0">
                <a:solidFill>
                  <a:schemeClr val="tx1"/>
                </a:solidFill>
              </a:rPr>
              <a:t>«Баланс» атамаси</a:t>
            </a:r>
            <a:r>
              <a:rPr lang="uz-Cyrl-UZ" dirty="0" smtClean="0">
                <a:solidFill>
                  <a:schemeClr val="tx1"/>
                </a:solidFill>
              </a:rPr>
              <a:t> </a:t>
            </a:r>
            <a:r>
              <a:rPr lang="uz-Cyrl-UZ" dirty="0" smtClean="0"/>
              <a:t>лотинча bis – «икки марта», lanx – «тарози палласи» сўзларидан таркиб топган бўлиб, том маънода «икки палла» деган маънони англатади ва тенглик, мувозанат тушунчаси сифатида ишлатилади</a:t>
            </a:r>
            <a:endParaRPr lang="ru-RU" dirty="0"/>
          </a:p>
        </p:txBody>
      </p:sp>
      <p:sp>
        <p:nvSpPr>
          <p:cNvPr id="3" name="Блок-схема: документ 2"/>
          <p:cNvSpPr/>
          <p:nvPr/>
        </p:nvSpPr>
        <p:spPr>
          <a:xfrm>
            <a:off x="539552" y="2274838"/>
            <a:ext cx="8280920" cy="1730226"/>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b="1" dirty="0"/>
              <a:t> </a:t>
            </a:r>
            <a:r>
              <a:rPr lang="uz-Cyrl-UZ" b="1" dirty="0">
                <a:solidFill>
                  <a:schemeClr val="tx1"/>
                </a:solidFill>
              </a:rPr>
              <a:t>Бухгалтерия  баланси </a:t>
            </a:r>
            <a:r>
              <a:rPr lang="uz-Cyrl-UZ" b="1" dirty="0"/>
              <a:t>молиявий ҳисоботнинг асосий шаклларидан бири ҳисобланади.</a:t>
            </a:r>
            <a:r>
              <a:rPr lang="uz-Cyrl-UZ" dirty="0"/>
              <a:t> У корхона маблағларини гуруҳлаш ва таркибини пул баҳосида акс эттириш ҳамда пул маблағларини, уларни ҳосил қилиш манбаларини муайян санага жойлаштириш усулидан иборат. </a:t>
            </a:r>
            <a:endParaRPr lang="ru-RU" dirty="0"/>
          </a:p>
        </p:txBody>
      </p:sp>
      <p:pic>
        <p:nvPicPr>
          <p:cNvPr id="8" name="Picture 127"/>
          <p:cNvPicPr>
            <a:picLocks noChangeAspect="1" noChangeArrowheads="1"/>
          </p:cNvPicPr>
          <p:nvPr/>
        </p:nvPicPr>
        <p:blipFill>
          <a:blip r:embed="rId4" cstate="print"/>
          <a:srcRect/>
          <a:stretch>
            <a:fillRect/>
          </a:stretch>
        </p:blipFill>
        <p:spPr bwMode="auto">
          <a:xfrm>
            <a:off x="539552" y="4005064"/>
            <a:ext cx="3456384" cy="2852936"/>
          </a:xfrm>
          <a:prstGeom prst="rect">
            <a:avLst/>
          </a:prstGeom>
          <a:noFill/>
          <a:ln w="9525">
            <a:noFill/>
            <a:miter lim="800000"/>
            <a:headEnd/>
            <a:tailEnd/>
          </a:ln>
          <a:effectLst/>
        </p:spPr>
      </p:pic>
    </p:spTree>
    <p:extLst>
      <p:ext uri="{BB962C8B-B14F-4D97-AF65-F5344CB8AC3E}">
        <p14:creationId xmlns:p14="http://schemas.microsoft.com/office/powerpoint/2010/main" val="42043521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722241" y="2153616"/>
            <a:ext cx="3604779" cy="4242974"/>
            <a:chOff x="2691301" y="1813794"/>
            <a:chExt cx="3761400" cy="3773554"/>
          </a:xfrm>
        </p:grpSpPr>
        <p:sp>
          <p:nvSpPr>
            <p:cNvPr id="35" name="Freeform: Shape 34"/>
            <p:cNvSpPr>
              <a:spLocks/>
            </p:cNvSpPr>
            <p:nvPr/>
          </p:nvSpPr>
          <p:spPr bwMode="auto">
            <a:xfrm>
              <a:off x="3210075" y="1814905"/>
              <a:ext cx="1328599" cy="1141974"/>
            </a:xfrm>
            <a:custGeom>
              <a:avLst/>
              <a:gdLst>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05419 h 1631951"/>
                <a:gd name="connsiteX12" fmla="*/ 1898650 w 1898650"/>
                <a:gd name="connsiteY12" fmla="*/ 1029229 h 1631951"/>
                <a:gd name="connsiteX13" fmla="*/ 1898650 w 1898650"/>
                <a:gd name="connsiteY13" fmla="*/ 1197138 h 1631951"/>
                <a:gd name="connsiteX14" fmla="*/ 1895065 w 1898650"/>
                <a:gd name="connsiteY14" fmla="*/ 1197138 h 1631951"/>
                <a:gd name="connsiteX15" fmla="*/ 1898650 w 1898650"/>
                <a:gd name="connsiteY15" fmla="*/ 1197505 h 1631951"/>
                <a:gd name="connsiteX16" fmla="*/ 1607608 w 1898650"/>
                <a:gd name="connsiteY16" fmla="*/ 1502834 h 1631951"/>
                <a:gd name="connsiteX17" fmla="*/ 1592792 w 1898650"/>
                <a:gd name="connsiteY17" fmla="*/ 1518180 h 1631951"/>
                <a:gd name="connsiteX18" fmla="*/ 1560513 w 1898650"/>
                <a:gd name="connsiteY18" fmla="*/ 1545697 h 1631951"/>
                <a:gd name="connsiteX19" fmla="*/ 1526117 w 1898650"/>
                <a:gd name="connsiteY19" fmla="*/ 1569509 h 1631951"/>
                <a:gd name="connsiteX20" fmla="*/ 1489604 w 1898650"/>
                <a:gd name="connsiteY20" fmla="*/ 1589089 h 1631951"/>
                <a:gd name="connsiteX21" fmla="*/ 1450975 w 1898650"/>
                <a:gd name="connsiteY21" fmla="*/ 1606022 h 1631951"/>
                <a:gd name="connsiteX22" fmla="*/ 1411287 w 1898650"/>
                <a:gd name="connsiteY22" fmla="*/ 1618193 h 1631951"/>
                <a:gd name="connsiteX23" fmla="*/ 1370012 w 1898650"/>
                <a:gd name="connsiteY23" fmla="*/ 1627189 h 1631951"/>
                <a:gd name="connsiteX24" fmla="*/ 1328208 w 1898650"/>
                <a:gd name="connsiteY24" fmla="*/ 1630893 h 1631951"/>
                <a:gd name="connsiteX25" fmla="*/ 1307042 w 1898650"/>
                <a:gd name="connsiteY25" fmla="*/ 1631951 h 1631951"/>
                <a:gd name="connsiteX26" fmla="*/ 820737 w 1898650"/>
                <a:gd name="connsiteY26" fmla="*/ 1631951 h 1631951"/>
                <a:gd name="connsiteX27" fmla="*/ 821757 w 1898650"/>
                <a:gd name="connsiteY27" fmla="*/ 1630571 h 1631951"/>
                <a:gd name="connsiteX28" fmla="*/ 820276 w 1898650"/>
                <a:gd name="connsiteY28" fmla="*/ 1631950 h 1631951"/>
                <a:gd name="connsiteX29" fmla="*/ 694372 w 1898650"/>
                <a:gd name="connsiteY29" fmla="*/ 1527059 h 1631951"/>
                <a:gd name="connsiteX30" fmla="*/ 694267 w 1898650"/>
                <a:gd name="connsiteY30" fmla="*/ 1527175 h 1631951"/>
                <a:gd name="connsiteX31" fmla="*/ 76200 w 1898650"/>
                <a:gd name="connsiteY31" fmla="*/ 1039813 h 1631951"/>
                <a:gd name="connsiteX32" fmla="*/ 59796 w 1898650"/>
                <a:gd name="connsiteY32" fmla="*/ 1025525 h 1631951"/>
                <a:gd name="connsiteX33" fmla="*/ 31750 w 1898650"/>
                <a:gd name="connsiteY33" fmla="*/ 992187 h 1631951"/>
                <a:gd name="connsiteX34" fmla="*/ 12700 w 1898650"/>
                <a:gd name="connsiteY34" fmla="*/ 954087 h 1631951"/>
                <a:gd name="connsiteX35" fmla="*/ 2646 w 1898650"/>
                <a:gd name="connsiteY35" fmla="*/ 912812 h 1631951"/>
                <a:gd name="connsiteX36" fmla="*/ 0 w 1898650"/>
                <a:gd name="connsiteY36" fmla="*/ 871537 h 1631951"/>
                <a:gd name="connsiteX37" fmla="*/ 6879 w 1898650"/>
                <a:gd name="connsiteY37" fmla="*/ 829733 h 1631951"/>
                <a:gd name="connsiteX38" fmla="*/ 23283 w 1898650"/>
                <a:gd name="connsiteY38" fmla="*/ 790046 h 1631951"/>
                <a:gd name="connsiteX39" fmla="*/ 47625 w 1898650"/>
                <a:gd name="connsiteY39" fmla="*/ 754592 h 1631951"/>
                <a:gd name="connsiteX40" fmla="*/ 63500 w 1898650"/>
                <a:gd name="connsiteY40" fmla="*/ 738187 h 1631951"/>
                <a:gd name="connsiteX41" fmla="*/ 104775 w 1898650"/>
                <a:gd name="connsiteY41" fmla="*/ 700087 h 1631951"/>
                <a:gd name="connsiteX42" fmla="*/ 188912 w 1898650"/>
                <a:gd name="connsiteY42" fmla="*/ 627062 h 1631951"/>
                <a:gd name="connsiteX43" fmla="*/ 276225 w 1898650"/>
                <a:gd name="connsiteY43" fmla="*/ 557742 h 1631951"/>
                <a:gd name="connsiteX44" fmla="*/ 365654 w 1898650"/>
                <a:gd name="connsiteY44" fmla="*/ 491067 h 1631951"/>
                <a:gd name="connsiteX45" fmla="*/ 458258 w 1898650"/>
                <a:gd name="connsiteY45" fmla="*/ 427567 h 1631951"/>
                <a:gd name="connsiteX46" fmla="*/ 553508 w 1898650"/>
                <a:gd name="connsiteY46" fmla="*/ 368300 h 1631951"/>
                <a:gd name="connsiteX47" fmla="*/ 649816 w 1898650"/>
                <a:gd name="connsiteY47" fmla="*/ 312738 h 1631951"/>
                <a:gd name="connsiteX48" fmla="*/ 749829 w 1898650"/>
                <a:gd name="connsiteY48" fmla="*/ 261937 h 1631951"/>
                <a:gd name="connsiteX49" fmla="*/ 851959 w 1898650"/>
                <a:gd name="connsiteY49" fmla="*/ 213783 h 1631951"/>
                <a:gd name="connsiteX50" fmla="*/ 955675 w 1898650"/>
                <a:gd name="connsiteY50" fmla="*/ 170392 h 1631951"/>
                <a:gd name="connsiteX51" fmla="*/ 1061509 w 1898650"/>
                <a:gd name="connsiteY51" fmla="*/ 131763 h 1631951"/>
                <a:gd name="connsiteX52" fmla="*/ 1169459 w 1898650"/>
                <a:gd name="connsiteY52" fmla="*/ 97367 h 1631951"/>
                <a:gd name="connsiteX53" fmla="*/ 1280054 w 1898650"/>
                <a:gd name="connsiteY53" fmla="*/ 66675 h 1631951"/>
                <a:gd name="connsiteX54" fmla="*/ 1391709 w 1898650"/>
                <a:gd name="connsiteY54" fmla="*/ 41804 h 1631951"/>
                <a:gd name="connsiteX55" fmla="*/ 1506009 w 1898650"/>
                <a:gd name="connsiteY55" fmla="*/ 22225 h 1631951"/>
                <a:gd name="connsiteX56" fmla="*/ 1621896 w 1898650"/>
                <a:gd name="connsiteY56" fmla="*/ 6879 h 1631951"/>
                <a:gd name="connsiteX57" fmla="*/ 1681163 w 1898650"/>
                <a:gd name="connsiteY57" fmla="*/ 1587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29229 h 1631951"/>
                <a:gd name="connsiteX12" fmla="*/ 1898650 w 1898650"/>
                <a:gd name="connsiteY12" fmla="*/ 1197138 h 1631951"/>
                <a:gd name="connsiteX13" fmla="*/ 1895065 w 1898650"/>
                <a:gd name="connsiteY13" fmla="*/ 1197138 h 1631951"/>
                <a:gd name="connsiteX14" fmla="*/ 1898650 w 1898650"/>
                <a:gd name="connsiteY14" fmla="*/ 1197505 h 1631951"/>
                <a:gd name="connsiteX15" fmla="*/ 1607608 w 1898650"/>
                <a:gd name="connsiteY15" fmla="*/ 1502834 h 1631951"/>
                <a:gd name="connsiteX16" fmla="*/ 1592792 w 1898650"/>
                <a:gd name="connsiteY16" fmla="*/ 1518180 h 1631951"/>
                <a:gd name="connsiteX17" fmla="*/ 1560513 w 1898650"/>
                <a:gd name="connsiteY17" fmla="*/ 1545697 h 1631951"/>
                <a:gd name="connsiteX18" fmla="*/ 1526117 w 1898650"/>
                <a:gd name="connsiteY18" fmla="*/ 1569509 h 1631951"/>
                <a:gd name="connsiteX19" fmla="*/ 1489604 w 1898650"/>
                <a:gd name="connsiteY19" fmla="*/ 1589089 h 1631951"/>
                <a:gd name="connsiteX20" fmla="*/ 1450975 w 1898650"/>
                <a:gd name="connsiteY20" fmla="*/ 1606022 h 1631951"/>
                <a:gd name="connsiteX21" fmla="*/ 1411287 w 1898650"/>
                <a:gd name="connsiteY21" fmla="*/ 1618193 h 1631951"/>
                <a:gd name="connsiteX22" fmla="*/ 1370012 w 1898650"/>
                <a:gd name="connsiteY22" fmla="*/ 1627189 h 1631951"/>
                <a:gd name="connsiteX23" fmla="*/ 1328208 w 1898650"/>
                <a:gd name="connsiteY23" fmla="*/ 1630893 h 1631951"/>
                <a:gd name="connsiteX24" fmla="*/ 1307042 w 1898650"/>
                <a:gd name="connsiteY24" fmla="*/ 1631951 h 1631951"/>
                <a:gd name="connsiteX25" fmla="*/ 820737 w 1898650"/>
                <a:gd name="connsiteY25" fmla="*/ 1631951 h 1631951"/>
                <a:gd name="connsiteX26" fmla="*/ 821757 w 1898650"/>
                <a:gd name="connsiteY26" fmla="*/ 1630571 h 1631951"/>
                <a:gd name="connsiteX27" fmla="*/ 820276 w 1898650"/>
                <a:gd name="connsiteY27" fmla="*/ 1631950 h 1631951"/>
                <a:gd name="connsiteX28" fmla="*/ 694372 w 1898650"/>
                <a:gd name="connsiteY28" fmla="*/ 1527059 h 1631951"/>
                <a:gd name="connsiteX29" fmla="*/ 694267 w 1898650"/>
                <a:gd name="connsiteY29" fmla="*/ 1527175 h 1631951"/>
                <a:gd name="connsiteX30" fmla="*/ 76200 w 1898650"/>
                <a:gd name="connsiteY30" fmla="*/ 1039813 h 1631951"/>
                <a:gd name="connsiteX31" fmla="*/ 59796 w 1898650"/>
                <a:gd name="connsiteY31" fmla="*/ 1025525 h 1631951"/>
                <a:gd name="connsiteX32" fmla="*/ 31750 w 1898650"/>
                <a:gd name="connsiteY32" fmla="*/ 992187 h 1631951"/>
                <a:gd name="connsiteX33" fmla="*/ 12700 w 1898650"/>
                <a:gd name="connsiteY33" fmla="*/ 954087 h 1631951"/>
                <a:gd name="connsiteX34" fmla="*/ 2646 w 1898650"/>
                <a:gd name="connsiteY34" fmla="*/ 912812 h 1631951"/>
                <a:gd name="connsiteX35" fmla="*/ 0 w 1898650"/>
                <a:gd name="connsiteY35" fmla="*/ 871537 h 1631951"/>
                <a:gd name="connsiteX36" fmla="*/ 6879 w 1898650"/>
                <a:gd name="connsiteY36" fmla="*/ 829733 h 1631951"/>
                <a:gd name="connsiteX37" fmla="*/ 23283 w 1898650"/>
                <a:gd name="connsiteY37" fmla="*/ 790046 h 1631951"/>
                <a:gd name="connsiteX38" fmla="*/ 47625 w 1898650"/>
                <a:gd name="connsiteY38" fmla="*/ 754592 h 1631951"/>
                <a:gd name="connsiteX39" fmla="*/ 63500 w 1898650"/>
                <a:gd name="connsiteY39" fmla="*/ 738187 h 1631951"/>
                <a:gd name="connsiteX40" fmla="*/ 104775 w 1898650"/>
                <a:gd name="connsiteY40" fmla="*/ 700087 h 1631951"/>
                <a:gd name="connsiteX41" fmla="*/ 188912 w 1898650"/>
                <a:gd name="connsiteY41" fmla="*/ 627062 h 1631951"/>
                <a:gd name="connsiteX42" fmla="*/ 276225 w 1898650"/>
                <a:gd name="connsiteY42" fmla="*/ 557742 h 1631951"/>
                <a:gd name="connsiteX43" fmla="*/ 365654 w 1898650"/>
                <a:gd name="connsiteY43" fmla="*/ 491067 h 1631951"/>
                <a:gd name="connsiteX44" fmla="*/ 458258 w 1898650"/>
                <a:gd name="connsiteY44" fmla="*/ 427567 h 1631951"/>
                <a:gd name="connsiteX45" fmla="*/ 553508 w 1898650"/>
                <a:gd name="connsiteY45" fmla="*/ 368300 h 1631951"/>
                <a:gd name="connsiteX46" fmla="*/ 649816 w 1898650"/>
                <a:gd name="connsiteY46" fmla="*/ 312738 h 1631951"/>
                <a:gd name="connsiteX47" fmla="*/ 749829 w 1898650"/>
                <a:gd name="connsiteY47" fmla="*/ 261937 h 1631951"/>
                <a:gd name="connsiteX48" fmla="*/ 851959 w 1898650"/>
                <a:gd name="connsiteY48" fmla="*/ 213783 h 1631951"/>
                <a:gd name="connsiteX49" fmla="*/ 955675 w 1898650"/>
                <a:gd name="connsiteY49" fmla="*/ 170392 h 1631951"/>
                <a:gd name="connsiteX50" fmla="*/ 1061509 w 1898650"/>
                <a:gd name="connsiteY50" fmla="*/ 131763 h 1631951"/>
                <a:gd name="connsiteX51" fmla="*/ 1169459 w 1898650"/>
                <a:gd name="connsiteY51" fmla="*/ 97367 h 1631951"/>
                <a:gd name="connsiteX52" fmla="*/ 1280054 w 1898650"/>
                <a:gd name="connsiteY52" fmla="*/ 66675 h 1631951"/>
                <a:gd name="connsiteX53" fmla="*/ 1391709 w 1898650"/>
                <a:gd name="connsiteY53" fmla="*/ 41804 h 1631951"/>
                <a:gd name="connsiteX54" fmla="*/ 1506009 w 1898650"/>
                <a:gd name="connsiteY54" fmla="*/ 22225 h 1631951"/>
                <a:gd name="connsiteX55" fmla="*/ 1621896 w 1898650"/>
                <a:gd name="connsiteY55" fmla="*/ 6879 h 1631951"/>
                <a:gd name="connsiteX56" fmla="*/ 1681163 w 1898650"/>
                <a:gd name="connsiteY56" fmla="*/ 1587 h 1631951"/>
                <a:gd name="connsiteX57" fmla="*/ 1702859 w 1898650"/>
                <a:gd name="connsiteY57"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694267 w 1898650"/>
                <a:gd name="connsiteY28" fmla="*/ 1527175 h 1631951"/>
                <a:gd name="connsiteX29" fmla="*/ 76200 w 1898650"/>
                <a:gd name="connsiteY29" fmla="*/ 1039813 h 1631951"/>
                <a:gd name="connsiteX30" fmla="*/ 59796 w 1898650"/>
                <a:gd name="connsiteY30" fmla="*/ 1025525 h 1631951"/>
                <a:gd name="connsiteX31" fmla="*/ 31750 w 1898650"/>
                <a:gd name="connsiteY31" fmla="*/ 992187 h 1631951"/>
                <a:gd name="connsiteX32" fmla="*/ 12700 w 1898650"/>
                <a:gd name="connsiteY32" fmla="*/ 954087 h 1631951"/>
                <a:gd name="connsiteX33" fmla="*/ 2646 w 1898650"/>
                <a:gd name="connsiteY33" fmla="*/ 912812 h 1631951"/>
                <a:gd name="connsiteX34" fmla="*/ 0 w 1898650"/>
                <a:gd name="connsiteY34" fmla="*/ 871537 h 1631951"/>
                <a:gd name="connsiteX35" fmla="*/ 6879 w 1898650"/>
                <a:gd name="connsiteY35" fmla="*/ 829733 h 1631951"/>
                <a:gd name="connsiteX36" fmla="*/ 23283 w 1898650"/>
                <a:gd name="connsiteY36" fmla="*/ 790046 h 1631951"/>
                <a:gd name="connsiteX37" fmla="*/ 47625 w 1898650"/>
                <a:gd name="connsiteY37" fmla="*/ 754592 h 1631951"/>
                <a:gd name="connsiteX38" fmla="*/ 63500 w 1898650"/>
                <a:gd name="connsiteY38" fmla="*/ 738187 h 1631951"/>
                <a:gd name="connsiteX39" fmla="*/ 104775 w 1898650"/>
                <a:gd name="connsiteY39" fmla="*/ 700087 h 1631951"/>
                <a:gd name="connsiteX40" fmla="*/ 188912 w 1898650"/>
                <a:gd name="connsiteY40" fmla="*/ 627062 h 1631951"/>
                <a:gd name="connsiteX41" fmla="*/ 276225 w 1898650"/>
                <a:gd name="connsiteY41" fmla="*/ 557742 h 1631951"/>
                <a:gd name="connsiteX42" fmla="*/ 365654 w 1898650"/>
                <a:gd name="connsiteY42" fmla="*/ 491067 h 1631951"/>
                <a:gd name="connsiteX43" fmla="*/ 458258 w 1898650"/>
                <a:gd name="connsiteY43" fmla="*/ 427567 h 1631951"/>
                <a:gd name="connsiteX44" fmla="*/ 553508 w 1898650"/>
                <a:gd name="connsiteY44" fmla="*/ 368300 h 1631951"/>
                <a:gd name="connsiteX45" fmla="*/ 649816 w 1898650"/>
                <a:gd name="connsiteY45" fmla="*/ 312738 h 1631951"/>
                <a:gd name="connsiteX46" fmla="*/ 749829 w 1898650"/>
                <a:gd name="connsiteY46" fmla="*/ 261937 h 1631951"/>
                <a:gd name="connsiteX47" fmla="*/ 851959 w 1898650"/>
                <a:gd name="connsiteY47" fmla="*/ 213783 h 1631951"/>
                <a:gd name="connsiteX48" fmla="*/ 955675 w 1898650"/>
                <a:gd name="connsiteY48" fmla="*/ 170392 h 1631951"/>
                <a:gd name="connsiteX49" fmla="*/ 1061509 w 1898650"/>
                <a:gd name="connsiteY49" fmla="*/ 131763 h 1631951"/>
                <a:gd name="connsiteX50" fmla="*/ 1169459 w 1898650"/>
                <a:gd name="connsiteY50" fmla="*/ 97367 h 1631951"/>
                <a:gd name="connsiteX51" fmla="*/ 1280054 w 1898650"/>
                <a:gd name="connsiteY51" fmla="*/ 66675 h 1631951"/>
                <a:gd name="connsiteX52" fmla="*/ 1391709 w 1898650"/>
                <a:gd name="connsiteY52" fmla="*/ 41804 h 1631951"/>
                <a:gd name="connsiteX53" fmla="*/ 1506009 w 1898650"/>
                <a:gd name="connsiteY53" fmla="*/ 22225 h 1631951"/>
                <a:gd name="connsiteX54" fmla="*/ 1621896 w 1898650"/>
                <a:gd name="connsiteY54" fmla="*/ 6879 h 1631951"/>
                <a:gd name="connsiteX55" fmla="*/ 1681163 w 1898650"/>
                <a:gd name="connsiteY55" fmla="*/ 1587 h 1631951"/>
                <a:gd name="connsiteX56" fmla="*/ 1702859 w 1898650"/>
                <a:gd name="connsiteY56"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76200 w 1898650"/>
                <a:gd name="connsiteY28" fmla="*/ 1039813 h 1631951"/>
                <a:gd name="connsiteX29" fmla="*/ 59796 w 1898650"/>
                <a:gd name="connsiteY29" fmla="*/ 1025525 h 1631951"/>
                <a:gd name="connsiteX30" fmla="*/ 31750 w 1898650"/>
                <a:gd name="connsiteY30" fmla="*/ 992187 h 1631951"/>
                <a:gd name="connsiteX31" fmla="*/ 12700 w 1898650"/>
                <a:gd name="connsiteY31" fmla="*/ 954087 h 1631951"/>
                <a:gd name="connsiteX32" fmla="*/ 2646 w 1898650"/>
                <a:gd name="connsiteY32" fmla="*/ 912812 h 1631951"/>
                <a:gd name="connsiteX33" fmla="*/ 0 w 1898650"/>
                <a:gd name="connsiteY33" fmla="*/ 871537 h 1631951"/>
                <a:gd name="connsiteX34" fmla="*/ 6879 w 1898650"/>
                <a:gd name="connsiteY34" fmla="*/ 829733 h 1631951"/>
                <a:gd name="connsiteX35" fmla="*/ 23283 w 1898650"/>
                <a:gd name="connsiteY35" fmla="*/ 790046 h 1631951"/>
                <a:gd name="connsiteX36" fmla="*/ 47625 w 1898650"/>
                <a:gd name="connsiteY36" fmla="*/ 754592 h 1631951"/>
                <a:gd name="connsiteX37" fmla="*/ 63500 w 1898650"/>
                <a:gd name="connsiteY37" fmla="*/ 738187 h 1631951"/>
                <a:gd name="connsiteX38" fmla="*/ 104775 w 1898650"/>
                <a:gd name="connsiteY38" fmla="*/ 700087 h 1631951"/>
                <a:gd name="connsiteX39" fmla="*/ 188912 w 1898650"/>
                <a:gd name="connsiteY39" fmla="*/ 627062 h 1631951"/>
                <a:gd name="connsiteX40" fmla="*/ 276225 w 1898650"/>
                <a:gd name="connsiteY40" fmla="*/ 557742 h 1631951"/>
                <a:gd name="connsiteX41" fmla="*/ 365654 w 1898650"/>
                <a:gd name="connsiteY41" fmla="*/ 491067 h 1631951"/>
                <a:gd name="connsiteX42" fmla="*/ 458258 w 1898650"/>
                <a:gd name="connsiteY42" fmla="*/ 427567 h 1631951"/>
                <a:gd name="connsiteX43" fmla="*/ 553508 w 1898650"/>
                <a:gd name="connsiteY43" fmla="*/ 368300 h 1631951"/>
                <a:gd name="connsiteX44" fmla="*/ 649816 w 1898650"/>
                <a:gd name="connsiteY44" fmla="*/ 312738 h 1631951"/>
                <a:gd name="connsiteX45" fmla="*/ 749829 w 1898650"/>
                <a:gd name="connsiteY45" fmla="*/ 261937 h 1631951"/>
                <a:gd name="connsiteX46" fmla="*/ 851959 w 1898650"/>
                <a:gd name="connsiteY46" fmla="*/ 213783 h 1631951"/>
                <a:gd name="connsiteX47" fmla="*/ 955675 w 1898650"/>
                <a:gd name="connsiteY47" fmla="*/ 170392 h 1631951"/>
                <a:gd name="connsiteX48" fmla="*/ 1061509 w 1898650"/>
                <a:gd name="connsiteY48" fmla="*/ 131763 h 1631951"/>
                <a:gd name="connsiteX49" fmla="*/ 1169459 w 1898650"/>
                <a:gd name="connsiteY49" fmla="*/ 97367 h 1631951"/>
                <a:gd name="connsiteX50" fmla="*/ 1280054 w 1898650"/>
                <a:gd name="connsiteY50" fmla="*/ 66675 h 1631951"/>
                <a:gd name="connsiteX51" fmla="*/ 1391709 w 1898650"/>
                <a:gd name="connsiteY51" fmla="*/ 41804 h 1631951"/>
                <a:gd name="connsiteX52" fmla="*/ 1506009 w 1898650"/>
                <a:gd name="connsiteY52" fmla="*/ 22225 h 1631951"/>
                <a:gd name="connsiteX53" fmla="*/ 1621896 w 1898650"/>
                <a:gd name="connsiteY53" fmla="*/ 6879 h 1631951"/>
                <a:gd name="connsiteX54" fmla="*/ 1681163 w 1898650"/>
                <a:gd name="connsiteY54" fmla="*/ 1587 h 1631951"/>
                <a:gd name="connsiteX55" fmla="*/ 1702859 w 1898650"/>
                <a:gd name="connsiteY55"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76200 w 1898650"/>
                <a:gd name="connsiteY27" fmla="*/ 1039813 h 1631951"/>
                <a:gd name="connsiteX28" fmla="*/ 59796 w 1898650"/>
                <a:gd name="connsiteY28" fmla="*/ 1025525 h 1631951"/>
                <a:gd name="connsiteX29" fmla="*/ 31750 w 1898650"/>
                <a:gd name="connsiteY29" fmla="*/ 992187 h 1631951"/>
                <a:gd name="connsiteX30" fmla="*/ 12700 w 1898650"/>
                <a:gd name="connsiteY30" fmla="*/ 954087 h 1631951"/>
                <a:gd name="connsiteX31" fmla="*/ 2646 w 1898650"/>
                <a:gd name="connsiteY31" fmla="*/ 912812 h 1631951"/>
                <a:gd name="connsiteX32" fmla="*/ 0 w 1898650"/>
                <a:gd name="connsiteY32" fmla="*/ 871537 h 1631951"/>
                <a:gd name="connsiteX33" fmla="*/ 6879 w 1898650"/>
                <a:gd name="connsiteY33" fmla="*/ 829733 h 1631951"/>
                <a:gd name="connsiteX34" fmla="*/ 23283 w 1898650"/>
                <a:gd name="connsiteY34" fmla="*/ 790046 h 1631951"/>
                <a:gd name="connsiteX35" fmla="*/ 47625 w 1898650"/>
                <a:gd name="connsiteY35" fmla="*/ 754592 h 1631951"/>
                <a:gd name="connsiteX36" fmla="*/ 63500 w 1898650"/>
                <a:gd name="connsiteY36" fmla="*/ 738187 h 1631951"/>
                <a:gd name="connsiteX37" fmla="*/ 104775 w 1898650"/>
                <a:gd name="connsiteY37" fmla="*/ 700087 h 1631951"/>
                <a:gd name="connsiteX38" fmla="*/ 188912 w 1898650"/>
                <a:gd name="connsiteY38" fmla="*/ 627062 h 1631951"/>
                <a:gd name="connsiteX39" fmla="*/ 276225 w 1898650"/>
                <a:gd name="connsiteY39" fmla="*/ 557742 h 1631951"/>
                <a:gd name="connsiteX40" fmla="*/ 365654 w 1898650"/>
                <a:gd name="connsiteY40" fmla="*/ 491067 h 1631951"/>
                <a:gd name="connsiteX41" fmla="*/ 458258 w 1898650"/>
                <a:gd name="connsiteY41" fmla="*/ 427567 h 1631951"/>
                <a:gd name="connsiteX42" fmla="*/ 553508 w 1898650"/>
                <a:gd name="connsiteY42" fmla="*/ 368300 h 1631951"/>
                <a:gd name="connsiteX43" fmla="*/ 649816 w 1898650"/>
                <a:gd name="connsiteY43" fmla="*/ 312738 h 1631951"/>
                <a:gd name="connsiteX44" fmla="*/ 749829 w 1898650"/>
                <a:gd name="connsiteY44" fmla="*/ 261937 h 1631951"/>
                <a:gd name="connsiteX45" fmla="*/ 851959 w 1898650"/>
                <a:gd name="connsiteY45" fmla="*/ 213783 h 1631951"/>
                <a:gd name="connsiteX46" fmla="*/ 955675 w 1898650"/>
                <a:gd name="connsiteY46" fmla="*/ 170392 h 1631951"/>
                <a:gd name="connsiteX47" fmla="*/ 1061509 w 1898650"/>
                <a:gd name="connsiteY47" fmla="*/ 131763 h 1631951"/>
                <a:gd name="connsiteX48" fmla="*/ 1169459 w 1898650"/>
                <a:gd name="connsiteY48" fmla="*/ 97367 h 1631951"/>
                <a:gd name="connsiteX49" fmla="*/ 1280054 w 1898650"/>
                <a:gd name="connsiteY49" fmla="*/ 66675 h 1631951"/>
                <a:gd name="connsiteX50" fmla="*/ 1391709 w 1898650"/>
                <a:gd name="connsiteY50" fmla="*/ 41804 h 1631951"/>
                <a:gd name="connsiteX51" fmla="*/ 1506009 w 1898650"/>
                <a:gd name="connsiteY51" fmla="*/ 22225 h 1631951"/>
                <a:gd name="connsiteX52" fmla="*/ 1621896 w 1898650"/>
                <a:gd name="connsiteY52" fmla="*/ 6879 h 1631951"/>
                <a:gd name="connsiteX53" fmla="*/ 1681163 w 1898650"/>
                <a:gd name="connsiteY53" fmla="*/ 1587 h 1631951"/>
                <a:gd name="connsiteX54" fmla="*/ 1702859 w 1898650"/>
                <a:gd name="connsiteY54" fmla="*/ 0 h 163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98650" h="1631951">
                  <a:moveTo>
                    <a:pt x="1702859" y="0"/>
                  </a:moveTo>
                  <a:lnTo>
                    <a:pt x="1744663" y="5292"/>
                  </a:lnTo>
                  <a:lnTo>
                    <a:pt x="1783292" y="19050"/>
                  </a:lnTo>
                  <a:lnTo>
                    <a:pt x="1817688" y="39687"/>
                  </a:lnTo>
                  <a:lnTo>
                    <a:pt x="1847321" y="66675"/>
                  </a:lnTo>
                  <a:lnTo>
                    <a:pt x="1871663" y="99483"/>
                  </a:lnTo>
                  <a:lnTo>
                    <a:pt x="1888596" y="137054"/>
                  </a:lnTo>
                  <a:lnTo>
                    <a:pt x="1897063" y="177800"/>
                  </a:lnTo>
                  <a:cubicBezTo>
                    <a:pt x="1897239" y="185208"/>
                    <a:pt x="1897416" y="192617"/>
                    <a:pt x="1897592" y="200025"/>
                  </a:cubicBezTo>
                  <a:cubicBezTo>
                    <a:pt x="1897934" y="467783"/>
                    <a:pt x="1898275" y="735542"/>
                    <a:pt x="1898617" y="1003300"/>
                  </a:cubicBezTo>
                  <a:lnTo>
                    <a:pt x="1898650" y="1003300"/>
                  </a:lnTo>
                  <a:lnTo>
                    <a:pt x="1898650" y="1197138"/>
                  </a:lnTo>
                  <a:lnTo>
                    <a:pt x="1895065" y="1197138"/>
                  </a:lnTo>
                  <a:lnTo>
                    <a:pt x="1898650" y="1197505"/>
                  </a:lnTo>
                  <a:lnTo>
                    <a:pt x="1607608" y="1502834"/>
                  </a:lnTo>
                  <a:lnTo>
                    <a:pt x="1592792" y="1518180"/>
                  </a:lnTo>
                  <a:lnTo>
                    <a:pt x="1560513" y="1545697"/>
                  </a:lnTo>
                  <a:lnTo>
                    <a:pt x="1526117" y="1569509"/>
                  </a:lnTo>
                  <a:lnTo>
                    <a:pt x="1489604" y="1589089"/>
                  </a:lnTo>
                  <a:lnTo>
                    <a:pt x="1450975" y="1606022"/>
                  </a:lnTo>
                  <a:lnTo>
                    <a:pt x="1411287" y="1618193"/>
                  </a:lnTo>
                  <a:lnTo>
                    <a:pt x="1370012" y="1627189"/>
                  </a:lnTo>
                  <a:lnTo>
                    <a:pt x="1328208" y="1630893"/>
                  </a:lnTo>
                  <a:lnTo>
                    <a:pt x="1307042" y="1631951"/>
                  </a:lnTo>
                  <a:lnTo>
                    <a:pt x="820737" y="1631951"/>
                  </a:lnTo>
                  <a:lnTo>
                    <a:pt x="821757" y="1630571"/>
                  </a:lnTo>
                  <a:lnTo>
                    <a:pt x="820276" y="1631950"/>
                  </a:lnTo>
                  <a:lnTo>
                    <a:pt x="76200" y="1039813"/>
                  </a:lnTo>
                  <a:lnTo>
                    <a:pt x="59796" y="1025525"/>
                  </a:lnTo>
                  <a:lnTo>
                    <a:pt x="31750" y="992187"/>
                  </a:lnTo>
                  <a:lnTo>
                    <a:pt x="12700" y="954087"/>
                  </a:lnTo>
                  <a:lnTo>
                    <a:pt x="2646" y="912812"/>
                  </a:lnTo>
                  <a:lnTo>
                    <a:pt x="0" y="871537"/>
                  </a:lnTo>
                  <a:lnTo>
                    <a:pt x="6879" y="829733"/>
                  </a:lnTo>
                  <a:lnTo>
                    <a:pt x="23283" y="790046"/>
                  </a:lnTo>
                  <a:lnTo>
                    <a:pt x="47625" y="754592"/>
                  </a:lnTo>
                  <a:lnTo>
                    <a:pt x="63500" y="738187"/>
                  </a:lnTo>
                  <a:lnTo>
                    <a:pt x="104775" y="700087"/>
                  </a:lnTo>
                  <a:lnTo>
                    <a:pt x="188912" y="627062"/>
                  </a:lnTo>
                  <a:lnTo>
                    <a:pt x="276225" y="557742"/>
                  </a:lnTo>
                  <a:lnTo>
                    <a:pt x="365654" y="491067"/>
                  </a:lnTo>
                  <a:lnTo>
                    <a:pt x="458258" y="427567"/>
                  </a:lnTo>
                  <a:lnTo>
                    <a:pt x="553508" y="368300"/>
                  </a:lnTo>
                  <a:lnTo>
                    <a:pt x="649816" y="312738"/>
                  </a:lnTo>
                  <a:lnTo>
                    <a:pt x="749829" y="261937"/>
                  </a:lnTo>
                  <a:lnTo>
                    <a:pt x="851959" y="213783"/>
                  </a:lnTo>
                  <a:lnTo>
                    <a:pt x="955675" y="170392"/>
                  </a:lnTo>
                  <a:lnTo>
                    <a:pt x="1061509" y="131763"/>
                  </a:lnTo>
                  <a:lnTo>
                    <a:pt x="1169459" y="97367"/>
                  </a:lnTo>
                  <a:lnTo>
                    <a:pt x="1280054" y="66675"/>
                  </a:lnTo>
                  <a:lnTo>
                    <a:pt x="1391709" y="41804"/>
                  </a:lnTo>
                  <a:lnTo>
                    <a:pt x="1506009" y="22225"/>
                  </a:lnTo>
                  <a:lnTo>
                    <a:pt x="1621896" y="6879"/>
                  </a:lnTo>
                  <a:lnTo>
                    <a:pt x="1681163" y="1587"/>
                  </a:lnTo>
                  <a:lnTo>
                    <a:pt x="1702859" y="0"/>
                  </a:lnTo>
                  <a:close/>
                </a:path>
              </a:pathLst>
            </a:custGeom>
            <a:solidFill>
              <a:schemeClr val="accent3"/>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03</a:t>
              </a:r>
            </a:p>
          </p:txBody>
        </p:sp>
        <p:sp>
          <p:nvSpPr>
            <p:cNvPr id="36" name="Freeform: Shape 35"/>
            <p:cNvSpPr>
              <a:spLocks/>
            </p:cNvSpPr>
            <p:nvPr/>
          </p:nvSpPr>
          <p:spPr bwMode="auto">
            <a:xfrm>
              <a:off x="2767950" y="3856682"/>
              <a:ext cx="1261947" cy="1370812"/>
            </a:xfrm>
            <a:custGeom>
              <a:avLst/>
              <a:gdLst>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715881 w 1803400"/>
                <a:gd name="connsiteY19" fmla="*/ 1131805 h 1958975"/>
                <a:gd name="connsiteX20" fmla="*/ 1385684 w 1803400"/>
                <a:gd name="connsiteY20" fmla="*/ 1842559 h 1958975"/>
                <a:gd name="connsiteX21" fmla="*/ 1375094 w 1803400"/>
                <a:gd name="connsiteY21" fmla="*/ 1863196 h 1958975"/>
                <a:gd name="connsiteX22" fmla="*/ 1348090 w 1803400"/>
                <a:gd name="connsiteY22" fmla="*/ 1897592 h 1958975"/>
                <a:gd name="connsiteX23" fmla="*/ 1315262 w 1803400"/>
                <a:gd name="connsiteY23" fmla="*/ 1924579 h 1958975"/>
                <a:gd name="connsiteX24" fmla="*/ 1278197 w 1803400"/>
                <a:gd name="connsiteY24" fmla="*/ 1944688 h 1958975"/>
                <a:gd name="connsiteX25" fmla="*/ 1237426 w 1803400"/>
                <a:gd name="connsiteY25" fmla="*/ 1955800 h 1958975"/>
                <a:gd name="connsiteX26" fmla="*/ 1195596 w 1803400"/>
                <a:gd name="connsiteY26" fmla="*/ 1958975 h 1958975"/>
                <a:gd name="connsiteX27" fmla="*/ 1153766 w 1803400"/>
                <a:gd name="connsiteY27" fmla="*/ 1953154 h 1958975"/>
                <a:gd name="connsiteX28" fmla="*/ 1113525 w 1803400"/>
                <a:gd name="connsiteY28" fmla="*/ 1936750 h 1958975"/>
                <a:gd name="connsiteX29" fmla="*/ 1093404 w 1803400"/>
                <a:gd name="connsiteY29" fmla="*/ 1924579 h 1958975"/>
                <a:gd name="connsiteX30" fmla="*/ 1047868 w 1803400"/>
                <a:gd name="connsiteY30" fmla="*/ 1893359 h 1958975"/>
                <a:gd name="connsiteX31" fmla="*/ 957324 w 1803400"/>
                <a:gd name="connsiteY31" fmla="*/ 1826684 h 1958975"/>
                <a:gd name="connsiteX32" fmla="*/ 869428 w 1803400"/>
                <a:gd name="connsiteY32" fmla="*/ 1756304 h 1958975"/>
                <a:gd name="connsiteX33" fmla="*/ 784179 w 1803400"/>
                <a:gd name="connsiteY33" fmla="*/ 1683279 h 1958975"/>
                <a:gd name="connsiteX34" fmla="*/ 701578 w 1803400"/>
                <a:gd name="connsiteY34" fmla="*/ 1606021 h 1958975"/>
                <a:gd name="connsiteX35" fmla="*/ 623214 w 1803400"/>
                <a:gd name="connsiteY35" fmla="*/ 1525059 h 1958975"/>
                <a:gd name="connsiteX36" fmla="*/ 546966 w 1803400"/>
                <a:gd name="connsiteY36" fmla="*/ 1441450 h 1958975"/>
                <a:gd name="connsiteX37" fmla="*/ 474955 w 1803400"/>
                <a:gd name="connsiteY37" fmla="*/ 1354667 h 1958975"/>
                <a:gd name="connsiteX38" fmla="*/ 405592 w 1803400"/>
                <a:gd name="connsiteY38" fmla="*/ 1263650 h 1958975"/>
                <a:gd name="connsiteX39" fmla="*/ 340464 w 1803400"/>
                <a:gd name="connsiteY39" fmla="*/ 1170517 h 1958975"/>
                <a:gd name="connsiteX40" fmla="*/ 277984 w 1803400"/>
                <a:gd name="connsiteY40" fmla="*/ 1074209 h 1958975"/>
                <a:gd name="connsiteX41" fmla="*/ 220269 w 1803400"/>
                <a:gd name="connsiteY41" fmla="*/ 974725 h 1958975"/>
                <a:gd name="connsiteX42" fmla="*/ 166261 w 1803400"/>
                <a:gd name="connsiteY42" fmla="*/ 872596 h 1958975"/>
                <a:gd name="connsiteX43" fmla="*/ 116488 w 1803400"/>
                <a:gd name="connsiteY43" fmla="*/ 767292 h 1958975"/>
                <a:gd name="connsiteX44" fmla="*/ 70952 w 1803400"/>
                <a:gd name="connsiteY44" fmla="*/ 659342 h 1958975"/>
                <a:gd name="connsiteX45" fmla="*/ 28593 w 1803400"/>
                <a:gd name="connsiteY45" fmla="*/ 548746 h 1958975"/>
                <a:gd name="connsiteX46" fmla="*/ 9531 w 1803400"/>
                <a:gd name="connsiteY46" fmla="*/ 492654 h 1958975"/>
                <a:gd name="connsiteX47" fmla="*/ 4236 w 1803400"/>
                <a:gd name="connsiteY47" fmla="*/ 472017 h 1958975"/>
                <a:gd name="connsiteX48" fmla="*/ 0 w 1803400"/>
                <a:gd name="connsiteY48" fmla="*/ 430213 h 1958975"/>
                <a:gd name="connsiteX49" fmla="*/ 3706 w 1803400"/>
                <a:gd name="connsiteY49" fmla="*/ 389996 h 1958975"/>
                <a:gd name="connsiteX50" fmla="*/ 15885 w 1803400"/>
                <a:gd name="connsiteY50" fmla="*/ 350838 h 1958975"/>
                <a:gd name="connsiteX51" fmla="*/ 35476 w 1803400"/>
                <a:gd name="connsiteY51" fmla="*/ 315913 h 1958975"/>
                <a:gd name="connsiteX52" fmla="*/ 61421 w 1803400"/>
                <a:gd name="connsiteY52" fmla="*/ 285750 h 1958975"/>
                <a:gd name="connsiteX53" fmla="*/ 93720 w 1803400"/>
                <a:gd name="connsiteY53" fmla="*/ 260350 h 1958975"/>
                <a:gd name="connsiteX54" fmla="*/ 131844 w 1803400"/>
                <a:gd name="connsiteY54" fmla="*/ 242358 h 1958975"/>
                <a:gd name="connsiteX55" fmla="*/ 152494 w 1803400"/>
                <a:gd name="connsiteY55" fmla="*/ 236008 h 1958975"/>
                <a:gd name="connsiteX56" fmla="*/ 952029 w 1803400"/>
                <a:gd name="connsiteY56" fmla="*/ 41275 h 1958975"/>
                <a:gd name="connsiteX57" fmla="*/ 952559 w 1803400"/>
                <a:gd name="connsiteY57" fmla="*/ 42863 h 1958975"/>
                <a:gd name="connsiteX58" fmla="*/ 950970 w 1803400"/>
                <a:gd name="connsiteY58" fmla="*/ 42863 h 1958975"/>
                <a:gd name="connsiteX59" fmla="*/ 950975 w 1803400"/>
                <a:gd name="connsiteY59" fmla="*/ 42883 h 1958975"/>
                <a:gd name="connsiteX60" fmla="*/ 952501 w 1803400"/>
                <a:gd name="connsiteY60" fmla="*/ 42883 h 1958975"/>
                <a:gd name="connsiteX61" fmla="*/ 1125633 w 1803400"/>
                <a:gd name="connsiteY61" fmla="*/ 393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385684 w 1803400"/>
                <a:gd name="connsiteY19" fmla="*/ 1842559 h 1958975"/>
                <a:gd name="connsiteX20" fmla="*/ 1375094 w 1803400"/>
                <a:gd name="connsiteY20" fmla="*/ 1863196 h 1958975"/>
                <a:gd name="connsiteX21" fmla="*/ 1348090 w 1803400"/>
                <a:gd name="connsiteY21" fmla="*/ 1897592 h 1958975"/>
                <a:gd name="connsiteX22" fmla="*/ 1315262 w 1803400"/>
                <a:gd name="connsiteY22" fmla="*/ 1924579 h 1958975"/>
                <a:gd name="connsiteX23" fmla="*/ 1278197 w 1803400"/>
                <a:gd name="connsiteY23" fmla="*/ 1944688 h 1958975"/>
                <a:gd name="connsiteX24" fmla="*/ 1237426 w 1803400"/>
                <a:gd name="connsiteY24" fmla="*/ 1955800 h 1958975"/>
                <a:gd name="connsiteX25" fmla="*/ 1195596 w 1803400"/>
                <a:gd name="connsiteY25" fmla="*/ 1958975 h 1958975"/>
                <a:gd name="connsiteX26" fmla="*/ 1153766 w 1803400"/>
                <a:gd name="connsiteY26" fmla="*/ 1953154 h 1958975"/>
                <a:gd name="connsiteX27" fmla="*/ 1113525 w 1803400"/>
                <a:gd name="connsiteY27" fmla="*/ 1936750 h 1958975"/>
                <a:gd name="connsiteX28" fmla="*/ 1093404 w 1803400"/>
                <a:gd name="connsiteY28" fmla="*/ 1924579 h 1958975"/>
                <a:gd name="connsiteX29" fmla="*/ 1047868 w 1803400"/>
                <a:gd name="connsiteY29" fmla="*/ 1893359 h 1958975"/>
                <a:gd name="connsiteX30" fmla="*/ 957324 w 1803400"/>
                <a:gd name="connsiteY30" fmla="*/ 1826684 h 1958975"/>
                <a:gd name="connsiteX31" fmla="*/ 869428 w 1803400"/>
                <a:gd name="connsiteY31" fmla="*/ 1756304 h 1958975"/>
                <a:gd name="connsiteX32" fmla="*/ 784179 w 1803400"/>
                <a:gd name="connsiteY32" fmla="*/ 1683279 h 1958975"/>
                <a:gd name="connsiteX33" fmla="*/ 701578 w 1803400"/>
                <a:gd name="connsiteY33" fmla="*/ 1606021 h 1958975"/>
                <a:gd name="connsiteX34" fmla="*/ 623214 w 1803400"/>
                <a:gd name="connsiteY34" fmla="*/ 1525059 h 1958975"/>
                <a:gd name="connsiteX35" fmla="*/ 546966 w 1803400"/>
                <a:gd name="connsiteY35" fmla="*/ 1441450 h 1958975"/>
                <a:gd name="connsiteX36" fmla="*/ 474955 w 1803400"/>
                <a:gd name="connsiteY36" fmla="*/ 1354667 h 1958975"/>
                <a:gd name="connsiteX37" fmla="*/ 405592 w 1803400"/>
                <a:gd name="connsiteY37" fmla="*/ 1263650 h 1958975"/>
                <a:gd name="connsiteX38" fmla="*/ 340464 w 1803400"/>
                <a:gd name="connsiteY38" fmla="*/ 1170517 h 1958975"/>
                <a:gd name="connsiteX39" fmla="*/ 277984 w 1803400"/>
                <a:gd name="connsiteY39" fmla="*/ 1074209 h 1958975"/>
                <a:gd name="connsiteX40" fmla="*/ 220269 w 1803400"/>
                <a:gd name="connsiteY40" fmla="*/ 974725 h 1958975"/>
                <a:gd name="connsiteX41" fmla="*/ 166261 w 1803400"/>
                <a:gd name="connsiteY41" fmla="*/ 872596 h 1958975"/>
                <a:gd name="connsiteX42" fmla="*/ 116488 w 1803400"/>
                <a:gd name="connsiteY42" fmla="*/ 767292 h 1958975"/>
                <a:gd name="connsiteX43" fmla="*/ 70952 w 1803400"/>
                <a:gd name="connsiteY43" fmla="*/ 659342 h 1958975"/>
                <a:gd name="connsiteX44" fmla="*/ 28593 w 1803400"/>
                <a:gd name="connsiteY44" fmla="*/ 548746 h 1958975"/>
                <a:gd name="connsiteX45" fmla="*/ 9531 w 1803400"/>
                <a:gd name="connsiteY45" fmla="*/ 492654 h 1958975"/>
                <a:gd name="connsiteX46" fmla="*/ 4236 w 1803400"/>
                <a:gd name="connsiteY46" fmla="*/ 472017 h 1958975"/>
                <a:gd name="connsiteX47" fmla="*/ 0 w 1803400"/>
                <a:gd name="connsiteY47" fmla="*/ 430213 h 1958975"/>
                <a:gd name="connsiteX48" fmla="*/ 3706 w 1803400"/>
                <a:gd name="connsiteY48" fmla="*/ 389996 h 1958975"/>
                <a:gd name="connsiteX49" fmla="*/ 15885 w 1803400"/>
                <a:gd name="connsiteY49" fmla="*/ 350838 h 1958975"/>
                <a:gd name="connsiteX50" fmla="*/ 35476 w 1803400"/>
                <a:gd name="connsiteY50" fmla="*/ 315913 h 1958975"/>
                <a:gd name="connsiteX51" fmla="*/ 61421 w 1803400"/>
                <a:gd name="connsiteY51" fmla="*/ 285750 h 1958975"/>
                <a:gd name="connsiteX52" fmla="*/ 93720 w 1803400"/>
                <a:gd name="connsiteY52" fmla="*/ 260350 h 1958975"/>
                <a:gd name="connsiteX53" fmla="*/ 131844 w 1803400"/>
                <a:gd name="connsiteY53" fmla="*/ 242358 h 1958975"/>
                <a:gd name="connsiteX54" fmla="*/ 152494 w 1803400"/>
                <a:gd name="connsiteY54" fmla="*/ 236008 h 1958975"/>
                <a:gd name="connsiteX55" fmla="*/ 952029 w 1803400"/>
                <a:gd name="connsiteY55" fmla="*/ 41275 h 1958975"/>
                <a:gd name="connsiteX56" fmla="*/ 952559 w 1803400"/>
                <a:gd name="connsiteY56" fmla="*/ 42863 h 1958975"/>
                <a:gd name="connsiteX57" fmla="*/ 950970 w 1803400"/>
                <a:gd name="connsiteY57" fmla="*/ 42863 h 1958975"/>
                <a:gd name="connsiteX58" fmla="*/ 950975 w 1803400"/>
                <a:gd name="connsiteY58" fmla="*/ 42883 h 1958975"/>
                <a:gd name="connsiteX59" fmla="*/ 952501 w 1803400"/>
                <a:gd name="connsiteY59" fmla="*/ 42883 h 1958975"/>
                <a:gd name="connsiteX60" fmla="*/ 1125633 w 1803400"/>
                <a:gd name="connsiteY60" fmla="*/ 393 h 1958975"/>
                <a:gd name="connsiteX61" fmla="*/ 1125537 w 1803400"/>
                <a:gd name="connsiteY61"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385684 w 1803400"/>
                <a:gd name="connsiteY18" fmla="*/ 1842559 h 1958975"/>
                <a:gd name="connsiteX19" fmla="*/ 1375094 w 1803400"/>
                <a:gd name="connsiteY19" fmla="*/ 1863196 h 1958975"/>
                <a:gd name="connsiteX20" fmla="*/ 1348090 w 1803400"/>
                <a:gd name="connsiteY20" fmla="*/ 1897592 h 1958975"/>
                <a:gd name="connsiteX21" fmla="*/ 1315262 w 1803400"/>
                <a:gd name="connsiteY21" fmla="*/ 1924579 h 1958975"/>
                <a:gd name="connsiteX22" fmla="*/ 1278197 w 1803400"/>
                <a:gd name="connsiteY22" fmla="*/ 1944688 h 1958975"/>
                <a:gd name="connsiteX23" fmla="*/ 1237426 w 1803400"/>
                <a:gd name="connsiteY23" fmla="*/ 1955800 h 1958975"/>
                <a:gd name="connsiteX24" fmla="*/ 1195596 w 1803400"/>
                <a:gd name="connsiteY24" fmla="*/ 1958975 h 1958975"/>
                <a:gd name="connsiteX25" fmla="*/ 1153766 w 1803400"/>
                <a:gd name="connsiteY25" fmla="*/ 1953154 h 1958975"/>
                <a:gd name="connsiteX26" fmla="*/ 1113525 w 1803400"/>
                <a:gd name="connsiteY26" fmla="*/ 1936750 h 1958975"/>
                <a:gd name="connsiteX27" fmla="*/ 1093404 w 1803400"/>
                <a:gd name="connsiteY27" fmla="*/ 1924579 h 1958975"/>
                <a:gd name="connsiteX28" fmla="*/ 1047868 w 1803400"/>
                <a:gd name="connsiteY28" fmla="*/ 1893359 h 1958975"/>
                <a:gd name="connsiteX29" fmla="*/ 957324 w 1803400"/>
                <a:gd name="connsiteY29" fmla="*/ 1826684 h 1958975"/>
                <a:gd name="connsiteX30" fmla="*/ 869428 w 1803400"/>
                <a:gd name="connsiteY30" fmla="*/ 1756304 h 1958975"/>
                <a:gd name="connsiteX31" fmla="*/ 784179 w 1803400"/>
                <a:gd name="connsiteY31" fmla="*/ 1683279 h 1958975"/>
                <a:gd name="connsiteX32" fmla="*/ 701578 w 1803400"/>
                <a:gd name="connsiteY32" fmla="*/ 1606021 h 1958975"/>
                <a:gd name="connsiteX33" fmla="*/ 623214 w 1803400"/>
                <a:gd name="connsiteY33" fmla="*/ 1525059 h 1958975"/>
                <a:gd name="connsiteX34" fmla="*/ 546966 w 1803400"/>
                <a:gd name="connsiteY34" fmla="*/ 1441450 h 1958975"/>
                <a:gd name="connsiteX35" fmla="*/ 474955 w 1803400"/>
                <a:gd name="connsiteY35" fmla="*/ 1354667 h 1958975"/>
                <a:gd name="connsiteX36" fmla="*/ 405592 w 1803400"/>
                <a:gd name="connsiteY36" fmla="*/ 1263650 h 1958975"/>
                <a:gd name="connsiteX37" fmla="*/ 340464 w 1803400"/>
                <a:gd name="connsiteY37" fmla="*/ 1170517 h 1958975"/>
                <a:gd name="connsiteX38" fmla="*/ 277984 w 1803400"/>
                <a:gd name="connsiteY38" fmla="*/ 1074209 h 1958975"/>
                <a:gd name="connsiteX39" fmla="*/ 220269 w 1803400"/>
                <a:gd name="connsiteY39" fmla="*/ 974725 h 1958975"/>
                <a:gd name="connsiteX40" fmla="*/ 166261 w 1803400"/>
                <a:gd name="connsiteY40" fmla="*/ 872596 h 1958975"/>
                <a:gd name="connsiteX41" fmla="*/ 116488 w 1803400"/>
                <a:gd name="connsiteY41" fmla="*/ 767292 h 1958975"/>
                <a:gd name="connsiteX42" fmla="*/ 70952 w 1803400"/>
                <a:gd name="connsiteY42" fmla="*/ 659342 h 1958975"/>
                <a:gd name="connsiteX43" fmla="*/ 28593 w 1803400"/>
                <a:gd name="connsiteY43" fmla="*/ 548746 h 1958975"/>
                <a:gd name="connsiteX44" fmla="*/ 9531 w 1803400"/>
                <a:gd name="connsiteY44" fmla="*/ 492654 h 1958975"/>
                <a:gd name="connsiteX45" fmla="*/ 4236 w 1803400"/>
                <a:gd name="connsiteY45" fmla="*/ 472017 h 1958975"/>
                <a:gd name="connsiteX46" fmla="*/ 0 w 1803400"/>
                <a:gd name="connsiteY46" fmla="*/ 430213 h 1958975"/>
                <a:gd name="connsiteX47" fmla="*/ 3706 w 1803400"/>
                <a:gd name="connsiteY47" fmla="*/ 389996 h 1958975"/>
                <a:gd name="connsiteX48" fmla="*/ 15885 w 1803400"/>
                <a:gd name="connsiteY48" fmla="*/ 350838 h 1958975"/>
                <a:gd name="connsiteX49" fmla="*/ 35476 w 1803400"/>
                <a:gd name="connsiteY49" fmla="*/ 315913 h 1958975"/>
                <a:gd name="connsiteX50" fmla="*/ 61421 w 1803400"/>
                <a:gd name="connsiteY50" fmla="*/ 285750 h 1958975"/>
                <a:gd name="connsiteX51" fmla="*/ 93720 w 1803400"/>
                <a:gd name="connsiteY51" fmla="*/ 260350 h 1958975"/>
                <a:gd name="connsiteX52" fmla="*/ 131844 w 1803400"/>
                <a:gd name="connsiteY52" fmla="*/ 242358 h 1958975"/>
                <a:gd name="connsiteX53" fmla="*/ 152494 w 1803400"/>
                <a:gd name="connsiteY53" fmla="*/ 236008 h 1958975"/>
                <a:gd name="connsiteX54" fmla="*/ 952029 w 1803400"/>
                <a:gd name="connsiteY54" fmla="*/ 41275 h 1958975"/>
                <a:gd name="connsiteX55" fmla="*/ 952559 w 1803400"/>
                <a:gd name="connsiteY55" fmla="*/ 42863 h 1958975"/>
                <a:gd name="connsiteX56" fmla="*/ 950970 w 1803400"/>
                <a:gd name="connsiteY56" fmla="*/ 42863 h 1958975"/>
                <a:gd name="connsiteX57" fmla="*/ 950975 w 1803400"/>
                <a:gd name="connsiteY57" fmla="*/ 42883 h 1958975"/>
                <a:gd name="connsiteX58" fmla="*/ 952501 w 1803400"/>
                <a:gd name="connsiteY58" fmla="*/ 42883 h 1958975"/>
                <a:gd name="connsiteX59" fmla="*/ 1125633 w 1803400"/>
                <a:gd name="connsiteY59" fmla="*/ 393 h 1958975"/>
                <a:gd name="connsiteX60" fmla="*/ 1125537 w 1803400"/>
                <a:gd name="connsiteY60"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952501 w 1803400"/>
                <a:gd name="connsiteY57" fmla="*/ 42883 h 1958975"/>
                <a:gd name="connsiteX58" fmla="*/ 1125633 w 1803400"/>
                <a:gd name="connsiteY58" fmla="*/ 393 h 1958975"/>
                <a:gd name="connsiteX59" fmla="*/ 1125537 w 1803400"/>
                <a:gd name="connsiteY59"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1125633 w 1803400"/>
                <a:gd name="connsiteY57" fmla="*/ 393 h 1958975"/>
                <a:gd name="connsiteX58" fmla="*/ 1125537 w 1803400"/>
                <a:gd name="connsiteY58"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1125633 w 1803400"/>
                <a:gd name="connsiteY56" fmla="*/ 393 h 1958975"/>
                <a:gd name="connsiteX57" fmla="*/ 1125537 w 1803400"/>
                <a:gd name="connsiteY57"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1125633 w 1803400"/>
                <a:gd name="connsiteY55" fmla="*/ 393 h 1958975"/>
                <a:gd name="connsiteX56" fmla="*/ 1125537 w 1803400"/>
                <a:gd name="connsiteY56"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1125633 w 1803400"/>
                <a:gd name="connsiteY54" fmla="*/ 393 h 1958975"/>
                <a:gd name="connsiteX55" fmla="*/ 1125537 w 1803400"/>
                <a:gd name="connsiteY55"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1125633 w 1803400"/>
                <a:gd name="connsiteY53" fmla="*/ 393 h 1958975"/>
                <a:gd name="connsiteX54" fmla="*/ 1125537 w 1803400"/>
                <a:gd name="connsiteY54" fmla="*/ 0 h 195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3400" h="1958975">
                  <a:moveTo>
                    <a:pt x="1125537" y="0"/>
                  </a:moveTo>
                  <a:lnTo>
                    <a:pt x="1126165" y="262"/>
                  </a:lnTo>
                  <a:lnTo>
                    <a:pt x="1127234" y="0"/>
                  </a:lnTo>
                  <a:cubicBezTo>
                    <a:pt x="1127303" y="265"/>
                    <a:pt x="1127371" y="530"/>
                    <a:pt x="1127440" y="795"/>
                  </a:cubicBezTo>
                  <a:lnTo>
                    <a:pt x="1488053" y="151427"/>
                  </a:lnTo>
                  <a:lnTo>
                    <a:pt x="1513493" y="163075"/>
                  </a:lnTo>
                  <a:lnTo>
                    <a:pt x="1559603" y="190607"/>
                  </a:lnTo>
                  <a:lnTo>
                    <a:pt x="1602532" y="223434"/>
                  </a:lnTo>
                  <a:lnTo>
                    <a:pt x="1640692" y="261555"/>
                  </a:lnTo>
                  <a:lnTo>
                    <a:pt x="1672492" y="303383"/>
                  </a:lnTo>
                  <a:lnTo>
                    <a:pt x="1699521" y="349976"/>
                  </a:lnTo>
                  <a:lnTo>
                    <a:pt x="1720721" y="399216"/>
                  </a:lnTo>
                  <a:lnTo>
                    <a:pt x="1735031" y="451633"/>
                  </a:lnTo>
                  <a:lnTo>
                    <a:pt x="1739271" y="479165"/>
                  </a:lnTo>
                  <a:lnTo>
                    <a:pt x="1803400" y="944563"/>
                  </a:lnTo>
                  <a:lnTo>
                    <a:pt x="1792224" y="938116"/>
                  </a:lnTo>
                  <a:lnTo>
                    <a:pt x="1803400" y="945534"/>
                  </a:lnTo>
                  <a:lnTo>
                    <a:pt x="1385684" y="1842559"/>
                  </a:lnTo>
                  <a:lnTo>
                    <a:pt x="1375094" y="1863196"/>
                  </a:lnTo>
                  <a:lnTo>
                    <a:pt x="1348090" y="1897592"/>
                  </a:lnTo>
                  <a:lnTo>
                    <a:pt x="1315262" y="1924579"/>
                  </a:lnTo>
                  <a:lnTo>
                    <a:pt x="1278197" y="1944688"/>
                  </a:lnTo>
                  <a:lnTo>
                    <a:pt x="1237426" y="1955800"/>
                  </a:lnTo>
                  <a:lnTo>
                    <a:pt x="1195596" y="1958975"/>
                  </a:lnTo>
                  <a:lnTo>
                    <a:pt x="1153766" y="1953154"/>
                  </a:lnTo>
                  <a:lnTo>
                    <a:pt x="1113525" y="1936750"/>
                  </a:lnTo>
                  <a:lnTo>
                    <a:pt x="1093404" y="1924579"/>
                  </a:lnTo>
                  <a:lnTo>
                    <a:pt x="1047868" y="1893359"/>
                  </a:lnTo>
                  <a:lnTo>
                    <a:pt x="957324" y="1826684"/>
                  </a:lnTo>
                  <a:lnTo>
                    <a:pt x="869428" y="1756304"/>
                  </a:lnTo>
                  <a:lnTo>
                    <a:pt x="784179" y="1683279"/>
                  </a:lnTo>
                  <a:lnTo>
                    <a:pt x="701578" y="1606021"/>
                  </a:lnTo>
                  <a:lnTo>
                    <a:pt x="623214" y="1525059"/>
                  </a:lnTo>
                  <a:lnTo>
                    <a:pt x="546966" y="1441450"/>
                  </a:lnTo>
                  <a:lnTo>
                    <a:pt x="474955" y="1354667"/>
                  </a:lnTo>
                  <a:lnTo>
                    <a:pt x="405592" y="1263650"/>
                  </a:lnTo>
                  <a:lnTo>
                    <a:pt x="340464" y="1170517"/>
                  </a:lnTo>
                  <a:lnTo>
                    <a:pt x="277984" y="1074209"/>
                  </a:lnTo>
                  <a:lnTo>
                    <a:pt x="220269" y="974725"/>
                  </a:lnTo>
                  <a:lnTo>
                    <a:pt x="166261" y="872596"/>
                  </a:lnTo>
                  <a:lnTo>
                    <a:pt x="116488" y="767292"/>
                  </a:lnTo>
                  <a:lnTo>
                    <a:pt x="70952" y="659342"/>
                  </a:lnTo>
                  <a:lnTo>
                    <a:pt x="28593" y="548746"/>
                  </a:lnTo>
                  <a:lnTo>
                    <a:pt x="9531" y="492654"/>
                  </a:lnTo>
                  <a:lnTo>
                    <a:pt x="4236" y="472017"/>
                  </a:lnTo>
                  <a:lnTo>
                    <a:pt x="0" y="430213"/>
                  </a:lnTo>
                  <a:lnTo>
                    <a:pt x="3706" y="389996"/>
                  </a:lnTo>
                  <a:lnTo>
                    <a:pt x="15885" y="350838"/>
                  </a:lnTo>
                  <a:lnTo>
                    <a:pt x="35476" y="315913"/>
                  </a:lnTo>
                  <a:lnTo>
                    <a:pt x="61421" y="285750"/>
                  </a:lnTo>
                  <a:lnTo>
                    <a:pt x="93720" y="260350"/>
                  </a:lnTo>
                  <a:lnTo>
                    <a:pt x="131844" y="242358"/>
                  </a:lnTo>
                  <a:lnTo>
                    <a:pt x="152494" y="236008"/>
                  </a:lnTo>
                  <a:lnTo>
                    <a:pt x="1125633" y="393"/>
                  </a:lnTo>
                  <a:lnTo>
                    <a:pt x="1125537" y="0"/>
                  </a:lnTo>
                  <a:close/>
                </a:path>
              </a:pathLst>
            </a:custGeom>
            <a:solidFill>
              <a:schemeClr val="accent1"/>
            </a:solidFill>
            <a:ln>
              <a:noFill/>
            </a:ln>
          </p:spPr>
          <p:txBody>
            <a:bodyPr vert="horz" wrap="square" lIns="34290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01</a:t>
              </a:r>
            </a:p>
          </p:txBody>
        </p:sp>
        <p:sp>
          <p:nvSpPr>
            <p:cNvPr id="37" name="Freeform: Shape 36"/>
            <p:cNvSpPr>
              <a:spLocks/>
            </p:cNvSpPr>
            <p:nvPr/>
          </p:nvSpPr>
          <p:spPr bwMode="auto">
            <a:xfrm>
              <a:off x="4596440" y="1813794"/>
              <a:ext cx="1349706" cy="1143084"/>
            </a:xfrm>
            <a:custGeom>
              <a:avLst/>
              <a:gdLst>
                <a:gd name="connsiteX0" fmla="*/ 1587 w 1928813"/>
                <a:gd name="connsiteY0" fmla="*/ 1004358 h 1633538"/>
                <a:gd name="connsiteX1" fmla="*/ 1587 w 1928813"/>
                <a:gd name="connsiteY1" fmla="*/ 1004886 h 1633538"/>
                <a:gd name="connsiteX2" fmla="*/ 915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244788 w 1928813"/>
                <a:gd name="connsiteY31" fmla="*/ 1501775 h 1633538"/>
                <a:gd name="connsiteX32" fmla="*/ 1202995 w 1928813"/>
                <a:gd name="connsiteY32" fmla="*/ 1455208 h 1633538"/>
                <a:gd name="connsiteX33" fmla="*/ 1114120 w 1928813"/>
                <a:gd name="connsiteY33" fmla="*/ 1372129 h 1633538"/>
                <a:gd name="connsiteX34" fmla="*/ 1017838 w 1928813"/>
                <a:gd name="connsiteY34" fmla="*/ 1299633 h 1633538"/>
                <a:gd name="connsiteX35" fmla="*/ 1003804 w 1928813"/>
                <a:gd name="connsiteY35" fmla="*/ 1290972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17838 w 1928813"/>
                <a:gd name="connsiteY35" fmla="*/ 1299633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69" fmla="*/ 194151 w 1928813"/>
                <a:gd name="connsiteY69"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98083 w 1928813"/>
                <a:gd name="connsiteY35" fmla="*/ 1361774 h 1633538"/>
                <a:gd name="connsiteX36" fmla="*/ 1196995 w 1928813"/>
                <a:gd name="connsiteY36" fmla="*/ 1451657 h 1633538"/>
                <a:gd name="connsiteX37" fmla="*/ 1244600 w 1928813"/>
                <a:gd name="connsiteY37" fmla="*/ 1501886 h 1633538"/>
                <a:gd name="connsiteX38" fmla="*/ 1243013 w 1928813"/>
                <a:gd name="connsiteY38" fmla="*/ 1502415 h 1633538"/>
                <a:gd name="connsiteX39" fmla="*/ 1080099 w 1928813"/>
                <a:gd name="connsiteY39" fmla="*/ 1633538 h 1633538"/>
                <a:gd name="connsiteX40" fmla="*/ 1072952 w 1928813"/>
                <a:gd name="connsiteY40" fmla="*/ 1626822 h 1633538"/>
                <a:gd name="connsiteX41" fmla="*/ 1077913 w 1928813"/>
                <a:gd name="connsiteY41" fmla="*/ 1633538 h 1633538"/>
                <a:gd name="connsiteX42" fmla="*/ 592667 w 1928813"/>
                <a:gd name="connsiteY42" fmla="*/ 1633538 h 1633538"/>
                <a:gd name="connsiteX43" fmla="*/ 571500 w 1928813"/>
                <a:gd name="connsiteY43" fmla="*/ 1632480 h 1633538"/>
                <a:gd name="connsiteX44" fmla="*/ 528638 w 1928813"/>
                <a:gd name="connsiteY44" fmla="*/ 1628776 h 1633538"/>
                <a:gd name="connsiteX45" fmla="*/ 488421 w 1928813"/>
                <a:gd name="connsiteY45" fmla="*/ 1619780 h 1633538"/>
                <a:gd name="connsiteX46" fmla="*/ 448205 w 1928813"/>
                <a:gd name="connsiteY46" fmla="*/ 1607609 h 1633538"/>
                <a:gd name="connsiteX47" fmla="*/ 410105 w 1928813"/>
                <a:gd name="connsiteY47" fmla="*/ 1590676 h 1633538"/>
                <a:gd name="connsiteX48" fmla="*/ 373592 w 1928813"/>
                <a:gd name="connsiteY48" fmla="*/ 1571096 h 1633538"/>
                <a:gd name="connsiteX49" fmla="*/ 338138 w 1928813"/>
                <a:gd name="connsiteY49" fmla="*/ 1547284 h 1633538"/>
                <a:gd name="connsiteX50" fmla="*/ 306388 w 1928813"/>
                <a:gd name="connsiteY50" fmla="*/ 1519767 h 1633538"/>
                <a:gd name="connsiteX51" fmla="*/ 292100 w 1928813"/>
                <a:gd name="connsiteY51" fmla="*/ 1504421 h 1633538"/>
                <a:gd name="connsiteX52" fmla="*/ 2904 w 1928813"/>
                <a:gd name="connsiteY52" fmla="*/ 1202127 h 1633538"/>
                <a:gd name="connsiteX53" fmla="*/ 1587 w 1928813"/>
                <a:gd name="connsiteY53" fmla="*/ 1202100 h 1633538"/>
                <a:gd name="connsiteX54" fmla="*/ 1587 w 1928813"/>
                <a:gd name="connsiteY54" fmla="*/ 1200751 h 1633538"/>
                <a:gd name="connsiteX55" fmla="*/ 0 w 1928813"/>
                <a:gd name="connsiteY55" fmla="*/ 1199092 h 1633538"/>
                <a:gd name="connsiteX56" fmla="*/ 1587 w 1928813"/>
                <a:gd name="connsiteY56" fmla="*/ 1198930 h 1633538"/>
                <a:gd name="connsiteX57" fmla="*/ 1587 w 1928813"/>
                <a:gd name="connsiteY57" fmla="*/ 1006472 h 1633538"/>
                <a:gd name="connsiteX58" fmla="*/ 1587 w 1928813"/>
                <a:gd name="connsiteY58" fmla="*/ 1005946 h 1633538"/>
                <a:gd name="connsiteX59" fmla="*/ 0 w 1928813"/>
                <a:gd name="connsiteY59" fmla="*/ 1005946 h 1633538"/>
                <a:gd name="connsiteX60" fmla="*/ 0 w 1928813"/>
                <a:gd name="connsiteY60" fmla="*/ 199496 h 1633538"/>
                <a:gd name="connsiteX61" fmla="*/ 529 w 1928813"/>
                <a:gd name="connsiteY61" fmla="*/ 178329 h 1633538"/>
                <a:gd name="connsiteX62" fmla="*/ 9523 w 1928813"/>
                <a:gd name="connsiteY62" fmla="*/ 137054 h 1633538"/>
                <a:gd name="connsiteX63" fmla="*/ 26451 w 1928813"/>
                <a:gd name="connsiteY63" fmla="*/ 100012 h 1633538"/>
                <a:gd name="connsiteX64" fmla="*/ 50257 w 1928813"/>
                <a:gd name="connsiteY64" fmla="*/ 67204 h 1633538"/>
                <a:gd name="connsiteX65" fmla="*/ 78824 w 1928813"/>
                <a:gd name="connsiteY65" fmla="*/ 40746 h 1633538"/>
                <a:gd name="connsiteX66" fmla="*/ 114269 w 1928813"/>
                <a:gd name="connsiteY66" fmla="*/ 19050 h 1633538"/>
                <a:gd name="connsiteX67" fmla="*/ 152358 w 1928813"/>
                <a:gd name="connsiteY67" fmla="*/ 5292 h 1633538"/>
                <a:gd name="connsiteX68" fmla="*/ 194151 w 1928813"/>
                <a:gd name="connsiteY68"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196995 w 1928813"/>
                <a:gd name="connsiteY35" fmla="*/ 1451657 h 1633538"/>
                <a:gd name="connsiteX36" fmla="*/ 1244600 w 1928813"/>
                <a:gd name="connsiteY36" fmla="*/ 1501886 h 1633538"/>
                <a:gd name="connsiteX37" fmla="*/ 1243013 w 1928813"/>
                <a:gd name="connsiteY37" fmla="*/ 1502415 h 1633538"/>
                <a:gd name="connsiteX38" fmla="*/ 1080099 w 1928813"/>
                <a:gd name="connsiteY38" fmla="*/ 1633538 h 1633538"/>
                <a:gd name="connsiteX39" fmla="*/ 1072952 w 1928813"/>
                <a:gd name="connsiteY39" fmla="*/ 1626822 h 1633538"/>
                <a:gd name="connsiteX40" fmla="*/ 1077913 w 1928813"/>
                <a:gd name="connsiteY40" fmla="*/ 1633538 h 1633538"/>
                <a:gd name="connsiteX41" fmla="*/ 592667 w 1928813"/>
                <a:gd name="connsiteY41" fmla="*/ 1633538 h 1633538"/>
                <a:gd name="connsiteX42" fmla="*/ 571500 w 1928813"/>
                <a:gd name="connsiteY42" fmla="*/ 1632480 h 1633538"/>
                <a:gd name="connsiteX43" fmla="*/ 528638 w 1928813"/>
                <a:gd name="connsiteY43" fmla="*/ 1628776 h 1633538"/>
                <a:gd name="connsiteX44" fmla="*/ 488421 w 1928813"/>
                <a:gd name="connsiteY44" fmla="*/ 1619780 h 1633538"/>
                <a:gd name="connsiteX45" fmla="*/ 448205 w 1928813"/>
                <a:gd name="connsiteY45" fmla="*/ 1607609 h 1633538"/>
                <a:gd name="connsiteX46" fmla="*/ 410105 w 1928813"/>
                <a:gd name="connsiteY46" fmla="*/ 1590676 h 1633538"/>
                <a:gd name="connsiteX47" fmla="*/ 373592 w 1928813"/>
                <a:gd name="connsiteY47" fmla="*/ 1571096 h 1633538"/>
                <a:gd name="connsiteX48" fmla="*/ 338138 w 1928813"/>
                <a:gd name="connsiteY48" fmla="*/ 1547284 h 1633538"/>
                <a:gd name="connsiteX49" fmla="*/ 306388 w 1928813"/>
                <a:gd name="connsiteY49" fmla="*/ 1519767 h 1633538"/>
                <a:gd name="connsiteX50" fmla="*/ 292100 w 1928813"/>
                <a:gd name="connsiteY50" fmla="*/ 1504421 h 1633538"/>
                <a:gd name="connsiteX51" fmla="*/ 2904 w 1928813"/>
                <a:gd name="connsiteY51" fmla="*/ 1202127 h 1633538"/>
                <a:gd name="connsiteX52" fmla="*/ 1587 w 1928813"/>
                <a:gd name="connsiteY52" fmla="*/ 1202100 h 1633538"/>
                <a:gd name="connsiteX53" fmla="*/ 1587 w 1928813"/>
                <a:gd name="connsiteY53" fmla="*/ 1200751 h 1633538"/>
                <a:gd name="connsiteX54" fmla="*/ 0 w 1928813"/>
                <a:gd name="connsiteY54" fmla="*/ 1199092 h 1633538"/>
                <a:gd name="connsiteX55" fmla="*/ 1587 w 1928813"/>
                <a:gd name="connsiteY55" fmla="*/ 1198930 h 1633538"/>
                <a:gd name="connsiteX56" fmla="*/ 1587 w 1928813"/>
                <a:gd name="connsiteY56" fmla="*/ 1006472 h 1633538"/>
                <a:gd name="connsiteX57" fmla="*/ 1587 w 1928813"/>
                <a:gd name="connsiteY57" fmla="*/ 1005946 h 1633538"/>
                <a:gd name="connsiteX58" fmla="*/ 0 w 1928813"/>
                <a:gd name="connsiteY58" fmla="*/ 1005946 h 1633538"/>
                <a:gd name="connsiteX59" fmla="*/ 0 w 1928813"/>
                <a:gd name="connsiteY59" fmla="*/ 199496 h 1633538"/>
                <a:gd name="connsiteX60" fmla="*/ 529 w 1928813"/>
                <a:gd name="connsiteY60" fmla="*/ 178329 h 1633538"/>
                <a:gd name="connsiteX61" fmla="*/ 9523 w 1928813"/>
                <a:gd name="connsiteY61" fmla="*/ 137054 h 1633538"/>
                <a:gd name="connsiteX62" fmla="*/ 26451 w 1928813"/>
                <a:gd name="connsiteY62" fmla="*/ 100012 h 1633538"/>
                <a:gd name="connsiteX63" fmla="*/ 50257 w 1928813"/>
                <a:gd name="connsiteY63" fmla="*/ 67204 h 1633538"/>
                <a:gd name="connsiteX64" fmla="*/ 78824 w 1928813"/>
                <a:gd name="connsiteY64" fmla="*/ 40746 h 1633538"/>
                <a:gd name="connsiteX65" fmla="*/ 114269 w 1928813"/>
                <a:gd name="connsiteY65" fmla="*/ 19050 h 1633538"/>
                <a:gd name="connsiteX66" fmla="*/ 152358 w 1928813"/>
                <a:gd name="connsiteY66" fmla="*/ 5292 h 1633538"/>
                <a:gd name="connsiteX67" fmla="*/ 194151 w 1928813"/>
                <a:gd name="connsiteY67"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96995 w 1928813"/>
                <a:gd name="connsiteY34" fmla="*/ 1451657 h 1633538"/>
                <a:gd name="connsiteX35" fmla="*/ 1244600 w 1928813"/>
                <a:gd name="connsiteY35" fmla="*/ 1501886 h 1633538"/>
                <a:gd name="connsiteX36" fmla="*/ 1243013 w 1928813"/>
                <a:gd name="connsiteY36" fmla="*/ 1502415 h 1633538"/>
                <a:gd name="connsiteX37" fmla="*/ 1080099 w 1928813"/>
                <a:gd name="connsiteY37" fmla="*/ 1633538 h 1633538"/>
                <a:gd name="connsiteX38" fmla="*/ 1072952 w 1928813"/>
                <a:gd name="connsiteY38" fmla="*/ 1626822 h 1633538"/>
                <a:gd name="connsiteX39" fmla="*/ 1077913 w 1928813"/>
                <a:gd name="connsiteY39" fmla="*/ 1633538 h 1633538"/>
                <a:gd name="connsiteX40" fmla="*/ 592667 w 1928813"/>
                <a:gd name="connsiteY40" fmla="*/ 1633538 h 1633538"/>
                <a:gd name="connsiteX41" fmla="*/ 571500 w 1928813"/>
                <a:gd name="connsiteY41" fmla="*/ 1632480 h 1633538"/>
                <a:gd name="connsiteX42" fmla="*/ 528638 w 1928813"/>
                <a:gd name="connsiteY42" fmla="*/ 1628776 h 1633538"/>
                <a:gd name="connsiteX43" fmla="*/ 488421 w 1928813"/>
                <a:gd name="connsiteY43" fmla="*/ 1619780 h 1633538"/>
                <a:gd name="connsiteX44" fmla="*/ 448205 w 1928813"/>
                <a:gd name="connsiteY44" fmla="*/ 1607609 h 1633538"/>
                <a:gd name="connsiteX45" fmla="*/ 410105 w 1928813"/>
                <a:gd name="connsiteY45" fmla="*/ 1590676 h 1633538"/>
                <a:gd name="connsiteX46" fmla="*/ 373592 w 1928813"/>
                <a:gd name="connsiteY46" fmla="*/ 1571096 h 1633538"/>
                <a:gd name="connsiteX47" fmla="*/ 338138 w 1928813"/>
                <a:gd name="connsiteY47" fmla="*/ 1547284 h 1633538"/>
                <a:gd name="connsiteX48" fmla="*/ 306388 w 1928813"/>
                <a:gd name="connsiteY48" fmla="*/ 1519767 h 1633538"/>
                <a:gd name="connsiteX49" fmla="*/ 292100 w 1928813"/>
                <a:gd name="connsiteY49" fmla="*/ 1504421 h 1633538"/>
                <a:gd name="connsiteX50" fmla="*/ 2904 w 1928813"/>
                <a:gd name="connsiteY50" fmla="*/ 1202127 h 1633538"/>
                <a:gd name="connsiteX51" fmla="*/ 1587 w 1928813"/>
                <a:gd name="connsiteY51" fmla="*/ 1202100 h 1633538"/>
                <a:gd name="connsiteX52" fmla="*/ 1587 w 1928813"/>
                <a:gd name="connsiteY52" fmla="*/ 1200751 h 1633538"/>
                <a:gd name="connsiteX53" fmla="*/ 0 w 1928813"/>
                <a:gd name="connsiteY53" fmla="*/ 1199092 h 1633538"/>
                <a:gd name="connsiteX54" fmla="*/ 1587 w 1928813"/>
                <a:gd name="connsiteY54" fmla="*/ 1198930 h 1633538"/>
                <a:gd name="connsiteX55" fmla="*/ 1587 w 1928813"/>
                <a:gd name="connsiteY55" fmla="*/ 1006472 h 1633538"/>
                <a:gd name="connsiteX56" fmla="*/ 1587 w 1928813"/>
                <a:gd name="connsiteY56" fmla="*/ 1005946 h 1633538"/>
                <a:gd name="connsiteX57" fmla="*/ 0 w 1928813"/>
                <a:gd name="connsiteY57" fmla="*/ 1005946 h 1633538"/>
                <a:gd name="connsiteX58" fmla="*/ 0 w 1928813"/>
                <a:gd name="connsiteY58" fmla="*/ 199496 h 1633538"/>
                <a:gd name="connsiteX59" fmla="*/ 529 w 1928813"/>
                <a:gd name="connsiteY59" fmla="*/ 178329 h 1633538"/>
                <a:gd name="connsiteX60" fmla="*/ 9523 w 1928813"/>
                <a:gd name="connsiteY60" fmla="*/ 137054 h 1633538"/>
                <a:gd name="connsiteX61" fmla="*/ 26451 w 1928813"/>
                <a:gd name="connsiteY61" fmla="*/ 100012 h 1633538"/>
                <a:gd name="connsiteX62" fmla="*/ 50257 w 1928813"/>
                <a:gd name="connsiteY62" fmla="*/ 67204 h 1633538"/>
                <a:gd name="connsiteX63" fmla="*/ 78824 w 1928813"/>
                <a:gd name="connsiteY63" fmla="*/ 40746 h 1633538"/>
                <a:gd name="connsiteX64" fmla="*/ 114269 w 1928813"/>
                <a:gd name="connsiteY64" fmla="*/ 19050 h 1633538"/>
                <a:gd name="connsiteX65" fmla="*/ 152358 w 1928813"/>
                <a:gd name="connsiteY65" fmla="*/ 5292 h 1633538"/>
                <a:gd name="connsiteX66" fmla="*/ 194151 w 1928813"/>
                <a:gd name="connsiteY66"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244600 w 1928813"/>
                <a:gd name="connsiteY34" fmla="*/ 1501886 h 1633538"/>
                <a:gd name="connsiteX35" fmla="*/ 1243013 w 1928813"/>
                <a:gd name="connsiteY35" fmla="*/ 1502415 h 1633538"/>
                <a:gd name="connsiteX36" fmla="*/ 1080099 w 1928813"/>
                <a:gd name="connsiteY36" fmla="*/ 1633538 h 1633538"/>
                <a:gd name="connsiteX37" fmla="*/ 1072952 w 1928813"/>
                <a:gd name="connsiteY37" fmla="*/ 1626822 h 1633538"/>
                <a:gd name="connsiteX38" fmla="*/ 1077913 w 1928813"/>
                <a:gd name="connsiteY38" fmla="*/ 1633538 h 1633538"/>
                <a:gd name="connsiteX39" fmla="*/ 592667 w 1928813"/>
                <a:gd name="connsiteY39" fmla="*/ 1633538 h 1633538"/>
                <a:gd name="connsiteX40" fmla="*/ 571500 w 1928813"/>
                <a:gd name="connsiteY40" fmla="*/ 1632480 h 1633538"/>
                <a:gd name="connsiteX41" fmla="*/ 528638 w 1928813"/>
                <a:gd name="connsiteY41" fmla="*/ 1628776 h 1633538"/>
                <a:gd name="connsiteX42" fmla="*/ 488421 w 1928813"/>
                <a:gd name="connsiteY42" fmla="*/ 1619780 h 1633538"/>
                <a:gd name="connsiteX43" fmla="*/ 448205 w 1928813"/>
                <a:gd name="connsiteY43" fmla="*/ 1607609 h 1633538"/>
                <a:gd name="connsiteX44" fmla="*/ 410105 w 1928813"/>
                <a:gd name="connsiteY44" fmla="*/ 1590676 h 1633538"/>
                <a:gd name="connsiteX45" fmla="*/ 373592 w 1928813"/>
                <a:gd name="connsiteY45" fmla="*/ 1571096 h 1633538"/>
                <a:gd name="connsiteX46" fmla="*/ 338138 w 1928813"/>
                <a:gd name="connsiteY46" fmla="*/ 1547284 h 1633538"/>
                <a:gd name="connsiteX47" fmla="*/ 306388 w 1928813"/>
                <a:gd name="connsiteY47" fmla="*/ 1519767 h 1633538"/>
                <a:gd name="connsiteX48" fmla="*/ 292100 w 1928813"/>
                <a:gd name="connsiteY48" fmla="*/ 1504421 h 1633538"/>
                <a:gd name="connsiteX49" fmla="*/ 2904 w 1928813"/>
                <a:gd name="connsiteY49" fmla="*/ 1202127 h 1633538"/>
                <a:gd name="connsiteX50" fmla="*/ 1587 w 1928813"/>
                <a:gd name="connsiteY50" fmla="*/ 1202100 h 1633538"/>
                <a:gd name="connsiteX51" fmla="*/ 1587 w 1928813"/>
                <a:gd name="connsiteY51" fmla="*/ 1200751 h 1633538"/>
                <a:gd name="connsiteX52" fmla="*/ 0 w 1928813"/>
                <a:gd name="connsiteY52" fmla="*/ 1199092 h 1633538"/>
                <a:gd name="connsiteX53" fmla="*/ 1587 w 1928813"/>
                <a:gd name="connsiteY53" fmla="*/ 1198930 h 1633538"/>
                <a:gd name="connsiteX54" fmla="*/ 1587 w 1928813"/>
                <a:gd name="connsiteY54" fmla="*/ 1006472 h 1633538"/>
                <a:gd name="connsiteX55" fmla="*/ 1587 w 1928813"/>
                <a:gd name="connsiteY55" fmla="*/ 1005946 h 1633538"/>
                <a:gd name="connsiteX56" fmla="*/ 0 w 1928813"/>
                <a:gd name="connsiteY56" fmla="*/ 1005946 h 1633538"/>
                <a:gd name="connsiteX57" fmla="*/ 0 w 1928813"/>
                <a:gd name="connsiteY57" fmla="*/ 199496 h 1633538"/>
                <a:gd name="connsiteX58" fmla="*/ 529 w 1928813"/>
                <a:gd name="connsiteY58" fmla="*/ 178329 h 1633538"/>
                <a:gd name="connsiteX59" fmla="*/ 9523 w 1928813"/>
                <a:gd name="connsiteY59" fmla="*/ 137054 h 1633538"/>
                <a:gd name="connsiteX60" fmla="*/ 26451 w 1928813"/>
                <a:gd name="connsiteY60" fmla="*/ 100012 h 1633538"/>
                <a:gd name="connsiteX61" fmla="*/ 50257 w 1928813"/>
                <a:gd name="connsiteY61" fmla="*/ 67204 h 1633538"/>
                <a:gd name="connsiteX62" fmla="*/ 78824 w 1928813"/>
                <a:gd name="connsiteY62" fmla="*/ 40746 h 1633538"/>
                <a:gd name="connsiteX63" fmla="*/ 114269 w 1928813"/>
                <a:gd name="connsiteY63" fmla="*/ 19050 h 1633538"/>
                <a:gd name="connsiteX64" fmla="*/ 152358 w 1928813"/>
                <a:gd name="connsiteY64" fmla="*/ 5292 h 1633538"/>
                <a:gd name="connsiteX65" fmla="*/ 194151 w 1928813"/>
                <a:gd name="connsiteY65"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243013 w 1928813"/>
                <a:gd name="connsiteY34" fmla="*/ 1502415 h 1633538"/>
                <a:gd name="connsiteX35" fmla="*/ 1080099 w 1928813"/>
                <a:gd name="connsiteY35" fmla="*/ 1633538 h 1633538"/>
                <a:gd name="connsiteX36" fmla="*/ 1072952 w 1928813"/>
                <a:gd name="connsiteY36" fmla="*/ 1626822 h 1633538"/>
                <a:gd name="connsiteX37" fmla="*/ 1077913 w 1928813"/>
                <a:gd name="connsiteY37" fmla="*/ 1633538 h 1633538"/>
                <a:gd name="connsiteX38" fmla="*/ 592667 w 1928813"/>
                <a:gd name="connsiteY38" fmla="*/ 1633538 h 1633538"/>
                <a:gd name="connsiteX39" fmla="*/ 571500 w 1928813"/>
                <a:gd name="connsiteY39" fmla="*/ 1632480 h 1633538"/>
                <a:gd name="connsiteX40" fmla="*/ 528638 w 1928813"/>
                <a:gd name="connsiteY40" fmla="*/ 1628776 h 1633538"/>
                <a:gd name="connsiteX41" fmla="*/ 488421 w 1928813"/>
                <a:gd name="connsiteY41" fmla="*/ 1619780 h 1633538"/>
                <a:gd name="connsiteX42" fmla="*/ 448205 w 1928813"/>
                <a:gd name="connsiteY42" fmla="*/ 1607609 h 1633538"/>
                <a:gd name="connsiteX43" fmla="*/ 410105 w 1928813"/>
                <a:gd name="connsiteY43" fmla="*/ 1590676 h 1633538"/>
                <a:gd name="connsiteX44" fmla="*/ 373592 w 1928813"/>
                <a:gd name="connsiteY44" fmla="*/ 1571096 h 1633538"/>
                <a:gd name="connsiteX45" fmla="*/ 338138 w 1928813"/>
                <a:gd name="connsiteY45" fmla="*/ 1547284 h 1633538"/>
                <a:gd name="connsiteX46" fmla="*/ 306388 w 1928813"/>
                <a:gd name="connsiteY46" fmla="*/ 1519767 h 1633538"/>
                <a:gd name="connsiteX47" fmla="*/ 292100 w 1928813"/>
                <a:gd name="connsiteY47" fmla="*/ 1504421 h 1633538"/>
                <a:gd name="connsiteX48" fmla="*/ 2904 w 1928813"/>
                <a:gd name="connsiteY48" fmla="*/ 1202127 h 1633538"/>
                <a:gd name="connsiteX49" fmla="*/ 1587 w 1928813"/>
                <a:gd name="connsiteY49" fmla="*/ 1202100 h 1633538"/>
                <a:gd name="connsiteX50" fmla="*/ 1587 w 1928813"/>
                <a:gd name="connsiteY50" fmla="*/ 1200751 h 1633538"/>
                <a:gd name="connsiteX51" fmla="*/ 0 w 1928813"/>
                <a:gd name="connsiteY51" fmla="*/ 1199092 h 1633538"/>
                <a:gd name="connsiteX52" fmla="*/ 1587 w 1928813"/>
                <a:gd name="connsiteY52" fmla="*/ 1198930 h 1633538"/>
                <a:gd name="connsiteX53" fmla="*/ 1587 w 1928813"/>
                <a:gd name="connsiteY53" fmla="*/ 1006472 h 1633538"/>
                <a:gd name="connsiteX54" fmla="*/ 1587 w 1928813"/>
                <a:gd name="connsiteY54" fmla="*/ 1005946 h 1633538"/>
                <a:gd name="connsiteX55" fmla="*/ 0 w 1928813"/>
                <a:gd name="connsiteY55" fmla="*/ 1005946 h 1633538"/>
                <a:gd name="connsiteX56" fmla="*/ 0 w 1928813"/>
                <a:gd name="connsiteY56" fmla="*/ 199496 h 1633538"/>
                <a:gd name="connsiteX57" fmla="*/ 529 w 1928813"/>
                <a:gd name="connsiteY57" fmla="*/ 178329 h 1633538"/>
                <a:gd name="connsiteX58" fmla="*/ 9523 w 1928813"/>
                <a:gd name="connsiteY58" fmla="*/ 137054 h 1633538"/>
                <a:gd name="connsiteX59" fmla="*/ 26451 w 1928813"/>
                <a:gd name="connsiteY59" fmla="*/ 100012 h 1633538"/>
                <a:gd name="connsiteX60" fmla="*/ 50257 w 1928813"/>
                <a:gd name="connsiteY60" fmla="*/ 67204 h 1633538"/>
                <a:gd name="connsiteX61" fmla="*/ 78824 w 1928813"/>
                <a:gd name="connsiteY61" fmla="*/ 40746 h 1633538"/>
                <a:gd name="connsiteX62" fmla="*/ 114269 w 1928813"/>
                <a:gd name="connsiteY62" fmla="*/ 19050 h 1633538"/>
                <a:gd name="connsiteX63" fmla="*/ 152358 w 1928813"/>
                <a:gd name="connsiteY63" fmla="*/ 5292 h 1633538"/>
                <a:gd name="connsiteX64" fmla="*/ 194151 w 1928813"/>
                <a:gd name="connsiteY64"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080099 w 1928813"/>
                <a:gd name="connsiteY34" fmla="*/ 1633538 h 1633538"/>
                <a:gd name="connsiteX35" fmla="*/ 1072952 w 1928813"/>
                <a:gd name="connsiteY35" fmla="*/ 1626822 h 1633538"/>
                <a:gd name="connsiteX36" fmla="*/ 1077913 w 1928813"/>
                <a:gd name="connsiteY36" fmla="*/ 1633538 h 1633538"/>
                <a:gd name="connsiteX37" fmla="*/ 592667 w 1928813"/>
                <a:gd name="connsiteY37" fmla="*/ 1633538 h 1633538"/>
                <a:gd name="connsiteX38" fmla="*/ 571500 w 1928813"/>
                <a:gd name="connsiteY38" fmla="*/ 1632480 h 1633538"/>
                <a:gd name="connsiteX39" fmla="*/ 528638 w 1928813"/>
                <a:gd name="connsiteY39" fmla="*/ 1628776 h 1633538"/>
                <a:gd name="connsiteX40" fmla="*/ 488421 w 1928813"/>
                <a:gd name="connsiteY40" fmla="*/ 1619780 h 1633538"/>
                <a:gd name="connsiteX41" fmla="*/ 448205 w 1928813"/>
                <a:gd name="connsiteY41" fmla="*/ 1607609 h 1633538"/>
                <a:gd name="connsiteX42" fmla="*/ 410105 w 1928813"/>
                <a:gd name="connsiteY42" fmla="*/ 1590676 h 1633538"/>
                <a:gd name="connsiteX43" fmla="*/ 373592 w 1928813"/>
                <a:gd name="connsiteY43" fmla="*/ 1571096 h 1633538"/>
                <a:gd name="connsiteX44" fmla="*/ 338138 w 1928813"/>
                <a:gd name="connsiteY44" fmla="*/ 1547284 h 1633538"/>
                <a:gd name="connsiteX45" fmla="*/ 306388 w 1928813"/>
                <a:gd name="connsiteY45" fmla="*/ 1519767 h 1633538"/>
                <a:gd name="connsiteX46" fmla="*/ 292100 w 1928813"/>
                <a:gd name="connsiteY46" fmla="*/ 1504421 h 1633538"/>
                <a:gd name="connsiteX47" fmla="*/ 2904 w 1928813"/>
                <a:gd name="connsiteY47" fmla="*/ 1202127 h 1633538"/>
                <a:gd name="connsiteX48" fmla="*/ 1587 w 1928813"/>
                <a:gd name="connsiteY48" fmla="*/ 1202100 h 1633538"/>
                <a:gd name="connsiteX49" fmla="*/ 1587 w 1928813"/>
                <a:gd name="connsiteY49" fmla="*/ 1200751 h 1633538"/>
                <a:gd name="connsiteX50" fmla="*/ 0 w 1928813"/>
                <a:gd name="connsiteY50" fmla="*/ 1199092 h 1633538"/>
                <a:gd name="connsiteX51" fmla="*/ 1587 w 1928813"/>
                <a:gd name="connsiteY51" fmla="*/ 1198930 h 1633538"/>
                <a:gd name="connsiteX52" fmla="*/ 1587 w 1928813"/>
                <a:gd name="connsiteY52" fmla="*/ 1006472 h 1633538"/>
                <a:gd name="connsiteX53" fmla="*/ 1587 w 1928813"/>
                <a:gd name="connsiteY53" fmla="*/ 1005946 h 1633538"/>
                <a:gd name="connsiteX54" fmla="*/ 0 w 1928813"/>
                <a:gd name="connsiteY54" fmla="*/ 1005946 h 1633538"/>
                <a:gd name="connsiteX55" fmla="*/ 0 w 1928813"/>
                <a:gd name="connsiteY55" fmla="*/ 199496 h 1633538"/>
                <a:gd name="connsiteX56" fmla="*/ 529 w 1928813"/>
                <a:gd name="connsiteY56" fmla="*/ 178329 h 1633538"/>
                <a:gd name="connsiteX57" fmla="*/ 9523 w 1928813"/>
                <a:gd name="connsiteY57" fmla="*/ 137054 h 1633538"/>
                <a:gd name="connsiteX58" fmla="*/ 26451 w 1928813"/>
                <a:gd name="connsiteY58" fmla="*/ 100012 h 1633538"/>
                <a:gd name="connsiteX59" fmla="*/ 50257 w 1928813"/>
                <a:gd name="connsiteY59" fmla="*/ 67204 h 1633538"/>
                <a:gd name="connsiteX60" fmla="*/ 78824 w 1928813"/>
                <a:gd name="connsiteY60" fmla="*/ 40746 h 1633538"/>
                <a:gd name="connsiteX61" fmla="*/ 114269 w 1928813"/>
                <a:gd name="connsiteY61" fmla="*/ 19050 h 1633538"/>
                <a:gd name="connsiteX62" fmla="*/ 152358 w 1928813"/>
                <a:gd name="connsiteY62" fmla="*/ 5292 h 1633538"/>
                <a:gd name="connsiteX63" fmla="*/ 194151 w 1928813"/>
                <a:gd name="connsiteY63"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080099 w 1928813"/>
                <a:gd name="connsiteY33" fmla="*/ 1633538 h 1633538"/>
                <a:gd name="connsiteX34" fmla="*/ 1072952 w 1928813"/>
                <a:gd name="connsiteY34" fmla="*/ 1626822 h 1633538"/>
                <a:gd name="connsiteX35" fmla="*/ 1077913 w 1928813"/>
                <a:gd name="connsiteY35" fmla="*/ 1633538 h 1633538"/>
                <a:gd name="connsiteX36" fmla="*/ 592667 w 1928813"/>
                <a:gd name="connsiteY36" fmla="*/ 1633538 h 1633538"/>
                <a:gd name="connsiteX37" fmla="*/ 571500 w 1928813"/>
                <a:gd name="connsiteY37" fmla="*/ 1632480 h 1633538"/>
                <a:gd name="connsiteX38" fmla="*/ 528638 w 1928813"/>
                <a:gd name="connsiteY38" fmla="*/ 1628776 h 1633538"/>
                <a:gd name="connsiteX39" fmla="*/ 488421 w 1928813"/>
                <a:gd name="connsiteY39" fmla="*/ 1619780 h 1633538"/>
                <a:gd name="connsiteX40" fmla="*/ 448205 w 1928813"/>
                <a:gd name="connsiteY40" fmla="*/ 1607609 h 1633538"/>
                <a:gd name="connsiteX41" fmla="*/ 410105 w 1928813"/>
                <a:gd name="connsiteY41" fmla="*/ 1590676 h 1633538"/>
                <a:gd name="connsiteX42" fmla="*/ 373592 w 1928813"/>
                <a:gd name="connsiteY42" fmla="*/ 1571096 h 1633538"/>
                <a:gd name="connsiteX43" fmla="*/ 338138 w 1928813"/>
                <a:gd name="connsiteY43" fmla="*/ 1547284 h 1633538"/>
                <a:gd name="connsiteX44" fmla="*/ 306388 w 1928813"/>
                <a:gd name="connsiteY44" fmla="*/ 1519767 h 1633538"/>
                <a:gd name="connsiteX45" fmla="*/ 292100 w 1928813"/>
                <a:gd name="connsiteY45" fmla="*/ 1504421 h 1633538"/>
                <a:gd name="connsiteX46" fmla="*/ 2904 w 1928813"/>
                <a:gd name="connsiteY46" fmla="*/ 1202127 h 1633538"/>
                <a:gd name="connsiteX47" fmla="*/ 1587 w 1928813"/>
                <a:gd name="connsiteY47" fmla="*/ 1202100 h 1633538"/>
                <a:gd name="connsiteX48" fmla="*/ 1587 w 1928813"/>
                <a:gd name="connsiteY48" fmla="*/ 1200751 h 1633538"/>
                <a:gd name="connsiteX49" fmla="*/ 0 w 1928813"/>
                <a:gd name="connsiteY49" fmla="*/ 1199092 h 1633538"/>
                <a:gd name="connsiteX50" fmla="*/ 1587 w 1928813"/>
                <a:gd name="connsiteY50" fmla="*/ 1198930 h 1633538"/>
                <a:gd name="connsiteX51" fmla="*/ 1587 w 1928813"/>
                <a:gd name="connsiteY51" fmla="*/ 1006472 h 1633538"/>
                <a:gd name="connsiteX52" fmla="*/ 1587 w 1928813"/>
                <a:gd name="connsiteY52" fmla="*/ 1005946 h 1633538"/>
                <a:gd name="connsiteX53" fmla="*/ 0 w 1928813"/>
                <a:gd name="connsiteY53" fmla="*/ 1005946 h 1633538"/>
                <a:gd name="connsiteX54" fmla="*/ 0 w 1928813"/>
                <a:gd name="connsiteY54" fmla="*/ 199496 h 1633538"/>
                <a:gd name="connsiteX55" fmla="*/ 529 w 1928813"/>
                <a:gd name="connsiteY55" fmla="*/ 178329 h 1633538"/>
                <a:gd name="connsiteX56" fmla="*/ 9523 w 1928813"/>
                <a:gd name="connsiteY56" fmla="*/ 137054 h 1633538"/>
                <a:gd name="connsiteX57" fmla="*/ 26451 w 1928813"/>
                <a:gd name="connsiteY57" fmla="*/ 100012 h 1633538"/>
                <a:gd name="connsiteX58" fmla="*/ 50257 w 1928813"/>
                <a:gd name="connsiteY58" fmla="*/ 67204 h 1633538"/>
                <a:gd name="connsiteX59" fmla="*/ 78824 w 1928813"/>
                <a:gd name="connsiteY59" fmla="*/ 40746 h 1633538"/>
                <a:gd name="connsiteX60" fmla="*/ 114269 w 1928813"/>
                <a:gd name="connsiteY60" fmla="*/ 19050 h 1633538"/>
                <a:gd name="connsiteX61" fmla="*/ 152358 w 1928813"/>
                <a:gd name="connsiteY61" fmla="*/ 5292 h 1633538"/>
                <a:gd name="connsiteX62" fmla="*/ 194151 w 1928813"/>
                <a:gd name="connsiteY62"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005946 h 1633538"/>
                <a:gd name="connsiteX53" fmla="*/ 0 w 1928813"/>
                <a:gd name="connsiteY53" fmla="*/ 199496 h 1633538"/>
                <a:gd name="connsiteX54" fmla="*/ 529 w 1928813"/>
                <a:gd name="connsiteY54" fmla="*/ 178329 h 1633538"/>
                <a:gd name="connsiteX55" fmla="*/ 9523 w 1928813"/>
                <a:gd name="connsiteY55" fmla="*/ 137054 h 1633538"/>
                <a:gd name="connsiteX56" fmla="*/ 26451 w 1928813"/>
                <a:gd name="connsiteY56" fmla="*/ 100012 h 1633538"/>
                <a:gd name="connsiteX57" fmla="*/ 50257 w 1928813"/>
                <a:gd name="connsiteY57" fmla="*/ 67204 h 1633538"/>
                <a:gd name="connsiteX58" fmla="*/ 78824 w 1928813"/>
                <a:gd name="connsiteY58" fmla="*/ 40746 h 1633538"/>
                <a:gd name="connsiteX59" fmla="*/ 114269 w 1928813"/>
                <a:gd name="connsiteY59" fmla="*/ 19050 h 1633538"/>
                <a:gd name="connsiteX60" fmla="*/ 152358 w 1928813"/>
                <a:gd name="connsiteY60" fmla="*/ 5292 h 1633538"/>
                <a:gd name="connsiteX61" fmla="*/ 194151 w 1928813"/>
                <a:gd name="connsiteY61"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99496 h 1633538"/>
                <a:gd name="connsiteX53" fmla="*/ 529 w 1928813"/>
                <a:gd name="connsiteY53" fmla="*/ 178329 h 1633538"/>
                <a:gd name="connsiteX54" fmla="*/ 9523 w 1928813"/>
                <a:gd name="connsiteY54" fmla="*/ 137054 h 1633538"/>
                <a:gd name="connsiteX55" fmla="*/ 26451 w 1928813"/>
                <a:gd name="connsiteY55" fmla="*/ 100012 h 1633538"/>
                <a:gd name="connsiteX56" fmla="*/ 50257 w 1928813"/>
                <a:gd name="connsiteY56" fmla="*/ 67204 h 1633538"/>
                <a:gd name="connsiteX57" fmla="*/ 78824 w 1928813"/>
                <a:gd name="connsiteY57" fmla="*/ 40746 h 1633538"/>
                <a:gd name="connsiteX58" fmla="*/ 114269 w 1928813"/>
                <a:gd name="connsiteY58" fmla="*/ 19050 h 1633538"/>
                <a:gd name="connsiteX59" fmla="*/ 152358 w 1928813"/>
                <a:gd name="connsiteY59" fmla="*/ 5292 h 1633538"/>
                <a:gd name="connsiteX60" fmla="*/ 194151 w 1928813"/>
                <a:gd name="connsiteY60"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1587 w 1928813"/>
                <a:gd name="connsiteY50" fmla="*/ 1005946 h 1633538"/>
                <a:gd name="connsiteX51" fmla="*/ 0 w 1928813"/>
                <a:gd name="connsiteY51" fmla="*/ 199496 h 1633538"/>
                <a:gd name="connsiteX52" fmla="*/ 529 w 1928813"/>
                <a:gd name="connsiteY52" fmla="*/ 178329 h 1633538"/>
                <a:gd name="connsiteX53" fmla="*/ 9523 w 1928813"/>
                <a:gd name="connsiteY53" fmla="*/ 137054 h 1633538"/>
                <a:gd name="connsiteX54" fmla="*/ 26451 w 1928813"/>
                <a:gd name="connsiteY54" fmla="*/ 100012 h 1633538"/>
                <a:gd name="connsiteX55" fmla="*/ 50257 w 1928813"/>
                <a:gd name="connsiteY55" fmla="*/ 67204 h 1633538"/>
                <a:gd name="connsiteX56" fmla="*/ 78824 w 1928813"/>
                <a:gd name="connsiteY56" fmla="*/ 40746 h 1633538"/>
                <a:gd name="connsiteX57" fmla="*/ 114269 w 1928813"/>
                <a:gd name="connsiteY57" fmla="*/ 19050 h 1633538"/>
                <a:gd name="connsiteX58" fmla="*/ 152358 w 1928813"/>
                <a:gd name="connsiteY58" fmla="*/ 5292 h 1633538"/>
                <a:gd name="connsiteX59" fmla="*/ 194151 w 1928813"/>
                <a:gd name="connsiteY59"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0 w 1928813"/>
                <a:gd name="connsiteY50" fmla="*/ 199496 h 1633538"/>
                <a:gd name="connsiteX51" fmla="*/ 529 w 1928813"/>
                <a:gd name="connsiteY51" fmla="*/ 178329 h 1633538"/>
                <a:gd name="connsiteX52" fmla="*/ 9523 w 1928813"/>
                <a:gd name="connsiteY52" fmla="*/ 137054 h 1633538"/>
                <a:gd name="connsiteX53" fmla="*/ 26451 w 1928813"/>
                <a:gd name="connsiteY53" fmla="*/ 100012 h 1633538"/>
                <a:gd name="connsiteX54" fmla="*/ 50257 w 1928813"/>
                <a:gd name="connsiteY54" fmla="*/ 67204 h 1633538"/>
                <a:gd name="connsiteX55" fmla="*/ 78824 w 1928813"/>
                <a:gd name="connsiteY55" fmla="*/ 40746 h 1633538"/>
                <a:gd name="connsiteX56" fmla="*/ 114269 w 1928813"/>
                <a:gd name="connsiteY56" fmla="*/ 19050 h 1633538"/>
                <a:gd name="connsiteX57" fmla="*/ 152358 w 1928813"/>
                <a:gd name="connsiteY57" fmla="*/ 5292 h 1633538"/>
                <a:gd name="connsiteX58" fmla="*/ 194151 w 1928813"/>
                <a:gd name="connsiteY58"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0 w 1928813"/>
                <a:gd name="connsiteY49" fmla="*/ 199496 h 1633538"/>
                <a:gd name="connsiteX50" fmla="*/ 529 w 1928813"/>
                <a:gd name="connsiteY50" fmla="*/ 178329 h 1633538"/>
                <a:gd name="connsiteX51" fmla="*/ 9523 w 1928813"/>
                <a:gd name="connsiteY51" fmla="*/ 137054 h 1633538"/>
                <a:gd name="connsiteX52" fmla="*/ 26451 w 1928813"/>
                <a:gd name="connsiteY52" fmla="*/ 100012 h 1633538"/>
                <a:gd name="connsiteX53" fmla="*/ 50257 w 1928813"/>
                <a:gd name="connsiteY53" fmla="*/ 67204 h 1633538"/>
                <a:gd name="connsiteX54" fmla="*/ 78824 w 1928813"/>
                <a:gd name="connsiteY54" fmla="*/ 40746 h 1633538"/>
                <a:gd name="connsiteX55" fmla="*/ 114269 w 1928813"/>
                <a:gd name="connsiteY55" fmla="*/ 19050 h 1633538"/>
                <a:gd name="connsiteX56" fmla="*/ 152358 w 1928813"/>
                <a:gd name="connsiteY56" fmla="*/ 5292 h 1633538"/>
                <a:gd name="connsiteX57" fmla="*/ 194151 w 1928813"/>
                <a:gd name="connsiteY57"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1587 w 1928813"/>
                <a:gd name="connsiteY45" fmla="*/ 1198930 h 1633538"/>
                <a:gd name="connsiteX46" fmla="*/ 0 w 1928813"/>
                <a:gd name="connsiteY46" fmla="*/ 199496 h 1633538"/>
                <a:gd name="connsiteX47" fmla="*/ 529 w 1928813"/>
                <a:gd name="connsiteY47" fmla="*/ 178329 h 1633538"/>
                <a:gd name="connsiteX48" fmla="*/ 9523 w 1928813"/>
                <a:gd name="connsiteY48" fmla="*/ 137054 h 1633538"/>
                <a:gd name="connsiteX49" fmla="*/ 26451 w 1928813"/>
                <a:gd name="connsiteY49" fmla="*/ 100012 h 1633538"/>
                <a:gd name="connsiteX50" fmla="*/ 50257 w 1928813"/>
                <a:gd name="connsiteY50" fmla="*/ 67204 h 1633538"/>
                <a:gd name="connsiteX51" fmla="*/ 78824 w 1928813"/>
                <a:gd name="connsiteY51" fmla="*/ 40746 h 1633538"/>
                <a:gd name="connsiteX52" fmla="*/ 114269 w 1928813"/>
                <a:gd name="connsiteY52" fmla="*/ 19050 h 1633538"/>
                <a:gd name="connsiteX53" fmla="*/ 152358 w 1928813"/>
                <a:gd name="connsiteY53" fmla="*/ 5292 h 1633538"/>
                <a:gd name="connsiteX54" fmla="*/ 194151 w 1928813"/>
                <a:gd name="connsiteY54"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0 w 1928813"/>
                <a:gd name="connsiteY45" fmla="*/ 199496 h 1633538"/>
                <a:gd name="connsiteX46" fmla="*/ 529 w 1928813"/>
                <a:gd name="connsiteY46" fmla="*/ 178329 h 1633538"/>
                <a:gd name="connsiteX47" fmla="*/ 9523 w 1928813"/>
                <a:gd name="connsiteY47" fmla="*/ 137054 h 1633538"/>
                <a:gd name="connsiteX48" fmla="*/ 26451 w 1928813"/>
                <a:gd name="connsiteY48" fmla="*/ 100012 h 1633538"/>
                <a:gd name="connsiteX49" fmla="*/ 50257 w 1928813"/>
                <a:gd name="connsiteY49" fmla="*/ 67204 h 1633538"/>
                <a:gd name="connsiteX50" fmla="*/ 78824 w 1928813"/>
                <a:gd name="connsiteY50" fmla="*/ 40746 h 1633538"/>
                <a:gd name="connsiteX51" fmla="*/ 114269 w 1928813"/>
                <a:gd name="connsiteY51" fmla="*/ 19050 h 1633538"/>
                <a:gd name="connsiteX52" fmla="*/ 152358 w 1928813"/>
                <a:gd name="connsiteY52" fmla="*/ 5292 h 1633538"/>
                <a:gd name="connsiteX53" fmla="*/ 194151 w 1928813"/>
                <a:gd name="connsiteY53" fmla="*/ 0 h 16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28813" h="1633538">
                  <a:moveTo>
                    <a:pt x="194151" y="0"/>
                  </a:moveTo>
                  <a:lnTo>
                    <a:pt x="215312" y="1058"/>
                  </a:lnTo>
                  <a:lnTo>
                    <a:pt x="274562" y="5292"/>
                  </a:lnTo>
                  <a:lnTo>
                    <a:pt x="392005" y="20108"/>
                  </a:lnTo>
                  <a:lnTo>
                    <a:pt x="506803" y="38100"/>
                  </a:lnTo>
                  <a:lnTo>
                    <a:pt x="621072" y="61912"/>
                  </a:lnTo>
                  <a:lnTo>
                    <a:pt x="733753" y="89958"/>
                  </a:lnTo>
                  <a:lnTo>
                    <a:pt x="843790" y="122767"/>
                  </a:lnTo>
                  <a:lnTo>
                    <a:pt x="952768" y="159808"/>
                  </a:lnTo>
                  <a:lnTo>
                    <a:pt x="1059102" y="201083"/>
                  </a:lnTo>
                  <a:lnTo>
                    <a:pt x="1162790" y="247121"/>
                  </a:lnTo>
                  <a:lnTo>
                    <a:pt x="1264891" y="296333"/>
                  </a:lnTo>
                  <a:lnTo>
                    <a:pt x="1364347" y="350308"/>
                  </a:lnTo>
                  <a:lnTo>
                    <a:pt x="1461158" y="407458"/>
                  </a:lnTo>
                  <a:lnTo>
                    <a:pt x="1555853" y="469371"/>
                  </a:lnTo>
                  <a:lnTo>
                    <a:pt x="1647903" y="533929"/>
                  </a:lnTo>
                  <a:lnTo>
                    <a:pt x="1736249" y="602192"/>
                  </a:lnTo>
                  <a:lnTo>
                    <a:pt x="1822480" y="674687"/>
                  </a:lnTo>
                  <a:lnTo>
                    <a:pt x="1864273" y="712258"/>
                  </a:lnTo>
                  <a:lnTo>
                    <a:pt x="1880672" y="728133"/>
                  </a:lnTo>
                  <a:lnTo>
                    <a:pt x="1905007" y="763587"/>
                  </a:lnTo>
                  <a:lnTo>
                    <a:pt x="1921407" y="803275"/>
                  </a:lnTo>
                  <a:lnTo>
                    <a:pt x="1928813" y="844550"/>
                  </a:lnTo>
                  <a:lnTo>
                    <a:pt x="1927226" y="886354"/>
                  </a:lnTo>
                  <a:lnTo>
                    <a:pt x="1916646" y="927629"/>
                  </a:lnTo>
                  <a:lnTo>
                    <a:pt x="1898130" y="965729"/>
                  </a:lnTo>
                  <a:lnTo>
                    <a:pt x="1871150" y="999596"/>
                  </a:lnTo>
                  <a:lnTo>
                    <a:pt x="1853692" y="1014413"/>
                  </a:lnTo>
                  <a:lnTo>
                    <a:pt x="1080099" y="1633538"/>
                  </a:lnTo>
                  <a:lnTo>
                    <a:pt x="1072952" y="1626822"/>
                  </a:lnTo>
                  <a:lnTo>
                    <a:pt x="1077913" y="1633538"/>
                  </a:lnTo>
                  <a:lnTo>
                    <a:pt x="592667" y="1633538"/>
                  </a:lnTo>
                  <a:lnTo>
                    <a:pt x="571500" y="1632480"/>
                  </a:lnTo>
                  <a:lnTo>
                    <a:pt x="528638" y="1628776"/>
                  </a:lnTo>
                  <a:lnTo>
                    <a:pt x="488421" y="1619780"/>
                  </a:lnTo>
                  <a:lnTo>
                    <a:pt x="448205" y="1607609"/>
                  </a:lnTo>
                  <a:lnTo>
                    <a:pt x="410105" y="1590676"/>
                  </a:lnTo>
                  <a:lnTo>
                    <a:pt x="373592" y="1571096"/>
                  </a:lnTo>
                  <a:lnTo>
                    <a:pt x="338138" y="1547284"/>
                  </a:lnTo>
                  <a:lnTo>
                    <a:pt x="306388" y="1519767"/>
                  </a:lnTo>
                  <a:lnTo>
                    <a:pt x="292100" y="1504421"/>
                  </a:lnTo>
                  <a:lnTo>
                    <a:pt x="2904" y="1202127"/>
                  </a:lnTo>
                  <a:lnTo>
                    <a:pt x="1587" y="1202100"/>
                  </a:lnTo>
                  <a:lnTo>
                    <a:pt x="1587" y="1200751"/>
                  </a:lnTo>
                  <a:lnTo>
                    <a:pt x="0" y="1199092"/>
                  </a:lnTo>
                  <a:lnTo>
                    <a:pt x="0" y="199496"/>
                  </a:lnTo>
                  <a:cubicBezTo>
                    <a:pt x="176" y="192440"/>
                    <a:pt x="353" y="185385"/>
                    <a:pt x="529" y="178329"/>
                  </a:cubicBezTo>
                  <a:lnTo>
                    <a:pt x="9523" y="137054"/>
                  </a:lnTo>
                  <a:lnTo>
                    <a:pt x="26451" y="100012"/>
                  </a:lnTo>
                  <a:lnTo>
                    <a:pt x="50257" y="67204"/>
                  </a:lnTo>
                  <a:lnTo>
                    <a:pt x="78824" y="40746"/>
                  </a:lnTo>
                  <a:lnTo>
                    <a:pt x="114269" y="19050"/>
                  </a:lnTo>
                  <a:lnTo>
                    <a:pt x="152358" y="5292"/>
                  </a:lnTo>
                  <a:lnTo>
                    <a:pt x="194151" y="0"/>
                  </a:lnTo>
                  <a:close/>
                </a:path>
              </a:pathLst>
            </a:custGeom>
            <a:solidFill>
              <a:schemeClr val="accent5"/>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04</a:t>
              </a:r>
            </a:p>
          </p:txBody>
        </p:sp>
        <p:sp>
          <p:nvSpPr>
            <p:cNvPr id="38" name="Freeform: Shape 37"/>
            <p:cNvSpPr>
              <a:spLocks/>
            </p:cNvSpPr>
            <p:nvPr/>
          </p:nvSpPr>
          <p:spPr bwMode="auto">
            <a:xfrm>
              <a:off x="2691301" y="2549190"/>
              <a:ext cx="1110869" cy="1408582"/>
            </a:xfrm>
            <a:custGeom>
              <a:avLst/>
              <a:gdLst>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32056 w 1587501"/>
                <a:gd name="connsiteY10" fmla="*/ 565404 h 2012950"/>
                <a:gd name="connsiteX11" fmla="*/ 1346921 w 1587501"/>
                <a:gd name="connsiteY11" fmla="*/ 540263 h 2012950"/>
                <a:gd name="connsiteX12" fmla="*/ 1361723 w 1587501"/>
                <a:gd name="connsiteY12" fmla="*/ 520700 h 2012950"/>
                <a:gd name="connsiteX13" fmla="*/ 1363309 w 1587501"/>
                <a:gd name="connsiteY13" fmla="*/ 521229 h 2012950"/>
                <a:gd name="connsiteX14" fmla="*/ 1531151 w 1587501"/>
                <a:gd name="connsiteY14" fmla="*/ 652947 h 2012950"/>
                <a:gd name="connsiteX15" fmla="*/ 1533416 w 1587501"/>
                <a:gd name="connsiteY15" fmla="*/ 650875 h 2012950"/>
                <a:gd name="connsiteX16" fmla="*/ 1533868 w 1587501"/>
                <a:gd name="connsiteY16" fmla="*/ 655079 h 2012950"/>
                <a:gd name="connsiteX17" fmla="*/ 1535113 w 1587501"/>
                <a:gd name="connsiteY17" fmla="*/ 656056 h 2012950"/>
                <a:gd name="connsiteX18" fmla="*/ 1534115 w 1587501"/>
                <a:gd name="connsiteY18" fmla="*/ 657366 h 2012950"/>
                <a:gd name="connsiteX19" fmla="*/ 1585380 w 1587501"/>
                <a:gd name="connsiteY19" fmla="*/ 1133475 h 2012950"/>
                <a:gd name="connsiteX20" fmla="*/ 1586441 w 1587501"/>
                <a:gd name="connsiteY20" fmla="*/ 1154113 h 2012950"/>
                <a:gd name="connsiteX21" fmla="*/ 1587501 w 1587501"/>
                <a:gd name="connsiteY21" fmla="*/ 1196446 h 2012950"/>
                <a:gd name="connsiteX22" fmla="*/ 1582729 w 1587501"/>
                <a:gd name="connsiteY22" fmla="*/ 1238250 h 2012950"/>
                <a:gd name="connsiteX23" fmla="*/ 1575306 w 1587501"/>
                <a:gd name="connsiteY23" fmla="*/ 1279525 h 2012950"/>
                <a:gd name="connsiteX24" fmla="*/ 1563110 w 1587501"/>
                <a:gd name="connsiteY24" fmla="*/ 1319213 h 2012950"/>
                <a:gd name="connsiteX25" fmla="*/ 1546142 w 1587501"/>
                <a:gd name="connsiteY25" fmla="*/ 1357842 h 2012950"/>
                <a:gd name="connsiteX26" fmla="*/ 1526523 w 1587501"/>
                <a:gd name="connsiteY26" fmla="*/ 1394354 h 2012950"/>
                <a:gd name="connsiteX27" fmla="*/ 1502662 w 1587501"/>
                <a:gd name="connsiteY27" fmla="*/ 1429279 h 2012950"/>
                <a:gd name="connsiteX28" fmla="*/ 1488875 w 1587501"/>
                <a:gd name="connsiteY28" fmla="*/ 1445683 h 2012950"/>
                <a:gd name="connsiteX29" fmla="*/ 1217527 w 1587501"/>
                <a:gd name="connsiteY29" fmla="*/ 1767054 h 2012950"/>
                <a:gd name="connsiteX30" fmla="*/ 1217936 w 1587501"/>
                <a:gd name="connsiteY30" fmla="*/ 1771686 h 2012950"/>
                <a:gd name="connsiteX31" fmla="*/ 1040316 w 1587501"/>
                <a:gd name="connsiteY31" fmla="*/ 1816100 h 2012950"/>
                <a:gd name="connsiteX32" fmla="*/ 1038202 w 1587501"/>
                <a:gd name="connsiteY32" fmla="*/ 1816100 h 2012950"/>
                <a:gd name="connsiteX33" fmla="*/ 1033592 w 1587501"/>
                <a:gd name="connsiteY33" fmla="*/ 1791998 h 2012950"/>
                <a:gd name="connsiteX34" fmla="*/ 1033324 w 1587501"/>
                <a:gd name="connsiteY34" fmla="*/ 1792091 h 2012950"/>
                <a:gd name="connsiteX35" fmla="*/ 1038099 w 1587501"/>
                <a:gd name="connsiteY35" fmla="*/ 1817056 h 2012950"/>
                <a:gd name="connsiteX36" fmla="*/ 255687 w 1587501"/>
                <a:gd name="connsiteY36" fmla="*/ 2007656 h 2012950"/>
                <a:gd name="connsiteX37" fmla="*/ 233453 w 1587501"/>
                <a:gd name="connsiteY37" fmla="*/ 2011891 h 2012950"/>
                <a:gd name="connsiteX38" fmla="*/ 188986 w 1587501"/>
                <a:gd name="connsiteY38" fmla="*/ 2012950 h 2012950"/>
                <a:gd name="connsiteX39" fmla="*/ 147165 w 1587501"/>
                <a:gd name="connsiteY39" fmla="*/ 2004479 h 2012950"/>
                <a:gd name="connsiteX40" fmla="*/ 109051 w 1587501"/>
                <a:gd name="connsiteY40" fmla="*/ 1987537 h 2012950"/>
                <a:gd name="connsiteX41" fmla="*/ 74641 w 1587501"/>
                <a:gd name="connsiteY41" fmla="*/ 1963182 h 2012950"/>
                <a:gd name="connsiteX42" fmla="*/ 46585 w 1587501"/>
                <a:gd name="connsiteY42" fmla="*/ 1931945 h 2012950"/>
                <a:gd name="connsiteX43" fmla="*/ 25410 w 1587501"/>
                <a:gd name="connsiteY43" fmla="*/ 1895413 h 2012950"/>
                <a:gd name="connsiteX44" fmla="*/ 11646 w 1587501"/>
                <a:gd name="connsiteY44" fmla="*/ 1853587 h 2012950"/>
                <a:gd name="connsiteX45" fmla="*/ 9529 w 1587501"/>
                <a:gd name="connsiteY45" fmla="*/ 1831351 h 2012950"/>
                <a:gd name="connsiteX46" fmla="*/ 4764 w 1587501"/>
                <a:gd name="connsiteY46" fmla="*/ 1775229 h 2012950"/>
                <a:gd name="connsiteX47" fmla="*/ 0 w 1587501"/>
                <a:gd name="connsiteY47" fmla="*/ 1662987 h 2012950"/>
                <a:gd name="connsiteX48" fmla="*/ 1059 w 1587501"/>
                <a:gd name="connsiteY48" fmla="*/ 1550215 h 2012950"/>
                <a:gd name="connsiteX49" fmla="*/ 5294 w 1587501"/>
                <a:gd name="connsiteY49" fmla="*/ 1438502 h 2012950"/>
                <a:gd name="connsiteX50" fmla="*/ 14822 w 1587501"/>
                <a:gd name="connsiteY50" fmla="*/ 1325731 h 2012950"/>
                <a:gd name="connsiteX51" fmla="*/ 28586 w 1587501"/>
                <a:gd name="connsiteY51" fmla="*/ 1213488 h 2012950"/>
                <a:gd name="connsiteX52" fmla="*/ 46585 w 1587501"/>
                <a:gd name="connsiteY52" fmla="*/ 1102305 h 2012950"/>
                <a:gd name="connsiteX53" fmla="*/ 69348 w 1587501"/>
                <a:gd name="connsiteY53" fmla="*/ 991121 h 2012950"/>
                <a:gd name="connsiteX54" fmla="*/ 96875 w 1587501"/>
                <a:gd name="connsiteY54" fmla="*/ 880997 h 2012950"/>
                <a:gd name="connsiteX55" fmla="*/ 129167 w 1587501"/>
                <a:gd name="connsiteY55" fmla="*/ 770872 h 2012950"/>
                <a:gd name="connsiteX56" fmla="*/ 166223 w 1587501"/>
                <a:gd name="connsiteY56" fmla="*/ 662865 h 2012950"/>
                <a:gd name="connsiteX57" fmla="*/ 207514 w 1587501"/>
                <a:gd name="connsiteY57" fmla="*/ 555388 h 2012950"/>
                <a:gd name="connsiteX58" fmla="*/ 254099 w 1587501"/>
                <a:gd name="connsiteY58" fmla="*/ 449499 h 2012950"/>
                <a:gd name="connsiteX59" fmla="*/ 304918 w 1587501"/>
                <a:gd name="connsiteY59" fmla="*/ 344669 h 2012950"/>
                <a:gd name="connsiteX60" fmla="*/ 360502 w 1587501"/>
                <a:gd name="connsiteY60" fmla="*/ 241427 h 2012950"/>
                <a:gd name="connsiteX61" fmla="*/ 421380 w 1587501"/>
                <a:gd name="connsiteY61" fmla="*/ 140303 h 2012950"/>
                <a:gd name="connsiteX62" fmla="*/ 453672 w 1587501"/>
                <a:gd name="connsiteY62" fmla="*/ 90006 h 2012950"/>
                <a:gd name="connsiteX63" fmla="*/ 466377 w 1587501"/>
                <a:gd name="connsiteY63" fmla="*/ 72534 h 2012950"/>
                <a:gd name="connsiteX64" fmla="*/ 496551 w 1587501"/>
                <a:gd name="connsiteY64" fmla="*/ 42885 h 2012950"/>
                <a:gd name="connsiteX65" fmla="*/ 530431 w 1587501"/>
                <a:gd name="connsiteY65" fmla="*/ 21707 h 2012950"/>
                <a:gd name="connsiteX66" fmla="*/ 568016 w 1587501"/>
                <a:gd name="connsiteY66" fmla="*/ 6353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46921 w 1587501"/>
                <a:gd name="connsiteY10" fmla="*/ 540263 h 2012950"/>
                <a:gd name="connsiteX11" fmla="*/ 1361723 w 1587501"/>
                <a:gd name="connsiteY11" fmla="*/ 520700 h 2012950"/>
                <a:gd name="connsiteX12" fmla="*/ 1363309 w 1587501"/>
                <a:gd name="connsiteY12" fmla="*/ 521229 h 2012950"/>
                <a:gd name="connsiteX13" fmla="*/ 1531151 w 1587501"/>
                <a:gd name="connsiteY13" fmla="*/ 652947 h 2012950"/>
                <a:gd name="connsiteX14" fmla="*/ 1533416 w 1587501"/>
                <a:gd name="connsiteY14" fmla="*/ 650875 h 2012950"/>
                <a:gd name="connsiteX15" fmla="*/ 1533868 w 1587501"/>
                <a:gd name="connsiteY15" fmla="*/ 655079 h 2012950"/>
                <a:gd name="connsiteX16" fmla="*/ 1535113 w 1587501"/>
                <a:gd name="connsiteY16" fmla="*/ 656056 h 2012950"/>
                <a:gd name="connsiteX17" fmla="*/ 1534115 w 1587501"/>
                <a:gd name="connsiteY17" fmla="*/ 657366 h 2012950"/>
                <a:gd name="connsiteX18" fmla="*/ 1585380 w 1587501"/>
                <a:gd name="connsiteY18" fmla="*/ 1133475 h 2012950"/>
                <a:gd name="connsiteX19" fmla="*/ 1586441 w 1587501"/>
                <a:gd name="connsiteY19" fmla="*/ 1154113 h 2012950"/>
                <a:gd name="connsiteX20" fmla="*/ 1587501 w 1587501"/>
                <a:gd name="connsiteY20" fmla="*/ 1196446 h 2012950"/>
                <a:gd name="connsiteX21" fmla="*/ 1582729 w 1587501"/>
                <a:gd name="connsiteY21" fmla="*/ 1238250 h 2012950"/>
                <a:gd name="connsiteX22" fmla="*/ 1575306 w 1587501"/>
                <a:gd name="connsiteY22" fmla="*/ 1279525 h 2012950"/>
                <a:gd name="connsiteX23" fmla="*/ 1563110 w 1587501"/>
                <a:gd name="connsiteY23" fmla="*/ 1319213 h 2012950"/>
                <a:gd name="connsiteX24" fmla="*/ 1546142 w 1587501"/>
                <a:gd name="connsiteY24" fmla="*/ 1357842 h 2012950"/>
                <a:gd name="connsiteX25" fmla="*/ 1526523 w 1587501"/>
                <a:gd name="connsiteY25" fmla="*/ 1394354 h 2012950"/>
                <a:gd name="connsiteX26" fmla="*/ 1502662 w 1587501"/>
                <a:gd name="connsiteY26" fmla="*/ 1429279 h 2012950"/>
                <a:gd name="connsiteX27" fmla="*/ 1488875 w 1587501"/>
                <a:gd name="connsiteY27" fmla="*/ 1445683 h 2012950"/>
                <a:gd name="connsiteX28" fmla="*/ 1217527 w 1587501"/>
                <a:gd name="connsiteY28" fmla="*/ 1767054 h 2012950"/>
                <a:gd name="connsiteX29" fmla="*/ 1217936 w 1587501"/>
                <a:gd name="connsiteY29" fmla="*/ 1771686 h 2012950"/>
                <a:gd name="connsiteX30" fmla="*/ 1040316 w 1587501"/>
                <a:gd name="connsiteY30" fmla="*/ 1816100 h 2012950"/>
                <a:gd name="connsiteX31" fmla="*/ 1038202 w 1587501"/>
                <a:gd name="connsiteY31" fmla="*/ 1816100 h 2012950"/>
                <a:gd name="connsiteX32" fmla="*/ 1033592 w 1587501"/>
                <a:gd name="connsiteY32" fmla="*/ 1791998 h 2012950"/>
                <a:gd name="connsiteX33" fmla="*/ 1033324 w 1587501"/>
                <a:gd name="connsiteY33" fmla="*/ 1792091 h 2012950"/>
                <a:gd name="connsiteX34" fmla="*/ 1038099 w 1587501"/>
                <a:gd name="connsiteY34" fmla="*/ 1817056 h 2012950"/>
                <a:gd name="connsiteX35" fmla="*/ 255687 w 1587501"/>
                <a:gd name="connsiteY35" fmla="*/ 2007656 h 2012950"/>
                <a:gd name="connsiteX36" fmla="*/ 233453 w 1587501"/>
                <a:gd name="connsiteY36" fmla="*/ 2011891 h 2012950"/>
                <a:gd name="connsiteX37" fmla="*/ 188986 w 1587501"/>
                <a:gd name="connsiteY37" fmla="*/ 2012950 h 2012950"/>
                <a:gd name="connsiteX38" fmla="*/ 147165 w 1587501"/>
                <a:gd name="connsiteY38" fmla="*/ 2004479 h 2012950"/>
                <a:gd name="connsiteX39" fmla="*/ 109051 w 1587501"/>
                <a:gd name="connsiteY39" fmla="*/ 1987537 h 2012950"/>
                <a:gd name="connsiteX40" fmla="*/ 74641 w 1587501"/>
                <a:gd name="connsiteY40" fmla="*/ 1963182 h 2012950"/>
                <a:gd name="connsiteX41" fmla="*/ 46585 w 1587501"/>
                <a:gd name="connsiteY41" fmla="*/ 1931945 h 2012950"/>
                <a:gd name="connsiteX42" fmla="*/ 25410 w 1587501"/>
                <a:gd name="connsiteY42" fmla="*/ 1895413 h 2012950"/>
                <a:gd name="connsiteX43" fmla="*/ 11646 w 1587501"/>
                <a:gd name="connsiteY43" fmla="*/ 1853587 h 2012950"/>
                <a:gd name="connsiteX44" fmla="*/ 9529 w 1587501"/>
                <a:gd name="connsiteY44" fmla="*/ 1831351 h 2012950"/>
                <a:gd name="connsiteX45" fmla="*/ 4764 w 1587501"/>
                <a:gd name="connsiteY45" fmla="*/ 1775229 h 2012950"/>
                <a:gd name="connsiteX46" fmla="*/ 0 w 1587501"/>
                <a:gd name="connsiteY46" fmla="*/ 1662987 h 2012950"/>
                <a:gd name="connsiteX47" fmla="*/ 1059 w 1587501"/>
                <a:gd name="connsiteY47" fmla="*/ 1550215 h 2012950"/>
                <a:gd name="connsiteX48" fmla="*/ 5294 w 1587501"/>
                <a:gd name="connsiteY48" fmla="*/ 1438502 h 2012950"/>
                <a:gd name="connsiteX49" fmla="*/ 14822 w 1587501"/>
                <a:gd name="connsiteY49" fmla="*/ 1325731 h 2012950"/>
                <a:gd name="connsiteX50" fmla="*/ 28586 w 1587501"/>
                <a:gd name="connsiteY50" fmla="*/ 1213488 h 2012950"/>
                <a:gd name="connsiteX51" fmla="*/ 46585 w 1587501"/>
                <a:gd name="connsiteY51" fmla="*/ 1102305 h 2012950"/>
                <a:gd name="connsiteX52" fmla="*/ 69348 w 1587501"/>
                <a:gd name="connsiteY52" fmla="*/ 991121 h 2012950"/>
                <a:gd name="connsiteX53" fmla="*/ 96875 w 1587501"/>
                <a:gd name="connsiteY53" fmla="*/ 880997 h 2012950"/>
                <a:gd name="connsiteX54" fmla="*/ 129167 w 1587501"/>
                <a:gd name="connsiteY54" fmla="*/ 770872 h 2012950"/>
                <a:gd name="connsiteX55" fmla="*/ 166223 w 1587501"/>
                <a:gd name="connsiteY55" fmla="*/ 662865 h 2012950"/>
                <a:gd name="connsiteX56" fmla="*/ 207514 w 1587501"/>
                <a:gd name="connsiteY56" fmla="*/ 555388 h 2012950"/>
                <a:gd name="connsiteX57" fmla="*/ 254099 w 1587501"/>
                <a:gd name="connsiteY57" fmla="*/ 449499 h 2012950"/>
                <a:gd name="connsiteX58" fmla="*/ 304918 w 1587501"/>
                <a:gd name="connsiteY58" fmla="*/ 344669 h 2012950"/>
                <a:gd name="connsiteX59" fmla="*/ 360502 w 1587501"/>
                <a:gd name="connsiteY59" fmla="*/ 241427 h 2012950"/>
                <a:gd name="connsiteX60" fmla="*/ 421380 w 1587501"/>
                <a:gd name="connsiteY60" fmla="*/ 140303 h 2012950"/>
                <a:gd name="connsiteX61" fmla="*/ 453672 w 1587501"/>
                <a:gd name="connsiteY61" fmla="*/ 90006 h 2012950"/>
                <a:gd name="connsiteX62" fmla="*/ 466377 w 1587501"/>
                <a:gd name="connsiteY62" fmla="*/ 72534 h 2012950"/>
                <a:gd name="connsiteX63" fmla="*/ 496551 w 1587501"/>
                <a:gd name="connsiteY63" fmla="*/ 42885 h 2012950"/>
                <a:gd name="connsiteX64" fmla="*/ 530431 w 1587501"/>
                <a:gd name="connsiteY64" fmla="*/ 21707 h 2012950"/>
                <a:gd name="connsiteX65" fmla="*/ 568016 w 1587501"/>
                <a:gd name="connsiteY65" fmla="*/ 6353 h 2012950"/>
                <a:gd name="connsiteX66" fmla="*/ 607719 w 1587501"/>
                <a:gd name="connsiteY6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46921 w 1587501"/>
                <a:gd name="connsiteY9" fmla="*/ 540263 h 2012950"/>
                <a:gd name="connsiteX10" fmla="*/ 1361723 w 1587501"/>
                <a:gd name="connsiteY10" fmla="*/ 520700 h 2012950"/>
                <a:gd name="connsiteX11" fmla="*/ 1363309 w 1587501"/>
                <a:gd name="connsiteY11" fmla="*/ 521229 h 2012950"/>
                <a:gd name="connsiteX12" fmla="*/ 1531151 w 1587501"/>
                <a:gd name="connsiteY12" fmla="*/ 652947 h 2012950"/>
                <a:gd name="connsiteX13" fmla="*/ 1533416 w 1587501"/>
                <a:gd name="connsiteY13" fmla="*/ 650875 h 2012950"/>
                <a:gd name="connsiteX14" fmla="*/ 1533868 w 1587501"/>
                <a:gd name="connsiteY14" fmla="*/ 655079 h 2012950"/>
                <a:gd name="connsiteX15" fmla="*/ 1535113 w 1587501"/>
                <a:gd name="connsiteY15" fmla="*/ 656056 h 2012950"/>
                <a:gd name="connsiteX16" fmla="*/ 1534115 w 1587501"/>
                <a:gd name="connsiteY16" fmla="*/ 657366 h 2012950"/>
                <a:gd name="connsiteX17" fmla="*/ 1585380 w 1587501"/>
                <a:gd name="connsiteY17" fmla="*/ 1133475 h 2012950"/>
                <a:gd name="connsiteX18" fmla="*/ 1586441 w 1587501"/>
                <a:gd name="connsiteY18" fmla="*/ 1154113 h 2012950"/>
                <a:gd name="connsiteX19" fmla="*/ 1587501 w 1587501"/>
                <a:gd name="connsiteY19" fmla="*/ 1196446 h 2012950"/>
                <a:gd name="connsiteX20" fmla="*/ 1582729 w 1587501"/>
                <a:gd name="connsiteY20" fmla="*/ 1238250 h 2012950"/>
                <a:gd name="connsiteX21" fmla="*/ 1575306 w 1587501"/>
                <a:gd name="connsiteY21" fmla="*/ 1279525 h 2012950"/>
                <a:gd name="connsiteX22" fmla="*/ 1563110 w 1587501"/>
                <a:gd name="connsiteY22" fmla="*/ 1319213 h 2012950"/>
                <a:gd name="connsiteX23" fmla="*/ 1546142 w 1587501"/>
                <a:gd name="connsiteY23" fmla="*/ 1357842 h 2012950"/>
                <a:gd name="connsiteX24" fmla="*/ 1526523 w 1587501"/>
                <a:gd name="connsiteY24" fmla="*/ 1394354 h 2012950"/>
                <a:gd name="connsiteX25" fmla="*/ 1502662 w 1587501"/>
                <a:gd name="connsiteY25" fmla="*/ 1429279 h 2012950"/>
                <a:gd name="connsiteX26" fmla="*/ 1488875 w 1587501"/>
                <a:gd name="connsiteY26" fmla="*/ 1445683 h 2012950"/>
                <a:gd name="connsiteX27" fmla="*/ 1217527 w 1587501"/>
                <a:gd name="connsiteY27" fmla="*/ 1767054 h 2012950"/>
                <a:gd name="connsiteX28" fmla="*/ 1217936 w 1587501"/>
                <a:gd name="connsiteY28" fmla="*/ 1771686 h 2012950"/>
                <a:gd name="connsiteX29" fmla="*/ 1040316 w 1587501"/>
                <a:gd name="connsiteY29" fmla="*/ 1816100 h 2012950"/>
                <a:gd name="connsiteX30" fmla="*/ 1038202 w 1587501"/>
                <a:gd name="connsiteY30" fmla="*/ 1816100 h 2012950"/>
                <a:gd name="connsiteX31" fmla="*/ 1033592 w 1587501"/>
                <a:gd name="connsiteY31" fmla="*/ 1791998 h 2012950"/>
                <a:gd name="connsiteX32" fmla="*/ 1033324 w 1587501"/>
                <a:gd name="connsiteY32" fmla="*/ 1792091 h 2012950"/>
                <a:gd name="connsiteX33" fmla="*/ 1038099 w 1587501"/>
                <a:gd name="connsiteY33" fmla="*/ 1817056 h 2012950"/>
                <a:gd name="connsiteX34" fmla="*/ 255687 w 1587501"/>
                <a:gd name="connsiteY34" fmla="*/ 2007656 h 2012950"/>
                <a:gd name="connsiteX35" fmla="*/ 233453 w 1587501"/>
                <a:gd name="connsiteY35" fmla="*/ 2011891 h 2012950"/>
                <a:gd name="connsiteX36" fmla="*/ 188986 w 1587501"/>
                <a:gd name="connsiteY36" fmla="*/ 2012950 h 2012950"/>
                <a:gd name="connsiteX37" fmla="*/ 147165 w 1587501"/>
                <a:gd name="connsiteY37" fmla="*/ 2004479 h 2012950"/>
                <a:gd name="connsiteX38" fmla="*/ 109051 w 1587501"/>
                <a:gd name="connsiteY38" fmla="*/ 1987537 h 2012950"/>
                <a:gd name="connsiteX39" fmla="*/ 74641 w 1587501"/>
                <a:gd name="connsiteY39" fmla="*/ 1963182 h 2012950"/>
                <a:gd name="connsiteX40" fmla="*/ 46585 w 1587501"/>
                <a:gd name="connsiteY40" fmla="*/ 1931945 h 2012950"/>
                <a:gd name="connsiteX41" fmla="*/ 25410 w 1587501"/>
                <a:gd name="connsiteY41" fmla="*/ 1895413 h 2012950"/>
                <a:gd name="connsiteX42" fmla="*/ 11646 w 1587501"/>
                <a:gd name="connsiteY42" fmla="*/ 1853587 h 2012950"/>
                <a:gd name="connsiteX43" fmla="*/ 9529 w 1587501"/>
                <a:gd name="connsiteY43" fmla="*/ 1831351 h 2012950"/>
                <a:gd name="connsiteX44" fmla="*/ 4764 w 1587501"/>
                <a:gd name="connsiteY44" fmla="*/ 1775229 h 2012950"/>
                <a:gd name="connsiteX45" fmla="*/ 0 w 1587501"/>
                <a:gd name="connsiteY45" fmla="*/ 1662987 h 2012950"/>
                <a:gd name="connsiteX46" fmla="*/ 1059 w 1587501"/>
                <a:gd name="connsiteY46" fmla="*/ 1550215 h 2012950"/>
                <a:gd name="connsiteX47" fmla="*/ 5294 w 1587501"/>
                <a:gd name="connsiteY47" fmla="*/ 1438502 h 2012950"/>
                <a:gd name="connsiteX48" fmla="*/ 14822 w 1587501"/>
                <a:gd name="connsiteY48" fmla="*/ 1325731 h 2012950"/>
                <a:gd name="connsiteX49" fmla="*/ 28586 w 1587501"/>
                <a:gd name="connsiteY49" fmla="*/ 1213488 h 2012950"/>
                <a:gd name="connsiteX50" fmla="*/ 46585 w 1587501"/>
                <a:gd name="connsiteY50" fmla="*/ 1102305 h 2012950"/>
                <a:gd name="connsiteX51" fmla="*/ 69348 w 1587501"/>
                <a:gd name="connsiteY51" fmla="*/ 991121 h 2012950"/>
                <a:gd name="connsiteX52" fmla="*/ 96875 w 1587501"/>
                <a:gd name="connsiteY52" fmla="*/ 880997 h 2012950"/>
                <a:gd name="connsiteX53" fmla="*/ 129167 w 1587501"/>
                <a:gd name="connsiteY53" fmla="*/ 770872 h 2012950"/>
                <a:gd name="connsiteX54" fmla="*/ 166223 w 1587501"/>
                <a:gd name="connsiteY54" fmla="*/ 662865 h 2012950"/>
                <a:gd name="connsiteX55" fmla="*/ 207514 w 1587501"/>
                <a:gd name="connsiteY55" fmla="*/ 555388 h 2012950"/>
                <a:gd name="connsiteX56" fmla="*/ 254099 w 1587501"/>
                <a:gd name="connsiteY56" fmla="*/ 449499 h 2012950"/>
                <a:gd name="connsiteX57" fmla="*/ 304918 w 1587501"/>
                <a:gd name="connsiteY57" fmla="*/ 344669 h 2012950"/>
                <a:gd name="connsiteX58" fmla="*/ 360502 w 1587501"/>
                <a:gd name="connsiteY58" fmla="*/ 241427 h 2012950"/>
                <a:gd name="connsiteX59" fmla="*/ 421380 w 1587501"/>
                <a:gd name="connsiteY59" fmla="*/ 140303 h 2012950"/>
                <a:gd name="connsiteX60" fmla="*/ 453672 w 1587501"/>
                <a:gd name="connsiteY60" fmla="*/ 90006 h 2012950"/>
                <a:gd name="connsiteX61" fmla="*/ 466377 w 1587501"/>
                <a:gd name="connsiteY61" fmla="*/ 72534 h 2012950"/>
                <a:gd name="connsiteX62" fmla="*/ 496551 w 1587501"/>
                <a:gd name="connsiteY62" fmla="*/ 42885 h 2012950"/>
                <a:gd name="connsiteX63" fmla="*/ 530431 w 1587501"/>
                <a:gd name="connsiteY63" fmla="*/ 21707 h 2012950"/>
                <a:gd name="connsiteX64" fmla="*/ 568016 w 1587501"/>
                <a:gd name="connsiteY64" fmla="*/ 6353 h 2012950"/>
                <a:gd name="connsiteX65" fmla="*/ 607719 w 1587501"/>
                <a:gd name="connsiteY6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61723 w 1587501"/>
                <a:gd name="connsiteY9" fmla="*/ 520700 h 2012950"/>
                <a:gd name="connsiteX10" fmla="*/ 1363309 w 1587501"/>
                <a:gd name="connsiteY10" fmla="*/ 521229 h 2012950"/>
                <a:gd name="connsiteX11" fmla="*/ 1531151 w 1587501"/>
                <a:gd name="connsiteY11" fmla="*/ 652947 h 2012950"/>
                <a:gd name="connsiteX12" fmla="*/ 1533416 w 1587501"/>
                <a:gd name="connsiteY12" fmla="*/ 650875 h 2012950"/>
                <a:gd name="connsiteX13" fmla="*/ 1533868 w 1587501"/>
                <a:gd name="connsiteY13" fmla="*/ 655079 h 2012950"/>
                <a:gd name="connsiteX14" fmla="*/ 1535113 w 1587501"/>
                <a:gd name="connsiteY14" fmla="*/ 656056 h 2012950"/>
                <a:gd name="connsiteX15" fmla="*/ 1534115 w 1587501"/>
                <a:gd name="connsiteY15" fmla="*/ 657366 h 2012950"/>
                <a:gd name="connsiteX16" fmla="*/ 1585380 w 1587501"/>
                <a:gd name="connsiteY16" fmla="*/ 1133475 h 2012950"/>
                <a:gd name="connsiteX17" fmla="*/ 1586441 w 1587501"/>
                <a:gd name="connsiteY17" fmla="*/ 1154113 h 2012950"/>
                <a:gd name="connsiteX18" fmla="*/ 1587501 w 1587501"/>
                <a:gd name="connsiteY18" fmla="*/ 1196446 h 2012950"/>
                <a:gd name="connsiteX19" fmla="*/ 1582729 w 1587501"/>
                <a:gd name="connsiteY19" fmla="*/ 1238250 h 2012950"/>
                <a:gd name="connsiteX20" fmla="*/ 1575306 w 1587501"/>
                <a:gd name="connsiteY20" fmla="*/ 1279525 h 2012950"/>
                <a:gd name="connsiteX21" fmla="*/ 1563110 w 1587501"/>
                <a:gd name="connsiteY21" fmla="*/ 1319213 h 2012950"/>
                <a:gd name="connsiteX22" fmla="*/ 1546142 w 1587501"/>
                <a:gd name="connsiteY22" fmla="*/ 1357842 h 2012950"/>
                <a:gd name="connsiteX23" fmla="*/ 1526523 w 1587501"/>
                <a:gd name="connsiteY23" fmla="*/ 1394354 h 2012950"/>
                <a:gd name="connsiteX24" fmla="*/ 1502662 w 1587501"/>
                <a:gd name="connsiteY24" fmla="*/ 1429279 h 2012950"/>
                <a:gd name="connsiteX25" fmla="*/ 1488875 w 1587501"/>
                <a:gd name="connsiteY25" fmla="*/ 1445683 h 2012950"/>
                <a:gd name="connsiteX26" fmla="*/ 1217527 w 1587501"/>
                <a:gd name="connsiteY26" fmla="*/ 1767054 h 2012950"/>
                <a:gd name="connsiteX27" fmla="*/ 1217936 w 1587501"/>
                <a:gd name="connsiteY27" fmla="*/ 1771686 h 2012950"/>
                <a:gd name="connsiteX28" fmla="*/ 1040316 w 1587501"/>
                <a:gd name="connsiteY28" fmla="*/ 1816100 h 2012950"/>
                <a:gd name="connsiteX29" fmla="*/ 1038202 w 1587501"/>
                <a:gd name="connsiteY29" fmla="*/ 1816100 h 2012950"/>
                <a:gd name="connsiteX30" fmla="*/ 1033592 w 1587501"/>
                <a:gd name="connsiteY30" fmla="*/ 1791998 h 2012950"/>
                <a:gd name="connsiteX31" fmla="*/ 1033324 w 1587501"/>
                <a:gd name="connsiteY31" fmla="*/ 1792091 h 2012950"/>
                <a:gd name="connsiteX32" fmla="*/ 1038099 w 1587501"/>
                <a:gd name="connsiteY32" fmla="*/ 1817056 h 2012950"/>
                <a:gd name="connsiteX33" fmla="*/ 255687 w 1587501"/>
                <a:gd name="connsiteY33" fmla="*/ 2007656 h 2012950"/>
                <a:gd name="connsiteX34" fmla="*/ 233453 w 1587501"/>
                <a:gd name="connsiteY34" fmla="*/ 2011891 h 2012950"/>
                <a:gd name="connsiteX35" fmla="*/ 188986 w 1587501"/>
                <a:gd name="connsiteY35" fmla="*/ 2012950 h 2012950"/>
                <a:gd name="connsiteX36" fmla="*/ 147165 w 1587501"/>
                <a:gd name="connsiteY36" fmla="*/ 2004479 h 2012950"/>
                <a:gd name="connsiteX37" fmla="*/ 109051 w 1587501"/>
                <a:gd name="connsiteY37" fmla="*/ 1987537 h 2012950"/>
                <a:gd name="connsiteX38" fmla="*/ 74641 w 1587501"/>
                <a:gd name="connsiteY38" fmla="*/ 1963182 h 2012950"/>
                <a:gd name="connsiteX39" fmla="*/ 46585 w 1587501"/>
                <a:gd name="connsiteY39" fmla="*/ 1931945 h 2012950"/>
                <a:gd name="connsiteX40" fmla="*/ 25410 w 1587501"/>
                <a:gd name="connsiteY40" fmla="*/ 1895413 h 2012950"/>
                <a:gd name="connsiteX41" fmla="*/ 11646 w 1587501"/>
                <a:gd name="connsiteY41" fmla="*/ 1853587 h 2012950"/>
                <a:gd name="connsiteX42" fmla="*/ 9529 w 1587501"/>
                <a:gd name="connsiteY42" fmla="*/ 1831351 h 2012950"/>
                <a:gd name="connsiteX43" fmla="*/ 4764 w 1587501"/>
                <a:gd name="connsiteY43" fmla="*/ 1775229 h 2012950"/>
                <a:gd name="connsiteX44" fmla="*/ 0 w 1587501"/>
                <a:gd name="connsiteY44" fmla="*/ 1662987 h 2012950"/>
                <a:gd name="connsiteX45" fmla="*/ 1059 w 1587501"/>
                <a:gd name="connsiteY45" fmla="*/ 1550215 h 2012950"/>
                <a:gd name="connsiteX46" fmla="*/ 5294 w 1587501"/>
                <a:gd name="connsiteY46" fmla="*/ 1438502 h 2012950"/>
                <a:gd name="connsiteX47" fmla="*/ 14822 w 1587501"/>
                <a:gd name="connsiteY47" fmla="*/ 1325731 h 2012950"/>
                <a:gd name="connsiteX48" fmla="*/ 28586 w 1587501"/>
                <a:gd name="connsiteY48" fmla="*/ 1213488 h 2012950"/>
                <a:gd name="connsiteX49" fmla="*/ 46585 w 1587501"/>
                <a:gd name="connsiteY49" fmla="*/ 1102305 h 2012950"/>
                <a:gd name="connsiteX50" fmla="*/ 69348 w 1587501"/>
                <a:gd name="connsiteY50" fmla="*/ 991121 h 2012950"/>
                <a:gd name="connsiteX51" fmla="*/ 96875 w 1587501"/>
                <a:gd name="connsiteY51" fmla="*/ 880997 h 2012950"/>
                <a:gd name="connsiteX52" fmla="*/ 129167 w 1587501"/>
                <a:gd name="connsiteY52" fmla="*/ 770872 h 2012950"/>
                <a:gd name="connsiteX53" fmla="*/ 166223 w 1587501"/>
                <a:gd name="connsiteY53" fmla="*/ 662865 h 2012950"/>
                <a:gd name="connsiteX54" fmla="*/ 207514 w 1587501"/>
                <a:gd name="connsiteY54" fmla="*/ 555388 h 2012950"/>
                <a:gd name="connsiteX55" fmla="*/ 254099 w 1587501"/>
                <a:gd name="connsiteY55" fmla="*/ 449499 h 2012950"/>
                <a:gd name="connsiteX56" fmla="*/ 304918 w 1587501"/>
                <a:gd name="connsiteY56" fmla="*/ 344669 h 2012950"/>
                <a:gd name="connsiteX57" fmla="*/ 360502 w 1587501"/>
                <a:gd name="connsiteY57" fmla="*/ 241427 h 2012950"/>
                <a:gd name="connsiteX58" fmla="*/ 421380 w 1587501"/>
                <a:gd name="connsiteY58" fmla="*/ 140303 h 2012950"/>
                <a:gd name="connsiteX59" fmla="*/ 453672 w 1587501"/>
                <a:gd name="connsiteY59" fmla="*/ 90006 h 2012950"/>
                <a:gd name="connsiteX60" fmla="*/ 466377 w 1587501"/>
                <a:gd name="connsiteY60" fmla="*/ 72534 h 2012950"/>
                <a:gd name="connsiteX61" fmla="*/ 496551 w 1587501"/>
                <a:gd name="connsiteY61" fmla="*/ 42885 h 2012950"/>
                <a:gd name="connsiteX62" fmla="*/ 530431 w 1587501"/>
                <a:gd name="connsiteY62" fmla="*/ 21707 h 2012950"/>
                <a:gd name="connsiteX63" fmla="*/ 568016 w 1587501"/>
                <a:gd name="connsiteY63" fmla="*/ 6353 h 2012950"/>
                <a:gd name="connsiteX64" fmla="*/ 607719 w 1587501"/>
                <a:gd name="connsiteY6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363309 w 1587501"/>
                <a:gd name="connsiteY9" fmla="*/ 521229 h 2012950"/>
                <a:gd name="connsiteX10" fmla="*/ 1531151 w 1587501"/>
                <a:gd name="connsiteY10" fmla="*/ 652947 h 2012950"/>
                <a:gd name="connsiteX11" fmla="*/ 1533416 w 1587501"/>
                <a:gd name="connsiteY11" fmla="*/ 650875 h 2012950"/>
                <a:gd name="connsiteX12" fmla="*/ 1533868 w 1587501"/>
                <a:gd name="connsiteY12" fmla="*/ 655079 h 2012950"/>
                <a:gd name="connsiteX13" fmla="*/ 1535113 w 1587501"/>
                <a:gd name="connsiteY13" fmla="*/ 656056 h 2012950"/>
                <a:gd name="connsiteX14" fmla="*/ 1534115 w 1587501"/>
                <a:gd name="connsiteY14" fmla="*/ 657366 h 2012950"/>
                <a:gd name="connsiteX15" fmla="*/ 1585380 w 1587501"/>
                <a:gd name="connsiteY15" fmla="*/ 1133475 h 2012950"/>
                <a:gd name="connsiteX16" fmla="*/ 1586441 w 1587501"/>
                <a:gd name="connsiteY16" fmla="*/ 1154113 h 2012950"/>
                <a:gd name="connsiteX17" fmla="*/ 1587501 w 1587501"/>
                <a:gd name="connsiteY17" fmla="*/ 1196446 h 2012950"/>
                <a:gd name="connsiteX18" fmla="*/ 1582729 w 1587501"/>
                <a:gd name="connsiteY18" fmla="*/ 1238250 h 2012950"/>
                <a:gd name="connsiteX19" fmla="*/ 1575306 w 1587501"/>
                <a:gd name="connsiteY19" fmla="*/ 1279525 h 2012950"/>
                <a:gd name="connsiteX20" fmla="*/ 1563110 w 1587501"/>
                <a:gd name="connsiteY20" fmla="*/ 1319213 h 2012950"/>
                <a:gd name="connsiteX21" fmla="*/ 1546142 w 1587501"/>
                <a:gd name="connsiteY21" fmla="*/ 1357842 h 2012950"/>
                <a:gd name="connsiteX22" fmla="*/ 1526523 w 1587501"/>
                <a:gd name="connsiteY22" fmla="*/ 1394354 h 2012950"/>
                <a:gd name="connsiteX23" fmla="*/ 1502662 w 1587501"/>
                <a:gd name="connsiteY23" fmla="*/ 1429279 h 2012950"/>
                <a:gd name="connsiteX24" fmla="*/ 1488875 w 1587501"/>
                <a:gd name="connsiteY24" fmla="*/ 1445683 h 2012950"/>
                <a:gd name="connsiteX25" fmla="*/ 1217527 w 1587501"/>
                <a:gd name="connsiteY25" fmla="*/ 1767054 h 2012950"/>
                <a:gd name="connsiteX26" fmla="*/ 1217936 w 1587501"/>
                <a:gd name="connsiteY26" fmla="*/ 1771686 h 2012950"/>
                <a:gd name="connsiteX27" fmla="*/ 1040316 w 1587501"/>
                <a:gd name="connsiteY27" fmla="*/ 1816100 h 2012950"/>
                <a:gd name="connsiteX28" fmla="*/ 1038202 w 1587501"/>
                <a:gd name="connsiteY28" fmla="*/ 1816100 h 2012950"/>
                <a:gd name="connsiteX29" fmla="*/ 1033592 w 1587501"/>
                <a:gd name="connsiteY29" fmla="*/ 1791998 h 2012950"/>
                <a:gd name="connsiteX30" fmla="*/ 1033324 w 1587501"/>
                <a:gd name="connsiteY30" fmla="*/ 1792091 h 2012950"/>
                <a:gd name="connsiteX31" fmla="*/ 1038099 w 1587501"/>
                <a:gd name="connsiteY31" fmla="*/ 1817056 h 2012950"/>
                <a:gd name="connsiteX32" fmla="*/ 255687 w 1587501"/>
                <a:gd name="connsiteY32" fmla="*/ 2007656 h 2012950"/>
                <a:gd name="connsiteX33" fmla="*/ 233453 w 1587501"/>
                <a:gd name="connsiteY33" fmla="*/ 2011891 h 2012950"/>
                <a:gd name="connsiteX34" fmla="*/ 188986 w 1587501"/>
                <a:gd name="connsiteY34" fmla="*/ 2012950 h 2012950"/>
                <a:gd name="connsiteX35" fmla="*/ 147165 w 1587501"/>
                <a:gd name="connsiteY35" fmla="*/ 2004479 h 2012950"/>
                <a:gd name="connsiteX36" fmla="*/ 109051 w 1587501"/>
                <a:gd name="connsiteY36" fmla="*/ 1987537 h 2012950"/>
                <a:gd name="connsiteX37" fmla="*/ 74641 w 1587501"/>
                <a:gd name="connsiteY37" fmla="*/ 1963182 h 2012950"/>
                <a:gd name="connsiteX38" fmla="*/ 46585 w 1587501"/>
                <a:gd name="connsiteY38" fmla="*/ 1931945 h 2012950"/>
                <a:gd name="connsiteX39" fmla="*/ 25410 w 1587501"/>
                <a:gd name="connsiteY39" fmla="*/ 1895413 h 2012950"/>
                <a:gd name="connsiteX40" fmla="*/ 11646 w 1587501"/>
                <a:gd name="connsiteY40" fmla="*/ 1853587 h 2012950"/>
                <a:gd name="connsiteX41" fmla="*/ 9529 w 1587501"/>
                <a:gd name="connsiteY41" fmla="*/ 1831351 h 2012950"/>
                <a:gd name="connsiteX42" fmla="*/ 4764 w 1587501"/>
                <a:gd name="connsiteY42" fmla="*/ 1775229 h 2012950"/>
                <a:gd name="connsiteX43" fmla="*/ 0 w 1587501"/>
                <a:gd name="connsiteY43" fmla="*/ 1662987 h 2012950"/>
                <a:gd name="connsiteX44" fmla="*/ 1059 w 1587501"/>
                <a:gd name="connsiteY44" fmla="*/ 1550215 h 2012950"/>
                <a:gd name="connsiteX45" fmla="*/ 5294 w 1587501"/>
                <a:gd name="connsiteY45" fmla="*/ 1438502 h 2012950"/>
                <a:gd name="connsiteX46" fmla="*/ 14822 w 1587501"/>
                <a:gd name="connsiteY46" fmla="*/ 1325731 h 2012950"/>
                <a:gd name="connsiteX47" fmla="*/ 28586 w 1587501"/>
                <a:gd name="connsiteY47" fmla="*/ 1213488 h 2012950"/>
                <a:gd name="connsiteX48" fmla="*/ 46585 w 1587501"/>
                <a:gd name="connsiteY48" fmla="*/ 1102305 h 2012950"/>
                <a:gd name="connsiteX49" fmla="*/ 69348 w 1587501"/>
                <a:gd name="connsiteY49" fmla="*/ 991121 h 2012950"/>
                <a:gd name="connsiteX50" fmla="*/ 96875 w 1587501"/>
                <a:gd name="connsiteY50" fmla="*/ 880997 h 2012950"/>
                <a:gd name="connsiteX51" fmla="*/ 129167 w 1587501"/>
                <a:gd name="connsiteY51" fmla="*/ 770872 h 2012950"/>
                <a:gd name="connsiteX52" fmla="*/ 166223 w 1587501"/>
                <a:gd name="connsiteY52" fmla="*/ 662865 h 2012950"/>
                <a:gd name="connsiteX53" fmla="*/ 207514 w 1587501"/>
                <a:gd name="connsiteY53" fmla="*/ 555388 h 2012950"/>
                <a:gd name="connsiteX54" fmla="*/ 254099 w 1587501"/>
                <a:gd name="connsiteY54" fmla="*/ 449499 h 2012950"/>
                <a:gd name="connsiteX55" fmla="*/ 304918 w 1587501"/>
                <a:gd name="connsiteY55" fmla="*/ 344669 h 2012950"/>
                <a:gd name="connsiteX56" fmla="*/ 360502 w 1587501"/>
                <a:gd name="connsiteY56" fmla="*/ 241427 h 2012950"/>
                <a:gd name="connsiteX57" fmla="*/ 421380 w 1587501"/>
                <a:gd name="connsiteY57" fmla="*/ 140303 h 2012950"/>
                <a:gd name="connsiteX58" fmla="*/ 453672 w 1587501"/>
                <a:gd name="connsiteY58" fmla="*/ 90006 h 2012950"/>
                <a:gd name="connsiteX59" fmla="*/ 466377 w 1587501"/>
                <a:gd name="connsiteY59" fmla="*/ 72534 h 2012950"/>
                <a:gd name="connsiteX60" fmla="*/ 496551 w 1587501"/>
                <a:gd name="connsiteY60" fmla="*/ 42885 h 2012950"/>
                <a:gd name="connsiteX61" fmla="*/ 530431 w 1587501"/>
                <a:gd name="connsiteY61" fmla="*/ 21707 h 2012950"/>
                <a:gd name="connsiteX62" fmla="*/ 568016 w 1587501"/>
                <a:gd name="connsiteY62" fmla="*/ 6353 h 2012950"/>
                <a:gd name="connsiteX63" fmla="*/ 607719 w 1587501"/>
                <a:gd name="connsiteY6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531151 w 1587501"/>
                <a:gd name="connsiteY9" fmla="*/ 652947 h 2012950"/>
                <a:gd name="connsiteX10" fmla="*/ 1533416 w 1587501"/>
                <a:gd name="connsiteY10" fmla="*/ 650875 h 2012950"/>
                <a:gd name="connsiteX11" fmla="*/ 1533868 w 1587501"/>
                <a:gd name="connsiteY11" fmla="*/ 655079 h 2012950"/>
                <a:gd name="connsiteX12" fmla="*/ 1535113 w 1587501"/>
                <a:gd name="connsiteY12" fmla="*/ 656056 h 2012950"/>
                <a:gd name="connsiteX13" fmla="*/ 1534115 w 1587501"/>
                <a:gd name="connsiteY13" fmla="*/ 657366 h 2012950"/>
                <a:gd name="connsiteX14" fmla="*/ 1585380 w 1587501"/>
                <a:gd name="connsiteY14" fmla="*/ 1133475 h 2012950"/>
                <a:gd name="connsiteX15" fmla="*/ 1586441 w 1587501"/>
                <a:gd name="connsiteY15" fmla="*/ 1154113 h 2012950"/>
                <a:gd name="connsiteX16" fmla="*/ 1587501 w 1587501"/>
                <a:gd name="connsiteY16" fmla="*/ 1196446 h 2012950"/>
                <a:gd name="connsiteX17" fmla="*/ 1582729 w 1587501"/>
                <a:gd name="connsiteY17" fmla="*/ 1238250 h 2012950"/>
                <a:gd name="connsiteX18" fmla="*/ 1575306 w 1587501"/>
                <a:gd name="connsiteY18" fmla="*/ 1279525 h 2012950"/>
                <a:gd name="connsiteX19" fmla="*/ 1563110 w 1587501"/>
                <a:gd name="connsiteY19" fmla="*/ 1319213 h 2012950"/>
                <a:gd name="connsiteX20" fmla="*/ 1546142 w 1587501"/>
                <a:gd name="connsiteY20" fmla="*/ 1357842 h 2012950"/>
                <a:gd name="connsiteX21" fmla="*/ 1526523 w 1587501"/>
                <a:gd name="connsiteY21" fmla="*/ 1394354 h 2012950"/>
                <a:gd name="connsiteX22" fmla="*/ 1502662 w 1587501"/>
                <a:gd name="connsiteY22" fmla="*/ 1429279 h 2012950"/>
                <a:gd name="connsiteX23" fmla="*/ 1488875 w 1587501"/>
                <a:gd name="connsiteY23" fmla="*/ 1445683 h 2012950"/>
                <a:gd name="connsiteX24" fmla="*/ 1217527 w 1587501"/>
                <a:gd name="connsiteY24" fmla="*/ 1767054 h 2012950"/>
                <a:gd name="connsiteX25" fmla="*/ 1217936 w 1587501"/>
                <a:gd name="connsiteY25" fmla="*/ 1771686 h 2012950"/>
                <a:gd name="connsiteX26" fmla="*/ 1040316 w 1587501"/>
                <a:gd name="connsiteY26" fmla="*/ 1816100 h 2012950"/>
                <a:gd name="connsiteX27" fmla="*/ 1038202 w 1587501"/>
                <a:gd name="connsiteY27" fmla="*/ 1816100 h 2012950"/>
                <a:gd name="connsiteX28" fmla="*/ 1033592 w 1587501"/>
                <a:gd name="connsiteY28" fmla="*/ 1791998 h 2012950"/>
                <a:gd name="connsiteX29" fmla="*/ 1033324 w 1587501"/>
                <a:gd name="connsiteY29" fmla="*/ 1792091 h 2012950"/>
                <a:gd name="connsiteX30" fmla="*/ 1038099 w 1587501"/>
                <a:gd name="connsiteY30" fmla="*/ 1817056 h 2012950"/>
                <a:gd name="connsiteX31" fmla="*/ 255687 w 1587501"/>
                <a:gd name="connsiteY31" fmla="*/ 2007656 h 2012950"/>
                <a:gd name="connsiteX32" fmla="*/ 233453 w 1587501"/>
                <a:gd name="connsiteY32" fmla="*/ 2011891 h 2012950"/>
                <a:gd name="connsiteX33" fmla="*/ 188986 w 1587501"/>
                <a:gd name="connsiteY33" fmla="*/ 2012950 h 2012950"/>
                <a:gd name="connsiteX34" fmla="*/ 147165 w 1587501"/>
                <a:gd name="connsiteY34" fmla="*/ 2004479 h 2012950"/>
                <a:gd name="connsiteX35" fmla="*/ 109051 w 1587501"/>
                <a:gd name="connsiteY35" fmla="*/ 1987537 h 2012950"/>
                <a:gd name="connsiteX36" fmla="*/ 74641 w 1587501"/>
                <a:gd name="connsiteY36" fmla="*/ 1963182 h 2012950"/>
                <a:gd name="connsiteX37" fmla="*/ 46585 w 1587501"/>
                <a:gd name="connsiteY37" fmla="*/ 1931945 h 2012950"/>
                <a:gd name="connsiteX38" fmla="*/ 25410 w 1587501"/>
                <a:gd name="connsiteY38" fmla="*/ 1895413 h 2012950"/>
                <a:gd name="connsiteX39" fmla="*/ 11646 w 1587501"/>
                <a:gd name="connsiteY39" fmla="*/ 1853587 h 2012950"/>
                <a:gd name="connsiteX40" fmla="*/ 9529 w 1587501"/>
                <a:gd name="connsiteY40" fmla="*/ 1831351 h 2012950"/>
                <a:gd name="connsiteX41" fmla="*/ 4764 w 1587501"/>
                <a:gd name="connsiteY41" fmla="*/ 1775229 h 2012950"/>
                <a:gd name="connsiteX42" fmla="*/ 0 w 1587501"/>
                <a:gd name="connsiteY42" fmla="*/ 1662987 h 2012950"/>
                <a:gd name="connsiteX43" fmla="*/ 1059 w 1587501"/>
                <a:gd name="connsiteY43" fmla="*/ 1550215 h 2012950"/>
                <a:gd name="connsiteX44" fmla="*/ 5294 w 1587501"/>
                <a:gd name="connsiteY44" fmla="*/ 1438502 h 2012950"/>
                <a:gd name="connsiteX45" fmla="*/ 14822 w 1587501"/>
                <a:gd name="connsiteY45" fmla="*/ 1325731 h 2012950"/>
                <a:gd name="connsiteX46" fmla="*/ 28586 w 1587501"/>
                <a:gd name="connsiteY46" fmla="*/ 1213488 h 2012950"/>
                <a:gd name="connsiteX47" fmla="*/ 46585 w 1587501"/>
                <a:gd name="connsiteY47" fmla="*/ 1102305 h 2012950"/>
                <a:gd name="connsiteX48" fmla="*/ 69348 w 1587501"/>
                <a:gd name="connsiteY48" fmla="*/ 991121 h 2012950"/>
                <a:gd name="connsiteX49" fmla="*/ 96875 w 1587501"/>
                <a:gd name="connsiteY49" fmla="*/ 880997 h 2012950"/>
                <a:gd name="connsiteX50" fmla="*/ 129167 w 1587501"/>
                <a:gd name="connsiteY50" fmla="*/ 770872 h 2012950"/>
                <a:gd name="connsiteX51" fmla="*/ 166223 w 1587501"/>
                <a:gd name="connsiteY51" fmla="*/ 662865 h 2012950"/>
                <a:gd name="connsiteX52" fmla="*/ 207514 w 1587501"/>
                <a:gd name="connsiteY52" fmla="*/ 555388 h 2012950"/>
                <a:gd name="connsiteX53" fmla="*/ 254099 w 1587501"/>
                <a:gd name="connsiteY53" fmla="*/ 449499 h 2012950"/>
                <a:gd name="connsiteX54" fmla="*/ 304918 w 1587501"/>
                <a:gd name="connsiteY54" fmla="*/ 344669 h 2012950"/>
                <a:gd name="connsiteX55" fmla="*/ 360502 w 1587501"/>
                <a:gd name="connsiteY55" fmla="*/ 241427 h 2012950"/>
                <a:gd name="connsiteX56" fmla="*/ 421380 w 1587501"/>
                <a:gd name="connsiteY56" fmla="*/ 140303 h 2012950"/>
                <a:gd name="connsiteX57" fmla="*/ 453672 w 1587501"/>
                <a:gd name="connsiteY57" fmla="*/ 90006 h 2012950"/>
                <a:gd name="connsiteX58" fmla="*/ 466377 w 1587501"/>
                <a:gd name="connsiteY58" fmla="*/ 72534 h 2012950"/>
                <a:gd name="connsiteX59" fmla="*/ 496551 w 1587501"/>
                <a:gd name="connsiteY59" fmla="*/ 42885 h 2012950"/>
                <a:gd name="connsiteX60" fmla="*/ 530431 w 1587501"/>
                <a:gd name="connsiteY60" fmla="*/ 21707 h 2012950"/>
                <a:gd name="connsiteX61" fmla="*/ 568016 w 1587501"/>
                <a:gd name="connsiteY61" fmla="*/ 6353 h 2012950"/>
                <a:gd name="connsiteX62" fmla="*/ 607719 w 1587501"/>
                <a:gd name="connsiteY6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531151 w 1587501"/>
                <a:gd name="connsiteY8" fmla="*/ 652947 h 2012950"/>
                <a:gd name="connsiteX9" fmla="*/ 1533416 w 1587501"/>
                <a:gd name="connsiteY9" fmla="*/ 650875 h 2012950"/>
                <a:gd name="connsiteX10" fmla="*/ 1533868 w 1587501"/>
                <a:gd name="connsiteY10" fmla="*/ 655079 h 2012950"/>
                <a:gd name="connsiteX11" fmla="*/ 1535113 w 1587501"/>
                <a:gd name="connsiteY11" fmla="*/ 656056 h 2012950"/>
                <a:gd name="connsiteX12" fmla="*/ 1534115 w 1587501"/>
                <a:gd name="connsiteY12" fmla="*/ 657366 h 2012950"/>
                <a:gd name="connsiteX13" fmla="*/ 1585380 w 1587501"/>
                <a:gd name="connsiteY13" fmla="*/ 1133475 h 2012950"/>
                <a:gd name="connsiteX14" fmla="*/ 1586441 w 1587501"/>
                <a:gd name="connsiteY14" fmla="*/ 1154113 h 2012950"/>
                <a:gd name="connsiteX15" fmla="*/ 1587501 w 1587501"/>
                <a:gd name="connsiteY15" fmla="*/ 1196446 h 2012950"/>
                <a:gd name="connsiteX16" fmla="*/ 1582729 w 1587501"/>
                <a:gd name="connsiteY16" fmla="*/ 1238250 h 2012950"/>
                <a:gd name="connsiteX17" fmla="*/ 1575306 w 1587501"/>
                <a:gd name="connsiteY17" fmla="*/ 1279525 h 2012950"/>
                <a:gd name="connsiteX18" fmla="*/ 1563110 w 1587501"/>
                <a:gd name="connsiteY18" fmla="*/ 1319213 h 2012950"/>
                <a:gd name="connsiteX19" fmla="*/ 1546142 w 1587501"/>
                <a:gd name="connsiteY19" fmla="*/ 1357842 h 2012950"/>
                <a:gd name="connsiteX20" fmla="*/ 1526523 w 1587501"/>
                <a:gd name="connsiteY20" fmla="*/ 1394354 h 2012950"/>
                <a:gd name="connsiteX21" fmla="*/ 1502662 w 1587501"/>
                <a:gd name="connsiteY21" fmla="*/ 1429279 h 2012950"/>
                <a:gd name="connsiteX22" fmla="*/ 1488875 w 1587501"/>
                <a:gd name="connsiteY22" fmla="*/ 1445683 h 2012950"/>
                <a:gd name="connsiteX23" fmla="*/ 1217527 w 1587501"/>
                <a:gd name="connsiteY23" fmla="*/ 1767054 h 2012950"/>
                <a:gd name="connsiteX24" fmla="*/ 1217936 w 1587501"/>
                <a:gd name="connsiteY24" fmla="*/ 1771686 h 2012950"/>
                <a:gd name="connsiteX25" fmla="*/ 1040316 w 1587501"/>
                <a:gd name="connsiteY25" fmla="*/ 1816100 h 2012950"/>
                <a:gd name="connsiteX26" fmla="*/ 1038202 w 1587501"/>
                <a:gd name="connsiteY26" fmla="*/ 1816100 h 2012950"/>
                <a:gd name="connsiteX27" fmla="*/ 1033592 w 1587501"/>
                <a:gd name="connsiteY27" fmla="*/ 1791998 h 2012950"/>
                <a:gd name="connsiteX28" fmla="*/ 1033324 w 1587501"/>
                <a:gd name="connsiteY28" fmla="*/ 1792091 h 2012950"/>
                <a:gd name="connsiteX29" fmla="*/ 1038099 w 1587501"/>
                <a:gd name="connsiteY29" fmla="*/ 1817056 h 2012950"/>
                <a:gd name="connsiteX30" fmla="*/ 255687 w 1587501"/>
                <a:gd name="connsiteY30" fmla="*/ 2007656 h 2012950"/>
                <a:gd name="connsiteX31" fmla="*/ 233453 w 1587501"/>
                <a:gd name="connsiteY31" fmla="*/ 2011891 h 2012950"/>
                <a:gd name="connsiteX32" fmla="*/ 188986 w 1587501"/>
                <a:gd name="connsiteY32" fmla="*/ 2012950 h 2012950"/>
                <a:gd name="connsiteX33" fmla="*/ 147165 w 1587501"/>
                <a:gd name="connsiteY33" fmla="*/ 2004479 h 2012950"/>
                <a:gd name="connsiteX34" fmla="*/ 109051 w 1587501"/>
                <a:gd name="connsiteY34" fmla="*/ 1987537 h 2012950"/>
                <a:gd name="connsiteX35" fmla="*/ 74641 w 1587501"/>
                <a:gd name="connsiteY35" fmla="*/ 1963182 h 2012950"/>
                <a:gd name="connsiteX36" fmla="*/ 46585 w 1587501"/>
                <a:gd name="connsiteY36" fmla="*/ 1931945 h 2012950"/>
                <a:gd name="connsiteX37" fmla="*/ 25410 w 1587501"/>
                <a:gd name="connsiteY37" fmla="*/ 1895413 h 2012950"/>
                <a:gd name="connsiteX38" fmla="*/ 11646 w 1587501"/>
                <a:gd name="connsiteY38" fmla="*/ 1853587 h 2012950"/>
                <a:gd name="connsiteX39" fmla="*/ 9529 w 1587501"/>
                <a:gd name="connsiteY39" fmla="*/ 1831351 h 2012950"/>
                <a:gd name="connsiteX40" fmla="*/ 4764 w 1587501"/>
                <a:gd name="connsiteY40" fmla="*/ 1775229 h 2012950"/>
                <a:gd name="connsiteX41" fmla="*/ 0 w 1587501"/>
                <a:gd name="connsiteY41" fmla="*/ 1662987 h 2012950"/>
                <a:gd name="connsiteX42" fmla="*/ 1059 w 1587501"/>
                <a:gd name="connsiteY42" fmla="*/ 1550215 h 2012950"/>
                <a:gd name="connsiteX43" fmla="*/ 5294 w 1587501"/>
                <a:gd name="connsiteY43" fmla="*/ 1438502 h 2012950"/>
                <a:gd name="connsiteX44" fmla="*/ 14822 w 1587501"/>
                <a:gd name="connsiteY44" fmla="*/ 1325731 h 2012950"/>
                <a:gd name="connsiteX45" fmla="*/ 28586 w 1587501"/>
                <a:gd name="connsiteY45" fmla="*/ 1213488 h 2012950"/>
                <a:gd name="connsiteX46" fmla="*/ 46585 w 1587501"/>
                <a:gd name="connsiteY46" fmla="*/ 1102305 h 2012950"/>
                <a:gd name="connsiteX47" fmla="*/ 69348 w 1587501"/>
                <a:gd name="connsiteY47" fmla="*/ 991121 h 2012950"/>
                <a:gd name="connsiteX48" fmla="*/ 96875 w 1587501"/>
                <a:gd name="connsiteY48" fmla="*/ 880997 h 2012950"/>
                <a:gd name="connsiteX49" fmla="*/ 129167 w 1587501"/>
                <a:gd name="connsiteY49" fmla="*/ 770872 h 2012950"/>
                <a:gd name="connsiteX50" fmla="*/ 166223 w 1587501"/>
                <a:gd name="connsiteY50" fmla="*/ 662865 h 2012950"/>
                <a:gd name="connsiteX51" fmla="*/ 207514 w 1587501"/>
                <a:gd name="connsiteY51" fmla="*/ 555388 h 2012950"/>
                <a:gd name="connsiteX52" fmla="*/ 254099 w 1587501"/>
                <a:gd name="connsiteY52" fmla="*/ 449499 h 2012950"/>
                <a:gd name="connsiteX53" fmla="*/ 304918 w 1587501"/>
                <a:gd name="connsiteY53" fmla="*/ 344669 h 2012950"/>
                <a:gd name="connsiteX54" fmla="*/ 360502 w 1587501"/>
                <a:gd name="connsiteY54" fmla="*/ 241427 h 2012950"/>
                <a:gd name="connsiteX55" fmla="*/ 421380 w 1587501"/>
                <a:gd name="connsiteY55" fmla="*/ 140303 h 2012950"/>
                <a:gd name="connsiteX56" fmla="*/ 453672 w 1587501"/>
                <a:gd name="connsiteY56" fmla="*/ 90006 h 2012950"/>
                <a:gd name="connsiteX57" fmla="*/ 466377 w 1587501"/>
                <a:gd name="connsiteY57" fmla="*/ 72534 h 2012950"/>
                <a:gd name="connsiteX58" fmla="*/ 496551 w 1587501"/>
                <a:gd name="connsiteY58" fmla="*/ 42885 h 2012950"/>
                <a:gd name="connsiteX59" fmla="*/ 530431 w 1587501"/>
                <a:gd name="connsiteY59" fmla="*/ 21707 h 2012950"/>
                <a:gd name="connsiteX60" fmla="*/ 568016 w 1587501"/>
                <a:gd name="connsiteY60" fmla="*/ 6353 h 2012950"/>
                <a:gd name="connsiteX61" fmla="*/ 607719 w 1587501"/>
                <a:gd name="connsiteY6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531151 w 1587501"/>
                <a:gd name="connsiteY7" fmla="*/ 652947 h 2012950"/>
                <a:gd name="connsiteX8" fmla="*/ 1533416 w 1587501"/>
                <a:gd name="connsiteY8" fmla="*/ 650875 h 2012950"/>
                <a:gd name="connsiteX9" fmla="*/ 1533868 w 1587501"/>
                <a:gd name="connsiteY9" fmla="*/ 655079 h 2012950"/>
                <a:gd name="connsiteX10" fmla="*/ 1535113 w 1587501"/>
                <a:gd name="connsiteY10" fmla="*/ 656056 h 2012950"/>
                <a:gd name="connsiteX11" fmla="*/ 1534115 w 1587501"/>
                <a:gd name="connsiteY11" fmla="*/ 657366 h 2012950"/>
                <a:gd name="connsiteX12" fmla="*/ 1585380 w 1587501"/>
                <a:gd name="connsiteY12" fmla="*/ 1133475 h 2012950"/>
                <a:gd name="connsiteX13" fmla="*/ 1586441 w 1587501"/>
                <a:gd name="connsiteY13" fmla="*/ 1154113 h 2012950"/>
                <a:gd name="connsiteX14" fmla="*/ 1587501 w 1587501"/>
                <a:gd name="connsiteY14" fmla="*/ 1196446 h 2012950"/>
                <a:gd name="connsiteX15" fmla="*/ 1582729 w 1587501"/>
                <a:gd name="connsiteY15" fmla="*/ 1238250 h 2012950"/>
                <a:gd name="connsiteX16" fmla="*/ 1575306 w 1587501"/>
                <a:gd name="connsiteY16" fmla="*/ 1279525 h 2012950"/>
                <a:gd name="connsiteX17" fmla="*/ 1563110 w 1587501"/>
                <a:gd name="connsiteY17" fmla="*/ 1319213 h 2012950"/>
                <a:gd name="connsiteX18" fmla="*/ 1546142 w 1587501"/>
                <a:gd name="connsiteY18" fmla="*/ 1357842 h 2012950"/>
                <a:gd name="connsiteX19" fmla="*/ 1526523 w 1587501"/>
                <a:gd name="connsiteY19" fmla="*/ 1394354 h 2012950"/>
                <a:gd name="connsiteX20" fmla="*/ 1502662 w 1587501"/>
                <a:gd name="connsiteY20" fmla="*/ 1429279 h 2012950"/>
                <a:gd name="connsiteX21" fmla="*/ 1488875 w 1587501"/>
                <a:gd name="connsiteY21" fmla="*/ 1445683 h 2012950"/>
                <a:gd name="connsiteX22" fmla="*/ 1217527 w 1587501"/>
                <a:gd name="connsiteY22" fmla="*/ 1767054 h 2012950"/>
                <a:gd name="connsiteX23" fmla="*/ 1217936 w 1587501"/>
                <a:gd name="connsiteY23" fmla="*/ 1771686 h 2012950"/>
                <a:gd name="connsiteX24" fmla="*/ 1040316 w 1587501"/>
                <a:gd name="connsiteY24" fmla="*/ 1816100 h 2012950"/>
                <a:gd name="connsiteX25" fmla="*/ 1038202 w 1587501"/>
                <a:gd name="connsiteY25" fmla="*/ 1816100 h 2012950"/>
                <a:gd name="connsiteX26" fmla="*/ 1033592 w 1587501"/>
                <a:gd name="connsiteY26" fmla="*/ 1791998 h 2012950"/>
                <a:gd name="connsiteX27" fmla="*/ 1033324 w 1587501"/>
                <a:gd name="connsiteY27" fmla="*/ 1792091 h 2012950"/>
                <a:gd name="connsiteX28" fmla="*/ 1038099 w 1587501"/>
                <a:gd name="connsiteY28" fmla="*/ 1817056 h 2012950"/>
                <a:gd name="connsiteX29" fmla="*/ 255687 w 1587501"/>
                <a:gd name="connsiteY29" fmla="*/ 2007656 h 2012950"/>
                <a:gd name="connsiteX30" fmla="*/ 233453 w 1587501"/>
                <a:gd name="connsiteY30" fmla="*/ 2011891 h 2012950"/>
                <a:gd name="connsiteX31" fmla="*/ 188986 w 1587501"/>
                <a:gd name="connsiteY31" fmla="*/ 2012950 h 2012950"/>
                <a:gd name="connsiteX32" fmla="*/ 147165 w 1587501"/>
                <a:gd name="connsiteY32" fmla="*/ 2004479 h 2012950"/>
                <a:gd name="connsiteX33" fmla="*/ 109051 w 1587501"/>
                <a:gd name="connsiteY33" fmla="*/ 1987537 h 2012950"/>
                <a:gd name="connsiteX34" fmla="*/ 74641 w 1587501"/>
                <a:gd name="connsiteY34" fmla="*/ 1963182 h 2012950"/>
                <a:gd name="connsiteX35" fmla="*/ 46585 w 1587501"/>
                <a:gd name="connsiteY35" fmla="*/ 1931945 h 2012950"/>
                <a:gd name="connsiteX36" fmla="*/ 25410 w 1587501"/>
                <a:gd name="connsiteY36" fmla="*/ 1895413 h 2012950"/>
                <a:gd name="connsiteX37" fmla="*/ 11646 w 1587501"/>
                <a:gd name="connsiteY37" fmla="*/ 1853587 h 2012950"/>
                <a:gd name="connsiteX38" fmla="*/ 9529 w 1587501"/>
                <a:gd name="connsiteY38" fmla="*/ 1831351 h 2012950"/>
                <a:gd name="connsiteX39" fmla="*/ 4764 w 1587501"/>
                <a:gd name="connsiteY39" fmla="*/ 1775229 h 2012950"/>
                <a:gd name="connsiteX40" fmla="*/ 0 w 1587501"/>
                <a:gd name="connsiteY40" fmla="*/ 1662987 h 2012950"/>
                <a:gd name="connsiteX41" fmla="*/ 1059 w 1587501"/>
                <a:gd name="connsiteY41" fmla="*/ 1550215 h 2012950"/>
                <a:gd name="connsiteX42" fmla="*/ 5294 w 1587501"/>
                <a:gd name="connsiteY42" fmla="*/ 1438502 h 2012950"/>
                <a:gd name="connsiteX43" fmla="*/ 14822 w 1587501"/>
                <a:gd name="connsiteY43" fmla="*/ 1325731 h 2012950"/>
                <a:gd name="connsiteX44" fmla="*/ 28586 w 1587501"/>
                <a:gd name="connsiteY44" fmla="*/ 1213488 h 2012950"/>
                <a:gd name="connsiteX45" fmla="*/ 46585 w 1587501"/>
                <a:gd name="connsiteY45" fmla="*/ 1102305 h 2012950"/>
                <a:gd name="connsiteX46" fmla="*/ 69348 w 1587501"/>
                <a:gd name="connsiteY46" fmla="*/ 991121 h 2012950"/>
                <a:gd name="connsiteX47" fmla="*/ 96875 w 1587501"/>
                <a:gd name="connsiteY47" fmla="*/ 880997 h 2012950"/>
                <a:gd name="connsiteX48" fmla="*/ 129167 w 1587501"/>
                <a:gd name="connsiteY48" fmla="*/ 770872 h 2012950"/>
                <a:gd name="connsiteX49" fmla="*/ 166223 w 1587501"/>
                <a:gd name="connsiteY49" fmla="*/ 662865 h 2012950"/>
                <a:gd name="connsiteX50" fmla="*/ 207514 w 1587501"/>
                <a:gd name="connsiteY50" fmla="*/ 555388 h 2012950"/>
                <a:gd name="connsiteX51" fmla="*/ 254099 w 1587501"/>
                <a:gd name="connsiteY51" fmla="*/ 449499 h 2012950"/>
                <a:gd name="connsiteX52" fmla="*/ 304918 w 1587501"/>
                <a:gd name="connsiteY52" fmla="*/ 344669 h 2012950"/>
                <a:gd name="connsiteX53" fmla="*/ 360502 w 1587501"/>
                <a:gd name="connsiteY53" fmla="*/ 241427 h 2012950"/>
                <a:gd name="connsiteX54" fmla="*/ 421380 w 1587501"/>
                <a:gd name="connsiteY54" fmla="*/ 140303 h 2012950"/>
                <a:gd name="connsiteX55" fmla="*/ 453672 w 1587501"/>
                <a:gd name="connsiteY55" fmla="*/ 90006 h 2012950"/>
                <a:gd name="connsiteX56" fmla="*/ 466377 w 1587501"/>
                <a:gd name="connsiteY56" fmla="*/ 72534 h 2012950"/>
                <a:gd name="connsiteX57" fmla="*/ 496551 w 1587501"/>
                <a:gd name="connsiteY57" fmla="*/ 42885 h 2012950"/>
                <a:gd name="connsiteX58" fmla="*/ 530431 w 1587501"/>
                <a:gd name="connsiteY58" fmla="*/ 21707 h 2012950"/>
                <a:gd name="connsiteX59" fmla="*/ 568016 w 1587501"/>
                <a:gd name="connsiteY59" fmla="*/ 6353 h 2012950"/>
                <a:gd name="connsiteX60" fmla="*/ 607719 w 1587501"/>
                <a:gd name="connsiteY6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531151 w 1587501"/>
                <a:gd name="connsiteY6" fmla="*/ 652947 h 2012950"/>
                <a:gd name="connsiteX7" fmla="*/ 1533416 w 1587501"/>
                <a:gd name="connsiteY7" fmla="*/ 650875 h 2012950"/>
                <a:gd name="connsiteX8" fmla="*/ 1533868 w 1587501"/>
                <a:gd name="connsiteY8" fmla="*/ 655079 h 2012950"/>
                <a:gd name="connsiteX9" fmla="*/ 1535113 w 1587501"/>
                <a:gd name="connsiteY9" fmla="*/ 656056 h 2012950"/>
                <a:gd name="connsiteX10" fmla="*/ 1534115 w 1587501"/>
                <a:gd name="connsiteY10" fmla="*/ 657366 h 2012950"/>
                <a:gd name="connsiteX11" fmla="*/ 1585380 w 1587501"/>
                <a:gd name="connsiteY11" fmla="*/ 1133475 h 2012950"/>
                <a:gd name="connsiteX12" fmla="*/ 1586441 w 1587501"/>
                <a:gd name="connsiteY12" fmla="*/ 1154113 h 2012950"/>
                <a:gd name="connsiteX13" fmla="*/ 1587501 w 1587501"/>
                <a:gd name="connsiteY13" fmla="*/ 1196446 h 2012950"/>
                <a:gd name="connsiteX14" fmla="*/ 1582729 w 1587501"/>
                <a:gd name="connsiteY14" fmla="*/ 1238250 h 2012950"/>
                <a:gd name="connsiteX15" fmla="*/ 1575306 w 1587501"/>
                <a:gd name="connsiteY15" fmla="*/ 1279525 h 2012950"/>
                <a:gd name="connsiteX16" fmla="*/ 1563110 w 1587501"/>
                <a:gd name="connsiteY16" fmla="*/ 1319213 h 2012950"/>
                <a:gd name="connsiteX17" fmla="*/ 1546142 w 1587501"/>
                <a:gd name="connsiteY17" fmla="*/ 1357842 h 2012950"/>
                <a:gd name="connsiteX18" fmla="*/ 1526523 w 1587501"/>
                <a:gd name="connsiteY18" fmla="*/ 1394354 h 2012950"/>
                <a:gd name="connsiteX19" fmla="*/ 1502662 w 1587501"/>
                <a:gd name="connsiteY19" fmla="*/ 1429279 h 2012950"/>
                <a:gd name="connsiteX20" fmla="*/ 1488875 w 1587501"/>
                <a:gd name="connsiteY20" fmla="*/ 1445683 h 2012950"/>
                <a:gd name="connsiteX21" fmla="*/ 1217527 w 1587501"/>
                <a:gd name="connsiteY21" fmla="*/ 1767054 h 2012950"/>
                <a:gd name="connsiteX22" fmla="*/ 1217936 w 1587501"/>
                <a:gd name="connsiteY22" fmla="*/ 1771686 h 2012950"/>
                <a:gd name="connsiteX23" fmla="*/ 1040316 w 1587501"/>
                <a:gd name="connsiteY23" fmla="*/ 1816100 h 2012950"/>
                <a:gd name="connsiteX24" fmla="*/ 1038202 w 1587501"/>
                <a:gd name="connsiteY24" fmla="*/ 1816100 h 2012950"/>
                <a:gd name="connsiteX25" fmla="*/ 1033592 w 1587501"/>
                <a:gd name="connsiteY25" fmla="*/ 1791998 h 2012950"/>
                <a:gd name="connsiteX26" fmla="*/ 1033324 w 1587501"/>
                <a:gd name="connsiteY26" fmla="*/ 1792091 h 2012950"/>
                <a:gd name="connsiteX27" fmla="*/ 1038099 w 1587501"/>
                <a:gd name="connsiteY27" fmla="*/ 1817056 h 2012950"/>
                <a:gd name="connsiteX28" fmla="*/ 255687 w 1587501"/>
                <a:gd name="connsiteY28" fmla="*/ 2007656 h 2012950"/>
                <a:gd name="connsiteX29" fmla="*/ 233453 w 1587501"/>
                <a:gd name="connsiteY29" fmla="*/ 2011891 h 2012950"/>
                <a:gd name="connsiteX30" fmla="*/ 188986 w 1587501"/>
                <a:gd name="connsiteY30" fmla="*/ 2012950 h 2012950"/>
                <a:gd name="connsiteX31" fmla="*/ 147165 w 1587501"/>
                <a:gd name="connsiteY31" fmla="*/ 2004479 h 2012950"/>
                <a:gd name="connsiteX32" fmla="*/ 109051 w 1587501"/>
                <a:gd name="connsiteY32" fmla="*/ 1987537 h 2012950"/>
                <a:gd name="connsiteX33" fmla="*/ 74641 w 1587501"/>
                <a:gd name="connsiteY33" fmla="*/ 1963182 h 2012950"/>
                <a:gd name="connsiteX34" fmla="*/ 46585 w 1587501"/>
                <a:gd name="connsiteY34" fmla="*/ 1931945 h 2012950"/>
                <a:gd name="connsiteX35" fmla="*/ 25410 w 1587501"/>
                <a:gd name="connsiteY35" fmla="*/ 1895413 h 2012950"/>
                <a:gd name="connsiteX36" fmla="*/ 11646 w 1587501"/>
                <a:gd name="connsiteY36" fmla="*/ 1853587 h 2012950"/>
                <a:gd name="connsiteX37" fmla="*/ 9529 w 1587501"/>
                <a:gd name="connsiteY37" fmla="*/ 1831351 h 2012950"/>
                <a:gd name="connsiteX38" fmla="*/ 4764 w 1587501"/>
                <a:gd name="connsiteY38" fmla="*/ 1775229 h 2012950"/>
                <a:gd name="connsiteX39" fmla="*/ 0 w 1587501"/>
                <a:gd name="connsiteY39" fmla="*/ 1662987 h 2012950"/>
                <a:gd name="connsiteX40" fmla="*/ 1059 w 1587501"/>
                <a:gd name="connsiteY40" fmla="*/ 1550215 h 2012950"/>
                <a:gd name="connsiteX41" fmla="*/ 5294 w 1587501"/>
                <a:gd name="connsiteY41" fmla="*/ 1438502 h 2012950"/>
                <a:gd name="connsiteX42" fmla="*/ 14822 w 1587501"/>
                <a:gd name="connsiteY42" fmla="*/ 1325731 h 2012950"/>
                <a:gd name="connsiteX43" fmla="*/ 28586 w 1587501"/>
                <a:gd name="connsiteY43" fmla="*/ 1213488 h 2012950"/>
                <a:gd name="connsiteX44" fmla="*/ 46585 w 1587501"/>
                <a:gd name="connsiteY44" fmla="*/ 1102305 h 2012950"/>
                <a:gd name="connsiteX45" fmla="*/ 69348 w 1587501"/>
                <a:gd name="connsiteY45" fmla="*/ 991121 h 2012950"/>
                <a:gd name="connsiteX46" fmla="*/ 96875 w 1587501"/>
                <a:gd name="connsiteY46" fmla="*/ 880997 h 2012950"/>
                <a:gd name="connsiteX47" fmla="*/ 129167 w 1587501"/>
                <a:gd name="connsiteY47" fmla="*/ 770872 h 2012950"/>
                <a:gd name="connsiteX48" fmla="*/ 166223 w 1587501"/>
                <a:gd name="connsiteY48" fmla="*/ 662865 h 2012950"/>
                <a:gd name="connsiteX49" fmla="*/ 207514 w 1587501"/>
                <a:gd name="connsiteY49" fmla="*/ 555388 h 2012950"/>
                <a:gd name="connsiteX50" fmla="*/ 254099 w 1587501"/>
                <a:gd name="connsiteY50" fmla="*/ 449499 h 2012950"/>
                <a:gd name="connsiteX51" fmla="*/ 304918 w 1587501"/>
                <a:gd name="connsiteY51" fmla="*/ 344669 h 2012950"/>
                <a:gd name="connsiteX52" fmla="*/ 360502 w 1587501"/>
                <a:gd name="connsiteY52" fmla="*/ 241427 h 2012950"/>
                <a:gd name="connsiteX53" fmla="*/ 421380 w 1587501"/>
                <a:gd name="connsiteY53" fmla="*/ 140303 h 2012950"/>
                <a:gd name="connsiteX54" fmla="*/ 453672 w 1587501"/>
                <a:gd name="connsiteY54" fmla="*/ 90006 h 2012950"/>
                <a:gd name="connsiteX55" fmla="*/ 466377 w 1587501"/>
                <a:gd name="connsiteY55" fmla="*/ 72534 h 2012950"/>
                <a:gd name="connsiteX56" fmla="*/ 496551 w 1587501"/>
                <a:gd name="connsiteY56" fmla="*/ 42885 h 2012950"/>
                <a:gd name="connsiteX57" fmla="*/ 530431 w 1587501"/>
                <a:gd name="connsiteY57" fmla="*/ 21707 h 2012950"/>
                <a:gd name="connsiteX58" fmla="*/ 568016 w 1587501"/>
                <a:gd name="connsiteY58" fmla="*/ 6353 h 2012950"/>
                <a:gd name="connsiteX59" fmla="*/ 607719 w 1587501"/>
                <a:gd name="connsiteY5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1038099 w 1587501"/>
                <a:gd name="connsiteY26" fmla="*/ 1817056 h 2012950"/>
                <a:gd name="connsiteX27" fmla="*/ 255687 w 1587501"/>
                <a:gd name="connsiteY27" fmla="*/ 2007656 h 2012950"/>
                <a:gd name="connsiteX28" fmla="*/ 233453 w 1587501"/>
                <a:gd name="connsiteY28" fmla="*/ 2011891 h 2012950"/>
                <a:gd name="connsiteX29" fmla="*/ 188986 w 1587501"/>
                <a:gd name="connsiteY29" fmla="*/ 2012950 h 2012950"/>
                <a:gd name="connsiteX30" fmla="*/ 147165 w 1587501"/>
                <a:gd name="connsiteY30" fmla="*/ 2004479 h 2012950"/>
                <a:gd name="connsiteX31" fmla="*/ 109051 w 1587501"/>
                <a:gd name="connsiteY31" fmla="*/ 1987537 h 2012950"/>
                <a:gd name="connsiteX32" fmla="*/ 74641 w 1587501"/>
                <a:gd name="connsiteY32" fmla="*/ 1963182 h 2012950"/>
                <a:gd name="connsiteX33" fmla="*/ 46585 w 1587501"/>
                <a:gd name="connsiteY33" fmla="*/ 1931945 h 2012950"/>
                <a:gd name="connsiteX34" fmla="*/ 25410 w 1587501"/>
                <a:gd name="connsiteY34" fmla="*/ 1895413 h 2012950"/>
                <a:gd name="connsiteX35" fmla="*/ 11646 w 1587501"/>
                <a:gd name="connsiteY35" fmla="*/ 1853587 h 2012950"/>
                <a:gd name="connsiteX36" fmla="*/ 9529 w 1587501"/>
                <a:gd name="connsiteY36" fmla="*/ 1831351 h 2012950"/>
                <a:gd name="connsiteX37" fmla="*/ 4764 w 1587501"/>
                <a:gd name="connsiteY37" fmla="*/ 1775229 h 2012950"/>
                <a:gd name="connsiteX38" fmla="*/ 0 w 1587501"/>
                <a:gd name="connsiteY38" fmla="*/ 1662987 h 2012950"/>
                <a:gd name="connsiteX39" fmla="*/ 1059 w 1587501"/>
                <a:gd name="connsiteY39" fmla="*/ 1550215 h 2012950"/>
                <a:gd name="connsiteX40" fmla="*/ 5294 w 1587501"/>
                <a:gd name="connsiteY40" fmla="*/ 1438502 h 2012950"/>
                <a:gd name="connsiteX41" fmla="*/ 14822 w 1587501"/>
                <a:gd name="connsiteY41" fmla="*/ 1325731 h 2012950"/>
                <a:gd name="connsiteX42" fmla="*/ 28586 w 1587501"/>
                <a:gd name="connsiteY42" fmla="*/ 1213488 h 2012950"/>
                <a:gd name="connsiteX43" fmla="*/ 46585 w 1587501"/>
                <a:gd name="connsiteY43" fmla="*/ 1102305 h 2012950"/>
                <a:gd name="connsiteX44" fmla="*/ 69348 w 1587501"/>
                <a:gd name="connsiteY44" fmla="*/ 991121 h 2012950"/>
                <a:gd name="connsiteX45" fmla="*/ 96875 w 1587501"/>
                <a:gd name="connsiteY45" fmla="*/ 880997 h 2012950"/>
                <a:gd name="connsiteX46" fmla="*/ 129167 w 1587501"/>
                <a:gd name="connsiteY46" fmla="*/ 770872 h 2012950"/>
                <a:gd name="connsiteX47" fmla="*/ 166223 w 1587501"/>
                <a:gd name="connsiteY47" fmla="*/ 662865 h 2012950"/>
                <a:gd name="connsiteX48" fmla="*/ 207514 w 1587501"/>
                <a:gd name="connsiteY48" fmla="*/ 555388 h 2012950"/>
                <a:gd name="connsiteX49" fmla="*/ 254099 w 1587501"/>
                <a:gd name="connsiteY49" fmla="*/ 449499 h 2012950"/>
                <a:gd name="connsiteX50" fmla="*/ 304918 w 1587501"/>
                <a:gd name="connsiteY50" fmla="*/ 344669 h 2012950"/>
                <a:gd name="connsiteX51" fmla="*/ 360502 w 1587501"/>
                <a:gd name="connsiteY51" fmla="*/ 241427 h 2012950"/>
                <a:gd name="connsiteX52" fmla="*/ 421380 w 1587501"/>
                <a:gd name="connsiteY52" fmla="*/ 140303 h 2012950"/>
                <a:gd name="connsiteX53" fmla="*/ 453672 w 1587501"/>
                <a:gd name="connsiteY53" fmla="*/ 90006 h 2012950"/>
                <a:gd name="connsiteX54" fmla="*/ 466377 w 1587501"/>
                <a:gd name="connsiteY54" fmla="*/ 72534 h 2012950"/>
                <a:gd name="connsiteX55" fmla="*/ 496551 w 1587501"/>
                <a:gd name="connsiteY55" fmla="*/ 42885 h 2012950"/>
                <a:gd name="connsiteX56" fmla="*/ 530431 w 1587501"/>
                <a:gd name="connsiteY56" fmla="*/ 21707 h 2012950"/>
                <a:gd name="connsiteX57" fmla="*/ 568016 w 1587501"/>
                <a:gd name="connsiteY57" fmla="*/ 6353 h 2012950"/>
                <a:gd name="connsiteX58" fmla="*/ 607719 w 1587501"/>
                <a:gd name="connsiteY58"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255687 w 1587501"/>
                <a:gd name="connsiteY26" fmla="*/ 2007656 h 2012950"/>
                <a:gd name="connsiteX27" fmla="*/ 233453 w 1587501"/>
                <a:gd name="connsiteY27" fmla="*/ 2011891 h 2012950"/>
                <a:gd name="connsiteX28" fmla="*/ 188986 w 1587501"/>
                <a:gd name="connsiteY28" fmla="*/ 2012950 h 2012950"/>
                <a:gd name="connsiteX29" fmla="*/ 147165 w 1587501"/>
                <a:gd name="connsiteY29" fmla="*/ 2004479 h 2012950"/>
                <a:gd name="connsiteX30" fmla="*/ 109051 w 1587501"/>
                <a:gd name="connsiteY30" fmla="*/ 1987537 h 2012950"/>
                <a:gd name="connsiteX31" fmla="*/ 74641 w 1587501"/>
                <a:gd name="connsiteY31" fmla="*/ 1963182 h 2012950"/>
                <a:gd name="connsiteX32" fmla="*/ 46585 w 1587501"/>
                <a:gd name="connsiteY32" fmla="*/ 1931945 h 2012950"/>
                <a:gd name="connsiteX33" fmla="*/ 25410 w 1587501"/>
                <a:gd name="connsiteY33" fmla="*/ 1895413 h 2012950"/>
                <a:gd name="connsiteX34" fmla="*/ 11646 w 1587501"/>
                <a:gd name="connsiteY34" fmla="*/ 1853587 h 2012950"/>
                <a:gd name="connsiteX35" fmla="*/ 9529 w 1587501"/>
                <a:gd name="connsiteY35" fmla="*/ 1831351 h 2012950"/>
                <a:gd name="connsiteX36" fmla="*/ 4764 w 1587501"/>
                <a:gd name="connsiteY36" fmla="*/ 1775229 h 2012950"/>
                <a:gd name="connsiteX37" fmla="*/ 0 w 1587501"/>
                <a:gd name="connsiteY37" fmla="*/ 1662987 h 2012950"/>
                <a:gd name="connsiteX38" fmla="*/ 1059 w 1587501"/>
                <a:gd name="connsiteY38" fmla="*/ 1550215 h 2012950"/>
                <a:gd name="connsiteX39" fmla="*/ 5294 w 1587501"/>
                <a:gd name="connsiteY39" fmla="*/ 1438502 h 2012950"/>
                <a:gd name="connsiteX40" fmla="*/ 14822 w 1587501"/>
                <a:gd name="connsiteY40" fmla="*/ 1325731 h 2012950"/>
                <a:gd name="connsiteX41" fmla="*/ 28586 w 1587501"/>
                <a:gd name="connsiteY41" fmla="*/ 1213488 h 2012950"/>
                <a:gd name="connsiteX42" fmla="*/ 46585 w 1587501"/>
                <a:gd name="connsiteY42" fmla="*/ 1102305 h 2012950"/>
                <a:gd name="connsiteX43" fmla="*/ 69348 w 1587501"/>
                <a:gd name="connsiteY43" fmla="*/ 991121 h 2012950"/>
                <a:gd name="connsiteX44" fmla="*/ 96875 w 1587501"/>
                <a:gd name="connsiteY44" fmla="*/ 880997 h 2012950"/>
                <a:gd name="connsiteX45" fmla="*/ 129167 w 1587501"/>
                <a:gd name="connsiteY45" fmla="*/ 770872 h 2012950"/>
                <a:gd name="connsiteX46" fmla="*/ 166223 w 1587501"/>
                <a:gd name="connsiteY46" fmla="*/ 662865 h 2012950"/>
                <a:gd name="connsiteX47" fmla="*/ 207514 w 1587501"/>
                <a:gd name="connsiteY47" fmla="*/ 555388 h 2012950"/>
                <a:gd name="connsiteX48" fmla="*/ 254099 w 1587501"/>
                <a:gd name="connsiteY48" fmla="*/ 449499 h 2012950"/>
                <a:gd name="connsiteX49" fmla="*/ 304918 w 1587501"/>
                <a:gd name="connsiteY49" fmla="*/ 344669 h 2012950"/>
                <a:gd name="connsiteX50" fmla="*/ 360502 w 1587501"/>
                <a:gd name="connsiteY50" fmla="*/ 241427 h 2012950"/>
                <a:gd name="connsiteX51" fmla="*/ 421380 w 1587501"/>
                <a:gd name="connsiteY51" fmla="*/ 140303 h 2012950"/>
                <a:gd name="connsiteX52" fmla="*/ 453672 w 1587501"/>
                <a:gd name="connsiteY52" fmla="*/ 90006 h 2012950"/>
                <a:gd name="connsiteX53" fmla="*/ 466377 w 1587501"/>
                <a:gd name="connsiteY53" fmla="*/ 72534 h 2012950"/>
                <a:gd name="connsiteX54" fmla="*/ 496551 w 1587501"/>
                <a:gd name="connsiteY54" fmla="*/ 42885 h 2012950"/>
                <a:gd name="connsiteX55" fmla="*/ 530431 w 1587501"/>
                <a:gd name="connsiteY55" fmla="*/ 21707 h 2012950"/>
                <a:gd name="connsiteX56" fmla="*/ 568016 w 1587501"/>
                <a:gd name="connsiteY56" fmla="*/ 6353 h 2012950"/>
                <a:gd name="connsiteX57" fmla="*/ 607719 w 1587501"/>
                <a:gd name="connsiteY57"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1033324 w 1587501"/>
                <a:gd name="connsiteY24" fmla="*/ 1792091 h 2012950"/>
                <a:gd name="connsiteX25" fmla="*/ 255687 w 1587501"/>
                <a:gd name="connsiteY25" fmla="*/ 2007656 h 2012950"/>
                <a:gd name="connsiteX26" fmla="*/ 233453 w 1587501"/>
                <a:gd name="connsiteY26" fmla="*/ 2011891 h 2012950"/>
                <a:gd name="connsiteX27" fmla="*/ 188986 w 1587501"/>
                <a:gd name="connsiteY27" fmla="*/ 2012950 h 2012950"/>
                <a:gd name="connsiteX28" fmla="*/ 147165 w 1587501"/>
                <a:gd name="connsiteY28" fmla="*/ 2004479 h 2012950"/>
                <a:gd name="connsiteX29" fmla="*/ 109051 w 1587501"/>
                <a:gd name="connsiteY29" fmla="*/ 1987537 h 2012950"/>
                <a:gd name="connsiteX30" fmla="*/ 74641 w 1587501"/>
                <a:gd name="connsiteY30" fmla="*/ 1963182 h 2012950"/>
                <a:gd name="connsiteX31" fmla="*/ 46585 w 1587501"/>
                <a:gd name="connsiteY31" fmla="*/ 1931945 h 2012950"/>
                <a:gd name="connsiteX32" fmla="*/ 25410 w 1587501"/>
                <a:gd name="connsiteY32" fmla="*/ 1895413 h 2012950"/>
                <a:gd name="connsiteX33" fmla="*/ 11646 w 1587501"/>
                <a:gd name="connsiteY33" fmla="*/ 1853587 h 2012950"/>
                <a:gd name="connsiteX34" fmla="*/ 9529 w 1587501"/>
                <a:gd name="connsiteY34" fmla="*/ 1831351 h 2012950"/>
                <a:gd name="connsiteX35" fmla="*/ 4764 w 1587501"/>
                <a:gd name="connsiteY35" fmla="*/ 1775229 h 2012950"/>
                <a:gd name="connsiteX36" fmla="*/ 0 w 1587501"/>
                <a:gd name="connsiteY36" fmla="*/ 1662987 h 2012950"/>
                <a:gd name="connsiteX37" fmla="*/ 1059 w 1587501"/>
                <a:gd name="connsiteY37" fmla="*/ 1550215 h 2012950"/>
                <a:gd name="connsiteX38" fmla="*/ 5294 w 1587501"/>
                <a:gd name="connsiteY38" fmla="*/ 1438502 h 2012950"/>
                <a:gd name="connsiteX39" fmla="*/ 14822 w 1587501"/>
                <a:gd name="connsiteY39" fmla="*/ 1325731 h 2012950"/>
                <a:gd name="connsiteX40" fmla="*/ 28586 w 1587501"/>
                <a:gd name="connsiteY40" fmla="*/ 1213488 h 2012950"/>
                <a:gd name="connsiteX41" fmla="*/ 46585 w 1587501"/>
                <a:gd name="connsiteY41" fmla="*/ 1102305 h 2012950"/>
                <a:gd name="connsiteX42" fmla="*/ 69348 w 1587501"/>
                <a:gd name="connsiteY42" fmla="*/ 991121 h 2012950"/>
                <a:gd name="connsiteX43" fmla="*/ 96875 w 1587501"/>
                <a:gd name="connsiteY43" fmla="*/ 880997 h 2012950"/>
                <a:gd name="connsiteX44" fmla="*/ 129167 w 1587501"/>
                <a:gd name="connsiteY44" fmla="*/ 770872 h 2012950"/>
                <a:gd name="connsiteX45" fmla="*/ 166223 w 1587501"/>
                <a:gd name="connsiteY45" fmla="*/ 662865 h 2012950"/>
                <a:gd name="connsiteX46" fmla="*/ 207514 w 1587501"/>
                <a:gd name="connsiteY46" fmla="*/ 555388 h 2012950"/>
                <a:gd name="connsiteX47" fmla="*/ 254099 w 1587501"/>
                <a:gd name="connsiteY47" fmla="*/ 449499 h 2012950"/>
                <a:gd name="connsiteX48" fmla="*/ 304918 w 1587501"/>
                <a:gd name="connsiteY48" fmla="*/ 344669 h 2012950"/>
                <a:gd name="connsiteX49" fmla="*/ 360502 w 1587501"/>
                <a:gd name="connsiteY49" fmla="*/ 241427 h 2012950"/>
                <a:gd name="connsiteX50" fmla="*/ 421380 w 1587501"/>
                <a:gd name="connsiteY50" fmla="*/ 140303 h 2012950"/>
                <a:gd name="connsiteX51" fmla="*/ 453672 w 1587501"/>
                <a:gd name="connsiteY51" fmla="*/ 90006 h 2012950"/>
                <a:gd name="connsiteX52" fmla="*/ 466377 w 1587501"/>
                <a:gd name="connsiteY52" fmla="*/ 72534 h 2012950"/>
                <a:gd name="connsiteX53" fmla="*/ 496551 w 1587501"/>
                <a:gd name="connsiteY53" fmla="*/ 42885 h 2012950"/>
                <a:gd name="connsiteX54" fmla="*/ 530431 w 1587501"/>
                <a:gd name="connsiteY54" fmla="*/ 21707 h 2012950"/>
                <a:gd name="connsiteX55" fmla="*/ 568016 w 1587501"/>
                <a:gd name="connsiteY55" fmla="*/ 6353 h 2012950"/>
                <a:gd name="connsiteX56" fmla="*/ 607719 w 1587501"/>
                <a:gd name="connsiteY5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255687 w 1587501"/>
                <a:gd name="connsiteY24" fmla="*/ 2007656 h 2012950"/>
                <a:gd name="connsiteX25" fmla="*/ 233453 w 1587501"/>
                <a:gd name="connsiteY25" fmla="*/ 2011891 h 2012950"/>
                <a:gd name="connsiteX26" fmla="*/ 188986 w 1587501"/>
                <a:gd name="connsiteY26" fmla="*/ 2012950 h 2012950"/>
                <a:gd name="connsiteX27" fmla="*/ 147165 w 1587501"/>
                <a:gd name="connsiteY27" fmla="*/ 2004479 h 2012950"/>
                <a:gd name="connsiteX28" fmla="*/ 109051 w 1587501"/>
                <a:gd name="connsiteY28" fmla="*/ 1987537 h 2012950"/>
                <a:gd name="connsiteX29" fmla="*/ 74641 w 1587501"/>
                <a:gd name="connsiteY29" fmla="*/ 1963182 h 2012950"/>
                <a:gd name="connsiteX30" fmla="*/ 46585 w 1587501"/>
                <a:gd name="connsiteY30" fmla="*/ 1931945 h 2012950"/>
                <a:gd name="connsiteX31" fmla="*/ 25410 w 1587501"/>
                <a:gd name="connsiteY31" fmla="*/ 1895413 h 2012950"/>
                <a:gd name="connsiteX32" fmla="*/ 11646 w 1587501"/>
                <a:gd name="connsiteY32" fmla="*/ 1853587 h 2012950"/>
                <a:gd name="connsiteX33" fmla="*/ 9529 w 1587501"/>
                <a:gd name="connsiteY33" fmla="*/ 1831351 h 2012950"/>
                <a:gd name="connsiteX34" fmla="*/ 4764 w 1587501"/>
                <a:gd name="connsiteY34" fmla="*/ 1775229 h 2012950"/>
                <a:gd name="connsiteX35" fmla="*/ 0 w 1587501"/>
                <a:gd name="connsiteY35" fmla="*/ 1662987 h 2012950"/>
                <a:gd name="connsiteX36" fmla="*/ 1059 w 1587501"/>
                <a:gd name="connsiteY36" fmla="*/ 1550215 h 2012950"/>
                <a:gd name="connsiteX37" fmla="*/ 5294 w 1587501"/>
                <a:gd name="connsiteY37" fmla="*/ 1438502 h 2012950"/>
                <a:gd name="connsiteX38" fmla="*/ 14822 w 1587501"/>
                <a:gd name="connsiteY38" fmla="*/ 1325731 h 2012950"/>
                <a:gd name="connsiteX39" fmla="*/ 28586 w 1587501"/>
                <a:gd name="connsiteY39" fmla="*/ 1213488 h 2012950"/>
                <a:gd name="connsiteX40" fmla="*/ 46585 w 1587501"/>
                <a:gd name="connsiteY40" fmla="*/ 1102305 h 2012950"/>
                <a:gd name="connsiteX41" fmla="*/ 69348 w 1587501"/>
                <a:gd name="connsiteY41" fmla="*/ 991121 h 2012950"/>
                <a:gd name="connsiteX42" fmla="*/ 96875 w 1587501"/>
                <a:gd name="connsiteY42" fmla="*/ 880997 h 2012950"/>
                <a:gd name="connsiteX43" fmla="*/ 129167 w 1587501"/>
                <a:gd name="connsiteY43" fmla="*/ 770872 h 2012950"/>
                <a:gd name="connsiteX44" fmla="*/ 166223 w 1587501"/>
                <a:gd name="connsiteY44" fmla="*/ 662865 h 2012950"/>
                <a:gd name="connsiteX45" fmla="*/ 207514 w 1587501"/>
                <a:gd name="connsiteY45" fmla="*/ 555388 h 2012950"/>
                <a:gd name="connsiteX46" fmla="*/ 254099 w 1587501"/>
                <a:gd name="connsiteY46" fmla="*/ 449499 h 2012950"/>
                <a:gd name="connsiteX47" fmla="*/ 304918 w 1587501"/>
                <a:gd name="connsiteY47" fmla="*/ 344669 h 2012950"/>
                <a:gd name="connsiteX48" fmla="*/ 360502 w 1587501"/>
                <a:gd name="connsiteY48" fmla="*/ 241427 h 2012950"/>
                <a:gd name="connsiteX49" fmla="*/ 421380 w 1587501"/>
                <a:gd name="connsiteY49" fmla="*/ 140303 h 2012950"/>
                <a:gd name="connsiteX50" fmla="*/ 453672 w 1587501"/>
                <a:gd name="connsiteY50" fmla="*/ 90006 h 2012950"/>
                <a:gd name="connsiteX51" fmla="*/ 466377 w 1587501"/>
                <a:gd name="connsiteY51" fmla="*/ 72534 h 2012950"/>
                <a:gd name="connsiteX52" fmla="*/ 496551 w 1587501"/>
                <a:gd name="connsiteY52" fmla="*/ 42885 h 2012950"/>
                <a:gd name="connsiteX53" fmla="*/ 530431 w 1587501"/>
                <a:gd name="connsiteY53" fmla="*/ 21707 h 2012950"/>
                <a:gd name="connsiteX54" fmla="*/ 568016 w 1587501"/>
                <a:gd name="connsiteY54" fmla="*/ 6353 h 2012950"/>
                <a:gd name="connsiteX55" fmla="*/ 607719 w 1587501"/>
                <a:gd name="connsiteY5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255687 w 1587501"/>
                <a:gd name="connsiteY23" fmla="*/ 2007656 h 2012950"/>
                <a:gd name="connsiteX24" fmla="*/ 233453 w 1587501"/>
                <a:gd name="connsiteY24" fmla="*/ 2011891 h 2012950"/>
                <a:gd name="connsiteX25" fmla="*/ 188986 w 1587501"/>
                <a:gd name="connsiteY25" fmla="*/ 2012950 h 2012950"/>
                <a:gd name="connsiteX26" fmla="*/ 147165 w 1587501"/>
                <a:gd name="connsiteY26" fmla="*/ 2004479 h 2012950"/>
                <a:gd name="connsiteX27" fmla="*/ 109051 w 1587501"/>
                <a:gd name="connsiteY27" fmla="*/ 1987537 h 2012950"/>
                <a:gd name="connsiteX28" fmla="*/ 74641 w 1587501"/>
                <a:gd name="connsiteY28" fmla="*/ 1963182 h 2012950"/>
                <a:gd name="connsiteX29" fmla="*/ 46585 w 1587501"/>
                <a:gd name="connsiteY29" fmla="*/ 1931945 h 2012950"/>
                <a:gd name="connsiteX30" fmla="*/ 25410 w 1587501"/>
                <a:gd name="connsiteY30" fmla="*/ 1895413 h 2012950"/>
                <a:gd name="connsiteX31" fmla="*/ 11646 w 1587501"/>
                <a:gd name="connsiteY31" fmla="*/ 1853587 h 2012950"/>
                <a:gd name="connsiteX32" fmla="*/ 9529 w 1587501"/>
                <a:gd name="connsiteY32" fmla="*/ 1831351 h 2012950"/>
                <a:gd name="connsiteX33" fmla="*/ 4764 w 1587501"/>
                <a:gd name="connsiteY33" fmla="*/ 1775229 h 2012950"/>
                <a:gd name="connsiteX34" fmla="*/ 0 w 1587501"/>
                <a:gd name="connsiteY34" fmla="*/ 1662987 h 2012950"/>
                <a:gd name="connsiteX35" fmla="*/ 1059 w 1587501"/>
                <a:gd name="connsiteY35" fmla="*/ 1550215 h 2012950"/>
                <a:gd name="connsiteX36" fmla="*/ 5294 w 1587501"/>
                <a:gd name="connsiteY36" fmla="*/ 1438502 h 2012950"/>
                <a:gd name="connsiteX37" fmla="*/ 14822 w 1587501"/>
                <a:gd name="connsiteY37" fmla="*/ 1325731 h 2012950"/>
                <a:gd name="connsiteX38" fmla="*/ 28586 w 1587501"/>
                <a:gd name="connsiteY38" fmla="*/ 1213488 h 2012950"/>
                <a:gd name="connsiteX39" fmla="*/ 46585 w 1587501"/>
                <a:gd name="connsiteY39" fmla="*/ 1102305 h 2012950"/>
                <a:gd name="connsiteX40" fmla="*/ 69348 w 1587501"/>
                <a:gd name="connsiteY40" fmla="*/ 991121 h 2012950"/>
                <a:gd name="connsiteX41" fmla="*/ 96875 w 1587501"/>
                <a:gd name="connsiteY41" fmla="*/ 880997 h 2012950"/>
                <a:gd name="connsiteX42" fmla="*/ 129167 w 1587501"/>
                <a:gd name="connsiteY42" fmla="*/ 770872 h 2012950"/>
                <a:gd name="connsiteX43" fmla="*/ 166223 w 1587501"/>
                <a:gd name="connsiteY43" fmla="*/ 662865 h 2012950"/>
                <a:gd name="connsiteX44" fmla="*/ 207514 w 1587501"/>
                <a:gd name="connsiteY44" fmla="*/ 555388 h 2012950"/>
                <a:gd name="connsiteX45" fmla="*/ 254099 w 1587501"/>
                <a:gd name="connsiteY45" fmla="*/ 449499 h 2012950"/>
                <a:gd name="connsiteX46" fmla="*/ 304918 w 1587501"/>
                <a:gd name="connsiteY46" fmla="*/ 344669 h 2012950"/>
                <a:gd name="connsiteX47" fmla="*/ 360502 w 1587501"/>
                <a:gd name="connsiteY47" fmla="*/ 241427 h 2012950"/>
                <a:gd name="connsiteX48" fmla="*/ 421380 w 1587501"/>
                <a:gd name="connsiteY48" fmla="*/ 140303 h 2012950"/>
                <a:gd name="connsiteX49" fmla="*/ 453672 w 1587501"/>
                <a:gd name="connsiteY49" fmla="*/ 90006 h 2012950"/>
                <a:gd name="connsiteX50" fmla="*/ 466377 w 1587501"/>
                <a:gd name="connsiteY50" fmla="*/ 72534 h 2012950"/>
                <a:gd name="connsiteX51" fmla="*/ 496551 w 1587501"/>
                <a:gd name="connsiteY51" fmla="*/ 42885 h 2012950"/>
                <a:gd name="connsiteX52" fmla="*/ 530431 w 1587501"/>
                <a:gd name="connsiteY52" fmla="*/ 21707 h 2012950"/>
                <a:gd name="connsiteX53" fmla="*/ 568016 w 1587501"/>
                <a:gd name="connsiteY53" fmla="*/ 6353 h 2012950"/>
                <a:gd name="connsiteX54" fmla="*/ 607719 w 1587501"/>
                <a:gd name="connsiteY5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255687 w 1587501"/>
                <a:gd name="connsiteY22" fmla="*/ 2007656 h 2012950"/>
                <a:gd name="connsiteX23" fmla="*/ 233453 w 1587501"/>
                <a:gd name="connsiteY23" fmla="*/ 2011891 h 2012950"/>
                <a:gd name="connsiteX24" fmla="*/ 188986 w 1587501"/>
                <a:gd name="connsiteY24" fmla="*/ 2012950 h 2012950"/>
                <a:gd name="connsiteX25" fmla="*/ 147165 w 1587501"/>
                <a:gd name="connsiteY25" fmla="*/ 2004479 h 2012950"/>
                <a:gd name="connsiteX26" fmla="*/ 109051 w 1587501"/>
                <a:gd name="connsiteY26" fmla="*/ 1987537 h 2012950"/>
                <a:gd name="connsiteX27" fmla="*/ 74641 w 1587501"/>
                <a:gd name="connsiteY27" fmla="*/ 1963182 h 2012950"/>
                <a:gd name="connsiteX28" fmla="*/ 46585 w 1587501"/>
                <a:gd name="connsiteY28" fmla="*/ 1931945 h 2012950"/>
                <a:gd name="connsiteX29" fmla="*/ 25410 w 1587501"/>
                <a:gd name="connsiteY29" fmla="*/ 1895413 h 2012950"/>
                <a:gd name="connsiteX30" fmla="*/ 11646 w 1587501"/>
                <a:gd name="connsiteY30" fmla="*/ 1853587 h 2012950"/>
                <a:gd name="connsiteX31" fmla="*/ 9529 w 1587501"/>
                <a:gd name="connsiteY31" fmla="*/ 1831351 h 2012950"/>
                <a:gd name="connsiteX32" fmla="*/ 4764 w 1587501"/>
                <a:gd name="connsiteY32" fmla="*/ 1775229 h 2012950"/>
                <a:gd name="connsiteX33" fmla="*/ 0 w 1587501"/>
                <a:gd name="connsiteY33" fmla="*/ 1662987 h 2012950"/>
                <a:gd name="connsiteX34" fmla="*/ 1059 w 1587501"/>
                <a:gd name="connsiteY34" fmla="*/ 1550215 h 2012950"/>
                <a:gd name="connsiteX35" fmla="*/ 5294 w 1587501"/>
                <a:gd name="connsiteY35" fmla="*/ 1438502 h 2012950"/>
                <a:gd name="connsiteX36" fmla="*/ 14822 w 1587501"/>
                <a:gd name="connsiteY36" fmla="*/ 1325731 h 2012950"/>
                <a:gd name="connsiteX37" fmla="*/ 28586 w 1587501"/>
                <a:gd name="connsiteY37" fmla="*/ 1213488 h 2012950"/>
                <a:gd name="connsiteX38" fmla="*/ 46585 w 1587501"/>
                <a:gd name="connsiteY38" fmla="*/ 1102305 h 2012950"/>
                <a:gd name="connsiteX39" fmla="*/ 69348 w 1587501"/>
                <a:gd name="connsiteY39" fmla="*/ 991121 h 2012950"/>
                <a:gd name="connsiteX40" fmla="*/ 96875 w 1587501"/>
                <a:gd name="connsiteY40" fmla="*/ 880997 h 2012950"/>
                <a:gd name="connsiteX41" fmla="*/ 129167 w 1587501"/>
                <a:gd name="connsiteY41" fmla="*/ 770872 h 2012950"/>
                <a:gd name="connsiteX42" fmla="*/ 166223 w 1587501"/>
                <a:gd name="connsiteY42" fmla="*/ 662865 h 2012950"/>
                <a:gd name="connsiteX43" fmla="*/ 207514 w 1587501"/>
                <a:gd name="connsiteY43" fmla="*/ 555388 h 2012950"/>
                <a:gd name="connsiteX44" fmla="*/ 254099 w 1587501"/>
                <a:gd name="connsiteY44" fmla="*/ 449499 h 2012950"/>
                <a:gd name="connsiteX45" fmla="*/ 304918 w 1587501"/>
                <a:gd name="connsiteY45" fmla="*/ 344669 h 2012950"/>
                <a:gd name="connsiteX46" fmla="*/ 360502 w 1587501"/>
                <a:gd name="connsiteY46" fmla="*/ 241427 h 2012950"/>
                <a:gd name="connsiteX47" fmla="*/ 421380 w 1587501"/>
                <a:gd name="connsiteY47" fmla="*/ 140303 h 2012950"/>
                <a:gd name="connsiteX48" fmla="*/ 453672 w 1587501"/>
                <a:gd name="connsiteY48" fmla="*/ 90006 h 2012950"/>
                <a:gd name="connsiteX49" fmla="*/ 466377 w 1587501"/>
                <a:gd name="connsiteY49" fmla="*/ 72534 h 2012950"/>
                <a:gd name="connsiteX50" fmla="*/ 496551 w 1587501"/>
                <a:gd name="connsiteY50" fmla="*/ 42885 h 2012950"/>
                <a:gd name="connsiteX51" fmla="*/ 530431 w 1587501"/>
                <a:gd name="connsiteY51" fmla="*/ 21707 h 2012950"/>
                <a:gd name="connsiteX52" fmla="*/ 568016 w 1587501"/>
                <a:gd name="connsiteY52" fmla="*/ 6353 h 2012950"/>
                <a:gd name="connsiteX53" fmla="*/ 607719 w 1587501"/>
                <a:gd name="connsiteY5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936 w 1587501"/>
                <a:gd name="connsiteY20" fmla="*/ 1771686 h 2012950"/>
                <a:gd name="connsiteX21" fmla="*/ 255687 w 1587501"/>
                <a:gd name="connsiteY21" fmla="*/ 2007656 h 2012950"/>
                <a:gd name="connsiteX22" fmla="*/ 233453 w 1587501"/>
                <a:gd name="connsiteY22" fmla="*/ 2011891 h 2012950"/>
                <a:gd name="connsiteX23" fmla="*/ 188986 w 1587501"/>
                <a:gd name="connsiteY23" fmla="*/ 2012950 h 2012950"/>
                <a:gd name="connsiteX24" fmla="*/ 147165 w 1587501"/>
                <a:gd name="connsiteY24" fmla="*/ 2004479 h 2012950"/>
                <a:gd name="connsiteX25" fmla="*/ 109051 w 1587501"/>
                <a:gd name="connsiteY25" fmla="*/ 1987537 h 2012950"/>
                <a:gd name="connsiteX26" fmla="*/ 74641 w 1587501"/>
                <a:gd name="connsiteY26" fmla="*/ 1963182 h 2012950"/>
                <a:gd name="connsiteX27" fmla="*/ 46585 w 1587501"/>
                <a:gd name="connsiteY27" fmla="*/ 1931945 h 2012950"/>
                <a:gd name="connsiteX28" fmla="*/ 25410 w 1587501"/>
                <a:gd name="connsiteY28" fmla="*/ 1895413 h 2012950"/>
                <a:gd name="connsiteX29" fmla="*/ 11646 w 1587501"/>
                <a:gd name="connsiteY29" fmla="*/ 1853587 h 2012950"/>
                <a:gd name="connsiteX30" fmla="*/ 9529 w 1587501"/>
                <a:gd name="connsiteY30" fmla="*/ 1831351 h 2012950"/>
                <a:gd name="connsiteX31" fmla="*/ 4764 w 1587501"/>
                <a:gd name="connsiteY31" fmla="*/ 1775229 h 2012950"/>
                <a:gd name="connsiteX32" fmla="*/ 0 w 1587501"/>
                <a:gd name="connsiteY32" fmla="*/ 1662987 h 2012950"/>
                <a:gd name="connsiteX33" fmla="*/ 1059 w 1587501"/>
                <a:gd name="connsiteY33" fmla="*/ 1550215 h 2012950"/>
                <a:gd name="connsiteX34" fmla="*/ 5294 w 1587501"/>
                <a:gd name="connsiteY34" fmla="*/ 1438502 h 2012950"/>
                <a:gd name="connsiteX35" fmla="*/ 14822 w 1587501"/>
                <a:gd name="connsiteY35" fmla="*/ 1325731 h 2012950"/>
                <a:gd name="connsiteX36" fmla="*/ 28586 w 1587501"/>
                <a:gd name="connsiteY36" fmla="*/ 1213488 h 2012950"/>
                <a:gd name="connsiteX37" fmla="*/ 46585 w 1587501"/>
                <a:gd name="connsiteY37" fmla="*/ 1102305 h 2012950"/>
                <a:gd name="connsiteX38" fmla="*/ 69348 w 1587501"/>
                <a:gd name="connsiteY38" fmla="*/ 991121 h 2012950"/>
                <a:gd name="connsiteX39" fmla="*/ 96875 w 1587501"/>
                <a:gd name="connsiteY39" fmla="*/ 880997 h 2012950"/>
                <a:gd name="connsiteX40" fmla="*/ 129167 w 1587501"/>
                <a:gd name="connsiteY40" fmla="*/ 770872 h 2012950"/>
                <a:gd name="connsiteX41" fmla="*/ 166223 w 1587501"/>
                <a:gd name="connsiteY41" fmla="*/ 662865 h 2012950"/>
                <a:gd name="connsiteX42" fmla="*/ 207514 w 1587501"/>
                <a:gd name="connsiteY42" fmla="*/ 555388 h 2012950"/>
                <a:gd name="connsiteX43" fmla="*/ 254099 w 1587501"/>
                <a:gd name="connsiteY43" fmla="*/ 449499 h 2012950"/>
                <a:gd name="connsiteX44" fmla="*/ 304918 w 1587501"/>
                <a:gd name="connsiteY44" fmla="*/ 344669 h 2012950"/>
                <a:gd name="connsiteX45" fmla="*/ 360502 w 1587501"/>
                <a:gd name="connsiteY45" fmla="*/ 241427 h 2012950"/>
                <a:gd name="connsiteX46" fmla="*/ 421380 w 1587501"/>
                <a:gd name="connsiteY46" fmla="*/ 140303 h 2012950"/>
                <a:gd name="connsiteX47" fmla="*/ 453672 w 1587501"/>
                <a:gd name="connsiteY47" fmla="*/ 90006 h 2012950"/>
                <a:gd name="connsiteX48" fmla="*/ 466377 w 1587501"/>
                <a:gd name="connsiteY48" fmla="*/ 72534 h 2012950"/>
                <a:gd name="connsiteX49" fmla="*/ 496551 w 1587501"/>
                <a:gd name="connsiteY49" fmla="*/ 42885 h 2012950"/>
                <a:gd name="connsiteX50" fmla="*/ 530431 w 1587501"/>
                <a:gd name="connsiteY50" fmla="*/ 21707 h 2012950"/>
                <a:gd name="connsiteX51" fmla="*/ 568016 w 1587501"/>
                <a:gd name="connsiteY51" fmla="*/ 6353 h 2012950"/>
                <a:gd name="connsiteX52" fmla="*/ 607719 w 1587501"/>
                <a:gd name="connsiteY5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85380 w 1587501"/>
                <a:gd name="connsiteY9" fmla="*/ 1133475 h 2012950"/>
                <a:gd name="connsiteX10" fmla="*/ 1586441 w 1587501"/>
                <a:gd name="connsiteY10" fmla="*/ 1154113 h 2012950"/>
                <a:gd name="connsiteX11" fmla="*/ 1587501 w 1587501"/>
                <a:gd name="connsiteY11" fmla="*/ 1196446 h 2012950"/>
                <a:gd name="connsiteX12" fmla="*/ 1582729 w 1587501"/>
                <a:gd name="connsiteY12" fmla="*/ 1238250 h 2012950"/>
                <a:gd name="connsiteX13" fmla="*/ 1575306 w 1587501"/>
                <a:gd name="connsiteY13" fmla="*/ 1279525 h 2012950"/>
                <a:gd name="connsiteX14" fmla="*/ 1563110 w 1587501"/>
                <a:gd name="connsiteY14" fmla="*/ 1319213 h 2012950"/>
                <a:gd name="connsiteX15" fmla="*/ 1546142 w 1587501"/>
                <a:gd name="connsiteY15" fmla="*/ 1357842 h 2012950"/>
                <a:gd name="connsiteX16" fmla="*/ 1526523 w 1587501"/>
                <a:gd name="connsiteY16" fmla="*/ 1394354 h 2012950"/>
                <a:gd name="connsiteX17" fmla="*/ 1502662 w 1587501"/>
                <a:gd name="connsiteY17" fmla="*/ 1429279 h 2012950"/>
                <a:gd name="connsiteX18" fmla="*/ 1488875 w 1587501"/>
                <a:gd name="connsiteY18" fmla="*/ 1445683 h 2012950"/>
                <a:gd name="connsiteX19" fmla="*/ 1217936 w 1587501"/>
                <a:gd name="connsiteY19" fmla="*/ 1771686 h 2012950"/>
                <a:gd name="connsiteX20" fmla="*/ 255687 w 1587501"/>
                <a:gd name="connsiteY20" fmla="*/ 2007656 h 2012950"/>
                <a:gd name="connsiteX21" fmla="*/ 233453 w 1587501"/>
                <a:gd name="connsiteY21" fmla="*/ 2011891 h 2012950"/>
                <a:gd name="connsiteX22" fmla="*/ 188986 w 1587501"/>
                <a:gd name="connsiteY22" fmla="*/ 2012950 h 2012950"/>
                <a:gd name="connsiteX23" fmla="*/ 147165 w 1587501"/>
                <a:gd name="connsiteY23" fmla="*/ 2004479 h 2012950"/>
                <a:gd name="connsiteX24" fmla="*/ 109051 w 1587501"/>
                <a:gd name="connsiteY24" fmla="*/ 1987537 h 2012950"/>
                <a:gd name="connsiteX25" fmla="*/ 74641 w 1587501"/>
                <a:gd name="connsiteY25" fmla="*/ 1963182 h 2012950"/>
                <a:gd name="connsiteX26" fmla="*/ 46585 w 1587501"/>
                <a:gd name="connsiteY26" fmla="*/ 1931945 h 2012950"/>
                <a:gd name="connsiteX27" fmla="*/ 25410 w 1587501"/>
                <a:gd name="connsiteY27" fmla="*/ 1895413 h 2012950"/>
                <a:gd name="connsiteX28" fmla="*/ 11646 w 1587501"/>
                <a:gd name="connsiteY28" fmla="*/ 1853587 h 2012950"/>
                <a:gd name="connsiteX29" fmla="*/ 9529 w 1587501"/>
                <a:gd name="connsiteY29" fmla="*/ 1831351 h 2012950"/>
                <a:gd name="connsiteX30" fmla="*/ 4764 w 1587501"/>
                <a:gd name="connsiteY30" fmla="*/ 1775229 h 2012950"/>
                <a:gd name="connsiteX31" fmla="*/ 0 w 1587501"/>
                <a:gd name="connsiteY31" fmla="*/ 1662987 h 2012950"/>
                <a:gd name="connsiteX32" fmla="*/ 1059 w 1587501"/>
                <a:gd name="connsiteY32" fmla="*/ 1550215 h 2012950"/>
                <a:gd name="connsiteX33" fmla="*/ 5294 w 1587501"/>
                <a:gd name="connsiteY33" fmla="*/ 1438502 h 2012950"/>
                <a:gd name="connsiteX34" fmla="*/ 14822 w 1587501"/>
                <a:gd name="connsiteY34" fmla="*/ 1325731 h 2012950"/>
                <a:gd name="connsiteX35" fmla="*/ 28586 w 1587501"/>
                <a:gd name="connsiteY35" fmla="*/ 1213488 h 2012950"/>
                <a:gd name="connsiteX36" fmla="*/ 46585 w 1587501"/>
                <a:gd name="connsiteY36" fmla="*/ 1102305 h 2012950"/>
                <a:gd name="connsiteX37" fmla="*/ 69348 w 1587501"/>
                <a:gd name="connsiteY37" fmla="*/ 991121 h 2012950"/>
                <a:gd name="connsiteX38" fmla="*/ 96875 w 1587501"/>
                <a:gd name="connsiteY38" fmla="*/ 880997 h 2012950"/>
                <a:gd name="connsiteX39" fmla="*/ 129167 w 1587501"/>
                <a:gd name="connsiteY39" fmla="*/ 770872 h 2012950"/>
                <a:gd name="connsiteX40" fmla="*/ 166223 w 1587501"/>
                <a:gd name="connsiteY40" fmla="*/ 662865 h 2012950"/>
                <a:gd name="connsiteX41" fmla="*/ 207514 w 1587501"/>
                <a:gd name="connsiteY41" fmla="*/ 555388 h 2012950"/>
                <a:gd name="connsiteX42" fmla="*/ 254099 w 1587501"/>
                <a:gd name="connsiteY42" fmla="*/ 449499 h 2012950"/>
                <a:gd name="connsiteX43" fmla="*/ 304918 w 1587501"/>
                <a:gd name="connsiteY43" fmla="*/ 344669 h 2012950"/>
                <a:gd name="connsiteX44" fmla="*/ 360502 w 1587501"/>
                <a:gd name="connsiteY44" fmla="*/ 241427 h 2012950"/>
                <a:gd name="connsiteX45" fmla="*/ 421380 w 1587501"/>
                <a:gd name="connsiteY45" fmla="*/ 140303 h 2012950"/>
                <a:gd name="connsiteX46" fmla="*/ 453672 w 1587501"/>
                <a:gd name="connsiteY46" fmla="*/ 90006 h 2012950"/>
                <a:gd name="connsiteX47" fmla="*/ 466377 w 1587501"/>
                <a:gd name="connsiteY47" fmla="*/ 72534 h 2012950"/>
                <a:gd name="connsiteX48" fmla="*/ 496551 w 1587501"/>
                <a:gd name="connsiteY48" fmla="*/ 42885 h 2012950"/>
                <a:gd name="connsiteX49" fmla="*/ 530431 w 1587501"/>
                <a:gd name="connsiteY49" fmla="*/ 21707 h 2012950"/>
                <a:gd name="connsiteX50" fmla="*/ 568016 w 1587501"/>
                <a:gd name="connsiteY50" fmla="*/ 6353 h 2012950"/>
                <a:gd name="connsiteX51" fmla="*/ 607719 w 1587501"/>
                <a:gd name="connsiteY5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85380 w 1587501"/>
                <a:gd name="connsiteY8" fmla="*/ 1133475 h 2012950"/>
                <a:gd name="connsiteX9" fmla="*/ 1586441 w 1587501"/>
                <a:gd name="connsiteY9" fmla="*/ 1154113 h 2012950"/>
                <a:gd name="connsiteX10" fmla="*/ 1587501 w 1587501"/>
                <a:gd name="connsiteY10" fmla="*/ 1196446 h 2012950"/>
                <a:gd name="connsiteX11" fmla="*/ 1582729 w 1587501"/>
                <a:gd name="connsiteY11" fmla="*/ 1238250 h 2012950"/>
                <a:gd name="connsiteX12" fmla="*/ 1575306 w 1587501"/>
                <a:gd name="connsiteY12" fmla="*/ 1279525 h 2012950"/>
                <a:gd name="connsiteX13" fmla="*/ 1563110 w 1587501"/>
                <a:gd name="connsiteY13" fmla="*/ 1319213 h 2012950"/>
                <a:gd name="connsiteX14" fmla="*/ 1546142 w 1587501"/>
                <a:gd name="connsiteY14" fmla="*/ 1357842 h 2012950"/>
                <a:gd name="connsiteX15" fmla="*/ 1526523 w 1587501"/>
                <a:gd name="connsiteY15" fmla="*/ 1394354 h 2012950"/>
                <a:gd name="connsiteX16" fmla="*/ 1502662 w 1587501"/>
                <a:gd name="connsiteY16" fmla="*/ 1429279 h 2012950"/>
                <a:gd name="connsiteX17" fmla="*/ 1488875 w 1587501"/>
                <a:gd name="connsiteY17" fmla="*/ 1445683 h 2012950"/>
                <a:gd name="connsiteX18" fmla="*/ 1217936 w 1587501"/>
                <a:gd name="connsiteY18" fmla="*/ 1771686 h 2012950"/>
                <a:gd name="connsiteX19" fmla="*/ 255687 w 1587501"/>
                <a:gd name="connsiteY19" fmla="*/ 2007656 h 2012950"/>
                <a:gd name="connsiteX20" fmla="*/ 233453 w 1587501"/>
                <a:gd name="connsiteY20" fmla="*/ 2011891 h 2012950"/>
                <a:gd name="connsiteX21" fmla="*/ 188986 w 1587501"/>
                <a:gd name="connsiteY21" fmla="*/ 2012950 h 2012950"/>
                <a:gd name="connsiteX22" fmla="*/ 147165 w 1587501"/>
                <a:gd name="connsiteY22" fmla="*/ 2004479 h 2012950"/>
                <a:gd name="connsiteX23" fmla="*/ 109051 w 1587501"/>
                <a:gd name="connsiteY23" fmla="*/ 1987537 h 2012950"/>
                <a:gd name="connsiteX24" fmla="*/ 74641 w 1587501"/>
                <a:gd name="connsiteY24" fmla="*/ 1963182 h 2012950"/>
                <a:gd name="connsiteX25" fmla="*/ 46585 w 1587501"/>
                <a:gd name="connsiteY25" fmla="*/ 1931945 h 2012950"/>
                <a:gd name="connsiteX26" fmla="*/ 25410 w 1587501"/>
                <a:gd name="connsiteY26" fmla="*/ 1895413 h 2012950"/>
                <a:gd name="connsiteX27" fmla="*/ 11646 w 1587501"/>
                <a:gd name="connsiteY27" fmla="*/ 1853587 h 2012950"/>
                <a:gd name="connsiteX28" fmla="*/ 9529 w 1587501"/>
                <a:gd name="connsiteY28" fmla="*/ 1831351 h 2012950"/>
                <a:gd name="connsiteX29" fmla="*/ 4764 w 1587501"/>
                <a:gd name="connsiteY29" fmla="*/ 1775229 h 2012950"/>
                <a:gd name="connsiteX30" fmla="*/ 0 w 1587501"/>
                <a:gd name="connsiteY30" fmla="*/ 1662987 h 2012950"/>
                <a:gd name="connsiteX31" fmla="*/ 1059 w 1587501"/>
                <a:gd name="connsiteY31" fmla="*/ 1550215 h 2012950"/>
                <a:gd name="connsiteX32" fmla="*/ 5294 w 1587501"/>
                <a:gd name="connsiteY32" fmla="*/ 1438502 h 2012950"/>
                <a:gd name="connsiteX33" fmla="*/ 14822 w 1587501"/>
                <a:gd name="connsiteY33" fmla="*/ 1325731 h 2012950"/>
                <a:gd name="connsiteX34" fmla="*/ 28586 w 1587501"/>
                <a:gd name="connsiteY34" fmla="*/ 1213488 h 2012950"/>
                <a:gd name="connsiteX35" fmla="*/ 46585 w 1587501"/>
                <a:gd name="connsiteY35" fmla="*/ 1102305 h 2012950"/>
                <a:gd name="connsiteX36" fmla="*/ 69348 w 1587501"/>
                <a:gd name="connsiteY36" fmla="*/ 991121 h 2012950"/>
                <a:gd name="connsiteX37" fmla="*/ 96875 w 1587501"/>
                <a:gd name="connsiteY37" fmla="*/ 880997 h 2012950"/>
                <a:gd name="connsiteX38" fmla="*/ 129167 w 1587501"/>
                <a:gd name="connsiteY38" fmla="*/ 770872 h 2012950"/>
                <a:gd name="connsiteX39" fmla="*/ 166223 w 1587501"/>
                <a:gd name="connsiteY39" fmla="*/ 662865 h 2012950"/>
                <a:gd name="connsiteX40" fmla="*/ 207514 w 1587501"/>
                <a:gd name="connsiteY40" fmla="*/ 555388 h 2012950"/>
                <a:gd name="connsiteX41" fmla="*/ 254099 w 1587501"/>
                <a:gd name="connsiteY41" fmla="*/ 449499 h 2012950"/>
                <a:gd name="connsiteX42" fmla="*/ 304918 w 1587501"/>
                <a:gd name="connsiteY42" fmla="*/ 344669 h 2012950"/>
                <a:gd name="connsiteX43" fmla="*/ 360502 w 1587501"/>
                <a:gd name="connsiteY43" fmla="*/ 241427 h 2012950"/>
                <a:gd name="connsiteX44" fmla="*/ 421380 w 1587501"/>
                <a:gd name="connsiteY44" fmla="*/ 140303 h 2012950"/>
                <a:gd name="connsiteX45" fmla="*/ 453672 w 1587501"/>
                <a:gd name="connsiteY45" fmla="*/ 90006 h 2012950"/>
                <a:gd name="connsiteX46" fmla="*/ 466377 w 1587501"/>
                <a:gd name="connsiteY46" fmla="*/ 72534 h 2012950"/>
                <a:gd name="connsiteX47" fmla="*/ 496551 w 1587501"/>
                <a:gd name="connsiteY47" fmla="*/ 42885 h 2012950"/>
                <a:gd name="connsiteX48" fmla="*/ 530431 w 1587501"/>
                <a:gd name="connsiteY48" fmla="*/ 21707 h 2012950"/>
                <a:gd name="connsiteX49" fmla="*/ 568016 w 1587501"/>
                <a:gd name="connsiteY49" fmla="*/ 6353 h 2012950"/>
                <a:gd name="connsiteX50" fmla="*/ 607719 w 1587501"/>
                <a:gd name="connsiteY5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85380 w 1587501"/>
                <a:gd name="connsiteY7" fmla="*/ 1133475 h 2012950"/>
                <a:gd name="connsiteX8" fmla="*/ 1586441 w 1587501"/>
                <a:gd name="connsiteY8" fmla="*/ 1154113 h 2012950"/>
                <a:gd name="connsiteX9" fmla="*/ 1587501 w 1587501"/>
                <a:gd name="connsiteY9" fmla="*/ 1196446 h 2012950"/>
                <a:gd name="connsiteX10" fmla="*/ 1582729 w 1587501"/>
                <a:gd name="connsiteY10" fmla="*/ 1238250 h 2012950"/>
                <a:gd name="connsiteX11" fmla="*/ 1575306 w 1587501"/>
                <a:gd name="connsiteY11" fmla="*/ 1279525 h 2012950"/>
                <a:gd name="connsiteX12" fmla="*/ 1563110 w 1587501"/>
                <a:gd name="connsiteY12" fmla="*/ 1319213 h 2012950"/>
                <a:gd name="connsiteX13" fmla="*/ 1546142 w 1587501"/>
                <a:gd name="connsiteY13" fmla="*/ 1357842 h 2012950"/>
                <a:gd name="connsiteX14" fmla="*/ 1526523 w 1587501"/>
                <a:gd name="connsiteY14" fmla="*/ 1394354 h 2012950"/>
                <a:gd name="connsiteX15" fmla="*/ 1502662 w 1587501"/>
                <a:gd name="connsiteY15" fmla="*/ 1429279 h 2012950"/>
                <a:gd name="connsiteX16" fmla="*/ 1488875 w 1587501"/>
                <a:gd name="connsiteY16" fmla="*/ 1445683 h 2012950"/>
                <a:gd name="connsiteX17" fmla="*/ 1217936 w 1587501"/>
                <a:gd name="connsiteY17" fmla="*/ 1771686 h 2012950"/>
                <a:gd name="connsiteX18" fmla="*/ 255687 w 1587501"/>
                <a:gd name="connsiteY18" fmla="*/ 2007656 h 2012950"/>
                <a:gd name="connsiteX19" fmla="*/ 233453 w 1587501"/>
                <a:gd name="connsiteY19" fmla="*/ 2011891 h 2012950"/>
                <a:gd name="connsiteX20" fmla="*/ 188986 w 1587501"/>
                <a:gd name="connsiteY20" fmla="*/ 2012950 h 2012950"/>
                <a:gd name="connsiteX21" fmla="*/ 147165 w 1587501"/>
                <a:gd name="connsiteY21" fmla="*/ 2004479 h 2012950"/>
                <a:gd name="connsiteX22" fmla="*/ 109051 w 1587501"/>
                <a:gd name="connsiteY22" fmla="*/ 1987537 h 2012950"/>
                <a:gd name="connsiteX23" fmla="*/ 74641 w 1587501"/>
                <a:gd name="connsiteY23" fmla="*/ 1963182 h 2012950"/>
                <a:gd name="connsiteX24" fmla="*/ 46585 w 1587501"/>
                <a:gd name="connsiteY24" fmla="*/ 1931945 h 2012950"/>
                <a:gd name="connsiteX25" fmla="*/ 25410 w 1587501"/>
                <a:gd name="connsiteY25" fmla="*/ 1895413 h 2012950"/>
                <a:gd name="connsiteX26" fmla="*/ 11646 w 1587501"/>
                <a:gd name="connsiteY26" fmla="*/ 1853587 h 2012950"/>
                <a:gd name="connsiteX27" fmla="*/ 9529 w 1587501"/>
                <a:gd name="connsiteY27" fmla="*/ 1831351 h 2012950"/>
                <a:gd name="connsiteX28" fmla="*/ 4764 w 1587501"/>
                <a:gd name="connsiteY28" fmla="*/ 1775229 h 2012950"/>
                <a:gd name="connsiteX29" fmla="*/ 0 w 1587501"/>
                <a:gd name="connsiteY29" fmla="*/ 1662987 h 2012950"/>
                <a:gd name="connsiteX30" fmla="*/ 1059 w 1587501"/>
                <a:gd name="connsiteY30" fmla="*/ 1550215 h 2012950"/>
                <a:gd name="connsiteX31" fmla="*/ 5294 w 1587501"/>
                <a:gd name="connsiteY31" fmla="*/ 1438502 h 2012950"/>
                <a:gd name="connsiteX32" fmla="*/ 14822 w 1587501"/>
                <a:gd name="connsiteY32" fmla="*/ 1325731 h 2012950"/>
                <a:gd name="connsiteX33" fmla="*/ 28586 w 1587501"/>
                <a:gd name="connsiteY33" fmla="*/ 1213488 h 2012950"/>
                <a:gd name="connsiteX34" fmla="*/ 46585 w 1587501"/>
                <a:gd name="connsiteY34" fmla="*/ 1102305 h 2012950"/>
                <a:gd name="connsiteX35" fmla="*/ 69348 w 1587501"/>
                <a:gd name="connsiteY35" fmla="*/ 991121 h 2012950"/>
                <a:gd name="connsiteX36" fmla="*/ 96875 w 1587501"/>
                <a:gd name="connsiteY36" fmla="*/ 880997 h 2012950"/>
                <a:gd name="connsiteX37" fmla="*/ 129167 w 1587501"/>
                <a:gd name="connsiteY37" fmla="*/ 770872 h 2012950"/>
                <a:gd name="connsiteX38" fmla="*/ 166223 w 1587501"/>
                <a:gd name="connsiteY38" fmla="*/ 662865 h 2012950"/>
                <a:gd name="connsiteX39" fmla="*/ 207514 w 1587501"/>
                <a:gd name="connsiteY39" fmla="*/ 555388 h 2012950"/>
                <a:gd name="connsiteX40" fmla="*/ 254099 w 1587501"/>
                <a:gd name="connsiteY40" fmla="*/ 449499 h 2012950"/>
                <a:gd name="connsiteX41" fmla="*/ 304918 w 1587501"/>
                <a:gd name="connsiteY41" fmla="*/ 344669 h 2012950"/>
                <a:gd name="connsiteX42" fmla="*/ 360502 w 1587501"/>
                <a:gd name="connsiteY42" fmla="*/ 241427 h 2012950"/>
                <a:gd name="connsiteX43" fmla="*/ 421380 w 1587501"/>
                <a:gd name="connsiteY43" fmla="*/ 140303 h 2012950"/>
                <a:gd name="connsiteX44" fmla="*/ 453672 w 1587501"/>
                <a:gd name="connsiteY44" fmla="*/ 90006 h 2012950"/>
                <a:gd name="connsiteX45" fmla="*/ 466377 w 1587501"/>
                <a:gd name="connsiteY45" fmla="*/ 72534 h 2012950"/>
                <a:gd name="connsiteX46" fmla="*/ 496551 w 1587501"/>
                <a:gd name="connsiteY46" fmla="*/ 42885 h 2012950"/>
                <a:gd name="connsiteX47" fmla="*/ 530431 w 1587501"/>
                <a:gd name="connsiteY47" fmla="*/ 21707 h 2012950"/>
                <a:gd name="connsiteX48" fmla="*/ 568016 w 1587501"/>
                <a:gd name="connsiteY48" fmla="*/ 6353 h 2012950"/>
                <a:gd name="connsiteX49" fmla="*/ 607719 w 1587501"/>
                <a:gd name="connsiteY4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85380 w 1587501"/>
                <a:gd name="connsiteY6" fmla="*/ 1133475 h 2012950"/>
                <a:gd name="connsiteX7" fmla="*/ 1586441 w 1587501"/>
                <a:gd name="connsiteY7" fmla="*/ 1154113 h 2012950"/>
                <a:gd name="connsiteX8" fmla="*/ 1587501 w 1587501"/>
                <a:gd name="connsiteY8" fmla="*/ 1196446 h 2012950"/>
                <a:gd name="connsiteX9" fmla="*/ 1582729 w 1587501"/>
                <a:gd name="connsiteY9" fmla="*/ 1238250 h 2012950"/>
                <a:gd name="connsiteX10" fmla="*/ 1575306 w 1587501"/>
                <a:gd name="connsiteY10" fmla="*/ 1279525 h 2012950"/>
                <a:gd name="connsiteX11" fmla="*/ 1563110 w 1587501"/>
                <a:gd name="connsiteY11" fmla="*/ 1319213 h 2012950"/>
                <a:gd name="connsiteX12" fmla="*/ 1546142 w 1587501"/>
                <a:gd name="connsiteY12" fmla="*/ 1357842 h 2012950"/>
                <a:gd name="connsiteX13" fmla="*/ 1526523 w 1587501"/>
                <a:gd name="connsiteY13" fmla="*/ 1394354 h 2012950"/>
                <a:gd name="connsiteX14" fmla="*/ 1502662 w 1587501"/>
                <a:gd name="connsiteY14" fmla="*/ 1429279 h 2012950"/>
                <a:gd name="connsiteX15" fmla="*/ 1488875 w 1587501"/>
                <a:gd name="connsiteY15" fmla="*/ 1445683 h 2012950"/>
                <a:gd name="connsiteX16" fmla="*/ 1217936 w 1587501"/>
                <a:gd name="connsiteY16" fmla="*/ 1771686 h 2012950"/>
                <a:gd name="connsiteX17" fmla="*/ 255687 w 1587501"/>
                <a:gd name="connsiteY17" fmla="*/ 2007656 h 2012950"/>
                <a:gd name="connsiteX18" fmla="*/ 233453 w 1587501"/>
                <a:gd name="connsiteY18" fmla="*/ 2011891 h 2012950"/>
                <a:gd name="connsiteX19" fmla="*/ 188986 w 1587501"/>
                <a:gd name="connsiteY19" fmla="*/ 2012950 h 2012950"/>
                <a:gd name="connsiteX20" fmla="*/ 147165 w 1587501"/>
                <a:gd name="connsiteY20" fmla="*/ 2004479 h 2012950"/>
                <a:gd name="connsiteX21" fmla="*/ 109051 w 1587501"/>
                <a:gd name="connsiteY21" fmla="*/ 1987537 h 2012950"/>
                <a:gd name="connsiteX22" fmla="*/ 74641 w 1587501"/>
                <a:gd name="connsiteY22" fmla="*/ 1963182 h 2012950"/>
                <a:gd name="connsiteX23" fmla="*/ 46585 w 1587501"/>
                <a:gd name="connsiteY23" fmla="*/ 1931945 h 2012950"/>
                <a:gd name="connsiteX24" fmla="*/ 25410 w 1587501"/>
                <a:gd name="connsiteY24" fmla="*/ 1895413 h 2012950"/>
                <a:gd name="connsiteX25" fmla="*/ 11646 w 1587501"/>
                <a:gd name="connsiteY25" fmla="*/ 1853587 h 2012950"/>
                <a:gd name="connsiteX26" fmla="*/ 9529 w 1587501"/>
                <a:gd name="connsiteY26" fmla="*/ 1831351 h 2012950"/>
                <a:gd name="connsiteX27" fmla="*/ 4764 w 1587501"/>
                <a:gd name="connsiteY27" fmla="*/ 1775229 h 2012950"/>
                <a:gd name="connsiteX28" fmla="*/ 0 w 1587501"/>
                <a:gd name="connsiteY28" fmla="*/ 1662987 h 2012950"/>
                <a:gd name="connsiteX29" fmla="*/ 1059 w 1587501"/>
                <a:gd name="connsiteY29" fmla="*/ 1550215 h 2012950"/>
                <a:gd name="connsiteX30" fmla="*/ 5294 w 1587501"/>
                <a:gd name="connsiteY30" fmla="*/ 1438502 h 2012950"/>
                <a:gd name="connsiteX31" fmla="*/ 14822 w 1587501"/>
                <a:gd name="connsiteY31" fmla="*/ 1325731 h 2012950"/>
                <a:gd name="connsiteX32" fmla="*/ 28586 w 1587501"/>
                <a:gd name="connsiteY32" fmla="*/ 1213488 h 2012950"/>
                <a:gd name="connsiteX33" fmla="*/ 46585 w 1587501"/>
                <a:gd name="connsiteY33" fmla="*/ 1102305 h 2012950"/>
                <a:gd name="connsiteX34" fmla="*/ 69348 w 1587501"/>
                <a:gd name="connsiteY34" fmla="*/ 991121 h 2012950"/>
                <a:gd name="connsiteX35" fmla="*/ 96875 w 1587501"/>
                <a:gd name="connsiteY35" fmla="*/ 880997 h 2012950"/>
                <a:gd name="connsiteX36" fmla="*/ 129167 w 1587501"/>
                <a:gd name="connsiteY36" fmla="*/ 770872 h 2012950"/>
                <a:gd name="connsiteX37" fmla="*/ 166223 w 1587501"/>
                <a:gd name="connsiteY37" fmla="*/ 662865 h 2012950"/>
                <a:gd name="connsiteX38" fmla="*/ 207514 w 1587501"/>
                <a:gd name="connsiteY38" fmla="*/ 555388 h 2012950"/>
                <a:gd name="connsiteX39" fmla="*/ 254099 w 1587501"/>
                <a:gd name="connsiteY39" fmla="*/ 449499 h 2012950"/>
                <a:gd name="connsiteX40" fmla="*/ 304918 w 1587501"/>
                <a:gd name="connsiteY40" fmla="*/ 344669 h 2012950"/>
                <a:gd name="connsiteX41" fmla="*/ 360502 w 1587501"/>
                <a:gd name="connsiteY41" fmla="*/ 241427 h 2012950"/>
                <a:gd name="connsiteX42" fmla="*/ 421380 w 1587501"/>
                <a:gd name="connsiteY42" fmla="*/ 140303 h 2012950"/>
                <a:gd name="connsiteX43" fmla="*/ 453672 w 1587501"/>
                <a:gd name="connsiteY43" fmla="*/ 90006 h 2012950"/>
                <a:gd name="connsiteX44" fmla="*/ 466377 w 1587501"/>
                <a:gd name="connsiteY44" fmla="*/ 72534 h 2012950"/>
                <a:gd name="connsiteX45" fmla="*/ 496551 w 1587501"/>
                <a:gd name="connsiteY45" fmla="*/ 42885 h 2012950"/>
                <a:gd name="connsiteX46" fmla="*/ 530431 w 1587501"/>
                <a:gd name="connsiteY46" fmla="*/ 21707 h 2012950"/>
                <a:gd name="connsiteX47" fmla="*/ 568016 w 1587501"/>
                <a:gd name="connsiteY47" fmla="*/ 6353 h 2012950"/>
                <a:gd name="connsiteX48" fmla="*/ 607719 w 1587501"/>
                <a:gd name="connsiteY48"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87501" h="2012950">
                  <a:moveTo>
                    <a:pt x="607719" y="0"/>
                  </a:moveTo>
                  <a:lnTo>
                    <a:pt x="647952" y="1059"/>
                  </a:lnTo>
                  <a:lnTo>
                    <a:pt x="687654" y="10589"/>
                  </a:lnTo>
                  <a:lnTo>
                    <a:pt x="725769" y="28590"/>
                  </a:lnTo>
                  <a:lnTo>
                    <a:pt x="743239" y="41297"/>
                  </a:lnTo>
                  <a:lnTo>
                    <a:pt x="1531151" y="652947"/>
                  </a:lnTo>
                  <a:lnTo>
                    <a:pt x="1585380" y="1133475"/>
                  </a:lnTo>
                  <a:cubicBezTo>
                    <a:pt x="1585734" y="1140354"/>
                    <a:pt x="1586087" y="1147234"/>
                    <a:pt x="1586441" y="1154113"/>
                  </a:cubicBezTo>
                  <a:cubicBezTo>
                    <a:pt x="1586794" y="1168224"/>
                    <a:pt x="1587148" y="1182335"/>
                    <a:pt x="1587501" y="1196446"/>
                  </a:cubicBezTo>
                  <a:lnTo>
                    <a:pt x="1582729" y="1238250"/>
                  </a:lnTo>
                  <a:lnTo>
                    <a:pt x="1575306" y="1279525"/>
                  </a:lnTo>
                  <a:lnTo>
                    <a:pt x="1563110" y="1319213"/>
                  </a:lnTo>
                  <a:lnTo>
                    <a:pt x="1546142" y="1357842"/>
                  </a:lnTo>
                  <a:lnTo>
                    <a:pt x="1526523" y="1394354"/>
                  </a:lnTo>
                  <a:lnTo>
                    <a:pt x="1502662" y="1429279"/>
                  </a:lnTo>
                  <a:lnTo>
                    <a:pt x="1488875" y="1445683"/>
                  </a:lnTo>
                  <a:lnTo>
                    <a:pt x="1217936" y="1771686"/>
                  </a:lnTo>
                  <a:lnTo>
                    <a:pt x="255687" y="2007656"/>
                  </a:lnTo>
                  <a:lnTo>
                    <a:pt x="233453" y="2011891"/>
                  </a:lnTo>
                  <a:lnTo>
                    <a:pt x="188986" y="2012950"/>
                  </a:lnTo>
                  <a:lnTo>
                    <a:pt x="147165" y="2004479"/>
                  </a:lnTo>
                  <a:lnTo>
                    <a:pt x="109051" y="1987537"/>
                  </a:lnTo>
                  <a:lnTo>
                    <a:pt x="74641" y="1963182"/>
                  </a:lnTo>
                  <a:lnTo>
                    <a:pt x="46585" y="1931945"/>
                  </a:lnTo>
                  <a:lnTo>
                    <a:pt x="25410" y="1895413"/>
                  </a:lnTo>
                  <a:lnTo>
                    <a:pt x="11646" y="1853587"/>
                  </a:lnTo>
                  <a:lnTo>
                    <a:pt x="9529" y="1831351"/>
                  </a:lnTo>
                  <a:lnTo>
                    <a:pt x="4764" y="1775229"/>
                  </a:lnTo>
                  <a:lnTo>
                    <a:pt x="0" y="1662987"/>
                  </a:lnTo>
                  <a:lnTo>
                    <a:pt x="1059" y="1550215"/>
                  </a:lnTo>
                  <a:lnTo>
                    <a:pt x="5294" y="1438502"/>
                  </a:lnTo>
                  <a:lnTo>
                    <a:pt x="14822" y="1325731"/>
                  </a:lnTo>
                  <a:lnTo>
                    <a:pt x="28586" y="1213488"/>
                  </a:lnTo>
                  <a:lnTo>
                    <a:pt x="46585" y="1102305"/>
                  </a:lnTo>
                  <a:lnTo>
                    <a:pt x="69348" y="991121"/>
                  </a:lnTo>
                  <a:lnTo>
                    <a:pt x="96875" y="880997"/>
                  </a:lnTo>
                  <a:lnTo>
                    <a:pt x="129167" y="770872"/>
                  </a:lnTo>
                  <a:lnTo>
                    <a:pt x="166223" y="662865"/>
                  </a:lnTo>
                  <a:lnTo>
                    <a:pt x="207514" y="555388"/>
                  </a:lnTo>
                  <a:lnTo>
                    <a:pt x="254099" y="449499"/>
                  </a:lnTo>
                  <a:lnTo>
                    <a:pt x="304918" y="344669"/>
                  </a:lnTo>
                  <a:lnTo>
                    <a:pt x="360502" y="241427"/>
                  </a:lnTo>
                  <a:lnTo>
                    <a:pt x="421380" y="140303"/>
                  </a:lnTo>
                  <a:lnTo>
                    <a:pt x="453672" y="90006"/>
                  </a:lnTo>
                  <a:lnTo>
                    <a:pt x="466377" y="72534"/>
                  </a:lnTo>
                  <a:lnTo>
                    <a:pt x="496551" y="42885"/>
                  </a:lnTo>
                  <a:lnTo>
                    <a:pt x="530431" y="21707"/>
                  </a:lnTo>
                  <a:lnTo>
                    <a:pt x="568016" y="6353"/>
                  </a:lnTo>
                  <a:lnTo>
                    <a:pt x="607719" y="0"/>
                  </a:ln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vert="horz" wrap="square" lIns="20574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02</a:t>
              </a:r>
            </a:p>
          </p:txBody>
        </p:sp>
        <p:sp>
          <p:nvSpPr>
            <p:cNvPr id="39" name="Freeform: Shape 38"/>
            <p:cNvSpPr>
              <a:spLocks/>
            </p:cNvSpPr>
            <p:nvPr/>
          </p:nvSpPr>
          <p:spPr bwMode="auto">
            <a:xfrm>
              <a:off x="5342943" y="2549189"/>
              <a:ext cx="1109758" cy="1408582"/>
            </a:xfrm>
            <a:custGeom>
              <a:avLst/>
              <a:gdLst>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68417 w 1585912"/>
                <a:gd name="connsiteY4" fmla="*/ 765712 h 2012950"/>
                <a:gd name="connsiteX5" fmla="*/ 329626 w 1585912"/>
                <a:gd name="connsiteY5" fmla="*/ 696220 h 2012950"/>
                <a:gd name="connsiteX6" fmla="*/ 232297 w 1585912"/>
                <a:gd name="connsiteY6" fmla="*/ 548505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29626 w 1585912"/>
                <a:gd name="connsiteY4" fmla="*/ 696220 h 2012950"/>
                <a:gd name="connsiteX5" fmla="*/ 232297 w 1585912"/>
                <a:gd name="connsiteY5" fmla="*/ 548505 h 2012950"/>
                <a:gd name="connsiteX6" fmla="*/ 215899 w 1585912"/>
                <a:gd name="connsiteY6" fmla="*/ 528916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66" fmla="*/ 979192 w 1585912"/>
                <a:gd name="connsiteY66"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232297 w 1585912"/>
                <a:gd name="connsiteY4" fmla="*/ 548505 h 2012950"/>
                <a:gd name="connsiteX5" fmla="*/ 215899 w 1585912"/>
                <a:gd name="connsiteY5" fmla="*/ 528916 h 2012950"/>
                <a:gd name="connsiteX6" fmla="*/ 979192 w 1585912"/>
                <a:gd name="connsiteY6" fmla="*/ 0 h 2012950"/>
                <a:gd name="connsiteX7" fmla="*/ 1018864 w 1585912"/>
                <a:gd name="connsiteY7" fmla="*/ 6883 h 2012950"/>
                <a:gd name="connsiteX8" fmla="*/ 1056950 w 1585912"/>
                <a:gd name="connsiteY8" fmla="*/ 21707 h 2012950"/>
                <a:gd name="connsiteX9" fmla="*/ 1090803 w 1585912"/>
                <a:gd name="connsiteY9" fmla="*/ 43414 h 2012950"/>
                <a:gd name="connsiteX10" fmla="*/ 1120425 w 1585912"/>
                <a:gd name="connsiteY10" fmla="*/ 72534 h 2012950"/>
                <a:gd name="connsiteX11" fmla="*/ 1133120 w 1585912"/>
                <a:gd name="connsiteY11" fmla="*/ 91064 h 2012950"/>
                <a:gd name="connsiteX12" fmla="*/ 1165387 w 1585912"/>
                <a:gd name="connsiteY12" fmla="*/ 140303 h 2012950"/>
                <a:gd name="connsiteX13" fmla="*/ 1225688 w 1585912"/>
                <a:gd name="connsiteY13" fmla="*/ 241427 h 2012950"/>
                <a:gd name="connsiteX14" fmla="*/ 1281230 w 1585912"/>
                <a:gd name="connsiteY14" fmla="*/ 344669 h 2012950"/>
                <a:gd name="connsiteX15" fmla="*/ 1332539 w 1585912"/>
                <a:gd name="connsiteY15" fmla="*/ 449499 h 2012950"/>
                <a:gd name="connsiteX16" fmla="*/ 1378559 w 1585912"/>
                <a:gd name="connsiteY16" fmla="*/ 555388 h 2012950"/>
                <a:gd name="connsiteX17" fmla="*/ 1420876 w 1585912"/>
                <a:gd name="connsiteY17" fmla="*/ 662865 h 2012950"/>
                <a:gd name="connsiteX18" fmla="*/ 1457374 w 1585912"/>
                <a:gd name="connsiteY18" fmla="*/ 771931 h 2012950"/>
                <a:gd name="connsiteX19" fmla="*/ 1489112 w 1585912"/>
                <a:gd name="connsiteY19" fmla="*/ 880997 h 2012950"/>
                <a:gd name="connsiteX20" fmla="*/ 1517147 w 1585912"/>
                <a:gd name="connsiteY20" fmla="*/ 991121 h 2012950"/>
                <a:gd name="connsiteX21" fmla="*/ 1540421 w 1585912"/>
                <a:gd name="connsiteY21" fmla="*/ 1102305 h 2012950"/>
                <a:gd name="connsiteX22" fmla="*/ 1558406 w 1585912"/>
                <a:gd name="connsiteY22" fmla="*/ 1213488 h 2012950"/>
                <a:gd name="connsiteX23" fmla="*/ 1572159 w 1585912"/>
                <a:gd name="connsiteY23" fmla="*/ 1325731 h 2012950"/>
                <a:gd name="connsiteX24" fmla="*/ 1581151 w 1585912"/>
                <a:gd name="connsiteY24" fmla="*/ 1438502 h 2012950"/>
                <a:gd name="connsiteX25" fmla="*/ 1585912 w 1585912"/>
                <a:gd name="connsiteY25" fmla="*/ 1550215 h 2012950"/>
                <a:gd name="connsiteX26" fmla="*/ 1585912 w 1585912"/>
                <a:gd name="connsiteY26" fmla="*/ 1662987 h 2012950"/>
                <a:gd name="connsiteX27" fmla="*/ 1581151 w 1585912"/>
                <a:gd name="connsiteY27" fmla="*/ 1775229 h 2012950"/>
                <a:gd name="connsiteX28" fmla="*/ 1577449 w 1585912"/>
                <a:gd name="connsiteY28" fmla="*/ 1830821 h 2012950"/>
                <a:gd name="connsiteX29" fmla="*/ 1574275 w 1585912"/>
                <a:gd name="connsiteY29" fmla="*/ 1853587 h 2012950"/>
                <a:gd name="connsiteX30" fmla="*/ 1561580 w 1585912"/>
                <a:gd name="connsiteY30" fmla="*/ 1895413 h 2012950"/>
                <a:gd name="connsiteX31" fmla="*/ 1540421 w 1585912"/>
                <a:gd name="connsiteY31" fmla="*/ 1931945 h 2012950"/>
                <a:gd name="connsiteX32" fmla="*/ 1511328 w 1585912"/>
                <a:gd name="connsiteY32" fmla="*/ 1963182 h 2012950"/>
                <a:gd name="connsiteX33" fmla="*/ 1478004 w 1585912"/>
                <a:gd name="connsiteY33" fmla="*/ 1987537 h 2012950"/>
                <a:gd name="connsiteX34" fmla="*/ 1438860 w 1585912"/>
                <a:gd name="connsiteY34" fmla="*/ 2004479 h 2012950"/>
                <a:gd name="connsiteX35" fmla="*/ 1397072 w 1585912"/>
                <a:gd name="connsiteY35" fmla="*/ 2012950 h 2012950"/>
                <a:gd name="connsiteX36" fmla="*/ 1353697 w 1585912"/>
                <a:gd name="connsiteY36" fmla="*/ 2011891 h 2012950"/>
                <a:gd name="connsiteX37" fmla="*/ 1330952 w 1585912"/>
                <a:gd name="connsiteY37" fmla="*/ 2007656 h 2012950"/>
                <a:gd name="connsiteX38" fmla="*/ 591992 w 1585912"/>
                <a:gd name="connsiteY38" fmla="*/ 1827644 h 2012950"/>
                <a:gd name="connsiteX39" fmla="*/ 592075 w 1585912"/>
                <a:gd name="connsiteY39" fmla="*/ 1827203 h 2012950"/>
                <a:gd name="connsiteX40" fmla="*/ 589999 w 1585912"/>
                <a:gd name="connsiteY40" fmla="*/ 1826684 h 2012950"/>
                <a:gd name="connsiteX41" fmla="*/ 369129 w 1585912"/>
                <a:gd name="connsiteY41" fmla="*/ 1772157 h 2012950"/>
                <a:gd name="connsiteX42" fmla="*/ 369580 w 1585912"/>
                <a:gd name="connsiteY42" fmla="*/ 1766586 h 2012950"/>
                <a:gd name="connsiteX43" fmla="*/ 98626 w 1585912"/>
                <a:gd name="connsiteY43" fmla="*/ 1445683 h 2012950"/>
                <a:gd name="connsiteX44" fmla="*/ 84840 w 1585912"/>
                <a:gd name="connsiteY44" fmla="*/ 1429279 h 2012950"/>
                <a:gd name="connsiteX45" fmla="*/ 60979 w 1585912"/>
                <a:gd name="connsiteY45" fmla="*/ 1394354 h 2012950"/>
                <a:gd name="connsiteX46" fmla="*/ 40299 w 1585912"/>
                <a:gd name="connsiteY46" fmla="*/ 1357842 h 2012950"/>
                <a:gd name="connsiteX47" fmla="*/ 24391 w 1585912"/>
                <a:gd name="connsiteY47" fmla="*/ 1319213 h 2012950"/>
                <a:gd name="connsiteX48" fmla="*/ 12195 w 1585912"/>
                <a:gd name="connsiteY48" fmla="*/ 1279525 h 2012950"/>
                <a:gd name="connsiteX49" fmla="*/ 3711 w 1585912"/>
                <a:gd name="connsiteY49" fmla="*/ 1238250 h 2012950"/>
                <a:gd name="connsiteX50" fmla="*/ 0 w 1585912"/>
                <a:gd name="connsiteY50" fmla="*/ 1196446 h 2012950"/>
                <a:gd name="connsiteX51" fmla="*/ 0 w 1585912"/>
                <a:gd name="connsiteY51" fmla="*/ 1154113 h 2012950"/>
                <a:gd name="connsiteX52" fmla="*/ 2121 w 1585912"/>
                <a:gd name="connsiteY52" fmla="*/ 1133475 h 2012950"/>
                <a:gd name="connsiteX53" fmla="*/ 53275 w 1585912"/>
                <a:gd name="connsiteY53" fmla="*/ 658404 h 2012950"/>
                <a:gd name="connsiteX54" fmla="*/ 50800 w 1585912"/>
                <a:gd name="connsiteY54" fmla="*/ 655161 h 2012950"/>
                <a:gd name="connsiteX55" fmla="*/ 53880 w 1585912"/>
                <a:gd name="connsiteY55" fmla="*/ 652782 h 2012950"/>
                <a:gd name="connsiteX56" fmla="*/ 54086 w 1585912"/>
                <a:gd name="connsiteY56" fmla="*/ 650875 h 2012950"/>
                <a:gd name="connsiteX57" fmla="*/ 55122 w 1585912"/>
                <a:gd name="connsiteY57" fmla="*/ 651823 h 2012950"/>
                <a:gd name="connsiteX58" fmla="*/ 213937 w 1585912"/>
                <a:gd name="connsiteY58" fmla="*/ 529168 h 2012950"/>
                <a:gd name="connsiteX59" fmla="*/ 214312 w 1585912"/>
                <a:gd name="connsiteY59" fmla="*/ 529043 h 2012950"/>
                <a:gd name="connsiteX60" fmla="*/ 214312 w 1585912"/>
                <a:gd name="connsiteY60" fmla="*/ 527857 h 2012950"/>
                <a:gd name="connsiteX61" fmla="*/ 844307 w 1585912"/>
                <a:gd name="connsiteY61" fmla="*/ 41297 h 2012950"/>
                <a:gd name="connsiteX62" fmla="*/ 861762 w 1585912"/>
                <a:gd name="connsiteY62" fmla="*/ 29119 h 2012950"/>
                <a:gd name="connsiteX63" fmla="*/ 899319 w 1585912"/>
                <a:gd name="connsiteY63" fmla="*/ 10589 h 2012950"/>
                <a:gd name="connsiteX64" fmla="*/ 938462 w 1585912"/>
                <a:gd name="connsiteY64" fmla="*/ 1588 h 2012950"/>
                <a:gd name="connsiteX65" fmla="*/ 979192 w 1585912"/>
                <a:gd name="connsiteY65"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32297 w 1585912"/>
                <a:gd name="connsiteY3" fmla="*/ 548505 h 2012950"/>
                <a:gd name="connsiteX4" fmla="*/ 215899 w 1585912"/>
                <a:gd name="connsiteY4" fmla="*/ 528916 h 2012950"/>
                <a:gd name="connsiteX5" fmla="*/ 979192 w 1585912"/>
                <a:gd name="connsiteY5" fmla="*/ 0 h 2012950"/>
                <a:gd name="connsiteX6" fmla="*/ 1018864 w 1585912"/>
                <a:gd name="connsiteY6" fmla="*/ 6883 h 2012950"/>
                <a:gd name="connsiteX7" fmla="*/ 1056950 w 1585912"/>
                <a:gd name="connsiteY7" fmla="*/ 21707 h 2012950"/>
                <a:gd name="connsiteX8" fmla="*/ 1090803 w 1585912"/>
                <a:gd name="connsiteY8" fmla="*/ 43414 h 2012950"/>
                <a:gd name="connsiteX9" fmla="*/ 1120425 w 1585912"/>
                <a:gd name="connsiteY9" fmla="*/ 72534 h 2012950"/>
                <a:gd name="connsiteX10" fmla="*/ 1133120 w 1585912"/>
                <a:gd name="connsiteY10" fmla="*/ 91064 h 2012950"/>
                <a:gd name="connsiteX11" fmla="*/ 1165387 w 1585912"/>
                <a:gd name="connsiteY11" fmla="*/ 140303 h 2012950"/>
                <a:gd name="connsiteX12" fmla="*/ 1225688 w 1585912"/>
                <a:gd name="connsiteY12" fmla="*/ 241427 h 2012950"/>
                <a:gd name="connsiteX13" fmla="*/ 1281230 w 1585912"/>
                <a:gd name="connsiteY13" fmla="*/ 344669 h 2012950"/>
                <a:gd name="connsiteX14" fmla="*/ 1332539 w 1585912"/>
                <a:gd name="connsiteY14" fmla="*/ 449499 h 2012950"/>
                <a:gd name="connsiteX15" fmla="*/ 1378559 w 1585912"/>
                <a:gd name="connsiteY15" fmla="*/ 555388 h 2012950"/>
                <a:gd name="connsiteX16" fmla="*/ 1420876 w 1585912"/>
                <a:gd name="connsiteY16" fmla="*/ 662865 h 2012950"/>
                <a:gd name="connsiteX17" fmla="*/ 1457374 w 1585912"/>
                <a:gd name="connsiteY17" fmla="*/ 771931 h 2012950"/>
                <a:gd name="connsiteX18" fmla="*/ 1489112 w 1585912"/>
                <a:gd name="connsiteY18" fmla="*/ 880997 h 2012950"/>
                <a:gd name="connsiteX19" fmla="*/ 1517147 w 1585912"/>
                <a:gd name="connsiteY19" fmla="*/ 991121 h 2012950"/>
                <a:gd name="connsiteX20" fmla="*/ 1540421 w 1585912"/>
                <a:gd name="connsiteY20" fmla="*/ 1102305 h 2012950"/>
                <a:gd name="connsiteX21" fmla="*/ 1558406 w 1585912"/>
                <a:gd name="connsiteY21" fmla="*/ 1213488 h 2012950"/>
                <a:gd name="connsiteX22" fmla="*/ 1572159 w 1585912"/>
                <a:gd name="connsiteY22" fmla="*/ 1325731 h 2012950"/>
                <a:gd name="connsiteX23" fmla="*/ 1581151 w 1585912"/>
                <a:gd name="connsiteY23" fmla="*/ 1438502 h 2012950"/>
                <a:gd name="connsiteX24" fmla="*/ 1585912 w 1585912"/>
                <a:gd name="connsiteY24" fmla="*/ 1550215 h 2012950"/>
                <a:gd name="connsiteX25" fmla="*/ 1585912 w 1585912"/>
                <a:gd name="connsiteY25" fmla="*/ 1662987 h 2012950"/>
                <a:gd name="connsiteX26" fmla="*/ 1581151 w 1585912"/>
                <a:gd name="connsiteY26" fmla="*/ 1775229 h 2012950"/>
                <a:gd name="connsiteX27" fmla="*/ 1577449 w 1585912"/>
                <a:gd name="connsiteY27" fmla="*/ 1830821 h 2012950"/>
                <a:gd name="connsiteX28" fmla="*/ 1574275 w 1585912"/>
                <a:gd name="connsiteY28" fmla="*/ 1853587 h 2012950"/>
                <a:gd name="connsiteX29" fmla="*/ 1561580 w 1585912"/>
                <a:gd name="connsiteY29" fmla="*/ 1895413 h 2012950"/>
                <a:gd name="connsiteX30" fmla="*/ 1540421 w 1585912"/>
                <a:gd name="connsiteY30" fmla="*/ 1931945 h 2012950"/>
                <a:gd name="connsiteX31" fmla="*/ 1511328 w 1585912"/>
                <a:gd name="connsiteY31" fmla="*/ 1963182 h 2012950"/>
                <a:gd name="connsiteX32" fmla="*/ 1478004 w 1585912"/>
                <a:gd name="connsiteY32" fmla="*/ 1987537 h 2012950"/>
                <a:gd name="connsiteX33" fmla="*/ 1438860 w 1585912"/>
                <a:gd name="connsiteY33" fmla="*/ 2004479 h 2012950"/>
                <a:gd name="connsiteX34" fmla="*/ 1397072 w 1585912"/>
                <a:gd name="connsiteY34" fmla="*/ 2012950 h 2012950"/>
                <a:gd name="connsiteX35" fmla="*/ 1353697 w 1585912"/>
                <a:gd name="connsiteY35" fmla="*/ 2011891 h 2012950"/>
                <a:gd name="connsiteX36" fmla="*/ 1330952 w 1585912"/>
                <a:gd name="connsiteY36" fmla="*/ 2007656 h 2012950"/>
                <a:gd name="connsiteX37" fmla="*/ 591992 w 1585912"/>
                <a:gd name="connsiteY37" fmla="*/ 1827644 h 2012950"/>
                <a:gd name="connsiteX38" fmla="*/ 592075 w 1585912"/>
                <a:gd name="connsiteY38" fmla="*/ 1827203 h 2012950"/>
                <a:gd name="connsiteX39" fmla="*/ 589999 w 1585912"/>
                <a:gd name="connsiteY39" fmla="*/ 1826684 h 2012950"/>
                <a:gd name="connsiteX40" fmla="*/ 369129 w 1585912"/>
                <a:gd name="connsiteY40" fmla="*/ 1772157 h 2012950"/>
                <a:gd name="connsiteX41" fmla="*/ 369580 w 1585912"/>
                <a:gd name="connsiteY41" fmla="*/ 1766586 h 2012950"/>
                <a:gd name="connsiteX42" fmla="*/ 98626 w 1585912"/>
                <a:gd name="connsiteY42" fmla="*/ 1445683 h 2012950"/>
                <a:gd name="connsiteX43" fmla="*/ 84840 w 1585912"/>
                <a:gd name="connsiteY43" fmla="*/ 1429279 h 2012950"/>
                <a:gd name="connsiteX44" fmla="*/ 60979 w 1585912"/>
                <a:gd name="connsiteY44" fmla="*/ 1394354 h 2012950"/>
                <a:gd name="connsiteX45" fmla="*/ 40299 w 1585912"/>
                <a:gd name="connsiteY45" fmla="*/ 1357842 h 2012950"/>
                <a:gd name="connsiteX46" fmla="*/ 24391 w 1585912"/>
                <a:gd name="connsiteY46" fmla="*/ 1319213 h 2012950"/>
                <a:gd name="connsiteX47" fmla="*/ 12195 w 1585912"/>
                <a:gd name="connsiteY47" fmla="*/ 1279525 h 2012950"/>
                <a:gd name="connsiteX48" fmla="*/ 3711 w 1585912"/>
                <a:gd name="connsiteY48" fmla="*/ 1238250 h 2012950"/>
                <a:gd name="connsiteX49" fmla="*/ 0 w 1585912"/>
                <a:gd name="connsiteY49" fmla="*/ 1196446 h 2012950"/>
                <a:gd name="connsiteX50" fmla="*/ 0 w 1585912"/>
                <a:gd name="connsiteY50" fmla="*/ 1154113 h 2012950"/>
                <a:gd name="connsiteX51" fmla="*/ 2121 w 1585912"/>
                <a:gd name="connsiteY51" fmla="*/ 1133475 h 2012950"/>
                <a:gd name="connsiteX52" fmla="*/ 53275 w 1585912"/>
                <a:gd name="connsiteY52" fmla="*/ 658404 h 2012950"/>
                <a:gd name="connsiteX53" fmla="*/ 50800 w 1585912"/>
                <a:gd name="connsiteY53" fmla="*/ 655161 h 2012950"/>
                <a:gd name="connsiteX54" fmla="*/ 53880 w 1585912"/>
                <a:gd name="connsiteY54" fmla="*/ 652782 h 2012950"/>
                <a:gd name="connsiteX55" fmla="*/ 54086 w 1585912"/>
                <a:gd name="connsiteY55" fmla="*/ 650875 h 2012950"/>
                <a:gd name="connsiteX56" fmla="*/ 55122 w 1585912"/>
                <a:gd name="connsiteY56" fmla="*/ 651823 h 2012950"/>
                <a:gd name="connsiteX57" fmla="*/ 213937 w 1585912"/>
                <a:gd name="connsiteY57" fmla="*/ 529168 h 2012950"/>
                <a:gd name="connsiteX58" fmla="*/ 214312 w 1585912"/>
                <a:gd name="connsiteY58" fmla="*/ 529043 h 2012950"/>
                <a:gd name="connsiteX59" fmla="*/ 214312 w 1585912"/>
                <a:gd name="connsiteY59" fmla="*/ 527857 h 2012950"/>
                <a:gd name="connsiteX60" fmla="*/ 844307 w 1585912"/>
                <a:gd name="connsiteY60" fmla="*/ 41297 h 2012950"/>
                <a:gd name="connsiteX61" fmla="*/ 861762 w 1585912"/>
                <a:gd name="connsiteY61" fmla="*/ 29119 h 2012950"/>
                <a:gd name="connsiteX62" fmla="*/ 899319 w 1585912"/>
                <a:gd name="connsiteY62" fmla="*/ 10589 h 2012950"/>
                <a:gd name="connsiteX63" fmla="*/ 938462 w 1585912"/>
                <a:gd name="connsiteY63" fmla="*/ 1588 h 2012950"/>
                <a:gd name="connsiteX64" fmla="*/ 979192 w 1585912"/>
                <a:gd name="connsiteY64"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15899 w 1585912"/>
                <a:gd name="connsiteY3" fmla="*/ 528916 h 2012950"/>
                <a:gd name="connsiteX4" fmla="*/ 979192 w 1585912"/>
                <a:gd name="connsiteY4" fmla="*/ 0 h 2012950"/>
                <a:gd name="connsiteX5" fmla="*/ 1018864 w 1585912"/>
                <a:gd name="connsiteY5" fmla="*/ 6883 h 2012950"/>
                <a:gd name="connsiteX6" fmla="*/ 1056950 w 1585912"/>
                <a:gd name="connsiteY6" fmla="*/ 21707 h 2012950"/>
                <a:gd name="connsiteX7" fmla="*/ 1090803 w 1585912"/>
                <a:gd name="connsiteY7" fmla="*/ 43414 h 2012950"/>
                <a:gd name="connsiteX8" fmla="*/ 1120425 w 1585912"/>
                <a:gd name="connsiteY8" fmla="*/ 72534 h 2012950"/>
                <a:gd name="connsiteX9" fmla="*/ 1133120 w 1585912"/>
                <a:gd name="connsiteY9" fmla="*/ 91064 h 2012950"/>
                <a:gd name="connsiteX10" fmla="*/ 1165387 w 1585912"/>
                <a:gd name="connsiteY10" fmla="*/ 140303 h 2012950"/>
                <a:gd name="connsiteX11" fmla="*/ 1225688 w 1585912"/>
                <a:gd name="connsiteY11" fmla="*/ 241427 h 2012950"/>
                <a:gd name="connsiteX12" fmla="*/ 1281230 w 1585912"/>
                <a:gd name="connsiteY12" fmla="*/ 344669 h 2012950"/>
                <a:gd name="connsiteX13" fmla="*/ 1332539 w 1585912"/>
                <a:gd name="connsiteY13" fmla="*/ 449499 h 2012950"/>
                <a:gd name="connsiteX14" fmla="*/ 1378559 w 1585912"/>
                <a:gd name="connsiteY14" fmla="*/ 555388 h 2012950"/>
                <a:gd name="connsiteX15" fmla="*/ 1420876 w 1585912"/>
                <a:gd name="connsiteY15" fmla="*/ 662865 h 2012950"/>
                <a:gd name="connsiteX16" fmla="*/ 1457374 w 1585912"/>
                <a:gd name="connsiteY16" fmla="*/ 771931 h 2012950"/>
                <a:gd name="connsiteX17" fmla="*/ 1489112 w 1585912"/>
                <a:gd name="connsiteY17" fmla="*/ 880997 h 2012950"/>
                <a:gd name="connsiteX18" fmla="*/ 1517147 w 1585912"/>
                <a:gd name="connsiteY18" fmla="*/ 991121 h 2012950"/>
                <a:gd name="connsiteX19" fmla="*/ 1540421 w 1585912"/>
                <a:gd name="connsiteY19" fmla="*/ 1102305 h 2012950"/>
                <a:gd name="connsiteX20" fmla="*/ 1558406 w 1585912"/>
                <a:gd name="connsiteY20" fmla="*/ 1213488 h 2012950"/>
                <a:gd name="connsiteX21" fmla="*/ 1572159 w 1585912"/>
                <a:gd name="connsiteY21" fmla="*/ 1325731 h 2012950"/>
                <a:gd name="connsiteX22" fmla="*/ 1581151 w 1585912"/>
                <a:gd name="connsiteY22" fmla="*/ 1438502 h 2012950"/>
                <a:gd name="connsiteX23" fmla="*/ 1585912 w 1585912"/>
                <a:gd name="connsiteY23" fmla="*/ 1550215 h 2012950"/>
                <a:gd name="connsiteX24" fmla="*/ 1585912 w 1585912"/>
                <a:gd name="connsiteY24" fmla="*/ 1662987 h 2012950"/>
                <a:gd name="connsiteX25" fmla="*/ 1581151 w 1585912"/>
                <a:gd name="connsiteY25" fmla="*/ 1775229 h 2012950"/>
                <a:gd name="connsiteX26" fmla="*/ 1577449 w 1585912"/>
                <a:gd name="connsiteY26" fmla="*/ 1830821 h 2012950"/>
                <a:gd name="connsiteX27" fmla="*/ 1574275 w 1585912"/>
                <a:gd name="connsiteY27" fmla="*/ 1853587 h 2012950"/>
                <a:gd name="connsiteX28" fmla="*/ 1561580 w 1585912"/>
                <a:gd name="connsiteY28" fmla="*/ 1895413 h 2012950"/>
                <a:gd name="connsiteX29" fmla="*/ 1540421 w 1585912"/>
                <a:gd name="connsiteY29" fmla="*/ 1931945 h 2012950"/>
                <a:gd name="connsiteX30" fmla="*/ 1511328 w 1585912"/>
                <a:gd name="connsiteY30" fmla="*/ 1963182 h 2012950"/>
                <a:gd name="connsiteX31" fmla="*/ 1478004 w 1585912"/>
                <a:gd name="connsiteY31" fmla="*/ 1987537 h 2012950"/>
                <a:gd name="connsiteX32" fmla="*/ 1438860 w 1585912"/>
                <a:gd name="connsiteY32" fmla="*/ 2004479 h 2012950"/>
                <a:gd name="connsiteX33" fmla="*/ 1397072 w 1585912"/>
                <a:gd name="connsiteY33" fmla="*/ 2012950 h 2012950"/>
                <a:gd name="connsiteX34" fmla="*/ 1353697 w 1585912"/>
                <a:gd name="connsiteY34" fmla="*/ 2011891 h 2012950"/>
                <a:gd name="connsiteX35" fmla="*/ 1330952 w 1585912"/>
                <a:gd name="connsiteY35" fmla="*/ 2007656 h 2012950"/>
                <a:gd name="connsiteX36" fmla="*/ 591992 w 1585912"/>
                <a:gd name="connsiteY36" fmla="*/ 1827644 h 2012950"/>
                <a:gd name="connsiteX37" fmla="*/ 592075 w 1585912"/>
                <a:gd name="connsiteY37" fmla="*/ 1827203 h 2012950"/>
                <a:gd name="connsiteX38" fmla="*/ 589999 w 1585912"/>
                <a:gd name="connsiteY38" fmla="*/ 1826684 h 2012950"/>
                <a:gd name="connsiteX39" fmla="*/ 369129 w 1585912"/>
                <a:gd name="connsiteY39" fmla="*/ 1772157 h 2012950"/>
                <a:gd name="connsiteX40" fmla="*/ 369580 w 1585912"/>
                <a:gd name="connsiteY40" fmla="*/ 1766586 h 2012950"/>
                <a:gd name="connsiteX41" fmla="*/ 98626 w 1585912"/>
                <a:gd name="connsiteY41" fmla="*/ 1445683 h 2012950"/>
                <a:gd name="connsiteX42" fmla="*/ 84840 w 1585912"/>
                <a:gd name="connsiteY42" fmla="*/ 1429279 h 2012950"/>
                <a:gd name="connsiteX43" fmla="*/ 60979 w 1585912"/>
                <a:gd name="connsiteY43" fmla="*/ 1394354 h 2012950"/>
                <a:gd name="connsiteX44" fmla="*/ 40299 w 1585912"/>
                <a:gd name="connsiteY44" fmla="*/ 1357842 h 2012950"/>
                <a:gd name="connsiteX45" fmla="*/ 24391 w 1585912"/>
                <a:gd name="connsiteY45" fmla="*/ 1319213 h 2012950"/>
                <a:gd name="connsiteX46" fmla="*/ 12195 w 1585912"/>
                <a:gd name="connsiteY46" fmla="*/ 1279525 h 2012950"/>
                <a:gd name="connsiteX47" fmla="*/ 3711 w 1585912"/>
                <a:gd name="connsiteY47" fmla="*/ 1238250 h 2012950"/>
                <a:gd name="connsiteX48" fmla="*/ 0 w 1585912"/>
                <a:gd name="connsiteY48" fmla="*/ 1196446 h 2012950"/>
                <a:gd name="connsiteX49" fmla="*/ 0 w 1585912"/>
                <a:gd name="connsiteY49" fmla="*/ 1154113 h 2012950"/>
                <a:gd name="connsiteX50" fmla="*/ 2121 w 1585912"/>
                <a:gd name="connsiteY50" fmla="*/ 1133475 h 2012950"/>
                <a:gd name="connsiteX51" fmla="*/ 53275 w 1585912"/>
                <a:gd name="connsiteY51" fmla="*/ 658404 h 2012950"/>
                <a:gd name="connsiteX52" fmla="*/ 50800 w 1585912"/>
                <a:gd name="connsiteY52" fmla="*/ 655161 h 2012950"/>
                <a:gd name="connsiteX53" fmla="*/ 53880 w 1585912"/>
                <a:gd name="connsiteY53" fmla="*/ 652782 h 2012950"/>
                <a:gd name="connsiteX54" fmla="*/ 54086 w 1585912"/>
                <a:gd name="connsiteY54" fmla="*/ 650875 h 2012950"/>
                <a:gd name="connsiteX55" fmla="*/ 55122 w 1585912"/>
                <a:gd name="connsiteY55" fmla="*/ 651823 h 2012950"/>
                <a:gd name="connsiteX56" fmla="*/ 213937 w 1585912"/>
                <a:gd name="connsiteY56" fmla="*/ 529168 h 2012950"/>
                <a:gd name="connsiteX57" fmla="*/ 214312 w 1585912"/>
                <a:gd name="connsiteY57" fmla="*/ 529043 h 2012950"/>
                <a:gd name="connsiteX58" fmla="*/ 214312 w 1585912"/>
                <a:gd name="connsiteY58" fmla="*/ 527857 h 2012950"/>
                <a:gd name="connsiteX59" fmla="*/ 844307 w 1585912"/>
                <a:gd name="connsiteY59" fmla="*/ 41297 h 2012950"/>
                <a:gd name="connsiteX60" fmla="*/ 861762 w 1585912"/>
                <a:gd name="connsiteY60" fmla="*/ 29119 h 2012950"/>
                <a:gd name="connsiteX61" fmla="*/ 899319 w 1585912"/>
                <a:gd name="connsiteY61" fmla="*/ 10589 h 2012950"/>
                <a:gd name="connsiteX62" fmla="*/ 938462 w 1585912"/>
                <a:gd name="connsiteY62" fmla="*/ 1588 h 2012950"/>
                <a:gd name="connsiteX63" fmla="*/ 979192 w 1585912"/>
                <a:gd name="connsiteY63"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214312 w 1585912"/>
                <a:gd name="connsiteY57" fmla="*/ 527857 h 2012950"/>
                <a:gd name="connsiteX58" fmla="*/ 844307 w 1585912"/>
                <a:gd name="connsiteY58" fmla="*/ 41297 h 2012950"/>
                <a:gd name="connsiteX59" fmla="*/ 861762 w 1585912"/>
                <a:gd name="connsiteY59" fmla="*/ 29119 h 2012950"/>
                <a:gd name="connsiteX60" fmla="*/ 899319 w 1585912"/>
                <a:gd name="connsiteY60" fmla="*/ 10589 h 2012950"/>
                <a:gd name="connsiteX61" fmla="*/ 938462 w 1585912"/>
                <a:gd name="connsiteY61" fmla="*/ 1588 h 2012950"/>
                <a:gd name="connsiteX62" fmla="*/ 979192 w 1585912"/>
                <a:gd name="connsiteY62"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844307 w 1585912"/>
                <a:gd name="connsiteY57" fmla="*/ 41297 h 2012950"/>
                <a:gd name="connsiteX58" fmla="*/ 861762 w 1585912"/>
                <a:gd name="connsiteY58" fmla="*/ 29119 h 2012950"/>
                <a:gd name="connsiteX59" fmla="*/ 899319 w 1585912"/>
                <a:gd name="connsiteY59" fmla="*/ 10589 h 2012950"/>
                <a:gd name="connsiteX60" fmla="*/ 938462 w 1585912"/>
                <a:gd name="connsiteY60" fmla="*/ 1588 h 2012950"/>
                <a:gd name="connsiteX61" fmla="*/ 979192 w 1585912"/>
                <a:gd name="connsiteY61"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844307 w 1585912"/>
                <a:gd name="connsiteY56" fmla="*/ 41297 h 2012950"/>
                <a:gd name="connsiteX57" fmla="*/ 861762 w 1585912"/>
                <a:gd name="connsiteY57" fmla="*/ 29119 h 2012950"/>
                <a:gd name="connsiteX58" fmla="*/ 899319 w 1585912"/>
                <a:gd name="connsiteY58" fmla="*/ 10589 h 2012950"/>
                <a:gd name="connsiteX59" fmla="*/ 938462 w 1585912"/>
                <a:gd name="connsiteY59" fmla="*/ 1588 h 2012950"/>
                <a:gd name="connsiteX60" fmla="*/ 979192 w 1585912"/>
                <a:gd name="connsiteY60"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844307 w 1585912"/>
                <a:gd name="connsiteY55" fmla="*/ 41297 h 2012950"/>
                <a:gd name="connsiteX56" fmla="*/ 861762 w 1585912"/>
                <a:gd name="connsiteY56" fmla="*/ 29119 h 2012950"/>
                <a:gd name="connsiteX57" fmla="*/ 899319 w 1585912"/>
                <a:gd name="connsiteY57" fmla="*/ 10589 h 2012950"/>
                <a:gd name="connsiteX58" fmla="*/ 938462 w 1585912"/>
                <a:gd name="connsiteY58" fmla="*/ 1588 h 2012950"/>
                <a:gd name="connsiteX59" fmla="*/ 979192 w 1585912"/>
                <a:gd name="connsiteY59"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55122 w 1585912"/>
                <a:gd name="connsiteY51" fmla="*/ 651823 h 2012950"/>
                <a:gd name="connsiteX52" fmla="*/ 844307 w 1585912"/>
                <a:gd name="connsiteY52" fmla="*/ 41297 h 2012950"/>
                <a:gd name="connsiteX53" fmla="*/ 861762 w 1585912"/>
                <a:gd name="connsiteY53" fmla="*/ 29119 h 2012950"/>
                <a:gd name="connsiteX54" fmla="*/ 899319 w 1585912"/>
                <a:gd name="connsiteY54" fmla="*/ 10589 h 2012950"/>
                <a:gd name="connsiteX55" fmla="*/ 938462 w 1585912"/>
                <a:gd name="connsiteY55" fmla="*/ 1588 h 2012950"/>
                <a:gd name="connsiteX56" fmla="*/ 979192 w 1585912"/>
                <a:gd name="connsiteY56"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844307 w 1585912"/>
                <a:gd name="connsiteY51" fmla="*/ 41297 h 2012950"/>
                <a:gd name="connsiteX52" fmla="*/ 861762 w 1585912"/>
                <a:gd name="connsiteY52" fmla="*/ 29119 h 2012950"/>
                <a:gd name="connsiteX53" fmla="*/ 899319 w 1585912"/>
                <a:gd name="connsiteY53" fmla="*/ 10589 h 2012950"/>
                <a:gd name="connsiteX54" fmla="*/ 938462 w 1585912"/>
                <a:gd name="connsiteY54" fmla="*/ 1588 h 2012950"/>
                <a:gd name="connsiteX55" fmla="*/ 979192 w 1585912"/>
                <a:gd name="connsiteY55"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844307 w 1585912"/>
                <a:gd name="connsiteY50" fmla="*/ 41297 h 2012950"/>
                <a:gd name="connsiteX51" fmla="*/ 861762 w 1585912"/>
                <a:gd name="connsiteY51" fmla="*/ 29119 h 2012950"/>
                <a:gd name="connsiteX52" fmla="*/ 899319 w 1585912"/>
                <a:gd name="connsiteY52" fmla="*/ 10589 h 2012950"/>
                <a:gd name="connsiteX53" fmla="*/ 938462 w 1585912"/>
                <a:gd name="connsiteY53" fmla="*/ 1588 h 2012950"/>
                <a:gd name="connsiteX54" fmla="*/ 979192 w 1585912"/>
                <a:gd name="connsiteY54"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844307 w 1585912"/>
                <a:gd name="connsiteY49" fmla="*/ 41297 h 2012950"/>
                <a:gd name="connsiteX50" fmla="*/ 861762 w 1585912"/>
                <a:gd name="connsiteY50" fmla="*/ 29119 h 2012950"/>
                <a:gd name="connsiteX51" fmla="*/ 899319 w 1585912"/>
                <a:gd name="connsiteY51" fmla="*/ 10589 h 2012950"/>
                <a:gd name="connsiteX52" fmla="*/ 938462 w 1585912"/>
                <a:gd name="connsiteY52" fmla="*/ 1588 h 2012950"/>
                <a:gd name="connsiteX53" fmla="*/ 979192 w 1585912"/>
                <a:gd name="connsiteY53"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844307 w 1585912"/>
                <a:gd name="connsiteY48" fmla="*/ 41297 h 2012950"/>
                <a:gd name="connsiteX49" fmla="*/ 861762 w 1585912"/>
                <a:gd name="connsiteY49" fmla="*/ 29119 h 2012950"/>
                <a:gd name="connsiteX50" fmla="*/ 899319 w 1585912"/>
                <a:gd name="connsiteY50" fmla="*/ 10589 h 2012950"/>
                <a:gd name="connsiteX51" fmla="*/ 938462 w 1585912"/>
                <a:gd name="connsiteY51" fmla="*/ 1588 h 2012950"/>
                <a:gd name="connsiteX52" fmla="*/ 979192 w 1585912"/>
                <a:gd name="connsiteY52"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580 w 1585912"/>
                <a:gd name="connsiteY35" fmla="*/ 1766586 h 2012950"/>
                <a:gd name="connsiteX36" fmla="*/ 98626 w 1585912"/>
                <a:gd name="connsiteY36" fmla="*/ 1445683 h 2012950"/>
                <a:gd name="connsiteX37" fmla="*/ 84840 w 1585912"/>
                <a:gd name="connsiteY37" fmla="*/ 1429279 h 2012950"/>
                <a:gd name="connsiteX38" fmla="*/ 60979 w 1585912"/>
                <a:gd name="connsiteY38" fmla="*/ 1394354 h 2012950"/>
                <a:gd name="connsiteX39" fmla="*/ 40299 w 1585912"/>
                <a:gd name="connsiteY39" fmla="*/ 1357842 h 2012950"/>
                <a:gd name="connsiteX40" fmla="*/ 24391 w 1585912"/>
                <a:gd name="connsiteY40" fmla="*/ 1319213 h 2012950"/>
                <a:gd name="connsiteX41" fmla="*/ 12195 w 1585912"/>
                <a:gd name="connsiteY41" fmla="*/ 1279525 h 2012950"/>
                <a:gd name="connsiteX42" fmla="*/ 3711 w 1585912"/>
                <a:gd name="connsiteY42" fmla="*/ 1238250 h 2012950"/>
                <a:gd name="connsiteX43" fmla="*/ 0 w 1585912"/>
                <a:gd name="connsiteY43" fmla="*/ 1196446 h 2012950"/>
                <a:gd name="connsiteX44" fmla="*/ 0 w 1585912"/>
                <a:gd name="connsiteY44" fmla="*/ 1154113 h 2012950"/>
                <a:gd name="connsiteX45" fmla="*/ 2121 w 1585912"/>
                <a:gd name="connsiteY45" fmla="*/ 1133475 h 2012950"/>
                <a:gd name="connsiteX46" fmla="*/ 53275 w 1585912"/>
                <a:gd name="connsiteY46" fmla="*/ 658404 h 2012950"/>
                <a:gd name="connsiteX47" fmla="*/ 844307 w 1585912"/>
                <a:gd name="connsiteY47" fmla="*/ 41297 h 2012950"/>
                <a:gd name="connsiteX48" fmla="*/ 861762 w 1585912"/>
                <a:gd name="connsiteY48" fmla="*/ 29119 h 2012950"/>
                <a:gd name="connsiteX49" fmla="*/ 899319 w 1585912"/>
                <a:gd name="connsiteY49" fmla="*/ 10589 h 2012950"/>
                <a:gd name="connsiteX50" fmla="*/ 938462 w 1585912"/>
                <a:gd name="connsiteY50" fmla="*/ 1588 h 2012950"/>
                <a:gd name="connsiteX51" fmla="*/ 979192 w 1585912"/>
                <a:gd name="connsiteY51"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85912" h="2012950">
                  <a:moveTo>
                    <a:pt x="979192" y="0"/>
                  </a:moveTo>
                  <a:lnTo>
                    <a:pt x="1018864" y="6883"/>
                  </a:lnTo>
                  <a:lnTo>
                    <a:pt x="1056950" y="21707"/>
                  </a:lnTo>
                  <a:lnTo>
                    <a:pt x="1090803" y="43414"/>
                  </a:lnTo>
                  <a:lnTo>
                    <a:pt x="1120425" y="72534"/>
                  </a:lnTo>
                  <a:lnTo>
                    <a:pt x="1133120" y="91064"/>
                  </a:lnTo>
                  <a:lnTo>
                    <a:pt x="1165387" y="140303"/>
                  </a:lnTo>
                  <a:lnTo>
                    <a:pt x="1225688" y="241427"/>
                  </a:lnTo>
                  <a:lnTo>
                    <a:pt x="1281230" y="344669"/>
                  </a:lnTo>
                  <a:lnTo>
                    <a:pt x="1332539" y="449499"/>
                  </a:lnTo>
                  <a:lnTo>
                    <a:pt x="1378559" y="555388"/>
                  </a:lnTo>
                  <a:lnTo>
                    <a:pt x="1420876" y="662865"/>
                  </a:lnTo>
                  <a:lnTo>
                    <a:pt x="1457374" y="771931"/>
                  </a:lnTo>
                  <a:lnTo>
                    <a:pt x="1489112" y="880997"/>
                  </a:lnTo>
                  <a:lnTo>
                    <a:pt x="1517147" y="991121"/>
                  </a:lnTo>
                  <a:lnTo>
                    <a:pt x="1540421" y="1102305"/>
                  </a:lnTo>
                  <a:lnTo>
                    <a:pt x="1558406" y="1213488"/>
                  </a:lnTo>
                  <a:lnTo>
                    <a:pt x="1572159" y="1325731"/>
                  </a:lnTo>
                  <a:lnTo>
                    <a:pt x="1581151" y="1438502"/>
                  </a:lnTo>
                  <a:lnTo>
                    <a:pt x="1585912" y="1550215"/>
                  </a:lnTo>
                  <a:lnTo>
                    <a:pt x="1585912" y="1662987"/>
                  </a:lnTo>
                  <a:lnTo>
                    <a:pt x="1581151" y="1775229"/>
                  </a:lnTo>
                  <a:lnTo>
                    <a:pt x="1577449" y="1830821"/>
                  </a:lnTo>
                  <a:lnTo>
                    <a:pt x="1574275" y="1853587"/>
                  </a:lnTo>
                  <a:lnTo>
                    <a:pt x="1561580" y="1895413"/>
                  </a:lnTo>
                  <a:lnTo>
                    <a:pt x="1540421" y="1931945"/>
                  </a:lnTo>
                  <a:lnTo>
                    <a:pt x="1511328" y="1963182"/>
                  </a:lnTo>
                  <a:lnTo>
                    <a:pt x="1478004" y="1987537"/>
                  </a:lnTo>
                  <a:lnTo>
                    <a:pt x="1438860" y="2004479"/>
                  </a:lnTo>
                  <a:lnTo>
                    <a:pt x="1397072" y="2012950"/>
                  </a:lnTo>
                  <a:lnTo>
                    <a:pt x="1353697" y="2011891"/>
                  </a:lnTo>
                  <a:lnTo>
                    <a:pt x="1330952" y="2007656"/>
                  </a:lnTo>
                  <a:lnTo>
                    <a:pt x="591992" y="1827644"/>
                  </a:lnTo>
                  <a:cubicBezTo>
                    <a:pt x="592020" y="1827497"/>
                    <a:pt x="592047" y="1827350"/>
                    <a:pt x="592075" y="1827203"/>
                  </a:cubicBezTo>
                  <a:lnTo>
                    <a:pt x="589999" y="1826684"/>
                  </a:lnTo>
                  <a:lnTo>
                    <a:pt x="369580" y="1766586"/>
                  </a:lnTo>
                  <a:lnTo>
                    <a:pt x="98626" y="1445683"/>
                  </a:lnTo>
                  <a:lnTo>
                    <a:pt x="84840" y="1429279"/>
                  </a:lnTo>
                  <a:lnTo>
                    <a:pt x="60979" y="1394354"/>
                  </a:lnTo>
                  <a:lnTo>
                    <a:pt x="40299" y="1357842"/>
                  </a:lnTo>
                  <a:lnTo>
                    <a:pt x="24391" y="1319213"/>
                  </a:lnTo>
                  <a:lnTo>
                    <a:pt x="12195" y="1279525"/>
                  </a:lnTo>
                  <a:lnTo>
                    <a:pt x="3711" y="1238250"/>
                  </a:lnTo>
                  <a:lnTo>
                    <a:pt x="0" y="1196446"/>
                  </a:lnTo>
                  <a:lnTo>
                    <a:pt x="0" y="1154113"/>
                  </a:lnTo>
                  <a:lnTo>
                    <a:pt x="2121" y="1133475"/>
                  </a:lnTo>
                  <a:lnTo>
                    <a:pt x="53275" y="658404"/>
                  </a:lnTo>
                  <a:lnTo>
                    <a:pt x="844307" y="41297"/>
                  </a:lnTo>
                  <a:lnTo>
                    <a:pt x="861762" y="29119"/>
                  </a:lnTo>
                  <a:lnTo>
                    <a:pt x="899319" y="10589"/>
                  </a:lnTo>
                  <a:lnTo>
                    <a:pt x="938462" y="1588"/>
                  </a:lnTo>
                  <a:lnTo>
                    <a:pt x="979192" y="0"/>
                  </a:lnTo>
                  <a:close/>
                </a:path>
              </a:pathLst>
            </a:custGeom>
            <a:solidFill>
              <a:schemeClr val="accent4"/>
            </a:solidFill>
            <a:ln>
              <a:noFill/>
            </a:ln>
          </p:spPr>
          <p:txBody>
            <a:bodyPr vert="horz" wrap="square" lIns="68580" tIns="34290" rIns="205740" bIns="34290" numCol="1" anchor="ctr" anchorCtr="0" compatLnSpc="1">
              <a:prstTxWarp prst="textNoShape">
                <a:avLst/>
              </a:prstTxWarp>
              <a:noAutofit/>
            </a:bodyPr>
            <a:lstStyle/>
            <a:p>
              <a:pPr algn="r"/>
              <a:r>
                <a:rPr lang="en-US" sz="3300" b="1">
                  <a:solidFill>
                    <a:schemeClr val="bg1"/>
                  </a:solidFill>
                  <a:effectLst>
                    <a:outerShdw blurRad="38100" dist="38100" dir="2700000" algn="tl">
                      <a:srgbClr val="000000">
                        <a:alpha val="43137"/>
                      </a:srgbClr>
                    </a:outerShdw>
                  </a:effectLst>
                </a:rPr>
                <a:t>05</a:t>
              </a:r>
            </a:p>
          </p:txBody>
        </p:sp>
        <p:sp>
          <p:nvSpPr>
            <p:cNvPr id="41" name="Freeform: Shape 40"/>
            <p:cNvSpPr/>
            <p:nvPr/>
          </p:nvSpPr>
          <p:spPr>
            <a:xfrm>
              <a:off x="4596441" y="2479329"/>
              <a:ext cx="857506" cy="477550"/>
            </a:xfrm>
            <a:custGeom>
              <a:avLst/>
              <a:gdLst>
                <a:gd name="connsiteX0" fmla="*/ 0 w 1225429"/>
                <a:gd name="connsiteY0" fmla="*/ 0 h 682448"/>
                <a:gd name="connsiteX1" fmla="*/ 137653 w 1225429"/>
                <a:gd name="connsiteY1" fmla="*/ 6950 h 682448"/>
                <a:gd name="connsiteX2" fmla="*/ 1158606 w 1225429"/>
                <a:gd name="connsiteY2" fmla="*/ 492613 h 682448"/>
                <a:gd name="connsiteX3" fmla="*/ 1225429 w 1225429"/>
                <a:gd name="connsiteY3" fmla="*/ 566137 h 682448"/>
                <a:gd name="connsiteX4" fmla="*/ 1080099 w 1225429"/>
                <a:gd name="connsiteY4" fmla="*/ 682448 h 682448"/>
                <a:gd name="connsiteX5" fmla="*/ 1072952 w 1225429"/>
                <a:gd name="connsiteY5" fmla="*/ 675732 h 682448"/>
                <a:gd name="connsiteX6" fmla="*/ 1077913 w 1225429"/>
                <a:gd name="connsiteY6" fmla="*/ 682448 h 682448"/>
                <a:gd name="connsiteX7" fmla="*/ 976729 w 1225429"/>
                <a:gd name="connsiteY7" fmla="*/ 682448 h 682448"/>
                <a:gd name="connsiteX8" fmla="*/ 972940 w 1225429"/>
                <a:gd name="connsiteY8" fmla="*/ 678279 h 682448"/>
                <a:gd name="connsiteX9" fmla="*/ 110806 w 1225429"/>
                <a:gd name="connsiteY9" fmla="*/ 268166 h 682448"/>
                <a:gd name="connsiteX10" fmla="*/ 14646 w 1225429"/>
                <a:gd name="connsiteY10" fmla="*/ 263310 h 682448"/>
                <a:gd name="connsiteX11" fmla="*/ 2904 w 1225429"/>
                <a:gd name="connsiteY11" fmla="*/ 251037 h 682448"/>
                <a:gd name="connsiteX12" fmla="*/ 1587 w 1225429"/>
                <a:gd name="connsiteY12" fmla="*/ 251010 h 682448"/>
                <a:gd name="connsiteX13" fmla="*/ 1587 w 1225429"/>
                <a:gd name="connsiteY13" fmla="*/ 249661 h 682448"/>
                <a:gd name="connsiteX14" fmla="*/ 0 w 1225429"/>
                <a:gd name="connsiteY14" fmla="*/ 248002 h 682448"/>
                <a:gd name="connsiteX15" fmla="*/ 0 w 1225429"/>
                <a:gd name="connsiteY15" fmla="*/ 0 h 68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5429" h="682448">
                  <a:moveTo>
                    <a:pt x="0" y="0"/>
                  </a:moveTo>
                  <a:lnTo>
                    <a:pt x="137653" y="6950"/>
                  </a:lnTo>
                  <a:cubicBezTo>
                    <a:pt x="534851" y="47288"/>
                    <a:pt x="891336" y="225343"/>
                    <a:pt x="1158606" y="492613"/>
                  </a:cubicBezTo>
                  <a:lnTo>
                    <a:pt x="1225429" y="566137"/>
                  </a:lnTo>
                  <a:lnTo>
                    <a:pt x="1080099" y="682448"/>
                  </a:lnTo>
                  <a:lnTo>
                    <a:pt x="1072952" y="675732"/>
                  </a:lnTo>
                  <a:lnTo>
                    <a:pt x="1077913" y="682448"/>
                  </a:lnTo>
                  <a:lnTo>
                    <a:pt x="976729" y="682448"/>
                  </a:lnTo>
                  <a:lnTo>
                    <a:pt x="972940" y="678279"/>
                  </a:lnTo>
                  <a:cubicBezTo>
                    <a:pt x="747247" y="452586"/>
                    <a:pt x="446216" y="302229"/>
                    <a:pt x="110806" y="268166"/>
                  </a:cubicBezTo>
                  <a:lnTo>
                    <a:pt x="14646" y="263310"/>
                  </a:lnTo>
                  <a:lnTo>
                    <a:pt x="2904" y="251037"/>
                  </a:lnTo>
                  <a:lnTo>
                    <a:pt x="1587" y="251010"/>
                  </a:lnTo>
                  <a:lnTo>
                    <a:pt x="1587" y="249661"/>
                  </a:lnTo>
                  <a:lnTo>
                    <a:pt x="0" y="248002"/>
                  </a:lnTo>
                  <a:lnTo>
                    <a:pt x="0"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2" name="Freeform: Shape 41"/>
            <p:cNvSpPr/>
            <p:nvPr/>
          </p:nvSpPr>
          <p:spPr>
            <a:xfrm>
              <a:off x="3686590" y="2479780"/>
              <a:ext cx="852085" cy="477098"/>
            </a:xfrm>
            <a:custGeom>
              <a:avLst/>
              <a:gdLst>
                <a:gd name="connsiteX0" fmla="*/ 1217581 w 1217682"/>
                <a:gd name="connsiteY0" fmla="*/ 0 h 681802"/>
                <a:gd name="connsiteX1" fmla="*/ 1217649 w 1217682"/>
                <a:gd name="connsiteY1" fmla="*/ 53151 h 681802"/>
                <a:gd name="connsiteX2" fmla="*/ 1217682 w 1217682"/>
                <a:gd name="connsiteY2" fmla="*/ 53151 h 681802"/>
                <a:gd name="connsiteX3" fmla="*/ 1217682 w 1217682"/>
                <a:gd name="connsiteY3" fmla="*/ 246989 h 681802"/>
                <a:gd name="connsiteX4" fmla="*/ 1214097 w 1217682"/>
                <a:gd name="connsiteY4" fmla="*/ 246989 h 681802"/>
                <a:gd name="connsiteX5" fmla="*/ 1217682 w 1217682"/>
                <a:gd name="connsiteY5" fmla="*/ 247356 h 681802"/>
                <a:gd name="connsiteX6" fmla="*/ 1202451 w 1217682"/>
                <a:gd name="connsiteY6" fmla="*/ 263335 h 681802"/>
                <a:gd name="connsiteX7" fmla="*/ 1119575 w 1217682"/>
                <a:gd name="connsiteY7" fmla="*/ 267520 h 681802"/>
                <a:gd name="connsiteX8" fmla="*/ 257441 w 1217682"/>
                <a:gd name="connsiteY8" fmla="*/ 677633 h 681802"/>
                <a:gd name="connsiteX9" fmla="*/ 253652 w 1217682"/>
                <a:gd name="connsiteY9" fmla="*/ 681802 h 681802"/>
                <a:gd name="connsiteX10" fmla="*/ 139769 w 1217682"/>
                <a:gd name="connsiteY10" fmla="*/ 681802 h 681802"/>
                <a:gd name="connsiteX11" fmla="*/ 140789 w 1217682"/>
                <a:gd name="connsiteY11" fmla="*/ 680422 h 681802"/>
                <a:gd name="connsiteX12" fmla="*/ 139308 w 1217682"/>
                <a:gd name="connsiteY12" fmla="*/ 681801 h 681802"/>
                <a:gd name="connsiteX13" fmla="*/ 0 w 1217682"/>
                <a:gd name="connsiteY13" fmla="*/ 570939 h 681802"/>
                <a:gd name="connsiteX14" fmla="*/ 71775 w 1217682"/>
                <a:gd name="connsiteY14" fmla="*/ 491967 h 681802"/>
                <a:gd name="connsiteX15" fmla="*/ 1092728 w 1217682"/>
                <a:gd name="connsiteY15" fmla="*/ 6304 h 681802"/>
                <a:gd name="connsiteX16" fmla="*/ 1217581 w 1217682"/>
                <a:gd name="connsiteY16" fmla="*/ 0 h 68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7682" h="681802">
                  <a:moveTo>
                    <a:pt x="1217581" y="0"/>
                  </a:moveTo>
                  <a:lnTo>
                    <a:pt x="1217649" y="53151"/>
                  </a:lnTo>
                  <a:lnTo>
                    <a:pt x="1217682" y="53151"/>
                  </a:lnTo>
                  <a:lnTo>
                    <a:pt x="1217682" y="246989"/>
                  </a:lnTo>
                  <a:lnTo>
                    <a:pt x="1214097" y="246989"/>
                  </a:lnTo>
                  <a:lnTo>
                    <a:pt x="1217682" y="247356"/>
                  </a:lnTo>
                  <a:lnTo>
                    <a:pt x="1202451" y="263335"/>
                  </a:lnTo>
                  <a:lnTo>
                    <a:pt x="1119575" y="267520"/>
                  </a:lnTo>
                  <a:cubicBezTo>
                    <a:pt x="784165" y="301583"/>
                    <a:pt x="483135" y="451940"/>
                    <a:pt x="257441" y="677633"/>
                  </a:cubicBezTo>
                  <a:lnTo>
                    <a:pt x="253652" y="681802"/>
                  </a:lnTo>
                  <a:lnTo>
                    <a:pt x="139769" y="681802"/>
                  </a:lnTo>
                  <a:lnTo>
                    <a:pt x="140789" y="680422"/>
                  </a:lnTo>
                  <a:lnTo>
                    <a:pt x="139308" y="681801"/>
                  </a:lnTo>
                  <a:lnTo>
                    <a:pt x="0" y="570939"/>
                  </a:lnTo>
                  <a:lnTo>
                    <a:pt x="71775" y="491967"/>
                  </a:lnTo>
                  <a:cubicBezTo>
                    <a:pt x="339046" y="224697"/>
                    <a:pt x="695531" y="46642"/>
                    <a:pt x="1092728" y="6304"/>
                  </a:cubicBezTo>
                  <a:lnTo>
                    <a:pt x="1217581"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4" name="Freeform: Shape 43"/>
            <p:cNvSpPr/>
            <p:nvPr/>
          </p:nvSpPr>
          <p:spPr>
            <a:xfrm>
              <a:off x="3390870" y="2919860"/>
              <a:ext cx="378898" cy="903414"/>
            </a:xfrm>
            <a:custGeom>
              <a:avLst/>
              <a:gdLst>
                <a:gd name="connsiteX0" fmla="*/ 372673 w 541468"/>
                <a:gd name="connsiteY0" fmla="*/ 0 h 1291034"/>
                <a:gd name="connsiteX1" fmla="*/ 531423 w 541468"/>
                <a:gd name="connsiteY1" fmla="*/ 123236 h 1291034"/>
                <a:gd name="connsiteX2" fmla="*/ 541468 w 541468"/>
                <a:gd name="connsiteY2" fmla="*/ 212244 h 1291034"/>
                <a:gd name="connsiteX3" fmla="*/ 505996 w 541468"/>
                <a:gd name="connsiteY3" fmla="*/ 259679 h 1291034"/>
                <a:gd name="connsiteX4" fmla="*/ 262571 w 541468"/>
                <a:gd name="connsiteY4" fmla="*/ 1056599 h 1291034"/>
                <a:gd name="connsiteX5" fmla="*/ 268855 w 541468"/>
                <a:gd name="connsiteY5" fmla="*/ 1181035 h 1291034"/>
                <a:gd name="connsiteX6" fmla="*/ 218208 w 541468"/>
                <a:gd name="connsiteY6" fmla="*/ 1241975 h 1291034"/>
                <a:gd name="connsiteX7" fmla="*/ 18155 w 541468"/>
                <a:gd name="connsiteY7" fmla="*/ 1291034 h 1291034"/>
                <a:gd name="connsiteX8" fmla="*/ 8714 w 541468"/>
                <a:gd name="connsiteY8" fmla="*/ 1229178 h 1291034"/>
                <a:gd name="connsiteX9" fmla="*/ 0 w 541468"/>
                <a:gd name="connsiteY9" fmla="*/ 1056599 h 1291034"/>
                <a:gd name="connsiteX10" fmla="*/ 288268 w 541468"/>
                <a:gd name="connsiteY10" fmla="*/ 112873 h 1291034"/>
                <a:gd name="connsiteX11" fmla="*/ 372673 w 541468"/>
                <a:gd name="connsiteY11" fmla="*/ 0 h 129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468" h="1291034">
                  <a:moveTo>
                    <a:pt x="372673" y="0"/>
                  </a:moveTo>
                  <a:lnTo>
                    <a:pt x="531423" y="123236"/>
                  </a:lnTo>
                  <a:lnTo>
                    <a:pt x="541468" y="212244"/>
                  </a:lnTo>
                  <a:lnTo>
                    <a:pt x="505996" y="259679"/>
                  </a:lnTo>
                  <a:cubicBezTo>
                    <a:pt x="352311" y="487165"/>
                    <a:pt x="262571" y="761402"/>
                    <a:pt x="262571" y="1056599"/>
                  </a:cubicBezTo>
                  <a:lnTo>
                    <a:pt x="268855" y="1181035"/>
                  </a:lnTo>
                  <a:lnTo>
                    <a:pt x="218208" y="1241975"/>
                  </a:lnTo>
                  <a:lnTo>
                    <a:pt x="18155" y="1291034"/>
                  </a:lnTo>
                  <a:lnTo>
                    <a:pt x="8714" y="1229178"/>
                  </a:lnTo>
                  <a:cubicBezTo>
                    <a:pt x="2952" y="1172435"/>
                    <a:pt x="0" y="1114862"/>
                    <a:pt x="0" y="1056599"/>
                  </a:cubicBezTo>
                  <a:cubicBezTo>
                    <a:pt x="0" y="707022"/>
                    <a:pt x="106271" y="382265"/>
                    <a:pt x="288268" y="112873"/>
                  </a:cubicBezTo>
                  <a:lnTo>
                    <a:pt x="372673"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6" name="Freeform: Shape 45"/>
            <p:cNvSpPr/>
            <p:nvPr/>
          </p:nvSpPr>
          <p:spPr>
            <a:xfrm>
              <a:off x="5373967" y="2921490"/>
              <a:ext cx="379165" cy="901749"/>
            </a:xfrm>
            <a:custGeom>
              <a:avLst/>
              <a:gdLst>
                <a:gd name="connsiteX0" fmla="*/ 170919 w 541850"/>
                <a:gd name="connsiteY0" fmla="*/ 0 h 1288655"/>
                <a:gd name="connsiteX1" fmla="*/ 253582 w 541850"/>
                <a:gd name="connsiteY1" fmla="*/ 110544 h 1288655"/>
                <a:gd name="connsiteX2" fmla="*/ 541850 w 541850"/>
                <a:gd name="connsiteY2" fmla="*/ 1054270 h 1288655"/>
                <a:gd name="connsiteX3" fmla="*/ 533136 w 541850"/>
                <a:gd name="connsiteY3" fmla="*/ 1226849 h 1288655"/>
                <a:gd name="connsiteX4" fmla="*/ 523703 w 541850"/>
                <a:gd name="connsiteY4" fmla="*/ 1288655 h 1288655"/>
                <a:gd name="connsiteX5" fmla="*/ 325246 w 541850"/>
                <a:gd name="connsiteY5" fmla="*/ 1234545 h 1288655"/>
                <a:gd name="connsiteX6" fmla="*/ 273284 w 541850"/>
                <a:gd name="connsiteY6" fmla="*/ 1173003 h 1288655"/>
                <a:gd name="connsiteX7" fmla="*/ 279279 w 541850"/>
                <a:gd name="connsiteY7" fmla="*/ 1054270 h 1288655"/>
                <a:gd name="connsiteX8" fmla="*/ 35854 w 541850"/>
                <a:gd name="connsiteY8" fmla="*/ 257350 h 1288655"/>
                <a:gd name="connsiteX9" fmla="*/ 0 w 541850"/>
                <a:gd name="connsiteY9" fmla="*/ 209403 h 1288655"/>
                <a:gd name="connsiteX10" fmla="*/ 8941 w 541850"/>
                <a:gd name="connsiteY10" fmla="*/ 126363 h 1288655"/>
                <a:gd name="connsiteX11" fmla="*/ 170919 w 541850"/>
                <a:gd name="connsiteY11" fmla="*/ 0 h 128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850" h="1288655">
                  <a:moveTo>
                    <a:pt x="170919" y="0"/>
                  </a:moveTo>
                  <a:lnTo>
                    <a:pt x="253582" y="110544"/>
                  </a:lnTo>
                  <a:cubicBezTo>
                    <a:pt x="435580" y="379936"/>
                    <a:pt x="541850" y="704693"/>
                    <a:pt x="541850" y="1054270"/>
                  </a:cubicBezTo>
                  <a:cubicBezTo>
                    <a:pt x="541850" y="1112533"/>
                    <a:pt x="538898" y="1170106"/>
                    <a:pt x="533136" y="1226849"/>
                  </a:cubicBezTo>
                  <a:lnTo>
                    <a:pt x="523703" y="1288655"/>
                  </a:lnTo>
                  <a:lnTo>
                    <a:pt x="325246" y="1234545"/>
                  </a:lnTo>
                  <a:lnTo>
                    <a:pt x="273284" y="1173003"/>
                  </a:lnTo>
                  <a:lnTo>
                    <a:pt x="279279" y="1054270"/>
                  </a:lnTo>
                  <a:cubicBezTo>
                    <a:pt x="279279" y="759073"/>
                    <a:pt x="189540" y="484836"/>
                    <a:pt x="35854" y="257350"/>
                  </a:cubicBezTo>
                  <a:lnTo>
                    <a:pt x="0" y="209403"/>
                  </a:lnTo>
                  <a:lnTo>
                    <a:pt x="8941" y="126363"/>
                  </a:lnTo>
                  <a:lnTo>
                    <a:pt x="170919"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7" name="Freeform: Shape 46"/>
            <p:cNvSpPr/>
            <p:nvPr/>
          </p:nvSpPr>
          <p:spPr>
            <a:xfrm>
              <a:off x="3413949" y="3856683"/>
              <a:ext cx="615948" cy="811436"/>
            </a:xfrm>
            <a:custGeom>
              <a:avLst/>
              <a:gdLst>
                <a:gd name="connsiteX0" fmla="*/ 202365 w 880228"/>
                <a:gd name="connsiteY0" fmla="*/ 0 h 1159593"/>
                <a:gd name="connsiteX1" fmla="*/ 202993 w 880228"/>
                <a:gd name="connsiteY1" fmla="*/ 262 h 1159593"/>
                <a:gd name="connsiteX2" fmla="*/ 204062 w 880228"/>
                <a:gd name="connsiteY2" fmla="*/ 0 h 1159593"/>
                <a:gd name="connsiteX3" fmla="*/ 204268 w 880228"/>
                <a:gd name="connsiteY3" fmla="*/ 795 h 1159593"/>
                <a:gd name="connsiteX4" fmla="*/ 263845 w 880228"/>
                <a:gd name="connsiteY4" fmla="*/ 25681 h 1159593"/>
                <a:gd name="connsiteX5" fmla="*/ 293669 w 880228"/>
                <a:gd name="connsiteY5" fmla="*/ 141675 h 1159593"/>
                <a:gd name="connsiteX6" fmla="*/ 858007 w 880228"/>
                <a:gd name="connsiteY6" fmla="*/ 899736 h 1159593"/>
                <a:gd name="connsiteX7" fmla="*/ 875517 w 880228"/>
                <a:gd name="connsiteY7" fmla="*/ 910374 h 1159593"/>
                <a:gd name="connsiteX8" fmla="*/ 880228 w 880228"/>
                <a:gd name="connsiteY8" fmla="*/ 944563 h 1159593"/>
                <a:gd name="connsiteX9" fmla="*/ 869052 w 880228"/>
                <a:gd name="connsiteY9" fmla="*/ 938116 h 1159593"/>
                <a:gd name="connsiteX10" fmla="*/ 880228 w 880228"/>
                <a:gd name="connsiteY10" fmla="*/ 945534 h 1159593"/>
                <a:gd name="connsiteX11" fmla="*/ 780548 w 880228"/>
                <a:gd name="connsiteY11" fmla="*/ 1159593 h 1159593"/>
                <a:gd name="connsiteX12" fmla="*/ 711201 w 880228"/>
                <a:gd name="connsiteY12" fmla="*/ 1117464 h 1159593"/>
                <a:gd name="connsiteX13" fmla="*/ 1310 w 880228"/>
                <a:gd name="connsiteY13" fmla="*/ 57995 h 1159593"/>
                <a:gd name="connsiteX14" fmla="*/ 0 w 880228"/>
                <a:gd name="connsiteY14" fmla="*/ 49413 h 1159593"/>
                <a:gd name="connsiteX15" fmla="*/ 202461 w 880228"/>
                <a:gd name="connsiteY15" fmla="*/ 393 h 1159593"/>
                <a:gd name="connsiteX16" fmla="*/ 202365 w 880228"/>
                <a:gd name="connsiteY16" fmla="*/ 0 h 11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0228" h="1159593">
                  <a:moveTo>
                    <a:pt x="202365" y="0"/>
                  </a:moveTo>
                  <a:lnTo>
                    <a:pt x="202993" y="262"/>
                  </a:lnTo>
                  <a:lnTo>
                    <a:pt x="204062" y="0"/>
                  </a:lnTo>
                  <a:cubicBezTo>
                    <a:pt x="204131" y="265"/>
                    <a:pt x="204199" y="530"/>
                    <a:pt x="204268" y="795"/>
                  </a:cubicBezTo>
                  <a:lnTo>
                    <a:pt x="263845" y="25681"/>
                  </a:lnTo>
                  <a:lnTo>
                    <a:pt x="293669" y="141675"/>
                  </a:lnTo>
                  <a:cubicBezTo>
                    <a:pt x="390843" y="454096"/>
                    <a:pt x="592608" y="720435"/>
                    <a:pt x="858007" y="899736"/>
                  </a:cubicBezTo>
                  <a:lnTo>
                    <a:pt x="875517" y="910374"/>
                  </a:lnTo>
                  <a:lnTo>
                    <a:pt x="880228" y="944563"/>
                  </a:lnTo>
                  <a:lnTo>
                    <a:pt x="869052" y="938116"/>
                  </a:lnTo>
                  <a:lnTo>
                    <a:pt x="880228" y="945534"/>
                  </a:lnTo>
                  <a:lnTo>
                    <a:pt x="780548" y="1159593"/>
                  </a:lnTo>
                  <a:lnTo>
                    <a:pt x="711201" y="1117464"/>
                  </a:lnTo>
                  <a:cubicBezTo>
                    <a:pt x="352012" y="874800"/>
                    <a:pt x="91248" y="497511"/>
                    <a:pt x="1310" y="57995"/>
                  </a:cubicBezTo>
                  <a:lnTo>
                    <a:pt x="0" y="49413"/>
                  </a:lnTo>
                  <a:lnTo>
                    <a:pt x="202461" y="393"/>
                  </a:lnTo>
                  <a:lnTo>
                    <a:pt x="202365"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8" name="Freeform: Shape 47"/>
            <p:cNvSpPr/>
            <p:nvPr/>
          </p:nvSpPr>
          <p:spPr>
            <a:xfrm>
              <a:off x="5105217" y="3856683"/>
              <a:ext cx="624501" cy="815594"/>
            </a:xfrm>
            <a:custGeom>
              <a:avLst/>
              <a:gdLst>
                <a:gd name="connsiteX0" fmla="*/ 676147 w 892450"/>
                <a:gd name="connsiteY0" fmla="*/ 0 h 1165534"/>
                <a:gd name="connsiteX1" fmla="*/ 676228 w 892450"/>
                <a:gd name="connsiteY1" fmla="*/ 20 h 1165534"/>
                <a:gd name="connsiteX2" fmla="*/ 676275 w 892450"/>
                <a:gd name="connsiteY2" fmla="*/ 0 h 1165534"/>
                <a:gd name="connsiteX3" fmla="*/ 676268 w 892450"/>
                <a:gd name="connsiteY3" fmla="*/ 30 h 1165534"/>
                <a:gd name="connsiteX4" fmla="*/ 892450 w 892450"/>
                <a:gd name="connsiteY4" fmla="*/ 52535 h 1165534"/>
                <a:gd name="connsiteX5" fmla="*/ 891617 w 892450"/>
                <a:gd name="connsiteY5" fmla="*/ 57994 h 1165534"/>
                <a:gd name="connsiteX6" fmla="*/ 181726 w 892450"/>
                <a:gd name="connsiteY6" fmla="*/ 1117463 h 1165534"/>
                <a:gd name="connsiteX7" fmla="*/ 102598 w 892450"/>
                <a:gd name="connsiteY7" fmla="*/ 1165534 h 1165534"/>
                <a:gd name="connsiteX8" fmla="*/ 0 w 892450"/>
                <a:gd name="connsiteY8" fmla="*/ 945092 h 1165534"/>
                <a:gd name="connsiteX9" fmla="*/ 5751 w 892450"/>
                <a:gd name="connsiteY9" fmla="*/ 941243 h 1165534"/>
                <a:gd name="connsiteX10" fmla="*/ 0 w 892450"/>
                <a:gd name="connsiteY10" fmla="*/ 944563 h 1165534"/>
                <a:gd name="connsiteX11" fmla="*/ 3484 w 892450"/>
                <a:gd name="connsiteY11" fmla="*/ 918833 h 1165534"/>
                <a:gd name="connsiteX12" fmla="*/ 34920 w 892450"/>
                <a:gd name="connsiteY12" fmla="*/ 899735 h 1165534"/>
                <a:gd name="connsiteX13" fmla="*/ 599258 w 892450"/>
                <a:gd name="connsiteY13" fmla="*/ 141674 h 1165534"/>
                <a:gd name="connsiteX14" fmla="*/ 630789 w 892450"/>
                <a:gd name="connsiteY14" fmla="*/ 19043 h 1165534"/>
                <a:gd name="connsiteX15" fmla="*/ 676131 w 892450"/>
                <a:gd name="connsiteY15" fmla="*/ 61 h 1165534"/>
                <a:gd name="connsiteX16" fmla="*/ 676147 w 892450"/>
                <a:gd name="connsiteY16" fmla="*/ 0 h 116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2450" h="1165534">
                  <a:moveTo>
                    <a:pt x="676147" y="0"/>
                  </a:moveTo>
                  <a:cubicBezTo>
                    <a:pt x="676174" y="7"/>
                    <a:pt x="676201" y="13"/>
                    <a:pt x="676228" y="20"/>
                  </a:cubicBezTo>
                  <a:cubicBezTo>
                    <a:pt x="676244" y="13"/>
                    <a:pt x="676259" y="7"/>
                    <a:pt x="676275" y="0"/>
                  </a:cubicBezTo>
                  <a:cubicBezTo>
                    <a:pt x="676273" y="10"/>
                    <a:pt x="676270" y="20"/>
                    <a:pt x="676268" y="30"/>
                  </a:cubicBezTo>
                  <a:lnTo>
                    <a:pt x="892450" y="52535"/>
                  </a:lnTo>
                  <a:lnTo>
                    <a:pt x="891617" y="57994"/>
                  </a:lnTo>
                  <a:cubicBezTo>
                    <a:pt x="801679" y="497510"/>
                    <a:pt x="540915" y="874799"/>
                    <a:pt x="181726" y="1117463"/>
                  </a:cubicBezTo>
                  <a:lnTo>
                    <a:pt x="102598" y="1165534"/>
                  </a:lnTo>
                  <a:lnTo>
                    <a:pt x="0" y="945092"/>
                  </a:lnTo>
                  <a:lnTo>
                    <a:pt x="5751" y="941243"/>
                  </a:lnTo>
                  <a:lnTo>
                    <a:pt x="0" y="944563"/>
                  </a:lnTo>
                  <a:lnTo>
                    <a:pt x="3484" y="918833"/>
                  </a:lnTo>
                  <a:lnTo>
                    <a:pt x="34920" y="899735"/>
                  </a:lnTo>
                  <a:cubicBezTo>
                    <a:pt x="300320" y="720434"/>
                    <a:pt x="502085" y="454095"/>
                    <a:pt x="599258" y="141674"/>
                  </a:cubicBezTo>
                  <a:lnTo>
                    <a:pt x="630789" y="19043"/>
                  </a:lnTo>
                  <a:lnTo>
                    <a:pt x="676131" y="61"/>
                  </a:lnTo>
                  <a:cubicBezTo>
                    <a:pt x="676136" y="41"/>
                    <a:pt x="676142" y="20"/>
                    <a:pt x="6761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93" name="Freeform 5"/>
            <p:cNvSpPr>
              <a:spLocks/>
            </p:cNvSpPr>
            <p:nvPr/>
          </p:nvSpPr>
          <p:spPr bwMode="auto">
            <a:xfrm>
              <a:off x="4038267" y="3319524"/>
              <a:ext cx="1067468" cy="2267824"/>
            </a:xfrm>
            <a:custGeom>
              <a:avLst/>
              <a:gdLst>
                <a:gd name="connsiteX0" fmla="*/ 653346 w 1423291"/>
                <a:gd name="connsiteY0" fmla="*/ 926 h 3023765"/>
                <a:gd name="connsiteX1" fmla="*/ 683584 w 1423291"/>
                <a:gd name="connsiteY1" fmla="*/ 9666 h 3023765"/>
                <a:gd name="connsiteX2" fmla="*/ 945657 w 1423291"/>
                <a:gd name="connsiteY2" fmla="*/ 798336 h 3023765"/>
                <a:gd name="connsiteX3" fmla="*/ 1255777 w 1423291"/>
                <a:gd name="connsiteY3" fmla="*/ 513308 h 3023765"/>
                <a:gd name="connsiteX4" fmla="*/ 1421757 w 1423291"/>
                <a:gd name="connsiteY4" fmla="*/ 469032 h 3023765"/>
                <a:gd name="connsiteX5" fmla="*/ 1089797 w 1423291"/>
                <a:gd name="connsiteY5" fmla="*/ 1451410 h 3023765"/>
                <a:gd name="connsiteX6" fmla="*/ 1115305 w 1423291"/>
                <a:gd name="connsiteY6" fmla="*/ 2944490 h 3023765"/>
                <a:gd name="connsiteX7" fmla="*/ 1126210 w 1423291"/>
                <a:gd name="connsiteY7" fmla="*/ 3023765 h 3023765"/>
                <a:gd name="connsiteX8" fmla="*/ 566894 w 1423291"/>
                <a:gd name="connsiteY8" fmla="*/ 3023765 h 3023765"/>
                <a:gd name="connsiteX9" fmla="*/ 567862 w 1423291"/>
                <a:gd name="connsiteY9" fmla="*/ 3011717 h 3023765"/>
                <a:gd name="connsiteX10" fmla="*/ 622433 w 1423291"/>
                <a:gd name="connsiteY10" fmla="*/ 1789017 h 3023765"/>
                <a:gd name="connsiteX11" fmla="*/ 146333 w 1423291"/>
                <a:gd name="connsiteY11" fmla="*/ 1069528 h 3023765"/>
                <a:gd name="connsiteX12" fmla="*/ 56792 w 1423291"/>
                <a:gd name="connsiteY12" fmla="*/ 817707 h 3023765"/>
                <a:gd name="connsiteX13" fmla="*/ 353808 w 1423291"/>
                <a:gd name="connsiteY13" fmla="*/ 1014183 h 3023765"/>
                <a:gd name="connsiteX14" fmla="*/ 41504 w 1423291"/>
                <a:gd name="connsiteY14" fmla="*/ 560351 h 3023765"/>
                <a:gd name="connsiteX15" fmla="*/ 48056 w 1423291"/>
                <a:gd name="connsiteY15" fmla="*/ 355574 h 3023765"/>
                <a:gd name="connsiteX16" fmla="*/ 432430 w 1423291"/>
                <a:gd name="connsiteY16" fmla="*/ 801103 h 3023765"/>
                <a:gd name="connsiteX17" fmla="*/ 200932 w 1423291"/>
                <a:gd name="connsiteY17" fmla="*/ 136960 h 3023765"/>
                <a:gd name="connsiteX18" fmla="*/ 395303 w 1423291"/>
                <a:gd name="connsiteY18" fmla="*/ 325134 h 3023765"/>
                <a:gd name="connsiteX19" fmla="*/ 657376 w 1423291"/>
                <a:gd name="connsiteY19" fmla="*/ 532679 h 3023765"/>
                <a:gd name="connsiteX20" fmla="*/ 653346 w 1423291"/>
                <a:gd name="connsiteY20" fmla="*/ 926 h 302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291" h="3023765">
                  <a:moveTo>
                    <a:pt x="653346" y="926"/>
                  </a:moveTo>
                  <a:cubicBezTo>
                    <a:pt x="661574" y="-1619"/>
                    <a:pt x="671572" y="1018"/>
                    <a:pt x="683584" y="9666"/>
                  </a:cubicBezTo>
                  <a:cubicBezTo>
                    <a:pt x="779677" y="76080"/>
                    <a:pt x="814620" y="762362"/>
                    <a:pt x="945657" y="798336"/>
                  </a:cubicBezTo>
                  <a:cubicBezTo>
                    <a:pt x="1078878" y="834310"/>
                    <a:pt x="1220834" y="612929"/>
                    <a:pt x="1255777" y="513308"/>
                  </a:cubicBezTo>
                  <a:cubicBezTo>
                    <a:pt x="1290720" y="410919"/>
                    <a:pt x="1402101" y="358341"/>
                    <a:pt x="1421757" y="469032"/>
                  </a:cubicBezTo>
                  <a:cubicBezTo>
                    <a:pt x="1443596" y="579722"/>
                    <a:pt x="1227386" y="729154"/>
                    <a:pt x="1089797" y="1451410"/>
                  </a:cubicBezTo>
                  <a:cubicBezTo>
                    <a:pt x="1005169" y="1901091"/>
                    <a:pt x="1061304" y="2533454"/>
                    <a:pt x="1115305" y="2944490"/>
                  </a:cubicBezTo>
                  <a:lnTo>
                    <a:pt x="1126210" y="3023765"/>
                  </a:lnTo>
                  <a:lnTo>
                    <a:pt x="566894" y="3023765"/>
                  </a:lnTo>
                  <a:lnTo>
                    <a:pt x="567862" y="3011717"/>
                  </a:lnTo>
                  <a:cubicBezTo>
                    <a:pt x="585392" y="2790258"/>
                    <a:pt x="631306" y="2164500"/>
                    <a:pt x="622433" y="1789017"/>
                  </a:cubicBezTo>
                  <a:cubicBezTo>
                    <a:pt x="611514" y="1326883"/>
                    <a:pt x="281738" y="1191288"/>
                    <a:pt x="146333" y="1069528"/>
                  </a:cubicBezTo>
                  <a:cubicBezTo>
                    <a:pt x="10929" y="947768"/>
                    <a:pt x="-19646" y="812172"/>
                    <a:pt x="56792" y="817707"/>
                  </a:cubicBezTo>
                  <a:cubicBezTo>
                    <a:pt x="131046" y="823241"/>
                    <a:pt x="338520" y="1058459"/>
                    <a:pt x="353808" y="1014183"/>
                  </a:cubicBezTo>
                  <a:cubicBezTo>
                    <a:pt x="369096" y="972674"/>
                    <a:pt x="120126" y="715318"/>
                    <a:pt x="41504" y="560351"/>
                  </a:cubicBezTo>
                  <a:cubicBezTo>
                    <a:pt x="-39302" y="408152"/>
                    <a:pt x="17481" y="369410"/>
                    <a:pt x="48056" y="355574"/>
                  </a:cubicBezTo>
                  <a:cubicBezTo>
                    <a:pt x="80815" y="341737"/>
                    <a:pt x="414958" y="828776"/>
                    <a:pt x="432430" y="801103"/>
                  </a:cubicBezTo>
                  <a:cubicBezTo>
                    <a:pt x="452086" y="770663"/>
                    <a:pt x="187828" y="184003"/>
                    <a:pt x="200932" y="136960"/>
                  </a:cubicBezTo>
                  <a:cubicBezTo>
                    <a:pt x="211852" y="89916"/>
                    <a:pt x="279554" y="-4171"/>
                    <a:pt x="395303" y="325134"/>
                  </a:cubicBezTo>
                  <a:cubicBezTo>
                    <a:pt x="511052" y="654438"/>
                    <a:pt x="694503" y="806638"/>
                    <a:pt x="657376" y="532679"/>
                  </a:cubicBezTo>
                  <a:cubicBezTo>
                    <a:pt x="624890" y="290543"/>
                    <a:pt x="595748" y="18746"/>
                    <a:pt x="653346" y="926"/>
                  </a:cubicBezTo>
                  <a:close/>
                </a:path>
              </a:pathLst>
            </a:cu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68580" tIns="34290" rIns="68580" bIns="34290" numCol="1" anchor="t" anchorCtr="0" compatLnSpc="1">
              <a:prstTxWarp prst="textNoShape">
                <a:avLst/>
              </a:prstTxWarp>
            </a:bodyPr>
            <a:lstStyle/>
            <a:p>
              <a:endParaRPr lang="en-US" sz="1350"/>
            </a:p>
          </p:txBody>
        </p:sp>
      </p:grpSp>
      <p:sp>
        <p:nvSpPr>
          <p:cNvPr id="6" name="Прямоугольник 5"/>
          <p:cNvSpPr/>
          <p:nvPr/>
        </p:nvSpPr>
        <p:spPr>
          <a:xfrm>
            <a:off x="207364" y="3932642"/>
            <a:ext cx="2192139" cy="369332"/>
          </a:xfrm>
          <a:prstGeom prst="rect">
            <a:avLst/>
          </a:prstGeom>
        </p:spPr>
        <p:txBody>
          <a:bodyPr wrap="none">
            <a:spAutoFit/>
          </a:bodyPr>
          <a:lstStyle/>
          <a:p>
            <a:pPr lvl="0"/>
            <a:r>
              <a:rPr lang="ru-RU" b="1" dirty="0" err="1" smtClean="0"/>
              <a:t>Тузиш</a:t>
            </a:r>
            <a:r>
              <a:rPr lang="ru-RU" b="1" dirty="0" smtClean="0"/>
              <a:t> </a:t>
            </a:r>
            <a:r>
              <a:rPr lang="ru-RU" b="1" dirty="0" err="1"/>
              <a:t>вақтига</a:t>
            </a:r>
            <a:r>
              <a:rPr lang="ru-RU" b="1" dirty="0"/>
              <a:t> </a:t>
            </a:r>
            <a:r>
              <a:rPr lang="ru-RU" b="1" dirty="0" err="1"/>
              <a:t>кўра</a:t>
            </a:r>
            <a:r>
              <a:rPr lang="ru-RU" dirty="0"/>
              <a:t>;</a:t>
            </a:r>
            <a:endParaRPr lang="ru-RU" b="1" dirty="0"/>
          </a:p>
        </p:txBody>
      </p:sp>
      <p:sp>
        <p:nvSpPr>
          <p:cNvPr id="9" name="Прямоугольник 8"/>
          <p:cNvSpPr/>
          <p:nvPr/>
        </p:nvSpPr>
        <p:spPr>
          <a:xfrm>
            <a:off x="692376" y="2176257"/>
            <a:ext cx="2527038" cy="369332"/>
          </a:xfrm>
          <a:prstGeom prst="rect">
            <a:avLst/>
          </a:prstGeom>
        </p:spPr>
        <p:txBody>
          <a:bodyPr wrap="none">
            <a:spAutoFit/>
          </a:bodyPr>
          <a:lstStyle/>
          <a:p>
            <a:pPr lvl="0"/>
            <a:r>
              <a:rPr lang="ru-RU" b="1" dirty="0" err="1"/>
              <a:t>Ахборот</a:t>
            </a:r>
            <a:r>
              <a:rPr lang="ru-RU" b="1" dirty="0"/>
              <a:t> </a:t>
            </a:r>
            <a:r>
              <a:rPr lang="ru-RU" b="1" dirty="0" err="1"/>
              <a:t>ҳажмига</a:t>
            </a:r>
            <a:r>
              <a:rPr lang="ru-RU" b="1" dirty="0"/>
              <a:t> </a:t>
            </a:r>
            <a:r>
              <a:rPr lang="ru-RU" b="1" dirty="0" err="1"/>
              <a:t>кўра</a:t>
            </a:r>
            <a:r>
              <a:rPr lang="ru-RU" dirty="0"/>
              <a:t>;</a:t>
            </a:r>
            <a:endParaRPr lang="ru-RU" b="1" dirty="0"/>
          </a:p>
        </p:txBody>
      </p:sp>
      <p:sp>
        <p:nvSpPr>
          <p:cNvPr id="11" name="Прямоугольник 10"/>
          <p:cNvSpPr/>
          <p:nvPr/>
        </p:nvSpPr>
        <p:spPr>
          <a:xfrm>
            <a:off x="5576969" y="2153616"/>
            <a:ext cx="3431218" cy="369332"/>
          </a:xfrm>
          <a:prstGeom prst="rect">
            <a:avLst/>
          </a:prstGeom>
        </p:spPr>
        <p:txBody>
          <a:bodyPr wrap="square">
            <a:spAutoFit/>
          </a:bodyPr>
          <a:lstStyle/>
          <a:p>
            <a:pPr lvl="0"/>
            <a:r>
              <a:rPr lang="ru-RU" b="1" dirty="0" smtClean="0"/>
              <a:t>Акс </a:t>
            </a:r>
            <a:r>
              <a:rPr lang="ru-RU" b="1" dirty="0" err="1"/>
              <a:t>эттириш</a:t>
            </a:r>
            <a:r>
              <a:rPr lang="ru-RU" b="1" dirty="0"/>
              <a:t> </a:t>
            </a:r>
            <a:r>
              <a:rPr lang="ru-RU" b="1" dirty="0" err="1"/>
              <a:t>объектига</a:t>
            </a:r>
            <a:r>
              <a:rPr lang="ru-RU" b="1" dirty="0"/>
              <a:t> </a:t>
            </a:r>
            <a:r>
              <a:rPr lang="ru-RU" b="1" dirty="0" err="1"/>
              <a:t>кўра</a:t>
            </a:r>
            <a:r>
              <a:rPr lang="ru-RU" b="1" dirty="0"/>
              <a:t>;</a:t>
            </a:r>
          </a:p>
        </p:txBody>
      </p:sp>
      <p:sp>
        <p:nvSpPr>
          <p:cNvPr id="13" name="Прямоугольник 12"/>
          <p:cNvSpPr/>
          <p:nvPr/>
        </p:nvSpPr>
        <p:spPr>
          <a:xfrm>
            <a:off x="6327020" y="3872554"/>
            <a:ext cx="2452210" cy="369332"/>
          </a:xfrm>
          <a:prstGeom prst="rect">
            <a:avLst/>
          </a:prstGeom>
        </p:spPr>
        <p:txBody>
          <a:bodyPr wrap="none">
            <a:spAutoFit/>
          </a:bodyPr>
          <a:lstStyle/>
          <a:p>
            <a:pPr lvl="0"/>
            <a:r>
              <a:rPr lang="ru-RU" b="1" dirty="0" err="1" smtClean="0"/>
              <a:t>Тозалаш</a:t>
            </a:r>
            <a:r>
              <a:rPr lang="ru-RU" b="1" dirty="0" smtClean="0"/>
              <a:t> </a:t>
            </a:r>
            <a:r>
              <a:rPr lang="ru-RU" b="1" dirty="0" err="1"/>
              <a:t>усулига</a:t>
            </a:r>
            <a:r>
              <a:rPr lang="ru-RU" b="1" dirty="0"/>
              <a:t>  </a:t>
            </a:r>
            <a:r>
              <a:rPr lang="ru-RU" b="1" dirty="0" err="1"/>
              <a:t>кўра</a:t>
            </a:r>
            <a:r>
              <a:rPr lang="ru-RU" dirty="0"/>
              <a:t>.</a:t>
            </a:r>
            <a:endParaRPr lang="ru-RU" b="1" dirty="0"/>
          </a:p>
        </p:txBody>
      </p:sp>
      <p:sp>
        <p:nvSpPr>
          <p:cNvPr id="2" name="Скругленный прямоугольник 1"/>
          <p:cNvSpPr/>
          <p:nvPr/>
        </p:nvSpPr>
        <p:spPr>
          <a:xfrm>
            <a:off x="372585" y="302998"/>
            <a:ext cx="8435195" cy="134644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smtClean="0"/>
              <a:t>    </a:t>
            </a:r>
            <a:r>
              <a:rPr lang="uz-Cyrl-UZ" b="1" dirty="0" smtClean="0">
                <a:solidFill>
                  <a:schemeClr val="tx1"/>
                </a:solidFill>
              </a:rPr>
              <a:t>Бухгалтерия </a:t>
            </a:r>
            <a:r>
              <a:rPr lang="uz-Cyrl-UZ" b="1" dirty="0">
                <a:solidFill>
                  <a:schemeClr val="tx1"/>
                </a:solidFill>
              </a:rPr>
              <a:t>балансининг ҳар хил турлари мавжуд бў«Баланс» атамаси</a:t>
            </a:r>
            <a:r>
              <a:rPr lang="uz-Cyrl-UZ" dirty="0">
                <a:solidFill>
                  <a:schemeClr val="tx1"/>
                </a:solidFill>
              </a:rPr>
              <a:t> лотинча bis – «икки марта», lanx – «тарози палласи» </a:t>
            </a:r>
            <a:r>
              <a:rPr lang="uz-Cyrl-UZ" b="1" dirty="0">
                <a:solidFill>
                  <a:schemeClr val="tx1"/>
                </a:solidFill>
              </a:rPr>
              <a:t>либ</a:t>
            </a:r>
            <a:r>
              <a:rPr lang="uz-Cyrl-UZ" dirty="0">
                <a:solidFill>
                  <a:schemeClr val="tx1"/>
                </a:solidFill>
              </a:rPr>
              <a:t>, улар қуйидаги белгилари бўйича таснифланади:</a:t>
            </a:r>
            <a:endParaRPr lang="ru-RU" dirty="0">
              <a:solidFill>
                <a:schemeClr val="tx1"/>
              </a:solidFill>
            </a:endParaRPr>
          </a:p>
        </p:txBody>
      </p:sp>
      <p:pic>
        <p:nvPicPr>
          <p:cNvPr id="24" name="Picture 6" descr="C:\Program Files\Microsoft Office\MEDIA\CAGCAT10\j0292020.wmf"/>
          <p:cNvPicPr>
            <a:picLocks noChangeAspect="1" noChangeArrowheads="1"/>
          </p:cNvPicPr>
          <p:nvPr/>
        </p:nvPicPr>
        <p:blipFill>
          <a:blip r:embed="rId3" cstate="print"/>
          <a:srcRect/>
          <a:stretch>
            <a:fillRect/>
          </a:stretch>
        </p:blipFill>
        <p:spPr bwMode="auto">
          <a:xfrm>
            <a:off x="6408183" y="4271187"/>
            <a:ext cx="2600004" cy="254218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3" name="Рисунок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39" y="4315005"/>
            <a:ext cx="2701901" cy="2473345"/>
          </a:xfrm>
          <a:prstGeom prst="rect">
            <a:avLst/>
          </a:prstGeom>
          <a:ln>
            <a:noFill/>
          </a:ln>
          <a:effectLst>
            <a:softEdge rad="112500"/>
          </a:effectLst>
        </p:spPr>
      </p:pic>
    </p:spTree>
    <p:extLst>
      <p:ext uri="{BB962C8B-B14F-4D97-AF65-F5344CB8AC3E}">
        <p14:creationId xmlns:p14="http://schemas.microsoft.com/office/powerpoint/2010/main" val="418536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ru-RU" sz="2800" dirty="0" err="1">
                <a:solidFill>
                  <a:schemeClr val="tx1"/>
                </a:solidFill>
              </a:rPr>
              <a:t>Тузилиш</a:t>
            </a:r>
            <a:r>
              <a:rPr lang="ru-RU" sz="2800" dirty="0">
                <a:solidFill>
                  <a:schemeClr val="tx1"/>
                </a:solidFill>
              </a:rPr>
              <a:t> </a:t>
            </a:r>
            <a:r>
              <a:rPr lang="ru-RU" sz="2800" dirty="0" err="1">
                <a:solidFill>
                  <a:schemeClr val="tx1"/>
                </a:solidFill>
              </a:rPr>
              <a:t>вақтига</a:t>
            </a:r>
            <a:r>
              <a:rPr lang="ru-RU" sz="2800" dirty="0">
                <a:solidFill>
                  <a:schemeClr val="tx1"/>
                </a:solidFill>
              </a:rPr>
              <a:t> </a:t>
            </a:r>
            <a:r>
              <a:rPr lang="ru-RU" sz="2800" dirty="0" err="1">
                <a:solidFill>
                  <a:schemeClr val="tx1"/>
                </a:solidFill>
              </a:rPr>
              <a:t>кўра</a:t>
            </a:r>
            <a:r>
              <a:rPr lang="ru-RU" sz="2800" dirty="0">
                <a:solidFill>
                  <a:schemeClr val="tx1"/>
                </a:solidFill>
              </a:rPr>
              <a:t> </a:t>
            </a:r>
            <a:r>
              <a:rPr lang="ru-RU" sz="2800" dirty="0"/>
              <a:t>бухгалтерия </a:t>
            </a:r>
            <a:r>
              <a:rPr lang="ru-RU" sz="2800" dirty="0" err="1"/>
              <a:t>баланслари</a:t>
            </a:r>
            <a:r>
              <a:rPr lang="ru-RU" sz="2800" dirty="0"/>
              <a:t> </a:t>
            </a:r>
            <a:r>
              <a:rPr lang="ru-RU" sz="2800" dirty="0" err="1"/>
              <a:t>кириш</a:t>
            </a:r>
            <a:r>
              <a:rPr lang="ru-RU" sz="2800" dirty="0"/>
              <a:t>, </a:t>
            </a:r>
            <a:r>
              <a:rPr lang="ru-RU" sz="2800" dirty="0" err="1"/>
              <a:t>жорий</a:t>
            </a:r>
            <a:r>
              <a:rPr lang="ru-RU" sz="2800" dirty="0"/>
              <a:t>, </a:t>
            </a:r>
            <a:r>
              <a:rPr lang="ru-RU" sz="2800" dirty="0" err="1"/>
              <a:t>тугатиш</a:t>
            </a:r>
            <a:r>
              <a:rPr lang="ru-RU" sz="2800" dirty="0"/>
              <a:t>, </a:t>
            </a:r>
            <a:r>
              <a:rPr lang="ru-RU" sz="2800" dirty="0" err="1"/>
              <a:t>бўлиш</a:t>
            </a:r>
            <a:r>
              <a:rPr lang="ru-RU" sz="2800" dirty="0"/>
              <a:t> </a:t>
            </a:r>
            <a:r>
              <a:rPr lang="ru-RU" sz="2800" dirty="0" err="1"/>
              <a:t>ва</a:t>
            </a:r>
            <a:r>
              <a:rPr lang="ru-RU" sz="2800" dirty="0"/>
              <a:t> </a:t>
            </a:r>
            <a:r>
              <a:rPr lang="ru-RU" sz="2800" dirty="0" err="1"/>
              <a:t>бирлаштириш</a:t>
            </a:r>
            <a:r>
              <a:rPr lang="ru-RU" sz="2800" dirty="0"/>
              <a:t> </a:t>
            </a:r>
            <a:r>
              <a:rPr lang="ru-RU" sz="2800" dirty="0" err="1"/>
              <a:t>балансларига</a:t>
            </a:r>
            <a:r>
              <a:rPr lang="ru-RU" sz="2800" dirty="0"/>
              <a:t> </a:t>
            </a:r>
            <a:r>
              <a:rPr lang="ru-RU" sz="2800" dirty="0" err="1"/>
              <a:t>бўлинади</a:t>
            </a:r>
            <a:r>
              <a:rPr lang="ru-RU" sz="2800" dirty="0"/>
              <a:t>.</a:t>
            </a:r>
          </a:p>
        </p:txBody>
      </p:sp>
      <p:sp>
        <p:nvSpPr>
          <p:cNvPr id="33" name="Pentagon 12">
            <a:extLst>
              <a:ext uri="{FF2B5EF4-FFF2-40B4-BE49-F238E27FC236}">
                <a16:creationId xmlns:a16="http://schemas.microsoft.com/office/drawing/2014/main" xmlns="" id="{CC96C28A-4CF4-43F2-9A94-74C6B75E9A7E}"/>
              </a:ext>
            </a:extLst>
          </p:cNvPr>
          <p:cNvSpPr/>
          <p:nvPr/>
        </p:nvSpPr>
        <p:spPr>
          <a:xfrm rot="5400000">
            <a:off x="-65898" y="2048524"/>
            <a:ext cx="2327013" cy="1444991"/>
          </a:xfrm>
          <a:prstGeom prst="homePlat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a:p>
        </p:txBody>
      </p:sp>
      <p:sp>
        <p:nvSpPr>
          <p:cNvPr id="34" name="Rectangle 33">
            <a:extLst>
              <a:ext uri="{FF2B5EF4-FFF2-40B4-BE49-F238E27FC236}">
                <a16:creationId xmlns:a16="http://schemas.microsoft.com/office/drawing/2014/main" xmlns="" id="{9F8523DE-4C62-4AC7-8E0A-663A7C0EEEDD}"/>
              </a:ext>
            </a:extLst>
          </p:cNvPr>
          <p:cNvSpPr/>
          <p:nvPr/>
        </p:nvSpPr>
        <p:spPr>
          <a:xfrm>
            <a:off x="293959"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bg2">
                    <a:lumMod val="10000"/>
                  </a:schemeClr>
                </a:solidFill>
              </a:rPr>
              <a:t>01</a:t>
            </a:r>
          </a:p>
        </p:txBody>
      </p:sp>
      <p:sp>
        <p:nvSpPr>
          <p:cNvPr id="35" name="Pentagon 16">
            <a:extLst>
              <a:ext uri="{FF2B5EF4-FFF2-40B4-BE49-F238E27FC236}">
                <a16:creationId xmlns:a16="http://schemas.microsoft.com/office/drawing/2014/main" xmlns="" id="{B96DEE69-B2B4-49E8-92E3-617125D2AA29}"/>
              </a:ext>
            </a:extLst>
          </p:cNvPr>
          <p:cNvSpPr/>
          <p:nvPr/>
        </p:nvSpPr>
        <p:spPr>
          <a:xfrm rot="5400000">
            <a:off x="1791584" y="1954703"/>
            <a:ext cx="2079667" cy="14449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a:extLst>
              <a:ext uri="{FF2B5EF4-FFF2-40B4-BE49-F238E27FC236}">
                <a16:creationId xmlns:a16="http://schemas.microsoft.com/office/drawing/2014/main" xmlns="" id="{EF626B00-4315-4F99-AE8A-6D44B774BBB6}"/>
              </a:ext>
            </a:extLst>
          </p:cNvPr>
          <p:cNvSpPr/>
          <p:nvPr/>
        </p:nvSpPr>
        <p:spPr>
          <a:xfrm>
            <a:off x="2021881"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2">
                    <a:lumMod val="75000"/>
                  </a:schemeClr>
                </a:solidFill>
              </a:rPr>
              <a:t>02</a:t>
            </a:r>
          </a:p>
        </p:txBody>
      </p:sp>
      <p:sp>
        <p:nvSpPr>
          <p:cNvPr id="37" name="Pentagon 19">
            <a:extLst>
              <a:ext uri="{FF2B5EF4-FFF2-40B4-BE49-F238E27FC236}">
                <a16:creationId xmlns:a16="http://schemas.microsoft.com/office/drawing/2014/main" xmlns="" id="{9AD5CB33-8E6D-4C17-BB09-9DDEB3E8DABE}"/>
              </a:ext>
            </a:extLst>
          </p:cNvPr>
          <p:cNvSpPr/>
          <p:nvPr/>
        </p:nvSpPr>
        <p:spPr>
          <a:xfrm rot="5400000">
            <a:off x="3602154" y="1875891"/>
            <a:ext cx="1922039" cy="14449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a:extLst>
              <a:ext uri="{FF2B5EF4-FFF2-40B4-BE49-F238E27FC236}">
                <a16:creationId xmlns:a16="http://schemas.microsoft.com/office/drawing/2014/main" xmlns="" id="{1C4CA2D1-F824-431B-BEA0-5B516FA11008}"/>
              </a:ext>
            </a:extLst>
          </p:cNvPr>
          <p:cNvSpPr/>
          <p:nvPr/>
        </p:nvSpPr>
        <p:spPr>
          <a:xfrm>
            <a:off x="3762462"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3">
                    <a:lumMod val="75000"/>
                  </a:schemeClr>
                </a:solidFill>
              </a:rPr>
              <a:t>03</a:t>
            </a:r>
          </a:p>
        </p:txBody>
      </p:sp>
      <p:sp>
        <p:nvSpPr>
          <p:cNvPr id="39" name="Pentagon 22">
            <a:extLst>
              <a:ext uri="{FF2B5EF4-FFF2-40B4-BE49-F238E27FC236}">
                <a16:creationId xmlns:a16="http://schemas.microsoft.com/office/drawing/2014/main" xmlns="" id="{5A2839F1-FBC4-46D1-9A67-23356599D9B5}"/>
              </a:ext>
            </a:extLst>
          </p:cNvPr>
          <p:cNvSpPr/>
          <p:nvPr/>
        </p:nvSpPr>
        <p:spPr>
          <a:xfrm rot="5400000">
            <a:off x="5180302" y="1958139"/>
            <a:ext cx="2126876" cy="1444991"/>
          </a:xfrm>
          <a:prstGeom prst="homePlat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350"/>
          </a:p>
        </p:txBody>
      </p:sp>
      <p:sp>
        <p:nvSpPr>
          <p:cNvPr id="40" name="Rectangle 39">
            <a:extLst>
              <a:ext uri="{FF2B5EF4-FFF2-40B4-BE49-F238E27FC236}">
                <a16:creationId xmlns:a16="http://schemas.microsoft.com/office/drawing/2014/main" xmlns="" id="{BB1CE119-DDCC-45E8-A571-24BE21550E9C}"/>
              </a:ext>
            </a:extLst>
          </p:cNvPr>
          <p:cNvSpPr/>
          <p:nvPr/>
        </p:nvSpPr>
        <p:spPr>
          <a:xfrm>
            <a:off x="5477725"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4">
                    <a:lumMod val="75000"/>
                  </a:schemeClr>
                </a:solidFill>
              </a:rPr>
              <a:t>04</a:t>
            </a:r>
          </a:p>
        </p:txBody>
      </p:sp>
      <p:sp>
        <p:nvSpPr>
          <p:cNvPr id="41" name="Pentagon 25">
            <a:extLst>
              <a:ext uri="{FF2B5EF4-FFF2-40B4-BE49-F238E27FC236}">
                <a16:creationId xmlns:a16="http://schemas.microsoft.com/office/drawing/2014/main" xmlns="" id="{19BA196E-B6D2-469B-BD08-26A302BC73DB}"/>
              </a:ext>
            </a:extLst>
          </p:cNvPr>
          <p:cNvSpPr/>
          <p:nvPr/>
        </p:nvSpPr>
        <p:spPr>
          <a:xfrm rot="5400000">
            <a:off x="6924991" y="1947866"/>
            <a:ext cx="2093345" cy="1444991"/>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350"/>
          </a:p>
        </p:txBody>
      </p:sp>
      <p:sp>
        <p:nvSpPr>
          <p:cNvPr id="42" name="Rectangle 41">
            <a:extLst>
              <a:ext uri="{FF2B5EF4-FFF2-40B4-BE49-F238E27FC236}">
                <a16:creationId xmlns:a16="http://schemas.microsoft.com/office/drawing/2014/main" xmlns="" id="{C6CFE293-180B-4139-924B-8EC7A8496997}"/>
              </a:ext>
            </a:extLst>
          </p:cNvPr>
          <p:cNvSpPr/>
          <p:nvPr/>
        </p:nvSpPr>
        <p:spPr>
          <a:xfrm>
            <a:off x="7205648"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5">
                    <a:lumMod val="75000"/>
                  </a:schemeClr>
                </a:solidFill>
              </a:rPr>
              <a:t>05</a:t>
            </a:r>
          </a:p>
        </p:txBody>
      </p:sp>
      <p:grpSp>
        <p:nvGrpSpPr>
          <p:cNvPr id="4" name="Group 3">
            <a:extLst>
              <a:ext uri="{FF2B5EF4-FFF2-40B4-BE49-F238E27FC236}">
                <a16:creationId xmlns:a16="http://schemas.microsoft.com/office/drawing/2014/main" xmlns="" id="{4E89D68D-3230-4425-926D-53AC04E8A42D}"/>
              </a:ext>
            </a:extLst>
          </p:cNvPr>
          <p:cNvGrpSpPr/>
          <p:nvPr/>
        </p:nvGrpSpPr>
        <p:grpSpPr>
          <a:xfrm>
            <a:off x="293958" y="2508381"/>
            <a:ext cx="1619076" cy="93479"/>
            <a:chOff x="391944" y="3179782"/>
            <a:chExt cx="2158768" cy="124639"/>
          </a:xfrm>
        </p:grpSpPr>
        <p:sp>
          <p:nvSpPr>
            <p:cNvPr id="3" name="Right Triangle 2">
              <a:extLst>
                <a:ext uri="{FF2B5EF4-FFF2-40B4-BE49-F238E27FC236}">
                  <a16:creationId xmlns:a16="http://schemas.microsoft.com/office/drawing/2014/main" xmlns="" id="{F406CF39-DBBA-4749-99D9-70D1A1616F5C}"/>
                </a:ext>
              </a:extLst>
            </p:cNvPr>
            <p:cNvSpPr/>
            <p:nvPr/>
          </p:nvSpPr>
          <p:spPr>
            <a:xfrm flipH="1" flipV="1">
              <a:off x="391944" y="3179782"/>
              <a:ext cx="116057" cy="124639"/>
            </a:xfrm>
            <a:prstGeom prst="rtTriangl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Right Triangle 72">
              <a:extLst>
                <a:ext uri="{FF2B5EF4-FFF2-40B4-BE49-F238E27FC236}">
                  <a16:creationId xmlns:a16="http://schemas.microsoft.com/office/drawing/2014/main" xmlns="" id="{1D212E41-E28A-4442-A810-814F6725DBF1}"/>
                </a:ext>
              </a:extLst>
            </p:cNvPr>
            <p:cNvSpPr/>
            <p:nvPr/>
          </p:nvSpPr>
          <p:spPr>
            <a:xfrm flipV="1">
              <a:off x="2434655" y="3179782"/>
              <a:ext cx="116057" cy="124639"/>
            </a:xfrm>
            <a:prstGeom prst="rtTriangl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4" name="Group 73">
            <a:extLst>
              <a:ext uri="{FF2B5EF4-FFF2-40B4-BE49-F238E27FC236}">
                <a16:creationId xmlns:a16="http://schemas.microsoft.com/office/drawing/2014/main" xmlns="" id="{6875005D-93AC-477C-BBAE-2600AA083754}"/>
              </a:ext>
            </a:extLst>
          </p:cNvPr>
          <p:cNvGrpSpPr/>
          <p:nvPr/>
        </p:nvGrpSpPr>
        <p:grpSpPr>
          <a:xfrm>
            <a:off x="2021880" y="2508381"/>
            <a:ext cx="1619076" cy="93479"/>
            <a:chOff x="391944" y="3179782"/>
            <a:chExt cx="2158768" cy="124639"/>
          </a:xfrm>
          <a:solidFill>
            <a:schemeClr val="accent2">
              <a:lumMod val="50000"/>
            </a:schemeClr>
          </a:solidFill>
        </p:grpSpPr>
        <p:sp>
          <p:nvSpPr>
            <p:cNvPr id="75" name="Right Triangle 74">
              <a:extLst>
                <a:ext uri="{FF2B5EF4-FFF2-40B4-BE49-F238E27FC236}">
                  <a16:creationId xmlns:a16="http://schemas.microsoft.com/office/drawing/2014/main" xmlns="" id="{44E1CBAB-3DE8-4BB0-A6EC-D26F410DB48F}"/>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6" name="Right Triangle 75">
              <a:extLst>
                <a:ext uri="{FF2B5EF4-FFF2-40B4-BE49-F238E27FC236}">
                  <a16:creationId xmlns:a16="http://schemas.microsoft.com/office/drawing/2014/main" xmlns="" id="{FF6D6EA7-A14F-4E5A-8666-2D405F5206A5}"/>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7" name="Group 76">
            <a:extLst>
              <a:ext uri="{FF2B5EF4-FFF2-40B4-BE49-F238E27FC236}">
                <a16:creationId xmlns:a16="http://schemas.microsoft.com/office/drawing/2014/main" xmlns="" id="{9F3D4D24-3DA1-46D8-B1C3-5A6FF3B11EDF}"/>
              </a:ext>
            </a:extLst>
          </p:cNvPr>
          <p:cNvGrpSpPr/>
          <p:nvPr/>
        </p:nvGrpSpPr>
        <p:grpSpPr>
          <a:xfrm>
            <a:off x="3749802" y="2508381"/>
            <a:ext cx="1619076" cy="93479"/>
            <a:chOff x="391944" y="3179782"/>
            <a:chExt cx="2158768" cy="124639"/>
          </a:xfrm>
          <a:solidFill>
            <a:schemeClr val="accent3">
              <a:lumMod val="50000"/>
            </a:schemeClr>
          </a:solidFill>
        </p:grpSpPr>
        <p:sp>
          <p:nvSpPr>
            <p:cNvPr id="78" name="Right Triangle 77">
              <a:extLst>
                <a:ext uri="{FF2B5EF4-FFF2-40B4-BE49-F238E27FC236}">
                  <a16:creationId xmlns:a16="http://schemas.microsoft.com/office/drawing/2014/main" xmlns="" id="{E77878EA-D01B-495E-84E5-DBD0194FD019}"/>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9" name="Right Triangle 78">
              <a:extLst>
                <a:ext uri="{FF2B5EF4-FFF2-40B4-BE49-F238E27FC236}">
                  <a16:creationId xmlns:a16="http://schemas.microsoft.com/office/drawing/2014/main" xmlns="" id="{065430E7-19B1-4579-893F-B2CFC25DE7A1}"/>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0" name="Group 79">
            <a:extLst>
              <a:ext uri="{FF2B5EF4-FFF2-40B4-BE49-F238E27FC236}">
                <a16:creationId xmlns:a16="http://schemas.microsoft.com/office/drawing/2014/main" xmlns="" id="{BA3ECAAF-E814-46B1-AE17-3A76B6D453AB}"/>
              </a:ext>
            </a:extLst>
          </p:cNvPr>
          <p:cNvGrpSpPr/>
          <p:nvPr/>
        </p:nvGrpSpPr>
        <p:grpSpPr>
          <a:xfrm>
            <a:off x="5477725" y="2508381"/>
            <a:ext cx="1619076" cy="93479"/>
            <a:chOff x="391944" y="3179782"/>
            <a:chExt cx="2158768" cy="124639"/>
          </a:xfrm>
          <a:solidFill>
            <a:schemeClr val="accent4">
              <a:lumMod val="50000"/>
            </a:schemeClr>
          </a:solidFill>
        </p:grpSpPr>
        <p:sp>
          <p:nvSpPr>
            <p:cNvPr id="81" name="Right Triangle 80">
              <a:extLst>
                <a:ext uri="{FF2B5EF4-FFF2-40B4-BE49-F238E27FC236}">
                  <a16:creationId xmlns:a16="http://schemas.microsoft.com/office/drawing/2014/main" xmlns="" id="{9EBD5FCA-1953-4B6A-A648-550BA771123D}"/>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2" name="Right Triangle 81">
              <a:extLst>
                <a:ext uri="{FF2B5EF4-FFF2-40B4-BE49-F238E27FC236}">
                  <a16:creationId xmlns:a16="http://schemas.microsoft.com/office/drawing/2014/main" xmlns="" id="{E254E36C-274D-4B2B-BD72-E16BA46AB720}"/>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3" name="Group 82">
            <a:extLst>
              <a:ext uri="{FF2B5EF4-FFF2-40B4-BE49-F238E27FC236}">
                <a16:creationId xmlns:a16="http://schemas.microsoft.com/office/drawing/2014/main" xmlns="" id="{82B5A4B4-8EBB-4272-802B-0C53A455A833}"/>
              </a:ext>
            </a:extLst>
          </p:cNvPr>
          <p:cNvGrpSpPr/>
          <p:nvPr/>
        </p:nvGrpSpPr>
        <p:grpSpPr>
          <a:xfrm>
            <a:off x="7205648" y="2508381"/>
            <a:ext cx="1619076" cy="93479"/>
            <a:chOff x="391944" y="3179782"/>
            <a:chExt cx="2158768" cy="124639"/>
          </a:xfrm>
          <a:solidFill>
            <a:schemeClr val="accent5">
              <a:lumMod val="50000"/>
            </a:schemeClr>
          </a:solidFill>
        </p:grpSpPr>
        <p:sp>
          <p:nvSpPr>
            <p:cNvPr id="84" name="Right Triangle 83">
              <a:extLst>
                <a:ext uri="{FF2B5EF4-FFF2-40B4-BE49-F238E27FC236}">
                  <a16:creationId xmlns:a16="http://schemas.microsoft.com/office/drawing/2014/main" xmlns="" id="{537E7D62-91D5-4274-B987-817BE4F5FBFC}"/>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5" name="Right Triangle 84">
              <a:extLst>
                <a:ext uri="{FF2B5EF4-FFF2-40B4-BE49-F238E27FC236}">
                  <a16:creationId xmlns:a16="http://schemas.microsoft.com/office/drawing/2014/main" xmlns="" id="{07B5A143-F65C-45B5-AE26-E3D2DBA7508B}"/>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6" name="Group 85">
            <a:extLst>
              <a:ext uri="{FF2B5EF4-FFF2-40B4-BE49-F238E27FC236}">
                <a16:creationId xmlns:a16="http://schemas.microsoft.com/office/drawing/2014/main" xmlns="" id="{736CF760-64A2-4333-9F0C-E4EDCEF003F7}"/>
              </a:ext>
            </a:extLst>
          </p:cNvPr>
          <p:cNvGrpSpPr/>
          <p:nvPr/>
        </p:nvGrpSpPr>
        <p:grpSpPr>
          <a:xfrm>
            <a:off x="381001" y="4396599"/>
            <a:ext cx="1444991" cy="1567780"/>
            <a:chOff x="332936" y="2555951"/>
            <a:chExt cx="2937088" cy="859266"/>
          </a:xfrm>
        </p:grpSpPr>
        <p:sp>
          <p:nvSpPr>
            <p:cNvPr id="87" name="TextBox 86">
              <a:extLst>
                <a:ext uri="{FF2B5EF4-FFF2-40B4-BE49-F238E27FC236}">
                  <a16:creationId xmlns:a16="http://schemas.microsoft.com/office/drawing/2014/main" xmlns="" id="{E99882D5-9D2D-4C37-A6BF-A83FC2B3C85A}"/>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88" name="TextBox 87">
              <a:extLst>
                <a:ext uri="{FF2B5EF4-FFF2-40B4-BE49-F238E27FC236}">
                  <a16:creationId xmlns:a16="http://schemas.microsoft.com/office/drawing/2014/main" xmlns="" id="{3EB84B2C-D48D-4B0F-8AD4-367B09FCE0B0}"/>
                </a:ext>
              </a:extLst>
            </p:cNvPr>
            <p:cNvSpPr txBox="1"/>
            <p:nvPr/>
          </p:nvSpPr>
          <p:spPr>
            <a:xfrm>
              <a:off x="340731" y="3086923"/>
              <a:ext cx="2929293" cy="328294"/>
            </a:xfrm>
            <a:prstGeom prst="rect">
              <a:avLst/>
            </a:prstGeom>
            <a:noFill/>
          </p:spPr>
          <p:txBody>
            <a:bodyPr wrap="square" lIns="0" rIns="0" rtlCol="0" anchor="t">
              <a:spAutoFit/>
            </a:bodyPr>
            <a:lstStyle/>
            <a:p>
              <a:pPr algn="just"/>
              <a:endParaRPr lang="en-US" sz="1000" dirty="0" err="1">
                <a:solidFill>
                  <a:schemeClr val="tx1">
                    <a:lumMod val="65000"/>
                    <a:lumOff val="35000"/>
                  </a:schemeClr>
                </a:solidFill>
              </a:endParaRPr>
            </a:p>
          </p:txBody>
        </p:sp>
      </p:grpSp>
      <p:grpSp>
        <p:nvGrpSpPr>
          <p:cNvPr id="89" name="Group 88">
            <a:extLst>
              <a:ext uri="{FF2B5EF4-FFF2-40B4-BE49-F238E27FC236}">
                <a16:creationId xmlns:a16="http://schemas.microsoft.com/office/drawing/2014/main" xmlns="" id="{964CD275-F955-49FF-BF96-111F7DF2D0C1}"/>
              </a:ext>
            </a:extLst>
          </p:cNvPr>
          <p:cNvGrpSpPr/>
          <p:nvPr/>
        </p:nvGrpSpPr>
        <p:grpSpPr>
          <a:xfrm>
            <a:off x="2108923" y="4569992"/>
            <a:ext cx="1444991" cy="1502783"/>
            <a:chOff x="332936" y="2555951"/>
            <a:chExt cx="2937088" cy="859265"/>
          </a:xfrm>
        </p:grpSpPr>
        <p:sp>
          <p:nvSpPr>
            <p:cNvPr id="90" name="TextBox 89">
              <a:extLst>
                <a:ext uri="{FF2B5EF4-FFF2-40B4-BE49-F238E27FC236}">
                  <a16:creationId xmlns:a16="http://schemas.microsoft.com/office/drawing/2014/main" xmlns="" id="{D362FC7B-84F0-4375-A61B-418ABFB31D51}"/>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1" name="TextBox 90">
              <a:extLst>
                <a:ext uri="{FF2B5EF4-FFF2-40B4-BE49-F238E27FC236}">
                  <a16:creationId xmlns:a16="http://schemas.microsoft.com/office/drawing/2014/main" xmlns="" id="{8C36697E-1177-4589-87DA-C1F57EEA11D1}"/>
                </a:ext>
              </a:extLst>
            </p:cNvPr>
            <p:cNvSpPr txBox="1"/>
            <p:nvPr/>
          </p:nvSpPr>
          <p:spPr>
            <a:xfrm>
              <a:off x="551800" y="3086922"/>
              <a:ext cx="2718222" cy="328294"/>
            </a:xfrm>
            <a:prstGeom prst="rect">
              <a:avLst/>
            </a:prstGeom>
            <a:noFill/>
          </p:spPr>
          <p:txBody>
            <a:bodyPr wrap="square" lIns="0" rIns="0" rtlCol="0" anchor="t">
              <a:spAutoFit/>
            </a:bodyPr>
            <a:lstStyle/>
            <a:p>
              <a:pPr algn="just"/>
              <a:r>
                <a:rPr lang="en-US" sz="1000" dirty="0" smtClean="0">
                  <a:solidFill>
                    <a:schemeClr val="tx1">
                      <a:lumMod val="65000"/>
                      <a:lumOff val="35000"/>
                    </a:schemeClr>
                  </a:solidFill>
                </a:rPr>
                <a:t>L</a:t>
              </a:r>
              <a:endParaRPr lang="en-US" sz="1000" dirty="0">
                <a:solidFill>
                  <a:schemeClr val="tx1">
                    <a:lumMod val="65000"/>
                    <a:lumOff val="35000"/>
                  </a:schemeClr>
                </a:solidFill>
              </a:endParaRPr>
            </a:p>
          </p:txBody>
        </p:sp>
      </p:grpSp>
      <p:grpSp>
        <p:nvGrpSpPr>
          <p:cNvPr id="92" name="Group 91">
            <a:extLst>
              <a:ext uri="{FF2B5EF4-FFF2-40B4-BE49-F238E27FC236}">
                <a16:creationId xmlns:a16="http://schemas.microsoft.com/office/drawing/2014/main" xmlns="" id="{2E0FBAE3-967A-413A-98FD-B5C5CDF6E5EA}"/>
              </a:ext>
            </a:extLst>
          </p:cNvPr>
          <p:cNvGrpSpPr/>
          <p:nvPr/>
        </p:nvGrpSpPr>
        <p:grpSpPr>
          <a:xfrm>
            <a:off x="3886009" y="4396601"/>
            <a:ext cx="1444991" cy="1567778"/>
            <a:chOff x="332936" y="2555951"/>
            <a:chExt cx="2937088" cy="859265"/>
          </a:xfrm>
        </p:grpSpPr>
        <p:sp>
          <p:nvSpPr>
            <p:cNvPr id="93" name="TextBox 92">
              <a:extLst>
                <a:ext uri="{FF2B5EF4-FFF2-40B4-BE49-F238E27FC236}">
                  <a16:creationId xmlns:a16="http://schemas.microsoft.com/office/drawing/2014/main" xmlns="" id="{BD031167-1EAD-4E0A-AD1B-4D701E265A56}"/>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4" name="TextBox 93">
              <a:extLst>
                <a:ext uri="{FF2B5EF4-FFF2-40B4-BE49-F238E27FC236}">
                  <a16:creationId xmlns:a16="http://schemas.microsoft.com/office/drawing/2014/main" xmlns="" id="{36DFFBE5-98CF-4339-9C98-0A2C995A0EA4}"/>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grpSp>
        <p:nvGrpSpPr>
          <p:cNvPr id="95" name="Group 94">
            <a:extLst>
              <a:ext uri="{FF2B5EF4-FFF2-40B4-BE49-F238E27FC236}">
                <a16:creationId xmlns:a16="http://schemas.microsoft.com/office/drawing/2014/main" xmlns="" id="{2FB49C19-A453-447E-AE8E-15DA6047062D}"/>
              </a:ext>
            </a:extLst>
          </p:cNvPr>
          <p:cNvGrpSpPr/>
          <p:nvPr/>
        </p:nvGrpSpPr>
        <p:grpSpPr>
          <a:xfrm>
            <a:off x="5592115" y="4503646"/>
            <a:ext cx="1444991" cy="1460733"/>
            <a:chOff x="332936" y="2555951"/>
            <a:chExt cx="2937088" cy="859265"/>
          </a:xfrm>
        </p:grpSpPr>
        <p:sp>
          <p:nvSpPr>
            <p:cNvPr id="96" name="TextBox 95">
              <a:extLst>
                <a:ext uri="{FF2B5EF4-FFF2-40B4-BE49-F238E27FC236}">
                  <a16:creationId xmlns:a16="http://schemas.microsoft.com/office/drawing/2014/main" xmlns="" id="{BA3446F9-A00C-47C8-B500-5C7DDF0890D7}"/>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7" name="TextBox 96">
              <a:extLst>
                <a:ext uri="{FF2B5EF4-FFF2-40B4-BE49-F238E27FC236}">
                  <a16:creationId xmlns:a16="http://schemas.microsoft.com/office/drawing/2014/main" xmlns="" id="{E667477C-12DF-4EBE-9AB5-E65F20E93CCB}"/>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grpSp>
        <p:nvGrpSpPr>
          <p:cNvPr id="98" name="Group 97">
            <a:extLst>
              <a:ext uri="{FF2B5EF4-FFF2-40B4-BE49-F238E27FC236}">
                <a16:creationId xmlns:a16="http://schemas.microsoft.com/office/drawing/2014/main" xmlns="" id="{8E06C805-6281-4910-94D7-CA92C65E13D3}"/>
              </a:ext>
            </a:extLst>
          </p:cNvPr>
          <p:cNvGrpSpPr/>
          <p:nvPr/>
        </p:nvGrpSpPr>
        <p:grpSpPr>
          <a:xfrm>
            <a:off x="7315033" y="5288886"/>
            <a:ext cx="1444991" cy="1567778"/>
            <a:chOff x="332936" y="2555951"/>
            <a:chExt cx="2937088" cy="859265"/>
          </a:xfrm>
        </p:grpSpPr>
        <p:sp>
          <p:nvSpPr>
            <p:cNvPr id="99" name="TextBox 98">
              <a:extLst>
                <a:ext uri="{FF2B5EF4-FFF2-40B4-BE49-F238E27FC236}">
                  <a16:creationId xmlns:a16="http://schemas.microsoft.com/office/drawing/2014/main" xmlns="" id="{DF629272-12FC-42A2-AFDD-D27FCD2F028E}"/>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100" name="TextBox 99">
              <a:extLst>
                <a:ext uri="{FF2B5EF4-FFF2-40B4-BE49-F238E27FC236}">
                  <a16:creationId xmlns:a16="http://schemas.microsoft.com/office/drawing/2014/main" xmlns="" id="{798A84BC-8464-4D53-815D-128935C069A2}"/>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sp>
        <p:nvSpPr>
          <p:cNvPr id="8" name="Прямоугольник 7"/>
          <p:cNvSpPr/>
          <p:nvPr/>
        </p:nvSpPr>
        <p:spPr>
          <a:xfrm>
            <a:off x="178719" y="4092262"/>
            <a:ext cx="1853392" cy="369332"/>
          </a:xfrm>
          <a:prstGeom prst="rect">
            <a:avLst/>
          </a:prstGeom>
        </p:spPr>
        <p:txBody>
          <a:bodyPr wrap="none">
            <a:spAutoFit/>
          </a:bodyPr>
          <a:lstStyle/>
          <a:p>
            <a:r>
              <a:rPr lang="ru-RU" b="1" dirty="0"/>
              <a:t> </a:t>
            </a:r>
            <a:r>
              <a:rPr lang="ru-RU" b="1" dirty="0" err="1"/>
              <a:t>Кириш</a:t>
            </a:r>
            <a:r>
              <a:rPr lang="ru-RU" b="1" dirty="0"/>
              <a:t> </a:t>
            </a:r>
            <a:r>
              <a:rPr lang="ru-RU" b="1" dirty="0" err="1"/>
              <a:t>баланси</a:t>
            </a:r>
            <a:r>
              <a:rPr lang="ru-RU" dirty="0"/>
              <a:t> </a:t>
            </a:r>
          </a:p>
        </p:txBody>
      </p:sp>
      <p:sp>
        <p:nvSpPr>
          <p:cNvPr id="9" name="Прямоугольник 8"/>
          <p:cNvSpPr/>
          <p:nvPr/>
        </p:nvSpPr>
        <p:spPr>
          <a:xfrm>
            <a:off x="29887" y="4472338"/>
            <a:ext cx="2151056" cy="1938992"/>
          </a:xfrm>
          <a:prstGeom prst="rect">
            <a:avLst/>
          </a:prstGeom>
        </p:spPr>
        <p:txBody>
          <a:bodyPr wrap="square">
            <a:spAutoFit/>
          </a:bodyPr>
          <a:lstStyle/>
          <a:p>
            <a:r>
              <a:rPr lang="ru-RU" sz="1200" dirty="0"/>
              <a:t> </a:t>
            </a:r>
            <a:r>
              <a:rPr lang="ru-RU" sz="1200" dirty="0" err="1"/>
              <a:t>корхонанинг</a:t>
            </a:r>
            <a:r>
              <a:rPr lang="ru-RU" sz="1200" dirty="0"/>
              <a:t> </a:t>
            </a:r>
            <a:r>
              <a:rPr lang="ru-RU" sz="1200" dirty="0" err="1"/>
              <a:t>ташкил</a:t>
            </a:r>
            <a:r>
              <a:rPr lang="ru-RU" sz="1200" dirty="0"/>
              <a:t> </a:t>
            </a:r>
            <a:r>
              <a:rPr lang="ru-RU" sz="1200" dirty="0" err="1"/>
              <a:t>топиш</a:t>
            </a:r>
            <a:r>
              <a:rPr lang="ru-RU" sz="1200" dirty="0"/>
              <a:t> </a:t>
            </a:r>
            <a:r>
              <a:rPr lang="ru-RU" sz="1200" dirty="0" err="1"/>
              <a:t>пайтида</a:t>
            </a:r>
            <a:r>
              <a:rPr lang="ru-RU" sz="1200" dirty="0"/>
              <a:t> </a:t>
            </a:r>
            <a:r>
              <a:rPr lang="ru-RU" sz="1200" dirty="0" err="1"/>
              <a:t>тузилади</a:t>
            </a:r>
            <a:r>
              <a:rPr lang="ru-RU" sz="1200" dirty="0"/>
              <a:t>. </a:t>
            </a:r>
          </a:p>
          <a:p>
            <a:r>
              <a:rPr lang="ru-RU" sz="1200" dirty="0"/>
              <a:t> </a:t>
            </a:r>
            <a:r>
              <a:rPr lang="ru-RU" sz="1200" dirty="0" err="1"/>
              <a:t>балансида</a:t>
            </a:r>
            <a:r>
              <a:rPr lang="ru-RU" sz="1200" dirty="0"/>
              <a:t> устав капитали </a:t>
            </a:r>
            <a:r>
              <a:rPr lang="ru-RU" sz="1200" dirty="0" err="1"/>
              <a:t>таъсис</a:t>
            </a:r>
            <a:r>
              <a:rPr lang="ru-RU" sz="1200" dirty="0"/>
              <a:t> </a:t>
            </a:r>
            <a:r>
              <a:rPr lang="ru-RU" sz="1200" dirty="0" err="1"/>
              <a:t>ҳужжатлари</a:t>
            </a:r>
            <a:r>
              <a:rPr lang="ru-RU" sz="1200" dirty="0"/>
              <a:t> </a:t>
            </a:r>
            <a:r>
              <a:rPr lang="ru-RU" sz="1200" dirty="0" err="1"/>
              <a:t>бўйича</a:t>
            </a:r>
            <a:r>
              <a:rPr lang="ru-RU" sz="1200" dirty="0"/>
              <a:t> </a:t>
            </a:r>
            <a:r>
              <a:rPr lang="ru-RU" sz="1200" dirty="0" err="1" smtClean="0"/>
              <a:t>Кириш</a:t>
            </a:r>
            <a:r>
              <a:rPr lang="ru-RU" sz="1200" dirty="0" smtClean="0"/>
              <a:t> </a:t>
            </a:r>
            <a:r>
              <a:rPr lang="ru-RU" sz="1200" dirty="0" err="1" smtClean="0"/>
              <a:t>ва</a:t>
            </a:r>
            <a:r>
              <a:rPr lang="ru-RU" sz="1200" dirty="0" smtClean="0"/>
              <a:t> </a:t>
            </a:r>
            <a:r>
              <a:rPr lang="ru-RU" sz="1200" dirty="0" err="1"/>
              <a:t>унга</a:t>
            </a:r>
            <a:r>
              <a:rPr lang="ru-RU" sz="1200" dirty="0"/>
              <a:t> </a:t>
            </a:r>
            <a:r>
              <a:rPr lang="ru-RU" sz="1200" dirty="0" err="1"/>
              <a:t>доир</a:t>
            </a:r>
            <a:r>
              <a:rPr lang="ru-RU" sz="1200" dirty="0"/>
              <a:t> </a:t>
            </a:r>
            <a:r>
              <a:rPr lang="ru-RU" sz="1200" dirty="0" err="1"/>
              <a:t>бадаллар</a:t>
            </a:r>
            <a:r>
              <a:rPr lang="ru-RU" sz="1200" dirty="0"/>
              <a:t> пул </a:t>
            </a:r>
            <a:r>
              <a:rPr lang="ru-RU" sz="1200" dirty="0" err="1"/>
              <a:t>маблағлари</a:t>
            </a:r>
            <a:r>
              <a:rPr lang="ru-RU" sz="1200" dirty="0"/>
              <a:t>, </a:t>
            </a:r>
            <a:r>
              <a:rPr lang="ru-RU" sz="1200" dirty="0" err="1"/>
              <a:t>бошқа</a:t>
            </a:r>
            <a:r>
              <a:rPr lang="ru-RU" sz="1200" dirty="0"/>
              <a:t> мол-</a:t>
            </a:r>
            <a:r>
              <a:rPr lang="ru-RU" sz="1200" dirty="0" err="1"/>
              <a:t>мулк</a:t>
            </a:r>
            <a:r>
              <a:rPr lang="ru-RU" sz="1200" dirty="0"/>
              <a:t>  </a:t>
            </a:r>
            <a:r>
              <a:rPr lang="ru-RU" sz="1200" dirty="0" err="1"/>
              <a:t>кўринишидан</a:t>
            </a:r>
            <a:r>
              <a:rPr lang="ru-RU" sz="1200" dirty="0"/>
              <a:t>, </a:t>
            </a:r>
            <a:r>
              <a:rPr lang="ru-RU" sz="1200" dirty="0" err="1"/>
              <a:t>ақлий</a:t>
            </a:r>
            <a:r>
              <a:rPr lang="ru-RU" sz="1200" dirty="0"/>
              <a:t> </a:t>
            </a:r>
            <a:r>
              <a:rPr lang="ru-RU" sz="1200" dirty="0" err="1"/>
              <a:t>мулк</a:t>
            </a:r>
            <a:r>
              <a:rPr lang="ru-RU" sz="1200" dirty="0"/>
              <a:t> </a:t>
            </a:r>
            <a:r>
              <a:rPr lang="ru-RU" sz="1200" dirty="0" err="1"/>
              <a:t>номоддий</a:t>
            </a:r>
            <a:r>
              <a:rPr lang="ru-RU" sz="1200" dirty="0"/>
              <a:t> </a:t>
            </a:r>
            <a:r>
              <a:rPr lang="ru-RU" sz="1200" dirty="0" err="1"/>
              <a:t>активлар</a:t>
            </a:r>
            <a:r>
              <a:rPr lang="ru-RU" sz="1200" dirty="0"/>
              <a:t> </a:t>
            </a:r>
            <a:r>
              <a:rPr lang="ru-RU" sz="1200" dirty="0" err="1"/>
              <a:t>кўринишида</a:t>
            </a:r>
            <a:r>
              <a:rPr lang="ru-RU" sz="1200" dirty="0"/>
              <a:t> </a:t>
            </a:r>
            <a:r>
              <a:rPr lang="ru-RU" sz="1200" dirty="0" err="1"/>
              <a:t>акс</a:t>
            </a:r>
            <a:r>
              <a:rPr lang="ru-RU" sz="1200" dirty="0"/>
              <a:t> </a:t>
            </a:r>
            <a:r>
              <a:rPr lang="ru-RU" sz="1200" dirty="0" err="1"/>
              <a:t>эттирилади</a:t>
            </a:r>
            <a:r>
              <a:rPr lang="ru-RU" sz="1200" dirty="0"/>
              <a:t> </a:t>
            </a:r>
            <a:r>
              <a:rPr lang="ru-RU" sz="1200" dirty="0" err="1"/>
              <a:t>ва</a:t>
            </a:r>
            <a:r>
              <a:rPr lang="ru-RU" sz="1200" dirty="0"/>
              <a:t> </a:t>
            </a:r>
            <a:r>
              <a:rPr lang="ru-RU" sz="1200" dirty="0" err="1"/>
              <a:t>ҳоказо</a:t>
            </a:r>
            <a:r>
              <a:rPr lang="ru-RU" sz="1200" dirty="0"/>
              <a:t>.</a:t>
            </a:r>
            <a:endParaRPr lang="ru-RU" sz="1200" b="1" dirty="0"/>
          </a:p>
        </p:txBody>
      </p:sp>
      <p:sp>
        <p:nvSpPr>
          <p:cNvPr id="10" name="Прямоугольник 9"/>
          <p:cNvSpPr/>
          <p:nvPr/>
        </p:nvSpPr>
        <p:spPr>
          <a:xfrm>
            <a:off x="1875139" y="4587766"/>
            <a:ext cx="1884170" cy="369332"/>
          </a:xfrm>
          <a:prstGeom prst="rect">
            <a:avLst/>
          </a:prstGeom>
        </p:spPr>
        <p:txBody>
          <a:bodyPr wrap="none">
            <a:spAutoFit/>
          </a:bodyPr>
          <a:lstStyle/>
          <a:p>
            <a:r>
              <a:rPr lang="ru-RU" b="1" dirty="0"/>
              <a:t> </a:t>
            </a:r>
            <a:r>
              <a:rPr lang="ru-RU" sz="1600" b="1" dirty="0" err="1"/>
              <a:t>Жорий</a:t>
            </a:r>
            <a:r>
              <a:rPr lang="ru-RU" sz="1600" b="1" dirty="0"/>
              <a:t> </a:t>
            </a:r>
            <a:r>
              <a:rPr lang="ru-RU" sz="1600" b="1" dirty="0" err="1"/>
              <a:t>баланслар</a:t>
            </a:r>
            <a:r>
              <a:rPr lang="ru-RU" sz="1600" dirty="0"/>
              <a:t> </a:t>
            </a:r>
          </a:p>
        </p:txBody>
      </p:sp>
      <p:sp>
        <p:nvSpPr>
          <p:cNvPr id="12" name="Прямоугольник 11"/>
          <p:cNvSpPr/>
          <p:nvPr/>
        </p:nvSpPr>
        <p:spPr>
          <a:xfrm>
            <a:off x="2048757" y="5036660"/>
            <a:ext cx="1565322" cy="1384995"/>
          </a:xfrm>
          <a:prstGeom prst="rect">
            <a:avLst/>
          </a:prstGeom>
        </p:spPr>
        <p:txBody>
          <a:bodyPr wrap="square">
            <a:spAutoFit/>
          </a:bodyPr>
          <a:lstStyle/>
          <a:p>
            <a:r>
              <a:rPr lang="ru-RU" sz="1200" dirty="0" err="1"/>
              <a:t>корхона</a:t>
            </a:r>
            <a:r>
              <a:rPr lang="ru-RU" sz="1200" dirty="0"/>
              <a:t> </a:t>
            </a:r>
            <a:r>
              <a:rPr lang="ru-RU" sz="1200" dirty="0" err="1"/>
              <a:t>қонунчилик</a:t>
            </a:r>
            <a:r>
              <a:rPr lang="ru-RU" sz="1200" dirty="0"/>
              <a:t> </a:t>
            </a:r>
            <a:r>
              <a:rPr lang="ru-RU" sz="1200" dirty="0" err="1"/>
              <a:t>билан</a:t>
            </a:r>
            <a:r>
              <a:rPr lang="ru-RU" sz="1200" dirty="0"/>
              <a:t> </a:t>
            </a:r>
            <a:r>
              <a:rPr lang="ru-RU" sz="1200" dirty="0" err="1"/>
              <a:t>белгиланган</a:t>
            </a:r>
            <a:r>
              <a:rPr lang="ru-RU" sz="1200" dirty="0"/>
              <a:t> </a:t>
            </a:r>
            <a:r>
              <a:rPr lang="ru-RU" sz="1200" dirty="0" err="1"/>
              <a:t>муддатда</a:t>
            </a:r>
            <a:r>
              <a:rPr lang="ru-RU" sz="1200" dirty="0"/>
              <a:t> </a:t>
            </a:r>
            <a:r>
              <a:rPr lang="ru-RU" sz="1200" dirty="0" err="1"/>
              <a:t>мавжуд</a:t>
            </a:r>
            <a:r>
              <a:rPr lang="ru-RU" sz="1200" dirty="0"/>
              <a:t> </a:t>
            </a:r>
            <a:r>
              <a:rPr lang="ru-RU" sz="1200" dirty="0" err="1"/>
              <a:t>бўлган</a:t>
            </a:r>
            <a:r>
              <a:rPr lang="ru-RU" sz="1200" dirty="0"/>
              <a:t> </a:t>
            </a:r>
            <a:r>
              <a:rPr lang="ru-RU" sz="1200" dirty="0" err="1"/>
              <a:t>вақт</a:t>
            </a:r>
            <a:r>
              <a:rPr lang="ru-RU" sz="1200" dirty="0"/>
              <a:t> </a:t>
            </a:r>
            <a:r>
              <a:rPr lang="ru-RU" sz="1200" dirty="0" err="1"/>
              <a:t>мобайнида</a:t>
            </a:r>
            <a:r>
              <a:rPr lang="ru-RU" sz="1200" dirty="0"/>
              <a:t> </a:t>
            </a:r>
            <a:r>
              <a:rPr lang="ru-RU" sz="1200" dirty="0" err="1"/>
              <a:t>вақти</a:t>
            </a:r>
            <a:r>
              <a:rPr lang="ru-RU" sz="1200" dirty="0"/>
              <a:t> </a:t>
            </a:r>
            <a:r>
              <a:rPr lang="ru-RU" sz="1200" dirty="0" err="1"/>
              <a:t>вақти</a:t>
            </a:r>
            <a:r>
              <a:rPr lang="ru-RU" sz="1200" dirty="0"/>
              <a:t> </a:t>
            </a:r>
            <a:r>
              <a:rPr lang="ru-RU" sz="1200" dirty="0" err="1"/>
              <a:t>билан</a:t>
            </a:r>
            <a:r>
              <a:rPr lang="ru-RU" sz="1200" dirty="0"/>
              <a:t> </a:t>
            </a:r>
            <a:r>
              <a:rPr lang="ru-RU" sz="1200" dirty="0" err="1"/>
              <a:t>тузилиб</a:t>
            </a:r>
            <a:r>
              <a:rPr lang="ru-RU" sz="1200" dirty="0"/>
              <a:t> </a:t>
            </a:r>
            <a:r>
              <a:rPr lang="ru-RU" sz="1200" dirty="0" err="1"/>
              <a:t>турилади</a:t>
            </a:r>
            <a:endParaRPr lang="ru-RU" sz="1200" dirty="0"/>
          </a:p>
        </p:txBody>
      </p:sp>
      <p:sp>
        <p:nvSpPr>
          <p:cNvPr id="13" name="Прямоугольник 12"/>
          <p:cNvSpPr/>
          <p:nvPr/>
        </p:nvSpPr>
        <p:spPr>
          <a:xfrm>
            <a:off x="7139948" y="3490798"/>
            <a:ext cx="1915653" cy="369332"/>
          </a:xfrm>
          <a:prstGeom prst="rect">
            <a:avLst/>
          </a:prstGeom>
        </p:spPr>
        <p:txBody>
          <a:bodyPr wrap="none">
            <a:spAutoFit/>
          </a:bodyPr>
          <a:lstStyle/>
          <a:p>
            <a:r>
              <a:rPr lang="ru-RU" b="1" dirty="0" err="1"/>
              <a:t>Тугатиш</a:t>
            </a:r>
            <a:r>
              <a:rPr lang="ru-RU" b="1" dirty="0"/>
              <a:t> </a:t>
            </a:r>
            <a:r>
              <a:rPr lang="ru-RU" b="1" dirty="0" err="1"/>
              <a:t>баланси</a:t>
            </a:r>
            <a:r>
              <a:rPr lang="ru-RU" dirty="0"/>
              <a:t> </a:t>
            </a:r>
          </a:p>
        </p:txBody>
      </p:sp>
      <p:sp>
        <p:nvSpPr>
          <p:cNvPr id="14" name="Прямоугольник 13"/>
          <p:cNvSpPr/>
          <p:nvPr/>
        </p:nvSpPr>
        <p:spPr>
          <a:xfrm>
            <a:off x="7070587" y="3803864"/>
            <a:ext cx="2054376" cy="2970044"/>
          </a:xfrm>
          <a:prstGeom prst="rect">
            <a:avLst/>
          </a:prstGeom>
        </p:spPr>
        <p:txBody>
          <a:bodyPr wrap="square">
            <a:spAutoFit/>
          </a:bodyPr>
          <a:lstStyle/>
          <a:p>
            <a:r>
              <a:rPr lang="ru-RU" sz="1100" dirty="0" err="1"/>
              <a:t>корхона</a:t>
            </a:r>
            <a:r>
              <a:rPr lang="ru-RU" sz="1100" dirty="0"/>
              <a:t> </a:t>
            </a:r>
            <a:r>
              <a:rPr lang="ru-RU" sz="1100" dirty="0" err="1"/>
              <a:t>фаолиятини</a:t>
            </a:r>
            <a:r>
              <a:rPr lang="ru-RU" sz="1100" dirty="0"/>
              <a:t> </a:t>
            </a:r>
            <a:r>
              <a:rPr lang="ru-RU" sz="1100" dirty="0" err="1"/>
              <a:t>тугатиш</a:t>
            </a:r>
            <a:r>
              <a:rPr lang="ru-RU" sz="1100" dirty="0"/>
              <a:t> </a:t>
            </a:r>
            <a:r>
              <a:rPr lang="ru-RU" sz="1100" dirty="0" err="1"/>
              <a:t>санасида</a:t>
            </a:r>
            <a:r>
              <a:rPr lang="ru-RU" sz="1100" dirty="0"/>
              <a:t> мол-</a:t>
            </a:r>
            <a:r>
              <a:rPr lang="ru-RU" sz="1100" dirty="0" err="1"/>
              <a:t>мулк</a:t>
            </a:r>
            <a:r>
              <a:rPr lang="ru-RU" sz="1100" dirty="0"/>
              <a:t> </a:t>
            </a:r>
            <a:r>
              <a:rPr lang="ru-RU" sz="1100" dirty="0" err="1"/>
              <a:t>ва</a:t>
            </a:r>
            <a:r>
              <a:rPr lang="ru-RU" sz="1100" dirty="0"/>
              <a:t> </a:t>
            </a:r>
            <a:r>
              <a:rPr lang="ru-RU" sz="1100" dirty="0" err="1"/>
              <a:t>унинг</a:t>
            </a:r>
            <a:r>
              <a:rPr lang="ru-RU" sz="1100" dirty="0"/>
              <a:t> </a:t>
            </a:r>
            <a:r>
              <a:rPr lang="ru-RU" sz="1100" dirty="0" err="1"/>
              <a:t>манбалари</a:t>
            </a:r>
            <a:r>
              <a:rPr lang="ru-RU" sz="1100" dirty="0"/>
              <a:t> </a:t>
            </a:r>
            <a:r>
              <a:rPr lang="ru-RU" sz="1100" dirty="0" err="1"/>
              <a:t>ҳолатини</a:t>
            </a:r>
            <a:r>
              <a:rPr lang="ru-RU" sz="1100" dirty="0"/>
              <a:t> </a:t>
            </a:r>
            <a:r>
              <a:rPr lang="ru-RU" sz="1100" dirty="0" err="1"/>
              <a:t>тавсифлаш</a:t>
            </a:r>
            <a:r>
              <a:rPr lang="ru-RU" sz="1100" dirty="0"/>
              <a:t> </a:t>
            </a:r>
            <a:r>
              <a:rPr lang="ru-RU" sz="1100" dirty="0" err="1"/>
              <a:t>учун</a:t>
            </a:r>
            <a:r>
              <a:rPr lang="ru-RU" sz="1100" dirty="0"/>
              <a:t> </a:t>
            </a:r>
            <a:r>
              <a:rPr lang="ru-RU" sz="1100" dirty="0" err="1"/>
              <a:t>тузилади</a:t>
            </a:r>
            <a:r>
              <a:rPr lang="ru-RU" sz="1100" dirty="0"/>
              <a:t>. </a:t>
            </a:r>
            <a:r>
              <a:rPr lang="ru-RU" sz="1100" dirty="0" err="1"/>
              <a:t>Тугатиш</a:t>
            </a:r>
            <a:r>
              <a:rPr lang="ru-RU" sz="1100" dirty="0"/>
              <a:t> </a:t>
            </a:r>
            <a:r>
              <a:rPr lang="ru-RU" sz="1100" dirty="0" err="1"/>
              <a:t>баланси</a:t>
            </a:r>
            <a:r>
              <a:rPr lang="ru-RU" sz="1100" dirty="0"/>
              <a:t> </a:t>
            </a:r>
            <a:r>
              <a:rPr lang="ru-RU" sz="1100" dirty="0" err="1"/>
              <a:t>асосида</a:t>
            </a:r>
            <a:r>
              <a:rPr lang="ru-RU" sz="1100" dirty="0"/>
              <a:t> </a:t>
            </a:r>
            <a:r>
              <a:rPr lang="ru-RU" sz="1100" dirty="0" err="1"/>
              <a:t>тугатиш</a:t>
            </a:r>
            <a:r>
              <a:rPr lang="ru-RU" sz="1100" dirty="0"/>
              <a:t> </a:t>
            </a:r>
            <a:r>
              <a:rPr lang="ru-RU" sz="1100" dirty="0" err="1"/>
              <a:t>комиссияси</a:t>
            </a:r>
            <a:r>
              <a:rPr lang="ru-RU" sz="1100" dirty="0"/>
              <a:t> </a:t>
            </a:r>
            <a:r>
              <a:rPr lang="ru-RU" sz="1100" dirty="0" err="1"/>
              <a:t>корхонанинг</a:t>
            </a:r>
            <a:r>
              <a:rPr lang="ru-RU" sz="1100" dirty="0"/>
              <a:t> </a:t>
            </a:r>
            <a:r>
              <a:rPr lang="ru-RU" sz="1100" dirty="0" err="1"/>
              <a:t>тугатилиши</a:t>
            </a:r>
            <a:r>
              <a:rPr lang="ru-RU" sz="1100" dirty="0"/>
              <a:t> </a:t>
            </a:r>
            <a:r>
              <a:rPr lang="ru-RU" sz="1100" dirty="0" err="1"/>
              <a:t>пайтидаги</a:t>
            </a:r>
            <a:r>
              <a:rPr lang="ru-RU" sz="1100" dirty="0"/>
              <a:t> </a:t>
            </a:r>
            <a:r>
              <a:rPr lang="ru-RU" sz="1100" dirty="0" err="1"/>
              <a:t>кредиторлик</a:t>
            </a:r>
            <a:r>
              <a:rPr lang="ru-RU" sz="1100" dirty="0"/>
              <a:t> </a:t>
            </a:r>
            <a:r>
              <a:rPr lang="ru-RU" sz="1100" dirty="0" err="1"/>
              <a:t>ва</a:t>
            </a:r>
            <a:r>
              <a:rPr lang="ru-RU" sz="1100" dirty="0"/>
              <a:t> </a:t>
            </a:r>
            <a:r>
              <a:rPr lang="ru-RU" sz="1100" dirty="0" err="1"/>
              <a:t>дебиторлик</a:t>
            </a:r>
            <a:r>
              <a:rPr lang="ru-RU" sz="1100" dirty="0"/>
              <a:t> </a:t>
            </a:r>
            <a:r>
              <a:rPr lang="ru-RU" sz="1100" dirty="0" err="1"/>
              <a:t>қарзлари</a:t>
            </a:r>
            <a:r>
              <a:rPr lang="ru-RU" sz="1100" dirty="0"/>
              <a:t> </a:t>
            </a:r>
            <a:r>
              <a:rPr lang="ru-RU" sz="1100" dirty="0" err="1"/>
              <a:t>суммасини</a:t>
            </a:r>
            <a:r>
              <a:rPr lang="ru-RU" sz="1100" dirty="0"/>
              <a:t> </a:t>
            </a:r>
            <a:r>
              <a:rPr lang="ru-RU" sz="1100" dirty="0" err="1"/>
              <a:t>белгилайди</a:t>
            </a:r>
            <a:r>
              <a:rPr lang="ru-RU" sz="1100" dirty="0"/>
              <a:t>, </a:t>
            </a:r>
            <a:r>
              <a:rPr lang="ru-RU" sz="1100" dirty="0" err="1"/>
              <a:t>сўнгра</a:t>
            </a:r>
            <a:r>
              <a:rPr lang="ru-RU" sz="1100" dirty="0"/>
              <a:t> </a:t>
            </a:r>
            <a:r>
              <a:rPr lang="ru-RU" sz="1100" dirty="0" err="1"/>
              <a:t>кредиторлар</a:t>
            </a:r>
            <a:r>
              <a:rPr lang="ru-RU" sz="1100" dirty="0"/>
              <a:t> </a:t>
            </a:r>
            <a:r>
              <a:rPr lang="ru-RU" sz="1100" dirty="0" err="1"/>
              <a:t>билан</a:t>
            </a:r>
            <a:r>
              <a:rPr lang="ru-RU" sz="1100" dirty="0"/>
              <a:t> </a:t>
            </a:r>
            <a:r>
              <a:rPr lang="ru-RU" sz="1100" dirty="0" err="1"/>
              <a:t>ҳисоб-китоб</a:t>
            </a:r>
            <a:r>
              <a:rPr lang="ru-RU" sz="1100" dirty="0"/>
              <a:t> </a:t>
            </a:r>
            <a:r>
              <a:rPr lang="ru-RU" sz="1100" dirty="0" err="1"/>
              <a:t>қилади</a:t>
            </a:r>
            <a:r>
              <a:rPr lang="ru-RU" sz="1100" dirty="0"/>
              <a:t>,  </a:t>
            </a:r>
            <a:r>
              <a:rPr lang="ru-RU" sz="1100" dirty="0" err="1"/>
              <a:t>корхона</a:t>
            </a:r>
            <a:r>
              <a:rPr lang="ru-RU" sz="1100" dirty="0"/>
              <a:t> мол-</a:t>
            </a:r>
            <a:r>
              <a:rPr lang="ru-RU" sz="1100" dirty="0" err="1"/>
              <a:t>мулкининг</a:t>
            </a:r>
            <a:r>
              <a:rPr lang="ru-RU" sz="1100" dirty="0"/>
              <a:t> </a:t>
            </a:r>
            <a:r>
              <a:rPr lang="ru-RU" sz="1100" dirty="0" err="1"/>
              <a:t>қолганини</a:t>
            </a:r>
            <a:r>
              <a:rPr lang="ru-RU" sz="1100" dirty="0"/>
              <a:t> </a:t>
            </a:r>
            <a:r>
              <a:rPr lang="ru-RU" sz="1100" dirty="0" err="1"/>
              <a:t>унинг</a:t>
            </a:r>
            <a:r>
              <a:rPr lang="ru-RU" sz="1100" dirty="0"/>
              <a:t> </a:t>
            </a:r>
            <a:r>
              <a:rPr lang="ru-RU" sz="1100" dirty="0" err="1"/>
              <a:t>муассислари</a:t>
            </a:r>
            <a:r>
              <a:rPr lang="ru-RU" sz="1100" dirty="0"/>
              <a:t> </a:t>
            </a:r>
            <a:r>
              <a:rPr lang="ru-RU" sz="1100" dirty="0" err="1"/>
              <a:t>ўртасида</a:t>
            </a:r>
            <a:r>
              <a:rPr lang="ru-RU" sz="1100" dirty="0"/>
              <a:t> </a:t>
            </a:r>
            <a:r>
              <a:rPr lang="ru-RU" sz="1100" dirty="0" err="1"/>
              <a:t>тақсимлайди</a:t>
            </a:r>
            <a:r>
              <a:rPr lang="ru-RU" sz="1100" dirty="0"/>
              <a:t>, </a:t>
            </a:r>
            <a:r>
              <a:rPr lang="ru-RU" sz="1100" dirty="0" err="1"/>
              <a:t>яъни</a:t>
            </a:r>
            <a:r>
              <a:rPr lang="ru-RU" sz="1100" dirty="0"/>
              <a:t> </a:t>
            </a:r>
            <a:r>
              <a:rPr lang="ru-RU" sz="1100" dirty="0" err="1"/>
              <a:t>барча</a:t>
            </a:r>
            <a:r>
              <a:rPr lang="ru-RU" sz="1100" dirty="0"/>
              <a:t> </a:t>
            </a:r>
            <a:r>
              <a:rPr lang="ru-RU" sz="1100" dirty="0" err="1"/>
              <a:t>узил-кесил</a:t>
            </a:r>
            <a:r>
              <a:rPr lang="ru-RU" sz="1100" dirty="0"/>
              <a:t> </a:t>
            </a:r>
            <a:r>
              <a:rPr lang="ru-RU" sz="1100" dirty="0" err="1"/>
              <a:t>ҳисоб-китобларни</a:t>
            </a:r>
            <a:r>
              <a:rPr lang="ru-RU" sz="1100" dirty="0"/>
              <a:t> </a:t>
            </a:r>
            <a:r>
              <a:rPr lang="ru-RU" sz="1100" dirty="0" err="1"/>
              <a:t>амалга</a:t>
            </a:r>
            <a:r>
              <a:rPr lang="ru-RU" sz="1100" dirty="0"/>
              <a:t> </a:t>
            </a:r>
            <a:r>
              <a:rPr lang="ru-RU" sz="1100" dirty="0" err="1"/>
              <a:t>оширади</a:t>
            </a:r>
            <a:r>
              <a:rPr lang="ru-RU" sz="1100" dirty="0"/>
              <a:t>. </a:t>
            </a:r>
          </a:p>
        </p:txBody>
      </p:sp>
      <p:sp>
        <p:nvSpPr>
          <p:cNvPr id="15" name="Прямоугольник 14"/>
          <p:cNvSpPr/>
          <p:nvPr/>
        </p:nvSpPr>
        <p:spPr>
          <a:xfrm>
            <a:off x="5241376" y="4165092"/>
            <a:ext cx="1908151" cy="338554"/>
          </a:xfrm>
          <a:prstGeom prst="rect">
            <a:avLst/>
          </a:prstGeom>
        </p:spPr>
        <p:txBody>
          <a:bodyPr wrap="none">
            <a:spAutoFit/>
          </a:bodyPr>
          <a:lstStyle/>
          <a:p>
            <a:r>
              <a:rPr lang="ru-RU" sz="1600" b="1" dirty="0" err="1"/>
              <a:t>Бўлиш</a:t>
            </a:r>
            <a:r>
              <a:rPr lang="ru-RU" sz="1600" b="1" dirty="0"/>
              <a:t> </a:t>
            </a:r>
            <a:r>
              <a:rPr lang="ru-RU" sz="1600" b="1" dirty="0" err="1"/>
              <a:t>баланслари</a:t>
            </a:r>
            <a:r>
              <a:rPr lang="ru-RU" sz="1600" dirty="0"/>
              <a:t> </a:t>
            </a:r>
          </a:p>
        </p:txBody>
      </p:sp>
      <p:sp>
        <p:nvSpPr>
          <p:cNvPr id="16" name="Прямоугольник 15"/>
          <p:cNvSpPr/>
          <p:nvPr/>
        </p:nvSpPr>
        <p:spPr>
          <a:xfrm>
            <a:off x="5297485" y="4456317"/>
            <a:ext cx="1710241" cy="2308324"/>
          </a:xfrm>
          <a:prstGeom prst="rect">
            <a:avLst/>
          </a:prstGeom>
        </p:spPr>
        <p:txBody>
          <a:bodyPr wrap="square">
            <a:spAutoFit/>
          </a:bodyPr>
          <a:lstStyle/>
          <a:p>
            <a:r>
              <a:rPr lang="ru-RU" sz="1200" dirty="0" err="1"/>
              <a:t>йирик</a:t>
            </a:r>
            <a:r>
              <a:rPr lang="ru-RU" sz="1200" dirty="0"/>
              <a:t> </a:t>
            </a:r>
            <a:r>
              <a:rPr lang="ru-RU" sz="1200" dirty="0" err="1"/>
              <a:t>корхонанинг</a:t>
            </a:r>
            <a:r>
              <a:rPr lang="ru-RU" sz="1200" dirty="0"/>
              <a:t> </a:t>
            </a:r>
            <a:r>
              <a:rPr lang="ru-RU" sz="1200" dirty="0" err="1"/>
              <a:t>бир</a:t>
            </a:r>
            <a:r>
              <a:rPr lang="ru-RU" sz="1200" dirty="0"/>
              <a:t> </a:t>
            </a:r>
            <a:r>
              <a:rPr lang="ru-RU" sz="1200" dirty="0" err="1"/>
              <a:t>неча</a:t>
            </a:r>
            <a:r>
              <a:rPr lang="ru-RU" sz="1200" dirty="0"/>
              <a:t> </a:t>
            </a:r>
            <a:r>
              <a:rPr lang="ru-RU" sz="1200" dirty="0" err="1"/>
              <a:t>майда</a:t>
            </a:r>
            <a:r>
              <a:rPr lang="ru-RU" sz="1200" dirty="0"/>
              <a:t> </a:t>
            </a:r>
            <a:r>
              <a:rPr lang="ru-RU" sz="1200" dirty="0" err="1"/>
              <a:t>корхоналарга</a:t>
            </a:r>
            <a:r>
              <a:rPr lang="ru-RU" sz="1200" dirty="0"/>
              <a:t> </a:t>
            </a:r>
            <a:r>
              <a:rPr lang="ru-RU" sz="1200" dirty="0" err="1"/>
              <a:t>бўлиниш</a:t>
            </a:r>
            <a:r>
              <a:rPr lang="ru-RU" sz="1200" dirty="0"/>
              <a:t> </a:t>
            </a:r>
            <a:r>
              <a:rPr lang="ru-RU" sz="1200" dirty="0" err="1"/>
              <a:t>вақтига</a:t>
            </a:r>
            <a:r>
              <a:rPr lang="ru-RU" sz="1200" dirty="0"/>
              <a:t> </a:t>
            </a:r>
            <a:r>
              <a:rPr lang="ru-RU" sz="1200" dirty="0" err="1"/>
              <a:t>ёки</a:t>
            </a:r>
            <a:r>
              <a:rPr lang="ru-RU" sz="1200" dirty="0"/>
              <a:t> шу </a:t>
            </a:r>
            <a:r>
              <a:rPr lang="ru-RU" sz="1200" dirty="0" err="1"/>
              <a:t>корхонанинг</a:t>
            </a:r>
            <a:r>
              <a:rPr lang="ru-RU" sz="1200" dirty="0"/>
              <a:t> </a:t>
            </a:r>
            <a:r>
              <a:rPr lang="ru-RU" sz="1200" dirty="0" err="1"/>
              <a:t>бир</a:t>
            </a:r>
            <a:r>
              <a:rPr lang="ru-RU" sz="1200" dirty="0"/>
              <a:t> </a:t>
            </a:r>
            <a:r>
              <a:rPr lang="ru-RU" sz="1200" dirty="0" err="1"/>
              <a:t>ёхуд</a:t>
            </a:r>
            <a:r>
              <a:rPr lang="ru-RU" sz="1200" dirty="0"/>
              <a:t> </a:t>
            </a:r>
            <a:r>
              <a:rPr lang="ru-RU" sz="1200" dirty="0" err="1"/>
              <a:t>бир</a:t>
            </a:r>
            <a:r>
              <a:rPr lang="ru-RU" sz="1200" dirty="0"/>
              <a:t> </a:t>
            </a:r>
            <a:r>
              <a:rPr lang="ru-RU" sz="1200" dirty="0" err="1"/>
              <a:t>неча</a:t>
            </a:r>
            <a:r>
              <a:rPr lang="ru-RU" sz="1200" dirty="0"/>
              <a:t> </a:t>
            </a:r>
            <a:r>
              <a:rPr lang="ru-RU" sz="1200" dirty="0" err="1"/>
              <a:t>таркибий</a:t>
            </a:r>
            <a:r>
              <a:rPr lang="ru-RU" sz="1200" dirty="0"/>
              <a:t> </a:t>
            </a:r>
            <a:r>
              <a:rPr lang="ru-RU" sz="1200" dirty="0" err="1"/>
              <a:t>бўлинмасини</a:t>
            </a:r>
            <a:r>
              <a:rPr lang="ru-RU" sz="1200" dirty="0"/>
              <a:t> </a:t>
            </a:r>
            <a:r>
              <a:rPr lang="ru-RU" sz="1200" dirty="0" err="1"/>
              <a:t>бошқа</a:t>
            </a:r>
            <a:r>
              <a:rPr lang="ru-RU" sz="1200" dirty="0"/>
              <a:t> </a:t>
            </a:r>
            <a:r>
              <a:rPr lang="ru-RU" sz="1200" dirty="0" err="1"/>
              <a:t>корхонага</a:t>
            </a:r>
            <a:r>
              <a:rPr lang="ru-RU" sz="1200" dirty="0"/>
              <a:t> </a:t>
            </a:r>
            <a:r>
              <a:rPr lang="ru-RU" sz="1200" dirty="0" err="1"/>
              <a:t>бериш</a:t>
            </a:r>
            <a:r>
              <a:rPr lang="ru-RU" sz="1200" dirty="0"/>
              <a:t> </a:t>
            </a:r>
            <a:r>
              <a:rPr lang="ru-RU" sz="1200" dirty="0" err="1"/>
              <a:t>вақтига</a:t>
            </a:r>
            <a:r>
              <a:rPr lang="ru-RU" sz="1200" dirty="0"/>
              <a:t> </a:t>
            </a:r>
            <a:r>
              <a:rPr lang="ru-RU" sz="1200" dirty="0" err="1"/>
              <a:t>тузилади</a:t>
            </a:r>
            <a:r>
              <a:rPr lang="ru-RU" sz="1200" dirty="0"/>
              <a:t>. </a:t>
            </a:r>
            <a:r>
              <a:rPr lang="ru-RU" sz="1200" dirty="0" err="1"/>
              <a:t>Баъзи</a:t>
            </a:r>
            <a:r>
              <a:rPr lang="ru-RU" sz="1200" dirty="0"/>
              <a:t> </a:t>
            </a:r>
            <a:r>
              <a:rPr lang="ru-RU" sz="1200" dirty="0" err="1"/>
              <a:t>ҳолларда</a:t>
            </a:r>
            <a:r>
              <a:rPr lang="ru-RU" sz="1200" dirty="0"/>
              <a:t> </a:t>
            </a:r>
            <a:r>
              <a:rPr lang="ru-RU" sz="1200" dirty="0" err="1"/>
              <a:t>бу</a:t>
            </a:r>
            <a:r>
              <a:rPr lang="ru-RU" sz="1200" dirty="0"/>
              <a:t> баланс </a:t>
            </a:r>
            <a:r>
              <a:rPr lang="ru-RU" sz="1200" dirty="0" err="1"/>
              <a:t>бериш</a:t>
            </a:r>
            <a:r>
              <a:rPr lang="ru-RU" sz="1200" dirty="0"/>
              <a:t> </a:t>
            </a:r>
            <a:r>
              <a:rPr lang="ru-RU" sz="1200" dirty="0" err="1"/>
              <a:t>баланси</a:t>
            </a:r>
            <a:r>
              <a:rPr lang="ru-RU" sz="1200" dirty="0"/>
              <a:t> </a:t>
            </a:r>
            <a:r>
              <a:rPr lang="ru-RU" sz="1200" dirty="0" err="1"/>
              <a:t>ҳам</a:t>
            </a:r>
            <a:r>
              <a:rPr lang="ru-RU" sz="1200" dirty="0"/>
              <a:t> </a:t>
            </a:r>
            <a:r>
              <a:rPr lang="ru-RU" sz="1200" dirty="0" err="1"/>
              <a:t>деб</a:t>
            </a:r>
            <a:r>
              <a:rPr lang="ru-RU" sz="1200" dirty="0"/>
              <a:t> </a:t>
            </a:r>
            <a:r>
              <a:rPr lang="ru-RU" sz="1200" dirty="0" err="1"/>
              <a:t>юритилади</a:t>
            </a:r>
            <a:r>
              <a:rPr lang="ru-RU" sz="1200" dirty="0"/>
              <a:t>.</a:t>
            </a:r>
            <a:endParaRPr lang="ru-RU" sz="1200" b="1" dirty="0"/>
          </a:p>
        </p:txBody>
      </p:sp>
      <p:sp>
        <p:nvSpPr>
          <p:cNvPr id="17" name="Прямоугольник 16"/>
          <p:cNvSpPr/>
          <p:nvPr/>
        </p:nvSpPr>
        <p:spPr>
          <a:xfrm>
            <a:off x="3553913" y="5050612"/>
            <a:ext cx="1953432" cy="646331"/>
          </a:xfrm>
          <a:prstGeom prst="rect">
            <a:avLst/>
          </a:prstGeom>
        </p:spPr>
        <p:txBody>
          <a:bodyPr wrap="square">
            <a:spAutoFit/>
          </a:bodyPr>
          <a:lstStyle/>
          <a:p>
            <a:r>
              <a:rPr lang="ru-RU" b="1" dirty="0" err="1"/>
              <a:t>Бирлаштириш</a:t>
            </a:r>
            <a:r>
              <a:rPr lang="ru-RU" b="1" dirty="0"/>
              <a:t> </a:t>
            </a:r>
            <a:r>
              <a:rPr lang="ru-RU" b="1" dirty="0" err="1"/>
              <a:t>баланси</a:t>
            </a:r>
            <a:r>
              <a:rPr lang="ru-RU" dirty="0"/>
              <a:t> </a:t>
            </a:r>
          </a:p>
        </p:txBody>
      </p:sp>
      <p:sp>
        <p:nvSpPr>
          <p:cNvPr id="18" name="Прямоугольник 17"/>
          <p:cNvSpPr/>
          <p:nvPr/>
        </p:nvSpPr>
        <p:spPr>
          <a:xfrm>
            <a:off x="3620405" y="5696943"/>
            <a:ext cx="1618598" cy="923330"/>
          </a:xfrm>
          <a:prstGeom prst="rect">
            <a:avLst/>
          </a:prstGeom>
        </p:spPr>
        <p:txBody>
          <a:bodyPr wrap="square">
            <a:spAutoFit/>
          </a:bodyPr>
          <a:lstStyle/>
          <a:p>
            <a:r>
              <a:rPr lang="ru-RU" sz="1200" dirty="0" err="1"/>
              <a:t>бир</a:t>
            </a:r>
            <a:r>
              <a:rPr lang="ru-RU" sz="1200" dirty="0"/>
              <a:t> </a:t>
            </a:r>
            <a:r>
              <a:rPr lang="ru-RU" sz="1200" dirty="0" err="1"/>
              <a:t>неча</a:t>
            </a:r>
            <a:r>
              <a:rPr lang="ru-RU" sz="1200" dirty="0"/>
              <a:t> </a:t>
            </a:r>
            <a:r>
              <a:rPr lang="ru-RU" sz="1200" dirty="0" err="1"/>
              <a:t>корхоналар</a:t>
            </a:r>
            <a:r>
              <a:rPr lang="ru-RU" sz="1200" dirty="0"/>
              <a:t> </a:t>
            </a:r>
            <a:r>
              <a:rPr lang="ru-RU" sz="1200" dirty="0" err="1"/>
              <a:t>битта</a:t>
            </a:r>
            <a:r>
              <a:rPr lang="ru-RU" sz="1200" dirty="0"/>
              <a:t> </a:t>
            </a:r>
            <a:r>
              <a:rPr lang="ru-RU" sz="1200" dirty="0" err="1"/>
              <a:t>балансга</a:t>
            </a:r>
            <a:r>
              <a:rPr lang="ru-RU" sz="1200" dirty="0"/>
              <a:t> </a:t>
            </a:r>
            <a:r>
              <a:rPr lang="ru-RU" sz="1200" dirty="0" err="1"/>
              <a:t>бирлашганида</a:t>
            </a:r>
            <a:r>
              <a:rPr lang="ru-RU" sz="1200" dirty="0"/>
              <a:t>  </a:t>
            </a:r>
            <a:r>
              <a:rPr lang="ru-RU" sz="1200" dirty="0" err="1"/>
              <a:t>тузилади</a:t>
            </a:r>
            <a:r>
              <a:rPr lang="ru-RU" dirty="0"/>
              <a:t>.</a:t>
            </a:r>
            <a:endParaRPr lang="ru-RU" b="1" dirty="0"/>
          </a:p>
        </p:txBody>
      </p:sp>
      <p:pic>
        <p:nvPicPr>
          <p:cNvPr id="58" name="Рисунок 57" descr="https://media2.picsearch.com/is?P89gaBNSEnFcZtoEJirMdZVSXShNHRPSSiMnag-gv7Q&amp;height=255"/>
          <p:cNvPicPr/>
          <p:nvPr/>
        </p:nvPicPr>
        <p:blipFill>
          <a:blip r:embed="rId3">
            <a:extLst>
              <a:ext uri="{28A0092B-C50C-407E-A947-70E740481C1C}">
                <a14:useLocalDpi xmlns:a14="http://schemas.microsoft.com/office/drawing/2010/main" val="0"/>
              </a:ext>
            </a:extLst>
          </a:blip>
          <a:srcRect/>
          <a:stretch>
            <a:fillRect/>
          </a:stretch>
        </p:blipFill>
        <p:spPr bwMode="auto">
          <a:xfrm>
            <a:off x="3640957" y="2527536"/>
            <a:ext cx="1598046" cy="2508962"/>
          </a:xfrm>
          <a:prstGeom prst="rect">
            <a:avLst/>
          </a:prstGeom>
          <a:ln/>
        </p:spPr>
        <p:style>
          <a:lnRef idx="2">
            <a:schemeClr val="dk1"/>
          </a:lnRef>
          <a:fillRef idx="1">
            <a:schemeClr val="lt1"/>
          </a:fillRef>
          <a:effectRef idx="0">
            <a:schemeClr val="dk1"/>
          </a:effectRef>
          <a:fontRef idx="minor">
            <a:schemeClr val="dk1"/>
          </a:fontRef>
        </p:style>
      </p:pic>
      <p:pic>
        <p:nvPicPr>
          <p:cNvPr id="59" name="Picture 8" descr="https://media5.picsearch.com/is?13rapJEYG5QR2vIEhH-Lli41nDnv6CgtZS3wgNJtO_Q&amp;height=2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8878" y="2500604"/>
            <a:ext cx="1727923" cy="1664488"/>
          </a:xfrm>
          <a:prstGeom prst="rect">
            <a:avLst/>
          </a:prstGeom>
          <a:extLst/>
        </p:spPr>
        <p:style>
          <a:lnRef idx="2">
            <a:schemeClr val="dk1"/>
          </a:lnRef>
          <a:fillRef idx="1">
            <a:schemeClr val="lt1"/>
          </a:fillRef>
          <a:effectRef idx="0">
            <a:schemeClr val="dk1"/>
          </a:effectRef>
          <a:fontRef idx="minor">
            <a:schemeClr val="dk1"/>
          </a:fontRef>
        </p:style>
      </p:pic>
      <p:pic>
        <p:nvPicPr>
          <p:cNvPr id="60" name="Picture 6" descr="02"/>
          <p:cNvPicPr>
            <a:picLocks noChangeAspect="1" noChangeArrowheads="1"/>
          </p:cNvPicPr>
          <p:nvPr/>
        </p:nvPicPr>
        <p:blipFill>
          <a:blip r:embed="rId5" cstate="print"/>
          <a:srcRect/>
          <a:stretch>
            <a:fillRect/>
          </a:stretch>
        </p:blipFill>
        <p:spPr bwMode="auto">
          <a:xfrm>
            <a:off x="7172797" y="2492563"/>
            <a:ext cx="1849953" cy="1066844"/>
          </a:xfrm>
          <a:prstGeom prst="rect">
            <a:avLst/>
          </a:prstGeom>
          <a:ln>
            <a:headEnd/>
            <a:tailEnd/>
          </a:ln>
        </p:spPr>
        <p:style>
          <a:lnRef idx="2">
            <a:schemeClr val="dk1"/>
          </a:lnRef>
          <a:fillRef idx="1">
            <a:schemeClr val="lt1"/>
          </a:fillRef>
          <a:effectRef idx="0">
            <a:schemeClr val="dk1"/>
          </a:effectRef>
          <a:fontRef idx="minor">
            <a:schemeClr val="dk1"/>
          </a:fontRef>
        </p:style>
      </p:pic>
      <p:pic>
        <p:nvPicPr>
          <p:cNvPr id="61" name="Рисунок 60" descr="Businessman putting coin into the piggy bank Ð¤Ð¾ÑÐ¾ ÑÐ¾ ÑÑÐ¾ÐºÐ° - 21694835"/>
          <p:cNvPicPr/>
          <p:nvPr/>
        </p:nvPicPr>
        <p:blipFill>
          <a:blip r:embed="rId6">
            <a:extLst>
              <a:ext uri="{28A0092B-C50C-407E-A947-70E740481C1C}">
                <a14:useLocalDpi xmlns:a14="http://schemas.microsoft.com/office/drawing/2010/main" val="0"/>
              </a:ext>
            </a:extLst>
          </a:blip>
          <a:srcRect/>
          <a:stretch>
            <a:fillRect/>
          </a:stretch>
        </p:blipFill>
        <p:spPr bwMode="auto">
          <a:xfrm>
            <a:off x="2108923" y="2500605"/>
            <a:ext cx="1458789" cy="2100335"/>
          </a:xfrm>
          <a:prstGeom prst="rect">
            <a:avLst/>
          </a:prstGeom>
          <a:noFill/>
          <a:ln>
            <a:noFill/>
          </a:ln>
        </p:spPr>
      </p:pic>
      <p:pic>
        <p:nvPicPr>
          <p:cNvPr id="62" name="Рисунок 61" descr="https://media2.picsearch.com/is?5EjD4t63lHmONTqadQejIPnaPJxM-Zape2kmZFv0kYY&amp;height=261"/>
          <p:cNvPicPr/>
          <p:nvPr/>
        </p:nvPicPr>
        <p:blipFill>
          <a:blip r:embed="rId7">
            <a:extLst>
              <a:ext uri="{28A0092B-C50C-407E-A947-70E740481C1C}">
                <a14:useLocalDpi xmlns:a14="http://schemas.microsoft.com/office/drawing/2010/main" val="0"/>
              </a:ext>
            </a:extLst>
          </a:blip>
          <a:srcRect/>
          <a:stretch>
            <a:fillRect/>
          </a:stretch>
        </p:blipFill>
        <p:spPr bwMode="auto">
          <a:xfrm>
            <a:off x="107453" y="2555120"/>
            <a:ext cx="1619076" cy="1436414"/>
          </a:xfrm>
          <a:prstGeom prst="rect">
            <a:avLst/>
          </a:prstGeom>
          <a:noFill/>
          <a:ln>
            <a:noFill/>
          </a:ln>
        </p:spPr>
      </p:pic>
    </p:spTree>
    <p:extLst>
      <p:ext uri="{BB962C8B-B14F-4D97-AF65-F5344CB8AC3E}">
        <p14:creationId xmlns:p14="http://schemas.microsoft.com/office/powerpoint/2010/main" val="19049831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88417541-1178-4369-81AD-65348139270A}"/>
              </a:ext>
            </a:extLst>
          </p:cNvPr>
          <p:cNvGrpSpPr/>
          <p:nvPr/>
        </p:nvGrpSpPr>
        <p:grpSpPr>
          <a:xfrm>
            <a:off x="1602866" y="978299"/>
            <a:ext cx="5849454" cy="3360314"/>
            <a:chOff x="2196364" y="1188791"/>
            <a:chExt cx="7799272" cy="4480418"/>
          </a:xfrm>
        </p:grpSpPr>
        <p:grpSp>
          <p:nvGrpSpPr>
            <p:cNvPr id="3" name="Group 2">
              <a:extLst>
                <a:ext uri="{FF2B5EF4-FFF2-40B4-BE49-F238E27FC236}">
                  <a16:creationId xmlns:a16="http://schemas.microsoft.com/office/drawing/2014/main" xmlns="" id="{45821700-1BBF-48A2-8439-2C0B46CC858B}"/>
                </a:ext>
              </a:extLst>
            </p:cNvPr>
            <p:cNvGrpSpPr/>
            <p:nvPr/>
          </p:nvGrpSpPr>
          <p:grpSpPr>
            <a:xfrm>
              <a:off x="2196364" y="1188791"/>
              <a:ext cx="7799272" cy="4480418"/>
              <a:chOff x="2119428" y="3072248"/>
              <a:chExt cx="12967373" cy="7449317"/>
            </a:xfrm>
          </p:grpSpPr>
          <p:sp>
            <p:nvSpPr>
              <p:cNvPr id="33" name="Shape">
                <a:extLst>
                  <a:ext uri="{FF2B5EF4-FFF2-40B4-BE49-F238E27FC236}">
                    <a16:creationId xmlns:a16="http://schemas.microsoft.com/office/drawing/2014/main" xmlns="" id="{97CEE58A-7F44-43B7-8AB3-F2361308F709}"/>
                  </a:ext>
                </a:extLst>
              </p:cNvPr>
              <p:cNvSpPr/>
              <p:nvPr/>
            </p:nvSpPr>
            <p:spPr>
              <a:xfrm>
                <a:off x="3205280" y="7355368"/>
                <a:ext cx="5266587" cy="3163172"/>
              </a:xfrm>
              <a:custGeom>
                <a:avLst/>
                <a:gdLst/>
                <a:ahLst/>
                <a:cxnLst>
                  <a:cxn ang="0">
                    <a:pos x="wd2" y="hd2"/>
                  </a:cxn>
                  <a:cxn ang="5400000">
                    <a:pos x="wd2" y="hd2"/>
                  </a:cxn>
                  <a:cxn ang="10800000">
                    <a:pos x="wd2" y="hd2"/>
                  </a:cxn>
                  <a:cxn ang="16200000">
                    <a:pos x="wd2" y="hd2"/>
                  </a:cxn>
                </a:cxnLst>
                <a:rect l="0" t="0" r="r" b="b"/>
                <a:pathLst>
                  <a:path w="21600" h="21501" extrusionOk="0">
                    <a:moveTo>
                      <a:pt x="17877" y="0"/>
                    </a:moveTo>
                    <a:cubicBezTo>
                      <a:pt x="18023" y="2472"/>
                      <a:pt x="18392" y="4894"/>
                      <a:pt x="18971" y="7186"/>
                    </a:cubicBezTo>
                    <a:cubicBezTo>
                      <a:pt x="19611" y="9722"/>
                      <a:pt x="20499" y="12066"/>
                      <a:pt x="21600" y="14122"/>
                    </a:cubicBezTo>
                    <a:cubicBezTo>
                      <a:pt x="18799" y="18756"/>
                      <a:pt x="15020" y="21402"/>
                      <a:pt x="11063" y="21499"/>
                    </a:cubicBezTo>
                    <a:cubicBezTo>
                      <a:pt x="6915" y="21600"/>
                      <a:pt x="2922" y="18900"/>
                      <a:pt x="0" y="14021"/>
                    </a:cubicBezTo>
                    <a:lnTo>
                      <a:pt x="5598" y="4822"/>
                    </a:lnTo>
                    <a:cubicBezTo>
                      <a:pt x="7404" y="7794"/>
                      <a:pt x="10003" y="9026"/>
                      <a:pt x="12485" y="8086"/>
                    </a:cubicBezTo>
                    <a:cubicBezTo>
                      <a:pt x="15009" y="7130"/>
                      <a:pt x="17051" y="4067"/>
                      <a:pt x="17877" y="0"/>
                    </a:cubicBezTo>
                    <a:close/>
                  </a:path>
                </a:pathLst>
              </a:custGeom>
              <a:solidFill>
                <a:schemeClr val="accent4"/>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4" name="Shape">
                <a:extLst>
                  <a:ext uri="{FF2B5EF4-FFF2-40B4-BE49-F238E27FC236}">
                    <a16:creationId xmlns:a16="http://schemas.microsoft.com/office/drawing/2014/main" xmlns="" id="{2C99D1DE-1B92-431A-9DC1-AFF48F71C8B4}"/>
                  </a:ext>
                </a:extLst>
              </p:cNvPr>
              <p:cNvSpPr/>
              <p:nvPr/>
            </p:nvSpPr>
            <p:spPr>
              <a:xfrm>
                <a:off x="2119428" y="4164945"/>
                <a:ext cx="2462288" cy="5268976"/>
              </a:xfrm>
              <a:custGeom>
                <a:avLst/>
                <a:gdLst/>
                <a:ahLst/>
                <a:cxnLst>
                  <a:cxn ang="0">
                    <a:pos x="wd2" y="hd2"/>
                  </a:cxn>
                  <a:cxn ang="5400000">
                    <a:pos x="wd2" y="hd2"/>
                  </a:cxn>
                  <a:cxn ang="10800000">
                    <a:pos x="wd2" y="hd2"/>
                  </a:cxn>
                  <a:cxn ang="16200000">
                    <a:pos x="wd2" y="hd2"/>
                  </a:cxn>
                </a:cxnLst>
                <a:rect l="0" t="0" r="r" b="b"/>
                <a:pathLst>
                  <a:path w="21230" h="21600" extrusionOk="0">
                    <a:moveTo>
                      <a:pt x="9292" y="0"/>
                    </a:moveTo>
                    <a:lnTo>
                      <a:pt x="21032" y="5568"/>
                    </a:lnTo>
                    <a:cubicBezTo>
                      <a:pt x="18318" y="6879"/>
                      <a:pt x="16732" y="8626"/>
                      <a:pt x="16586" y="10464"/>
                    </a:cubicBezTo>
                    <a:cubicBezTo>
                      <a:pt x="16420" y="12548"/>
                      <a:pt x="18106" y="14569"/>
                      <a:pt x="21230" y="16032"/>
                    </a:cubicBezTo>
                    <a:lnTo>
                      <a:pt x="9517" y="21600"/>
                    </a:lnTo>
                    <a:cubicBezTo>
                      <a:pt x="6706" y="20231"/>
                      <a:pt x="4459" y="18647"/>
                      <a:pt x="2848" y="16930"/>
                    </a:cubicBezTo>
                    <a:cubicBezTo>
                      <a:pt x="1203" y="15177"/>
                      <a:pt x="218" y="13280"/>
                      <a:pt x="33" y="11328"/>
                    </a:cubicBezTo>
                    <a:cubicBezTo>
                      <a:pt x="-370" y="7101"/>
                      <a:pt x="2991" y="2989"/>
                      <a:pt x="9292" y="0"/>
                    </a:cubicBezTo>
                    <a:close/>
                  </a:path>
                </a:pathLst>
              </a:custGeom>
              <a:solidFill>
                <a:schemeClr val="accent2"/>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5" name="Shape">
                <a:extLst>
                  <a:ext uri="{FF2B5EF4-FFF2-40B4-BE49-F238E27FC236}">
                    <a16:creationId xmlns:a16="http://schemas.microsoft.com/office/drawing/2014/main" xmlns="" id="{E11442E9-C8D3-4F9D-B68F-AC4BDC53CB91}"/>
                  </a:ext>
                </a:extLst>
              </p:cNvPr>
              <p:cNvSpPr/>
              <p:nvPr/>
            </p:nvSpPr>
            <p:spPr>
              <a:xfrm>
                <a:off x="3190127" y="3072248"/>
                <a:ext cx="5283635" cy="2453460"/>
              </a:xfrm>
              <a:custGeom>
                <a:avLst/>
                <a:gdLst/>
                <a:ahLst/>
                <a:cxnLst>
                  <a:cxn ang="0">
                    <a:pos x="wd2" y="hd2"/>
                  </a:cxn>
                  <a:cxn ang="5400000">
                    <a:pos x="wd2" y="hd2"/>
                  </a:cxn>
                  <a:cxn ang="10800000">
                    <a:pos x="wd2" y="hd2"/>
                  </a:cxn>
                  <a:cxn ang="16200000">
                    <a:pos x="wd2" y="hd2"/>
                  </a:cxn>
                </a:cxnLst>
                <a:rect l="0" t="0" r="r" b="b"/>
                <a:pathLst>
                  <a:path w="21600" h="21384" extrusionOk="0">
                    <a:moveTo>
                      <a:pt x="21600" y="9424"/>
                    </a:moveTo>
                    <a:lnTo>
                      <a:pt x="16047" y="21265"/>
                    </a:lnTo>
                    <a:cubicBezTo>
                      <a:pt x="14644" y="18387"/>
                      <a:pt x="12772" y="16782"/>
                      <a:pt x="10825" y="16790"/>
                    </a:cubicBezTo>
                    <a:cubicBezTo>
                      <a:pt x="8860" y="16798"/>
                      <a:pt x="6974" y="18447"/>
                      <a:pt x="5572" y="21384"/>
                    </a:cubicBezTo>
                    <a:lnTo>
                      <a:pt x="0" y="9630"/>
                    </a:lnTo>
                    <a:cubicBezTo>
                      <a:pt x="2771" y="3671"/>
                      <a:pt x="6515" y="225"/>
                      <a:pt x="10450" y="10"/>
                    </a:cubicBezTo>
                    <a:cubicBezTo>
                      <a:pt x="14612" y="-216"/>
                      <a:pt x="18639" y="3183"/>
                      <a:pt x="21600" y="9424"/>
                    </a:cubicBezTo>
                    <a:close/>
                  </a:path>
                </a:pathLst>
              </a:custGeom>
              <a:solidFill>
                <a:schemeClr val="accent5"/>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6" name="Shape">
                <a:extLst>
                  <a:ext uri="{FF2B5EF4-FFF2-40B4-BE49-F238E27FC236}">
                    <a16:creationId xmlns:a16="http://schemas.microsoft.com/office/drawing/2014/main" xmlns="" id="{1351CE09-FA70-4346-87A8-F581C41AB181}"/>
                  </a:ext>
                </a:extLst>
              </p:cNvPr>
              <p:cNvSpPr/>
              <p:nvPr/>
            </p:nvSpPr>
            <p:spPr>
              <a:xfrm>
                <a:off x="7116102" y="4134983"/>
                <a:ext cx="3010251" cy="5321460"/>
              </a:xfrm>
              <a:custGeom>
                <a:avLst/>
                <a:gdLst/>
                <a:ahLst/>
                <a:cxnLst>
                  <a:cxn ang="0">
                    <a:pos x="wd2" y="hd2"/>
                  </a:cxn>
                  <a:cxn ang="5400000">
                    <a:pos x="wd2" y="hd2"/>
                  </a:cxn>
                  <a:cxn ang="10800000">
                    <a:pos x="wd2" y="hd2"/>
                  </a:cxn>
                  <a:cxn ang="16200000">
                    <a:pos x="wd2" y="hd2"/>
                  </a:cxn>
                </a:cxnLst>
                <a:rect l="0" t="0" r="r" b="b"/>
                <a:pathLst>
                  <a:path w="21600" h="21600" extrusionOk="0">
                    <a:moveTo>
                      <a:pt x="21600" y="16099"/>
                    </a:moveTo>
                    <a:cubicBezTo>
                      <a:pt x="19951" y="15228"/>
                      <a:pt x="18763" y="14115"/>
                      <a:pt x="18168" y="12884"/>
                    </a:cubicBezTo>
                    <a:cubicBezTo>
                      <a:pt x="17616" y="11742"/>
                      <a:pt x="17602" y="10547"/>
                      <a:pt x="17390" y="9371"/>
                    </a:cubicBezTo>
                    <a:cubicBezTo>
                      <a:pt x="17072" y="7610"/>
                      <a:pt x="16318" y="5892"/>
                      <a:pt x="15037" y="4303"/>
                    </a:cubicBezTo>
                    <a:cubicBezTo>
                      <a:pt x="13744" y="2700"/>
                      <a:pt x="11924" y="1238"/>
                      <a:pt x="9651" y="0"/>
                    </a:cubicBezTo>
                    <a:lnTo>
                      <a:pt x="0" y="5551"/>
                    </a:lnTo>
                    <a:cubicBezTo>
                      <a:pt x="1691" y="6478"/>
                      <a:pt x="2874" y="7661"/>
                      <a:pt x="3411" y="8957"/>
                    </a:cubicBezTo>
                    <a:cubicBezTo>
                      <a:pt x="3740" y="9751"/>
                      <a:pt x="3815" y="10564"/>
                      <a:pt x="3919" y="11377"/>
                    </a:cubicBezTo>
                    <a:cubicBezTo>
                      <a:pt x="4025" y="12206"/>
                      <a:pt x="4162" y="13036"/>
                      <a:pt x="4432" y="13853"/>
                    </a:cubicBezTo>
                    <a:cubicBezTo>
                      <a:pt x="4934" y="15370"/>
                      <a:pt x="5879" y="16815"/>
                      <a:pt x="7186" y="18143"/>
                    </a:cubicBezTo>
                    <a:cubicBezTo>
                      <a:pt x="8435" y="19413"/>
                      <a:pt x="10019" y="20580"/>
                      <a:pt x="11901" y="21600"/>
                    </a:cubicBezTo>
                    <a:lnTo>
                      <a:pt x="21600" y="16099"/>
                    </a:lnTo>
                    <a:close/>
                  </a:path>
                </a:pathLst>
              </a:custGeom>
              <a:solidFill>
                <a:schemeClr val="bg2">
                  <a:lumMod val="90000"/>
                </a:schemeClr>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7" name="Shape">
                <a:extLst>
                  <a:ext uri="{FF2B5EF4-FFF2-40B4-BE49-F238E27FC236}">
                    <a16:creationId xmlns:a16="http://schemas.microsoft.com/office/drawing/2014/main" xmlns="" id="{3A4AFC0E-8DE4-4CD9-99E4-95EC4DD0FCE4}"/>
                  </a:ext>
                </a:extLst>
              </p:cNvPr>
              <p:cNvSpPr/>
              <p:nvPr/>
            </p:nvSpPr>
            <p:spPr>
              <a:xfrm>
                <a:off x="8764038" y="8054555"/>
                <a:ext cx="5248958" cy="2467010"/>
              </a:xfrm>
              <a:custGeom>
                <a:avLst/>
                <a:gdLst/>
                <a:ahLst/>
                <a:cxnLst>
                  <a:cxn ang="0">
                    <a:pos x="wd2" y="hd2"/>
                  </a:cxn>
                  <a:cxn ang="5400000">
                    <a:pos x="wd2" y="hd2"/>
                  </a:cxn>
                  <a:cxn ang="10800000">
                    <a:pos x="wd2" y="hd2"/>
                  </a:cxn>
                  <a:cxn ang="16200000">
                    <a:pos x="wd2" y="hd2"/>
                  </a:cxn>
                </a:cxnLst>
                <a:rect l="0" t="0" r="r" b="b"/>
                <a:pathLst>
                  <a:path w="21600" h="21415" extrusionOk="0">
                    <a:moveTo>
                      <a:pt x="16042" y="0"/>
                    </a:moveTo>
                    <a:lnTo>
                      <a:pt x="21600" y="11688"/>
                    </a:lnTo>
                    <a:cubicBezTo>
                      <a:pt x="18658" y="18079"/>
                      <a:pt x="14588" y="21600"/>
                      <a:pt x="10365" y="21408"/>
                    </a:cubicBezTo>
                    <a:cubicBezTo>
                      <a:pt x="6471" y="21230"/>
                      <a:pt x="2759" y="17894"/>
                      <a:pt x="0" y="12093"/>
                    </a:cubicBezTo>
                    <a:lnTo>
                      <a:pt x="5559" y="324"/>
                    </a:lnTo>
                    <a:cubicBezTo>
                      <a:pt x="6977" y="3184"/>
                      <a:pt x="8872" y="4752"/>
                      <a:pt x="10833" y="4690"/>
                    </a:cubicBezTo>
                    <a:cubicBezTo>
                      <a:pt x="12794" y="4629"/>
                      <a:pt x="14665" y="2944"/>
                      <a:pt x="16042" y="0"/>
                    </a:cubicBezTo>
                    <a:close/>
                  </a:path>
                </a:pathLst>
              </a:custGeom>
              <a:solidFill>
                <a:schemeClr val="accent3"/>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8" name="Shape">
                <a:extLst>
                  <a:ext uri="{FF2B5EF4-FFF2-40B4-BE49-F238E27FC236}">
                    <a16:creationId xmlns:a16="http://schemas.microsoft.com/office/drawing/2014/main" xmlns="" id="{414489E8-CFBE-4B80-9FE3-E4570CFBF241}"/>
                  </a:ext>
                </a:extLst>
              </p:cNvPr>
              <p:cNvSpPr/>
              <p:nvPr/>
            </p:nvSpPr>
            <p:spPr>
              <a:xfrm>
                <a:off x="12643217" y="4187796"/>
                <a:ext cx="2443584" cy="5223397"/>
              </a:xfrm>
              <a:custGeom>
                <a:avLst/>
                <a:gdLst/>
                <a:ahLst/>
                <a:cxnLst>
                  <a:cxn ang="0">
                    <a:pos x="wd2" y="hd2"/>
                  </a:cxn>
                  <a:cxn ang="5400000">
                    <a:pos x="wd2" y="hd2"/>
                  </a:cxn>
                  <a:cxn ang="10800000">
                    <a:pos x="wd2" y="hd2"/>
                  </a:cxn>
                  <a:cxn ang="16200000">
                    <a:pos x="wd2" y="hd2"/>
                  </a:cxn>
                </a:cxnLst>
                <a:rect l="0" t="0" r="r" b="b"/>
                <a:pathLst>
                  <a:path w="21374" h="21600" extrusionOk="0">
                    <a:moveTo>
                      <a:pt x="319" y="5662"/>
                    </a:moveTo>
                    <a:lnTo>
                      <a:pt x="12222" y="0"/>
                    </a:lnTo>
                    <a:cubicBezTo>
                      <a:pt x="18307" y="2990"/>
                      <a:pt x="21600" y="7008"/>
                      <a:pt x="21362" y="11156"/>
                    </a:cubicBezTo>
                    <a:cubicBezTo>
                      <a:pt x="21138" y="15077"/>
                      <a:pt x="17765" y="18811"/>
                      <a:pt x="11929" y="21600"/>
                    </a:cubicBezTo>
                    <a:lnTo>
                      <a:pt x="0" y="16062"/>
                    </a:lnTo>
                    <a:cubicBezTo>
                      <a:pt x="2971" y="14698"/>
                      <a:pt x="4669" y="12830"/>
                      <a:pt x="4718" y="10873"/>
                    </a:cubicBezTo>
                    <a:cubicBezTo>
                      <a:pt x="4767" y="8929"/>
                      <a:pt x="3185" y="7056"/>
                      <a:pt x="319" y="5662"/>
                    </a:cubicBezTo>
                    <a:close/>
                  </a:path>
                </a:pathLst>
              </a:custGeom>
              <a:solidFill>
                <a:schemeClr val="accent1"/>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9" name="Shape">
                <a:extLst>
                  <a:ext uri="{FF2B5EF4-FFF2-40B4-BE49-F238E27FC236}">
                    <a16:creationId xmlns:a16="http://schemas.microsoft.com/office/drawing/2014/main" xmlns="" id="{1CB8560D-2BF7-4E48-8F47-652C48E58EC5}"/>
                  </a:ext>
                </a:extLst>
              </p:cNvPr>
              <p:cNvSpPr/>
              <p:nvPr/>
            </p:nvSpPr>
            <p:spPr>
              <a:xfrm>
                <a:off x="8738576" y="3077712"/>
                <a:ext cx="5317668" cy="3164639"/>
              </a:xfrm>
              <a:custGeom>
                <a:avLst/>
                <a:gdLst/>
                <a:ahLst/>
                <a:cxnLst>
                  <a:cxn ang="0">
                    <a:pos x="wd2" y="hd2"/>
                  </a:cxn>
                  <a:cxn ang="5400000">
                    <a:pos x="wd2" y="hd2"/>
                  </a:cxn>
                  <a:cxn ang="10800000">
                    <a:pos x="wd2" y="hd2"/>
                  </a:cxn>
                  <a:cxn ang="16200000">
                    <a:pos x="wd2" y="hd2"/>
                  </a:cxn>
                </a:cxnLst>
                <a:rect l="0" t="0" r="r" b="b"/>
                <a:pathLst>
                  <a:path w="21600" h="21539" extrusionOk="0">
                    <a:moveTo>
                      <a:pt x="3676" y="21539"/>
                    </a:moveTo>
                    <a:cubicBezTo>
                      <a:pt x="3598" y="18925"/>
                      <a:pt x="3241" y="16355"/>
                      <a:pt x="2623" y="13952"/>
                    </a:cubicBezTo>
                    <a:cubicBezTo>
                      <a:pt x="1994" y="11506"/>
                      <a:pt x="1105" y="9272"/>
                      <a:pt x="0" y="7359"/>
                    </a:cubicBezTo>
                    <a:cubicBezTo>
                      <a:pt x="2890" y="2587"/>
                      <a:pt x="6796" y="-61"/>
                      <a:pt x="10853" y="1"/>
                    </a:cubicBezTo>
                    <a:cubicBezTo>
                      <a:pt x="14899" y="63"/>
                      <a:pt x="18765" y="2815"/>
                      <a:pt x="21600" y="7652"/>
                    </a:cubicBezTo>
                    <a:lnTo>
                      <a:pt x="16077" y="16944"/>
                    </a:lnTo>
                    <a:cubicBezTo>
                      <a:pt x="14519" y="14085"/>
                      <a:pt x="12242" y="12636"/>
                      <a:pt x="9944" y="13042"/>
                    </a:cubicBezTo>
                    <a:cubicBezTo>
                      <a:pt x="7038" y="13556"/>
                      <a:pt x="4583" y="16884"/>
                      <a:pt x="3676" y="21539"/>
                    </a:cubicBezTo>
                    <a:close/>
                  </a:path>
                </a:pathLst>
              </a:custGeom>
              <a:solidFill>
                <a:schemeClr val="accent6"/>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grpSp>
        <p:sp>
          <p:nvSpPr>
            <p:cNvPr id="99" name="Freeform: Shape 98">
              <a:extLst>
                <a:ext uri="{FF2B5EF4-FFF2-40B4-BE49-F238E27FC236}">
                  <a16:creationId xmlns:a16="http://schemas.microsoft.com/office/drawing/2014/main" xmlns="" id="{B9C248E3-8B9C-492C-BFFB-08663C3275BF}"/>
                </a:ext>
              </a:extLst>
            </p:cNvPr>
            <p:cNvSpPr/>
            <p:nvPr/>
          </p:nvSpPr>
          <p:spPr>
            <a:xfrm>
              <a:off x="6685283" y="2175862"/>
              <a:ext cx="1981999" cy="919598"/>
            </a:xfrm>
            <a:custGeom>
              <a:avLst/>
              <a:gdLst>
                <a:gd name="connsiteX0" fmla="*/ 1083763 w 1981999"/>
                <a:gd name="connsiteY0" fmla="*/ 0 h 919598"/>
                <a:gd name="connsiteX1" fmla="*/ 1959868 w 1981999"/>
                <a:gd name="connsiteY1" fmla="*/ 362895 h 919598"/>
                <a:gd name="connsiteX2" fmla="*/ 1981999 w 1981999"/>
                <a:gd name="connsiteY2" fmla="*/ 387245 h 919598"/>
                <a:gd name="connsiteX3" fmla="*/ 1864464 w 1981999"/>
                <a:gd name="connsiteY3" fmla="*/ 505504 h 919598"/>
                <a:gd name="connsiteX4" fmla="*/ 1781427 w 1981999"/>
                <a:gd name="connsiteY4" fmla="*/ 424717 h 919598"/>
                <a:gd name="connsiteX5" fmla="*/ 964608 w 1981999"/>
                <a:gd name="connsiteY5" fmla="*/ 168726 h 919598"/>
                <a:gd name="connsiteX6" fmla="*/ 36500 w 1981999"/>
                <a:gd name="connsiteY6" fmla="*/ 919598 h 919598"/>
                <a:gd name="connsiteX7" fmla="*/ 20133 w 1981999"/>
                <a:gd name="connsiteY7" fmla="*/ 747249 h 919598"/>
                <a:gd name="connsiteX8" fmla="*/ 0 w 1981999"/>
                <a:gd name="connsiteY8" fmla="*/ 639044 h 919598"/>
                <a:gd name="connsiteX9" fmla="*/ 56365 w 1981999"/>
                <a:gd name="connsiteY9" fmla="*/ 546263 h 919598"/>
                <a:gd name="connsiteX10" fmla="*/ 1083763 w 1981999"/>
                <a:gd name="connsiteY10" fmla="*/ 0 h 91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1999" h="919598">
                  <a:moveTo>
                    <a:pt x="1083763" y="0"/>
                  </a:moveTo>
                  <a:cubicBezTo>
                    <a:pt x="1425904" y="0"/>
                    <a:pt x="1735653" y="138680"/>
                    <a:pt x="1959868" y="362895"/>
                  </a:cubicBezTo>
                  <a:lnTo>
                    <a:pt x="1981999" y="387245"/>
                  </a:lnTo>
                  <a:lnTo>
                    <a:pt x="1864464" y="505504"/>
                  </a:lnTo>
                  <a:lnTo>
                    <a:pt x="1781427" y="424717"/>
                  </a:lnTo>
                  <a:cubicBezTo>
                    <a:pt x="1557694" y="231445"/>
                    <a:pt x="1262341" y="137333"/>
                    <a:pt x="964608" y="168726"/>
                  </a:cubicBezTo>
                  <a:cubicBezTo>
                    <a:pt x="534314" y="214147"/>
                    <a:pt x="170800" y="508240"/>
                    <a:pt x="36500" y="919598"/>
                  </a:cubicBezTo>
                  <a:cubicBezTo>
                    <a:pt x="33613" y="861849"/>
                    <a:pt x="28143" y="804343"/>
                    <a:pt x="20133" y="747249"/>
                  </a:cubicBezTo>
                  <a:lnTo>
                    <a:pt x="0" y="639044"/>
                  </a:lnTo>
                  <a:lnTo>
                    <a:pt x="56365" y="546263"/>
                  </a:lnTo>
                  <a:cubicBezTo>
                    <a:pt x="279022" y="216687"/>
                    <a:pt x="656088" y="0"/>
                    <a:pt x="1083763"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0" name="Freeform: Shape 99">
              <a:extLst>
                <a:ext uri="{FF2B5EF4-FFF2-40B4-BE49-F238E27FC236}">
                  <a16:creationId xmlns:a16="http://schemas.microsoft.com/office/drawing/2014/main" xmlns="" id="{700BF5AA-9C8D-4ECC-9803-D486296D1D4D}"/>
                </a:ext>
              </a:extLst>
            </p:cNvPr>
            <p:cNvSpPr/>
            <p:nvPr/>
          </p:nvSpPr>
          <p:spPr>
            <a:xfrm>
              <a:off x="3555778" y="2190000"/>
              <a:ext cx="1747836" cy="472116"/>
            </a:xfrm>
            <a:custGeom>
              <a:avLst/>
              <a:gdLst>
                <a:gd name="connsiteX0" fmla="*/ 878427 w 1747836"/>
                <a:gd name="connsiteY0" fmla="*/ 0 h 472116"/>
                <a:gd name="connsiteX1" fmla="*/ 1666546 w 1747836"/>
                <a:gd name="connsiteY1" fmla="*/ 282927 h 472116"/>
                <a:gd name="connsiteX2" fmla="*/ 1747836 w 1747836"/>
                <a:gd name="connsiteY2" fmla="*/ 356810 h 472116"/>
                <a:gd name="connsiteX3" fmla="*/ 1645853 w 1747836"/>
                <a:gd name="connsiteY3" fmla="*/ 460505 h 472116"/>
                <a:gd name="connsiteX4" fmla="*/ 1648359 w 1747836"/>
                <a:gd name="connsiteY4" fmla="*/ 463309 h 472116"/>
                <a:gd name="connsiteX5" fmla="*/ 1645448 w 1747836"/>
                <a:gd name="connsiteY5" fmla="*/ 466221 h 472116"/>
                <a:gd name="connsiteX6" fmla="*/ 877171 w 1747836"/>
                <a:gd name="connsiteY6" fmla="*/ 157416 h 472116"/>
                <a:gd name="connsiteX7" fmla="*/ 184904 w 1747836"/>
                <a:gd name="connsiteY7" fmla="*/ 402644 h 472116"/>
                <a:gd name="connsiteX8" fmla="*/ 106934 w 1747836"/>
                <a:gd name="connsiteY8" fmla="*/ 472116 h 472116"/>
                <a:gd name="connsiteX9" fmla="*/ 0 w 1747836"/>
                <a:gd name="connsiteY9" fmla="*/ 365449 h 472116"/>
                <a:gd name="connsiteX10" fmla="*/ 2322 w 1747836"/>
                <a:gd name="connsiteY10" fmla="*/ 362895 h 472116"/>
                <a:gd name="connsiteX11" fmla="*/ 878427 w 1747836"/>
                <a:gd name="connsiteY11" fmla="*/ 0 h 47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36" h="472116">
                  <a:moveTo>
                    <a:pt x="878427" y="0"/>
                  </a:moveTo>
                  <a:cubicBezTo>
                    <a:pt x="1177800" y="0"/>
                    <a:pt x="1452374" y="106177"/>
                    <a:pt x="1666546" y="282927"/>
                  </a:cubicBezTo>
                  <a:lnTo>
                    <a:pt x="1747836" y="356810"/>
                  </a:lnTo>
                  <a:lnTo>
                    <a:pt x="1645853" y="460505"/>
                  </a:lnTo>
                  <a:lnTo>
                    <a:pt x="1648359" y="463309"/>
                  </a:lnTo>
                  <a:lnTo>
                    <a:pt x="1645448" y="466221"/>
                  </a:lnTo>
                  <a:cubicBezTo>
                    <a:pt x="1439034" y="267620"/>
                    <a:pt x="1163620" y="156864"/>
                    <a:pt x="877171" y="157416"/>
                  </a:cubicBezTo>
                  <a:cubicBezTo>
                    <a:pt x="624211" y="157899"/>
                    <a:pt x="380149" y="245082"/>
                    <a:pt x="184904" y="402644"/>
                  </a:cubicBezTo>
                  <a:lnTo>
                    <a:pt x="106934" y="472116"/>
                  </a:lnTo>
                  <a:lnTo>
                    <a:pt x="0" y="365449"/>
                  </a:lnTo>
                  <a:lnTo>
                    <a:pt x="2322" y="362895"/>
                  </a:lnTo>
                  <a:cubicBezTo>
                    <a:pt x="226536" y="138680"/>
                    <a:pt x="536286" y="0"/>
                    <a:pt x="878427"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a16="http://schemas.microsoft.com/office/drawing/2014/main" xmlns="" id="{A210B3CD-A126-4017-BAA9-9DBE75E3607F}"/>
                </a:ext>
              </a:extLst>
            </p:cNvPr>
            <p:cNvSpPr/>
            <p:nvPr/>
          </p:nvSpPr>
          <p:spPr>
            <a:xfrm>
              <a:off x="5204137" y="2550145"/>
              <a:ext cx="469068" cy="1353842"/>
            </a:xfrm>
            <a:custGeom>
              <a:avLst/>
              <a:gdLst>
                <a:gd name="connsiteX0" fmla="*/ 103147 w 469068"/>
                <a:gd name="connsiteY0" fmla="*/ 0 h 1353842"/>
                <a:gd name="connsiteX1" fmla="*/ 106173 w 469068"/>
                <a:gd name="connsiteY1" fmla="*/ 2750 h 1353842"/>
                <a:gd name="connsiteX2" fmla="*/ 469068 w 469068"/>
                <a:gd name="connsiteY2" fmla="*/ 878855 h 1353842"/>
                <a:gd name="connsiteX3" fmla="*/ 413365 w 469068"/>
                <a:gd name="connsiteY3" fmla="*/ 1247296 h 1353842"/>
                <a:gd name="connsiteX4" fmla="*/ 374368 w 469068"/>
                <a:gd name="connsiteY4" fmla="*/ 1353842 h 1353842"/>
                <a:gd name="connsiteX5" fmla="*/ 368987 w 469068"/>
                <a:gd name="connsiteY5" fmla="*/ 1330520 h 1353842"/>
                <a:gd name="connsiteX6" fmla="*/ 325987 w 469068"/>
                <a:gd name="connsiteY6" fmla="*/ 963635 h 1353842"/>
                <a:gd name="connsiteX7" fmla="*/ 283406 w 469068"/>
                <a:gd name="connsiteY7" fmla="*/ 605049 h 1353842"/>
                <a:gd name="connsiteX8" fmla="*/ 95635 w 469068"/>
                <a:gd name="connsiteY8" fmla="*/ 210161 h 1353842"/>
                <a:gd name="connsiteX9" fmla="*/ 0 w 469068"/>
                <a:gd name="connsiteY9" fmla="*/ 103164 h 1353842"/>
                <a:gd name="connsiteX10" fmla="*/ 103147 w 469068"/>
                <a:gd name="connsiteY10" fmla="*/ 0 h 135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068" h="1353842">
                  <a:moveTo>
                    <a:pt x="103147" y="0"/>
                  </a:moveTo>
                  <a:lnTo>
                    <a:pt x="106173" y="2750"/>
                  </a:lnTo>
                  <a:cubicBezTo>
                    <a:pt x="330388" y="226965"/>
                    <a:pt x="469068" y="536715"/>
                    <a:pt x="469068" y="878855"/>
                  </a:cubicBezTo>
                  <a:cubicBezTo>
                    <a:pt x="469068" y="1007158"/>
                    <a:pt x="449566" y="1130906"/>
                    <a:pt x="413365" y="1247296"/>
                  </a:cubicBezTo>
                  <a:lnTo>
                    <a:pt x="374368" y="1353842"/>
                  </a:lnTo>
                  <a:lnTo>
                    <a:pt x="368987" y="1330520"/>
                  </a:lnTo>
                  <a:cubicBezTo>
                    <a:pt x="346356" y="1209460"/>
                    <a:pt x="334872" y="1086474"/>
                    <a:pt x="325987" y="963635"/>
                  </a:cubicBezTo>
                  <a:cubicBezTo>
                    <a:pt x="317270" y="843168"/>
                    <a:pt x="310983" y="722701"/>
                    <a:pt x="283406" y="605049"/>
                  </a:cubicBezTo>
                  <a:cubicBezTo>
                    <a:pt x="249648" y="461021"/>
                    <a:pt x="185430" y="326412"/>
                    <a:pt x="95635" y="210161"/>
                  </a:cubicBezTo>
                  <a:lnTo>
                    <a:pt x="0" y="103164"/>
                  </a:lnTo>
                  <a:lnTo>
                    <a:pt x="103147"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2" name="Freeform: Shape 101">
              <a:extLst>
                <a:ext uri="{FF2B5EF4-FFF2-40B4-BE49-F238E27FC236}">
                  <a16:creationId xmlns:a16="http://schemas.microsoft.com/office/drawing/2014/main" xmlns="" id="{54A460B2-FC05-47E9-9B79-7F52D58E48B8}"/>
                </a:ext>
              </a:extLst>
            </p:cNvPr>
            <p:cNvSpPr/>
            <p:nvPr/>
          </p:nvSpPr>
          <p:spPr>
            <a:xfrm>
              <a:off x="3195205" y="2558479"/>
              <a:ext cx="479745" cy="1745465"/>
            </a:xfrm>
            <a:custGeom>
              <a:avLst/>
              <a:gdLst>
                <a:gd name="connsiteX0" fmla="*/ 357820 w 479745"/>
                <a:gd name="connsiteY0" fmla="*/ 0 h 1745465"/>
                <a:gd name="connsiteX1" fmla="*/ 464906 w 479745"/>
                <a:gd name="connsiteY1" fmla="*/ 105954 h 1745465"/>
                <a:gd name="connsiteX2" fmla="*/ 467507 w 479745"/>
                <a:gd name="connsiteY2" fmla="*/ 103637 h 1745465"/>
                <a:gd name="connsiteX3" fmla="*/ 468299 w 479745"/>
                <a:gd name="connsiteY3" fmla="*/ 104427 h 1745465"/>
                <a:gd name="connsiteX4" fmla="*/ 158157 w 479745"/>
                <a:gd name="connsiteY4" fmla="*/ 822744 h 1745465"/>
                <a:gd name="connsiteX5" fmla="*/ 405149 w 479745"/>
                <a:gd name="connsiteY5" fmla="*/ 1555466 h 1745465"/>
                <a:gd name="connsiteX6" fmla="*/ 479745 w 479745"/>
                <a:gd name="connsiteY6" fmla="*/ 1637065 h 1745465"/>
                <a:gd name="connsiteX7" fmla="*/ 475186 w 479745"/>
                <a:gd name="connsiteY7" fmla="*/ 1633081 h 1745465"/>
                <a:gd name="connsiteX8" fmla="*/ 361840 w 479745"/>
                <a:gd name="connsiteY8" fmla="*/ 1745465 h 1745465"/>
                <a:gd name="connsiteX9" fmla="*/ 282927 w 479745"/>
                <a:gd name="connsiteY9" fmla="*/ 1658640 h 1745465"/>
                <a:gd name="connsiteX10" fmla="*/ 0 w 479745"/>
                <a:gd name="connsiteY10" fmla="*/ 870521 h 1745465"/>
                <a:gd name="connsiteX11" fmla="*/ 282927 w 479745"/>
                <a:gd name="connsiteY11" fmla="*/ 82402 h 1745465"/>
                <a:gd name="connsiteX12" fmla="*/ 357820 w 479745"/>
                <a:gd name="connsiteY12" fmla="*/ 0 h 174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9745" h="1745465">
                  <a:moveTo>
                    <a:pt x="357820" y="0"/>
                  </a:moveTo>
                  <a:lnTo>
                    <a:pt x="464906" y="105954"/>
                  </a:lnTo>
                  <a:lnTo>
                    <a:pt x="467507" y="103637"/>
                  </a:lnTo>
                  <a:lnTo>
                    <a:pt x="468299" y="104427"/>
                  </a:lnTo>
                  <a:cubicBezTo>
                    <a:pt x="278977" y="296771"/>
                    <a:pt x="168342" y="553082"/>
                    <a:pt x="158157" y="822744"/>
                  </a:cubicBezTo>
                  <a:cubicBezTo>
                    <a:pt x="148025" y="1090279"/>
                    <a:pt x="236805" y="1350737"/>
                    <a:pt x="405149" y="1555466"/>
                  </a:cubicBezTo>
                  <a:lnTo>
                    <a:pt x="479745" y="1637065"/>
                  </a:lnTo>
                  <a:lnTo>
                    <a:pt x="475186" y="1633081"/>
                  </a:lnTo>
                  <a:lnTo>
                    <a:pt x="361840" y="1745465"/>
                  </a:lnTo>
                  <a:lnTo>
                    <a:pt x="282927" y="1658640"/>
                  </a:lnTo>
                  <a:cubicBezTo>
                    <a:pt x="106177" y="1444468"/>
                    <a:pt x="0" y="1169894"/>
                    <a:pt x="0" y="870521"/>
                  </a:cubicBezTo>
                  <a:cubicBezTo>
                    <a:pt x="0" y="571148"/>
                    <a:pt x="106177" y="296574"/>
                    <a:pt x="282927" y="82402"/>
                  </a:cubicBezTo>
                  <a:lnTo>
                    <a:pt x="35782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a16="http://schemas.microsoft.com/office/drawing/2014/main" xmlns="" id="{24200931-7845-4604-AA08-D7BDF3B9CCDD}"/>
                </a:ext>
              </a:extLst>
            </p:cNvPr>
            <p:cNvSpPr/>
            <p:nvPr/>
          </p:nvSpPr>
          <p:spPr>
            <a:xfrm>
              <a:off x="8525934" y="2571775"/>
              <a:ext cx="482112" cy="1720060"/>
            </a:xfrm>
            <a:custGeom>
              <a:avLst/>
              <a:gdLst>
                <a:gd name="connsiteX0" fmla="*/ 149226 w 482112"/>
                <a:gd name="connsiteY0" fmla="*/ 0 h 1720060"/>
                <a:gd name="connsiteX1" fmla="*/ 199185 w 482112"/>
                <a:gd name="connsiteY1" fmla="*/ 54968 h 1720060"/>
                <a:gd name="connsiteX2" fmla="*/ 482112 w 482112"/>
                <a:gd name="connsiteY2" fmla="*/ 843087 h 1720060"/>
                <a:gd name="connsiteX3" fmla="*/ 119217 w 482112"/>
                <a:gd name="connsiteY3" fmla="*/ 1719192 h 1720060"/>
                <a:gd name="connsiteX4" fmla="*/ 118262 w 482112"/>
                <a:gd name="connsiteY4" fmla="*/ 1720060 h 1720060"/>
                <a:gd name="connsiteX5" fmla="*/ 11514 w 482112"/>
                <a:gd name="connsiteY5" fmla="*/ 1613642 h 1720060"/>
                <a:gd name="connsiteX6" fmla="*/ 55 w 482112"/>
                <a:gd name="connsiteY6" fmla="*/ 1624172 h 1720060"/>
                <a:gd name="connsiteX7" fmla="*/ 0 w 482112"/>
                <a:gd name="connsiteY7" fmla="*/ 1624118 h 1720060"/>
                <a:gd name="connsiteX8" fmla="*/ 324415 w 482112"/>
                <a:gd name="connsiteY8" fmla="*/ 869399 h 1720060"/>
                <a:gd name="connsiteX9" fmla="*/ 21935 w 482112"/>
                <a:gd name="connsiteY9" fmla="*/ 111481 h 1720060"/>
                <a:gd name="connsiteX10" fmla="*/ 23813 w 482112"/>
                <a:gd name="connsiteY10" fmla="*/ 109591 h 1720060"/>
                <a:gd name="connsiteX11" fmla="*/ 32075 w 482112"/>
                <a:gd name="connsiteY11" fmla="*/ 117629 h 1720060"/>
                <a:gd name="connsiteX12" fmla="*/ 149226 w 482112"/>
                <a:gd name="connsiteY12" fmla="*/ 0 h 172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112" h="1720060">
                  <a:moveTo>
                    <a:pt x="149226" y="0"/>
                  </a:moveTo>
                  <a:lnTo>
                    <a:pt x="199185" y="54968"/>
                  </a:lnTo>
                  <a:cubicBezTo>
                    <a:pt x="375935" y="269140"/>
                    <a:pt x="482112" y="543714"/>
                    <a:pt x="482112" y="843087"/>
                  </a:cubicBezTo>
                  <a:cubicBezTo>
                    <a:pt x="482112" y="1185228"/>
                    <a:pt x="343432" y="1494978"/>
                    <a:pt x="119217" y="1719192"/>
                  </a:cubicBezTo>
                  <a:lnTo>
                    <a:pt x="118262" y="1720060"/>
                  </a:lnTo>
                  <a:lnTo>
                    <a:pt x="11514" y="1613642"/>
                  </a:lnTo>
                  <a:lnTo>
                    <a:pt x="55" y="1624172"/>
                  </a:lnTo>
                  <a:lnTo>
                    <a:pt x="0" y="1624118"/>
                  </a:lnTo>
                  <a:cubicBezTo>
                    <a:pt x="204290" y="1425730"/>
                    <a:pt x="321046" y="1154037"/>
                    <a:pt x="324415" y="869399"/>
                  </a:cubicBezTo>
                  <a:cubicBezTo>
                    <a:pt x="327785" y="586652"/>
                    <a:pt x="219004" y="314232"/>
                    <a:pt x="21935" y="111481"/>
                  </a:cubicBezTo>
                  <a:lnTo>
                    <a:pt x="23813" y="109591"/>
                  </a:lnTo>
                  <a:lnTo>
                    <a:pt x="32075" y="117629"/>
                  </a:lnTo>
                  <a:lnTo>
                    <a:pt x="149226"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4" name="Freeform: Shape 103">
              <a:extLst>
                <a:ext uri="{FF2B5EF4-FFF2-40B4-BE49-F238E27FC236}">
                  <a16:creationId xmlns:a16="http://schemas.microsoft.com/office/drawing/2014/main" xmlns="" id="{8155E3C6-3FE1-4612-B7D4-D87BC2832E75}"/>
                </a:ext>
              </a:extLst>
            </p:cNvPr>
            <p:cNvSpPr/>
            <p:nvPr/>
          </p:nvSpPr>
          <p:spPr>
            <a:xfrm>
              <a:off x="6530046" y="2957551"/>
              <a:ext cx="482111" cy="1347504"/>
            </a:xfrm>
            <a:custGeom>
              <a:avLst/>
              <a:gdLst>
                <a:gd name="connsiteX0" fmla="*/ 88230 w 482111"/>
                <a:gd name="connsiteY0" fmla="*/ 0 h 1347504"/>
                <a:gd name="connsiteX1" fmla="*/ 102263 w 482111"/>
                <a:gd name="connsiteY1" fmla="*/ 64678 h 1347504"/>
                <a:gd name="connsiteX2" fmla="*/ 129226 w 482111"/>
                <a:gd name="connsiteY2" fmla="*/ 258988 h 1347504"/>
                <a:gd name="connsiteX3" fmla="*/ 194439 w 482111"/>
                <a:gd name="connsiteY3" fmla="*/ 779531 h 1347504"/>
                <a:gd name="connsiteX4" fmla="*/ 482111 w 482111"/>
                <a:gd name="connsiteY4" fmla="*/ 1255919 h 1347504"/>
                <a:gd name="connsiteX5" fmla="*/ 481921 w 482111"/>
                <a:gd name="connsiteY5" fmla="*/ 1256110 h 1347504"/>
                <a:gd name="connsiteX6" fmla="*/ 475232 w 482111"/>
                <a:gd name="connsiteY6" fmla="*/ 1250315 h 1347504"/>
                <a:gd name="connsiteX7" fmla="*/ 378396 w 482111"/>
                <a:gd name="connsiteY7" fmla="*/ 1347504 h 1347504"/>
                <a:gd name="connsiteX8" fmla="*/ 362895 w 482111"/>
                <a:gd name="connsiteY8" fmla="*/ 1333416 h 1347504"/>
                <a:gd name="connsiteX9" fmla="*/ 0 w 482111"/>
                <a:gd name="connsiteY9" fmla="*/ 457311 h 1347504"/>
                <a:gd name="connsiteX10" fmla="*/ 55703 w 482111"/>
                <a:gd name="connsiteY10" fmla="*/ 88870 h 1347504"/>
                <a:gd name="connsiteX11" fmla="*/ 88230 w 482111"/>
                <a:gd name="connsiteY11" fmla="*/ 0 h 134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111" h="1347504">
                  <a:moveTo>
                    <a:pt x="88230" y="0"/>
                  </a:moveTo>
                  <a:lnTo>
                    <a:pt x="102263" y="64678"/>
                  </a:lnTo>
                  <a:cubicBezTo>
                    <a:pt x="113615" y="128917"/>
                    <a:pt x="122562" y="193753"/>
                    <a:pt x="129226" y="258988"/>
                  </a:cubicBezTo>
                  <a:cubicBezTo>
                    <a:pt x="146996" y="433243"/>
                    <a:pt x="148170" y="610314"/>
                    <a:pt x="194439" y="779531"/>
                  </a:cubicBezTo>
                  <a:cubicBezTo>
                    <a:pt x="244312" y="961937"/>
                    <a:pt x="343891" y="1126857"/>
                    <a:pt x="482111" y="1255919"/>
                  </a:cubicBezTo>
                  <a:lnTo>
                    <a:pt x="481921" y="1256110"/>
                  </a:lnTo>
                  <a:lnTo>
                    <a:pt x="475232" y="1250315"/>
                  </a:lnTo>
                  <a:lnTo>
                    <a:pt x="378396" y="1347504"/>
                  </a:lnTo>
                  <a:lnTo>
                    <a:pt x="362895" y="1333416"/>
                  </a:lnTo>
                  <a:cubicBezTo>
                    <a:pt x="138680" y="1109202"/>
                    <a:pt x="0" y="799452"/>
                    <a:pt x="0" y="457311"/>
                  </a:cubicBezTo>
                  <a:cubicBezTo>
                    <a:pt x="0" y="329008"/>
                    <a:pt x="19502" y="205261"/>
                    <a:pt x="55703" y="88870"/>
                  </a:cubicBezTo>
                  <a:lnTo>
                    <a:pt x="8823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a16="http://schemas.microsoft.com/office/drawing/2014/main" xmlns="" id="{E62B04C3-DFB7-4CF7-9124-1AD8DF18EF5F}"/>
                </a:ext>
              </a:extLst>
            </p:cNvPr>
            <p:cNvSpPr/>
            <p:nvPr/>
          </p:nvSpPr>
          <p:spPr>
            <a:xfrm>
              <a:off x="3564502" y="3764889"/>
              <a:ext cx="1951083" cy="903111"/>
            </a:xfrm>
            <a:custGeom>
              <a:avLst/>
              <a:gdLst>
                <a:gd name="connsiteX0" fmla="*/ 1906586 w 1951083"/>
                <a:gd name="connsiteY0" fmla="*/ 0 h 903111"/>
                <a:gd name="connsiteX1" fmla="*/ 1928746 w 1951083"/>
                <a:gd name="connsiteY1" fmla="*/ 163110 h 903111"/>
                <a:gd name="connsiteX2" fmla="*/ 1951083 w 1951083"/>
                <a:gd name="connsiteY2" fmla="*/ 267990 h 903111"/>
                <a:gd name="connsiteX3" fmla="*/ 1897101 w 1951083"/>
                <a:gd name="connsiteY3" fmla="*/ 356848 h 903111"/>
                <a:gd name="connsiteX4" fmla="*/ 869703 w 1951083"/>
                <a:gd name="connsiteY4" fmla="*/ 903111 h 903111"/>
                <a:gd name="connsiteX5" fmla="*/ 81584 w 1951083"/>
                <a:gd name="connsiteY5" fmla="*/ 620184 h 903111"/>
                <a:gd name="connsiteX6" fmla="*/ 0 w 1951083"/>
                <a:gd name="connsiteY6" fmla="*/ 546035 h 903111"/>
                <a:gd name="connsiteX7" fmla="*/ 112814 w 1951083"/>
                <a:gd name="connsiteY7" fmla="*/ 433243 h 903111"/>
                <a:gd name="connsiteX8" fmla="*/ 110448 w 1951083"/>
                <a:gd name="connsiteY8" fmla="*/ 430655 h 903111"/>
                <a:gd name="connsiteX9" fmla="*/ 210397 w 1951083"/>
                <a:gd name="connsiteY9" fmla="*/ 517995 h 903111"/>
                <a:gd name="connsiteX10" fmla="*/ 1115857 w 1951083"/>
                <a:gd name="connsiteY10" fmla="*/ 715484 h 903111"/>
                <a:gd name="connsiteX11" fmla="*/ 1906586 w 1951083"/>
                <a:gd name="connsiteY11" fmla="*/ 0 h 90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1083" h="903111">
                  <a:moveTo>
                    <a:pt x="1906586" y="0"/>
                  </a:moveTo>
                  <a:cubicBezTo>
                    <a:pt x="1911939" y="54683"/>
                    <a:pt x="1919335" y="109090"/>
                    <a:pt x="1928746" y="163110"/>
                  </a:cubicBezTo>
                  <a:lnTo>
                    <a:pt x="1951083" y="267990"/>
                  </a:lnTo>
                  <a:lnTo>
                    <a:pt x="1897101" y="356848"/>
                  </a:lnTo>
                  <a:cubicBezTo>
                    <a:pt x="1674444" y="686424"/>
                    <a:pt x="1297378" y="903111"/>
                    <a:pt x="869703" y="903111"/>
                  </a:cubicBezTo>
                  <a:cubicBezTo>
                    <a:pt x="570330" y="903111"/>
                    <a:pt x="295756" y="796935"/>
                    <a:pt x="81584" y="620184"/>
                  </a:cubicBezTo>
                  <a:lnTo>
                    <a:pt x="0" y="546035"/>
                  </a:lnTo>
                  <a:lnTo>
                    <a:pt x="112814" y="433243"/>
                  </a:lnTo>
                  <a:lnTo>
                    <a:pt x="110448" y="430655"/>
                  </a:lnTo>
                  <a:lnTo>
                    <a:pt x="210397" y="517995"/>
                  </a:lnTo>
                  <a:cubicBezTo>
                    <a:pt x="465753" y="713898"/>
                    <a:pt x="797373" y="788263"/>
                    <a:pt x="1115857" y="715484"/>
                  </a:cubicBezTo>
                  <a:cubicBezTo>
                    <a:pt x="1485998" y="630893"/>
                    <a:pt x="1785454" y="359866"/>
                    <a:pt x="1906586"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6" name="Freeform: Shape 105">
              <a:extLst>
                <a:ext uri="{FF2B5EF4-FFF2-40B4-BE49-F238E27FC236}">
                  <a16:creationId xmlns:a16="http://schemas.microsoft.com/office/drawing/2014/main" xmlns="" id="{7A00C6D9-C63B-418B-9E3E-DC6B41C728A0}"/>
                </a:ext>
              </a:extLst>
            </p:cNvPr>
            <p:cNvSpPr/>
            <p:nvPr/>
          </p:nvSpPr>
          <p:spPr>
            <a:xfrm>
              <a:off x="6914931" y="4195947"/>
              <a:ext cx="1718587" cy="457915"/>
            </a:xfrm>
            <a:custGeom>
              <a:avLst/>
              <a:gdLst>
                <a:gd name="connsiteX0" fmla="*/ 1611058 w 1718587"/>
                <a:gd name="connsiteY0" fmla="*/ 0 h 457915"/>
                <a:gd name="connsiteX1" fmla="*/ 1718587 w 1718587"/>
                <a:gd name="connsiteY1" fmla="*/ 105593 h 457915"/>
                <a:gd name="connsiteX2" fmla="*/ 1642234 w 1718587"/>
                <a:gd name="connsiteY2" fmla="*/ 174988 h 457915"/>
                <a:gd name="connsiteX3" fmla="*/ 854115 w 1718587"/>
                <a:gd name="connsiteY3" fmla="*/ 457915 h 457915"/>
                <a:gd name="connsiteX4" fmla="*/ 65996 w 1718587"/>
                <a:gd name="connsiteY4" fmla="*/ 174988 h 457915"/>
                <a:gd name="connsiteX5" fmla="*/ 0 w 1718587"/>
                <a:gd name="connsiteY5" fmla="*/ 115006 h 457915"/>
                <a:gd name="connsiteX6" fmla="*/ 97036 w 1718587"/>
                <a:gd name="connsiteY6" fmla="*/ 17714 h 457915"/>
                <a:gd name="connsiteX7" fmla="*/ 171217 w 1718587"/>
                <a:gd name="connsiteY7" fmla="*/ 81988 h 457915"/>
                <a:gd name="connsiteX8" fmla="*/ 861182 w 1718587"/>
                <a:gd name="connsiteY8" fmla="*/ 314429 h 457915"/>
                <a:gd name="connsiteX9" fmla="*/ 1543776 w 1718587"/>
                <a:gd name="connsiteY9" fmla="*/ 61825 h 457915"/>
                <a:gd name="connsiteX10" fmla="*/ 1611058 w 1718587"/>
                <a:gd name="connsiteY10" fmla="*/ 0 h 45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8587" h="457915">
                  <a:moveTo>
                    <a:pt x="1611058" y="0"/>
                  </a:moveTo>
                  <a:lnTo>
                    <a:pt x="1718587" y="105593"/>
                  </a:lnTo>
                  <a:lnTo>
                    <a:pt x="1642234" y="174988"/>
                  </a:lnTo>
                  <a:cubicBezTo>
                    <a:pt x="1428062" y="351739"/>
                    <a:pt x="1153488" y="457915"/>
                    <a:pt x="854115" y="457915"/>
                  </a:cubicBezTo>
                  <a:cubicBezTo>
                    <a:pt x="554742" y="457915"/>
                    <a:pt x="280168" y="351739"/>
                    <a:pt x="65996" y="174988"/>
                  </a:cubicBezTo>
                  <a:lnTo>
                    <a:pt x="0" y="115006"/>
                  </a:lnTo>
                  <a:lnTo>
                    <a:pt x="97036" y="17714"/>
                  </a:lnTo>
                  <a:lnTo>
                    <a:pt x="171217" y="81988"/>
                  </a:lnTo>
                  <a:cubicBezTo>
                    <a:pt x="366992" y="235478"/>
                    <a:pt x="610394" y="318187"/>
                    <a:pt x="861182" y="314429"/>
                  </a:cubicBezTo>
                  <a:cubicBezTo>
                    <a:pt x="1111970" y="310731"/>
                    <a:pt x="1352687" y="220882"/>
                    <a:pt x="1543776" y="61825"/>
                  </a:cubicBezTo>
                  <a:lnTo>
                    <a:pt x="1611058"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10" name="TextBox 9">
            <a:extLst>
              <a:ext uri="{FF2B5EF4-FFF2-40B4-BE49-F238E27FC236}">
                <a16:creationId xmlns:a16="http://schemas.microsoft.com/office/drawing/2014/main" xmlns="" id="{2363B5D7-C4CB-443E-85F8-8C500D4BE388}"/>
              </a:ext>
            </a:extLst>
          </p:cNvPr>
          <p:cNvSpPr txBox="1"/>
          <p:nvPr/>
        </p:nvSpPr>
        <p:spPr>
          <a:xfrm>
            <a:off x="2550829" y="2119743"/>
            <a:ext cx="1043877" cy="1107996"/>
          </a:xfrm>
          <a:prstGeom prst="rect">
            <a:avLst/>
          </a:prstGeom>
          <a:noFill/>
        </p:spPr>
        <p:txBody>
          <a:bodyPr wrap="none" rtlCol="0" anchor="ctr">
            <a:spAutoFit/>
          </a:bodyPr>
          <a:lstStyle/>
          <a:p>
            <a:pPr algn="ctr"/>
            <a:r>
              <a:rPr lang="en-US" sz="6600" b="1" dirty="0" smtClean="0"/>
              <a:t>01</a:t>
            </a:r>
            <a:endParaRPr lang="en-US" sz="6600" b="1" dirty="0"/>
          </a:p>
        </p:txBody>
      </p:sp>
      <p:sp>
        <p:nvSpPr>
          <p:cNvPr id="83" name="TextBox 82">
            <a:extLst>
              <a:ext uri="{FF2B5EF4-FFF2-40B4-BE49-F238E27FC236}">
                <a16:creationId xmlns:a16="http://schemas.microsoft.com/office/drawing/2014/main" xmlns="" id="{F47D9C28-B168-4E07-8C6D-658EE72379B3}"/>
              </a:ext>
            </a:extLst>
          </p:cNvPr>
          <p:cNvSpPr txBox="1"/>
          <p:nvPr/>
        </p:nvSpPr>
        <p:spPr>
          <a:xfrm>
            <a:off x="5064949" y="2085031"/>
            <a:ext cx="1043877" cy="1107996"/>
          </a:xfrm>
          <a:prstGeom prst="rect">
            <a:avLst/>
          </a:prstGeom>
          <a:noFill/>
        </p:spPr>
        <p:txBody>
          <a:bodyPr wrap="none" rtlCol="0" anchor="ctr">
            <a:spAutoFit/>
          </a:bodyPr>
          <a:lstStyle/>
          <a:p>
            <a:pPr algn="ctr"/>
            <a:r>
              <a:rPr lang="en-US" sz="6600" b="1" dirty="0"/>
              <a:t>02</a:t>
            </a:r>
          </a:p>
        </p:txBody>
      </p:sp>
      <p:pic>
        <p:nvPicPr>
          <p:cNvPr id="24" name="Graphic 18" descr="Send">
            <a:extLst>
              <a:ext uri="{FF2B5EF4-FFF2-40B4-BE49-F238E27FC236}">
                <a16:creationId xmlns:a16="http://schemas.microsoft.com/office/drawing/2014/main" xmlns="" id="{2BF27D34-489A-4D55-8A9D-A786360246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865060" y="4548911"/>
            <a:ext cx="320249" cy="320249"/>
          </a:xfrm>
          <a:prstGeom prst="rect">
            <a:avLst/>
          </a:prstGeom>
        </p:spPr>
        <p:style>
          <a:lnRef idx="2">
            <a:schemeClr val="dk1"/>
          </a:lnRef>
          <a:fillRef idx="1">
            <a:schemeClr val="lt1"/>
          </a:fillRef>
          <a:effectRef idx="0">
            <a:schemeClr val="dk1"/>
          </a:effectRef>
          <a:fontRef idx="minor">
            <a:schemeClr val="dk1"/>
          </a:fontRef>
        </p:style>
      </p:pic>
      <p:pic>
        <p:nvPicPr>
          <p:cNvPr id="25" name="Graphic 18" descr="Send">
            <a:extLst>
              <a:ext uri="{FF2B5EF4-FFF2-40B4-BE49-F238E27FC236}">
                <a16:creationId xmlns:a16="http://schemas.microsoft.com/office/drawing/2014/main" xmlns="" id="{2BF27D34-489A-4D55-8A9D-A786360246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904824" y="4526861"/>
            <a:ext cx="320249" cy="320249"/>
          </a:xfrm>
          <a:prstGeom prst="rect">
            <a:avLst/>
          </a:prstGeom>
        </p:spPr>
        <p:style>
          <a:lnRef idx="2">
            <a:schemeClr val="dk1"/>
          </a:lnRef>
          <a:fillRef idx="1">
            <a:schemeClr val="lt1"/>
          </a:fillRef>
          <a:effectRef idx="0">
            <a:schemeClr val="dk1"/>
          </a:effectRef>
          <a:fontRef idx="minor">
            <a:schemeClr val="dk1"/>
          </a:fontRef>
        </p:style>
      </p:pic>
      <p:sp>
        <p:nvSpPr>
          <p:cNvPr id="6" name="Скругленный прямоугольник 5"/>
          <p:cNvSpPr/>
          <p:nvPr/>
        </p:nvSpPr>
        <p:spPr>
          <a:xfrm>
            <a:off x="589074" y="188641"/>
            <a:ext cx="7959132"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dirty="0" smtClean="0">
                <a:solidFill>
                  <a:schemeClr val="tx1"/>
                </a:solidFill>
              </a:rPr>
              <a:t>    </a:t>
            </a:r>
            <a:r>
              <a:rPr lang="ru-RU" b="1" dirty="0" err="1" smtClean="0">
                <a:solidFill>
                  <a:schemeClr val="tx1"/>
                </a:solidFill>
              </a:rPr>
              <a:t>Ахборот</a:t>
            </a:r>
            <a:r>
              <a:rPr lang="ru-RU" b="1" dirty="0" smtClean="0">
                <a:solidFill>
                  <a:schemeClr val="tx1"/>
                </a:solidFill>
              </a:rPr>
              <a:t> </a:t>
            </a:r>
            <a:r>
              <a:rPr lang="ru-RU" b="1" dirty="0" err="1">
                <a:solidFill>
                  <a:schemeClr val="tx1"/>
                </a:solidFill>
              </a:rPr>
              <a:t>ҳажми</a:t>
            </a:r>
            <a:r>
              <a:rPr lang="ru-RU" b="1" dirty="0">
                <a:solidFill>
                  <a:schemeClr val="tx1"/>
                </a:solidFill>
              </a:rPr>
              <a:t> </a:t>
            </a:r>
            <a:r>
              <a:rPr lang="ru-RU" b="1" dirty="0" err="1">
                <a:solidFill>
                  <a:schemeClr val="tx1"/>
                </a:solidFill>
              </a:rPr>
              <a:t>бўйича</a:t>
            </a:r>
            <a:r>
              <a:rPr lang="ru-RU" dirty="0">
                <a:solidFill>
                  <a:schemeClr val="tx1"/>
                </a:solidFill>
              </a:rPr>
              <a:t> </a:t>
            </a:r>
            <a:r>
              <a:rPr lang="ru-RU" dirty="0" err="1">
                <a:solidFill>
                  <a:schemeClr val="tx1"/>
                </a:solidFill>
              </a:rPr>
              <a:t>баланслар</a:t>
            </a:r>
            <a:r>
              <a:rPr lang="ru-RU" dirty="0">
                <a:solidFill>
                  <a:schemeClr val="tx1"/>
                </a:solidFill>
              </a:rPr>
              <a:t> </a:t>
            </a:r>
            <a:r>
              <a:rPr lang="ru-RU" b="1" dirty="0" err="1">
                <a:solidFill>
                  <a:schemeClr val="tx1"/>
                </a:solidFill>
              </a:rPr>
              <a:t>бир</a:t>
            </a:r>
            <a:r>
              <a:rPr lang="ru-RU" b="1" dirty="0">
                <a:solidFill>
                  <a:schemeClr val="tx1"/>
                </a:solidFill>
              </a:rPr>
              <a:t> </a:t>
            </a:r>
            <a:r>
              <a:rPr lang="ru-RU" b="1" dirty="0" err="1">
                <a:solidFill>
                  <a:schemeClr val="tx1"/>
                </a:solidFill>
              </a:rPr>
              <a:t>марталик</a:t>
            </a:r>
            <a:r>
              <a:rPr lang="ru-RU" dirty="0">
                <a:solidFill>
                  <a:schemeClr val="tx1"/>
                </a:solidFill>
              </a:rPr>
              <a:t> </a:t>
            </a:r>
            <a:r>
              <a:rPr lang="ru-RU" dirty="0" err="1">
                <a:solidFill>
                  <a:schemeClr val="tx1"/>
                </a:solidFill>
              </a:rPr>
              <a:t>ва</a:t>
            </a:r>
            <a:r>
              <a:rPr lang="ru-RU" dirty="0">
                <a:solidFill>
                  <a:schemeClr val="tx1"/>
                </a:solidFill>
              </a:rPr>
              <a:t> </a:t>
            </a:r>
            <a:r>
              <a:rPr lang="ru-RU" b="1" dirty="0" err="1">
                <a:solidFill>
                  <a:schemeClr val="tx1"/>
                </a:solidFill>
              </a:rPr>
              <a:t>йиғма</a:t>
            </a:r>
            <a:r>
              <a:rPr lang="ru-RU" b="1" dirty="0">
                <a:solidFill>
                  <a:schemeClr val="tx1"/>
                </a:solidFill>
              </a:rPr>
              <a:t> </a:t>
            </a:r>
            <a:r>
              <a:rPr lang="ru-RU" b="1" dirty="0" err="1">
                <a:solidFill>
                  <a:schemeClr val="tx1"/>
                </a:solidFill>
              </a:rPr>
              <a:t>балансларга</a:t>
            </a:r>
            <a:r>
              <a:rPr lang="ru-RU" dirty="0">
                <a:solidFill>
                  <a:schemeClr val="tx1"/>
                </a:solidFill>
              </a:rPr>
              <a:t> </a:t>
            </a:r>
            <a:r>
              <a:rPr lang="ru-RU" dirty="0" err="1">
                <a:solidFill>
                  <a:schemeClr val="tx1"/>
                </a:solidFill>
              </a:rPr>
              <a:t>бўлинади</a:t>
            </a:r>
            <a:r>
              <a:rPr lang="ru-RU" dirty="0">
                <a:solidFill>
                  <a:schemeClr val="tx1"/>
                </a:solidFill>
              </a:rPr>
              <a:t>.</a:t>
            </a:r>
            <a:endParaRPr lang="ru-RU" b="1" dirty="0">
              <a:solidFill>
                <a:schemeClr val="tx1"/>
              </a:solidFill>
            </a:endParaRPr>
          </a:p>
        </p:txBody>
      </p:sp>
      <p:sp>
        <p:nvSpPr>
          <p:cNvPr id="7" name="Скругленная прямоугольная выноска 6"/>
          <p:cNvSpPr/>
          <p:nvPr/>
        </p:nvSpPr>
        <p:spPr>
          <a:xfrm>
            <a:off x="5364088" y="4523278"/>
            <a:ext cx="3184117" cy="2074074"/>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ru-RU" b="1" dirty="0" err="1">
                <a:solidFill>
                  <a:schemeClr val="tx1"/>
                </a:solidFill>
              </a:rPr>
              <a:t>Йиғма</a:t>
            </a:r>
            <a:r>
              <a:rPr lang="ru-RU" b="1" dirty="0">
                <a:solidFill>
                  <a:schemeClr val="tx1"/>
                </a:solidFill>
              </a:rPr>
              <a:t> баланс</a:t>
            </a:r>
            <a:r>
              <a:rPr lang="ru-RU" dirty="0">
                <a:solidFill>
                  <a:schemeClr val="tx1"/>
                </a:solidFill>
              </a:rPr>
              <a:t> </a:t>
            </a:r>
            <a:r>
              <a:rPr lang="ru-RU" dirty="0" err="1">
                <a:solidFill>
                  <a:schemeClr val="tx1"/>
                </a:solidFill>
              </a:rPr>
              <a:t>бир</a:t>
            </a:r>
            <a:r>
              <a:rPr lang="ru-RU" dirty="0">
                <a:solidFill>
                  <a:schemeClr val="tx1"/>
                </a:solidFill>
              </a:rPr>
              <a:t> </a:t>
            </a:r>
            <a:r>
              <a:rPr lang="ru-RU" dirty="0" err="1">
                <a:solidFill>
                  <a:schemeClr val="tx1"/>
                </a:solidFill>
              </a:rPr>
              <a:t>марталик</a:t>
            </a:r>
            <a:r>
              <a:rPr lang="ru-RU" dirty="0">
                <a:solidFill>
                  <a:schemeClr val="tx1"/>
                </a:solidFill>
              </a:rPr>
              <a:t> </a:t>
            </a:r>
            <a:r>
              <a:rPr lang="ru-RU" dirty="0" err="1">
                <a:solidFill>
                  <a:schemeClr val="tx1"/>
                </a:solidFill>
              </a:rPr>
              <a:t>баланслар</a:t>
            </a:r>
            <a:r>
              <a:rPr lang="ru-RU" dirty="0">
                <a:solidFill>
                  <a:schemeClr val="tx1"/>
                </a:solidFill>
              </a:rPr>
              <a:t> </a:t>
            </a:r>
            <a:r>
              <a:rPr lang="ru-RU" dirty="0" err="1">
                <a:solidFill>
                  <a:schemeClr val="tx1"/>
                </a:solidFill>
              </a:rPr>
              <a:t>асосида</a:t>
            </a:r>
            <a:r>
              <a:rPr lang="ru-RU" dirty="0">
                <a:solidFill>
                  <a:schemeClr val="tx1"/>
                </a:solidFill>
              </a:rPr>
              <a:t> </a:t>
            </a:r>
            <a:r>
              <a:rPr lang="ru-RU" dirty="0" err="1">
                <a:solidFill>
                  <a:schemeClr val="tx1"/>
                </a:solidFill>
              </a:rPr>
              <a:t>тузилади</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бирлашмалар</a:t>
            </a:r>
            <a:r>
              <a:rPr lang="ru-RU" dirty="0">
                <a:solidFill>
                  <a:schemeClr val="tx1"/>
                </a:solidFill>
              </a:rPr>
              <a:t> (</a:t>
            </a:r>
            <a:r>
              <a:rPr lang="ru-RU" dirty="0" err="1">
                <a:solidFill>
                  <a:schemeClr val="tx1"/>
                </a:solidFill>
              </a:rPr>
              <a:t>вазирликлар</a:t>
            </a:r>
            <a:r>
              <a:rPr lang="ru-RU" dirty="0">
                <a:solidFill>
                  <a:schemeClr val="tx1"/>
                </a:solidFill>
              </a:rPr>
              <a:t>, </a:t>
            </a:r>
            <a:r>
              <a:rPr lang="ru-RU" dirty="0" err="1">
                <a:solidFill>
                  <a:schemeClr val="tx1"/>
                </a:solidFill>
              </a:rPr>
              <a:t>фирмалар</a:t>
            </a:r>
            <a:r>
              <a:rPr lang="ru-RU" dirty="0">
                <a:solidFill>
                  <a:schemeClr val="tx1"/>
                </a:solidFill>
              </a:rPr>
              <a:t>, </a:t>
            </a:r>
            <a:r>
              <a:rPr lang="ru-RU" dirty="0" err="1">
                <a:solidFill>
                  <a:schemeClr val="tx1"/>
                </a:solidFill>
              </a:rPr>
              <a:t>акциядорлик</a:t>
            </a:r>
            <a:r>
              <a:rPr lang="ru-RU" dirty="0">
                <a:solidFill>
                  <a:schemeClr val="tx1"/>
                </a:solidFill>
              </a:rPr>
              <a:t> </a:t>
            </a:r>
            <a:r>
              <a:rPr lang="ru-RU" dirty="0" err="1">
                <a:solidFill>
                  <a:schemeClr val="tx1"/>
                </a:solidFill>
              </a:rPr>
              <a:t>жамиятлари</a:t>
            </a:r>
            <a:r>
              <a:rPr lang="ru-RU" dirty="0">
                <a:solidFill>
                  <a:schemeClr val="tx1"/>
                </a:solidFill>
              </a:rPr>
              <a:t> </a:t>
            </a:r>
            <a:r>
              <a:rPr lang="ru-RU" dirty="0" err="1">
                <a:solidFill>
                  <a:schemeClr val="tx1"/>
                </a:solidFill>
              </a:rPr>
              <a:t>ва</a:t>
            </a:r>
            <a:r>
              <a:rPr lang="ru-RU" dirty="0">
                <a:solidFill>
                  <a:schemeClr val="tx1"/>
                </a:solidFill>
              </a:rPr>
              <a:t> шу </a:t>
            </a:r>
            <a:r>
              <a:rPr lang="ru-RU" dirty="0" err="1">
                <a:solidFill>
                  <a:schemeClr val="tx1"/>
                </a:solidFill>
              </a:rPr>
              <a:t>кабилар</a:t>
            </a:r>
            <a:r>
              <a:rPr lang="ru-RU" dirty="0">
                <a:solidFill>
                  <a:schemeClr val="tx1"/>
                </a:solidFill>
              </a:rPr>
              <a:t>)</a:t>
            </a:r>
            <a:r>
              <a:rPr lang="ru-RU" dirty="0" err="1">
                <a:solidFill>
                  <a:schemeClr val="tx1"/>
                </a:solidFill>
              </a:rPr>
              <a:t>нинг</a:t>
            </a:r>
            <a:r>
              <a:rPr lang="ru-RU" dirty="0">
                <a:solidFill>
                  <a:schemeClr val="tx1"/>
                </a:solidFill>
              </a:rPr>
              <a:t> хўжалик </a:t>
            </a:r>
            <a:r>
              <a:rPr lang="ru-RU" dirty="0" err="1">
                <a:solidFill>
                  <a:schemeClr val="tx1"/>
                </a:solidFill>
              </a:rPr>
              <a:t>маблағларини</a:t>
            </a:r>
            <a:r>
              <a:rPr lang="ru-RU" dirty="0">
                <a:solidFill>
                  <a:schemeClr val="tx1"/>
                </a:solidFill>
              </a:rPr>
              <a:t> </a:t>
            </a:r>
            <a:r>
              <a:rPr lang="ru-RU" dirty="0" err="1">
                <a:solidFill>
                  <a:schemeClr val="tx1"/>
                </a:solidFill>
              </a:rPr>
              <a:t>акс</a:t>
            </a:r>
            <a:r>
              <a:rPr lang="ru-RU" dirty="0">
                <a:solidFill>
                  <a:schemeClr val="tx1"/>
                </a:solidFill>
              </a:rPr>
              <a:t> </a:t>
            </a:r>
            <a:r>
              <a:rPr lang="ru-RU" dirty="0" err="1">
                <a:solidFill>
                  <a:schemeClr val="tx1"/>
                </a:solidFill>
              </a:rPr>
              <a:t>эттиради</a:t>
            </a:r>
            <a:endParaRPr lang="ru-RU" dirty="0">
              <a:solidFill>
                <a:schemeClr val="tx1"/>
              </a:solidFill>
            </a:endParaRPr>
          </a:p>
        </p:txBody>
      </p:sp>
      <p:sp>
        <p:nvSpPr>
          <p:cNvPr id="8" name="Прямоугольная выноска 7"/>
          <p:cNvSpPr/>
          <p:nvPr/>
        </p:nvSpPr>
        <p:spPr>
          <a:xfrm>
            <a:off x="1384203" y="4526861"/>
            <a:ext cx="2489416" cy="1750242"/>
          </a:xfrm>
          <a:prstGeom prst="wedge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dirty="0" err="1">
                <a:solidFill>
                  <a:schemeClr val="tx1"/>
                </a:solidFill>
              </a:rPr>
              <a:t>Бир</a:t>
            </a:r>
            <a:r>
              <a:rPr lang="ru-RU" b="1" dirty="0">
                <a:solidFill>
                  <a:schemeClr val="tx1"/>
                </a:solidFill>
              </a:rPr>
              <a:t> </a:t>
            </a:r>
            <a:r>
              <a:rPr lang="ru-RU" b="1" dirty="0" err="1">
                <a:solidFill>
                  <a:schemeClr val="tx1"/>
                </a:solidFill>
              </a:rPr>
              <a:t>марталик</a:t>
            </a:r>
            <a:r>
              <a:rPr lang="ru-RU" b="1" dirty="0">
                <a:solidFill>
                  <a:schemeClr val="tx1"/>
                </a:solidFill>
              </a:rPr>
              <a:t> баланс</a:t>
            </a:r>
            <a:r>
              <a:rPr lang="ru-RU" dirty="0">
                <a:solidFill>
                  <a:schemeClr val="tx1"/>
                </a:solidFill>
              </a:rPr>
              <a:t> </a:t>
            </a:r>
            <a:r>
              <a:rPr lang="ru-RU" dirty="0" err="1">
                <a:solidFill>
                  <a:schemeClr val="tx1"/>
                </a:solidFill>
              </a:rPr>
              <a:t>фақат</a:t>
            </a:r>
            <a:r>
              <a:rPr lang="ru-RU" dirty="0">
                <a:solidFill>
                  <a:schemeClr val="tx1"/>
                </a:solidFill>
              </a:rPr>
              <a:t> </a:t>
            </a:r>
            <a:r>
              <a:rPr lang="ru-RU" dirty="0" err="1">
                <a:solidFill>
                  <a:schemeClr val="tx1"/>
                </a:solidFill>
              </a:rPr>
              <a:t>битта</a:t>
            </a:r>
            <a:r>
              <a:rPr lang="ru-RU" dirty="0">
                <a:solidFill>
                  <a:schemeClr val="tx1"/>
                </a:solidFill>
              </a:rPr>
              <a:t> </a:t>
            </a:r>
            <a:r>
              <a:rPr lang="ru-RU" dirty="0" err="1">
                <a:solidFill>
                  <a:schemeClr val="tx1"/>
                </a:solidFill>
              </a:rPr>
              <a:t>корхона</a:t>
            </a:r>
            <a:r>
              <a:rPr lang="ru-RU" dirty="0">
                <a:solidFill>
                  <a:schemeClr val="tx1"/>
                </a:solidFill>
              </a:rPr>
              <a:t> </a:t>
            </a:r>
            <a:r>
              <a:rPr lang="ru-RU" dirty="0" err="1">
                <a:solidFill>
                  <a:schemeClr val="tx1"/>
                </a:solidFill>
              </a:rPr>
              <a:t>бўйича</a:t>
            </a:r>
            <a:r>
              <a:rPr lang="ru-RU" dirty="0">
                <a:solidFill>
                  <a:schemeClr val="tx1"/>
                </a:solidFill>
              </a:rPr>
              <a:t> </a:t>
            </a:r>
            <a:r>
              <a:rPr lang="ru-RU" dirty="0" err="1">
                <a:solidFill>
                  <a:schemeClr val="tx1"/>
                </a:solidFill>
              </a:rPr>
              <a:t>жорий</a:t>
            </a:r>
            <a:r>
              <a:rPr lang="ru-RU" dirty="0">
                <a:solidFill>
                  <a:schemeClr val="tx1"/>
                </a:solidFill>
              </a:rPr>
              <a:t> </a:t>
            </a:r>
            <a:r>
              <a:rPr lang="ru-RU" dirty="0" err="1">
                <a:solidFill>
                  <a:schemeClr val="tx1"/>
                </a:solidFill>
              </a:rPr>
              <a:t>ҳисоб</a:t>
            </a:r>
            <a:r>
              <a:rPr lang="ru-RU" dirty="0">
                <a:solidFill>
                  <a:schemeClr val="tx1"/>
                </a:solidFill>
              </a:rPr>
              <a:t> </a:t>
            </a:r>
            <a:r>
              <a:rPr lang="ru-RU" dirty="0" err="1">
                <a:solidFill>
                  <a:schemeClr val="tx1"/>
                </a:solidFill>
              </a:rPr>
              <a:t>асосида</a:t>
            </a:r>
            <a:r>
              <a:rPr lang="ru-RU" dirty="0">
                <a:solidFill>
                  <a:schemeClr val="tx1"/>
                </a:solidFill>
              </a:rPr>
              <a:t> </a:t>
            </a:r>
            <a:r>
              <a:rPr lang="ru-RU" dirty="0" err="1">
                <a:solidFill>
                  <a:schemeClr val="tx1"/>
                </a:solidFill>
              </a:rPr>
              <a:t>тузилади</a:t>
            </a:r>
            <a:endParaRPr lang="ru-RU" dirty="0">
              <a:solidFill>
                <a:schemeClr val="tx1"/>
              </a:solidFill>
            </a:endParaRPr>
          </a:p>
        </p:txBody>
      </p:sp>
      <p:pic>
        <p:nvPicPr>
          <p:cNvPr id="26" name="Picture 2" descr="G:\ОЦЕНКА\Стратегия\Стратегия рисунки\iconathon_federal-government_simple-black_512x51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76256" y="3302228"/>
            <a:ext cx="2160240" cy="11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descr="\\BR152\D archive\ОЦЕНКА\Стратегия\Стратегия рисунки\23763-200.png"/>
          <p:cNvPicPr>
            <a:picLocks noChangeAspect="1" noChangeArrowheads="1"/>
          </p:cNvPicPr>
          <p:nvPr/>
        </p:nvPicPr>
        <p:blipFill>
          <a:blip r:embed="rId8">
            <a:duotone>
              <a:schemeClr val="accent1">
                <a:shade val="45000"/>
                <a:satMod val="135000"/>
              </a:schemeClr>
              <a:prstClr val="white"/>
            </a:duotone>
            <a:extLst/>
          </a:blip>
          <a:srcRect/>
          <a:stretch>
            <a:fillRect/>
          </a:stretch>
        </p:blipFill>
        <p:spPr bwMode="auto">
          <a:xfrm>
            <a:off x="-1" y="3037321"/>
            <a:ext cx="2296795" cy="1649664"/>
          </a:xfrm>
          <a:prstGeom prst="rect">
            <a:avLst/>
          </a:prstGeom>
          <a:noFill/>
          <a:extLst/>
        </p:spPr>
      </p:pic>
    </p:spTree>
    <p:extLst>
      <p:ext uri="{BB962C8B-B14F-4D97-AF65-F5344CB8AC3E}">
        <p14:creationId xmlns:p14="http://schemas.microsoft.com/office/powerpoint/2010/main" val="30160147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3"/>
          <p:cNvSpPr>
            <a:spLocks noChangeArrowheads="1"/>
          </p:cNvSpPr>
          <p:nvPr/>
        </p:nvSpPr>
        <p:spPr bwMode="auto">
          <a:xfrm>
            <a:off x="1259631" y="216070"/>
            <a:ext cx="6768753" cy="1015663"/>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uz-Cyrl-UZ" sz="2000" b="1" dirty="0" smtClean="0">
                <a:latin typeface="Times New Roman" panose="02020603050405020304" pitchFamily="18" charset="0"/>
                <a:cs typeface="Times New Roman" panose="02020603050405020304" pitchFamily="18" charset="0"/>
              </a:rPr>
              <a:t> </a:t>
            </a:r>
            <a:r>
              <a:rPr lang="ru-RU" altLang="ru-RU" sz="2000" b="1" dirty="0" smtClean="0">
                <a:latin typeface="Times New Roman" panose="02020603050405020304" pitchFamily="18" charset="0"/>
                <a:cs typeface="Times New Roman" panose="02020603050405020304" pitchFamily="18" charset="0"/>
              </a:rPr>
              <a:t> </a:t>
            </a:r>
            <a:r>
              <a:rPr lang="ru-RU" sz="2000" b="1" dirty="0" smtClean="0"/>
              <a:t>Акс </a:t>
            </a:r>
            <a:r>
              <a:rPr lang="ru-RU" sz="2000" b="1" dirty="0" err="1"/>
              <a:t>эттириш</a:t>
            </a:r>
            <a:r>
              <a:rPr lang="ru-RU" sz="2000" b="1" dirty="0"/>
              <a:t> </a:t>
            </a:r>
            <a:r>
              <a:rPr lang="ru-RU" sz="2000" b="1" dirty="0" err="1"/>
              <a:t>объектига</a:t>
            </a:r>
            <a:r>
              <a:rPr lang="ru-RU" sz="2000" b="1" dirty="0"/>
              <a:t> </a:t>
            </a:r>
            <a:r>
              <a:rPr lang="ru-RU" sz="2000" b="1" dirty="0" err="1"/>
              <a:t>кўра</a:t>
            </a:r>
            <a:r>
              <a:rPr lang="ru-RU" sz="2000" dirty="0"/>
              <a:t> </a:t>
            </a:r>
            <a:r>
              <a:rPr lang="ru-RU" sz="2000" dirty="0" err="1"/>
              <a:t>баланслар</a:t>
            </a:r>
            <a:r>
              <a:rPr lang="ru-RU" sz="2000" dirty="0"/>
              <a:t> </a:t>
            </a:r>
            <a:r>
              <a:rPr lang="ru-RU" sz="2000" b="1" dirty="0" err="1"/>
              <a:t>мустақил</a:t>
            </a:r>
            <a:r>
              <a:rPr lang="ru-RU" sz="2000" dirty="0"/>
              <a:t> </a:t>
            </a:r>
            <a:r>
              <a:rPr lang="ru-RU" sz="2000" dirty="0" err="1"/>
              <a:t>ва</a:t>
            </a:r>
            <a:r>
              <a:rPr lang="ru-RU" sz="2000" dirty="0"/>
              <a:t> </a:t>
            </a:r>
            <a:r>
              <a:rPr lang="ru-RU" sz="2000" b="1" dirty="0" err="1"/>
              <a:t>алоҳида</a:t>
            </a:r>
            <a:r>
              <a:rPr lang="ru-RU" sz="2000" dirty="0"/>
              <a:t> </a:t>
            </a:r>
            <a:r>
              <a:rPr lang="ru-RU" sz="2000" dirty="0" err="1"/>
              <a:t>балансга</a:t>
            </a:r>
            <a:r>
              <a:rPr lang="ru-RU" sz="2000" dirty="0"/>
              <a:t> </a:t>
            </a:r>
            <a:r>
              <a:rPr lang="ru-RU" sz="2000" dirty="0" err="1"/>
              <a:t>ажратилади</a:t>
            </a:r>
            <a:r>
              <a:rPr lang="ru-RU" sz="2000" dirty="0"/>
              <a:t>.</a:t>
            </a:r>
            <a:endParaRPr lang="ru-RU" sz="2000" b="1" dirty="0"/>
          </a:p>
          <a:p>
            <a:pPr algn="ctr" eaLnBrk="1" hangingPunct="1"/>
            <a:endParaRPr lang="ru-RU" altLang="ru-RU" sz="2000" b="1" dirty="0">
              <a:latin typeface="Times New Roman" panose="02020603050405020304" pitchFamily="18" charset="0"/>
              <a:cs typeface="Times New Roman" panose="02020603050405020304" pitchFamily="18" charset="0"/>
            </a:endParaRPr>
          </a:p>
        </p:txBody>
      </p:sp>
      <p:sp>
        <p:nvSpPr>
          <p:cNvPr id="6" name="Табличка 5"/>
          <p:cNvSpPr/>
          <p:nvPr/>
        </p:nvSpPr>
        <p:spPr>
          <a:xfrm>
            <a:off x="3491880" y="1700806"/>
            <a:ext cx="4333067" cy="1421143"/>
          </a:xfrm>
          <a:prstGeom prst="plaque">
            <a:avLst/>
          </a:prstGeom>
        </p:spPr>
        <p:style>
          <a:lnRef idx="1">
            <a:schemeClr val="accent5"/>
          </a:lnRef>
          <a:fillRef idx="2">
            <a:schemeClr val="accent5"/>
          </a:fillRef>
          <a:effectRef idx="1">
            <a:schemeClr val="accent5"/>
          </a:effectRef>
          <a:fontRef idx="minor">
            <a:schemeClr val="dk1"/>
          </a:fontRef>
        </p:style>
        <p:txBody>
          <a:bodyPr anchor="ctr"/>
          <a:lstStyle/>
          <a:p>
            <a:r>
              <a:rPr lang="en-US" sz="2400" b="1" dirty="0" smtClean="0"/>
              <a:t>  </a:t>
            </a:r>
            <a:r>
              <a:rPr lang="ru-RU" sz="2400" b="1" dirty="0" err="1" smtClean="0">
                <a:solidFill>
                  <a:schemeClr val="tx1"/>
                </a:solidFill>
              </a:rPr>
              <a:t>Мустақил</a:t>
            </a:r>
            <a:r>
              <a:rPr lang="ru-RU" sz="2400" b="1" dirty="0" smtClean="0">
                <a:solidFill>
                  <a:schemeClr val="tx1"/>
                </a:solidFill>
              </a:rPr>
              <a:t> </a:t>
            </a:r>
            <a:r>
              <a:rPr lang="ru-RU" sz="2400" b="1" dirty="0" err="1">
                <a:solidFill>
                  <a:schemeClr val="tx1"/>
                </a:solidFill>
              </a:rPr>
              <a:t>баланс</a:t>
            </a:r>
            <a:r>
              <a:rPr lang="ru-RU" sz="2400" dirty="0" err="1">
                <a:solidFill>
                  <a:schemeClr val="tx1"/>
                </a:solidFill>
              </a:rPr>
              <a:t>ни</a:t>
            </a:r>
            <a:r>
              <a:rPr lang="ru-RU" sz="2400" dirty="0">
                <a:solidFill>
                  <a:schemeClr val="tx1"/>
                </a:solidFill>
              </a:rPr>
              <a:t> </a:t>
            </a:r>
            <a:r>
              <a:rPr lang="ru-RU" sz="2400" dirty="0" err="1">
                <a:solidFill>
                  <a:schemeClr val="tx1"/>
                </a:solidFill>
              </a:rPr>
              <a:t>юридик</a:t>
            </a:r>
            <a:r>
              <a:rPr lang="ru-RU" sz="2400" dirty="0">
                <a:solidFill>
                  <a:schemeClr val="tx1"/>
                </a:solidFill>
              </a:rPr>
              <a:t> </a:t>
            </a:r>
            <a:r>
              <a:rPr lang="ru-RU" sz="2400" dirty="0" err="1">
                <a:solidFill>
                  <a:schemeClr val="tx1"/>
                </a:solidFill>
              </a:rPr>
              <a:t>шахс</a:t>
            </a:r>
            <a:r>
              <a:rPr lang="ru-RU" sz="2400" dirty="0">
                <a:solidFill>
                  <a:schemeClr val="tx1"/>
                </a:solidFill>
              </a:rPr>
              <a:t> </a:t>
            </a:r>
            <a:r>
              <a:rPr lang="ru-RU" sz="2400" dirty="0" err="1">
                <a:solidFill>
                  <a:schemeClr val="tx1"/>
                </a:solidFill>
              </a:rPr>
              <a:t>бўлган</a:t>
            </a:r>
            <a:r>
              <a:rPr lang="ru-RU" sz="2400" dirty="0">
                <a:solidFill>
                  <a:schemeClr val="tx1"/>
                </a:solidFill>
              </a:rPr>
              <a:t> </a:t>
            </a:r>
            <a:r>
              <a:rPr lang="ru-RU" sz="2400" dirty="0" err="1">
                <a:solidFill>
                  <a:schemeClr val="tx1"/>
                </a:solidFill>
              </a:rPr>
              <a:t>корхоналар</a:t>
            </a:r>
            <a:r>
              <a:rPr lang="ru-RU" sz="2400" dirty="0">
                <a:solidFill>
                  <a:schemeClr val="tx1"/>
                </a:solidFill>
              </a:rPr>
              <a:t> </a:t>
            </a:r>
            <a:r>
              <a:rPr lang="ru-RU" sz="2400" dirty="0" err="1">
                <a:solidFill>
                  <a:schemeClr val="tx1"/>
                </a:solidFill>
              </a:rPr>
              <a:t>тузади</a:t>
            </a:r>
            <a:r>
              <a:rPr lang="ru-RU" sz="2400" dirty="0">
                <a:solidFill>
                  <a:schemeClr val="tx1"/>
                </a:solidFill>
              </a:rPr>
              <a:t>. </a:t>
            </a:r>
            <a:endParaRPr lang="ru-RU" sz="2400" b="1" dirty="0">
              <a:solidFill>
                <a:schemeClr val="tx1"/>
              </a:solidFill>
            </a:endParaRPr>
          </a:p>
        </p:txBody>
      </p:sp>
      <p:sp>
        <p:nvSpPr>
          <p:cNvPr id="7" name="Табличка 6"/>
          <p:cNvSpPr/>
          <p:nvPr/>
        </p:nvSpPr>
        <p:spPr>
          <a:xfrm>
            <a:off x="3491880" y="3933056"/>
            <a:ext cx="4595641" cy="2636912"/>
          </a:xfrm>
          <a:prstGeom prst="plaque">
            <a:avLst/>
          </a:prstGeom>
        </p:spPr>
        <p:style>
          <a:lnRef idx="1">
            <a:schemeClr val="accent4"/>
          </a:lnRef>
          <a:fillRef idx="2">
            <a:schemeClr val="accent4"/>
          </a:fillRef>
          <a:effectRef idx="1">
            <a:schemeClr val="accent4"/>
          </a:effectRef>
          <a:fontRef idx="minor">
            <a:schemeClr val="dk1"/>
          </a:fontRef>
        </p:style>
        <p:txBody>
          <a:bodyPr anchor="ctr"/>
          <a:lstStyle/>
          <a:p>
            <a:r>
              <a:rPr lang="en-US" sz="2400" b="1" dirty="0" smtClean="0"/>
              <a:t>  </a:t>
            </a:r>
            <a:r>
              <a:rPr lang="ru-RU" sz="2400" b="1" dirty="0" err="1" smtClean="0">
                <a:solidFill>
                  <a:schemeClr val="tx1"/>
                </a:solidFill>
              </a:rPr>
              <a:t>Алоҳида</a:t>
            </a:r>
            <a:r>
              <a:rPr lang="ru-RU" sz="2400" b="1" dirty="0" smtClean="0">
                <a:solidFill>
                  <a:schemeClr val="tx1"/>
                </a:solidFill>
              </a:rPr>
              <a:t> </a:t>
            </a:r>
            <a:r>
              <a:rPr lang="ru-RU" sz="2400" b="1" dirty="0" err="1">
                <a:solidFill>
                  <a:schemeClr val="tx1"/>
                </a:solidFill>
              </a:rPr>
              <a:t>баланс</a:t>
            </a:r>
            <a:r>
              <a:rPr lang="ru-RU" sz="2400" dirty="0" err="1">
                <a:solidFill>
                  <a:schemeClr val="tx1"/>
                </a:solidFill>
              </a:rPr>
              <a:t>ни</a:t>
            </a:r>
            <a:r>
              <a:rPr lang="ru-RU" sz="2400" dirty="0">
                <a:solidFill>
                  <a:schemeClr val="tx1"/>
                </a:solidFill>
              </a:rPr>
              <a:t> </a:t>
            </a:r>
            <a:r>
              <a:rPr lang="ru-RU" sz="2400" dirty="0" err="1">
                <a:solidFill>
                  <a:schemeClr val="tx1"/>
                </a:solidFill>
              </a:rPr>
              <a:t>корхонанинг</a:t>
            </a:r>
            <a:r>
              <a:rPr lang="ru-RU" sz="2400" dirty="0">
                <a:solidFill>
                  <a:schemeClr val="tx1"/>
                </a:solidFill>
              </a:rPr>
              <a:t> </a:t>
            </a:r>
            <a:r>
              <a:rPr lang="ru-RU" sz="2400" dirty="0" err="1">
                <a:solidFill>
                  <a:schemeClr val="tx1"/>
                </a:solidFill>
              </a:rPr>
              <a:t>таркибий</a:t>
            </a:r>
            <a:r>
              <a:rPr lang="ru-RU" sz="2400" dirty="0">
                <a:solidFill>
                  <a:schemeClr val="tx1"/>
                </a:solidFill>
              </a:rPr>
              <a:t> </a:t>
            </a:r>
            <a:r>
              <a:rPr lang="ru-RU" sz="2400" dirty="0" err="1">
                <a:solidFill>
                  <a:schemeClr val="tx1"/>
                </a:solidFill>
              </a:rPr>
              <a:t>бўлинмалари</a:t>
            </a:r>
            <a:r>
              <a:rPr lang="ru-RU" sz="2400" dirty="0">
                <a:solidFill>
                  <a:schemeClr val="tx1"/>
                </a:solidFill>
              </a:rPr>
              <a:t> </a:t>
            </a:r>
            <a:r>
              <a:rPr lang="ru-RU" sz="2400" dirty="0" smtClean="0">
                <a:solidFill>
                  <a:schemeClr val="tx1"/>
                </a:solidFill>
              </a:rPr>
              <a:t> </a:t>
            </a:r>
            <a:r>
              <a:rPr lang="ru-RU" sz="2400" dirty="0" err="1" smtClean="0">
                <a:solidFill>
                  <a:schemeClr val="tx1"/>
                </a:solidFill>
              </a:rPr>
              <a:t>филиаллар</a:t>
            </a:r>
            <a:r>
              <a:rPr lang="ru-RU" sz="2400" dirty="0" smtClean="0">
                <a:solidFill>
                  <a:schemeClr val="tx1"/>
                </a:solidFill>
              </a:rPr>
              <a:t>, </a:t>
            </a:r>
            <a:r>
              <a:rPr lang="ru-RU" sz="2400" dirty="0" err="1">
                <a:solidFill>
                  <a:schemeClr val="tx1"/>
                </a:solidFill>
              </a:rPr>
              <a:t>корхонанинг</a:t>
            </a:r>
            <a:r>
              <a:rPr lang="ru-RU" sz="2400" dirty="0">
                <a:solidFill>
                  <a:schemeClr val="tx1"/>
                </a:solidFill>
              </a:rPr>
              <a:t> </a:t>
            </a:r>
            <a:r>
              <a:rPr lang="ru-RU" sz="2400" dirty="0" smtClean="0">
                <a:solidFill>
                  <a:schemeClr val="tx1"/>
                </a:solidFill>
              </a:rPr>
              <a:t> </a:t>
            </a:r>
            <a:r>
              <a:rPr lang="ru-RU" sz="2400" dirty="0" err="1">
                <a:solidFill>
                  <a:schemeClr val="tx1"/>
                </a:solidFill>
              </a:rPr>
              <a:t>турар-жой</a:t>
            </a:r>
            <a:r>
              <a:rPr lang="ru-RU" sz="2400" dirty="0">
                <a:solidFill>
                  <a:schemeClr val="tx1"/>
                </a:solidFill>
              </a:rPr>
              <a:t> </a:t>
            </a:r>
            <a:r>
              <a:rPr lang="ru-RU" sz="2400" dirty="0" err="1" smtClean="0">
                <a:solidFill>
                  <a:schemeClr val="tx1"/>
                </a:solidFill>
              </a:rPr>
              <a:t>ҳамда</a:t>
            </a:r>
            <a:r>
              <a:rPr lang="ru-RU" sz="2400" dirty="0" smtClean="0">
                <a:solidFill>
                  <a:schemeClr val="tx1"/>
                </a:solidFill>
              </a:rPr>
              <a:t> </a:t>
            </a:r>
            <a:r>
              <a:rPr lang="ru-RU" sz="2400" dirty="0" err="1" smtClean="0">
                <a:solidFill>
                  <a:schemeClr val="tx1"/>
                </a:solidFill>
              </a:rPr>
              <a:t>коммунал</a:t>
            </a:r>
            <a:r>
              <a:rPr lang="ru-RU" sz="2400" dirty="0" smtClean="0">
                <a:solidFill>
                  <a:schemeClr val="tx1"/>
                </a:solidFill>
              </a:rPr>
              <a:t> </a:t>
            </a:r>
            <a:r>
              <a:rPr lang="ru-RU" sz="2400" dirty="0" err="1" smtClean="0">
                <a:solidFill>
                  <a:schemeClr val="tx1"/>
                </a:solidFill>
              </a:rPr>
              <a:t>хўжаликлари</a:t>
            </a:r>
            <a:r>
              <a:rPr lang="ru-RU" sz="2400" dirty="0" smtClean="0">
                <a:solidFill>
                  <a:schemeClr val="tx1"/>
                </a:solidFill>
              </a:rPr>
              <a:t> </a:t>
            </a:r>
            <a:r>
              <a:rPr lang="ru-RU" sz="2400" dirty="0" err="1">
                <a:solidFill>
                  <a:schemeClr val="tx1"/>
                </a:solidFill>
              </a:rPr>
              <a:t>тузади</a:t>
            </a:r>
            <a:r>
              <a:rPr lang="ru-RU" sz="2400" dirty="0">
                <a:solidFill>
                  <a:schemeClr val="tx1"/>
                </a:solidFill>
              </a:rPr>
              <a:t>.</a:t>
            </a:r>
            <a:endParaRPr lang="ru-RU" sz="2400" b="1" dirty="0">
              <a:solidFill>
                <a:schemeClr val="tx1"/>
              </a:solidFill>
            </a:endParaRPr>
          </a:p>
        </p:txBody>
      </p:sp>
      <p:cxnSp>
        <p:nvCxnSpPr>
          <p:cNvPr id="8" name="Прямая соединительная линия 7"/>
          <p:cNvCxnSpPr/>
          <p:nvPr/>
        </p:nvCxnSpPr>
        <p:spPr>
          <a:xfrm>
            <a:off x="5622844" y="1272046"/>
            <a:ext cx="0" cy="469075"/>
          </a:xfrm>
          <a:prstGeom prst="line">
            <a:avLst/>
          </a:prstGeom>
        </p:spPr>
        <p:style>
          <a:lnRef idx="3">
            <a:schemeClr val="accent1"/>
          </a:lnRef>
          <a:fillRef idx="0">
            <a:schemeClr val="accent1"/>
          </a:fillRef>
          <a:effectRef idx="2">
            <a:schemeClr val="accent1"/>
          </a:effectRef>
          <a:fontRef idx="minor">
            <a:schemeClr val="tx1"/>
          </a:fontRef>
        </p:style>
      </p:cxn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7" y="1342384"/>
            <a:ext cx="3384375" cy="295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descr="https://media2.picsearch.com/is?1fCbnwZoY9ZC3BduAv22GTYqVdSWLFr7ZpMeJ17msV4&amp;height=2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7" y="4293096"/>
            <a:ext cx="3384375"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3435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99" y="2780929"/>
            <a:ext cx="1949107" cy="1547752"/>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с двумя скругленными соседними углами 4"/>
          <p:cNvSpPr/>
          <p:nvPr/>
        </p:nvSpPr>
        <p:spPr>
          <a:xfrm>
            <a:off x="886145" y="138336"/>
            <a:ext cx="7628039" cy="986408"/>
          </a:xfrm>
          <a:prstGeom prst="round2Same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dirty="0" smtClean="0">
                <a:solidFill>
                  <a:schemeClr val="tx1"/>
                </a:solidFill>
              </a:rPr>
              <a:t>   </a:t>
            </a:r>
            <a:r>
              <a:rPr lang="ru-RU" dirty="0" err="1" smtClean="0">
                <a:solidFill>
                  <a:schemeClr val="tx1"/>
                </a:solidFill>
              </a:rPr>
              <a:t>Тозалаш</a:t>
            </a:r>
            <a:r>
              <a:rPr lang="ru-RU" dirty="0" smtClean="0">
                <a:solidFill>
                  <a:schemeClr val="tx1"/>
                </a:solidFill>
              </a:rPr>
              <a:t> </a:t>
            </a:r>
            <a:r>
              <a:rPr lang="ru-RU" dirty="0" err="1">
                <a:solidFill>
                  <a:schemeClr val="tx1"/>
                </a:solidFill>
              </a:rPr>
              <a:t>усулига</a:t>
            </a:r>
            <a:r>
              <a:rPr lang="ru-RU" dirty="0">
                <a:solidFill>
                  <a:schemeClr val="tx1"/>
                </a:solidFill>
              </a:rPr>
              <a:t> </a:t>
            </a:r>
            <a:r>
              <a:rPr lang="ru-RU" dirty="0" err="1">
                <a:solidFill>
                  <a:schemeClr val="tx1"/>
                </a:solidFill>
              </a:rPr>
              <a:t>кўра</a:t>
            </a:r>
            <a:r>
              <a:rPr lang="ru-RU" dirty="0">
                <a:solidFill>
                  <a:schemeClr val="tx1"/>
                </a:solidFill>
              </a:rPr>
              <a:t>  </a:t>
            </a:r>
            <a:r>
              <a:rPr lang="ru-RU" dirty="0" err="1"/>
              <a:t>баланслар</a:t>
            </a:r>
            <a:r>
              <a:rPr lang="ru-RU" dirty="0"/>
              <a:t> </a:t>
            </a:r>
            <a:r>
              <a:rPr lang="ru-RU" b="1" dirty="0">
                <a:solidFill>
                  <a:schemeClr val="tx1"/>
                </a:solidFill>
              </a:rPr>
              <a:t>брутто-баланс</a:t>
            </a:r>
            <a:r>
              <a:rPr lang="ru-RU" dirty="0">
                <a:solidFill>
                  <a:schemeClr val="tx1"/>
                </a:solidFill>
              </a:rPr>
              <a:t> </a:t>
            </a:r>
            <a:r>
              <a:rPr lang="ru-RU" dirty="0" err="1"/>
              <a:t>ва</a:t>
            </a:r>
            <a:r>
              <a:rPr lang="ru-RU" dirty="0"/>
              <a:t> </a:t>
            </a:r>
            <a:r>
              <a:rPr lang="ru-RU" b="1" dirty="0"/>
              <a:t>нетто-</a:t>
            </a:r>
            <a:r>
              <a:rPr lang="ru-RU" b="1" dirty="0" err="1"/>
              <a:t>баланслар</a:t>
            </a:r>
            <a:r>
              <a:rPr lang="ru-RU" dirty="0" err="1"/>
              <a:t>га</a:t>
            </a:r>
            <a:r>
              <a:rPr lang="ru-RU" dirty="0"/>
              <a:t> </a:t>
            </a:r>
            <a:r>
              <a:rPr lang="ru-RU" dirty="0" err="1"/>
              <a:t>бўлинади</a:t>
            </a:r>
            <a:r>
              <a:rPr lang="ru-RU" dirty="0"/>
              <a:t>.</a:t>
            </a:r>
          </a:p>
        </p:txBody>
      </p:sp>
      <p:sp>
        <p:nvSpPr>
          <p:cNvPr id="6" name="Скругленный прямоугольник 5"/>
          <p:cNvSpPr/>
          <p:nvPr/>
        </p:nvSpPr>
        <p:spPr>
          <a:xfrm>
            <a:off x="467545" y="1819672"/>
            <a:ext cx="1974347" cy="9612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000" dirty="0">
                <a:solidFill>
                  <a:schemeClr val="tx1"/>
                </a:solidFill>
              </a:rPr>
              <a:t>Брутто баланс </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467545" y="4328681"/>
            <a:ext cx="1974346" cy="97252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dirty="0">
                <a:solidFill>
                  <a:schemeClr val="tx1"/>
                </a:solidFill>
              </a:rPr>
              <a:t>Нетто-баланс</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9" name="Скругленная прямоугольная выноска 8"/>
          <p:cNvSpPr/>
          <p:nvPr/>
        </p:nvSpPr>
        <p:spPr>
          <a:xfrm>
            <a:off x="2627784" y="1340768"/>
            <a:ext cx="5886400" cy="2232248"/>
          </a:xfrm>
          <a:prstGeom prst="wedgeRoundRect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600" b="1" dirty="0" err="1">
                <a:solidFill>
                  <a:schemeClr val="tx1"/>
                </a:solidFill>
              </a:rPr>
              <a:t>тартибга</a:t>
            </a:r>
            <a:r>
              <a:rPr lang="ru-RU" sz="1600" b="1" dirty="0">
                <a:solidFill>
                  <a:schemeClr val="tx1"/>
                </a:solidFill>
              </a:rPr>
              <a:t> </a:t>
            </a:r>
            <a:r>
              <a:rPr lang="ru-RU" sz="1600" b="1" dirty="0" err="1">
                <a:solidFill>
                  <a:schemeClr val="tx1"/>
                </a:solidFill>
              </a:rPr>
              <a:t>солувчи</a:t>
            </a:r>
            <a:r>
              <a:rPr lang="ru-RU" sz="1600" b="1" dirty="0">
                <a:solidFill>
                  <a:schemeClr val="tx1"/>
                </a:solidFill>
              </a:rPr>
              <a:t> </a:t>
            </a:r>
            <a:r>
              <a:rPr lang="ru-RU" sz="1600" b="1" dirty="0" err="1">
                <a:solidFill>
                  <a:schemeClr val="tx1"/>
                </a:solidFill>
              </a:rPr>
              <a:t>моддаларни</a:t>
            </a:r>
            <a:r>
              <a:rPr lang="ru-RU" sz="1600" b="1" dirty="0">
                <a:solidFill>
                  <a:schemeClr val="tx1"/>
                </a:solidFill>
              </a:rPr>
              <a:t> </a:t>
            </a:r>
            <a:r>
              <a:rPr lang="ru-RU" sz="1600" b="1" dirty="0" err="1"/>
              <a:t>ўз</a:t>
            </a:r>
            <a:r>
              <a:rPr lang="ru-RU" sz="1600" b="1" dirty="0"/>
              <a:t> ичига </a:t>
            </a:r>
            <a:r>
              <a:rPr lang="ru-RU" sz="1600" b="1" dirty="0" err="1"/>
              <a:t>олувчи</a:t>
            </a:r>
            <a:r>
              <a:rPr lang="ru-RU" sz="1600" b="1" dirty="0"/>
              <a:t> </a:t>
            </a:r>
            <a:r>
              <a:rPr lang="ru-RU" sz="1600" b="1" dirty="0" err="1"/>
              <a:t>балансдир</a:t>
            </a:r>
            <a:r>
              <a:rPr lang="ru-RU" sz="1600" b="1" dirty="0"/>
              <a:t>. </a:t>
            </a:r>
            <a:r>
              <a:rPr lang="ru-RU" sz="1600" dirty="0" err="1"/>
              <a:t>Воситаларнинг</a:t>
            </a:r>
            <a:r>
              <a:rPr lang="ru-RU" sz="1600" dirty="0"/>
              <a:t> </a:t>
            </a:r>
            <a:r>
              <a:rPr lang="ru-RU" sz="1600" dirty="0" err="1"/>
              <a:t>ҳақиқий</a:t>
            </a:r>
            <a:r>
              <a:rPr lang="ru-RU" sz="1600" dirty="0"/>
              <a:t> </a:t>
            </a:r>
            <a:r>
              <a:rPr lang="ru-RU" sz="1600" dirty="0" err="1"/>
              <a:t>қийматини</a:t>
            </a:r>
            <a:r>
              <a:rPr lang="ru-RU" sz="1600" dirty="0"/>
              <a:t> (</a:t>
            </a:r>
            <a:r>
              <a:rPr lang="ru-RU" sz="1600" dirty="0" err="1"/>
              <a:t>таннарх</a:t>
            </a:r>
            <a:r>
              <a:rPr lang="ru-RU" sz="1600" dirty="0"/>
              <a:t> </a:t>
            </a:r>
            <a:r>
              <a:rPr lang="ru-RU" sz="1600" dirty="0" err="1"/>
              <a:t>ёки</a:t>
            </a:r>
            <a:r>
              <a:rPr lang="ru-RU" sz="1600" dirty="0"/>
              <a:t> </a:t>
            </a:r>
            <a:r>
              <a:rPr lang="ru-RU" sz="1600" dirty="0" err="1"/>
              <a:t>қолдиқ</a:t>
            </a:r>
            <a:r>
              <a:rPr lang="ru-RU" sz="1600" dirty="0"/>
              <a:t> </a:t>
            </a:r>
            <a:r>
              <a:rPr lang="ru-RU" sz="1600" dirty="0" err="1"/>
              <a:t>қийматини</a:t>
            </a:r>
            <a:r>
              <a:rPr lang="ru-RU" sz="1600" dirty="0"/>
              <a:t>) </a:t>
            </a:r>
            <a:r>
              <a:rPr lang="ru-RU" sz="1600" dirty="0" err="1"/>
              <a:t>аниқлашда</a:t>
            </a:r>
            <a:r>
              <a:rPr lang="ru-RU" sz="1600" dirty="0"/>
              <a:t> </a:t>
            </a:r>
            <a:r>
              <a:rPr lang="ru-RU" sz="1600" dirty="0" err="1"/>
              <a:t>суммалар</a:t>
            </a:r>
            <a:r>
              <a:rPr lang="ru-RU" sz="1600" dirty="0"/>
              <a:t> </a:t>
            </a:r>
            <a:r>
              <a:rPr lang="ru-RU" sz="1600" dirty="0" err="1"/>
              <a:t>бошқа</a:t>
            </a:r>
            <a:r>
              <a:rPr lang="ru-RU" sz="1600" dirty="0"/>
              <a:t> </a:t>
            </a:r>
            <a:r>
              <a:rPr lang="ru-RU" sz="1600" dirty="0" err="1"/>
              <a:t>моддалар</a:t>
            </a:r>
            <a:r>
              <a:rPr lang="ru-RU" sz="1600" dirty="0"/>
              <a:t> </a:t>
            </a:r>
            <a:r>
              <a:rPr lang="ru-RU" sz="1600" dirty="0" err="1"/>
              <a:t>суммаларидан</a:t>
            </a:r>
            <a:r>
              <a:rPr lang="ru-RU" sz="1600" dirty="0"/>
              <a:t> </a:t>
            </a:r>
            <a:r>
              <a:rPr lang="ru-RU" sz="1600" dirty="0" err="1"/>
              <a:t>чегириладиган</a:t>
            </a:r>
            <a:r>
              <a:rPr lang="ru-RU" sz="1600" dirty="0"/>
              <a:t> </a:t>
            </a:r>
            <a:r>
              <a:rPr lang="ru-RU" sz="1600" dirty="0" err="1"/>
              <a:t>моддалар</a:t>
            </a:r>
            <a:r>
              <a:rPr lang="ru-RU" sz="1600" dirty="0"/>
              <a:t> </a:t>
            </a:r>
            <a:r>
              <a:rPr lang="ru-RU" sz="1600" dirty="0" err="1"/>
              <a:t>тартибга</a:t>
            </a:r>
            <a:r>
              <a:rPr lang="ru-RU" sz="1600" dirty="0"/>
              <a:t> </a:t>
            </a:r>
            <a:r>
              <a:rPr lang="ru-RU" sz="1600" dirty="0" err="1"/>
              <a:t>солувчи</a:t>
            </a:r>
            <a:r>
              <a:rPr lang="ru-RU" sz="1600" dirty="0"/>
              <a:t> </a:t>
            </a:r>
            <a:r>
              <a:rPr lang="ru-RU" sz="1600" dirty="0" err="1"/>
              <a:t>моддалар</a:t>
            </a:r>
            <a:r>
              <a:rPr lang="ru-RU" sz="1600" dirty="0"/>
              <a:t> </a:t>
            </a:r>
            <a:r>
              <a:rPr lang="ru-RU" sz="1600" dirty="0" err="1"/>
              <a:t>дейилади</a:t>
            </a:r>
            <a:r>
              <a:rPr lang="ru-RU" sz="1600" dirty="0"/>
              <a:t>. </a:t>
            </a:r>
            <a:r>
              <a:rPr lang="ru-RU" sz="1600" dirty="0" err="1"/>
              <a:t>Масалан</a:t>
            </a:r>
            <a:r>
              <a:rPr lang="ru-RU" sz="1600" dirty="0"/>
              <a:t>, «</a:t>
            </a:r>
            <a:r>
              <a:rPr lang="ru-RU" sz="1600" dirty="0" err="1"/>
              <a:t>Асосий</a:t>
            </a:r>
            <a:r>
              <a:rPr lang="ru-RU" sz="1600" dirty="0"/>
              <a:t> </a:t>
            </a:r>
            <a:r>
              <a:rPr lang="ru-RU" sz="1600" dirty="0" err="1"/>
              <a:t>воситалар</a:t>
            </a:r>
            <a:r>
              <a:rPr lang="ru-RU" sz="1600" dirty="0"/>
              <a:t>» </a:t>
            </a:r>
            <a:r>
              <a:rPr lang="ru-RU" sz="1600" dirty="0" err="1"/>
              <a:t>суммасидан</a:t>
            </a:r>
            <a:r>
              <a:rPr lang="ru-RU" sz="1600" dirty="0"/>
              <a:t>  «</a:t>
            </a:r>
            <a:r>
              <a:rPr lang="ru-RU" sz="1600" dirty="0" err="1"/>
              <a:t>Асосий</a:t>
            </a:r>
            <a:r>
              <a:rPr lang="ru-RU" sz="1600" dirty="0"/>
              <a:t> </a:t>
            </a:r>
            <a:r>
              <a:rPr lang="ru-RU" sz="1600" dirty="0" err="1"/>
              <a:t>воситаларнинг</a:t>
            </a:r>
            <a:r>
              <a:rPr lang="ru-RU" sz="1600" dirty="0"/>
              <a:t> </a:t>
            </a:r>
            <a:r>
              <a:rPr lang="ru-RU" sz="1600" dirty="0" err="1"/>
              <a:t>эскириши</a:t>
            </a:r>
            <a:r>
              <a:rPr lang="ru-RU" sz="1600" dirty="0"/>
              <a:t>»  </a:t>
            </a:r>
            <a:r>
              <a:rPr lang="ru-RU" sz="1600" dirty="0" err="1"/>
              <a:t>тартибга</a:t>
            </a:r>
            <a:r>
              <a:rPr lang="ru-RU" sz="1600" dirty="0"/>
              <a:t> </a:t>
            </a:r>
            <a:r>
              <a:rPr lang="ru-RU" sz="1600" dirty="0" err="1"/>
              <a:t>солувчи</a:t>
            </a:r>
            <a:r>
              <a:rPr lang="ru-RU" sz="1600" dirty="0"/>
              <a:t> </a:t>
            </a:r>
            <a:r>
              <a:rPr lang="ru-RU" sz="1600" dirty="0" err="1"/>
              <a:t>моддаси</a:t>
            </a:r>
            <a:r>
              <a:rPr lang="ru-RU" sz="1600" dirty="0"/>
              <a:t> </a:t>
            </a:r>
            <a:r>
              <a:rPr lang="ru-RU" sz="1600" dirty="0" err="1"/>
              <a:t>суммаси</a:t>
            </a:r>
            <a:r>
              <a:rPr lang="ru-RU" sz="1600" dirty="0"/>
              <a:t> </a:t>
            </a:r>
            <a:r>
              <a:rPr lang="ru-RU" sz="1600" dirty="0" err="1"/>
              <a:t>чегирилади</a:t>
            </a:r>
            <a:r>
              <a:rPr lang="ru-RU" sz="1600" dirty="0"/>
              <a:t>. Брутто-</a:t>
            </a:r>
            <a:r>
              <a:rPr lang="ru-RU" sz="1600" dirty="0" err="1"/>
              <a:t>балансда</a:t>
            </a:r>
            <a:r>
              <a:rPr lang="ru-RU" sz="1600" dirty="0"/>
              <a:t> </a:t>
            </a:r>
            <a:r>
              <a:rPr lang="ru-RU" sz="1600" dirty="0" err="1"/>
              <a:t>ана</a:t>
            </a:r>
            <a:r>
              <a:rPr lang="ru-RU" sz="1600" dirty="0"/>
              <a:t> шу </a:t>
            </a:r>
            <a:r>
              <a:rPr lang="ru-RU" sz="1600" dirty="0" err="1"/>
              <a:t>тартибга</a:t>
            </a:r>
            <a:r>
              <a:rPr lang="ru-RU" sz="1600" dirty="0"/>
              <a:t> </a:t>
            </a:r>
            <a:r>
              <a:rPr lang="ru-RU" sz="1600" dirty="0" err="1"/>
              <a:t>солувчи</a:t>
            </a:r>
            <a:r>
              <a:rPr lang="ru-RU" sz="1600" dirty="0"/>
              <a:t> </a:t>
            </a:r>
            <a:r>
              <a:rPr lang="ru-RU" sz="1600" dirty="0" err="1"/>
              <a:t>моддалар</a:t>
            </a:r>
            <a:r>
              <a:rPr lang="ru-RU" sz="1600" dirty="0"/>
              <a:t> </a:t>
            </a:r>
            <a:r>
              <a:rPr lang="ru-RU" sz="1600" dirty="0" err="1"/>
              <a:t>суммаси</a:t>
            </a:r>
            <a:r>
              <a:rPr lang="ru-RU" sz="1600" dirty="0"/>
              <a:t> баланс </a:t>
            </a:r>
            <a:r>
              <a:rPr lang="ru-RU" sz="1600" dirty="0" err="1"/>
              <a:t>якуний</a:t>
            </a:r>
            <a:r>
              <a:rPr lang="ru-RU" sz="1600" dirty="0"/>
              <a:t> </a:t>
            </a:r>
            <a:r>
              <a:rPr lang="ru-RU" sz="1600" dirty="0" err="1"/>
              <a:t>қийматига</a:t>
            </a:r>
            <a:r>
              <a:rPr lang="ru-RU" sz="1600" dirty="0"/>
              <a:t> </a:t>
            </a:r>
            <a:r>
              <a:rPr lang="ru-RU" sz="1600" dirty="0" err="1"/>
              <a:t>киритилади</a:t>
            </a:r>
            <a:endParaRPr lang="ru-RU" sz="1600" dirty="0">
              <a:solidFill>
                <a:schemeClr val="tx1"/>
              </a:solidFill>
            </a:endParaRPr>
          </a:p>
        </p:txBody>
      </p:sp>
      <p:sp>
        <p:nvSpPr>
          <p:cNvPr id="10" name="Скругленная прямоугольная выноска 9"/>
          <p:cNvSpPr/>
          <p:nvPr/>
        </p:nvSpPr>
        <p:spPr>
          <a:xfrm>
            <a:off x="2627784" y="3981381"/>
            <a:ext cx="5940062" cy="1944215"/>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600" b="1" dirty="0" err="1">
                <a:solidFill>
                  <a:schemeClr val="tx1"/>
                </a:solidFill>
              </a:rPr>
              <a:t>қийматидан</a:t>
            </a:r>
            <a:r>
              <a:rPr lang="ru-RU" sz="1600" b="1" dirty="0">
                <a:solidFill>
                  <a:schemeClr val="tx1"/>
                </a:solidFill>
              </a:rPr>
              <a:t> </a:t>
            </a:r>
            <a:r>
              <a:rPr lang="ru-RU" sz="1600" b="1" dirty="0" err="1">
                <a:solidFill>
                  <a:schemeClr val="tx1"/>
                </a:solidFill>
              </a:rPr>
              <a:t>тартибга</a:t>
            </a:r>
            <a:r>
              <a:rPr lang="ru-RU" sz="1600" b="1" dirty="0">
                <a:solidFill>
                  <a:schemeClr val="tx1"/>
                </a:solidFill>
              </a:rPr>
              <a:t> </a:t>
            </a:r>
            <a:r>
              <a:rPr lang="ru-RU" sz="1600" b="1" dirty="0" err="1">
                <a:solidFill>
                  <a:schemeClr val="tx1"/>
                </a:solidFill>
              </a:rPr>
              <a:t>солувчи</a:t>
            </a:r>
            <a:r>
              <a:rPr lang="ru-RU" sz="1600" b="1" dirty="0">
                <a:solidFill>
                  <a:schemeClr val="tx1"/>
                </a:solidFill>
              </a:rPr>
              <a:t> </a:t>
            </a:r>
            <a:r>
              <a:rPr lang="ru-RU" sz="1600" b="1" dirty="0" err="1">
                <a:solidFill>
                  <a:schemeClr val="tx1"/>
                </a:solidFill>
              </a:rPr>
              <a:t>моддалар</a:t>
            </a:r>
            <a:r>
              <a:rPr lang="ru-RU" sz="1600" b="1" dirty="0">
                <a:solidFill>
                  <a:schemeClr val="tx1"/>
                </a:solidFill>
              </a:rPr>
              <a:t> </a:t>
            </a:r>
            <a:r>
              <a:rPr lang="ru-RU" sz="1600" b="1" dirty="0" err="1">
                <a:solidFill>
                  <a:schemeClr val="tx1"/>
                </a:solidFill>
              </a:rPr>
              <a:t>суммаси</a:t>
            </a:r>
            <a:r>
              <a:rPr lang="ru-RU" sz="1600" b="1" dirty="0">
                <a:solidFill>
                  <a:schemeClr val="tx1"/>
                </a:solidFill>
              </a:rPr>
              <a:t> </a:t>
            </a:r>
            <a:r>
              <a:rPr lang="ru-RU" sz="1600" b="1" dirty="0" err="1">
                <a:solidFill>
                  <a:schemeClr val="tx1"/>
                </a:solidFill>
              </a:rPr>
              <a:t>чегирилган</a:t>
            </a:r>
            <a:r>
              <a:rPr lang="ru-RU" sz="1600" b="1" dirty="0">
                <a:solidFill>
                  <a:schemeClr val="tx1"/>
                </a:solidFill>
              </a:rPr>
              <a:t> баланс </a:t>
            </a:r>
            <a:r>
              <a:rPr lang="ru-RU" sz="1600" b="1" dirty="0" err="1">
                <a:solidFill>
                  <a:schemeClr val="tx1"/>
                </a:solidFill>
              </a:rPr>
              <a:t>бўлиб</a:t>
            </a:r>
            <a:r>
              <a:rPr lang="ru-RU" sz="1600" b="1" dirty="0"/>
              <a:t>, </a:t>
            </a:r>
            <a:r>
              <a:rPr lang="ru-RU" sz="1600" b="1" dirty="0" err="1"/>
              <a:t>бунга</a:t>
            </a:r>
            <a:r>
              <a:rPr lang="ru-RU" sz="1600" b="1" dirty="0"/>
              <a:t> </a:t>
            </a:r>
            <a:r>
              <a:rPr lang="ru-RU" sz="1600" b="1" dirty="0" err="1"/>
              <a:t>тозалаш</a:t>
            </a:r>
            <a:r>
              <a:rPr lang="ru-RU" sz="1600" b="1" dirty="0"/>
              <a:t> </a:t>
            </a:r>
            <a:r>
              <a:rPr lang="ru-RU" sz="1600" b="1" dirty="0" err="1"/>
              <a:t>дейилади</a:t>
            </a:r>
            <a:r>
              <a:rPr lang="ru-RU" sz="1600" b="1" dirty="0"/>
              <a:t>. </a:t>
            </a:r>
            <a:r>
              <a:rPr lang="en-US" sz="1600" dirty="0"/>
              <a:t>         </a:t>
            </a:r>
            <a:r>
              <a:rPr lang="ru-RU" sz="1600" dirty="0" err="1"/>
              <a:t>Ўзбекистондаги</a:t>
            </a:r>
            <a:r>
              <a:rPr lang="ru-RU" sz="1600" dirty="0"/>
              <a:t> </a:t>
            </a:r>
            <a:r>
              <a:rPr lang="ru-RU" sz="1600" dirty="0" err="1"/>
              <a:t>барча</a:t>
            </a:r>
            <a:r>
              <a:rPr lang="ru-RU" sz="1600" dirty="0"/>
              <a:t> </a:t>
            </a:r>
            <a:r>
              <a:rPr lang="ru-RU" sz="1600" dirty="0" err="1"/>
              <a:t>корхоналар</a:t>
            </a:r>
            <a:r>
              <a:rPr lang="ru-RU" sz="1600" dirty="0"/>
              <a:t> нетто-баланс </a:t>
            </a:r>
            <a:r>
              <a:rPr lang="ru-RU" sz="1600" dirty="0" err="1"/>
              <a:t>тузади</a:t>
            </a:r>
            <a:r>
              <a:rPr lang="ru-RU" sz="1600" dirty="0"/>
              <a:t>, </a:t>
            </a:r>
            <a:r>
              <a:rPr lang="ru-RU" sz="1600" dirty="0" err="1"/>
              <a:t>яъни</a:t>
            </a:r>
            <a:r>
              <a:rPr lang="ru-RU" sz="1600" dirty="0"/>
              <a:t> баланс </a:t>
            </a:r>
            <a:r>
              <a:rPr lang="ru-RU" sz="1600" dirty="0" err="1"/>
              <a:t>якунига</a:t>
            </a:r>
            <a:r>
              <a:rPr lang="ru-RU" sz="1600" dirty="0"/>
              <a:t> </a:t>
            </a:r>
            <a:r>
              <a:rPr lang="ru-RU" sz="1600" dirty="0" err="1"/>
              <a:t>асосий</a:t>
            </a:r>
            <a:r>
              <a:rPr lang="ru-RU" sz="1600" dirty="0"/>
              <a:t> </a:t>
            </a:r>
            <a:r>
              <a:rPr lang="ru-RU" sz="1600" dirty="0" err="1"/>
              <a:t>воситалар</a:t>
            </a:r>
            <a:r>
              <a:rPr lang="ru-RU" sz="1600" dirty="0"/>
              <a:t>, </a:t>
            </a:r>
            <a:r>
              <a:rPr lang="ru-RU" sz="1600" dirty="0" err="1"/>
              <a:t>арзон</a:t>
            </a:r>
            <a:r>
              <a:rPr lang="ru-RU" sz="1600" dirty="0"/>
              <a:t> </a:t>
            </a:r>
            <a:r>
              <a:rPr lang="ru-RU" sz="1600" dirty="0" err="1"/>
              <a:t>баҳоли</a:t>
            </a:r>
            <a:r>
              <a:rPr lang="ru-RU" sz="1600" dirty="0"/>
              <a:t> </a:t>
            </a:r>
            <a:r>
              <a:rPr lang="ru-RU" sz="1600" dirty="0" err="1"/>
              <a:t>ва</a:t>
            </a:r>
            <a:r>
              <a:rPr lang="ru-RU" sz="1600" dirty="0"/>
              <a:t> тез </a:t>
            </a:r>
            <a:r>
              <a:rPr lang="ru-RU" sz="1600" dirty="0" err="1"/>
              <a:t>эскирувчан</a:t>
            </a:r>
            <a:r>
              <a:rPr lang="ru-RU" sz="1600" dirty="0"/>
              <a:t> </a:t>
            </a:r>
            <a:r>
              <a:rPr lang="ru-RU" sz="1600" dirty="0" err="1"/>
              <a:t>буюмларнинг</a:t>
            </a:r>
            <a:r>
              <a:rPr lang="ru-RU" sz="1600" dirty="0"/>
              <a:t> </a:t>
            </a:r>
            <a:r>
              <a:rPr lang="ru-RU" sz="1600" dirty="0" err="1"/>
              <a:t>қолдиқ</a:t>
            </a:r>
            <a:r>
              <a:rPr lang="ru-RU" sz="1600" dirty="0"/>
              <a:t> </a:t>
            </a:r>
            <a:r>
              <a:rPr lang="ru-RU" sz="1600" dirty="0" err="1"/>
              <a:t>қийматда</a:t>
            </a:r>
            <a:r>
              <a:rPr lang="ru-RU" sz="1600" dirty="0"/>
              <a:t>, </a:t>
            </a:r>
            <a:r>
              <a:rPr lang="ru-RU" sz="1600" dirty="0" err="1"/>
              <a:t>қайта</a:t>
            </a:r>
            <a:r>
              <a:rPr lang="ru-RU" sz="1600" dirty="0"/>
              <a:t> </a:t>
            </a:r>
            <a:r>
              <a:rPr lang="ru-RU" sz="1600" dirty="0" err="1"/>
              <a:t>сотиладиган</a:t>
            </a:r>
            <a:r>
              <a:rPr lang="ru-RU" sz="1600" dirty="0"/>
              <a:t> </a:t>
            </a:r>
            <a:r>
              <a:rPr lang="ru-RU" sz="1600" dirty="0" err="1"/>
              <a:t>товарлар</a:t>
            </a:r>
            <a:r>
              <a:rPr lang="ru-RU" sz="1600" dirty="0"/>
              <a:t> </a:t>
            </a:r>
            <a:r>
              <a:rPr lang="ru-RU" sz="1600" dirty="0" err="1"/>
              <a:t>эса</a:t>
            </a:r>
            <a:r>
              <a:rPr lang="ru-RU" sz="1600" dirty="0"/>
              <a:t> </a:t>
            </a:r>
            <a:r>
              <a:rPr lang="ru-RU" sz="1600" dirty="0" err="1"/>
              <a:t>таннархи</a:t>
            </a:r>
            <a:r>
              <a:rPr lang="ru-RU" sz="1600" dirty="0"/>
              <a:t> </a:t>
            </a:r>
            <a:r>
              <a:rPr lang="ru-RU" sz="1600" dirty="0" err="1"/>
              <a:t>бўйича</a:t>
            </a:r>
            <a:r>
              <a:rPr lang="ru-RU" sz="1600" dirty="0"/>
              <a:t> </a:t>
            </a:r>
            <a:r>
              <a:rPr lang="ru-RU" sz="1600" dirty="0" err="1"/>
              <a:t>киритилади</a:t>
            </a:r>
            <a:endParaRPr lang="ru-RU" sz="1600" dirty="0"/>
          </a:p>
        </p:txBody>
      </p:sp>
      <p:cxnSp>
        <p:nvCxnSpPr>
          <p:cNvPr id="12" name="Прямая со стрелкой 11"/>
          <p:cNvCxnSpPr>
            <a:endCxn id="9" idx="1"/>
          </p:cNvCxnSpPr>
          <p:nvPr/>
        </p:nvCxnSpPr>
        <p:spPr>
          <a:xfrm flipV="1">
            <a:off x="2411806" y="2456892"/>
            <a:ext cx="215978" cy="227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2441892" y="4953488"/>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80864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a:extLst>
              <a:ext uri="{FF2B5EF4-FFF2-40B4-BE49-F238E27FC236}">
                <a16:creationId xmlns:a16="http://schemas.microsoft.com/office/drawing/2014/main" xmlns="" id="{DC9FC2B3-E9FF-4D14-AE08-3BCBC4BA960D}"/>
              </a:ext>
            </a:extLst>
          </p:cNvPr>
          <p:cNvGrpSpPr/>
          <p:nvPr/>
        </p:nvGrpSpPr>
        <p:grpSpPr>
          <a:xfrm flipH="1">
            <a:off x="629820" y="2160771"/>
            <a:ext cx="2540468" cy="908189"/>
            <a:chOff x="5692588" y="1560606"/>
            <a:chExt cx="3195918" cy="936812"/>
          </a:xfrm>
        </p:grpSpPr>
        <p:sp>
          <p:nvSpPr>
            <p:cNvPr id="3" name="Rectangle: Rounded Corners 110">
              <a:extLst>
                <a:ext uri="{FF2B5EF4-FFF2-40B4-BE49-F238E27FC236}">
                  <a16:creationId xmlns:a16="http://schemas.microsoft.com/office/drawing/2014/main" xmlns="" id="{1EA6C376-E8B3-431B-863E-51A2C872A7EA}"/>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4" name="Rectangle: Rounded Corners 111">
              <a:extLst>
                <a:ext uri="{FF2B5EF4-FFF2-40B4-BE49-F238E27FC236}">
                  <a16:creationId xmlns:a16="http://schemas.microsoft.com/office/drawing/2014/main" xmlns="" id="{86E3D609-39C5-48AB-BBEB-435EFD8F0C1A}"/>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5" name="Oval 112">
              <a:extLst>
                <a:ext uri="{FF2B5EF4-FFF2-40B4-BE49-F238E27FC236}">
                  <a16:creationId xmlns:a16="http://schemas.microsoft.com/office/drawing/2014/main" xmlns="" id="{1337A2B0-01C0-4E9D-B228-EE1EB83C1A34}"/>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6" name="Oval 113">
              <a:extLst>
                <a:ext uri="{FF2B5EF4-FFF2-40B4-BE49-F238E27FC236}">
                  <a16:creationId xmlns:a16="http://schemas.microsoft.com/office/drawing/2014/main" xmlns="" id="{27CFF79C-B611-42C4-BC5F-5B52BCDE0521}"/>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t>1</a:t>
              </a:r>
            </a:p>
          </p:txBody>
        </p:sp>
      </p:grpSp>
      <p:sp>
        <p:nvSpPr>
          <p:cNvPr id="17" name="Oval 3">
            <a:extLst>
              <a:ext uri="{FF2B5EF4-FFF2-40B4-BE49-F238E27FC236}">
                <a16:creationId xmlns:a16="http://schemas.microsoft.com/office/drawing/2014/main" xmlns="" id="{BC1B0D95-C1E1-4B2A-BCEF-062193828F12}"/>
              </a:ext>
            </a:extLst>
          </p:cNvPr>
          <p:cNvSpPr/>
          <p:nvPr/>
        </p:nvSpPr>
        <p:spPr>
          <a:xfrm>
            <a:off x="3201097" y="1451766"/>
            <a:ext cx="2642841" cy="3104898"/>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400" b="1" dirty="0">
                <a:solidFill>
                  <a:schemeClr val="tx1"/>
                </a:solidFill>
              </a:rPr>
              <a:t>Бухгалтерия </a:t>
            </a:r>
            <a:r>
              <a:rPr lang="ru-RU" sz="2400" b="1" dirty="0" err="1">
                <a:solidFill>
                  <a:schemeClr val="tx1"/>
                </a:solidFill>
              </a:rPr>
              <a:t>баланси</a:t>
            </a:r>
            <a:r>
              <a:rPr lang="ru-RU" sz="2400" dirty="0">
                <a:solidFill>
                  <a:schemeClr val="tx1"/>
                </a:solidFill>
              </a:rPr>
              <a:t> </a:t>
            </a:r>
            <a:r>
              <a:rPr lang="ru-RU" sz="2400" dirty="0" err="1">
                <a:solidFill>
                  <a:schemeClr val="tx1"/>
                </a:solidFill>
              </a:rPr>
              <a:t>икки</a:t>
            </a:r>
            <a:r>
              <a:rPr lang="ru-RU" sz="2400" dirty="0">
                <a:solidFill>
                  <a:schemeClr val="tx1"/>
                </a:solidFill>
              </a:rPr>
              <a:t> </a:t>
            </a:r>
            <a:r>
              <a:rPr lang="ru-RU" sz="2400" dirty="0" err="1">
                <a:solidFill>
                  <a:schemeClr val="tx1"/>
                </a:solidFill>
              </a:rPr>
              <a:t>қисмдан</a:t>
            </a:r>
            <a:r>
              <a:rPr lang="ru-RU" sz="2400" dirty="0">
                <a:solidFill>
                  <a:schemeClr val="tx1"/>
                </a:solidFill>
              </a:rPr>
              <a:t>: </a:t>
            </a:r>
            <a:endParaRPr lang="en-US" sz="2400" dirty="0">
              <a:solidFill>
                <a:schemeClr val="tx1"/>
              </a:solidFill>
            </a:endParaRPr>
          </a:p>
        </p:txBody>
      </p:sp>
      <p:grpSp>
        <p:nvGrpSpPr>
          <p:cNvPr id="18" name="Group 73">
            <a:extLst>
              <a:ext uri="{FF2B5EF4-FFF2-40B4-BE49-F238E27FC236}">
                <a16:creationId xmlns:a16="http://schemas.microsoft.com/office/drawing/2014/main" xmlns="" id="{6A968ABF-D362-4FD0-B330-BFB4C2906CAA}"/>
              </a:ext>
            </a:extLst>
          </p:cNvPr>
          <p:cNvGrpSpPr/>
          <p:nvPr/>
        </p:nvGrpSpPr>
        <p:grpSpPr>
          <a:xfrm>
            <a:off x="5917724" y="2135740"/>
            <a:ext cx="2708888" cy="933219"/>
            <a:chOff x="5692588" y="1560606"/>
            <a:chExt cx="3195918" cy="936812"/>
          </a:xfrm>
        </p:grpSpPr>
        <p:sp>
          <p:nvSpPr>
            <p:cNvPr id="19" name="Rectangle: Rounded Corners 74">
              <a:extLst>
                <a:ext uri="{FF2B5EF4-FFF2-40B4-BE49-F238E27FC236}">
                  <a16:creationId xmlns:a16="http://schemas.microsoft.com/office/drawing/2014/main" xmlns=""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0" name="Rectangle: Rounded Corners 75">
              <a:extLst>
                <a:ext uri="{FF2B5EF4-FFF2-40B4-BE49-F238E27FC236}">
                  <a16:creationId xmlns:a16="http://schemas.microsoft.com/office/drawing/2014/main" xmlns="" id="{BD50A0A0-2FA1-49D0-8886-3E757F666345}"/>
                </a:ext>
              </a:extLst>
            </p:cNvPr>
            <p:cNvSpPr/>
            <p:nvPr/>
          </p:nvSpPr>
          <p:spPr>
            <a:xfrm>
              <a:off x="6279776" y="1780242"/>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21" name="Oval 76">
              <a:extLst>
                <a:ext uri="{FF2B5EF4-FFF2-40B4-BE49-F238E27FC236}">
                  <a16:creationId xmlns:a16="http://schemas.microsoft.com/office/drawing/2014/main" xmlns=""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2" name="Oval 77">
              <a:extLst>
                <a:ext uri="{FF2B5EF4-FFF2-40B4-BE49-F238E27FC236}">
                  <a16:creationId xmlns:a16="http://schemas.microsoft.com/office/drawing/2014/main" xmlns=""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b="1" dirty="0"/>
                <a:t>2</a:t>
              </a:r>
              <a:endParaRPr lang="en-US" sz="2400" b="1" dirty="0"/>
            </a:p>
          </p:txBody>
        </p:sp>
      </p:grpSp>
      <p:sp>
        <p:nvSpPr>
          <p:cNvPr id="23" name="Figure">
            <a:extLst>
              <a:ext uri="{FF2B5EF4-FFF2-40B4-BE49-F238E27FC236}">
                <a16:creationId xmlns:a16="http://schemas.microsoft.com/office/drawing/2014/main" xmlns="" id="{9C60B6DB-756F-470B-821C-BD123097CC63}"/>
              </a:ext>
            </a:extLst>
          </p:cNvPr>
          <p:cNvSpPr/>
          <p:nvPr/>
        </p:nvSpPr>
        <p:spPr>
          <a:xfrm>
            <a:off x="480495" y="188640"/>
            <a:ext cx="1177124" cy="1044148"/>
          </a:xfrm>
          <a:custGeom>
            <a:avLst/>
            <a:gdLst/>
            <a:ahLst/>
            <a:cxnLst>
              <a:cxn ang="0">
                <a:pos x="wd2" y="hd2"/>
              </a:cxn>
              <a:cxn ang="5400000">
                <a:pos x="wd2" y="hd2"/>
              </a:cxn>
              <a:cxn ang="10800000">
                <a:pos x="wd2" y="hd2"/>
              </a:cxn>
              <a:cxn ang="16200000">
                <a:pos x="wd2" y="hd2"/>
              </a:cxn>
            </a:cxnLst>
            <a:rect l="0" t="0" r="r" b="b"/>
            <a:pathLst>
              <a:path w="21462" h="21600" extrusionOk="0">
                <a:moveTo>
                  <a:pt x="15332" y="0"/>
                </a:moveTo>
                <a:lnTo>
                  <a:pt x="6130" y="0"/>
                </a:lnTo>
                <a:cubicBezTo>
                  <a:pt x="5579" y="0"/>
                  <a:pt x="5083" y="344"/>
                  <a:pt x="4808" y="875"/>
                </a:cubicBezTo>
                <a:lnTo>
                  <a:pt x="207" y="9940"/>
                </a:lnTo>
                <a:cubicBezTo>
                  <a:pt x="-69" y="10472"/>
                  <a:pt x="-69" y="11128"/>
                  <a:pt x="207" y="11660"/>
                </a:cubicBezTo>
                <a:lnTo>
                  <a:pt x="4808" y="20725"/>
                </a:lnTo>
                <a:cubicBezTo>
                  <a:pt x="5083" y="21256"/>
                  <a:pt x="5579" y="21600"/>
                  <a:pt x="6130" y="21600"/>
                </a:cubicBezTo>
                <a:lnTo>
                  <a:pt x="15332" y="21600"/>
                </a:lnTo>
                <a:cubicBezTo>
                  <a:pt x="15883" y="21600"/>
                  <a:pt x="16379" y="21256"/>
                  <a:pt x="16654" y="20725"/>
                </a:cubicBezTo>
                <a:lnTo>
                  <a:pt x="21255" y="11660"/>
                </a:lnTo>
                <a:cubicBezTo>
                  <a:pt x="21531" y="11128"/>
                  <a:pt x="21531" y="10472"/>
                  <a:pt x="21255" y="9940"/>
                </a:cubicBezTo>
                <a:lnTo>
                  <a:pt x="16654" y="875"/>
                </a:lnTo>
                <a:cubicBezTo>
                  <a:pt x="16379" y="344"/>
                  <a:pt x="15855" y="0"/>
                  <a:pt x="15332" y="0"/>
                </a:cubicBez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pic>
        <p:nvPicPr>
          <p:cNvPr id="26" name="Graphic 33" descr="Users">
            <a:extLst>
              <a:ext uri="{FF2B5EF4-FFF2-40B4-BE49-F238E27FC236}">
                <a16:creationId xmlns:a16="http://schemas.microsoft.com/office/drawing/2014/main" xmlns="" id="{9B75F0B2-2421-4604-8893-A3F777C67B5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54093" y="483848"/>
            <a:ext cx="453733" cy="453732"/>
          </a:xfrm>
          <a:prstGeom prst="rect">
            <a:avLst/>
          </a:prstGeom>
        </p:spPr>
      </p:pic>
      <p:sp>
        <p:nvSpPr>
          <p:cNvPr id="28" name="Прямоугольник 27"/>
          <p:cNvSpPr/>
          <p:nvPr/>
        </p:nvSpPr>
        <p:spPr>
          <a:xfrm>
            <a:off x="6711774" y="2348100"/>
            <a:ext cx="854978" cy="369332"/>
          </a:xfrm>
          <a:prstGeom prst="rect">
            <a:avLst/>
          </a:prstGeom>
        </p:spPr>
        <p:txBody>
          <a:bodyPr wrap="none">
            <a:spAutoFit/>
          </a:bodyPr>
          <a:lstStyle/>
          <a:p>
            <a:r>
              <a:rPr lang="ru-RU" b="1" dirty="0"/>
              <a:t>пассив</a:t>
            </a:r>
            <a:endParaRPr lang="ru-RU" dirty="0"/>
          </a:p>
        </p:txBody>
      </p:sp>
      <p:sp>
        <p:nvSpPr>
          <p:cNvPr id="29" name="Прямоугольник 28"/>
          <p:cNvSpPr/>
          <p:nvPr/>
        </p:nvSpPr>
        <p:spPr>
          <a:xfrm>
            <a:off x="1532168" y="2417685"/>
            <a:ext cx="744114" cy="369332"/>
          </a:xfrm>
          <a:prstGeom prst="rect">
            <a:avLst/>
          </a:prstGeom>
        </p:spPr>
        <p:txBody>
          <a:bodyPr wrap="none">
            <a:spAutoFit/>
          </a:bodyPr>
          <a:lstStyle/>
          <a:p>
            <a:r>
              <a:rPr lang="ru-RU" b="1" dirty="0"/>
              <a:t>актив</a:t>
            </a:r>
            <a:endParaRPr lang="ru-RU" dirty="0"/>
          </a:p>
        </p:txBody>
      </p:sp>
      <p:sp>
        <p:nvSpPr>
          <p:cNvPr id="30" name="Freeform 405"/>
          <p:cNvSpPr>
            <a:spLocks/>
          </p:cNvSpPr>
          <p:nvPr/>
        </p:nvSpPr>
        <p:spPr bwMode="auto">
          <a:xfrm>
            <a:off x="915190" y="3068960"/>
            <a:ext cx="1978069" cy="223224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r>
              <a:rPr lang="ru-RU" dirty="0"/>
              <a:t>Баланс </a:t>
            </a:r>
            <a:r>
              <a:rPr lang="ru-RU" b="1" dirty="0" err="1"/>
              <a:t>активида</a:t>
            </a:r>
            <a:r>
              <a:rPr lang="ru-RU" dirty="0"/>
              <a:t> </a:t>
            </a:r>
            <a:r>
              <a:rPr lang="ru-RU" dirty="0" err="1"/>
              <a:t>корхона</a:t>
            </a:r>
            <a:r>
              <a:rPr lang="ru-RU" dirty="0"/>
              <a:t> </a:t>
            </a:r>
            <a:r>
              <a:rPr lang="ru-RU" dirty="0" err="1"/>
              <a:t>сармоясининг</a:t>
            </a:r>
            <a:r>
              <a:rPr lang="ru-RU" dirty="0"/>
              <a:t> </a:t>
            </a:r>
            <a:r>
              <a:rPr lang="ru-RU" dirty="0" err="1"/>
              <a:t>таркиби</a:t>
            </a:r>
            <a:r>
              <a:rPr lang="ru-RU" dirty="0"/>
              <a:t> </a:t>
            </a:r>
            <a:r>
              <a:rPr lang="ru-RU" dirty="0" err="1"/>
              <a:t>ва</a:t>
            </a:r>
            <a:r>
              <a:rPr lang="ru-RU" dirty="0"/>
              <a:t> </a:t>
            </a:r>
            <a:r>
              <a:rPr lang="ru-RU" dirty="0" err="1"/>
              <a:t>жойлаштирилиши</a:t>
            </a:r>
            <a:endParaRPr lang="en-US" dirty="0"/>
          </a:p>
        </p:txBody>
      </p:sp>
      <p:sp>
        <p:nvSpPr>
          <p:cNvPr id="32" name="Freeform 405"/>
          <p:cNvSpPr>
            <a:spLocks/>
          </p:cNvSpPr>
          <p:nvPr/>
        </p:nvSpPr>
        <p:spPr bwMode="auto">
          <a:xfrm>
            <a:off x="6415430" y="3078212"/>
            <a:ext cx="1978069" cy="2222996"/>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r>
              <a:rPr lang="ru-RU" sz="1400" b="1" dirty="0" smtClean="0"/>
              <a:t> </a:t>
            </a:r>
            <a:r>
              <a:rPr lang="ru-RU" sz="1400" b="1" dirty="0" err="1"/>
              <a:t>пассивда</a:t>
            </a:r>
            <a:r>
              <a:rPr lang="ru-RU" sz="1400" b="1" dirty="0"/>
              <a:t> </a:t>
            </a:r>
            <a:r>
              <a:rPr lang="ru-RU" sz="1400" dirty="0" err="1"/>
              <a:t>эса</a:t>
            </a:r>
            <a:r>
              <a:rPr lang="ru-RU" sz="1400" dirty="0"/>
              <a:t> – </a:t>
            </a:r>
            <a:r>
              <a:rPr lang="ru-RU" sz="1400" dirty="0" err="1"/>
              <a:t>активларни</a:t>
            </a:r>
            <a:r>
              <a:rPr lang="ru-RU" sz="1400" dirty="0"/>
              <a:t> </a:t>
            </a:r>
            <a:r>
              <a:rPr lang="ru-RU" sz="1400" dirty="0" err="1"/>
              <a:t>ташкил</a:t>
            </a:r>
            <a:r>
              <a:rPr lang="ru-RU" sz="1400" dirty="0"/>
              <a:t> </a:t>
            </a:r>
            <a:r>
              <a:rPr lang="ru-RU" sz="1400" dirty="0" err="1"/>
              <a:t>топиш</a:t>
            </a:r>
            <a:r>
              <a:rPr lang="ru-RU" sz="1400" dirty="0"/>
              <a:t> </a:t>
            </a:r>
            <a:r>
              <a:rPr lang="ru-RU" sz="1400" dirty="0" err="1"/>
              <a:t>манбалари</a:t>
            </a:r>
            <a:r>
              <a:rPr lang="ru-RU" sz="1400" dirty="0"/>
              <a:t>, </a:t>
            </a:r>
            <a:r>
              <a:rPr lang="ru-RU" sz="1400" dirty="0" err="1"/>
              <a:t>яъни</a:t>
            </a:r>
            <a:r>
              <a:rPr lang="ru-RU" sz="1400" dirty="0"/>
              <a:t> </a:t>
            </a:r>
            <a:r>
              <a:rPr lang="ru-RU" sz="1400" dirty="0" err="1"/>
              <a:t>ўз</a:t>
            </a:r>
            <a:r>
              <a:rPr lang="ru-RU" sz="1400" dirty="0"/>
              <a:t> </a:t>
            </a:r>
            <a:r>
              <a:rPr lang="ru-RU" sz="1400" dirty="0" err="1"/>
              <a:t>сармояси</a:t>
            </a:r>
            <a:r>
              <a:rPr lang="ru-RU" sz="1400" dirty="0"/>
              <a:t> </a:t>
            </a:r>
            <a:r>
              <a:rPr lang="ru-RU" sz="1400" dirty="0" err="1"/>
              <a:t>ва</a:t>
            </a:r>
            <a:r>
              <a:rPr lang="ru-RU" sz="1400" dirty="0"/>
              <a:t> </a:t>
            </a:r>
            <a:r>
              <a:rPr lang="ru-RU" sz="1400" dirty="0" err="1"/>
              <a:t>мажбуриятлар</a:t>
            </a:r>
            <a:r>
              <a:rPr lang="ru-RU" sz="1400" dirty="0"/>
              <a:t>, </a:t>
            </a:r>
            <a:r>
              <a:rPr lang="ru-RU" sz="1400" dirty="0" err="1"/>
              <a:t>бошқа</a:t>
            </a:r>
            <a:r>
              <a:rPr lang="ru-RU" sz="1400" dirty="0"/>
              <a:t> </a:t>
            </a:r>
            <a:r>
              <a:rPr lang="ru-RU" sz="1400" dirty="0" err="1"/>
              <a:t>корхона</a:t>
            </a:r>
            <a:r>
              <a:rPr lang="ru-RU" sz="1400" dirty="0"/>
              <a:t> </a:t>
            </a:r>
            <a:r>
              <a:rPr lang="ru-RU" sz="1400" dirty="0" err="1"/>
              <a:t>ёки</a:t>
            </a:r>
            <a:r>
              <a:rPr lang="ru-RU" sz="1400" dirty="0"/>
              <a:t> </a:t>
            </a:r>
            <a:r>
              <a:rPr lang="ru-RU" sz="1400" dirty="0" err="1"/>
              <a:t>жисмоний</a:t>
            </a:r>
            <a:r>
              <a:rPr lang="ru-RU" sz="1400" dirty="0"/>
              <a:t> </a:t>
            </a:r>
            <a:r>
              <a:rPr lang="ru-RU" sz="1400" dirty="0" err="1"/>
              <a:t>шахсларнинг</a:t>
            </a:r>
            <a:r>
              <a:rPr lang="ru-RU" sz="1400" dirty="0"/>
              <a:t> </a:t>
            </a:r>
            <a:r>
              <a:rPr lang="ru-RU" sz="1400" dirty="0" err="1"/>
              <a:t>вақтинча</a:t>
            </a:r>
            <a:r>
              <a:rPr lang="ru-RU" sz="1400" dirty="0"/>
              <a:t> </a:t>
            </a:r>
            <a:r>
              <a:rPr lang="ru-RU" sz="1400" dirty="0" err="1"/>
              <a:t>жалб</a:t>
            </a:r>
            <a:r>
              <a:rPr lang="ru-RU" sz="1400" dirty="0"/>
              <a:t> </a:t>
            </a:r>
            <a:r>
              <a:rPr lang="ru-RU" sz="1400" dirty="0" err="1"/>
              <a:t>қилинган</a:t>
            </a:r>
            <a:r>
              <a:rPr lang="ru-RU" sz="1400" dirty="0"/>
              <a:t> </a:t>
            </a:r>
            <a:r>
              <a:rPr lang="ru-RU" sz="1400" dirty="0" err="1"/>
              <a:t>маблағлари</a:t>
            </a:r>
            <a:r>
              <a:rPr lang="ru-RU" sz="1400" dirty="0"/>
              <a:t> </a:t>
            </a:r>
            <a:r>
              <a:rPr lang="ru-RU" sz="1400" dirty="0" err="1"/>
              <a:t>кўрсатилади</a:t>
            </a:r>
            <a:r>
              <a:rPr lang="ru-RU" dirty="0"/>
              <a:t>.</a:t>
            </a:r>
            <a:endParaRPr lang="en-US" dirty="0"/>
          </a:p>
        </p:txBody>
      </p:sp>
      <p:sp>
        <p:nvSpPr>
          <p:cNvPr id="33" name="Прямоугольник с двумя скругленными противолежащими углами 32"/>
          <p:cNvSpPr/>
          <p:nvPr/>
        </p:nvSpPr>
        <p:spPr>
          <a:xfrm>
            <a:off x="1741336" y="182722"/>
            <a:ext cx="6563163" cy="1152614"/>
          </a:xfrm>
          <a:prstGeom prst="round2Diag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u-RU" b="1" dirty="0">
                <a:solidFill>
                  <a:schemeClr val="tx1"/>
                </a:solidFill>
              </a:rPr>
              <a:t>Бухгалтерия </a:t>
            </a:r>
            <a:r>
              <a:rPr lang="ru-RU" b="1" dirty="0" err="1">
                <a:solidFill>
                  <a:schemeClr val="tx1"/>
                </a:solidFill>
              </a:rPr>
              <a:t>баланси</a:t>
            </a:r>
            <a:r>
              <a:rPr lang="ru-RU" dirty="0">
                <a:solidFill>
                  <a:schemeClr val="tx1"/>
                </a:solidFill>
              </a:rPr>
              <a:t> – </a:t>
            </a:r>
            <a:r>
              <a:rPr lang="ru-RU" dirty="0" err="1">
                <a:solidFill>
                  <a:schemeClr val="tx1"/>
                </a:solidFill>
              </a:rPr>
              <a:t>корхона</a:t>
            </a:r>
            <a:r>
              <a:rPr lang="ru-RU" dirty="0">
                <a:solidFill>
                  <a:schemeClr val="tx1"/>
                </a:solidFill>
              </a:rPr>
              <a:t> </a:t>
            </a:r>
            <a:r>
              <a:rPr lang="ru-RU" dirty="0" err="1">
                <a:solidFill>
                  <a:schemeClr val="tx1"/>
                </a:solidFill>
              </a:rPr>
              <a:t>маблағлари</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уларнинг</a:t>
            </a:r>
            <a:r>
              <a:rPr lang="ru-RU" dirty="0">
                <a:solidFill>
                  <a:schemeClr val="tx1"/>
                </a:solidFill>
              </a:rPr>
              <a:t> </a:t>
            </a:r>
            <a:r>
              <a:rPr lang="ru-RU" dirty="0" err="1">
                <a:solidFill>
                  <a:schemeClr val="tx1"/>
                </a:solidFill>
              </a:rPr>
              <a:t>ташкил</a:t>
            </a:r>
            <a:r>
              <a:rPr lang="ru-RU" dirty="0">
                <a:solidFill>
                  <a:schemeClr val="tx1"/>
                </a:solidFill>
              </a:rPr>
              <a:t> </a:t>
            </a:r>
            <a:r>
              <a:rPr lang="ru-RU" dirty="0" err="1">
                <a:solidFill>
                  <a:schemeClr val="tx1"/>
                </a:solidFill>
              </a:rPr>
              <a:t>топиш</a:t>
            </a:r>
            <a:r>
              <a:rPr lang="ru-RU" dirty="0">
                <a:solidFill>
                  <a:schemeClr val="tx1"/>
                </a:solidFill>
              </a:rPr>
              <a:t> </a:t>
            </a:r>
            <a:r>
              <a:rPr lang="ru-RU" dirty="0" err="1">
                <a:solidFill>
                  <a:schemeClr val="tx1"/>
                </a:solidFill>
              </a:rPr>
              <a:t>манбалари</a:t>
            </a:r>
            <a:r>
              <a:rPr lang="ru-RU" dirty="0">
                <a:solidFill>
                  <a:schemeClr val="tx1"/>
                </a:solidFill>
              </a:rPr>
              <a:t> </a:t>
            </a:r>
            <a:r>
              <a:rPr lang="ru-RU" dirty="0" err="1">
                <a:solidFill>
                  <a:schemeClr val="tx1"/>
                </a:solidFill>
              </a:rPr>
              <a:t>ҳолатини</a:t>
            </a:r>
            <a:r>
              <a:rPr lang="ru-RU" dirty="0">
                <a:solidFill>
                  <a:schemeClr val="tx1"/>
                </a:solidFill>
              </a:rPr>
              <a:t> пул </a:t>
            </a:r>
            <a:r>
              <a:rPr lang="ru-RU" dirty="0" err="1">
                <a:solidFill>
                  <a:schemeClr val="tx1"/>
                </a:solidFill>
              </a:rPr>
              <a:t>шаклида</a:t>
            </a:r>
            <a:r>
              <a:rPr lang="ru-RU" dirty="0">
                <a:solidFill>
                  <a:schemeClr val="tx1"/>
                </a:solidFill>
              </a:rPr>
              <a:t> </a:t>
            </a:r>
            <a:r>
              <a:rPr lang="ru-RU" dirty="0" err="1">
                <a:solidFill>
                  <a:schemeClr val="tx1"/>
                </a:solidFill>
              </a:rPr>
              <a:t>гуруҳлаш</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акс</a:t>
            </a:r>
            <a:r>
              <a:rPr lang="ru-RU" dirty="0">
                <a:solidFill>
                  <a:schemeClr val="tx1"/>
                </a:solidFill>
              </a:rPr>
              <a:t> </a:t>
            </a:r>
            <a:r>
              <a:rPr lang="ru-RU" dirty="0" err="1">
                <a:solidFill>
                  <a:schemeClr val="tx1"/>
                </a:solidFill>
              </a:rPr>
              <a:t>эттириш</a:t>
            </a:r>
            <a:r>
              <a:rPr lang="ru-RU" dirty="0">
                <a:solidFill>
                  <a:schemeClr val="tx1"/>
                </a:solidFill>
              </a:rPr>
              <a:t> </a:t>
            </a:r>
            <a:r>
              <a:rPr lang="ru-RU" dirty="0" err="1">
                <a:solidFill>
                  <a:schemeClr val="tx1"/>
                </a:solidFill>
              </a:rPr>
              <a:t>усулидир</a:t>
            </a:r>
            <a:r>
              <a:rPr lang="ru-RU" dirty="0">
                <a:solidFill>
                  <a:schemeClr val="tx1"/>
                </a:solidFill>
              </a:rPr>
              <a:t>.</a:t>
            </a:r>
            <a:br>
              <a:rPr lang="ru-RU" dirty="0">
                <a:solidFill>
                  <a:schemeClr val="tx1"/>
                </a:solidFill>
              </a:rPr>
            </a:br>
            <a:endParaRPr lang="en-US" dirty="0">
              <a:solidFill>
                <a:schemeClr val="tx1"/>
              </a:solidFill>
            </a:endParaRPr>
          </a:p>
        </p:txBody>
      </p:sp>
      <p:sp>
        <p:nvSpPr>
          <p:cNvPr id="34" name="Блок-схема: альтернативный процесс 33"/>
          <p:cNvSpPr/>
          <p:nvPr/>
        </p:nvSpPr>
        <p:spPr>
          <a:xfrm>
            <a:off x="2987824" y="4653136"/>
            <a:ext cx="3427606" cy="187220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  </a:t>
            </a:r>
            <a:r>
              <a:rPr lang="ru-RU" dirty="0"/>
              <a:t>Актив </a:t>
            </a:r>
            <a:r>
              <a:rPr lang="ru-RU" dirty="0" err="1"/>
              <a:t>ва</a:t>
            </a:r>
            <a:r>
              <a:rPr lang="ru-RU" dirty="0"/>
              <a:t> пассив </a:t>
            </a:r>
            <a:r>
              <a:rPr lang="ru-RU" dirty="0" err="1"/>
              <a:t>томонларнинг</a:t>
            </a:r>
            <a:r>
              <a:rPr lang="ru-RU" dirty="0"/>
              <a:t> </a:t>
            </a:r>
            <a:r>
              <a:rPr lang="ru-RU" dirty="0" err="1"/>
              <a:t>ҳар</a:t>
            </a:r>
            <a:r>
              <a:rPr lang="ru-RU" dirty="0"/>
              <a:t> </a:t>
            </a:r>
            <a:r>
              <a:rPr lang="ru-RU" dirty="0" err="1"/>
              <a:t>бир</a:t>
            </a:r>
            <a:r>
              <a:rPr lang="ru-RU" dirty="0"/>
              <a:t> </a:t>
            </a:r>
            <a:r>
              <a:rPr lang="ru-RU" dirty="0" err="1"/>
              <a:t>сатрлари</a:t>
            </a:r>
            <a:r>
              <a:rPr lang="ru-RU" dirty="0"/>
              <a:t> баланс </a:t>
            </a:r>
            <a:r>
              <a:rPr lang="ru-RU" dirty="0" err="1"/>
              <a:t>моддалари</a:t>
            </a:r>
            <a:r>
              <a:rPr lang="ru-RU" dirty="0"/>
              <a:t> </a:t>
            </a:r>
            <a:r>
              <a:rPr lang="ru-RU" dirty="0" err="1"/>
              <a:t>деб</a:t>
            </a:r>
            <a:r>
              <a:rPr lang="ru-RU" dirty="0"/>
              <a:t> </a:t>
            </a:r>
            <a:r>
              <a:rPr lang="ru-RU" dirty="0" err="1"/>
              <a:t>аталади</a:t>
            </a:r>
            <a:r>
              <a:rPr lang="ru-RU" dirty="0"/>
              <a:t>. </a:t>
            </a:r>
            <a:r>
              <a:rPr lang="ru-RU" dirty="0" err="1"/>
              <a:t>Ҳар</a:t>
            </a:r>
            <a:r>
              <a:rPr lang="ru-RU" dirty="0"/>
              <a:t> </a:t>
            </a:r>
            <a:r>
              <a:rPr lang="ru-RU" dirty="0" err="1"/>
              <a:t>бир</a:t>
            </a:r>
            <a:r>
              <a:rPr lang="ru-RU" dirty="0"/>
              <a:t> </a:t>
            </a:r>
            <a:r>
              <a:rPr lang="ru-RU" dirty="0" err="1"/>
              <a:t>модда</a:t>
            </a:r>
            <a:r>
              <a:rPr lang="ru-RU" dirty="0"/>
              <a:t> хўжалик </a:t>
            </a:r>
            <a:r>
              <a:rPr lang="ru-RU" dirty="0" err="1"/>
              <a:t>маблағини</a:t>
            </a:r>
            <a:r>
              <a:rPr lang="ru-RU" dirty="0"/>
              <a:t> </a:t>
            </a:r>
            <a:r>
              <a:rPr lang="ru-RU" dirty="0" err="1"/>
              <a:t>ёки</a:t>
            </a:r>
            <a:r>
              <a:rPr lang="ru-RU" dirty="0"/>
              <a:t> </a:t>
            </a:r>
            <a:r>
              <a:rPr lang="ru-RU" dirty="0" err="1"/>
              <a:t>унинг</a:t>
            </a:r>
            <a:r>
              <a:rPr lang="ru-RU" dirty="0"/>
              <a:t> </a:t>
            </a:r>
            <a:r>
              <a:rPr lang="ru-RU" dirty="0" err="1"/>
              <a:t>келиб</a:t>
            </a:r>
            <a:r>
              <a:rPr lang="ru-RU" dirty="0"/>
              <a:t> </a:t>
            </a:r>
            <a:r>
              <a:rPr lang="ru-RU" dirty="0" err="1"/>
              <a:t>чиқиш</a:t>
            </a:r>
            <a:r>
              <a:rPr lang="ru-RU" dirty="0"/>
              <a:t> </a:t>
            </a:r>
            <a:r>
              <a:rPr lang="ru-RU" dirty="0" err="1"/>
              <a:t>манбаи</a:t>
            </a:r>
            <a:r>
              <a:rPr lang="ru-RU" dirty="0"/>
              <a:t> </a:t>
            </a:r>
            <a:r>
              <a:rPr lang="ru-RU" dirty="0" err="1"/>
              <a:t>ҳолатини</a:t>
            </a:r>
            <a:r>
              <a:rPr lang="ru-RU" dirty="0"/>
              <a:t> </a:t>
            </a:r>
            <a:r>
              <a:rPr lang="ru-RU" dirty="0" err="1"/>
              <a:t>акс</a:t>
            </a:r>
            <a:r>
              <a:rPr lang="ru-RU" dirty="0"/>
              <a:t> </a:t>
            </a:r>
            <a:r>
              <a:rPr lang="ru-RU" dirty="0" err="1"/>
              <a:t>эттиради</a:t>
            </a:r>
            <a:endParaRPr lang="ru-RU" dirty="0"/>
          </a:p>
        </p:txBody>
      </p:sp>
      <p:pic>
        <p:nvPicPr>
          <p:cNvPr id="35" name="Picture 2" descr="C:\Documents and Settings\ALIYOR\Рабочий стол\алиёр\buhgalter.jpg"/>
          <p:cNvPicPr>
            <a:picLocks noChangeAspect="1" noChangeArrowheads="1"/>
          </p:cNvPicPr>
          <p:nvPr/>
        </p:nvPicPr>
        <p:blipFill>
          <a:blip r:embed="rId5" cstate="print"/>
          <a:srcRect/>
          <a:stretch>
            <a:fillRect/>
          </a:stretch>
        </p:blipFill>
        <p:spPr bwMode="auto">
          <a:xfrm>
            <a:off x="23514" y="5301208"/>
            <a:ext cx="2091086" cy="1517392"/>
          </a:xfrm>
          <a:prstGeom prst="rect">
            <a:avLst/>
          </a:prstGeom>
          <a:noFill/>
        </p:spPr>
      </p:pic>
      <p:pic>
        <p:nvPicPr>
          <p:cNvPr id="3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3168" y="5316552"/>
            <a:ext cx="2570832"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975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tretch>
            <a:fillRect/>
          </a:stretch>
        </p:blipFill>
        <p:spPr>
          <a:xfrm>
            <a:off x="5406097" y="3725772"/>
            <a:ext cx="1702250" cy="1132770"/>
          </a:xfrm>
          <a:prstGeom prst="rect">
            <a:avLst/>
          </a:prstGeom>
        </p:spPr>
      </p:pic>
      <p:pic>
        <p:nvPicPr>
          <p:cNvPr id="5" name="Рисунок 4"/>
          <p:cNvPicPr>
            <a:picLocks noChangeAspect="1"/>
          </p:cNvPicPr>
          <p:nvPr/>
        </p:nvPicPr>
        <p:blipFill>
          <a:blip r:embed="rId4"/>
          <a:stretch>
            <a:fillRect/>
          </a:stretch>
        </p:blipFill>
        <p:spPr>
          <a:xfrm>
            <a:off x="1971139" y="3742466"/>
            <a:ext cx="1727821" cy="1059306"/>
          </a:xfrm>
          <a:prstGeom prst="rect">
            <a:avLst/>
          </a:prstGeom>
        </p:spPr>
      </p:pic>
      <p:pic>
        <p:nvPicPr>
          <p:cNvPr id="4" name="Рисунок 3"/>
          <p:cNvPicPr>
            <a:picLocks noChangeAspect="1"/>
          </p:cNvPicPr>
          <p:nvPr/>
        </p:nvPicPr>
        <p:blipFill>
          <a:blip r:embed="rId5"/>
          <a:stretch>
            <a:fillRect/>
          </a:stretch>
        </p:blipFill>
        <p:spPr>
          <a:xfrm>
            <a:off x="3477530" y="651658"/>
            <a:ext cx="2095500" cy="2181225"/>
          </a:xfrm>
          <a:prstGeom prst="rect">
            <a:avLst/>
          </a:prstGeom>
        </p:spPr>
      </p:pic>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a:xfrm>
            <a:off x="650626" y="77958"/>
            <a:ext cx="8171318" cy="739056"/>
          </a:xfrm>
        </p:spPr>
        <p:txBody>
          <a:bodyPr>
            <a:noAutofit/>
          </a:bodyPr>
          <a:lstStyle/>
          <a:p>
            <a:r>
              <a:rPr lang="uz-Cyrl-UZ" sz="3600" dirty="0" smtClean="0"/>
              <a:t>БАЛАНСНИНГ ТАРКИБИ ВА СТРУКТУРАСИ</a:t>
            </a:r>
            <a:endParaRPr lang="en-US" sz="3600" dirty="0"/>
          </a:p>
        </p:txBody>
      </p:sp>
      <p:sp>
        <p:nvSpPr>
          <p:cNvPr id="100" name="TextBox 99">
            <a:extLst>
              <a:ext uri="{FF2B5EF4-FFF2-40B4-BE49-F238E27FC236}">
                <a16:creationId xmlns:a16="http://schemas.microsoft.com/office/drawing/2014/main" xmlns="" id="{7A660EFA-1A12-47F9-952B-39ACC8DB3037}"/>
              </a:ext>
            </a:extLst>
          </p:cNvPr>
          <p:cNvSpPr txBox="1"/>
          <p:nvPr/>
        </p:nvSpPr>
        <p:spPr>
          <a:xfrm>
            <a:off x="308016" y="3979728"/>
            <a:ext cx="1556584" cy="707886"/>
          </a:xfrm>
          <a:prstGeom prst="rect">
            <a:avLst/>
          </a:prstGeom>
          <a:solidFill>
            <a:srgbClr val="FFC000"/>
          </a:solidFill>
          <a:ln w="38100">
            <a:solidFill>
              <a:schemeClr val="tx1"/>
            </a:solidFill>
          </a:ln>
        </p:spPr>
        <p:txBody>
          <a:bodyPr wrap="square" lIns="0" rIns="0" rtlCol="0" anchor="b">
            <a:spAutoFit/>
          </a:bodyPr>
          <a:lstStyle/>
          <a:p>
            <a:pPr algn="ctr"/>
            <a:r>
              <a:rPr lang="en-US" sz="2000" b="1" dirty="0" smtClean="0"/>
              <a:t>II. </a:t>
            </a:r>
            <a:r>
              <a:rPr lang="uz-Cyrl-UZ" sz="2000" b="1" dirty="0" smtClean="0"/>
              <a:t>ЖОРИЙ АКТИВЛАР</a:t>
            </a:r>
            <a:endParaRPr lang="en-US" sz="2000" b="1" dirty="0"/>
          </a:p>
        </p:txBody>
      </p:sp>
      <p:grpSp>
        <p:nvGrpSpPr>
          <p:cNvPr id="3" name="Group 2">
            <a:extLst>
              <a:ext uri="{FF2B5EF4-FFF2-40B4-BE49-F238E27FC236}">
                <a16:creationId xmlns:a16="http://schemas.microsoft.com/office/drawing/2014/main" xmlns="" id="{4B34DC61-6F9B-44DD-B950-CF8C97F8FB64}"/>
              </a:ext>
            </a:extLst>
          </p:cNvPr>
          <p:cNvGrpSpPr/>
          <p:nvPr/>
        </p:nvGrpSpPr>
        <p:grpSpPr>
          <a:xfrm>
            <a:off x="2504841" y="2133230"/>
            <a:ext cx="4090027" cy="4248098"/>
            <a:chOff x="2526987" y="1088354"/>
            <a:chExt cx="4090027" cy="4499572"/>
          </a:xfrm>
        </p:grpSpPr>
        <p:sp>
          <p:nvSpPr>
            <p:cNvPr id="33" name="Oval 7">
              <a:extLst>
                <a:ext uri="{FF2B5EF4-FFF2-40B4-BE49-F238E27FC236}">
                  <a16:creationId xmlns:a16="http://schemas.microsoft.com/office/drawing/2014/main" xmlns="" id="{6351A2DB-72EF-443F-907D-7F188DEE6C25}"/>
                </a:ext>
              </a:extLst>
            </p:cNvPr>
            <p:cNvSpPr>
              <a:spLocks noChangeArrowheads="1"/>
            </p:cNvSpPr>
            <p:nvPr/>
          </p:nvSpPr>
          <p:spPr bwMode="auto">
            <a:xfrm>
              <a:off x="2526987" y="5335690"/>
              <a:ext cx="4090027" cy="25223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Rectangle 34">
              <a:extLst>
                <a:ext uri="{FF2B5EF4-FFF2-40B4-BE49-F238E27FC236}">
                  <a16:creationId xmlns:a16="http://schemas.microsoft.com/office/drawing/2014/main" xmlns="" id="{40DFC462-7DC3-42D5-B9B0-FFE458AC11A7}"/>
                </a:ext>
              </a:extLst>
            </p:cNvPr>
            <p:cNvSpPr>
              <a:spLocks noChangeArrowheads="1"/>
            </p:cNvSpPr>
            <p:nvPr/>
          </p:nvSpPr>
          <p:spPr bwMode="auto">
            <a:xfrm>
              <a:off x="2630051" y="1786751"/>
              <a:ext cx="3883898" cy="124763"/>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9" name="Rectangle 37">
              <a:extLst>
                <a:ext uri="{FF2B5EF4-FFF2-40B4-BE49-F238E27FC236}">
                  <a16:creationId xmlns:a16="http://schemas.microsoft.com/office/drawing/2014/main" xmlns="" id="{4EB5CDB5-34CD-478E-962A-0BE70D5E68B1}"/>
                </a:ext>
              </a:extLst>
            </p:cNvPr>
            <p:cNvSpPr>
              <a:spLocks noChangeArrowheads="1"/>
            </p:cNvSpPr>
            <p:nvPr/>
          </p:nvSpPr>
          <p:spPr bwMode="auto">
            <a:xfrm>
              <a:off x="4445204" y="2257321"/>
              <a:ext cx="253593" cy="2343357"/>
            </a:xfrm>
            <a:prstGeom prst="rect">
              <a:avLst/>
            </a:pr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38">
              <a:extLst>
                <a:ext uri="{FF2B5EF4-FFF2-40B4-BE49-F238E27FC236}">
                  <a16:creationId xmlns:a16="http://schemas.microsoft.com/office/drawing/2014/main" xmlns="" id="{92ABEFF6-F8FC-4976-A5DF-1EE5C34245EE}"/>
                </a:ext>
              </a:extLst>
            </p:cNvPr>
            <p:cNvSpPr>
              <a:spLocks/>
            </p:cNvSpPr>
            <p:nvPr/>
          </p:nvSpPr>
          <p:spPr bwMode="auto">
            <a:xfrm>
              <a:off x="4333325" y="4574912"/>
              <a:ext cx="477351" cy="527528"/>
            </a:xfrm>
            <a:custGeom>
              <a:avLst/>
              <a:gdLst>
                <a:gd name="T0" fmla="*/ 6794 w 6794"/>
                <a:gd name="T1" fmla="*/ 3060 h 7508"/>
                <a:gd name="T2" fmla="*/ 3734 w 6794"/>
                <a:gd name="T3" fmla="*/ 0 h 7508"/>
                <a:gd name="T4" fmla="*/ 3060 w 6794"/>
                <a:gd name="T5" fmla="*/ 0 h 7508"/>
                <a:gd name="T6" fmla="*/ 0 w 6794"/>
                <a:gd name="T7" fmla="*/ 3060 h 7508"/>
                <a:gd name="T8" fmla="*/ 0 w 6794"/>
                <a:gd name="T9" fmla="*/ 7508 h 7508"/>
                <a:gd name="T10" fmla="*/ 6794 w 6794"/>
                <a:gd name="T11" fmla="*/ 7508 h 7508"/>
                <a:gd name="T12" fmla="*/ 6794 w 6794"/>
                <a:gd name="T13" fmla="*/ 3060 h 7508"/>
              </a:gdLst>
              <a:ahLst/>
              <a:cxnLst>
                <a:cxn ang="0">
                  <a:pos x="T0" y="T1"/>
                </a:cxn>
                <a:cxn ang="0">
                  <a:pos x="T2" y="T3"/>
                </a:cxn>
                <a:cxn ang="0">
                  <a:pos x="T4" y="T5"/>
                </a:cxn>
                <a:cxn ang="0">
                  <a:pos x="T6" y="T7"/>
                </a:cxn>
                <a:cxn ang="0">
                  <a:pos x="T8" y="T9"/>
                </a:cxn>
                <a:cxn ang="0">
                  <a:pos x="T10" y="T11"/>
                </a:cxn>
                <a:cxn ang="0">
                  <a:pos x="T12" y="T13"/>
                </a:cxn>
              </a:cxnLst>
              <a:rect l="0" t="0" r="r" b="b"/>
              <a:pathLst>
                <a:path w="6794" h="7508">
                  <a:moveTo>
                    <a:pt x="6794" y="3060"/>
                  </a:moveTo>
                  <a:cubicBezTo>
                    <a:pt x="6794" y="1370"/>
                    <a:pt x="5424" y="0"/>
                    <a:pt x="3734" y="0"/>
                  </a:cubicBezTo>
                  <a:lnTo>
                    <a:pt x="3060" y="0"/>
                  </a:lnTo>
                  <a:cubicBezTo>
                    <a:pt x="1370" y="0"/>
                    <a:pt x="0" y="1370"/>
                    <a:pt x="0" y="3060"/>
                  </a:cubicBezTo>
                  <a:lnTo>
                    <a:pt x="0" y="7508"/>
                  </a:lnTo>
                  <a:lnTo>
                    <a:pt x="6794" y="7508"/>
                  </a:lnTo>
                  <a:lnTo>
                    <a:pt x="6794" y="30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1" name="Freeform 39">
              <a:extLst>
                <a:ext uri="{FF2B5EF4-FFF2-40B4-BE49-F238E27FC236}">
                  <a16:creationId xmlns:a16="http://schemas.microsoft.com/office/drawing/2014/main" xmlns="" id="{04A6D98B-ED23-4A8C-AFA8-DB210C0E0A3D}"/>
                </a:ext>
              </a:extLst>
            </p:cNvPr>
            <p:cNvSpPr>
              <a:spLocks/>
            </p:cNvSpPr>
            <p:nvPr/>
          </p:nvSpPr>
          <p:spPr bwMode="auto">
            <a:xfrm>
              <a:off x="4000400" y="5099727"/>
              <a:ext cx="1143201" cy="153241"/>
            </a:xfrm>
            <a:custGeom>
              <a:avLst/>
              <a:gdLst>
                <a:gd name="T0" fmla="*/ 13645 w 16249"/>
                <a:gd name="T1" fmla="*/ 0 h 2174"/>
                <a:gd name="T2" fmla="*/ 2604 w 16249"/>
                <a:gd name="T3" fmla="*/ 0 h 2174"/>
                <a:gd name="T4" fmla="*/ 0 w 16249"/>
                <a:gd name="T5" fmla="*/ 2174 h 2174"/>
                <a:gd name="T6" fmla="*/ 16249 w 16249"/>
                <a:gd name="T7" fmla="*/ 2174 h 2174"/>
                <a:gd name="T8" fmla="*/ 13645 w 16249"/>
                <a:gd name="T9" fmla="*/ 0 h 2174"/>
              </a:gdLst>
              <a:ahLst/>
              <a:cxnLst>
                <a:cxn ang="0">
                  <a:pos x="T0" y="T1"/>
                </a:cxn>
                <a:cxn ang="0">
                  <a:pos x="T2" y="T3"/>
                </a:cxn>
                <a:cxn ang="0">
                  <a:pos x="T4" y="T5"/>
                </a:cxn>
                <a:cxn ang="0">
                  <a:pos x="T6" y="T7"/>
                </a:cxn>
                <a:cxn ang="0">
                  <a:pos x="T8" y="T9"/>
                </a:cxn>
              </a:cxnLst>
              <a:rect l="0" t="0" r="r" b="b"/>
              <a:pathLst>
                <a:path w="16249" h="2174">
                  <a:moveTo>
                    <a:pt x="13645" y="0"/>
                  </a:moveTo>
                  <a:lnTo>
                    <a:pt x="2604" y="0"/>
                  </a:lnTo>
                  <a:cubicBezTo>
                    <a:pt x="1304" y="0"/>
                    <a:pt x="224" y="938"/>
                    <a:pt x="0" y="2174"/>
                  </a:cubicBezTo>
                  <a:lnTo>
                    <a:pt x="16249" y="2174"/>
                  </a:lnTo>
                  <a:cubicBezTo>
                    <a:pt x="16025" y="938"/>
                    <a:pt x="14945" y="0"/>
                    <a:pt x="13645"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2" name="Freeform 40">
              <a:extLst>
                <a:ext uri="{FF2B5EF4-FFF2-40B4-BE49-F238E27FC236}">
                  <a16:creationId xmlns:a16="http://schemas.microsoft.com/office/drawing/2014/main" xmlns="" id="{B99144A0-6C71-4F16-8684-52157E145DDC}"/>
                </a:ext>
              </a:extLst>
            </p:cNvPr>
            <p:cNvSpPr>
              <a:spLocks/>
            </p:cNvSpPr>
            <p:nvPr/>
          </p:nvSpPr>
          <p:spPr bwMode="auto">
            <a:xfrm>
              <a:off x="3456600" y="5250254"/>
              <a:ext cx="2230801" cy="216978"/>
            </a:xfrm>
            <a:custGeom>
              <a:avLst/>
              <a:gdLst>
                <a:gd name="T0" fmla="*/ 31729 w 31729"/>
                <a:gd name="T1" fmla="*/ 3060 h 3091"/>
                <a:gd name="T2" fmla="*/ 28668 w 31729"/>
                <a:gd name="T3" fmla="*/ 0 h 3091"/>
                <a:gd name="T4" fmla="*/ 3060 w 31729"/>
                <a:gd name="T5" fmla="*/ 0 h 3091"/>
                <a:gd name="T6" fmla="*/ 0 w 31729"/>
                <a:gd name="T7" fmla="*/ 3060 h 3091"/>
                <a:gd name="T8" fmla="*/ 0 w 31729"/>
                <a:gd name="T9" fmla="*/ 3091 h 3091"/>
                <a:gd name="T10" fmla="*/ 31729 w 31729"/>
                <a:gd name="T11" fmla="*/ 3091 h 3091"/>
                <a:gd name="T12" fmla="*/ 31729 w 31729"/>
                <a:gd name="T13" fmla="*/ 3060 h 3091"/>
              </a:gdLst>
              <a:ahLst/>
              <a:cxnLst>
                <a:cxn ang="0">
                  <a:pos x="T0" y="T1"/>
                </a:cxn>
                <a:cxn ang="0">
                  <a:pos x="T2" y="T3"/>
                </a:cxn>
                <a:cxn ang="0">
                  <a:pos x="T4" y="T5"/>
                </a:cxn>
                <a:cxn ang="0">
                  <a:pos x="T6" y="T7"/>
                </a:cxn>
                <a:cxn ang="0">
                  <a:pos x="T8" y="T9"/>
                </a:cxn>
                <a:cxn ang="0">
                  <a:pos x="T10" y="T11"/>
                </a:cxn>
                <a:cxn ang="0">
                  <a:pos x="T12" y="T13"/>
                </a:cxn>
              </a:cxnLst>
              <a:rect l="0" t="0" r="r" b="b"/>
              <a:pathLst>
                <a:path w="31729" h="3091">
                  <a:moveTo>
                    <a:pt x="31729" y="3060"/>
                  </a:moveTo>
                  <a:cubicBezTo>
                    <a:pt x="31729" y="1370"/>
                    <a:pt x="30358" y="0"/>
                    <a:pt x="28668" y="0"/>
                  </a:cubicBezTo>
                  <a:lnTo>
                    <a:pt x="3060" y="0"/>
                  </a:lnTo>
                  <a:cubicBezTo>
                    <a:pt x="1370" y="0"/>
                    <a:pt x="0" y="1370"/>
                    <a:pt x="0" y="3060"/>
                  </a:cubicBezTo>
                  <a:lnTo>
                    <a:pt x="0" y="3091"/>
                  </a:lnTo>
                  <a:lnTo>
                    <a:pt x="31729" y="3091"/>
                  </a:lnTo>
                  <a:lnTo>
                    <a:pt x="31729" y="306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41">
              <a:extLst>
                <a:ext uri="{FF2B5EF4-FFF2-40B4-BE49-F238E27FC236}">
                  <a16:creationId xmlns:a16="http://schemas.microsoft.com/office/drawing/2014/main" xmlns="" id="{26C16706-1DF9-4F65-BFE9-11A2A25EE81F}"/>
                </a:ext>
              </a:extLst>
            </p:cNvPr>
            <p:cNvSpPr>
              <a:spLocks/>
            </p:cNvSpPr>
            <p:nvPr/>
          </p:nvSpPr>
          <p:spPr bwMode="auto">
            <a:xfrm>
              <a:off x="4350954" y="1489762"/>
              <a:ext cx="442092" cy="774339"/>
            </a:xfrm>
            <a:custGeom>
              <a:avLst/>
              <a:gdLst>
                <a:gd name="T0" fmla="*/ 3841 w 6285"/>
                <a:gd name="T1" fmla="*/ 91 h 11006"/>
                <a:gd name="T2" fmla="*/ 3804 w 6285"/>
                <a:gd name="T3" fmla="*/ 80 h 11006"/>
                <a:gd name="T4" fmla="*/ 3730 w 6285"/>
                <a:gd name="T5" fmla="*/ 64 h 11006"/>
                <a:gd name="T6" fmla="*/ 3159 w 6285"/>
                <a:gd name="T7" fmla="*/ 0 h 11006"/>
                <a:gd name="T8" fmla="*/ 3142 w 6285"/>
                <a:gd name="T9" fmla="*/ 1 h 11006"/>
                <a:gd name="T10" fmla="*/ 3125 w 6285"/>
                <a:gd name="T11" fmla="*/ 0 h 11006"/>
                <a:gd name="T12" fmla="*/ 2555 w 6285"/>
                <a:gd name="T13" fmla="*/ 64 h 11006"/>
                <a:gd name="T14" fmla="*/ 2480 w 6285"/>
                <a:gd name="T15" fmla="*/ 80 h 11006"/>
                <a:gd name="T16" fmla="*/ 2443 w 6285"/>
                <a:gd name="T17" fmla="*/ 91 h 11006"/>
                <a:gd name="T18" fmla="*/ 0 w 6285"/>
                <a:gd name="T19" fmla="*/ 3024 h 11006"/>
                <a:gd name="T20" fmla="*/ 0 w 6285"/>
                <a:gd name="T21" fmla="*/ 3363 h 11006"/>
                <a:gd name="T22" fmla="*/ 0 w 6285"/>
                <a:gd name="T23" fmla="*/ 9342 h 11006"/>
                <a:gd name="T24" fmla="*/ 0 w 6285"/>
                <a:gd name="T25" fmla="*/ 9410 h 11006"/>
                <a:gd name="T26" fmla="*/ 222 w 6285"/>
                <a:gd name="T27" fmla="*/ 9585 h 11006"/>
                <a:gd name="T28" fmla="*/ 883 w 6285"/>
                <a:gd name="T29" fmla="*/ 11006 h 11006"/>
                <a:gd name="T30" fmla="*/ 5401 w 6285"/>
                <a:gd name="T31" fmla="*/ 11006 h 11006"/>
                <a:gd name="T32" fmla="*/ 6063 w 6285"/>
                <a:gd name="T33" fmla="*/ 9585 h 11006"/>
                <a:gd name="T34" fmla="*/ 6285 w 6285"/>
                <a:gd name="T35" fmla="*/ 9410 h 11006"/>
                <a:gd name="T36" fmla="*/ 6285 w 6285"/>
                <a:gd name="T37" fmla="*/ 9342 h 11006"/>
                <a:gd name="T38" fmla="*/ 6285 w 6285"/>
                <a:gd name="T39" fmla="*/ 3363 h 11006"/>
                <a:gd name="T40" fmla="*/ 6285 w 6285"/>
                <a:gd name="T41" fmla="*/ 3024 h 11006"/>
                <a:gd name="T42" fmla="*/ 3841 w 6285"/>
                <a:gd name="T43" fmla="*/ 91 h 1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85" h="11006">
                  <a:moveTo>
                    <a:pt x="3841" y="91"/>
                  </a:moveTo>
                  <a:cubicBezTo>
                    <a:pt x="3829" y="87"/>
                    <a:pt x="3817" y="84"/>
                    <a:pt x="3804" y="80"/>
                  </a:cubicBezTo>
                  <a:cubicBezTo>
                    <a:pt x="3780" y="75"/>
                    <a:pt x="3755" y="70"/>
                    <a:pt x="3730" y="64"/>
                  </a:cubicBezTo>
                  <a:cubicBezTo>
                    <a:pt x="3552" y="24"/>
                    <a:pt x="3362" y="0"/>
                    <a:pt x="3159" y="0"/>
                  </a:cubicBezTo>
                  <a:cubicBezTo>
                    <a:pt x="3153" y="0"/>
                    <a:pt x="3148" y="1"/>
                    <a:pt x="3142" y="1"/>
                  </a:cubicBezTo>
                  <a:cubicBezTo>
                    <a:pt x="3136" y="1"/>
                    <a:pt x="3131" y="0"/>
                    <a:pt x="3125" y="0"/>
                  </a:cubicBezTo>
                  <a:cubicBezTo>
                    <a:pt x="2923" y="0"/>
                    <a:pt x="2733" y="24"/>
                    <a:pt x="2555" y="64"/>
                  </a:cubicBezTo>
                  <a:cubicBezTo>
                    <a:pt x="2530" y="70"/>
                    <a:pt x="2505" y="75"/>
                    <a:pt x="2480" y="80"/>
                  </a:cubicBezTo>
                  <a:cubicBezTo>
                    <a:pt x="2468" y="84"/>
                    <a:pt x="2456" y="87"/>
                    <a:pt x="2443" y="91"/>
                  </a:cubicBezTo>
                  <a:cubicBezTo>
                    <a:pt x="521" y="591"/>
                    <a:pt x="0" y="3024"/>
                    <a:pt x="0" y="3024"/>
                  </a:cubicBezTo>
                  <a:lnTo>
                    <a:pt x="0" y="3363"/>
                  </a:lnTo>
                  <a:lnTo>
                    <a:pt x="0" y="9342"/>
                  </a:lnTo>
                  <a:lnTo>
                    <a:pt x="0" y="9410"/>
                  </a:lnTo>
                  <a:cubicBezTo>
                    <a:pt x="82" y="9467"/>
                    <a:pt x="155" y="9526"/>
                    <a:pt x="222" y="9585"/>
                  </a:cubicBezTo>
                  <a:cubicBezTo>
                    <a:pt x="484" y="9895"/>
                    <a:pt x="883" y="10458"/>
                    <a:pt x="883" y="11006"/>
                  </a:cubicBezTo>
                  <a:lnTo>
                    <a:pt x="5401" y="11006"/>
                  </a:lnTo>
                  <a:cubicBezTo>
                    <a:pt x="5401" y="10458"/>
                    <a:pt x="5800" y="9895"/>
                    <a:pt x="6063" y="9585"/>
                  </a:cubicBezTo>
                  <a:cubicBezTo>
                    <a:pt x="6130" y="9526"/>
                    <a:pt x="6203" y="9467"/>
                    <a:pt x="6285" y="9410"/>
                  </a:cubicBezTo>
                  <a:lnTo>
                    <a:pt x="6285" y="9342"/>
                  </a:lnTo>
                  <a:lnTo>
                    <a:pt x="6285" y="3363"/>
                  </a:lnTo>
                  <a:lnTo>
                    <a:pt x="6285" y="3024"/>
                  </a:lnTo>
                  <a:cubicBezTo>
                    <a:pt x="6285" y="3024"/>
                    <a:pt x="5764" y="591"/>
                    <a:pt x="3841" y="91"/>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43">
              <a:extLst>
                <a:ext uri="{FF2B5EF4-FFF2-40B4-BE49-F238E27FC236}">
                  <a16:creationId xmlns:a16="http://schemas.microsoft.com/office/drawing/2014/main" xmlns="" id="{DC59838D-6089-4638-803C-CA218498DEB6}"/>
                </a:ext>
              </a:extLst>
            </p:cNvPr>
            <p:cNvSpPr>
              <a:spLocks/>
            </p:cNvSpPr>
            <p:nvPr/>
          </p:nvSpPr>
          <p:spPr bwMode="auto">
            <a:xfrm>
              <a:off x="4443170" y="1088354"/>
              <a:ext cx="257661" cy="435312"/>
            </a:xfrm>
            <a:custGeom>
              <a:avLst/>
              <a:gdLst>
                <a:gd name="T0" fmla="*/ 3669 w 3669"/>
                <a:gd name="T1" fmla="*/ 4009 h 6183"/>
                <a:gd name="T2" fmla="*/ 1834 w 3669"/>
                <a:gd name="T3" fmla="*/ 6183 h 6183"/>
                <a:gd name="T4" fmla="*/ 0 w 3669"/>
                <a:gd name="T5" fmla="*/ 4009 h 6183"/>
                <a:gd name="T6" fmla="*/ 1834 w 3669"/>
                <a:gd name="T7" fmla="*/ 0 h 6183"/>
                <a:gd name="T8" fmla="*/ 3669 w 3669"/>
                <a:gd name="T9" fmla="*/ 4009 h 6183"/>
              </a:gdLst>
              <a:ahLst/>
              <a:cxnLst>
                <a:cxn ang="0">
                  <a:pos x="T0" y="T1"/>
                </a:cxn>
                <a:cxn ang="0">
                  <a:pos x="T2" y="T3"/>
                </a:cxn>
                <a:cxn ang="0">
                  <a:pos x="T4" y="T5"/>
                </a:cxn>
                <a:cxn ang="0">
                  <a:pos x="T6" y="T7"/>
                </a:cxn>
                <a:cxn ang="0">
                  <a:pos x="T8" y="T9"/>
                </a:cxn>
              </a:cxnLst>
              <a:rect l="0" t="0" r="r" b="b"/>
              <a:pathLst>
                <a:path w="3669" h="6183">
                  <a:moveTo>
                    <a:pt x="3669" y="4009"/>
                  </a:moveTo>
                  <a:cubicBezTo>
                    <a:pt x="3669" y="5716"/>
                    <a:pt x="2848" y="6183"/>
                    <a:pt x="1834" y="6183"/>
                  </a:cubicBezTo>
                  <a:cubicBezTo>
                    <a:pt x="821" y="6183"/>
                    <a:pt x="0" y="5716"/>
                    <a:pt x="0" y="4009"/>
                  </a:cubicBezTo>
                  <a:cubicBezTo>
                    <a:pt x="0" y="2301"/>
                    <a:pt x="1834" y="0"/>
                    <a:pt x="1834" y="0"/>
                  </a:cubicBezTo>
                  <a:cubicBezTo>
                    <a:pt x="1834" y="0"/>
                    <a:pt x="3669" y="2301"/>
                    <a:pt x="3669" y="4009"/>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4" name="Oval 42">
              <a:extLst>
                <a:ext uri="{FF2B5EF4-FFF2-40B4-BE49-F238E27FC236}">
                  <a16:creationId xmlns:a16="http://schemas.microsoft.com/office/drawing/2014/main" xmlns="" id="{6FE3E468-B84D-44B7-9665-C3490F98901D}"/>
                </a:ext>
              </a:extLst>
            </p:cNvPr>
            <p:cNvSpPr>
              <a:spLocks noChangeArrowheads="1"/>
            </p:cNvSpPr>
            <p:nvPr/>
          </p:nvSpPr>
          <p:spPr bwMode="auto">
            <a:xfrm>
              <a:off x="4521824" y="1827434"/>
              <a:ext cx="100352" cy="1003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8" name="Group 7">
            <a:extLst>
              <a:ext uri="{FF2B5EF4-FFF2-40B4-BE49-F238E27FC236}">
                <a16:creationId xmlns:a16="http://schemas.microsoft.com/office/drawing/2014/main" xmlns="" id="{430DC3A1-E4E8-47C0-82D5-6A689A58ED5C}"/>
              </a:ext>
            </a:extLst>
          </p:cNvPr>
          <p:cNvGrpSpPr/>
          <p:nvPr/>
        </p:nvGrpSpPr>
        <p:grpSpPr>
          <a:xfrm>
            <a:off x="5326253" y="2942359"/>
            <a:ext cx="1863295" cy="2358849"/>
            <a:chOff x="5440208" y="2405415"/>
            <a:chExt cx="1863295" cy="2358849"/>
          </a:xfrm>
        </p:grpSpPr>
        <p:sp>
          <p:nvSpPr>
            <p:cNvPr id="34" name="Freeform 8">
              <a:extLst>
                <a:ext uri="{FF2B5EF4-FFF2-40B4-BE49-F238E27FC236}">
                  <a16:creationId xmlns:a16="http://schemas.microsoft.com/office/drawing/2014/main" xmlns="" id="{238F5A3D-E6DF-4A94-BBE9-BE1AE03898ED}"/>
                </a:ext>
              </a:extLst>
            </p:cNvPr>
            <p:cNvSpPr>
              <a:spLocks/>
            </p:cNvSpPr>
            <p:nvPr/>
          </p:nvSpPr>
          <p:spPr bwMode="auto">
            <a:xfrm>
              <a:off x="6377280" y="2671212"/>
              <a:ext cx="897745" cy="1638180"/>
            </a:xfrm>
            <a:custGeom>
              <a:avLst/>
              <a:gdLst>
                <a:gd name="T0" fmla="*/ 12657 w 12781"/>
                <a:gd name="T1" fmla="*/ 22665 h 23305"/>
                <a:gd name="T2" fmla="*/ 312 w 12781"/>
                <a:gd name="T3" fmla="*/ 191 h 23305"/>
                <a:gd name="T4" fmla="*/ 0 w 12781"/>
                <a:gd name="T5" fmla="*/ 0 h 23305"/>
                <a:gd name="T6" fmla="*/ 0 w 12781"/>
                <a:gd name="T7" fmla="*/ 1267 h 23305"/>
                <a:gd name="T8" fmla="*/ 11953 w 12781"/>
                <a:gd name="T9" fmla="*/ 23111 h 23305"/>
                <a:gd name="T10" fmla="*/ 12306 w 12781"/>
                <a:gd name="T11" fmla="*/ 23305 h 23305"/>
                <a:gd name="T12" fmla="*/ 12528 w 12781"/>
                <a:gd name="T13" fmla="*/ 23240 h 23305"/>
                <a:gd name="T14" fmla="*/ 12657 w 12781"/>
                <a:gd name="T15" fmla="*/ 22665 h 23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81" h="23305">
                  <a:moveTo>
                    <a:pt x="12657" y="22665"/>
                  </a:moveTo>
                  <a:lnTo>
                    <a:pt x="312" y="191"/>
                  </a:lnTo>
                  <a:cubicBezTo>
                    <a:pt x="243" y="82"/>
                    <a:pt x="128" y="12"/>
                    <a:pt x="0" y="0"/>
                  </a:cubicBezTo>
                  <a:lnTo>
                    <a:pt x="0" y="1267"/>
                  </a:lnTo>
                  <a:lnTo>
                    <a:pt x="11953" y="23111"/>
                  </a:lnTo>
                  <a:cubicBezTo>
                    <a:pt x="12033" y="23236"/>
                    <a:pt x="12168" y="23305"/>
                    <a:pt x="12306" y="23305"/>
                  </a:cubicBezTo>
                  <a:cubicBezTo>
                    <a:pt x="12382" y="23305"/>
                    <a:pt x="12459" y="23284"/>
                    <a:pt x="12528" y="23240"/>
                  </a:cubicBezTo>
                  <a:cubicBezTo>
                    <a:pt x="12722" y="23117"/>
                    <a:pt x="12781" y="22860"/>
                    <a:pt x="12657" y="22665"/>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Oval 44">
              <a:extLst>
                <a:ext uri="{FF2B5EF4-FFF2-40B4-BE49-F238E27FC236}">
                  <a16:creationId xmlns:a16="http://schemas.microsoft.com/office/drawing/2014/main" xmlns="" id="{E5B1B9B7-E0CE-43AD-90D5-DA40A37AC343}"/>
                </a:ext>
              </a:extLst>
            </p:cNvPr>
            <p:cNvSpPr>
              <a:spLocks noChangeArrowheads="1"/>
            </p:cNvSpPr>
            <p:nvPr/>
          </p:nvSpPr>
          <p:spPr bwMode="auto">
            <a:xfrm>
              <a:off x="6213191" y="2405415"/>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7" name="Oval 45">
              <a:extLst>
                <a:ext uri="{FF2B5EF4-FFF2-40B4-BE49-F238E27FC236}">
                  <a16:creationId xmlns:a16="http://schemas.microsoft.com/office/drawing/2014/main" xmlns="" id="{3BE466F4-EA51-4D85-B9C4-802EC13FA8BF}"/>
                </a:ext>
              </a:extLst>
            </p:cNvPr>
            <p:cNvSpPr>
              <a:spLocks noChangeArrowheads="1"/>
            </p:cNvSpPr>
            <p:nvPr/>
          </p:nvSpPr>
          <p:spPr bwMode="auto">
            <a:xfrm>
              <a:off x="6267435" y="2459659"/>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0" name="Freeform 76">
              <a:extLst>
                <a:ext uri="{FF2B5EF4-FFF2-40B4-BE49-F238E27FC236}">
                  <a16:creationId xmlns:a16="http://schemas.microsoft.com/office/drawing/2014/main" xmlns="" id="{A42AD7A1-8102-4394-A2BD-30B66E21D655}"/>
                </a:ext>
              </a:extLst>
            </p:cNvPr>
            <p:cNvSpPr>
              <a:spLocks/>
            </p:cNvSpPr>
            <p:nvPr/>
          </p:nvSpPr>
          <p:spPr bwMode="auto">
            <a:xfrm>
              <a:off x="5495808" y="2669856"/>
              <a:ext cx="881471" cy="1651742"/>
            </a:xfrm>
            <a:custGeom>
              <a:avLst/>
              <a:gdLst>
                <a:gd name="T0" fmla="*/ 12494 w 12531"/>
                <a:gd name="T1" fmla="*/ 0 h 23483"/>
                <a:gd name="T2" fmla="*/ 12142 w 12531"/>
                <a:gd name="T3" fmla="*/ 190 h 23483"/>
                <a:gd name="T4" fmla="*/ 126 w 12531"/>
                <a:gd name="T5" fmla="*/ 22781 h 23483"/>
                <a:gd name="T6" fmla="*/ 249 w 12531"/>
                <a:gd name="T7" fmla="*/ 23357 h 23483"/>
                <a:gd name="T8" fmla="*/ 825 w 12531"/>
                <a:gd name="T9" fmla="*/ 23235 h 23483"/>
                <a:gd name="T10" fmla="*/ 12487 w 12531"/>
                <a:gd name="T11" fmla="*/ 1189 h 23483"/>
                <a:gd name="T12" fmla="*/ 12531 w 12531"/>
                <a:gd name="T13" fmla="*/ 1270 h 23483"/>
                <a:gd name="T14" fmla="*/ 12531 w 12531"/>
                <a:gd name="T15" fmla="*/ 2 h 23483"/>
                <a:gd name="T16" fmla="*/ 12494 w 12531"/>
                <a:gd name="T17" fmla="*/ 0 h 23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31" h="23483">
                  <a:moveTo>
                    <a:pt x="12494" y="0"/>
                  </a:moveTo>
                  <a:cubicBezTo>
                    <a:pt x="12353" y="0"/>
                    <a:pt x="12219" y="71"/>
                    <a:pt x="12142" y="190"/>
                  </a:cubicBezTo>
                  <a:lnTo>
                    <a:pt x="126" y="22781"/>
                  </a:lnTo>
                  <a:cubicBezTo>
                    <a:pt x="0" y="22974"/>
                    <a:pt x="56" y="23232"/>
                    <a:pt x="249" y="23357"/>
                  </a:cubicBezTo>
                  <a:cubicBezTo>
                    <a:pt x="441" y="23483"/>
                    <a:pt x="699" y="23428"/>
                    <a:pt x="825" y="23235"/>
                  </a:cubicBezTo>
                  <a:lnTo>
                    <a:pt x="12487" y="1189"/>
                  </a:lnTo>
                  <a:lnTo>
                    <a:pt x="12531" y="1270"/>
                  </a:lnTo>
                  <a:lnTo>
                    <a:pt x="12531" y="2"/>
                  </a:lnTo>
                  <a:cubicBezTo>
                    <a:pt x="12519" y="1"/>
                    <a:pt x="12507" y="0"/>
                    <a:pt x="1249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75">
              <a:extLst>
                <a:ext uri="{FF2B5EF4-FFF2-40B4-BE49-F238E27FC236}">
                  <a16:creationId xmlns:a16="http://schemas.microsoft.com/office/drawing/2014/main" xmlns="" id="{261BEC76-9874-4254-955D-F1D2C7C8D8D3}"/>
                </a:ext>
              </a:extLst>
            </p:cNvPr>
            <p:cNvSpPr>
              <a:spLocks/>
            </p:cNvSpPr>
            <p:nvPr/>
          </p:nvSpPr>
          <p:spPr bwMode="auto">
            <a:xfrm>
              <a:off x="5440208" y="4257861"/>
              <a:ext cx="1863295" cy="506403"/>
            </a:xfrm>
            <a:custGeom>
              <a:avLst/>
              <a:gdLst>
                <a:gd name="T0" fmla="*/ 2962 w 26492"/>
                <a:gd name="T1" fmla="*/ 2962 h 2962"/>
                <a:gd name="T2" fmla="*/ 23531 w 26492"/>
                <a:gd name="T3" fmla="*/ 2962 h 2962"/>
                <a:gd name="T4" fmla="*/ 26492 w 26492"/>
                <a:gd name="T5" fmla="*/ 0 h 2962"/>
                <a:gd name="T6" fmla="*/ 0 w 26492"/>
                <a:gd name="T7" fmla="*/ 0 h 2962"/>
                <a:gd name="T8" fmla="*/ 2962 w 26492"/>
                <a:gd name="T9" fmla="*/ 2962 h 2962"/>
              </a:gdLst>
              <a:ahLst/>
              <a:cxnLst>
                <a:cxn ang="0">
                  <a:pos x="T0" y="T1"/>
                </a:cxn>
                <a:cxn ang="0">
                  <a:pos x="T2" y="T3"/>
                </a:cxn>
                <a:cxn ang="0">
                  <a:pos x="T4" y="T5"/>
                </a:cxn>
                <a:cxn ang="0">
                  <a:pos x="T6" y="T7"/>
                </a:cxn>
                <a:cxn ang="0">
                  <a:pos x="T8" y="T9"/>
                </a:cxn>
              </a:cxnLst>
              <a:rect l="0" t="0" r="r" b="b"/>
              <a:pathLst>
                <a:path w="26492" h="2962">
                  <a:moveTo>
                    <a:pt x="2962" y="2962"/>
                  </a:moveTo>
                  <a:lnTo>
                    <a:pt x="23531" y="2962"/>
                  </a:lnTo>
                  <a:cubicBezTo>
                    <a:pt x="25167" y="2962"/>
                    <a:pt x="26492" y="1636"/>
                    <a:pt x="26492" y="0"/>
                  </a:cubicBezTo>
                  <a:lnTo>
                    <a:pt x="0" y="0"/>
                  </a:lnTo>
                  <a:cubicBezTo>
                    <a:pt x="0" y="1636"/>
                    <a:pt x="1327" y="2962"/>
                    <a:pt x="2962"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7" name="Group 6">
            <a:extLst>
              <a:ext uri="{FF2B5EF4-FFF2-40B4-BE49-F238E27FC236}">
                <a16:creationId xmlns:a16="http://schemas.microsoft.com/office/drawing/2014/main" xmlns="" id="{D77AAE6A-D6A8-4597-B1E7-B5B98BE0F040}"/>
              </a:ext>
            </a:extLst>
          </p:cNvPr>
          <p:cNvGrpSpPr/>
          <p:nvPr/>
        </p:nvGrpSpPr>
        <p:grpSpPr>
          <a:xfrm>
            <a:off x="1911142" y="2952038"/>
            <a:ext cx="1863295" cy="2349170"/>
            <a:chOff x="2112315" y="1532757"/>
            <a:chExt cx="1863295" cy="2396835"/>
          </a:xfrm>
        </p:grpSpPr>
        <p:sp>
          <p:nvSpPr>
            <p:cNvPr id="35" name="Freeform 33">
              <a:extLst>
                <a:ext uri="{FF2B5EF4-FFF2-40B4-BE49-F238E27FC236}">
                  <a16:creationId xmlns:a16="http://schemas.microsoft.com/office/drawing/2014/main" xmlns="" id="{5C1A633F-20E0-4BA9-A022-A0B00527920B}"/>
                </a:ext>
              </a:extLst>
            </p:cNvPr>
            <p:cNvSpPr>
              <a:spLocks/>
            </p:cNvSpPr>
            <p:nvPr/>
          </p:nvSpPr>
          <p:spPr bwMode="auto">
            <a:xfrm>
              <a:off x="3031758" y="1797198"/>
              <a:ext cx="916730" cy="1639537"/>
            </a:xfrm>
            <a:custGeom>
              <a:avLst/>
              <a:gdLst>
                <a:gd name="T0" fmla="*/ 12899 w 13022"/>
                <a:gd name="T1" fmla="*/ 22668 h 23308"/>
                <a:gd name="T2" fmla="*/ 553 w 13022"/>
                <a:gd name="T3" fmla="*/ 194 h 23308"/>
                <a:gd name="T4" fmla="*/ 204 w 13022"/>
                <a:gd name="T5" fmla="*/ 0 h 23308"/>
                <a:gd name="T6" fmla="*/ 0 w 13022"/>
                <a:gd name="T7" fmla="*/ 53 h 23308"/>
                <a:gd name="T8" fmla="*/ 0 w 13022"/>
                <a:gd name="T9" fmla="*/ 1561 h 23308"/>
                <a:gd name="T10" fmla="*/ 197 w 13022"/>
                <a:gd name="T11" fmla="*/ 1189 h 23308"/>
                <a:gd name="T12" fmla="*/ 12195 w 13022"/>
                <a:gd name="T13" fmla="*/ 23114 h 23308"/>
                <a:gd name="T14" fmla="*/ 12547 w 13022"/>
                <a:gd name="T15" fmla="*/ 23308 h 23308"/>
                <a:gd name="T16" fmla="*/ 12769 w 13022"/>
                <a:gd name="T17" fmla="*/ 23243 h 23308"/>
                <a:gd name="T18" fmla="*/ 12899 w 13022"/>
                <a:gd name="T19" fmla="*/ 22668 h 2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22" h="23308">
                  <a:moveTo>
                    <a:pt x="12899" y="22668"/>
                  </a:moveTo>
                  <a:lnTo>
                    <a:pt x="553" y="194"/>
                  </a:lnTo>
                  <a:cubicBezTo>
                    <a:pt x="478" y="74"/>
                    <a:pt x="346" y="1"/>
                    <a:pt x="204" y="0"/>
                  </a:cubicBezTo>
                  <a:cubicBezTo>
                    <a:pt x="132" y="0"/>
                    <a:pt x="62" y="19"/>
                    <a:pt x="0" y="53"/>
                  </a:cubicBezTo>
                  <a:lnTo>
                    <a:pt x="0" y="1561"/>
                  </a:lnTo>
                  <a:lnTo>
                    <a:pt x="197" y="1189"/>
                  </a:lnTo>
                  <a:lnTo>
                    <a:pt x="12195" y="23114"/>
                  </a:lnTo>
                  <a:cubicBezTo>
                    <a:pt x="12274" y="23239"/>
                    <a:pt x="12409" y="23308"/>
                    <a:pt x="12547" y="23308"/>
                  </a:cubicBezTo>
                  <a:cubicBezTo>
                    <a:pt x="12623" y="23308"/>
                    <a:pt x="12700" y="23287"/>
                    <a:pt x="12769" y="23243"/>
                  </a:cubicBezTo>
                  <a:cubicBezTo>
                    <a:pt x="12964" y="23120"/>
                    <a:pt x="13022" y="22863"/>
                    <a:pt x="12899" y="2266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7" name="Oval 35">
              <a:extLst>
                <a:ext uri="{FF2B5EF4-FFF2-40B4-BE49-F238E27FC236}">
                  <a16:creationId xmlns:a16="http://schemas.microsoft.com/office/drawing/2014/main" xmlns="" id="{532CB840-1373-49CC-9AC8-B6E925A8C64B}"/>
                </a:ext>
              </a:extLst>
            </p:cNvPr>
            <p:cNvSpPr>
              <a:spLocks noChangeArrowheads="1"/>
            </p:cNvSpPr>
            <p:nvPr/>
          </p:nvSpPr>
          <p:spPr bwMode="auto">
            <a:xfrm>
              <a:off x="2885298" y="1532757"/>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8" name="Oval 36">
              <a:extLst>
                <a:ext uri="{FF2B5EF4-FFF2-40B4-BE49-F238E27FC236}">
                  <a16:creationId xmlns:a16="http://schemas.microsoft.com/office/drawing/2014/main" xmlns="" id="{B4C49024-84BD-41E5-BFEF-65048F625232}"/>
                </a:ext>
              </a:extLst>
            </p:cNvPr>
            <p:cNvSpPr>
              <a:spLocks noChangeArrowheads="1"/>
            </p:cNvSpPr>
            <p:nvPr/>
          </p:nvSpPr>
          <p:spPr bwMode="auto">
            <a:xfrm>
              <a:off x="2939542" y="1587001"/>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1" name="Freeform 109">
              <a:extLst>
                <a:ext uri="{FF2B5EF4-FFF2-40B4-BE49-F238E27FC236}">
                  <a16:creationId xmlns:a16="http://schemas.microsoft.com/office/drawing/2014/main" xmlns="" id="{812DE11D-F4E1-4272-82F9-70140154932E}"/>
                </a:ext>
              </a:extLst>
            </p:cNvPr>
            <p:cNvSpPr>
              <a:spLocks/>
            </p:cNvSpPr>
            <p:nvPr/>
          </p:nvSpPr>
          <p:spPr bwMode="auto">
            <a:xfrm>
              <a:off x="2167915" y="1801267"/>
              <a:ext cx="863842" cy="1647674"/>
            </a:xfrm>
            <a:custGeom>
              <a:avLst/>
              <a:gdLst>
                <a:gd name="T0" fmla="*/ 12141 w 12289"/>
                <a:gd name="T1" fmla="*/ 137 h 23430"/>
                <a:gd name="T2" fmla="*/ 125 w 12289"/>
                <a:gd name="T3" fmla="*/ 22728 h 23430"/>
                <a:gd name="T4" fmla="*/ 247 w 12289"/>
                <a:gd name="T5" fmla="*/ 23305 h 23430"/>
                <a:gd name="T6" fmla="*/ 824 w 12289"/>
                <a:gd name="T7" fmla="*/ 23182 h 23430"/>
                <a:gd name="T8" fmla="*/ 12289 w 12289"/>
                <a:gd name="T9" fmla="*/ 1508 h 23430"/>
                <a:gd name="T10" fmla="*/ 12289 w 12289"/>
                <a:gd name="T11" fmla="*/ 0 h 23430"/>
                <a:gd name="T12" fmla="*/ 12141 w 12289"/>
                <a:gd name="T13" fmla="*/ 137 h 23430"/>
              </a:gdLst>
              <a:ahLst/>
              <a:cxnLst>
                <a:cxn ang="0">
                  <a:pos x="T0" y="T1"/>
                </a:cxn>
                <a:cxn ang="0">
                  <a:pos x="T2" y="T3"/>
                </a:cxn>
                <a:cxn ang="0">
                  <a:pos x="T4" y="T5"/>
                </a:cxn>
                <a:cxn ang="0">
                  <a:pos x="T6" y="T7"/>
                </a:cxn>
                <a:cxn ang="0">
                  <a:pos x="T8" y="T9"/>
                </a:cxn>
                <a:cxn ang="0">
                  <a:pos x="T10" y="T11"/>
                </a:cxn>
                <a:cxn ang="0">
                  <a:pos x="T12" y="T13"/>
                </a:cxn>
              </a:cxnLst>
              <a:rect l="0" t="0" r="r" b="b"/>
              <a:pathLst>
                <a:path w="12289" h="23430">
                  <a:moveTo>
                    <a:pt x="12141" y="137"/>
                  </a:moveTo>
                  <a:lnTo>
                    <a:pt x="125" y="22728"/>
                  </a:lnTo>
                  <a:cubicBezTo>
                    <a:pt x="0" y="22921"/>
                    <a:pt x="54" y="23179"/>
                    <a:pt x="247" y="23305"/>
                  </a:cubicBezTo>
                  <a:cubicBezTo>
                    <a:pt x="441" y="23430"/>
                    <a:pt x="698" y="23375"/>
                    <a:pt x="824" y="23182"/>
                  </a:cubicBezTo>
                  <a:lnTo>
                    <a:pt x="12289" y="1508"/>
                  </a:lnTo>
                  <a:lnTo>
                    <a:pt x="12289" y="0"/>
                  </a:lnTo>
                  <a:cubicBezTo>
                    <a:pt x="12230" y="32"/>
                    <a:pt x="12179" y="79"/>
                    <a:pt x="12141" y="1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2" name="Freeform 110">
              <a:extLst>
                <a:ext uri="{FF2B5EF4-FFF2-40B4-BE49-F238E27FC236}">
                  <a16:creationId xmlns:a16="http://schemas.microsoft.com/office/drawing/2014/main" xmlns="" id="{DBEDD103-F7EC-4D42-8AA6-7EC40603FA36}"/>
                </a:ext>
              </a:extLst>
            </p:cNvPr>
            <p:cNvSpPr>
              <a:spLocks/>
            </p:cNvSpPr>
            <p:nvPr/>
          </p:nvSpPr>
          <p:spPr bwMode="auto">
            <a:xfrm>
              <a:off x="2112315" y="3385203"/>
              <a:ext cx="1863295" cy="544389"/>
            </a:xfrm>
            <a:custGeom>
              <a:avLst/>
              <a:gdLst>
                <a:gd name="T0" fmla="*/ 2961 w 26492"/>
                <a:gd name="T1" fmla="*/ 2962 h 2962"/>
                <a:gd name="T2" fmla="*/ 23530 w 26492"/>
                <a:gd name="T3" fmla="*/ 2962 h 2962"/>
                <a:gd name="T4" fmla="*/ 26492 w 26492"/>
                <a:gd name="T5" fmla="*/ 0 h 2962"/>
                <a:gd name="T6" fmla="*/ 0 w 26492"/>
                <a:gd name="T7" fmla="*/ 0 h 2962"/>
                <a:gd name="T8" fmla="*/ 2961 w 26492"/>
                <a:gd name="T9" fmla="*/ 2962 h 2962"/>
              </a:gdLst>
              <a:ahLst/>
              <a:cxnLst>
                <a:cxn ang="0">
                  <a:pos x="T0" y="T1"/>
                </a:cxn>
                <a:cxn ang="0">
                  <a:pos x="T2" y="T3"/>
                </a:cxn>
                <a:cxn ang="0">
                  <a:pos x="T4" y="T5"/>
                </a:cxn>
                <a:cxn ang="0">
                  <a:pos x="T6" y="T7"/>
                </a:cxn>
                <a:cxn ang="0">
                  <a:pos x="T8" y="T9"/>
                </a:cxn>
              </a:cxnLst>
              <a:rect l="0" t="0" r="r" b="b"/>
              <a:pathLst>
                <a:path w="26492" h="2962">
                  <a:moveTo>
                    <a:pt x="2961" y="2962"/>
                  </a:moveTo>
                  <a:lnTo>
                    <a:pt x="23530" y="2962"/>
                  </a:lnTo>
                  <a:cubicBezTo>
                    <a:pt x="25165" y="2962"/>
                    <a:pt x="26492" y="1636"/>
                    <a:pt x="26492" y="0"/>
                  </a:cubicBezTo>
                  <a:lnTo>
                    <a:pt x="0" y="0"/>
                  </a:lnTo>
                  <a:cubicBezTo>
                    <a:pt x="0" y="1636"/>
                    <a:pt x="1326" y="2962"/>
                    <a:pt x="2961"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7" name="TextBox 46">
            <a:extLst>
              <a:ext uri="{FF2B5EF4-FFF2-40B4-BE49-F238E27FC236}">
                <a16:creationId xmlns:a16="http://schemas.microsoft.com/office/drawing/2014/main" xmlns="" id="{6FB5EBD6-E425-4D90-94B9-132DA2BA9EDF}"/>
              </a:ext>
            </a:extLst>
          </p:cNvPr>
          <p:cNvSpPr txBox="1"/>
          <p:nvPr/>
        </p:nvSpPr>
        <p:spPr>
          <a:xfrm>
            <a:off x="2038255" y="6234354"/>
            <a:ext cx="1223412" cy="553998"/>
          </a:xfrm>
          <a:prstGeom prst="rect">
            <a:avLst/>
          </a:prstGeom>
          <a:noFill/>
        </p:spPr>
        <p:txBody>
          <a:bodyPr wrap="none" tIns="0" bIns="0" rtlCol="0" anchor="b">
            <a:spAutoFit/>
          </a:bodyPr>
          <a:lstStyle>
            <a:defPPr>
              <a:defRPr lang="en-US"/>
            </a:defPPr>
            <a:lvl1pPr algn="ctr">
              <a:defRPr sz="4500" b="1">
                <a:solidFill>
                  <a:schemeClr val="tx2"/>
                </a:solidFill>
              </a:defRPr>
            </a:lvl1pPr>
          </a:lstStyle>
          <a:p>
            <a:r>
              <a:rPr lang="uz-Cyrl-UZ" sz="3600" dirty="0" smtClean="0"/>
              <a:t>10</a:t>
            </a:r>
            <a:r>
              <a:rPr lang="en-US" sz="3600" dirty="0" smtClean="0"/>
              <a:t>0</a:t>
            </a:r>
            <a:r>
              <a:rPr lang="en-US" sz="3600" dirty="0"/>
              <a:t>%</a:t>
            </a:r>
          </a:p>
        </p:txBody>
      </p:sp>
      <p:sp>
        <p:nvSpPr>
          <p:cNvPr id="48" name="TextBox 47">
            <a:extLst>
              <a:ext uri="{FF2B5EF4-FFF2-40B4-BE49-F238E27FC236}">
                <a16:creationId xmlns:a16="http://schemas.microsoft.com/office/drawing/2014/main" xmlns="" id="{05D3D832-9DBE-4AD5-A14D-638669468CEA}"/>
              </a:ext>
            </a:extLst>
          </p:cNvPr>
          <p:cNvSpPr txBox="1"/>
          <p:nvPr/>
        </p:nvSpPr>
        <p:spPr>
          <a:xfrm>
            <a:off x="5850321" y="6201344"/>
            <a:ext cx="1223412" cy="553998"/>
          </a:xfrm>
          <a:prstGeom prst="rect">
            <a:avLst/>
          </a:prstGeom>
          <a:noFill/>
        </p:spPr>
        <p:txBody>
          <a:bodyPr wrap="none" tIns="0" bIns="0" rtlCol="0" anchor="b">
            <a:spAutoFit/>
          </a:bodyPr>
          <a:lstStyle>
            <a:defPPr>
              <a:defRPr lang="en-US"/>
            </a:defPPr>
            <a:lvl1pPr algn="ctr">
              <a:defRPr sz="8625" b="1">
                <a:solidFill>
                  <a:schemeClr val="tx2"/>
                </a:solidFill>
              </a:defRPr>
            </a:lvl1pPr>
          </a:lstStyle>
          <a:p>
            <a:r>
              <a:rPr lang="uz-Cyrl-UZ" sz="3600" dirty="0" smtClean="0"/>
              <a:t>10</a:t>
            </a:r>
            <a:r>
              <a:rPr lang="en-US" sz="3600" dirty="0" smtClean="0"/>
              <a:t>0</a:t>
            </a:r>
            <a:r>
              <a:rPr lang="en-US" sz="3600" dirty="0"/>
              <a:t>%</a:t>
            </a:r>
            <a:endParaRPr lang="en-US" sz="7200" dirty="0"/>
          </a:p>
        </p:txBody>
      </p:sp>
      <p:sp>
        <p:nvSpPr>
          <p:cNvPr id="43" name="TextBox 42">
            <a:extLst>
              <a:ext uri="{FF2B5EF4-FFF2-40B4-BE49-F238E27FC236}">
                <a16:creationId xmlns:a16="http://schemas.microsoft.com/office/drawing/2014/main" xmlns="" id="{03F652BE-6482-4375-9105-D7DD9A787163}"/>
              </a:ext>
            </a:extLst>
          </p:cNvPr>
          <p:cNvSpPr txBox="1"/>
          <p:nvPr/>
        </p:nvSpPr>
        <p:spPr>
          <a:xfrm>
            <a:off x="361537" y="751172"/>
            <a:ext cx="1556584" cy="400110"/>
          </a:xfrm>
          <a:prstGeom prst="rect">
            <a:avLst/>
          </a:prstGeom>
          <a:noFill/>
        </p:spPr>
        <p:txBody>
          <a:bodyPr wrap="square" lIns="0" rIns="0" rtlCol="0" anchor="b">
            <a:spAutoFit/>
          </a:bodyPr>
          <a:lstStyle/>
          <a:p>
            <a:pPr algn="ctr"/>
            <a:r>
              <a:rPr lang="uz-Cyrl-UZ" sz="2000" b="1" dirty="0" smtClean="0"/>
              <a:t>АКТИВ</a:t>
            </a:r>
            <a:endParaRPr lang="en-US" sz="2000" b="1" dirty="0"/>
          </a:p>
        </p:txBody>
      </p:sp>
      <p:sp>
        <p:nvSpPr>
          <p:cNvPr id="45" name="TextBox 44">
            <a:extLst>
              <a:ext uri="{FF2B5EF4-FFF2-40B4-BE49-F238E27FC236}">
                <a16:creationId xmlns:a16="http://schemas.microsoft.com/office/drawing/2014/main" xmlns="" id="{DEB5A1D8-D559-40BD-A563-58128B2CF197}"/>
              </a:ext>
            </a:extLst>
          </p:cNvPr>
          <p:cNvSpPr txBox="1"/>
          <p:nvPr/>
        </p:nvSpPr>
        <p:spPr>
          <a:xfrm>
            <a:off x="243200" y="6257409"/>
            <a:ext cx="1552452" cy="584775"/>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smtClean="0"/>
              <a:t>БАЛАНС АКТИВИ</a:t>
            </a:r>
          </a:p>
          <a:p>
            <a:pPr algn="ctr"/>
            <a:r>
              <a:rPr lang="uz-Cyrl-UZ" sz="1600" b="1" dirty="0" smtClean="0"/>
              <a:t>400-сатр</a:t>
            </a:r>
            <a:endParaRPr lang="en-US" sz="1600" b="1" dirty="0"/>
          </a:p>
        </p:txBody>
      </p:sp>
      <p:sp>
        <p:nvSpPr>
          <p:cNvPr id="46" name="TextBox 45">
            <a:extLst>
              <a:ext uri="{FF2B5EF4-FFF2-40B4-BE49-F238E27FC236}">
                <a16:creationId xmlns:a16="http://schemas.microsoft.com/office/drawing/2014/main" xmlns="" id="{03F652BE-6482-4375-9105-D7DD9A787163}"/>
              </a:ext>
            </a:extLst>
          </p:cNvPr>
          <p:cNvSpPr txBox="1"/>
          <p:nvPr/>
        </p:nvSpPr>
        <p:spPr>
          <a:xfrm>
            <a:off x="7380312" y="750951"/>
            <a:ext cx="1556584" cy="400110"/>
          </a:xfrm>
          <a:prstGeom prst="rect">
            <a:avLst/>
          </a:prstGeom>
          <a:noFill/>
        </p:spPr>
        <p:txBody>
          <a:bodyPr wrap="square" lIns="0" rIns="0" rtlCol="0" anchor="b">
            <a:spAutoFit/>
          </a:bodyPr>
          <a:lstStyle/>
          <a:p>
            <a:pPr algn="ctr"/>
            <a:r>
              <a:rPr lang="uz-Cyrl-UZ" sz="2000" b="1" dirty="0" smtClean="0"/>
              <a:t>ПАССИВ</a:t>
            </a:r>
            <a:endParaRPr lang="en-US" sz="2000" b="1" dirty="0"/>
          </a:p>
        </p:txBody>
      </p:sp>
      <p:sp>
        <p:nvSpPr>
          <p:cNvPr id="50" name="TextBox 49">
            <a:extLst>
              <a:ext uri="{FF2B5EF4-FFF2-40B4-BE49-F238E27FC236}">
                <a16:creationId xmlns:a16="http://schemas.microsoft.com/office/drawing/2014/main" xmlns="" id="{03F652BE-6482-4375-9105-D7DD9A787163}"/>
              </a:ext>
            </a:extLst>
          </p:cNvPr>
          <p:cNvSpPr txBox="1"/>
          <p:nvPr/>
        </p:nvSpPr>
        <p:spPr>
          <a:xfrm>
            <a:off x="5220072" y="1628800"/>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smtClean="0"/>
              <a:t>I. </a:t>
            </a:r>
            <a:r>
              <a:rPr lang="uz-Cyrl-UZ" b="1" dirty="0" smtClean="0"/>
              <a:t>ЎЗ МАБЛАҒЛАРИ МАНБАЛАРИ</a:t>
            </a:r>
            <a:endParaRPr lang="en-US" b="1" dirty="0"/>
          </a:p>
        </p:txBody>
      </p:sp>
      <p:sp>
        <p:nvSpPr>
          <p:cNvPr id="52" name="TextBox 51">
            <a:extLst>
              <a:ext uri="{FF2B5EF4-FFF2-40B4-BE49-F238E27FC236}">
                <a16:creationId xmlns:a16="http://schemas.microsoft.com/office/drawing/2014/main" xmlns="" id="{DEB5A1D8-D559-40BD-A563-58128B2CF197}"/>
              </a:ext>
            </a:extLst>
          </p:cNvPr>
          <p:cNvSpPr txBox="1"/>
          <p:nvPr/>
        </p:nvSpPr>
        <p:spPr>
          <a:xfrm>
            <a:off x="325466" y="2802542"/>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t>010-120-сатр</a:t>
            </a:r>
            <a:endParaRPr lang="en-US" sz="1600" b="1" dirty="0"/>
          </a:p>
        </p:txBody>
      </p:sp>
      <p:sp>
        <p:nvSpPr>
          <p:cNvPr id="53" name="TextBox 52">
            <a:extLst>
              <a:ext uri="{FF2B5EF4-FFF2-40B4-BE49-F238E27FC236}">
                <a16:creationId xmlns:a16="http://schemas.microsoft.com/office/drawing/2014/main" xmlns="" id="{DEB5A1D8-D559-40BD-A563-58128B2CF197}"/>
              </a:ext>
            </a:extLst>
          </p:cNvPr>
          <p:cNvSpPr txBox="1"/>
          <p:nvPr/>
        </p:nvSpPr>
        <p:spPr>
          <a:xfrm>
            <a:off x="264292" y="4782149"/>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1</a:t>
            </a:r>
            <a:r>
              <a:rPr lang="en-US" sz="1600" b="1" dirty="0"/>
              <a:t>0</a:t>
            </a:r>
            <a:r>
              <a:rPr lang="uz-Cyrl-UZ" sz="1600" b="1" dirty="0"/>
              <a:t>00-</a:t>
            </a:r>
            <a:r>
              <a:rPr lang="en-US" sz="1600" b="1" dirty="0"/>
              <a:t>5</a:t>
            </a:r>
            <a:r>
              <a:rPr lang="uz-Cyrl-UZ" sz="1600" b="1" dirty="0"/>
              <a:t>9</a:t>
            </a:r>
            <a:r>
              <a:rPr lang="en-US" sz="1600" b="1" dirty="0"/>
              <a:t>0</a:t>
            </a:r>
            <a:r>
              <a:rPr lang="uz-Cyrl-UZ" sz="1600" b="1" dirty="0"/>
              <a:t>0</a:t>
            </a:r>
            <a:endParaRPr lang="en-US" sz="1600" b="1" dirty="0"/>
          </a:p>
        </p:txBody>
      </p:sp>
      <p:sp>
        <p:nvSpPr>
          <p:cNvPr id="54" name="TextBox 53">
            <a:extLst>
              <a:ext uri="{FF2B5EF4-FFF2-40B4-BE49-F238E27FC236}">
                <a16:creationId xmlns:a16="http://schemas.microsoft.com/office/drawing/2014/main" xmlns="" id="{DEB5A1D8-D559-40BD-A563-58128B2CF197}"/>
              </a:ext>
            </a:extLst>
          </p:cNvPr>
          <p:cNvSpPr txBox="1"/>
          <p:nvPr/>
        </p:nvSpPr>
        <p:spPr>
          <a:xfrm>
            <a:off x="267583" y="5188730"/>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1</a:t>
            </a:r>
            <a:r>
              <a:rPr lang="en-US" sz="1600" b="1" dirty="0" smtClean="0"/>
              <a:t>4</a:t>
            </a:r>
            <a:r>
              <a:rPr lang="uz-Cyrl-UZ" sz="1600" b="1" dirty="0" smtClean="0"/>
              <a:t>0-380-сатр</a:t>
            </a:r>
            <a:endParaRPr lang="en-US" sz="1600" b="1" dirty="0"/>
          </a:p>
        </p:txBody>
      </p:sp>
      <p:sp>
        <p:nvSpPr>
          <p:cNvPr id="55" name="TextBox 54">
            <a:extLst>
              <a:ext uri="{FF2B5EF4-FFF2-40B4-BE49-F238E27FC236}">
                <a16:creationId xmlns:a16="http://schemas.microsoft.com/office/drawing/2014/main" xmlns="" id="{DEB5A1D8-D559-40BD-A563-58128B2CF197}"/>
              </a:ext>
            </a:extLst>
          </p:cNvPr>
          <p:cNvSpPr txBox="1"/>
          <p:nvPr/>
        </p:nvSpPr>
        <p:spPr>
          <a:xfrm>
            <a:off x="304226" y="3235418"/>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t>ЖАМИ 1-БЎЛИМ 130-сатр</a:t>
            </a:r>
            <a:endParaRPr lang="en-US" sz="1600" b="1" dirty="0"/>
          </a:p>
        </p:txBody>
      </p:sp>
      <p:sp>
        <p:nvSpPr>
          <p:cNvPr id="56" name="TextBox 55">
            <a:extLst>
              <a:ext uri="{FF2B5EF4-FFF2-40B4-BE49-F238E27FC236}">
                <a16:creationId xmlns:a16="http://schemas.microsoft.com/office/drawing/2014/main" xmlns="" id="{DEB5A1D8-D559-40BD-A563-58128B2CF197}"/>
              </a:ext>
            </a:extLst>
          </p:cNvPr>
          <p:cNvSpPr txBox="1"/>
          <p:nvPr/>
        </p:nvSpPr>
        <p:spPr>
          <a:xfrm>
            <a:off x="251497" y="5618063"/>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t>ЖАМИ 2-БЎЛИМ 390-сатр</a:t>
            </a:r>
            <a:endParaRPr lang="en-US" sz="1600" b="1" dirty="0"/>
          </a:p>
        </p:txBody>
      </p:sp>
      <p:sp>
        <p:nvSpPr>
          <p:cNvPr id="57" name="TextBox 56">
            <a:extLst>
              <a:ext uri="{FF2B5EF4-FFF2-40B4-BE49-F238E27FC236}">
                <a16:creationId xmlns:a16="http://schemas.microsoft.com/office/drawing/2014/main" xmlns="" id="{DEB5A1D8-D559-40BD-A563-58128B2CF197}"/>
              </a:ext>
            </a:extLst>
          </p:cNvPr>
          <p:cNvSpPr txBox="1"/>
          <p:nvPr/>
        </p:nvSpPr>
        <p:spPr>
          <a:xfrm>
            <a:off x="7326047" y="2229988"/>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t>8300-8900</a:t>
            </a:r>
            <a:endParaRPr lang="en-US" sz="1600" b="1" dirty="0"/>
          </a:p>
        </p:txBody>
      </p:sp>
      <p:sp>
        <p:nvSpPr>
          <p:cNvPr id="59" name="TextBox 58">
            <a:extLst>
              <a:ext uri="{FF2B5EF4-FFF2-40B4-BE49-F238E27FC236}">
                <a16:creationId xmlns:a16="http://schemas.microsoft.com/office/drawing/2014/main" xmlns="" id="{DEB5A1D8-D559-40BD-A563-58128B2CF197}"/>
              </a:ext>
            </a:extLst>
          </p:cNvPr>
          <p:cNvSpPr txBox="1"/>
          <p:nvPr/>
        </p:nvSpPr>
        <p:spPr>
          <a:xfrm>
            <a:off x="7326047" y="2704071"/>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t>410-470-сатр</a:t>
            </a:r>
            <a:endParaRPr lang="en-US" sz="1600" b="1" dirty="0"/>
          </a:p>
        </p:txBody>
      </p:sp>
      <p:sp>
        <p:nvSpPr>
          <p:cNvPr id="60" name="TextBox 59">
            <a:extLst>
              <a:ext uri="{FF2B5EF4-FFF2-40B4-BE49-F238E27FC236}">
                <a16:creationId xmlns:a16="http://schemas.microsoft.com/office/drawing/2014/main" xmlns="" id="{DEB5A1D8-D559-40BD-A563-58128B2CF197}"/>
              </a:ext>
            </a:extLst>
          </p:cNvPr>
          <p:cNvSpPr txBox="1"/>
          <p:nvPr/>
        </p:nvSpPr>
        <p:spPr>
          <a:xfrm>
            <a:off x="7335321" y="3157690"/>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ЖАМИ 1-БЎЛИМ 480-сатр</a:t>
            </a:r>
            <a:endParaRPr lang="en-US" sz="1600" b="1" dirty="0">
              <a:solidFill>
                <a:schemeClr val="tx1">
                  <a:lumMod val="65000"/>
                  <a:lumOff val="35000"/>
                </a:schemeClr>
              </a:solidFill>
            </a:endParaRPr>
          </a:p>
        </p:txBody>
      </p:sp>
      <p:sp>
        <p:nvSpPr>
          <p:cNvPr id="61" name="TextBox 60">
            <a:extLst>
              <a:ext uri="{FF2B5EF4-FFF2-40B4-BE49-F238E27FC236}">
                <a16:creationId xmlns:a16="http://schemas.microsoft.com/office/drawing/2014/main" xmlns="" id="{7A660EFA-1A12-47F9-952B-39ACC8DB3037}"/>
              </a:ext>
            </a:extLst>
          </p:cNvPr>
          <p:cNvSpPr txBox="1"/>
          <p:nvPr/>
        </p:nvSpPr>
        <p:spPr>
          <a:xfrm>
            <a:off x="7310397" y="3867020"/>
            <a:ext cx="1556584" cy="584775"/>
          </a:xfrm>
          <a:prstGeom prst="rect">
            <a:avLst/>
          </a:prstGeom>
          <a:solidFill>
            <a:srgbClr val="FFC000"/>
          </a:solidFill>
          <a:ln w="38100">
            <a:solidFill>
              <a:schemeClr val="tx1"/>
            </a:solidFill>
          </a:ln>
        </p:spPr>
        <p:txBody>
          <a:bodyPr wrap="square" lIns="0" rIns="0" rtlCol="0" anchor="b">
            <a:spAutoFit/>
          </a:bodyPr>
          <a:lstStyle/>
          <a:p>
            <a:pPr algn="ctr"/>
            <a:r>
              <a:rPr lang="en-US" sz="1600" b="1" dirty="0" smtClean="0"/>
              <a:t>II. </a:t>
            </a:r>
            <a:r>
              <a:rPr lang="uz-Cyrl-UZ" sz="1600" b="1" dirty="0" smtClean="0"/>
              <a:t>МАЖБУРИЯТЛАР</a:t>
            </a:r>
            <a:endParaRPr lang="en-US" sz="1600" b="1" dirty="0"/>
          </a:p>
        </p:txBody>
      </p:sp>
      <p:sp>
        <p:nvSpPr>
          <p:cNvPr id="62" name="TextBox 61">
            <a:extLst>
              <a:ext uri="{FF2B5EF4-FFF2-40B4-BE49-F238E27FC236}">
                <a16:creationId xmlns:a16="http://schemas.microsoft.com/office/drawing/2014/main" xmlns="" id="{DEB5A1D8-D559-40BD-A563-58128B2CF197}"/>
              </a:ext>
            </a:extLst>
          </p:cNvPr>
          <p:cNvSpPr txBox="1"/>
          <p:nvPr/>
        </p:nvSpPr>
        <p:spPr>
          <a:xfrm>
            <a:off x="7321915" y="4520720"/>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6000-79</a:t>
            </a:r>
            <a:r>
              <a:rPr lang="en-US" sz="1600" b="1" dirty="0">
                <a:solidFill>
                  <a:schemeClr val="tx1">
                    <a:lumMod val="65000"/>
                    <a:lumOff val="35000"/>
                  </a:schemeClr>
                </a:solidFill>
              </a:rPr>
              <a:t>0</a:t>
            </a:r>
            <a:r>
              <a:rPr lang="uz-Cyrl-UZ" sz="1600" b="1" dirty="0">
                <a:solidFill>
                  <a:schemeClr val="tx1">
                    <a:lumMod val="65000"/>
                    <a:lumOff val="35000"/>
                  </a:schemeClr>
                </a:solidFill>
              </a:rPr>
              <a:t>0</a:t>
            </a:r>
            <a:endParaRPr lang="en-US" sz="1600" b="1" dirty="0">
              <a:solidFill>
                <a:schemeClr val="tx1">
                  <a:lumMod val="65000"/>
                  <a:lumOff val="35000"/>
                </a:schemeClr>
              </a:solidFill>
            </a:endParaRPr>
          </a:p>
        </p:txBody>
      </p:sp>
      <p:sp>
        <p:nvSpPr>
          <p:cNvPr id="63" name="TextBox 62">
            <a:extLst>
              <a:ext uri="{FF2B5EF4-FFF2-40B4-BE49-F238E27FC236}">
                <a16:creationId xmlns:a16="http://schemas.microsoft.com/office/drawing/2014/main" xmlns="" id="{DEB5A1D8-D559-40BD-A563-58128B2CF197}"/>
              </a:ext>
            </a:extLst>
          </p:cNvPr>
          <p:cNvSpPr txBox="1"/>
          <p:nvPr/>
        </p:nvSpPr>
        <p:spPr>
          <a:xfrm>
            <a:off x="7333255" y="4951426"/>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490-760-сатр</a:t>
            </a:r>
            <a:endParaRPr lang="en-US" sz="1600" b="1" dirty="0">
              <a:solidFill>
                <a:schemeClr val="tx1">
                  <a:lumMod val="65000"/>
                  <a:lumOff val="35000"/>
                </a:schemeClr>
              </a:solidFill>
            </a:endParaRPr>
          </a:p>
        </p:txBody>
      </p:sp>
      <p:sp>
        <p:nvSpPr>
          <p:cNvPr id="64" name="TextBox 63">
            <a:extLst>
              <a:ext uri="{FF2B5EF4-FFF2-40B4-BE49-F238E27FC236}">
                <a16:creationId xmlns:a16="http://schemas.microsoft.com/office/drawing/2014/main" xmlns="" id="{DEB5A1D8-D559-40BD-A563-58128B2CF197}"/>
              </a:ext>
            </a:extLst>
          </p:cNvPr>
          <p:cNvSpPr txBox="1"/>
          <p:nvPr/>
        </p:nvSpPr>
        <p:spPr>
          <a:xfrm>
            <a:off x="7333255" y="5373044"/>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ЖАМИ 2-БЎЛИМ 770-сатр</a:t>
            </a:r>
            <a:endParaRPr lang="en-US" sz="1600" b="1" dirty="0">
              <a:solidFill>
                <a:schemeClr val="tx1">
                  <a:lumMod val="65000"/>
                  <a:lumOff val="35000"/>
                </a:schemeClr>
              </a:solidFill>
            </a:endParaRPr>
          </a:p>
        </p:txBody>
      </p:sp>
      <p:sp>
        <p:nvSpPr>
          <p:cNvPr id="65" name="TextBox 64">
            <a:extLst>
              <a:ext uri="{FF2B5EF4-FFF2-40B4-BE49-F238E27FC236}">
                <a16:creationId xmlns:a16="http://schemas.microsoft.com/office/drawing/2014/main" xmlns="" id="{DEB5A1D8-D559-40BD-A563-58128B2CF197}"/>
              </a:ext>
            </a:extLst>
          </p:cNvPr>
          <p:cNvSpPr txBox="1"/>
          <p:nvPr/>
        </p:nvSpPr>
        <p:spPr>
          <a:xfrm>
            <a:off x="7333254" y="6047456"/>
            <a:ext cx="1703241" cy="615553"/>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smtClean="0"/>
              <a:t>БАЛАНС </a:t>
            </a:r>
            <a:r>
              <a:rPr lang="uz-Cyrl-UZ" b="1" dirty="0" smtClean="0"/>
              <a:t>пассиви</a:t>
            </a:r>
            <a:r>
              <a:rPr lang="uz-Cyrl-UZ" sz="1600" b="1" dirty="0" smtClean="0"/>
              <a:t> </a:t>
            </a:r>
          </a:p>
          <a:p>
            <a:pPr algn="ctr"/>
            <a:r>
              <a:rPr lang="uz-Cyrl-UZ" sz="1600" b="1" dirty="0" smtClean="0"/>
              <a:t>780-сатр</a:t>
            </a:r>
            <a:endParaRPr lang="en-US" sz="1600" b="1" dirty="0"/>
          </a:p>
        </p:txBody>
      </p:sp>
      <p:sp>
        <p:nvSpPr>
          <p:cNvPr id="66" name="TextBox 65">
            <a:extLst>
              <a:ext uri="{FF2B5EF4-FFF2-40B4-BE49-F238E27FC236}">
                <a16:creationId xmlns:a16="http://schemas.microsoft.com/office/drawing/2014/main" xmlns="" id="{03F652BE-6482-4375-9105-D7DD9A787163}"/>
              </a:ext>
            </a:extLst>
          </p:cNvPr>
          <p:cNvSpPr txBox="1"/>
          <p:nvPr/>
        </p:nvSpPr>
        <p:spPr>
          <a:xfrm>
            <a:off x="373732" y="1637683"/>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smtClean="0"/>
              <a:t>I. </a:t>
            </a:r>
            <a:r>
              <a:rPr lang="uz-Cyrl-UZ" b="1" dirty="0" smtClean="0"/>
              <a:t>УЗОҚ МУДДАТЛИ АКТИВЛАР</a:t>
            </a:r>
            <a:endParaRPr lang="en-US" b="1" dirty="0"/>
          </a:p>
        </p:txBody>
      </p:sp>
      <p:sp>
        <p:nvSpPr>
          <p:cNvPr id="67" name="TextBox 66">
            <a:extLst>
              <a:ext uri="{FF2B5EF4-FFF2-40B4-BE49-F238E27FC236}">
                <a16:creationId xmlns:a16="http://schemas.microsoft.com/office/drawing/2014/main" xmlns="" id="{DEB5A1D8-D559-40BD-A563-58128B2CF197}"/>
              </a:ext>
            </a:extLst>
          </p:cNvPr>
          <p:cNvSpPr txBox="1"/>
          <p:nvPr/>
        </p:nvSpPr>
        <p:spPr>
          <a:xfrm>
            <a:off x="304226" y="2275227"/>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t>0100-0990</a:t>
            </a:r>
            <a:endParaRPr lang="en-US" sz="1600" b="1" dirty="0"/>
          </a:p>
        </p:txBody>
      </p:sp>
      <p:cxnSp>
        <p:nvCxnSpPr>
          <p:cNvPr id="10" name="Прямая соединительная линия 9"/>
          <p:cNvCxnSpPr/>
          <p:nvPr/>
        </p:nvCxnSpPr>
        <p:spPr>
          <a:xfrm flipV="1">
            <a:off x="1816744" y="6244039"/>
            <a:ext cx="5505171" cy="32728"/>
          </a:xfrm>
          <a:prstGeom prst="line">
            <a:avLst/>
          </a:prstGeom>
        </p:spPr>
        <p:style>
          <a:lnRef idx="3">
            <a:schemeClr val="dk1"/>
          </a:lnRef>
          <a:fillRef idx="0">
            <a:schemeClr val="dk1"/>
          </a:fillRef>
          <a:effectRef idx="2">
            <a:schemeClr val="dk1"/>
          </a:effectRef>
          <a:fontRef idx="minor">
            <a:schemeClr val="tx1"/>
          </a:fontRef>
        </p:style>
      </p:cxnSp>
      <p:cxnSp>
        <p:nvCxnSpPr>
          <p:cNvPr id="58" name="Прямая соединительная линия 57"/>
          <p:cNvCxnSpPr/>
          <p:nvPr/>
        </p:nvCxnSpPr>
        <p:spPr>
          <a:xfrm flipV="1">
            <a:off x="1795652" y="6773756"/>
            <a:ext cx="5505171" cy="32728"/>
          </a:xfrm>
          <a:prstGeom prst="line">
            <a:avLst/>
          </a:prstGeom>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4323338" y="6093623"/>
            <a:ext cx="465192" cy="769441"/>
          </a:xfrm>
          <a:prstGeom prst="rect">
            <a:avLst/>
          </a:prstGeom>
          <a:noFill/>
        </p:spPr>
        <p:txBody>
          <a:bodyPr wrap="none" rtlCol="0">
            <a:spAutoFit/>
          </a:bodyPr>
          <a:lstStyle/>
          <a:p>
            <a:r>
              <a:rPr lang="ru-RU" sz="4400" b="1" dirty="0"/>
              <a:t>=</a:t>
            </a:r>
          </a:p>
        </p:txBody>
      </p:sp>
    </p:spTree>
    <p:extLst>
      <p:ext uri="{BB962C8B-B14F-4D97-AF65-F5344CB8AC3E}">
        <p14:creationId xmlns:p14="http://schemas.microsoft.com/office/powerpoint/2010/main" val="1835512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179388" y="1196975"/>
            <a:ext cx="8713787"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eaLnBrk="1" hangingPunct="1"/>
            <a:endParaRPr lang="ru-RU" sz="1400" b="1" u="none"/>
          </a:p>
        </p:txBody>
      </p:sp>
      <p:sp>
        <p:nvSpPr>
          <p:cNvPr id="49174" name="Rectangle 22"/>
          <p:cNvSpPr>
            <a:spLocks noChangeArrowheads="1"/>
          </p:cNvSpPr>
          <p:nvPr/>
        </p:nvSpPr>
        <p:spPr bwMode="auto">
          <a:xfrm>
            <a:off x="179388" y="260350"/>
            <a:ext cx="87471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algn="ctr"/>
            <a:r>
              <a:rPr lang="ru-RU" sz="2400" b="1" dirty="0" err="1">
                <a:solidFill>
                  <a:srgbClr val="0000FF"/>
                </a:solidFill>
              </a:rPr>
              <a:t>Корхона</a:t>
            </a:r>
            <a:r>
              <a:rPr lang="ru-RU" sz="2400" b="1" dirty="0">
                <a:solidFill>
                  <a:srgbClr val="0000FF"/>
                </a:solidFill>
              </a:rPr>
              <a:t> </a:t>
            </a:r>
            <a:r>
              <a:rPr lang="ru-RU" sz="2400" b="1" dirty="0" err="1">
                <a:solidFill>
                  <a:srgbClr val="0000FF"/>
                </a:solidFill>
              </a:rPr>
              <a:t>маблағлари</a:t>
            </a:r>
            <a:r>
              <a:rPr lang="ru-RU" sz="2400" b="1" dirty="0">
                <a:solidFill>
                  <a:srgbClr val="0000FF"/>
                </a:solidFill>
              </a:rPr>
              <a:t> </a:t>
            </a:r>
            <a:r>
              <a:rPr lang="ru-RU" sz="2400" b="1" dirty="0" err="1">
                <a:solidFill>
                  <a:srgbClr val="0000FF"/>
                </a:solidFill>
              </a:rPr>
              <a:t>ҳар</a:t>
            </a:r>
            <a:r>
              <a:rPr lang="ru-RU" sz="2400" b="1" dirty="0">
                <a:solidFill>
                  <a:srgbClr val="0000FF"/>
                </a:solidFill>
              </a:rPr>
              <a:t> хил </a:t>
            </a:r>
            <a:r>
              <a:rPr lang="ru-RU" sz="2400" b="1" dirty="0" err="1">
                <a:solidFill>
                  <a:srgbClr val="0000FF"/>
                </a:solidFill>
              </a:rPr>
              <a:t>манбалар</a:t>
            </a:r>
            <a:r>
              <a:rPr lang="ru-RU" sz="2400" b="1" dirty="0">
                <a:solidFill>
                  <a:srgbClr val="0000FF"/>
                </a:solidFill>
              </a:rPr>
              <a:t> </a:t>
            </a:r>
            <a:r>
              <a:rPr lang="ru-RU" sz="2400" b="1" dirty="0" err="1">
                <a:solidFill>
                  <a:srgbClr val="0000FF"/>
                </a:solidFill>
              </a:rPr>
              <a:t>ҳисобига</a:t>
            </a:r>
            <a:r>
              <a:rPr lang="ru-RU" sz="2400" b="1" dirty="0">
                <a:solidFill>
                  <a:srgbClr val="0000FF"/>
                </a:solidFill>
              </a:rPr>
              <a:t> </a:t>
            </a:r>
            <a:r>
              <a:rPr lang="ru-RU" sz="2400" b="1" dirty="0" err="1">
                <a:solidFill>
                  <a:srgbClr val="0000FF"/>
                </a:solidFill>
              </a:rPr>
              <a:t>шаклланади</a:t>
            </a:r>
            <a:r>
              <a:rPr lang="ru-RU" sz="2400" b="1" dirty="0">
                <a:solidFill>
                  <a:srgbClr val="0000FF"/>
                </a:solidFill>
              </a:rPr>
              <a:t>. Бухгалтерия </a:t>
            </a:r>
            <a:r>
              <a:rPr lang="ru-RU" sz="2400" b="1" dirty="0" err="1">
                <a:solidFill>
                  <a:srgbClr val="0000FF"/>
                </a:solidFill>
              </a:rPr>
              <a:t>балансига</a:t>
            </a:r>
            <a:r>
              <a:rPr lang="ru-RU" sz="2400" b="1" dirty="0">
                <a:solidFill>
                  <a:srgbClr val="0000FF"/>
                </a:solidFill>
              </a:rPr>
              <a:t> </a:t>
            </a:r>
            <a:r>
              <a:rPr lang="ru-RU" sz="2400" b="1" dirty="0" err="1">
                <a:solidFill>
                  <a:srgbClr val="0000FF"/>
                </a:solidFill>
              </a:rPr>
              <a:t>биноан</a:t>
            </a:r>
            <a:r>
              <a:rPr lang="ru-RU" sz="2400" b="1" dirty="0">
                <a:solidFill>
                  <a:srgbClr val="0000FF"/>
                </a:solidFill>
              </a:rPr>
              <a:t> </a:t>
            </a:r>
            <a:r>
              <a:rPr lang="ru-RU" sz="2400" b="1" dirty="0" err="1">
                <a:solidFill>
                  <a:srgbClr val="0000FF"/>
                </a:solidFill>
              </a:rPr>
              <a:t>хўжалик</a:t>
            </a:r>
            <a:r>
              <a:rPr lang="ru-RU" sz="2400" b="1" dirty="0">
                <a:solidFill>
                  <a:srgbClr val="0000FF"/>
                </a:solidFill>
              </a:rPr>
              <a:t> </a:t>
            </a:r>
            <a:endParaRPr lang="ru-RU" sz="2400" b="1" dirty="0" smtClean="0">
              <a:solidFill>
                <a:srgbClr val="0000FF"/>
              </a:solidFill>
            </a:endParaRPr>
          </a:p>
          <a:p>
            <a:pPr algn="ctr"/>
            <a:r>
              <a:rPr lang="ru-RU" sz="2400" b="1" dirty="0" err="1" smtClean="0">
                <a:solidFill>
                  <a:srgbClr val="0000FF"/>
                </a:solidFill>
              </a:rPr>
              <a:t>маблағларнинг</a:t>
            </a:r>
            <a:r>
              <a:rPr lang="ru-RU" sz="2400" b="1" dirty="0" smtClean="0">
                <a:solidFill>
                  <a:srgbClr val="0000FF"/>
                </a:solidFill>
              </a:rPr>
              <a:t> </a:t>
            </a:r>
            <a:r>
              <a:rPr lang="ru-RU" sz="2400" b="1" dirty="0" err="1">
                <a:solidFill>
                  <a:srgbClr val="0000FF"/>
                </a:solidFill>
              </a:rPr>
              <a:t>ташкил</a:t>
            </a:r>
            <a:r>
              <a:rPr lang="ru-RU" sz="2400" b="1" dirty="0">
                <a:solidFill>
                  <a:srgbClr val="0000FF"/>
                </a:solidFill>
              </a:rPr>
              <a:t> </a:t>
            </a:r>
            <a:r>
              <a:rPr lang="ru-RU" sz="2400" b="1" dirty="0" err="1">
                <a:solidFill>
                  <a:srgbClr val="0000FF"/>
                </a:solidFill>
              </a:rPr>
              <a:t>топиш</a:t>
            </a:r>
            <a:r>
              <a:rPr lang="ru-RU" sz="2400" b="1" dirty="0">
                <a:solidFill>
                  <a:srgbClr val="0000FF"/>
                </a:solidFill>
              </a:rPr>
              <a:t> </a:t>
            </a:r>
            <a:r>
              <a:rPr lang="ru-RU" sz="2400" b="1" dirty="0" err="1">
                <a:solidFill>
                  <a:srgbClr val="0000FF"/>
                </a:solidFill>
              </a:rPr>
              <a:t>манбалари</a:t>
            </a:r>
            <a:r>
              <a:rPr lang="ru-RU" sz="2400" b="1" dirty="0">
                <a:solidFill>
                  <a:srgbClr val="0000FF"/>
                </a:solidFill>
              </a:rPr>
              <a:t> 3</a:t>
            </a:r>
            <a:r>
              <a:rPr lang="ru-RU" sz="2400" b="1" dirty="0" smtClean="0">
                <a:solidFill>
                  <a:srgbClr val="0000FF"/>
                </a:solidFill>
              </a:rPr>
              <a:t> </a:t>
            </a:r>
            <a:r>
              <a:rPr lang="ru-RU" sz="2400" b="1" dirty="0" err="1">
                <a:solidFill>
                  <a:srgbClr val="0000FF"/>
                </a:solidFill>
              </a:rPr>
              <a:t>турга</a:t>
            </a:r>
            <a:r>
              <a:rPr lang="ru-RU" sz="2400" b="1" dirty="0">
                <a:solidFill>
                  <a:srgbClr val="0000FF"/>
                </a:solidFill>
              </a:rPr>
              <a:t> </a:t>
            </a:r>
            <a:r>
              <a:rPr lang="ru-RU" sz="2400" b="1" dirty="0" err="1">
                <a:solidFill>
                  <a:srgbClr val="0000FF"/>
                </a:solidFill>
              </a:rPr>
              <a:t>бўлинади</a:t>
            </a:r>
            <a:r>
              <a:rPr lang="ru-RU" sz="2400" b="1" dirty="0">
                <a:solidFill>
                  <a:srgbClr val="0000FF"/>
                </a:solidFill>
              </a:rPr>
              <a:t>:</a:t>
            </a:r>
          </a:p>
        </p:txBody>
      </p:sp>
      <p:sp>
        <p:nvSpPr>
          <p:cNvPr id="49175" name="Rectangle 23"/>
          <p:cNvSpPr>
            <a:spLocks noChangeArrowheads="1"/>
          </p:cNvSpPr>
          <p:nvPr/>
        </p:nvSpPr>
        <p:spPr bwMode="auto">
          <a:xfrm>
            <a:off x="1259632" y="1724467"/>
            <a:ext cx="619283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1.</a:t>
            </a:r>
            <a:r>
              <a:rPr kumimoji="1" lang="ru-RU" sz="2400" b="1" u="none" dirty="0">
                <a:solidFill>
                  <a:srgbClr val="0000FF"/>
                </a:solidFill>
              </a:rPr>
              <a:t> </a:t>
            </a:r>
            <a:r>
              <a:rPr lang="uz-Cyrl-UZ" b="1" dirty="0">
                <a:solidFill>
                  <a:srgbClr val="0000FF"/>
                </a:solidFill>
              </a:rPr>
              <a:t>Ўз маблағларининг манбалари</a:t>
            </a:r>
            <a:r>
              <a:rPr lang="uz-Cyrl-UZ" sz="1600" u="none" dirty="0"/>
              <a:t> - корхонани ташкил этиш пайтида  ҳосил қилинган устав капитали, шунингдек, қўшилган капитал, резерв капитали, мақсадли тушумлар, корхонанинг ишлаб топилган соф фойдасидан шакллантирилган бошқа воситалар киради.</a:t>
            </a:r>
            <a:endParaRPr kumimoji="1" lang="ru-RU" sz="1600" u="none" dirty="0"/>
          </a:p>
        </p:txBody>
      </p:sp>
      <p:sp>
        <p:nvSpPr>
          <p:cNvPr id="49176" name="Rectangle 24"/>
          <p:cNvSpPr>
            <a:spLocks noChangeArrowheads="1"/>
          </p:cNvSpPr>
          <p:nvPr/>
        </p:nvSpPr>
        <p:spPr bwMode="auto">
          <a:xfrm>
            <a:off x="2915076" y="3396317"/>
            <a:ext cx="507459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1600" b="1" u="none" dirty="0">
                <a:solidFill>
                  <a:srgbClr val="0000FF"/>
                </a:solidFill>
              </a:rPr>
              <a:t>2. </a:t>
            </a:r>
            <a:r>
              <a:rPr lang="uz-Cyrl-UZ" b="1" dirty="0">
                <a:solidFill>
                  <a:srgbClr val="0000FF"/>
                </a:solidFill>
              </a:rPr>
              <a:t>Мажбуриятлар</a:t>
            </a:r>
            <a:r>
              <a:rPr lang="uz-Cyrl-UZ" sz="1600" b="1" dirty="0"/>
              <a:t> - </a:t>
            </a:r>
            <a:r>
              <a:rPr lang="uz-Cyrl-UZ" sz="1600" dirty="0"/>
              <a:t>шахснинг (қарздорнинг) бошқа шахс (кредитор) фойдасига муайян ишни амалга ошириш, масалан, мол-мулкни топширишни бажариш, пул тўлаш ва бошқа мажбуриятларидир ёки муайян ҳатти-ҳаракатдан тийилиб туриш мажбуриятидир.</a:t>
            </a:r>
            <a:endParaRPr kumimoji="1" lang="ru-RU" sz="1600" u="none" dirty="0"/>
          </a:p>
        </p:txBody>
      </p:sp>
      <p:sp>
        <p:nvSpPr>
          <p:cNvPr id="49177" name="Rectangle 25"/>
          <p:cNvSpPr>
            <a:spLocks noChangeArrowheads="1"/>
          </p:cNvSpPr>
          <p:nvPr/>
        </p:nvSpPr>
        <p:spPr bwMode="auto">
          <a:xfrm>
            <a:off x="1152012" y="5178856"/>
            <a:ext cx="619125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3</a:t>
            </a:r>
            <a:r>
              <a:rPr kumimoji="1" lang="ru-RU" b="1" u="none" dirty="0">
                <a:solidFill>
                  <a:srgbClr val="0000FF"/>
                </a:solidFill>
              </a:rPr>
              <a:t>. </a:t>
            </a:r>
            <a:r>
              <a:rPr kumimoji="1" lang="ru-RU" b="1" dirty="0" err="1" smtClean="0">
                <a:solidFill>
                  <a:srgbClr val="0000FF"/>
                </a:solidFill>
              </a:rPr>
              <a:t>Четдан</a:t>
            </a:r>
            <a:r>
              <a:rPr kumimoji="1" lang="ru-RU" b="1" dirty="0" smtClean="0">
                <a:solidFill>
                  <a:srgbClr val="0000FF"/>
                </a:solidFill>
              </a:rPr>
              <a:t> </a:t>
            </a:r>
            <a:r>
              <a:rPr kumimoji="1" lang="ru-RU" b="1" dirty="0" err="1" smtClean="0">
                <a:solidFill>
                  <a:srgbClr val="0000FF"/>
                </a:solidFill>
              </a:rPr>
              <a:t>жалб</a:t>
            </a:r>
            <a:r>
              <a:rPr kumimoji="1" lang="ru-RU" b="1" dirty="0" smtClean="0">
                <a:solidFill>
                  <a:srgbClr val="0000FF"/>
                </a:solidFill>
              </a:rPr>
              <a:t> </a:t>
            </a:r>
            <a:r>
              <a:rPr kumimoji="1" lang="ru-RU" b="1" dirty="0" err="1" smtClean="0">
                <a:solidFill>
                  <a:srgbClr val="0000FF"/>
                </a:solidFill>
              </a:rPr>
              <a:t>қилинган</a:t>
            </a:r>
            <a:r>
              <a:rPr kumimoji="1" lang="ru-RU" b="1" dirty="0" smtClean="0">
                <a:solidFill>
                  <a:srgbClr val="0000FF"/>
                </a:solidFill>
              </a:rPr>
              <a:t> </a:t>
            </a:r>
            <a:r>
              <a:rPr kumimoji="1" lang="ru-RU" b="1" dirty="0" err="1" smtClean="0">
                <a:solidFill>
                  <a:srgbClr val="0000FF"/>
                </a:solidFill>
              </a:rPr>
              <a:t>маблағлар</a:t>
            </a:r>
            <a:r>
              <a:rPr kumimoji="1" lang="ru-RU" b="1" u="none" dirty="0" smtClean="0"/>
              <a:t> </a:t>
            </a:r>
            <a:r>
              <a:rPr kumimoji="1" lang="ru-RU" u="none" dirty="0"/>
              <a:t>– </a:t>
            </a:r>
            <a:r>
              <a:rPr kumimoji="1" lang="ru-RU" u="none" dirty="0" err="1" smtClean="0"/>
              <a:t>тўғридан-тўғри</a:t>
            </a:r>
            <a:r>
              <a:rPr kumimoji="1" lang="ru-RU" u="none" dirty="0" smtClean="0"/>
              <a:t> </a:t>
            </a:r>
            <a:r>
              <a:rPr kumimoji="1" lang="ru-RU" u="none" dirty="0" err="1" smtClean="0"/>
              <a:t>фойдаланиш</a:t>
            </a:r>
            <a:r>
              <a:rPr kumimoji="1" lang="ru-RU" u="none" dirty="0" smtClean="0"/>
              <a:t> </a:t>
            </a:r>
            <a:r>
              <a:rPr kumimoji="1" lang="ru-RU" u="none" dirty="0" err="1" smtClean="0"/>
              <a:t>учун</a:t>
            </a:r>
            <a:r>
              <a:rPr kumimoji="1" lang="ru-RU" u="none" dirty="0" smtClean="0"/>
              <a:t> </a:t>
            </a:r>
            <a:r>
              <a:rPr kumimoji="1" lang="ru-RU" u="none" dirty="0" err="1" smtClean="0"/>
              <a:t>жалб</a:t>
            </a:r>
            <a:r>
              <a:rPr kumimoji="1" lang="ru-RU" u="none" dirty="0" smtClean="0"/>
              <a:t> </a:t>
            </a:r>
            <a:r>
              <a:rPr kumimoji="1" lang="ru-RU" u="none" dirty="0" err="1" smtClean="0"/>
              <a:t>қилинган</a:t>
            </a:r>
            <a:r>
              <a:rPr kumimoji="1" lang="ru-RU" u="none" dirty="0" smtClean="0"/>
              <a:t> </a:t>
            </a:r>
            <a:r>
              <a:rPr kumimoji="1" lang="ru-RU" u="none" dirty="0" err="1" smtClean="0"/>
              <a:t>мақсадли</a:t>
            </a:r>
            <a:r>
              <a:rPr kumimoji="1" lang="ru-RU" u="none" dirty="0" smtClean="0"/>
              <a:t> </a:t>
            </a:r>
            <a:r>
              <a:rPr kumimoji="1" lang="ru-RU" u="none" dirty="0" err="1" smtClean="0"/>
              <a:t>тушумлар</a:t>
            </a:r>
            <a:r>
              <a:rPr kumimoji="1" lang="ru-RU" u="none" dirty="0" smtClean="0"/>
              <a:t>, </a:t>
            </a:r>
            <a:r>
              <a:rPr kumimoji="1" lang="ru-RU" u="none" dirty="0" err="1" smtClean="0"/>
              <a:t>грантлар</a:t>
            </a:r>
            <a:r>
              <a:rPr kumimoji="1" lang="ru-RU" u="none" dirty="0" smtClean="0"/>
              <a:t>, </a:t>
            </a:r>
            <a:r>
              <a:rPr kumimoji="1" lang="ru-RU" u="none" dirty="0" err="1" smtClean="0"/>
              <a:t>субсидиялар</a:t>
            </a:r>
            <a:r>
              <a:rPr kumimoji="1" lang="ru-RU" u="none" dirty="0" smtClean="0"/>
              <a:t>, </a:t>
            </a:r>
            <a:r>
              <a:rPr kumimoji="1" lang="ru-RU" u="none" dirty="0" err="1" smtClean="0"/>
              <a:t>мақсадли</a:t>
            </a:r>
            <a:r>
              <a:rPr kumimoji="1" lang="ru-RU" u="none" dirty="0" smtClean="0"/>
              <a:t> </a:t>
            </a:r>
            <a:r>
              <a:rPr kumimoji="1" lang="ru-RU" u="none" dirty="0" err="1" smtClean="0"/>
              <a:t>фойдаланиладиган</a:t>
            </a:r>
            <a:r>
              <a:rPr kumimoji="1" lang="ru-RU" u="none" dirty="0" smtClean="0"/>
              <a:t> </a:t>
            </a:r>
            <a:r>
              <a:rPr kumimoji="1" lang="ru-RU" u="none" dirty="0" err="1" smtClean="0"/>
              <a:t>солиқ</a:t>
            </a:r>
            <a:r>
              <a:rPr kumimoji="1" lang="ru-RU" u="none" dirty="0" smtClean="0"/>
              <a:t> </a:t>
            </a:r>
            <a:r>
              <a:rPr kumimoji="1" lang="ru-RU" u="none" dirty="0" err="1" smtClean="0"/>
              <a:t>имтиёзлари</a:t>
            </a:r>
            <a:r>
              <a:rPr kumimoji="1" lang="ru-RU" u="none" dirty="0" smtClean="0"/>
              <a:t>.</a:t>
            </a:r>
            <a:endParaRPr kumimoji="1" lang="en-US" dirty="0"/>
          </a:p>
        </p:txBody>
      </p:sp>
      <p:pic>
        <p:nvPicPr>
          <p:cNvPr id="49180" name="Picture 28" descr="GNGST085"/>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rcRect/>
          <a:stretch>
            <a:fillRect/>
          </a:stretch>
        </p:blipFill>
        <p:spPr>
          <a:xfrm flipH="1">
            <a:off x="250748" y="2938410"/>
            <a:ext cx="2592387" cy="2054225"/>
          </a:xfrm>
          <a:noFill/>
        </p:spPr>
      </p:pic>
      <p:pic>
        <p:nvPicPr>
          <p:cNvPr id="49182" name="Picture 30" descr="GNGST0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7425" y="1341438"/>
            <a:ext cx="18065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5" name="Picture 33" descr="GNGST0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050" y="4437063"/>
            <a:ext cx="1727200"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AutoShape 36">
            <a:hlinkClick r:id="" action="ppaction://noaction" highlightClick="1"/>
          </p:cNvPr>
          <p:cNvSpPr>
            <a:spLocks noChangeArrowheads="1"/>
          </p:cNvSpPr>
          <p:nvPr/>
        </p:nvSpPr>
        <p:spPr bwMode="auto">
          <a:xfrm>
            <a:off x="0" y="6308725"/>
            <a:ext cx="539750" cy="549275"/>
          </a:xfrm>
          <a:prstGeom prst="actionButtonHome">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endParaRPr lang="ru-RU"/>
          </a:p>
        </p:txBody>
      </p:sp>
    </p:spTree>
    <p:extLst>
      <p:ext uri="{BB962C8B-B14F-4D97-AF65-F5344CB8AC3E}">
        <p14:creationId xmlns:p14="http://schemas.microsoft.com/office/powerpoint/2010/main" val="398494118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9174"/>
                                        </p:tgtEl>
                                        <p:attrNameLst>
                                          <p:attrName>style.visibility</p:attrName>
                                        </p:attrNameLst>
                                      </p:cBhvr>
                                      <p:to>
                                        <p:strVal val="visible"/>
                                      </p:to>
                                    </p:set>
                                    <p:anim calcmode="lin" valueType="num">
                                      <p:cBhvr>
                                        <p:cTn id="7" dur="2000" fill="hold"/>
                                        <p:tgtEl>
                                          <p:spTgt spid="49174"/>
                                        </p:tgtEl>
                                        <p:attrNameLst>
                                          <p:attrName>ppt_w</p:attrName>
                                        </p:attrNameLst>
                                      </p:cBhvr>
                                      <p:tavLst>
                                        <p:tav tm="0">
                                          <p:val>
                                            <p:fltVal val="0"/>
                                          </p:val>
                                        </p:tav>
                                        <p:tav tm="100000">
                                          <p:val>
                                            <p:strVal val="#ppt_w"/>
                                          </p:val>
                                        </p:tav>
                                      </p:tavLst>
                                    </p:anim>
                                    <p:anim calcmode="lin" valueType="num">
                                      <p:cBhvr>
                                        <p:cTn id="8" dur="2000" fill="hold"/>
                                        <p:tgtEl>
                                          <p:spTgt spid="49174"/>
                                        </p:tgtEl>
                                        <p:attrNameLst>
                                          <p:attrName>ppt_h</p:attrName>
                                        </p:attrNameLst>
                                      </p:cBhvr>
                                      <p:tavLst>
                                        <p:tav tm="0">
                                          <p:val>
                                            <p:fltVal val="0"/>
                                          </p:val>
                                        </p:tav>
                                        <p:tav tm="100000">
                                          <p:val>
                                            <p:strVal val="#ppt_h"/>
                                          </p:val>
                                        </p:tav>
                                      </p:tavLst>
                                    </p:anim>
                                    <p:animEffect transition="in" filter="fade">
                                      <p:cBhvr>
                                        <p:cTn id="9" dur="2000"/>
                                        <p:tgtEl>
                                          <p:spTgt spid="491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9175"/>
                                        </p:tgtEl>
                                        <p:attrNameLst>
                                          <p:attrName>style.visibility</p:attrName>
                                        </p:attrNameLst>
                                      </p:cBhvr>
                                      <p:to>
                                        <p:strVal val="visible"/>
                                      </p:to>
                                    </p:set>
                                    <p:anim calcmode="discrete" valueType="clr">
                                      <p:cBhvr override="childStyle">
                                        <p:cTn id="14" dur="80"/>
                                        <p:tgtEl>
                                          <p:spTgt spid="4917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9175"/>
                                        </p:tgtEl>
                                        <p:attrNameLst>
                                          <p:attrName>fillcolor</p:attrName>
                                        </p:attrNameLst>
                                      </p:cBhvr>
                                      <p:tavLst>
                                        <p:tav tm="0">
                                          <p:val>
                                            <p:clrVal>
                                              <a:schemeClr val="accent2"/>
                                            </p:clrVal>
                                          </p:val>
                                        </p:tav>
                                        <p:tav tm="50000">
                                          <p:val>
                                            <p:clrVal>
                                              <a:schemeClr val="hlink"/>
                                            </p:clrVal>
                                          </p:val>
                                        </p:tav>
                                      </p:tavLst>
                                    </p:anim>
                                    <p:set>
                                      <p:cBhvr>
                                        <p:cTn id="16" dur="80"/>
                                        <p:tgtEl>
                                          <p:spTgt spid="49175"/>
                                        </p:tgtEl>
                                        <p:attrNameLst>
                                          <p:attrName>fill.type</p:attrName>
                                        </p:attrNameLst>
                                      </p:cBhvr>
                                      <p:to>
                                        <p:strVal val="solid"/>
                                      </p:to>
                                    </p:set>
                                  </p:childTnLst>
                                </p:cTn>
                              </p:par>
                            </p:childTnLst>
                          </p:cTn>
                        </p:par>
                        <p:par>
                          <p:cTn id="17" fill="hold" nodeType="afterGroup">
                            <p:stCondLst>
                              <p:cond delay="8520"/>
                            </p:stCondLst>
                            <p:childTnLst>
                              <p:par>
                                <p:cTn id="18" presetID="1" presetClass="entr" presetSubtype="0" fill="hold" nodeType="afterEffect">
                                  <p:stCondLst>
                                    <p:cond delay="0"/>
                                  </p:stCondLst>
                                  <p:childTnLst>
                                    <p:set>
                                      <p:cBhvr>
                                        <p:cTn id="19" dur="1" fill="hold">
                                          <p:stCondLst>
                                            <p:cond delay="0"/>
                                          </p:stCondLst>
                                        </p:cTn>
                                        <p:tgtEl>
                                          <p:spTgt spid="4918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49176"/>
                                        </p:tgtEl>
                                        <p:attrNameLst>
                                          <p:attrName>style.visibility</p:attrName>
                                        </p:attrNameLst>
                                      </p:cBhvr>
                                      <p:to>
                                        <p:strVal val="visible"/>
                                      </p:to>
                                    </p:set>
                                    <p:anim calcmode="discrete" valueType="clr">
                                      <p:cBhvr override="childStyle">
                                        <p:cTn id="24" dur="80"/>
                                        <p:tgtEl>
                                          <p:spTgt spid="49176"/>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9176"/>
                                        </p:tgtEl>
                                        <p:attrNameLst>
                                          <p:attrName>fillcolor</p:attrName>
                                        </p:attrNameLst>
                                      </p:cBhvr>
                                      <p:tavLst>
                                        <p:tav tm="0">
                                          <p:val>
                                            <p:clrVal>
                                              <a:schemeClr val="accent2"/>
                                            </p:clrVal>
                                          </p:val>
                                        </p:tav>
                                        <p:tav tm="50000">
                                          <p:val>
                                            <p:clrVal>
                                              <a:schemeClr val="hlink"/>
                                            </p:clrVal>
                                          </p:val>
                                        </p:tav>
                                      </p:tavLst>
                                    </p:anim>
                                    <p:set>
                                      <p:cBhvr>
                                        <p:cTn id="26" dur="80"/>
                                        <p:tgtEl>
                                          <p:spTgt spid="49176"/>
                                        </p:tgtEl>
                                        <p:attrNameLst>
                                          <p:attrName>fill.type</p:attrName>
                                        </p:attrNameLst>
                                      </p:cBhvr>
                                      <p:to>
                                        <p:strVal val="solid"/>
                                      </p:to>
                                    </p:set>
                                  </p:childTnLst>
                                </p:cTn>
                              </p:par>
                            </p:childTnLst>
                          </p:cTn>
                        </p:par>
                        <p:par>
                          <p:cTn id="27" fill="hold" nodeType="afterGroup">
                            <p:stCondLst>
                              <p:cond delay="8240"/>
                            </p:stCondLst>
                            <p:childTnLst>
                              <p:par>
                                <p:cTn id="28" presetID="1" presetClass="entr" presetSubtype="0" fill="hold" nodeType="afterEffect">
                                  <p:stCondLst>
                                    <p:cond delay="0"/>
                                  </p:stCondLst>
                                  <p:childTnLst>
                                    <p:set>
                                      <p:cBhvr>
                                        <p:cTn id="29" dur="1" fill="hold">
                                          <p:stCondLst>
                                            <p:cond delay="0"/>
                                          </p:stCondLst>
                                        </p:cTn>
                                        <p:tgtEl>
                                          <p:spTgt spid="4918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49177"/>
                                        </p:tgtEl>
                                        <p:attrNameLst>
                                          <p:attrName>style.visibility</p:attrName>
                                        </p:attrNameLst>
                                      </p:cBhvr>
                                      <p:to>
                                        <p:strVal val="visible"/>
                                      </p:to>
                                    </p:set>
                                    <p:anim calcmode="discrete" valueType="clr">
                                      <p:cBhvr override="childStyle">
                                        <p:cTn id="34" dur="80"/>
                                        <p:tgtEl>
                                          <p:spTgt spid="49177"/>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49177"/>
                                        </p:tgtEl>
                                        <p:attrNameLst>
                                          <p:attrName>fillcolor</p:attrName>
                                        </p:attrNameLst>
                                      </p:cBhvr>
                                      <p:tavLst>
                                        <p:tav tm="0">
                                          <p:val>
                                            <p:clrVal>
                                              <a:schemeClr val="accent2"/>
                                            </p:clrVal>
                                          </p:val>
                                        </p:tav>
                                        <p:tav tm="50000">
                                          <p:val>
                                            <p:clrVal>
                                              <a:schemeClr val="hlink"/>
                                            </p:clrVal>
                                          </p:val>
                                        </p:tav>
                                      </p:tavLst>
                                    </p:anim>
                                    <p:set>
                                      <p:cBhvr>
                                        <p:cTn id="36" dur="80"/>
                                        <p:tgtEl>
                                          <p:spTgt spid="49177"/>
                                        </p:tgtEl>
                                        <p:attrNameLst>
                                          <p:attrName>fill.type</p:attrName>
                                        </p:attrNameLst>
                                      </p:cBhvr>
                                      <p:to>
                                        <p:strVal val="solid"/>
                                      </p:to>
                                    </p:set>
                                  </p:childTnLst>
                                </p:cTn>
                              </p:par>
                            </p:childTnLst>
                          </p:cTn>
                        </p:par>
                        <p:par>
                          <p:cTn id="37" fill="hold" nodeType="afterGroup">
                            <p:stCondLst>
                              <p:cond delay="5960"/>
                            </p:stCondLst>
                            <p:childTnLst>
                              <p:par>
                                <p:cTn id="38" presetID="1" presetClass="entr" presetSubtype="0" fill="hold" nodeType="afterEffect">
                                  <p:stCondLst>
                                    <p:cond delay="0"/>
                                  </p:stCondLst>
                                  <p:childTnLst>
                                    <p:set>
                                      <p:cBhvr>
                                        <p:cTn id="39" dur="1" fill="hold">
                                          <p:stCondLst>
                                            <p:cond delay="0"/>
                                          </p:stCondLst>
                                        </p:cTn>
                                        <p:tgtEl>
                                          <p:spTgt spid="49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4" grpId="0"/>
      <p:bldP spid="49175" grpId="0"/>
      <p:bldP spid="49176" grpId="0"/>
      <p:bldP spid="4917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738">
            <a:extLst>
              <a:ext uri="{FF2B5EF4-FFF2-40B4-BE49-F238E27FC236}">
                <a16:creationId xmlns:a16="http://schemas.microsoft.com/office/drawing/2014/main" xmlns="" id="{9804E69F-3BFF-41C0-A31F-AD4785C3E850}"/>
              </a:ext>
            </a:extLst>
          </p:cNvPr>
          <p:cNvSpPr>
            <a:spLocks noEditPoints="1"/>
          </p:cNvSpPr>
          <p:nvPr/>
        </p:nvSpPr>
        <p:spPr bwMode="auto">
          <a:xfrm>
            <a:off x="2911138" y="1186509"/>
            <a:ext cx="3580106" cy="3824204"/>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739">
            <a:extLst>
              <a:ext uri="{FF2B5EF4-FFF2-40B4-BE49-F238E27FC236}">
                <a16:creationId xmlns:a16="http://schemas.microsoft.com/office/drawing/2014/main" xmlns="" id="{A73B4782-3F9B-4088-9CC1-01F5506E15F4}"/>
              </a:ext>
            </a:extLst>
          </p:cNvPr>
          <p:cNvSpPr>
            <a:spLocks noEditPoints="1"/>
          </p:cNvSpPr>
          <p:nvPr/>
        </p:nvSpPr>
        <p:spPr bwMode="auto">
          <a:xfrm>
            <a:off x="4701191" y="2702943"/>
            <a:ext cx="1050978" cy="1054370"/>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2" name="Freeform 740">
            <a:extLst>
              <a:ext uri="{FF2B5EF4-FFF2-40B4-BE49-F238E27FC236}">
                <a16:creationId xmlns:a16="http://schemas.microsoft.com/office/drawing/2014/main" xmlns="" id="{FD867D6A-03DF-464E-8275-1F5993075E52}"/>
              </a:ext>
            </a:extLst>
          </p:cNvPr>
          <p:cNvSpPr>
            <a:spLocks noEditPoints="1"/>
          </p:cNvSpPr>
          <p:nvPr/>
        </p:nvSpPr>
        <p:spPr bwMode="auto">
          <a:xfrm>
            <a:off x="2705726" y="1436143"/>
            <a:ext cx="1054370" cy="1054370"/>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741">
            <a:extLst>
              <a:ext uri="{FF2B5EF4-FFF2-40B4-BE49-F238E27FC236}">
                <a16:creationId xmlns:a16="http://schemas.microsoft.com/office/drawing/2014/main" xmlns="" id="{44BC4166-CFFB-4BD8-B7D9-289FDFD548E9}"/>
              </a:ext>
            </a:extLst>
          </p:cNvPr>
          <p:cNvSpPr>
            <a:spLocks noEditPoints="1"/>
          </p:cNvSpPr>
          <p:nvPr/>
        </p:nvSpPr>
        <p:spPr bwMode="auto">
          <a:xfrm>
            <a:off x="2561036" y="3675068"/>
            <a:ext cx="1054370" cy="1050978"/>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grpSp>
        <p:nvGrpSpPr>
          <p:cNvPr id="63" name="Group 62">
            <a:extLst>
              <a:ext uri="{FF2B5EF4-FFF2-40B4-BE49-F238E27FC236}">
                <a16:creationId xmlns:a16="http://schemas.microsoft.com/office/drawing/2014/main" xmlns="" id="{F43679D2-9E76-473A-A330-20CAD187CBE0}"/>
              </a:ext>
            </a:extLst>
          </p:cNvPr>
          <p:cNvGrpSpPr/>
          <p:nvPr/>
        </p:nvGrpSpPr>
        <p:grpSpPr>
          <a:xfrm rot="7739657">
            <a:off x="5037357" y="1834680"/>
            <a:ext cx="310969" cy="1345854"/>
            <a:chOff x="3565858" y="2825086"/>
            <a:chExt cx="414625" cy="1207828"/>
          </a:xfrm>
          <a:solidFill>
            <a:schemeClr val="bg1">
              <a:lumMod val="65000"/>
            </a:schemeClr>
          </a:solidFill>
        </p:grpSpPr>
        <p:sp>
          <p:nvSpPr>
            <p:cNvPr id="64" name="Freeform: Shape 63">
              <a:extLst>
                <a:ext uri="{FF2B5EF4-FFF2-40B4-BE49-F238E27FC236}">
                  <a16:creationId xmlns:a16="http://schemas.microsoft.com/office/drawing/2014/main" xmlns=""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Freeform: Shape 64">
              <a:extLst>
                <a:ext uri="{FF2B5EF4-FFF2-40B4-BE49-F238E27FC236}">
                  <a16:creationId xmlns:a16="http://schemas.microsoft.com/office/drawing/2014/main" xmlns=""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7" name="Group 66">
            <a:extLst>
              <a:ext uri="{FF2B5EF4-FFF2-40B4-BE49-F238E27FC236}">
                <a16:creationId xmlns:a16="http://schemas.microsoft.com/office/drawing/2014/main" xmlns="" id="{6370D005-25B2-44BF-90FF-4E7EC1161BE1}"/>
              </a:ext>
            </a:extLst>
          </p:cNvPr>
          <p:cNvGrpSpPr/>
          <p:nvPr/>
        </p:nvGrpSpPr>
        <p:grpSpPr>
          <a:xfrm rot="14773178">
            <a:off x="4750665" y="4279153"/>
            <a:ext cx="310969" cy="1345854"/>
            <a:chOff x="3565858" y="2825086"/>
            <a:chExt cx="414625" cy="1207828"/>
          </a:xfrm>
          <a:solidFill>
            <a:schemeClr val="bg1">
              <a:lumMod val="65000"/>
            </a:schemeClr>
          </a:solidFill>
        </p:grpSpPr>
        <p:sp>
          <p:nvSpPr>
            <p:cNvPr id="68" name="Freeform: Shape 67">
              <a:extLst>
                <a:ext uri="{FF2B5EF4-FFF2-40B4-BE49-F238E27FC236}">
                  <a16:creationId xmlns:a16="http://schemas.microsoft.com/office/drawing/2014/main" xmlns=""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Freeform: Shape 68">
              <a:extLst>
                <a:ext uri="{FF2B5EF4-FFF2-40B4-BE49-F238E27FC236}">
                  <a16:creationId xmlns:a16="http://schemas.microsoft.com/office/drawing/2014/main" xmlns=""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70" name="Group 69">
            <a:extLst>
              <a:ext uri="{FF2B5EF4-FFF2-40B4-BE49-F238E27FC236}">
                <a16:creationId xmlns:a16="http://schemas.microsoft.com/office/drawing/2014/main" xmlns="" id="{7598244C-8DCD-42B9-988F-3091098DC830}"/>
              </a:ext>
            </a:extLst>
          </p:cNvPr>
          <p:cNvGrpSpPr/>
          <p:nvPr/>
        </p:nvGrpSpPr>
        <p:grpSpPr>
          <a:xfrm rot="183920">
            <a:off x="2741489" y="2936439"/>
            <a:ext cx="310969" cy="1345854"/>
            <a:chOff x="3565858" y="2825086"/>
            <a:chExt cx="414625" cy="1207828"/>
          </a:xfrm>
          <a:solidFill>
            <a:schemeClr val="bg1">
              <a:lumMod val="65000"/>
            </a:schemeClr>
          </a:solidFill>
        </p:grpSpPr>
        <p:sp>
          <p:nvSpPr>
            <p:cNvPr id="71" name="Freeform: Shape 70">
              <a:extLst>
                <a:ext uri="{FF2B5EF4-FFF2-40B4-BE49-F238E27FC236}">
                  <a16:creationId xmlns:a16="http://schemas.microsoft.com/office/drawing/2014/main" xmlns=""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Freeform: Shape 71">
              <a:extLst>
                <a:ext uri="{FF2B5EF4-FFF2-40B4-BE49-F238E27FC236}">
                  <a16:creationId xmlns:a16="http://schemas.microsoft.com/office/drawing/2014/main" xmlns=""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 name="Прямоугольник 3"/>
          <p:cNvSpPr/>
          <p:nvPr/>
        </p:nvSpPr>
        <p:spPr>
          <a:xfrm>
            <a:off x="1620157" y="1677763"/>
            <a:ext cx="1871723" cy="1754326"/>
          </a:xfrm>
          <a:prstGeom prst="rect">
            <a:avLst/>
          </a:prstGeom>
        </p:spPr>
        <p:txBody>
          <a:bodyPr wrap="square">
            <a:spAutoFit/>
          </a:bodyPr>
          <a:lstStyle/>
          <a:p>
            <a:pPr lvl="0"/>
            <a:r>
              <a:rPr lang="ru-RU" b="1" dirty="0" smtClean="0"/>
              <a:t>   </a:t>
            </a:r>
            <a:r>
              <a:rPr lang="ru-RU" b="1" dirty="0" err="1" smtClean="0"/>
              <a:t>Корхона</a:t>
            </a:r>
            <a:r>
              <a:rPr lang="ru-RU" b="1" dirty="0" smtClean="0"/>
              <a:t> </a:t>
            </a:r>
            <a:r>
              <a:rPr lang="ru-RU" b="1" dirty="0" err="1"/>
              <a:t>эгалик</a:t>
            </a:r>
            <a:r>
              <a:rPr lang="ru-RU" b="1" dirty="0"/>
              <a:t> </a:t>
            </a:r>
            <a:r>
              <a:rPr lang="ru-RU" b="1" dirty="0" err="1"/>
              <a:t>қиладиган</a:t>
            </a:r>
            <a:r>
              <a:rPr lang="ru-RU" b="1" dirty="0"/>
              <a:t> </a:t>
            </a:r>
            <a:r>
              <a:rPr lang="ru-RU" b="1" dirty="0" err="1"/>
              <a:t>воситаларни</a:t>
            </a:r>
            <a:r>
              <a:rPr lang="ru-RU" b="1" dirty="0"/>
              <a:t> </a:t>
            </a:r>
            <a:r>
              <a:rPr lang="ru-RU" b="1" dirty="0" err="1"/>
              <a:t>акс</a:t>
            </a:r>
            <a:r>
              <a:rPr lang="ru-RU" b="1" dirty="0"/>
              <a:t> </a:t>
            </a:r>
            <a:r>
              <a:rPr lang="ru-RU" b="1" dirty="0" err="1"/>
              <a:t>эттирувчи</a:t>
            </a:r>
            <a:r>
              <a:rPr lang="ru-RU" b="1" dirty="0"/>
              <a:t> </a:t>
            </a:r>
            <a:r>
              <a:rPr lang="ru-RU" b="1" dirty="0" err="1"/>
              <a:t>активлар</a:t>
            </a:r>
            <a:r>
              <a:rPr lang="ru-RU" b="1" dirty="0"/>
              <a:t>;</a:t>
            </a:r>
          </a:p>
        </p:txBody>
      </p:sp>
      <p:sp>
        <p:nvSpPr>
          <p:cNvPr id="9" name="Прямоугольник 8"/>
          <p:cNvSpPr/>
          <p:nvPr/>
        </p:nvSpPr>
        <p:spPr>
          <a:xfrm>
            <a:off x="2346705" y="4809926"/>
            <a:ext cx="2009271" cy="923330"/>
          </a:xfrm>
          <a:prstGeom prst="rect">
            <a:avLst/>
          </a:prstGeom>
        </p:spPr>
        <p:txBody>
          <a:bodyPr wrap="square">
            <a:spAutoFit/>
          </a:bodyPr>
          <a:lstStyle/>
          <a:p>
            <a:r>
              <a:rPr lang="ru-RU" b="1" dirty="0" smtClean="0"/>
              <a:t>  </a:t>
            </a:r>
            <a:r>
              <a:rPr lang="ru-RU" b="1" dirty="0" err="1" smtClean="0"/>
              <a:t>Корхона</a:t>
            </a:r>
            <a:r>
              <a:rPr lang="ru-RU" b="1" dirty="0" smtClean="0"/>
              <a:t> </a:t>
            </a:r>
            <a:r>
              <a:rPr lang="ru-RU" b="1" dirty="0" err="1"/>
              <a:t>тасарруфидаги</a:t>
            </a:r>
            <a:r>
              <a:rPr lang="ru-RU" b="1" dirty="0"/>
              <a:t> </a:t>
            </a:r>
            <a:r>
              <a:rPr lang="ru-RU" b="1" dirty="0" err="1"/>
              <a:t>ўз</a:t>
            </a:r>
            <a:r>
              <a:rPr lang="ru-RU" b="1" dirty="0"/>
              <a:t> </a:t>
            </a:r>
            <a:r>
              <a:rPr lang="ru-RU" b="1" dirty="0" err="1"/>
              <a:t>сармояси</a:t>
            </a:r>
            <a:endParaRPr lang="ru-RU" dirty="0"/>
          </a:p>
        </p:txBody>
      </p:sp>
      <p:sp>
        <p:nvSpPr>
          <p:cNvPr id="14" name="Прямоугольник 13"/>
          <p:cNvSpPr/>
          <p:nvPr/>
        </p:nvSpPr>
        <p:spPr>
          <a:xfrm>
            <a:off x="5579436" y="3861048"/>
            <a:ext cx="3097020" cy="1754326"/>
          </a:xfrm>
          <a:prstGeom prst="rect">
            <a:avLst/>
          </a:prstGeom>
        </p:spPr>
        <p:txBody>
          <a:bodyPr wrap="square">
            <a:spAutoFit/>
          </a:bodyPr>
          <a:lstStyle/>
          <a:p>
            <a:pPr lvl="0"/>
            <a:r>
              <a:rPr lang="ru-RU" b="1" dirty="0" smtClean="0"/>
              <a:t>  </a:t>
            </a:r>
            <a:r>
              <a:rPr lang="ru-RU" b="1" dirty="0" err="1" smtClean="0"/>
              <a:t>Кейинчалик</a:t>
            </a:r>
            <a:r>
              <a:rPr lang="ru-RU" b="1" dirty="0" smtClean="0"/>
              <a:t> </a:t>
            </a:r>
            <a:r>
              <a:rPr lang="ru-RU" b="1" dirty="0" err="1"/>
              <a:t>белгиланиши</a:t>
            </a:r>
            <a:r>
              <a:rPr lang="ru-RU" b="1" dirty="0"/>
              <a:t> </a:t>
            </a:r>
            <a:r>
              <a:rPr lang="ru-RU" b="1" dirty="0" err="1"/>
              <a:t>бўйича</a:t>
            </a:r>
            <a:r>
              <a:rPr lang="ru-RU" b="1" dirty="0"/>
              <a:t> </a:t>
            </a:r>
            <a:r>
              <a:rPr lang="ru-RU" b="1" dirty="0" err="1"/>
              <a:t>қайтарилиши</a:t>
            </a:r>
            <a:r>
              <a:rPr lang="ru-RU" b="1" dirty="0"/>
              <a:t> </a:t>
            </a:r>
            <a:r>
              <a:rPr lang="ru-RU" b="1" dirty="0" err="1"/>
              <a:t>лозим</a:t>
            </a:r>
            <a:r>
              <a:rPr lang="ru-RU" b="1" dirty="0"/>
              <a:t> </a:t>
            </a:r>
            <a:r>
              <a:rPr lang="ru-RU" b="1" dirty="0" err="1"/>
              <a:t>бўлган</a:t>
            </a:r>
            <a:r>
              <a:rPr lang="ru-RU" b="1" dirty="0"/>
              <a:t> </a:t>
            </a:r>
            <a:r>
              <a:rPr lang="ru-RU" b="1" dirty="0" err="1"/>
              <a:t>активларни</a:t>
            </a:r>
            <a:r>
              <a:rPr lang="ru-RU" b="1" dirty="0"/>
              <a:t> </a:t>
            </a:r>
            <a:r>
              <a:rPr lang="ru-RU" b="1" dirty="0" err="1"/>
              <a:t>сотиб</a:t>
            </a:r>
            <a:r>
              <a:rPr lang="ru-RU" b="1" dirty="0"/>
              <a:t> </a:t>
            </a:r>
            <a:r>
              <a:rPr lang="ru-RU" b="1" dirty="0" err="1"/>
              <a:t>олиш</a:t>
            </a:r>
            <a:r>
              <a:rPr lang="ru-RU" b="1" dirty="0"/>
              <a:t>, </a:t>
            </a:r>
            <a:r>
              <a:rPr lang="ru-RU" b="1" dirty="0" err="1"/>
              <a:t>ҳосил</a:t>
            </a:r>
            <a:r>
              <a:rPr lang="ru-RU" b="1" dirty="0"/>
              <a:t>  </a:t>
            </a:r>
            <a:r>
              <a:rPr lang="ru-RU" b="1" dirty="0" err="1"/>
              <a:t>қилиш</a:t>
            </a:r>
            <a:r>
              <a:rPr lang="ru-RU" b="1" dirty="0"/>
              <a:t> </a:t>
            </a:r>
            <a:r>
              <a:rPr lang="ru-RU" b="1" dirty="0" err="1"/>
              <a:t>натижасида</a:t>
            </a:r>
            <a:r>
              <a:rPr lang="ru-RU" b="1" dirty="0"/>
              <a:t> </a:t>
            </a:r>
            <a:r>
              <a:rPr lang="ru-RU" b="1" dirty="0" err="1"/>
              <a:t>юзага</a:t>
            </a:r>
            <a:r>
              <a:rPr lang="ru-RU" b="1" dirty="0"/>
              <a:t> </a:t>
            </a:r>
            <a:r>
              <a:rPr lang="ru-RU" b="1" dirty="0" err="1"/>
              <a:t>келган</a:t>
            </a:r>
            <a:r>
              <a:rPr lang="ru-RU" b="1" dirty="0"/>
              <a:t> </a:t>
            </a:r>
            <a:r>
              <a:rPr lang="ru-RU" b="1" dirty="0" err="1"/>
              <a:t>мажбуриятлар</a:t>
            </a:r>
            <a:r>
              <a:rPr lang="ru-RU" b="1" dirty="0"/>
              <a:t>.</a:t>
            </a:r>
          </a:p>
        </p:txBody>
      </p:sp>
      <p:sp>
        <p:nvSpPr>
          <p:cNvPr id="22" name="Oval 84">
            <a:extLst>
              <a:ext uri="{FF2B5EF4-FFF2-40B4-BE49-F238E27FC236}">
                <a16:creationId xmlns:a16="http://schemas.microsoft.com/office/drawing/2014/main" xmlns="" id="{7C1699F5-1DC8-4113-B588-236A240CA6C4}"/>
              </a:ext>
            </a:extLst>
          </p:cNvPr>
          <p:cNvSpPr/>
          <p:nvPr/>
        </p:nvSpPr>
        <p:spPr>
          <a:xfrm>
            <a:off x="2903618" y="1634035"/>
            <a:ext cx="658586" cy="658586"/>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23" name="Oval 81">
            <a:extLst>
              <a:ext uri="{FF2B5EF4-FFF2-40B4-BE49-F238E27FC236}">
                <a16:creationId xmlns:a16="http://schemas.microsoft.com/office/drawing/2014/main" xmlns="" id="{CDB66E00-CC0B-4B3D-9543-EABA06FB5C7D}"/>
              </a:ext>
            </a:extLst>
          </p:cNvPr>
          <p:cNvSpPr/>
          <p:nvPr/>
        </p:nvSpPr>
        <p:spPr>
          <a:xfrm>
            <a:off x="2758928" y="3837468"/>
            <a:ext cx="658586" cy="658586"/>
          </a:xfrm>
          <a:prstGeom prst="ellipse">
            <a:avLst/>
          </a:prstGeom>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24" name="Oval 75">
            <a:extLst>
              <a:ext uri="{FF2B5EF4-FFF2-40B4-BE49-F238E27FC236}">
                <a16:creationId xmlns:a16="http://schemas.microsoft.com/office/drawing/2014/main" xmlns="" id="{F14556C4-B089-44C0-8B20-40C32BA0282D}"/>
              </a:ext>
            </a:extLst>
          </p:cNvPr>
          <p:cNvSpPr/>
          <p:nvPr/>
        </p:nvSpPr>
        <p:spPr>
          <a:xfrm>
            <a:off x="4900215" y="2900835"/>
            <a:ext cx="658586" cy="658586"/>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smtClean="0">
                <a:effectLst>
                  <a:outerShdw blurRad="38100" dist="38100" dir="2700000" algn="tl">
                    <a:srgbClr val="000000">
                      <a:alpha val="43137"/>
                    </a:srgbClr>
                  </a:outerShdw>
                </a:effectLst>
              </a:rPr>
              <a:t>03</a:t>
            </a:r>
            <a:endParaRPr lang="en-US" sz="2700" b="1" dirty="0">
              <a:effectLst>
                <a:outerShdw blurRad="38100" dist="38100" dir="2700000" algn="tl">
                  <a:srgbClr val="000000">
                    <a:alpha val="43137"/>
                  </a:srgbClr>
                </a:outerShdw>
              </a:effectLst>
            </a:endParaRPr>
          </a:p>
        </p:txBody>
      </p:sp>
      <p:sp>
        <p:nvSpPr>
          <p:cNvPr id="2" name="Скругленный прямоугольник 1"/>
          <p:cNvSpPr/>
          <p:nvPr/>
        </p:nvSpPr>
        <p:spPr>
          <a:xfrm>
            <a:off x="467544" y="91479"/>
            <a:ext cx="8170747" cy="109502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b="1" dirty="0" err="1">
                <a:solidFill>
                  <a:schemeClr val="tx1"/>
                </a:solidFill>
              </a:rPr>
              <a:t>Шундай</a:t>
            </a:r>
            <a:r>
              <a:rPr lang="ru-RU" sz="2400" b="1" dirty="0">
                <a:solidFill>
                  <a:schemeClr val="tx1"/>
                </a:solidFill>
              </a:rPr>
              <a:t> </a:t>
            </a:r>
            <a:r>
              <a:rPr lang="ru-RU" sz="2400" b="1" dirty="0" err="1">
                <a:solidFill>
                  <a:schemeClr val="tx1"/>
                </a:solidFill>
              </a:rPr>
              <a:t>қилиб</a:t>
            </a:r>
            <a:r>
              <a:rPr lang="ru-RU" sz="2400" b="1" dirty="0">
                <a:solidFill>
                  <a:schemeClr val="tx1"/>
                </a:solidFill>
              </a:rPr>
              <a:t>, бухгалтерия </a:t>
            </a:r>
            <a:r>
              <a:rPr lang="ru-RU" sz="2400" b="1" dirty="0" err="1">
                <a:solidFill>
                  <a:schemeClr val="tx1"/>
                </a:solidFill>
              </a:rPr>
              <a:t>баланси</a:t>
            </a:r>
            <a:r>
              <a:rPr lang="ru-RU" sz="2400" b="1" dirty="0">
                <a:solidFill>
                  <a:schemeClr val="tx1"/>
                </a:solidFill>
              </a:rPr>
              <a:t> </a:t>
            </a:r>
            <a:r>
              <a:rPr lang="ru-RU" sz="2400" b="1" dirty="0" err="1">
                <a:solidFill>
                  <a:schemeClr val="tx1"/>
                </a:solidFill>
              </a:rPr>
              <a:t>қуйидаги</a:t>
            </a:r>
            <a:r>
              <a:rPr lang="ru-RU" sz="2400" b="1" dirty="0">
                <a:solidFill>
                  <a:schemeClr val="tx1"/>
                </a:solidFill>
              </a:rPr>
              <a:t> </a:t>
            </a:r>
            <a:r>
              <a:rPr lang="ru-RU" sz="2400" b="1" dirty="0" err="1">
                <a:solidFill>
                  <a:schemeClr val="tx1"/>
                </a:solidFill>
              </a:rPr>
              <a:t>элементларни</a:t>
            </a:r>
            <a:r>
              <a:rPr lang="ru-RU" sz="2400" b="1" dirty="0">
                <a:solidFill>
                  <a:schemeClr val="tx1"/>
                </a:solidFill>
              </a:rPr>
              <a:t> </a:t>
            </a:r>
            <a:r>
              <a:rPr lang="ru-RU" sz="2400" b="1" dirty="0" err="1">
                <a:solidFill>
                  <a:schemeClr val="tx1"/>
                </a:solidFill>
              </a:rPr>
              <a:t>ўз</a:t>
            </a:r>
            <a:r>
              <a:rPr lang="ru-RU" sz="2400" b="1" dirty="0">
                <a:solidFill>
                  <a:schemeClr val="tx1"/>
                </a:solidFill>
              </a:rPr>
              <a:t> ичига </a:t>
            </a:r>
            <a:r>
              <a:rPr lang="ru-RU" sz="2400" b="1" dirty="0" err="1">
                <a:solidFill>
                  <a:schemeClr val="tx1"/>
                </a:solidFill>
              </a:rPr>
              <a:t>олади</a:t>
            </a:r>
            <a:r>
              <a:rPr lang="ru-RU" sz="2400" b="1" dirty="0">
                <a:solidFill>
                  <a:schemeClr val="tx1"/>
                </a:solidFill>
              </a:rPr>
              <a:t>:</a:t>
            </a:r>
            <a:endParaRPr lang="ru-RU" sz="2400" dirty="0">
              <a:solidFill>
                <a:schemeClr val="tx1"/>
              </a:solidFill>
            </a:endParaRPr>
          </a:p>
        </p:txBody>
      </p:sp>
      <p:pic>
        <p:nvPicPr>
          <p:cNvPr id="25" name="Picture 2" descr="G:\ОЦЕНКА\Стратегия\Стратегия рисунки\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491" y="1677762"/>
            <a:ext cx="1585189" cy="1928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descr="G:\ОЦЕНКА\Стратегия\Стратегия рисунки\factory-icon--vista-business-icons--softiconsm-2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4355397"/>
            <a:ext cx="2185194" cy="182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 descr="C:\Documents and Settings\akmal\Рабочий стол\mmmm\Стратегия рисунки\two-storied-house-icon--large-business-iconset--aha-soft-1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35" y="2046921"/>
            <a:ext cx="2077329" cy="17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20581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Скругленный прямоугольник 42"/>
          <p:cNvSpPr/>
          <p:nvPr/>
        </p:nvSpPr>
        <p:spPr>
          <a:xfrm>
            <a:off x="1763688" y="188441"/>
            <a:ext cx="5693689" cy="14579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solidFill>
                  <a:schemeClr val="tx1"/>
                </a:solidFill>
              </a:rPr>
              <a:t>Бухгалтерия </a:t>
            </a:r>
            <a:r>
              <a:rPr lang="ru-RU" sz="2400" b="1" dirty="0" err="1">
                <a:solidFill>
                  <a:schemeClr val="tx1"/>
                </a:solidFill>
              </a:rPr>
              <a:t>балансида</a:t>
            </a:r>
            <a:r>
              <a:rPr lang="ru-RU" sz="2400" b="1" dirty="0">
                <a:solidFill>
                  <a:schemeClr val="tx1"/>
                </a:solidFill>
              </a:rPr>
              <a:t> </a:t>
            </a:r>
            <a:r>
              <a:rPr lang="ru-RU" sz="2400" dirty="0" err="1">
                <a:solidFill>
                  <a:schemeClr val="tx1"/>
                </a:solidFill>
              </a:rPr>
              <a:t>корхона</a:t>
            </a:r>
            <a:r>
              <a:rPr lang="ru-RU" sz="2400" dirty="0">
                <a:solidFill>
                  <a:schemeClr val="tx1"/>
                </a:solidFill>
              </a:rPr>
              <a:t> </a:t>
            </a:r>
            <a:r>
              <a:rPr lang="ru-RU" sz="2400" dirty="0" err="1">
                <a:solidFill>
                  <a:schemeClr val="tx1"/>
                </a:solidFill>
              </a:rPr>
              <a:t>активлари</a:t>
            </a:r>
            <a:r>
              <a:rPr lang="ru-RU" sz="2400" dirty="0">
                <a:solidFill>
                  <a:schemeClr val="tx1"/>
                </a:solidFill>
              </a:rPr>
              <a:t> </a:t>
            </a:r>
            <a:r>
              <a:rPr lang="ru-RU" sz="2400" dirty="0" err="1">
                <a:solidFill>
                  <a:schemeClr val="tx1"/>
                </a:solidFill>
              </a:rPr>
              <a:t>икки</a:t>
            </a:r>
            <a:r>
              <a:rPr lang="ru-RU" sz="2400" dirty="0">
                <a:solidFill>
                  <a:schemeClr val="tx1"/>
                </a:solidFill>
              </a:rPr>
              <a:t> </a:t>
            </a:r>
            <a:r>
              <a:rPr lang="ru-RU" sz="2400" dirty="0" err="1">
                <a:solidFill>
                  <a:schemeClr val="tx1"/>
                </a:solidFill>
              </a:rPr>
              <a:t>гуруҳда</a:t>
            </a:r>
            <a:r>
              <a:rPr lang="ru-RU" sz="2400" dirty="0">
                <a:solidFill>
                  <a:schemeClr val="tx1"/>
                </a:solidFill>
              </a:rPr>
              <a:t>: </a:t>
            </a:r>
            <a:r>
              <a:rPr lang="ru-RU" sz="2400" b="1" dirty="0" err="1">
                <a:solidFill>
                  <a:schemeClr val="tx1"/>
                </a:solidFill>
              </a:rPr>
              <a:t>узоқ</a:t>
            </a:r>
            <a:r>
              <a:rPr lang="ru-RU" sz="2400" b="1" dirty="0">
                <a:solidFill>
                  <a:schemeClr val="tx1"/>
                </a:solidFill>
              </a:rPr>
              <a:t> </a:t>
            </a:r>
            <a:r>
              <a:rPr lang="ru-RU" sz="2400" b="1" dirty="0" err="1">
                <a:solidFill>
                  <a:schemeClr val="tx1"/>
                </a:solidFill>
              </a:rPr>
              <a:t>муддатли</a:t>
            </a:r>
            <a:r>
              <a:rPr lang="ru-RU" sz="2400" b="1" dirty="0">
                <a:solidFill>
                  <a:schemeClr val="tx1"/>
                </a:solidFill>
              </a:rPr>
              <a:t> </a:t>
            </a:r>
            <a:r>
              <a:rPr lang="ru-RU" sz="2400" dirty="0" err="1">
                <a:solidFill>
                  <a:schemeClr val="tx1"/>
                </a:solidFill>
              </a:rPr>
              <a:t>ва</a:t>
            </a:r>
            <a:r>
              <a:rPr lang="ru-RU" sz="2400" dirty="0">
                <a:solidFill>
                  <a:schemeClr val="tx1"/>
                </a:solidFill>
              </a:rPr>
              <a:t> </a:t>
            </a:r>
            <a:r>
              <a:rPr lang="uz-Cyrl-UZ" sz="2400" b="1" dirty="0">
                <a:solidFill>
                  <a:schemeClr val="tx1"/>
                </a:solidFill>
              </a:rPr>
              <a:t>жорий</a:t>
            </a:r>
            <a:r>
              <a:rPr lang="ru-RU" sz="2400" b="1" dirty="0">
                <a:solidFill>
                  <a:schemeClr val="tx1"/>
                </a:solidFill>
              </a:rPr>
              <a:t> </a:t>
            </a:r>
            <a:r>
              <a:rPr lang="ru-RU" sz="2400" b="1" dirty="0" err="1">
                <a:solidFill>
                  <a:schemeClr val="tx1"/>
                </a:solidFill>
              </a:rPr>
              <a:t>активларда</a:t>
            </a:r>
            <a:r>
              <a:rPr lang="ru-RU" sz="2400" b="1" dirty="0">
                <a:solidFill>
                  <a:schemeClr val="tx1"/>
                </a:solidFill>
              </a:rPr>
              <a:t> </a:t>
            </a:r>
            <a:r>
              <a:rPr lang="ru-RU" sz="2400" dirty="0" err="1">
                <a:solidFill>
                  <a:schemeClr val="tx1"/>
                </a:solidFill>
              </a:rPr>
              <a:t>акс</a:t>
            </a:r>
            <a:r>
              <a:rPr lang="ru-RU" sz="2400" dirty="0">
                <a:solidFill>
                  <a:schemeClr val="tx1"/>
                </a:solidFill>
              </a:rPr>
              <a:t> </a:t>
            </a:r>
            <a:r>
              <a:rPr lang="ru-RU" sz="2400" dirty="0" err="1">
                <a:solidFill>
                  <a:schemeClr val="tx1"/>
                </a:solidFill>
              </a:rPr>
              <a:t>эттирилади</a:t>
            </a:r>
            <a:endParaRPr lang="ru-RU" sz="2400" dirty="0">
              <a:solidFill>
                <a:schemeClr val="tx1"/>
              </a:solidFill>
            </a:endParaRPr>
          </a:p>
        </p:txBody>
      </p:sp>
      <p:sp>
        <p:nvSpPr>
          <p:cNvPr id="44" name="Скругленная прямоугольная выноска 43"/>
          <p:cNvSpPr/>
          <p:nvPr/>
        </p:nvSpPr>
        <p:spPr>
          <a:xfrm>
            <a:off x="33790" y="1946466"/>
            <a:ext cx="2794000" cy="4866910"/>
          </a:xfrm>
          <a:prstGeom prst="wedgeRoundRectCallout">
            <a:avLst>
              <a:gd name="adj1" fmla="val 86199"/>
              <a:gd name="adj2" fmla="val 1928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sz="1600" b="1" dirty="0" err="1">
                <a:solidFill>
                  <a:schemeClr val="tx1"/>
                </a:solidFill>
              </a:rPr>
              <a:t>Узоқ</a:t>
            </a:r>
            <a:r>
              <a:rPr lang="ru-RU" sz="1600" b="1" dirty="0">
                <a:solidFill>
                  <a:schemeClr val="tx1"/>
                </a:solidFill>
              </a:rPr>
              <a:t> </a:t>
            </a:r>
            <a:r>
              <a:rPr lang="ru-RU" sz="1600" b="1" dirty="0" err="1">
                <a:solidFill>
                  <a:schemeClr val="tx1"/>
                </a:solidFill>
              </a:rPr>
              <a:t>муддатли</a:t>
            </a:r>
            <a:r>
              <a:rPr lang="ru-RU" sz="1600" b="1" dirty="0">
                <a:solidFill>
                  <a:schemeClr val="tx1"/>
                </a:solidFill>
              </a:rPr>
              <a:t> </a:t>
            </a:r>
            <a:r>
              <a:rPr lang="ru-RU" sz="1600" b="1" dirty="0" err="1">
                <a:solidFill>
                  <a:schemeClr val="tx1"/>
                </a:solidFill>
              </a:rPr>
              <a:t>активларга</a:t>
            </a:r>
            <a:r>
              <a:rPr lang="ru-RU" sz="1600" dirty="0">
                <a:solidFill>
                  <a:schemeClr val="tx1"/>
                </a:solidFill>
              </a:rPr>
              <a:t> </a:t>
            </a:r>
            <a:r>
              <a:rPr lang="ru-RU" sz="1600" dirty="0" err="1">
                <a:solidFill>
                  <a:schemeClr val="tx1"/>
                </a:solidFill>
              </a:rPr>
              <a:t>асосий</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номоддий</a:t>
            </a:r>
            <a:r>
              <a:rPr lang="ru-RU" sz="1600" dirty="0">
                <a:solidFill>
                  <a:schemeClr val="tx1"/>
                </a:solidFill>
              </a:rPr>
              <a:t> </a:t>
            </a:r>
            <a:r>
              <a:rPr lang="ru-RU" sz="1600" dirty="0" err="1">
                <a:solidFill>
                  <a:schemeClr val="tx1"/>
                </a:solidFill>
              </a:rPr>
              <a:t>активлар</a:t>
            </a:r>
            <a:r>
              <a:rPr lang="ru-RU" sz="1600" dirty="0">
                <a:solidFill>
                  <a:schemeClr val="tx1"/>
                </a:solidFill>
              </a:rPr>
              <a:t>, </a:t>
            </a:r>
            <a:r>
              <a:rPr lang="ru-RU" sz="1600" dirty="0" err="1">
                <a:solidFill>
                  <a:schemeClr val="tx1"/>
                </a:solidFill>
              </a:rPr>
              <a:t>узоқ</a:t>
            </a:r>
            <a:r>
              <a:rPr lang="ru-RU" sz="1600" dirty="0">
                <a:solidFill>
                  <a:schemeClr val="tx1"/>
                </a:solidFill>
              </a:rPr>
              <a:t> </a:t>
            </a:r>
            <a:r>
              <a:rPr lang="ru-RU" sz="1600" dirty="0" err="1">
                <a:solidFill>
                  <a:schemeClr val="tx1"/>
                </a:solidFill>
              </a:rPr>
              <a:t>муддатли</a:t>
            </a:r>
            <a:r>
              <a:rPr lang="ru-RU" sz="1600" dirty="0">
                <a:solidFill>
                  <a:schemeClr val="tx1"/>
                </a:solidFill>
              </a:rPr>
              <a:t> </a:t>
            </a:r>
            <a:r>
              <a:rPr lang="ru-RU" sz="1600" dirty="0" err="1">
                <a:solidFill>
                  <a:schemeClr val="tx1"/>
                </a:solidFill>
              </a:rPr>
              <a:t>инвестициялар</a:t>
            </a:r>
            <a:r>
              <a:rPr lang="ru-RU" sz="1600" dirty="0">
                <a:solidFill>
                  <a:schemeClr val="tx1"/>
                </a:solidFill>
              </a:rPr>
              <a:t>, </a:t>
            </a:r>
            <a:r>
              <a:rPr lang="ru-RU" sz="1600" dirty="0" err="1">
                <a:solidFill>
                  <a:schemeClr val="tx1"/>
                </a:solidFill>
              </a:rPr>
              <a:t>сотиб</a:t>
            </a:r>
            <a:r>
              <a:rPr lang="ru-RU" sz="1600" dirty="0">
                <a:solidFill>
                  <a:schemeClr val="tx1"/>
                </a:solidFill>
              </a:rPr>
              <a:t> </a:t>
            </a:r>
            <a:r>
              <a:rPr lang="ru-RU" sz="1600" dirty="0" err="1">
                <a:solidFill>
                  <a:schemeClr val="tx1"/>
                </a:solidFill>
              </a:rPr>
              <a:t>олинган</a:t>
            </a:r>
            <a:r>
              <a:rPr lang="ru-RU" sz="1600" dirty="0">
                <a:solidFill>
                  <a:schemeClr val="tx1"/>
                </a:solidFill>
              </a:rPr>
              <a:t> </a:t>
            </a:r>
            <a:r>
              <a:rPr lang="ru-RU" sz="1600" dirty="0" err="1">
                <a:solidFill>
                  <a:schemeClr val="tx1"/>
                </a:solidFill>
              </a:rPr>
              <a:t>акциялар</a:t>
            </a:r>
            <a:r>
              <a:rPr lang="ru-RU" sz="1600" dirty="0">
                <a:solidFill>
                  <a:schemeClr val="tx1"/>
                </a:solidFill>
              </a:rPr>
              <a:t> </a:t>
            </a:r>
            <a:r>
              <a:rPr lang="ru-RU" sz="1600" dirty="0" err="1">
                <a:solidFill>
                  <a:schemeClr val="tx1"/>
                </a:solidFill>
              </a:rPr>
              <a:t>ва</a:t>
            </a:r>
            <a:r>
              <a:rPr lang="ru-RU" sz="1600" dirty="0">
                <a:solidFill>
                  <a:schemeClr val="tx1"/>
                </a:solidFill>
              </a:rPr>
              <a:t> </a:t>
            </a:r>
            <a:r>
              <a:rPr lang="ru-RU" sz="1600" dirty="0" err="1">
                <a:solidFill>
                  <a:schemeClr val="tx1"/>
                </a:solidFill>
              </a:rPr>
              <a:t>заёмлар</a:t>
            </a:r>
            <a:r>
              <a:rPr lang="ru-RU" sz="1600" dirty="0">
                <a:solidFill>
                  <a:schemeClr val="tx1"/>
                </a:solidFill>
              </a:rPr>
              <a:t> </a:t>
            </a:r>
            <a:r>
              <a:rPr lang="ru-RU" sz="1600" dirty="0" err="1">
                <a:solidFill>
                  <a:schemeClr val="tx1"/>
                </a:solidFill>
              </a:rPr>
              <a:t>киритилади</a:t>
            </a:r>
            <a:r>
              <a:rPr lang="ru-RU" sz="1600" dirty="0">
                <a:solidFill>
                  <a:schemeClr val="tx1"/>
                </a:solidFill>
              </a:rPr>
              <a:t>. </a:t>
            </a:r>
            <a:r>
              <a:rPr lang="ru-RU" sz="1600" dirty="0" err="1">
                <a:solidFill>
                  <a:schemeClr val="tx1"/>
                </a:solidFill>
              </a:rPr>
              <a:t>Корхонанинг</a:t>
            </a:r>
            <a:r>
              <a:rPr lang="ru-RU" sz="1600" dirty="0">
                <a:solidFill>
                  <a:schemeClr val="tx1"/>
                </a:solidFill>
              </a:rPr>
              <a:t> </a:t>
            </a:r>
            <a:r>
              <a:rPr lang="ru-RU" sz="1600" dirty="0" err="1">
                <a:solidFill>
                  <a:schemeClr val="tx1"/>
                </a:solidFill>
              </a:rPr>
              <a:t>ишлаши</a:t>
            </a:r>
            <a:r>
              <a:rPr lang="ru-RU" sz="1600" dirty="0">
                <a:solidFill>
                  <a:schemeClr val="tx1"/>
                </a:solidFill>
              </a:rPr>
              <a:t> </a:t>
            </a:r>
            <a:r>
              <a:rPr lang="ru-RU" sz="1600" dirty="0" err="1">
                <a:solidFill>
                  <a:schemeClr val="tx1"/>
                </a:solidFill>
              </a:rPr>
              <a:t>билан</a:t>
            </a:r>
            <a:r>
              <a:rPr lang="ru-RU" sz="1600" dirty="0">
                <a:solidFill>
                  <a:schemeClr val="tx1"/>
                </a:solidFill>
              </a:rPr>
              <a:t> </a:t>
            </a:r>
            <a:r>
              <a:rPr lang="ru-RU" sz="1600" dirty="0" err="1">
                <a:solidFill>
                  <a:schemeClr val="tx1"/>
                </a:solidFill>
              </a:rPr>
              <a:t>бу</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ўз</a:t>
            </a:r>
            <a:r>
              <a:rPr lang="ru-RU" sz="1600" dirty="0">
                <a:solidFill>
                  <a:schemeClr val="tx1"/>
                </a:solidFill>
              </a:rPr>
              <a:t> </a:t>
            </a:r>
            <a:r>
              <a:rPr lang="ru-RU" sz="1600" dirty="0" err="1">
                <a:solidFill>
                  <a:schemeClr val="tx1"/>
                </a:solidFill>
              </a:rPr>
              <a:t>қийматини</a:t>
            </a:r>
            <a:r>
              <a:rPr lang="ru-RU" sz="1600" dirty="0">
                <a:solidFill>
                  <a:schemeClr val="tx1"/>
                </a:solidFill>
              </a:rPr>
              <a:t> </a:t>
            </a:r>
            <a:r>
              <a:rPr lang="ru-RU" sz="1600" dirty="0" err="1">
                <a:solidFill>
                  <a:schemeClr val="tx1"/>
                </a:solidFill>
              </a:rPr>
              <a:t>ўзгартирмайди</a:t>
            </a:r>
            <a:r>
              <a:rPr lang="ru-RU" sz="1600" dirty="0">
                <a:solidFill>
                  <a:schemeClr val="tx1"/>
                </a:solidFill>
              </a:rPr>
              <a:t>. </a:t>
            </a:r>
            <a:r>
              <a:rPr lang="ru-RU" sz="1600" dirty="0" err="1">
                <a:solidFill>
                  <a:schemeClr val="tx1"/>
                </a:solidFill>
              </a:rPr>
              <a:t>Масалан</a:t>
            </a:r>
            <a:r>
              <a:rPr lang="ru-RU" sz="1600" dirty="0">
                <a:solidFill>
                  <a:schemeClr val="tx1"/>
                </a:solidFill>
              </a:rPr>
              <a:t>. </a:t>
            </a:r>
            <a:r>
              <a:rPr lang="ru-RU" sz="1600" dirty="0" err="1">
                <a:solidFill>
                  <a:schemeClr val="tx1"/>
                </a:solidFill>
              </a:rPr>
              <a:t>Асосий</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қиймати</a:t>
            </a:r>
            <a:r>
              <a:rPr lang="ru-RU" sz="1600" dirty="0">
                <a:solidFill>
                  <a:schemeClr val="tx1"/>
                </a:solidFill>
              </a:rPr>
              <a:t> </a:t>
            </a:r>
            <a:r>
              <a:rPr lang="ru-RU" sz="1600" dirty="0" err="1">
                <a:solidFill>
                  <a:schemeClr val="tx1"/>
                </a:solidFill>
              </a:rPr>
              <a:t>қисқа</a:t>
            </a:r>
            <a:r>
              <a:rPr lang="ru-RU" sz="1600" dirty="0">
                <a:solidFill>
                  <a:schemeClr val="tx1"/>
                </a:solidFill>
              </a:rPr>
              <a:t> </a:t>
            </a:r>
            <a:r>
              <a:rPr lang="ru-RU" sz="1600" dirty="0" err="1">
                <a:solidFill>
                  <a:schemeClr val="tx1"/>
                </a:solidFill>
              </a:rPr>
              <a:t>вақт</a:t>
            </a:r>
            <a:r>
              <a:rPr lang="ru-RU" sz="1600" dirty="0">
                <a:solidFill>
                  <a:schemeClr val="tx1"/>
                </a:solidFill>
              </a:rPr>
              <a:t> </a:t>
            </a:r>
            <a:r>
              <a:rPr lang="ru-RU" sz="1600" dirty="0" err="1">
                <a:solidFill>
                  <a:schemeClr val="tx1"/>
                </a:solidFill>
              </a:rPr>
              <a:t>бўлаги</a:t>
            </a:r>
            <a:r>
              <a:rPr lang="ru-RU" sz="1600" dirty="0">
                <a:solidFill>
                  <a:schemeClr val="tx1"/>
                </a:solidFill>
              </a:rPr>
              <a:t> </a:t>
            </a:r>
            <a:r>
              <a:rPr lang="ru-RU" sz="1600" dirty="0" err="1">
                <a:solidFill>
                  <a:schemeClr val="tx1"/>
                </a:solidFill>
              </a:rPr>
              <a:t>мобайнида</a:t>
            </a:r>
            <a:r>
              <a:rPr lang="ru-RU" sz="1600" dirty="0">
                <a:solidFill>
                  <a:schemeClr val="tx1"/>
                </a:solidFill>
              </a:rPr>
              <a:t> </a:t>
            </a:r>
            <a:r>
              <a:rPr lang="ru-RU" sz="1600" dirty="0" err="1">
                <a:solidFill>
                  <a:schemeClr val="tx1"/>
                </a:solidFill>
              </a:rPr>
              <a:t>миқдоран</a:t>
            </a:r>
            <a:r>
              <a:rPr lang="ru-RU" sz="1600" dirty="0">
                <a:solidFill>
                  <a:schemeClr val="tx1"/>
                </a:solidFill>
              </a:rPr>
              <a:t> </a:t>
            </a:r>
            <a:r>
              <a:rPr lang="ru-RU" sz="1600" dirty="0" err="1">
                <a:solidFill>
                  <a:schemeClr val="tx1"/>
                </a:solidFill>
              </a:rPr>
              <a:t>жиддий</a:t>
            </a:r>
            <a:r>
              <a:rPr lang="ru-RU" sz="1600" dirty="0">
                <a:solidFill>
                  <a:schemeClr val="tx1"/>
                </a:solidFill>
              </a:rPr>
              <a:t> </a:t>
            </a:r>
            <a:r>
              <a:rPr lang="ru-RU" sz="1600" dirty="0" err="1">
                <a:solidFill>
                  <a:schemeClr val="tx1"/>
                </a:solidFill>
              </a:rPr>
              <a:t>ўзгармайди</a:t>
            </a:r>
            <a:r>
              <a:rPr lang="ru-RU" sz="1600" dirty="0">
                <a:solidFill>
                  <a:schemeClr val="tx1"/>
                </a:solidFill>
              </a:rPr>
              <a:t> </a:t>
            </a:r>
            <a:r>
              <a:rPr lang="ru-RU" sz="1600" dirty="0" err="1">
                <a:solidFill>
                  <a:schemeClr val="tx1"/>
                </a:solidFill>
              </a:rPr>
              <a:t>ва</a:t>
            </a:r>
            <a:r>
              <a:rPr lang="ru-RU" sz="1600" dirty="0">
                <a:solidFill>
                  <a:schemeClr val="tx1"/>
                </a:solidFill>
              </a:rPr>
              <a:t> у </a:t>
            </a:r>
            <a:r>
              <a:rPr lang="ru-RU" sz="1600" dirty="0" err="1">
                <a:solidFill>
                  <a:schemeClr val="tx1"/>
                </a:solidFill>
              </a:rPr>
              <a:t>фақат</a:t>
            </a:r>
            <a:r>
              <a:rPr lang="ru-RU" sz="1600" dirty="0">
                <a:solidFill>
                  <a:schemeClr val="tx1"/>
                </a:solidFill>
              </a:rPr>
              <a:t> </a:t>
            </a:r>
            <a:r>
              <a:rPr lang="ru-RU" sz="1600" dirty="0" err="1">
                <a:solidFill>
                  <a:schemeClr val="tx1"/>
                </a:solidFill>
              </a:rPr>
              <a:t>уларнинг</a:t>
            </a:r>
            <a:r>
              <a:rPr lang="ru-RU" sz="1600" dirty="0">
                <a:solidFill>
                  <a:schemeClr val="tx1"/>
                </a:solidFill>
              </a:rPr>
              <a:t> </a:t>
            </a:r>
            <a:r>
              <a:rPr lang="ru-RU" sz="1600" dirty="0" err="1">
                <a:solidFill>
                  <a:schemeClr val="tx1"/>
                </a:solidFill>
              </a:rPr>
              <a:t>ишлаш</a:t>
            </a:r>
            <a:r>
              <a:rPr lang="ru-RU" sz="1600" dirty="0">
                <a:solidFill>
                  <a:schemeClr val="tx1"/>
                </a:solidFill>
              </a:rPr>
              <a:t> </a:t>
            </a:r>
            <a:r>
              <a:rPr lang="ru-RU" sz="1600" dirty="0" err="1">
                <a:solidFill>
                  <a:schemeClr val="tx1"/>
                </a:solidFill>
              </a:rPr>
              <a:t>муддати</a:t>
            </a:r>
            <a:r>
              <a:rPr lang="ru-RU" sz="1600" dirty="0">
                <a:solidFill>
                  <a:schemeClr val="tx1"/>
                </a:solidFill>
              </a:rPr>
              <a:t> </a:t>
            </a:r>
            <a:r>
              <a:rPr lang="ru-RU" sz="1600" dirty="0" err="1">
                <a:solidFill>
                  <a:schemeClr val="tx1"/>
                </a:solidFill>
              </a:rPr>
              <a:t>тугашига</a:t>
            </a:r>
            <a:r>
              <a:rPr lang="ru-RU" sz="1600" dirty="0">
                <a:solidFill>
                  <a:schemeClr val="tx1"/>
                </a:solidFill>
              </a:rPr>
              <a:t> </a:t>
            </a:r>
            <a:r>
              <a:rPr lang="ru-RU" sz="1600" dirty="0" err="1">
                <a:solidFill>
                  <a:schemeClr val="tx1"/>
                </a:solidFill>
              </a:rPr>
              <a:t>кўра</a:t>
            </a:r>
            <a:r>
              <a:rPr lang="ru-RU" sz="1600" dirty="0">
                <a:solidFill>
                  <a:schemeClr val="tx1"/>
                </a:solidFill>
              </a:rPr>
              <a:t> </a:t>
            </a:r>
            <a:r>
              <a:rPr lang="ru-RU" sz="1600" dirty="0" err="1">
                <a:solidFill>
                  <a:schemeClr val="tx1"/>
                </a:solidFill>
              </a:rPr>
              <a:t>қопланади</a:t>
            </a:r>
            <a:r>
              <a:rPr lang="ru-RU" sz="1600" dirty="0">
                <a:solidFill>
                  <a:schemeClr val="tx1"/>
                </a:solidFill>
              </a:rPr>
              <a:t>.</a:t>
            </a:r>
            <a:endParaRPr lang="ru-RU" sz="1600" b="1" dirty="0">
              <a:solidFill>
                <a:schemeClr val="tx1"/>
              </a:solidFill>
            </a:endParaRPr>
          </a:p>
        </p:txBody>
      </p:sp>
      <p:sp>
        <p:nvSpPr>
          <p:cNvPr id="45" name="Скругленная прямоугольная выноска 44"/>
          <p:cNvSpPr/>
          <p:nvPr/>
        </p:nvSpPr>
        <p:spPr>
          <a:xfrm flipH="1">
            <a:off x="6300192" y="1922842"/>
            <a:ext cx="2793999" cy="4905083"/>
          </a:xfrm>
          <a:prstGeom prst="wedgeRoundRectCallout">
            <a:avLst>
              <a:gd name="adj1" fmla="val 86218"/>
              <a:gd name="adj2" fmla="val 1935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ru-RU" sz="1600" b="1" dirty="0" err="1">
                <a:solidFill>
                  <a:schemeClr val="tx1"/>
                </a:solidFill>
              </a:rPr>
              <a:t>Жорий</a:t>
            </a:r>
            <a:r>
              <a:rPr lang="ru-RU" sz="1600" b="1" dirty="0">
                <a:solidFill>
                  <a:schemeClr val="tx1"/>
                </a:solidFill>
              </a:rPr>
              <a:t> </a:t>
            </a:r>
            <a:r>
              <a:rPr lang="ru-RU" sz="1600" b="1" dirty="0" err="1">
                <a:solidFill>
                  <a:schemeClr val="tx1"/>
                </a:solidFill>
              </a:rPr>
              <a:t>активлар</a:t>
            </a:r>
            <a:r>
              <a:rPr lang="ru-RU" sz="1600" dirty="0"/>
              <a:t>, </a:t>
            </a:r>
            <a:r>
              <a:rPr lang="ru-RU" sz="1600" dirty="0" err="1">
                <a:solidFill>
                  <a:schemeClr val="tx1"/>
                </a:solidFill>
              </a:rPr>
              <a:t>одатда</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маблағларни</a:t>
            </a:r>
            <a:r>
              <a:rPr lang="ru-RU" sz="1600" dirty="0">
                <a:solidFill>
                  <a:schemeClr val="tx1"/>
                </a:solidFill>
              </a:rPr>
              <a:t>, </a:t>
            </a:r>
            <a:r>
              <a:rPr lang="ru-RU" sz="1600" dirty="0" err="1">
                <a:solidFill>
                  <a:schemeClr val="tx1"/>
                </a:solidFill>
              </a:rPr>
              <a:t>истеъмолчилар</a:t>
            </a:r>
            <a:r>
              <a:rPr lang="ru-RU" sz="1600" dirty="0">
                <a:solidFill>
                  <a:schemeClr val="tx1"/>
                </a:solidFill>
              </a:rPr>
              <a:t> </a:t>
            </a:r>
            <a:r>
              <a:rPr lang="ru-RU" sz="1600" dirty="0" err="1">
                <a:solidFill>
                  <a:schemeClr val="tx1"/>
                </a:solidFill>
              </a:rPr>
              <a:t>ҳисобрақамларини</a:t>
            </a:r>
            <a:r>
              <a:rPr lang="ru-RU" sz="1600" dirty="0">
                <a:solidFill>
                  <a:schemeClr val="tx1"/>
                </a:solidFill>
              </a:rPr>
              <a:t> </a:t>
            </a:r>
            <a:r>
              <a:rPr lang="ru-RU" sz="1600" dirty="0" err="1">
                <a:solidFill>
                  <a:schemeClr val="tx1"/>
                </a:solidFill>
              </a:rPr>
              <a:t>ва</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a:t>
            </a:r>
            <a:r>
              <a:rPr lang="ru-RU" sz="1600" dirty="0">
                <a:solidFill>
                  <a:schemeClr val="tx1"/>
                </a:solidFill>
              </a:rPr>
              <a:t> </a:t>
            </a:r>
            <a:r>
              <a:rPr lang="ru-RU" sz="1600" dirty="0" err="1">
                <a:solidFill>
                  <a:schemeClr val="tx1"/>
                </a:solidFill>
              </a:rPr>
              <a:t>шаклини</a:t>
            </a:r>
            <a:r>
              <a:rPr lang="ru-RU" sz="1600" dirty="0">
                <a:solidFill>
                  <a:schemeClr val="tx1"/>
                </a:solidFill>
              </a:rPr>
              <a:t> </a:t>
            </a:r>
            <a:r>
              <a:rPr lang="ru-RU" sz="1600" dirty="0" err="1">
                <a:solidFill>
                  <a:schemeClr val="tx1"/>
                </a:solidFill>
              </a:rPr>
              <a:t>эгаллаши</a:t>
            </a:r>
            <a:r>
              <a:rPr lang="ru-RU" sz="1600" dirty="0">
                <a:solidFill>
                  <a:schemeClr val="tx1"/>
                </a:solidFill>
              </a:rPr>
              <a:t> </a:t>
            </a:r>
            <a:r>
              <a:rPr lang="ru-RU" sz="1600" dirty="0" err="1">
                <a:solidFill>
                  <a:schemeClr val="tx1"/>
                </a:solidFill>
              </a:rPr>
              <a:t>лозим</a:t>
            </a:r>
            <a:r>
              <a:rPr lang="ru-RU" sz="1600" dirty="0">
                <a:solidFill>
                  <a:schemeClr val="tx1"/>
                </a:solidFill>
              </a:rPr>
              <a:t> </a:t>
            </a:r>
            <a:r>
              <a:rPr lang="ru-RU" sz="1600" dirty="0" err="1">
                <a:solidFill>
                  <a:schemeClr val="tx1"/>
                </a:solidFill>
              </a:rPr>
              <a:t>бўлган</a:t>
            </a:r>
            <a:r>
              <a:rPr lang="ru-RU" sz="1600" dirty="0">
                <a:solidFill>
                  <a:schemeClr val="tx1"/>
                </a:solidFill>
              </a:rPr>
              <a:t> </a:t>
            </a:r>
            <a:r>
              <a:rPr lang="ru-RU" sz="1600" dirty="0" err="1">
                <a:solidFill>
                  <a:schemeClr val="tx1"/>
                </a:solidFill>
              </a:rPr>
              <a:t>заҳираларни</a:t>
            </a:r>
            <a:r>
              <a:rPr lang="ru-RU" sz="1600" dirty="0">
                <a:solidFill>
                  <a:schemeClr val="tx1"/>
                </a:solidFill>
              </a:rPr>
              <a:t> </a:t>
            </a:r>
            <a:r>
              <a:rPr lang="ru-RU" sz="1600" dirty="0" err="1">
                <a:solidFill>
                  <a:schemeClr val="tx1"/>
                </a:solidFill>
              </a:rPr>
              <a:t>ўз</a:t>
            </a:r>
            <a:r>
              <a:rPr lang="ru-RU" sz="1600" dirty="0">
                <a:solidFill>
                  <a:schemeClr val="tx1"/>
                </a:solidFill>
              </a:rPr>
              <a:t> ичига </a:t>
            </a:r>
            <a:r>
              <a:rPr lang="ru-RU" sz="1600" dirty="0" err="1">
                <a:solidFill>
                  <a:schemeClr val="tx1"/>
                </a:solidFill>
              </a:rPr>
              <a:t>олади</a:t>
            </a:r>
            <a:r>
              <a:rPr lang="ru-RU" sz="1600" dirty="0">
                <a:solidFill>
                  <a:schemeClr val="tx1"/>
                </a:solidFill>
              </a:rPr>
              <a:t>. </a:t>
            </a:r>
            <a:r>
              <a:rPr lang="ru-RU" sz="1600" dirty="0" err="1">
                <a:solidFill>
                  <a:schemeClr val="tx1"/>
                </a:solidFill>
              </a:rPr>
              <a:t>Жорий</a:t>
            </a:r>
            <a:r>
              <a:rPr lang="ru-RU" sz="1600" dirty="0">
                <a:solidFill>
                  <a:schemeClr val="tx1"/>
                </a:solidFill>
              </a:rPr>
              <a:t> хўжалик </a:t>
            </a:r>
            <a:r>
              <a:rPr lang="ru-RU" sz="1600" dirty="0" err="1">
                <a:solidFill>
                  <a:schemeClr val="tx1"/>
                </a:solidFill>
              </a:rPr>
              <a:t>даври</a:t>
            </a:r>
            <a:r>
              <a:rPr lang="ru-RU" sz="1600" dirty="0">
                <a:solidFill>
                  <a:schemeClr val="tx1"/>
                </a:solidFill>
              </a:rPr>
              <a:t> </a:t>
            </a:r>
            <a:r>
              <a:rPr lang="ru-RU" sz="1600" dirty="0" err="1">
                <a:solidFill>
                  <a:schemeClr val="tx1"/>
                </a:solidFill>
              </a:rPr>
              <a:t>мобайнида</a:t>
            </a:r>
            <a:r>
              <a:rPr lang="ru-RU" sz="1600" dirty="0">
                <a:solidFill>
                  <a:schemeClr val="tx1"/>
                </a:solidFill>
              </a:rPr>
              <a:t> </a:t>
            </a:r>
            <a:r>
              <a:rPr lang="ru-RU" sz="1600" dirty="0" err="1">
                <a:solidFill>
                  <a:schemeClr val="tx1"/>
                </a:solidFill>
              </a:rPr>
              <a:t>бу</a:t>
            </a:r>
            <a:r>
              <a:rPr lang="ru-RU" sz="1600" dirty="0">
                <a:solidFill>
                  <a:schemeClr val="tx1"/>
                </a:solidFill>
              </a:rPr>
              <a:t> </a:t>
            </a:r>
            <a:r>
              <a:rPr lang="ru-RU" sz="1600" dirty="0" err="1">
                <a:solidFill>
                  <a:schemeClr val="tx1"/>
                </a:solidFill>
              </a:rPr>
              <a:t>активлар</a:t>
            </a:r>
            <a:r>
              <a:rPr lang="ru-RU" sz="1600" dirty="0">
                <a:solidFill>
                  <a:schemeClr val="tx1"/>
                </a:solidFill>
              </a:rPr>
              <a:t> доимо </a:t>
            </a:r>
            <a:r>
              <a:rPr lang="ru-RU" sz="1600" dirty="0" err="1">
                <a:solidFill>
                  <a:schemeClr val="tx1"/>
                </a:solidFill>
              </a:rPr>
              <a:t>ўзгариши</a:t>
            </a:r>
            <a:r>
              <a:rPr lang="ru-RU" sz="1600" dirty="0">
                <a:solidFill>
                  <a:schemeClr val="tx1"/>
                </a:solidFill>
              </a:rPr>
              <a:t> </a:t>
            </a:r>
            <a:r>
              <a:rPr lang="ru-RU" sz="1600" dirty="0" err="1">
                <a:solidFill>
                  <a:schemeClr val="tx1"/>
                </a:solidFill>
              </a:rPr>
              <a:t>мумкин</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маблағларга</a:t>
            </a:r>
            <a:r>
              <a:rPr lang="ru-RU" sz="1600" dirty="0">
                <a:solidFill>
                  <a:schemeClr val="tx1"/>
                </a:solidFill>
              </a:rPr>
              <a:t>   </a:t>
            </a:r>
            <a:r>
              <a:rPr lang="ru-RU" sz="1600" dirty="0" err="1">
                <a:solidFill>
                  <a:schemeClr val="tx1"/>
                </a:solidFill>
              </a:rPr>
              <a:t>айлантирилиши</a:t>
            </a:r>
            <a:r>
              <a:rPr lang="ru-RU" sz="1600" dirty="0">
                <a:solidFill>
                  <a:schemeClr val="tx1"/>
                </a:solidFill>
              </a:rPr>
              <a:t> </a:t>
            </a:r>
            <a:r>
              <a:rPr lang="ru-RU" sz="1600" dirty="0" err="1">
                <a:solidFill>
                  <a:schemeClr val="tx1"/>
                </a:solidFill>
              </a:rPr>
              <a:t>осон</a:t>
            </a:r>
            <a:r>
              <a:rPr lang="ru-RU" sz="1600" dirty="0">
                <a:solidFill>
                  <a:schemeClr val="tx1"/>
                </a:solidFill>
              </a:rPr>
              <a:t> </a:t>
            </a:r>
            <a:r>
              <a:rPr lang="ru-RU" sz="1600" dirty="0" err="1">
                <a:solidFill>
                  <a:schemeClr val="tx1"/>
                </a:solidFill>
              </a:rPr>
              <a:t>бўлган</a:t>
            </a:r>
            <a:r>
              <a:rPr lang="ru-RU" sz="1600" dirty="0">
                <a:solidFill>
                  <a:schemeClr val="tx1"/>
                </a:solidFill>
              </a:rPr>
              <a:t> </a:t>
            </a:r>
            <a:r>
              <a:rPr lang="ru-RU" sz="1600" dirty="0" err="1">
                <a:solidFill>
                  <a:schemeClr val="tx1"/>
                </a:solidFill>
              </a:rPr>
              <a:t>жорий</a:t>
            </a:r>
            <a:r>
              <a:rPr lang="ru-RU" sz="1600" dirty="0">
                <a:solidFill>
                  <a:schemeClr val="tx1"/>
                </a:solidFill>
              </a:rPr>
              <a:t> </a:t>
            </a:r>
            <a:r>
              <a:rPr lang="ru-RU" sz="1600" dirty="0" err="1">
                <a:solidFill>
                  <a:schemeClr val="tx1"/>
                </a:solidFill>
              </a:rPr>
              <a:t>активлар</a:t>
            </a:r>
            <a:r>
              <a:rPr lang="ru-RU" sz="1600" dirty="0">
                <a:solidFill>
                  <a:schemeClr val="tx1"/>
                </a:solidFill>
              </a:rPr>
              <a:t> </a:t>
            </a:r>
            <a:r>
              <a:rPr lang="ru-RU" sz="1600" dirty="0" err="1">
                <a:solidFill>
                  <a:schemeClr val="tx1"/>
                </a:solidFill>
              </a:rPr>
              <a:t>осон</a:t>
            </a:r>
            <a:r>
              <a:rPr lang="ru-RU" sz="1600" dirty="0">
                <a:solidFill>
                  <a:schemeClr val="tx1"/>
                </a:solidFill>
              </a:rPr>
              <a:t> реализация </a:t>
            </a:r>
            <a:r>
              <a:rPr lang="ru-RU" sz="1600" dirty="0" err="1">
                <a:solidFill>
                  <a:schemeClr val="tx1"/>
                </a:solidFill>
              </a:rPr>
              <a:t>қилинадиган</a:t>
            </a:r>
            <a:r>
              <a:rPr lang="ru-RU" sz="1600" dirty="0">
                <a:solidFill>
                  <a:schemeClr val="tx1"/>
                </a:solidFill>
              </a:rPr>
              <a:t>  </a:t>
            </a:r>
            <a:r>
              <a:rPr lang="ru-RU" sz="1600" dirty="0" err="1">
                <a:solidFill>
                  <a:schemeClr val="tx1"/>
                </a:solidFill>
              </a:rPr>
              <a:t>активларга</a:t>
            </a:r>
            <a:r>
              <a:rPr lang="ru-RU" sz="1600" dirty="0">
                <a:solidFill>
                  <a:schemeClr val="tx1"/>
                </a:solidFill>
              </a:rPr>
              <a:t> </a:t>
            </a:r>
            <a:r>
              <a:rPr lang="ru-RU" sz="1600" dirty="0" err="1">
                <a:solidFill>
                  <a:schemeClr val="tx1"/>
                </a:solidFill>
              </a:rPr>
              <a:t>киритилади</a:t>
            </a:r>
            <a:r>
              <a:rPr lang="ru-RU" sz="1200" dirty="0">
                <a:solidFill>
                  <a:schemeClr val="tx1"/>
                </a:solidFill>
              </a:rPr>
              <a:t>.</a:t>
            </a:r>
            <a:endParaRPr lang="ru-RU" sz="1200" b="1" dirty="0">
              <a:solidFill>
                <a:schemeClr val="tx1"/>
              </a:solidFill>
            </a:endParaRPr>
          </a:p>
        </p:txBody>
      </p:sp>
      <p:pic>
        <p:nvPicPr>
          <p:cNvPr id="4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869160"/>
            <a:ext cx="1440160" cy="195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https://media2.picsearch.com/is?1fCbnwZoY9ZC3BduAv22GTYqVdSWLFr7ZpMeJ17msV4&amp;height=2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961014"/>
            <a:ext cx="3312368" cy="1582779"/>
          </a:xfrm>
          <a:prstGeom prst="rect">
            <a:avLst/>
          </a:prstGeom>
          <a:noFill/>
          <a:extLst>
            <a:ext uri="{909E8E84-426E-40DD-AFC4-6F175D3DCCD1}">
              <a14:hiddenFill xmlns:a14="http://schemas.microsoft.com/office/drawing/2010/main">
                <a:solidFill>
                  <a:srgbClr val="FFFFFF"/>
                </a:solidFill>
              </a14:hiddenFill>
            </a:ext>
          </a:extLst>
        </p:spPr>
      </p:pic>
      <p:sp>
        <p:nvSpPr>
          <p:cNvPr id="11" name="Выгнутая вправо стрелка 10"/>
          <p:cNvSpPr/>
          <p:nvPr/>
        </p:nvSpPr>
        <p:spPr>
          <a:xfrm>
            <a:off x="7496996" y="709441"/>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лево стрелка 11"/>
          <p:cNvSpPr/>
          <p:nvPr/>
        </p:nvSpPr>
        <p:spPr>
          <a:xfrm>
            <a:off x="1032168" y="734940"/>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3808" y="3541522"/>
            <a:ext cx="1585029" cy="1471654"/>
          </a:xfrm>
          <a:prstGeom prst="rect">
            <a:avLst/>
          </a:prstGeom>
        </p:spPr>
      </p:pic>
      <p:pic>
        <p:nvPicPr>
          <p:cNvPr id="10" name="Объект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8024" y="3573016"/>
            <a:ext cx="1297396" cy="1368152"/>
          </a:xfrm>
          <a:prstGeom prst="rect">
            <a:avLst/>
          </a:prstGeom>
        </p:spPr>
      </p:pic>
    </p:spTree>
    <p:extLst>
      <p:ext uri="{BB962C8B-B14F-4D97-AF65-F5344CB8AC3E}">
        <p14:creationId xmlns:p14="http://schemas.microsoft.com/office/powerpoint/2010/main" val="128923033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xmlns="" id="{C863BB62-72CA-4083-A191-37CFFB8AA07F}"/>
              </a:ext>
            </a:extLst>
          </p:cNvPr>
          <p:cNvGrpSpPr/>
          <p:nvPr/>
        </p:nvGrpSpPr>
        <p:grpSpPr>
          <a:xfrm rot="19800000" flipH="1">
            <a:off x="7261574" y="3489739"/>
            <a:ext cx="1995371" cy="1139124"/>
            <a:chOff x="5776913" y="3405188"/>
            <a:chExt cx="2025650" cy="1158875"/>
          </a:xfrm>
        </p:grpSpPr>
        <p:sp>
          <p:nvSpPr>
            <p:cNvPr id="10" name="Freeform 6">
              <a:extLst>
                <a:ext uri="{FF2B5EF4-FFF2-40B4-BE49-F238E27FC236}">
                  <a16:creationId xmlns:a16="http://schemas.microsoft.com/office/drawing/2014/main" xmlns="" id="{B43CB7A4-4EE8-410F-AC63-9AF5C464527A}"/>
                </a:ext>
              </a:extLst>
            </p:cNvPr>
            <p:cNvSpPr>
              <a:spLocks/>
            </p:cNvSpPr>
            <p:nvPr/>
          </p:nvSpPr>
          <p:spPr bwMode="auto">
            <a:xfrm>
              <a:off x="5776913" y="3405188"/>
              <a:ext cx="1524000" cy="847725"/>
            </a:xfrm>
            <a:custGeom>
              <a:avLst/>
              <a:gdLst>
                <a:gd name="T0" fmla="*/ 800 w 960"/>
                <a:gd name="T1" fmla="*/ 283 h 534"/>
                <a:gd name="T2" fmla="*/ 960 w 960"/>
                <a:gd name="T3" fmla="*/ 534 h 534"/>
                <a:gd name="T4" fmla="*/ 933 w 960"/>
                <a:gd name="T5" fmla="*/ 160 h 534"/>
                <a:gd name="T6" fmla="*/ 0 w 960"/>
                <a:gd name="T7" fmla="*/ 0 h 534"/>
                <a:gd name="T8" fmla="*/ 800 w 960"/>
                <a:gd name="T9" fmla="*/ 283 h 534"/>
              </a:gdLst>
              <a:ahLst/>
              <a:cxnLst>
                <a:cxn ang="0">
                  <a:pos x="T0" y="T1"/>
                </a:cxn>
                <a:cxn ang="0">
                  <a:pos x="T2" y="T3"/>
                </a:cxn>
                <a:cxn ang="0">
                  <a:pos x="T4" y="T5"/>
                </a:cxn>
                <a:cxn ang="0">
                  <a:pos x="T6" y="T7"/>
                </a:cxn>
                <a:cxn ang="0">
                  <a:pos x="T8" y="T9"/>
                </a:cxn>
              </a:cxnLst>
              <a:rect l="0" t="0" r="r" b="b"/>
              <a:pathLst>
                <a:path w="960" h="534">
                  <a:moveTo>
                    <a:pt x="800" y="283"/>
                  </a:moveTo>
                  <a:lnTo>
                    <a:pt x="960" y="534"/>
                  </a:lnTo>
                  <a:lnTo>
                    <a:pt x="933" y="160"/>
                  </a:lnTo>
                  <a:lnTo>
                    <a:pt x="0" y="0"/>
                  </a:lnTo>
                  <a:lnTo>
                    <a:pt x="800" y="2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 name="Freeform 7">
              <a:extLst>
                <a:ext uri="{FF2B5EF4-FFF2-40B4-BE49-F238E27FC236}">
                  <a16:creationId xmlns:a16="http://schemas.microsoft.com/office/drawing/2014/main" xmlns="" id="{DEB83068-A02B-4861-88BF-7974F5E61877}"/>
                </a:ext>
              </a:extLst>
            </p:cNvPr>
            <p:cNvSpPr>
              <a:spLocks/>
            </p:cNvSpPr>
            <p:nvPr/>
          </p:nvSpPr>
          <p:spPr bwMode="auto">
            <a:xfrm>
              <a:off x="7299325" y="4254500"/>
              <a:ext cx="1588" cy="1587"/>
            </a:xfrm>
            <a:custGeom>
              <a:avLst/>
              <a:gdLst>
                <a:gd name="T0" fmla="*/ 7 w 7"/>
                <a:gd name="T1" fmla="*/ 10 h 10"/>
                <a:gd name="T2" fmla="*/ 6 w 7"/>
                <a:gd name="T3" fmla="*/ 2 h 10"/>
                <a:gd name="T4" fmla="*/ 0 w 7"/>
                <a:gd name="T5" fmla="*/ 0 h 10"/>
                <a:gd name="T6" fmla="*/ 7 w 7"/>
                <a:gd name="T7" fmla="*/ 10 h 10"/>
              </a:gdLst>
              <a:ahLst/>
              <a:cxnLst>
                <a:cxn ang="0">
                  <a:pos x="T0" y="T1"/>
                </a:cxn>
                <a:cxn ang="0">
                  <a:pos x="T2" y="T3"/>
                </a:cxn>
                <a:cxn ang="0">
                  <a:pos x="T4" y="T5"/>
                </a:cxn>
                <a:cxn ang="0">
                  <a:pos x="T6" y="T7"/>
                </a:cxn>
              </a:cxnLst>
              <a:rect l="0" t="0" r="r" b="b"/>
              <a:pathLst>
                <a:path w="7" h="10">
                  <a:moveTo>
                    <a:pt x="7" y="10"/>
                  </a:moveTo>
                  <a:lnTo>
                    <a:pt x="6" y="2"/>
                  </a:lnTo>
                  <a:lnTo>
                    <a:pt x="0" y="0"/>
                  </a:lnTo>
                  <a:lnTo>
                    <a:pt x="7" y="10"/>
                  </a:lnTo>
                  <a:close/>
                </a:path>
              </a:pathLst>
            </a:custGeom>
            <a:solidFill>
              <a:srgbClr val="82BF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2" name="Freeform 8">
              <a:extLst>
                <a:ext uri="{FF2B5EF4-FFF2-40B4-BE49-F238E27FC236}">
                  <a16:creationId xmlns:a16="http://schemas.microsoft.com/office/drawing/2014/main" xmlns="" id="{44437506-ACFF-4D17-A135-9370D2F7FDB7}"/>
                </a:ext>
              </a:extLst>
            </p:cNvPr>
            <p:cNvSpPr>
              <a:spLocks/>
            </p:cNvSpPr>
            <p:nvPr/>
          </p:nvSpPr>
          <p:spPr bwMode="auto">
            <a:xfrm>
              <a:off x="5776913" y="3405188"/>
              <a:ext cx="2025650" cy="254000"/>
            </a:xfrm>
            <a:custGeom>
              <a:avLst/>
              <a:gdLst>
                <a:gd name="T0" fmla="*/ 8902 w 12170"/>
                <a:gd name="T1" fmla="*/ 1519 h 1519"/>
                <a:gd name="T2" fmla="*/ 12170 w 12170"/>
                <a:gd name="T3" fmla="*/ 61 h 1519"/>
                <a:gd name="T4" fmla="*/ 0 w 12170"/>
                <a:gd name="T5" fmla="*/ 0 h 1519"/>
                <a:gd name="T6" fmla="*/ 8902 w 12170"/>
                <a:gd name="T7" fmla="*/ 1519 h 1519"/>
              </a:gdLst>
              <a:ahLst/>
              <a:cxnLst>
                <a:cxn ang="0">
                  <a:pos x="T0" y="T1"/>
                </a:cxn>
                <a:cxn ang="0">
                  <a:pos x="T2" y="T3"/>
                </a:cxn>
                <a:cxn ang="0">
                  <a:pos x="T4" y="T5"/>
                </a:cxn>
                <a:cxn ang="0">
                  <a:pos x="T6" y="T7"/>
                </a:cxn>
              </a:cxnLst>
              <a:rect l="0" t="0" r="r" b="b"/>
              <a:pathLst>
                <a:path w="12170" h="1519">
                  <a:moveTo>
                    <a:pt x="8902" y="1519"/>
                  </a:moveTo>
                  <a:lnTo>
                    <a:pt x="12170" y="61"/>
                  </a:lnTo>
                  <a:lnTo>
                    <a:pt x="0" y="0"/>
                  </a:lnTo>
                  <a:lnTo>
                    <a:pt x="8902" y="151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 name="Freeform 9">
              <a:extLst>
                <a:ext uri="{FF2B5EF4-FFF2-40B4-BE49-F238E27FC236}">
                  <a16:creationId xmlns:a16="http://schemas.microsoft.com/office/drawing/2014/main" xmlns="" id="{C1E0999E-69FC-4542-9A1A-AC8774AB9ECD}"/>
                </a:ext>
              </a:extLst>
            </p:cNvPr>
            <p:cNvSpPr>
              <a:spLocks/>
            </p:cNvSpPr>
            <p:nvPr/>
          </p:nvSpPr>
          <p:spPr bwMode="auto">
            <a:xfrm>
              <a:off x="6851650" y="3854450"/>
              <a:ext cx="450850" cy="400050"/>
            </a:xfrm>
            <a:custGeom>
              <a:avLst/>
              <a:gdLst>
                <a:gd name="T0" fmla="*/ 0 w 284"/>
                <a:gd name="T1" fmla="*/ 145 h 252"/>
                <a:gd name="T2" fmla="*/ 282 w 284"/>
                <a:gd name="T3" fmla="*/ 252 h 252"/>
                <a:gd name="T4" fmla="*/ 283 w 284"/>
                <a:gd name="T5" fmla="*/ 252 h 252"/>
                <a:gd name="T6" fmla="*/ 284 w 284"/>
                <a:gd name="T7" fmla="*/ 252 h 252"/>
                <a:gd name="T8" fmla="*/ 283 w 284"/>
                <a:gd name="T9" fmla="*/ 251 h 252"/>
                <a:gd name="T10" fmla="*/ 123 w 284"/>
                <a:gd name="T11" fmla="*/ 0 h 252"/>
                <a:gd name="T12" fmla="*/ 0 w 284"/>
                <a:gd name="T13" fmla="*/ 145 h 252"/>
              </a:gdLst>
              <a:ahLst/>
              <a:cxnLst>
                <a:cxn ang="0">
                  <a:pos x="T0" y="T1"/>
                </a:cxn>
                <a:cxn ang="0">
                  <a:pos x="T2" y="T3"/>
                </a:cxn>
                <a:cxn ang="0">
                  <a:pos x="T4" y="T5"/>
                </a:cxn>
                <a:cxn ang="0">
                  <a:pos x="T6" y="T7"/>
                </a:cxn>
                <a:cxn ang="0">
                  <a:pos x="T8" y="T9"/>
                </a:cxn>
                <a:cxn ang="0">
                  <a:pos x="T10" y="T11"/>
                </a:cxn>
                <a:cxn ang="0">
                  <a:pos x="T12" y="T13"/>
                </a:cxn>
              </a:cxnLst>
              <a:rect l="0" t="0" r="r" b="b"/>
              <a:pathLst>
                <a:path w="284" h="252">
                  <a:moveTo>
                    <a:pt x="0" y="145"/>
                  </a:moveTo>
                  <a:lnTo>
                    <a:pt x="282" y="252"/>
                  </a:lnTo>
                  <a:lnTo>
                    <a:pt x="283" y="252"/>
                  </a:lnTo>
                  <a:lnTo>
                    <a:pt x="284" y="252"/>
                  </a:lnTo>
                  <a:lnTo>
                    <a:pt x="283" y="251"/>
                  </a:lnTo>
                  <a:lnTo>
                    <a:pt x="123" y="0"/>
                  </a:lnTo>
                  <a:lnTo>
                    <a:pt x="0" y="145"/>
                  </a:lnTo>
                  <a:close/>
                </a:path>
              </a:pathLst>
            </a:custGeom>
            <a:solidFill>
              <a:schemeClr val="accent1">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4" name="Freeform 10">
              <a:extLst>
                <a:ext uri="{FF2B5EF4-FFF2-40B4-BE49-F238E27FC236}">
                  <a16:creationId xmlns:a16="http://schemas.microsoft.com/office/drawing/2014/main" xmlns="" id="{54EAE346-FBDF-4F53-A111-2E1331DBD9AA}"/>
                </a:ext>
              </a:extLst>
            </p:cNvPr>
            <p:cNvSpPr>
              <a:spLocks/>
            </p:cNvSpPr>
            <p:nvPr/>
          </p:nvSpPr>
          <p:spPr bwMode="auto">
            <a:xfrm>
              <a:off x="5776913" y="3405188"/>
              <a:ext cx="1270000" cy="1158875"/>
            </a:xfrm>
            <a:custGeom>
              <a:avLst/>
              <a:gdLst>
                <a:gd name="T0" fmla="*/ 4033 w 7629"/>
                <a:gd name="T1" fmla="*/ 6958 h 6958"/>
                <a:gd name="T2" fmla="*/ 7629 w 7629"/>
                <a:gd name="T3" fmla="*/ 2694 h 6958"/>
                <a:gd name="T4" fmla="*/ 0 w 7629"/>
                <a:gd name="T5" fmla="*/ 0 h 6958"/>
                <a:gd name="T6" fmla="*/ 4033 w 7629"/>
                <a:gd name="T7" fmla="*/ 6958 h 6958"/>
              </a:gdLst>
              <a:ahLst/>
              <a:cxnLst>
                <a:cxn ang="0">
                  <a:pos x="T0" y="T1"/>
                </a:cxn>
                <a:cxn ang="0">
                  <a:pos x="T2" y="T3"/>
                </a:cxn>
                <a:cxn ang="0">
                  <a:pos x="T4" y="T5"/>
                </a:cxn>
                <a:cxn ang="0">
                  <a:pos x="T6" y="T7"/>
                </a:cxn>
              </a:cxnLst>
              <a:rect l="0" t="0" r="r" b="b"/>
              <a:pathLst>
                <a:path w="7629" h="6958">
                  <a:moveTo>
                    <a:pt x="4033" y="6958"/>
                  </a:moveTo>
                  <a:lnTo>
                    <a:pt x="7629" y="2694"/>
                  </a:lnTo>
                  <a:lnTo>
                    <a:pt x="0" y="0"/>
                  </a:lnTo>
                  <a:lnTo>
                    <a:pt x="4033" y="695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73" name="Freeform 287">
            <a:extLst>
              <a:ext uri="{FF2B5EF4-FFF2-40B4-BE49-F238E27FC236}">
                <a16:creationId xmlns:a16="http://schemas.microsoft.com/office/drawing/2014/main" xmlns="" id="{2A12766A-322F-4B9C-9A8E-DAA53CDDC929}"/>
              </a:ext>
            </a:extLst>
          </p:cNvPr>
          <p:cNvSpPr>
            <a:spLocks/>
          </p:cNvSpPr>
          <p:nvPr/>
        </p:nvSpPr>
        <p:spPr bwMode="auto">
          <a:xfrm rot="15196441">
            <a:off x="2314116" y="1589255"/>
            <a:ext cx="3482810" cy="6641540"/>
          </a:xfrm>
          <a:custGeom>
            <a:avLst/>
            <a:gdLst>
              <a:gd name="T0" fmla="*/ 657 w 2289"/>
              <a:gd name="T1" fmla="*/ 3772 h 3772"/>
              <a:gd name="T2" fmla="*/ 168 w 2289"/>
              <a:gd name="T3" fmla="*/ 3010 h 3772"/>
              <a:gd name="T4" fmla="*/ 342 w 2289"/>
              <a:gd name="T5" fmla="*/ 2122 h 3772"/>
              <a:gd name="T6" fmla="*/ 733 w 2289"/>
              <a:gd name="T7" fmla="*/ 1806 h 3772"/>
              <a:gd name="T8" fmla="*/ 1179 w 2289"/>
              <a:gd name="T9" fmla="*/ 1971 h 3772"/>
              <a:gd name="T10" fmla="*/ 888 w 2289"/>
              <a:gd name="T11" fmla="*/ 2498 h 3772"/>
              <a:gd name="T12" fmla="*/ 277 w 2289"/>
              <a:gd name="T13" fmla="*/ 2236 h 3772"/>
              <a:gd name="T14" fmla="*/ 88 w 2289"/>
              <a:gd name="T15" fmla="*/ 1332 h 3772"/>
              <a:gd name="T16" fmla="*/ 724 w 2289"/>
              <a:gd name="T17" fmla="*/ 662 h 3772"/>
              <a:gd name="T18" fmla="*/ 1071 w 2289"/>
              <a:gd name="T19" fmla="*/ 646 h 3772"/>
              <a:gd name="T20" fmla="*/ 1264 w 2289"/>
              <a:gd name="T21" fmla="*/ 912 h 3772"/>
              <a:gd name="T22" fmla="*/ 1023 w 2289"/>
              <a:gd name="T23" fmla="*/ 1133 h 3772"/>
              <a:gd name="T24" fmla="*/ 718 w 2289"/>
              <a:gd name="T25" fmla="*/ 981 h 3772"/>
              <a:gd name="T26" fmla="*/ 752 w 2289"/>
              <a:gd name="T27" fmla="*/ 315 h 3772"/>
              <a:gd name="T28" fmla="*/ 1382 w 2289"/>
              <a:gd name="T29" fmla="*/ 16 h 3772"/>
              <a:gd name="T30" fmla="*/ 1960 w 2289"/>
              <a:gd name="T31" fmla="*/ 58 h 3772"/>
              <a:gd name="T32" fmla="*/ 2289 w 2289"/>
              <a:gd name="T33" fmla="*/ 113 h 3772"/>
              <a:gd name="connsiteX0" fmla="*/ 2647 w 9777"/>
              <a:gd name="connsiteY0" fmla="*/ 9975 h 9975"/>
              <a:gd name="connsiteX1" fmla="*/ 511 w 9777"/>
              <a:gd name="connsiteY1" fmla="*/ 7955 h 9975"/>
              <a:gd name="connsiteX2" fmla="*/ 1271 w 9777"/>
              <a:gd name="connsiteY2" fmla="*/ 5601 h 9975"/>
              <a:gd name="connsiteX3" fmla="*/ 2979 w 9777"/>
              <a:gd name="connsiteY3" fmla="*/ 4763 h 9975"/>
              <a:gd name="connsiteX4" fmla="*/ 4928 w 9777"/>
              <a:gd name="connsiteY4" fmla="*/ 5200 h 9975"/>
              <a:gd name="connsiteX5" fmla="*/ 3656 w 9777"/>
              <a:gd name="connsiteY5" fmla="*/ 6597 h 9975"/>
              <a:gd name="connsiteX6" fmla="*/ 987 w 9777"/>
              <a:gd name="connsiteY6" fmla="*/ 5903 h 9975"/>
              <a:gd name="connsiteX7" fmla="*/ 161 w 9777"/>
              <a:gd name="connsiteY7" fmla="*/ 3506 h 9975"/>
              <a:gd name="connsiteX8" fmla="*/ 2940 w 9777"/>
              <a:gd name="connsiteY8" fmla="*/ 1730 h 9975"/>
              <a:gd name="connsiteX9" fmla="*/ 4456 w 9777"/>
              <a:gd name="connsiteY9" fmla="*/ 1688 h 9975"/>
              <a:gd name="connsiteX10" fmla="*/ 5299 w 9777"/>
              <a:gd name="connsiteY10" fmla="*/ 2393 h 9975"/>
              <a:gd name="connsiteX11" fmla="*/ 4246 w 9777"/>
              <a:gd name="connsiteY11" fmla="*/ 2979 h 9975"/>
              <a:gd name="connsiteX12" fmla="*/ 2914 w 9777"/>
              <a:gd name="connsiteY12" fmla="*/ 2576 h 9975"/>
              <a:gd name="connsiteX13" fmla="*/ 3062 w 9777"/>
              <a:gd name="connsiteY13" fmla="*/ 810 h 9975"/>
              <a:gd name="connsiteX14" fmla="*/ 5815 w 9777"/>
              <a:gd name="connsiteY14" fmla="*/ 17 h 9975"/>
              <a:gd name="connsiteX15" fmla="*/ 9777 w 9777"/>
              <a:gd name="connsiteY15" fmla="*/ 275 h 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77" h="9975">
                <a:moveTo>
                  <a:pt x="2647" y="9975"/>
                </a:moveTo>
                <a:cubicBezTo>
                  <a:pt x="1546" y="9500"/>
                  <a:pt x="764" y="8761"/>
                  <a:pt x="511" y="7955"/>
                </a:cubicBezTo>
                <a:cubicBezTo>
                  <a:pt x="258" y="7152"/>
                  <a:pt x="537" y="6290"/>
                  <a:pt x="1271" y="5601"/>
                </a:cubicBezTo>
                <a:cubicBezTo>
                  <a:pt x="1682" y="5222"/>
                  <a:pt x="2254" y="4880"/>
                  <a:pt x="2979" y="4763"/>
                </a:cubicBezTo>
                <a:cubicBezTo>
                  <a:pt x="3700" y="4644"/>
                  <a:pt x="4578" y="4800"/>
                  <a:pt x="4928" y="5200"/>
                </a:cubicBezTo>
                <a:cubicBezTo>
                  <a:pt x="5408" y="5744"/>
                  <a:pt x="4652" y="6470"/>
                  <a:pt x="3656" y="6597"/>
                </a:cubicBezTo>
                <a:cubicBezTo>
                  <a:pt x="2660" y="6722"/>
                  <a:pt x="1634" y="6380"/>
                  <a:pt x="987" y="5903"/>
                </a:cubicBezTo>
                <a:cubicBezTo>
                  <a:pt x="96" y="5248"/>
                  <a:pt x="-223" y="4323"/>
                  <a:pt x="161" y="3506"/>
                </a:cubicBezTo>
                <a:cubicBezTo>
                  <a:pt x="542" y="2690"/>
                  <a:pt x="1616" y="2003"/>
                  <a:pt x="2940" y="1730"/>
                </a:cubicBezTo>
                <a:cubicBezTo>
                  <a:pt x="3429" y="1627"/>
                  <a:pt x="3971" y="1582"/>
                  <a:pt x="4456" y="1688"/>
                </a:cubicBezTo>
                <a:cubicBezTo>
                  <a:pt x="4941" y="1794"/>
                  <a:pt x="5343" y="2083"/>
                  <a:pt x="5299" y="2393"/>
                </a:cubicBezTo>
                <a:cubicBezTo>
                  <a:pt x="5255" y="2708"/>
                  <a:pt x="4766" y="2958"/>
                  <a:pt x="4246" y="2979"/>
                </a:cubicBezTo>
                <a:cubicBezTo>
                  <a:pt x="3731" y="3000"/>
                  <a:pt x="3224" y="2825"/>
                  <a:pt x="2914" y="2576"/>
                </a:cubicBezTo>
                <a:cubicBezTo>
                  <a:pt x="2280" y="2069"/>
                  <a:pt x="2411" y="1309"/>
                  <a:pt x="3062" y="810"/>
                </a:cubicBezTo>
                <a:cubicBezTo>
                  <a:pt x="3709" y="314"/>
                  <a:pt x="4770" y="60"/>
                  <a:pt x="5815" y="17"/>
                </a:cubicBezTo>
                <a:cubicBezTo>
                  <a:pt x="6934" y="-72"/>
                  <a:pt x="8952" y="221"/>
                  <a:pt x="9777" y="275"/>
                </a:cubicBezTo>
              </a:path>
            </a:pathLst>
          </a:custGeom>
          <a:ln>
            <a:headEnd/>
            <a:tailEnd/>
          </a:ln>
          <a:extLst/>
        </p:spPr>
        <p:style>
          <a:lnRef idx="3">
            <a:schemeClr val="dk1"/>
          </a:lnRef>
          <a:fillRef idx="0">
            <a:schemeClr val="dk1"/>
          </a:fillRef>
          <a:effectRef idx="2">
            <a:schemeClr val="dk1"/>
          </a:effectRef>
          <a:fontRef idx="minor">
            <a:schemeClr val="tx1"/>
          </a:fontRef>
        </p:style>
        <p:txBody>
          <a:bodyPr vert="horz" wrap="square" lIns="68580" tIns="34290" rIns="68580" bIns="34290" numCol="1" anchor="t" anchorCtr="0" compatLnSpc="1">
            <a:prstTxWarp prst="textNoShape">
              <a:avLst/>
            </a:prstTxWarp>
          </a:bodyPr>
          <a:lstStyle/>
          <a:p>
            <a:endParaRPr lang="en-US" sz="1350"/>
          </a:p>
        </p:txBody>
      </p:sp>
      <p:grpSp>
        <p:nvGrpSpPr>
          <p:cNvPr id="107" name="Group 106">
            <a:extLst>
              <a:ext uri="{FF2B5EF4-FFF2-40B4-BE49-F238E27FC236}">
                <a16:creationId xmlns:a16="http://schemas.microsoft.com/office/drawing/2014/main" xmlns="" id="{D714B914-0105-44BE-9B4C-A97B45A725AB}"/>
              </a:ext>
            </a:extLst>
          </p:cNvPr>
          <p:cNvGrpSpPr/>
          <p:nvPr/>
        </p:nvGrpSpPr>
        <p:grpSpPr>
          <a:xfrm>
            <a:off x="237624" y="3554315"/>
            <a:ext cx="637794" cy="637794"/>
            <a:chOff x="276395" y="1672297"/>
            <a:chExt cx="850392" cy="850392"/>
          </a:xfrm>
        </p:grpSpPr>
        <p:sp>
          <p:nvSpPr>
            <p:cNvPr id="108" name="Oval 107">
              <a:extLst>
                <a:ext uri="{FF2B5EF4-FFF2-40B4-BE49-F238E27FC236}">
                  <a16:creationId xmlns:a16="http://schemas.microsoft.com/office/drawing/2014/main" xmlns="" id="{6D3492F6-1562-473C-8062-E4945251DB41}"/>
                </a:ext>
              </a:extLst>
            </p:cNvPr>
            <p:cNvSpPr/>
            <p:nvPr/>
          </p:nvSpPr>
          <p:spPr>
            <a:xfrm>
              <a:off x="316832" y="1712734"/>
              <a:ext cx="769519" cy="769519"/>
            </a:xfrm>
            <a:prstGeom prst="ellipse">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a:solidFill>
                    <a:schemeClr val="accent2"/>
                  </a:solidFill>
                </a:rPr>
                <a:t>1</a:t>
              </a:r>
            </a:p>
          </p:txBody>
        </p:sp>
        <p:sp>
          <p:nvSpPr>
            <p:cNvPr id="109" name="Circle: Hollow 108">
              <a:extLst>
                <a:ext uri="{FF2B5EF4-FFF2-40B4-BE49-F238E27FC236}">
                  <a16:creationId xmlns:a16="http://schemas.microsoft.com/office/drawing/2014/main" xmlns="" id="{E16CC08C-7027-4758-802A-02F0BA3A5F42}"/>
                </a:ext>
              </a:extLst>
            </p:cNvPr>
            <p:cNvSpPr/>
            <p:nvPr/>
          </p:nvSpPr>
          <p:spPr>
            <a:xfrm>
              <a:off x="276395" y="1672297"/>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grpSp>
        <p:nvGrpSpPr>
          <p:cNvPr id="110" name="Group 109">
            <a:extLst>
              <a:ext uri="{FF2B5EF4-FFF2-40B4-BE49-F238E27FC236}">
                <a16:creationId xmlns:a16="http://schemas.microsoft.com/office/drawing/2014/main" xmlns="" id="{F7C38498-6CDE-4982-BB33-2681F1CF7A9C}"/>
              </a:ext>
            </a:extLst>
          </p:cNvPr>
          <p:cNvGrpSpPr/>
          <p:nvPr/>
        </p:nvGrpSpPr>
        <p:grpSpPr>
          <a:xfrm>
            <a:off x="4283968" y="4862618"/>
            <a:ext cx="864096" cy="799167"/>
            <a:chOff x="5638024" y="2698783"/>
            <a:chExt cx="850392" cy="850392"/>
          </a:xfrm>
        </p:grpSpPr>
        <p:sp>
          <p:nvSpPr>
            <p:cNvPr id="111" name="Oval 110">
              <a:extLst>
                <a:ext uri="{FF2B5EF4-FFF2-40B4-BE49-F238E27FC236}">
                  <a16:creationId xmlns:a16="http://schemas.microsoft.com/office/drawing/2014/main" xmlns="" id="{5657DB78-8AA9-4C9C-850A-6CFFA1B43629}"/>
                </a:ext>
              </a:extLst>
            </p:cNvPr>
            <p:cNvSpPr/>
            <p:nvPr/>
          </p:nvSpPr>
          <p:spPr>
            <a:xfrm>
              <a:off x="5678461" y="2739220"/>
              <a:ext cx="769519" cy="769519"/>
            </a:xfrm>
            <a:prstGeom prst="ellipse">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4">
                      <a:lumMod val="75000"/>
                    </a:schemeClr>
                  </a:solidFill>
                </a:rPr>
                <a:t>3</a:t>
              </a:r>
              <a:endParaRPr lang="en-US" sz="3600" b="1" dirty="0">
                <a:solidFill>
                  <a:schemeClr val="accent4">
                    <a:lumMod val="75000"/>
                  </a:schemeClr>
                </a:solidFill>
              </a:endParaRPr>
            </a:p>
          </p:txBody>
        </p:sp>
        <p:sp>
          <p:nvSpPr>
            <p:cNvPr id="112" name="Circle: Hollow 111">
              <a:extLst>
                <a:ext uri="{FF2B5EF4-FFF2-40B4-BE49-F238E27FC236}">
                  <a16:creationId xmlns:a16="http://schemas.microsoft.com/office/drawing/2014/main" xmlns="" id="{50B0DE40-140F-477F-AACF-F6DF2C536740}"/>
                </a:ext>
              </a:extLst>
            </p:cNvPr>
            <p:cNvSpPr/>
            <p:nvPr/>
          </p:nvSpPr>
          <p:spPr>
            <a:xfrm>
              <a:off x="5638024" y="2698783"/>
              <a:ext cx="850392" cy="850392"/>
            </a:xfrm>
            <a:prstGeom prst="donut">
              <a:avLst>
                <a:gd name="adj" fmla="val 11529"/>
              </a:avLst>
            </a:prstGeom>
            <a:solidFill>
              <a:schemeClr val="accent4"/>
            </a:solidFill>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117" name="Oval 116">
            <a:extLst>
              <a:ext uri="{FF2B5EF4-FFF2-40B4-BE49-F238E27FC236}">
                <a16:creationId xmlns:a16="http://schemas.microsoft.com/office/drawing/2014/main" xmlns="" id="{FFEDEB1A-6C36-446E-8527-B8CA04FFD052}"/>
              </a:ext>
            </a:extLst>
          </p:cNvPr>
          <p:cNvSpPr/>
          <p:nvPr/>
        </p:nvSpPr>
        <p:spPr>
          <a:xfrm>
            <a:off x="2110907" y="5373216"/>
            <a:ext cx="577139" cy="577139"/>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5"/>
                </a:solidFill>
              </a:rPr>
              <a:t>2</a:t>
            </a:r>
            <a:endParaRPr lang="en-US" sz="3600" b="1" dirty="0">
              <a:solidFill>
                <a:schemeClr val="accent5"/>
              </a:solidFill>
            </a:endParaRPr>
          </a:p>
        </p:txBody>
      </p:sp>
      <p:sp>
        <p:nvSpPr>
          <p:cNvPr id="3" name="Заголовок 2"/>
          <p:cNvSpPr>
            <a:spLocks noGrp="1"/>
          </p:cNvSpPr>
          <p:nvPr>
            <p:ph type="title"/>
          </p:nvPr>
        </p:nvSpPr>
        <p:spPr>
          <a:xfrm>
            <a:off x="339243" y="548680"/>
            <a:ext cx="8229600" cy="1143000"/>
          </a:xfrm>
        </p:spPr>
        <p:txBody>
          <a:bodyPr>
            <a:noAutofit/>
          </a:bodyPr>
          <a:lstStyle/>
          <a:p>
            <a:r>
              <a:rPr lang="ru-RU" sz="3200" b="1" dirty="0" err="1"/>
              <a:t>Корхона</a:t>
            </a:r>
            <a:r>
              <a:rPr lang="ru-RU" sz="3200" b="1" dirty="0"/>
              <a:t> </a:t>
            </a:r>
            <a:r>
              <a:rPr lang="ru-RU" sz="3200" b="1" dirty="0" err="1"/>
              <a:t>баланси</a:t>
            </a:r>
            <a:r>
              <a:rPr lang="ru-RU" sz="3200" b="1" dirty="0"/>
              <a:t> </a:t>
            </a:r>
            <a:r>
              <a:rPr lang="ru-RU" sz="3200" b="1" dirty="0" err="1"/>
              <a:t>активларини</a:t>
            </a:r>
            <a:r>
              <a:rPr lang="ru-RU" sz="3200" b="1" dirty="0"/>
              <a:t> </a:t>
            </a:r>
            <a:r>
              <a:rPr lang="ru-RU" sz="3200" b="1" dirty="0" err="1"/>
              <a:t>ўрганишда</a:t>
            </a:r>
            <a:r>
              <a:rPr lang="ru-RU" sz="3200" dirty="0"/>
              <a:t> </a:t>
            </a:r>
            <a:r>
              <a:rPr lang="ru-RU" sz="3200" dirty="0" err="1"/>
              <a:t>қуйидагиларни</a:t>
            </a:r>
            <a:r>
              <a:rPr lang="ru-RU" sz="3200" dirty="0"/>
              <a:t> </a:t>
            </a:r>
            <a:r>
              <a:rPr lang="ru-RU" sz="3200" dirty="0" err="1"/>
              <a:t>аниқлаш</a:t>
            </a:r>
            <a:r>
              <a:rPr lang="ru-RU" sz="3200" dirty="0"/>
              <a:t> </a:t>
            </a:r>
            <a:r>
              <a:rPr lang="ru-RU" sz="3200" dirty="0" err="1"/>
              <a:t>мумкин</a:t>
            </a:r>
            <a:r>
              <a:rPr lang="ru-RU" sz="3200" dirty="0"/>
              <a:t>:</a:t>
            </a:r>
            <a:r>
              <a:rPr lang="ru-RU" sz="3200" b="1" dirty="0"/>
              <a:t/>
            </a:r>
            <a:br>
              <a:rPr lang="ru-RU" sz="3200" b="1" dirty="0"/>
            </a:br>
            <a:endParaRPr lang="ru-RU" sz="3200" dirty="0"/>
          </a:p>
        </p:txBody>
      </p:sp>
      <p:sp>
        <p:nvSpPr>
          <p:cNvPr id="4" name="Прямоугольник 3"/>
          <p:cNvSpPr/>
          <p:nvPr/>
        </p:nvSpPr>
        <p:spPr>
          <a:xfrm>
            <a:off x="814763" y="3367270"/>
            <a:ext cx="2592288" cy="923330"/>
          </a:xfrm>
          <a:prstGeom prst="rect">
            <a:avLst/>
          </a:prstGeom>
        </p:spPr>
        <p:txBody>
          <a:bodyPr wrap="square">
            <a:spAutoFit/>
          </a:bodyPr>
          <a:lstStyle/>
          <a:p>
            <a:pPr lvl="0"/>
            <a:r>
              <a:rPr lang="ru-RU" dirty="0" smtClean="0"/>
              <a:t>  </a:t>
            </a:r>
            <a:r>
              <a:rPr lang="ru-RU" dirty="0" err="1" smtClean="0"/>
              <a:t>Балансни</a:t>
            </a:r>
            <a:r>
              <a:rPr lang="ru-RU" dirty="0" smtClean="0"/>
              <a:t> </a:t>
            </a:r>
            <a:r>
              <a:rPr lang="ru-RU" dirty="0" err="1"/>
              <a:t>тузиш</a:t>
            </a:r>
            <a:r>
              <a:rPr lang="ru-RU" dirty="0"/>
              <a:t> </a:t>
            </a:r>
            <a:r>
              <a:rPr lang="ru-RU" dirty="0" err="1"/>
              <a:t>кунида</a:t>
            </a:r>
            <a:r>
              <a:rPr lang="ru-RU" dirty="0"/>
              <a:t> </a:t>
            </a:r>
            <a:r>
              <a:rPr lang="ru-RU" dirty="0" err="1"/>
              <a:t>корхонада</a:t>
            </a:r>
            <a:r>
              <a:rPr lang="ru-RU" dirty="0"/>
              <a:t> </a:t>
            </a:r>
            <a:r>
              <a:rPr lang="ru-RU" dirty="0" err="1"/>
              <a:t>қандай</a:t>
            </a:r>
            <a:r>
              <a:rPr lang="ru-RU" dirty="0"/>
              <a:t> </a:t>
            </a:r>
            <a:r>
              <a:rPr lang="ru-RU" dirty="0" err="1"/>
              <a:t>воситалар</a:t>
            </a:r>
            <a:r>
              <a:rPr lang="ru-RU" dirty="0"/>
              <a:t> </a:t>
            </a:r>
            <a:r>
              <a:rPr lang="ru-RU" dirty="0" err="1"/>
              <a:t>бўлган</a:t>
            </a:r>
            <a:r>
              <a:rPr lang="ru-RU" dirty="0"/>
              <a:t>;</a:t>
            </a:r>
            <a:endParaRPr lang="ru-RU" b="1" dirty="0"/>
          </a:p>
        </p:txBody>
      </p:sp>
      <p:sp>
        <p:nvSpPr>
          <p:cNvPr id="5" name="Прямоугольник 4"/>
          <p:cNvSpPr/>
          <p:nvPr/>
        </p:nvSpPr>
        <p:spPr>
          <a:xfrm>
            <a:off x="1369674" y="4539453"/>
            <a:ext cx="2021794" cy="646331"/>
          </a:xfrm>
          <a:prstGeom prst="rect">
            <a:avLst/>
          </a:prstGeom>
        </p:spPr>
        <p:txBody>
          <a:bodyPr wrap="square">
            <a:spAutoFit/>
          </a:bodyPr>
          <a:lstStyle/>
          <a:p>
            <a:r>
              <a:rPr lang="ru-RU" dirty="0" smtClean="0"/>
              <a:t>  Улар </a:t>
            </a:r>
            <a:r>
              <a:rPr lang="ru-RU" dirty="0" err="1"/>
              <a:t>қандай</a:t>
            </a:r>
            <a:r>
              <a:rPr lang="ru-RU" dirty="0"/>
              <a:t> </a:t>
            </a:r>
            <a:r>
              <a:rPr lang="ru-RU" dirty="0" err="1"/>
              <a:t>жойлаштирилган</a:t>
            </a:r>
            <a:endParaRPr lang="ru-RU" dirty="0"/>
          </a:p>
        </p:txBody>
      </p:sp>
      <p:sp>
        <p:nvSpPr>
          <p:cNvPr id="6" name="Прямоугольник 5"/>
          <p:cNvSpPr/>
          <p:nvPr/>
        </p:nvSpPr>
        <p:spPr>
          <a:xfrm>
            <a:off x="5322248" y="4274388"/>
            <a:ext cx="2376265" cy="923330"/>
          </a:xfrm>
          <a:prstGeom prst="rect">
            <a:avLst/>
          </a:prstGeom>
        </p:spPr>
        <p:txBody>
          <a:bodyPr wrap="square">
            <a:spAutoFit/>
          </a:bodyPr>
          <a:lstStyle/>
          <a:p>
            <a:r>
              <a:rPr lang="ru-RU" dirty="0" smtClean="0"/>
              <a:t>   </a:t>
            </a:r>
            <a:r>
              <a:rPr lang="ru-RU" dirty="0" err="1" smtClean="0"/>
              <a:t>Уларнинг</a:t>
            </a:r>
            <a:r>
              <a:rPr lang="ru-RU" dirty="0" smtClean="0"/>
              <a:t> </a:t>
            </a:r>
            <a:r>
              <a:rPr lang="ru-RU" dirty="0" err="1"/>
              <a:t>хўжалик</a:t>
            </a:r>
            <a:r>
              <a:rPr lang="ru-RU" dirty="0"/>
              <a:t> </a:t>
            </a:r>
            <a:r>
              <a:rPr lang="ru-RU" dirty="0" err="1"/>
              <a:t>фаолиятидаги</a:t>
            </a:r>
            <a:r>
              <a:rPr lang="ru-RU" dirty="0"/>
              <a:t> роли </a:t>
            </a:r>
            <a:r>
              <a:rPr lang="ru-RU" dirty="0" err="1"/>
              <a:t>қандай</a:t>
            </a:r>
            <a:r>
              <a:rPr lang="ru-RU" dirty="0"/>
              <a:t> </a:t>
            </a:r>
          </a:p>
        </p:txBody>
      </p:sp>
      <p:pic>
        <p:nvPicPr>
          <p:cNvPr id="20" name="Picture 4" descr="https://media4.picsearch.com/is?zUpB60Xk24shOmlrjAsAClah_L5HIuTkOHmww5L5EMk&amp;height=2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679" y="1371085"/>
            <a:ext cx="3717778" cy="291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27381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50886" y="635253"/>
            <a:ext cx="8229600" cy="1143000"/>
          </a:xfrm>
        </p:spPr>
        <p:txBody>
          <a:bodyPr>
            <a:normAutofit fontScale="90000"/>
          </a:bodyPr>
          <a:lstStyle/>
          <a:p>
            <a:r>
              <a:rPr lang="ru-RU" sz="3600" b="1" dirty="0"/>
              <a:t>Баланс </a:t>
            </a:r>
            <a:r>
              <a:rPr lang="ru-RU" sz="3600" b="1" dirty="0" err="1"/>
              <a:t>пассиви</a:t>
            </a:r>
            <a:r>
              <a:rPr lang="ru-RU" sz="3600" b="1" dirty="0"/>
              <a:t> </a:t>
            </a:r>
            <a:r>
              <a:rPr lang="ru-RU" sz="3600" b="1" dirty="0" err="1"/>
              <a:t>маълумотлари</a:t>
            </a:r>
            <a:r>
              <a:rPr lang="ru-RU" sz="3600" b="1" dirty="0"/>
              <a:t> </a:t>
            </a:r>
            <a:r>
              <a:rPr lang="ru-RU" sz="3600" b="1" dirty="0" err="1"/>
              <a:t>асосида</a:t>
            </a:r>
            <a:r>
              <a:rPr lang="ru-RU" sz="3600" dirty="0"/>
              <a:t> </a:t>
            </a:r>
            <a:r>
              <a:rPr lang="ru-RU" sz="3600" dirty="0" err="1"/>
              <a:t>қуйидагиларни</a:t>
            </a:r>
            <a:r>
              <a:rPr lang="ru-RU" sz="3600" dirty="0"/>
              <a:t> </a:t>
            </a:r>
            <a:r>
              <a:rPr lang="ru-RU" sz="3600" dirty="0" err="1"/>
              <a:t>билиб</a:t>
            </a:r>
            <a:r>
              <a:rPr lang="ru-RU" sz="3600" dirty="0"/>
              <a:t> </a:t>
            </a:r>
            <a:r>
              <a:rPr lang="ru-RU" sz="3600" dirty="0" err="1"/>
              <a:t>олиш</a:t>
            </a:r>
            <a:r>
              <a:rPr lang="ru-RU" sz="3600" dirty="0"/>
              <a:t> </a:t>
            </a:r>
            <a:r>
              <a:rPr lang="ru-RU" sz="3600" dirty="0" err="1"/>
              <a:t>мумкин</a:t>
            </a:r>
            <a:r>
              <a:rPr lang="ru-RU" dirty="0"/>
              <a:t>:</a:t>
            </a:r>
            <a:r>
              <a:rPr lang="ru-RU" b="1" dirty="0"/>
              <a:t/>
            </a:r>
            <a:br>
              <a:rPr lang="ru-RU" b="1" dirty="0"/>
            </a:br>
            <a:endParaRPr lang="ru-RU" dirty="0"/>
          </a:p>
        </p:txBody>
      </p:sp>
      <p:grpSp>
        <p:nvGrpSpPr>
          <p:cNvPr id="13" name="Group 14">
            <a:extLst>
              <a:ext uri="{FF2B5EF4-FFF2-40B4-BE49-F238E27FC236}">
                <a16:creationId xmlns:a16="http://schemas.microsoft.com/office/drawing/2014/main" xmlns="" id="{C863BB62-72CA-4083-A191-37CFFB8AA07F}"/>
              </a:ext>
            </a:extLst>
          </p:cNvPr>
          <p:cNvGrpSpPr/>
          <p:nvPr/>
        </p:nvGrpSpPr>
        <p:grpSpPr>
          <a:xfrm rot="19800000" flipH="1">
            <a:off x="6958138" y="3811555"/>
            <a:ext cx="1995371" cy="1139124"/>
            <a:chOff x="5776913" y="3405188"/>
            <a:chExt cx="2025650" cy="1158875"/>
          </a:xfrm>
        </p:grpSpPr>
        <p:sp>
          <p:nvSpPr>
            <p:cNvPr id="14" name="Freeform 6">
              <a:extLst>
                <a:ext uri="{FF2B5EF4-FFF2-40B4-BE49-F238E27FC236}">
                  <a16:creationId xmlns:a16="http://schemas.microsoft.com/office/drawing/2014/main" xmlns="" id="{B43CB7A4-4EE8-410F-AC63-9AF5C464527A}"/>
                </a:ext>
              </a:extLst>
            </p:cNvPr>
            <p:cNvSpPr>
              <a:spLocks/>
            </p:cNvSpPr>
            <p:nvPr/>
          </p:nvSpPr>
          <p:spPr bwMode="auto">
            <a:xfrm>
              <a:off x="5776913" y="3405188"/>
              <a:ext cx="1524000" cy="847725"/>
            </a:xfrm>
            <a:custGeom>
              <a:avLst/>
              <a:gdLst>
                <a:gd name="T0" fmla="*/ 800 w 960"/>
                <a:gd name="T1" fmla="*/ 283 h 534"/>
                <a:gd name="T2" fmla="*/ 960 w 960"/>
                <a:gd name="T3" fmla="*/ 534 h 534"/>
                <a:gd name="T4" fmla="*/ 933 w 960"/>
                <a:gd name="T5" fmla="*/ 160 h 534"/>
                <a:gd name="T6" fmla="*/ 0 w 960"/>
                <a:gd name="T7" fmla="*/ 0 h 534"/>
                <a:gd name="T8" fmla="*/ 800 w 960"/>
                <a:gd name="T9" fmla="*/ 283 h 534"/>
              </a:gdLst>
              <a:ahLst/>
              <a:cxnLst>
                <a:cxn ang="0">
                  <a:pos x="T0" y="T1"/>
                </a:cxn>
                <a:cxn ang="0">
                  <a:pos x="T2" y="T3"/>
                </a:cxn>
                <a:cxn ang="0">
                  <a:pos x="T4" y="T5"/>
                </a:cxn>
                <a:cxn ang="0">
                  <a:pos x="T6" y="T7"/>
                </a:cxn>
                <a:cxn ang="0">
                  <a:pos x="T8" y="T9"/>
                </a:cxn>
              </a:cxnLst>
              <a:rect l="0" t="0" r="r" b="b"/>
              <a:pathLst>
                <a:path w="960" h="534">
                  <a:moveTo>
                    <a:pt x="800" y="283"/>
                  </a:moveTo>
                  <a:lnTo>
                    <a:pt x="960" y="534"/>
                  </a:lnTo>
                  <a:lnTo>
                    <a:pt x="933" y="160"/>
                  </a:lnTo>
                  <a:lnTo>
                    <a:pt x="0" y="0"/>
                  </a:lnTo>
                  <a:lnTo>
                    <a:pt x="800" y="2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7">
              <a:extLst>
                <a:ext uri="{FF2B5EF4-FFF2-40B4-BE49-F238E27FC236}">
                  <a16:creationId xmlns:a16="http://schemas.microsoft.com/office/drawing/2014/main" xmlns="" id="{DEB83068-A02B-4861-88BF-7974F5E61877}"/>
                </a:ext>
              </a:extLst>
            </p:cNvPr>
            <p:cNvSpPr>
              <a:spLocks/>
            </p:cNvSpPr>
            <p:nvPr/>
          </p:nvSpPr>
          <p:spPr bwMode="auto">
            <a:xfrm>
              <a:off x="7299325" y="4254500"/>
              <a:ext cx="1588" cy="1587"/>
            </a:xfrm>
            <a:custGeom>
              <a:avLst/>
              <a:gdLst>
                <a:gd name="T0" fmla="*/ 7 w 7"/>
                <a:gd name="T1" fmla="*/ 10 h 10"/>
                <a:gd name="T2" fmla="*/ 6 w 7"/>
                <a:gd name="T3" fmla="*/ 2 h 10"/>
                <a:gd name="T4" fmla="*/ 0 w 7"/>
                <a:gd name="T5" fmla="*/ 0 h 10"/>
                <a:gd name="T6" fmla="*/ 7 w 7"/>
                <a:gd name="T7" fmla="*/ 10 h 10"/>
              </a:gdLst>
              <a:ahLst/>
              <a:cxnLst>
                <a:cxn ang="0">
                  <a:pos x="T0" y="T1"/>
                </a:cxn>
                <a:cxn ang="0">
                  <a:pos x="T2" y="T3"/>
                </a:cxn>
                <a:cxn ang="0">
                  <a:pos x="T4" y="T5"/>
                </a:cxn>
                <a:cxn ang="0">
                  <a:pos x="T6" y="T7"/>
                </a:cxn>
              </a:cxnLst>
              <a:rect l="0" t="0" r="r" b="b"/>
              <a:pathLst>
                <a:path w="7" h="10">
                  <a:moveTo>
                    <a:pt x="7" y="10"/>
                  </a:moveTo>
                  <a:lnTo>
                    <a:pt x="6" y="2"/>
                  </a:lnTo>
                  <a:lnTo>
                    <a:pt x="0" y="0"/>
                  </a:lnTo>
                  <a:lnTo>
                    <a:pt x="7" y="10"/>
                  </a:lnTo>
                  <a:close/>
                </a:path>
              </a:pathLst>
            </a:custGeom>
            <a:solidFill>
              <a:srgbClr val="82BF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6" name="Freeform 8">
              <a:extLst>
                <a:ext uri="{FF2B5EF4-FFF2-40B4-BE49-F238E27FC236}">
                  <a16:creationId xmlns:a16="http://schemas.microsoft.com/office/drawing/2014/main" xmlns="" id="{44437506-ACFF-4D17-A135-9370D2F7FDB7}"/>
                </a:ext>
              </a:extLst>
            </p:cNvPr>
            <p:cNvSpPr>
              <a:spLocks/>
            </p:cNvSpPr>
            <p:nvPr/>
          </p:nvSpPr>
          <p:spPr bwMode="auto">
            <a:xfrm>
              <a:off x="5776913" y="3405188"/>
              <a:ext cx="2025650" cy="254000"/>
            </a:xfrm>
            <a:custGeom>
              <a:avLst/>
              <a:gdLst>
                <a:gd name="T0" fmla="*/ 8902 w 12170"/>
                <a:gd name="T1" fmla="*/ 1519 h 1519"/>
                <a:gd name="T2" fmla="*/ 12170 w 12170"/>
                <a:gd name="T3" fmla="*/ 61 h 1519"/>
                <a:gd name="T4" fmla="*/ 0 w 12170"/>
                <a:gd name="T5" fmla="*/ 0 h 1519"/>
                <a:gd name="T6" fmla="*/ 8902 w 12170"/>
                <a:gd name="T7" fmla="*/ 1519 h 1519"/>
              </a:gdLst>
              <a:ahLst/>
              <a:cxnLst>
                <a:cxn ang="0">
                  <a:pos x="T0" y="T1"/>
                </a:cxn>
                <a:cxn ang="0">
                  <a:pos x="T2" y="T3"/>
                </a:cxn>
                <a:cxn ang="0">
                  <a:pos x="T4" y="T5"/>
                </a:cxn>
                <a:cxn ang="0">
                  <a:pos x="T6" y="T7"/>
                </a:cxn>
              </a:cxnLst>
              <a:rect l="0" t="0" r="r" b="b"/>
              <a:pathLst>
                <a:path w="12170" h="1519">
                  <a:moveTo>
                    <a:pt x="8902" y="1519"/>
                  </a:moveTo>
                  <a:lnTo>
                    <a:pt x="12170" y="61"/>
                  </a:lnTo>
                  <a:lnTo>
                    <a:pt x="0" y="0"/>
                  </a:lnTo>
                  <a:lnTo>
                    <a:pt x="8902" y="151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7" name="Freeform 9">
              <a:extLst>
                <a:ext uri="{FF2B5EF4-FFF2-40B4-BE49-F238E27FC236}">
                  <a16:creationId xmlns:a16="http://schemas.microsoft.com/office/drawing/2014/main" xmlns="" id="{C1E0999E-69FC-4542-9A1A-AC8774AB9ECD}"/>
                </a:ext>
              </a:extLst>
            </p:cNvPr>
            <p:cNvSpPr>
              <a:spLocks/>
            </p:cNvSpPr>
            <p:nvPr/>
          </p:nvSpPr>
          <p:spPr bwMode="auto">
            <a:xfrm>
              <a:off x="6851650" y="3854450"/>
              <a:ext cx="450850" cy="400050"/>
            </a:xfrm>
            <a:custGeom>
              <a:avLst/>
              <a:gdLst>
                <a:gd name="T0" fmla="*/ 0 w 284"/>
                <a:gd name="T1" fmla="*/ 145 h 252"/>
                <a:gd name="T2" fmla="*/ 282 w 284"/>
                <a:gd name="T3" fmla="*/ 252 h 252"/>
                <a:gd name="T4" fmla="*/ 283 w 284"/>
                <a:gd name="T5" fmla="*/ 252 h 252"/>
                <a:gd name="T6" fmla="*/ 284 w 284"/>
                <a:gd name="T7" fmla="*/ 252 h 252"/>
                <a:gd name="T8" fmla="*/ 283 w 284"/>
                <a:gd name="T9" fmla="*/ 251 h 252"/>
                <a:gd name="T10" fmla="*/ 123 w 284"/>
                <a:gd name="T11" fmla="*/ 0 h 252"/>
                <a:gd name="T12" fmla="*/ 0 w 284"/>
                <a:gd name="T13" fmla="*/ 145 h 252"/>
              </a:gdLst>
              <a:ahLst/>
              <a:cxnLst>
                <a:cxn ang="0">
                  <a:pos x="T0" y="T1"/>
                </a:cxn>
                <a:cxn ang="0">
                  <a:pos x="T2" y="T3"/>
                </a:cxn>
                <a:cxn ang="0">
                  <a:pos x="T4" y="T5"/>
                </a:cxn>
                <a:cxn ang="0">
                  <a:pos x="T6" y="T7"/>
                </a:cxn>
                <a:cxn ang="0">
                  <a:pos x="T8" y="T9"/>
                </a:cxn>
                <a:cxn ang="0">
                  <a:pos x="T10" y="T11"/>
                </a:cxn>
                <a:cxn ang="0">
                  <a:pos x="T12" y="T13"/>
                </a:cxn>
              </a:cxnLst>
              <a:rect l="0" t="0" r="r" b="b"/>
              <a:pathLst>
                <a:path w="284" h="252">
                  <a:moveTo>
                    <a:pt x="0" y="145"/>
                  </a:moveTo>
                  <a:lnTo>
                    <a:pt x="282" y="252"/>
                  </a:lnTo>
                  <a:lnTo>
                    <a:pt x="283" y="252"/>
                  </a:lnTo>
                  <a:lnTo>
                    <a:pt x="284" y="252"/>
                  </a:lnTo>
                  <a:lnTo>
                    <a:pt x="283" y="251"/>
                  </a:lnTo>
                  <a:lnTo>
                    <a:pt x="123" y="0"/>
                  </a:lnTo>
                  <a:lnTo>
                    <a:pt x="0" y="145"/>
                  </a:lnTo>
                  <a:close/>
                </a:path>
              </a:pathLst>
            </a:custGeom>
            <a:solidFill>
              <a:schemeClr val="accent1">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8" name="Freeform 10">
              <a:extLst>
                <a:ext uri="{FF2B5EF4-FFF2-40B4-BE49-F238E27FC236}">
                  <a16:creationId xmlns:a16="http://schemas.microsoft.com/office/drawing/2014/main" xmlns="" id="{54EAE346-FBDF-4F53-A111-2E1331DBD9AA}"/>
                </a:ext>
              </a:extLst>
            </p:cNvPr>
            <p:cNvSpPr>
              <a:spLocks/>
            </p:cNvSpPr>
            <p:nvPr/>
          </p:nvSpPr>
          <p:spPr bwMode="auto">
            <a:xfrm>
              <a:off x="5776913" y="3405188"/>
              <a:ext cx="1270000" cy="1158875"/>
            </a:xfrm>
            <a:custGeom>
              <a:avLst/>
              <a:gdLst>
                <a:gd name="T0" fmla="*/ 4033 w 7629"/>
                <a:gd name="T1" fmla="*/ 6958 h 6958"/>
                <a:gd name="T2" fmla="*/ 7629 w 7629"/>
                <a:gd name="T3" fmla="*/ 2694 h 6958"/>
                <a:gd name="T4" fmla="*/ 0 w 7629"/>
                <a:gd name="T5" fmla="*/ 0 h 6958"/>
                <a:gd name="T6" fmla="*/ 4033 w 7629"/>
                <a:gd name="T7" fmla="*/ 6958 h 6958"/>
              </a:gdLst>
              <a:ahLst/>
              <a:cxnLst>
                <a:cxn ang="0">
                  <a:pos x="T0" y="T1"/>
                </a:cxn>
                <a:cxn ang="0">
                  <a:pos x="T2" y="T3"/>
                </a:cxn>
                <a:cxn ang="0">
                  <a:pos x="T4" y="T5"/>
                </a:cxn>
                <a:cxn ang="0">
                  <a:pos x="T6" y="T7"/>
                </a:cxn>
              </a:cxnLst>
              <a:rect l="0" t="0" r="r" b="b"/>
              <a:pathLst>
                <a:path w="7629" h="6958">
                  <a:moveTo>
                    <a:pt x="4033" y="6958"/>
                  </a:moveTo>
                  <a:lnTo>
                    <a:pt x="7629" y="2694"/>
                  </a:lnTo>
                  <a:lnTo>
                    <a:pt x="0" y="0"/>
                  </a:lnTo>
                  <a:lnTo>
                    <a:pt x="4033" y="695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19" name="Freeform 287">
            <a:extLst>
              <a:ext uri="{FF2B5EF4-FFF2-40B4-BE49-F238E27FC236}">
                <a16:creationId xmlns:a16="http://schemas.microsoft.com/office/drawing/2014/main" xmlns="" id="{2A12766A-322F-4B9C-9A8E-DAA53CDDC929}"/>
              </a:ext>
            </a:extLst>
          </p:cNvPr>
          <p:cNvSpPr>
            <a:spLocks/>
          </p:cNvSpPr>
          <p:nvPr/>
        </p:nvSpPr>
        <p:spPr bwMode="auto">
          <a:xfrm rot="15196441">
            <a:off x="2314116" y="1589255"/>
            <a:ext cx="3482810" cy="6641540"/>
          </a:xfrm>
          <a:custGeom>
            <a:avLst/>
            <a:gdLst>
              <a:gd name="T0" fmla="*/ 657 w 2289"/>
              <a:gd name="T1" fmla="*/ 3772 h 3772"/>
              <a:gd name="T2" fmla="*/ 168 w 2289"/>
              <a:gd name="T3" fmla="*/ 3010 h 3772"/>
              <a:gd name="T4" fmla="*/ 342 w 2289"/>
              <a:gd name="T5" fmla="*/ 2122 h 3772"/>
              <a:gd name="T6" fmla="*/ 733 w 2289"/>
              <a:gd name="T7" fmla="*/ 1806 h 3772"/>
              <a:gd name="T8" fmla="*/ 1179 w 2289"/>
              <a:gd name="T9" fmla="*/ 1971 h 3772"/>
              <a:gd name="T10" fmla="*/ 888 w 2289"/>
              <a:gd name="T11" fmla="*/ 2498 h 3772"/>
              <a:gd name="T12" fmla="*/ 277 w 2289"/>
              <a:gd name="T13" fmla="*/ 2236 h 3772"/>
              <a:gd name="T14" fmla="*/ 88 w 2289"/>
              <a:gd name="T15" fmla="*/ 1332 h 3772"/>
              <a:gd name="T16" fmla="*/ 724 w 2289"/>
              <a:gd name="T17" fmla="*/ 662 h 3772"/>
              <a:gd name="T18" fmla="*/ 1071 w 2289"/>
              <a:gd name="T19" fmla="*/ 646 h 3772"/>
              <a:gd name="T20" fmla="*/ 1264 w 2289"/>
              <a:gd name="T21" fmla="*/ 912 h 3772"/>
              <a:gd name="T22" fmla="*/ 1023 w 2289"/>
              <a:gd name="T23" fmla="*/ 1133 h 3772"/>
              <a:gd name="T24" fmla="*/ 718 w 2289"/>
              <a:gd name="T25" fmla="*/ 981 h 3772"/>
              <a:gd name="T26" fmla="*/ 752 w 2289"/>
              <a:gd name="T27" fmla="*/ 315 h 3772"/>
              <a:gd name="T28" fmla="*/ 1382 w 2289"/>
              <a:gd name="T29" fmla="*/ 16 h 3772"/>
              <a:gd name="T30" fmla="*/ 1960 w 2289"/>
              <a:gd name="T31" fmla="*/ 58 h 3772"/>
              <a:gd name="T32" fmla="*/ 2289 w 2289"/>
              <a:gd name="T33" fmla="*/ 113 h 3772"/>
              <a:gd name="connsiteX0" fmla="*/ 2647 w 9777"/>
              <a:gd name="connsiteY0" fmla="*/ 9975 h 9975"/>
              <a:gd name="connsiteX1" fmla="*/ 511 w 9777"/>
              <a:gd name="connsiteY1" fmla="*/ 7955 h 9975"/>
              <a:gd name="connsiteX2" fmla="*/ 1271 w 9777"/>
              <a:gd name="connsiteY2" fmla="*/ 5601 h 9975"/>
              <a:gd name="connsiteX3" fmla="*/ 2979 w 9777"/>
              <a:gd name="connsiteY3" fmla="*/ 4763 h 9975"/>
              <a:gd name="connsiteX4" fmla="*/ 4928 w 9777"/>
              <a:gd name="connsiteY4" fmla="*/ 5200 h 9975"/>
              <a:gd name="connsiteX5" fmla="*/ 3656 w 9777"/>
              <a:gd name="connsiteY5" fmla="*/ 6597 h 9975"/>
              <a:gd name="connsiteX6" fmla="*/ 987 w 9777"/>
              <a:gd name="connsiteY6" fmla="*/ 5903 h 9975"/>
              <a:gd name="connsiteX7" fmla="*/ 161 w 9777"/>
              <a:gd name="connsiteY7" fmla="*/ 3506 h 9975"/>
              <a:gd name="connsiteX8" fmla="*/ 2940 w 9777"/>
              <a:gd name="connsiteY8" fmla="*/ 1730 h 9975"/>
              <a:gd name="connsiteX9" fmla="*/ 4456 w 9777"/>
              <a:gd name="connsiteY9" fmla="*/ 1688 h 9975"/>
              <a:gd name="connsiteX10" fmla="*/ 5299 w 9777"/>
              <a:gd name="connsiteY10" fmla="*/ 2393 h 9975"/>
              <a:gd name="connsiteX11" fmla="*/ 4246 w 9777"/>
              <a:gd name="connsiteY11" fmla="*/ 2979 h 9975"/>
              <a:gd name="connsiteX12" fmla="*/ 2914 w 9777"/>
              <a:gd name="connsiteY12" fmla="*/ 2576 h 9975"/>
              <a:gd name="connsiteX13" fmla="*/ 3062 w 9777"/>
              <a:gd name="connsiteY13" fmla="*/ 810 h 9975"/>
              <a:gd name="connsiteX14" fmla="*/ 5815 w 9777"/>
              <a:gd name="connsiteY14" fmla="*/ 17 h 9975"/>
              <a:gd name="connsiteX15" fmla="*/ 9777 w 9777"/>
              <a:gd name="connsiteY15" fmla="*/ 275 h 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77" h="9975">
                <a:moveTo>
                  <a:pt x="2647" y="9975"/>
                </a:moveTo>
                <a:cubicBezTo>
                  <a:pt x="1546" y="9500"/>
                  <a:pt x="764" y="8761"/>
                  <a:pt x="511" y="7955"/>
                </a:cubicBezTo>
                <a:cubicBezTo>
                  <a:pt x="258" y="7152"/>
                  <a:pt x="537" y="6290"/>
                  <a:pt x="1271" y="5601"/>
                </a:cubicBezTo>
                <a:cubicBezTo>
                  <a:pt x="1682" y="5222"/>
                  <a:pt x="2254" y="4880"/>
                  <a:pt x="2979" y="4763"/>
                </a:cubicBezTo>
                <a:cubicBezTo>
                  <a:pt x="3700" y="4644"/>
                  <a:pt x="4578" y="4800"/>
                  <a:pt x="4928" y="5200"/>
                </a:cubicBezTo>
                <a:cubicBezTo>
                  <a:pt x="5408" y="5744"/>
                  <a:pt x="4652" y="6470"/>
                  <a:pt x="3656" y="6597"/>
                </a:cubicBezTo>
                <a:cubicBezTo>
                  <a:pt x="2660" y="6722"/>
                  <a:pt x="1634" y="6380"/>
                  <a:pt x="987" y="5903"/>
                </a:cubicBezTo>
                <a:cubicBezTo>
                  <a:pt x="96" y="5248"/>
                  <a:pt x="-223" y="4323"/>
                  <a:pt x="161" y="3506"/>
                </a:cubicBezTo>
                <a:cubicBezTo>
                  <a:pt x="542" y="2690"/>
                  <a:pt x="1616" y="2003"/>
                  <a:pt x="2940" y="1730"/>
                </a:cubicBezTo>
                <a:cubicBezTo>
                  <a:pt x="3429" y="1627"/>
                  <a:pt x="3971" y="1582"/>
                  <a:pt x="4456" y="1688"/>
                </a:cubicBezTo>
                <a:cubicBezTo>
                  <a:pt x="4941" y="1794"/>
                  <a:pt x="5343" y="2083"/>
                  <a:pt x="5299" y="2393"/>
                </a:cubicBezTo>
                <a:cubicBezTo>
                  <a:pt x="5255" y="2708"/>
                  <a:pt x="4766" y="2958"/>
                  <a:pt x="4246" y="2979"/>
                </a:cubicBezTo>
                <a:cubicBezTo>
                  <a:pt x="3731" y="3000"/>
                  <a:pt x="3224" y="2825"/>
                  <a:pt x="2914" y="2576"/>
                </a:cubicBezTo>
                <a:cubicBezTo>
                  <a:pt x="2280" y="2069"/>
                  <a:pt x="2411" y="1309"/>
                  <a:pt x="3062" y="810"/>
                </a:cubicBezTo>
                <a:cubicBezTo>
                  <a:pt x="3709" y="314"/>
                  <a:pt x="4770" y="60"/>
                  <a:pt x="5815" y="17"/>
                </a:cubicBezTo>
                <a:cubicBezTo>
                  <a:pt x="6934" y="-72"/>
                  <a:pt x="8952" y="221"/>
                  <a:pt x="9777" y="275"/>
                </a:cubicBezTo>
              </a:path>
            </a:pathLst>
          </a:custGeom>
          <a:ln>
            <a:headEnd/>
            <a:tailEnd/>
          </a:ln>
          <a:extLst/>
        </p:spPr>
        <p:style>
          <a:lnRef idx="3">
            <a:schemeClr val="dk1"/>
          </a:lnRef>
          <a:fillRef idx="0">
            <a:schemeClr val="dk1"/>
          </a:fillRef>
          <a:effectRef idx="2">
            <a:schemeClr val="dk1"/>
          </a:effectRef>
          <a:fontRef idx="minor">
            <a:schemeClr val="tx1"/>
          </a:fontRef>
        </p:style>
        <p:txBody>
          <a:bodyPr vert="horz" wrap="square" lIns="68580" tIns="34290" rIns="68580" bIns="34290" numCol="1" anchor="t" anchorCtr="0" compatLnSpc="1">
            <a:prstTxWarp prst="textNoShape">
              <a:avLst/>
            </a:prstTxWarp>
          </a:bodyPr>
          <a:lstStyle/>
          <a:p>
            <a:endParaRPr lang="en-US" sz="1350"/>
          </a:p>
        </p:txBody>
      </p:sp>
      <p:grpSp>
        <p:nvGrpSpPr>
          <p:cNvPr id="20" name="Group 106">
            <a:extLst>
              <a:ext uri="{FF2B5EF4-FFF2-40B4-BE49-F238E27FC236}">
                <a16:creationId xmlns:a16="http://schemas.microsoft.com/office/drawing/2014/main" xmlns="" id="{D714B914-0105-44BE-9B4C-A97B45A725AB}"/>
              </a:ext>
            </a:extLst>
          </p:cNvPr>
          <p:cNvGrpSpPr/>
          <p:nvPr/>
        </p:nvGrpSpPr>
        <p:grpSpPr>
          <a:xfrm>
            <a:off x="237624" y="3554315"/>
            <a:ext cx="637794" cy="637794"/>
            <a:chOff x="276395" y="1672297"/>
            <a:chExt cx="850392" cy="850392"/>
          </a:xfrm>
        </p:grpSpPr>
        <p:sp>
          <p:nvSpPr>
            <p:cNvPr id="21" name="Oval 107">
              <a:extLst>
                <a:ext uri="{FF2B5EF4-FFF2-40B4-BE49-F238E27FC236}">
                  <a16:creationId xmlns:a16="http://schemas.microsoft.com/office/drawing/2014/main" xmlns="" id="{6D3492F6-1562-473C-8062-E4945251DB41}"/>
                </a:ext>
              </a:extLst>
            </p:cNvPr>
            <p:cNvSpPr/>
            <p:nvPr/>
          </p:nvSpPr>
          <p:spPr>
            <a:xfrm>
              <a:off x="316832" y="1712734"/>
              <a:ext cx="769519" cy="769519"/>
            </a:xfrm>
            <a:prstGeom prst="ellipse">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a:solidFill>
                    <a:schemeClr val="accent2"/>
                  </a:solidFill>
                </a:rPr>
                <a:t>1</a:t>
              </a:r>
            </a:p>
          </p:txBody>
        </p:sp>
        <p:sp>
          <p:nvSpPr>
            <p:cNvPr id="22" name="Circle: Hollow 108">
              <a:extLst>
                <a:ext uri="{FF2B5EF4-FFF2-40B4-BE49-F238E27FC236}">
                  <a16:creationId xmlns:a16="http://schemas.microsoft.com/office/drawing/2014/main" xmlns="" id="{E16CC08C-7027-4758-802A-02F0BA3A5F42}"/>
                </a:ext>
              </a:extLst>
            </p:cNvPr>
            <p:cNvSpPr/>
            <p:nvPr/>
          </p:nvSpPr>
          <p:spPr>
            <a:xfrm>
              <a:off x="276395" y="1672297"/>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23" name="Oval 116">
            <a:extLst>
              <a:ext uri="{FF2B5EF4-FFF2-40B4-BE49-F238E27FC236}">
                <a16:creationId xmlns:a16="http://schemas.microsoft.com/office/drawing/2014/main" xmlns="" id="{FFEDEB1A-6C36-446E-8527-B8CA04FFD052}"/>
              </a:ext>
            </a:extLst>
          </p:cNvPr>
          <p:cNvSpPr/>
          <p:nvPr/>
        </p:nvSpPr>
        <p:spPr>
          <a:xfrm>
            <a:off x="2110907" y="5373216"/>
            <a:ext cx="577139" cy="577139"/>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5"/>
                </a:solidFill>
              </a:rPr>
              <a:t>2</a:t>
            </a:r>
            <a:endParaRPr lang="en-US" sz="3600" b="1" dirty="0">
              <a:solidFill>
                <a:schemeClr val="accent5"/>
              </a:solidFill>
            </a:endParaRPr>
          </a:p>
        </p:txBody>
      </p:sp>
      <p:grpSp>
        <p:nvGrpSpPr>
          <p:cNvPr id="24" name="Group 109">
            <a:extLst>
              <a:ext uri="{FF2B5EF4-FFF2-40B4-BE49-F238E27FC236}">
                <a16:creationId xmlns:a16="http://schemas.microsoft.com/office/drawing/2014/main" xmlns="" id="{F7C38498-6CDE-4982-BB33-2681F1CF7A9C}"/>
              </a:ext>
            </a:extLst>
          </p:cNvPr>
          <p:cNvGrpSpPr/>
          <p:nvPr/>
        </p:nvGrpSpPr>
        <p:grpSpPr>
          <a:xfrm>
            <a:off x="4283968" y="4862618"/>
            <a:ext cx="864096" cy="799167"/>
            <a:chOff x="5638024" y="2698783"/>
            <a:chExt cx="850392" cy="850392"/>
          </a:xfrm>
        </p:grpSpPr>
        <p:sp>
          <p:nvSpPr>
            <p:cNvPr id="25" name="Oval 110">
              <a:extLst>
                <a:ext uri="{FF2B5EF4-FFF2-40B4-BE49-F238E27FC236}">
                  <a16:creationId xmlns:a16="http://schemas.microsoft.com/office/drawing/2014/main" xmlns="" id="{5657DB78-8AA9-4C9C-850A-6CFFA1B43629}"/>
                </a:ext>
              </a:extLst>
            </p:cNvPr>
            <p:cNvSpPr/>
            <p:nvPr/>
          </p:nvSpPr>
          <p:spPr>
            <a:xfrm>
              <a:off x="5678461" y="2739220"/>
              <a:ext cx="769519" cy="769519"/>
            </a:xfrm>
            <a:prstGeom prst="ellipse">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4">
                      <a:lumMod val="75000"/>
                    </a:schemeClr>
                  </a:solidFill>
                </a:rPr>
                <a:t>3</a:t>
              </a:r>
              <a:endParaRPr lang="en-US" sz="3600" b="1" dirty="0">
                <a:solidFill>
                  <a:schemeClr val="accent4">
                    <a:lumMod val="75000"/>
                  </a:schemeClr>
                </a:solidFill>
              </a:endParaRPr>
            </a:p>
          </p:txBody>
        </p:sp>
        <p:sp>
          <p:nvSpPr>
            <p:cNvPr id="26" name="Circle: Hollow 111">
              <a:extLst>
                <a:ext uri="{FF2B5EF4-FFF2-40B4-BE49-F238E27FC236}">
                  <a16:creationId xmlns:a16="http://schemas.microsoft.com/office/drawing/2014/main" xmlns="" id="{50B0DE40-140F-477F-AACF-F6DF2C536740}"/>
                </a:ext>
              </a:extLst>
            </p:cNvPr>
            <p:cNvSpPr/>
            <p:nvPr/>
          </p:nvSpPr>
          <p:spPr>
            <a:xfrm>
              <a:off x="5638024" y="2698783"/>
              <a:ext cx="850392" cy="850392"/>
            </a:xfrm>
            <a:prstGeom prst="donut">
              <a:avLst>
                <a:gd name="adj" fmla="val 11529"/>
              </a:avLst>
            </a:prstGeom>
            <a:solidFill>
              <a:schemeClr val="accent4"/>
            </a:solidFill>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2" name="Прямоугольник 1"/>
          <p:cNvSpPr/>
          <p:nvPr/>
        </p:nvSpPr>
        <p:spPr>
          <a:xfrm>
            <a:off x="213883" y="4123954"/>
            <a:ext cx="2532943" cy="738664"/>
          </a:xfrm>
          <a:prstGeom prst="rect">
            <a:avLst/>
          </a:prstGeom>
        </p:spPr>
        <p:txBody>
          <a:bodyPr wrap="square">
            <a:spAutoFit/>
          </a:bodyPr>
          <a:lstStyle/>
          <a:p>
            <a:pPr algn="ctr"/>
            <a:r>
              <a:rPr lang="ru-RU" sz="1400" dirty="0" err="1"/>
              <a:t>Маблағлар</a:t>
            </a:r>
            <a:r>
              <a:rPr lang="ru-RU" sz="1400" dirty="0"/>
              <a:t> </a:t>
            </a:r>
            <a:r>
              <a:rPr lang="ru-RU" sz="1400" dirty="0" err="1"/>
              <a:t>қайси</a:t>
            </a:r>
            <a:r>
              <a:rPr lang="ru-RU" sz="1400" dirty="0"/>
              <a:t> </a:t>
            </a:r>
            <a:r>
              <a:rPr lang="ru-RU" sz="1400" dirty="0" err="1"/>
              <a:t>манбалардан</a:t>
            </a:r>
            <a:r>
              <a:rPr lang="ru-RU" sz="1400" dirty="0"/>
              <a:t> </a:t>
            </a:r>
            <a:r>
              <a:rPr lang="ru-RU" sz="1400" dirty="0" err="1"/>
              <a:t>келиб</a:t>
            </a:r>
            <a:r>
              <a:rPr lang="ru-RU" sz="1400" dirty="0"/>
              <a:t> </a:t>
            </a:r>
            <a:r>
              <a:rPr lang="ru-RU" sz="1400" dirty="0" err="1"/>
              <a:t>тушганлигини</a:t>
            </a:r>
            <a:endParaRPr lang="en-US" sz="1400" dirty="0"/>
          </a:p>
        </p:txBody>
      </p:sp>
      <p:sp>
        <p:nvSpPr>
          <p:cNvPr id="5" name="Прямоугольник 4"/>
          <p:cNvSpPr/>
          <p:nvPr/>
        </p:nvSpPr>
        <p:spPr>
          <a:xfrm rot="10800000" flipV="1">
            <a:off x="2717136" y="5661785"/>
            <a:ext cx="1656184" cy="954107"/>
          </a:xfrm>
          <a:prstGeom prst="rect">
            <a:avLst/>
          </a:prstGeom>
        </p:spPr>
        <p:txBody>
          <a:bodyPr wrap="square">
            <a:spAutoFit/>
          </a:bodyPr>
          <a:lstStyle/>
          <a:p>
            <a:pPr algn="ctr"/>
            <a:r>
              <a:rPr lang="ru-RU" sz="1400" dirty="0" err="1"/>
              <a:t>Маблағларнинг</a:t>
            </a:r>
            <a:r>
              <a:rPr lang="ru-RU" sz="1400" dirty="0"/>
              <a:t> </a:t>
            </a:r>
            <a:r>
              <a:rPr lang="ru-RU" sz="1400" dirty="0" err="1"/>
              <a:t>белгиланган</a:t>
            </a:r>
            <a:r>
              <a:rPr lang="ru-RU" sz="1400" dirty="0"/>
              <a:t> </a:t>
            </a:r>
            <a:r>
              <a:rPr lang="ru-RU" sz="1400" dirty="0" err="1"/>
              <a:t>мақсади</a:t>
            </a:r>
            <a:r>
              <a:rPr lang="ru-RU" sz="1400" dirty="0"/>
              <a:t> </a:t>
            </a:r>
            <a:r>
              <a:rPr lang="ru-RU" sz="1400" dirty="0" err="1"/>
              <a:t>қандай</a:t>
            </a:r>
            <a:r>
              <a:rPr lang="ru-RU" sz="1400" dirty="0"/>
              <a:t> </a:t>
            </a:r>
            <a:r>
              <a:rPr lang="ru-RU" sz="1400" dirty="0" err="1"/>
              <a:t>эканлиги</a:t>
            </a:r>
            <a:endParaRPr lang="en-US" sz="1400" dirty="0"/>
          </a:p>
        </p:txBody>
      </p:sp>
      <p:sp>
        <p:nvSpPr>
          <p:cNvPr id="6" name="Прямоугольник 5"/>
          <p:cNvSpPr/>
          <p:nvPr/>
        </p:nvSpPr>
        <p:spPr>
          <a:xfrm>
            <a:off x="5292080" y="4669678"/>
            <a:ext cx="1565920" cy="954107"/>
          </a:xfrm>
          <a:prstGeom prst="rect">
            <a:avLst/>
          </a:prstGeom>
        </p:spPr>
        <p:txBody>
          <a:bodyPr wrap="square">
            <a:spAutoFit/>
          </a:bodyPr>
          <a:lstStyle/>
          <a:p>
            <a:pPr lvl="0"/>
            <a:r>
              <a:rPr lang="ru-RU" sz="1400" dirty="0" err="1"/>
              <a:t>Маблағлар</a:t>
            </a:r>
            <a:r>
              <a:rPr lang="ru-RU" sz="1400" dirty="0"/>
              <a:t> </a:t>
            </a:r>
            <a:r>
              <a:rPr lang="ru-RU" sz="1400" dirty="0" err="1"/>
              <a:t>кимга</a:t>
            </a:r>
            <a:r>
              <a:rPr lang="ru-RU" sz="1400" dirty="0"/>
              <a:t> </a:t>
            </a:r>
            <a:r>
              <a:rPr lang="ru-RU" sz="1400" dirty="0" err="1"/>
              <a:t>тегишли</a:t>
            </a:r>
            <a:r>
              <a:rPr lang="ru-RU" sz="1400" dirty="0"/>
              <a:t> </a:t>
            </a:r>
            <a:r>
              <a:rPr lang="ru-RU" sz="1400" dirty="0" err="1"/>
              <a:t>эканлиги</a:t>
            </a:r>
            <a:r>
              <a:rPr lang="ru-RU" sz="1400" dirty="0"/>
              <a:t> ( </a:t>
            </a:r>
            <a:r>
              <a:rPr lang="ru-RU" sz="1400" dirty="0" err="1"/>
              <a:t>ўзиники</a:t>
            </a:r>
            <a:r>
              <a:rPr lang="ru-RU" sz="1400" dirty="0"/>
              <a:t> </a:t>
            </a:r>
            <a:r>
              <a:rPr lang="ru-RU" sz="1400" dirty="0" err="1"/>
              <a:t>ёки</a:t>
            </a:r>
            <a:r>
              <a:rPr lang="ru-RU" sz="1400" dirty="0"/>
              <a:t> </a:t>
            </a:r>
            <a:r>
              <a:rPr lang="ru-RU" sz="1400" dirty="0" err="1"/>
              <a:t>жалб</a:t>
            </a:r>
            <a:r>
              <a:rPr lang="ru-RU" sz="1400" dirty="0"/>
              <a:t> </a:t>
            </a:r>
            <a:r>
              <a:rPr lang="ru-RU" sz="1400" dirty="0" err="1"/>
              <a:t>қилинган</a:t>
            </a:r>
            <a:r>
              <a:rPr lang="ru-RU" sz="1400" dirty="0"/>
              <a:t>);</a:t>
            </a:r>
            <a:endParaRPr lang="ru-RU" sz="1400" b="1" dirty="0"/>
          </a:p>
        </p:txBody>
      </p:sp>
      <p:pic>
        <p:nvPicPr>
          <p:cNvPr id="30" name="Picture 6" descr="https://media5.picsearch.com/is?_QPdn1_eB4sJhqqrm0CPihoHOsNkyYeQwLh5y99sbZw&amp;height=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057" y="1556793"/>
            <a:ext cx="4683049" cy="2744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7616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xmlns="" id="{8847F7CD-E4A9-4D4E-B62F-270A4B86E7A1}"/>
              </a:ext>
            </a:extLst>
          </p:cNvPr>
          <p:cNvSpPr/>
          <p:nvPr/>
        </p:nvSpPr>
        <p:spPr>
          <a:xfrm>
            <a:off x="1104901" y="1727643"/>
            <a:ext cx="6949315" cy="3978790"/>
          </a:xfrm>
          <a:custGeom>
            <a:avLst/>
            <a:gdLst>
              <a:gd name="connsiteX0" fmla="*/ 1539391 w 8349681"/>
              <a:gd name="connsiteY0" fmla="*/ 495 h 4780562"/>
              <a:gd name="connsiteX1" fmla="*/ 2167658 w 8349681"/>
              <a:gd name="connsiteY1" fmla="*/ 144639 h 4780562"/>
              <a:gd name="connsiteX2" fmla="*/ 2975961 w 8349681"/>
              <a:gd name="connsiteY2" fmla="*/ 2295134 h 4780562"/>
              <a:gd name="connsiteX3" fmla="*/ 3595995 w 8349681"/>
              <a:gd name="connsiteY3" fmla="*/ 3944740 h 4780562"/>
              <a:gd name="connsiteX4" fmla="*/ 5245140 w 8349681"/>
              <a:gd name="connsiteY4" fmla="*/ 3324879 h 4780562"/>
              <a:gd name="connsiteX5" fmla="*/ 7396237 w 8349681"/>
              <a:gd name="connsiteY5" fmla="*/ 2516349 h 4780562"/>
              <a:gd name="connsiteX6" fmla="*/ 8204193 w 8349681"/>
              <a:gd name="connsiteY6" fmla="*/ 4665920 h 4780562"/>
              <a:gd name="connsiteX7" fmla="*/ 8097119 w 8349681"/>
              <a:gd name="connsiteY7" fmla="*/ 4768394 h 4780562"/>
              <a:gd name="connsiteX8" fmla="*/ 7852939 w 8349681"/>
              <a:gd name="connsiteY8" fmla="*/ 4657669 h 4780562"/>
              <a:gd name="connsiteX9" fmla="*/ 7859543 w 8349681"/>
              <a:gd name="connsiteY9" fmla="*/ 4509636 h 4780562"/>
              <a:gd name="connsiteX10" fmla="*/ 7239856 w 8349681"/>
              <a:gd name="connsiteY10" fmla="*/ 2860955 h 4780562"/>
              <a:gd name="connsiteX11" fmla="*/ 5589788 w 8349681"/>
              <a:gd name="connsiteY11" fmla="*/ 3481163 h 4780562"/>
              <a:gd name="connsiteX12" fmla="*/ 3439614 w 8349681"/>
              <a:gd name="connsiteY12" fmla="*/ 4289345 h 4780562"/>
              <a:gd name="connsiteX13" fmla="*/ 2631312 w 8349681"/>
              <a:gd name="connsiteY13" fmla="*/ 2138850 h 4780562"/>
              <a:gd name="connsiteX14" fmla="*/ 2011277 w 8349681"/>
              <a:gd name="connsiteY14" fmla="*/ 489244 h 4780562"/>
              <a:gd name="connsiteX15" fmla="*/ 362710 w 8349681"/>
              <a:gd name="connsiteY15" fmla="*/ 1107833 h 4780562"/>
              <a:gd name="connsiteX16" fmla="*/ 256213 w 8349681"/>
              <a:gd name="connsiteY16" fmla="*/ 1209035 h 4780562"/>
              <a:gd name="connsiteX17" fmla="*/ 12034 w 8349681"/>
              <a:gd name="connsiteY17" fmla="*/ 1098310 h 4780562"/>
              <a:gd name="connsiteX18" fmla="*/ 16560 w 8349681"/>
              <a:gd name="connsiteY18" fmla="*/ 953168 h 4780562"/>
              <a:gd name="connsiteX19" fmla="*/ 1539391 w 8349681"/>
              <a:gd name="connsiteY19" fmla="*/ 495 h 478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49681" h="4780562">
                <a:moveTo>
                  <a:pt x="1539391" y="495"/>
                </a:moveTo>
                <a:cubicBezTo>
                  <a:pt x="1750342" y="5714"/>
                  <a:pt x="1963626" y="52310"/>
                  <a:pt x="2167658" y="144639"/>
                </a:cubicBezTo>
                <a:cubicBezTo>
                  <a:pt x="2983207" y="515224"/>
                  <a:pt x="3345502" y="1479111"/>
                  <a:pt x="2975961" y="2295134"/>
                </a:cubicBezTo>
                <a:cubicBezTo>
                  <a:pt x="2692052" y="2920763"/>
                  <a:pt x="2970286" y="3661007"/>
                  <a:pt x="3595995" y="3944740"/>
                </a:cubicBezTo>
                <a:cubicBezTo>
                  <a:pt x="4221705" y="4228473"/>
                  <a:pt x="4961231" y="3950509"/>
                  <a:pt x="5245140" y="3324879"/>
                </a:cubicBezTo>
                <a:cubicBezTo>
                  <a:pt x="5615605" y="2508509"/>
                  <a:pt x="6580687" y="2145765"/>
                  <a:pt x="7396237" y="2516349"/>
                </a:cubicBezTo>
                <a:cubicBezTo>
                  <a:pt x="8212363" y="2885662"/>
                  <a:pt x="8575005" y="3850475"/>
                  <a:pt x="8204193" y="4665920"/>
                </a:cubicBezTo>
                <a:cubicBezTo>
                  <a:pt x="8184344" y="4711350"/>
                  <a:pt x="8147036" y="4749631"/>
                  <a:pt x="8097119" y="4768394"/>
                </a:cubicBezTo>
                <a:cubicBezTo>
                  <a:pt x="7999131" y="4805224"/>
                  <a:pt x="7889759" y="4755629"/>
                  <a:pt x="7852939" y="4657669"/>
                </a:cubicBezTo>
                <a:cubicBezTo>
                  <a:pt x="7834181" y="4607765"/>
                  <a:pt x="7838422" y="4554490"/>
                  <a:pt x="7859543" y="4509636"/>
                </a:cubicBezTo>
                <a:cubicBezTo>
                  <a:pt x="8143453" y="3884007"/>
                  <a:pt x="7865565" y="3144687"/>
                  <a:pt x="7239856" y="2860955"/>
                </a:cubicBezTo>
                <a:cubicBezTo>
                  <a:pt x="6614148" y="2577221"/>
                  <a:pt x="5873697" y="2855533"/>
                  <a:pt x="5589788" y="3481163"/>
                </a:cubicBezTo>
                <a:cubicBezTo>
                  <a:pt x="5219899" y="4296262"/>
                  <a:pt x="4254817" y="4659005"/>
                  <a:pt x="3439614" y="4289345"/>
                </a:cubicBezTo>
                <a:cubicBezTo>
                  <a:pt x="2623140" y="3919108"/>
                  <a:pt x="2260499" y="2954296"/>
                  <a:pt x="2631312" y="2138850"/>
                </a:cubicBezTo>
                <a:cubicBezTo>
                  <a:pt x="2915220" y="1513220"/>
                  <a:pt x="2636986" y="772977"/>
                  <a:pt x="2011277" y="489244"/>
                </a:cubicBezTo>
                <a:cubicBezTo>
                  <a:pt x="1385915" y="206434"/>
                  <a:pt x="646966" y="483127"/>
                  <a:pt x="362710" y="1107833"/>
                </a:cubicBezTo>
                <a:cubicBezTo>
                  <a:pt x="342513" y="1152339"/>
                  <a:pt x="305207" y="1190620"/>
                  <a:pt x="256213" y="1209035"/>
                </a:cubicBezTo>
                <a:cubicBezTo>
                  <a:pt x="158226" y="1245865"/>
                  <a:pt x="48854" y="1196270"/>
                  <a:pt x="12034" y="1098310"/>
                </a:cubicBezTo>
                <a:cubicBezTo>
                  <a:pt x="-6376" y="1049330"/>
                  <a:pt x="-2713" y="997327"/>
                  <a:pt x="16560" y="953168"/>
                </a:cubicBezTo>
                <a:cubicBezTo>
                  <a:pt x="294670" y="341584"/>
                  <a:pt x="906536" y="-15161"/>
                  <a:pt x="1539391" y="495"/>
                </a:cubicBezTo>
                <a:close/>
              </a:path>
            </a:pathLst>
          </a:custGeom>
          <a:gradFill>
            <a:gsLst>
              <a:gs pos="91000">
                <a:schemeClr val="accent3"/>
              </a:gs>
              <a:gs pos="50000">
                <a:schemeClr val="accent2"/>
              </a:gs>
              <a:gs pos="25000">
                <a:schemeClr val="accent5"/>
              </a:gs>
              <a:gs pos="0">
                <a:schemeClr val="tx2">
                  <a:lumMod val="75000"/>
                  <a:lumOff val="25000"/>
                </a:schemeClr>
              </a:gs>
              <a:gs pos="100000">
                <a:schemeClr val="accent6"/>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 name="Oval 3">
            <a:extLst>
              <a:ext uri="{FF2B5EF4-FFF2-40B4-BE49-F238E27FC236}">
                <a16:creationId xmlns:a16="http://schemas.microsoft.com/office/drawing/2014/main" xmlns="" id="{704FCEEF-15F1-4C54-AF8E-D9686910E05F}"/>
              </a:ext>
            </a:extLst>
          </p:cNvPr>
          <p:cNvSpPr/>
          <p:nvPr/>
        </p:nvSpPr>
        <p:spPr>
          <a:xfrm>
            <a:off x="1520863" y="2091452"/>
            <a:ext cx="1698258" cy="1698258"/>
          </a:xfrm>
          <a:prstGeom prst="ellipse">
            <a:avLst/>
          </a:prstGeom>
          <a:solidFill>
            <a:schemeClr val="bg2"/>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36" name="Oval 335">
            <a:extLst>
              <a:ext uri="{FF2B5EF4-FFF2-40B4-BE49-F238E27FC236}">
                <a16:creationId xmlns:a16="http://schemas.microsoft.com/office/drawing/2014/main" xmlns="" id="{79B1EF8D-00F5-43A5-8123-8AEB23356582}"/>
              </a:ext>
            </a:extLst>
          </p:cNvPr>
          <p:cNvSpPr/>
          <p:nvPr/>
        </p:nvSpPr>
        <p:spPr>
          <a:xfrm>
            <a:off x="5853945" y="4092942"/>
            <a:ext cx="1698258" cy="1698258"/>
          </a:xfrm>
          <a:prstGeom prst="ellipse">
            <a:avLst/>
          </a:prstGeom>
          <a:solidFill>
            <a:schemeClr val="bg2"/>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Заголовок 2"/>
          <p:cNvSpPr>
            <a:spLocks noGrp="1"/>
          </p:cNvSpPr>
          <p:nvPr>
            <p:ph type="title"/>
          </p:nvPr>
        </p:nvSpPr>
        <p:spPr>
          <a:xfrm>
            <a:off x="464758" y="584643"/>
            <a:ext cx="8229600" cy="1143000"/>
          </a:xfrm>
        </p:spPr>
        <p:txBody>
          <a:bodyPr>
            <a:noAutofit/>
          </a:bodyPr>
          <a:lstStyle/>
          <a:p>
            <a:r>
              <a:rPr lang="ru-RU" sz="3600" b="1" dirty="0"/>
              <a:t>Баланс </a:t>
            </a:r>
            <a:r>
              <a:rPr lang="ru-RU" sz="3600" b="1" dirty="0" err="1"/>
              <a:t>пассиви</a:t>
            </a:r>
            <a:r>
              <a:rPr lang="ru-RU" sz="3600" b="1" dirty="0"/>
              <a:t> </a:t>
            </a:r>
            <a:r>
              <a:rPr lang="ru-RU" sz="3600" b="1" dirty="0" err="1"/>
              <a:t>ҳам</a:t>
            </a:r>
            <a:r>
              <a:rPr lang="ru-RU" sz="3600" b="1" dirty="0"/>
              <a:t> </a:t>
            </a:r>
            <a:r>
              <a:rPr lang="ru-RU" sz="3600" b="1" dirty="0" err="1"/>
              <a:t>икки</a:t>
            </a:r>
            <a:r>
              <a:rPr lang="ru-RU" sz="3600" b="1" dirty="0"/>
              <a:t> </a:t>
            </a:r>
            <a:r>
              <a:rPr lang="ru-RU" sz="3600" b="1" dirty="0" err="1"/>
              <a:t>бўлимдан</a:t>
            </a:r>
            <a:r>
              <a:rPr lang="ru-RU" sz="3600" b="1" dirty="0"/>
              <a:t> </a:t>
            </a:r>
            <a:r>
              <a:rPr lang="ru-RU" sz="3600" b="1" dirty="0" err="1"/>
              <a:t>иборат</a:t>
            </a:r>
            <a:r>
              <a:rPr lang="ru-RU" sz="3600" b="1" dirty="0"/>
              <a:t>:</a:t>
            </a:r>
            <a:br>
              <a:rPr lang="ru-RU" sz="3600" b="1" dirty="0"/>
            </a:br>
            <a:endParaRPr lang="ru-RU" sz="3600" dirty="0"/>
          </a:p>
        </p:txBody>
      </p:sp>
      <p:sp>
        <p:nvSpPr>
          <p:cNvPr id="5" name="Прямоугольник 4"/>
          <p:cNvSpPr/>
          <p:nvPr/>
        </p:nvSpPr>
        <p:spPr>
          <a:xfrm>
            <a:off x="4579558" y="3037926"/>
            <a:ext cx="3664145" cy="523220"/>
          </a:xfrm>
          <a:prstGeom prst="rect">
            <a:avLst/>
          </a:prstGeom>
        </p:spPr>
        <p:txBody>
          <a:bodyPr wrap="none">
            <a:spAutoFit/>
          </a:bodyPr>
          <a:lstStyle/>
          <a:p>
            <a:r>
              <a:rPr lang="ru-RU" sz="2800" dirty="0" err="1"/>
              <a:t>Ўз</a:t>
            </a:r>
            <a:r>
              <a:rPr lang="ru-RU" sz="2800" dirty="0"/>
              <a:t> </a:t>
            </a:r>
            <a:r>
              <a:rPr lang="ru-RU" sz="2800" dirty="0" err="1"/>
              <a:t>маблағлари</a:t>
            </a:r>
            <a:r>
              <a:rPr lang="ru-RU" sz="2800" dirty="0"/>
              <a:t> </a:t>
            </a:r>
            <a:r>
              <a:rPr lang="ru-RU" sz="2800" dirty="0" err="1"/>
              <a:t>манбаи</a:t>
            </a:r>
            <a:endParaRPr lang="ru-RU" sz="2800" dirty="0"/>
          </a:p>
        </p:txBody>
      </p:sp>
      <p:sp>
        <p:nvSpPr>
          <p:cNvPr id="6" name="Прямоугольник 5"/>
          <p:cNvSpPr/>
          <p:nvPr/>
        </p:nvSpPr>
        <p:spPr>
          <a:xfrm>
            <a:off x="21130" y="3993740"/>
            <a:ext cx="3197991" cy="646331"/>
          </a:xfrm>
          <a:prstGeom prst="rect">
            <a:avLst/>
          </a:prstGeom>
        </p:spPr>
        <p:txBody>
          <a:bodyPr wrap="none">
            <a:spAutoFit/>
          </a:bodyPr>
          <a:lstStyle/>
          <a:p>
            <a:pPr lvl="0"/>
            <a:r>
              <a:rPr lang="ru-RU" sz="3600" dirty="0" err="1"/>
              <a:t>Мажбуриятлар</a:t>
            </a:r>
            <a:r>
              <a:rPr lang="ru-RU" dirty="0"/>
              <a:t>.</a:t>
            </a:r>
            <a:endParaRPr lang="ru-RU" b="1" dirty="0"/>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853945" y="4092942"/>
            <a:ext cx="1728192" cy="171656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Рисунок 11"/>
          <p:cNvPicPr>
            <a:picLocks noChangeAspect="1"/>
          </p:cNvPicPr>
          <p:nvPr/>
        </p:nvPicPr>
        <p:blipFill rotWithShape="1">
          <a:blip r:embed="rId4" cstate="print">
            <a:extLst>
              <a:ext uri="{28A0092B-C50C-407E-A947-70E740481C1C}">
                <a14:useLocalDpi xmlns:a14="http://schemas.microsoft.com/office/drawing/2010/main" val="0"/>
              </a:ext>
            </a:extLst>
          </a:blip>
          <a:srcRect b="3382"/>
          <a:stretch/>
        </p:blipFill>
        <p:spPr bwMode="auto">
          <a:xfrm>
            <a:off x="1403648" y="2107476"/>
            <a:ext cx="1911637" cy="16822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0489637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media2.picsearch.com/is?VyCIN7HBn6AUpCFaxxWuXWh1tLB0P7oqv6_Rbss13QY&amp;height=1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5608" y="188640"/>
            <a:ext cx="3047140" cy="19442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media2.picsearch.com/is?1fCbnwZoY9ZC3BduAv22GTYqVdSWLFr7ZpMeJ17msV4&amp;height=2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300" y="2636912"/>
            <a:ext cx="3102033" cy="1340568"/>
          </a:xfrm>
          <a:prstGeom prst="rect">
            <a:avLst/>
          </a:prstGeom>
          <a:noFill/>
          <a:extLst>
            <a:ext uri="{909E8E84-426E-40DD-AFC4-6F175D3DCCD1}">
              <a14:hiddenFill xmlns:a14="http://schemas.microsoft.com/office/drawing/2010/main">
                <a:solidFill>
                  <a:srgbClr val="FFFFFF"/>
                </a:solidFill>
              </a14:hiddenFill>
            </a:ext>
          </a:extLst>
        </p:spPr>
      </p:pic>
      <p:sp>
        <p:nvSpPr>
          <p:cNvPr id="7" name="Скругленная прямоугольная выноска 6"/>
          <p:cNvSpPr/>
          <p:nvPr/>
        </p:nvSpPr>
        <p:spPr>
          <a:xfrm>
            <a:off x="251520" y="188640"/>
            <a:ext cx="5256584" cy="208823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t>  </a:t>
            </a:r>
            <a:r>
              <a:rPr lang="ru-RU" b="1" dirty="0" err="1" smtClean="0"/>
              <a:t>Ўз</a:t>
            </a:r>
            <a:r>
              <a:rPr lang="ru-RU" b="1" dirty="0" smtClean="0"/>
              <a:t> </a:t>
            </a:r>
            <a:r>
              <a:rPr lang="ru-RU" b="1" dirty="0" err="1"/>
              <a:t>маблағлари</a:t>
            </a:r>
            <a:r>
              <a:rPr lang="ru-RU" b="1" dirty="0"/>
              <a:t> </a:t>
            </a:r>
            <a:r>
              <a:rPr lang="ru-RU" b="1" dirty="0" err="1"/>
              <a:t>манбаи</a:t>
            </a:r>
            <a:r>
              <a:rPr lang="ru-RU" b="1" dirty="0"/>
              <a:t> </a:t>
            </a:r>
            <a:r>
              <a:rPr lang="ru-RU" b="1" dirty="0" err="1"/>
              <a:t>қаторига</a:t>
            </a:r>
            <a:r>
              <a:rPr lang="ru-RU" dirty="0"/>
              <a:t> устав капитали, </a:t>
            </a:r>
            <a:r>
              <a:rPr lang="ru-RU" dirty="0" err="1"/>
              <a:t>қўшилган</a:t>
            </a:r>
            <a:r>
              <a:rPr lang="ru-RU" dirty="0"/>
              <a:t> капитал, резерв капитал, </a:t>
            </a:r>
            <a:r>
              <a:rPr lang="ru-RU" dirty="0" err="1"/>
              <a:t>тақсимланмаган</a:t>
            </a:r>
            <a:r>
              <a:rPr lang="ru-RU" dirty="0"/>
              <a:t> </a:t>
            </a:r>
            <a:r>
              <a:rPr lang="ru-RU" dirty="0" err="1"/>
              <a:t>фойда</a:t>
            </a:r>
            <a:r>
              <a:rPr lang="ru-RU" dirty="0"/>
              <a:t>(</a:t>
            </a:r>
            <a:r>
              <a:rPr lang="ru-RU" dirty="0" err="1"/>
              <a:t>қопланмаган</a:t>
            </a:r>
            <a:r>
              <a:rPr lang="ru-RU" dirty="0"/>
              <a:t> </a:t>
            </a:r>
            <a:r>
              <a:rPr lang="ru-RU" dirty="0" err="1"/>
              <a:t>зарар</a:t>
            </a:r>
            <a:r>
              <a:rPr lang="ru-RU" dirty="0"/>
              <a:t>) </a:t>
            </a:r>
            <a:r>
              <a:rPr lang="ru-RU" dirty="0" err="1"/>
              <a:t>ва</a:t>
            </a:r>
            <a:r>
              <a:rPr lang="ru-RU" dirty="0"/>
              <a:t> </a:t>
            </a:r>
            <a:r>
              <a:rPr lang="ru-RU" dirty="0" err="1" smtClean="0"/>
              <a:t>бошқа</a:t>
            </a:r>
            <a:r>
              <a:rPr lang="ru-RU" dirty="0" smtClean="0"/>
              <a:t>  </a:t>
            </a:r>
            <a:r>
              <a:rPr lang="ru-RU" dirty="0" err="1"/>
              <a:t>киритилади</a:t>
            </a:r>
            <a:r>
              <a:rPr lang="ru-RU" dirty="0"/>
              <a:t>.</a:t>
            </a:r>
            <a:endParaRPr lang="ru-RU" b="1" dirty="0"/>
          </a:p>
        </p:txBody>
      </p:sp>
      <p:sp>
        <p:nvSpPr>
          <p:cNvPr id="9" name="Скругленная прямоугольная выноска 8"/>
          <p:cNvSpPr/>
          <p:nvPr/>
        </p:nvSpPr>
        <p:spPr>
          <a:xfrm>
            <a:off x="3958017" y="2493188"/>
            <a:ext cx="4896544" cy="1332728"/>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b="1" dirty="0" smtClean="0"/>
              <a:t>  </a:t>
            </a:r>
            <a:r>
              <a:rPr lang="ru-RU" b="1" dirty="0" smtClean="0"/>
              <a:t>Баланс </a:t>
            </a:r>
            <a:r>
              <a:rPr lang="ru-RU" b="1" dirty="0" err="1"/>
              <a:t>пассивининг</a:t>
            </a:r>
            <a:r>
              <a:rPr lang="ru-RU" b="1" dirty="0"/>
              <a:t> </a:t>
            </a:r>
            <a:r>
              <a:rPr lang="ru-RU" b="1" dirty="0" err="1"/>
              <a:t>мажбуриятлар</a:t>
            </a:r>
            <a:r>
              <a:rPr lang="ru-RU" b="1" dirty="0"/>
              <a:t> </a:t>
            </a:r>
            <a:r>
              <a:rPr lang="ru-RU" b="1" dirty="0" err="1"/>
              <a:t>бўлимида</a:t>
            </a:r>
            <a:r>
              <a:rPr lang="ru-RU" dirty="0"/>
              <a:t> </a:t>
            </a:r>
            <a:r>
              <a:rPr lang="ru-RU" dirty="0" err="1"/>
              <a:t>юридик</a:t>
            </a:r>
            <a:r>
              <a:rPr lang="ru-RU" dirty="0"/>
              <a:t> </a:t>
            </a:r>
            <a:r>
              <a:rPr lang="ru-RU" dirty="0" err="1"/>
              <a:t>ва</a:t>
            </a:r>
            <a:r>
              <a:rPr lang="ru-RU" dirty="0"/>
              <a:t> </a:t>
            </a:r>
            <a:r>
              <a:rPr lang="ru-RU" dirty="0" err="1"/>
              <a:t>жисмоний</a:t>
            </a:r>
            <a:r>
              <a:rPr lang="ru-RU" dirty="0"/>
              <a:t> </a:t>
            </a:r>
            <a:r>
              <a:rPr lang="ru-RU" dirty="0" err="1"/>
              <a:t>шахслардан</a:t>
            </a:r>
            <a:r>
              <a:rPr lang="ru-RU" dirty="0"/>
              <a:t> </a:t>
            </a:r>
            <a:r>
              <a:rPr lang="ru-RU" dirty="0" err="1"/>
              <a:t>олинган</a:t>
            </a:r>
            <a:r>
              <a:rPr lang="ru-RU" dirty="0"/>
              <a:t>, </a:t>
            </a:r>
            <a:r>
              <a:rPr lang="ru-RU" dirty="0" err="1"/>
              <a:t>вақти</a:t>
            </a:r>
            <a:r>
              <a:rPr lang="ru-RU" dirty="0"/>
              <a:t> </a:t>
            </a:r>
            <a:r>
              <a:rPr lang="ru-RU" dirty="0" err="1"/>
              <a:t>келганда</a:t>
            </a:r>
            <a:r>
              <a:rPr lang="ru-RU" dirty="0"/>
              <a:t> </a:t>
            </a:r>
            <a:r>
              <a:rPr lang="ru-RU" dirty="0" err="1"/>
              <a:t>қайтарилиши</a:t>
            </a:r>
            <a:r>
              <a:rPr lang="ru-RU" dirty="0"/>
              <a:t> </a:t>
            </a:r>
            <a:r>
              <a:rPr lang="ru-RU" dirty="0" err="1"/>
              <a:t>лозим</a:t>
            </a:r>
            <a:r>
              <a:rPr lang="ru-RU" dirty="0"/>
              <a:t> </a:t>
            </a:r>
            <a:r>
              <a:rPr lang="ru-RU" dirty="0" err="1"/>
              <a:t>бўлган</a:t>
            </a:r>
            <a:r>
              <a:rPr lang="ru-RU" dirty="0"/>
              <a:t> </a:t>
            </a:r>
            <a:r>
              <a:rPr lang="ru-RU" dirty="0" err="1"/>
              <a:t>барча</a:t>
            </a:r>
            <a:r>
              <a:rPr lang="ru-RU" dirty="0"/>
              <a:t> </a:t>
            </a:r>
            <a:r>
              <a:rPr lang="ru-RU" dirty="0" err="1"/>
              <a:t>мажбуриятлар</a:t>
            </a:r>
            <a:r>
              <a:rPr lang="ru-RU" dirty="0"/>
              <a:t> </a:t>
            </a:r>
            <a:r>
              <a:rPr lang="ru-RU" dirty="0" err="1"/>
              <a:t>кўрсатилади</a:t>
            </a:r>
            <a:r>
              <a:rPr lang="ru-RU" dirty="0"/>
              <a:t>.</a:t>
            </a:r>
          </a:p>
        </p:txBody>
      </p:sp>
      <p:sp>
        <p:nvSpPr>
          <p:cNvPr id="10" name="Скругленная прямоугольная выноска 9"/>
          <p:cNvSpPr/>
          <p:nvPr/>
        </p:nvSpPr>
        <p:spPr>
          <a:xfrm>
            <a:off x="404930" y="4149080"/>
            <a:ext cx="8424936" cy="1973156"/>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b="1" dirty="0" err="1"/>
              <a:t>Кўриниб</a:t>
            </a:r>
            <a:r>
              <a:rPr lang="ru-RU" b="1" dirty="0"/>
              <a:t> </a:t>
            </a:r>
            <a:r>
              <a:rPr lang="ru-RU" b="1" dirty="0" err="1"/>
              <a:t>турибдики</a:t>
            </a:r>
            <a:r>
              <a:rPr lang="ru-RU" dirty="0"/>
              <a:t>, бухгалтерия </a:t>
            </a:r>
            <a:r>
              <a:rPr lang="ru-RU" dirty="0" err="1"/>
              <a:t>балансида</a:t>
            </a:r>
            <a:r>
              <a:rPr lang="ru-RU" dirty="0"/>
              <a:t> </a:t>
            </a:r>
            <a:r>
              <a:rPr lang="ru-RU" dirty="0" err="1"/>
              <a:t>муайян</a:t>
            </a:r>
            <a:r>
              <a:rPr lang="ru-RU" dirty="0"/>
              <a:t> </a:t>
            </a:r>
            <a:r>
              <a:rPr lang="ru-RU" dirty="0" err="1"/>
              <a:t>санага</a:t>
            </a:r>
            <a:r>
              <a:rPr lang="ru-RU" dirty="0"/>
              <a:t> </a:t>
            </a:r>
            <a:r>
              <a:rPr lang="ru-RU" dirty="0" err="1"/>
              <a:t>бўлган</a:t>
            </a:r>
            <a:r>
              <a:rPr lang="ru-RU" dirty="0"/>
              <a:t> хўжалик </a:t>
            </a:r>
            <a:r>
              <a:rPr lang="ru-RU" dirty="0" err="1"/>
              <a:t>маблағлари</a:t>
            </a:r>
            <a:r>
              <a:rPr lang="ru-RU" dirty="0"/>
              <a:t> </a:t>
            </a:r>
            <a:r>
              <a:rPr lang="ru-RU" dirty="0" err="1"/>
              <a:t>ва</a:t>
            </a:r>
            <a:r>
              <a:rPr lang="ru-RU" dirty="0"/>
              <a:t> </a:t>
            </a:r>
            <a:r>
              <a:rPr lang="ru-RU" dirty="0" err="1"/>
              <a:t>уларнинг</a:t>
            </a:r>
            <a:r>
              <a:rPr lang="ru-RU" dirty="0"/>
              <a:t> </a:t>
            </a:r>
            <a:r>
              <a:rPr lang="ru-RU" dirty="0" err="1"/>
              <a:t>манбалари</a:t>
            </a:r>
            <a:r>
              <a:rPr lang="ru-RU" dirty="0"/>
              <a:t> </a:t>
            </a:r>
            <a:r>
              <a:rPr lang="ru-RU" dirty="0" err="1"/>
              <a:t>акс</a:t>
            </a:r>
            <a:r>
              <a:rPr lang="ru-RU" dirty="0"/>
              <a:t> </a:t>
            </a:r>
            <a:r>
              <a:rPr lang="ru-RU" dirty="0" err="1"/>
              <a:t>эттирилган</a:t>
            </a:r>
            <a:r>
              <a:rPr lang="ru-RU" dirty="0"/>
              <a:t>. </a:t>
            </a:r>
            <a:r>
              <a:rPr lang="ru-RU" dirty="0" err="1"/>
              <a:t>Баланснинг</a:t>
            </a:r>
            <a:r>
              <a:rPr lang="ru-RU" dirty="0"/>
              <a:t> </a:t>
            </a:r>
            <a:r>
              <a:rPr lang="ru-RU" dirty="0" err="1"/>
              <a:t>айрим</a:t>
            </a:r>
            <a:r>
              <a:rPr lang="ru-RU" dirty="0"/>
              <a:t> </a:t>
            </a:r>
            <a:r>
              <a:rPr lang="ru-RU" dirty="0" err="1"/>
              <a:t>моддаларини</a:t>
            </a:r>
            <a:r>
              <a:rPr lang="ru-RU" dirty="0"/>
              <a:t> </a:t>
            </a:r>
            <a:r>
              <a:rPr lang="ru-RU" dirty="0" err="1"/>
              <a:t>солиштириш</a:t>
            </a:r>
            <a:r>
              <a:rPr lang="ru-RU" dirty="0"/>
              <a:t> </a:t>
            </a:r>
            <a:r>
              <a:rPr lang="ru-RU" dirty="0" err="1"/>
              <a:t>учун</a:t>
            </a:r>
            <a:r>
              <a:rPr lang="ru-RU" dirty="0"/>
              <a:t> </a:t>
            </a:r>
            <a:r>
              <a:rPr lang="ru-RU" dirty="0" err="1"/>
              <a:t>молиявий</a:t>
            </a:r>
            <a:r>
              <a:rPr lang="ru-RU" dirty="0"/>
              <a:t> </a:t>
            </a:r>
            <a:r>
              <a:rPr lang="ru-RU" dirty="0" err="1"/>
              <a:t>ҳисоботда</a:t>
            </a:r>
            <a:r>
              <a:rPr lang="ru-RU" dirty="0"/>
              <a:t> бухгалтерия </a:t>
            </a:r>
            <a:r>
              <a:rPr lang="ru-RU" dirty="0" err="1"/>
              <a:t>баланси</a:t>
            </a:r>
            <a:r>
              <a:rPr lang="ru-RU" dirty="0"/>
              <a:t> </a:t>
            </a:r>
            <a:r>
              <a:rPr lang="ru-RU" dirty="0" err="1"/>
              <a:t>билан</a:t>
            </a:r>
            <a:r>
              <a:rPr lang="ru-RU" dirty="0"/>
              <a:t> </a:t>
            </a:r>
            <a:r>
              <a:rPr lang="ru-RU" dirty="0" err="1"/>
              <a:t>бирга</a:t>
            </a:r>
            <a:r>
              <a:rPr lang="ru-RU" dirty="0"/>
              <a:t> </a:t>
            </a:r>
            <a:r>
              <a:rPr lang="ru-RU" dirty="0" err="1"/>
              <a:t>ўзаро</a:t>
            </a:r>
            <a:r>
              <a:rPr lang="ru-RU" dirty="0"/>
              <a:t> </a:t>
            </a:r>
            <a:r>
              <a:rPr lang="ru-RU" dirty="0" err="1"/>
              <a:t>боғланган</a:t>
            </a:r>
            <a:r>
              <a:rPr lang="ru-RU" dirty="0"/>
              <a:t> </a:t>
            </a:r>
            <a:r>
              <a:rPr lang="ru-RU" dirty="0" err="1"/>
              <a:t>ҳамда</a:t>
            </a:r>
            <a:r>
              <a:rPr lang="ru-RU" dirty="0"/>
              <a:t> </a:t>
            </a:r>
            <a:r>
              <a:rPr lang="ru-RU" dirty="0" err="1"/>
              <a:t>бир-бирини</a:t>
            </a:r>
            <a:r>
              <a:rPr lang="ru-RU" dirty="0"/>
              <a:t> </a:t>
            </a:r>
            <a:r>
              <a:rPr lang="ru-RU" dirty="0" err="1"/>
              <a:t>тўлдирадиган</a:t>
            </a:r>
            <a:r>
              <a:rPr lang="ru-RU" dirty="0"/>
              <a:t> </a:t>
            </a:r>
            <a:r>
              <a:rPr lang="ru-RU" dirty="0" err="1"/>
              <a:t>бир</a:t>
            </a:r>
            <a:r>
              <a:rPr lang="ru-RU" dirty="0"/>
              <a:t> </a:t>
            </a:r>
            <a:r>
              <a:rPr lang="ru-RU" dirty="0" err="1"/>
              <a:t>қатор</a:t>
            </a:r>
            <a:r>
              <a:rPr lang="ru-RU" dirty="0"/>
              <a:t> </a:t>
            </a:r>
            <a:r>
              <a:rPr lang="ru-RU" dirty="0" err="1"/>
              <a:t>ҳисобот</a:t>
            </a:r>
            <a:r>
              <a:rPr lang="ru-RU" dirty="0"/>
              <a:t> </a:t>
            </a:r>
            <a:r>
              <a:rPr lang="ru-RU" dirty="0" err="1"/>
              <a:t>шакллари</a:t>
            </a:r>
            <a:r>
              <a:rPr lang="ru-RU" dirty="0"/>
              <a:t> </a:t>
            </a:r>
            <a:r>
              <a:rPr lang="ru-RU" dirty="0" err="1"/>
              <a:t>назарда</a:t>
            </a:r>
            <a:r>
              <a:rPr lang="ru-RU" dirty="0"/>
              <a:t> </a:t>
            </a:r>
            <a:r>
              <a:rPr lang="ru-RU" dirty="0" err="1"/>
              <a:t>тутилган</a:t>
            </a:r>
            <a:r>
              <a:rPr lang="ru-RU" dirty="0"/>
              <a:t>.</a:t>
            </a:r>
            <a:endParaRPr lang="ru-RU" b="1" dirty="0"/>
          </a:p>
        </p:txBody>
      </p:sp>
    </p:spTree>
    <p:extLst>
      <p:ext uri="{BB962C8B-B14F-4D97-AF65-F5344CB8AC3E}">
        <p14:creationId xmlns:p14="http://schemas.microsoft.com/office/powerpoint/2010/main" val="139721332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xmlns="" id="{4BFB8EA4-27A5-44FC-B404-5DA2172A9033}"/>
              </a:ext>
            </a:extLst>
          </p:cNvPr>
          <p:cNvSpPr/>
          <p:nvPr/>
        </p:nvSpPr>
        <p:spPr>
          <a:xfrm>
            <a:off x="2961963" y="4525267"/>
            <a:ext cx="5672948" cy="658586"/>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endParaRPr lang="en-US" b="1" dirty="0">
              <a:solidFill>
                <a:schemeClr val="tx1"/>
              </a:solidFill>
            </a:endParaRPr>
          </a:p>
        </p:txBody>
      </p:sp>
      <p:sp>
        <p:nvSpPr>
          <p:cNvPr id="91" name="Rectangle 90">
            <a:extLst>
              <a:ext uri="{FF2B5EF4-FFF2-40B4-BE49-F238E27FC236}">
                <a16:creationId xmlns:a16="http://schemas.microsoft.com/office/drawing/2014/main" xmlns="" id="{757CDC9B-AE59-4A39-8F4C-5243788D9AB4}"/>
              </a:ext>
            </a:extLst>
          </p:cNvPr>
          <p:cNvSpPr/>
          <p:nvPr/>
        </p:nvSpPr>
        <p:spPr>
          <a:xfrm>
            <a:off x="2986584" y="3437939"/>
            <a:ext cx="5672948" cy="658586"/>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endParaRPr lang="en-US" b="1" dirty="0">
              <a:solidFill>
                <a:schemeClr val="tx1"/>
              </a:solidFill>
            </a:endParaRPr>
          </a:p>
        </p:txBody>
      </p:sp>
      <p:sp>
        <p:nvSpPr>
          <p:cNvPr id="3" name="Rectangle 2">
            <a:extLst>
              <a:ext uri="{FF2B5EF4-FFF2-40B4-BE49-F238E27FC236}">
                <a16:creationId xmlns:a16="http://schemas.microsoft.com/office/drawing/2014/main" xmlns="" id="{55BAC97D-063F-45A0-92EA-EBAAACB67F94}"/>
              </a:ext>
            </a:extLst>
          </p:cNvPr>
          <p:cNvSpPr/>
          <p:nvPr/>
        </p:nvSpPr>
        <p:spPr>
          <a:xfrm>
            <a:off x="2419098" y="5504014"/>
            <a:ext cx="6141626" cy="658586"/>
          </a:xfrm>
          <a:prstGeom prst="rect">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endParaRPr lang="en-US" b="1" dirty="0">
              <a:solidFill>
                <a:schemeClr val="tx1"/>
              </a:solidFill>
            </a:endParaRPr>
          </a:p>
        </p:txBody>
      </p:sp>
      <p:sp>
        <p:nvSpPr>
          <p:cNvPr id="92" name="Rectangle 91">
            <a:extLst>
              <a:ext uri="{FF2B5EF4-FFF2-40B4-BE49-F238E27FC236}">
                <a16:creationId xmlns:a16="http://schemas.microsoft.com/office/drawing/2014/main" xmlns="" id="{683D49E7-F436-48EE-8AB4-05BFF667BA25}"/>
              </a:ext>
            </a:extLst>
          </p:cNvPr>
          <p:cNvSpPr/>
          <p:nvPr/>
        </p:nvSpPr>
        <p:spPr>
          <a:xfrm>
            <a:off x="2513110" y="2553187"/>
            <a:ext cx="6141626" cy="658586"/>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r>
              <a:rPr lang="ru-RU" dirty="0" smtClean="0">
                <a:solidFill>
                  <a:schemeClr val="tx1"/>
                </a:solidFill>
              </a:rPr>
              <a:t>     </a:t>
            </a:r>
            <a:r>
              <a:rPr lang="ru-RU" b="1" dirty="0" smtClean="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актив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r>
              <a:rPr lang="ru-RU" sz="1400" b="1" dirty="0"/>
              <a:t>.</a:t>
            </a:r>
          </a:p>
        </p:txBody>
      </p:sp>
      <p:cxnSp>
        <p:nvCxnSpPr>
          <p:cNvPr id="75" name="Straight Connector 74">
            <a:extLst>
              <a:ext uri="{FF2B5EF4-FFF2-40B4-BE49-F238E27FC236}">
                <a16:creationId xmlns:a16="http://schemas.microsoft.com/office/drawing/2014/main" xmlns="" id="{EA127B4D-DA7A-4281-92EF-16D4F766B639}"/>
              </a:ext>
            </a:extLst>
          </p:cNvPr>
          <p:cNvCxnSpPr>
            <a:cxnSpLocks/>
          </p:cNvCxnSpPr>
          <p:nvPr/>
        </p:nvCxnSpPr>
        <p:spPr>
          <a:xfrm>
            <a:off x="1222852" y="5199867"/>
            <a:ext cx="1138118" cy="635411"/>
          </a:xfrm>
          <a:prstGeom prst="line">
            <a:avLst/>
          </a:prstGeom>
          <a:ln w="152400">
            <a:solidFill>
              <a:schemeClr val="accent3"/>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xmlns="" id="{F14556C4-B089-44C0-8B20-40C32BA0282D}"/>
              </a:ext>
            </a:extLst>
          </p:cNvPr>
          <p:cNvSpPr/>
          <p:nvPr/>
        </p:nvSpPr>
        <p:spPr>
          <a:xfrm>
            <a:off x="2075221" y="5505985"/>
            <a:ext cx="658586" cy="658586"/>
          </a:xfrm>
          <a:prstGeom prst="ellipse">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04</a:t>
            </a:r>
          </a:p>
        </p:txBody>
      </p:sp>
      <p:sp>
        <p:nvSpPr>
          <p:cNvPr id="77" name="Freeform 14">
            <a:extLst>
              <a:ext uri="{FF2B5EF4-FFF2-40B4-BE49-F238E27FC236}">
                <a16:creationId xmlns:a16="http://schemas.microsoft.com/office/drawing/2014/main" xmlns="" id="{8B5215FC-7AB9-422E-852B-1190F134871D}"/>
              </a:ext>
            </a:extLst>
          </p:cNvPr>
          <p:cNvSpPr>
            <a:spLocks/>
          </p:cNvSpPr>
          <p:nvPr/>
        </p:nvSpPr>
        <p:spPr bwMode="auto">
          <a:xfrm>
            <a:off x="1271" y="2588109"/>
            <a:ext cx="1732360" cy="346471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FE7600"/>
          </a:solidFill>
          <a:ln w="0">
            <a:solidFill>
              <a:schemeClr val="accent3"/>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78" name="Straight Connector 77">
            <a:extLst>
              <a:ext uri="{FF2B5EF4-FFF2-40B4-BE49-F238E27FC236}">
                <a16:creationId xmlns:a16="http://schemas.microsoft.com/office/drawing/2014/main" xmlns="" id="{8C8AA849-C63A-47ED-9CB9-3F90FCD0FDB9}"/>
              </a:ext>
            </a:extLst>
          </p:cNvPr>
          <p:cNvCxnSpPr>
            <a:cxnSpLocks/>
          </p:cNvCxnSpPr>
          <p:nvPr/>
        </p:nvCxnSpPr>
        <p:spPr>
          <a:xfrm>
            <a:off x="1222852" y="4574144"/>
            <a:ext cx="1588761" cy="249626"/>
          </a:xfrm>
          <a:prstGeom prst="line">
            <a:avLst/>
          </a:prstGeom>
          <a:ln w="152400">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xmlns="" id="{1C53E748-79D0-4BA0-8A9E-BA30A81EA991}"/>
              </a:ext>
            </a:extLst>
          </p:cNvPr>
          <p:cNvSpPr/>
          <p:nvPr/>
        </p:nvSpPr>
        <p:spPr>
          <a:xfrm>
            <a:off x="2513110" y="4525267"/>
            <a:ext cx="658586" cy="658586"/>
          </a:xfrm>
          <a:prstGeom prst="ellipse">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03</a:t>
            </a:r>
          </a:p>
        </p:txBody>
      </p:sp>
      <p:sp>
        <p:nvSpPr>
          <p:cNvPr id="80" name="Freeform 11">
            <a:extLst>
              <a:ext uri="{FF2B5EF4-FFF2-40B4-BE49-F238E27FC236}">
                <a16:creationId xmlns:a16="http://schemas.microsoft.com/office/drawing/2014/main" xmlns="" id="{EA7C26BB-BD7E-45A4-8195-7E30554EB1F3}"/>
              </a:ext>
            </a:extLst>
          </p:cNvPr>
          <p:cNvSpPr>
            <a:spLocks/>
          </p:cNvSpPr>
          <p:nvPr/>
        </p:nvSpPr>
        <p:spPr bwMode="auto">
          <a:xfrm>
            <a:off x="1271" y="2842903"/>
            <a:ext cx="1476375" cy="2955131"/>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rgbClr val="B1DB15"/>
          </a:solidFill>
          <a:ln w="0">
            <a:solidFill>
              <a:schemeClr val="accent4"/>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1" name="Straight Connector 80">
            <a:extLst>
              <a:ext uri="{FF2B5EF4-FFF2-40B4-BE49-F238E27FC236}">
                <a16:creationId xmlns:a16="http://schemas.microsoft.com/office/drawing/2014/main" xmlns="" id="{4929E781-94A7-4ABA-8CA0-2E43C24E9E82}"/>
              </a:ext>
            </a:extLst>
          </p:cNvPr>
          <p:cNvCxnSpPr>
            <a:cxnSpLocks/>
          </p:cNvCxnSpPr>
          <p:nvPr/>
        </p:nvCxnSpPr>
        <p:spPr>
          <a:xfrm flipV="1">
            <a:off x="1043988" y="3767232"/>
            <a:ext cx="1754872" cy="352922"/>
          </a:xfrm>
          <a:prstGeom prst="line">
            <a:avLst/>
          </a:prstGeom>
          <a:ln w="1524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xmlns="" id="{CDB66E00-CC0B-4B3D-9543-EABA06FB5C7D}"/>
              </a:ext>
            </a:extLst>
          </p:cNvPr>
          <p:cNvSpPr/>
          <p:nvPr/>
        </p:nvSpPr>
        <p:spPr>
          <a:xfrm>
            <a:off x="2513110" y="3437939"/>
            <a:ext cx="658586" cy="658586"/>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83" name="Freeform 8">
            <a:extLst>
              <a:ext uri="{FF2B5EF4-FFF2-40B4-BE49-F238E27FC236}">
                <a16:creationId xmlns:a16="http://schemas.microsoft.com/office/drawing/2014/main" xmlns="" id="{DF55AE38-FEB3-455F-AE93-9D14B69F9B61}"/>
              </a:ext>
            </a:extLst>
          </p:cNvPr>
          <p:cNvSpPr>
            <a:spLocks/>
          </p:cNvSpPr>
          <p:nvPr/>
        </p:nvSpPr>
        <p:spPr bwMode="auto">
          <a:xfrm>
            <a:off x="1271" y="3098887"/>
            <a:ext cx="1221581" cy="2443163"/>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A891"/>
          </a:solidFill>
          <a:ln w="0">
            <a:solidFill>
              <a:schemeClr val="accent1"/>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4" name="Straight Connector 83">
            <a:extLst>
              <a:ext uri="{FF2B5EF4-FFF2-40B4-BE49-F238E27FC236}">
                <a16:creationId xmlns:a16="http://schemas.microsoft.com/office/drawing/2014/main" xmlns="" id="{D59AB366-6FCA-4986-9A98-D97C21D4BE47}"/>
              </a:ext>
            </a:extLst>
          </p:cNvPr>
          <p:cNvCxnSpPr>
            <a:cxnSpLocks/>
          </p:cNvCxnSpPr>
          <p:nvPr/>
        </p:nvCxnSpPr>
        <p:spPr>
          <a:xfrm flipV="1">
            <a:off x="628650" y="2889808"/>
            <a:ext cx="1745074" cy="980720"/>
          </a:xfrm>
          <a:prstGeom prst="line">
            <a:avLst/>
          </a:prstGeom>
          <a:ln w="152400">
            <a:solidFill>
              <a:schemeClr val="tx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xmlns="" id="{7C1699F5-1DC8-4113-B588-236A240CA6C4}"/>
              </a:ext>
            </a:extLst>
          </p:cNvPr>
          <p:cNvSpPr/>
          <p:nvPr/>
        </p:nvSpPr>
        <p:spPr>
          <a:xfrm>
            <a:off x="2075221" y="2553187"/>
            <a:ext cx="658586" cy="658586"/>
          </a:xfrm>
          <a:prstGeom prst="ellipse">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86" name="Freeform 5">
            <a:extLst>
              <a:ext uri="{FF2B5EF4-FFF2-40B4-BE49-F238E27FC236}">
                <a16:creationId xmlns:a16="http://schemas.microsoft.com/office/drawing/2014/main" xmlns="" id="{F97732AB-0082-4ABC-918C-961553734BF0}"/>
              </a:ext>
            </a:extLst>
          </p:cNvPr>
          <p:cNvSpPr>
            <a:spLocks/>
          </p:cNvSpPr>
          <p:nvPr/>
        </p:nvSpPr>
        <p:spPr bwMode="auto">
          <a:xfrm>
            <a:off x="1271" y="3354872"/>
            <a:ext cx="965597" cy="1931194"/>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rgbClr val="013D4D"/>
          </a:solidFill>
          <a:ln w="0">
            <a:no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sp>
        <p:nvSpPr>
          <p:cNvPr id="5" name="Скругленная прямоугольная выноска 4"/>
          <p:cNvSpPr/>
          <p:nvPr/>
        </p:nvSpPr>
        <p:spPr>
          <a:xfrm>
            <a:off x="3922523" y="1267557"/>
            <a:ext cx="5113973" cy="792088"/>
          </a:xfrm>
          <a:prstGeom prst="wedgeRoundRectCallout">
            <a:avLst>
              <a:gd name="adj1" fmla="val -21337"/>
              <a:gd name="adj2" fmla="val 11127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t>Хўжалик </a:t>
            </a:r>
            <a:r>
              <a:rPr lang="ru-RU" b="1" dirty="0" err="1"/>
              <a:t>муомалалари</a:t>
            </a:r>
            <a:r>
              <a:rPr lang="ru-RU" b="1" dirty="0"/>
              <a:t> </a:t>
            </a:r>
            <a:r>
              <a:rPr lang="ru-RU" b="1" dirty="0" err="1"/>
              <a:t>натижасида</a:t>
            </a:r>
            <a:r>
              <a:rPr lang="ru-RU" b="1" dirty="0"/>
              <a:t> </a:t>
            </a:r>
            <a:r>
              <a:rPr lang="ru-RU" b="1" dirty="0" err="1"/>
              <a:t>балансда</a:t>
            </a:r>
            <a:r>
              <a:rPr lang="ru-RU" b="1" dirty="0"/>
              <a:t> </a:t>
            </a:r>
            <a:r>
              <a:rPr lang="ru-RU" b="1" dirty="0" err="1"/>
              <a:t>қуйидаги</a:t>
            </a:r>
            <a:r>
              <a:rPr lang="ru-RU" b="1" dirty="0"/>
              <a:t> </a:t>
            </a:r>
            <a:r>
              <a:rPr lang="uz-Cyrl-UZ" b="1" dirty="0"/>
              <a:t>ў</a:t>
            </a:r>
            <a:r>
              <a:rPr lang="ru-RU" b="1" dirty="0" err="1"/>
              <a:t>згаришлар</a:t>
            </a:r>
            <a:r>
              <a:rPr lang="ru-RU" b="1" dirty="0"/>
              <a:t> </a:t>
            </a:r>
            <a:r>
              <a:rPr lang="ru-RU" b="1" dirty="0" err="1"/>
              <a:t>бўлиши</a:t>
            </a:r>
            <a:r>
              <a:rPr lang="ru-RU" b="1" dirty="0"/>
              <a:t> </a:t>
            </a:r>
            <a:r>
              <a:rPr lang="ru-RU" b="1" dirty="0" err="1"/>
              <a:t>мумкин</a:t>
            </a:r>
            <a:r>
              <a:rPr lang="ru-RU" b="1" dirty="0"/>
              <a:t>:</a:t>
            </a:r>
            <a:endParaRPr lang="ru-RU" dirty="0"/>
          </a:p>
        </p:txBody>
      </p:sp>
      <p:sp>
        <p:nvSpPr>
          <p:cNvPr id="7" name="Прямоугольник 6"/>
          <p:cNvSpPr/>
          <p:nvPr/>
        </p:nvSpPr>
        <p:spPr>
          <a:xfrm>
            <a:off x="2195736" y="44624"/>
            <a:ext cx="5479157" cy="1384995"/>
          </a:xfrm>
          <a:prstGeom prst="rect">
            <a:avLst/>
          </a:prstGeom>
        </p:spPr>
        <p:txBody>
          <a:bodyPr wrap="square">
            <a:spAutoFit/>
          </a:bodyPr>
          <a:lstStyle/>
          <a:p>
            <a:pPr algn="ctr"/>
            <a:r>
              <a:rPr lang="uz-Cyrl-UZ" sz="2800" b="1" dirty="0">
                <a:solidFill>
                  <a:schemeClr val="tx2">
                    <a:lumMod val="60000"/>
                    <a:lumOff val="40000"/>
                  </a:schemeClr>
                </a:solidFill>
              </a:rPr>
              <a:t>2. Хўжалик муаммоларининг балансга таъсири</a:t>
            </a:r>
            <a:r>
              <a:rPr lang="ru-RU" sz="2800" b="1" dirty="0">
                <a:solidFill>
                  <a:schemeClr val="tx2">
                    <a:lumMod val="60000"/>
                    <a:lumOff val="40000"/>
                  </a:schemeClr>
                </a:solidFill>
              </a:rPr>
              <a:t/>
            </a:r>
            <a:br>
              <a:rPr lang="ru-RU" sz="2800" b="1" dirty="0">
                <a:solidFill>
                  <a:schemeClr val="tx2">
                    <a:lumMod val="60000"/>
                    <a:lumOff val="40000"/>
                  </a:schemeClr>
                </a:solidFill>
              </a:rPr>
            </a:br>
            <a:endParaRPr lang="ru-RU" sz="2800" dirty="0">
              <a:solidFill>
                <a:schemeClr val="tx2">
                  <a:lumMod val="60000"/>
                  <a:lumOff val="40000"/>
                </a:schemeClr>
              </a:solidFill>
            </a:endParaRPr>
          </a:p>
        </p:txBody>
      </p:sp>
      <p:pic>
        <p:nvPicPr>
          <p:cNvPr id="23" name="Picture 10" descr="Image result for ÐÑÐµÐ·Ð¸Ð´ÐµÐ½Ñ ÑÐ¾Ð¼Ð¾Ð½Ð¸Ð´Ð°Ð½ Ð´Ð°Ð²Ð»Ð°Ñ Ð±ÑÐ´Ð¶ÐµÑÐ¸ ÑÐ°ÑÐ´Ð¸ÒÐ»Ð°Ð½Ð´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39" y="548680"/>
            <a:ext cx="3424841"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09296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xmlns="" id="{3C88804B-2E58-4D8A-AB09-5486A484806D}"/>
              </a:ext>
            </a:extLst>
          </p:cNvPr>
          <p:cNvSpPr/>
          <p:nvPr/>
        </p:nvSpPr>
        <p:spPr>
          <a:xfrm>
            <a:off x="3149662" y="2000083"/>
            <a:ext cx="2844677" cy="2844677"/>
          </a:xfrm>
          <a:prstGeom prst="ellipse">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a16="http://schemas.microsoft.com/office/drawing/2014/main" xmlns="" id="{54455DD2-BE17-4DBC-8DF0-C4B601608E1D}"/>
              </a:ext>
            </a:extLst>
          </p:cNvPr>
          <p:cNvSpPr/>
          <p:nvPr/>
        </p:nvSpPr>
        <p:spPr>
          <a:xfrm>
            <a:off x="2876551" y="1733551"/>
            <a:ext cx="1502569" cy="1502569"/>
          </a:xfrm>
          <a:custGeom>
            <a:avLst/>
            <a:gdLst>
              <a:gd name="connsiteX0" fmla="*/ 0 w 2003425"/>
              <a:gd name="connsiteY0" fmla="*/ 0 h 2003425"/>
              <a:gd name="connsiteX1" fmla="*/ 2003425 w 2003425"/>
              <a:gd name="connsiteY1" fmla="*/ 0 h 2003425"/>
              <a:gd name="connsiteX2" fmla="*/ 2003425 w 2003425"/>
              <a:gd name="connsiteY2" fmla="*/ 1466359 h 2003425"/>
              <a:gd name="connsiteX3" fmla="*/ 1935571 w 2003425"/>
              <a:gd name="connsiteY3" fmla="*/ 1491194 h 2003425"/>
              <a:gd name="connsiteX4" fmla="*/ 1491196 w 2003425"/>
              <a:gd name="connsiteY4" fmla="*/ 1935570 h 2003425"/>
              <a:gd name="connsiteX5" fmla="*/ 1470132 w 2003425"/>
              <a:gd name="connsiteY5" fmla="*/ 2003425 h 2003425"/>
              <a:gd name="connsiteX6" fmla="*/ 0 w 2003425"/>
              <a:gd name="connsiteY6" fmla="*/ 2003425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1466359"/>
                </a:lnTo>
                <a:lnTo>
                  <a:pt x="1935571" y="1491194"/>
                </a:lnTo>
                <a:cubicBezTo>
                  <a:pt x="1735769" y="1575704"/>
                  <a:pt x="1575705" y="1735767"/>
                  <a:pt x="1491196" y="1935570"/>
                </a:cubicBezTo>
                <a:lnTo>
                  <a:pt x="1470132" y="2003425"/>
                </a:lnTo>
                <a:lnTo>
                  <a:pt x="0" y="2003425"/>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a16="http://schemas.microsoft.com/office/drawing/2014/main" xmlns="" id="{BA814547-31A3-4E50-B5D7-2263D1126487}"/>
              </a:ext>
            </a:extLst>
          </p:cNvPr>
          <p:cNvSpPr/>
          <p:nvPr/>
        </p:nvSpPr>
        <p:spPr>
          <a:xfrm>
            <a:off x="4764882" y="1733551"/>
            <a:ext cx="1502569" cy="1502569"/>
          </a:xfrm>
          <a:custGeom>
            <a:avLst/>
            <a:gdLst>
              <a:gd name="connsiteX0" fmla="*/ 0 w 2003425"/>
              <a:gd name="connsiteY0" fmla="*/ 0 h 2003425"/>
              <a:gd name="connsiteX1" fmla="*/ 2003425 w 2003425"/>
              <a:gd name="connsiteY1" fmla="*/ 0 h 2003425"/>
              <a:gd name="connsiteX2" fmla="*/ 2003425 w 2003425"/>
              <a:gd name="connsiteY2" fmla="*/ 2003425 h 2003425"/>
              <a:gd name="connsiteX3" fmla="*/ 533294 w 2003425"/>
              <a:gd name="connsiteY3" fmla="*/ 2003425 h 2003425"/>
              <a:gd name="connsiteX4" fmla="*/ 512230 w 2003425"/>
              <a:gd name="connsiteY4" fmla="*/ 1935570 h 2003425"/>
              <a:gd name="connsiteX5" fmla="*/ 67855 w 2003425"/>
              <a:gd name="connsiteY5" fmla="*/ 1491194 h 2003425"/>
              <a:gd name="connsiteX6" fmla="*/ 0 w 2003425"/>
              <a:gd name="connsiteY6" fmla="*/ 1466359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2003425"/>
                </a:lnTo>
                <a:lnTo>
                  <a:pt x="533294" y="2003425"/>
                </a:lnTo>
                <a:lnTo>
                  <a:pt x="512230" y="1935570"/>
                </a:lnTo>
                <a:cubicBezTo>
                  <a:pt x="427721" y="1735767"/>
                  <a:pt x="267657" y="1575704"/>
                  <a:pt x="67855" y="1491194"/>
                </a:cubicBezTo>
                <a:lnTo>
                  <a:pt x="0" y="1466359"/>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a16="http://schemas.microsoft.com/office/drawing/2014/main" xmlns="" id="{7383A18C-BA92-4FD5-B599-D120D57E9A30}"/>
              </a:ext>
            </a:extLst>
          </p:cNvPr>
          <p:cNvSpPr/>
          <p:nvPr/>
        </p:nvSpPr>
        <p:spPr>
          <a:xfrm>
            <a:off x="2876551" y="3621882"/>
            <a:ext cx="1502569" cy="1502568"/>
          </a:xfrm>
          <a:custGeom>
            <a:avLst/>
            <a:gdLst>
              <a:gd name="connsiteX0" fmla="*/ 0 w 2003425"/>
              <a:gd name="connsiteY0" fmla="*/ 0 h 2003424"/>
              <a:gd name="connsiteX1" fmla="*/ 1470133 w 2003425"/>
              <a:gd name="connsiteY1" fmla="*/ 0 h 2003424"/>
              <a:gd name="connsiteX2" fmla="*/ 1491196 w 2003425"/>
              <a:gd name="connsiteY2" fmla="*/ 67854 h 2003424"/>
              <a:gd name="connsiteX3" fmla="*/ 1935571 w 2003425"/>
              <a:gd name="connsiteY3" fmla="*/ 512229 h 2003424"/>
              <a:gd name="connsiteX4" fmla="*/ 2003425 w 2003425"/>
              <a:gd name="connsiteY4" fmla="*/ 537064 h 2003424"/>
              <a:gd name="connsiteX5" fmla="*/ 2003425 w 2003425"/>
              <a:gd name="connsiteY5" fmla="*/ 2003424 h 2003424"/>
              <a:gd name="connsiteX6" fmla="*/ 0 w 2003425"/>
              <a:gd name="connsiteY6" fmla="*/ 200342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0" y="0"/>
                </a:moveTo>
                <a:lnTo>
                  <a:pt x="1470133" y="0"/>
                </a:lnTo>
                <a:lnTo>
                  <a:pt x="1491196" y="67854"/>
                </a:lnTo>
                <a:cubicBezTo>
                  <a:pt x="1575705" y="267656"/>
                  <a:pt x="1735769" y="427720"/>
                  <a:pt x="1935571" y="512229"/>
                </a:cubicBezTo>
                <a:lnTo>
                  <a:pt x="2003425" y="537064"/>
                </a:lnTo>
                <a:lnTo>
                  <a:pt x="2003425" y="2003424"/>
                </a:lnTo>
                <a:lnTo>
                  <a:pt x="0" y="2003424"/>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7" name="Freeform: Shape 106">
            <a:extLst>
              <a:ext uri="{FF2B5EF4-FFF2-40B4-BE49-F238E27FC236}">
                <a16:creationId xmlns:a16="http://schemas.microsoft.com/office/drawing/2014/main" xmlns="" id="{1500AF08-442E-42FF-A9C6-1EDF65915E19}"/>
              </a:ext>
            </a:extLst>
          </p:cNvPr>
          <p:cNvSpPr/>
          <p:nvPr/>
        </p:nvSpPr>
        <p:spPr>
          <a:xfrm>
            <a:off x="4764882" y="3621882"/>
            <a:ext cx="1502569" cy="1502568"/>
          </a:xfrm>
          <a:custGeom>
            <a:avLst/>
            <a:gdLst>
              <a:gd name="connsiteX0" fmla="*/ 533293 w 2003425"/>
              <a:gd name="connsiteY0" fmla="*/ 0 h 2003424"/>
              <a:gd name="connsiteX1" fmla="*/ 2003425 w 2003425"/>
              <a:gd name="connsiteY1" fmla="*/ 0 h 2003424"/>
              <a:gd name="connsiteX2" fmla="*/ 2003425 w 2003425"/>
              <a:gd name="connsiteY2" fmla="*/ 2003424 h 2003424"/>
              <a:gd name="connsiteX3" fmla="*/ 0 w 2003425"/>
              <a:gd name="connsiteY3" fmla="*/ 2003424 h 2003424"/>
              <a:gd name="connsiteX4" fmla="*/ 0 w 2003425"/>
              <a:gd name="connsiteY4" fmla="*/ 537064 h 2003424"/>
              <a:gd name="connsiteX5" fmla="*/ 67855 w 2003425"/>
              <a:gd name="connsiteY5" fmla="*/ 512229 h 2003424"/>
              <a:gd name="connsiteX6" fmla="*/ 512230 w 2003425"/>
              <a:gd name="connsiteY6" fmla="*/ 6785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533293" y="0"/>
                </a:moveTo>
                <a:lnTo>
                  <a:pt x="2003425" y="0"/>
                </a:lnTo>
                <a:lnTo>
                  <a:pt x="2003425" y="2003424"/>
                </a:lnTo>
                <a:lnTo>
                  <a:pt x="0" y="2003424"/>
                </a:lnTo>
                <a:lnTo>
                  <a:pt x="0" y="537064"/>
                </a:lnTo>
                <a:lnTo>
                  <a:pt x="67855" y="512229"/>
                </a:lnTo>
                <a:cubicBezTo>
                  <a:pt x="267657" y="427720"/>
                  <a:pt x="427721" y="267656"/>
                  <a:pt x="512230" y="67854"/>
                </a:cubicBez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9" name="Oval 98">
            <a:extLst>
              <a:ext uri="{FF2B5EF4-FFF2-40B4-BE49-F238E27FC236}">
                <a16:creationId xmlns:a16="http://schemas.microsoft.com/office/drawing/2014/main" xmlns="" id="{5248A108-1473-4EDC-A12F-35A2BD088C71}"/>
              </a:ext>
            </a:extLst>
          </p:cNvPr>
          <p:cNvSpPr/>
          <p:nvPr/>
        </p:nvSpPr>
        <p:spPr>
          <a:xfrm>
            <a:off x="4197006" y="3054007"/>
            <a:ext cx="749989" cy="749989"/>
          </a:xfrm>
          <a:prstGeom prst="ellipse">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20" name="TextBox 119">
            <a:extLst>
              <a:ext uri="{FF2B5EF4-FFF2-40B4-BE49-F238E27FC236}">
                <a16:creationId xmlns:a16="http://schemas.microsoft.com/office/drawing/2014/main" xmlns="" id="{CDAD18E1-1743-4D29-A821-8791CBE2CB37}"/>
              </a:ext>
            </a:extLst>
          </p:cNvPr>
          <p:cNvSpPr txBox="1"/>
          <p:nvPr/>
        </p:nvSpPr>
        <p:spPr>
          <a:xfrm>
            <a:off x="5373203" y="1911954"/>
            <a:ext cx="652744" cy="646331"/>
          </a:xfrm>
          <a:prstGeom prst="rect">
            <a:avLst/>
          </a:prstGeom>
          <a:noFill/>
        </p:spPr>
        <p:txBody>
          <a:bodyPr wrap="none" rtlCol="0" anchor="ctr">
            <a:spAutoFit/>
          </a:bodyPr>
          <a:lstStyle/>
          <a:p>
            <a:pPr algn="ctr"/>
            <a:r>
              <a:rPr lang="en-US" sz="3600" b="1" dirty="0">
                <a:solidFill>
                  <a:schemeClr val="tx2">
                    <a:lumMod val="90000"/>
                    <a:lumOff val="10000"/>
                  </a:schemeClr>
                </a:solidFill>
              </a:rPr>
              <a:t>01</a:t>
            </a:r>
          </a:p>
        </p:txBody>
      </p:sp>
      <p:sp>
        <p:nvSpPr>
          <p:cNvPr id="121" name="TextBox 120">
            <a:extLst>
              <a:ext uri="{FF2B5EF4-FFF2-40B4-BE49-F238E27FC236}">
                <a16:creationId xmlns:a16="http://schemas.microsoft.com/office/drawing/2014/main" xmlns="" id="{9D96516F-4A44-44E5-800C-72C20D181868}"/>
              </a:ext>
            </a:extLst>
          </p:cNvPr>
          <p:cNvSpPr txBox="1"/>
          <p:nvPr/>
        </p:nvSpPr>
        <p:spPr>
          <a:xfrm>
            <a:off x="5373203" y="4368360"/>
            <a:ext cx="652744" cy="646331"/>
          </a:xfrm>
          <a:prstGeom prst="rect">
            <a:avLst/>
          </a:prstGeom>
          <a:noFill/>
        </p:spPr>
        <p:txBody>
          <a:bodyPr wrap="none" rtlCol="0" anchor="ctr">
            <a:spAutoFit/>
          </a:bodyPr>
          <a:lstStyle/>
          <a:p>
            <a:pPr algn="ctr"/>
            <a:r>
              <a:rPr lang="en-US" sz="3600" b="1" dirty="0">
                <a:solidFill>
                  <a:schemeClr val="accent4">
                    <a:lumMod val="75000"/>
                  </a:schemeClr>
                </a:solidFill>
              </a:rPr>
              <a:t>02</a:t>
            </a:r>
          </a:p>
        </p:txBody>
      </p:sp>
      <p:sp>
        <p:nvSpPr>
          <p:cNvPr id="122" name="TextBox 121">
            <a:extLst>
              <a:ext uri="{FF2B5EF4-FFF2-40B4-BE49-F238E27FC236}">
                <a16:creationId xmlns:a16="http://schemas.microsoft.com/office/drawing/2014/main" xmlns="" id="{4A9EC8EE-7CB0-407B-8280-96FA5C1401E6}"/>
              </a:ext>
            </a:extLst>
          </p:cNvPr>
          <p:cNvSpPr txBox="1"/>
          <p:nvPr/>
        </p:nvSpPr>
        <p:spPr>
          <a:xfrm>
            <a:off x="3216494" y="4368360"/>
            <a:ext cx="652744" cy="646331"/>
          </a:xfrm>
          <a:prstGeom prst="rect">
            <a:avLst/>
          </a:prstGeom>
          <a:noFill/>
        </p:spPr>
        <p:txBody>
          <a:bodyPr wrap="none" rtlCol="0" anchor="ctr">
            <a:spAutoFit/>
          </a:bodyPr>
          <a:lstStyle/>
          <a:p>
            <a:pPr algn="ctr"/>
            <a:r>
              <a:rPr lang="en-US" sz="3600" b="1" dirty="0">
                <a:solidFill>
                  <a:schemeClr val="accent6">
                    <a:lumMod val="75000"/>
                  </a:schemeClr>
                </a:solidFill>
              </a:rPr>
              <a:t>03</a:t>
            </a:r>
          </a:p>
        </p:txBody>
      </p:sp>
      <p:sp>
        <p:nvSpPr>
          <p:cNvPr id="123" name="TextBox 122">
            <a:extLst>
              <a:ext uri="{FF2B5EF4-FFF2-40B4-BE49-F238E27FC236}">
                <a16:creationId xmlns:a16="http://schemas.microsoft.com/office/drawing/2014/main" xmlns="" id="{8AADCD57-4E29-42D2-ADDB-2482AEAFA22C}"/>
              </a:ext>
            </a:extLst>
          </p:cNvPr>
          <p:cNvSpPr txBox="1"/>
          <p:nvPr/>
        </p:nvSpPr>
        <p:spPr>
          <a:xfrm>
            <a:off x="3117798" y="1911954"/>
            <a:ext cx="652744" cy="646331"/>
          </a:xfrm>
          <a:prstGeom prst="rect">
            <a:avLst/>
          </a:prstGeom>
          <a:noFill/>
        </p:spPr>
        <p:txBody>
          <a:bodyPr wrap="none" rtlCol="0" anchor="ctr">
            <a:spAutoFit/>
          </a:bodyPr>
          <a:lstStyle/>
          <a:p>
            <a:pPr algn="ctr"/>
            <a:r>
              <a:rPr lang="en-US" sz="3600" b="1" dirty="0">
                <a:solidFill>
                  <a:schemeClr val="accent2"/>
                </a:solidFill>
              </a:rPr>
              <a:t>04</a:t>
            </a:r>
          </a:p>
        </p:txBody>
      </p:sp>
      <p:sp>
        <p:nvSpPr>
          <p:cNvPr id="131" name="Freeform: Shape 130">
            <a:extLst>
              <a:ext uri="{FF2B5EF4-FFF2-40B4-BE49-F238E27FC236}">
                <a16:creationId xmlns:a16="http://schemas.microsoft.com/office/drawing/2014/main" xmlns="" id="{B39D2D0B-13F7-481C-AC4A-407EF8A8425E}"/>
              </a:ext>
            </a:extLst>
          </p:cNvPr>
          <p:cNvSpPr/>
          <p:nvPr/>
        </p:nvSpPr>
        <p:spPr>
          <a:xfrm>
            <a:off x="3586059" y="2443059"/>
            <a:ext cx="793061" cy="793061"/>
          </a:xfrm>
          <a:custGeom>
            <a:avLst/>
            <a:gdLst>
              <a:gd name="connsiteX0" fmla="*/ 1057415 w 1057415"/>
              <a:gd name="connsiteY0" fmla="*/ 0 h 1057415"/>
              <a:gd name="connsiteX1" fmla="*/ 1057415 w 1057415"/>
              <a:gd name="connsiteY1" fmla="*/ 520349 h 1057415"/>
              <a:gd name="connsiteX2" fmla="*/ 989561 w 1057415"/>
              <a:gd name="connsiteY2" fmla="*/ 545184 h 1057415"/>
              <a:gd name="connsiteX3" fmla="*/ 545186 w 1057415"/>
              <a:gd name="connsiteY3" fmla="*/ 989560 h 1057415"/>
              <a:gd name="connsiteX4" fmla="*/ 524122 w 1057415"/>
              <a:gd name="connsiteY4" fmla="*/ 1057415 h 1057415"/>
              <a:gd name="connsiteX5" fmla="*/ 0 w 1057415"/>
              <a:gd name="connsiteY5" fmla="*/ 1057415 h 1057415"/>
              <a:gd name="connsiteX6" fmla="*/ 1961 w 1057415"/>
              <a:gd name="connsiteY6" fmla="*/ 1044563 h 1057415"/>
              <a:gd name="connsiteX7" fmla="*/ 1044563 w 1057415"/>
              <a:gd name="connsiteY7" fmla="*/ 1961 h 1057415"/>
              <a:gd name="connsiteX8" fmla="*/ 1057415 w 1057415"/>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5">
                <a:moveTo>
                  <a:pt x="1057415" y="0"/>
                </a:moveTo>
                <a:lnTo>
                  <a:pt x="1057415" y="520349"/>
                </a:lnTo>
                <a:lnTo>
                  <a:pt x="989561" y="545184"/>
                </a:lnTo>
                <a:cubicBezTo>
                  <a:pt x="789759" y="629694"/>
                  <a:pt x="629695" y="789757"/>
                  <a:pt x="545186" y="989560"/>
                </a:cubicBezTo>
                <a:lnTo>
                  <a:pt x="524122" y="1057415"/>
                </a:lnTo>
                <a:lnTo>
                  <a:pt x="0" y="1057415"/>
                </a:lnTo>
                <a:lnTo>
                  <a:pt x="1961" y="1044563"/>
                </a:lnTo>
                <a:cubicBezTo>
                  <a:pt x="109049" y="521237"/>
                  <a:pt x="521238" y="109049"/>
                  <a:pt x="1044563" y="1961"/>
                </a:cubicBezTo>
                <a:lnTo>
                  <a:pt x="1057415" y="0"/>
                </a:lnTo>
                <a:close/>
              </a:path>
            </a:pathLst>
          </a:custGeom>
          <a:gradFill flip="none" rotWithShape="1">
            <a:gsLst>
              <a:gs pos="0">
                <a:schemeClr val="accent2">
                  <a:lumMod val="75000"/>
                </a:schemeClr>
              </a:gs>
              <a:gs pos="100000">
                <a:schemeClr val="accent2"/>
              </a:gs>
            </a:gsLst>
            <a:lin ang="156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2" name="Freeform: Shape 131">
            <a:extLst>
              <a:ext uri="{FF2B5EF4-FFF2-40B4-BE49-F238E27FC236}">
                <a16:creationId xmlns:a16="http://schemas.microsoft.com/office/drawing/2014/main" xmlns="" id="{C7AE0518-E942-42BD-8C04-52861A934534}"/>
              </a:ext>
            </a:extLst>
          </p:cNvPr>
          <p:cNvSpPr/>
          <p:nvPr/>
        </p:nvSpPr>
        <p:spPr>
          <a:xfrm>
            <a:off x="4764881" y="2443059"/>
            <a:ext cx="793062" cy="793061"/>
          </a:xfrm>
          <a:custGeom>
            <a:avLst/>
            <a:gdLst>
              <a:gd name="connsiteX0" fmla="*/ 0 w 1057416"/>
              <a:gd name="connsiteY0" fmla="*/ 0 h 1057415"/>
              <a:gd name="connsiteX1" fmla="*/ 12852 w 1057416"/>
              <a:gd name="connsiteY1" fmla="*/ 1961 h 1057415"/>
              <a:gd name="connsiteX2" fmla="*/ 1055454 w 1057416"/>
              <a:gd name="connsiteY2" fmla="*/ 1044563 h 1057415"/>
              <a:gd name="connsiteX3" fmla="*/ 1057416 w 1057416"/>
              <a:gd name="connsiteY3" fmla="*/ 1057415 h 1057415"/>
              <a:gd name="connsiteX4" fmla="*/ 533294 w 1057416"/>
              <a:gd name="connsiteY4" fmla="*/ 1057415 h 1057415"/>
              <a:gd name="connsiteX5" fmla="*/ 512230 w 1057416"/>
              <a:gd name="connsiteY5" fmla="*/ 989560 h 1057415"/>
              <a:gd name="connsiteX6" fmla="*/ 67855 w 1057416"/>
              <a:gd name="connsiteY6" fmla="*/ 545184 h 1057415"/>
              <a:gd name="connsiteX7" fmla="*/ 0 w 1057416"/>
              <a:gd name="connsiteY7" fmla="*/ 520349 h 1057415"/>
              <a:gd name="connsiteX8" fmla="*/ 0 w 1057416"/>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5">
                <a:moveTo>
                  <a:pt x="0" y="0"/>
                </a:moveTo>
                <a:lnTo>
                  <a:pt x="12852" y="1961"/>
                </a:lnTo>
                <a:cubicBezTo>
                  <a:pt x="536178" y="109049"/>
                  <a:pt x="948366" y="521237"/>
                  <a:pt x="1055454" y="1044563"/>
                </a:cubicBezTo>
                <a:lnTo>
                  <a:pt x="1057416" y="1057415"/>
                </a:lnTo>
                <a:lnTo>
                  <a:pt x="533294" y="1057415"/>
                </a:lnTo>
                <a:lnTo>
                  <a:pt x="512230" y="989560"/>
                </a:lnTo>
                <a:cubicBezTo>
                  <a:pt x="427721" y="789757"/>
                  <a:pt x="267657" y="629694"/>
                  <a:pt x="67855" y="545184"/>
                </a:cubicBezTo>
                <a:lnTo>
                  <a:pt x="0" y="520349"/>
                </a:lnTo>
                <a:lnTo>
                  <a:pt x="0" y="0"/>
                </a:lnTo>
                <a:close/>
              </a:path>
            </a:pathLst>
          </a:custGeom>
          <a:gradFill flip="none" rotWithShape="1">
            <a:gsLst>
              <a:gs pos="20000">
                <a:schemeClr val="tx2">
                  <a:lumMod val="90000"/>
                  <a:lumOff val="10000"/>
                </a:schemeClr>
              </a:gs>
              <a:gs pos="100000">
                <a:schemeClr val="tx2">
                  <a:lumMod val="75000"/>
                  <a:lumOff val="25000"/>
                </a:schemeClr>
              </a:gs>
            </a:gsLst>
            <a:lin ang="174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3" name="Freeform: Shape 132">
            <a:extLst>
              <a:ext uri="{FF2B5EF4-FFF2-40B4-BE49-F238E27FC236}">
                <a16:creationId xmlns:a16="http://schemas.microsoft.com/office/drawing/2014/main" xmlns="" id="{E487F3DC-11CD-491F-8CE4-F486BA66517B}"/>
              </a:ext>
            </a:extLst>
          </p:cNvPr>
          <p:cNvSpPr/>
          <p:nvPr/>
        </p:nvSpPr>
        <p:spPr>
          <a:xfrm>
            <a:off x="3586059" y="3621882"/>
            <a:ext cx="793061" cy="793062"/>
          </a:xfrm>
          <a:custGeom>
            <a:avLst/>
            <a:gdLst>
              <a:gd name="connsiteX0" fmla="*/ 0 w 1057415"/>
              <a:gd name="connsiteY0" fmla="*/ 0 h 1057416"/>
              <a:gd name="connsiteX1" fmla="*/ 524123 w 1057415"/>
              <a:gd name="connsiteY1" fmla="*/ 0 h 1057416"/>
              <a:gd name="connsiteX2" fmla="*/ 545186 w 1057415"/>
              <a:gd name="connsiteY2" fmla="*/ 67854 h 1057416"/>
              <a:gd name="connsiteX3" fmla="*/ 989561 w 1057415"/>
              <a:gd name="connsiteY3" fmla="*/ 512229 h 1057416"/>
              <a:gd name="connsiteX4" fmla="*/ 1057415 w 1057415"/>
              <a:gd name="connsiteY4" fmla="*/ 537064 h 1057416"/>
              <a:gd name="connsiteX5" fmla="*/ 1057415 w 1057415"/>
              <a:gd name="connsiteY5" fmla="*/ 1057416 h 1057416"/>
              <a:gd name="connsiteX6" fmla="*/ 1044563 w 1057415"/>
              <a:gd name="connsiteY6" fmla="*/ 1055454 h 1057416"/>
              <a:gd name="connsiteX7" fmla="*/ 1961 w 1057415"/>
              <a:gd name="connsiteY7" fmla="*/ 12852 h 1057416"/>
              <a:gd name="connsiteX8" fmla="*/ 0 w 1057415"/>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6">
                <a:moveTo>
                  <a:pt x="0" y="0"/>
                </a:moveTo>
                <a:lnTo>
                  <a:pt x="524123" y="0"/>
                </a:lnTo>
                <a:lnTo>
                  <a:pt x="545186" y="67854"/>
                </a:lnTo>
                <a:cubicBezTo>
                  <a:pt x="629695" y="267656"/>
                  <a:pt x="789759" y="427720"/>
                  <a:pt x="989561" y="512229"/>
                </a:cubicBezTo>
                <a:lnTo>
                  <a:pt x="1057415" y="537064"/>
                </a:lnTo>
                <a:lnTo>
                  <a:pt x="1057415" y="1057416"/>
                </a:lnTo>
                <a:lnTo>
                  <a:pt x="1044563" y="1055454"/>
                </a:lnTo>
                <a:cubicBezTo>
                  <a:pt x="521238" y="948366"/>
                  <a:pt x="109049" y="536178"/>
                  <a:pt x="1961" y="12852"/>
                </a:cubicBezTo>
                <a:lnTo>
                  <a:pt x="0" y="0"/>
                </a:lnTo>
                <a:close/>
              </a:path>
            </a:pathLst>
          </a:custGeom>
          <a:gradFill flip="none" rotWithShape="1">
            <a:gsLst>
              <a:gs pos="23000">
                <a:schemeClr val="accent6">
                  <a:lumMod val="75000"/>
                </a:schemeClr>
              </a:gs>
              <a:gs pos="100000">
                <a:schemeClr val="accent6"/>
              </a:gs>
            </a:gsLst>
            <a:lin ang="60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4" name="Freeform: Shape 133">
            <a:extLst>
              <a:ext uri="{FF2B5EF4-FFF2-40B4-BE49-F238E27FC236}">
                <a16:creationId xmlns:a16="http://schemas.microsoft.com/office/drawing/2014/main" xmlns="" id="{0F7E7CB2-0193-4D2D-8652-DFB9B3EAFED5}"/>
              </a:ext>
            </a:extLst>
          </p:cNvPr>
          <p:cNvSpPr/>
          <p:nvPr/>
        </p:nvSpPr>
        <p:spPr>
          <a:xfrm>
            <a:off x="4764881" y="3621882"/>
            <a:ext cx="793062" cy="793062"/>
          </a:xfrm>
          <a:custGeom>
            <a:avLst/>
            <a:gdLst>
              <a:gd name="connsiteX0" fmla="*/ 533293 w 1057416"/>
              <a:gd name="connsiteY0" fmla="*/ 0 h 1057416"/>
              <a:gd name="connsiteX1" fmla="*/ 1057416 w 1057416"/>
              <a:gd name="connsiteY1" fmla="*/ 0 h 1057416"/>
              <a:gd name="connsiteX2" fmla="*/ 1055454 w 1057416"/>
              <a:gd name="connsiteY2" fmla="*/ 12852 h 1057416"/>
              <a:gd name="connsiteX3" fmla="*/ 12852 w 1057416"/>
              <a:gd name="connsiteY3" fmla="*/ 1055454 h 1057416"/>
              <a:gd name="connsiteX4" fmla="*/ 0 w 1057416"/>
              <a:gd name="connsiteY4" fmla="*/ 1057416 h 1057416"/>
              <a:gd name="connsiteX5" fmla="*/ 0 w 1057416"/>
              <a:gd name="connsiteY5" fmla="*/ 537064 h 1057416"/>
              <a:gd name="connsiteX6" fmla="*/ 67855 w 1057416"/>
              <a:gd name="connsiteY6" fmla="*/ 512229 h 1057416"/>
              <a:gd name="connsiteX7" fmla="*/ 512230 w 1057416"/>
              <a:gd name="connsiteY7" fmla="*/ 67854 h 1057416"/>
              <a:gd name="connsiteX8" fmla="*/ 533293 w 1057416"/>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6">
                <a:moveTo>
                  <a:pt x="533293" y="0"/>
                </a:moveTo>
                <a:lnTo>
                  <a:pt x="1057416" y="0"/>
                </a:lnTo>
                <a:lnTo>
                  <a:pt x="1055454" y="12852"/>
                </a:lnTo>
                <a:cubicBezTo>
                  <a:pt x="948366" y="536178"/>
                  <a:pt x="536178" y="948366"/>
                  <a:pt x="12852" y="1055454"/>
                </a:cubicBezTo>
                <a:lnTo>
                  <a:pt x="0" y="1057416"/>
                </a:lnTo>
                <a:lnTo>
                  <a:pt x="0" y="537064"/>
                </a:lnTo>
                <a:lnTo>
                  <a:pt x="67855" y="512229"/>
                </a:lnTo>
                <a:cubicBezTo>
                  <a:pt x="267657" y="427720"/>
                  <a:pt x="427721" y="267656"/>
                  <a:pt x="512230" y="67854"/>
                </a:cubicBezTo>
                <a:lnTo>
                  <a:pt x="533293" y="0"/>
                </a:lnTo>
                <a:close/>
              </a:path>
            </a:pathLst>
          </a:custGeom>
          <a:gradFill flip="none" rotWithShape="1">
            <a:gsLst>
              <a:gs pos="16000">
                <a:schemeClr val="accent4">
                  <a:lumMod val="75000"/>
                </a:schemeClr>
              </a:gs>
              <a:gs pos="100000">
                <a:schemeClr val="accent4"/>
              </a:gs>
            </a:gsLst>
            <a:lin ang="21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6" name="Graphic 5" descr="Lightbulb">
            <a:extLst>
              <a:ext uri="{FF2B5EF4-FFF2-40B4-BE49-F238E27FC236}">
                <a16:creationId xmlns:a16="http://schemas.microsoft.com/office/drawing/2014/main" xmlns="" id="{9BBFFCF7-760F-4CB4-AF70-29DEE3050D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229100" y="3086100"/>
            <a:ext cx="685800" cy="685800"/>
          </a:xfrm>
          <a:prstGeom prst="rect">
            <a:avLst/>
          </a:prstGeom>
        </p:spPr>
      </p:pic>
      <p:sp>
        <p:nvSpPr>
          <p:cNvPr id="3" name="Заголовок 2"/>
          <p:cNvSpPr>
            <a:spLocks noGrp="1"/>
          </p:cNvSpPr>
          <p:nvPr>
            <p:ph type="title"/>
          </p:nvPr>
        </p:nvSpPr>
        <p:spPr>
          <a:xfrm>
            <a:off x="537369" y="260648"/>
            <a:ext cx="8229600" cy="1947335"/>
          </a:xfrm>
        </p:spPr>
        <p:txBody>
          <a:bodyPr>
            <a:noAutofit/>
          </a:bodyPr>
          <a:lstStyle/>
          <a:p>
            <a:r>
              <a:rPr lang="uz-Cyrl-UZ" sz="2000" b="1" dirty="0" smtClean="0"/>
              <a:t>    Балансда </a:t>
            </a:r>
            <a:r>
              <a:rPr lang="uz-Cyrl-UZ" sz="2000" b="1" dirty="0"/>
              <a:t>рўй берадиган ўзгаришлар актив ва пассив қисмларнинг тенглигини сақлайди. Баланс моддаларида ўзгариш содир этишига кўра ҳосил бўлган хўжалик муомалалари (операциялари) тўрт турга бўлинади.</a:t>
            </a:r>
            <a:r>
              <a:rPr lang="ru-RU" sz="2000" b="1" dirty="0"/>
              <a:t/>
            </a:r>
            <a:br>
              <a:rPr lang="ru-RU" sz="2000" b="1" dirty="0"/>
            </a:br>
            <a:endParaRPr lang="ru-RU" sz="2000" dirty="0"/>
          </a:p>
        </p:txBody>
      </p:sp>
      <p:sp>
        <p:nvSpPr>
          <p:cNvPr id="5" name="Прямоугольник 4"/>
          <p:cNvSpPr/>
          <p:nvPr/>
        </p:nvSpPr>
        <p:spPr>
          <a:xfrm>
            <a:off x="6437807" y="1523327"/>
            <a:ext cx="2316916" cy="2400657"/>
          </a:xfrm>
          <a:prstGeom prst="rect">
            <a:avLst/>
          </a:prstGeom>
        </p:spPr>
        <p:txBody>
          <a:bodyPr wrap="square">
            <a:spAutoFit/>
          </a:bodyPr>
          <a:lstStyle/>
          <a:p>
            <a:r>
              <a:rPr lang="uz-Cyrl-UZ" sz="1200" b="1" dirty="0"/>
              <a:t>1-турдаги</a:t>
            </a:r>
            <a:r>
              <a:rPr lang="uz-Cyrl-UZ" sz="1200" dirty="0"/>
              <a:t> </a:t>
            </a:r>
            <a:r>
              <a:rPr lang="uz-Cyrl-UZ" sz="1200" b="1" dirty="0"/>
              <a:t>ўзгариш</a:t>
            </a:r>
            <a:r>
              <a:rPr lang="uz-Cyrl-UZ" sz="1200" dirty="0"/>
              <a:t> - операциялар хўжалик маблағларининг вужудга келиш манбаларига таъсир этмасдан фақат актив маблағлар таркибида, жойланиши ва фойдаланилиши томонида ўзгартириш киритади. Баланснинг бир моддаси суммаси ортса, иккинчисиники камаяди, лекин баланснинг умумий суммаси ўзгармайди</a:t>
            </a:r>
            <a:r>
              <a:rPr lang="uz-Cyrl-UZ" dirty="0"/>
              <a:t>.</a:t>
            </a:r>
            <a:endParaRPr lang="ru-RU" dirty="0"/>
          </a:p>
        </p:txBody>
      </p:sp>
      <p:sp>
        <p:nvSpPr>
          <p:cNvPr id="7" name="Прямоугольник 6"/>
          <p:cNvSpPr/>
          <p:nvPr/>
        </p:nvSpPr>
        <p:spPr>
          <a:xfrm>
            <a:off x="6437807" y="4124258"/>
            <a:ext cx="2429744" cy="1569660"/>
          </a:xfrm>
          <a:prstGeom prst="rect">
            <a:avLst/>
          </a:prstGeom>
        </p:spPr>
        <p:txBody>
          <a:bodyPr wrap="square">
            <a:spAutoFit/>
          </a:bodyPr>
          <a:lstStyle/>
          <a:p>
            <a:r>
              <a:rPr lang="uz-Cyrl-UZ" sz="1200" b="1" dirty="0"/>
              <a:t>2-турдаги ўзгариш</a:t>
            </a:r>
            <a:r>
              <a:rPr lang="uz-Cyrl-UZ" sz="1200" dirty="0"/>
              <a:t> – хўжалик операциялари фақат хўжалик маблағларининг </a:t>
            </a:r>
            <a:r>
              <a:rPr lang="uz-Cyrl-UZ" sz="1200" dirty="0" smtClean="0"/>
              <a:t>манбаларида </a:t>
            </a:r>
            <a:r>
              <a:rPr lang="uz-Cyrl-UZ" sz="1200" dirty="0"/>
              <a:t>ўзгартириш содир этади. </a:t>
            </a:r>
            <a:r>
              <a:rPr lang="ru-RU" sz="1200" dirty="0" err="1"/>
              <a:t>Бир</a:t>
            </a:r>
            <a:r>
              <a:rPr lang="ru-RU" sz="1200" dirty="0"/>
              <a:t> </a:t>
            </a:r>
            <a:r>
              <a:rPr lang="ru-RU" sz="1200" dirty="0" err="1"/>
              <a:t>модда</a:t>
            </a:r>
            <a:r>
              <a:rPr lang="ru-RU" sz="1200" dirty="0"/>
              <a:t> </a:t>
            </a:r>
            <a:r>
              <a:rPr lang="ru-RU" sz="1200" dirty="0" err="1"/>
              <a:t>суммаси</a:t>
            </a:r>
            <a:r>
              <a:rPr lang="ru-RU" sz="1200" dirty="0"/>
              <a:t> </a:t>
            </a:r>
            <a:r>
              <a:rPr lang="ru-RU" sz="1200" dirty="0" err="1"/>
              <a:t>ортса</a:t>
            </a:r>
            <a:r>
              <a:rPr lang="ru-RU" sz="1200" dirty="0"/>
              <a:t>, </a:t>
            </a:r>
            <a:r>
              <a:rPr lang="ru-RU" sz="1200" dirty="0" err="1"/>
              <a:t>иккинчисиники</a:t>
            </a:r>
            <a:r>
              <a:rPr lang="ru-RU" sz="1200" dirty="0"/>
              <a:t> </a:t>
            </a:r>
            <a:r>
              <a:rPr lang="ru-RU" sz="1200" dirty="0" err="1"/>
              <a:t>камаяди</a:t>
            </a:r>
            <a:r>
              <a:rPr lang="ru-RU" sz="1200" dirty="0"/>
              <a:t>. </a:t>
            </a:r>
            <a:r>
              <a:rPr lang="ru-RU" sz="1200" dirty="0" err="1"/>
              <a:t>Баланснинг</a:t>
            </a:r>
            <a:r>
              <a:rPr lang="ru-RU" sz="1200" dirty="0"/>
              <a:t> </a:t>
            </a:r>
            <a:r>
              <a:rPr lang="ru-RU" sz="1200" dirty="0" err="1"/>
              <a:t>умумий</a:t>
            </a:r>
            <a:r>
              <a:rPr lang="ru-RU" sz="1200" dirty="0"/>
              <a:t> </a:t>
            </a:r>
            <a:r>
              <a:rPr lang="ru-RU" sz="1200" dirty="0" err="1"/>
              <a:t>суммаси</a:t>
            </a:r>
            <a:r>
              <a:rPr lang="ru-RU" sz="1200" dirty="0"/>
              <a:t> </a:t>
            </a:r>
            <a:r>
              <a:rPr lang="ru-RU" sz="1200" dirty="0" err="1"/>
              <a:t>ўзгармайди</a:t>
            </a:r>
            <a:r>
              <a:rPr lang="ru-RU" sz="1200" dirty="0"/>
              <a:t>.</a:t>
            </a:r>
          </a:p>
        </p:txBody>
      </p:sp>
      <p:sp>
        <p:nvSpPr>
          <p:cNvPr id="8" name="Прямоугольник 7"/>
          <p:cNvSpPr/>
          <p:nvPr/>
        </p:nvSpPr>
        <p:spPr>
          <a:xfrm>
            <a:off x="611560" y="3923984"/>
            <a:ext cx="2403570" cy="1569660"/>
          </a:xfrm>
          <a:prstGeom prst="rect">
            <a:avLst/>
          </a:prstGeom>
        </p:spPr>
        <p:txBody>
          <a:bodyPr wrap="square">
            <a:spAutoFit/>
          </a:bodyPr>
          <a:lstStyle/>
          <a:p>
            <a:r>
              <a:rPr lang="ru-RU" sz="1200" b="1" dirty="0"/>
              <a:t>3-турдаги </a:t>
            </a:r>
            <a:r>
              <a:rPr lang="ru-RU" sz="1200" b="1" dirty="0" err="1"/>
              <a:t>ўзгариш</a:t>
            </a:r>
            <a:r>
              <a:rPr lang="ru-RU" sz="1200" dirty="0"/>
              <a:t> – </a:t>
            </a:r>
            <a:r>
              <a:rPr lang="ru-RU" sz="1200" dirty="0" err="1"/>
              <a:t>хўжалик</a:t>
            </a:r>
            <a:r>
              <a:rPr lang="ru-RU" sz="1200" dirty="0"/>
              <a:t> </a:t>
            </a:r>
            <a:r>
              <a:rPr lang="ru-RU" sz="1200" dirty="0" err="1"/>
              <a:t>операциялари</a:t>
            </a:r>
            <a:r>
              <a:rPr lang="ru-RU" sz="1200" dirty="0"/>
              <a:t> </a:t>
            </a:r>
            <a:r>
              <a:rPr lang="ru-RU" sz="1200" dirty="0" err="1"/>
              <a:t>бир</a:t>
            </a:r>
            <a:r>
              <a:rPr lang="ru-RU" sz="1200" dirty="0"/>
              <a:t> </a:t>
            </a:r>
            <a:r>
              <a:rPr lang="ru-RU" sz="1200" dirty="0" err="1"/>
              <a:t>вақтнинг</a:t>
            </a:r>
            <a:r>
              <a:rPr lang="ru-RU" sz="1200" dirty="0"/>
              <a:t> </a:t>
            </a:r>
            <a:r>
              <a:rPr lang="ru-RU" sz="1200" dirty="0" err="1"/>
              <a:t>ўзида</a:t>
            </a:r>
            <a:r>
              <a:rPr lang="ru-RU" sz="1200" dirty="0"/>
              <a:t> </a:t>
            </a:r>
            <a:r>
              <a:rPr lang="ru-RU" sz="1200" dirty="0" err="1"/>
              <a:t>баланснинг</a:t>
            </a:r>
            <a:r>
              <a:rPr lang="ru-RU" sz="1200" dirty="0"/>
              <a:t> </a:t>
            </a:r>
            <a:r>
              <a:rPr lang="ru-RU" sz="1200" dirty="0" err="1"/>
              <a:t>активида</a:t>
            </a:r>
            <a:r>
              <a:rPr lang="ru-RU" sz="1200" dirty="0"/>
              <a:t> - </a:t>
            </a:r>
            <a:r>
              <a:rPr lang="ru-RU" sz="1200" dirty="0" err="1"/>
              <a:t>хўжалик</a:t>
            </a:r>
            <a:r>
              <a:rPr lang="ru-RU" sz="1200" dirty="0"/>
              <a:t> </a:t>
            </a:r>
            <a:r>
              <a:rPr lang="ru-RU" sz="1200" dirty="0" err="1"/>
              <a:t>маблағлари</a:t>
            </a:r>
            <a:r>
              <a:rPr lang="ru-RU" sz="1200" dirty="0"/>
              <a:t> </a:t>
            </a:r>
            <a:r>
              <a:rPr lang="ru-RU" sz="1200" dirty="0" err="1"/>
              <a:t>таркибида</a:t>
            </a:r>
            <a:r>
              <a:rPr lang="ru-RU" sz="1200" dirty="0"/>
              <a:t> </a:t>
            </a:r>
            <a:r>
              <a:rPr lang="ru-RU" sz="1200" dirty="0" err="1"/>
              <a:t>ва</a:t>
            </a:r>
            <a:r>
              <a:rPr lang="ru-RU" sz="1200" dirty="0"/>
              <a:t> </a:t>
            </a:r>
            <a:r>
              <a:rPr lang="ru-RU" sz="1200" dirty="0" err="1"/>
              <a:t>уларнинг</a:t>
            </a:r>
            <a:r>
              <a:rPr lang="ru-RU" sz="1200" dirty="0"/>
              <a:t> </a:t>
            </a:r>
            <a:r>
              <a:rPr lang="ru-RU" sz="1200" dirty="0" err="1"/>
              <a:t>манбаларида</a:t>
            </a:r>
            <a:r>
              <a:rPr lang="ru-RU" sz="1200" dirty="0"/>
              <a:t> - пассив </a:t>
            </a:r>
            <a:r>
              <a:rPr lang="ru-RU" sz="1200" dirty="0" err="1"/>
              <a:t>томонида</a:t>
            </a:r>
            <a:r>
              <a:rPr lang="ru-RU" sz="1200" dirty="0"/>
              <a:t> </a:t>
            </a:r>
            <a:r>
              <a:rPr lang="ru-RU" sz="1200" dirty="0" err="1"/>
              <a:t>ўзгариш</a:t>
            </a:r>
            <a:r>
              <a:rPr lang="ru-RU" sz="1200" dirty="0"/>
              <a:t> </a:t>
            </a:r>
            <a:r>
              <a:rPr lang="ru-RU" sz="1200" dirty="0" err="1"/>
              <a:t>содир</a:t>
            </a:r>
            <a:r>
              <a:rPr lang="ru-RU" sz="1200" dirty="0"/>
              <a:t> </a:t>
            </a:r>
            <a:r>
              <a:rPr lang="ru-RU" sz="1200" dirty="0" err="1"/>
              <a:t>этади</a:t>
            </a:r>
            <a:r>
              <a:rPr lang="ru-RU" sz="1200" dirty="0"/>
              <a:t>, </a:t>
            </a:r>
            <a:r>
              <a:rPr lang="ru-RU" sz="1200" dirty="0" err="1"/>
              <a:t>баланснинг</a:t>
            </a:r>
            <a:r>
              <a:rPr lang="ru-RU" sz="1200" dirty="0"/>
              <a:t> </a:t>
            </a:r>
            <a:r>
              <a:rPr lang="ru-RU" sz="1200" dirty="0" err="1"/>
              <a:t>умумий</a:t>
            </a:r>
            <a:r>
              <a:rPr lang="ru-RU" sz="1200" dirty="0"/>
              <a:t> </a:t>
            </a:r>
            <a:r>
              <a:rPr lang="ru-RU" sz="1200" dirty="0" err="1"/>
              <a:t>суммасини</a:t>
            </a:r>
            <a:r>
              <a:rPr lang="ru-RU" sz="1200" dirty="0"/>
              <a:t> </a:t>
            </a:r>
            <a:r>
              <a:rPr lang="ru-RU" sz="1200" dirty="0" err="1"/>
              <a:t>кўпайтиради</a:t>
            </a:r>
            <a:r>
              <a:rPr lang="ru-RU" sz="1200" dirty="0"/>
              <a:t>.</a:t>
            </a:r>
          </a:p>
        </p:txBody>
      </p:sp>
      <p:sp>
        <p:nvSpPr>
          <p:cNvPr id="9" name="Прямоугольник 8"/>
          <p:cNvSpPr/>
          <p:nvPr/>
        </p:nvSpPr>
        <p:spPr>
          <a:xfrm>
            <a:off x="827584" y="1842894"/>
            <a:ext cx="1919537" cy="1754326"/>
          </a:xfrm>
          <a:prstGeom prst="rect">
            <a:avLst/>
          </a:prstGeom>
        </p:spPr>
        <p:txBody>
          <a:bodyPr wrap="square">
            <a:spAutoFit/>
          </a:bodyPr>
          <a:lstStyle/>
          <a:p>
            <a:r>
              <a:rPr lang="ru-RU" sz="1200" b="1" dirty="0"/>
              <a:t>4-турдаги </a:t>
            </a:r>
            <a:r>
              <a:rPr lang="ru-RU" sz="1200" b="1" dirty="0" err="1"/>
              <a:t>ўзгариш</a:t>
            </a:r>
            <a:r>
              <a:rPr lang="ru-RU" sz="1200" b="1" dirty="0"/>
              <a:t> – </a:t>
            </a:r>
            <a:r>
              <a:rPr lang="ru-RU" sz="1200" dirty="0" err="1"/>
              <a:t>хўжалик</a:t>
            </a:r>
            <a:r>
              <a:rPr lang="ru-RU" sz="1200" dirty="0"/>
              <a:t> </a:t>
            </a:r>
            <a:r>
              <a:rPr lang="ru-RU" sz="1200" dirty="0" err="1"/>
              <a:t>операциялари</a:t>
            </a:r>
            <a:r>
              <a:rPr lang="ru-RU" sz="1200" dirty="0"/>
              <a:t> </a:t>
            </a:r>
            <a:r>
              <a:rPr lang="ru-RU" sz="1200" dirty="0" err="1"/>
              <a:t>бир</a:t>
            </a:r>
            <a:r>
              <a:rPr lang="ru-RU" sz="1200" dirty="0"/>
              <a:t> </a:t>
            </a:r>
            <a:r>
              <a:rPr lang="ru-RU" sz="1200" dirty="0" err="1"/>
              <a:t>вақтнинг</a:t>
            </a:r>
            <a:r>
              <a:rPr lang="ru-RU" sz="1200" dirty="0"/>
              <a:t> </a:t>
            </a:r>
            <a:r>
              <a:rPr lang="ru-RU" sz="1200" dirty="0" err="1"/>
              <a:t>ўзида</a:t>
            </a:r>
            <a:r>
              <a:rPr lang="ru-RU" sz="1200" dirty="0"/>
              <a:t> </a:t>
            </a:r>
            <a:r>
              <a:rPr lang="ru-RU" sz="1200" dirty="0" err="1"/>
              <a:t>баланснинг</a:t>
            </a:r>
            <a:r>
              <a:rPr lang="ru-RU" sz="1200" dirty="0"/>
              <a:t> актив </a:t>
            </a:r>
            <a:r>
              <a:rPr lang="ru-RU" sz="1200" dirty="0" err="1"/>
              <a:t>томонида</a:t>
            </a:r>
            <a:r>
              <a:rPr lang="ru-RU" sz="1200" dirty="0"/>
              <a:t> - </a:t>
            </a:r>
            <a:r>
              <a:rPr lang="ru-RU" sz="1200" dirty="0" err="1"/>
              <a:t>маблағлар</a:t>
            </a:r>
            <a:r>
              <a:rPr lang="ru-RU" sz="1200" dirty="0"/>
              <a:t> </a:t>
            </a:r>
            <a:r>
              <a:rPr lang="ru-RU" sz="1200" dirty="0" err="1"/>
              <a:t>таркиби</a:t>
            </a:r>
            <a:r>
              <a:rPr lang="ru-RU" sz="1200" dirty="0"/>
              <a:t> </a:t>
            </a:r>
            <a:r>
              <a:rPr lang="ru-RU" sz="1200" dirty="0" err="1"/>
              <a:t>ва</a:t>
            </a:r>
            <a:r>
              <a:rPr lang="ru-RU" sz="1200" dirty="0"/>
              <a:t> </a:t>
            </a:r>
            <a:r>
              <a:rPr lang="ru-RU" sz="1200" dirty="0" err="1"/>
              <a:t>уларнинг</a:t>
            </a:r>
            <a:r>
              <a:rPr lang="ru-RU" sz="1200" dirty="0"/>
              <a:t> </a:t>
            </a:r>
            <a:r>
              <a:rPr lang="ru-RU" sz="1200" dirty="0" err="1"/>
              <a:t>манбалари</a:t>
            </a:r>
            <a:r>
              <a:rPr lang="ru-RU" sz="1200" dirty="0"/>
              <a:t> – пассив </a:t>
            </a:r>
            <a:r>
              <a:rPr lang="ru-RU" sz="1200" dirty="0" err="1"/>
              <a:t>томонида</a:t>
            </a:r>
            <a:r>
              <a:rPr lang="ru-RU" sz="1200" dirty="0"/>
              <a:t> </a:t>
            </a:r>
            <a:r>
              <a:rPr lang="ru-RU" sz="1200" dirty="0" err="1"/>
              <a:t>камайиш</a:t>
            </a:r>
            <a:r>
              <a:rPr lang="ru-RU" sz="1200" dirty="0"/>
              <a:t> </a:t>
            </a:r>
            <a:r>
              <a:rPr lang="uz-Cyrl-UZ" sz="1200" dirty="0"/>
              <a:t>ҳ</a:t>
            </a:r>
            <a:r>
              <a:rPr lang="ru-RU" sz="1200" dirty="0" err="1"/>
              <a:t>исобига</a:t>
            </a:r>
            <a:r>
              <a:rPr lang="ru-RU" sz="1200" dirty="0"/>
              <a:t> </a:t>
            </a:r>
            <a:r>
              <a:rPr lang="ru-RU" sz="1200" dirty="0" err="1"/>
              <a:t>ўзгартиради</a:t>
            </a:r>
            <a:endParaRPr lang="ru-RU" sz="1200" dirty="0"/>
          </a:p>
        </p:txBody>
      </p:sp>
    </p:spTree>
    <p:extLst>
      <p:ext uri="{BB962C8B-B14F-4D97-AF65-F5344CB8AC3E}">
        <p14:creationId xmlns:p14="http://schemas.microsoft.com/office/powerpoint/2010/main" val="124232505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Скругленный прямоугольник 30"/>
          <p:cNvSpPr/>
          <p:nvPr/>
        </p:nvSpPr>
        <p:spPr>
          <a:xfrm>
            <a:off x="642938" y="4857750"/>
            <a:ext cx="1785937" cy="1214438"/>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ru-RU" b="1"/>
          </a:p>
        </p:txBody>
      </p:sp>
      <p:sp>
        <p:nvSpPr>
          <p:cNvPr id="4" name="Скругленный прямоугольник 3"/>
          <p:cNvSpPr/>
          <p:nvPr/>
        </p:nvSpPr>
        <p:spPr>
          <a:xfrm>
            <a:off x="1143000" y="142875"/>
            <a:ext cx="7143750" cy="785813"/>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ru-RU" b="1" dirty="0"/>
              <a:t>X</a:t>
            </a:r>
            <a:r>
              <a:rPr lang="en-US" b="1" dirty="0"/>
              <a:t>o'</a:t>
            </a:r>
            <a:r>
              <a:rPr lang="ru-RU" b="1" dirty="0" err="1"/>
              <a:t>jalik</a:t>
            </a:r>
            <a:r>
              <a:rPr lang="ru-RU" b="1" dirty="0"/>
              <a:t> </a:t>
            </a:r>
            <a:r>
              <a:rPr lang="ru-RU" b="1" dirty="0" err="1"/>
              <a:t>muomalalari</a:t>
            </a:r>
            <a:r>
              <a:rPr lang="ru-RU" b="1" dirty="0"/>
              <a:t> </a:t>
            </a:r>
            <a:r>
              <a:rPr lang="ru-RU" b="1" dirty="0" err="1"/>
              <a:t>natijasida</a:t>
            </a:r>
            <a:r>
              <a:rPr lang="ru-RU" b="1" dirty="0"/>
              <a:t> </a:t>
            </a:r>
            <a:r>
              <a:rPr lang="ru-RU" b="1" dirty="0" err="1"/>
              <a:t>balansda</a:t>
            </a:r>
            <a:r>
              <a:rPr lang="ru-RU" b="1" dirty="0"/>
              <a:t> </a:t>
            </a:r>
            <a:r>
              <a:rPr lang="en-US" b="1" dirty="0"/>
              <a:t>q</a:t>
            </a:r>
            <a:r>
              <a:rPr lang="ru-RU" b="1" dirty="0" err="1"/>
              <a:t>uyidagi</a:t>
            </a:r>
            <a:r>
              <a:rPr lang="ru-RU" b="1" dirty="0"/>
              <a:t> </a:t>
            </a:r>
            <a:r>
              <a:rPr lang="ru-RU" b="1" dirty="0" err="1"/>
              <a:t>uzgarishlar</a:t>
            </a:r>
            <a:r>
              <a:rPr lang="ru-RU" b="1" dirty="0"/>
              <a:t> </a:t>
            </a:r>
            <a:r>
              <a:rPr lang="ru-RU" b="1" dirty="0" err="1"/>
              <a:t>b</a:t>
            </a:r>
            <a:r>
              <a:rPr lang="en-US" b="1" dirty="0"/>
              <a:t>o'</a:t>
            </a:r>
            <a:r>
              <a:rPr lang="ru-RU" b="1" dirty="0" err="1"/>
              <a:t>lishi</a:t>
            </a:r>
            <a:r>
              <a:rPr lang="ru-RU" b="1" dirty="0"/>
              <a:t> </a:t>
            </a:r>
            <a:r>
              <a:rPr lang="ru-RU" b="1" dirty="0" err="1"/>
              <a:t>mumkin</a:t>
            </a:r>
            <a:r>
              <a:rPr lang="ru-RU" b="1" dirty="0"/>
              <a:t>:</a:t>
            </a:r>
            <a:endParaRPr lang="ru-RU" dirty="0"/>
          </a:p>
        </p:txBody>
      </p:sp>
      <p:cxnSp>
        <p:nvCxnSpPr>
          <p:cNvPr id="7" name="Прямая соединительная линия 6"/>
          <p:cNvCxnSpPr/>
          <p:nvPr/>
        </p:nvCxnSpPr>
        <p:spPr>
          <a:xfrm>
            <a:off x="1500188" y="1357313"/>
            <a:ext cx="6286500"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9" name="Прямая соединительная линия 8"/>
          <p:cNvCxnSpPr/>
          <p:nvPr/>
        </p:nvCxnSpPr>
        <p:spPr>
          <a:xfrm rot="5400000">
            <a:off x="4500562" y="1143001"/>
            <a:ext cx="42862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12" name="Стрелка вниз 11"/>
          <p:cNvSpPr/>
          <p:nvPr/>
        </p:nvSpPr>
        <p:spPr>
          <a:xfrm>
            <a:off x="1500188" y="1357313"/>
            <a:ext cx="7143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3" name="Прямоугольник 12"/>
          <p:cNvSpPr/>
          <p:nvPr/>
        </p:nvSpPr>
        <p:spPr>
          <a:xfrm>
            <a:off x="785813" y="1928813"/>
            <a:ext cx="1571625" cy="2214562"/>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ko'payish</a:t>
            </a:r>
            <a:r>
              <a:rPr lang="en-US" b="1" dirty="0"/>
              <a:t>, </a:t>
            </a:r>
            <a:r>
              <a:rPr lang="en-US" b="1" dirty="0" err="1"/>
              <a:t>aktiv</a:t>
            </a:r>
            <a:r>
              <a:rPr lang="en-US" b="1" dirty="0"/>
              <a:t> </a:t>
            </a:r>
            <a:r>
              <a:rPr lang="en-US" b="1" dirty="0" err="1"/>
              <a:t>tomonda</a:t>
            </a:r>
            <a:r>
              <a:rPr lang="en-US" b="1" dirty="0"/>
              <a:t> </a:t>
            </a:r>
            <a:r>
              <a:rPr lang="en-US" b="1" dirty="0" err="1"/>
              <a:t>kamayish</a:t>
            </a:r>
            <a:r>
              <a:rPr lang="en-US" b="1" dirty="0"/>
              <a:t>.</a:t>
            </a:r>
            <a:r>
              <a:rPr lang="ru-RU" b="1" dirty="0"/>
              <a:t>               </a:t>
            </a:r>
          </a:p>
        </p:txBody>
      </p:sp>
      <p:sp>
        <p:nvSpPr>
          <p:cNvPr id="14" name="Стрелка вниз 13"/>
          <p:cNvSpPr/>
          <p:nvPr/>
        </p:nvSpPr>
        <p:spPr>
          <a:xfrm>
            <a:off x="3571875" y="1357313"/>
            <a:ext cx="71438"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5" name="Стрелка вниз 14"/>
          <p:cNvSpPr/>
          <p:nvPr/>
        </p:nvSpPr>
        <p:spPr>
          <a:xfrm>
            <a:off x="5715000" y="1357313"/>
            <a:ext cx="71438"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6" name="Стрелка вниз 15"/>
          <p:cNvSpPr/>
          <p:nvPr/>
        </p:nvSpPr>
        <p:spPr>
          <a:xfrm>
            <a:off x="7786688" y="1357313"/>
            <a:ext cx="7143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7" name="Прямоугольник 16"/>
          <p:cNvSpPr/>
          <p:nvPr/>
        </p:nvSpPr>
        <p:spPr>
          <a:xfrm>
            <a:off x="2857500" y="1928813"/>
            <a:ext cx="1571625" cy="22145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US" b="1" dirty="0" err="1"/>
              <a:t>Passiv</a:t>
            </a:r>
            <a:r>
              <a:rPr lang="en-US" b="1" dirty="0"/>
              <a:t> </a:t>
            </a:r>
            <a:r>
              <a:rPr lang="en-US" b="1" dirty="0" err="1"/>
              <a:t>tomonda</a:t>
            </a:r>
            <a:r>
              <a:rPr lang="en-US" b="1" dirty="0"/>
              <a:t> </a:t>
            </a:r>
            <a:r>
              <a:rPr lang="en-US" b="1" dirty="0" err="1"/>
              <a:t>ko'payish</a:t>
            </a:r>
            <a:r>
              <a:rPr lang="en-US" b="1" dirty="0"/>
              <a:t>, </a:t>
            </a:r>
            <a:r>
              <a:rPr lang="en-US" b="1" dirty="0" err="1"/>
              <a:t>passiv</a:t>
            </a:r>
            <a:r>
              <a:rPr lang="en-US" b="1" dirty="0"/>
              <a:t> </a:t>
            </a:r>
            <a:r>
              <a:rPr lang="en-US" b="1" dirty="0" err="1"/>
              <a:t>tomonda</a:t>
            </a:r>
            <a:r>
              <a:rPr lang="en-US" b="1" dirty="0"/>
              <a:t> </a:t>
            </a:r>
            <a:r>
              <a:rPr lang="en-US" b="1" dirty="0" err="1"/>
              <a:t>kamayish</a:t>
            </a:r>
            <a:r>
              <a:rPr lang="en-US" b="1" dirty="0"/>
              <a:t>.</a:t>
            </a:r>
            <a:endParaRPr lang="ru-RU" dirty="0"/>
          </a:p>
        </p:txBody>
      </p:sp>
      <p:sp>
        <p:nvSpPr>
          <p:cNvPr id="18" name="Прямоугольник 17"/>
          <p:cNvSpPr/>
          <p:nvPr/>
        </p:nvSpPr>
        <p:spPr>
          <a:xfrm>
            <a:off x="5000625" y="1928813"/>
            <a:ext cx="1571625" cy="2214562"/>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ko'payish</a:t>
            </a:r>
            <a:r>
              <a:rPr lang="en-US" b="1" dirty="0"/>
              <a:t>, </a:t>
            </a:r>
            <a:r>
              <a:rPr lang="en-US" b="1" dirty="0" err="1"/>
              <a:t>passiv</a:t>
            </a:r>
            <a:r>
              <a:rPr lang="en-US" b="1" dirty="0"/>
              <a:t> </a:t>
            </a:r>
            <a:r>
              <a:rPr lang="en-US" b="1" dirty="0" err="1"/>
              <a:t>tomonda</a:t>
            </a:r>
            <a:r>
              <a:rPr lang="en-US" b="1" dirty="0"/>
              <a:t> </a:t>
            </a:r>
            <a:r>
              <a:rPr lang="en-US" b="1" dirty="0" err="1"/>
              <a:t>ko'payish</a:t>
            </a:r>
            <a:r>
              <a:rPr lang="en-US" b="1" dirty="0"/>
              <a:t>.</a:t>
            </a:r>
            <a:endParaRPr lang="ru-RU" dirty="0"/>
          </a:p>
        </p:txBody>
      </p:sp>
      <p:sp>
        <p:nvSpPr>
          <p:cNvPr id="19" name="Прямоугольник 18"/>
          <p:cNvSpPr/>
          <p:nvPr/>
        </p:nvSpPr>
        <p:spPr>
          <a:xfrm>
            <a:off x="7143750" y="1928813"/>
            <a:ext cx="1571625" cy="22145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kamayish</a:t>
            </a:r>
            <a:r>
              <a:rPr lang="en-US" b="1" dirty="0"/>
              <a:t>, </a:t>
            </a:r>
            <a:r>
              <a:rPr lang="en-US" b="1" dirty="0" err="1"/>
              <a:t>passiv</a:t>
            </a:r>
            <a:r>
              <a:rPr lang="en-US" b="1" dirty="0"/>
              <a:t> </a:t>
            </a:r>
            <a:r>
              <a:rPr lang="en-US" b="1" dirty="0" err="1"/>
              <a:t>tomonda</a:t>
            </a:r>
            <a:r>
              <a:rPr lang="en-US" b="1" dirty="0"/>
              <a:t> </a:t>
            </a:r>
            <a:r>
              <a:rPr lang="en-US" b="1" dirty="0" err="1"/>
              <a:t>kamayish</a:t>
            </a:r>
            <a:r>
              <a:rPr lang="en-US" b="1" dirty="0"/>
              <a:t>.</a:t>
            </a:r>
            <a:endParaRPr lang="ru-RU" dirty="0"/>
          </a:p>
        </p:txBody>
      </p:sp>
      <p:cxnSp>
        <p:nvCxnSpPr>
          <p:cNvPr id="21" name="Прямая соединительная линия 20"/>
          <p:cNvCxnSpPr/>
          <p:nvPr/>
        </p:nvCxnSpPr>
        <p:spPr>
          <a:xfrm>
            <a:off x="785813"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714375"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a:off x="171450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rot="5400000">
            <a:off x="1643062"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34" name="TextBox 26"/>
          <p:cNvSpPr txBox="1">
            <a:spLocks noChangeArrowheads="1"/>
          </p:cNvSpPr>
          <p:nvPr/>
        </p:nvSpPr>
        <p:spPr bwMode="auto">
          <a:xfrm>
            <a:off x="92868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35" name="TextBox 27"/>
          <p:cNvSpPr txBox="1">
            <a:spLocks noChangeArrowheads="1"/>
          </p:cNvSpPr>
          <p:nvPr/>
        </p:nvSpPr>
        <p:spPr bwMode="auto">
          <a:xfrm>
            <a:off x="178593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36" name="TextBox 28"/>
          <p:cNvSpPr txBox="1">
            <a:spLocks noChangeArrowheads="1"/>
          </p:cNvSpPr>
          <p:nvPr/>
        </p:nvSpPr>
        <p:spPr bwMode="auto">
          <a:xfrm>
            <a:off x="714375"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37" name="TextBox 29"/>
          <p:cNvSpPr txBox="1">
            <a:spLocks noChangeArrowheads="1"/>
          </p:cNvSpPr>
          <p:nvPr/>
        </p:nvSpPr>
        <p:spPr bwMode="auto">
          <a:xfrm>
            <a:off x="2071688"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2" name="Скругленный прямоугольник 31"/>
          <p:cNvSpPr/>
          <p:nvPr/>
        </p:nvSpPr>
        <p:spPr>
          <a:xfrm>
            <a:off x="2714625" y="4857750"/>
            <a:ext cx="1785938" cy="1214438"/>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ru-RU" b="1"/>
          </a:p>
        </p:txBody>
      </p:sp>
      <p:cxnSp>
        <p:nvCxnSpPr>
          <p:cNvPr id="33" name="Прямая соединительная линия 32"/>
          <p:cNvCxnSpPr/>
          <p:nvPr/>
        </p:nvCxnSpPr>
        <p:spPr>
          <a:xfrm>
            <a:off x="285750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rot="5400000">
            <a:off x="2786062"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3786188"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5400000">
            <a:off x="3714750"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43" name="TextBox 36"/>
          <p:cNvSpPr txBox="1">
            <a:spLocks noChangeArrowheads="1"/>
          </p:cNvSpPr>
          <p:nvPr/>
        </p:nvSpPr>
        <p:spPr bwMode="auto">
          <a:xfrm>
            <a:off x="3000375" y="4929188"/>
            <a:ext cx="385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 P</a:t>
            </a:r>
            <a:endParaRPr lang="ru-RU" b="1"/>
          </a:p>
        </p:txBody>
      </p:sp>
      <p:sp>
        <p:nvSpPr>
          <p:cNvPr id="34844" name="TextBox 37"/>
          <p:cNvSpPr txBox="1">
            <a:spLocks noChangeArrowheads="1"/>
          </p:cNvSpPr>
          <p:nvPr/>
        </p:nvSpPr>
        <p:spPr bwMode="auto">
          <a:xfrm>
            <a:off x="3857625"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45" name="TextBox 38"/>
          <p:cNvSpPr txBox="1">
            <a:spLocks noChangeArrowheads="1"/>
          </p:cNvSpPr>
          <p:nvPr/>
        </p:nvSpPr>
        <p:spPr bwMode="auto">
          <a:xfrm>
            <a:off x="3143250"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46" name="TextBox 39"/>
          <p:cNvSpPr txBox="1">
            <a:spLocks noChangeArrowheads="1"/>
          </p:cNvSpPr>
          <p:nvPr/>
        </p:nvSpPr>
        <p:spPr bwMode="auto">
          <a:xfrm>
            <a:off x="3786188"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41" name="Скругленный прямоугольник 40"/>
          <p:cNvSpPr/>
          <p:nvPr/>
        </p:nvSpPr>
        <p:spPr>
          <a:xfrm>
            <a:off x="4929188" y="4857750"/>
            <a:ext cx="1785937" cy="1214438"/>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ru-RU" b="1"/>
          </a:p>
        </p:txBody>
      </p:sp>
      <p:cxnSp>
        <p:nvCxnSpPr>
          <p:cNvPr id="42" name="Прямая соединительная линия 41"/>
          <p:cNvCxnSpPr/>
          <p:nvPr/>
        </p:nvCxnSpPr>
        <p:spPr>
          <a:xfrm>
            <a:off x="5072063"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5400000">
            <a:off x="5000625"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a:off x="600075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rot="5400000">
            <a:off x="5929312"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52" name="TextBox 45"/>
          <p:cNvSpPr txBox="1">
            <a:spLocks noChangeArrowheads="1"/>
          </p:cNvSpPr>
          <p:nvPr/>
        </p:nvSpPr>
        <p:spPr bwMode="auto">
          <a:xfrm>
            <a:off x="521493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53" name="TextBox 46"/>
          <p:cNvSpPr txBox="1">
            <a:spLocks noChangeArrowheads="1"/>
          </p:cNvSpPr>
          <p:nvPr/>
        </p:nvSpPr>
        <p:spPr bwMode="auto">
          <a:xfrm>
            <a:off x="6072188"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54" name="TextBox 47"/>
          <p:cNvSpPr txBox="1">
            <a:spLocks noChangeArrowheads="1"/>
          </p:cNvSpPr>
          <p:nvPr/>
        </p:nvSpPr>
        <p:spPr bwMode="auto">
          <a:xfrm>
            <a:off x="5000625"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55" name="TextBox 48"/>
          <p:cNvSpPr txBox="1">
            <a:spLocks noChangeArrowheads="1"/>
          </p:cNvSpPr>
          <p:nvPr/>
        </p:nvSpPr>
        <p:spPr bwMode="auto">
          <a:xfrm>
            <a:off x="6357938" y="5429250"/>
            <a:ext cx="33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50" name="Скругленный прямоугольник 49"/>
          <p:cNvSpPr/>
          <p:nvPr/>
        </p:nvSpPr>
        <p:spPr>
          <a:xfrm>
            <a:off x="7072313" y="4857750"/>
            <a:ext cx="1785937" cy="12144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ru-RU" b="1"/>
          </a:p>
        </p:txBody>
      </p:sp>
      <p:cxnSp>
        <p:nvCxnSpPr>
          <p:cNvPr id="51" name="Прямая соединительная линия 50"/>
          <p:cNvCxnSpPr/>
          <p:nvPr/>
        </p:nvCxnSpPr>
        <p:spPr>
          <a:xfrm>
            <a:off x="7215188"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rot="5400000">
            <a:off x="7143750"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8143875"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rot="5400000">
            <a:off x="8072437"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61" name="TextBox 54"/>
          <p:cNvSpPr txBox="1">
            <a:spLocks noChangeArrowheads="1"/>
          </p:cNvSpPr>
          <p:nvPr/>
        </p:nvSpPr>
        <p:spPr bwMode="auto">
          <a:xfrm>
            <a:off x="7358063"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62" name="TextBox 55"/>
          <p:cNvSpPr txBox="1">
            <a:spLocks noChangeArrowheads="1"/>
          </p:cNvSpPr>
          <p:nvPr/>
        </p:nvSpPr>
        <p:spPr bwMode="auto">
          <a:xfrm>
            <a:off x="8215313" y="4929188"/>
            <a:ext cx="336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63" name="TextBox 56"/>
          <p:cNvSpPr txBox="1">
            <a:spLocks noChangeArrowheads="1"/>
          </p:cNvSpPr>
          <p:nvPr/>
        </p:nvSpPr>
        <p:spPr bwMode="auto">
          <a:xfrm>
            <a:off x="7143750" y="5429250"/>
            <a:ext cx="261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64" name="TextBox 57"/>
          <p:cNvSpPr txBox="1">
            <a:spLocks noChangeArrowheads="1"/>
          </p:cNvSpPr>
          <p:nvPr/>
        </p:nvSpPr>
        <p:spPr bwMode="auto">
          <a:xfrm>
            <a:off x="8501063"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61" name="Стрелка вниз 60"/>
          <p:cNvSpPr/>
          <p:nvPr/>
        </p:nvSpPr>
        <p:spPr>
          <a:xfrm>
            <a:off x="1428750" y="4143375"/>
            <a:ext cx="71438"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2" name="Стрелка вниз 61"/>
          <p:cNvSpPr/>
          <p:nvPr/>
        </p:nvSpPr>
        <p:spPr>
          <a:xfrm>
            <a:off x="3571875" y="4143375"/>
            <a:ext cx="71438"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3" name="Стрелка вниз 62"/>
          <p:cNvSpPr/>
          <p:nvPr/>
        </p:nvSpPr>
        <p:spPr>
          <a:xfrm>
            <a:off x="5786438" y="4143375"/>
            <a:ext cx="71437"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4" name="Стрелка вниз 63"/>
          <p:cNvSpPr/>
          <p:nvPr/>
        </p:nvSpPr>
        <p:spPr>
          <a:xfrm>
            <a:off x="7929563" y="4143375"/>
            <a:ext cx="71437"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57" name="Восьмиугольник 56"/>
          <p:cNvSpPr/>
          <p:nvPr/>
        </p:nvSpPr>
        <p:spPr>
          <a:xfrm>
            <a:off x="1071563" y="6143625"/>
            <a:ext cx="785812" cy="571500"/>
          </a:xfrm>
          <a:prstGeom prst="octagon">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dirty="0"/>
              <a:t>I </a:t>
            </a:r>
          </a:p>
          <a:p>
            <a:pPr algn="ctr">
              <a:defRPr/>
            </a:pPr>
            <a:r>
              <a:rPr lang="en-US" dirty="0"/>
              <a:t>tip</a:t>
            </a:r>
            <a:endParaRPr lang="ru-RU" dirty="0"/>
          </a:p>
        </p:txBody>
      </p:sp>
      <p:sp>
        <p:nvSpPr>
          <p:cNvPr id="58" name="Восьмиугольник 57"/>
          <p:cNvSpPr/>
          <p:nvPr/>
        </p:nvSpPr>
        <p:spPr>
          <a:xfrm>
            <a:off x="3286125" y="6143625"/>
            <a:ext cx="785813" cy="571500"/>
          </a:xfrm>
          <a:prstGeom prst="octagon">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dirty="0"/>
              <a:t>II tip</a:t>
            </a:r>
            <a:endParaRPr lang="ru-RU" dirty="0"/>
          </a:p>
        </p:txBody>
      </p:sp>
      <p:sp>
        <p:nvSpPr>
          <p:cNvPr id="59" name="Восьмиугольник 58"/>
          <p:cNvSpPr/>
          <p:nvPr/>
        </p:nvSpPr>
        <p:spPr>
          <a:xfrm>
            <a:off x="5429250" y="6143625"/>
            <a:ext cx="785813" cy="571500"/>
          </a:xfrm>
          <a:prstGeom prst="octagon">
            <a:avLst/>
          </a:prstGeom>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dirty="0"/>
              <a:t>III tip</a:t>
            </a:r>
            <a:endParaRPr lang="ru-RU" dirty="0"/>
          </a:p>
        </p:txBody>
      </p:sp>
      <p:sp>
        <p:nvSpPr>
          <p:cNvPr id="60" name="Восьмиугольник 59"/>
          <p:cNvSpPr/>
          <p:nvPr/>
        </p:nvSpPr>
        <p:spPr>
          <a:xfrm>
            <a:off x="7643813" y="6143625"/>
            <a:ext cx="785812" cy="571500"/>
          </a:xfrm>
          <a:prstGeom prst="octagon">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dirty="0"/>
              <a:t>IV tip</a:t>
            </a:r>
            <a:endParaRPr lang="ru-RU" dirty="0"/>
          </a:p>
        </p:txBody>
      </p:sp>
    </p:spTree>
    <p:extLst>
      <p:ext uri="{BB962C8B-B14F-4D97-AF65-F5344CB8AC3E}">
        <p14:creationId xmlns:p14="http://schemas.microsoft.com/office/powerpoint/2010/main" val="34855903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1" y="428605"/>
            <a:ext cx="8329643" cy="200026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lvl="0" indent="633413">
              <a:buNone/>
            </a:pPr>
            <a:r>
              <a:rPr lang="en-GB" sz="2400" b="1" dirty="0" smtClean="0">
                <a:latin typeface="Algerian" pitchFamily="82" charset="0"/>
              </a:rPr>
              <a:t>I</a:t>
            </a:r>
            <a:r>
              <a:rPr lang="ru-RU" sz="2400" b="1" dirty="0" smtClean="0">
                <a:latin typeface="Algerian" pitchFamily="82" charset="0"/>
              </a:rPr>
              <a:t>-тип </a:t>
            </a:r>
            <a:r>
              <a:rPr lang="ru-RU" sz="2400" b="1" dirty="0" err="1" smtClean="0">
                <a:latin typeface="Algerian" pitchFamily="82" charset="0"/>
              </a:rPr>
              <a:t>ўзгариш</a:t>
            </a:r>
            <a:r>
              <a:rPr lang="ru-RU" sz="2400" b="1" dirty="0" smtClean="0">
                <a:latin typeface="Algerian" pitchFamily="82" charset="0"/>
              </a:rPr>
              <a:t>.</a:t>
            </a:r>
            <a:r>
              <a:rPr lang="ru-RU" sz="2400" dirty="0" smtClean="0"/>
              <a:t> актив </a:t>
            </a:r>
            <a:r>
              <a:rPr lang="ru-RU" sz="2400" dirty="0" err="1" smtClean="0"/>
              <a:t>томонда</a:t>
            </a:r>
            <a:r>
              <a:rPr lang="ru-RU" sz="2400" dirty="0" smtClean="0"/>
              <a:t> </a:t>
            </a:r>
            <a:r>
              <a:rPr lang="ru-RU" sz="2400" dirty="0" err="1" smtClean="0"/>
              <a:t>кўпайиш</a:t>
            </a:r>
            <a:r>
              <a:rPr lang="ru-RU" sz="2400" dirty="0" smtClean="0"/>
              <a:t>, актив </a:t>
            </a:r>
            <a:r>
              <a:rPr lang="ru-RU" sz="2400" dirty="0" err="1" smtClean="0"/>
              <a:t>томонда</a:t>
            </a:r>
            <a:r>
              <a:rPr lang="ru-RU" sz="2400" dirty="0" smtClean="0"/>
              <a:t> </a:t>
            </a:r>
            <a:r>
              <a:rPr lang="ru-RU" sz="2400" dirty="0" err="1" smtClean="0"/>
              <a:t>камайиш</a:t>
            </a:r>
            <a:r>
              <a:rPr lang="ru-RU" sz="2400" dirty="0" smtClean="0"/>
              <a:t>.  Бунда </a:t>
            </a:r>
            <a:r>
              <a:rPr lang="ru-RU" sz="2400" dirty="0" err="1" smtClean="0"/>
              <a:t>битта</a:t>
            </a:r>
            <a:r>
              <a:rPr lang="ru-RU" sz="2400" dirty="0" smtClean="0"/>
              <a:t> актив счёт </a:t>
            </a:r>
            <a:r>
              <a:rPr lang="ru-RU" sz="2400" dirty="0" err="1" smtClean="0"/>
              <a:t>кўпайади</a:t>
            </a:r>
            <a:r>
              <a:rPr lang="ru-RU" sz="2400" dirty="0" smtClean="0"/>
              <a:t> </a:t>
            </a:r>
            <a:r>
              <a:rPr lang="ru-RU" sz="2400" dirty="0" err="1" smtClean="0"/>
              <a:t>иккинчиси</a:t>
            </a:r>
            <a:r>
              <a:rPr lang="ru-RU" sz="2400" dirty="0" smtClean="0"/>
              <a:t> </a:t>
            </a:r>
            <a:r>
              <a:rPr lang="ru-RU" sz="2400" dirty="0" err="1" smtClean="0"/>
              <a:t>камайади</a:t>
            </a:r>
            <a:r>
              <a:rPr lang="ru-RU" sz="2400" dirty="0" smtClean="0"/>
              <a:t>.  </a:t>
            </a:r>
            <a:r>
              <a:rPr lang="ru-RU" sz="2400" dirty="0" err="1" smtClean="0"/>
              <a:t>Мисол</a:t>
            </a:r>
            <a:r>
              <a:rPr lang="ru-RU" sz="2400" dirty="0" smtClean="0"/>
              <a:t>:</a:t>
            </a:r>
          </a:p>
          <a:p>
            <a:pPr marL="0" lvl="0" indent="633413">
              <a:buNone/>
            </a:pPr>
            <a:r>
              <a:rPr lang="ru-RU" sz="2400" dirty="0" err="1" smtClean="0"/>
              <a:t>Корхона</a:t>
            </a:r>
            <a:r>
              <a:rPr lang="ru-RU" sz="2400" dirty="0" smtClean="0"/>
              <a:t> </a:t>
            </a:r>
            <a:r>
              <a:rPr lang="ru-RU" sz="2400" dirty="0" err="1" smtClean="0"/>
              <a:t>кассасига</a:t>
            </a:r>
            <a:r>
              <a:rPr lang="ru-RU" sz="2400" dirty="0" smtClean="0"/>
              <a:t> </a:t>
            </a:r>
            <a:r>
              <a:rPr lang="ru-RU" sz="2400" dirty="0" err="1" smtClean="0"/>
              <a:t>ҳисоб-китоб счётидан</a:t>
            </a:r>
            <a:endParaRPr lang="en-US" sz="2400" dirty="0" smtClean="0"/>
          </a:p>
          <a:p>
            <a:pPr marL="0" lvl="0" indent="633413">
              <a:buNone/>
            </a:pPr>
            <a:r>
              <a:rPr lang="ru-RU" sz="2400" dirty="0" smtClean="0"/>
              <a:t> 100 000 </a:t>
            </a:r>
            <a:r>
              <a:rPr lang="ru-RU" sz="2400" dirty="0" err="1" smtClean="0"/>
              <a:t>сўм</a:t>
            </a:r>
            <a:r>
              <a:rPr lang="ru-RU" sz="2400" dirty="0" smtClean="0"/>
              <a:t> пул </a:t>
            </a:r>
            <a:r>
              <a:rPr lang="ru-RU" sz="2400" dirty="0" err="1" smtClean="0"/>
              <a:t>олинди</a:t>
            </a:r>
            <a:r>
              <a:rPr lang="ru-RU" sz="2400" dirty="0" smtClean="0"/>
              <a:t>.</a:t>
            </a:r>
          </a:p>
        </p:txBody>
      </p:sp>
      <p:pic>
        <p:nvPicPr>
          <p:cNvPr id="1026" name="Picture 2"/>
          <p:cNvPicPr>
            <a:picLocks noChangeAspect="1" noChangeArrowheads="1"/>
          </p:cNvPicPr>
          <p:nvPr/>
        </p:nvPicPr>
        <p:blipFill>
          <a:blip r:embed="rId2" cstate="print"/>
          <a:srcRect/>
          <a:stretch>
            <a:fillRect/>
          </a:stretch>
        </p:blipFill>
        <p:spPr bwMode="auto">
          <a:xfrm>
            <a:off x="571472" y="3143250"/>
            <a:ext cx="8286808" cy="3577672"/>
          </a:xfrm>
          <a:prstGeom prst="rect">
            <a:avLst/>
          </a:prstGeom>
          <a:noFill/>
          <a:ln w="9525">
            <a:noFill/>
            <a:miter lim="800000"/>
            <a:headEnd/>
            <a:tailEnd/>
          </a:ln>
          <a:effectLst/>
        </p:spPr>
      </p:pic>
      <p:sp>
        <p:nvSpPr>
          <p:cNvPr id="4" name="Овальная выноска 3"/>
          <p:cNvSpPr/>
          <p:nvPr/>
        </p:nvSpPr>
        <p:spPr bwMode="auto">
          <a:xfrm>
            <a:off x="1285855" y="2500306"/>
            <a:ext cx="2357455" cy="500066"/>
          </a:xfrm>
          <a:prstGeom prst="wedgeEllipseCallout">
            <a:avLst>
              <a:gd name="adj1" fmla="val -16245"/>
              <a:gd name="adj2" fmla="val 89044"/>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
        <p:nvSpPr>
          <p:cNvPr id="5" name="Овальная выноска 4"/>
          <p:cNvSpPr/>
          <p:nvPr/>
        </p:nvSpPr>
        <p:spPr bwMode="auto">
          <a:xfrm>
            <a:off x="5929325" y="2500306"/>
            <a:ext cx="2357455" cy="500066"/>
          </a:xfrm>
          <a:prstGeom prst="wedgeEllipseCallout">
            <a:avLst>
              <a:gd name="adj1" fmla="val -16245"/>
              <a:gd name="adj2" fmla="val 89044"/>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Tree>
    <p:extLst>
      <p:ext uri="{BB962C8B-B14F-4D97-AF65-F5344CB8AC3E}">
        <p14:creationId xmlns:p14="http://schemas.microsoft.com/office/powerpoint/2010/main" val="27767394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214291"/>
            <a:ext cx="8329643" cy="200026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lvl="0" indent="530225">
              <a:buNone/>
            </a:pPr>
            <a:r>
              <a:rPr lang="en-GB" sz="2500" b="1" dirty="0" smtClean="0">
                <a:latin typeface="Algerian" pitchFamily="82" charset="0"/>
              </a:rPr>
              <a:t>II</a:t>
            </a:r>
            <a:r>
              <a:rPr lang="ru-RU" sz="2500" b="1" dirty="0" smtClean="0">
                <a:latin typeface="Algerian" pitchFamily="82" charset="0"/>
              </a:rPr>
              <a:t>-тип </a:t>
            </a:r>
            <a:r>
              <a:rPr lang="ru-RU" sz="2500" b="1" dirty="0" err="1" smtClean="0">
                <a:latin typeface="Algerian" pitchFamily="82" charset="0"/>
              </a:rPr>
              <a:t>ўзгариш</a:t>
            </a:r>
            <a:r>
              <a:rPr lang="ru-RU" sz="2500" b="1" dirty="0" smtClean="0">
                <a:latin typeface="Algerian" pitchFamily="82" charset="0"/>
              </a:rPr>
              <a:t>.</a:t>
            </a:r>
            <a:r>
              <a:rPr lang="ru-RU" sz="2500" dirty="0" smtClean="0"/>
              <a:t> Пассив </a:t>
            </a:r>
            <a:r>
              <a:rPr lang="ru-RU" sz="2500" dirty="0" err="1" smtClean="0"/>
              <a:t>томонда</a:t>
            </a:r>
            <a:r>
              <a:rPr lang="ru-RU" sz="2500" dirty="0" smtClean="0"/>
              <a:t> </a:t>
            </a:r>
            <a:r>
              <a:rPr lang="ru-RU" sz="2500" dirty="0" err="1" smtClean="0"/>
              <a:t>кўпайиш</a:t>
            </a:r>
            <a:r>
              <a:rPr lang="ru-RU" sz="2500" dirty="0" smtClean="0"/>
              <a:t>, </a:t>
            </a:r>
            <a:r>
              <a:rPr lang="ru-RU" sz="2500" dirty="0" err="1" smtClean="0"/>
              <a:t>пассив</a:t>
            </a:r>
            <a:r>
              <a:rPr lang="ru-RU" sz="2500" dirty="0" smtClean="0"/>
              <a:t> </a:t>
            </a:r>
            <a:r>
              <a:rPr lang="ru-RU" sz="2500" dirty="0" err="1" smtClean="0"/>
              <a:t>томонда</a:t>
            </a:r>
            <a:r>
              <a:rPr lang="ru-RU" sz="2500" dirty="0" smtClean="0"/>
              <a:t> </a:t>
            </a:r>
            <a:r>
              <a:rPr lang="ru-RU" sz="2500" dirty="0" err="1" smtClean="0"/>
              <a:t>камайиш</a:t>
            </a:r>
            <a:r>
              <a:rPr lang="ru-RU" sz="2500" dirty="0" smtClean="0"/>
              <a:t>.</a:t>
            </a:r>
            <a:r>
              <a:rPr lang="en-GB" sz="2500" dirty="0" smtClean="0"/>
              <a:t> </a:t>
            </a:r>
            <a:r>
              <a:rPr lang="ru-RU" sz="2500" dirty="0" smtClean="0"/>
              <a:t>Бунда </a:t>
            </a:r>
            <a:r>
              <a:rPr lang="ru-RU" sz="2500" dirty="0" err="1" smtClean="0"/>
              <a:t>битта</a:t>
            </a:r>
            <a:r>
              <a:rPr lang="ru-RU" sz="2500" dirty="0" smtClean="0"/>
              <a:t> пассив счёт </a:t>
            </a:r>
            <a:r>
              <a:rPr lang="ru-RU" sz="2500" dirty="0" err="1" smtClean="0"/>
              <a:t>кўпайади</a:t>
            </a:r>
            <a:r>
              <a:rPr lang="ru-RU" sz="2500" dirty="0" smtClean="0"/>
              <a:t> </a:t>
            </a:r>
            <a:r>
              <a:rPr lang="ru-RU" sz="2500" dirty="0" err="1" smtClean="0"/>
              <a:t>иккинчи</a:t>
            </a:r>
            <a:r>
              <a:rPr lang="ru-RU" sz="2500" dirty="0" smtClean="0"/>
              <a:t> пассив счёт </a:t>
            </a:r>
            <a:r>
              <a:rPr lang="ru-RU" sz="2500" dirty="0" err="1" smtClean="0"/>
              <a:t>камайади</a:t>
            </a:r>
            <a:r>
              <a:rPr lang="ru-RU" sz="2500" dirty="0" smtClean="0"/>
              <a:t>.</a:t>
            </a:r>
          </a:p>
          <a:p>
            <a:pPr marL="0" lvl="0" indent="530225">
              <a:buNone/>
            </a:pPr>
            <a:r>
              <a:rPr lang="ru-RU" sz="2500" dirty="0" err="1" smtClean="0"/>
              <a:t>Мисол</a:t>
            </a:r>
            <a:r>
              <a:rPr lang="ru-RU" sz="2500" dirty="0" smtClean="0"/>
              <a:t>: </a:t>
            </a:r>
            <a:r>
              <a:rPr lang="ru-RU" sz="2500" dirty="0" err="1" smtClean="0"/>
              <a:t>Тақсимланмаган фойда</a:t>
            </a:r>
            <a:r>
              <a:rPr lang="ru-RU" sz="2500" dirty="0" smtClean="0"/>
              <a:t> резерв </a:t>
            </a:r>
            <a:r>
              <a:rPr lang="ru-RU" sz="2500" dirty="0" err="1" smtClean="0"/>
              <a:t>капиталига</a:t>
            </a:r>
            <a:r>
              <a:rPr lang="ru-RU" sz="2500" dirty="0" smtClean="0"/>
              <a:t> </a:t>
            </a:r>
            <a:r>
              <a:rPr lang="ru-RU" sz="2500" dirty="0" err="1" smtClean="0"/>
              <a:t>ўтказилди</a:t>
            </a:r>
            <a:r>
              <a:rPr lang="ru-RU" sz="2500" dirty="0" smtClean="0"/>
              <a:t> 250 000 </a:t>
            </a:r>
            <a:r>
              <a:rPr lang="ru-RU" sz="2500" dirty="0" err="1" smtClean="0"/>
              <a:t>сўм</a:t>
            </a:r>
            <a:r>
              <a:rPr lang="ru-RU" sz="2500" dirty="0" smtClean="0"/>
              <a:t>.</a:t>
            </a:r>
          </a:p>
        </p:txBody>
      </p:sp>
      <p:pic>
        <p:nvPicPr>
          <p:cNvPr id="2050" name="Picture 2"/>
          <p:cNvPicPr>
            <a:picLocks noChangeAspect="1" noChangeArrowheads="1"/>
          </p:cNvPicPr>
          <p:nvPr/>
        </p:nvPicPr>
        <p:blipFill>
          <a:blip r:embed="rId2" cstate="print"/>
          <a:srcRect/>
          <a:stretch>
            <a:fillRect/>
          </a:stretch>
        </p:blipFill>
        <p:spPr bwMode="auto">
          <a:xfrm>
            <a:off x="447031" y="2857499"/>
            <a:ext cx="8339815" cy="3778015"/>
          </a:xfrm>
          <a:prstGeom prst="rect">
            <a:avLst/>
          </a:prstGeom>
          <a:noFill/>
          <a:ln w="9525">
            <a:noFill/>
            <a:miter lim="800000"/>
            <a:headEnd/>
            <a:tailEnd/>
          </a:ln>
          <a:effectLst/>
        </p:spPr>
      </p:pic>
      <p:sp>
        <p:nvSpPr>
          <p:cNvPr id="4" name="Овальная выноска 3"/>
          <p:cNvSpPr/>
          <p:nvPr/>
        </p:nvSpPr>
        <p:spPr bwMode="auto">
          <a:xfrm>
            <a:off x="1285855" y="2285992"/>
            <a:ext cx="2357455" cy="500066"/>
          </a:xfrm>
          <a:prstGeom prst="wedgeEllipseCallout">
            <a:avLst>
              <a:gd name="adj1" fmla="val -16245"/>
              <a:gd name="adj2" fmla="val 89044"/>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t>Пассив</a:t>
            </a:r>
            <a:r>
              <a:rPr kumimoji="0" lang="ru-RU" sz="1800" b="1" i="0" u="none" strike="noStrike" cap="none" normalizeH="0" baseline="0" dirty="0" smtClean="0">
                <a:ln>
                  <a:noFill/>
                </a:ln>
                <a:solidFill>
                  <a:schemeClr val="tx1"/>
                </a:solidFill>
                <a:effectLst/>
                <a:latin typeface="Arial" charset="0"/>
              </a:rPr>
              <a:t> счёт</a:t>
            </a:r>
          </a:p>
        </p:txBody>
      </p:sp>
      <p:sp>
        <p:nvSpPr>
          <p:cNvPr id="5" name="Овальная выноска 4"/>
          <p:cNvSpPr/>
          <p:nvPr/>
        </p:nvSpPr>
        <p:spPr bwMode="auto">
          <a:xfrm>
            <a:off x="5929325" y="2214556"/>
            <a:ext cx="2357455" cy="500066"/>
          </a:xfrm>
          <a:prstGeom prst="wedgeEllipseCallout">
            <a:avLst>
              <a:gd name="adj1" fmla="val -16245"/>
              <a:gd name="adj2" fmla="val 89044"/>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t>Пассив</a:t>
            </a:r>
            <a:r>
              <a:rPr kumimoji="0" lang="ru-RU" sz="1800" b="1" i="0" u="none" strike="noStrike" cap="none" normalizeH="0" baseline="0" dirty="0" smtClean="0">
                <a:ln>
                  <a:noFill/>
                </a:ln>
                <a:solidFill>
                  <a:schemeClr val="tx1"/>
                </a:solidFill>
                <a:effectLst/>
                <a:latin typeface="Arial" charset="0"/>
              </a:rPr>
              <a:t> счёт</a:t>
            </a:r>
          </a:p>
        </p:txBody>
      </p:sp>
    </p:spTree>
    <p:extLst>
      <p:ext uri="{BB962C8B-B14F-4D97-AF65-F5344CB8AC3E}">
        <p14:creationId xmlns:p14="http://schemas.microsoft.com/office/powerpoint/2010/main" val="96864010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142852"/>
            <a:ext cx="8329643" cy="1714512"/>
          </a:xfrm>
        </p:spPr>
        <p:style>
          <a:lnRef idx="2">
            <a:schemeClr val="accent2"/>
          </a:lnRef>
          <a:fillRef idx="1">
            <a:schemeClr val="lt1"/>
          </a:fillRef>
          <a:effectRef idx="0">
            <a:schemeClr val="accent2"/>
          </a:effectRef>
          <a:fontRef idx="minor">
            <a:schemeClr val="dk1"/>
          </a:fontRef>
        </p:style>
        <p:txBody>
          <a:bodyPr/>
          <a:lstStyle/>
          <a:p>
            <a:pPr marL="0" indent="530225">
              <a:buNone/>
            </a:pPr>
            <a:r>
              <a:rPr lang="ru-RU" sz="2400" b="1" dirty="0" err="1" smtClean="0">
                <a:latin typeface="Algerian" pitchFamily="82" charset="0"/>
              </a:rPr>
              <a:t>Ш-тип</a:t>
            </a:r>
            <a:r>
              <a:rPr lang="ru-RU" sz="2400" b="1" dirty="0" smtClean="0">
                <a:latin typeface="Algerian" pitchFamily="82" charset="0"/>
              </a:rPr>
              <a:t> </a:t>
            </a:r>
            <a:r>
              <a:rPr lang="ru-RU" sz="2400" b="1" dirty="0" err="1" smtClean="0">
                <a:latin typeface="Algerian" pitchFamily="82" charset="0"/>
              </a:rPr>
              <a:t>ўзгариш</a:t>
            </a:r>
            <a:r>
              <a:rPr lang="ru-RU" sz="2400" b="1" dirty="0" smtClean="0">
                <a:latin typeface="Algerian" pitchFamily="82" charset="0"/>
              </a:rPr>
              <a:t>.</a:t>
            </a:r>
            <a:r>
              <a:rPr lang="ru-RU" sz="2400" dirty="0" smtClean="0"/>
              <a:t> Актив </a:t>
            </a:r>
            <a:r>
              <a:rPr lang="ru-RU" sz="2400" dirty="0" err="1" smtClean="0"/>
              <a:t>томонда</a:t>
            </a:r>
            <a:r>
              <a:rPr lang="ru-RU" sz="2400" dirty="0" smtClean="0"/>
              <a:t> </a:t>
            </a:r>
            <a:r>
              <a:rPr lang="ru-RU" sz="2400" dirty="0" err="1" smtClean="0"/>
              <a:t>кўпайиш</a:t>
            </a:r>
            <a:r>
              <a:rPr lang="ru-RU" sz="2400" dirty="0" smtClean="0"/>
              <a:t>, пассив </a:t>
            </a:r>
            <a:r>
              <a:rPr lang="ru-RU" sz="2400" dirty="0" err="1" smtClean="0"/>
              <a:t>томонда</a:t>
            </a:r>
            <a:r>
              <a:rPr lang="ru-RU" sz="2400" dirty="0" smtClean="0"/>
              <a:t> </a:t>
            </a:r>
            <a:r>
              <a:rPr lang="ru-RU" sz="2400" dirty="0" err="1" smtClean="0"/>
              <a:t>кўпайиш</a:t>
            </a:r>
            <a:r>
              <a:rPr lang="ru-RU" sz="2400" dirty="0" smtClean="0"/>
              <a:t>. </a:t>
            </a:r>
          </a:p>
          <a:p>
            <a:pPr marL="0" indent="530225">
              <a:buNone/>
            </a:pPr>
            <a:r>
              <a:rPr lang="ru-RU" sz="2400" dirty="0" err="1" smtClean="0"/>
              <a:t>Мисол</a:t>
            </a:r>
            <a:r>
              <a:rPr lang="ru-RU" sz="2400" dirty="0" smtClean="0"/>
              <a:t>: Мол </a:t>
            </a:r>
            <a:r>
              <a:rPr lang="ru-RU" sz="2400" dirty="0" err="1" smtClean="0"/>
              <a:t>етказиб</a:t>
            </a:r>
            <a:r>
              <a:rPr lang="ru-RU" sz="2400" dirty="0" smtClean="0"/>
              <a:t> </a:t>
            </a:r>
            <a:r>
              <a:rPr lang="ru-RU" sz="2400" dirty="0" err="1" smtClean="0"/>
              <a:t>берувчилардан</a:t>
            </a:r>
            <a:r>
              <a:rPr lang="ru-RU" sz="2400" dirty="0" smtClean="0"/>
              <a:t>  </a:t>
            </a:r>
            <a:r>
              <a:rPr lang="ru-RU" sz="2400" dirty="0" err="1" smtClean="0"/>
              <a:t>материаллар</a:t>
            </a:r>
            <a:r>
              <a:rPr lang="ru-RU" sz="2400" dirty="0" smtClean="0"/>
              <a:t> </a:t>
            </a:r>
            <a:r>
              <a:rPr lang="ru-RU" sz="2400" dirty="0" err="1" smtClean="0"/>
              <a:t>олинди</a:t>
            </a:r>
            <a:r>
              <a:rPr lang="ru-RU" sz="2400" dirty="0" smtClean="0"/>
              <a:t> 500 000 </a:t>
            </a:r>
            <a:r>
              <a:rPr lang="ru-RU" sz="2400" dirty="0" err="1" smtClean="0"/>
              <a:t>сўм</a:t>
            </a:r>
            <a:r>
              <a:rPr lang="ru-RU" sz="2400" dirty="0" smtClean="0"/>
              <a:t>.</a:t>
            </a:r>
          </a:p>
        </p:txBody>
      </p:sp>
      <p:pic>
        <p:nvPicPr>
          <p:cNvPr id="3074" name="Picture 2"/>
          <p:cNvPicPr>
            <a:picLocks noChangeAspect="1" noChangeArrowheads="1"/>
          </p:cNvPicPr>
          <p:nvPr/>
        </p:nvPicPr>
        <p:blipFill>
          <a:blip r:embed="rId2" cstate="print"/>
          <a:srcRect/>
          <a:stretch>
            <a:fillRect/>
          </a:stretch>
        </p:blipFill>
        <p:spPr bwMode="auto">
          <a:xfrm>
            <a:off x="357157" y="3071811"/>
            <a:ext cx="8501123" cy="3571876"/>
          </a:xfrm>
          <a:prstGeom prst="rect">
            <a:avLst/>
          </a:prstGeom>
          <a:noFill/>
          <a:ln w="9525">
            <a:noFill/>
            <a:miter lim="800000"/>
            <a:headEnd/>
            <a:tailEnd/>
          </a:ln>
          <a:effectLst/>
        </p:spPr>
      </p:pic>
      <p:sp>
        <p:nvSpPr>
          <p:cNvPr id="4" name="Овальная выноска 3"/>
          <p:cNvSpPr/>
          <p:nvPr/>
        </p:nvSpPr>
        <p:spPr bwMode="auto">
          <a:xfrm>
            <a:off x="6215077" y="2214556"/>
            <a:ext cx="2357455" cy="500066"/>
          </a:xfrm>
          <a:prstGeom prst="wedgeEllipseCallout">
            <a:avLst>
              <a:gd name="adj1" fmla="val -16245"/>
              <a:gd name="adj2" fmla="val 109689"/>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
        <p:nvSpPr>
          <p:cNvPr id="5" name="Овальная выноска 4"/>
          <p:cNvSpPr/>
          <p:nvPr/>
        </p:nvSpPr>
        <p:spPr bwMode="auto">
          <a:xfrm>
            <a:off x="1285855" y="2285992"/>
            <a:ext cx="2357455" cy="500066"/>
          </a:xfrm>
          <a:prstGeom prst="wedgeEllipseCallout">
            <a:avLst>
              <a:gd name="adj1" fmla="val -16245"/>
              <a:gd name="adj2" fmla="val 103791"/>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t>Пассив</a:t>
            </a:r>
            <a:r>
              <a:rPr kumimoji="0" lang="ru-RU" sz="1800" b="1" i="0" u="none" strike="noStrike" cap="none" normalizeH="0" baseline="0" dirty="0" smtClean="0">
                <a:ln>
                  <a:noFill/>
                </a:ln>
                <a:solidFill>
                  <a:schemeClr val="tx1"/>
                </a:solidFill>
                <a:effectLst/>
                <a:latin typeface="Arial" charset="0"/>
              </a:rPr>
              <a:t> счёт</a:t>
            </a:r>
          </a:p>
        </p:txBody>
      </p:sp>
    </p:spTree>
    <p:extLst>
      <p:ext uri="{BB962C8B-B14F-4D97-AF65-F5344CB8AC3E}">
        <p14:creationId xmlns:p14="http://schemas.microsoft.com/office/powerpoint/2010/main" val="33857734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142852"/>
            <a:ext cx="8329643" cy="1785950"/>
          </a:xfrm>
        </p:spPr>
        <p:style>
          <a:lnRef idx="2">
            <a:schemeClr val="accent2"/>
          </a:lnRef>
          <a:fillRef idx="1">
            <a:schemeClr val="lt1"/>
          </a:fillRef>
          <a:effectRef idx="0">
            <a:schemeClr val="accent2"/>
          </a:effectRef>
          <a:fontRef idx="minor">
            <a:schemeClr val="dk1"/>
          </a:fontRef>
        </p:style>
        <p:txBody>
          <a:bodyPr/>
          <a:lstStyle/>
          <a:p>
            <a:pPr marL="0" lvl="0" indent="530225">
              <a:buNone/>
            </a:pPr>
            <a:r>
              <a:rPr lang="en-GB" sz="2400" b="1" dirty="0" smtClean="0">
                <a:latin typeface="Algerian" pitchFamily="82" charset="0"/>
              </a:rPr>
              <a:t>IV</a:t>
            </a:r>
            <a:r>
              <a:rPr lang="ru-RU" sz="2400" b="1" dirty="0" smtClean="0">
                <a:latin typeface="Algerian" pitchFamily="82" charset="0"/>
              </a:rPr>
              <a:t>-тип </a:t>
            </a:r>
            <a:r>
              <a:rPr lang="ru-RU" sz="2400" b="1" dirty="0" err="1" smtClean="0">
                <a:latin typeface="Algerian" pitchFamily="82" charset="0"/>
              </a:rPr>
              <a:t>ўзгариш</a:t>
            </a:r>
            <a:r>
              <a:rPr lang="ru-RU" sz="2400" b="1" dirty="0" smtClean="0">
                <a:latin typeface="Algerian" pitchFamily="82" charset="0"/>
              </a:rPr>
              <a:t>.</a:t>
            </a:r>
            <a:r>
              <a:rPr lang="ru-RU" sz="2400" dirty="0" smtClean="0"/>
              <a:t> Актив </a:t>
            </a:r>
            <a:r>
              <a:rPr lang="ru-RU" sz="2400" dirty="0" err="1" smtClean="0"/>
              <a:t>томонда</a:t>
            </a:r>
            <a:r>
              <a:rPr lang="ru-RU" sz="2400" dirty="0" smtClean="0"/>
              <a:t> </a:t>
            </a:r>
            <a:r>
              <a:rPr lang="ru-RU" sz="2400" dirty="0" err="1" smtClean="0"/>
              <a:t>камайиш</a:t>
            </a:r>
            <a:r>
              <a:rPr lang="ru-RU" sz="2400" dirty="0" smtClean="0"/>
              <a:t>, пассив </a:t>
            </a:r>
            <a:r>
              <a:rPr lang="ru-RU" sz="2400" dirty="0" err="1" smtClean="0"/>
              <a:t>томонда</a:t>
            </a:r>
            <a:r>
              <a:rPr lang="ru-RU" sz="2400" dirty="0" smtClean="0"/>
              <a:t> </a:t>
            </a:r>
            <a:r>
              <a:rPr lang="ru-RU" sz="2400" dirty="0" err="1" smtClean="0"/>
              <a:t>камайиш</a:t>
            </a:r>
            <a:r>
              <a:rPr lang="ru-RU" sz="2400" dirty="0" smtClean="0"/>
              <a:t>.</a:t>
            </a:r>
          </a:p>
          <a:p>
            <a:pPr marL="0" lvl="0" indent="530225">
              <a:buNone/>
            </a:pPr>
            <a:r>
              <a:rPr lang="ru-RU" sz="2400" dirty="0" err="1" smtClean="0"/>
              <a:t>Мисол</a:t>
            </a:r>
            <a:r>
              <a:rPr lang="ru-RU" sz="2400" dirty="0" smtClean="0"/>
              <a:t>: Мол </a:t>
            </a:r>
            <a:r>
              <a:rPr lang="ru-RU" sz="2400" dirty="0" err="1" smtClean="0"/>
              <a:t>етказиб</a:t>
            </a:r>
            <a:r>
              <a:rPr lang="ru-RU" sz="2400" dirty="0" smtClean="0"/>
              <a:t> </a:t>
            </a:r>
            <a:r>
              <a:rPr lang="ru-RU" sz="2400" dirty="0" err="1" smtClean="0"/>
              <a:t>берувчиларга</a:t>
            </a:r>
            <a:r>
              <a:rPr lang="ru-RU" sz="2400" dirty="0" smtClean="0"/>
              <a:t> </a:t>
            </a:r>
            <a:r>
              <a:rPr lang="ru-RU" sz="2400" dirty="0" err="1" smtClean="0"/>
              <a:t>олинган</a:t>
            </a:r>
            <a:r>
              <a:rPr lang="ru-RU" sz="2400" dirty="0" smtClean="0"/>
              <a:t> </a:t>
            </a:r>
            <a:r>
              <a:rPr lang="ru-RU" sz="2400" dirty="0" err="1" smtClean="0"/>
              <a:t>материаллар</a:t>
            </a:r>
            <a:r>
              <a:rPr lang="ru-RU" sz="2400" dirty="0" smtClean="0"/>
              <a:t> </a:t>
            </a:r>
            <a:r>
              <a:rPr lang="ru-RU" sz="2400" dirty="0" err="1" smtClean="0"/>
              <a:t>учун</a:t>
            </a:r>
            <a:r>
              <a:rPr lang="ru-RU" sz="2400" dirty="0" smtClean="0"/>
              <a:t> пул </a:t>
            </a:r>
            <a:r>
              <a:rPr lang="ru-RU" sz="2400" dirty="0" err="1" smtClean="0"/>
              <a:t>ўтказиб</a:t>
            </a:r>
            <a:r>
              <a:rPr lang="ru-RU" sz="2400" dirty="0" smtClean="0"/>
              <a:t> </a:t>
            </a:r>
            <a:r>
              <a:rPr lang="ru-RU" sz="2400" dirty="0" err="1" smtClean="0"/>
              <a:t>берилди</a:t>
            </a:r>
            <a:r>
              <a:rPr lang="ru-RU" sz="2400" dirty="0" smtClean="0"/>
              <a:t> 500 000 </a:t>
            </a:r>
            <a:r>
              <a:rPr lang="ru-RU" sz="2400" dirty="0" err="1" smtClean="0"/>
              <a:t>сўм</a:t>
            </a:r>
            <a:r>
              <a:rPr lang="ru-RU" sz="2400" dirty="0" smtClean="0"/>
              <a:t>.</a:t>
            </a:r>
          </a:p>
        </p:txBody>
      </p:sp>
      <p:pic>
        <p:nvPicPr>
          <p:cNvPr id="4098" name="Picture 2"/>
          <p:cNvPicPr>
            <a:picLocks noChangeAspect="1" noChangeArrowheads="1"/>
          </p:cNvPicPr>
          <p:nvPr/>
        </p:nvPicPr>
        <p:blipFill>
          <a:blip r:embed="rId2" cstate="print"/>
          <a:srcRect/>
          <a:stretch>
            <a:fillRect/>
          </a:stretch>
        </p:blipFill>
        <p:spPr bwMode="auto">
          <a:xfrm>
            <a:off x="571475" y="2857496"/>
            <a:ext cx="8358247" cy="3776382"/>
          </a:xfrm>
          <a:prstGeom prst="rect">
            <a:avLst/>
          </a:prstGeom>
          <a:noFill/>
          <a:ln w="9525">
            <a:noFill/>
            <a:miter lim="800000"/>
            <a:headEnd/>
            <a:tailEnd/>
          </a:ln>
          <a:effectLst/>
        </p:spPr>
      </p:pic>
      <p:sp>
        <p:nvSpPr>
          <p:cNvPr id="4" name="Овальная выноска 3"/>
          <p:cNvSpPr/>
          <p:nvPr/>
        </p:nvSpPr>
        <p:spPr bwMode="auto">
          <a:xfrm>
            <a:off x="6072201" y="2071678"/>
            <a:ext cx="2357455" cy="500066"/>
          </a:xfrm>
          <a:prstGeom prst="wedgeEllipseCallout">
            <a:avLst>
              <a:gd name="adj1" fmla="val -16245"/>
              <a:gd name="adj2" fmla="val 89044"/>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solidFill>
                  <a:schemeClr val="tx1"/>
                </a:solidFill>
              </a:rPr>
              <a:t>Пассив</a:t>
            </a:r>
            <a:r>
              <a:rPr kumimoji="0" lang="ru-RU" sz="1800" b="1" i="0" u="none" strike="noStrike" cap="none" normalizeH="0" baseline="0" dirty="0" smtClean="0">
                <a:ln>
                  <a:noFill/>
                </a:ln>
                <a:solidFill>
                  <a:schemeClr val="tx1"/>
                </a:solidFill>
                <a:effectLst/>
                <a:latin typeface="Arial" charset="0"/>
              </a:rPr>
              <a:t> счёт</a:t>
            </a:r>
          </a:p>
        </p:txBody>
      </p:sp>
      <p:sp>
        <p:nvSpPr>
          <p:cNvPr id="5" name="Овальная выноска 4"/>
          <p:cNvSpPr/>
          <p:nvPr/>
        </p:nvSpPr>
        <p:spPr bwMode="auto">
          <a:xfrm>
            <a:off x="1285855" y="2071678"/>
            <a:ext cx="2357455" cy="500066"/>
          </a:xfrm>
          <a:prstGeom prst="wedgeEllipseCallout">
            <a:avLst>
              <a:gd name="adj1" fmla="val -16245"/>
              <a:gd name="adj2" fmla="val 89044"/>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Tree>
    <p:extLst>
      <p:ext uri="{BB962C8B-B14F-4D97-AF65-F5344CB8AC3E}">
        <p14:creationId xmlns:p14="http://schemas.microsoft.com/office/powerpoint/2010/main" val="365515265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rallélogramme 29"/>
          <p:cNvSpPr/>
          <p:nvPr/>
        </p:nvSpPr>
        <p:spPr>
          <a:xfrm flipH="1">
            <a:off x="5703627" y="2349937"/>
            <a:ext cx="1349831" cy="1258384"/>
          </a:xfrm>
          <a:prstGeom prst="parallelogram">
            <a:avLst>
              <a:gd name="adj" fmla="val 54567"/>
            </a:avLst>
          </a:prstGeom>
          <a:gradFill flip="none" rotWithShape="1">
            <a:gsLst>
              <a:gs pos="78000">
                <a:srgbClr val="7B0051"/>
              </a:gs>
              <a:gs pos="34000">
                <a:srgbClr val="320020"/>
              </a:gs>
              <a:gs pos="54000">
                <a:srgbClr val="5F003E"/>
              </a:gs>
              <a:gs pos="100000">
                <a:srgbClr val="7B0051"/>
              </a:gs>
            </a:gsLst>
            <a:lin ang="9600000" scaled="0"/>
            <a:tileRect/>
          </a:gradFill>
          <a:ln w="9525">
            <a:noFill/>
            <a:round/>
            <a:headEnd/>
            <a:tailEnd/>
          </a:ln>
        </p:spPr>
        <p:txBody>
          <a:bodyPr/>
          <a:lstStyle/>
          <a:p>
            <a:endParaRPr lang="fr-FR"/>
          </a:p>
        </p:txBody>
      </p:sp>
      <p:sp>
        <p:nvSpPr>
          <p:cNvPr id="22" name="Parallélogramme 26"/>
          <p:cNvSpPr/>
          <p:nvPr/>
        </p:nvSpPr>
        <p:spPr>
          <a:xfrm flipH="1">
            <a:off x="4331772" y="2895268"/>
            <a:ext cx="1349831" cy="1258384"/>
          </a:xfrm>
          <a:prstGeom prst="parallelogram">
            <a:avLst>
              <a:gd name="adj" fmla="val 54567"/>
            </a:avLst>
          </a:prstGeom>
          <a:gradFill flip="none" rotWithShape="1">
            <a:gsLst>
              <a:gs pos="78000">
                <a:srgbClr val="FFB400"/>
              </a:gs>
              <a:gs pos="34000">
                <a:srgbClr val="7E5A00"/>
              </a:gs>
              <a:gs pos="54000">
                <a:srgbClr val="C48A00"/>
              </a:gs>
              <a:gs pos="100000">
                <a:srgbClr val="FFB400"/>
              </a:gs>
            </a:gsLst>
            <a:lin ang="9600000" scaled="0"/>
            <a:tileRect/>
          </a:gradFill>
          <a:ln w="9525">
            <a:noFill/>
            <a:round/>
            <a:headEnd/>
            <a:tailEnd/>
          </a:ln>
        </p:spPr>
        <p:txBody>
          <a:bodyPr/>
          <a:lstStyle/>
          <a:p>
            <a:endParaRPr lang="fr-FR"/>
          </a:p>
        </p:txBody>
      </p:sp>
      <p:sp>
        <p:nvSpPr>
          <p:cNvPr id="23" name="Parallélogramme 28"/>
          <p:cNvSpPr/>
          <p:nvPr/>
        </p:nvSpPr>
        <p:spPr>
          <a:xfrm>
            <a:off x="5016501" y="2349981"/>
            <a:ext cx="1350963" cy="1803400"/>
          </a:xfrm>
          <a:prstGeom prst="parallelogram">
            <a:avLst>
              <a:gd name="adj" fmla="val 50862"/>
            </a:avLst>
          </a:prstGeom>
          <a:solidFill>
            <a:srgbClr val="7B0051"/>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4" name="Parallélogramme 13"/>
          <p:cNvSpPr/>
          <p:nvPr/>
        </p:nvSpPr>
        <p:spPr>
          <a:xfrm flipH="1">
            <a:off x="2958838" y="3437822"/>
            <a:ext cx="1349831" cy="1258384"/>
          </a:xfrm>
          <a:prstGeom prst="parallelogram">
            <a:avLst>
              <a:gd name="adj" fmla="val 54756"/>
            </a:avLst>
          </a:prstGeom>
          <a:gradFill flip="none" rotWithShape="1">
            <a:gsLst>
              <a:gs pos="78000">
                <a:srgbClr val="8CE071"/>
              </a:gs>
              <a:gs pos="34000">
                <a:srgbClr val="48763A"/>
              </a:gs>
              <a:gs pos="54000">
                <a:srgbClr val="6CAC57"/>
              </a:gs>
              <a:gs pos="100000">
                <a:srgbClr val="8CE071"/>
              </a:gs>
            </a:gsLst>
            <a:lin ang="9600000" scaled="0"/>
            <a:tileRect/>
          </a:gradFill>
          <a:ln w="9525">
            <a:noFill/>
            <a:round/>
            <a:headEnd/>
            <a:tailEnd/>
          </a:ln>
        </p:spPr>
        <p:txBody>
          <a:bodyPr/>
          <a:lstStyle/>
          <a:p>
            <a:endParaRPr lang="fr-FR"/>
          </a:p>
        </p:txBody>
      </p:sp>
      <p:sp>
        <p:nvSpPr>
          <p:cNvPr id="25" name="Parallélogramme 14"/>
          <p:cNvSpPr/>
          <p:nvPr/>
        </p:nvSpPr>
        <p:spPr>
          <a:xfrm>
            <a:off x="3643314" y="2892906"/>
            <a:ext cx="1350962" cy="1803400"/>
          </a:xfrm>
          <a:prstGeom prst="parallelogram">
            <a:avLst>
              <a:gd name="adj" fmla="val 50862"/>
            </a:avLst>
          </a:prstGeom>
          <a:solidFill>
            <a:srgbClr val="FFB400"/>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6" name="Parallélogramme 24"/>
          <p:cNvSpPr/>
          <p:nvPr/>
        </p:nvSpPr>
        <p:spPr>
          <a:xfrm flipH="1">
            <a:off x="1586983" y="3983153"/>
            <a:ext cx="1349832" cy="1258384"/>
          </a:xfrm>
          <a:prstGeom prst="parallelogram">
            <a:avLst>
              <a:gd name="adj" fmla="val 54189"/>
            </a:avLst>
          </a:prstGeom>
          <a:gradFill flip="none" rotWithShape="1">
            <a:gsLst>
              <a:gs pos="78000">
                <a:srgbClr val="FF5A5F"/>
              </a:gs>
              <a:gs pos="34000">
                <a:srgbClr val="892B2D"/>
              </a:gs>
              <a:gs pos="54000">
                <a:srgbClr val="C44549"/>
              </a:gs>
              <a:gs pos="100000">
                <a:srgbClr val="FF5A5F"/>
              </a:gs>
            </a:gsLst>
            <a:lin ang="9600000" scaled="0"/>
            <a:tileRect/>
          </a:gra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7" name="Parallélogramme 22"/>
          <p:cNvSpPr/>
          <p:nvPr/>
        </p:nvSpPr>
        <p:spPr>
          <a:xfrm>
            <a:off x="898526" y="3983519"/>
            <a:ext cx="1350963" cy="1803400"/>
          </a:xfrm>
          <a:prstGeom prst="parallelogram">
            <a:avLst>
              <a:gd name="adj" fmla="val 50862"/>
            </a:avLst>
          </a:prstGeom>
          <a:solidFill>
            <a:srgbClr val="FF5A5F"/>
          </a:solidFill>
          <a:ln w="9525">
            <a:noFill/>
            <a:round/>
            <a:headEnd/>
            <a:tailEnd/>
          </a:ln>
        </p:spPr>
        <p:txBody>
          <a:bodyPr/>
          <a:lstStyle/>
          <a:p>
            <a:pPr fontAlgn="auto">
              <a:spcBef>
                <a:spcPts val="0"/>
              </a:spcBef>
              <a:spcAft>
                <a:spcPts val="0"/>
              </a:spcAft>
              <a:defRPr/>
            </a:pPr>
            <a:endParaRPr lang="fr-FR" dirty="0">
              <a:latin typeface="+mn-lt"/>
              <a:cs typeface="+mn-cs"/>
            </a:endParaRPr>
          </a:p>
        </p:txBody>
      </p:sp>
      <p:sp>
        <p:nvSpPr>
          <p:cNvPr id="28" name="Parallélogramme 20"/>
          <p:cNvSpPr/>
          <p:nvPr/>
        </p:nvSpPr>
        <p:spPr>
          <a:xfrm>
            <a:off x="2271714" y="3437419"/>
            <a:ext cx="1350962" cy="1803400"/>
          </a:xfrm>
          <a:prstGeom prst="parallelogram">
            <a:avLst>
              <a:gd name="adj" fmla="val 50862"/>
            </a:avLst>
          </a:prstGeom>
          <a:solidFill>
            <a:srgbClr val="8CE071"/>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9" name="Flèche vers le haut 34"/>
          <p:cNvSpPr/>
          <p:nvPr/>
        </p:nvSpPr>
        <p:spPr>
          <a:xfrm rot="1320000">
            <a:off x="6605589" y="1235556"/>
            <a:ext cx="1350962" cy="1803400"/>
          </a:xfrm>
          <a:prstGeom prst="upArrow">
            <a:avLst>
              <a:gd name="adj1" fmla="val 43396"/>
              <a:gd name="adj2" fmla="val 50000"/>
            </a:avLst>
          </a:prstGeom>
          <a:solidFill>
            <a:srgbClr val="007A87"/>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30" name="Parallélogramme 35"/>
          <p:cNvSpPr/>
          <p:nvPr/>
        </p:nvSpPr>
        <p:spPr>
          <a:xfrm>
            <a:off x="6388101" y="1803881"/>
            <a:ext cx="1350963" cy="1804988"/>
          </a:xfrm>
          <a:prstGeom prst="parallelogram">
            <a:avLst>
              <a:gd name="adj" fmla="val 50862"/>
            </a:avLst>
          </a:prstGeom>
          <a:solidFill>
            <a:srgbClr val="007A87"/>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31" name="ZoneTexte 17"/>
          <p:cNvSpPr txBox="1"/>
          <p:nvPr/>
        </p:nvSpPr>
        <p:spPr>
          <a:xfrm>
            <a:off x="1046933" y="4639727"/>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1</a:t>
            </a:r>
          </a:p>
        </p:txBody>
      </p:sp>
      <p:sp>
        <p:nvSpPr>
          <p:cNvPr id="32" name="ZoneTexte 37"/>
          <p:cNvSpPr txBox="1"/>
          <p:nvPr/>
        </p:nvSpPr>
        <p:spPr>
          <a:xfrm>
            <a:off x="2427605" y="4108847"/>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2</a:t>
            </a:r>
          </a:p>
        </p:txBody>
      </p:sp>
      <p:sp>
        <p:nvSpPr>
          <p:cNvPr id="33" name="ZoneTexte 38"/>
          <p:cNvSpPr txBox="1"/>
          <p:nvPr/>
        </p:nvSpPr>
        <p:spPr>
          <a:xfrm>
            <a:off x="3799459" y="3563516"/>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3</a:t>
            </a:r>
          </a:p>
        </p:txBody>
      </p:sp>
      <p:sp>
        <p:nvSpPr>
          <p:cNvPr id="34" name="ZoneTexte 39"/>
          <p:cNvSpPr txBox="1"/>
          <p:nvPr/>
        </p:nvSpPr>
        <p:spPr>
          <a:xfrm>
            <a:off x="5194417" y="3020962"/>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solidFill>
                  <a:schemeClr val="bg1"/>
                </a:solidFill>
                <a:latin typeface="+mn-lt"/>
                <a:cs typeface="+mn-cs"/>
              </a:rPr>
              <a:t>STEP 4</a:t>
            </a:r>
          </a:p>
        </p:txBody>
      </p:sp>
      <p:sp>
        <p:nvSpPr>
          <p:cNvPr id="36" name="ZoneTexte 27"/>
          <p:cNvSpPr txBox="1">
            <a:spLocks noChangeArrowheads="1"/>
          </p:cNvSpPr>
          <p:nvPr/>
        </p:nvSpPr>
        <p:spPr bwMode="auto">
          <a:xfrm>
            <a:off x="4437444" y="2358386"/>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C48A00"/>
                </a:solidFill>
              </a:rPr>
              <a:t>03</a:t>
            </a:r>
          </a:p>
        </p:txBody>
      </p:sp>
      <p:sp>
        <p:nvSpPr>
          <p:cNvPr id="37" name="ZoneTexte 30"/>
          <p:cNvSpPr txBox="1">
            <a:spLocks noChangeArrowheads="1"/>
          </p:cNvSpPr>
          <p:nvPr/>
        </p:nvSpPr>
        <p:spPr bwMode="auto">
          <a:xfrm>
            <a:off x="5508104" y="1850047"/>
            <a:ext cx="12206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5F003E"/>
                </a:solidFill>
              </a:rPr>
              <a:t>04</a:t>
            </a:r>
          </a:p>
        </p:txBody>
      </p:sp>
      <p:sp>
        <p:nvSpPr>
          <p:cNvPr id="38" name="ZoneTexte 36"/>
          <p:cNvSpPr txBox="1">
            <a:spLocks noChangeArrowheads="1"/>
          </p:cNvSpPr>
          <p:nvPr/>
        </p:nvSpPr>
        <p:spPr bwMode="auto">
          <a:xfrm>
            <a:off x="1675173" y="3482627"/>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C44549"/>
                </a:solidFill>
              </a:rPr>
              <a:t>01</a:t>
            </a:r>
          </a:p>
        </p:txBody>
      </p:sp>
      <p:sp>
        <p:nvSpPr>
          <p:cNvPr id="39" name="ZoneTexte 41"/>
          <p:cNvSpPr txBox="1">
            <a:spLocks noChangeArrowheads="1"/>
          </p:cNvSpPr>
          <p:nvPr/>
        </p:nvSpPr>
        <p:spPr bwMode="auto">
          <a:xfrm>
            <a:off x="3036714" y="2915823"/>
            <a:ext cx="495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6CAC57"/>
                </a:solidFill>
              </a:rPr>
              <a:t>02</a:t>
            </a:r>
          </a:p>
        </p:txBody>
      </p:sp>
      <p:sp>
        <p:nvSpPr>
          <p:cNvPr id="3" name="Прямоугольник 2"/>
          <p:cNvSpPr/>
          <p:nvPr/>
        </p:nvSpPr>
        <p:spPr>
          <a:xfrm>
            <a:off x="1514598" y="2229321"/>
            <a:ext cx="2128716" cy="954107"/>
          </a:xfrm>
          <a:prstGeom prst="rect">
            <a:avLst/>
          </a:prstGeom>
        </p:spPr>
        <p:txBody>
          <a:bodyPr wrap="square">
            <a:spAutoFit/>
          </a:bodyPr>
          <a:lstStyle/>
          <a:p>
            <a:r>
              <a:rPr lang="ru-RU" sz="1400" b="1" dirty="0" smtClean="0"/>
              <a:t>  1-ва </a:t>
            </a:r>
            <a:r>
              <a:rPr lang="ru-RU" sz="1400" b="1" dirty="0"/>
              <a:t>2-тур </a:t>
            </a:r>
            <a:r>
              <a:rPr lang="ru-RU" sz="1400" b="1" dirty="0" err="1"/>
              <a:t>операцияларда</a:t>
            </a:r>
            <a:r>
              <a:rPr lang="ru-RU" sz="1400" dirty="0"/>
              <a:t> баланс </a:t>
            </a:r>
            <a:r>
              <a:rPr lang="ru-RU" sz="1400" dirty="0" err="1"/>
              <a:t>суммалари</a:t>
            </a:r>
            <a:r>
              <a:rPr lang="ru-RU" sz="1400" dirty="0"/>
              <a:t> </a:t>
            </a:r>
            <a:r>
              <a:rPr lang="ru-RU" sz="1400" dirty="0" err="1"/>
              <a:t>йиғиндиси</a:t>
            </a:r>
            <a:r>
              <a:rPr lang="ru-RU" sz="1400" dirty="0"/>
              <a:t> </a:t>
            </a:r>
            <a:r>
              <a:rPr lang="ru-RU" sz="1400" dirty="0" err="1"/>
              <a:t>ўзгармайди</a:t>
            </a:r>
            <a:r>
              <a:rPr lang="ru-RU" sz="1400" dirty="0"/>
              <a:t>. </a:t>
            </a:r>
          </a:p>
        </p:txBody>
      </p:sp>
      <p:sp>
        <p:nvSpPr>
          <p:cNvPr id="4" name="Прямоугольник 3"/>
          <p:cNvSpPr/>
          <p:nvPr/>
        </p:nvSpPr>
        <p:spPr>
          <a:xfrm>
            <a:off x="3826265" y="1162858"/>
            <a:ext cx="2736303" cy="1015663"/>
          </a:xfrm>
          <a:prstGeom prst="rect">
            <a:avLst/>
          </a:prstGeom>
        </p:spPr>
        <p:txBody>
          <a:bodyPr wrap="square">
            <a:spAutoFit/>
          </a:bodyPr>
          <a:lstStyle/>
          <a:p>
            <a:r>
              <a:rPr lang="ru-RU" dirty="0" smtClean="0"/>
              <a:t>  </a:t>
            </a:r>
            <a:r>
              <a:rPr lang="ru-RU" sz="1400" dirty="0"/>
              <a:t>3-тур </a:t>
            </a:r>
            <a:r>
              <a:rPr lang="ru-RU" sz="1400" dirty="0" err="1"/>
              <a:t>оперциялари</a:t>
            </a:r>
            <a:r>
              <a:rPr lang="ru-RU" sz="1400" dirty="0"/>
              <a:t> </a:t>
            </a:r>
            <a:r>
              <a:rPr lang="ru-RU" sz="1400" dirty="0" err="1"/>
              <a:t>натижасида</a:t>
            </a:r>
            <a:r>
              <a:rPr lang="ru-RU" sz="1400" dirty="0"/>
              <a:t> баланс </a:t>
            </a:r>
            <a:r>
              <a:rPr lang="ru-RU" sz="1400" dirty="0" err="1"/>
              <a:t>суммаси</a:t>
            </a:r>
            <a:r>
              <a:rPr lang="ru-RU" sz="1400" dirty="0"/>
              <a:t> </a:t>
            </a:r>
            <a:r>
              <a:rPr lang="ru-RU" sz="1400" dirty="0" err="1"/>
              <a:t>кўпайса</a:t>
            </a:r>
            <a:r>
              <a:rPr lang="ru-RU" sz="1400" dirty="0"/>
              <a:t>, 4-тур </a:t>
            </a:r>
            <a:r>
              <a:rPr lang="ru-RU" sz="1400" dirty="0" err="1"/>
              <a:t>операциялар</a:t>
            </a:r>
            <a:r>
              <a:rPr lang="ru-RU" sz="1400" dirty="0"/>
              <a:t> </a:t>
            </a:r>
            <a:r>
              <a:rPr lang="ru-RU" sz="1400" dirty="0" err="1"/>
              <a:t>натижасида</a:t>
            </a:r>
            <a:r>
              <a:rPr lang="ru-RU" sz="1400" dirty="0"/>
              <a:t> баланс </a:t>
            </a:r>
            <a:r>
              <a:rPr lang="ru-RU" sz="1400" dirty="0" err="1"/>
              <a:t>суммаси</a:t>
            </a:r>
            <a:r>
              <a:rPr lang="ru-RU" sz="1400" dirty="0"/>
              <a:t> </a:t>
            </a:r>
            <a:r>
              <a:rPr lang="ru-RU" sz="1400" dirty="0" err="1"/>
              <a:t>камаяди</a:t>
            </a:r>
            <a:r>
              <a:rPr lang="ru-RU" sz="1400" dirty="0"/>
              <a:t>.</a:t>
            </a:r>
          </a:p>
        </p:txBody>
      </p:sp>
      <p:sp>
        <p:nvSpPr>
          <p:cNvPr id="5" name="Прямоугольник 4"/>
          <p:cNvSpPr/>
          <p:nvPr/>
        </p:nvSpPr>
        <p:spPr>
          <a:xfrm>
            <a:off x="1675173" y="5126267"/>
            <a:ext cx="7217307" cy="1477328"/>
          </a:xfrm>
          <a:prstGeom prst="rect">
            <a:avLst/>
          </a:prstGeom>
        </p:spPr>
        <p:txBody>
          <a:bodyPr wrap="square">
            <a:spAutoFit/>
          </a:bodyPr>
          <a:lstStyle/>
          <a:p>
            <a:pPr algn="ctr"/>
            <a:r>
              <a:rPr lang="ru-RU" b="1" dirty="0" err="1"/>
              <a:t>Барча</a:t>
            </a:r>
            <a:r>
              <a:rPr lang="ru-RU" b="1" dirty="0"/>
              <a:t> </a:t>
            </a:r>
            <a:r>
              <a:rPr lang="uz-Cyrl-UZ" b="1" dirty="0"/>
              <a:t>ҳ</a:t>
            </a:r>
            <a:r>
              <a:rPr lang="ru-RU" b="1" dirty="0" err="1"/>
              <a:t>олатда</a:t>
            </a:r>
            <a:r>
              <a:rPr lang="ru-RU" b="1" dirty="0"/>
              <a:t> </a:t>
            </a:r>
            <a:r>
              <a:rPr lang="uz-Cyrl-UZ" b="1" dirty="0"/>
              <a:t>ҳ</a:t>
            </a:r>
            <a:r>
              <a:rPr lang="ru-RU" b="1" dirty="0" err="1"/>
              <a:t>ам</a:t>
            </a:r>
            <a:r>
              <a:rPr lang="ru-RU" b="1" dirty="0"/>
              <a:t> баланс </a:t>
            </a:r>
            <a:r>
              <a:rPr lang="ru-RU" b="1" dirty="0" err="1"/>
              <a:t>суммалари</a:t>
            </a:r>
            <a:r>
              <a:rPr lang="ru-RU" b="1" dirty="0"/>
              <a:t> </a:t>
            </a:r>
            <a:r>
              <a:rPr lang="ru-RU" b="1" dirty="0" err="1"/>
              <a:t>йиғиндиси</a:t>
            </a:r>
            <a:r>
              <a:rPr lang="ru-RU" b="1" dirty="0"/>
              <a:t> </a:t>
            </a:r>
            <a:r>
              <a:rPr lang="ru-RU" b="1" dirty="0" err="1"/>
              <a:t>тенглиги</a:t>
            </a:r>
            <a:r>
              <a:rPr lang="ru-RU" b="1" dirty="0"/>
              <a:t> </a:t>
            </a:r>
            <a:r>
              <a:rPr lang="ru-RU" b="1" dirty="0" smtClean="0"/>
              <a:t>          </a:t>
            </a:r>
          </a:p>
          <a:p>
            <a:pPr algn="ctr"/>
            <a:r>
              <a:rPr lang="ru-RU" b="1" dirty="0" err="1" smtClean="0"/>
              <a:t>мувозанатда</a:t>
            </a:r>
            <a:r>
              <a:rPr lang="ru-RU" b="1" dirty="0" smtClean="0"/>
              <a:t> </a:t>
            </a:r>
            <a:r>
              <a:rPr lang="ru-RU" b="1" dirty="0" err="1"/>
              <a:t>бўлади</a:t>
            </a:r>
            <a:r>
              <a:rPr lang="ru-RU" b="1" dirty="0"/>
              <a:t>.</a:t>
            </a:r>
          </a:p>
          <a:p>
            <a:r>
              <a:rPr lang="ru-RU" b="1" dirty="0"/>
              <a:t> </a:t>
            </a:r>
            <a:r>
              <a:rPr lang="ru-RU" b="1" dirty="0" smtClean="0"/>
              <a:t>  </a:t>
            </a:r>
            <a:r>
              <a:rPr lang="uz-Cyrl-UZ" dirty="0" smtClean="0"/>
              <a:t>Чунки, ҳар бир хўжалик муомаласи икки ёқлама ёзув асосида – бир ҳисобварақнинг дебетида, иккинчи ҳисобварақнинг кредитида акс эттирилади.</a:t>
            </a:r>
            <a:endParaRPr lang="ru-RU" b="1" dirty="0"/>
          </a:p>
        </p:txBody>
      </p:sp>
      <p:pic>
        <p:nvPicPr>
          <p:cNvPr id="41" name="Рисунок 40" descr="Businessman putting coin into the piggy bank Ð¤Ð¾ÑÐ¾ ÑÐ¾ ÑÑÐ¾ÐºÐ° - 21694835"/>
          <p:cNvPicPr/>
          <p:nvPr/>
        </p:nvPicPr>
        <p:blipFill>
          <a:blip r:embed="rId3">
            <a:extLst>
              <a:ext uri="{28A0092B-C50C-407E-A947-70E740481C1C}">
                <a14:useLocalDpi xmlns:a14="http://schemas.microsoft.com/office/drawing/2010/main" val="0"/>
              </a:ext>
            </a:extLst>
          </a:blip>
          <a:srcRect/>
          <a:stretch>
            <a:fillRect/>
          </a:stretch>
        </p:blipFill>
        <p:spPr bwMode="auto">
          <a:xfrm>
            <a:off x="326" y="-27384"/>
            <a:ext cx="3825939" cy="2311712"/>
          </a:xfrm>
          <a:prstGeom prst="rect">
            <a:avLst/>
          </a:prstGeom>
          <a:noFill/>
          <a:ln>
            <a:noFill/>
          </a:ln>
        </p:spPr>
      </p:pic>
      <p:sp>
        <p:nvSpPr>
          <p:cNvPr id="2" name="Прямоугольник 1"/>
          <p:cNvSpPr/>
          <p:nvPr/>
        </p:nvSpPr>
        <p:spPr>
          <a:xfrm>
            <a:off x="3978346" y="404664"/>
            <a:ext cx="4266801" cy="369332"/>
          </a:xfrm>
          <a:prstGeom prst="rect">
            <a:avLst/>
          </a:prstGeom>
        </p:spPr>
        <p:txBody>
          <a:bodyPr wrap="square">
            <a:spAutoFit/>
          </a:bodyPr>
          <a:lstStyle/>
          <a:p>
            <a:r>
              <a:rPr lang="uz-Cyrl-UZ" b="1" dirty="0"/>
              <a:t>Ҳулоса Қилиб шуни айтиш лозим</a:t>
            </a:r>
            <a:endParaRPr lang="ru-RU" b="1" dirty="0"/>
          </a:p>
        </p:txBody>
      </p:sp>
    </p:spTree>
    <p:extLst>
      <p:ext uri="{BB962C8B-B14F-4D97-AF65-F5344CB8AC3E}">
        <p14:creationId xmlns:p14="http://schemas.microsoft.com/office/powerpoint/2010/main" val="280766506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8568952" cy="646331"/>
          </a:xfrm>
          <a:prstGeom prst="rect">
            <a:avLst/>
          </a:prstGeom>
        </p:spPr>
        <p:txBody>
          <a:bodyPr wrap="square">
            <a:spAutoFit/>
          </a:bodyPr>
          <a:lstStyle/>
          <a:p>
            <a:r>
              <a:rPr lang="uz-Cyrl-UZ" b="1" dirty="0"/>
              <a:t>Юқоридаги назарияни амалга ошириш учун корхона малумоти асосида йечимини топамиз.</a:t>
            </a:r>
            <a:endParaRPr lang="ru-RU" b="1" dirty="0"/>
          </a:p>
        </p:txBody>
      </p:sp>
      <p:graphicFrame>
        <p:nvGraphicFramePr>
          <p:cNvPr id="3" name="Таблица 2"/>
          <p:cNvGraphicFramePr>
            <a:graphicFrameLocks noGrp="1"/>
          </p:cNvGraphicFramePr>
          <p:nvPr>
            <p:extLst>
              <p:ext uri="{D42A27DB-BD31-4B8C-83A1-F6EECF244321}">
                <p14:modId xmlns:p14="http://schemas.microsoft.com/office/powerpoint/2010/main" val="816869495"/>
              </p:ext>
            </p:extLst>
          </p:nvPr>
        </p:nvGraphicFramePr>
        <p:xfrm>
          <a:off x="251520" y="1410292"/>
          <a:ext cx="8640960" cy="5049826"/>
        </p:xfrm>
        <a:graphic>
          <a:graphicData uri="http://schemas.openxmlformats.org/drawingml/2006/table">
            <a:tbl>
              <a:tblPr>
                <a:tableStyleId>{5C22544A-7EE6-4342-B048-85BDC9FD1C3A}</a:tableStyleId>
              </a:tblPr>
              <a:tblGrid>
                <a:gridCol w="3058861"/>
                <a:gridCol w="1451624"/>
                <a:gridCol w="2769252"/>
                <a:gridCol w="1361223"/>
              </a:tblGrid>
              <a:tr h="1025207">
                <a:tc>
                  <a:txBody>
                    <a:bodyPr/>
                    <a:lstStyle/>
                    <a:p>
                      <a:pPr algn="ctr">
                        <a:lnSpc>
                          <a:spcPct val="115000"/>
                        </a:lnSpc>
                        <a:spcAft>
                          <a:spcPts val="0"/>
                        </a:spcAft>
                      </a:pPr>
                      <a:r>
                        <a:rPr lang="ru-RU" sz="2400" b="1" dirty="0">
                          <a:effectLst/>
                        </a:rPr>
                        <a:t>Актив: </a:t>
                      </a:r>
                      <a:r>
                        <a:rPr lang="uz-Cyrl-UZ" sz="2400" b="1" dirty="0">
                          <a:effectLst/>
                        </a:rPr>
                        <a:t>мулк </a:t>
                      </a:r>
                      <a:r>
                        <a:rPr lang="uz-Cyrl-UZ" sz="2400" b="1" dirty="0" smtClean="0">
                          <a:effectLst/>
                        </a:rPr>
                        <a:t>таркиби</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400" b="1" dirty="0">
                          <a:effectLst/>
                        </a:rPr>
                        <a:t>Сумма, с</a:t>
                      </a:r>
                      <a:r>
                        <a:rPr lang="uz-Cyrl-UZ" sz="2400" b="1" dirty="0">
                          <a:effectLst/>
                        </a:rPr>
                        <a:t>ў</a:t>
                      </a:r>
                      <a:r>
                        <a:rPr lang="ru-RU" sz="2400" b="1" dirty="0">
                          <a:effectLst/>
                        </a:rPr>
                        <a:t>м.</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400" b="1" dirty="0" smtClean="0">
                          <a:effectLst/>
                        </a:rPr>
                        <a:t>Пассив</a:t>
                      </a:r>
                      <a:r>
                        <a:rPr lang="ru-RU" sz="2400" b="1" dirty="0">
                          <a:effectLst/>
                        </a:rPr>
                        <a:t>: </a:t>
                      </a:r>
                      <a:r>
                        <a:rPr lang="uz-Cyrl-UZ" sz="2400" b="1" dirty="0">
                          <a:effectLst/>
                        </a:rPr>
                        <a:t>ташкил топиш манбаси</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3655" algn="ctr">
                        <a:lnSpc>
                          <a:spcPct val="115000"/>
                        </a:lnSpc>
                        <a:spcAft>
                          <a:spcPts val="0"/>
                        </a:spcAft>
                      </a:pPr>
                      <a:r>
                        <a:rPr lang="ru-RU" sz="2400" b="1" dirty="0">
                          <a:effectLst/>
                        </a:rPr>
                        <a:t>Сумма, с</a:t>
                      </a:r>
                      <a:r>
                        <a:rPr lang="uz-Cyrl-UZ" sz="2400" b="1" dirty="0">
                          <a:effectLst/>
                        </a:rPr>
                        <a:t>ў</a:t>
                      </a:r>
                      <a:r>
                        <a:rPr lang="ru-RU" sz="2400" b="1" dirty="0">
                          <a:effectLst/>
                        </a:rPr>
                        <a:t>м.</a:t>
                      </a:r>
                      <a:endParaRPr lang="ru-RU" sz="24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5042">
                <a:tc>
                  <a:txBody>
                    <a:bodyPr/>
                    <a:lstStyle/>
                    <a:p>
                      <a:pPr marL="6350">
                        <a:lnSpc>
                          <a:spcPct val="115000"/>
                        </a:lnSpc>
                        <a:spcAft>
                          <a:spcPts val="0"/>
                        </a:spcAft>
                      </a:pPr>
                      <a:r>
                        <a:rPr lang="ru-RU" sz="2000" b="1" dirty="0">
                          <a:effectLst/>
                        </a:rPr>
                        <a:t>01</a:t>
                      </a:r>
                      <a:r>
                        <a:rPr lang="uz-Cyrl-UZ" sz="2000" b="1" dirty="0">
                          <a:effectLst/>
                        </a:rPr>
                        <a:t>0</a:t>
                      </a:r>
                      <a:r>
                        <a:rPr lang="ru-RU" sz="2000" b="1" dirty="0">
                          <a:effectLst/>
                        </a:rPr>
                        <a:t>0 «»</a:t>
                      </a:r>
                      <a:r>
                        <a:rPr lang="uz-Cyrl-UZ" sz="2000" b="1" dirty="0">
                          <a:effectLst/>
                        </a:rPr>
                        <a:t>Асосий воситалар</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100 000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a:effectLst/>
                        </a:rPr>
                        <a:t>83</a:t>
                      </a:r>
                      <a:r>
                        <a:rPr lang="uz-Cyrl-UZ" sz="2000" b="1">
                          <a:effectLst/>
                        </a:rPr>
                        <a:t>0</a:t>
                      </a:r>
                      <a:r>
                        <a:rPr lang="ru-RU" sz="2000" b="1">
                          <a:effectLst/>
                        </a:rPr>
                        <a:t>0 «Устав капитал»</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a:effectLst/>
                        </a:rPr>
                        <a:t>120000</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965249">
                <a:tc>
                  <a:txBody>
                    <a:bodyPr/>
                    <a:lstStyle/>
                    <a:p>
                      <a:pPr marL="18415">
                        <a:lnSpc>
                          <a:spcPct val="115000"/>
                        </a:lnSpc>
                        <a:spcAft>
                          <a:spcPts val="0"/>
                        </a:spcAft>
                      </a:pPr>
                      <a:r>
                        <a:rPr lang="ru-RU" sz="2000" b="1" dirty="0">
                          <a:effectLst/>
                        </a:rPr>
                        <a:t>10</a:t>
                      </a:r>
                      <a:r>
                        <a:rPr lang="uz-Cyrl-UZ" sz="2000" b="1" dirty="0">
                          <a:effectLst/>
                        </a:rPr>
                        <a:t>0</a:t>
                      </a:r>
                      <a:r>
                        <a:rPr lang="ru-RU" sz="2000" b="1" dirty="0">
                          <a:effectLst/>
                        </a:rPr>
                        <a:t>0 «</a:t>
                      </a:r>
                      <a:r>
                        <a:rPr lang="uz-Cyrl-UZ" sz="2000" b="1" dirty="0">
                          <a:effectLst/>
                        </a:rPr>
                        <a:t>товар</a:t>
                      </a:r>
                      <a:r>
                        <a:rPr lang="en-US" sz="2000" b="1" dirty="0">
                          <a:effectLst/>
                        </a:rPr>
                        <a:t>-</a:t>
                      </a:r>
                      <a:r>
                        <a:rPr lang="uz-Cyrl-UZ" sz="2000" b="1" dirty="0">
                          <a:effectLst/>
                        </a:rPr>
                        <a:t>моддий захиралар</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42 400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dirty="0">
                          <a:effectLst/>
                        </a:rPr>
                        <a:t>8710 « </a:t>
                      </a:r>
                      <a:r>
                        <a:rPr lang="uz-Cyrl-UZ" sz="2000" b="1" dirty="0">
                          <a:effectLst/>
                        </a:rPr>
                        <a:t>Тақсимланмаган фойда</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dirty="0">
                          <a:effectLst/>
                        </a:rPr>
                        <a:t>30 000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044830">
                <a:tc>
                  <a:txBody>
                    <a:bodyPr/>
                    <a:lstStyle/>
                    <a:p>
                      <a:pPr marL="8890">
                        <a:lnSpc>
                          <a:spcPct val="115000"/>
                        </a:lnSpc>
                        <a:spcAft>
                          <a:spcPts val="0"/>
                        </a:spcAft>
                      </a:pPr>
                      <a:r>
                        <a:rPr lang="ru-RU" sz="2000" b="1" dirty="0">
                          <a:effectLst/>
                        </a:rPr>
                        <a:t>5010 «Касса»</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100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dirty="0">
                          <a:effectLst/>
                        </a:rPr>
                        <a:t>6010 «</a:t>
                      </a:r>
                      <a:r>
                        <a:rPr lang="uz-Cyrl-UZ" sz="2000" b="1" dirty="0">
                          <a:effectLst/>
                        </a:rPr>
                        <a:t>Мол йетказиб берувчи ва пудратчи</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a:effectLst/>
                        </a:rPr>
                        <a:t>15 200</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018770">
                <a:tc>
                  <a:txBody>
                    <a:bodyPr/>
                    <a:lstStyle/>
                    <a:p>
                      <a:pPr marL="8890">
                        <a:lnSpc>
                          <a:spcPct val="115000"/>
                        </a:lnSpc>
                        <a:spcAft>
                          <a:spcPts val="0"/>
                        </a:spcAft>
                      </a:pPr>
                      <a:r>
                        <a:rPr lang="ru-RU" sz="2000" b="1">
                          <a:effectLst/>
                        </a:rPr>
                        <a:t>5110 «</a:t>
                      </a:r>
                      <a:r>
                        <a:rPr lang="uz-Cyrl-UZ" sz="2000" b="1">
                          <a:effectLst/>
                        </a:rPr>
                        <a:t>Хисоб</a:t>
                      </a:r>
                      <a:r>
                        <a:rPr lang="en-US" sz="2000" b="1">
                          <a:effectLst/>
                        </a:rPr>
                        <a:t>-</a:t>
                      </a:r>
                      <a:r>
                        <a:rPr lang="uz-Cyrl-UZ" sz="2000" b="1">
                          <a:effectLst/>
                        </a:rPr>
                        <a:t>китоб счёти</a:t>
                      </a:r>
                      <a:r>
                        <a:rPr lang="ru-RU" sz="2000" b="1">
                          <a:effectLst/>
                        </a:rPr>
                        <a:t>»</a:t>
                      </a:r>
                      <a:endParaRPr lang="ru-RU" sz="2000" b="1">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000" b="1" dirty="0">
                          <a:effectLst/>
                        </a:rPr>
                        <a:t>35 500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2000" b="1" dirty="0">
                          <a:effectLst/>
                        </a:rPr>
                        <a:t>6410 «</a:t>
                      </a:r>
                      <a:r>
                        <a:rPr lang="uz-Cyrl-UZ" sz="2000" b="1" dirty="0">
                          <a:effectLst/>
                        </a:rPr>
                        <a:t>Бюджетга тўловлар бўйича қарз</a:t>
                      </a:r>
                      <a:r>
                        <a:rPr lang="ru-RU" sz="2000" b="1" dirty="0">
                          <a:effectLst/>
                        </a:rPr>
                        <a:t>»</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21590" algn="ctr">
                        <a:lnSpc>
                          <a:spcPct val="115000"/>
                        </a:lnSpc>
                        <a:spcAft>
                          <a:spcPts val="0"/>
                        </a:spcAft>
                      </a:pPr>
                      <a:r>
                        <a:rPr lang="ru-RU" sz="2000" b="1" dirty="0">
                          <a:effectLst/>
                        </a:rPr>
                        <a:t>12 800</a:t>
                      </a:r>
                      <a:endParaRPr lang="ru-RU" sz="20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83947">
                <a:tc>
                  <a:txBody>
                    <a:bodyPr/>
                    <a:lstStyle/>
                    <a:p>
                      <a:pPr algn="ctr">
                        <a:lnSpc>
                          <a:spcPct val="115000"/>
                        </a:lnSpc>
                        <a:spcAft>
                          <a:spcPts val="0"/>
                        </a:spcAft>
                      </a:pPr>
                      <a:r>
                        <a:rPr lang="ru-RU" sz="2800" b="1" dirty="0">
                          <a:effectLst/>
                        </a:rPr>
                        <a:t>Баланс</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800" b="1" dirty="0">
                          <a:effectLst/>
                        </a:rPr>
                        <a:t>178 000</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2800" b="1" dirty="0">
                          <a:effectLst/>
                        </a:rPr>
                        <a:t>Баланс</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21590" lvl="0" indent="-342900" algn="ctr">
                        <a:lnSpc>
                          <a:spcPct val="115000"/>
                        </a:lnSpc>
                        <a:spcAft>
                          <a:spcPts val="0"/>
                        </a:spcAft>
                        <a:buFont typeface="+mj-lt"/>
                        <a:buAutoNum type="arabicPeriod" startAt="178"/>
                      </a:pPr>
                      <a:r>
                        <a:rPr lang="ru-RU" sz="2800" b="1" dirty="0">
                          <a:effectLst/>
                        </a:rPr>
                        <a:t>0</a:t>
                      </a:r>
                      <a:r>
                        <a:rPr lang="uz-Cyrl-UZ" sz="2800" b="1" dirty="0">
                          <a:effectLst/>
                        </a:rPr>
                        <a:t>00</a:t>
                      </a:r>
                      <a:endParaRPr lang="ru-RU" sz="2800" b="1" dirty="0">
                        <a:effectLst/>
                        <a:latin typeface="Times Uzb Roman"/>
                        <a:ea typeface="Times New Roman"/>
                        <a:cs typeface="Times New Roman"/>
                      </a:endParaRPr>
                    </a:p>
                  </a:txBody>
                  <a:tcPr marL="25400" marR="2540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Скругленный прямоугольник 5"/>
          <p:cNvSpPr/>
          <p:nvPr/>
        </p:nvSpPr>
        <p:spPr>
          <a:xfrm>
            <a:off x="1979711" y="762963"/>
            <a:ext cx="5256585" cy="43204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indent="342900" fontAlgn="base">
              <a:spcBef>
                <a:spcPct val="0"/>
              </a:spcBef>
              <a:spcAft>
                <a:spcPct val="0"/>
              </a:spcAft>
            </a:pPr>
            <a:r>
              <a:rPr lang="uz-Cyrl-UZ" b="1" dirty="0">
                <a:solidFill>
                  <a:schemeClr val="tx1"/>
                </a:solidFill>
                <a:latin typeface="Times New Roman" pitchFamily="18" charset="0"/>
                <a:ea typeface="Times New Roman" pitchFamily="18" charset="0"/>
                <a:cs typeface="Times New Roman" pitchFamily="18" charset="0"/>
              </a:rPr>
              <a:t>Корхонанинг ой бошидаги тузилган баланси.</a:t>
            </a:r>
            <a:endParaRPr lang="ru-RU" sz="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15625079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2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43014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44624"/>
            <a:ext cx="9108504" cy="681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453695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40857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9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Прямая соединительная линия 2"/>
          <p:cNvCxnSpPr/>
          <p:nvPr/>
        </p:nvCxnSpPr>
        <p:spPr>
          <a:xfrm>
            <a:off x="1763688" y="1844824"/>
            <a:ext cx="22322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83893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6632"/>
            <a:ext cx="8784976"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387188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1" cy="674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837974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8640"/>
            <a:ext cx="9144000"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77337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795"/>
            <a:ext cx="9252520" cy="6837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57436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25251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290765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6970"/>
            <a:ext cx="9143999" cy="6868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87001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805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805264"/>
            <a:ext cx="8892480"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15444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uk-UA" sz="2400" b="1" dirty="0" err="1"/>
              <a:t>Учет</a:t>
            </a:r>
            <a:r>
              <a:rPr lang="uk-UA" sz="2400" b="1" dirty="0"/>
              <a:t> в </a:t>
            </a:r>
            <a:r>
              <a:rPr lang="uk-UA" sz="2400" b="1" dirty="0" err="1"/>
              <a:t>зарубежных</a:t>
            </a:r>
            <a:r>
              <a:rPr lang="uk-UA" sz="2400" b="1" dirty="0"/>
              <a:t> </a:t>
            </a:r>
            <a:r>
              <a:rPr lang="uk-UA" sz="2400" b="1" dirty="0" err="1"/>
              <a:t>странах</a:t>
            </a:r>
            <a:r>
              <a:rPr lang="uk-UA" sz="2400" b="1" dirty="0"/>
              <a:t> </a:t>
            </a:r>
            <a:r>
              <a:rPr lang="uk-UA" sz="2400" b="1" dirty="0" err="1"/>
              <a:t>является</a:t>
            </a:r>
            <a:r>
              <a:rPr lang="uk-UA" sz="2400" b="1" dirty="0"/>
              <a:t> </a:t>
            </a:r>
            <a:r>
              <a:rPr lang="uk-UA" sz="2400" b="1" dirty="0" err="1"/>
              <a:t>специальной</a:t>
            </a:r>
            <a:r>
              <a:rPr lang="uk-UA" sz="2400" b="1" dirty="0"/>
              <a:t> </a:t>
            </a:r>
            <a:r>
              <a:rPr lang="uk-UA" sz="2400" b="1" dirty="0" err="1"/>
              <a:t>дисциплиной</a:t>
            </a:r>
            <a:r>
              <a:rPr lang="uk-UA" sz="2400" b="1" dirty="0"/>
              <a:t>, </a:t>
            </a:r>
            <a:r>
              <a:rPr lang="uk-UA" sz="2400" dirty="0" err="1"/>
              <a:t>раскрывающей</a:t>
            </a:r>
            <a:r>
              <a:rPr lang="uk-UA" sz="2400" dirty="0"/>
              <a:t> </a:t>
            </a:r>
            <a:r>
              <a:rPr lang="uk-UA" sz="2400" dirty="0" err="1"/>
              <a:t>теоретические</a:t>
            </a:r>
            <a:r>
              <a:rPr lang="uk-UA" sz="2400" dirty="0"/>
              <a:t> </a:t>
            </a:r>
            <a:r>
              <a:rPr lang="uk-UA" sz="2400" dirty="0" err="1"/>
              <a:t>основы</a:t>
            </a:r>
            <a:r>
              <a:rPr lang="uk-UA" sz="2400" dirty="0"/>
              <a:t> и </a:t>
            </a:r>
            <a:r>
              <a:rPr lang="uk-UA" sz="2400" dirty="0" err="1"/>
              <a:t>практические</a:t>
            </a:r>
            <a:r>
              <a:rPr lang="uk-UA" sz="2400" dirty="0"/>
              <a:t> </a:t>
            </a:r>
            <a:r>
              <a:rPr lang="uk-UA" sz="2400" dirty="0" err="1"/>
              <a:t>вопросы</a:t>
            </a:r>
            <a:r>
              <a:rPr lang="uk-UA" sz="2400" dirty="0"/>
              <a:t> </a:t>
            </a:r>
            <a:r>
              <a:rPr lang="uk-UA" sz="2400" dirty="0" err="1"/>
              <a:t>организации</a:t>
            </a:r>
            <a:r>
              <a:rPr lang="uk-UA" sz="2400" dirty="0"/>
              <a:t> </a:t>
            </a:r>
            <a:r>
              <a:rPr lang="uk-UA" sz="2400" dirty="0" err="1"/>
              <a:t>бухгалтерского</a:t>
            </a:r>
            <a:r>
              <a:rPr lang="uk-UA" sz="2400" dirty="0"/>
              <a:t> </a:t>
            </a:r>
            <a:r>
              <a:rPr lang="uk-UA" sz="2400" dirty="0" err="1"/>
              <a:t>учета</a:t>
            </a:r>
            <a:r>
              <a:rPr lang="uk-UA" sz="2400" dirty="0"/>
              <a:t> на </a:t>
            </a:r>
            <a:r>
              <a:rPr lang="uk-UA" sz="2400" dirty="0" err="1"/>
              <a:t>зарубежных</a:t>
            </a:r>
            <a:r>
              <a:rPr lang="uk-UA" sz="2400" dirty="0"/>
              <a:t> </a:t>
            </a:r>
            <a:r>
              <a:rPr lang="uk-UA" sz="2400" dirty="0" err="1"/>
              <a:t>предприятиях</a:t>
            </a:r>
            <a:r>
              <a:rPr lang="uk-UA" sz="2400" dirty="0"/>
              <a:t>.</a:t>
            </a:r>
            <a:endParaRPr lang="en-US" sz="2400" dirty="0"/>
          </a:p>
        </p:txBody>
      </p:sp>
      <p:sp>
        <p:nvSpPr>
          <p:cNvPr id="23" name="Shape">
            <a:extLst>
              <a:ext uri="{FF2B5EF4-FFF2-40B4-BE49-F238E27FC236}">
                <a16:creationId xmlns="" xmlns:a16="http://schemas.microsoft.com/office/drawing/2014/main" id="{C888393F-8DDA-4249-92A1-07720ECDFFD7}"/>
              </a:ext>
            </a:extLst>
          </p:cNvPr>
          <p:cNvSpPr/>
          <p:nvPr/>
        </p:nvSpPr>
        <p:spPr>
          <a:xfrm>
            <a:off x="3993340" y="1541903"/>
            <a:ext cx="1145585" cy="1005069"/>
          </a:xfrm>
          <a:custGeom>
            <a:avLst/>
            <a:gdLst/>
            <a:ahLst/>
            <a:cxnLst>
              <a:cxn ang="0">
                <a:pos x="wd2" y="hd2"/>
              </a:cxn>
              <a:cxn ang="5400000">
                <a:pos x="wd2" y="hd2"/>
              </a:cxn>
              <a:cxn ang="10800000">
                <a:pos x="wd2" y="hd2"/>
              </a:cxn>
              <a:cxn ang="16200000">
                <a:pos x="wd2" y="hd2"/>
              </a:cxn>
            </a:cxnLst>
            <a:rect l="0" t="0" r="r" b="b"/>
            <a:pathLst>
              <a:path w="21534" h="21600" extrusionOk="0">
                <a:moveTo>
                  <a:pt x="10769" y="0"/>
                </a:moveTo>
                <a:cubicBezTo>
                  <a:pt x="12219" y="0"/>
                  <a:pt x="13606" y="290"/>
                  <a:pt x="14870" y="811"/>
                </a:cubicBezTo>
                <a:cubicBezTo>
                  <a:pt x="16137" y="1336"/>
                  <a:pt x="17283" y="2096"/>
                  <a:pt x="18255" y="3037"/>
                </a:cubicBezTo>
                <a:cubicBezTo>
                  <a:pt x="19230" y="3981"/>
                  <a:pt x="20030" y="5115"/>
                  <a:pt x="20596" y="6380"/>
                </a:cubicBezTo>
                <a:cubicBezTo>
                  <a:pt x="21165" y="7652"/>
                  <a:pt x="21498" y="9055"/>
                  <a:pt x="21530" y="10542"/>
                </a:cubicBezTo>
                <a:cubicBezTo>
                  <a:pt x="21567" y="12037"/>
                  <a:pt x="21297" y="13469"/>
                  <a:pt x="20778" y="14784"/>
                </a:cubicBezTo>
                <a:cubicBezTo>
                  <a:pt x="20256" y="16102"/>
                  <a:pt x="19482" y="17299"/>
                  <a:pt x="18507" y="18307"/>
                </a:cubicBezTo>
                <a:cubicBezTo>
                  <a:pt x="17532" y="19319"/>
                  <a:pt x="16360" y="20143"/>
                  <a:pt x="15049" y="20714"/>
                </a:cubicBezTo>
                <a:cubicBezTo>
                  <a:pt x="13734" y="21285"/>
                  <a:pt x="12288" y="21600"/>
                  <a:pt x="10765" y="21600"/>
                </a:cubicBezTo>
                <a:cubicBezTo>
                  <a:pt x="9242" y="21600"/>
                  <a:pt x="7796" y="21285"/>
                  <a:pt x="6482" y="20714"/>
                </a:cubicBezTo>
                <a:cubicBezTo>
                  <a:pt x="5171" y="20143"/>
                  <a:pt x="3998" y="19319"/>
                  <a:pt x="3024" y="18307"/>
                </a:cubicBezTo>
                <a:cubicBezTo>
                  <a:pt x="2052" y="17299"/>
                  <a:pt x="1278" y="16107"/>
                  <a:pt x="756" y="14784"/>
                </a:cubicBezTo>
                <a:cubicBezTo>
                  <a:pt x="237" y="13473"/>
                  <a:pt x="-33" y="12037"/>
                  <a:pt x="4" y="10542"/>
                </a:cubicBezTo>
                <a:cubicBezTo>
                  <a:pt x="40" y="9055"/>
                  <a:pt x="372" y="7652"/>
                  <a:pt x="942" y="6380"/>
                </a:cubicBezTo>
                <a:cubicBezTo>
                  <a:pt x="1508" y="5115"/>
                  <a:pt x="2308" y="3981"/>
                  <a:pt x="3283" y="3037"/>
                </a:cubicBezTo>
                <a:cubicBezTo>
                  <a:pt x="4254" y="2096"/>
                  <a:pt x="5401" y="1336"/>
                  <a:pt x="6668" y="811"/>
                </a:cubicBezTo>
                <a:cubicBezTo>
                  <a:pt x="7931" y="290"/>
                  <a:pt x="9315" y="0"/>
                  <a:pt x="10769" y="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dirty="0"/>
          </a:p>
        </p:txBody>
      </p:sp>
      <p:sp>
        <p:nvSpPr>
          <p:cNvPr id="24" name="Shape">
            <a:extLst>
              <a:ext uri="{FF2B5EF4-FFF2-40B4-BE49-F238E27FC236}">
                <a16:creationId xmlns="" xmlns:a16="http://schemas.microsoft.com/office/drawing/2014/main" id="{A7DD6F26-2761-4D96-A3E7-1A1631CE1B39}"/>
              </a:ext>
            </a:extLst>
          </p:cNvPr>
          <p:cNvSpPr/>
          <p:nvPr/>
        </p:nvSpPr>
        <p:spPr>
          <a:xfrm>
            <a:off x="3993340" y="2070993"/>
            <a:ext cx="1145585" cy="1665215"/>
          </a:xfrm>
          <a:custGeom>
            <a:avLst/>
            <a:gdLst/>
            <a:ahLst/>
            <a:cxnLst>
              <a:cxn ang="0">
                <a:pos x="wd2" y="hd2"/>
              </a:cxn>
              <a:cxn ang="5400000">
                <a:pos x="wd2" y="hd2"/>
              </a:cxn>
              <a:cxn ang="10800000">
                <a:pos x="wd2" y="hd2"/>
              </a:cxn>
              <a:cxn ang="16200000">
                <a:pos x="wd2" y="hd2"/>
              </a:cxn>
            </a:cxnLst>
            <a:rect l="0" t="0" r="r" b="b"/>
            <a:pathLst>
              <a:path w="21600" h="21600" extrusionOk="0">
                <a:moveTo>
                  <a:pt x="21534" y="281"/>
                </a:moveTo>
                <a:cubicBezTo>
                  <a:pt x="21526" y="312"/>
                  <a:pt x="21515" y="342"/>
                  <a:pt x="21508" y="370"/>
                </a:cubicBezTo>
                <a:cubicBezTo>
                  <a:pt x="21489" y="433"/>
                  <a:pt x="21471" y="497"/>
                  <a:pt x="21453" y="558"/>
                </a:cubicBezTo>
                <a:cubicBezTo>
                  <a:pt x="21441" y="593"/>
                  <a:pt x="21427" y="629"/>
                  <a:pt x="21416" y="662"/>
                </a:cubicBezTo>
                <a:cubicBezTo>
                  <a:pt x="21394" y="717"/>
                  <a:pt x="21375" y="776"/>
                  <a:pt x="21353" y="831"/>
                </a:cubicBezTo>
                <a:cubicBezTo>
                  <a:pt x="21338" y="867"/>
                  <a:pt x="21324" y="902"/>
                  <a:pt x="21309" y="938"/>
                </a:cubicBezTo>
                <a:cubicBezTo>
                  <a:pt x="21290" y="976"/>
                  <a:pt x="21272" y="1014"/>
                  <a:pt x="21257" y="1052"/>
                </a:cubicBezTo>
                <a:cubicBezTo>
                  <a:pt x="21191" y="1196"/>
                  <a:pt x="21117" y="1338"/>
                  <a:pt x="21032" y="1478"/>
                </a:cubicBezTo>
                <a:cubicBezTo>
                  <a:pt x="21021" y="1496"/>
                  <a:pt x="21010" y="1511"/>
                  <a:pt x="20999" y="1529"/>
                </a:cubicBezTo>
                <a:cubicBezTo>
                  <a:pt x="20915" y="1665"/>
                  <a:pt x="20826" y="1802"/>
                  <a:pt x="20727" y="1934"/>
                </a:cubicBezTo>
                <a:cubicBezTo>
                  <a:pt x="20716" y="1947"/>
                  <a:pt x="20708" y="1962"/>
                  <a:pt x="20697" y="1975"/>
                </a:cubicBezTo>
                <a:cubicBezTo>
                  <a:pt x="20605" y="2096"/>
                  <a:pt x="20506" y="2215"/>
                  <a:pt x="20402" y="2332"/>
                </a:cubicBezTo>
                <a:cubicBezTo>
                  <a:pt x="20377" y="2360"/>
                  <a:pt x="20354" y="2388"/>
                  <a:pt x="20329" y="2413"/>
                </a:cubicBezTo>
                <a:cubicBezTo>
                  <a:pt x="20222" y="2530"/>
                  <a:pt x="20111" y="2644"/>
                  <a:pt x="19997" y="2755"/>
                </a:cubicBezTo>
                <a:cubicBezTo>
                  <a:pt x="19993" y="2758"/>
                  <a:pt x="19993" y="2761"/>
                  <a:pt x="19990" y="2763"/>
                </a:cubicBezTo>
                <a:cubicBezTo>
                  <a:pt x="19868" y="2877"/>
                  <a:pt x="19743" y="2986"/>
                  <a:pt x="19610" y="3095"/>
                </a:cubicBezTo>
                <a:cubicBezTo>
                  <a:pt x="19581" y="3120"/>
                  <a:pt x="19547" y="3146"/>
                  <a:pt x="19518" y="3171"/>
                </a:cubicBezTo>
                <a:cubicBezTo>
                  <a:pt x="19385" y="3278"/>
                  <a:pt x="19249" y="3384"/>
                  <a:pt x="19105" y="3485"/>
                </a:cubicBezTo>
                <a:cubicBezTo>
                  <a:pt x="19091" y="3496"/>
                  <a:pt x="19072" y="3506"/>
                  <a:pt x="19057" y="3518"/>
                </a:cubicBezTo>
                <a:cubicBezTo>
                  <a:pt x="18928" y="3610"/>
                  <a:pt x="18792" y="3698"/>
                  <a:pt x="18652" y="3787"/>
                </a:cubicBezTo>
                <a:cubicBezTo>
                  <a:pt x="18619" y="3810"/>
                  <a:pt x="18582" y="3830"/>
                  <a:pt x="18545" y="3853"/>
                </a:cubicBezTo>
                <a:cubicBezTo>
                  <a:pt x="18394" y="3947"/>
                  <a:pt x="18236" y="4038"/>
                  <a:pt x="18074" y="4124"/>
                </a:cubicBezTo>
                <a:cubicBezTo>
                  <a:pt x="18048" y="4140"/>
                  <a:pt x="18018" y="4152"/>
                  <a:pt x="17993" y="4167"/>
                </a:cubicBezTo>
                <a:cubicBezTo>
                  <a:pt x="17849" y="4243"/>
                  <a:pt x="17698" y="4319"/>
                  <a:pt x="17547" y="4390"/>
                </a:cubicBezTo>
                <a:cubicBezTo>
                  <a:pt x="17510" y="4408"/>
                  <a:pt x="17473" y="4426"/>
                  <a:pt x="17432" y="4444"/>
                </a:cubicBezTo>
                <a:cubicBezTo>
                  <a:pt x="17259" y="4525"/>
                  <a:pt x="17082" y="4601"/>
                  <a:pt x="16902" y="4674"/>
                </a:cubicBezTo>
                <a:cubicBezTo>
                  <a:pt x="16869" y="4687"/>
                  <a:pt x="16836" y="4700"/>
                  <a:pt x="16802" y="4715"/>
                </a:cubicBezTo>
                <a:cubicBezTo>
                  <a:pt x="16629" y="4786"/>
                  <a:pt x="16449" y="4852"/>
                  <a:pt x="16268" y="4915"/>
                </a:cubicBezTo>
                <a:cubicBezTo>
                  <a:pt x="16239" y="4925"/>
                  <a:pt x="16205" y="4938"/>
                  <a:pt x="16176" y="4948"/>
                </a:cubicBezTo>
                <a:cubicBezTo>
                  <a:pt x="15977" y="5017"/>
                  <a:pt x="15774" y="5080"/>
                  <a:pt x="15568" y="5141"/>
                </a:cubicBezTo>
                <a:cubicBezTo>
                  <a:pt x="15524" y="5153"/>
                  <a:pt x="15476" y="5166"/>
                  <a:pt x="15432" y="5181"/>
                </a:cubicBezTo>
                <a:cubicBezTo>
                  <a:pt x="15218" y="5242"/>
                  <a:pt x="15004" y="5300"/>
                  <a:pt x="14783" y="5351"/>
                </a:cubicBezTo>
                <a:cubicBezTo>
                  <a:pt x="14779" y="5351"/>
                  <a:pt x="14776" y="5354"/>
                  <a:pt x="14768" y="5354"/>
                </a:cubicBezTo>
                <a:cubicBezTo>
                  <a:pt x="14551" y="5404"/>
                  <a:pt x="14330" y="5450"/>
                  <a:pt x="14109" y="5493"/>
                </a:cubicBezTo>
                <a:cubicBezTo>
                  <a:pt x="14061" y="5503"/>
                  <a:pt x="14013" y="5511"/>
                  <a:pt x="13965" y="5521"/>
                </a:cubicBezTo>
                <a:cubicBezTo>
                  <a:pt x="13740" y="5562"/>
                  <a:pt x="13516" y="5600"/>
                  <a:pt x="13287" y="5633"/>
                </a:cubicBezTo>
                <a:cubicBezTo>
                  <a:pt x="13250" y="5638"/>
                  <a:pt x="13210" y="5643"/>
                  <a:pt x="13169" y="5648"/>
                </a:cubicBezTo>
                <a:cubicBezTo>
                  <a:pt x="12959" y="5676"/>
                  <a:pt x="12745" y="5701"/>
                  <a:pt x="12528" y="5721"/>
                </a:cubicBezTo>
                <a:cubicBezTo>
                  <a:pt x="12491" y="5724"/>
                  <a:pt x="12451" y="5729"/>
                  <a:pt x="12414" y="5734"/>
                </a:cubicBezTo>
                <a:cubicBezTo>
                  <a:pt x="12178" y="5754"/>
                  <a:pt x="11939" y="5772"/>
                  <a:pt x="11699" y="5782"/>
                </a:cubicBezTo>
                <a:cubicBezTo>
                  <a:pt x="11647" y="5785"/>
                  <a:pt x="11592" y="5787"/>
                  <a:pt x="11541" y="5790"/>
                </a:cubicBezTo>
                <a:cubicBezTo>
                  <a:pt x="11294" y="5800"/>
                  <a:pt x="11043" y="5807"/>
                  <a:pt x="10793" y="5807"/>
                </a:cubicBezTo>
                <a:cubicBezTo>
                  <a:pt x="9381" y="5807"/>
                  <a:pt x="8036" y="5648"/>
                  <a:pt x="6802" y="5354"/>
                </a:cubicBezTo>
                <a:cubicBezTo>
                  <a:pt x="5568" y="5062"/>
                  <a:pt x="4447" y="4639"/>
                  <a:pt x="3486" y="4112"/>
                </a:cubicBezTo>
                <a:cubicBezTo>
                  <a:pt x="2528" y="3587"/>
                  <a:pt x="1728" y="2963"/>
                  <a:pt x="1131" y="2269"/>
                </a:cubicBezTo>
                <a:cubicBezTo>
                  <a:pt x="538" y="1577"/>
                  <a:pt x="147" y="816"/>
                  <a:pt x="0" y="13"/>
                </a:cubicBezTo>
                <a:lnTo>
                  <a:pt x="3158" y="17253"/>
                </a:lnTo>
                <a:cubicBezTo>
                  <a:pt x="3268" y="17858"/>
                  <a:pt x="3552" y="18431"/>
                  <a:pt x="3979" y="18951"/>
                </a:cubicBezTo>
                <a:cubicBezTo>
                  <a:pt x="4407" y="19473"/>
                  <a:pt x="4978" y="19940"/>
                  <a:pt x="5656" y="20333"/>
                </a:cubicBezTo>
                <a:cubicBezTo>
                  <a:pt x="6338" y="20725"/>
                  <a:pt x="7134" y="21042"/>
                  <a:pt x="8003" y="21260"/>
                </a:cubicBezTo>
                <a:cubicBezTo>
                  <a:pt x="8877" y="21478"/>
                  <a:pt x="9827" y="21600"/>
                  <a:pt x="10822" y="21600"/>
                </a:cubicBezTo>
                <a:cubicBezTo>
                  <a:pt x="10999" y="21600"/>
                  <a:pt x="11176" y="21595"/>
                  <a:pt x="11349" y="21587"/>
                </a:cubicBezTo>
                <a:cubicBezTo>
                  <a:pt x="11386" y="21585"/>
                  <a:pt x="11423" y="21585"/>
                  <a:pt x="11460" y="21582"/>
                </a:cubicBezTo>
                <a:cubicBezTo>
                  <a:pt x="11629" y="21572"/>
                  <a:pt x="11799" y="21562"/>
                  <a:pt x="11964" y="21547"/>
                </a:cubicBezTo>
                <a:cubicBezTo>
                  <a:pt x="11972" y="21547"/>
                  <a:pt x="11983" y="21547"/>
                  <a:pt x="11990" y="21544"/>
                </a:cubicBezTo>
                <a:cubicBezTo>
                  <a:pt x="12009" y="21542"/>
                  <a:pt x="12027" y="21539"/>
                  <a:pt x="12045" y="21537"/>
                </a:cubicBezTo>
                <a:cubicBezTo>
                  <a:pt x="12197" y="21521"/>
                  <a:pt x="12348" y="21504"/>
                  <a:pt x="12499" y="21481"/>
                </a:cubicBezTo>
                <a:cubicBezTo>
                  <a:pt x="12524" y="21476"/>
                  <a:pt x="12554" y="21473"/>
                  <a:pt x="12580" y="21471"/>
                </a:cubicBezTo>
                <a:cubicBezTo>
                  <a:pt x="12742" y="21445"/>
                  <a:pt x="12900" y="21420"/>
                  <a:pt x="13059" y="21387"/>
                </a:cubicBezTo>
                <a:cubicBezTo>
                  <a:pt x="13073" y="21385"/>
                  <a:pt x="13088" y="21382"/>
                  <a:pt x="13103" y="21379"/>
                </a:cubicBezTo>
                <a:cubicBezTo>
                  <a:pt x="13121" y="21374"/>
                  <a:pt x="13140" y="21369"/>
                  <a:pt x="13162" y="21367"/>
                </a:cubicBezTo>
                <a:cubicBezTo>
                  <a:pt x="13320" y="21334"/>
                  <a:pt x="13475" y="21301"/>
                  <a:pt x="13630" y="21263"/>
                </a:cubicBezTo>
                <a:cubicBezTo>
                  <a:pt x="13634" y="21263"/>
                  <a:pt x="13637" y="21260"/>
                  <a:pt x="13637" y="21260"/>
                </a:cubicBezTo>
                <a:cubicBezTo>
                  <a:pt x="13637" y="21260"/>
                  <a:pt x="13641" y="21260"/>
                  <a:pt x="13641" y="21260"/>
                </a:cubicBezTo>
                <a:cubicBezTo>
                  <a:pt x="13648" y="21258"/>
                  <a:pt x="13652" y="21258"/>
                  <a:pt x="13659" y="21255"/>
                </a:cubicBezTo>
                <a:cubicBezTo>
                  <a:pt x="13825" y="21212"/>
                  <a:pt x="13991" y="21169"/>
                  <a:pt x="14149" y="21118"/>
                </a:cubicBezTo>
                <a:cubicBezTo>
                  <a:pt x="14175" y="21111"/>
                  <a:pt x="14197" y="21101"/>
                  <a:pt x="14223" y="21093"/>
                </a:cubicBezTo>
                <a:cubicBezTo>
                  <a:pt x="14282" y="21075"/>
                  <a:pt x="14341" y="21052"/>
                  <a:pt x="14400" y="21032"/>
                </a:cubicBezTo>
                <a:cubicBezTo>
                  <a:pt x="14533" y="20989"/>
                  <a:pt x="14662" y="20943"/>
                  <a:pt x="14787" y="20893"/>
                </a:cubicBezTo>
                <a:cubicBezTo>
                  <a:pt x="14850" y="20867"/>
                  <a:pt x="14912" y="20845"/>
                  <a:pt x="14975" y="20819"/>
                </a:cubicBezTo>
                <a:cubicBezTo>
                  <a:pt x="15019" y="20802"/>
                  <a:pt x="15067" y="20784"/>
                  <a:pt x="15111" y="20766"/>
                </a:cubicBezTo>
                <a:cubicBezTo>
                  <a:pt x="15196" y="20731"/>
                  <a:pt x="15273" y="20690"/>
                  <a:pt x="15358" y="20652"/>
                </a:cubicBezTo>
                <a:cubicBezTo>
                  <a:pt x="15402" y="20632"/>
                  <a:pt x="15450" y="20611"/>
                  <a:pt x="15494" y="20591"/>
                </a:cubicBezTo>
                <a:cubicBezTo>
                  <a:pt x="15509" y="20584"/>
                  <a:pt x="15528" y="20576"/>
                  <a:pt x="15546" y="20568"/>
                </a:cubicBezTo>
                <a:cubicBezTo>
                  <a:pt x="15686" y="20500"/>
                  <a:pt x="15822" y="20426"/>
                  <a:pt x="15951" y="20353"/>
                </a:cubicBezTo>
                <a:cubicBezTo>
                  <a:pt x="15959" y="20348"/>
                  <a:pt x="15966" y="20343"/>
                  <a:pt x="15973" y="20340"/>
                </a:cubicBezTo>
                <a:cubicBezTo>
                  <a:pt x="15981" y="20338"/>
                  <a:pt x="15984" y="20335"/>
                  <a:pt x="15992" y="20330"/>
                </a:cubicBezTo>
                <a:cubicBezTo>
                  <a:pt x="16014" y="20317"/>
                  <a:pt x="16036" y="20300"/>
                  <a:pt x="16062" y="20287"/>
                </a:cubicBezTo>
                <a:cubicBezTo>
                  <a:pt x="16154" y="20231"/>
                  <a:pt x="16246" y="20178"/>
                  <a:pt x="16335" y="20120"/>
                </a:cubicBezTo>
                <a:cubicBezTo>
                  <a:pt x="16364" y="20099"/>
                  <a:pt x="16393" y="20079"/>
                  <a:pt x="16423" y="20059"/>
                </a:cubicBezTo>
                <a:cubicBezTo>
                  <a:pt x="16467" y="20028"/>
                  <a:pt x="16511" y="19995"/>
                  <a:pt x="16559" y="19965"/>
                </a:cubicBezTo>
                <a:cubicBezTo>
                  <a:pt x="16603" y="19935"/>
                  <a:pt x="16651" y="19904"/>
                  <a:pt x="16692" y="19871"/>
                </a:cubicBezTo>
                <a:cubicBezTo>
                  <a:pt x="16747" y="19831"/>
                  <a:pt x="16795" y="19788"/>
                  <a:pt x="16847" y="19747"/>
                </a:cubicBezTo>
                <a:cubicBezTo>
                  <a:pt x="16887" y="19714"/>
                  <a:pt x="16928" y="19684"/>
                  <a:pt x="16968" y="19651"/>
                </a:cubicBezTo>
                <a:cubicBezTo>
                  <a:pt x="16987" y="19635"/>
                  <a:pt x="17009" y="19620"/>
                  <a:pt x="17027" y="19605"/>
                </a:cubicBezTo>
                <a:cubicBezTo>
                  <a:pt x="17130" y="19516"/>
                  <a:pt x="17226" y="19428"/>
                  <a:pt x="17318" y="19334"/>
                </a:cubicBezTo>
                <a:cubicBezTo>
                  <a:pt x="17322" y="19331"/>
                  <a:pt x="17326" y="19326"/>
                  <a:pt x="17329" y="19324"/>
                </a:cubicBezTo>
                <a:cubicBezTo>
                  <a:pt x="17329" y="19324"/>
                  <a:pt x="17329" y="19324"/>
                  <a:pt x="17329" y="19321"/>
                </a:cubicBezTo>
                <a:cubicBezTo>
                  <a:pt x="17425" y="19225"/>
                  <a:pt x="17517" y="19126"/>
                  <a:pt x="17602" y="19027"/>
                </a:cubicBezTo>
                <a:cubicBezTo>
                  <a:pt x="17617" y="19012"/>
                  <a:pt x="17628" y="18994"/>
                  <a:pt x="17643" y="18976"/>
                </a:cubicBezTo>
                <a:cubicBezTo>
                  <a:pt x="17654" y="18964"/>
                  <a:pt x="17665" y="18954"/>
                  <a:pt x="17676" y="18941"/>
                </a:cubicBezTo>
                <a:cubicBezTo>
                  <a:pt x="17694" y="18918"/>
                  <a:pt x="17709" y="18890"/>
                  <a:pt x="17731" y="18867"/>
                </a:cubicBezTo>
                <a:cubicBezTo>
                  <a:pt x="17768" y="18819"/>
                  <a:pt x="17812" y="18768"/>
                  <a:pt x="17849" y="18720"/>
                </a:cubicBezTo>
                <a:cubicBezTo>
                  <a:pt x="17875" y="18687"/>
                  <a:pt x="17893" y="18652"/>
                  <a:pt x="17915" y="18619"/>
                </a:cubicBezTo>
                <a:cubicBezTo>
                  <a:pt x="17948" y="18568"/>
                  <a:pt x="17982" y="18518"/>
                  <a:pt x="18015" y="18467"/>
                </a:cubicBezTo>
                <a:cubicBezTo>
                  <a:pt x="18037" y="18434"/>
                  <a:pt x="18059" y="18401"/>
                  <a:pt x="18077" y="18368"/>
                </a:cubicBezTo>
                <a:cubicBezTo>
                  <a:pt x="18103" y="18320"/>
                  <a:pt x="18125" y="18269"/>
                  <a:pt x="18151" y="18221"/>
                </a:cubicBezTo>
                <a:cubicBezTo>
                  <a:pt x="18177" y="18170"/>
                  <a:pt x="18203" y="18120"/>
                  <a:pt x="18228" y="18069"/>
                </a:cubicBezTo>
                <a:cubicBezTo>
                  <a:pt x="18240" y="18046"/>
                  <a:pt x="18251" y="18026"/>
                  <a:pt x="18262" y="18003"/>
                </a:cubicBezTo>
                <a:cubicBezTo>
                  <a:pt x="18291" y="17935"/>
                  <a:pt x="18313" y="17864"/>
                  <a:pt x="18339" y="17795"/>
                </a:cubicBezTo>
                <a:cubicBezTo>
                  <a:pt x="18354" y="17749"/>
                  <a:pt x="18376" y="17706"/>
                  <a:pt x="18391" y="17661"/>
                </a:cubicBezTo>
                <a:cubicBezTo>
                  <a:pt x="18394" y="17648"/>
                  <a:pt x="18398" y="17638"/>
                  <a:pt x="18402" y="17628"/>
                </a:cubicBezTo>
                <a:cubicBezTo>
                  <a:pt x="18442" y="17501"/>
                  <a:pt x="18472" y="17372"/>
                  <a:pt x="18497" y="17242"/>
                </a:cubicBezTo>
                <a:lnTo>
                  <a:pt x="21600" y="0"/>
                </a:lnTo>
                <a:cubicBezTo>
                  <a:pt x="21578" y="94"/>
                  <a:pt x="21559" y="188"/>
                  <a:pt x="21534" y="281"/>
                </a:cubicBezTo>
                <a:close/>
              </a:path>
            </a:pathLst>
          </a:custGeom>
          <a:gradFill flip="none" rotWithShape="1">
            <a:gsLst>
              <a:gs pos="0">
                <a:schemeClr val="tx2">
                  <a:lumMod val="90000"/>
                  <a:lumOff val="10000"/>
                </a:schemeClr>
              </a:gs>
              <a:gs pos="48000">
                <a:schemeClr val="tx2">
                  <a:lumMod val="75000"/>
                  <a:lumOff val="25000"/>
                </a:schemeClr>
              </a:gs>
              <a:gs pos="100000">
                <a:schemeClr val="accent3"/>
              </a:gs>
            </a:gsLst>
            <a:lin ang="16200000" scaled="1"/>
            <a:tileRect/>
          </a:gradFill>
          <a:ln w="12700">
            <a:miter lim="400000"/>
          </a:ln>
        </p:spPr>
        <p:txBody>
          <a:bodyPr lIns="28575" tIns="28575" rIns="28575" bIns="28575" anchor="ctr"/>
          <a:lstStyle/>
          <a:p>
            <a:endParaRPr sz="2250">
              <a:solidFill>
                <a:srgbClr val="FFFFFF"/>
              </a:solidFill>
            </a:endParaRPr>
          </a:p>
        </p:txBody>
      </p:sp>
      <p:sp>
        <p:nvSpPr>
          <p:cNvPr id="25" name="Shape">
            <a:extLst>
              <a:ext uri="{FF2B5EF4-FFF2-40B4-BE49-F238E27FC236}">
                <a16:creationId xmlns="" xmlns:a16="http://schemas.microsoft.com/office/drawing/2014/main" id="{448249BF-E8B4-4DA3-A51C-A364C95CE027}"/>
              </a:ext>
            </a:extLst>
          </p:cNvPr>
          <p:cNvSpPr/>
          <p:nvPr/>
        </p:nvSpPr>
        <p:spPr>
          <a:xfrm>
            <a:off x="4657784" y="3009033"/>
            <a:ext cx="1211255" cy="1517474"/>
          </a:xfrm>
          <a:custGeom>
            <a:avLst/>
            <a:gdLst/>
            <a:ahLst/>
            <a:cxnLst>
              <a:cxn ang="0">
                <a:pos x="wd2" y="hd2"/>
              </a:cxn>
              <a:cxn ang="5400000">
                <a:pos x="wd2" y="hd2"/>
              </a:cxn>
              <a:cxn ang="10800000">
                <a:pos x="wd2" y="hd2"/>
              </a:cxn>
              <a:cxn ang="16200000">
                <a:pos x="wd2" y="hd2"/>
              </a:cxn>
            </a:cxnLst>
            <a:rect l="0" t="0" r="r" b="b"/>
            <a:pathLst>
              <a:path w="21600" h="21600" extrusionOk="0">
                <a:moveTo>
                  <a:pt x="21335" y="3727"/>
                </a:moveTo>
                <a:cubicBezTo>
                  <a:pt x="21293" y="3800"/>
                  <a:pt x="21244" y="3869"/>
                  <a:pt x="21199" y="3939"/>
                </a:cubicBezTo>
                <a:cubicBezTo>
                  <a:pt x="21136" y="4039"/>
                  <a:pt x="21074" y="4136"/>
                  <a:pt x="21004" y="4234"/>
                </a:cubicBezTo>
                <a:cubicBezTo>
                  <a:pt x="20952" y="4306"/>
                  <a:pt x="20896" y="4376"/>
                  <a:pt x="20844" y="4445"/>
                </a:cubicBezTo>
                <a:cubicBezTo>
                  <a:pt x="20774" y="4537"/>
                  <a:pt x="20701" y="4629"/>
                  <a:pt x="20628" y="4721"/>
                </a:cubicBezTo>
                <a:cubicBezTo>
                  <a:pt x="20568" y="4790"/>
                  <a:pt x="20506" y="4860"/>
                  <a:pt x="20443" y="4929"/>
                </a:cubicBezTo>
                <a:cubicBezTo>
                  <a:pt x="20366" y="5015"/>
                  <a:pt x="20286" y="5102"/>
                  <a:pt x="20202" y="5185"/>
                </a:cubicBezTo>
                <a:cubicBezTo>
                  <a:pt x="20136" y="5252"/>
                  <a:pt x="20066" y="5319"/>
                  <a:pt x="19997" y="5385"/>
                </a:cubicBezTo>
                <a:cubicBezTo>
                  <a:pt x="19910" y="5466"/>
                  <a:pt x="19823" y="5550"/>
                  <a:pt x="19732" y="5627"/>
                </a:cubicBezTo>
                <a:cubicBezTo>
                  <a:pt x="19659" y="5691"/>
                  <a:pt x="19586" y="5753"/>
                  <a:pt x="19509" y="5814"/>
                </a:cubicBezTo>
                <a:cubicBezTo>
                  <a:pt x="19415" y="5892"/>
                  <a:pt x="19317" y="5967"/>
                  <a:pt x="19216" y="6042"/>
                </a:cubicBezTo>
                <a:cubicBezTo>
                  <a:pt x="19136" y="6100"/>
                  <a:pt x="19059" y="6159"/>
                  <a:pt x="18976" y="6214"/>
                </a:cubicBezTo>
                <a:cubicBezTo>
                  <a:pt x="18875" y="6287"/>
                  <a:pt x="18767" y="6356"/>
                  <a:pt x="18662" y="6426"/>
                </a:cubicBezTo>
                <a:cubicBezTo>
                  <a:pt x="18578" y="6479"/>
                  <a:pt x="18495" y="6534"/>
                  <a:pt x="18408" y="6587"/>
                </a:cubicBezTo>
                <a:cubicBezTo>
                  <a:pt x="18296" y="6654"/>
                  <a:pt x="18181" y="6718"/>
                  <a:pt x="18066" y="6782"/>
                </a:cubicBezTo>
                <a:cubicBezTo>
                  <a:pt x="17979" y="6832"/>
                  <a:pt x="17888" y="6879"/>
                  <a:pt x="17801" y="6926"/>
                </a:cubicBezTo>
                <a:cubicBezTo>
                  <a:pt x="17686" y="6985"/>
                  <a:pt x="17568" y="7043"/>
                  <a:pt x="17449" y="7099"/>
                </a:cubicBezTo>
                <a:cubicBezTo>
                  <a:pt x="17348" y="7146"/>
                  <a:pt x="17247" y="7196"/>
                  <a:pt x="17143" y="7241"/>
                </a:cubicBezTo>
                <a:cubicBezTo>
                  <a:pt x="17021" y="7294"/>
                  <a:pt x="16895" y="7344"/>
                  <a:pt x="16773" y="7394"/>
                </a:cubicBezTo>
                <a:cubicBezTo>
                  <a:pt x="16669" y="7436"/>
                  <a:pt x="16564" y="7480"/>
                  <a:pt x="16453" y="7519"/>
                </a:cubicBezTo>
                <a:cubicBezTo>
                  <a:pt x="16324" y="7566"/>
                  <a:pt x="16191" y="7608"/>
                  <a:pt x="16059" y="7653"/>
                </a:cubicBezTo>
                <a:cubicBezTo>
                  <a:pt x="15951" y="7689"/>
                  <a:pt x="15839" y="7728"/>
                  <a:pt x="15728" y="7758"/>
                </a:cubicBezTo>
                <a:cubicBezTo>
                  <a:pt x="15592" y="7800"/>
                  <a:pt x="15452" y="7833"/>
                  <a:pt x="15313" y="7872"/>
                </a:cubicBezTo>
                <a:cubicBezTo>
                  <a:pt x="15195" y="7903"/>
                  <a:pt x="15076" y="7936"/>
                  <a:pt x="14954" y="7967"/>
                </a:cubicBezTo>
                <a:cubicBezTo>
                  <a:pt x="14926" y="7972"/>
                  <a:pt x="14895" y="7981"/>
                  <a:pt x="14867" y="7986"/>
                </a:cubicBezTo>
                <a:cubicBezTo>
                  <a:pt x="14640" y="8036"/>
                  <a:pt x="14414" y="8084"/>
                  <a:pt x="14180" y="8123"/>
                </a:cubicBezTo>
                <a:cubicBezTo>
                  <a:pt x="14156" y="8128"/>
                  <a:pt x="14128" y="8131"/>
                  <a:pt x="14104" y="8137"/>
                </a:cubicBezTo>
                <a:cubicBezTo>
                  <a:pt x="13867" y="8175"/>
                  <a:pt x="13626" y="8212"/>
                  <a:pt x="13382" y="8239"/>
                </a:cubicBezTo>
                <a:cubicBezTo>
                  <a:pt x="13361" y="8242"/>
                  <a:pt x="13341" y="8242"/>
                  <a:pt x="13323" y="8245"/>
                </a:cubicBezTo>
                <a:cubicBezTo>
                  <a:pt x="13072" y="8273"/>
                  <a:pt x="12818" y="8295"/>
                  <a:pt x="12563" y="8309"/>
                </a:cubicBezTo>
                <a:cubicBezTo>
                  <a:pt x="12553" y="8309"/>
                  <a:pt x="12539" y="8309"/>
                  <a:pt x="12529" y="8312"/>
                </a:cubicBezTo>
                <a:cubicBezTo>
                  <a:pt x="12264" y="8326"/>
                  <a:pt x="11995" y="8334"/>
                  <a:pt x="11723" y="8334"/>
                </a:cubicBezTo>
                <a:cubicBezTo>
                  <a:pt x="10197" y="8334"/>
                  <a:pt x="8737" y="8103"/>
                  <a:pt x="7406" y="7686"/>
                </a:cubicBezTo>
                <a:cubicBezTo>
                  <a:pt x="6078" y="7269"/>
                  <a:pt x="4879" y="6671"/>
                  <a:pt x="3872" y="5931"/>
                </a:cubicBezTo>
                <a:cubicBezTo>
                  <a:pt x="2872" y="5196"/>
                  <a:pt x="2060" y="4326"/>
                  <a:pt x="1499" y="3363"/>
                </a:cubicBezTo>
                <a:cubicBezTo>
                  <a:pt x="941" y="2406"/>
                  <a:pt x="631" y="1363"/>
                  <a:pt x="624" y="273"/>
                </a:cubicBezTo>
                <a:cubicBezTo>
                  <a:pt x="624" y="250"/>
                  <a:pt x="624" y="228"/>
                  <a:pt x="624" y="203"/>
                </a:cubicBezTo>
                <a:cubicBezTo>
                  <a:pt x="624" y="181"/>
                  <a:pt x="624" y="159"/>
                  <a:pt x="624" y="134"/>
                </a:cubicBezTo>
                <a:cubicBezTo>
                  <a:pt x="624" y="111"/>
                  <a:pt x="624" y="89"/>
                  <a:pt x="624" y="67"/>
                </a:cubicBezTo>
                <a:cubicBezTo>
                  <a:pt x="624" y="45"/>
                  <a:pt x="624" y="22"/>
                  <a:pt x="627" y="0"/>
                </a:cubicBezTo>
                <a:lnTo>
                  <a:pt x="3" y="15519"/>
                </a:lnTo>
                <a:cubicBezTo>
                  <a:pt x="3" y="15536"/>
                  <a:pt x="3" y="15553"/>
                  <a:pt x="0" y="15569"/>
                </a:cubicBezTo>
                <a:cubicBezTo>
                  <a:pt x="0" y="15586"/>
                  <a:pt x="0" y="15603"/>
                  <a:pt x="0" y="15619"/>
                </a:cubicBezTo>
                <a:cubicBezTo>
                  <a:pt x="0" y="15636"/>
                  <a:pt x="0" y="15653"/>
                  <a:pt x="0" y="15669"/>
                </a:cubicBezTo>
                <a:cubicBezTo>
                  <a:pt x="0" y="15686"/>
                  <a:pt x="0" y="15703"/>
                  <a:pt x="0" y="15719"/>
                </a:cubicBezTo>
                <a:cubicBezTo>
                  <a:pt x="3" y="16521"/>
                  <a:pt x="220" y="17286"/>
                  <a:pt x="606" y="17984"/>
                </a:cubicBezTo>
                <a:cubicBezTo>
                  <a:pt x="997" y="18688"/>
                  <a:pt x="1561" y="19322"/>
                  <a:pt x="2255" y="19856"/>
                </a:cubicBezTo>
                <a:cubicBezTo>
                  <a:pt x="2952" y="20393"/>
                  <a:pt x="3785" y="20829"/>
                  <a:pt x="4708" y="21130"/>
                </a:cubicBezTo>
                <a:cubicBezTo>
                  <a:pt x="5632" y="21433"/>
                  <a:pt x="6646" y="21600"/>
                  <a:pt x="7709" y="21600"/>
                </a:cubicBezTo>
                <a:cubicBezTo>
                  <a:pt x="7907" y="21600"/>
                  <a:pt x="8103" y="21594"/>
                  <a:pt x="8298" y="21583"/>
                </a:cubicBezTo>
                <a:cubicBezTo>
                  <a:pt x="8364" y="21581"/>
                  <a:pt x="8430" y="21572"/>
                  <a:pt x="8493" y="21567"/>
                </a:cubicBezTo>
                <a:cubicBezTo>
                  <a:pt x="8611" y="21558"/>
                  <a:pt x="8733" y="21550"/>
                  <a:pt x="8852" y="21536"/>
                </a:cubicBezTo>
                <a:cubicBezTo>
                  <a:pt x="8859" y="21536"/>
                  <a:pt x="8866" y="21533"/>
                  <a:pt x="8873" y="21533"/>
                </a:cubicBezTo>
                <a:cubicBezTo>
                  <a:pt x="8949" y="21525"/>
                  <a:pt x="9023" y="21511"/>
                  <a:pt x="9099" y="21500"/>
                </a:cubicBezTo>
                <a:cubicBezTo>
                  <a:pt x="9211" y="21483"/>
                  <a:pt x="9326" y="21469"/>
                  <a:pt x="9434" y="21450"/>
                </a:cubicBezTo>
                <a:cubicBezTo>
                  <a:pt x="9514" y="21436"/>
                  <a:pt x="9591" y="21416"/>
                  <a:pt x="9667" y="21402"/>
                </a:cubicBezTo>
                <a:cubicBezTo>
                  <a:pt x="9758" y="21383"/>
                  <a:pt x="9849" y="21366"/>
                  <a:pt x="9939" y="21347"/>
                </a:cubicBezTo>
                <a:cubicBezTo>
                  <a:pt x="9953" y="21344"/>
                  <a:pt x="9964" y="21339"/>
                  <a:pt x="9977" y="21336"/>
                </a:cubicBezTo>
                <a:cubicBezTo>
                  <a:pt x="9991" y="21333"/>
                  <a:pt x="10002" y="21330"/>
                  <a:pt x="10016" y="21327"/>
                </a:cubicBezTo>
                <a:cubicBezTo>
                  <a:pt x="10082" y="21311"/>
                  <a:pt x="10148" y="21291"/>
                  <a:pt x="10211" y="21272"/>
                </a:cubicBezTo>
                <a:cubicBezTo>
                  <a:pt x="10309" y="21244"/>
                  <a:pt x="10406" y="21219"/>
                  <a:pt x="10500" y="21191"/>
                </a:cubicBezTo>
                <a:cubicBezTo>
                  <a:pt x="10577" y="21166"/>
                  <a:pt x="10654" y="21138"/>
                  <a:pt x="10730" y="21113"/>
                </a:cubicBezTo>
                <a:cubicBezTo>
                  <a:pt x="10803" y="21088"/>
                  <a:pt x="10880" y="21066"/>
                  <a:pt x="10950" y="21038"/>
                </a:cubicBezTo>
                <a:cubicBezTo>
                  <a:pt x="10967" y="21033"/>
                  <a:pt x="10985" y="21024"/>
                  <a:pt x="11006" y="21016"/>
                </a:cubicBezTo>
                <a:cubicBezTo>
                  <a:pt x="11082" y="20988"/>
                  <a:pt x="11155" y="20955"/>
                  <a:pt x="11229" y="20924"/>
                </a:cubicBezTo>
                <a:cubicBezTo>
                  <a:pt x="11316" y="20888"/>
                  <a:pt x="11403" y="20852"/>
                  <a:pt x="11490" y="20813"/>
                </a:cubicBezTo>
                <a:cubicBezTo>
                  <a:pt x="11563" y="20779"/>
                  <a:pt x="11633" y="20743"/>
                  <a:pt x="11706" y="20710"/>
                </a:cubicBezTo>
                <a:cubicBezTo>
                  <a:pt x="11765" y="20682"/>
                  <a:pt x="11828" y="20654"/>
                  <a:pt x="11884" y="20624"/>
                </a:cubicBezTo>
                <a:cubicBezTo>
                  <a:pt x="11908" y="20612"/>
                  <a:pt x="11929" y="20599"/>
                  <a:pt x="11953" y="20585"/>
                </a:cubicBezTo>
                <a:cubicBezTo>
                  <a:pt x="11974" y="20574"/>
                  <a:pt x="11995" y="20565"/>
                  <a:pt x="12016" y="20554"/>
                </a:cubicBezTo>
                <a:cubicBezTo>
                  <a:pt x="12058" y="20532"/>
                  <a:pt x="12100" y="20504"/>
                  <a:pt x="12142" y="20482"/>
                </a:cubicBezTo>
                <a:cubicBezTo>
                  <a:pt x="12194" y="20451"/>
                  <a:pt x="12250" y="20423"/>
                  <a:pt x="12302" y="20393"/>
                </a:cubicBezTo>
                <a:cubicBezTo>
                  <a:pt x="12330" y="20376"/>
                  <a:pt x="12354" y="20357"/>
                  <a:pt x="12382" y="20340"/>
                </a:cubicBezTo>
                <a:cubicBezTo>
                  <a:pt x="12441" y="20301"/>
                  <a:pt x="12504" y="20262"/>
                  <a:pt x="12563" y="20223"/>
                </a:cubicBezTo>
                <a:cubicBezTo>
                  <a:pt x="12605" y="20195"/>
                  <a:pt x="12650" y="20167"/>
                  <a:pt x="12692" y="20140"/>
                </a:cubicBezTo>
                <a:cubicBezTo>
                  <a:pt x="12724" y="20117"/>
                  <a:pt x="12755" y="20092"/>
                  <a:pt x="12786" y="20070"/>
                </a:cubicBezTo>
                <a:cubicBezTo>
                  <a:pt x="12846" y="20028"/>
                  <a:pt x="12901" y="19987"/>
                  <a:pt x="12957" y="19945"/>
                </a:cubicBezTo>
                <a:cubicBezTo>
                  <a:pt x="12992" y="19920"/>
                  <a:pt x="13027" y="19895"/>
                  <a:pt x="13062" y="19867"/>
                </a:cubicBezTo>
                <a:cubicBezTo>
                  <a:pt x="13097" y="19839"/>
                  <a:pt x="13128" y="19809"/>
                  <a:pt x="13163" y="19781"/>
                </a:cubicBezTo>
                <a:cubicBezTo>
                  <a:pt x="13215" y="19736"/>
                  <a:pt x="13267" y="19692"/>
                  <a:pt x="13320" y="19647"/>
                </a:cubicBezTo>
                <a:cubicBezTo>
                  <a:pt x="13347" y="19622"/>
                  <a:pt x="13375" y="19603"/>
                  <a:pt x="13400" y="19578"/>
                </a:cubicBezTo>
                <a:cubicBezTo>
                  <a:pt x="13438" y="19544"/>
                  <a:pt x="13469" y="19505"/>
                  <a:pt x="13508" y="19472"/>
                </a:cubicBezTo>
                <a:cubicBezTo>
                  <a:pt x="13539" y="19441"/>
                  <a:pt x="13571" y="19414"/>
                  <a:pt x="13602" y="19383"/>
                </a:cubicBezTo>
                <a:cubicBezTo>
                  <a:pt x="13619" y="19363"/>
                  <a:pt x="13637" y="19344"/>
                  <a:pt x="13654" y="19325"/>
                </a:cubicBezTo>
                <a:cubicBezTo>
                  <a:pt x="13675" y="19302"/>
                  <a:pt x="13696" y="19283"/>
                  <a:pt x="13717" y="19263"/>
                </a:cubicBezTo>
                <a:cubicBezTo>
                  <a:pt x="13755" y="19222"/>
                  <a:pt x="13790" y="19180"/>
                  <a:pt x="13825" y="19138"/>
                </a:cubicBezTo>
                <a:cubicBezTo>
                  <a:pt x="13870" y="19088"/>
                  <a:pt x="13916" y="19038"/>
                  <a:pt x="13957" y="18985"/>
                </a:cubicBezTo>
                <a:cubicBezTo>
                  <a:pt x="13971" y="18966"/>
                  <a:pt x="13989" y="18949"/>
                  <a:pt x="14003" y="18932"/>
                </a:cubicBezTo>
                <a:cubicBezTo>
                  <a:pt x="14041" y="18885"/>
                  <a:pt x="14076" y="18835"/>
                  <a:pt x="14111" y="18785"/>
                </a:cubicBezTo>
                <a:cubicBezTo>
                  <a:pt x="14149" y="18732"/>
                  <a:pt x="14191" y="18682"/>
                  <a:pt x="14226" y="18629"/>
                </a:cubicBezTo>
                <a:cubicBezTo>
                  <a:pt x="14236" y="18615"/>
                  <a:pt x="14247" y="18601"/>
                  <a:pt x="14257" y="18585"/>
                </a:cubicBezTo>
                <a:cubicBezTo>
                  <a:pt x="14295" y="18529"/>
                  <a:pt x="14330" y="18471"/>
                  <a:pt x="14365" y="18412"/>
                </a:cubicBezTo>
                <a:cubicBezTo>
                  <a:pt x="14397" y="18359"/>
                  <a:pt x="14431" y="18309"/>
                  <a:pt x="14463" y="18256"/>
                </a:cubicBezTo>
                <a:cubicBezTo>
                  <a:pt x="14470" y="18245"/>
                  <a:pt x="14477" y="18234"/>
                  <a:pt x="14484" y="18223"/>
                </a:cubicBezTo>
                <a:cubicBezTo>
                  <a:pt x="14498" y="18195"/>
                  <a:pt x="14515" y="18167"/>
                  <a:pt x="14529" y="18140"/>
                </a:cubicBezTo>
                <a:cubicBezTo>
                  <a:pt x="14543" y="18112"/>
                  <a:pt x="14560" y="18084"/>
                  <a:pt x="14574" y="18056"/>
                </a:cubicBezTo>
                <a:cubicBezTo>
                  <a:pt x="14588" y="18028"/>
                  <a:pt x="14602" y="18000"/>
                  <a:pt x="14616" y="17973"/>
                </a:cubicBezTo>
                <a:cubicBezTo>
                  <a:pt x="14630" y="17945"/>
                  <a:pt x="14644" y="17917"/>
                  <a:pt x="14658" y="17889"/>
                </a:cubicBezTo>
                <a:lnTo>
                  <a:pt x="21600" y="3232"/>
                </a:lnTo>
                <a:cubicBezTo>
                  <a:pt x="21523" y="3396"/>
                  <a:pt x="21433" y="3563"/>
                  <a:pt x="21335" y="3727"/>
                </a:cubicBezTo>
                <a:close/>
              </a:path>
            </a:pathLst>
          </a:custGeom>
          <a:gradFill flip="none" rotWithShape="1">
            <a:gsLst>
              <a:gs pos="0">
                <a:schemeClr val="accent2">
                  <a:lumMod val="50000"/>
                </a:schemeClr>
              </a:gs>
              <a:gs pos="48000">
                <a:schemeClr val="accent2">
                  <a:lumMod val="75000"/>
                </a:schemeClr>
              </a:gs>
              <a:gs pos="100000">
                <a:schemeClr val="accent2">
                  <a:lumMod val="75000"/>
                </a:schemeClr>
              </a:gs>
            </a:gsLst>
            <a:lin ang="16200000" scaled="1"/>
            <a:tileRect/>
          </a:gradFill>
          <a:ln w="12700">
            <a:miter lim="400000"/>
          </a:ln>
        </p:spPr>
        <p:txBody>
          <a:bodyPr lIns="28575" tIns="28575" rIns="28575" bIns="28575" anchor="ctr"/>
          <a:lstStyle/>
          <a:p>
            <a:endParaRPr sz="2250">
              <a:solidFill>
                <a:srgbClr val="FFFFFF"/>
              </a:solidFill>
            </a:endParaRPr>
          </a:p>
        </p:txBody>
      </p:sp>
      <p:sp>
        <p:nvSpPr>
          <p:cNvPr id="26" name="Shape">
            <a:extLst>
              <a:ext uri="{FF2B5EF4-FFF2-40B4-BE49-F238E27FC236}">
                <a16:creationId xmlns="" xmlns:a16="http://schemas.microsoft.com/office/drawing/2014/main" id="{23A80CCA-5F0A-4BA4-BAD9-327AF875FF4E}"/>
              </a:ext>
            </a:extLst>
          </p:cNvPr>
          <p:cNvSpPr/>
          <p:nvPr/>
        </p:nvSpPr>
        <p:spPr>
          <a:xfrm>
            <a:off x="4691874" y="2522619"/>
            <a:ext cx="1209022" cy="1105128"/>
          </a:xfrm>
          <a:custGeom>
            <a:avLst/>
            <a:gdLst/>
            <a:ahLst/>
            <a:cxnLst>
              <a:cxn ang="0">
                <a:pos x="wd2" y="hd2"/>
              </a:cxn>
              <a:cxn ang="5400000">
                <a:pos x="wd2" y="hd2"/>
              </a:cxn>
              <a:cxn ang="10800000">
                <a:pos x="wd2" y="hd2"/>
              </a:cxn>
              <a:cxn ang="16200000">
                <a:pos x="wd2" y="hd2"/>
              </a:cxn>
            </a:cxnLst>
            <a:rect l="0" t="0" r="r" b="b"/>
            <a:pathLst>
              <a:path w="21529" h="21600" extrusionOk="0">
                <a:moveTo>
                  <a:pt x="10447" y="0"/>
                </a:moveTo>
                <a:cubicBezTo>
                  <a:pt x="11894" y="0"/>
                  <a:pt x="13286" y="286"/>
                  <a:pt x="14563" y="810"/>
                </a:cubicBezTo>
                <a:cubicBezTo>
                  <a:pt x="15844" y="1333"/>
                  <a:pt x="17010" y="2089"/>
                  <a:pt x="18009" y="3033"/>
                </a:cubicBezTo>
                <a:cubicBezTo>
                  <a:pt x="19011" y="3976"/>
                  <a:pt x="19846" y="5107"/>
                  <a:pt x="20448" y="6371"/>
                </a:cubicBezTo>
                <a:cubicBezTo>
                  <a:pt x="21057" y="7643"/>
                  <a:pt x="21429" y="9045"/>
                  <a:pt x="21513" y="10531"/>
                </a:cubicBezTo>
                <a:cubicBezTo>
                  <a:pt x="21593" y="12024"/>
                  <a:pt x="21370" y="13460"/>
                  <a:pt x="20890" y="14774"/>
                </a:cubicBezTo>
                <a:cubicBezTo>
                  <a:pt x="20410" y="16096"/>
                  <a:pt x="19669" y="17291"/>
                  <a:pt x="18729" y="18300"/>
                </a:cubicBezTo>
                <a:cubicBezTo>
                  <a:pt x="17782" y="19316"/>
                  <a:pt x="16638" y="20137"/>
                  <a:pt x="15343" y="20710"/>
                </a:cubicBezTo>
                <a:cubicBezTo>
                  <a:pt x="14049" y="21283"/>
                  <a:pt x="12608" y="21600"/>
                  <a:pt x="11084" y="21600"/>
                </a:cubicBezTo>
                <a:cubicBezTo>
                  <a:pt x="9559" y="21600"/>
                  <a:pt x="8101" y="21283"/>
                  <a:pt x="6772" y="20710"/>
                </a:cubicBezTo>
                <a:cubicBezTo>
                  <a:pt x="5446" y="20137"/>
                  <a:pt x="4249" y="19316"/>
                  <a:pt x="3243" y="18300"/>
                </a:cubicBezTo>
                <a:cubicBezTo>
                  <a:pt x="2241" y="17291"/>
                  <a:pt x="1434" y="16096"/>
                  <a:pt x="873" y="14774"/>
                </a:cubicBezTo>
                <a:cubicBezTo>
                  <a:pt x="317" y="13460"/>
                  <a:pt x="7" y="12028"/>
                  <a:pt x="0" y="10531"/>
                </a:cubicBezTo>
                <a:cubicBezTo>
                  <a:pt x="-7" y="9045"/>
                  <a:pt x="285" y="7639"/>
                  <a:pt x="818" y="6371"/>
                </a:cubicBezTo>
                <a:cubicBezTo>
                  <a:pt x="1347" y="5107"/>
                  <a:pt x="2112" y="3976"/>
                  <a:pt x="3059" y="3033"/>
                </a:cubicBezTo>
                <a:cubicBezTo>
                  <a:pt x="4002" y="2093"/>
                  <a:pt x="5126" y="1333"/>
                  <a:pt x="6375" y="810"/>
                </a:cubicBezTo>
                <a:cubicBezTo>
                  <a:pt x="7625" y="286"/>
                  <a:pt x="8999" y="0"/>
                  <a:pt x="10447" y="0"/>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 xmlns:a16="http://schemas.microsoft.com/office/drawing/2014/main" id="{1D016D44-53F7-4E17-BD5F-E23690508929}"/>
              </a:ext>
            </a:extLst>
          </p:cNvPr>
          <p:cNvSpPr/>
          <p:nvPr/>
        </p:nvSpPr>
        <p:spPr>
          <a:xfrm>
            <a:off x="3270269" y="3009031"/>
            <a:ext cx="1212027" cy="1516889"/>
          </a:xfrm>
          <a:custGeom>
            <a:avLst/>
            <a:gdLst/>
            <a:ahLst/>
            <a:cxnLst>
              <a:cxn ang="0">
                <a:pos x="wd2" y="hd2"/>
              </a:cxn>
              <a:cxn ang="5400000">
                <a:pos x="wd2" y="hd2"/>
              </a:cxn>
              <a:cxn ang="10800000">
                <a:pos x="wd2" y="hd2"/>
              </a:cxn>
              <a:cxn ang="16200000">
                <a:pos x="wd2" y="hd2"/>
              </a:cxn>
            </a:cxnLst>
            <a:rect l="0" t="0" r="r" b="b"/>
            <a:pathLst>
              <a:path w="21600" h="21600" extrusionOk="0">
                <a:moveTo>
                  <a:pt x="21496" y="16663"/>
                </a:moveTo>
                <a:cubicBezTo>
                  <a:pt x="21509" y="16602"/>
                  <a:pt x="21520" y="16538"/>
                  <a:pt x="21530" y="16474"/>
                </a:cubicBezTo>
                <a:cubicBezTo>
                  <a:pt x="21534" y="16443"/>
                  <a:pt x="21544" y="16416"/>
                  <a:pt x="21548" y="16385"/>
                </a:cubicBezTo>
                <a:cubicBezTo>
                  <a:pt x="21548" y="16374"/>
                  <a:pt x="21551" y="16366"/>
                  <a:pt x="21551" y="16354"/>
                </a:cubicBezTo>
                <a:cubicBezTo>
                  <a:pt x="21562" y="16285"/>
                  <a:pt x="21569" y="16215"/>
                  <a:pt x="21576" y="16146"/>
                </a:cubicBezTo>
                <a:cubicBezTo>
                  <a:pt x="21579" y="16112"/>
                  <a:pt x="21583" y="16076"/>
                  <a:pt x="21586" y="16043"/>
                </a:cubicBezTo>
                <a:cubicBezTo>
                  <a:pt x="21593" y="15937"/>
                  <a:pt x="21600" y="15834"/>
                  <a:pt x="21600" y="15726"/>
                </a:cubicBezTo>
                <a:cubicBezTo>
                  <a:pt x="21600" y="15709"/>
                  <a:pt x="21600" y="15692"/>
                  <a:pt x="21600" y="15675"/>
                </a:cubicBezTo>
                <a:cubicBezTo>
                  <a:pt x="21600" y="15659"/>
                  <a:pt x="21600" y="15642"/>
                  <a:pt x="21600" y="15625"/>
                </a:cubicBezTo>
                <a:cubicBezTo>
                  <a:pt x="21600" y="15609"/>
                  <a:pt x="21600" y="15592"/>
                  <a:pt x="21600" y="15575"/>
                </a:cubicBezTo>
                <a:cubicBezTo>
                  <a:pt x="21600" y="15559"/>
                  <a:pt x="21600" y="15542"/>
                  <a:pt x="21597" y="15525"/>
                </a:cubicBezTo>
                <a:lnTo>
                  <a:pt x="20973" y="0"/>
                </a:lnTo>
                <a:cubicBezTo>
                  <a:pt x="20973" y="22"/>
                  <a:pt x="20973" y="45"/>
                  <a:pt x="20977" y="67"/>
                </a:cubicBezTo>
                <a:cubicBezTo>
                  <a:pt x="20977" y="89"/>
                  <a:pt x="20977" y="111"/>
                  <a:pt x="20977" y="134"/>
                </a:cubicBezTo>
                <a:cubicBezTo>
                  <a:pt x="20977" y="156"/>
                  <a:pt x="20977" y="178"/>
                  <a:pt x="20977" y="200"/>
                </a:cubicBezTo>
                <a:cubicBezTo>
                  <a:pt x="20977" y="223"/>
                  <a:pt x="20977" y="245"/>
                  <a:pt x="20977" y="270"/>
                </a:cubicBezTo>
                <a:cubicBezTo>
                  <a:pt x="20977" y="415"/>
                  <a:pt x="20970" y="557"/>
                  <a:pt x="20956" y="701"/>
                </a:cubicBezTo>
                <a:cubicBezTo>
                  <a:pt x="20952" y="749"/>
                  <a:pt x="20945" y="796"/>
                  <a:pt x="20942" y="840"/>
                </a:cubicBezTo>
                <a:cubicBezTo>
                  <a:pt x="20931" y="935"/>
                  <a:pt x="20921" y="1030"/>
                  <a:pt x="20907" y="1124"/>
                </a:cubicBezTo>
                <a:cubicBezTo>
                  <a:pt x="20900" y="1180"/>
                  <a:pt x="20886" y="1233"/>
                  <a:pt x="20876" y="1288"/>
                </a:cubicBezTo>
                <a:cubicBezTo>
                  <a:pt x="20858" y="1375"/>
                  <a:pt x="20844" y="1461"/>
                  <a:pt x="20823" y="1544"/>
                </a:cubicBezTo>
                <a:cubicBezTo>
                  <a:pt x="20809" y="1603"/>
                  <a:pt x="20795" y="1659"/>
                  <a:pt x="20782" y="1717"/>
                </a:cubicBezTo>
                <a:cubicBezTo>
                  <a:pt x="20761" y="1798"/>
                  <a:pt x="20740" y="1878"/>
                  <a:pt x="20715" y="1959"/>
                </a:cubicBezTo>
                <a:cubicBezTo>
                  <a:pt x="20698" y="2018"/>
                  <a:pt x="20681" y="2073"/>
                  <a:pt x="20660" y="2132"/>
                </a:cubicBezTo>
                <a:cubicBezTo>
                  <a:pt x="20632" y="2212"/>
                  <a:pt x="20604" y="2290"/>
                  <a:pt x="20576" y="2368"/>
                </a:cubicBezTo>
                <a:cubicBezTo>
                  <a:pt x="20555" y="2424"/>
                  <a:pt x="20534" y="2479"/>
                  <a:pt x="20510" y="2535"/>
                </a:cubicBezTo>
                <a:cubicBezTo>
                  <a:pt x="20479" y="2613"/>
                  <a:pt x="20444" y="2691"/>
                  <a:pt x="20405" y="2769"/>
                </a:cubicBezTo>
                <a:cubicBezTo>
                  <a:pt x="20381" y="2822"/>
                  <a:pt x="20357" y="2877"/>
                  <a:pt x="20329" y="2930"/>
                </a:cubicBezTo>
                <a:cubicBezTo>
                  <a:pt x="20290" y="3011"/>
                  <a:pt x="20245" y="3092"/>
                  <a:pt x="20203" y="3170"/>
                </a:cubicBezTo>
                <a:cubicBezTo>
                  <a:pt x="20176" y="3220"/>
                  <a:pt x="20151" y="3267"/>
                  <a:pt x="20123" y="3317"/>
                </a:cubicBezTo>
                <a:cubicBezTo>
                  <a:pt x="20071" y="3406"/>
                  <a:pt x="20019" y="3492"/>
                  <a:pt x="19963" y="3579"/>
                </a:cubicBezTo>
                <a:cubicBezTo>
                  <a:pt x="19939" y="3618"/>
                  <a:pt x="19918" y="3654"/>
                  <a:pt x="19893" y="3693"/>
                </a:cubicBezTo>
                <a:cubicBezTo>
                  <a:pt x="19796" y="3840"/>
                  <a:pt x="19692" y="3988"/>
                  <a:pt x="19580" y="4130"/>
                </a:cubicBezTo>
                <a:cubicBezTo>
                  <a:pt x="19552" y="4166"/>
                  <a:pt x="19521" y="4205"/>
                  <a:pt x="19493" y="4241"/>
                </a:cubicBezTo>
                <a:cubicBezTo>
                  <a:pt x="19402" y="4355"/>
                  <a:pt x="19308" y="4469"/>
                  <a:pt x="19207" y="4580"/>
                </a:cubicBezTo>
                <a:cubicBezTo>
                  <a:pt x="19180" y="4611"/>
                  <a:pt x="19152" y="4644"/>
                  <a:pt x="19124" y="4675"/>
                </a:cubicBezTo>
                <a:cubicBezTo>
                  <a:pt x="18998" y="4811"/>
                  <a:pt x="18870" y="4945"/>
                  <a:pt x="18734" y="5076"/>
                </a:cubicBezTo>
                <a:cubicBezTo>
                  <a:pt x="18706" y="5104"/>
                  <a:pt x="18675" y="5129"/>
                  <a:pt x="18647" y="5157"/>
                </a:cubicBezTo>
                <a:cubicBezTo>
                  <a:pt x="18532" y="5262"/>
                  <a:pt x="18417" y="5368"/>
                  <a:pt x="18295" y="5471"/>
                </a:cubicBezTo>
                <a:cubicBezTo>
                  <a:pt x="18257" y="5504"/>
                  <a:pt x="18215" y="5538"/>
                  <a:pt x="18177" y="5571"/>
                </a:cubicBezTo>
                <a:cubicBezTo>
                  <a:pt x="18030" y="5694"/>
                  <a:pt x="17877" y="5813"/>
                  <a:pt x="17720" y="5927"/>
                </a:cubicBezTo>
                <a:cubicBezTo>
                  <a:pt x="17710" y="5933"/>
                  <a:pt x="17703" y="5941"/>
                  <a:pt x="17692" y="5947"/>
                </a:cubicBezTo>
                <a:cubicBezTo>
                  <a:pt x="17543" y="6055"/>
                  <a:pt x="17386" y="6161"/>
                  <a:pt x="17229" y="6264"/>
                </a:cubicBezTo>
                <a:cubicBezTo>
                  <a:pt x="17184" y="6295"/>
                  <a:pt x="17135" y="6325"/>
                  <a:pt x="17086" y="6353"/>
                </a:cubicBezTo>
                <a:cubicBezTo>
                  <a:pt x="16947" y="6442"/>
                  <a:pt x="16804" y="6526"/>
                  <a:pt x="16658" y="6609"/>
                </a:cubicBezTo>
                <a:cubicBezTo>
                  <a:pt x="16623" y="6629"/>
                  <a:pt x="16588" y="6648"/>
                  <a:pt x="16554" y="6668"/>
                </a:cubicBezTo>
                <a:cubicBezTo>
                  <a:pt x="16376" y="6765"/>
                  <a:pt x="16195" y="6860"/>
                  <a:pt x="16010" y="6951"/>
                </a:cubicBezTo>
                <a:cubicBezTo>
                  <a:pt x="15968" y="6974"/>
                  <a:pt x="15923" y="6993"/>
                  <a:pt x="15881" y="7013"/>
                </a:cubicBezTo>
                <a:cubicBezTo>
                  <a:pt x="15718" y="7091"/>
                  <a:pt x="15554" y="7166"/>
                  <a:pt x="15383" y="7235"/>
                </a:cubicBezTo>
                <a:cubicBezTo>
                  <a:pt x="15338" y="7255"/>
                  <a:pt x="15293" y="7274"/>
                  <a:pt x="15244" y="7294"/>
                </a:cubicBezTo>
                <a:cubicBezTo>
                  <a:pt x="15042" y="7377"/>
                  <a:pt x="14837" y="7455"/>
                  <a:pt x="14628" y="7530"/>
                </a:cubicBezTo>
                <a:cubicBezTo>
                  <a:pt x="14586" y="7544"/>
                  <a:pt x="14544" y="7558"/>
                  <a:pt x="14502" y="7572"/>
                </a:cubicBezTo>
                <a:cubicBezTo>
                  <a:pt x="14325" y="7633"/>
                  <a:pt x="14143" y="7689"/>
                  <a:pt x="13959" y="7744"/>
                </a:cubicBezTo>
                <a:cubicBezTo>
                  <a:pt x="13903" y="7761"/>
                  <a:pt x="13851" y="7778"/>
                  <a:pt x="13795" y="7792"/>
                </a:cubicBezTo>
                <a:cubicBezTo>
                  <a:pt x="13576" y="7853"/>
                  <a:pt x="13353" y="7911"/>
                  <a:pt x="13130" y="7962"/>
                </a:cubicBezTo>
                <a:cubicBezTo>
                  <a:pt x="13095" y="7970"/>
                  <a:pt x="13060" y="7975"/>
                  <a:pt x="13025" y="7984"/>
                </a:cubicBezTo>
                <a:cubicBezTo>
                  <a:pt x="12827" y="8028"/>
                  <a:pt x="12628" y="8067"/>
                  <a:pt x="12423" y="8101"/>
                </a:cubicBezTo>
                <a:cubicBezTo>
                  <a:pt x="12364" y="8112"/>
                  <a:pt x="12305" y="8120"/>
                  <a:pt x="12245" y="8131"/>
                </a:cubicBezTo>
                <a:cubicBezTo>
                  <a:pt x="12012" y="8170"/>
                  <a:pt x="11775" y="8204"/>
                  <a:pt x="11538" y="8231"/>
                </a:cubicBezTo>
                <a:cubicBezTo>
                  <a:pt x="11517" y="8234"/>
                  <a:pt x="11497" y="8234"/>
                  <a:pt x="11472" y="8237"/>
                </a:cubicBezTo>
                <a:cubicBezTo>
                  <a:pt x="11253" y="8262"/>
                  <a:pt x="11030" y="8279"/>
                  <a:pt x="10807" y="8293"/>
                </a:cubicBezTo>
                <a:cubicBezTo>
                  <a:pt x="10744" y="8295"/>
                  <a:pt x="10682" y="8301"/>
                  <a:pt x="10619" y="8304"/>
                </a:cubicBezTo>
                <a:cubicBezTo>
                  <a:pt x="10372" y="8315"/>
                  <a:pt x="10128" y="8323"/>
                  <a:pt x="9877" y="8323"/>
                </a:cubicBezTo>
                <a:cubicBezTo>
                  <a:pt x="8717" y="8323"/>
                  <a:pt x="7606" y="8190"/>
                  <a:pt x="6568" y="7942"/>
                </a:cubicBezTo>
                <a:cubicBezTo>
                  <a:pt x="5534" y="7694"/>
                  <a:pt x="4573" y="7333"/>
                  <a:pt x="3713" y="6879"/>
                </a:cubicBezTo>
                <a:cubicBezTo>
                  <a:pt x="2856" y="6425"/>
                  <a:pt x="2104" y="5880"/>
                  <a:pt x="1473" y="5262"/>
                </a:cubicBezTo>
                <a:cubicBezTo>
                  <a:pt x="846" y="4647"/>
                  <a:pt x="348" y="3960"/>
                  <a:pt x="0" y="3222"/>
                </a:cubicBezTo>
                <a:lnTo>
                  <a:pt x="6938" y="17885"/>
                </a:lnTo>
                <a:cubicBezTo>
                  <a:pt x="7192" y="18425"/>
                  <a:pt x="7551" y="18926"/>
                  <a:pt x="7996" y="19374"/>
                </a:cubicBezTo>
                <a:cubicBezTo>
                  <a:pt x="8442" y="19825"/>
                  <a:pt x="8975" y="20220"/>
                  <a:pt x="9578" y="20551"/>
                </a:cubicBezTo>
                <a:cubicBezTo>
                  <a:pt x="10180" y="20882"/>
                  <a:pt x="10852" y="21144"/>
                  <a:pt x="11577" y="21322"/>
                </a:cubicBezTo>
                <a:cubicBezTo>
                  <a:pt x="12301" y="21503"/>
                  <a:pt x="13074" y="21600"/>
                  <a:pt x="13882" y="21600"/>
                </a:cubicBezTo>
                <a:cubicBezTo>
                  <a:pt x="14056" y="21600"/>
                  <a:pt x="14227" y="21594"/>
                  <a:pt x="14398" y="21586"/>
                </a:cubicBezTo>
                <a:cubicBezTo>
                  <a:pt x="14443" y="21583"/>
                  <a:pt x="14485" y="21581"/>
                  <a:pt x="14530" y="21578"/>
                </a:cubicBezTo>
                <a:cubicBezTo>
                  <a:pt x="14687" y="21567"/>
                  <a:pt x="14840" y="21555"/>
                  <a:pt x="14993" y="21539"/>
                </a:cubicBezTo>
                <a:cubicBezTo>
                  <a:pt x="15004" y="21539"/>
                  <a:pt x="15018" y="21536"/>
                  <a:pt x="15032" y="21536"/>
                </a:cubicBezTo>
                <a:cubicBezTo>
                  <a:pt x="15035" y="21536"/>
                  <a:pt x="15038" y="21536"/>
                  <a:pt x="15042" y="21536"/>
                </a:cubicBezTo>
                <a:cubicBezTo>
                  <a:pt x="15209" y="21517"/>
                  <a:pt x="15373" y="21491"/>
                  <a:pt x="15533" y="21464"/>
                </a:cubicBezTo>
                <a:cubicBezTo>
                  <a:pt x="15575" y="21455"/>
                  <a:pt x="15617" y="21450"/>
                  <a:pt x="15658" y="21441"/>
                </a:cubicBezTo>
                <a:cubicBezTo>
                  <a:pt x="15798" y="21416"/>
                  <a:pt x="15937" y="21389"/>
                  <a:pt x="16076" y="21355"/>
                </a:cubicBezTo>
                <a:cubicBezTo>
                  <a:pt x="16094" y="21352"/>
                  <a:pt x="16115" y="21347"/>
                  <a:pt x="16132" y="21344"/>
                </a:cubicBezTo>
                <a:cubicBezTo>
                  <a:pt x="16139" y="21341"/>
                  <a:pt x="16143" y="21341"/>
                  <a:pt x="16150" y="21338"/>
                </a:cubicBezTo>
                <a:cubicBezTo>
                  <a:pt x="16306" y="21302"/>
                  <a:pt x="16459" y="21260"/>
                  <a:pt x="16613" y="21216"/>
                </a:cubicBezTo>
                <a:cubicBezTo>
                  <a:pt x="16651" y="21205"/>
                  <a:pt x="16689" y="21194"/>
                  <a:pt x="16724" y="21183"/>
                </a:cubicBezTo>
                <a:cubicBezTo>
                  <a:pt x="16776" y="21166"/>
                  <a:pt x="16832" y="21152"/>
                  <a:pt x="16888" y="21132"/>
                </a:cubicBezTo>
                <a:cubicBezTo>
                  <a:pt x="16961" y="21107"/>
                  <a:pt x="17031" y="21082"/>
                  <a:pt x="17104" y="21057"/>
                </a:cubicBezTo>
                <a:cubicBezTo>
                  <a:pt x="17125" y="21049"/>
                  <a:pt x="17146" y="21043"/>
                  <a:pt x="17166" y="21038"/>
                </a:cubicBezTo>
                <a:cubicBezTo>
                  <a:pt x="17173" y="21035"/>
                  <a:pt x="17184" y="21032"/>
                  <a:pt x="17191" y="21027"/>
                </a:cubicBezTo>
                <a:cubicBezTo>
                  <a:pt x="17337" y="20974"/>
                  <a:pt x="17480" y="20915"/>
                  <a:pt x="17619" y="20857"/>
                </a:cubicBezTo>
                <a:cubicBezTo>
                  <a:pt x="17651" y="20843"/>
                  <a:pt x="17682" y="20829"/>
                  <a:pt x="17717" y="20815"/>
                </a:cubicBezTo>
                <a:cubicBezTo>
                  <a:pt x="17835" y="20762"/>
                  <a:pt x="17947" y="20710"/>
                  <a:pt x="18061" y="20654"/>
                </a:cubicBezTo>
                <a:cubicBezTo>
                  <a:pt x="18082" y="20643"/>
                  <a:pt x="18103" y="20634"/>
                  <a:pt x="18121" y="20626"/>
                </a:cubicBezTo>
                <a:cubicBezTo>
                  <a:pt x="18131" y="20620"/>
                  <a:pt x="18142" y="20615"/>
                  <a:pt x="18152" y="20609"/>
                </a:cubicBezTo>
                <a:cubicBezTo>
                  <a:pt x="18281" y="20543"/>
                  <a:pt x="18406" y="20476"/>
                  <a:pt x="18532" y="20403"/>
                </a:cubicBezTo>
                <a:cubicBezTo>
                  <a:pt x="18539" y="20401"/>
                  <a:pt x="18546" y="20398"/>
                  <a:pt x="18549" y="20392"/>
                </a:cubicBezTo>
                <a:cubicBezTo>
                  <a:pt x="18567" y="20381"/>
                  <a:pt x="18584" y="20370"/>
                  <a:pt x="18601" y="20359"/>
                </a:cubicBezTo>
                <a:cubicBezTo>
                  <a:pt x="18702" y="20298"/>
                  <a:pt x="18800" y="20236"/>
                  <a:pt x="18897" y="20172"/>
                </a:cubicBezTo>
                <a:cubicBezTo>
                  <a:pt x="18915" y="20161"/>
                  <a:pt x="18936" y="20150"/>
                  <a:pt x="18953" y="20139"/>
                </a:cubicBezTo>
                <a:cubicBezTo>
                  <a:pt x="18967" y="20128"/>
                  <a:pt x="18981" y="20117"/>
                  <a:pt x="18998" y="20108"/>
                </a:cubicBezTo>
                <a:cubicBezTo>
                  <a:pt x="19106" y="20033"/>
                  <a:pt x="19214" y="19958"/>
                  <a:pt x="19319" y="19877"/>
                </a:cubicBezTo>
                <a:cubicBezTo>
                  <a:pt x="19326" y="19875"/>
                  <a:pt x="19329" y="19869"/>
                  <a:pt x="19336" y="19866"/>
                </a:cubicBezTo>
                <a:cubicBezTo>
                  <a:pt x="19336" y="19866"/>
                  <a:pt x="19340" y="19864"/>
                  <a:pt x="19340" y="19864"/>
                </a:cubicBezTo>
                <a:cubicBezTo>
                  <a:pt x="19340" y="19864"/>
                  <a:pt x="19343" y="19861"/>
                  <a:pt x="19343" y="19861"/>
                </a:cubicBezTo>
                <a:cubicBezTo>
                  <a:pt x="19451" y="19777"/>
                  <a:pt x="19556" y="19691"/>
                  <a:pt x="19657" y="19605"/>
                </a:cubicBezTo>
                <a:cubicBezTo>
                  <a:pt x="19667" y="19594"/>
                  <a:pt x="19681" y="19585"/>
                  <a:pt x="19691" y="19574"/>
                </a:cubicBezTo>
                <a:cubicBezTo>
                  <a:pt x="19709" y="19560"/>
                  <a:pt x="19723" y="19546"/>
                  <a:pt x="19737" y="19530"/>
                </a:cubicBezTo>
                <a:cubicBezTo>
                  <a:pt x="19820" y="19454"/>
                  <a:pt x="19900" y="19379"/>
                  <a:pt x="19981" y="19301"/>
                </a:cubicBezTo>
                <a:cubicBezTo>
                  <a:pt x="19994" y="19288"/>
                  <a:pt x="20012" y="19274"/>
                  <a:pt x="20026" y="19260"/>
                </a:cubicBezTo>
                <a:cubicBezTo>
                  <a:pt x="20033" y="19254"/>
                  <a:pt x="20036" y="19249"/>
                  <a:pt x="20043" y="19243"/>
                </a:cubicBezTo>
                <a:cubicBezTo>
                  <a:pt x="20137" y="19148"/>
                  <a:pt x="20228" y="19051"/>
                  <a:pt x="20311" y="18951"/>
                </a:cubicBezTo>
                <a:cubicBezTo>
                  <a:pt x="20318" y="18942"/>
                  <a:pt x="20325" y="18937"/>
                  <a:pt x="20332" y="18929"/>
                </a:cubicBezTo>
                <a:cubicBezTo>
                  <a:pt x="20346" y="18912"/>
                  <a:pt x="20357" y="18895"/>
                  <a:pt x="20371" y="18881"/>
                </a:cubicBezTo>
                <a:cubicBezTo>
                  <a:pt x="20440" y="18801"/>
                  <a:pt x="20506" y="18717"/>
                  <a:pt x="20569" y="18634"/>
                </a:cubicBezTo>
                <a:cubicBezTo>
                  <a:pt x="20583" y="18617"/>
                  <a:pt x="20597" y="18600"/>
                  <a:pt x="20607" y="18583"/>
                </a:cubicBezTo>
                <a:cubicBezTo>
                  <a:pt x="20614" y="18572"/>
                  <a:pt x="20621" y="18561"/>
                  <a:pt x="20628" y="18553"/>
                </a:cubicBezTo>
                <a:cubicBezTo>
                  <a:pt x="20705" y="18447"/>
                  <a:pt x="20778" y="18341"/>
                  <a:pt x="20844" y="18233"/>
                </a:cubicBezTo>
                <a:cubicBezTo>
                  <a:pt x="20848" y="18230"/>
                  <a:pt x="20848" y="18227"/>
                  <a:pt x="20851" y="18224"/>
                </a:cubicBezTo>
                <a:cubicBezTo>
                  <a:pt x="20865" y="18199"/>
                  <a:pt x="20879" y="18174"/>
                  <a:pt x="20893" y="18152"/>
                </a:cubicBezTo>
                <a:cubicBezTo>
                  <a:pt x="20924" y="18096"/>
                  <a:pt x="20959" y="18044"/>
                  <a:pt x="20991" y="17988"/>
                </a:cubicBezTo>
                <a:cubicBezTo>
                  <a:pt x="20998" y="17980"/>
                  <a:pt x="21001" y="17968"/>
                  <a:pt x="21005" y="17960"/>
                </a:cubicBezTo>
                <a:cubicBezTo>
                  <a:pt x="21025" y="17924"/>
                  <a:pt x="21043" y="17888"/>
                  <a:pt x="21060" y="17852"/>
                </a:cubicBezTo>
                <a:cubicBezTo>
                  <a:pt x="21092" y="17793"/>
                  <a:pt x="21119" y="17735"/>
                  <a:pt x="21147" y="17676"/>
                </a:cubicBezTo>
                <a:cubicBezTo>
                  <a:pt x="21154" y="17662"/>
                  <a:pt x="21161" y="17651"/>
                  <a:pt x="21168" y="17637"/>
                </a:cubicBezTo>
                <a:cubicBezTo>
                  <a:pt x="21179" y="17612"/>
                  <a:pt x="21189" y="17584"/>
                  <a:pt x="21200" y="17559"/>
                </a:cubicBezTo>
                <a:cubicBezTo>
                  <a:pt x="21224" y="17501"/>
                  <a:pt x="21248" y="17445"/>
                  <a:pt x="21273" y="17387"/>
                </a:cubicBezTo>
                <a:cubicBezTo>
                  <a:pt x="21290" y="17345"/>
                  <a:pt x="21304" y="17306"/>
                  <a:pt x="21318" y="17264"/>
                </a:cubicBezTo>
                <a:cubicBezTo>
                  <a:pt x="21339" y="17206"/>
                  <a:pt x="21360" y="17148"/>
                  <a:pt x="21377" y="17089"/>
                </a:cubicBezTo>
                <a:cubicBezTo>
                  <a:pt x="21384" y="17067"/>
                  <a:pt x="21395" y="17045"/>
                  <a:pt x="21402" y="17022"/>
                </a:cubicBezTo>
                <a:cubicBezTo>
                  <a:pt x="21409" y="17003"/>
                  <a:pt x="21412" y="16983"/>
                  <a:pt x="21415" y="16964"/>
                </a:cubicBezTo>
                <a:cubicBezTo>
                  <a:pt x="21433" y="16905"/>
                  <a:pt x="21447" y="16844"/>
                  <a:pt x="21464" y="16786"/>
                </a:cubicBezTo>
                <a:cubicBezTo>
                  <a:pt x="21475" y="16747"/>
                  <a:pt x="21485" y="16705"/>
                  <a:pt x="21496" y="16663"/>
                </a:cubicBezTo>
                <a:close/>
              </a:path>
            </a:pathLst>
          </a:custGeom>
          <a:gradFill flip="none" rotWithShape="1">
            <a:gsLst>
              <a:gs pos="0">
                <a:schemeClr val="accent6">
                  <a:lumMod val="50000"/>
                </a:schemeClr>
              </a:gs>
              <a:gs pos="48000">
                <a:schemeClr val="accent6">
                  <a:lumMod val="75000"/>
                </a:schemeClr>
              </a:gs>
              <a:gs pos="100000">
                <a:schemeClr val="accent6">
                  <a:lumMod val="75000"/>
                </a:schemeClr>
              </a:gs>
            </a:gsLst>
            <a:lin ang="16200000" scaled="1"/>
            <a:tileRect/>
          </a:gradFill>
          <a:ln w="12700">
            <a:miter lim="400000"/>
          </a:ln>
        </p:spPr>
        <p:txBody>
          <a:bodyPr lIns="28575" tIns="28575" rIns="28575" bIns="28575" anchor="ctr"/>
          <a:lstStyle/>
          <a:p>
            <a:endParaRPr sz="2250">
              <a:solidFill>
                <a:srgbClr val="FFFFFF"/>
              </a:solidFill>
            </a:endParaRPr>
          </a:p>
        </p:txBody>
      </p:sp>
      <p:sp>
        <p:nvSpPr>
          <p:cNvPr id="28" name="Shape">
            <a:extLst>
              <a:ext uri="{FF2B5EF4-FFF2-40B4-BE49-F238E27FC236}">
                <a16:creationId xmlns="" xmlns:a16="http://schemas.microsoft.com/office/drawing/2014/main" id="{79FAB1D7-4C9F-4D0A-BB64-F71B82C29FE0}"/>
              </a:ext>
            </a:extLst>
          </p:cNvPr>
          <p:cNvSpPr/>
          <p:nvPr/>
        </p:nvSpPr>
        <p:spPr>
          <a:xfrm>
            <a:off x="3236179" y="2511882"/>
            <a:ext cx="1209023" cy="1105128"/>
          </a:xfrm>
          <a:custGeom>
            <a:avLst/>
            <a:gdLst/>
            <a:ahLst/>
            <a:cxnLst>
              <a:cxn ang="0">
                <a:pos x="wd2" y="hd2"/>
              </a:cxn>
              <a:cxn ang="5400000">
                <a:pos x="wd2" y="hd2"/>
              </a:cxn>
              <a:cxn ang="10800000">
                <a:pos x="wd2" y="hd2"/>
              </a:cxn>
              <a:cxn ang="16200000">
                <a:pos x="wd2" y="hd2"/>
              </a:cxn>
            </a:cxnLst>
            <a:rect l="0" t="0" r="r" b="b"/>
            <a:pathLst>
              <a:path w="21529" h="21600" extrusionOk="0">
                <a:moveTo>
                  <a:pt x="11082" y="0"/>
                </a:moveTo>
                <a:cubicBezTo>
                  <a:pt x="12530" y="0"/>
                  <a:pt x="13905" y="286"/>
                  <a:pt x="15150" y="810"/>
                </a:cubicBezTo>
                <a:cubicBezTo>
                  <a:pt x="16400" y="1333"/>
                  <a:pt x="17524" y="2089"/>
                  <a:pt x="18467" y="3033"/>
                </a:cubicBezTo>
                <a:cubicBezTo>
                  <a:pt x="19413" y="3976"/>
                  <a:pt x="20182" y="5107"/>
                  <a:pt x="20711" y="6371"/>
                </a:cubicBezTo>
                <a:cubicBezTo>
                  <a:pt x="21244" y="7643"/>
                  <a:pt x="21536" y="9045"/>
                  <a:pt x="21529" y="10531"/>
                </a:cubicBezTo>
                <a:cubicBezTo>
                  <a:pt x="21522" y="12024"/>
                  <a:pt x="21212" y="13460"/>
                  <a:pt x="20656" y="14774"/>
                </a:cubicBezTo>
                <a:cubicBezTo>
                  <a:pt x="20095" y="16096"/>
                  <a:pt x="19284" y="17291"/>
                  <a:pt x="18286" y="18300"/>
                </a:cubicBezTo>
                <a:cubicBezTo>
                  <a:pt x="17280" y="19316"/>
                  <a:pt x="16083" y="20137"/>
                  <a:pt x="14757" y="20710"/>
                </a:cubicBezTo>
                <a:cubicBezTo>
                  <a:pt x="13428" y="21283"/>
                  <a:pt x="11970" y="21600"/>
                  <a:pt x="10445" y="21600"/>
                </a:cubicBezTo>
                <a:cubicBezTo>
                  <a:pt x="8921" y="21600"/>
                  <a:pt x="7484" y="21283"/>
                  <a:pt x="6186" y="20710"/>
                </a:cubicBezTo>
                <a:cubicBezTo>
                  <a:pt x="4895" y="20137"/>
                  <a:pt x="3747" y="19316"/>
                  <a:pt x="2800" y="18300"/>
                </a:cubicBezTo>
                <a:cubicBezTo>
                  <a:pt x="1860" y="17291"/>
                  <a:pt x="1123" y="16096"/>
                  <a:pt x="639" y="14774"/>
                </a:cubicBezTo>
                <a:cubicBezTo>
                  <a:pt x="159" y="13460"/>
                  <a:pt x="-64" y="12028"/>
                  <a:pt x="16" y="10531"/>
                </a:cubicBezTo>
                <a:cubicBezTo>
                  <a:pt x="96" y="9045"/>
                  <a:pt x="472" y="7639"/>
                  <a:pt x="1081" y="6371"/>
                </a:cubicBezTo>
                <a:cubicBezTo>
                  <a:pt x="1683" y="5107"/>
                  <a:pt x="2518" y="3976"/>
                  <a:pt x="3520" y="3033"/>
                </a:cubicBezTo>
                <a:cubicBezTo>
                  <a:pt x="4519" y="2093"/>
                  <a:pt x="5688" y="1333"/>
                  <a:pt x="6966" y="810"/>
                </a:cubicBezTo>
                <a:cubicBezTo>
                  <a:pt x="8243" y="286"/>
                  <a:pt x="9631" y="0"/>
                  <a:pt x="11082" y="0"/>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 xmlns:a16="http://schemas.microsoft.com/office/drawing/2014/main" id="{3A9F5A96-4146-418A-92C4-F90E291FC72F}"/>
              </a:ext>
            </a:extLst>
          </p:cNvPr>
          <p:cNvSpPr/>
          <p:nvPr/>
        </p:nvSpPr>
        <p:spPr>
          <a:xfrm>
            <a:off x="3922097" y="3524278"/>
            <a:ext cx="1266978" cy="1214762"/>
          </a:xfrm>
          <a:custGeom>
            <a:avLst/>
            <a:gdLst/>
            <a:ahLst/>
            <a:cxnLst>
              <a:cxn ang="0">
                <a:pos x="wd2" y="hd2"/>
              </a:cxn>
              <a:cxn ang="5400000">
                <a:pos x="wd2" y="hd2"/>
              </a:cxn>
              <a:cxn ang="10800000">
                <a:pos x="wd2" y="hd2"/>
              </a:cxn>
              <a:cxn ang="16200000">
                <a:pos x="wd2" y="hd2"/>
              </a:cxn>
            </a:cxnLst>
            <a:rect l="0" t="0" r="r" b="b"/>
            <a:pathLst>
              <a:path w="21531" h="21600" extrusionOk="0">
                <a:moveTo>
                  <a:pt x="10771" y="0"/>
                </a:moveTo>
                <a:cubicBezTo>
                  <a:pt x="12219" y="0"/>
                  <a:pt x="13600" y="288"/>
                  <a:pt x="14862" y="806"/>
                </a:cubicBezTo>
                <a:cubicBezTo>
                  <a:pt x="16127" y="1327"/>
                  <a:pt x="17270" y="2085"/>
                  <a:pt x="18243" y="3023"/>
                </a:cubicBezTo>
                <a:cubicBezTo>
                  <a:pt x="19219" y="3968"/>
                  <a:pt x="20020" y="5098"/>
                  <a:pt x="20584" y="6359"/>
                </a:cubicBezTo>
                <a:cubicBezTo>
                  <a:pt x="21156" y="7627"/>
                  <a:pt x="21488" y="9031"/>
                  <a:pt x="21527" y="10519"/>
                </a:cubicBezTo>
                <a:cubicBezTo>
                  <a:pt x="21564" y="12013"/>
                  <a:pt x="21298" y="13448"/>
                  <a:pt x="20780" y="14761"/>
                </a:cubicBezTo>
                <a:cubicBezTo>
                  <a:pt x="20259" y="16082"/>
                  <a:pt x="19485" y="17281"/>
                  <a:pt x="18512" y="18292"/>
                </a:cubicBezTo>
                <a:cubicBezTo>
                  <a:pt x="17536" y="19307"/>
                  <a:pt x="16360" y="20134"/>
                  <a:pt x="15048" y="20707"/>
                </a:cubicBezTo>
                <a:cubicBezTo>
                  <a:pt x="13733" y="21280"/>
                  <a:pt x="12282" y="21600"/>
                  <a:pt x="10754" y="21600"/>
                </a:cubicBezTo>
                <a:cubicBezTo>
                  <a:pt x="9230" y="21600"/>
                  <a:pt x="7778" y="21280"/>
                  <a:pt x="6463" y="20707"/>
                </a:cubicBezTo>
                <a:cubicBezTo>
                  <a:pt x="5151" y="20134"/>
                  <a:pt x="3979" y="19310"/>
                  <a:pt x="3006" y="18292"/>
                </a:cubicBezTo>
                <a:cubicBezTo>
                  <a:pt x="2036" y="17281"/>
                  <a:pt x="1263" y="16082"/>
                  <a:pt x="744" y="14761"/>
                </a:cubicBezTo>
                <a:cubicBezTo>
                  <a:pt x="230" y="13448"/>
                  <a:pt x="-36" y="12013"/>
                  <a:pt x="4" y="10519"/>
                </a:cubicBezTo>
                <a:cubicBezTo>
                  <a:pt x="44" y="9035"/>
                  <a:pt x="379" y="7627"/>
                  <a:pt x="954" y="6359"/>
                </a:cubicBezTo>
                <a:cubicBezTo>
                  <a:pt x="1522" y="5098"/>
                  <a:pt x="2325" y="3968"/>
                  <a:pt x="3302" y="3023"/>
                </a:cubicBezTo>
                <a:cubicBezTo>
                  <a:pt x="4275" y="2085"/>
                  <a:pt x="5420" y="1327"/>
                  <a:pt x="6686" y="806"/>
                </a:cubicBezTo>
                <a:cubicBezTo>
                  <a:pt x="7941" y="288"/>
                  <a:pt x="9323" y="0"/>
                  <a:pt x="10771" y="0"/>
                </a:cubicBez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 xmlns:a16="http://schemas.microsoft.com/office/drawing/2014/main" id="{7FACB388-2A47-4DFA-AF19-FAA9DFE2C77C}"/>
              </a:ext>
            </a:extLst>
          </p:cNvPr>
          <p:cNvSpPr/>
          <p:nvPr/>
        </p:nvSpPr>
        <p:spPr>
          <a:xfrm>
            <a:off x="3934714" y="4259751"/>
            <a:ext cx="1230584" cy="1074445"/>
          </a:xfrm>
          <a:custGeom>
            <a:avLst/>
            <a:gdLst/>
            <a:ahLst/>
            <a:cxnLst>
              <a:cxn ang="0">
                <a:pos x="wd2" y="hd2"/>
              </a:cxn>
              <a:cxn ang="5400000">
                <a:pos x="wd2" y="hd2"/>
              </a:cxn>
              <a:cxn ang="10800000">
                <a:pos x="wd2" y="hd2"/>
              </a:cxn>
              <a:cxn ang="16200000">
                <a:pos x="wd2" y="hd2"/>
              </a:cxn>
            </a:cxnLst>
            <a:rect l="0" t="0" r="r" b="b"/>
            <a:pathLst>
              <a:path w="21600" h="21600" extrusionOk="0">
                <a:moveTo>
                  <a:pt x="21459" y="519"/>
                </a:moveTo>
                <a:cubicBezTo>
                  <a:pt x="21446" y="574"/>
                  <a:pt x="21429" y="633"/>
                  <a:pt x="21411" y="688"/>
                </a:cubicBezTo>
                <a:cubicBezTo>
                  <a:pt x="21381" y="805"/>
                  <a:pt x="21346" y="919"/>
                  <a:pt x="21312" y="1033"/>
                </a:cubicBezTo>
                <a:cubicBezTo>
                  <a:pt x="21291" y="1100"/>
                  <a:pt x="21271" y="1163"/>
                  <a:pt x="21250" y="1230"/>
                </a:cubicBezTo>
                <a:cubicBezTo>
                  <a:pt x="21216" y="1336"/>
                  <a:pt x="21182" y="1438"/>
                  <a:pt x="21147" y="1540"/>
                </a:cubicBezTo>
                <a:cubicBezTo>
                  <a:pt x="21123" y="1607"/>
                  <a:pt x="21099" y="1678"/>
                  <a:pt x="21072" y="1744"/>
                </a:cubicBezTo>
                <a:cubicBezTo>
                  <a:pt x="21034" y="1843"/>
                  <a:pt x="20996" y="1941"/>
                  <a:pt x="20959" y="2039"/>
                </a:cubicBezTo>
                <a:cubicBezTo>
                  <a:pt x="20935" y="2094"/>
                  <a:pt x="20914" y="2153"/>
                  <a:pt x="20890" y="2208"/>
                </a:cubicBezTo>
                <a:cubicBezTo>
                  <a:pt x="20797" y="2436"/>
                  <a:pt x="20698" y="2660"/>
                  <a:pt x="20592" y="2876"/>
                </a:cubicBezTo>
                <a:cubicBezTo>
                  <a:pt x="20578" y="2907"/>
                  <a:pt x="20561" y="2939"/>
                  <a:pt x="20547" y="2966"/>
                </a:cubicBezTo>
                <a:cubicBezTo>
                  <a:pt x="20441" y="3178"/>
                  <a:pt x="20331" y="3390"/>
                  <a:pt x="20214" y="3599"/>
                </a:cubicBezTo>
                <a:cubicBezTo>
                  <a:pt x="20204" y="3618"/>
                  <a:pt x="20194" y="3638"/>
                  <a:pt x="20180" y="3658"/>
                </a:cubicBezTo>
                <a:cubicBezTo>
                  <a:pt x="20057" y="3870"/>
                  <a:pt x="19930" y="4078"/>
                  <a:pt x="19796" y="4282"/>
                </a:cubicBezTo>
                <a:cubicBezTo>
                  <a:pt x="19772" y="4322"/>
                  <a:pt x="19744" y="4361"/>
                  <a:pt x="19720" y="4400"/>
                </a:cubicBezTo>
                <a:cubicBezTo>
                  <a:pt x="19587" y="4597"/>
                  <a:pt x="19449" y="4793"/>
                  <a:pt x="19305" y="4982"/>
                </a:cubicBezTo>
                <a:cubicBezTo>
                  <a:pt x="19281" y="5013"/>
                  <a:pt x="19254" y="5048"/>
                  <a:pt x="19230" y="5080"/>
                </a:cubicBezTo>
                <a:cubicBezTo>
                  <a:pt x="19082" y="5268"/>
                  <a:pt x="18935" y="5453"/>
                  <a:pt x="18777" y="5630"/>
                </a:cubicBezTo>
                <a:cubicBezTo>
                  <a:pt x="18774" y="5634"/>
                  <a:pt x="18767" y="5642"/>
                  <a:pt x="18763" y="5646"/>
                </a:cubicBezTo>
                <a:cubicBezTo>
                  <a:pt x="18606" y="5826"/>
                  <a:pt x="18438" y="5999"/>
                  <a:pt x="18269" y="6168"/>
                </a:cubicBezTo>
                <a:cubicBezTo>
                  <a:pt x="18239" y="6199"/>
                  <a:pt x="18208" y="6231"/>
                  <a:pt x="18177" y="6262"/>
                </a:cubicBezTo>
                <a:cubicBezTo>
                  <a:pt x="18012" y="6423"/>
                  <a:pt x="17841" y="6581"/>
                  <a:pt x="17669" y="6734"/>
                </a:cubicBezTo>
                <a:cubicBezTo>
                  <a:pt x="17635" y="6761"/>
                  <a:pt x="17604" y="6789"/>
                  <a:pt x="17570" y="6820"/>
                </a:cubicBezTo>
                <a:cubicBezTo>
                  <a:pt x="17388" y="6973"/>
                  <a:pt x="17203" y="7127"/>
                  <a:pt x="17011" y="7268"/>
                </a:cubicBezTo>
                <a:cubicBezTo>
                  <a:pt x="17011" y="7268"/>
                  <a:pt x="17007" y="7268"/>
                  <a:pt x="17007" y="7272"/>
                </a:cubicBezTo>
                <a:cubicBezTo>
                  <a:pt x="16805" y="7421"/>
                  <a:pt x="16595" y="7563"/>
                  <a:pt x="16386" y="7700"/>
                </a:cubicBezTo>
                <a:cubicBezTo>
                  <a:pt x="16355" y="7720"/>
                  <a:pt x="16324" y="7740"/>
                  <a:pt x="16294" y="7759"/>
                </a:cubicBezTo>
                <a:cubicBezTo>
                  <a:pt x="16091" y="7889"/>
                  <a:pt x="15882" y="8007"/>
                  <a:pt x="15669" y="8121"/>
                </a:cubicBezTo>
                <a:cubicBezTo>
                  <a:pt x="15628" y="8140"/>
                  <a:pt x="15590" y="8164"/>
                  <a:pt x="15549" y="8183"/>
                </a:cubicBezTo>
                <a:cubicBezTo>
                  <a:pt x="15337" y="8293"/>
                  <a:pt x="15120" y="8400"/>
                  <a:pt x="14901" y="8498"/>
                </a:cubicBezTo>
                <a:cubicBezTo>
                  <a:pt x="14867" y="8513"/>
                  <a:pt x="14832" y="8525"/>
                  <a:pt x="14798" y="8541"/>
                </a:cubicBezTo>
                <a:cubicBezTo>
                  <a:pt x="14565" y="8639"/>
                  <a:pt x="14332" y="8733"/>
                  <a:pt x="14091" y="8816"/>
                </a:cubicBezTo>
                <a:cubicBezTo>
                  <a:pt x="14091" y="8816"/>
                  <a:pt x="14091" y="8816"/>
                  <a:pt x="14091" y="8816"/>
                </a:cubicBezTo>
                <a:cubicBezTo>
                  <a:pt x="13851" y="8899"/>
                  <a:pt x="13608" y="8969"/>
                  <a:pt x="13361" y="9032"/>
                </a:cubicBezTo>
                <a:cubicBezTo>
                  <a:pt x="13326" y="9040"/>
                  <a:pt x="13289" y="9052"/>
                  <a:pt x="13254" y="9060"/>
                </a:cubicBezTo>
                <a:cubicBezTo>
                  <a:pt x="13018" y="9119"/>
                  <a:pt x="12778" y="9170"/>
                  <a:pt x="12537" y="9213"/>
                </a:cubicBezTo>
                <a:cubicBezTo>
                  <a:pt x="12469" y="9225"/>
                  <a:pt x="12404" y="9236"/>
                  <a:pt x="12335" y="9248"/>
                </a:cubicBezTo>
                <a:cubicBezTo>
                  <a:pt x="12273" y="9256"/>
                  <a:pt x="12212" y="9268"/>
                  <a:pt x="12150" y="9276"/>
                </a:cubicBezTo>
                <a:cubicBezTo>
                  <a:pt x="12057" y="9287"/>
                  <a:pt x="11965" y="9299"/>
                  <a:pt x="11872" y="9311"/>
                </a:cubicBezTo>
                <a:cubicBezTo>
                  <a:pt x="11814" y="9319"/>
                  <a:pt x="11752" y="9323"/>
                  <a:pt x="11694" y="9331"/>
                </a:cubicBezTo>
                <a:cubicBezTo>
                  <a:pt x="11591" y="9339"/>
                  <a:pt x="11488" y="9346"/>
                  <a:pt x="11385" y="9354"/>
                </a:cubicBezTo>
                <a:cubicBezTo>
                  <a:pt x="11333" y="9358"/>
                  <a:pt x="11285" y="9362"/>
                  <a:pt x="11234" y="9362"/>
                </a:cubicBezTo>
                <a:cubicBezTo>
                  <a:pt x="11080" y="9370"/>
                  <a:pt x="10925" y="9374"/>
                  <a:pt x="10767" y="9374"/>
                </a:cubicBezTo>
                <a:cubicBezTo>
                  <a:pt x="9461" y="9374"/>
                  <a:pt x="8209" y="9126"/>
                  <a:pt x="7042" y="8671"/>
                </a:cubicBezTo>
                <a:cubicBezTo>
                  <a:pt x="5879" y="8215"/>
                  <a:pt x="4809" y="7555"/>
                  <a:pt x="3862" y="6730"/>
                </a:cubicBezTo>
                <a:cubicBezTo>
                  <a:pt x="2919" y="5909"/>
                  <a:pt x="2103" y="4923"/>
                  <a:pt x="1448" y="3815"/>
                </a:cubicBezTo>
                <a:cubicBezTo>
                  <a:pt x="796" y="2711"/>
                  <a:pt x="302" y="1489"/>
                  <a:pt x="0" y="185"/>
                </a:cubicBezTo>
                <a:cubicBezTo>
                  <a:pt x="1153" y="5158"/>
                  <a:pt x="2302" y="10132"/>
                  <a:pt x="3454" y="15102"/>
                </a:cubicBezTo>
                <a:cubicBezTo>
                  <a:pt x="3670" y="16029"/>
                  <a:pt x="4013" y="16897"/>
                  <a:pt x="4470" y="17679"/>
                </a:cubicBezTo>
                <a:cubicBezTo>
                  <a:pt x="4926" y="18461"/>
                  <a:pt x="5488" y="19160"/>
                  <a:pt x="6140" y="19738"/>
                </a:cubicBezTo>
                <a:cubicBezTo>
                  <a:pt x="6792" y="20319"/>
                  <a:pt x="7529" y="20783"/>
                  <a:pt x="8325" y="21105"/>
                </a:cubicBezTo>
                <a:cubicBezTo>
                  <a:pt x="9124" y="21423"/>
                  <a:pt x="9982" y="21600"/>
                  <a:pt x="10877" y="21600"/>
                </a:cubicBezTo>
                <a:cubicBezTo>
                  <a:pt x="11090" y="21600"/>
                  <a:pt x="11303" y="21588"/>
                  <a:pt x="11512" y="21569"/>
                </a:cubicBezTo>
                <a:cubicBezTo>
                  <a:pt x="11580" y="21561"/>
                  <a:pt x="11649" y="21549"/>
                  <a:pt x="11718" y="21541"/>
                </a:cubicBezTo>
                <a:cubicBezTo>
                  <a:pt x="11827" y="21529"/>
                  <a:pt x="11937" y="21518"/>
                  <a:pt x="12043" y="21498"/>
                </a:cubicBezTo>
                <a:cubicBezTo>
                  <a:pt x="12074" y="21494"/>
                  <a:pt x="12102" y="21486"/>
                  <a:pt x="12133" y="21478"/>
                </a:cubicBezTo>
                <a:cubicBezTo>
                  <a:pt x="12211" y="21463"/>
                  <a:pt x="12290" y="21443"/>
                  <a:pt x="12369" y="21427"/>
                </a:cubicBezTo>
                <a:cubicBezTo>
                  <a:pt x="12493" y="21400"/>
                  <a:pt x="12616" y="21368"/>
                  <a:pt x="12740" y="21337"/>
                </a:cubicBezTo>
                <a:cubicBezTo>
                  <a:pt x="12819" y="21313"/>
                  <a:pt x="12901" y="21290"/>
                  <a:pt x="12980" y="21262"/>
                </a:cubicBezTo>
                <a:cubicBezTo>
                  <a:pt x="13038" y="21242"/>
                  <a:pt x="13100" y="21227"/>
                  <a:pt x="13158" y="21207"/>
                </a:cubicBezTo>
                <a:cubicBezTo>
                  <a:pt x="13217" y="21187"/>
                  <a:pt x="13275" y="21160"/>
                  <a:pt x="13333" y="21136"/>
                </a:cubicBezTo>
                <a:cubicBezTo>
                  <a:pt x="13378" y="21121"/>
                  <a:pt x="13422" y="21109"/>
                  <a:pt x="13463" y="21089"/>
                </a:cubicBezTo>
                <a:cubicBezTo>
                  <a:pt x="13498" y="21077"/>
                  <a:pt x="13529" y="21058"/>
                  <a:pt x="13563" y="21042"/>
                </a:cubicBezTo>
                <a:cubicBezTo>
                  <a:pt x="13680" y="20991"/>
                  <a:pt x="13796" y="20940"/>
                  <a:pt x="13909" y="20885"/>
                </a:cubicBezTo>
                <a:cubicBezTo>
                  <a:pt x="13981" y="20850"/>
                  <a:pt x="14054" y="20818"/>
                  <a:pt x="14122" y="20779"/>
                </a:cubicBezTo>
                <a:cubicBezTo>
                  <a:pt x="14150" y="20767"/>
                  <a:pt x="14174" y="20755"/>
                  <a:pt x="14201" y="20740"/>
                </a:cubicBezTo>
                <a:cubicBezTo>
                  <a:pt x="14297" y="20689"/>
                  <a:pt x="14390" y="20626"/>
                  <a:pt x="14486" y="20571"/>
                </a:cubicBezTo>
                <a:cubicBezTo>
                  <a:pt x="14544" y="20535"/>
                  <a:pt x="14602" y="20504"/>
                  <a:pt x="14657" y="20469"/>
                </a:cubicBezTo>
                <a:cubicBezTo>
                  <a:pt x="14829" y="20359"/>
                  <a:pt x="15000" y="20241"/>
                  <a:pt x="15165" y="20115"/>
                </a:cubicBezTo>
                <a:cubicBezTo>
                  <a:pt x="15165" y="20115"/>
                  <a:pt x="15165" y="20115"/>
                  <a:pt x="15165" y="20115"/>
                </a:cubicBezTo>
                <a:cubicBezTo>
                  <a:pt x="15168" y="20111"/>
                  <a:pt x="15172" y="20111"/>
                  <a:pt x="15175" y="20107"/>
                </a:cubicBezTo>
                <a:cubicBezTo>
                  <a:pt x="15319" y="19997"/>
                  <a:pt x="15456" y="19883"/>
                  <a:pt x="15594" y="19765"/>
                </a:cubicBezTo>
                <a:cubicBezTo>
                  <a:pt x="15607" y="19754"/>
                  <a:pt x="15621" y="19738"/>
                  <a:pt x="15638" y="19722"/>
                </a:cubicBezTo>
                <a:cubicBezTo>
                  <a:pt x="15652" y="19710"/>
                  <a:pt x="15662" y="19702"/>
                  <a:pt x="15676" y="19691"/>
                </a:cubicBezTo>
                <a:cubicBezTo>
                  <a:pt x="15714" y="19655"/>
                  <a:pt x="15748" y="19620"/>
                  <a:pt x="15782" y="19585"/>
                </a:cubicBezTo>
                <a:cubicBezTo>
                  <a:pt x="15854" y="19518"/>
                  <a:pt x="15930" y="19451"/>
                  <a:pt x="15998" y="19380"/>
                </a:cubicBezTo>
                <a:cubicBezTo>
                  <a:pt x="16026" y="19353"/>
                  <a:pt x="16053" y="19317"/>
                  <a:pt x="16081" y="19290"/>
                </a:cubicBezTo>
                <a:cubicBezTo>
                  <a:pt x="16136" y="19235"/>
                  <a:pt x="16187" y="19176"/>
                  <a:pt x="16239" y="19121"/>
                </a:cubicBezTo>
                <a:cubicBezTo>
                  <a:pt x="16283" y="19070"/>
                  <a:pt x="16335" y="19023"/>
                  <a:pt x="16379" y="18972"/>
                </a:cubicBezTo>
                <a:cubicBezTo>
                  <a:pt x="16420" y="18925"/>
                  <a:pt x="16458" y="18870"/>
                  <a:pt x="16499" y="18822"/>
                </a:cubicBezTo>
                <a:cubicBezTo>
                  <a:pt x="16551" y="18764"/>
                  <a:pt x="16599" y="18701"/>
                  <a:pt x="16647" y="18638"/>
                </a:cubicBezTo>
                <a:cubicBezTo>
                  <a:pt x="16674" y="18602"/>
                  <a:pt x="16705" y="18567"/>
                  <a:pt x="16732" y="18532"/>
                </a:cubicBezTo>
                <a:cubicBezTo>
                  <a:pt x="16787" y="18457"/>
                  <a:pt x="16839" y="18378"/>
                  <a:pt x="16894" y="18304"/>
                </a:cubicBezTo>
                <a:cubicBezTo>
                  <a:pt x="16935" y="18245"/>
                  <a:pt x="16979" y="18182"/>
                  <a:pt x="17021" y="18123"/>
                </a:cubicBezTo>
                <a:cubicBezTo>
                  <a:pt x="17034" y="18104"/>
                  <a:pt x="17051" y="18084"/>
                  <a:pt x="17065" y="18060"/>
                </a:cubicBezTo>
                <a:cubicBezTo>
                  <a:pt x="17144" y="17938"/>
                  <a:pt x="17216" y="17813"/>
                  <a:pt x="17292" y="17687"/>
                </a:cubicBezTo>
                <a:cubicBezTo>
                  <a:pt x="17309" y="17656"/>
                  <a:pt x="17333" y="17624"/>
                  <a:pt x="17350" y="17593"/>
                </a:cubicBezTo>
                <a:cubicBezTo>
                  <a:pt x="17353" y="17589"/>
                  <a:pt x="17353" y="17585"/>
                  <a:pt x="17357" y="17577"/>
                </a:cubicBezTo>
                <a:cubicBezTo>
                  <a:pt x="17360" y="17573"/>
                  <a:pt x="17364" y="17565"/>
                  <a:pt x="17367" y="17561"/>
                </a:cubicBezTo>
                <a:cubicBezTo>
                  <a:pt x="17463" y="17392"/>
                  <a:pt x="17552" y="17216"/>
                  <a:pt x="17638" y="17039"/>
                </a:cubicBezTo>
                <a:cubicBezTo>
                  <a:pt x="17645" y="17027"/>
                  <a:pt x="17648" y="17015"/>
                  <a:pt x="17652" y="17003"/>
                </a:cubicBezTo>
                <a:cubicBezTo>
                  <a:pt x="17676" y="16948"/>
                  <a:pt x="17700" y="16893"/>
                  <a:pt x="17724" y="16842"/>
                </a:cubicBezTo>
                <a:cubicBezTo>
                  <a:pt x="17775" y="16728"/>
                  <a:pt x="17830" y="16615"/>
                  <a:pt x="17878" y="16497"/>
                </a:cubicBezTo>
                <a:cubicBezTo>
                  <a:pt x="17892" y="16457"/>
                  <a:pt x="17906" y="16422"/>
                  <a:pt x="17923" y="16383"/>
                </a:cubicBezTo>
                <a:cubicBezTo>
                  <a:pt x="17937" y="16347"/>
                  <a:pt x="17950" y="16316"/>
                  <a:pt x="17961" y="16281"/>
                </a:cubicBezTo>
                <a:cubicBezTo>
                  <a:pt x="17981" y="16229"/>
                  <a:pt x="18002" y="16178"/>
                  <a:pt x="18019" y="16127"/>
                </a:cubicBezTo>
                <a:cubicBezTo>
                  <a:pt x="18063" y="16002"/>
                  <a:pt x="18105" y="15876"/>
                  <a:pt x="18142" y="15750"/>
                </a:cubicBezTo>
                <a:cubicBezTo>
                  <a:pt x="18149" y="15731"/>
                  <a:pt x="18153" y="15711"/>
                  <a:pt x="18160" y="15695"/>
                </a:cubicBezTo>
                <a:cubicBezTo>
                  <a:pt x="18166" y="15668"/>
                  <a:pt x="18173" y="15640"/>
                  <a:pt x="18184" y="15613"/>
                </a:cubicBezTo>
                <a:cubicBezTo>
                  <a:pt x="18208" y="15530"/>
                  <a:pt x="18232" y="15448"/>
                  <a:pt x="18256" y="15365"/>
                </a:cubicBezTo>
                <a:cubicBezTo>
                  <a:pt x="18290" y="15236"/>
                  <a:pt x="18321" y="15106"/>
                  <a:pt x="18348" y="14972"/>
                </a:cubicBezTo>
                <a:lnTo>
                  <a:pt x="21600" y="0"/>
                </a:lnTo>
                <a:cubicBezTo>
                  <a:pt x="21549" y="173"/>
                  <a:pt x="21508" y="346"/>
                  <a:pt x="21459" y="519"/>
                </a:cubicBezTo>
                <a:close/>
              </a:path>
            </a:pathLst>
          </a:custGeom>
          <a:gradFill flip="none" rotWithShape="1">
            <a:gsLst>
              <a:gs pos="0">
                <a:schemeClr val="accent5">
                  <a:lumMod val="50000"/>
                </a:schemeClr>
              </a:gs>
              <a:gs pos="48000">
                <a:schemeClr val="accent5"/>
              </a:gs>
              <a:gs pos="100000">
                <a:schemeClr val="accent5"/>
              </a:gs>
            </a:gsLst>
            <a:lin ang="16200000" scaled="1"/>
            <a:tileRect/>
          </a:gradFill>
          <a:ln w="12700">
            <a:miter lim="400000"/>
          </a:ln>
        </p:spPr>
        <p:txBody>
          <a:bodyPr lIns="28575" tIns="28575" rIns="28575" bIns="28575" anchor="ctr"/>
          <a:lstStyle/>
          <a:p>
            <a:endParaRPr sz="2250">
              <a:solidFill>
                <a:srgbClr val="FFFFFF"/>
              </a:solidFill>
            </a:endParaRPr>
          </a:p>
        </p:txBody>
      </p:sp>
      <p:grpSp>
        <p:nvGrpSpPr>
          <p:cNvPr id="53" name="Group 52">
            <a:extLst>
              <a:ext uri="{FF2B5EF4-FFF2-40B4-BE49-F238E27FC236}">
                <a16:creationId xmlns="" xmlns:a16="http://schemas.microsoft.com/office/drawing/2014/main" id="{1AA509E6-BC1C-47A6-8880-066E57193481}"/>
              </a:ext>
            </a:extLst>
          </p:cNvPr>
          <p:cNvGrpSpPr/>
          <p:nvPr/>
        </p:nvGrpSpPr>
        <p:grpSpPr>
          <a:xfrm>
            <a:off x="5845259" y="4005643"/>
            <a:ext cx="3099607" cy="2604192"/>
            <a:chOff x="8926139" y="181326"/>
            <a:chExt cx="2959793" cy="2441540"/>
          </a:xfrm>
        </p:grpSpPr>
        <p:sp>
          <p:nvSpPr>
            <p:cNvPr id="54" name="TextBox 53">
              <a:extLst>
                <a:ext uri="{FF2B5EF4-FFF2-40B4-BE49-F238E27FC236}">
                  <a16:creationId xmlns="" xmlns:a16="http://schemas.microsoft.com/office/drawing/2014/main" id="{1EDE8A81-A2E2-41D9-B00B-0493673D738A}"/>
                </a:ext>
              </a:extLst>
            </p:cNvPr>
            <p:cNvSpPr txBox="1"/>
            <p:nvPr/>
          </p:nvSpPr>
          <p:spPr>
            <a:xfrm>
              <a:off x="8948844" y="181326"/>
              <a:ext cx="2937088" cy="1231106"/>
            </a:xfrm>
            <a:prstGeom prst="rect">
              <a:avLst/>
            </a:prstGeom>
            <a:noFill/>
          </p:spPr>
          <p:txBody>
            <a:bodyPr wrap="square" lIns="0" rIns="0" rtlCol="0" anchor="b">
              <a:spAutoFit/>
            </a:bodyPr>
            <a:lstStyle/>
            <a:p>
              <a:r>
                <a:rPr lang="uk-UA" b="1" dirty="0" err="1"/>
                <a:t>Дисциплина</a:t>
              </a:r>
              <a:r>
                <a:rPr lang="uk-UA" b="1" dirty="0"/>
                <a:t> “</a:t>
              </a:r>
              <a:r>
                <a:rPr lang="uk-UA" b="1" dirty="0" err="1"/>
                <a:t>Учет</a:t>
              </a:r>
              <a:r>
                <a:rPr lang="uk-UA" b="1" dirty="0"/>
                <a:t> в </a:t>
              </a:r>
              <a:r>
                <a:rPr lang="uk-UA" b="1" dirty="0" err="1"/>
                <a:t>зарубежных</a:t>
              </a:r>
              <a:r>
                <a:rPr lang="uk-UA" b="1" dirty="0"/>
                <a:t> </a:t>
              </a:r>
              <a:r>
                <a:rPr lang="uk-UA" b="1" dirty="0" err="1"/>
                <a:t>странах</a:t>
              </a:r>
              <a:r>
                <a:rPr lang="uk-UA" b="1" dirty="0"/>
                <a:t>” </a:t>
              </a:r>
              <a:r>
                <a:rPr lang="uk-UA" b="1" dirty="0" err="1"/>
                <a:t>предусматривает</a:t>
              </a:r>
              <a:endParaRPr lang="en-US" b="1" cap="all" dirty="0"/>
            </a:p>
          </p:txBody>
        </p:sp>
        <p:sp>
          <p:nvSpPr>
            <p:cNvPr id="55" name="TextBox 54">
              <a:extLst>
                <a:ext uri="{FF2B5EF4-FFF2-40B4-BE49-F238E27FC236}">
                  <a16:creationId xmlns="" xmlns:a16="http://schemas.microsoft.com/office/drawing/2014/main" id="{3943A982-5001-45A6-AB8C-D9163FE7EB8F}"/>
                </a:ext>
              </a:extLst>
            </p:cNvPr>
            <p:cNvSpPr txBox="1"/>
            <p:nvPr/>
          </p:nvSpPr>
          <p:spPr>
            <a:xfrm>
              <a:off x="8926139" y="1382086"/>
              <a:ext cx="2929293" cy="1240780"/>
            </a:xfrm>
            <a:prstGeom prst="rect">
              <a:avLst/>
            </a:prstGeom>
            <a:noFill/>
          </p:spPr>
          <p:txBody>
            <a:bodyPr wrap="square" lIns="0" rIns="0" rtlCol="0" anchor="t">
              <a:spAutoFit/>
            </a:bodyPr>
            <a:lstStyle/>
            <a:p>
              <a:pPr algn="just"/>
              <a:r>
                <a:rPr lang="uk-UA" sz="1600" dirty="0" err="1"/>
                <a:t>наличие</a:t>
              </a:r>
              <a:r>
                <a:rPr lang="uk-UA" sz="1600" dirty="0"/>
                <a:t> </a:t>
              </a:r>
              <a:r>
                <a:rPr lang="uk-UA" sz="1600" dirty="0" err="1"/>
                <a:t>комплекса</a:t>
              </a:r>
              <a:r>
                <a:rPr lang="uk-UA" sz="1600" dirty="0"/>
                <a:t> знаний по </a:t>
              </a:r>
              <a:r>
                <a:rPr lang="uk-UA" sz="1600" dirty="0" err="1"/>
                <a:t>дисциплинам</a:t>
              </a:r>
              <a:r>
                <a:rPr lang="uk-UA" sz="1600" dirty="0"/>
                <a:t>: </a:t>
              </a:r>
              <a:r>
                <a:rPr lang="uk-UA" sz="1600" dirty="0" err="1"/>
                <a:t>бухгалтерский</a:t>
              </a:r>
              <a:r>
                <a:rPr lang="uk-UA" sz="1600" dirty="0"/>
                <a:t> </a:t>
              </a:r>
              <a:r>
                <a:rPr lang="uk-UA" sz="1600" dirty="0" err="1"/>
                <a:t>учет</a:t>
              </a:r>
              <a:r>
                <a:rPr lang="uk-UA" sz="1600" dirty="0"/>
                <a:t>, </a:t>
              </a:r>
              <a:r>
                <a:rPr lang="uk-UA" sz="1600" dirty="0" err="1"/>
                <a:t>финансовая</a:t>
              </a:r>
              <a:r>
                <a:rPr lang="uk-UA" sz="1600" dirty="0"/>
                <a:t> </a:t>
              </a:r>
              <a:r>
                <a:rPr lang="uk-UA" sz="1600" dirty="0" err="1"/>
                <a:t>отчетность</a:t>
              </a:r>
              <a:r>
                <a:rPr lang="uk-UA" sz="1600" dirty="0"/>
                <a:t>, </a:t>
              </a:r>
              <a:r>
                <a:rPr lang="uk-UA" sz="1600" dirty="0" err="1"/>
                <a:t>управленческий</a:t>
              </a:r>
              <a:r>
                <a:rPr lang="uk-UA" sz="1600" dirty="0"/>
                <a:t> </a:t>
              </a:r>
              <a:r>
                <a:rPr lang="uk-UA" sz="1600" dirty="0" err="1"/>
                <a:t>учет</a:t>
              </a:r>
              <a:r>
                <a:rPr lang="uk-UA" sz="1600" dirty="0"/>
                <a:t>, </a:t>
              </a:r>
              <a:r>
                <a:rPr lang="uk-UA" sz="1600" dirty="0" err="1"/>
                <a:t>экономический</a:t>
              </a:r>
              <a:r>
                <a:rPr lang="uk-UA" sz="1600" dirty="0"/>
                <a:t> </a:t>
              </a:r>
              <a:r>
                <a:rPr lang="uk-UA" sz="1600" dirty="0" err="1"/>
                <a:t>анализ</a:t>
              </a:r>
              <a:r>
                <a:rPr lang="uk-UA" sz="1600" dirty="0"/>
                <a:t>.</a:t>
              </a:r>
              <a:endParaRPr lang="en-US" sz="1600" dirty="0">
                <a:solidFill>
                  <a:schemeClr val="tx1">
                    <a:lumMod val="65000"/>
                    <a:lumOff val="35000"/>
                  </a:schemeClr>
                </a:solidFill>
              </a:endParaRPr>
            </a:p>
          </p:txBody>
        </p:sp>
      </p:grpSp>
      <p:grpSp>
        <p:nvGrpSpPr>
          <p:cNvPr id="59" name="Group 58">
            <a:extLst>
              <a:ext uri="{FF2B5EF4-FFF2-40B4-BE49-F238E27FC236}">
                <a16:creationId xmlns="" xmlns:a16="http://schemas.microsoft.com/office/drawing/2014/main" id="{3E1ABC81-904B-4D69-B5F5-05ECBEAF160B}"/>
              </a:ext>
            </a:extLst>
          </p:cNvPr>
          <p:cNvGrpSpPr/>
          <p:nvPr/>
        </p:nvGrpSpPr>
        <p:grpSpPr>
          <a:xfrm>
            <a:off x="898803" y="4194861"/>
            <a:ext cx="3055314" cy="2675776"/>
            <a:chOff x="332936" y="2227656"/>
            <a:chExt cx="2937088" cy="3567701"/>
          </a:xfrm>
        </p:grpSpPr>
        <p:sp>
          <p:nvSpPr>
            <p:cNvPr id="60" name="TextBox 59">
              <a:extLst>
                <a:ext uri="{FF2B5EF4-FFF2-40B4-BE49-F238E27FC236}">
                  <a16:creationId xmlns="" xmlns:a16="http://schemas.microsoft.com/office/drawing/2014/main" id="{9857162B-005F-445C-A6D8-CEDF867A8191}"/>
                </a:ext>
              </a:extLst>
            </p:cNvPr>
            <p:cNvSpPr txBox="1"/>
            <p:nvPr/>
          </p:nvSpPr>
          <p:spPr>
            <a:xfrm>
              <a:off x="332936" y="2227656"/>
              <a:ext cx="2937088" cy="861774"/>
            </a:xfrm>
            <a:prstGeom prst="rect">
              <a:avLst/>
            </a:prstGeom>
            <a:noFill/>
          </p:spPr>
          <p:txBody>
            <a:bodyPr wrap="square" lIns="0" rIns="0" rtlCol="0" anchor="b">
              <a:spAutoFit/>
            </a:bodyPr>
            <a:lstStyle/>
            <a:p>
              <a:pPr algn="ctr"/>
              <a:r>
                <a:rPr lang="uk-UA" b="1" dirty="0"/>
                <a:t>Курс </a:t>
              </a:r>
              <a:r>
                <a:rPr lang="uk-UA" b="1" dirty="0" err="1"/>
                <a:t>лекций</a:t>
              </a:r>
              <a:r>
                <a:rPr lang="uk-UA" b="1" dirty="0"/>
                <a:t> </a:t>
              </a:r>
              <a:r>
                <a:rPr lang="uk-UA" b="1" dirty="0" err="1"/>
                <a:t>представляет</a:t>
              </a:r>
              <a:endParaRPr lang="en-US" b="1" cap="all" noProof="1"/>
            </a:p>
          </p:txBody>
        </p:sp>
        <p:sp>
          <p:nvSpPr>
            <p:cNvPr id="61" name="TextBox 60">
              <a:extLst>
                <a:ext uri="{FF2B5EF4-FFF2-40B4-BE49-F238E27FC236}">
                  <a16:creationId xmlns="" xmlns:a16="http://schemas.microsoft.com/office/drawing/2014/main" id="{5FAC4972-CBC3-4ACA-BA19-EB773D4EB927}"/>
                </a:ext>
              </a:extLst>
            </p:cNvPr>
            <p:cNvSpPr txBox="1"/>
            <p:nvPr/>
          </p:nvSpPr>
          <p:spPr>
            <a:xfrm>
              <a:off x="340731" y="3086924"/>
              <a:ext cx="2929293" cy="2708433"/>
            </a:xfrm>
            <a:prstGeom prst="rect">
              <a:avLst/>
            </a:prstGeom>
            <a:noFill/>
          </p:spPr>
          <p:txBody>
            <a:bodyPr wrap="square" lIns="0" rIns="0" rtlCol="0" anchor="t">
              <a:spAutoFit/>
            </a:bodyPr>
            <a:lstStyle/>
            <a:p>
              <a:pPr algn="just"/>
              <a:r>
                <a:rPr lang="uk-UA" sz="1400" dirty="0" err="1"/>
                <a:t>собой</a:t>
              </a:r>
              <a:r>
                <a:rPr lang="uk-UA" sz="1400" dirty="0"/>
                <a:t> </a:t>
              </a:r>
              <a:r>
                <a:rPr lang="uk-UA" sz="1400" dirty="0" err="1"/>
                <a:t>систематизированный</a:t>
              </a:r>
              <a:r>
                <a:rPr lang="uk-UA" sz="1400" dirty="0"/>
                <a:t> </a:t>
              </a:r>
              <a:r>
                <a:rPr lang="uk-UA" sz="1400" dirty="0" err="1"/>
                <a:t>обзор</a:t>
              </a:r>
              <a:r>
                <a:rPr lang="uk-UA" sz="1400" dirty="0"/>
                <a:t> </a:t>
              </a:r>
              <a:r>
                <a:rPr lang="uk-UA" sz="1400" dirty="0" err="1"/>
                <a:t>теории</a:t>
              </a:r>
              <a:r>
                <a:rPr lang="uk-UA" sz="1400" dirty="0"/>
                <a:t> и практики </a:t>
              </a:r>
              <a:r>
                <a:rPr lang="uk-UA" sz="1400" dirty="0" err="1"/>
                <a:t>учета</a:t>
              </a:r>
              <a:r>
                <a:rPr lang="uk-UA" sz="1400" dirty="0"/>
                <a:t> в </a:t>
              </a:r>
              <a:r>
                <a:rPr lang="uk-UA" sz="1400" dirty="0" err="1"/>
                <a:t>зарубежных</a:t>
              </a:r>
              <a:r>
                <a:rPr lang="uk-UA" sz="1400" dirty="0"/>
                <a:t> </a:t>
              </a:r>
              <a:r>
                <a:rPr lang="uk-UA" sz="1400" dirty="0" err="1"/>
                <a:t>странах</a:t>
              </a:r>
              <a:r>
                <a:rPr lang="uk-UA" sz="1400" dirty="0"/>
                <a:t>. </a:t>
              </a:r>
              <a:r>
                <a:rPr lang="uk-UA" sz="1400" dirty="0" err="1"/>
                <a:t>Особое</a:t>
              </a:r>
              <a:r>
                <a:rPr lang="uk-UA" sz="1400" dirty="0"/>
                <a:t> </a:t>
              </a:r>
              <a:r>
                <a:rPr lang="uk-UA" sz="1400" dirty="0" err="1"/>
                <a:t>внимание</a:t>
              </a:r>
              <a:r>
                <a:rPr lang="uk-UA" sz="1400" dirty="0"/>
                <a:t> </a:t>
              </a:r>
              <a:r>
                <a:rPr lang="uk-UA" sz="1400" dirty="0" err="1"/>
                <a:t>уделяется</a:t>
              </a:r>
              <a:r>
                <a:rPr lang="uk-UA" sz="1400" dirty="0"/>
                <a:t> </a:t>
              </a:r>
              <a:r>
                <a:rPr lang="uk-UA" sz="1400" dirty="0" err="1"/>
                <a:t>общепринятым</a:t>
              </a:r>
              <a:r>
                <a:rPr lang="uk-UA" sz="1400" dirty="0"/>
                <a:t> </a:t>
              </a:r>
              <a:r>
                <a:rPr lang="uk-UA" sz="1400" dirty="0" err="1"/>
                <a:t>международным</a:t>
              </a:r>
              <a:r>
                <a:rPr lang="uk-UA" sz="1400" dirty="0"/>
                <a:t> принципам и моделям </a:t>
              </a:r>
              <a:r>
                <a:rPr lang="uk-UA" sz="1400" dirty="0" err="1"/>
                <a:t>учета</a:t>
              </a:r>
              <a:r>
                <a:rPr lang="uk-UA" sz="1400" dirty="0"/>
                <a:t>. </a:t>
              </a:r>
              <a:r>
                <a:rPr lang="uk-UA" sz="1400" dirty="0" err="1"/>
                <a:t>Рассматриваются</a:t>
              </a:r>
              <a:r>
                <a:rPr lang="uk-UA" sz="1400" dirty="0"/>
                <a:t> </a:t>
              </a:r>
              <a:r>
                <a:rPr lang="uk-UA" sz="1400" dirty="0" err="1"/>
                <a:t>основные</a:t>
              </a:r>
              <a:r>
                <a:rPr lang="uk-UA" sz="1400" dirty="0"/>
                <a:t> </a:t>
              </a:r>
              <a:r>
                <a:rPr lang="uk-UA" sz="1400" dirty="0" err="1"/>
                <a:t>цели</a:t>
              </a:r>
              <a:r>
                <a:rPr lang="uk-UA" sz="1400" dirty="0"/>
                <a:t> и </a:t>
              </a:r>
              <a:r>
                <a:rPr lang="uk-UA" sz="1400" dirty="0" err="1"/>
                <a:t>требования</a:t>
              </a:r>
              <a:r>
                <a:rPr lang="uk-UA" sz="1400" dirty="0"/>
                <a:t> к </a:t>
              </a:r>
              <a:r>
                <a:rPr lang="uk-UA" sz="1400" dirty="0" err="1"/>
                <a:t>составлению</a:t>
              </a:r>
              <a:r>
                <a:rPr lang="uk-UA" sz="1400" dirty="0"/>
                <a:t> </a:t>
              </a:r>
              <a:r>
                <a:rPr lang="uk-UA" sz="1400" dirty="0" err="1"/>
                <a:t>финансовой</a:t>
              </a:r>
              <a:r>
                <a:rPr lang="uk-UA" sz="1400" dirty="0"/>
                <a:t> </a:t>
              </a:r>
              <a:r>
                <a:rPr lang="uk-UA" sz="1400" dirty="0" err="1"/>
                <a:t>отчетности</a:t>
              </a:r>
              <a:r>
                <a:rPr lang="uk-UA" sz="1400" dirty="0"/>
                <a:t> на </a:t>
              </a:r>
              <a:r>
                <a:rPr lang="uk-UA" sz="1400" dirty="0" err="1"/>
                <a:t>зарубежных</a:t>
              </a:r>
              <a:r>
                <a:rPr lang="uk-UA" sz="1400" dirty="0"/>
                <a:t> </a:t>
              </a:r>
              <a:r>
                <a:rPr lang="uk-UA" sz="1400" dirty="0" err="1"/>
                <a:t>предприятиях</a:t>
              </a:r>
              <a:r>
                <a:rPr lang="uk-UA" sz="1400" dirty="0"/>
                <a:t>.</a:t>
              </a:r>
              <a:endParaRPr lang="en-US" sz="1400" noProof="1">
                <a:solidFill>
                  <a:schemeClr val="tx1">
                    <a:lumMod val="65000"/>
                    <a:lumOff val="35000"/>
                  </a:schemeClr>
                </a:solidFill>
              </a:endParaRPr>
            </a:p>
          </p:txBody>
        </p:sp>
      </p:grpSp>
      <p:grpSp>
        <p:nvGrpSpPr>
          <p:cNvPr id="65" name="Group 64">
            <a:extLst>
              <a:ext uri="{FF2B5EF4-FFF2-40B4-BE49-F238E27FC236}">
                <a16:creationId xmlns="" xmlns:a16="http://schemas.microsoft.com/office/drawing/2014/main" id="{F0B498FB-2A5E-4936-9756-A99727A47447}"/>
              </a:ext>
            </a:extLst>
          </p:cNvPr>
          <p:cNvGrpSpPr/>
          <p:nvPr/>
        </p:nvGrpSpPr>
        <p:grpSpPr>
          <a:xfrm>
            <a:off x="5930266" y="2020259"/>
            <a:ext cx="2986467" cy="2505661"/>
            <a:chOff x="8921977" y="1435947"/>
            <a:chExt cx="2937088" cy="2922961"/>
          </a:xfrm>
        </p:grpSpPr>
        <p:sp>
          <p:nvSpPr>
            <p:cNvPr id="66" name="TextBox 65">
              <a:extLst>
                <a:ext uri="{FF2B5EF4-FFF2-40B4-BE49-F238E27FC236}">
                  <a16:creationId xmlns="" xmlns:a16="http://schemas.microsoft.com/office/drawing/2014/main" id="{4581514D-B39B-4A09-AF9A-F4F84E3D569E}"/>
                </a:ext>
              </a:extLst>
            </p:cNvPr>
            <p:cNvSpPr txBox="1"/>
            <p:nvPr/>
          </p:nvSpPr>
          <p:spPr>
            <a:xfrm>
              <a:off x="8921977" y="1435947"/>
              <a:ext cx="2937088" cy="492442"/>
            </a:xfrm>
            <a:prstGeom prst="rect">
              <a:avLst/>
            </a:prstGeom>
            <a:noFill/>
          </p:spPr>
          <p:txBody>
            <a:bodyPr wrap="square" lIns="0" rIns="0" rtlCol="0" anchor="b">
              <a:spAutoFit/>
            </a:bodyPr>
            <a:lstStyle/>
            <a:p>
              <a:r>
                <a:rPr lang="uk-UA" b="1" dirty="0"/>
                <a:t>Цель </a:t>
              </a:r>
              <a:r>
                <a:rPr lang="uk-UA" b="1" dirty="0" err="1"/>
                <a:t>дисциплины</a:t>
              </a:r>
              <a:endParaRPr lang="en-US" b="1" cap="all" dirty="0"/>
            </a:p>
          </p:txBody>
        </p:sp>
        <p:sp>
          <p:nvSpPr>
            <p:cNvPr id="67" name="TextBox 66">
              <a:extLst>
                <a:ext uri="{FF2B5EF4-FFF2-40B4-BE49-F238E27FC236}">
                  <a16:creationId xmlns="" xmlns:a16="http://schemas.microsoft.com/office/drawing/2014/main" id="{7A117810-CD39-4EBD-9B14-340B44D01679}"/>
                </a:ext>
              </a:extLst>
            </p:cNvPr>
            <p:cNvSpPr txBox="1"/>
            <p:nvPr/>
          </p:nvSpPr>
          <p:spPr>
            <a:xfrm>
              <a:off x="8929772" y="1925881"/>
              <a:ext cx="2929293" cy="2433027"/>
            </a:xfrm>
            <a:prstGeom prst="rect">
              <a:avLst/>
            </a:prstGeom>
            <a:noFill/>
          </p:spPr>
          <p:txBody>
            <a:bodyPr wrap="square" lIns="0" rIns="0" rtlCol="0" anchor="t">
              <a:spAutoFit/>
            </a:bodyPr>
            <a:lstStyle/>
            <a:p>
              <a:pPr algn="just"/>
              <a:r>
                <a:rPr lang="uk-UA" sz="1400" dirty="0"/>
                <a:t>научить </a:t>
              </a:r>
              <a:r>
                <a:rPr lang="uk-UA" sz="1400" dirty="0" err="1"/>
                <a:t>слушателей</a:t>
              </a:r>
              <a:r>
                <a:rPr lang="uk-UA" sz="1400" dirty="0"/>
                <a:t> правильно </a:t>
              </a:r>
              <a:r>
                <a:rPr lang="uk-UA" sz="1400" dirty="0" err="1"/>
                <a:t>применять</a:t>
              </a:r>
              <a:r>
                <a:rPr lang="uk-UA" sz="1400" dirty="0"/>
                <a:t> на </a:t>
              </a:r>
              <a:r>
                <a:rPr lang="uk-UA" sz="1400" dirty="0" err="1"/>
                <a:t>практике</a:t>
              </a:r>
              <a:r>
                <a:rPr lang="uk-UA" sz="1400" dirty="0"/>
                <a:t> </a:t>
              </a:r>
              <a:r>
                <a:rPr lang="uk-UA" sz="1400" dirty="0" err="1"/>
                <a:t>полученные</a:t>
              </a:r>
              <a:r>
                <a:rPr lang="uk-UA" sz="1400" dirty="0"/>
                <a:t> </a:t>
              </a:r>
              <a:r>
                <a:rPr lang="uk-UA" sz="1400" dirty="0" err="1"/>
                <a:t>знания</a:t>
              </a:r>
              <a:r>
                <a:rPr lang="uk-UA" sz="1400" dirty="0"/>
                <a:t> по курсу “</a:t>
              </a:r>
              <a:r>
                <a:rPr lang="uk-UA" sz="1400" dirty="0" err="1"/>
                <a:t>Учет</a:t>
              </a:r>
              <a:r>
                <a:rPr lang="uk-UA" sz="1400" dirty="0"/>
                <a:t> в </a:t>
              </a:r>
              <a:r>
                <a:rPr lang="uk-UA" sz="1400" dirty="0" err="1"/>
                <a:t>зарубежных</a:t>
              </a:r>
              <a:r>
                <a:rPr lang="uk-UA" sz="1400" dirty="0"/>
                <a:t> </a:t>
              </a:r>
              <a:r>
                <a:rPr lang="uk-UA" sz="1400" dirty="0" err="1"/>
                <a:t>странах</a:t>
              </a:r>
              <a:r>
                <a:rPr lang="uk-UA" sz="1400" dirty="0"/>
                <a:t>”. Для </a:t>
              </a:r>
              <a:r>
                <a:rPr lang="uk-UA" sz="1400" dirty="0" err="1"/>
                <a:t>достижения</a:t>
              </a:r>
              <a:r>
                <a:rPr lang="uk-UA" sz="1400" dirty="0"/>
                <a:t> </a:t>
              </a:r>
              <a:r>
                <a:rPr lang="uk-UA" sz="1400" dirty="0" err="1"/>
                <a:t>поставленной</a:t>
              </a:r>
              <a:r>
                <a:rPr lang="uk-UA" sz="1400" dirty="0"/>
                <a:t> </a:t>
              </a:r>
              <a:r>
                <a:rPr lang="uk-UA" sz="1400" dirty="0" err="1"/>
                <a:t>цели</a:t>
              </a:r>
              <a:r>
                <a:rPr lang="uk-UA" sz="1400" dirty="0"/>
                <a:t> </a:t>
              </a:r>
              <a:r>
                <a:rPr lang="uk-UA" sz="1400" dirty="0" err="1"/>
                <a:t>необходимо</a:t>
              </a:r>
              <a:r>
                <a:rPr lang="uk-UA" sz="1400" dirty="0"/>
                <a:t> </a:t>
              </a:r>
              <a:r>
                <a:rPr lang="uk-UA" sz="1400" dirty="0" err="1"/>
                <a:t>изучить</a:t>
              </a:r>
              <a:r>
                <a:rPr lang="uk-UA" sz="1400" dirty="0"/>
                <a:t> широкий круг </a:t>
              </a:r>
              <a:r>
                <a:rPr lang="uk-UA" sz="1400" dirty="0" err="1"/>
                <a:t>вопросов</a:t>
              </a:r>
              <a:r>
                <a:rPr lang="uk-UA" sz="1400" dirty="0"/>
                <a:t> </a:t>
              </a:r>
              <a:r>
                <a:rPr lang="uk-UA" sz="1400" dirty="0" err="1"/>
                <a:t>организации</a:t>
              </a:r>
              <a:r>
                <a:rPr lang="uk-UA" sz="1400" dirty="0"/>
                <a:t> </a:t>
              </a:r>
              <a:r>
                <a:rPr lang="uk-UA" sz="1400" dirty="0" err="1"/>
                <a:t>финансового</a:t>
              </a:r>
              <a:r>
                <a:rPr lang="uk-UA" sz="1400" dirty="0"/>
                <a:t> и </a:t>
              </a:r>
              <a:r>
                <a:rPr lang="uk-UA" sz="1400" dirty="0" err="1"/>
                <a:t>управленческого</a:t>
              </a:r>
              <a:r>
                <a:rPr lang="uk-UA" sz="1400" dirty="0"/>
                <a:t> </a:t>
              </a:r>
              <a:r>
                <a:rPr lang="uk-UA" sz="1400" dirty="0" err="1"/>
                <a:t>учета</a:t>
              </a:r>
              <a:r>
                <a:rPr lang="uk-UA" sz="1400" dirty="0"/>
                <a:t> в </a:t>
              </a:r>
              <a:r>
                <a:rPr lang="uk-UA" sz="1400" dirty="0" err="1"/>
                <a:t>зарубежных</a:t>
              </a:r>
              <a:r>
                <a:rPr lang="uk-UA" sz="1400" dirty="0"/>
                <a:t> </a:t>
              </a:r>
              <a:r>
                <a:rPr lang="uk-UA" sz="1400" dirty="0" err="1"/>
                <a:t>странах</a:t>
              </a:r>
              <a:r>
                <a:rPr lang="uk-UA" sz="1400" dirty="0"/>
                <a:t>.</a:t>
              </a:r>
              <a:endParaRPr lang="en-US" sz="1400" dirty="0">
                <a:solidFill>
                  <a:schemeClr val="tx1">
                    <a:lumMod val="65000"/>
                    <a:lumOff val="35000"/>
                  </a:schemeClr>
                </a:solidFill>
              </a:endParaRPr>
            </a:p>
          </p:txBody>
        </p:sp>
      </p:grpSp>
      <p:grpSp>
        <p:nvGrpSpPr>
          <p:cNvPr id="68" name="Group 67">
            <a:extLst>
              <a:ext uri="{FF2B5EF4-FFF2-40B4-BE49-F238E27FC236}">
                <a16:creationId xmlns="" xmlns:a16="http://schemas.microsoft.com/office/drawing/2014/main" id="{29B60E9B-7C4A-4E41-9A51-B236868E3C25}"/>
              </a:ext>
            </a:extLst>
          </p:cNvPr>
          <p:cNvGrpSpPr/>
          <p:nvPr/>
        </p:nvGrpSpPr>
        <p:grpSpPr>
          <a:xfrm>
            <a:off x="373990" y="1829838"/>
            <a:ext cx="2826567" cy="2667302"/>
            <a:chOff x="340731" y="2549656"/>
            <a:chExt cx="3041416" cy="1569655"/>
          </a:xfrm>
        </p:grpSpPr>
        <p:sp>
          <p:nvSpPr>
            <p:cNvPr id="69" name="TextBox 68">
              <a:extLst>
                <a:ext uri="{FF2B5EF4-FFF2-40B4-BE49-F238E27FC236}">
                  <a16:creationId xmlns="" xmlns:a16="http://schemas.microsoft.com/office/drawing/2014/main" id="{25CF6BD2-7AB0-46BA-9C12-06B6C15939BA}"/>
                </a:ext>
              </a:extLst>
            </p:cNvPr>
            <p:cNvSpPr txBox="1"/>
            <p:nvPr/>
          </p:nvSpPr>
          <p:spPr>
            <a:xfrm>
              <a:off x="445059" y="2549656"/>
              <a:ext cx="2937088" cy="492442"/>
            </a:xfrm>
            <a:prstGeom prst="rect">
              <a:avLst/>
            </a:prstGeom>
            <a:noFill/>
          </p:spPr>
          <p:txBody>
            <a:bodyPr wrap="square" lIns="0" rIns="0" rtlCol="0" anchor="b">
              <a:spAutoFit/>
            </a:bodyPr>
            <a:lstStyle/>
            <a:p>
              <a:pPr algn="r"/>
              <a:r>
                <a:rPr lang="uk-UA" b="1" dirty="0"/>
                <a:t>Предметом </a:t>
              </a:r>
              <a:r>
                <a:rPr lang="uk-UA" b="1" dirty="0" err="1"/>
                <a:t>курса</a:t>
              </a:r>
              <a:r>
                <a:rPr lang="uk-UA" b="1" dirty="0"/>
                <a:t> -</a:t>
              </a:r>
              <a:endParaRPr lang="en-US" b="1" cap="all" dirty="0"/>
            </a:p>
          </p:txBody>
        </p:sp>
        <p:sp>
          <p:nvSpPr>
            <p:cNvPr id="70" name="TextBox 69">
              <a:extLst>
                <a:ext uri="{FF2B5EF4-FFF2-40B4-BE49-F238E27FC236}">
                  <a16:creationId xmlns="" xmlns:a16="http://schemas.microsoft.com/office/drawing/2014/main" id="{7FF9893D-F43C-44BB-90D2-F396D0ACD194}"/>
                </a:ext>
              </a:extLst>
            </p:cNvPr>
            <p:cNvSpPr txBox="1"/>
            <p:nvPr/>
          </p:nvSpPr>
          <p:spPr>
            <a:xfrm>
              <a:off x="340731" y="3086924"/>
              <a:ext cx="2929292" cy="1032387"/>
            </a:xfrm>
            <a:prstGeom prst="rect">
              <a:avLst/>
            </a:prstGeom>
            <a:noFill/>
          </p:spPr>
          <p:txBody>
            <a:bodyPr wrap="square" lIns="0" rIns="0" rtlCol="0" anchor="t">
              <a:spAutoFit/>
            </a:bodyPr>
            <a:lstStyle/>
            <a:p>
              <a:pPr algn="just"/>
              <a:r>
                <a:rPr lang="uk-UA" dirty="0" err="1"/>
                <a:t>являются</a:t>
              </a:r>
              <a:r>
                <a:rPr lang="uk-UA" dirty="0"/>
                <a:t> </a:t>
              </a:r>
              <a:r>
                <a:rPr lang="uk-UA" dirty="0" err="1"/>
                <a:t>хозяйственные</a:t>
              </a:r>
              <a:r>
                <a:rPr lang="uk-UA" dirty="0"/>
                <a:t> </a:t>
              </a:r>
              <a:r>
                <a:rPr lang="uk-UA" dirty="0" err="1"/>
                <a:t>средства</a:t>
              </a:r>
              <a:r>
                <a:rPr lang="uk-UA" dirty="0"/>
                <a:t>, </a:t>
              </a:r>
              <a:r>
                <a:rPr lang="uk-UA" dirty="0" err="1"/>
                <a:t>источники</a:t>
              </a:r>
              <a:r>
                <a:rPr lang="uk-UA" dirty="0"/>
                <a:t> </a:t>
              </a:r>
              <a:r>
                <a:rPr lang="uk-UA" dirty="0" err="1"/>
                <a:t>их</a:t>
              </a:r>
              <a:r>
                <a:rPr lang="uk-UA" dirty="0"/>
                <a:t> </a:t>
              </a:r>
              <a:r>
                <a:rPr lang="uk-UA" dirty="0" err="1"/>
                <a:t>образования</a:t>
              </a:r>
              <a:r>
                <a:rPr lang="uk-UA" dirty="0"/>
                <a:t> и </a:t>
              </a:r>
              <a:r>
                <a:rPr lang="uk-UA" dirty="0" err="1"/>
                <a:t>процессы</a:t>
              </a:r>
              <a:r>
                <a:rPr lang="uk-UA" dirty="0"/>
                <a:t>, </a:t>
              </a:r>
              <a:r>
                <a:rPr lang="uk-UA" dirty="0" err="1"/>
                <a:t>которые</a:t>
              </a:r>
              <a:r>
                <a:rPr lang="uk-UA" dirty="0"/>
                <a:t> </a:t>
              </a:r>
              <a:r>
                <a:rPr lang="uk-UA" dirty="0" err="1"/>
                <a:t>происходят</a:t>
              </a:r>
              <a:r>
                <a:rPr lang="uk-UA" dirty="0"/>
                <a:t> в </a:t>
              </a:r>
              <a:r>
                <a:rPr lang="uk-UA" dirty="0" err="1"/>
                <a:t>производственной</a:t>
              </a:r>
              <a:r>
                <a:rPr lang="uk-UA" dirty="0"/>
                <a:t> </a:t>
              </a:r>
              <a:r>
                <a:rPr lang="uk-UA" dirty="0" err="1"/>
                <a:t>деятельности</a:t>
              </a:r>
              <a:r>
                <a:rPr lang="uk-UA" dirty="0"/>
                <a:t> </a:t>
              </a:r>
              <a:r>
                <a:rPr lang="uk-UA" dirty="0" err="1"/>
                <a:t>предприятий</a:t>
              </a:r>
              <a:r>
                <a:rPr lang="uk-UA" dirty="0"/>
                <a:t>.</a:t>
              </a:r>
              <a:endParaRPr lang="en-US" dirty="0">
                <a:solidFill>
                  <a:schemeClr val="tx1">
                    <a:lumMod val="65000"/>
                    <a:lumOff val="35000"/>
                  </a:schemeClr>
                </a:solidFill>
              </a:endParaRPr>
            </a:p>
          </p:txBody>
        </p:sp>
      </p:grpSp>
      <p:pic>
        <p:nvPicPr>
          <p:cNvPr id="5" name="Graphic 4" descr="Head with gears">
            <a:extLst>
              <a:ext uri="{FF2B5EF4-FFF2-40B4-BE49-F238E27FC236}">
                <a16:creationId xmlns="" xmlns:a16="http://schemas.microsoft.com/office/drawing/2014/main" id="{850F60A7-0172-4676-8797-E561FFC2082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148741" y="1625008"/>
            <a:ext cx="834781" cy="834781"/>
          </a:xfrm>
          <a:prstGeom prst="rect">
            <a:avLst/>
          </a:prstGeom>
        </p:spPr>
      </p:pic>
      <p:pic>
        <p:nvPicPr>
          <p:cNvPr id="7" name="Graphic 6" descr="Research">
            <a:extLst>
              <a:ext uri="{FF2B5EF4-FFF2-40B4-BE49-F238E27FC236}">
                <a16:creationId xmlns="" xmlns:a16="http://schemas.microsoft.com/office/drawing/2014/main" id="{BD0DE1CE-BA72-4FA4-90A1-58316F552C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419511" y="2654678"/>
            <a:ext cx="834781" cy="834781"/>
          </a:xfrm>
          <a:prstGeom prst="rect">
            <a:avLst/>
          </a:prstGeom>
        </p:spPr>
      </p:pic>
      <p:pic>
        <p:nvPicPr>
          <p:cNvPr id="9" name="Graphic 8" descr="Atom">
            <a:extLst>
              <a:ext uri="{FF2B5EF4-FFF2-40B4-BE49-F238E27FC236}">
                <a16:creationId xmlns="" xmlns:a16="http://schemas.microsoft.com/office/drawing/2014/main" id="{CE9CE9E5-B860-4411-B177-C9A6B202E28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878993" y="2659472"/>
            <a:ext cx="834781" cy="834781"/>
          </a:xfrm>
          <a:prstGeom prst="rect">
            <a:avLst/>
          </a:prstGeom>
        </p:spPr>
      </p:pic>
      <p:pic>
        <p:nvPicPr>
          <p:cNvPr id="11" name="Graphic 10" descr="Unlock">
            <a:extLst>
              <a:ext uri="{FF2B5EF4-FFF2-40B4-BE49-F238E27FC236}">
                <a16:creationId xmlns="" xmlns:a16="http://schemas.microsoft.com/office/drawing/2014/main" id="{BB82B43D-83ED-4215-85C3-B2F5CDB8CBB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4162082" y="3704577"/>
            <a:ext cx="834781" cy="834781"/>
          </a:xfrm>
          <a:prstGeom prst="rect">
            <a:avLst/>
          </a:prstGeom>
        </p:spPr>
      </p:pic>
      <p:pic>
        <p:nvPicPr>
          <p:cNvPr id="32" name="Graphic 31" descr="Head with gears">
            <a:extLst>
              <a:ext uri="{FF2B5EF4-FFF2-40B4-BE49-F238E27FC236}">
                <a16:creationId xmlns="" xmlns:a16="http://schemas.microsoft.com/office/drawing/2014/main" id="{79065F2A-C922-4FCD-B0A2-8FE6B24F9F8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8222058" y="1671798"/>
            <a:ext cx="929483" cy="929483"/>
          </a:xfrm>
          <a:prstGeom prst="rect">
            <a:avLst/>
          </a:prstGeom>
        </p:spPr>
      </p:pic>
      <p:pic>
        <p:nvPicPr>
          <p:cNvPr id="33" name="Graphic 32" descr="Atom">
            <a:extLst>
              <a:ext uri="{FF2B5EF4-FFF2-40B4-BE49-F238E27FC236}">
                <a16:creationId xmlns="" xmlns:a16="http://schemas.microsoft.com/office/drawing/2014/main" id="{53DFD0C9-FDAF-4023-B539-557F9C7CFFFA}"/>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8080751" y="4270692"/>
            <a:ext cx="949615" cy="949615"/>
          </a:xfrm>
          <a:prstGeom prst="rect">
            <a:avLst/>
          </a:prstGeom>
        </p:spPr>
      </p:pic>
      <p:pic>
        <p:nvPicPr>
          <p:cNvPr id="34" name="Graphic 33" descr="Research">
            <a:extLst>
              <a:ext uri="{FF2B5EF4-FFF2-40B4-BE49-F238E27FC236}">
                <a16:creationId xmlns="" xmlns:a16="http://schemas.microsoft.com/office/drawing/2014/main" id="{2EBFE38D-B3C7-4EA7-9C9C-0DEF3CDF0D4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286326" y="1797837"/>
            <a:ext cx="803561" cy="803561"/>
          </a:xfrm>
          <a:prstGeom prst="rect">
            <a:avLst/>
          </a:prstGeom>
        </p:spPr>
      </p:pic>
      <p:pic>
        <p:nvPicPr>
          <p:cNvPr id="35" name="Graphic 34" descr="Unlock">
            <a:extLst>
              <a:ext uri="{FF2B5EF4-FFF2-40B4-BE49-F238E27FC236}">
                <a16:creationId xmlns="" xmlns:a16="http://schemas.microsoft.com/office/drawing/2014/main" id="{7BA5F517-9FA2-48F9-A3E4-50F80D88D639}"/>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123978" y="4462527"/>
            <a:ext cx="757780" cy="757780"/>
          </a:xfrm>
          <a:prstGeom prst="rect">
            <a:avLst/>
          </a:prstGeom>
        </p:spPr>
      </p:pic>
    </p:spTree>
    <p:extLst>
      <p:ext uri="{BB962C8B-B14F-4D97-AF65-F5344CB8AC3E}">
        <p14:creationId xmlns:p14="http://schemas.microsoft.com/office/powerpoint/2010/main" val="129481145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 xmlns:a16="http://schemas.microsoft.com/office/drawing/2014/main" id="{2ECEEFAB-8007-4E30-80A1-6265CA3AF86A}"/>
              </a:ext>
            </a:extLst>
          </p:cNvPr>
          <p:cNvSpPr/>
          <p:nvPr/>
        </p:nvSpPr>
        <p:spPr>
          <a:xfrm>
            <a:off x="3" y="2814638"/>
            <a:ext cx="3296950" cy="1420932"/>
          </a:xfrm>
          <a:custGeom>
            <a:avLst/>
            <a:gdLst>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0" fmla="*/ 0 w 1467716"/>
              <a:gd name="connsiteY0" fmla="*/ 0 h 943303"/>
              <a:gd name="connsiteX1" fmla="*/ 167092 w 1467716"/>
              <a:gd name="connsiteY1" fmla="*/ 151863 h 943303"/>
              <a:gd name="connsiteX2" fmla="*/ 1402948 w 1467716"/>
              <a:gd name="connsiteY2" fmla="*/ 860884 h 943303"/>
              <a:gd name="connsiteX3" fmla="*/ 1467716 w 1467716"/>
              <a:gd name="connsiteY3" fmla="*/ 882799 h 943303"/>
              <a:gd name="connsiteX4" fmla="*/ 1426853 w 1467716"/>
              <a:gd name="connsiteY4" fmla="*/ 890097 h 943303"/>
              <a:gd name="connsiteX5" fmla="*/ 723619 w 1467716"/>
              <a:gd name="connsiteY5" fmla="*/ 943303 h 943303"/>
              <a:gd name="connsiteX6" fmla="*/ 20386 w 1467716"/>
              <a:gd name="connsiteY6" fmla="*/ 890097 h 943303"/>
              <a:gd name="connsiteX7" fmla="*/ 0 w 1467716"/>
              <a:gd name="connsiteY7" fmla="*/ 886456 h 943303"/>
              <a:gd name="connsiteX8" fmla="*/ 0 w 1467716"/>
              <a:gd name="connsiteY8" fmla="*/ 0 h 943303"/>
              <a:gd name="connsiteX0" fmla="*/ 0 w 1468512"/>
              <a:gd name="connsiteY0" fmla="*/ 0 h 943303"/>
              <a:gd name="connsiteX1" fmla="*/ 167092 w 1468512"/>
              <a:gd name="connsiteY1" fmla="*/ 151863 h 943303"/>
              <a:gd name="connsiteX2" fmla="*/ 1402948 w 1468512"/>
              <a:gd name="connsiteY2" fmla="*/ 860884 h 943303"/>
              <a:gd name="connsiteX3" fmla="*/ 1468512 w 1468512"/>
              <a:gd name="connsiteY3" fmla="*/ 884359 h 943303"/>
              <a:gd name="connsiteX4" fmla="*/ 1426853 w 1468512"/>
              <a:gd name="connsiteY4" fmla="*/ 890097 h 943303"/>
              <a:gd name="connsiteX5" fmla="*/ 723619 w 1468512"/>
              <a:gd name="connsiteY5" fmla="*/ 943303 h 943303"/>
              <a:gd name="connsiteX6" fmla="*/ 20386 w 1468512"/>
              <a:gd name="connsiteY6" fmla="*/ 890097 h 943303"/>
              <a:gd name="connsiteX7" fmla="*/ 0 w 1468512"/>
              <a:gd name="connsiteY7" fmla="*/ 886456 h 943303"/>
              <a:gd name="connsiteX8" fmla="*/ 0 w 1468512"/>
              <a:gd name="connsiteY8" fmla="*/ 0 h 94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512" h="943303">
                <a:moveTo>
                  <a:pt x="0" y="0"/>
                </a:moveTo>
                <a:lnTo>
                  <a:pt x="167092" y="151863"/>
                </a:lnTo>
                <a:cubicBezTo>
                  <a:pt x="532570" y="453482"/>
                  <a:pt x="949585" y="694885"/>
                  <a:pt x="1402948" y="860884"/>
                </a:cubicBezTo>
                <a:lnTo>
                  <a:pt x="1468512" y="884359"/>
                </a:lnTo>
                <a:lnTo>
                  <a:pt x="1426853" y="890097"/>
                </a:lnTo>
                <a:cubicBezTo>
                  <a:pt x="1197556" y="925132"/>
                  <a:pt x="962710" y="943303"/>
                  <a:pt x="723619" y="943303"/>
                </a:cubicBezTo>
                <a:cubicBezTo>
                  <a:pt x="484529" y="943303"/>
                  <a:pt x="249683" y="925132"/>
                  <a:pt x="20386" y="890097"/>
                </a:cubicBezTo>
                <a:lnTo>
                  <a:pt x="0" y="886456"/>
                </a:lnTo>
                <a:lnTo>
                  <a:pt x="0" y="0"/>
                </a:lnTo>
                <a:close/>
              </a:path>
            </a:pathLst>
          </a:custGeom>
          <a:solidFill>
            <a:srgbClr val="6CBC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prstClr val="white"/>
              </a:solidFill>
              <a:latin typeface="Calibri" panose="020F0502020204030204"/>
            </a:endParaRPr>
          </a:p>
        </p:txBody>
      </p:sp>
      <p:pic>
        <p:nvPicPr>
          <p:cNvPr id="7" name="Picture Placeholder 6">
            <a:extLst>
              <a:ext uri="{FF2B5EF4-FFF2-40B4-BE49-F238E27FC236}">
                <a16:creationId xmlns="" xmlns:a16="http://schemas.microsoft.com/office/drawing/2014/main" id="{F7429CED-16DF-419E-9947-AB6D3E44E82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1391" b="11391"/>
          <a:stretch>
            <a:fillRect/>
          </a:stretch>
        </p:blipFill>
        <p:spPr/>
      </p:pic>
      <p:sp>
        <p:nvSpPr>
          <p:cNvPr id="5" name="Title 4"/>
          <p:cNvSpPr>
            <a:spLocks noGrp="1"/>
          </p:cNvSpPr>
          <p:nvPr>
            <p:ph type="ctrTitle"/>
          </p:nvPr>
        </p:nvSpPr>
        <p:spPr>
          <a:xfrm>
            <a:off x="-252536" y="-67474"/>
            <a:ext cx="9234264" cy="1480250"/>
          </a:xfrm>
        </p:spPr>
        <p:txBody>
          <a:bodyPr/>
          <a:lstStyle/>
          <a:p>
            <a:pPr algn="ctr"/>
            <a:r>
              <a:rPr lang="ru-RU" dirty="0">
                <a:solidFill>
                  <a:schemeClr val="tx1"/>
                </a:solidFill>
              </a:rPr>
              <a:t>Роль и значение бухгалтерского учета</a:t>
            </a:r>
            <a:endParaRPr lang="en-US" dirty="0">
              <a:solidFill>
                <a:schemeClr val="tx1"/>
              </a:solidFill>
            </a:endParaRPr>
          </a:p>
        </p:txBody>
      </p:sp>
      <p:sp>
        <p:nvSpPr>
          <p:cNvPr id="8" name="Скругленный прямоугольник 7"/>
          <p:cNvSpPr/>
          <p:nvPr/>
        </p:nvSpPr>
        <p:spPr>
          <a:xfrm>
            <a:off x="264707" y="3861048"/>
            <a:ext cx="3970512" cy="275916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Бухгалтерский учет осуществляется хозяйствующими субъектами всего мира.</a:t>
            </a:r>
            <a:r>
              <a:rPr lang="ru-RU" sz="1600" dirty="0">
                <a:solidFill>
                  <a:schemeClr val="tx1"/>
                </a:solidFill>
              </a:rPr>
              <a:t> </a:t>
            </a:r>
            <a:endParaRPr lang="en-US" sz="1600" dirty="0" smtClean="0">
              <a:solidFill>
                <a:schemeClr val="tx1"/>
              </a:solidFill>
            </a:endParaRPr>
          </a:p>
          <a:p>
            <a:pPr algn="ctr"/>
            <a:r>
              <a:rPr lang="ru-RU" sz="1600" i="1" dirty="0" smtClean="0">
                <a:solidFill>
                  <a:schemeClr val="tx1"/>
                </a:solidFill>
              </a:rPr>
              <a:t>Главная </a:t>
            </a:r>
            <a:r>
              <a:rPr lang="ru-RU" sz="1600" i="1" dirty="0">
                <a:solidFill>
                  <a:schemeClr val="tx1"/>
                </a:solidFill>
              </a:rPr>
              <a:t>функция бухгалтерского учета</a:t>
            </a:r>
            <a:r>
              <a:rPr lang="ru-RU" sz="1600" dirty="0">
                <a:solidFill>
                  <a:schemeClr val="tx1"/>
                </a:solidFill>
              </a:rPr>
              <a:t> – аккумуляция финансовой информации. При этом бухгалтерский учет позволяет стандартизировать отражение операций компании, независимо от ее типа, а также от того, кто является пользователем информации.</a:t>
            </a:r>
            <a:endParaRPr lang="ru-RU" sz="1500" dirty="0">
              <a:solidFill>
                <a:schemeClr val="tx1"/>
              </a:solidFill>
            </a:endParaRPr>
          </a:p>
        </p:txBody>
      </p:sp>
      <p:sp>
        <p:nvSpPr>
          <p:cNvPr id="10" name="Скругленный прямоугольник 9"/>
          <p:cNvSpPr/>
          <p:nvPr/>
        </p:nvSpPr>
        <p:spPr>
          <a:xfrm>
            <a:off x="4755886" y="3849642"/>
            <a:ext cx="3970512" cy="2770565"/>
          </a:xfrm>
          <a:prstGeom prst="roundRect">
            <a:avLst/>
          </a:prstGeom>
          <a:solidFill>
            <a:srgbClr val="6CBC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ru-RU" b="1" dirty="0">
                <a:solidFill>
                  <a:schemeClr val="tx1"/>
                </a:solidFill>
                <a:latin typeface="Calibri" panose="020F0502020204030204"/>
              </a:rPr>
              <a:t>Бухгалтерская информация используется </a:t>
            </a:r>
            <a:r>
              <a:rPr lang="ru-RU" b="1" dirty="0" smtClean="0">
                <a:solidFill>
                  <a:schemeClr val="tx1"/>
                </a:solidFill>
                <a:latin typeface="Calibri" panose="020F0502020204030204"/>
              </a:rPr>
              <a:t>большим </a:t>
            </a:r>
            <a:r>
              <a:rPr lang="ru-RU" b="1" dirty="0">
                <a:solidFill>
                  <a:schemeClr val="tx1"/>
                </a:solidFill>
                <a:latin typeface="Calibri" panose="020F0502020204030204"/>
              </a:rPr>
              <a:t>количеством пользователей: </a:t>
            </a:r>
            <a:r>
              <a:rPr lang="ru-RU" dirty="0">
                <a:solidFill>
                  <a:schemeClr val="tx1"/>
                </a:solidFill>
                <a:latin typeface="Calibri" panose="020F0502020204030204"/>
              </a:rPr>
              <a:t>существующими и потенциальными инвесторами, работающими, кредиторами, клиентами, правительственными учреждениями, общественностью и др.</a:t>
            </a:r>
          </a:p>
        </p:txBody>
      </p:sp>
    </p:spTree>
    <p:extLst>
      <p:ext uri="{BB962C8B-B14F-4D97-AF65-F5344CB8AC3E}">
        <p14:creationId xmlns:p14="http://schemas.microsoft.com/office/powerpoint/2010/main" val="46862156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defTabSz="685800"/>
            <a:fld id="{0FA269BB-9CF1-436E-9ADF-E46804694E4E}" type="slidenum">
              <a:rPr lang="en-US">
                <a:latin typeface="Calibri" panose="020F0502020204030204"/>
              </a:rPr>
              <a:pPr defTabSz="685800"/>
              <a:t>93</a:t>
            </a:fld>
            <a:endParaRPr lang="en-US">
              <a:latin typeface="Calibri" panose="020F0502020204030204"/>
            </a:endParaRPr>
          </a:p>
        </p:txBody>
      </p:sp>
      <p:sp>
        <p:nvSpPr>
          <p:cNvPr id="2" name="Title 1"/>
          <p:cNvSpPr>
            <a:spLocks noGrp="1"/>
          </p:cNvSpPr>
          <p:nvPr>
            <p:ph type="title"/>
          </p:nvPr>
        </p:nvSpPr>
        <p:spPr>
          <a:xfrm>
            <a:off x="1043608" y="0"/>
            <a:ext cx="8515350" cy="1325563"/>
          </a:xfrm>
        </p:spPr>
        <p:txBody>
          <a:bodyPr>
            <a:noAutofit/>
          </a:bodyPr>
          <a:lstStyle/>
          <a:p>
            <a:pPr algn="ctr"/>
            <a:r>
              <a:rPr lang="ru-RU" sz="3200" dirty="0"/>
              <a:t>Целями и задачами финансовой отчетности является предоставление информации, которая:</a:t>
            </a:r>
            <a:endParaRPr lang="en-US" sz="3200" dirty="0"/>
          </a:p>
        </p:txBody>
      </p:sp>
      <p:grpSp>
        <p:nvGrpSpPr>
          <p:cNvPr id="14" name="Group 17">
            <a:extLst>
              <a:ext uri="{FF2B5EF4-FFF2-40B4-BE49-F238E27FC236}">
                <a16:creationId xmlns="" xmlns:a16="http://schemas.microsoft.com/office/drawing/2014/main" id="{31D12326-BBD4-4A79-B519-C866D6C0A59B}"/>
              </a:ext>
            </a:extLst>
          </p:cNvPr>
          <p:cNvGrpSpPr/>
          <p:nvPr/>
        </p:nvGrpSpPr>
        <p:grpSpPr>
          <a:xfrm>
            <a:off x="465024" y="1711239"/>
            <a:ext cx="2455409" cy="5146761"/>
            <a:chOff x="3531357" y="-6126227"/>
            <a:chExt cx="5129285" cy="10751449"/>
          </a:xfrm>
        </p:grpSpPr>
        <p:sp>
          <p:nvSpPr>
            <p:cNvPr id="15" name="Shape">
              <a:extLst>
                <a:ext uri="{FF2B5EF4-FFF2-40B4-BE49-F238E27FC236}">
                  <a16:creationId xmlns="" xmlns:a16="http://schemas.microsoft.com/office/drawing/2014/main" id="{E3FA0399-4A10-4C11-88B8-E14B9EDDB5BD}"/>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6" name="Circle">
              <a:extLst>
                <a:ext uri="{FF2B5EF4-FFF2-40B4-BE49-F238E27FC236}">
                  <a16:creationId xmlns="" xmlns:a16="http://schemas.microsoft.com/office/drawing/2014/main" id="{26DCABB5-1EC3-4F57-80E5-D05CE6AFF82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7" name="Circle">
              <a:extLst>
                <a:ext uri="{FF2B5EF4-FFF2-40B4-BE49-F238E27FC236}">
                  <a16:creationId xmlns="" xmlns:a16="http://schemas.microsoft.com/office/drawing/2014/main" id="{136C7023-5493-4C5E-B361-27F21EDDC910}"/>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8" name="Circle">
              <a:extLst>
                <a:ext uri="{FF2B5EF4-FFF2-40B4-BE49-F238E27FC236}">
                  <a16:creationId xmlns="" xmlns:a16="http://schemas.microsoft.com/office/drawing/2014/main" id="{6F855920-298A-428C-AE34-0BAA475CBB26}"/>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19" name="Shape">
              <a:extLst>
                <a:ext uri="{FF2B5EF4-FFF2-40B4-BE49-F238E27FC236}">
                  <a16:creationId xmlns="" xmlns:a16="http://schemas.microsoft.com/office/drawing/2014/main" id="{B275AA3C-AB3B-4D2F-A381-C53482D4D9F8}"/>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chemeClr val="accent5">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0" name="Shape">
              <a:extLst>
                <a:ext uri="{FF2B5EF4-FFF2-40B4-BE49-F238E27FC236}">
                  <a16:creationId xmlns="" xmlns:a16="http://schemas.microsoft.com/office/drawing/2014/main" id="{5CA82D9C-C6AC-4B93-A191-2192BF597C15}"/>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1" name="Shape">
              <a:extLst>
                <a:ext uri="{FF2B5EF4-FFF2-40B4-BE49-F238E27FC236}">
                  <a16:creationId xmlns="" xmlns:a16="http://schemas.microsoft.com/office/drawing/2014/main" id="{D2660CF9-DBAE-4AB4-860A-92262292F8F2}"/>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4">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2" name="Shape">
              <a:extLst>
                <a:ext uri="{FF2B5EF4-FFF2-40B4-BE49-F238E27FC236}">
                  <a16:creationId xmlns="" xmlns:a16="http://schemas.microsoft.com/office/drawing/2014/main" id="{D9418608-B3E7-4D51-A4A9-362A4A188077}"/>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4"/>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3" name="Shape">
              <a:extLst>
                <a:ext uri="{FF2B5EF4-FFF2-40B4-BE49-F238E27FC236}">
                  <a16:creationId xmlns="" xmlns:a16="http://schemas.microsoft.com/office/drawing/2014/main" id="{8147B25E-B4CF-4120-8315-65DA0A259155}"/>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6">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4" name="Shape">
              <a:extLst>
                <a:ext uri="{FF2B5EF4-FFF2-40B4-BE49-F238E27FC236}">
                  <a16:creationId xmlns="" xmlns:a16="http://schemas.microsoft.com/office/drawing/2014/main" id="{0A695091-CC67-472D-B89E-F45729C6EFF0}"/>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5" name="Shape">
              <a:extLst>
                <a:ext uri="{FF2B5EF4-FFF2-40B4-BE49-F238E27FC236}">
                  <a16:creationId xmlns="" xmlns:a16="http://schemas.microsoft.com/office/drawing/2014/main" id="{49F561C7-8284-4933-AB49-B092B27F710A}"/>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6" name="Shape">
              <a:extLst>
                <a:ext uri="{FF2B5EF4-FFF2-40B4-BE49-F238E27FC236}">
                  <a16:creationId xmlns="" xmlns:a16="http://schemas.microsoft.com/office/drawing/2014/main" id="{0705B6DD-7E26-4B08-BFD8-9930ACD0CD04}"/>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7" name="Shape">
              <a:extLst>
                <a:ext uri="{FF2B5EF4-FFF2-40B4-BE49-F238E27FC236}">
                  <a16:creationId xmlns="" xmlns:a16="http://schemas.microsoft.com/office/drawing/2014/main" id="{3997AD42-DC06-4F3D-8536-E9F091786425}"/>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8" name="Shape">
              <a:extLst>
                <a:ext uri="{FF2B5EF4-FFF2-40B4-BE49-F238E27FC236}">
                  <a16:creationId xmlns="" xmlns:a16="http://schemas.microsoft.com/office/drawing/2014/main" id="{2EE42D31-972B-4505-B30A-995BBFD0C627}"/>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29" name="Shape">
              <a:extLst>
                <a:ext uri="{FF2B5EF4-FFF2-40B4-BE49-F238E27FC236}">
                  <a16:creationId xmlns="" xmlns:a16="http://schemas.microsoft.com/office/drawing/2014/main" id="{3144311B-814F-4222-A19D-A77C7341D60B}"/>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30" name="Shape">
              <a:extLst>
                <a:ext uri="{FF2B5EF4-FFF2-40B4-BE49-F238E27FC236}">
                  <a16:creationId xmlns="" xmlns:a16="http://schemas.microsoft.com/office/drawing/2014/main" id="{6DFA576F-0471-4AD4-A07A-BE55D51D4CB7}"/>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31" name="Rectangle">
              <a:extLst>
                <a:ext uri="{FF2B5EF4-FFF2-40B4-BE49-F238E27FC236}">
                  <a16:creationId xmlns="" xmlns:a16="http://schemas.microsoft.com/office/drawing/2014/main" id="{939F4A25-03C7-4C78-9252-052A691717AA}"/>
                </a:ext>
              </a:extLst>
            </p:cNvPr>
            <p:cNvSpPr/>
            <p:nvPr/>
          </p:nvSpPr>
          <p:spPr>
            <a:xfrm>
              <a:off x="5576057" y="2433575"/>
              <a:ext cx="1052323" cy="2191647"/>
            </a:xfrm>
            <a:prstGeom prst="rect">
              <a:avLst/>
            </a:prstGeom>
            <a:solidFill>
              <a:srgbClr val="93949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32" name="TextBox 31">
            <a:extLst>
              <a:ext uri="{FF2B5EF4-FFF2-40B4-BE49-F238E27FC236}">
                <a16:creationId xmlns="" xmlns:a16="http://schemas.microsoft.com/office/drawing/2014/main" id="{F8997B26-187E-48A0-AC13-82EAB2AC412B}"/>
              </a:ext>
            </a:extLst>
          </p:cNvPr>
          <p:cNvSpPr txBox="1"/>
          <p:nvPr/>
        </p:nvSpPr>
        <p:spPr>
          <a:xfrm>
            <a:off x="1424867" y="2084796"/>
            <a:ext cx="535724" cy="92333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a:t>
            </a:r>
          </a:p>
        </p:txBody>
      </p:sp>
      <p:sp>
        <p:nvSpPr>
          <p:cNvPr id="33" name="TextBox 32">
            <a:extLst>
              <a:ext uri="{FF2B5EF4-FFF2-40B4-BE49-F238E27FC236}">
                <a16:creationId xmlns="" xmlns:a16="http://schemas.microsoft.com/office/drawing/2014/main" id="{08CEE876-074B-4AA9-8DA4-A08F624BE9CF}"/>
              </a:ext>
            </a:extLst>
          </p:cNvPr>
          <p:cNvSpPr txBox="1"/>
          <p:nvPr/>
        </p:nvSpPr>
        <p:spPr>
          <a:xfrm>
            <a:off x="1424867" y="3284514"/>
            <a:ext cx="535724" cy="92333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a:t>
            </a:r>
          </a:p>
        </p:txBody>
      </p:sp>
      <p:sp>
        <p:nvSpPr>
          <p:cNvPr id="34" name="TextBox 33">
            <a:extLst>
              <a:ext uri="{FF2B5EF4-FFF2-40B4-BE49-F238E27FC236}">
                <a16:creationId xmlns="" xmlns:a16="http://schemas.microsoft.com/office/drawing/2014/main" id="{40BEF0D5-8716-4D10-B351-C00E99D25A2C}"/>
              </a:ext>
            </a:extLst>
          </p:cNvPr>
          <p:cNvSpPr txBox="1"/>
          <p:nvPr/>
        </p:nvSpPr>
        <p:spPr>
          <a:xfrm>
            <a:off x="1424867" y="4474672"/>
            <a:ext cx="535724" cy="92333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3</a:t>
            </a:r>
          </a:p>
        </p:txBody>
      </p:sp>
      <p:sp>
        <p:nvSpPr>
          <p:cNvPr id="35" name="Rectangle 49">
            <a:extLst>
              <a:ext uri="{FF2B5EF4-FFF2-40B4-BE49-F238E27FC236}">
                <a16:creationId xmlns="" xmlns:a16="http://schemas.microsoft.com/office/drawing/2014/main" id="{B4C26B99-001A-4248-B2C8-AF9B240067F3}"/>
              </a:ext>
            </a:extLst>
          </p:cNvPr>
          <p:cNvSpPr/>
          <p:nvPr/>
        </p:nvSpPr>
        <p:spPr>
          <a:xfrm>
            <a:off x="4059074" y="1770677"/>
            <a:ext cx="4977422" cy="1569660"/>
          </a:xfrm>
          <a:prstGeom prst="rect">
            <a:avLst/>
          </a:prstGeom>
        </p:spPr>
        <p:txBody>
          <a:bodyPr wrap="square" anchor="b">
            <a:spAutoFit/>
          </a:bodyPr>
          <a:lstStyle/>
          <a:p>
            <a:pPr lvl="0" algn="just">
              <a:defRPr/>
            </a:pPr>
            <a:r>
              <a:rPr lang="en-US" sz="2400" b="1" dirty="0"/>
              <a:t> </a:t>
            </a:r>
            <a:r>
              <a:rPr lang="en-US" sz="2400" b="1" dirty="0" smtClean="0"/>
              <a:t>      </a:t>
            </a:r>
            <a:r>
              <a:rPr lang="ru-RU" sz="2400" b="1" dirty="0" smtClean="0"/>
              <a:t>БЫЛА БЫ ПОЛЕЗНОЙ ДЛЯ ПРИНЯТИЯ РЕШЕНИЙ ОБ ИНВЕСТИЦИЯХ И ПРЕДОСТАВЛЕНИИ КРЕДИТОВ;</a:t>
            </a:r>
            <a:endParaRPr kumimoji="0" lang="en-US" sz="2400" b="1" i="0" u="none" strike="noStrike" kern="1200" cap="all" spc="0" normalizeH="0" baseline="0" noProof="1">
              <a:ln>
                <a:noFill/>
              </a:ln>
              <a:solidFill>
                <a:prstClr val="black"/>
              </a:solidFill>
              <a:effectLst/>
              <a:uLnTx/>
              <a:uFillTx/>
              <a:latin typeface="Calibri" panose="020F0502020204030204"/>
            </a:endParaRPr>
          </a:p>
        </p:txBody>
      </p:sp>
      <p:sp>
        <p:nvSpPr>
          <p:cNvPr id="36" name="Rectangle 56">
            <a:extLst>
              <a:ext uri="{FF2B5EF4-FFF2-40B4-BE49-F238E27FC236}">
                <a16:creationId xmlns="" xmlns:a16="http://schemas.microsoft.com/office/drawing/2014/main" id="{8A906AC9-5452-4825-BC25-AC97F8410A13}"/>
              </a:ext>
            </a:extLst>
          </p:cNvPr>
          <p:cNvSpPr/>
          <p:nvPr/>
        </p:nvSpPr>
        <p:spPr>
          <a:xfrm>
            <a:off x="4103903" y="3276877"/>
            <a:ext cx="4962923" cy="1200329"/>
          </a:xfrm>
          <a:prstGeom prst="rect">
            <a:avLst/>
          </a:prstGeom>
        </p:spPr>
        <p:txBody>
          <a:bodyPr wrap="square" anchor="b">
            <a:spAutoFit/>
          </a:bodyPr>
          <a:lstStyle/>
          <a:p>
            <a:pPr lvl="0">
              <a:defRPr/>
            </a:pPr>
            <a:r>
              <a:rPr lang="en-US" sz="2400" b="1" cap="all" noProof="1" smtClean="0">
                <a:solidFill>
                  <a:prstClr val="black"/>
                </a:solidFill>
              </a:rPr>
              <a:t>    </a:t>
            </a:r>
            <a:r>
              <a:rPr lang="ru-RU" sz="2400" b="1" cap="all" noProof="1" smtClean="0">
                <a:solidFill>
                  <a:prstClr val="black"/>
                </a:solidFill>
              </a:rPr>
              <a:t>помогала </a:t>
            </a:r>
            <a:r>
              <a:rPr lang="ru-RU" sz="2400" b="1" cap="all" noProof="1">
                <a:solidFill>
                  <a:prstClr val="black"/>
                </a:solidFill>
              </a:rPr>
              <a:t>бы пользователям оценивать будущее движение денежных средств;</a:t>
            </a:r>
            <a:endParaRPr kumimoji="0" lang="en-US" sz="2400" b="1" i="0" u="none" strike="noStrike" kern="1200" cap="all" spc="0" normalizeH="0" baseline="0" noProof="1">
              <a:ln>
                <a:noFill/>
              </a:ln>
              <a:solidFill>
                <a:prstClr val="black"/>
              </a:solidFill>
              <a:effectLst/>
              <a:uLnTx/>
              <a:uFillTx/>
              <a:latin typeface="Calibri" panose="020F0502020204030204"/>
            </a:endParaRPr>
          </a:p>
        </p:txBody>
      </p:sp>
      <p:sp>
        <p:nvSpPr>
          <p:cNvPr id="37" name="Rectangle 59">
            <a:extLst>
              <a:ext uri="{FF2B5EF4-FFF2-40B4-BE49-F238E27FC236}">
                <a16:creationId xmlns="" xmlns:a16="http://schemas.microsoft.com/office/drawing/2014/main" id="{9C5DFC20-4BB0-4840-B850-5BC0BD80CE46}"/>
              </a:ext>
            </a:extLst>
          </p:cNvPr>
          <p:cNvSpPr/>
          <p:nvPr/>
        </p:nvSpPr>
        <p:spPr>
          <a:xfrm>
            <a:off x="4119270" y="4453112"/>
            <a:ext cx="4917226" cy="1200329"/>
          </a:xfrm>
          <a:prstGeom prst="rect">
            <a:avLst/>
          </a:prstGeom>
        </p:spPr>
        <p:txBody>
          <a:bodyPr wrap="square" anchor="b">
            <a:spAutoFit/>
          </a:bodyPr>
          <a:lstStyle/>
          <a:p>
            <a:pPr lvl="0">
              <a:defRPr/>
            </a:pPr>
            <a:r>
              <a:rPr lang="en-US" sz="2400" b="1" cap="all" noProof="1" smtClean="0">
                <a:solidFill>
                  <a:prstClr val="black"/>
                </a:solidFill>
              </a:rPr>
              <a:t>    </a:t>
            </a:r>
            <a:r>
              <a:rPr lang="ru-RU" sz="2400" b="1" cap="all" noProof="1" smtClean="0">
                <a:solidFill>
                  <a:prstClr val="black"/>
                </a:solidFill>
              </a:rPr>
              <a:t>отражала </a:t>
            </a:r>
            <a:r>
              <a:rPr lang="ru-RU" sz="2400" b="1" cap="all" noProof="1">
                <a:solidFill>
                  <a:prstClr val="black"/>
                </a:solidFill>
              </a:rPr>
              <a:t>бы изменения в экономических ресурсах предприятия</a:t>
            </a:r>
            <a:endParaRPr kumimoji="0" lang="en-US" sz="2400" b="1" i="0" u="none" strike="noStrike" kern="1200" cap="all" spc="0" normalizeH="0" baseline="0" noProof="1">
              <a:ln>
                <a:noFill/>
              </a:ln>
              <a:solidFill>
                <a:prstClr val="black"/>
              </a:solidFill>
              <a:effectLst/>
              <a:uLnTx/>
              <a:uFillTx/>
              <a:latin typeface="Calibri" panose="020F0502020204030204"/>
            </a:endParaRPr>
          </a:p>
        </p:txBody>
      </p:sp>
      <p:sp>
        <p:nvSpPr>
          <p:cNvPr id="38" name="Oval 6">
            <a:extLst>
              <a:ext uri="{FF2B5EF4-FFF2-40B4-BE49-F238E27FC236}">
                <a16:creationId xmlns="" xmlns:a16="http://schemas.microsoft.com/office/drawing/2014/main" id="{443504E1-2841-480E-9B5B-8285AA86AA78}"/>
              </a:ext>
            </a:extLst>
          </p:cNvPr>
          <p:cNvSpPr/>
          <p:nvPr/>
        </p:nvSpPr>
        <p:spPr>
          <a:xfrm>
            <a:off x="3609644" y="2000153"/>
            <a:ext cx="419100" cy="419100"/>
          </a:xfrm>
          <a:prstGeom prst="ellipse">
            <a:avLst/>
          </a:prstGeom>
          <a:solidFill>
            <a:schemeClr val="accent5"/>
          </a:solidFill>
          <a:ln>
            <a:noFill/>
          </a:ln>
          <a:effectLst>
            <a:innerShdw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a:t>
            </a:r>
          </a:p>
        </p:txBody>
      </p:sp>
      <p:sp>
        <p:nvSpPr>
          <p:cNvPr id="39" name="Oval 60">
            <a:extLst>
              <a:ext uri="{FF2B5EF4-FFF2-40B4-BE49-F238E27FC236}">
                <a16:creationId xmlns="" xmlns:a16="http://schemas.microsoft.com/office/drawing/2014/main" id="{F6F83667-428A-42D5-AE1A-F0FF08449630}"/>
              </a:ext>
            </a:extLst>
          </p:cNvPr>
          <p:cNvSpPr/>
          <p:nvPr/>
        </p:nvSpPr>
        <p:spPr>
          <a:xfrm>
            <a:off x="3609644" y="3279733"/>
            <a:ext cx="419100" cy="419100"/>
          </a:xfrm>
          <a:prstGeom prst="ellipse">
            <a:avLst/>
          </a:prstGeom>
          <a:solidFill>
            <a:schemeClr val="accent4"/>
          </a:solidFill>
          <a:ln>
            <a:noFill/>
          </a:ln>
          <a:effectLst>
            <a:innerShdw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a:t>
            </a:r>
          </a:p>
        </p:txBody>
      </p:sp>
      <p:sp>
        <p:nvSpPr>
          <p:cNvPr id="40" name="Oval 61">
            <a:extLst>
              <a:ext uri="{FF2B5EF4-FFF2-40B4-BE49-F238E27FC236}">
                <a16:creationId xmlns="" xmlns:a16="http://schemas.microsoft.com/office/drawing/2014/main" id="{28425AAC-40BA-4782-8126-DA36F237E4AE}"/>
              </a:ext>
            </a:extLst>
          </p:cNvPr>
          <p:cNvSpPr/>
          <p:nvPr/>
        </p:nvSpPr>
        <p:spPr>
          <a:xfrm>
            <a:off x="3609644" y="4559313"/>
            <a:ext cx="419100" cy="419100"/>
          </a:xfrm>
          <a:prstGeom prst="ellipse">
            <a:avLst/>
          </a:prstGeom>
          <a:solidFill>
            <a:schemeClr val="accent6"/>
          </a:solidFill>
          <a:ln>
            <a:noFill/>
          </a:ln>
          <a:effectLst>
            <a:innerShdw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3</a:t>
            </a:r>
          </a:p>
        </p:txBody>
      </p:sp>
    </p:spTree>
    <p:extLst>
      <p:ext uri="{BB962C8B-B14F-4D97-AF65-F5344CB8AC3E}">
        <p14:creationId xmlns:p14="http://schemas.microsoft.com/office/powerpoint/2010/main" val="269432051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457062" y="110613"/>
            <a:ext cx="8229600" cy="726099"/>
          </a:xfrm>
        </p:spPr>
        <p:txBody>
          <a:bodyPr>
            <a:noAutofit/>
          </a:bodyPr>
          <a:lstStyle/>
          <a:p>
            <a:r>
              <a:rPr lang="ru-RU" sz="1600" dirty="0"/>
              <a:t>В некоторых странах система бухгалтерского учета формируется исходя из приоритета макроэкономических целей: достижение заданных темпов роста национальной экономики, снижение </a:t>
            </a:r>
            <a:r>
              <a:rPr lang="ru-RU" sz="1600" dirty="0" smtClean="0"/>
              <a:t>инфляции</a:t>
            </a:r>
            <a:endParaRPr lang="en-US" sz="1600" dirty="0"/>
          </a:p>
        </p:txBody>
      </p:sp>
      <p:sp>
        <p:nvSpPr>
          <p:cNvPr id="3" name="Arrow: Pentagon 2">
            <a:extLst>
              <a:ext uri="{FF2B5EF4-FFF2-40B4-BE49-F238E27FC236}">
                <a16:creationId xmlns="" xmlns:a16="http://schemas.microsoft.com/office/drawing/2014/main" id="{FED46D76-4F82-4308-A4E0-FAE447FCE9AE}"/>
              </a:ext>
            </a:extLst>
          </p:cNvPr>
          <p:cNvSpPr/>
          <p:nvPr/>
        </p:nvSpPr>
        <p:spPr>
          <a:xfrm rot="5400000">
            <a:off x="-24719" y="2651067"/>
            <a:ext cx="2797050" cy="1385455"/>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4" name="Arrow: Pentagon 33">
            <a:extLst>
              <a:ext uri="{FF2B5EF4-FFF2-40B4-BE49-F238E27FC236}">
                <a16:creationId xmlns="" xmlns:a16="http://schemas.microsoft.com/office/drawing/2014/main" id="{3EA41BB7-4CD2-4537-92E8-35C85FD0B8EB}"/>
              </a:ext>
            </a:extLst>
          </p:cNvPr>
          <p:cNvSpPr/>
          <p:nvPr/>
        </p:nvSpPr>
        <p:spPr>
          <a:xfrm rot="5400000">
            <a:off x="1574379" y="2651068"/>
            <a:ext cx="2797050" cy="13854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5" name="Arrow: Pentagon 34">
            <a:extLst>
              <a:ext uri="{FF2B5EF4-FFF2-40B4-BE49-F238E27FC236}">
                <a16:creationId xmlns="" xmlns:a16="http://schemas.microsoft.com/office/drawing/2014/main" id="{967AC031-1F6E-45B5-BBBC-EFED66BB4AA0}"/>
              </a:ext>
            </a:extLst>
          </p:cNvPr>
          <p:cNvSpPr/>
          <p:nvPr/>
        </p:nvSpPr>
        <p:spPr>
          <a:xfrm rot="5400000">
            <a:off x="3173477" y="2651066"/>
            <a:ext cx="2797050" cy="138545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6" name="Arrow: Pentagon 35">
            <a:extLst>
              <a:ext uri="{FF2B5EF4-FFF2-40B4-BE49-F238E27FC236}">
                <a16:creationId xmlns="" xmlns:a16="http://schemas.microsoft.com/office/drawing/2014/main" id="{DE4A73FB-894D-4C91-9D5A-C39417B58222}"/>
              </a:ext>
            </a:extLst>
          </p:cNvPr>
          <p:cNvSpPr/>
          <p:nvPr/>
        </p:nvSpPr>
        <p:spPr>
          <a:xfrm rot="5400000">
            <a:off x="4772573" y="2651065"/>
            <a:ext cx="2797050" cy="1385455"/>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Arrow: Pentagon 36">
            <a:extLst>
              <a:ext uri="{FF2B5EF4-FFF2-40B4-BE49-F238E27FC236}">
                <a16:creationId xmlns="" xmlns:a16="http://schemas.microsoft.com/office/drawing/2014/main" id="{9A006209-4142-446B-ADAF-A0769A7A21B3}"/>
              </a:ext>
            </a:extLst>
          </p:cNvPr>
          <p:cNvSpPr/>
          <p:nvPr/>
        </p:nvSpPr>
        <p:spPr>
          <a:xfrm rot="5400000">
            <a:off x="6371670" y="2651065"/>
            <a:ext cx="2797050" cy="1385455"/>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9" name="Rectangle 38">
            <a:extLst>
              <a:ext uri="{FF2B5EF4-FFF2-40B4-BE49-F238E27FC236}">
                <a16:creationId xmlns="" xmlns:a16="http://schemas.microsoft.com/office/drawing/2014/main" id="{6E3F4C13-712A-404D-B3D7-313929C22DCF}"/>
              </a:ext>
            </a:extLst>
          </p:cNvPr>
          <p:cNvSpPr/>
          <p:nvPr/>
        </p:nvSpPr>
        <p:spPr>
          <a:xfrm>
            <a:off x="681079"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1</a:t>
            </a:r>
          </a:p>
        </p:txBody>
      </p:sp>
      <p:sp>
        <p:nvSpPr>
          <p:cNvPr id="40" name="Rectangle 39">
            <a:extLst>
              <a:ext uri="{FF2B5EF4-FFF2-40B4-BE49-F238E27FC236}">
                <a16:creationId xmlns="" xmlns:a16="http://schemas.microsoft.com/office/drawing/2014/main" id="{7517462F-09D3-403D-B07B-EF1D13FF7F36}"/>
              </a:ext>
            </a:extLst>
          </p:cNvPr>
          <p:cNvSpPr/>
          <p:nvPr/>
        </p:nvSpPr>
        <p:spPr>
          <a:xfrm>
            <a:off x="2280176"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2</a:t>
            </a:r>
          </a:p>
        </p:txBody>
      </p:sp>
      <p:sp>
        <p:nvSpPr>
          <p:cNvPr id="41" name="Rectangle 40">
            <a:extLst>
              <a:ext uri="{FF2B5EF4-FFF2-40B4-BE49-F238E27FC236}">
                <a16:creationId xmlns="" xmlns:a16="http://schemas.microsoft.com/office/drawing/2014/main" id="{07518064-DE95-4A35-8869-8644E8AA3B0B}"/>
              </a:ext>
            </a:extLst>
          </p:cNvPr>
          <p:cNvSpPr/>
          <p:nvPr/>
        </p:nvSpPr>
        <p:spPr>
          <a:xfrm>
            <a:off x="3879274"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3</a:t>
            </a:r>
          </a:p>
        </p:txBody>
      </p:sp>
      <p:sp>
        <p:nvSpPr>
          <p:cNvPr id="42" name="Rectangle 41">
            <a:extLst>
              <a:ext uri="{FF2B5EF4-FFF2-40B4-BE49-F238E27FC236}">
                <a16:creationId xmlns="" xmlns:a16="http://schemas.microsoft.com/office/drawing/2014/main" id="{EAE1C6A3-A332-41F7-820B-B2F1C7777107}"/>
              </a:ext>
            </a:extLst>
          </p:cNvPr>
          <p:cNvSpPr/>
          <p:nvPr/>
        </p:nvSpPr>
        <p:spPr>
          <a:xfrm>
            <a:off x="5478371"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4</a:t>
            </a:r>
          </a:p>
        </p:txBody>
      </p:sp>
      <p:sp>
        <p:nvSpPr>
          <p:cNvPr id="73" name="Rectangle 72">
            <a:extLst>
              <a:ext uri="{FF2B5EF4-FFF2-40B4-BE49-F238E27FC236}">
                <a16:creationId xmlns="" xmlns:a16="http://schemas.microsoft.com/office/drawing/2014/main" id="{D01B46DC-73EA-441F-A1A7-1FB913B2D397}"/>
              </a:ext>
            </a:extLst>
          </p:cNvPr>
          <p:cNvSpPr/>
          <p:nvPr/>
        </p:nvSpPr>
        <p:spPr>
          <a:xfrm>
            <a:off x="7077467" y="1945269"/>
            <a:ext cx="1385316" cy="962398"/>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6000" b="1" dirty="0"/>
              <a:t>5</a:t>
            </a:r>
          </a:p>
        </p:txBody>
      </p:sp>
      <p:sp>
        <p:nvSpPr>
          <p:cNvPr id="5" name="Rectangle 4">
            <a:extLst>
              <a:ext uri="{FF2B5EF4-FFF2-40B4-BE49-F238E27FC236}">
                <a16:creationId xmlns="" xmlns:a16="http://schemas.microsoft.com/office/drawing/2014/main" id="{62EA4C50-F1FC-434A-98FC-F1A61A20F9A8}"/>
              </a:ext>
            </a:extLst>
          </p:cNvPr>
          <p:cNvSpPr/>
          <p:nvPr/>
        </p:nvSpPr>
        <p:spPr>
          <a:xfrm>
            <a:off x="539552" y="4828943"/>
            <a:ext cx="1526843" cy="1323439"/>
          </a:xfrm>
          <a:prstGeom prst="rect">
            <a:avLst/>
          </a:prstGeom>
        </p:spPr>
        <p:txBody>
          <a:bodyPr wrap="square">
            <a:spAutoFit/>
          </a:bodyPr>
          <a:lstStyle/>
          <a:p>
            <a:pPr algn="ctr"/>
            <a:r>
              <a:rPr lang="ru-RU" sz="1600" dirty="0"/>
              <a:t>степень развития финансового рынка и рынка ценных бумаг</a:t>
            </a:r>
            <a:endParaRPr lang="en-US" sz="1600" b="1" cap="all" dirty="0">
              <a:solidFill>
                <a:schemeClr val="tx1">
                  <a:lumMod val="65000"/>
                  <a:lumOff val="35000"/>
                </a:schemeClr>
              </a:solidFill>
            </a:endParaRPr>
          </a:p>
        </p:txBody>
      </p:sp>
      <p:sp>
        <p:nvSpPr>
          <p:cNvPr id="74" name="Rectangle 73">
            <a:extLst>
              <a:ext uri="{FF2B5EF4-FFF2-40B4-BE49-F238E27FC236}">
                <a16:creationId xmlns="" xmlns:a16="http://schemas.microsoft.com/office/drawing/2014/main" id="{46803090-C673-4DD6-A884-3FC8F6A2D2C4}"/>
              </a:ext>
            </a:extLst>
          </p:cNvPr>
          <p:cNvSpPr/>
          <p:nvPr/>
        </p:nvSpPr>
        <p:spPr>
          <a:xfrm>
            <a:off x="2280106" y="4828943"/>
            <a:ext cx="1385456" cy="1815882"/>
          </a:xfrm>
          <a:prstGeom prst="rect">
            <a:avLst/>
          </a:prstGeom>
        </p:spPr>
        <p:txBody>
          <a:bodyPr wrap="square">
            <a:spAutoFit/>
          </a:bodyPr>
          <a:lstStyle/>
          <a:p>
            <a:pPr algn="ctr"/>
            <a:r>
              <a:rPr lang="ru-RU" sz="1600" dirty="0"/>
              <a:t>тип кредиторов и инвесторов как основных пользователей учетной информации</a:t>
            </a:r>
            <a:endParaRPr lang="en-US" sz="1600" b="1" cap="all" dirty="0">
              <a:solidFill>
                <a:schemeClr val="tx1">
                  <a:lumMod val="65000"/>
                  <a:lumOff val="35000"/>
                </a:schemeClr>
              </a:solidFill>
            </a:endParaRPr>
          </a:p>
        </p:txBody>
      </p:sp>
      <p:sp>
        <p:nvSpPr>
          <p:cNvPr id="75" name="Rectangle 74">
            <a:extLst>
              <a:ext uri="{FF2B5EF4-FFF2-40B4-BE49-F238E27FC236}">
                <a16:creationId xmlns="" xmlns:a16="http://schemas.microsoft.com/office/drawing/2014/main" id="{992E1C88-CEB7-4119-A42D-C3840888CA49}"/>
              </a:ext>
            </a:extLst>
          </p:cNvPr>
          <p:cNvSpPr/>
          <p:nvPr/>
        </p:nvSpPr>
        <p:spPr>
          <a:xfrm>
            <a:off x="3879134" y="4828943"/>
            <a:ext cx="1385456" cy="1600438"/>
          </a:xfrm>
          <a:prstGeom prst="rect">
            <a:avLst/>
          </a:prstGeom>
        </p:spPr>
        <p:txBody>
          <a:bodyPr wrap="square">
            <a:spAutoFit/>
          </a:bodyPr>
          <a:lstStyle/>
          <a:p>
            <a:pPr algn="ctr"/>
            <a:r>
              <a:rPr lang="ru-RU" sz="1400" dirty="0"/>
              <a:t>число физических и юридических лиц, занимающихся инвестированием</a:t>
            </a:r>
            <a:endParaRPr lang="en-US" sz="1400" b="1" cap="all" dirty="0">
              <a:solidFill>
                <a:schemeClr val="tx1">
                  <a:lumMod val="65000"/>
                  <a:lumOff val="35000"/>
                </a:schemeClr>
              </a:solidFill>
            </a:endParaRPr>
          </a:p>
        </p:txBody>
      </p:sp>
      <p:sp>
        <p:nvSpPr>
          <p:cNvPr id="76" name="Rectangle 75">
            <a:extLst>
              <a:ext uri="{FF2B5EF4-FFF2-40B4-BE49-F238E27FC236}">
                <a16:creationId xmlns="" xmlns:a16="http://schemas.microsoft.com/office/drawing/2014/main" id="{27CF3DD6-0B3B-448E-A5FA-4DC2EBAD8C8C}"/>
              </a:ext>
            </a:extLst>
          </p:cNvPr>
          <p:cNvSpPr/>
          <p:nvPr/>
        </p:nvSpPr>
        <p:spPr>
          <a:xfrm>
            <a:off x="5478301" y="4828943"/>
            <a:ext cx="1385456" cy="1477328"/>
          </a:xfrm>
          <a:prstGeom prst="rect">
            <a:avLst/>
          </a:prstGeom>
        </p:spPr>
        <p:txBody>
          <a:bodyPr wrap="square">
            <a:spAutoFit/>
          </a:bodyPr>
          <a:lstStyle/>
          <a:p>
            <a:pPr algn="ctr"/>
            <a:r>
              <a:rPr lang="ru-RU" dirty="0"/>
              <a:t>участие инвесторов в управлении бизнесом</a:t>
            </a:r>
            <a:endParaRPr lang="en-US" b="1" cap="all" dirty="0">
              <a:solidFill>
                <a:schemeClr val="tx1">
                  <a:lumMod val="65000"/>
                  <a:lumOff val="35000"/>
                </a:schemeClr>
              </a:solidFill>
            </a:endParaRPr>
          </a:p>
        </p:txBody>
      </p:sp>
      <p:sp>
        <p:nvSpPr>
          <p:cNvPr id="77" name="Rectangle 76">
            <a:extLst>
              <a:ext uri="{FF2B5EF4-FFF2-40B4-BE49-F238E27FC236}">
                <a16:creationId xmlns="" xmlns:a16="http://schemas.microsoft.com/office/drawing/2014/main" id="{AA6A88EB-F647-49A2-9390-C4F2FFB5A41F}"/>
              </a:ext>
            </a:extLst>
          </p:cNvPr>
          <p:cNvSpPr/>
          <p:nvPr/>
        </p:nvSpPr>
        <p:spPr>
          <a:xfrm>
            <a:off x="7077397" y="4742318"/>
            <a:ext cx="1385456" cy="1631216"/>
          </a:xfrm>
          <a:prstGeom prst="rect">
            <a:avLst/>
          </a:prstGeom>
        </p:spPr>
        <p:txBody>
          <a:bodyPr wrap="square">
            <a:spAutoFit/>
          </a:bodyPr>
          <a:lstStyle/>
          <a:p>
            <a:pPr algn="ctr"/>
            <a:r>
              <a:rPr lang="ru-RU" sz="2000" dirty="0"/>
              <a:t>степень участия в международном бизнесе</a:t>
            </a:r>
            <a:endParaRPr lang="en-US" sz="2000" b="1" cap="all" dirty="0">
              <a:solidFill>
                <a:schemeClr val="tx1">
                  <a:lumMod val="65000"/>
                  <a:lumOff val="35000"/>
                </a:schemeClr>
              </a:solidFill>
            </a:endParaRPr>
          </a:p>
        </p:txBody>
      </p:sp>
      <p:pic>
        <p:nvPicPr>
          <p:cNvPr id="11" name="Graphic 10" descr="Head with Gears">
            <a:extLst>
              <a:ext uri="{FF2B5EF4-FFF2-40B4-BE49-F238E27FC236}">
                <a16:creationId xmlns="" xmlns:a16="http://schemas.microsoft.com/office/drawing/2014/main" id="{00291118-0866-430D-90BC-2739CE179E8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547359" y="3074348"/>
            <a:ext cx="851090" cy="851090"/>
          </a:xfrm>
          <a:prstGeom prst="rect">
            <a:avLst/>
          </a:prstGeom>
        </p:spPr>
      </p:pic>
      <p:pic>
        <p:nvPicPr>
          <p:cNvPr id="13" name="Graphic 12" descr="Coins">
            <a:extLst>
              <a:ext uri="{FF2B5EF4-FFF2-40B4-BE49-F238E27FC236}">
                <a16:creationId xmlns="" xmlns:a16="http://schemas.microsoft.com/office/drawing/2014/main" id="{BDD786B2-5644-40ED-8D28-7D969A78E2E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948192" y="3074348"/>
            <a:ext cx="851090" cy="851090"/>
          </a:xfrm>
          <a:prstGeom prst="rect">
            <a:avLst/>
          </a:prstGeom>
        </p:spPr>
      </p:pic>
      <p:sp>
        <p:nvSpPr>
          <p:cNvPr id="78" name="Freeform: Shape 77">
            <a:extLst>
              <a:ext uri="{FF2B5EF4-FFF2-40B4-BE49-F238E27FC236}">
                <a16:creationId xmlns="" xmlns:a16="http://schemas.microsoft.com/office/drawing/2014/main" id="{417D0A61-4D9E-4600-B59F-42B97A716C85}"/>
              </a:ext>
            </a:extLst>
          </p:cNvPr>
          <p:cNvSpPr/>
          <p:nvPr/>
        </p:nvSpPr>
        <p:spPr>
          <a:xfrm rot="5400000">
            <a:off x="301393"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9" name="Freeform: Shape 78">
            <a:extLst>
              <a:ext uri="{FF2B5EF4-FFF2-40B4-BE49-F238E27FC236}">
                <a16:creationId xmlns="" xmlns:a16="http://schemas.microsoft.com/office/drawing/2014/main" id="{58C044E8-DD42-4F3C-8574-9D0B0210EBC5}"/>
              </a:ext>
            </a:extLst>
          </p:cNvPr>
          <p:cNvSpPr/>
          <p:nvPr/>
        </p:nvSpPr>
        <p:spPr>
          <a:xfrm rot="5400000">
            <a:off x="1900491"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0" name="Freeform: Shape 79">
            <a:extLst>
              <a:ext uri="{FF2B5EF4-FFF2-40B4-BE49-F238E27FC236}">
                <a16:creationId xmlns="" xmlns:a16="http://schemas.microsoft.com/office/drawing/2014/main" id="{25209FFD-53EC-483A-B483-25BD35C2DA88}"/>
              </a:ext>
            </a:extLst>
          </p:cNvPr>
          <p:cNvSpPr/>
          <p:nvPr/>
        </p:nvSpPr>
        <p:spPr>
          <a:xfrm rot="5400000">
            <a:off x="3499449"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1" name="Freeform: Shape 80">
            <a:extLst>
              <a:ext uri="{FF2B5EF4-FFF2-40B4-BE49-F238E27FC236}">
                <a16:creationId xmlns="" xmlns:a16="http://schemas.microsoft.com/office/drawing/2014/main" id="{60C1CC03-F3F2-4A1A-81A4-84BE3303495B}"/>
              </a:ext>
            </a:extLst>
          </p:cNvPr>
          <p:cNvSpPr/>
          <p:nvPr/>
        </p:nvSpPr>
        <p:spPr>
          <a:xfrm rot="5400000">
            <a:off x="5098546"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2" name="Freeform: Shape 81">
            <a:extLst>
              <a:ext uri="{FF2B5EF4-FFF2-40B4-BE49-F238E27FC236}">
                <a16:creationId xmlns="" xmlns:a16="http://schemas.microsoft.com/office/drawing/2014/main" id="{DDDC7214-75E8-4330-AC6D-88F2ECC573BC}"/>
              </a:ext>
            </a:extLst>
          </p:cNvPr>
          <p:cNvSpPr/>
          <p:nvPr/>
        </p:nvSpPr>
        <p:spPr>
          <a:xfrm rot="5400000">
            <a:off x="6697643" y="2977178"/>
            <a:ext cx="2797050" cy="733232"/>
          </a:xfrm>
          <a:custGeom>
            <a:avLst/>
            <a:gdLst>
              <a:gd name="connsiteX0" fmla="*/ 0 w 3729400"/>
              <a:gd name="connsiteY0" fmla="*/ 79431 h 977642"/>
              <a:gd name="connsiteX1" fmla="*/ 0 w 3729400"/>
              <a:gd name="connsiteY1" fmla="*/ 0 h 977642"/>
              <a:gd name="connsiteX2" fmla="*/ 2805764 w 3729400"/>
              <a:gd name="connsiteY2" fmla="*/ 0 h 977642"/>
              <a:gd name="connsiteX3" fmla="*/ 3729400 w 3729400"/>
              <a:gd name="connsiteY3" fmla="*/ 923637 h 977642"/>
              <a:gd name="connsiteX4" fmla="*/ 3675396 w 3729400"/>
              <a:gd name="connsiteY4" fmla="*/ 977642 h 977642"/>
              <a:gd name="connsiteX5" fmla="*/ 2777186 w 3729400"/>
              <a:gd name="connsiteY5" fmla="*/ 79431 h 9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9400" h="977642">
                <a:moveTo>
                  <a:pt x="0" y="79431"/>
                </a:moveTo>
                <a:lnTo>
                  <a:pt x="0" y="0"/>
                </a:lnTo>
                <a:lnTo>
                  <a:pt x="2805764" y="0"/>
                </a:lnTo>
                <a:lnTo>
                  <a:pt x="3729400" y="923637"/>
                </a:lnTo>
                <a:lnTo>
                  <a:pt x="3675396" y="977642"/>
                </a:lnTo>
                <a:lnTo>
                  <a:pt x="2777186" y="79431"/>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 name="Выноска со стрелкой вниз 3"/>
          <p:cNvSpPr/>
          <p:nvPr/>
        </p:nvSpPr>
        <p:spPr>
          <a:xfrm>
            <a:off x="948262" y="836712"/>
            <a:ext cx="7368154" cy="110855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Факторы, влияющие на содержание учетной практики в различных странах мира:</a:t>
            </a:r>
          </a:p>
        </p:txBody>
      </p:sp>
      <p:pic>
        <p:nvPicPr>
          <p:cNvPr id="29" name="Graphic 6" descr="Users">
            <a:extLst>
              <a:ext uri="{FF2B5EF4-FFF2-40B4-BE49-F238E27FC236}">
                <a16:creationId xmlns="" xmlns:a16="http://schemas.microsoft.com/office/drawing/2014/main" id="{9B2742B4-4321-4904-972D-E9E9EA8FFE7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780669" y="3182505"/>
            <a:ext cx="685800" cy="685800"/>
          </a:xfrm>
          <a:prstGeom prst="rect">
            <a:avLst/>
          </a:prstGeom>
        </p:spPr>
      </p:pic>
      <p:pic>
        <p:nvPicPr>
          <p:cNvPr id="31" name="Рисунок 30"/>
          <p:cNvPicPr>
            <a:picLocks noChangeAspect="1"/>
          </p:cNvPicPr>
          <p:nvPr/>
        </p:nvPicPr>
        <p:blipFill rotWithShape="1">
          <a:blip r:embed="rId10" cstate="print">
            <a:extLst/>
          </a:blip>
          <a:srcRect b="3382"/>
          <a:stretch/>
        </p:blipFill>
        <p:spPr>
          <a:xfrm>
            <a:off x="7271263" y="3209089"/>
            <a:ext cx="997724" cy="6159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2" name="Picture 6" descr="https://media5.picsearch.com/is?_QPdn1_eB4sJhqqrm0CPihoHOsNkyYeQwLh5y99sbZw&amp;height=20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967931" y="3115237"/>
            <a:ext cx="1137246" cy="751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19544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 xmlns:a16="http://schemas.microsoft.com/office/drawing/2014/main" id="{41DA0581-74A2-4576-95BC-0B051AC5A0DB}"/>
              </a:ext>
            </a:extLst>
          </p:cNvPr>
          <p:cNvGrpSpPr/>
          <p:nvPr/>
        </p:nvGrpSpPr>
        <p:grpSpPr>
          <a:xfrm>
            <a:off x="1906676" y="1662187"/>
            <a:ext cx="5317422" cy="2699933"/>
            <a:chOff x="2551954" y="1219417"/>
            <a:chExt cx="7089896" cy="3599911"/>
          </a:xfrm>
        </p:grpSpPr>
        <p:sp>
          <p:nvSpPr>
            <p:cNvPr id="77" name="Shape">
              <a:extLst>
                <a:ext uri="{FF2B5EF4-FFF2-40B4-BE49-F238E27FC236}">
                  <a16:creationId xmlns="" xmlns:a16="http://schemas.microsoft.com/office/drawing/2014/main" id="{E9DDF60E-11AE-4AEA-8491-ACCC74C575FF}"/>
                </a:ext>
              </a:extLst>
            </p:cNvPr>
            <p:cNvSpPr/>
            <p:nvPr/>
          </p:nvSpPr>
          <p:spPr>
            <a:xfrm>
              <a:off x="7013815" y="2283500"/>
              <a:ext cx="1060966" cy="1333614"/>
            </a:xfrm>
            <a:custGeom>
              <a:avLst/>
              <a:gdLst/>
              <a:ahLst/>
              <a:cxnLst>
                <a:cxn ang="0">
                  <a:pos x="wd2" y="hd2"/>
                </a:cxn>
                <a:cxn ang="5400000">
                  <a:pos x="wd2" y="hd2"/>
                </a:cxn>
                <a:cxn ang="10800000">
                  <a:pos x="wd2" y="hd2"/>
                </a:cxn>
                <a:cxn ang="16200000">
                  <a:pos x="wd2" y="hd2"/>
                </a:cxn>
              </a:cxnLst>
              <a:rect l="0" t="0" r="r" b="b"/>
              <a:pathLst>
                <a:path w="21600" h="20216" extrusionOk="0">
                  <a:moveTo>
                    <a:pt x="20860" y="15977"/>
                  </a:moveTo>
                  <a:cubicBezTo>
                    <a:pt x="20062" y="16474"/>
                    <a:pt x="19219" y="16967"/>
                    <a:pt x="18297" y="17416"/>
                  </a:cubicBezTo>
                  <a:cubicBezTo>
                    <a:pt x="18291" y="16836"/>
                    <a:pt x="18291" y="16199"/>
                    <a:pt x="18284" y="15527"/>
                  </a:cubicBezTo>
                  <a:lnTo>
                    <a:pt x="18343" y="15537"/>
                  </a:lnTo>
                  <a:lnTo>
                    <a:pt x="18297" y="10208"/>
                  </a:lnTo>
                  <a:cubicBezTo>
                    <a:pt x="18382" y="8517"/>
                    <a:pt x="18343" y="6290"/>
                    <a:pt x="18453" y="4734"/>
                  </a:cubicBezTo>
                  <a:cubicBezTo>
                    <a:pt x="18537" y="3541"/>
                    <a:pt x="20088" y="2763"/>
                    <a:pt x="21600" y="2237"/>
                  </a:cubicBezTo>
                  <a:cubicBezTo>
                    <a:pt x="21055" y="2324"/>
                    <a:pt x="20490" y="2372"/>
                    <a:pt x="19913" y="2372"/>
                  </a:cubicBezTo>
                  <a:cubicBezTo>
                    <a:pt x="17318" y="2372"/>
                    <a:pt x="15014" y="1440"/>
                    <a:pt x="13567" y="0"/>
                  </a:cubicBezTo>
                  <a:cubicBezTo>
                    <a:pt x="14138" y="1087"/>
                    <a:pt x="14301" y="2309"/>
                    <a:pt x="13587" y="3396"/>
                  </a:cubicBezTo>
                  <a:cubicBezTo>
                    <a:pt x="13457" y="3590"/>
                    <a:pt x="5340" y="12976"/>
                    <a:pt x="5535" y="12807"/>
                  </a:cubicBezTo>
                  <a:lnTo>
                    <a:pt x="5535" y="12807"/>
                  </a:lnTo>
                  <a:cubicBezTo>
                    <a:pt x="3543" y="14977"/>
                    <a:pt x="1564" y="17035"/>
                    <a:pt x="0" y="18469"/>
                  </a:cubicBezTo>
                  <a:cubicBezTo>
                    <a:pt x="662" y="18764"/>
                    <a:pt x="1317" y="19020"/>
                    <a:pt x="1960" y="19238"/>
                  </a:cubicBezTo>
                  <a:cubicBezTo>
                    <a:pt x="9785" y="21600"/>
                    <a:pt x="16072" y="19358"/>
                    <a:pt x="20860" y="15977"/>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9" name="Shape">
              <a:extLst>
                <a:ext uri="{FF2B5EF4-FFF2-40B4-BE49-F238E27FC236}">
                  <a16:creationId xmlns="" xmlns:a16="http://schemas.microsoft.com/office/drawing/2014/main" id="{44204E4D-FA21-447C-ACEC-C9BC24D7A9CA}"/>
                </a:ext>
              </a:extLst>
            </p:cNvPr>
            <p:cNvSpPr/>
            <p:nvPr/>
          </p:nvSpPr>
          <p:spPr>
            <a:xfrm>
              <a:off x="4081734" y="2283500"/>
              <a:ext cx="1046630" cy="1338816"/>
            </a:xfrm>
            <a:custGeom>
              <a:avLst/>
              <a:gdLst/>
              <a:ahLst/>
              <a:cxnLst>
                <a:cxn ang="0">
                  <a:pos x="wd2" y="hd2"/>
                </a:cxn>
                <a:cxn ang="5400000">
                  <a:pos x="wd2" y="hd2"/>
                </a:cxn>
                <a:cxn ang="10800000">
                  <a:pos x="wd2" y="hd2"/>
                </a:cxn>
                <a:cxn ang="16200000">
                  <a:pos x="wd2" y="hd2"/>
                </a:cxn>
              </a:cxnLst>
              <a:rect l="0" t="0" r="r" b="b"/>
              <a:pathLst>
                <a:path w="21600" h="20907" extrusionOk="0">
                  <a:moveTo>
                    <a:pt x="15858" y="20505"/>
                  </a:moveTo>
                  <a:cubicBezTo>
                    <a:pt x="17851" y="20266"/>
                    <a:pt x="19798" y="19704"/>
                    <a:pt x="21600" y="18893"/>
                  </a:cubicBezTo>
                  <a:cubicBezTo>
                    <a:pt x="20054" y="17424"/>
                    <a:pt x="18147" y="15409"/>
                    <a:pt x="16226" y="13283"/>
                  </a:cubicBezTo>
                  <a:cubicBezTo>
                    <a:pt x="16424" y="13458"/>
                    <a:pt x="8195" y="3787"/>
                    <a:pt x="8064" y="3588"/>
                  </a:cubicBezTo>
                  <a:cubicBezTo>
                    <a:pt x="7321" y="2444"/>
                    <a:pt x="7511" y="1140"/>
                    <a:pt x="8130" y="0"/>
                  </a:cubicBezTo>
                  <a:cubicBezTo>
                    <a:pt x="6669" y="1533"/>
                    <a:pt x="4295" y="2533"/>
                    <a:pt x="1611" y="2533"/>
                  </a:cubicBezTo>
                  <a:cubicBezTo>
                    <a:pt x="1059" y="2533"/>
                    <a:pt x="520" y="2488"/>
                    <a:pt x="0" y="2409"/>
                  </a:cubicBezTo>
                  <a:cubicBezTo>
                    <a:pt x="1513" y="2946"/>
                    <a:pt x="3052" y="3748"/>
                    <a:pt x="3137" y="4962"/>
                  </a:cubicBezTo>
                  <a:cubicBezTo>
                    <a:pt x="3249" y="6560"/>
                    <a:pt x="3203" y="8854"/>
                    <a:pt x="3295" y="10601"/>
                  </a:cubicBezTo>
                  <a:lnTo>
                    <a:pt x="3315" y="15956"/>
                  </a:lnTo>
                  <a:lnTo>
                    <a:pt x="3322" y="16190"/>
                  </a:lnTo>
                  <a:cubicBezTo>
                    <a:pt x="3322" y="17076"/>
                    <a:pt x="3302" y="17793"/>
                    <a:pt x="3289" y="18509"/>
                  </a:cubicBezTo>
                  <a:cubicBezTo>
                    <a:pt x="6742" y="20301"/>
                    <a:pt x="11122" y="21600"/>
                    <a:pt x="15858" y="20505"/>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Shape">
              <a:extLst>
                <a:ext uri="{FF2B5EF4-FFF2-40B4-BE49-F238E27FC236}">
                  <a16:creationId xmlns="" xmlns:a16="http://schemas.microsoft.com/office/drawing/2014/main" id="{BC7A2CF0-C0E9-4462-A78F-A925A9A193EF}"/>
                </a:ext>
              </a:extLst>
            </p:cNvPr>
            <p:cNvSpPr/>
            <p:nvPr/>
          </p:nvSpPr>
          <p:spPr>
            <a:xfrm>
              <a:off x="4049866" y="4381745"/>
              <a:ext cx="4074954" cy="437583"/>
            </a:xfrm>
            <a:custGeom>
              <a:avLst/>
              <a:gdLst/>
              <a:ahLst/>
              <a:cxnLst>
                <a:cxn ang="0">
                  <a:pos x="wd2" y="hd2"/>
                </a:cxn>
                <a:cxn ang="5400000">
                  <a:pos x="wd2" y="hd2"/>
                </a:cxn>
                <a:cxn ang="10800000">
                  <a:pos x="wd2" y="hd2"/>
                </a:cxn>
                <a:cxn ang="16200000">
                  <a:pos x="wd2" y="hd2"/>
                </a:cxn>
              </a:cxnLst>
              <a:rect l="0" t="0" r="r" b="b"/>
              <a:pathLst>
                <a:path w="21600" h="21600" extrusionOk="0">
                  <a:moveTo>
                    <a:pt x="20598" y="9832"/>
                  </a:moveTo>
                  <a:cubicBezTo>
                    <a:pt x="20174" y="9140"/>
                    <a:pt x="19629" y="8495"/>
                    <a:pt x="18980" y="7913"/>
                  </a:cubicBezTo>
                  <a:cubicBezTo>
                    <a:pt x="18789" y="7740"/>
                    <a:pt x="18593" y="7583"/>
                    <a:pt x="18385" y="7425"/>
                  </a:cubicBezTo>
                  <a:cubicBezTo>
                    <a:pt x="18213" y="7300"/>
                    <a:pt x="18034" y="7174"/>
                    <a:pt x="17851" y="7048"/>
                  </a:cubicBezTo>
                  <a:cubicBezTo>
                    <a:pt x="17257" y="6655"/>
                    <a:pt x="16606" y="6309"/>
                    <a:pt x="15909" y="6025"/>
                  </a:cubicBezTo>
                  <a:cubicBezTo>
                    <a:pt x="14388" y="5396"/>
                    <a:pt x="12650" y="5050"/>
                    <a:pt x="10803" y="5050"/>
                  </a:cubicBezTo>
                  <a:cubicBezTo>
                    <a:pt x="9168" y="5050"/>
                    <a:pt x="7617" y="5333"/>
                    <a:pt x="6229" y="5821"/>
                  </a:cubicBezTo>
                  <a:cubicBezTo>
                    <a:pt x="5306" y="6151"/>
                    <a:pt x="4457" y="6576"/>
                    <a:pt x="3698" y="7095"/>
                  </a:cubicBezTo>
                  <a:cubicBezTo>
                    <a:pt x="3536" y="7205"/>
                    <a:pt x="3375" y="7315"/>
                    <a:pt x="3222" y="7425"/>
                  </a:cubicBezTo>
                  <a:cubicBezTo>
                    <a:pt x="1235" y="8920"/>
                    <a:pt x="3" y="11012"/>
                    <a:pt x="3" y="13325"/>
                  </a:cubicBezTo>
                  <a:lnTo>
                    <a:pt x="3" y="13325"/>
                  </a:lnTo>
                  <a:cubicBezTo>
                    <a:pt x="3" y="13325"/>
                    <a:pt x="3" y="13325"/>
                    <a:pt x="3" y="13325"/>
                  </a:cubicBezTo>
                  <a:lnTo>
                    <a:pt x="3" y="1542"/>
                  </a:lnTo>
                  <a:cubicBezTo>
                    <a:pt x="3" y="1101"/>
                    <a:pt x="49" y="676"/>
                    <a:pt x="135" y="252"/>
                  </a:cubicBezTo>
                  <a:cubicBezTo>
                    <a:pt x="152" y="173"/>
                    <a:pt x="172" y="79"/>
                    <a:pt x="194" y="0"/>
                  </a:cubicBezTo>
                  <a:cubicBezTo>
                    <a:pt x="71" y="503"/>
                    <a:pt x="0" y="1007"/>
                    <a:pt x="0" y="1542"/>
                  </a:cubicBezTo>
                  <a:lnTo>
                    <a:pt x="0" y="2108"/>
                  </a:lnTo>
                  <a:lnTo>
                    <a:pt x="0" y="13325"/>
                  </a:lnTo>
                  <a:cubicBezTo>
                    <a:pt x="0" y="17903"/>
                    <a:pt x="4835" y="21600"/>
                    <a:pt x="10800" y="21600"/>
                  </a:cubicBezTo>
                  <a:cubicBezTo>
                    <a:pt x="16765" y="21600"/>
                    <a:pt x="21600" y="17903"/>
                    <a:pt x="21600" y="13325"/>
                  </a:cubicBezTo>
                  <a:lnTo>
                    <a:pt x="21600" y="13246"/>
                  </a:lnTo>
                  <a:cubicBezTo>
                    <a:pt x="21600" y="13199"/>
                    <a:pt x="21595" y="13152"/>
                    <a:pt x="21593" y="13120"/>
                  </a:cubicBezTo>
                  <a:cubicBezTo>
                    <a:pt x="21554" y="11940"/>
                    <a:pt x="21201" y="10839"/>
                    <a:pt x="20598" y="9832"/>
                  </a:cubicBez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Shape">
              <a:extLst>
                <a:ext uri="{FF2B5EF4-FFF2-40B4-BE49-F238E27FC236}">
                  <a16:creationId xmlns="" xmlns:a16="http://schemas.microsoft.com/office/drawing/2014/main" id="{FC14CE82-A3EE-4FFB-BA28-006E9C387911}"/>
                </a:ext>
              </a:extLst>
            </p:cNvPr>
            <p:cNvSpPr/>
            <p:nvPr/>
          </p:nvSpPr>
          <p:spPr>
            <a:xfrm>
              <a:off x="4049866" y="4254266"/>
              <a:ext cx="4074633" cy="406983"/>
            </a:xfrm>
            <a:custGeom>
              <a:avLst/>
              <a:gdLst/>
              <a:ahLst/>
              <a:cxnLst>
                <a:cxn ang="0">
                  <a:pos x="wd2" y="hd2"/>
                </a:cxn>
                <a:cxn ang="5400000">
                  <a:pos x="wd2" y="hd2"/>
                </a:cxn>
                <a:cxn ang="10800000">
                  <a:pos x="wd2" y="hd2"/>
                </a:cxn>
                <a:cxn ang="16200000">
                  <a:pos x="wd2" y="hd2"/>
                </a:cxn>
              </a:cxnLst>
              <a:rect l="0" t="0" r="r" b="b"/>
              <a:pathLst>
                <a:path w="21600" h="21600" extrusionOk="0">
                  <a:moveTo>
                    <a:pt x="215" y="7155"/>
                  </a:moveTo>
                  <a:cubicBezTo>
                    <a:pt x="184" y="7273"/>
                    <a:pt x="157" y="7409"/>
                    <a:pt x="132" y="7544"/>
                  </a:cubicBezTo>
                  <a:cubicBezTo>
                    <a:pt x="46" y="8001"/>
                    <a:pt x="0" y="8457"/>
                    <a:pt x="0" y="8931"/>
                  </a:cubicBezTo>
                  <a:lnTo>
                    <a:pt x="0" y="21600"/>
                  </a:lnTo>
                  <a:cubicBezTo>
                    <a:pt x="0" y="19114"/>
                    <a:pt x="1232" y="16881"/>
                    <a:pt x="3218" y="15257"/>
                  </a:cubicBezTo>
                  <a:cubicBezTo>
                    <a:pt x="3372" y="15139"/>
                    <a:pt x="3533" y="15020"/>
                    <a:pt x="3695" y="14902"/>
                  </a:cubicBezTo>
                  <a:cubicBezTo>
                    <a:pt x="4452" y="14360"/>
                    <a:pt x="5303" y="13904"/>
                    <a:pt x="6226" y="13532"/>
                  </a:cubicBezTo>
                  <a:cubicBezTo>
                    <a:pt x="7614" y="12990"/>
                    <a:pt x="9165" y="12703"/>
                    <a:pt x="10801" y="12703"/>
                  </a:cubicBezTo>
                  <a:cubicBezTo>
                    <a:pt x="12647" y="12703"/>
                    <a:pt x="14386" y="13092"/>
                    <a:pt x="15906" y="13752"/>
                  </a:cubicBezTo>
                  <a:cubicBezTo>
                    <a:pt x="16604" y="14056"/>
                    <a:pt x="17255" y="14428"/>
                    <a:pt x="17849" y="14851"/>
                  </a:cubicBezTo>
                  <a:cubicBezTo>
                    <a:pt x="18032" y="14986"/>
                    <a:pt x="18211" y="15122"/>
                    <a:pt x="18383" y="15257"/>
                  </a:cubicBezTo>
                  <a:cubicBezTo>
                    <a:pt x="18591" y="15426"/>
                    <a:pt x="18787" y="15595"/>
                    <a:pt x="18978" y="15781"/>
                  </a:cubicBezTo>
                  <a:cubicBezTo>
                    <a:pt x="19627" y="16407"/>
                    <a:pt x="20172" y="17101"/>
                    <a:pt x="20596" y="17845"/>
                  </a:cubicBezTo>
                  <a:cubicBezTo>
                    <a:pt x="21201" y="18911"/>
                    <a:pt x="21554" y="20111"/>
                    <a:pt x="21593" y="21363"/>
                  </a:cubicBezTo>
                  <a:cubicBezTo>
                    <a:pt x="21595" y="21414"/>
                    <a:pt x="21598" y="21465"/>
                    <a:pt x="21600" y="21499"/>
                  </a:cubicBezTo>
                  <a:lnTo>
                    <a:pt x="21600" y="9523"/>
                  </a:lnTo>
                  <a:lnTo>
                    <a:pt x="21600" y="8914"/>
                  </a:lnTo>
                  <a:cubicBezTo>
                    <a:pt x="21600" y="8745"/>
                    <a:pt x="21595" y="8593"/>
                    <a:pt x="21583" y="8423"/>
                  </a:cubicBezTo>
                  <a:cubicBezTo>
                    <a:pt x="21551" y="7933"/>
                    <a:pt x="21470" y="7459"/>
                    <a:pt x="21345" y="6986"/>
                  </a:cubicBezTo>
                  <a:cubicBezTo>
                    <a:pt x="21135" y="6208"/>
                    <a:pt x="20801" y="5463"/>
                    <a:pt x="20360" y="4770"/>
                  </a:cubicBezTo>
                  <a:cubicBezTo>
                    <a:pt x="20255" y="4601"/>
                    <a:pt x="20144" y="4448"/>
                    <a:pt x="20027" y="4279"/>
                  </a:cubicBezTo>
                  <a:cubicBezTo>
                    <a:pt x="19912" y="4127"/>
                    <a:pt x="19791" y="3975"/>
                    <a:pt x="19666" y="3823"/>
                  </a:cubicBezTo>
                  <a:cubicBezTo>
                    <a:pt x="19524" y="3654"/>
                    <a:pt x="19377" y="3484"/>
                    <a:pt x="19221" y="3332"/>
                  </a:cubicBezTo>
                  <a:cubicBezTo>
                    <a:pt x="19108" y="3214"/>
                    <a:pt x="18991" y="3095"/>
                    <a:pt x="18871" y="2994"/>
                  </a:cubicBezTo>
                  <a:cubicBezTo>
                    <a:pt x="18691" y="2825"/>
                    <a:pt x="18501" y="2656"/>
                    <a:pt x="18304" y="2503"/>
                  </a:cubicBezTo>
                  <a:cubicBezTo>
                    <a:pt x="16361" y="964"/>
                    <a:pt x="13715" y="0"/>
                    <a:pt x="10799" y="0"/>
                  </a:cubicBezTo>
                  <a:cubicBezTo>
                    <a:pt x="6574" y="0"/>
                    <a:pt x="2914" y="1996"/>
                    <a:pt x="1140" y="4905"/>
                  </a:cubicBezTo>
                  <a:cubicBezTo>
                    <a:pt x="1135" y="4905"/>
                    <a:pt x="1130" y="4922"/>
                    <a:pt x="1125" y="4922"/>
                  </a:cubicBezTo>
                  <a:cubicBezTo>
                    <a:pt x="1122" y="4922"/>
                    <a:pt x="1118" y="4939"/>
                    <a:pt x="1113" y="4939"/>
                  </a:cubicBezTo>
                  <a:cubicBezTo>
                    <a:pt x="711" y="5616"/>
                    <a:pt x="407" y="6326"/>
                    <a:pt x="220" y="7070"/>
                  </a:cubicBezTo>
                  <a:cubicBezTo>
                    <a:pt x="220" y="7138"/>
                    <a:pt x="218" y="7138"/>
                    <a:pt x="215" y="7155"/>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Shape">
              <a:extLst>
                <a:ext uri="{FF2B5EF4-FFF2-40B4-BE49-F238E27FC236}">
                  <a16:creationId xmlns="" xmlns:a16="http://schemas.microsoft.com/office/drawing/2014/main" id="{D3FC3B7F-7DCC-4565-B354-A6554E8389CE}"/>
                </a:ext>
              </a:extLst>
            </p:cNvPr>
            <p:cNvSpPr/>
            <p:nvPr/>
          </p:nvSpPr>
          <p:spPr>
            <a:xfrm>
              <a:off x="8862297" y="1385926"/>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570" y="0"/>
                    <a:pt x="2914" y="2437"/>
                    <a:pt x="1148" y="5978"/>
                  </a:cubicBezTo>
                  <a:cubicBezTo>
                    <a:pt x="1077" y="6120"/>
                    <a:pt x="1007" y="6261"/>
                    <a:pt x="945" y="6402"/>
                  </a:cubicBezTo>
                  <a:cubicBezTo>
                    <a:pt x="910" y="6482"/>
                    <a:pt x="874" y="6552"/>
                    <a:pt x="839" y="6632"/>
                  </a:cubicBezTo>
                  <a:cubicBezTo>
                    <a:pt x="300" y="7912"/>
                    <a:pt x="0" y="9325"/>
                    <a:pt x="0" y="10800"/>
                  </a:cubicBezTo>
                  <a:cubicBezTo>
                    <a:pt x="0" y="16575"/>
                    <a:pt x="4530" y="21273"/>
                    <a:pt x="10226" y="21573"/>
                  </a:cubicBezTo>
                  <a:cubicBezTo>
                    <a:pt x="10420" y="21582"/>
                    <a:pt x="10606" y="21600"/>
                    <a:pt x="10800" y="21600"/>
                  </a:cubicBezTo>
                  <a:cubicBezTo>
                    <a:pt x="16761" y="21600"/>
                    <a:pt x="21600" y="16761"/>
                    <a:pt x="21600" y="10800"/>
                  </a:cubicBezTo>
                  <a:cubicBezTo>
                    <a:pt x="21600" y="4839"/>
                    <a:pt x="16761" y="0"/>
                    <a:pt x="10800" y="0"/>
                  </a:cubicBezTo>
                  <a:close/>
                </a:path>
              </a:pathLst>
            </a:custGeom>
            <a:solidFill>
              <a:srgbClr val="EB1E4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Shape">
              <a:extLst>
                <a:ext uri="{FF2B5EF4-FFF2-40B4-BE49-F238E27FC236}">
                  <a16:creationId xmlns="" xmlns:a16="http://schemas.microsoft.com/office/drawing/2014/main" id="{E203D9E5-CB4A-442D-A23C-784308131E15}"/>
                </a:ext>
              </a:extLst>
            </p:cNvPr>
            <p:cNvSpPr/>
            <p:nvPr/>
          </p:nvSpPr>
          <p:spPr>
            <a:xfrm>
              <a:off x="5675255" y="1219417"/>
              <a:ext cx="779553" cy="77987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7"/>
                    <a:pt x="0" y="10796"/>
                  </a:cubicBezTo>
                  <a:cubicBezTo>
                    <a:pt x="0" y="12393"/>
                    <a:pt x="353" y="13903"/>
                    <a:pt x="980" y="15262"/>
                  </a:cubicBezTo>
                  <a:cubicBezTo>
                    <a:pt x="1016" y="15342"/>
                    <a:pt x="1051" y="15412"/>
                    <a:pt x="1086" y="15492"/>
                  </a:cubicBezTo>
                  <a:cubicBezTo>
                    <a:pt x="1174" y="15686"/>
                    <a:pt x="1272" y="15871"/>
                    <a:pt x="1378" y="16065"/>
                  </a:cubicBezTo>
                  <a:cubicBezTo>
                    <a:pt x="1519" y="16313"/>
                    <a:pt x="1660" y="16551"/>
                    <a:pt x="1819" y="16789"/>
                  </a:cubicBezTo>
                  <a:cubicBezTo>
                    <a:pt x="1837" y="16807"/>
                    <a:pt x="1846" y="16833"/>
                    <a:pt x="1854" y="16851"/>
                  </a:cubicBezTo>
                  <a:cubicBezTo>
                    <a:pt x="3797" y="19711"/>
                    <a:pt x="7073" y="21600"/>
                    <a:pt x="10800" y="21600"/>
                  </a:cubicBezTo>
                  <a:cubicBezTo>
                    <a:pt x="16761" y="21600"/>
                    <a:pt x="21600" y="16763"/>
                    <a:pt x="21600" y="10804"/>
                  </a:cubicBezTo>
                  <a:cubicBezTo>
                    <a:pt x="21600" y="9313"/>
                    <a:pt x="21300" y="7900"/>
                    <a:pt x="20752" y="6612"/>
                  </a:cubicBezTo>
                  <a:cubicBezTo>
                    <a:pt x="19119" y="2728"/>
                    <a:pt x="15277" y="0"/>
                    <a:pt x="10800" y="0"/>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Shape">
              <a:extLst>
                <a:ext uri="{FF2B5EF4-FFF2-40B4-BE49-F238E27FC236}">
                  <a16:creationId xmlns="" xmlns:a16="http://schemas.microsoft.com/office/drawing/2014/main" id="{97109EDD-A1EF-4DFE-B71C-A6C2826A80B3}"/>
                </a:ext>
              </a:extLst>
            </p:cNvPr>
            <p:cNvSpPr/>
            <p:nvPr/>
          </p:nvSpPr>
          <p:spPr>
            <a:xfrm>
              <a:off x="3794900" y="1677960"/>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9"/>
                    <a:pt x="0" y="10800"/>
                  </a:cubicBezTo>
                  <a:cubicBezTo>
                    <a:pt x="0" y="16019"/>
                    <a:pt x="3709" y="20381"/>
                    <a:pt x="8636" y="21379"/>
                  </a:cubicBezTo>
                  <a:cubicBezTo>
                    <a:pt x="9334" y="21521"/>
                    <a:pt x="10058" y="21600"/>
                    <a:pt x="10800" y="21600"/>
                  </a:cubicBezTo>
                  <a:cubicBezTo>
                    <a:pt x="14412" y="21600"/>
                    <a:pt x="17591" y="19825"/>
                    <a:pt x="19551" y="17105"/>
                  </a:cubicBezTo>
                  <a:cubicBezTo>
                    <a:pt x="20832" y="15330"/>
                    <a:pt x="21600" y="13158"/>
                    <a:pt x="21600" y="10800"/>
                  </a:cubicBezTo>
                  <a:cubicBezTo>
                    <a:pt x="21600" y="4830"/>
                    <a:pt x="16761" y="0"/>
                    <a:pt x="10800" y="0"/>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6" name="Shape">
              <a:extLst>
                <a:ext uri="{FF2B5EF4-FFF2-40B4-BE49-F238E27FC236}">
                  <a16:creationId xmlns="" xmlns:a16="http://schemas.microsoft.com/office/drawing/2014/main" id="{5BA07E7D-517F-4206-954A-749DE95D6F83}"/>
                </a:ext>
              </a:extLst>
            </p:cNvPr>
            <p:cNvSpPr/>
            <p:nvPr/>
          </p:nvSpPr>
          <p:spPr>
            <a:xfrm>
              <a:off x="7587480" y="1677960"/>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9"/>
                    <a:pt x="0" y="10800"/>
                  </a:cubicBezTo>
                  <a:cubicBezTo>
                    <a:pt x="0" y="13228"/>
                    <a:pt x="812" y="15463"/>
                    <a:pt x="2164" y="17264"/>
                  </a:cubicBezTo>
                  <a:cubicBezTo>
                    <a:pt x="4133" y="19887"/>
                    <a:pt x="7259" y="21600"/>
                    <a:pt x="10800" y="21600"/>
                  </a:cubicBezTo>
                  <a:cubicBezTo>
                    <a:pt x="11586" y="21600"/>
                    <a:pt x="12354" y="21512"/>
                    <a:pt x="13096" y="21353"/>
                  </a:cubicBezTo>
                  <a:cubicBezTo>
                    <a:pt x="17953" y="20302"/>
                    <a:pt x="21600" y="15975"/>
                    <a:pt x="21600" y="10800"/>
                  </a:cubicBezTo>
                  <a:cubicBezTo>
                    <a:pt x="21600" y="4830"/>
                    <a:pt x="16761" y="0"/>
                    <a:pt x="10800" y="0"/>
                  </a:cubicBezTo>
                  <a:close/>
                </a:path>
              </a:pathLst>
            </a:custGeom>
            <a:solidFill>
              <a:schemeClr val="accent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8" name="Shape">
              <a:extLst>
                <a:ext uri="{FF2B5EF4-FFF2-40B4-BE49-F238E27FC236}">
                  <a16:creationId xmlns="" xmlns:a16="http://schemas.microsoft.com/office/drawing/2014/main" id="{1CB60E73-18BE-4C9F-B3D9-2154957524D9}"/>
                </a:ext>
              </a:extLst>
            </p:cNvPr>
            <p:cNvSpPr/>
            <p:nvPr/>
          </p:nvSpPr>
          <p:spPr>
            <a:xfrm>
              <a:off x="2902529" y="1449669"/>
              <a:ext cx="6330110" cy="2941956"/>
            </a:xfrm>
            <a:custGeom>
              <a:avLst/>
              <a:gdLst/>
              <a:ahLst/>
              <a:cxnLst>
                <a:cxn ang="0">
                  <a:pos x="wd2" y="hd2"/>
                </a:cxn>
                <a:cxn ang="5400000">
                  <a:pos x="wd2" y="hd2"/>
                </a:cxn>
                <a:cxn ang="10800000">
                  <a:pos x="wd2" y="hd2"/>
                </a:cxn>
                <a:cxn ang="16200000">
                  <a:pos x="wd2" y="hd2"/>
                </a:cxn>
              </a:cxnLst>
              <a:rect l="0" t="0" r="r" b="b"/>
              <a:pathLst>
                <a:path w="21600" h="21600" extrusionOk="0">
                  <a:moveTo>
                    <a:pt x="20341" y="2387"/>
                  </a:moveTo>
                  <a:cubicBezTo>
                    <a:pt x="20341" y="1996"/>
                    <a:pt x="20378" y="1622"/>
                    <a:pt x="20444" y="1282"/>
                  </a:cubicBezTo>
                  <a:cubicBezTo>
                    <a:pt x="20337" y="1792"/>
                    <a:pt x="20303" y="2375"/>
                    <a:pt x="20361" y="2962"/>
                  </a:cubicBezTo>
                  <a:cubicBezTo>
                    <a:pt x="20377" y="3110"/>
                    <a:pt x="20391" y="3297"/>
                    <a:pt x="20416" y="3433"/>
                  </a:cubicBezTo>
                  <a:cubicBezTo>
                    <a:pt x="20510" y="4046"/>
                    <a:pt x="20506" y="5101"/>
                    <a:pt x="20361" y="5702"/>
                  </a:cubicBezTo>
                  <a:cubicBezTo>
                    <a:pt x="20234" y="6229"/>
                    <a:pt x="20075" y="6863"/>
                    <a:pt x="19977" y="7247"/>
                  </a:cubicBezTo>
                  <a:cubicBezTo>
                    <a:pt x="19584" y="8571"/>
                    <a:pt x="19075" y="10113"/>
                    <a:pt x="18509" y="11550"/>
                  </a:cubicBezTo>
                  <a:cubicBezTo>
                    <a:pt x="18361" y="11924"/>
                    <a:pt x="18206" y="12299"/>
                    <a:pt x="18045" y="12675"/>
                  </a:cubicBezTo>
                  <a:cubicBezTo>
                    <a:pt x="17899" y="13010"/>
                    <a:pt x="17727" y="13366"/>
                    <a:pt x="17538" y="13710"/>
                  </a:cubicBezTo>
                  <a:cubicBezTo>
                    <a:pt x="16736" y="15348"/>
                    <a:pt x="15682" y="16433"/>
                    <a:pt x="14370" y="15294"/>
                  </a:cubicBezTo>
                  <a:cubicBezTo>
                    <a:pt x="14263" y="15189"/>
                    <a:pt x="14153" y="15065"/>
                    <a:pt x="14042" y="14922"/>
                  </a:cubicBezTo>
                  <a:cubicBezTo>
                    <a:pt x="14040" y="14929"/>
                    <a:pt x="14036" y="14936"/>
                    <a:pt x="14033" y="14943"/>
                  </a:cubicBezTo>
                  <a:cubicBezTo>
                    <a:pt x="13788" y="14693"/>
                    <a:pt x="13560" y="14311"/>
                    <a:pt x="13347" y="13838"/>
                  </a:cubicBezTo>
                  <a:cubicBezTo>
                    <a:pt x="13330" y="13801"/>
                    <a:pt x="13313" y="13759"/>
                    <a:pt x="13295" y="13721"/>
                  </a:cubicBezTo>
                  <a:cubicBezTo>
                    <a:pt x="12317" y="11728"/>
                    <a:pt x="11419" y="6812"/>
                    <a:pt x="11174" y="4982"/>
                  </a:cubicBezTo>
                  <a:cubicBezTo>
                    <a:pt x="11128" y="4317"/>
                    <a:pt x="11396" y="3772"/>
                    <a:pt x="11482" y="3587"/>
                  </a:cubicBezTo>
                  <a:cubicBezTo>
                    <a:pt x="11559" y="3494"/>
                    <a:pt x="11632" y="3381"/>
                    <a:pt x="11702" y="3250"/>
                  </a:cubicBezTo>
                  <a:cubicBezTo>
                    <a:pt x="12141" y="2417"/>
                    <a:pt x="12257" y="1090"/>
                    <a:pt x="12028" y="0"/>
                  </a:cubicBezTo>
                  <a:cubicBezTo>
                    <a:pt x="12095" y="342"/>
                    <a:pt x="12132" y="718"/>
                    <a:pt x="12132" y="1111"/>
                  </a:cubicBezTo>
                  <a:cubicBezTo>
                    <a:pt x="12132" y="2691"/>
                    <a:pt x="11536" y="3973"/>
                    <a:pt x="10802" y="3973"/>
                  </a:cubicBezTo>
                  <a:cubicBezTo>
                    <a:pt x="10344" y="3973"/>
                    <a:pt x="9940" y="3475"/>
                    <a:pt x="9701" y="2714"/>
                  </a:cubicBezTo>
                  <a:cubicBezTo>
                    <a:pt x="9732" y="2817"/>
                    <a:pt x="9767" y="2920"/>
                    <a:pt x="9806" y="3016"/>
                  </a:cubicBezTo>
                  <a:cubicBezTo>
                    <a:pt x="9853" y="3131"/>
                    <a:pt x="9904" y="3236"/>
                    <a:pt x="9957" y="3330"/>
                  </a:cubicBezTo>
                  <a:cubicBezTo>
                    <a:pt x="10108" y="3629"/>
                    <a:pt x="10410" y="4172"/>
                    <a:pt x="10325" y="5089"/>
                  </a:cubicBezTo>
                  <a:cubicBezTo>
                    <a:pt x="10079" y="6919"/>
                    <a:pt x="9692" y="9236"/>
                    <a:pt x="9014" y="12179"/>
                  </a:cubicBezTo>
                  <a:cubicBezTo>
                    <a:pt x="8812" y="13057"/>
                    <a:pt x="8360" y="13829"/>
                    <a:pt x="7962" y="14444"/>
                  </a:cubicBezTo>
                  <a:cubicBezTo>
                    <a:pt x="7871" y="14585"/>
                    <a:pt x="7778" y="14714"/>
                    <a:pt x="7681" y="14833"/>
                  </a:cubicBezTo>
                  <a:cubicBezTo>
                    <a:pt x="7679" y="14826"/>
                    <a:pt x="7677" y="14819"/>
                    <a:pt x="7675" y="14814"/>
                  </a:cubicBezTo>
                  <a:cubicBezTo>
                    <a:pt x="7377" y="15196"/>
                    <a:pt x="7055" y="15460"/>
                    <a:pt x="6725" y="15572"/>
                  </a:cubicBezTo>
                  <a:cubicBezTo>
                    <a:pt x="5942" y="16087"/>
                    <a:pt x="5218" y="15474"/>
                    <a:pt x="4646" y="14632"/>
                  </a:cubicBezTo>
                  <a:cubicBezTo>
                    <a:pt x="4646" y="14634"/>
                    <a:pt x="4646" y="14636"/>
                    <a:pt x="4646" y="14639"/>
                  </a:cubicBezTo>
                  <a:cubicBezTo>
                    <a:pt x="3831" y="13445"/>
                    <a:pt x="3139" y="11573"/>
                    <a:pt x="2816" y="10621"/>
                  </a:cubicBezTo>
                  <a:cubicBezTo>
                    <a:pt x="2612" y="10022"/>
                    <a:pt x="2266" y="8927"/>
                    <a:pt x="1931" y="7841"/>
                  </a:cubicBezTo>
                  <a:cubicBezTo>
                    <a:pt x="1872" y="7617"/>
                    <a:pt x="1517" y="6489"/>
                    <a:pt x="1288" y="5702"/>
                  </a:cubicBezTo>
                  <a:cubicBezTo>
                    <a:pt x="1181" y="5335"/>
                    <a:pt x="1179" y="4888"/>
                    <a:pt x="1221" y="4455"/>
                  </a:cubicBezTo>
                  <a:cubicBezTo>
                    <a:pt x="1416" y="3966"/>
                    <a:pt x="1533" y="3332"/>
                    <a:pt x="1533" y="2639"/>
                  </a:cubicBezTo>
                  <a:cubicBezTo>
                    <a:pt x="1533" y="2534"/>
                    <a:pt x="1530" y="2431"/>
                    <a:pt x="1525" y="2331"/>
                  </a:cubicBezTo>
                  <a:cubicBezTo>
                    <a:pt x="1529" y="2422"/>
                    <a:pt x="1531" y="2513"/>
                    <a:pt x="1531" y="2604"/>
                  </a:cubicBezTo>
                  <a:cubicBezTo>
                    <a:pt x="1531" y="4184"/>
                    <a:pt x="935" y="5466"/>
                    <a:pt x="201" y="5466"/>
                  </a:cubicBezTo>
                  <a:cubicBezTo>
                    <a:pt x="133" y="5466"/>
                    <a:pt x="66" y="5452"/>
                    <a:pt x="0" y="5431"/>
                  </a:cubicBezTo>
                  <a:cubicBezTo>
                    <a:pt x="269" y="5684"/>
                    <a:pt x="583" y="6210"/>
                    <a:pt x="709" y="6725"/>
                  </a:cubicBezTo>
                  <a:cubicBezTo>
                    <a:pt x="909" y="7544"/>
                    <a:pt x="1160" y="8644"/>
                    <a:pt x="1160" y="8644"/>
                  </a:cubicBezTo>
                  <a:lnTo>
                    <a:pt x="1164" y="8641"/>
                  </a:lnTo>
                  <a:lnTo>
                    <a:pt x="4158" y="21581"/>
                  </a:lnTo>
                  <a:lnTo>
                    <a:pt x="4138" y="21600"/>
                  </a:lnTo>
                  <a:cubicBezTo>
                    <a:pt x="4259" y="21497"/>
                    <a:pt x="4454" y="21396"/>
                    <a:pt x="4713" y="21305"/>
                  </a:cubicBezTo>
                  <a:cubicBezTo>
                    <a:pt x="4715" y="21305"/>
                    <a:pt x="4718" y="21303"/>
                    <a:pt x="4721" y="21303"/>
                  </a:cubicBezTo>
                  <a:cubicBezTo>
                    <a:pt x="4724" y="21303"/>
                    <a:pt x="4727" y="21300"/>
                    <a:pt x="4731" y="21300"/>
                  </a:cubicBezTo>
                  <a:cubicBezTo>
                    <a:pt x="5873" y="20898"/>
                    <a:pt x="8228" y="20622"/>
                    <a:pt x="10948" y="20622"/>
                  </a:cubicBezTo>
                  <a:cubicBezTo>
                    <a:pt x="12825" y="20622"/>
                    <a:pt x="14528" y="20753"/>
                    <a:pt x="15779" y="20968"/>
                  </a:cubicBezTo>
                  <a:cubicBezTo>
                    <a:pt x="15905" y="20989"/>
                    <a:pt x="16027" y="21013"/>
                    <a:pt x="16144" y="21036"/>
                  </a:cubicBezTo>
                  <a:cubicBezTo>
                    <a:pt x="16221" y="21052"/>
                    <a:pt x="16296" y="21066"/>
                    <a:pt x="16369" y="21083"/>
                  </a:cubicBezTo>
                  <a:cubicBezTo>
                    <a:pt x="16469" y="21104"/>
                    <a:pt x="16564" y="21127"/>
                    <a:pt x="16655" y="21151"/>
                  </a:cubicBezTo>
                  <a:cubicBezTo>
                    <a:pt x="16737" y="21172"/>
                    <a:pt x="16814" y="21193"/>
                    <a:pt x="16888" y="21214"/>
                  </a:cubicBezTo>
                  <a:cubicBezTo>
                    <a:pt x="16963" y="21235"/>
                    <a:pt x="17035" y="21258"/>
                    <a:pt x="17102" y="21282"/>
                  </a:cubicBezTo>
                  <a:cubicBezTo>
                    <a:pt x="17385" y="21378"/>
                    <a:pt x="17601" y="21481"/>
                    <a:pt x="17736" y="21588"/>
                  </a:cubicBezTo>
                  <a:lnTo>
                    <a:pt x="17735" y="21588"/>
                  </a:lnTo>
                  <a:lnTo>
                    <a:pt x="20576" y="8473"/>
                  </a:lnTo>
                  <a:cubicBezTo>
                    <a:pt x="20591" y="8449"/>
                    <a:pt x="20812" y="7397"/>
                    <a:pt x="21011" y="6479"/>
                  </a:cubicBezTo>
                  <a:cubicBezTo>
                    <a:pt x="21040" y="6348"/>
                    <a:pt x="21066" y="6229"/>
                    <a:pt x="21089" y="6121"/>
                  </a:cubicBezTo>
                  <a:cubicBezTo>
                    <a:pt x="21188" y="5691"/>
                    <a:pt x="21388" y="5422"/>
                    <a:pt x="21600" y="5248"/>
                  </a:cubicBezTo>
                  <a:cubicBezTo>
                    <a:pt x="20899" y="5160"/>
                    <a:pt x="20341" y="3915"/>
                    <a:pt x="20341" y="2387"/>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2" name="Shape">
              <a:extLst>
                <a:ext uri="{FF2B5EF4-FFF2-40B4-BE49-F238E27FC236}">
                  <a16:creationId xmlns="" xmlns:a16="http://schemas.microsoft.com/office/drawing/2014/main" id="{3D40983B-383C-4D3C-88EC-63B133C959C0}"/>
                </a:ext>
              </a:extLst>
            </p:cNvPr>
            <p:cNvSpPr/>
            <p:nvPr/>
          </p:nvSpPr>
          <p:spPr>
            <a:xfrm>
              <a:off x="2551954" y="1417796"/>
              <a:ext cx="779553" cy="779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9" y="0"/>
                    <a:pt x="0" y="4839"/>
                    <a:pt x="0" y="10800"/>
                  </a:cubicBezTo>
                  <a:cubicBezTo>
                    <a:pt x="0" y="16204"/>
                    <a:pt x="3983" y="20673"/>
                    <a:pt x="9166" y="21468"/>
                  </a:cubicBezTo>
                  <a:cubicBezTo>
                    <a:pt x="9696" y="21547"/>
                    <a:pt x="10244" y="21600"/>
                    <a:pt x="10800" y="21600"/>
                  </a:cubicBezTo>
                  <a:cubicBezTo>
                    <a:pt x="16761" y="21600"/>
                    <a:pt x="21600" y="16761"/>
                    <a:pt x="21600" y="10800"/>
                  </a:cubicBezTo>
                  <a:cubicBezTo>
                    <a:pt x="21600" y="10447"/>
                    <a:pt x="21582" y="10102"/>
                    <a:pt x="21547" y="9767"/>
                  </a:cubicBezTo>
                  <a:cubicBezTo>
                    <a:pt x="21026" y="4283"/>
                    <a:pt x="16416" y="0"/>
                    <a:pt x="10800" y="0"/>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378949" y="158181"/>
            <a:ext cx="8515350" cy="319950"/>
          </a:xfrm>
        </p:spPr>
        <p:txBody>
          <a:bodyPr>
            <a:noAutofit/>
          </a:bodyPr>
          <a:lstStyle/>
          <a:p>
            <a:r>
              <a:rPr lang="ru-RU" sz="2400" b="1" dirty="0"/>
              <a:t>Правовое регулирование бухгалтерского учета за рубежом</a:t>
            </a:r>
            <a:endParaRPr lang="en-US" sz="2400" dirty="0"/>
          </a:p>
        </p:txBody>
      </p:sp>
      <p:sp>
        <p:nvSpPr>
          <p:cNvPr id="82" name="TextBox 81">
            <a:extLst>
              <a:ext uri="{FF2B5EF4-FFF2-40B4-BE49-F238E27FC236}">
                <a16:creationId xmlns="" xmlns:a16="http://schemas.microsoft.com/office/drawing/2014/main" id="{C747B1EA-060D-4072-B588-1DE39A1AED7A}"/>
              </a:ext>
            </a:extLst>
          </p:cNvPr>
          <p:cNvSpPr txBox="1"/>
          <p:nvPr/>
        </p:nvSpPr>
        <p:spPr>
          <a:xfrm>
            <a:off x="7189659" y="2460249"/>
            <a:ext cx="1470154" cy="1600438"/>
          </a:xfrm>
          <a:prstGeom prst="rect">
            <a:avLst/>
          </a:prstGeom>
          <a:noFill/>
        </p:spPr>
        <p:txBody>
          <a:bodyPr wrap="square" lIns="0" rIns="0" rtlCol="0" anchor="t">
            <a:spAutoFit/>
          </a:bodyPr>
          <a:lstStyle/>
          <a:p>
            <a:pPr algn="ctr"/>
            <a:r>
              <a:rPr lang="ru-RU" sz="1400" b="1" dirty="0"/>
              <a:t>Ко второму направлению – </a:t>
            </a:r>
            <a:r>
              <a:rPr lang="ru-RU" sz="1400" dirty="0"/>
              <a:t>страны, использующие законодательство общеправовой ориентации.</a:t>
            </a:r>
            <a:endParaRPr lang="en-US" sz="1400" noProof="1">
              <a:solidFill>
                <a:schemeClr val="tx1">
                  <a:lumMod val="65000"/>
                  <a:lumOff val="35000"/>
                </a:schemeClr>
              </a:solidFill>
            </a:endParaRPr>
          </a:p>
        </p:txBody>
      </p:sp>
      <p:sp>
        <p:nvSpPr>
          <p:cNvPr id="85" name="TextBox 84">
            <a:extLst>
              <a:ext uri="{FF2B5EF4-FFF2-40B4-BE49-F238E27FC236}">
                <a16:creationId xmlns="" xmlns:a16="http://schemas.microsoft.com/office/drawing/2014/main" id="{3EF8DC2C-0A42-4D55-8C58-CCC414955A9E}"/>
              </a:ext>
            </a:extLst>
          </p:cNvPr>
          <p:cNvSpPr txBox="1"/>
          <p:nvPr/>
        </p:nvSpPr>
        <p:spPr>
          <a:xfrm>
            <a:off x="5320217" y="4532297"/>
            <a:ext cx="3574082" cy="2123658"/>
          </a:xfrm>
          <a:prstGeom prst="rect">
            <a:avLst/>
          </a:prstGeom>
          <a:noFill/>
        </p:spPr>
        <p:txBody>
          <a:bodyPr wrap="square" lIns="0" rIns="0" rtlCol="0" anchor="t">
            <a:spAutoFit/>
          </a:bodyPr>
          <a:lstStyle/>
          <a:p>
            <a:pPr algn="just"/>
            <a:r>
              <a:rPr lang="ru-RU" sz="1200" b="1" dirty="0"/>
              <a:t>Вторая группа стран </a:t>
            </a:r>
            <a:r>
              <a:rPr lang="ru-RU" sz="1200" dirty="0"/>
              <a:t>ограничивается сводом законов общего права, представляющих собой серию ограничений типа “вы не должны”. Законы этого типа указывают на пределы, в рамках которых физические и юридические лица имеют свободу действия. В этих странах учетные стандарты не регулируются государством, а определяются различными профессиональными организациями бухгалтеров. Стандарты при этом являются более гибкими и подвержены влиянию различных новшеств. К этой группе стран относится: Великобритания, США и др.</a:t>
            </a:r>
            <a:endParaRPr lang="en-US" sz="1200" dirty="0">
              <a:solidFill>
                <a:schemeClr val="tx1">
                  <a:lumMod val="65000"/>
                  <a:lumOff val="35000"/>
                </a:schemeClr>
              </a:solidFill>
            </a:endParaRPr>
          </a:p>
        </p:txBody>
      </p:sp>
      <p:sp>
        <p:nvSpPr>
          <p:cNvPr id="88" name="TextBox 87">
            <a:extLst>
              <a:ext uri="{FF2B5EF4-FFF2-40B4-BE49-F238E27FC236}">
                <a16:creationId xmlns="" xmlns:a16="http://schemas.microsoft.com/office/drawing/2014/main" id="{59EBDB7C-229E-4054-9368-949DD748A5E5}"/>
              </a:ext>
            </a:extLst>
          </p:cNvPr>
          <p:cNvSpPr txBox="1"/>
          <p:nvPr/>
        </p:nvSpPr>
        <p:spPr>
          <a:xfrm>
            <a:off x="539855" y="2460249"/>
            <a:ext cx="1818941" cy="1600438"/>
          </a:xfrm>
          <a:prstGeom prst="rect">
            <a:avLst/>
          </a:prstGeom>
          <a:noFill/>
        </p:spPr>
        <p:txBody>
          <a:bodyPr wrap="square" lIns="0" rIns="0" rtlCol="0" anchor="t">
            <a:spAutoFit/>
          </a:bodyPr>
          <a:lstStyle/>
          <a:p>
            <a:pPr algn="ctr"/>
            <a:r>
              <a:rPr lang="ru-RU" sz="1400" b="1" dirty="0"/>
              <a:t>К первому направлению относятся </a:t>
            </a:r>
            <a:r>
              <a:rPr lang="en-US" sz="1400" b="1" dirty="0" smtClean="0"/>
              <a:t>–</a:t>
            </a:r>
          </a:p>
          <a:p>
            <a:pPr algn="ctr"/>
            <a:r>
              <a:rPr lang="ru-RU" sz="1400" dirty="0" smtClean="0"/>
              <a:t>страны</a:t>
            </a:r>
            <a:r>
              <a:rPr lang="ru-RU" sz="1400" dirty="0"/>
              <a:t>, которые имеют разветвленный кодекс законов, касающихся бухгалтерского учета.</a:t>
            </a:r>
            <a:endParaRPr lang="en-US" sz="1400" noProof="1">
              <a:solidFill>
                <a:schemeClr val="tx1">
                  <a:lumMod val="65000"/>
                  <a:lumOff val="35000"/>
                </a:schemeClr>
              </a:solidFill>
            </a:endParaRPr>
          </a:p>
        </p:txBody>
      </p:sp>
      <p:sp>
        <p:nvSpPr>
          <p:cNvPr id="91" name="TextBox 90">
            <a:extLst>
              <a:ext uri="{FF2B5EF4-FFF2-40B4-BE49-F238E27FC236}">
                <a16:creationId xmlns="" xmlns:a16="http://schemas.microsoft.com/office/drawing/2014/main" id="{95C53F2E-68D3-46BE-AC95-A06D17AD3E13}"/>
              </a:ext>
            </a:extLst>
          </p:cNvPr>
          <p:cNvSpPr txBox="1"/>
          <p:nvPr/>
        </p:nvSpPr>
        <p:spPr>
          <a:xfrm>
            <a:off x="198788" y="4466130"/>
            <a:ext cx="3144870" cy="2123658"/>
          </a:xfrm>
          <a:prstGeom prst="rect">
            <a:avLst/>
          </a:prstGeom>
          <a:noFill/>
        </p:spPr>
        <p:txBody>
          <a:bodyPr wrap="square" lIns="0" rIns="0" rtlCol="0" anchor="t">
            <a:spAutoFit/>
          </a:bodyPr>
          <a:lstStyle/>
          <a:p>
            <a:pPr algn="just"/>
            <a:r>
              <a:rPr lang="ru-RU" sz="1200" b="1" dirty="0"/>
              <a:t>В первом случае </a:t>
            </a:r>
            <a:r>
              <a:rPr lang="en-US" sz="1200" b="1" dirty="0" smtClean="0"/>
              <a:t>- </a:t>
            </a:r>
            <a:r>
              <a:rPr lang="ru-RU" sz="1200" dirty="0" smtClean="0"/>
              <a:t>законы </a:t>
            </a:r>
            <a:r>
              <a:rPr lang="ru-RU" sz="1200" dirty="0"/>
              <a:t>носят жестко определяющий характер, физические и юридические лица должны строго следовать букве закона. В большинстве стран, используется этот подход, учетные стандарты возводятся в ранг государственных законов. Главной задачей бухгалтерского учета при этом подходе является исчисление государственных налогов и контроль за правильностью их начисления и взимания. К числу таких стран относятся: Аргентина, Германия, Франция.</a:t>
            </a:r>
            <a:endParaRPr lang="en-US" sz="1200" dirty="0">
              <a:solidFill>
                <a:schemeClr val="tx1">
                  <a:lumMod val="65000"/>
                  <a:lumOff val="35000"/>
                </a:schemeClr>
              </a:solidFill>
            </a:endParaRPr>
          </a:p>
        </p:txBody>
      </p:sp>
      <p:pic>
        <p:nvPicPr>
          <p:cNvPr id="95" name="Graphic 94" descr="Light bulb">
            <a:extLst>
              <a:ext uri="{FF2B5EF4-FFF2-40B4-BE49-F238E27FC236}">
                <a16:creationId xmlns="" xmlns:a16="http://schemas.microsoft.com/office/drawing/2014/main" id="{29AEB074-05E0-444F-A486-62FB2D06D6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102980" y="2630671"/>
            <a:ext cx="411480" cy="411480"/>
          </a:xfrm>
          <a:prstGeom prst="rect">
            <a:avLst/>
          </a:prstGeom>
        </p:spPr>
      </p:pic>
      <p:pic>
        <p:nvPicPr>
          <p:cNvPr id="96" name="Graphic 95" descr="Medal">
            <a:extLst>
              <a:ext uri="{FF2B5EF4-FFF2-40B4-BE49-F238E27FC236}">
                <a16:creationId xmlns="" xmlns:a16="http://schemas.microsoft.com/office/drawing/2014/main" id="{98DD744D-EF2F-4BD7-AD70-4C64C364A3C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8629540" y="2658951"/>
            <a:ext cx="411480" cy="411480"/>
          </a:xfrm>
          <a:prstGeom prst="rect">
            <a:avLst/>
          </a:prstGeom>
        </p:spPr>
      </p:pic>
      <p:pic>
        <p:nvPicPr>
          <p:cNvPr id="97" name="Graphic 96" descr="Shopping cart">
            <a:extLst>
              <a:ext uri="{FF2B5EF4-FFF2-40B4-BE49-F238E27FC236}">
                <a16:creationId xmlns="" xmlns:a16="http://schemas.microsoft.com/office/drawing/2014/main" id="{FD1F69FC-75AE-45AB-9C2F-7A901B1A58F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8637482" y="4149202"/>
            <a:ext cx="411480" cy="411480"/>
          </a:xfrm>
          <a:prstGeom prst="rect">
            <a:avLst/>
          </a:prstGeom>
        </p:spPr>
      </p:pic>
      <p:pic>
        <p:nvPicPr>
          <p:cNvPr id="99" name="Graphic 98" descr="Briefcase">
            <a:extLst>
              <a:ext uri="{FF2B5EF4-FFF2-40B4-BE49-F238E27FC236}">
                <a16:creationId xmlns="" xmlns:a16="http://schemas.microsoft.com/office/drawing/2014/main" id="{86258F83-2BE3-4805-B7E1-A549FBBC476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33892" y="3990166"/>
            <a:ext cx="411480" cy="411480"/>
          </a:xfrm>
          <a:prstGeom prst="rect">
            <a:avLst/>
          </a:prstGeom>
        </p:spPr>
      </p:pic>
      <p:pic>
        <p:nvPicPr>
          <p:cNvPr id="102" name="Graphic 101" descr="Medal">
            <a:extLst>
              <a:ext uri="{FF2B5EF4-FFF2-40B4-BE49-F238E27FC236}">
                <a16:creationId xmlns="" xmlns:a16="http://schemas.microsoft.com/office/drawing/2014/main" id="{DA8F1D97-8D5F-4C00-97CD-7FF3F6ED3DE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6733315" y="1840354"/>
            <a:ext cx="411480" cy="411480"/>
          </a:xfrm>
          <a:prstGeom prst="rect">
            <a:avLst/>
          </a:prstGeom>
        </p:spPr>
      </p:pic>
      <p:pic>
        <p:nvPicPr>
          <p:cNvPr id="104" name="Graphic 103" descr="Light bulb">
            <a:extLst>
              <a:ext uri="{FF2B5EF4-FFF2-40B4-BE49-F238E27FC236}">
                <a16:creationId xmlns="" xmlns:a16="http://schemas.microsoft.com/office/drawing/2014/main" id="{608D886E-7187-45EE-9328-6C8235ABDAF9}"/>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2002391" y="1864256"/>
            <a:ext cx="411480" cy="411480"/>
          </a:xfrm>
          <a:prstGeom prst="rect">
            <a:avLst/>
          </a:prstGeom>
        </p:spPr>
      </p:pic>
      <p:pic>
        <p:nvPicPr>
          <p:cNvPr id="105" name="Graphic 104" descr="Shopping cart">
            <a:extLst>
              <a:ext uri="{FF2B5EF4-FFF2-40B4-BE49-F238E27FC236}">
                <a16:creationId xmlns="" xmlns:a16="http://schemas.microsoft.com/office/drawing/2014/main" id="{F1BACF92-F39B-4B32-A56A-B0A1724ABD1B}"/>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5777202" y="2069996"/>
            <a:ext cx="411480" cy="411480"/>
          </a:xfrm>
          <a:prstGeom prst="rect">
            <a:avLst/>
          </a:prstGeom>
        </p:spPr>
      </p:pic>
      <p:pic>
        <p:nvPicPr>
          <p:cNvPr id="106" name="Graphic 105" descr="Briefcase">
            <a:extLst>
              <a:ext uri="{FF2B5EF4-FFF2-40B4-BE49-F238E27FC236}">
                <a16:creationId xmlns="" xmlns:a16="http://schemas.microsoft.com/office/drawing/2014/main" id="{6E82AAFD-949E-4CF5-BE02-6B2C1E4F1667}"/>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 xmlns:asvg="http://schemas.microsoft.com/office/drawing/2016/SVG/main" r:embed="rId20"/>
              </a:ext>
            </a:extLst>
          </a:blip>
          <a:stretch>
            <a:fillRect/>
          </a:stretch>
        </p:blipFill>
        <p:spPr>
          <a:xfrm>
            <a:off x="2932178" y="2069996"/>
            <a:ext cx="411480" cy="411480"/>
          </a:xfrm>
          <a:prstGeom prst="rect">
            <a:avLst/>
          </a:prstGeom>
        </p:spPr>
      </p:pic>
      <p:sp>
        <p:nvSpPr>
          <p:cNvPr id="3" name="Выноска со стрелкой вниз 2"/>
          <p:cNvSpPr/>
          <p:nvPr/>
        </p:nvSpPr>
        <p:spPr>
          <a:xfrm>
            <a:off x="568943" y="537568"/>
            <a:ext cx="7992888" cy="1092824"/>
          </a:xfrm>
          <a:prstGeom prst="down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ru-RU" dirty="0">
                <a:solidFill>
                  <a:schemeClr val="tx1"/>
                </a:solidFill>
              </a:rPr>
              <a:t>В мировой практике сложилось два направления правового регулирования бухгалтерского учета, различающихся по типу законодательства и степени его влияния на различные стороны жизни.</a:t>
            </a:r>
          </a:p>
        </p:txBody>
      </p:sp>
    </p:spTree>
    <p:extLst>
      <p:ext uri="{BB962C8B-B14F-4D97-AF65-F5344CB8AC3E}">
        <p14:creationId xmlns:p14="http://schemas.microsoft.com/office/powerpoint/2010/main" val="389969828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Shape 39">
            <a:extLst>
              <a:ext uri="{FF2B5EF4-FFF2-40B4-BE49-F238E27FC236}">
                <a16:creationId xmlns="" xmlns:a16="http://schemas.microsoft.com/office/drawing/2014/main" id="{8388CA72-0A08-4A0E-AEA0-3806EA78FA8B}"/>
              </a:ext>
            </a:extLst>
          </p:cNvPr>
          <p:cNvSpPr/>
          <p:nvPr/>
        </p:nvSpPr>
        <p:spPr>
          <a:xfrm>
            <a:off x="6818514" y="1557897"/>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05</a:t>
            </a:r>
          </a:p>
        </p:txBody>
      </p:sp>
      <p:sp>
        <p:nvSpPr>
          <p:cNvPr id="39" name="Freeform: Shape 38">
            <a:extLst>
              <a:ext uri="{FF2B5EF4-FFF2-40B4-BE49-F238E27FC236}">
                <a16:creationId xmlns="" xmlns:a16="http://schemas.microsoft.com/office/drawing/2014/main" id="{50C78BA5-B552-432A-A94E-57AC94613854}"/>
              </a:ext>
            </a:extLst>
          </p:cNvPr>
          <p:cNvSpPr/>
          <p:nvPr/>
        </p:nvSpPr>
        <p:spPr>
          <a:xfrm>
            <a:off x="5314182"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04</a:t>
            </a:r>
          </a:p>
        </p:txBody>
      </p:sp>
      <p:sp>
        <p:nvSpPr>
          <p:cNvPr id="38" name="Freeform: Shape 37">
            <a:extLst>
              <a:ext uri="{FF2B5EF4-FFF2-40B4-BE49-F238E27FC236}">
                <a16:creationId xmlns="" xmlns:a16="http://schemas.microsoft.com/office/drawing/2014/main" id="{7DEF1CCA-E039-4379-B013-61F104086A51}"/>
              </a:ext>
            </a:extLst>
          </p:cNvPr>
          <p:cNvSpPr/>
          <p:nvPr/>
        </p:nvSpPr>
        <p:spPr>
          <a:xfrm>
            <a:off x="3579840"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03</a:t>
            </a:r>
          </a:p>
        </p:txBody>
      </p:sp>
      <p:sp>
        <p:nvSpPr>
          <p:cNvPr id="37" name="Freeform: Shape 36">
            <a:extLst>
              <a:ext uri="{FF2B5EF4-FFF2-40B4-BE49-F238E27FC236}">
                <a16:creationId xmlns="" xmlns:a16="http://schemas.microsoft.com/office/drawing/2014/main" id="{4EE3B2A9-90F2-46C0-83D5-1F13C9AE3B94}"/>
              </a:ext>
            </a:extLst>
          </p:cNvPr>
          <p:cNvSpPr/>
          <p:nvPr/>
        </p:nvSpPr>
        <p:spPr>
          <a:xfrm>
            <a:off x="1989394" y="1532691"/>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02</a:t>
            </a:r>
          </a:p>
        </p:txBody>
      </p:sp>
      <p:sp>
        <p:nvSpPr>
          <p:cNvPr id="36" name="Freeform: Shape 35">
            <a:extLst>
              <a:ext uri="{FF2B5EF4-FFF2-40B4-BE49-F238E27FC236}">
                <a16:creationId xmlns="" xmlns:a16="http://schemas.microsoft.com/office/drawing/2014/main" id="{82B0C47D-25E1-4317-AAA6-377596615F88}"/>
              </a:ext>
            </a:extLst>
          </p:cNvPr>
          <p:cNvSpPr/>
          <p:nvPr/>
        </p:nvSpPr>
        <p:spPr>
          <a:xfrm>
            <a:off x="87323" y="1497332"/>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01</a:t>
            </a:r>
          </a:p>
        </p:txBody>
      </p:sp>
      <p:pic>
        <p:nvPicPr>
          <p:cNvPr id="7" name="Graphic 6" descr="Users">
            <a:extLst>
              <a:ext uri="{FF2B5EF4-FFF2-40B4-BE49-F238E27FC236}">
                <a16:creationId xmlns="" xmlns:a16="http://schemas.microsoft.com/office/drawing/2014/main" id="{9B2742B4-4321-4904-972D-E9E9EA8FFE7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605533" y="2116529"/>
            <a:ext cx="685800" cy="685800"/>
          </a:xfrm>
          <a:prstGeom prst="rect">
            <a:avLst/>
          </a:prstGeom>
        </p:spPr>
      </p:pic>
      <p:pic>
        <p:nvPicPr>
          <p:cNvPr id="9" name="Graphic 8" descr="Lightbulb">
            <a:extLst>
              <a:ext uri="{FF2B5EF4-FFF2-40B4-BE49-F238E27FC236}">
                <a16:creationId xmlns="" xmlns:a16="http://schemas.microsoft.com/office/drawing/2014/main" id="{B2202902-4588-497D-A78D-1B4221C2C2E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245484" y="2099398"/>
            <a:ext cx="685800" cy="685800"/>
          </a:xfrm>
          <a:prstGeom prst="rect">
            <a:avLst/>
          </a:prstGeom>
        </p:spPr>
      </p:pic>
      <p:pic>
        <p:nvPicPr>
          <p:cNvPr id="11" name="Graphic 10" descr="Magnifying glass">
            <a:extLst>
              <a:ext uri="{FF2B5EF4-FFF2-40B4-BE49-F238E27FC236}">
                <a16:creationId xmlns="" xmlns:a16="http://schemas.microsoft.com/office/drawing/2014/main" id="{F5ED9408-B629-40BB-AE1C-9815FED67D9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636190" y="2165532"/>
            <a:ext cx="685800" cy="685800"/>
          </a:xfrm>
          <a:prstGeom prst="rect">
            <a:avLst/>
          </a:prstGeom>
        </p:spPr>
      </p:pic>
      <p:pic>
        <p:nvPicPr>
          <p:cNvPr id="13" name="Graphic 12" descr="Shopping cart">
            <a:extLst>
              <a:ext uri="{FF2B5EF4-FFF2-40B4-BE49-F238E27FC236}">
                <a16:creationId xmlns="" xmlns:a16="http://schemas.microsoft.com/office/drawing/2014/main" id="{63C2D61B-294A-41C6-AE59-C5B10E236DA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645487" y="2220473"/>
            <a:ext cx="685800" cy="685800"/>
          </a:xfrm>
          <a:prstGeom prst="rect">
            <a:avLst/>
          </a:prstGeom>
        </p:spPr>
      </p:pic>
      <p:pic>
        <p:nvPicPr>
          <p:cNvPr id="15" name="Graphic 14" descr="Fire">
            <a:extLst>
              <a:ext uri="{FF2B5EF4-FFF2-40B4-BE49-F238E27FC236}">
                <a16:creationId xmlns="" xmlns:a16="http://schemas.microsoft.com/office/drawing/2014/main" id="{AAC29DAE-5E24-4BCB-9A12-04332244486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5959585" y="2168146"/>
            <a:ext cx="685800" cy="685800"/>
          </a:xfrm>
          <a:prstGeom prst="rect">
            <a:avLst/>
          </a:prstGeom>
        </p:spPr>
      </p:pic>
      <p:grpSp>
        <p:nvGrpSpPr>
          <p:cNvPr id="73" name="Group 72">
            <a:extLst>
              <a:ext uri="{FF2B5EF4-FFF2-40B4-BE49-F238E27FC236}">
                <a16:creationId xmlns="" xmlns:a16="http://schemas.microsoft.com/office/drawing/2014/main" id="{36948F28-6A7D-4FB8-A220-8C101D35B959}"/>
              </a:ext>
            </a:extLst>
          </p:cNvPr>
          <p:cNvGrpSpPr/>
          <p:nvPr/>
        </p:nvGrpSpPr>
        <p:grpSpPr>
          <a:xfrm>
            <a:off x="47626" y="3302825"/>
            <a:ext cx="1953240" cy="3414011"/>
            <a:chOff x="332936" y="4311595"/>
            <a:chExt cx="2937088" cy="3708628"/>
          </a:xfrm>
        </p:grpSpPr>
        <p:sp>
          <p:nvSpPr>
            <p:cNvPr id="74" name="TextBox 73">
              <a:extLst>
                <a:ext uri="{FF2B5EF4-FFF2-40B4-BE49-F238E27FC236}">
                  <a16:creationId xmlns="" xmlns:a16="http://schemas.microsoft.com/office/drawing/2014/main" id="{EFF2765C-7D22-4C4A-8A78-DE0777D4F3B4}"/>
                </a:ext>
              </a:extLst>
            </p:cNvPr>
            <p:cNvSpPr txBox="1"/>
            <p:nvPr/>
          </p:nvSpPr>
          <p:spPr>
            <a:xfrm>
              <a:off x="332936" y="4311595"/>
              <a:ext cx="2937088" cy="802408"/>
            </a:xfrm>
            <a:prstGeom prst="rect">
              <a:avLst/>
            </a:prstGeom>
            <a:noFill/>
          </p:spPr>
          <p:txBody>
            <a:bodyPr wrap="square" lIns="0" rIns="0" rtlCol="0" anchor="b">
              <a:spAutoFit/>
            </a:bodyPr>
            <a:lstStyle/>
            <a:p>
              <a:pPr algn="ctr"/>
              <a:r>
                <a:rPr lang="ru-RU" sz="1400" b="1" i="1" dirty="0" smtClean="0"/>
                <a:t>Британо-</a:t>
              </a:r>
              <a:r>
                <a:rPr lang="en-US" sz="1400" b="1" i="1" dirty="0" smtClean="0"/>
                <a:t> </a:t>
              </a:r>
              <a:r>
                <a:rPr lang="ru-RU" sz="1400" b="1" i="1" dirty="0" smtClean="0"/>
                <a:t>американская</a:t>
              </a:r>
              <a:r>
                <a:rPr lang="ru-RU" sz="1400" b="1" dirty="0"/>
                <a:t> </a:t>
              </a:r>
              <a:endParaRPr lang="en-US" sz="1400" b="1" dirty="0" smtClean="0"/>
            </a:p>
            <a:p>
              <a:pPr algn="ctr"/>
              <a:r>
                <a:rPr lang="ru-RU" sz="1400" b="1" i="1" dirty="0" smtClean="0"/>
                <a:t>модель</a:t>
              </a:r>
              <a:r>
                <a:rPr lang="ru-RU" sz="1400" b="1" dirty="0"/>
                <a:t>.</a:t>
              </a:r>
              <a:endParaRPr lang="en-US" sz="1400" b="1" dirty="0"/>
            </a:p>
          </p:txBody>
        </p:sp>
        <p:sp>
          <p:nvSpPr>
            <p:cNvPr id="75" name="TextBox 74">
              <a:extLst>
                <a:ext uri="{FF2B5EF4-FFF2-40B4-BE49-F238E27FC236}">
                  <a16:creationId xmlns="" xmlns:a16="http://schemas.microsoft.com/office/drawing/2014/main" id="{7FB25055-3661-45F7-AE92-C8A478ED3752}"/>
                </a:ext>
              </a:extLst>
            </p:cNvPr>
            <p:cNvSpPr txBox="1"/>
            <p:nvPr/>
          </p:nvSpPr>
          <p:spPr>
            <a:xfrm>
              <a:off x="340733" y="5111495"/>
              <a:ext cx="2929291" cy="2908728"/>
            </a:xfrm>
            <a:prstGeom prst="rect">
              <a:avLst/>
            </a:prstGeom>
            <a:noFill/>
          </p:spPr>
          <p:txBody>
            <a:bodyPr wrap="square" lIns="0" rIns="0" rtlCol="0" anchor="t">
              <a:spAutoFit/>
            </a:bodyPr>
            <a:lstStyle/>
            <a:p>
              <a:r>
                <a:rPr lang="en-US" sz="1400" b="1" dirty="0" smtClean="0"/>
                <a:t>               </a:t>
              </a:r>
              <a:r>
                <a:rPr lang="ru-RU" sz="1400" b="1" dirty="0" smtClean="0"/>
                <a:t>Основные </a:t>
              </a:r>
              <a:r>
                <a:rPr lang="ru-RU" sz="1400" b="1" dirty="0"/>
                <a:t>ее принципы разработаны</a:t>
              </a:r>
              <a:r>
                <a:rPr lang="ru-RU" sz="1400" dirty="0"/>
                <a:t> в Великобритании, США и Голландии, для нее не характерна жесткая регламентация учета. Основная особенность модели – ориентация учета на информационные запросы инвесторов и кредиторов.</a:t>
              </a:r>
              <a:endParaRPr lang="en-US" sz="1400" noProof="1">
                <a:solidFill>
                  <a:schemeClr val="tx1">
                    <a:lumMod val="65000"/>
                    <a:lumOff val="35000"/>
                  </a:schemeClr>
                </a:solidFill>
              </a:endParaRPr>
            </a:p>
          </p:txBody>
        </p:sp>
      </p:grpSp>
      <p:grpSp>
        <p:nvGrpSpPr>
          <p:cNvPr id="88" name="Group 87">
            <a:extLst>
              <a:ext uri="{FF2B5EF4-FFF2-40B4-BE49-F238E27FC236}">
                <a16:creationId xmlns="" xmlns:a16="http://schemas.microsoft.com/office/drawing/2014/main" id="{49F19284-B065-4600-A01F-2AC9B80B40AE}"/>
              </a:ext>
            </a:extLst>
          </p:cNvPr>
          <p:cNvGrpSpPr/>
          <p:nvPr/>
        </p:nvGrpSpPr>
        <p:grpSpPr>
          <a:xfrm>
            <a:off x="1964644" y="3341259"/>
            <a:ext cx="2068413" cy="3581691"/>
            <a:chOff x="105401" y="4738338"/>
            <a:chExt cx="3164623" cy="2300909"/>
          </a:xfrm>
        </p:grpSpPr>
        <p:sp>
          <p:nvSpPr>
            <p:cNvPr id="89" name="TextBox 88">
              <a:extLst>
                <a:ext uri="{FF2B5EF4-FFF2-40B4-BE49-F238E27FC236}">
                  <a16:creationId xmlns="" xmlns:a16="http://schemas.microsoft.com/office/drawing/2014/main" id="{19CFA683-806D-4BB8-9D3A-FF268B2C9DC2}"/>
                </a:ext>
              </a:extLst>
            </p:cNvPr>
            <p:cNvSpPr txBox="1"/>
            <p:nvPr/>
          </p:nvSpPr>
          <p:spPr>
            <a:xfrm>
              <a:off x="105401" y="4738338"/>
              <a:ext cx="3164623" cy="375664"/>
            </a:xfrm>
            <a:prstGeom prst="rect">
              <a:avLst/>
            </a:prstGeom>
            <a:noFill/>
          </p:spPr>
          <p:txBody>
            <a:bodyPr wrap="square" lIns="0" rIns="0" rtlCol="0" anchor="b">
              <a:spAutoFit/>
            </a:bodyPr>
            <a:lstStyle/>
            <a:p>
              <a:pPr algn="ctr"/>
              <a:r>
                <a:rPr lang="ru-RU" sz="1400" b="1" i="1" dirty="0" smtClean="0"/>
                <a:t>Континентальная </a:t>
              </a:r>
              <a:r>
                <a:rPr lang="ru-RU" sz="1400" b="1" i="1" dirty="0"/>
                <a:t>модель</a:t>
              </a:r>
              <a:r>
                <a:rPr lang="ru-RU" b="1" dirty="0"/>
                <a:t>.</a:t>
              </a:r>
              <a:endParaRPr lang="en-US" b="1" dirty="0"/>
            </a:p>
          </p:txBody>
        </p:sp>
        <p:sp>
          <p:nvSpPr>
            <p:cNvPr id="90" name="TextBox 89">
              <a:extLst>
                <a:ext uri="{FF2B5EF4-FFF2-40B4-BE49-F238E27FC236}">
                  <a16:creationId xmlns="" xmlns:a16="http://schemas.microsoft.com/office/drawing/2014/main" id="{82A6619D-4A5D-4406-B678-9CDE1D8E3DF5}"/>
                </a:ext>
              </a:extLst>
            </p:cNvPr>
            <p:cNvSpPr txBox="1"/>
            <p:nvPr/>
          </p:nvSpPr>
          <p:spPr>
            <a:xfrm>
              <a:off x="340733" y="5111494"/>
              <a:ext cx="2929291" cy="1927753"/>
            </a:xfrm>
            <a:prstGeom prst="rect">
              <a:avLst/>
            </a:prstGeom>
            <a:noFill/>
          </p:spPr>
          <p:txBody>
            <a:bodyPr wrap="square" lIns="0" rIns="0" rtlCol="0" anchor="t">
              <a:spAutoFit/>
            </a:bodyPr>
            <a:lstStyle/>
            <a:p>
              <a:r>
                <a:rPr lang="ru-RU" sz="1050" b="1" dirty="0"/>
                <a:t>Эта модель характерна </a:t>
              </a:r>
              <a:r>
                <a:rPr lang="ru-RU" sz="1050" dirty="0"/>
                <a:t>для стран Европы. Здесь бизнес имеет тесные связи с банками, государством, которые в основном и удовлетворяют финансовые запросы компаний. В этой системе бухгалтерский учет регламентируется законодательно и отличается консервативностью. Учетная политика направлена прежде всего на удовлетворение требований правительства, особенно в отношении налогообложения. Ориентация на управленческие запросы кредиторов не является первоочередной задачей учета.</a:t>
              </a:r>
              <a:endParaRPr lang="en-US" sz="1050" noProof="1">
                <a:solidFill>
                  <a:schemeClr val="tx1">
                    <a:lumMod val="65000"/>
                    <a:lumOff val="35000"/>
                  </a:schemeClr>
                </a:solidFill>
              </a:endParaRPr>
            </a:p>
          </p:txBody>
        </p:sp>
      </p:grpSp>
      <p:grpSp>
        <p:nvGrpSpPr>
          <p:cNvPr id="91" name="Group 90">
            <a:extLst>
              <a:ext uri="{FF2B5EF4-FFF2-40B4-BE49-F238E27FC236}">
                <a16:creationId xmlns="" xmlns:a16="http://schemas.microsoft.com/office/drawing/2014/main" id="{91262029-5DFD-440B-934C-DB750E5D288F}"/>
              </a:ext>
            </a:extLst>
          </p:cNvPr>
          <p:cNvGrpSpPr/>
          <p:nvPr/>
        </p:nvGrpSpPr>
        <p:grpSpPr>
          <a:xfrm>
            <a:off x="4033057" y="3400261"/>
            <a:ext cx="1669413" cy="3229774"/>
            <a:chOff x="82067" y="4416376"/>
            <a:chExt cx="3187957" cy="4306366"/>
          </a:xfrm>
        </p:grpSpPr>
        <p:sp>
          <p:nvSpPr>
            <p:cNvPr id="92" name="TextBox 91">
              <a:extLst>
                <a:ext uri="{FF2B5EF4-FFF2-40B4-BE49-F238E27FC236}">
                  <a16:creationId xmlns="" xmlns:a16="http://schemas.microsoft.com/office/drawing/2014/main" id="{B3E029DA-FE0F-404F-AF93-E5695974D025}"/>
                </a:ext>
              </a:extLst>
            </p:cNvPr>
            <p:cNvSpPr txBox="1"/>
            <p:nvPr/>
          </p:nvSpPr>
          <p:spPr>
            <a:xfrm>
              <a:off x="82067" y="4416376"/>
              <a:ext cx="3187957" cy="697627"/>
            </a:xfrm>
            <a:prstGeom prst="rect">
              <a:avLst/>
            </a:prstGeom>
            <a:noFill/>
          </p:spPr>
          <p:txBody>
            <a:bodyPr wrap="square" lIns="0" rIns="0" rtlCol="0" anchor="b">
              <a:spAutoFit/>
            </a:bodyPr>
            <a:lstStyle/>
            <a:p>
              <a:pPr algn="r"/>
              <a:r>
                <a:rPr lang="ru-RU" sz="1400" b="1" i="1" dirty="0"/>
                <a:t>Южноамериканская модель.</a:t>
              </a:r>
              <a:endParaRPr lang="en-US" sz="1400" b="1" dirty="0"/>
            </a:p>
          </p:txBody>
        </p:sp>
        <p:sp>
          <p:nvSpPr>
            <p:cNvPr id="93" name="TextBox 92">
              <a:extLst>
                <a:ext uri="{FF2B5EF4-FFF2-40B4-BE49-F238E27FC236}">
                  <a16:creationId xmlns="" xmlns:a16="http://schemas.microsoft.com/office/drawing/2014/main" id="{18D13137-E114-469B-89D7-A37DE6777158}"/>
                </a:ext>
              </a:extLst>
            </p:cNvPr>
            <p:cNvSpPr txBox="1"/>
            <p:nvPr/>
          </p:nvSpPr>
          <p:spPr>
            <a:xfrm>
              <a:off x="340735" y="5111496"/>
              <a:ext cx="2869056" cy="3611246"/>
            </a:xfrm>
            <a:prstGeom prst="rect">
              <a:avLst/>
            </a:prstGeom>
            <a:noFill/>
          </p:spPr>
          <p:txBody>
            <a:bodyPr wrap="square" lIns="0" rIns="0" rtlCol="0" anchor="t">
              <a:spAutoFit/>
            </a:bodyPr>
            <a:lstStyle/>
            <a:p>
              <a:r>
                <a:rPr lang="ru-RU" sz="1000" b="1" dirty="0"/>
                <a:t>Основным отличием этой модели </a:t>
              </a:r>
              <a:r>
                <a:rPr lang="ru-RU" sz="1000" dirty="0"/>
                <a:t>является перманентная корректировка учетных данных на темпы инфляции. Учет ориентирован на потребности государственных плановых органов, а методики учета унифицированы. Информация, необходимая для контроля за исполнением налоговых предписаний, подробно отражается в учете и финансовой отчетности.</a:t>
              </a:r>
              <a:r>
                <a:rPr lang="en-US" sz="1000" noProof="1" smtClean="0">
                  <a:solidFill>
                    <a:schemeClr val="tx1">
                      <a:lumMod val="65000"/>
                      <a:lumOff val="35000"/>
                    </a:schemeClr>
                  </a:solidFill>
                </a:rPr>
                <a:t>.</a:t>
              </a:r>
              <a:endParaRPr lang="en-US" sz="1000" noProof="1">
                <a:solidFill>
                  <a:schemeClr val="tx1">
                    <a:lumMod val="65000"/>
                    <a:lumOff val="35000"/>
                  </a:schemeClr>
                </a:solidFill>
              </a:endParaRPr>
            </a:p>
          </p:txBody>
        </p:sp>
      </p:grpSp>
      <p:grpSp>
        <p:nvGrpSpPr>
          <p:cNvPr id="94" name="Group 93">
            <a:extLst>
              <a:ext uri="{FF2B5EF4-FFF2-40B4-BE49-F238E27FC236}">
                <a16:creationId xmlns="" xmlns:a16="http://schemas.microsoft.com/office/drawing/2014/main" id="{97CB049D-8C01-433D-832D-0765091BBF34}"/>
              </a:ext>
            </a:extLst>
          </p:cNvPr>
          <p:cNvGrpSpPr/>
          <p:nvPr/>
        </p:nvGrpSpPr>
        <p:grpSpPr>
          <a:xfrm>
            <a:off x="5702470" y="3481080"/>
            <a:ext cx="1506501" cy="2956314"/>
            <a:chOff x="332936" y="4416376"/>
            <a:chExt cx="2937088" cy="2691872"/>
          </a:xfrm>
        </p:grpSpPr>
        <p:sp>
          <p:nvSpPr>
            <p:cNvPr id="95" name="TextBox 94">
              <a:extLst>
                <a:ext uri="{FF2B5EF4-FFF2-40B4-BE49-F238E27FC236}">
                  <a16:creationId xmlns="" xmlns:a16="http://schemas.microsoft.com/office/drawing/2014/main" id="{8915F6AB-EF14-419F-95E1-99DD7BBBE4F6}"/>
                </a:ext>
              </a:extLst>
            </p:cNvPr>
            <p:cNvSpPr txBox="1"/>
            <p:nvPr/>
          </p:nvSpPr>
          <p:spPr>
            <a:xfrm>
              <a:off x="332936" y="4416376"/>
              <a:ext cx="2937088" cy="697627"/>
            </a:xfrm>
            <a:prstGeom prst="rect">
              <a:avLst/>
            </a:prstGeom>
            <a:noFill/>
          </p:spPr>
          <p:txBody>
            <a:bodyPr wrap="square" lIns="0" rIns="0" rtlCol="0" anchor="b">
              <a:spAutoFit/>
            </a:bodyPr>
            <a:lstStyle/>
            <a:p>
              <a:pPr algn="ctr"/>
              <a:r>
                <a:rPr lang="ru-RU" sz="1400" b="1" i="1" dirty="0"/>
                <a:t>Исламская модель</a:t>
              </a:r>
              <a:r>
                <a:rPr lang="ru-RU" sz="1400" b="1" dirty="0"/>
                <a:t>.</a:t>
              </a:r>
              <a:endParaRPr lang="en-US" b="1" dirty="0"/>
            </a:p>
          </p:txBody>
        </p:sp>
        <p:sp>
          <p:nvSpPr>
            <p:cNvPr id="96" name="TextBox 95">
              <a:extLst>
                <a:ext uri="{FF2B5EF4-FFF2-40B4-BE49-F238E27FC236}">
                  <a16:creationId xmlns="" xmlns:a16="http://schemas.microsoft.com/office/drawing/2014/main" id="{ABBA9778-EA30-4941-BB69-AAF1A86FBB24}"/>
                </a:ext>
              </a:extLst>
            </p:cNvPr>
            <p:cNvSpPr txBox="1"/>
            <p:nvPr/>
          </p:nvSpPr>
          <p:spPr>
            <a:xfrm>
              <a:off x="535526" y="5111495"/>
              <a:ext cx="2734498" cy="1996753"/>
            </a:xfrm>
            <a:prstGeom prst="rect">
              <a:avLst/>
            </a:prstGeom>
            <a:noFill/>
          </p:spPr>
          <p:txBody>
            <a:bodyPr wrap="square" lIns="0" rIns="0" rtlCol="0" anchor="t">
              <a:spAutoFit/>
            </a:bodyPr>
            <a:lstStyle/>
            <a:p>
              <a:r>
                <a:rPr lang="ru-RU" sz="1050" b="1" dirty="0"/>
                <a:t>Эта модель развивается под влиянием</a:t>
              </a:r>
              <a:r>
                <a:rPr lang="ru-RU" sz="1050" dirty="0"/>
                <a:t> </a:t>
              </a:r>
              <a:r>
                <a:rPr lang="ru-RU" sz="1050" b="1" dirty="0"/>
                <a:t>богословских идей</a:t>
              </a:r>
              <a:r>
                <a:rPr lang="ru-RU" sz="1050" dirty="0"/>
                <a:t> и имеет свои особенности. В частности, запрещается получение финансовых дивидендов ради самих дивидендов. При оценке активов и обязательств компании предпочтение отдается рыночным ценам</a:t>
              </a:r>
              <a:r>
                <a:rPr lang="ru-RU" sz="1050" dirty="0" smtClean="0"/>
                <a:t>.</a:t>
              </a:r>
              <a:endParaRPr lang="en-US" sz="1050" noProof="1">
                <a:solidFill>
                  <a:schemeClr val="tx1">
                    <a:lumMod val="65000"/>
                    <a:lumOff val="35000"/>
                  </a:schemeClr>
                </a:solidFill>
              </a:endParaRPr>
            </a:p>
          </p:txBody>
        </p:sp>
      </p:grpSp>
      <p:grpSp>
        <p:nvGrpSpPr>
          <p:cNvPr id="97" name="Group 96">
            <a:extLst>
              <a:ext uri="{FF2B5EF4-FFF2-40B4-BE49-F238E27FC236}">
                <a16:creationId xmlns="" xmlns:a16="http://schemas.microsoft.com/office/drawing/2014/main" id="{6DFC2F2A-1C39-43D3-B824-7952065395CD}"/>
              </a:ext>
            </a:extLst>
          </p:cNvPr>
          <p:cNvGrpSpPr/>
          <p:nvPr/>
        </p:nvGrpSpPr>
        <p:grpSpPr>
          <a:xfrm>
            <a:off x="7382100" y="2906273"/>
            <a:ext cx="1761900" cy="3166585"/>
            <a:chOff x="435059" y="3449726"/>
            <a:chExt cx="2977384" cy="2199178"/>
          </a:xfrm>
        </p:grpSpPr>
        <p:sp>
          <p:nvSpPr>
            <p:cNvPr id="98" name="TextBox 97">
              <a:extLst>
                <a:ext uri="{FF2B5EF4-FFF2-40B4-BE49-F238E27FC236}">
                  <a16:creationId xmlns="" xmlns:a16="http://schemas.microsoft.com/office/drawing/2014/main" id="{1D16904D-B7DF-40C2-A5EF-F2312BAD4F69}"/>
                </a:ext>
              </a:extLst>
            </p:cNvPr>
            <p:cNvSpPr txBox="1"/>
            <p:nvPr/>
          </p:nvSpPr>
          <p:spPr>
            <a:xfrm>
              <a:off x="475355" y="3449726"/>
              <a:ext cx="2937088" cy="697627"/>
            </a:xfrm>
            <a:prstGeom prst="rect">
              <a:avLst/>
            </a:prstGeom>
            <a:noFill/>
          </p:spPr>
          <p:txBody>
            <a:bodyPr wrap="square" lIns="0" rIns="0" rtlCol="0" anchor="b">
              <a:spAutoFit/>
            </a:bodyPr>
            <a:lstStyle/>
            <a:p>
              <a:pPr algn="ctr"/>
              <a:r>
                <a:rPr lang="ru-RU" sz="1400" b="1" i="1" dirty="0"/>
                <a:t>Интернациональная модель.</a:t>
              </a:r>
              <a:endParaRPr lang="en-US" sz="1400" b="1" dirty="0"/>
            </a:p>
          </p:txBody>
        </p:sp>
        <p:sp>
          <p:nvSpPr>
            <p:cNvPr id="99" name="TextBox 98">
              <a:extLst>
                <a:ext uri="{FF2B5EF4-FFF2-40B4-BE49-F238E27FC236}">
                  <a16:creationId xmlns="" xmlns:a16="http://schemas.microsoft.com/office/drawing/2014/main" id="{C7D4BFCE-86BF-405B-BE27-60F0A1DE9E1C}"/>
                </a:ext>
              </a:extLst>
            </p:cNvPr>
            <p:cNvSpPr txBox="1"/>
            <p:nvPr/>
          </p:nvSpPr>
          <p:spPr>
            <a:xfrm>
              <a:off x="435059" y="4302283"/>
              <a:ext cx="2929292" cy="1346621"/>
            </a:xfrm>
            <a:prstGeom prst="rect">
              <a:avLst/>
            </a:prstGeom>
            <a:noFill/>
          </p:spPr>
          <p:txBody>
            <a:bodyPr wrap="square" lIns="0" rIns="0" rtlCol="0" anchor="t">
              <a:spAutoFit/>
            </a:bodyPr>
            <a:lstStyle/>
            <a:p>
              <a:r>
                <a:rPr lang="ru-RU" sz="1200" b="1" dirty="0"/>
                <a:t>Необходимость ее развития связана с потребностью в международной согласованности учета, </a:t>
              </a:r>
              <a:r>
                <a:rPr lang="ru-RU" sz="1200" dirty="0"/>
                <a:t>прежде всего в интересах МНК и иностранных участников международных валютных рынков.</a:t>
              </a:r>
              <a:endParaRPr lang="en-US" sz="1200" noProof="1">
                <a:solidFill>
                  <a:schemeClr val="tx1">
                    <a:lumMod val="65000"/>
                    <a:lumOff val="35000"/>
                  </a:schemeClr>
                </a:solidFill>
              </a:endParaRPr>
            </a:p>
          </p:txBody>
        </p:sp>
      </p:grpSp>
      <p:sp>
        <p:nvSpPr>
          <p:cNvPr id="28" name="Выноска со стрелкой вниз 27"/>
          <p:cNvSpPr/>
          <p:nvPr/>
        </p:nvSpPr>
        <p:spPr>
          <a:xfrm>
            <a:off x="523845" y="620688"/>
            <a:ext cx="8224619" cy="1324579"/>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Классификация моделей (систем) бухгалтерского учета</a:t>
            </a:r>
            <a:endParaRPr lang="ru-RU" sz="2800" dirty="0"/>
          </a:p>
        </p:txBody>
      </p:sp>
    </p:spTree>
    <p:extLst>
      <p:ext uri="{BB962C8B-B14F-4D97-AF65-F5344CB8AC3E}">
        <p14:creationId xmlns:p14="http://schemas.microsoft.com/office/powerpoint/2010/main" val="150770399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Shape 39">
            <a:extLst>
              <a:ext uri="{FF2B5EF4-FFF2-40B4-BE49-F238E27FC236}">
                <a16:creationId xmlns="" xmlns:a16="http://schemas.microsoft.com/office/drawing/2014/main" id="{8388CA72-0A08-4A0E-AEA0-3806EA78FA8B}"/>
              </a:ext>
            </a:extLst>
          </p:cNvPr>
          <p:cNvSpPr/>
          <p:nvPr/>
        </p:nvSpPr>
        <p:spPr>
          <a:xfrm>
            <a:off x="6818514" y="1557897"/>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05</a:t>
            </a:r>
          </a:p>
        </p:txBody>
      </p:sp>
      <p:sp>
        <p:nvSpPr>
          <p:cNvPr id="39" name="Freeform: Shape 38">
            <a:extLst>
              <a:ext uri="{FF2B5EF4-FFF2-40B4-BE49-F238E27FC236}">
                <a16:creationId xmlns="" xmlns:a16="http://schemas.microsoft.com/office/drawing/2014/main" id="{50C78BA5-B552-432A-A94E-57AC94613854}"/>
              </a:ext>
            </a:extLst>
          </p:cNvPr>
          <p:cNvSpPr/>
          <p:nvPr/>
        </p:nvSpPr>
        <p:spPr>
          <a:xfrm>
            <a:off x="5314182"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04</a:t>
            </a:r>
          </a:p>
        </p:txBody>
      </p:sp>
      <p:sp>
        <p:nvSpPr>
          <p:cNvPr id="38" name="Freeform: Shape 37">
            <a:extLst>
              <a:ext uri="{FF2B5EF4-FFF2-40B4-BE49-F238E27FC236}">
                <a16:creationId xmlns="" xmlns:a16="http://schemas.microsoft.com/office/drawing/2014/main" id="{7DEF1CCA-E039-4379-B013-61F104086A51}"/>
              </a:ext>
            </a:extLst>
          </p:cNvPr>
          <p:cNvSpPr/>
          <p:nvPr/>
        </p:nvSpPr>
        <p:spPr>
          <a:xfrm>
            <a:off x="3579840" y="1581694"/>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03</a:t>
            </a:r>
          </a:p>
        </p:txBody>
      </p:sp>
      <p:sp>
        <p:nvSpPr>
          <p:cNvPr id="37" name="Freeform: Shape 36">
            <a:extLst>
              <a:ext uri="{FF2B5EF4-FFF2-40B4-BE49-F238E27FC236}">
                <a16:creationId xmlns="" xmlns:a16="http://schemas.microsoft.com/office/drawing/2014/main" id="{4EE3B2A9-90F2-46C0-83D5-1F13C9AE3B94}"/>
              </a:ext>
            </a:extLst>
          </p:cNvPr>
          <p:cNvSpPr/>
          <p:nvPr/>
        </p:nvSpPr>
        <p:spPr>
          <a:xfrm>
            <a:off x="1989394" y="1532691"/>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solidFill>
                  <a:schemeClr val="tx1"/>
                </a:solidFill>
              </a:rPr>
              <a:t>02</a:t>
            </a:r>
          </a:p>
        </p:txBody>
      </p:sp>
      <p:sp>
        <p:nvSpPr>
          <p:cNvPr id="36" name="Freeform: Shape 35">
            <a:extLst>
              <a:ext uri="{FF2B5EF4-FFF2-40B4-BE49-F238E27FC236}">
                <a16:creationId xmlns="" xmlns:a16="http://schemas.microsoft.com/office/drawing/2014/main" id="{82B0C47D-25E1-4317-AAA6-377596615F88}"/>
              </a:ext>
            </a:extLst>
          </p:cNvPr>
          <p:cNvSpPr/>
          <p:nvPr/>
        </p:nvSpPr>
        <p:spPr>
          <a:xfrm>
            <a:off x="87323" y="1497332"/>
            <a:ext cx="2339747" cy="1853475"/>
          </a:xfrm>
          <a:custGeom>
            <a:avLst/>
            <a:gdLst>
              <a:gd name="connsiteX0" fmla="*/ 1235650 w 3119662"/>
              <a:gd name="connsiteY0" fmla="*/ 0 h 2471300"/>
              <a:gd name="connsiteX1" fmla="*/ 1601403 w 3119662"/>
              <a:gd name="connsiteY1" fmla="*/ 151500 h 2471300"/>
              <a:gd name="connsiteX2" fmla="*/ 2319800 w 3119662"/>
              <a:gd name="connsiteY2" fmla="*/ 869898 h 2471300"/>
              <a:gd name="connsiteX3" fmla="*/ 2386081 w 3119662"/>
              <a:gd name="connsiteY3" fmla="*/ 951040 h 2471300"/>
              <a:gd name="connsiteX4" fmla="*/ 2403404 w 3119662"/>
              <a:gd name="connsiteY4" fmla="*/ 983959 h 2471300"/>
              <a:gd name="connsiteX5" fmla="*/ 2579332 w 3119662"/>
              <a:gd name="connsiteY5" fmla="*/ 983959 h 2471300"/>
              <a:gd name="connsiteX6" fmla="*/ 2579332 w 3119662"/>
              <a:gd name="connsiteY6" fmla="*/ 732268 h 2471300"/>
              <a:gd name="connsiteX7" fmla="*/ 3119662 w 3119662"/>
              <a:gd name="connsiteY7" fmla="*/ 1235650 h 2471300"/>
              <a:gd name="connsiteX8" fmla="*/ 2579332 w 3119662"/>
              <a:gd name="connsiteY8" fmla="*/ 1739032 h 2471300"/>
              <a:gd name="connsiteX9" fmla="*/ 2579332 w 3119662"/>
              <a:gd name="connsiteY9" fmla="*/ 1487341 h 2471300"/>
              <a:gd name="connsiteX10" fmla="*/ 2403404 w 3119662"/>
              <a:gd name="connsiteY10" fmla="*/ 1487341 h 2471300"/>
              <a:gd name="connsiteX11" fmla="*/ 2386081 w 3119662"/>
              <a:gd name="connsiteY11" fmla="*/ 1520260 h 2471300"/>
              <a:gd name="connsiteX12" fmla="*/ 2319800 w 3119662"/>
              <a:gd name="connsiteY12" fmla="*/ 1601403 h 2471300"/>
              <a:gd name="connsiteX13" fmla="*/ 1601403 w 3119662"/>
              <a:gd name="connsiteY13" fmla="*/ 2319801 h 2471300"/>
              <a:gd name="connsiteX14" fmla="*/ 869897 w 3119662"/>
              <a:gd name="connsiteY14" fmla="*/ 2319801 h 2471300"/>
              <a:gd name="connsiteX15" fmla="*/ 151500 w 3119662"/>
              <a:gd name="connsiteY15" fmla="*/ 1601403 h 2471300"/>
              <a:gd name="connsiteX16" fmla="*/ 151500 w 3119662"/>
              <a:gd name="connsiteY16" fmla="*/ 869898 h 2471300"/>
              <a:gd name="connsiteX17" fmla="*/ 869897 w 3119662"/>
              <a:gd name="connsiteY17" fmla="*/ 151500 h 2471300"/>
              <a:gd name="connsiteX18" fmla="*/ 1235650 w 3119662"/>
              <a:gd name="connsiteY18" fmla="*/ 0 h 247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9662" h="2471300">
                <a:moveTo>
                  <a:pt x="1235650" y="0"/>
                </a:moveTo>
                <a:cubicBezTo>
                  <a:pt x="1368027" y="0"/>
                  <a:pt x="1500403" y="50500"/>
                  <a:pt x="1601403" y="151500"/>
                </a:cubicBezTo>
                <a:lnTo>
                  <a:pt x="2319800" y="869898"/>
                </a:lnTo>
                <a:cubicBezTo>
                  <a:pt x="2345050" y="895148"/>
                  <a:pt x="2367144" y="922359"/>
                  <a:pt x="2386081" y="951040"/>
                </a:cubicBezTo>
                <a:lnTo>
                  <a:pt x="2403404" y="983959"/>
                </a:lnTo>
                <a:lnTo>
                  <a:pt x="2579332" y="983959"/>
                </a:lnTo>
                <a:lnTo>
                  <a:pt x="2579332" y="732268"/>
                </a:lnTo>
                <a:lnTo>
                  <a:pt x="3119662" y="1235650"/>
                </a:lnTo>
                <a:lnTo>
                  <a:pt x="2579332" y="1739032"/>
                </a:lnTo>
                <a:lnTo>
                  <a:pt x="2579332" y="1487341"/>
                </a:lnTo>
                <a:lnTo>
                  <a:pt x="2403404" y="1487341"/>
                </a:lnTo>
                <a:lnTo>
                  <a:pt x="2386081" y="1520260"/>
                </a:lnTo>
                <a:cubicBezTo>
                  <a:pt x="2367144" y="1548942"/>
                  <a:pt x="2345050" y="1576153"/>
                  <a:pt x="2319800" y="1601403"/>
                </a:cubicBezTo>
                <a:lnTo>
                  <a:pt x="1601403" y="2319801"/>
                </a:lnTo>
                <a:cubicBezTo>
                  <a:pt x="1399403" y="2521800"/>
                  <a:pt x="1071897" y="2521800"/>
                  <a:pt x="869897" y="2319801"/>
                </a:cubicBezTo>
                <a:lnTo>
                  <a:pt x="151500" y="1601403"/>
                </a:lnTo>
                <a:cubicBezTo>
                  <a:pt x="-50500" y="1399403"/>
                  <a:pt x="-50500" y="1071897"/>
                  <a:pt x="151500" y="869898"/>
                </a:cubicBezTo>
                <a:lnTo>
                  <a:pt x="869897" y="151500"/>
                </a:lnTo>
                <a:cubicBezTo>
                  <a:pt x="970897" y="50500"/>
                  <a:pt x="1103274" y="0"/>
                  <a:pt x="1235650" y="0"/>
                </a:cubicBezTo>
                <a:close/>
              </a:path>
            </a:pathLst>
          </a:custGeom>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274320" bIns="34290" numCol="1" spcCol="0" rtlCol="0" fromWordArt="0" anchor="ctr" anchorCtr="0" forceAA="0" compatLnSpc="1">
            <a:prstTxWarp prst="textNoShape">
              <a:avLst/>
            </a:prstTxWarp>
            <a:noAutofit/>
          </a:bodyPr>
          <a:lstStyle/>
          <a:p>
            <a:pPr algn="r"/>
            <a:r>
              <a:rPr lang="en-US" b="1" dirty="0"/>
              <a:t>01</a:t>
            </a:r>
          </a:p>
        </p:txBody>
      </p:sp>
      <p:pic>
        <p:nvPicPr>
          <p:cNvPr id="7" name="Graphic 6" descr="Users">
            <a:extLst>
              <a:ext uri="{FF2B5EF4-FFF2-40B4-BE49-F238E27FC236}">
                <a16:creationId xmlns="" xmlns:a16="http://schemas.microsoft.com/office/drawing/2014/main" id="{9B2742B4-4321-4904-972D-E9E9EA8FFE7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605533" y="2116529"/>
            <a:ext cx="685800" cy="685800"/>
          </a:xfrm>
          <a:prstGeom prst="rect">
            <a:avLst/>
          </a:prstGeom>
        </p:spPr>
      </p:pic>
      <p:pic>
        <p:nvPicPr>
          <p:cNvPr id="9" name="Graphic 8" descr="Lightbulb">
            <a:extLst>
              <a:ext uri="{FF2B5EF4-FFF2-40B4-BE49-F238E27FC236}">
                <a16:creationId xmlns="" xmlns:a16="http://schemas.microsoft.com/office/drawing/2014/main" id="{B2202902-4588-497D-A78D-1B4221C2C2E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245484" y="2099398"/>
            <a:ext cx="685800" cy="685800"/>
          </a:xfrm>
          <a:prstGeom prst="rect">
            <a:avLst/>
          </a:prstGeom>
        </p:spPr>
      </p:pic>
      <p:pic>
        <p:nvPicPr>
          <p:cNvPr id="11" name="Graphic 10" descr="Magnifying glass">
            <a:extLst>
              <a:ext uri="{FF2B5EF4-FFF2-40B4-BE49-F238E27FC236}">
                <a16:creationId xmlns="" xmlns:a16="http://schemas.microsoft.com/office/drawing/2014/main" id="{F5ED9408-B629-40BB-AE1C-9815FED67D9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636190" y="2165532"/>
            <a:ext cx="685800" cy="685800"/>
          </a:xfrm>
          <a:prstGeom prst="rect">
            <a:avLst/>
          </a:prstGeom>
        </p:spPr>
      </p:pic>
      <p:pic>
        <p:nvPicPr>
          <p:cNvPr id="13" name="Graphic 12" descr="Shopping cart">
            <a:extLst>
              <a:ext uri="{FF2B5EF4-FFF2-40B4-BE49-F238E27FC236}">
                <a16:creationId xmlns="" xmlns:a16="http://schemas.microsoft.com/office/drawing/2014/main" id="{63C2D61B-294A-41C6-AE59-C5B10E236DA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645487" y="2220473"/>
            <a:ext cx="685800" cy="685800"/>
          </a:xfrm>
          <a:prstGeom prst="rect">
            <a:avLst/>
          </a:prstGeom>
        </p:spPr>
      </p:pic>
      <p:pic>
        <p:nvPicPr>
          <p:cNvPr id="15" name="Graphic 14" descr="Fire">
            <a:extLst>
              <a:ext uri="{FF2B5EF4-FFF2-40B4-BE49-F238E27FC236}">
                <a16:creationId xmlns="" xmlns:a16="http://schemas.microsoft.com/office/drawing/2014/main" id="{AAC29DAE-5E24-4BCB-9A12-04332244486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5959585" y="2168146"/>
            <a:ext cx="685800" cy="685800"/>
          </a:xfrm>
          <a:prstGeom prst="rect">
            <a:avLst/>
          </a:prstGeom>
        </p:spPr>
      </p:pic>
      <p:grpSp>
        <p:nvGrpSpPr>
          <p:cNvPr id="73" name="Group 72">
            <a:extLst>
              <a:ext uri="{FF2B5EF4-FFF2-40B4-BE49-F238E27FC236}">
                <a16:creationId xmlns="" xmlns:a16="http://schemas.microsoft.com/office/drawing/2014/main" id="{36948F28-6A7D-4FB8-A220-8C101D35B959}"/>
              </a:ext>
            </a:extLst>
          </p:cNvPr>
          <p:cNvGrpSpPr/>
          <p:nvPr/>
        </p:nvGrpSpPr>
        <p:grpSpPr>
          <a:xfrm>
            <a:off x="47626" y="3302825"/>
            <a:ext cx="1995308" cy="3440061"/>
            <a:chOff x="332936" y="4311595"/>
            <a:chExt cx="3000345" cy="3736926"/>
          </a:xfrm>
        </p:grpSpPr>
        <p:sp>
          <p:nvSpPr>
            <p:cNvPr id="74" name="TextBox 73">
              <a:extLst>
                <a:ext uri="{FF2B5EF4-FFF2-40B4-BE49-F238E27FC236}">
                  <a16:creationId xmlns="" xmlns:a16="http://schemas.microsoft.com/office/drawing/2014/main" id="{EFF2765C-7D22-4C4A-8A78-DE0777D4F3B4}"/>
                </a:ext>
              </a:extLst>
            </p:cNvPr>
            <p:cNvSpPr txBox="1"/>
            <p:nvPr/>
          </p:nvSpPr>
          <p:spPr>
            <a:xfrm>
              <a:off x="332936" y="4311595"/>
              <a:ext cx="2937088" cy="802408"/>
            </a:xfrm>
            <a:prstGeom prst="rect">
              <a:avLst/>
            </a:prstGeom>
            <a:noFill/>
          </p:spPr>
          <p:txBody>
            <a:bodyPr wrap="square" lIns="0" rIns="0" rtlCol="0" anchor="b">
              <a:spAutoFit/>
            </a:bodyPr>
            <a:lstStyle/>
            <a:p>
              <a:pPr algn="ctr"/>
              <a:r>
                <a:rPr lang="ru-RU" sz="1400" b="1" i="1" dirty="0" smtClean="0"/>
                <a:t>Британо-</a:t>
              </a:r>
              <a:r>
                <a:rPr lang="en-US" sz="1400" b="1" i="1" dirty="0" smtClean="0"/>
                <a:t> </a:t>
              </a:r>
              <a:r>
                <a:rPr lang="ru-RU" sz="1400" b="1" i="1" dirty="0" smtClean="0"/>
                <a:t>американская</a:t>
              </a:r>
              <a:r>
                <a:rPr lang="ru-RU" sz="1400" b="1" dirty="0"/>
                <a:t> </a:t>
              </a:r>
              <a:endParaRPr lang="en-US" sz="1400" b="1" dirty="0" smtClean="0"/>
            </a:p>
            <a:p>
              <a:pPr algn="ctr"/>
              <a:r>
                <a:rPr lang="ru-RU" sz="1400" b="1" i="1" dirty="0" smtClean="0"/>
                <a:t>модель</a:t>
              </a:r>
              <a:r>
                <a:rPr lang="ru-RU" sz="1400" b="1" dirty="0"/>
                <a:t>.</a:t>
              </a:r>
              <a:endParaRPr lang="en-US" sz="1400" b="1" dirty="0"/>
            </a:p>
          </p:txBody>
        </p:sp>
        <p:sp>
          <p:nvSpPr>
            <p:cNvPr id="75" name="TextBox 74">
              <a:extLst>
                <a:ext uri="{FF2B5EF4-FFF2-40B4-BE49-F238E27FC236}">
                  <a16:creationId xmlns="" xmlns:a16="http://schemas.microsoft.com/office/drawing/2014/main" id="{7FB25055-3661-45F7-AE92-C8A478ED3752}"/>
                </a:ext>
              </a:extLst>
            </p:cNvPr>
            <p:cNvSpPr txBox="1"/>
            <p:nvPr/>
          </p:nvSpPr>
          <p:spPr>
            <a:xfrm>
              <a:off x="403990" y="4861178"/>
              <a:ext cx="2929291" cy="3187343"/>
            </a:xfrm>
            <a:prstGeom prst="rect">
              <a:avLst/>
            </a:prstGeom>
            <a:noFill/>
          </p:spPr>
          <p:txBody>
            <a:bodyPr wrap="square" lIns="0" rIns="0" rtlCol="0" anchor="t">
              <a:spAutoFit/>
            </a:bodyPr>
            <a:lstStyle/>
            <a:p>
              <a:r>
                <a:rPr lang="en-US" sz="2000" b="1" dirty="0" smtClean="0"/>
                <a:t>     </a:t>
              </a:r>
              <a:r>
                <a:rPr lang="ru-RU" sz="2000" baseline="-25000" dirty="0" smtClean="0"/>
                <a:t>Австралия</a:t>
              </a:r>
              <a:r>
                <a:rPr lang="ru-RU" sz="2000" baseline="-25000" dirty="0"/>
                <a:t>, Багамы, Великобритания, Венесуэла, Гонконг, Израиль, Индия, Индонезия, Ирландия, Кипр, Мексика, Нигерия, Новая Зеландия, Пакистан, Панама, Сингапур, США, Танзания, Тринидад и Тобаго, Филиппины, Центральноамериканские страны, ЮАР, Ямайка и др</a:t>
              </a:r>
              <a:r>
                <a:rPr lang="ru-RU" baseline="-25000" dirty="0"/>
                <a:t>.</a:t>
              </a:r>
              <a:endParaRPr lang="en-US" noProof="1">
                <a:solidFill>
                  <a:schemeClr val="tx1">
                    <a:lumMod val="65000"/>
                    <a:lumOff val="35000"/>
                  </a:schemeClr>
                </a:solidFill>
              </a:endParaRPr>
            </a:p>
          </p:txBody>
        </p:sp>
      </p:grpSp>
      <p:grpSp>
        <p:nvGrpSpPr>
          <p:cNvPr id="88" name="Group 87">
            <a:extLst>
              <a:ext uri="{FF2B5EF4-FFF2-40B4-BE49-F238E27FC236}">
                <a16:creationId xmlns="" xmlns:a16="http://schemas.microsoft.com/office/drawing/2014/main" id="{49F19284-B065-4600-A01F-2AC9B80B40AE}"/>
              </a:ext>
            </a:extLst>
          </p:cNvPr>
          <p:cNvGrpSpPr/>
          <p:nvPr/>
        </p:nvGrpSpPr>
        <p:grpSpPr>
          <a:xfrm>
            <a:off x="1964644" y="3341258"/>
            <a:ext cx="2199784" cy="3337625"/>
            <a:chOff x="105401" y="4738338"/>
            <a:chExt cx="3365617" cy="2144119"/>
          </a:xfrm>
        </p:grpSpPr>
        <p:sp>
          <p:nvSpPr>
            <p:cNvPr id="89" name="TextBox 88">
              <a:extLst>
                <a:ext uri="{FF2B5EF4-FFF2-40B4-BE49-F238E27FC236}">
                  <a16:creationId xmlns="" xmlns:a16="http://schemas.microsoft.com/office/drawing/2014/main" id="{19CFA683-806D-4BB8-9D3A-FF268B2C9DC2}"/>
                </a:ext>
              </a:extLst>
            </p:cNvPr>
            <p:cNvSpPr txBox="1"/>
            <p:nvPr/>
          </p:nvSpPr>
          <p:spPr>
            <a:xfrm>
              <a:off x="105401" y="4738338"/>
              <a:ext cx="3164623" cy="375664"/>
            </a:xfrm>
            <a:prstGeom prst="rect">
              <a:avLst/>
            </a:prstGeom>
            <a:noFill/>
          </p:spPr>
          <p:txBody>
            <a:bodyPr wrap="square" lIns="0" rIns="0" rtlCol="0" anchor="b">
              <a:spAutoFit/>
            </a:bodyPr>
            <a:lstStyle/>
            <a:p>
              <a:pPr algn="ctr"/>
              <a:r>
                <a:rPr lang="ru-RU" sz="1400" b="1" i="1" dirty="0" smtClean="0"/>
                <a:t>Континентальная </a:t>
              </a:r>
              <a:r>
                <a:rPr lang="ru-RU" sz="1400" b="1" i="1" dirty="0"/>
                <a:t>модель</a:t>
              </a:r>
              <a:r>
                <a:rPr lang="ru-RU" b="1" dirty="0"/>
                <a:t>.</a:t>
              </a:r>
              <a:endParaRPr lang="en-US" b="1" dirty="0"/>
            </a:p>
          </p:txBody>
        </p:sp>
        <p:sp>
          <p:nvSpPr>
            <p:cNvPr id="90" name="TextBox 89">
              <a:extLst>
                <a:ext uri="{FF2B5EF4-FFF2-40B4-BE49-F238E27FC236}">
                  <a16:creationId xmlns="" xmlns:a16="http://schemas.microsoft.com/office/drawing/2014/main" id="{82A6619D-4A5D-4406-B678-9CDE1D8E3DF5}"/>
                </a:ext>
              </a:extLst>
            </p:cNvPr>
            <p:cNvSpPr txBox="1"/>
            <p:nvPr/>
          </p:nvSpPr>
          <p:spPr>
            <a:xfrm>
              <a:off x="541727" y="5162308"/>
              <a:ext cx="2929291" cy="1720149"/>
            </a:xfrm>
            <a:prstGeom prst="rect">
              <a:avLst/>
            </a:prstGeom>
            <a:noFill/>
          </p:spPr>
          <p:txBody>
            <a:bodyPr wrap="square" lIns="0" rIns="0" rtlCol="0" anchor="t">
              <a:spAutoFit/>
            </a:bodyPr>
            <a:lstStyle/>
            <a:p>
              <a:r>
                <a:rPr lang="ru-RU" sz="1400" dirty="0"/>
                <a:t>Австралия, Алжир, Ангола, Бельгия, Берег Слоновой Кости, Гвинея, Греция, Дания, Египет, Испания, Италия, Камерун, Люксембург, Мали, Марокко, Норвегия, Португалия, Сенегал, Сьерра-Леоне, Франция, Германия, Швейцария, Швеция, Япония.</a:t>
              </a:r>
              <a:endParaRPr lang="en-US" sz="1400" noProof="1">
                <a:solidFill>
                  <a:schemeClr val="tx1">
                    <a:lumMod val="65000"/>
                    <a:lumOff val="35000"/>
                  </a:schemeClr>
                </a:solidFill>
              </a:endParaRPr>
            </a:p>
          </p:txBody>
        </p:sp>
      </p:grpSp>
      <p:grpSp>
        <p:nvGrpSpPr>
          <p:cNvPr id="91" name="Group 90">
            <a:extLst>
              <a:ext uri="{FF2B5EF4-FFF2-40B4-BE49-F238E27FC236}">
                <a16:creationId xmlns="" xmlns:a16="http://schemas.microsoft.com/office/drawing/2014/main" id="{91262029-5DFD-440B-934C-DB750E5D288F}"/>
              </a:ext>
            </a:extLst>
          </p:cNvPr>
          <p:cNvGrpSpPr/>
          <p:nvPr/>
        </p:nvGrpSpPr>
        <p:grpSpPr>
          <a:xfrm>
            <a:off x="4042770" y="3383829"/>
            <a:ext cx="1723616" cy="3213523"/>
            <a:chOff x="160715" y="4399199"/>
            <a:chExt cx="3127504" cy="3015355"/>
          </a:xfrm>
        </p:grpSpPr>
        <p:sp>
          <p:nvSpPr>
            <p:cNvPr id="92" name="TextBox 91">
              <a:extLst>
                <a:ext uri="{FF2B5EF4-FFF2-40B4-BE49-F238E27FC236}">
                  <a16:creationId xmlns="" xmlns:a16="http://schemas.microsoft.com/office/drawing/2014/main" id="{B3E029DA-FE0F-404F-AF93-E5695974D025}"/>
                </a:ext>
              </a:extLst>
            </p:cNvPr>
            <p:cNvSpPr txBox="1"/>
            <p:nvPr/>
          </p:nvSpPr>
          <p:spPr>
            <a:xfrm>
              <a:off x="160715" y="4399199"/>
              <a:ext cx="3127504" cy="546955"/>
            </a:xfrm>
            <a:prstGeom prst="rect">
              <a:avLst/>
            </a:prstGeom>
            <a:noFill/>
          </p:spPr>
          <p:txBody>
            <a:bodyPr wrap="square" lIns="0" rIns="0" rtlCol="0" anchor="b">
              <a:spAutoFit/>
            </a:bodyPr>
            <a:lstStyle/>
            <a:p>
              <a:pPr algn="r"/>
              <a:r>
                <a:rPr lang="ru-RU" sz="1400" b="1" i="1" dirty="0"/>
                <a:t>Южноамериканская модель.</a:t>
              </a:r>
              <a:endParaRPr lang="en-US" sz="1400" b="1" dirty="0"/>
            </a:p>
          </p:txBody>
        </p:sp>
        <p:sp>
          <p:nvSpPr>
            <p:cNvPr id="93" name="TextBox 92">
              <a:extLst>
                <a:ext uri="{FF2B5EF4-FFF2-40B4-BE49-F238E27FC236}">
                  <a16:creationId xmlns="" xmlns:a16="http://schemas.microsoft.com/office/drawing/2014/main" id="{18D13137-E114-469B-89D7-A37DE6777158}"/>
                </a:ext>
              </a:extLst>
            </p:cNvPr>
            <p:cNvSpPr txBox="1"/>
            <p:nvPr/>
          </p:nvSpPr>
          <p:spPr>
            <a:xfrm>
              <a:off x="334107" y="4993378"/>
              <a:ext cx="2869055" cy="2421176"/>
            </a:xfrm>
            <a:prstGeom prst="rect">
              <a:avLst/>
            </a:prstGeom>
            <a:noFill/>
          </p:spPr>
          <p:txBody>
            <a:bodyPr wrap="square" lIns="0" rIns="0" rtlCol="0" anchor="t">
              <a:spAutoFit/>
            </a:bodyPr>
            <a:lstStyle/>
            <a:p>
              <a:r>
                <a:rPr lang="ru-RU" sz="1600" dirty="0"/>
                <a:t>Аргентина, Боливия, Бразилия, Гайана, Парагвай, Перу, Уругвай, Чили, </a:t>
              </a:r>
              <a:r>
                <a:rPr lang="ru-RU" sz="1600" dirty="0" smtClean="0"/>
                <a:t>Эквадор</a:t>
              </a:r>
              <a:r>
                <a:rPr lang="en-US" sz="1600" dirty="0"/>
                <a:t>.</a:t>
              </a:r>
              <a:endParaRPr lang="en-US" sz="1600" noProof="1">
                <a:solidFill>
                  <a:schemeClr val="tx1">
                    <a:lumMod val="65000"/>
                    <a:lumOff val="35000"/>
                  </a:schemeClr>
                </a:solidFill>
              </a:endParaRPr>
            </a:p>
          </p:txBody>
        </p:sp>
      </p:grpSp>
      <p:grpSp>
        <p:nvGrpSpPr>
          <p:cNvPr id="94" name="Group 93">
            <a:extLst>
              <a:ext uri="{FF2B5EF4-FFF2-40B4-BE49-F238E27FC236}">
                <a16:creationId xmlns="" xmlns:a16="http://schemas.microsoft.com/office/drawing/2014/main" id="{97CB049D-8C01-433D-832D-0765091BBF34}"/>
              </a:ext>
            </a:extLst>
          </p:cNvPr>
          <p:cNvGrpSpPr/>
          <p:nvPr/>
        </p:nvGrpSpPr>
        <p:grpSpPr>
          <a:xfrm>
            <a:off x="5702470" y="3481079"/>
            <a:ext cx="1506501" cy="1017321"/>
            <a:chOff x="332936" y="4416376"/>
            <a:chExt cx="2937088" cy="926322"/>
          </a:xfrm>
        </p:grpSpPr>
        <p:sp>
          <p:nvSpPr>
            <p:cNvPr id="95" name="TextBox 94">
              <a:extLst>
                <a:ext uri="{FF2B5EF4-FFF2-40B4-BE49-F238E27FC236}">
                  <a16:creationId xmlns="" xmlns:a16="http://schemas.microsoft.com/office/drawing/2014/main" id="{8915F6AB-EF14-419F-95E1-99DD7BBBE4F6}"/>
                </a:ext>
              </a:extLst>
            </p:cNvPr>
            <p:cNvSpPr txBox="1"/>
            <p:nvPr/>
          </p:nvSpPr>
          <p:spPr>
            <a:xfrm>
              <a:off x="332936" y="4416376"/>
              <a:ext cx="2937088" cy="697627"/>
            </a:xfrm>
            <a:prstGeom prst="rect">
              <a:avLst/>
            </a:prstGeom>
            <a:noFill/>
          </p:spPr>
          <p:txBody>
            <a:bodyPr wrap="square" lIns="0" rIns="0" rtlCol="0" anchor="b">
              <a:spAutoFit/>
            </a:bodyPr>
            <a:lstStyle/>
            <a:p>
              <a:pPr algn="ctr"/>
              <a:r>
                <a:rPr lang="ru-RU" sz="1400" b="1" i="1" dirty="0"/>
                <a:t>Исламская модель</a:t>
              </a:r>
              <a:r>
                <a:rPr lang="ru-RU" sz="1400" b="1" dirty="0"/>
                <a:t>.</a:t>
              </a:r>
              <a:endParaRPr lang="en-US" b="1" dirty="0"/>
            </a:p>
          </p:txBody>
        </p:sp>
        <p:sp>
          <p:nvSpPr>
            <p:cNvPr id="96" name="TextBox 95">
              <a:extLst>
                <a:ext uri="{FF2B5EF4-FFF2-40B4-BE49-F238E27FC236}">
                  <a16:creationId xmlns="" xmlns:a16="http://schemas.microsoft.com/office/drawing/2014/main" id="{ABBA9778-EA30-4941-BB69-AAF1A86FBB24}"/>
                </a:ext>
              </a:extLst>
            </p:cNvPr>
            <p:cNvSpPr txBox="1"/>
            <p:nvPr/>
          </p:nvSpPr>
          <p:spPr>
            <a:xfrm>
              <a:off x="535526" y="5111495"/>
              <a:ext cx="2734498" cy="231203"/>
            </a:xfrm>
            <a:prstGeom prst="rect">
              <a:avLst/>
            </a:prstGeom>
            <a:noFill/>
          </p:spPr>
          <p:txBody>
            <a:bodyPr wrap="square" lIns="0" rIns="0" rtlCol="0" anchor="t">
              <a:spAutoFit/>
            </a:bodyPr>
            <a:lstStyle/>
            <a:p>
              <a:endParaRPr lang="en-US" sz="1050" noProof="1">
                <a:solidFill>
                  <a:schemeClr val="tx1">
                    <a:lumMod val="65000"/>
                    <a:lumOff val="35000"/>
                  </a:schemeClr>
                </a:solidFill>
              </a:endParaRPr>
            </a:p>
          </p:txBody>
        </p:sp>
      </p:grpSp>
      <p:grpSp>
        <p:nvGrpSpPr>
          <p:cNvPr id="97" name="Group 96">
            <a:extLst>
              <a:ext uri="{FF2B5EF4-FFF2-40B4-BE49-F238E27FC236}">
                <a16:creationId xmlns="" xmlns:a16="http://schemas.microsoft.com/office/drawing/2014/main" id="{6DFC2F2A-1C39-43D3-B824-7952065395CD}"/>
              </a:ext>
            </a:extLst>
          </p:cNvPr>
          <p:cNvGrpSpPr/>
          <p:nvPr/>
        </p:nvGrpSpPr>
        <p:grpSpPr>
          <a:xfrm>
            <a:off x="7382100" y="2906274"/>
            <a:ext cx="1761900" cy="1504591"/>
            <a:chOff x="435059" y="3449726"/>
            <a:chExt cx="2977384" cy="1044931"/>
          </a:xfrm>
        </p:grpSpPr>
        <p:sp>
          <p:nvSpPr>
            <p:cNvPr id="98" name="TextBox 97">
              <a:extLst>
                <a:ext uri="{FF2B5EF4-FFF2-40B4-BE49-F238E27FC236}">
                  <a16:creationId xmlns="" xmlns:a16="http://schemas.microsoft.com/office/drawing/2014/main" id="{1D16904D-B7DF-40C2-A5EF-F2312BAD4F69}"/>
                </a:ext>
              </a:extLst>
            </p:cNvPr>
            <p:cNvSpPr txBox="1"/>
            <p:nvPr/>
          </p:nvSpPr>
          <p:spPr>
            <a:xfrm>
              <a:off x="475355" y="3449726"/>
              <a:ext cx="2937088" cy="697627"/>
            </a:xfrm>
            <a:prstGeom prst="rect">
              <a:avLst/>
            </a:prstGeom>
            <a:noFill/>
          </p:spPr>
          <p:txBody>
            <a:bodyPr wrap="square" lIns="0" rIns="0" rtlCol="0" anchor="b">
              <a:spAutoFit/>
            </a:bodyPr>
            <a:lstStyle/>
            <a:p>
              <a:pPr algn="ctr"/>
              <a:r>
                <a:rPr lang="ru-RU" sz="1400" b="1" i="1" dirty="0"/>
                <a:t>Интернациональная модель.</a:t>
              </a:r>
              <a:endParaRPr lang="en-US" sz="1400" b="1" dirty="0"/>
            </a:p>
          </p:txBody>
        </p:sp>
        <p:sp>
          <p:nvSpPr>
            <p:cNvPr id="99" name="TextBox 98">
              <a:extLst>
                <a:ext uri="{FF2B5EF4-FFF2-40B4-BE49-F238E27FC236}">
                  <a16:creationId xmlns="" xmlns:a16="http://schemas.microsoft.com/office/drawing/2014/main" id="{C7D4BFCE-86BF-405B-BE27-60F0A1DE9E1C}"/>
                </a:ext>
              </a:extLst>
            </p:cNvPr>
            <p:cNvSpPr txBox="1"/>
            <p:nvPr/>
          </p:nvSpPr>
          <p:spPr>
            <a:xfrm>
              <a:off x="435059" y="4302283"/>
              <a:ext cx="2929292" cy="192374"/>
            </a:xfrm>
            <a:prstGeom prst="rect">
              <a:avLst/>
            </a:prstGeom>
            <a:noFill/>
          </p:spPr>
          <p:txBody>
            <a:bodyPr wrap="square" lIns="0" rIns="0" rtlCol="0" anchor="t">
              <a:spAutoFit/>
            </a:bodyPr>
            <a:lstStyle/>
            <a:p>
              <a:endParaRPr lang="en-US" sz="1200" noProof="1">
                <a:solidFill>
                  <a:schemeClr val="tx1">
                    <a:lumMod val="65000"/>
                    <a:lumOff val="35000"/>
                  </a:schemeClr>
                </a:solidFill>
              </a:endParaRPr>
            </a:p>
          </p:txBody>
        </p:sp>
      </p:grpSp>
      <p:sp>
        <p:nvSpPr>
          <p:cNvPr id="28" name="Выноска со стрелкой вниз 27"/>
          <p:cNvSpPr/>
          <p:nvPr/>
        </p:nvSpPr>
        <p:spPr>
          <a:xfrm>
            <a:off x="523845" y="620688"/>
            <a:ext cx="8224619" cy="1324579"/>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Классификация моделей (систем) бухгалтерского учета</a:t>
            </a:r>
            <a:endParaRPr lang="ru-RU" sz="2800" dirty="0"/>
          </a:p>
        </p:txBody>
      </p:sp>
    </p:spTree>
    <p:extLst>
      <p:ext uri="{BB962C8B-B14F-4D97-AF65-F5344CB8AC3E}">
        <p14:creationId xmlns:p14="http://schemas.microsoft.com/office/powerpoint/2010/main" val="139506396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 xmlns:a16="http://schemas.microsoft.com/office/drawing/2014/main" id="{459EFA87-7716-4E70-8830-4AEC7C43E6F7}"/>
              </a:ext>
            </a:extLst>
          </p:cNvPr>
          <p:cNvGrpSpPr/>
          <p:nvPr/>
        </p:nvGrpSpPr>
        <p:grpSpPr>
          <a:xfrm>
            <a:off x="628650" y="1500982"/>
            <a:ext cx="7884427" cy="5240387"/>
            <a:chOff x="838200" y="2333769"/>
            <a:chExt cx="14020800" cy="3714362"/>
          </a:xfrm>
        </p:grpSpPr>
        <p:sp>
          <p:nvSpPr>
            <p:cNvPr id="46" name="Rectangle 45">
              <a:extLst>
                <a:ext uri="{FF2B5EF4-FFF2-40B4-BE49-F238E27FC236}">
                  <a16:creationId xmlns="" xmlns:a16="http://schemas.microsoft.com/office/drawing/2014/main" id="{87C6DDF2-6C67-4E8B-A50C-15A25E4A959D}"/>
                </a:ext>
              </a:extLst>
            </p:cNvPr>
            <p:cNvSpPr/>
            <p:nvPr/>
          </p:nvSpPr>
          <p:spPr>
            <a:xfrm>
              <a:off x="838200" y="2333769"/>
              <a:ext cx="3505200" cy="3691444"/>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dirty="0">
                  <a:solidFill>
                    <a:schemeClr val="bg1"/>
                  </a:solidFill>
                </a:rPr>
                <a:t>Во второй половине ХХ в. коммерция приобретает международные масштабы, а, следовательно, бухгалтерский учет, который называют “языком бизнеса”, также приобретает международный характер.</a:t>
              </a:r>
              <a:endParaRPr lang="en-US" dirty="0">
                <a:solidFill>
                  <a:schemeClr val="bg1"/>
                </a:solidFill>
              </a:endParaRPr>
            </a:p>
          </p:txBody>
        </p:sp>
        <p:sp>
          <p:nvSpPr>
            <p:cNvPr id="47" name="Rectangle 46">
              <a:extLst>
                <a:ext uri="{FF2B5EF4-FFF2-40B4-BE49-F238E27FC236}">
                  <a16:creationId xmlns="" xmlns:a16="http://schemas.microsoft.com/office/drawing/2014/main" id="{3B2EAAAD-055F-4A11-95E1-86B0B5BA2900}"/>
                </a:ext>
              </a:extLst>
            </p:cNvPr>
            <p:cNvSpPr/>
            <p:nvPr/>
          </p:nvSpPr>
          <p:spPr>
            <a:xfrm>
              <a:off x="4343400" y="2333769"/>
              <a:ext cx="3505200" cy="3691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sz="1300" dirty="0">
                  <a:solidFill>
                    <a:schemeClr val="tx1"/>
                  </a:solidFill>
                </a:rPr>
                <a:t>Для обеспечения гармонизации финансовой отчетности в 1973 г. был создан</a:t>
              </a:r>
              <a:r>
                <a:rPr lang="ru-RU" sz="1300" b="1" dirty="0">
                  <a:solidFill>
                    <a:schemeClr val="tx1"/>
                  </a:solidFill>
                </a:rPr>
                <a:t> </a:t>
              </a:r>
              <a:r>
                <a:rPr lang="ru-RU" sz="1300" dirty="0">
                  <a:solidFill>
                    <a:schemeClr val="tx1"/>
                  </a:solidFill>
                </a:rPr>
                <a:t>Комитет по международным стандартам бухгалтерского учета (КМСБУ). Он был создан на основе соглашения, заключенного профессиональными организациями бухгалтеров Австралии, Великобритании, Ирландии, Канады, Нидерландов, Германии, Мексики, США, Франции и Японии. </a:t>
              </a:r>
              <a:endParaRPr lang="en-US" sz="1300" dirty="0">
                <a:solidFill>
                  <a:schemeClr val="tx1"/>
                </a:solidFill>
              </a:endParaRPr>
            </a:p>
          </p:txBody>
        </p:sp>
        <p:sp>
          <p:nvSpPr>
            <p:cNvPr id="48" name="Rectangle 47">
              <a:extLst>
                <a:ext uri="{FF2B5EF4-FFF2-40B4-BE49-F238E27FC236}">
                  <a16:creationId xmlns="" xmlns:a16="http://schemas.microsoft.com/office/drawing/2014/main" id="{E7ED6248-2A43-4A57-AD16-59CF8018321F}"/>
                </a:ext>
              </a:extLst>
            </p:cNvPr>
            <p:cNvSpPr/>
            <p:nvPr/>
          </p:nvSpPr>
          <p:spPr>
            <a:xfrm>
              <a:off x="7945032" y="2356687"/>
              <a:ext cx="3505200" cy="36914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sz="1500" dirty="0">
                  <a:solidFill>
                    <a:schemeClr val="tx1"/>
                  </a:solidFill>
                </a:rPr>
                <a:t>С 1983 г. членами КМСБУ являются все профессиональные организации бухгалтеров, которые входят в состав Международной федерации бухгалтеров (МФБ). В настоящее время он объединяет 143 профессиональные организации из 104 стран мира.</a:t>
              </a:r>
              <a:endParaRPr lang="en-US" sz="1500" dirty="0">
                <a:solidFill>
                  <a:schemeClr val="tx1"/>
                </a:solidFill>
              </a:endParaRPr>
            </a:p>
          </p:txBody>
        </p:sp>
        <p:sp>
          <p:nvSpPr>
            <p:cNvPr id="52" name="Rectangle 51">
              <a:extLst>
                <a:ext uri="{FF2B5EF4-FFF2-40B4-BE49-F238E27FC236}">
                  <a16:creationId xmlns="" xmlns:a16="http://schemas.microsoft.com/office/drawing/2014/main" id="{1688DA2A-AB57-43C5-B725-4CE7A66337B8}"/>
                </a:ext>
              </a:extLst>
            </p:cNvPr>
            <p:cNvSpPr/>
            <p:nvPr/>
          </p:nvSpPr>
          <p:spPr>
            <a:xfrm>
              <a:off x="11353800" y="2333769"/>
              <a:ext cx="3505200" cy="36914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137160" rIns="205740" rtlCol="0" anchor="t"/>
            <a:lstStyle/>
            <a:p>
              <a:pPr algn="just"/>
              <a:r>
                <a:rPr lang="ru-RU" sz="1350" i="1" dirty="0">
                  <a:solidFill>
                    <a:schemeClr val="bg1"/>
                  </a:solidFill>
                </a:rPr>
                <a:t>Целью КМСБУ</a:t>
              </a:r>
              <a:r>
                <a:rPr lang="ru-RU" sz="1350" dirty="0">
                  <a:solidFill>
                    <a:schemeClr val="bg1"/>
                  </a:solidFill>
                </a:rPr>
                <a:t> является: создание, публикация и усовершенствование стандартов бухгалтерского учета, а также содействие их принятию и соблюдению во всех странах мира. За 25 лет своей деятельности КМСБУ разработал</a:t>
              </a:r>
              <a:r>
                <a:rPr lang="ru-RU" sz="1350" b="1" dirty="0">
                  <a:solidFill>
                    <a:schemeClr val="bg1"/>
                  </a:solidFill>
                </a:rPr>
                <a:t> </a:t>
              </a:r>
              <a:r>
                <a:rPr lang="ru-RU" sz="1350" dirty="0">
                  <a:solidFill>
                    <a:schemeClr val="bg1"/>
                  </a:solidFill>
                </a:rPr>
                <a:t>39 международных стандартов бухгалтерского учета (МСБУ), из которых сегодня действуют 33.</a:t>
              </a:r>
              <a:endParaRPr lang="en-US" sz="1350" dirty="0">
                <a:solidFill>
                  <a:schemeClr val="bg1"/>
                </a:solidFill>
              </a:endParaRPr>
            </a:p>
          </p:txBody>
        </p:sp>
      </p:gr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b="1" dirty="0"/>
              <a:t>Международные стандарты учета и </a:t>
            </a:r>
            <a:r>
              <a:rPr lang="ru-RU" b="1" dirty="0" smtClean="0"/>
              <a:t>отчетности </a:t>
            </a:r>
            <a:endParaRPr lang="en-US" dirty="0"/>
          </a:p>
        </p:txBody>
      </p:sp>
      <p:grpSp>
        <p:nvGrpSpPr>
          <p:cNvPr id="59" name="Group 58">
            <a:extLst>
              <a:ext uri="{FF2B5EF4-FFF2-40B4-BE49-F238E27FC236}">
                <a16:creationId xmlns="" xmlns:a16="http://schemas.microsoft.com/office/drawing/2014/main" id="{BF32781D-964C-46E1-A886-7DE36D0C0181}"/>
              </a:ext>
            </a:extLst>
          </p:cNvPr>
          <p:cNvGrpSpPr/>
          <p:nvPr/>
        </p:nvGrpSpPr>
        <p:grpSpPr>
          <a:xfrm>
            <a:off x="980898" y="6054078"/>
            <a:ext cx="645319" cy="1328738"/>
            <a:chOff x="2163029" y="4524231"/>
            <a:chExt cx="860425" cy="1771650"/>
          </a:xfrm>
        </p:grpSpPr>
        <p:sp>
          <p:nvSpPr>
            <p:cNvPr id="60" name="Freeform: Shape 59">
              <a:extLst>
                <a:ext uri="{FF2B5EF4-FFF2-40B4-BE49-F238E27FC236}">
                  <a16:creationId xmlns="" xmlns:a16="http://schemas.microsoft.com/office/drawing/2014/main" id="{32D173F7-30C1-4B13-9A5C-D62B68AE0409}"/>
                </a:ext>
              </a:extLst>
            </p:cNvPr>
            <p:cNvSpPr>
              <a:spLocks/>
            </p:cNvSpPr>
            <p:nvPr/>
          </p:nvSpPr>
          <p:spPr bwMode="auto">
            <a:xfrm>
              <a:off x="2170845" y="4524231"/>
              <a:ext cx="844793" cy="1481137"/>
            </a:xfrm>
            <a:custGeom>
              <a:avLst/>
              <a:gdLst>
                <a:gd name="connsiteX0" fmla="*/ 638010 w 844793"/>
                <a:gd name="connsiteY0" fmla="*/ 0 h 1481137"/>
                <a:gd name="connsiteX1" fmla="*/ 657681 w 844793"/>
                <a:gd name="connsiteY1" fmla="*/ 2461 h 1481137"/>
                <a:gd name="connsiteX2" fmla="*/ 733906 w 844793"/>
                <a:gd name="connsiteY2" fmla="*/ 90223 h 1481137"/>
                <a:gd name="connsiteX3" fmla="*/ 756036 w 844793"/>
                <a:gd name="connsiteY3" fmla="*/ 854657 h 1481137"/>
                <a:gd name="connsiteX4" fmla="*/ 757323 w 844793"/>
                <a:gd name="connsiteY4" fmla="*/ 901441 h 1481137"/>
                <a:gd name="connsiteX5" fmla="*/ 836993 w 844793"/>
                <a:gd name="connsiteY5" fmla="*/ 1036679 h 1481137"/>
                <a:gd name="connsiteX6" fmla="*/ 835353 w 844793"/>
                <a:gd name="connsiteY6" fmla="*/ 1095739 h 1481137"/>
                <a:gd name="connsiteX7" fmla="*/ 650845 w 844793"/>
                <a:gd name="connsiteY7" fmla="*/ 1369713 h 1481137"/>
                <a:gd name="connsiteX8" fmla="*/ 650845 w 844793"/>
                <a:gd name="connsiteY8" fmla="*/ 1481137 h 1481137"/>
                <a:gd name="connsiteX9" fmla="*/ 237214 w 844793"/>
                <a:gd name="connsiteY9" fmla="*/ 1481137 h 1481137"/>
                <a:gd name="connsiteX10" fmla="*/ 237214 w 844793"/>
                <a:gd name="connsiteY10" fmla="*/ 1384512 h 1481137"/>
                <a:gd name="connsiteX11" fmla="*/ 87222 w 844793"/>
                <a:gd name="connsiteY11" fmla="*/ 1238515 h 1481137"/>
                <a:gd name="connsiteX12" fmla="*/ 42348 w 844793"/>
                <a:gd name="connsiteY12" fmla="*/ 1162748 h 1481137"/>
                <a:gd name="connsiteX13" fmla="*/ 16055 w 844793"/>
                <a:gd name="connsiteY13" fmla="*/ 1073310 h 1481137"/>
                <a:gd name="connsiteX14" fmla="*/ 15915 w 844793"/>
                <a:gd name="connsiteY14" fmla="*/ 1073204 h 1481137"/>
                <a:gd name="connsiteX15" fmla="*/ 240 w 844793"/>
                <a:gd name="connsiteY15" fmla="*/ 877531 h 1481137"/>
                <a:gd name="connsiteX16" fmla="*/ 249 w 844793"/>
                <a:gd name="connsiteY16" fmla="*/ 877341 h 1481137"/>
                <a:gd name="connsiteX17" fmla="*/ 240 w 844793"/>
                <a:gd name="connsiteY17" fmla="*/ 876906 h 1481137"/>
                <a:gd name="connsiteX18" fmla="*/ 6079 w 844793"/>
                <a:gd name="connsiteY18" fmla="*/ 784940 h 1481137"/>
                <a:gd name="connsiteX19" fmla="*/ 6349 w 844793"/>
                <a:gd name="connsiteY19" fmla="*/ 784853 h 1481137"/>
                <a:gd name="connsiteX20" fmla="*/ 9871 w 844793"/>
                <a:gd name="connsiteY20" fmla="*/ 772895 h 1481137"/>
                <a:gd name="connsiteX21" fmla="*/ 104126 w 844793"/>
                <a:gd name="connsiteY21" fmla="*/ 712173 h 1481137"/>
                <a:gd name="connsiteX22" fmla="*/ 144081 w 844793"/>
                <a:gd name="connsiteY22" fmla="*/ 720366 h 1481137"/>
                <a:gd name="connsiteX23" fmla="*/ 144153 w 844793"/>
                <a:gd name="connsiteY23" fmla="*/ 720927 h 1481137"/>
                <a:gd name="connsiteX24" fmla="*/ 144375 w 844793"/>
                <a:gd name="connsiteY24" fmla="*/ 720973 h 1481137"/>
                <a:gd name="connsiteX25" fmla="*/ 150280 w 844793"/>
                <a:gd name="connsiteY25" fmla="*/ 767185 h 1481137"/>
                <a:gd name="connsiteX26" fmla="*/ 150388 w 844793"/>
                <a:gd name="connsiteY26" fmla="*/ 767186 h 1481137"/>
                <a:gd name="connsiteX27" fmla="*/ 144391 w 844793"/>
                <a:gd name="connsiteY27" fmla="*/ 720843 h 1481137"/>
                <a:gd name="connsiteX28" fmla="*/ 216027 w 844793"/>
                <a:gd name="connsiteY28" fmla="*/ 660032 h 1481137"/>
                <a:gd name="connsiteX29" fmla="*/ 276243 w 844793"/>
                <a:gd name="connsiteY29" fmla="*/ 657788 h 1481137"/>
                <a:gd name="connsiteX30" fmla="*/ 276153 w 844793"/>
                <a:gd name="connsiteY30" fmla="*/ 657225 h 1481137"/>
                <a:gd name="connsiteX31" fmla="*/ 318134 w 844793"/>
                <a:gd name="connsiteY31" fmla="*/ 671175 h 1481137"/>
                <a:gd name="connsiteX32" fmla="*/ 318205 w 844793"/>
                <a:gd name="connsiteY32" fmla="*/ 671672 h 1481137"/>
                <a:gd name="connsiteX33" fmla="*/ 318297 w 844793"/>
                <a:gd name="connsiteY33" fmla="*/ 671703 h 1481137"/>
                <a:gd name="connsiteX34" fmla="*/ 332298 w 844793"/>
                <a:gd name="connsiteY34" fmla="*/ 769556 h 1481137"/>
                <a:gd name="connsiteX35" fmla="*/ 332648 w 844793"/>
                <a:gd name="connsiteY35" fmla="*/ 769561 h 1481137"/>
                <a:gd name="connsiteX36" fmla="*/ 319016 w 844793"/>
                <a:gd name="connsiteY36" fmla="*/ 671575 h 1481137"/>
                <a:gd name="connsiteX37" fmla="*/ 488972 w 844793"/>
                <a:gd name="connsiteY37" fmla="*/ 631394 h 1481137"/>
                <a:gd name="connsiteX38" fmla="*/ 528441 w 844793"/>
                <a:gd name="connsiteY38" fmla="*/ 648914 h 1481137"/>
                <a:gd name="connsiteX39" fmla="*/ 542114 w 844793"/>
                <a:gd name="connsiteY39" fmla="*/ 96785 h 1481137"/>
                <a:gd name="connsiteX40" fmla="*/ 638010 w 844793"/>
                <a:gd name="connsiteY40" fmla="*/ 0 h 148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44793" h="1481137">
                  <a:moveTo>
                    <a:pt x="638010" y="0"/>
                  </a:moveTo>
                  <a:cubicBezTo>
                    <a:pt x="644567" y="0"/>
                    <a:pt x="651124" y="820"/>
                    <a:pt x="657681" y="2461"/>
                  </a:cubicBezTo>
                  <a:cubicBezTo>
                    <a:pt x="698662" y="10663"/>
                    <a:pt x="731447" y="45932"/>
                    <a:pt x="733906" y="90223"/>
                  </a:cubicBezTo>
                  <a:lnTo>
                    <a:pt x="756036" y="854657"/>
                  </a:lnTo>
                  <a:lnTo>
                    <a:pt x="757323" y="901441"/>
                  </a:lnTo>
                  <a:lnTo>
                    <a:pt x="836993" y="1036679"/>
                  </a:lnTo>
                  <a:cubicBezTo>
                    <a:pt x="847653" y="1054725"/>
                    <a:pt x="847653" y="1077693"/>
                    <a:pt x="835353" y="1095739"/>
                  </a:cubicBezTo>
                  <a:lnTo>
                    <a:pt x="650845" y="1369713"/>
                  </a:lnTo>
                  <a:lnTo>
                    <a:pt x="650845" y="1481137"/>
                  </a:lnTo>
                  <a:lnTo>
                    <a:pt x="237214" y="1481137"/>
                  </a:lnTo>
                  <a:lnTo>
                    <a:pt x="237214" y="1384512"/>
                  </a:lnTo>
                  <a:cubicBezTo>
                    <a:pt x="237214" y="1384512"/>
                    <a:pt x="183938" y="1352524"/>
                    <a:pt x="87222" y="1238515"/>
                  </a:cubicBezTo>
                  <a:cubicBezTo>
                    <a:pt x="68781" y="1216779"/>
                    <a:pt x="54028" y="1190943"/>
                    <a:pt x="42348" y="1162748"/>
                  </a:cubicBezTo>
                  <a:lnTo>
                    <a:pt x="16055" y="1073310"/>
                  </a:lnTo>
                  <a:lnTo>
                    <a:pt x="15915" y="1073204"/>
                  </a:lnTo>
                  <a:cubicBezTo>
                    <a:pt x="1572" y="1003986"/>
                    <a:pt x="-887" y="932106"/>
                    <a:pt x="240" y="877531"/>
                  </a:cubicBezTo>
                  <a:lnTo>
                    <a:pt x="249" y="877341"/>
                  </a:lnTo>
                  <a:lnTo>
                    <a:pt x="240" y="876906"/>
                  </a:lnTo>
                  <a:cubicBezTo>
                    <a:pt x="1367" y="822259"/>
                    <a:pt x="6079" y="784940"/>
                    <a:pt x="6079" y="784940"/>
                  </a:cubicBezTo>
                  <a:lnTo>
                    <a:pt x="6349" y="784853"/>
                  </a:lnTo>
                  <a:lnTo>
                    <a:pt x="9871" y="772895"/>
                  </a:lnTo>
                  <a:cubicBezTo>
                    <a:pt x="17898" y="751041"/>
                    <a:pt x="41748" y="707871"/>
                    <a:pt x="104126" y="712173"/>
                  </a:cubicBezTo>
                  <a:cubicBezTo>
                    <a:pt x="115542" y="712992"/>
                    <a:pt x="129404" y="715450"/>
                    <a:pt x="144081" y="720366"/>
                  </a:cubicBezTo>
                  <a:lnTo>
                    <a:pt x="144153" y="720927"/>
                  </a:lnTo>
                  <a:lnTo>
                    <a:pt x="144375" y="720973"/>
                  </a:lnTo>
                  <a:lnTo>
                    <a:pt x="150280" y="767185"/>
                  </a:lnTo>
                  <a:lnTo>
                    <a:pt x="150388" y="767186"/>
                  </a:lnTo>
                  <a:lnTo>
                    <a:pt x="144391" y="720843"/>
                  </a:lnTo>
                  <a:cubicBezTo>
                    <a:pt x="144391" y="720843"/>
                    <a:pt x="165617" y="675235"/>
                    <a:pt x="216027" y="660032"/>
                  </a:cubicBezTo>
                  <a:lnTo>
                    <a:pt x="276243" y="657788"/>
                  </a:lnTo>
                  <a:lnTo>
                    <a:pt x="276153" y="657225"/>
                  </a:lnTo>
                  <a:cubicBezTo>
                    <a:pt x="289323" y="659687"/>
                    <a:pt x="302494" y="664610"/>
                    <a:pt x="318134" y="671175"/>
                  </a:cubicBezTo>
                  <a:lnTo>
                    <a:pt x="318205" y="671672"/>
                  </a:lnTo>
                  <a:lnTo>
                    <a:pt x="318297" y="671703"/>
                  </a:lnTo>
                  <a:lnTo>
                    <a:pt x="332298" y="769556"/>
                  </a:lnTo>
                  <a:lnTo>
                    <a:pt x="332648" y="769561"/>
                  </a:lnTo>
                  <a:lnTo>
                    <a:pt x="319016" y="671575"/>
                  </a:lnTo>
                  <a:cubicBezTo>
                    <a:pt x="319016" y="671575"/>
                    <a:pt x="381932" y="595312"/>
                    <a:pt x="488972" y="631394"/>
                  </a:cubicBezTo>
                  <a:lnTo>
                    <a:pt x="528441" y="648914"/>
                  </a:lnTo>
                  <a:lnTo>
                    <a:pt x="542114" y="96785"/>
                  </a:lnTo>
                  <a:cubicBezTo>
                    <a:pt x="542114" y="43471"/>
                    <a:pt x="584734" y="0"/>
                    <a:pt x="638010" y="0"/>
                  </a:cubicBezTo>
                  <a:close/>
                </a:path>
              </a:pathLst>
            </a:custGeom>
            <a:solidFill>
              <a:srgbClr val="FAB29A"/>
            </a:solidFill>
            <a:ln w="139700">
              <a:solidFill>
                <a:srgbClr val="2B323B"/>
              </a:solidFill>
              <a:round/>
              <a:headEnd/>
              <a:tailEnd/>
            </a:ln>
          </p:spPr>
          <p:txBody>
            <a:bodyPr vert="horz" wrap="square" lIns="68580" tIns="34290" rIns="68580" bIns="34290" numCol="1" anchor="t" anchorCtr="0" compatLnSpc="1">
              <a:prstTxWarp prst="textNoShape">
                <a:avLst/>
              </a:prstTxWarp>
              <a:noAutofit/>
            </a:bodyPr>
            <a:lstStyle/>
            <a:p>
              <a:endParaRPr lang="en-US" sz="1350"/>
            </a:p>
          </p:txBody>
        </p:sp>
        <p:grpSp>
          <p:nvGrpSpPr>
            <p:cNvPr id="61" name="Group 60">
              <a:extLst>
                <a:ext uri="{FF2B5EF4-FFF2-40B4-BE49-F238E27FC236}">
                  <a16:creationId xmlns="" xmlns:a16="http://schemas.microsoft.com/office/drawing/2014/main" id="{657DF087-C41F-427C-82C1-2C4ECA66B838}"/>
                </a:ext>
              </a:extLst>
            </p:cNvPr>
            <p:cNvGrpSpPr/>
            <p:nvPr/>
          </p:nvGrpSpPr>
          <p:grpSpPr>
            <a:xfrm>
              <a:off x="2163029" y="4524231"/>
              <a:ext cx="860425" cy="1771650"/>
              <a:chOff x="7518400" y="506413"/>
              <a:chExt cx="860425" cy="1771650"/>
            </a:xfrm>
          </p:grpSpPr>
          <p:sp>
            <p:nvSpPr>
              <p:cNvPr id="62" name="Freeform 18">
                <a:extLst>
                  <a:ext uri="{FF2B5EF4-FFF2-40B4-BE49-F238E27FC236}">
                    <a16:creationId xmlns="" xmlns:a16="http://schemas.microsoft.com/office/drawing/2014/main" id="{6A397EC5-7679-4D6C-8E47-75A1DE1F0DDE}"/>
                  </a:ext>
                </a:extLst>
              </p:cNvPr>
              <p:cNvSpPr>
                <a:spLocks/>
              </p:cNvSpPr>
              <p:nvPr/>
            </p:nvSpPr>
            <p:spPr bwMode="auto">
              <a:xfrm>
                <a:off x="7518400" y="506413"/>
                <a:ext cx="779463" cy="1771650"/>
              </a:xfrm>
              <a:custGeom>
                <a:avLst/>
                <a:gdLst>
                  <a:gd name="T0" fmla="*/ 943 w 951"/>
                  <a:gd name="T1" fmla="*/ 1230 h 2160"/>
                  <a:gd name="T2" fmla="*/ 945 w 951"/>
                  <a:gd name="T3" fmla="*/ 1289 h 2160"/>
                  <a:gd name="T4" fmla="*/ 919 w 951"/>
                  <a:gd name="T5" fmla="*/ 1286 h 2160"/>
                  <a:gd name="T6" fmla="*/ 713 w 951"/>
                  <a:gd name="T7" fmla="*/ 1766 h 2160"/>
                  <a:gd name="T8" fmla="*/ 544 w 951"/>
                  <a:gd name="T9" fmla="*/ 2160 h 2160"/>
                  <a:gd name="T10" fmla="*/ 305 w 951"/>
                  <a:gd name="T11" fmla="*/ 2160 h 2160"/>
                  <a:gd name="T12" fmla="*/ 305 w 951"/>
                  <a:gd name="T13" fmla="*/ 1688 h 2160"/>
                  <a:gd name="T14" fmla="*/ 122 w 951"/>
                  <a:gd name="T15" fmla="*/ 1510 h 2160"/>
                  <a:gd name="T16" fmla="*/ 35 w 951"/>
                  <a:gd name="T17" fmla="*/ 1308 h 2160"/>
                  <a:gd name="T18" fmla="*/ 23 w 951"/>
                  <a:gd name="T19" fmla="*/ 957 h 2160"/>
                  <a:gd name="T20" fmla="*/ 95 w 951"/>
                  <a:gd name="T21" fmla="*/ 934 h 2160"/>
                  <a:gd name="T22" fmla="*/ 479 w 951"/>
                  <a:gd name="T23" fmla="*/ 939 h 2160"/>
                  <a:gd name="T24" fmla="*/ 474 w 951"/>
                  <a:gd name="T25" fmla="*/ 888 h 2160"/>
                  <a:gd name="T26" fmla="*/ 587 w 951"/>
                  <a:gd name="T27" fmla="*/ 837 h 2160"/>
                  <a:gd name="T28" fmla="*/ 660 w 951"/>
                  <a:gd name="T29" fmla="*/ 804 h 2160"/>
                  <a:gd name="T30" fmla="*/ 677 w 951"/>
                  <a:gd name="T31" fmla="*/ 118 h 2160"/>
                  <a:gd name="T32" fmla="*/ 677 w 951"/>
                  <a:gd name="T33" fmla="*/ 118 h 2160"/>
                  <a:gd name="T34" fmla="*/ 794 w 951"/>
                  <a:gd name="T35" fmla="*/ 0 h 2160"/>
                  <a:gd name="T36" fmla="*/ 818 w 951"/>
                  <a:gd name="T37" fmla="*/ 3 h 2160"/>
                  <a:gd name="T38" fmla="*/ 911 w 951"/>
                  <a:gd name="T39" fmla="*/ 110 h 2160"/>
                  <a:gd name="T40" fmla="*/ 938 w 951"/>
                  <a:gd name="T41" fmla="*/ 1042 h 2160"/>
                  <a:gd name="T42" fmla="*/ 941 w 951"/>
                  <a:gd name="T43" fmla="*/ 1151 h 2160"/>
                  <a:gd name="T44" fmla="*/ 942 w 951"/>
                  <a:gd name="T45" fmla="*/ 1188 h 2160"/>
                  <a:gd name="T46" fmla="*/ 949 w 951"/>
                  <a:gd name="T47" fmla="*/ 1206 h 2160"/>
                  <a:gd name="T48" fmla="*/ 951 w 951"/>
                  <a:gd name="T49" fmla="*/ 1212 h 2160"/>
                  <a:gd name="T50" fmla="*/ 943 w 951"/>
                  <a:gd name="T51" fmla="*/ 123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51" h="2160">
                    <a:moveTo>
                      <a:pt x="943" y="1230"/>
                    </a:moveTo>
                    <a:lnTo>
                      <a:pt x="945" y="1289"/>
                    </a:lnTo>
                    <a:lnTo>
                      <a:pt x="919" y="1286"/>
                    </a:lnTo>
                    <a:lnTo>
                      <a:pt x="713" y="1766"/>
                    </a:lnTo>
                    <a:lnTo>
                      <a:pt x="544" y="2160"/>
                    </a:lnTo>
                    <a:lnTo>
                      <a:pt x="305" y="2160"/>
                    </a:lnTo>
                    <a:lnTo>
                      <a:pt x="305" y="1688"/>
                    </a:lnTo>
                    <a:cubicBezTo>
                      <a:pt x="305" y="1688"/>
                      <a:pt x="240" y="1649"/>
                      <a:pt x="122" y="1510"/>
                    </a:cubicBezTo>
                    <a:cubicBezTo>
                      <a:pt x="77" y="1457"/>
                      <a:pt x="50" y="1384"/>
                      <a:pt x="35" y="1308"/>
                    </a:cubicBezTo>
                    <a:cubicBezTo>
                      <a:pt x="0" y="1139"/>
                      <a:pt x="23" y="957"/>
                      <a:pt x="23" y="957"/>
                    </a:cubicBezTo>
                    <a:lnTo>
                      <a:pt x="95" y="934"/>
                    </a:lnTo>
                    <a:lnTo>
                      <a:pt x="479" y="939"/>
                    </a:lnTo>
                    <a:lnTo>
                      <a:pt x="474" y="888"/>
                    </a:lnTo>
                    <a:lnTo>
                      <a:pt x="587" y="837"/>
                    </a:lnTo>
                    <a:lnTo>
                      <a:pt x="660" y="804"/>
                    </a:lnTo>
                    <a:lnTo>
                      <a:pt x="677" y="118"/>
                    </a:lnTo>
                    <a:lnTo>
                      <a:pt x="677" y="118"/>
                    </a:lnTo>
                    <a:cubicBezTo>
                      <a:pt x="677" y="53"/>
                      <a:pt x="729" y="0"/>
                      <a:pt x="794" y="0"/>
                    </a:cubicBezTo>
                    <a:cubicBezTo>
                      <a:pt x="802" y="0"/>
                      <a:pt x="810" y="1"/>
                      <a:pt x="818" y="3"/>
                    </a:cubicBezTo>
                    <a:cubicBezTo>
                      <a:pt x="868" y="13"/>
                      <a:pt x="908" y="56"/>
                      <a:pt x="911" y="110"/>
                    </a:cubicBezTo>
                    <a:lnTo>
                      <a:pt x="938" y="1042"/>
                    </a:lnTo>
                    <a:lnTo>
                      <a:pt x="941" y="1151"/>
                    </a:lnTo>
                    <a:lnTo>
                      <a:pt x="942" y="1188"/>
                    </a:lnTo>
                    <a:lnTo>
                      <a:pt x="949" y="1206"/>
                    </a:lnTo>
                    <a:lnTo>
                      <a:pt x="951" y="1212"/>
                    </a:lnTo>
                    <a:lnTo>
                      <a:pt x="943" y="1230"/>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3" name="Freeform 19">
                <a:extLst>
                  <a:ext uri="{FF2B5EF4-FFF2-40B4-BE49-F238E27FC236}">
                    <a16:creationId xmlns="" xmlns:a16="http://schemas.microsoft.com/office/drawing/2014/main" id="{E9158B66-27A1-45D1-8B06-0F2C0CAC025A}"/>
                  </a:ext>
                </a:extLst>
              </p:cNvPr>
              <p:cNvSpPr>
                <a:spLocks/>
              </p:cNvSpPr>
              <p:nvPr/>
            </p:nvSpPr>
            <p:spPr bwMode="auto">
              <a:xfrm>
                <a:off x="7518400" y="1193800"/>
                <a:ext cx="779463" cy="793750"/>
              </a:xfrm>
              <a:custGeom>
                <a:avLst/>
                <a:gdLst>
                  <a:gd name="T0" fmla="*/ 943 w 951"/>
                  <a:gd name="T1" fmla="*/ 393 h 969"/>
                  <a:gd name="T2" fmla="*/ 945 w 951"/>
                  <a:gd name="T3" fmla="*/ 452 h 969"/>
                  <a:gd name="T4" fmla="*/ 919 w 951"/>
                  <a:gd name="T5" fmla="*/ 449 h 969"/>
                  <a:gd name="T6" fmla="*/ 713 w 951"/>
                  <a:gd name="T7" fmla="*/ 929 h 969"/>
                  <a:gd name="T8" fmla="*/ 456 w 951"/>
                  <a:gd name="T9" fmla="*/ 890 h 969"/>
                  <a:gd name="T10" fmla="*/ 462 w 951"/>
                  <a:gd name="T11" fmla="*/ 565 h 969"/>
                  <a:gd name="T12" fmla="*/ 35 w 951"/>
                  <a:gd name="T13" fmla="*/ 471 h 969"/>
                  <a:gd name="T14" fmla="*/ 23 w 951"/>
                  <a:gd name="T15" fmla="*/ 120 h 969"/>
                  <a:gd name="T16" fmla="*/ 95 w 951"/>
                  <a:gd name="T17" fmla="*/ 97 h 969"/>
                  <a:gd name="T18" fmla="*/ 479 w 951"/>
                  <a:gd name="T19" fmla="*/ 102 h 969"/>
                  <a:gd name="T20" fmla="*/ 474 w 951"/>
                  <a:gd name="T21" fmla="*/ 51 h 969"/>
                  <a:gd name="T22" fmla="*/ 587 w 951"/>
                  <a:gd name="T23" fmla="*/ 0 h 969"/>
                  <a:gd name="T24" fmla="*/ 564 w 951"/>
                  <a:gd name="T25" fmla="*/ 256 h 969"/>
                  <a:gd name="T26" fmla="*/ 721 w 951"/>
                  <a:gd name="T27" fmla="*/ 332 h 969"/>
                  <a:gd name="T28" fmla="*/ 941 w 951"/>
                  <a:gd name="T29" fmla="*/ 314 h 969"/>
                  <a:gd name="T30" fmla="*/ 942 w 951"/>
                  <a:gd name="T31" fmla="*/ 351 h 969"/>
                  <a:gd name="T32" fmla="*/ 951 w 951"/>
                  <a:gd name="T33" fmla="*/ 375 h 969"/>
                  <a:gd name="T34" fmla="*/ 943 w 951"/>
                  <a:gd name="T35" fmla="*/ 393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1" h="969">
                    <a:moveTo>
                      <a:pt x="943" y="393"/>
                    </a:moveTo>
                    <a:lnTo>
                      <a:pt x="945" y="452"/>
                    </a:lnTo>
                    <a:lnTo>
                      <a:pt x="919" y="449"/>
                    </a:lnTo>
                    <a:lnTo>
                      <a:pt x="713" y="929"/>
                    </a:lnTo>
                    <a:cubicBezTo>
                      <a:pt x="598" y="964"/>
                      <a:pt x="491" y="969"/>
                      <a:pt x="456" y="890"/>
                    </a:cubicBezTo>
                    <a:cubicBezTo>
                      <a:pt x="368" y="693"/>
                      <a:pt x="462" y="565"/>
                      <a:pt x="462" y="565"/>
                    </a:cubicBezTo>
                    <a:cubicBezTo>
                      <a:pt x="204" y="592"/>
                      <a:pt x="83" y="518"/>
                      <a:pt x="35" y="471"/>
                    </a:cubicBezTo>
                    <a:cubicBezTo>
                      <a:pt x="0" y="302"/>
                      <a:pt x="23" y="120"/>
                      <a:pt x="23" y="120"/>
                    </a:cubicBezTo>
                    <a:lnTo>
                      <a:pt x="95" y="97"/>
                    </a:lnTo>
                    <a:lnTo>
                      <a:pt x="479" y="102"/>
                    </a:lnTo>
                    <a:lnTo>
                      <a:pt x="474" y="51"/>
                    </a:lnTo>
                    <a:lnTo>
                      <a:pt x="587" y="0"/>
                    </a:lnTo>
                    <a:lnTo>
                      <a:pt x="564" y="256"/>
                    </a:lnTo>
                    <a:lnTo>
                      <a:pt x="721" y="332"/>
                    </a:lnTo>
                    <a:lnTo>
                      <a:pt x="941" y="314"/>
                    </a:lnTo>
                    <a:lnTo>
                      <a:pt x="942" y="351"/>
                    </a:lnTo>
                    <a:lnTo>
                      <a:pt x="951" y="375"/>
                    </a:lnTo>
                    <a:lnTo>
                      <a:pt x="943" y="393"/>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4" name="Freeform 20">
                <a:extLst>
                  <a:ext uri="{FF2B5EF4-FFF2-40B4-BE49-F238E27FC236}">
                    <a16:creationId xmlns="" xmlns:a16="http://schemas.microsoft.com/office/drawing/2014/main" id="{54D06142-5BBB-4DAD-BDE1-3E9A37959BBD}"/>
                  </a:ext>
                </a:extLst>
              </p:cNvPr>
              <p:cNvSpPr>
                <a:spLocks/>
              </p:cNvSpPr>
              <p:nvPr/>
            </p:nvSpPr>
            <p:spPr bwMode="auto">
              <a:xfrm>
                <a:off x="7850188" y="1101725"/>
                <a:ext cx="222250" cy="495300"/>
              </a:xfrm>
              <a:custGeom>
                <a:avLst/>
                <a:gdLst>
                  <a:gd name="T0" fmla="*/ 272 w 272"/>
                  <a:gd name="T1" fmla="*/ 493 h 604"/>
                  <a:gd name="T2" fmla="*/ 229 w 272"/>
                  <a:gd name="T3" fmla="*/ 565 h 604"/>
                  <a:gd name="T4" fmla="*/ 202 w 272"/>
                  <a:gd name="T5" fmla="*/ 582 h 604"/>
                  <a:gd name="T6" fmla="*/ 153 w 272"/>
                  <a:gd name="T7" fmla="*/ 596 h 604"/>
                  <a:gd name="T8" fmla="*/ 54 w 272"/>
                  <a:gd name="T9" fmla="*/ 520 h 604"/>
                  <a:gd name="T10" fmla="*/ 57 w 272"/>
                  <a:gd name="T11" fmla="*/ 492 h 604"/>
                  <a:gd name="T12" fmla="*/ 37 w 272"/>
                  <a:gd name="T13" fmla="*/ 358 h 604"/>
                  <a:gd name="T14" fmla="*/ 0 w 272"/>
                  <a:gd name="T15" fmla="*/ 93 h 604"/>
                  <a:gd name="T16" fmla="*/ 208 w 272"/>
                  <a:gd name="T17" fmla="*/ 44 h 604"/>
                  <a:gd name="T18" fmla="*/ 260 w 272"/>
                  <a:gd name="T19" fmla="*/ 67 h 604"/>
                  <a:gd name="T20" fmla="*/ 267 w 272"/>
                  <a:gd name="T21" fmla="*/ 326 h 604"/>
                  <a:gd name="T22" fmla="*/ 268 w 272"/>
                  <a:gd name="T23" fmla="*/ 353 h 604"/>
                  <a:gd name="T24" fmla="*/ 272 w 272"/>
                  <a:gd name="T25" fmla="*/ 493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604">
                    <a:moveTo>
                      <a:pt x="272" y="493"/>
                    </a:moveTo>
                    <a:cubicBezTo>
                      <a:pt x="272" y="493"/>
                      <a:pt x="265" y="534"/>
                      <a:pt x="229" y="565"/>
                    </a:cubicBezTo>
                    <a:cubicBezTo>
                      <a:pt x="221" y="571"/>
                      <a:pt x="213" y="577"/>
                      <a:pt x="202" y="582"/>
                    </a:cubicBezTo>
                    <a:cubicBezTo>
                      <a:pt x="189" y="589"/>
                      <a:pt x="173" y="594"/>
                      <a:pt x="153" y="596"/>
                    </a:cubicBezTo>
                    <a:cubicBezTo>
                      <a:pt x="93" y="604"/>
                      <a:pt x="66" y="559"/>
                      <a:pt x="54" y="520"/>
                    </a:cubicBezTo>
                    <a:cubicBezTo>
                      <a:pt x="57" y="504"/>
                      <a:pt x="57" y="492"/>
                      <a:pt x="57" y="492"/>
                    </a:cubicBezTo>
                    <a:lnTo>
                      <a:pt x="37" y="358"/>
                    </a:lnTo>
                    <a:lnTo>
                      <a:pt x="0" y="93"/>
                    </a:lnTo>
                    <a:cubicBezTo>
                      <a:pt x="0" y="93"/>
                      <a:pt x="77" y="0"/>
                      <a:pt x="208" y="44"/>
                    </a:cubicBezTo>
                    <a:cubicBezTo>
                      <a:pt x="224" y="49"/>
                      <a:pt x="241" y="57"/>
                      <a:pt x="260" y="67"/>
                    </a:cubicBezTo>
                    <a:lnTo>
                      <a:pt x="267" y="326"/>
                    </a:lnTo>
                    <a:lnTo>
                      <a:pt x="268" y="353"/>
                    </a:lnTo>
                    <a:lnTo>
                      <a:pt x="272" y="493"/>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5" name="Freeform 21">
                <a:extLst>
                  <a:ext uri="{FF2B5EF4-FFF2-40B4-BE49-F238E27FC236}">
                    <a16:creationId xmlns="" xmlns:a16="http://schemas.microsoft.com/office/drawing/2014/main" id="{1A840AE9-0DB5-44D6-81F1-444DCBF3FD58}"/>
                  </a:ext>
                </a:extLst>
              </p:cNvPr>
              <p:cNvSpPr>
                <a:spLocks/>
              </p:cNvSpPr>
              <p:nvPr/>
            </p:nvSpPr>
            <p:spPr bwMode="auto">
              <a:xfrm>
                <a:off x="7537450" y="1212850"/>
                <a:ext cx="179388" cy="381000"/>
              </a:xfrm>
              <a:custGeom>
                <a:avLst/>
                <a:gdLst>
                  <a:gd name="T0" fmla="*/ 183 w 220"/>
                  <a:gd name="T1" fmla="*/ 455 h 465"/>
                  <a:gd name="T2" fmla="*/ 125 w 220"/>
                  <a:gd name="T3" fmla="*/ 465 h 465"/>
                  <a:gd name="T4" fmla="*/ 0 w 220"/>
                  <a:gd name="T5" fmla="*/ 96 h 465"/>
                  <a:gd name="T6" fmla="*/ 120 w 220"/>
                  <a:gd name="T7" fmla="*/ 7 h 465"/>
                  <a:gd name="T8" fmla="*/ 169 w 220"/>
                  <a:gd name="T9" fmla="*/ 17 h 465"/>
                  <a:gd name="T10" fmla="*/ 219 w 220"/>
                  <a:gd name="T11" fmla="*/ 404 h 465"/>
                  <a:gd name="T12" fmla="*/ 183 w 220"/>
                  <a:gd name="T13" fmla="*/ 455 h 465"/>
                </a:gdLst>
                <a:ahLst/>
                <a:cxnLst>
                  <a:cxn ang="0">
                    <a:pos x="T0" y="T1"/>
                  </a:cxn>
                  <a:cxn ang="0">
                    <a:pos x="T2" y="T3"/>
                  </a:cxn>
                  <a:cxn ang="0">
                    <a:pos x="T4" y="T5"/>
                  </a:cxn>
                  <a:cxn ang="0">
                    <a:pos x="T6" y="T7"/>
                  </a:cxn>
                  <a:cxn ang="0">
                    <a:pos x="T8" y="T9"/>
                  </a:cxn>
                  <a:cxn ang="0">
                    <a:pos x="T10" y="T11"/>
                  </a:cxn>
                  <a:cxn ang="0">
                    <a:pos x="T12" y="T13"/>
                  </a:cxn>
                </a:cxnLst>
                <a:rect l="0" t="0" r="r" b="b"/>
                <a:pathLst>
                  <a:path w="220" h="465">
                    <a:moveTo>
                      <a:pt x="183" y="455"/>
                    </a:moveTo>
                    <a:cubicBezTo>
                      <a:pt x="169" y="461"/>
                      <a:pt x="151" y="465"/>
                      <a:pt x="125" y="465"/>
                    </a:cubicBezTo>
                    <a:cubicBezTo>
                      <a:pt x="29" y="465"/>
                      <a:pt x="29" y="406"/>
                      <a:pt x="0" y="96"/>
                    </a:cubicBezTo>
                    <a:cubicBezTo>
                      <a:pt x="0" y="96"/>
                      <a:pt x="18" y="0"/>
                      <a:pt x="120" y="7"/>
                    </a:cubicBezTo>
                    <a:cubicBezTo>
                      <a:pt x="134" y="8"/>
                      <a:pt x="151" y="11"/>
                      <a:pt x="169" y="17"/>
                    </a:cubicBezTo>
                    <a:lnTo>
                      <a:pt x="219" y="404"/>
                    </a:lnTo>
                    <a:cubicBezTo>
                      <a:pt x="219" y="404"/>
                      <a:pt x="220" y="437"/>
                      <a:pt x="183" y="455"/>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6" name="Freeform 22">
                <a:extLst>
                  <a:ext uri="{FF2B5EF4-FFF2-40B4-BE49-F238E27FC236}">
                    <a16:creationId xmlns="" xmlns:a16="http://schemas.microsoft.com/office/drawing/2014/main" id="{45173D4F-F70B-4B48-BBCB-BEB4A0237FBC}"/>
                  </a:ext>
                </a:extLst>
              </p:cNvPr>
              <p:cNvSpPr>
                <a:spLocks/>
              </p:cNvSpPr>
              <p:nvPr/>
            </p:nvSpPr>
            <p:spPr bwMode="auto">
              <a:xfrm>
                <a:off x="7675563" y="1146175"/>
                <a:ext cx="220663" cy="463550"/>
              </a:xfrm>
              <a:custGeom>
                <a:avLst/>
                <a:gdLst>
                  <a:gd name="T0" fmla="*/ 269 w 269"/>
                  <a:gd name="T1" fmla="*/ 438 h 566"/>
                  <a:gd name="T2" fmla="*/ 241 w 269"/>
                  <a:gd name="T3" fmla="*/ 525 h 566"/>
                  <a:gd name="T4" fmla="*/ 190 w 269"/>
                  <a:gd name="T5" fmla="*/ 554 h 566"/>
                  <a:gd name="T6" fmla="*/ 50 w 269"/>
                  <a:gd name="T7" fmla="*/ 486 h 566"/>
                  <a:gd name="T8" fmla="*/ 0 w 269"/>
                  <a:gd name="T9" fmla="*/ 99 h 566"/>
                  <a:gd name="T10" fmla="*/ 161 w 269"/>
                  <a:gd name="T11" fmla="*/ 22 h 566"/>
                  <a:gd name="T12" fmla="*/ 212 w 269"/>
                  <a:gd name="T13" fmla="*/ 39 h 566"/>
                  <a:gd name="T14" fmla="*/ 269 w 269"/>
                  <a:gd name="T15" fmla="*/ 438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566">
                    <a:moveTo>
                      <a:pt x="269" y="438"/>
                    </a:moveTo>
                    <a:cubicBezTo>
                      <a:pt x="269" y="438"/>
                      <a:pt x="269" y="490"/>
                      <a:pt x="241" y="525"/>
                    </a:cubicBezTo>
                    <a:cubicBezTo>
                      <a:pt x="229" y="539"/>
                      <a:pt x="213" y="550"/>
                      <a:pt x="190" y="554"/>
                    </a:cubicBezTo>
                    <a:cubicBezTo>
                      <a:pt x="118" y="566"/>
                      <a:pt x="72" y="546"/>
                      <a:pt x="50" y="486"/>
                    </a:cubicBezTo>
                    <a:lnTo>
                      <a:pt x="0" y="99"/>
                    </a:lnTo>
                    <a:cubicBezTo>
                      <a:pt x="0" y="99"/>
                      <a:pt x="46" y="0"/>
                      <a:pt x="161" y="22"/>
                    </a:cubicBezTo>
                    <a:cubicBezTo>
                      <a:pt x="177" y="25"/>
                      <a:pt x="193" y="31"/>
                      <a:pt x="212" y="39"/>
                    </a:cubicBezTo>
                    <a:lnTo>
                      <a:pt x="269" y="438"/>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8" name="Freeform 23">
                <a:extLst>
                  <a:ext uri="{FF2B5EF4-FFF2-40B4-BE49-F238E27FC236}">
                    <a16:creationId xmlns="" xmlns:a16="http://schemas.microsoft.com/office/drawing/2014/main" id="{F7F23789-DA11-4144-86BB-CE23DEE8C749}"/>
                  </a:ext>
                </a:extLst>
              </p:cNvPr>
              <p:cNvSpPr>
                <a:spLocks/>
              </p:cNvSpPr>
              <p:nvPr/>
            </p:nvSpPr>
            <p:spPr bwMode="auto">
              <a:xfrm>
                <a:off x="7880350" y="1358900"/>
                <a:ext cx="406400" cy="238125"/>
              </a:xfrm>
              <a:custGeom>
                <a:avLst/>
                <a:gdLst>
                  <a:gd name="T0" fmla="*/ 496 w 496"/>
                  <a:gd name="T1" fmla="*/ 62 h 291"/>
                  <a:gd name="T2" fmla="*/ 453 w 496"/>
                  <a:gd name="T3" fmla="*/ 131 h 291"/>
                  <a:gd name="T4" fmla="*/ 300 w 496"/>
                  <a:gd name="T5" fmla="*/ 277 h 291"/>
                  <a:gd name="T6" fmla="*/ 231 w 496"/>
                  <a:gd name="T7" fmla="*/ 204 h 291"/>
                  <a:gd name="T8" fmla="*/ 196 w 496"/>
                  <a:gd name="T9" fmla="*/ 258 h 291"/>
                  <a:gd name="T10" fmla="*/ 177 w 496"/>
                  <a:gd name="T11" fmla="*/ 272 h 291"/>
                  <a:gd name="T12" fmla="*/ 165 w 496"/>
                  <a:gd name="T13" fmla="*/ 269 h 291"/>
                  <a:gd name="T14" fmla="*/ 116 w 496"/>
                  <a:gd name="T15" fmla="*/ 283 h 291"/>
                  <a:gd name="T16" fmla="*/ 17 w 496"/>
                  <a:gd name="T17" fmla="*/ 207 h 291"/>
                  <a:gd name="T18" fmla="*/ 20 w 496"/>
                  <a:gd name="T19" fmla="*/ 179 h 291"/>
                  <a:gd name="T20" fmla="*/ 0 w 496"/>
                  <a:gd name="T21" fmla="*/ 45 h 291"/>
                  <a:gd name="T22" fmla="*/ 10 w 496"/>
                  <a:gd name="T23" fmla="*/ 20 h 291"/>
                  <a:gd name="T24" fmla="*/ 42 w 496"/>
                  <a:gd name="T25" fmla="*/ 2 h 291"/>
                  <a:gd name="T26" fmla="*/ 203 w 496"/>
                  <a:gd name="T27" fmla="*/ 13 h 291"/>
                  <a:gd name="T28" fmla="*/ 214 w 496"/>
                  <a:gd name="T29" fmla="*/ 13 h 291"/>
                  <a:gd name="T30" fmla="*/ 230 w 496"/>
                  <a:gd name="T31" fmla="*/ 13 h 291"/>
                  <a:gd name="T32" fmla="*/ 431 w 496"/>
                  <a:gd name="T33" fmla="*/ 5 h 291"/>
                  <a:gd name="T34" fmla="*/ 444 w 496"/>
                  <a:gd name="T35" fmla="*/ 6 h 291"/>
                  <a:gd name="T36" fmla="*/ 496 w 496"/>
                  <a:gd name="T37" fmla="*/ 58 h 291"/>
                  <a:gd name="T38" fmla="*/ 496 w 496"/>
                  <a:gd name="T39" fmla="*/ 62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291">
                    <a:moveTo>
                      <a:pt x="496" y="62"/>
                    </a:moveTo>
                    <a:cubicBezTo>
                      <a:pt x="496" y="62"/>
                      <a:pt x="481" y="92"/>
                      <a:pt x="453" y="131"/>
                    </a:cubicBezTo>
                    <a:cubicBezTo>
                      <a:pt x="419" y="178"/>
                      <a:pt x="366" y="239"/>
                      <a:pt x="300" y="277"/>
                    </a:cubicBezTo>
                    <a:cubicBezTo>
                      <a:pt x="276" y="268"/>
                      <a:pt x="252" y="245"/>
                      <a:pt x="231" y="204"/>
                    </a:cubicBezTo>
                    <a:cubicBezTo>
                      <a:pt x="226" y="217"/>
                      <a:pt x="216" y="239"/>
                      <a:pt x="196" y="258"/>
                    </a:cubicBezTo>
                    <a:cubicBezTo>
                      <a:pt x="191" y="263"/>
                      <a:pt x="184" y="268"/>
                      <a:pt x="177" y="272"/>
                    </a:cubicBezTo>
                    <a:cubicBezTo>
                      <a:pt x="173" y="271"/>
                      <a:pt x="169" y="270"/>
                      <a:pt x="165" y="269"/>
                    </a:cubicBezTo>
                    <a:cubicBezTo>
                      <a:pt x="152" y="276"/>
                      <a:pt x="136" y="281"/>
                      <a:pt x="116" y="283"/>
                    </a:cubicBezTo>
                    <a:cubicBezTo>
                      <a:pt x="56" y="291"/>
                      <a:pt x="29" y="246"/>
                      <a:pt x="17" y="207"/>
                    </a:cubicBezTo>
                    <a:cubicBezTo>
                      <a:pt x="20" y="191"/>
                      <a:pt x="20" y="179"/>
                      <a:pt x="20" y="179"/>
                    </a:cubicBezTo>
                    <a:lnTo>
                      <a:pt x="0" y="45"/>
                    </a:lnTo>
                    <a:cubicBezTo>
                      <a:pt x="3" y="35"/>
                      <a:pt x="7" y="27"/>
                      <a:pt x="10" y="20"/>
                    </a:cubicBezTo>
                    <a:cubicBezTo>
                      <a:pt x="15" y="8"/>
                      <a:pt x="28" y="0"/>
                      <a:pt x="42" y="2"/>
                    </a:cubicBezTo>
                    <a:cubicBezTo>
                      <a:pt x="103" y="8"/>
                      <a:pt x="156" y="11"/>
                      <a:pt x="203" y="13"/>
                    </a:cubicBezTo>
                    <a:cubicBezTo>
                      <a:pt x="207" y="13"/>
                      <a:pt x="211" y="13"/>
                      <a:pt x="214" y="13"/>
                    </a:cubicBezTo>
                    <a:cubicBezTo>
                      <a:pt x="220" y="13"/>
                      <a:pt x="225" y="13"/>
                      <a:pt x="230" y="13"/>
                    </a:cubicBezTo>
                    <a:cubicBezTo>
                      <a:pt x="326" y="14"/>
                      <a:pt x="389" y="6"/>
                      <a:pt x="431" y="5"/>
                    </a:cubicBezTo>
                    <a:cubicBezTo>
                      <a:pt x="436" y="5"/>
                      <a:pt x="440" y="5"/>
                      <a:pt x="444" y="6"/>
                    </a:cubicBezTo>
                    <a:cubicBezTo>
                      <a:pt x="488" y="11"/>
                      <a:pt x="495" y="46"/>
                      <a:pt x="496" y="58"/>
                    </a:cubicBezTo>
                    <a:cubicBezTo>
                      <a:pt x="496" y="61"/>
                      <a:pt x="496" y="62"/>
                      <a:pt x="496" y="62"/>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9" name="Freeform 24">
                <a:extLst>
                  <a:ext uri="{FF2B5EF4-FFF2-40B4-BE49-F238E27FC236}">
                    <a16:creationId xmlns="" xmlns:a16="http://schemas.microsoft.com/office/drawing/2014/main" id="{840DB181-089A-4623-A9A7-9A1A0532D482}"/>
                  </a:ext>
                </a:extLst>
              </p:cNvPr>
              <p:cNvSpPr>
                <a:spLocks/>
              </p:cNvSpPr>
              <p:nvPr/>
            </p:nvSpPr>
            <p:spPr bwMode="auto">
              <a:xfrm>
                <a:off x="7807325" y="1163638"/>
                <a:ext cx="88900" cy="412750"/>
              </a:xfrm>
              <a:custGeom>
                <a:avLst/>
                <a:gdLst>
                  <a:gd name="T0" fmla="*/ 108 w 108"/>
                  <a:gd name="T1" fmla="*/ 416 h 503"/>
                  <a:gd name="T2" fmla="*/ 80 w 108"/>
                  <a:gd name="T3" fmla="*/ 503 h 503"/>
                  <a:gd name="T4" fmla="*/ 0 w 108"/>
                  <a:gd name="T5" fmla="*/ 0 h 503"/>
                  <a:gd name="T6" fmla="*/ 51 w 108"/>
                  <a:gd name="T7" fmla="*/ 17 h 503"/>
                  <a:gd name="T8" fmla="*/ 108 w 108"/>
                  <a:gd name="T9" fmla="*/ 416 h 503"/>
                </a:gdLst>
                <a:ahLst/>
                <a:cxnLst>
                  <a:cxn ang="0">
                    <a:pos x="T0" y="T1"/>
                  </a:cxn>
                  <a:cxn ang="0">
                    <a:pos x="T2" y="T3"/>
                  </a:cxn>
                  <a:cxn ang="0">
                    <a:pos x="T4" y="T5"/>
                  </a:cxn>
                  <a:cxn ang="0">
                    <a:pos x="T6" y="T7"/>
                  </a:cxn>
                  <a:cxn ang="0">
                    <a:pos x="T8" y="T9"/>
                  </a:cxn>
                </a:cxnLst>
                <a:rect l="0" t="0" r="r" b="b"/>
                <a:pathLst>
                  <a:path w="108" h="503">
                    <a:moveTo>
                      <a:pt x="108" y="416"/>
                    </a:moveTo>
                    <a:cubicBezTo>
                      <a:pt x="108" y="416"/>
                      <a:pt x="108" y="468"/>
                      <a:pt x="80" y="503"/>
                    </a:cubicBezTo>
                    <a:lnTo>
                      <a:pt x="0" y="0"/>
                    </a:lnTo>
                    <a:cubicBezTo>
                      <a:pt x="16" y="3"/>
                      <a:pt x="32" y="9"/>
                      <a:pt x="51" y="17"/>
                    </a:cubicBezTo>
                    <a:lnTo>
                      <a:pt x="108" y="416"/>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0" name="Freeform 25">
                <a:extLst>
                  <a:ext uri="{FF2B5EF4-FFF2-40B4-BE49-F238E27FC236}">
                    <a16:creationId xmlns="" xmlns:a16="http://schemas.microsoft.com/office/drawing/2014/main" id="{F322F08F-088A-4EC8-91A0-B93C73ABB96A}"/>
                  </a:ext>
                </a:extLst>
              </p:cNvPr>
              <p:cNvSpPr>
                <a:spLocks/>
              </p:cNvSpPr>
              <p:nvPr/>
            </p:nvSpPr>
            <p:spPr bwMode="auto">
              <a:xfrm>
                <a:off x="7635875" y="1219200"/>
                <a:ext cx="80963" cy="366713"/>
              </a:xfrm>
              <a:custGeom>
                <a:avLst/>
                <a:gdLst>
                  <a:gd name="T0" fmla="*/ 63 w 100"/>
                  <a:gd name="T1" fmla="*/ 448 h 448"/>
                  <a:gd name="T2" fmla="*/ 0 w 100"/>
                  <a:gd name="T3" fmla="*/ 0 h 448"/>
                  <a:gd name="T4" fmla="*/ 49 w 100"/>
                  <a:gd name="T5" fmla="*/ 10 h 448"/>
                  <a:gd name="T6" fmla="*/ 99 w 100"/>
                  <a:gd name="T7" fmla="*/ 397 h 448"/>
                  <a:gd name="T8" fmla="*/ 63 w 100"/>
                  <a:gd name="T9" fmla="*/ 448 h 448"/>
                </a:gdLst>
                <a:ahLst/>
                <a:cxnLst>
                  <a:cxn ang="0">
                    <a:pos x="T0" y="T1"/>
                  </a:cxn>
                  <a:cxn ang="0">
                    <a:pos x="T2" y="T3"/>
                  </a:cxn>
                  <a:cxn ang="0">
                    <a:pos x="T4" y="T5"/>
                  </a:cxn>
                  <a:cxn ang="0">
                    <a:pos x="T6" y="T7"/>
                  </a:cxn>
                  <a:cxn ang="0">
                    <a:pos x="T8" y="T9"/>
                  </a:cxn>
                </a:cxnLst>
                <a:rect l="0" t="0" r="r" b="b"/>
                <a:pathLst>
                  <a:path w="100" h="448">
                    <a:moveTo>
                      <a:pt x="63" y="448"/>
                    </a:moveTo>
                    <a:lnTo>
                      <a:pt x="0" y="0"/>
                    </a:lnTo>
                    <a:cubicBezTo>
                      <a:pt x="14" y="1"/>
                      <a:pt x="31" y="4"/>
                      <a:pt x="49" y="10"/>
                    </a:cubicBezTo>
                    <a:lnTo>
                      <a:pt x="99" y="397"/>
                    </a:lnTo>
                    <a:cubicBezTo>
                      <a:pt x="99" y="397"/>
                      <a:pt x="100" y="430"/>
                      <a:pt x="63" y="44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1" name="Freeform 26">
                <a:extLst>
                  <a:ext uri="{FF2B5EF4-FFF2-40B4-BE49-F238E27FC236}">
                    <a16:creationId xmlns="" xmlns:a16="http://schemas.microsoft.com/office/drawing/2014/main" id="{DC59FA48-68D4-4F96-BEDF-173B377B32D1}"/>
                  </a:ext>
                </a:extLst>
              </p:cNvPr>
              <p:cNvSpPr>
                <a:spLocks/>
              </p:cNvSpPr>
              <p:nvPr/>
            </p:nvSpPr>
            <p:spPr bwMode="auto">
              <a:xfrm>
                <a:off x="8020050" y="1138238"/>
                <a:ext cx="52388" cy="427038"/>
              </a:xfrm>
              <a:custGeom>
                <a:avLst/>
                <a:gdLst>
                  <a:gd name="T0" fmla="*/ 64 w 64"/>
                  <a:gd name="T1" fmla="*/ 449 h 521"/>
                  <a:gd name="T2" fmla="*/ 21 w 64"/>
                  <a:gd name="T3" fmla="*/ 521 h 521"/>
                  <a:gd name="T4" fmla="*/ 0 w 64"/>
                  <a:gd name="T5" fmla="*/ 0 h 521"/>
                  <a:gd name="T6" fmla="*/ 52 w 64"/>
                  <a:gd name="T7" fmla="*/ 23 h 521"/>
                  <a:gd name="T8" fmla="*/ 64 w 64"/>
                  <a:gd name="T9" fmla="*/ 449 h 521"/>
                </a:gdLst>
                <a:ahLst/>
                <a:cxnLst>
                  <a:cxn ang="0">
                    <a:pos x="T0" y="T1"/>
                  </a:cxn>
                  <a:cxn ang="0">
                    <a:pos x="T2" y="T3"/>
                  </a:cxn>
                  <a:cxn ang="0">
                    <a:pos x="T4" y="T5"/>
                  </a:cxn>
                  <a:cxn ang="0">
                    <a:pos x="T6" y="T7"/>
                  </a:cxn>
                  <a:cxn ang="0">
                    <a:pos x="T8" y="T9"/>
                  </a:cxn>
                </a:cxnLst>
                <a:rect l="0" t="0" r="r" b="b"/>
                <a:pathLst>
                  <a:path w="64" h="521">
                    <a:moveTo>
                      <a:pt x="64" y="449"/>
                    </a:moveTo>
                    <a:cubicBezTo>
                      <a:pt x="64" y="449"/>
                      <a:pt x="57" y="490"/>
                      <a:pt x="21" y="521"/>
                    </a:cubicBezTo>
                    <a:lnTo>
                      <a:pt x="0" y="0"/>
                    </a:lnTo>
                    <a:cubicBezTo>
                      <a:pt x="16" y="5"/>
                      <a:pt x="33" y="13"/>
                      <a:pt x="52" y="23"/>
                    </a:cubicBezTo>
                    <a:lnTo>
                      <a:pt x="64" y="449"/>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2" name="Freeform 27">
                <a:extLst>
                  <a:ext uri="{FF2B5EF4-FFF2-40B4-BE49-F238E27FC236}">
                    <a16:creationId xmlns="" xmlns:a16="http://schemas.microsoft.com/office/drawing/2014/main" id="{0ADA6452-509B-4FD3-90EB-B66C80D80806}"/>
                  </a:ext>
                </a:extLst>
              </p:cNvPr>
              <p:cNvSpPr>
                <a:spLocks/>
              </p:cNvSpPr>
              <p:nvPr/>
            </p:nvSpPr>
            <p:spPr bwMode="auto">
              <a:xfrm>
                <a:off x="7883525" y="1370013"/>
                <a:ext cx="495300" cy="908050"/>
              </a:xfrm>
              <a:custGeom>
                <a:avLst/>
                <a:gdLst>
                  <a:gd name="T0" fmla="*/ 589 w 604"/>
                  <a:gd name="T1" fmla="*/ 283 h 1107"/>
                  <a:gd name="T2" fmla="*/ 364 w 604"/>
                  <a:gd name="T3" fmla="*/ 617 h 1107"/>
                  <a:gd name="T4" fmla="*/ 364 w 604"/>
                  <a:gd name="T5" fmla="*/ 1107 h 1107"/>
                  <a:gd name="T6" fmla="*/ 0 w 604"/>
                  <a:gd name="T7" fmla="*/ 1107 h 1107"/>
                  <a:gd name="T8" fmla="*/ 0 w 604"/>
                  <a:gd name="T9" fmla="*/ 501 h 1107"/>
                  <a:gd name="T10" fmla="*/ 218 w 604"/>
                  <a:gd name="T11" fmla="*/ 264 h 1107"/>
                  <a:gd name="T12" fmla="*/ 173 w 604"/>
                  <a:gd name="T13" fmla="*/ 257 h 1107"/>
                  <a:gd name="T14" fmla="*/ 161 w 604"/>
                  <a:gd name="T15" fmla="*/ 254 h 1107"/>
                  <a:gd name="T16" fmla="*/ 24 w 604"/>
                  <a:gd name="T17" fmla="*/ 42 h 1107"/>
                  <a:gd name="T18" fmla="*/ 60 w 604"/>
                  <a:gd name="T19" fmla="*/ 14 h 1107"/>
                  <a:gd name="T20" fmla="*/ 227 w 604"/>
                  <a:gd name="T21" fmla="*/ 25 h 1107"/>
                  <a:gd name="T22" fmla="*/ 417 w 604"/>
                  <a:gd name="T23" fmla="*/ 5 h 1107"/>
                  <a:gd name="T24" fmla="*/ 489 w 604"/>
                  <a:gd name="T25" fmla="*/ 37 h 1107"/>
                  <a:gd name="T26" fmla="*/ 492 w 604"/>
                  <a:gd name="T27" fmla="*/ 43 h 1107"/>
                  <a:gd name="T28" fmla="*/ 591 w 604"/>
                  <a:gd name="T29" fmla="*/ 211 h 1107"/>
                  <a:gd name="T30" fmla="*/ 589 w 604"/>
                  <a:gd name="T31" fmla="*/ 283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4" h="1107">
                    <a:moveTo>
                      <a:pt x="589" y="283"/>
                    </a:moveTo>
                    <a:lnTo>
                      <a:pt x="364" y="617"/>
                    </a:lnTo>
                    <a:lnTo>
                      <a:pt x="364" y="1107"/>
                    </a:lnTo>
                    <a:lnTo>
                      <a:pt x="0" y="1107"/>
                    </a:lnTo>
                    <a:lnTo>
                      <a:pt x="0" y="501"/>
                    </a:lnTo>
                    <a:cubicBezTo>
                      <a:pt x="24" y="311"/>
                      <a:pt x="218" y="264"/>
                      <a:pt x="218" y="264"/>
                    </a:cubicBezTo>
                    <a:cubicBezTo>
                      <a:pt x="202" y="262"/>
                      <a:pt x="187" y="260"/>
                      <a:pt x="173" y="257"/>
                    </a:cubicBezTo>
                    <a:cubicBezTo>
                      <a:pt x="169" y="256"/>
                      <a:pt x="165" y="255"/>
                      <a:pt x="161" y="254"/>
                    </a:cubicBezTo>
                    <a:cubicBezTo>
                      <a:pt x="18" y="217"/>
                      <a:pt x="16" y="99"/>
                      <a:pt x="24" y="42"/>
                    </a:cubicBezTo>
                    <a:cubicBezTo>
                      <a:pt x="26" y="25"/>
                      <a:pt x="42" y="12"/>
                      <a:pt x="60" y="14"/>
                    </a:cubicBezTo>
                    <a:cubicBezTo>
                      <a:pt x="121" y="22"/>
                      <a:pt x="177" y="25"/>
                      <a:pt x="227" y="25"/>
                    </a:cubicBezTo>
                    <a:cubicBezTo>
                      <a:pt x="310" y="24"/>
                      <a:pt x="376" y="14"/>
                      <a:pt x="417" y="5"/>
                    </a:cubicBezTo>
                    <a:cubicBezTo>
                      <a:pt x="445" y="0"/>
                      <a:pt x="474" y="12"/>
                      <a:pt x="489" y="37"/>
                    </a:cubicBezTo>
                    <a:lnTo>
                      <a:pt x="492" y="43"/>
                    </a:lnTo>
                    <a:lnTo>
                      <a:pt x="591" y="211"/>
                    </a:lnTo>
                    <a:cubicBezTo>
                      <a:pt x="604" y="233"/>
                      <a:pt x="604" y="261"/>
                      <a:pt x="589" y="283"/>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grpSp>
        <p:nvGrpSpPr>
          <p:cNvPr id="88" name="Group 87">
            <a:extLst>
              <a:ext uri="{FF2B5EF4-FFF2-40B4-BE49-F238E27FC236}">
                <a16:creationId xmlns="" xmlns:a16="http://schemas.microsoft.com/office/drawing/2014/main" id="{90881D3F-42AF-4520-A6BB-782EC6BF2479}"/>
              </a:ext>
            </a:extLst>
          </p:cNvPr>
          <p:cNvGrpSpPr/>
          <p:nvPr/>
        </p:nvGrpSpPr>
        <p:grpSpPr>
          <a:xfrm>
            <a:off x="3196957" y="5996331"/>
            <a:ext cx="688181" cy="1379935"/>
            <a:chOff x="5637213" y="4466287"/>
            <a:chExt cx="917575" cy="1839913"/>
          </a:xfrm>
        </p:grpSpPr>
        <p:sp>
          <p:nvSpPr>
            <p:cNvPr id="89" name="Freeform: Shape 88">
              <a:extLst>
                <a:ext uri="{FF2B5EF4-FFF2-40B4-BE49-F238E27FC236}">
                  <a16:creationId xmlns="" xmlns:a16="http://schemas.microsoft.com/office/drawing/2014/main" id="{D8AF8BF5-2FAE-402B-B445-F95E93955334}"/>
                </a:ext>
              </a:extLst>
            </p:cNvPr>
            <p:cNvSpPr>
              <a:spLocks/>
            </p:cNvSpPr>
            <p:nvPr/>
          </p:nvSpPr>
          <p:spPr bwMode="auto">
            <a:xfrm>
              <a:off x="5643604" y="4466287"/>
              <a:ext cx="904791" cy="1558926"/>
            </a:xfrm>
            <a:custGeom>
              <a:avLst/>
              <a:gdLst>
                <a:gd name="connsiteX0" fmla="*/ 314894 w 904791"/>
                <a:gd name="connsiteY0" fmla="*/ 0 h 1558926"/>
                <a:gd name="connsiteX1" fmla="*/ 397052 w 904791"/>
                <a:gd name="connsiteY1" fmla="*/ 68123 h 1558926"/>
                <a:gd name="connsiteX2" fmla="*/ 529327 w 904791"/>
                <a:gd name="connsiteY2" fmla="*/ 715699 h 1558926"/>
                <a:gd name="connsiteX3" fmla="*/ 574514 w 904791"/>
                <a:gd name="connsiteY3" fmla="*/ 718982 h 1558926"/>
                <a:gd name="connsiteX4" fmla="*/ 753620 w 904791"/>
                <a:gd name="connsiteY4" fmla="*/ 158406 h 1558926"/>
                <a:gd name="connsiteX5" fmla="*/ 846459 w 904791"/>
                <a:gd name="connsiteY5" fmla="*/ 108340 h 1558926"/>
                <a:gd name="connsiteX6" fmla="*/ 904791 w 904791"/>
                <a:gd name="connsiteY6" fmla="*/ 183029 h 1558926"/>
                <a:gd name="connsiteX7" fmla="*/ 903148 w 904791"/>
                <a:gd name="connsiteY7" fmla="*/ 198623 h 1558926"/>
                <a:gd name="connsiteX8" fmla="*/ 751977 w 904791"/>
                <a:gd name="connsiteY8" fmla="*/ 958643 h 1558926"/>
                <a:gd name="connsiteX9" fmla="*/ 751454 w 904791"/>
                <a:gd name="connsiteY9" fmla="*/ 961255 h 1558926"/>
                <a:gd name="connsiteX10" fmla="*/ 752517 w 904791"/>
                <a:gd name="connsiteY10" fmla="*/ 962214 h 1558926"/>
                <a:gd name="connsiteX11" fmla="*/ 836981 w 904791"/>
                <a:gd name="connsiteY11" fmla="*/ 1104942 h 1558926"/>
                <a:gd name="connsiteX12" fmla="*/ 835341 w 904791"/>
                <a:gd name="connsiteY12" fmla="*/ 1164002 h 1558926"/>
                <a:gd name="connsiteX13" fmla="*/ 650013 w 904791"/>
                <a:gd name="connsiteY13" fmla="*/ 1437976 h 1558926"/>
                <a:gd name="connsiteX14" fmla="*/ 650013 w 904791"/>
                <a:gd name="connsiteY14" fmla="*/ 1558926 h 1558926"/>
                <a:gd name="connsiteX15" fmla="*/ 237755 w 904791"/>
                <a:gd name="connsiteY15" fmla="*/ 1558926 h 1558926"/>
                <a:gd name="connsiteX16" fmla="*/ 237755 w 904791"/>
                <a:gd name="connsiteY16" fmla="*/ 1453040 h 1558926"/>
                <a:gd name="connsiteX17" fmla="*/ 88523 w 904791"/>
                <a:gd name="connsiteY17" fmla="*/ 1307142 h 1558926"/>
                <a:gd name="connsiteX18" fmla="*/ 39889 w 904791"/>
                <a:gd name="connsiteY18" fmla="*/ 1222488 h 1558926"/>
                <a:gd name="connsiteX19" fmla="*/ 18516 w 904791"/>
                <a:gd name="connsiteY19" fmla="*/ 1143095 h 1558926"/>
                <a:gd name="connsiteX20" fmla="*/ 15931 w 904791"/>
                <a:gd name="connsiteY20" fmla="*/ 1141159 h 1558926"/>
                <a:gd name="connsiteX21" fmla="*/ 13944 w 904791"/>
                <a:gd name="connsiteY21" fmla="*/ 1126110 h 1558926"/>
                <a:gd name="connsiteX22" fmla="*/ 13087 w 904791"/>
                <a:gd name="connsiteY22" fmla="*/ 1122926 h 1558926"/>
                <a:gd name="connsiteX23" fmla="*/ 11163 w 904791"/>
                <a:gd name="connsiteY23" fmla="*/ 1105045 h 1558926"/>
                <a:gd name="connsiteX24" fmla="*/ 2278 w 904791"/>
                <a:gd name="connsiteY24" fmla="*/ 1037754 h 1558926"/>
                <a:gd name="connsiteX25" fmla="*/ 6086 w 904791"/>
                <a:gd name="connsiteY25" fmla="*/ 853423 h 1558926"/>
                <a:gd name="connsiteX26" fmla="*/ 6304 w 904791"/>
                <a:gd name="connsiteY26" fmla="*/ 853354 h 1558926"/>
                <a:gd name="connsiteX27" fmla="*/ 6266 w 904791"/>
                <a:gd name="connsiteY27" fmla="*/ 852961 h 1558926"/>
                <a:gd name="connsiteX28" fmla="*/ 120092 w 904791"/>
                <a:gd name="connsiteY28" fmla="*/ 781584 h 1558926"/>
                <a:gd name="connsiteX29" fmla="*/ 129099 w 904791"/>
                <a:gd name="connsiteY29" fmla="*/ 783225 h 1558926"/>
                <a:gd name="connsiteX30" fmla="*/ 145477 w 904791"/>
                <a:gd name="connsiteY30" fmla="*/ 788147 h 1558926"/>
                <a:gd name="connsiteX31" fmla="*/ 145605 w 904791"/>
                <a:gd name="connsiteY31" fmla="*/ 789140 h 1558926"/>
                <a:gd name="connsiteX32" fmla="*/ 145772 w 904791"/>
                <a:gd name="connsiteY32" fmla="*/ 789190 h 1558926"/>
                <a:gd name="connsiteX33" fmla="*/ 151712 w 904791"/>
                <a:gd name="connsiteY33" fmla="*/ 835496 h 1558926"/>
                <a:gd name="connsiteX34" fmla="*/ 152040 w 904791"/>
                <a:gd name="connsiteY34" fmla="*/ 835501 h 1558926"/>
                <a:gd name="connsiteX35" fmla="*/ 145966 w 904791"/>
                <a:gd name="connsiteY35" fmla="*/ 788295 h 1558926"/>
                <a:gd name="connsiteX36" fmla="*/ 266131 w 904791"/>
                <a:gd name="connsiteY36" fmla="*/ 723458 h 1558926"/>
                <a:gd name="connsiteX37" fmla="*/ 318116 w 904791"/>
                <a:gd name="connsiteY37" fmla="*/ 738953 h 1558926"/>
                <a:gd name="connsiteX38" fmla="*/ 316537 w 904791"/>
                <a:gd name="connsiteY38" fmla="*/ 725548 h 1558926"/>
                <a:gd name="connsiteX39" fmla="*/ 231092 w 904791"/>
                <a:gd name="connsiteY39" fmla="*/ 94387 h 1558926"/>
                <a:gd name="connsiteX40" fmla="*/ 304213 w 904791"/>
                <a:gd name="connsiteY40" fmla="*/ 821 h 1558926"/>
                <a:gd name="connsiteX41" fmla="*/ 314894 w 904791"/>
                <a:gd name="connsiteY41" fmla="*/ 0 h 155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04791" h="1558926">
                  <a:moveTo>
                    <a:pt x="314894" y="0"/>
                  </a:moveTo>
                  <a:cubicBezTo>
                    <a:pt x="354330" y="0"/>
                    <a:pt x="389658" y="28727"/>
                    <a:pt x="397052" y="68123"/>
                  </a:cubicBezTo>
                  <a:lnTo>
                    <a:pt x="529327" y="715699"/>
                  </a:lnTo>
                  <a:cubicBezTo>
                    <a:pt x="534257" y="739501"/>
                    <a:pt x="566299" y="741143"/>
                    <a:pt x="574514" y="718982"/>
                  </a:cubicBezTo>
                  <a:lnTo>
                    <a:pt x="753620" y="158406"/>
                  </a:lnTo>
                  <a:cubicBezTo>
                    <a:pt x="766765" y="119831"/>
                    <a:pt x="807023" y="97670"/>
                    <a:pt x="846459" y="108340"/>
                  </a:cubicBezTo>
                  <a:cubicBezTo>
                    <a:pt x="880965" y="117368"/>
                    <a:pt x="904791" y="148557"/>
                    <a:pt x="904791" y="183029"/>
                  </a:cubicBezTo>
                  <a:cubicBezTo>
                    <a:pt x="904791" y="187953"/>
                    <a:pt x="904791" y="192878"/>
                    <a:pt x="903148" y="198623"/>
                  </a:cubicBezTo>
                  <a:lnTo>
                    <a:pt x="751977" y="958643"/>
                  </a:lnTo>
                  <a:lnTo>
                    <a:pt x="751454" y="961255"/>
                  </a:lnTo>
                  <a:lnTo>
                    <a:pt x="752517" y="962214"/>
                  </a:lnTo>
                  <a:lnTo>
                    <a:pt x="836981" y="1104942"/>
                  </a:lnTo>
                  <a:cubicBezTo>
                    <a:pt x="847641" y="1122988"/>
                    <a:pt x="846821" y="1145956"/>
                    <a:pt x="835341" y="1164002"/>
                  </a:cubicBezTo>
                  <a:lnTo>
                    <a:pt x="650013" y="1437976"/>
                  </a:lnTo>
                  <a:lnTo>
                    <a:pt x="650013" y="1558926"/>
                  </a:lnTo>
                  <a:lnTo>
                    <a:pt x="237755" y="1558926"/>
                  </a:lnTo>
                  <a:lnTo>
                    <a:pt x="237755" y="1453040"/>
                  </a:lnTo>
                  <a:cubicBezTo>
                    <a:pt x="237755" y="1453040"/>
                    <a:pt x="185278" y="1421073"/>
                    <a:pt x="88523" y="1307142"/>
                  </a:cubicBezTo>
                  <a:cubicBezTo>
                    <a:pt x="68024" y="1282963"/>
                    <a:pt x="52137" y="1253968"/>
                    <a:pt x="39889" y="1222488"/>
                  </a:cubicBezTo>
                  <a:lnTo>
                    <a:pt x="18516" y="1143095"/>
                  </a:lnTo>
                  <a:lnTo>
                    <a:pt x="15931" y="1141159"/>
                  </a:lnTo>
                  <a:lnTo>
                    <a:pt x="13944" y="1126110"/>
                  </a:lnTo>
                  <a:lnTo>
                    <a:pt x="13087" y="1122926"/>
                  </a:lnTo>
                  <a:lnTo>
                    <a:pt x="11163" y="1105045"/>
                  </a:lnTo>
                  <a:lnTo>
                    <a:pt x="2278" y="1037754"/>
                  </a:lnTo>
                  <a:cubicBezTo>
                    <a:pt x="-4529" y="937346"/>
                    <a:pt x="6086" y="853423"/>
                    <a:pt x="6086" y="853423"/>
                  </a:cubicBezTo>
                  <a:lnTo>
                    <a:pt x="6304" y="853354"/>
                  </a:lnTo>
                  <a:lnTo>
                    <a:pt x="6266" y="852961"/>
                  </a:lnTo>
                  <a:cubicBezTo>
                    <a:pt x="6266" y="852961"/>
                    <a:pt x="23462" y="765175"/>
                    <a:pt x="120092" y="781584"/>
                  </a:cubicBezTo>
                  <a:cubicBezTo>
                    <a:pt x="122548" y="782404"/>
                    <a:pt x="125824" y="782404"/>
                    <a:pt x="129099" y="783225"/>
                  </a:cubicBezTo>
                  <a:cubicBezTo>
                    <a:pt x="134832" y="784866"/>
                    <a:pt x="139745" y="785686"/>
                    <a:pt x="145477" y="788147"/>
                  </a:cubicBezTo>
                  <a:lnTo>
                    <a:pt x="145605" y="789140"/>
                  </a:lnTo>
                  <a:lnTo>
                    <a:pt x="145772" y="789190"/>
                  </a:lnTo>
                  <a:lnTo>
                    <a:pt x="151712" y="835496"/>
                  </a:lnTo>
                  <a:lnTo>
                    <a:pt x="152040" y="835501"/>
                  </a:lnTo>
                  <a:lnTo>
                    <a:pt x="145966" y="788295"/>
                  </a:lnTo>
                  <a:cubicBezTo>
                    <a:pt x="145966" y="788295"/>
                    <a:pt x="180298" y="712788"/>
                    <a:pt x="266131" y="723458"/>
                  </a:cubicBezTo>
                  <a:lnTo>
                    <a:pt x="318116" y="738953"/>
                  </a:lnTo>
                  <a:lnTo>
                    <a:pt x="316537" y="725548"/>
                  </a:lnTo>
                  <a:lnTo>
                    <a:pt x="231092" y="94387"/>
                  </a:lnTo>
                  <a:cubicBezTo>
                    <a:pt x="225341" y="48425"/>
                    <a:pt x="258205" y="6566"/>
                    <a:pt x="304213" y="821"/>
                  </a:cubicBezTo>
                  <a:cubicBezTo>
                    <a:pt x="307500" y="821"/>
                    <a:pt x="311608" y="0"/>
                    <a:pt x="314894" y="0"/>
                  </a:cubicBezTo>
                  <a:close/>
                </a:path>
              </a:pathLst>
            </a:custGeom>
            <a:solidFill>
              <a:srgbClr val="FAB29A"/>
            </a:solidFill>
            <a:ln w="139700">
              <a:solidFill>
                <a:srgbClr val="2B323B"/>
              </a:solidFill>
              <a:round/>
              <a:headEnd/>
              <a:tailEnd/>
            </a:ln>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90" name="Group 89">
              <a:extLst>
                <a:ext uri="{FF2B5EF4-FFF2-40B4-BE49-F238E27FC236}">
                  <a16:creationId xmlns="" xmlns:a16="http://schemas.microsoft.com/office/drawing/2014/main" id="{175CDE84-4DAD-4F1F-9084-93CD98B593AF}"/>
                </a:ext>
              </a:extLst>
            </p:cNvPr>
            <p:cNvGrpSpPr/>
            <p:nvPr/>
          </p:nvGrpSpPr>
          <p:grpSpPr>
            <a:xfrm>
              <a:off x="5637213" y="4466287"/>
              <a:ext cx="917575" cy="1839913"/>
              <a:chOff x="3649663" y="438150"/>
              <a:chExt cx="917575" cy="1839913"/>
            </a:xfrm>
          </p:grpSpPr>
          <p:sp>
            <p:nvSpPr>
              <p:cNvPr id="91" name="Freeform 28">
                <a:extLst>
                  <a:ext uri="{FF2B5EF4-FFF2-40B4-BE49-F238E27FC236}">
                    <a16:creationId xmlns="" xmlns:a16="http://schemas.microsoft.com/office/drawing/2014/main" id="{5D3C5501-834B-4077-B6F4-10A0935AD3E2}"/>
                  </a:ext>
                </a:extLst>
              </p:cNvPr>
              <p:cNvSpPr>
                <a:spLocks/>
              </p:cNvSpPr>
              <p:nvPr/>
            </p:nvSpPr>
            <p:spPr bwMode="auto">
              <a:xfrm>
                <a:off x="3887788" y="438150"/>
                <a:ext cx="679450" cy="1230313"/>
              </a:xfrm>
              <a:custGeom>
                <a:avLst/>
                <a:gdLst>
                  <a:gd name="T0" fmla="*/ 827 w 827"/>
                  <a:gd name="T1" fmla="*/ 223 h 1499"/>
                  <a:gd name="T2" fmla="*/ 825 w 827"/>
                  <a:gd name="T3" fmla="*/ 242 h 1499"/>
                  <a:gd name="T4" fmla="*/ 641 w 827"/>
                  <a:gd name="T5" fmla="*/ 1168 h 1499"/>
                  <a:gd name="T6" fmla="*/ 631 w 827"/>
                  <a:gd name="T7" fmla="*/ 1218 h 1499"/>
                  <a:gd name="T8" fmla="*/ 630 w 827"/>
                  <a:gd name="T9" fmla="*/ 1222 h 1499"/>
                  <a:gd name="T10" fmla="*/ 595 w 827"/>
                  <a:gd name="T11" fmla="*/ 1286 h 1499"/>
                  <a:gd name="T12" fmla="*/ 508 w 827"/>
                  <a:gd name="T13" fmla="*/ 1446 h 1499"/>
                  <a:gd name="T14" fmla="*/ 504 w 827"/>
                  <a:gd name="T15" fmla="*/ 1453 h 1499"/>
                  <a:gd name="T16" fmla="*/ 311 w 827"/>
                  <a:gd name="T17" fmla="*/ 1499 h 1499"/>
                  <a:gd name="T18" fmla="*/ 224 w 827"/>
                  <a:gd name="T19" fmla="*/ 1401 h 1499"/>
                  <a:gd name="T20" fmla="*/ 177 w 827"/>
                  <a:gd name="T21" fmla="*/ 1348 h 1499"/>
                  <a:gd name="T22" fmla="*/ 142 w 827"/>
                  <a:gd name="T23" fmla="*/ 1100 h 1499"/>
                  <a:gd name="T24" fmla="*/ 130 w 827"/>
                  <a:gd name="T25" fmla="*/ 1021 h 1499"/>
                  <a:gd name="T26" fmla="*/ 113 w 827"/>
                  <a:gd name="T27" fmla="*/ 901 h 1499"/>
                  <a:gd name="T28" fmla="*/ 111 w 827"/>
                  <a:gd name="T29" fmla="*/ 884 h 1499"/>
                  <a:gd name="T30" fmla="*/ 111 w 827"/>
                  <a:gd name="T31" fmla="*/ 884 h 1499"/>
                  <a:gd name="T32" fmla="*/ 7 w 827"/>
                  <a:gd name="T33" fmla="*/ 115 h 1499"/>
                  <a:gd name="T34" fmla="*/ 96 w 827"/>
                  <a:gd name="T35" fmla="*/ 1 h 1499"/>
                  <a:gd name="T36" fmla="*/ 109 w 827"/>
                  <a:gd name="T37" fmla="*/ 0 h 1499"/>
                  <a:gd name="T38" fmla="*/ 209 w 827"/>
                  <a:gd name="T39" fmla="*/ 83 h 1499"/>
                  <a:gd name="T40" fmla="*/ 370 w 827"/>
                  <a:gd name="T41" fmla="*/ 872 h 1499"/>
                  <a:gd name="T42" fmla="*/ 425 w 827"/>
                  <a:gd name="T43" fmla="*/ 876 h 1499"/>
                  <a:gd name="T44" fmla="*/ 643 w 827"/>
                  <a:gd name="T45" fmla="*/ 193 h 1499"/>
                  <a:gd name="T46" fmla="*/ 756 w 827"/>
                  <a:gd name="T47" fmla="*/ 132 h 1499"/>
                  <a:gd name="T48" fmla="*/ 827 w 827"/>
                  <a:gd name="T49" fmla="*/ 223 h 1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7" h="1499">
                    <a:moveTo>
                      <a:pt x="827" y="223"/>
                    </a:moveTo>
                    <a:cubicBezTo>
                      <a:pt x="827" y="229"/>
                      <a:pt x="827" y="235"/>
                      <a:pt x="825" y="242"/>
                    </a:cubicBezTo>
                    <a:lnTo>
                      <a:pt x="641" y="1168"/>
                    </a:lnTo>
                    <a:lnTo>
                      <a:pt x="631" y="1218"/>
                    </a:lnTo>
                    <a:lnTo>
                      <a:pt x="630" y="1222"/>
                    </a:lnTo>
                    <a:lnTo>
                      <a:pt x="595" y="1286"/>
                    </a:lnTo>
                    <a:lnTo>
                      <a:pt x="508" y="1446"/>
                    </a:lnTo>
                    <a:lnTo>
                      <a:pt x="504" y="1453"/>
                    </a:lnTo>
                    <a:lnTo>
                      <a:pt x="311" y="1499"/>
                    </a:lnTo>
                    <a:lnTo>
                      <a:pt x="224" y="1401"/>
                    </a:lnTo>
                    <a:lnTo>
                      <a:pt x="177" y="1348"/>
                    </a:lnTo>
                    <a:lnTo>
                      <a:pt x="142" y="1100"/>
                    </a:lnTo>
                    <a:lnTo>
                      <a:pt x="130" y="1021"/>
                    </a:lnTo>
                    <a:lnTo>
                      <a:pt x="113" y="901"/>
                    </a:lnTo>
                    <a:lnTo>
                      <a:pt x="111" y="884"/>
                    </a:lnTo>
                    <a:lnTo>
                      <a:pt x="111" y="884"/>
                    </a:lnTo>
                    <a:lnTo>
                      <a:pt x="7" y="115"/>
                    </a:lnTo>
                    <a:cubicBezTo>
                      <a:pt x="0" y="59"/>
                      <a:pt x="40" y="8"/>
                      <a:pt x="96" y="1"/>
                    </a:cubicBezTo>
                    <a:cubicBezTo>
                      <a:pt x="100" y="1"/>
                      <a:pt x="105" y="0"/>
                      <a:pt x="109" y="0"/>
                    </a:cubicBezTo>
                    <a:cubicBezTo>
                      <a:pt x="157" y="0"/>
                      <a:pt x="200" y="35"/>
                      <a:pt x="209" y="83"/>
                    </a:cubicBezTo>
                    <a:lnTo>
                      <a:pt x="370" y="872"/>
                    </a:lnTo>
                    <a:cubicBezTo>
                      <a:pt x="376" y="901"/>
                      <a:pt x="415" y="903"/>
                      <a:pt x="425" y="876"/>
                    </a:cubicBezTo>
                    <a:lnTo>
                      <a:pt x="643" y="193"/>
                    </a:lnTo>
                    <a:cubicBezTo>
                      <a:pt x="659" y="146"/>
                      <a:pt x="708" y="119"/>
                      <a:pt x="756" y="132"/>
                    </a:cubicBezTo>
                    <a:cubicBezTo>
                      <a:pt x="798" y="143"/>
                      <a:pt x="827" y="181"/>
                      <a:pt x="827" y="223"/>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2" name="Freeform 29">
                <a:extLst>
                  <a:ext uri="{FF2B5EF4-FFF2-40B4-BE49-F238E27FC236}">
                    <a16:creationId xmlns="" xmlns:a16="http://schemas.microsoft.com/office/drawing/2014/main" id="{E157C342-F771-45A5-9B65-80B0CCF54A58}"/>
                  </a:ext>
                </a:extLst>
              </p:cNvPr>
              <p:cNvSpPr>
                <a:spLocks/>
              </p:cNvSpPr>
              <p:nvPr/>
            </p:nvSpPr>
            <p:spPr bwMode="auto">
              <a:xfrm>
                <a:off x="3660775" y="1273175"/>
                <a:ext cx="769938" cy="1004888"/>
              </a:xfrm>
              <a:custGeom>
                <a:avLst/>
                <a:gdLst>
                  <a:gd name="T0" fmla="*/ 939 w 939"/>
                  <a:gd name="T1" fmla="*/ 278 h 1226"/>
                  <a:gd name="T2" fmla="*/ 532 w 939"/>
                  <a:gd name="T3" fmla="*/ 1226 h 1226"/>
                  <a:gd name="T4" fmla="*/ 292 w 939"/>
                  <a:gd name="T5" fmla="*/ 1226 h 1226"/>
                  <a:gd name="T6" fmla="*/ 292 w 939"/>
                  <a:gd name="T7" fmla="*/ 754 h 1226"/>
                  <a:gd name="T8" fmla="*/ 110 w 939"/>
                  <a:gd name="T9" fmla="*/ 576 h 1226"/>
                  <a:gd name="T10" fmla="*/ 4 w 939"/>
                  <a:gd name="T11" fmla="*/ 122 h 1226"/>
                  <a:gd name="T12" fmla="*/ 10 w 939"/>
                  <a:gd name="T13" fmla="*/ 23 h 1226"/>
                  <a:gd name="T14" fmla="*/ 83 w 939"/>
                  <a:gd name="T15" fmla="*/ 0 h 1226"/>
                  <a:gd name="T16" fmla="*/ 150 w 939"/>
                  <a:gd name="T17" fmla="*/ 0 h 1226"/>
                  <a:gd name="T18" fmla="*/ 408 w 939"/>
                  <a:gd name="T19" fmla="*/ 4 h 1226"/>
                  <a:gd name="T20" fmla="*/ 434 w 939"/>
                  <a:gd name="T21" fmla="*/ 4 h 1226"/>
                  <a:gd name="T22" fmla="*/ 834 w 939"/>
                  <a:gd name="T23" fmla="*/ 10 h 1226"/>
                  <a:gd name="T24" fmla="*/ 867 w 939"/>
                  <a:gd name="T25" fmla="*/ 95 h 1226"/>
                  <a:gd name="T26" fmla="*/ 909 w 939"/>
                  <a:gd name="T27" fmla="*/ 201 h 1226"/>
                  <a:gd name="T28" fmla="*/ 919 w 939"/>
                  <a:gd name="T29" fmla="*/ 227 h 1226"/>
                  <a:gd name="T30" fmla="*/ 939 w 939"/>
                  <a:gd name="T31" fmla="*/ 27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9" h="1226">
                    <a:moveTo>
                      <a:pt x="939" y="278"/>
                    </a:moveTo>
                    <a:lnTo>
                      <a:pt x="532" y="1226"/>
                    </a:lnTo>
                    <a:lnTo>
                      <a:pt x="292" y="1226"/>
                    </a:lnTo>
                    <a:lnTo>
                      <a:pt x="292" y="754"/>
                    </a:lnTo>
                    <a:cubicBezTo>
                      <a:pt x="292" y="754"/>
                      <a:pt x="228" y="715"/>
                      <a:pt x="110" y="576"/>
                    </a:cubicBezTo>
                    <a:cubicBezTo>
                      <a:pt x="10" y="458"/>
                      <a:pt x="0" y="246"/>
                      <a:pt x="4" y="122"/>
                    </a:cubicBezTo>
                    <a:cubicBezTo>
                      <a:pt x="5" y="63"/>
                      <a:pt x="10" y="23"/>
                      <a:pt x="10" y="23"/>
                    </a:cubicBezTo>
                    <a:lnTo>
                      <a:pt x="83" y="0"/>
                    </a:lnTo>
                    <a:lnTo>
                      <a:pt x="150" y="0"/>
                    </a:lnTo>
                    <a:lnTo>
                      <a:pt x="408" y="4"/>
                    </a:lnTo>
                    <a:lnTo>
                      <a:pt x="434" y="4"/>
                    </a:lnTo>
                    <a:lnTo>
                      <a:pt x="834" y="10"/>
                    </a:lnTo>
                    <a:lnTo>
                      <a:pt x="867" y="95"/>
                    </a:lnTo>
                    <a:lnTo>
                      <a:pt x="909" y="201"/>
                    </a:lnTo>
                    <a:lnTo>
                      <a:pt x="919" y="227"/>
                    </a:lnTo>
                    <a:lnTo>
                      <a:pt x="939" y="278"/>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3" name="Freeform 30">
                <a:extLst>
                  <a:ext uri="{FF2B5EF4-FFF2-40B4-BE49-F238E27FC236}">
                    <a16:creationId xmlns="" xmlns:a16="http://schemas.microsoft.com/office/drawing/2014/main" id="{9A4FFAD7-8772-4F96-812B-A8B7217063D0}"/>
                  </a:ext>
                </a:extLst>
              </p:cNvPr>
              <p:cNvSpPr>
                <a:spLocks/>
              </p:cNvSpPr>
              <p:nvPr/>
            </p:nvSpPr>
            <p:spPr bwMode="auto">
              <a:xfrm>
                <a:off x="3649663" y="1162050"/>
                <a:ext cx="781050" cy="825500"/>
              </a:xfrm>
              <a:custGeom>
                <a:avLst/>
                <a:gdLst>
                  <a:gd name="T0" fmla="*/ 952 w 952"/>
                  <a:gd name="T1" fmla="*/ 413 h 1007"/>
                  <a:gd name="T2" fmla="*/ 943 w 952"/>
                  <a:gd name="T3" fmla="*/ 389 h 1007"/>
                  <a:gd name="T4" fmla="*/ 942 w 952"/>
                  <a:gd name="T5" fmla="*/ 352 h 1007"/>
                  <a:gd name="T6" fmla="*/ 887 w 952"/>
                  <a:gd name="T7" fmla="*/ 356 h 1007"/>
                  <a:gd name="T8" fmla="*/ 928 w 952"/>
                  <a:gd name="T9" fmla="*/ 291 h 1007"/>
                  <a:gd name="T10" fmla="*/ 876 w 952"/>
                  <a:gd name="T11" fmla="*/ 235 h 1007"/>
                  <a:gd name="T12" fmla="*/ 863 w 952"/>
                  <a:gd name="T13" fmla="*/ 234 h 1007"/>
                  <a:gd name="T14" fmla="*/ 650 w 952"/>
                  <a:gd name="T15" fmla="*/ 242 h 1007"/>
                  <a:gd name="T16" fmla="*/ 638 w 952"/>
                  <a:gd name="T17" fmla="*/ 242 h 1007"/>
                  <a:gd name="T18" fmla="*/ 479 w 952"/>
                  <a:gd name="T19" fmla="*/ 231 h 1007"/>
                  <a:gd name="T20" fmla="*/ 466 w 952"/>
                  <a:gd name="T21" fmla="*/ 232 h 1007"/>
                  <a:gd name="T22" fmla="*/ 463 w 952"/>
                  <a:gd name="T23" fmla="*/ 217 h 1007"/>
                  <a:gd name="T24" fmla="*/ 463 w 952"/>
                  <a:gd name="T25" fmla="*/ 217 h 1007"/>
                  <a:gd name="T26" fmla="*/ 463 w 952"/>
                  <a:gd name="T27" fmla="*/ 215 h 1007"/>
                  <a:gd name="T28" fmla="*/ 445 w 952"/>
                  <a:gd name="T29" fmla="*/ 141 h 1007"/>
                  <a:gd name="T30" fmla="*/ 445 w 952"/>
                  <a:gd name="T31" fmla="*/ 139 h 1007"/>
                  <a:gd name="T32" fmla="*/ 404 w 952"/>
                  <a:gd name="T33" fmla="*/ 19 h 1007"/>
                  <a:gd name="T34" fmla="*/ 340 w 952"/>
                  <a:gd name="T35" fmla="*/ 0 h 1007"/>
                  <a:gd name="T36" fmla="*/ 347 w 952"/>
                  <a:gd name="T37" fmla="*/ 138 h 1007"/>
                  <a:gd name="T38" fmla="*/ 96 w 952"/>
                  <a:gd name="T39" fmla="*/ 135 h 1007"/>
                  <a:gd name="T40" fmla="*/ 23 w 952"/>
                  <a:gd name="T41" fmla="*/ 158 h 1007"/>
                  <a:gd name="T42" fmla="*/ 35 w 952"/>
                  <a:gd name="T43" fmla="*/ 509 h 1007"/>
                  <a:gd name="T44" fmla="*/ 463 w 952"/>
                  <a:gd name="T45" fmla="*/ 603 h 1007"/>
                  <a:gd name="T46" fmla="*/ 457 w 952"/>
                  <a:gd name="T47" fmla="*/ 928 h 1007"/>
                  <a:gd name="T48" fmla="*/ 714 w 952"/>
                  <a:gd name="T49" fmla="*/ 967 h 1007"/>
                  <a:gd name="T50" fmla="*/ 920 w 952"/>
                  <a:gd name="T51" fmla="*/ 487 h 1007"/>
                  <a:gd name="T52" fmla="*/ 946 w 952"/>
                  <a:gd name="T53" fmla="*/ 490 h 1007"/>
                  <a:gd name="T54" fmla="*/ 944 w 952"/>
                  <a:gd name="T55" fmla="*/ 431 h 1007"/>
                  <a:gd name="T56" fmla="*/ 952 w 952"/>
                  <a:gd name="T57" fmla="*/ 413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52" h="1007">
                    <a:moveTo>
                      <a:pt x="952" y="413"/>
                    </a:moveTo>
                    <a:lnTo>
                      <a:pt x="943" y="389"/>
                    </a:lnTo>
                    <a:lnTo>
                      <a:pt x="942" y="352"/>
                    </a:lnTo>
                    <a:lnTo>
                      <a:pt x="887" y="356"/>
                    </a:lnTo>
                    <a:cubicBezTo>
                      <a:pt x="913" y="319"/>
                      <a:pt x="928" y="291"/>
                      <a:pt x="928" y="291"/>
                    </a:cubicBezTo>
                    <a:cubicBezTo>
                      <a:pt x="928" y="291"/>
                      <a:pt x="929" y="241"/>
                      <a:pt x="876" y="235"/>
                    </a:cubicBezTo>
                    <a:cubicBezTo>
                      <a:pt x="872" y="234"/>
                      <a:pt x="868" y="234"/>
                      <a:pt x="863" y="234"/>
                    </a:cubicBezTo>
                    <a:cubicBezTo>
                      <a:pt x="820" y="236"/>
                      <a:pt x="753" y="244"/>
                      <a:pt x="650" y="242"/>
                    </a:cubicBezTo>
                    <a:cubicBezTo>
                      <a:pt x="646" y="242"/>
                      <a:pt x="642" y="242"/>
                      <a:pt x="638" y="242"/>
                    </a:cubicBezTo>
                    <a:cubicBezTo>
                      <a:pt x="592" y="240"/>
                      <a:pt x="540" y="237"/>
                      <a:pt x="479" y="231"/>
                    </a:cubicBezTo>
                    <a:cubicBezTo>
                      <a:pt x="475" y="230"/>
                      <a:pt x="470" y="231"/>
                      <a:pt x="466" y="232"/>
                    </a:cubicBezTo>
                    <a:cubicBezTo>
                      <a:pt x="466" y="228"/>
                      <a:pt x="464" y="223"/>
                      <a:pt x="463" y="217"/>
                    </a:cubicBezTo>
                    <a:lnTo>
                      <a:pt x="463" y="217"/>
                    </a:lnTo>
                    <a:lnTo>
                      <a:pt x="463" y="215"/>
                    </a:lnTo>
                    <a:cubicBezTo>
                      <a:pt x="458" y="196"/>
                      <a:pt x="452" y="169"/>
                      <a:pt x="445" y="141"/>
                    </a:cubicBezTo>
                    <a:lnTo>
                      <a:pt x="445" y="139"/>
                    </a:lnTo>
                    <a:cubicBezTo>
                      <a:pt x="445" y="139"/>
                      <a:pt x="428" y="63"/>
                      <a:pt x="404" y="19"/>
                    </a:cubicBezTo>
                    <a:cubicBezTo>
                      <a:pt x="381" y="8"/>
                      <a:pt x="360" y="3"/>
                      <a:pt x="340" y="0"/>
                    </a:cubicBezTo>
                    <a:lnTo>
                      <a:pt x="347" y="138"/>
                    </a:lnTo>
                    <a:lnTo>
                      <a:pt x="96" y="135"/>
                    </a:lnTo>
                    <a:lnTo>
                      <a:pt x="23" y="158"/>
                    </a:lnTo>
                    <a:cubicBezTo>
                      <a:pt x="23" y="158"/>
                      <a:pt x="0" y="340"/>
                      <a:pt x="35" y="509"/>
                    </a:cubicBezTo>
                    <a:cubicBezTo>
                      <a:pt x="84" y="556"/>
                      <a:pt x="204" y="630"/>
                      <a:pt x="463" y="603"/>
                    </a:cubicBezTo>
                    <a:cubicBezTo>
                      <a:pt x="463" y="603"/>
                      <a:pt x="369" y="731"/>
                      <a:pt x="457" y="928"/>
                    </a:cubicBezTo>
                    <a:cubicBezTo>
                      <a:pt x="492" y="1007"/>
                      <a:pt x="599" y="1002"/>
                      <a:pt x="714" y="967"/>
                    </a:cubicBezTo>
                    <a:lnTo>
                      <a:pt x="920" y="487"/>
                    </a:lnTo>
                    <a:lnTo>
                      <a:pt x="946" y="490"/>
                    </a:lnTo>
                    <a:lnTo>
                      <a:pt x="944" y="431"/>
                    </a:lnTo>
                    <a:lnTo>
                      <a:pt x="952" y="413"/>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4" name="Freeform 31">
                <a:extLst>
                  <a:ext uri="{FF2B5EF4-FFF2-40B4-BE49-F238E27FC236}">
                    <a16:creationId xmlns="" xmlns:a16="http://schemas.microsoft.com/office/drawing/2014/main" id="{0ED4D41B-CCB4-4E36-997B-37550A4DF8E5}"/>
                  </a:ext>
                </a:extLst>
              </p:cNvPr>
              <p:cNvSpPr>
                <a:spLocks/>
              </p:cNvSpPr>
              <p:nvPr/>
            </p:nvSpPr>
            <p:spPr bwMode="auto">
              <a:xfrm>
                <a:off x="3668713" y="1203325"/>
                <a:ext cx="180975" cy="390525"/>
              </a:xfrm>
              <a:custGeom>
                <a:avLst/>
                <a:gdLst>
                  <a:gd name="T0" fmla="*/ 220 w 221"/>
                  <a:gd name="T1" fmla="*/ 415 h 476"/>
                  <a:gd name="T2" fmla="*/ 193 w 221"/>
                  <a:gd name="T3" fmla="*/ 460 h 476"/>
                  <a:gd name="T4" fmla="*/ 181 w 221"/>
                  <a:gd name="T5" fmla="*/ 467 h 476"/>
                  <a:gd name="T6" fmla="*/ 126 w 221"/>
                  <a:gd name="T7" fmla="*/ 476 h 476"/>
                  <a:gd name="T8" fmla="*/ 0 w 221"/>
                  <a:gd name="T9" fmla="*/ 107 h 476"/>
                  <a:gd name="T10" fmla="*/ 139 w 221"/>
                  <a:gd name="T11" fmla="*/ 20 h 476"/>
                  <a:gd name="T12" fmla="*/ 150 w 221"/>
                  <a:gd name="T13" fmla="*/ 22 h 476"/>
                  <a:gd name="T14" fmla="*/ 170 w 221"/>
                  <a:gd name="T15" fmla="*/ 28 h 476"/>
                  <a:gd name="T16" fmla="*/ 220 w 221"/>
                  <a:gd name="T17" fmla="*/ 415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76">
                    <a:moveTo>
                      <a:pt x="220" y="415"/>
                    </a:moveTo>
                    <a:cubicBezTo>
                      <a:pt x="220" y="415"/>
                      <a:pt x="221" y="442"/>
                      <a:pt x="193" y="460"/>
                    </a:cubicBezTo>
                    <a:cubicBezTo>
                      <a:pt x="189" y="463"/>
                      <a:pt x="185" y="465"/>
                      <a:pt x="181" y="467"/>
                    </a:cubicBezTo>
                    <a:cubicBezTo>
                      <a:pt x="168" y="473"/>
                      <a:pt x="150" y="476"/>
                      <a:pt x="126" y="476"/>
                    </a:cubicBezTo>
                    <a:cubicBezTo>
                      <a:pt x="30" y="476"/>
                      <a:pt x="30" y="417"/>
                      <a:pt x="0" y="107"/>
                    </a:cubicBezTo>
                    <a:cubicBezTo>
                      <a:pt x="0" y="107"/>
                      <a:pt x="21" y="0"/>
                      <a:pt x="139" y="20"/>
                    </a:cubicBezTo>
                    <a:cubicBezTo>
                      <a:pt x="142" y="21"/>
                      <a:pt x="146" y="21"/>
                      <a:pt x="150" y="22"/>
                    </a:cubicBezTo>
                    <a:cubicBezTo>
                      <a:pt x="157" y="24"/>
                      <a:pt x="163" y="25"/>
                      <a:pt x="170" y="28"/>
                    </a:cubicBezTo>
                    <a:lnTo>
                      <a:pt x="220" y="415"/>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5" name="Freeform 32">
                <a:extLst>
                  <a:ext uri="{FF2B5EF4-FFF2-40B4-BE49-F238E27FC236}">
                    <a16:creationId xmlns="" xmlns:a16="http://schemas.microsoft.com/office/drawing/2014/main" id="{DA847AE5-0B44-4551-A7F1-35F77023B993}"/>
                  </a:ext>
                </a:extLst>
              </p:cNvPr>
              <p:cNvSpPr>
                <a:spLocks/>
              </p:cNvSpPr>
              <p:nvPr/>
            </p:nvSpPr>
            <p:spPr bwMode="auto">
              <a:xfrm>
                <a:off x="3808413" y="1150938"/>
                <a:ext cx="219075" cy="458788"/>
              </a:xfrm>
              <a:custGeom>
                <a:avLst/>
                <a:gdLst>
                  <a:gd name="T0" fmla="*/ 268 w 268"/>
                  <a:gd name="T1" fmla="*/ 431 h 559"/>
                  <a:gd name="T2" fmla="*/ 268 w 268"/>
                  <a:gd name="T3" fmla="*/ 432 h 559"/>
                  <a:gd name="T4" fmla="*/ 190 w 268"/>
                  <a:gd name="T5" fmla="*/ 547 h 559"/>
                  <a:gd name="T6" fmla="*/ 50 w 268"/>
                  <a:gd name="T7" fmla="*/ 479 h 559"/>
                  <a:gd name="T8" fmla="*/ 0 w 268"/>
                  <a:gd name="T9" fmla="*/ 92 h 559"/>
                  <a:gd name="T10" fmla="*/ 147 w 268"/>
                  <a:gd name="T11" fmla="*/ 13 h 559"/>
                  <a:gd name="T12" fmla="*/ 211 w 268"/>
                  <a:gd name="T13" fmla="*/ 32 h 559"/>
                  <a:gd name="T14" fmla="*/ 228 w 268"/>
                  <a:gd name="T15" fmla="*/ 152 h 559"/>
                  <a:gd name="T16" fmla="*/ 240 w 268"/>
                  <a:gd name="T17" fmla="*/ 234 h 559"/>
                  <a:gd name="T18" fmla="*/ 268 w 268"/>
                  <a:gd name="T19" fmla="*/ 43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559">
                    <a:moveTo>
                      <a:pt x="268" y="431"/>
                    </a:moveTo>
                    <a:lnTo>
                      <a:pt x="268" y="432"/>
                    </a:lnTo>
                    <a:cubicBezTo>
                      <a:pt x="268" y="441"/>
                      <a:pt x="265" y="534"/>
                      <a:pt x="190" y="547"/>
                    </a:cubicBezTo>
                    <a:cubicBezTo>
                      <a:pt x="118" y="559"/>
                      <a:pt x="72" y="539"/>
                      <a:pt x="50" y="479"/>
                    </a:cubicBezTo>
                    <a:lnTo>
                      <a:pt x="0" y="92"/>
                    </a:lnTo>
                    <a:cubicBezTo>
                      <a:pt x="0" y="92"/>
                      <a:pt x="42" y="0"/>
                      <a:pt x="147" y="13"/>
                    </a:cubicBezTo>
                    <a:cubicBezTo>
                      <a:pt x="167" y="16"/>
                      <a:pt x="188" y="21"/>
                      <a:pt x="211" y="32"/>
                    </a:cubicBezTo>
                    <a:lnTo>
                      <a:pt x="228" y="152"/>
                    </a:lnTo>
                    <a:lnTo>
                      <a:pt x="240" y="234"/>
                    </a:lnTo>
                    <a:lnTo>
                      <a:pt x="268" y="431"/>
                    </a:ln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6" name="Freeform 33">
                <a:extLst>
                  <a:ext uri="{FF2B5EF4-FFF2-40B4-BE49-F238E27FC236}">
                    <a16:creationId xmlns="" xmlns:a16="http://schemas.microsoft.com/office/drawing/2014/main" id="{B4FB26DE-B8DF-49EA-A696-EBC0DE014C97}"/>
                  </a:ext>
                </a:extLst>
              </p:cNvPr>
              <p:cNvSpPr>
                <a:spLocks/>
              </p:cNvSpPr>
              <p:nvPr/>
            </p:nvSpPr>
            <p:spPr bwMode="auto">
              <a:xfrm>
                <a:off x="3783013" y="1220788"/>
                <a:ext cx="66675" cy="360363"/>
              </a:xfrm>
              <a:custGeom>
                <a:avLst/>
                <a:gdLst>
                  <a:gd name="T0" fmla="*/ 81 w 82"/>
                  <a:gd name="T1" fmla="*/ 395 h 440"/>
                  <a:gd name="T2" fmla="*/ 54 w 82"/>
                  <a:gd name="T3" fmla="*/ 440 h 440"/>
                  <a:gd name="T4" fmla="*/ 0 w 82"/>
                  <a:gd name="T5" fmla="*/ 0 h 440"/>
                  <a:gd name="T6" fmla="*/ 11 w 82"/>
                  <a:gd name="T7" fmla="*/ 2 h 440"/>
                  <a:gd name="T8" fmla="*/ 31 w 82"/>
                  <a:gd name="T9" fmla="*/ 8 h 440"/>
                  <a:gd name="T10" fmla="*/ 81 w 82"/>
                  <a:gd name="T11" fmla="*/ 395 h 440"/>
                </a:gdLst>
                <a:ahLst/>
                <a:cxnLst>
                  <a:cxn ang="0">
                    <a:pos x="T0" y="T1"/>
                  </a:cxn>
                  <a:cxn ang="0">
                    <a:pos x="T2" y="T3"/>
                  </a:cxn>
                  <a:cxn ang="0">
                    <a:pos x="T4" y="T5"/>
                  </a:cxn>
                  <a:cxn ang="0">
                    <a:pos x="T6" y="T7"/>
                  </a:cxn>
                  <a:cxn ang="0">
                    <a:pos x="T8" y="T9"/>
                  </a:cxn>
                  <a:cxn ang="0">
                    <a:pos x="T10" y="T11"/>
                  </a:cxn>
                </a:cxnLst>
                <a:rect l="0" t="0" r="r" b="b"/>
                <a:pathLst>
                  <a:path w="82" h="440">
                    <a:moveTo>
                      <a:pt x="81" y="395"/>
                    </a:moveTo>
                    <a:cubicBezTo>
                      <a:pt x="81" y="395"/>
                      <a:pt x="82" y="422"/>
                      <a:pt x="54" y="440"/>
                    </a:cubicBezTo>
                    <a:lnTo>
                      <a:pt x="0" y="0"/>
                    </a:lnTo>
                    <a:cubicBezTo>
                      <a:pt x="3" y="1"/>
                      <a:pt x="7" y="1"/>
                      <a:pt x="11" y="2"/>
                    </a:cubicBezTo>
                    <a:cubicBezTo>
                      <a:pt x="18" y="4"/>
                      <a:pt x="24" y="5"/>
                      <a:pt x="31" y="8"/>
                    </a:cubicBezTo>
                    <a:lnTo>
                      <a:pt x="81" y="395"/>
                    </a:ln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7" name="Freeform 34">
                <a:extLst>
                  <a:ext uri="{FF2B5EF4-FFF2-40B4-BE49-F238E27FC236}">
                    <a16:creationId xmlns="" xmlns:a16="http://schemas.microsoft.com/office/drawing/2014/main" id="{386E3F85-5C6B-4F96-BBA8-A8176A7D37A3}"/>
                  </a:ext>
                </a:extLst>
              </p:cNvPr>
              <p:cNvSpPr>
                <a:spLocks/>
              </p:cNvSpPr>
              <p:nvPr/>
            </p:nvSpPr>
            <p:spPr bwMode="auto">
              <a:xfrm>
                <a:off x="4014788" y="1370013"/>
                <a:ext cx="495300" cy="908050"/>
              </a:xfrm>
              <a:custGeom>
                <a:avLst/>
                <a:gdLst>
                  <a:gd name="T0" fmla="*/ 0 w 604"/>
                  <a:gd name="T1" fmla="*/ 501 h 1107"/>
                  <a:gd name="T2" fmla="*/ 0 w 604"/>
                  <a:gd name="T3" fmla="*/ 1107 h 1107"/>
                  <a:gd name="T4" fmla="*/ 363 w 604"/>
                  <a:gd name="T5" fmla="*/ 1107 h 1107"/>
                  <a:gd name="T6" fmla="*/ 363 w 604"/>
                  <a:gd name="T7" fmla="*/ 617 h 1107"/>
                  <a:gd name="T8" fmla="*/ 589 w 604"/>
                  <a:gd name="T9" fmla="*/ 283 h 1107"/>
                  <a:gd name="T10" fmla="*/ 591 w 604"/>
                  <a:gd name="T11" fmla="*/ 211 h 1107"/>
                  <a:gd name="T12" fmla="*/ 488 w 604"/>
                  <a:gd name="T13" fmla="*/ 37 h 1107"/>
                  <a:gd name="T14" fmla="*/ 417 w 604"/>
                  <a:gd name="T15" fmla="*/ 5 h 1107"/>
                  <a:gd name="T16" fmla="*/ 60 w 604"/>
                  <a:gd name="T17" fmla="*/ 14 h 1107"/>
                  <a:gd name="T18" fmla="*/ 23 w 604"/>
                  <a:gd name="T19" fmla="*/ 42 h 1107"/>
                  <a:gd name="T20" fmla="*/ 218 w 604"/>
                  <a:gd name="T21" fmla="*/ 264 h 1107"/>
                  <a:gd name="T22" fmla="*/ 0 w 604"/>
                  <a:gd name="T23" fmla="*/ 50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4" h="1107">
                    <a:moveTo>
                      <a:pt x="0" y="501"/>
                    </a:moveTo>
                    <a:lnTo>
                      <a:pt x="0" y="1107"/>
                    </a:lnTo>
                    <a:lnTo>
                      <a:pt x="363" y="1107"/>
                    </a:lnTo>
                    <a:lnTo>
                      <a:pt x="363" y="617"/>
                    </a:lnTo>
                    <a:lnTo>
                      <a:pt x="589" y="283"/>
                    </a:lnTo>
                    <a:cubicBezTo>
                      <a:pt x="603" y="261"/>
                      <a:pt x="604" y="233"/>
                      <a:pt x="591" y="211"/>
                    </a:cubicBezTo>
                    <a:lnTo>
                      <a:pt x="488" y="37"/>
                    </a:lnTo>
                    <a:cubicBezTo>
                      <a:pt x="474" y="12"/>
                      <a:pt x="445" y="0"/>
                      <a:pt x="417" y="5"/>
                    </a:cubicBezTo>
                    <a:cubicBezTo>
                      <a:pt x="351" y="18"/>
                      <a:pt x="222" y="36"/>
                      <a:pt x="60" y="14"/>
                    </a:cubicBezTo>
                    <a:cubicBezTo>
                      <a:pt x="42" y="12"/>
                      <a:pt x="26" y="25"/>
                      <a:pt x="23" y="42"/>
                    </a:cubicBezTo>
                    <a:cubicBezTo>
                      <a:pt x="15" y="106"/>
                      <a:pt x="19" y="245"/>
                      <a:pt x="218" y="264"/>
                    </a:cubicBezTo>
                    <a:cubicBezTo>
                      <a:pt x="218" y="264"/>
                      <a:pt x="24" y="311"/>
                      <a:pt x="0" y="501"/>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grpSp>
        <p:nvGrpSpPr>
          <p:cNvPr id="98" name="Group 97">
            <a:extLst>
              <a:ext uri="{FF2B5EF4-FFF2-40B4-BE49-F238E27FC236}">
                <a16:creationId xmlns="" xmlns:a16="http://schemas.microsoft.com/office/drawing/2014/main" id="{9A056152-405C-4EA0-9D33-E2814853D0F7}"/>
              </a:ext>
            </a:extLst>
          </p:cNvPr>
          <p:cNvGrpSpPr/>
          <p:nvPr/>
        </p:nvGrpSpPr>
        <p:grpSpPr>
          <a:xfrm>
            <a:off x="5111215" y="5963259"/>
            <a:ext cx="852488" cy="1390650"/>
            <a:chOff x="9034464" y="4441681"/>
            <a:chExt cx="1136650" cy="1854200"/>
          </a:xfrm>
        </p:grpSpPr>
        <p:sp>
          <p:nvSpPr>
            <p:cNvPr id="99" name="Freeform: Shape 98">
              <a:extLst>
                <a:ext uri="{FF2B5EF4-FFF2-40B4-BE49-F238E27FC236}">
                  <a16:creationId xmlns="" xmlns:a16="http://schemas.microsoft.com/office/drawing/2014/main" id="{7F92C6E5-BED3-4CA6-8907-63022A9ED128}"/>
                </a:ext>
              </a:extLst>
            </p:cNvPr>
            <p:cNvSpPr>
              <a:spLocks/>
            </p:cNvSpPr>
            <p:nvPr/>
          </p:nvSpPr>
          <p:spPr bwMode="auto">
            <a:xfrm>
              <a:off x="9034464" y="4441681"/>
              <a:ext cx="1125940" cy="1558659"/>
            </a:xfrm>
            <a:custGeom>
              <a:avLst/>
              <a:gdLst>
                <a:gd name="connsiteX0" fmla="*/ 1105935 w 1125940"/>
                <a:gd name="connsiteY0" fmla="*/ 879079 h 1558659"/>
                <a:gd name="connsiteX1" fmla="*/ 1079655 w 1125940"/>
                <a:gd name="connsiteY1" fmla="*/ 885926 h 1558659"/>
                <a:gd name="connsiteX2" fmla="*/ 1104833 w 1125940"/>
                <a:gd name="connsiteY2" fmla="*/ 880634 h 1558659"/>
                <a:gd name="connsiteX3" fmla="*/ 1028896 w 1125940"/>
                <a:gd name="connsiteY3" fmla="*/ 868604 h 1558659"/>
                <a:gd name="connsiteX4" fmla="*/ 1033358 w 1125940"/>
                <a:gd name="connsiteY4" fmla="*/ 871896 h 1558659"/>
                <a:gd name="connsiteX5" fmla="*/ 1033673 w 1125940"/>
                <a:gd name="connsiteY5" fmla="*/ 872125 h 1558659"/>
                <a:gd name="connsiteX6" fmla="*/ 1036277 w 1125940"/>
                <a:gd name="connsiteY6" fmla="*/ 872956 h 1558659"/>
                <a:gd name="connsiteX7" fmla="*/ 878559 w 1125940"/>
                <a:gd name="connsiteY7" fmla="*/ 710082 h 1558659"/>
                <a:gd name="connsiteX8" fmla="*/ 842475 w 1125940"/>
                <a:gd name="connsiteY8" fmla="*/ 806851 h 1558659"/>
                <a:gd name="connsiteX9" fmla="*/ 842099 w 1125940"/>
                <a:gd name="connsiteY9" fmla="*/ 807490 h 1558659"/>
                <a:gd name="connsiteX10" fmla="*/ 843811 w 1125940"/>
                <a:gd name="connsiteY10" fmla="*/ 807554 h 1558659"/>
                <a:gd name="connsiteX11" fmla="*/ 835598 w 1125940"/>
                <a:gd name="connsiteY11" fmla="*/ 821513 h 1558659"/>
                <a:gd name="connsiteX12" fmla="*/ 839704 w 1125940"/>
                <a:gd name="connsiteY12" fmla="*/ 845326 h 1558659"/>
                <a:gd name="connsiteX13" fmla="*/ 838477 w 1125940"/>
                <a:gd name="connsiteY13" fmla="*/ 845278 h 1558659"/>
                <a:gd name="connsiteX14" fmla="*/ 852306 w 1125940"/>
                <a:gd name="connsiteY14" fmla="*/ 939636 h 1558659"/>
                <a:gd name="connsiteX15" fmla="*/ 852600 w 1125940"/>
                <a:gd name="connsiteY15" fmla="*/ 939535 h 1558659"/>
                <a:gd name="connsiteX16" fmla="*/ 859587 w 1125940"/>
                <a:gd name="connsiteY16" fmla="*/ 967794 h 1558659"/>
                <a:gd name="connsiteX17" fmla="*/ 868314 w 1125940"/>
                <a:gd name="connsiteY17" fmla="*/ 964191 h 1558659"/>
                <a:gd name="connsiteX18" fmla="*/ 941215 w 1125940"/>
                <a:gd name="connsiteY18" fmla="*/ 860847 h 1558659"/>
                <a:gd name="connsiteX19" fmla="*/ 988724 w 1125940"/>
                <a:gd name="connsiteY19" fmla="*/ 839522 h 1558659"/>
                <a:gd name="connsiteX20" fmla="*/ 989018 w 1125940"/>
                <a:gd name="connsiteY20" fmla="*/ 839735 h 1558659"/>
                <a:gd name="connsiteX21" fmla="*/ 989484 w 1125940"/>
                <a:gd name="connsiteY21" fmla="*/ 839522 h 1558659"/>
                <a:gd name="connsiteX22" fmla="*/ 994263 w 1125940"/>
                <a:gd name="connsiteY22" fmla="*/ 843049 h 1558659"/>
                <a:gd name="connsiteX23" fmla="*/ 969897 w 1125940"/>
                <a:gd name="connsiteY23" fmla="*/ 813284 h 1558659"/>
                <a:gd name="connsiteX24" fmla="*/ 951547 w 1125940"/>
                <a:gd name="connsiteY24" fmla="*/ 751906 h 1558659"/>
                <a:gd name="connsiteX25" fmla="*/ 878559 w 1125940"/>
                <a:gd name="connsiteY25" fmla="*/ 710082 h 1558659"/>
                <a:gd name="connsiteX26" fmla="*/ 498036 w 1125940"/>
                <a:gd name="connsiteY26" fmla="*/ 713 h 1558659"/>
                <a:gd name="connsiteX27" fmla="*/ 590706 w 1125940"/>
                <a:gd name="connsiteY27" fmla="*/ 67959 h 1558659"/>
                <a:gd name="connsiteX28" fmla="*/ 627610 w 1125940"/>
                <a:gd name="connsiteY28" fmla="*/ 703521 h 1558659"/>
                <a:gd name="connsiteX29" fmla="*/ 636631 w 1125940"/>
                <a:gd name="connsiteY29" fmla="*/ 716642 h 1558659"/>
                <a:gd name="connsiteX30" fmla="*/ 835094 w 1125940"/>
                <a:gd name="connsiteY30" fmla="*/ 489480 h 1558659"/>
                <a:gd name="connsiteX31" fmla="*/ 854776 w 1125940"/>
                <a:gd name="connsiteY31" fmla="*/ 487840 h 1558659"/>
                <a:gd name="connsiteX32" fmla="*/ 1075382 w 1125940"/>
                <a:gd name="connsiteY32" fmla="*/ 588710 h 1558659"/>
                <a:gd name="connsiteX33" fmla="*/ 1093424 w 1125940"/>
                <a:gd name="connsiteY33" fmla="*/ 613312 h 1558659"/>
                <a:gd name="connsiteX34" fmla="*/ 1121307 w 1125940"/>
                <a:gd name="connsiteY34" fmla="*/ 852775 h 1558659"/>
                <a:gd name="connsiteX35" fmla="*/ 1109864 w 1125940"/>
                <a:gd name="connsiteY35" fmla="*/ 873535 h 1558659"/>
                <a:gd name="connsiteX36" fmla="*/ 1120601 w 1125940"/>
                <a:gd name="connsiteY36" fmla="*/ 858387 h 1558659"/>
                <a:gd name="connsiteX37" fmla="*/ 1125925 w 1125940"/>
                <a:gd name="connsiteY37" fmla="*/ 876841 h 1558659"/>
                <a:gd name="connsiteX38" fmla="*/ 1125861 w 1125940"/>
                <a:gd name="connsiteY38" fmla="*/ 877012 h 1558659"/>
                <a:gd name="connsiteX39" fmla="*/ 1125936 w 1125940"/>
                <a:gd name="connsiteY39" fmla="*/ 877280 h 1558659"/>
                <a:gd name="connsiteX40" fmla="*/ 1119012 w 1125940"/>
                <a:gd name="connsiteY40" fmla="*/ 895951 h 1558659"/>
                <a:gd name="connsiteX41" fmla="*/ 1118197 w 1125940"/>
                <a:gd name="connsiteY41" fmla="*/ 896781 h 1558659"/>
                <a:gd name="connsiteX42" fmla="*/ 1117547 w 1125940"/>
                <a:gd name="connsiteY42" fmla="*/ 897025 h 1558659"/>
                <a:gd name="connsiteX43" fmla="*/ 1079415 w 1125940"/>
                <a:gd name="connsiteY43" fmla="*/ 955105 h 1558659"/>
                <a:gd name="connsiteX44" fmla="*/ 1005925 w 1125940"/>
                <a:gd name="connsiteY44" fmla="*/ 1135610 h 1558659"/>
                <a:gd name="connsiteX45" fmla="*/ 989543 w 1125940"/>
                <a:gd name="connsiteY45" fmla="*/ 1158575 h 1558659"/>
                <a:gd name="connsiteX46" fmla="*/ 822444 w 1125940"/>
                <a:gd name="connsiteY46" fmla="*/ 1314410 h 1558659"/>
                <a:gd name="connsiteX47" fmla="*/ 733980 w 1125940"/>
                <a:gd name="connsiteY47" fmla="*/ 1446460 h 1558659"/>
                <a:gd name="connsiteX48" fmla="*/ 733980 w 1125940"/>
                <a:gd name="connsiteY48" fmla="*/ 1558659 h 1558659"/>
                <a:gd name="connsiteX49" fmla="*/ 320075 w 1125940"/>
                <a:gd name="connsiteY49" fmla="*/ 1558659 h 1558659"/>
                <a:gd name="connsiteX50" fmla="*/ 320075 w 1125940"/>
                <a:gd name="connsiteY50" fmla="*/ 1461275 h 1558659"/>
                <a:gd name="connsiteX51" fmla="*/ 169998 w 1125940"/>
                <a:gd name="connsiteY51" fmla="*/ 1316120 h 1558659"/>
                <a:gd name="connsiteX52" fmla="*/ 87169 w 1125940"/>
                <a:gd name="connsiteY52" fmla="*/ 874098 h 1558659"/>
                <a:gd name="connsiteX53" fmla="*/ 1059 w 1125940"/>
                <a:gd name="connsiteY53" fmla="*/ 415673 h 1558659"/>
                <a:gd name="connsiteX54" fmla="*/ 56825 w 1125940"/>
                <a:gd name="connsiteY54" fmla="*/ 336125 h 1558659"/>
                <a:gd name="connsiteX55" fmla="*/ 135554 w 1125940"/>
                <a:gd name="connsiteY55" fmla="*/ 391891 h 1558659"/>
                <a:gd name="connsiteX56" fmla="*/ 227405 w 1125940"/>
                <a:gd name="connsiteY56" fmla="*/ 806031 h 1558659"/>
                <a:gd name="connsiteX57" fmla="*/ 242166 w 1125940"/>
                <a:gd name="connsiteY57" fmla="*/ 816692 h 1558659"/>
                <a:gd name="connsiteX58" fmla="*/ 254468 w 1125940"/>
                <a:gd name="connsiteY58" fmla="*/ 801931 h 1558659"/>
                <a:gd name="connsiteX59" fmla="*/ 192141 w 1125940"/>
                <a:gd name="connsiteY59" fmla="*/ 224595 h 1558659"/>
                <a:gd name="connsiteX60" fmla="*/ 258568 w 1125940"/>
                <a:gd name="connsiteY60" fmla="*/ 139306 h 1558659"/>
                <a:gd name="connsiteX61" fmla="*/ 343038 w 1125940"/>
                <a:gd name="connsiteY61" fmla="*/ 204913 h 1558659"/>
                <a:gd name="connsiteX62" fmla="*/ 420947 w 1125940"/>
                <a:gd name="connsiteY62" fmla="*/ 778148 h 1558659"/>
                <a:gd name="connsiteX63" fmla="*/ 432428 w 1125940"/>
                <a:gd name="connsiteY63" fmla="*/ 788809 h 1558659"/>
                <a:gd name="connsiteX64" fmla="*/ 448010 w 1125940"/>
                <a:gd name="connsiteY64" fmla="*/ 774868 h 1558659"/>
                <a:gd name="connsiteX65" fmla="*/ 425047 w 1125940"/>
                <a:gd name="connsiteY65" fmla="*/ 93382 h 1558659"/>
                <a:gd name="connsiteX66" fmla="*/ 498036 w 1125940"/>
                <a:gd name="connsiteY66" fmla="*/ 713 h 1558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25940" h="1558659">
                  <a:moveTo>
                    <a:pt x="1105935" y="879079"/>
                  </a:moveTo>
                  <a:lnTo>
                    <a:pt x="1079655" y="885926"/>
                  </a:lnTo>
                  <a:lnTo>
                    <a:pt x="1104833" y="880634"/>
                  </a:lnTo>
                  <a:close/>
                  <a:moveTo>
                    <a:pt x="1028896" y="868604"/>
                  </a:moveTo>
                  <a:lnTo>
                    <a:pt x="1033358" y="871896"/>
                  </a:lnTo>
                  <a:lnTo>
                    <a:pt x="1033673" y="872125"/>
                  </a:lnTo>
                  <a:lnTo>
                    <a:pt x="1036277" y="872956"/>
                  </a:lnTo>
                  <a:close/>
                  <a:moveTo>
                    <a:pt x="878559" y="710082"/>
                  </a:moveTo>
                  <a:cubicBezTo>
                    <a:pt x="869538" y="749445"/>
                    <a:pt x="856417" y="782249"/>
                    <a:pt x="842475" y="806851"/>
                  </a:cubicBezTo>
                  <a:lnTo>
                    <a:pt x="842099" y="807490"/>
                  </a:lnTo>
                  <a:lnTo>
                    <a:pt x="843811" y="807554"/>
                  </a:lnTo>
                  <a:cubicBezTo>
                    <a:pt x="840526" y="812481"/>
                    <a:pt x="838062" y="816586"/>
                    <a:pt x="835598" y="821513"/>
                  </a:cubicBezTo>
                  <a:cubicBezTo>
                    <a:pt x="837240" y="828903"/>
                    <a:pt x="838062" y="837114"/>
                    <a:pt x="839704" y="845326"/>
                  </a:cubicBezTo>
                  <a:lnTo>
                    <a:pt x="838477" y="845278"/>
                  </a:lnTo>
                  <a:lnTo>
                    <a:pt x="852306" y="939636"/>
                  </a:lnTo>
                  <a:lnTo>
                    <a:pt x="852600" y="939535"/>
                  </a:lnTo>
                  <a:lnTo>
                    <a:pt x="859587" y="967794"/>
                  </a:lnTo>
                  <a:lnTo>
                    <a:pt x="868314" y="964191"/>
                  </a:lnTo>
                  <a:cubicBezTo>
                    <a:pt x="886335" y="912519"/>
                    <a:pt x="912546" y="879711"/>
                    <a:pt x="941215" y="860847"/>
                  </a:cubicBezTo>
                  <a:cubicBezTo>
                    <a:pt x="956778" y="850185"/>
                    <a:pt x="973161" y="843623"/>
                    <a:pt x="988724" y="839522"/>
                  </a:cubicBezTo>
                  <a:lnTo>
                    <a:pt x="989018" y="839735"/>
                  </a:lnTo>
                  <a:lnTo>
                    <a:pt x="989484" y="839522"/>
                  </a:lnTo>
                  <a:lnTo>
                    <a:pt x="994263" y="843049"/>
                  </a:lnTo>
                  <a:lnTo>
                    <a:pt x="969897" y="813284"/>
                  </a:lnTo>
                  <a:cubicBezTo>
                    <a:pt x="960978" y="796703"/>
                    <a:pt x="954417" y="776508"/>
                    <a:pt x="951547" y="751906"/>
                  </a:cubicBezTo>
                  <a:cubicBezTo>
                    <a:pt x="951547" y="751906"/>
                    <a:pt x="912183" y="732224"/>
                    <a:pt x="878559" y="710082"/>
                  </a:cubicBezTo>
                  <a:close/>
                  <a:moveTo>
                    <a:pt x="498036" y="713"/>
                  </a:moveTo>
                  <a:cubicBezTo>
                    <a:pt x="541501" y="-5028"/>
                    <a:pt x="581685" y="24495"/>
                    <a:pt x="590706" y="67959"/>
                  </a:cubicBezTo>
                  <a:lnTo>
                    <a:pt x="627610" y="703521"/>
                  </a:lnTo>
                  <a:cubicBezTo>
                    <a:pt x="629251" y="711722"/>
                    <a:pt x="632531" y="715822"/>
                    <a:pt x="636631" y="716642"/>
                  </a:cubicBezTo>
                  <a:cubicBezTo>
                    <a:pt x="678456" y="650216"/>
                    <a:pt x="763746" y="525564"/>
                    <a:pt x="835094" y="489480"/>
                  </a:cubicBezTo>
                  <a:cubicBezTo>
                    <a:pt x="840835" y="487020"/>
                    <a:pt x="848216" y="486200"/>
                    <a:pt x="854776" y="487840"/>
                  </a:cubicBezTo>
                  <a:cubicBezTo>
                    <a:pt x="883480" y="495221"/>
                    <a:pt x="981891" y="528024"/>
                    <a:pt x="1075382" y="588710"/>
                  </a:cubicBezTo>
                  <a:cubicBezTo>
                    <a:pt x="1084403" y="594450"/>
                    <a:pt x="1090143" y="603471"/>
                    <a:pt x="1093424" y="613312"/>
                  </a:cubicBezTo>
                  <a:cubicBezTo>
                    <a:pt x="1104085" y="651856"/>
                    <a:pt x="1131148" y="756826"/>
                    <a:pt x="1121307" y="852775"/>
                  </a:cubicBezTo>
                  <a:lnTo>
                    <a:pt x="1109864" y="873535"/>
                  </a:lnTo>
                  <a:lnTo>
                    <a:pt x="1120601" y="858387"/>
                  </a:lnTo>
                  <a:cubicBezTo>
                    <a:pt x="1124287" y="863718"/>
                    <a:pt x="1126130" y="870279"/>
                    <a:pt x="1125925" y="876841"/>
                  </a:cubicBezTo>
                  <a:lnTo>
                    <a:pt x="1125861" y="877012"/>
                  </a:lnTo>
                  <a:lnTo>
                    <a:pt x="1125936" y="877280"/>
                  </a:lnTo>
                  <a:cubicBezTo>
                    <a:pt x="1125733" y="883918"/>
                    <a:pt x="1123492" y="890557"/>
                    <a:pt x="1119012" y="895951"/>
                  </a:cubicBezTo>
                  <a:cubicBezTo>
                    <a:pt x="1119012" y="896781"/>
                    <a:pt x="1118197" y="896781"/>
                    <a:pt x="1118197" y="896781"/>
                  </a:cubicBezTo>
                  <a:lnTo>
                    <a:pt x="1117547" y="897025"/>
                  </a:lnTo>
                  <a:lnTo>
                    <a:pt x="1079415" y="955105"/>
                  </a:lnTo>
                  <a:cubicBezTo>
                    <a:pt x="1043400" y="1021501"/>
                    <a:pt x="1016369" y="1103007"/>
                    <a:pt x="1005925" y="1135610"/>
                  </a:cubicBezTo>
                  <a:cubicBezTo>
                    <a:pt x="1003468" y="1145452"/>
                    <a:pt x="997734" y="1152834"/>
                    <a:pt x="989543" y="1158575"/>
                  </a:cubicBezTo>
                  <a:cubicBezTo>
                    <a:pt x="926471" y="1202045"/>
                    <a:pt x="860123" y="1272581"/>
                    <a:pt x="822444" y="1314410"/>
                  </a:cubicBezTo>
                  <a:lnTo>
                    <a:pt x="733980" y="1446460"/>
                  </a:lnTo>
                  <a:lnTo>
                    <a:pt x="733980" y="1558659"/>
                  </a:lnTo>
                  <a:lnTo>
                    <a:pt x="320075" y="1558659"/>
                  </a:lnTo>
                  <a:lnTo>
                    <a:pt x="320075" y="1461275"/>
                  </a:lnTo>
                  <a:cubicBezTo>
                    <a:pt x="320075" y="1461275"/>
                    <a:pt x="266769" y="1430112"/>
                    <a:pt x="169998" y="1316120"/>
                  </a:cubicBezTo>
                  <a:cubicBezTo>
                    <a:pt x="62566" y="1189008"/>
                    <a:pt x="81428" y="931503"/>
                    <a:pt x="87169" y="874098"/>
                  </a:cubicBezTo>
                  <a:lnTo>
                    <a:pt x="1059" y="415673"/>
                  </a:lnTo>
                  <a:cubicBezTo>
                    <a:pt x="-5502" y="378769"/>
                    <a:pt x="19101" y="342686"/>
                    <a:pt x="56825" y="336125"/>
                  </a:cubicBezTo>
                  <a:cubicBezTo>
                    <a:pt x="92909" y="330385"/>
                    <a:pt x="127353" y="355807"/>
                    <a:pt x="135554" y="391891"/>
                  </a:cubicBezTo>
                  <a:lnTo>
                    <a:pt x="227405" y="806031"/>
                  </a:lnTo>
                  <a:cubicBezTo>
                    <a:pt x="228225" y="813412"/>
                    <a:pt x="234785" y="817512"/>
                    <a:pt x="242166" y="816692"/>
                  </a:cubicBezTo>
                  <a:cubicBezTo>
                    <a:pt x="249547" y="815872"/>
                    <a:pt x="255288" y="809311"/>
                    <a:pt x="254468" y="801931"/>
                  </a:cubicBezTo>
                  <a:lnTo>
                    <a:pt x="192141" y="224595"/>
                  </a:lnTo>
                  <a:cubicBezTo>
                    <a:pt x="187220" y="182770"/>
                    <a:pt x="216743" y="144227"/>
                    <a:pt x="258568" y="139306"/>
                  </a:cubicBezTo>
                  <a:cubicBezTo>
                    <a:pt x="299573" y="134386"/>
                    <a:pt x="335657" y="164729"/>
                    <a:pt x="343038" y="204913"/>
                  </a:cubicBezTo>
                  <a:lnTo>
                    <a:pt x="420947" y="778148"/>
                  </a:lnTo>
                  <a:cubicBezTo>
                    <a:pt x="421767" y="783889"/>
                    <a:pt x="426687" y="787989"/>
                    <a:pt x="432428" y="788809"/>
                  </a:cubicBezTo>
                  <a:cubicBezTo>
                    <a:pt x="440629" y="791270"/>
                    <a:pt x="448830" y="783889"/>
                    <a:pt x="448010" y="774868"/>
                  </a:cubicBezTo>
                  <a:lnTo>
                    <a:pt x="425047" y="93382"/>
                  </a:lnTo>
                  <a:cubicBezTo>
                    <a:pt x="419307" y="47457"/>
                    <a:pt x="452110" y="6453"/>
                    <a:pt x="498036" y="713"/>
                  </a:cubicBezTo>
                  <a:close/>
                </a:path>
              </a:pathLst>
            </a:custGeom>
            <a:solidFill>
              <a:srgbClr val="FAB29A"/>
            </a:solidFill>
            <a:ln w="139700">
              <a:solidFill>
                <a:srgbClr val="2B323B"/>
              </a:solidFill>
              <a:round/>
              <a:headEnd/>
              <a:tailEnd/>
            </a:ln>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100" name="Group 99">
              <a:extLst>
                <a:ext uri="{FF2B5EF4-FFF2-40B4-BE49-F238E27FC236}">
                  <a16:creationId xmlns="" xmlns:a16="http://schemas.microsoft.com/office/drawing/2014/main" id="{D03831C1-C2FB-4AFA-BAC3-878DF310FA83}"/>
                </a:ext>
              </a:extLst>
            </p:cNvPr>
            <p:cNvGrpSpPr/>
            <p:nvPr/>
          </p:nvGrpSpPr>
          <p:grpSpPr>
            <a:xfrm>
              <a:off x="9034464" y="4441681"/>
              <a:ext cx="1136650" cy="1854200"/>
              <a:chOff x="5449888" y="4222750"/>
              <a:chExt cx="1136650" cy="1854200"/>
            </a:xfrm>
          </p:grpSpPr>
          <p:sp>
            <p:nvSpPr>
              <p:cNvPr id="101" name="Freeform 59">
                <a:extLst>
                  <a:ext uri="{FF2B5EF4-FFF2-40B4-BE49-F238E27FC236}">
                    <a16:creationId xmlns="" xmlns:a16="http://schemas.microsoft.com/office/drawing/2014/main" id="{D6AF6292-35F2-4BE2-9B02-089F67875AE2}"/>
                  </a:ext>
                </a:extLst>
              </p:cNvPr>
              <p:cNvSpPr>
                <a:spLocks/>
              </p:cNvSpPr>
              <p:nvPr/>
            </p:nvSpPr>
            <p:spPr bwMode="auto">
              <a:xfrm>
                <a:off x="5449888" y="4222750"/>
                <a:ext cx="1136650" cy="1854200"/>
              </a:xfrm>
              <a:custGeom>
                <a:avLst/>
                <a:gdLst>
                  <a:gd name="T0" fmla="*/ 1374 w 1386"/>
                  <a:gd name="T1" fmla="*/ 1046 h 2261"/>
                  <a:gd name="T2" fmla="*/ 1321 w 1386"/>
                  <a:gd name="T3" fmla="*/ 1087 h 2261"/>
                  <a:gd name="T4" fmla="*/ 1167 w 1386"/>
                  <a:gd name="T5" fmla="*/ 923 h 2261"/>
                  <a:gd name="T6" fmla="*/ 1078 w 1386"/>
                  <a:gd name="T7" fmla="*/ 872 h 2261"/>
                  <a:gd name="T8" fmla="*/ 1034 w 1386"/>
                  <a:gd name="T9" fmla="*/ 990 h 2261"/>
                  <a:gd name="T10" fmla="*/ 1024 w 1386"/>
                  <a:gd name="T11" fmla="*/ 1007 h 2261"/>
                  <a:gd name="T12" fmla="*/ 1029 w 1386"/>
                  <a:gd name="T13" fmla="*/ 1036 h 2261"/>
                  <a:gd name="T14" fmla="*/ 1046 w 1386"/>
                  <a:gd name="T15" fmla="*/ 1152 h 2261"/>
                  <a:gd name="T16" fmla="*/ 1074 w 1386"/>
                  <a:gd name="T17" fmla="*/ 1265 h 2261"/>
                  <a:gd name="T18" fmla="*/ 930 w 1386"/>
                  <a:gd name="T19" fmla="*/ 1484 h 2261"/>
                  <a:gd name="T20" fmla="*/ 915 w 1386"/>
                  <a:gd name="T21" fmla="*/ 1584 h 2261"/>
                  <a:gd name="T22" fmla="*/ 909 w 1386"/>
                  <a:gd name="T23" fmla="*/ 1625 h 2261"/>
                  <a:gd name="T24" fmla="*/ 782 w 1386"/>
                  <a:gd name="T25" fmla="*/ 1922 h 2261"/>
                  <a:gd name="T26" fmla="*/ 636 w 1386"/>
                  <a:gd name="T27" fmla="*/ 2261 h 2261"/>
                  <a:gd name="T28" fmla="*/ 397 w 1386"/>
                  <a:gd name="T29" fmla="*/ 2261 h 2261"/>
                  <a:gd name="T30" fmla="*/ 397 w 1386"/>
                  <a:gd name="T31" fmla="*/ 1788 h 2261"/>
                  <a:gd name="T32" fmla="*/ 214 w 1386"/>
                  <a:gd name="T33" fmla="*/ 1611 h 2261"/>
                  <a:gd name="T34" fmla="*/ 113 w 1386"/>
                  <a:gd name="T35" fmla="*/ 1072 h 2261"/>
                  <a:gd name="T36" fmla="*/ 8 w 1386"/>
                  <a:gd name="T37" fmla="*/ 513 h 2261"/>
                  <a:gd name="T38" fmla="*/ 76 w 1386"/>
                  <a:gd name="T39" fmla="*/ 416 h 2261"/>
                  <a:gd name="T40" fmla="*/ 172 w 1386"/>
                  <a:gd name="T41" fmla="*/ 484 h 2261"/>
                  <a:gd name="T42" fmla="*/ 284 w 1386"/>
                  <a:gd name="T43" fmla="*/ 989 h 2261"/>
                  <a:gd name="T44" fmla="*/ 302 w 1386"/>
                  <a:gd name="T45" fmla="*/ 1002 h 2261"/>
                  <a:gd name="T46" fmla="*/ 317 w 1386"/>
                  <a:gd name="T47" fmla="*/ 984 h 2261"/>
                  <a:gd name="T48" fmla="*/ 241 w 1386"/>
                  <a:gd name="T49" fmla="*/ 280 h 2261"/>
                  <a:gd name="T50" fmla="*/ 322 w 1386"/>
                  <a:gd name="T51" fmla="*/ 176 h 2261"/>
                  <a:gd name="T52" fmla="*/ 425 w 1386"/>
                  <a:gd name="T53" fmla="*/ 256 h 2261"/>
                  <a:gd name="T54" fmla="*/ 520 w 1386"/>
                  <a:gd name="T55" fmla="*/ 955 h 2261"/>
                  <a:gd name="T56" fmla="*/ 534 w 1386"/>
                  <a:gd name="T57" fmla="*/ 968 h 2261"/>
                  <a:gd name="T58" fmla="*/ 553 w 1386"/>
                  <a:gd name="T59" fmla="*/ 951 h 2261"/>
                  <a:gd name="T60" fmla="*/ 525 w 1386"/>
                  <a:gd name="T61" fmla="*/ 120 h 2261"/>
                  <a:gd name="T62" fmla="*/ 614 w 1386"/>
                  <a:gd name="T63" fmla="*/ 7 h 2261"/>
                  <a:gd name="T64" fmla="*/ 727 w 1386"/>
                  <a:gd name="T65" fmla="*/ 89 h 2261"/>
                  <a:gd name="T66" fmla="*/ 772 w 1386"/>
                  <a:gd name="T67" fmla="*/ 864 h 2261"/>
                  <a:gd name="T68" fmla="*/ 783 w 1386"/>
                  <a:gd name="T69" fmla="*/ 880 h 2261"/>
                  <a:gd name="T70" fmla="*/ 1025 w 1386"/>
                  <a:gd name="T71" fmla="*/ 603 h 2261"/>
                  <a:gd name="T72" fmla="*/ 1049 w 1386"/>
                  <a:gd name="T73" fmla="*/ 601 h 2261"/>
                  <a:gd name="T74" fmla="*/ 1318 w 1386"/>
                  <a:gd name="T75" fmla="*/ 724 h 2261"/>
                  <a:gd name="T76" fmla="*/ 1340 w 1386"/>
                  <a:gd name="T77" fmla="*/ 754 h 2261"/>
                  <a:gd name="T78" fmla="*/ 1374 w 1386"/>
                  <a:gd name="T79" fmla="*/ 1046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2261">
                    <a:moveTo>
                      <a:pt x="1374" y="1046"/>
                    </a:moveTo>
                    <a:cubicBezTo>
                      <a:pt x="1372" y="1072"/>
                      <a:pt x="1347" y="1091"/>
                      <a:pt x="1321" y="1087"/>
                    </a:cubicBezTo>
                    <a:cubicBezTo>
                      <a:pt x="1267" y="1077"/>
                      <a:pt x="1181" y="1043"/>
                      <a:pt x="1167" y="923"/>
                    </a:cubicBezTo>
                    <a:cubicBezTo>
                      <a:pt x="1167" y="923"/>
                      <a:pt x="1119" y="899"/>
                      <a:pt x="1078" y="872"/>
                    </a:cubicBezTo>
                    <a:cubicBezTo>
                      <a:pt x="1067" y="920"/>
                      <a:pt x="1051" y="960"/>
                      <a:pt x="1034" y="990"/>
                    </a:cubicBezTo>
                    <a:cubicBezTo>
                      <a:pt x="1030" y="996"/>
                      <a:pt x="1027" y="1001"/>
                      <a:pt x="1024" y="1007"/>
                    </a:cubicBezTo>
                    <a:cubicBezTo>
                      <a:pt x="1026" y="1016"/>
                      <a:pt x="1027" y="1026"/>
                      <a:pt x="1029" y="1036"/>
                    </a:cubicBezTo>
                    <a:cubicBezTo>
                      <a:pt x="1033" y="1068"/>
                      <a:pt x="1037" y="1106"/>
                      <a:pt x="1046" y="1152"/>
                    </a:cubicBezTo>
                    <a:cubicBezTo>
                      <a:pt x="1052" y="1185"/>
                      <a:pt x="1061" y="1223"/>
                      <a:pt x="1074" y="1265"/>
                    </a:cubicBezTo>
                    <a:cubicBezTo>
                      <a:pt x="1107" y="1370"/>
                      <a:pt x="1010" y="1443"/>
                      <a:pt x="930" y="1484"/>
                    </a:cubicBezTo>
                    <a:cubicBezTo>
                      <a:pt x="924" y="1523"/>
                      <a:pt x="919" y="1559"/>
                      <a:pt x="915" y="1584"/>
                    </a:cubicBezTo>
                    <a:cubicBezTo>
                      <a:pt x="912" y="1609"/>
                      <a:pt x="909" y="1625"/>
                      <a:pt x="909" y="1625"/>
                    </a:cubicBezTo>
                    <a:lnTo>
                      <a:pt x="782" y="1922"/>
                    </a:lnTo>
                    <a:lnTo>
                      <a:pt x="636" y="2261"/>
                    </a:lnTo>
                    <a:lnTo>
                      <a:pt x="397" y="2261"/>
                    </a:lnTo>
                    <a:lnTo>
                      <a:pt x="397" y="1788"/>
                    </a:lnTo>
                    <a:cubicBezTo>
                      <a:pt x="397" y="1788"/>
                      <a:pt x="332" y="1750"/>
                      <a:pt x="214" y="1611"/>
                    </a:cubicBezTo>
                    <a:cubicBezTo>
                      <a:pt x="83" y="1456"/>
                      <a:pt x="106" y="1142"/>
                      <a:pt x="113" y="1072"/>
                    </a:cubicBezTo>
                    <a:lnTo>
                      <a:pt x="8" y="513"/>
                    </a:lnTo>
                    <a:cubicBezTo>
                      <a:pt x="0" y="468"/>
                      <a:pt x="30" y="424"/>
                      <a:pt x="76" y="416"/>
                    </a:cubicBezTo>
                    <a:cubicBezTo>
                      <a:pt x="120" y="409"/>
                      <a:pt x="162" y="440"/>
                      <a:pt x="172" y="484"/>
                    </a:cubicBezTo>
                    <a:lnTo>
                      <a:pt x="284" y="989"/>
                    </a:lnTo>
                    <a:cubicBezTo>
                      <a:pt x="285" y="998"/>
                      <a:pt x="293" y="1003"/>
                      <a:pt x="302" y="1002"/>
                    </a:cubicBezTo>
                    <a:cubicBezTo>
                      <a:pt x="311" y="1001"/>
                      <a:pt x="318" y="993"/>
                      <a:pt x="317" y="984"/>
                    </a:cubicBezTo>
                    <a:lnTo>
                      <a:pt x="241" y="280"/>
                    </a:lnTo>
                    <a:cubicBezTo>
                      <a:pt x="235" y="229"/>
                      <a:pt x="271" y="182"/>
                      <a:pt x="322" y="176"/>
                    </a:cubicBezTo>
                    <a:cubicBezTo>
                      <a:pt x="372" y="170"/>
                      <a:pt x="416" y="207"/>
                      <a:pt x="425" y="256"/>
                    </a:cubicBezTo>
                    <a:lnTo>
                      <a:pt x="520" y="955"/>
                    </a:lnTo>
                    <a:cubicBezTo>
                      <a:pt x="521" y="962"/>
                      <a:pt x="527" y="967"/>
                      <a:pt x="534" y="968"/>
                    </a:cubicBezTo>
                    <a:cubicBezTo>
                      <a:pt x="544" y="971"/>
                      <a:pt x="554" y="962"/>
                      <a:pt x="553" y="951"/>
                    </a:cubicBezTo>
                    <a:lnTo>
                      <a:pt x="525" y="120"/>
                    </a:lnTo>
                    <a:cubicBezTo>
                      <a:pt x="518" y="64"/>
                      <a:pt x="558" y="14"/>
                      <a:pt x="614" y="7"/>
                    </a:cubicBezTo>
                    <a:cubicBezTo>
                      <a:pt x="667" y="0"/>
                      <a:pt x="716" y="36"/>
                      <a:pt x="727" y="89"/>
                    </a:cubicBezTo>
                    <a:lnTo>
                      <a:pt x="772" y="864"/>
                    </a:lnTo>
                    <a:cubicBezTo>
                      <a:pt x="774" y="874"/>
                      <a:pt x="778" y="879"/>
                      <a:pt x="783" y="880"/>
                    </a:cubicBezTo>
                    <a:cubicBezTo>
                      <a:pt x="834" y="799"/>
                      <a:pt x="938" y="647"/>
                      <a:pt x="1025" y="603"/>
                    </a:cubicBezTo>
                    <a:cubicBezTo>
                      <a:pt x="1032" y="600"/>
                      <a:pt x="1041" y="599"/>
                      <a:pt x="1049" y="601"/>
                    </a:cubicBezTo>
                    <a:cubicBezTo>
                      <a:pt x="1084" y="610"/>
                      <a:pt x="1204" y="650"/>
                      <a:pt x="1318" y="724"/>
                    </a:cubicBezTo>
                    <a:cubicBezTo>
                      <a:pt x="1329" y="731"/>
                      <a:pt x="1336" y="742"/>
                      <a:pt x="1340" y="754"/>
                    </a:cubicBezTo>
                    <a:cubicBezTo>
                      <a:pt x="1353" y="801"/>
                      <a:pt x="1386" y="929"/>
                      <a:pt x="1374" y="1046"/>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2" name="Freeform 60">
                <a:extLst>
                  <a:ext uri="{FF2B5EF4-FFF2-40B4-BE49-F238E27FC236}">
                    <a16:creationId xmlns="" xmlns:a16="http://schemas.microsoft.com/office/drawing/2014/main" id="{E021DD08-8144-491E-836C-BC395182B9C9}"/>
                  </a:ext>
                </a:extLst>
              </p:cNvPr>
              <p:cNvSpPr>
                <a:spLocks/>
              </p:cNvSpPr>
              <p:nvPr/>
            </p:nvSpPr>
            <p:spPr bwMode="auto">
              <a:xfrm>
                <a:off x="5813425" y="5167313"/>
                <a:ext cx="544513" cy="631825"/>
              </a:xfrm>
              <a:custGeom>
                <a:avLst/>
                <a:gdLst>
                  <a:gd name="T0" fmla="*/ 488 w 665"/>
                  <a:gd name="T1" fmla="*/ 332 h 770"/>
                  <a:gd name="T2" fmla="*/ 473 w 665"/>
                  <a:gd name="T3" fmla="*/ 432 h 770"/>
                  <a:gd name="T4" fmla="*/ 467 w 665"/>
                  <a:gd name="T5" fmla="*/ 473 h 770"/>
                  <a:gd name="T6" fmla="*/ 340 w 665"/>
                  <a:gd name="T7" fmla="*/ 770 h 770"/>
                  <a:gd name="T8" fmla="*/ 101 w 665"/>
                  <a:gd name="T9" fmla="*/ 543 h 770"/>
                  <a:gd name="T10" fmla="*/ 511 w 665"/>
                  <a:gd name="T11" fmla="*/ 35 h 770"/>
                  <a:gd name="T12" fmla="*/ 604 w 665"/>
                  <a:gd name="T13" fmla="*/ 0 h 770"/>
                  <a:gd name="T14" fmla="*/ 632 w 665"/>
                  <a:gd name="T15" fmla="*/ 113 h 770"/>
                  <a:gd name="T16" fmla="*/ 488 w 665"/>
                  <a:gd name="T17" fmla="*/ 332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5" h="770">
                    <a:moveTo>
                      <a:pt x="488" y="332"/>
                    </a:moveTo>
                    <a:cubicBezTo>
                      <a:pt x="482" y="371"/>
                      <a:pt x="477" y="407"/>
                      <a:pt x="473" y="432"/>
                    </a:cubicBezTo>
                    <a:cubicBezTo>
                      <a:pt x="470" y="457"/>
                      <a:pt x="467" y="473"/>
                      <a:pt x="467" y="473"/>
                    </a:cubicBezTo>
                    <a:lnTo>
                      <a:pt x="340" y="770"/>
                    </a:lnTo>
                    <a:cubicBezTo>
                      <a:pt x="224" y="764"/>
                      <a:pt x="131" y="703"/>
                      <a:pt x="101" y="543"/>
                    </a:cubicBezTo>
                    <a:cubicBezTo>
                      <a:pt x="0" y="8"/>
                      <a:pt x="511" y="35"/>
                      <a:pt x="511" y="35"/>
                    </a:cubicBezTo>
                    <a:cubicBezTo>
                      <a:pt x="530" y="25"/>
                      <a:pt x="570" y="11"/>
                      <a:pt x="604" y="0"/>
                    </a:cubicBezTo>
                    <a:cubicBezTo>
                      <a:pt x="610" y="33"/>
                      <a:pt x="619" y="71"/>
                      <a:pt x="632" y="113"/>
                    </a:cubicBezTo>
                    <a:cubicBezTo>
                      <a:pt x="665" y="218"/>
                      <a:pt x="568" y="291"/>
                      <a:pt x="488" y="332"/>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3" name="Freeform 61">
                <a:extLst>
                  <a:ext uri="{FF2B5EF4-FFF2-40B4-BE49-F238E27FC236}">
                    <a16:creationId xmlns="" xmlns:a16="http://schemas.microsoft.com/office/drawing/2014/main" id="{5AE85BE0-F955-4C15-9A9B-39B06D08C324}"/>
                  </a:ext>
                </a:extLst>
              </p:cNvPr>
              <p:cNvSpPr>
                <a:spLocks/>
              </p:cNvSpPr>
              <p:nvPr/>
            </p:nvSpPr>
            <p:spPr bwMode="auto">
              <a:xfrm>
                <a:off x="5891213" y="5067300"/>
                <a:ext cx="692150" cy="1009650"/>
              </a:xfrm>
              <a:custGeom>
                <a:avLst/>
                <a:gdLst>
                  <a:gd name="T0" fmla="*/ 834 w 845"/>
                  <a:gd name="T1" fmla="*/ 68 h 1231"/>
                  <a:gd name="T2" fmla="*/ 833 w 845"/>
                  <a:gd name="T3" fmla="*/ 69 h 1231"/>
                  <a:gd name="T4" fmla="*/ 696 w 845"/>
                  <a:gd name="T5" fmla="*/ 361 h 1231"/>
                  <a:gd name="T6" fmla="*/ 676 w 845"/>
                  <a:gd name="T7" fmla="*/ 389 h 1231"/>
                  <a:gd name="T8" fmla="*/ 472 w 845"/>
                  <a:gd name="T9" fmla="*/ 579 h 1231"/>
                  <a:gd name="T10" fmla="*/ 364 w 845"/>
                  <a:gd name="T11" fmla="*/ 740 h 1231"/>
                  <a:gd name="T12" fmla="*/ 364 w 845"/>
                  <a:gd name="T13" fmla="*/ 1231 h 1231"/>
                  <a:gd name="T14" fmla="*/ 0 w 845"/>
                  <a:gd name="T15" fmla="*/ 1231 h 1231"/>
                  <a:gd name="T16" fmla="*/ 0 w 845"/>
                  <a:gd name="T17" fmla="*/ 624 h 1231"/>
                  <a:gd name="T18" fmla="*/ 431 w 845"/>
                  <a:gd name="T19" fmla="*/ 192 h 1231"/>
                  <a:gd name="T20" fmla="*/ 528 w 845"/>
                  <a:gd name="T21" fmla="*/ 152 h 1231"/>
                  <a:gd name="T22" fmla="*/ 617 w 845"/>
                  <a:gd name="T23" fmla="*/ 26 h 1231"/>
                  <a:gd name="T24" fmla="*/ 675 w 845"/>
                  <a:gd name="T25" fmla="*/ 0 h 1231"/>
                  <a:gd name="T26" fmla="*/ 784 w 845"/>
                  <a:gd name="T27" fmla="*/ 57 h 1231"/>
                  <a:gd name="T28" fmla="*/ 836 w 845"/>
                  <a:gd name="T29" fmla="*/ 23 h 1231"/>
                  <a:gd name="T30" fmla="*/ 834 w 845"/>
                  <a:gd name="T31" fmla="*/ 68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5" h="1231">
                    <a:moveTo>
                      <a:pt x="834" y="68"/>
                    </a:moveTo>
                    <a:cubicBezTo>
                      <a:pt x="834" y="69"/>
                      <a:pt x="833" y="69"/>
                      <a:pt x="833" y="69"/>
                    </a:cubicBezTo>
                    <a:cubicBezTo>
                      <a:pt x="766" y="149"/>
                      <a:pt x="713" y="308"/>
                      <a:pt x="696" y="361"/>
                    </a:cubicBezTo>
                    <a:cubicBezTo>
                      <a:pt x="693" y="373"/>
                      <a:pt x="686" y="382"/>
                      <a:pt x="676" y="389"/>
                    </a:cubicBezTo>
                    <a:cubicBezTo>
                      <a:pt x="599" y="442"/>
                      <a:pt x="518" y="528"/>
                      <a:pt x="472" y="579"/>
                    </a:cubicBezTo>
                    <a:lnTo>
                      <a:pt x="364" y="740"/>
                    </a:lnTo>
                    <a:lnTo>
                      <a:pt x="364" y="1231"/>
                    </a:lnTo>
                    <a:lnTo>
                      <a:pt x="0" y="1231"/>
                    </a:lnTo>
                    <a:lnTo>
                      <a:pt x="0" y="624"/>
                    </a:lnTo>
                    <a:cubicBezTo>
                      <a:pt x="0" y="200"/>
                      <a:pt x="431" y="192"/>
                      <a:pt x="431" y="192"/>
                    </a:cubicBezTo>
                    <a:cubicBezTo>
                      <a:pt x="465" y="172"/>
                      <a:pt x="499" y="160"/>
                      <a:pt x="528" y="152"/>
                    </a:cubicBezTo>
                    <a:cubicBezTo>
                      <a:pt x="550" y="89"/>
                      <a:pt x="582" y="49"/>
                      <a:pt x="617" y="26"/>
                    </a:cubicBezTo>
                    <a:cubicBezTo>
                      <a:pt x="636" y="13"/>
                      <a:pt x="656" y="5"/>
                      <a:pt x="675" y="0"/>
                    </a:cubicBezTo>
                    <a:cubicBezTo>
                      <a:pt x="708" y="36"/>
                      <a:pt x="752" y="51"/>
                      <a:pt x="784" y="57"/>
                    </a:cubicBezTo>
                    <a:cubicBezTo>
                      <a:pt x="808" y="61"/>
                      <a:pt x="830" y="46"/>
                      <a:pt x="836" y="23"/>
                    </a:cubicBezTo>
                    <a:cubicBezTo>
                      <a:pt x="845" y="36"/>
                      <a:pt x="845" y="55"/>
                      <a:pt x="834" y="68"/>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4" name="Freeform 62">
                <a:extLst>
                  <a:ext uri="{FF2B5EF4-FFF2-40B4-BE49-F238E27FC236}">
                    <a16:creationId xmlns="" xmlns:a16="http://schemas.microsoft.com/office/drawing/2014/main" id="{D330072A-208E-4759-AB97-50496298E4DF}"/>
                  </a:ext>
                </a:extLst>
              </p:cNvPr>
              <p:cNvSpPr>
                <a:spLocks/>
              </p:cNvSpPr>
              <p:nvPr/>
            </p:nvSpPr>
            <p:spPr bwMode="auto">
              <a:xfrm>
                <a:off x="5589588" y="5018088"/>
                <a:ext cx="709613" cy="119063"/>
              </a:xfrm>
              <a:custGeom>
                <a:avLst/>
                <a:gdLst>
                  <a:gd name="T0" fmla="*/ 854 w 864"/>
                  <a:gd name="T1" fmla="*/ 38 h 145"/>
                  <a:gd name="T2" fmla="*/ 859 w 864"/>
                  <a:gd name="T3" fmla="*/ 67 h 145"/>
                  <a:gd name="T4" fmla="*/ 0 w 864"/>
                  <a:gd name="T5" fmla="*/ 145 h 145"/>
                  <a:gd name="T6" fmla="*/ 864 w 864"/>
                  <a:gd name="T7" fmla="*/ 21 h 145"/>
                  <a:gd name="T8" fmla="*/ 854 w 864"/>
                  <a:gd name="T9" fmla="*/ 38 h 145"/>
                </a:gdLst>
                <a:ahLst/>
                <a:cxnLst>
                  <a:cxn ang="0">
                    <a:pos x="T0" y="T1"/>
                  </a:cxn>
                  <a:cxn ang="0">
                    <a:pos x="T2" y="T3"/>
                  </a:cxn>
                  <a:cxn ang="0">
                    <a:pos x="T4" y="T5"/>
                  </a:cxn>
                  <a:cxn ang="0">
                    <a:pos x="T6" y="T7"/>
                  </a:cxn>
                  <a:cxn ang="0">
                    <a:pos x="T8" y="T9"/>
                  </a:cxn>
                </a:cxnLst>
                <a:rect l="0" t="0" r="r" b="b"/>
                <a:pathLst>
                  <a:path w="864" h="145">
                    <a:moveTo>
                      <a:pt x="854" y="38"/>
                    </a:moveTo>
                    <a:cubicBezTo>
                      <a:pt x="856" y="47"/>
                      <a:pt x="857" y="57"/>
                      <a:pt x="859" y="67"/>
                    </a:cubicBezTo>
                    <a:cubicBezTo>
                      <a:pt x="254" y="29"/>
                      <a:pt x="31" y="130"/>
                      <a:pt x="0" y="145"/>
                    </a:cubicBezTo>
                    <a:cubicBezTo>
                      <a:pt x="247" y="0"/>
                      <a:pt x="739" y="15"/>
                      <a:pt x="864" y="21"/>
                    </a:cubicBezTo>
                    <a:cubicBezTo>
                      <a:pt x="860" y="27"/>
                      <a:pt x="857" y="32"/>
                      <a:pt x="854" y="3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5" name="Freeform 63">
                <a:extLst>
                  <a:ext uri="{FF2B5EF4-FFF2-40B4-BE49-F238E27FC236}">
                    <a16:creationId xmlns="" xmlns:a16="http://schemas.microsoft.com/office/drawing/2014/main" id="{8DF9F08E-B2C1-46F6-9CDC-D8032618B65D}"/>
                  </a:ext>
                </a:extLst>
              </p:cNvPr>
              <p:cNvSpPr>
                <a:spLocks/>
              </p:cNvSpPr>
              <p:nvPr/>
            </p:nvSpPr>
            <p:spPr bwMode="auto">
              <a:xfrm>
                <a:off x="6397625" y="5067300"/>
                <a:ext cx="185738" cy="109538"/>
              </a:xfrm>
              <a:custGeom>
                <a:avLst/>
                <a:gdLst>
                  <a:gd name="T0" fmla="*/ 217 w 228"/>
                  <a:gd name="T1" fmla="*/ 68 h 132"/>
                  <a:gd name="T2" fmla="*/ 216 w 228"/>
                  <a:gd name="T3" fmla="*/ 69 h 132"/>
                  <a:gd name="T4" fmla="*/ 0 w 228"/>
                  <a:gd name="T5" fmla="*/ 26 h 132"/>
                  <a:gd name="T6" fmla="*/ 58 w 228"/>
                  <a:gd name="T7" fmla="*/ 0 h 132"/>
                  <a:gd name="T8" fmla="*/ 167 w 228"/>
                  <a:gd name="T9" fmla="*/ 57 h 132"/>
                  <a:gd name="T10" fmla="*/ 219 w 228"/>
                  <a:gd name="T11" fmla="*/ 23 h 132"/>
                  <a:gd name="T12" fmla="*/ 217 w 228"/>
                  <a:gd name="T13" fmla="*/ 68 h 132"/>
                </a:gdLst>
                <a:ahLst/>
                <a:cxnLst>
                  <a:cxn ang="0">
                    <a:pos x="T0" y="T1"/>
                  </a:cxn>
                  <a:cxn ang="0">
                    <a:pos x="T2" y="T3"/>
                  </a:cxn>
                  <a:cxn ang="0">
                    <a:pos x="T4" y="T5"/>
                  </a:cxn>
                  <a:cxn ang="0">
                    <a:pos x="T6" y="T7"/>
                  </a:cxn>
                  <a:cxn ang="0">
                    <a:pos x="T8" y="T9"/>
                  </a:cxn>
                  <a:cxn ang="0">
                    <a:pos x="T10" y="T11"/>
                  </a:cxn>
                  <a:cxn ang="0">
                    <a:pos x="T12" y="T13"/>
                  </a:cxn>
                </a:cxnLst>
                <a:rect l="0" t="0" r="r" b="b"/>
                <a:pathLst>
                  <a:path w="228" h="132">
                    <a:moveTo>
                      <a:pt x="217" y="68"/>
                    </a:moveTo>
                    <a:cubicBezTo>
                      <a:pt x="217" y="69"/>
                      <a:pt x="216" y="69"/>
                      <a:pt x="216" y="69"/>
                    </a:cubicBezTo>
                    <a:cubicBezTo>
                      <a:pt x="127" y="132"/>
                      <a:pt x="34" y="59"/>
                      <a:pt x="0" y="26"/>
                    </a:cubicBezTo>
                    <a:cubicBezTo>
                      <a:pt x="19" y="13"/>
                      <a:pt x="39" y="5"/>
                      <a:pt x="58" y="0"/>
                    </a:cubicBezTo>
                    <a:cubicBezTo>
                      <a:pt x="91" y="36"/>
                      <a:pt x="135" y="51"/>
                      <a:pt x="167" y="57"/>
                    </a:cubicBezTo>
                    <a:cubicBezTo>
                      <a:pt x="191" y="61"/>
                      <a:pt x="213" y="46"/>
                      <a:pt x="219" y="23"/>
                    </a:cubicBezTo>
                    <a:cubicBezTo>
                      <a:pt x="228" y="36"/>
                      <a:pt x="228" y="55"/>
                      <a:pt x="217" y="6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grpSp>
        <p:nvGrpSpPr>
          <p:cNvPr id="106" name="Group 105">
            <a:extLst>
              <a:ext uri="{FF2B5EF4-FFF2-40B4-BE49-F238E27FC236}">
                <a16:creationId xmlns="" xmlns:a16="http://schemas.microsoft.com/office/drawing/2014/main" id="{93C1CD6B-8120-4F77-A288-02A1DCC6766A}"/>
              </a:ext>
            </a:extLst>
          </p:cNvPr>
          <p:cNvGrpSpPr/>
          <p:nvPr/>
        </p:nvGrpSpPr>
        <p:grpSpPr>
          <a:xfrm>
            <a:off x="7156509" y="6036956"/>
            <a:ext cx="708628" cy="1378458"/>
            <a:chOff x="11493646" y="4476797"/>
            <a:chExt cx="944837" cy="1837944"/>
          </a:xfrm>
        </p:grpSpPr>
        <p:sp>
          <p:nvSpPr>
            <p:cNvPr id="107" name="Freeform: Shape 106">
              <a:extLst>
                <a:ext uri="{FF2B5EF4-FFF2-40B4-BE49-F238E27FC236}">
                  <a16:creationId xmlns="" xmlns:a16="http://schemas.microsoft.com/office/drawing/2014/main" id="{C6BD1606-2176-45F4-8907-9A53475081D8}"/>
                </a:ext>
              </a:extLst>
            </p:cNvPr>
            <p:cNvSpPr>
              <a:spLocks/>
            </p:cNvSpPr>
            <p:nvPr/>
          </p:nvSpPr>
          <p:spPr bwMode="auto">
            <a:xfrm>
              <a:off x="11493646" y="4476798"/>
              <a:ext cx="941685" cy="1612377"/>
            </a:xfrm>
            <a:custGeom>
              <a:avLst/>
              <a:gdLst>
                <a:gd name="connsiteX0" fmla="*/ 497695 w 941685"/>
                <a:gd name="connsiteY0" fmla="*/ 535 h 1612377"/>
                <a:gd name="connsiteX1" fmla="*/ 590408 w 941685"/>
                <a:gd name="connsiteY1" fmla="*/ 66195 h 1612377"/>
                <a:gd name="connsiteX2" fmla="*/ 627329 w 941685"/>
                <a:gd name="connsiteY2" fmla="*/ 686760 h 1612377"/>
                <a:gd name="connsiteX3" fmla="*/ 659328 w 941685"/>
                <a:gd name="connsiteY3" fmla="*/ 679553 h 1612377"/>
                <a:gd name="connsiteX4" fmla="*/ 724966 w 941685"/>
                <a:gd name="connsiteY4" fmla="*/ 173492 h 1612377"/>
                <a:gd name="connsiteX5" fmla="*/ 798808 w 941685"/>
                <a:gd name="connsiteY5" fmla="*/ 122246 h 1612377"/>
                <a:gd name="connsiteX6" fmla="*/ 817679 w 941685"/>
                <a:gd name="connsiteY6" fmla="*/ 124648 h 1612377"/>
                <a:gd name="connsiteX7" fmla="*/ 875112 w 941685"/>
                <a:gd name="connsiteY7" fmla="*/ 212728 h 1612377"/>
                <a:gd name="connsiteX8" fmla="*/ 840652 w 941685"/>
                <a:gd name="connsiteY8" fmla="*/ 694767 h 1612377"/>
                <a:gd name="connsiteX9" fmla="*/ 847573 w 941685"/>
                <a:gd name="connsiteY9" fmla="*/ 772332 h 1612377"/>
                <a:gd name="connsiteX10" fmla="*/ 849457 w 941685"/>
                <a:gd name="connsiteY10" fmla="*/ 836462 h 1612377"/>
                <a:gd name="connsiteX11" fmla="*/ 858474 w 941685"/>
                <a:gd name="connsiteY11" fmla="*/ 939013 h 1612377"/>
                <a:gd name="connsiteX12" fmla="*/ 861535 w 941685"/>
                <a:gd name="connsiteY12" fmla="*/ 955766 h 1612377"/>
                <a:gd name="connsiteX13" fmla="*/ 875112 w 941685"/>
                <a:gd name="connsiteY13" fmla="*/ 1007852 h 1612377"/>
                <a:gd name="connsiteX14" fmla="*/ 875307 w 941685"/>
                <a:gd name="connsiteY14" fmla="*/ 1009603 h 1612377"/>
                <a:gd name="connsiteX15" fmla="*/ 881428 w 941685"/>
                <a:gd name="connsiteY15" fmla="*/ 1032752 h 1612377"/>
                <a:gd name="connsiteX16" fmla="*/ 881764 w 941685"/>
                <a:gd name="connsiteY16" fmla="*/ 1034229 h 1612377"/>
                <a:gd name="connsiteX17" fmla="*/ 934177 w 941685"/>
                <a:gd name="connsiteY17" fmla="*/ 1120666 h 1612377"/>
                <a:gd name="connsiteX18" fmla="*/ 932536 w 941685"/>
                <a:gd name="connsiteY18" fmla="*/ 1177504 h 1612377"/>
                <a:gd name="connsiteX19" fmla="*/ 747209 w 941685"/>
                <a:gd name="connsiteY19" fmla="*/ 1444881 h 1612377"/>
                <a:gd name="connsiteX20" fmla="*/ 747209 w 941685"/>
                <a:gd name="connsiteY20" fmla="*/ 1612377 h 1612377"/>
                <a:gd name="connsiteX21" fmla="*/ 328877 w 941685"/>
                <a:gd name="connsiteY21" fmla="*/ 1612377 h 1612377"/>
                <a:gd name="connsiteX22" fmla="*/ 325395 w 941685"/>
                <a:gd name="connsiteY22" fmla="*/ 1453421 h 1612377"/>
                <a:gd name="connsiteX23" fmla="*/ 323981 w 941685"/>
                <a:gd name="connsiteY23" fmla="*/ 1452487 h 1612377"/>
                <a:gd name="connsiteX24" fmla="*/ 183800 w 941685"/>
                <a:gd name="connsiteY24" fmla="*/ 1317173 h 1612377"/>
                <a:gd name="connsiteX25" fmla="*/ 133678 w 941685"/>
                <a:gd name="connsiteY25" fmla="*/ 1230395 h 1612377"/>
                <a:gd name="connsiteX26" fmla="*/ 124229 w 941685"/>
                <a:gd name="connsiteY26" fmla="*/ 1194443 h 1612377"/>
                <a:gd name="connsiteX27" fmla="*/ 119931 w 941685"/>
                <a:gd name="connsiteY27" fmla="*/ 1184563 h 1612377"/>
                <a:gd name="connsiteX28" fmla="*/ 110823 w 941685"/>
                <a:gd name="connsiteY28" fmla="*/ 1143437 h 1612377"/>
                <a:gd name="connsiteX29" fmla="*/ 106843 w 941685"/>
                <a:gd name="connsiteY29" fmla="*/ 1128294 h 1612377"/>
                <a:gd name="connsiteX30" fmla="*/ 106336 w 941685"/>
                <a:gd name="connsiteY30" fmla="*/ 1123176 h 1612377"/>
                <a:gd name="connsiteX31" fmla="*/ 93919 w 941685"/>
                <a:gd name="connsiteY31" fmla="*/ 1067107 h 1612377"/>
                <a:gd name="connsiteX32" fmla="*/ 87445 w 941685"/>
                <a:gd name="connsiteY32" fmla="*/ 955655 h 1612377"/>
                <a:gd name="connsiteX33" fmla="*/ 89710 w 941685"/>
                <a:gd name="connsiteY33" fmla="*/ 899059 h 1612377"/>
                <a:gd name="connsiteX34" fmla="*/ 33952 w 941685"/>
                <a:gd name="connsiteY34" fmla="*/ 576905 h 1612377"/>
                <a:gd name="connsiteX35" fmla="*/ 1308 w 941685"/>
                <a:gd name="connsiteY35" fmla="*/ 406505 h 1612377"/>
                <a:gd name="connsiteX36" fmla="*/ 56280 w 941685"/>
                <a:gd name="connsiteY36" fmla="*/ 328834 h 1612377"/>
                <a:gd name="connsiteX37" fmla="*/ 135045 w 941685"/>
                <a:gd name="connsiteY37" fmla="*/ 382483 h 1612377"/>
                <a:gd name="connsiteX38" fmla="*/ 140008 w 941685"/>
                <a:gd name="connsiteY38" fmla="*/ 404364 h 1612377"/>
                <a:gd name="connsiteX39" fmla="*/ 150189 w 941685"/>
                <a:gd name="connsiteY39" fmla="*/ 420646 h 1612377"/>
                <a:gd name="connsiteX40" fmla="*/ 237787 w 941685"/>
                <a:gd name="connsiteY40" fmla="*/ 795299 h 1612377"/>
                <a:gd name="connsiteX41" fmla="*/ 241707 w 941685"/>
                <a:gd name="connsiteY41" fmla="*/ 798061 h 1612377"/>
                <a:gd name="connsiteX42" fmla="*/ 254014 w 941685"/>
                <a:gd name="connsiteY42" fmla="*/ 782848 h 1612377"/>
                <a:gd name="connsiteX43" fmla="*/ 192478 w 941685"/>
                <a:gd name="connsiteY43" fmla="*/ 219134 h 1612377"/>
                <a:gd name="connsiteX44" fmla="*/ 258116 w 941685"/>
                <a:gd name="connsiteY44" fmla="*/ 135858 h 1612377"/>
                <a:gd name="connsiteX45" fmla="*/ 342625 w 941685"/>
                <a:gd name="connsiteY45" fmla="*/ 200717 h 1612377"/>
                <a:gd name="connsiteX46" fmla="*/ 418109 w 941685"/>
                <a:gd name="connsiteY46" fmla="*/ 733202 h 1612377"/>
                <a:gd name="connsiteX47" fmla="*/ 429595 w 941685"/>
                <a:gd name="connsiteY47" fmla="*/ 743612 h 1612377"/>
                <a:gd name="connsiteX48" fmla="*/ 445184 w 941685"/>
                <a:gd name="connsiteY48" fmla="*/ 729999 h 1612377"/>
                <a:gd name="connsiteX49" fmla="*/ 424672 w 941685"/>
                <a:gd name="connsiteY49" fmla="*/ 91818 h 1612377"/>
                <a:gd name="connsiteX50" fmla="*/ 497695 w 941685"/>
                <a:gd name="connsiteY50" fmla="*/ 535 h 161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41685" h="1612377">
                  <a:moveTo>
                    <a:pt x="497695" y="535"/>
                  </a:moveTo>
                  <a:cubicBezTo>
                    <a:pt x="541180" y="-4270"/>
                    <a:pt x="581383" y="23756"/>
                    <a:pt x="590408" y="66195"/>
                  </a:cubicBezTo>
                  <a:lnTo>
                    <a:pt x="627329" y="686760"/>
                  </a:lnTo>
                  <a:cubicBezTo>
                    <a:pt x="631432" y="709982"/>
                    <a:pt x="651123" y="701974"/>
                    <a:pt x="659328" y="679553"/>
                  </a:cubicBezTo>
                  <a:lnTo>
                    <a:pt x="724966" y="173492"/>
                  </a:lnTo>
                  <a:cubicBezTo>
                    <a:pt x="735632" y="142264"/>
                    <a:pt x="765989" y="122246"/>
                    <a:pt x="798808" y="122246"/>
                  </a:cubicBezTo>
                  <a:cubicBezTo>
                    <a:pt x="805372" y="122246"/>
                    <a:pt x="811115" y="123047"/>
                    <a:pt x="817679" y="124648"/>
                  </a:cubicBezTo>
                  <a:cubicBezTo>
                    <a:pt x="857882" y="134257"/>
                    <a:pt x="882496" y="172691"/>
                    <a:pt x="875112" y="212728"/>
                  </a:cubicBezTo>
                  <a:lnTo>
                    <a:pt x="840652" y="694767"/>
                  </a:lnTo>
                  <a:lnTo>
                    <a:pt x="847573" y="772332"/>
                  </a:lnTo>
                  <a:lnTo>
                    <a:pt x="849457" y="836462"/>
                  </a:lnTo>
                  <a:cubicBezTo>
                    <a:pt x="852736" y="863702"/>
                    <a:pt x="856835" y="898954"/>
                    <a:pt x="858474" y="939013"/>
                  </a:cubicBezTo>
                  <a:lnTo>
                    <a:pt x="861535" y="955766"/>
                  </a:lnTo>
                  <a:lnTo>
                    <a:pt x="875112" y="1007852"/>
                  </a:lnTo>
                  <a:lnTo>
                    <a:pt x="875307" y="1009603"/>
                  </a:lnTo>
                  <a:lnTo>
                    <a:pt x="881428" y="1032752"/>
                  </a:lnTo>
                  <a:lnTo>
                    <a:pt x="881764" y="1034229"/>
                  </a:lnTo>
                  <a:lnTo>
                    <a:pt x="934177" y="1120666"/>
                  </a:lnTo>
                  <a:cubicBezTo>
                    <a:pt x="944837" y="1138278"/>
                    <a:pt x="944017" y="1160693"/>
                    <a:pt x="932536" y="1177504"/>
                  </a:cubicBezTo>
                  <a:lnTo>
                    <a:pt x="747209" y="1444881"/>
                  </a:lnTo>
                  <a:lnTo>
                    <a:pt x="747209" y="1612377"/>
                  </a:lnTo>
                  <a:lnTo>
                    <a:pt x="328877" y="1612377"/>
                  </a:lnTo>
                  <a:lnTo>
                    <a:pt x="325395" y="1453421"/>
                  </a:lnTo>
                  <a:lnTo>
                    <a:pt x="323981" y="1452487"/>
                  </a:lnTo>
                  <a:cubicBezTo>
                    <a:pt x="304460" y="1438704"/>
                    <a:pt x="256350" y="1400697"/>
                    <a:pt x="183800" y="1317173"/>
                  </a:cubicBezTo>
                  <a:cubicBezTo>
                    <a:pt x="162486" y="1292537"/>
                    <a:pt x="146141" y="1262743"/>
                    <a:pt x="133678" y="1230395"/>
                  </a:cubicBezTo>
                  <a:lnTo>
                    <a:pt x="124229" y="1194443"/>
                  </a:lnTo>
                  <a:lnTo>
                    <a:pt x="119931" y="1184563"/>
                  </a:lnTo>
                  <a:lnTo>
                    <a:pt x="110823" y="1143437"/>
                  </a:lnTo>
                  <a:lnTo>
                    <a:pt x="106843" y="1128294"/>
                  </a:lnTo>
                  <a:lnTo>
                    <a:pt x="106336" y="1123176"/>
                  </a:lnTo>
                  <a:lnTo>
                    <a:pt x="93919" y="1067107"/>
                  </a:lnTo>
                  <a:cubicBezTo>
                    <a:pt x="89048" y="1027671"/>
                    <a:pt x="87432" y="989236"/>
                    <a:pt x="87445" y="955655"/>
                  </a:cubicBezTo>
                  <a:lnTo>
                    <a:pt x="89710" y="899059"/>
                  </a:lnTo>
                  <a:lnTo>
                    <a:pt x="33952" y="576905"/>
                  </a:lnTo>
                  <a:lnTo>
                    <a:pt x="1308" y="406505"/>
                  </a:lnTo>
                  <a:cubicBezTo>
                    <a:pt x="-6076" y="369671"/>
                    <a:pt x="18538" y="335240"/>
                    <a:pt x="56280" y="328834"/>
                  </a:cubicBezTo>
                  <a:cubicBezTo>
                    <a:pt x="92381" y="322428"/>
                    <a:pt x="126841" y="347251"/>
                    <a:pt x="135045" y="382483"/>
                  </a:cubicBezTo>
                  <a:lnTo>
                    <a:pt x="140008" y="404364"/>
                  </a:lnTo>
                  <a:lnTo>
                    <a:pt x="150189" y="420646"/>
                  </a:lnTo>
                  <a:lnTo>
                    <a:pt x="237787" y="795299"/>
                  </a:lnTo>
                  <a:lnTo>
                    <a:pt x="241707" y="798061"/>
                  </a:lnTo>
                  <a:cubicBezTo>
                    <a:pt x="249091" y="797260"/>
                    <a:pt x="254834" y="790055"/>
                    <a:pt x="254014" y="782848"/>
                  </a:cubicBezTo>
                  <a:lnTo>
                    <a:pt x="192478" y="219134"/>
                  </a:lnTo>
                  <a:cubicBezTo>
                    <a:pt x="186735" y="178297"/>
                    <a:pt x="216272" y="140663"/>
                    <a:pt x="258116" y="135858"/>
                  </a:cubicBezTo>
                  <a:cubicBezTo>
                    <a:pt x="299140" y="131054"/>
                    <a:pt x="335241" y="160680"/>
                    <a:pt x="342625" y="200717"/>
                  </a:cubicBezTo>
                  <a:lnTo>
                    <a:pt x="418109" y="733202"/>
                  </a:lnTo>
                  <a:cubicBezTo>
                    <a:pt x="418929" y="738006"/>
                    <a:pt x="423852" y="742811"/>
                    <a:pt x="429595" y="743612"/>
                  </a:cubicBezTo>
                  <a:cubicBezTo>
                    <a:pt x="437800" y="745213"/>
                    <a:pt x="446005" y="738807"/>
                    <a:pt x="445184" y="729999"/>
                  </a:cubicBezTo>
                  <a:lnTo>
                    <a:pt x="424672" y="91818"/>
                  </a:lnTo>
                  <a:cubicBezTo>
                    <a:pt x="418929" y="46977"/>
                    <a:pt x="451748" y="6139"/>
                    <a:pt x="497695" y="535"/>
                  </a:cubicBezTo>
                  <a:close/>
                </a:path>
              </a:pathLst>
            </a:custGeom>
            <a:solidFill>
              <a:srgbClr val="EBAE78"/>
            </a:solidFill>
            <a:ln w="139700">
              <a:solidFill>
                <a:srgbClr val="2B323B"/>
              </a:solidFill>
              <a:round/>
              <a:headEnd/>
              <a:tailEnd/>
            </a:ln>
            <a:extLst/>
          </p:spPr>
          <p:txBody>
            <a:bodyPr vert="horz" wrap="square" lIns="68580" tIns="34290" rIns="68580" bIns="34290" numCol="1" anchor="t" anchorCtr="0" compatLnSpc="1">
              <a:prstTxWarp prst="textNoShape">
                <a:avLst/>
              </a:prstTxWarp>
              <a:noAutofit/>
            </a:bodyPr>
            <a:lstStyle/>
            <a:p>
              <a:endParaRPr lang="en-US" sz="1350"/>
            </a:p>
          </p:txBody>
        </p:sp>
        <p:grpSp>
          <p:nvGrpSpPr>
            <p:cNvPr id="108" name="Group 107">
              <a:extLst>
                <a:ext uri="{FF2B5EF4-FFF2-40B4-BE49-F238E27FC236}">
                  <a16:creationId xmlns="" xmlns:a16="http://schemas.microsoft.com/office/drawing/2014/main" id="{57B66A47-1103-4F22-A3DD-C0D989F52248}"/>
                </a:ext>
              </a:extLst>
            </p:cNvPr>
            <p:cNvGrpSpPr/>
            <p:nvPr/>
          </p:nvGrpSpPr>
          <p:grpSpPr>
            <a:xfrm>
              <a:off x="11493646" y="4476797"/>
              <a:ext cx="944837" cy="1837944"/>
              <a:chOff x="10003286" y="3749283"/>
              <a:chExt cx="944837" cy="1881581"/>
            </a:xfrm>
          </p:grpSpPr>
          <p:sp>
            <p:nvSpPr>
              <p:cNvPr id="109" name="Freeform: Shape 108">
                <a:extLst>
                  <a:ext uri="{FF2B5EF4-FFF2-40B4-BE49-F238E27FC236}">
                    <a16:creationId xmlns="" xmlns:a16="http://schemas.microsoft.com/office/drawing/2014/main" id="{A82BD3C8-67B2-48D9-A389-477BB598184A}"/>
                  </a:ext>
                </a:extLst>
              </p:cNvPr>
              <p:cNvSpPr>
                <a:spLocks/>
              </p:cNvSpPr>
              <p:nvPr/>
            </p:nvSpPr>
            <p:spPr bwMode="auto">
              <a:xfrm>
                <a:off x="10003286" y="3749283"/>
                <a:ext cx="888695" cy="1881581"/>
              </a:xfrm>
              <a:custGeom>
                <a:avLst/>
                <a:gdLst>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37370 w 888695"/>
                  <a:gd name="connsiteY9" fmla="*/ 753889 h 1881581"/>
                  <a:gd name="connsiteX10" fmla="*/ 835085 w 888695"/>
                  <a:gd name="connsiteY10" fmla="*/ 788588 h 1881581"/>
                  <a:gd name="connsiteX11" fmla="*/ 847573 w 888695"/>
                  <a:gd name="connsiteY11" fmla="*/ 790669 h 1881581"/>
                  <a:gd name="connsiteX12" fmla="*/ 849457 w 888695"/>
                  <a:gd name="connsiteY12" fmla="*/ 856321 h 1881581"/>
                  <a:gd name="connsiteX13" fmla="*/ 858474 w 888695"/>
                  <a:gd name="connsiteY13" fmla="*/ 961307 h 1881581"/>
                  <a:gd name="connsiteX14" fmla="*/ 861535 w 888695"/>
                  <a:gd name="connsiteY14" fmla="*/ 978458 h 1881581"/>
                  <a:gd name="connsiteX15" fmla="*/ 875112 w 888695"/>
                  <a:gd name="connsiteY15" fmla="*/ 1031781 h 1881581"/>
                  <a:gd name="connsiteX16" fmla="*/ 875307 w 888695"/>
                  <a:gd name="connsiteY16" fmla="*/ 1033573 h 1881581"/>
                  <a:gd name="connsiteX17" fmla="*/ 881428 w 888695"/>
                  <a:gd name="connsiteY17" fmla="*/ 1057272 h 1881581"/>
                  <a:gd name="connsiteX18" fmla="*/ 883068 w 888695"/>
                  <a:gd name="connsiteY18" fmla="*/ 1064654 h 1881581"/>
                  <a:gd name="connsiteX19" fmla="*/ 816666 w 888695"/>
                  <a:gd name="connsiteY19" fmla="*/ 1213111 h 1881581"/>
                  <a:gd name="connsiteX20" fmla="*/ 530564 w 888695"/>
                  <a:gd name="connsiteY20" fmla="*/ 1881581 h 1881581"/>
                  <a:gd name="connsiteX21" fmla="*/ 333818 w 888695"/>
                  <a:gd name="connsiteY21" fmla="*/ 1881581 h 1881581"/>
                  <a:gd name="connsiteX22" fmla="*/ 333818 w 888695"/>
                  <a:gd name="connsiteY22" fmla="*/ 1848242 h 1881581"/>
                  <a:gd name="connsiteX23" fmla="*/ 325395 w 888695"/>
                  <a:gd name="connsiteY23" fmla="*/ 1848242 h 1881581"/>
                  <a:gd name="connsiteX24" fmla="*/ 325395 w 888695"/>
                  <a:gd name="connsiteY24" fmla="*/ 1487928 h 1881581"/>
                  <a:gd name="connsiteX25" fmla="*/ 323981 w 888695"/>
                  <a:gd name="connsiteY25" fmla="*/ 1486972 h 1881581"/>
                  <a:gd name="connsiteX26" fmla="*/ 183800 w 888695"/>
                  <a:gd name="connsiteY26" fmla="*/ 1348446 h 1881581"/>
                  <a:gd name="connsiteX27" fmla="*/ 133678 w 888695"/>
                  <a:gd name="connsiteY27" fmla="*/ 1259607 h 1881581"/>
                  <a:gd name="connsiteX28" fmla="*/ 124229 w 888695"/>
                  <a:gd name="connsiteY28" fmla="*/ 1222802 h 1881581"/>
                  <a:gd name="connsiteX29" fmla="*/ 119931 w 888695"/>
                  <a:gd name="connsiteY29" fmla="*/ 1212687 h 1881581"/>
                  <a:gd name="connsiteX30" fmla="*/ 110823 w 888695"/>
                  <a:gd name="connsiteY30" fmla="*/ 1170585 h 1881581"/>
                  <a:gd name="connsiteX31" fmla="*/ 106843 w 888695"/>
                  <a:gd name="connsiteY31" fmla="*/ 1155082 h 1881581"/>
                  <a:gd name="connsiteX32" fmla="*/ 106336 w 888695"/>
                  <a:gd name="connsiteY32" fmla="*/ 1149843 h 1881581"/>
                  <a:gd name="connsiteX33" fmla="*/ 93919 w 888695"/>
                  <a:gd name="connsiteY33" fmla="*/ 1092442 h 1881581"/>
                  <a:gd name="connsiteX34" fmla="*/ 87445 w 888695"/>
                  <a:gd name="connsiteY34" fmla="*/ 978344 h 1881581"/>
                  <a:gd name="connsiteX35" fmla="*/ 89710 w 888695"/>
                  <a:gd name="connsiteY35" fmla="*/ 920404 h 1881581"/>
                  <a:gd name="connsiteX36" fmla="*/ 33952 w 888695"/>
                  <a:gd name="connsiteY36" fmla="*/ 590602 h 1881581"/>
                  <a:gd name="connsiteX37" fmla="*/ 1308 w 888695"/>
                  <a:gd name="connsiteY37" fmla="*/ 416156 h 1881581"/>
                  <a:gd name="connsiteX38" fmla="*/ 56280 w 888695"/>
                  <a:gd name="connsiteY38" fmla="*/ 336641 h 1881581"/>
                  <a:gd name="connsiteX39" fmla="*/ 135045 w 888695"/>
                  <a:gd name="connsiteY39" fmla="*/ 391564 h 1881581"/>
                  <a:gd name="connsiteX40" fmla="*/ 140008 w 888695"/>
                  <a:gd name="connsiteY40" fmla="*/ 413964 h 1881581"/>
                  <a:gd name="connsiteX41" fmla="*/ 150189 w 888695"/>
                  <a:gd name="connsiteY41" fmla="*/ 430633 h 1881581"/>
                  <a:gd name="connsiteX42" fmla="*/ 237787 w 888695"/>
                  <a:gd name="connsiteY42" fmla="*/ 814181 h 1881581"/>
                  <a:gd name="connsiteX43" fmla="*/ 241707 w 888695"/>
                  <a:gd name="connsiteY43" fmla="*/ 817009 h 1881581"/>
                  <a:gd name="connsiteX44" fmla="*/ 254014 w 888695"/>
                  <a:gd name="connsiteY44" fmla="*/ 801434 h 1881581"/>
                  <a:gd name="connsiteX45" fmla="*/ 192478 w 888695"/>
                  <a:gd name="connsiteY45" fmla="*/ 224336 h 1881581"/>
                  <a:gd name="connsiteX46" fmla="*/ 258116 w 888695"/>
                  <a:gd name="connsiteY46" fmla="*/ 139083 h 1881581"/>
                  <a:gd name="connsiteX47" fmla="*/ 342625 w 888695"/>
                  <a:gd name="connsiteY47" fmla="*/ 205482 h 1881581"/>
                  <a:gd name="connsiteX48" fmla="*/ 418109 w 888695"/>
                  <a:gd name="connsiteY48" fmla="*/ 750610 h 1881581"/>
                  <a:gd name="connsiteX49" fmla="*/ 429595 w 888695"/>
                  <a:gd name="connsiteY49" fmla="*/ 761267 h 1881581"/>
                  <a:gd name="connsiteX50" fmla="*/ 445184 w 888695"/>
                  <a:gd name="connsiteY50" fmla="*/ 747331 h 1881581"/>
                  <a:gd name="connsiteX51" fmla="*/ 424672 w 888695"/>
                  <a:gd name="connsiteY51" fmla="*/ 93998 h 1881581"/>
                  <a:gd name="connsiteX52" fmla="*/ 497695 w 888695"/>
                  <a:gd name="connsiteY52"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37370 w 888695"/>
                  <a:gd name="connsiteY9" fmla="*/ 753889 h 1881581"/>
                  <a:gd name="connsiteX10" fmla="*/ 847573 w 888695"/>
                  <a:gd name="connsiteY10" fmla="*/ 790669 h 1881581"/>
                  <a:gd name="connsiteX11" fmla="*/ 849457 w 888695"/>
                  <a:gd name="connsiteY11" fmla="*/ 856321 h 1881581"/>
                  <a:gd name="connsiteX12" fmla="*/ 858474 w 888695"/>
                  <a:gd name="connsiteY12" fmla="*/ 961307 h 1881581"/>
                  <a:gd name="connsiteX13" fmla="*/ 861535 w 888695"/>
                  <a:gd name="connsiteY13" fmla="*/ 978458 h 1881581"/>
                  <a:gd name="connsiteX14" fmla="*/ 875112 w 888695"/>
                  <a:gd name="connsiteY14" fmla="*/ 1031781 h 1881581"/>
                  <a:gd name="connsiteX15" fmla="*/ 875307 w 888695"/>
                  <a:gd name="connsiteY15" fmla="*/ 1033573 h 1881581"/>
                  <a:gd name="connsiteX16" fmla="*/ 881428 w 888695"/>
                  <a:gd name="connsiteY16" fmla="*/ 1057272 h 1881581"/>
                  <a:gd name="connsiteX17" fmla="*/ 883068 w 888695"/>
                  <a:gd name="connsiteY17" fmla="*/ 1064654 h 1881581"/>
                  <a:gd name="connsiteX18" fmla="*/ 816666 w 888695"/>
                  <a:gd name="connsiteY18" fmla="*/ 1213111 h 1881581"/>
                  <a:gd name="connsiteX19" fmla="*/ 530564 w 888695"/>
                  <a:gd name="connsiteY19" fmla="*/ 1881581 h 1881581"/>
                  <a:gd name="connsiteX20" fmla="*/ 333818 w 888695"/>
                  <a:gd name="connsiteY20" fmla="*/ 1881581 h 1881581"/>
                  <a:gd name="connsiteX21" fmla="*/ 333818 w 888695"/>
                  <a:gd name="connsiteY21" fmla="*/ 1848242 h 1881581"/>
                  <a:gd name="connsiteX22" fmla="*/ 325395 w 888695"/>
                  <a:gd name="connsiteY22" fmla="*/ 1848242 h 1881581"/>
                  <a:gd name="connsiteX23" fmla="*/ 325395 w 888695"/>
                  <a:gd name="connsiteY23" fmla="*/ 1487928 h 1881581"/>
                  <a:gd name="connsiteX24" fmla="*/ 323981 w 888695"/>
                  <a:gd name="connsiteY24" fmla="*/ 1486972 h 1881581"/>
                  <a:gd name="connsiteX25" fmla="*/ 183800 w 888695"/>
                  <a:gd name="connsiteY25" fmla="*/ 1348446 h 1881581"/>
                  <a:gd name="connsiteX26" fmla="*/ 133678 w 888695"/>
                  <a:gd name="connsiteY26" fmla="*/ 1259607 h 1881581"/>
                  <a:gd name="connsiteX27" fmla="*/ 124229 w 888695"/>
                  <a:gd name="connsiteY27" fmla="*/ 1222802 h 1881581"/>
                  <a:gd name="connsiteX28" fmla="*/ 119931 w 888695"/>
                  <a:gd name="connsiteY28" fmla="*/ 1212687 h 1881581"/>
                  <a:gd name="connsiteX29" fmla="*/ 110823 w 888695"/>
                  <a:gd name="connsiteY29" fmla="*/ 1170585 h 1881581"/>
                  <a:gd name="connsiteX30" fmla="*/ 106843 w 888695"/>
                  <a:gd name="connsiteY30" fmla="*/ 1155082 h 1881581"/>
                  <a:gd name="connsiteX31" fmla="*/ 106336 w 888695"/>
                  <a:gd name="connsiteY31" fmla="*/ 1149843 h 1881581"/>
                  <a:gd name="connsiteX32" fmla="*/ 93919 w 888695"/>
                  <a:gd name="connsiteY32" fmla="*/ 1092442 h 1881581"/>
                  <a:gd name="connsiteX33" fmla="*/ 87445 w 888695"/>
                  <a:gd name="connsiteY33" fmla="*/ 978344 h 1881581"/>
                  <a:gd name="connsiteX34" fmla="*/ 89710 w 888695"/>
                  <a:gd name="connsiteY34" fmla="*/ 920404 h 1881581"/>
                  <a:gd name="connsiteX35" fmla="*/ 33952 w 888695"/>
                  <a:gd name="connsiteY35" fmla="*/ 590602 h 1881581"/>
                  <a:gd name="connsiteX36" fmla="*/ 1308 w 888695"/>
                  <a:gd name="connsiteY36" fmla="*/ 416156 h 1881581"/>
                  <a:gd name="connsiteX37" fmla="*/ 56280 w 888695"/>
                  <a:gd name="connsiteY37" fmla="*/ 336641 h 1881581"/>
                  <a:gd name="connsiteX38" fmla="*/ 135045 w 888695"/>
                  <a:gd name="connsiteY38" fmla="*/ 391564 h 1881581"/>
                  <a:gd name="connsiteX39" fmla="*/ 140008 w 888695"/>
                  <a:gd name="connsiteY39" fmla="*/ 413964 h 1881581"/>
                  <a:gd name="connsiteX40" fmla="*/ 150189 w 888695"/>
                  <a:gd name="connsiteY40" fmla="*/ 430633 h 1881581"/>
                  <a:gd name="connsiteX41" fmla="*/ 237787 w 888695"/>
                  <a:gd name="connsiteY41" fmla="*/ 814181 h 1881581"/>
                  <a:gd name="connsiteX42" fmla="*/ 241707 w 888695"/>
                  <a:gd name="connsiteY42" fmla="*/ 817009 h 1881581"/>
                  <a:gd name="connsiteX43" fmla="*/ 254014 w 888695"/>
                  <a:gd name="connsiteY43" fmla="*/ 801434 h 1881581"/>
                  <a:gd name="connsiteX44" fmla="*/ 192478 w 888695"/>
                  <a:gd name="connsiteY44" fmla="*/ 224336 h 1881581"/>
                  <a:gd name="connsiteX45" fmla="*/ 258116 w 888695"/>
                  <a:gd name="connsiteY45" fmla="*/ 139083 h 1881581"/>
                  <a:gd name="connsiteX46" fmla="*/ 342625 w 888695"/>
                  <a:gd name="connsiteY46" fmla="*/ 205482 h 1881581"/>
                  <a:gd name="connsiteX47" fmla="*/ 418109 w 888695"/>
                  <a:gd name="connsiteY47" fmla="*/ 750610 h 1881581"/>
                  <a:gd name="connsiteX48" fmla="*/ 429595 w 888695"/>
                  <a:gd name="connsiteY48" fmla="*/ 761267 h 1881581"/>
                  <a:gd name="connsiteX49" fmla="*/ 445184 w 888695"/>
                  <a:gd name="connsiteY49" fmla="*/ 747331 h 1881581"/>
                  <a:gd name="connsiteX50" fmla="*/ 424672 w 888695"/>
                  <a:gd name="connsiteY50" fmla="*/ 93998 h 1881581"/>
                  <a:gd name="connsiteX51" fmla="*/ 497695 w 888695"/>
                  <a:gd name="connsiteY51"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47573 w 888695"/>
                  <a:gd name="connsiteY9" fmla="*/ 790669 h 1881581"/>
                  <a:gd name="connsiteX10" fmla="*/ 849457 w 888695"/>
                  <a:gd name="connsiteY10" fmla="*/ 856321 h 1881581"/>
                  <a:gd name="connsiteX11" fmla="*/ 858474 w 888695"/>
                  <a:gd name="connsiteY11" fmla="*/ 961307 h 1881581"/>
                  <a:gd name="connsiteX12" fmla="*/ 861535 w 888695"/>
                  <a:gd name="connsiteY12" fmla="*/ 978458 h 1881581"/>
                  <a:gd name="connsiteX13" fmla="*/ 875112 w 888695"/>
                  <a:gd name="connsiteY13" fmla="*/ 1031781 h 1881581"/>
                  <a:gd name="connsiteX14" fmla="*/ 875307 w 888695"/>
                  <a:gd name="connsiteY14" fmla="*/ 1033573 h 1881581"/>
                  <a:gd name="connsiteX15" fmla="*/ 881428 w 888695"/>
                  <a:gd name="connsiteY15" fmla="*/ 1057272 h 1881581"/>
                  <a:gd name="connsiteX16" fmla="*/ 883068 w 888695"/>
                  <a:gd name="connsiteY16" fmla="*/ 1064654 h 1881581"/>
                  <a:gd name="connsiteX17" fmla="*/ 816666 w 888695"/>
                  <a:gd name="connsiteY17" fmla="*/ 1213111 h 1881581"/>
                  <a:gd name="connsiteX18" fmla="*/ 530564 w 888695"/>
                  <a:gd name="connsiteY18" fmla="*/ 1881581 h 1881581"/>
                  <a:gd name="connsiteX19" fmla="*/ 333818 w 888695"/>
                  <a:gd name="connsiteY19" fmla="*/ 1881581 h 1881581"/>
                  <a:gd name="connsiteX20" fmla="*/ 333818 w 888695"/>
                  <a:gd name="connsiteY20" fmla="*/ 1848242 h 1881581"/>
                  <a:gd name="connsiteX21" fmla="*/ 325395 w 888695"/>
                  <a:gd name="connsiteY21" fmla="*/ 1848242 h 1881581"/>
                  <a:gd name="connsiteX22" fmla="*/ 325395 w 888695"/>
                  <a:gd name="connsiteY22" fmla="*/ 1487928 h 1881581"/>
                  <a:gd name="connsiteX23" fmla="*/ 323981 w 888695"/>
                  <a:gd name="connsiteY23" fmla="*/ 1486972 h 1881581"/>
                  <a:gd name="connsiteX24" fmla="*/ 183800 w 888695"/>
                  <a:gd name="connsiteY24" fmla="*/ 1348446 h 1881581"/>
                  <a:gd name="connsiteX25" fmla="*/ 133678 w 888695"/>
                  <a:gd name="connsiteY25" fmla="*/ 1259607 h 1881581"/>
                  <a:gd name="connsiteX26" fmla="*/ 124229 w 888695"/>
                  <a:gd name="connsiteY26" fmla="*/ 1222802 h 1881581"/>
                  <a:gd name="connsiteX27" fmla="*/ 119931 w 888695"/>
                  <a:gd name="connsiteY27" fmla="*/ 1212687 h 1881581"/>
                  <a:gd name="connsiteX28" fmla="*/ 110823 w 888695"/>
                  <a:gd name="connsiteY28" fmla="*/ 1170585 h 1881581"/>
                  <a:gd name="connsiteX29" fmla="*/ 106843 w 888695"/>
                  <a:gd name="connsiteY29" fmla="*/ 1155082 h 1881581"/>
                  <a:gd name="connsiteX30" fmla="*/ 106336 w 888695"/>
                  <a:gd name="connsiteY30" fmla="*/ 1149843 h 1881581"/>
                  <a:gd name="connsiteX31" fmla="*/ 93919 w 888695"/>
                  <a:gd name="connsiteY31" fmla="*/ 1092442 h 1881581"/>
                  <a:gd name="connsiteX32" fmla="*/ 87445 w 888695"/>
                  <a:gd name="connsiteY32" fmla="*/ 978344 h 1881581"/>
                  <a:gd name="connsiteX33" fmla="*/ 89710 w 888695"/>
                  <a:gd name="connsiteY33" fmla="*/ 920404 h 1881581"/>
                  <a:gd name="connsiteX34" fmla="*/ 33952 w 888695"/>
                  <a:gd name="connsiteY34" fmla="*/ 590602 h 1881581"/>
                  <a:gd name="connsiteX35" fmla="*/ 1308 w 888695"/>
                  <a:gd name="connsiteY35" fmla="*/ 416156 h 1881581"/>
                  <a:gd name="connsiteX36" fmla="*/ 56280 w 888695"/>
                  <a:gd name="connsiteY36" fmla="*/ 336641 h 1881581"/>
                  <a:gd name="connsiteX37" fmla="*/ 135045 w 888695"/>
                  <a:gd name="connsiteY37" fmla="*/ 391564 h 1881581"/>
                  <a:gd name="connsiteX38" fmla="*/ 140008 w 888695"/>
                  <a:gd name="connsiteY38" fmla="*/ 413964 h 1881581"/>
                  <a:gd name="connsiteX39" fmla="*/ 150189 w 888695"/>
                  <a:gd name="connsiteY39" fmla="*/ 430633 h 1881581"/>
                  <a:gd name="connsiteX40" fmla="*/ 237787 w 888695"/>
                  <a:gd name="connsiteY40" fmla="*/ 814181 h 1881581"/>
                  <a:gd name="connsiteX41" fmla="*/ 241707 w 888695"/>
                  <a:gd name="connsiteY41" fmla="*/ 817009 h 1881581"/>
                  <a:gd name="connsiteX42" fmla="*/ 254014 w 888695"/>
                  <a:gd name="connsiteY42" fmla="*/ 801434 h 1881581"/>
                  <a:gd name="connsiteX43" fmla="*/ 192478 w 888695"/>
                  <a:gd name="connsiteY43" fmla="*/ 224336 h 1881581"/>
                  <a:gd name="connsiteX44" fmla="*/ 258116 w 888695"/>
                  <a:gd name="connsiteY44" fmla="*/ 139083 h 1881581"/>
                  <a:gd name="connsiteX45" fmla="*/ 342625 w 888695"/>
                  <a:gd name="connsiteY45" fmla="*/ 205482 h 1881581"/>
                  <a:gd name="connsiteX46" fmla="*/ 418109 w 888695"/>
                  <a:gd name="connsiteY46" fmla="*/ 750610 h 1881581"/>
                  <a:gd name="connsiteX47" fmla="*/ 429595 w 888695"/>
                  <a:gd name="connsiteY47" fmla="*/ 761267 h 1881581"/>
                  <a:gd name="connsiteX48" fmla="*/ 445184 w 888695"/>
                  <a:gd name="connsiteY48" fmla="*/ 747331 h 1881581"/>
                  <a:gd name="connsiteX49" fmla="*/ 424672 w 888695"/>
                  <a:gd name="connsiteY49" fmla="*/ 93998 h 1881581"/>
                  <a:gd name="connsiteX50" fmla="*/ 497695 w 888695"/>
                  <a:gd name="connsiteY50"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47573 w 888695"/>
                  <a:gd name="connsiteY9" fmla="*/ 790669 h 1881581"/>
                  <a:gd name="connsiteX10" fmla="*/ 849457 w 888695"/>
                  <a:gd name="connsiteY10" fmla="*/ 856321 h 1881581"/>
                  <a:gd name="connsiteX11" fmla="*/ 858474 w 888695"/>
                  <a:gd name="connsiteY11" fmla="*/ 961307 h 1881581"/>
                  <a:gd name="connsiteX12" fmla="*/ 861535 w 888695"/>
                  <a:gd name="connsiteY12" fmla="*/ 978458 h 1881581"/>
                  <a:gd name="connsiteX13" fmla="*/ 875112 w 888695"/>
                  <a:gd name="connsiteY13" fmla="*/ 1031781 h 1881581"/>
                  <a:gd name="connsiteX14" fmla="*/ 875307 w 888695"/>
                  <a:gd name="connsiteY14" fmla="*/ 1033573 h 1881581"/>
                  <a:gd name="connsiteX15" fmla="*/ 881428 w 888695"/>
                  <a:gd name="connsiteY15" fmla="*/ 1057272 h 1881581"/>
                  <a:gd name="connsiteX16" fmla="*/ 883068 w 888695"/>
                  <a:gd name="connsiteY16" fmla="*/ 1064654 h 1881581"/>
                  <a:gd name="connsiteX17" fmla="*/ 816666 w 888695"/>
                  <a:gd name="connsiteY17" fmla="*/ 1213111 h 1881581"/>
                  <a:gd name="connsiteX18" fmla="*/ 530564 w 888695"/>
                  <a:gd name="connsiteY18" fmla="*/ 1881581 h 1881581"/>
                  <a:gd name="connsiteX19" fmla="*/ 333818 w 888695"/>
                  <a:gd name="connsiteY19" fmla="*/ 1881581 h 1881581"/>
                  <a:gd name="connsiteX20" fmla="*/ 333818 w 888695"/>
                  <a:gd name="connsiteY20" fmla="*/ 1848242 h 1881581"/>
                  <a:gd name="connsiteX21" fmla="*/ 325395 w 888695"/>
                  <a:gd name="connsiteY21" fmla="*/ 1487928 h 1881581"/>
                  <a:gd name="connsiteX22" fmla="*/ 323981 w 888695"/>
                  <a:gd name="connsiteY22" fmla="*/ 1486972 h 1881581"/>
                  <a:gd name="connsiteX23" fmla="*/ 183800 w 888695"/>
                  <a:gd name="connsiteY23" fmla="*/ 1348446 h 1881581"/>
                  <a:gd name="connsiteX24" fmla="*/ 133678 w 888695"/>
                  <a:gd name="connsiteY24" fmla="*/ 1259607 h 1881581"/>
                  <a:gd name="connsiteX25" fmla="*/ 124229 w 888695"/>
                  <a:gd name="connsiteY25" fmla="*/ 1222802 h 1881581"/>
                  <a:gd name="connsiteX26" fmla="*/ 119931 w 888695"/>
                  <a:gd name="connsiteY26" fmla="*/ 1212687 h 1881581"/>
                  <a:gd name="connsiteX27" fmla="*/ 110823 w 888695"/>
                  <a:gd name="connsiteY27" fmla="*/ 1170585 h 1881581"/>
                  <a:gd name="connsiteX28" fmla="*/ 106843 w 888695"/>
                  <a:gd name="connsiteY28" fmla="*/ 1155082 h 1881581"/>
                  <a:gd name="connsiteX29" fmla="*/ 106336 w 888695"/>
                  <a:gd name="connsiteY29" fmla="*/ 1149843 h 1881581"/>
                  <a:gd name="connsiteX30" fmla="*/ 93919 w 888695"/>
                  <a:gd name="connsiteY30" fmla="*/ 1092442 h 1881581"/>
                  <a:gd name="connsiteX31" fmla="*/ 87445 w 888695"/>
                  <a:gd name="connsiteY31" fmla="*/ 978344 h 1881581"/>
                  <a:gd name="connsiteX32" fmla="*/ 89710 w 888695"/>
                  <a:gd name="connsiteY32" fmla="*/ 920404 h 1881581"/>
                  <a:gd name="connsiteX33" fmla="*/ 33952 w 888695"/>
                  <a:gd name="connsiteY33" fmla="*/ 590602 h 1881581"/>
                  <a:gd name="connsiteX34" fmla="*/ 1308 w 888695"/>
                  <a:gd name="connsiteY34" fmla="*/ 416156 h 1881581"/>
                  <a:gd name="connsiteX35" fmla="*/ 56280 w 888695"/>
                  <a:gd name="connsiteY35" fmla="*/ 336641 h 1881581"/>
                  <a:gd name="connsiteX36" fmla="*/ 135045 w 888695"/>
                  <a:gd name="connsiteY36" fmla="*/ 391564 h 1881581"/>
                  <a:gd name="connsiteX37" fmla="*/ 140008 w 888695"/>
                  <a:gd name="connsiteY37" fmla="*/ 413964 h 1881581"/>
                  <a:gd name="connsiteX38" fmla="*/ 150189 w 888695"/>
                  <a:gd name="connsiteY38" fmla="*/ 430633 h 1881581"/>
                  <a:gd name="connsiteX39" fmla="*/ 237787 w 888695"/>
                  <a:gd name="connsiteY39" fmla="*/ 814181 h 1881581"/>
                  <a:gd name="connsiteX40" fmla="*/ 241707 w 888695"/>
                  <a:gd name="connsiteY40" fmla="*/ 817009 h 1881581"/>
                  <a:gd name="connsiteX41" fmla="*/ 254014 w 888695"/>
                  <a:gd name="connsiteY41" fmla="*/ 801434 h 1881581"/>
                  <a:gd name="connsiteX42" fmla="*/ 192478 w 888695"/>
                  <a:gd name="connsiteY42" fmla="*/ 224336 h 1881581"/>
                  <a:gd name="connsiteX43" fmla="*/ 258116 w 888695"/>
                  <a:gd name="connsiteY43" fmla="*/ 139083 h 1881581"/>
                  <a:gd name="connsiteX44" fmla="*/ 342625 w 888695"/>
                  <a:gd name="connsiteY44" fmla="*/ 205482 h 1881581"/>
                  <a:gd name="connsiteX45" fmla="*/ 418109 w 888695"/>
                  <a:gd name="connsiteY45" fmla="*/ 750610 h 1881581"/>
                  <a:gd name="connsiteX46" fmla="*/ 429595 w 888695"/>
                  <a:gd name="connsiteY46" fmla="*/ 761267 h 1881581"/>
                  <a:gd name="connsiteX47" fmla="*/ 445184 w 888695"/>
                  <a:gd name="connsiteY47" fmla="*/ 747331 h 1881581"/>
                  <a:gd name="connsiteX48" fmla="*/ 424672 w 888695"/>
                  <a:gd name="connsiteY48" fmla="*/ 93998 h 1881581"/>
                  <a:gd name="connsiteX49" fmla="*/ 497695 w 888695"/>
                  <a:gd name="connsiteY49" fmla="*/ 547 h 1881581"/>
                  <a:gd name="connsiteX0" fmla="*/ 497695 w 888695"/>
                  <a:gd name="connsiteY0" fmla="*/ 547 h 1881581"/>
                  <a:gd name="connsiteX1" fmla="*/ 590408 w 888695"/>
                  <a:gd name="connsiteY1" fmla="*/ 67766 h 1881581"/>
                  <a:gd name="connsiteX2" fmla="*/ 627329 w 888695"/>
                  <a:gd name="connsiteY2" fmla="*/ 703065 h 1881581"/>
                  <a:gd name="connsiteX3" fmla="*/ 659328 w 888695"/>
                  <a:gd name="connsiteY3" fmla="*/ 695687 h 1881581"/>
                  <a:gd name="connsiteX4" fmla="*/ 724966 w 888695"/>
                  <a:gd name="connsiteY4" fmla="*/ 177611 h 1881581"/>
                  <a:gd name="connsiteX5" fmla="*/ 798808 w 888695"/>
                  <a:gd name="connsiteY5" fmla="*/ 125148 h 1881581"/>
                  <a:gd name="connsiteX6" fmla="*/ 817679 w 888695"/>
                  <a:gd name="connsiteY6" fmla="*/ 127607 h 1881581"/>
                  <a:gd name="connsiteX7" fmla="*/ 875112 w 888695"/>
                  <a:gd name="connsiteY7" fmla="*/ 217778 h 1881581"/>
                  <a:gd name="connsiteX8" fmla="*/ 840652 w 888695"/>
                  <a:gd name="connsiteY8" fmla="*/ 711262 h 1881581"/>
                  <a:gd name="connsiteX9" fmla="*/ 847573 w 888695"/>
                  <a:gd name="connsiteY9" fmla="*/ 790669 h 1881581"/>
                  <a:gd name="connsiteX10" fmla="*/ 849457 w 888695"/>
                  <a:gd name="connsiteY10" fmla="*/ 856321 h 1881581"/>
                  <a:gd name="connsiteX11" fmla="*/ 858474 w 888695"/>
                  <a:gd name="connsiteY11" fmla="*/ 961307 h 1881581"/>
                  <a:gd name="connsiteX12" fmla="*/ 861535 w 888695"/>
                  <a:gd name="connsiteY12" fmla="*/ 978458 h 1881581"/>
                  <a:gd name="connsiteX13" fmla="*/ 875112 w 888695"/>
                  <a:gd name="connsiteY13" fmla="*/ 1031781 h 1881581"/>
                  <a:gd name="connsiteX14" fmla="*/ 875307 w 888695"/>
                  <a:gd name="connsiteY14" fmla="*/ 1033573 h 1881581"/>
                  <a:gd name="connsiteX15" fmla="*/ 881428 w 888695"/>
                  <a:gd name="connsiteY15" fmla="*/ 1057272 h 1881581"/>
                  <a:gd name="connsiteX16" fmla="*/ 883068 w 888695"/>
                  <a:gd name="connsiteY16" fmla="*/ 1064654 h 1881581"/>
                  <a:gd name="connsiteX17" fmla="*/ 816666 w 888695"/>
                  <a:gd name="connsiteY17" fmla="*/ 1213111 h 1881581"/>
                  <a:gd name="connsiteX18" fmla="*/ 530564 w 888695"/>
                  <a:gd name="connsiteY18" fmla="*/ 1881581 h 1881581"/>
                  <a:gd name="connsiteX19" fmla="*/ 333818 w 888695"/>
                  <a:gd name="connsiteY19" fmla="*/ 1881581 h 1881581"/>
                  <a:gd name="connsiteX20" fmla="*/ 325395 w 888695"/>
                  <a:gd name="connsiteY20" fmla="*/ 1487928 h 1881581"/>
                  <a:gd name="connsiteX21" fmla="*/ 323981 w 888695"/>
                  <a:gd name="connsiteY21" fmla="*/ 1486972 h 1881581"/>
                  <a:gd name="connsiteX22" fmla="*/ 183800 w 888695"/>
                  <a:gd name="connsiteY22" fmla="*/ 1348446 h 1881581"/>
                  <a:gd name="connsiteX23" fmla="*/ 133678 w 888695"/>
                  <a:gd name="connsiteY23" fmla="*/ 1259607 h 1881581"/>
                  <a:gd name="connsiteX24" fmla="*/ 124229 w 888695"/>
                  <a:gd name="connsiteY24" fmla="*/ 1222802 h 1881581"/>
                  <a:gd name="connsiteX25" fmla="*/ 119931 w 888695"/>
                  <a:gd name="connsiteY25" fmla="*/ 1212687 h 1881581"/>
                  <a:gd name="connsiteX26" fmla="*/ 110823 w 888695"/>
                  <a:gd name="connsiteY26" fmla="*/ 1170585 h 1881581"/>
                  <a:gd name="connsiteX27" fmla="*/ 106843 w 888695"/>
                  <a:gd name="connsiteY27" fmla="*/ 1155082 h 1881581"/>
                  <a:gd name="connsiteX28" fmla="*/ 106336 w 888695"/>
                  <a:gd name="connsiteY28" fmla="*/ 1149843 h 1881581"/>
                  <a:gd name="connsiteX29" fmla="*/ 93919 w 888695"/>
                  <a:gd name="connsiteY29" fmla="*/ 1092442 h 1881581"/>
                  <a:gd name="connsiteX30" fmla="*/ 87445 w 888695"/>
                  <a:gd name="connsiteY30" fmla="*/ 978344 h 1881581"/>
                  <a:gd name="connsiteX31" fmla="*/ 89710 w 888695"/>
                  <a:gd name="connsiteY31" fmla="*/ 920404 h 1881581"/>
                  <a:gd name="connsiteX32" fmla="*/ 33952 w 888695"/>
                  <a:gd name="connsiteY32" fmla="*/ 590602 h 1881581"/>
                  <a:gd name="connsiteX33" fmla="*/ 1308 w 888695"/>
                  <a:gd name="connsiteY33" fmla="*/ 416156 h 1881581"/>
                  <a:gd name="connsiteX34" fmla="*/ 56280 w 888695"/>
                  <a:gd name="connsiteY34" fmla="*/ 336641 h 1881581"/>
                  <a:gd name="connsiteX35" fmla="*/ 135045 w 888695"/>
                  <a:gd name="connsiteY35" fmla="*/ 391564 h 1881581"/>
                  <a:gd name="connsiteX36" fmla="*/ 140008 w 888695"/>
                  <a:gd name="connsiteY36" fmla="*/ 413964 h 1881581"/>
                  <a:gd name="connsiteX37" fmla="*/ 150189 w 888695"/>
                  <a:gd name="connsiteY37" fmla="*/ 430633 h 1881581"/>
                  <a:gd name="connsiteX38" fmla="*/ 237787 w 888695"/>
                  <a:gd name="connsiteY38" fmla="*/ 814181 h 1881581"/>
                  <a:gd name="connsiteX39" fmla="*/ 241707 w 888695"/>
                  <a:gd name="connsiteY39" fmla="*/ 817009 h 1881581"/>
                  <a:gd name="connsiteX40" fmla="*/ 254014 w 888695"/>
                  <a:gd name="connsiteY40" fmla="*/ 801434 h 1881581"/>
                  <a:gd name="connsiteX41" fmla="*/ 192478 w 888695"/>
                  <a:gd name="connsiteY41" fmla="*/ 224336 h 1881581"/>
                  <a:gd name="connsiteX42" fmla="*/ 258116 w 888695"/>
                  <a:gd name="connsiteY42" fmla="*/ 139083 h 1881581"/>
                  <a:gd name="connsiteX43" fmla="*/ 342625 w 888695"/>
                  <a:gd name="connsiteY43" fmla="*/ 205482 h 1881581"/>
                  <a:gd name="connsiteX44" fmla="*/ 418109 w 888695"/>
                  <a:gd name="connsiteY44" fmla="*/ 750610 h 1881581"/>
                  <a:gd name="connsiteX45" fmla="*/ 429595 w 888695"/>
                  <a:gd name="connsiteY45" fmla="*/ 761267 h 1881581"/>
                  <a:gd name="connsiteX46" fmla="*/ 445184 w 888695"/>
                  <a:gd name="connsiteY46" fmla="*/ 747331 h 1881581"/>
                  <a:gd name="connsiteX47" fmla="*/ 424672 w 888695"/>
                  <a:gd name="connsiteY47" fmla="*/ 93998 h 1881581"/>
                  <a:gd name="connsiteX48" fmla="*/ 497695 w 888695"/>
                  <a:gd name="connsiteY48" fmla="*/ 547 h 188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88695" h="1881581">
                    <a:moveTo>
                      <a:pt x="497695" y="547"/>
                    </a:moveTo>
                    <a:cubicBezTo>
                      <a:pt x="541180" y="-4371"/>
                      <a:pt x="581383" y="24320"/>
                      <a:pt x="590408" y="67766"/>
                    </a:cubicBezTo>
                    <a:lnTo>
                      <a:pt x="627329" y="703065"/>
                    </a:lnTo>
                    <a:cubicBezTo>
                      <a:pt x="631432" y="726838"/>
                      <a:pt x="651123" y="718640"/>
                      <a:pt x="659328" y="695687"/>
                    </a:cubicBezTo>
                    <a:lnTo>
                      <a:pt x="724966" y="177611"/>
                    </a:lnTo>
                    <a:cubicBezTo>
                      <a:pt x="735632" y="145641"/>
                      <a:pt x="765989" y="125148"/>
                      <a:pt x="798808" y="125148"/>
                    </a:cubicBezTo>
                    <a:cubicBezTo>
                      <a:pt x="805372" y="125148"/>
                      <a:pt x="811115" y="125968"/>
                      <a:pt x="817679" y="127607"/>
                    </a:cubicBezTo>
                    <a:cubicBezTo>
                      <a:pt x="857882" y="137444"/>
                      <a:pt x="882496" y="176791"/>
                      <a:pt x="875112" y="217778"/>
                    </a:cubicBezTo>
                    <a:lnTo>
                      <a:pt x="840652" y="711262"/>
                    </a:lnTo>
                    <a:lnTo>
                      <a:pt x="847573" y="790669"/>
                    </a:lnTo>
                    <a:lnTo>
                      <a:pt x="849457" y="856321"/>
                    </a:lnTo>
                    <a:cubicBezTo>
                      <a:pt x="852736" y="884208"/>
                      <a:pt x="856835" y="920297"/>
                      <a:pt x="858474" y="961307"/>
                    </a:cubicBezTo>
                    <a:lnTo>
                      <a:pt x="861535" y="978458"/>
                    </a:lnTo>
                    <a:lnTo>
                      <a:pt x="875112" y="1031781"/>
                    </a:lnTo>
                    <a:lnTo>
                      <a:pt x="875307" y="1033573"/>
                    </a:lnTo>
                    <a:lnTo>
                      <a:pt x="881428" y="1057272"/>
                    </a:lnTo>
                    <a:cubicBezTo>
                      <a:pt x="882248" y="1059732"/>
                      <a:pt x="883068" y="1062193"/>
                      <a:pt x="883068" y="1064654"/>
                    </a:cubicBezTo>
                    <a:cubicBezTo>
                      <a:pt x="903562" y="1128630"/>
                      <a:pt x="865033" y="1178663"/>
                      <a:pt x="816666" y="1213111"/>
                    </a:cubicBezTo>
                    <a:lnTo>
                      <a:pt x="530564" y="1881581"/>
                    </a:lnTo>
                    <a:lnTo>
                      <a:pt x="333818" y="1881581"/>
                    </a:lnTo>
                    <a:lnTo>
                      <a:pt x="325395" y="1487928"/>
                    </a:lnTo>
                    <a:lnTo>
                      <a:pt x="323981" y="1486972"/>
                    </a:lnTo>
                    <a:cubicBezTo>
                      <a:pt x="304460" y="1472862"/>
                      <a:pt x="256350" y="1433953"/>
                      <a:pt x="183800" y="1348446"/>
                    </a:cubicBezTo>
                    <a:cubicBezTo>
                      <a:pt x="162486" y="1323225"/>
                      <a:pt x="146141" y="1292723"/>
                      <a:pt x="133678" y="1259607"/>
                    </a:cubicBezTo>
                    <a:lnTo>
                      <a:pt x="124229" y="1222802"/>
                    </a:lnTo>
                    <a:lnTo>
                      <a:pt x="119931" y="1212687"/>
                    </a:lnTo>
                    <a:lnTo>
                      <a:pt x="110823" y="1170585"/>
                    </a:lnTo>
                    <a:lnTo>
                      <a:pt x="106843" y="1155082"/>
                    </a:lnTo>
                    <a:lnTo>
                      <a:pt x="106336" y="1149843"/>
                    </a:lnTo>
                    <a:lnTo>
                      <a:pt x="93919" y="1092442"/>
                    </a:lnTo>
                    <a:cubicBezTo>
                      <a:pt x="89048" y="1052070"/>
                      <a:pt x="87432" y="1012722"/>
                      <a:pt x="87445" y="978344"/>
                    </a:cubicBezTo>
                    <a:lnTo>
                      <a:pt x="89710" y="920404"/>
                    </a:lnTo>
                    <a:lnTo>
                      <a:pt x="33952" y="590602"/>
                    </a:lnTo>
                    <a:lnTo>
                      <a:pt x="1308" y="416156"/>
                    </a:lnTo>
                    <a:cubicBezTo>
                      <a:pt x="-6076" y="378448"/>
                      <a:pt x="18538" y="343199"/>
                      <a:pt x="56280" y="336641"/>
                    </a:cubicBezTo>
                    <a:cubicBezTo>
                      <a:pt x="92381" y="330083"/>
                      <a:pt x="126841" y="355495"/>
                      <a:pt x="135045" y="391564"/>
                    </a:cubicBezTo>
                    <a:lnTo>
                      <a:pt x="140008" y="413964"/>
                    </a:lnTo>
                    <a:lnTo>
                      <a:pt x="150189" y="430633"/>
                    </a:lnTo>
                    <a:lnTo>
                      <a:pt x="237787" y="814181"/>
                    </a:lnTo>
                    <a:lnTo>
                      <a:pt x="241707" y="817009"/>
                    </a:lnTo>
                    <a:cubicBezTo>
                      <a:pt x="249091" y="816189"/>
                      <a:pt x="254834" y="808812"/>
                      <a:pt x="254014" y="801434"/>
                    </a:cubicBezTo>
                    <a:lnTo>
                      <a:pt x="192478" y="224336"/>
                    </a:lnTo>
                    <a:cubicBezTo>
                      <a:pt x="186735" y="182530"/>
                      <a:pt x="216272" y="144002"/>
                      <a:pt x="258116" y="139083"/>
                    </a:cubicBezTo>
                    <a:cubicBezTo>
                      <a:pt x="299140" y="134165"/>
                      <a:pt x="335241" y="164495"/>
                      <a:pt x="342625" y="205482"/>
                    </a:cubicBezTo>
                    <a:lnTo>
                      <a:pt x="418109" y="750610"/>
                    </a:lnTo>
                    <a:cubicBezTo>
                      <a:pt x="418929" y="755528"/>
                      <a:pt x="423852" y="760447"/>
                      <a:pt x="429595" y="761267"/>
                    </a:cubicBezTo>
                    <a:cubicBezTo>
                      <a:pt x="437800" y="762906"/>
                      <a:pt x="446005" y="756348"/>
                      <a:pt x="445184" y="747331"/>
                    </a:cubicBezTo>
                    <a:lnTo>
                      <a:pt x="424672" y="93998"/>
                    </a:lnTo>
                    <a:cubicBezTo>
                      <a:pt x="418929" y="48092"/>
                      <a:pt x="451748" y="6285"/>
                      <a:pt x="497695" y="547"/>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110" name="Freeform: Shape 109">
                <a:extLst>
                  <a:ext uri="{FF2B5EF4-FFF2-40B4-BE49-F238E27FC236}">
                    <a16:creationId xmlns="" xmlns:a16="http://schemas.microsoft.com/office/drawing/2014/main" id="{02548295-4127-48FC-9CC5-C721532D2D6C}"/>
                  </a:ext>
                </a:extLst>
              </p:cNvPr>
              <p:cNvSpPr>
                <a:spLocks/>
              </p:cNvSpPr>
              <p:nvPr/>
            </p:nvSpPr>
            <p:spPr bwMode="auto">
              <a:xfrm>
                <a:off x="10430798" y="4702921"/>
                <a:ext cx="453825" cy="620333"/>
              </a:xfrm>
              <a:custGeom>
                <a:avLst/>
                <a:gdLst>
                  <a:gd name="connsiteX0" fmla="*/ 49146 w 453825"/>
                  <a:gd name="connsiteY0" fmla="*/ 78 h 620333"/>
                  <a:gd name="connsiteX1" fmla="*/ 187309 w 453825"/>
                  <a:gd name="connsiteY1" fmla="*/ 9133 h 620333"/>
                  <a:gd name="connsiteX2" fmla="*/ 197119 w 453825"/>
                  <a:gd name="connsiteY2" fmla="*/ 9133 h 620333"/>
                  <a:gd name="connsiteX3" fmla="*/ 206112 w 453825"/>
                  <a:gd name="connsiteY3" fmla="*/ 9956 h 620333"/>
                  <a:gd name="connsiteX4" fmla="*/ 382700 w 453825"/>
                  <a:gd name="connsiteY4" fmla="*/ 3371 h 620333"/>
                  <a:gd name="connsiteX5" fmla="*/ 394145 w 453825"/>
                  <a:gd name="connsiteY5" fmla="*/ 3371 h 620333"/>
                  <a:gd name="connsiteX6" fmla="*/ 435022 w 453825"/>
                  <a:gd name="connsiteY6" fmla="*/ 30535 h 620333"/>
                  <a:gd name="connsiteX7" fmla="*/ 453825 w 453825"/>
                  <a:gd name="connsiteY7" fmla="*/ 103795 h 620333"/>
                  <a:gd name="connsiteX8" fmla="*/ 448920 w 453825"/>
                  <a:gd name="connsiteY8" fmla="*/ 142483 h 620333"/>
                  <a:gd name="connsiteX9" fmla="*/ 362261 w 453825"/>
                  <a:gd name="connsiteY9" fmla="*/ 235499 h 620333"/>
                  <a:gd name="connsiteX10" fmla="*/ 319749 w 453825"/>
                  <a:gd name="connsiteY10" fmla="*/ 240438 h 620333"/>
                  <a:gd name="connsiteX11" fmla="*/ 286742 w 453825"/>
                  <a:gd name="connsiteY11" fmla="*/ 227267 h 620333"/>
                  <a:gd name="connsiteX12" fmla="*/ 265689 w 453825"/>
                  <a:gd name="connsiteY12" fmla="*/ 217103 h 620333"/>
                  <a:gd name="connsiteX13" fmla="*/ 315687 w 453825"/>
                  <a:gd name="connsiteY13" fmla="*/ 412744 h 620333"/>
                  <a:gd name="connsiteX14" fmla="*/ 129432 w 453825"/>
                  <a:gd name="connsiteY14" fmla="*/ 620333 h 620333"/>
                  <a:gd name="connsiteX15" fmla="*/ 3687 w 453825"/>
                  <a:gd name="connsiteY15" fmla="*/ 381525 h 620333"/>
                  <a:gd name="connsiteX16" fmla="*/ 29292 w 453825"/>
                  <a:gd name="connsiteY16" fmla="*/ 272069 h 620333"/>
                  <a:gd name="connsiteX17" fmla="*/ 54394 w 453825"/>
                  <a:gd name="connsiteY17" fmla="*/ 219349 h 620333"/>
                  <a:gd name="connsiteX18" fmla="*/ 54255 w 453825"/>
                  <a:gd name="connsiteY18" fmla="*/ 219242 h 620333"/>
                  <a:gd name="connsiteX19" fmla="*/ 32795 w 453825"/>
                  <a:gd name="connsiteY19" fmla="*/ 177055 h 620333"/>
                  <a:gd name="connsiteX20" fmla="*/ 34430 w 453825"/>
                  <a:gd name="connsiteY20" fmla="*/ 154830 h 620333"/>
                  <a:gd name="connsiteX21" fmla="*/ 17262 w 453825"/>
                  <a:gd name="connsiteY21" fmla="*/ 28065 h 620333"/>
                  <a:gd name="connsiteX22" fmla="*/ 22167 w 453825"/>
                  <a:gd name="connsiteY22" fmla="*/ 14895 h 620333"/>
                  <a:gd name="connsiteX23" fmla="*/ 49146 w 453825"/>
                  <a:gd name="connsiteY23" fmla="*/ 78 h 6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3825" h="620333">
                    <a:moveTo>
                      <a:pt x="49146" y="78"/>
                    </a:moveTo>
                    <a:cubicBezTo>
                      <a:pt x="102286" y="5840"/>
                      <a:pt x="148067" y="8310"/>
                      <a:pt x="187309" y="9133"/>
                    </a:cubicBezTo>
                    <a:cubicBezTo>
                      <a:pt x="190579" y="9133"/>
                      <a:pt x="193849" y="9133"/>
                      <a:pt x="197119" y="9133"/>
                    </a:cubicBezTo>
                    <a:cubicBezTo>
                      <a:pt x="200390" y="9956"/>
                      <a:pt x="203660" y="9956"/>
                      <a:pt x="206112" y="9956"/>
                    </a:cubicBezTo>
                    <a:cubicBezTo>
                      <a:pt x="291136" y="10779"/>
                      <a:pt x="345911" y="4194"/>
                      <a:pt x="382700" y="3371"/>
                    </a:cubicBezTo>
                    <a:cubicBezTo>
                      <a:pt x="386787" y="3371"/>
                      <a:pt x="390057" y="3371"/>
                      <a:pt x="394145" y="3371"/>
                    </a:cubicBezTo>
                    <a:cubicBezTo>
                      <a:pt x="412131" y="5840"/>
                      <a:pt x="426029" y="15718"/>
                      <a:pt x="435022" y="30535"/>
                    </a:cubicBezTo>
                    <a:cubicBezTo>
                      <a:pt x="439927" y="52760"/>
                      <a:pt x="445650" y="77454"/>
                      <a:pt x="453825" y="103795"/>
                    </a:cubicBezTo>
                    <a:cubicBezTo>
                      <a:pt x="453825" y="117789"/>
                      <a:pt x="452190" y="131782"/>
                      <a:pt x="448920" y="142483"/>
                    </a:cubicBezTo>
                    <a:cubicBezTo>
                      <a:pt x="437474" y="184464"/>
                      <a:pt x="403955" y="220682"/>
                      <a:pt x="362261" y="235499"/>
                    </a:cubicBezTo>
                    <a:cubicBezTo>
                      <a:pt x="349181" y="240438"/>
                      <a:pt x="333648" y="243730"/>
                      <a:pt x="319749" y="240438"/>
                    </a:cubicBezTo>
                    <a:cubicBezTo>
                      <a:pt x="308304" y="237968"/>
                      <a:pt x="297472" y="232824"/>
                      <a:pt x="286742" y="227267"/>
                    </a:cubicBezTo>
                    <a:lnTo>
                      <a:pt x="265689" y="217103"/>
                    </a:lnTo>
                    <a:lnTo>
                      <a:pt x="315687" y="412744"/>
                    </a:lnTo>
                    <a:lnTo>
                      <a:pt x="129432" y="620333"/>
                    </a:lnTo>
                    <a:cubicBezTo>
                      <a:pt x="41286" y="586352"/>
                      <a:pt x="-15358" y="515356"/>
                      <a:pt x="3687" y="381525"/>
                    </a:cubicBezTo>
                    <a:cubicBezTo>
                      <a:pt x="9614" y="340019"/>
                      <a:pt x="18341" y="303739"/>
                      <a:pt x="29292" y="272069"/>
                    </a:cubicBezTo>
                    <a:lnTo>
                      <a:pt x="54394" y="219349"/>
                    </a:lnTo>
                    <a:lnTo>
                      <a:pt x="54255" y="219242"/>
                    </a:lnTo>
                    <a:cubicBezTo>
                      <a:pt x="43627" y="207306"/>
                      <a:pt x="36883" y="191872"/>
                      <a:pt x="32795" y="177055"/>
                    </a:cubicBezTo>
                    <a:cubicBezTo>
                      <a:pt x="34430" y="164708"/>
                      <a:pt x="34430" y="154830"/>
                      <a:pt x="34430" y="154830"/>
                    </a:cubicBezTo>
                    <a:lnTo>
                      <a:pt x="17262" y="28065"/>
                    </a:lnTo>
                    <a:cubicBezTo>
                      <a:pt x="18897" y="23127"/>
                      <a:pt x="20532" y="19011"/>
                      <a:pt x="22167" y="14895"/>
                    </a:cubicBezTo>
                    <a:cubicBezTo>
                      <a:pt x="26255" y="5017"/>
                      <a:pt x="37700" y="-745"/>
                      <a:pt x="49146" y="78"/>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111" name="Freeform 80">
                <a:extLst>
                  <a:ext uri="{FF2B5EF4-FFF2-40B4-BE49-F238E27FC236}">
                    <a16:creationId xmlns="" xmlns:a16="http://schemas.microsoft.com/office/drawing/2014/main" id="{BFE91425-680B-4C09-9CAF-AC68C4CD34D2}"/>
                  </a:ext>
                </a:extLst>
              </p:cNvPr>
              <p:cNvSpPr>
                <a:spLocks/>
              </p:cNvSpPr>
              <p:nvPr/>
            </p:nvSpPr>
            <p:spPr bwMode="auto">
              <a:xfrm>
                <a:off x="10452823" y="4722813"/>
                <a:ext cx="495300" cy="908050"/>
              </a:xfrm>
              <a:custGeom>
                <a:avLst/>
                <a:gdLst>
                  <a:gd name="T0" fmla="*/ 0 w 604"/>
                  <a:gd name="T1" fmla="*/ 502 h 1108"/>
                  <a:gd name="T2" fmla="*/ 0 w 604"/>
                  <a:gd name="T3" fmla="*/ 1108 h 1108"/>
                  <a:gd name="T4" fmla="*/ 363 w 604"/>
                  <a:gd name="T5" fmla="*/ 1108 h 1108"/>
                  <a:gd name="T6" fmla="*/ 363 w 604"/>
                  <a:gd name="T7" fmla="*/ 617 h 1108"/>
                  <a:gd name="T8" fmla="*/ 589 w 604"/>
                  <a:gd name="T9" fmla="*/ 283 h 1108"/>
                  <a:gd name="T10" fmla="*/ 591 w 604"/>
                  <a:gd name="T11" fmla="*/ 212 h 1108"/>
                  <a:gd name="T12" fmla="*/ 488 w 604"/>
                  <a:gd name="T13" fmla="*/ 38 h 1108"/>
                  <a:gd name="T14" fmla="*/ 417 w 604"/>
                  <a:gd name="T15" fmla="*/ 6 h 1108"/>
                  <a:gd name="T16" fmla="*/ 60 w 604"/>
                  <a:gd name="T17" fmla="*/ 15 h 1108"/>
                  <a:gd name="T18" fmla="*/ 24 w 604"/>
                  <a:gd name="T19" fmla="*/ 43 h 1108"/>
                  <a:gd name="T20" fmla="*/ 218 w 604"/>
                  <a:gd name="T21" fmla="*/ 264 h 1108"/>
                  <a:gd name="T22" fmla="*/ 0 w 604"/>
                  <a:gd name="T23" fmla="*/ 50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4" h="1108">
                    <a:moveTo>
                      <a:pt x="0" y="502"/>
                    </a:moveTo>
                    <a:lnTo>
                      <a:pt x="0" y="1108"/>
                    </a:lnTo>
                    <a:lnTo>
                      <a:pt x="363" y="1108"/>
                    </a:lnTo>
                    <a:lnTo>
                      <a:pt x="363" y="617"/>
                    </a:lnTo>
                    <a:lnTo>
                      <a:pt x="589" y="283"/>
                    </a:lnTo>
                    <a:cubicBezTo>
                      <a:pt x="603" y="262"/>
                      <a:pt x="604" y="234"/>
                      <a:pt x="591" y="212"/>
                    </a:cubicBezTo>
                    <a:lnTo>
                      <a:pt x="488" y="38"/>
                    </a:lnTo>
                    <a:cubicBezTo>
                      <a:pt x="474" y="13"/>
                      <a:pt x="445" y="0"/>
                      <a:pt x="417" y="6"/>
                    </a:cubicBezTo>
                    <a:cubicBezTo>
                      <a:pt x="352" y="19"/>
                      <a:pt x="222" y="37"/>
                      <a:pt x="60" y="15"/>
                    </a:cubicBezTo>
                    <a:cubicBezTo>
                      <a:pt x="42" y="13"/>
                      <a:pt x="26" y="25"/>
                      <a:pt x="24" y="43"/>
                    </a:cubicBezTo>
                    <a:cubicBezTo>
                      <a:pt x="15" y="107"/>
                      <a:pt x="19" y="246"/>
                      <a:pt x="218" y="264"/>
                    </a:cubicBezTo>
                    <a:cubicBezTo>
                      <a:pt x="218" y="264"/>
                      <a:pt x="24" y="312"/>
                      <a:pt x="0" y="502"/>
                    </a:cubicBezTo>
                    <a:close/>
                  </a:path>
                </a:pathLst>
              </a:custGeom>
              <a:solidFill>
                <a:srgbClr val="EBAE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2" name="Freeform 49">
                <a:extLst>
                  <a:ext uri="{FF2B5EF4-FFF2-40B4-BE49-F238E27FC236}">
                    <a16:creationId xmlns="" xmlns:a16="http://schemas.microsoft.com/office/drawing/2014/main" id="{B31F56ED-15D3-4850-8551-018EB37D0F85}"/>
                  </a:ext>
                </a:extLst>
              </p:cNvPr>
              <p:cNvSpPr>
                <a:spLocks/>
              </p:cNvSpPr>
              <p:nvPr/>
            </p:nvSpPr>
            <p:spPr bwMode="auto">
              <a:xfrm>
                <a:off x="10133461" y="4515596"/>
                <a:ext cx="709613" cy="187325"/>
              </a:xfrm>
              <a:custGeom>
                <a:avLst/>
                <a:gdLst>
                  <a:gd name="T0" fmla="*/ 865 w 865"/>
                  <a:gd name="T1" fmla="*/ 0 h 230"/>
                  <a:gd name="T2" fmla="*/ 861 w 865"/>
                  <a:gd name="T3" fmla="*/ 52 h 230"/>
                  <a:gd name="T4" fmla="*/ 0 w 865"/>
                  <a:gd name="T5" fmla="*/ 230 h 230"/>
                  <a:gd name="T6" fmla="*/ 865 w 865"/>
                  <a:gd name="T7" fmla="*/ 0 h 230"/>
                </a:gdLst>
                <a:ahLst/>
                <a:cxnLst>
                  <a:cxn ang="0">
                    <a:pos x="T0" y="T1"/>
                  </a:cxn>
                  <a:cxn ang="0">
                    <a:pos x="T2" y="T3"/>
                  </a:cxn>
                  <a:cxn ang="0">
                    <a:pos x="T4" y="T5"/>
                  </a:cxn>
                  <a:cxn ang="0">
                    <a:pos x="T6" y="T7"/>
                  </a:cxn>
                </a:cxnLst>
                <a:rect l="0" t="0" r="r" b="b"/>
                <a:pathLst>
                  <a:path w="865" h="230">
                    <a:moveTo>
                      <a:pt x="865" y="0"/>
                    </a:moveTo>
                    <a:lnTo>
                      <a:pt x="861" y="52"/>
                    </a:lnTo>
                    <a:cubicBezTo>
                      <a:pt x="237" y="72"/>
                      <a:pt x="24" y="212"/>
                      <a:pt x="0" y="230"/>
                    </a:cubicBezTo>
                    <a:cubicBezTo>
                      <a:pt x="243" y="33"/>
                      <a:pt x="774" y="4"/>
                      <a:pt x="865" y="0"/>
                    </a:cubicBezTo>
                    <a:close/>
                  </a:path>
                </a:pathLst>
              </a:custGeom>
              <a:solidFill>
                <a:srgbClr val="D5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spTree>
    <p:extLst>
      <p:ext uri="{BB962C8B-B14F-4D97-AF65-F5344CB8AC3E}">
        <p14:creationId xmlns:p14="http://schemas.microsoft.com/office/powerpoint/2010/main" val="2231355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Parallelogram 82">
            <a:extLst>
              <a:ext uri="{FF2B5EF4-FFF2-40B4-BE49-F238E27FC236}">
                <a16:creationId xmlns="" xmlns:a16="http://schemas.microsoft.com/office/drawing/2014/main" id="{0C9DD20B-737B-4F63-8CBF-BECDBC5A8D36}"/>
              </a:ext>
            </a:extLst>
          </p:cNvPr>
          <p:cNvSpPr/>
          <p:nvPr/>
        </p:nvSpPr>
        <p:spPr>
          <a:xfrm>
            <a:off x="3448799" y="3857625"/>
            <a:ext cx="2659559" cy="1501204"/>
          </a:xfrm>
          <a:prstGeom prst="parallelogram">
            <a:avLst>
              <a:gd name="adj" fmla="val 40069"/>
            </a:avLst>
          </a:prstGeom>
          <a:gradFill>
            <a:gsLst>
              <a:gs pos="0">
                <a:schemeClr val="tx1">
                  <a:alpha val="0"/>
                </a:schemeClr>
              </a:gs>
              <a:gs pos="100000">
                <a:schemeClr val="tx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4" name="Parallelogram 83">
            <a:extLst>
              <a:ext uri="{FF2B5EF4-FFF2-40B4-BE49-F238E27FC236}">
                <a16:creationId xmlns="" xmlns:a16="http://schemas.microsoft.com/office/drawing/2014/main" id="{3862A16A-C4F3-4578-97D4-8C3BCC673907}"/>
              </a:ext>
            </a:extLst>
          </p:cNvPr>
          <p:cNvSpPr/>
          <p:nvPr/>
        </p:nvSpPr>
        <p:spPr>
          <a:xfrm>
            <a:off x="6439735" y="3857625"/>
            <a:ext cx="2659559" cy="1501204"/>
          </a:xfrm>
          <a:prstGeom prst="parallelogram">
            <a:avLst>
              <a:gd name="adj" fmla="val 40069"/>
            </a:avLst>
          </a:prstGeom>
          <a:gradFill>
            <a:gsLst>
              <a:gs pos="0">
                <a:schemeClr val="tx1">
                  <a:alpha val="0"/>
                </a:schemeClr>
              </a:gs>
              <a:gs pos="100000">
                <a:schemeClr val="tx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Parallelogram 8">
            <a:extLst>
              <a:ext uri="{FF2B5EF4-FFF2-40B4-BE49-F238E27FC236}">
                <a16:creationId xmlns="" xmlns:a16="http://schemas.microsoft.com/office/drawing/2014/main" id="{EB282B86-EBD8-4780-ACE9-BB9EF0E5645F}"/>
              </a:ext>
            </a:extLst>
          </p:cNvPr>
          <p:cNvSpPr/>
          <p:nvPr/>
        </p:nvSpPr>
        <p:spPr>
          <a:xfrm>
            <a:off x="482587" y="3857625"/>
            <a:ext cx="2659559" cy="1501204"/>
          </a:xfrm>
          <a:prstGeom prst="parallelogram">
            <a:avLst>
              <a:gd name="adj" fmla="val 40228"/>
            </a:avLst>
          </a:prstGeom>
          <a:gradFill>
            <a:gsLst>
              <a:gs pos="0">
                <a:schemeClr val="tx1">
                  <a:alpha val="0"/>
                </a:schemeClr>
              </a:gs>
              <a:gs pos="100000">
                <a:schemeClr val="tx1">
                  <a:alpha val="5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rmAutofit fontScale="90000"/>
          </a:bodyPr>
          <a:lstStyle/>
          <a:p>
            <a:r>
              <a:rPr lang="ru-RU" b="1" dirty="0"/>
              <a:t>Виды бухгалтерской информации. Управленческий</a:t>
            </a:r>
            <a:r>
              <a:rPr lang="ru-RU" dirty="0"/>
              <a:t/>
            </a:r>
            <a:br>
              <a:rPr lang="ru-RU" dirty="0"/>
            </a:br>
            <a:r>
              <a:rPr lang="ru-RU" b="1" dirty="0"/>
              <a:t>и финансовый учет</a:t>
            </a:r>
            <a:endParaRPr lang="en-US" dirty="0"/>
          </a:p>
        </p:txBody>
      </p:sp>
      <p:sp>
        <p:nvSpPr>
          <p:cNvPr id="5" name="Right Triangle 4">
            <a:extLst>
              <a:ext uri="{FF2B5EF4-FFF2-40B4-BE49-F238E27FC236}">
                <a16:creationId xmlns="" xmlns:a16="http://schemas.microsoft.com/office/drawing/2014/main" id="{D342A894-1F25-40DF-BDF2-E1F774FE55DD}"/>
              </a:ext>
            </a:extLst>
          </p:cNvPr>
          <p:cNvSpPr/>
          <p:nvPr/>
        </p:nvSpPr>
        <p:spPr>
          <a:xfrm flipH="1" flipV="1">
            <a:off x="175933" y="2485851"/>
            <a:ext cx="306653" cy="22859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2">
            <a:extLst>
              <a:ext uri="{FF2B5EF4-FFF2-40B4-BE49-F238E27FC236}">
                <a16:creationId xmlns="" xmlns:a16="http://schemas.microsoft.com/office/drawing/2014/main" id="{35676C20-4CA7-4B55-B846-C0251D709E8A}"/>
              </a:ext>
            </a:extLst>
          </p:cNvPr>
          <p:cNvSpPr/>
          <p:nvPr/>
        </p:nvSpPr>
        <p:spPr>
          <a:xfrm>
            <a:off x="465358" y="2271104"/>
            <a:ext cx="2036618" cy="4586895"/>
          </a:xfrm>
          <a:prstGeom prst="rect">
            <a:avLst/>
          </a:prstGeom>
          <a:solidFill>
            <a:schemeClr val="bg1"/>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342900" rIns="137160" bIns="68580" rtlCol="0" anchor="t"/>
          <a:lstStyle/>
          <a:p>
            <a:pPr algn="ctr">
              <a:spcBef>
                <a:spcPts val="1350"/>
              </a:spcBef>
            </a:pPr>
            <a:r>
              <a:rPr lang="ru-RU" b="1" dirty="0">
                <a:solidFill>
                  <a:schemeClr val="tx1"/>
                </a:solidFill>
              </a:rPr>
              <a:t>Большинство организаций, </a:t>
            </a:r>
            <a:r>
              <a:rPr lang="ru-RU" sz="1600" b="1" dirty="0">
                <a:solidFill>
                  <a:schemeClr val="tx1"/>
                </a:solidFill>
              </a:rPr>
              <a:t>ориентированных </a:t>
            </a:r>
            <a:r>
              <a:rPr lang="ru-RU" sz="1600" dirty="0">
                <a:solidFill>
                  <a:schemeClr val="tx1"/>
                </a:solidFill>
              </a:rPr>
              <a:t>на рыночные взаимоотношения, испытывают потребность в бухгалтерской информации, потому что именно она в состоянии обеспечить нормальное функционирование предприятия</a:t>
            </a:r>
            <a:r>
              <a:rPr lang="ru-RU" sz="1600" dirty="0">
                <a:solidFill>
                  <a:schemeClr val="tx1">
                    <a:lumMod val="50000"/>
                    <a:lumOff val="50000"/>
                  </a:schemeClr>
                </a:solidFill>
              </a:rPr>
              <a:t>.</a:t>
            </a:r>
            <a:endParaRPr lang="en-US" sz="1600" dirty="0">
              <a:solidFill>
                <a:schemeClr val="tx1">
                  <a:lumMod val="50000"/>
                  <a:lumOff val="50000"/>
                </a:schemeClr>
              </a:solidFill>
            </a:endParaRPr>
          </a:p>
        </p:txBody>
      </p:sp>
      <p:sp>
        <p:nvSpPr>
          <p:cNvPr id="39" name="Right Triangle 38">
            <a:extLst>
              <a:ext uri="{FF2B5EF4-FFF2-40B4-BE49-F238E27FC236}">
                <a16:creationId xmlns="" xmlns:a16="http://schemas.microsoft.com/office/drawing/2014/main" id="{565B680D-617B-4A8A-A1F3-6995192C2CCF}"/>
              </a:ext>
            </a:extLst>
          </p:cNvPr>
          <p:cNvSpPr/>
          <p:nvPr/>
        </p:nvSpPr>
        <p:spPr>
          <a:xfrm flipH="1" flipV="1">
            <a:off x="3142146" y="2485851"/>
            <a:ext cx="306653" cy="228599"/>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a:extLst>
              <a:ext uri="{FF2B5EF4-FFF2-40B4-BE49-F238E27FC236}">
                <a16:creationId xmlns="" xmlns:a16="http://schemas.microsoft.com/office/drawing/2014/main" id="{D119D3C7-6C0F-4676-9635-325AC42CA380}"/>
              </a:ext>
            </a:extLst>
          </p:cNvPr>
          <p:cNvSpPr/>
          <p:nvPr/>
        </p:nvSpPr>
        <p:spPr>
          <a:xfrm>
            <a:off x="3446576" y="2355090"/>
            <a:ext cx="2036618" cy="4502909"/>
          </a:xfrm>
          <a:prstGeom prst="rect">
            <a:avLst/>
          </a:prstGeom>
          <a:solidFill>
            <a:schemeClr val="bg1"/>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ctr"/>
            <a:r>
              <a:rPr lang="ru-RU" sz="1600" b="1" dirty="0">
                <a:solidFill>
                  <a:schemeClr val="tx1"/>
                </a:solidFill>
              </a:rPr>
              <a:t>управленческая информация </a:t>
            </a:r>
            <a:endParaRPr lang="ru-RU" sz="1600" b="1" dirty="0" smtClean="0">
              <a:solidFill>
                <a:schemeClr val="tx1"/>
              </a:solidFill>
            </a:endParaRPr>
          </a:p>
          <a:p>
            <a:pPr algn="ctr"/>
            <a:r>
              <a:rPr lang="ru-RU" sz="1400" dirty="0" smtClean="0">
                <a:solidFill>
                  <a:schemeClr val="tx1"/>
                </a:solidFill>
              </a:rPr>
              <a:t>- </a:t>
            </a:r>
            <a:r>
              <a:rPr lang="ru-RU" sz="1400" dirty="0">
                <a:solidFill>
                  <a:schemeClr val="tx1"/>
                </a:solidFill>
              </a:rPr>
              <a:t>это учетная информация, специально подготовленная в помощь менеджерам. Она используется в процессе планирования, исполнения и контроля. В бухгалтерском учете внимание акцентируется всего на использовании учетной информации в процессе принятия решений</a:t>
            </a:r>
            <a:endParaRPr lang="en-US" sz="1400" dirty="0">
              <a:solidFill>
                <a:schemeClr val="tx1"/>
              </a:solidFill>
            </a:endParaRPr>
          </a:p>
        </p:txBody>
      </p:sp>
      <p:sp>
        <p:nvSpPr>
          <p:cNvPr id="74" name="Right Triangle 73">
            <a:extLst>
              <a:ext uri="{FF2B5EF4-FFF2-40B4-BE49-F238E27FC236}">
                <a16:creationId xmlns="" xmlns:a16="http://schemas.microsoft.com/office/drawing/2014/main" id="{CEFB4CA7-78CF-449C-986D-826F82960A43}"/>
              </a:ext>
            </a:extLst>
          </p:cNvPr>
          <p:cNvSpPr/>
          <p:nvPr/>
        </p:nvSpPr>
        <p:spPr>
          <a:xfrm flipH="1" flipV="1">
            <a:off x="6133081" y="2485851"/>
            <a:ext cx="306653" cy="228599"/>
          </a:xfrm>
          <a:prstGeom prst="r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5" name="Rectangle 74">
            <a:extLst>
              <a:ext uri="{FF2B5EF4-FFF2-40B4-BE49-F238E27FC236}">
                <a16:creationId xmlns="" xmlns:a16="http://schemas.microsoft.com/office/drawing/2014/main" id="{CA35515A-9D8B-43B0-8232-78961BF46DDC}"/>
              </a:ext>
            </a:extLst>
          </p:cNvPr>
          <p:cNvSpPr/>
          <p:nvPr/>
        </p:nvSpPr>
        <p:spPr>
          <a:xfrm>
            <a:off x="6439735" y="2319487"/>
            <a:ext cx="2036618" cy="4538512"/>
          </a:xfrm>
          <a:prstGeom prst="rect">
            <a:avLst/>
          </a:prstGeom>
          <a:solidFill>
            <a:schemeClr val="bg1"/>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ctr">
              <a:spcBef>
                <a:spcPts val="1350"/>
              </a:spcBef>
            </a:pPr>
            <a:r>
              <a:rPr lang="ru-RU" sz="1600" b="1" dirty="0">
                <a:solidFill>
                  <a:schemeClr val="tx1"/>
                </a:solidFill>
              </a:rPr>
              <a:t>финансовая информация </a:t>
            </a:r>
            <a:r>
              <a:rPr lang="ru-RU" sz="1600" dirty="0">
                <a:solidFill>
                  <a:schemeClr val="tx1"/>
                </a:solidFill>
              </a:rPr>
              <a:t>необходима для менеджеров высшего и среднего звена и внешних пользователей, включая акционеров (и доверенных пользователей в некоммерческих организациях), банкиров и других кредиторов, правительственные агентства</a:t>
            </a:r>
            <a:endParaRPr lang="en-US" sz="1600" dirty="0">
              <a:solidFill>
                <a:schemeClr val="tx1"/>
              </a:solidFill>
            </a:endParaRPr>
          </a:p>
        </p:txBody>
      </p:sp>
      <p:sp>
        <p:nvSpPr>
          <p:cNvPr id="78" name="Right Triangle 77">
            <a:extLst>
              <a:ext uri="{FF2B5EF4-FFF2-40B4-BE49-F238E27FC236}">
                <a16:creationId xmlns="" xmlns:a16="http://schemas.microsoft.com/office/drawing/2014/main" id="{E0DFB971-3C4F-4C58-B450-89057B58CF26}"/>
              </a:ext>
            </a:extLst>
          </p:cNvPr>
          <p:cNvSpPr/>
          <p:nvPr/>
        </p:nvSpPr>
        <p:spPr>
          <a:xfrm flipH="1" flipV="1">
            <a:off x="7094861" y="2438226"/>
            <a:ext cx="1381491" cy="123999"/>
          </a:xfrm>
          <a:prstGeom prst="rtTriangle">
            <a:avLst/>
          </a:prstGeom>
          <a:solidFill>
            <a:schemeClr val="tx2">
              <a:lumMod val="90000"/>
              <a:lumOff val="10000"/>
            </a:schemeClr>
          </a:solidFill>
          <a:ln w="57150">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just">
              <a:spcBef>
                <a:spcPts val="1350"/>
              </a:spcBef>
            </a:pPr>
            <a:endParaRPr lang="en-US" sz="1050">
              <a:solidFill>
                <a:schemeClr val="tx1">
                  <a:lumMod val="50000"/>
                  <a:lumOff val="50000"/>
                </a:schemeClr>
              </a:solidFill>
            </a:endParaRPr>
          </a:p>
        </p:txBody>
      </p:sp>
      <p:sp>
        <p:nvSpPr>
          <p:cNvPr id="79" name="Right Triangle 78">
            <a:extLst>
              <a:ext uri="{FF2B5EF4-FFF2-40B4-BE49-F238E27FC236}">
                <a16:creationId xmlns="" xmlns:a16="http://schemas.microsoft.com/office/drawing/2014/main" id="{7E9DFCF6-2E4F-4B56-8FB4-02DB1B664A4D}"/>
              </a:ext>
            </a:extLst>
          </p:cNvPr>
          <p:cNvSpPr/>
          <p:nvPr/>
        </p:nvSpPr>
        <p:spPr>
          <a:xfrm flipH="1" flipV="1">
            <a:off x="4103926" y="2438226"/>
            <a:ext cx="1381491" cy="123999"/>
          </a:xfrm>
          <a:prstGeom prst="rtTriangle">
            <a:avLst/>
          </a:prstGeom>
          <a:solidFill>
            <a:schemeClr val="accent2">
              <a:lumMod val="50000"/>
            </a:schemeClr>
          </a:solid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just">
              <a:spcBef>
                <a:spcPts val="1350"/>
              </a:spcBef>
            </a:pPr>
            <a:endParaRPr lang="en-US" sz="1050">
              <a:solidFill>
                <a:schemeClr val="tx1">
                  <a:lumMod val="50000"/>
                  <a:lumOff val="50000"/>
                </a:schemeClr>
              </a:solidFill>
            </a:endParaRPr>
          </a:p>
        </p:txBody>
      </p:sp>
      <p:sp>
        <p:nvSpPr>
          <p:cNvPr id="80" name="Right Triangle 79">
            <a:extLst>
              <a:ext uri="{FF2B5EF4-FFF2-40B4-BE49-F238E27FC236}">
                <a16:creationId xmlns="" xmlns:a16="http://schemas.microsoft.com/office/drawing/2014/main" id="{E8D16520-B153-4339-B375-7E7829431D5B}"/>
              </a:ext>
            </a:extLst>
          </p:cNvPr>
          <p:cNvSpPr/>
          <p:nvPr/>
        </p:nvSpPr>
        <p:spPr>
          <a:xfrm flipH="1" flipV="1">
            <a:off x="1137713" y="2438226"/>
            <a:ext cx="1381491" cy="123999"/>
          </a:xfrm>
          <a:prstGeom prst="rtTriangle">
            <a:avLst/>
          </a:prstGeom>
          <a:solidFill>
            <a:schemeClr val="accent1">
              <a:lumMod val="50000"/>
            </a:schemeClr>
          </a:solid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342900" rIns="137160" bIns="68580" numCol="1" spcCol="0" rtlCol="0" fromWordArt="0" anchor="t" anchorCtr="0" forceAA="0" compatLnSpc="1">
            <a:prstTxWarp prst="textNoShape">
              <a:avLst/>
            </a:prstTxWarp>
            <a:noAutofit/>
          </a:bodyPr>
          <a:lstStyle/>
          <a:p>
            <a:pPr algn="just">
              <a:spcBef>
                <a:spcPts val="1350"/>
              </a:spcBef>
            </a:pPr>
            <a:endParaRPr lang="en-US" sz="1050">
              <a:solidFill>
                <a:schemeClr val="tx1">
                  <a:lumMod val="50000"/>
                  <a:lumOff val="50000"/>
                </a:schemeClr>
              </a:solidFill>
            </a:endParaRPr>
          </a:p>
        </p:txBody>
      </p:sp>
      <p:sp>
        <p:nvSpPr>
          <p:cNvPr id="4" name="Arrow: Pentagon 3">
            <a:extLst>
              <a:ext uri="{FF2B5EF4-FFF2-40B4-BE49-F238E27FC236}">
                <a16:creationId xmlns="" xmlns:a16="http://schemas.microsoft.com/office/drawing/2014/main" id="{0EB70031-DD32-458A-82D9-326183F7A65B}"/>
              </a:ext>
            </a:extLst>
          </p:cNvPr>
          <p:cNvSpPr/>
          <p:nvPr/>
        </p:nvSpPr>
        <p:spPr>
          <a:xfrm>
            <a:off x="181903" y="1931560"/>
            <a:ext cx="2834987" cy="55429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p>
        </p:txBody>
      </p:sp>
      <p:sp>
        <p:nvSpPr>
          <p:cNvPr id="6" name="Rectangle 5">
            <a:extLst>
              <a:ext uri="{FF2B5EF4-FFF2-40B4-BE49-F238E27FC236}">
                <a16:creationId xmlns="" xmlns:a16="http://schemas.microsoft.com/office/drawing/2014/main" id="{B2737CE4-47F6-42BA-9D3D-C3B9C7FD0AC3}"/>
              </a:ext>
            </a:extLst>
          </p:cNvPr>
          <p:cNvSpPr/>
          <p:nvPr/>
        </p:nvSpPr>
        <p:spPr>
          <a:xfrm>
            <a:off x="281695" y="2007814"/>
            <a:ext cx="401782" cy="401782"/>
          </a:xfrm>
          <a:prstGeom prst="rect">
            <a:avLst/>
          </a:prstGeom>
          <a:solidFill>
            <a:schemeClr val="accent1">
              <a:lumMod val="75000"/>
            </a:schemeClr>
          </a:solidFill>
          <a:ln>
            <a:noFill/>
          </a:ln>
          <a:effectLst>
            <a:innerShdw dist="50800" dir="27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01</a:t>
            </a:r>
          </a:p>
        </p:txBody>
      </p:sp>
      <p:sp>
        <p:nvSpPr>
          <p:cNvPr id="41" name="Arrow: Pentagon 40">
            <a:extLst>
              <a:ext uri="{FF2B5EF4-FFF2-40B4-BE49-F238E27FC236}">
                <a16:creationId xmlns="" xmlns:a16="http://schemas.microsoft.com/office/drawing/2014/main" id="{82C363AB-F2BB-450B-979E-8DE4224CF3FA}"/>
              </a:ext>
            </a:extLst>
          </p:cNvPr>
          <p:cNvSpPr/>
          <p:nvPr/>
        </p:nvSpPr>
        <p:spPr>
          <a:xfrm>
            <a:off x="3142146" y="1931560"/>
            <a:ext cx="2834987" cy="5542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solidFill>
                <a:schemeClr val="accent2">
                  <a:lumMod val="50000"/>
                </a:schemeClr>
              </a:solidFill>
            </a:endParaRPr>
          </a:p>
        </p:txBody>
      </p:sp>
      <p:sp>
        <p:nvSpPr>
          <p:cNvPr id="42" name="Rectangle 41">
            <a:extLst>
              <a:ext uri="{FF2B5EF4-FFF2-40B4-BE49-F238E27FC236}">
                <a16:creationId xmlns="" xmlns:a16="http://schemas.microsoft.com/office/drawing/2014/main" id="{788286DE-6208-4DEB-A0D6-DFC29E04B8C7}"/>
              </a:ext>
            </a:extLst>
          </p:cNvPr>
          <p:cNvSpPr/>
          <p:nvPr/>
        </p:nvSpPr>
        <p:spPr>
          <a:xfrm>
            <a:off x="3247908" y="2007814"/>
            <a:ext cx="401782" cy="401782"/>
          </a:xfrm>
          <a:prstGeom prst="rect">
            <a:avLst/>
          </a:prstGeom>
          <a:solidFill>
            <a:schemeClr val="accent2">
              <a:lumMod val="75000"/>
            </a:schemeClr>
          </a:solidFill>
          <a:ln>
            <a:noFill/>
          </a:ln>
          <a:effectLst>
            <a:innerShdw dist="50800" dir="27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02</a:t>
            </a:r>
          </a:p>
        </p:txBody>
      </p:sp>
      <p:sp>
        <p:nvSpPr>
          <p:cNvPr id="76" name="Arrow: Pentagon 75">
            <a:extLst>
              <a:ext uri="{FF2B5EF4-FFF2-40B4-BE49-F238E27FC236}">
                <a16:creationId xmlns="" xmlns:a16="http://schemas.microsoft.com/office/drawing/2014/main" id="{7AB4DE56-A4BF-431A-AB74-9B93878F64AF}"/>
              </a:ext>
            </a:extLst>
          </p:cNvPr>
          <p:cNvSpPr/>
          <p:nvPr/>
        </p:nvSpPr>
        <p:spPr>
          <a:xfrm>
            <a:off x="6133081" y="1931560"/>
            <a:ext cx="2834987" cy="5542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solidFill>
                <a:schemeClr val="accent1">
                  <a:lumMod val="50000"/>
                </a:schemeClr>
              </a:solidFill>
            </a:endParaRPr>
          </a:p>
        </p:txBody>
      </p:sp>
      <p:sp>
        <p:nvSpPr>
          <p:cNvPr id="77" name="Rectangle 76">
            <a:extLst>
              <a:ext uri="{FF2B5EF4-FFF2-40B4-BE49-F238E27FC236}">
                <a16:creationId xmlns="" xmlns:a16="http://schemas.microsoft.com/office/drawing/2014/main" id="{581FCFFC-8DA0-499B-9CB9-D4685AFD8F99}"/>
              </a:ext>
            </a:extLst>
          </p:cNvPr>
          <p:cNvSpPr/>
          <p:nvPr/>
        </p:nvSpPr>
        <p:spPr>
          <a:xfrm>
            <a:off x="6238843" y="2007814"/>
            <a:ext cx="401782" cy="401782"/>
          </a:xfrm>
          <a:prstGeom prst="rect">
            <a:avLst/>
          </a:prstGeom>
          <a:solidFill>
            <a:schemeClr val="accent3">
              <a:lumMod val="75000"/>
            </a:schemeClr>
          </a:solidFill>
          <a:ln>
            <a:noFill/>
          </a:ln>
          <a:effectLst>
            <a:innerShdw dist="50800" dir="27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03</a:t>
            </a:r>
          </a:p>
        </p:txBody>
      </p:sp>
    </p:spTree>
    <p:extLst>
      <p:ext uri="{BB962C8B-B14F-4D97-AF65-F5344CB8AC3E}">
        <p14:creationId xmlns:p14="http://schemas.microsoft.com/office/powerpoint/2010/main" val="34512868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5" y="0"/>
            <a:ext cx="4420030" cy="3625892"/>
          </a:xfrm>
          <a:prstGeom prst="rect">
            <a:avLst/>
          </a:prstGeom>
        </p:spPr>
      </p:pic>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p:txBody>
          <a:bodyPr>
            <a:noAutofit/>
          </a:bodyPr>
          <a:lstStyle/>
          <a:p>
            <a:r>
              <a:rPr lang="ru-RU" b="1" dirty="0"/>
              <a:t>БУХГАЛТЕРСКИЙ УЧЕТ В США</a:t>
            </a:r>
            <a:endParaRPr lang="en-US" dirty="0"/>
          </a:p>
        </p:txBody>
      </p:sp>
      <p:sp>
        <p:nvSpPr>
          <p:cNvPr id="33" name="Heart 32">
            <a:extLst>
              <a:ext uri="{FF2B5EF4-FFF2-40B4-BE49-F238E27FC236}">
                <a16:creationId xmlns="" xmlns:a16="http://schemas.microsoft.com/office/drawing/2014/main" id="{96021B62-69D7-416D-81D8-8C151042B049}"/>
              </a:ext>
            </a:extLst>
          </p:cNvPr>
          <p:cNvSpPr/>
          <p:nvPr/>
        </p:nvSpPr>
        <p:spPr>
          <a:xfrm rot="18885054">
            <a:off x="2590707" y="1583336"/>
            <a:ext cx="2016405" cy="2016405"/>
          </a:xfrm>
          <a:prstGeom prst="heart">
            <a:avLst/>
          </a:prstGeom>
          <a:solidFill>
            <a:schemeClr val="accent6"/>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Heart 33">
            <a:extLst>
              <a:ext uri="{FF2B5EF4-FFF2-40B4-BE49-F238E27FC236}">
                <a16:creationId xmlns="" xmlns:a16="http://schemas.microsoft.com/office/drawing/2014/main" id="{7153E3D5-274C-478D-B6A5-F5E13246AA73}"/>
              </a:ext>
            </a:extLst>
          </p:cNvPr>
          <p:cNvSpPr/>
          <p:nvPr/>
        </p:nvSpPr>
        <p:spPr>
          <a:xfrm rot="2697388">
            <a:off x="4557217" y="1583351"/>
            <a:ext cx="2016405" cy="2016405"/>
          </a:xfrm>
          <a:prstGeom prst="heart">
            <a:avLst/>
          </a:prstGeom>
          <a:solidFill>
            <a:schemeClr val="accent3"/>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Heart 34">
            <a:extLst>
              <a:ext uri="{FF2B5EF4-FFF2-40B4-BE49-F238E27FC236}">
                <a16:creationId xmlns="" xmlns:a16="http://schemas.microsoft.com/office/drawing/2014/main" id="{1DA9F41E-A247-4A07-B653-31F552D5F5EC}"/>
              </a:ext>
            </a:extLst>
          </p:cNvPr>
          <p:cNvSpPr/>
          <p:nvPr/>
        </p:nvSpPr>
        <p:spPr>
          <a:xfrm rot="8100134">
            <a:off x="4565896" y="3590741"/>
            <a:ext cx="2016405" cy="2016405"/>
          </a:xfrm>
          <a:prstGeom prst="heart">
            <a:avLst/>
          </a:prstGeom>
          <a:solidFill>
            <a:schemeClr val="accent2"/>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Heart 35">
            <a:extLst>
              <a:ext uri="{FF2B5EF4-FFF2-40B4-BE49-F238E27FC236}">
                <a16:creationId xmlns="" xmlns:a16="http://schemas.microsoft.com/office/drawing/2014/main" id="{25ACD95C-CA99-435C-AD79-CBF5E89148C4}"/>
              </a:ext>
            </a:extLst>
          </p:cNvPr>
          <p:cNvSpPr/>
          <p:nvPr/>
        </p:nvSpPr>
        <p:spPr>
          <a:xfrm rot="13494231">
            <a:off x="2573391" y="3590743"/>
            <a:ext cx="2016405" cy="2016405"/>
          </a:xfrm>
          <a:prstGeom prst="heart">
            <a:avLst/>
          </a:prstGeom>
          <a:solidFill>
            <a:schemeClr val="accent5"/>
          </a:solidFill>
          <a:ln>
            <a:noFill/>
          </a:ln>
          <a:effectLst>
            <a:innerShdw dist="88900" dir="48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Freeform: Shape 8">
            <a:extLst>
              <a:ext uri="{FF2B5EF4-FFF2-40B4-BE49-F238E27FC236}">
                <a16:creationId xmlns="" xmlns:a16="http://schemas.microsoft.com/office/drawing/2014/main" id="{C1AA96DF-F67B-4BFA-91DD-6CEE29309A68}"/>
              </a:ext>
            </a:extLst>
          </p:cNvPr>
          <p:cNvSpPr/>
          <p:nvPr/>
        </p:nvSpPr>
        <p:spPr>
          <a:xfrm>
            <a:off x="3693917" y="2704850"/>
            <a:ext cx="667516" cy="648845"/>
          </a:xfrm>
          <a:custGeom>
            <a:avLst/>
            <a:gdLst>
              <a:gd name="connsiteX0" fmla="*/ 734844 w 734844"/>
              <a:gd name="connsiteY0" fmla="*/ 0 h 714289"/>
              <a:gd name="connsiteX1" fmla="*/ 731888 w 734844"/>
              <a:gd name="connsiteY1" fmla="*/ 171512 h 714289"/>
              <a:gd name="connsiteX2" fmla="*/ 683628 w 734844"/>
              <a:gd name="connsiteY2" fmla="*/ 656653 h 714289"/>
              <a:gd name="connsiteX3" fmla="*/ 198924 w 734844"/>
              <a:gd name="connsiteY3" fmla="*/ 709129 h 714289"/>
              <a:gd name="connsiteX4" fmla="*/ 0 w 734844"/>
              <a:gd name="connsiteY4" fmla="*/ 714289 h 714289"/>
              <a:gd name="connsiteX5" fmla="*/ 8826 w 734844"/>
              <a:gd name="connsiteY5" fmla="*/ 679961 h 714289"/>
              <a:gd name="connsiteX6" fmla="*/ 672845 w 734844"/>
              <a:gd name="connsiteY6" fmla="*/ 15942 h 71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44" h="714289">
                <a:moveTo>
                  <a:pt x="734844" y="0"/>
                </a:moveTo>
                <a:lnTo>
                  <a:pt x="731888" y="171512"/>
                </a:lnTo>
                <a:cubicBezTo>
                  <a:pt x="725090" y="321290"/>
                  <a:pt x="709442" y="482818"/>
                  <a:pt x="683628" y="656653"/>
                </a:cubicBezTo>
                <a:cubicBezTo>
                  <a:pt x="510024" y="683978"/>
                  <a:pt x="348638" y="701030"/>
                  <a:pt x="198924" y="709129"/>
                </a:cubicBezTo>
                <a:lnTo>
                  <a:pt x="0" y="714289"/>
                </a:lnTo>
                <a:lnTo>
                  <a:pt x="8826" y="679961"/>
                </a:lnTo>
                <a:cubicBezTo>
                  <a:pt x="107160" y="363810"/>
                  <a:pt x="356694" y="114275"/>
                  <a:pt x="672845" y="15942"/>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 name="Freeform: Shape 9">
            <a:extLst>
              <a:ext uri="{FF2B5EF4-FFF2-40B4-BE49-F238E27FC236}">
                <a16:creationId xmlns="" xmlns:a16="http://schemas.microsoft.com/office/drawing/2014/main" id="{CD4B4FD1-1723-4D65-AE3E-E8CA4D13B412}"/>
              </a:ext>
            </a:extLst>
          </p:cNvPr>
          <p:cNvSpPr/>
          <p:nvPr/>
        </p:nvSpPr>
        <p:spPr>
          <a:xfrm>
            <a:off x="4803451" y="2707216"/>
            <a:ext cx="658383" cy="646710"/>
          </a:xfrm>
          <a:custGeom>
            <a:avLst/>
            <a:gdLst>
              <a:gd name="connsiteX0" fmla="*/ 0 w 724789"/>
              <a:gd name="connsiteY0" fmla="*/ 0 h 711939"/>
              <a:gd name="connsiteX1" fmla="*/ 51878 w 724789"/>
              <a:gd name="connsiteY1" fmla="*/ 13339 h 711939"/>
              <a:gd name="connsiteX2" fmla="*/ 715897 w 724789"/>
              <a:gd name="connsiteY2" fmla="*/ 677358 h 711939"/>
              <a:gd name="connsiteX3" fmla="*/ 724789 w 724789"/>
              <a:gd name="connsiteY3" fmla="*/ 711939 h 711939"/>
              <a:gd name="connsiteX4" fmla="*/ 539573 w 724789"/>
              <a:gd name="connsiteY4" fmla="*/ 708081 h 711939"/>
              <a:gd name="connsiteX5" fmla="*/ 54607 w 724789"/>
              <a:gd name="connsiteY5" fmla="*/ 658082 h 711939"/>
              <a:gd name="connsiteX6" fmla="*/ 3871 w 724789"/>
              <a:gd name="connsiteY6" fmla="*/ 173193 h 71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4789" h="711939">
                <a:moveTo>
                  <a:pt x="0" y="0"/>
                </a:moveTo>
                <a:lnTo>
                  <a:pt x="51878" y="13339"/>
                </a:lnTo>
                <a:cubicBezTo>
                  <a:pt x="368030" y="111672"/>
                  <a:pt x="617564" y="361207"/>
                  <a:pt x="715897" y="677358"/>
                </a:cubicBezTo>
                <a:lnTo>
                  <a:pt x="724789" y="711939"/>
                </a:lnTo>
                <a:lnTo>
                  <a:pt x="539573" y="708081"/>
                </a:lnTo>
                <a:cubicBezTo>
                  <a:pt x="389820" y="700746"/>
                  <a:pt x="228349" y="684519"/>
                  <a:pt x="54607" y="658082"/>
                </a:cubicBezTo>
                <a:cubicBezTo>
                  <a:pt x="27906" y="484380"/>
                  <a:pt x="11433" y="322934"/>
                  <a:pt x="3871" y="173193"/>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1" name="Freeform: Shape 10">
            <a:extLst>
              <a:ext uri="{FF2B5EF4-FFF2-40B4-BE49-F238E27FC236}">
                <a16:creationId xmlns="" xmlns:a16="http://schemas.microsoft.com/office/drawing/2014/main" id="{FECE9972-50B0-4C0C-8995-03A03C2F96F0}"/>
              </a:ext>
            </a:extLst>
          </p:cNvPr>
          <p:cNvSpPr/>
          <p:nvPr/>
        </p:nvSpPr>
        <p:spPr>
          <a:xfrm>
            <a:off x="3693884" y="3836665"/>
            <a:ext cx="649534" cy="644337"/>
          </a:xfrm>
          <a:custGeom>
            <a:avLst/>
            <a:gdLst>
              <a:gd name="connsiteX0" fmla="*/ 0 w 715048"/>
              <a:gd name="connsiteY0" fmla="*/ 0 h 709326"/>
              <a:gd name="connsiteX1" fmla="*/ 174866 w 715048"/>
              <a:gd name="connsiteY1" fmla="*/ 3482 h 709326"/>
              <a:gd name="connsiteX2" fmla="*/ 659877 w 715048"/>
              <a:gd name="connsiteY2" fmla="*/ 53036 h 709326"/>
              <a:gd name="connsiteX3" fmla="*/ 711059 w 715048"/>
              <a:gd name="connsiteY3" fmla="*/ 537878 h 709326"/>
              <a:gd name="connsiteX4" fmla="*/ 715048 w 715048"/>
              <a:gd name="connsiteY4" fmla="*/ 709326 h 709326"/>
              <a:gd name="connsiteX5" fmla="*/ 672880 w 715048"/>
              <a:gd name="connsiteY5" fmla="*/ 698483 h 709326"/>
              <a:gd name="connsiteX6" fmla="*/ 8861 w 715048"/>
              <a:gd name="connsiteY6" fmla="*/ 34464 h 7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048" h="709326">
                <a:moveTo>
                  <a:pt x="0" y="0"/>
                </a:moveTo>
                <a:lnTo>
                  <a:pt x="174866" y="3482"/>
                </a:lnTo>
                <a:cubicBezTo>
                  <a:pt x="324625" y="10679"/>
                  <a:pt x="486111" y="26758"/>
                  <a:pt x="659877" y="53036"/>
                </a:cubicBezTo>
                <a:cubicBezTo>
                  <a:pt x="686737" y="226713"/>
                  <a:pt x="703359" y="388144"/>
                  <a:pt x="711059" y="537878"/>
                </a:cubicBezTo>
                <a:lnTo>
                  <a:pt x="715048" y="709326"/>
                </a:lnTo>
                <a:lnTo>
                  <a:pt x="672880" y="698483"/>
                </a:lnTo>
                <a:cubicBezTo>
                  <a:pt x="356729" y="600150"/>
                  <a:pt x="107195" y="350616"/>
                  <a:pt x="8861" y="34464"/>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2" name="Freeform: Shape 11">
            <a:extLst>
              <a:ext uri="{FF2B5EF4-FFF2-40B4-BE49-F238E27FC236}">
                <a16:creationId xmlns="" xmlns:a16="http://schemas.microsoft.com/office/drawing/2014/main" id="{43A96BB5-0DF2-40F4-BD22-9DF931C48C20}"/>
              </a:ext>
            </a:extLst>
          </p:cNvPr>
          <p:cNvSpPr/>
          <p:nvPr/>
        </p:nvSpPr>
        <p:spPr>
          <a:xfrm>
            <a:off x="4812105" y="3836825"/>
            <a:ext cx="649660" cy="644221"/>
          </a:xfrm>
          <a:custGeom>
            <a:avLst/>
            <a:gdLst>
              <a:gd name="connsiteX0" fmla="*/ 715186 w 715186"/>
              <a:gd name="connsiteY0" fmla="*/ 0 h 709199"/>
              <a:gd name="connsiteX1" fmla="*/ 706369 w 715186"/>
              <a:gd name="connsiteY1" fmla="*/ 34290 h 709199"/>
              <a:gd name="connsiteX2" fmla="*/ 42350 w 715186"/>
              <a:gd name="connsiteY2" fmla="*/ 698309 h 709199"/>
              <a:gd name="connsiteX3" fmla="*/ 0 w 715186"/>
              <a:gd name="connsiteY3" fmla="*/ 709199 h 709199"/>
              <a:gd name="connsiteX4" fmla="*/ 3679 w 715186"/>
              <a:gd name="connsiteY4" fmla="*/ 539071 h 709199"/>
              <a:gd name="connsiteX5" fmla="*/ 54066 w 715186"/>
              <a:gd name="connsiteY5" fmla="*/ 54146 h 709199"/>
              <a:gd name="connsiteX6" fmla="*/ 538996 w 715186"/>
              <a:gd name="connsiteY6" fmla="*/ 3797 h 70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186" h="709199">
                <a:moveTo>
                  <a:pt x="715186" y="0"/>
                </a:moveTo>
                <a:lnTo>
                  <a:pt x="706369" y="34290"/>
                </a:lnTo>
                <a:cubicBezTo>
                  <a:pt x="608036" y="350442"/>
                  <a:pt x="358502" y="599976"/>
                  <a:pt x="42350" y="698309"/>
                </a:cubicBezTo>
                <a:lnTo>
                  <a:pt x="0" y="709199"/>
                </a:lnTo>
                <a:lnTo>
                  <a:pt x="3679" y="539071"/>
                </a:lnTo>
                <a:cubicBezTo>
                  <a:pt x="11134" y="389325"/>
                  <a:pt x="27490" y="227866"/>
                  <a:pt x="54066" y="54146"/>
                </a:cubicBezTo>
                <a:cubicBezTo>
                  <a:pt x="227789" y="27584"/>
                  <a:pt x="389248" y="11240"/>
                  <a:pt x="538996" y="3797"/>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25" name="Graphic 24" descr="Users">
            <a:extLst>
              <a:ext uri="{FF2B5EF4-FFF2-40B4-BE49-F238E27FC236}">
                <a16:creationId xmlns="" xmlns:a16="http://schemas.microsoft.com/office/drawing/2014/main" id="{BCE079C3-EB13-45D9-B57B-A4049844B61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158466" y="2176227"/>
            <a:ext cx="830621" cy="830621"/>
          </a:xfrm>
          <a:prstGeom prst="rect">
            <a:avLst/>
          </a:prstGeom>
        </p:spPr>
      </p:pic>
      <p:pic>
        <p:nvPicPr>
          <p:cNvPr id="26" name="Graphic 25" descr="Puzzle">
            <a:extLst>
              <a:ext uri="{FF2B5EF4-FFF2-40B4-BE49-F238E27FC236}">
                <a16:creationId xmlns="" xmlns:a16="http://schemas.microsoft.com/office/drawing/2014/main" id="{82A95AF9-CCBC-4DF6-ADAB-FCFD2859DB8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5158048" y="4313914"/>
            <a:ext cx="830621" cy="830621"/>
          </a:xfrm>
          <a:prstGeom prst="rect">
            <a:avLst/>
          </a:prstGeom>
        </p:spPr>
      </p:pic>
      <p:pic>
        <p:nvPicPr>
          <p:cNvPr id="27" name="Graphic 26" descr="Lightbulb">
            <a:extLst>
              <a:ext uri="{FF2B5EF4-FFF2-40B4-BE49-F238E27FC236}">
                <a16:creationId xmlns="" xmlns:a16="http://schemas.microsoft.com/office/drawing/2014/main" id="{4A4B1DA0-AC62-4118-BCAE-198B3E214AE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3165546" y="4313914"/>
            <a:ext cx="830621" cy="830621"/>
          </a:xfrm>
          <a:prstGeom prst="rect">
            <a:avLst/>
          </a:prstGeom>
        </p:spPr>
      </p:pic>
      <p:pic>
        <p:nvPicPr>
          <p:cNvPr id="28" name="Graphic 27" descr="Rocket">
            <a:extLst>
              <a:ext uri="{FF2B5EF4-FFF2-40B4-BE49-F238E27FC236}">
                <a16:creationId xmlns="" xmlns:a16="http://schemas.microsoft.com/office/drawing/2014/main" id="{8E0B5A9C-C075-4D62-8BF4-643CEF3888B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3123412" y="2188034"/>
            <a:ext cx="830621" cy="830621"/>
          </a:xfrm>
          <a:prstGeom prst="rect">
            <a:avLst/>
          </a:prstGeom>
        </p:spPr>
      </p:pic>
      <p:grpSp>
        <p:nvGrpSpPr>
          <p:cNvPr id="29" name="Group 28">
            <a:extLst>
              <a:ext uri="{FF2B5EF4-FFF2-40B4-BE49-F238E27FC236}">
                <a16:creationId xmlns="" xmlns:a16="http://schemas.microsoft.com/office/drawing/2014/main" id="{10AC50C0-1ED2-453B-9789-F5DA34621C8A}"/>
              </a:ext>
            </a:extLst>
          </p:cNvPr>
          <p:cNvGrpSpPr/>
          <p:nvPr/>
        </p:nvGrpSpPr>
        <p:grpSpPr>
          <a:xfrm>
            <a:off x="6885118" y="3927363"/>
            <a:ext cx="2155446" cy="2930637"/>
            <a:chOff x="6691483" y="4695823"/>
            <a:chExt cx="2202817" cy="2930637"/>
          </a:xfrm>
        </p:grpSpPr>
        <p:sp>
          <p:nvSpPr>
            <p:cNvPr id="30" name="TextBox 29">
              <a:extLst>
                <a:ext uri="{FF2B5EF4-FFF2-40B4-BE49-F238E27FC236}">
                  <a16:creationId xmlns="" xmlns:a16="http://schemas.microsoft.com/office/drawing/2014/main" id="{2B85A233-9A85-4E81-B435-D359DA9F1114}"/>
                </a:ext>
              </a:extLst>
            </p:cNvPr>
            <p:cNvSpPr txBox="1"/>
            <p:nvPr/>
          </p:nvSpPr>
          <p:spPr>
            <a:xfrm>
              <a:off x="6691483" y="4695823"/>
              <a:ext cx="2202816" cy="461665"/>
            </a:xfrm>
            <a:prstGeom prst="rect">
              <a:avLst/>
            </a:prstGeom>
            <a:noFill/>
          </p:spPr>
          <p:txBody>
            <a:bodyPr wrap="square" lIns="0" rIns="0" rtlCol="0" anchor="b">
              <a:spAutoFit/>
            </a:bodyPr>
            <a:lstStyle/>
            <a:p>
              <a:pPr algn="ctr"/>
              <a:r>
                <a:rPr lang="ru-RU" sz="2400" b="1" u="sng" dirty="0"/>
                <a:t>Корпорация.</a:t>
              </a:r>
              <a:endParaRPr lang="en-US" sz="2400" b="1" u="sng" cap="all" noProof="1"/>
            </a:p>
          </p:txBody>
        </p:sp>
        <p:sp>
          <p:nvSpPr>
            <p:cNvPr id="31" name="TextBox 30">
              <a:extLst>
                <a:ext uri="{FF2B5EF4-FFF2-40B4-BE49-F238E27FC236}">
                  <a16:creationId xmlns="" xmlns:a16="http://schemas.microsoft.com/office/drawing/2014/main" id="{66E4B12C-A519-4F13-A3DB-8F2CAB8E042B}"/>
                </a:ext>
              </a:extLst>
            </p:cNvPr>
            <p:cNvSpPr txBox="1"/>
            <p:nvPr/>
          </p:nvSpPr>
          <p:spPr>
            <a:xfrm>
              <a:off x="6697329" y="5133470"/>
              <a:ext cx="2196971" cy="2492990"/>
            </a:xfrm>
            <a:prstGeom prst="rect">
              <a:avLst/>
            </a:prstGeom>
            <a:noFill/>
          </p:spPr>
          <p:txBody>
            <a:bodyPr wrap="square" lIns="0" rIns="0" rtlCol="0" anchor="t">
              <a:spAutoFit/>
            </a:bodyPr>
            <a:lstStyle/>
            <a:p>
              <a:pPr algn="just"/>
              <a:r>
                <a:rPr lang="ru-RU" sz="1200" b="1" dirty="0"/>
                <a:t>Это фирма, юридически независимая от собственников, вклады которых представлены в виде акционерного капитала. В США акционеры не могут прямо контролировать операции корпорации. Они выбирают совет директоров, который руководит хозяйственной деятельностью корпорации с целью извлечения прибыли в пользу акционеров</a:t>
              </a:r>
              <a:r>
                <a:rPr lang="ru-RU" sz="1100" b="1" dirty="0"/>
                <a:t>.</a:t>
              </a:r>
              <a:endParaRPr lang="en-US" sz="1100" b="1" noProof="1">
                <a:solidFill>
                  <a:schemeClr val="tx1">
                    <a:lumMod val="65000"/>
                    <a:lumOff val="35000"/>
                  </a:schemeClr>
                </a:solidFill>
              </a:endParaRPr>
            </a:p>
          </p:txBody>
        </p:sp>
      </p:grpSp>
      <p:grpSp>
        <p:nvGrpSpPr>
          <p:cNvPr id="32" name="Group 31">
            <a:extLst>
              <a:ext uri="{FF2B5EF4-FFF2-40B4-BE49-F238E27FC236}">
                <a16:creationId xmlns="" xmlns:a16="http://schemas.microsoft.com/office/drawing/2014/main" id="{D541DC4B-0C0C-4CFD-8BFC-DF8B3F86C08A}"/>
              </a:ext>
            </a:extLst>
          </p:cNvPr>
          <p:cNvGrpSpPr/>
          <p:nvPr/>
        </p:nvGrpSpPr>
        <p:grpSpPr>
          <a:xfrm>
            <a:off x="299140" y="3973535"/>
            <a:ext cx="1888775" cy="2574853"/>
            <a:chOff x="249702" y="4816980"/>
            <a:chExt cx="2202816" cy="1499309"/>
          </a:xfrm>
        </p:grpSpPr>
        <p:sp>
          <p:nvSpPr>
            <p:cNvPr id="37" name="TextBox 36">
              <a:extLst>
                <a:ext uri="{FF2B5EF4-FFF2-40B4-BE49-F238E27FC236}">
                  <a16:creationId xmlns="" xmlns:a16="http://schemas.microsoft.com/office/drawing/2014/main" id="{5AB19B96-B059-4C11-A549-786199ECBE5D}"/>
                </a:ext>
              </a:extLst>
            </p:cNvPr>
            <p:cNvSpPr txBox="1"/>
            <p:nvPr/>
          </p:nvSpPr>
          <p:spPr>
            <a:xfrm>
              <a:off x="249702" y="4816980"/>
              <a:ext cx="2202816" cy="340508"/>
            </a:xfrm>
            <a:prstGeom prst="rect">
              <a:avLst/>
            </a:prstGeom>
            <a:noFill/>
          </p:spPr>
          <p:txBody>
            <a:bodyPr wrap="square" lIns="0" rIns="0" rtlCol="0" anchor="b">
              <a:spAutoFit/>
            </a:bodyPr>
            <a:lstStyle/>
            <a:p>
              <a:pPr algn="ctr"/>
              <a:r>
                <a:rPr lang="ru-RU" sz="1600" b="1" u="sng" dirty="0" smtClean="0"/>
                <a:t>Единоличное (частное) владение</a:t>
              </a:r>
              <a:endParaRPr lang="en-US" sz="1600" b="1" u="sng" cap="all" noProof="1"/>
            </a:p>
          </p:txBody>
        </p:sp>
        <p:sp>
          <p:nvSpPr>
            <p:cNvPr id="38" name="TextBox 37">
              <a:extLst>
                <a:ext uri="{FF2B5EF4-FFF2-40B4-BE49-F238E27FC236}">
                  <a16:creationId xmlns="" xmlns:a16="http://schemas.microsoft.com/office/drawing/2014/main" id="{4D4CC3F8-4A97-4A5E-ACFD-D01CFED3CC03}"/>
                </a:ext>
              </a:extLst>
            </p:cNvPr>
            <p:cNvSpPr txBox="1"/>
            <p:nvPr/>
          </p:nvSpPr>
          <p:spPr>
            <a:xfrm>
              <a:off x="255548" y="5133470"/>
              <a:ext cx="2196970" cy="1182819"/>
            </a:xfrm>
            <a:prstGeom prst="rect">
              <a:avLst/>
            </a:prstGeom>
            <a:noFill/>
          </p:spPr>
          <p:txBody>
            <a:bodyPr wrap="square" lIns="0" rIns="0" rtlCol="0" anchor="t">
              <a:spAutoFit/>
            </a:bodyPr>
            <a:lstStyle/>
            <a:p>
              <a:pPr algn="ctr"/>
              <a:r>
                <a:rPr lang="ru-RU" sz="1400" b="1" dirty="0"/>
                <a:t>Это фирма, создаваемая одним человеком, что дает возможность собственнику полностью контролировать хозяйственную деятельность.</a:t>
              </a:r>
              <a:endParaRPr lang="en-US" sz="1400" b="1" noProof="1">
                <a:solidFill>
                  <a:schemeClr val="tx1">
                    <a:lumMod val="65000"/>
                    <a:lumOff val="35000"/>
                  </a:schemeClr>
                </a:solidFill>
              </a:endParaRPr>
            </a:p>
          </p:txBody>
        </p:sp>
      </p:grpSp>
      <p:grpSp>
        <p:nvGrpSpPr>
          <p:cNvPr id="39" name="Group 38">
            <a:extLst>
              <a:ext uri="{FF2B5EF4-FFF2-40B4-BE49-F238E27FC236}">
                <a16:creationId xmlns="" xmlns:a16="http://schemas.microsoft.com/office/drawing/2014/main" id="{2189060C-5F18-4FB3-8565-520A13A7F8FE}"/>
              </a:ext>
            </a:extLst>
          </p:cNvPr>
          <p:cNvGrpSpPr/>
          <p:nvPr/>
        </p:nvGrpSpPr>
        <p:grpSpPr>
          <a:xfrm>
            <a:off x="6897033" y="1673650"/>
            <a:ext cx="2117448" cy="2253531"/>
            <a:chOff x="6697329" y="1204614"/>
            <a:chExt cx="2202817" cy="2253531"/>
          </a:xfrm>
        </p:grpSpPr>
        <p:sp>
          <p:nvSpPr>
            <p:cNvPr id="40" name="TextBox 39">
              <a:extLst>
                <a:ext uri="{FF2B5EF4-FFF2-40B4-BE49-F238E27FC236}">
                  <a16:creationId xmlns="" xmlns:a16="http://schemas.microsoft.com/office/drawing/2014/main" id="{2B5B7023-83DC-400B-948E-15F592ACB438}"/>
                </a:ext>
              </a:extLst>
            </p:cNvPr>
            <p:cNvSpPr txBox="1"/>
            <p:nvPr/>
          </p:nvSpPr>
          <p:spPr>
            <a:xfrm>
              <a:off x="6697329" y="1204614"/>
              <a:ext cx="2202816" cy="461665"/>
            </a:xfrm>
            <a:prstGeom prst="rect">
              <a:avLst/>
            </a:prstGeom>
            <a:noFill/>
          </p:spPr>
          <p:txBody>
            <a:bodyPr wrap="square" lIns="0" rIns="0" rtlCol="0" anchor="b">
              <a:spAutoFit/>
            </a:bodyPr>
            <a:lstStyle/>
            <a:p>
              <a:r>
                <a:rPr lang="ru-RU" sz="2400" i="1" u="sng" dirty="0"/>
                <a:t>Товарищество.</a:t>
              </a:r>
              <a:endParaRPr lang="en-US" sz="2400" b="1" u="sng" cap="all" noProof="1"/>
            </a:p>
          </p:txBody>
        </p:sp>
        <p:sp>
          <p:nvSpPr>
            <p:cNvPr id="41" name="TextBox 40">
              <a:extLst>
                <a:ext uri="{FF2B5EF4-FFF2-40B4-BE49-F238E27FC236}">
                  <a16:creationId xmlns="" xmlns:a16="http://schemas.microsoft.com/office/drawing/2014/main" id="{E378B452-90B4-40EC-89FB-37029BFA5D46}"/>
                </a:ext>
              </a:extLst>
            </p:cNvPr>
            <p:cNvSpPr txBox="1"/>
            <p:nvPr/>
          </p:nvSpPr>
          <p:spPr>
            <a:xfrm>
              <a:off x="6703175" y="1642263"/>
              <a:ext cx="2196971" cy="1815882"/>
            </a:xfrm>
            <a:prstGeom prst="rect">
              <a:avLst/>
            </a:prstGeom>
            <a:noFill/>
          </p:spPr>
          <p:txBody>
            <a:bodyPr wrap="square" lIns="0" rIns="0" rtlCol="0" anchor="t">
              <a:spAutoFit/>
            </a:bodyPr>
            <a:lstStyle/>
            <a:p>
              <a:pPr algn="just"/>
              <a:r>
                <a:rPr lang="ru-RU" sz="1400" b="1" dirty="0"/>
                <a:t>Это фирма, создаваемая двумя (и более) совладельцами, которые делят между собой прибыль или убытки товарищества в соответствии с заранее оговоренной формулой.</a:t>
              </a:r>
              <a:endParaRPr lang="en-US" sz="1400" b="1" noProof="1">
                <a:solidFill>
                  <a:schemeClr val="tx1">
                    <a:lumMod val="65000"/>
                    <a:lumOff val="35000"/>
                  </a:schemeClr>
                </a:solidFill>
              </a:endParaRPr>
            </a:p>
          </p:txBody>
        </p:sp>
      </p:grpSp>
      <p:sp>
        <p:nvSpPr>
          <p:cNvPr id="43" name="TextBox 42">
            <a:extLst>
              <a:ext uri="{FF2B5EF4-FFF2-40B4-BE49-F238E27FC236}">
                <a16:creationId xmlns="" xmlns:a16="http://schemas.microsoft.com/office/drawing/2014/main" id="{36FCD7F4-9E43-44C7-B90C-B6E8021F0B34}"/>
              </a:ext>
            </a:extLst>
          </p:cNvPr>
          <p:cNvSpPr txBox="1"/>
          <p:nvPr/>
        </p:nvSpPr>
        <p:spPr>
          <a:xfrm>
            <a:off x="271759" y="1447165"/>
            <a:ext cx="1888775" cy="2554545"/>
          </a:xfrm>
          <a:prstGeom prst="rect">
            <a:avLst/>
          </a:prstGeom>
          <a:noFill/>
        </p:spPr>
        <p:txBody>
          <a:bodyPr wrap="square" lIns="0" rIns="0" rtlCol="0" anchor="b">
            <a:spAutoFit/>
          </a:bodyPr>
          <a:lstStyle/>
          <a:p>
            <a:pPr algn="ctr"/>
            <a:r>
              <a:rPr lang="ru-RU" sz="2000" b="1" dirty="0"/>
              <a:t>В США существуют три основные организационно-правовые формы хозяйственной деятельности:</a:t>
            </a:r>
            <a:endParaRPr lang="en-US" sz="2000" b="1" cap="all" noProof="1"/>
          </a:p>
        </p:txBody>
      </p:sp>
    </p:spTree>
    <p:extLst>
      <p:ext uri="{BB962C8B-B14F-4D97-AF65-F5344CB8AC3E}">
        <p14:creationId xmlns:p14="http://schemas.microsoft.com/office/powerpoint/2010/main" val="2487833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Arrow: Pentagon 40">
            <a:extLst>
              <a:ext uri="{FF2B5EF4-FFF2-40B4-BE49-F238E27FC236}">
                <a16:creationId xmlns="" xmlns:a16="http://schemas.microsoft.com/office/drawing/2014/main" id="{82C363AB-F2BB-450B-979E-8DE4224CF3FA}"/>
              </a:ext>
            </a:extLst>
          </p:cNvPr>
          <p:cNvSpPr/>
          <p:nvPr/>
        </p:nvSpPr>
        <p:spPr>
          <a:xfrm>
            <a:off x="390396" y="332653"/>
            <a:ext cx="8646100" cy="117578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solidFill>
                <a:schemeClr val="accent2">
                  <a:lumMod val="50000"/>
                </a:schemeClr>
              </a:solidFill>
            </a:endParaRPr>
          </a:p>
        </p:txBody>
      </p:sp>
      <p:sp>
        <p:nvSpPr>
          <p:cNvPr id="112" name="Freeform: Shape 111">
            <a:extLst>
              <a:ext uri="{FF2B5EF4-FFF2-40B4-BE49-F238E27FC236}">
                <a16:creationId xmlns:a16="http://schemas.microsoft.com/office/drawing/2014/main" xmlns="" id="{0E4139C9-6B50-4515-A01B-DE03A71CE582}"/>
              </a:ext>
            </a:extLst>
          </p:cNvPr>
          <p:cNvSpPr/>
          <p:nvPr/>
        </p:nvSpPr>
        <p:spPr>
          <a:xfrm>
            <a:off x="4925105" y="2171701"/>
            <a:ext cx="2003652" cy="2819400"/>
          </a:xfrm>
          <a:custGeom>
            <a:avLst/>
            <a:gdLst>
              <a:gd name="connsiteX0" fmla="*/ 1569120 w 2671536"/>
              <a:gd name="connsiteY0" fmla="*/ 0 h 3759200"/>
              <a:gd name="connsiteX1" fmla="*/ 2671536 w 2671536"/>
              <a:gd name="connsiteY1" fmla="*/ 0 h 3759200"/>
              <a:gd name="connsiteX2" fmla="*/ 2671536 w 2671536"/>
              <a:gd name="connsiteY2" fmla="*/ 1147567 h 3759200"/>
              <a:gd name="connsiteX3" fmla="*/ 2671536 w 2671536"/>
              <a:gd name="connsiteY3" fmla="*/ 2708057 h 3759200"/>
              <a:gd name="connsiteX4" fmla="*/ 2671536 w 2671536"/>
              <a:gd name="connsiteY4" fmla="*/ 3759200 h 3759200"/>
              <a:gd name="connsiteX5" fmla="*/ 1447868 w 2671536"/>
              <a:gd name="connsiteY5" fmla="*/ 3759200 h 3759200"/>
              <a:gd name="connsiteX6" fmla="*/ 0 w 2671536"/>
              <a:gd name="connsiteY6" fmla="*/ 188595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1536" h="3759200">
                <a:moveTo>
                  <a:pt x="1569120" y="0"/>
                </a:moveTo>
                <a:lnTo>
                  <a:pt x="2671536" y="0"/>
                </a:lnTo>
                <a:lnTo>
                  <a:pt x="2671536" y="1147567"/>
                </a:lnTo>
                <a:lnTo>
                  <a:pt x="2671536" y="2708057"/>
                </a:lnTo>
                <a:lnTo>
                  <a:pt x="2671536" y="3759200"/>
                </a:lnTo>
                <a:lnTo>
                  <a:pt x="1447868" y="3759200"/>
                </a:lnTo>
                <a:lnTo>
                  <a:pt x="0" y="18859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11" name="Freeform: Shape 110">
            <a:extLst>
              <a:ext uri="{FF2B5EF4-FFF2-40B4-BE49-F238E27FC236}">
                <a16:creationId xmlns:a16="http://schemas.microsoft.com/office/drawing/2014/main" xmlns="" id="{A951040E-360E-4DB8-A9A1-F50D5E713764}"/>
              </a:ext>
            </a:extLst>
          </p:cNvPr>
          <p:cNvSpPr/>
          <p:nvPr/>
        </p:nvSpPr>
        <p:spPr>
          <a:xfrm>
            <a:off x="2215243" y="2171701"/>
            <a:ext cx="2013176" cy="2819400"/>
          </a:xfrm>
          <a:custGeom>
            <a:avLst/>
            <a:gdLst>
              <a:gd name="connsiteX0" fmla="*/ 2684235 w 2684235"/>
              <a:gd name="connsiteY0" fmla="*/ 1885950 h 3759200"/>
              <a:gd name="connsiteX1" fmla="*/ 2684235 w 2684235"/>
              <a:gd name="connsiteY1" fmla="*/ 1885951 h 3759200"/>
              <a:gd name="connsiteX2" fmla="*/ 2684234 w 2684235"/>
              <a:gd name="connsiteY2" fmla="*/ 1885951 h 3759200"/>
              <a:gd name="connsiteX3" fmla="*/ 0 w 2684235"/>
              <a:gd name="connsiteY3" fmla="*/ 0 h 3759200"/>
              <a:gd name="connsiteX4" fmla="*/ 1217511 w 2684235"/>
              <a:gd name="connsiteY4" fmla="*/ 0 h 3759200"/>
              <a:gd name="connsiteX5" fmla="*/ 2684235 w 2684235"/>
              <a:gd name="connsiteY5" fmla="*/ 1885950 h 3759200"/>
              <a:gd name="connsiteX6" fmla="*/ 2465545 w 2684235"/>
              <a:gd name="connsiteY6" fmla="*/ 1818088 h 3759200"/>
              <a:gd name="connsiteX7" fmla="*/ 2465546 w 2684235"/>
              <a:gd name="connsiteY7" fmla="*/ 1818089 h 3759200"/>
              <a:gd name="connsiteX8" fmla="*/ 2684234 w 2684235"/>
              <a:gd name="connsiteY8" fmla="*/ 1885951 h 3759200"/>
              <a:gd name="connsiteX9" fmla="*/ 1108767 w 2684235"/>
              <a:gd name="connsiteY9" fmla="*/ 3759200 h 3759200"/>
              <a:gd name="connsiteX10" fmla="*/ 0 w 2684235"/>
              <a:gd name="connsiteY10" fmla="*/ 3759200 h 3759200"/>
              <a:gd name="connsiteX11" fmla="*/ 0 w 2684235"/>
              <a:gd name="connsiteY11" fmla="*/ 2617902 h 3759200"/>
              <a:gd name="connsiteX12" fmla="*/ 0 w 2684235"/>
              <a:gd name="connsiteY12" fmla="*/ 2617901 h 3759200"/>
              <a:gd name="connsiteX13" fmla="*/ 0 w 2684235"/>
              <a:gd name="connsiteY13" fmla="*/ 1052999 h 3759200"/>
              <a:gd name="connsiteX14" fmla="*/ 173119 w 2684235"/>
              <a:gd name="connsiteY14" fmla="*/ 1106720 h 3759200"/>
              <a:gd name="connsiteX15" fmla="*/ 173119 w 2684235"/>
              <a:gd name="connsiteY15" fmla="*/ 1106719 h 3759200"/>
              <a:gd name="connsiteX16" fmla="*/ 0 w 2684235"/>
              <a:gd name="connsiteY16" fmla="*/ 1052998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465545 w 2684235"/>
              <a:gd name="connsiteY7" fmla="*/ 1818088 h 3759200"/>
              <a:gd name="connsiteX8" fmla="*/ 2465546 w 2684235"/>
              <a:gd name="connsiteY8" fmla="*/ 1818089 h 3759200"/>
              <a:gd name="connsiteX9" fmla="*/ 2684234 w 2684235"/>
              <a:gd name="connsiteY9" fmla="*/ 1885951 h 3759200"/>
              <a:gd name="connsiteX10" fmla="*/ 1108767 w 2684235"/>
              <a:gd name="connsiteY10" fmla="*/ 3759200 h 3759200"/>
              <a:gd name="connsiteX11" fmla="*/ 0 w 2684235"/>
              <a:gd name="connsiteY11" fmla="*/ 3759200 h 3759200"/>
              <a:gd name="connsiteX12" fmla="*/ 0 w 2684235"/>
              <a:gd name="connsiteY12" fmla="*/ 2617902 h 3759200"/>
              <a:gd name="connsiteX13" fmla="*/ 0 w 2684235"/>
              <a:gd name="connsiteY13" fmla="*/ 2617901 h 3759200"/>
              <a:gd name="connsiteX14" fmla="*/ 0 w 2684235"/>
              <a:gd name="connsiteY14" fmla="*/ 1052999 h 3759200"/>
              <a:gd name="connsiteX15" fmla="*/ 173119 w 2684235"/>
              <a:gd name="connsiteY15" fmla="*/ 1106720 h 3759200"/>
              <a:gd name="connsiteX16" fmla="*/ 0 w 2684235"/>
              <a:gd name="connsiteY16" fmla="*/ 1052998 h 3759200"/>
              <a:gd name="connsiteX17" fmla="*/ 0 w 2684235"/>
              <a:gd name="connsiteY17" fmla="*/ 0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465545 w 2684235"/>
              <a:gd name="connsiteY7" fmla="*/ 1818088 h 3759200"/>
              <a:gd name="connsiteX8" fmla="*/ 2465546 w 2684235"/>
              <a:gd name="connsiteY8" fmla="*/ 1818089 h 3759200"/>
              <a:gd name="connsiteX9" fmla="*/ 2684234 w 2684235"/>
              <a:gd name="connsiteY9" fmla="*/ 1885951 h 3759200"/>
              <a:gd name="connsiteX10" fmla="*/ 1108767 w 2684235"/>
              <a:gd name="connsiteY10" fmla="*/ 3759200 h 3759200"/>
              <a:gd name="connsiteX11" fmla="*/ 0 w 2684235"/>
              <a:gd name="connsiteY11" fmla="*/ 3759200 h 3759200"/>
              <a:gd name="connsiteX12" fmla="*/ 0 w 2684235"/>
              <a:gd name="connsiteY12" fmla="*/ 2617902 h 3759200"/>
              <a:gd name="connsiteX13" fmla="*/ 0 w 2684235"/>
              <a:gd name="connsiteY13" fmla="*/ 2617901 h 3759200"/>
              <a:gd name="connsiteX14" fmla="*/ 0 w 2684235"/>
              <a:gd name="connsiteY14" fmla="*/ 1052999 h 3759200"/>
              <a:gd name="connsiteX15" fmla="*/ 0 w 2684235"/>
              <a:gd name="connsiteY15" fmla="*/ 1052998 h 3759200"/>
              <a:gd name="connsiteX16" fmla="*/ 0 w 2684235"/>
              <a:gd name="connsiteY16" fmla="*/ 0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465545 w 2684235"/>
              <a:gd name="connsiteY7" fmla="*/ 1818088 h 3759200"/>
              <a:gd name="connsiteX8" fmla="*/ 2684234 w 2684235"/>
              <a:gd name="connsiteY8" fmla="*/ 1885951 h 3759200"/>
              <a:gd name="connsiteX9" fmla="*/ 1108767 w 2684235"/>
              <a:gd name="connsiteY9" fmla="*/ 3759200 h 3759200"/>
              <a:gd name="connsiteX10" fmla="*/ 0 w 2684235"/>
              <a:gd name="connsiteY10" fmla="*/ 3759200 h 3759200"/>
              <a:gd name="connsiteX11" fmla="*/ 0 w 2684235"/>
              <a:gd name="connsiteY11" fmla="*/ 2617902 h 3759200"/>
              <a:gd name="connsiteX12" fmla="*/ 0 w 2684235"/>
              <a:gd name="connsiteY12" fmla="*/ 2617901 h 3759200"/>
              <a:gd name="connsiteX13" fmla="*/ 0 w 2684235"/>
              <a:gd name="connsiteY13" fmla="*/ 1052999 h 3759200"/>
              <a:gd name="connsiteX14" fmla="*/ 0 w 2684235"/>
              <a:gd name="connsiteY14" fmla="*/ 1052998 h 3759200"/>
              <a:gd name="connsiteX15" fmla="*/ 0 w 2684235"/>
              <a:gd name="connsiteY15" fmla="*/ 0 h 3759200"/>
              <a:gd name="connsiteX0" fmla="*/ 2684235 w 2684235"/>
              <a:gd name="connsiteY0" fmla="*/ 1885950 h 3759200"/>
              <a:gd name="connsiteX1" fmla="*/ 2684235 w 2684235"/>
              <a:gd name="connsiteY1" fmla="*/ 1885951 h 3759200"/>
              <a:gd name="connsiteX2" fmla="*/ 2684234 w 2684235"/>
              <a:gd name="connsiteY2" fmla="*/ 1885951 h 3759200"/>
              <a:gd name="connsiteX3" fmla="*/ 2684235 w 2684235"/>
              <a:gd name="connsiteY3" fmla="*/ 1885950 h 3759200"/>
              <a:gd name="connsiteX4" fmla="*/ 0 w 2684235"/>
              <a:gd name="connsiteY4" fmla="*/ 0 h 3759200"/>
              <a:gd name="connsiteX5" fmla="*/ 1217511 w 2684235"/>
              <a:gd name="connsiteY5" fmla="*/ 0 h 3759200"/>
              <a:gd name="connsiteX6" fmla="*/ 2684235 w 2684235"/>
              <a:gd name="connsiteY6" fmla="*/ 1885950 h 3759200"/>
              <a:gd name="connsiteX7" fmla="*/ 2684234 w 2684235"/>
              <a:gd name="connsiteY7" fmla="*/ 1885951 h 3759200"/>
              <a:gd name="connsiteX8" fmla="*/ 1108767 w 2684235"/>
              <a:gd name="connsiteY8" fmla="*/ 3759200 h 3759200"/>
              <a:gd name="connsiteX9" fmla="*/ 0 w 2684235"/>
              <a:gd name="connsiteY9" fmla="*/ 3759200 h 3759200"/>
              <a:gd name="connsiteX10" fmla="*/ 0 w 2684235"/>
              <a:gd name="connsiteY10" fmla="*/ 2617902 h 3759200"/>
              <a:gd name="connsiteX11" fmla="*/ 0 w 2684235"/>
              <a:gd name="connsiteY11" fmla="*/ 2617901 h 3759200"/>
              <a:gd name="connsiteX12" fmla="*/ 0 w 2684235"/>
              <a:gd name="connsiteY12" fmla="*/ 1052999 h 3759200"/>
              <a:gd name="connsiteX13" fmla="*/ 0 w 2684235"/>
              <a:gd name="connsiteY13" fmla="*/ 1052998 h 3759200"/>
              <a:gd name="connsiteX14" fmla="*/ 0 w 2684235"/>
              <a:gd name="connsiteY14" fmla="*/ 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4235" h="3759200">
                <a:moveTo>
                  <a:pt x="2684235" y="1885950"/>
                </a:moveTo>
                <a:lnTo>
                  <a:pt x="2684235" y="1885951"/>
                </a:lnTo>
                <a:lnTo>
                  <a:pt x="2684234" y="1885951"/>
                </a:lnTo>
                <a:lnTo>
                  <a:pt x="2684235" y="1885950"/>
                </a:lnTo>
                <a:close/>
                <a:moveTo>
                  <a:pt x="0" y="0"/>
                </a:moveTo>
                <a:lnTo>
                  <a:pt x="1217511" y="0"/>
                </a:lnTo>
                <a:lnTo>
                  <a:pt x="2684235" y="1885950"/>
                </a:lnTo>
                <a:lnTo>
                  <a:pt x="2684234" y="1885951"/>
                </a:lnTo>
                <a:lnTo>
                  <a:pt x="1108767" y="3759200"/>
                </a:lnTo>
                <a:lnTo>
                  <a:pt x="0" y="3759200"/>
                </a:lnTo>
                <a:lnTo>
                  <a:pt x="0" y="2617902"/>
                </a:lnTo>
                <a:lnTo>
                  <a:pt x="0" y="2617901"/>
                </a:lnTo>
                <a:lnTo>
                  <a:pt x="0" y="1052999"/>
                </a:lnTo>
                <a:lnTo>
                  <a:pt x="0" y="105299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70" name="Group 69">
            <a:extLst>
              <a:ext uri="{FF2B5EF4-FFF2-40B4-BE49-F238E27FC236}">
                <a16:creationId xmlns:a16="http://schemas.microsoft.com/office/drawing/2014/main" xmlns="" id="{5F765FBD-D46A-448B-A0F3-CD48504B27FD}"/>
              </a:ext>
            </a:extLst>
          </p:cNvPr>
          <p:cNvGrpSpPr/>
          <p:nvPr/>
        </p:nvGrpSpPr>
        <p:grpSpPr>
          <a:xfrm>
            <a:off x="2215243" y="2171701"/>
            <a:ext cx="2013176" cy="2819400"/>
            <a:chOff x="3418116" y="1752601"/>
            <a:chExt cx="2684235" cy="3759200"/>
          </a:xfrm>
        </p:grpSpPr>
        <p:sp>
          <p:nvSpPr>
            <p:cNvPr id="59" name="Freeform: Shape 58">
              <a:extLst>
                <a:ext uri="{FF2B5EF4-FFF2-40B4-BE49-F238E27FC236}">
                  <a16:creationId xmlns:a16="http://schemas.microsoft.com/office/drawing/2014/main" xmlns="" id="{26565E5C-34EC-4B92-905A-F5509DE963D0}"/>
                </a:ext>
              </a:extLst>
            </p:cNvPr>
            <p:cNvSpPr/>
            <p:nvPr/>
          </p:nvSpPr>
          <p:spPr>
            <a:xfrm>
              <a:off x="3418116" y="1752601"/>
              <a:ext cx="2684235" cy="1885950"/>
            </a:xfrm>
            <a:custGeom>
              <a:avLst/>
              <a:gdLst>
                <a:gd name="connsiteX0" fmla="*/ 0 w 2684235"/>
                <a:gd name="connsiteY0" fmla="*/ 0 h 1885950"/>
                <a:gd name="connsiteX1" fmla="*/ 1217511 w 2684235"/>
                <a:gd name="connsiteY1" fmla="*/ 0 h 1885950"/>
                <a:gd name="connsiteX2" fmla="*/ 2684235 w 2684235"/>
                <a:gd name="connsiteY2" fmla="*/ 1885950 h 1885950"/>
                <a:gd name="connsiteX3" fmla="*/ 0 w 2684235"/>
                <a:gd name="connsiteY3" fmla="*/ 1052998 h 1885950"/>
              </a:gdLst>
              <a:ahLst/>
              <a:cxnLst>
                <a:cxn ang="0">
                  <a:pos x="connsiteX0" y="connsiteY0"/>
                </a:cxn>
                <a:cxn ang="0">
                  <a:pos x="connsiteX1" y="connsiteY1"/>
                </a:cxn>
                <a:cxn ang="0">
                  <a:pos x="connsiteX2" y="connsiteY2"/>
                </a:cxn>
                <a:cxn ang="0">
                  <a:pos x="connsiteX3" y="connsiteY3"/>
                </a:cxn>
              </a:cxnLst>
              <a:rect l="l" t="t" r="r" b="b"/>
              <a:pathLst>
                <a:path w="2684235" h="1885950">
                  <a:moveTo>
                    <a:pt x="0" y="0"/>
                  </a:moveTo>
                  <a:lnTo>
                    <a:pt x="1217511" y="0"/>
                  </a:lnTo>
                  <a:lnTo>
                    <a:pt x="2684235" y="1885950"/>
                  </a:lnTo>
                  <a:lnTo>
                    <a:pt x="0" y="10529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1" name="Freeform: Shape 60">
              <a:extLst>
                <a:ext uri="{FF2B5EF4-FFF2-40B4-BE49-F238E27FC236}">
                  <a16:creationId xmlns:a16="http://schemas.microsoft.com/office/drawing/2014/main" xmlns="" id="{AC9BC837-8560-4330-A091-94502E8B7404}"/>
                </a:ext>
              </a:extLst>
            </p:cNvPr>
            <p:cNvSpPr/>
            <p:nvPr/>
          </p:nvSpPr>
          <p:spPr>
            <a:xfrm>
              <a:off x="3418116" y="2805600"/>
              <a:ext cx="2684235" cy="1564903"/>
            </a:xfrm>
            <a:custGeom>
              <a:avLst/>
              <a:gdLst>
                <a:gd name="connsiteX0" fmla="*/ 0 w 2684235"/>
                <a:gd name="connsiteY0" fmla="*/ 0 h 1564903"/>
                <a:gd name="connsiteX1" fmla="*/ 2684235 w 2684235"/>
                <a:gd name="connsiteY1" fmla="*/ 832952 h 1564903"/>
                <a:gd name="connsiteX2" fmla="*/ 0 w 2684235"/>
                <a:gd name="connsiteY2" fmla="*/ 1564903 h 1564903"/>
              </a:gdLst>
              <a:ahLst/>
              <a:cxnLst>
                <a:cxn ang="0">
                  <a:pos x="connsiteX0" y="connsiteY0"/>
                </a:cxn>
                <a:cxn ang="0">
                  <a:pos x="connsiteX1" y="connsiteY1"/>
                </a:cxn>
                <a:cxn ang="0">
                  <a:pos x="connsiteX2" y="connsiteY2"/>
                </a:cxn>
              </a:cxnLst>
              <a:rect l="l" t="t" r="r" b="b"/>
              <a:pathLst>
                <a:path w="2684235" h="1564903">
                  <a:moveTo>
                    <a:pt x="0" y="0"/>
                  </a:moveTo>
                  <a:lnTo>
                    <a:pt x="2684235" y="832952"/>
                  </a:lnTo>
                  <a:lnTo>
                    <a:pt x="0" y="15649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3" name="Freeform: Shape 62">
              <a:extLst>
                <a:ext uri="{FF2B5EF4-FFF2-40B4-BE49-F238E27FC236}">
                  <a16:creationId xmlns:a16="http://schemas.microsoft.com/office/drawing/2014/main" xmlns="" id="{3B861ACF-2058-4D1F-AC89-28606FE21347}"/>
                </a:ext>
              </a:extLst>
            </p:cNvPr>
            <p:cNvSpPr/>
            <p:nvPr/>
          </p:nvSpPr>
          <p:spPr>
            <a:xfrm>
              <a:off x="3418116" y="3638551"/>
              <a:ext cx="2684235" cy="1873250"/>
            </a:xfrm>
            <a:custGeom>
              <a:avLst/>
              <a:gdLst>
                <a:gd name="connsiteX0" fmla="*/ 2684235 w 2684235"/>
                <a:gd name="connsiteY0" fmla="*/ 0 h 1873250"/>
                <a:gd name="connsiteX1" fmla="*/ 1108767 w 2684235"/>
                <a:gd name="connsiteY1" fmla="*/ 1873250 h 1873250"/>
                <a:gd name="connsiteX2" fmla="*/ 0 w 2684235"/>
                <a:gd name="connsiteY2" fmla="*/ 1873250 h 1873250"/>
                <a:gd name="connsiteX3" fmla="*/ 0 w 2684235"/>
                <a:gd name="connsiteY3" fmla="*/ 731951 h 1873250"/>
              </a:gdLst>
              <a:ahLst/>
              <a:cxnLst>
                <a:cxn ang="0">
                  <a:pos x="connsiteX0" y="connsiteY0"/>
                </a:cxn>
                <a:cxn ang="0">
                  <a:pos x="connsiteX1" y="connsiteY1"/>
                </a:cxn>
                <a:cxn ang="0">
                  <a:pos x="connsiteX2" y="connsiteY2"/>
                </a:cxn>
                <a:cxn ang="0">
                  <a:pos x="connsiteX3" y="connsiteY3"/>
                </a:cxn>
              </a:cxnLst>
              <a:rect l="l" t="t" r="r" b="b"/>
              <a:pathLst>
                <a:path w="2684235" h="1873250">
                  <a:moveTo>
                    <a:pt x="2684235" y="0"/>
                  </a:moveTo>
                  <a:lnTo>
                    <a:pt x="1108767" y="1873250"/>
                  </a:lnTo>
                  <a:lnTo>
                    <a:pt x="0" y="1873250"/>
                  </a:lnTo>
                  <a:lnTo>
                    <a:pt x="0" y="73195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1" name="Group 70">
            <a:extLst>
              <a:ext uri="{FF2B5EF4-FFF2-40B4-BE49-F238E27FC236}">
                <a16:creationId xmlns:a16="http://schemas.microsoft.com/office/drawing/2014/main" xmlns="" id="{9135E985-425B-49A3-88F7-BE3438594E78}"/>
              </a:ext>
            </a:extLst>
          </p:cNvPr>
          <p:cNvGrpSpPr/>
          <p:nvPr/>
        </p:nvGrpSpPr>
        <p:grpSpPr>
          <a:xfrm>
            <a:off x="4925105" y="2171701"/>
            <a:ext cx="2003652" cy="2819400"/>
            <a:chOff x="6102351" y="1752601"/>
            <a:chExt cx="2671536" cy="3759200"/>
          </a:xfrm>
        </p:grpSpPr>
        <p:sp>
          <p:nvSpPr>
            <p:cNvPr id="65" name="Freeform: Shape 64">
              <a:extLst>
                <a:ext uri="{FF2B5EF4-FFF2-40B4-BE49-F238E27FC236}">
                  <a16:creationId xmlns:a16="http://schemas.microsoft.com/office/drawing/2014/main" xmlns="" id="{7415164E-1814-4C55-9395-8FA51518475C}"/>
                </a:ext>
              </a:extLst>
            </p:cNvPr>
            <p:cNvSpPr/>
            <p:nvPr/>
          </p:nvSpPr>
          <p:spPr>
            <a:xfrm>
              <a:off x="6102351" y="1752601"/>
              <a:ext cx="2671536" cy="1885950"/>
            </a:xfrm>
            <a:custGeom>
              <a:avLst/>
              <a:gdLst>
                <a:gd name="connsiteX0" fmla="*/ 1569120 w 2671536"/>
                <a:gd name="connsiteY0" fmla="*/ 0 h 1885950"/>
                <a:gd name="connsiteX1" fmla="*/ 2671536 w 2671536"/>
                <a:gd name="connsiteY1" fmla="*/ 0 h 1885950"/>
                <a:gd name="connsiteX2" fmla="*/ 2671536 w 2671536"/>
                <a:gd name="connsiteY2" fmla="*/ 1147567 h 1885950"/>
                <a:gd name="connsiteX3" fmla="*/ 0 w 2671536"/>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2671536" h="1885950">
                  <a:moveTo>
                    <a:pt x="1569120" y="0"/>
                  </a:moveTo>
                  <a:lnTo>
                    <a:pt x="2671536" y="0"/>
                  </a:lnTo>
                  <a:lnTo>
                    <a:pt x="2671536" y="1147567"/>
                  </a:lnTo>
                  <a:lnTo>
                    <a:pt x="0" y="188595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7" name="Freeform: Shape 66">
              <a:extLst>
                <a:ext uri="{FF2B5EF4-FFF2-40B4-BE49-F238E27FC236}">
                  <a16:creationId xmlns:a16="http://schemas.microsoft.com/office/drawing/2014/main" xmlns="" id="{D27D5524-A81E-448E-9223-910A8F6D89D8}"/>
                </a:ext>
              </a:extLst>
            </p:cNvPr>
            <p:cNvSpPr/>
            <p:nvPr/>
          </p:nvSpPr>
          <p:spPr>
            <a:xfrm>
              <a:off x="6102351" y="2900168"/>
              <a:ext cx="2671536" cy="1560490"/>
            </a:xfrm>
            <a:custGeom>
              <a:avLst/>
              <a:gdLst>
                <a:gd name="connsiteX0" fmla="*/ 2671536 w 2671536"/>
                <a:gd name="connsiteY0" fmla="*/ 0 h 1560490"/>
                <a:gd name="connsiteX1" fmla="*/ 2671536 w 2671536"/>
                <a:gd name="connsiteY1" fmla="*/ 1560490 h 1560490"/>
                <a:gd name="connsiteX2" fmla="*/ 0 w 2671536"/>
                <a:gd name="connsiteY2" fmla="*/ 738383 h 1560490"/>
              </a:gdLst>
              <a:ahLst/>
              <a:cxnLst>
                <a:cxn ang="0">
                  <a:pos x="connsiteX0" y="connsiteY0"/>
                </a:cxn>
                <a:cxn ang="0">
                  <a:pos x="connsiteX1" y="connsiteY1"/>
                </a:cxn>
                <a:cxn ang="0">
                  <a:pos x="connsiteX2" y="connsiteY2"/>
                </a:cxn>
              </a:cxnLst>
              <a:rect l="l" t="t" r="r" b="b"/>
              <a:pathLst>
                <a:path w="2671536" h="1560490">
                  <a:moveTo>
                    <a:pt x="2671536" y="0"/>
                  </a:moveTo>
                  <a:lnTo>
                    <a:pt x="2671536" y="1560490"/>
                  </a:lnTo>
                  <a:lnTo>
                    <a:pt x="0" y="73838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9" name="Freeform: Shape 68">
              <a:extLst>
                <a:ext uri="{FF2B5EF4-FFF2-40B4-BE49-F238E27FC236}">
                  <a16:creationId xmlns:a16="http://schemas.microsoft.com/office/drawing/2014/main" xmlns="" id="{A21D86E0-57CF-405F-9028-BDCEFD185D3A}"/>
                </a:ext>
              </a:extLst>
            </p:cNvPr>
            <p:cNvSpPr/>
            <p:nvPr/>
          </p:nvSpPr>
          <p:spPr>
            <a:xfrm>
              <a:off x="6102351" y="3638551"/>
              <a:ext cx="2671536" cy="1873250"/>
            </a:xfrm>
            <a:custGeom>
              <a:avLst/>
              <a:gdLst>
                <a:gd name="connsiteX0" fmla="*/ 0 w 2671536"/>
                <a:gd name="connsiteY0" fmla="*/ 0 h 1873250"/>
                <a:gd name="connsiteX1" fmla="*/ 2671536 w 2671536"/>
                <a:gd name="connsiteY1" fmla="*/ 822107 h 1873250"/>
                <a:gd name="connsiteX2" fmla="*/ 2671536 w 2671536"/>
                <a:gd name="connsiteY2" fmla="*/ 1873250 h 1873250"/>
                <a:gd name="connsiteX3" fmla="*/ 1447868 w 2671536"/>
                <a:gd name="connsiteY3" fmla="*/ 1873250 h 1873250"/>
              </a:gdLst>
              <a:ahLst/>
              <a:cxnLst>
                <a:cxn ang="0">
                  <a:pos x="connsiteX0" y="connsiteY0"/>
                </a:cxn>
                <a:cxn ang="0">
                  <a:pos x="connsiteX1" y="connsiteY1"/>
                </a:cxn>
                <a:cxn ang="0">
                  <a:pos x="connsiteX2" y="connsiteY2"/>
                </a:cxn>
                <a:cxn ang="0">
                  <a:pos x="connsiteX3" y="connsiteY3"/>
                </a:cxn>
              </a:cxnLst>
              <a:rect l="l" t="t" r="r" b="b"/>
              <a:pathLst>
                <a:path w="2671536" h="1873250">
                  <a:moveTo>
                    <a:pt x="0" y="0"/>
                  </a:moveTo>
                  <a:lnTo>
                    <a:pt x="2671536" y="822107"/>
                  </a:lnTo>
                  <a:lnTo>
                    <a:pt x="2671536" y="1873250"/>
                  </a:lnTo>
                  <a:lnTo>
                    <a:pt x="1447868" y="18732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73" name="Graphic 71" descr="World">
            <a:extLst>
              <a:ext uri="{FF2B5EF4-FFF2-40B4-BE49-F238E27FC236}">
                <a16:creationId xmlns:a16="http://schemas.microsoft.com/office/drawing/2014/main" xmlns="" id="{94D64A99-67B1-434A-8DB9-7F0E78254CF0}"/>
              </a:ext>
            </a:extLst>
          </p:cNvPr>
          <p:cNvSpPr/>
          <p:nvPr/>
        </p:nvSpPr>
        <p:spPr>
          <a:xfrm>
            <a:off x="4264190" y="3278353"/>
            <a:ext cx="615620" cy="615620"/>
          </a:xfrm>
          <a:custGeom>
            <a:avLst/>
            <a:gdLst>
              <a:gd name="connsiteX0" fmla="*/ 472624 w 820825"/>
              <a:gd name="connsiteY0" fmla="*/ 749786 h 820825"/>
              <a:gd name="connsiteX1" fmla="*/ 626129 w 820825"/>
              <a:gd name="connsiteY1" fmla="*/ 435314 h 820825"/>
              <a:gd name="connsiteX2" fmla="*/ 754050 w 820825"/>
              <a:gd name="connsiteY2" fmla="*/ 435314 h 820825"/>
              <a:gd name="connsiteX3" fmla="*/ 472624 w 820825"/>
              <a:gd name="connsiteY3" fmla="*/ 749786 h 820825"/>
              <a:gd name="connsiteX4" fmla="*/ 73938 w 820825"/>
              <a:gd name="connsiteY4" fmla="*/ 435314 h 820825"/>
              <a:gd name="connsiteX5" fmla="*/ 201858 w 820825"/>
              <a:gd name="connsiteY5" fmla="*/ 435314 h 820825"/>
              <a:gd name="connsiteX6" fmla="*/ 355364 w 820825"/>
              <a:gd name="connsiteY6" fmla="*/ 749786 h 820825"/>
              <a:gd name="connsiteX7" fmla="*/ 73938 w 820825"/>
              <a:gd name="connsiteY7" fmla="*/ 435314 h 820825"/>
              <a:gd name="connsiteX8" fmla="*/ 355364 w 820825"/>
              <a:gd name="connsiteY8" fmla="*/ 78202 h 820825"/>
              <a:gd name="connsiteX9" fmla="*/ 201858 w 820825"/>
              <a:gd name="connsiteY9" fmla="*/ 392674 h 820825"/>
              <a:gd name="connsiteX10" fmla="*/ 73938 w 820825"/>
              <a:gd name="connsiteY10" fmla="*/ 392674 h 820825"/>
              <a:gd name="connsiteX11" fmla="*/ 355364 w 820825"/>
              <a:gd name="connsiteY11" fmla="*/ 78202 h 820825"/>
              <a:gd name="connsiteX12" fmla="*/ 435314 w 820825"/>
              <a:gd name="connsiteY12" fmla="*/ 435314 h 820825"/>
              <a:gd name="connsiteX13" fmla="*/ 583489 w 820825"/>
              <a:gd name="connsiteY13" fmla="*/ 435314 h 820825"/>
              <a:gd name="connsiteX14" fmla="*/ 435314 w 820825"/>
              <a:gd name="connsiteY14" fmla="*/ 728466 h 820825"/>
              <a:gd name="connsiteX15" fmla="*/ 435314 w 820825"/>
              <a:gd name="connsiteY15" fmla="*/ 435314 h 820825"/>
              <a:gd name="connsiteX16" fmla="*/ 392674 w 820825"/>
              <a:gd name="connsiteY16" fmla="*/ 435314 h 820825"/>
              <a:gd name="connsiteX17" fmla="*/ 392674 w 820825"/>
              <a:gd name="connsiteY17" fmla="*/ 728466 h 820825"/>
              <a:gd name="connsiteX18" fmla="*/ 244499 w 820825"/>
              <a:gd name="connsiteY18" fmla="*/ 435314 h 820825"/>
              <a:gd name="connsiteX19" fmla="*/ 392674 w 820825"/>
              <a:gd name="connsiteY19" fmla="*/ 435314 h 820825"/>
              <a:gd name="connsiteX20" fmla="*/ 435314 w 820825"/>
              <a:gd name="connsiteY20" fmla="*/ 99522 h 820825"/>
              <a:gd name="connsiteX21" fmla="*/ 583489 w 820825"/>
              <a:gd name="connsiteY21" fmla="*/ 392674 h 820825"/>
              <a:gd name="connsiteX22" fmla="*/ 435314 w 820825"/>
              <a:gd name="connsiteY22" fmla="*/ 392674 h 820825"/>
              <a:gd name="connsiteX23" fmla="*/ 435314 w 820825"/>
              <a:gd name="connsiteY23" fmla="*/ 99522 h 820825"/>
              <a:gd name="connsiteX24" fmla="*/ 392674 w 820825"/>
              <a:gd name="connsiteY24" fmla="*/ 392674 h 820825"/>
              <a:gd name="connsiteX25" fmla="*/ 244499 w 820825"/>
              <a:gd name="connsiteY25" fmla="*/ 392674 h 820825"/>
              <a:gd name="connsiteX26" fmla="*/ 392674 w 820825"/>
              <a:gd name="connsiteY26" fmla="*/ 99522 h 820825"/>
              <a:gd name="connsiteX27" fmla="*/ 392674 w 820825"/>
              <a:gd name="connsiteY27" fmla="*/ 392674 h 820825"/>
              <a:gd name="connsiteX28" fmla="*/ 754050 w 820825"/>
              <a:gd name="connsiteY28" fmla="*/ 392674 h 820825"/>
              <a:gd name="connsiteX29" fmla="*/ 626129 w 820825"/>
              <a:gd name="connsiteY29" fmla="*/ 392674 h 820825"/>
              <a:gd name="connsiteX30" fmla="*/ 472624 w 820825"/>
              <a:gd name="connsiteY30" fmla="*/ 78202 h 820825"/>
              <a:gd name="connsiteX31" fmla="*/ 754050 w 820825"/>
              <a:gd name="connsiteY31" fmla="*/ 392674 h 820825"/>
              <a:gd name="connsiteX32" fmla="*/ 413994 w 820825"/>
              <a:gd name="connsiteY32" fmla="*/ 8911 h 820825"/>
              <a:gd name="connsiteX33" fmla="*/ 8911 w 820825"/>
              <a:gd name="connsiteY33" fmla="*/ 413994 h 820825"/>
              <a:gd name="connsiteX34" fmla="*/ 413994 w 820825"/>
              <a:gd name="connsiteY34" fmla="*/ 819077 h 820825"/>
              <a:gd name="connsiteX35" fmla="*/ 819077 w 820825"/>
              <a:gd name="connsiteY35" fmla="*/ 413994 h 820825"/>
              <a:gd name="connsiteX36" fmla="*/ 413994 w 820825"/>
              <a:gd name="connsiteY36" fmla="*/ 8911 h 82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20825" h="820825">
                <a:moveTo>
                  <a:pt x="472624" y="749786"/>
                </a:moveTo>
                <a:cubicBezTo>
                  <a:pt x="541915" y="664506"/>
                  <a:pt x="618667" y="556839"/>
                  <a:pt x="626129" y="435314"/>
                </a:cubicBezTo>
                <a:lnTo>
                  <a:pt x="754050" y="435314"/>
                </a:lnTo>
                <a:cubicBezTo>
                  <a:pt x="744456" y="594149"/>
                  <a:pt x="626129" y="723136"/>
                  <a:pt x="472624" y="749786"/>
                </a:cubicBezTo>
                <a:close/>
                <a:moveTo>
                  <a:pt x="73938" y="435314"/>
                </a:moveTo>
                <a:lnTo>
                  <a:pt x="201858" y="435314"/>
                </a:lnTo>
                <a:cubicBezTo>
                  <a:pt x="210387" y="556839"/>
                  <a:pt x="286073" y="664506"/>
                  <a:pt x="355364" y="749786"/>
                </a:cubicBezTo>
                <a:cubicBezTo>
                  <a:pt x="201858" y="723136"/>
                  <a:pt x="83532" y="594149"/>
                  <a:pt x="73938" y="435314"/>
                </a:cubicBezTo>
                <a:close/>
                <a:moveTo>
                  <a:pt x="355364" y="78202"/>
                </a:moveTo>
                <a:cubicBezTo>
                  <a:pt x="286073" y="163482"/>
                  <a:pt x="209321" y="271149"/>
                  <a:pt x="201858" y="392674"/>
                </a:cubicBezTo>
                <a:lnTo>
                  <a:pt x="73938" y="392674"/>
                </a:lnTo>
                <a:cubicBezTo>
                  <a:pt x="83532" y="233839"/>
                  <a:pt x="201858" y="104852"/>
                  <a:pt x="355364" y="78202"/>
                </a:cubicBezTo>
                <a:close/>
                <a:moveTo>
                  <a:pt x="435314" y="435314"/>
                </a:moveTo>
                <a:lnTo>
                  <a:pt x="583489" y="435314"/>
                </a:lnTo>
                <a:cubicBezTo>
                  <a:pt x="574961" y="545113"/>
                  <a:pt x="503539" y="644252"/>
                  <a:pt x="435314" y="728466"/>
                </a:cubicBezTo>
                <a:lnTo>
                  <a:pt x="435314" y="435314"/>
                </a:lnTo>
                <a:close/>
                <a:moveTo>
                  <a:pt x="392674" y="435314"/>
                </a:moveTo>
                <a:lnTo>
                  <a:pt x="392674" y="728466"/>
                </a:lnTo>
                <a:cubicBezTo>
                  <a:pt x="324449" y="644252"/>
                  <a:pt x="253027" y="545113"/>
                  <a:pt x="244499" y="435314"/>
                </a:cubicBezTo>
                <a:lnTo>
                  <a:pt x="392674" y="435314"/>
                </a:lnTo>
                <a:close/>
                <a:moveTo>
                  <a:pt x="435314" y="99522"/>
                </a:moveTo>
                <a:cubicBezTo>
                  <a:pt x="503539" y="183736"/>
                  <a:pt x="574961" y="281809"/>
                  <a:pt x="583489" y="392674"/>
                </a:cubicBezTo>
                <a:lnTo>
                  <a:pt x="435314" y="392674"/>
                </a:lnTo>
                <a:lnTo>
                  <a:pt x="435314" y="99522"/>
                </a:lnTo>
                <a:close/>
                <a:moveTo>
                  <a:pt x="392674" y="392674"/>
                </a:moveTo>
                <a:lnTo>
                  <a:pt x="244499" y="392674"/>
                </a:lnTo>
                <a:cubicBezTo>
                  <a:pt x="253027" y="282875"/>
                  <a:pt x="324449" y="183736"/>
                  <a:pt x="392674" y="99522"/>
                </a:cubicBezTo>
                <a:lnTo>
                  <a:pt x="392674" y="392674"/>
                </a:lnTo>
                <a:close/>
                <a:moveTo>
                  <a:pt x="754050" y="392674"/>
                </a:moveTo>
                <a:lnTo>
                  <a:pt x="626129" y="392674"/>
                </a:lnTo>
                <a:cubicBezTo>
                  <a:pt x="618667" y="271149"/>
                  <a:pt x="541915" y="163482"/>
                  <a:pt x="472624" y="78202"/>
                </a:cubicBezTo>
                <a:cubicBezTo>
                  <a:pt x="626129" y="104852"/>
                  <a:pt x="744456" y="233839"/>
                  <a:pt x="754050" y="392674"/>
                </a:cubicBezTo>
                <a:close/>
                <a:moveTo>
                  <a:pt x="413994" y="8911"/>
                </a:moveTo>
                <a:cubicBezTo>
                  <a:pt x="190132" y="8911"/>
                  <a:pt x="8911" y="190132"/>
                  <a:pt x="8911" y="413994"/>
                </a:cubicBezTo>
                <a:cubicBezTo>
                  <a:pt x="8911" y="637855"/>
                  <a:pt x="190132" y="819077"/>
                  <a:pt x="413994" y="819077"/>
                </a:cubicBezTo>
                <a:cubicBezTo>
                  <a:pt x="637855" y="819077"/>
                  <a:pt x="819077" y="637855"/>
                  <a:pt x="819077" y="413994"/>
                </a:cubicBezTo>
                <a:cubicBezTo>
                  <a:pt x="819077" y="190132"/>
                  <a:pt x="637855" y="8911"/>
                  <a:pt x="413994" y="8911"/>
                </a:cubicBezTo>
                <a:close/>
              </a:path>
            </a:pathLst>
          </a:custGeom>
          <a:solidFill>
            <a:schemeClr val="bg2">
              <a:lumMod val="50000"/>
            </a:schemeClr>
          </a:solidFill>
          <a:ln w="1061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7" name="Rectangle 76">
            <a:extLst>
              <a:ext uri="{FF2B5EF4-FFF2-40B4-BE49-F238E27FC236}">
                <a16:creationId xmlns:a16="http://schemas.microsoft.com/office/drawing/2014/main" xmlns="" id="{22B91688-29A4-4B00-B6A3-BB11E94904BC}"/>
              </a:ext>
            </a:extLst>
          </p:cNvPr>
          <p:cNvSpPr/>
          <p:nvPr/>
        </p:nvSpPr>
        <p:spPr>
          <a:xfrm>
            <a:off x="2215243" y="2171702"/>
            <a:ext cx="87086" cy="28194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8" name="Rectangle 77">
            <a:extLst>
              <a:ext uri="{FF2B5EF4-FFF2-40B4-BE49-F238E27FC236}">
                <a16:creationId xmlns:a16="http://schemas.microsoft.com/office/drawing/2014/main" xmlns="" id="{8D8EF890-E86C-4C11-B492-96CAA3805226}"/>
              </a:ext>
            </a:extLst>
          </p:cNvPr>
          <p:cNvSpPr/>
          <p:nvPr/>
        </p:nvSpPr>
        <p:spPr>
          <a:xfrm>
            <a:off x="6841672" y="2171701"/>
            <a:ext cx="87086" cy="28194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0" name="TextBox 79">
            <a:extLst>
              <a:ext uri="{FF2B5EF4-FFF2-40B4-BE49-F238E27FC236}">
                <a16:creationId xmlns:a16="http://schemas.microsoft.com/office/drawing/2014/main" xmlns="" id="{9AA8FAC4-512B-4E80-8372-0142BEA01409}"/>
              </a:ext>
            </a:extLst>
          </p:cNvPr>
          <p:cNvSpPr txBox="1"/>
          <p:nvPr/>
        </p:nvSpPr>
        <p:spPr>
          <a:xfrm>
            <a:off x="200943" y="2933583"/>
            <a:ext cx="1742384" cy="2031325"/>
          </a:xfrm>
          <a:prstGeom prst="rect">
            <a:avLst/>
          </a:prstGeom>
          <a:noFill/>
        </p:spPr>
        <p:txBody>
          <a:bodyPr wrap="square" lIns="0" rIns="0" rtlCol="0" anchor="b">
            <a:spAutoFit/>
          </a:bodyPr>
          <a:lstStyle/>
          <a:p>
            <a:pPr algn="ctr"/>
            <a:r>
              <a:rPr lang="ru-RU" dirty="0"/>
              <a:t>Для того, чтобы правильно отразить операции на счетах, бухгалтер должен решить три проблемы.</a:t>
            </a:r>
            <a:endParaRPr lang="en-US" b="1" noProof="1"/>
          </a:p>
        </p:txBody>
      </p:sp>
      <p:sp>
        <p:nvSpPr>
          <p:cNvPr id="83" name="TextBox 82">
            <a:extLst>
              <a:ext uri="{FF2B5EF4-FFF2-40B4-BE49-F238E27FC236}">
                <a16:creationId xmlns:a16="http://schemas.microsoft.com/office/drawing/2014/main" xmlns="" id="{2DD2DA96-85B6-4CAB-8C60-49959CA23549}"/>
              </a:ext>
            </a:extLst>
          </p:cNvPr>
          <p:cNvSpPr txBox="1"/>
          <p:nvPr/>
        </p:nvSpPr>
        <p:spPr>
          <a:xfrm>
            <a:off x="7034390" y="2078494"/>
            <a:ext cx="2109609" cy="923330"/>
          </a:xfrm>
          <a:prstGeom prst="rect">
            <a:avLst/>
          </a:prstGeom>
          <a:noFill/>
        </p:spPr>
        <p:txBody>
          <a:bodyPr wrap="square" lIns="0" rIns="0" rtlCol="0" anchor="b">
            <a:spAutoFit/>
          </a:bodyPr>
          <a:lstStyle/>
          <a:p>
            <a:pPr algn="just"/>
            <a:r>
              <a:rPr lang="ru-RU" dirty="0"/>
              <a:t>1. Когда произошла операция - проблема признания.</a:t>
            </a:r>
            <a:endParaRPr lang="en-US" b="1" noProof="1"/>
          </a:p>
        </p:txBody>
      </p:sp>
      <p:pic>
        <p:nvPicPr>
          <p:cNvPr id="100" name="Graphic 99" descr="Users">
            <a:extLst>
              <a:ext uri="{FF2B5EF4-FFF2-40B4-BE49-F238E27FC236}">
                <a16:creationId xmlns:a16="http://schemas.microsoft.com/office/drawing/2014/main" xmlns="" id="{A535570F-556E-4651-A7D6-8C37A7C3052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429435" y="2407786"/>
            <a:ext cx="553664" cy="553664"/>
          </a:xfrm>
          <a:prstGeom prst="rect">
            <a:avLst/>
          </a:prstGeom>
        </p:spPr>
      </p:pic>
      <p:pic>
        <p:nvPicPr>
          <p:cNvPr id="102" name="Graphic 101" descr="Link">
            <a:extLst>
              <a:ext uri="{FF2B5EF4-FFF2-40B4-BE49-F238E27FC236}">
                <a16:creationId xmlns:a16="http://schemas.microsoft.com/office/drawing/2014/main" xmlns="" id="{112D8AD2-6851-402E-BCCF-666D7EDAF3B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2429435" y="4276903"/>
            <a:ext cx="553664" cy="553664"/>
          </a:xfrm>
          <a:prstGeom prst="rect">
            <a:avLst/>
          </a:prstGeom>
        </p:spPr>
      </p:pic>
      <p:pic>
        <p:nvPicPr>
          <p:cNvPr id="104" name="Graphic 103" descr="Chat">
            <a:extLst>
              <a:ext uri="{FF2B5EF4-FFF2-40B4-BE49-F238E27FC236}">
                <a16:creationId xmlns:a16="http://schemas.microsoft.com/office/drawing/2014/main" xmlns="" id="{7D0AB2F1-CC9B-49D0-934B-2D0E6572017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2429435" y="3305316"/>
            <a:ext cx="553664" cy="553664"/>
          </a:xfrm>
          <a:prstGeom prst="rect">
            <a:avLst/>
          </a:prstGeom>
        </p:spPr>
      </p:pic>
      <p:pic>
        <p:nvPicPr>
          <p:cNvPr id="106" name="Graphic 105" descr="Single gear">
            <a:extLst>
              <a:ext uri="{FF2B5EF4-FFF2-40B4-BE49-F238E27FC236}">
                <a16:creationId xmlns:a16="http://schemas.microsoft.com/office/drawing/2014/main" xmlns="" id="{05CD4817-85DF-403C-893B-FEC5460A327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6159893" y="2407786"/>
            <a:ext cx="553664" cy="553664"/>
          </a:xfrm>
          <a:prstGeom prst="rect">
            <a:avLst/>
          </a:prstGeom>
        </p:spPr>
      </p:pic>
      <p:pic>
        <p:nvPicPr>
          <p:cNvPr id="108" name="Graphic 107" descr="Shopping cart">
            <a:extLst>
              <a:ext uri="{FF2B5EF4-FFF2-40B4-BE49-F238E27FC236}">
                <a16:creationId xmlns:a16="http://schemas.microsoft.com/office/drawing/2014/main" xmlns="" id="{8299FA22-2674-45A2-8547-C7262D33D92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6159893" y="3305316"/>
            <a:ext cx="553664" cy="553664"/>
          </a:xfrm>
          <a:prstGeom prst="rect">
            <a:avLst/>
          </a:prstGeom>
        </p:spPr>
      </p:pic>
      <p:pic>
        <p:nvPicPr>
          <p:cNvPr id="110" name="Graphic 109" descr="Trophy">
            <a:extLst>
              <a:ext uri="{FF2B5EF4-FFF2-40B4-BE49-F238E27FC236}">
                <a16:creationId xmlns:a16="http://schemas.microsoft.com/office/drawing/2014/main" xmlns="" id="{DCC89B07-B10F-4748-A808-D5311BBE66F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6159893" y="4276903"/>
            <a:ext cx="553664" cy="553664"/>
          </a:xfrm>
          <a:prstGeom prst="rect">
            <a:avLst/>
          </a:prstGeom>
        </p:spPr>
      </p:pic>
      <p:sp>
        <p:nvSpPr>
          <p:cNvPr id="42" name="TextBox 41">
            <a:extLst>
              <a:ext uri="{FF2B5EF4-FFF2-40B4-BE49-F238E27FC236}">
                <a16:creationId xmlns:a16="http://schemas.microsoft.com/office/drawing/2014/main" xmlns="" id="{2DD2DA96-85B6-4CAB-8C60-49959CA23549}"/>
              </a:ext>
            </a:extLst>
          </p:cNvPr>
          <p:cNvSpPr txBox="1"/>
          <p:nvPr/>
        </p:nvSpPr>
        <p:spPr>
          <a:xfrm>
            <a:off x="7032978" y="3086623"/>
            <a:ext cx="2109609" cy="923330"/>
          </a:xfrm>
          <a:prstGeom prst="rect">
            <a:avLst/>
          </a:prstGeom>
          <a:noFill/>
        </p:spPr>
        <p:txBody>
          <a:bodyPr wrap="square" lIns="0" rIns="0" rtlCol="0" anchor="b">
            <a:spAutoFit/>
          </a:bodyPr>
          <a:lstStyle/>
          <a:p>
            <a:pPr algn="just"/>
            <a:r>
              <a:rPr lang="en-US" dirty="0" smtClean="0"/>
              <a:t>2</a:t>
            </a:r>
            <a:r>
              <a:rPr lang="ru-RU" dirty="0" smtClean="0"/>
              <a:t>. </a:t>
            </a:r>
            <a:r>
              <a:rPr lang="ru-RU" dirty="0"/>
              <a:t>Какова </a:t>
            </a:r>
            <a:r>
              <a:rPr lang="ru-RU" dirty="0" err="1" smtClean="0"/>
              <a:t>стоимост</a:t>
            </a:r>
            <a:r>
              <a:rPr lang="en-US" dirty="0" smtClean="0"/>
              <a:t>-</a:t>
            </a:r>
            <a:r>
              <a:rPr lang="ru-RU" dirty="0" err="1" smtClean="0"/>
              <a:t>ная</a:t>
            </a:r>
            <a:r>
              <a:rPr lang="ru-RU" dirty="0" smtClean="0"/>
              <a:t> </a:t>
            </a:r>
            <a:r>
              <a:rPr lang="ru-RU" dirty="0"/>
              <a:t>оценка операции - проблема оценки</a:t>
            </a:r>
            <a:r>
              <a:rPr lang="ru-RU" dirty="0" smtClean="0"/>
              <a:t>.</a:t>
            </a:r>
            <a:endParaRPr lang="en-US" b="1" noProof="1"/>
          </a:p>
        </p:txBody>
      </p:sp>
      <p:sp>
        <p:nvSpPr>
          <p:cNvPr id="43" name="TextBox 42">
            <a:extLst>
              <a:ext uri="{FF2B5EF4-FFF2-40B4-BE49-F238E27FC236}">
                <a16:creationId xmlns:a16="http://schemas.microsoft.com/office/drawing/2014/main" xmlns="" id="{2DD2DA96-85B6-4CAB-8C60-49959CA23549}"/>
              </a:ext>
            </a:extLst>
          </p:cNvPr>
          <p:cNvSpPr txBox="1"/>
          <p:nvPr/>
        </p:nvSpPr>
        <p:spPr>
          <a:xfrm>
            <a:off x="7034389" y="4094752"/>
            <a:ext cx="2109609" cy="1200329"/>
          </a:xfrm>
          <a:prstGeom prst="rect">
            <a:avLst/>
          </a:prstGeom>
          <a:noFill/>
        </p:spPr>
        <p:txBody>
          <a:bodyPr wrap="square" lIns="0" rIns="0" rtlCol="0" anchor="b">
            <a:spAutoFit/>
          </a:bodyPr>
          <a:lstStyle/>
          <a:p>
            <a:pPr algn="just"/>
            <a:r>
              <a:rPr lang="en-US" dirty="0" smtClean="0"/>
              <a:t>3</a:t>
            </a:r>
            <a:r>
              <a:rPr lang="ru-RU" dirty="0" smtClean="0"/>
              <a:t>. </a:t>
            </a:r>
            <a:r>
              <a:rPr lang="ru-RU" dirty="0"/>
              <a:t>На каких счетах записать операцию - проблема </a:t>
            </a:r>
            <a:r>
              <a:rPr lang="ru-RU" dirty="0" err="1" smtClean="0"/>
              <a:t>классифи</a:t>
            </a:r>
            <a:r>
              <a:rPr lang="en-US" dirty="0" smtClean="0"/>
              <a:t>-</a:t>
            </a:r>
            <a:r>
              <a:rPr lang="ru-RU" dirty="0" err="1" smtClean="0"/>
              <a:t>кации</a:t>
            </a:r>
            <a:r>
              <a:rPr lang="ru-RU" dirty="0" smtClean="0"/>
              <a:t>.</a:t>
            </a:r>
            <a:endParaRPr lang="en-US" b="1" noProof="1"/>
          </a:p>
        </p:txBody>
      </p:sp>
      <p:sp>
        <p:nvSpPr>
          <p:cNvPr id="3" name="Прямоугольник 2"/>
          <p:cNvSpPr/>
          <p:nvPr/>
        </p:nvSpPr>
        <p:spPr>
          <a:xfrm>
            <a:off x="2313215" y="5080580"/>
            <a:ext cx="4572000" cy="1200329"/>
          </a:xfrm>
          <a:prstGeom prst="rect">
            <a:avLst/>
          </a:prstGeom>
        </p:spPr>
        <p:txBody>
          <a:bodyPr>
            <a:spAutoFit/>
          </a:bodyPr>
          <a:lstStyle/>
          <a:p>
            <a:pPr algn="ctr"/>
            <a:r>
              <a:rPr lang="ru-RU" sz="2400" b="1" dirty="0">
                <a:solidFill>
                  <a:srgbClr val="000000"/>
                </a:solidFill>
                <a:latin typeface="Georgia" panose="02040502050405020303" pitchFamily="18" charset="0"/>
                <a:ea typeface="Times New Roman" panose="02020603050405020304" pitchFamily="18" charset="0"/>
                <a:cs typeface="Times New Roman" panose="02020603050405020304" pitchFamily="18" charset="0"/>
              </a:rPr>
              <a:t>Эти проблемы решаются в процессе учетного цикла.</a:t>
            </a:r>
            <a:endParaRPr lang="ru-RU" sz="2400" b="1" dirty="0"/>
          </a:p>
        </p:txBody>
      </p:sp>
      <p:sp>
        <p:nvSpPr>
          <p:cNvPr id="4" name="Заголовок 3"/>
          <p:cNvSpPr>
            <a:spLocks noGrp="1"/>
          </p:cNvSpPr>
          <p:nvPr>
            <p:ph type="title"/>
          </p:nvPr>
        </p:nvSpPr>
        <p:spPr>
          <a:xfrm>
            <a:off x="457200" y="609800"/>
            <a:ext cx="8229600" cy="1143000"/>
          </a:xfrm>
        </p:spPr>
        <p:txBody>
          <a:bodyPr>
            <a:normAutofit fontScale="90000"/>
          </a:bodyPr>
          <a:lstStyle/>
          <a:p>
            <a:r>
              <a:rPr lang="ru-RU" sz="2000" dirty="0"/>
              <a:t>Отчетность предприятий США составляется на определенный момент времени. Между датами составления отчетности хозяйственные операции регистрируются на счетах и затем обобщаются для составления новой отчетности.</a:t>
            </a:r>
            <a:r>
              <a:rPr lang="en-US" sz="2000" b="1" noProof="1"/>
              <a:t/>
            </a:r>
            <a:br>
              <a:rPr lang="en-US" sz="2000" b="1" noProof="1"/>
            </a:br>
            <a:endParaRPr lang="ru-RU" dirty="0"/>
          </a:p>
        </p:txBody>
      </p:sp>
    </p:spTree>
    <p:extLst>
      <p:ext uri="{BB962C8B-B14F-4D97-AF65-F5344CB8AC3E}">
        <p14:creationId xmlns:p14="http://schemas.microsoft.com/office/powerpoint/2010/main" val="22373299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Pentagon 3">
            <a:extLst>
              <a:ext uri="{FF2B5EF4-FFF2-40B4-BE49-F238E27FC236}">
                <a16:creationId xmlns="" xmlns:a16="http://schemas.microsoft.com/office/drawing/2014/main" id="{0EB70031-DD32-458A-82D9-326183F7A65B}"/>
              </a:ext>
            </a:extLst>
          </p:cNvPr>
          <p:cNvSpPr/>
          <p:nvPr/>
        </p:nvSpPr>
        <p:spPr>
          <a:xfrm>
            <a:off x="395536" y="260648"/>
            <a:ext cx="8301608" cy="55429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endParaRPr lang="en-US" sz="2100" b="1" cap="all" dirty="0"/>
          </a:p>
        </p:txBody>
      </p:sp>
      <p:sp>
        <p:nvSpPr>
          <p:cNvPr id="2" name="Заголовок 1"/>
          <p:cNvSpPr>
            <a:spLocks noGrp="1"/>
          </p:cNvSpPr>
          <p:nvPr>
            <p:ph type="title"/>
          </p:nvPr>
        </p:nvSpPr>
        <p:spPr>
          <a:xfrm>
            <a:off x="467544" y="116632"/>
            <a:ext cx="8229600" cy="648072"/>
          </a:xfrm>
        </p:spPr>
        <p:txBody>
          <a:bodyPr>
            <a:normAutofit/>
          </a:bodyPr>
          <a:lstStyle/>
          <a:p>
            <a:r>
              <a:rPr lang="ru-RU" sz="3200" dirty="0" smtClean="0"/>
              <a:t>Учетный </a:t>
            </a:r>
            <a:r>
              <a:rPr lang="ru-RU" sz="3200" dirty="0"/>
              <a:t>цикл предприятия</a:t>
            </a:r>
          </a:p>
        </p:txBody>
      </p:sp>
      <p:graphicFrame>
        <p:nvGraphicFramePr>
          <p:cNvPr id="4" name="Таблица 3"/>
          <p:cNvGraphicFramePr>
            <a:graphicFrameLocks noGrp="1"/>
          </p:cNvGraphicFramePr>
          <p:nvPr>
            <p:extLst>
              <p:ext uri="{D42A27DB-BD31-4B8C-83A1-F6EECF244321}">
                <p14:modId xmlns:p14="http://schemas.microsoft.com/office/powerpoint/2010/main" val="748040583"/>
              </p:ext>
            </p:extLst>
          </p:nvPr>
        </p:nvGraphicFramePr>
        <p:xfrm>
          <a:off x="374328" y="908720"/>
          <a:ext cx="8496943" cy="5783482"/>
        </p:xfrm>
        <a:graphic>
          <a:graphicData uri="http://schemas.openxmlformats.org/drawingml/2006/table">
            <a:tbl>
              <a:tblPr firstRow="1" firstCol="1" bandRow="1">
                <a:tableStyleId>{5C22544A-7EE6-4342-B048-85BDC9FD1C3A}</a:tableStyleId>
              </a:tblPr>
              <a:tblGrid>
                <a:gridCol w="3560094"/>
                <a:gridCol w="4936849"/>
              </a:tblGrid>
              <a:tr h="796921">
                <a:tc>
                  <a:txBody>
                    <a:bodyPr/>
                    <a:lstStyle/>
                    <a:p>
                      <a:pPr>
                        <a:lnSpc>
                          <a:spcPct val="115000"/>
                        </a:lnSpc>
                        <a:spcAft>
                          <a:spcPts val="1000"/>
                        </a:spcAft>
                      </a:pPr>
                      <a:r>
                        <a:rPr lang="ru-RU" sz="1800" dirty="0">
                          <a:effectLst/>
                        </a:rPr>
                        <a:t>В течение отчетного периода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a:effectLst/>
                        </a:rPr>
                        <a:t>Признание и оценка операций на основании документов</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r h="498008">
                <a:tc>
                  <a:txBody>
                    <a:bodyPr/>
                    <a:lstStyle/>
                    <a:p>
                      <a:pPr>
                        <a:lnSpc>
                          <a:spcPct val="115000"/>
                        </a:lnSpc>
                        <a:spcAft>
                          <a:spcPts val="1000"/>
                        </a:spcAft>
                      </a:pPr>
                      <a:r>
                        <a:rPr lang="ru-RU" sz="1800" dirty="0">
                          <a:effectLst/>
                        </a:rPr>
                        <a:t>В течение отчетного периода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a:effectLst/>
                        </a:rPr>
                        <a:t>Запись операций в журналы операций</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r h="1095834">
                <a:tc>
                  <a:txBody>
                    <a:bodyPr/>
                    <a:lstStyle/>
                    <a:p>
                      <a:pPr>
                        <a:lnSpc>
                          <a:spcPct val="115000"/>
                        </a:lnSpc>
                        <a:spcAft>
                          <a:spcPts val="1000"/>
                        </a:spcAft>
                      </a:pPr>
                      <a:r>
                        <a:rPr lang="ru-RU" sz="1800" dirty="0">
                          <a:effectLst/>
                        </a:rPr>
                        <a:t>В течение отчетного периода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Перенос записей в Главную книгу (ежемесячно из специальных журналов) и во вспомогательные книги (ежедневно из специальных журналов)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Подготовка пробного баланса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Подготовка скорректированного пробного баланса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Подготовка отчетности</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r h="498008">
                <a:tc>
                  <a:txBody>
                    <a:bodyPr/>
                    <a:lstStyle/>
                    <a:p>
                      <a:pPr>
                        <a:lnSpc>
                          <a:spcPct val="115000"/>
                        </a:lnSpc>
                        <a:spcAft>
                          <a:spcPts val="1000"/>
                        </a:spcAft>
                      </a:pPr>
                      <a:r>
                        <a:rPr lang="ru-RU" sz="1800">
                          <a:effectLst/>
                        </a:rPr>
                        <a:t>В конце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Закрытие временных счетов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r h="796921">
                <a:tc>
                  <a:txBody>
                    <a:bodyPr/>
                    <a:lstStyle/>
                    <a:p>
                      <a:pPr>
                        <a:lnSpc>
                          <a:spcPct val="115000"/>
                        </a:lnSpc>
                        <a:spcAft>
                          <a:spcPts val="1000"/>
                        </a:spcAft>
                      </a:pPr>
                      <a:r>
                        <a:rPr lang="ru-RU" sz="1800">
                          <a:effectLst/>
                        </a:rPr>
                        <a:t>В начале следующего отчетного периода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lnSpc>
                          <a:spcPct val="115000"/>
                        </a:lnSpc>
                        <a:spcAft>
                          <a:spcPts val="1000"/>
                        </a:spcAft>
                      </a:pPr>
                      <a:r>
                        <a:rPr lang="ru-RU" sz="1800" dirty="0">
                          <a:effectLst/>
                        </a:rPr>
                        <a:t>Обратные записи (возможный, но не обязательный этап)</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r>
            </a:tbl>
          </a:graphicData>
        </a:graphic>
      </p:graphicFrame>
    </p:spTree>
    <p:extLst>
      <p:ext uri="{BB962C8B-B14F-4D97-AF65-F5344CB8AC3E}">
        <p14:creationId xmlns:p14="http://schemas.microsoft.com/office/powerpoint/2010/main" val="4884305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2511</TotalTime>
  <Words>7561</Words>
  <Application>Microsoft Office PowerPoint</Application>
  <PresentationFormat>Экран (4:3)</PresentationFormat>
  <Paragraphs>1126</Paragraphs>
  <Slides>102</Slides>
  <Notes>56</Notes>
  <HiddenSlides>0</HiddenSlides>
  <MMClips>0</MMClips>
  <ScaleCrop>false</ScaleCrop>
  <HeadingPairs>
    <vt:vector size="4" baseType="variant">
      <vt:variant>
        <vt:lpstr>Тема</vt:lpstr>
      </vt:variant>
      <vt:variant>
        <vt:i4>2</vt:i4>
      </vt:variant>
      <vt:variant>
        <vt:lpstr>Заголовки слайдов</vt:lpstr>
      </vt:variant>
      <vt:variant>
        <vt:i4>102</vt:i4>
      </vt:variant>
    </vt:vector>
  </HeadingPairs>
  <TitlesOfParts>
    <vt:vector size="104" baseType="lpstr">
      <vt:lpstr>Тема Office</vt:lpstr>
      <vt:lpstr>Template PresentationGo Dark</vt:lpstr>
      <vt:lpstr>Презентация PowerPoint</vt:lpstr>
      <vt:lpstr>МАЪРУЗА РЕЖАСИ:</vt:lpstr>
      <vt:lpstr>Хўжалик ҳисобининг умумий тавсифи</vt:lpstr>
      <vt:lpstr>Бухгалтерия ҳисобининг вазифалари  </vt:lpstr>
      <vt:lpstr>Хўжалик ҳисоби томонидан қамраб олинадиган объектлар рақам кўрсаткичлари воситасида акс эттирилади. Уларни олиш учун хўжалик ҳисобида қуйидаги  ўлчагичлар қўлланилади:</vt:lpstr>
      <vt:lpstr>Бухгалтерия ҳисоби хўжалик операциясини бухгалтерия ҳисобининг камида иккита счётида бир вақтда ва ўзаро боғлиқ ҳолда пулда баҳолаб акс эттириш йўли билан иккиёқлама ёзув усулида юритилади.</vt:lpstr>
      <vt:lpstr>Ҳар бир фанда бўлгани каби, бухгалтерия ҳисоби фанида ҳам унинг предметини ўрганиш усуллари мавжуд.  Бу усулларга қуйидагилар киради:</vt:lpstr>
      <vt:lpstr>Ҳар бир корхона муайян турдаги фаолиятни амалга оширишга ихтисослашган.  Бирон-бир турдаги фаолиятни амалга ошириш, хусусан, маҳсулот ишлаб чиқариш жараёни узлуксиз давом этиб туриши учун қуйидаги жараёнларни ўз ичига олади:</vt:lpstr>
      <vt:lpstr>Презентация PowerPoint</vt:lpstr>
      <vt:lpstr>Мулкчилик ва тармоқ шаклидан қатъий назар барча корхоналарда бухгалтерия ҳисоби юритилади.   У корхонадаги хўжалик маблағларининг тузилиши, жойланиши, қайси манбалардан ташкил топганлиги ҳамда хўжалик жараёни ва муомалалари таъсири остида бўлаётган ўзгаришларнинг бориши устидан узлуксиз назорат олиб боради.</vt:lpstr>
      <vt:lpstr>Презентация PowerPoint</vt:lpstr>
      <vt:lpstr>Юқоридаги вазифаларни амалга ошириш мақсадида Ўзбекистон Республикасининг 2016 йил 13 апрелдаги “Бухгалтерия ҳисоби тўғрисида” ги ЎРҚ-404-сонли Қонунга риоя қилинади.</vt:lpstr>
      <vt:lpstr>Бухгалтерия ҳисобини юритишда қуйидаги асосий тамойилларга эътибор қаратилади:</vt:lpstr>
      <vt:lpstr>Бухгалтерия ҳисоби ва ҳисоботини ташкил этиш:</vt:lpstr>
      <vt:lpstr>Хўжалик юритувчи субъектнинг хусусий капитали таркибини шаклланиши:</vt:lpstr>
      <vt:lpstr>Хўжалик юритувчи субъектлар йил давомида ҳисобини юритиш учун Ўзбекистон Республикаси бухгалтерия ҳисобининг Миллий стандарти 21-сонли БҲМС «Хўжалик юритувчи субъектларнинг молия-хўжалик фаолияти бухгалтерия ҳисоби счётлар режаси» асосида амалга оширилади.</vt:lpstr>
      <vt:lpstr>Презентация PowerPoint</vt:lpstr>
      <vt:lpstr>Йиллик молиявий ҳисобот қуйидагиларни ўз ичига олади:</vt:lpstr>
      <vt:lpstr>Халқаро стандартлар бўйича тузиладиган молиявий ҳисоботга доир талаблар молиявий ҳисоботнинг халқаро стандартларида белгиланади ва асосий 4 та молиявий ҳисобот мавжуд:</vt:lpstr>
      <vt:lpstr>БАЛАНСНИНГ ТАРКИБИ ВА СТРУКТУРАСИ</vt:lpstr>
      <vt:lpstr>Молиявий ҳисобот</vt:lpstr>
      <vt:lpstr>Молиявий ҳисобот қуйидагиларга тақдим этилади:</vt:lpstr>
      <vt:lpstr>Ўзбекистон Республикаси ҳудудида Солиқ Кодексининг 3-боб 23-30 моддаларида назарда тутилган солиқлар ва бошқа мажбурий тўловларни бухгалтерия ҳисоби счётларида объектини, базасини, ставкасини ва ҳисоблаб чиқариш тартибини акс эттирилиши лозим.</vt:lpstr>
      <vt:lpstr>Бошқа мажбурий тўловлар жумласига қуйидагилар киради:</vt:lpstr>
      <vt:lpstr>Ўзбекистон Республикаси Солиқ Кодексига асосан солиқ тўловчиларнинг айрим тоифаларига ва Ўзбекистон Республикасининг айрим худудларида солиқ солиқ солишнинг ўзига хос хусусиятлари тартибида тўланадиган қуйидаги солиқлар қўлланилиши мумкин:</vt:lpstr>
      <vt:lpstr>Ўзбекистон Республикаси ҳудудида Солиқ Кодексининг 3-боб 24 моддасига кўра солиқлар ва бошқа мажбурий тўловларнинг элементлари қуйидагилардир:</vt:lpstr>
      <vt:lpstr>Солиқларнинг ҳисобланиши ва тўланиши бўйича типовой бухгалтерия проводкаларини қуйидаги тартибда юритиш мумкин: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Солиқлар ва бошқа мажбурий тўловлар бўйича бюджет билан бўладиган операцияларни амалга оширишда Ўзбекистон Республикаси Бухгалтерия ҳисобининг миллий стандарти (21-сон БҲМС) “Хўжалик юритувчи    субъектларнинг молия-хўжалик фаолияти бухгалтерия ҳисоби счётлари режаси”нинг қуйидаги счётларидан ҳам фойдаланилади:</vt:lpstr>
      <vt:lpstr>Юқоридаги қайд қилинган айрим счётларга изоҳ берсак, яъни 0950-«Вақтинчалик фаркдар бўйича кечиктирилган фойда солиғи» счётида мазкур ҳисобот даврида тўланадиган солиқнинг узоқ муддатли қисми ҳисобга олинади. Шу тариқа ушбу харажатларнинг бутун фойдали муддати давомида солиқнинг тегишли узоқ муддатли қисми жорий қисмига ўтказилади: Дебет 3210-«Вақтинчалик фарқлар бўйича кечиктирилган фойда солиғи» Кредит 0950-«Вақтинчалик фарқлар бўйича кечиктирилган фойда солиғи».</vt:lpstr>
      <vt:lpstr>Харажатларнинг тегишли суммасига солиқлар камайтирилиши юз берадиган даврлар келганда солиқлар суммаси 6410-«Бюджетта тўловлар бўйича қарз (турлари бўйича)» счётининг дебети ва 3210-«Вақтинчалик фаркдар бўйича кечиктирилган фойда солиғи» счётининг кредитида акс эттирилади. Шундай қилиб, 0950-«Вақтинчалик фарқлар бўйича кечиктирилган фойда солиғи» счётининг дебетидаги қолдиқ келгуси даврларда бюджетга тўланадиган умумий солиқ суммасининг камайтириш зарур бўлган солиқ суммасининг узоқ муддатли қисмини, 3210-«Вақтинчалик фарқлар бўйича кечиктирилган фойда солиғи» счётининг дебетидаги қолдиқ эса жорий ҳисобот даврида бюджетга тўланадиган умумий солиқ суммасининг камайтирилиши лозим бўлган солиқ суммасининг жорий қисмини кўрсатади.</vt:lpstr>
      <vt:lpstr>Презентация PowerPoint</vt:lpstr>
      <vt:lpstr>Ўзбекистон Республикаси «Бухгалтерия ҳисоби тўғрисида»ги Қонун ижросини таъминлашда хўжалик юритувчи субъектлар ҳисоб юритиш тамойиллари ва талабларига риоя этилган ҳолда ҳисоб юритилиши лозим:</vt:lpstr>
      <vt:lpstr>Ҳисоблаш (ҳисоблаб ёзиш) тамойилига мувофиқ даромадлар ва харажатлар пул маблағлари олинган ёки тўланган пайтда эмас, балки шу ҳаракатлар ҳақиқатда содир этилган пайтда тан олиниши керак. Мазкур тамойилни тушуниш учун қуйидаги мисолларни кўриб чиқамиз:</vt:lpstr>
      <vt:lpstr>Презентация PowerPoint</vt:lpstr>
      <vt:lpstr>Презентация PowerPoint</vt:lpstr>
      <vt:lpstr>Ҳисоб тамойилларидан ташқари, ҳисоботга қўйиладиган қуйидаги талаблар ҳам мавжуд:</vt:lpstr>
      <vt:lpstr>Ҳисоб тамойилларидан ташқари, ҳисоботга қўйиладиган қуйидаги талаблар ҳам мавжуд:</vt:lpstr>
      <vt:lpstr>Презентация PowerPoint</vt:lpstr>
      <vt:lpstr>21-сонли БҲМС бўйича 6 қисм, 9 бўлим ва 249 та баланс счёти, 50 та транзит счёт ва 16 та балансдан ташқари счётдан иборат бўлиб, ҳаммаси бўлиб 315 та счётни ташкил қилади.  </vt:lpstr>
      <vt:lpstr>Счётлар 2 гуруҳга бўлинади:  синтетик ва аналитик.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Тузилиш вақтига кўра бухгалтерия баланслари кириш, жорий, тугатиш, бўлиш ва бирлаштириш балансларига бўлинади.</vt:lpstr>
      <vt:lpstr>Презентация PowerPoint</vt:lpstr>
      <vt:lpstr>Презентация PowerPoint</vt:lpstr>
      <vt:lpstr>Презентация PowerPoint</vt:lpstr>
      <vt:lpstr>Презентация PowerPoint</vt:lpstr>
      <vt:lpstr>БАЛАНСНИНГ ТАРКИБИ ВА СТРУКТУРАСИ</vt:lpstr>
      <vt:lpstr>Презентация PowerPoint</vt:lpstr>
      <vt:lpstr>Презентация PowerPoint</vt:lpstr>
      <vt:lpstr>Презентация PowerPoint</vt:lpstr>
      <vt:lpstr>Корхона баланси активларини ўрганишда қуйидагиларни аниқлаш мумкин: </vt:lpstr>
      <vt:lpstr>Баланс пассиви маълумотлари асосида қуйидагиларни билиб олиш мумкин: </vt:lpstr>
      <vt:lpstr>Баланс пассиви ҳам икки бўлимдан иборат: </vt:lpstr>
      <vt:lpstr>Презентация PowerPoint</vt:lpstr>
      <vt:lpstr>Презентация PowerPoint</vt:lpstr>
      <vt:lpstr>    Балансда рўй берадиган ўзгаришлар актив ва пассив қисмларнинг тенглигини сақлайди. Баланс моддаларида ўзгариш содир этишига кўра ҳосил бўлган хўжалик муомалалари (операциялари) тўрт турга бўлинади.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Учет в зарубежных странах является специальной дисциплиной, раскрывающей теоретические основы и практические вопросы организации бухгалтерского учета на зарубежных предприятиях.</vt:lpstr>
      <vt:lpstr>Роль и значение бухгалтерского учета</vt:lpstr>
      <vt:lpstr>Целями и задачами финансовой отчетности является предоставление информации, которая:</vt:lpstr>
      <vt:lpstr>В некоторых странах система бухгалтерского учета формируется исходя из приоритета макроэкономических целей: достижение заданных темпов роста национальной экономики, снижение инфляции</vt:lpstr>
      <vt:lpstr>Правовое регулирование бухгалтерского учета за рубежом</vt:lpstr>
      <vt:lpstr>Презентация PowerPoint</vt:lpstr>
      <vt:lpstr>Презентация PowerPoint</vt:lpstr>
      <vt:lpstr>Международные стандарты учета и отчетности </vt:lpstr>
      <vt:lpstr>Виды бухгалтерской информации. Управленческий и финансовый учет</vt:lpstr>
      <vt:lpstr>БУХГАЛТЕРСКИЙ УЧЕТ В США</vt:lpstr>
      <vt:lpstr>Отчетность предприятий США составляется на определенный момент времени. Между датами составления отчетности хозяйственные операции регистрируются на счетах и затем обобщаются для составления новой отчетности. </vt:lpstr>
      <vt:lpstr>Учетный цикл предприятия</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Акмал</dc:creator>
  <cp:lastModifiedBy>Asd</cp:lastModifiedBy>
  <cp:revision>194</cp:revision>
  <dcterms:created xsi:type="dcterms:W3CDTF">2018-09-28T11:40:44Z</dcterms:created>
  <dcterms:modified xsi:type="dcterms:W3CDTF">2023-11-11T16:32:12Z</dcterms:modified>
</cp:coreProperties>
</file>