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sldIdLst>
    <p:sldId id="333" r:id="rId3"/>
    <p:sldId id="334" r:id="rId4"/>
    <p:sldId id="257" r:id="rId5"/>
    <p:sldId id="258" r:id="rId6"/>
    <p:sldId id="335" r:id="rId7"/>
    <p:sldId id="336" r:id="rId8"/>
    <p:sldId id="262" r:id="rId9"/>
    <p:sldId id="263" r:id="rId10"/>
    <p:sldId id="340" r:id="rId11"/>
    <p:sldId id="359" r:id="rId12"/>
    <p:sldId id="356" r:id="rId13"/>
    <p:sldId id="284" r:id="rId14"/>
    <p:sldId id="287" r:id="rId15"/>
    <p:sldId id="288" r:id="rId16"/>
    <p:sldId id="289" r:id="rId17"/>
    <p:sldId id="290" r:id="rId18"/>
    <p:sldId id="338" r:id="rId19"/>
    <p:sldId id="291" r:id="rId20"/>
    <p:sldId id="352" r:id="rId21"/>
    <p:sldId id="342" r:id="rId22"/>
    <p:sldId id="344" r:id="rId23"/>
    <p:sldId id="346" r:id="rId24"/>
    <p:sldId id="348" r:id="rId25"/>
    <p:sldId id="350" r:id="rId26"/>
    <p:sldId id="354" r:id="rId27"/>
    <p:sldId id="368" r:id="rId28"/>
    <p:sldId id="373" r:id="rId29"/>
    <p:sldId id="370" r:id="rId30"/>
    <p:sldId id="371" r:id="rId31"/>
    <p:sldId id="372" r:id="rId32"/>
    <p:sldId id="357" r:id="rId33"/>
    <p:sldId id="360" r:id="rId34"/>
    <p:sldId id="361" r:id="rId35"/>
    <p:sldId id="363" r:id="rId36"/>
    <p:sldId id="364" r:id="rId37"/>
    <p:sldId id="365" r:id="rId38"/>
    <p:sldId id="366" r:id="rId39"/>
    <p:sldId id="374" r:id="rId40"/>
    <p:sldId id="375" r:id="rId41"/>
    <p:sldId id="376" r:id="rId42"/>
    <p:sldId id="377" r:id="rId43"/>
    <p:sldId id="378" r:id="rId44"/>
    <p:sldId id="379" r:id="rId45"/>
    <p:sldId id="380" r:id="rId46"/>
    <p:sldId id="381" r:id="rId47"/>
    <p:sldId id="382" r:id="rId48"/>
    <p:sldId id="383" r:id="rId49"/>
    <p:sldId id="384" r:id="rId50"/>
    <p:sldId id="385"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28" autoAdjust="0"/>
    <p:restoredTop sz="86833" autoAdjust="0"/>
  </p:normalViewPr>
  <p:slideViewPr>
    <p:cSldViewPr>
      <p:cViewPr varScale="1">
        <p:scale>
          <a:sx n="75" d="100"/>
          <a:sy n="75" d="100"/>
        </p:scale>
        <p:origin x="-1350" y="-96"/>
      </p:cViewPr>
      <p:guideLst>
        <p:guide orient="horz" pos="2160"/>
        <p:guide pos="2880"/>
      </p:guideLst>
    </p:cSldViewPr>
  </p:slideViewPr>
  <p:outlineViewPr>
    <p:cViewPr>
      <p:scale>
        <a:sx n="33" d="100"/>
        <a:sy n="33" d="100"/>
      </p:scale>
      <p:origin x="0" y="441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82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B387CF-1C02-4A26-A21F-3FA55C42ADB0}" type="datetimeFigureOut">
              <a:rPr lang="ru-RU" smtClean="0"/>
              <a:t>18.11.2023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A738BA-EF70-417A-A16E-B66EC7EBF65A}" type="slidenum">
              <a:rPr lang="ru-RU" smtClean="0"/>
              <a:t>‹#›</a:t>
            </a:fld>
            <a:endParaRPr lang="ru-RU"/>
          </a:p>
        </p:txBody>
      </p:sp>
    </p:spTree>
    <p:extLst>
      <p:ext uri="{BB962C8B-B14F-4D97-AF65-F5344CB8AC3E}">
        <p14:creationId xmlns:p14="http://schemas.microsoft.com/office/powerpoint/2010/main" val="3904426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F1804F2-766A-4D0D-8DD5-D8219C98D6AD}" type="slidenum">
              <a:rPr lang="ru-RU" smtClean="0"/>
              <a:t>1</a:t>
            </a:fld>
            <a:endParaRPr lang="ru-RU"/>
          </a:p>
        </p:txBody>
      </p:sp>
    </p:spTree>
    <p:extLst>
      <p:ext uri="{BB962C8B-B14F-4D97-AF65-F5344CB8AC3E}">
        <p14:creationId xmlns:p14="http://schemas.microsoft.com/office/powerpoint/2010/main" val="1314504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3781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471935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73335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64567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53421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2124459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3819792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10</a:t>
            </a:fld>
            <a:endParaRPr lang="en-US"/>
          </a:p>
        </p:txBody>
      </p:sp>
    </p:spTree>
    <p:extLst>
      <p:ext uri="{BB962C8B-B14F-4D97-AF65-F5344CB8AC3E}">
        <p14:creationId xmlns:p14="http://schemas.microsoft.com/office/powerpoint/2010/main" val="231660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12</a:t>
            </a:fld>
            <a:endParaRPr lang="en-US"/>
          </a:p>
        </p:txBody>
      </p:sp>
    </p:spTree>
    <p:extLst>
      <p:ext uri="{BB962C8B-B14F-4D97-AF65-F5344CB8AC3E}">
        <p14:creationId xmlns:p14="http://schemas.microsoft.com/office/powerpoint/2010/main" val="2233989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13</a:t>
            </a:fld>
            <a:endParaRPr lang="en-US"/>
          </a:p>
        </p:txBody>
      </p:sp>
    </p:spTree>
    <p:extLst>
      <p:ext uri="{BB962C8B-B14F-4D97-AF65-F5344CB8AC3E}">
        <p14:creationId xmlns:p14="http://schemas.microsoft.com/office/powerpoint/2010/main" val="1594310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14</a:t>
            </a:fld>
            <a:endParaRPr lang="en-US"/>
          </a:p>
        </p:txBody>
      </p:sp>
    </p:spTree>
    <p:extLst>
      <p:ext uri="{BB962C8B-B14F-4D97-AF65-F5344CB8AC3E}">
        <p14:creationId xmlns:p14="http://schemas.microsoft.com/office/powerpoint/2010/main" val="24705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15</a:t>
            </a:fld>
            <a:endParaRPr lang="en-US"/>
          </a:p>
        </p:txBody>
      </p:sp>
    </p:spTree>
    <p:extLst>
      <p:ext uri="{BB962C8B-B14F-4D97-AF65-F5344CB8AC3E}">
        <p14:creationId xmlns:p14="http://schemas.microsoft.com/office/powerpoint/2010/main" val="2943255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16</a:t>
            </a:fld>
            <a:endParaRPr lang="en-US"/>
          </a:p>
        </p:txBody>
      </p:sp>
    </p:spTree>
    <p:extLst>
      <p:ext uri="{BB962C8B-B14F-4D97-AF65-F5344CB8AC3E}">
        <p14:creationId xmlns:p14="http://schemas.microsoft.com/office/powerpoint/2010/main" val="2359798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18</a:t>
            </a:fld>
            <a:endParaRPr lang="en-US"/>
          </a:p>
        </p:txBody>
      </p:sp>
    </p:spTree>
    <p:extLst>
      <p:ext uri="{BB962C8B-B14F-4D97-AF65-F5344CB8AC3E}">
        <p14:creationId xmlns:p14="http://schemas.microsoft.com/office/powerpoint/2010/main" val="1196071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19</a:t>
            </a:fld>
            <a:endParaRPr lang="en-US"/>
          </a:p>
        </p:txBody>
      </p:sp>
    </p:spTree>
    <p:extLst>
      <p:ext uri="{BB962C8B-B14F-4D97-AF65-F5344CB8AC3E}">
        <p14:creationId xmlns:p14="http://schemas.microsoft.com/office/powerpoint/2010/main" val="1825496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25</a:t>
            </a:fld>
            <a:endParaRPr lang="en-US"/>
          </a:p>
        </p:txBody>
      </p:sp>
    </p:spTree>
    <p:extLst>
      <p:ext uri="{BB962C8B-B14F-4D97-AF65-F5344CB8AC3E}">
        <p14:creationId xmlns:p14="http://schemas.microsoft.com/office/powerpoint/2010/main" val="1253893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38</a:t>
            </a:fld>
            <a:endParaRPr lang="en-US"/>
          </a:p>
        </p:txBody>
      </p:sp>
    </p:spTree>
    <p:extLst>
      <p:ext uri="{BB962C8B-B14F-4D97-AF65-F5344CB8AC3E}">
        <p14:creationId xmlns:p14="http://schemas.microsoft.com/office/powerpoint/2010/main" val="4216502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39</a:t>
            </a:fld>
            <a:endParaRPr lang="en-US"/>
          </a:p>
        </p:txBody>
      </p:sp>
    </p:spTree>
    <p:extLst>
      <p:ext uri="{BB962C8B-B14F-4D97-AF65-F5344CB8AC3E}">
        <p14:creationId xmlns:p14="http://schemas.microsoft.com/office/powerpoint/2010/main" val="1042141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40</a:t>
            </a:fld>
            <a:endParaRPr lang="en-US"/>
          </a:p>
        </p:txBody>
      </p:sp>
    </p:spTree>
    <p:extLst>
      <p:ext uri="{BB962C8B-B14F-4D97-AF65-F5344CB8AC3E}">
        <p14:creationId xmlns:p14="http://schemas.microsoft.com/office/powerpoint/2010/main" val="2107631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43</a:t>
            </a:fld>
            <a:endParaRPr lang="en-US"/>
          </a:p>
        </p:txBody>
      </p:sp>
    </p:spTree>
    <p:extLst>
      <p:ext uri="{BB962C8B-B14F-4D97-AF65-F5344CB8AC3E}">
        <p14:creationId xmlns:p14="http://schemas.microsoft.com/office/powerpoint/2010/main" val="3284140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49</a:t>
            </a:fld>
            <a:endParaRPr lang="en-US"/>
          </a:p>
        </p:txBody>
      </p:sp>
    </p:spTree>
    <p:extLst>
      <p:ext uri="{BB962C8B-B14F-4D97-AF65-F5344CB8AC3E}">
        <p14:creationId xmlns:p14="http://schemas.microsoft.com/office/powerpoint/2010/main" val="3621324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91261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30698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00214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079CFD1-7646-404B-AB28-1B422BF84ED1}" type="datetimeFigureOut">
              <a:rPr lang="ru-RU" smtClean="0"/>
              <a:t>18.11.2023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76002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079CFD1-7646-404B-AB28-1B422BF84ED1}" type="datetimeFigureOut">
              <a:rPr lang="ru-RU" smtClean="0"/>
              <a:t>18.11.2023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68900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079CFD1-7646-404B-AB28-1B422BF84ED1}" type="datetimeFigureOut">
              <a:rPr lang="ru-RU" smtClean="0"/>
              <a:t>18.11.2023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84270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79CFD1-7646-404B-AB28-1B422BF84ED1}" type="datetimeFigureOut">
              <a:rPr lang="ru-RU" smtClean="0"/>
              <a:t>18.11.2023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7259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178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079CFD1-7646-404B-AB28-1B422BF84ED1}" type="datetimeFigureOut">
              <a:rPr lang="ru-RU" smtClean="0"/>
              <a:t>18.11.2023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3756856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237053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40509-9D00-4A88-9625-BB79D1ACD05F}" type="slidenum">
              <a:rPr lang="ru-RU" smtClean="0"/>
              <a:t>‹#›</a:t>
            </a:fld>
            <a:endParaRPr lang="ru-RU"/>
          </a:p>
        </p:txBody>
      </p:sp>
    </p:spTree>
    <p:extLst>
      <p:ext uri="{BB962C8B-B14F-4D97-AF65-F5344CB8AC3E}">
        <p14:creationId xmlns:p14="http://schemas.microsoft.com/office/powerpoint/2010/main" val="1973880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500188" y="228600"/>
            <a:ext cx="7491412" cy="6010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34"/>
          <p:cNvSpPr>
            <a:spLocks noGrp="1" noChangeArrowheads="1"/>
          </p:cNvSpPr>
          <p:nvPr>
            <p:ph type="dt" sz="half" idx="10"/>
          </p:nvPr>
        </p:nvSpPr>
        <p:spPr>
          <a:ln/>
        </p:spPr>
        <p:txBody>
          <a:bodyPr/>
          <a:lstStyle>
            <a:lvl1pPr>
              <a:defRPr/>
            </a:lvl1pPr>
          </a:lstStyle>
          <a:p>
            <a:pPr>
              <a:defRPr/>
            </a:pPr>
            <a:endParaRPr lang="ru-RU"/>
          </a:p>
        </p:txBody>
      </p:sp>
      <p:sp>
        <p:nvSpPr>
          <p:cNvPr id="4" name="Rectangle 35"/>
          <p:cNvSpPr>
            <a:spLocks noGrp="1" noChangeArrowheads="1"/>
          </p:cNvSpPr>
          <p:nvPr>
            <p:ph type="ftr" sz="quarter" idx="11"/>
          </p:nvPr>
        </p:nvSpPr>
        <p:spPr>
          <a:ln/>
        </p:spPr>
        <p:txBody>
          <a:bodyPr/>
          <a:lstStyle>
            <a:lvl1pPr>
              <a:defRPr/>
            </a:lvl1pPr>
          </a:lstStyle>
          <a:p>
            <a:pPr>
              <a:defRPr/>
            </a:pPr>
            <a:endParaRPr lang="ru-RU"/>
          </a:p>
        </p:txBody>
      </p:sp>
      <p:sp>
        <p:nvSpPr>
          <p:cNvPr id="5" name="Rectangle 36"/>
          <p:cNvSpPr>
            <a:spLocks noGrp="1" noChangeArrowheads="1"/>
          </p:cNvSpPr>
          <p:nvPr>
            <p:ph type="sldNum" sz="quarter" idx="12"/>
          </p:nvPr>
        </p:nvSpPr>
        <p:spPr>
          <a:ln/>
        </p:spPr>
        <p:txBody>
          <a:bodyPr/>
          <a:lstStyle>
            <a:lvl1pPr>
              <a:defRPr/>
            </a:lvl1pPr>
          </a:lstStyle>
          <a:p>
            <a:fld id="{A1691C2D-34AD-47A9-9823-7678F5B4AC17}" type="slidenum">
              <a:rPr lang="ru-RU"/>
              <a:pPr/>
              <a:t>‹#›</a:t>
            </a:fld>
            <a:endParaRPr lang="ru-RU"/>
          </a:p>
        </p:txBody>
      </p:sp>
    </p:spTree>
    <p:extLst>
      <p:ext uri="{BB962C8B-B14F-4D97-AF65-F5344CB8AC3E}">
        <p14:creationId xmlns:p14="http://schemas.microsoft.com/office/powerpoint/2010/main" val="2200652060"/>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xmlns=""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xmlns=""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rgbClr val="F7931F">
                      <a:lumMod val="50000"/>
                    </a:srgbClr>
                  </a:solidFill>
                </a:rPr>
                <a:t>To insert your own icons*:</a:t>
              </a:r>
            </a:p>
            <a:p>
              <a:endParaRPr lang="en-US" sz="1400">
                <a:solidFill>
                  <a:srgbClr val="F7931F">
                    <a:lumMod val="50000"/>
                  </a:srgbClr>
                </a:solidFill>
              </a:endParaRPr>
            </a:p>
            <a:p>
              <a:r>
                <a:rPr lang="en-US" sz="1400" b="1">
                  <a:solidFill>
                    <a:srgbClr val="F7931F">
                      <a:lumMod val="50000"/>
                    </a:srgbClr>
                  </a:solidFill>
                </a:rPr>
                <a:t>Insert</a:t>
              </a:r>
              <a:r>
                <a:rPr lang="en-US" sz="1400">
                  <a:solidFill>
                    <a:srgbClr val="F7931F">
                      <a:lumMod val="50000"/>
                    </a:srgbClr>
                  </a:solidFill>
                </a:rPr>
                <a:t> &gt;&gt; </a:t>
              </a:r>
              <a:r>
                <a:rPr lang="en-US" sz="1400" b="1">
                  <a:solidFill>
                    <a:srgbClr val="F7931F">
                      <a:lumMod val="50000"/>
                    </a:srgbClr>
                  </a:solidFill>
                </a:rPr>
                <a:t>Icons</a:t>
              </a:r>
            </a:p>
            <a:p>
              <a:endParaRPr lang="en-US" sz="1400">
                <a:solidFill>
                  <a:srgbClr val="F7931F">
                    <a:lumMod val="50000"/>
                  </a:srgbClr>
                </a:solidFill>
              </a:endParaRPr>
            </a:p>
            <a:p>
              <a:r>
                <a:rPr lang="en-US" sz="1200" i="1">
                  <a:solidFill>
                    <a:srgbClr val="F7931F">
                      <a:lumMod val="50000"/>
                    </a:srgbClr>
                  </a:solidFill>
                </a:rPr>
                <a:t>(*Only available to Office 365 subscribers)</a:t>
              </a:r>
            </a:p>
          </p:txBody>
        </p:sp>
        <p:pic>
          <p:nvPicPr>
            <p:cNvPr id="5" name="Picture 4">
              <a:extLst>
                <a:ext uri="{FF2B5EF4-FFF2-40B4-BE49-F238E27FC236}">
                  <a16:creationId xmlns:a16="http://schemas.microsoft.com/office/drawing/2014/main" xmlns=""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64063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9CFD1-7646-404B-AB28-1B422BF84ED1}" type="datetimeFigureOut">
              <a:rPr lang="ru-RU" smtClean="0"/>
              <a:t>18.11.2023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40509-9D00-4A88-9625-BB79D1ACD05F}" type="slidenum">
              <a:rPr lang="ru-RU" smtClean="0"/>
              <a:t>‹#›</a:t>
            </a:fld>
            <a:endParaRPr lang="ru-RU"/>
          </a:p>
        </p:txBody>
      </p:sp>
    </p:spTree>
    <p:extLst>
      <p:ext uri="{BB962C8B-B14F-4D97-AF65-F5344CB8AC3E}">
        <p14:creationId xmlns:p14="http://schemas.microsoft.com/office/powerpoint/2010/main" val="225059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defRPr/>
            </a:pPr>
            <a:r>
              <a:rPr lang="en-US" sz="3200" spc="150" dirty="0">
                <a:solidFill>
                  <a:prstClr val="white">
                    <a:lumMod val="75000"/>
                  </a:prstClr>
                </a:solidFill>
              </a:rPr>
              <a:t>www.</a:t>
            </a:r>
            <a:r>
              <a:rPr lang="en-US" sz="3200" spc="150" dirty="0">
                <a:solidFill>
                  <a:prstClr val="black">
                    <a:lumMod val="85000"/>
                    <a:lumOff val="15000"/>
                  </a:prstClr>
                </a:solidFill>
              </a:rPr>
              <a:t>presentationgo</a:t>
            </a:r>
            <a:r>
              <a:rPr lang="en-US" sz="3200" spc="150" dirty="0">
                <a:solidFill>
                  <a:prstClr val="white">
                    <a:lumMod val="75000"/>
                  </a:prstClr>
                </a:solidFill>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7" name="Rectangle 6"/>
          <p:cNvSpPr/>
          <p:nvPr userDrawn="1"/>
        </p:nvSpPr>
        <p:spPr>
          <a:xfrm>
            <a:off x="-88899" y="6959601"/>
            <a:ext cx="1625766" cy="261610"/>
          </a:xfrm>
          <a:prstGeom prst="rect">
            <a:avLst/>
          </a:prstGeom>
        </p:spPr>
        <p:txBody>
          <a:bodyPr wrap="none">
            <a:spAutoFit/>
          </a:bodyPr>
          <a:lstStyle/>
          <a:p>
            <a:r>
              <a:rPr lang="en-US" sz="1100" dirty="0">
                <a:solidFill>
                  <a:srgbClr val="555555"/>
                </a:solidFill>
                <a:latin typeface="Open Sans" panose="020B0606030504020204" pitchFamily="34" charset="0"/>
              </a:rPr>
              <a:t>© </a:t>
            </a:r>
            <a:r>
              <a:rPr lang="en-US" sz="1100" dirty="0">
                <a:solidFill>
                  <a:srgbClr val="A5CD28"/>
                </a:solidFill>
                <a:latin typeface="Open Sans" panose="020B0606030504020204" pitchFamily="34" charset="0"/>
                <a:hlinkClick r:id="rId3" tooltip="PresentationGo!"/>
              </a:rPr>
              <a:t>presentationgo.com</a:t>
            </a:r>
            <a:endParaRPr lang="en-US" sz="1100" dirty="0">
              <a:solidFill>
                <a:prstClr val="black"/>
              </a:solidFill>
            </a:endParaRPr>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343884901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21.jpe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12.xml"/><Relationship Id="rId4" Type="http://schemas.openxmlformats.org/officeDocument/2006/relationships/image" Target="../media/image27.wmf"/></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8.png"/><Relationship Id="rId4" Type="http://schemas.openxmlformats.org/officeDocument/2006/relationships/image" Target="../media/image4.svg"/><Relationship Id="rId9" Type="http://schemas.openxmlformats.org/officeDocument/2006/relationships/hyperlink" Target="http://lex.uz/acts/809350#861308"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99853" y="2251045"/>
            <a:ext cx="7115175" cy="3046988"/>
          </a:xfrm>
          <a:prstGeom prst="rect">
            <a:avLst/>
          </a:prstGeom>
        </p:spPr>
        <p:txBody>
          <a:bodyPr>
            <a:spAutoFit/>
          </a:bodyPr>
          <a:lstStyle/>
          <a:p>
            <a:pPr algn="ctr">
              <a:defRPr/>
            </a:pPr>
            <a:r>
              <a:rPr lang="ru-RU"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БУХГАЛТЕРИЯ БАЛАНСИНИНГ ТУЗИЛИШИ ВА </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МАЗМУНИ. СЧЕТЛАР ТИЗИМИ ВА ИККИЁҚЛАМА </a:t>
            </a:r>
            <a:r>
              <a:rPr lang="ru-RU"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ЁЗУВ.</a:t>
            </a:r>
          </a:p>
          <a:p>
            <a:pPr algn="ctr">
              <a:defRPr/>
            </a:pPr>
            <a:endParaRPr lang="uz-Cyrl-UZ"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endPar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286000" y="3105835"/>
            <a:ext cx="4572000" cy="461665"/>
          </a:xfrm>
          <a:prstGeom prst="rect">
            <a:avLst/>
          </a:prstGeom>
        </p:spPr>
        <p:txBody>
          <a:bodyPr>
            <a:spAutoFit/>
          </a:bodyPr>
          <a:lstStyle/>
          <a:p>
            <a:r>
              <a:rPr lang="uz-Cyrl-UZ" sz="2400" b="1" dirty="0" smtClean="0"/>
              <a:t> </a:t>
            </a:r>
            <a:r>
              <a:rPr lang="en-US" sz="2400" b="1" dirty="0" smtClean="0"/>
              <a:t>   </a:t>
            </a:r>
            <a:endParaRPr lang="ru-RU" sz="2400" b="1" dirty="0"/>
          </a:p>
        </p:txBody>
      </p:sp>
      <p:sp>
        <p:nvSpPr>
          <p:cNvPr id="2" name="Прямоугольник 1"/>
          <p:cNvSpPr/>
          <p:nvPr/>
        </p:nvSpPr>
        <p:spPr>
          <a:xfrm>
            <a:off x="1835696" y="548680"/>
            <a:ext cx="6192688"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800" dirty="0" smtClean="0"/>
              <a:t>ГУЛИСТОН ДАВЛАТ УНИВЕРСИТЕТИ</a:t>
            </a:r>
          </a:p>
          <a:p>
            <a:pPr algn="ctr"/>
            <a:r>
              <a:rPr lang="uz-Cyrl-UZ" sz="2800" dirty="0" smtClean="0"/>
              <a:t>БУХГАЛТЕРИЯ ҲИСОБИ ВА МОЛИЯ КАФЕДРАСИ</a:t>
            </a:r>
            <a:endParaRPr lang="ru-RU" sz="2800" dirty="0"/>
          </a:p>
        </p:txBody>
      </p:sp>
      <p:sp>
        <p:nvSpPr>
          <p:cNvPr id="4" name="Прямоугольник 3"/>
          <p:cNvSpPr/>
          <p:nvPr/>
        </p:nvSpPr>
        <p:spPr>
          <a:xfrm>
            <a:off x="3995936" y="5877272"/>
            <a:ext cx="475252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b="1" dirty="0" smtClean="0">
                <a:latin typeface="Times New Roman" pitchFamily="18" charset="0"/>
                <a:cs typeface="Times New Roman" pitchFamily="18" charset="0"/>
              </a:rPr>
              <a:t>Ўқитувчи </a:t>
            </a:r>
            <a:r>
              <a:rPr lang="uz-Cyrl-UZ" sz="2400" b="1" dirty="0" smtClean="0">
                <a:latin typeface="Times New Roman" pitchFamily="18" charset="0"/>
                <a:cs typeface="Times New Roman" pitchFamily="18" charset="0"/>
              </a:rPr>
              <a:t>Чоршанбаев</a:t>
            </a:r>
            <a:r>
              <a:rPr lang="uz-Cyrl-UZ" b="1" dirty="0" smtClean="0">
                <a:latin typeface="Times New Roman" pitchFamily="18" charset="0"/>
                <a:cs typeface="Times New Roman" pitchFamily="18" charset="0"/>
              </a:rPr>
              <a:t> </a:t>
            </a:r>
            <a:r>
              <a:rPr lang="uz-Cyrl-UZ" sz="2400" b="1" dirty="0" smtClean="0">
                <a:latin typeface="Times New Roman" pitchFamily="18" charset="0"/>
                <a:cs typeface="Times New Roman" pitchFamily="18" charset="0"/>
              </a:rPr>
              <a:t>Умурзо</a:t>
            </a:r>
            <a:r>
              <a:rPr lang="uz-Cyrl-UZ" b="1" dirty="0" smtClean="0">
                <a:latin typeface="Times New Roman" pitchFamily="18" charset="0"/>
                <a:cs typeface="Times New Roman" pitchFamily="18" charset="0"/>
              </a:rPr>
              <a:t>Қ</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224729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a:xfrm>
            <a:off x="609846" y="229196"/>
            <a:ext cx="8126374" cy="1144072"/>
          </a:xfrm>
        </p:spPr>
        <p:txBody>
          <a:bodyPr>
            <a:noAutofit/>
          </a:bodyPr>
          <a:lstStyle/>
          <a:p>
            <a:r>
              <a:rPr lang="uz-Cyrl-UZ" dirty="0" smtClean="0"/>
              <a:t>РЕЖА:</a:t>
            </a:r>
            <a:endParaRPr lang="en-US" dirty="0"/>
          </a:p>
        </p:txBody>
      </p:sp>
      <p:sp>
        <p:nvSpPr>
          <p:cNvPr id="78" name="Freeform: Shape 77">
            <a:extLst>
              <a:ext uri="{FF2B5EF4-FFF2-40B4-BE49-F238E27FC236}">
                <a16:creationId xmlns:a16="http://schemas.microsoft.com/office/drawing/2014/main" xmlns="" id="{8305683C-7EFE-4BA3-9D0B-D4AD1389FA2D}"/>
              </a:ext>
            </a:extLst>
          </p:cNvPr>
          <p:cNvSpPr>
            <a:spLocks/>
          </p:cNvSpPr>
          <p:nvPr/>
        </p:nvSpPr>
        <p:spPr bwMode="auto">
          <a:xfrm>
            <a:off x="1265174" y="1759093"/>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2"/>
                  <a:pt x="1862457" y="1199814"/>
                  <a:pt x="1199814" y="1199814"/>
                </a:cubicBezTo>
                <a:lnTo>
                  <a:pt x="1199814" y="1200552"/>
                </a:lnTo>
                <a:lnTo>
                  <a:pt x="0" y="1200552"/>
                </a:lnTo>
                <a:cubicBezTo>
                  <a:pt x="0" y="537502"/>
                  <a:pt x="537172" y="0"/>
                  <a:pt x="1199814"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85" name="Freeform 7">
            <a:extLst>
              <a:ext uri="{FF2B5EF4-FFF2-40B4-BE49-F238E27FC236}">
                <a16:creationId xmlns:a16="http://schemas.microsoft.com/office/drawing/2014/main" xmlns="" id="{4C8202C9-1C72-4AD7-AA92-6F34135BCD8C}"/>
              </a:ext>
            </a:extLst>
          </p:cNvPr>
          <p:cNvSpPr>
            <a:spLocks/>
          </p:cNvSpPr>
          <p:nvPr/>
        </p:nvSpPr>
        <p:spPr bwMode="auto">
          <a:xfrm>
            <a:off x="2302496" y="1759093"/>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1</a:t>
            </a:r>
            <a:endParaRPr lang="en-US" sz="3600" b="1" dirty="0"/>
          </a:p>
        </p:txBody>
      </p:sp>
      <p:pic>
        <p:nvPicPr>
          <p:cNvPr id="5" name="Graphic 4" descr="Handshake">
            <a:extLst>
              <a:ext uri="{FF2B5EF4-FFF2-40B4-BE49-F238E27FC236}">
                <a16:creationId xmlns:a16="http://schemas.microsoft.com/office/drawing/2014/main" xmlns="" id="{746EA23D-7ECC-422B-804D-A572AFD491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577413" y="1950090"/>
            <a:ext cx="655328" cy="655328"/>
          </a:xfrm>
          <a:prstGeom prst="rect">
            <a:avLst/>
          </a:prstGeom>
        </p:spPr>
      </p:pic>
      <p:sp>
        <p:nvSpPr>
          <p:cNvPr id="79" name="Freeform: Shape 78">
            <a:extLst>
              <a:ext uri="{FF2B5EF4-FFF2-40B4-BE49-F238E27FC236}">
                <a16:creationId xmlns:a16="http://schemas.microsoft.com/office/drawing/2014/main" xmlns="" id="{22612846-91BC-4EBA-B795-9A7F4127331D}"/>
              </a:ext>
            </a:extLst>
          </p:cNvPr>
          <p:cNvSpPr>
            <a:spLocks/>
          </p:cNvSpPr>
          <p:nvPr/>
        </p:nvSpPr>
        <p:spPr bwMode="auto">
          <a:xfrm>
            <a:off x="227852" y="2797691"/>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3"/>
                  <a:pt x="1862457" y="1199814"/>
                  <a:pt x="1199814" y="1199814"/>
                </a:cubicBezTo>
                <a:lnTo>
                  <a:pt x="1199814" y="1200552"/>
                </a:lnTo>
                <a:lnTo>
                  <a:pt x="0" y="1200552"/>
                </a:lnTo>
                <a:cubicBezTo>
                  <a:pt x="0" y="537502"/>
                  <a:pt x="537172" y="0"/>
                  <a:pt x="1199814" y="0"/>
                </a:cubicBez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84" name="Freeform 7">
            <a:extLst>
              <a:ext uri="{FF2B5EF4-FFF2-40B4-BE49-F238E27FC236}">
                <a16:creationId xmlns:a16="http://schemas.microsoft.com/office/drawing/2014/main" xmlns="" id="{40D650E7-2010-44B3-B8B1-94BDD8BB6405}"/>
              </a:ext>
            </a:extLst>
          </p:cNvPr>
          <p:cNvSpPr>
            <a:spLocks/>
          </p:cNvSpPr>
          <p:nvPr/>
        </p:nvSpPr>
        <p:spPr bwMode="auto">
          <a:xfrm>
            <a:off x="1265174" y="2797691"/>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2</a:t>
            </a:r>
            <a:endParaRPr lang="en-US" sz="3600" b="1" dirty="0"/>
          </a:p>
        </p:txBody>
      </p:sp>
      <p:pic>
        <p:nvPicPr>
          <p:cNvPr id="7" name="Graphic 6" descr="Upward trend">
            <a:extLst>
              <a:ext uri="{FF2B5EF4-FFF2-40B4-BE49-F238E27FC236}">
                <a16:creationId xmlns:a16="http://schemas.microsoft.com/office/drawing/2014/main" xmlns=""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09846" y="2988688"/>
            <a:ext cx="655328" cy="655328"/>
          </a:xfrm>
          <a:prstGeom prst="rect">
            <a:avLst/>
          </a:prstGeom>
        </p:spPr>
      </p:pic>
      <p:sp>
        <p:nvSpPr>
          <p:cNvPr id="4" name="Прямоугольник 3"/>
          <p:cNvSpPr/>
          <p:nvPr/>
        </p:nvSpPr>
        <p:spPr>
          <a:xfrm>
            <a:off x="3339819" y="758389"/>
            <a:ext cx="5940988" cy="646331"/>
          </a:xfrm>
          <a:prstGeom prst="rect">
            <a:avLst/>
          </a:prstGeom>
        </p:spPr>
        <p:txBody>
          <a:bodyPr wrap="square">
            <a:spAutoFit/>
          </a:bodyPr>
          <a:lstStyle/>
          <a:p>
            <a:endParaRPr lang="uz-Cyrl-UZ" b="1" dirty="0" smtClean="0">
              <a:solidFill>
                <a:prstClr val="black"/>
              </a:solidFill>
            </a:endParaRPr>
          </a:p>
          <a:p>
            <a:endParaRPr lang="ru-RU" dirty="0"/>
          </a:p>
        </p:txBody>
      </p:sp>
      <p:sp>
        <p:nvSpPr>
          <p:cNvPr id="31" name="Прямоугольник 30"/>
          <p:cNvSpPr/>
          <p:nvPr/>
        </p:nvSpPr>
        <p:spPr>
          <a:xfrm>
            <a:off x="3339819" y="1923235"/>
            <a:ext cx="5696677" cy="1323439"/>
          </a:xfrm>
          <a:prstGeom prst="rect">
            <a:avLst/>
          </a:prstGeom>
        </p:spPr>
        <p:txBody>
          <a:bodyPr wrap="square">
            <a:spAutoFit/>
          </a:bodyPr>
          <a:lstStyle/>
          <a:p>
            <a:pPr algn="just"/>
            <a:r>
              <a:rPr lang="en-US" sz="2000" b="1" dirty="0" smtClean="0">
                <a:solidFill>
                  <a:prstClr val="black"/>
                </a:solidFill>
              </a:rPr>
              <a:t>  </a:t>
            </a:r>
            <a:r>
              <a:rPr lang="uz-Cyrl-UZ" sz="2000" b="1" dirty="0" smtClean="0">
                <a:solidFill>
                  <a:prstClr val="black"/>
                </a:solidFill>
              </a:rPr>
              <a:t>Бухгалтерия </a:t>
            </a:r>
            <a:r>
              <a:rPr lang="uz-Cyrl-UZ" sz="2000" b="1" dirty="0">
                <a:solidFill>
                  <a:prstClr val="black"/>
                </a:solidFill>
              </a:rPr>
              <a:t>баланси тўғрисидаги тушунча. Бухгалтерия баланси мавжуд хўжалик воситаларини турлари ва вужудга келиш манбалари бўйича акс эттириш.</a:t>
            </a:r>
            <a:endParaRPr lang="ru-RU" sz="2000" dirty="0"/>
          </a:p>
        </p:txBody>
      </p:sp>
      <p:sp>
        <p:nvSpPr>
          <p:cNvPr id="6" name="TextBox 5"/>
          <p:cNvSpPr txBox="1"/>
          <p:nvPr/>
        </p:nvSpPr>
        <p:spPr>
          <a:xfrm>
            <a:off x="2555776" y="3329438"/>
            <a:ext cx="5198795" cy="400110"/>
          </a:xfrm>
          <a:prstGeom prst="rect">
            <a:avLst/>
          </a:prstGeom>
          <a:noFill/>
        </p:spPr>
        <p:txBody>
          <a:bodyPr wrap="none" rtlCol="0">
            <a:spAutoFit/>
          </a:bodyPr>
          <a:lstStyle/>
          <a:p>
            <a:r>
              <a:rPr lang="uz-Cyrl-UZ" sz="2000" b="1" dirty="0"/>
              <a:t>Хўжалик муаммоларининг балансга таъсири</a:t>
            </a:r>
            <a:endParaRPr lang="ru-RU" sz="2000" dirty="0"/>
          </a:p>
        </p:txBody>
      </p:sp>
      <p:sp>
        <p:nvSpPr>
          <p:cNvPr id="12" name="Title 1">
            <a:extLst>
              <a:ext uri="{FF2B5EF4-FFF2-40B4-BE49-F238E27FC236}">
                <a16:creationId xmlns:a16="http://schemas.microsoft.com/office/drawing/2014/main" xmlns="" id="{2C2BFAE1-45D3-4B3B-81D2-0BF25FA84FB8}"/>
              </a:ext>
            </a:extLst>
          </p:cNvPr>
          <p:cNvSpPr txBox="1">
            <a:spLocks/>
          </p:cNvSpPr>
          <p:nvPr/>
        </p:nvSpPr>
        <p:spPr>
          <a:xfrm>
            <a:off x="633410" y="186353"/>
            <a:ext cx="8126374" cy="1144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13" name="Freeform 7">
            <a:extLst>
              <a:ext uri="{FF2B5EF4-FFF2-40B4-BE49-F238E27FC236}">
                <a16:creationId xmlns:a16="http://schemas.microsoft.com/office/drawing/2014/main" xmlns="" id="{4C8202C9-1C72-4AD7-AA92-6F34135BCD8C}"/>
              </a:ext>
            </a:extLst>
          </p:cNvPr>
          <p:cNvSpPr>
            <a:spLocks/>
          </p:cNvSpPr>
          <p:nvPr/>
        </p:nvSpPr>
        <p:spPr bwMode="auto">
          <a:xfrm>
            <a:off x="2338306" y="1759093"/>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1</a:t>
            </a:r>
            <a:endParaRPr lang="en-US" sz="3600" b="1" dirty="0"/>
          </a:p>
        </p:txBody>
      </p:sp>
      <p:pic>
        <p:nvPicPr>
          <p:cNvPr id="14" name="Graphic 4" descr="Handshake">
            <a:extLst>
              <a:ext uri="{FF2B5EF4-FFF2-40B4-BE49-F238E27FC236}">
                <a16:creationId xmlns:a16="http://schemas.microsoft.com/office/drawing/2014/main" xmlns="" id="{746EA23D-7ECC-422B-804D-A572AFD491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613223" y="1950090"/>
            <a:ext cx="655328" cy="655328"/>
          </a:xfrm>
          <a:prstGeom prst="rect">
            <a:avLst/>
          </a:prstGeom>
        </p:spPr>
      </p:pic>
      <p:pic>
        <p:nvPicPr>
          <p:cNvPr id="15" name="Graphic 6" descr="Upward trend">
            <a:extLst>
              <a:ext uri="{FF2B5EF4-FFF2-40B4-BE49-F238E27FC236}">
                <a16:creationId xmlns:a16="http://schemas.microsoft.com/office/drawing/2014/main" xmlns=""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45656" y="2988688"/>
            <a:ext cx="655328" cy="655328"/>
          </a:xfrm>
          <a:prstGeom prst="rect">
            <a:avLst/>
          </a:prstGeom>
        </p:spPr>
      </p:pic>
      <p:sp>
        <p:nvSpPr>
          <p:cNvPr id="17" name="Freeform: Shape 77">
            <a:extLst>
              <a:ext uri="{FF2B5EF4-FFF2-40B4-BE49-F238E27FC236}">
                <a16:creationId xmlns:a16="http://schemas.microsoft.com/office/drawing/2014/main" xmlns="" id="{8305683C-7EFE-4BA3-9D0B-D4AD1389FA2D}"/>
              </a:ext>
            </a:extLst>
          </p:cNvPr>
          <p:cNvSpPr>
            <a:spLocks/>
          </p:cNvSpPr>
          <p:nvPr/>
        </p:nvSpPr>
        <p:spPr bwMode="auto">
          <a:xfrm>
            <a:off x="1231229" y="4166685"/>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2"/>
                  <a:pt x="1862457" y="1199814"/>
                  <a:pt x="1199814" y="1199814"/>
                </a:cubicBezTo>
                <a:lnTo>
                  <a:pt x="1199814" y="1200552"/>
                </a:lnTo>
                <a:lnTo>
                  <a:pt x="0" y="1200552"/>
                </a:lnTo>
                <a:cubicBezTo>
                  <a:pt x="0" y="537502"/>
                  <a:pt x="537172" y="0"/>
                  <a:pt x="1199814"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18" name="Freeform 7">
            <a:extLst>
              <a:ext uri="{FF2B5EF4-FFF2-40B4-BE49-F238E27FC236}">
                <a16:creationId xmlns:a16="http://schemas.microsoft.com/office/drawing/2014/main" xmlns="" id="{4C8202C9-1C72-4AD7-AA92-6F34135BCD8C}"/>
              </a:ext>
            </a:extLst>
          </p:cNvPr>
          <p:cNvSpPr>
            <a:spLocks/>
          </p:cNvSpPr>
          <p:nvPr/>
        </p:nvSpPr>
        <p:spPr bwMode="auto">
          <a:xfrm>
            <a:off x="2268551" y="4166685"/>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1</a:t>
            </a:r>
            <a:endParaRPr lang="en-US" sz="3600" b="1" dirty="0"/>
          </a:p>
        </p:txBody>
      </p:sp>
      <p:pic>
        <p:nvPicPr>
          <p:cNvPr id="19" name="Graphic 4" descr="Handshake">
            <a:extLst>
              <a:ext uri="{FF2B5EF4-FFF2-40B4-BE49-F238E27FC236}">
                <a16:creationId xmlns:a16="http://schemas.microsoft.com/office/drawing/2014/main" xmlns="" id="{746EA23D-7ECC-422B-804D-A572AFD491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543468" y="4357682"/>
            <a:ext cx="655328" cy="655328"/>
          </a:xfrm>
          <a:prstGeom prst="rect">
            <a:avLst/>
          </a:prstGeom>
        </p:spPr>
      </p:pic>
      <p:sp>
        <p:nvSpPr>
          <p:cNvPr id="20" name="Freeform: Shape 78">
            <a:extLst>
              <a:ext uri="{FF2B5EF4-FFF2-40B4-BE49-F238E27FC236}">
                <a16:creationId xmlns:a16="http://schemas.microsoft.com/office/drawing/2014/main" xmlns="" id="{22612846-91BC-4EBA-B795-9A7F4127331D}"/>
              </a:ext>
            </a:extLst>
          </p:cNvPr>
          <p:cNvSpPr>
            <a:spLocks/>
          </p:cNvSpPr>
          <p:nvPr/>
        </p:nvSpPr>
        <p:spPr bwMode="auto">
          <a:xfrm>
            <a:off x="193907" y="5205283"/>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3"/>
                  <a:pt x="1862457" y="1199814"/>
                  <a:pt x="1199814" y="1199814"/>
                </a:cubicBezTo>
                <a:lnTo>
                  <a:pt x="1199814" y="1200552"/>
                </a:lnTo>
                <a:lnTo>
                  <a:pt x="0" y="1200552"/>
                </a:lnTo>
                <a:cubicBezTo>
                  <a:pt x="0" y="537502"/>
                  <a:pt x="537172" y="0"/>
                  <a:pt x="1199814" y="0"/>
                </a:cubicBez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21" name="Freeform 7">
            <a:extLst>
              <a:ext uri="{FF2B5EF4-FFF2-40B4-BE49-F238E27FC236}">
                <a16:creationId xmlns:a16="http://schemas.microsoft.com/office/drawing/2014/main" xmlns="" id="{40D650E7-2010-44B3-B8B1-94BDD8BB6405}"/>
              </a:ext>
            </a:extLst>
          </p:cNvPr>
          <p:cNvSpPr>
            <a:spLocks/>
          </p:cNvSpPr>
          <p:nvPr/>
        </p:nvSpPr>
        <p:spPr bwMode="auto">
          <a:xfrm>
            <a:off x="1231229" y="5205283"/>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4</a:t>
            </a:r>
            <a:endParaRPr lang="en-US" sz="3600" b="1" dirty="0"/>
          </a:p>
        </p:txBody>
      </p:sp>
      <p:pic>
        <p:nvPicPr>
          <p:cNvPr id="22" name="Graphic 6" descr="Upward trend">
            <a:extLst>
              <a:ext uri="{FF2B5EF4-FFF2-40B4-BE49-F238E27FC236}">
                <a16:creationId xmlns:a16="http://schemas.microsoft.com/office/drawing/2014/main" xmlns=""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75901" y="5396280"/>
            <a:ext cx="655328" cy="655328"/>
          </a:xfrm>
          <a:prstGeom prst="rect">
            <a:avLst/>
          </a:prstGeom>
        </p:spPr>
      </p:pic>
      <p:sp>
        <p:nvSpPr>
          <p:cNvPr id="23" name="Прямоугольник 22"/>
          <p:cNvSpPr/>
          <p:nvPr/>
        </p:nvSpPr>
        <p:spPr>
          <a:xfrm>
            <a:off x="3305874" y="3165981"/>
            <a:ext cx="5940988" cy="646331"/>
          </a:xfrm>
          <a:prstGeom prst="rect">
            <a:avLst/>
          </a:prstGeom>
        </p:spPr>
        <p:txBody>
          <a:bodyPr wrap="square">
            <a:spAutoFit/>
          </a:bodyPr>
          <a:lstStyle/>
          <a:p>
            <a:endParaRPr lang="uz-Cyrl-UZ" b="1" dirty="0" smtClean="0">
              <a:solidFill>
                <a:prstClr val="black"/>
              </a:solidFill>
            </a:endParaRPr>
          </a:p>
          <a:p>
            <a:endParaRPr lang="ru-RU" dirty="0"/>
          </a:p>
        </p:txBody>
      </p:sp>
      <p:sp>
        <p:nvSpPr>
          <p:cNvPr id="24" name="Прямоугольник 23"/>
          <p:cNvSpPr/>
          <p:nvPr/>
        </p:nvSpPr>
        <p:spPr>
          <a:xfrm>
            <a:off x="3305874" y="4330827"/>
            <a:ext cx="5696677" cy="707886"/>
          </a:xfrm>
          <a:prstGeom prst="rect">
            <a:avLst/>
          </a:prstGeom>
        </p:spPr>
        <p:txBody>
          <a:bodyPr wrap="square">
            <a:spAutoFit/>
          </a:bodyPr>
          <a:lstStyle/>
          <a:p>
            <a:pPr algn="just"/>
            <a:r>
              <a:rPr lang="en-US" sz="2000" b="1" dirty="0" smtClean="0">
                <a:solidFill>
                  <a:prstClr val="black"/>
                </a:solidFill>
              </a:rPr>
              <a:t> </a:t>
            </a:r>
            <a:r>
              <a:rPr lang="uz-Cyrl-UZ" sz="2000" b="1" dirty="0"/>
              <a:t>Бухгалтерия ҳисоби счётлар режаси. Счётлар тўғрисида тушунча.</a:t>
            </a:r>
            <a:endParaRPr lang="ru-RU" sz="2000" dirty="0"/>
          </a:p>
        </p:txBody>
      </p:sp>
      <p:sp>
        <p:nvSpPr>
          <p:cNvPr id="25" name="TextBox 24"/>
          <p:cNvSpPr txBox="1"/>
          <p:nvPr/>
        </p:nvSpPr>
        <p:spPr>
          <a:xfrm>
            <a:off x="2338306" y="5370833"/>
            <a:ext cx="6554174" cy="1015663"/>
          </a:xfrm>
          <a:prstGeom prst="rect">
            <a:avLst/>
          </a:prstGeom>
          <a:noFill/>
        </p:spPr>
        <p:txBody>
          <a:bodyPr wrap="square" rtlCol="0">
            <a:spAutoFit/>
          </a:bodyPr>
          <a:lstStyle/>
          <a:p>
            <a:pPr algn="just"/>
            <a:r>
              <a:rPr lang="uz-Cyrl-UZ" sz="2000" b="1" dirty="0"/>
              <a:t>Счётлар ўзаро боғланиши (</a:t>
            </a:r>
            <a:r>
              <a:rPr lang="uz-Cyrl-UZ" sz="2000" b="1" dirty="0" smtClean="0"/>
              <a:t>корреспонденция</a:t>
            </a:r>
            <a:r>
              <a:rPr lang="uz-Cyrl-UZ" sz="2000" b="1" dirty="0"/>
              <a:t>). </a:t>
            </a:r>
            <a:endParaRPr lang="uz-Cyrl-UZ" sz="2000" b="1" dirty="0" smtClean="0"/>
          </a:p>
          <a:p>
            <a:pPr algn="just"/>
            <a:r>
              <a:rPr lang="uz-Cyrl-UZ" sz="2000" b="1" dirty="0" smtClean="0"/>
              <a:t>Бухгалтерия </a:t>
            </a:r>
            <a:r>
              <a:rPr lang="uz-Cyrl-UZ" sz="2000" b="1" dirty="0"/>
              <a:t>ҳисоби счётларидаги </a:t>
            </a:r>
            <a:r>
              <a:rPr lang="uz-Cyrl-UZ" sz="2000" b="1" dirty="0" smtClean="0"/>
              <a:t> маълумотларни  </a:t>
            </a:r>
            <a:r>
              <a:rPr lang="uz-Cyrl-UZ" sz="2000" b="1" dirty="0"/>
              <a:t>балансда умумлаштиришдаги ўзаро хослиги.</a:t>
            </a:r>
            <a:endParaRPr lang="ru-RU" sz="2000" dirty="0"/>
          </a:p>
        </p:txBody>
      </p:sp>
      <p:sp>
        <p:nvSpPr>
          <p:cNvPr id="27" name="Freeform 7">
            <a:extLst>
              <a:ext uri="{FF2B5EF4-FFF2-40B4-BE49-F238E27FC236}">
                <a16:creationId xmlns:a16="http://schemas.microsoft.com/office/drawing/2014/main" xmlns="" id="{4C8202C9-1C72-4AD7-AA92-6F34135BCD8C}"/>
              </a:ext>
            </a:extLst>
          </p:cNvPr>
          <p:cNvSpPr>
            <a:spLocks/>
          </p:cNvSpPr>
          <p:nvPr/>
        </p:nvSpPr>
        <p:spPr bwMode="auto">
          <a:xfrm>
            <a:off x="2304361" y="4166685"/>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en-US" sz="3600" b="1" dirty="0" smtClean="0"/>
              <a:t>0</a:t>
            </a:r>
            <a:r>
              <a:rPr lang="uz-Cyrl-UZ" sz="3600" b="1" dirty="0" smtClean="0"/>
              <a:t>3</a:t>
            </a:r>
            <a:endParaRPr lang="en-US" sz="3600" b="1" dirty="0"/>
          </a:p>
        </p:txBody>
      </p:sp>
      <p:pic>
        <p:nvPicPr>
          <p:cNvPr id="28" name="Graphic 4" descr="Handshake">
            <a:extLst>
              <a:ext uri="{FF2B5EF4-FFF2-40B4-BE49-F238E27FC236}">
                <a16:creationId xmlns:a16="http://schemas.microsoft.com/office/drawing/2014/main" xmlns="" id="{746EA23D-7ECC-422B-804D-A572AFD491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579278" y="4357682"/>
            <a:ext cx="655328" cy="655328"/>
          </a:xfrm>
          <a:prstGeom prst="rect">
            <a:avLst/>
          </a:prstGeom>
        </p:spPr>
      </p:pic>
      <p:pic>
        <p:nvPicPr>
          <p:cNvPr id="29" name="Graphic 6" descr="Upward trend">
            <a:extLst>
              <a:ext uri="{FF2B5EF4-FFF2-40B4-BE49-F238E27FC236}">
                <a16:creationId xmlns:a16="http://schemas.microsoft.com/office/drawing/2014/main" xmlns=""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11711" y="5396280"/>
            <a:ext cx="655328" cy="655328"/>
          </a:xfrm>
          <a:prstGeom prst="rect">
            <a:avLst/>
          </a:prstGeom>
        </p:spPr>
      </p:pic>
    </p:spTree>
    <p:extLst>
      <p:ext uri="{BB962C8B-B14F-4D97-AF65-F5344CB8AC3E}">
        <p14:creationId xmlns:p14="http://schemas.microsoft.com/office/powerpoint/2010/main" val="1229587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71600" y="2274838"/>
            <a:ext cx="7632848" cy="646331"/>
          </a:xfrm>
          <a:prstGeom prst="rect">
            <a:avLst/>
          </a:prstGeom>
        </p:spPr>
        <p:txBody>
          <a:bodyPr wrap="square">
            <a:spAutoFit/>
          </a:bodyPr>
          <a:lstStyle/>
          <a:p>
            <a:r>
              <a:rPr lang="uz-Cyrl-UZ" b="1" dirty="0"/>
              <a:t> </a:t>
            </a:r>
            <a:endParaRPr lang="ru-RU" b="1" dirty="0"/>
          </a:p>
          <a:p>
            <a:endParaRPr lang="uz-Cyrl-UZ" b="1" dirty="0"/>
          </a:p>
        </p:txBody>
      </p:sp>
      <p:pic>
        <p:nvPicPr>
          <p:cNvPr id="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005064"/>
            <a:ext cx="4608512" cy="28529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Блок-схема: документ 1"/>
          <p:cNvSpPr/>
          <p:nvPr/>
        </p:nvSpPr>
        <p:spPr>
          <a:xfrm>
            <a:off x="539552" y="260648"/>
            <a:ext cx="8280920" cy="1872207"/>
          </a:xfrm>
          <a:prstGeom prst="flowChartDocumen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b="1" dirty="0" smtClean="0">
                <a:solidFill>
                  <a:schemeClr val="tx1"/>
                </a:solidFill>
              </a:rPr>
              <a:t>«Баланс» атамаси</a:t>
            </a:r>
            <a:r>
              <a:rPr lang="uz-Cyrl-UZ" dirty="0" smtClean="0">
                <a:solidFill>
                  <a:schemeClr val="tx1"/>
                </a:solidFill>
              </a:rPr>
              <a:t> </a:t>
            </a:r>
            <a:r>
              <a:rPr lang="uz-Cyrl-UZ" dirty="0" smtClean="0"/>
              <a:t>лотинча bis – «икки марта», lanx – «тарози палласи» сўзларидан таркиб топган бўлиб, том маънода «икки палла» деган маънони англатади ва тенглик, мувозанат тушунчаси сифатида ишлатилади</a:t>
            </a:r>
            <a:endParaRPr lang="ru-RU" dirty="0"/>
          </a:p>
        </p:txBody>
      </p:sp>
      <p:sp>
        <p:nvSpPr>
          <p:cNvPr id="3" name="Блок-схема: документ 2"/>
          <p:cNvSpPr/>
          <p:nvPr/>
        </p:nvSpPr>
        <p:spPr>
          <a:xfrm>
            <a:off x="539552" y="2274838"/>
            <a:ext cx="8280920" cy="1730226"/>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b="1" dirty="0"/>
              <a:t> </a:t>
            </a:r>
            <a:r>
              <a:rPr lang="uz-Cyrl-UZ" b="1" dirty="0">
                <a:solidFill>
                  <a:schemeClr val="tx1"/>
                </a:solidFill>
              </a:rPr>
              <a:t>Бухгалтерия  баланси </a:t>
            </a:r>
            <a:r>
              <a:rPr lang="uz-Cyrl-UZ" b="1" dirty="0"/>
              <a:t>молиявий ҳисоботнинг асосий шаклларидан бири ҳисобланади.</a:t>
            </a:r>
            <a:r>
              <a:rPr lang="uz-Cyrl-UZ" dirty="0"/>
              <a:t> У корхона маблағларини гуруҳлаш ва таркибини пул баҳосида акс эттириш ҳамда пул маблағларини, уларни ҳосил қилиш манбаларини муайян санага жойлаштириш усулидан иборат. </a:t>
            </a:r>
            <a:endParaRPr lang="ru-RU" dirty="0"/>
          </a:p>
        </p:txBody>
      </p:sp>
      <p:pic>
        <p:nvPicPr>
          <p:cNvPr id="8" name="Picture 127"/>
          <p:cNvPicPr>
            <a:picLocks noChangeAspect="1" noChangeArrowheads="1"/>
          </p:cNvPicPr>
          <p:nvPr/>
        </p:nvPicPr>
        <p:blipFill>
          <a:blip r:embed="rId4" cstate="print"/>
          <a:srcRect/>
          <a:stretch>
            <a:fillRect/>
          </a:stretch>
        </p:blipFill>
        <p:spPr bwMode="auto">
          <a:xfrm>
            <a:off x="539552" y="4005064"/>
            <a:ext cx="3456384" cy="2852936"/>
          </a:xfrm>
          <a:prstGeom prst="rect">
            <a:avLst/>
          </a:prstGeom>
          <a:noFill/>
          <a:ln w="9525">
            <a:noFill/>
            <a:miter lim="800000"/>
            <a:headEnd/>
            <a:tailEnd/>
          </a:ln>
          <a:effectLst/>
        </p:spPr>
      </p:pic>
    </p:spTree>
    <p:extLst>
      <p:ext uri="{BB962C8B-B14F-4D97-AF65-F5344CB8AC3E}">
        <p14:creationId xmlns:p14="http://schemas.microsoft.com/office/powerpoint/2010/main" val="2665367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22241" y="2153616"/>
            <a:ext cx="3604779" cy="4242974"/>
            <a:chOff x="2691301" y="1813794"/>
            <a:chExt cx="3761400" cy="3773554"/>
          </a:xfrm>
        </p:grpSpPr>
        <p:sp>
          <p:nvSpPr>
            <p:cNvPr id="35" name="Freeform: Shape 34"/>
            <p:cNvSpPr>
              <a:spLocks/>
            </p:cNvSpPr>
            <p:nvPr/>
          </p:nvSpPr>
          <p:spPr bwMode="auto">
            <a:xfrm>
              <a:off x="3210075" y="1814905"/>
              <a:ext cx="1328599" cy="1141974"/>
            </a:xfrm>
            <a:custGeom>
              <a:avLst/>
              <a:gdLst>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05419 h 1631951"/>
                <a:gd name="connsiteX12" fmla="*/ 1898650 w 1898650"/>
                <a:gd name="connsiteY12" fmla="*/ 1029229 h 1631951"/>
                <a:gd name="connsiteX13" fmla="*/ 1898650 w 1898650"/>
                <a:gd name="connsiteY13" fmla="*/ 1197138 h 1631951"/>
                <a:gd name="connsiteX14" fmla="*/ 1895065 w 1898650"/>
                <a:gd name="connsiteY14" fmla="*/ 1197138 h 1631951"/>
                <a:gd name="connsiteX15" fmla="*/ 1898650 w 1898650"/>
                <a:gd name="connsiteY15" fmla="*/ 1197505 h 1631951"/>
                <a:gd name="connsiteX16" fmla="*/ 1607608 w 1898650"/>
                <a:gd name="connsiteY16" fmla="*/ 1502834 h 1631951"/>
                <a:gd name="connsiteX17" fmla="*/ 1592792 w 1898650"/>
                <a:gd name="connsiteY17" fmla="*/ 1518180 h 1631951"/>
                <a:gd name="connsiteX18" fmla="*/ 1560513 w 1898650"/>
                <a:gd name="connsiteY18" fmla="*/ 1545697 h 1631951"/>
                <a:gd name="connsiteX19" fmla="*/ 1526117 w 1898650"/>
                <a:gd name="connsiteY19" fmla="*/ 1569509 h 1631951"/>
                <a:gd name="connsiteX20" fmla="*/ 1489604 w 1898650"/>
                <a:gd name="connsiteY20" fmla="*/ 1589089 h 1631951"/>
                <a:gd name="connsiteX21" fmla="*/ 1450975 w 1898650"/>
                <a:gd name="connsiteY21" fmla="*/ 1606022 h 1631951"/>
                <a:gd name="connsiteX22" fmla="*/ 1411287 w 1898650"/>
                <a:gd name="connsiteY22" fmla="*/ 1618193 h 1631951"/>
                <a:gd name="connsiteX23" fmla="*/ 1370012 w 1898650"/>
                <a:gd name="connsiteY23" fmla="*/ 1627189 h 1631951"/>
                <a:gd name="connsiteX24" fmla="*/ 1328208 w 1898650"/>
                <a:gd name="connsiteY24" fmla="*/ 1630893 h 1631951"/>
                <a:gd name="connsiteX25" fmla="*/ 1307042 w 1898650"/>
                <a:gd name="connsiteY25" fmla="*/ 1631951 h 1631951"/>
                <a:gd name="connsiteX26" fmla="*/ 820737 w 1898650"/>
                <a:gd name="connsiteY26" fmla="*/ 1631951 h 1631951"/>
                <a:gd name="connsiteX27" fmla="*/ 821757 w 1898650"/>
                <a:gd name="connsiteY27" fmla="*/ 1630571 h 1631951"/>
                <a:gd name="connsiteX28" fmla="*/ 820276 w 1898650"/>
                <a:gd name="connsiteY28" fmla="*/ 1631950 h 1631951"/>
                <a:gd name="connsiteX29" fmla="*/ 694372 w 1898650"/>
                <a:gd name="connsiteY29" fmla="*/ 1527059 h 1631951"/>
                <a:gd name="connsiteX30" fmla="*/ 694267 w 1898650"/>
                <a:gd name="connsiteY30" fmla="*/ 1527175 h 1631951"/>
                <a:gd name="connsiteX31" fmla="*/ 76200 w 1898650"/>
                <a:gd name="connsiteY31" fmla="*/ 1039813 h 1631951"/>
                <a:gd name="connsiteX32" fmla="*/ 59796 w 1898650"/>
                <a:gd name="connsiteY32" fmla="*/ 1025525 h 1631951"/>
                <a:gd name="connsiteX33" fmla="*/ 31750 w 1898650"/>
                <a:gd name="connsiteY33" fmla="*/ 992187 h 1631951"/>
                <a:gd name="connsiteX34" fmla="*/ 12700 w 1898650"/>
                <a:gd name="connsiteY34" fmla="*/ 954087 h 1631951"/>
                <a:gd name="connsiteX35" fmla="*/ 2646 w 1898650"/>
                <a:gd name="connsiteY35" fmla="*/ 912812 h 1631951"/>
                <a:gd name="connsiteX36" fmla="*/ 0 w 1898650"/>
                <a:gd name="connsiteY36" fmla="*/ 871537 h 1631951"/>
                <a:gd name="connsiteX37" fmla="*/ 6879 w 1898650"/>
                <a:gd name="connsiteY37" fmla="*/ 829733 h 1631951"/>
                <a:gd name="connsiteX38" fmla="*/ 23283 w 1898650"/>
                <a:gd name="connsiteY38" fmla="*/ 790046 h 1631951"/>
                <a:gd name="connsiteX39" fmla="*/ 47625 w 1898650"/>
                <a:gd name="connsiteY39" fmla="*/ 754592 h 1631951"/>
                <a:gd name="connsiteX40" fmla="*/ 63500 w 1898650"/>
                <a:gd name="connsiteY40" fmla="*/ 738187 h 1631951"/>
                <a:gd name="connsiteX41" fmla="*/ 104775 w 1898650"/>
                <a:gd name="connsiteY41" fmla="*/ 700087 h 1631951"/>
                <a:gd name="connsiteX42" fmla="*/ 188912 w 1898650"/>
                <a:gd name="connsiteY42" fmla="*/ 627062 h 1631951"/>
                <a:gd name="connsiteX43" fmla="*/ 276225 w 1898650"/>
                <a:gd name="connsiteY43" fmla="*/ 557742 h 1631951"/>
                <a:gd name="connsiteX44" fmla="*/ 365654 w 1898650"/>
                <a:gd name="connsiteY44" fmla="*/ 491067 h 1631951"/>
                <a:gd name="connsiteX45" fmla="*/ 458258 w 1898650"/>
                <a:gd name="connsiteY45" fmla="*/ 427567 h 1631951"/>
                <a:gd name="connsiteX46" fmla="*/ 553508 w 1898650"/>
                <a:gd name="connsiteY46" fmla="*/ 368300 h 1631951"/>
                <a:gd name="connsiteX47" fmla="*/ 649816 w 1898650"/>
                <a:gd name="connsiteY47" fmla="*/ 312738 h 1631951"/>
                <a:gd name="connsiteX48" fmla="*/ 749829 w 1898650"/>
                <a:gd name="connsiteY48" fmla="*/ 261937 h 1631951"/>
                <a:gd name="connsiteX49" fmla="*/ 851959 w 1898650"/>
                <a:gd name="connsiteY49" fmla="*/ 213783 h 1631951"/>
                <a:gd name="connsiteX50" fmla="*/ 955675 w 1898650"/>
                <a:gd name="connsiteY50" fmla="*/ 170392 h 1631951"/>
                <a:gd name="connsiteX51" fmla="*/ 1061509 w 1898650"/>
                <a:gd name="connsiteY51" fmla="*/ 131763 h 1631951"/>
                <a:gd name="connsiteX52" fmla="*/ 1169459 w 1898650"/>
                <a:gd name="connsiteY52" fmla="*/ 97367 h 1631951"/>
                <a:gd name="connsiteX53" fmla="*/ 1280054 w 1898650"/>
                <a:gd name="connsiteY53" fmla="*/ 66675 h 1631951"/>
                <a:gd name="connsiteX54" fmla="*/ 1391709 w 1898650"/>
                <a:gd name="connsiteY54" fmla="*/ 41804 h 1631951"/>
                <a:gd name="connsiteX55" fmla="*/ 1506009 w 1898650"/>
                <a:gd name="connsiteY55" fmla="*/ 22225 h 1631951"/>
                <a:gd name="connsiteX56" fmla="*/ 1621896 w 1898650"/>
                <a:gd name="connsiteY56" fmla="*/ 6879 h 1631951"/>
                <a:gd name="connsiteX57" fmla="*/ 1681163 w 1898650"/>
                <a:gd name="connsiteY57" fmla="*/ 1587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029229 h 1631951"/>
                <a:gd name="connsiteX12" fmla="*/ 1898650 w 1898650"/>
                <a:gd name="connsiteY12" fmla="*/ 1197138 h 1631951"/>
                <a:gd name="connsiteX13" fmla="*/ 1895065 w 1898650"/>
                <a:gd name="connsiteY13" fmla="*/ 1197138 h 1631951"/>
                <a:gd name="connsiteX14" fmla="*/ 1898650 w 1898650"/>
                <a:gd name="connsiteY14" fmla="*/ 1197505 h 1631951"/>
                <a:gd name="connsiteX15" fmla="*/ 1607608 w 1898650"/>
                <a:gd name="connsiteY15" fmla="*/ 1502834 h 1631951"/>
                <a:gd name="connsiteX16" fmla="*/ 1592792 w 1898650"/>
                <a:gd name="connsiteY16" fmla="*/ 1518180 h 1631951"/>
                <a:gd name="connsiteX17" fmla="*/ 1560513 w 1898650"/>
                <a:gd name="connsiteY17" fmla="*/ 1545697 h 1631951"/>
                <a:gd name="connsiteX18" fmla="*/ 1526117 w 1898650"/>
                <a:gd name="connsiteY18" fmla="*/ 1569509 h 1631951"/>
                <a:gd name="connsiteX19" fmla="*/ 1489604 w 1898650"/>
                <a:gd name="connsiteY19" fmla="*/ 1589089 h 1631951"/>
                <a:gd name="connsiteX20" fmla="*/ 1450975 w 1898650"/>
                <a:gd name="connsiteY20" fmla="*/ 1606022 h 1631951"/>
                <a:gd name="connsiteX21" fmla="*/ 1411287 w 1898650"/>
                <a:gd name="connsiteY21" fmla="*/ 1618193 h 1631951"/>
                <a:gd name="connsiteX22" fmla="*/ 1370012 w 1898650"/>
                <a:gd name="connsiteY22" fmla="*/ 1627189 h 1631951"/>
                <a:gd name="connsiteX23" fmla="*/ 1328208 w 1898650"/>
                <a:gd name="connsiteY23" fmla="*/ 1630893 h 1631951"/>
                <a:gd name="connsiteX24" fmla="*/ 1307042 w 1898650"/>
                <a:gd name="connsiteY24" fmla="*/ 1631951 h 1631951"/>
                <a:gd name="connsiteX25" fmla="*/ 820737 w 1898650"/>
                <a:gd name="connsiteY25" fmla="*/ 1631951 h 1631951"/>
                <a:gd name="connsiteX26" fmla="*/ 821757 w 1898650"/>
                <a:gd name="connsiteY26" fmla="*/ 1630571 h 1631951"/>
                <a:gd name="connsiteX27" fmla="*/ 820276 w 1898650"/>
                <a:gd name="connsiteY27" fmla="*/ 1631950 h 1631951"/>
                <a:gd name="connsiteX28" fmla="*/ 694372 w 1898650"/>
                <a:gd name="connsiteY28" fmla="*/ 1527059 h 1631951"/>
                <a:gd name="connsiteX29" fmla="*/ 694267 w 1898650"/>
                <a:gd name="connsiteY29" fmla="*/ 1527175 h 1631951"/>
                <a:gd name="connsiteX30" fmla="*/ 76200 w 1898650"/>
                <a:gd name="connsiteY30" fmla="*/ 1039813 h 1631951"/>
                <a:gd name="connsiteX31" fmla="*/ 59796 w 1898650"/>
                <a:gd name="connsiteY31" fmla="*/ 1025525 h 1631951"/>
                <a:gd name="connsiteX32" fmla="*/ 31750 w 1898650"/>
                <a:gd name="connsiteY32" fmla="*/ 992187 h 1631951"/>
                <a:gd name="connsiteX33" fmla="*/ 12700 w 1898650"/>
                <a:gd name="connsiteY33" fmla="*/ 954087 h 1631951"/>
                <a:gd name="connsiteX34" fmla="*/ 2646 w 1898650"/>
                <a:gd name="connsiteY34" fmla="*/ 912812 h 1631951"/>
                <a:gd name="connsiteX35" fmla="*/ 0 w 1898650"/>
                <a:gd name="connsiteY35" fmla="*/ 871537 h 1631951"/>
                <a:gd name="connsiteX36" fmla="*/ 6879 w 1898650"/>
                <a:gd name="connsiteY36" fmla="*/ 829733 h 1631951"/>
                <a:gd name="connsiteX37" fmla="*/ 23283 w 1898650"/>
                <a:gd name="connsiteY37" fmla="*/ 790046 h 1631951"/>
                <a:gd name="connsiteX38" fmla="*/ 47625 w 1898650"/>
                <a:gd name="connsiteY38" fmla="*/ 754592 h 1631951"/>
                <a:gd name="connsiteX39" fmla="*/ 63500 w 1898650"/>
                <a:gd name="connsiteY39" fmla="*/ 738187 h 1631951"/>
                <a:gd name="connsiteX40" fmla="*/ 104775 w 1898650"/>
                <a:gd name="connsiteY40" fmla="*/ 700087 h 1631951"/>
                <a:gd name="connsiteX41" fmla="*/ 188912 w 1898650"/>
                <a:gd name="connsiteY41" fmla="*/ 627062 h 1631951"/>
                <a:gd name="connsiteX42" fmla="*/ 276225 w 1898650"/>
                <a:gd name="connsiteY42" fmla="*/ 557742 h 1631951"/>
                <a:gd name="connsiteX43" fmla="*/ 365654 w 1898650"/>
                <a:gd name="connsiteY43" fmla="*/ 491067 h 1631951"/>
                <a:gd name="connsiteX44" fmla="*/ 458258 w 1898650"/>
                <a:gd name="connsiteY44" fmla="*/ 427567 h 1631951"/>
                <a:gd name="connsiteX45" fmla="*/ 553508 w 1898650"/>
                <a:gd name="connsiteY45" fmla="*/ 368300 h 1631951"/>
                <a:gd name="connsiteX46" fmla="*/ 649816 w 1898650"/>
                <a:gd name="connsiteY46" fmla="*/ 312738 h 1631951"/>
                <a:gd name="connsiteX47" fmla="*/ 749829 w 1898650"/>
                <a:gd name="connsiteY47" fmla="*/ 261937 h 1631951"/>
                <a:gd name="connsiteX48" fmla="*/ 851959 w 1898650"/>
                <a:gd name="connsiteY48" fmla="*/ 213783 h 1631951"/>
                <a:gd name="connsiteX49" fmla="*/ 955675 w 1898650"/>
                <a:gd name="connsiteY49" fmla="*/ 170392 h 1631951"/>
                <a:gd name="connsiteX50" fmla="*/ 1061509 w 1898650"/>
                <a:gd name="connsiteY50" fmla="*/ 131763 h 1631951"/>
                <a:gd name="connsiteX51" fmla="*/ 1169459 w 1898650"/>
                <a:gd name="connsiteY51" fmla="*/ 97367 h 1631951"/>
                <a:gd name="connsiteX52" fmla="*/ 1280054 w 1898650"/>
                <a:gd name="connsiteY52" fmla="*/ 66675 h 1631951"/>
                <a:gd name="connsiteX53" fmla="*/ 1391709 w 1898650"/>
                <a:gd name="connsiteY53" fmla="*/ 41804 h 1631951"/>
                <a:gd name="connsiteX54" fmla="*/ 1506009 w 1898650"/>
                <a:gd name="connsiteY54" fmla="*/ 22225 h 1631951"/>
                <a:gd name="connsiteX55" fmla="*/ 1621896 w 1898650"/>
                <a:gd name="connsiteY55" fmla="*/ 6879 h 1631951"/>
                <a:gd name="connsiteX56" fmla="*/ 1681163 w 1898650"/>
                <a:gd name="connsiteY56" fmla="*/ 1587 h 1631951"/>
                <a:gd name="connsiteX57" fmla="*/ 1702859 w 1898650"/>
                <a:gd name="connsiteY57"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694267 w 1898650"/>
                <a:gd name="connsiteY28" fmla="*/ 1527175 h 1631951"/>
                <a:gd name="connsiteX29" fmla="*/ 76200 w 1898650"/>
                <a:gd name="connsiteY29" fmla="*/ 1039813 h 1631951"/>
                <a:gd name="connsiteX30" fmla="*/ 59796 w 1898650"/>
                <a:gd name="connsiteY30" fmla="*/ 1025525 h 1631951"/>
                <a:gd name="connsiteX31" fmla="*/ 31750 w 1898650"/>
                <a:gd name="connsiteY31" fmla="*/ 992187 h 1631951"/>
                <a:gd name="connsiteX32" fmla="*/ 12700 w 1898650"/>
                <a:gd name="connsiteY32" fmla="*/ 954087 h 1631951"/>
                <a:gd name="connsiteX33" fmla="*/ 2646 w 1898650"/>
                <a:gd name="connsiteY33" fmla="*/ 912812 h 1631951"/>
                <a:gd name="connsiteX34" fmla="*/ 0 w 1898650"/>
                <a:gd name="connsiteY34" fmla="*/ 871537 h 1631951"/>
                <a:gd name="connsiteX35" fmla="*/ 6879 w 1898650"/>
                <a:gd name="connsiteY35" fmla="*/ 829733 h 1631951"/>
                <a:gd name="connsiteX36" fmla="*/ 23283 w 1898650"/>
                <a:gd name="connsiteY36" fmla="*/ 790046 h 1631951"/>
                <a:gd name="connsiteX37" fmla="*/ 47625 w 1898650"/>
                <a:gd name="connsiteY37" fmla="*/ 754592 h 1631951"/>
                <a:gd name="connsiteX38" fmla="*/ 63500 w 1898650"/>
                <a:gd name="connsiteY38" fmla="*/ 738187 h 1631951"/>
                <a:gd name="connsiteX39" fmla="*/ 104775 w 1898650"/>
                <a:gd name="connsiteY39" fmla="*/ 700087 h 1631951"/>
                <a:gd name="connsiteX40" fmla="*/ 188912 w 1898650"/>
                <a:gd name="connsiteY40" fmla="*/ 627062 h 1631951"/>
                <a:gd name="connsiteX41" fmla="*/ 276225 w 1898650"/>
                <a:gd name="connsiteY41" fmla="*/ 557742 h 1631951"/>
                <a:gd name="connsiteX42" fmla="*/ 365654 w 1898650"/>
                <a:gd name="connsiteY42" fmla="*/ 491067 h 1631951"/>
                <a:gd name="connsiteX43" fmla="*/ 458258 w 1898650"/>
                <a:gd name="connsiteY43" fmla="*/ 427567 h 1631951"/>
                <a:gd name="connsiteX44" fmla="*/ 553508 w 1898650"/>
                <a:gd name="connsiteY44" fmla="*/ 368300 h 1631951"/>
                <a:gd name="connsiteX45" fmla="*/ 649816 w 1898650"/>
                <a:gd name="connsiteY45" fmla="*/ 312738 h 1631951"/>
                <a:gd name="connsiteX46" fmla="*/ 749829 w 1898650"/>
                <a:gd name="connsiteY46" fmla="*/ 261937 h 1631951"/>
                <a:gd name="connsiteX47" fmla="*/ 851959 w 1898650"/>
                <a:gd name="connsiteY47" fmla="*/ 213783 h 1631951"/>
                <a:gd name="connsiteX48" fmla="*/ 955675 w 1898650"/>
                <a:gd name="connsiteY48" fmla="*/ 170392 h 1631951"/>
                <a:gd name="connsiteX49" fmla="*/ 1061509 w 1898650"/>
                <a:gd name="connsiteY49" fmla="*/ 131763 h 1631951"/>
                <a:gd name="connsiteX50" fmla="*/ 1169459 w 1898650"/>
                <a:gd name="connsiteY50" fmla="*/ 97367 h 1631951"/>
                <a:gd name="connsiteX51" fmla="*/ 1280054 w 1898650"/>
                <a:gd name="connsiteY51" fmla="*/ 66675 h 1631951"/>
                <a:gd name="connsiteX52" fmla="*/ 1391709 w 1898650"/>
                <a:gd name="connsiteY52" fmla="*/ 41804 h 1631951"/>
                <a:gd name="connsiteX53" fmla="*/ 1506009 w 1898650"/>
                <a:gd name="connsiteY53" fmla="*/ 22225 h 1631951"/>
                <a:gd name="connsiteX54" fmla="*/ 1621896 w 1898650"/>
                <a:gd name="connsiteY54" fmla="*/ 6879 h 1631951"/>
                <a:gd name="connsiteX55" fmla="*/ 1681163 w 1898650"/>
                <a:gd name="connsiteY55" fmla="*/ 1587 h 1631951"/>
                <a:gd name="connsiteX56" fmla="*/ 1702859 w 1898650"/>
                <a:gd name="connsiteY56"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694372 w 1898650"/>
                <a:gd name="connsiteY27" fmla="*/ 1527059 h 1631951"/>
                <a:gd name="connsiteX28" fmla="*/ 76200 w 1898650"/>
                <a:gd name="connsiteY28" fmla="*/ 1039813 h 1631951"/>
                <a:gd name="connsiteX29" fmla="*/ 59796 w 1898650"/>
                <a:gd name="connsiteY29" fmla="*/ 1025525 h 1631951"/>
                <a:gd name="connsiteX30" fmla="*/ 31750 w 1898650"/>
                <a:gd name="connsiteY30" fmla="*/ 992187 h 1631951"/>
                <a:gd name="connsiteX31" fmla="*/ 12700 w 1898650"/>
                <a:gd name="connsiteY31" fmla="*/ 954087 h 1631951"/>
                <a:gd name="connsiteX32" fmla="*/ 2646 w 1898650"/>
                <a:gd name="connsiteY32" fmla="*/ 912812 h 1631951"/>
                <a:gd name="connsiteX33" fmla="*/ 0 w 1898650"/>
                <a:gd name="connsiteY33" fmla="*/ 871537 h 1631951"/>
                <a:gd name="connsiteX34" fmla="*/ 6879 w 1898650"/>
                <a:gd name="connsiteY34" fmla="*/ 829733 h 1631951"/>
                <a:gd name="connsiteX35" fmla="*/ 23283 w 1898650"/>
                <a:gd name="connsiteY35" fmla="*/ 790046 h 1631951"/>
                <a:gd name="connsiteX36" fmla="*/ 47625 w 1898650"/>
                <a:gd name="connsiteY36" fmla="*/ 754592 h 1631951"/>
                <a:gd name="connsiteX37" fmla="*/ 63500 w 1898650"/>
                <a:gd name="connsiteY37" fmla="*/ 738187 h 1631951"/>
                <a:gd name="connsiteX38" fmla="*/ 104775 w 1898650"/>
                <a:gd name="connsiteY38" fmla="*/ 700087 h 1631951"/>
                <a:gd name="connsiteX39" fmla="*/ 188912 w 1898650"/>
                <a:gd name="connsiteY39" fmla="*/ 627062 h 1631951"/>
                <a:gd name="connsiteX40" fmla="*/ 276225 w 1898650"/>
                <a:gd name="connsiteY40" fmla="*/ 557742 h 1631951"/>
                <a:gd name="connsiteX41" fmla="*/ 365654 w 1898650"/>
                <a:gd name="connsiteY41" fmla="*/ 491067 h 1631951"/>
                <a:gd name="connsiteX42" fmla="*/ 458258 w 1898650"/>
                <a:gd name="connsiteY42" fmla="*/ 427567 h 1631951"/>
                <a:gd name="connsiteX43" fmla="*/ 553508 w 1898650"/>
                <a:gd name="connsiteY43" fmla="*/ 368300 h 1631951"/>
                <a:gd name="connsiteX44" fmla="*/ 649816 w 1898650"/>
                <a:gd name="connsiteY44" fmla="*/ 312738 h 1631951"/>
                <a:gd name="connsiteX45" fmla="*/ 749829 w 1898650"/>
                <a:gd name="connsiteY45" fmla="*/ 261937 h 1631951"/>
                <a:gd name="connsiteX46" fmla="*/ 851959 w 1898650"/>
                <a:gd name="connsiteY46" fmla="*/ 213783 h 1631951"/>
                <a:gd name="connsiteX47" fmla="*/ 955675 w 1898650"/>
                <a:gd name="connsiteY47" fmla="*/ 170392 h 1631951"/>
                <a:gd name="connsiteX48" fmla="*/ 1061509 w 1898650"/>
                <a:gd name="connsiteY48" fmla="*/ 131763 h 1631951"/>
                <a:gd name="connsiteX49" fmla="*/ 1169459 w 1898650"/>
                <a:gd name="connsiteY49" fmla="*/ 97367 h 1631951"/>
                <a:gd name="connsiteX50" fmla="*/ 1280054 w 1898650"/>
                <a:gd name="connsiteY50" fmla="*/ 66675 h 1631951"/>
                <a:gd name="connsiteX51" fmla="*/ 1391709 w 1898650"/>
                <a:gd name="connsiteY51" fmla="*/ 41804 h 1631951"/>
                <a:gd name="connsiteX52" fmla="*/ 1506009 w 1898650"/>
                <a:gd name="connsiteY52" fmla="*/ 22225 h 1631951"/>
                <a:gd name="connsiteX53" fmla="*/ 1621896 w 1898650"/>
                <a:gd name="connsiteY53" fmla="*/ 6879 h 1631951"/>
                <a:gd name="connsiteX54" fmla="*/ 1681163 w 1898650"/>
                <a:gd name="connsiteY54" fmla="*/ 1587 h 1631951"/>
                <a:gd name="connsiteX55" fmla="*/ 1702859 w 1898650"/>
                <a:gd name="connsiteY55" fmla="*/ 0 h 1631951"/>
                <a:gd name="connsiteX0" fmla="*/ 1702859 w 1898650"/>
                <a:gd name="connsiteY0" fmla="*/ 0 h 1631951"/>
                <a:gd name="connsiteX1" fmla="*/ 1744663 w 1898650"/>
                <a:gd name="connsiteY1" fmla="*/ 5292 h 1631951"/>
                <a:gd name="connsiteX2" fmla="*/ 1783292 w 1898650"/>
                <a:gd name="connsiteY2" fmla="*/ 19050 h 1631951"/>
                <a:gd name="connsiteX3" fmla="*/ 1817688 w 1898650"/>
                <a:gd name="connsiteY3" fmla="*/ 39687 h 1631951"/>
                <a:gd name="connsiteX4" fmla="*/ 1847321 w 1898650"/>
                <a:gd name="connsiteY4" fmla="*/ 66675 h 1631951"/>
                <a:gd name="connsiteX5" fmla="*/ 1871663 w 1898650"/>
                <a:gd name="connsiteY5" fmla="*/ 99483 h 1631951"/>
                <a:gd name="connsiteX6" fmla="*/ 1888596 w 1898650"/>
                <a:gd name="connsiteY6" fmla="*/ 137054 h 1631951"/>
                <a:gd name="connsiteX7" fmla="*/ 1897063 w 1898650"/>
                <a:gd name="connsiteY7" fmla="*/ 177800 h 1631951"/>
                <a:gd name="connsiteX8" fmla="*/ 1897592 w 1898650"/>
                <a:gd name="connsiteY8" fmla="*/ 200025 h 1631951"/>
                <a:gd name="connsiteX9" fmla="*/ 1898617 w 1898650"/>
                <a:gd name="connsiteY9" fmla="*/ 1003300 h 1631951"/>
                <a:gd name="connsiteX10" fmla="*/ 1898650 w 1898650"/>
                <a:gd name="connsiteY10" fmla="*/ 1003300 h 1631951"/>
                <a:gd name="connsiteX11" fmla="*/ 1898650 w 1898650"/>
                <a:gd name="connsiteY11" fmla="*/ 1197138 h 1631951"/>
                <a:gd name="connsiteX12" fmla="*/ 1895065 w 1898650"/>
                <a:gd name="connsiteY12" fmla="*/ 1197138 h 1631951"/>
                <a:gd name="connsiteX13" fmla="*/ 1898650 w 1898650"/>
                <a:gd name="connsiteY13" fmla="*/ 1197505 h 1631951"/>
                <a:gd name="connsiteX14" fmla="*/ 1607608 w 1898650"/>
                <a:gd name="connsiteY14" fmla="*/ 1502834 h 1631951"/>
                <a:gd name="connsiteX15" fmla="*/ 1592792 w 1898650"/>
                <a:gd name="connsiteY15" fmla="*/ 1518180 h 1631951"/>
                <a:gd name="connsiteX16" fmla="*/ 1560513 w 1898650"/>
                <a:gd name="connsiteY16" fmla="*/ 1545697 h 1631951"/>
                <a:gd name="connsiteX17" fmla="*/ 1526117 w 1898650"/>
                <a:gd name="connsiteY17" fmla="*/ 1569509 h 1631951"/>
                <a:gd name="connsiteX18" fmla="*/ 1489604 w 1898650"/>
                <a:gd name="connsiteY18" fmla="*/ 1589089 h 1631951"/>
                <a:gd name="connsiteX19" fmla="*/ 1450975 w 1898650"/>
                <a:gd name="connsiteY19" fmla="*/ 1606022 h 1631951"/>
                <a:gd name="connsiteX20" fmla="*/ 1411287 w 1898650"/>
                <a:gd name="connsiteY20" fmla="*/ 1618193 h 1631951"/>
                <a:gd name="connsiteX21" fmla="*/ 1370012 w 1898650"/>
                <a:gd name="connsiteY21" fmla="*/ 1627189 h 1631951"/>
                <a:gd name="connsiteX22" fmla="*/ 1328208 w 1898650"/>
                <a:gd name="connsiteY22" fmla="*/ 1630893 h 1631951"/>
                <a:gd name="connsiteX23" fmla="*/ 1307042 w 1898650"/>
                <a:gd name="connsiteY23" fmla="*/ 1631951 h 1631951"/>
                <a:gd name="connsiteX24" fmla="*/ 820737 w 1898650"/>
                <a:gd name="connsiteY24" fmla="*/ 1631951 h 1631951"/>
                <a:gd name="connsiteX25" fmla="*/ 821757 w 1898650"/>
                <a:gd name="connsiteY25" fmla="*/ 1630571 h 1631951"/>
                <a:gd name="connsiteX26" fmla="*/ 820276 w 1898650"/>
                <a:gd name="connsiteY26" fmla="*/ 1631950 h 1631951"/>
                <a:gd name="connsiteX27" fmla="*/ 76200 w 1898650"/>
                <a:gd name="connsiteY27" fmla="*/ 1039813 h 1631951"/>
                <a:gd name="connsiteX28" fmla="*/ 59796 w 1898650"/>
                <a:gd name="connsiteY28" fmla="*/ 1025525 h 1631951"/>
                <a:gd name="connsiteX29" fmla="*/ 31750 w 1898650"/>
                <a:gd name="connsiteY29" fmla="*/ 992187 h 1631951"/>
                <a:gd name="connsiteX30" fmla="*/ 12700 w 1898650"/>
                <a:gd name="connsiteY30" fmla="*/ 954087 h 1631951"/>
                <a:gd name="connsiteX31" fmla="*/ 2646 w 1898650"/>
                <a:gd name="connsiteY31" fmla="*/ 912812 h 1631951"/>
                <a:gd name="connsiteX32" fmla="*/ 0 w 1898650"/>
                <a:gd name="connsiteY32" fmla="*/ 871537 h 1631951"/>
                <a:gd name="connsiteX33" fmla="*/ 6879 w 1898650"/>
                <a:gd name="connsiteY33" fmla="*/ 829733 h 1631951"/>
                <a:gd name="connsiteX34" fmla="*/ 23283 w 1898650"/>
                <a:gd name="connsiteY34" fmla="*/ 790046 h 1631951"/>
                <a:gd name="connsiteX35" fmla="*/ 47625 w 1898650"/>
                <a:gd name="connsiteY35" fmla="*/ 754592 h 1631951"/>
                <a:gd name="connsiteX36" fmla="*/ 63500 w 1898650"/>
                <a:gd name="connsiteY36" fmla="*/ 738187 h 1631951"/>
                <a:gd name="connsiteX37" fmla="*/ 104775 w 1898650"/>
                <a:gd name="connsiteY37" fmla="*/ 700087 h 1631951"/>
                <a:gd name="connsiteX38" fmla="*/ 188912 w 1898650"/>
                <a:gd name="connsiteY38" fmla="*/ 627062 h 1631951"/>
                <a:gd name="connsiteX39" fmla="*/ 276225 w 1898650"/>
                <a:gd name="connsiteY39" fmla="*/ 557742 h 1631951"/>
                <a:gd name="connsiteX40" fmla="*/ 365654 w 1898650"/>
                <a:gd name="connsiteY40" fmla="*/ 491067 h 1631951"/>
                <a:gd name="connsiteX41" fmla="*/ 458258 w 1898650"/>
                <a:gd name="connsiteY41" fmla="*/ 427567 h 1631951"/>
                <a:gd name="connsiteX42" fmla="*/ 553508 w 1898650"/>
                <a:gd name="connsiteY42" fmla="*/ 368300 h 1631951"/>
                <a:gd name="connsiteX43" fmla="*/ 649816 w 1898650"/>
                <a:gd name="connsiteY43" fmla="*/ 312738 h 1631951"/>
                <a:gd name="connsiteX44" fmla="*/ 749829 w 1898650"/>
                <a:gd name="connsiteY44" fmla="*/ 261937 h 1631951"/>
                <a:gd name="connsiteX45" fmla="*/ 851959 w 1898650"/>
                <a:gd name="connsiteY45" fmla="*/ 213783 h 1631951"/>
                <a:gd name="connsiteX46" fmla="*/ 955675 w 1898650"/>
                <a:gd name="connsiteY46" fmla="*/ 170392 h 1631951"/>
                <a:gd name="connsiteX47" fmla="*/ 1061509 w 1898650"/>
                <a:gd name="connsiteY47" fmla="*/ 131763 h 1631951"/>
                <a:gd name="connsiteX48" fmla="*/ 1169459 w 1898650"/>
                <a:gd name="connsiteY48" fmla="*/ 97367 h 1631951"/>
                <a:gd name="connsiteX49" fmla="*/ 1280054 w 1898650"/>
                <a:gd name="connsiteY49" fmla="*/ 66675 h 1631951"/>
                <a:gd name="connsiteX50" fmla="*/ 1391709 w 1898650"/>
                <a:gd name="connsiteY50" fmla="*/ 41804 h 1631951"/>
                <a:gd name="connsiteX51" fmla="*/ 1506009 w 1898650"/>
                <a:gd name="connsiteY51" fmla="*/ 22225 h 1631951"/>
                <a:gd name="connsiteX52" fmla="*/ 1621896 w 1898650"/>
                <a:gd name="connsiteY52" fmla="*/ 6879 h 1631951"/>
                <a:gd name="connsiteX53" fmla="*/ 1681163 w 1898650"/>
                <a:gd name="connsiteY53" fmla="*/ 1587 h 1631951"/>
                <a:gd name="connsiteX54" fmla="*/ 1702859 w 1898650"/>
                <a:gd name="connsiteY54" fmla="*/ 0 h 163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98650" h="1631951">
                  <a:moveTo>
                    <a:pt x="1702859" y="0"/>
                  </a:moveTo>
                  <a:lnTo>
                    <a:pt x="1744663" y="5292"/>
                  </a:lnTo>
                  <a:lnTo>
                    <a:pt x="1783292" y="19050"/>
                  </a:lnTo>
                  <a:lnTo>
                    <a:pt x="1817688" y="39687"/>
                  </a:lnTo>
                  <a:lnTo>
                    <a:pt x="1847321" y="66675"/>
                  </a:lnTo>
                  <a:lnTo>
                    <a:pt x="1871663" y="99483"/>
                  </a:lnTo>
                  <a:lnTo>
                    <a:pt x="1888596" y="137054"/>
                  </a:lnTo>
                  <a:lnTo>
                    <a:pt x="1897063" y="177800"/>
                  </a:lnTo>
                  <a:cubicBezTo>
                    <a:pt x="1897239" y="185208"/>
                    <a:pt x="1897416" y="192617"/>
                    <a:pt x="1897592" y="200025"/>
                  </a:cubicBezTo>
                  <a:cubicBezTo>
                    <a:pt x="1897934" y="467783"/>
                    <a:pt x="1898275" y="735542"/>
                    <a:pt x="1898617" y="1003300"/>
                  </a:cubicBezTo>
                  <a:lnTo>
                    <a:pt x="1898650" y="1003300"/>
                  </a:lnTo>
                  <a:lnTo>
                    <a:pt x="1898650" y="1197138"/>
                  </a:lnTo>
                  <a:lnTo>
                    <a:pt x="1895065" y="1197138"/>
                  </a:lnTo>
                  <a:lnTo>
                    <a:pt x="1898650" y="1197505"/>
                  </a:lnTo>
                  <a:lnTo>
                    <a:pt x="1607608" y="1502834"/>
                  </a:lnTo>
                  <a:lnTo>
                    <a:pt x="1592792" y="1518180"/>
                  </a:lnTo>
                  <a:lnTo>
                    <a:pt x="1560513" y="1545697"/>
                  </a:lnTo>
                  <a:lnTo>
                    <a:pt x="1526117" y="1569509"/>
                  </a:lnTo>
                  <a:lnTo>
                    <a:pt x="1489604" y="1589089"/>
                  </a:lnTo>
                  <a:lnTo>
                    <a:pt x="1450975" y="1606022"/>
                  </a:lnTo>
                  <a:lnTo>
                    <a:pt x="1411287" y="1618193"/>
                  </a:lnTo>
                  <a:lnTo>
                    <a:pt x="1370012" y="1627189"/>
                  </a:lnTo>
                  <a:lnTo>
                    <a:pt x="1328208" y="1630893"/>
                  </a:lnTo>
                  <a:lnTo>
                    <a:pt x="1307042" y="1631951"/>
                  </a:lnTo>
                  <a:lnTo>
                    <a:pt x="820737" y="1631951"/>
                  </a:lnTo>
                  <a:lnTo>
                    <a:pt x="821757" y="1630571"/>
                  </a:lnTo>
                  <a:lnTo>
                    <a:pt x="820276" y="1631950"/>
                  </a:lnTo>
                  <a:lnTo>
                    <a:pt x="76200" y="1039813"/>
                  </a:lnTo>
                  <a:lnTo>
                    <a:pt x="59796" y="1025525"/>
                  </a:lnTo>
                  <a:lnTo>
                    <a:pt x="31750" y="992187"/>
                  </a:lnTo>
                  <a:lnTo>
                    <a:pt x="12700" y="954087"/>
                  </a:lnTo>
                  <a:lnTo>
                    <a:pt x="2646" y="912812"/>
                  </a:lnTo>
                  <a:lnTo>
                    <a:pt x="0" y="871537"/>
                  </a:lnTo>
                  <a:lnTo>
                    <a:pt x="6879" y="829733"/>
                  </a:lnTo>
                  <a:lnTo>
                    <a:pt x="23283" y="790046"/>
                  </a:lnTo>
                  <a:lnTo>
                    <a:pt x="47625" y="754592"/>
                  </a:lnTo>
                  <a:lnTo>
                    <a:pt x="63500" y="738187"/>
                  </a:lnTo>
                  <a:lnTo>
                    <a:pt x="104775" y="700087"/>
                  </a:lnTo>
                  <a:lnTo>
                    <a:pt x="188912" y="627062"/>
                  </a:lnTo>
                  <a:lnTo>
                    <a:pt x="276225" y="557742"/>
                  </a:lnTo>
                  <a:lnTo>
                    <a:pt x="365654" y="491067"/>
                  </a:lnTo>
                  <a:lnTo>
                    <a:pt x="458258" y="427567"/>
                  </a:lnTo>
                  <a:lnTo>
                    <a:pt x="553508" y="368300"/>
                  </a:lnTo>
                  <a:lnTo>
                    <a:pt x="649816" y="312738"/>
                  </a:lnTo>
                  <a:lnTo>
                    <a:pt x="749829" y="261937"/>
                  </a:lnTo>
                  <a:lnTo>
                    <a:pt x="851959" y="213783"/>
                  </a:lnTo>
                  <a:lnTo>
                    <a:pt x="955675" y="170392"/>
                  </a:lnTo>
                  <a:lnTo>
                    <a:pt x="1061509" y="131763"/>
                  </a:lnTo>
                  <a:lnTo>
                    <a:pt x="1169459" y="97367"/>
                  </a:lnTo>
                  <a:lnTo>
                    <a:pt x="1280054" y="66675"/>
                  </a:lnTo>
                  <a:lnTo>
                    <a:pt x="1391709" y="41804"/>
                  </a:lnTo>
                  <a:lnTo>
                    <a:pt x="1506009" y="22225"/>
                  </a:lnTo>
                  <a:lnTo>
                    <a:pt x="1621896" y="6879"/>
                  </a:lnTo>
                  <a:lnTo>
                    <a:pt x="1681163" y="1587"/>
                  </a:lnTo>
                  <a:lnTo>
                    <a:pt x="1702859" y="0"/>
                  </a:lnTo>
                  <a:close/>
                </a:path>
              </a:pathLst>
            </a:custGeom>
            <a:solidFill>
              <a:schemeClr val="accent3"/>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03</a:t>
              </a:r>
            </a:p>
          </p:txBody>
        </p:sp>
        <p:sp>
          <p:nvSpPr>
            <p:cNvPr id="36" name="Freeform: Shape 35"/>
            <p:cNvSpPr>
              <a:spLocks/>
            </p:cNvSpPr>
            <p:nvPr/>
          </p:nvSpPr>
          <p:spPr bwMode="auto">
            <a:xfrm>
              <a:off x="2767950" y="3856682"/>
              <a:ext cx="1261947" cy="1370812"/>
            </a:xfrm>
            <a:custGeom>
              <a:avLst/>
              <a:gdLst>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715881 w 1803400"/>
                <a:gd name="connsiteY19" fmla="*/ 1131805 h 1958975"/>
                <a:gd name="connsiteX20" fmla="*/ 1385684 w 1803400"/>
                <a:gd name="connsiteY20" fmla="*/ 1842559 h 1958975"/>
                <a:gd name="connsiteX21" fmla="*/ 1375094 w 1803400"/>
                <a:gd name="connsiteY21" fmla="*/ 1863196 h 1958975"/>
                <a:gd name="connsiteX22" fmla="*/ 1348090 w 1803400"/>
                <a:gd name="connsiteY22" fmla="*/ 1897592 h 1958975"/>
                <a:gd name="connsiteX23" fmla="*/ 1315262 w 1803400"/>
                <a:gd name="connsiteY23" fmla="*/ 1924579 h 1958975"/>
                <a:gd name="connsiteX24" fmla="*/ 1278197 w 1803400"/>
                <a:gd name="connsiteY24" fmla="*/ 1944688 h 1958975"/>
                <a:gd name="connsiteX25" fmla="*/ 1237426 w 1803400"/>
                <a:gd name="connsiteY25" fmla="*/ 1955800 h 1958975"/>
                <a:gd name="connsiteX26" fmla="*/ 1195596 w 1803400"/>
                <a:gd name="connsiteY26" fmla="*/ 1958975 h 1958975"/>
                <a:gd name="connsiteX27" fmla="*/ 1153766 w 1803400"/>
                <a:gd name="connsiteY27" fmla="*/ 1953154 h 1958975"/>
                <a:gd name="connsiteX28" fmla="*/ 1113525 w 1803400"/>
                <a:gd name="connsiteY28" fmla="*/ 1936750 h 1958975"/>
                <a:gd name="connsiteX29" fmla="*/ 1093404 w 1803400"/>
                <a:gd name="connsiteY29" fmla="*/ 1924579 h 1958975"/>
                <a:gd name="connsiteX30" fmla="*/ 1047868 w 1803400"/>
                <a:gd name="connsiteY30" fmla="*/ 1893359 h 1958975"/>
                <a:gd name="connsiteX31" fmla="*/ 957324 w 1803400"/>
                <a:gd name="connsiteY31" fmla="*/ 1826684 h 1958975"/>
                <a:gd name="connsiteX32" fmla="*/ 869428 w 1803400"/>
                <a:gd name="connsiteY32" fmla="*/ 1756304 h 1958975"/>
                <a:gd name="connsiteX33" fmla="*/ 784179 w 1803400"/>
                <a:gd name="connsiteY33" fmla="*/ 1683279 h 1958975"/>
                <a:gd name="connsiteX34" fmla="*/ 701578 w 1803400"/>
                <a:gd name="connsiteY34" fmla="*/ 1606021 h 1958975"/>
                <a:gd name="connsiteX35" fmla="*/ 623214 w 1803400"/>
                <a:gd name="connsiteY35" fmla="*/ 1525059 h 1958975"/>
                <a:gd name="connsiteX36" fmla="*/ 546966 w 1803400"/>
                <a:gd name="connsiteY36" fmla="*/ 1441450 h 1958975"/>
                <a:gd name="connsiteX37" fmla="*/ 474955 w 1803400"/>
                <a:gd name="connsiteY37" fmla="*/ 1354667 h 1958975"/>
                <a:gd name="connsiteX38" fmla="*/ 405592 w 1803400"/>
                <a:gd name="connsiteY38" fmla="*/ 1263650 h 1958975"/>
                <a:gd name="connsiteX39" fmla="*/ 340464 w 1803400"/>
                <a:gd name="connsiteY39" fmla="*/ 1170517 h 1958975"/>
                <a:gd name="connsiteX40" fmla="*/ 277984 w 1803400"/>
                <a:gd name="connsiteY40" fmla="*/ 1074209 h 1958975"/>
                <a:gd name="connsiteX41" fmla="*/ 220269 w 1803400"/>
                <a:gd name="connsiteY41" fmla="*/ 974725 h 1958975"/>
                <a:gd name="connsiteX42" fmla="*/ 166261 w 1803400"/>
                <a:gd name="connsiteY42" fmla="*/ 872596 h 1958975"/>
                <a:gd name="connsiteX43" fmla="*/ 116488 w 1803400"/>
                <a:gd name="connsiteY43" fmla="*/ 767292 h 1958975"/>
                <a:gd name="connsiteX44" fmla="*/ 70952 w 1803400"/>
                <a:gd name="connsiteY44" fmla="*/ 659342 h 1958975"/>
                <a:gd name="connsiteX45" fmla="*/ 28593 w 1803400"/>
                <a:gd name="connsiteY45" fmla="*/ 548746 h 1958975"/>
                <a:gd name="connsiteX46" fmla="*/ 9531 w 1803400"/>
                <a:gd name="connsiteY46" fmla="*/ 492654 h 1958975"/>
                <a:gd name="connsiteX47" fmla="*/ 4236 w 1803400"/>
                <a:gd name="connsiteY47" fmla="*/ 472017 h 1958975"/>
                <a:gd name="connsiteX48" fmla="*/ 0 w 1803400"/>
                <a:gd name="connsiteY48" fmla="*/ 430213 h 1958975"/>
                <a:gd name="connsiteX49" fmla="*/ 3706 w 1803400"/>
                <a:gd name="connsiteY49" fmla="*/ 389996 h 1958975"/>
                <a:gd name="connsiteX50" fmla="*/ 15885 w 1803400"/>
                <a:gd name="connsiteY50" fmla="*/ 350838 h 1958975"/>
                <a:gd name="connsiteX51" fmla="*/ 35476 w 1803400"/>
                <a:gd name="connsiteY51" fmla="*/ 315913 h 1958975"/>
                <a:gd name="connsiteX52" fmla="*/ 61421 w 1803400"/>
                <a:gd name="connsiteY52" fmla="*/ 285750 h 1958975"/>
                <a:gd name="connsiteX53" fmla="*/ 93720 w 1803400"/>
                <a:gd name="connsiteY53" fmla="*/ 260350 h 1958975"/>
                <a:gd name="connsiteX54" fmla="*/ 131844 w 1803400"/>
                <a:gd name="connsiteY54" fmla="*/ 242358 h 1958975"/>
                <a:gd name="connsiteX55" fmla="*/ 152494 w 1803400"/>
                <a:gd name="connsiteY55" fmla="*/ 236008 h 1958975"/>
                <a:gd name="connsiteX56" fmla="*/ 952029 w 1803400"/>
                <a:gd name="connsiteY56" fmla="*/ 41275 h 1958975"/>
                <a:gd name="connsiteX57" fmla="*/ 952559 w 1803400"/>
                <a:gd name="connsiteY57" fmla="*/ 42863 h 1958975"/>
                <a:gd name="connsiteX58" fmla="*/ 950970 w 1803400"/>
                <a:gd name="connsiteY58" fmla="*/ 42863 h 1958975"/>
                <a:gd name="connsiteX59" fmla="*/ 950975 w 1803400"/>
                <a:gd name="connsiteY59" fmla="*/ 42883 h 1958975"/>
                <a:gd name="connsiteX60" fmla="*/ 952501 w 1803400"/>
                <a:gd name="connsiteY60" fmla="*/ 42883 h 1958975"/>
                <a:gd name="connsiteX61" fmla="*/ 1125633 w 1803400"/>
                <a:gd name="connsiteY61" fmla="*/ 393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716033 w 1803400"/>
                <a:gd name="connsiteY18" fmla="*/ 1131888 h 1958975"/>
                <a:gd name="connsiteX19" fmla="*/ 1385684 w 1803400"/>
                <a:gd name="connsiteY19" fmla="*/ 1842559 h 1958975"/>
                <a:gd name="connsiteX20" fmla="*/ 1375094 w 1803400"/>
                <a:gd name="connsiteY20" fmla="*/ 1863196 h 1958975"/>
                <a:gd name="connsiteX21" fmla="*/ 1348090 w 1803400"/>
                <a:gd name="connsiteY21" fmla="*/ 1897592 h 1958975"/>
                <a:gd name="connsiteX22" fmla="*/ 1315262 w 1803400"/>
                <a:gd name="connsiteY22" fmla="*/ 1924579 h 1958975"/>
                <a:gd name="connsiteX23" fmla="*/ 1278197 w 1803400"/>
                <a:gd name="connsiteY23" fmla="*/ 1944688 h 1958975"/>
                <a:gd name="connsiteX24" fmla="*/ 1237426 w 1803400"/>
                <a:gd name="connsiteY24" fmla="*/ 1955800 h 1958975"/>
                <a:gd name="connsiteX25" fmla="*/ 1195596 w 1803400"/>
                <a:gd name="connsiteY25" fmla="*/ 1958975 h 1958975"/>
                <a:gd name="connsiteX26" fmla="*/ 1153766 w 1803400"/>
                <a:gd name="connsiteY26" fmla="*/ 1953154 h 1958975"/>
                <a:gd name="connsiteX27" fmla="*/ 1113525 w 1803400"/>
                <a:gd name="connsiteY27" fmla="*/ 1936750 h 1958975"/>
                <a:gd name="connsiteX28" fmla="*/ 1093404 w 1803400"/>
                <a:gd name="connsiteY28" fmla="*/ 1924579 h 1958975"/>
                <a:gd name="connsiteX29" fmla="*/ 1047868 w 1803400"/>
                <a:gd name="connsiteY29" fmla="*/ 1893359 h 1958975"/>
                <a:gd name="connsiteX30" fmla="*/ 957324 w 1803400"/>
                <a:gd name="connsiteY30" fmla="*/ 1826684 h 1958975"/>
                <a:gd name="connsiteX31" fmla="*/ 869428 w 1803400"/>
                <a:gd name="connsiteY31" fmla="*/ 1756304 h 1958975"/>
                <a:gd name="connsiteX32" fmla="*/ 784179 w 1803400"/>
                <a:gd name="connsiteY32" fmla="*/ 1683279 h 1958975"/>
                <a:gd name="connsiteX33" fmla="*/ 701578 w 1803400"/>
                <a:gd name="connsiteY33" fmla="*/ 1606021 h 1958975"/>
                <a:gd name="connsiteX34" fmla="*/ 623214 w 1803400"/>
                <a:gd name="connsiteY34" fmla="*/ 1525059 h 1958975"/>
                <a:gd name="connsiteX35" fmla="*/ 546966 w 1803400"/>
                <a:gd name="connsiteY35" fmla="*/ 1441450 h 1958975"/>
                <a:gd name="connsiteX36" fmla="*/ 474955 w 1803400"/>
                <a:gd name="connsiteY36" fmla="*/ 1354667 h 1958975"/>
                <a:gd name="connsiteX37" fmla="*/ 405592 w 1803400"/>
                <a:gd name="connsiteY37" fmla="*/ 1263650 h 1958975"/>
                <a:gd name="connsiteX38" fmla="*/ 340464 w 1803400"/>
                <a:gd name="connsiteY38" fmla="*/ 1170517 h 1958975"/>
                <a:gd name="connsiteX39" fmla="*/ 277984 w 1803400"/>
                <a:gd name="connsiteY39" fmla="*/ 1074209 h 1958975"/>
                <a:gd name="connsiteX40" fmla="*/ 220269 w 1803400"/>
                <a:gd name="connsiteY40" fmla="*/ 974725 h 1958975"/>
                <a:gd name="connsiteX41" fmla="*/ 166261 w 1803400"/>
                <a:gd name="connsiteY41" fmla="*/ 872596 h 1958975"/>
                <a:gd name="connsiteX42" fmla="*/ 116488 w 1803400"/>
                <a:gd name="connsiteY42" fmla="*/ 767292 h 1958975"/>
                <a:gd name="connsiteX43" fmla="*/ 70952 w 1803400"/>
                <a:gd name="connsiteY43" fmla="*/ 659342 h 1958975"/>
                <a:gd name="connsiteX44" fmla="*/ 28593 w 1803400"/>
                <a:gd name="connsiteY44" fmla="*/ 548746 h 1958975"/>
                <a:gd name="connsiteX45" fmla="*/ 9531 w 1803400"/>
                <a:gd name="connsiteY45" fmla="*/ 492654 h 1958975"/>
                <a:gd name="connsiteX46" fmla="*/ 4236 w 1803400"/>
                <a:gd name="connsiteY46" fmla="*/ 472017 h 1958975"/>
                <a:gd name="connsiteX47" fmla="*/ 0 w 1803400"/>
                <a:gd name="connsiteY47" fmla="*/ 430213 h 1958975"/>
                <a:gd name="connsiteX48" fmla="*/ 3706 w 1803400"/>
                <a:gd name="connsiteY48" fmla="*/ 389996 h 1958975"/>
                <a:gd name="connsiteX49" fmla="*/ 15885 w 1803400"/>
                <a:gd name="connsiteY49" fmla="*/ 350838 h 1958975"/>
                <a:gd name="connsiteX50" fmla="*/ 35476 w 1803400"/>
                <a:gd name="connsiteY50" fmla="*/ 315913 h 1958975"/>
                <a:gd name="connsiteX51" fmla="*/ 61421 w 1803400"/>
                <a:gd name="connsiteY51" fmla="*/ 285750 h 1958975"/>
                <a:gd name="connsiteX52" fmla="*/ 93720 w 1803400"/>
                <a:gd name="connsiteY52" fmla="*/ 260350 h 1958975"/>
                <a:gd name="connsiteX53" fmla="*/ 131844 w 1803400"/>
                <a:gd name="connsiteY53" fmla="*/ 242358 h 1958975"/>
                <a:gd name="connsiteX54" fmla="*/ 152494 w 1803400"/>
                <a:gd name="connsiteY54" fmla="*/ 236008 h 1958975"/>
                <a:gd name="connsiteX55" fmla="*/ 952029 w 1803400"/>
                <a:gd name="connsiteY55" fmla="*/ 41275 h 1958975"/>
                <a:gd name="connsiteX56" fmla="*/ 952559 w 1803400"/>
                <a:gd name="connsiteY56" fmla="*/ 42863 h 1958975"/>
                <a:gd name="connsiteX57" fmla="*/ 950970 w 1803400"/>
                <a:gd name="connsiteY57" fmla="*/ 42863 h 1958975"/>
                <a:gd name="connsiteX58" fmla="*/ 950975 w 1803400"/>
                <a:gd name="connsiteY58" fmla="*/ 42883 h 1958975"/>
                <a:gd name="connsiteX59" fmla="*/ 952501 w 1803400"/>
                <a:gd name="connsiteY59" fmla="*/ 42883 h 1958975"/>
                <a:gd name="connsiteX60" fmla="*/ 1125633 w 1803400"/>
                <a:gd name="connsiteY60" fmla="*/ 393 h 1958975"/>
                <a:gd name="connsiteX61" fmla="*/ 1125537 w 1803400"/>
                <a:gd name="connsiteY61"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717622 w 1803400"/>
                <a:gd name="connsiteY17" fmla="*/ 1130300 h 1958975"/>
                <a:gd name="connsiteX18" fmla="*/ 1385684 w 1803400"/>
                <a:gd name="connsiteY18" fmla="*/ 1842559 h 1958975"/>
                <a:gd name="connsiteX19" fmla="*/ 1375094 w 1803400"/>
                <a:gd name="connsiteY19" fmla="*/ 1863196 h 1958975"/>
                <a:gd name="connsiteX20" fmla="*/ 1348090 w 1803400"/>
                <a:gd name="connsiteY20" fmla="*/ 1897592 h 1958975"/>
                <a:gd name="connsiteX21" fmla="*/ 1315262 w 1803400"/>
                <a:gd name="connsiteY21" fmla="*/ 1924579 h 1958975"/>
                <a:gd name="connsiteX22" fmla="*/ 1278197 w 1803400"/>
                <a:gd name="connsiteY22" fmla="*/ 1944688 h 1958975"/>
                <a:gd name="connsiteX23" fmla="*/ 1237426 w 1803400"/>
                <a:gd name="connsiteY23" fmla="*/ 1955800 h 1958975"/>
                <a:gd name="connsiteX24" fmla="*/ 1195596 w 1803400"/>
                <a:gd name="connsiteY24" fmla="*/ 1958975 h 1958975"/>
                <a:gd name="connsiteX25" fmla="*/ 1153766 w 1803400"/>
                <a:gd name="connsiteY25" fmla="*/ 1953154 h 1958975"/>
                <a:gd name="connsiteX26" fmla="*/ 1113525 w 1803400"/>
                <a:gd name="connsiteY26" fmla="*/ 1936750 h 1958975"/>
                <a:gd name="connsiteX27" fmla="*/ 1093404 w 1803400"/>
                <a:gd name="connsiteY27" fmla="*/ 1924579 h 1958975"/>
                <a:gd name="connsiteX28" fmla="*/ 1047868 w 1803400"/>
                <a:gd name="connsiteY28" fmla="*/ 1893359 h 1958975"/>
                <a:gd name="connsiteX29" fmla="*/ 957324 w 1803400"/>
                <a:gd name="connsiteY29" fmla="*/ 1826684 h 1958975"/>
                <a:gd name="connsiteX30" fmla="*/ 869428 w 1803400"/>
                <a:gd name="connsiteY30" fmla="*/ 1756304 h 1958975"/>
                <a:gd name="connsiteX31" fmla="*/ 784179 w 1803400"/>
                <a:gd name="connsiteY31" fmla="*/ 1683279 h 1958975"/>
                <a:gd name="connsiteX32" fmla="*/ 701578 w 1803400"/>
                <a:gd name="connsiteY32" fmla="*/ 1606021 h 1958975"/>
                <a:gd name="connsiteX33" fmla="*/ 623214 w 1803400"/>
                <a:gd name="connsiteY33" fmla="*/ 1525059 h 1958975"/>
                <a:gd name="connsiteX34" fmla="*/ 546966 w 1803400"/>
                <a:gd name="connsiteY34" fmla="*/ 1441450 h 1958975"/>
                <a:gd name="connsiteX35" fmla="*/ 474955 w 1803400"/>
                <a:gd name="connsiteY35" fmla="*/ 1354667 h 1958975"/>
                <a:gd name="connsiteX36" fmla="*/ 405592 w 1803400"/>
                <a:gd name="connsiteY36" fmla="*/ 1263650 h 1958975"/>
                <a:gd name="connsiteX37" fmla="*/ 340464 w 1803400"/>
                <a:gd name="connsiteY37" fmla="*/ 1170517 h 1958975"/>
                <a:gd name="connsiteX38" fmla="*/ 277984 w 1803400"/>
                <a:gd name="connsiteY38" fmla="*/ 1074209 h 1958975"/>
                <a:gd name="connsiteX39" fmla="*/ 220269 w 1803400"/>
                <a:gd name="connsiteY39" fmla="*/ 974725 h 1958975"/>
                <a:gd name="connsiteX40" fmla="*/ 166261 w 1803400"/>
                <a:gd name="connsiteY40" fmla="*/ 872596 h 1958975"/>
                <a:gd name="connsiteX41" fmla="*/ 116488 w 1803400"/>
                <a:gd name="connsiteY41" fmla="*/ 767292 h 1958975"/>
                <a:gd name="connsiteX42" fmla="*/ 70952 w 1803400"/>
                <a:gd name="connsiteY42" fmla="*/ 659342 h 1958975"/>
                <a:gd name="connsiteX43" fmla="*/ 28593 w 1803400"/>
                <a:gd name="connsiteY43" fmla="*/ 548746 h 1958975"/>
                <a:gd name="connsiteX44" fmla="*/ 9531 w 1803400"/>
                <a:gd name="connsiteY44" fmla="*/ 492654 h 1958975"/>
                <a:gd name="connsiteX45" fmla="*/ 4236 w 1803400"/>
                <a:gd name="connsiteY45" fmla="*/ 472017 h 1958975"/>
                <a:gd name="connsiteX46" fmla="*/ 0 w 1803400"/>
                <a:gd name="connsiteY46" fmla="*/ 430213 h 1958975"/>
                <a:gd name="connsiteX47" fmla="*/ 3706 w 1803400"/>
                <a:gd name="connsiteY47" fmla="*/ 389996 h 1958975"/>
                <a:gd name="connsiteX48" fmla="*/ 15885 w 1803400"/>
                <a:gd name="connsiteY48" fmla="*/ 350838 h 1958975"/>
                <a:gd name="connsiteX49" fmla="*/ 35476 w 1803400"/>
                <a:gd name="connsiteY49" fmla="*/ 315913 h 1958975"/>
                <a:gd name="connsiteX50" fmla="*/ 61421 w 1803400"/>
                <a:gd name="connsiteY50" fmla="*/ 285750 h 1958975"/>
                <a:gd name="connsiteX51" fmla="*/ 93720 w 1803400"/>
                <a:gd name="connsiteY51" fmla="*/ 260350 h 1958975"/>
                <a:gd name="connsiteX52" fmla="*/ 131844 w 1803400"/>
                <a:gd name="connsiteY52" fmla="*/ 242358 h 1958975"/>
                <a:gd name="connsiteX53" fmla="*/ 152494 w 1803400"/>
                <a:gd name="connsiteY53" fmla="*/ 236008 h 1958975"/>
                <a:gd name="connsiteX54" fmla="*/ 952029 w 1803400"/>
                <a:gd name="connsiteY54" fmla="*/ 41275 h 1958975"/>
                <a:gd name="connsiteX55" fmla="*/ 952559 w 1803400"/>
                <a:gd name="connsiteY55" fmla="*/ 42863 h 1958975"/>
                <a:gd name="connsiteX56" fmla="*/ 950970 w 1803400"/>
                <a:gd name="connsiteY56" fmla="*/ 42863 h 1958975"/>
                <a:gd name="connsiteX57" fmla="*/ 950975 w 1803400"/>
                <a:gd name="connsiteY57" fmla="*/ 42883 h 1958975"/>
                <a:gd name="connsiteX58" fmla="*/ 952501 w 1803400"/>
                <a:gd name="connsiteY58" fmla="*/ 42883 h 1958975"/>
                <a:gd name="connsiteX59" fmla="*/ 1125633 w 1803400"/>
                <a:gd name="connsiteY59" fmla="*/ 393 h 1958975"/>
                <a:gd name="connsiteX60" fmla="*/ 1125537 w 1803400"/>
                <a:gd name="connsiteY60"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952501 w 1803400"/>
                <a:gd name="connsiteY57" fmla="*/ 42883 h 1958975"/>
                <a:gd name="connsiteX58" fmla="*/ 1125633 w 1803400"/>
                <a:gd name="connsiteY58" fmla="*/ 393 h 1958975"/>
                <a:gd name="connsiteX59" fmla="*/ 1125537 w 1803400"/>
                <a:gd name="connsiteY59"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950975 w 1803400"/>
                <a:gd name="connsiteY56" fmla="*/ 42883 h 1958975"/>
                <a:gd name="connsiteX57" fmla="*/ 1125633 w 1803400"/>
                <a:gd name="connsiteY57" fmla="*/ 393 h 1958975"/>
                <a:gd name="connsiteX58" fmla="*/ 1125537 w 1803400"/>
                <a:gd name="connsiteY58"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950970 w 1803400"/>
                <a:gd name="connsiteY55" fmla="*/ 42863 h 1958975"/>
                <a:gd name="connsiteX56" fmla="*/ 1125633 w 1803400"/>
                <a:gd name="connsiteY56" fmla="*/ 393 h 1958975"/>
                <a:gd name="connsiteX57" fmla="*/ 1125537 w 1803400"/>
                <a:gd name="connsiteY57"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952559 w 1803400"/>
                <a:gd name="connsiteY54" fmla="*/ 42863 h 1958975"/>
                <a:gd name="connsiteX55" fmla="*/ 1125633 w 1803400"/>
                <a:gd name="connsiteY55" fmla="*/ 393 h 1958975"/>
                <a:gd name="connsiteX56" fmla="*/ 1125537 w 1803400"/>
                <a:gd name="connsiteY56"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952029 w 1803400"/>
                <a:gd name="connsiteY53" fmla="*/ 41275 h 1958975"/>
                <a:gd name="connsiteX54" fmla="*/ 1125633 w 1803400"/>
                <a:gd name="connsiteY54" fmla="*/ 393 h 1958975"/>
                <a:gd name="connsiteX55" fmla="*/ 1125537 w 1803400"/>
                <a:gd name="connsiteY55" fmla="*/ 0 h 1958975"/>
                <a:gd name="connsiteX0" fmla="*/ 1125537 w 1803400"/>
                <a:gd name="connsiteY0" fmla="*/ 0 h 1958975"/>
                <a:gd name="connsiteX1" fmla="*/ 1126165 w 1803400"/>
                <a:gd name="connsiteY1" fmla="*/ 262 h 1958975"/>
                <a:gd name="connsiteX2" fmla="*/ 1127234 w 1803400"/>
                <a:gd name="connsiteY2" fmla="*/ 0 h 1958975"/>
                <a:gd name="connsiteX3" fmla="*/ 1127440 w 1803400"/>
                <a:gd name="connsiteY3" fmla="*/ 795 h 1958975"/>
                <a:gd name="connsiteX4" fmla="*/ 1488053 w 1803400"/>
                <a:gd name="connsiteY4" fmla="*/ 151427 h 1958975"/>
                <a:gd name="connsiteX5" fmla="*/ 1513493 w 1803400"/>
                <a:gd name="connsiteY5" fmla="*/ 163075 h 1958975"/>
                <a:gd name="connsiteX6" fmla="*/ 1559603 w 1803400"/>
                <a:gd name="connsiteY6" fmla="*/ 190607 h 1958975"/>
                <a:gd name="connsiteX7" fmla="*/ 1602532 w 1803400"/>
                <a:gd name="connsiteY7" fmla="*/ 223434 h 1958975"/>
                <a:gd name="connsiteX8" fmla="*/ 1640692 w 1803400"/>
                <a:gd name="connsiteY8" fmla="*/ 261555 h 1958975"/>
                <a:gd name="connsiteX9" fmla="*/ 1672492 w 1803400"/>
                <a:gd name="connsiteY9" fmla="*/ 303383 h 1958975"/>
                <a:gd name="connsiteX10" fmla="*/ 1699521 w 1803400"/>
                <a:gd name="connsiteY10" fmla="*/ 349976 h 1958975"/>
                <a:gd name="connsiteX11" fmla="*/ 1720721 w 1803400"/>
                <a:gd name="connsiteY11" fmla="*/ 399216 h 1958975"/>
                <a:gd name="connsiteX12" fmla="*/ 1735031 w 1803400"/>
                <a:gd name="connsiteY12" fmla="*/ 451633 h 1958975"/>
                <a:gd name="connsiteX13" fmla="*/ 1739271 w 1803400"/>
                <a:gd name="connsiteY13" fmla="*/ 479165 h 1958975"/>
                <a:gd name="connsiteX14" fmla="*/ 1803400 w 1803400"/>
                <a:gd name="connsiteY14" fmla="*/ 944563 h 1958975"/>
                <a:gd name="connsiteX15" fmla="*/ 1792224 w 1803400"/>
                <a:gd name="connsiteY15" fmla="*/ 938116 h 1958975"/>
                <a:gd name="connsiteX16" fmla="*/ 1803400 w 1803400"/>
                <a:gd name="connsiteY16" fmla="*/ 945534 h 1958975"/>
                <a:gd name="connsiteX17" fmla="*/ 1385684 w 1803400"/>
                <a:gd name="connsiteY17" fmla="*/ 1842559 h 1958975"/>
                <a:gd name="connsiteX18" fmla="*/ 1375094 w 1803400"/>
                <a:gd name="connsiteY18" fmla="*/ 1863196 h 1958975"/>
                <a:gd name="connsiteX19" fmla="*/ 1348090 w 1803400"/>
                <a:gd name="connsiteY19" fmla="*/ 1897592 h 1958975"/>
                <a:gd name="connsiteX20" fmla="*/ 1315262 w 1803400"/>
                <a:gd name="connsiteY20" fmla="*/ 1924579 h 1958975"/>
                <a:gd name="connsiteX21" fmla="*/ 1278197 w 1803400"/>
                <a:gd name="connsiteY21" fmla="*/ 1944688 h 1958975"/>
                <a:gd name="connsiteX22" fmla="*/ 1237426 w 1803400"/>
                <a:gd name="connsiteY22" fmla="*/ 1955800 h 1958975"/>
                <a:gd name="connsiteX23" fmla="*/ 1195596 w 1803400"/>
                <a:gd name="connsiteY23" fmla="*/ 1958975 h 1958975"/>
                <a:gd name="connsiteX24" fmla="*/ 1153766 w 1803400"/>
                <a:gd name="connsiteY24" fmla="*/ 1953154 h 1958975"/>
                <a:gd name="connsiteX25" fmla="*/ 1113525 w 1803400"/>
                <a:gd name="connsiteY25" fmla="*/ 1936750 h 1958975"/>
                <a:gd name="connsiteX26" fmla="*/ 1093404 w 1803400"/>
                <a:gd name="connsiteY26" fmla="*/ 1924579 h 1958975"/>
                <a:gd name="connsiteX27" fmla="*/ 1047868 w 1803400"/>
                <a:gd name="connsiteY27" fmla="*/ 1893359 h 1958975"/>
                <a:gd name="connsiteX28" fmla="*/ 957324 w 1803400"/>
                <a:gd name="connsiteY28" fmla="*/ 1826684 h 1958975"/>
                <a:gd name="connsiteX29" fmla="*/ 869428 w 1803400"/>
                <a:gd name="connsiteY29" fmla="*/ 1756304 h 1958975"/>
                <a:gd name="connsiteX30" fmla="*/ 784179 w 1803400"/>
                <a:gd name="connsiteY30" fmla="*/ 1683279 h 1958975"/>
                <a:gd name="connsiteX31" fmla="*/ 701578 w 1803400"/>
                <a:gd name="connsiteY31" fmla="*/ 1606021 h 1958975"/>
                <a:gd name="connsiteX32" fmla="*/ 623214 w 1803400"/>
                <a:gd name="connsiteY32" fmla="*/ 1525059 h 1958975"/>
                <a:gd name="connsiteX33" fmla="*/ 546966 w 1803400"/>
                <a:gd name="connsiteY33" fmla="*/ 1441450 h 1958975"/>
                <a:gd name="connsiteX34" fmla="*/ 474955 w 1803400"/>
                <a:gd name="connsiteY34" fmla="*/ 1354667 h 1958975"/>
                <a:gd name="connsiteX35" fmla="*/ 405592 w 1803400"/>
                <a:gd name="connsiteY35" fmla="*/ 1263650 h 1958975"/>
                <a:gd name="connsiteX36" fmla="*/ 340464 w 1803400"/>
                <a:gd name="connsiteY36" fmla="*/ 1170517 h 1958975"/>
                <a:gd name="connsiteX37" fmla="*/ 277984 w 1803400"/>
                <a:gd name="connsiteY37" fmla="*/ 1074209 h 1958975"/>
                <a:gd name="connsiteX38" fmla="*/ 220269 w 1803400"/>
                <a:gd name="connsiteY38" fmla="*/ 974725 h 1958975"/>
                <a:gd name="connsiteX39" fmla="*/ 166261 w 1803400"/>
                <a:gd name="connsiteY39" fmla="*/ 872596 h 1958975"/>
                <a:gd name="connsiteX40" fmla="*/ 116488 w 1803400"/>
                <a:gd name="connsiteY40" fmla="*/ 767292 h 1958975"/>
                <a:gd name="connsiteX41" fmla="*/ 70952 w 1803400"/>
                <a:gd name="connsiteY41" fmla="*/ 659342 h 1958975"/>
                <a:gd name="connsiteX42" fmla="*/ 28593 w 1803400"/>
                <a:gd name="connsiteY42" fmla="*/ 548746 h 1958975"/>
                <a:gd name="connsiteX43" fmla="*/ 9531 w 1803400"/>
                <a:gd name="connsiteY43" fmla="*/ 492654 h 1958975"/>
                <a:gd name="connsiteX44" fmla="*/ 4236 w 1803400"/>
                <a:gd name="connsiteY44" fmla="*/ 472017 h 1958975"/>
                <a:gd name="connsiteX45" fmla="*/ 0 w 1803400"/>
                <a:gd name="connsiteY45" fmla="*/ 430213 h 1958975"/>
                <a:gd name="connsiteX46" fmla="*/ 3706 w 1803400"/>
                <a:gd name="connsiteY46" fmla="*/ 389996 h 1958975"/>
                <a:gd name="connsiteX47" fmla="*/ 15885 w 1803400"/>
                <a:gd name="connsiteY47" fmla="*/ 350838 h 1958975"/>
                <a:gd name="connsiteX48" fmla="*/ 35476 w 1803400"/>
                <a:gd name="connsiteY48" fmla="*/ 315913 h 1958975"/>
                <a:gd name="connsiteX49" fmla="*/ 61421 w 1803400"/>
                <a:gd name="connsiteY49" fmla="*/ 285750 h 1958975"/>
                <a:gd name="connsiteX50" fmla="*/ 93720 w 1803400"/>
                <a:gd name="connsiteY50" fmla="*/ 260350 h 1958975"/>
                <a:gd name="connsiteX51" fmla="*/ 131844 w 1803400"/>
                <a:gd name="connsiteY51" fmla="*/ 242358 h 1958975"/>
                <a:gd name="connsiteX52" fmla="*/ 152494 w 1803400"/>
                <a:gd name="connsiteY52" fmla="*/ 236008 h 1958975"/>
                <a:gd name="connsiteX53" fmla="*/ 1125633 w 1803400"/>
                <a:gd name="connsiteY53" fmla="*/ 393 h 1958975"/>
                <a:gd name="connsiteX54" fmla="*/ 1125537 w 1803400"/>
                <a:gd name="connsiteY54" fmla="*/ 0 h 195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3400" h="1958975">
                  <a:moveTo>
                    <a:pt x="1125537" y="0"/>
                  </a:moveTo>
                  <a:lnTo>
                    <a:pt x="1126165" y="262"/>
                  </a:lnTo>
                  <a:lnTo>
                    <a:pt x="1127234" y="0"/>
                  </a:lnTo>
                  <a:cubicBezTo>
                    <a:pt x="1127303" y="265"/>
                    <a:pt x="1127371" y="530"/>
                    <a:pt x="1127440" y="795"/>
                  </a:cubicBezTo>
                  <a:lnTo>
                    <a:pt x="1488053" y="151427"/>
                  </a:lnTo>
                  <a:lnTo>
                    <a:pt x="1513493" y="163075"/>
                  </a:lnTo>
                  <a:lnTo>
                    <a:pt x="1559603" y="190607"/>
                  </a:lnTo>
                  <a:lnTo>
                    <a:pt x="1602532" y="223434"/>
                  </a:lnTo>
                  <a:lnTo>
                    <a:pt x="1640692" y="261555"/>
                  </a:lnTo>
                  <a:lnTo>
                    <a:pt x="1672492" y="303383"/>
                  </a:lnTo>
                  <a:lnTo>
                    <a:pt x="1699521" y="349976"/>
                  </a:lnTo>
                  <a:lnTo>
                    <a:pt x="1720721" y="399216"/>
                  </a:lnTo>
                  <a:lnTo>
                    <a:pt x="1735031" y="451633"/>
                  </a:lnTo>
                  <a:lnTo>
                    <a:pt x="1739271" y="479165"/>
                  </a:lnTo>
                  <a:lnTo>
                    <a:pt x="1803400" y="944563"/>
                  </a:lnTo>
                  <a:lnTo>
                    <a:pt x="1792224" y="938116"/>
                  </a:lnTo>
                  <a:lnTo>
                    <a:pt x="1803400" y="945534"/>
                  </a:lnTo>
                  <a:lnTo>
                    <a:pt x="1385684" y="1842559"/>
                  </a:lnTo>
                  <a:lnTo>
                    <a:pt x="1375094" y="1863196"/>
                  </a:lnTo>
                  <a:lnTo>
                    <a:pt x="1348090" y="1897592"/>
                  </a:lnTo>
                  <a:lnTo>
                    <a:pt x="1315262" y="1924579"/>
                  </a:lnTo>
                  <a:lnTo>
                    <a:pt x="1278197" y="1944688"/>
                  </a:lnTo>
                  <a:lnTo>
                    <a:pt x="1237426" y="1955800"/>
                  </a:lnTo>
                  <a:lnTo>
                    <a:pt x="1195596" y="1958975"/>
                  </a:lnTo>
                  <a:lnTo>
                    <a:pt x="1153766" y="1953154"/>
                  </a:lnTo>
                  <a:lnTo>
                    <a:pt x="1113525" y="1936750"/>
                  </a:lnTo>
                  <a:lnTo>
                    <a:pt x="1093404" y="1924579"/>
                  </a:lnTo>
                  <a:lnTo>
                    <a:pt x="1047868" y="1893359"/>
                  </a:lnTo>
                  <a:lnTo>
                    <a:pt x="957324" y="1826684"/>
                  </a:lnTo>
                  <a:lnTo>
                    <a:pt x="869428" y="1756304"/>
                  </a:lnTo>
                  <a:lnTo>
                    <a:pt x="784179" y="1683279"/>
                  </a:lnTo>
                  <a:lnTo>
                    <a:pt x="701578" y="1606021"/>
                  </a:lnTo>
                  <a:lnTo>
                    <a:pt x="623214" y="1525059"/>
                  </a:lnTo>
                  <a:lnTo>
                    <a:pt x="546966" y="1441450"/>
                  </a:lnTo>
                  <a:lnTo>
                    <a:pt x="474955" y="1354667"/>
                  </a:lnTo>
                  <a:lnTo>
                    <a:pt x="405592" y="1263650"/>
                  </a:lnTo>
                  <a:lnTo>
                    <a:pt x="340464" y="1170517"/>
                  </a:lnTo>
                  <a:lnTo>
                    <a:pt x="277984" y="1074209"/>
                  </a:lnTo>
                  <a:lnTo>
                    <a:pt x="220269" y="974725"/>
                  </a:lnTo>
                  <a:lnTo>
                    <a:pt x="166261" y="872596"/>
                  </a:lnTo>
                  <a:lnTo>
                    <a:pt x="116488" y="767292"/>
                  </a:lnTo>
                  <a:lnTo>
                    <a:pt x="70952" y="659342"/>
                  </a:lnTo>
                  <a:lnTo>
                    <a:pt x="28593" y="548746"/>
                  </a:lnTo>
                  <a:lnTo>
                    <a:pt x="9531" y="492654"/>
                  </a:lnTo>
                  <a:lnTo>
                    <a:pt x="4236" y="472017"/>
                  </a:lnTo>
                  <a:lnTo>
                    <a:pt x="0" y="430213"/>
                  </a:lnTo>
                  <a:lnTo>
                    <a:pt x="3706" y="389996"/>
                  </a:lnTo>
                  <a:lnTo>
                    <a:pt x="15885" y="350838"/>
                  </a:lnTo>
                  <a:lnTo>
                    <a:pt x="35476" y="315913"/>
                  </a:lnTo>
                  <a:lnTo>
                    <a:pt x="61421" y="285750"/>
                  </a:lnTo>
                  <a:lnTo>
                    <a:pt x="93720" y="260350"/>
                  </a:lnTo>
                  <a:lnTo>
                    <a:pt x="131844" y="242358"/>
                  </a:lnTo>
                  <a:lnTo>
                    <a:pt x="152494" y="236008"/>
                  </a:lnTo>
                  <a:lnTo>
                    <a:pt x="1125633" y="393"/>
                  </a:lnTo>
                  <a:lnTo>
                    <a:pt x="1125537" y="0"/>
                  </a:lnTo>
                  <a:close/>
                </a:path>
              </a:pathLst>
            </a:custGeom>
            <a:solidFill>
              <a:schemeClr val="accent1"/>
            </a:solidFill>
            <a:ln>
              <a:noFill/>
            </a:ln>
          </p:spPr>
          <p:txBody>
            <a:bodyPr vert="horz" wrap="square" lIns="34290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01</a:t>
              </a:r>
            </a:p>
          </p:txBody>
        </p:sp>
        <p:sp>
          <p:nvSpPr>
            <p:cNvPr id="37" name="Freeform: Shape 36"/>
            <p:cNvSpPr>
              <a:spLocks/>
            </p:cNvSpPr>
            <p:nvPr/>
          </p:nvSpPr>
          <p:spPr bwMode="auto">
            <a:xfrm>
              <a:off x="4596440" y="1813794"/>
              <a:ext cx="1349706" cy="1143084"/>
            </a:xfrm>
            <a:custGeom>
              <a:avLst/>
              <a:gdLst>
                <a:gd name="connsiteX0" fmla="*/ 1587 w 1928813"/>
                <a:gd name="connsiteY0" fmla="*/ 1004358 h 1633538"/>
                <a:gd name="connsiteX1" fmla="*/ 1587 w 1928813"/>
                <a:gd name="connsiteY1" fmla="*/ 1004886 h 1633538"/>
                <a:gd name="connsiteX2" fmla="*/ 915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244788 w 1928813"/>
                <a:gd name="connsiteY31" fmla="*/ 1501775 h 1633538"/>
                <a:gd name="connsiteX32" fmla="*/ 1202995 w 1928813"/>
                <a:gd name="connsiteY32" fmla="*/ 1455208 h 1633538"/>
                <a:gd name="connsiteX33" fmla="*/ 1114120 w 1928813"/>
                <a:gd name="connsiteY33" fmla="*/ 1372129 h 1633538"/>
                <a:gd name="connsiteX34" fmla="*/ 1017838 w 1928813"/>
                <a:gd name="connsiteY34" fmla="*/ 1299633 h 1633538"/>
                <a:gd name="connsiteX35" fmla="*/ 1003804 w 1928813"/>
                <a:gd name="connsiteY35" fmla="*/ 1290972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17838 w 1928813"/>
                <a:gd name="connsiteY35" fmla="*/ 1299633 h 1633538"/>
                <a:gd name="connsiteX36" fmla="*/ 1098083 w 1928813"/>
                <a:gd name="connsiteY36" fmla="*/ 1361774 h 1633538"/>
                <a:gd name="connsiteX37" fmla="*/ 1196995 w 1928813"/>
                <a:gd name="connsiteY37" fmla="*/ 1451657 h 1633538"/>
                <a:gd name="connsiteX38" fmla="*/ 1244600 w 1928813"/>
                <a:gd name="connsiteY38" fmla="*/ 1501886 h 1633538"/>
                <a:gd name="connsiteX39" fmla="*/ 1243013 w 1928813"/>
                <a:gd name="connsiteY39" fmla="*/ 1502415 h 1633538"/>
                <a:gd name="connsiteX40" fmla="*/ 1080099 w 1928813"/>
                <a:gd name="connsiteY40" fmla="*/ 1633538 h 1633538"/>
                <a:gd name="connsiteX41" fmla="*/ 1072952 w 1928813"/>
                <a:gd name="connsiteY41" fmla="*/ 1626822 h 1633538"/>
                <a:gd name="connsiteX42" fmla="*/ 1077913 w 1928813"/>
                <a:gd name="connsiteY42" fmla="*/ 1633538 h 1633538"/>
                <a:gd name="connsiteX43" fmla="*/ 592667 w 1928813"/>
                <a:gd name="connsiteY43" fmla="*/ 1633538 h 1633538"/>
                <a:gd name="connsiteX44" fmla="*/ 571500 w 1928813"/>
                <a:gd name="connsiteY44" fmla="*/ 1632480 h 1633538"/>
                <a:gd name="connsiteX45" fmla="*/ 528638 w 1928813"/>
                <a:gd name="connsiteY45" fmla="*/ 1628776 h 1633538"/>
                <a:gd name="connsiteX46" fmla="*/ 488421 w 1928813"/>
                <a:gd name="connsiteY46" fmla="*/ 1619780 h 1633538"/>
                <a:gd name="connsiteX47" fmla="*/ 448205 w 1928813"/>
                <a:gd name="connsiteY47" fmla="*/ 1607609 h 1633538"/>
                <a:gd name="connsiteX48" fmla="*/ 410105 w 1928813"/>
                <a:gd name="connsiteY48" fmla="*/ 1590676 h 1633538"/>
                <a:gd name="connsiteX49" fmla="*/ 373592 w 1928813"/>
                <a:gd name="connsiteY49" fmla="*/ 1571096 h 1633538"/>
                <a:gd name="connsiteX50" fmla="*/ 338138 w 1928813"/>
                <a:gd name="connsiteY50" fmla="*/ 1547284 h 1633538"/>
                <a:gd name="connsiteX51" fmla="*/ 306388 w 1928813"/>
                <a:gd name="connsiteY51" fmla="*/ 1519767 h 1633538"/>
                <a:gd name="connsiteX52" fmla="*/ 292100 w 1928813"/>
                <a:gd name="connsiteY52" fmla="*/ 1504421 h 1633538"/>
                <a:gd name="connsiteX53" fmla="*/ 2904 w 1928813"/>
                <a:gd name="connsiteY53" fmla="*/ 1202127 h 1633538"/>
                <a:gd name="connsiteX54" fmla="*/ 1587 w 1928813"/>
                <a:gd name="connsiteY54" fmla="*/ 1202100 h 1633538"/>
                <a:gd name="connsiteX55" fmla="*/ 1587 w 1928813"/>
                <a:gd name="connsiteY55" fmla="*/ 1200751 h 1633538"/>
                <a:gd name="connsiteX56" fmla="*/ 0 w 1928813"/>
                <a:gd name="connsiteY56" fmla="*/ 1199092 h 1633538"/>
                <a:gd name="connsiteX57" fmla="*/ 1587 w 1928813"/>
                <a:gd name="connsiteY57" fmla="*/ 1198930 h 1633538"/>
                <a:gd name="connsiteX58" fmla="*/ 1587 w 1928813"/>
                <a:gd name="connsiteY58" fmla="*/ 1006472 h 1633538"/>
                <a:gd name="connsiteX59" fmla="*/ 1587 w 1928813"/>
                <a:gd name="connsiteY59" fmla="*/ 1005946 h 1633538"/>
                <a:gd name="connsiteX60" fmla="*/ 0 w 1928813"/>
                <a:gd name="connsiteY60" fmla="*/ 1005946 h 1633538"/>
                <a:gd name="connsiteX61" fmla="*/ 0 w 1928813"/>
                <a:gd name="connsiteY61" fmla="*/ 199496 h 1633538"/>
                <a:gd name="connsiteX62" fmla="*/ 529 w 1928813"/>
                <a:gd name="connsiteY62" fmla="*/ 178329 h 1633538"/>
                <a:gd name="connsiteX63" fmla="*/ 9523 w 1928813"/>
                <a:gd name="connsiteY63" fmla="*/ 137054 h 1633538"/>
                <a:gd name="connsiteX64" fmla="*/ 26451 w 1928813"/>
                <a:gd name="connsiteY64" fmla="*/ 100012 h 1633538"/>
                <a:gd name="connsiteX65" fmla="*/ 50257 w 1928813"/>
                <a:gd name="connsiteY65" fmla="*/ 67204 h 1633538"/>
                <a:gd name="connsiteX66" fmla="*/ 78824 w 1928813"/>
                <a:gd name="connsiteY66" fmla="*/ 40746 h 1633538"/>
                <a:gd name="connsiteX67" fmla="*/ 114269 w 1928813"/>
                <a:gd name="connsiteY67" fmla="*/ 19050 h 1633538"/>
                <a:gd name="connsiteX68" fmla="*/ 152358 w 1928813"/>
                <a:gd name="connsiteY68" fmla="*/ 5292 h 1633538"/>
                <a:gd name="connsiteX69" fmla="*/ 194151 w 1928813"/>
                <a:gd name="connsiteY69"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098083 w 1928813"/>
                <a:gd name="connsiteY35" fmla="*/ 1361774 h 1633538"/>
                <a:gd name="connsiteX36" fmla="*/ 1196995 w 1928813"/>
                <a:gd name="connsiteY36" fmla="*/ 1451657 h 1633538"/>
                <a:gd name="connsiteX37" fmla="*/ 1244600 w 1928813"/>
                <a:gd name="connsiteY37" fmla="*/ 1501886 h 1633538"/>
                <a:gd name="connsiteX38" fmla="*/ 1243013 w 1928813"/>
                <a:gd name="connsiteY38" fmla="*/ 1502415 h 1633538"/>
                <a:gd name="connsiteX39" fmla="*/ 1080099 w 1928813"/>
                <a:gd name="connsiteY39" fmla="*/ 1633538 h 1633538"/>
                <a:gd name="connsiteX40" fmla="*/ 1072952 w 1928813"/>
                <a:gd name="connsiteY40" fmla="*/ 1626822 h 1633538"/>
                <a:gd name="connsiteX41" fmla="*/ 1077913 w 1928813"/>
                <a:gd name="connsiteY41" fmla="*/ 1633538 h 1633538"/>
                <a:gd name="connsiteX42" fmla="*/ 592667 w 1928813"/>
                <a:gd name="connsiteY42" fmla="*/ 1633538 h 1633538"/>
                <a:gd name="connsiteX43" fmla="*/ 571500 w 1928813"/>
                <a:gd name="connsiteY43" fmla="*/ 1632480 h 1633538"/>
                <a:gd name="connsiteX44" fmla="*/ 528638 w 1928813"/>
                <a:gd name="connsiteY44" fmla="*/ 1628776 h 1633538"/>
                <a:gd name="connsiteX45" fmla="*/ 488421 w 1928813"/>
                <a:gd name="connsiteY45" fmla="*/ 1619780 h 1633538"/>
                <a:gd name="connsiteX46" fmla="*/ 448205 w 1928813"/>
                <a:gd name="connsiteY46" fmla="*/ 1607609 h 1633538"/>
                <a:gd name="connsiteX47" fmla="*/ 410105 w 1928813"/>
                <a:gd name="connsiteY47" fmla="*/ 1590676 h 1633538"/>
                <a:gd name="connsiteX48" fmla="*/ 373592 w 1928813"/>
                <a:gd name="connsiteY48" fmla="*/ 1571096 h 1633538"/>
                <a:gd name="connsiteX49" fmla="*/ 338138 w 1928813"/>
                <a:gd name="connsiteY49" fmla="*/ 1547284 h 1633538"/>
                <a:gd name="connsiteX50" fmla="*/ 306388 w 1928813"/>
                <a:gd name="connsiteY50" fmla="*/ 1519767 h 1633538"/>
                <a:gd name="connsiteX51" fmla="*/ 292100 w 1928813"/>
                <a:gd name="connsiteY51" fmla="*/ 1504421 h 1633538"/>
                <a:gd name="connsiteX52" fmla="*/ 2904 w 1928813"/>
                <a:gd name="connsiteY52" fmla="*/ 1202127 h 1633538"/>
                <a:gd name="connsiteX53" fmla="*/ 1587 w 1928813"/>
                <a:gd name="connsiteY53" fmla="*/ 1202100 h 1633538"/>
                <a:gd name="connsiteX54" fmla="*/ 1587 w 1928813"/>
                <a:gd name="connsiteY54" fmla="*/ 1200751 h 1633538"/>
                <a:gd name="connsiteX55" fmla="*/ 0 w 1928813"/>
                <a:gd name="connsiteY55" fmla="*/ 1199092 h 1633538"/>
                <a:gd name="connsiteX56" fmla="*/ 1587 w 1928813"/>
                <a:gd name="connsiteY56" fmla="*/ 1198930 h 1633538"/>
                <a:gd name="connsiteX57" fmla="*/ 1587 w 1928813"/>
                <a:gd name="connsiteY57" fmla="*/ 1006472 h 1633538"/>
                <a:gd name="connsiteX58" fmla="*/ 1587 w 1928813"/>
                <a:gd name="connsiteY58" fmla="*/ 1005946 h 1633538"/>
                <a:gd name="connsiteX59" fmla="*/ 0 w 1928813"/>
                <a:gd name="connsiteY59" fmla="*/ 1005946 h 1633538"/>
                <a:gd name="connsiteX60" fmla="*/ 0 w 1928813"/>
                <a:gd name="connsiteY60" fmla="*/ 199496 h 1633538"/>
                <a:gd name="connsiteX61" fmla="*/ 529 w 1928813"/>
                <a:gd name="connsiteY61" fmla="*/ 178329 h 1633538"/>
                <a:gd name="connsiteX62" fmla="*/ 9523 w 1928813"/>
                <a:gd name="connsiteY62" fmla="*/ 137054 h 1633538"/>
                <a:gd name="connsiteX63" fmla="*/ 26451 w 1928813"/>
                <a:gd name="connsiteY63" fmla="*/ 100012 h 1633538"/>
                <a:gd name="connsiteX64" fmla="*/ 50257 w 1928813"/>
                <a:gd name="connsiteY64" fmla="*/ 67204 h 1633538"/>
                <a:gd name="connsiteX65" fmla="*/ 78824 w 1928813"/>
                <a:gd name="connsiteY65" fmla="*/ 40746 h 1633538"/>
                <a:gd name="connsiteX66" fmla="*/ 114269 w 1928813"/>
                <a:gd name="connsiteY66" fmla="*/ 19050 h 1633538"/>
                <a:gd name="connsiteX67" fmla="*/ 152358 w 1928813"/>
                <a:gd name="connsiteY67" fmla="*/ 5292 h 1633538"/>
                <a:gd name="connsiteX68" fmla="*/ 194151 w 1928813"/>
                <a:gd name="connsiteY68"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14120 w 1928813"/>
                <a:gd name="connsiteY34" fmla="*/ 1372129 h 1633538"/>
                <a:gd name="connsiteX35" fmla="*/ 1196995 w 1928813"/>
                <a:gd name="connsiteY35" fmla="*/ 1451657 h 1633538"/>
                <a:gd name="connsiteX36" fmla="*/ 1244600 w 1928813"/>
                <a:gd name="connsiteY36" fmla="*/ 1501886 h 1633538"/>
                <a:gd name="connsiteX37" fmla="*/ 1243013 w 1928813"/>
                <a:gd name="connsiteY37" fmla="*/ 1502415 h 1633538"/>
                <a:gd name="connsiteX38" fmla="*/ 1080099 w 1928813"/>
                <a:gd name="connsiteY38" fmla="*/ 1633538 h 1633538"/>
                <a:gd name="connsiteX39" fmla="*/ 1072952 w 1928813"/>
                <a:gd name="connsiteY39" fmla="*/ 1626822 h 1633538"/>
                <a:gd name="connsiteX40" fmla="*/ 1077913 w 1928813"/>
                <a:gd name="connsiteY40" fmla="*/ 1633538 h 1633538"/>
                <a:gd name="connsiteX41" fmla="*/ 592667 w 1928813"/>
                <a:gd name="connsiteY41" fmla="*/ 1633538 h 1633538"/>
                <a:gd name="connsiteX42" fmla="*/ 571500 w 1928813"/>
                <a:gd name="connsiteY42" fmla="*/ 1632480 h 1633538"/>
                <a:gd name="connsiteX43" fmla="*/ 528638 w 1928813"/>
                <a:gd name="connsiteY43" fmla="*/ 1628776 h 1633538"/>
                <a:gd name="connsiteX44" fmla="*/ 488421 w 1928813"/>
                <a:gd name="connsiteY44" fmla="*/ 1619780 h 1633538"/>
                <a:gd name="connsiteX45" fmla="*/ 448205 w 1928813"/>
                <a:gd name="connsiteY45" fmla="*/ 1607609 h 1633538"/>
                <a:gd name="connsiteX46" fmla="*/ 410105 w 1928813"/>
                <a:gd name="connsiteY46" fmla="*/ 1590676 h 1633538"/>
                <a:gd name="connsiteX47" fmla="*/ 373592 w 1928813"/>
                <a:gd name="connsiteY47" fmla="*/ 1571096 h 1633538"/>
                <a:gd name="connsiteX48" fmla="*/ 338138 w 1928813"/>
                <a:gd name="connsiteY48" fmla="*/ 1547284 h 1633538"/>
                <a:gd name="connsiteX49" fmla="*/ 306388 w 1928813"/>
                <a:gd name="connsiteY49" fmla="*/ 1519767 h 1633538"/>
                <a:gd name="connsiteX50" fmla="*/ 292100 w 1928813"/>
                <a:gd name="connsiteY50" fmla="*/ 1504421 h 1633538"/>
                <a:gd name="connsiteX51" fmla="*/ 2904 w 1928813"/>
                <a:gd name="connsiteY51" fmla="*/ 1202127 h 1633538"/>
                <a:gd name="connsiteX52" fmla="*/ 1587 w 1928813"/>
                <a:gd name="connsiteY52" fmla="*/ 1202100 h 1633538"/>
                <a:gd name="connsiteX53" fmla="*/ 1587 w 1928813"/>
                <a:gd name="connsiteY53" fmla="*/ 1200751 h 1633538"/>
                <a:gd name="connsiteX54" fmla="*/ 0 w 1928813"/>
                <a:gd name="connsiteY54" fmla="*/ 1199092 h 1633538"/>
                <a:gd name="connsiteX55" fmla="*/ 1587 w 1928813"/>
                <a:gd name="connsiteY55" fmla="*/ 1198930 h 1633538"/>
                <a:gd name="connsiteX56" fmla="*/ 1587 w 1928813"/>
                <a:gd name="connsiteY56" fmla="*/ 1006472 h 1633538"/>
                <a:gd name="connsiteX57" fmla="*/ 1587 w 1928813"/>
                <a:gd name="connsiteY57" fmla="*/ 1005946 h 1633538"/>
                <a:gd name="connsiteX58" fmla="*/ 0 w 1928813"/>
                <a:gd name="connsiteY58" fmla="*/ 1005946 h 1633538"/>
                <a:gd name="connsiteX59" fmla="*/ 0 w 1928813"/>
                <a:gd name="connsiteY59" fmla="*/ 199496 h 1633538"/>
                <a:gd name="connsiteX60" fmla="*/ 529 w 1928813"/>
                <a:gd name="connsiteY60" fmla="*/ 178329 h 1633538"/>
                <a:gd name="connsiteX61" fmla="*/ 9523 w 1928813"/>
                <a:gd name="connsiteY61" fmla="*/ 137054 h 1633538"/>
                <a:gd name="connsiteX62" fmla="*/ 26451 w 1928813"/>
                <a:gd name="connsiteY62" fmla="*/ 100012 h 1633538"/>
                <a:gd name="connsiteX63" fmla="*/ 50257 w 1928813"/>
                <a:gd name="connsiteY63" fmla="*/ 67204 h 1633538"/>
                <a:gd name="connsiteX64" fmla="*/ 78824 w 1928813"/>
                <a:gd name="connsiteY64" fmla="*/ 40746 h 1633538"/>
                <a:gd name="connsiteX65" fmla="*/ 114269 w 1928813"/>
                <a:gd name="connsiteY65" fmla="*/ 19050 h 1633538"/>
                <a:gd name="connsiteX66" fmla="*/ 152358 w 1928813"/>
                <a:gd name="connsiteY66" fmla="*/ 5292 h 1633538"/>
                <a:gd name="connsiteX67" fmla="*/ 194151 w 1928813"/>
                <a:gd name="connsiteY67"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196995 w 1928813"/>
                <a:gd name="connsiteY34" fmla="*/ 1451657 h 1633538"/>
                <a:gd name="connsiteX35" fmla="*/ 1244600 w 1928813"/>
                <a:gd name="connsiteY35" fmla="*/ 1501886 h 1633538"/>
                <a:gd name="connsiteX36" fmla="*/ 1243013 w 1928813"/>
                <a:gd name="connsiteY36" fmla="*/ 1502415 h 1633538"/>
                <a:gd name="connsiteX37" fmla="*/ 1080099 w 1928813"/>
                <a:gd name="connsiteY37" fmla="*/ 1633538 h 1633538"/>
                <a:gd name="connsiteX38" fmla="*/ 1072952 w 1928813"/>
                <a:gd name="connsiteY38" fmla="*/ 1626822 h 1633538"/>
                <a:gd name="connsiteX39" fmla="*/ 1077913 w 1928813"/>
                <a:gd name="connsiteY39" fmla="*/ 1633538 h 1633538"/>
                <a:gd name="connsiteX40" fmla="*/ 592667 w 1928813"/>
                <a:gd name="connsiteY40" fmla="*/ 1633538 h 1633538"/>
                <a:gd name="connsiteX41" fmla="*/ 571500 w 1928813"/>
                <a:gd name="connsiteY41" fmla="*/ 1632480 h 1633538"/>
                <a:gd name="connsiteX42" fmla="*/ 528638 w 1928813"/>
                <a:gd name="connsiteY42" fmla="*/ 1628776 h 1633538"/>
                <a:gd name="connsiteX43" fmla="*/ 488421 w 1928813"/>
                <a:gd name="connsiteY43" fmla="*/ 1619780 h 1633538"/>
                <a:gd name="connsiteX44" fmla="*/ 448205 w 1928813"/>
                <a:gd name="connsiteY44" fmla="*/ 1607609 h 1633538"/>
                <a:gd name="connsiteX45" fmla="*/ 410105 w 1928813"/>
                <a:gd name="connsiteY45" fmla="*/ 1590676 h 1633538"/>
                <a:gd name="connsiteX46" fmla="*/ 373592 w 1928813"/>
                <a:gd name="connsiteY46" fmla="*/ 1571096 h 1633538"/>
                <a:gd name="connsiteX47" fmla="*/ 338138 w 1928813"/>
                <a:gd name="connsiteY47" fmla="*/ 1547284 h 1633538"/>
                <a:gd name="connsiteX48" fmla="*/ 306388 w 1928813"/>
                <a:gd name="connsiteY48" fmla="*/ 1519767 h 1633538"/>
                <a:gd name="connsiteX49" fmla="*/ 292100 w 1928813"/>
                <a:gd name="connsiteY49" fmla="*/ 1504421 h 1633538"/>
                <a:gd name="connsiteX50" fmla="*/ 2904 w 1928813"/>
                <a:gd name="connsiteY50" fmla="*/ 1202127 h 1633538"/>
                <a:gd name="connsiteX51" fmla="*/ 1587 w 1928813"/>
                <a:gd name="connsiteY51" fmla="*/ 1202100 h 1633538"/>
                <a:gd name="connsiteX52" fmla="*/ 1587 w 1928813"/>
                <a:gd name="connsiteY52" fmla="*/ 1200751 h 1633538"/>
                <a:gd name="connsiteX53" fmla="*/ 0 w 1928813"/>
                <a:gd name="connsiteY53" fmla="*/ 1199092 h 1633538"/>
                <a:gd name="connsiteX54" fmla="*/ 1587 w 1928813"/>
                <a:gd name="connsiteY54" fmla="*/ 1198930 h 1633538"/>
                <a:gd name="connsiteX55" fmla="*/ 1587 w 1928813"/>
                <a:gd name="connsiteY55" fmla="*/ 1006472 h 1633538"/>
                <a:gd name="connsiteX56" fmla="*/ 1587 w 1928813"/>
                <a:gd name="connsiteY56" fmla="*/ 1005946 h 1633538"/>
                <a:gd name="connsiteX57" fmla="*/ 0 w 1928813"/>
                <a:gd name="connsiteY57" fmla="*/ 1005946 h 1633538"/>
                <a:gd name="connsiteX58" fmla="*/ 0 w 1928813"/>
                <a:gd name="connsiteY58" fmla="*/ 199496 h 1633538"/>
                <a:gd name="connsiteX59" fmla="*/ 529 w 1928813"/>
                <a:gd name="connsiteY59" fmla="*/ 178329 h 1633538"/>
                <a:gd name="connsiteX60" fmla="*/ 9523 w 1928813"/>
                <a:gd name="connsiteY60" fmla="*/ 137054 h 1633538"/>
                <a:gd name="connsiteX61" fmla="*/ 26451 w 1928813"/>
                <a:gd name="connsiteY61" fmla="*/ 100012 h 1633538"/>
                <a:gd name="connsiteX62" fmla="*/ 50257 w 1928813"/>
                <a:gd name="connsiteY62" fmla="*/ 67204 h 1633538"/>
                <a:gd name="connsiteX63" fmla="*/ 78824 w 1928813"/>
                <a:gd name="connsiteY63" fmla="*/ 40746 h 1633538"/>
                <a:gd name="connsiteX64" fmla="*/ 114269 w 1928813"/>
                <a:gd name="connsiteY64" fmla="*/ 19050 h 1633538"/>
                <a:gd name="connsiteX65" fmla="*/ 152358 w 1928813"/>
                <a:gd name="connsiteY65" fmla="*/ 5292 h 1633538"/>
                <a:gd name="connsiteX66" fmla="*/ 194151 w 1928813"/>
                <a:gd name="connsiteY66"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02995 w 1928813"/>
                <a:gd name="connsiteY33" fmla="*/ 1455208 h 1633538"/>
                <a:gd name="connsiteX34" fmla="*/ 1244600 w 1928813"/>
                <a:gd name="connsiteY34" fmla="*/ 1501886 h 1633538"/>
                <a:gd name="connsiteX35" fmla="*/ 1243013 w 1928813"/>
                <a:gd name="connsiteY35" fmla="*/ 1502415 h 1633538"/>
                <a:gd name="connsiteX36" fmla="*/ 1080099 w 1928813"/>
                <a:gd name="connsiteY36" fmla="*/ 1633538 h 1633538"/>
                <a:gd name="connsiteX37" fmla="*/ 1072952 w 1928813"/>
                <a:gd name="connsiteY37" fmla="*/ 1626822 h 1633538"/>
                <a:gd name="connsiteX38" fmla="*/ 1077913 w 1928813"/>
                <a:gd name="connsiteY38" fmla="*/ 1633538 h 1633538"/>
                <a:gd name="connsiteX39" fmla="*/ 592667 w 1928813"/>
                <a:gd name="connsiteY39" fmla="*/ 1633538 h 1633538"/>
                <a:gd name="connsiteX40" fmla="*/ 571500 w 1928813"/>
                <a:gd name="connsiteY40" fmla="*/ 1632480 h 1633538"/>
                <a:gd name="connsiteX41" fmla="*/ 528638 w 1928813"/>
                <a:gd name="connsiteY41" fmla="*/ 1628776 h 1633538"/>
                <a:gd name="connsiteX42" fmla="*/ 488421 w 1928813"/>
                <a:gd name="connsiteY42" fmla="*/ 1619780 h 1633538"/>
                <a:gd name="connsiteX43" fmla="*/ 448205 w 1928813"/>
                <a:gd name="connsiteY43" fmla="*/ 1607609 h 1633538"/>
                <a:gd name="connsiteX44" fmla="*/ 410105 w 1928813"/>
                <a:gd name="connsiteY44" fmla="*/ 1590676 h 1633538"/>
                <a:gd name="connsiteX45" fmla="*/ 373592 w 1928813"/>
                <a:gd name="connsiteY45" fmla="*/ 1571096 h 1633538"/>
                <a:gd name="connsiteX46" fmla="*/ 338138 w 1928813"/>
                <a:gd name="connsiteY46" fmla="*/ 1547284 h 1633538"/>
                <a:gd name="connsiteX47" fmla="*/ 306388 w 1928813"/>
                <a:gd name="connsiteY47" fmla="*/ 1519767 h 1633538"/>
                <a:gd name="connsiteX48" fmla="*/ 292100 w 1928813"/>
                <a:gd name="connsiteY48" fmla="*/ 1504421 h 1633538"/>
                <a:gd name="connsiteX49" fmla="*/ 2904 w 1928813"/>
                <a:gd name="connsiteY49" fmla="*/ 1202127 h 1633538"/>
                <a:gd name="connsiteX50" fmla="*/ 1587 w 1928813"/>
                <a:gd name="connsiteY50" fmla="*/ 1202100 h 1633538"/>
                <a:gd name="connsiteX51" fmla="*/ 1587 w 1928813"/>
                <a:gd name="connsiteY51" fmla="*/ 1200751 h 1633538"/>
                <a:gd name="connsiteX52" fmla="*/ 0 w 1928813"/>
                <a:gd name="connsiteY52" fmla="*/ 1199092 h 1633538"/>
                <a:gd name="connsiteX53" fmla="*/ 1587 w 1928813"/>
                <a:gd name="connsiteY53" fmla="*/ 1198930 h 1633538"/>
                <a:gd name="connsiteX54" fmla="*/ 1587 w 1928813"/>
                <a:gd name="connsiteY54" fmla="*/ 1006472 h 1633538"/>
                <a:gd name="connsiteX55" fmla="*/ 1587 w 1928813"/>
                <a:gd name="connsiteY55" fmla="*/ 1005946 h 1633538"/>
                <a:gd name="connsiteX56" fmla="*/ 0 w 1928813"/>
                <a:gd name="connsiteY56" fmla="*/ 1005946 h 1633538"/>
                <a:gd name="connsiteX57" fmla="*/ 0 w 1928813"/>
                <a:gd name="connsiteY57" fmla="*/ 199496 h 1633538"/>
                <a:gd name="connsiteX58" fmla="*/ 529 w 1928813"/>
                <a:gd name="connsiteY58" fmla="*/ 178329 h 1633538"/>
                <a:gd name="connsiteX59" fmla="*/ 9523 w 1928813"/>
                <a:gd name="connsiteY59" fmla="*/ 137054 h 1633538"/>
                <a:gd name="connsiteX60" fmla="*/ 26451 w 1928813"/>
                <a:gd name="connsiteY60" fmla="*/ 100012 h 1633538"/>
                <a:gd name="connsiteX61" fmla="*/ 50257 w 1928813"/>
                <a:gd name="connsiteY61" fmla="*/ 67204 h 1633538"/>
                <a:gd name="connsiteX62" fmla="*/ 78824 w 1928813"/>
                <a:gd name="connsiteY62" fmla="*/ 40746 h 1633538"/>
                <a:gd name="connsiteX63" fmla="*/ 114269 w 1928813"/>
                <a:gd name="connsiteY63" fmla="*/ 19050 h 1633538"/>
                <a:gd name="connsiteX64" fmla="*/ 152358 w 1928813"/>
                <a:gd name="connsiteY64" fmla="*/ 5292 h 1633538"/>
                <a:gd name="connsiteX65" fmla="*/ 194151 w 1928813"/>
                <a:gd name="connsiteY65"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243013 w 1928813"/>
                <a:gd name="connsiteY34" fmla="*/ 1502415 h 1633538"/>
                <a:gd name="connsiteX35" fmla="*/ 1080099 w 1928813"/>
                <a:gd name="connsiteY35" fmla="*/ 1633538 h 1633538"/>
                <a:gd name="connsiteX36" fmla="*/ 1072952 w 1928813"/>
                <a:gd name="connsiteY36" fmla="*/ 1626822 h 1633538"/>
                <a:gd name="connsiteX37" fmla="*/ 1077913 w 1928813"/>
                <a:gd name="connsiteY37" fmla="*/ 1633538 h 1633538"/>
                <a:gd name="connsiteX38" fmla="*/ 592667 w 1928813"/>
                <a:gd name="connsiteY38" fmla="*/ 1633538 h 1633538"/>
                <a:gd name="connsiteX39" fmla="*/ 571500 w 1928813"/>
                <a:gd name="connsiteY39" fmla="*/ 1632480 h 1633538"/>
                <a:gd name="connsiteX40" fmla="*/ 528638 w 1928813"/>
                <a:gd name="connsiteY40" fmla="*/ 1628776 h 1633538"/>
                <a:gd name="connsiteX41" fmla="*/ 488421 w 1928813"/>
                <a:gd name="connsiteY41" fmla="*/ 1619780 h 1633538"/>
                <a:gd name="connsiteX42" fmla="*/ 448205 w 1928813"/>
                <a:gd name="connsiteY42" fmla="*/ 1607609 h 1633538"/>
                <a:gd name="connsiteX43" fmla="*/ 410105 w 1928813"/>
                <a:gd name="connsiteY43" fmla="*/ 1590676 h 1633538"/>
                <a:gd name="connsiteX44" fmla="*/ 373592 w 1928813"/>
                <a:gd name="connsiteY44" fmla="*/ 1571096 h 1633538"/>
                <a:gd name="connsiteX45" fmla="*/ 338138 w 1928813"/>
                <a:gd name="connsiteY45" fmla="*/ 1547284 h 1633538"/>
                <a:gd name="connsiteX46" fmla="*/ 306388 w 1928813"/>
                <a:gd name="connsiteY46" fmla="*/ 1519767 h 1633538"/>
                <a:gd name="connsiteX47" fmla="*/ 292100 w 1928813"/>
                <a:gd name="connsiteY47" fmla="*/ 1504421 h 1633538"/>
                <a:gd name="connsiteX48" fmla="*/ 2904 w 1928813"/>
                <a:gd name="connsiteY48" fmla="*/ 1202127 h 1633538"/>
                <a:gd name="connsiteX49" fmla="*/ 1587 w 1928813"/>
                <a:gd name="connsiteY49" fmla="*/ 1202100 h 1633538"/>
                <a:gd name="connsiteX50" fmla="*/ 1587 w 1928813"/>
                <a:gd name="connsiteY50" fmla="*/ 1200751 h 1633538"/>
                <a:gd name="connsiteX51" fmla="*/ 0 w 1928813"/>
                <a:gd name="connsiteY51" fmla="*/ 1199092 h 1633538"/>
                <a:gd name="connsiteX52" fmla="*/ 1587 w 1928813"/>
                <a:gd name="connsiteY52" fmla="*/ 1198930 h 1633538"/>
                <a:gd name="connsiteX53" fmla="*/ 1587 w 1928813"/>
                <a:gd name="connsiteY53" fmla="*/ 1006472 h 1633538"/>
                <a:gd name="connsiteX54" fmla="*/ 1587 w 1928813"/>
                <a:gd name="connsiteY54" fmla="*/ 1005946 h 1633538"/>
                <a:gd name="connsiteX55" fmla="*/ 0 w 1928813"/>
                <a:gd name="connsiteY55" fmla="*/ 1005946 h 1633538"/>
                <a:gd name="connsiteX56" fmla="*/ 0 w 1928813"/>
                <a:gd name="connsiteY56" fmla="*/ 199496 h 1633538"/>
                <a:gd name="connsiteX57" fmla="*/ 529 w 1928813"/>
                <a:gd name="connsiteY57" fmla="*/ 178329 h 1633538"/>
                <a:gd name="connsiteX58" fmla="*/ 9523 w 1928813"/>
                <a:gd name="connsiteY58" fmla="*/ 137054 h 1633538"/>
                <a:gd name="connsiteX59" fmla="*/ 26451 w 1928813"/>
                <a:gd name="connsiteY59" fmla="*/ 100012 h 1633538"/>
                <a:gd name="connsiteX60" fmla="*/ 50257 w 1928813"/>
                <a:gd name="connsiteY60" fmla="*/ 67204 h 1633538"/>
                <a:gd name="connsiteX61" fmla="*/ 78824 w 1928813"/>
                <a:gd name="connsiteY61" fmla="*/ 40746 h 1633538"/>
                <a:gd name="connsiteX62" fmla="*/ 114269 w 1928813"/>
                <a:gd name="connsiteY62" fmla="*/ 19050 h 1633538"/>
                <a:gd name="connsiteX63" fmla="*/ 152358 w 1928813"/>
                <a:gd name="connsiteY63" fmla="*/ 5292 h 1633538"/>
                <a:gd name="connsiteX64" fmla="*/ 194151 w 1928813"/>
                <a:gd name="connsiteY64"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244600 w 1928813"/>
                <a:gd name="connsiteY33" fmla="*/ 1501886 h 1633538"/>
                <a:gd name="connsiteX34" fmla="*/ 1080099 w 1928813"/>
                <a:gd name="connsiteY34" fmla="*/ 1633538 h 1633538"/>
                <a:gd name="connsiteX35" fmla="*/ 1072952 w 1928813"/>
                <a:gd name="connsiteY35" fmla="*/ 1626822 h 1633538"/>
                <a:gd name="connsiteX36" fmla="*/ 1077913 w 1928813"/>
                <a:gd name="connsiteY36" fmla="*/ 1633538 h 1633538"/>
                <a:gd name="connsiteX37" fmla="*/ 592667 w 1928813"/>
                <a:gd name="connsiteY37" fmla="*/ 1633538 h 1633538"/>
                <a:gd name="connsiteX38" fmla="*/ 571500 w 1928813"/>
                <a:gd name="connsiteY38" fmla="*/ 1632480 h 1633538"/>
                <a:gd name="connsiteX39" fmla="*/ 528638 w 1928813"/>
                <a:gd name="connsiteY39" fmla="*/ 1628776 h 1633538"/>
                <a:gd name="connsiteX40" fmla="*/ 488421 w 1928813"/>
                <a:gd name="connsiteY40" fmla="*/ 1619780 h 1633538"/>
                <a:gd name="connsiteX41" fmla="*/ 448205 w 1928813"/>
                <a:gd name="connsiteY41" fmla="*/ 1607609 h 1633538"/>
                <a:gd name="connsiteX42" fmla="*/ 410105 w 1928813"/>
                <a:gd name="connsiteY42" fmla="*/ 1590676 h 1633538"/>
                <a:gd name="connsiteX43" fmla="*/ 373592 w 1928813"/>
                <a:gd name="connsiteY43" fmla="*/ 1571096 h 1633538"/>
                <a:gd name="connsiteX44" fmla="*/ 338138 w 1928813"/>
                <a:gd name="connsiteY44" fmla="*/ 1547284 h 1633538"/>
                <a:gd name="connsiteX45" fmla="*/ 306388 w 1928813"/>
                <a:gd name="connsiteY45" fmla="*/ 1519767 h 1633538"/>
                <a:gd name="connsiteX46" fmla="*/ 292100 w 1928813"/>
                <a:gd name="connsiteY46" fmla="*/ 1504421 h 1633538"/>
                <a:gd name="connsiteX47" fmla="*/ 2904 w 1928813"/>
                <a:gd name="connsiteY47" fmla="*/ 1202127 h 1633538"/>
                <a:gd name="connsiteX48" fmla="*/ 1587 w 1928813"/>
                <a:gd name="connsiteY48" fmla="*/ 1202100 h 1633538"/>
                <a:gd name="connsiteX49" fmla="*/ 1587 w 1928813"/>
                <a:gd name="connsiteY49" fmla="*/ 1200751 h 1633538"/>
                <a:gd name="connsiteX50" fmla="*/ 0 w 1928813"/>
                <a:gd name="connsiteY50" fmla="*/ 1199092 h 1633538"/>
                <a:gd name="connsiteX51" fmla="*/ 1587 w 1928813"/>
                <a:gd name="connsiteY51" fmla="*/ 1198930 h 1633538"/>
                <a:gd name="connsiteX52" fmla="*/ 1587 w 1928813"/>
                <a:gd name="connsiteY52" fmla="*/ 1006472 h 1633538"/>
                <a:gd name="connsiteX53" fmla="*/ 1587 w 1928813"/>
                <a:gd name="connsiteY53" fmla="*/ 1005946 h 1633538"/>
                <a:gd name="connsiteX54" fmla="*/ 0 w 1928813"/>
                <a:gd name="connsiteY54" fmla="*/ 1005946 h 1633538"/>
                <a:gd name="connsiteX55" fmla="*/ 0 w 1928813"/>
                <a:gd name="connsiteY55" fmla="*/ 199496 h 1633538"/>
                <a:gd name="connsiteX56" fmla="*/ 529 w 1928813"/>
                <a:gd name="connsiteY56" fmla="*/ 178329 h 1633538"/>
                <a:gd name="connsiteX57" fmla="*/ 9523 w 1928813"/>
                <a:gd name="connsiteY57" fmla="*/ 137054 h 1633538"/>
                <a:gd name="connsiteX58" fmla="*/ 26451 w 1928813"/>
                <a:gd name="connsiteY58" fmla="*/ 100012 h 1633538"/>
                <a:gd name="connsiteX59" fmla="*/ 50257 w 1928813"/>
                <a:gd name="connsiteY59" fmla="*/ 67204 h 1633538"/>
                <a:gd name="connsiteX60" fmla="*/ 78824 w 1928813"/>
                <a:gd name="connsiteY60" fmla="*/ 40746 h 1633538"/>
                <a:gd name="connsiteX61" fmla="*/ 114269 w 1928813"/>
                <a:gd name="connsiteY61" fmla="*/ 19050 h 1633538"/>
                <a:gd name="connsiteX62" fmla="*/ 152358 w 1928813"/>
                <a:gd name="connsiteY62" fmla="*/ 5292 h 1633538"/>
                <a:gd name="connsiteX63" fmla="*/ 194151 w 1928813"/>
                <a:gd name="connsiteY63"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244788 w 1928813"/>
                <a:gd name="connsiteY32" fmla="*/ 1501775 h 1633538"/>
                <a:gd name="connsiteX33" fmla="*/ 1080099 w 1928813"/>
                <a:gd name="connsiteY33" fmla="*/ 1633538 h 1633538"/>
                <a:gd name="connsiteX34" fmla="*/ 1072952 w 1928813"/>
                <a:gd name="connsiteY34" fmla="*/ 1626822 h 1633538"/>
                <a:gd name="connsiteX35" fmla="*/ 1077913 w 1928813"/>
                <a:gd name="connsiteY35" fmla="*/ 1633538 h 1633538"/>
                <a:gd name="connsiteX36" fmla="*/ 592667 w 1928813"/>
                <a:gd name="connsiteY36" fmla="*/ 1633538 h 1633538"/>
                <a:gd name="connsiteX37" fmla="*/ 571500 w 1928813"/>
                <a:gd name="connsiteY37" fmla="*/ 1632480 h 1633538"/>
                <a:gd name="connsiteX38" fmla="*/ 528638 w 1928813"/>
                <a:gd name="connsiteY38" fmla="*/ 1628776 h 1633538"/>
                <a:gd name="connsiteX39" fmla="*/ 488421 w 1928813"/>
                <a:gd name="connsiteY39" fmla="*/ 1619780 h 1633538"/>
                <a:gd name="connsiteX40" fmla="*/ 448205 w 1928813"/>
                <a:gd name="connsiteY40" fmla="*/ 1607609 h 1633538"/>
                <a:gd name="connsiteX41" fmla="*/ 410105 w 1928813"/>
                <a:gd name="connsiteY41" fmla="*/ 1590676 h 1633538"/>
                <a:gd name="connsiteX42" fmla="*/ 373592 w 1928813"/>
                <a:gd name="connsiteY42" fmla="*/ 1571096 h 1633538"/>
                <a:gd name="connsiteX43" fmla="*/ 338138 w 1928813"/>
                <a:gd name="connsiteY43" fmla="*/ 1547284 h 1633538"/>
                <a:gd name="connsiteX44" fmla="*/ 306388 w 1928813"/>
                <a:gd name="connsiteY44" fmla="*/ 1519767 h 1633538"/>
                <a:gd name="connsiteX45" fmla="*/ 292100 w 1928813"/>
                <a:gd name="connsiteY45" fmla="*/ 1504421 h 1633538"/>
                <a:gd name="connsiteX46" fmla="*/ 2904 w 1928813"/>
                <a:gd name="connsiteY46" fmla="*/ 1202127 h 1633538"/>
                <a:gd name="connsiteX47" fmla="*/ 1587 w 1928813"/>
                <a:gd name="connsiteY47" fmla="*/ 1202100 h 1633538"/>
                <a:gd name="connsiteX48" fmla="*/ 1587 w 1928813"/>
                <a:gd name="connsiteY48" fmla="*/ 1200751 h 1633538"/>
                <a:gd name="connsiteX49" fmla="*/ 0 w 1928813"/>
                <a:gd name="connsiteY49" fmla="*/ 1199092 h 1633538"/>
                <a:gd name="connsiteX50" fmla="*/ 1587 w 1928813"/>
                <a:gd name="connsiteY50" fmla="*/ 1198930 h 1633538"/>
                <a:gd name="connsiteX51" fmla="*/ 1587 w 1928813"/>
                <a:gd name="connsiteY51" fmla="*/ 1006472 h 1633538"/>
                <a:gd name="connsiteX52" fmla="*/ 1587 w 1928813"/>
                <a:gd name="connsiteY52" fmla="*/ 1005946 h 1633538"/>
                <a:gd name="connsiteX53" fmla="*/ 0 w 1928813"/>
                <a:gd name="connsiteY53" fmla="*/ 1005946 h 1633538"/>
                <a:gd name="connsiteX54" fmla="*/ 0 w 1928813"/>
                <a:gd name="connsiteY54" fmla="*/ 199496 h 1633538"/>
                <a:gd name="connsiteX55" fmla="*/ 529 w 1928813"/>
                <a:gd name="connsiteY55" fmla="*/ 178329 h 1633538"/>
                <a:gd name="connsiteX56" fmla="*/ 9523 w 1928813"/>
                <a:gd name="connsiteY56" fmla="*/ 137054 h 1633538"/>
                <a:gd name="connsiteX57" fmla="*/ 26451 w 1928813"/>
                <a:gd name="connsiteY57" fmla="*/ 100012 h 1633538"/>
                <a:gd name="connsiteX58" fmla="*/ 50257 w 1928813"/>
                <a:gd name="connsiteY58" fmla="*/ 67204 h 1633538"/>
                <a:gd name="connsiteX59" fmla="*/ 78824 w 1928813"/>
                <a:gd name="connsiteY59" fmla="*/ 40746 h 1633538"/>
                <a:gd name="connsiteX60" fmla="*/ 114269 w 1928813"/>
                <a:gd name="connsiteY60" fmla="*/ 19050 h 1633538"/>
                <a:gd name="connsiteX61" fmla="*/ 152358 w 1928813"/>
                <a:gd name="connsiteY61" fmla="*/ 5292 h 1633538"/>
                <a:gd name="connsiteX62" fmla="*/ 194151 w 1928813"/>
                <a:gd name="connsiteY62"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005946 h 1633538"/>
                <a:gd name="connsiteX53" fmla="*/ 0 w 1928813"/>
                <a:gd name="connsiteY53" fmla="*/ 199496 h 1633538"/>
                <a:gd name="connsiteX54" fmla="*/ 529 w 1928813"/>
                <a:gd name="connsiteY54" fmla="*/ 178329 h 1633538"/>
                <a:gd name="connsiteX55" fmla="*/ 9523 w 1928813"/>
                <a:gd name="connsiteY55" fmla="*/ 137054 h 1633538"/>
                <a:gd name="connsiteX56" fmla="*/ 26451 w 1928813"/>
                <a:gd name="connsiteY56" fmla="*/ 100012 h 1633538"/>
                <a:gd name="connsiteX57" fmla="*/ 50257 w 1928813"/>
                <a:gd name="connsiteY57" fmla="*/ 67204 h 1633538"/>
                <a:gd name="connsiteX58" fmla="*/ 78824 w 1928813"/>
                <a:gd name="connsiteY58" fmla="*/ 40746 h 1633538"/>
                <a:gd name="connsiteX59" fmla="*/ 114269 w 1928813"/>
                <a:gd name="connsiteY59" fmla="*/ 19050 h 1633538"/>
                <a:gd name="connsiteX60" fmla="*/ 152358 w 1928813"/>
                <a:gd name="connsiteY60" fmla="*/ 5292 h 1633538"/>
                <a:gd name="connsiteX61" fmla="*/ 194151 w 1928813"/>
                <a:gd name="connsiteY61" fmla="*/ 0 h 1633538"/>
                <a:gd name="connsiteX0" fmla="*/ 1587 w 1928813"/>
                <a:gd name="connsiteY0" fmla="*/ 1004358 h 1633538"/>
                <a:gd name="connsiteX1" fmla="*/ 1587 w 1928813"/>
                <a:gd name="connsiteY1" fmla="*/ 1004886 h 1633538"/>
                <a:gd name="connsiteX2" fmla="*/ 9157 w 1928813"/>
                <a:gd name="connsiteY2" fmla="*/ 1004358 h 1633538"/>
                <a:gd name="connsiteX3" fmla="*/ 1587 w 1928813"/>
                <a:gd name="connsiteY3" fmla="*/ 1004358 h 1633538"/>
                <a:gd name="connsiteX4" fmla="*/ 194151 w 1928813"/>
                <a:gd name="connsiteY4" fmla="*/ 0 h 1633538"/>
                <a:gd name="connsiteX5" fmla="*/ 215312 w 1928813"/>
                <a:gd name="connsiteY5" fmla="*/ 1058 h 1633538"/>
                <a:gd name="connsiteX6" fmla="*/ 274562 w 1928813"/>
                <a:gd name="connsiteY6" fmla="*/ 5292 h 1633538"/>
                <a:gd name="connsiteX7" fmla="*/ 392005 w 1928813"/>
                <a:gd name="connsiteY7" fmla="*/ 20108 h 1633538"/>
                <a:gd name="connsiteX8" fmla="*/ 506803 w 1928813"/>
                <a:gd name="connsiteY8" fmla="*/ 38100 h 1633538"/>
                <a:gd name="connsiteX9" fmla="*/ 621072 w 1928813"/>
                <a:gd name="connsiteY9" fmla="*/ 61912 h 1633538"/>
                <a:gd name="connsiteX10" fmla="*/ 733753 w 1928813"/>
                <a:gd name="connsiteY10" fmla="*/ 89958 h 1633538"/>
                <a:gd name="connsiteX11" fmla="*/ 843790 w 1928813"/>
                <a:gd name="connsiteY11" fmla="*/ 122767 h 1633538"/>
                <a:gd name="connsiteX12" fmla="*/ 952768 w 1928813"/>
                <a:gd name="connsiteY12" fmla="*/ 159808 h 1633538"/>
                <a:gd name="connsiteX13" fmla="*/ 1059102 w 1928813"/>
                <a:gd name="connsiteY13" fmla="*/ 201083 h 1633538"/>
                <a:gd name="connsiteX14" fmla="*/ 1162790 w 1928813"/>
                <a:gd name="connsiteY14" fmla="*/ 247121 h 1633538"/>
                <a:gd name="connsiteX15" fmla="*/ 1264891 w 1928813"/>
                <a:gd name="connsiteY15" fmla="*/ 296333 h 1633538"/>
                <a:gd name="connsiteX16" fmla="*/ 1364347 w 1928813"/>
                <a:gd name="connsiteY16" fmla="*/ 350308 h 1633538"/>
                <a:gd name="connsiteX17" fmla="*/ 1461158 w 1928813"/>
                <a:gd name="connsiteY17" fmla="*/ 407458 h 1633538"/>
                <a:gd name="connsiteX18" fmla="*/ 1555853 w 1928813"/>
                <a:gd name="connsiteY18" fmla="*/ 469371 h 1633538"/>
                <a:gd name="connsiteX19" fmla="*/ 1647903 w 1928813"/>
                <a:gd name="connsiteY19" fmla="*/ 533929 h 1633538"/>
                <a:gd name="connsiteX20" fmla="*/ 1736249 w 1928813"/>
                <a:gd name="connsiteY20" fmla="*/ 602192 h 1633538"/>
                <a:gd name="connsiteX21" fmla="*/ 1822480 w 1928813"/>
                <a:gd name="connsiteY21" fmla="*/ 674687 h 1633538"/>
                <a:gd name="connsiteX22" fmla="*/ 1864273 w 1928813"/>
                <a:gd name="connsiteY22" fmla="*/ 712258 h 1633538"/>
                <a:gd name="connsiteX23" fmla="*/ 1880672 w 1928813"/>
                <a:gd name="connsiteY23" fmla="*/ 728133 h 1633538"/>
                <a:gd name="connsiteX24" fmla="*/ 1905007 w 1928813"/>
                <a:gd name="connsiteY24" fmla="*/ 763587 h 1633538"/>
                <a:gd name="connsiteX25" fmla="*/ 1921407 w 1928813"/>
                <a:gd name="connsiteY25" fmla="*/ 803275 h 1633538"/>
                <a:gd name="connsiteX26" fmla="*/ 1928813 w 1928813"/>
                <a:gd name="connsiteY26" fmla="*/ 844550 h 1633538"/>
                <a:gd name="connsiteX27" fmla="*/ 1927226 w 1928813"/>
                <a:gd name="connsiteY27" fmla="*/ 886354 h 1633538"/>
                <a:gd name="connsiteX28" fmla="*/ 1916646 w 1928813"/>
                <a:gd name="connsiteY28" fmla="*/ 927629 h 1633538"/>
                <a:gd name="connsiteX29" fmla="*/ 1898130 w 1928813"/>
                <a:gd name="connsiteY29" fmla="*/ 965729 h 1633538"/>
                <a:gd name="connsiteX30" fmla="*/ 1871150 w 1928813"/>
                <a:gd name="connsiteY30" fmla="*/ 999596 h 1633538"/>
                <a:gd name="connsiteX31" fmla="*/ 1853692 w 1928813"/>
                <a:gd name="connsiteY31" fmla="*/ 1014413 h 1633538"/>
                <a:gd name="connsiteX32" fmla="*/ 1080099 w 1928813"/>
                <a:gd name="connsiteY32" fmla="*/ 1633538 h 1633538"/>
                <a:gd name="connsiteX33" fmla="*/ 1072952 w 1928813"/>
                <a:gd name="connsiteY33" fmla="*/ 1626822 h 1633538"/>
                <a:gd name="connsiteX34" fmla="*/ 1077913 w 1928813"/>
                <a:gd name="connsiteY34" fmla="*/ 1633538 h 1633538"/>
                <a:gd name="connsiteX35" fmla="*/ 592667 w 1928813"/>
                <a:gd name="connsiteY35" fmla="*/ 1633538 h 1633538"/>
                <a:gd name="connsiteX36" fmla="*/ 571500 w 1928813"/>
                <a:gd name="connsiteY36" fmla="*/ 1632480 h 1633538"/>
                <a:gd name="connsiteX37" fmla="*/ 528638 w 1928813"/>
                <a:gd name="connsiteY37" fmla="*/ 1628776 h 1633538"/>
                <a:gd name="connsiteX38" fmla="*/ 488421 w 1928813"/>
                <a:gd name="connsiteY38" fmla="*/ 1619780 h 1633538"/>
                <a:gd name="connsiteX39" fmla="*/ 448205 w 1928813"/>
                <a:gd name="connsiteY39" fmla="*/ 1607609 h 1633538"/>
                <a:gd name="connsiteX40" fmla="*/ 410105 w 1928813"/>
                <a:gd name="connsiteY40" fmla="*/ 1590676 h 1633538"/>
                <a:gd name="connsiteX41" fmla="*/ 373592 w 1928813"/>
                <a:gd name="connsiteY41" fmla="*/ 1571096 h 1633538"/>
                <a:gd name="connsiteX42" fmla="*/ 338138 w 1928813"/>
                <a:gd name="connsiteY42" fmla="*/ 1547284 h 1633538"/>
                <a:gd name="connsiteX43" fmla="*/ 306388 w 1928813"/>
                <a:gd name="connsiteY43" fmla="*/ 1519767 h 1633538"/>
                <a:gd name="connsiteX44" fmla="*/ 292100 w 1928813"/>
                <a:gd name="connsiteY44" fmla="*/ 1504421 h 1633538"/>
                <a:gd name="connsiteX45" fmla="*/ 2904 w 1928813"/>
                <a:gd name="connsiteY45" fmla="*/ 1202127 h 1633538"/>
                <a:gd name="connsiteX46" fmla="*/ 1587 w 1928813"/>
                <a:gd name="connsiteY46" fmla="*/ 1202100 h 1633538"/>
                <a:gd name="connsiteX47" fmla="*/ 1587 w 1928813"/>
                <a:gd name="connsiteY47" fmla="*/ 1200751 h 1633538"/>
                <a:gd name="connsiteX48" fmla="*/ 0 w 1928813"/>
                <a:gd name="connsiteY48" fmla="*/ 1199092 h 1633538"/>
                <a:gd name="connsiteX49" fmla="*/ 1587 w 1928813"/>
                <a:gd name="connsiteY49" fmla="*/ 1198930 h 1633538"/>
                <a:gd name="connsiteX50" fmla="*/ 1587 w 1928813"/>
                <a:gd name="connsiteY50" fmla="*/ 1006472 h 1633538"/>
                <a:gd name="connsiteX51" fmla="*/ 1587 w 1928813"/>
                <a:gd name="connsiteY51" fmla="*/ 1005946 h 1633538"/>
                <a:gd name="connsiteX52" fmla="*/ 0 w 1928813"/>
                <a:gd name="connsiteY52" fmla="*/ 199496 h 1633538"/>
                <a:gd name="connsiteX53" fmla="*/ 529 w 1928813"/>
                <a:gd name="connsiteY53" fmla="*/ 178329 h 1633538"/>
                <a:gd name="connsiteX54" fmla="*/ 9523 w 1928813"/>
                <a:gd name="connsiteY54" fmla="*/ 137054 h 1633538"/>
                <a:gd name="connsiteX55" fmla="*/ 26451 w 1928813"/>
                <a:gd name="connsiteY55" fmla="*/ 100012 h 1633538"/>
                <a:gd name="connsiteX56" fmla="*/ 50257 w 1928813"/>
                <a:gd name="connsiteY56" fmla="*/ 67204 h 1633538"/>
                <a:gd name="connsiteX57" fmla="*/ 78824 w 1928813"/>
                <a:gd name="connsiteY57" fmla="*/ 40746 h 1633538"/>
                <a:gd name="connsiteX58" fmla="*/ 114269 w 1928813"/>
                <a:gd name="connsiteY58" fmla="*/ 19050 h 1633538"/>
                <a:gd name="connsiteX59" fmla="*/ 152358 w 1928813"/>
                <a:gd name="connsiteY59" fmla="*/ 5292 h 1633538"/>
                <a:gd name="connsiteX60" fmla="*/ 194151 w 1928813"/>
                <a:gd name="connsiteY60"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1587 w 1928813"/>
                <a:gd name="connsiteY50" fmla="*/ 1005946 h 1633538"/>
                <a:gd name="connsiteX51" fmla="*/ 0 w 1928813"/>
                <a:gd name="connsiteY51" fmla="*/ 199496 h 1633538"/>
                <a:gd name="connsiteX52" fmla="*/ 529 w 1928813"/>
                <a:gd name="connsiteY52" fmla="*/ 178329 h 1633538"/>
                <a:gd name="connsiteX53" fmla="*/ 9523 w 1928813"/>
                <a:gd name="connsiteY53" fmla="*/ 137054 h 1633538"/>
                <a:gd name="connsiteX54" fmla="*/ 26451 w 1928813"/>
                <a:gd name="connsiteY54" fmla="*/ 100012 h 1633538"/>
                <a:gd name="connsiteX55" fmla="*/ 50257 w 1928813"/>
                <a:gd name="connsiteY55" fmla="*/ 67204 h 1633538"/>
                <a:gd name="connsiteX56" fmla="*/ 78824 w 1928813"/>
                <a:gd name="connsiteY56" fmla="*/ 40746 h 1633538"/>
                <a:gd name="connsiteX57" fmla="*/ 114269 w 1928813"/>
                <a:gd name="connsiteY57" fmla="*/ 19050 h 1633538"/>
                <a:gd name="connsiteX58" fmla="*/ 152358 w 1928813"/>
                <a:gd name="connsiteY58" fmla="*/ 5292 h 1633538"/>
                <a:gd name="connsiteX59" fmla="*/ 194151 w 1928813"/>
                <a:gd name="connsiteY59"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1587 w 1928813"/>
                <a:gd name="connsiteY49" fmla="*/ 1006472 h 1633538"/>
                <a:gd name="connsiteX50" fmla="*/ 0 w 1928813"/>
                <a:gd name="connsiteY50" fmla="*/ 199496 h 1633538"/>
                <a:gd name="connsiteX51" fmla="*/ 529 w 1928813"/>
                <a:gd name="connsiteY51" fmla="*/ 178329 h 1633538"/>
                <a:gd name="connsiteX52" fmla="*/ 9523 w 1928813"/>
                <a:gd name="connsiteY52" fmla="*/ 137054 h 1633538"/>
                <a:gd name="connsiteX53" fmla="*/ 26451 w 1928813"/>
                <a:gd name="connsiteY53" fmla="*/ 100012 h 1633538"/>
                <a:gd name="connsiteX54" fmla="*/ 50257 w 1928813"/>
                <a:gd name="connsiteY54" fmla="*/ 67204 h 1633538"/>
                <a:gd name="connsiteX55" fmla="*/ 78824 w 1928813"/>
                <a:gd name="connsiteY55" fmla="*/ 40746 h 1633538"/>
                <a:gd name="connsiteX56" fmla="*/ 114269 w 1928813"/>
                <a:gd name="connsiteY56" fmla="*/ 19050 h 1633538"/>
                <a:gd name="connsiteX57" fmla="*/ 152358 w 1928813"/>
                <a:gd name="connsiteY57" fmla="*/ 5292 h 1633538"/>
                <a:gd name="connsiteX58" fmla="*/ 194151 w 1928813"/>
                <a:gd name="connsiteY58" fmla="*/ 0 h 1633538"/>
                <a:gd name="connsiteX0" fmla="*/ 1587 w 1928813"/>
                <a:gd name="connsiteY0" fmla="*/ 1004358 h 1633538"/>
                <a:gd name="connsiteX1" fmla="*/ 1587 w 1928813"/>
                <a:gd name="connsiteY1" fmla="*/ 1004886 h 1633538"/>
                <a:gd name="connsiteX2" fmla="*/ 1587 w 1928813"/>
                <a:gd name="connsiteY2" fmla="*/ 1004358 h 1633538"/>
                <a:gd name="connsiteX3" fmla="*/ 194151 w 1928813"/>
                <a:gd name="connsiteY3" fmla="*/ 0 h 1633538"/>
                <a:gd name="connsiteX4" fmla="*/ 215312 w 1928813"/>
                <a:gd name="connsiteY4" fmla="*/ 1058 h 1633538"/>
                <a:gd name="connsiteX5" fmla="*/ 274562 w 1928813"/>
                <a:gd name="connsiteY5" fmla="*/ 5292 h 1633538"/>
                <a:gd name="connsiteX6" fmla="*/ 392005 w 1928813"/>
                <a:gd name="connsiteY6" fmla="*/ 20108 h 1633538"/>
                <a:gd name="connsiteX7" fmla="*/ 506803 w 1928813"/>
                <a:gd name="connsiteY7" fmla="*/ 38100 h 1633538"/>
                <a:gd name="connsiteX8" fmla="*/ 621072 w 1928813"/>
                <a:gd name="connsiteY8" fmla="*/ 61912 h 1633538"/>
                <a:gd name="connsiteX9" fmla="*/ 733753 w 1928813"/>
                <a:gd name="connsiteY9" fmla="*/ 89958 h 1633538"/>
                <a:gd name="connsiteX10" fmla="*/ 843790 w 1928813"/>
                <a:gd name="connsiteY10" fmla="*/ 122767 h 1633538"/>
                <a:gd name="connsiteX11" fmla="*/ 952768 w 1928813"/>
                <a:gd name="connsiteY11" fmla="*/ 159808 h 1633538"/>
                <a:gd name="connsiteX12" fmla="*/ 1059102 w 1928813"/>
                <a:gd name="connsiteY12" fmla="*/ 201083 h 1633538"/>
                <a:gd name="connsiteX13" fmla="*/ 1162790 w 1928813"/>
                <a:gd name="connsiteY13" fmla="*/ 247121 h 1633538"/>
                <a:gd name="connsiteX14" fmla="*/ 1264891 w 1928813"/>
                <a:gd name="connsiteY14" fmla="*/ 296333 h 1633538"/>
                <a:gd name="connsiteX15" fmla="*/ 1364347 w 1928813"/>
                <a:gd name="connsiteY15" fmla="*/ 350308 h 1633538"/>
                <a:gd name="connsiteX16" fmla="*/ 1461158 w 1928813"/>
                <a:gd name="connsiteY16" fmla="*/ 407458 h 1633538"/>
                <a:gd name="connsiteX17" fmla="*/ 1555853 w 1928813"/>
                <a:gd name="connsiteY17" fmla="*/ 469371 h 1633538"/>
                <a:gd name="connsiteX18" fmla="*/ 1647903 w 1928813"/>
                <a:gd name="connsiteY18" fmla="*/ 533929 h 1633538"/>
                <a:gd name="connsiteX19" fmla="*/ 1736249 w 1928813"/>
                <a:gd name="connsiteY19" fmla="*/ 602192 h 1633538"/>
                <a:gd name="connsiteX20" fmla="*/ 1822480 w 1928813"/>
                <a:gd name="connsiteY20" fmla="*/ 674687 h 1633538"/>
                <a:gd name="connsiteX21" fmla="*/ 1864273 w 1928813"/>
                <a:gd name="connsiteY21" fmla="*/ 712258 h 1633538"/>
                <a:gd name="connsiteX22" fmla="*/ 1880672 w 1928813"/>
                <a:gd name="connsiteY22" fmla="*/ 728133 h 1633538"/>
                <a:gd name="connsiteX23" fmla="*/ 1905007 w 1928813"/>
                <a:gd name="connsiteY23" fmla="*/ 763587 h 1633538"/>
                <a:gd name="connsiteX24" fmla="*/ 1921407 w 1928813"/>
                <a:gd name="connsiteY24" fmla="*/ 803275 h 1633538"/>
                <a:gd name="connsiteX25" fmla="*/ 1928813 w 1928813"/>
                <a:gd name="connsiteY25" fmla="*/ 844550 h 1633538"/>
                <a:gd name="connsiteX26" fmla="*/ 1927226 w 1928813"/>
                <a:gd name="connsiteY26" fmla="*/ 886354 h 1633538"/>
                <a:gd name="connsiteX27" fmla="*/ 1916646 w 1928813"/>
                <a:gd name="connsiteY27" fmla="*/ 927629 h 1633538"/>
                <a:gd name="connsiteX28" fmla="*/ 1898130 w 1928813"/>
                <a:gd name="connsiteY28" fmla="*/ 965729 h 1633538"/>
                <a:gd name="connsiteX29" fmla="*/ 1871150 w 1928813"/>
                <a:gd name="connsiteY29" fmla="*/ 999596 h 1633538"/>
                <a:gd name="connsiteX30" fmla="*/ 1853692 w 1928813"/>
                <a:gd name="connsiteY30" fmla="*/ 1014413 h 1633538"/>
                <a:gd name="connsiteX31" fmla="*/ 1080099 w 1928813"/>
                <a:gd name="connsiteY31" fmla="*/ 1633538 h 1633538"/>
                <a:gd name="connsiteX32" fmla="*/ 1072952 w 1928813"/>
                <a:gd name="connsiteY32" fmla="*/ 1626822 h 1633538"/>
                <a:gd name="connsiteX33" fmla="*/ 1077913 w 1928813"/>
                <a:gd name="connsiteY33" fmla="*/ 1633538 h 1633538"/>
                <a:gd name="connsiteX34" fmla="*/ 592667 w 1928813"/>
                <a:gd name="connsiteY34" fmla="*/ 1633538 h 1633538"/>
                <a:gd name="connsiteX35" fmla="*/ 571500 w 1928813"/>
                <a:gd name="connsiteY35" fmla="*/ 1632480 h 1633538"/>
                <a:gd name="connsiteX36" fmla="*/ 528638 w 1928813"/>
                <a:gd name="connsiteY36" fmla="*/ 1628776 h 1633538"/>
                <a:gd name="connsiteX37" fmla="*/ 488421 w 1928813"/>
                <a:gd name="connsiteY37" fmla="*/ 1619780 h 1633538"/>
                <a:gd name="connsiteX38" fmla="*/ 448205 w 1928813"/>
                <a:gd name="connsiteY38" fmla="*/ 1607609 h 1633538"/>
                <a:gd name="connsiteX39" fmla="*/ 410105 w 1928813"/>
                <a:gd name="connsiteY39" fmla="*/ 1590676 h 1633538"/>
                <a:gd name="connsiteX40" fmla="*/ 373592 w 1928813"/>
                <a:gd name="connsiteY40" fmla="*/ 1571096 h 1633538"/>
                <a:gd name="connsiteX41" fmla="*/ 338138 w 1928813"/>
                <a:gd name="connsiteY41" fmla="*/ 1547284 h 1633538"/>
                <a:gd name="connsiteX42" fmla="*/ 306388 w 1928813"/>
                <a:gd name="connsiteY42" fmla="*/ 1519767 h 1633538"/>
                <a:gd name="connsiteX43" fmla="*/ 292100 w 1928813"/>
                <a:gd name="connsiteY43" fmla="*/ 1504421 h 1633538"/>
                <a:gd name="connsiteX44" fmla="*/ 2904 w 1928813"/>
                <a:gd name="connsiteY44" fmla="*/ 1202127 h 1633538"/>
                <a:gd name="connsiteX45" fmla="*/ 1587 w 1928813"/>
                <a:gd name="connsiteY45" fmla="*/ 1202100 h 1633538"/>
                <a:gd name="connsiteX46" fmla="*/ 1587 w 1928813"/>
                <a:gd name="connsiteY46" fmla="*/ 1200751 h 1633538"/>
                <a:gd name="connsiteX47" fmla="*/ 0 w 1928813"/>
                <a:gd name="connsiteY47" fmla="*/ 1199092 h 1633538"/>
                <a:gd name="connsiteX48" fmla="*/ 1587 w 1928813"/>
                <a:gd name="connsiteY48" fmla="*/ 1198930 h 1633538"/>
                <a:gd name="connsiteX49" fmla="*/ 0 w 1928813"/>
                <a:gd name="connsiteY49" fmla="*/ 199496 h 1633538"/>
                <a:gd name="connsiteX50" fmla="*/ 529 w 1928813"/>
                <a:gd name="connsiteY50" fmla="*/ 178329 h 1633538"/>
                <a:gd name="connsiteX51" fmla="*/ 9523 w 1928813"/>
                <a:gd name="connsiteY51" fmla="*/ 137054 h 1633538"/>
                <a:gd name="connsiteX52" fmla="*/ 26451 w 1928813"/>
                <a:gd name="connsiteY52" fmla="*/ 100012 h 1633538"/>
                <a:gd name="connsiteX53" fmla="*/ 50257 w 1928813"/>
                <a:gd name="connsiteY53" fmla="*/ 67204 h 1633538"/>
                <a:gd name="connsiteX54" fmla="*/ 78824 w 1928813"/>
                <a:gd name="connsiteY54" fmla="*/ 40746 h 1633538"/>
                <a:gd name="connsiteX55" fmla="*/ 114269 w 1928813"/>
                <a:gd name="connsiteY55" fmla="*/ 19050 h 1633538"/>
                <a:gd name="connsiteX56" fmla="*/ 152358 w 1928813"/>
                <a:gd name="connsiteY56" fmla="*/ 5292 h 1633538"/>
                <a:gd name="connsiteX57" fmla="*/ 194151 w 1928813"/>
                <a:gd name="connsiteY57"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1587 w 1928813"/>
                <a:gd name="connsiteY45" fmla="*/ 1198930 h 1633538"/>
                <a:gd name="connsiteX46" fmla="*/ 0 w 1928813"/>
                <a:gd name="connsiteY46" fmla="*/ 199496 h 1633538"/>
                <a:gd name="connsiteX47" fmla="*/ 529 w 1928813"/>
                <a:gd name="connsiteY47" fmla="*/ 178329 h 1633538"/>
                <a:gd name="connsiteX48" fmla="*/ 9523 w 1928813"/>
                <a:gd name="connsiteY48" fmla="*/ 137054 h 1633538"/>
                <a:gd name="connsiteX49" fmla="*/ 26451 w 1928813"/>
                <a:gd name="connsiteY49" fmla="*/ 100012 h 1633538"/>
                <a:gd name="connsiteX50" fmla="*/ 50257 w 1928813"/>
                <a:gd name="connsiteY50" fmla="*/ 67204 h 1633538"/>
                <a:gd name="connsiteX51" fmla="*/ 78824 w 1928813"/>
                <a:gd name="connsiteY51" fmla="*/ 40746 h 1633538"/>
                <a:gd name="connsiteX52" fmla="*/ 114269 w 1928813"/>
                <a:gd name="connsiteY52" fmla="*/ 19050 h 1633538"/>
                <a:gd name="connsiteX53" fmla="*/ 152358 w 1928813"/>
                <a:gd name="connsiteY53" fmla="*/ 5292 h 1633538"/>
                <a:gd name="connsiteX54" fmla="*/ 194151 w 1928813"/>
                <a:gd name="connsiteY54" fmla="*/ 0 h 1633538"/>
                <a:gd name="connsiteX0" fmla="*/ 194151 w 1928813"/>
                <a:gd name="connsiteY0" fmla="*/ 0 h 1633538"/>
                <a:gd name="connsiteX1" fmla="*/ 215312 w 1928813"/>
                <a:gd name="connsiteY1" fmla="*/ 1058 h 1633538"/>
                <a:gd name="connsiteX2" fmla="*/ 274562 w 1928813"/>
                <a:gd name="connsiteY2" fmla="*/ 5292 h 1633538"/>
                <a:gd name="connsiteX3" fmla="*/ 392005 w 1928813"/>
                <a:gd name="connsiteY3" fmla="*/ 20108 h 1633538"/>
                <a:gd name="connsiteX4" fmla="*/ 506803 w 1928813"/>
                <a:gd name="connsiteY4" fmla="*/ 38100 h 1633538"/>
                <a:gd name="connsiteX5" fmla="*/ 621072 w 1928813"/>
                <a:gd name="connsiteY5" fmla="*/ 61912 h 1633538"/>
                <a:gd name="connsiteX6" fmla="*/ 733753 w 1928813"/>
                <a:gd name="connsiteY6" fmla="*/ 89958 h 1633538"/>
                <a:gd name="connsiteX7" fmla="*/ 843790 w 1928813"/>
                <a:gd name="connsiteY7" fmla="*/ 122767 h 1633538"/>
                <a:gd name="connsiteX8" fmla="*/ 952768 w 1928813"/>
                <a:gd name="connsiteY8" fmla="*/ 159808 h 1633538"/>
                <a:gd name="connsiteX9" fmla="*/ 1059102 w 1928813"/>
                <a:gd name="connsiteY9" fmla="*/ 201083 h 1633538"/>
                <a:gd name="connsiteX10" fmla="*/ 1162790 w 1928813"/>
                <a:gd name="connsiteY10" fmla="*/ 247121 h 1633538"/>
                <a:gd name="connsiteX11" fmla="*/ 1264891 w 1928813"/>
                <a:gd name="connsiteY11" fmla="*/ 296333 h 1633538"/>
                <a:gd name="connsiteX12" fmla="*/ 1364347 w 1928813"/>
                <a:gd name="connsiteY12" fmla="*/ 350308 h 1633538"/>
                <a:gd name="connsiteX13" fmla="*/ 1461158 w 1928813"/>
                <a:gd name="connsiteY13" fmla="*/ 407458 h 1633538"/>
                <a:gd name="connsiteX14" fmla="*/ 1555853 w 1928813"/>
                <a:gd name="connsiteY14" fmla="*/ 469371 h 1633538"/>
                <a:gd name="connsiteX15" fmla="*/ 1647903 w 1928813"/>
                <a:gd name="connsiteY15" fmla="*/ 533929 h 1633538"/>
                <a:gd name="connsiteX16" fmla="*/ 1736249 w 1928813"/>
                <a:gd name="connsiteY16" fmla="*/ 602192 h 1633538"/>
                <a:gd name="connsiteX17" fmla="*/ 1822480 w 1928813"/>
                <a:gd name="connsiteY17" fmla="*/ 674687 h 1633538"/>
                <a:gd name="connsiteX18" fmla="*/ 1864273 w 1928813"/>
                <a:gd name="connsiteY18" fmla="*/ 712258 h 1633538"/>
                <a:gd name="connsiteX19" fmla="*/ 1880672 w 1928813"/>
                <a:gd name="connsiteY19" fmla="*/ 728133 h 1633538"/>
                <a:gd name="connsiteX20" fmla="*/ 1905007 w 1928813"/>
                <a:gd name="connsiteY20" fmla="*/ 763587 h 1633538"/>
                <a:gd name="connsiteX21" fmla="*/ 1921407 w 1928813"/>
                <a:gd name="connsiteY21" fmla="*/ 803275 h 1633538"/>
                <a:gd name="connsiteX22" fmla="*/ 1928813 w 1928813"/>
                <a:gd name="connsiteY22" fmla="*/ 844550 h 1633538"/>
                <a:gd name="connsiteX23" fmla="*/ 1927226 w 1928813"/>
                <a:gd name="connsiteY23" fmla="*/ 886354 h 1633538"/>
                <a:gd name="connsiteX24" fmla="*/ 1916646 w 1928813"/>
                <a:gd name="connsiteY24" fmla="*/ 927629 h 1633538"/>
                <a:gd name="connsiteX25" fmla="*/ 1898130 w 1928813"/>
                <a:gd name="connsiteY25" fmla="*/ 965729 h 1633538"/>
                <a:gd name="connsiteX26" fmla="*/ 1871150 w 1928813"/>
                <a:gd name="connsiteY26" fmla="*/ 999596 h 1633538"/>
                <a:gd name="connsiteX27" fmla="*/ 1853692 w 1928813"/>
                <a:gd name="connsiteY27" fmla="*/ 1014413 h 1633538"/>
                <a:gd name="connsiteX28" fmla="*/ 1080099 w 1928813"/>
                <a:gd name="connsiteY28" fmla="*/ 1633538 h 1633538"/>
                <a:gd name="connsiteX29" fmla="*/ 1072952 w 1928813"/>
                <a:gd name="connsiteY29" fmla="*/ 1626822 h 1633538"/>
                <a:gd name="connsiteX30" fmla="*/ 1077913 w 1928813"/>
                <a:gd name="connsiteY30" fmla="*/ 1633538 h 1633538"/>
                <a:gd name="connsiteX31" fmla="*/ 592667 w 1928813"/>
                <a:gd name="connsiteY31" fmla="*/ 1633538 h 1633538"/>
                <a:gd name="connsiteX32" fmla="*/ 571500 w 1928813"/>
                <a:gd name="connsiteY32" fmla="*/ 1632480 h 1633538"/>
                <a:gd name="connsiteX33" fmla="*/ 528638 w 1928813"/>
                <a:gd name="connsiteY33" fmla="*/ 1628776 h 1633538"/>
                <a:gd name="connsiteX34" fmla="*/ 488421 w 1928813"/>
                <a:gd name="connsiteY34" fmla="*/ 1619780 h 1633538"/>
                <a:gd name="connsiteX35" fmla="*/ 448205 w 1928813"/>
                <a:gd name="connsiteY35" fmla="*/ 1607609 h 1633538"/>
                <a:gd name="connsiteX36" fmla="*/ 410105 w 1928813"/>
                <a:gd name="connsiteY36" fmla="*/ 1590676 h 1633538"/>
                <a:gd name="connsiteX37" fmla="*/ 373592 w 1928813"/>
                <a:gd name="connsiteY37" fmla="*/ 1571096 h 1633538"/>
                <a:gd name="connsiteX38" fmla="*/ 338138 w 1928813"/>
                <a:gd name="connsiteY38" fmla="*/ 1547284 h 1633538"/>
                <a:gd name="connsiteX39" fmla="*/ 306388 w 1928813"/>
                <a:gd name="connsiteY39" fmla="*/ 1519767 h 1633538"/>
                <a:gd name="connsiteX40" fmla="*/ 292100 w 1928813"/>
                <a:gd name="connsiteY40" fmla="*/ 1504421 h 1633538"/>
                <a:gd name="connsiteX41" fmla="*/ 2904 w 1928813"/>
                <a:gd name="connsiteY41" fmla="*/ 1202127 h 1633538"/>
                <a:gd name="connsiteX42" fmla="*/ 1587 w 1928813"/>
                <a:gd name="connsiteY42" fmla="*/ 1202100 h 1633538"/>
                <a:gd name="connsiteX43" fmla="*/ 1587 w 1928813"/>
                <a:gd name="connsiteY43" fmla="*/ 1200751 h 1633538"/>
                <a:gd name="connsiteX44" fmla="*/ 0 w 1928813"/>
                <a:gd name="connsiteY44" fmla="*/ 1199092 h 1633538"/>
                <a:gd name="connsiteX45" fmla="*/ 0 w 1928813"/>
                <a:gd name="connsiteY45" fmla="*/ 199496 h 1633538"/>
                <a:gd name="connsiteX46" fmla="*/ 529 w 1928813"/>
                <a:gd name="connsiteY46" fmla="*/ 178329 h 1633538"/>
                <a:gd name="connsiteX47" fmla="*/ 9523 w 1928813"/>
                <a:gd name="connsiteY47" fmla="*/ 137054 h 1633538"/>
                <a:gd name="connsiteX48" fmla="*/ 26451 w 1928813"/>
                <a:gd name="connsiteY48" fmla="*/ 100012 h 1633538"/>
                <a:gd name="connsiteX49" fmla="*/ 50257 w 1928813"/>
                <a:gd name="connsiteY49" fmla="*/ 67204 h 1633538"/>
                <a:gd name="connsiteX50" fmla="*/ 78824 w 1928813"/>
                <a:gd name="connsiteY50" fmla="*/ 40746 h 1633538"/>
                <a:gd name="connsiteX51" fmla="*/ 114269 w 1928813"/>
                <a:gd name="connsiteY51" fmla="*/ 19050 h 1633538"/>
                <a:gd name="connsiteX52" fmla="*/ 152358 w 1928813"/>
                <a:gd name="connsiteY52" fmla="*/ 5292 h 1633538"/>
                <a:gd name="connsiteX53" fmla="*/ 194151 w 1928813"/>
                <a:gd name="connsiteY5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28813" h="1633538">
                  <a:moveTo>
                    <a:pt x="194151" y="0"/>
                  </a:moveTo>
                  <a:lnTo>
                    <a:pt x="215312" y="1058"/>
                  </a:lnTo>
                  <a:lnTo>
                    <a:pt x="274562" y="5292"/>
                  </a:lnTo>
                  <a:lnTo>
                    <a:pt x="392005" y="20108"/>
                  </a:lnTo>
                  <a:lnTo>
                    <a:pt x="506803" y="38100"/>
                  </a:lnTo>
                  <a:lnTo>
                    <a:pt x="621072" y="61912"/>
                  </a:lnTo>
                  <a:lnTo>
                    <a:pt x="733753" y="89958"/>
                  </a:lnTo>
                  <a:lnTo>
                    <a:pt x="843790" y="122767"/>
                  </a:lnTo>
                  <a:lnTo>
                    <a:pt x="952768" y="159808"/>
                  </a:lnTo>
                  <a:lnTo>
                    <a:pt x="1059102" y="201083"/>
                  </a:lnTo>
                  <a:lnTo>
                    <a:pt x="1162790" y="247121"/>
                  </a:lnTo>
                  <a:lnTo>
                    <a:pt x="1264891" y="296333"/>
                  </a:lnTo>
                  <a:lnTo>
                    <a:pt x="1364347" y="350308"/>
                  </a:lnTo>
                  <a:lnTo>
                    <a:pt x="1461158" y="407458"/>
                  </a:lnTo>
                  <a:lnTo>
                    <a:pt x="1555853" y="469371"/>
                  </a:lnTo>
                  <a:lnTo>
                    <a:pt x="1647903" y="533929"/>
                  </a:lnTo>
                  <a:lnTo>
                    <a:pt x="1736249" y="602192"/>
                  </a:lnTo>
                  <a:lnTo>
                    <a:pt x="1822480" y="674687"/>
                  </a:lnTo>
                  <a:lnTo>
                    <a:pt x="1864273" y="712258"/>
                  </a:lnTo>
                  <a:lnTo>
                    <a:pt x="1880672" y="728133"/>
                  </a:lnTo>
                  <a:lnTo>
                    <a:pt x="1905007" y="763587"/>
                  </a:lnTo>
                  <a:lnTo>
                    <a:pt x="1921407" y="803275"/>
                  </a:lnTo>
                  <a:lnTo>
                    <a:pt x="1928813" y="844550"/>
                  </a:lnTo>
                  <a:lnTo>
                    <a:pt x="1927226" y="886354"/>
                  </a:lnTo>
                  <a:lnTo>
                    <a:pt x="1916646" y="927629"/>
                  </a:lnTo>
                  <a:lnTo>
                    <a:pt x="1898130" y="965729"/>
                  </a:lnTo>
                  <a:lnTo>
                    <a:pt x="1871150" y="999596"/>
                  </a:lnTo>
                  <a:lnTo>
                    <a:pt x="1853692" y="1014413"/>
                  </a:lnTo>
                  <a:lnTo>
                    <a:pt x="1080099" y="1633538"/>
                  </a:lnTo>
                  <a:lnTo>
                    <a:pt x="1072952" y="1626822"/>
                  </a:lnTo>
                  <a:lnTo>
                    <a:pt x="1077913" y="1633538"/>
                  </a:lnTo>
                  <a:lnTo>
                    <a:pt x="592667" y="1633538"/>
                  </a:lnTo>
                  <a:lnTo>
                    <a:pt x="571500" y="1632480"/>
                  </a:lnTo>
                  <a:lnTo>
                    <a:pt x="528638" y="1628776"/>
                  </a:lnTo>
                  <a:lnTo>
                    <a:pt x="488421" y="1619780"/>
                  </a:lnTo>
                  <a:lnTo>
                    <a:pt x="448205" y="1607609"/>
                  </a:lnTo>
                  <a:lnTo>
                    <a:pt x="410105" y="1590676"/>
                  </a:lnTo>
                  <a:lnTo>
                    <a:pt x="373592" y="1571096"/>
                  </a:lnTo>
                  <a:lnTo>
                    <a:pt x="338138" y="1547284"/>
                  </a:lnTo>
                  <a:lnTo>
                    <a:pt x="306388" y="1519767"/>
                  </a:lnTo>
                  <a:lnTo>
                    <a:pt x="292100" y="1504421"/>
                  </a:lnTo>
                  <a:lnTo>
                    <a:pt x="2904" y="1202127"/>
                  </a:lnTo>
                  <a:lnTo>
                    <a:pt x="1587" y="1202100"/>
                  </a:lnTo>
                  <a:lnTo>
                    <a:pt x="1587" y="1200751"/>
                  </a:lnTo>
                  <a:lnTo>
                    <a:pt x="0" y="1199092"/>
                  </a:lnTo>
                  <a:lnTo>
                    <a:pt x="0" y="199496"/>
                  </a:lnTo>
                  <a:cubicBezTo>
                    <a:pt x="176" y="192440"/>
                    <a:pt x="353" y="185385"/>
                    <a:pt x="529" y="178329"/>
                  </a:cubicBezTo>
                  <a:lnTo>
                    <a:pt x="9523" y="137054"/>
                  </a:lnTo>
                  <a:lnTo>
                    <a:pt x="26451" y="100012"/>
                  </a:lnTo>
                  <a:lnTo>
                    <a:pt x="50257" y="67204"/>
                  </a:lnTo>
                  <a:lnTo>
                    <a:pt x="78824" y="40746"/>
                  </a:lnTo>
                  <a:lnTo>
                    <a:pt x="114269" y="19050"/>
                  </a:lnTo>
                  <a:lnTo>
                    <a:pt x="152358" y="5292"/>
                  </a:lnTo>
                  <a:lnTo>
                    <a:pt x="194151" y="0"/>
                  </a:lnTo>
                  <a:close/>
                </a:path>
              </a:pathLst>
            </a:custGeom>
            <a:solidFill>
              <a:schemeClr val="accent5"/>
            </a:solidFill>
            <a:ln>
              <a:noFill/>
            </a:ln>
          </p:spPr>
          <p:txBody>
            <a:bodyPr vert="horz" wrap="square" lIns="68580" tIns="274320" rIns="68580" bIns="34290" numCol="1" anchor="t" anchorCtr="0" compatLnSpc="1">
              <a:prstTxWarp prst="textNoShape">
                <a:avLst/>
              </a:prstTxWarp>
              <a:noAutofit/>
            </a:bodyPr>
            <a:lstStyle/>
            <a:p>
              <a:pPr algn="ctr"/>
              <a:r>
                <a:rPr lang="en-US" sz="3300" b="1">
                  <a:solidFill>
                    <a:schemeClr val="bg1"/>
                  </a:solidFill>
                  <a:effectLst>
                    <a:outerShdw blurRad="38100" dist="38100" dir="2700000" algn="tl">
                      <a:srgbClr val="000000">
                        <a:alpha val="43137"/>
                      </a:srgbClr>
                    </a:outerShdw>
                  </a:effectLst>
                </a:rPr>
                <a:t>04</a:t>
              </a:r>
            </a:p>
          </p:txBody>
        </p:sp>
        <p:sp>
          <p:nvSpPr>
            <p:cNvPr id="38" name="Freeform: Shape 37"/>
            <p:cNvSpPr>
              <a:spLocks/>
            </p:cNvSpPr>
            <p:nvPr/>
          </p:nvSpPr>
          <p:spPr bwMode="auto">
            <a:xfrm>
              <a:off x="2691301" y="2549190"/>
              <a:ext cx="1110869" cy="1408582"/>
            </a:xfrm>
            <a:custGeom>
              <a:avLst/>
              <a:gdLst>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32056 w 1587501"/>
                <a:gd name="connsiteY10" fmla="*/ 565404 h 2012950"/>
                <a:gd name="connsiteX11" fmla="*/ 1346921 w 1587501"/>
                <a:gd name="connsiteY11" fmla="*/ 540263 h 2012950"/>
                <a:gd name="connsiteX12" fmla="*/ 1361723 w 1587501"/>
                <a:gd name="connsiteY12" fmla="*/ 520700 h 2012950"/>
                <a:gd name="connsiteX13" fmla="*/ 1363309 w 1587501"/>
                <a:gd name="connsiteY13" fmla="*/ 521229 h 2012950"/>
                <a:gd name="connsiteX14" fmla="*/ 1531151 w 1587501"/>
                <a:gd name="connsiteY14" fmla="*/ 652947 h 2012950"/>
                <a:gd name="connsiteX15" fmla="*/ 1533416 w 1587501"/>
                <a:gd name="connsiteY15" fmla="*/ 650875 h 2012950"/>
                <a:gd name="connsiteX16" fmla="*/ 1533868 w 1587501"/>
                <a:gd name="connsiteY16" fmla="*/ 655079 h 2012950"/>
                <a:gd name="connsiteX17" fmla="*/ 1535113 w 1587501"/>
                <a:gd name="connsiteY17" fmla="*/ 656056 h 2012950"/>
                <a:gd name="connsiteX18" fmla="*/ 1534115 w 1587501"/>
                <a:gd name="connsiteY18" fmla="*/ 657366 h 2012950"/>
                <a:gd name="connsiteX19" fmla="*/ 1585380 w 1587501"/>
                <a:gd name="connsiteY19" fmla="*/ 1133475 h 2012950"/>
                <a:gd name="connsiteX20" fmla="*/ 1586441 w 1587501"/>
                <a:gd name="connsiteY20" fmla="*/ 1154113 h 2012950"/>
                <a:gd name="connsiteX21" fmla="*/ 1587501 w 1587501"/>
                <a:gd name="connsiteY21" fmla="*/ 1196446 h 2012950"/>
                <a:gd name="connsiteX22" fmla="*/ 1582729 w 1587501"/>
                <a:gd name="connsiteY22" fmla="*/ 1238250 h 2012950"/>
                <a:gd name="connsiteX23" fmla="*/ 1575306 w 1587501"/>
                <a:gd name="connsiteY23" fmla="*/ 1279525 h 2012950"/>
                <a:gd name="connsiteX24" fmla="*/ 1563110 w 1587501"/>
                <a:gd name="connsiteY24" fmla="*/ 1319213 h 2012950"/>
                <a:gd name="connsiteX25" fmla="*/ 1546142 w 1587501"/>
                <a:gd name="connsiteY25" fmla="*/ 1357842 h 2012950"/>
                <a:gd name="connsiteX26" fmla="*/ 1526523 w 1587501"/>
                <a:gd name="connsiteY26" fmla="*/ 1394354 h 2012950"/>
                <a:gd name="connsiteX27" fmla="*/ 1502662 w 1587501"/>
                <a:gd name="connsiteY27" fmla="*/ 1429279 h 2012950"/>
                <a:gd name="connsiteX28" fmla="*/ 1488875 w 1587501"/>
                <a:gd name="connsiteY28" fmla="*/ 1445683 h 2012950"/>
                <a:gd name="connsiteX29" fmla="*/ 1217527 w 1587501"/>
                <a:gd name="connsiteY29" fmla="*/ 1767054 h 2012950"/>
                <a:gd name="connsiteX30" fmla="*/ 1217936 w 1587501"/>
                <a:gd name="connsiteY30" fmla="*/ 1771686 h 2012950"/>
                <a:gd name="connsiteX31" fmla="*/ 1040316 w 1587501"/>
                <a:gd name="connsiteY31" fmla="*/ 1816100 h 2012950"/>
                <a:gd name="connsiteX32" fmla="*/ 1038202 w 1587501"/>
                <a:gd name="connsiteY32" fmla="*/ 1816100 h 2012950"/>
                <a:gd name="connsiteX33" fmla="*/ 1033592 w 1587501"/>
                <a:gd name="connsiteY33" fmla="*/ 1791998 h 2012950"/>
                <a:gd name="connsiteX34" fmla="*/ 1033324 w 1587501"/>
                <a:gd name="connsiteY34" fmla="*/ 1792091 h 2012950"/>
                <a:gd name="connsiteX35" fmla="*/ 1038099 w 1587501"/>
                <a:gd name="connsiteY35" fmla="*/ 1817056 h 2012950"/>
                <a:gd name="connsiteX36" fmla="*/ 255687 w 1587501"/>
                <a:gd name="connsiteY36" fmla="*/ 2007656 h 2012950"/>
                <a:gd name="connsiteX37" fmla="*/ 233453 w 1587501"/>
                <a:gd name="connsiteY37" fmla="*/ 2011891 h 2012950"/>
                <a:gd name="connsiteX38" fmla="*/ 188986 w 1587501"/>
                <a:gd name="connsiteY38" fmla="*/ 2012950 h 2012950"/>
                <a:gd name="connsiteX39" fmla="*/ 147165 w 1587501"/>
                <a:gd name="connsiteY39" fmla="*/ 2004479 h 2012950"/>
                <a:gd name="connsiteX40" fmla="*/ 109051 w 1587501"/>
                <a:gd name="connsiteY40" fmla="*/ 1987537 h 2012950"/>
                <a:gd name="connsiteX41" fmla="*/ 74641 w 1587501"/>
                <a:gd name="connsiteY41" fmla="*/ 1963182 h 2012950"/>
                <a:gd name="connsiteX42" fmla="*/ 46585 w 1587501"/>
                <a:gd name="connsiteY42" fmla="*/ 1931945 h 2012950"/>
                <a:gd name="connsiteX43" fmla="*/ 25410 w 1587501"/>
                <a:gd name="connsiteY43" fmla="*/ 1895413 h 2012950"/>
                <a:gd name="connsiteX44" fmla="*/ 11646 w 1587501"/>
                <a:gd name="connsiteY44" fmla="*/ 1853587 h 2012950"/>
                <a:gd name="connsiteX45" fmla="*/ 9529 w 1587501"/>
                <a:gd name="connsiteY45" fmla="*/ 1831351 h 2012950"/>
                <a:gd name="connsiteX46" fmla="*/ 4764 w 1587501"/>
                <a:gd name="connsiteY46" fmla="*/ 1775229 h 2012950"/>
                <a:gd name="connsiteX47" fmla="*/ 0 w 1587501"/>
                <a:gd name="connsiteY47" fmla="*/ 1662987 h 2012950"/>
                <a:gd name="connsiteX48" fmla="*/ 1059 w 1587501"/>
                <a:gd name="connsiteY48" fmla="*/ 1550215 h 2012950"/>
                <a:gd name="connsiteX49" fmla="*/ 5294 w 1587501"/>
                <a:gd name="connsiteY49" fmla="*/ 1438502 h 2012950"/>
                <a:gd name="connsiteX50" fmla="*/ 14822 w 1587501"/>
                <a:gd name="connsiteY50" fmla="*/ 1325731 h 2012950"/>
                <a:gd name="connsiteX51" fmla="*/ 28586 w 1587501"/>
                <a:gd name="connsiteY51" fmla="*/ 1213488 h 2012950"/>
                <a:gd name="connsiteX52" fmla="*/ 46585 w 1587501"/>
                <a:gd name="connsiteY52" fmla="*/ 1102305 h 2012950"/>
                <a:gd name="connsiteX53" fmla="*/ 69348 w 1587501"/>
                <a:gd name="connsiteY53" fmla="*/ 991121 h 2012950"/>
                <a:gd name="connsiteX54" fmla="*/ 96875 w 1587501"/>
                <a:gd name="connsiteY54" fmla="*/ 880997 h 2012950"/>
                <a:gd name="connsiteX55" fmla="*/ 129167 w 1587501"/>
                <a:gd name="connsiteY55" fmla="*/ 770872 h 2012950"/>
                <a:gd name="connsiteX56" fmla="*/ 166223 w 1587501"/>
                <a:gd name="connsiteY56" fmla="*/ 662865 h 2012950"/>
                <a:gd name="connsiteX57" fmla="*/ 207514 w 1587501"/>
                <a:gd name="connsiteY57" fmla="*/ 555388 h 2012950"/>
                <a:gd name="connsiteX58" fmla="*/ 254099 w 1587501"/>
                <a:gd name="connsiteY58" fmla="*/ 449499 h 2012950"/>
                <a:gd name="connsiteX59" fmla="*/ 304918 w 1587501"/>
                <a:gd name="connsiteY59" fmla="*/ 344669 h 2012950"/>
                <a:gd name="connsiteX60" fmla="*/ 360502 w 1587501"/>
                <a:gd name="connsiteY60" fmla="*/ 241427 h 2012950"/>
                <a:gd name="connsiteX61" fmla="*/ 421380 w 1587501"/>
                <a:gd name="connsiteY61" fmla="*/ 140303 h 2012950"/>
                <a:gd name="connsiteX62" fmla="*/ 453672 w 1587501"/>
                <a:gd name="connsiteY62" fmla="*/ 90006 h 2012950"/>
                <a:gd name="connsiteX63" fmla="*/ 466377 w 1587501"/>
                <a:gd name="connsiteY63" fmla="*/ 72534 h 2012950"/>
                <a:gd name="connsiteX64" fmla="*/ 496551 w 1587501"/>
                <a:gd name="connsiteY64" fmla="*/ 42885 h 2012950"/>
                <a:gd name="connsiteX65" fmla="*/ 530431 w 1587501"/>
                <a:gd name="connsiteY65" fmla="*/ 21707 h 2012950"/>
                <a:gd name="connsiteX66" fmla="*/ 568016 w 1587501"/>
                <a:gd name="connsiteY66" fmla="*/ 6353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31970 w 1587501"/>
                <a:gd name="connsiteY9" fmla="*/ 565351 h 2012950"/>
                <a:gd name="connsiteX10" fmla="*/ 1346921 w 1587501"/>
                <a:gd name="connsiteY10" fmla="*/ 540263 h 2012950"/>
                <a:gd name="connsiteX11" fmla="*/ 1361723 w 1587501"/>
                <a:gd name="connsiteY11" fmla="*/ 520700 h 2012950"/>
                <a:gd name="connsiteX12" fmla="*/ 1363309 w 1587501"/>
                <a:gd name="connsiteY12" fmla="*/ 521229 h 2012950"/>
                <a:gd name="connsiteX13" fmla="*/ 1531151 w 1587501"/>
                <a:gd name="connsiteY13" fmla="*/ 652947 h 2012950"/>
                <a:gd name="connsiteX14" fmla="*/ 1533416 w 1587501"/>
                <a:gd name="connsiteY14" fmla="*/ 650875 h 2012950"/>
                <a:gd name="connsiteX15" fmla="*/ 1533868 w 1587501"/>
                <a:gd name="connsiteY15" fmla="*/ 655079 h 2012950"/>
                <a:gd name="connsiteX16" fmla="*/ 1535113 w 1587501"/>
                <a:gd name="connsiteY16" fmla="*/ 656056 h 2012950"/>
                <a:gd name="connsiteX17" fmla="*/ 1534115 w 1587501"/>
                <a:gd name="connsiteY17" fmla="*/ 657366 h 2012950"/>
                <a:gd name="connsiteX18" fmla="*/ 1585380 w 1587501"/>
                <a:gd name="connsiteY18" fmla="*/ 1133475 h 2012950"/>
                <a:gd name="connsiteX19" fmla="*/ 1586441 w 1587501"/>
                <a:gd name="connsiteY19" fmla="*/ 1154113 h 2012950"/>
                <a:gd name="connsiteX20" fmla="*/ 1587501 w 1587501"/>
                <a:gd name="connsiteY20" fmla="*/ 1196446 h 2012950"/>
                <a:gd name="connsiteX21" fmla="*/ 1582729 w 1587501"/>
                <a:gd name="connsiteY21" fmla="*/ 1238250 h 2012950"/>
                <a:gd name="connsiteX22" fmla="*/ 1575306 w 1587501"/>
                <a:gd name="connsiteY22" fmla="*/ 1279525 h 2012950"/>
                <a:gd name="connsiteX23" fmla="*/ 1563110 w 1587501"/>
                <a:gd name="connsiteY23" fmla="*/ 1319213 h 2012950"/>
                <a:gd name="connsiteX24" fmla="*/ 1546142 w 1587501"/>
                <a:gd name="connsiteY24" fmla="*/ 1357842 h 2012950"/>
                <a:gd name="connsiteX25" fmla="*/ 1526523 w 1587501"/>
                <a:gd name="connsiteY25" fmla="*/ 1394354 h 2012950"/>
                <a:gd name="connsiteX26" fmla="*/ 1502662 w 1587501"/>
                <a:gd name="connsiteY26" fmla="*/ 1429279 h 2012950"/>
                <a:gd name="connsiteX27" fmla="*/ 1488875 w 1587501"/>
                <a:gd name="connsiteY27" fmla="*/ 1445683 h 2012950"/>
                <a:gd name="connsiteX28" fmla="*/ 1217527 w 1587501"/>
                <a:gd name="connsiteY28" fmla="*/ 1767054 h 2012950"/>
                <a:gd name="connsiteX29" fmla="*/ 1217936 w 1587501"/>
                <a:gd name="connsiteY29" fmla="*/ 1771686 h 2012950"/>
                <a:gd name="connsiteX30" fmla="*/ 1040316 w 1587501"/>
                <a:gd name="connsiteY30" fmla="*/ 1816100 h 2012950"/>
                <a:gd name="connsiteX31" fmla="*/ 1038202 w 1587501"/>
                <a:gd name="connsiteY31" fmla="*/ 1816100 h 2012950"/>
                <a:gd name="connsiteX32" fmla="*/ 1033592 w 1587501"/>
                <a:gd name="connsiteY32" fmla="*/ 1791998 h 2012950"/>
                <a:gd name="connsiteX33" fmla="*/ 1033324 w 1587501"/>
                <a:gd name="connsiteY33" fmla="*/ 1792091 h 2012950"/>
                <a:gd name="connsiteX34" fmla="*/ 1038099 w 1587501"/>
                <a:gd name="connsiteY34" fmla="*/ 1817056 h 2012950"/>
                <a:gd name="connsiteX35" fmla="*/ 255687 w 1587501"/>
                <a:gd name="connsiteY35" fmla="*/ 2007656 h 2012950"/>
                <a:gd name="connsiteX36" fmla="*/ 233453 w 1587501"/>
                <a:gd name="connsiteY36" fmla="*/ 2011891 h 2012950"/>
                <a:gd name="connsiteX37" fmla="*/ 188986 w 1587501"/>
                <a:gd name="connsiteY37" fmla="*/ 2012950 h 2012950"/>
                <a:gd name="connsiteX38" fmla="*/ 147165 w 1587501"/>
                <a:gd name="connsiteY38" fmla="*/ 2004479 h 2012950"/>
                <a:gd name="connsiteX39" fmla="*/ 109051 w 1587501"/>
                <a:gd name="connsiteY39" fmla="*/ 1987537 h 2012950"/>
                <a:gd name="connsiteX40" fmla="*/ 74641 w 1587501"/>
                <a:gd name="connsiteY40" fmla="*/ 1963182 h 2012950"/>
                <a:gd name="connsiteX41" fmla="*/ 46585 w 1587501"/>
                <a:gd name="connsiteY41" fmla="*/ 1931945 h 2012950"/>
                <a:gd name="connsiteX42" fmla="*/ 25410 w 1587501"/>
                <a:gd name="connsiteY42" fmla="*/ 1895413 h 2012950"/>
                <a:gd name="connsiteX43" fmla="*/ 11646 w 1587501"/>
                <a:gd name="connsiteY43" fmla="*/ 1853587 h 2012950"/>
                <a:gd name="connsiteX44" fmla="*/ 9529 w 1587501"/>
                <a:gd name="connsiteY44" fmla="*/ 1831351 h 2012950"/>
                <a:gd name="connsiteX45" fmla="*/ 4764 w 1587501"/>
                <a:gd name="connsiteY45" fmla="*/ 1775229 h 2012950"/>
                <a:gd name="connsiteX46" fmla="*/ 0 w 1587501"/>
                <a:gd name="connsiteY46" fmla="*/ 1662987 h 2012950"/>
                <a:gd name="connsiteX47" fmla="*/ 1059 w 1587501"/>
                <a:gd name="connsiteY47" fmla="*/ 1550215 h 2012950"/>
                <a:gd name="connsiteX48" fmla="*/ 5294 w 1587501"/>
                <a:gd name="connsiteY48" fmla="*/ 1438502 h 2012950"/>
                <a:gd name="connsiteX49" fmla="*/ 14822 w 1587501"/>
                <a:gd name="connsiteY49" fmla="*/ 1325731 h 2012950"/>
                <a:gd name="connsiteX50" fmla="*/ 28586 w 1587501"/>
                <a:gd name="connsiteY50" fmla="*/ 1213488 h 2012950"/>
                <a:gd name="connsiteX51" fmla="*/ 46585 w 1587501"/>
                <a:gd name="connsiteY51" fmla="*/ 1102305 h 2012950"/>
                <a:gd name="connsiteX52" fmla="*/ 69348 w 1587501"/>
                <a:gd name="connsiteY52" fmla="*/ 991121 h 2012950"/>
                <a:gd name="connsiteX53" fmla="*/ 96875 w 1587501"/>
                <a:gd name="connsiteY53" fmla="*/ 880997 h 2012950"/>
                <a:gd name="connsiteX54" fmla="*/ 129167 w 1587501"/>
                <a:gd name="connsiteY54" fmla="*/ 770872 h 2012950"/>
                <a:gd name="connsiteX55" fmla="*/ 166223 w 1587501"/>
                <a:gd name="connsiteY55" fmla="*/ 662865 h 2012950"/>
                <a:gd name="connsiteX56" fmla="*/ 207514 w 1587501"/>
                <a:gd name="connsiteY56" fmla="*/ 555388 h 2012950"/>
                <a:gd name="connsiteX57" fmla="*/ 254099 w 1587501"/>
                <a:gd name="connsiteY57" fmla="*/ 449499 h 2012950"/>
                <a:gd name="connsiteX58" fmla="*/ 304918 w 1587501"/>
                <a:gd name="connsiteY58" fmla="*/ 344669 h 2012950"/>
                <a:gd name="connsiteX59" fmla="*/ 360502 w 1587501"/>
                <a:gd name="connsiteY59" fmla="*/ 241427 h 2012950"/>
                <a:gd name="connsiteX60" fmla="*/ 421380 w 1587501"/>
                <a:gd name="connsiteY60" fmla="*/ 140303 h 2012950"/>
                <a:gd name="connsiteX61" fmla="*/ 453672 w 1587501"/>
                <a:gd name="connsiteY61" fmla="*/ 90006 h 2012950"/>
                <a:gd name="connsiteX62" fmla="*/ 466377 w 1587501"/>
                <a:gd name="connsiteY62" fmla="*/ 72534 h 2012950"/>
                <a:gd name="connsiteX63" fmla="*/ 496551 w 1587501"/>
                <a:gd name="connsiteY63" fmla="*/ 42885 h 2012950"/>
                <a:gd name="connsiteX64" fmla="*/ 530431 w 1587501"/>
                <a:gd name="connsiteY64" fmla="*/ 21707 h 2012950"/>
                <a:gd name="connsiteX65" fmla="*/ 568016 w 1587501"/>
                <a:gd name="connsiteY65" fmla="*/ 6353 h 2012950"/>
                <a:gd name="connsiteX66" fmla="*/ 607719 w 1587501"/>
                <a:gd name="connsiteY6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46921 w 1587501"/>
                <a:gd name="connsiteY9" fmla="*/ 540263 h 2012950"/>
                <a:gd name="connsiteX10" fmla="*/ 1361723 w 1587501"/>
                <a:gd name="connsiteY10" fmla="*/ 520700 h 2012950"/>
                <a:gd name="connsiteX11" fmla="*/ 1363309 w 1587501"/>
                <a:gd name="connsiteY11" fmla="*/ 521229 h 2012950"/>
                <a:gd name="connsiteX12" fmla="*/ 1531151 w 1587501"/>
                <a:gd name="connsiteY12" fmla="*/ 652947 h 2012950"/>
                <a:gd name="connsiteX13" fmla="*/ 1533416 w 1587501"/>
                <a:gd name="connsiteY13" fmla="*/ 650875 h 2012950"/>
                <a:gd name="connsiteX14" fmla="*/ 1533868 w 1587501"/>
                <a:gd name="connsiteY14" fmla="*/ 655079 h 2012950"/>
                <a:gd name="connsiteX15" fmla="*/ 1535113 w 1587501"/>
                <a:gd name="connsiteY15" fmla="*/ 656056 h 2012950"/>
                <a:gd name="connsiteX16" fmla="*/ 1534115 w 1587501"/>
                <a:gd name="connsiteY16" fmla="*/ 657366 h 2012950"/>
                <a:gd name="connsiteX17" fmla="*/ 1585380 w 1587501"/>
                <a:gd name="connsiteY17" fmla="*/ 1133475 h 2012950"/>
                <a:gd name="connsiteX18" fmla="*/ 1586441 w 1587501"/>
                <a:gd name="connsiteY18" fmla="*/ 1154113 h 2012950"/>
                <a:gd name="connsiteX19" fmla="*/ 1587501 w 1587501"/>
                <a:gd name="connsiteY19" fmla="*/ 1196446 h 2012950"/>
                <a:gd name="connsiteX20" fmla="*/ 1582729 w 1587501"/>
                <a:gd name="connsiteY20" fmla="*/ 1238250 h 2012950"/>
                <a:gd name="connsiteX21" fmla="*/ 1575306 w 1587501"/>
                <a:gd name="connsiteY21" fmla="*/ 1279525 h 2012950"/>
                <a:gd name="connsiteX22" fmla="*/ 1563110 w 1587501"/>
                <a:gd name="connsiteY22" fmla="*/ 1319213 h 2012950"/>
                <a:gd name="connsiteX23" fmla="*/ 1546142 w 1587501"/>
                <a:gd name="connsiteY23" fmla="*/ 1357842 h 2012950"/>
                <a:gd name="connsiteX24" fmla="*/ 1526523 w 1587501"/>
                <a:gd name="connsiteY24" fmla="*/ 1394354 h 2012950"/>
                <a:gd name="connsiteX25" fmla="*/ 1502662 w 1587501"/>
                <a:gd name="connsiteY25" fmla="*/ 1429279 h 2012950"/>
                <a:gd name="connsiteX26" fmla="*/ 1488875 w 1587501"/>
                <a:gd name="connsiteY26" fmla="*/ 1445683 h 2012950"/>
                <a:gd name="connsiteX27" fmla="*/ 1217527 w 1587501"/>
                <a:gd name="connsiteY27" fmla="*/ 1767054 h 2012950"/>
                <a:gd name="connsiteX28" fmla="*/ 1217936 w 1587501"/>
                <a:gd name="connsiteY28" fmla="*/ 1771686 h 2012950"/>
                <a:gd name="connsiteX29" fmla="*/ 1040316 w 1587501"/>
                <a:gd name="connsiteY29" fmla="*/ 1816100 h 2012950"/>
                <a:gd name="connsiteX30" fmla="*/ 1038202 w 1587501"/>
                <a:gd name="connsiteY30" fmla="*/ 1816100 h 2012950"/>
                <a:gd name="connsiteX31" fmla="*/ 1033592 w 1587501"/>
                <a:gd name="connsiteY31" fmla="*/ 1791998 h 2012950"/>
                <a:gd name="connsiteX32" fmla="*/ 1033324 w 1587501"/>
                <a:gd name="connsiteY32" fmla="*/ 1792091 h 2012950"/>
                <a:gd name="connsiteX33" fmla="*/ 1038099 w 1587501"/>
                <a:gd name="connsiteY33" fmla="*/ 1817056 h 2012950"/>
                <a:gd name="connsiteX34" fmla="*/ 255687 w 1587501"/>
                <a:gd name="connsiteY34" fmla="*/ 2007656 h 2012950"/>
                <a:gd name="connsiteX35" fmla="*/ 233453 w 1587501"/>
                <a:gd name="connsiteY35" fmla="*/ 2011891 h 2012950"/>
                <a:gd name="connsiteX36" fmla="*/ 188986 w 1587501"/>
                <a:gd name="connsiteY36" fmla="*/ 2012950 h 2012950"/>
                <a:gd name="connsiteX37" fmla="*/ 147165 w 1587501"/>
                <a:gd name="connsiteY37" fmla="*/ 2004479 h 2012950"/>
                <a:gd name="connsiteX38" fmla="*/ 109051 w 1587501"/>
                <a:gd name="connsiteY38" fmla="*/ 1987537 h 2012950"/>
                <a:gd name="connsiteX39" fmla="*/ 74641 w 1587501"/>
                <a:gd name="connsiteY39" fmla="*/ 1963182 h 2012950"/>
                <a:gd name="connsiteX40" fmla="*/ 46585 w 1587501"/>
                <a:gd name="connsiteY40" fmla="*/ 1931945 h 2012950"/>
                <a:gd name="connsiteX41" fmla="*/ 25410 w 1587501"/>
                <a:gd name="connsiteY41" fmla="*/ 1895413 h 2012950"/>
                <a:gd name="connsiteX42" fmla="*/ 11646 w 1587501"/>
                <a:gd name="connsiteY42" fmla="*/ 1853587 h 2012950"/>
                <a:gd name="connsiteX43" fmla="*/ 9529 w 1587501"/>
                <a:gd name="connsiteY43" fmla="*/ 1831351 h 2012950"/>
                <a:gd name="connsiteX44" fmla="*/ 4764 w 1587501"/>
                <a:gd name="connsiteY44" fmla="*/ 1775229 h 2012950"/>
                <a:gd name="connsiteX45" fmla="*/ 0 w 1587501"/>
                <a:gd name="connsiteY45" fmla="*/ 1662987 h 2012950"/>
                <a:gd name="connsiteX46" fmla="*/ 1059 w 1587501"/>
                <a:gd name="connsiteY46" fmla="*/ 1550215 h 2012950"/>
                <a:gd name="connsiteX47" fmla="*/ 5294 w 1587501"/>
                <a:gd name="connsiteY47" fmla="*/ 1438502 h 2012950"/>
                <a:gd name="connsiteX48" fmla="*/ 14822 w 1587501"/>
                <a:gd name="connsiteY48" fmla="*/ 1325731 h 2012950"/>
                <a:gd name="connsiteX49" fmla="*/ 28586 w 1587501"/>
                <a:gd name="connsiteY49" fmla="*/ 1213488 h 2012950"/>
                <a:gd name="connsiteX50" fmla="*/ 46585 w 1587501"/>
                <a:gd name="connsiteY50" fmla="*/ 1102305 h 2012950"/>
                <a:gd name="connsiteX51" fmla="*/ 69348 w 1587501"/>
                <a:gd name="connsiteY51" fmla="*/ 991121 h 2012950"/>
                <a:gd name="connsiteX52" fmla="*/ 96875 w 1587501"/>
                <a:gd name="connsiteY52" fmla="*/ 880997 h 2012950"/>
                <a:gd name="connsiteX53" fmla="*/ 129167 w 1587501"/>
                <a:gd name="connsiteY53" fmla="*/ 770872 h 2012950"/>
                <a:gd name="connsiteX54" fmla="*/ 166223 w 1587501"/>
                <a:gd name="connsiteY54" fmla="*/ 662865 h 2012950"/>
                <a:gd name="connsiteX55" fmla="*/ 207514 w 1587501"/>
                <a:gd name="connsiteY55" fmla="*/ 555388 h 2012950"/>
                <a:gd name="connsiteX56" fmla="*/ 254099 w 1587501"/>
                <a:gd name="connsiteY56" fmla="*/ 449499 h 2012950"/>
                <a:gd name="connsiteX57" fmla="*/ 304918 w 1587501"/>
                <a:gd name="connsiteY57" fmla="*/ 344669 h 2012950"/>
                <a:gd name="connsiteX58" fmla="*/ 360502 w 1587501"/>
                <a:gd name="connsiteY58" fmla="*/ 241427 h 2012950"/>
                <a:gd name="connsiteX59" fmla="*/ 421380 w 1587501"/>
                <a:gd name="connsiteY59" fmla="*/ 140303 h 2012950"/>
                <a:gd name="connsiteX60" fmla="*/ 453672 w 1587501"/>
                <a:gd name="connsiteY60" fmla="*/ 90006 h 2012950"/>
                <a:gd name="connsiteX61" fmla="*/ 466377 w 1587501"/>
                <a:gd name="connsiteY61" fmla="*/ 72534 h 2012950"/>
                <a:gd name="connsiteX62" fmla="*/ 496551 w 1587501"/>
                <a:gd name="connsiteY62" fmla="*/ 42885 h 2012950"/>
                <a:gd name="connsiteX63" fmla="*/ 530431 w 1587501"/>
                <a:gd name="connsiteY63" fmla="*/ 21707 h 2012950"/>
                <a:gd name="connsiteX64" fmla="*/ 568016 w 1587501"/>
                <a:gd name="connsiteY64" fmla="*/ 6353 h 2012950"/>
                <a:gd name="connsiteX65" fmla="*/ 607719 w 1587501"/>
                <a:gd name="connsiteY6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47253 w 1587501"/>
                <a:gd name="connsiteY8" fmla="*/ 539505 h 2012950"/>
                <a:gd name="connsiteX9" fmla="*/ 1361723 w 1587501"/>
                <a:gd name="connsiteY9" fmla="*/ 520700 h 2012950"/>
                <a:gd name="connsiteX10" fmla="*/ 1363309 w 1587501"/>
                <a:gd name="connsiteY10" fmla="*/ 521229 h 2012950"/>
                <a:gd name="connsiteX11" fmla="*/ 1531151 w 1587501"/>
                <a:gd name="connsiteY11" fmla="*/ 652947 h 2012950"/>
                <a:gd name="connsiteX12" fmla="*/ 1533416 w 1587501"/>
                <a:gd name="connsiteY12" fmla="*/ 650875 h 2012950"/>
                <a:gd name="connsiteX13" fmla="*/ 1533868 w 1587501"/>
                <a:gd name="connsiteY13" fmla="*/ 655079 h 2012950"/>
                <a:gd name="connsiteX14" fmla="*/ 1535113 w 1587501"/>
                <a:gd name="connsiteY14" fmla="*/ 656056 h 2012950"/>
                <a:gd name="connsiteX15" fmla="*/ 1534115 w 1587501"/>
                <a:gd name="connsiteY15" fmla="*/ 657366 h 2012950"/>
                <a:gd name="connsiteX16" fmla="*/ 1585380 w 1587501"/>
                <a:gd name="connsiteY16" fmla="*/ 1133475 h 2012950"/>
                <a:gd name="connsiteX17" fmla="*/ 1586441 w 1587501"/>
                <a:gd name="connsiteY17" fmla="*/ 1154113 h 2012950"/>
                <a:gd name="connsiteX18" fmla="*/ 1587501 w 1587501"/>
                <a:gd name="connsiteY18" fmla="*/ 1196446 h 2012950"/>
                <a:gd name="connsiteX19" fmla="*/ 1582729 w 1587501"/>
                <a:gd name="connsiteY19" fmla="*/ 1238250 h 2012950"/>
                <a:gd name="connsiteX20" fmla="*/ 1575306 w 1587501"/>
                <a:gd name="connsiteY20" fmla="*/ 1279525 h 2012950"/>
                <a:gd name="connsiteX21" fmla="*/ 1563110 w 1587501"/>
                <a:gd name="connsiteY21" fmla="*/ 1319213 h 2012950"/>
                <a:gd name="connsiteX22" fmla="*/ 1546142 w 1587501"/>
                <a:gd name="connsiteY22" fmla="*/ 1357842 h 2012950"/>
                <a:gd name="connsiteX23" fmla="*/ 1526523 w 1587501"/>
                <a:gd name="connsiteY23" fmla="*/ 1394354 h 2012950"/>
                <a:gd name="connsiteX24" fmla="*/ 1502662 w 1587501"/>
                <a:gd name="connsiteY24" fmla="*/ 1429279 h 2012950"/>
                <a:gd name="connsiteX25" fmla="*/ 1488875 w 1587501"/>
                <a:gd name="connsiteY25" fmla="*/ 1445683 h 2012950"/>
                <a:gd name="connsiteX26" fmla="*/ 1217527 w 1587501"/>
                <a:gd name="connsiteY26" fmla="*/ 1767054 h 2012950"/>
                <a:gd name="connsiteX27" fmla="*/ 1217936 w 1587501"/>
                <a:gd name="connsiteY27" fmla="*/ 1771686 h 2012950"/>
                <a:gd name="connsiteX28" fmla="*/ 1040316 w 1587501"/>
                <a:gd name="connsiteY28" fmla="*/ 1816100 h 2012950"/>
                <a:gd name="connsiteX29" fmla="*/ 1038202 w 1587501"/>
                <a:gd name="connsiteY29" fmla="*/ 1816100 h 2012950"/>
                <a:gd name="connsiteX30" fmla="*/ 1033592 w 1587501"/>
                <a:gd name="connsiteY30" fmla="*/ 1791998 h 2012950"/>
                <a:gd name="connsiteX31" fmla="*/ 1033324 w 1587501"/>
                <a:gd name="connsiteY31" fmla="*/ 1792091 h 2012950"/>
                <a:gd name="connsiteX32" fmla="*/ 1038099 w 1587501"/>
                <a:gd name="connsiteY32" fmla="*/ 1817056 h 2012950"/>
                <a:gd name="connsiteX33" fmla="*/ 255687 w 1587501"/>
                <a:gd name="connsiteY33" fmla="*/ 2007656 h 2012950"/>
                <a:gd name="connsiteX34" fmla="*/ 233453 w 1587501"/>
                <a:gd name="connsiteY34" fmla="*/ 2011891 h 2012950"/>
                <a:gd name="connsiteX35" fmla="*/ 188986 w 1587501"/>
                <a:gd name="connsiteY35" fmla="*/ 2012950 h 2012950"/>
                <a:gd name="connsiteX36" fmla="*/ 147165 w 1587501"/>
                <a:gd name="connsiteY36" fmla="*/ 2004479 h 2012950"/>
                <a:gd name="connsiteX37" fmla="*/ 109051 w 1587501"/>
                <a:gd name="connsiteY37" fmla="*/ 1987537 h 2012950"/>
                <a:gd name="connsiteX38" fmla="*/ 74641 w 1587501"/>
                <a:gd name="connsiteY38" fmla="*/ 1963182 h 2012950"/>
                <a:gd name="connsiteX39" fmla="*/ 46585 w 1587501"/>
                <a:gd name="connsiteY39" fmla="*/ 1931945 h 2012950"/>
                <a:gd name="connsiteX40" fmla="*/ 25410 w 1587501"/>
                <a:gd name="connsiteY40" fmla="*/ 1895413 h 2012950"/>
                <a:gd name="connsiteX41" fmla="*/ 11646 w 1587501"/>
                <a:gd name="connsiteY41" fmla="*/ 1853587 h 2012950"/>
                <a:gd name="connsiteX42" fmla="*/ 9529 w 1587501"/>
                <a:gd name="connsiteY42" fmla="*/ 1831351 h 2012950"/>
                <a:gd name="connsiteX43" fmla="*/ 4764 w 1587501"/>
                <a:gd name="connsiteY43" fmla="*/ 1775229 h 2012950"/>
                <a:gd name="connsiteX44" fmla="*/ 0 w 1587501"/>
                <a:gd name="connsiteY44" fmla="*/ 1662987 h 2012950"/>
                <a:gd name="connsiteX45" fmla="*/ 1059 w 1587501"/>
                <a:gd name="connsiteY45" fmla="*/ 1550215 h 2012950"/>
                <a:gd name="connsiteX46" fmla="*/ 5294 w 1587501"/>
                <a:gd name="connsiteY46" fmla="*/ 1438502 h 2012950"/>
                <a:gd name="connsiteX47" fmla="*/ 14822 w 1587501"/>
                <a:gd name="connsiteY47" fmla="*/ 1325731 h 2012950"/>
                <a:gd name="connsiteX48" fmla="*/ 28586 w 1587501"/>
                <a:gd name="connsiteY48" fmla="*/ 1213488 h 2012950"/>
                <a:gd name="connsiteX49" fmla="*/ 46585 w 1587501"/>
                <a:gd name="connsiteY49" fmla="*/ 1102305 h 2012950"/>
                <a:gd name="connsiteX50" fmla="*/ 69348 w 1587501"/>
                <a:gd name="connsiteY50" fmla="*/ 991121 h 2012950"/>
                <a:gd name="connsiteX51" fmla="*/ 96875 w 1587501"/>
                <a:gd name="connsiteY51" fmla="*/ 880997 h 2012950"/>
                <a:gd name="connsiteX52" fmla="*/ 129167 w 1587501"/>
                <a:gd name="connsiteY52" fmla="*/ 770872 h 2012950"/>
                <a:gd name="connsiteX53" fmla="*/ 166223 w 1587501"/>
                <a:gd name="connsiteY53" fmla="*/ 662865 h 2012950"/>
                <a:gd name="connsiteX54" fmla="*/ 207514 w 1587501"/>
                <a:gd name="connsiteY54" fmla="*/ 555388 h 2012950"/>
                <a:gd name="connsiteX55" fmla="*/ 254099 w 1587501"/>
                <a:gd name="connsiteY55" fmla="*/ 449499 h 2012950"/>
                <a:gd name="connsiteX56" fmla="*/ 304918 w 1587501"/>
                <a:gd name="connsiteY56" fmla="*/ 344669 h 2012950"/>
                <a:gd name="connsiteX57" fmla="*/ 360502 w 1587501"/>
                <a:gd name="connsiteY57" fmla="*/ 241427 h 2012950"/>
                <a:gd name="connsiteX58" fmla="*/ 421380 w 1587501"/>
                <a:gd name="connsiteY58" fmla="*/ 140303 h 2012950"/>
                <a:gd name="connsiteX59" fmla="*/ 453672 w 1587501"/>
                <a:gd name="connsiteY59" fmla="*/ 90006 h 2012950"/>
                <a:gd name="connsiteX60" fmla="*/ 466377 w 1587501"/>
                <a:gd name="connsiteY60" fmla="*/ 72534 h 2012950"/>
                <a:gd name="connsiteX61" fmla="*/ 496551 w 1587501"/>
                <a:gd name="connsiteY61" fmla="*/ 42885 h 2012950"/>
                <a:gd name="connsiteX62" fmla="*/ 530431 w 1587501"/>
                <a:gd name="connsiteY62" fmla="*/ 21707 h 2012950"/>
                <a:gd name="connsiteX63" fmla="*/ 568016 w 1587501"/>
                <a:gd name="connsiteY63" fmla="*/ 6353 h 2012950"/>
                <a:gd name="connsiteX64" fmla="*/ 607719 w 1587501"/>
                <a:gd name="connsiteY6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363309 w 1587501"/>
                <a:gd name="connsiteY9" fmla="*/ 521229 h 2012950"/>
                <a:gd name="connsiteX10" fmla="*/ 1531151 w 1587501"/>
                <a:gd name="connsiteY10" fmla="*/ 652947 h 2012950"/>
                <a:gd name="connsiteX11" fmla="*/ 1533416 w 1587501"/>
                <a:gd name="connsiteY11" fmla="*/ 650875 h 2012950"/>
                <a:gd name="connsiteX12" fmla="*/ 1533868 w 1587501"/>
                <a:gd name="connsiteY12" fmla="*/ 655079 h 2012950"/>
                <a:gd name="connsiteX13" fmla="*/ 1535113 w 1587501"/>
                <a:gd name="connsiteY13" fmla="*/ 656056 h 2012950"/>
                <a:gd name="connsiteX14" fmla="*/ 1534115 w 1587501"/>
                <a:gd name="connsiteY14" fmla="*/ 657366 h 2012950"/>
                <a:gd name="connsiteX15" fmla="*/ 1585380 w 1587501"/>
                <a:gd name="connsiteY15" fmla="*/ 1133475 h 2012950"/>
                <a:gd name="connsiteX16" fmla="*/ 1586441 w 1587501"/>
                <a:gd name="connsiteY16" fmla="*/ 1154113 h 2012950"/>
                <a:gd name="connsiteX17" fmla="*/ 1587501 w 1587501"/>
                <a:gd name="connsiteY17" fmla="*/ 1196446 h 2012950"/>
                <a:gd name="connsiteX18" fmla="*/ 1582729 w 1587501"/>
                <a:gd name="connsiteY18" fmla="*/ 1238250 h 2012950"/>
                <a:gd name="connsiteX19" fmla="*/ 1575306 w 1587501"/>
                <a:gd name="connsiteY19" fmla="*/ 1279525 h 2012950"/>
                <a:gd name="connsiteX20" fmla="*/ 1563110 w 1587501"/>
                <a:gd name="connsiteY20" fmla="*/ 1319213 h 2012950"/>
                <a:gd name="connsiteX21" fmla="*/ 1546142 w 1587501"/>
                <a:gd name="connsiteY21" fmla="*/ 1357842 h 2012950"/>
                <a:gd name="connsiteX22" fmla="*/ 1526523 w 1587501"/>
                <a:gd name="connsiteY22" fmla="*/ 1394354 h 2012950"/>
                <a:gd name="connsiteX23" fmla="*/ 1502662 w 1587501"/>
                <a:gd name="connsiteY23" fmla="*/ 1429279 h 2012950"/>
                <a:gd name="connsiteX24" fmla="*/ 1488875 w 1587501"/>
                <a:gd name="connsiteY24" fmla="*/ 1445683 h 2012950"/>
                <a:gd name="connsiteX25" fmla="*/ 1217527 w 1587501"/>
                <a:gd name="connsiteY25" fmla="*/ 1767054 h 2012950"/>
                <a:gd name="connsiteX26" fmla="*/ 1217936 w 1587501"/>
                <a:gd name="connsiteY26" fmla="*/ 1771686 h 2012950"/>
                <a:gd name="connsiteX27" fmla="*/ 1040316 w 1587501"/>
                <a:gd name="connsiteY27" fmla="*/ 1816100 h 2012950"/>
                <a:gd name="connsiteX28" fmla="*/ 1038202 w 1587501"/>
                <a:gd name="connsiteY28" fmla="*/ 1816100 h 2012950"/>
                <a:gd name="connsiteX29" fmla="*/ 1033592 w 1587501"/>
                <a:gd name="connsiteY29" fmla="*/ 1791998 h 2012950"/>
                <a:gd name="connsiteX30" fmla="*/ 1033324 w 1587501"/>
                <a:gd name="connsiteY30" fmla="*/ 1792091 h 2012950"/>
                <a:gd name="connsiteX31" fmla="*/ 1038099 w 1587501"/>
                <a:gd name="connsiteY31" fmla="*/ 1817056 h 2012950"/>
                <a:gd name="connsiteX32" fmla="*/ 255687 w 1587501"/>
                <a:gd name="connsiteY32" fmla="*/ 2007656 h 2012950"/>
                <a:gd name="connsiteX33" fmla="*/ 233453 w 1587501"/>
                <a:gd name="connsiteY33" fmla="*/ 2011891 h 2012950"/>
                <a:gd name="connsiteX34" fmla="*/ 188986 w 1587501"/>
                <a:gd name="connsiteY34" fmla="*/ 2012950 h 2012950"/>
                <a:gd name="connsiteX35" fmla="*/ 147165 w 1587501"/>
                <a:gd name="connsiteY35" fmla="*/ 2004479 h 2012950"/>
                <a:gd name="connsiteX36" fmla="*/ 109051 w 1587501"/>
                <a:gd name="connsiteY36" fmla="*/ 1987537 h 2012950"/>
                <a:gd name="connsiteX37" fmla="*/ 74641 w 1587501"/>
                <a:gd name="connsiteY37" fmla="*/ 1963182 h 2012950"/>
                <a:gd name="connsiteX38" fmla="*/ 46585 w 1587501"/>
                <a:gd name="connsiteY38" fmla="*/ 1931945 h 2012950"/>
                <a:gd name="connsiteX39" fmla="*/ 25410 w 1587501"/>
                <a:gd name="connsiteY39" fmla="*/ 1895413 h 2012950"/>
                <a:gd name="connsiteX40" fmla="*/ 11646 w 1587501"/>
                <a:gd name="connsiteY40" fmla="*/ 1853587 h 2012950"/>
                <a:gd name="connsiteX41" fmla="*/ 9529 w 1587501"/>
                <a:gd name="connsiteY41" fmla="*/ 1831351 h 2012950"/>
                <a:gd name="connsiteX42" fmla="*/ 4764 w 1587501"/>
                <a:gd name="connsiteY42" fmla="*/ 1775229 h 2012950"/>
                <a:gd name="connsiteX43" fmla="*/ 0 w 1587501"/>
                <a:gd name="connsiteY43" fmla="*/ 1662987 h 2012950"/>
                <a:gd name="connsiteX44" fmla="*/ 1059 w 1587501"/>
                <a:gd name="connsiteY44" fmla="*/ 1550215 h 2012950"/>
                <a:gd name="connsiteX45" fmla="*/ 5294 w 1587501"/>
                <a:gd name="connsiteY45" fmla="*/ 1438502 h 2012950"/>
                <a:gd name="connsiteX46" fmla="*/ 14822 w 1587501"/>
                <a:gd name="connsiteY46" fmla="*/ 1325731 h 2012950"/>
                <a:gd name="connsiteX47" fmla="*/ 28586 w 1587501"/>
                <a:gd name="connsiteY47" fmla="*/ 1213488 h 2012950"/>
                <a:gd name="connsiteX48" fmla="*/ 46585 w 1587501"/>
                <a:gd name="connsiteY48" fmla="*/ 1102305 h 2012950"/>
                <a:gd name="connsiteX49" fmla="*/ 69348 w 1587501"/>
                <a:gd name="connsiteY49" fmla="*/ 991121 h 2012950"/>
                <a:gd name="connsiteX50" fmla="*/ 96875 w 1587501"/>
                <a:gd name="connsiteY50" fmla="*/ 880997 h 2012950"/>
                <a:gd name="connsiteX51" fmla="*/ 129167 w 1587501"/>
                <a:gd name="connsiteY51" fmla="*/ 770872 h 2012950"/>
                <a:gd name="connsiteX52" fmla="*/ 166223 w 1587501"/>
                <a:gd name="connsiteY52" fmla="*/ 662865 h 2012950"/>
                <a:gd name="connsiteX53" fmla="*/ 207514 w 1587501"/>
                <a:gd name="connsiteY53" fmla="*/ 555388 h 2012950"/>
                <a:gd name="connsiteX54" fmla="*/ 254099 w 1587501"/>
                <a:gd name="connsiteY54" fmla="*/ 449499 h 2012950"/>
                <a:gd name="connsiteX55" fmla="*/ 304918 w 1587501"/>
                <a:gd name="connsiteY55" fmla="*/ 344669 h 2012950"/>
                <a:gd name="connsiteX56" fmla="*/ 360502 w 1587501"/>
                <a:gd name="connsiteY56" fmla="*/ 241427 h 2012950"/>
                <a:gd name="connsiteX57" fmla="*/ 421380 w 1587501"/>
                <a:gd name="connsiteY57" fmla="*/ 140303 h 2012950"/>
                <a:gd name="connsiteX58" fmla="*/ 453672 w 1587501"/>
                <a:gd name="connsiteY58" fmla="*/ 90006 h 2012950"/>
                <a:gd name="connsiteX59" fmla="*/ 466377 w 1587501"/>
                <a:gd name="connsiteY59" fmla="*/ 72534 h 2012950"/>
                <a:gd name="connsiteX60" fmla="*/ 496551 w 1587501"/>
                <a:gd name="connsiteY60" fmla="*/ 42885 h 2012950"/>
                <a:gd name="connsiteX61" fmla="*/ 530431 w 1587501"/>
                <a:gd name="connsiteY61" fmla="*/ 21707 h 2012950"/>
                <a:gd name="connsiteX62" fmla="*/ 568016 w 1587501"/>
                <a:gd name="connsiteY62" fmla="*/ 6353 h 2012950"/>
                <a:gd name="connsiteX63" fmla="*/ 607719 w 1587501"/>
                <a:gd name="connsiteY6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361723 w 1587501"/>
                <a:gd name="connsiteY8" fmla="*/ 520700 h 2012950"/>
                <a:gd name="connsiteX9" fmla="*/ 1531151 w 1587501"/>
                <a:gd name="connsiteY9" fmla="*/ 652947 h 2012950"/>
                <a:gd name="connsiteX10" fmla="*/ 1533416 w 1587501"/>
                <a:gd name="connsiteY10" fmla="*/ 650875 h 2012950"/>
                <a:gd name="connsiteX11" fmla="*/ 1533868 w 1587501"/>
                <a:gd name="connsiteY11" fmla="*/ 655079 h 2012950"/>
                <a:gd name="connsiteX12" fmla="*/ 1535113 w 1587501"/>
                <a:gd name="connsiteY12" fmla="*/ 656056 h 2012950"/>
                <a:gd name="connsiteX13" fmla="*/ 1534115 w 1587501"/>
                <a:gd name="connsiteY13" fmla="*/ 657366 h 2012950"/>
                <a:gd name="connsiteX14" fmla="*/ 1585380 w 1587501"/>
                <a:gd name="connsiteY14" fmla="*/ 1133475 h 2012950"/>
                <a:gd name="connsiteX15" fmla="*/ 1586441 w 1587501"/>
                <a:gd name="connsiteY15" fmla="*/ 1154113 h 2012950"/>
                <a:gd name="connsiteX16" fmla="*/ 1587501 w 1587501"/>
                <a:gd name="connsiteY16" fmla="*/ 1196446 h 2012950"/>
                <a:gd name="connsiteX17" fmla="*/ 1582729 w 1587501"/>
                <a:gd name="connsiteY17" fmla="*/ 1238250 h 2012950"/>
                <a:gd name="connsiteX18" fmla="*/ 1575306 w 1587501"/>
                <a:gd name="connsiteY18" fmla="*/ 1279525 h 2012950"/>
                <a:gd name="connsiteX19" fmla="*/ 1563110 w 1587501"/>
                <a:gd name="connsiteY19" fmla="*/ 1319213 h 2012950"/>
                <a:gd name="connsiteX20" fmla="*/ 1546142 w 1587501"/>
                <a:gd name="connsiteY20" fmla="*/ 1357842 h 2012950"/>
                <a:gd name="connsiteX21" fmla="*/ 1526523 w 1587501"/>
                <a:gd name="connsiteY21" fmla="*/ 1394354 h 2012950"/>
                <a:gd name="connsiteX22" fmla="*/ 1502662 w 1587501"/>
                <a:gd name="connsiteY22" fmla="*/ 1429279 h 2012950"/>
                <a:gd name="connsiteX23" fmla="*/ 1488875 w 1587501"/>
                <a:gd name="connsiteY23" fmla="*/ 1445683 h 2012950"/>
                <a:gd name="connsiteX24" fmla="*/ 1217527 w 1587501"/>
                <a:gd name="connsiteY24" fmla="*/ 1767054 h 2012950"/>
                <a:gd name="connsiteX25" fmla="*/ 1217936 w 1587501"/>
                <a:gd name="connsiteY25" fmla="*/ 1771686 h 2012950"/>
                <a:gd name="connsiteX26" fmla="*/ 1040316 w 1587501"/>
                <a:gd name="connsiteY26" fmla="*/ 1816100 h 2012950"/>
                <a:gd name="connsiteX27" fmla="*/ 1038202 w 1587501"/>
                <a:gd name="connsiteY27" fmla="*/ 1816100 h 2012950"/>
                <a:gd name="connsiteX28" fmla="*/ 1033592 w 1587501"/>
                <a:gd name="connsiteY28" fmla="*/ 1791998 h 2012950"/>
                <a:gd name="connsiteX29" fmla="*/ 1033324 w 1587501"/>
                <a:gd name="connsiteY29" fmla="*/ 1792091 h 2012950"/>
                <a:gd name="connsiteX30" fmla="*/ 1038099 w 1587501"/>
                <a:gd name="connsiteY30" fmla="*/ 1817056 h 2012950"/>
                <a:gd name="connsiteX31" fmla="*/ 255687 w 1587501"/>
                <a:gd name="connsiteY31" fmla="*/ 2007656 h 2012950"/>
                <a:gd name="connsiteX32" fmla="*/ 233453 w 1587501"/>
                <a:gd name="connsiteY32" fmla="*/ 2011891 h 2012950"/>
                <a:gd name="connsiteX33" fmla="*/ 188986 w 1587501"/>
                <a:gd name="connsiteY33" fmla="*/ 2012950 h 2012950"/>
                <a:gd name="connsiteX34" fmla="*/ 147165 w 1587501"/>
                <a:gd name="connsiteY34" fmla="*/ 2004479 h 2012950"/>
                <a:gd name="connsiteX35" fmla="*/ 109051 w 1587501"/>
                <a:gd name="connsiteY35" fmla="*/ 1987537 h 2012950"/>
                <a:gd name="connsiteX36" fmla="*/ 74641 w 1587501"/>
                <a:gd name="connsiteY36" fmla="*/ 1963182 h 2012950"/>
                <a:gd name="connsiteX37" fmla="*/ 46585 w 1587501"/>
                <a:gd name="connsiteY37" fmla="*/ 1931945 h 2012950"/>
                <a:gd name="connsiteX38" fmla="*/ 25410 w 1587501"/>
                <a:gd name="connsiteY38" fmla="*/ 1895413 h 2012950"/>
                <a:gd name="connsiteX39" fmla="*/ 11646 w 1587501"/>
                <a:gd name="connsiteY39" fmla="*/ 1853587 h 2012950"/>
                <a:gd name="connsiteX40" fmla="*/ 9529 w 1587501"/>
                <a:gd name="connsiteY40" fmla="*/ 1831351 h 2012950"/>
                <a:gd name="connsiteX41" fmla="*/ 4764 w 1587501"/>
                <a:gd name="connsiteY41" fmla="*/ 1775229 h 2012950"/>
                <a:gd name="connsiteX42" fmla="*/ 0 w 1587501"/>
                <a:gd name="connsiteY42" fmla="*/ 1662987 h 2012950"/>
                <a:gd name="connsiteX43" fmla="*/ 1059 w 1587501"/>
                <a:gd name="connsiteY43" fmla="*/ 1550215 h 2012950"/>
                <a:gd name="connsiteX44" fmla="*/ 5294 w 1587501"/>
                <a:gd name="connsiteY44" fmla="*/ 1438502 h 2012950"/>
                <a:gd name="connsiteX45" fmla="*/ 14822 w 1587501"/>
                <a:gd name="connsiteY45" fmla="*/ 1325731 h 2012950"/>
                <a:gd name="connsiteX46" fmla="*/ 28586 w 1587501"/>
                <a:gd name="connsiteY46" fmla="*/ 1213488 h 2012950"/>
                <a:gd name="connsiteX47" fmla="*/ 46585 w 1587501"/>
                <a:gd name="connsiteY47" fmla="*/ 1102305 h 2012950"/>
                <a:gd name="connsiteX48" fmla="*/ 69348 w 1587501"/>
                <a:gd name="connsiteY48" fmla="*/ 991121 h 2012950"/>
                <a:gd name="connsiteX49" fmla="*/ 96875 w 1587501"/>
                <a:gd name="connsiteY49" fmla="*/ 880997 h 2012950"/>
                <a:gd name="connsiteX50" fmla="*/ 129167 w 1587501"/>
                <a:gd name="connsiteY50" fmla="*/ 770872 h 2012950"/>
                <a:gd name="connsiteX51" fmla="*/ 166223 w 1587501"/>
                <a:gd name="connsiteY51" fmla="*/ 662865 h 2012950"/>
                <a:gd name="connsiteX52" fmla="*/ 207514 w 1587501"/>
                <a:gd name="connsiteY52" fmla="*/ 555388 h 2012950"/>
                <a:gd name="connsiteX53" fmla="*/ 254099 w 1587501"/>
                <a:gd name="connsiteY53" fmla="*/ 449499 h 2012950"/>
                <a:gd name="connsiteX54" fmla="*/ 304918 w 1587501"/>
                <a:gd name="connsiteY54" fmla="*/ 344669 h 2012950"/>
                <a:gd name="connsiteX55" fmla="*/ 360502 w 1587501"/>
                <a:gd name="connsiteY55" fmla="*/ 241427 h 2012950"/>
                <a:gd name="connsiteX56" fmla="*/ 421380 w 1587501"/>
                <a:gd name="connsiteY56" fmla="*/ 140303 h 2012950"/>
                <a:gd name="connsiteX57" fmla="*/ 453672 w 1587501"/>
                <a:gd name="connsiteY57" fmla="*/ 90006 h 2012950"/>
                <a:gd name="connsiteX58" fmla="*/ 466377 w 1587501"/>
                <a:gd name="connsiteY58" fmla="*/ 72534 h 2012950"/>
                <a:gd name="connsiteX59" fmla="*/ 496551 w 1587501"/>
                <a:gd name="connsiteY59" fmla="*/ 42885 h 2012950"/>
                <a:gd name="connsiteX60" fmla="*/ 530431 w 1587501"/>
                <a:gd name="connsiteY60" fmla="*/ 21707 h 2012950"/>
                <a:gd name="connsiteX61" fmla="*/ 568016 w 1587501"/>
                <a:gd name="connsiteY61" fmla="*/ 6353 h 2012950"/>
                <a:gd name="connsiteX62" fmla="*/ 607719 w 1587501"/>
                <a:gd name="connsiteY6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362075 w 1587501"/>
                <a:gd name="connsiteY7" fmla="*/ 519915 h 2012950"/>
                <a:gd name="connsiteX8" fmla="*/ 1531151 w 1587501"/>
                <a:gd name="connsiteY8" fmla="*/ 652947 h 2012950"/>
                <a:gd name="connsiteX9" fmla="*/ 1533416 w 1587501"/>
                <a:gd name="connsiteY9" fmla="*/ 650875 h 2012950"/>
                <a:gd name="connsiteX10" fmla="*/ 1533868 w 1587501"/>
                <a:gd name="connsiteY10" fmla="*/ 655079 h 2012950"/>
                <a:gd name="connsiteX11" fmla="*/ 1535113 w 1587501"/>
                <a:gd name="connsiteY11" fmla="*/ 656056 h 2012950"/>
                <a:gd name="connsiteX12" fmla="*/ 1534115 w 1587501"/>
                <a:gd name="connsiteY12" fmla="*/ 657366 h 2012950"/>
                <a:gd name="connsiteX13" fmla="*/ 1585380 w 1587501"/>
                <a:gd name="connsiteY13" fmla="*/ 1133475 h 2012950"/>
                <a:gd name="connsiteX14" fmla="*/ 1586441 w 1587501"/>
                <a:gd name="connsiteY14" fmla="*/ 1154113 h 2012950"/>
                <a:gd name="connsiteX15" fmla="*/ 1587501 w 1587501"/>
                <a:gd name="connsiteY15" fmla="*/ 1196446 h 2012950"/>
                <a:gd name="connsiteX16" fmla="*/ 1582729 w 1587501"/>
                <a:gd name="connsiteY16" fmla="*/ 1238250 h 2012950"/>
                <a:gd name="connsiteX17" fmla="*/ 1575306 w 1587501"/>
                <a:gd name="connsiteY17" fmla="*/ 1279525 h 2012950"/>
                <a:gd name="connsiteX18" fmla="*/ 1563110 w 1587501"/>
                <a:gd name="connsiteY18" fmla="*/ 1319213 h 2012950"/>
                <a:gd name="connsiteX19" fmla="*/ 1546142 w 1587501"/>
                <a:gd name="connsiteY19" fmla="*/ 1357842 h 2012950"/>
                <a:gd name="connsiteX20" fmla="*/ 1526523 w 1587501"/>
                <a:gd name="connsiteY20" fmla="*/ 1394354 h 2012950"/>
                <a:gd name="connsiteX21" fmla="*/ 1502662 w 1587501"/>
                <a:gd name="connsiteY21" fmla="*/ 1429279 h 2012950"/>
                <a:gd name="connsiteX22" fmla="*/ 1488875 w 1587501"/>
                <a:gd name="connsiteY22" fmla="*/ 1445683 h 2012950"/>
                <a:gd name="connsiteX23" fmla="*/ 1217527 w 1587501"/>
                <a:gd name="connsiteY23" fmla="*/ 1767054 h 2012950"/>
                <a:gd name="connsiteX24" fmla="*/ 1217936 w 1587501"/>
                <a:gd name="connsiteY24" fmla="*/ 1771686 h 2012950"/>
                <a:gd name="connsiteX25" fmla="*/ 1040316 w 1587501"/>
                <a:gd name="connsiteY25" fmla="*/ 1816100 h 2012950"/>
                <a:gd name="connsiteX26" fmla="*/ 1038202 w 1587501"/>
                <a:gd name="connsiteY26" fmla="*/ 1816100 h 2012950"/>
                <a:gd name="connsiteX27" fmla="*/ 1033592 w 1587501"/>
                <a:gd name="connsiteY27" fmla="*/ 1791998 h 2012950"/>
                <a:gd name="connsiteX28" fmla="*/ 1033324 w 1587501"/>
                <a:gd name="connsiteY28" fmla="*/ 1792091 h 2012950"/>
                <a:gd name="connsiteX29" fmla="*/ 1038099 w 1587501"/>
                <a:gd name="connsiteY29" fmla="*/ 1817056 h 2012950"/>
                <a:gd name="connsiteX30" fmla="*/ 255687 w 1587501"/>
                <a:gd name="connsiteY30" fmla="*/ 2007656 h 2012950"/>
                <a:gd name="connsiteX31" fmla="*/ 233453 w 1587501"/>
                <a:gd name="connsiteY31" fmla="*/ 2011891 h 2012950"/>
                <a:gd name="connsiteX32" fmla="*/ 188986 w 1587501"/>
                <a:gd name="connsiteY32" fmla="*/ 2012950 h 2012950"/>
                <a:gd name="connsiteX33" fmla="*/ 147165 w 1587501"/>
                <a:gd name="connsiteY33" fmla="*/ 2004479 h 2012950"/>
                <a:gd name="connsiteX34" fmla="*/ 109051 w 1587501"/>
                <a:gd name="connsiteY34" fmla="*/ 1987537 h 2012950"/>
                <a:gd name="connsiteX35" fmla="*/ 74641 w 1587501"/>
                <a:gd name="connsiteY35" fmla="*/ 1963182 h 2012950"/>
                <a:gd name="connsiteX36" fmla="*/ 46585 w 1587501"/>
                <a:gd name="connsiteY36" fmla="*/ 1931945 h 2012950"/>
                <a:gd name="connsiteX37" fmla="*/ 25410 w 1587501"/>
                <a:gd name="connsiteY37" fmla="*/ 1895413 h 2012950"/>
                <a:gd name="connsiteX38" fmla="*/ 11646 w 1587501"/>
                <a:gd name="connsiteY38" fmla="*/ 1853587 h 2012950"/>
                <a:gd name="connsiteX39" fmla="*/ 9529 w 1587501"/>
                <a:gd name="connsiteY39" fmla="*/ 1831351 h 2012950"/>
                <a:gd name="connsiteX40" fmla="*/ 4764 w 1587501"/>
                <a:gd name="connsiteY40" fmla="*/ 1775229 h 2012950"/>
                <a:gd name="connsiteX41" fmla="*/ 0 w 1587501"/>
                <a:gd name="connsiteY41" fmla="*/ 1662987 h 2012950"/>
                <a:gd name="connsiteX42" fmla="*/ 1059 w 1587501"/>
                <a:gd name="connsiteY42" fmla="*/ 1550215 h 2012950"/>
                <a:gd name="connsiteX43" fmla="*/ 5294 w 1587501"/>
                <a:gd name="connsiteY43" fmla="*/ 1438502 h 2012950"/>
                <a:gd name="connsiteX44" fmla="*/ 14822 w 1587501"/>
                <a:gd name="connsiteY44" fmla="*/ 1325731 h 2012950"/>
                <a:gd name="connsiteX45" fmla="*/ 28586 w 1587501"/>
                <a:gd name="connsiteY45" fmla="*/ 1213488 h 2012950"/>
                <a:gd name="connsiteX46" fmla="*/ 46585 w 1587501"/>
                <a:gd name="connsiteY46" fmla="*/ 1102305 h 2012950"/>
                <a:gd name="connsiteX47" fmla="*/ 69348 w 1587501"/>
                <a:gd name="connsiteY47" fmla="*/ 991121 h 2012950"/>
                <a:gd name="connsiteX48" fmla="*/ 96875 w 1587501"/>
                <a:gd name="connsiteY48" fmla="*/ 880997 h 2012950"/>
                <a:gd name="connsiteX49" fmla="*/ 129167 w 1587501"/>
                <a:gd name="connsiteY49" fmla="*/ 770872 h 2012950"/>
                <a:gd name="connsiteX50" fmla="*/ 166223 w 1587501"/>
                <a:gd name="connsiteY50" fmla="*/ 662865 h 2012950"/>
                <a:gd name="connsiteX51" fmla="*/ 207514 w 1587501"/>
                <a:gd name="connsiteY51" fmla="*/ 555388 h 2012950"/>
                <a:gd name="connsiteX52" fmla="*/ 254099 w 1587501"/>
                <a:gd name="connsiteY52" fmla="*/ 449499 h 2012950"/>
                <a:gd name="connsiteX53" fmla="*/ 304918 w 1587501"/>
                <a:gd name="connsiteY53" fmla="*/ 344669 h 2012950"/>
                <a:gd name="connsiteX54" fmla="*/ 360502 w 1587501"/>
                <a:gd name="connsiteY54" fmla="*/ 241427 h 2012950"/>
                <a:gd name="connsiteX55" fmla="*/ 421380 w 1587501"/>
                <a:gd name="connsiteY55" fmla="*/ 140303 h 2012950"/>
                <a:gd name="connsiteX56" fmla="*/ 453672 w 1587501"/>
                <a:gd name="connsiteY56" fmla="*/ 90006 h 2012950"/>
                <a:gd name="connsiteX57" fmla="*/ 466377 w 1587501"/>
                <a:gd name="connsiteY57" fmla="*/ 72534 h 2012950"/>
                <a:gd name="connsiteX58" fmla="*/ 496551 w 1587501"/>
                <a:gd name="connsiteY58" fmla="*/ 42885 h 2012950"/>
                <a:gd name="connsiteX59" fmla="*/ 530431 w 1587501"/>
                <a:gd name="connsiteY59" fmla="*/ 21707 h 2012950"/>
                <a:gd name="connsiteX60" fmla="*/ 568016 w 1587501"/>
                <a:gd name="connsiteY60" fmla="*/ 6353 h 2012950"/>
                <a:gd name="connsiteX61" fmla="*/ 607719 w 1587501"/>
                <a:gd name="connsiteY6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363663 w 1587501"/>
                <a:gd name="connsiteY6" fmla="*/ 520444 h 2012950"/>
                <a:gd name="connsiteX7" fmla="*/ 1531151 w 1587501"/>
                <a:gd name="connsiteY7" fmla="*/ 652947 h 2012950"/>
                <a:gd name="connsiteX8" fmla="*/ 1533416 w 1587501"/>
                <a:gd name="connsiteY8" fmla="*/ 650875 h 2012950"/>
                <a:gd name="connsiteX9" fmla="*/ 1533868 w 1587501"/>
                <a:gd name="connsiteY9" fmla="*/ 655079 h 2012950"/>
                <a:gd name="connsiteX10" fmla="*/ 1535113 w 1587501"/>
                <a:gd name="connsiteY10" fmla="*/ 656056 h 2012950"/>
                <a:gd name="connsiteX11" fmla="*/ 1534115 w 1587501"/>
                <a:gd name="connsiteY11" fmla="*/ 657366 h 2012950"/>
                <a:gd name="connsiteX12" fmla="*/ 1585380 w 1587501"/>
                <a:gd name="connsiteY12" fmla="*/ 1133475 h 2012950"/>
                <a:gd name="connsiteX13" fmla="*/ 1586441 w 1587501"/>
                <a:gd name="connsiteY13" fmla="*/ 1154113 h 2012950"/>
                <a:gd name="connsiteX14" fmla="*/ 1587501 w 1587501"/>
                <a:gd name="connsiteY14" fmla="*/ 1196446 h 2012950"/>
                <a:gd name="connsiteX15" fmla="*/ 1582729 w 1587501"/>
                <a:gd name="connsiteY15" fmla="*/ 1238250 h 2012950"/>
                <a:gd name="connsiteX16" fmla="*/ 1575306 w 1587501"/>
                <a:gd name="connsiteY16" fmla="*/ 1279525 h 2012950"/>
                <a:gd name="connsiteX17" fmla="*/ 1563110 w 1587501"/>
                <a:gd name="connsiteY17" fmla="*/ 1319213 h 2012950"/>
                <a:gd name="connsiteX18" fmla="*/ 1546142 w 1587501"/>
                <a:gd name="connsiteY18" fmla="*/ 1357842 h 2012950"/>
                <a:gd name="connsiteX19" fmla="*/ 1526523 w 1587501"/>
                <a:gd name="connsiteY19" fmla="*/ 1394354 h 2012950"/>
                <a:gd name="connsiteX20" fmla="*/ 1502662 w 1587501"/>
                <a:gd name="connsiteY20" fmla="*/ 1429279 h 2012950"/>
                <a:gd name="connsiteX21" fmla="*/ 1488875 w 1587501"/>
                <a:gd name="connsiteY21" fmla="*/ 1445683 h 2012950"/>
                <a:gd name="connsiteX22" fmla="*/ 1217527 w 1587501"/>
                <a:gd name="connsiteY22" fmla="*/ 1767054 h 2012950"/>
                <a:gd name="connsiteX23" fmla="*/ 1217936 w 1587501"/>
                <a:gd name="connsiteY23" fmla="*/ 1771686 h 2012950"/>
                <a:gd name="connsiteX24" fmla="*/ 1040316 w 1587501"/>
                <a:gd name="connsiteY24" fmla="*/ 1816100 h 2012950"/>
                <a:gd name="connsiteX25" fmla="*/ 1038202 w 1587501"/>
                <a:gd name="connsiteY25" fmla="*/ 1816100 h 2012950"/>
                <a:gd name="connsiteX26" fmla="*/ 1033592 w 1587501"/>
                <a:gd name="connsiteY26" fmla="*/ 1791998 h 2012950"/>
                <a:gd name="connsiteX27" fmla="*/ 1033324 w 1587501"/>
                <a:gd name="connsiteY27" fmla="*/ 1792091 h 2012950"/>
                <a:gd name="connsiteX28" fmla="*/ 1038099 w 1587501"/>
                <a:gd name="connsiteY28" fmla="*/ 1817056 h 2012950"/>
                <a:gd name="connsiteX29" fmla="*/ 255687 w 1587501"/>
                <a:gd name="connsiteY29" fmla="*/ 2007656 h 2012950"/>
                <a:gd name="connsiteX30" fmla="*/ 233453 w 1587501"/>
                <a:gd name="connsiteY30" fmla="*/ 2011891 h 2012950"/>
                <a:gd name="connsiteX31" fmla="*/ 188986 w 1587501"/>
                <a:gd name="connsiteY31" fmla="*/ 2012950 h 2012950"/>
                <a:gd name="connsiteX32" fmla="*/ 147165 w 1587501"/>
                <a:gd name="connsiteY32" fmla="*/ 2004479 h 2012950"/>
                <a:gd name="connsiteX33" fmla="*/ 109051 w 1587501"/>
                <a:gd name="connsiteY33" fmla="*/ 1987537 h 2012950"/>
                <a:gd name="connsiteX34" fmla="*/ 74641 w 1587501"/>
                <a:gd name="connsiteY34" fmla="*/ 1963182 h 2012950"/>
                <a:gd name="connsiteX35" fmla="*/ 46585 w 1587501"/>
                <a:gd name="connsiteY35" fmla="*/ 1931945 h 2012950"/>
                <a:gd name="connsiteX36" fmla="*/ 25410 w 1587501"/>
                <a:gd name="connsiteY36" fmla="*/ 1895413 h 2012950"/>
                <a:gd name="connsiteX37" fmla="*/ 11646 w 1587501"/>
                <a:gd name="connsiteY37" fmla="*/ 1853587 h 2012950"/>
                <a:gd name="connsiteX38" fmla="*/ 9529 w 1587501"/>
                <a:gd name="connsiteY38" fmla="*/ 1831351 h 2012950"/>
                <a:gd name="connsiteX39" fmla="*/ 4764 w 1587501"/>
                <a:gd name="connsiteY39" fmla="*/ 1775229 h 2012950"/>
                <a:gd name="connsiteX40" fmla="*/ 0 w 1587501"/>
                <a:gd name="connsiteY40" fmla="*/ 1662987 h 2012950"/>
                <a:gd name="connsiteX41" fmla="*/ 1059 w 1587501"/>
                <a:gd name="connsiteY41" fmla="*/ 1550215 h 2012950"/>
                <a:gd name="connsiteX42" fmla="*/ 5294 w 1587501"/>
                <a:gd name="connsiteY42" fmla="*/ 1438502 h 2012950"/>
                <a:gd name="connsiteX43" fmla="*/ 14822 w 1587501"/>
                <a:gd name="connsiteY43" fmla="*/ 1325731 h 2012950"/>
                <a:gd name="connsiteX44" fmla="*/ 28586 w 1587501"/>
                <a:gd name="connsiteY44" fmla="*/ 1213488 h 2012950"/>
                <a:gd name="connsiteX45" fmla="*/ 46585 w 1587501"/>
                <a:gd name="connsiteY45" fmla="*/ 1102305 h 2012950"/>
                <a:gd name="connsiteX46" fmla="*/ 69348 w 1587501"/>
                <a:gd name="connsiteY46" fmla="*/ 991121 h 2012950"/>
                <a:gd name="connsiteX47" fmla="*/ 96875 w 1587501"/>
                <a:gd name="connsiteY47" fmla="*/ 880997 h 2012950"/>
                <a:gd name="connsiteX48" fmla="*/ 129167 w 1587501"/>
                <a:gd name="connsiteY48" fmla="*/ 770872 h 2012950"/>
                <a:gd name="connsiteX49" fmla="*/ 166223 w 1587501"/>
                <a:gd name="connsiteY49" fmla="*/ 662865 h 2012950"/>
                <a:gd name="connsiteX50" fmla="*/ 207514 w 1587501"/>
                <a:gd name="connsiteY50" fmla="*/ 555388 h 2012950"/>
                <a:gd name="connsiteX51" fmla="*/ 254099 w 1587501"/>
                <a:gd name="connsiteY51" fmla="*/ 449499 h 2012950"/>
                <a:gd name="connsiteX52" fmla="*/ 304918 w 1587501"/>
                <a:gd name="connsiteY52" fmla="*/ 344669 h 2012950"/>
                <a:gd name="connsiteX53" fmla="*/ 360502 w 1587501"/>
                <a:gd name="connsiteY53" fmla="*/ 241427 h 2012950"/>
                <a:gd name="connsiteX54" fmla="*/ 421380 w 1587501"/>
                <a:gd name="connsiteY54" fmla="*/ 140303 h 2012950"/>
                <a:gd name="connsiteX55" fmla="*/ 453672 w 1587501"/>
                <a:gd name="connsiteY55" fmla="*/ 90006 h 2012950"/>
                <a:gd name="connsiteX56" fmla="*/ 466377 w 1587501"/>
                <a:gd name="connsiteY56" fmla="*/ 72534 h 2012950"/>
                <a:gd name="connsiteX57" fmla="*/ 496551 w 1587501"/>
                <a:gd name="connsiteY57" fmla="*/ 42885 h 2012950"/>
                <a:gd name="connsiteX58" fmla="*/ 530431 w 1587501"/>
                <a:gd name="connsiteY58" fmla="*/ 21707 h 2012950"/>
                <a:gd name="connsiteX59" fmla="*/ 568016 w 1587501"/>
                <a:gd name="connsiteY59" fmla="*/ 6353 h 2012950"/>
                <a:gd name="connsiteX60" fmla="*/ 607719 w 1587501"/>
                <a:gd name="connsiteY6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363663 w 1587501"/>
                <a:gd name="connsiteY5" fmla="*/ 518856 h 2012950"/>
                <a:gd name="connsiteX6" fmla="*/ 1531151 w 1587501"/>
                <a:gd name="connsiteY6" fmla="*/ 652947 h 2012950"/>
                <a:gd name="connsiteX7" fmla="*/ 1533416 w 1587501"/>
                <a:gd name="connsiteY7" fmla="*/ 650875 h 2012950"/>
                <a:gd name="connsiteX8" fmla="*/ 1533868 w 1587501"/>
                <a:gd name="connsiteY8" fmla="*/ 655079 h 2012950"/>
                <a:gd name="connsiteX9" fmla="*/ 1535113 w 1587501"/>
                <a:gd name="connsiteY9" fmla="*/ 656056 h 2012950"/>
                <a:gd name="connsiteX10" fmla="*/ 1534115 w 1587501"/>
                <a:gd name="connsiteY10" fmla="*/ 657366 h 2012950"/>
                <a:gd name="connsiteX11" fmla="*/ 1585380 w 1587501"/>
                <a:gd name="connsiteY11" fmla="*/ 1133475 h 2012950"/>
                <a:gd name="connsiteX12" fmla="*/ 1586441 w 1587501"/>
                <a:gd name="connsiteY12" fmla="*/ 1154113 h 2012950"/>
                <a:gd name="connsiteX13" fmla="*/ 1587501 w 1587501"/>
                <a:gd name="connsiteY13" fmla="*/ 1196446 h 2012950"/>
                <a:gd name="connsiteX14" fmla="*/ 1582729 w 1587501"/>
                <a:gd name="connsiteY14" fmla="*/ 1238250 h 2012950"/>
                <a:gd name="connsiteX15" fmla="*/ 1575306 w 1587501"/>
                <a:gd name="connsiteY15" fmla="*/ 1279525 h 2012950"/>
                <a:gd name="connsiteX16" fmla="*/ 1563110 w 1587501"/>
                <a:gd name="connsiteY16" fmla="*/ 1319213 h 2012950"/>
                <a:gd name="connsiteX17" fmla="*/ 1546142 w 1587501"/>
                <a:gd name="connsiteY17" fmla="*/ 1357842 h 2012950"/>
                <a:gd name="connsiteX18" fmla="*/ 1526523 w 1587501"/>
                <a:gd name="connsiteY18" fmla="*/ 1394354 h 2012950"/>
                <a:gd name="connsiteX19" fmla="*/ 1502662 w 1587501"/>
                <a:gd name="connsiteY19" fmla="*/ 1429279 h 2012950"/>
                <a:gd name="connsiteX20" fmla="*/ 1488875 w 1587501"/>
                <a:gd name="connsiteY20" fmla="*/ 1445683 h 2012950"/>
                <a:gd name="connsiteX21" fmla="*/ 1217527 w 1587501"/>
                <a:gd name="connsiteY21" fmla="*/ 1767054 h 2012950"/>
                <a:gd name="connsiteX22" fmla="*/ 1217936 w 1587501"/>
                <a:gd name="connsiteY22" fmla="*/ 1771686 h 2012950"/>
                <a:gd name="connsiteX23" fmla="*/ 1040316 w 1587501"/>
                <a:gd name="connsiteY23" fmla="*/ 1816100 h 2012950"/>
                <a:gd name="connsiteX24" fmla="*/ 1038202 w 1587501"/>
                <a:gd name="connsiteY24" fmla="*/ 1816100 h 2012950"/>
                <a:gd name="connsiteX25" fmla="*/ 1033592 w 1587501"/>
                <a:gd name="connsiteY25" fmla="*/ 1791998 h 2012950"/>
                <a:gd name="connsiteX26" fmla="*/ 1033324 w 1587501"/>
                <a:gd name="connsiteY26" fmla="*/ 1792091 h 2012950"/>
                <a:gd name="connsiteX27" fmla="*/ 1038099 w 1587501"/>
                <a:gd name="connsiteY27" fmla="*/ 1817056 h 2012950"/>
                <a:gd name="connsiteX28" fmla="*/ 255687 w 1587501"/>
                <a:gd name="connsiteY28" fmla="*/ 2007656 h 2012950"/>
                <a:gd name="connsiteX29" fmla="*/ 233453 w 1587501"/>
                <a:gd name="connsiteY29" fmla="*/ 2011891 h 2012950"/>
                <a:gd name="connsiteX30" fmla="*/ 188986 w 1587501"/>
                <a:gd name="connsiteY30" fmla="*/ 2012950 h 2012950"/>
                <a:gd name="connsiteX31" fmla="*/ 147165 w 1587501"/>
                <a:gd name="connsiteY31" fmla="*/ 2004479 h 2012950"/>
                <a:gd name="connsiteX32" fmla="*/ 109051 w 1587501"/>
                <a:gd name="connsiteY32" fmla="*/ 1987537 h 2012950"/>
                <a:gd name="connsiteX33" fmla="*/ 74641 w 1587501"/>
                <a:gd name="connsiteY33" fmla="*/ 1963182 h 2012950"/>
                <a:gd name="connsiteX34" fmla="*/ 46585 w 1587501"/>
                <a:gd name="connsiteY34" fmla="*/ 1931945 h 2012950"/>
                <a:gd name="connsiteX35" fmla="*/ 25410 w 1587501"/>
                <a:gd name="connsiteY35" fmla="*/ 1895413 h 2012950"/>
                <a:gd name="connsiteX36" fmla="*/ 11646 w 1587501"/>
                <a:gd name="connsiteY36" fmla="*/ 1853587 h 2012950"/>
                <a:gd name="connsiteX37" fmla="*/ 9529 w 1587501"/>
                <a:gd name="connsiteY37" fmla="*/ 1831351 h 2012950"/>
                <a:gd name="connsiteX38" fmla="*/ 4764 w 1587501"/>
                <a:gd name="connsiteY38" fmla="*/ 1775229 h 2012950"/>
                <a:gd name="connsiteX39" fmla="*/ 0 w 1587501"/>
                <a:gd name="connsiteY39" fmla="*/ 1662987 h 2012950"/>
                <a:gd name="connsiteX40" fmla="*/ 1059 w 1587501"/>
                <a:gd name="connsiteY40" fmla="*/ 1550215 h 2012950"/>
                <a:gd name="connsiteX41" fmla="*/ 5294 w 1587501"/>
                <a:gd name="connsiteY41" fmla="*/ 1438502 h 2012950"/>
                <a:gd name="connsiteX42" fmla="*/ 14822 w 1587501"/>
                <a:gd name="connsiteY42" fmla="*/ 1325731 h 2012950"/>
                <a:gd name="connsiteX43" fmla="*/ 28586 w 1587501"/>
                <a:gd name="connsiteY43" fmla="*/ 1213488 h 2012950"/>
                <a:gd name="connsiteX44" fmla="*/ 46585 w 1587501"/>
                <a:gd name="connsiteY44" fmla="*/ 1102305 h 2012950"/>
                <a:gd name="connsiteX45" fmla="*/ 69348 w 1587501"/>
                <a:gd name="connsiteY45" fmla="*/ 991121 h 2012950"/>
                <a:gd name="connsiteX46" fmla="*/ 96875 w 1587501"/>
                <a:gd name="connsiteY46" fmla="*/ 880997 h 2012950"/>
                <a:gd name="connsiteX47" fmla="*/ 129167 w 1587501"/>
                <a:gd name="connsiteY47" fmla="*/ 770872 h 2012950"/>
                <a:gd name="connsiteX48" fmla="*/ 166223 w 1587501"/>
                <a:gd name="connsiteY48" fmla="*/ 662865 h 2012950"/>
                <a:gd name="connsiteX49" fmla="*/ 207514 w 1587501"/>
                <a:gd name="connsiteY49" fmla="*/ 555388 h 2012950"/>
                <a:gd name="connsiteX50" fmla="*/ 254099 w 1587501"/>
                <a:gd name="connsiteY50" fmla="*/ 449499 h 2012950"/>
                <a:gd name="connsiteX51" fmla="*/ 304918 w 1587501"/>
                <a:gd name="connsiteY51" fmla="*/ 344669 h 2012950"/>
                <a:gd name="connsiteX52" fmla="*/ 360502 w 1587501"/>
                <a:gd name="connsiteY52" fmla="*/ 241427 h 2012950"/>
                <a:gd name="connsiteX53" fmla="*/ 421380 w 1587501"/>
                <a:gd name="connsiteY53" fmla="*/ 140303 h 2012950"/>
                <a:gd name="connsiteX54" fmla="*/ 453672 w 1587501"/>
                <a:gd name="connsiteY54" fmla="*/ 90006 h 2012950"/>
                <a:gd name="connsiteX55" fmla="*/ 466377 w 1587501"/>
                <a:gd name="connsiteY55" fmla="*/ 72534 h 2012950"/>
                <a:gd name="connsiteX56" fmla="*/ 496551 w 1587501"/>
                <a:gd name="connsiteY56" fmla="*/ 42885 h 2012950"/>
                <a:gd name="connsiteX57" fmla="*/ 530431 w 1587501"/>
                <a:gd name="connsiteY57" fmla="*/ 21707 h 2012950"/>
                <a:gd name="connsiteX58" fmla="*/ 568016 w 1587501"/>
                <a:gd name="connsiteY58" fmla="*/ 6353 h 2012950"/>
                <a:gd name="connsiteX59" fmla="*/ 607719 w 1587501"/>
                <a:gd name="connsiteY5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1038099 w 1587501"/>
                <a:gd name="connsiteY26" fmla="*/ 1817056 h 2012950"/>
                <a:gd name="connsiteX27" fmla="*/ 255687 w 1587501"/>
                <a:gd name="connsiteY27" fmla="*/ 2007656 h 2012950"/>
                <a:gd name="connsiteX28" fmla="*/ 233453 w 1587501"/>
                <a:gd name="connsiteY28" fmla="*/ 2011891 h 2012950"/>
                <a:gd name="connsiteX29" fmla="*/ 188986 w 1587501"/>
                <a:gd name="connsiteY29" fmla="*/ 2012950 h 2012950"/>
                <a:gd name="connsiteX30" fmla="*/ 147165 w 1587501"/>
                <a:gd name="connsiteY30" fmla="*/ 2004479 h 2012950"/>
                <a:gd name="connsiteX31" fmla="*/ 109051 w 1587501"/>
                <a:gd name="connsiteY31" fmla="*/ 1987537 h 2012950"/>
                <a:gd name="connsiteX32" fmla="*/ 74641 w 1587501"/>
                <a:gd name="connsiteY32" fmla="*/ 1963182 h 2012950"/>
                <a:gd name="connsiteX33" fmla="*/ 46585 w 1587501"/>
                <a:gd name="connsiteY33" fmla="*/ 1931945 h 2012950"/>
                <a:gd name="connsiteX34" fmla="*/ 25410 w 1587501"/>
                <a:gd name="connsiteY34" fmla="*/ 1895413 h 2012950"/>
                <a:gd name="connsiteX35" fmla="*/ 11646 w 1587501"/>
                <a:gd name="connsiteY35" fmla="*/ 1853587 h 2012950"/>
                <a:gd name="connsiteX36" fmla="*/ 9529 w 1587501"/>
                <a:gd name="connsiteY36" fmla="*/ 1831351 h 2012950"/>
                <a:gd name="connsiteX37" fmla="*/ 4764 w 1587501"/>
                <a:gd name="connsiteY37" fmla="*/ 1775229 h 2012950"/>
                <a:gd name="connsiteX38" fmla="*/ 0 w 1587501"/>
                <a:gd name="connsiteY38" fmla="*/ 1662987 h 2012950"/>
                <a:gd name="connsiteX39" fmla="*/ 1059 w 1587501"/>
                <a:gd name="connsiteY39" fmla="*/ 1550215 h 2012950"/>
                <a:gd name="connsiteX40" fmla="*/ 5294 w 1587501"/>
                <a:gd name="connsiteY40" fmla="*/ 1438502 h 2012950"/>
                <a:gd name="connsiteX41" fmla="*/ 14822 w 1587501"/>
                <a:gd name="connsiteY41" fmla="*/ 1325731 h 2012950"/>
                <a:gd name="connsiteX42" fmla="*/ 28586 w 1587501"/>
                <a:gd name="connsiteY42" fmla="*/ 1213488 h 2012950"/>
                <a:gd name="connsiteX43" fmla="*/ 46585 w 1587501"/>
                <a:gd name="connsiteY43" fmla="*/ 1102305 h 2012950"/>
                <a:gd name="connsiteX44" fmla="*/ 69348 w 1587501"/>
                <a:gd name="connsiteY44" fmla="*/ 991121 h 2012950"/>
                <a:gd name="connsiteX45" fmla="*/ 96875 w 1587501"/>
                <a:gd name="connsiteY45" fmla="*/ 880997 h 2012950"/>
                <a:gd name="connsiteX46" fmla="*/ 129167 w 1587501"/>
                <a:gd name="connsiteY46" fmla="*/ 770872 h 2012950"/>
                <a:gd name="connsiteX47" fmla="*/ 166223 w 1587501"/>
                <a:gd name="connsiteY47" fmla="*/ 662865 h 2012950"/>
                <a:gd name="connsiteX48" fmla="*/ 207514 w 1587501"/>
                <a:gd name="connsiteY48" fmla="*/ 555388 h 2012950"/>
                <a:gd name="connsiteX49" fmla="*/ 254099 w 1587501"/>
                <a:gd name="connsiteY49" fmla="*/ 449499 h 2012950"/>
                <a:gd name="connsiteX50" fmla="*/ 304918 w 1587501"/>
                <a:gd name="connsiteY50" fmla="*/ 344669 h 2012950"/>
                <a:gd name="connsiteX51" fmla="*/ 360502 w 1587501"/>
                <a:gd name="connsiteY51" fmla="*/ 241427 h 2012950"/>
                <a:gd name="connsiteX52" fmla="*/ 421380 w 1587501"/>
                <a:gd name="connsiteY52" fmla="*/ 140303 h 2012950"/>
                <a:gd name="connsiteX53" fmla="*/ 453672 w 1587501"/>
                <a:gd name="connsiteY53" fmla="*/ 90006 h 2012950"/>
                <a:gd name="connsiteX54" fmla="*/ 466377 w 1587501"/>
                <a:gd name="connsiteY54" fmla="*/ 72534 h 2012950"/>
                <a:gd name="connsiteX55" fmla="*/ 496551 w 1587501"/>
                <a:gd name="connsiteY55" fmla="*/ 42885 h 2012950"/>
                <a:gd name="connsiteX56" fmla="*/ 530431 w 1587501"/>
                <a:gd name="connsiteY56" fmla="*/ 21707 h 2012950"/>
                <a:gd name="connsiteX57" fmla="*/ 568016 w 1587501"/>
                <a:gd name="connsiteY57" fmla="*/ 6353 h 2012950"/>
                <a:gd name="connsiteX58" fmla="*/ 607719 w 1587501"/>
                <a:gd name="connsiteY58"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8202 w 1587501"/>
                <a:gd name="connsiteY23" fmla="*/ 1816100 h 2012950"/>
                <a:gd name="connsiteX24" fmla="*/ 1033592 w 1587501"/>
                <a:gd name="connsiteY24" fmla="*/ 1791998 h 2012950"/>
                <a:gd name="connsiteX25" fmla="*/ 1033324 w 1587501"/>
                <a:gd name="connsiteY25" fmla="*/ 1792091 h 2012950"/>
                <a:gd name="connsiteX26" fmla="*/ 255687 w 1587501"/>
                <a:gd name="connsiteY26" fmla="*/ 2007656 h 2012950"/>
                <a:gd name="connsiteX27" fmla="*/ 233453 w 1587501"/>
                <a:gd name="connsiteY27" fmla="*/ 2011891 h 2012950"/>
                <a:gd name="connsiteX28" fmla="*/ 188986 w 1587501"/>
                <a:gd name="connsiteY28" fmla="*/ 2012950 h 2012950"/>
                <a:gd name="connsiteX29" fmla="*/ 147165 w 1587501"/>
                <a:gd name="connsiteY29" fmla="*/ 2004479 h 2012950"/>
                <a:gd name="connsiteX30" fmla="*/ 109051 w 1587501"/>
                <a:gd name="connsiteY30" fmla="*/ 1987537 h 2012950"/>
                <a:gd name="connsiteX31" fmla="*/ 74641 w 1587501"/>
                <a:gd name="connsiteY31" fmla="*/ 1963182 h 2012950"/>
                <a:gd name="connsiteX32" fmla="*/ 46585 w 1587501"/>
                <a:gd name="connsiteY32" fmla="*/ 1931945 h 2012950"/>
                <a:gd name="connsiteX33" fmla="*/ 25410 w 1587501"/>
                <a:gd name="connsiteY33" fmla="*/ 1895413 h 2012950"/>
                <a:gd name="connsiteX34" fmla="*/ 11646 w 1587501"/>
                <a:gd name="connsiteY34" fmla="*/ 1853587 h 2012950"/>
                <a:gd name="connsiteX35" fmla="*/ 9529 w 1587501"/>
                <a:gd name="connsiteY35" fmla="*/ 1831351 h 2012950"/>
                <a:gd name="connsiteX36" fmla="*/ 4764 w 1587501"/>
                <a:gd name="connsiteY36" fmla="*/ 1775229 h 2012950"/>
                <a:gd name="connsiteX37" fmla="*/ 0 w 1587501"/>
                <a:gd name="connsiteY37" fmla="*/ 1662987 h 2012950"/>
                <a:gd name="connsiteX38" fmla="*/ 1059 w 1587501"/>
                <a:gd name="connsiteY38" fmla="*/ 1550215 h 2012950"/>
                <a:gd name="connsiteX39" fmla="*/ 5294 w 1587501"/>
                <a:gd name="connsiteY39" fmla="*/ 1438502 h 2012950"/>
                <a:gd name="connsiteX40" fmla="*/ 14822 w 1587501"/>
                <a:gd name="connsiteY40" fmla="*/ 1325731 h 2012950"/>
                <a:gd name="connsiteX41" fmla="*/ 28586 w 1587501"/>
                <a:gd name="connsiteY41" fmla="*/ 1213488 h 2012950"/>
                <a:gd name="connsiteX42" fmla="*/ 46585 w 1587501"/>
                <a:gd name="connsiteY42" fmla="*/ 1102305 h 2012950"/>
                <a:gd name="connsiteX43" fmla="*/ 69348 w 1587501"/>
                <a:gd name="connsiteY43" fmla="*/ 991121 h 2012950"/>
                <a:gd name="connsiteX44" fmla="*/ 96875 w 1587501"/>
                <a:gd name="connsiteY44" fmla="*/ 880997 h 2012950"/>
                <a:gd name="connsiteX45" fmla="*/ 129167 w 1587501"/>
                <a:gd name="connsiteY45" fmla="*/ 770872 h 2012950"/>
                <a:gd name="connsiteX46" fmla="*/ 166223 w 1587501"/>
                <a:gd name="connsiteY46" fmla="*/ 662865 h 2012950"/>
                <a:gd name="connsiteX47" fmla="*/ 207514 w 1587501"/>
                <a:gd name="connsiteY47" fmla="*/ 555388 h 2012950"/>
                <a:gd name="connsiteX48" fmla="*/ 254099 w 1587501"/>
                <a:gd name="connsiteY48" fmla="*/ 449499 h 2012950"/>
                <a:gd name="connsiteX49" fmla="*/ 304918 w 1587501"/>
                <a:gd name="connsiteY49" fmla="*/ 344669 h 2012950"/>
                <a:gd name="connsiteX50" fmla="*/ 360502 w 1587501"/>
                <a:gd name="connsiteY50" fmla="*/ 241427 h 2012950"/>
                <a:gd name="connsiteX51" fmla="*/ 421380 w 1587501"/>
                <a:gd name="connsiteY51" fmla="*/ 140303 h 2012950"/>
                <a:gd name="connsiteX52" fmla="*/ 453672 w 1587501"/>
                <a:gd name="connsiteY52" fmla="*/ 90006 h 2012950"/>
                <a:gd name="connsiteX53" fmla="*/ 466377 w 1587501"/>
                <a:gd name="connsiteY53" fmla="*/ 72534 h 2012950"/>
                <a:gd name="connsiteX54" fmla="*/ 496551 w 1587501"/>
                <a:gd name="connsiteY54" fmla="*/ 42885 h 2012950"/>
                <a:gd name="connsiteX55" fmla="*/ 530431 w 1587501"/>
                <a:gd name="connsiteY55" fmla="*/ 21707 h 2012950"/>
                <a:gd name="connsiteX56" fmla="*/ 568016 w 1587501"/>
                <a:gd name="connsiteY56" fmla="*/ 6353 h 2012950"/>
                <a:gd name="connsiteX57" fmla="*/ 607719 w 1587501"/>
                <a:gd name="connsiteY57"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1033324 w 1587501"/>
                <a:gd name="connsiteY24" fmla="*/ 1792091 h 2012950"/>
                <a:gd name="connsiteX25" fmla="*/ 255687 w 1587501"/>
                <a:gd name="connsiteY25" fmla="*/ 2007656 h 2012950"/>
                <a:gd name="connsiteX26" fmla="*/ 233453 w 1587501"/>
                <a:gd name="connsiteY26" fmla="*/ 2011891 h 2012950"/>
                <a:gd name="connsiteX27" fmla="*/ 188986 w 1587501"/>
                <a:gd name="connsiteY27" fmla="*/ 2012950 h 2012950"/>
                <a:gd name="connsiteX28" fmla="*/ 147165 w 1587501"/>
                <a:gd name="connsiteY28" fmla="*/ 2004479 h 2012950"/>
                <a:gd name="connsiteX29" fmla="*/ 109051 w 1587501"/>
                <a:gd name="connsiteY29" fmla="*/ 1987537 h 2012950"/>
                <a:gd name="connsiteX30" fmla="*/ 74641 w 1587501"/>
                <a:gd name="connsiteY30" fmla="*/ 1963182 h 2012950"/>
                <a:gd name="connsiteX31" fmla="*/ 46585 w 1587501"/>
                <a:gd name="connsiteY31" fmla="*/ 1931945 h 2012950"/>
                <a:gd name="connsiteX32" fmla="*/ 25410 w 1587501"/>
                <a:gd name="connsiteY32" fmla="*/ 1895413 h 2012950"/>
                <a:gd name="connsiteX33" fmla="*/ 11646 w 1587501"/>
                <a:gd name="connsiteY33" fmla="*/ 1853587 h 2012950"/>
                <a:gd name="connsiteX34" fmla="*/ 9529 w 1587501"/>
                <a:gd name="connsiteY34" fmla="*/ 1831351 h 2012950"/>
                <a:gd name="connsiteX35" fmla="*/ 4764 w 1587501"/>
                <a:gd name="connsiteY35" fmla="*/ 1775229 h 2012950"/>
                <a:gd name="connsiteX36" fmla="*/ 0 w 1587501"/>
                <a:gd name="connsiteY36" fmla="*/ 1662987 h 2012950"/>
                <a:gd name="connsiteX37" fmla="*/ 1059 w 1587501"/>
                <a:gd name="connsiteY37" fmla="*/ 1550215 h 2012950"/>
                <a:gd name="connsiteX38" fmla="*/ 5294 w 1587501"/>
                <a:gd name="connsiteY38" fmla="*/ 1438502 h 2012950"/>
                <a:gd name="connsiteX39" fmla="*/ 14822 w 1587501"/>
                <a:gd name="connsiteY39" fmla="*/ 1325731 h 2012950"/>
                <a:gd name="connsiteX40" fmla="*/ 28586 w 1587501"/>
                <a:gd name="connsiteY40" fmla="*/ 1213488 h 2012950"/>
                <a:gd name="connsiteX41" fmla="*/ 46585 w 1587501"/>
                <a:gd name="connsiteY41" fmla="*/ 1102305 h 2012950"/>
                <a:gd name="connsiteX42" fmla="*/ 69348 w 1587501"/>
                <a:gd name="connsiteY42" fmla="*/ 991121 h 2012950"/>
                <a:gd name="connsiteX43" fmla="*/ 96875 w 1587501"/>
                <a:gd name="connsiteY43" fmla="*/ 880997 h 2012950"/>
                <a:gd name="connsiteX44" fmla="*/ 129167 w 1587501"/>
                <a:gd name="connsiteY44" fmla="*/ 770872 h 2012950"/>
                <a:gd name="connsiteX45" fmla="*/ 166223 w 1587501"/>
                <a:gd name="connsiteY45" fmla="*/ 662865 h 2012950"/>
                <a:gd name="connsiteX46" fmla="*/ 207514 w 1587501"/>
                <a:gd name="connsiteY46" fmla="*/ 555388 h 2012950"/>
                <a:gd name="connsiteX47" fmla="*/ 254099 w 1587501"/>
                <a:gd name="connsiteY47" fmla="*/ 449499 h 2012950"/>
                <a:gd name="connsiteX48" fmla="*/ 304918 w 1587501"/>
                <a:gd name="connsiteY48" fmla="*/ 344669 h 2012950"/>
                <a:gd name="connsiteX49" fmla="*/ 360502 w 1587501"/>
                <a:gd name="connsiteY49" fmla="*/ 241427 h 2012950"/>
                <a:gd name="connsiteX50" fmla="*/ 421380 w 1587501"/>
                <a:gd name="connsiteY50" fmla="*/ 140303 h 2012950"/>
                <a:gd name="connsiteX51" fmla="*/ 453672 w 1587501"/>
                <a:gd name="connsiteY51" fmla="*/ 90006 h 2012950"/>
                <a:gd name="connsiteX52" fmla="*/ 466377 w 1587501"/>
                <a:gd name="connsiteY52" fmla="*/ 72534 h 2012950"/>
                <a:gd name="connsiteX53" fmla="*/ 496551 w 1587501"/>
                <a:gd name="connsiteY53" fmla="*/ 42885 h 2012950"/>
                <a:gd name="connsiteX54" fmla="*/ 530431 w 1587501"/>
                <a:gd name="connsiteY54" fmla="*/ 21707 h 2012950"/>
                <a:gd name="connsiteX55" fmla="*/ 568016 w 1587501"/>
                <a:gd name="connsiteY55" fmla="*/ 6353 h 2012950"/>
                <a:gd name="connsiteX56" fmla="*/ 607719 w 1587501"/>
                <a:gd name="connsiteY56"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1033592 w 1587501"/>
                <a:gd name="connsiteY23" fmla="*/ 1791998 h 2012950"/>
                <a:gd name="connsiteX24" fmla="*/ 255687 w 1587501"/>
                <a:gd name="connsiteY24" fmla="*/ 2007656 h 2012950"/>
                <a:gd name="connsiteX25" fmla="*/ 233453 w 1587501"/>
                <a:gd name="connsiteY25" fmla="*/ 2011891 h 2012950"/>
                <a:gd name="connsiteX26" fmla="*/ 188986 w 1587501"/>
                <a:gd name="connsiteY26" fmla="*/ 2012950 h 2012950"/>
                <a:gd name="connsiteX27" fmla="*/ 147165 w 1587501"/>
                <a:gd name="connsiteY27" fmla="*/ 2004479 h 2012950"/>
                <a:gd name="connsiteX28" fmla="*/ 109051 w 1587501"/>
                <a:gd name="connsiteY28" fmla="*/ 1987537 h 2012950"/>
                <a:gd name="connsiteX29" fmla="*/ 74641 w 1587501"/>
                <a:gd name="connsiteY29" fmla="*/ 1963182 h 2012950"/>
                <a:gd name="connsiteX30" fmla="*/ 46585 w 1587501"/>
                <a:gd name="connsiteY30" fmla="*/ 1931945 h 2012950"/>
                <a:gd name="connsiteX31" fmla="*/ 25410 w 1587501"/>
                <a:gd name="connsiteY31" fmla="*/ 1895413 h 2012950"/>
                <a:gd name="connsiteX32" fmla="*/ 11646 w 1587501"/>
                <a:gd name="connsiteY32" fmla="*/ 1853587 h 2012950"/>
                <a:gd name="connsiteX33" fmla="*/ 9529 w 1587501"/>
                <a:gd name="connsiteY33" fmla="*/ 1831351 h 2012950"/>
                <a:gd name="connsiteX34" fmla="*/ 4764 w 1587501"/>
                <a:gd name="connsiteY34" fmla="*/ 1775229 h 2012950"/>
                <a:gd name="connsiteX35" fmla="*/ 0 w 1587501"/>
                <a:gd name="connsiteY35" fmla="*/ 1662987 h 2012950"/>
                <a:gd name="connsiteX36" fmla="*/ 1059 w 1587501"/>
                <a:gd name="connsiteY36" fmla="*/ 1550215 h 2012950"/>
                <a:gd name="connsiteX37" fmla="*/ 5294 w 1587501"/>
                <a:gd name="connsiteY37" fmla="*/ 1438502 h 2012950"/>
                <a:gd name="connsiteX38" fmla="*/ 14822 w 1587501"/>
                <a:gd name="connsiteY38" fmla="*/ 1325731 h 2012950"/>
                <a:gd name="connsiteX39" fmla="*/ 28586 w 1587501"/>
                <a:gd name="connsiteY39" fmla="*/ 1213488 h 2012950"/>
                <a:gd name="connsiteX40" fmla="*/ 46585 w 1587501"/>
                <a:gd name="connsiteY40" fmla="*/ 1102305 h 2012950"/>
                <a:gd name="connsiteX41" fmla="*/ 69348 w 1587501"/>
                <a:gd name="connsiteY41" fmla="*/ 991121 h 2012950"/>
                <a:gd name="connsiteX42" fmla="*/ 96875 w 1587501"/>
                <a:gd name="connsiteY42" fmla="*/ 880997 h 2012950"/>
                <a:gd name="connsiteX43" fmla="*/ 129167 w 1587501"/>
                <a:gd name="connsiteY43" fmla="*/ 770872 h 2012950"/>
                <a:gd name="connsiteX44" fmla="*/ 166223 w 1587501"/>
                <a:gd name="connsiteY44" fmla="*/ 662865 h 2012950"/>
                <a:gd name="connsiteX45" fmla="*/ 207514 w 1587501"/>
                <a:gd name="connsiteY45" fmla="*/ 555388 h 2012950"/>
                <a:gd name="connsiteX46" fmla="*/ 254099 w 1587501"/>
                <a:gd name="connsiteY46" fmla="*/ 449499 h 2012950"/>
                <a:gd name="connsiteX47" fmla="*/ 304918 w 1587501"/>
                <a:gd name="connsiteY47" fmla="*/ 344669 h 2012950"/>
                <a:gd name="connsiteX48" fmla="*/ 360502 w 1587501"/>
                <a:gd name="connsiteY48" fmla="*/ 241427 h 2012950"/>
                <a:gd name="connsiteX49" fmla="*/ 421380 w 1587501"/>
                <a:gd name="connsiteY49" fmla="*/ 140303 h 2012950"/>
                <a:gd name="connsiteX50" fmla="*/ 453672 w 1587501"/>
                <a:gd name="connsiteY50" fmla="*/ 90006 h 2012950"/>
                <a:gd name="connsiteX51" fmla="*/ 466377 w 1587501"/>
                <a:gd name="connsiteY51" fmla="*/ 72534 h 2012950"/>
                <a:gd name="connsiteX52" fmla="*/ 496551 w 1587501"/>
                <a:gd name="connsiteY52" fmla="*/ 42885 h 2012950"/>
                <a:gd name="connsiteX53" fmla="*/ 530431 w 1587501"/>
                <a:gd name="connsiteY53" fmla="*/ 21707 h 2012950"/>
                <a:gd name="connsiteX54" fmla="*/ 568016 w 1587501"/>
                <a:gd name="connsiteY54" fmla="*/ 6353 h 2012950"/>
                <a:gd name="connsiteX55" fmla="*/ 607719 w 1587501"/>
                <a:gd name="connsiteY55"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1040316 w 1587501"/>
                <a:gd name="connsiteY22" fmla="*/ 1816100 h 2012950"/>
                <a:gd name="connsiteX23" fmla="*/ 255687 w 1587501"/>
                <a:gd name="connsiteY23" fmla="*/ 2007656 h 2012950"/>
                <a:gd name="connsiteX24" fmla="*/ 233453 w 1587501"/>
                <a:gd name="connsiteY24" fmla="*/ 2011891 h 2012950"/>
                <a:gd name="connsiteX25" fmla="*/ 188986 w 1587501"/>
                <a:gd name="connsiteY25" fmla="*/ 2012950 h 2012950"/>
                <a:gd name="connsiteX26" fmla="*/ 147165 w 1587501"/>
                <a:gd name="connsiteY26" fmla="*/ 2004479 h 2012950"/>
                <a:gd name="connsiteX27" fmla="*/ 109051 w 1587501"/>
                <a:gd name="connsiteY27" fmla="*/ 1987537 h 2012950"/>
                <a:gd name="connsiteX28" fmla="*/ 74641 w 1587501"/>
                <a:gd name="connsiteY28" fmla="*/ 1963182 h 2012950"/>
                <a:gd name="connsiteX29" fmla="*/ 46585 w 1587501"/>
                <a:gd name="connsiteY29" fmla="*/ 1931945 h 2012950"/>
                <a:gd name="connsiteX30" fmla="*/ 25410 w 1587501"/>
                <a:gd name="connsiteY30" fmla="*/ 1895413 h 2012950"/>
                <a:gd name="connsiteX31" fmla="*/ 11646 w 1587501"/>
                <a:gd name="connsiteY31" fmla="*/ 1853587 h 2012950"/>
                <a:gd name="connsiteX32" fmla="*/ 9529 w 1587501"/>
                <a:gd name="connsiteY32" fmla="*/ 1831351 h 2012950"/>
                <a:gd name="connsiteX33" fmla="*/ 4764 w 1587501"/>
                <a:gd name="connsiteY33" fmla="*/ 1775229 h 2012950"/>
                <a:gd name="connsiteX34" fmla="*/ 0 w 1587501"/>
                <a:gd name="connsiteY34" fmla="*/ 1662987 h 2012950"/>
                <a:gd name="connsiteX35" fmla="*/ 1059 w 1587501"/>
                <a:gd name="connsiteY35" fmla="*/ 1550215 h 2012950"/>
                <a:gd name="connsiteX36" fmla="*/ 5294 w 1587501"/>
                <a:gd name="connsiteY36" fmla="*/ 1438502 h 2012950"/>
                <a:gd name="connsiteX37" fmla="*/ 14822 w 1587501"/>
                <a:gd name="connsiteY37" fmla="*/ 1325731 h 2012950"/>
                <a:gd name="connsiteX38" fmla="*/ 28586 w 1587501"/>
                <a:gd name="connsiteY38" fmla="*/ 1213488 h 2012950"/>
                <a:gd name="connsiteX39" fmla="*/ 46585 w 1587501"/>
                <a:gd name="connsiteY39" fmla="*/ 1102305 h 2012950"/>
                <a:gd name="connsiteX40" fmla="*/ 69348 w 1587501"/>
                <a:gd name="connsiteY40" fmla="*/ 991121 h 2012950"/>
                <a:gd name="connsiteX41" fmla="*/ 96875 w 1587501"/>
                <a:gd name="connsiteY41" fmla="*/ 880997 h 2012950"/>
                <a:gd name="connsiteX42" fmla="*/ 129167 w 1587501"/>
                <a:gd name="connsiteY42" fmla="*/ 770872 h 2012950"/>
                <a:gd name="connsiteX43" fmla="*/ 166223 w 1587501"/>
                <a:gd name="connsiteY43" fmla="*/ 662865 h 2012950"/>
                <a:gd name="connsiteX44" fmla="*/ 207514 w 1587501"/>
                <a:gd name="connsiteY44" fmla="*/ 555388 h 2012950"/>
                <a:gd name="connsiteX45" fmla="*/ 254099 w 1587501"/>
                <a:gd name="connsiteY45" fmla="*/ 449499 h 2012950"/>
                <a:gd name="connsiteX46" fmla="*/ 304918 w 1587501"/>
                <a:gd name="connsiteY46" fmla="*/ 344669 h 2012950"/>
                <a:gd name="connsiteX47" fmla="*/ 360502 w 1587501"/>
                <a:gd name="connsiteY47" fmla="*/ 241427 h 2012950"/>
                <a:gd name="connsiteX48" fmla="*/ 421380 w 1587501"/>
                <a:gd name="connsiteY48" fmla="*/ 140303 h 2012950"/>
                <a:gd name="connsiteX49" fmla="*/ 453672 w 1587501"/>
                <a:gd name="connsiteY49" fmla="*/ 90006 h 2012950"/>
                <a:gd name="connsiteX50" fmla="*/ 466377 w 1587501"/>
                <a:gd name="connsiteY50" fmla="*/ 72534 h 2012950"/>
                <a:gd name="connsiteX51" fmla="*/ 496551 w 1587501"/>
                <a:gd name="connsiteY51" fmla="*/ 42885 h 2012950"/>
                <a:gd name="connsiteX52" fmla="*/ 530431 w 1587501"/>
                <a:gd name="connsiteY52" fmla="*/ 21707 h 2012950"/>
                <a:gd name="connsiteX53" fmla="*/ 568016 w 1587501"/>
                <a:gd name="connsiteY53" fmla="*/ 6353 h 2012950"/>
                <a:gd name="connsiteX54" fmla="*/ 607719 w 1587501"/>
                <a:gd name="connsiteY54"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527 w 1587501"/>
                <a:gd name="connsiteY20" fmla="*/ 1767054 h 2012950"/>
                <a:gd name="connsiteX21" fmla="*/ 1217936 w 1587501"/>
                <a:gd name="connsiteY21" fmla="*/ 1771686 h 2012950"/>
                <a:gd name="connsiteX22" fmla="*/ 255687 w 1587501"/>
                <a:gd name="connsiteY22" fmla="*/ 2007656 h 2012950"/>
                <a:gd name="connsiteX23" fmla="*/ 233453 w 1587501"/>
                <a:gd name="connsiteY23" fmla="*/ 2011891 h 2012950"/>
                <a:gd name="connsiteX24" fmla="*/ 188986 w 1587501"/>
                <a:gd name="connsiteY24" fmla="*/ 2012950 h 2012950"/>
                <a:gd name="connsiteX25" fmla="*/ 147165 w 1587501"/>
                <a:gd name="connsiteY25" fmla="*/ 2004479 h 2012950"/>
                <a:gd name="connsiteX26" fmla="*/ 109051 w 1587501"/>
                <a:gd name="connsiteY26" fmla="*/ 1987537 h 2012950"/>
                <a:gd name="connsiteX27" fmla="*/ 74641 w 1587501"/>
                <a:gd name="connsiteY27" fmla="*/ 1963182 h 2012950"/>
                <a:gd name="connsiteX28" fmla="*/ 46585 w 1587501"/>
                <a:gd name="connsiteY28" fmla="*/ 1931945 h 2012950"/>
                <a:gd name="connsiteX29" fmla="*/ 25410 w 1587501"/>
                <a:gd name="connsiteY29" fmla="*/ 1895413 h 2012950"/>
                <a:gd name="connsiteX30" fmla="*/ 11646 w 1587501"/>
                <a:gd name="connsiteY30" fmla="*/ 1853587 h 2012950"/>
                <a:gd name="connsiteX31" fmla="*/ 9529 w 1587501"/>
                <a:gd name="connsiteY31" fmla="*/ 1831351 h 2012950"/>
                <a:gd name="connsiteX32" fmla="*/ 4764 w 1587501"/>
                <a:gd name="connsiteY32" fmla="*/ 1775229 h 2012950"/>
                <a:gd name="connsiteX33" fmla="*/ 0 w 1587501"/>
                <a:gd name="connsiteY33" fmla="*/ 1662987 h 2012950"/>
                <a:gd name="connsiteX34" fmla="*/ 1059 w 1587501"/>
                <a:gd name="connsiteY34" fmla="*/ 1550215 h 2012950"/>
                <a:gd name="connsiteX35" fmla="*/ 5294 w 1587501"/>
                <a:gd name="connsiteY35" fmla="*/ 1438502 h 2012950"/>
                <a:gd name="connsiteX36" fmla="*/ 14822 w 1587501"/>
                <a:gd name="connsiteY36" fmla="*/ 1325731 h 2012950"/>
                <a:gd name="connsiteX37" fmla="*/ 28586 w 1587501"/>
                <a:gd name="connsiteY37" fmla="*/ 1213488 h 2012950"/>
                <a:gd name="connsiteX38" fmla="*/ 46585 w 1587501"/>
                <a:gd name="connsiteY38" fmla="*/ 1102305 h 2012950"/>
                <a:gd name="connsiteX39" fmla="*/ 69348 w 1587501"/>
                <a:gd name="connsiteY39" fmla="*/ 991121 h 2012950"/>
                <a:gd name="connsiteX40" fmla="*/ 96875 w 1587501"/>
                <a:gd name="connsiteY40" fmla="*/ 880997 h 2012950"/>
                <a:gd name="connsiteX41" fmla="*/ 129167 w 1587501"/>
                <a:gd name="connsiteY41" fmla="*/ 770872 h 2012950"/>
                <a:gd name="connsiteX42" fmla="*/ 166223 w 1587501"/>
                <a:gd name="connsiteY42" fmla="*/ 662865 h 2012950"/>
                <a:gd name="connsiteX43" fmla="*/ 207514 w 1587501"/>
                <a:gd name="connsiteY43" fmla="*/ 555388 h 2012950"/>
                <a:gd name="connsiteX44" fmla="*/ 254099 w 1587501"/>
                <a:gd name="connsiteY44" fmla="*/ 449499 h 2012950"/>
                <a:gd name="connsiteX45" fmla="*/ 304918 w 1587501"/>
                <a:gd name="connsiteY45" fmla="*/ 344669 h 2012950"/>
                <a:gd name="connsiteX46" fmla="*/ 360502 w 1587501"/>
                <a:gd name="connsiteY46" fmla="*/ 241427 h 2012950"/>
                <a:gd name="connsiteX47" fmla="*/ 421380 w 1587501"/>
                <a:gd name="connsiteY47" fmla="*/ 140303 h 2012950"/>
                <a:gd name="connsiteX48" fmla="*/ 453672 w 1587501"/>
                <a:gd name="connsiteY48" fmla="*/ 90006 h 2012950"/>
                <a:gd name="connsiteX49" fmla="*/ 466377 w 1587501"/>
                <a:gd name="connsiteY49" fmla="*/ 72534 h 2012950"/>
                <a:gd name="connsiteX50" fmla="*/ 496551 w 1587501"/>
                <a:gd name="connsiteY50" fmla="*/ 42885 h 2012950"/>
                <a:gd name="connsiteX51" fmla="*/ 530431 w 1587501"/>
                <a:gd name="connsiteY51" fmla="*/ 21707 h 2012950"/>
                <a:gd name="connsiteX52" fmla="*/ 568016 w 1587501"/>
                <a:gd name="connsiteY52" fmla="*/ 6353 h 2012950"/>
                <a:gd name="connsiteX53" fmla="*/ 607719 w 1587501"/>
                <a:gd name="connsiteY53"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34115 w 1587501"/>
                <a:gd name="connsiteY9" fmla="*/ 657366 h 2012950"/>
                <a:gd name="connsiteX10" fmla="*/ 1585380 w 1587501"/>
                <a:gd name="connsiteY10" fmla="*/ 1133475 h 2012950"/>
                <a:gd name="connsiteX11" fmla="*/ 1586441 w 1587501"/>
                <a:gd name="connsiteY11" fmla="*/ 1154113 h 2012950"/>
                <a:gd name="connsiteX12" fmla="*/ 1587501 w 1587501"/>
                <a:gd name="connsiteY12" fmla="*/ 1196446 h 2012950"/>
                <a:gd name="connsiteX13" fmla="*/ 1582729 w 1587501"/>
                <a:gd name="connsiteY13" fmla="*/ 1238250 h 2012950"/>
                <a:gd name="connsiteX14" fmla="*/ 1575306 w 1587501"/>
                <a:gd name="connsiteY14" fmla="*/ 1279525 h 2012950"/>
                <a:gd name="connsiteX15" fmla="*/ 1563110 w 1587501"/>
                <a:gd name="connsiteY15" fmla="*/ 1319213 h 2012950"/>
                <a:gd name="connsiteX16" fmla="*/ 1546142 w 1587501"/>
                <a:gd name="connsiteY16" fmla="*/ 1357842 h 2012950"/>
                <a:gd name="connsiteX17" fmla="*/ 1526523 w 1587501"/>
                <a:gd name="connsiteY17" fmla="*/ 1394354 h 2012950"/>
                <a:gd name="connsiteX18" fmla="*/ 1502662 w 1587501"/>
                <a:gd name="connsiteY18" fmla="*/ 1429279 h 2012950"/>
                <a:gd name="connsiteX19" fmla="*/ 1488875 w 1587501"/>
                <a:gd name="connsiteY19" fmla="*/ 1445683 h 2012950"/>
                <a:gd name="connsiteX20" fmla="*/ 1217936 w 1587501"/>
                <a:gd name="connsiteY20" fmla="*/ 1771686 h 2012950"/>
                <a:gd name="connsiteX21" fmla="*/ 255687 w 1587501"/>
                <a:gd name="connsiteY21" fmla="*/ 2007656 h 2012950"/>
                <a:gd name="connsiteX22" fmla="*/ 233453 w 1587501"/>
                <a:gd name="connsiteY22" fmla="*/ 2011891 h 2012950"/>
                <a:gd name="connsiteX23" fmla="*/ 188986 w 1587501"/>
                <a:gd name="connsiteY23" fmla="*/ 2012950 h 2012950"/>
                <a:gd name="connsiteX24" fmla="*/ 147165 w 1587501"/>
                <a:gd name="connsiteY24" fmla="*/ 2004479 h 2012950"/>
                <a:gd name="connsiteX25" fmla="*/ 109051 w 1587501"/>
                <a:gd name="connsiteY25" fmla="*/ 1987537 h 2012950"/>
                <a:gd name="connsiteX26" fmla="*/ 74641 w 1587501"/>
                <a:gd name="connsiteY26" fmla="*/ 1963182 h 2012950"/>
                <a:gd name="connsiteX27" fmla="*/ 46585 w 1587501"/>
                <a:gd name="connsiteY27" fmla="*/ 1931945 h 2012950"/>
                <a:gd name="connsiteX28" fmla="*/ 25410 w 1587501"/>
                <a:gd name="connsiteY28" fmla="*/ 1895413 h 2012950"/>
                <a:gd name="connsiteX29" fmla="*/ 11646 w 1587501"/>
                <a:gd name="connsiteY29" fmla="*/ 1853587 h 2012950"/>
                <a:gd name="connsiteX30" fmla="*/ 9529 w 1587501"/>
                <a:gd name="connsiteY30" fmla="*/ 1831351 h 2012950"/>
                <a:gd name="connsiteX31" fmla="*/ 4764 w 1587501"/>
                <a:gd name="connsiteY31" fmla="*/ 1775229 h 2012950"/>
                <a:gd name="connsiteX32" fmla="*/ 0 w 1587501"/>
                <a:gd name="connsiteY32" fmla="*/ 1662987 h 2012950"/>
                <a:gd name="connsiteX33" fmla="*/ 1059 w 1587501"/>
                <a:gd name="connsiteY33" fmla="*/ 1550215 h 2012950"/>
                <a:gd name="connsiteX34" fmla="*/ 5294 w 1587501"/>
                <a:gd name="connsiteY34" fmla="*/ 1438502 h 2012950"/>
                <a:gd name="connsiteX35" fmla="*/ 14822 w 1587501"/>
                <a:gd name="connsiteY35" fmla="*/ 1325731 h 2012950"/>
                <a:gd name="connsiteX36" fmla="*/ 28586 w 1587501"/>
                <a:gd name="connsiteY36" fmla="*/ 1213488 h 2012950"/>
                <a:gd name="connsiteX37" fmla="*/ 46585 w 1587501"/>
                <a:gd name="connsiteY37" fmla="*/ 1102305 h 2012950"/>
                <a:gd name="connsiteX38" fmla="*/ 69348 w 1587501"/>
                <a:gd name="connsiteY38" fmla="*/ 991121 h 2012950"/>
                <a:gd name="connsiteX39" fmla="*/ 96875 w 1587501"/>
                <a:gd name="connsiteY39" fmla="*/ 880997 h 2012950"/>
                <a:gd name="connsiteX40" fmla="*/ 129167 w 1587501"/>
                <a:gd name="connsiteY40" fmla="*/ 770872 h 2012950"/>
                <a:gd name="connsiteX41" fmla="*/ 166223 w 1587501"/>
                <a:gd name="connsiteY41" fmla="*/ 662865 h 2012950"/>
                <a:gd name="connsiteX42" fmla="*/ 207514 w 1587501"/>
                <a:gd name="connsiteY42" fmla="*/ 555388 h 2012950"/>
                <a:gd name="connsiteX43" fmla="*/ 254099 w 1587501"/>
                <a:gd name="connsiteY43" fmla="*/ 449499 h 2012950"/>
                <a:gd name="connsiteX44" fmla="*/ 304918 w 1587501"/>
                <a:gd name="connsiteY44" fmla="*/ 344669 h 2012950"/>
                <a:gd name="connsiteX45" fmla="*/ 360502 w 1587501"/>
                <a:gd name="connsiteY45" fmla="*/ 241427 h 2012950"/>
                <a:gd name="connsiteX46" fmla="*/ 421380 w 1587501"/>
                <a:gd name="connsiteY46" fmla="*/ 140303 h 2012950"/>
                <a:gd name="connsiteX47" fmla="*/ 453672 w 1587501"/>
                <a:gd name="connsiteY47" fmla="*/ 90006 h 2012950"/>
                <a:gd name="connsiteX48" fmla="*/ 466377 w 1587501"/>
                <a:gd name="connsiteY48" fmla="*/ 72534 h 2012950"/>
                <a:gd name="connsiteX49" fmla="*/ 496551 w 1587501"/>
                <a:gd name="connsiteY49" fmla="*/ 42885 h 2012950"/>
                <a:gd name="connsiteX50" fmla="*/ 530431 w 1587501"/>
                <a:gd name="connsiteY50" fmla="*/ 21707 h 2012950"/>
                <a:gd name="connsiteX51" fmla="*/ 568016 w 1587501"/>
                <a:gd name="connsiteY51" fmla="*/ 6353 h 2012950"/>
                <a:gd name="connsiteX52" fmla="*/ 607719 w 1587501"/>
                <a:gd name="connsiteY52"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35113 w 1587501"/>
                <a:gd name="connsiteY8" fmla="*/ 656056 h 2012950"/>
                <a:gd name="connsiteX9" fmla="*/ 1585380 w 1587501"/>
                <a:gd name="connsiteY9" fmla="*/ 1133475 h 2012950"/>
                <a:gd name="connsiteX10" fmla="*/ 1586441 w 1587501"/>
                <a:gd name="connsiteY10" fmla="*/ 1154113 h 2012950"/>
                <a:gd name="connsiteX11" fmla="*/ 1587501 w 1587501"/>
                <a:gd name="connsiteY11" fmla="*/ 1196446 h 2012950"/>
                <a:gd name="connsiteX12" fmla="*/ 1582729 w 1587501"/>
                <a:gd name="connsiteY12" fmla="*/ 1238250 h 2012950"/>
                <a:gd name="connsiteX13" fmla="*/ 1575306 w 1587501"/>
                <a:gd name="connsiteY13" fmla="*/ 1279525 h 2012950"/>
                <a:gd name="connsiteX14" fmla="*/ 1563110 w 1587501"/>
                <a:gd name="connsiteY14" fmla="*/ 1319213 h 2012950"/>
                <a:gd name="connsiteX15" fmla="*/ 1546142 w 1587501"/>
                <a:gd name="connsiteY15" fmla="*/ 1357842 h 2012950"/>
                <a:gd name="connsiteX16" fmla="*/ 1526523 w 1587501"/>
                <a:gd name="connsiteY16" fmla="*/ 1394354 h 2012950"/>
                <a:gd name="connsiteX17" fmla="*/ 1502662 w 1587501"/>
                <a:gd name="connsiteY17" fmla="*/ 1429279 h 2012950"/>
                <a:gd name="connsiteX18" fmla="*/ 1488875 w 1587501"/>
                <a:gd name="connsiteY18" fmla="*/ 1445683 h 2012950"/>
                <a:gd name="connsiteX19" fmla="*/ 1217936 w 1587501"/>
                <a:gd name="connsiteY19" fmla="*/ 1771686 h 2012950"/>
                <a:gd name="connsiteX20" fmla="*/ 255687 w 1587501"/>
                <a:gd name="connsiteY20" fmla="*/ 2007656 h 2012950"/>
                <a:gd name="connsiteX21" fmla="*/ 233453 w 1587501"/>
                <a:gd name="connsiteY21" fmla="*/ 2011891 h 2012950"/>
                <a:gd name="connsiteX22" fmla="*/ 188986 w 1587501"/>
                <a:gd name="connsiteY22" fmla="*/ 2012950 h 2012950"/>
                <a:gd name="connsiteX23" fmla="*/ 147165 w 1587501"/>
                <a:gd name="connsiteY23" fmla="*/ 2004479 h 2012950"/>
                <a:gd name="connsiteX24" fmla="*/ 109051 w 1587501"/>
                <a:gd name="connsiteY24" fmla="*/ 1987537 h 2012950"/>
                <a:gd name="connsiteX25" fmla="*/ 74641 w 1587501"/>
                <a:gd name="connsiteY25" fmla="*/ 1963182 h 2012950"/>
                <a:gd name="connsiteX26" fmla="*/ 46585 w 1587501"/>
                <a:gd name="connsiteY26" fmla="*/ 1931945 h 2012950"/>
                <a:gd name="connsiteX27" fmla="*/ 25410 w 1587501"/>
                <a:gd name="connsiteY27" fmla="*/ 1895413 h 2012950"/>
                <a:gd name="connsiteX28" fmla="*/ 11646 w 1587501"/>
                <a:gd name="connsiteY28" fmla="*/ 1853587 h 2012950"/>
                <a:gd name="connsiteX29" fmla="*/ 9529 w 1587501"/>
                <a:gd name="connsiteY29" fmla="*/ 1831351 h 2012950"/>
                <a:gd name="connsiteX30" fmla="*/ 4764 w 1587501"/>
                <a:gd name="connsiteY30" fmla="*/ 1775229 h 2012950"/>
                <a:gd name="connsiteX31" fmla="*/ 0 w 1587501"/>
                <a:gd name="connsiteY31" fmla="*/ 1662987 h 2012950"/>
                <a:gd name="connsiteX32" fmla="*/ 1059 w 1587501"/>
                <a:gd name="connsiteY32" fmla="*/ 1550215 h 2012950"/>
                <a:gd name="connsiteX33" fmla="*/ 5294 w 1587501"/>
                <a:gd name="connsiteY33" fmla="*/ 1438502 h 2012950"/>
                <a:gd name="connsiteX34" fmla="*/ 14822 w 1587501"/>
                <a:gd name="connsiteY34" fmla="*/ 1325731 h 2012950"/>
                <a:gd name="connsiteX35" fmla="*/ 28586 w 1587501"/>
                <a:gd name="connsiteY35" fmla="*/ 1213488 h 2012950"/>
                <a:gd name="connsiteX36" fmla="*/ 46585 w 1587501"/>
                <a:gd name="connsiteY36" fmla="*/ 1102305 h 2012950"/>
                <a:gd name="connsiteX37" fmla="*/ 69348 w 1587501"/>
                <a:gd name="connsiteY37" fmla="*/ 991121 h 2012950"/>
                <a:gd name="connsiteX38" fmla="*/ 96875 w 1587501"/>
                <a:gd name="connsiteY38" fmla="*/ 880997 h 2012950"/>
                <a:gd name="connsiteX39" fmla="*/ 129167 w 1587501"/>
                <a:gd name="connsiteY39" fmla="*/ 770872 h 2012950"/>
                <a:gd name="connsiteX40" fmla="*/ 166223 w 1587501"/>
                <a:gd name="connsiteY40" fmla="*/ 662865 h 2012950"/>
                <a:gd name="connsiteX41" fmla="*/ 207514 w 1587501"/>
                <a:gd name="connsiteY41" fmla="*/ 555388 h 2012950"/>
                <a:gd name="connsiteX42" fmla="*/ 254099 w 1587501"/>
                <a:gd name="connsiteY42" fmla="*/ 449499 h 2012950"/>
                <a:gd name="connsiteX43" fmla="*/ 304918 w 1587501"/>
                <a:gd name="connsiteY43" fmla="*/ 344669 h 2012950"/>
                <a:gd name="connsiteX44" fmla="*/ 360502 w 1587501"/>
                <a:gd name="connsiteY44" fmla="*/ 241427 h 2012950"/>
                <a:gd name="connsiteX45" fmla="*/ 421380 w 1587501"/>
                <a:gd name="connsiteY45" fmla="*/ 140303 h 2012950"/>
                <a:gd name="connsiteX46" fmla="*/ 453672 w 1587501"/>
                <a:gd name="connsiteY46" fmla="*/ 90006 h 2012950"/>
                <a:gd name="connsiteX47" fmla="*/ 466377 w 1587501"/>
                <a:gd name="connsiteY47" fmla="*/ 72534 h 2012950"/>
                <a:gd name="connsiteX48" fmla="*/ 496551 w 1587501"/>
                <a:gd name="connsiteY48" fmla="*/ 42885 h 2012950"/>
                <a:gd name="connsiteX49" fmla="*/ 530431 w 1587501"/>
                <a:gd name="connsiteY49" fmla="*/ 21707 h 2012950"/>
                <a:gd name="connsiteX50" fmla="*/ 568016 w 1587501"/>
                <a:gd name="connsiteY50" fmla="*/ 6353 h 2012950"/>
                <a:gd name="connsiteX51" fmla="*/ 607719 w 1587501"/>
                <a:gd name="connsiteY51"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33868 w 1587501"/>
                <a:gd name="connsiteY7" fmla="*/ 655079 h 2012950"/>
                <a:gd name="connsiteX8" fmla="*/ 1585380 w 1587501"/>
                <a:gd name="connsiteY8" fmla="*/ 1133475 h 2012950"/>
                <a:gd name="connsiteX9" fmla="*/ 1586441 w 1587501"/>
                <a:gd name="connsiteY9" fmla="*/ 1154113 h 2012950"/>
                <a:gd name="connsiteX10" fmla="*/ 1587501 w 1587501"/>
                <a:gd name="connsiteY10" fmla="*/ 1196446 h 2012950"/>
                <a:gd name="connsiteX11" fmla="*/ 1582729 w 1587501"/>
                <a:gd name="connsiteY11" fmla="*/ 1238250 h 2012950"/>
                <a:gd name="connsiteX12" fmla="*/ 1575306 w 1587501"/>
                <a:gd name="connsiteY12" fmla="*/ 1279525 h 2012950"/>
                <a:gd name="connsiteX13" fmla="*/ 1563110 w 1587501"/>
                <a:gd name="connsiteY13" fmla="*/ 1319213 h 2012950"/>
                <a:gd name="connsiteX14" fmla="*/ 1546142 w 1587501"/>
                <a:gd name="connsiteY14" fmla="*/ 1357842 h 2012950"/>
                <a:gd name="connsiteX15" fmla="*/ 1526523 w 1587501"/>
                <a:gd name="connsiteY15" fmla="*/ 1394354 h 2012950"/>
                <a:gd name="connsiteX16" fmla="*/ 1502662 w 1587501"/>
                <a:gd name="connsiteY16" fmla="*/ 1429279 h 2012950"/>
                <a:gd name="connsiteX17" fmla="*/ 1488875 w 1587501"/>
                <a:gd name="connsiteY17" fmla="*/ 1445683 h 2012950"/>
                <a:gd name="connsiteX18" fmla="*/ 1217936 w 1587501"/>
                <a:gd name="connsiteY18" fmla="*/ 1771686 h 2012950"/>
                <a:gd name="connsiteX19" fmla="*/ 255687 w 1587501"/>
                <a:gd name="connsiteY19" fmla="*/ 2007656 h 2012950"/>
                <a:gd name="connsiteX20" fmla="*/ 233453 w 1587501"/>
                <a:gd name="connsiteY20" fmla="*/ 2011891 h 2012950"/>
                <a:gd name="connsiteX21" fmla="*/ 188986 w 1587501"/>
                <a:gd name="connsiteY21" fmla="*/ 2012950 h 2012950"/>
                <a:gd name="connsiteX22" fmla="*/ 147165 w 1587501"/>
                <a:gd name="connsiteY22" fmla="*/ 2004479 h 2012950"/>
                <a:gd name="connsiteX23" fmla="*/ 109051 w 1587501"/>
                <a:gd name="connsiteY23" fmla="*/ 1987537 h 2012950"/>
                <a:gd name="connsiteX24" fmla="*/ 74641 w 1587501"/>
                <a:gd name="connsiteY24" fmla="*/ 1963182 h 2012950"/>
                <a:gd name="connsiteX25" fmla="*/ 46585 w 1587501"/>
                <a:gd name="connsiteY25" fmla="*/ 1931945 h 2012950"/>
                <a:gd name="connsiteX26" fmla="*/ 25410 w 1587501"/>
                <a:gd name="connsiteY26" fmla="*/ 1895413 h 2012950"/>
                <a:gd name="connsiteX27" fmla="*/ 11646 w 1587501"/>
                <a:gd name="connsiteY27" fmla="*/ 1853587 h 2012950"/>
                <a:gd name="connsiteX28" fmla="*/ 9529 w 1587501"/>
                <a:gd name="connsiteY28" fmla="*/ 1831351 h 2012950"/>
                <a:gd name="connsiteX29" fmla="*/ 4764 w 1587501"/>
                <a:gd name="connsiteY29" fmla="*/ 1775229 h 2012950"/>
                <a:gd name="connsiteX30" fmla="*/ 0 w 1587501"/>
                <a:gd name="connsiteY30" fmla="*/ 1662987 h 2012950"/>
                <a:gd name="connsiteX31" fmla="*/ 1059 w 1587501"/>
                <a:gd name="connsiteY31" fmla="*/ 1550215 h 2012950"/>
                <a:gd name="connsiteX32" fmla="*/ 5294 w 1587501"/>
                <a:gd name="connsiteY32" fmla="*/ 1438502 h 2012950"/>
                <a:gd name="connsiteX33" fmla="*/ 14822 w 1587501"/>
                <a:gd name="connsiteY33" fmla="*/ 1325731 h 2012950"/>
                <a:gd name="connsiteX34" fmla="*/ 28586 w 1587501"/>
                <a:gd name="connsiteY34" fmla="*/ 1213488 h 2012950"/>
                <a:gd name="connsiteX35" fmla="*/ 46585 w 1587501"/>
                <a:gd name="connsiteY35" fmla="*/ 1102305 h 2012950"/>
                <a:gd name="connsiteX36" fmla="*/ 69348 w 1587501"/>
                <a:gd name="connsiteY36" fmla="*/ 991121 h 2012950"/>
                <a:gd name="connsiteX37" fmla="*/ 96875 w 1587501"/>
                <a:gd name="connsiteY37" fmla="*/ 880997 h 2012950"/>
                <a:gd name="connsiteX38" fmla="*/ 129167 w 1587501"/>
                <a:gd name="connsiteY38" fmla="*/ 770872 h 2012950"/>
                <a:gd name="connsiteX39" fmla="*/ 166223 w 1587501"/>
                <a:gd name="connsiteY39" fmla="*/ 662865 h 2012950"/>
                <a:gd name="connsiteX40" fmla="*/ 207514 w 1587501"/>
                <a:gd name="connsiteY40" fmla="*/ 555388 h 2012950"/>
                <a:gd name="connsiteX41" fmla="*/ 254099 w 1587501"/>
                <a:gd name="connsiteY41" fmla="*/ 449499 h 2012950"/>
                <a:gd name="connsiteX42" fmla="*/ 304918 w 1587501"/>
                <a:gd name="connsiteY42" fmla="*/ 344669 h 2012950"/>
                <a:gd name="connsiteX43" fmla="*/ 360502 w 1587501"/>
                <a:gd name="connsiteY43" fmla="*/ 241427 h 2012950"/>
                <a:gd name="connsiteX44" fmla="*/ 421380 w 1587501"/>
                <a:gd name="connsiteY44" fmla="*/ 140303 h 2012950"/>
                <a:gd name="connsiteX45" fmla="*/ 453672 w 1587501"/>
                <a:gd name="connsiteY45" fmla="*/ 90006 h 2012950"/>
                <a:gd name="connsiteX46" fmla="*/ 466377 w 1587501"/>
                <a:gd name="connsiteY46" fmla="*/ 72534 h 2012950"/>
                <a:gd name="connsiteX47" fmla="*/ 496551 w 1587501"/>
                <a:gd name="connsiteY47" fmla="*/ 42885 h 2012950"/>
                <a:gd name="connsiteX48" fmla="*/ 530431 w 1587501"/>
                <a:gd name="connsiteY48" fmla="*/ 21707 h 2012950"/>
                <a:gd name="connsiteX49" fmla="*/ 568016 w 1587501"/>
                <a:gd name="connsiteY49" fmla="*/ 6353 h 2012950"/>
                <a:gd name="connsiteX50" fmla="*/ 607719 w 1587501"/>
                <a:gd name="connsiteY50"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33416 w 1587501"/>
                <a:gd name="connsiteY6" fmla="*/ 650875 h 2012950"/>
                <a:gd name="connsiteX7" fmla="*/ 1585380 w 1587501"/>
                <a:gd name="connsiteY7" fmla="*/ 1133475 h 2012950"/>
                <a:gd name="connsiteX8" fmla="*/ 1586441 w 1587501"/>
                <a:gd name="connsiteY8" fmla="*/ 1154113 h 2012950"/>
                <a:gd name="connsiteX9" fmla="*/ 1587501 w 1587501"/>
                <a:gd name="connsiteY9" fmla="*/ 1196446 h 2012950"/>
                <a:gd name="connsiteX10" fmla="*/ 1582729 w 1587501"/>
                <a:gd name="connsiteY10" fmla="*/ 1238250 h 2012950"/>
                <a:gd name="connsiteX11" fmla="*/ 1575306 w 1587501"/>
                <a:gd name="connsiteY11" fmla="*/ 1279525 h 2012950"/>
                <a:gd name="connsiteX12" fmla="*/ 1563110 w 1587501"/>
                <a:gd name="connsiteY12" fmla="*/ 1319213 h 2012950"/>
                <a:gd name="connsiteX13" fmla="*/ 1546142 w 1587501"/>
                <a:gd name="connsiteY13" fmla="*/ 1357842 h 2012950"/>
                <a:gd name="connsiteX14" fmla="*/ 1526523 w 1587501"/>
                <a:gd name="connsiteY14" fmla="*/ 1394354 h 2012950"/>
                <a:gd name="connsiteX15" fmla="*/ 1502662 w 1587501"/>
                <a:gd name="connsiteY15" fmla="*/ 1429279 h 2012950"/>
                <a:gd name="connsiteX16" fmla="*/ 1488875 w 1587501"/>
                <a:gd name="connsiteY16" fmla="*/ 1445683 h 2012950"/>
                <a:gd name="connsiteX17" fmla="*/ 1217936 w 1587501"/>
                <a:gd name="connsiteY17" fmla="*/ 1771686 h 2012950"/>
                <a:gd name="connsiteX18" fmla="*/ 255687 w 1587501"/>
                <a:gd name="connsiteY18" fmla="*/ 2007656 h 2012950"/>
                <a:gd name="connsiteX19" fmla="*/ 233453 w 1587501"/>
                <a:gd name="connsiteY19" fmla="*/ 2011891 h 2012950"/>
                <a:gd name="connsiteX20" fmla="*/ 188986 w 1587501"/>
                <a:gd name="connsiteY20" fmla="*/ 2012950 h 2012950"/>
                <a:gd name="connsiteX21" fmla="*/ 147165 w 1587501"/>
                <a:gd name="connsiteY21" fmla="*/ 2004479 h 2012950"/>
                <a:gd name="connsiteX22" fmla="*/ 109051 w 1587501"/>
                <a:gd name="connsiteY22" fmla="*/ 1987537 h 2012950"/>
                <a:gd name="connsiteX23" fmla="*/ 74641 w 1587501"/>
                <a:gd name="connsiteY23" fmla="*/ 1963182 h 2012950"/>
                <a:gd name="connsiteX24" fmla="*/ 46585 w 1587501"/>
                <a:gd name="connsiteY24" fmla="*/ 1931945 h 2012950"/>
                <a:gd name="connsiteX25" fmla="*/ 25410 w 1587501"/>
                <a:gd name="connsiteY25" fmla="*/ 1895413 h 2012950"/>
                <a:gd name="connsiteX26" fmla="*/ 11646 w 1587501"/>
                <a:gd name="connsiteY26" fmla="*/ 1853587 h 2012950"/>
                <a:gd name="connsiteX27" fmla="*/ 9529 w 1587501"/>
                <a:gd name="connsiteY27" fmla="*/ 1831351 h 2012950"/>
                <a:gd name="connsiteX28" fmla="*/ 4764 w 1587501"/>
                <a:gd name="connsiteY28" fmla="*/ 1775229 h 2012950"/>
                <a:gd name="connsiteX29" fmla="*/ 0 w 1587501"/>
                <a:gd name="connsiteY29" fmla="*/ 1662987 h 2012950"/>
                <a:gd name="connsiteX30" fmla="*/ 1059 w 1587501"/>
                <a:gd name="connsiteY30" fmla="*/ 1550215 h 2012950"/>
                <a:gd name="connsiteX31" fmla="*/ 5294 w 1587501"/>
                <a:gd name="connsiteY31" fmla="*/ 1438502 h 2012950"/>
                <a:gd name="connsiteX32" fmla="*/ 14822 w 1587501"/>
                <a:gd name="connsiteY32" fmla="*/ 1325731 h 2012950"/>
                <a:gd name="connsiteX33" fmla="*/ 28586 w 1587501"/>
                <a:gd name="connsiteY33" fmla="*/ 1213488 h 2012950"/>
                <a:gd name="connsiteX34" fmla="*/ 46585 w 1587501"/>
                <a:gd name="connsiteY34" fmla="*/ 1102305 h 2012950"/>
                <a:gd name="connsiteX35" fmla="*/ 69348 w 1587501"/>
                <a:gd name="connsiteY35" fmla="*/ 991121 h 2012950"/>
                <a:gd name="connsiteX36" fmla="*/ 96875 w 1587501"/>
                <a:gd name="connsiteY36" fmla="*/ 880997 h 2012950"/>
                <a:gd name="connsiteX37" fmla="*/ 129167 w 1587501"/>
                <a:gd name="connsiteY37" fmla="*/ 770872 h 2012950"/>
                <a:gd name="connsiteX38" fmla="*/ 166223 w 1587501"/>
                <a:gd name="connsiteY38" fmla="*/ 662865 h 2012950"/>
                <a:gd name="connsiteX39" fmla="*/ 207514 w 1587501"/>
                <a:gd name="connsiteY39" fmla="*/ 555388 h 2012950"/>
                <a:gd name="connsiteX40" fmla="*/ 254099 w 1587501"/>
                <a:gd name="connsiteY40" fmla="*/ 449499 h 2012950"/>
                <a:gd name="connsiteX41" fmla="*/ 304918 w 1587501"/>
                <a:gd name="connsiteY41" fmla="*/ 344669 h 2012950"/>
                <a:gd name="connsiteX42" fmla="*/ 360502 w 1587501"/>
                <a:gd name="connsiteY42" fmla="*/ 241427 h 2012950"/>
                <a:gd name="connsiteX43" fmla="*/ 421380 w 1587501"/>
                <a:gd name="connsiteY43" fmla="*/ 140303 h 2012950"/>
                <a:gd name="connsiteX44" fmla="*/ 453672 w 1587501"/>
                <a:gd name="connsiteY44" fmla="*/ 90006 h 2012950"/>
                <a:gd name="connsiteX45" fmla="*/ 466377 w 1587501"/>
                <a:gd name="connsiteY45" fmla="*/ 72534 h 2012950"/>
                <a:gd name="connsiteX46" fmla="*/ 496551 w 1587501"/>
                <a:gd name="connsiteY46" fmla="*/ 42885 h 2012950"/>
                <a:gd name="connsiteX47" fmla="*/ 530431 w 1587501"/>
                <a:gd name="connsiteY47" fmla="*/ 21707 h 2012950"/>
                <a:gd name="connsiteX48" fmla="*/ 568016 w 1587501"/>
                <a:gd name="connsiteY48" fmla="*/ 6353 h 2012950"/>
                <a:gd name="connsiteX49" fmla="*/ 607719 w 1587501"/>
                <a:gd name="connsiteY49" fmla="*/ 0 h 2012950"/>
                <a:gd name="connsiteX0" fmla="*/ 607719 w 1587501"/>
                <a:gd name="connsiteY0" fmla="*/ 0 h 2012950"/>
                <a:gd name="connsiteX1" fmla="*/ 647952 w 1587501"/>
                <a:gd name="connsiteY1" fmla="*/ 1059 h 2012950"/>
                <a:gd name="connsiteX2" fmla="*/ 687654 w 1587501"/>
                <a:gd name="connsiteY2" fmla="*/ 10589 h 2012950"/>
                <a:gd name="connsiteX3" fmla="*/ 725769 w 1587501"/>
                <a:gd name="connsiteY3" fmla="*/ 28590 h 2012950"/>
                <a:gd name="connsiteX4" fmla="*/ 743239 w 1587501"/>
                <a:gd name="connsiteY4" fmla="*/ 41297 h 2012950"/>
                <a:gd name="connsiteX5" fmla="*/ 1531151 w 1587501"/>
                <a:gd name="connsiteY5" fmla="*/ 652947 h 2012950"/>
                <a:gd name="connsiteX6" fmla="*/ 1585380 w 1587501"/>
                <a:gd name="connsiteY6" fmla="*/ 1133475 h 2012950"/>
                <a:gd name="connsiteX7" fmla="*/ 1586441 w 1587501"/>
                <a:gd name="connsiteY7" fmla="*/ 1154113 h 2012950"/>
                <a:gd name="connsiteX8" fmla="*/ 1587501 w 1587501"/>
                <a:gd name="connsiteY8" fmla="*/ 1196446 h 2012950"/>
                <a:gd name="connsiteX9" fmla="*/ 1582729 w 1587501"/>
                <a:gd name="connsiteY9" fmla="*/ 1238250 h 2012950"/>
                <a:gd name="connsiteX10" fmla="*/ 1575306 w 1587501"/>
                <a:gd name="connsiteY10" fmla="*/ 1279525 h 2012950"/>
                <a:gd name="connsiteX11" fmla="*/ 1563110 w 1587501"/>
                <a:gd name="connsiteY11" fmla="*/ 1319213 h 2012950"/>
                <a:gd name="connsiteX12" fmla="*/ 1546142 w 1587501"/>
                <a:gd name="connsiteY12" fmla="*/ 1357842 h 2012950"/>
                <a:gd name="connsiteX13" fmla="*/ 1526523 w 1587501"/>
                <a:gd name="connsiteY13" fmla="*/ 1394354 h 2012950"/>
                <a:gd name="connsiteX14" fmla="*/ 1502662 w 1587501"/>
                <a:gd name="connsiteY14" fmla="*/ 1429279 h 2012950"/>
                <a:gd name="connsiteX15" fmla="*/ 1488875 w 1587501"/>
                <a:gd name="connsiteY15" fmla="*/ 1445683 h 2012950"/>
                <a:gd name="connsiteX16" fmla="*/ 1217936 w 1587501"/>
                <a:gd name="connsiteY16" fmla="*/ 1771686 h 2012950"/>
                <a:gd name="connsiteX17" fmla="*/ 255687 w 1587501"/>
                <a:gd name="connsiteY17" fmla="*/ 2007656 h 2012950"/>
                <a:gd name="connsiteX18" fmla="*/ 233453 w 1587501"/>
                <a:gd name="connsiteY18" fmla="*/ 2011891 h 2012950"/>
                <a:gd name="connsiteX19" fmla="*/ 188986 w 1587501"/>
                <a:gd name="connsiteY19" fmla="*/ 2012950 h 2012950"/>
                <a:gd name="connsiteX20" fmla="*/ 147165 w 1587501"/>
                <a:gd name="connsiteY20" fmla="*/ 2004479 h 2012950"/>
                <a:gd name="connsiteX21" fmla="*/ 109051 w 1587501"/>
                <a:gd name="connsiteY21" fmla="*/ 1987537 h 2012950"/>
                <a:gd name="connsiteX22" fmla="*/ 74641 w 1587501"/>
                <a:gd name="connsiteY22" fmla="*/ 1963182 h 2012950"/>
                <a:gd name="connsiteX23" fmla="*/ 46585 w 1587501"/>
                <a:gd name="connsiteY23" fmla="*/ 1931945 h 2012950"/>
                <a:gd name="connsiteX24" fmla="*/ 25410 w 1587501"/>
                <a:gd name="connsiteY24" fmla="*/ 1895413 h 2012950"/>
                <a:gd name="connsiteX25" fmla="*/ 11646 w 1587501"/>
                <a:gd name="connsiteY25" fmla="*/ 1853587 h 2012950"/>
                <a:gd name="connsiteX26" fmla="*/ 9529 w 1587501"/>
                <a:gd name="connsiteY26" fmla="*/ 1831351 h 2012950"/>
                <a:gd name="connsiteX27" fmla="*/ 4764 w 1587501"/>
                <a:gd name="connsiteY27" fmla="*/ 1775229 h 2012950"/>
                <a:gd name="connsiteX28" fmla="*/ 0 w 1587501"/>
                <a:gd name="connsiteY28" fmla="*/ 1662987 h 2012950"/>
                <a:gd name="connsiteX29" fmla="*/ 1059 w 1587501"/>
                <a:gd name="connsiteY29" fmla="*/ 1550215 h 2012950"/>
                <a:gd name="connsiteX30" fmla="*/ 5294 w 1587501"/>
                <a:gd name="connsiteY30" fmla="*/ 1438502 h 2012950"/>
                <a:gd name="connsiteX31" fmla="*/ 14822 w 1587501"/>
                <a:gd name="connsiteY31" fmla="*/ 1325731 h 2012950"/>
                <a:gd name="connsiteX32" fmla="*/ 28586 w 1587501"/>
                <a:gd name="connsiteY32" fmla="*/ 1213488 h 2012950"/>
                <a:gd name="connsiteX33" fmla="*/ 46585 w 1587501"/>
                <a:gd name="connsiteY33" fmla="*/ 1102305 h 2012950"/>
                <a:gd name="connsiteX34" fmla="*/ 69348 w 1587501"/>
                <a:gd name="connsiteY34" fmla="*/ 991121 h 2012950"/>
                <a:gd name="connsiteX35" fmla="*/ 96875 w 1587501"/>
                <a:gd name="connsiteY35" fmla="*/ 880997 h 2012950"/>
                <a:gd name="connsiteX36" fmla="*/ 129167 w 1587501"/>
                <a:gd name="connsiteY36" fmla="*/ 770872 h 2012950"/>
                <a:gd name="connsiteX37" fmla="*/ 166223 w 1587501"/>
                <a:gd name="connsiteY37" fmla="*/ 662865 h 2012950"/>
                <a:gd name="connsiteX38" fmla="*/ 207514 w 1587501"/>
                <a:gd name="connsiteY38" fmla="*/ 555388 h 2012950"/>
                <a:gd name="connsiteX39" fmla="*/ 254099 w 1587501"/>
                <a:gd name="connsiteY39" fmla="*/ 449499 h 2012950"/>
                <a:gd name="connsiteX40" fmla="*/ 304918 w 1587501"/>
                <a:gd name="connsiteY40" fmla="*/ 344669 h 2012950"/>
                <a:gd name="connsiteX41" fmla="*/ 360502 w 1587501"/>
                <a:gd name="connsiteY41" fmla="*/ 241427 h 2012950"/>
                <a:gd name="connsiteX42" fmla="*/ 421380 w 1587501"/>
                <a:gd name="connsiteY42" fmla="*/ 140303 h 2012950"/>
                <a:gd name="connsiteX43" fmla="*/ 453672 w 1587501"/>
                <a:gd name="connsiteY43" fmla="*/ 90006 h 2012950"/>
                <a:gd name="connsiteX44" fmla="*/ 466377 w 1587501"/>
                <a:gd name="connsiteY44" fmla="*/ 72534 h 2012950"/>
                <a:gd name="connsiteX45" fmla="*/ 496551 w 1587501"/>
                <a:gd name="connsiteY45" fmla="*/ 42885 h 2012950"/>
                <a:gd name="connsiteX46" fmla="*/ 530431 w 1587501"/>
                <a:gd name="connsiteY46" fmla="*/ 21707 h 2012950"/>
                <a:gd name="connsiteX47" fmla="*/ 568016 w 1587501"/>
                <a:gd name="connsiteY47" fmla="*/ 6353 h 2012950"/>
                <a:gd name="connsiteX48" fmla="*/ 607719 w 1587501"/>
                <a:gd name="connsiteY48"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87501" h="2012950">
                  <a:moveTo>
                    <a:pt x="607719" y="0"/>
                  </a:moveTo>
                  <a:lnTo>
                    <a:pt x="647952" y="1059"/>
                  </a:lnTo>
                  <a:lnTo>
                    <a:pt x="687654" y="10589"/>
                  </a:lnTo>
                  <a:lnTo>
                    <a:pt x="725769" y="28590"/>
                  </a:lnTo>
                  <a:lnTo>
                    <a:pt x="743239" y="41297"/>
                  </a:lnTo>
                  <a:lnTo>
                    <a:pt x="1531151" y="652947"/>
                  </a:lnTo>
                  <a:lnTo>
                    <a:pt x="1585380" y="1133475"/>
                  </a:lnTo>
                  <a:cubicBezTo>
                    <a:pt x="1585734" y="1140354"/>
                    <a:pt x="1586087" y="1147234"/>
                    <a:pt x="1586441" y="1154113"/>
                  </a:cubicBezTo>
                  <a:cubicBezTo>
                    <a:pt x="1586794" y="1168224"/>
                    <a:pt x="1587148" y="1182335"/>
                    <a:pt x="1587501" y="1196446"/>
                  </a:cubicBezTo>
                  <a:lnTo>
                    <a:pt x="1582729" y="1238250"/>
                  </a:lnTo>
                  <a:lnTo>
                    <a:pt x="1575306" y="1279525"/>
                  </a:lnTo>
                  <a:lnTo>
                    <a:pt x="1563110" y="1319213"/>
                  </a:lnTo>
                  <a:lnTo>
                    <a:pt x="1546142" y="1357842"/>
                  </a:lnTo>
                  <a:lnTo>
                    <a:pt x="1526523" y="1394354"/>
                  </a:lnTo>
                  <a:lnTo>
                    <a:pt x="1502662" y="1429279"/>
                  </a:lnTo>
                  <a:lnTo>
                    <a:pt x="1488875" y="1445683"/>
                  </a:lnTo>
                  <a:lnTo>
                    <a:pt x="1217936" y="1771686"/>
                  </a:lnTo>
                  <a:lnTo>
                    <a:pt x="255687" y="2007656"/>
                  </a:lnTo>
                  <a:lnTo>
                    <a:pt x="233453" y="2011891"/>
                  </a:lnTo>
                  <a:lnTo>
                    <a:pt x="188986" y="2012950"/>
                  </a:lnTo>
                  <a:lnTo>
                    <a:pt x="147165" y="2004479"/>
                  </a:lnTo>
                  <a:lnTo>
                    <a:pt x="109051" y="1987537"/>
                  </a:lnTo>
                  <a:lnTo>
                    <a:pt x="74641" y="1963182"/>
                  </a:lnTo>
                  <a:lnTo>
                    <a:pt x="46585" y="1931945"/>
                  </a:lnTo>
                  <a:lnTo>
                    <a:pt x="25410" y="1895413"/>
                  </a:lnTo>
                  <a:lnTo>
                    <a:pt x="11646" y="1853587"/>
                  </a:lnTo>
                  <a:lnTo>
                    <a:pt x="9529" y="1831351"/>
                  </a:lnTo>
                  <a:lnTo>
                    <a:pt x="4764" y="1775229"/>
                  </a:lnTo>
                  <a:lnTo>
                    <a:pt x="0" y="1662987"/>
                  </a:lnTo>
                  <a:lnTo>
                    <a:pt x="1059" y="1550215"/>
                  </a:lnTo>
                  <a:lnTo>
                    <a:pt x="5294" y="1438502"/>
                  </a:lnTo>
                  <a:lnTo>
                    <a:pt x="14822" y="1325731"/>
                  </a:lnTo>
                  <a:lnTo>
                    <a:pt x="28586" y="1213488"/>
                  </a:lnTo>
                  <a:lnTo>
                    <a:pt x="46585" y="1102305"/>
                  </a:lnTo>
                  <a:lnTo>
                    <a:pt x="69348" y="991121"/>
                  </a:lnTo>
                  <a:lnTo>
                    <a:pt x="96875" y="880997"/>
                  </a:lnTo>
                  <a:lnTo>
                    <a:pt x="129167" y="770872"/>
                  </a:lnTo>
                  <a:lnTo>
                    <a:pt x="166223" y="662865"/>
                  </a:lnTo>
                  <a:lnTo>
                    <a:pt x="207514" y="555388"/>
                  </a:lnTo>
                  <a:lnTo>
                    <a:pt x="254099" y="449499"/>
                  </a:lnTo>
                  <a:lnTo>
                    <a:pt x="304918" y="344669"/>
                  </a:lnTo>
                  <a:lnTo>
                    <a:pt x="360502" y="241427"/>
                  </a:lnTo>
                  <a:lnTo>
                    <a:pt x="421380" y="140303"/>
                  </a:lnTo>
                  <a:lnTo>
                    <a:pt x="453672" y="90006"/>
                  </a:lnTo>
                  <a:lnTo>
                    <a:pt x="466377" y="72534"/>
                  </a:lnTo>
                  <a:lnTo>
                    <a:pt x="496551" y="42885"/>
                  </a:lnTo>
                  <a:lnTo>
                    <a:pt x="530431" y="21707"/>
                  </a:lnTo>
                  <a:lnTo>
                    <a:pt x="568016" y="6353"/>
                  </a:lnTo>
                  <a:lnTo>
                    <a:pt x="607719" y="0"/>
                  </a:ln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205740" tIns="34290" rIns="68580" bIns="34290" numCol="1" anchor="ctr" anchorCtr="0" compatLnSpc="1">
              <a:prstTxWarp prst="textNoShape">
                <a:avLst/>
              </a:prstTxWarp>
              <a:noAutofit/>
            </a:bodyPr>
            <a:lstStyle/>
            <a:p>
              <a:r>
                <a:rPr lang="en-US" sz="3300" b="1">
                  <a:solidFill>
                    <a:schemeClr val="bg1"/>
                  </a:solidFill>
                  <a:effectLst>
                    <a:outerShdw blurRad="38100" dist="38100" dir="2700000" algn="tl">
                      <a:srgbClr val="000000">
                        <a:alpha val="43137"/>
                      </a:srgbClr>
                    </a:outerShdw>
                  </a:effectLst>
                </a:rPr>
                <a:t>02</a:t>
              </a:r>
            </a:p>
          </p:txBody>
        </p:sp>
        <p:sp>
          <p:nvSpPr>
            <p:cNvPr id="39" name="Freeform: Shape 38"/>
            <p:cNvSpPr>
              <a:spLocks/>
            </p:cNvSpPr>
            <p:nvPr/>
          </p:nvSpPr>
          <p:spPr bwMode="auto">
            <a:xfrm>
              <a:off x="5342943" y="2549189"/>
              <a:ext cx="1109758" cy="1408582"/>
            </a:xfrm>
            <a:custGeom>
              <a:avLst/>
              <a:gdLst>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68417 w 1585912"/>
                <a:gd name="connsiteY4" fmla="*/ 765712 h 2012950"/>
                <a:gd name="connsiteX5" fmla="*/ 329626 w 1585912"/>
                <a:gd name="connsiteY5" fmla="*/ 696220 h 2012950"/>
                <a:gd name="connsiteX6" fmla="*/ 232297 w 1585912"/>
                <a:gd name="connsiteY6" fmla="*/ 548505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329626 w 1585912"/>
                <a:gd name="connsiteY4" fmla="*/ 696220 h 2012950"/>
                <a:gd name="connsiteX5" fmla="*/ 232297 w 1585912"/>
                <a:gd name="connsiteY5" fmla="*/ 548505 h 2012950"/>
                <a:gd name="connsiteX6" fmla="*/ 215899 w 1585912"/>
                <a:gd name="connsiteY6" fmla="*/ 528916 h 2012950"/>
                <a:gd name="connsiteX7" fmla="*/ 979192 w 1585912"/>
                <a:gd name="connsiteY7" fmla="*/ 0 h 2012950"/>
                <a:gd name="connsiteX8" fmla="*/ 1018864 w 1585912"/>
                <a:gd name="connsiteY8" fmla="*/ 6883 h 2012950"/>
                <a:gd name="connsiteX9" fmla="*/ 1056950 w 1585912"/>
                <a:gd name="connsiteY9" fmla="*/ 21707 h 2012950"/>
                <a:gd name="connsiteX10" fmla="*/ 1090803 w 1585912"/>
                <a:gd name="connsiteY10" fmla="*/ 43414 h 2012950"/>
                <a:gd name="connsiteX11" fmla="*/ 1120425 w 1585912"/>
                <a:gd name="connsiteY11" fmla="*/ 72534 h 2012950"/>
                <a:gd name="connsiteX12" fmla="*/ 1133120 w 1585912"/>
                <a:gd name="connsiteY12" fmla="*/ 91064 h 2012950"/>
                <a:gd name="connsiteX13" fmla="*/ 1165387 w 1585912"/>
                <a:gd name="connsiteY13" fmla="*/ 140303 h 2012950"/>
                <a:gd name="connsiteX14" fmla="*/ 1225688 w 1585912"/>
                <a:gd name="connsiteY14" fmla="*/ 241427 h 2012950"/>
                <a:gd name="connsiteX15" fmla="*/ 1281230 w 1585912"/>
                <a:gd name="connsiteY15" fmla="*/ 344669 h 2012950"/>
                <a:gd name="connsiteX16" fmla="*/ 1332539 w 1585912"/>
                <a:gd name="connsiteY16" fmla="*/ 449499 h 2012950"/>
                <a:gd name="connsiteX17" fmla="*/ 1378559 w 1585912"/>
                <a:gd name="connsiteY17" fmla="*/ 555388 h 2012950"/>
                <a:gd name="connsiteX18" fmla="*/ 1420876 w 1585912"/>
                <a:gd name="connsiteY18" fmla="*/ 662865 h 2012950"/>
                <a:gd name="connsiteX19" fmla="*/ 1457374 w 1585912"/>
                <a:gd name="connsiteY19" fmla="*/ 771931 h 2012950"/>
                <a:gd name="connsiteX20" fmla="*/ 1489112 w 1585912"/>
                <a:gd name="connsiteY20" fmla="*/ 880997 h 2012950"/>
                <a:gd name="connsiteX21" fmla="*/ 1517147 w 1585912"/>
                <a:gd name="connsiteY21" fmla="*/ 991121 h 2012950"/>
                <a:gd name="connsiteX22" fmla="*/ 1540421 w 1585912"/>
                <a:gd name="connsiteY22" fmla="*/ 1102305 h 2012950"/>
                <a:gd name="connsiteX23" fmla="*/ 1558406 w 1585912"/>
                <a:gd name="connsiteY23" fmla="*/ 1213488 h 2012950"/>
                <a:gd name="connsiteX24" fmla="*/ 1572159 w 1585912"/>
                <a:gd name="connsiteY24" fmla="*/ 1325731 h 2012950"/>
                <a:gd name="connsiteX25" fmla="*/ 1581151 w 1585912"/>
                <a:gd name="connsiteY25" fmla="*/ 1438502 h 2012950"/>
                <a:gd name="connsiteX26" fmla="*/ 1585912 w 1585912"/>
                <a:gd name="connsiteY26" fmla="*/ 1550215 h 2012950"/>
                <a:gd name="connsiteX27" fmla="*/ 1585912 w 1585912"/>
                <a:gd name="connsiteY27" fmla="*/ 1662987 h 2012950"/>
                <a:gd name="connsiteX28" fmla="*/ 1581151 w 1585912"/>
                <a:gd name="connsiteY28" fmla="*/ 1775229 h 2012950"/>
                <a:gd name="connsiteX29" fmla="*/ 1577449 w 1585912"/>
                <a:gd name="connsiteY29" fmla="*/ 1830821 h 2012950"/>
                <a:gd name="connsiteX30" fmla="*/ 1574275 w 1585912"/>
                <a:gd name="connsiteY30" fmla="*/ 1853587 h 2012950"/>
                <a:gd name="connsiteX31" fmla="*/ 1561580 w 1585912"/>
                <a:gd name="connsiteY31" fmla="*/ 1895413 h 2012950"/>
                <a:gd name="connsiteX32" fmla="*/ 1540421 w 1585912"/>
                <a:gd name="connsiteY32" fmla="*/ 1931945 h 2012950"/>
                <a:gd name="connsiteX33" fmla="*/ 1511328 w 1585912"/>
                <a:gd name="connsiteY33" fmla="*/ 1963182 h 2012950"/>
                <a:gd name="connsiteX34" fmla="*/ 1478004 w 1585912"/>
                <a:gd name="connsiteY34" fmla="*/ 1987537 h 2012950"/>
                <a:gd name="connsiteX35" fmla="*/ 1438860 w 1585912"/>
                <a:gd name="connsiteY35" fmla="*/ 2004479 h 2012950"/>
                <a:gd name="connsiteX36" fmla="*/ 1397072 w 1585912"/>
                <a:gd name="connsiteY36" fmla="*/ 2012950 h 2012950"/>
                <a:gd name="connsiteX37" fmla="*/ 1353697 w 1585912"/>
                <a:gd name="connsiteY37" fmla="*/ 2011891 h 2012950"/>
                <a:gd name="connsiteX38" fmla="*/ 1330952 w 1585912"/>
                <a:gd name="connsiteY38" fmla="*/ 2007656 h 2012950"/>
                <a:gd name="connsiteX39" fmla="*/ 591992 w 1585912"/>
                <a:gd name="connsiteY39" fmla="*/ 1827644 h 2012950"/>
                <a:gd name="connsiteX40" fmla="*/ 592075 w 1585912"/>
                <a:gd name="connsiteY40" fmla="*/ 1827203 h 2012950"/>
                <a:gd name="connsiteX41" fmla="*/ 589999 w 1585912"/>
                <a:gd name="connsiteY41" fmla="*/ 1826684 h 2012950"/>
                <a:gd name="connsiteX42" fmla="*/ 369129 w 1585912"/>
                <a:gd name="connsiteY42" fmla="*/ 1772157 h 2012950"/>
                <a:gd name="connsiteX43" fmla="*/ 369580 w 1585912"/>
                <a:gd name="connsiteY43" fmla="*/ 1766586 h 2012950"/>
                <a:gd name="connsiteX44" fmla="*/ 98626 w 1585912"/>
                <a:gd name="connsiteY44" fmla="*/ 1445683 h 2012950"/>
                <a:gd name="connsiteX45" fmla="*/ 84840 w 1585912"/>
                <a:gd name="connsiteY45" fmla="*/ 1429279 h 2012950"/>
                <a:gd name="connsiteX46" fmla="*/ 60979 w 1585912"/>
                <a:gd name="connsiteY46" fmla="*/ 1394354 h 2012950"/>
                <a:gd name="connsiteX47" fmla="*/ 40299 w 1585912"/>
                <a:gd name="connsiteY47" fmla="*/ 1357842 h 2012950"/>
                <a:gd name="connsiteX48" fmla="*/ 24391 w 1585912"/>
                <a:gd name="connsiteY48" fmla="*/ 1319213 h 2012950"/>
                <a:gd name="connsiteX49" fmla="*/ 12195 w 1585912"/>
                <a:gd name="connsiteY49" fmla="*/ 1279525 h 2012950"/>
                <a:gd name="connsiteX50" fmla="*/ 3711 w 1585912"/>
                <a:gd name="connsiteY50" fmla="*/ 1238250 h 2012950"/>
                <a:gd name="connsiteX51" fmla="*/ 0 w 1585912"/>
                <a:gd name="connsiteY51" fmla="*/ 1196446 h 2012950"/>
                <a:gd name="connsiteX52" fmla="*/ 0 w 1585912"/>
                <a:gd name="connsiteY52" fmla="*/ 1154113 h 2012950"/>
                <a:gd name="connsiteX53" fmla="*/ 2121 w 1585912"/>
                <a:gd name="connsiteY53" fmla="*/ 1133475 h 2012950"/>
                <a:gd name="connsiteX54" fmla="*/ 53275 w 1585912"/>
                <a:gd name="connsiteY54" fmla="*/ 658404 h 2012950"/>
                <a:gd name="connsiteX55" fmla="*/ 50800 w 1585912"/>
                <a:gd name="connsiteY55" fmla="*/ 655161 h 2012950"/>
                <a:gd name="connsiteX56" fmla="*/ 53880 w 1585912"/>
                <a:gd name="connsiteY56" fmla="*/ 652782 h 2012950"/>
                <a:gd name="connsiteX57" fmla="*/ 54086 w 1585912"/>
                <a:gd name="connsiteY57" fmla="*/ 650875 h 2012950"/>
                <a:gd name="connsiteX58" fmla="*/ 55122 w 1585912"/>
                <a:gd name="connsiteY58" fmla="*/ 651823 h 2012950"/>
                <a:gd name="connsiteX59" fmla="*/ 213937 w 1585912"/>
                <a:gd name="connsiteY59" fmla="*/ 529168 h 2012950"/>
                <a:gd name="connsiteX60" fmla="*/ 214312 w 1585912"/>
                <a:gd name="connsiteY60" fmla="*/ 529043 h 2012950"/>
                <a:gd name="connsiteX61" fmla="*/ 214312 w 1585912"/>
                <a:gd name="connsiteY61" fmla="*/ 527857 h 2012950"/>
                <a:gd name="connsiteX62" fmla="*/ 844307 w 1585912"/>
                <a:gd name="connsiteY62" fmla="*/ 41297 h 2012950"/>
                <a:gd name="connsiteX63" fmla="*/ 861762 w 1585912"/>
                <a:gd name="connsiteY63" fmla="*/ 29119 h 2012950"/>
                <a:gd name="connsiteX64" fmla="*/ 899319 w 1585912"/>
                <a:gd name="connsiteY64" fmla="*/ 10589 h 2012950"/>
                <a:gd name="connsiteX65" fmla="*/ 938462 w 1585912"/>
                <a:gd name="connsiteY65" fmla="*/ 1588 h 2012950"/>
                <a:gd name="connsiteX66" fmla="*/ 979192 w 1585912"/>
                <a:gd name="connsiteY66"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329404 w 1585912"/>
                <a:gd name="connsiteY3" fmla="*/ 695923 h 2012950"/>
                <a:gd name="connsiteX4" fmla="*/ 232297 w 1585912"/>
                <a:gd name="connsiteY4" fmla="*/ 548505 h 2012950"/>
                <a:gd name="connsiteX5" fmla="*/ 215899 w 1585912"/>
                <a:gd name="connsiteY5" fmla="*/ 528916 h 2012950"/>
                <a:gd name="connsiteX6" fmla="*/ 979192 w 1585912"/>
                <a:gd name="connsiteY6" fmla="*/ 0 h 2012950"/>
                <a:gd name="connsiteX7" fmla="*/ 1018864 w 1585912"/>
                <a:gd name="connsiteY7" fmla="*/ 6883 h 2012950"/>
                <a:gd name="connsiteX8" fmla="*/ 1056950 w 1585912"/>
                <a:gd name="connsiteY8" fmla="*/ 21707 h 2012950"/>
                <a:gd name="connsiteX9" fmla="*/ 1090803 w 1585912"/>
                <a:gd name="connsiteY9" fmla="*/ 43414 h 2012950"/>
                <a:gd name="connsiteX10" fmla="*/ 1120425 w 1585912"/>
                <a:gd name="connsiteY10" fmla="*/ 72534 h 2012950"/>
                <a:gd name="connsiteX11" fmla="*/ 1133120 w 1585912"/>
                <a:gd name="connsiteY11" fmla="*/ 91064 h 2012950"/>
                <a:gd name="connsiteX12" fmla="*/ 1165387 w 1585912"/>
                <a:gd name="connsiteY12" fmla="*/ 140303 h 2012950"/>
                <a:gd name="connsiteX13" fmla="*/ 1225688 w 1585912"/>
                <a:gd name="connsiteY13" fmla="*/ 241427 h 2012950"/>
                <a:gd name="connsiteX14" fmla="*/ 1281230 w 1585912"/>
                <a:gd name="connsiteY14" fmla="*/ 344669 h 2012950"/>
                <a:gd name="connsiteX15" fmla="*/ 1332539 w 1585912"/>
                <a:gd name="connsiteY15" fmla="*/ 449499 h 2012950"/>
                <a:gd name="connsiteX16" fmla="*/ 1378559 w 1585912"/>
                <a:gd name="connsiteY16" fmla="*/ 555388 h 2012950"/>
                <a:gd name="connsiteX17" fmla="*/ 1420876 w 1585912"/>
                <a:gd name="connsiteY17" fmla="*/ 662865 h 2012950"/>
                <a:gd name="connsiteX18" fmla="*/ 1457374 w 1585912"/>
                <a:gd name="connsiteY18" fmla="*/ 771931 h 2012950"/>
                <a:gd name="connsiteX19" fmla="*/ 1489112 w 1585912"/>
                <a:gd name="connsiteY19" fmla="*/ 880997 h 2012950"/>
                <a:gd name="connsiteX20" fmla="*/ 1517147 w 1585912"/>
                <a:gd name="connsiteY20" fmla="*/ 991121 h 2012950"/>
                <a:gd name="connsiteX21" fmla="*/ 1540421 w 1585912"/>
                <a:gd name="connsiteY21" fmla="*/ 1102305 h 2012950"/>
                <a:gd name="connsiteX22" fmla="*/ 1558406 w 1585912"/>
                <a:gd name="connsiteY22" fmla="*/ 1213488 h 2012950"/>
                <a:gd name="connsiteX23" fmla="*/ 1572159 w 1585912"/>
                <a:gd name="connsiteY23" fmla="*/ 1325731 h 2012950"/>
                <a:gd name="connsiteX24" fmla="*/ 1581151 w 1585912"/>
                <a:gd name="connsiteY24" fmla="*/ 1438502 h 2012950"/>
                <a:gd name="connsiteX25" fmla="*/ 1585912 w 1585912"/>
                <a:gd name="connsiteY25" fmla="*/ 1550215 h 2012950"/>
                <a:gd name="connsiteX26" fmla="*/ 1585912 w 1585912"/>
                <a:gd name="connsiteY26" fmla="*/ 1662987 h 2012950"/>
                <a:gd name="connsiteX27" fmla="*/ 1581151 w 1585912"/>
                <a:gd name="connsiteY27" fmla="*/ 1775229 h 2012950"/>
                <a:gd name="connsiteX28" fmla="*/ 1577449 w 1585912"/>
                <a:gd name="connsiteY28" fmla="*/ 1830821 h 2012950"/>
                <a:gd name="connsiteX29" fmla="*/ 1574275 w 1585912"/>
                <a:gd name="connsiteY29" fmla="*/ 1853587 h 2012950"/>
                <a:gd name="connsiteX30" fmla="*/ 1561580 w 1585912"/>
                <a:gd name="connsiteY30" fmla="*/ 1895413 h 2012950"/>
                <a:gd name="connsiteX31" fmla="*/ 1540421 w 1585912"/>
                <a:gd name="connsiteY31" fmla="*/ 1931945 h 2012950"/>
                <a:gd name="connsiteX32" fmla="*/ 1511328 w 1585912"/>
                <a:gd name="connsiteY32" fmla="*/ 1963182 h 2012950"/>
                <a:gd name="connsiteX33" fmla="*/ 1478004 w 1585912"/>
                <a:gd name="connsiteY33" fmla="*/ 1987537 h 2012950"/>
                <a:gd name="connsiteX34" fmla="*/ 1438860 w 1585912"/>
                <a:gd name="connsiteY34" fmla="*/ 2004479 h 2012950"/>
                <a:gd name="connsiteX35" fmla="*/ 1397072 w 1585912"/>
                <a:gd name="connsiteY35" fmla="*/ 2012950 h 2012950"/>
                <a:gd name="connsiteX36" fmla="*/ 1353697 w 1585912"/>
                <a:gd name="connsiteY36" fmla="*/ 2011891 h 2012950"/>
                <a:gd name="connsiteX37" fmla="*/ 1330952 w 1585912"/>
                <a:gd name="connsiteY37" fmla="*/ 2007656 h 2012950"/>
                <a:gd name="connsiteX38" fmla="*/ 591992 w 1585912"/>
                <a:gd name="connsiteY38" fmla="*/ 1827644 h 2012950"/>
                <a:gd name="connsiteX39" fmla="*/ 592075 w 1585912"/>
                <a:gd name="connsiteY39" fmla="*/ 1827203 h 2012950"/>
                <a:gd name="connsiteX40" fmla="*/ 589999 w 1585912"/>
                <a:gd name="connsiteY40" fmla="*/ 1826684 h 2012950"/>
                <a:gd name="connsiteX41" fmla="*/ 369129 w 1585912"/>
                <a:gd name="connsiteY41" fmla="*/ 1772157 h 2012950"/>
                <a:gd name="connsiteX42" fmla="*/ 369580 w 1585912"/>
                <a:gd name="connsiteY42" fmla="*/ 1766586 h 2012950"/>
                <a:gd name="connsiteX43" fmla="*/ 98626 w 1585912"/>
                <a:gd name="connsiteY43" fmla="*/ 1445683 h 2012950"/>
                <a:gd name="connsiteX44" fmla="*/ 84840 w 1585912"/>
                <a:gd name="connsiteY44" fmla="*/ 1429279 h 2012950"/>
                <a:gd name="connsiteX45" fmla="*/ 60979 w 1585912"/>
                <a:gd name="connsiteY45" fmla="*/ 1394354 h 2012950"/>
                <a:gd name="connsiteX46" fmla="*/ 40299 w 1585912"/>
                <a:gd name="connsiteY46" fmla="*/ 1357842 h 2012950"/>
                <a:gd name="connsiteX47" fmla="*/ 24391 w 1585912"/>
                <a:gd name="connsiteY47" fmla="*/ 1319213 h 2012950"/>
                <a:gd name="connsiteX48" fmla="*/ 12195 w 1585912"/>
                <a:gd name="connsiteY48" fmla="*/ 1279525 h 2012950"/>
                <a:gd name="connsiteX49" fmla="*/ 3711 w 1585912"/>
                <a:gd name="connsiteY49" fmla="*/ 1238250 h 2012950"/>
                <a:gd name="connsiteX50" fmla="*/ 0 w 1585912"/>
                <a:gd name="connsiteY50" fmla="*/ 1196446 h 2012950"/>
                <a:gd name="connsiteX51" fmla="*/ 0 w 1585912"/>
                <a:gd name="connsiteY51" fmla="*/ 1154113 h 2012950"/>
                <a:gd name="connsiteX52" fmla="*/ 2121 w 1585912"/>
                <a:gd name="connsiteY52" fmla="*/ 1133475 h 2012950"/>
                <a:gd name="connsiteX53" fmla="*/ 53275 w 1585912"/>
                <a:gd name="connsiteY53" fmla="*/ 658404 h 2012950"/>
                <a:gd name="connsiteX54" fmla="*/ 50800 w 1585912"/>
                <a:gd name="connsiteY54" fmla="*/ 655161 h 2012950"/>
                <a:gd name="connsiteX55" fmla="*/ 53880 w 1585912"/>
                <a:gd name="connsiteY55" fmla="*/ 652782 h 2012950"/>
                <a:gd name="connsiteX56" fmla="*/ 54086 w 1585912"/>
                <a:gd name="connsiteY56" fmla="*/ 650875 h 2012950"/>
                <a:gd name="connsiteX57" fmla="*/ 55122 w 1585912"/>
                <a:gd name="connsiteY57" fmla="*/ 651823 h 2012950"/>
                <a:gd name="connsiteX58" fmla="*/ 213937 w 1585912"/>
                <a:gd name="connsiteY58" fmla="*/ 529168 h 2012950"/>
                <a:gd name="connsiteX59" fmla="*/ 214312 w 1585912"/>
                <a:gd name="connsiteY59" fmla="*/ 529043 h 2012950"/>
                <a:gd name="connsiteX60" fmla="*/ 214312 w 1585912"/>
                <a:gd name="connsiteY60" fmla="*/ 527857 h 2012950"/>
                <a:gd name="connsiteX61" fmla="*/ 844307 w 1585912"/>
                <a:gd name="connsiteY61" fmla="*/ 41297 h 2012950"/>
                <a:gd name="connsiteX62" fmla="*/ 861762 w 1585912"/>
                <a:gd name="connsiteY62" fmla="*/ 29119 h 2012950"/>
                <a:gd name="connsiteX63" fmla="*/ 899319 w 1585912"/>
                <a:gd name="connsiteY63" fmla="*/ 10589 h 2012950"/>
                <a:gd name="connsiteX64" fmla="*/ 938462 w 1585912"/>
                <a:gd name="connsiteY64" fmla="*/ 1588 h 2012950"/>
                <a:gd name="connsiteX65" fmla="*/ 979192 w 1585912"/>
                <a:gd name="connsiteY65"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32297 w 1585912"/>
                <a:gd name="connsiteY3" fmla="*/ 548505 h 2012950"/>
                <a:gd name="connsiteX4" fmla="*/ 215899 w 1585912"/>
                <a:gd name="connsiteY4" fmla="*/ 528916 h 2012950"/>
                <a:gd name="connsiteX5" fmla="*/ 979192 w 1585912"/>
                <a:gd name="connsiteY5" fmla="*/ 0 h 2012950"/>
                <a:gd name="connsiteX6" fmla="*/ 1018864 w 1585912"/>
                <a:gd name="connsiteY6" fmla="*/ 6883 h 2012950"/>
                <a:gd name="connsiteX7" fmla="*/ 1056950 w 1585912"/>
                <a:gd name="connsiteY7" fmla="*/ 21707 h 2012950"/>
                <a:gd name="connsiteX8" fmla="*/ 1090803 w 1585912"/>
                <a:gd name="connsiteY8" fmla="*/ 43414 h 2012950"/>
                <a:gd name="connsiteX9" fmla="*/ 1120425 w 1585912"/>
                <a:gd name="connsiteY9" fmla="*/ 72534 h 2012950"/>
                <a:gd name="connsiteX10" fmla="*/ 1133120 w 1585912"/>
                <a:gd name="connsiteY10" fmla="*/ 91064 h 2012950"/>
                <a:gd name="connsiteX11" fmla="*/ 1165387 w 1585912"/>
                <a:gd name="connsiteY11" fmla="*/ 140303 h 2012950"/>
                <a:gd name="connsiteX12" fmla="*/ 1225688 w 1585912"/>
                <a:gd name="connsiteY12" fmla="*/ 241427 h 2012950"/>
                <a:gd name="connsiteX13" fmla="*/ 1281230 w 1585912"/>
                <a:gd name="connsiteY13" fmla="*/ 344669 h 2012950"/>
                <a:gd name="connsiteX14" fmla="*/ 1332539 w 1585912"/>
                <a:gd name="connsiteY14" fmla="*/ 449499 h 2012950"/>
                <a:gd name="connsiteX15" fmla="*/ 1378559 w 1585912"/>
                <a:gd name="connsiteY15" fmla="*/ 555388 h 2012950"/>
                <a:gd name="connsiteX16" fmla="*/ 1420876 w 1585912"/>
                <a:gd name="connsiteY16" fmla="*/ 662865 h 2012950"/>
                <a:gd name="connsiteX17" fmla="*/ 1457374 w 1585912"/>
                <a:gd name="connsiteY17" fmla="*/ 771931 h 2012950"/>
                <a:gd name="connsiteX18" fmla="*/ 1489112 w 1585912"/>
                <a:gd name="connsiteY18" fmla="*/ 880997 h 2012950"/>
                <a:gd name="connsiteX19" fmla="*/ 1517147 w 1585912"/>
                <a:gd name="connsiteY19" fmla="*/ 991121 h 2012950"/>
                <a:gd name="connsiteX20" fmla="*/ 1540421 w 1585912"/>
                <a:gd name="connsiteY20" fmla="*/ 1102305 h 2012950"/>
                <a:gd name="connsiteX21" fmla="*/ 1558406 w 1585912"/>
                <a:gd name="connsiteY21" fmla="*/ 1213488 h 2012950"/>
                <a:gd name="connsiteX22" fmla="*/ 1572159 w 1585912"/>
                <a:gd name="connsiteY22" fmla="*/ 1325731 h 2012950"/>
                <a:gd name="connsiteX23" fmla="*/ 1581151 w 1585912"/>
                <a:gd name="connsiteY23" fmla="*/ 1438502 h 2012950"/>
                <a:gd name="connsiteX24" fmla="*/ 1585912 w 1585912"/>
                <a:gd name="connsiteY24" fmla="*/ 1550215 h 2012950"/>
                <a:gd name="connsiteX25" fmla="*/ 1585912 w 1585912"/>
                <a:gd name="connsiteY25" fmla="*/ 1662987 h 2012950"/>
                <a:gd name="connsiteX26" fmla="*/ 1581151 w 1585912"/>
                <a:gd name="connsiteY26" fmla="*/ 1775229 h 2012950"/>
                <a:gd name="connsiteX27" fmla="*/ 1577449 w 1585912"/>
                <a:gd name="connsiteY27" fmla="*/ 1830821 h 2012950"/>
                <a:gd name="connsiteX28" fmla="*/ 1574275 w 1585912"/>
                <a:gd name="connsiteY28" fmla="*/ 1853587 h 2012950"/>
                <a:gd name="connsiteX29" fmla="*/ 1561580 w 1585912"/>
                <a:gd name="connsiteY29" fmla="*/ 1895413 h 2012950"/>
                <a:gd name="connsiteX30" fmla="*/ 1540421 w 1585912"/>
                <a:gd name="connsiteY30" fmla="*/ 1931945 h 2012950"/>
                <a:gd name="connsiteX31" fmla="*/ 1511328 w 1585912"/>
                <a:gd name="connsiteY31" fmla="*/ 1963182 h 2012950"/>
                <a:gd name="connsiteX32" fmla="*/ 1478004 w 1585912"/>
                <a:gd name="connsiteY32" fmla="*/ 1987537 h 2012950"/>
                <a:gd name="connsiteX33" fmla="*/ 1438860 w 1585912"/>
                <a:gd name="connsiteY33" fmla="*/ 2004479 h 2012950"/>
                <a:gd name="connsiteX34" fmla="*/ 1397072 w 1585912"/>
                <a:gd name="connsiteY34" fmla="*/ 2012950 h 2012950"/>
                <a:gd name="connsiteX35" fmla="*/ 1353697 w 1585912"/>
                <a:gd name="connsiteY35" fmla="*/ 2011891 h 2012950"/>
                <a:gd name="connsiteX36" fmla="*/ 1330952 w 1585912"/>
                <a:gd name="connsiteY36" fmla="*/ 2007656 h 2012950"/>
                <a:gd name="connsiteX37" fmla="*/ 591992 w 1585912"/>
                <a:gd name="connsiteY37" fmla="*/ 1827644 h 2012950"/>
                <a:gd name="connsiteX38" fmla="*/ 592075 w 1585912"/>
                <a:gd name="connsiteY38" fmla="*/ 1827203 h 2012950"/>
                <a:gd name="connsiteX39" fmla="*/ 589999 w 1585912"/>
                <a:gd name="connsiteY39" fmla="*/ 1826684 h 2012950"/>
                <a:gd name="connsiteX40" fmla="*/ 369129 w 1585912"/>
                <a:gd name="connsiteY40" fmla="*/ 1772157 h 2012950"/>
                <a:gd name="connsiteX41" fmla="*/ 369580 w 1585912"/>
                <a:gd name="connsiteY41" fmla="*/ 1766586 h 2012950"/>
                <a:gd name="connsiteX42" fmla="*/ 98626 w 1585912"/>
                <a:gd name="connsiteY42" fmla="*/ 1445683 h 2012950"/>
                <a:gd name="connsiteX43" fmla="*/ 84840 w 1585912"/>
                <a:gd name="connsiteY43" fmla="*/ 1429279 h 2012950"/>
                <a:gd name="connsiteX44" fmla="*/ 60979 w 1585912"/>
                <a:gd name="connsiteY44" fmla="*/ 1394354 h 2012950"/>
                <a:gd name="connsiteX45" fmla="*/ 40299 w 1585912"/>
                <a:gd name="connsiteY45" fmla="*/ 1357842 h 2012950"/>
                <a:gd name="connsiteX46" fmla="*/ 24391 w 1585912"/>
                <a:gd name="connsiteY46" fmla="*/ 1319213 h 2012950"/>
                <a:gd name="connsiteX47" fmla="*/ 12195 w 1585912"/>
                <a:gd name="connsiteY47" fmla="*/ 1279525 h 2012950"/>
                <a:gd name="connsiteX48" fmla="*/ 3711 w 1585912"/>
                <a:gd name="connsiteY48" fmla="*/ 1238250 h 2012950"/>
                <a:gd name="connsiteX49" fmla="*/ 0 w 1585912"/>
                <a:gd name="connsiteY49" fmla="*/ 1196446 h 2012950"/>
                <a:gd name="connsiteX50" fmla="*/ 0 w 1585912"/>
                <a:gd name="connsiteY50" fmla="*/ 1154113 h 2012950"/>
                <a:gd name="connsiteX51" fmla="*/ 2121 w 1585912"/>
                <a:gd name="connsiteY51" fmla="*/ 1133475 h 2012950"/>
                <a:gd name="connsiteX52" fmla="*/ 53275 w 1585912"/>
                <a:gd name="connsiteY52" fmla="*/ 658404 h 2012950"/>
                <a:gd name="connsiteX53" fmla="*/ 50800 w 1585912"/>
                <a:gd name="connsiteY53" fmla="*/ 655161 h 2012950"/>
                <a:gd name="connsiteX54" fmla="*/ 53880 w 1585912"/>
                <a:gd name="connsiteY54" fmla="*/ 652782 h 2012950"/>
                <a:gd name="connsiteX55" fmla="*/ 54086 w 1585912"/>
                <a:gd name="connsiteY55" fmla="*/ 650875 h 2012950"/>
                <a:gd name="connsiteX56" fmla="*/ 55122 w 1585912"/>
                <a:gd name="connsiteY56" fmla="*/ 651823 h 2012950"/>
                <a:gd name="connsiteX57" fmla="*/ 213937 w 1585912"/>
                <a:gd name="connsiteY57" fmla="*/ 529168 h 2012950"/>
                <a:gd name="connsiteX58" fmla="*/ 214312 w 1585912"/>
                <a:gd name="connsiteY58" fmla="*/ 529043 h 2012950"/>
                <a:gd name="connsiteX59" fmla="*/ 214312 w 1585912"/>
                <a:gd name="connsiteY59" fmla="*/ 527857 h 2012950"/>
                <a:gd name="connsiteX60" fmla="*/ 844307 w 1585912"/>
                <a:gd name="connsiteY60" fmla="*/ 41297 h 2012950"/>
                <a:gd name="connsiteX61" fmla="*/ 861762 w 1585912"/>
                <a:gd name="connsiteY61" fmla="*/ 29119 h 2012950"/>
                <a:gd name="connsiteX62" fmla="*/ 899319 w 1585912"/>
                <a:gd name="connsiteY62" fmla="*/ 10589 h 2012950"/>
                <a:gd name="connsiteX63" fmla="*/ 938462 w 1585912"/>
                <a:gd name="connsiteY63" fmla="*/ 1588 h 2012950"/>
                <a:gd name="connsiteX64" fmla="*/ 979192 w 1585912"/>
                <a:gd name="connsiteY64" fmla="*/ 0 h 2012950"/>
                <a:gd name="connsiteX0" fmla="*/ 215899 w 1585912"/>
                <a:gd name="connsiteY0" fmla="*/ 528916 h 2012950"/>
                <a:gd name="connsiteX1" fmla="*/ 215789 w 1585912"/>
                <a:gd name="connsiteY1" fmla="*/ 528952 h 2012950"/>
                <a:gd name="connsiteX2" fmla="*/ 231945 w 1585912"/>
                <a:gd name="connsiteY2" fmla="*/ 548225 h 2012950"/>
                <a:gd name="connsiteX3" fmla="*/ 215899 w 1585912"/>
                <a:gd name="connsiteY3" fmla="*/ 528916 h 2012950"/>
                <a:gd name="connsiteX4" fmla="*/ 979192 w 1585912"/>
                <a:gd name="connsiteY4" fmla="*/ 0 h 2012950"/>
                <a:gd name="connsiteX5" fmla="*/ 1018864 w 1585912"/>
                <a:gd name="connsiteY5" fmla="*/ 6883 h 2012950"/>
                <a:gd name="connsiteX6" fmla="*/ 1056950 w 1585912"/>
                <a:gd name="connsiteY6" fmla="*/ 21707 h 2012950"/>
                <a:gd name="connsiteX7" fmla="*/ 1090803 w 1585912"/>
                <a:gd name="connsiteY7" fmla="*/ 43414 h 2012950"/>
                <a:gd name="connsiteX8" fmla="*/ 1120425 w 1585912"/>
                <a:gd name="connsiteY8" fmla="*/ 72534 h 2012950"/>
                <a:gd name="connsiteX9" fmla="*/ 1133120 w 1585912"/>
                <a:gd name="connsiteY9" fmla="*/ 91064 h 2012950"/>
                <a:gd name="connsiteX10" fmla="*/ 1165387 w 1585912"/>
                <a:gd name="connsiteY10" fmla="*/ 140303 h 2012950"/>
                <a:gd name="connsiteX11" fmla="*/ 1225688 w 1585912"/>
                <a:gd name="connsiteY11" fmla="*/ 241427 h 2012950"/>
                <a:gd name="connsiteX12" fmla="*/ 1281230 w 1585912"/>
                <a:gd name="connsiteY12" fmla="*/ 344669 h 2012950"/>
                <a:gd name="connsiteX13" fmla="*/ 1332539 w 1585912"/>
                <a:gd name="connsiteY13" fmla="*/ 449499 h 2012950"/>
                <a:gd name="connsiteX14" fmla="*/ 1378559 w 1585912"/>
                <a:gd name="connsiteY14" fmla="*/ 555388 h 2012950"/>
                <a:gd name="connsiteX15" fmla="*/ 1420876 w 1585912"/>
                <a:gd name="connsiteY15" fmla="*/ 662865 h 2012950"/>
                <a:gd name="connsiteX16" fmla="*/ 1457374 w 1585912"/>
                <a:gd name="connsiteY16" fmla="*/ 771931 h 2012950"/>
                <a:gd name="connsiteX17" fmla="*/ 1489112 w 1585912"/>
                <a:gd name="connsiteY17" fmla="*/ 880997 h 2012950"/>
                <a:gd name="connsiteX18" fmla="*/ 1517147 w 1585912"/>
                <a:gd name="connsiteY18" fmla="*/ 991121 h 2012950"/>
                <a:gd name="connsiteX19" fmla="*/ 1540421 w 1585912"/>
                <a:gd name="connsiteY19" fmla="*/ 1102305 h 2012950"/>
                <a:gd name="connsiteX20" fmla="*/ 1558406 w 1585912"/>
                <a:gd name="connsiteY20" fmla="*/ 1213488 h 2012950"/>
                <a:gd name="connsiteX21" fmla="*/ 1572159 w 1585912"/>
                <a:gd name="connsiteY21" fmla="*/ 1325731 h 2012950"/>
                <a:gd name="connsiteX22" fmla="*/ 1581151 w 1585912"/>
                <a:gd name="connsiteY22" fmla="*/ 1438502 h 2012950"/>
                <a:gd name="connsiteX23" fmla="*/ 1585912 w 1585912"/>
                <a:gd name="connsiteY23" fmla="*/ 1550215 h 2012950"/>
                <a:gd name="connsiteX24" fmla="*/ 1585912 w 1585912"/>
                <a:gd name="connsiteY24" fmla="*/ 1662987 h 2012950"/>
                <a:gd name="connsiteX25" fmla="*/ 1581151 w 1585912"/>
                <a:gd name="connsiteY25" fmla="*/ 1775229 h 2012950"/>
                <a:gd name="connsiteX26" fmla="*/ 1577449 w 1585912"/>
                <a:gd name="connsiteY26" fmla="*/ 1830821 h 2012950"/>
                <a:gd name="connsiteX27" fmla="*/ 1574275 w 1585912"/>
                <a:gd name="connsiteY27" fmla="*/ 1853587 h 2012950"/>
                <a:gd name="connsiteX28" fmla="*/ 1561580 w 1585912"/>
                <a:gd name="connsiteY28" fmla="*/ 1895413 h 2012950"/>
                <a:gd name="connsiteX29" fmla="*/ 1540421 w 1585912"/>
                <a:gd name="connsiteY29" fmla="*/ 1931945 h 2012950"/>
                <a:gd name="connsiteX30" fmla="*/ 1511328 w 1585912"/>
                <a:gd name="connsiteY30" fmla="*/ 1963182 h 2012950"/>
                <a:gd name="connsiteX31" fmla="*/ 1478004 w 1585912"/>
                <a:gd name="connsiteY31" fmla="*/ 1987537 h 2012950"/>
                <a:gd name="connsiteX32" fmla="*/ 1438860 w 1585912"/>
                <a:gd name="connsiteY32" fmla="*/ 2004479 h 2012950"/>
                <a:gd name="connsiteX33" fmla="*/ 1397072 w 1585912"/>
                <a:gd name="connsiteY33" fmla="*/ 2012950 h 2012950"/>
                <a:gd name="connsiteX34" fmla="*/ 1353697 w 1585912"/>
                <a:gd name="connsiteY34" fmla="*/ 2011891 h 2012950"/>
                <a:gd name="connsiteX35" fmla="*/ 1330952 w 1585912"/>
                <a:gd name="connsiteY35" fmla="*/ 2007656 h 2012950"/>
                <a:gd name="connsiteX36" fmla="*/ 591992 w 1585912"/>
                <a:gd name="connsiteY36" fmla="*/ 1827644 h 2012950"/>
                <a:gd name="connsiteX37" fmla="*/ 592075 w 1585912"/>
                <a:gd name="connsiteY37" fmla="*/ 1827203 h 2012950"/>
                <a:gd name="connsiteX38" fmla="*/ 589999 w 1585912"/>
                <a:gd name="connsiteY38" fmla="*/ 1826684 h 2012950"/>
                <a:gd name="connsiteX39" fmla="*/ 369129 w 1585912"/>
                <a:gd name="connsiteY39" fmla="*/ 1772157 h 2012950"/>
                <a:gd name="connsiteX40" fmla="*/ 369580 w 1585912"/>
                <a:gd name="connsiteY40" fmla="*/ 1766586 h 2012950"/>
                <a:gd name="connsiteX41" fmla="*/ 98626 w 1585912"/>
                <a:gd name="connsiteY41" fmla="*/ 1445683 h 2012950"/>
                <a:gd name="connsiteX42" fmla="*/ 84840 w 1585912"/>
                <a:gd name="connsiteY42" fmla="*/ 1429279 h 2012950"/>
                <a:gd name="connsiteX43" fmla="*/ 60979 w 1585912"/>
                <a:gd name="connsiteY43" fmla="*/ 1394354 h 2012950"/>
                <a:gd name="connsiteX44" fmla="*/ 40299 w 1585912"/>
                <a:gd name="connsiteY44" fmla="*/ 1357842 h 2012950"/>
                <a:gd name="connsiteX45" fmla="*/ 24391 w 1585912"/>
                <a:gd name="connsiteY45" fmla="*/ 1319213 h 2012950"/>
                <a:gd name="connsiteX46" fmla="*/ 12195 w 1585912"/>
                <a:gd name="connsiteY46" fmla="*/ 1279525 h 2012950"/>
                <a:gd name="connsiteX47" fmla="*/ 3711 w 1585912"/>
                <a:gd name="connsiteY47" fmla="*/ 1238250 h 2012950"/>
                <a:gd name="connsiteX48" fmla="*/ 0 w 1585912"/>
                <a:gd name="connsiteY48" fmla="*/ 1196446 h 2012950"/>
                <a:gd name="connsiteX49" fmla="*/ 0 w 1585912"/>
                <a:gd name="connsiteY49" fmla="*/ 1154113 h 2012950"/>
                <a:gd name="connsiteX50" fmla="*/ 2121 w 1585912"/>
                <a:gd name="connsiteY50" fmla="*/ 1133475 h 2012950"/>
                <a:gd name="connsiteX51" fmla="*/ 53275 w 1585912"/>
                <a:gd name="connsiteY51" fmla="*/ 658404 h 2012950"/>
                <a:gd name="connsiteX52" fmla="*/ 50800 w 1585912"/>
                <a:gd name="connsiteY52" fmla="*/ 655161 h 2012950"/>
                <a:gd name="connsiteX53" fmla="*/ 53880 w 1585912"/>
                <a:gd name="connsiteY53" fmla="*/ 652782 h 2012950"/>
                <a:gd name="connsiteX54" fmla="*/ 54086 w 1585912"/>
                <a:gd name="connsiteY54" fmla="*/ 650875 h 2012950"/>
                <a:gd name="connsiteX55" fmla="*/ 55122 w 1585912"/>
                <a:gd name="connsiteY55" fmla="*/ 651823 h 2012950"/>
                <a:gd name="connsiteX56" fmla="*/ 213937 w 1585912"/>
                <a:gd name="connsiteY56" fmla="*/ 529168 h 2012950"/>
                <a:gd name="connsiteX57" fmla="*/ 214312 w 1585912"/>
                <a:gd name="connsiteY57" fmla="*/ 529043 h 2012950"/>
                <a:gd name="connsiteX58" fmla="*/ 214312 w 1585912"/>
                <a:gd name="connsiteY58" fmla="*/ 527857 h 2012950"/>
                <a:gd name="connsiteX59" fmla="*/ 844307 w 1585912"/>
                <a:gd name="connsiteY59" fmla="*/ 41297 h 2012950"/>
                <a:gd name="connsiteX60" fmla="*/ 861762 w 1585912"/>
                <a:gd name="connsiteY60" fmla="*/ 29119 h 2012950"/>
                <a:gd name="connsiteX61" fmla="*/ 899319 w 1585912"/>
                <a:gd name="connsiteY61" fmla="*/ 10589 h 2012950"/>
                <a:gd name="connsiteX62" fmla="*/ 938462 w 1585912"/>
                <a:gd name="connsiteY62" fmla="*/ 1588 h 2012950"/>
                <a:gd name="connsiteX63" fmla="*/ 979192 w 1585912"/>
                <a:gd name="connsiteY63"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214312 w 1585912"/>
                <a:gd name="connsiteY57" fmla="*/ 527857 h 2012950"/>
                <a:gd name="connsiteX58" fmla="*/ 844307 w 1585912"/>
                <a:gd name="connsiteY58" fmla="*/ 41297 h 2012950"/>
                <a:gd name="connsiteX59" fmla="*/ 861762 w 1585912"/>
                <a:gd name="connsiteY59" fmla="*/ 29119 h 2012950"/>
                <a:gd name="connsiteX60" fmla="*/ 899319 w 1585912"/>
                <a:gd name="connsiteY60" fmla="*/ 10589 h 2012950"/>
                <a:gd name="connsiteX61" fmla="*/ 938462 w 1585912"/>
                <a:gd name="connsiteY61" fmla="*/ 1588 h 2012950"/>
                <a:gd name="connsiteX62" fmla="*/ 979192 w 1585912"/>
                <a:gd name="connsiteY62"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214312 w 1585912"/>
                <a:gd name="connsiteY56" fmla="*/ 529043 h 2012950"/>
                <a:gd name="connsiteX57" fmla="*/ 844307 w 1585912"/>
                <a:gd name="connsiteY57" fmla="*/ 41297 h 2012950"/>
                <a:gd name="connsiteX58" fmla="*/ 861762 w 1585912"/>
                <a:gd name="connsiteY58" fmla="*/ 29119 h 2012950"/>
                <a:gd name="connsiteX59" fmla="*/ 899319 w 1585912"/>
                <a:gd name="connsiteY59" fmla="*/ 10589 h 2012950"/>
                <a:gd name="connsiteX60" fmla="*/ 938462 w 1585912"/>
                <a:gd name="connsiteY60" fmla="*/ 1588 h 2012950"/>
                <a:gd name="connsiteX61" fmla="*/ 979192 w 1585912"/>
                <a:gd name="connsiteY61"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213937 w 1585912"/>
                <a:gd name="connsiteY55" fmla="*/ 529168 h 2012950"/>
                <a:gd name="connsiteX56" fmla="*/ 844307 w 1585912"/>
                <a:gd name="connsiteY56" fmla="*/ 41297 h 2012950"/>
                <a:gd name="connsiteX57" fmla="*/ 861762 w 1585912"/>
                <a:gd name="connsiteY57" fmla="*/ 29119 h 2012950"/>
                <a:gd name="connsiteX58" fmla="*/ 899319 w 1585912"/>
                <a:gd name="connsiteY58" fmla="*/ 10589 h 2012950"/>
                <a:gd name="connsiteX59" fmla="*/ 938462 w 1585912"/>
                <a:gd name="connsiteY59" fmla="*/ 1588 h 2012950"/>
                <a:gd name="connsiteX60" fmla="*/ 979192 w 1585912"/>
                <a:gd name="connsiteY60" fmla="*/ 0 h 2012950"/>
                <a:gd name="connsiteX0" fmla="*/ 215899 w 1585912"/>
                <a:gd name="connsiteY0" fmla="*/ 528916 h 2012950"/>
                <a:gd name="connsiteX1" fmla="*/ 215789 w 1585912"/>
                <a:gd name="connsiteY1" fmla="*/ 528952 h 2012950"/>
                <a:gd name="connsiteX2" fmla="*/ 215899 w 1585912"/>
                <a:gd name="connsiteY2" fmla="*/ 528916 h 2012950"/>
                <a:gd name="connsiteX3" fmla="*/ 979192 w 1585912"/>
                <a:gd name="connsiteY3" fmla="*/ 0 h 2012950"/>
                <a:gd name="connsiteX4" fmla="*/ 1018864 w 1585912"/>
                <a:gd name="connsiteY4" fmla="*/ 6883 h 2012950"/>
                <a:gd name="connsiteX5" fmla="*/ 1056950 w 1585912"/>
                <a:gd name="connsiteY5" fmla="*/ 21707 h 2012950"/>
                <a:gd name="connsiteX6" fmla="*/ 1090803 w 1585912"/>
                <a:gd name="connsiteY6" fmla="*/ 43414 h 2012950"/>
                <a:gd name="connsiteX7" fmla="*/ 1120425 w 1585912"/>
                <a:gd name="connsiteY7" fmla="*/ 72534 h 2012950"/>
                <a:gd name="connsiteX8" fmla="*/ 1133120 w 1585912"/>
                <a:gd name="connsiteY8" fmla="*/ 91064 h 2012950"/>
                <a:gd name="connsiteX9" fmla="*/ 1165387 w 1585912"/>
                <a:gd name="connsiteY9" fmla="*/ 140303 h 2012950"/>
                <a:gd name="connsiteX10" fmla="*/ 1225688 w 1585912"/>
                <a:gd name="connsiteY10" fmla="*/ 241427 h 2012950"/>
                <a:gd name="connsiteX11" fmla="*/ 1281230 w 1585912"/>
                <a:gd name="connsiteY11" fmla="*/ 344669 h 2012950"/>
                <a:gd name="connsiteX12" fmla="*/ 1332539 w 1585912"/>
                <a:gd name="connsiteY12" fmla="*/ 449499 h 2012950"/>
                <a:gd name="connsiteX13" fmla="*/ 1378559 w 1585912"/>
                <a:gd name="connsiteY13" fmla="*/ 555388 h 2012950"/>
                <a:gd name="connsiteX14" fmla="*/ 1420876 w 1585912"/>
                <a:gd name="connsiteY14" fmla="*/ 662865 h 2012950"/>
                <a:gd name="connsiteX15" fmla="*/ 1457374 w 1585912"/>
                <a:gd name="connsiteY15" fmla="*/ 771931 h 2012950"/>
                <a:gd name="connsiteX16" fmla="*/ 1489112 w 1585912"/>
                <a:gd name="connsiteY16" fmla="*/ 880997 h 2012950"/>
                <a:gd name="connsiteX17" fmla="*/ 1517147 w 1585912"/>
                <a:gd name="connsiteY17" fmla="*/ 991121 h 2012950"/>
                <a:gd name="connsiteX18" fmla="*/ 1540421 w 1585912"/>
                <a:gd name="connsiteY18" fmla="*/ 1102305 h 2012950"/>
                <a:gd name="connsiteX19" fmla="*/ 1558406 w 1585912"/>
                <a:gd name="connsiteY19" fmla="*/ 1213488 h 2012950"/>
                <a:gd name="connsiteX20" fmla="*/ 1572159 w 1585912"/>
                <a:gd name="connsiteY20" fmla="*/ 1325731 h 2012950"/>
                <a:gd name="connsiteX21" fmla="*/ 1581151 w 1585912"/>
                <a:gd name="connsiteY21" fmla="*/ 1438502 h 2012950"/>
                <a:gd name="connsiteX22" fmla="*/ 1585912 w 1585912"/>
                <a:gd name="connsiteY22" fmla="*/ 1550215 h 2012950"/>
                <a:gd name="connsiteX23" fmla="*/ 1585912 w 1585912"/>
                <a:gd name="connsiteY23" fmla="*/ 1662987 h 2012950"/>
                <a:gd name="connsiteX24" fmla="*/ 1581151 w 1585912"/>
                <a:gd name="connsiteY24" fmla="*/ 1775229 h 2012950"/>
                <a:gd name="connsiteX25" fmla="*/ 1577449 w 1585912"/>
                <a:gd name="connsiteY25" fmla="*/ 1830821 h 2012950"/>
                <a:gd name="connsiteX26" fmla="*/ 1574275 w 1585912"/>
                <a:gd name="connsiteY26" fmla="*/ 1853587 h 2012950"/>
                <a:gd name="connsiteX27" fmla="*/ 1561580 w 1585912"/>
                <a:gd name="connsiteY27" fmla="*/ 1895413 h 2012950"/>
                <a:gd name="connsiteX28" fmla="*/ 1540421 w 1585912"/>
                <a:gd name="connsiteY28" fmla="*/ 1931945 h 2012950"/>
                <a:gd name="connsiteX29" fmla="*/ 1511328 w 1585912"/>
                <a:gd name="connsiteY29" fmla="*/ 1963182 h 2012950"/>
                <a:gd name="connsiteX30" fmla="*/ 1478004 w 1585912"/>
                <a:gd name="connsiteY30" fmla="*/ 1987537 h 2012950"/>
                <a:gd name="connsiteX31" fmla="*/ 1438860 w 1585912"/>
                <a:gd name="connsiteY31" fmla="*/ 2004479 h 2012950"/>
                <a:gd name="connsiteX32" fmla="*/ 1397072 w 1585912"/>
                <a:gd name="connsiteY32" fmla="*/ 2012950 h 2012950"/>
                <a:gd name="connsiteX33" fmla="*/ 1353697 w 1585912"/>
                <a:gd name="connsiteY33" fmla="*/ 2011891 h 2012950"/>
                <a:gd name="connsiteX34" fmla="*/ 1330952 w 1585912"/>
                <a:gd name="connsiteY34" fmla="*/ 2007656 h 2012950"/>
                <a:gd name="connsiteX35" fmla="*/ 591992 w 1585912"/>
                <a:gd name="connsiteY35" fmla="*/ 1827644 h 2012950"/>
                <a:gd name="connsiteX36" fmla="*/ 592075 w 1585912"/>
                <a:gd name="connsiteY36" fmla="*/ 1827203 h 2012950"/>
                <a:gd name="connsiteX37" fmla="*/ 589999 w 1585912"/>
                <a:gd name="connsiteY37" fmla="*/ 1826684 h 2012950"/>
                <a:gd name="connsiteX38" fmla="*/ 369129 w 1585912"/>
                <a:gd name="connsiteY38" fmla="*/ 1772157 h 2012950"/>
                <a:gd name="connsiteX39" fmla="*/ 369580 w 1585912"/>
                <a:gd name="connsiteY39" fmla="*/ 1766586 h 2012950"/>
                <a:gd name="connsiteX40" fmla="*/ 98626 w 1585912"/>
                <a:gd name="connsiteY40" fmla="*/ 1445683 h 2012950"/>
                <a:gd name="connsiteX41" fmla="*/ 84840 w 1585912"/>
                <a:gd name="connsiteY41" fmla="*/ 1429279 h 2012950"/>
                <a:gd name="connsiteX42" fmla="*/ 60979 w 1585912"/>
                <a:gd name="connsiteY42" fmla="*/ 1394354 h 2012950"/>
                <a:gd name="connsiteX43" fmla="*/ 40299 w 1585912"/>
                <a:gd name="connsiteY43" fmla="*/ 1357842 h 2012950"/>
                <a:gd name="connsiteX44" fmla="*/ 24391 w 1585912"/>
                <a:gd name="connsiteY44" fmla="*/ 1319213 h 2012950"/>
                <a:gd name="connsiteX45" fmla="*/ 12195 w 1585912"/>
                <a:gd name="connsiteY45" fmla="*/ 1279525 h 2012950"/>
                <a:gd name="connsiteX46" fmla="*/ 3711 w 1585912"/>
                <a:gd name="connsiteY46" fmla="*/ 1238250 h 2012950"/>
                <a:gd name="connsiteX47" fmla="*/ 0 w 1585912"/>
                <a:gd name="connsiteY47" fmla="*/ 1196446 h 2012950"/>
                <a:gd name="connsiteX48" fmla="*/ 0 w 1585912"/>
                <a:gd name="connsiteY48" fmla="*/ 1154113 h 2012950"/>
                <a:gd name="connsiteX49" fmla="*/ 2121 w 1585912"/>
                <a:gd name="connsiteY49" fmla="*/ 1133475 h 2012950"/>
                <a:gd name="connsiteX50" fmla="*/ 53275 w 1585912"/>
                <a:gd name="connsiteY50" fmla="*/ 658404 h 2012950"/>
                <a:gd name="connsiteX51" fmla="*/ 50800 w 1585912"/>
                <a:gd name="connsiteY51" fmla="*/ 655161 h 2012950"/>
                <a:gd name="connsiteX52" fmla="*/ 53880 w 1585912"/>
                <a:gd name="connsiteY52" fmla="*/ 652782 h 2012950"/>
                <a:gd name="connsiteX53" fmla="*/ 54086 w 1585912"/>
                <a:gd name="connsiteY53" fmla="*/ 650875 h 2012950"/>
                <a:gd name="connsiteX54" fmla="*/ 55122 w 1585912"/>
                <a:gd name="connsiteY54" fmla="*/ 651823 h 2012950"/>
                <a:gd name="connsiteX55" fmla="*/ 844307 w 1585912"/>
                <a:gd name="connsiteY55" fmla="*/ 41297 h 2012950"/>
                <a:gd name="connsiteX56" fmla="*/ 861762 w 1585912"/>
                <a:gd name="connsiteY56" fmla="*/ 29119 h 2012950"/>
                <a:gd name="connsiteX57" fmla="*/ 899319 w 1585912"/>
                <a:gd name="connsiteY57" fmla="*/ 10589 h 2012950"/>
                <a:gd name="connsiteX58" fmla="*/ 938462 w 1585912"/>
                <a:gd name="connsiteY58" fmla="*/ 1588 h 2012950"/>
                <a:gd name="connsiteX59" fmla="*/ 979192 w 1585912"/>
                <a:gd name="connsiteY59"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55122 w 1585912"/>
                <a:gd name="connsiteY51" fmla="*/ 651823 h 2012950"/>
                <a:gd name="connsiteX52" fmla="*/ 844307 w 1585912"/>
                <a:gd name="connsiteY52" fmla="*/ 41297 h 2012950"/>
                <a:gd name="connsiteX53" fmla="*/ 861762 w 1585912"/>
                <a:gd name="connsiteY53" fmla="*/ 29119 h 2012950"/>
                <a:gd name="connsiteX54" fmla="*/ 899319 w 1585912"/>
                <a:gd name="connsiteY54" fmla="*/ 10589 h 2012950"/>
                <a:gd name="connsiteX55" fmla="*/ 938462 w 1585912"/>
                <a:gd name="connsiteY55" fmla="*/ 1588 h 2012950"/>
                <a:gd name="connsiteX56" fmla="*/ 979192 w 1585912"/>
                <a:gd name="connsiteY56"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54086 w 1585912"/>
                <a:gd name="connsiteY50" fmla="*/ 650875 h 2012950"/>
                <a:gd name="connsiteX51" fmla="*/ 844307 w 1585912"/>
                <a:gd name="connsiteY51" fmla="*/ 41297 h 2012950"/>
                <a:gd name="connsiteX52" fmla="*/ 861762 w 1585912"/>
                <a:gd name="connsiteY52" fmla="*/ 29119 h 2012950"/>
                <a:gd name="connsiteX53" fmla="*/ 899319 w 1585912"/>
                <a:gd name="connsiteY53" fmla="*/ 10589 h 2012950"/>
                <a:gd name="connsiteX54" fmla="*/ 938462 w 1585912"/>
                <a:gd name="connsiteY54" fmla="*/ 1588 h 2012950"/>
                <a:gd name="connsiteX55" fmla="*/ 979192 w 1585912"/>
                <a:gd name="connsiteY55"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53880 w 1585912"/>
                <a:gd name="connsiteY49" fmla="*/ 652782 h 2012950"/>
                <a:gd name="connsiteX50" fmla="*/ 844307 w 1585912"/>
                <a:gd name="connsiteY50" fmla="*/ 41297 h 2012950"/>
                <a:gd name="connsiteX51" fmla="*/ 861762 w 1585912"/>
                <a:gd name="connsiteY51" fmla="*/ 29119 h 2012950"/>
                <a:gd name="connsiteX52" fmla="*/ 899319 w 1585912"/>
                <a:gd name="connsiteY52" fmla="*/ 10589 h 2012950"/>
                <a:gd name="connsiteX53" fmla="*/ 938462 w 1585912"/>
                <a:gd name="connsiteY53" fmla="*/ 1588 h 2012950"/>
                <a:gd name="connsiteX54" fmla="*/ 979192 w 1585912"/>
                <a:gd name="connsiteY54"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50800 w 1585912"/>
                <a:gd name="connsiteY48" fmla="*/ 655161 h 2012950"/>
                <a:gd name="connsiteX49" fmla="*/ 844307 w 1585912"/>
                <a:gd name="connsiteY49" fmla="*/ 41297 h 2012950"/>
                <a:gd name="connsiteX50" fmla="*/ 861762 w 1585912"/>
                <a:gd name="connsiteY50" fmla="*/ 29119 h 2012950"/>
                <a:gd name="connsiteX51" fmla="*/ 899319 w 1585912"/>
                <a:gd name="connsiteY51" fmla="*/ 10589 h 2012950"/>
                <a:gd name="connsiteX52" fmla="*/ 938462 w 1585912"/>
                <a:gd name="connsiteY52" fmla="*/ 1588 h 2012950"/>
                <a:gd name="connsiteX53" fmla="*/ 979192 w 1585912"/>
                <a:gd name="connsiteY53"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129 w 1585912"/>
                <a:gd name="connsiteY35" fmla="*/ 1772157 h 2012950"/>
                <a:gd name="connsiteX36" fmla="*/ 369580 w 1585912"/>
                <a:gd name="connsiteY36" fmla="*/ 1766586 h 2012950"/>
                <a:gd name="connsiteX37" fmla="*/ 98626 w 1585912"/>
                <a:gd name="connsiteY37" fmla="*/ 1445683 h 2012950"/>
                <a:gd name="connsiteX38" fmla="*/ 84840 w 1585912"/>
                <a:gd name="connsiteY38" fmla="*/ 1429279 h 2012950"/>
                <a:gd name="connsiteX39" fmla="*/ 60979 w 1585912"/>
                <a:gd name="connsiteY39" fmla="*/ 1394354 h 2012950"/>
                <a:gd name="connsiteX40" fmla="*/ 40299 w 1585912"/>
                <a:gd name="connsiteY40" fmla="*/ 1357842 h 2012950"/>
                <a:gd name="connsiteX41" fmla="*/ 24391 w 1585912"/>
                <a:gd name="connsiteY41" fmla="*/ 1319213 h 2012950"/>
                <a:gd name="connsiteX42" fmla="*/ 12195 w 1585912"/>
                <a:gd name="connsiteY42" fmla="*/ 1279525 h 2012950"/>
                <a:gd name="connsiteX43" fmla="*/ 3711 w 1585912"/>
                <a:gd name="connsiteY43" fmla="*/ 1238250 h 2012950"/>
                <a:gd name="connsiteX44" fmla="*/ 0 w 1585912"/>
                <a:gd name="connsiteY44" fmla="*/ 1196446 h 2012950"/>
                <a:gd name="connsiteX45" fmla="*/ 0 w 1585912"/>
                <a:gd name="connsiteY45" fmla="*/ 1154113 h 2012950"/>
                <a:gd name="connsiteX46" fmla="*/ 2121 w 1585912"/>
                <a:gd name="connsiteY46" fmla="*/ 1133475 h 2012950"/>
                <a:gd name="connsiteX47" fmla="*/ 53275 w 1585912"/>
                <a:gd name="connsiteY47" fmla="*/ 658404 h 2012950"/>
                <a:gd name="connsiteX48" fmla="*/ 844307 w 1585912"/>
                <a:gd name="connsiteY48" fmla="*/ 41297 h 2012950"/>
                <a:gd name="connsiteX49" fmla="*/ 861762 w 1585912"/>
                <a:gd name="connsiteY49" fmla="*/ 29119 h 2012950"/>
                <a:gd name="connsiteX50" fmla="*/ 899319 w 1585912"/>
                <a:gd name="connsiteY50" fmla="*/ 10589 h 2012950"/>
                <a:gd name="connsiteX51" fmla="*/ 938462 w 1585912"/>
                <a:gd name="connsiteY51" fmla="*/ 1588 h 2012950"/>
                <a:gd name="connsiteX52" fmla="*/ 979192 w 1585912"/>
                <a:gd name="connsiteY52" fmla="*/ 0 h 2012950"/>
                <a:gd name="connsiteX0" fmla="*/ 979192 w 1585912"/>
                <a:gd name="connsiteY0" fmla="*/ 0 h 2012950"/>
                <a:gd name="connsiteX1" fmla="*/ 1018864 w 1585912"/>
                <a:gd name="connsiteY1" fmla="*/ 6883 h 2012950"/>
                <a:gd name="connsiteX2" fmla="*/ 1056950 w 1585912"/>
                <a:gd name="connsiteY2" fmla="*/ 21707 h 2012950"/>
                <a:gd name="connsiteX3" fmla="*/ 1090803 w 1585912"/>
                <a:gd name="connsiteY3" fmla="*/ 43414 h 2012950"/>
                <a:gd name="connsiteX4" fmla="*/ 1120425 w 1585912"/>
                <a:gd name="connsiteY4" fmla="*/ 72534 h 2012950"/>
                <a:gd name="connsiteX5" fmla="*/ 1133120 w 1585912"/>
                <a:gd name="connsiteY5" fmla="*/ 91064 h 2012950"/>
                <a:gd name="connsiteX6" fmla="*/ 1165387 w 1585912"/>
                <a:gd name="connsiteY6" fmla="*/ 140303 h 2012950"/>
                <a:gd name="connsiteX7" fmla="*/ 1225688 w 1585912"/>
                <a:gd name="connsiteY7" fmla="*/ 241427 h 2012950"/>
                <a:gd name="connsiteX8" fmla="*/ 1281230 w 1585912"/>
                <a:gd name="connsiteY8" fmla="*/ 344669 h 2012950"/>
                <a:gd name="connsiteX9" fmla="*/ 1332539 w 1585912"/>
                <a:gd name="connsiteY9" fmla="*/ 449499 h 2012950"/>
                <a:gd name="connsiteX10" fmla="*/ 1378559 w 1585912"/>
                <a:gd name="connsiteY10" fmla="*/ 555388 h 2012950"/>
                <a:gd name="connsiteX11" fmla="*/ 1420876 w 1585912"/>
                <a:gd name="connsiteY11" fmla="*/ 662865 h 2012950"/>
                <a:gd name="connsiteX12" fmla="*/ 1457374 w 1585912"/>
                <a:gd name="connsiteY12" fmla="*/ 771931 h 2012950"/>
                <a:gd name="connsiteX13" fmla="*/ 1489112 w 1585912"/>
                <a:gd name="connsiteY13" fmla="*/ 880997 h 2012950"/>
                <a:gd name="connsiteX14" fmla="*/ 1517147 w 1585912"/>
                <a:gd name="connsiteY14" fmla="*/ 991121 h 2012950"/>
                <a:gd name="connsiteX15" fmla="*/ 1540421 w 1585912"/>
                <a:gd name="connsiteY15" fmla="*/ 1102305 h 2012950"/>
                <a:gd name="connsiteX16" fmla="*/ 1558406 w 1585912"/>
                <a:gd name="connsiteY16" fmla="*/ 1213488 h 2012950"/>
                <a:gd name="connsiteX17" fmla="*/ 1572159 w 1585912"/>
                <a:gd name="connsiteY17" fmla="*/ 1325731 h 2012950"/>
                <a:gd name="connsiteX18" fmla="*/ 1581151 w 1585912"/>
                <a:gd name="connsiteY18" fmla="*/ 1438502 h 2012950"/>
                <a:gd name="connsiteX19" fmla="*/ 1585912 w 1585912"/>
                <a:gd name="connsiteY19" fmla="*/ 1550215 h 2012950"/>
                <a:gd name="connsiteX20" fmla="*/ 1585912 w 1585912"/>
                <a:gd name="connsiteY20" fmla="*/ 1662987 h 2012950"/>
                <a:gd name="connsiteX21" fmla="*/ 1581151 w 1585912"/>
                <a:gd name="connsiteY21" fmla="*/ 1775229 h 2012950"/>
                <a:gd name="connsiteX22" fmla="*/ 1577449 w 1585912"/>
                <a:gd name="connsiteY22" fmla="*/ 1830821 h 2012950"/>
                <a:gd name="connsiteX23" fmla="*/ 1574275 w 1585912"/>
                <a:gd name="connsiteY23" fmla="*/ 1853587 h 2012950"/>
                <a:gd name="connsiteX24" fmla="*/ 1561580 w 1585912"/>
                <a:gd name="connsiteY24" fmla="*/ 1895413 h 2012950"/>
                <a:gd name="connsiteX25" fmla="*/ 1540421 w 1585912"/>
                <a:gd name="connsiteY25" fmla="*/ 1931945 h 2012950"/>
                <a:gd name="connsiteX26" fmla="*/ 1511328 w 1585912"/>
                <a:gd name="connsiteY26" fmla="*/ 1963182 h 2012950"/>
                <a:gd name="connsiteX27" fmla="*/ 1478004 w 1585912"/>
                <a:gd name="connsiteY27" fmla="*/ 1987537 h 2012950"/>
                <a:gd name="connsiteX28" fmla="*/ 1438860 w 1585912"/>
                <a:gd name="connsiteY28" fmla="*/ 2004479 h 2012950"/>
                <a:gd name="connsiteX29" fmla="*/ 1397072 w 1585912"/>
                <a:gd name="connsiteY29" fmla="*/ 2012950 h 2012950"/>
                <a:gd name="connsiteX30" fmla="*/ 1353697 w 1585912"/>
                <a:gd name="connsiteY30" fmla="*/ 2011891 h 2012950"/>
                <a:gd name="connsiteX31" fmla="*/ 1330952 w 1585912"/>
                <a:gd name="connsiteY31" fmla="*/ 2007656 h 2012950"/>
                <a:gd name="connsiteX32" fmla="*/ 591992 w 1585912"/>
                <a:gd name="connsiteY32" fmla="*/ 1827644 h 2012950"/>
                <a:gd name="connsiteX33" fmla="*/ 592075 w 1585912"/>
                <a:gd name="connsiteY33" fmla="*/ 1827203 h 2012950"/>
                <a:gd name="connsiteX34" fmla="*/ 589999 w 1585912"/>
                <a:gd name="connsiteY34" fmla="*/ 1826684 h 2012950"/>
                <a:gd name="connsiteX35" fmla="*/ 369580 w 1585912"/>
                <a:gd name="connsiteY35" fmla="*/ 1766586 h 2012950"/>
                <a:gd name="connsiteX36" fmla="*/ 98626 w 1585912"/>
                <a:gd name="connsiteY36" fmla="*/ 1445683 h 2012950"/>
                <a:gd name="connsiteX37" fmla="*/ 84840 w 1585912"/>
                <a:gd name="connsiteY37" fmla="*/ 1429279 h 2012950"/>
                <a:gd name="connsiteX38" fmla="*/ 60979 w 1585912"/>
                <a:gd name="connsiteY38" fmla="*/ 1394354 h 2012950"/>
                <a:gd name="connsiteX39" fmla="*/ 40299 w 1585912"/>
                <a:gd name="connsiteY39" fmla="*/ 1357842 h 2012950"/>
                <a:gd name="connsiteX40" fmla="*/ 24391 w 1585912"/>
                <a:gd name="connsiteY40" fmla="*/ 1319213 h 2012950"/>
                <a:gd name="connsiteX41" fmla="*/ 12195 w 1585912"/>
                <a:gd name="connsiteY41" fmla="*/ 1279525 h 2012950"/>
                <a:gd name="connsiteX42" fmla="*/ 3711 w 1585912"/>
                <a:gd name="connsiteY42" fmla="*/ 1238250 h 2012950"/>
                <a:gd name="connsiteX43" fmla="*/ 0 w 1585912"/>
                <a:gd name="connsiteY43" fmla="*/ 1196446 h 2012950"/>
                <a:gd name="connsiteX44" fmla="*/ 0 w 1585912"/>
                <a:gd name="connsiteY44" fmla="*/ 1154113 h 2012950"/>
                <a:gd name="connsiteX45" fmla="*/ 2121 w 1585912"/>
                <a:gd name="connsiteY45" fmla="*/ 1133475 h 2012950"/>
                <a:gd name="connsiteX46" fmla="*/ 53275 w 1585912"/>
                <a:gd name="connsiteY46" fmla="*/ 658404 h 2012950"/>
                <a:gd name="connsiteX47" fmla="*/ 844307 w 1585912"/>
                <a:gd name="connsiteY47" fmla="*/ 41297 h 2012950"/>
                <a:gd name="connsiteX48" fmla="*/ 861762 w 1585912"/>
                <a:gd name="connsiteY48" fmla="*/ 29119 h 2012950"/>
                <a:gd name="connsiteX49" fmla="*/ 899319 w 1585912"/>
                <a:gd name="connsiteY49" fmla="*/ 10589 h 2012950"/>
                <a:gd name="connsiteX50" fmla="*/ 938462 w 1585912"/>
                <a:gd name="connsiteY50" fmla="*/ 1588 h 2012950"/>
                <a:gd name="connsiteX51" fmla="*/ 979192 w 1585912"/>
                <a:gd name="connsiteY51" fmla="*/ 0 h 20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85912" h="2012950">
                  <a:moveTo>
                    <a:pt x="979192" y="0"/>
                  </a:moveTo>
                  <a:lnTo>
                    <a:pt x="1018864" y="6883"/>
                  </a:lnTo>
                  <a:lnTo>
                    <a:pt x="1056950" y="21707"/>
                  </a:lnTo>
                  <a:lnTo>
                    <a:pt x="1090803" y="43414"/>
                  </a:lnTo>
                  <a:lnTo>
                    <a:pt x="1120425" y="72534"/>
                  </a:lnTo>
                  <a:lnTo>
                    <a:pt x="1133120" y="91064"/>
                  </a:lnTo>
                  <a:lnTo>
                    <a:pt x="1165387" y="140303"/>
                  </a:lnTo>
                  <a:lnTo>
                    <a:pt x="1225688" y="241427"/>
                  </a:lnTo>
                  <a:lnTo>
                    <a:pt x="1281230" y="344669"/>
                  </a:lnTo>
                  <a:lnTo>
                    <a:pt x="1332539" y="449499"/>
                  </a:lnTo>
                  <a:lnTo>
                    <a:pt x="1378559" y="555388"/>
                  </a:lnTo>
                  <a:lnTo>
                    <a:pt x="1420876" y="662865"/>
                  </a:lnTo>
                  <a:lnTo>
                    <a:pt x="1457374" y="771931"/>
                  </a:lnTo>
                  <a:lnTo>
                    <a:pt x="1489112" y="880997"/>
                  </a:lnTo>
                  <a:lnTo>
                    <a:pt x="1517147" y="991121"/>
                  </a:lnTo>
                  <a:lnTo>
                    <a:pt x="1540421" y="1102305"/>
                  </a:lnTo>
                  <a:lnTo>
                    <a:pt x="1558406" y="1213488"/>
                  </a:lnTo>
                  <a:lnTo>
                    <a:pt x="1572159" y="1325731"/>
                  </a:lnTo>
                  <a:lnTo>
                    <a:pt x="1581151" y="1438502"/>
                  </a:lnTo>
                  <a:lnTo>
                    <a:pt x="1585912" y="1550215"/>
                  </a:lnTo>
                  <a:lnTo>
                    <a:pt x="1585912" y="1662987"/>
                  </a:lnTo>
                  <a:lnTo>
                    <a:pt x="1581151" y="1775229"/>
                  </a:lnTo>
                  <a:lnTo>
                    <a:pt x="1577449" y="1830821"/>
                  </a:lnTo>
                  <a:lnTo>
                    <a:pt x="1574275" y="1853587"/>
                  </a:lnTo>
                  <a:lnTo>
                    <a:pt x="1561580" y="1895413"/>
                  </a:lnTo>
                  <a:lnTo>
                    <a:pt x="1540421" y="1931945"/>
                  </a:lnTo>
                  <a:lnTo>
                    <a:pt x="1511328" y="1963182"/>
                  </a:lnTo>
                  <a:lnTo>
                    <a:pt x="1478004" y="1987537"/>
                  </a:lnTo>
                  <a:lnTo>
                    <a:pt x="1438860" y="2004479"/>
                  </a:lnTo>
                  <a:lnTo>
                    <a:pt x="1397072" y="2012950"/>
                  </a:lnTo>
                  <a:lnTo>
                    <a:pt x="1353697" y="2011891"/>
                  </a:lnTo>
                  <a:lnTo>
                    <a:pt x="1330952" y="2007656"/>
                  </a:lnTo>
                  <a:lnTo>
                    <a:pt x="591992" y="1827644"/>
                  </a:lnTo>
                  <a:cubicBezTo>
                    <a:pt x="592020" y="1827497"/>
                    <a:pt x="592047" y="1827350"/>
                    <a:pt x="592075" y="1827203"/>
                  </a:cubicBezTo>
                  <a:lnTo>
                    <a:pt x="589999" y="1826684"/>
                  </a:lnTo>
                  <a:lnTo>
                    <a:pt x="369580" y="1766586"/>
                  </a:lnTo>
                  <a:lnTo>
                    <a:pt x="98626" y="1445683"/>
                  </a:lnTo>
                  <a:lnTo>
                    <a:pt x="84840" y="1429279"/>
                  </a:lnTo>
                  <a:lnTo>
                    <a:pt x="60979" y="1394354"/>
                  </a:lnTo>
                  <a:lnTo>
                    <a:pt x="40299" y="1357842"/>
                  </a:lnTo>
                  <a:lnTo>
                    <a:pt x="24391" y="1319213"/>
                  </a:lnTo>
                  <a:lnTo>
                    <a:pt x="12195" y="1279525"/>
                  </a:lnTo>
                  <a:lnTo>
                    <a:pt x="3711" y="1238250"/>
                  </a:lnTo>
                  <a:lnTo>
                    <a:pt x="0" y="1196446"/>
                  </a:lnTo>
                  <a:lnTo>
                    <a:pt x="0" y="1154113"/>
                  </a:lnTo>
                  <a:lnTo>
                    <a:pt x="2121" y="1133475"/>
                  </a:lnTo>
                  <a:lnTo>
                    <a:pt x="53275" y="658404"/>
                  </a:lnTo>
                  <a:lnTo>
                    <a:pt x="844307" y="41297"/>
                  </a:lnTo>
                  <a:lnTo>
                    <a:pt x="861762" y="29119"/>
                  </a:lnTo>
                  <a:lnTo>
                    <a:pt x="899319" y="10589"/>
                  </a:lnTo>
                  <a:lnTo>
                    <a:pt x="938462" y="1588"/>
                  </a:lnTo>
                  <a:lnTo>
                    <a:pt x="979192" y="0"/>
                  </a:lnTo>
                  <a:close/>
                </a:path>
              </a:pathLst>
            </a:custGeom>
            <a:solidFill>
              <a:schemeClr val="accent4"/>
            </a:solidFill>
            <a:ln>
              <a:noFill/>
            </a:ln>
          </p:spPr>
          <p:txBody>
            <a:bodyPr vert="horz" wrap="square" lIns="68580" tIns="34290" rIns="205740" bIns="34290" numCol="1" anchor="ctr" anchorCtr="0" compatLnSpc="1">
              <a:prstTxWarp prst="textNoShape">
                <a:avLst/>
              </a:prstTxWarp>
              <a:noAutofit/>
            </a:bodyPr>
            <a:lstStyle/>
            <a:p>
              <a:pPr algn="r"/>
              <a:r>
                <a:rPr lang="en-US" sz="3300" b="1">
                  <a:solidFill>
                    <a:schemeClr val="bg1"/>
                  </a:solidFill>
                  <a:effectLst>
                    <a:outerShdw blurRad="38100" dist="38100" dir="2700000" algn="tl">
                      <a:srgbClr val="000000">
                        <a:alpha val="43137"/>
                      </a:srgbClr>
                    </a:outerShdw>
                  </a:effectLst>
                </a:rPr>
                <a:t>05</a:t>
              </a:r>
            </a:p>
          </p:txBody>
        </p:sp>
        <p:sp>
          <p:nvSpPr>
            <p:cNvPr id="41" name="Freeform: Shape 40"/>
            <p:cNvSpPr/>
            <p:nvPr/>
          </p:nvSpPr>
          <p:spPr>
            <a:xfrm>
              <a:off x="4596441" y="2479329"/>
              <a:ext cx="857506" cy="477550"/>
            </a:xfrm>
            <a:custGeom>
              <a:avLst/>
              <a:gdLst>
                <a:gd name="connsiteX0" fmla="*/ 0 w 1225429"/>
                <a:gd name="connsiteY0" fmla="*/ 0 h 682448"/>
                <a:gd name="connsiteX1" fmla="*/ 137653 w 1225429"/>
                <a:gd name="connsiteY1" fmla="*/ 6950 h 682448"/>
                <a:gd name="connsiteX2" fmla="*/ 1158606 w 1225429"/>
                <a:gd name="connsiteY2" fmla="*/ 492613 h 682448"/>
                <a:gd name="connsiteX3" fmla="*/ 1225429 w 1225429"/>
                <a:gd name="connsiteY3" fmla="*/ 566137 h 682448"/>
                <a:gd name="connsiteX4" fmla="*/ 1080099 w 1225429"/>
                <a:gd name="connsiteY4" fmla="*/ 682448 h 682448"/>
                <a:gd name="connsiteX5" fmla="*/ 1072952 w 1225429"/>
                <a:gd name="connsiteY5" fmla="*/ 675732 h 682448"/>
                <a:gd name="connsiteX6" fmla="*/ 1077913 w 1225429"/>
                <a:gd name="connsiteY6" fmla="*/ 682448 h 682448"/>
                <a:gd name="connsiteX7" fmla="*/ 976729 w 1225429"/>
                <a:gd name="connsiteY7" fmla="*/ 682448 h 682448"/>
                <a:gd name="connsiteX8" fmla="*/ 972940 w 1225429"/>
                <a:gd name="connsiteY8" fmla="*/ 678279 h 682448"/>
                <a:gd name="connsiteX9" fmla="*/ 110806 w 1225429"/>
                <a:gd name="connsiteY9" fmla="*/ 268166 h 682448"/>
                <a:gd name="connsiteX10" fmla="*/ 14646 w 1225429"/>
                <a:gd name="connsiteY10" fmla="*/ 263310 h 682448"/>
                <a:gd name="connsiteX11" fmla="*/ 2904 w 1225429"/>
                <a:gd name="connsiteY11" fmla="*/ 251037 h 682448"/>
                <a:gd name="connsiteX12" fmla="*/ 1587 w 1225429"/>
                <a:gd name="connsiteY12" fmla="*/ 251010 h 682448"/>
                <a:gd name="connsiteX13" fmla="*/ 1587 w 1225429"/>
                <a:gd name="connsiteY13" fmla="*/ 249661 h 682448"/>
                <a:gd name="connsiteX14" fmla="*/ 0 w 1225429"/>
                <a:gd name="connsiteY14" fmla="*/ 248002 h 682448"/>
                <a:gd name="connsiteX15" fmla="*/ 0 w 1225429"/>
                <a:gd name="connsiteY15" fmla="*/ 0 h 68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5429" h="682448">
                  <a:moveTo>
                    <a:pt x="0" y="0"/>
                  </a:moveTo>
                  <a:lnTo>
                    <a:pt x="137653" y="6950"/>
                  </a:lnTo>
                  <a:cubicBezTo>
                    <a:pt x="534851" y="47288"/>
                    <a:pt x="891336" y="225343"/>
                    <a:pt x="1158606" y="492613"/>
                  </a:cubicBezTo>
                  <a:lnTo>
                    <a:pt x="1225429" y="566137"/>
                  </a:lnTo>
                  <a:lnTo>
                    <a:pt x="1080099" y="682448"/>
                  </a:lnTo>
                  <a:lnTo>
                    <a:pt x="1072952" y="675732"/>
                  </a:lnTo>
                  <a:lnTo>
                    <a:pt x="1077913" y="682448"/>
                  </a:lnTo>
                  <a:lnTo>
                    <a:pt x="976729" y="682448"/>
                  </a:lnTo>
                  <a:lnTo>
                    <a:pt x="972940" y="678279"/>
                  </a:lnTo>
                  <a:cubicBezTo>
                    <a:pt x="747247" y="452586"/>
                    <a:pt x="446216" y="302229"/>
                    <a:pt x="110806" y="268166"/>
                  </a:cubicBezTo>
                  <a:lnTo>
                    <a:pt x="14646" y="263310"/>
                  </a:lnTo>
                  <a:lnTo>
                    <a:pt x="2904" y="251037"/>
                  </a:lnTo>
                  <a:lnTo>
                    <a:pt x="1587" y="251010"/>
                  </a:lnTo>
                  <a:lnTo>
                    <a:pt x="1587" y="249661"/>
                  </a:lnTo>
                  <a:lnTo>
                    <a:pt x="0" y="248002"/>
                  </a:lnTo>
                  <a:lnTo>
                    <a:pt x="0"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2" name="Freeform: Shape 41"/>
            <p:cNvSpPr/>
            <p:nvPr/>
          </p:nvSpPr>
          <p:spPr>
            <a:xfrm>
              <a:off x="3686590" y="2479780"/>
              <a:ext cx="852085" cy="477098"/>
            </a:xfrm>
            <a:custGeom>
              <a:avLst/>
              <a:gdLst>
                <a:gd name="connsiteX0" fmla="*/ 1217581 w 1217682"/>
                <a:gd name="connsiteY0" fmla="*/ 0 h 681802"/>
                <a:gd name="connsiteX1" fmla="*/ 1217649 w 1217682"/>
                <a:gd name="connsiteY1" fmla="*/ 53151 h 681802"/>
                <a:gd name="connsiteX2" fmla="*/ 1217682 w 1217682"/>
                <a:gd name="connsiteY2" fmla="*/ 53151 h 681802"/>
                <a:gd name="connsiteX3" fmla="*/ 1217682 w 1217682"/>
                <a:gd name="connsiteY3" fmla="*/ 246989 h 681802"/>
                <a:gd name="connsiteX4" fmla="*/ 1214097 w 1217682"/>
                <a:gd name="connsiteY4" fmla="*/ 246989 h 681802"/>
                <a:gd name="connsiteX5" fmla="*/ 1217682 w 1217682"/>
                <a:gd name="connsiteY5" fmla="*/ 247356 h 681802"/>
                <a:gd name="connsiteX6" fmla="*/ 1202451 w 1217682"/>
                <a:gd name="connsiteY6" fmla="*/ 263335 h 681802"/>
                <a:gd name="connsiteX7" fmla="*/ 1119575 w 1217682"/>
                <a:gd name="connsiteY7" fmla="*/ 267520 h 681802"/>
                <a:gd name="connsiteX8" fmla="*/ 257441 w 1217682"/>
                <a:gd name="connsiteY8" fmla="*/ 677633 h 681802"/>
                <a:gd name="connsiteX9" fmla="*/ 253652 w 1217682"/>
                <a:gd name="connsiteY9" fmla="*/ 681802 h 681802"/>
                <a:gd name="connsiteX10" fmla="*/ 139769 w 1217682"/>
                <a:gd name="connsiteY10" fmla="*/ 681802 h 681802"/>
                <a:gd name="connsiteX11" fmla="*/ 140789 w 1217682"/>
                <a:gd name="connsiteY11" fmla="*/ 680422 h 681802"/>
                <a:gd name="connsiteX12" fmla="*/ 139308 w 1217682"/>
                <a:gd name="connsiteY12" fmla="*/ 681801 h 681802"/>
                <a:gd name="connsiteX13" fmla="*/ 0 w 1217682"/>
                <a:gd name="connsiteY13" fmla="*/ 570939 h 681802"/>
                <a:gd name="connsiteX14" fmla="*/ 71775 w 1217682"/>
                <a:gd name="connsiteY14" fmla="*/ 491967 h 681802"/>
                <a:gd name="connsiteX15" fmla="*/ 1092728 w 1217682"/>
                <a:gd name="connsiteY15" fmla="*/ 6304 h 681802"/>
                <a:gd name="connsiteX16" fmla="*/ 1217581 w 1217682"/>
                <a:gd name="connsiteY16" fmla="*/ 0 h 68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7682" h="681802">
                  <a:moveTo>
                    <a:pt x="1217581" y="0"/>
                  </a:moveTo>
                  <a:lnTo>
                    <a:pt x="1217649" y="53151"/>
                  </a:lnTo>
                  <a:lnTo>
                    <a:pt x="1217682" y="53151"/>
                  </a:lnTo>
                  <a:lnTo>
                    <a:pt x="1217682" y="246989"/>
                  </a:lnTo>
                  <a:lnTo>
                    <a:pt x="1214097" y="246989"/>
                  </a:lnTo>
                  <a:lnTo>
                    <a:pt x="1217682" y="247356"/>
                  </a:lnTo>
                  <a:lnTo>
                    <a:pt x="1202451" y="263335"/>
                  </a:lnTo>
                  <a:lnTo>
                    <a:pt x="1119575" y="267520"/>
                  </a:lnTo>
                  <a:cubicBezTo>
                    <a:pt x="784165" y="301583"/>
                    <a:pt x="483135" y="451940"/>
                    <a:pt x="257441" y="677633"/>
                  </a:cubicBezTo>
                  <a:lnTo>
                    <a:pt x="253652" y="681802"/>
                  </a:lnTo>
                  <a:lnTo>
                    <a:pt x="139769" y="681802"/>
                  </a:lnTo>
                  <a:lnTo>
                    <a:pt x="140789" y="680422"/>
                  </a:lnTo>
                  <a:lnTo>
                    <a:pt x="139308" y="681801"/>
                  </a:lnTo>
                  <a:lnTo>
                    <a:pt x="0" y="570939"/>
                  </a:lnTo>
                  <a:lnTo>
                    <a:pt x="71775" y="491967"/>
                  </a:lnTo>
                  <a:cubicBezTo>
                    <a:pt x="339046" y="224697"/>
                    <a:pt x="695531" y="46642"/>
                    <a:pt x="1092728" y="6304"/>
                  </a:cubicBezTo>
                  <a:lnTo>
                    <a:pt x="1217581"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4" name="Freeform: Shape 43"/>
            <p:cNvSpPr/>
            <p:nvPr/>
          </p:nvSpPr>
          <p:spPr>
            <a:xfrm>
              <a:off x="3390870" y="2919860"/>
              <a:ext cx="378898" cy="903414"/>
            </a:xfrm>
            <a:custGeom>
              <a:avLst/>
              <a:gdLst>
                <a:gd name="connsiteX0" fmla="*/ 372673 w 541468"/>
                <a:gd name="connsiteY0" fmla="*/ 0 h 1291034"/>
                <a:gd name="connsiteX1" fmla="*/ 531423 w 541468"/>
                <a:gd name="connsiteY1" fmla="*/ 123236 h 1291034"/>
                <a:gd name="connsiteX2" fmla="*/ 541468 w 541468"/>
                <a:gd name="connsiteY2" fmla="*/ 212244 h 1291034"/>
                <a:gd name="connsiteX3" fmla="*/ 505996 w 541468"/>
                <a:gd name="connsiteY3" fmla="*/ 259679 h 1291034"/>
                <a:gd name="connsiteX4" fmla="*/ 262571 w 541468"/>
                <a:gd name="connsiteY4" fmla="*/ 1056599 h 1291034"/>
                <a:gd name="connsiteX5" fmla="*/ 268855 w 541468"/>
                <a:gd name="connsiteY5" fmla="*/ 1181035 h 1291034"/>
                <a:gd name="connsiteX6" fmla="*/ 218208 w 541468"/>
                <a:gd name="connsiteY6" fmla="*/ 1241975 h 1291034"/>
                <a:gd name="connsiteX7" fmla="*/ 18155 w 541468"/>
                <a:gd name="connsiteY7" fmla="*/ 1291034 h 1291034"/>
                <a:gd name="connsiteX8" fmla="*/ 8714 w 541468"/>
                <a:gd name="connsiteY8" fmla="*/ 1229178 h 1291034"/>
                <a:gd name="connsiteX9" fmla="*/ 0 w 541468"/>
                <a:gd name="connsiteY9" fmla="*/ 1056599 h 1291034"/>
                <a:gd name="connsiteX10" fmla="*/ 288268 w 541468"/>
                <a:gd name="connsiteY10" fmla="*/ 112873 h 1291034"/>
                <a:gd name="connsiteX11" fmla="*/ 372673 w 541468"/>
                <a:gd name="connsiteY11" fmla="*/ 0 h 129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468" h="1291034">
                  <a:moveTo>
                    <a:pt x="372673" y="0"/>
                  </a:moveTo>
                  <a:lnTo>
                    <a:pt x="531423" y="123236"/>
                  </a:lnTo>
                  <a:lnTo>
                    <a:pt x="541468" y="212244"/>
                  </a:lnTo>
                  <a:lnTo>
                    <a:pt x="505996" y="259679"/>
                  </a:lnTo>
                  <a:cubicBezTo>
                    <a:pt x="352311" y="487165"/>
                    <a:pt x="262571" y="761402"/>
                    <a:pt x="262571" y="1056599"/>
                  </a:cubicBezTo>
                  <a:lnTo>
                    <a:pt x="268855" y="1181035"/>
                  </a:lnTo>
                  <a:lnTo>
                    <a:pt x="218208" y="1241975"/>
                  </a:lnTo>
                  <a:lnTo>
                    <a:pt x="18155" y="1291034"/>
                  </a:lnTo>
                  <a:lnTo>
                    <a:pt x="8714" y="1229178"/>
                  </a:lnTo>
                  <a:cubicBezTo>
                    <a:pt x="2952" y="1172435"/>
                    <a:pt x="0" y="1114862"/>
                    <a:pt x="0" y="1056599"/>
                  </a:cubicBezTo>
                  <a:cubicBezTo>
                    <a:pt x="0" y="707022"/>
                    <a:pt x="106271" y="382265"/>
                    <a:pt x="288268" y="112873"/>
                  </a:cubicBezTo>
                  <a:lnTo>
                    <a:pt x="372673"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6" name="Freeform: Shape 45"/>
            <p:cNvSpPr/>
            <p:nvPr/>
          </p:nvSpPr>
          <p:spPr>
            <a:xfrm>
              <a:off x="5373967" y="2921490"/>
              <a:ext cx="379165" cy="901749"/>
            </a:xfrm>
            <a:custGeom>
              <a:avLst/>
              <a:gdLst>
                <a:gd name="connsiteX0" fmla="*/ 170919 w 541850"/>
                <a:gd name="connsiteY0" fmla="*/ 0 h 1288655"/>
                <a:gd name="connsiteX1" fmla="*/ 253582 w 541850"/>
                <a:gd name="connsiteY1" fmla="*/ 110544 h 1288655"/>
                <a:gd name="connsiteX2" fmla="*/ 541850 w 541850"/>
                <a:gd name="connsiteY2" fmla="*/ 1054270 h 1288655"/>
                <a:gd name="connsiteX3" fmla="*/ 533136 w 541850"/>
                <a:gd name="connsiteY3" fmla="*/ 1226849 h 1288655"/>
                <a:gd name="connsiteX4" fmla="*/ 523703 w 541850"/>
                <a:gd name="connsiteY4" fmla="*/ 1288655 h 1288655"/>
                <a:gd name="connsiteX5" fmla="*/ 325246 w 541850"/>
                <a:gd name="connsiteY5" fmla="*/ 1234545 h 1288655"/>
                <a:gd name="connsiteX6" fmla="*/ 273284 w 541850"/>
                <a:gd name="connsiteY6" fmla="*/ 1173003 h 1288655"/>
                <a:gd name="connsiteX7" fmla="*/ 279279 w 541850"/>
                <a:gd name="connsiteY7" fmla="*/ 1054270 h 1288655"/>
                <a:gd name="connsiteX8" fmla="*/ 35854 w 541850"/>
                <a:gd name="connsiteY8" fmla="*/ 257350 h 1288655"/>
                <a:gd name="connsiteX9" fmla="*/ 0 w 541850"/>
                <a:gd name="connsiteY9" fmla="*/ 209403 h 1288655"/>
                <a:gd name="connsiteX10" fmla="*/ 8941 w 541850"/>
                <a:gd name="connsiteY10" fmla="*/ 126363 h 1288655"/>
                <a:gd name="connsiteX11" fmla="*/ 170919 w 541850"/>
                <a:gd name="connsiteY11" fmla="*/ 0 h 128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1850" h="1288655">
                  <a:moveTo>
                    <a:pt x="170919" y="0"/>
                  </a:moveTo>
                  <a:lnTo>
                    <a:pt x="253582" y="110544"/>
                  </a:lnTo>
                  <a:cubicBezTo>
                    <a:pt x="435580" y="379936"/>
                    <a:pt x="541850" y="704693"/>
                    <a:pt x="541850" y="1054270"/>
                  </a:cubicBezTo>
                  <a:cubicBezTo>
                    <a:pt x="541850" y="1112533"/>
                    <a:pt x="538898" y="1170106"/>
                    <a:pt x="533136" y="1226849"/>
                  </a:cubicBezTo>
                  <a:lnTo>
                    <a:pt x="523703" y="1288655"/>
                  </a:lnTo>
                  <a:lnTo>
                    <a:pt x="325246" y="1234545"/>
                  </a:lnTo>
                  <a:lnTo>
                    <a:pt x="273284" y="1173003"/>
                  </a:lnTo>
                  <a:lnTo>
                    <a:pt x="279279" y="1054270"/>
                  </a:lnTo>
                  <a:cubicBezTo>
                    <a:pt x="279279" y="759073"/>
                    <a:pt x="189540" y="484836"/>
                    <a:pt x="35854" y="257350"/>
                  </a:cubicBezTo>
                  <a:lnTo>
                    <a:pt x="0" y="209403"/>
                  </a:lnTo>
                  <a:lnTo>
                    <a:pt x="8941" y="126363"/>
                  </a:lnTo>
                  <a:lnTo>
                    <a:pt x="170919"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7" name="Freeform: Shape 46"/>
            <p:cNvSpPr/>
            <p:nvPr/>
          </p:nvSpPr>
          <p:spPr>
            <a:xfrm>
              <a:off x="3413949" y="3856683"/>
              <a:ext cx="615948" cy="811436"/>
            </a:xfrm>
            <a:custGeom>
              <a:avLst/>
              <a:gdLst>
                <a:gd name="connsiteX0" fmla="*/ 202365 w 880228"/>
                <a:gd name="connsiteY0" fmla="*/ 0 h 1159593"/>
                <a:gd name="connsiteX1" fmla="*/ 202993 w 880228"/>
                <a:gd name="connsiteY1" fmla="*/ 262 h 1159593"/>
                <a:gd name="connsiteX2" fmla="*/ 204062 w 880228"/>
                <a:gd name="connsiteY2" fmla="*/ 0 h 1159593"/>
                <a:gd name="connsiteX3" fmla="*/ 204268 w 880228"/>
                <a:gd name="connsiteY3" fmla="*/ 795 h 1159593"/>
                <a:gd name="connsiteX4" fmla="*/ 263845 w 880228"/>
                <a:gd name="connsiteY4" fmla="*/ 25681 h 1159593"/>
                <a:gd name="connsiteX5" fmla="*/ 293669 w 880228"/>
                <a:gd name="connsiteY5" fmla="*/ 141675 h 1159593"/>
                <a:gd name="connsiteX6" fmla="*/ 858007 w 880228"/>
                <a:gd name="connsiteY6" fmla="*/ 899736 h 1159593"/>
                <a:gd name="connsiteX7" fmla="*/ 875517 w 880228"/>
                <a:gd name="connsiteY7" fmla="*/ 910374 h 1159593"/>
                <a:gd name="connsiteX8" fmla="*/ 880228 w 880228"/>
                <a:gd name="connsiteY8" fmla="*/ 944563 h 1159593"/>
                <a:gd name="connsiteX9" fmla="*/ 869052 w 880228"/>
                <a:gd name="connsiteY9" fmla="*/ 938116 h 1159593"/>
                <a:gd name="connsiteX10" fmla="*/ 880228 w 880228"/>
                <a:gd name="connsiteY10" fmla="*/ 945534 h 1159593"/>
                <a:gd name="connsiteX11" fmla="*/ 780548 w 880228"/>
                <a:gd name="connsiteY11" fmla="*/ 1159593 h 1159593"/>
                <a:gd name="connsiteX12" fmla="*/ 711201 w 880228"/>
                <a:gd name="connsiteY12" fmla="*/ 1117464 h 1159593"/>
                <a:gd name="connsiteX13" fmla="*/ 1310 w 880228"/>
                <a:gd name="connsiteY13" fmla="*/ 57995 h 1159593"/>
                <a:gd name="connsiteX14" fmla="*/ 0 w 880228"/>
                <a:gd name="connsiteY14" fmla="*/ 49413 h 1159593"/>
                <a:gd name="connsiteX15" fmla="*/ 202461 w 880228"/>
                <a:gd name="connsiteY15" fmla="*/ 393 h 1159593"/>
                <a:gd name="connsiteX16" fmla="*/ 202365 w 880228"/>
                <a:gd name="connsiteY16" fmla="*/ 0 h 11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0228" h="1159593">
                  <a:moveTo>
                    <a:pt x="202365" y="0"/>
                  </a:moveTo>
                  <a:lnTo>
                    <a:pt x="202993" y="262"/>
                  </a:lnTo>
                  <a:lnTo>
                    <a:pt x="204062" y="0"/>
                  </a:lnTo>
                  <a:cubicBezTo>
                    <a:pt x="204131" y="265"/>
                    <a:pt x="204199" y="530"/>
                    <a:pt x="204268" y="795"/>
                  </a:cubicBezTo>
                  <a:lnTo>
                    <a:pt x="263845" y="25681"/>
                  </a:lnTo>
                  <a:lnTo>
                    <a:pt x="293669" y="141675"/>
                  </a:lnTo>
                  <a:cubicBezTo>
                    <a:pt x="390843" y="454096"/>
                    <a:pt x="592608" y="720435"/>
                    <a:pt x="858007" y="899736"/>
                  </a:cubicBezTo>
                  <a:lnTo>
                    <a:pt x="875517" y="910374"/>
                  </a:lnTo>
                  <a:lnTo>
                    <a:pt x="880228" y="944563"/>
                  </a:lnTo>
                  <a:lnTo>
                    <a:pt x="869052" y="938116"/>
                  </a:lnTo>
                  <a:lnTo>
                    <a:pt x="880228" y="945534"/>
                  </a:lnTo>
                  <a:lnTo>
                    <a:pt x="780548" y="1159593"/>
                  </a:lnTo>
                  <a:lnTo>
                    <a:pt x="711201" y="1117464"/>
                  </a:lnTo>
                  <a:cubicBezTo>
                    <a:pt x="352012" y="874800"/>
                    <a:pt x="91248" y="497511"/>
                    <a:pt x="1310" y="57995"/>
                  </a:cubicBezTo>
                  <a:lnTo>
                    <a:pt x="0" y="49413"/>
                  </a:lnTo>
                  <a:lnTo>
                    <a:pt x="202461" y="393"/>
                  </a:lnTo>
                  <a:lnTo>
                    <a:pt x="202365" y="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48" name="Freeform: Shape 47"/>
            <p:cNvSpPr/>
            <p:nvPr/>
          </p:nvSpPr>
          <p:spPr>
            <a:xfrm>
              <a:off x="5105217" y="3856683"/>
              <a:ext cx="624501" cy="815594"/>
            </a:xfrm>
            <a:custGeom>
              <a:avLst/>
              <a:gdLst>
                <a:gd name="connsiteX0" fmla="*/ 676147 w 892450"/>
                <a:gd name="connsiteY0" fmla="*/ 0 h 1165534"/>
                <a:gd name="connsiteX1" fmla="*/ 676228 w 892450"/>
                <a:gd name="connsiteY1" fmla="*/ 20 h 1165534"/>
                <a:gd name="connsiteX2" fmla="*/ 676275 w 892450"/>
                <a:gd name="connsiteY2" fmla="*/ 0 h 1165534"/>
                <a:gd name="connsiteX3" fmla="*/ 676268 w 892450"/>
                <a:gd name="connsiteY3" fmla="*/ 30 h 1165534"/>
                <a:gd name="connsiteX4" fmla="*/ 892450 w 892450"/>
                <a:gd name="connsiteY4" fmla="*/ 52535 h 1165534"/>
                <a:gd name="connsiteX5" fmla="*/ 891617 w 892450"/>
                <a:gd name="connsiteY5" fmla="*/ 57994 h 1165534"/>
                <a:gd name="connsiteX6" fmla="*/ 181726 w 892450"/>
                <a:gd name="connsiteY6" fmla="*/ 1117463 h 1165534"/>
                <a:gd name="connsiteX7" fmla="*/ 102598 w 892450"/>
                <a:gd name="connsiteY7" fmla="*/ 1165534 h 1165534"/>
                <a:gd name="connsiteX8" fmla="*/ 0 w 892450"/>
                <a:gd name="connsiteY8" fmla="*/ 945092 h 1165534"/>
                <a:gd name="connsiteX9" fmla="*/ 5751 w 892450"/>
                <a:gd name="connsiteY9" fmla="*/ 941243 h 1165534"/>
                <a:gd name="connsiteX10" fmla="*/ 0 w 892450"/>
                <a:gd name="connsiteY10" fmla="*/ 944563 h 1165534"/>
                <a:gd name="connsiteX11" fmla="*/ 3484 w 892450"/>
                <a:gd name="connsiteY11" fmla="*/ 918833 h 1165534"/>
                <a:gd name="connsiteX12" fmla="*/ 34920 w 892450"/>
                <a:gd name="connsiteY12" fmla="*/ 899735 h 1165534"/>
                <a:gd name="connsiteX13" fmla="*/ 599258 w 892450"/>
                <a:gd name="connsiteY13" fmla="*/ 141674 h 1165534"/>
                <a:gd name="connsiteX14" fmla="*/ 630789 w 892450"/>
                <a:gd name="connsiteY14" fmla="*/ 19043 h 1165534"/>
                <a:gd name="connsiteX15" fmla="*/ 676131 w 892450"/>
                <a:gd name="connsiteY15" fmla="*/ 61 h 1165534"/>
                <a:gd name="connsiteX16" fmla="*/ 676147 w 892450"/>
                <a:gd name="connsiteY16" fmla="*/ 0 h 116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2450" h="1165534">
                  <a:moveTo>
                    <a:pt x="676147" y="0"/>
                  </a:moveTo>
                  <a:cubicBezTo>
                    <a:pt x="676174" y="7"/>
                    <a:pt x="676201" y="13"/>
                    <a:pt x="676228" y="20"/>
                  </a:cubicBezTo>
                  <a:cubicBezTo>
                    <a:pt x="676244" y="13"/>
                    <a:pt x="676259" y="7"/>
                    <a:pt x="676275" y="0"/>
                  </a:cubicBezTo>
                  <a:cubicBezTo>
                    <a:pt x="676273" y="10"/>
                    <a:pt x="676270" y="20"/>
                    <a:pt x="676268" y="30"/>
                  </a:cubicBezTo>
                  <a:lnTo>
                    <a:pt x="892450" y="52535"/>
                  </a:lnTo>
                  <a:lnTo>
                    <a:pt x="891617" y="57994"/>
                  </a:lnTo>
                  <a:cubicBezTo>
                    <a:pt x="801679" y="497510"/>
                    <a:pt x="540915" y="874799"/>
                    <a:pt x="181726" y="1117463"/>
                  </a:cubicBezTo>
                  <a:lnTo>
                    <a:pt x="102598" y="1165534"/>
                  </a:lnTo>
                  <a:lnTo>
                    <a:pt x="0" y="945092"/>
                  </a:lnTo>
                  <a:lnTo>
                    <a:pt x="5751" y="941243"/>
                  </a:lnTo>
                  <a:lnTo>
                    <a:pt x="0" y="944563"/>
                  </a:lnTo>
                  <a:lnTo>
                    <a:pt x="3484" y="918833"/>
                  </a:lnTo>
                  <a:lnTo>
                    <a:pt x="34920" y="899735"/>
                  </a:lnTo>
                  <a:cubicBezTo>
                    <a:pt x="300320" y="720434"/>
                    <a:pt x="502085" y="454095"/>
                    <a:pt x="599258" y="141674"/>
                  </a:cubicBezTo>
                  <a:lnTo>
                    <a:pt x="630789" y="19043"/>
                  </a:lnTo>
                  <a:lnTo>
                    <a:pt x="676131" y="61"/>
                  </a:lnTo>
                  <a:cubicBezTo>
                    <a:pt x="676136" y="41"/>
                    <a:pt x="676142" y="20"/>
                    <a:pt x="6761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93" name="Freeform 5"/>
            <p:cNvSpPr>
              <a:spLocks/>
            </p:cNvSpPr>
            <p:nvPr/>
          </p:nvSpPr>
          <p:spPr bwMode="auto">
            <a:xfrm>
              <a:off x="4038267" y="3319524"/>
              <a:ext cx="1067468" cy="2267824"/>
            </a:xfrm>
            <a:custGeom>
              <a:avLst/>
              <a:gdLst>
                <a:gd name="connsiteX0" fmla="*/ 653346 w 1423291"/>
                <a:gd name="connsiteY0" fmla="*/ 926 h 3023765"/>
                <a:gd name="connsiteX1" fmla="*/ 683584 w 1423291"/>
                <a:gd name="connsiteY1" fmla="*/ 9666 h 3023765"/>
                <a:gd name="connsiteX2" fmla="*/ 945657 w 1423291"/>
                <a:gd name="connsiteY2" fmla="*/ 798336 h 3023765"/>
                <a:gd name="connsiteX3" fmla="*/ 1255777 w 1423291"/>
                <a:gd name="connsiteY3" fmla="*/ 513308 h 3023765"/>
                <a:gd name="connsiteX4" fmla="*/ 1421757 w 1423291"/>
                <a:gd name="connsiteY4" fmla="*/ 469032 h 3023765"/>
                <a:gd name="connsiteX5" fmla="*/ 1089797 w 1423291"/>
                <a:gd name="connsiteY5" fmla="*/ 1451410 h 3023765"/>
                <a:gd name="connsiteX6" fmla="*/ 1115305 w 1423291"/>
                <a:gd name="connsiteY6" fmla="*/ 2944490 h 3023765"/>
                <a:gd name="connsiteX7" fmla="*/ 1126210 w 1423291"/>
                <a:gd name="connsiteY7" fmla="*/ 3023765 h 3023765"/>
                <a:gd name="connsiteX8" fmla="*/ 566894 w 1423291"/>
                <a:gd name="connsiteY8" fmla="*/ 3023765 h 3023765"/>
                <a:gd name="connsiteX9" fmla="*/ 567862 w 1423291"/>
                <a:gd name="connsiteY9" fmla="*/ 3011717 h 3023765"/>
                <a:gd name="connsiteX10" fmla="*/ 622433 w 1423291"/>
                <a:gd name="connsiteY10" fmla="*/ 1789017 h 3023765"/>
                <a:gd name="connsiteX11" fmla="*/ 146333 w 1423291"/>
                <a:gd name="connsiteY11" fmla="*/ 1069528 h 3023765"/>
                <a:gd name="connsiteX12" fmla="*/ 56792 w 1423291"/>
                <a:gd name="connsiteY12" fmla="*/ 817707 h 3023765"/>
                <a:gd name="connsiteX13" fmla="*/ 353808 w 1423291"/>
                <a:gd name="connsiteY13" fmla="*/ 1014183 h 3023765"/>
                <a:gd name="connsiteX14" fmla="*/ 41504 w 1423291"/>
                <a:gd name="connsiteY14" fmla="*/ 560351 h 3023765"/>
                <a:gd name="connsiteX15" fmla="*/ 48056 w 1423291"/>
                <a:gd name="connsiteY15" fmla="*/ 355574 h 3023765"/>
                <a:gd name="connsiteX16" fmla="*/ 432430 w 1423291"/>
                <a:gd name="connsiteY16" fmla="*/ 801103 h 3023765"/>
                <a:gd name="connsiteX17" fmla="*/ 200932 w 1423291"/>
                <a:gd name="connsiteY17" fmla="*/ 136960 h 3023765"/>
                <a:gd name="connsiteX18" fmla="*/ 395303 w 1423291"/>
                <a:gd name="connsiteY18" fmla="*/ 325134 h 3023765"/>
                <a:gd name="connsiteX19" fmla="*/ 657376 w 1423291"/>
                <a:gd name="connsiteY19" fmla="*/ 532679 h 3023765"/>
                <a:gd name="connsiteX20" fmla="*/ 653346 w 1423291"/>
                <a:gd name="connsiteY20" fmla="*/ 926 h 302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291" h="3023765">
                  <a:moveTo>
                    <a:pt x="653346" y="926"/>
                  </a:moveTo>
                  <a:cubicBezTo>
                    <a:pt x="661574" y="-1619"/>
                    <a:pt x="671572" y="1018"/>
                    <a:pt x="683584" y="9666"/>
                  </a:cubicBezTo>
                  <a:cubicBezTo>
                    <a:pt x="779677" y="76080"/>
                    <a:pt x="814620" y="762362"/>
                    <a:pt x="945657" y="798336"/>
                  </a:cubicBezTo>
                  <a:cubicBezTo>
                    <a:pt x="1078878" y="834310"/>
                    <a:pt x="1220834" y="612929"/>
                    <a:pt x="1255777" y="513308"/>
                  </a:cubicBezTo>
                  <a:cubicBezTo>
                    <a:pt x="1290720" y="410919"/>
                    <a:pt x="1402101" y="358341"/>
                    <a:pt x="1421757" y="469032"/>
                  </a:cubicBezTo>
                  <a:cubicBezTo>
                    <a:pt x="1443596" y="579722"/>
                    <a:pt x="1227386" y="729154"/>
                    <a:pt x="1089797" y="1451410"/>
                  </a:cubicBezTo>
                  <a:cubicBezTo>
                    <a:pt x="1005169" y="1901091"/>
                    <a:pt x="1061304" y="2533454"/>
                    <a:pt x="1115305" y="2944490"/>
                  </a:cubicBezTo>
                  <a:lnTo>
                    <a:pt x="1126210" y="3023765"/>
                  </a:lnTo>
                  <a:lnTo>
                    <a:pt x="566894" y="3023765"/>
                  </a:lnTo>
                  <a:lnTo>
                    <a:pt x="567862" y="3011717"/>
                  </a:lnTo>
                  <a:cubicBezTo>
                    <a:pt x="585392" y="2790258"/>
                    <a:pt x="631306" y="2164500"/>
                    <a:pt x="622433" y="1789017"/>
                  </a:cubicBezTo>
                  <a:cubicBezTo>
                    <a:pt x="611514" y="1326883"/>
                    <a:pt x="281738" y="1191288"/>
                    <a:pt x="146333" y="1069528"/>
                  </a:cubicBezTo>
                  <a:cubicBezTo>
                    <a:pt x="10929" y="947768"/>
                    <a:pt x="-19646" y="812172"/>
                    <a:pt x="56792" y="817707"/>
                  </a:cubicBezTo>
                  <a:cubicBezTo>
                    <a:pt x="131046" y="823241"/>
                    <a:pt x="338520" y="1058459"/>
                    <a:pt x="353808" y="1014183"/>
                  </a:cubicBezTo>
                  <a:cubicBezTo>
                    <a:pt x="369096" y="972674"/>
                    <a:pt x="120126" y="715318"/>
                    <a:pt x="41504" y="560351"/>
                  </a:cubicBezTo>
                  <a:cubicBezTo>
                    <a:pt x="-39302" y="408152"/>
                    <a:pt x="17481" y="369410"/>
                    <a:pt x="48056" y="355574"/>
                  </a:cubicBezTo>
                  <a:cubicBezTo>
                    <a:pt x="80815" y="341737"/>
                    <a:pt x="414958" y="828776"/>
                    <a:pt x="432430" y="801103"/>
                  </a:cubicBezTo>
                  <a:cubicBezTo>
                    <a:pt x="452086" y="770663"/>
                    <a:pt x="187828" y="184003"/>
                    <a:pt x="200932" y="136960"/>
                  </a:cubicBezTo>
                  <a:cubicBezTo>
                    <a:pt x="211852" y="89916"/>
                    <a:pt x="279554" y="-4171"/>
                    <a:pt x="395303" y="325134"/>
                  </a:cubicBezTo>
                  <a:cubicBezTo>
                    <a:pt x="511052" y="654438"/>
                    <a:pt x="694503" y="806638"/>
                    <a:pt x="657376" y="532679"/>
                  </a:cubicBezTo>
                  <a:cubicBezTo>
                    <a:pt x="624890" y="290543"/>
                    <a:pt x="595748" y="18746"/>
                    <a:pt x="653346" y="926"/>
                  </a:cubicBezTo>
                  <a:close/>
                </a:path>
              </a:pathLst>
            </a:cu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68580" tIns="34290" rIns="68580" bIns="34290" numCol="1" anchor="t" anchorCtr="0" compatLnSpc="1">
              <a:prstTxWarp prst="textNoShape">
                <a:avLst/>
              </a:prstTxWarp>
            </a:bodyPr>
            <a:lstStyle/>
            <a:p>
              <a:endParaRPr lang="en-US" sz="1350"/>
            </a:p>
          </p:txBody>
        </p:sp>
      </p:grpSp>
      <p:sp>
        <p:nvSpPr>
          <p:cNvPr id="6" name="Прямоугольник 5"/>
          <p:cNvSpPr/>
          <p:nvPr/>
        </p:nvSpPr>
        <p:spPr>
          <a:xfrm>
            <a:off x="207364" y="3932642"/>
            <a:ext cx="2192139" cy="369332"/>
          </a:xfrm>
          <a:prstGeom prst="rect">
            <a:avLst/>
          </a:prstGeom>
        </p:spPr>
        <p:txBody>
          <a:bodyPr wrap="none">
            <a:spAutoFit/>
          </a:bodyPr>
          <a:lstStyle/>
          <a:p>
            <a:pPr lvl="0"/>
            <a:r>
              <a:rPr lang="ru-RU" b="1" dirty="0" err="1" smtClean="0"/>
              <a:t>Тузиш</a:t>
            </a:r>
            <a:r>
              <a:rPr lang="ru-RU" b="1" dirty="0" smtClean="0"/>
              <a:t> </a:t>
            </a:r>
            <a:r>
              <a:rPr lang="ru-RU" b="1" dirty="0" err="1"/>
              <a:t>вақтига</a:t>
            </a:r>
            <a:r>
              <a:rPr lang="ru-RU" b="1" dirty="0"/>
              <a:t> </a:t>
            </a:r>
            <a:r>
              <a:rPr lang="ru-RU" b="1" dirty="0" err="1"/>
              <a:t>кўра</a:t>
            </a:r>
            <a:r>
              <a:rPr lang="ru-RU" dirty="0"/>
              <a:t>;</a:t>
            </a:r>
            <a:endParaRPr lang="ru-RU" b="1" dirty="0"/>
          </a:p>
        </p:txBody>
      </p:sp>
      <p:sp>
        <p:nvSpPr>
          <p:cNvPr id="9" name="Прямоугольник 8"/>
          <p:cNvSpPr/>
          <p:nvPr/>
        </p:nvSpPr>
        <p:spPr>
          <a:xfrm>
            <a:off x="692376" y="2176257"/>
            <a:ext cx="2527038" cy="369332"/>
          </a:xfrm>
          <a:prstGeom prst="rect">
            <a:avLst/>
          </a:prstGeom>
        </p:spPr>
        <p:txBody>
          <a:bodyPr wrap="none">
            <a:spAutoFit/>
          </a:bodyPr>
          <a:lstStyle/>
          <a:p>
            <a:pPr lvl="0"/>
            <a:r>
              <a:rPr lang="ru-RU" b="1" dirty="0" err="1"/>
              <a:t>Ахборот</a:t>
            </a:r>
            <a:r>
              <a:rPr lang="ru-RU" b="1" dirty="0"/>
              <a:t> </a:t>
            </a:r>
            <a:r>
              <a:rPr lang="ru-RU" b="1" dirty="0" err="1"/>
              <a:t>ҳажмига</a:t>
            </a:r>
            <a:r>
              <a:rPr lang="ru-RU" b="1" dirty="0"/>
              <a:t> </a:t>
            </a:r>
            <a:r>
              <a:rPr lang="ru-RU" b="1" dirty="0" err="1"/>
              <a:t>кўра</a:t>
            </a:r>
            <a:r>
              <a:rPr lang="ru-RU" dirty="0"/>
              <a:t>;</a:t>
            </a:r>
            <a:endParaRPr lang="ru-RU" b="1" dirty="0"/>
          </a:p>
        </p:txBody>
      </p:sp>
      <p:sp>
        <p:nvSpPr>
          <p:cNvPr id="11" name="Прямоугольник 10"/>
          <p:cNvSpPr/>
          <p:nvPr/>
        </p:nvSpPr>
        <p:spPr>
          <a:xfrm>
            <a:off x="5576969" y="2153616"/>
            <a:ext cx="3431218" cy="369332"/>
          </a:xfrm>
          <a:prstGeom prst="rect">
            <a:avLst/>
          </a:prstGeom>
        </p:spPr>
        <p:txBody>
          <a:bodyPr wrap="square">
            <a:spAutoFit/>
          </a:bodyPr>
          <a:lstStyle/>
          <a:p>
            <a:pPr lvl="0"/>
            <a:r>
              <a:rPr lang="ru-RU" b="1" dirty="0" smtClean="0"/>
              <a:t>Акс </a:t>
            </a:r>
            <a:r>
              <a:rPr lang="ru-RU" b="1" dirty="0" err="1"/>
              <a:t>эттириш</a:t>
            </a:r>
            <a:r>
              <a:rPr lang="ru-RU" b="1" dirty="0"/>
              <a:t> </a:t>
            </a:r>
            <a:r>
              <a:rPr lang="ru-RU" b="1" dirty="0" err="1"/>
              <a:t>объектига</a:t>
            </a:r>
            <a:r>
              <a:rPr lang="ru-RU" b="1" dirty="0"/>
              <a:t> </a:t>
            </a:r>
            <a:r>
              <a:rPr lang="ru-RU" b="1" dirty="0" err="1"/>
              <a:t>кўра</a:t>
            </a:r>
            <a:r>
              <a:rPr lang="ru-RU" b="1" dirty="0"/>
              <a:t>;</a:t>
            </a:r>
          </a:p>
        </p:txBody>
      </p:sp>
      <p:sp>
        <p:nvSpPr>
          <p:cNvPr id="13" name="Прямоугольник 12"/>
          <p:cNvSpPr/>
          <p:nvPr/>
        </p:nvSpPr>
        <p:spPr>
          <a:xfrm>
            <a:off x="6327020" y="3872554"/>
            <a:ext cx="2452210" cy="369332"/>
          </a:xfrm>
          <a:prstGeom prst="rect">
            <a:avLst/>
          </a:prstGeom>
        </p:spPr>
        <p:txBody>
          <a:bodyPr wrap="none">
            <a:spAutoFit/>
          </a:bodyPr>
          <a:lstStyle/>
          <a:p>
            <a:pPr lvl="0"/>
            <a:r>
              <a:rPr lang="ru-RU" b="1" dirty="0" err="1" smtClean="0"/>
              <a:t>Тозалаш</a:t>
            </a:r>
            <a:r>
              <a:rPr lang="ru-RU" b="1" dirty="0" smtClean="0"/>
              <a:t> </a:t>
            </a:r>
            <a:r>
              <a:rPr lang="ru-RU" b="1" dirty="0" err="1"/>
              <a:t>усулига</a:t>
            </a:r>
            <a:r>
              <a:rPr lang="ru-RU" b="1" dirty="0"/>
              <a:t>  </a:t>
            </a:r>
            <a:r>
              <a:rPr lang="ru-RU" b="1" dirty="0" err="1"/>
              <a:t>кўра</a:t>
            </a:r>
            <a:r>
              <a:rPr lang="ru-RU" dirty="0"/>
              <a:t>.</a:t>
            </a:r>
            <a:endParaRPr lang="ru-RU" b="1" dirty="0"/>
          </a:p>
        </p:txBody>
      </p:sp>
      <p:sp>
        <p:nvSpPr>
          <p:cNvPr id="2" name="Скругленный прямоугольник 1"/>
          <p:cNvSpPr/>
          <p:nvPr/>
        </p:nvSpPr>
        <p:spPr>
          <a:xfrm>
            <a:off x="372585" y="302998"/>
            <a:ext cx="8435195" cy="134644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smtClean="0"/>
              <a:t>    </a:t>
            </a:r>
            <a:r>
              <a:rPr lang="uz-Cyrl-UZ" b="1" dirty="0" smtClean="0">
                <a:solidFill>
                  <a:schemeClr val="tx1"/>
                </a:solidFill>
              </a:rPr>
              <a:t>Бухгалтерия </a:t>
            </a:r>
            <a:r>
              <a:rPr lang="uz-Cyrl-UZ" b="1" dirty="0">
                <a:solidFill>
                  <a:schemeClr val="tx1"/>
                </a:solidFill>
              </a:rPr>
              <a:t>балансининг ҳар хил турлари мавжуд </a:t>
            </a:r>
            <a:r>
              <a:rPr lang="uz-Cyrl-UZ" b="1" dirty="0" smtClean="0">
                <a:solidFill>
                  <a:schemeClr val="tx1"/>
                </a:solidFill>
              </a:rPr>
              <a:t>бўлиб «Баланс</a:t>
            </a:r>
            <a:r>
              <a:rPr lang="uz-Cyrl-UZ" b="1" dirty="0">
                <a:solidFill>
                  <a:schemeClr val="tx1"/>
                </a:solidFill>
              </a:rPr>
              <a:t>» атамаси</a:t>
            </a:r>
            <a:r>
              <a:rPr lang="uz-Cyrl-UZ" dirty="0">
                <a:solidFill>
                  <a:schemeClr val="tx1"/>
                </a:solidFill>
              </a:rPr>
              <a:t> лотинча bis – «икки марта», lanx – «тарози палласи» </a:t>
            </a:r>
            <a:r>
              <a:rPr lang="uz-Cyrl-UZ" dirty="0" smtClean="0">
                <a:solidFill>
                  <a:schemeClr val="tx1"/>
                </a:solidFill>
              </a:rPr>
              <a:t>, </a:t>
            </a:r>
            <a:r>
              <a:rPr lang="uz-Cyrl-UZ" dirty="0">
                <a:solidFill>
                  <a:schemeClr val="tx1"/>
                </a:solidFill>
              </a:rPr>
              <a:t>улар қуйидаги белгилари бўйича таснифланади:</a:t>
            </a:r>
            <a:endParaRPr lang="ru-RU" dirty="0">
              <a:solidFill>
                <a:schemeClr val="tx1"/>
              </a:solidFill>
            </a:endParaRPr>
          </a:p>
        </p:txBody>
      </p:sp>
      <p:pic>
        <p:nvPicPr>
          <p:cNvPr id="24" name="Picture 6" descr="C:\Program Files\Microsoft Office\MEDIA\CAGCAT10\j0292020.wmf"/>
          <p:cNvPicPr>
            <a:picLocks noChangeAspect="1" noChangeArrowheads="1"/>
          </p:cNvPicPr>
          <p:nvPr/>
        </p:nvPicPr>
        <p:blipFill>
          <a:blip r:embed="rId3" cstate="print"/>
          <a:srcRect/>
          <a:stretch>
            <a:fillRect/>
          </a:stretch>
        </p:blipFill>
        <p:spPr bwMode="auto">
          <a:xfrm>
            <a:off x="6408183" y="4271187"/>
            <a:ext cx="2600004" cy="254218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3" name="Рисунок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39" y="4315005"/>
            <a:ext cx="2701901" cy="2473345"/>
          </a:xfrm>
          <a:prstGeom prst="rect">
            <a:avLst/>
          </a:prstGeom>
          <a:ln>
            <a:noFill/>
          </a:ln>
          <a:effectLst>
            <a:softEdge rad="112500"/>
          </a:effectLst>
        </p:spPr>
      </p:pic>
    </p:spTree>
    <p:extLst>
      <p:ext uri="{BB962C8B-B14F-4D97-AF65-F5344CB8AC3E}">
        <p14:creationId xmlns:p14="http://schemas.microsoft.com/office/powerpoint/2010/main" val="177144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ru-RU" sz="2800" dirty="0" err="1">
                <a:solidFill>
                  <a:schemeClr val="tx1"/>
                </a:solidFill>
              </a:rPr>
              <a:t>Тузилиш</a:t>
            </a:r>
            <a:r>
              <a:rPr lang="ru-RU" sz="2800" dirty="0">
                <a:solidFill>
                  <a:schemeClr val="tx1"/>
                </a:solidFill>
              </a:rPr>
              <a:t> </a:t>
            </a:r>
            <a:r>
              <a:rPr lang="ru-RU" sz="2800" dirty="0" err="1">
                <a:solidFill>
                  <a:schemeClr val="tx1"/>
                </a:solidFill>
              </a:rPr>
              <a:t>вақтига</a:t>
            </a:r>
            <a:r>
              <a:rPr lang="ru-RU" sz="2800" dirty="0">
                <a:solidFill>
                  <a:schemeClr val="tx1"/>
                </a:solidFill>
              </a:rPr>
              <a:t> </a:t>
            </a:r>
            <a:r>
              <a:rPr lang="ru-RU" sz="2800" dirty="0" err="1">
                <a:solidFill>
                  <a:schemeClr val="tx1"/>
                </a:solidFill>
              </a:rPr>
              <a:t>кўра</a:t>
            </a:r>
            <a:r>
              <a:rPr lang="ru-RU" sz="2800" dirty="0">
                <a:solidFill>
                  <a:schemeClr val="tx1"/>
                </a:solidFill>
              </a:rPr>
              <a:t> </a:t>
            </a:r>
            <a:r>
              <a:rPr lang="ru-RU" sz="2800" dirty="0"/>
              <a:t>бухгалтерия </a:t>
            </a:r>
            <a:r>
              <a:rPr lang="ru-RU" sz="2800" dirty="0" err="1"/>
              <a:t>баланслари</a:t>
            </a:r>
            <a:r>
              <a:rPr lang="ru-RU" sz="2800" dirty="0"/>
              <a:t> </a:t>
            </a:r>
            <a:r>
              <a:rPr lang="ru-RU" sz="2800" dirty="0" err="1"/>
              <a:t>кириш</a:t>
            </a:r>
            <a:r>
              <a:rPr lang="ru-RU" sz="2800" dirty="0"/>
              <a:t>, </a:t>
            </a:r>
            <a:r>
              <a:rPr lang="ru-RU" sz="2800" dirty="0" err="1"/>
              <a:t>жорий</a:t>
            </a:r>
            <a:r>
              <a:rPr lang="ru-RU" sz="2800" dirty="0"/>
              <a:t>, </a:t>
            </a:r>
            <a:r>
              <a:rPr lang="ru-RU" sz="2800" dirty="0" err="1"/>
              <a:t>тугатиш</a:t>
            </a:r>
            <a:r>
              <a:rPr lang="ru-RU" sz="2800" dirty="0"/>
              <a:t>, </a:t>
            </a:r>
            <a:r>
              <a:rPr lang="ru-RU" sz="2800" dirty="0" err="1"/>
              <a:t>бўлиш</a:t>
            </a:r>
            <a:r>
              <a:rPr lang="ru-RU" sz="2800" dirty="0"/>
              <a:t> </a:t>
            </a:r>
            <a:r>
              <a:rPr lang="ru-RU" sz="2800" dirty="0" err="1"/>
              <a:t>ва</a:t>
            </a:r>
            <a:r>
              <a:rPr lang="ru-RU" sz="2800" dirty="0"/>
              <a:t> </a:t>
            </a:r>
            <a:r>
              <a:rPr lang="ru-RU" sz="2800" dirty="0" err="1"/>
              <a:t>бирлаштириш</a:t>
            </a:r>
            <a:r>
              <a:rPr lang="ru-RU" sz="2800" dirty="0"/>
              <a:t> </a:t>
            </a:r>
            <a:r>
              <a:rPr lang="ru-RU" sz="2800" dirty="0" err="1"/>
              <a:t>балансларига</a:t>
            </a:r>
            <a:r>
              <a:rPr lang="ru-RU" sz="2800" dirty="0"/>
              <a:t> </a:t>
            </a:r>
            <a:r>
              <a:rPr lang="ru-RU" sz="2800" dirty="0" err="1"/>
              <a:t>бўлинади</a:t>
            </a:r>
            <a:r>
              <a:rPr lang="ru-RU" sz="2800" dirty="0"/>
              <a:t>.</a:t>
            </a:r>
          </a:p>
        </p:txBody>
      </p:sp>
      <p:sp>
        <p:nvSpPr>
          <p:cNvPr id="33" name="Pentagon 12">
            <a:extLst>
              <a:ext uri="{FF2B5EF4-FFF2-40B4-BE49-F238E27FC236}">
                <a16:creationId xmlns:a16="http://schemas.microsoft.com/office/drawing/2014/main" xmlns="" id="{CC96C28A-4CF4-43F2-9A94-74C6B75E9A7E}"/>
              </a:ext>
            </a:extLst>
          </p:cNvPr>
          <p:cNvSpPr/>
          <p:nvPr/>
        </p:nvSpPr>
        <p:spPr>
          <a:xfrm rot="5400000">
            <a:off x="-65898" y="2048524"/>
            <a:ext cx="2327013" cy="1444991"/>
          </a:xfrm>
          <a:prstGeom prst="homePlat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a:p>
        </p:txBody>
      </p:sp>
      <p:sp>
        <p:nvSpPr>
          <p:cNvPr id="34" name="Rectangle 33">
            <a:extLst>
              <a:ext uri="{FF2B5EF4-FFF2-40B4-BE49-F238E27FC236}">
                <a16:creationId xmlns:a16="http://schemas.microsoft.com/office/drawing/2014/main" xmlns="" id="{9F8523DE-4C62-4AC7-8E0A-663A7C0EEEDD}"/>
              </a:ext>
            </a:extLst>
          </p:cNvPr>
          <p:cNvSpPr/>
          <p:nvPr/>
        </p:nvSpPr>
        <p:spPr>
          <a:xfrm>
            <a:off x="293959"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bg2">
                    <a:lumMod val="10000"/>
                  </a:schemeClr>
                </a:solidFill>
              </a:rPr>
              <a:t>01</a:t>
            </a:r>
          </a:p>
        </p:txBody>
      </p:sp>
      <p:sp>
        <p:nvSpPr>
          <p:cNvPr id="35" name="Pentagon 16">
            <a:extLst>
              <a:ext uri="{FF2B5EF4-FFF2-40B4-BE49-F238E27FC236}">
                <a16:creationId xmlns:a16="http://schemas.microsoft.com/office/drawing/2014/main" xmlns="" id="{B96DEE69-B2B4-49E8-92E3-617125D2AA29}"/>
              </a:ext>
            </a:extLst>
          </p:cNvPr>
          <p:cNvSpPr/>
          <p:nvPr/>
        </p:nvSpPr>
        <p:spPr>
          <a:xfrm rot="5400000">
            <a:off x="1791584" y="1954703"/>
            <a:ext cx="2079667"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a16="http://schemas.microsoft.com/office/drawing/2014/main" xmlns="" id="{EF626B00-4315-4F99-AE8A-6D44B774BBB6}"/>
              </a:ext>
            </a:extLst>
          </p:cNvPr>
          <p:cNvSpPr/>
          <p:nvPr/>
        </p:nvSpPr>
        <p:spPr>
          <a:xfrm>
            <a:off x="2021881"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lumMod val="75000"/>
                  </a:schemeClr>
                </a:solidFill>
              </a:rPr>
              <a:t>02</a:t>
            </a:r>
          </a:p>
        </p:txBody>
      </p:sp>
      <p:sp>
        <p:nvSpPr>
          <p:cNvPr id="37" name="Pentagon 19">
            <a:extLst>
              <a:ext uri="{FF2B5EF4-FFF2-40B4-BE49-F238E27FC236}">
                <a16:creationId xmlns:a16="http://schemas.microsoft.com/office/drawing/2014/main" xmlns="" id="{9AD5CB33-8E6D-4C17-BB09-9DDEB3E8DABE}"/>
              </a:ext>
            </a:extLst>
          </p:cNvPr>
          <p:cNvSpPr/>
          <p:nvPr/>
        </p:nvSpPr>
        <p:spPr>
          <a:xfrm rot="5400000">
            <a:off x="3602154" y="1875891"/>
            <a:ext cx="1922039"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a16="http://schemas.microsoft.com/office/drawing/2014/main" xmlns="" id="{1C4CA2D1-F824-431B-BEA0-5B516FA11008}"/>
              </a:ext>
            </a:extLst>
          </p:cNvPr>
          <p:cNvSpPr/>
          <p:nvPr/>
        </p:nvSpPr>
        <p:spPr>
          <a:xfrm>
            <a:off x="3762462"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lumMod val="75000"/>
                  </a:schemeClr>
                </a:solidFill>
              </a:rPr>
              <a:t>03</a:t>
            </a:r>
          </a:p>
        </p:txBody>
      </p:sp>
      <p:sp>
        <p:nvSpPr>
          <p:cNvPr id="39" name="Pentagon 22">
            <a:extLst>
              <a:ext uri="{FF2B5EF4-FFF2-40B4-BE49-F238E27FC236}">
                <a16:creationId xmlns:a16="http://schemas.microsoft.com/office/drawing/2014/main" xmlns="" id="{5A2839F1-FBC4-46D1-9A67-23356599D9B5}"/>
              </a:ext>
            </a:extLst>
          </p:cNvPr>
          <p:cNvSpPr/>
          <p:nvPr/>
        </p:nvSpPr>
        <p:spPr>
          <a:xfrm rot="5400000">
            <a:off x="5180302" y="1958139"/>
            <a:ext cx="2126876" cy="1444991"/>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350"/>
          </a:p>
        </p:txBody>
      </p:sp>
      <p:sp>
        <p:nvSpPr>
          <p:cNvPr id="40" name="Rectangle 39">
            <a:extLst>
              <a:ext uri="{FF2B5EF4-FFF2-40B4-BE49-F238E27FC236}">
                <a16:creationId xmlns:a16="http://schemas.microsoft.com/office/drawing/2014/main" xmlns="" id="{BB1CE119-DDCC-45E8-A571-24BE21550E9C}"/>
              </a:ext>
            </a:extLst>
          </p:cNvPr>
          <p:cNvSpPr/>
          <p:nvPr/>
        </p:nvSpPr>
        <p:spPr>
          <a:xfrm>
            <a:off x="5477725"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lumMod val="75000"/>
                  </a:schemeClr>
                </a:solidFill>
              </a:rPr>
              <a:t>04</a:t>
            </a:r>
          </a:p>
        </p:txBody>
      </p:sp>
      <p:sp>
        <p:nvSpPr>
          <p:cNvPr id="41" name="Pentagon 25">
            <a:extLst>
              <a:ext uri="{FF2B5EF4-FFF2-40B4-BE49-F238E27FC236}">
                <a16:creationId xmlns:a16="http://schemas.microsoft.com/office/drawing/2014/main" xmlns="" id="{19BA196E-B6D2-469B-BD08-26A302BC73DB}"/>
              </a:ext>
            </a:extLst>
          </p:cNvPr>
          <p:cNvSpPr/>
          <p:nvPr/>
        </p:nvSpPr>
        <p:spPr>
          <a:xfrm rot="5400000">
            <a:off x="6924991" y="1947866"/>
            <a:ext cx="2093345" cy="1444991"/>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350"/>
          </a:p>
        </p:txBody>
      </p:sp>
      <p:sp>
        <p:nvSpPr>
          <p:cNvPr id="42" name="Rectangle 41">
            <a:extLst>
              <a:ext uri="{FF2B5EF4-FFF2-40B4-BE49-F238E27FC236}">
                <a16:creationId xmlns:a16="http://schemas.microsoft.com/office/drawing/2014/main" xmlns="" id="{C6CFE293-180B-4139-924B-8EC7A8496997}"/>
              </a:ext>
            </a:extLst>
          </p:cNvPr>
          <p:cNvSpPr/>
          <p:nvPr/>
        </p:nvSpPr>
        <p:spPr>
          <a:xfrm>
            <a:off x="7205648" y="1919202"/>
            <a:ext cx="1619076" cy="58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5">
                    <a:lumMod val="75000"/>
                  </a:schemeClr>
                </a:solidFill>
              </a:rPr>
              <a:t>05</a:t>
            </a:r>
          </a:p>
        </p:txBody>
      </p:sp>
      <p:grpSp>
        <p:nvGrpSpPr>
          <p:cNvPr id="4" name="Group 3">
            <a:extLst>
              <a:ext uri="{FF2B5EF4-FFF2-40B4-BE49-F238E27FC236}">
                <a16:creationId xmlns:a16="http://schemas.microsoft.com/office/drawing/2014/main" xmlns="" id="{4E89D68D-3230-4425-926D-53AC04E8A42D}"/>
              </a:ext>
            </a:extLst>
          </p:cNvPr>
          <p:cNvGrpSpPr/>
          <p:nvPr/>
        </p:nvGrpSpPr>
        <p:grpSpPr>
          <a:xfrm>
            <a:off x="293958" y="2508381"/>
            <a:ext cx="1619076" cy="93479"/>
            <a:chOff x="391944" y="3179782"/>
            <a:chExt cx="2158768" cy="124639"/>
          </a:xfrm>
        </p:grpSpPr>
        <p:sp>
          <p:nvSpPr>
            <p:cNvPr id="3" name="Right Triangle 2">
              <a:extLst>
                <a:ext uri="{FF2B5EF4-FFF2-40B4-BE49-F238E27FC236}">
                  <a16:creationId xmlns:a16="http://schemas.microsoft.com/office/drawing/2014/main" xmlns="" id="{F406CF39-DBBA-4749-99D9-70D1A1616F5C}"/>
                </a:ext>
              </a:extLst>
            </p:cNvPr>
            <p:cNvSpPr/>
            <p:nvPr/>
          </p:nvSpPr>
          <p:spPr>
            <a:xfrm flipH="1" flipV="1">
              <a:off x="391944"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Right Triangle 72">
              <a:extLst>
                <a:ext uri="{FF2B5EF4-FFF2-40B4-BE49-F238E27FC236}">
                  <a16:creationId xmlns:a16="http://schemas.microsoft.com/office/drawing/2014/main" xmlns="" id="{1D212E41-E28A-4442-A810-814F6725DBF1}"/>
                </a:ext>
              </a:extLst>
            </p:cNvPr>
            <p:cNvSpPr/>
            <p:nvPr/>
          </p:nvSpPr>
          <p:spPr>
            <a:xfrm flipV="1">
              <a:off x="2434655" y="3179782"/>
              <a:ext cx="116057" cy="124639"/>
            </a:xfrm>
            <a:prstGeom prst="r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4" name="Group 73">
            <a:extLst>
              <a:ext uri="{FF2B5EF4-FFF2-40B4-BE49-F238E27FC236}">
                <a16:creationId xmlns:a16="http://schemas.microsoft.com/office/drawing/2014/main" xmlns="" id="{6875005D-93AC-477C-BBAE-2600AA083754}"/>
              </a:ext>
            </a:extLst>
          </p:cNvPr>
          <p:cNvGrpSpPr/>
          <p:nvPr/>
        </p:nvGrpSpPr>
        <p:grpSpPr>
          <a:xfrm>
            <a:off x="2021880" y="2508381"/>
            <a:ext cx="1619076" cy="93479"/>
            <a:chOff x="391944" y="3179782"/>
            <a:chExt cx="2158768" cy="124639"/>
          </a:xfrm>
          <a:solidFill>
            <a:schemeClr val="accent2">
              <a:lumMod val="50000"/>
            </a:schemeClr>
          </a:solidFill>
        </p:grpSpPr>
        <p:sp>
          <p:nvSpPr>
            <p:cNvPr id="75" name="Right Triangle 74">
              <a:extLst>
                <a:ext uri="{FF2B5EF4-FFF2-40B4-BE49-F238E27FC236}">
                  <a16:creationId xmlns:a16="http://schemas.microsoft.com/office/drawing/2014/main" xmlns="" id="{44E1CBAB-3DE8-4BB0-A6EC-D26F410DB48F}"/>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Right Triangle 75">
              <a:extLst>
                <a:ext uri="{FF2B5EF4-FFF2-40B4-BE49-F238E27FC236}">
                  <a16:creationId xmlns:a16="http://schemas.microsoft.com/office/drawing/2014/main" xmlns="" id="{FF6D6EA7-A14F-4E5A-8666-2D405F5206A5}"/>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77" name="Group 76">
            <a:extLst>
              <a:ext uri="{FF2B5EF4-FFF2-40B4-BE49-F238E27FC236}">
                <a16:creationId xmlns:a16="http://schemas.microsoft.com/office/drawing/2014/main" xmlns="" id="{9F3D4D24-3DA1-46D8-B1C3-5A6FF3B11EDF}"/>
              </a:ext>
            </a:extLst>
          </p:cNvPr>
          <p:cNvGrpSpPr/>
          <p:nvPr/>
        </p:nvGrpSpPr>
        <p:grpSpPr>
          <a:xfrm>
            <a:off x="3749802" y="2508381"/>
            <a:ext cx="1619076" cy="93479"/>
            <a:chOff x="391944" y="3179782"/>
            <a:chExt cx="2158768" cy="124639"/>
          </a:xfrm>
          <a:solidFill>
            <a:schemeClr val="accent3">
              <a:lumMod val="50000"/>
            </a:schemeClr>
          </a:solidFill>
        </p:grpSpPr>
        <p:sp>
          <p:nvSpPr>
            <p:cNvPr id="78" name="Right Triangle 77">
              <a:extLst>
                <a:ext uri="{FF2B5EF4-FFF2-40B4-BE49-F238E27FC236}">
                  <a16:creationId xmlns:a16="http://schemas.microsoft.com/office/drawing/2014/main" xmlns="" id="{E77878EA-D01B-495E-84E5-DBD0194FD019}"/>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9" name="Right Triangle 78">
              <a:extLst>
                <a:ext uri="{FF2B5EF4-FFF2-40B4-BE49-F238E27FC236}">
                  <a16:creationId xmlns:a16="http://schemas.microsoft.com/office/drawing/2014/main" xmlns="" id="{065430E7-19B1-4579-893F-B2CFC25DE7A1}"/>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0" name="Group 79">
            <a:extLst>
              <a:ext uri="{FF2B5EF4-FFF2-40B4-BE49-F238E27FC236}">
                <a16:creationId xmlns:a16="http://schemas.microsoft.com/office/drawing/2014/main" xmlns="" id="{BA3ECAAF-E814-46B1-AE17-3A76B6D453AB}"/>
              </a:ext>
            </a:extLst>
          </p:cNvPr>
          <p:cNvGrpSpPr/>
          <p:nvPr/>
        </p:nvGrpSpPr>
        <p:grpSpPr>
          <a:xfrm>
            <a:off x="5477725" y="2508381"/>
            <a:ext cx="1619076" cy="93479"/>
            <a:chOff x="391944" y="3179782"/>
            <a:chExt cx="2158768" cy="124639"/>
          </a:xfrm>
          <a:solidFill>
            <a:schemeClr val="accent4">
              <a:lumMod val="50000"/>
            </a:schemeClr>
          </a:solidFill>
        </p:grpSpPr>
        <p:sp>
          <p:nvSpPr>
            <p:cNvPr id="81" name="Right Triangle 80">
              <a:extLst>
                <a:ext uri="{FF2B5EF4-FFF2-40B4-BE49-F238E27FC236}">
                  <a16:creationId xmlns:a16="http://schemas.microsoft.com/office/drawing/2014/main" xmlns="" id="{9EBD5FCA-1953-4B6A-A648-550BA771123D}"/>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2" name="Right Triangle 81">
              <a:extLst>
                <a:ext uri="{FF2B5EF4-FFF2-40B4-BE49-F238E27FC236}">
                  <a16:creationId xmlns:a16="http://schemas.microsoft.com/office/drawing/2014/main" xmlns="" id="{E254E36C-274D-4B2B-BD72-E16BA46AB720}"/>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3" name="Group 82">
            <a:extLst>
              <a:ext uri="{FF2B5EF4-FFF2-40B4-BE49-F238E27FC236}">
                <a16:creationId xmlns:a16="http://schemas.microsoft.com/office/drawing/2014/main" xmlns="" id="{82B5A4B4-8EBB-4272-802B-0C53A455A833}"/>
              </a:ext>
            </a:extLst>
          </p:cNvPr>
          <p:cNvGrpSpPr/>
          <p:nvPr/>
        </p:nvGrpSpPr>
        <p:grpSpPr>
          <a:xfrm>
            <a:off x="7205648" y="2508381"/>
            <a:ext cx="1619076" cy="93479"/>
            <a:chOff x="391944" y="3179782"/>
            <a:chExt cx="2158768" cy="124639"/>
          </a:xfrm>
          <a:solidFill>
            <a:schemeClr val="accent5">
              <a:lumMod val="50000"/>
            </a:schemeClr>
          </a:solidFill>
        </p:grpSpPr>
        <p:sp>
          <p:nvSpPr>
            <p:cNvPr id="84" name="Right Triangle 83">
              <a:extLst>
                <a:ext uri="{FF2B5EF4-FFF2-40B4-BE49-F238E27FC236}">
                  <a16:creationId xmlns:a16="http://schemas.microsoft.com/office/drawing/2014/main" xmlns="" id="{537E7D62-91D5-4274-B987-817BE4F5FBFC}"/>
                </a:ext>
              </a:extLst>
            </p:cNvPr>
            <p:cNvSpPr/>
            <p:nvPr/>
          </p:nvSpPr>
          <p:spPr>
            <a:xfrm flipH="1" flipV="1">
              <a:off x="391944"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5" name="Right Triangle 84">
              <a:extLst>
                <a:ext uri="{FF2B5EF4-FFF2-40B4-BE49-F238E27FC236}">
                  <a16:creationId xmlns:a16="http://schemas.microsoft.com/office/drawing/2014/main" xmlns="" id="{07B5A143-F65C-45B5-AE26-E3D2DBA7508B}"/>
                </a:ext>
              </a:extLst>
            </p:cNvPr>
            <p:cNvSpPr/>
            <p:nvPr/>
          </p:nvSpPr>
          <p:spPr>
            <a:xfrm flipV="1">
              <a:off x="2434655" y="3179782"/>
              <a:ext cx="116057" cy="1246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86" name="Group 85">
            <a:extLst>
              <a:ext uri="{FF2B5EF4-FFF2-40B4-BE49-F238E27FC236}">
                <a16:creationId xmlns:a16="http://schemas.microsoft.com/office/drawing/2014/main" xmlns="" id="{736CF760-64A2-4333-9F0C-E4EDCEF003F7}"/>
              </a:ext>
            </a:extLst>
          </p:cNvPr>
          <p:cNvGrpSpPr/>
          <p:nvPr/>
        </p:nvGrpSpPr>
        <p:grpSpPr>
          <a:xfrm>
            <a:off x="381001" y="4396599"/>
            <a:ext cx="1444991" cy="1567780"/>
            <a:chOff x="332936" y="2555951"/>
            <a:chExt cx="2937088" cy="859266"/>
          </a:xfrm>
        </p:grpSpPr>
        <p:sp>
          <p:nvSpPr>
            <p:cNvPr id="87" name="TextBox 86">
              <a:extLst>
                <a:ext uri="{FF2B5EF4-FFF2-40B4-BE49-F238E27FC236}">
                  <a16:creationId xmlns:a16="http://schemas.microsoft.com/office/drawing/2014/main" xmlns="" id="{E99882D5-9D2D-4C37-A6BF-A83FC2B3C85A}"/>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88" name="TextBox 87">
              <a:extLst>
                <a:ext uri="{FF2B5EF4-FFF2-40B4-BE49-F238E27FC236}">
                  <a16:creationId xmlns:a16="http://schemas.microsoft.com/office/drawing/2014/main" xmlns="" id="{3EB84B2C-D48D-4B0F-8AD4-367B09FCE0B0}"/>
                </a:ext>
              </a:extLst>
            </p:cNvPr>
            <p:cNvSpPr txBox="1"/>
            <p:nvPr/>
          </p:nvSpPr>
          <p:spPr>
            <a:xfrm>
              <a:off x="340731" y="3086923"/>
              <a:ext cx="2929293" cy="328294"/>
            </a:xfrm>
            <a:prstGeom prst="rect">
              <a:avLst/>
            </a:prstGeom>
            <a:noFill/>
          </p:spPr>
          <p:txBody>
            <a:bodyPr wrap="square" lIns="0" rIns="0" rtlCol="0" anchor="t">
              <a:spAutoFit/>
            </a:bodyPr>
            <a:lstStyle/>
            <a:p>
              <a:pPr algn="just"/>
              <a:endParaRPr lang="en-US" sz="1000" dirty="0" err="1">
                <a:solidFill>
                  <a:schemeClr val="tx1">
                    <a:lumMod val="65000"/>
                    <a:lumOff val="35000"/>
                  </a:schemeClr>
                </a:solidFill>
              </a:endParaRPr>
            </a:p>
          </p:txBody>
        </p:sp>
      </p:grpSp>
      <p:grpSp>
        <p:nvGrpSpPr>
          <p:cNvPr id="89" name="Group 88">
            <a:extLst>
              <a:ext uri="{FF2B5EF4-FFF2-40B4-BE49-F238E27FC236}">
                <a16:creationId xmlns:a16="http://schemas.microsoft.com/office/drawing/2014/main" xmlns="" id="{964CD275-F955-49FF-BF96-111F7DF2D0C1}"/>
              </a:ext>
            </a:extLst>
          </p:cNvPr>
          <p:cNvGrpSpPr/>
          <p:nvPr/>
        </p:nvGrpSpPr>
        <p:grpSpPr>
          <a:xfrm>
            <a:off x="2108923" y="4569992"/>
            <a:ext cx="1444991" cy="1502783"/>
            <a:chOff x="332936" y="2555951"/>
            <a:chExt cx="2937088" cy="859265"/>
          </a:xfrm>
        </p:grpSpPr>
        <p:sp>
          <p:nvSpPr>
            <p:cNvPr id="90" name="TextBox 89">
              <a:extLst>
                <a:ext uri="{FF2B5EF4-FFF2-40B4-BE49-F238E27FC236}">
                  <a16:creationId xmlns:a16="http://schemas.microsoft.com/office/drawing/2014/main" xmlns="" id="{D362FC7B-84F0-4375-A61B-418ABFB31D51}"/>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1" name="TextBox 90">
              <a:extLst>
                <a:ext uri="{FF2B5EF4-FFF2-40B4-BE49-F238E27FC236}">
                  <a16:creationId xmlns:a16="http://schemas.microsoft.com/office/drawing/2014/main" xmlns="" id="{8C36697E-1177-4589-87DA-C1F57EEA11D1}"/>
                </a:ext>
              </a:extLst>
            </p:cNvPr>
            <p:cNvSpPr txBox="1"/>
            <p:nvPr/>
          </p:nvSpPr>
          <p:spPr>
            <a:xfrm>
              <a:off x="551800" y="3086922"/>
              <a:ext cx="2718222" cy="328294"/>
            </a:xfrm>
            <a:prstGeom prst="rect">
              <a:avLst/>
            </a:prstGeom>
            <a:noFill/>
          </p:spPr>
          <p:txBody>
            <a:bodyPr wrap="square" lIns="0" rIns="0" rtlCol="0" anchor="t">
              <a:spAutoFit/>
            </a:bodyPr>
            <a:lstStyle/>
            <a:p>
              <a:pPr algn="just"/>
              <a:r>
                <a:rPr lang="en-US" sz="1000" dirty="0" smtClean="0">
                  <a:solidFill>
                    <a:schemeClr val="tx1">
                      <a:lumMod val="65000"/>
                      <a:lumOff val="35000"/>
                    </a:schemeClr>
                  </a:solidFill>
                </a:rPr>
                <a:t>L</a:t>
              </a:r>
              <a:endParaRPr lang="en-US" sz="1000" dirty="0">
                <a:solidFill>
                  <a:schemeClr val="tx1">
                    <a:lumMod val="65000"/>
                    <a:lumOff val="35000"/>
                  </a:schemeClr>
                </a:solidFill>
              </a:endParaRPr>
            </a:p>
          </p:txBody>
        </p:sp>
      </p:grpSp>
      <p:grpSp>
        <p:nvGrpSpPr>
          <p:cNvPr id="92" name="Group 91">
            <a:extLst>
              <a:ext uri="{FF2B5EF4-FFF2-40B4-BE49-F238E27FC236}">
                <a16:creationId xmlns:a16="http://schemas.microsoft.com/office/drawing/2014/main" xmlns="" id="{2E0FBAE3-967A-413A-98FD-B5C5CDF6E5EA}"/>
              </a:ext>
            </a:extLst>
          </p:cNvPr>
          <p:cNvGrpSpPr/>
          <p:nvPr/>
        </p:nvGrpSpPr>
        <p:grpSpPr>
          <a:xfrm>
            <a:off x="3886009" y="4396601"/>
            <a:ext cx="1444991" cy="1567778"/>
            <a:chOff x="332936" y="2555951"/>
            <a:chExt cx="2937088" cy="859265"/>
          </a:xfrm>
        </p:grpSpPr>
        <p:sp>
          <p:nvSpPr>
            <p:cNvPr id="93" name="TextBox 92">
              <a:extLst>
                <a:ext uri="{FF2B5EF4-FFF2-40B4-BE49-F238E27FC236}">
                  <a16:creationId xmlns:a16="http://schemas.microsoft.com/office/drawing/2014/main" xmlns="" id="{BD031167-1EAD-4E0A-AD1B-4D701E265A56}"/>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4" name="TextBox 93">
              <a:extLst>
                <a:ext uri="{FF2B5EF4-FFF2-40B4-BE49-F238E27FC236}">
                  <a16:creationId xmlns:a16="http://schemas.microsoft.com/office/drawing/2014/main" xmlns="" id="{36DFFBE5-98CF-4339-9C98-0A2C995A0EA4}"/>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5" name="Group 94">
            <a:extLst>
              <a:ext uri="{FF2B5EF4-FFF2-40B4-BE49-F238E27FC236}">
                <a16:creationId xmlns:a16="http://schemas.microsoft.com/office/drawing/2014/main" xmlns="" id="{2FB49C19-A453-447E-AE8E-15DA6047062D}"/>
              </a:ext>
            </a:extLst>
          </p:cNvPr>
          <p:cNvGrpSpPr/>
          <p:nvPr/>
        </p:nvGrpSpPr>
        <p:grpSpPr>
          <a:xfrm>
            <a:off x="5592115" y="4503646"/>
            <a:ext cx="1444991" cy="1460733"/>
            <a:chOff x="332936" y="2555951"/>
            <a:chExt cx="2937088" cy="859265"/>
          </a:xfrm>
        </p:grpSpPr>
        <p:sp>
          <p:nvSpPr>
            <p:cNvPr id="96" name="TextBox 95">
              <a:extLst>
                <a:ext uri="{FF2B5EF4-FFF2-40B4-BE49-F238E27FC236}">
                  <a16:creationId xmlns:a16="http://schemas.microsoft.com/office/drawing/2014/main" xmlns="" id="{BA3446F9-A00C-47C8-B500-5C7DDF0890D7}"/>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97" name="TextBox 96">
              <a:extLst>
                <a:ext uri="{FF2B5EF4-FFF2-40B4-BE49-F238E27FC236}">
                  <a16:creationId xmlns:a16="http://schemas.microsoft.com/office/drawing/2014/main" xmlns="" id="{E667477C-12DF-4EBE-9AB5-E65F20E93CCB}"/>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grpSp>
        <p:nvGrpSpPr>
          <p:cNvPr id="98" name="Group 97">
            <a:extLst>
              <a:ext uri="{FF2B5EF4-FFF2-40B4-BE49-F238E27FC236}">
                <a16:creationId xmlns:a16="http://schemas.microsoft.com/office/drawing/2014/main" xmlns="" id="{8E06C805-6281-4910-94D7-CA92C65E13D3}"/>
              </a:ext>
            </a:extLst>
          </p:cNvPr>
          <p:cNvGrpSpPr/>
          <p:nvPr/>
        </p:nvGrpSpPr>
        <p:grpSpPr>
          <a:xfrm>
            <a:off x="7315033" y="5288886"/>
            <a:ext cx="1444991" cy="1567778"/>
            <a:chOff x="332936" y="2555951"/>
            <a:chExt cx="2937088" cy="859265"/>
          </a:xfrm>
        </p:grpSpPr>
        <p:sp>
          <p:nvSpPr>
            <p:cNvPr id="99" name="TextBox 98">
              <a:extLst>
                <a:ext uri="{FF2B5EF4-FFF2-40B4-BE49-F238E27FC236}">
                  <a16:creationId xmlns:a16="http://schemas.microsoft.com/office/drawing/2014/main" xmlns="" id="{DF629272-12FC-42A2-AFDD-D27FCD2F028E}"/>
                </a:ext>
              </a:extLst>
            </p:cNvPr>
            <p:cNvSpPr txBox="1"/>
            <p:nvPr/>
          </p:nvSpPr>
          <p:spPr>
            <a:xfrm>
              <a:off x="332936" y="2555951"/>
              <a:ext cx="2937088" cy="533480"/>
            </a:xfrm>
            <a:prstGeom prst="rect">
              <a:avLst/>
            </a:prstGeom>
            <a:noFill/>
          </p:spPr>
          <p:txBody>
            <a:bodyPr wrap="square" lIns="0" rIns="0" rtlCol="0" anchor="b">
              <a:spAutoFit/>
            </a:bodyPr>
            <a:lstStyle/>
            <a:p>
              <a:pPr algn="ctr"/>
              <a:endParaRPr lang="en-US" sz="2000" b="1" dirty="0"/>
            </a:p>
          </p:txBody>
        </p:sp>
        <p:sp>
          <p:nvSpPr>
            <p:cNvPr id="100" name="TextBox 99">
              <a:extLst>
                <a:ext uri="{FF2B5EF4-FFF2-40B4-BE49-F238E27FC236}">
                  <a16:creationId xmlns:a16="http://schemas.microsoft.com/office/drawing/2014/main" xmlns="" id="{798A84BC-8464-4D53-815D-128935C069A2}"/>
                </a:ext>
              </a:extLst>
            </p:cNvPr>
            <p:cNvSpPr txBox="1"/>
            <p:nvPr/>
          </p:nvSpPr>
          <p:spPr>
            <a:xfrm>
              <a:off x="340731" y="3086922"/>
              <a:ext cx="2929293" cy="328294"/>
            </a:xfrm>
            <a:prstGeom prst="rect">
              <a:avLst/>
            </a:prstGeom>
            <a:noFill/>
          </p:spPr>
          <p:txBody>
            <a:bodyPr wrap="square" lIns="0" rIns="0" rtlCol="0" anchor="t">
              <a:spAutoFit/>
            </a:bodyPr>
            <a:lstStyle/>
            <a:p>
              <a:pPr algn="just"/>
              <a:endParaRPr lang="en-US" sz="1000" dirty="0">
                <a:solidFill>
                  <a:schemeClr val="tx1">
                    <a:lumMod val="65000"/>
                    <a:lumOff val="35000"/>
                  </a:schemeClr>
                </a:solidFill>
              </a:endParaRPr>
            </a:p>
          </p:txBody>
        </p:sp>
      </p:grpSp>
      <p:sp>
        <p:nvSpPr>
          <p:cNvPr id="8" name="Прямоугольник 7"/>
          <p:cNvSpPr/>
          <p:nvPr/>
        </p:nvSpPr>
        <p:spPr>
          <a:xfrm>
            <a:off x="178719" y="4092262"/>
            <a:ext cx="1853392" cy="369332"/>
          </a:xfrm>
          <a:prstGeom prst="rect">
            <a:avLst/>
          </a:prstGeom>
        </p:spPr>
        <p:txBody>
          <a:bodyPr wrap="none">
            <a:spAutoFit/>
          </a:bodyPr>
          <a:lstStyle/>
          <a:p>
            <a:r>
              <a:rPr lang="ru-RU" b="1" dirty="0"/>
              <a:t> </a:t>
            </a:r>
            <a:r>
              <a:rPr lang="ru-RU" b="1" dirty="0" err="1"/>
              <a:t>Кириш</a:t>
            </a:r>
            <a:r>
              <a:rPr lang="ru-RU" b="1" dirty="0"/>
              <a:t> </a:t>
            </a:r>
            <a:r>
              <a:rPr lang="ru-RU" b="1" dirty="0" err="1"/>
              <a:t>баланси</a:t>
            </a:r>
            <a:r>
              <a:rPr lang="ru-RU" dirty="0"/>
              <a:t> </a:t>
            </a:r>
          </a:p>
        </p:txBody>
      </p:sp>
      <p:sp>
        <p:nvSpPr>
          <p:cNvPr id="9" name="Прямоугольник 8"/>
          <p:cNvSpPr/>
          <p:nvPr/>
        </p:nvSpPr>
        <p:spPr>
          <a:xfrm>
            <a:off x="29887" y="4472338"/>
            <a:ext cx="2151056" cy="1938992"/>
          </a:xfrm>
          <a:prstGeom prst="rect">
            <a:avLst/>
          </a:prstGeom>
        </p:spPr>
        <p:txBody>
          <a:bodyPr wrap="square">
            <a:spAutoFit/>
          </a:bodyPr>
          <a:lstStyle/>
          <a:p>
            <a:r>
              <a:rPr lang="ru-RU" sz="1200" dirty="0"/>
              <a:t> </a:t>
            </a:r>
            <a:r>
              <a:rPr lang="ru-RU" sz="1200" dirty="0" err="1"/>
              <a:t>корхонанинг</a:t>
            </a:r>
            <a:r>
              <a:rPr lang="ru-RU" sz="1200" dirty="0"/>
              <a:t> </a:t>
            </a:r>
            <a:r>
              <a:rPr lang="ru-RU" sz="1200" dirty="0" err="1"/>
              <a:t>ташкил</a:t>
            </a:r>
            <a:r>
              <a:rPr lang="ru-RU" sz="1200" dirty="0"/>
              <a:t> </a:t>
            </a:r>
            <a:r>
              <a:rPr lang="ru-RU" sz="1200" dirty="0" err="1"/>
              <a:t>топиш</a:t>
            </a:r>
            <a:r>
              <a:rPr lang="ru-RU" sz="1200" dirty="0"/>
              <a:t> </a:t>
            </a:r>
            <a:r>
              <a:rPr lang="ru-RU" sz="1200" dirty="0" err="1"/>
              <a:t>пайтида</a:t>
            </a:r>
            <a:r>
              <a:rPr lang="ru-RU" sz="1200" dirty="0"/>
              <a:t> </a:t>
            </a:r>
            <a:r>
              <a:rPr lang="ru-RU" sz="1200" dirty="0" err="1"/>
              <a:t>тузилади</a:t>
            </a:r>
            <a:r>
              <a:rPr lang="ru-RU" sz="1200" dirty="0"/>
              <a:t>. </a:t>
            </a:r>
          </a:p>
          <a:p>
            <a:r>
              <a:rPr lang="ru-RU" sz="1200" dirty="0"/>
              <a:t> </a:t>
            </a:r>
            <a:r>
              <a:rPr lang="ru-RU" sz="1200" dirty="0" err="1"/>
              <a:t>балансида</a:t>
            </a:r>
            <a:r>
              <a:rPr lang="ru-RU" sz="1200" dirty="0"/>
              <a:t> устав капитали </a:t>
            </a:r>
            <a:r>
              <a:rPr lang="ru-RU" sz="1200" dirty="0" err="1"/>
              <a:t>таъсис</a:t>
            </a:r>
            <a:r>
              <a:rPr lang="ru-RU" sz="1200" dirty="0"/>
              <a:t> </a:t>
            </a:r>
            <a:r>
              <a:rPr lang="ru-RU" sz="1200" dirty="0" err="1"/>
              <a:t>ҳужжатлари</a:t>
            </a:r>
            <a:r>
              <a:rPr lang="ru-RU" sz="1200" dirty="0"/>
              <a:t> </a:t>
            </a:r>
            <a:r>
              <a:rPr lang="ru-RU" sz="1200" dirty="0" err="1"/>
              <a:t>бўйича</a:t>
            </a:r>
            <a:r>
              <a:rPr lang="ru-RU" sz="1200" dirty="0"/>
              <a:t> </a:t>
            </a:r>
            <a:r>
              <a:rPr lang="ru-RU" sz="1200" dirty="0" err="1" smtClean="0"/>
              <a:t>Кириш</a:t>
            </a:r>
            <a:r>
              <a:rPr lang="ru-RU" sz="1200" dirty="0" smtClean="0"/>
              <a:t> </a:t>
            </a:r>
            <a:r>
              <a:rPr lang="ru-RU" sz="1200" dirty="0" err="1" smtClean="0"/>
              <a:t>ва</a:t>
            </a:r>
            <a:r>
              <a:rPr lang="ru-RU" sz="1200" dirty="0" smtClean="0"/>
              <a:t> </a:t>
            </a:r>
            <a:r>
              <a:rPr lang="ru-RU" sz="1200" dirty="0" err="1"/>
              <a:t>унга</a:t>
            </a:r>
            <a:r>
              <a:rPr lang="ru-RU" sz="1200" dirty="0"/>
              <a:t> </a:t>
            </a:r>
            <a:r>
              <a:rPr lang="ru-RU" sz="1200" dirty="0" err="1"/>
              <a:t>доир</a:t>
            </a:r>
            <a:r>
              <a:rPr lang="ru-RU" sz="1200" dirty="0"/>
              <a:t> </a:t>
            </a:r>
            <a:r>
              <a:rPr lang="ru-RU" sz="1200" dirty="0" err="1"/>
              <a:t>бадаллар</a:t>
            </a:r>
            <a:r>
              <a:rPr lang="ru-RU" sz="1200" dirty="0"/>
              <a:t> пул </a:t>
            </a:r>
            <a:r>
              <a:rPr lang="ru-RU" sz="1200" dirty="0" err="1"/>
              <a:t>маблағлари</a:t>
            </a:r>
            <a:r>
              <a:rPr lang="ru-RU" sz="1200" dirty="0"/>
              <a:t>, </a:t>
            </a:r>
            <a:r>
              <a:rPr lang="ru-RU" sz="1200" dirty="0" err="1"/>
              <a:t>бошқа</a:t>
            </a:r>
            <a:r>
              <a:rPr lang="ru-RU" sz="1200" dirty="0"/>
              <a:t> мол-</a:t>
            </a:r>
            <a:r>
              <a:rPr lang="ru-RU" sz="1200" dirty="0" err="1"/>
              <a:t>мулк</a:t>
            </a:r>
            <a:r>
              <a:rPr lang="ru-RU" sz="1200" dirty="0"/>
              <a:t>  </a:t>
            </a:r>
            <a:r>
              <a:rPr lang="ru-RU" sz="1200" dirty="0" err="1"/>
              <a:t>кўринишидан</a:t>
            </a:r>
            <a:r>
              <a:rPr lang="ru-RU" sz="1200" dirty="0"/>
              <a:t>, </a:t>
            </a:r>
            <a:r>
              <a:rPr lang="ru-RU" sz="1200" dirty="0" err="1"/>
              <a:t>ақлий</a:t>
            </a:r>
            <a:r>
              <a:rPr lang="ru-RU" sz="1200" dirty="0"/>
              <a:t> </a:t>
            </a:r>
            <a:r>
              <a:rPr lang="ru-RU" sz="1200" dirty="0" err="1"/>
              <a:t>мулк</a:t>
            </a:r>
            <a:r>
              <a:rPr lang="ru-RU" sz="1200" dirty="0"/>
              <a:t> </a:t>
            </a:r>
            <a:r>
              <a:rPr lang="ru-RU" sz="1200" dirty="0" err="1"/>
              <a:t>номоддий</a:t>
            </a:r>
            <a:r>
              <a:rPr lang="ru-RU" sz="1200" dirty="0"/>
              <a:t> </a:t>
            </a:r>
            <a:r>
              <a:rPr lang="ru-RU" sz="1200" dirty="0" err="1"/>
              <a:t>активлар</a:t>
            </a:r>
            <a:r>
              <a:rPr lang="ru-RU" sz="1200" dirty="0"/>
              <a:t> </a:t>
            </a:r>
            <a:r>
              <a:rPr lang="ru-RU" sz="1200" dirty="0" err="1"/>
              <a:t>кўринишида</a:t>
            </a:r>
            <a:r>
              <a:rPr lang="ru-RU" sz="1200" dirty="0"/>
              <a:t> </a:t>
            </a:r>
            <a:r>
              <a:rPr lang="ru-RU" sz="1200" dirty="0" err="1"/>
              <a:t>акс</a:t>
            </a:r>
            <a:r>
              <a:rPr lang="ru-RU" sz="1200" dirty="0"/>
              <a:t> </a:t>
            </a:r>
            <a:r>
              <a:rPr lang="ru-RU" sz="1200" dirty="0" err="1"/>
              <a:t>эттирилади</a:t>
            </a:r>
            <a:r>
              <a:rPr lang="ru-RU" sz="1200" dirty="0"/>
              <a:t> </a:t>
            </a:r>
            <a:r>
              <a:rPr lang="ru-RU" sz="1200" dirty="0" err="1"/>
              <a:t>ва</a:t>
            </a:r>
            <a:r>
              <a:rPr lang="ru-RU" sz="1200" dirty="0"/>
              <a:t> </a:t>
            </a:r>
            <a:r>
              <a:rPr lang="ru-RU" sz="1200" dirty="0" err="1"/>
              <a:t>ҳоказо</a:t>
            </a:r>
            <a:r>
              <a:rPr lang="ru-RU" sz="1200" dirty="0"/>
              <a:t>.</a:t>
            </a:r>
            <a:endParaRPr lang="ru-RU" sz="1200" b="1" dirty="0"/>
          </a:p>
        </p:txBody>
      </p:sp>
      <p:sp>
        <p:nvSpPr>
          <p:cNvPr id="10" name="Прямоугольник 9"/>
          <p:cNvSpPr/>
          <p:nvPr/>
        </p:nvSpPr>
        <p:spPr>
          <a:xfrm>
            <a:off x="1875139" y="4587766"/>
            <a:ext cx="1884170" cy="369332"/>
          </a:xfrm>
          <a:prstGeom prst="rect">
            <a:avLst/>
          </a:prstGeom>
        </p:spPr>
        <p:txBody>
          <a:bodyPr wrap="none">
            <a:spAutoFit/>
          </a:bodyPr>
          <a:lstStyle/>
          <a:p>
            <a:r>
              <a:rPr lang="ru-RU" b="1" dirty="0"/>
              <a:t> </a:t>
            </a:r>
            <a:r>
              <a:rPr lang="ru-RU" sz="1600" b="1" dirty="0" err="1"/>
              <a:t>Жорий</a:t>
            </a:r>
            <a:r>
              <a:rPr lang="ru-RU" sz="1600" b="1" dirty="0"/>
              <a:t> </a:t>
            </a:r>
            <a:r>
              <a:rPr lang="ru-RU" sz="1600" b="1" dirty="0" err="1"/>
              <a:t>баланслар</a:t>
            </a:r>
            <a:r>
              <a:rPr lang="ru-RU" sz="1600" dirty="0"/>
              <a:t> </a:t>
            </a:r>
          </a:p>
        </p:txBody>
      </p:sp>
      <p:sp>
        <p:nvSpPr>
          <p:cNvPr id="12" name="Прямоугольник 11"/>
          <p:cNvSpPr/>
          <p:nvPr/>
        </p:nvSpPr>
        <p:spPr>
          <a:xfrm>
            <a:off x="2048757" y="5036660"/>
            <a:ext cx="1565322" cy="1384995"/>
          </a:xfrm>
          <a:prstGeom prst="rect">
            <a:avLst/>
          </a:prstGeom>
        </p:spPr>
        <p:txBody>
          <a:bodyPr wrap="square">
            <a:spAutoFit/>
          </a:bodyPr>
          <a:lstStyle/>
          <a:p>
            <a:r>
              <a:rPr lang="ru-RU" sz="1200" dirty="0" err="1"/>
              <a:t>корхона</a:t>
            </a:r>
            <a:r>
              <a:rPr lang="ru-RU" sz="1200" dirty="0"/>
              <a:t> </a:t>
            </a:r>
            <a:r>
              <a:rPr lang="ru-RU" sz="1200" dirty="0" err="1"/>
              <a:t>қонунчилик</a:t>
            </a:r>
            <a:r>
              <a:rPr lang="ru-RU" sz="1200" dirty="0"/>
              <a:t> </a:t>
            </a:r>
            <a:r>
              <a:rPr lang="ru-RU" sz="1200" dirty="0" err="1"/>
              <a:t>билан</a:t>
            </a:r>
            <a:r>
              <a:rPr lang="ru-RU" sz="1200" dirty="0"/>
              <a:t> </a:t>
            </a:r>
            <a:r>
              <a:rPr lang="ru-RU" sz="1200" dirty="0" err="1"/>
              <a:t>белгиланган</a:t>
            </a:r>
            <a:r>
              <a:rPr lang="ru-RU" sz="1200" dirty="0"/>
              <a:t> </a:t>
            </a:r>
            <a:r>
              <a:rPr lang="ru-RU" sz="1200" dirty="0" err="1"/>
              <a:t>муддатда</a:t>
            </a:r>
            <a:r>
              <a:rPr lang="ru-RU" sz="1200" dirty="0"/>
              <a:t> </a:t>
            </a:r>
            <a:r>
              <a:rPr lang="ru-RU" sz="1200" dirty="0" err="1"/>
              <a:t>мавжуд</a:t>
            </a:r>
            <a:r>
              <a:rPr lang="ru-RU" sz="1200" dirty="0"/>
              <a:t> </a:t>
            </a:r>
            <a:r>
              <a:rPr lang="ru-RU" sz="1200" dirty="0" err="1"/>
              <a:t>бўлган</a:t>
            </a:r>
            <a:r>
              <a:rPr lang="ru-RU" sz="1200" dirty="0"/>
              <a:t> </a:t>
            </a:r>
            <a:r>
              <a:rPr lang="ru-RU" sz="1200" dirty="0" err="1"/>
              <a:t>вақт</a:t>
            </a:r>
            <a:r>
              <a:rPr lang="ru-RU" sz="1200" dirty="0"/>
              <a:t> </a:t>
            </a:r>
            <a:r>
              <a:rPr lang="ru-RU" sz="1200" dirty="0" err="1"/>
              <a:t>мобайнида</a:t>
            </a:r>
            <a:r>
              <a:rPr lang="ru-RU" sz="1200" dirty="0"/>
              <a:t> </a:t>
            </a:r>
            <a:r>
              <a:rPr lang="ru-RU" sz="1200" dirty="0" err="1"/>
              <a:t>вақти</a:t>
            </a:r>
            <a:r>
              <a:rPr lang="ru-RU" sz="1200" dirty="0"/>
              <a:t> </a:t>
            </a:r>
            <a:r>
              <a:rPr lang="ru-RU" sz="1200" dirty="0" err="1"/>
              <a:t>вақти</a:t>
            </a:r>
            <a:r>
              <a:rPr lang="ru-RU" sz="1200" dirty="0"/>
              <a:t> </a:t>
            </a:r>
            <a:r>
              <a:rPr lang="ru-RU" sz="1200" dirty="0" err="1"/>
              <a:t>билан</a:t>
            </a:r>
            <a:r>
              <a:rPr lang="ru-RU" sz="1200" dirty="0"/>
              <a:t> </a:t>
            </a:r>
            <a:r>
              <a:rPr lang="ru-RU" sz="1200" dirty="0" err="1"/>
              <a:t>тузилиб</a:t>
            </a:r>
            <a:r>
              <a:rPr lang="ru-RU" sz="1200" dirty="0"/>
              <a:t> </a:t>
            </a:r>
            <a:r>
              <a:rPr lang="ru-RU" sz="1200" dirty="0" err="1"/>
              <a:t>турилади</a:t>
            </a:r>
            <a:endParaRPr lang="ru-RU" sz="1200" dirty="0"/>
          </a:p>
        </p:txBody>
      </p:sp>
      <p:sp>
        <p:nvSpPr>
          <p:cNvPr id="13" name="Прямоугольник 12"/>
          <p:cNvSpPr/>
          <p:nvPr/>
        </p:nvSpPr>
        <p:spPr>
          <a:xfrm>
            <a:off x="7139948" y="3490798"/>
            <a:ext cx="1915653" cy="369332"/>
          </a:xfrm>
          <a:prstGeom prst="rect">
            <a:avLst/>
          </a:prstGeom>
        </p:spPr>
        <p:txBody>
          <a:bodyPr wrap="none">
            <a:spAutoFit/>
          </a:bodyPr>
          <a:lstStyle/>
          <a:p>
            <a:r>
              <a:rPr lang="ru-RU" b="1" dirty="0" err="1"/>
              <a:t>Тугатиш</a:t>
            </a:r>
            <a:r>
              <a:rPr lang="ru-RU" b="1" dirty="0"/>
              <a:t> </a:t>
            </a:r>
            <a:r>
              <a:rPr lang="ru-RU" b="1" dirty="0" err="1"/>
              <a:t>баланси</a:t>
            </a:r>
            <a:r>
              <a:rPr lang="ru-RU" dirty="0"/>
              <a:t> </a:t>
            </a:r>
          </a:p>
        </p:txBody>
      </p:sp>
      <p:sp>
        <p:nvSpPr>
          <p:cNvPr id="14" name="Прямоугольник 13"/>
          <p:cNvSpPr/>
          <p:nvPr/>
        </p:nvSpPr>
        <p:spPr>
          <a:xfrm>
            <a:off x="7070587" y="3803864"/>
            <a:ext cx="2054376" cy="2970044"/>
          </a:xfrm>
          <a:prstGeom prst="rect">
            <a:avLst/>
          </a:prstGeom>
        </p:spPr>
        <p:txBody>
          <a:bodyPr wrap="square">
            <a:spAutoFit/>
          </a:bodyPr>
          <a:lstStyle/>
          <a:p>
            <a:r>
              <a:rPr lang="ru-RU" sz="1100" dirty="0" err="1"/>
              <a:t>корхона</a:t>
            </a:r>
            <a:r>
              <a:rPr lang="ru-RU" sz="1100" dirty="0"/>
              <a:t> </a:t>
            </a:r>
            <a:r>
              <a:rPr lang="ru-RU" sz="1100" dirty="0" err="1"/>
              <a:t>фаолиятини</a:t>
            </a:r>
            <a:r>
              <a:rPr lang="ru-RU" sz="1100" dirty="0"/>
              <a:t> </a:t>
            </a:r>
            <a:r>
              <a:rPr lang="ru-RU" sz="1100" dirty="0" err="1"/>
              <a:t>тугатиш</a:t>
            </a:r>
            <a:r>
              <a:rPr lang="ru-RU" sz="1100" dirty="0"/>
              <a:t> </a:t>
            </a:r>
            <a:r>
              <a:rPr lang="ru-RU" sz="1100" dirty="0" err="1"/>
              <a:t>санасида</a:t>
            </a:r>
            <a:r>
              <a:rPr lang="ru-RU" sz="1100" dirty="0"/>
              <a:t> мол-</a:t>
            </a:r>
            <a:r>
              <a:rPr lang="ru-RU" sz="1100" dirty="0" err="1"/>
              <a:t>мулк</a:t>
            </a:r>
            <a:r>
              <a:rPr lang="ru-RU" sz="1100" dirty="0"/>
              <a:t> </a:t>
            </a:r>
            <a:r>
              <a:rPr lang="ru-RU" sz="1100" dirty="0" err="1"/>
              <a:t>ва</a:t>
            </a:r>
            <a:r>
              <a:rPr lang="ru-RU" sz="1100" dirty="0"/>
              <a:t> </a:t>
            </a:r>
            <a:r>
              <a:rPr lang="ru-RU" sz="1100" dirty="0" err="1"/>
              <a:t>унинг</a:t>
            </a:r>
            <a:r>
              <a:rPr lang="ru-RU" sz="1100" dirty="0"/>
              <a:t> </a:t>
            </a:r>
            <a:r>
              <a:rPr lang="ru-RU" sz="1100" dirty="0" err="1"/>
              <a:t>манбалари</a:t>
            </a:r>
            <a:r>
              <a:rPr lang="ru-RU" sz="1100" dirty="0"/>
              <a:t> </a:t>
            </a:r>
            <a:r>
              <a:rPr lang="ru-RU" sz="1100" dirty="0" err="1"/>
              <a:t>ҳолатини</a:t>
            </a:r>
            <a:r>
              <a:rPr lang="ru-RU" sz="1100" dirty="0"/>
              <a:t> </a:t>
            </a:r>
            <a:r>
              <a:rPr lang="ru-RU" sz="1100" dirty="0" err="1"/>
              <a:t>тавсифлаш</a:t>
            </a:r>
            <a:r>
              <a:rPr lang="ru-RU" sz="1100" dirty="0"/>
              <a:t> </a:t>
            </a:r>
            <a:r>
              <a:rPr lang="ru-RU" sz="1100" dirty="0" err="1"/>
              <a:t>учун</a:t>
            </a:r>
            <a:r>
              <a:rPr lang="ru-RU" sz="1100" dirty="0"/>
              <a:t> </a:t>
            </a:r>
            <a:r>
              <a:rPr lang="ru-RU" sz="1100" dirty="0" err="1"/>
              <a:t>тузилади</a:t>
            </a:r>
            <a:r>
              <a:rPr lang="ru-RU" sz="1100" dirty="0"/>
              <a:t>. </a:t>
            </a:r>
            <a:r>
              <a:rPr lang="ru-RU" sz="1100" dirty="0" err="1"/>
              <a:t>Тугатиш</a:t>
            </a:r>
            <a:r>
              <a:rPr lang="ru-RU" sz="1100" dirty="0"/>
              <a:t> </a:t>
            </a:r>
            <a:r>
              <a:rPr lang="ru-RU" sz="1100" dirty="0" err="1"/>
              <a:t>баланси</a:t>
            </a:r>
            <a:r>
              <a:rPr lang="ru-RU" sz="1100" dirty="0"/>
              <a:t> </a:t>
            </a:r>
            <a:r>
              <a:rPr lang="ru-RU" sz="1100" dirty="0" err="1"/>
              <a:t>асосида</a:t>
            </a:r>
            <a:r>
              <a:rPr lang="ru-RU" sz="1100" dirty="0"/>
              <a:t> </a:t>
            </a:r>
            <a:r>
              <a:rPr lang="ru-RU" sz="1100" dirty="0" err="1"/>
              <a:t>тугатиш</a:t>
            </a:r>
            <a:r>
              <a:rPr lang="ru-RU" sz="1100" dirty="0"/>
              <a:t> </a:t>
            </a:r>
            <a:r>
              <a:rPr lang="ru-RU" sz="1100" dirty="0" err="1"/>
              <a:t>комиссияси</a:t>
            </a:r>
            <a:r>
              <a:rPr lang="ru-RU" sz="1100" dirty="0"/>
              <a:t> </a:t>
            </a:r>
            <a:r>
              <a:rPr lang="ru-RU" sz="1100" dirty="0" err="1"/>
              <a:t>корхонанинг</a:t>
            </a:r>
            <a:r>
              <a:rPr lang="ru-RU" sz="1100" dirty="0"/>
              <a:t> </a:t>
            </a:r>
            <a:r>
              <a:rPr lang="ru-RU" sz="1100" dirty="0" err="1"/>
              <a:t>тугатилиши</a:t>
            </a:r>
            <a:r>
              <a:rPr lang="ru-RU" sz="1100" dirty="0"/>
              <a:t> </a:t>
            </a:r>
            <a:r>
              <a:rPr lang="ru-RU" sz="1100" dirty="0" err="1"/>
              <a:t>пайтидаги</a:t>
            </a:r>
            <a:r>
              <a:rPr lang="ru-RU" sz="1100" dirty="0"/>
              <a:t> </a:t>
            </a:r>
            <a:r>
              <a:rPr lang="ru-RU" sz="1100" dirty="0" err="1"/>
              <a:t>кредиторлик</a:t>
            </a:r>
            <a:r>
              <a:rPr lang="ru-RU" sz="1100" dirty="0"/>
              <a:t> </a:t>
            </a:r>
            <a:r>
              <a:rPr lang="ru-RU" sz="1100" dirty="0" err="1"/>
              <a:t>ва</a:t>
            </a:r>
            <a:r>
              <a:rPr lang="ru-RU" sz="1100" dirty="0"/>
              <a:t> </a:t>
            </a:r>
            <a:r>
              <a:rPr lang="ru-RU" sz="1100" dirty="0" err="1"/>
              <a:t>дебиторлик</a:t>
            </a:r>
            <a:r>
              <a:rPr lang="ru-RU" sz="1100" dirty="0"/>
              <a:t> </a:t>
            </a:r>
            <a:r>
              <a:rPr lang="ru-RU" sz="1100" dirty="0" err="1"/>
              <a:t>қарзлари</a:t>
            </a:r>
            <a:r>
              <a:rPr lang="ru-RU" sz="1100" dirty="0"/>
              <a:t> </a:t>
            </a:r>
            <a:r>
              <a:rPr lang="ru-RU" sz="1100" dirty="0" err="1"/>
              <a:t>суммасини</a:t>
            </a:r>
            <a:r>
              <a:rPr lang="ru-RU" sz="1100" dirty="0"/>
              <a:t> </a:t>
            </a:r>
            <a:r>
              <a:rPr lang="ru-RU" sz="1100" dirty="0" err="1"/>
              <a:t>белгилайди</a:t>
            </a:r>
            <a:r>
              <a:rPr lang="ru-RU" sz="1100" dirty="0"/>
              <a:t>, </a:t>
            </a:r>
            <a:r>
              <a:rPr lang="ru-RU" sz="1100" dirty="0" err="1"/>
              <a:t>сўнгра</a:t>
            </a:r>
            <a:r>
              <a:rPr lang="ru-RU" sz="1100" dirty="0"/>
              <a:t> </a:t>
            </a:r>
            <a:r>
              <a:rPr lang="ru-RU" sz="1100" dirty="0" err="1"/>
              <a:t>кредиторлар</a:t>
            </a:r>
            <a:r>
              <a:rPr lang="ru-RU" sz="1100" dirty="0"/>
              <a:t> </a:t>
            </a:r>
            <a:r>
              <a:rPr lang="ru-RU" sz="1100" dirty="0" err="1"/>
              <a:t>билан</a:t>
            </a:r>
            <a:r>
              <a:rPr lang="ru-RU" sz="1100" dirty="0"/>
              <a:t> </a:t>
            </a:r>
            <a:r>
              <a:rPr lang="ru-RU" sz="1100" dirty="0" err="1"/>
              <a:t>ҳисоб-китоб</a:t>
            </a:r>
            <a:r>
              <a:rPr lang="ru-RU" sz="1100" dirty="0"/>
              <a:t> </a:t>
            </a:r>
            <a:r>
              <a:rPr lang="ru-RU" sz="1100" dirty="0" err="1"/>
              <a:t>қилади</a:t>
            </a:r>
            <a:r>
              <a:rPr lang="ru-RU" sz="1100" dirty="0"/>
              <a:t>,  </a:t>
            </a:r>
            <a:r>
              <a:rPr lang="ru-RU" sz="1100" dirty="0" err="1"/>
              <a:t>корхона</a:t>
            </a:r>
            <a:r>
              <a:rPr lang="ru-RU" sz="1100" dirty="0"/>
              <a:t> мол-</a:t>
            </a:r>
            <a:r>
              <a:rPr lang="ru-RU" sz="1100" dirty="0" err="1"/>
              <a:t>мулкининг</a:t>
            </a:r>
            <a:r>
              <a:rPr lang="ru-RU" sz="1100" dirty="0"/>
              <a:t> </a:t>
            </a:r>
            <a:r>
              <a:rPr lang="ru-RU" sz="1100" dirty="0" err="1"/>
              <a:t>қолганини</a:t>
            </a:r>
            <a:r>
              <a:rPr lang="ru-RU" sz="1100" dirty="0"/>
              <a:t> </a:t>
            </a:r>
            <a:r>
              <a:rPr lang="ru-RU" sz="1100" dirty="0" err="1"/>
              <a:t>унинг</a:t>
            </a:r>
            <a:r>
              <a:rPr lang="ru-RU" sz="1100" dirty="0"/>
              <a:t> </a:t>
            </a:r>
            <a:r>
              <a:rPr lang="ru-RU" sz="1100" dirty="0" err="1"/>
              <a:t>муассислари</a:t>
            </a:r>
            <a:r>
              <a:rPr lang="ru-RU" sz="1100" dirty="0"/>
              <a:t> </a:t>
            </a:r>
            <a:r>
              <a:rPr lang="ru-RU" sz="1100" dirty="0" err="1"/>
              <a:t>ўртасида</a:t>
            </a:r>
            <a:r>
              <a:rPr lang="ru-RU" sz="1100" dirty="0"/>
              <a:t> </a:t>
            </a:r>
            <a:r>
              <a:rPr lang="ru-RU" sz="1100" dirty="0" err="1"/>
              <a:t>тақсимлайди</a:t>
            </a:r>
            <a:r>
              <a:rPr lang="ru-RU" sz="1100" dirty="0"/>
              <a:t>, </a:t>
            </a:r>
            <a:r>
              <a:rPr lang="ru-RU" sz="1100" dirty="0" err="1"/>
              <a:t>яъни</a:t>
            </a:r>
            <a:r>
              <a:rPr lang="ru-RU" sz="1100" dirty="0"/>
              <a:t> </a:t>
            </a:r>
            <a:r>
              <a:rPr lang="ru-RU" sz="1100" dirty="0" err="1"/>
              <a:t>барча</a:t>
            </a:r>
            <a:r>
              <a:rPr lang="ru-RU" sz="1100" dirty="0"/>
              <a:t> </a:t>
            </a:r>
            <a:r>
              <a:rPr lang="ru-RU" sz="1100" dirty="0" err="1"/>
              <a:t>узил-кесил</a:t>
            </a:r>
            <a:r>
              <a:rPr lang="ru-RU" sz="1100" dirty="0"/>
              <a:t> </a:t>
            </a:r>
            <a:r>
              <a:rPr lang="ru-RU" sz="1100" dirty="0" err="1"/>
              <a:t>ҳисоб-китобларни</a:t>
            </a:r>
            <a:r>
              <a:rPr lang="ru-RU" sz="1100" dirty="0"/>
              <a:t> </a:t>
            </a:r>
            <a:r>
              <a:rPr lang="ru-RU" sz="1100" dirty="0" err="1"/>
              <a:t>амалга</a:t>
            </a:r>
            <a:r>
              <a:rPr lang="ru-RU" sz="1100" dirty="0"/>
              <a:t> </a:t>
            </a:r>
            <a:r>
              <a:rPr lang="ru-RU" sz="1100" dirty="0" err="1"/>
              <a:t>оширади</a:t>
            </a:r>
            <a:r>
              <a:rPr lang="ru-RU" sz="1100" dirty="0"/>
              <a:t>. </a:t>
            </a:r>
          </a:p>
        </p:txBody>
      </p:sp>
      <p:sp>
        <p:nvSpPr>
          <p:cNvPr id="15" name="Прямоугольник 14"/>
          <p:cNvSpPr/>
          <p:nvPr/>
        </p:nvSpPr>
        <p:spPr>
          <a:xfrm>
            <a:off x="5241376" y="4165092"/>
            <a:ext cx="1908151" cy="338554"/>
          </a:xfrm>
          <a:prstGeom prst="rect">
            <a:avLst/>
          </a:prstGeom>
        </p:spPr>
        <p:txBody>
          <a:bodyPr wrap="none">
            <a:spAutoFit/>
          </a:bodyPr>
          <a:lstStyle/>
          <a:p>
            <a:r>
              <a:rPr lang="ru-RU" sz="1600" b="1" dirty="0" err="1"/>
              <a:t>Бўлиш</a:t>
            </a:r>
            <a:r>
              <a:rPr lang="ru-RU" sz="1600" b="1" dirty="0"/>
              <a:t> </a:t>
            </a:r>
            <a:r>
              <a:rPr lang="ru-RU" sz="1600" b="1" dirty="0" err="1"/>
              <a:t>баланслари</a:t>
            </a:r>
            <a:r>
              <a:rPr lang="ru-RU" sz="1600" dirty="0"/>
              <a:t> </a:t>
            </a:r>
          </a:p>
        </p:txBody>
      </p:sp>
      <p:sp>
        <p:nvSpPr>
          <p:cNvPr id="16" name="Прямоугольник 15"/>
          <p:cNvSpPr/>
          <p:nvPr/>
        </p:nvSpPr>
        <p:spPr>
          <a:xfrm>
            <a:off x="5297485" y="4456317"/>
            <a:ext cx="1710241" cy="2308324"/>
          </a:xfrm>
          <a:prstGeom prst="rect">
            <a:avLst/>
          </a:prstGeom>
        </p:spPr>
        <p:txBody>
          <a:bodyPr wrap="square">
            <a:spAutoFit/>
          </a:bodyPr>
          <a:lstStyle/>
          <a:p>
            <a:r>
              <a:rPr lang="ru-RU" sz="1200" dirty="0" err="1"/>
              <a:t>йирик</a:t>
            </a:r>
            <a:r>
              <a:rPr lang="ru-RU" sz="1200" dirty="0"/>
              <a:t> </a:t>
            </a:r>
            <a:r>
              <a:rPr lang="ru-RU" sz="1200" dirty="0" err="1"/>
              <a:t>корхонанинг</a:t>
            </a:r>
            <a:r>
              <a:rPr lang="ru-RU" sz="1200" dirty="0"/>
              <a:t> </a:t>
            </a:r>
            <a:r>
              <a:rPr lang="ru-RU" sz="1200" dirty="0" err="1"/>
              <a:t>бир</a:t>
            </a:r>
            <a:r>
              <a:rPr lang="ru-RU" sz="1200" dirty="0"/>
              <a:t> </a:t>
            </a:r>
            <a:r>
              <a:rPr lang="ru-RU" sz="1200" dirty="0" err="1"/>
              <a:t>неча</a:t>
            </a:r>
            <a:r>
              <a:rPr lang="ru-RU" sz="1200" dirty="0"/>
              <a:t> </a:t>
            </a:r>
            <a:r>
              <a:rPr lang="ru-RU" sz="1200" dirty="0" err="1"/>
              <a:t>майда</a:t>
            </a:r>
            <a:r>
              <a:rPr lang="ru-RU" sz="1200" dirty="0"/>
              <a:t> </a:t>
            </a:r>
            <a:r>
              <a:rPr lang="ru-RU" sz="1200" dirty="0" err="1"/>
              <a:t>корхоналарга</a:t>
            </a:r>
            <a:r>
              <a:rPr lang="ru-RU" sz="1200" dirty="0"/>
              <a:t> </a:t>
            </a:r>
            <a:r>
              <a:rPr lang="ru-RU" sz="1200" dirty="0" err="1"/>
              <a:t>бўлиниш</a:t>
            </a:r>
            <a:r>
              <a:rPr lang="ru-RU" sz="1200" dirty="0"/>
              <a:t> </a:t>
            </a:r>
            <a:r>
              <a:rPr lang="ru-RU" sz="1200" dirty="0" err="1"/>
              <a:t>вақтига</a:t>
            </a:r>
            <a:r>
              <a:rPr lang="ru-RU" sz="1200" dirty="0"/>
              <a:t> </a:t>
            </a:r>
            <a:r>
              <a:rPr lang="ru-RU" sz="1200" dirty="0" err="1"/>
              <a:t>ёки</a:t>
            </a:r>
            <a:r>
              <a:rPr lang="ru-RU" sz="1200" dirty="0"/>
              <a:t> шу </a:t>
            </a:r>
            <a:r>
              <a:rPr lang="ru-RU" sz="1200" dirty="0" err="1"/>
              <a:t>корхонанинг</a:t>
            </a:r>
            <a:r>
              <a:rPr lang="ru-RU" sz="1200" dirty="0"/>
              <a:t> </a:t>
            </a:r>
            <a:r>
              <a:rPr lang="ru-RU" sz="1200" dirty="0" err="1"/>
              <a:t>бир</a:t>
            </a:r>
            <a:r>
              <a:rPr lang="ru-RU" sz="1200" dirty="0"/>
              <a:t> </a:t>
            </a:r>
            <a:r>
              <a:rPr lang="ru-RU" sz="1200" dirty="0" err="1"/>
              <a:t>ёхуд</a:t>
            </a:r>
            <a:r>
              <a:rPr lang="ru-RU" sz="1200" dirty="0"/>
              <a:t> </a:t>
            </a:r>
            <a:r>
              <a:rPr lang="ru-RU" sz="1200" dirty="0" err="1"/>
              <a:t>бир</a:t>
            </a:r>
            <a:r>
              <a:rPr lang="ru-RU" sz="1200" dirty="0"/>
              <a:t> </a:t>
            </a:r>
            <a:r>
              <a:rPr lang="ru-RU" sz="1200" dirty="0" err="1"/>
              <a:t>неча</a:t>
            </a:r>
            <a:r>
              <a:rPr lang="ru-RU" sz="1200" dirty="0"/>
              <a:t> </a:t>
            </a:r>
            <a:r>
              <a:rPr lang="ru-RU" sz="1200" dirty="0" err="1"/>
              <a:t>таркибий</a:t>
            </a:r>
            <a:r>
              <a:rPr lang="ru-RU" sz="1200" dirty="0"/>
              <a:t> </a:t>
            </a:r>
            <a:r>
              <a:rPr lang="ru-RU" sz="1200" dirty="0" err="1"/>
              <a:t>бўлинмасини</a:t>
            </a:r>
            <a:r>
              <a:rPr lang="ru-RU" sz="1200" dirty="0"/>
              <a:t> </a:t>
            </a:r>
            <a:r>
              <a:rPr lang="ru-RU" sz="1200" dirty="0" err="1"/>
              <a:t>бошқа</a:t>
            </a:r>
            <a:r>
              <a:rPr lang="ru-RU" sz="1200" dirty="0"/>
              <a:t> </a:t>
            </a:r>
            <a:r>
              <a:rPr lang="ru-RU" sz="1200" dirty="0" err="1"/>
              <a:t>корхонага</a:t>
            </a:r>
            <a:r>
              <a:rPr lang="ru-RU" sz="1200" dirty="0"/>
              <a:t> </a:t>
            </a:r>
            <a:r>
              <a:rPr lang="ru-RU" sz="1200" dirty="0" err="1"/>
              <a:t>бериш</a:t>
            </a:r>
            <a:r>
              <a:rPr lang="ru-RU" sz="1200" dirty="0"/>
              <a:t> </a:t>
            </a:r>
            <a:r>
              <a:rPr lang="ru-RU" sz="1200" dirty="0" err="1"/>
              <a:t>вақтига</a:t>
            </a:r>
            <a:r>
              <a:rPr lang="ru-RU" sz="1200" dirty="0"/>
              <a:t> </a:t>
            </a:r>
            <a:r>
              <a:rPr lang="ru-RU" sz="1200" dirty="0" err="1"/>
              <a:t>тузилади</a:t>
            </a:r>
            <a:r>
              <a:rPr lang="ru-RU" sz="1200" dirty="0"/>
              <a:t>. </a:t>
            </a:r>
            <a:r>
              <a:rPr lang="ru-RU" sz="1200" dirty="0" err="1"/>
              <a:t>Баъзи</a:t>
            </a:r>
            <a:r>
              <a:rPr lang="ru-RU" sz="1200" dirty="0"/>
              <a:t> </a:t>
            </a:r>
            <a:r>
              <a:rPr lang="ru-RU" sz="1200" dirty="0" err="1"/>
              <a:t>ҳолларда</a:t>
            </a:r>
            <a:r>
              <a:rPr lang="ru-RU" sz="1200" dirty="0"/>
              <a:t> </a:t>
            </a:r>
            <a:r>
              <a:rPr lang="ru-RU" sz="1200" dirty="0" err="1"/>
              <a:t>бу</a:t>
            </a:r>
            <a:r>
              <a:rPr lang="ru-RU" sz="1200" dirty="0"/>
              <a:t> баланс </a:t>
            </a:r>
            <a:r>
              <a:rPr lang="ru-RU" sz="1200" dirty="0" err="1"/>
              <a:t>бериш</a:t>
            </a:r>
            <a:r>
              <a:rPr lang="ru-RU" sz="1200" dirty="0"/>
              <a:t> </a:t>
            </a:r>
            <a:r>
              <a:rPr lang="ru-RU" sz="1200" dirty="0" err="1"/>
              <a:t>баланси</a:t>
            </a:r>
            <a:r>
              <a:rPr lang="ru-RU" sz="1200" dirty="0"/>
              <a:t> </a:t>
            </a:r>
            <a:r>
              <a:rPr lang="ru-RU" sz="1200" dirty="0" err="1"/>
              <a:t>ҳам</a:t>
            </a:r>
            <a:r>
              <a:rPr lang="ru-RU" sz="1200" dirty="0"/>
              <a:t> </a:t>
            </a:r>
            <a:r>
              <a:rPr lang="ru-RU" sz="1200" dirty="0" err="1"/>
              <a:t>деб</a:t>
            </a:r>
            <a:r>
              <a:rPr lang="ru-RU" sz="1200" dirty="0"/>
              <a:t> </a:t>
            </a:r>
            <a:r>
              <a:rPr lang="ru-RU" sz="1200" dirty="0" err="1"/>
              <a:t>юритилади</a:t>
            </a:r>
            <a:r>
              <a:rPr lang="ru-RU" sz="1200" dirty="0"/>
              <a:t>.</a:t>
            </a:r>
            <a:endParaRPr lang="ru-RU" sz="1200" b="1" dirty="0"/>
          </a:p>
        </p:txBody>
      </p:sp>
      <p:sp>
        <p:nvSpPr>
          <p:cNvPr id="17" name="Прямоугольник 16"/>
          <p:cNvSpPr/>
          <p:nvPr/>
        </p:nvSpPr>
        <p:spPr>
          <a:xfrm>
            <a:off x="3553913" y="5050612"/>
            <a:ext cx="1953432" cy="646331"/>
          </a:xfrm>
          <a:prstGeom prst="rect">
            <a:avLst/>
          </a:prstGeom>
        </p:spPr>
        <p:txBody>
          <a:bodyPr wrap="square">
            <a:spAutoFit/>
          </a:bodyPr>
          <a:lstStyle/>
          <a:p>
            <a:r>
              <a:rPr lang="ru-RU" b="1" dirty="0" err="1"/>
              <a:t>Бирлаштириш</a:t>
            </a:r>
            <a:r>
              <a:rPr lang="ru-RU" b="1" dirty="0"/>
              <a:t> </a:t>
            </a:r>
            <a:r>
              <a:rPr lang="ru-RU" b="1" dirty="0" err="1"/>
              <a:t>баланси</a:t>
            </a:r>
            <a:r>
              <a:rPr lang="ru-RU" dirty="0"/>
              <a:t> </a:t>
            </a:r>
          </a:p>
        </p:txBody>
      </p:sp>
      <p:sp>
        <p:nvSpPr>
          <p:cNvPr id="18" name="Прямоугольник 17"/>
          <p:cNvSpPr/>
          <p:nvPr/>
        </p:nvSpPr>
        <p:spPr>
          <a:xfrm>
            <a:off x="3620405" y="5696943"/>
            <a:ext cx="1618598" cy="923330"/>
          </a:xfrm>
          <a:prstGeom prst="rect">
            <a:avLst/>
          </a:prstGeom>
        </p:spPr>
        <p:txBody>
          <a:bodyPr wrap="square">
            <a:spAutoFit/>
          </a:bodyPr>
          <a:lstStyle/>
          <a:p>
            <a:r>
              <a:rPr lang="ru-RU" sz="1200" dirty="0" err="1"/>
              <a:t>бир</a:t>
            </a:r>
            <a:r>
              <a:rPr lang="ru-RU" sz="1200" dirty="0"/>
              <a:t> </a:t>
            </a:r>
            <a:r>
              <a:rPr lang="ru-RU" sz="1200" dirty="0" err="1"/>
              <a:t>неча</a:t>
            </a:r>
            <a:r>
              <a:rPr lang="ru-RU" sz="1200" dirty="0"/>
              <a:t> </a:t>
            </a:r>
            <a:r>
              <a:rPr lang="ru-RU" sz="1200" dirty="0" err="1"/>
              <a:t>корхоналар</a:t>
            </a:r>
            <a:r>
              <a:rPr lang="ru-RU" sz="1200" dirty="0"/>
              <a:t> </a:t>
            </a:r>
            <a:r>
              <a:rPr lang="ru-RU" sz="1200" dirty="0" err="1"/>
              <a:t>битта</a:t>
            </a:r>
            <a:r>
              <a:rPr lang="ru-RU" sz="1200" dirty="0"/>
              <a:t> </a:t>
            </a:r>
            <a:r>
              <a:rPr lang="ru-RU" sz="1200" dirty="0" err="1"/>
              <a:t>балансга</a:t>
            </a:r>
            <a:r>
              <a:rPr lang="ru-RU" sz="1200" dirty="0"/>
              <a:t> </a:t>
            </a:r>
            <a:r>
              <a:rPr lang="ru-RU" sz="1200" dirty="0" err="1"/>
              <a:t>бирлашганида</a:t>
            </a:r>
            <a:r>
              <a:rPr lang="ru-RU" sz="1200" dirty="0"/>
              <a:t>  </a:t>
            </a:r>
            <a:r>
              <a:rPr lang="ru-RU" sz="1200" dirty="0" err="1"/>
              <a:t>тузилади</a:t>
            </a:r>
            <a:r>
              <a:rPr lang="ru-RU" dirty="0"/>
              <a:t>.</a:t>
            </a:r>
            <a:endParaRPr lang="ru-RU" b="1" dirty="0"/>
          </a:p>
        </p:txBody>
      </p:sp>
      <p:pic>
        <p:nvPicPr>
          <p:cNvPr id="58" name="Рисунок 57" descr="https://media2.picsearch.com/is?P89gaBNSEnFcZtoEJirMdZVSXShNHRPSSiMnag-gv7Q&amp;height=255"/>
          <p:cNvPicPr/>
          <p:nvPr/>
        </p:nvPicPr>
        <p:blipFill>
          <a:blip r:embed="rId3">
            <a:extLst>
              <a:ext uri="{28A0092B-C50C-407E-A947-70E740481C1C}">
                <a14:useLocalDpi xmlns:a14="http://schemas.microsoft.com/office/drawing/2010/main" val="0"/>
              </a:ext>
            </a:extLst>
          </a:blip>
          <a:srcRect/>
          <a:stretch>
            <a:fillRect/>
          </a:stretch>
        </p:blipFill>
        <p:spPr bwMode="auto">
          <a:xfrm>
            <a:off x="3640957" y="2527536"/>
            <a:ext cx="1598046" cy="2508962"/>
          </a:xfrm>
          <a:prstGeom prst="rect">
            <a:avLst/>
          </a:prstGeom>
          <a:ln/>
        </p:spPr>
        <p:style>
          <a:lnRef idx="2">
            <a:schemeClr val="dk1"/>
          </a:lnRef>
          <a:fillRef idx="1">
            <a:schemeClr val="lt1"/>
          </a:fillRef>
          <a:effectRef idx="0">
            <a:schemeClr val="dk1"/>
          </a:effectRef>
          <a:fontRef idx="minor">
            <a:schemeClr val="dk1"/>
          </a:fontRef>
        </p:style>
      </p:pic>
      <p:pic>
        <p:nvPicPr>
          <p:cNvPr id="59" name="Picture 8" descr="https://media5.picsearch.com/is?13rapJEYG5QR2vIEhH-Lli41nDnv6CgtZS3wgNJtO_Q&amp;height=2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8878" y="2500604"/>
            <a:ext cx="1727923" cy="1664488"/>
          </a:xfrm>
          <a:prstGeom prst="rect">
            <a:avLst/>
          </a:prstGeom>
          <a:extLst/>
        </p:spPr>
        <p:style>
          <a:lnRef idx="2">
            <a:schemeClr val="dk1"/>
          </a:lnRef>
          <a:fillRef idx="1">
            <a:schemeClr val="lt1"/>
          </a:fillRef>
          <a:effectRef idx="0">
            <a:schemeClr val="dk1"/>
          </a:effectRef>
          <a:fontRef idx="minor">
            <a:schemeClr val="dk1"/>
          </a:fontRef>
        </p:style>
      </p:pic>
      <p:pic>
        <p:nvPicPr>
          <p:cNvPr id="60" name="Picture 6" descr="02"/>
          <p:cNvPicPr>
            <a:picLocks noChangeAspect="1" noChangeArrowheads="1"/>
          </p:cNvPicPr>
          <p:nvPr/>
        </p:nvPicPr>
        <p:blipFill>
          <a:blip r:embed="rId5" cstate="print"/>
          <a:srcRect/>
          <a:stretch>
            <a:fillRect/>
          </a:stretch>
        </p:blipFill>
        <p:spPr bwMode="auto">
          <a:xfrm>
            <a:off x="7172797" y="2492563"/>
            <a:ext cx="1849953" cy="1066844"/>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61" name="Рисунок 60" descr="Businessman putting coin into the piggy bank Ð¤Ð¾ÑÐ¾ ÑÐ¾ ÑÑÐ¾ÐºÐ° - 21694835"/>
          <p:cNvPicPr/>
          <p:nvPr/>
        </p:nvPicPr>
        <p:blipFill>
          <a:blip r:embed="rId6">
            <a:extLst>
              <a:ext uri="{28A0092B-C50C-407E-A947-70E740481C1C}">
                <a14:useLocalDpi xmlns:a14="http://schemas.microsoft.com/office/drawing/2010/main" val="0"/>
              </a:ext>
            </a:extLst>
          </a:blip>
          <a:srcRect/>
          <a:stretch>
            <a:fillRect/>
          </a:stretch>
        </p:blipFill>
        <p:spPr bwMode="auto">
          <a:xfrm>
            <a:off x="2108923" y="2500605"/>
            <a:ext cx="1458789" cy="2100335"/>
          </a:xfrm>
          <a:prstGeom prst="rect">
            <a:avLst/>
          </a:prstGeom>
          <a:noFill/>
          <a:ln>
            <a:noFill/>
          </a:ln>
        </p:spPr>
      </p:pic>
      <p:pic>
        <p:nvPicPr>
          <p:cNvPr id="62" name="Рисунок 61" descr="https://media2.picsearch.com/is?5EjD4t63lHmONTqadQejIPnaPJxM-Zape2kmZFv0kYY&amp;height=261"/>
          <p:cNvPicPr/>
          <p:nvPr/>
        </p:nvPicPr>
        <p:blipFill>
          <a:blip r:embed="rId7">
            <a:extLst>
              <a:ext uri="{28A0092B-C50C-407E-A947-70E740481C1C}">
                <a14:useLocalDpi xmlns:a14="http://schemas.microsoft.com/office/drawing/2010/main" val="0"/>
              </a:ext>
            </a:extLst>
          </a:blip>
          <a:srcRect/>
          <a:stretch>
            <a:fillRect/>
          </a:stretch>
        </p:blipFill>
        <p:spPr bwMode="auto">
          <a:xfrm>
            <a:off x="107453" y="2555120"/>
            <a:ext cx="1619076" cy="1436414"/>
          </a:xfrm>
          <a:prstGeom prst="rect">
            <a:avLst/>
          </a:prstGeom>
          <a:noFill/>
          <a:ln>
            <a:noFill/>
          </a:ln>
        </p:spPr>
      </p:pic>
    </p:spTree>
    <p:extLst>
      <p:ext uri="{BB962C8B-B14F-4D97-AF65-F5344CB8AC3E}">
        <p14:creationId xmlns:p14="http://schemas.microsoft.com/office/powerpoint/2010/main" val="17803100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88417541-1178-4369-81AD-65348139270A}"/>
              </a:ext>
            </a:extLst>
          </p:cNvPr>
          <p:cNvGrpSpPr/>
          <p:nvPr/>
        </p:nvGrpSpPr>
        <p:grpSpPr>
          <a:xfrm>
            <a:off x="1602866" y="978299"/>
            <a:ext cx="5849454" cy="3360314"/>
            <a:chOff x="2196364" y="1188791"/>
            <a:chExt cx="7799272" cy="4480418"/>
          </a:xfrm>
        </p:grpSpPr>
        <p:grpSp>
          <p:nvGrpSpPr>
            <p:cNvPr id="3" name="Group 2">
              <a:extLst>
                <a:ext uri="{FF2B5EF4-FFF2-40B4-BE49-F238E27FC236}">
                  <a16:creationId xmlns:a16="http://schemas.microsoft.com/office/drawing/2014/main" xmlns=""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a16="http://schemas.microsoft.com/office/drawing/2014/main" xmlns=""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a16="http://schemas.microsoft.com/office/drawing/2014/main" xmlns=""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a16="http://schemas.microsoft.com/office/drawing/2014/main" xmlns=""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a16="http://schemas.microsoft.com/office/drawing/2014/main" xmlns=""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a16="http://schemas.microsoft.com/office/drawing/2014/main" xmlns=""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a16="http://schemas.microsoft.com/office/drawing/2014/main" xmlns=""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a16="http://schemas.microsoft.com/office/drawing/2014/main" xmlns=""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a16="http://schemas.microsoft.com/office/drawing/2014/main" xmlns=""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a16="http://schemas.microsoft.com/office/drawing/2014/main" xmlns=""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a16="http://schemas.microsoft.com/office/drawing/2014/main" xmlns=""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a16="http://schemas.microsoft.com/office/drawing/2014/main" xmlns=""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a16="http://schemas.microsoft.com/office/drawing/2014/main" xmlns=""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10" name="TextBox 9">
            <a:extLst>
              <a:ext uri="{FF2B5EF4-FFF2-40B4-BE49-F238E27FC236}">
                <a16:creationId xmlns:a16="http://schemas.microsoft.com/office/drawing/2014/main" xmlns="" id="{2363B5D7-C4CB-443E-85F8-8C500D4BE388}"/>
              </a:ext>
            </a:extLst>
          </p:cNvPr>
          <p:cNvSpPr txBox="1"/>
          <p:nvPr/>
        </p:nvSpPr>
        <p:spPr>
          <a:xfrm>
            <a:off x="2550829" y="2119743"/>
            <a:ext cx="1043877" cy="1107996"/>
          </a:xfrm>
          <a:prstGeom prst="rect">
            <a:avLst/>
          </a:prstGeom>
          <a:noFill/>
        </p:spPr>
        <p:txBody>
          <a:bodyPr wrap="none" rtlCol="0" anchor="ctr">
            <a:spAutoFit/>
          </a:bodyPr>
          <a:lstStyle/>
          <a:p>
            <a:pPr algn="ctr"/>
            <a:r>
              <a:rPr lang="en-US" sz="6600" b="1" dirty="0" smtClean="0"/>
              <a:t>01</a:t>
            </a:r>
            <a:endParaRPr lang="en-US" sz="6600" b="1" dirty="0"/>
          </a:p>
        </p:txBody>
      </p:sp>
      <p:sp>
        <p:nvSpPr>
          <p:cNvPr id="83" name="TextBox 82">
            <a:extLst>
              <a:ext uri="{FF2B5EF4-FFF2-40B4-BE49-F238E27FC236}">
                <a16:creationId xmlns:a16="http://schemas.microsoft.com/office/drawing/2014/main" xmlns="" id="{F47D9C28-B168-4E07-8C6D-658EE72379B3}"/>
              </a:ext>
            </a:extLst>
          </p:cNvPr>
          <p:cNvSpPr txBox="1"/>
          <p:nvPr/>
        </p:nvSpPr>
        <p:spPr>
          <a:xfrm>
            <a:off x="5064949" y="2085031"/>
            <a:ext cx="1043877" cy="1107996"/>
          </a:xfrm>
          <a:prstGeom prst="rect">
            <a:avLst/>
          </a:prstGeom>
          <a:noFill/>
        </p:spPr>
        <p:txBody>
          <a:bodyPr wrap="none" rtlCol="0" anchor="ctr">
            <a:spAutoFit/>
          </a:bodyPr>
          <a:lstStyle/>
          <a:p>
            <a:pPr algn="ctr"/>
            <a:r>
              <a:rPr lang="en-US" sz="6600" b="1" dirty="0"/>
              <a:t>02</a:t>
            </a:r>
          </a:p>
        </p:txBody>
      </p:sp>
      <p:pic>
        <p:nvPicPr>
          <p:cNvPr id="24" name="Graphic 18" descr="Send">
            <a:extLst>
              <a:ext uri="{FF2B5EF4-FFF2-40B4-BE49-F238E27FC236}">
                <a16:creationId xmlns:a16="http://schemas.microsoft.com/office/drawing/2014/main" xmlns=""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65060" y="4548911"/>
            <a:ext cx="320249" cy="320249"/>
          </a:xfrm>
          <a:prstGeom prst="rect">
            <a:avLst/>
          </a:prstGeom>
        </p:spPr>
        <p:style>
          <a:lnRef idx="2">
            <a:schemeClr val="dk1"/>
          </a:lnRef>
          <a:fillRef idx="1">
            <a:schemeClr val="lt1"/>
          </a:fillRef>
          <a:effectRef idx="0">
            <a:schemeClr val="dk1"/>
          </a:effectRef>
          <a:fontRef idx="minor">
            <a:schemeClr val="dk1"/>
          </a:fontRef>
        </p:style>
      </p:pic>
      <p:pic>
        <p:nvPicPr>
          <p:cNvPr id="25" name="Graphic 18" descr="Send">
            <a:extLst>
              <a:ext uri="{FF2B5EF4-FFF2-40B4-BE49-F238E27FC236}">
                <a16:creationId xmlns:a16="http://schemas.microsoft.com/office/drawing/2014/main" xmlns="" id="{2BF27D34-489A-4D55-8A9D-A78636024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904824" y="4526861"/>
            <a:ext cx="320249" cy="320249"/>
          </a:xfrm>
          <a:prstGeom prst="rect">
            <a:avLst/>
          </a:prstGeom>
        </p:spPr>
        <p:style>
          <a:lnRef idx="2">
            <a:schemeClr val="dk1"/>
          </a:lnRef>
          <a:fillRef idx="1">
            <a:schemeClr val="lt1"/>
          </a:fillRef>
          <a:effectRef idx="0">
            <a:schemeClr val="dk1"/>
          </a:effectRef>
          <a:fontRef idx="minor">
            <a:schemeClr val="dk1"/>
          </a:fontRef>
        </p:style>
      </p:pic>
      <p:sp>
        <p:nvSpPr>
          <p:cNvPr id="6" name="Скругленный прямоугольник 5"/>
          <p:cNvSpPr/>
          <p:nvPr/>
        </p:nvSpPr>
        <p:spPr>
          <a:xfrm>
            <a:off x="589074" y="188641"/>
            <a:ext cx="7959132" cy="6480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smtClean="0">
                <a:solidFill>
                  <a:schemeClr val="tx1"/>
                </a:solidFill>
              </a:rPr>
              <a:t>    </a:t>
            </a:r>
            <a:r>
              <a:rPr lang="ru-RU" b="1" dirty="0" err="1" smtClean="0">
                <a:solidFill>
                  <a:schemeClr val="tx1"/>
                </a:solidFill>
              </a:rPr>
              <a:t>Ахборот</a:t>
            </a:r>
            <a:r>
              <a:rPr lang="ru-RU" b="1" dirty="0" smtClean="0">
                <a:solidFill>
                  <a:schemeClr val="tx1"/>
                </a:solidFill>
              </a:rPr>
              <a:t> </a:t>
            </a:r>
            <a:r>
              <a:rPr lang="ru-RU" b="1" dirty="0" err="1">
                <a:solidFill>
                  <a:schemeClr val="tx1"/>
                </a:solidFill>
              </a:rPr>
              <a:t>ҳажми</a:t>
            </a:r>
            <a:r>
              <a:rPr lang="ru-RU" b="1" dirty="0">
                <a:solidFill>
                  <a:schemeClr val="tx1"/>
                </a:solidFill>
              </a:rPr>
              <a:t> </a:t>
            </a:r>
            <a:r>
              <a:rPr lang="ru-RU" b="1" dirty="0" err="1">
                <a:solidFill>
                  <a:schemeClr val="tx1"/>
                </a:solidFill>
              </a:rPr>
              <a:t>бўйича</a:t>
            </a:r>
            <a:r>
              <a:rPr lang="ru-RU" dirty="0">
                <a:solidFill>
                  <a:schemeClr val="tx1"/>
                </a:solidFill>
              </a:rPr>
              <a:t> </a:t>
            </a:r>
            <a:r>
              <a:rPr lang="ru-RU" dirty="0" err="1">
                <a:solidFill>
                  <a:schemeClr val="tx1"/>
                </a:solidFill>
              </a:rPr>
              <a:t>баланслар</a:t>
            </a:r>
            <a:r>
              <a:rPr lang="ru-RU" dirty="0">
                <a:solidFill>
                  <a:schemeClr val="tx1"/>
                </a:solidFill>
              </a:rPr>
              <a:t> </a:t>
            </a: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dirty="0">
                <a:solidFill>
                  <a:schemeClr val="tx1"/>
                </a:solidFill>
              </a:rPr>
              <a:t> </a:t>
            </a:r>
            <a:r>
              <a:rPr lang="ru-RU" dirty="0" err="1">
                <a:solidFill>
                  <a:schemeClr val="tx1"/>
                </a:solidFill>
              </a:rPr>
              <a:t>ва</a:t>
            </a:r>
            <a:r>
              <a:rPr lang="ru-RU" dirty="0">
                <a:solidFill>
                  <a:schemeClr val="tx1"/>
                </a:solidFill>
              </a:rPr>
              <a:t> </a:t>
            </a:r>
            <a:r>
              <a:rPr lang="ru-RU" b="1" dirty="0" err="1">
                <a:solidFill>
                  <a:schemeClr val="tx1"/>
                </a:solidFill>
              </a:rPr>
              <a:t>йиғма</a:t>
            </a:r>
            <a:r>
              <a:rPr lang="ru-RU" b="1" dirty="0">
                <a:solidFill>
                  <a:schemeClr val="tx1"/>
                </a:solidFill>
              </a:rPr>
              <a:t> </a:t>
            </a:r>
            <a:r>
              <a:rPr lang="ru-RU" b="1" dirty="0" err="1">
                <a:solidFill>
                  <a:schemeClr val="tx1"/>
                </a:solidFill>
              </a:rPr>
              <a:t>балансларга</a:t>
            </a:r>
            <a:r>
              <a:rPr lang="ru-RU" dirty="0">
                <a:solidFill>
                  <a:schemeClr val="tx1"/>
                </a:solidFill>
              </a:rPr>
              <a:t> </a:t>
            </a:r>
            <a:r>
              <a:rPr lang="ru-RU" dirty="0" err="1">
                <a:solidFill>
                  <a:schemeClr val="tx1"/>
                </a:solidFill>
              </a:rPr>
              <a:t>бўлинади</a:t>
            </a:r>
            <a:r>
              <a:rPr lang="ru-RU" dirty="0">
                <a:solidFill>
                  <a:schemeClr val="tx1"/>
                </a:solidFill>
              </a:rPr>
              <a:t>.</a:t>
            </a:r>
            <a:endParaRPr lang="ru-RU" b="1" dirty="0">
              <a:solidFill>
                <a:schemeClr val="tx1"/>
              </a:solidFill>
            </a:endParaRPr>
          </a:p>
        </p:txBody>
      </p:sp>
      <p:sp>
        <p:nvSpPr>
          <p:cNvPr id="7" name="Скругленная прямоугольная выноска 6"/>
          <p:cNvSpPr/>
          <p:nvPr/>
        </p:nvSpPr>
        <p:spPr>
          <a:xfrm>
            <a:off x="5364088" y="4523278"/>
            <a:ext cx="3184117" cy="2074074"/>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ru-RU" b="1" dirty="0" err="1">
                <a:solidFill>
                  <a:schemeClr val="tx1"/>
                </a:solidFill>
              </a:rPr>
              <a:t>Йиғма</a:t>
            </a:r>
            <a:r>
              <a:rPr lang="ru-RU" b="1" dirty="0">
                <a:solidFill>
                  <a:schemeClr val="tx1"/>
                </a:solidFill>
              </a:rPr>
              <a:t> баланс</a:t>
            </a:r>
            <a:r>
              <a:rPr lang="ru-RU" dirty="0">
                <a:solidFill>
                  <a:schemeClr val="tx1"/>
                </a:solidFill>
              </a:rPr>
              <a:t> </a:t>
            </a:r>
            <a:r>
              <a:rPr lang="ru-RU" dirty="0" err="1">
                <a:solidFill>
                  <a:schemeClr val="tx1"/>
                </a:solidFill>
              </a:rPr>
              <a:t>бир</a:t>
            </a:r>
            <a:r>
              <a:rPr lang="ru-RU" dirty="0">
                <a:solidFill>
                  <a:schemeClr val="tx1"/>
                </a:solidFill>
              </a:rPr>
              <a:t> </a:t>
            </a:r>
            <a:r>
              <a:rPr lang="ru-RU" dirty="0" err="1">
                <a:solidFill>
                  <a:schemeClr val="tx1"/>
                </a:solidFill>
              </a:rPr>
              <a:t>марталик</a:t>
            </a:r>
            <a:r>
              <a:rPr lang="ru-RU" dirty="0">
                <a:solidFill>
                  <a:schemeClr val="tx1"/>
                </a:solidFill>
              </a:rPr>
              <a:t> </a:t>
            </a:r>
            <a:r>
              <a:rPr lang="ru-RU" dirty="0" err="1">
                <a:solidFill>
                  <a:schemeClr val="tx1"/>
                </a:solidFill>
              </a:rPr>
              <a:t>баланслар</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бирлашмалар</a:t>
            </a:r>
            <a:r>
              <a:rPr lang="ru-RU" dirty="0">
                <a:solidFill>
                  <a:schemeClr val="tx1"/>
                </a:solidFill>
              </a:rPr>
              <a:t> (</a:t>
            </a:r>
            <a:r>
              <a:rPr lang="ru-RU" dirty="0" err="1">
                <a:solidFill>
                  <a:schemeClr val="tx1"/>
                </a:solidFill>
              </a:rPr>
              <a:t>вазирликлар</a:t>
            </a:r>
            <a:r>
              <a:rPr lang="ru-RU" dirty="0">
                <a:solidFill>
                  <a:schemeClr val="tx1"/>
                </a:solidFill>
              </a:rPr>
              <a:t>, </a:t>
            </a:r>
            <a:r>
              <a:rPr lang="ru-RU" dirty="0" err="1">
                <a:solidFill>
                  <a:schemeClr val="tx1"/>
                </a:solidFill>
              </a:rPr>
              <a:t>фирмалар</a:t>
            </a:r>
            <a:r>
              <a:rPr lang="ru-RU" dirty="0">
                <a:solidFill>
                  <a:schemeClr val="tx1"/>
                </a:solidFill>
              </a:rPr>
              <a:t>, </a:t>
            </a:r>
            <a:r>
              <a:rPr lang="ru-RU" dirty="0" err="1">
                <a:solidFill>
                  <a:schemeClr val="tx1"/>
                </a:solidFill>
              </a:rPr>
              <a:t>акциядорлик</a:t>
            </a:r>
            <a:r>
              <a:rPr lang="ru-RU" dirty="0">
                <a:solidFill>
                  <a:schemeClr val="tx1"/>
                </a:solidFill>
              </a:rPr>
              <a:t> </a:t>
            </a:r>
            <a:r>
              <a:rPr lang="ru-RU" dirty="0" err="1">
                <a:solidFill>
                  <a:schemeClr val="tx1"/>
                </a:solidFill>
              </a:rPr>
              <a:t>жамиятлари</a:t>
            </a:r>
            <a:r>
              <a:rPr lang="ru-RU" dirty="0">
                <a:solidFill>
                  <a:schemeClr val="tx1"/>
                </a:solidFill>
              </a:rPr>
              <a:t> </a:t>
            </a:r>
            <a:r>
              <a:rPr lang="ru-RU" dirty="0" err="1">
                <a:solidFill>
                  <a:schemeClr val="tx1"/>
                </a:solidFill>
              </a:rPr>
              <a:t>ва</a:t>
            </a:r>
            <a:r>
              <a:rPr lang="ru-RU" dirty="0">
                <a:solidFill>
                  <a:schemeClr val="tx1"/>
                </a:solidFill>
              </a:rPr>
              <a:t> шу </a:t>
            </a:r>
            <a:r>
              <a:rPr lang="ru-RU" dirty="0" err="1">
                <a:solidFill>
                  <a:schemeClr val="tx1"/>
                </a:solidFill>
              </a:rPr>
              <a:t>кабилар</a:t>
            </a:r>
            <a:r>
              <a:rPr lang="ru-RU" dirty="0">
                <a:solidFill>
                  <a:schemeClr val="tx1"/>
                </a:solidFill>
              </a:rPr>
              <a:t>)</a:t>
            </a:r>
            <a:r>
              <a:rPr lang="ru-RU" dirty="0" err="1">
                <a:solidFill>
                  <a:schemeClr val="tx1"/>
                </a:solidFill>
              </a:rPr>
              <a:t>нинг</a:t>
            </a:r>
            <a:r>
              <a:rPr lang="ru-RU" dirty="0">
                <a:solidFill>
                  <a:schemeClr val="tx1"/>
                </a:solidFill>
              </a:rPr>
              <a:t> хўжалик </a:t>
            </a:r>
            <a:r>
              <a:rPr lang="ru-RU" dirty="0" err="1">
                <a:solidFill>
                  <a:schemeClr val="tx1"/>
                </a:solidFill>
              </a:rPr>
              <a:t>маблағларини</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эттиради</a:t>
            </a:r>
            <a:endParaRPr lang="ru-RU" dirty="0">
              <a:solidFill>
                <a:schemeClr val="tx1"/>
              </a:solidFill>
            </a:endParaRPr>
          </a:p>
        </p:txBody>
      </p:sp>
      <p:sp>
        <p:nvSpPr>
          <p:cNvPr id="8" name="Прямоугольная выноска 7"/>
          <p:cNvSpPr/>
          <p:nvPr/>
        </p:nvSpPr>
        <p:spPr>
          <a:xfrm>
            <a:off x="1384203" y="4526861"/>
            <a:ext cx="2489416" cy="1750242"/>
          </a:xfrm>
          <a:prstGeom prst="wedge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err="1">
                <a:solidFill>
                  <a:schemeClr val="tx1"/>
                </a:solidFill>
              </a:rPr>
              <a:t>Бир</a:t>
            </a:r>
            <a:r>
              <a:rPr lang="ru-RU" b="1" dirty="0">
                <a:solidFill>
                  <a:schemeClr val="tx1"/>
                </a:solidFill>
              </a:rPr>
              <a:t> </a:t>
            </a:r>
            <a:r>
              <a:rPr lang="ru-RU" b="1" dirty="0" err="1">
                <a:solidFill>
                  <a:schemeClr val="tx1"/>
                </a:solidFill>
              </a:rPr>
              <a:t>марталик</a:t>
            </a:r>
            <a:r>
              <a:rPr lang="ru-RU" b="1" dirty="0">
                <a:solidFill>
                  <a:schemeClr val="tx1"/>
                </a:solidFill>
              </a:rPr>
              <a:t> баланс</a:t>
            </a:r>
            <a:r>
              <a:rPr lang="ru-RU" dirty="0">
                <a:solidFill>
                  <a:schemeClr val="tx1"/>
                </a:solidFill>
              </a:rPr>
              <a:t> </a:t>
            </a:r>
            <a:r>
              <a:rPr lang="ru-RU" dirty="0" err="1">
                <a:solidFill>
                  <a:schemeClr val="tx1"/>
                </a:solidFill>
              </a:rPr>
              <a:t>фақат</a:t>
            </a:r>
            <a:r>
              <a:rPr lang="ru-RU" dirty="0">
                <a:solidFill>
                  <a:schemeClr val="tx1"/>
                </a:solidFill>
              </a:rPr>
              <a:t> </a:t>
            </a:r>
            <a:r>
              <a:rPr lang="ru-RU" dirty="0" err="1">
                <a:solidFill>
                  <a:schemeClr val="tx1"/>
                </a:solidFill>
              </a:rPr>
              <a:t>битта</a:t>
            </a:r>
            <a:r>
              <a:rPr lang="ru-RU" dirty="0">
                <a:solidFill>
                  <a:schemeClr val="tx1"/>
                </a:solidFill>
              </a:rPr>
              <a:t> </a:t>
            </a:r>
            <a:r>
              <a:rPr lang="ru-RU" dirty="0" err="1">
                <a:solidFill>
                  <a:schemeClr val="tx1"/>
                </a:solidFill>
              </a:rPr>
              <a:t>корхона</a:t>
            </a:r>
            <a:r>
              <a:rPr lang="ru-RU" dirty="0">
                <a:solidFill>
                  <a:schemeClr val="tx1"/>
                </a:solidFill>
              </a:rPr>
              <a:t> </a:t>
            </a:r>
            <a:r>
              <a:rPr lang="ru-RU" dirty="0" err="1">
                <a:solidFill>
                  <a:schemeClr val="tx1"/>
                </a:solidFill>
              </a:rPr>
              <a:t>бўйича</a:t>
            </a:r>
            <a:r>
              <a:rPr lang="ru-RU" dirty="0">
                <a:solidFill>
                  <a:schemeClr val="tx1"/>
                </a:solidFill>
              </a:rPr>
              <a:t> </a:t>
            </a:r>
            <a:r>
              <a:rPr lang="ru-RU" dirty="0" err="1">
                <a:solidFill>
                  <a:schemeClr val="tx1"/>
                </a:solidFill>
              </a:rPr>
              <a:t>жорий</a:t>
            </a:r>
            <a:r>
              <a:rPr lang="ru-RU" dirty="0">
                <a:solidFill>
                  <a:schemeClr val="tx1"/>
                </a:solidFill>
              </a:rPr>
              <a:t> </a:t>
            </a:r>
            <a:r>
              <a:rPr lang="ru-RU" dirty="0" err="1">
                <a:solidFill>
                  <a:schemeClr val="tx1"/>
                </a:solidFill>
              </a:rPr>
              <a:t>ҳисоб</a:t>
            </a:r>
            <a:r>
              <a:rPr lang="ru-RU" dirty="0">
                <a:solidFill>
                  <a:schemeClr val="tx1"/>
                </a:solidFill>
              </a:rPr>
              <a:t> </a:t>
            </a:r>
            <a:r>
              <a:rPr lang="ru-RU" dirty="0" err="1">
                <a:solidFill>
                  <a:schemeClr val="tx1"/>
                </a:solidFill>
              </a:rPr>
              <a:t>асосида</a:t>
            </a:r>
            <a:r>
              <a:rPr lang="ru-RU" dirty="0">
                <a:solidFill>
                  <a:schemeClr val="tx1"/>
                </a:solidFill>
              </a:rPr>
              <a:t> </a:t>
            </a:r>
            <a:r>
              <a:rPr lang="ru-RU" dirty="0" err="1">
                <a:solidFill>
                  <a:schemeClr val="tx1"/>
                </a:solidFill>
              </a:rPr>
              <a:t>тузилади</a:t>
            </a:r>
            <a:endParaRPr lang="ru-RU" dirty="0">
              <a:solidFill>
                <a:schemeClr val="tx1"/>
              </a:solidFill>
            </a:endParaRPr>
          </a:p>
        </p:txBody>
      </p:sp>
      <p:pic>
        <p:nvPicPr>
          <p:cNvPr id="26" name="Picture 2" descr="G:\ОЦЕНКА\Стратегия\Стратегия рисунки\iconathon_federal-government_simple-black_512x5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76256" y="3302228"/>
            <a:ext cx="2160240" cy="11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BR152\D archive\ОЦЕНКА\Стратегия\Стратегия рисунки\23763-200.png"/>
          <p:cNvPicPr>
            <a:picLocks noChangeAspect="1" noChangeArrowheads="1"/>
          </p:cNvPicPr>
          <p:nvPr/>
        </p:nvPicPr>
        <p:blipFill>
          <a:blip r:embed="rId8">
            <a:duotone>
              <a:schemeClr val="accent1">
                <a:shade val="45000"/>
                <a:satMod val="135000"/>
              </a:schemeClr>
              <a:prstClr val="white"/>
            </a:duotone>
            <a:extLst/>
          </a:blip>
          <a:srcRect/>
          <a:stretch>
            <a:fillRect/>
          </a:stretch>
        </p:blipFill>
        <p:spPr bwMode="auto">
          <a:xfrm>
            <a:off x="-1" y="3037321"/>
            <a:ext cx="2296795" cy="1649664"/>
          </a:xfrm>
          <a:prstGeom prst="rect">
            <a:avLst/>
          </a:prstGeom>
          <a:noFill/>
          <a:extLst/>
        </p:spPr>
      </p:pic>
    </p:spTree>
    <p:extLst>
      <p:ext uri="{BB962C8B-B14F-4D97-AF65-F5344CB8AC3E}">
        <p14:creationId xmlns:p14="http://schemas.microsoft.com/office/powerpoint/2010/main" val="3898470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3"/>
          <p:cNvSpPr>
            <a:spLocks noChangeArrowheads="1"/>
          </p:cNvSpPr>
          <p:nvPr/>
        </p:nvSpPr>
        <p:spPr bwMode="auto">
          <a:xfrm>
            <a:off x="1259631" y="216070"/>
            <a:ext cx="6768753" cy="101566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uz-Cyrl-UZ" sz="2000" b="1" dirty="0" smtClean="0">
                <a:latin typeface="Times New Roman" panose="02020603050405020304" pitchFamily="18" charset="0"/>
                <a:cs typeface="Times New Roman" panose="02020603050405020304" pitchFamily="18" charset="0"/>
              </a:rPr>
              <a:t> </a:t>
            </a:r>
            <a:r>
              <a:rPr lang="ru-RU" altLang="ru-RU" sz="2000" b="1" dirty="0" smtClean="0">
                <a:latin typeface="Times New Roman" panose="02020603050405020304" pitchFamily="18" charset="0"/>
                <a:cs typeface="Times New Roman" panose="02020603050405020304" pitchFamily="18" charset="0"/>
              </a:rPr>
              <a:t> </a:t>
            </a:r>
            <a:r>
              <a:rPr lang="ru-RU" sz="2000" b="1" dirty="0" smtClean="0"/>
              <a:t>Акс </a:t>
            </a:r>
            <a:r>
              <a:rPr lang="ru-RU" sz="2000" b="1" dirty="0" err="1"/>
              <a:t>эттириш</a:t>
            </a:r>
            <a:r>
              <a:rPr lang="ru-RU" sz="2000" b="1" dirty="0"/>
              <a:t> </a:t>
            </a:r>
            <a:r>
              <a:rPr lang="ru-RU" sz="2000" b="1" dirty="0" err="1"/>
              <a:t>объектига</a:t>
            </a:r>
            <a:r>
              <a:rPr lang="ru-RU" sz="2000" b="1" dirty="0"/>
              <a:t> </a:t>
            </a:r>
            <a:r>
              <a:rPr lang="ru-RU" sz="2000" b="1" dirty="0" err="1"/>
              <a:t>кўра</a:t>
            </a:r>
            <a:r>
              <a:rPr lang="ru-RU" sz="2000" dirty="0"/>
              <a:t> </a:t>
            </a:r>
            <a:r>
              <a:rPr lang="ru-RU" sz="2000" dirty="0" err="1"/>
              <a:t>баланслар</a:t>
            </a:r>
            <a:r>
              <a:rPr lang="ru-RU" sz="2000" dirty="0"/>
              <a:t> </a:t>
            </a:r>
            <a:r>
              <a:rPr lang="ru-RU" sz="2000" b="1" dirty="0" err="1"/>
              <a:t>мустақил</a:t>
            </a:r>
            <a:r>
              <a:rPr lang="ru-RU" sz="2000" dirty="0"/>
              <a:t> </a:t>
            </a:r>
            <a:r>
              <a:rPr lang="ru-RU" sz="2000" dirty="0" err="1"/>
              <a:t>ва</a:t>
            </a:r>
            <a:r>
              <a:rPr lang="ru-RU" sz="2000" dirty="0"/>
              <a:t> </a:t>
            </a:r>
            <a:r>
              <a:rPr lang="ru-RU" sz="2000" b="1" dirty="0" err="1"/>
              <a:t>алоҳида</a:t>
            </a:r>
            <a:r>
              <a:rPr lang="ru-RU" sz="2000" dirty="0"/>
              <a:t> </a:t>
            </a:r>
            <a:r>
              <a:rPr lang="ru-RU" sz="2000" dirty="0" err="1"/>
              <a:t>балансга</a:t>
            </a:r>
            <a:r>
              <a:rPr lang="ru-RU" sz="2000" dirty="0"/>
              <a:t> </a:t>
            </a:r>
            <a:r>
              <a:rPr lang="ru-RU" sz="2000" dirty="0" err="1"/>
              <a:t>ажратилади</a:t>
            </a:r>
            <a:r>
              <a:rPr lang="ru-RU" sz="2000" dirty="0"/>
              <a:t>.</a:t>
            </a:r>
            <a:endParaRPr lang="ru-RU" sz="2000" b="1" dirty="0"/>
          </a:p>
          <a:p>
            <a:pPr algn="ctr" eaLnBrk="1" hangingPunct="1"/>
            <a:endParaRPr lang="ru-RU" altLang="ru-RU" sz="2000" b="1" dirty="0">
              <a:latin typeface="Times New Roman" panose="02020603050405020304" pitchFamily="18" charset="0"/>
              <a:cs typeface="Times New Roman" panose="02020603050405020304" pitchFamily="18" charset="0"/>
            </a:endParaRPr>
          </a:p>
        </p:txBody>
      </p:sp>
      <p:sp>
        <p:nvSpPr>
          <p:cNvPr id="6" name="Табличка 5"/>
          <p:cNvSpPr/>
          <p:nvPr/>
        </p:nvSpPr>
        <p:spPr>
          <a:xfrm>
            <a:off x="3491880" y="1700806"/>
            <a:ext cx="4333067" cy="1421143"/>
          </a:xfrm>
          <a:prstGeom prst="plaque">
            <a:avLst/>
          </a:prstGeom>
        </p:spPr>
        <p:style>
          <a:lnRef idx="1">
            <a:schemeClr val="accent5"/>
          </a:lnRef>
          <a:fillRef idx="2">
            <a:schemeClr val="accent5"/>
          </a:fillRef>
          <a:effectRef idx="1">
            <a:schemeClr val="accent5"/>
          </a:effectRef>
          <a:fontRef idx="minor">
            <a:schemeClr val="dk1"/>
          </a:fontRef>
        </p:style>
        <p:txBody>
          <a:bodyPr anchor="ctr"/>
          <a:lstStyle/>
          <a:p>
            <a:r>
              <a:rPr lang="en-US" sz="2400" b="1" dirty="0" smtClean="0"/>
              <a:t>  </a:t>
            </a:r>
            <a:r>
              <a:rPr lang="ru-RU" sz="2400" b="1" dirty="0" err="1" smtClean="0">
                <a:solidFill>
                  <a:schemeClr val="tx1"/>
                </a:solidFill>
              </a:rPr>
              <a:t>Мустақил</a:t>
            </a:r>
            <a:r>
              <a:rPr lang="ru-RU" sz="2400" b="1" dirty="0" smtClean="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юридик</a:t>
            </a:r>
            <a:r>
              <a:rPr lang="ru-RU" sz="2400" dirty="0">
                <a:solidFill>
                  <a:schemeClr val="tx1"/>
                </a:solidFill>
              </a:rPr>
              <a:t> </a:t>
            </a:r>
            <a:r>
              <a:rPr lang="ru-RU" sz="2400" dirty="0" err="1">
                <a:solidFill>
                  <a:schemeClr val="tx1"/>
                </a:solidFill>
              </a:rPr>
              <a:t>шахс</a:t>
            </a:r>
            <a:r>
              <a:rPr lang="ru-RU" sz="2400" dirty="0">
                <a:solidFill>
                  <a:schemeClr val="tx1"/>
                </a:solidFill>
              </a:rPr>
              <a:t> </a:t>
            </a:r>
            <a:r>
              <a:rPr lang="ru-RU" sz="2400" dirty="0" err="1">
                <a:solidFill>
                  <a:schemeClr val="tx1"/>
                </a:solidFill>
              </a:rPr>
              <a:t>бўлган</a:t>
            </a:r>
            <a:r>
              <a:rPr lang="ru-RU" sz="2400" dirty="0">
                <a:solidFill>
                  <a:schemeClr val="tx1"/>
                </a:solidFill>
              </a:rPr>
              <a:t> </a:t>
            </a:r>
            <a:r>
              <a:rPr lang="ru-RU" sz="2400" dirty="0" err="1">
                <a:solidFill>
                  <a:schemeClr val="tx1"/>
                </a:solidFill>
              </a:rPr>
              <a:t>корхоналар</a:t>
            </a:r>
            <a:r>
              <a:rPr lang="ru-RU" sz="2400" dirty="0">
                <a:solidFill>
                  <a:schemeClr val="tx1"/>
                </a:solidFill>
              </a:rPr>
              <a:t> </a:t>
            </a:r>
            <a:r>
              <a:rPr lang="ru-RU" sz="2400" dirty="0" err="1">
                <a:solidFill>
                  <a:schemeClr val="tx1"/>
                </a:solidFill>
              </a:rPr>
              <a:t>тузади</a:t>
            </a:r>
            <a:r>
              <a:rPr lang="ru-RU" sz="2400" dirty="0">
                <a:solidFill>
                  <a:schemeClr val="tx1"/>
                </a:solidFill>
              </a:rPr>
              <a:t>. </a:t>
            </a:r>
            <a:endParaRPr lang="ru-RU" sz="2400" b="1" dirty="0">
              <a:solidFill>
                <a:schemeClr val="tx1"/>
              </a:solidFill>
            </a:endParaRPr>
          </a:p>
        </p:txBody>
      </p:sp>
      <p:sp>
        <p:nvSpPr>
          <p:cNvPr id="7" name="Табличка 6"/>
          <p:cNvSpPr/>
          <p:nvPr/>
        </p:nvSpPr>
        <p:spPr>
          <a:xfrm>
            <a:off x="3491880" y="3933056"/>
            <a:ext cx="4595641" cy="2636912"/>
          </a:xfrm>
          <a:prstGeom prst="plaque">
            <a:avLst/>
          </a:prstGeom>
        </p:spPr>
        <p:style>
          <a:lnRef idx="1">
            <a:schemeClr val="accent4"/>
          </a:lnRef>
          <a:fillRef idx="2">
            <a:schemeClr val="accent4"/>
          </a:fillRef>
          <a:effectRef idx="1">
            <a:schemeClr val="accent4"/>
          </a:effectRef>
          <a:fontRef idx="minor">
            <a:schemeClr val="dk1"/>
          </a:fontRef>
        </p:style>
        <p:txBody>
          <a:bodyPr anchor="ctr"/>
          <a:lstStyle/>
          <a:p>
            <a:r>
              <a:rPr lang="en-US" sz="2400" b="1" dirty="0" smtClean="0"/>
              <a:t>  </a:t>
            </a:r>
            <a:r>
              <a:rPr lang="ru-RU" sz="2400" b="1" dirty="0" err="1" smtClean="0">
                <a:solidFill>
                  <a:schemeClr val="tx1"/>
                </a:solidFill>
              </a:rPr>
              <a:t>Алоҳида</a:t>
            </a:r>
            <a:r>
              <a:rPr lang="ru-RU" sz="2400" b="1" dirty="0" smtClean="0">
                <a:solidFill>
                  <a:schemeClr val="tx1"/>
                </a:solidFill>
              </a:rPr>
              <a:t> </a:t>
            </a:r>
            <a:r>
              <a:rPr lang="ru-RU" sz="2400" b="1" dirty="0" err="1">
                <a:solidFill>
                  <a:schemeClr val="tx1"/>
                </a:solidFill>
              </a:rPr>
              <a:t>баланс</a:t>
            </a:r>
            <a:r>
              <a:rPr lang="ru-RU" sz="2400" dirty="0" err="1">
                <a:solidFill>
                  <a:schemeClr val="tx1"/>
                </a:solidFill>
              </a:rPr>
              <a:t>ни</a:t>
            </a:r>
            <a:r>
              <a:rPr lang="ru-RU" sz="2400" dirty="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err="1">
                <a:solidFill>
                  <a:schemeClr val="tx1"/>
                </a:solidFill>
              </a:rPr>
              <a:t>таркибий</a:t>
            </a:r>
            <a:r>
              <a:rPr lang="ru-RU" sz="2400" dirty="0">
                <a:solidFill>
                  <a:schemeClr val="tx1"/>
                </a:solidFill>
              </a:rPr>
              <a:t> </a:t>
            </a:r>
            <a:r>
              <a:rPr lang="ru-RU" sz="2400" dirty="0" err="1">
                <a:solidFill>
                  <a:schemeClr val="tx1"/>
                </a:solidFill>
              </a:rPr>
              <a:t>бўлинмалари</a:t>
            </a:r>
            <a:r>
              <a:rPr lang="ru-RU" sz="2400" dirty="0">
                <a:solidFill>
                  <a:schemeClr val="tx1"/>
                </a:solidFill>
              </a:rPr>
              <a:t> </a:t>
            </a:r>
            <a:r>
              <a:rPr lang="ru-RU" sz="2400" dirty="0" smtClean="0">
                <a:solidFill>
                  <a:schemeClr val="tx1"/>
                </a:solidFill>
              </a:rPr>
              <a:t> </a:t>
            </a:r>
            <a:r>
              <a:rPr lang="ru-RU" sz="2400" dirty="0" err="1" smtClean="0">
                <a:solidFill>
                  <a:schemeClr val="tx1"/>
                </a:solidFill>
              </a:rPr>
              <a:t>филиаллар</a:t>
            </a:r>
            <a:r>
              <a:rPr lang="ru-RU" sz="2400" dirty="0" smtClean="0">
                <a:solidFill>
                  <a:schemeClr val="tx1"/>
                </a:solidFill>
              </a:rPr>
              <a:t>, </a:t>
            </a:r>
            <a:r>
              <a:rPr lang="ru-RU" sz="2400" dirty="0" err="1">
                <a:solidFill>
                  <a:schemeClr val="tx1"/>
                </a:solidFill>
              </a:rPr>
              <a:t>корхонанинг</a:t>
            </a:r>
            <a:r>
              <a:rPr lang="ru-RU" sz="2400" dirty="0">
                <a:solidFill>
                  <a:schemeClr val="tx1"/>
                </a:solidFill>
              </a:rPr>
              <a:t> </a:t>
            </a:r>
            <a:r>
              <a:rPr lang="ru-RU" sz="2400" dirty="0" smtClean="0">
                <a:solidFill>
                  <a:schemeClr val="tx1"/>
                </a:solidFill>
              </a:rPr>
              <a:t> </a:t>
            </a:r>
            <a:r>
              <a:rPr lang="ru-RU" sz="2400" dirty="0" err="1">
                <a:solidFill>
                  <a:schemeClr val="tx1"/>
                </a:solidFill>
              </a:rPr>
              <a:t>турар-жой</a:t>
            </a:r>
            <a:r>
              <a:rPr lang="ru-RU" sz="2400" dirty="0">
                <a:solidFill>
                  <a:schemeClr val="tx1"/>
                </a:solidFill>
              </a:rPr>
              <a:t> </a:t>
            </a:r>
            <a:r>
              <a:rPr lang="ru-RU" sz="2400" dirty="0" err="1" smtClean="0">
                <a:solidFill>
                  <a:schemeClr val="tx1"/>
                </a:solidFill>
              </a:rPr>
              <a:t>ҳамда</a:t>
            </a:r>
            <a:r>
              <a:rPr lang="ru-RU" sz="2400" dirty="0" smtClean="0">
                <a:solidFill>
                  <a:schemeClr val="tx1"/>
                </a:solidFill>
              </a:rPr>
              <a:t> </a:t>
            </a:r>
            <a:r>
              <a:rPr lang="ru-RU" sz="2400" dirty="0" err="1" smtClean="0">
                <a:solidFill>
                  <a:schemeClr val="tx1"/>
                </a:solidFill>
              </a:rPr>
              <a:t>коммунал</a:t>
            </a:r>
            <a:r>
              <a:rPr lang="ru-RU" sz="2400" dirty="0" smtClean="0">
                <a:solidFill>
                  <a:schemeClr val="tx1"/>
                </a:solidFill>
              </a:rPr>
              <a:t> </a:t>
            </a:r>
            <a:r>
              <a:rPr lang="ru-RU" sz="2400" dirty="0" err="1" smtClean="0">
                <a:solidFill>
                  <a:schemeClr val="tx1"/>
                </a:solidFill>
              </a:rPr>
              <a:t>хўжаликлари</a:t>
            </a:r>
            <a:r>
              <a:rPr lang="ru-RU" sz="2400" dirty="0" smtClean="0">
                <a:solidFill>
                  <a:schemeClr val="tx1"/>
                </a:solidFill>
              </a:rPr>
              <a:t> </a:t>
            </a:r>
            <a:r>
              <a:rPr lang="ru-RU" sz="2400" dirty="0" err="1">
                <a:solidFill>
                  <a:schemeClr val="tx1"/>
                </a:solidFill>
              </a:rPr>
              <a:t>тузади</a:t>
            </a:r>
            <a:r>
              <a:rPr lang="ru-RU" sz="2400" dirty="0">
                <a:solidFill>
                  <a:schemeClr val="tx1"/>
                </a:solidFill>
              </a:rPr>
              <a:t>.</a:t>
            </a:r>
            <a:endParaRPr lang="ru-RU" sz="2400" b="1" dirty="0">
              <a:solidFill>
                <a:schemeClr val="tx1"/>
              </a:solidFill>
            </a:endParaRPr>
          </a:p>
        </p:txBody>
      </p:sp>
      <p:cxnSp>
        <p:nvCxnSpPr>
          <p:cNvPr id="8" name="Прямая соединительная линия 7"/>
          <p:cNvCxnSpPr/>
          <p:nvPr/>
        </p:nvCxnSpPr>
        <p:spPr>
          <a:xfrm>
            <a:off x="5622844" y="1272046"/>
            <a:ext cx="0" cy="469075"/>
          </a:xfrm>
          <a:prstGeom prst="line">
            <a:avLst/>
          </a:prstGeom>
        </p:spPr>
        <p:style>
          <a:lnRef idx="3">
            <a:schemeClr val="accent1"/>
          </a:lnRef>
          <a:fillRef idx="0">
            <a:schemeClr val="accent1"/>
          </a:fillRef>
          <a:effectRef idx="2">
            <a:schemeClr val="accent1"/>
          </a:effectRef>
          <a:fontRef idx="minor">
            <a:schemeClr val="tx1"/>
          </a:fontRef>
        </p:style>
      </p:cxn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7" y="1342384"/>
            <a:ext cx="3384375" cy="295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7" y="4293096"/>
            <a:ext cx="3384375"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215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99" y="2780929"/>
            <a:ext cx="1949107" cy="154775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с двумя скругленными соседними углами 4"/>
          <p:cNvSpPr/>
          <p:nvPr/>
        </p:nvSpPr>
        <p:spPr>
          <a:xfrm>
            <a:off x="886145" y="138336"/>
            <a:ext cx="7628039" cy="986408"/>
          </a:xfrm>
          <a:prstGeom prst="round2Same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smtClean="0">
                <a:solidFill>
                  <a:schemeClr val="tx1"/>
                </a:solidFill>
              </a:rPr>
              <a:t>   </a:t>
            </a:r>
            <a:r>
              <a:rPr lang="ru-RU" dirty="0" err="1" smtClean="0">
                <a:solidFill>
                  <a:schemeClr val="tx1"/>
                </a:solidFill>
              </a:rPr>
              <a:t>Тозалаш</a:t>
            </a:r>
            <a:r>
              <a:rPr lang="ru-RU" dirty="0" smtClean="0">
                <a:solidFill>
                  <a:schemeClr val="tx1"/>
                </a:solidFill>
              </a:rPr>
              <a:t> </a:t>
            </a:r>
            <a:r>
              <a:rPr lang="ru-RU" dirty="0" err="1">
                <a:solidFill>
                  <a:schemeClr val="tx1"/>
                </a:solidFill>
              </a:rPr>
              <a:t>усулига</a:t>
            </a:r>
            <a:r>
              <a:rPr lang="ru-RU" dirty="0">
                <a:solidFill>
                  <a:schemeClr val="tx1"/>
                </a:solidFill>
              </a:rPr>
              <a:t> </a:t>
            </a:r>
            <a:r>
              <a:rPr lang="ru-RU" dirty="0" err="1">
                <a:solidFill>
                  <a:schemeClr val="tx1"/>
                </a:solidFill>
              </a:rPr>
              <a:t>кўра</a:t>
            </a:r>
            <a:r>
              <a:rPr lang="ru-RU" dirty="0">
                <a:solidFill>
                  <a:schemeClr val="tx1"/>
                </a:solidFill>
              </a:rPr>
              <a:t>  </a:t>
            </a:r>
            <a:r>
              <a:rPr lang="ru-RU" dirty="0" err="1"/>
              <a:t>баланслар</a:t>
            </a:r>
            <a:r>
              <a:rPr lang="ru-RU" dirty="0"/>
              <a:t> </a:t>
            </a:r>
            <a:r>
              <a:rPr lang="ru-RU" b="1" dirty="0">
                <a:solidFill>
                  <a:schemeClr val="tx1"/>
                </a:solidFill>
              </a:rPr>
              <a:t>брутто-баланс</a:t>
            </a:r>
            <a:r>
              <a:rPr lang="ru-RU" dirty="0">
                <a:solidFill>
                  <a:schemeClr val="tx1"/>
                </a:solidFill>
              </a:rPr>
              <a:t> </a:t>
            </a:r>
            <a:r>
              <a:rPr lang="ru-RU" dirty="0" err="1"/>
              <a:t>ва</a:t>
            </a:r>
            <a:r>
              <a:rPr lang="ru-RU" dirty="0"/>
              <a:t> </a:t>
            </a:r>
            <a:r>
              <a:rPr lang="ru-RU" b="1" dirty="0"/>
              <a:t>нетто-</a:t>
            </a:r>
            <a:r>
              <a:rPr lang="ru-RU" b="1" dirty="0" err="1"/>
              <a:t>баланслар</a:t>
            </a:r>
            <a:r>
              <a:rPr lang="ru-RU" dirty="0" err="1"/>
              <a:t>га</a:t>
            </a:r>
            <a:r>
              <a:rPr lang="ru-RU" dirty="0"/>
              <a:t> </a:t>
            </a:r>
            <a:r>
              <a:rPr lang="ru-RU" dirty="0" err="1"/>
              <a:t>бўлинади</a:t>
            </a:r>
            <a:r>
              <a:rPr lang="ru-RU" dirty="0"/>
              <a:t>.</a:t>
            </a:r>
          </a:p>
        </p:txBody>
      </p:sp>
      <p:sp>
        <p:nvSpPr>
          <p:cNvPr id="6" name="Скругленный прямоугольник 5"/>
          <p:cNvSpPr/>
          <p:nvPr/>
        </p:nvSpPr>
        <p:spPr>
          <a:xfrm>
            <a:off x="467545" y="1819672"/>
            <a:ext cx="1974347" cy="9612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000" dirty="0">
                <a:solidFill>
                  <a:schemeClr val="tx1"/>
                </a:solidFill>
              </a:rPr>
              <a:t>Брутто баланс </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67545" y="4328681"/>
            <a:ext cx="1974346" cy="97252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dirty="0">
                <a:solidFill>
                  <a:schemeClr val="tx1"/>
                </a:solidFill>
              </a:rPr>
              <a:t>Нетто-баланс</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9" name="Скругленная прямоугольная выноска 8"/>
          <p:cNvSpPr/>
          <p:nvPr/>
        </p:nvSpPr>
        <p:spPr>
          <a:xfrm>
            <a:off x="2627784" y="1340768"/>
            <a:ext cx="5886400" cy="2232248"/>
          </a:xfrm>
          <a:prstGeom prst="wedgeRound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моддаларни</a:t>
            </a:r>
            <a:r>
              <a:rPr lang="ru-RU" sz="1600" b="1" dirty="0">
                <a:solidFill>
                  <a:schemeClr val="tx1"/>
                </a:solidFill>
              </a:rPr>
              <a:t> </a:t>
            </a:r>
            <a:r>
              <a:rPr lang="ru-RU" sz="1600" b="1" dirty="0" err="1"/>
              <a:t>ўз</a:t>
            </a:r>
            <a:r>
              <a:rPr lang="ru-RU" sz="1600" b="1" dirty="0"/>
              <a:t> ичига </a:t>
            </a:r>
            <a:r>
              <a:rPr lang="ru-RU" sz="1600" b="1" dirty="0" err="1"/>
              <a:t>олувчи</a:t>
            </a:r>
            <a:r>
              <a:rPr lang="ru-RU" sz="1600" b="1" dirty="0"/>
              <a:t> </a:t>
            </a:r>
            <a:r>
              <a:rPr lang="ru-RU" sz="1600" b="1" dirty="0" err="1"/>
              <a:t>балансдир</a:t>
            </a:r>
            <a:r>
              <a:rPr lang="ru-RU" sz="1600" b="1" dirty="0"/>
              <a:t>. </a:t>
            </a:r>
            <a:r>
              <a:rPr lang="ru-RU" sz="1600" dirty="0" err="1"/>
              <a:t>Воситаларнинг</a:t>
            </a:r>
            <a:r>
              <a:rPr lang="ru-RU" sz="1600" dirty="0"/>
              <a:t> </a:t>
            </a:r>
            <a:r>
              <a:rPr lang="ru-RU" sz="1600" dirty="0" err="1"/>
              <a:t>ҳақиқий</a:t>
            </a:r>
            <a:r>
              <a:rPr lang="ru-RU" sz="1600" dirty="0"/>
              <a:t> </a:t>
            </a:r>
            <a:r>
              <a:rPr lang="ru-RU" sz="1600" dirty="0" err="1"/>
              <a:t>қийматини</a:t>
            </a:r>
            <a:r>
              <a:rPr lang="ru-RU" sz="1600" dirty="0"/>
              <a:t> (</a:t>
            </a:r>
            <a:r>
              <a:rPr lang="ru-RU" sz="1600" dirty="0" err="1"/>
              <a:t>таннарх</a:t>
            </a:r>
            <a:r>
              <a:rPr lang="ru-RU" sz="1600" dirty="0"/>
              <a:t> </a:t>
            </a:r>
            <a:r>
              <a:rPr lang="ru-RU" sz="1600" dirty="0" err="1"/>
              <a:t>ёки</a:t>
            </a:r>
            <a:r>
              <a:rPr lang="ru-RU" sz="1600" dirty="0"/>
              <a:t> </a:t>
            </a:r>
            <a:r>
              <a:rPr lang="ru-RU" sz="1600" dirty="0" err="1"/>
              <a:t>қолдиқ</a:t>
            </a:r>
            <a:r>
              <a:rPr lang="ru-RU" sz="1600" dirty="0"/>
              <a:t> </a:t>
            </a:r>
            <a:r>
              <a:rPr lang="ru-RU" sz="1600" dirty="0" err="1"/>
              <a:t>қийматини</a:t>
            </a:r>
            <a:r>
              <a:rPr lang="ru-RU" sz="1600" dirty="0"/>
              <a:t>) </a:t>
            </a:r>
            <a:r>
              <a:rPr lang="ru-RU" sz="1600" dirty="0" err="1"/>
              <a:t>аниқлашда</a:t>
            </a:r>
            <a:r>
              <a:rPr lang="ru-RU" sz="1600" dirty="0"/>
              <a:t> </a:t>
            </a:r>
            <a:r>
              <a:rPr lang="ru-RU" sz="1600" dirty="0" err="1"/>
              <a:t>суммалар</a:t>
            </a:r>
            <a:r>
              <a:rPr lang="ru-RU" sz="1600" dirty="0"/>
              <a:t> </a:t>
            </a:r>
            <a:r>
              <a:rPr lang="ru-RU" sz="1600" dirty="0" err="1"/>
              <a:t>бошқа</a:t>
            </a:r>
            <a:r>
              <a:rPr lang="ru-RU" sz="1600" dirty="0"/>
              <a:t> </a:t>
            </a:r>
            <a:r>
              <a:rPr lang="ru-RU" sz="1600" dirty="0" err="1"/>
              <a:t>моддалар</a:t>
            </a:r>
            <a:r>
              <a:rPr lang="ru-RU" sz="1600" dirty="0"/>
              <a:t> </a:t>
            </a:r>
            <a:r>
              <a:rPr lang="ru-RU" sz="1600" dirty="0" err="1"/>
              <a:t>суммаларидан</a:t>
            </a:r>
            <a:r>
              <a:rPr lang="ru-RU" sz="1600" dirty="0"/>
              <a:t> </a:t>
            </a:r>
            <a:r>
              <a:rPr lang="ru-RU" sz="1600" dirty="0" err="1"/>
              <a:t>чегириладиган</a:t>
            </a:r>
            <a:r>
              <a:rPr lang="ru-RU" sz="1600" dirty="0"/>
              <a:t> </a:t>
            </a:r>
            <a:r>
              <a:rPr lang="ru-RU" sz="1600" dirty="0" err="1"/>
              <a:t>моддалар</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дейилади</a:t>
            </a:r>
            <a:r>
              <a:rPr lang="ru-RU" sz="1600" dirty="0"/>
              <a:t>. </a:t>
            </a:r>
            <a:r>
              <a:rPr lang="ru-RU" sz="1600" dirty="0" err="1"/>
              <a:t>Масалан</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суммасидан</a:t>
            </a:r>
            <a:r>
              <a:rPr lang="ru-RU" sz="1600" dirty="0"/>
              <a:t>  «</a:t>
            </a:r>
            <a:r>
              <a:rPr lang="ru-RU" sz="1600" dirty="0" err="1"/>
              <a:t>Асосий</a:t>
            </a:r>
            <a:r>
              <a:rPr lang="ru-RU" sz="1600" dirty="0"/>
              <a:t> </a:t>
            </a:r>
            <a:r>
              <a:rPr lang="ru-RU" sz="1600" dirty="0" err="1"/>
              <a:t>воситаларнинг</a:t>
            </a:r>
            <a:r>
              <a:rPr lang="ru-RU" sz="1600" dirty="0"/>
              <a:t> </a:t>
            </a:r>
            <a:r>
              <a:rPr lang="ru-RU" sz="1600" dirty="0" err="1"/>
              <a:t>эскириши</a:t>
            </a:r>
            <a:r>
              <a:rPr lang="ru-RU" sz="1600" dirty="0"/>
              <a:t>»  </a:t>
            </a:r>
            <a:r>
              <a:rPr lang="ru-RU" sz="1600" dirty="0" err="1"/>
              <a:t>тартибга</a:t>
            </a:r>
            <a:r>
              <a:rPr lang="ru-RU" sz="1600" dirty="0"/>
              <a:t> </a:t>
            </a:r>
            <a:r>
              <a:rPr lang="ru-RU" sz="1600" dirty="0" err="1"/>
              <a:t>солувчи</a:t>
            </a:r>
            <a:r>
              <a:rPr lang="ru-RU" sz="1600" dirty="0"/>
              <a:t> </a:t>
            </a:r>
            <a:r>
              <a:rPr lang="ru-RU" sz="1600" dirty="0" err="1"/>
              <a:t>моддаси</a:t>
            </a:r>
            <a:r>
              <a:rPr lang="ru-RU" sz="1600" dirty="0"/>
              <a:t> </a:t>
            </a:r>
            <a:r>
              <a:rPr lang="ru-RU" sz="1600" dirty="0" err="1"/>
              <a:t>суммаси</a:t>
            </a:r>
            <a:r>
              <a:rPr lang="ru-RU" sz="1600" dirty="0"/>
              <a:t> </a:t>
            </a:r>
            <a:r>
              <a:rPr lang="ru-RU" sz="1600" dirty="0" err="1"/>
              <a:t>чегирилади</a:t>
            </a:r>
            <a:r>
              <a:rPr lang="ru-RU" sz="1600" dirty="0"/>
              <a:t>. Брутто-</a:t>
            </a:r>
            <a:r>
              <a:rPr lang="ru-RU" sz="1600" dirty="0" err="1"/>
              <a:t>балансда</a:t>
            </a:r>
            <a:r>
              <a:rPr lang="ru-RU" sz="1600" dirty="0"/>
              <a:t> </a:t>
            </a:r>
            <a:r>
              <a:rPr lang="ru-RU" sz="1600" dirty="0" err="1"/>
              <a:t>ана</a:t>
            </a:r>
            <a:r>
              <a:rPr lang="ru-RU" sz="1600" dirty="0"/>
              <a:t> шу </a:t>
            </a:r>
            <a:r>
              <a:rPr lang="ru-RU" sz="1600" dirty="0" err="1"/>
              <a:t>тартибга</a:t>
            </a:r>
            <a:r>
              <a:rPr lang="ru-RU" sz="1600" dirty="0"/>
              <a:t> </a:t>
            </a:r>
            <a:r>
              <a:rPr lang="ru-RU" sz="1600" dirty="0" err="1"/>
              <a:t>солувчи</a:t>
            </a:r>
            <a:r>
              <a:rPr lang="ru-RU" sz="1600" dirty="0"/>
              <a:t> </a:t>
            </a:r>
            <a:r>
              <a:rPr lang="ru-RU" sz="1600" dirty="0" err="1"/>
              <a:t>моддалар</a:t>
            </a:r>
            <a:r>
              <a:rPr lang="ru-RU" sz="1600" dirty="0"/>
              <a:t> </a:t>
            </a:r>
            <a:r>
              <a:rPr lang="ru-RU" sz="1600" dirty="0" err="1"/>
              <a:t>суммаси</a:t>
            </a:r>
            <a:r>
              <a:rPr lang="ru-RU" sz="1600" dirty="0"/>
              <a:t> баланс </a:t>
            </a:r>
            <a:r>
              <a:rPr lang="ru-RU" sz="1600" dirty="0" err="1"/>
              <a:t>якуний</a:t>
            </a:r>
            <a:r>
              <a:rPr lang="ru-RU" sz="1600" dirty="0"/>
              <a:t> </a:t>
            </a:r>
            <a:r>
              <a:rPr lang="ru-RU" sz="1600" dirty="0" err="1"/>
              <a:t>қийматига</a:t>
            </a:r>
            <a:r>
              <a:rPr lang="ru-RU" sz="1600" dirty="0"/>
              <a:t> </a:t>
            </a:r>
            <a:r>
              <a:rPr lang="ru-RU" sz="1600" dirty="0" err="1"/>
              <a:t>киритилади</a:t>
            </a:r>
            <a:endParaRPr lang="ru-RU" sz="1600" dirty="0">
              <a:solidFill>
                <a:schemeClr val="tx1"/>
              </a:solidFill>
            </a:endParaRPr>
          </a:p>
        </p:txBody>
      </p:sp>
      <p:sp>
        <p:nvSpPr>
          <p:cNvPr id="10" name="Скругленная прямоугольная выноска 9"/>
          <p:cNvSpPr/>
          <p:nvPr/>
        </p:nvSpPr>
        <p:spPr>
          <a:xfrm>
            <a:off x="2627784" y="3981381"/>
            <a:ext cx="5940062" cy="194421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600" b="1" dirty="0" err="1">
                <a:solidFill>
                  <a:schemeClr val="tx1"/>
                </a:solidFill>
              </a:rPr>
              <a:t>қийматидан</a:t>
            </a:r>
            <a:r>
              <a:rPr lang="ru-RU" sz="1600" b="1" dirty="0">
                <a:solidFill>
                  <a:schemeClr val="tx1"/>
                </a:solidFill>
              </a:rPr>
              <a:t> </a:t>
            </a:r>
            <a:r>
              <a:rPr lang="ru-RU" sz="1600" b="1" dirty="0" err="1">
                <a:solidFill>
                  <a:schemeClr val="tx1"/>
                </a:solidFill>
              </a:rPr>
              <a:t>тартибга</a:t>
            </a:r>
            <a:r>
              <a:rPr lang="ru-RU" sz="1600" b="1" dirty="0">
                <a:solidFill>
                  <a:schemeClr val="tx1"/>
                </a:solidFill>
              </a:rPr>
              <a:t> </a:t>
            </a:r>
            <a:r>
              <a:rPr lang="ru-RU" sz="1600" b="1" dirty="0" err="1">
                <a:solidFill>
                  <a:schemeClr val="tx1"/>
                </a:solidFill>
              </a:rPr>
              <a:t>солувчи</a:t>
            </a:r>
            <a:r>
              <a:rPr lang="ru-RU" sz="1600" b="1" dirty="0">
                <a:solidFill>
                  <a:schemeClr val="tx1"/>
                </a:solidFill>
              </a:rPr>
              <a:t> </a:t>
            </a:r>
            <a:r>
              <a:rPr lang="ru-RU" sz="1600" b="1" dirty="0" err="1">
                <a:solidFill>
                  <a:schemeClr val="tx1"/>
                </a:solidFill>
              </a:rPr>
              <a:t>моддалар</a:t>
            </a:r>
            <a:r>
              <a:rPr lang="ru-RU" sz="1600" b="1" dirty="0">
                <a:solidFill>
                  <a:schemeClr val="tx1"/>
                </a:solidFill>
              </a:rPr>
              <a:t> </a:t>
            </a:r>
            <a:r>
              <a:rPr lang="ru-RU" sz="1600" b="1" dirty="0" err="1">
                <a:solidFill>
                  <a:schemeClr val="tx1"/>
                </a:solidFill>
              </a:rPr>
              <a:t>суммаси</a:t>
            </a:r>
            <a:r>
              <a:rPr lang="ru-RU" sz="1600" b="1" dirty="0">
                <a:solidFill>
                  <a:schemeClr val="tx1"/>
                </a:solidFill>
              </a:rPr>
              <a:t> </a:t>
            </a:r>
            <a:r>
              <a:rPr lang="ru-RU" sz="1600" b="1" dirty="0" err="1">
                <a:solidFill>
                  <a:schemeClr val="tx1"/>
                </a:solidFill>
              </a:rPr>
              <a:t>чегирилган</a:t>
            </a:r>
            <a:r>
              <a:rPr lang="ru-RU" sz="1600" b="1" dirty="0">
                <a:solidFill>
                  <a:schemeClr val="tx1"/>
                </a:solidFill>
              </a:rPr>
              <a:t> баланс </a:t>
            </a:r>
            <a:r>
              <a:rPr lang="ru-RU" sz="1600" b="1" dirty="0" err="1">
                <a:solidFill>
                  <a:schemeClr val="tx1"/>
                </a:solidFill>
              </a:rPr>
              <a:t>бўлиб</a:t>
            </a:r>
            <a:r>
              <a:rPr lang="ru-RU" sz="1600" b="1" dirty="0"/>
              <a:t>, </a:t>
            </a:r>
            <a:r>
              <a:rPr lang="ru-RU" sz="1600" b="1" dirty="0" err="1"/>
              <a:t>бунга</a:t>
            </a:r>
            <a:r>
              <a:rPr lang="ru-RU" sz="1600" b="1" dirty="0"/>
              <a:t> </a:t>
            </a:r>
            <a:r>
              <a:rPr lang="ru-RU" sz="1600" b="1" dirty="0" err="1"/>
              <a:t>тозалаш</a:t>
            </a:r>
            <a:r>
              <a:rPr lang="ru-RU" sz="1600" b="1" dirty="0"/>
              <a:t> </a:t>
            </a:r>
            <a:r>
              <a:rPr lang="ru-RU" sz="1600" b="1" dirty="0" err="1"/>
              <a:t>дейилади</a:t>
            </a:r>
            <a:r>
              <a:rPr lang="ru-RU" sz="1600" b="1" dirty="0"/>
              <a:t>. </a:t>
            </a:r>
            <a:r>
              <a:rPr lang="en-US" sz="1600" dirty="0"/>
              <a:t>         </a:t>
            </a:r>
            <a:r>
              <a:rPr lang="ru-RU" sz="1600" dirty="0" err="1"/>
              <a:t>Ўзбекистондаги</a:t>
            </a:r>
            <a:r>
              <a:rPr lang="ru-RU" sz="1600" dirty="0"/>
              <a:t> </a:t>
            </a:r>
            <a:r>
              <a:rPr lang="ru-RU" sz="1600" dirty="0" err="1"/>
              <a:t>барча</a:t>
            </a:r>
            <a:r>
              <a:rPr lang="ru-RU" sz="1600" dirty="0"/>
              <a:t> </a:t>
            </a:r>
            <a:r>
              <a:rPr lang="ru-RU" sz="1600" dirty="0" err="1"/>
              <a:t>корхоналар</a:t>
            </a:r>
            <a:r>
              <a:rPr lang="ru-RU" sz="1600" dirty="0"/>
              <a:t> нетто-баланс </a:t>
            </a:r>
            <a:r>
              <a:rPr lang="ru-RU" sz="1600" dirty="0" err="1"/>
              <a:t>тузади</a:t>
            </a:r>
            <a:r>
              <a:rPr lang="ru-RU" sz="1600" dirty="0"/>
              <a:t>, </a:t>
            </a:r>
            <a:r>
              <a:rPr lang="ru-RU" sz="1600" dirty="0" err="1"/>
              <a:t>яъни</a:t>
            </a:r>
            <a:r>
              <a:rPr lang="ru-RU" sz="1600" dirty="0"/>
              <a:t> баланс </a:t>
            </a:r>
            <a:r>
              <a:rPr lang="ru-RU" sz="1600" dirty="0" err="1"/>
              <a:t>якунига</a:t>
            </a:r>
            <a:r>
              <a:rPr lang="ru-RU" sz="1600" dirty="0"/>
              <a:t> </a:t>
            </a:r>
            <a:r>
              <a:rPr lang="ru-RU" sz="1600" dirty="0" err="1"/>
              <a:t>асосий</a:t>
            </a:r>
            <a:r>
              <a:rPr lang="ru-RU" sz="1600" dirty="0"/>
              <a:t> </a:t>
            </a:r>
            <a:r>
              <a:rPr lang="ru-RU" sz="1600" dirty="0" err="1"/>
              <a:t>воситалар</a:t>
            </a:r>
            <a:r>
              <a:rPr lang="ru-RU" sz="1600" dirty="0"/>
              <a:t>, </a:t>
            </a:r>
            <a:r>
              <a:rPr lang="ru-RU" sz="1600" dirty="0" err="1"/>
              <a:t>арзон</a:t>
            </a:r>
            <a:r>
              <a:rPr lang="ru-RU" sz="1600" dirty="0"/>
              <a:t> </a:t>
            </a:r>
            <a:r>
              <a:rPr lang="ru-RU" sz="1600" dirty="0" err="1"/>
              <a:t>баҳоли</a:t>
            </a:r>
            <a:r>
              <a:rPr lang="ru-RU" sz="1600" dirty="0"/>
              <a:t> </a:t>
            </a:r>
            <a:r>
              <a:rPr lang="ru-RU" sz="1600" dirty="0" err="1"/>
              <a:t>ва</a:t>
            </a:r>
            <a:r>
              <a:rPr lang="ru-RU" sz="1600" dirty="0"/>
              <a:t> тез </a:t>
            </a:r>
            <a:r>
              <a:rPr lang="ru-RU" sz="1600" dirty="0" err="1"/>
              <a:t>эскирувчан</a:t>
            </a:r>
            <a:r>
              <a:rPr lang="ru-RU" sz="1600" dirty="0"/>
              <a:t> </a:t>
            </a:r>
            <a:r>
              <a:rPr lang="ru-RU" sz="1600" dirty="0" err="1"/>
              <a:t>буюмларнинг</a:t>
            </a:r>
            <a:r>
              <a:rPr lang="ru-RU" sz="1600" dirty="0"/>
              <a:t> </a:t>
            </a:r>
            <a:r>
              <a:rPr lang="ru-RU" sz="1600" dirty="0" err="1"/>
              <a:t>қолдиқ</a:t>
            </a:r>
            <a:r>
              <a:rPr lang="ru-RU" sz="1600" dirty="0"/>
              <a:t> </a:t>
            </a:r>
            <a:r>
              <a:rPr lang="ru-RU" sz="1600" dirty="0" err="1"/>
              <a:t>қийматда</a:t>
            </a:r>
            <a:r>
              <a:rPr lang="ru-RU" sz="1600" dirty="0"/>
              <a:t>, </a:t>
            </a:r>
            <a:r>
              <a:rPr lang="ru-RU" sz="1600" dirty="0" err="1"/>
              <a:t>қайта</a:t>
            </a:r>
            <a:r>
              <a:rPr lang="ru-RU" sz="1600" dirty="0"/>
              <a:t> </a:t>
            </a:r>
            <a:r>
              <a:rPr lang="ru-RU" sz="1600" dirty="0" err="1"/>
              <a:t>сотиладиган</a:t>
            </a:r>
            <a:r>
              <a:rPr lang="ru-RU" sz="1600" dirty="0"/>
              <a:t> </a:t>
            </a:r>
            <a:r>
              <a:rPr lang="ru-RU" sz="1600" dirty="0" err="1"/>
              <a:t>товарлар</a:t>
            </a:r>
            <a:r>
              <a:rPr lang="ru-RU" sz="1600" dirty="0"/>
              <a:t> </a:t>
            </a:r>
            <a:r>
              <a:rPr lang="ru-RU" sz="1600" dirty="0" err="1"/>
              <a:t>эса</a:t>
            </a:r>
            <a:r>
              <a:rPr lang="ru-RU" sz="1600" dirty="0"/>
              <a:t> </a:t>
            </a:r>
            <a:r>
              <a:rPr lang="ru-RU" sz="1600" dirty="0" err="1"/>
              <a:t>таннархи</a:t>
            </a:r>
            <a:r>
              <a:rPr lang="ru-RU" sz="1600" dirty="0"/>
              <a:t> </a:t>
            </a:r>
            <a:r>
              <a:rPr lang="ru-RU" sz="1600" dirty="0" err="1"/>
              <a:t>бўйича</a:t>
            </a:r>
            <a:r>
              <a:rPr lang="ru-RU" sz="1600" dirty="0"/>
              <a:t> </a:t>
            </a:r>
            <a:r>
              <a:rPr lang="ru-RU" sz="1600" dirty="0" err="1"/>
              <a:t>киритилади</a:t>
            </a:r>
            <a:endParaRPr lang="ru-RU" sz="1600" dirty="0"/>
          </a:p>
        </p:txBody>
      </p:sp>
      <p:cxnSp>
        <p:nvCxnSpPr>
          <p:cNvPr id="12" name="Прямая со стрелкой 11"/>
          <p:cNvCxnSpPr>
            <a:endCxn id="9" idx="1"/>
          </p:cNvCxnSpPr>
          <p:nvPr/>
        </p:nvCxnSpPr>
        <p:spPr>
          <a:xfrm flipV="1">
            <a:off x="2411806" y="2456892"/>
            <a:ext cx="215978" cy="22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441892" y="4953488"/>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586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a16="http://schemas.microsoft.com/office/drawing/2014/main" xmlns="" id="{DC9FC2B3-E9FF-4D14-AE08-3BCBC4BA960D}"/>
              </a:ext>
            </a:extLst>
          </p:cNvPr>
          <p:cNvGrpSpPr/>
          <p:nvPr/>
        </p:nvGrpSpPr>
        <p:grpSpPr>
          <a:xfrm flipH="1">
            <a:off x="629820" y="2160771"/>
            <a:ext cx="2540468" cy="908189"/>
            <a:chOff x="5692588" y="1560606"/>
            <a:chExt cx="3195918" cy="936812"/>
          </a:xfrm>
        </p:grpSpPr>
        <p:sp>
          <p:nvSpPr>
            <p:cNvPr id="3" name="Rectangle: Rounded Corners 110">
              <a:extLst>
                <a:ext uri="{FF2B5EF4-FFF2-40B4-BE49-F238E27FC236}">
                  <a16:creationId xmlns:a16="http://schemas.microsoft.com/office/drawing/2014/main" xmlns=""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a16="http://schemas.microsoft.com/office/drawing/2014/main" xmlns=""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a16="http://schemas.microsoft.com/office/drawing/2014/main" xmlns=""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a16="http://schemas.microsoft.com/office/drawing/2014/main" xmlns=""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a16="http://schemas.microsoft.com/office/drawing/2014/main" xmlns="" id="{BC1B0D95-C1E1-4B2A-BCEF-062193828F12}"/>
              </a:ext>
            </a:extLst>
          </p:cNvPr>
          <p:cNvSpPr/>
          <p:nvPr/>
        </p:nvSpPr>
        <p:spPr>
          <a:xfrm>
            <a:off x="3201097" y="1451766"/>
            <a:ext cx="2642841" cy="3104898"/>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қисмдан</a:t>
            </a:r>
            <a:r>
              <a:rPr lang="ru-RU" sz="2400" dirty="0">
                <a:solidFill>
                  <a:schemeClr val="tx1"/>
                </a:solidFill>
              </a:rPr>
              <a:t>: </a:t>
            </a:r>
            <a:endParaRPr lang="en-US" sz="2400" dirty="0">
              <a:solidFill>
                <a:schemeClr val="tx1"/>
              </a:solidFill>
            </a:endParaRPr>
          </a:p>
        </p:txBody>
      </p:sp>
      <p:grpSp>
        <p:nvGrpSpPr>
          <p:cNvPr id="18" name="Group 73">
            <a:extLst>
              <a:ext uri="{FF2B5EF4-FFF2-40B4-BE49-F238E27FC236}">
                <a16:creationId xmlns:a16="http://schemas.microsoft.com/office/drawing/2014/main" xmlns="" id="{6A968ABF-D362-4FD0-B330-BFB4C2906CAA}"/>
              </a:ext>
            </a:extLst>
          </p:cNvPr>
          <p:cNvGrpSpPr/>
          <p:nvPr/>
        </p:nvGrpSpPr>
        <p:grpSpPr>
          <a:xfrm>
            <a:off x="5917724" y="2135740"/>
            <a:ext cx="2708888" cy="933219"/>
            <a:chOff x="5692588" y="1560606"/>
            <a:chExt cx="3195918" cy="936812"/>
          </a:xfrm>
        </p:grpSpPr>
        <p:sp>
          <p:nvSpPr>
            <p:cNvPr id="19" name="Rectangle: Rounded Corners 74">
              <a:extLst>
                <a:ext uri="{FF2B5EF4-FFF2-40B4-BE49-F238E27FC236}">
                  <a16:creationId xmlns:a16="http://schemas.microsoft.com/office/drawing/2014/main" xmlns=""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a16="http://schemas.microsoft.com/office/drawing/2014/main" xmlns=""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a16="http://schemas.microsoft.com/office/drawing/2014/main" xmlns=""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a16="http://schemas.microsoft.com/office/drawing/2014/main" xmlns=""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a16="http://schemas.microsoft.com/office/drawing/2014/main" xmlns="" id="{9C60B6DB-756F-470B-821C-BD123097CC63}"/>
              </a:ext>
            </a:extLst>
          </p:cNvPr>
          <p:cNvSpPr/>
          <p:nvPr/>
        </p:nvSpPr>
        <p:spPr>
          <a:xfrm>
            <a:off x="480495" y="188640"/>
            <a:ext cx="1177124" cy="1044148"/>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a16="http://schemas.microsoft.com/office/drawing/2014/main" xmlns=""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54093" y="483848"/>
            <a:ext cx="453733" cy="453732"/>
          </a:xfrm>
          <a:prstGeom prst="rect">
            <a:avLst/>
          </a:prstGeom>
        </p:spPr>
      </p:pic>
      <p:sp>
        <p:nvSpPr>
          <p:cNvPr id="28" name="Прямоугольник 27"/>
          <p:cNvSpPr/>
          <p:nvPr/>
        </p:nvSpPr>
        <p:spPr>
          <a:xfrm>
            <a:off x="6711774" y="2348100"/>
            <a:ext cx="854978" cy="369332"/>
          </a:xfrm>
          <a:prstGeom prst="rect">
            <a:avLst/>
          </a:prstGeom>
        </p:spPr>
        <p:txBody>
          <a:bodyPr wrap="none">
            <a:spAutoFit/>
          </a:bodyPr>
          <a:lstStyle/>
          <a:p>
            <a:r>
              <a:rPr lang="ru-RU" b="1" dirty="0"/>
              <a:t>пассив</a:t>
            </a:r>
            <a:endParaRPr lang="ru-RU" dirty="0"/>
          </a:p>
        </p:txBody>
      </p:sp>
      <p:sp>
        <p:nvSpPr>
          <p:cNvPr id="29" name="Прямоугольник 28"/>
          <p:cNvSpPr/>
          <p:nvPr/>
        </p:nvSpPr>
        <p:spPr>
          <a:xfrm>
            <a:off x="1532168" y="2417685"/>
            <a:ext cx="744114" cy="369332"/>
          </a:xfrm>
          <a:prstGeom prst="rect">
            <a:avLst/>
          </a:prstGeom>
        </p:spPr>
        <p:txBody>
          <a:bodyPr wrap="none">
            <a:spAutoFit/>
          </a:bodyPr>
          <a:lstStyle/>
          <a:p>
            <a:r>
              <a:rPr lang="ru-RU" b="1" dirty="0"/>
              <a:t>актив</a:t>
            </a:r>
            <a:endParaRPr lang="ru-RU" dirty="0"/>
          </a:p>
        </p:txBody>
      </p:sp>
      <p:sp>
        <p:nvSpPr>
          <p:cNvPr id="30" name="Freeform 405"/>
          <p:cNvSpPr>
            <a:spLocks/>
          </p:cNvSpPr>
          <p:nvPr/>
        </p:nvSpPr>
        <p:spPr bwMode="auto">
          <a:xfrm>
            <a:off x="915190" y="3068960"/>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dirty="0"/>
              <a:t>Баланс </a:t>
            </a:r>
            <a:r>
              <a:rPr lang="ru-RU" b="1" dirty="0" err="1"/>
              <a:t>активида</a:t>
            </a:r>
            <a:r>
              <a:rPr lang="ru-RU" dirty="0"/>
              <a:t> </a:t>
            </a:r>
            <a:r>
              <a:rPr lang="ru-RU" dirty="0" err="1"/>
              <a:t>корхона</a:t>
            </a:r>
            <a:r>
              <a:rPr lang="ru-RU" dirty="0"/>
              <a:t> </a:t>
            </a:r>
            <a:r>
              <a:rPr lang="ru-RU" dirty="0" err="1"/>
              <a:t>сармоясининг</a:t>
            </a:r>
            <a:r>
              <a:rPr lang="ru-RU" dirty="0"/>
              <a:t> </a:t>
            </a:r>
            <a:r>
              <a:rPr lang="ru-RU" dirty="0" err="1"/>
              <a:t>таркиби</a:t>
            </a:r>
            <a:r>
              <a:rPr lang="ru-RU" dirty="0"/>
              <a:t> </a:t>
            </a:r>
            <a:r>
              <a:rPr lang="ru-RU" dirty="0" err="1"/>
              <a:t>ва</a:t>
            </a:r>
            <a:r>
              <a:rPr lang="ru-RU" dirty="0"/>
              <a:t> </a:t>
            </a:r>
            <a:r>
              <a:rPr lang="ru-RU" dirty="0" err="1"/>
              <a:t>жойлаштирилиши</a:t>
            </a:r>
            <a:endParaRPr lang="en-US" dirty="0"/>
          </a:p>
        </p:txBody>
      </p:sp>
      <p:sp>
        <p:nvSpPr>
          <p:cNvPr id="32" name="Freeform 405"/>
          <p:cNvSpPr>
            <a:spLocks/>
          </p:cNvSpPr>
          <p:nvPr/>
        </p:nvSpPr>
        <p:spPr bwMode="auto">
          <a:xfrm>
            <a:off x="6415430" y="3078212"/>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r>
              <a:rPr lang="ru-RU" sz="1400" b="1" dirty="0" smtClean="0"/>
              <a:t> </a:t>
            </a:r>
            <a:r>
              <a:rPr lang="ru-RU" sz="1400" b="1" dirty="0" err="1"/>
              <a:t>пассивда</a:t>
            </a:r>
            <a:r>
              <a:rPr lang="ru-RU" sz="1400" b="1" dirty="0"/>
              <a:t> </a:t>
            </a:r>
            <a:r>
              <a:rPr lang="ru-RU" sz="1400" dirty="0" err="1"/>
              <a:t>эса</a:t>
            </a:r>
            <a:r>
              <a:rPr lang="ru-RU" sz="1400" dirty="0"/>
              <a:t> – </a:t>
            </a:r>
            <a:r>
              <a:rPr lang="ru-RU" sz="1400" dirty="0" err="1"/>
              <a:t>активларни</a:t>
            </a:r>
            <a:r>
              <a:rPr lang="ru-RU" sz="1400" dirty="0"/>
              <a:t> </a:t>
            </a:r>
            <a:r>
              <a:rPr lang="ru-RU" sz="1400" dirty="0" err="1"/>
              <a:t>ташкил</a:t>
            </a:r>
            <a:r>
              <a:rPr lang="ru-RU" sz="1400" dirty="0"/>
              <a:t> </a:t>
            </a:r>
            <a:r>
              <a:rPr lang="ru-RU" sz="1400" dirty="0" err="1"/>
              <a:t>топиш</a:t>
            </a:r>
            <a:r>
              <a:rPr lang="ru-RU" sz="1400" dirty="0"/>
              <a:t> </a:t>
            </a:r>
            <a:r>
              <a:rPr lang="ru-RU" sz="1400" dirty="0" err="1"/>
              <a:t>манбалари</a:t>
            </a:r>
            <a:r>
              <a:rPr lang="ru-RU" sz="1400" dirty="0"/>
              <a:t>, </a:t>
            </a:r>
            <a:r>
              <a:rPr lang="ru-RU" sz="1400" dirty="0" err="1"/>
              <a:t>яъни</a:t>
            </a:r>
            <a:r>
              <a:rPr lang="ru-RU" sz="1400" dirty="0"/>
              <a:t> </a:t>
            </a:r>
            <a:r>
              <a:rPr lang="ru-RU" sz="1400" dirty="0" err="1"/>
              <a:t>ўз</a:t>
            </a:r>
            <a:r>
              <a:rPr lang="ru-RU" sz="1400" dirty="0"/>
              <a:t> </a:t>
            </a:r>
            <a:r>
              <a:rPr lang="ru-RU" sz="1400" dirty="0" err="1"/>
              <a:t>сармояси</a:t>
            </a:r>
            <a:r>
              <a:rPr lang="ru-RU" sz="1400" dirty="0"/>
              <a:t> </a:t>
            </a:r>
            <a:r>
              <a:rPr lang="ru-RU" sz="1400" dirty="0" err="1"/>
              <a:t>ва</a:t>
            </a:r>
            <a:r>
              <a:rPr lang="ru-RU" sz="1400" dirty="0"/>
              <a:t> </a:t>
            </a:r>
            <a:r>
              <a:rPr lang="ru-RU" sz="1400" dirty="0" err="1"/>
              <a:t>мажбуриятлар</a:t>
            </a:r>
            <a:r>
              <a:rPr lang="ru-RU" sz="1400" dirty="0"/>
              <a:t>, </a:t>
            </a:r>
            <a:r>
              <a:rPr lang="ru-RU" sz="1400" dirty="0" err="1"/>
              <a:t>бошқа</a:t>
            </a:r>
            <a:r>
              <a:rPr lang="ru-RU" sz="1400" dirty="0"/>
              <a:t> </a:t>
            </a:r>
            <a:r>
              <a:rPr lang="ru-RU" sz="1400" dirty="0" err="1"/>
              <a:t>корхона</a:t>
            </a:r>
            <a:r>
              <a:rPr lang="ru-RU" sz="1400" dirty="0"/>
              <a:t> </a:t>
            </a:r>
            <a:r>
              <a:rPr lang="ru-RU" sz="1400" dirty="0" err="1"/>
              <a:t>ёки</a:t>
            </a:r>
            <a:r>
              <a:rPr lang="ru-RU" sz="1400" dirty="0"/>
              <a:t> </a:t>
            </a:r>
            <a:r>
              <a:rPr lang="ru-RU" sz="1400" dirty="0" err="1"/>
              <a:t>жисмоний</a:t>
            </a:r>
            <a:r>
              <a:rPr lang="ru-RU" sz="1400" dirty="0"/>
              <a:t> </a:t>
            </a:r>
            <a:r>
              <a:rPr lang="ru-RU" sz="1400" dirty="0" err="1"/>
              <a:t>шахсларнинг</a:t>
            </a:r>
            <a:r>
              <a:rPr lang="ru-RU" sz="1400" dirty="0"/>
              <a:t> </a:t>
            </a:r>
            <a:r>
              <a:rPr lang="ru-RU" sz="1400" dirty="0" err="1"/>
              <a:t>вақтинча</a:t>
            </a:r>
            <a:r>
              <a:rPr lang="ru-RU" sz="1400" dirty="0"/>
              <a:t> </a:t>
            </a:r>
            <a:r>
              <a:rPr lang="ru-RU" sz="1400" dirty="0" err="1"/>
              <a:t>жалб</a:t>
            </a:r>
            <a:r>
              <a:rPr lang="ru-RU" sz="1400" dirty="0"/>
              <a:t> </a:t>
            </a:r>
            <a:r>
              <a:rPr lang="ru-RU" sz="1400" dirty="0" err="1"/>
              <a:t>қилинган</a:t>
            </a:r>
            <a:r>
              <a:rPr lang="ru-RU" sz="1400" dirty="0"/>
              <a:t> </a:t>
            </a:r>
            <a:r>
              <a:rPr lang="ru-RU" sz="1400" dirty="0" err="1"/>
              <a:t>маблағлари</a:t>
            </a:r>
            <a:r>
              <a:rPr lang="ru-RU" sz="1400" dirty="0"/>
              <a:t> </a:t>
            </a:r>
            <a:r>
              <a:rPr lang="ru-RU" sz="1400" dirty="0" err="1"/>
              <a:t>кўрсатилади</a:t>
            </a:r>
            <a:r>
              <a:rPr lang="ru-RU" dirty="0"/>
              <a:t>.</a:t>
            </a:r>
            <a:endParaRPr lang="en-US" dirty="0"/>
          </a:p>
        </p:txBody>
      </p:sp>
      <p:sp>
        <p:nvSpPr>
          <p:cNvPr id="33" name="Прямоугольник с двумя скругленными противолежащими углами 32"/>
          <p:cNvSpPr/>
          <p:nvPr/>
        </p:nvSpPr>
        <p:spPr>
          <a:xfrm>
            <a:off x="1741336" y="182722"/>
            <a:ext cx="6563163" cy="1152614"/>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b="1" dirty="0">
                <a:solidFill>
                  <a:schemeClr val="tx1"/>
                </a:solidFill>
              </a:rPr>
              <a:t>Бухгалтерия </a:t>
            </a:r>
            <a:r>
              <a:rPr lang="ru-RU" b="1" dirty="0" err="1">
                <a:solidFill>
                  <a:schemeClr val="tx1"/>
                </a:solidFill>
              </a:rPr>
              <a:t>баланси</a:t>
            </a:r>
            <a:r>
              <a:rPr lang="ru-RU" dirty="0">
                <a:solidFill>
                  <a:schemeClr val="tx1"/>
                </a:solidFill>
              </a:rPr>
              <a:t> – </a:t>
            </a:r>
            <a:r>
              <a:rPr lang="ru-RU" dirty="0" err="1">
                <a:solidFill>
                  <a:schemeClr val="tx1"/>
                </a:solidFill>
              </a:rPr>
              <a:t>корхона</a:t>
            </a:r>
            <a:r>
              <a:rPr lang="ru-RU" dirty="0">
                <a:solidFill>
                  <a:schemeClr val="tx1"/>
                </a:solidFill>
              </a:rPr>
              <a:t> </a:t>
            </a:r>
            <a:r>
              <a:rPr lang="ru-RU" dirty="0" err="1">
                <a:solidFill>
                  <a:schemeClr val="tx1"/>
                </a:solidFill>
              </a:rPr>
              <a:t>маблағлари</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уларнинг</a:t>
            </a:r>
            <a:r>
              <a:rPr lang="ru-RU" dirty="0">
                <a:solidFill>
                  <a:schemeClr val="tx1"/>
                </a:solidFill>
              </a:rPr>
              <a:t> </a:t>
            </a:r>
            <a:r>
              <a:rPr lang="ru-RU" dirty="0" err="1">
                <a:solidFill>
                  <a:schemeClr val="tx1"/>
                </a:solidFill>
              </a:rPr>
              <a:t>ташкил</a:t>
            </a:r>
            <a:r>
              <a:rPr lang="ru-RU" dirty="0">
                <a:solidFill>
                  <a:schemeClr val="tx1"/>
                </a:solidFill>
              </a:rPr>
              <a:t> </a:t>
            </a:r>
            <a:r>
              <a:rPr lang="ru-RU" dirty="0" err="1">
                <a:solidFill>
                  <a:schemeClr val="tx1"/>
                </a:solidFill>
              </a:rPr>
              <a:t>топиш</a:t>
            </a:r>
            <a:r>
              <a:rPr lang="ru-RU" dirty="0">
                <a:solidFill>
                  <a:schemeClr val="tx1"/>
                </a:solidFill>
              </a:rPr>
              <a:t> </a:t>
            </a:r>
            <a:r>
              <a:rPr lang="ru-RU" dirty="0" err="1">
                <a:solidFill>
                  <a:schemeClr val="tx1"/>
                </a:solidFill>
              </a:rPr>
              <a:t>манбалари</a:t>
            </a:r>
            <a:r>
              <a:rPr lang="ru-RU" dirty="0">
                <a:solidFill>
                  <a:schemeClr val="tx1"/>
                </a:solidFill>
              </a:rPr>
              <a:t> </a:t>
            </a:r>
            <a:r>
              <a:rPr lang="ru-RU" dirty="0" err="1">
                <a:solidFill>
                  <a:schemeClr val="tx1"/>
                </a:solidFill>
              </a:rPr>
              <a:t>ҳолатини</a:t>
            </a:r>
            <a:r>
              <a:rPr lang="ru-RU" dirty="0">
                <a:solidFill>
                  <a:schemeClr val="tx1"/>
                </a:solidFill>
              </a:rPr>
              <a:t> пул </a:t>
            </a:r>
            <a:r>
              <a:rPr lang="ru-RU" dirty="0" err="1">
                <a:solidFill>
                  <a:schemeClr val="tx1"/>
                </a:solidFill>
              </a:rPr>
              <a:t>шаклида</a:t>
            </a:r>
            <a:r>
              <a:rPr lang="ru-RU" dirty="0">
                <a:solidFill>
                  <a:schemeClr val="tx1"/>
                </a:solidFill>
              </a:rPr>
              <a:t> </a:t>
            </a:r>
            <a:r>
              <a:rPr lang="ru-RU" dirty="0" err="1">
                <a:solidFill>
                  <a:schemeClr val="tx1"/>
                </a:solidFill>
              </a:rPr>
              <a:t>гуруҳлаш</a:t>
            </a:r>
            <a:r>
              <a:rPr lang="ru-RU" dirty="0">
                <a:solidFill>
                  <a:schemeClr val="tx1"/>
                </a:solidFill>
              </a:rPr>
              <a:t> </a:t>
            </a:r>
            <a:r>
              <a:rPr lang="ru-RU" dirty="0" err="1">
                <a:solidFill>
                  <a:schemeClr val="tx1"/>
                </a:solidFill>
              </a:rPr>
              <a:t>ва</a:t>
            </a:r>
            <a:r>
              <a:rPr lang="ru-RU" dirty="0">
                <a:solidFill>
                  <a:schemeClr val="tx1"/>
                </a:solidFill>
              </a:rPr>
              <a:t> </a:t>
            </a:r>
            <a:r>
              <a:rPr lang="ru-RU" dirty="0" err="1">
                <a:solidFill>
                  <a:schemeClr val="tx1"/>
                </a:solidFill>
              </a:rPr>
              <a:t>акс</a:t>
            </a:r>
            <a:r>
              <a:rPr lang="ru-RU" dirty="0">
                <a:solidFill>
                  <a:schemeClr val="tx1"/>
                </a:solidFill>
              </a:rPr>
              <a:t> </a:t>
            </a:r>
            <a:r>
              <a:rPr lang="ru-RU" dirty="0" err="1">
                <a:solidFill>
                  <a:schemeClr val="tx1"/>
                </a:solidFill>
              </a:rPr>
              <a:t>эттириш</a:t>
            </a:r>
            <a:r>
              <a:rPr lang="ru-RU" dirty="0">
                <a:solidFill>
                  <a:schemeClr val="tx1"/>
                </a:solidFill>
              </a:rPr>
              <a:t> </a:t>
            </a:r>
            <a:r>
              <a:rPr lang="ru-RU" dirty="0" err="1">
                <a:solidFill>
                  <a:schemeClr val="tx1"/>
                </a:solidFill>
              </a:rPr>
              <a:t>усулидир</a:t>
            </a:r>
            <a:r>
              <a:rPr lang="ru-RU" dirty="0">
                <a:solidFill>
                  <a:schemeClr val="tx1"/>
                </a:solidFill>
              </a:rPr>
              <a:t>.</a:t>
            </a:r>
            <a:br>
              <a:rPr lang="ru-RU" dirty="0">
                <a:solidFill>
                  <a:schemeClr val="tx1"/>
                </a:solidFill>
              </a:rPr>
            </a:br>
            <a:endParaRPr lang="en-US" dirty="0">
              <a:solidFill>
                <a:schemeClr val="tx1"/>
              </a:solidFill>
            </a:endParaRPr>
          </a:p>
        </p:txBody>
      </p:sp>
      <p:sp>
        <p:nvSpPr>
          <p:cNvPr id="34" name="Блок-схема: альтернативный процесс 33"/>
          <p:cNvSpPr/>
          <p:nvPr/>
        </p:nvSpPr>
        <p:spPr>
          <a:xfrm>
            <a:off x="2987824" y="4653136"/>
            <a:ext cx="3427606" cy="187220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  </a:t>
            </a:r>
            <a:r>
              <a:rPr lang="ru-RU" dirty="0"/>
              <a:t>Актив </a:t>
            </a:r>
            <a:r>
              <a:rPr lang="ru-RU" dirty="0" err="1"/>
              <a:t>ва</a:t>
            </a:r>
            <a:r>
              <a:rPr lang="ru-RU" dirty="0"/>
              <a:t> пассив </a:t>
            </a:r>
            <a:r>
              <a:rPr lang="ru-RU" dirty="0" err="1"/>
              <a:t>томонларнинг</a:t>
            </a:r>
            <a:r>
              <a:rPr lang="ru-RU" dirty="0"/>
              <a:t> </a:t>
            </a:r>
            <a:r>
              <a:rPr lang="ru-RU" dirty="0" err="1"/>
              <a:t>ҳар</a:t>
            </a:r>
            <a:r>
              <a:rPr lang="ru-RU" dirty="0"/>
              <a:t> </a:t>
            </a:r>
            <a:r>
              <a:rPr lang="ru-RU" dirty="0" err="1"/>
              <a:t>бир</a:t>
            </a:r>
            <a:r>
              <a:rPr lang="ru-RU" dirty="0"/>
              <a:t> </a:t>
            </a:r>
            <a:r>
              <a:rPr lang="ru-RU" dirty="0" err="1"/>
              <a:t>сатрлари</a:t>
            </a:r>
            <a:r>
              <a:rPr lang="ru-RU" dirty="0"/>
              <a:t> баланс </a:t>
            </a:r>
            <a:r>
              <a:rPr lang="ru-RU" dirty="0" err="1"/>
              <a:t>моддалари</a:t>
            </a:r>
            <a:r>
              <a:rPr lang="ru-RU" dirty="0"/>
              <a:t> </a:t>
            </a:r>
            <a:r>
              <a:rPr lang="ru-RU" dirty="0" err="1"/>
              <a:t>деб</a:t>
            </a:r>
            <a:r>
              <a:rPr lang="ru-RU" dirty="0"/>
              <a:t> </a:t>
            </a:r>
            <a:r>
              <a:rPr lang="ru-RU" dirty="0" err="1"/>
              <a:t>аталади</a:t>
            </a:r>
            <a:r>
              <a:rPr lang="ru-RU" dirty="0"/>
              <a:t>. </a:t>
            </a:r>
            <a:r>
              <a:rPr lang="ru-RU" dirty="0" err="1"/>
              <a:t>Ҳар</a:t>
            </a:r>
            <a:r>
              <a:rPr lang="ru-RU" dirty="0"/>
              <a:t> </a:t>
            </a:r>
            <a:r>
              <a:rPr lang="ru-RU" dirty="0" err="1"/>
              <a:t>бир</a:t>
            </a:r>
            <a:r>
              <a:rPr lang="ru-RU" dirty="0"/>
              <a:t> </a:t>
            </a:r>
            <a:r>
              <a:rPr lang="ru-RU" dirty="0" err="1"/>
              <a:t>модда</a:t>
            </a:r>
            <a:r>
              <a:rPr lang="ru-RU" dirty="0"/>
              <a:t> хўжалик </a:t>
            </a:r>
            <a:r>
              <a:rPr lang="ru-RU" dirty="0" err="1"/>
              <a:t>маблағини</a:t>
            </a:r>
            <a:r>
              <a:rPr lang="ru-RU" dirty="0"/>
              <a:t> </a:t>
            </a:r>
            <a:r>
              <a:rPr lang="ru-RU" dirty="0" err="1"/>
              <a:t>ёки</a:t>
            </a:r>
            <a:r>
              <a:rPr lang="ru-RU" dirty="0"/>
              <a:t> </a:t>
            </a:r>
            <a:r>
              <a:rPr lang="ru-RU" dirty="0" err="1"/>
              <a:t>унинг</a:t>
            </a:r>
            <a:r>
              <a:rPr lang="ru-RU" dirty="0"/>
              <a:t> </a:t>
            </a:r>
            <a:r>
              <a:rPr lang="ru-RU" dirty="0" err="1"/>
              <a:t>келиб</a:t>
            </a:r>
            <a:r>
              <a:rPr lang="ru-RU" dirty="0"/>
              <a:t> </a:t>
            </a:r>
            <a:r>
              <a:rPr lang="ru-RU" dirty="0" err="1"/>
              <a:t>чиқиш</a:t>
            </a:r>
            <a:r>
              <a:rPr lang="ru-RU" dirty="0"/>
              <a:t> </a:t>
            </a:r>
            <a:r>
              <a:rPr lang="ru-RU" dirty="0" err="1"/>
              <a:t>манбаи</a:t>
            </a:r>
            <a:r>
              <a:rPr lang="ru-RU" dirty="0"/>
              <a:t> </a:t>
            </a:r>
            <a:r>
              <a:rPr lang="ru-RU" dirty="0" err="1"/>
              <a:t>ҳолатини</a:t>
            </a:r>
            <a:r>
              <a:rPr lang="ru-RU" dirty="0"/>
              <a:t> </a:t>
            </a:r>
            <a:r>
              <a:rPr lang="ru-RU" dirty="0" err="1"/>
              <a:t>акс</a:t>
            </a:r>
            <a:r>
              <a:rPr lang="ru-RU" dirty="0"/>
              <a:t> </a:t>
            </a:r>
            <a:r>
              <a:rPr lang="ru-RU" dirty="0" err="1"/>
              <a:t>эттиради</a:t>
            </a:r>
            <a:endParaRPr lang="ru-RU" dirty="0"/>
          </a:p>
        </p:txBody>
      </p:sp>
      <p:pic>
        <p:nvPicPr>
          <p:cNvPr id="35" name="Picture 2" descr="C:\Documents and Settings\ALIYOR\Рабочий стол\алиёр\buhgalter.jpg"/>
          <p:cNvPicPr>
            <a:picLocks noChangeAspect="1" noChangeArrowheads="1"/>
          </p:cNvPicPr>
          <p:nvPr/>
        </p:nvPicPr>
        <p:blipFill>
          <a:blip r:embed="rId5" cstate="print"/>
          <a:srcRect/>
          <a:stretch>
            <a:fillRect/>
          </a:stretch>
        </p:blipFill>
        <p:spPr bwMode="auto">
          <a:xfrm>
            <a:off x="23514" y="5301208"/>
            <a:ext cx="2091086" cy="1517392"/>
          </a:xfrm>
          <a:prstGeom prst="rect">
            <a:avLst/>
          </a:prstGeom>
          <a:noFill/>
        </p:spPr>
      </p:pic>
      <p:pic>
        <p:nvPicPr>
          <p:cNvPr id="3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3168" y="5316552"/>
            <a:ext cx="2570832"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2651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5406097" y="3725772"/>
            <a:ext cx="1702250" cy="1132770"/>
          </a:xfrm>
          <a:prstGeom prst="rect">
            <a:avLst/>
          </a:prstGeom>
        </p:spPr>
      </p:pic>
      <p:pic>
        <p:nvPicPr>
          <p:cNvPr id="5" name="Рисунок 4"/>
          <p:cNvPicPr>
            <a:picLocks noChangeAspect="1"/>
          </p:cNvPicPr>
          <p:nvPr/>
        </p:nvPicPr>
        <p:blipFill>
          <a:blip r:embed="rId4"/>
          <a:stretch>
            <a:fillRect/>
          </a:stretch>
        </p:blipFill>
        <p:spPr>
          <a:xfrm>
            <a:off x="1971139" y="3742466"/>
            <a:ext cx="1727821" cy="1059306"/>
          </a:xfrm>
          <a:prstGeom prst="rect">
            <a:avLst/>
          </a:prstGeom>
        </p:spPr>
      </p:pic>
      <p:pic>
        <p:nvPicPr>
          <p:cNvPr id="4" name="Рисунок 3"/>
          <p:cNvPicPr>
            <a:picLocks noChangeAspect="1"/>
          </p:cNvPicPr>
          <p:nvPr/>
        </p:nvPicPr>
        <p:blipFill>
          <a:blip r:embed="rId5"/>
          <a:stretch>
            <a:fillRect/>
          </a:stretch>
        </p:blipFill>
        <p:spPr>
          <a:xfrm>
            <a:off x="3477530" y="651658"/>
            <a:ext cx="2095500" cy="2181225"/>
          </a:xfrm>
          <a:prstGeom prst="rect">
            <a:avLst/>
          </a:prstGeom>
        </p:spPr>
      </p:pic>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a:xfrm>
            <a:off x="650626" y="77958"/>
            <a:ext cx="8171318" cy="739056"/>
          </a:xfrm>
        </p:spPr>
        <p:txBody>
          <a:bodyPr>
            <a:noAutofit/>
          </a:bodyPr>
          <a:lstStyle/>
          <a:p>
            <a:r>
              <a:rPr lang="uz-Cyrl-UZ" sz="3600" dirty="0" smtClean="0"/>
              <a:t>БАЛАНСНИНГ ТАРКИБИ ВА СТРУКТУРАСИ</a:t>
            </a:r>
            <a:endParaRPr lang="en-US" sz="3600" dirty="0"/>
          </a:p>
        </p:txBody>
      </p:sp>
      <p:sp>
        <p:nvSpPr>
          <p:cNvPr id="100" name="TextBox 99">
            <a:extLst>
              <a:ext uri="{FF2B5EF4-FFF2-40B4-BE49-F238E27FC236}">
                <a16:creationId xmlns:a16="http://schemas.microsoft.com/office/drawing/2014/main" xmlns="" id="{7A660EFA-1A12-47F9-952B-39ACC8DB3037}"/>
              </a:ext>
            </a:extLst>
          </p:cNvPr>
          <p:cNvSpPr txBox="1"/>
          <p:nvPr/>
        </p:nvSpPr>
        <p:spPr>
          <a:xfrm>
            <a:off x="308016" y="3979728"/>
            <a:ext cx="1556584" cy="707886"/>
          </a:xfrm>
          <a:prstGeom prst="rect">
            <a:avLst/>
          </a:prstGeom>
          <a:solidFill>
            <a:srgbClr val="FFC000"/>
          </a:solidFill>
          <a:ln w="38100">
            <a:solidFill>
              <a:schemeClr val="tx1"/>
            </a:solidFill>
          </a:ln>
        </p:spPr>
        <p:txBody>
          <a:bodyPr wrap="square" lIns="0" rIns="0" rtlCol="0" anchor="b">
            <a:spAutoFit/>
          </a:bodyPr>
          <a:lstStyle/>
          <a:p>
            <a:pPr algn="ctr"/>
            <a:r>
              <a:rPr lang="en-US" sz="2000" b="1" dirty="0" smtClean="0"/>
              <a:t>II. </a:t>
            </a:r>
            <a:r>
              <a:rPr lang="uz-Cyrl-UZ" sz="2000" b="1" dirty="0" smtClean="0"/>
              <a:t>ЖОРИЙ АКТИВЛАР</a:t>
            </a:r>
            <a:endParaRPr lang="en-US" sz="2000" b="1" dirty="0"/>
          </a:p>
        </p:txBody>
      </p:sp>
      <p:grpSp>
        <p:nvGrpSpPr>
          <p:cNvPr id="3" name="Group 2">
            <a:extLst>
              <a:ext uri="{FF2B5EF4-FFF2-40B4-BE49-F238E27FC236}">
                <a16:creationId xmlns:a16="http://schemas.microsoft.com/office/drawing/2014/main" xmlns="" id="{4B34DC61-6F9B-44DD-B950-CF8C97F8FB64}"/>
              </a:ext>
            </a:extLst>
          </p:cNvPr>
          <p:cNvGrpSpPr/>
          <p:nvPr/>
        </p:nvGrpSpPr>
        <p:grpSpPr>
          <a:xfrm>
            <a:off x="2504841" y="2133230"/>
            <a:ext cx="4090027" cy="4248098"/>
            <a:chOff x="2526987" y="1088354"/>
            <a:chExt cx="4090027" cy="4499572"/>
          </a:xfrm>
        </p:grpSpPr>
        <p:sp>
          <p:nvSpPr>
            <p:cNvPr id="33" name="Oval 7">
              <a:extLst>
                <a:ext uri="{FF2B5EF4-FFF2-40B4-BE49-F238E27FC236}">
                  <a16:creationId xmlns:a16="http://schemas.microsoft.com/office/drawing/2014/main" xmlns="" id="{6351A2DB-72EF-443F-907D-7F188DEE6C25}"/>
                </a:ext>
              </a:extLst>
            </p:cNvPr>
            <p:cNvSpPr>
              <a:spLocks noChangeArrowheads="1"/>
            </p:cNvSpPr>
            <p:nvPr/>
          </p:nvSpPr>
          <p:spPr bwMode="auto">
            <a:xfrm>
              <a:off x="2526987" y="5335690"/>
              <a:ext cx="4090027" cy="25223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Rectangle 34">
              <a:extLst>
                <a:ext uri="{FF2B5EF4-FFF2-40B4-BE49-F238E27FC236}">
                  <a16:creationId xmlns:a16="http://schemas.microsoft.com/office/drawing/2014/main" xmlns="" id="{40DFC462-7DC3-42D5-B9B0-FFE458AC11A7}"/>
                </a:ext>
              </a:extLst>
            </p:cNvPr>
            <p:cNvSpPr>
              <a:spLocks noChangeArrowheads="1"/>
            </p:cNvSpPr>
            <p:nvPr/>
          </p:nvSpPr>
          <p:spPr bwMode="auto">
            <a:xfrm>
              <a:off x="2630051" y="1786751"/>
              <a:ext cx="3883898" cy="1247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9" name="Rectangle 37">
              <a:extLst>
                <a:ext uri="{FF2B5EF4-FFF2-40B4-BE49-F238E27FC236}">
                  <a16:creationId xmlns:a16="http://schemas.microsoft.com/office/drawing/2014/main" xmlns="" id="{4EB5CDB5-34CD-478E-962A-0BE70D5E68B1}"/>
                </a:ext>
              </a:extLst>
            </p:cNvPr>
            <p:cNvSpPr>
              <a:spLocks noChangeArrowheads="1"/>
            </p:cNvSpPr>
            <p:nvPr/>
          </p:nvSpPr>
          <p:spPr bwMode="auto">
            <a:xfrm>
              <a:off x="4445204" y="2257321"/>
              <a:ext cx="253593" cy="2343357"/>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38">
              <a:extLst>
                <a:ext uri="{FF2B5EF4-FFF2-40B4-BE49-F238E27FC236}">
                  <a16:creationId xmlns:a16="http://schemas.microsoft.com/office/drawing/2014/main" xmlns="" id="{92ABEFF6-F8FC-4976-A5DF-1EE5C34245EE}"/>
                </a:ext>
              </a:extLst>
            </p:cNvPr>
            <p:cNvSpPr>
              <a:spLocks/>
            </p:cNvSpPr>
            <p:nvPr/>
          </p:nvSpPr>
          <p:spPr bwMode="auto">
            <a:xfrm>
              <a:off x="4333325" y="4574912"/>
              <a:ext cx="477351" cy="527528"/>
            </a:xfrm>
            <a:custGeom>
              <a:avLst/>
              <a:gdLst>
                <a:gd name="T0" fmla="*/ 6794 w 6794"/>
                <a:gd name="T1" fmla="*/ 3060 h 7508"/>
                <a:gd name="T2" fmla="*/ 3734 w 6794"/>
                <a:gd name="T3" fmla="*/ 0 h 7508"/>
                <a:gd name="T4" fmla="*/ 3060 w 6794"/>
                <a:gd name="T5" fmla="*/ 0 h 7508"/>
                <a:gd name="T6" fmla="*/ 0 w 6794"/>
                <a:gd name="T7" fmla="*/ 3060 h 7508"/>
                <a:gd name="T8" fmla="*/ 0 w 6794"/>
                <a:gd name="T9" fmla="*/ 7508 h 7508"/>
                <a:gd name="T10" fmla="*/ 6794 w 6794"/>
                <a:gd name="T11" fmla="*/ 7508 h 7508"/>
                <a:gd name="T12" fmla="*/ 6794 w 6794"/>
                <a:gd name="T13" fmla="*/ 3060 h 7508"/>
              </a:gdLst>
              <a:ahLst/>
              <a:cxnLst>
                <a:cxn ang="0">
                  <a:pos x="T0" y="T1"/>
                </a:cxn>
                <a:cxn ang="0">
                  <a:pos x="T2" y="T3"/>
                </a:cxn>
                <a:cxn ang="0">
                  <a:pos x="T4" y="T5"/>
                </a:cxn>
                <a:cxn ang="0">
                  <a:pos x="T6" y="T7"/>
                </a:cxn>
                <a:cxn ang="0">
                  <a:pos x="T8" y="T9"/>
                </a:cxn>
                <a:cxn ang="0">
                  <a:pos x="T10" y="T11"/>
                </a:cxn>
                <a:cxn ang="0">
                  <a:pos x="T12" y="T13"/>
                </a:cxn>
              </a:cxnLst>
              <a:rect l="0" t="0" r="r" b="b"/>
              <a:pathLst>
                <a:path w="6794" h="7508">
                  <a:moveTo>
                    <a:pt x="6794" y="3060"/>
                  </a:moveTo>
                  <a:cubicBezTo>
                    <a:pt x="6794" y="1370"/>
                    <a:pt x="5424" y="0"/>
                    <a:pt x="3734" y="0"/>
                  </a:cubicBezTo>
                  <a:lnTo>
                    <a:pt x="3060" y="0"/>
                  </a:lnTo>
                  <a:cubicBezTo>
                    <a:pt x="1370" y="0"/>
                    <a:pt x="0" y="1370"/>
                    <a:pt x="0" y="3060"/>
                  </a:cubicBezTo>
                  <a:lnTo>
                    <a:pt x="0" y="7508"/>
                  </a:lnTo>
                  <a:lnTo>
                    <a:pt x="6794" y="7508"/>
                  </a:lnTo>
                  <a:lnTo>
                    <a:pt x="6794" y="30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1" name="Freeform 39">
              <a:extLst>
                <a:ext uri="{FF2B5EF4-FFF2-40B4-BE49-F238E27FC236}">
                  <a16:creationId xmlns:a16="http://schemas.microsoft.com/office/drawing/2014/main" xmlns="" id="{04A6D98B-ED23-4A8C-AFA8-DB210C0E0A3D}"/>
                </a:ext>
              </a:extLst>
            </p:cNvPr>
            <p:cNvSpPr>
              <a:spLocks/>
            </p:cNvSpPr>
            <p:nvPr/>
          </p:nvSpPr>
          <p:spPr bwMode="auto">
            <a:xfrm>
              <a:off x="4000400" y="5099727"/>
              <a:ext cx="1143201" cy="153241"/>
            </a:xfrm>
            <a:custGeom>
              <a:avLst/>
              <a:gdLst>
                <a:gd name="T0" fmla="*/ 13645 w 16249"/>
                <a:gd name="T1" fmla="*/ 0 h 2174"/>
                <a:gd name="T2" fmla="*/ 2604 w 16249"/>
                <a:gd name="T3" fmla="*/ 0 h 2174"/>
                <a:gd name="T4" fmla="*/ 0 w 16249"/>
                <a:gd name="T5" fmla="*/ 2174 h 2174"/>
                <a:gd name="T6" fmla="*/ 16249 w 16249"/>
                <a:gd name="T7" fmla="*/ 2174 h 2174"/>
                <a:gd name="T8" fmla="*/ 13645 w 16249"/>
                <a:gd name="T9" fmla="*/ 0 h 2174"/>
              </a:gdLst>
              <a:ahLst/>
              <a:cxnLst>
                <a:cxn ang="0">
                  <a:pos x="T0" y="T1"/>
                </a:cxn>
                <a:cxn ang="0">
                  <a:pos x="T2" y="T3"/>
                </a:cxn>
                <a:cxn ang="0">
                  <a:pos x="T4" y="T5"/>
                </a:cxn>
                <a:cxn ang="0">
                  <a:pos x="T6" y="T7"/>
                </a:cxn>
                <a:cxn ang="0">
                  <a:pos x="T8" y="T9"/>
                </a:cxn>
              </a:cxnLst>
              <a:rect l="0" t="0" r="r" b="b"/>
              <a:pathLst>
                <a:path w="16249" h="2174">
                  <a:moveTo>
                    <a:pt x="13645" y="0"/>
                  </a:moveTo>
                  <a:lnTo>
                    <a:pt x="2604" y="0"/>
                  </a:lnTo>
                  <a:cubicBezTo>
                    <a:pt x="1304" y="0"/>
                    <a:pt x="224" y="938"/>
                    <a:pt x="0" y="2174"/>
                  </a:cubicBezTo>
                  <a:lnTo>
                    <a:pt x="16249" y="2174"/>
                  </a:lnTo>
                  <a:cubicBezTo>
                    <a:pt x="16025" y="938"/>
                    <a:pt x="14945" y="0"/>
                    <a:pt x="13645"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2" name="Freeform 40">
              <a:extLst>
                <a:ext uri="{FF2B5EF4-FFF2-40B4-BE49-F238E27FC236}">
                  <a16:creationId xmlns:a16="http://schemas.microsoft.com/office/drawing/2014/main" xmlns="" id="{B99144A0-6C71-4F16-8684-52157E145DDC}"/>
                </a:ext>
              </a:extLst>
            </p:cNvPr>
            <p:cNvSpPr>
              <a:spLocks/>
            </p:cNvSpPr>
            <p:nvPr/>
          </p:nvSpPr>
          <p:spPr bwMode="auto">
            <a:xfrm>
              <a:off x="3456600" y="5250254"/>
              <a:ext cx="2230801" cy="216978"/>
            </a:xfrm>
            <a:custGeom>
              <a:avLst/>
              <a:gdLst>
                <a:gd name="T0" fmla="*/ 31729 w 31729"/>
                <a:gd name="T1" fmla="*/ 3060 h 3091"/>
                <a:gd name="T2" fmla="*/ 28668 w 31729"/>
                <a:gd name="T3" fmla="*/ 0 h 3091"/>
                <a:gd name="T4" fmla="*/ 3060 w 31729"/>
                <a:gd name="T5" fmla="*/ 0 h 3091"/>
                <a:gd name="T6" fmla="*/ 0 w 31729"/>
                <a:gd name="T7" fmla="*/ 3060 h 3091"/>
                <a:gd name="T8" fmla="*/ 0 w 31729"/>
                <a:gd name="T9" fmla="*/ 3091 h 3091"/>
                <a:gd name="T10" fmla="*/ 31729 w 31729"/>
                <a:gd name="T11" fmla="*/ 3091 h 3091"/>
                <a:gd name="T12" fmla="*/ 31729 w 31729"/>
                <a:gd name="T13" fmla="*/ 3060 h 3091"/>
              </a:gdLst>
              <a:ahLst/>
              <a:cxnLst>
                <a:cxn ang="0">
                  <a:pos x="T0" y="T1"/>
                </a:cxn>
                <a:cxn ang="0">
                  <a:pos x="T2" y="T3"/>
                </a:cxn>
                <a:cxn ang="0">
                  <a:pos x="T4" y="T5"/>
                </a:cxn>
                <a:cxn ang="0">
                  <a:pos x="T6" y="T7"/>
                </a:cxn>
                <a:cxn ang="0">
                  <a:pos x="T8" y="T9"/>
                </a:cxn>
                <a:cxn ang="0">
                  <a:pos x="T10" y="T11"/>
                </a:cxn>
                <a:cxn ang="0">
                  <a:pos x="T12" y="T13"/>
                </a:cxn>
              </a:cxnLst>
              <a:rect l="0" t="0" r="r" b="b"/>
              <a:pathLst>
                <a:path w="31729" h="3091">
                  <a:moveTo>
                    <a:pt x="31729" y="3060"/>
                  </a:moveTo>
                  <a:cubicBezTo>
                    <a:pt x="31729" y="1370"/>
                    <a:pt x="30358" y="0"/>
                    <a:pt x="28668" y="0"/>
                  </a:cubicBezTo>
                  <a:lnTo>
                    <a:pt x="3060" y="0"/>
                  </a:lnTo>
                  <a:cubicBezTo>
                    <a:pt x="1370" y="0"/>
                    <a:pt x="0" y="1370"/>
                    <a:pt x="0" y="3060"/>
                  </a:cubicBezTo>
                  <a:lnTo>
                    <a:pt x="0" y="3091"/>
                  </a:lnTo>
                  <a:lnTo>
                    <a:pt x="31729" y="3091"/>
                  </a:lnTo>
                  <a:lnTo>
                    <a:pt x="31729" y="306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1">
              <a:extLst>
                <a:ext uri="{FF2B5EF4-FFF2-40B4-BE49-F238E27FC236}">
                  <a16:creationId xmlns:a16="http://schemas.microsoft.com/office/drawing/2014/main" xmlns="" id="{26C16706-1DF9-4F65-BFE9-11A2A25EE81F}"/>
                </a:ext>
              </a:extLst>
            </p:cNvPr>
            <p:cNvSpPr>
              <a:spLocks/>
            </p:cNvSpPr>
            <p:nvPr/>
          </p:nvSpPr>
          <p:spPr bwMode="auto">
            <a:xfrm>
              <a:off x="4350954" y="1489762"/>
              <a:ext cx="442092" cy="774339"/>
            </a:xfrm>
            <a:custGeom>
              <a:avLst/>
              <a:gdLst>
                <a:gd name="T0" fmla="*/ 3841 w 6285"/>
                <a:gd name="T1" fmla="*/ 91 h 11006"/>
                <a:gd name="T2" fmla="*/ 3804 w 6285"/>
                <a:gd name="T3" fmla="*/ 80 h 11006"/>
                <a:gd name="T4" fmla="*/ 3730 w 6285"/>
                <a:gd name="T5" fmla="*/ 64 h 11006"/>
                <a:gd name="T6" fmla="*/ 3159 w 6285"/>
                <a:gd name="T7" fmla="*/ 0 h 11006"/>
                <a:gd name="T8" fmla="*/ 3142 w 6285"/>
                <a:gd name="T9" fmla="*/ 1 h 11006"/>
                <a:gd name="T10" fmla="*/ 3125 w 6285"/>
                <a:gd name="T11" fmla="*/ 0 h 11006"/>
                <a:gd name="T12" fmla="*/ 2555 w 6285"/>
                <a:gd name="T13" fmla="*/ 64 h 11006"/>
                <a:gd name="T14" fmla="*/ 2480 w 6285"/>
                <a:gd name="T15" fmla="*/ 80 h 11006"/>
                <a:gd name="T16" fmla="*/ 2443 w 6285"/>
                <a:gd name="T17" fmla="*/ 91 h 11006"/>
                <a:gd name="T18" fmla="*/ 0 w 6285"/>
                <a:gd name="T19" fmla="*/ 3024 h 11006"/>
                <a:gd name="T20" fmla="*/ 0 w 6285"/>
                <a:gd name="T21" fmla="*/ 3363 h 11006"/>
                <a:gd name="T22" fmla="*/ 0 w 6285"/>
                <a:gd name="T23" fmla="*/ 9342 h 11006"/>
                <a:gd name="T24" fmla="*/ 0 w 6285"/>
                <a:gd name="T25" fmla="*/ 9410 h 11006"/>
                <a:gd name="T26" fmla="*/ 222 w 6285"/>
                <a:gd name="T27" fmla="*/ 9585 h 11006"/>
                <a:gd name="T28" fmla="*/ 883 w 6285"/>
                <a:gd name="T29" fmla="*/ 11006 h 11006"/>
                <a:gd name="T30" fmla="*/ 5401 w 6285"/>
                <a:gd name="T31" fmla="*/ 11006 h 11006"/>
                <a:gd name="T32" fmla="*/ 6063 w 6285"/>
                <a:gd name="T33" fmla="*/ 9585 h 11006"/>
                <a:gd name="T34" fmla="*/ 6285 w 6285"/>
                <a:gd name="T35" fmla="*/ 9410 h 11006"/>
                <a:gd name="T36" fmla="*/ 6285 w 6285"/>
                <a:gd name="T37" fmla="*/ 9342 h 11006"/>
                <a:gd name="T38" fmla="*/ 6285 w 6285"/>
                <a:gd name="T39" fmla="*/ 3363 h 11006"/>
                <a:gd name="T40" fmla="*/ 6285 w 6285"/>
                <a:gd name="T41" fmla="*/ 3024 h 11006"/>
                <a:gd name="T42" fmla="*/ 3841 w 6285"/>
                <a:gd name="T43" fmla="*/ 91 h 1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5" h="11006">
                  <a:moveTo>
                    <a:pt x="3841" y="91"/>
                  </a:moveTo>
                  <a:cubicBezTo>
                    <a:pt x="3829" y="87"/>
                    <a:pt x="3817" y="84"/>
                    <a:pt x="3804" y="80"/>
                  </a:cubicBezTo>
                  <a:cubicBezTo>
                    <a:pt x="3780" y="75"/>
                    <a:pt x="3755" y="70"/>
                    <a:pt x="3730" y="64"/>
                  </a:cubicBezTo>
                  <a:cubicBezTo>
                    <a:pt x="3552" y="24"/>
                    <a:pt x="3362" y="0"/>
                    <a:pt x="3159" y="0"/>
                  </a:cubicBezTo>
                  <a:cubicBezTo>
                    <a:pt x="3153" y="0"/>
                    <a:pt x="3148" y="1"/>
                    <a:pt x="3142" y="1"/>
                  </a:cubicBezTo>
                  <a:cubicBezTo>
                    <a:pt x="3136" y="1"/>
                    <a:pt x="3131" y="0"/>
                    <a:pt x="3125" y="0"/>
                  </a:cubicBezTo>
                  <a:cubicBezTo>
                    <a:pt x="2923" y="0"/>
                    <a:pt x="2733" y="24"/>
                    <a:pt x="2555" y="64"/>
                  </a:cubicBezTo>
                  <a:cubicBezTo>
                    <a:pt x="2530" y="70"/>
                    <a:pt x="2505" y="75"/>
                    <a:pt x="2480" y="80"/>
                  </a:cubicBezTo>
                  <a:cubicBezTo>
                    <a:pt x="2468" y="84"/>
                    <a:pt x="2456" y="87"/>
                    <a:pt x="2443" y="91"/>
                  </a:cubicBezTo>
                  <a:cubicBezTo>
                    <a:pt x="521" y="591"/>
                    <a:pt x="0" y="3024"/>
                    <a:pt x="0" y="3024"/>
                  </a:cubicBezTo>
                  <a:lnTo>
                    <a:pt x="0" y="3363"/>
                  </a:lnTo>
                  <a:lnTo>
                    <a:pt x="0" y="9342"/>
                  </a:lnTo>
                  <a:lnTo>
                    <a:pt x="0" y="9410"/>
                  </a:lnTo>
                  <a:cubicBezTo>
                    <a:pt x="82" y="9467"/>
                    <a:pt x="155" y="9526"/>
                    <a:pt x="222" y="9585"/>
                  </a:cubicBezTo>
                  <a:cubicBezTo>
                    <a:pt x="484" y="9895"/>
                    <a:pt x="883" y="10458"/>
                    <a:pt x="883" y="11006"/>
                  </a:cubicBezTo>
                  <a:lnTo>
                    <a:pt x="5401" y="11006"/>
                  </a:lnTo>
                  <a:cubicBezTo>
                    <a:pt x="5401" y="10458"/>
                    <a:pt x="5800" y="9895"/>
                    <a:pt x="6063" y="9585"/>
                  </a:cubicBezTo>
                  <a:cubicBezTo>
                    <a:pt x="6130" y="9526"/>
                    <a:pt x="6203" y="9467"/>
                    <a:pt x="6285" y="9410"/>
                  </a:cubicBezTo>
                  <a:lnTo>
                    <a:pt x="6285" y="9342"/>
                  </a:lnTo>
                  <a:lnTo>
                    <a:pt x="6285" y="3363"/>
                  </a:lnTo>
                  <a:lnTo>
                    <a:pt x="6285" y="3024"/>
                  </a:lnTo>
                  <a:cubicBezTo>
                    <a:pt x="6285" y="3024"/>
                    <a:pt x="5764" y="591"/>
                    <a:pt x="3841" y="91"/>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3">
              <a:extLst>
                <a:ext uri="{FF2B5EF4-FFF2-40B4-BE49-F238E27FC236}">
                  <a16:creationId xmlns:a16="http://schemas.microsoft.com/office/drawing/2014/main" xmlns="" id="{DC59838D-6089-4638-803C-CA218498DEB6}"/>
                </a:ext>
              </a:extLst>
            </p:cNvPr>
            <p:cNvSpPr>
              <a:spLocks/>
            </p:cNvSpPr>
            <p:nvPr/>
          </p:nvSpPr>
          <p:spPr bwMode="auto">
            <a:xfrm>
              <a:off x="4443170" y="1088354"/>
              <a:ext cx="257661" cy="435312"/>
            </a:xfrm>
            <a:custGeom>
              <a:avLst/>
              <a:gdLst>
                <a:gd name="T0" fmla="*/ 3669 w 3669"/>
                <a:gd name="T1" fmla="*/ 4009 h 6183"/>
                <a:gd name="T2" fmla="*/ 1834 w 3669"/>
                <a:gd name="T3" fmla="*/ 6183 h 6183"/>
                <a:gd name="T4" fmla="*/ 0 w 3669"/>
                <a:gd name="T5" fmla="*/ 4009 h 6183"/>
                <a:gd name="T6" fmla="*/ 1834 w 3669"/>
                <a:gd name="T7" fmla="*/ 0 h 6183"/>
                <a:gd name="T8" fmla="*/ 3669 w 3669"/>
                <a:gd name="T9" fmla="*/ 4009 h 6183"/>
              </a:gdLst>
              <a:ahLst/>
              <a:cxnLst>
                <a:cxn ang="0">
                  <a:pos x="T0" y="T1"/>
                </a:cxn>
                <a:cxn ang="0">
                  <a:pos x="T2" y="T3"/>
                </a:cxn>
                <a:cxn ang="0">
                  <a:pos x="T4" y="T5"/>
                </a:cxn>
                <a:cxn ang="0">
                  <a:pos x="T6" y="T7"/>
                </a:cxn>
                <a:cxn ang="0">
                  <a:pos x="T8" y="T9"/>
                </a:cxn>
              </a:cxnLst>
              <a:rect l="0" t="0" r="r" b="b"/>
              <a:pathLst>
                <a:path w="3669" h="6183">
                  <a:moveTo>
                    <a:pt x="3669" y="4009"/>
                  </a:moveTo>
                  <a:cubicBezTo>
                    <a:pt x="3669" y="5716"/>
                    <a:pt x="2848" y="6183"/>
                    <a:pt x="1834" y="6183"/>
                  </a:cubicBezTo>
                  <a:cubicBezTo>
                    <a:pt x="821" y="6183"/>
                    <a:pt x="0" y="5716"/>
                    <a:pt x="0" y="4009"/>
                  </a:cubicBezTo>
                  <a:cubicBezTo>
                    <a:pt x="0" y="2301"/>
                    <a:pt x="1834" y="0"/>
                    <a:pt x="1834" y="0"/>
                  </a:cubicBezTo>
                  <a:cubicBezTo>
                    <a:pt x="1834" y="0"/>
                    <a:pt x="3669" y="2301"/>
                    <a:pt x="3669" y="4009"/>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Oval 42">
              <a:extLst>
                <a:ext uri="{FF2B5EF4-FFF2-40B4-BE49-F238E27FC236}">
                  <a16:creationId xmlns:a16="http://schemas.microsoft.com/office/drawing/2014/main" xmlns="" id="{6FE3E468-B84D-44B7-9665-C3490F98901D}"/>
                </a:ext>
              </a:extLst>
            </p:cNvPr>
            <p:cNvSpPr>
              <a:spLocks noChangeArrowheads="1"/>
            </p:cNvSpPr>
            <p:nvPr/>
          </p:nvSpPr>
          <p:spPr bwMode="auto">
            <a:xfrm>
              <a:off x="4521824" y="1827434"/>
              <a:ext cx="100352" cy="1003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8" name="Group 7">
            <a:extLst>
              <a:ext uri="{FF2B5EF4-FFF2-40B4-BE49-F238E27FC236}">
                <a16:creationId xmlns:a16="http://schemas.microsoft.com/office/drawing/2014/main" xmlns="" id="{430DC3A1-E4E8-47C0-82D5-6A689A58ED5C}"/>
              </a:ext>
            </a:extLst>
          </p:cNvPr>
          <p:cNvGrpSpPr/>
          <p:nvPr/>
        </p:nvGrpSpPr>
        <p:grpSpPr>
          <a:xfrm>
            <a:off x="5326253" y="2942359"/>
            <a:ext cx="1863295" cy="2358849"/>
            <a:chOff x="5440208" y="2405415"/>
            <a:chExt cx="1863295" cy="2358849"/>
          </a:xfrm>
        </p:grpSpPr>
        <p:sp>
          <p:nvSpPr>
            <p:cNvPr id="34" name="Freeform 8">
              <a:extLst>
                <a:ext uri="{FF2B5EF4-FFF2-40B4-BE49-F238E27FC236}">
                  <a16:creationId xmlns:a16="http://schemas.microsoft.com/office/drawing/2014/main" xmlns="" id="{238F5A3D-E6DF-4A94-BBE9-BE1AE03898ED}"/>
                </a:ext>
              </a:extLst>
            </p:cNvPr>
            <p:cNvSpPr>
              <a:spLocks/>
            </p:cNvSpPr>
            <p:nvPr/>
          </p:nvSpPr>
          <p:spPr bwMode="auto">
            <a:xfrm>
              <a:off x="6377280" y="2671212"/>
              <a:ext cx="897745" cy="1638180"/>
            </a:xfrm>
            <a:custGeom>
              <a:avLst/>
              <a:gdLst>
                <a:gd name="T0" fmla="*/ 12657 w 12781"/>
                <a:gd name="T1" fmla="*/ 22665 h 23305"/>
                <a:gd name="T2" fmla="*/ 312 w 12781"/>
                <a:gd name="T3" fmla="*/ 191 h 23305"/>
                <a:gd name="T4" fmla="*/ 0 w 12781"/>
                <a:gd name="T5" fmla="*/ 0 h 23305"/>
                <a:gd name="T6" fmla="*/ 0 w 12781"/>
                <a:gd name="T7" fmla="*/ 1267 h 23305"/>
                <a:gd name="T8" fmla="*/ 11953 w 12781"/>
                <a:gd name="T9" fmla="*/ 23111 h 23305"/>
                <a:gd name="T10" fmla="*/ 12306 w 12781"/>
                <a:gd name="T11" fmla="*/ 23305 h 23305"/>
                <a:gd name="T12" fmla="*/ 12528 w 12781"/>
                <a:gd name="T13" fmla="*/ 23240 h 23305"/>
                <a:gd name="T14" fmla="*/ 12657 w 12781"/>
                <a:gd name="T15" fmla="*/ 22665 h 23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81" h="23305">
                  <a:moveTo>
                    <a:pt x="12657" y="22665"/>
                  </a:moveTo>
                  <a:lnTo>
                    <a:pt x="312" y="191"/>
                  </a:lnTo>
                  <a:cubicBezTo>
                    <a:pt x="243" y="82"/>
                    <a:pt x="128" y="12"/>
                    <a:pt x="0" y="0"/>
                  </a:cubicBezTo>
                  <a:lnTo>
                    <a:pt x="0" y="1267"/>
                  </a:lnTo>
                  <a:lnTo>
                    <a:pt x="11953" y="23111"/>
                  </a:lnTo>
                  <a:cubicBezTo>
                    <a:pt x="12033" y="23236"/>
                    <a:pt x="12168" y="23305"/>
                    <a:pt x="12306" y="23305"/>
                  </a:cubicBezTo>
                  <a:cubicBezTo>
                    <a:pt x="12382" y="23305"/>
                    <a:pt x="12459" y="23284"/>
                    <a:pt x="12528" y="23240"/>
                  </a:cubicBezTo>
                  <a:cubicBezTo>
                    <a:pt x="12722" y="23117"/>
                    <a:pt x="12781" y="22860"/>
                    <a:pt x="12657" y="2266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Oval 44">
              <a:extLst>
                <a:ext uri="{FF2B5EF4-FFF2-40B4-BE49-F238E27FC236}">
                  <a16:creationId xmlns:a16="http://schemas.microsoft.com/office/drawing/2014/main" xmlns="" id="{E5B1B9B7-E0CE-43AD-90D5-DA40A37AC343}"/>
                </a:ext>
              </a:extLst>
            </p:cNvPr>
            <p:cNvSpPr>
              <a:spLocks noChangeArrowheads="1"/>
            </p:cNvSpPr>
            <p:nvPr/>
          </p:nvSpPr>
          <p:spPr bwMode="auto">
            <a:xfrm>
              <a:off x="6213191" y="2405415"/>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Oval 45">
              <a:extLst>
                <a:ext uri="{FF2B5EF4-FFF2-40B4-BE49-F238E27FC236}">
                  <a16:creationId xmlns:a16="http://schemas.microsoft.com/office/drawing/2014/main" xmlns="" id="{3BE466F4-EA51-4D85-B9C4-802EC13FA8BF}"/>
                </a:ext>
              </a:extLst>
            </p:cNvPr>
            <p:cNvSpPr>
              <a:spLocks noChangeArrowheads="1"/>
            </p:cNvSpPr>
            <p:nvPr/>
          </p:nvSpPr>
          <p:spPr bwMode="auto">
            <a:xfrm>
              <a:off x="6267435" y="2459659"/>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76">
              <a:extLst>
                <a:ext uri="{FF2B5EF4-FFF2-40B4-BE49-F238E27FC236}">
                  <a16:creationId xmlns:a16="http://schemas.microsoft.com/office/drawing/2014/main" xmlns="" id="{A42AD7A1-8102-4394-A2BD-30B66E21D655}"/>
                </a:ext>
              </a:extLst>
            </p:cNvPr>
            <p:cNvSpPr>
              <a:spLocks/>
            </p:cNvSpPr>
            <p:nvPr/>
          </p:nvSpPr>
          <p:spPr bwMode="auto">
            <a:xfrm>
              <a:off x="5495808" y="2669856"/>
              <a:ext cx="881471" cy="1651742"/>
            </a:xfrm>
            <a:custGeom>
              <a:avLst/>
              <a:gdLst>
                <a:gd name="T0" fmla="*/ 12494 w 12531"/>
                <a:gd name="T1" fmla="*/ 0 h 23483"/>
                <a:gd name="T2" fmla="*/ 12142 w 12531"/>
                <a:gd name="T3" fmla="*/ 190 h 23483"/>
                <a:gd name="T4" fmla="*/ 126 w 12531"/>
                <a:gd name="T5" fmla="*/ 22781 h 23483"/>
                <a:gd name="T6" fmla="*/ 249 w 12531"/>
                <a:gd name="T7" fmla="*/ 23357 h 23483"/>
                <a:gd name="T8" fmla="*/ 825 w 12531"/>
                <a:gd name="T9" fmla="*/ 23235 h 23483"/>
                <a:gd name="T10" fmla="*/ 12487 w 12531"/>
                <a:gd name="T11" fmla="*/ 1189 h 23483"/>
                <a:gd name="T12" fmla="*/ 12531 w 12531"/>
                <a:gd name="T13" fmla="*/ 1270 h 23483"/>
                <a:gd name="T14" fmla="*/ 12531 w 12531"/>
                <a:gd name="T15" fmla="*/ 2 h 23483"/>
                <a:gd name="T16" fmla="*/ 12494 w 12531"/>
                <a:gd name="T17" fmla="*/ 0 h 2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31" h="23483">
                  <a:moveTo>
                    <a:pt x="12494" y="0"/>
                  </a:moveTo>
                  <a:cubicBezTo>
                    <a:pt x="12353" y="0"/>
                    <a:pt x="12219" y="71"/>
                    <a:pt x="12142" y="190"/>
                  </a:cubicBezTo>
                  <a:lnTo>
                    <a:pt x="126" y="22781"/>
                  </a:lnTo>
                  <a:cubicBezTo>
                    <a:pt x="0" y="22974"/>
                    <a:pt x="56" y="23232"/>
                    <a:pt x="249" y="23357"/>
                  </a:cubicBezTo>
                  <a:cubicBezTo>
                    <a:pt x="441" y="23483"/>
                    <a:pt x="699" y="23428"/>
                    <a:pt x="825" y="23235"/>
                  </a:cubicBezTo>
                  <a:lnTo>
                    <a:pt x="12487" y="1189"/>
                  </a:lnTo>
                  <a:lnTo>
                    <a:pt x="12531" y="1270"/>
                  </a:lnTo>
                  <a:lnTo>
                    <a:pt x="12531" y="2"/>
                  </a:lnTo>
                  <a:cubicBezTo>
                    <a:pt x="12519" y="1"/>
                    <a:pt x="12507" y="0"/>
                    <a:pt x="1249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75">
              <a:extLst>
                <a:ext uri="{FF2B5EF4-FFF2-40B4-BE49-F238E27FC236}">
                  <a16:creationId xmlns:a16="http://schemas.microsoft.com/office/drawing/2014/main" xmlns="" id="{261BEC76-9874-4254-955D-F1D2C7C8D8D3}"/>
                </a:ext>
              </a:extLst>
            </p:cNvPr>
            <p:cNvSpPr>
              <a:spLocks/>
            </p:cNvSpPr>
            <p:nvPr/>
          </p:nvSpPr>
          <p:spPr bwMode="auto">
            <a:xfrm>
              <a:off x="5440208" y="4257861"/>
              <a:ext cx="1863295" cy="506403"/>
            </a:xfrm>
            <a:custGeom>
              <a:avLst/>
              <a:gdLst>
                <a:gd name="T0" fmla="*/ 2962 w 26492"/>
                <a:gd name="T1" fmla="*/ 2962 h 2962"/>
                <a:gd name="T2" fmla="*/ 23531 w 26492"/>
                <a:gd name="T3" fmla="*/ 2962 h 2962"/>
                <a:gd name="T4" fmla="*/ 26492 w 26492"/>
                <a:gd name="T5" fmla="*/ 0 h 2962"/>
                <a:gd name="T6" fmla="*/ 0 w 26492"/>
                <a:gd name="T7" fmla="*/ 0 h 2962"/>
                <a:gd name="T8" fmla="*/ 2962 w 26492"/>
                <a:gd name="T9" fmla="*/ 2962 h 2962"/>
              </a:gdLst>
              <a:ahLst/>
              <a:cxnLst>
                <a:cxn ang="0">
                  <a:pos x="T0" y="T1"/>
                </a:cxn>
                <a:cxn ang="0">
                  <a:pos x="T2" y="T3"/>
                </a:cxn>
                <a:cxn ang="0">
                  <a:pos x="T4" y="T5"/>
                </a:cxn>
                <a:cxn ang="0">
                  <a:pos x="T6" y="T7"/>
                </a:cxn>
                <a:cxn ang="0">
                  <a:pos x="T8" y="T9"/>
                </a:cxn>
              </a:cxnLst>
              <a:rect l="0" t="0" r="r" b="b"/>
              <a:pathLst>
                <a:path w="26492" h="2962">
                  <a:moveTo>
                    <a:pt x="2962" y="2962"/>
                  </a:moveTo>
                  <a:lnTo>
                    <a:pt x="23531" y="2962"/>
                  </a:lnTo>
                  <a:cubicBezTo>
                    <a:pt x="25167" y="2962"/>
                    <a:pt x="26492" y="1636"/>
                    <a:pt x="26492" y="0"/>
                  </a:cubicBezTo>
                  <a:lnTo>
                    <a:pt x="0" y="0"/>
                  </a:lnTo>
                  <a:cubicBezTo>
                    <a:pt x="0" y="1636"/>
                    <a:pt x="1327" y="2962"/>
                    <a:pt x="2962"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 name="Group 6">
            <a:extLst>
              <a:ext uri="{FF2B5EF4-FFF2-40B4-BE49-F238E27FC236}">
                <a16:creationId xmlns:a16="http://schemas.microsoft.com/office/drawing/2014/main" xmlns="" id="{D77AAE6A-D6A8-4597-B1E7-B5B98BE0F040}"/>
              </a:ext>
            </a:extLst>
          </p:cNvPr>
          <p:cNvGrpSpPr/>
          <p:nvPr/>
        </p:nvGrpSpPr>
        <p:grpSpPr>
          <a:xfrm>
            <a:off x="1911142" y="2952038"/>
            <a:ext cx="1863295" cy="2349170"/>
            <a:chOff x="2112315" y="1532757"/>
            <a:chExt cx="1863295" cy="2396835"/>
          </a:xfrm>
        </p:grpSpPr>
        <p:sp>
          <p:nvSpPr>
            <p:cNvPr id="35" name="Freeform 33">
              <a:extLst>
                <a:ext uri="{FF2B5EF4-FFF2-40B4-BE49-F238E27FC236}">
                  <a16:creationId xmlns:a16="http://schemas.microsoft.com/office/drawing/2014/main" xmlns="" id="{5C1A633F-20E0-4BA9-A022-A0B00527920B}"/>
                </a:ext>
              </a:extLst>
            </p:cNvPr>
            <p:cNvSpPr>
              <a:spLocks/>
            </p:cNvSpPr>
            <p:nvPr/>
          </p:nvSpPr>
          <p:spPr bwMode="auto">
            <a:xfrm>
              <a:off x="3031758" y="1797198"/>
              <a:ext cx="916730" cy="1639537"/>
            </a:xfrm>
            <a:custGeom>
              <a:avLst/>
              <a:gdLst>
                <a:gd name="T0" fmla="*/ 12899 w 13022"/>
                <a:gd name="T1" fmla="*/ 22668 h 23308"/>
                <a:gd name="T2" fmla="*/ 553 w 13022"/>
                <a:gd name="T3" fmla="*/ 194 h 23308"/>
                <a:gd name="T4" fmla="*/ 204 w 13022"/>
                <a:gd name="T5" fmla="*/ 0 h 23308"/>
                <a:gd name="T6" fmla="*/ 0 w 13022"/>
                <a:gd name="T7" fmla="*/ 53 h 23308"/>
                <a:gd name="T8" fmla="*/ 0 w 13022"/>
                <a:gd name="T9" fmla="*/ 1561 h 23308"/>
                <a:gd name="T10" fmla="*/ 197 w 13022"/>
                <a:gd name="T11" fmla="*/ 1189 h 23308"/>
                <a:gd name="T12" fmla="*/ 12195 w 13022"/>
                <a:gd name="T13" fmla="*/ 23114 h 23308"/>
                <a:gd name="T14" fmla="*/ 12547 w 13022"/>
                <a:gd name="T15" fmla="*/ 23308 h 23308"/>
                <a:gd name="T16" fmla="*/ 12769 w 13022"/>
                <a:gd name="T17" fmla="*/ 23243 h 23308"/>
                <a:gd name="T18" fmla="*/ 12899 w 13022"/>
                <a:gd name="T19" fmla="*/ 22668 h 2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22" h="23308">
                  <a:moveTo>
                    <a:pt x="12899" y="22668"/>
                  </a:moveTo>
                  <a:lnTo>
                    <a:pt x="553" y="194"/>
                  </a:lnTo>
                  <a:cubicBezTo>
                    <a:pt x="478" y="74"/>
                    <a:pt x="346" y="1"/>
                    <a:pt x="204" y="0"/>
                  </a:cubicBezTo>
                  <a:cubicBezTo>
                    <a:pt x="132" y="0"/>
                    <a:pt x="62" y="19"/>
                    <a:pt x="0" y="53"/>
                  </a:cubicBezTo>
                  <a:lnTo>
                    <a:pt x="0" y="1561"/>
                  </a:lnTo>
                  <a:lnTo>
                    <a:pt x="197" y="1189"/>
                  </a:lnTo>
                  <a:lnTo>
                    <a:pt x="12195" y="23114"/>
                  </a:lnTo>
                  <a:cubicBezTo>
                    <a:pt x="12274" y="23239"/>
                    <a:pt x="12409" y="23308"/>
                    <a:pt x="12547" y="23308"/>
                  </a:cubicBezTo>
                  <a:cubicBezTo>
                    <a:pt x="12623" y="23308"/>
                    <a:pt x="12700" y="23287"/>
                    <a:pt x="12769" y="23243"/>
                  </a:cubicBezTo>
                  <a:cubicBezTo>
                    <a:pt x="12964" y="23120"/>
                    <a:pt x="13022" y="22863"/>
                    <a:pt x="12899" y="2266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Oval 35">
              <a:extLst>
                <a:ext uri="{FF2B5EF4-FFF2-40B4-BE49-F238E27FC236}">
                  <a16:creationId xmlns:a16="http://schemas.microsoft.com/office/drawing/2014/main" xmlns="" id="{532CB840-1373-49CC-9AC8-B6E925A8C64B}"/>
                </a:ext>
              </a:extLst>
            </p:cNvPr>
            <p:cNvSpPr>
              <a:spLocks noChangeArrowheads="1"/>
            </p:cNvSpPr>
            <p:nvPr/>
          </p:nvSpPr>
          <p:spPr bwMode="auto">
            <a:xfrm>
              <a:off x="2885298" y="1532757"/>
              <a:ext cx="315974" cy="31461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8" name="Oval 36">
              <a:extLst>
                <a:ext uri="{FF2B5EF4-FFF2-40B4-BE49-F238E27FC236}">
                  <a16:creationId xmlns:a16="http://schemas.microsoft.com/office/drawing/2014/main" xmlns="" id="{B4C49024-84BD-41E5-BFEF-65048F625232}"/>
                </a:ext>
              </a:extLst>
            </p:cNvPr>
            <p:cNvSpPr>
              <a:spLocks noChangeArrowheads="1"/>
            </p:cNvSpPr>
            <p:nvPr/>
          </p:nvSpPr>
          <p:spPr bwMode="auto">
            <a:xfrm>
              <a:off x="2939542" y="1587001"/>
              <a:ext cx="207485" cy="20748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09">
              <a:extLst>
                <a:ext uri="{FF2B5EF4-FFF2-40B4-BE49-F238E27FC236}">
                  <a16:creationId xmlns:a16="http://schemas.microsoft.com/office/drawing/2014/main" xmlns="" id="{812DE11D-F4E1-4272-82F9-70140154932E}"/>
                </a:ext>
              </a:extLst>
            </p:cNvPr>
            <p:cNvSpPr>
              <a:spLocks/>
            </p:cNvSpPr>
            <p:nvPr/>
          </p:nvSpPr>
          <p:spPr bwMode="auto">
            <a:xfrm>
              <a:off x="2167915" y="1801267"/>
              <a:ext cx="863842" cy="1647674"/>
            </a:xfrm>
            <a:custGeom>
              <a:avLst/>
              <a:gdLst>
                <a:gd name="T0" fmla="*/ 12141 w 12289"/>
                <a:gd name="T1" fmla="*/ 137 h 23430"/>
                <a:gd name="T2" fmla="*/ 125 w 12289"/>
                <a:gd name="T3" fmla="*/ 22728 h 23430"/>
                <a:gd name="T4" fmla="*/ 247 w 12289"/>
                <a:gd name="T5" fmla="*/ 23305 h 23430"/>
                <a:gd name="T6" fmla="*/ 824 w 12289"/>
                <a:gd name="T7" fmla="*/ 23182 h 23430"/>
                <a:gd name="T8" fmla="*/ 12289 w 12289"/>
                <a:gd name="T9" fmla="*/ 1508 h 23430"/>
                <a:gd name="T10" fmla="*/ 12289 w 12289"/>
                <a:gd name="T11" fmla="*/ 0 h 23430"/>
                <a:gd name="T12" fmla="*/ 12141 w 12289"/>
                <a:gd name="T13" fmla="*/ 137 h 23430"/>
              </a:gdLst>
              <a:ahLst/>
              <a:cxnLst>
                <a:cxn ang="0">
                  <a:pos x="T0" y="T1"/>
                </a:cxn>
                <a:cxn ang="0">
                  <a:pos x="T2" y="T3"/>
                </a:cxn>
                <a:cxn ang="0">
                  <a:pos x="T4" y="T5"/>
                </a:cxn>
                <a:cxn ang="0">
                  <a:pos x="T6" y="T7"/>
                </a:cxn>
                <a:cxn ang="0">
                  <a:pos x="T8" y="T9"/>
                </a:cxn>
                <a:cxn ang="0">
                  <a:pos x="T10" y="T11"/>
                </a:cxn>
                <a:cxn ang="0">
                  <a:pos x="T12" y="T13"/>
                </a:cxn>
              </a:cxnLst>
              <a:rect l="0" t="0" r="r" b="b"/>
              <a:pathLst>
                <a:path w="12289" h="23430">
                  <a:moveTo>
                    <a:pt x="12141" y="137"/>
                  </a:moveTo>
                  <a:lnTo>
                    <a:pt x="125" y="22728"/>
                  </a:lnTo>
                  <a:cubicBezTo>
                    <a:pt x="0" y="22921"/>
                    <a:pt x="54" y="23179"/>
                    <a:pt x="247" y="23305"/>
                  </a:cubicBezTo>
                  <a:cubicBezTo>
                    <a:pt x="441" y="23430"/>
                    <a:pt x="698" y="23375"/>
                    <a:pt x="824" y="23182"/>
                  </a:cubicBezTo>
                  <a:lnTo>
                    <a:pt x="12289" y="1508"/>
                  </a:lnTo>
                  <a:lnTo>
                    <a:pt x="12289" y="0"/>
                  </a:lnTo>
                  <a:cubicBezTo>
                    <a:pt x="12230" y="32"/>
                    <a:pt x="12179" y="79"/>
                    <a:pt x="12141"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10">
              <a:extLst>
                <a:ext uri="{FF2B5EF4-FFF2-40B4-BE49-F238E27FC236}">
                  <a16:creationId xmlns:a16="http://schemas.microsoft.com/office/drawing/2014/main" xmlns="" id="{DBEDD103-F7EC-4D42-8AA6-7EC40603FA36}"/>
                </a:ext>
              </a:extLst>
            </p:cNvPr>
            <p:cNvSpPr>
              <a:spLocks/>
            </p:cNvSpPr>
            <p:nvPr/>
          </p:nvSpPr>
          <p:spPr bwMode="auto">
            <a:xfrm>
              <a:off x="2112315" y="3385203"/>
              <a:ext cx="1863295" cy="544389"/>
            </a:xfrm>
            <a:custGeom>
              <a:avLst/>
              <a:gdLst>
                <a:gd name="T0" fmla="*/ 2961 w 26492"/>
                <a:gd name="T1" fmla="*/ 2962 h 2962"/>
                <a:gd name="T2" fmla="*/ 23530 w 26492"/>
                <a:gd name="T3" fmla="*/ 2962 h 2962"/>
                <a:gd name="T4" fmla="*/ 26492 w 26492"/>
                <a:gd name="T5" fmla="*/ 0 h 2962"/>
                <a:gd name="T6" fmla="*/ 0 w 26492"/>
                <a:gd name="T7" fmla="*/ 0 h 2962"/>
                <a:gd name="T8" fmla="*/ 2961 w 26492"/>
                <a:gd name="T9" fmla="*/ 2962 h 2962"/>
              </a:gdLst>
              <a:ahLst/>
              <a:cxnLst>
                <a:cxn ang="0">
                  <a:pos x="T0" y="T1"/>
                </a:cxn>
                <a:cxn ang="0">
                  <a:pos x="T2" y="T3"/>
                </a:cxn>
                <a:cxn ang="0">
                  <a:pos x="T4" y="T5"/>
                </a:cxn>
                <a:cxn ang="0">
                  <a:pos x="T6" y="T7"/>
                </a:cxn>
                <a:cxn ang="0">
                  <a:pos x="T8" y="T9"/>
                </a:cxn>
              </a:cxnLst>
              <a:rect l="0" t="0" r="r" b="b"/>
              <a:pathLst>
                <a:path w="26492" h="2962">
                  <a:moveTo>
                    <a:pt x="2961" y="2962"/>
                  </a:moveTo>
                  <a:lnTo>
                    <a:pt x="23530" y="2962"/>
                  </a:lnTo>
                  <a:cubicBezTo>
                    <a:pt x="25165" y="2962"/>
                    <a:pt x="26492" y="1636"/>
                    <a:pt x="26492" y="0"/>
                  </a:cubicBezTo>
                  <a:lnTo>
                    <a:pt x="0" y="0"/>
                  </a:lnTo>
                  <a:cubicBezTo>
                    <a:pt x="0" y="1636"/>
                    <a:pt x="1326" y="2962"/>
                    <a:pt x="2961" y="296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7" name="TextBox 46">
            <a:extLst>
              <a:ext uri="{FF2B5EF4-FFF2-40B4-BE49-F238E27FC236}">
                <a16:creationId xmlns:a16="http://schemas.microsoft.com/office/drawing/2014/main" xmlns="" id="{6FB5EBD6-E425-4D90-94B9-132DA2BA9EDF}"/>
              </a:ext>
            </a:extLst>
          </p:cNvPr>
          <p:cNvSpPr txBox="1"/>
          <p:nvPr/>
        </p:nvSpPr>
        <p:spPr>
          <a:xfrm>
            <a:off x="2038255" y="6234354"/>
            <a:ext cx="1223412" cy="553998"/>
          </a:xfrm>
          <a:prstGeom prst="rect">
            <a:avLst/>
          </a:prstGeom>
          <a:noFill/>
        </p:spPr>
        <p:txBody>
          <a:bodyPr wrap="none" tIns="0" bIns="0" rtlCol="0" anchor="b">
            <a:spAutoFit/>
          </a:bodyPr>
          <a:lstStyle>
            <a:defPPr>
              <a:defRPr lang="en-US"/>
            </a:defPPr>
            <a:lvl1pPr algn="ctr">
              <a:defRPr sz="4500" b="1">
                <a:solidFill>
                  <a:schemeClr val="tx2"/>
                </a:solidFill>
              </a:defRPr>
            </a:lvl1pPr>
          </a:lstStyle>
          <a:p>
            <a:r>
              <a:rPr lang="uz-Cyrl-UZ" sz="3600" dirty="0" smtClean="0"/>
              <a:t>10</a:t>
            </a:r>
            <a:r>
              <a:rPr lang="en-US" sz="3600" dirty="0" smtClean="0"/>
              <a:t>0</a:t>
            </a:r>
            <a:r>
              <a:rPr lang="en-US" sz="3600" dirty="0"/>
              <a:t>%</a:t>
            </a:r>
          </a:p>
        </p:txBody>
      </p:sp>
      <p:sp>
        <p:nvSpPr>
          <p:cNvPr id="48" name="TextBox 47">
            <a:extLst>
              <a:ext uri="{FF2B5EF4-FFF2-40B4-BE49-F238E27FC236}">
                <a16:creationId xmlns:a16="http://schemas.microsoft.com/office/drawing/2014/main" xmlns="" id="{05D3D832-9DBE-4AD5-A14D-638669468CEA}"/>
              </a:ext>
            </a:extLst>
          </p:cNvPr>
          <p:cNvSpPr txBox="1"/>
          <p:nvPr/>
        </p:nvSpPr>
        <p:spPr>
          <a:xfrm>
            <a:off x="5850321" y="6201344"/>
            <a:ext cx="1223412" cy="553998"/>
          </a:xfrm>
          <a:prstGeom prst="rect">
            <a:avLst/>
          </a:prstGeom>
          <a:noFill/>
        </p:spPr>
        <p:txBody>
          <a:bodyPr wrap="none" tIns="0" bIns="0" rtlCol="0" anchor="b">
            <a:spAutoFit/>
          </a:bodyPr>
          <a:lstStyle>
            <a:defPPr>
              <a:defRPr lang="en-US"/>
            </a:defPPr>
            <a:lvl1pPr algn="ctr">
              <a:defRPr sz="8625" b="1">
                <a:solidFill>
                  <a:schemeClr val="tx2"/>
                </a:solidFill>
              </a:defRPr>
            </a:lvl1pPr>
          </a:lstStyle>
          <a:p>
            <a:r>
              <a:rPr lang="uz-Cyrl-UZ" sz="3600" dirty="0" smtClean="0"/>
              <a:t>10</a:t>
            </a:r>
            <a:r>
              <a:rPr lang="en-US" sz="3600" dirty="0" smtClean="0"/>
              <a:t>0</a:t>
            </a:r>
            <a:r>
              <a:rPr lang="en-US" sz="3600" dirty="0"/>
              <a:t>%</a:t>
            </a:r>
            <a:endParaRPr lang="en-US" sz="7200" dirty="0"/>
          </a:p>
        </p:txBody>
      </p:sp>
      <p:sp>
        <p:nvSpPr>
          <p:cNvPr id="43" name="TextBox 42">
            <a:extLst>
              <a:ext uri="{FF2B5EF4-FFF2-40B4-BE49-F238E27FC236}">
                <a16:creationId xmlns:a16="http://schemas.microsoft.com/office/drawing/2014/main" xmlns="" id="{03F652BE-6482-4375-9105-D7DD9A787163}"/>
              </a:ext>
            </a:extLst>
          </p:cNvPr>
          <p:cNvSpPr txBox="1"/>
          <p:nvPr/>
        </p:nvSpPr>
        <p:spPr>
          <a:xfrm>
            <a:off x="361537" y="751172"/>
            <a:ext cx="1556584" cy="400110"/>
          </a:xfrm>
          <a:prstGeom prst="rect">
            <a:avLst/>
          </a:prstGeom>
          <a:noFill/>
        </p:spPr>
        <p:txBody>
          <a:bodyPr wrap="square" lIns="0" rIns="0" rtlCol="0" anchor="b">
            <a:spAutoFit/>
          </a:bodyPr>
          <a:lstStyle/>
          <a:p>
            <a:pPr algn="ctr"/>
            <a:r>
              <a:rPr lang="uz-Cyrl-UZ" sz="2000" b="1" dirty="0" smtClean="0"/>
              <a:t>АКТИВ</a:t>
            </a:r>
            <a:endParaRPr lang="en-US" sz="2000" b="1" dirty="0"/>
          </a:p>
        </p:txBody>
      </p:sp>
      <p:sp>
        <p:nvSpPr>
          <p:cNvPr id="45" name="TextBox 44">
            <a:extLst>
              <a:ext uri="{FF2B5EF4-FFF2-40B4-BE49-F238E27FC236}">
                <a16:creationId xmlns:a16="http://schemas.microsoft.com/office/drawing/2014/main" xmlns="" id="{DEB5A1D8-D559-40BD-A563-58128B2CF197}"/>
              </a:ext>
            </a:extLst>
          </p:cNvPr>
          <p:cNvSpPr txBox="1"/>
          <p:nvPr/>
        </p:nvSpPr>
        <p:spPr>
          <a:xfrm>
            <a:off x="243200" y="6257409"/>
            <a:ext cx="1552452" cy="584775"/>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АКТИВИ</a:t>
            </a:r>
          </a:p>
          <a:p>
            <a:pPr algn="ctr"/>
            <a:r>
              <a:rPr lang="uz-Cyrl-UZ" sz="1600" b="1" dirty="0" smtClean="0"/>
              <a:t>400-сатр</a:t>
            </a:r>
            <a:endParaRPr lang="en-US" sz="1600" b="1" dirty="0"/>
          </a:p>
        </p:txBody>
      </p:sp>
      <p:sp>
        <p:nvSpPr>
          <p:cNvPr id="46" name="TextBox 45">
            <a:extLst>
              <a:ext uri="{FF2B5EF4-FFF2-40B4-BE49-F238E27FC236}">
                <a16:creationId xmlns:a16="http://schemas.microsoft.com/office/drawing/2014/main" xmlns="" id="{03F652BE-6482-4375-9105-D7DD9A787163}"/>
              </a:ext>
            </a:extLst>
          </p:cNvPr>
          <p:cNvSpPr txBox="1"/>
          <p:nvPr/>
        </p:nvSpPr>
        <p:spPr>
          <a:xfrm>
            <a:off x="7380312" y="750951"/>
            <a:ext cx="1556584" cy="400110"/>
          </a:xfrm>
          <a:prstGeom prst="rect">
            <a:avLst/>
          </a:prstGeom>
          <a:noFill/>
        </p:spPr>
        <p:txBody>
          <a:bodyPr wrap="square" lIns="0" rIns="0" rtlCol="0" anchor="b">
            <a:spAutoFit/>
          </a:bodyPr>
          <a:lstStyle/>
          <a:p>
            <a:pPr algn="ctr"/>
            <a:r>
              <a:rPr lang="uz-Cyrl-UZ" sz="2000" b="1" dirty="0" smtClean="0"/>
              <a:t>ПАССИВ</a:t>
            </a:r>
            <a:endParaRPr lang="en-US" sz="2000" b="1" dirty="0"/>
          </a:p>
        </p:txBody>
      </p:sp>
      <p:sp>
        <p:nvSpPr>
          <p:cNvPr id="50" name="TextBox 49">
            <a:extLst>
              <a:ext uri="{FF2B5EF4-FFF2-40B4-BE49-F238E27FC236}">
                <a16:creationId xmlns:a16="http://schemas.microsoft.com/office/drawing/2014/main" xmlns="" id="{03F652BE-6482-4375-9105-D7DD9A787163}"/>
              </a:ext>
            </a:extLst>
          </p:cNvPr>
          <p:cNvSpPr txBox="1"/>
          <p:nvPr/>
        </p:nvSpPr>
        <p:spPr>
          <a:xfrm>
            <a:off x="5220072" y="1628800"/>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ЎЗ МАБЛАҒЛАРИ МАНБАЛАРИ</a:t>
            </a:r>
            <a:endParaRPr lang="en-US" b="1" dirty="0"/>
          </a:p>
        </p:txBody>
      </p:sp>
      <p:sp>
        <p:nvSpPr>
          <p:cNvPr id="52" name="TextBox 51">
            <a:extLst>
              <a:ext uri="{FF2B5EF4-FFF2-40B4-BE49-F238E27FC236}">
                <a16:creationId xmlns:a16="http://schemas.microsoft.com/office/drawing/2014/main" xmlns="" id="{DEB5A1D8-D559-40BD-A563-58128B2CF197}"/>
              </a:ext>
            </a:extLst>
          </p:cNvPr>
          <p:cNvSpPr txBox="1"/>
          <p:nvPr/>
        </p:nvSpPr>
        <p:spPr>
          <a:xfrm>
            <a:off x="325466" y="2802542"/>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010-120-сатр</a:t>
            </a:r>
            <a:endParaRPr lang="en-US" sz="1600" b="1" dirty="0"/>
          </a:p>
        </p:txBody>
      </p:sp>
      <p:sp>
        <p:nvSpPr>
          <p:cNvPr id="53" name="TextBox 52">
            <a:extLst>
              <a:ext uri="{FF2B5EF4-FFF2-40B4-BE49-F238E27FC236}">
                <a16:creationId xmlns:a16="http://schemas.microsoft.com/office/drawing/2014/main" xmlns="" id="{DEB5A1D8-D559-40BD-A563-58128B2CF197}"/>
              </a:ext>
            </a:extLst>
          </p:cNvPr>
          <p:cNvSpPr txBox="1"/>
          <p:nvPr/>
        </p:nvSpPr>
        <p:spPr>
          <a:xfrm>
            <a:off x="264292" y="4782149"/>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a:t>1</a:t>
            </a:r>
            <a:r>
              <a:rPr lang="en-US" sz="1600" b="1" dirty="0"/>
              <a:t>0</a:t>
            </a:r>
            <a:r>
              <a:rPr lang="uz-Cyrl-UZ" sz="1600" b="1" dirty="0"/>
              <a:t>00-</a:t>
            </a:r>
            <a:r>
              <a:rPr lang="en-US" sz="1600" b="1" dirty="0"/>
              <a:t>5</a:t>
            </a:r>
            <a:r>
              <a:rPr lang="uz-Cyrl-UZ" sz="1600" b="1" dirty="0"/>
              <a:t>9</a:t>
            </a:r>
            <a:r>
              <a:rPr lang="en-US" sz="1600" b="1" dirty="0"/>
              <a:t>0</a:t>
            </a:r>
            <a:r>
              <a:rPr lang="uz-Cyrl-UZ" sz="1600" b="1" dirty="0"/>
              <a:t>0</a:t>
            </a:r>
            <a:endParaRPr lang="en-US" sz="1600" b="1" dirty="0"/>
          </a:p>
        </p:txBody>
      </p:sp>
      <p:sp>
        <p:nvSpPr>
          <p:cNvPr id="54" name="TextBox 53">
            <a:extLst>
              <a:ext uri="{FF2B5EF4-FFF2-40B4-BE49-F238E27FC236}">
                <a16:creationId xmlns:a16="http://schemas.microsoft.com/office/drawing/2014/main" xmlns="" id="{DEB5A1D8-D559-40BD-A563-58128B2CF197}"/>
              </a:ext>
            </a:extLst>
          </p:cNvPr>
          <p:cNvSpPr txBox="1"/>
          <p:nvPr/>
        </p:nvSpPr>
        <p:spPr>
          <a:xfrm>
            <a:off x="267583" y="5188730"/>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a:t>1</a:t>
            </a:r>
            <a:r>
              <a:rPr lang="en-US" sz="1600" b="1" dirty="0" smtClean="0"/>
              <a:t>4</a:t>
            </a:r>
            <a:r>
              <a:rPr lang="uz-Cyrl-UZ" sz="1600" b="1" dirty="0" smtClean="0"/>
              <a:t>0-380-сатр</a:t>
            </a:r>
            <a:endParaRPr lang="en-US" sz="1600" b="1" dirty="0"/>
          </a:p>
        </p:txBody>
      </p:sp>
      <p:sp>
        <p:nvSpPr>
          <p:cNvPr id="55" name="TextBox 54">
            <a:extLst>
              <a:ext uri="{FF2B5EF4-FFF2-40B4-BE49-F238E27FC236}">
                <a16:creationId xmlns:a16="http://schemas.microsoft.com/office/drawing/2014/main" xmlns="" id="{DEB5A1D8-D559-40BD-A563-58128B2CF197}"/>
              </a:ext>
            </a:extLst>
          </p:cNvPr>
          <p:cNvSpPr txBox="1"/>
          <p:nvPr/>
        </p:nvSpPr>
        <p:spPr>
          <a:xfrm>
            <a:off x="304226" y="3235418"/>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1-БЎЛИМ 130-сатр</a:t>
            </a:r>
            <a:endParaRPr lang="en-US" sz="1600" b="1" dirty="0"/>
          </a:p>
        </p:txBody>
      </p:sp>
      <p:sp>
        <p:nvSpPr>
          <p:cNvPr id="56" name="TextBox 55">
            <a:extLst>
              <a:ext uri="{FF2B5EF4-FFF2-40B4-BE49-F238E27FC236}">
                <a16:creationId xmlns:a16="http://schemas.microsoft.com/office/drawing/2014/main" xmlns="" id="{DEB5A1D8-D559-40BD-A563-58128B2CF197}"/>
              </a:ext>
            </a:extLst>
          </p:cNvPr>
          <p:cNvSpPr txBox="1"/>
          <p:nvPr/>
        </p:nvSpPr>
        <p:spPr>
          <a:xfrm>
            <a:off x="251497" y="5618063"/>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t>ЖАМИ 2-БЎЛИМ 390-сатр</a:t>
            </a:r>
            <a:endParaRPr lang="en-US" sz="1600" b="1" dirty="0"/>
          </a:p>
        </p:txBody>
      </p:sp>
      <p:sp>
        <p:nvSpPr>
          <p:cNvPr id="57" name="TextBox 56">
            <a:extLst>
              <a:ext uri="{FF2B5EF4-FFF2-40B4-BE49-F238E27FC236}">
                <a16:creationId xmlns:a16="http://schemas.microsoft.com/office/drawing/2014/main" xmlns="" id="{DEB5A1D8-D559-40BD-A563-58128B2CF197}"/>
              </a:ext>
            </a:extLst>
          </p:cNvPr>
          <p:cNvSpPr txBox="1"/>
          <p:nvPr/>
        </p:nvSpPr>
        <p:spPr>
          <a:xfrm>
            <a:off x="7326047" y="2229988"/>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8300-8900</a:t>
            </a:r>
            <a:endParaRPr lang="en-US" sz="1600" b="1" dirty="0"/>
          </a:p>
        </p:txBody>
      </p:sp>
      <p:sp>
        <p:nvSpPr>
          <p:cNvPr id="59" name="TextBox 58">
            <a:extLst>
              <a:ext uri="{FF2B5EF4-FFF2-40B4-BE49-F238E27FC236}">
                <a16:creationId xmlns:a16="http://schemas.microsoft.com/office/drawing/2014/main" xmlns="" id="{DEB5A1D8-D559-40BD-A563-58128B2CF197}"/>
              </a:ext>
            </a:extLst>
          </p:cNvPr>
          <p:cNvSpPr txBox="1"/>
          <p:nvPr/>
        </p:nvSpPr>
        <p:spPr>
          <a:xfrm>
            <a:off x="7326047" y="2704071"/>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t>410-470-сатр</a:t>
            </a:r>
            <a:endParaRPr lang="en-US" sz="1600" b="1" dirty="0"/>
          </a:p>
        </p:txBody>
      </p:sp>
      <p:sp>
        <p:nvSpPr>
          <p:cNvPr id="60" name="TextBox 59">
            <a:extLst>
              <a:ext uri="{FF2B5EF4-FFF2-40B4-BE49-F238E27FC236}">
                <a16:creationId xmlns:a16="http://schemas.microsoft.com/office/drawing/2014/main" xmlns="" id="{DEB5A1D8-D559-40BD-A563-58128B2CF197}"/>
              </a:ext>
            </a:extLst>
          </p:cNvPr>
          <p:cNvSpPr txBox="1"/>
          <p:nvPr/>
        </p:nvSpPr>
        <p:spPr>
          <a:xfrm>
            <a:off x="7335321" y="3157690"/>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1-БЎЛИМ 480-сатр</a:t>
            </a:r>
            <a:endParaRPr lang="en-US" sz="1600" b="1" dirty="0">
              <a:solidFill>
                <a:schemeClr val="tx1">
                  <a:lumMod val="65000"/>
                  <a:lumOff val="35000"/>
                </a:schemeClr>
              </a:solidFill>
            </a:endParaRPr>
          </a:p>
        </p:txBody>
      </p:sp>
      <p:sp>
        <p:nvSpPr>
          <p:cNvPr id="61" name="TextBox 60">
            <a:extLst>
              <a:ext uri="{FF2B5EF4-FFF2-40B4-BE49-F238E27FC236}">
                <a16:creationId xmlns:a16="http://schemas.microsoft.com/office/drawing/2014/main" xmlns="" id="{7A660EFA-1A12-47F9-952B-39ACC8DB3037}"/>
              </a:ext>
            </a:extLst>
          </p:cNvPr>
          <p:cNvSpPr txBox="1"/>
          <p:nvPr/>
        </p:nvSpPr>
        <p:spPr>
          <a:xfrm>
            <a:off x="7310397" y="3867020"/>
            <a:ext cx="1556584" cy="584775"/>
          </a:xfrm>
          <a:prstGeom prst="rect">
            <a:avLst/>
          </a:prstGeom>
          <a:solidFill>
            <a:srgbClr val="FFC000"/>
          </a:solidFill>
          <a:ln w="38100">
            <a:solidFill>
              <a:schemeClr val="tx1"/>
            </a:solidFill>
          </a:ln>
        </p:spPr>
        <p:txBody>
          <a:bodyPr wrap="square" lIns="0" rIns="0" rtlCol="0" anchor="b">
            <a:spAutoFit/>
          </a:bodyPr>
          <a:lstStyle/>
          <a:p>
            <a:pPr algn="ctr"/>
            <a:r>
              <a:rPr lang="en-US" sz="1600" b="1" dirty="0" smtClean="0"/>
              <a:t>II. </a:t>
            </a:r>
            <a:r>
              <a:rPr lang="uz-Cyrl-UZ" sz="1600" b="1" dirty="0" smtClean="0"/>
              <a:t>МАЖБУРИЯТЛАР</a:t>
            </a:r>
            <a:endParaRPr lang="en-US" sz="1600" b="1" dirty="0"/>
          </a:p>
        </p:txBody>
      </p:sp>
      <p:sp>
        <p:nvSpPr>
          <p:cNvPr id="62" name="TextBox 61">
            <a:extLst>
              <a:ext uri="{FF2B5EF4-FFF2-40B4-BE49-F238E27FC236}">
                <a16:creationId xmlns:a16="http://schemas.microsoft.com/office/drawing/2014/main" xmlns="" id="{DEB5A1D8-D559-40BD-A563-58128B2CF197}"/>
              </a:ext>
            </a:extLst>
          </p:cNvPr>
          <p:cNvSpPr txBox="1"/>
          <p:nvPr/>
        </p:nvSpPr>
        <p:spPr>
          <a:xfrm>
            <a:off x="7321915" y="4520720"/>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6000-79</a:t>
            </a:r>
            <a:r>
              <a:rPr lang="en-US" sz="1600" b="1" dirty="0">
                <a:solidFill>
                  <a:schemeClr val="tx1">
                    <a:lumMod val="65000"/>
                    <a:lumOff val="35000"/>
                  </a:schemeClr>
                </a:solidFill>
              </a:rPr>
              <a:t>0</a:t>
            </a:r>
            <a:r>
              <a:rPr lang="uz-Cyrl-UZ" sz="1600" b="1" dirty="0">
                <a:solidFill>
                  <a:schemeClr val="tx1">
                    <a:lumMod val="65000"/>
                    <a:lumOff val="35000"/>
                  </a:schemeClr>
                </a:solidFill>
              </a:rPr>
              <a:t>0</a:t>
            </a:r>
            <a:endParaRPr lang="en-US" sz="1600" b="1" dirty="0">
              <a:solidFill>
                <a:schemeClr val="tx1">
                  <a:lumMod val="65000"/>
                  <a:lumOff val="35000"/>
                </a:schemeClr>
              </a:solidFill>
            </a:endParaRPr>
          </a:p>
        </p:txBody>
      </p:sp>
      <p:sp>
        <p:nvSpPr>
          <p:cNvPr id="63" name="TextBox 62">
            <a:extLst>
              <a:ext uri="{FF2B5EF4-FFF2-40B4-BE49-F238E27FC236}">
                <a16:creationId xmlns:a16="http://schemas.microsoft.com/office/drawing/2014/main" xmlns="" id="{DEB5A1D8-D559-40BD-A563-58128B2CF197}"/>
              </a:ext>
            </a:extLst>
          </p:cNvPr>
          <p:cNvSpPr txBox="1"/>
          <p:nvPr/>
        </p:nvSpPr>
        <p:spPr>
          <a:xfrm>
            <a:off x="7333255" y="4951426"/>
            <a:ext cx="1552452" cy="338554"/>
          </a:xfrm>
          <a:prstGeom prst="rect">
            <a:avLst/>
          </a:prstGeom>
          <a:solidFill>
            <a:schemeClr val="tx2">
              <a:lumMod val="40000"/>
              <a:lumOff val="6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490-760-сатр</a:t>
            </a:r>
            <a:endParaRPr lang="en-US" sz="1600" b="1" dirty="0">
              <a:solidFill>
                <a:schemeClr val="tx1">
                  <a:lumMod val="65000"/>
                  <a:lumOff val="35000"/>
                </a:schemeClr>
              </a:solidFill>
            </a:endParaRPr>
          </a:p>
        </p:txBody>
      </p:sp>
      <p:sp>
        <p:nvSpPr>
          <p:cNvPr id="64" name="TextBox 63">
            <a:extLst>
              <a:ext uri="{FF2B5EF4-FFF2-40B4-BE49-F238E27FC236}">
                <a16:creationId xmlns:a16="http://schemas.microsoft.com/office/drawing/2014/main" xmlns="" id="{DEB5A1D8-D559-40BD-A563-58128B2CF197}"/>
              </a:ext>
            </a:extLst>
          </p:cNvPr>
          <p:cNvSpPr txBox="1"/>
          <p:nvPr/>
        </p:nvSpPr>
        <p:spPr>
          <a:xfrm>
            <a:off x="7333255" y="5373044"/>
            <a:ext cx="1552452" cy="584775"/>
          </a:xfrm>
          <a:prstGeom prst="rect">
            <a:avLst/>
          </a:prstGeom>
          <a:solidFill>
            <a:schemeClr val="accent4">
              <a:lumMod val="60000"/>
              <a:lumOff val="40000"/>
            </a:schemeClr>
          </a:solidFill>
          <a:ln w="3175">
            <a:solidFill>
              <a:schemeClr val="tx1"/>
            </a:solidFill>
          </a:ln>
        </p:spPr>
        <p:txBody>
          <a:bodyPr wrap="square" lIns="0" rIns="0" rtlCol="0" anchor="t">
            <a:spAutoFit/>
          </a:bodyPr>
          <a:lstStyle/>
          <a:p>
            <a:pPr algn="ctr"/>
            <a:r>
              <a:rPr lang="uz-Cyrl-UZ" sz="1600" b="1" dirty="0" smtClean="0">
                <a:solidFill>
                  <a:schemeClr val="tx1">
                    <a:lumMod val="65000"/>
                    <a:lumOff val="35000"/>
                  </a:schemeClr>
                </a:solidFill>
              </a:rPr>
              <a:t>ЖАМИ 2-БЎЛИМ 770-сатр</a:t>
            </a:r>
            <a:endParaRPr lang="en-US" sz="1600" b="1" dirty="0">
              <a:solidFill>
                <a:schemeClr val="tx1">
                  <a:lumMod val="65000"/>
                  <a:lumOff val="35000"/>
                </a:schemeClr>
              </a:solidFill>
            </a:endParaRPr>
          </a:p>
        </p:txBody>
      </p:sp>
      <p:sp>
        <p:nvSpPr>
          <p:cNvPr id="65" name="TextBox 64">
            <a:extLst>
              <a:ext uri="{FF2B5EF4-FFF2-40B4-BE49-F238E27FC236}">
                <a16:creationId xmlns:a16="http://schemas.microsoft.com/office/drawing/2014/main" xmlns="" id="{DEB5A1D8-D559-40BD-A563-58128B2CF197}"/>
              </a:ext>
            </a:extLst>
          </p:cNvPr>
          <p:cNvSpPr txBox="1"/>
          <p:nvPr/>
        </p:nvSpPr>
        <p:spPr>
          <a:xfrm>
            <a:off x="7333254" y="6047456"/>
            <a:ext cx="1703241" cy="615553"/>
          </a:xfrm>
          <a:prstGeom prst="rect">
            <a:avLst/>
          </a:prstGeom>
          <a:solidFill>
            <a:schemeClr val="bg1"/>
          </a:solidFill>
          <a:ln w="38100">
            <a:solidFill>
              <a:srgbClr val="FFFF00"/>
            </a:solidFill>
          </a:ln>
        </p:spPr>
        <p:txBody>
          <a:bodyPr wrap="square" lIns="0" rIns="0" rtlCol="0" anchor="t">
            <a:spAutoFit/>
          </a:bodyPr>
          <a:lstStyle/>
          <a:p>
            <a:pPr algn="ctr"/>
            <a:r>
              <a:rPr lang="uz-Cyrl-UZ" sz="1600" b="1" dirty="0" smtClean="0"/>
              <a:t>БАЛАНС </a:t>
            </a:r>
            <a:r>
              <a:rPr lang="uz-Cyrl-UZ" b="1" dirty="0" smtClean="0"/>
              <a:t>пассиви</a:t>
            </a:r>
            <a:r>
              <a:rPr lang="uz-Cyrl-UZ" sz="1600" b="1" dirty="0" smtClean="0"/>
              <a:t> </a:t>
            </a:r>
          </a:p>
          <a:p>
            <a:pPr algn="ctr"/>
            <a:r>
              <a:rPr lang="uz-Cyrl-UZ" sz="1600" b="1" dirty="0" smtClean="0"/>
              <a:t>780-сатр</a:t>
            </a:r>
            <a:endParaRPr lang="en-US" sz="1600" b="1" dirty="0"/>
          </a:p>
        </p:txBody>
      </p:sp>
      <p:sp>
        <p:nvSpPr>
          <p:cNvPr id="66" name="TextBox 65">
            <a:extLst>
              <a:ext uri="{FF2B5EF4-FFF2-40B4-BE49-F238E27FC236}">
                <a16:creationId xmlns:a16="http://schemas.microsoft.com/office/drawing/2014/main" xmlns="" id="{03F652BE-6482-4375-9105-D7DD9A787163}"/>
              </a:ext>
            </a:extLst>
          </p:cNvPr>
          <p:cNvSpPr txBox="1"/>
          <p:nvPr/>
        </p:nvSpPr>
        <p:spPr>
          <a:xfrm>
            <a:off x="373732" y="1637683"/>
            <a:ext cx="3667701" cy="369332"/>
          </a:xfrm>
          <a:prstGeom prst="rect">
            <a:avLst/>
          </a:prstGeom>
          <a:solidFill>
            <a:srgbClr val="FFC000"/>
          </a:solidFill>
          <a:ln w="38100">
            <a:solidFill>
              <a:schemeClr val="tx1"/>
            </a:solidFill>
          </a:ln>
        </p:spPr>
        <p:txBody>
          <a:bodyPr wrap="square" lIns="0" rIns="0" rtlCol="0" anchor="b">
            <a:spAutoFit/>
          </a:bodyPr>
          <a:lstStyle/>
          <a:p>
            <a:pPr algn="ctr"/>
            <a:r>
              <a:rPr lang="en-US" b="1" dirty="0" smtClean="0"/>
              <a:t>I. </a:t>
            </a:r>
            <a:r>
              <a:rPr lang="uz-Cyrl-UZ" b="1" dirty="0" smtClean="0"/>
              <a:t>УЗОҚ МУДДАТЛИ АКТИВЛАР</a:t>
            </a:r>
            <a:endParaRPr lang="en-US" b="1" dirty="0"/>
          </a:p>
        </p:txBody>
      </p:sp>
      <p:sp>
        <p:nvSpPr>
          <p:cNvPr id="67" name="TextBox 66">
            <a:extLst>
              <a:ext uri="{FF2B5EF4-FFF2-40B4-BE49-F238E27FC236}">
                <a16:creationId xmlns:a16="http://schemas.microsoft.com/office/drawing/2014/main" xmlns="" id="{DEB5A1D8-D559-40BD-A563-58128B2CF197}"/>
              </a:ext>
            </a:extLst>
          </p:cNvPr>
          <p:cNvSpPr txBox="1"/>
          <p:nvPr/>
        </p:nvSpPr>
        <p:spPr>
          <a:xfrm>
            <a:off x="304226" y="2275227"/>
            <a:ext cx="1552452" cy="338554"/>
          </a:xfrm>
          <a:prstGeom prst="rect">
            <a:avLst/>
          </a:prstGeom>
          <a:solidFill>
            <a:schemeClr val="accent6">
              <a:lumMod val="60000"/>
              <a:lumOff val="40000"/>
            </a:schemeClr>
          </a:solidFill>
          <a:ln w="3175">
            <a:solidFill>
              <a:schemeClr val="tx1"/>
            </a:solidFill>
          </a:ln>
        </p:spPr>
        <p:txBody>
          <a:bodyPr wrap="square" lIns="0" rIns="0" rtlCol="0" anchor="t">
            <a:spAutoFit/>
          </a:bodyPr>
          <a:lstStyle/>
          <a:p>
            <a:pPr algn="ctr"/>
            <a:r>
              <a:rPr lang="uz-Cyrl-UZ" sz="1600" b="1" dirty="0" smtClean="0"/>
              <a:t>0100-0990</a:t>
            </a:r>
            <a:endParaRPr lang="en-US" sz="1600" b="1" dirty="0"/>
          </a:p>
        </p:txBody>
      </p:sp>
      <p:cxnSp>
        <p:nvCxnSpPr>
          <p:cNvPr id="10" name="Прямая соединительная линия 9"/>
          <p:cNvCxnSpPr/>
          <p:nvPr/>
        </p:nvCxnSpPr>
        <p:spPr>
          <a:xfrm flipV="1">
            <a:off x="1816744" y="6244039"/>
            <a:ext cx="5505171" cy="32728"/>
          </a:xfrm>
          <a:prstGeom prst="line">
            <a:avLst/>
          </a:prstGeom>
        </p:spPr>
        <p:style>
          <a:lnRef idx="3">
            <a:schemeClr val="dk1"/>
          </a:lnRef>
          <a:fillRef idx="0">
            <a:schemeClr val="dk1"/>
          </a:fillRef>
          <a:effectRef idx="2">
            <a:schemeClr val="dk1"/>
          </a:effectRef>
          <a:fontRef idx="minor">
            <a:schemeClr val="tx1"/>
          </a:fontRef>
        </p:style>
      </p:cxnSp>
      <p:cxnSp>
        <p:nvCxnSpPr>
          <p:cNvPr id="58" name="Прямая соединительная линия 57"/>
          <p:cNvCxnSpPr/>
          <p:nvPr/>
        </p:nvCxnSpPr>
        <p:spPr>
          <a:xfrm flipV="1">
            <a:off x="1795652" y="6773756"/>
            <a:ext cx="5505171" cy="32728"/>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23338" y="6093623"/>
            <a:ext cx="465192" cy="769441"/>
          </a:xfrm>
          <a:prstGeom prst="rect">
            <a:avLst/>
          </a:prstGeom>
          <a:noFill/>
        </p:spPr>
        <p:txBody>
          <a:bodyPr wrap="none" rtlCol="0">
            <a:spAutoFit/>
          </a:bodyPr>
          <a:lstStyle/>
          <a:p>
            <a:r>
              <a:rPr lang="ru-RU" sz="4400" b="1" dirty="0"/>
              <a:t>=</a:t>
            </a:r>
          </a:p>
        </p:txBody>
      </p:sp>
    </p:spTree>
    <p:extLst>
      <p:ext uri="{BB962C8B-B14F-4D97-AF65-F5344CB8AC3E}">
        <p14:creationId xmlns:p14="http://schemas.microsoft.com/office/powerpoint/2010/main" val="2081655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79388" y="1196975"/>
            <a:ext cx="87137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eaLnBrk="1" hangingPunct="1"/>
            <a:endParaRPr lang="ru-RU" sz="1400" b="1" u="none"/>
          </a:p>
        </p:txBody>
      </p:sp>
      <p:sp>
        <p:nvSpPr>
          <p:cNvPr id="49174" name="Rectangle 22"/>
          <p:cNvSpPr>
            <a:spLocks noChangeArrowheads="1"/>
          </p:cNvSpPr>
          <p:nvPr/>
        </p:nvSpPr>
        <p:spPr bwMode="auto">
          <a:xfrm>
            <a:off x="179388" y="260350"/>
            <a:ext cx="8747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pPr algn="ctr"/>
            <a:r>
              <a:rPr lang="ru-RU" sz="2400" b="1" dirty="0" err="1">
                <a:solidFill>
                  <a:srgbClr val="0000FF"/>
                </a:solidFill>
              </a:rPr>
              <a:t>Корхона</a:t>
            </a:r>
            <a:r>
              <a:rPr lang="ru-RU" sz="2400" b="1" dirty="0">
                <a:solidFill>
                  <a:srgbClr val="0000FF"/>
                </a:solidFill>
              </a:rPr>
              <a:t> </a:t>
            </a:r>
            <a:r>
              <a:rPr lang="ru-RU" sz="2400" b="1" dirty="0" err="1">
                <a:solidFill>
                  <a:srgbClr val="0000FF"/>
                </a:solidFill>
              </a:rPr>
              <a:t>маблағлари</a:t>
            </a:r>
            <a:r>
              <a:rPr lang="ru-RU" sz="2400" b="1" dirty="0">
                <a:solidFill>
                  <a:srgbClr val="0000FF"/>
                </a:solidFill>
              </a:rPr>
              <a:t> </a:t>
            </a:r>
            <a:r>
              <a:rPr lang="ru-RU" sz="2400" b="1" dirty="0" err="1">
                <a:solidFill>
                  <a:srgbClr val="0000FF"/>
                </a:solidFill>
              </a:rPr>
              <a:t>ҳар</a:t>
            </a:r>
            <a:r>
              <a:rPr lang="ru-RU" sz="2400" b="1" dirty="0">
                <a:solidFill>
                  <a:srgbClr val="0000FF"/>
                </a:solidFill>
              </a:rPr>
              <a:t> хил </a:t>
            </a:r>
            <a:r>
              <a:rPr lang="ru-RU" sz="2400" b="1" dirty="0" err="1">
                <a:solidFill>
                  <a:srgbClr val="0000FF"/>
                </a:solidFill>
              </a:rPr>
              <a:t>манбалар</a:t>
            </a:r>
            <a:r>
              <a:rPr lang="ru-RU" sz="2400" b="1" dirty="0">
                <a:solidFill>
                  <a:srgbClr val="0000FF"/>
                </a:solidFill>
              </a:rPr>
              <a:t> </a:t>
            </a:r>
            <a:r>
              <a:rPr lang="ru-RU" sz="2400" b="1" dirty="0" err="1">
                <a:solidFill>
                  <a:srgbClr val="0000FF"/>
                </a:solidFill>
              </a:rPr>
              <a:t>ҳисобига</a:t>
            </a:r>
            <a:r>
              <a:rPr lang="ru-RU" sz="2400" b="1" dirty="0">
                <a:solidFill>
                  <a:srgbClr val="0000FF"/>
                </a:solidFill>
              </a:rPr>
              <a:t> </a:t>
            </a:r>
            <a:r>
              <a:rPr lang="ru-RU" sz="2400" b="1" dirty="0" err="1">
                <a:solidFill>
                  <a:srgbClr val="0000FF"/>
                </a:solidFill>
              </a:rPr>
              <a:t>шаклланади</a:t>
            </a:r>
            <a:r>
              <a:rPr lang="ru-RU" sz="2400" b="1" dirty="0">
                <a:solidFill>
                  <a:srgbClr val="0000FF"/>
                </a:solidFill>
              </a:rPr>
              <a:t>. Бухгалтерия </a:t>
            </a:r>
            <a:r>
              <a:rPr lang="ru-RU" sz="2400" b="1" dirty="0" err="1">
                <a:solidFill>
                  <a:srgbClr val="0000FF"/>
                </a:solidFill>
              </a:rPr>
              <a:t>балансига</a:t>
            </a:r>
            <a:r>
              <a:rPr lang="ru-RU" sz="2400" b="1" dirty="0">
                <a:solidFill>
                  <a:srgbClr val="0000FF"/>
                </a:solidFill>
              </a:rPr>
              <a:t> </a:t>
            </a:r>
            <a:r>
              <a:rPr lang="ru-RU" sz="2400" b="1" dirty="0" err="1">
                <a:solidFill>
                  <a:srgbClr val="0000FF"/>
                </a:solidFill>
              </a:rPr>
              <a:t>биноан</a:t>
            </a:r>
            <a:r>
              <a:rPr lang="ru-RU" sz="2400" b="1" dirty="0">
                <a:solidFill>
                  <a:srgbClr val="0000FF"/>
                </a:solidFill>
              </a:rPr>
              <a:t> </a:t>
            </a:r>
            <a:r>
              <a:rPr lang="ru-RU" sz="2400" b="1" dirty="0" err="1">
                <a:solidFill>
                  <a:srgbClr val="0000FF"/>
                </a:solidFill>
              </a:rPr>
              <a:t>хўжалик</a:t>
            </a:r>
            <a:r>
              <a:rPr lang="ru-RU" sz="2400" b="1" dirty="0">
                <a:solidFill>
                  <a:srgbClr val="0000FF"/>
                </a:solidFill>
              </a:rPr>
              <a:t> </a:t>
            </a:r>
            <a:endParaRPr lang="ru-RU" sz="2400" b="1" dirty="0" smtClean="0">
              <a:solidFill>
                <a:srgbClr val="0000FF"/>
              </a:solidFill>
            </a:endParaRPr>
          </a:p>
          <a:p>
            <a:pPr algn="ctr"/>
            <a:r>
              <a:rPr lang="ru-RU" sz="2400" b="1" dirty="0" err="1" smtClean="0">
                <a:solidFill>
                  <a:srgbClr val="0000FF"/>
                </a:solidFill>
              </a:rPr>
              <a:t>маблағларнинг</a:t>
            </a:r>
            <a:r>
              <a:rPr lang="ru-RU" sz="2400" b="1" dirty="0" smtClean="0">
                <a:solidFill>
                  <a:srgbClr val="0000FF"/>
                </a:solidFill>
              </a:rPr>
              <a:t> </a:t>
            </a:r>
            <a:r>
              <a:rPr lang="ru-RU" sz="2400" b="1" dirty="0" err="1">
                <a:solidFill>
                  <a:srgbClr val="0000FF"/>
                </a:solidFill>
              </a:rPr>
              <a:t>ташкил</a:t>
            </a:r>
            <a:r>
              <a:rPr lang="ru-RU" sz="2400" b="1" dirty="0">
                <a:solidFill>
                  <a:srgbClr val="0000FF"/>
                </a:solidFill>
              </a:rPr>
              <a:t> </a:t>
            </a:r>
            <a:r>
              <a:rPr lang="ru-RU" sz="2400" b="1" dirty="0" err="1">
                <a:solidFill>
                  <a:srgbClr val="0000FF"/>
                </a:solidFill>
              </a:rPr>
              <a:t>топиш</a:t>
            </a:r>
            <a:r>
              <a:rPr lang="ru-RU" sz="2400" b="1" dirty="0">
                <a:solidFill>
                  <a:srgbClr val="0000FF"/>
                </a:solidFill>
              </a:rPr>
              <a:t> </a:t>
            </a:r>
            <a:r>
              <a:rPr lang="ru-RU" sz="2400" b="1" dirty="0" err="1">
                <a:solidFill>
                  <a:srgbClr val="0000FF"/>
                </a:solidFill>
              </a:rPr>
              <a:t>манбалари</a:t>
            </a:r>
            <a:r>
              <a:rPr lang="ru-RU" sz="2400" b="1" dirty="0">
                <a:solidFill>
                  <a:srgbClr val="0000FF"/>
                </a:solidFill>
              </a:rPr>
              <a:t> 3</a:t>
            </a:r>
            <a:r>
              <a:rPr lang="ru-RU" sz="2400" b="1" dirty="0" smtClean="0">
                <a:solidFill>
                  <a:srgbClr val="0000FF"/>
                </a:solidFill>
              </a:rPr>
              <a:t> </a:t>
            </a:r>
            <a:r>
              <a:rPr lang="ru-RU" sz="2400" b="1" dirty="0" err="1">
                <a:solidFill>
                  <a:srgbClr val="0000FF"/>
                </a:solidFill>
              </a:rPr>
              <a:t>турга</a:t>
            </a:r>
            <a:r>
              <a:rPr lang="ru-RU" sz="2400" b="1" dirty="0">
                <a:solidFill>
                  <a:srgbClr val="0000FF"/>
                </a:solidFill>
              </a:rPr>
              <a:t> </a:t>
            </a:r>
            <a:r>
              <a:rPr lang="ru-RU" sz="2400" b="1" dirty="0" err="1">
                <a:solidFill>
                  <a:srgbClr val="0000FF"/>
                </a:solidFill>
              </a:rPr>
              <a:t>бўлинади</a:t>
            </a:r>
            <a:r>
              <a:rPr lang="ru-RU" sz="2400" b="1" dirty="0">
                <a:solidFill>
                  <a:srgbClr val="0000FF"/>
                </a:solidFill>
              </a:rPr>
              <a:t>:</a:t>
            </a:r>
          </a:p>
        </p:txBody>
      </p:sp>
      <p:sp>
        <p:nvSpPr>
          <p:cNvPr id="49175" name="Rectangle 23"/>
          <p:cNvSpPr>
            <a:spLocks noChangeArrowheads="1"/>
          </p:cNvSpPr>
          <p:nvPr/>
        </p:nvSpPr>
        <p:spPr bwMode="auto">
          <a:xfrm>
            <a:off x="1259632" y="1724467"/>
            <a:ext cx="6192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1.</a:t>
            </a:r>
            <a:r>
              <a:rPr kumimoji="1" lang="ru-RU" sz="2400" b="1" u="none" dirty="0">
                <a:solidFill>
                  <a:srgbClr val="0000FF"/>
                </a:solidFill>
              </a:rPr>
              <a:t> </a:t>
            </a:r>
            <a:r>
              <a:rPr lang="uz-Cyrl-UZ" b="1" dirty="0">
                <a:solidFill>
                  <a:srgbClr val="0000FF"/>
                </a:solidFill>
              </a:rPr>
              <a:t>Ўз маблағларининг манбалари</a:t>
            </a:r>
            <a:r>
              <a:rPr lang="uz-Cyrl-UZ" sz="1600" u="none" dirty="0"/>
              <a:t> - корхонани ташкил этиш пайтида  ҳосил қилинган устав капитали, шунингдек, қўшилган капитал, резерв капитали, мақсадли тушумлар, корхонанинг ишлаб топилган соф фойдасидан шакллантирилган бошқа воситалар киради.</a:t>
            </a:r>
            <a:endParaRPr kumimoji="1" lang="ru-RU" sz="1600" u="none" dirty="0"/>
          </a:p>
        </p:txBody>
      </p:sp>
      <p:sp>
        <p:nvSpPr>
          <p:cNvPr id="49176" name="Rectangle 24"/>
          <p:cNvSpPr>
            <a:spLocks noChangeArrowheads="1"/>
          </p:cNvSpPr>
          <p:nvPr/>
        </p:nvSpPr>
        <p:spPr bwMode="auto">
          <a:xfrm>
            <a:off x="2915076" y="3396317"/>
            <a:ext cx="507459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1600" b="1" u="none" dirty="0">
                <a:solidFill>
                  <a:srgbClr val="0000FF"/>
                </a:solidFill>
              </a:rPr>
              <a:t>2. </a:t>
            </a:r>
            <a:r>
              <a:rPr lang="uz-Cyrl-UZ" b="1" dirty="0">
                <a:solidFill>
                  <a:srgbClr val="0000FF"/>
                </a:solidFill>
              </a:rPr>
              <a:t>Мажбуриятлар</a:t>
            </a:r>
            <a:r>
              <a:rPr lang="uz-Cyrl-UZ" sz="1600" b="1" dirty="0"/>
              <a:t> - </a:t>
            </a:r>
            <a:r>
              <a:rPr lang="uz-Cyrl-UZ" sz="1600" dirty="0"/>
              <a:t>шахснинг (қарздорнинг) бошқа шахс (кредитор) фойдасига муайян ишни амалга ошириш, масалан, мол-мулкни топширишни бажариш, пул тўлаш ва бошқа мажбуриятларидир ёки муайян ҳатти-ҳаракатдан тийилиб туриш мажбуриятидир.</a:t>
            </a:r>
            <a:endParaRPr kumimoji="1" lang="ru-RU" sz="1600" u="none" dirty="0"/>
          </a:p>
        </p:txBody>
      </p:sp>
      <p:sp>
        <p:nvSpPr>
          <p:cNvPr id="49177" name="Rectangle 25"/>
          <p:cNvSpPr>
            <a:spLocks noChangeArrowheads="1"/>
          </p:cNvSpPr>
          <p:nvPr/>
        </p:nvSpPr>
        <p:spPr bwMode="auto">
          <a:xfrm>
            <a:off x="1152012" y="5178856"/>
            <a:ext cx="61912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457200" algn="l"/>
              </a:tabLst>
              <a:defRPr u="sng">
                <a:solidFill>
                  <a:schemeClr val="tx1"/>
                </a:solidFill>
                <a:latin typeface="Arial" panose="020B0604020202020204" pitchFamily="34" charset="0"/>
              </a:defRPr>
            </a:lvl1pPr>
            <a:lvl2pPr marL="742950" indent="-285750">
              <a:tabLst>
                <a:tab pos="457200" algn="l"/>
              </a:tabLst>
              <a:defRPr u="sng">
                <a:solidFill>
                  <a:schemeClr val="tx1"/>
                </a:solidFill>
                <a:latin typeface="Arial" panose="020B0604020202020204" pitchFamily="34" charset="0"/>
              </a:defRPr>
            </a:lvl2pPr>
            <a:lvl3pPr marL="1143000" indent="-228600">
              <a:tabLst>
                <a:tab pos="457200" algn="l"/>
              </a:tabLst>
              <a:defRPr u="sng">
                <a:solidFill>
                  <a:schemeClr val="tx1"/>
                </a:solidFill>
                <a:latin typeface="Arial" panose="020B0604020202020204" pitchFamily="34" charset="0"/>
              </a:defRPr>
            </a:lvl3pPr>
            <a:lvl4pPr marL="1600200" indent="-228600">
              <a:tabLst>
                <a:tab pos="457200" algn="l"/>
              </a:tabLst>
              <a:defRPr u="sng">
                <a:solidFill>
                  <a:schemeClr val="tx1"/>
                </a:solidFill>
                <a:latin typeface="Arial" panose="020B0604020202020204" pitchFamily="34" charset="0"/>
              </a:defRPr>
            </a:lvl4pPr>
            <a:lvl5pPr marL="2057400" indent="-228600">
              <a:tabLst>
                <a:tab pos="457200" algn="l"/>
              </a:tabLst>
              <a:defRPr u="sng">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u="sng">
                <a:solidFill>
                  <a:schemeClr val="tx1"/>
                </a:solidFill>
                <a:latin typeface="Arial" panose="020B0604020202020204" pitchFamily="34" charset="0"/>
              </a:defRPr>
            </a:lvl9pPr>
          </a:lstStyle>
          <a:p>
            <a:pPr algn="just"/>
            <a:r>
              <a:rPr kumimoji="1" lang="ru-RU" sz="2000" b="1" u="none" dirty="0">
                <a:solidFill>
                  <a:srgbClr val="0000FF"/>
                </a:solidFill>
              </a:rPr>
              <a:t>3</a:t>
            </a:r>
            <a:r>
              <a:rPr kumimoji="1" lang="ru-RU" b="1" u="none" dirty="0">
                <a:solidFill>
                  <a:srgbClr val="0000FF"/>
                </a:solidFill>
              </a:rPr>
              <a:t>. </a:t>
            </a:r>
            <a:r>
              <a:rPr kumimoji="1" lang="ru-RU" b="1" dirty="0" err="1" smtClean="0">
                <a:solidFill>
                  <a:srgbClr val="0000FF"/>
                </a:solidFill>
              </a:rPr>
              <a:t>Четдан</a:t>
            </a:r>
            <a:r>
              <a:rPr kumimoji="1" lang="ru-RU" b="1" dirty="0" smtClean="0">
                <a:solidFill>
                  <a:srgbClr val="0000FF"/>
                </a:solidFill>
              </a:rPr>
              <a:t> </a:t>
            </a:r>
            <a:r>
              <a:rPr kumimoji="1" lang="ru-RU" b="1" dirty="0" err="1" smtClean="0">
                <a:solidFill>
                  <a:srgbClr val="0000FF"/>
                </a:solidFill>
              </a:rPr>
              <a:t>жалб</a:t>
            </a:r>
            <a:r>
              <a:rPr kumimoji="1" lang="ru-RU" b="1" dirty="0" smtClean="0">
                <a:solidFill>
                  <a:srgbClr val="0000FF"/>
                </a:solidFill>
              </a:rPr>
              <a:t> </a:t>
            </a:r>
            <a:r>
              <a:rPr kumimoji="1" lang="ru-RU" b="1" dirty="0" err="1" smtClean="0">
                <a:solidFill>
                  <a:srgbClr val="0000FF"/>
                </a:solidFill>
              </a:rPr>
              <a:t>қилинган</a:t>
            </a:r>
            <a:r>
              <a:rPr kumimoji="1" lang="ru-RU" b="1" dirty="0" smtClean="0">
                <a:solidFill>
                  <a:srgbClr val="0000FF"/>
                </a:solidFill>
              </a:rPr>
              <a:t> </a:t>
            </a:r>
            <a:r>
              <a:rPr kumimoji="1" lang="ru-RU" b="1" dirty="0" err="1" smtClean="0">
                <a:solidFill>
                  <a:srgbClr val="0000FF"/>
                </a:solidFill>
              </a:rPr>
              <a:t>маблағлар</a:t>
            </a:r>
            <a:r>
              <a:rPr kumimoji="1" lang="ru-RU" b="1" u="none" dirty="0" smtClean="0"/>
              <a:t> </a:t>
            </a:r>
            <a:r>
              <a:rPr kumimoji="1" lang="ru-RU" u="none" dirty="0"/>
              <a:t>– </a:t>
            </a:r>
            <a:r>
              <a:rPr kumimoji="1" lang="ru-RU" u="none" dirty="0" err="1" smtClean="0"/>
              <a:t>тўғридан-тўғри</a:t>
            </a:r>
            <a:r>
              <a:rPr kumimoji="1" lang="ru-RU" u="none" dirty="0" smtClean="0"/>
              <a:t> </a:t>
            </a:r>
            <a:r>
              <a:rPr kumimoji="1" lang="ru-RU" u="none" dirty="0" err="1" smtClean="0"/>
              <a:t>фойдаланиш</a:t>
            </a:r>
            <a:r>
              <a:rPr kumimoji="1" lang="ru-RU" u="none" dirty="0" smtClean="0"/>
              <a:t> </a:t>
            </a:r>
            <a:r>
              <a:rPr kumimoji="1" lang="ru-RU" u="none" dirty="0" err="1" smtClean="0"/>
              <a:t>учун</a:t>
            </a:r>
            <a:r>
              <a:rPr kumimoji="1" lang="ru-RU" u="none" dirty="0" smtClean="0"/>
              <a:t> </a:t>
            </a:r>
            <a:r>
              <a:rPr kumimoji="1" lang="ru-RU" u="none" dirty="0" err="1" smtClean="0"/>
              <a:t>жалб</a:t>
            </a:r>
            <a:r>
              <a:rPr kumimoji="1" lang="ru-RU" u="none" dirty="0" smtClean="0"/>
              <a:t> </a:t>
            </a:r>
            <a:r>
              <a:rPr kumimoji="1" lang="ru-RU" u="none" dirty="0" err="1" smtClean="0"/>
              <a:t>қилинган</a:t>
            </a:r>
            <a:r>
              <a:rPr kumimoji="1" lang="ru-RU" u="none" dirty="0" smtClean="0"/>
              <a:t> </a:t>
            </a:r>
            <a:r>
              <a:rPr kumimoji="1" lang="ru-RU" u="none" dirty="0" err="1" smtClean="0"/>
              <a:t>мақсадли</a:t>
            </a:r>
            <a:r>
              <a:rPr kumimoji="1" lang="ru-RU" u="none" dirty="0" smtClean="0"/>
              <a:t> </a:t>
            </a:r>
            <a:r>
              <a:rPr kumimoji="1" lang="ru-RU" u="none" dirty="0" err="1" smtClean="0"/>
              <a:t>тушумлар</a:t>
            </a:r>
            <a:r>
              <a:rPr kumimoji="1" lang="ru-RU" u="none" dirty="0" smtClean="0"/>
              <a:t>, </a:t>
            </a:r>
            <a:r>
              <a:rPr kumimoji="1" lang="ru-RU" u="none" dirty="0" err="1" smtClean="0"/>
              <a:t>грантлар</a:t>
            </a:r>
            <a:r>
              <a:rPr kumimoji="1" lang="ru-RU" u="none" dirty="0" smtClean="0"/>
              <a:t>, </a:t>
            </a:r>
            <a:r>
              <a:rPr kumimoji="1" lang="ru-RU" u="none" dirty="0" err="1" smtClean="0"/>
              <a:t>субсидиялар</a:t>
            </a:r>
            <a:r>
              <a:rPr kumimoji="1" lang="ru-RU" u="none" dirty="0" smtClean="0"/>
              <a:t>, </a:t>
            </a:r>
            <a:r>
              <a:rPr kumimoji="1" lang="ru-RU" u="none" dirty="0" err="1" smtClean="0"/>
              <a:t>мақсадли</a:t>
            </a:r>
            <a:r>
              <a:rPr kumimoji="1" lang="ru-RU" u="none" dirty="0" smtClean="0"/>
              <a:t> </a:t>
            </a:r>
            <a:r>
              <a:rPr kumimoji="1" lang="ru-RU" u="none" dirty="0" err="1" smtClean="0"/>
              <a:t>фойдаланиладиган</a:t>
            </a:r>
            <a:r>
              <a:rPr kumimoji="1" lang="ru-RU" u="none" dirty="0" smtClean="0"/>
              <a:t> </a:t>
            </a:r>
            <a:r>
              <a:rPr kumimoji="1" lang="ru-RU" u="none" dirty="0" err="1" smtClean="0"/>
              <a:t>солиқ</a:t>
            </a:r>
            <a:r>
              <a:rPr kumimoji="1" lang="ru-RU" u="none" dirty="0" smtClean="0"/>
              <a:t> </a:t>
            </a:r>
            <a:r>
              <a:rPr kumimoji="1" lang="ru-RU" u="none" dirty="0" err="1" smtClean="0"/>
              <a:t>имтиёзлари</a:t>
            </a:r>
            <a:r>
              <a:rPr kumimoji="1" lang="ru-RU" u="none" dirty="0" smtClean="0"/>
              <a:t>.</a:t>
            </a:r>
            <a:endParaRPr kumimoji="1" lang="en-US" dirty="0"/>
          </a:p>
        </p:txBody>
      </p:sp>
      <p:pic>
        <p:nvPicPr>
          <p:cNvPr id="49180" name="Picture 28" descr="GNGST085"/>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a:stretch>
            <a:fillRect/>
          </a:stretch>
        </p:blipFill>
        <p:spPr>
          <a:xfrm flipH="1">
            <a:off x="250748" y="2938410"/>
            <a:ext cx="2592387" cy="2054225"/>
          </a:xfrm>
          <a:noFill/>
        </p:spPr>
      </p:pic>
      <p:pic>
        <p:nvPicPr>
          <p:cNvPr id="49182" name="Picture 30" descr="GNGST0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425" y="1341438"/>
            <a:ext cx="18065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GNGST0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050" y="4437063"/>
            <a:ext cx="1727200"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AutoShape 36">
            <a:hlinkClick r:id="" action="ppaction://noaction" highlightClick="1"/>
          </p:cNvPr>
          <p:cNvSpPr>
            <a:spLocks noChangeArrowheads="1"/>
          </p:cNvSpPr>
          <p:nvPr/>
        </p:nvSpPr>
        <p:spPr bwMode="auto">
          <a:xfrm>
            <a:off x="0" y="6308725"/>
            <a:ext cx="539750" cy="549275"/>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u="sng">
                <a:solidFill>
                  <a:schemeClr val="tx1"/>
                </a:solidFill>
                <a:latin typeface="Arial" panose="020B0604020202020204" pitchFamily="34" charset="0"/>
              </a:defRPr>
            </a:lvl1pPr>
            <a:lvl2pPr marL="742950" indent="-285750">
              <a:defRPr u="sng">
                <a:solidFill>
                  <a:schemeClr val="tx1"/>
                </a:solidFill>
                <a:latin typeface="Arial" panose="020B0604020202020204" pitchFamily="34" charset="0"/>
              </a:defRPr>
            </a:lvl2pPr>
            <a:lvl3pPr marL="1143000" indent="-228600">
              <a:defRPr u="sng">
                <a:solidFill>
                  <a:schemeClr val="tx1"/>
                </a:solidFill>
                <a:latin typeface="Arial" panose="020B0604020202020204" pitchFamily="34" charset="0"/>
              </a:defRPr>
            </a:lvl3pPr>
            <a:lvl4pPr marL="1600200" indent="-228600">
              <a:defRPr u="sng">
                <a:solidFill>
                  <a:schemeClr val="tx1"/>
                </a:solidFill>
                <a:latin typeface="Arial" panose="020B0604020202020204" pitchFamily="34" charset="0"/>
              </a:defRPr>
            </a:lvl4pPr>
            <a:lvl5pPr marL="2057400" indent="-228600">
              <a:defRPr u="sng">
                <a:solidFill>
                  <a:schemeClr val="tx1"/>
                </a:solidFill>
                <a:latin typeface="Arial" panose="020B0604020202020204" pitchFamily="34" charset="0"/>
              </a:defRPr>
            </a:lvl5pPr>
            <a:lvl6pPr marL="2514600" indent="-228600" eaLnBrk="0" fontAlgn="base" hangingPunct="0">
              <a:spcBef>
                <a:spcPct val="0"/>
              </a:spcBef>
              <a:spcAft>
                <a:spcPct val="0"/>
              </a:spcAft>
              <a:defRPr u="sng">
                <a:solidFill>
                  <a:schemeClr val="tx1"/>
                </a:solidFill>
                <a:latin typeface="Arial" panose="020B0604020202020204" pitchFamily="34" charset="0"/>
              </a:defRPr>
            </a:lvl6pPr>
            <a:lvl7pPr marL="2971800" indent="-228600" eaLnBrk="0" fontAlgn="base" hangingPunct="0">
              <a:spcBef>
                <a:spcPct val="0"/>
              </a:spcBef>
              <a:spcAft>
                <a:spcPct val="0"/>
              </a:spcAft>
              <a:defRPr u="sng">
                <a:solidFill>
                  <a:schemeClr val="tx1"/>
                </a:solidFill>
                <a:latin typeface="Arial" panose="020B0604020202020204" pitchFamily="34" charset="0"/>
              </a:defRPr>
            </a:lvl7pPr>
            <a:lvl8pPr marL="3429000" indent="-228600" eaLnBrk="0" fontAlgn="base" hangingPunct="0">
              <a:spcBef>
                <a:spcPct val="0"/>
              </a:spcBef>
              <a:spcAft>
                <a:spcPct val="0"/>
              </a:spcAft>
              <a:defRPr u="sng">
                <a:solidFill>
                  <a:schemeClr val="tx1"/>
                </a:solidFill>
                <a:latin typeface="Arial" panose="020B0604020202020204" pitchFamily="34" charset="0"/>
              </a:defRPr>
            </a:lvl8pPr>
            <a:lvl9pPr marL="3886200" indent="-228600" eaLnBrk="0" fontAlgn="base" hangingPunct="0">
              <a:spcBef>
                <a:spcPct val="0"/>
              </a:spcBef>
              <a:spcAft>
                <a:spcPct val="0"/>
              </a:spcAft>
              <a:defRPr u="sng">
                <a:solidFill>
                  <a:schemeClr val="tx1"/>
                </a:solidFill>
                <a:latin typeface="Arial" panose="020B0604020202020204" pitchFamily="34" charset="0"/>
              </a:defRPr>
            </a:lvl9pPr>
          </a:lstStyle>
          <a:p>
            <a:endParaRPr lang="ru-RU"/>
          </a:p>
        </p:txBody>
      </p:sp>
    </p:spTree>
    <p:extLst>
      <p:ext uri="{BB962C8B-B14F-4D97-AF65-F5344CB8AC3E}">
        <p14:creationId xmlns:p14="http://schemas.microsoft.com/office/powerpoint/2010/main" val="277005576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74"/>
                                        </p:tgtEl>
                                        <p:attrNameLst>
                                          <p:attrName>style.visibility</p:attrName>
                                        </p:attrNameLst>
                                      </p:cBhvr>
                                      <p:to>
                                        <p:strVal val="visible"/>
                                      </p:to>
                                    </p:set>
                                    <p:anim calcmode="lin" valueType="num">
                                      <p:cBhvr>
                                        <p:cTn id="7" dur="2000" fill="hold"/>
                                        <p:tgtEl>
                                          <p:spTgt spid="49174"/>
                                        </p:tgtEl>
                                        <p:attrNameLst>
                                          <p:attrName>ppt_w</p:attrName>
                                        </p:attrNameLst>
                                      </p:cBhvr>
                                      <p:tavLst>
                                        <p:tav tm="0">
                                          <p:val>
                                            <p:fltVal val="0"/>
                                          </p:val>
                                        </p:tav>
                                        <p:tav tm="100000">
                                          <p:val>
                                            <p:strVal val="#ppt_w"/>
                                          </p:val>
                                        </p:tav>
                                      </p:tavLst>
                                    </p:anim>
                                    <p:anim calcmode="lin" valueType="num">
                                      <p:cBhvr>
                                        <p:cTn id="8" dur="2000" fill="hold"/>
                                        <p:tgtEl>
                                          <p:spTgt spid="49174"/>
                                        </p:tgtEl>
                                        <p:attrNameLst>
                                          <p:attrName>ppt_h</p:attrName>
                                        </p:attrNameLst>
                                      </p:cBhvr>
                                      <p:tavLst>
                                        <p:tav tm="0">
                                          <p:val>
                                            <p:fltVal val="0"/>
                                          </p:val>
                                        </p:tav>
                                        <p:tav tm="100000">
                                          <p:val>
                                            <p:strVal val="#ppt_h"/>
                                          </p:val>
                                        </p:tav>
                                      </p:tavLst>
                                    </p:anim>
                                    <p:animEffect transition="in" filter="fade">
                                      <p:cBhvr>
                                        <p:cTn id="9" dur="2000"/>
                                        <p:tgtEl>
                                          <p:spTgt spid="49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9175"/>
                                        </p:tgtEl>
                                        <p:attrNameLst>
                                          <p:attrName>style.visibility</p:attrName>
                                        </p:attrNameLst>
                                      </p:cBhvr>
                                      <p:to>
                                        <p:strVal val="visible"/>
                                      </p:to>
                                    </p:set>
                                    <p:anim calcmode="discrete" valueType="clr">
                                      <p:cBhvr override="childStyle">
                                        <p:cTn id="14" dur="80"/>
                                        <p:tgtEl>
                                          <p:spTgt spid="4917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9175"/>
                                        </p:tgtEl>
                                        <p:attrNameLst>
                                          <p:attrName>fillcolor</p:attrName>
                                        </p:attrNameLst>
                                      </p:cBhvr>
                                      <p:tavLst>
                                        <p:tav tm="0">
                                          <p:val>
                                            <p:clrVal>
                                              <a:schemeClr val="accent2"/>
                                            </p:clrVal>
                                          </p:val>
                                        </p:tav>
                                        <p:tav tm="50000">
                                          <p:val>
                                            <p:clrVal>
                                              <a:schemeClr val="hlink"/>
                                            </p:clrVal>
                                          </p:val>
                                        </p:tav>
                                      </p:tavLst>
                                    </p:anim>
                                    <p:set>
                                      <p:cBhvr>
                                        <p:cTn id="16" dur="80"/>
                                        <p:tgtEl>
                                          <p:spTgt spid="49175"/>
                                        </p:tgtEl>
                                        <p:attrNameLst>
                                          <p:attrName>fill.type</p:attrName>
                                        </p:attrNameLst>
                                      </p:cBhvr>
                                      <p:to>
                                        <p:strVal val="solid"/>
                                      </p:to>
                                    </p:set>
                                  </p:childTnLst>
                                </p:cTn>
                              </p:par>
                            </p:childTnLst>
                          </p:cTn>
                        </p:par>
                        <p:par>
                          <p:cTn id="17" fill="hold" nodeType="afterGroup">
                            <p:stCondLst>
                              <p:cond delay="8520"/>
                            </p:stCondLst>
                            <p:childTnLst>
                              <p:par>
                                <p:cTn id="18" presetID="1" presetClass="entr" presetSubtype="0" fill="hold" nodeType="afterEffect">
                                  <p:stCondLst>
                                    <p:cond delay="0"/>
                                  </p:stCondLst>
                                  <p:childTnLst>
                                    <p:set>
                                      <p:cBhvr>
                                        <p:cTn id="19" dur="1" fill="hold">
                                          <p:stCondLst>
                                            <p:cond delay="0"/>
                                          </p:stCondLst>
                                        </p:cTn>
                                        <p:tgtEl>
                                          <p:spTgt spid="4918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9176"/>
                                        </p:tgtEl>
                                        <p:attrNameLst>
                                          <p:attrName>style.visibility</p:attrName>
                                        </p:attrNameLst>
                                      </p:cBhvr>
                                      <p:to>
                                        <p:strVal val="visible"/>
                                      </p:to>
                                    </p:set>
                                    <p:anim calcmode="discrete" valueType="clr">
                                      <p:cBhvr override="childStyle">
                                        <p:cTn id="24" dur="80"/>
                                        <p:tgtEl>
                                          <p:spTgt spid="4917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9176"/>
                                        </p:tgtEl>
                                        <p:attrNameLst>
                                          <p:attrName>fillcolor</p:attrName>
                                        </p:attrNameLst>
                                      </p:cBhvr>
                                      <p:tavLst>
                                        <p:tav tm="0">
                                          <p:val>
                                            <p:clrVal>
                                              <a:schemeClr val="accent2"/>
                                            </p:clrVal>
                                          </p:val>
                                        </p:tav>
                                        <p:tav tm="50000">
                                          <p:val>
                                            <p:clrVal>
                                              <a:schemeClr val="hlink"/>
                                            </p:clrVal>
                                          </p:val>
                                        </p:tav>
                                      </p:tavLst>
                                    </p:anim>
                                    <p:set>
                                      <p:cBhvr>
                                        <p:cTn id="26" dur="80"/>
                                        <p:tgtEl>
                                          <p:spTgt spid="49176"/>
                                        </p:tgtEl>
                                        <p:attrNameLst>
                                          <p:attrName>fill.type</p:attrName>
                                        </p:attrNameLst>
                                      </p:cBhvr>
                                      <p:to>
                                        <p:strVal val="solid"/>
                                      </p:to>
                                    </p:set>
                                  </p:childTnLst>
                                </p:cTn>
                              </p:par>
                            </p:childTnLst>
                          </p:cTn>
                        </p:par>
                        <p:par>
                          <p:cTn id="27" fill="hold" nodeType="afterGroup">
                            <p:stCondLst>
                              <p:cond delay="8240"/>
                            </p:stCondLst>
                            <p:childTnLst>
                              <p:par>
                                <p:cTn id="28" presetID="1" presetClass="entr" presetSubtype="0" fill="hold" nodeType="afterEffect">
                                  <p:stCondLst>
                                    <p:cond delay="0"/>
                                  </p:stCondLst>
                                  <p:childTnLst>
                                    <p:set>
                                      <p:cBhvr>
                                        <p:cTn id="29" dur="1" fill="hold">
                                          <p:stCondLst>
                                            <p:cond delay="0"/>
                                          </p:stCondLst>
                                        </p:cTn>
                                        <p:tgtEl>
                                          <p:spTgt spid="4918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9177"/>
                                        </p:tgtEl>
                                        <p:attrNameLst>
                                          <p:attrName>style.visibility</p:attrName>
                                        </p:attrNameLst>
                                      </p:cBhvr>
                                      <p:to>
                                        <p:strVal val="visible"/>
                                      </p:to>
                                    </p:set>
                                    <p:anim calcmode="discrete" valueType="clr">
                                      <p:cBhvr override="childStyle">
                                        <p:cTn id="34" dur="80"/>
                                        <p:tgtEl>
                                          <p:spTgt spid="4917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9177"/>
                                        </p:tgtEl>
                                        <p:attrNameLst>
                                          <p:attrName>fillcolor</p:attrName>
                                        </p:attrNameLst>
                                      </p:cBhvr>
                                      <p:tavLst>
                                        <p:tav tm="0">
                                          <p:val>
                                            <p:clrVal>
                                              <a:schemeClr val="accent2"/>
                                            </p:clrVal>
                                          </p:val>
                                        </p:tav>
                                        <p:tav tm="50000">
                                          <p:val>
                                            <p:clrVal>
                                              <a:schemeClr val="hlink"/>
                                            </p:clrVal>
                                          </p:val>
                                        </p:tav>
                                      </p:tavLst>
                                    </p:anim>
                                    <p:set>
                                      <p:cBhvr>
                                        <p:cTn id="36" dur="80"/>
                                        <p:tgtEl>
                                          <p:spTgt spid="49177"/>
                                        </p:tgtEl>
                                        <p:attrNameLst>
                                          <p:attrName>fill.type</p:attrName>
                                        </p:attrNameLst>
                                      </p:cBhvr>
                                      <p:to>
                                        <p:strVal val="solid"/>
                                      </p:to>
                                    </p:set>
                                  </p:childTnLst>
                                </p:cTn>
                              </p:par>
                            </p:childTnLst>
                          </p:cTn>
                        </p:par>
                        <p:par>
                          <p:cTn id="37" fill="hold" nodeType="afterGroup">
                            <p:stCondLst>
                              <p:cond delay="5960"/>
                            </p:stCondLst>
                            <p:childTnLst>
                              <p:par>
                                <p:cTn id="38" presetID="1" presetClass="entr" presetSubtype="0" fill="hold" nodeType="afterEffect">
                                  <p:stCondLst>
                                    <p:cond delay="0"/>
                                  </p:stCondLst>
                                  <p:childTnLst>
                                    <p:set>
                                      <p:cBhvr>
                                        <p:cTn id="39" dur="1" fill="hold">
                                          <p:stCondLst>
                                            <p:cond delay="0"/>
                                          </p:stCondLst>
                                        </p:cTn>
                                        <p:tgtEl>
                                          <p:spTgt spid="49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4" grpId="0"/>
      <p:bldP spid="49175" grpId="0"/>
      <p:bldP spid="49176" grpId="0"/>
      <p:bldP spid="491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738">
            <a:extLst>
              <a:ext uri="{FF2B5EF4-FFF2-40B4-BE49-F238E27FC236}">
                <a16:creationId xmlns:a16="http://schemas.microsoft.com/office/drawing/2014/main" xmlns="" id="{9804E69F-3BFF-41C0-A31F-AD4785C3E850}"/>
              </a:ext>
            </a:extLst>
          </p:cNvPr>
          <p:cNvSpPr>
            <a:spLocks noEditPoints="1"/>
          </p:cNvSpPr>
          <p:nvPr/>
        </p:nvSpPr>
        <p:spPr bwMode="auto">
          <a:xfrm>
            <a:off x="2911138" y="1186509"/>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739">
            <a:extLst>
              <a:ext uri="{FF2B5EF4-FFF2-40B4-BE49-F238E27FC236}">
                <a16:creationId xmlns:a16="http://schemas.microsoft.com/office/drawing/2014/main" xmlns="" id="{A73B4782-3F9B-4088-9CC1-01F5506E15F4}"/>
              </a:ext>
            </a:extLst>
          </p:cNvPr>
          <p:cNvSpPr>
            <a:spLocks noEditPoints="1"/>
          </p:cNvSpPr>
          <p:nvPr/>
        </p:nvSpPr>
        <p:spPr bwMode="auto">
          <a:xfrm>
            <a:off x="4701191" y="2702943"/>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740">
            <a:extLst>
              <a:ext uri="{FF2B5EF4-FFF2-40B4-BE49-F238E27FC236}">
                <a16:creationId xmlns:a16="http://schemas.microsoft.com/office/drawing/2014/main" xmlns="" id="{FD867D6A-03DF-464E-8275-1F5993075E52}"/>
              </a:ext>
            </a:extLst>
          </p:cNvPr>
          <p:cNvSpPr>
            <a:spLocks noEditPoints="1"/>
          </p:cNvSpPr>
          <p:nvPr/>
        </p:nvSpPr>
        <p:spPr bwMode="auto">
          <a:xfrm>
            <a:off x="2705726" y="1436143"/>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741">
            <a:extLst>
              <a:ext uri="{FF2B5EF4-FFF2-40B4-BE49-F238E27FC236}">
                <a16:creationId xmlns:a16="http://schemas.microsoft.com/office/drawing/2014/main" xmlns="" id="{44BC4166-CFFB-4BD8-B7D9-289FDFD548E9}"/>
              </a:ext>
            </a:extLst>
          </p:cNvPr>
          <p:cNvSpPr>
            <a:spLocks noEditPoints="1"/>
          </p:cNvSpPr>
          <p:nvPr/>
        </p:nvSpPr>
        <p:spPr bwMode="auto">
          <a:xfrm>
            <a:off x="2561036" y="3675068"/>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63" name="Group 62">
            <a:extLst>
              <a:ext uri="{FF2B5EF4-FFF2-40B4-BE49-F238E27FC236}">
                <a16:creationId xmlns:a16="http://schemas.microsoft.com/office/drawing/2014/main" xmlns="" id="{F43679D2-9E76-473A-A330-20CAD187CBE0}"/>
              </a:ext>
            </a:extLst>
          </p:cNvPr>
          <p:cNvGrpSpPr/>
          <p:nvPr/>
        </p:nvGrpSpPr>
        <p:grpSpPr>
          <a:xfrm rot="7739657">
            <a:off x="5037357" y="1834680"/>
            <a:ext cx="310969" cy="1345854"/>
            <a:chOff x="3565858" y="2825086"/>
            <a:chExt cx="414625" cy="1207828"/>
          </a:xfrm>
          <a:solidFill>
            <a:schemeClr val="bg1">
              <a:lumMod val="65000"/>
            </a:schemeClr>
          </a:solidFill>
        </p:grpSpPr>
        <p:sp>
          <p:nvSpPr>
            <p:cNvPr id="64" name="Freeform: Shape 63">
              <a:extLst>
                <a:ext uri="{FF2B5EF4-FFF2-40B4-BE49-F238E27FC236}">
                  <a16:creationId xmlns:a16="http://schemas.microsoft.com/office/drawing/2014/main" xmlns=""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Freeform: Shape 64">
              <a:extLst>
                <a:ext uri="{FF2B5EF4-FFF2-40B4-BE49-F238E27FC236}">
                  <a16:creationId xmlns:a16="http://schemas.microsoft.com/office/drawing/2014/main" xmlns=""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7" name="Group 66">
            <a:extLst>
              <a:ext uri="{FF2B5EF4-FFF2-40B4-BE49-F238E27FC236}">
                <a16:creationId xmlns:a16="http://schemas.microsoft.com/office/drawing/2014/main" xmlns="" id="{6370D005-25B2-44BF-90FF-4E7EC1161BE1}"/>
              </a:ext>
            </a:extLst>
          </p:cNvPr>
          <p:cNvGrpSpPr/>
          <p:nvPr/>
        </p:nvGrpSpPr>
        <p:grpSpPr>
          <a:xfrm rot="14773178">
            <a:off x="4750665" y="4279153"/>
            <a:ext cx="310969" cy="1345854"/>
            <a:chOff x="3565858" y="2825086"/>
            <a:chExt cx="414625" cy="1207828"/>
          </a:xfrm>
          <a:solidFill>
            <a:schemeClr val="bg1">
              <a:lumMod val="65000"/>
            </a:schemeClr>
          </a:solidFill>
        </p:grpSpPr>
        <p:sp>
          <p:nvSpPr>
            <p:cNvPr id="68" name="Freeform: Shape 67">
              <a:extLst>
                <a:ext uri="{FF2B5EF4-FFF2-40B4-BE49-F238E27FC236}">
                  <a16:creationId xmlns:a16="http://schemas.microsoft.com/office/drawing/2014/main" xmlns=""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a16="http://schemas.microsoft.com/office/drawing/2014/main" xmlns=""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70" name="Group 69">
            <a:extLst>
              <a:ext uri="{FF2B5EF4-FFF2-40B4-BE49-F238E27FC236}">
                <a16:creationId xmlns:a16="http://schemas.microsoft.com/office/drawing/2014/main" xmlns="" id="{7598244C-8DCD-42B9-988F-3091098DC830}"/>
              </a:ext>
            </a:extLst>
          </p:cNvPr>
          <p:cNvGrpSpPr/>
          <p:nvPr/>
        </p:nvGrpSpPr>
        <p:grpSpPr>
          <a:xfrm rot="183920">
            <a:off x="2741489" y="2936439"/>
            <a:ext cx="310969" cy="1345854"/>
            <a:chOff x="3565858" y="2825086"/>
            <a:chExt cx="414625" cy="1207828"/>
          </a:xfrm>
          <a:solidFill>
            <a:schemeClr val="bg1">
              <a:lumMod val="65000"/>
            </a:schemeClr>
          </a:solidFill>
        </p:grpSpPr>
        <p:sp>
          <p:nvSpPr>
            <p:cNvPr id="71" name="Freeform: Shape 70">
              <a:extLst>
                <a:ext uri="{FF2B5EF4-FFF2-40B4-BE49-F238E27FC236}">
                  <a16:creationId xmlns:a16="http://schemas.microsoft.com/office/drawing/2014/main" xmlns=""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Freeform: Shape 71">
              <a:extLst>
                <a:ext uri="{FF2B5EF4-FFF2-40B4-BE49-F238E27FC236}">
                  <a16:creationId xmlns:a16="http://schemas.microsoft.com/office/drawing/2014/main" xmlns=""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 name="Прямоугольник 3"/>
          <p:cNvSpPr/>
          <p:nvPr/>
        </p:nvSpPr>
        <p:spPr>
          <a:xfrm>
            <a:off x="1620157" y="1677763"/>
            <a:ext cx="1871723" cy="1754326"/>
          </a:xfrm>
          <a:prstGeom prst="rect">
            <a:avLst/>
          </a:prstGeom>
        </p:spPr>
        <p:txBody>
          <a:bodyPr wrap="square">
            <a:spAutoFit/>
          </a:bodyPr>
          <a:lstStyle/>
          <a:p>
            <a:pPr lvl="0"/>
            <a:r>
              <a:rPr lang="ru-RU" b="1" dirty="0" smtClean="0"/>
              <a:t>   </a:t>
            </a:r>
            <a:r>
              <a:rPr lang="ru-RU" b="1" dirty="0" err="1" smtClean="0"/>
              <a:t>Корхона</a:t>
            </a:r>
            <a:r>
              <a:rPr lang="ru-RU" b="1" dirty="0" smtClean="0"/>
              <a:t> </a:t>
            </a:r>
            <a:r>
              <a:rPr lang="ru-RU" b="1" dirty="0" err="1"/>
              <a:t>эгалик</a:t>
            </a:r>
            <a:r>
              <a:rPr lang="ru-RU" b="1" dirty="0"/>
              <a:t> </a:t>
            </a:r>
            <a:r>
              <a:rPr lang="ru-RU" b="1" dirty="0" err="1"/>
              <a:t>қиладиган</a:t>
            </a:r>
            <a:r>
              <a:rPr lang="ru-RU" b="1" dirty="0"/>
              <a:t> </a:t>
            </a:r>
            <a:r>
              <a:rPr lang="ru-RU" b="1" dirty="0" err="1"/>
              <a:t>воситаларни</a:t>
            </a:r>
            <a:r>
              <a:rPr lang="ru-RU" b="1" dirty="0"/>
              <a:t> </a:t>
            </a:r>
            <a:r>
              <a:rPr lang="ru-RU" b="1" dirty="0" err="1"/>
              <a:t>акс</a:t>
            </a:r>
            <a:r>
              <a:rPr lang="ru-RU" b="1" dirty="0"/>
              <a:t> </a:t>
            </a:r>
            <a:r>
              <a:rPr lang="ru-RU" b="1" dirty="0" err="1"/>
              <a:t>эттирувчи</a:t>
            </a:r>
            <a:r>
              <a:rPr lang="ru-RU" b="1" dirty="0"/>
              <a:t> </a:t>
            </a:r>
            <a:r>
              <a:rPr lang="ru-RU" b="1" dirty="0" err="1"/>
              <a:t>активлар</a:t>
            </a:r>
            <a:r>
              <a:rPr lang="ru-RU" b="1" dirty="0"/>
              <a:t>;</a:t>
            </a:r>
          </a:p>
        </p:txBody>
      </p:sp>
      <p:sp>
        <p:nvSpPr>
          <p:cNvPr id="9" name="Прямоугольник 8"/>
          <p:cNvSpPr/>
          <p:nvPr/>
        </p:nvSpPr>
        <p:spPr>
          <a:xfrm>
            <a:off x="2346705" y="4809926"/>
            <a:ext cx="2009271" cy="923330"/>
          </a:xfrm>
          <a:prstGeom prst="rect">
            <a:avLst/>
          </a:prstGeom>
        </p:spPr>
        <p:txBody>
          <a:bodyPr wrap="square">
            <a:spAutoFit/>
          </a:bodyPr>
          <a:lstStyle/>
          <a:p>
            <a:r>
              <a:rPr lang="ru-RU" b="1" dirty="0" smtClean="0"/>
              <a:t>  </a:t>
            </a:r>
            <a:r>
              <a:rPr lang="ru-RU" b="1" dirty="0" err="1" smtClean="0"/>
              <a:t>Корхона</a:t>
            </a:r>
            <a:r>
              <a:rPr lang="ru-RU" b="1" dirty="0" smtClean="0"/>
              <a:t> </a:t>
            </a:r>
            <a:r>
              <a:rPr lang="ru-RU" b="1" dirty="0" err="1"/>
              <a:t>тасарруфидаги</a:t>
            </a:r>
            <a:r>
              <a:rPr lang="ru-RU" b="1" dirty="0"/>
              <a:t> </a:t>
            </a:r>
            <a:r>
              <a:rPr lang="ru-RU" b="1" dirty="0" err="1"/>
              <a:t>ўз</a:t>
            </a:r>
            <a:r>
              <a:rPr lang="ru-RU" b="1" dirty="0"/>
              <a:t> </a:t>
            </a:r>
            <a:r>
              <a:rPr lang="ru-RU" b="1" dirty="0" err="1"/>
              <a:t>сармояси</a:t>
            </a:r>
            <a:endParaRPr lang="ru-RU" dirty="0"/>
          </a:p>
        </p:txBody>
      </p:sp>
      <p:sp>
        <p:nvSpPr>
          <p:cNvPr id="14" name="Прямоугольник 13"/>
          <p:cNvSpPr/>
          <p:nvPr/>
        </p:nvSpPr>
        <p:spPr>
          <a:xfrm>
            <a:off x="5579436" y="3861048"/>
            <a:ext cx="3097020" cy="1754326"/>
          </a:xfrm>
          <a:prstGeom prst="rect">
            <a:avLst/>
          </a:prstGeom>
        </p:spPr>
        <p:txBody>
          <a:bodyPr wrap="square">
            <a:spAutoFit/>
          </a:bodyPr>
          <a:lstStyle/>
          <a:p>
            <a:pPr lvl="0"/>
            <a:r>
              <a:rPr lang="ru-RU" b="1" dirty="0" smtClean="0"/>
              <a:t>  </a:t>
            </a:r>
            <a:r>
              <a:rPr lang="ru-RU" b="1" dirty="0" err="1" smtClean="0"/>
              <a:t>Кейинчалик</a:t>
            </a:r>
            <a:r>
              <a:rPr lang="ru-RU" b="1" dirty="0" smtClean="0"/>
              <a:t> </a:t>
            </a:r>
            <a:r>
              <a:rPr lang="ru-RU" b="1" dirty="0" err="1"/>
              <a:t>белгиланиши</a:t>
            </a:r>
            <a:r>
              <a:rPr lang="ru-RU" b="1" dirty="0"/>
              <a:t> </a:t>
            </a:r>
            <a:r>
              <a:rPr lang="ru-RU" b="1" dirty="0" err="1"/>
              <a:t>бўйича</a:t>
            </a:r>
            <a:r>
              <a:rPr lang="ru-RU" b="1" dirty="0"/>
              <a:t> </a:t>
            </a:r>
            <a:r>
              <a:rPr lang="ru-RU" b="1" dirty="0" err="1"/>
              <a:t>қайтарилиши</a:t>
            </a:r>
            <a:r>
              <a:rPr lang="ru-RU" b="1" dirty="0"/>
              <a:t> </a:t>
            </a:r>
            <a:r>
              <a:rPr lang="ru-RU" b="1" dirty="0" err="1"/>
              <a:t>лозим</a:t>
            </a:r>
            <a:r>
              <a:rPr lang="ru-RU" b="1" dirty="0"/>
              <a:t> </a:t>
            </a:r>
            <a:r>
              <a:rPr lang="ru-RU" b="1" dirty="0" err="1"/>
              <a:t>бўлган</a:t>
            </a:r>
            <a:r>
              <a:rPr lang="ru-RU" b="1" dirty="0"/>
              <a:t> </a:t>
            </a:r>
            <a:r>
              <a:rPr lang="ru-RU" b="1" dirty="0" err="1"/>
              <a:t>активларни</a:t>
            </a:r>
            <a:r>
              <a:rPr lang="ru-RU" b="1" dirty="0"/>
              <a:t> </a:t>
            </a:r>
            <a:r>
              <a:rPr lang="ru-RU" b="1" dirty="0" err="1"/>
              <a:t>сотиб</a:t>
            </a:r>
            <a:r>
              <a:rPr lang="ru-RU" b="1" dirty="0"/>
              <a:t> </a:t>
            </a:r>
            <a:r>
              <a:rPr lang="ru-RU" b="1" dirty="0" err="1"/>
              <a:t>олиш</a:t>
            </a:r>
            <a:r>
              <a:rPr lang="ru-RU" b="1" dirty="0"/>
              <a:t>, </a:t>
            </a:r>
            <a:r>
              <a:rPr lang="ru-RU" b="1" dirty="0" err="1"/>
              <a:t>ҳосил</a:t>
            </a:r>
            <a:r>
              <a:rPr lang="ru-RU" b="1" dirty="0"/>
              <a:t>  </a:t>
            </a:r>
            <a:r>
              <a:rPr lang="ru-RU" b="1" dirty="0" err="1"/>
              <a:t>қилиш</a:t>
            </a:r>
            <a:r>
              <a:rPr lang="ru-RU" b="1" dirty="0"/>
              <a:t> </a:t>
            </a:r>
            <a:r>
              <a:rPr lang="ru-RU" b="1" dirty="0" err="1"/>
              <a:t>натижасида</a:t>
            </a:r>
            <a:r>
              <a:rPr lang="ru-RU" b="1" dirty="0"/>
              <a:t> </a:t>
            </a:r>
            <a:r>
              <a:rPr lang="ru-RU" b="1" dirty="0" err="1"/>
              <a:t>юзага</a:t>
            </a:r>
            <a:r>
              <a:rPr lang="ru-RU" b="1" dirty="0"/>
              <a:t> </a:t>
            </a:r>
            <a:r>
              <a:rPr lang="ru-RU" b="1" dirty="0" err="1"/>
              <a:t>келган</a:t>
            </a:r>
            <a:r>
              <a:rPr lang="ru-RU" b="1" dirty="0"/>
              <a:t> </a:t>
            </a:r>
            <a:r>
              <a:rPr lang="ru-RU" b="1" dirty="0" err="1"/>
              <a:t>мажбуриятлар</a:t>
            </a:r>
            <a:r>
              <a:rPr lang="ru-RU" b="1" dirty="0"/>
              <a:t>.</a:t>
            </a:r>
          </a:p>
        </p:txBody>
      </p:sp>
      <p:sp>
        <p:nvSpPr>
          <p:cNvPr id="22" name="Oval 84">
            <a:extLst>
              <a:ext uri="{FF2B5EF4-FFF2-40B4-BE49-F238E27FC236}">
                <a16:creationId xmlns:a16="http://schemas.microsoft.com/office/drawing/2014/main" xmlns="" id="{7C1699F5-1DC8-4113-B588-236A240CA6C4}"/>
              </a:ext>
            </a:extLst>
          </p:cNvPr>
          <p:cNvSpPr/>
          <p:nvPr/>
        </p:nvSpPr>
        <p:spPr>
          <a:xfrm>
            <a:off x="2903618" y="1634035"/>
            <a:ext cx="658586" cy="658586"/>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23" name="Oval 81">
            <a:extLst>
              <a:ext uri="{FF2B5EF4-FFF2-40B4-BE49-F238E27FC236}">
                <a16:creationId xmlns:a16="http://schemas.microsoft.com/office/drawing/2014/main" xmlns="" id="{CDB66E00-CC0B-4B3D-9543-EABA06FB5C7D}"/>
              </a:ext>
            </a:extLst>
          </p:cNvPr>
          <p:cNvSpPr/>
          <p:nvPr/>
        </p:nvSpPr>
        <p:spPr>
          <a:xfrm>
            <a:off x="2758928" y="3837468"/>
            <a:ext cx="658586" cy="658586"/>
          </a:xfrm>
          <a:prstGeom prst="ellipse">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24" name="Oval 75">
            <a:extLst>
              <a:ext uri="{FF2B5EF4-FFF2-40B4-BE49-F238E27FC236}">
                <a16:creationId xmlns:a16="http://schemas.microsoft.com/office/drawing/2014/main" xmlns="" id="{F14556C4-B089-44C0-8B20-40C32BA0282D}"/>
              </a:ext>
            </a:extLst>
          </p:cNvPr>
          <p:cNvSpPr/>
          <p:nvPr/>
        </p:nvSpPr>
        <p:spPr>
          <a:xfrm>
            <a:off x="4900215" y="2900835"/>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smtClean="0">
                <a:effectLst>
                  <a:outerShdw blurRad="38100" dist="38100" dir="2700000" algn="tl">
                    <a:srgbClr val="000000">
                      <a:alpha val="43137"/>
                    </a:srgbClr>
                  </a:outerShdw>
                </a:effectLst>
              </a:rPr>
              <a:t>03</a:t>
            </a:r>
            <a:endParaRPr lang="en-US" sz="2700" b="1" dirty="0">
              <a:effectLst>
                <a:outerShdw blurRad="38100" dist="38100" dir="2700000" algn="tl">
                  <a:srgbClr val="000000">
                    <a:alpha val="43137"/>
                  </a:srgbClr>
                </a:outerShdw>
              </a:effectLst>
            </a:endParaRPr>
          </a:p>
        </p:txBody>
      </p:sp>
      <p:sp>
        <p:nvSpPr>
          <p:cNvPr id="2" name="Скругленный прямоугольник 1"/>
          <p:cNvSpPr/>
          <p:nvPr/>
        </p:nvSpPr>
        <p:spPr>
          <a:xfrm>
            <a:off x="467544" y="91479"/>
            <a:ext cx="8170747" cy="109502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solidFill>
                  <a:schemeClr val="tx1"/>
                </a:solidFill>
              </a:rPr>
              <a:t>Шундай</a:t>
            </a:r>
            <a:r>
              <a:rPr lang="ru-RU" sz="2400" b="1" dirty="0">
                <a:solidFill>
                  <a:schemeClr val="tx1"/>
                </a:solidFill>
              </a:rPr>
              <a:t> </a:t>
            </a:r>
            <a:r>
              <a:rPr lang="ru-RU" sz="2400" b="1" dirty="0" err="1">
                <a:solidFill>
                  <a:schemeClr val="tx1"/>
                </a:solidFill>
              </a:rPr>
              <a:t>қилиб</a:t>
            </a:r>
            <a:r>
              <a:rPr lang="ru-RU" sz="2400" b="1" dirty="0">
                <a:solidFill>
                  <a:schemeClr val="tx1"/>
                </a:solidFill>
              </a:rPr>
              <a:t>, бухгалтерия </a:t>
            </a:r>
            <a:r>
              <a:rPr lang="ru-RU" sz="2400" b="1" dirty="0" err="1">
                <a:solidFill>
                  <a:schemeClr val="tx1"/>
                </a:solidFill>
              </a:rPr>
              <a:t>баланси</a:t>
            </a:r>
            <a:r>
              <a:rPr lang="ru-RU" sz="2400" b="1" dirty="0">
                <a:solidFill>
                  <a:schemeClr val="tx1"/>
                </a:solidFill>
              </a:rPr>
              <a:t> </a:t>
            </a:r>
            <a:r>
              <a:rPr lang="ru-RU" sz="2400" b="1" dirty="0" err="1">
                <a:solidFill>
                  <a:schemeClr val="tx1"/>
                </a:solidFill>
              </a:rPr>
              <a:t>қуйидаги</a:t>
            </a:r>
            <a:r>
              <a:rPr lang="ru-RU" sz="2400" b="1" dirty="0">
                <a:solidFill>
                  <a:schemeClr val="tx1"/>
                </a:solidFill>
              </a:rPr>
              <a:t> </a:t>
            </a:r>
            <a:r>
              <a:rPr lang="ru-RU" sz="2400" b="1" dirty="0" err="1">
                <a:solidFill>
                  <a:schemeClr val="tx1"/>
                </a:solidFill>
              </a:rPr>
              <a:t>элементларни</a:t>
            </a:r>
            <a:r>
              <a:rPr lang="ru-RU" sz="2400" b="1" dirty="0">
                <a:solidFill>
                  <a:schemeClr val="tx1"/>
                </a:solidFill>
              </a:rPr>
              <a:t> </a:t>
            </a:r>
            <a:r>
              <a:rPr lang="ru-RU" sz="2400" b="1" dirty="0" err="1">
                <a:solidFill>
                  <a:schemeClr val="tx1"/>
                </a:solidFill>
              </a:rPr>
              <a:t>ўз</a:t>
            </a:r>
            <a:r>
              <a:rPr lang="ru-RU" sz="2400" b="1" dirty="0">
                <a:solidFill>
                  <a:schemeClr val="tx1"/>
                </a:solidFill>
              </a:rPr>
              <a:t> ичига </a:t>
            </a:r>
            <a:r>
              <a:rPr lang="ru-RU" sz="2400" b="1" dirty="0" err="1">
                <a:solidFill>
                  <a:schemeClr val="tx1"/>
                </a:solidFill>
              </a:rPr>
              <a:t>олади</a:t>
            </a:r>
            <a:r>
              <a:rPr lang="ru-RU" sz="2400" b="1" dirty="0">
                <a:solidFill>
                  <a:schemeClr val="tx1"/>
                </a:solidFill>
              </a:rPr>
              <a:t>:</a:t>
            </a:r>
            <a:endParaRPr lang="ru-RU" sz="2400" dirty="0">
              <a:solidFill>
                <a:schemeClr val="tx1"/>
              </a:solidFill>
            </a:endParaRPr>
          </a:p>
        </p:txBody>
      </p:sp>
      <p:pic>
        <p:nvPicPr>
          <p:cNvPr id="25" name="Picture 2" descr="G:\ОЦЕНКА\Стратегия\Стратегия рисунки\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491" y="1677762"/>
            <a:ext cx="1585189" cy="192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descr="G:\ОЦЕНКА\Стратегия\Стратегия рисунки\factory-icon--vista-business-icons--softiconsm-2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355397"/>
            <a:ext cx="2185194" cy="182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C:\Documents and Settings\akmal\Рабочий стол\mmmm\Стратегия рисунки\two-storied-house-icon--large-business-iconset--aha-soft-1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35" y="2046921"/>
            <a:ext cx="2077329" cy="17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865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Скругленный прямоугольник 42"/>
          <p:cNvSpPr/>
          <p:nvPr/>
        </p:nvSpPr>
        <p:spPr>
          <a:xfrm>
            <a:off x="1763688" y="188441"/>
            <a:ext cx="5693689" cy="14579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solidFill>
              </a:rPr>
              <a:t>Бухгалтерия </a:t>
            </a:r>
            <a:r>
              <a:rPr lang="ru-RU" sz="2400" b="1" dirty="0" err="1">
                <a:solidFill>
                  <a:schemeClr val="tx1"/>
                </a:solidFill>
              </a:rPr>
              <a:t>балансида</a:t>
            </a:r>
            <a:r>
              <a:rPr lang="ru-RU" sz="2400" b="1" dirty="0">
                <a:solidFill>
                  <a:schemeClr val="tx1"/>
                </a:solidFill>
              </a:rPr>
              <a:t> </a:t>
            </a:r>
            <a:r>
              <a:rPr lang="ru-RU" sz="2400" dirty="0" err="1">
                <a:solidFill>
                  <a:schemeClr val="tx1"/>
                </a:solidFill>
              </a:rPr>
              <a:t>корхона</a:t>
            </a:r>
            <a:r>
              <a:rPr lang="ru-RU" sz="2400" dirty="0">
                <a:solidFill>
                  <a:schemeClr val="tx1"/>
                </a:solidFill>
              </a:rPr>
              <a:t> </a:t>
            </a:r>
            <a:r>
              <a:rPr lang="ru-RU" sz="2400" dirty="0" err="1">
                <a:solidFill>
                  <a:schemeClr val="tx1"/>
                </a:solidFill>
              </a:rPr>
              <a:t>активлари</a:t>
            </a:r>
            <a:r>
              <a:rPr lang="ru-RU" sz="2400" dirty="0">
                <a:solidFill>
                  <a:schemeClr val="tx1"/>
                </a:solidFill>
              </a:rPr>
              <a:t> </a:t>
            </a:r>
            <a:r>
              <a:rPr lang="ru-RU" sz="2400" dirty="0" err="1">
                <a:solidFill>
                  <a:schemeClr val="tx1"/>
                </a:solidFill>
              </a:rPr>
              <a:t>икки</a:t>
            </a:r>
            <a:r>
              <a:rPr lang="ru-RU" sz="2400" dirty="0">
                <a:solidFill>
                  <a:schemeClr val="tx1"/>
                </a:solidFill>
              </a:rPr>
              <a:t> </a:t>
            </a:r>
            <a:r>
              <a:rPr lang="ru-RU" sz="2400" dirty="0" err="1">
                <a:solidFill>
                  <a:schemeClr val="tx1"/>
                </a:solidFill>
              </a:rPr>
              <a:t>гуруҳда</a:t>
            </a:r>
            <a:r>
              <a:rPr lang="ru-RU" sz="2400" dirty="0">
                <a:solidFill>
                  <a:schemeClr val="tx1"/>
                </a:solidFill>
              </a:rPr>
              <a:t>: </a:t>
            </a:r>
            <a:r>
              <a:rPr lang="ru-RU" sz="2400" b="1" dirty="0" err="1">
                <a:solidFill>
                  <a:schemeClr val="tx1"/>
                </a:solidFill>
              </a:rPr>
              <a:t>узоқ</a:t>
            </a:r>
            <a:r>
              <a:rPr lang="ru-RU" sz="2400" b="1" dirty="0">
                <a:solidFill>
                  <a:schemeClr val="tx1"/>
                </a:solidFill>
              </a:rPr>
              <a:t> </a:t>
            </a:r>
            <a:r>
              <a:rPr lang="ru-RU" sz="2400" b="1" dirty="0" err="1">
                <a:solidFill>
                  <a:schemeClr val="tx1"/>
                </a:solidFill>
              </a:rPr>
              <a:t>муддатли</a:t>
            </a:r>
            <a:r>
              <a:rPr lang="ru-RU" sz="2400" b="1" dirty="0">
                <a:solidFill>
                  <a:schemeClr val="tx1"/>
                </a:solidFill>
              </a:rPr>
              <a:t> </a:t>
            </a:r>
            <a:r>
              <a:rPr lang="ru-RU" sz="2400" dirty="0" err="1">
                <a:solidFill>
                  <a:schemeClr val="tx1"/>
                </a:solidFill>
              </a:rPr>
              <a:t>ва</a:t>
            </a:r>
            <a:r>
              <a:rPr lang="ru-RU" sz="2400" dirty="0">
                <a:solidFill>
                  <a:schemeClr val="tx1"/>
                </a:solidFill>
              </a:rPr>
              <a:t> </a:t>
            </a:r>
            <a:r>
              <a:rPr lang="uz-Cyrl-UZ" sz="2400" b="1" dirty="0">
                <a:solidFill>
                  <a:schemeClr val="tx1"/>
                </a:solidFill>
              </a:rPr>
              <a:t>жорий</a:t>
            </a:r>
            <a:r>
              <a:rPr lang="ru-RU" sz="2400" b="1" dirty="0">
                <a:solidFill>
                  <a:schemeClr val="tx1"/>
                </a:solidFill>
              </a:rPr>
              <a:t> </a:t>
            </a:r>
            <a:r>
              <a:rPr lang="ru-RU" sz="2400" b="1" dirty="0" err="1">
                <a:solidFill>
                  <a:schemeClr val="tx1"/>
                </a:solidFill>
              </a:rPr>
              <a:t>активларда</a:t>
            </a:r>
            <a:r>
              <a:rPr lang="ru-RU" sz="2400" b="1" dirty="0">
                <a:solidFill>
                  <a:schemeClr val="tx1"/>
                </a:solidFill>
              </a:rPr>
              <a:t> </a:t>
            </a:r>
            <a:r>
              <a:rPr lang="ru-RU" sz="2400" dirty="0" err="1">
                <a:solidFill>
                  <a:schemeClr val="tx1"/>
                </a:solidFill>
              </a:rPr>
              <a:t>акс</a:t>
            </a:r>
            <a:r>
              <a:rPr lang="ru-RU" sz="2400" dirty="0">
                <a:solidFill>
                  <a:schemeClr val="tx1"/>
                </a:solidFill>
              </a:rPr>
              <a:t> </a:t>
            </a:r>
            <a:r>
              <a:rPr lang="ru-RU" sz="2400" dirty="0" err="1">
                <a:solidFill>
                  <a:schemeClr val="tx1"/>
                </a:solidFill>
              </a:rPr>
              <a:t>эттирилади</a:t>
            </a:r>
            <a:endParaRPr lang="ru-RU" sz="2400" dirty="0">
              <a:solidFill>
                <a:schemeClr val="tx1"/>
              </a:solidFill>
            </a:endParaRPr>
          </a:p>
        </p:txBody>
      </p:sp>
      <p:sp>
        <p:nvSpPr>
          <p:cNvPr id="44" name="Скругленная прямоугольная выноска 43"/>
          <p:cNvSpPr/>
          <p:nvPr/>
        </p:nvSpPr>
        <p:spPr>
          <a:xfrm>
            <a:off x="33790" y="1946466"/>
            <a:ext cx="2794000" cy="4866910"/>
          </a:xfrm>
          <a:prstGeom prst="wedgeRoundRectCallout">
            <a:avLst>
              <a:gd name="adj1" fmla="val 86199"/>
              <a:gd name="adj2" fmla="val 1928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sz="1600" b="1" dirty="0" err="1">
                <a:solidFill>
                  <a:schemeClr val="tx1"/>
                </a:solidFill>
              </a:rPr>
              <a:t>Узоқ</a:t>
            </a:r>
            <a:r>
              <a:rPr lang="ru-RU" sz="1600" b="1" dirty="0">
                <a:solidFill>
                  <a:schemeClr val="tx1"/>
                </a:solidFill>
              </a:rPr>
              <a:t> </a:t>
            </a:r>
            <a:r>
              <a:rPr lang="ru-RU" sz="1600" b="1" dirty="0" err="1">
                <a:solidFill>
                  <a:schemeClr val="tx1"/>
                </a:solidFill>
              </a:rPr>
              <a:t>муддатли</a:t>
            </a:r>
            <a:r>
              <a:rPr lang="ru-RU" sz="1600" b="1" dirty="0">
                <a:solidFill>
                  <a:schemeClr val="tx1"/>
                </a:solidFill>
              </a:rPr>
              <a:t> </a:t>
            </a:r>
            <a:r>
              <a:rPr lang="ru-RU" sz="1600" b="1" dirty="0" err="1">
                <a:solidFill>
                  <a:schemeClr val="tx1"/>
                </a:solidFill>
              </a:rPr>
              <a:t>активларга</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номоддий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узоқ</a:t>
            </a:r>
            <a:r>
              <a:rPr lang="ru-RU" sz="1600" dirty="0">
                <a:solidFill>
                  <a:schemeClr val="tx1"/>
                </a:solidFill>
              </a:rPr>
              <a:t> </a:t>
            </a:r>
            <a:r>
              <a:rPr lang="ru-RU" sz="1600" dirty="0" err="1">
                <a:solidFill>
                  <a:schemeClr val="tx1"/>
                </a:solidFill>
              </a:rPr>
              <a:t>муддатли</a:t>
            </a:r>
            <a:r>
              <a:rPr lang="ru-RU" sz="1600" dirty="0">
                <a:solidFill>
                  <a:schemeClr val="tx1"/>
                </a:solidFill>
              </a:rPr>
              <a:t> </a:t>
            </a:r>
            <a:r>
              <a:rPr lang="ru-RU" sz="1600" dirty="0" err="1">
                <a:solidFill>
                  <a:schemeClr val="tx1"/>
                </a:solidFill>
              </a:rPr>
              <a:t>инвестициялар</a:t>
            </a:r>
            <a:r>
              <a:rPr lang="ru-RU" sz="1600" dirty="0">
                <a:solidFill>
                  <a:schemeClr val="tx1"/>
                </a:solidFill>
              </a:rPr>
              <a:t>, </a:t>
            </a:r>
            <a:r>
              <a:rPr lang="ru-RU" sz="1600" dirty="0" err="1">
                <a:solidFill>
                  <a:schemeClr val="tx1"/>
                </a:solidFill>
              </a:rPr>
              <a:t>сотиб</a:t>
            </a:r>
            <a:r>
              <a:rPr lang="ru-RU" sz="1600" dirty="0">
                <a:solidFill>
                  <a:schemeClr val="tx1"/>
                </a:solidFill>
              </a:rPr>
              <a:t> </a:t>
            </a:r>
            <a:r>
              <a:rPr lang="ru-RU" sz="1600" dirty="0" err="1">
                <a:solidFill>
                  <a:schemeClr val="tx1"/>
                </a:solidFill>
              </a:rPr>
              <a:t>олинган</a:t>
            </a:r>
            <a:r>
              <a:rPr lang="ru-RU" sz="1600" dirty="0">
                <a:solidFill>
                  <a:schemeClr val="tx1"/>
                </a:solidFill>
              </a:rPr>
              <a:t> </a:t>
            </a:r>
            <a:r>
              <a:rPr lang="ru-RU" sz="1600" dirty="0" err="1">
                <a:solidFill>
                  <a:schemeClr val="tx1"/>
                </a:solidFill>
              </a:rPr>
              <a:t>акциялар</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заёмлар</a:t>
            </a:r>
            <a:r>
              <a:rPr lang="ru-RU" sz="1600" dirty="0">
                <a:solidFill>
                  <a:schemeClr val="tx1"/>
                </a:solidFill>
              </a:rPr>
              <a:t> </a:t>
            </a:r>
            <a:r>
              <a:rPr lang="ru-RU" sz="1600" dirty="0" err="1">
                <a:solidFill>
                  <a:schemeClr val="tx1"/>
                </a:solidFill>
              </a:rPr>
              <a:t>киритилади</a:t>
            </a:r>
            <a:r>
              <a:rPr lang="ru-RU" sz="1600" dirty="0">
                <a:solidFill>
                  <a:schemeClr val="tx1"/>
                </a:solidFill>
              </a:rPr>
              <a:t>. </a:t>
            </a:r>
            <a:r>
              <a:rPr lang="ru-RU" sz="1600" dirty="0" err="1">
                <a:solidFill>
                  <a:schemeClr val="tx1"/>
                </a:solidFill>
              </a:rPr>
              <a:t>Корхонанинг</a:t>
            </a:r>
            <a:r>
              <a:rPr lang="ru-RU" sz="1600" dirty="0">
                <a:solidFill>
                  <a:schemeClr val="tx1"/>
                </a:solidFill>
              </a:rPr>
              <a:t> </a:t>
            </a:r>
            <a:r>
              <a:rPr lang="ru-RU" sz="1600" dirty="0" err="1">
                <a:solidFill>
                  <a:schemeClr val="tx1"/>
                </a:solidFill>
              </a:rPr>
              <a:t>ишлаши</a:t>
            </a:r>
            <a:r>
              <a:rPr lang="ru-RU" sz="1600" dirty="0">
                <a:solidFill>
                  <a:schemeClr val="tx1"/>
                </a:solidFill>
              </a:rPr>
              <a:t> </a:t>
            </a:r>
            <a:r>
              <a:rPr lang="ru-RU" sz="1600" dirty="0" err="1">
                <a:solidFill>
                  <a:schemeClr val="tx1"/>
                </a:solidFill>
              </a:rPr>
              <a:t>билан</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ўз</a:t>
            </a:r>
            <a:r>
              <a:rPr lang="ru-RU" sz="1600" dirty="0">
                <a:solidFill>
                  <a:schemeClr val="tx1"/>
                </a:solidFill>
              </a:rPr>
              <a:t> </a:t>
            </a:r>
            <a:r>
              <a:rPr lang="ru-RU" sz="1600" dirty="0" err="1">
                <a:solidFill>
                  <a:schemeClr val="tx1"/>
                </a:solidFill>
              </a:rPr>
              <a:t>қийматини</a:t>
            </a:r>
            <a:r>
              <a:rPr lang="ru-RU" sz="1600" dirty="0">
                <a:solidFill>
                  <a:schemeClr val="tx1"/>
                </a:solidFill>
              </a:rPr>
              <a:t> </a:t>
            </a:r>
            <a:r>
              <a:rPr lang="ru-RU" sz="1600" dirty="0" err="1">
                <a:solidFill>
                  <a:schemeClr val="tx1"/>
                </a:solidFill>
              </a:rPr>
              <a:t>ўзгартирмайди</a:t>
            </a:r>
            <a:r>
              <a:rPr lang="ru-RU" sz="1600" dirty="0">
                <a:solidFill>
                  <a:schemeClr val="tx1"/>
                </a:solidFill>
              </a:rPr>
              <a:t>. </a:t>
            </a:r>
            <a:r>
              <a:rPr lang="ru-RU" sz="1600" dirty="0" err="1">
                <a:solidFill>
                  <a:schemeClr val="tx1"/>
                </a:solidFill>
              </a:rPr>
              <a:t>Масалан</a:t>
            </a:r>
            <a:r>
              <a:rPr lang="ru-RU" sz="1600" dirty="0">
                <a:solidFill>
                  <a:schemeClr val="tx1"/>
                </a:solidFill>
              </a:rPr>
              <a:t>. </a:t>
            </a:r>
            <a:r>
              <a:rPr lang="ru-RU" sz="1600" dirty="0" err="1">
                <a:solidFill>
                  <a:schemeClr val="tx1"/>
                </a:solidFill>
              </a:rPr>
              <a:t>Асосий</a:t>
            </a:r>
            <a:r>
              <a:rPr lang="ru-RU" sz="1600" dirty="0">
                <a:solidFill>
                  <a:schemeClr val="tx1"/>
                </a:solidFill>
              </a:rPr>
              <a:t> </a:t>
            </a:r>
            <a:r>
              <a:rPr lang="ru-RU" sz="1600" dirty="0" err="1">
                <a:solidFill>
                  <a:schemeClr val="tx1"/>
                </a:solidFill>
              </a:rPr>
              <a:t>воситалар</a:t>
            </a:r>
            <a:r>
              <a:rPr lang="ru-RU" sz="1600" dirty="0">
                <a:solidFill>
                  <a:schemeClr val="tx1"/>
                </a:solidFill>
              </a:rPr>
              <a:t> </a:t>
            </a:r>
            <a:r>
              <a:rPr lang="ru-RU" sz="1600" dirty="0" err="1">
                <a:solidFill>
                  <a:schemeClr val="tx1"/>
                </a:solidFill>
              </a:rPr>
              <a:t>қиймати</a:t>
            </a:r>
            <a:r>
              <a:rPr lang="ru-RU" sz="1600" dirty="0">
                <a:solidFill>
                  <a:schemeClr val="tx1"/>
                </a:solidFill>
              </a:rPr>
              <a:t> </a:t>
            </a:r>
            <a:r>
              <a:rPr lang="ru-RU" sz="1600" dirty="0" err="1">
                <a:solidFill>
                  <a:schemeClr val="tx1"/>
                </a:solidFill>
              </a:rPr>
              <a:t>қисқа</a:t>
            </a:r>
            <a:r>
              <a:rPr lang="ru-RU" sz="1600" dirty="0">
                <a:solidFill>
                  <a:schemeClr val="tx1"/>
                </a:solidFill>
              </a:rPr>
              <a:t> </a:t>
            </a:r>
            <a:r>
              <a:rPr lang="ru-RU" sz="1600" dirty="0" err="1">
                <a:solidFill>
                  <a:schemeClr val="tx1"/>
                </a:solidFill>
              </a:rPr>
              <a:t>вақт</a:t>
            </a:r>
            <a:r>
              <a:rPr lang="ru-RU" sz="1600" dirty="0">
                <a:solidFill>
                  <a:schemeClr val="tx1"/>
                </a:solidFill>
              </a:rPr>
              <a:t> </a:t>
            </a:r>
            <a:r>
              <a:rPr lang="ru-RU" sz="1600" dirty="0" err="1">
                <a:solidFill>
                  <a:schemeClr val="tx1"/>
                </a:solidFill>
              </a:rPr>
              <a:t>бўлаги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миқдоран</a:t>
            </a:r>
            <a:r>
              <a:rPr lang="ru-RU" sz="1600" dirty="0">
                <a:solidFill>
                  <a:schemeClr val="tx1"/>
                </a:solidFill>
              </a:rPr>
              <a:t> </a:t>
            </a:r>
            <a:r>
              <a:rPr lang="ru-RU" sz="1600" dirty="0" err="1">
                <a:solidFill>
                  <a:schemeClr val="tx1"/>
                </a:solidFill>
              </a:rPr>
              <a:t>жиддий</a:t>
            </a:r>
            <a:r>
              <a:rPr lang="ru-RU" sz="1600" dirty="0">
                <a:solidFill>
                  <a:schemeClr val="tx1"/>
                </a:solidFill>
              </a:rPr>
              <a:t> </a:t>
            </a:r>
            <a:r>
              <a:rPr lang="ru-RU" sz="1600" dirty="0" err="1">
                <a:solidFill>
                  <a:schemeClr val="tx1"/>
                </a:solidFill>
              </a:rPr>
              <a:t>ўзгармайди</a:t>
            </a:r>
            <a:r>
              <a:rPr lang="ru-RU" sz="1600" dirty="0">
                <a:solidFill>
                  <a:schemeClr val="tx1"/>
                </a:solidFill>
              </a:rPr>
              <a:t> </a:t>
            </a:r>
            <a:r>
              <a:rPr lang="ru-RU" sz="1600" dirty="0" err="1">
                <a:solidFill>
                  <a:schemeClr val="tx1"/>
                </a:solidFill>
              </a:rPr>
              <a:t>ва</a:t>
            </a:r>
            <a:r>
              <a:rPr lang="ru-RU" sz="1600" dirty="0">
                <a:solidFill>
                  <a:schemeClr val="tx1"/>
                </a:solidFill>
              </a:rPr>
              <a:t> у </a:t>
            </a:r>
            <a:r>
              <a:rPr lang="ru-RU" sz="1600" dirty="0" err="1">
                <a:solidFill>
                  <a:schemeClr val="tx1"/>
                </a:solidFill>
              </a:rPr>
              <a:t>фақат</a:t>
            </a:r>
            <a:r>
              <a:rPr lang="ru-RU" sz="1600" dirty="0">
                <a:solidFill>
                  <a:schemeClr val="tx1"/>
                </a:solidFill>
              </a:rPr>
              <a:t> </a:t>
            </a:r>
            <a:r>
              <a:rPr lang="ru-RU" sz="1600" dirty="0" err="1">
                <a:solidFill>
                  <a:schemeClr val="tx1"/>
                </a:solidFill>
              </a:rPr>
              <a:t>уларнинг</a:t>
            </a:r>
            <a:r>
              <a:rPr lang="ru-RU" sz="1600" dirty="0">
                <a:solidFill>
                  <a:schemeClr val="tx1"/>
                </a:solidFill>
              </a:rPr>
              <a:t> </a:t>
            </a:r>
            <a:r>
              <a:rPr lang="ru-RU" sz="1600" dirty="0" err="1">
                <a:solidFill>
                  <a:schemeClr val="tx1"/>
                </a:solidFill>
              </a:rPr>
              <a:t>ишлаш</a:t>
            </a:r>
            <a:r>
              <a:rPr lang="ru-RU" sz="1600" dirty="0">
                <a:solidFill>
                  <a:schemeClr val="tx1"/>
                </a:solidFill>
              </a:rPr>
              <a:t> </a:t>
            </a:r>
            <a:r>
              <a:rPr lang="ru-RU" sz="1600" dirty="0" err="1">
                <a:solidFill>
                  <a:schemeClr val="tx1"/>
                </a:solidFill>
              </a:rPr>
              <a:t>муддати</a:t>
            </a:r>
            <a:r>
              <a:rPr lang="ru-RU" sz="1600" dirty="0">
                <a:solidFill>
                  <a:schemeClr val="tx1"/>
                </a:solidFill>
              </a:rPr>
              <a:t> </a:t>
            </a:r>
            <a:r>
              <a:rPr lang="ru-RU" sz="1600" dirty="0" err="1">
                <a:solidFill>
                  <a:schemeClr val="tx1"/>
                </a:solidFill>
              </a:rPr>
              <a:t>тугашига</a:t>
            </a:r>
            <a:r>
              <a:rPr lang="ru-RU" sz="1600" dirty="0">
                <a:solidFill>
                  <a:schemeClr val="tx1"/>
                </a:solidFill>
              </a:rPr>
              <a:t> </a:t>
            </a:r>
            <a:r>
              <a:rPr lang="ru-RU" sz="1600" dirty="0" err="1">
                <a:solidFill>
                  <a:schemeClr val="tx1"/>
                </a:solidFill>
              </a:rPr>
              <a:t>кўра</a:t>
            </a:r>
            <a:r>
              <a:rPr lang="ru-RU" sz="1600" dirty="0">
                <a:solidFill>
                  <a:schemeClr val="tx1"/>
                </a:solidFill>
              </a:rPr>
              <a:t> </a:t>
            </a:r>
            <a:r>
              <a:rPr lang="ru-RU" sz="1600" dirty="0" err="1">
                <a:solidFill>
                  <a:schemeClr val="tx1"/>
                </a:solidFill>
              </a:rPr>
              <a:t>қопланади</a:t>
            </a:r>
            <a:r>
              <a:rPr lang="ru-RU" sz="1600" dirty="0">
                <a:solidFill>
                  <a:schemeClr val="tx1"/>
                </a:solidFill>
              </a:rPr>
              <a:t>.</a:t>
            </a:r>
            <a:endParaRPr lang="ru-RU" sz="1600" b="1" dirty="0">
              <a:solidFill>
                <a:schemeClr val="tx1"/>
              </a:solidFill>
            </a:endParaRPr>
          </a:p>
        </p:txBody>
      </p:sp>
      <p:sp>
        <p:nvSpPr>
          <p:cNvPr id="45" name="Скругленная прямоугольная выноска 44"/>
          <p:cNvSpPr/>
          <p:nvPr/>
        </p:nvSpPr>
        <p:spPr>
          <a:xfrm flipH="1">
            <a:off x="6300192" y="1922842"/>
            <a:ext cx="2793999" cy="4905083"/>
          </a:xfrm>
          <a:prstGeom prst="wedgeRoundRectCallout">
            <a:avLst>
              <a:gd name="adj1" fmla="val 86218"/>
              <a:gd name="adj2" fmla="val 1935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ru-RU" sz="1600" b="1" dirty="0" err="1">
                <a:solidFill>
                  <a:schemeClr val="tx1"/>
                </a:solidFill>
              </a:rPr>
              <a:t>Жорий</a:t>
            </a:r>
            <a:r>
              <a:rPr lang="ru-RU" sz="1600" b="1" dirty="0">
                <a:solidFill>
                  <a:schemeClr val="tx1"/>
                </a:solidFill>
              </a:rPr>
              <a:t> </a:t>
            </a:r>
            <a:r>
              <a:rPr lang="ru-RU" sz="1600" b="1" dirty="0" err="1">
                <a:solidFill>
                  <a:schemeClr val="tx1"/>
                </a:solidFill>
              </a:rPr>
              <a:t>активлар</a:t>
            </a:r>
            <a:r>
              <a:rPr lang="ru-RU" sz="1600" dirty="0"/>
              <a:t>, </a:t>
            </a:r>
            <a:r>
              <a:rPr lang="ru-RU" sz="1600" dirty="0" err="1">
                <a:solidFill>
                  <a:schemeClr val="tx1"/>
                </a:solidFill>
              </a:rPr>
              <a:t>одатда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маблағларни</a:t>
            </a:r>
            <a:r>
              <a:rPr lang="ru-RU" sz="1600" dirty="0">
                <a:solidFill>
                  <a:schemeClr val="tx1"/>
                </a:solidFill>
              </a:rPr>
              <a:t>, </a:t>
            </a:r>
            <a:r>
              <a:rPr lang="ru-RU" sz="1600" dirty="0" err="1">
                <a:solidFill>
                  <a:schemeClr val="tx1"/>
                </a:solidFill>
              </a:rPr>
              <a:t>истеъмолчилар</a:t>
            </a:r>
            <a:r>
              <a:rPr lang="ru-RU" sz="1600" dirty="0">
                <a:solidFill>
                  <a:schemeClr val="tx1"/>
                </a:solidFill>
              </a:rPr>
              <a:t> </a:t>
            </a:r>
            <a:r>
              <a:rPr lang="ru-RU" sz="1600" dirty="0" err="1">
                <a:solidFill>
                  <a:schemeClr val="tx1"/>
                </a:solidFill>
              </a:rPr>
              <a:t>ҳисобрақамларини</a:t>
            </a:r>
            <a:r>
              <a:rPr lang="ru-RU" sz="1600" dirty="0">
                <a:solidFill>
                  <a:schemeClr val="tx1"/>
                </a:solidFill>
              </a:rPr>
              <a:t> </a:t>
            </a:r>
            <a:r>
              <a:rPr lang="ru-RU" sz="1600" dirty="0" err="1">
                <a:solidFill>
                  <a:schemeClr val="tx1"/>
                </a:solidFill>
              </a:rPr>
              <a:t>ва</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a:t>
            </a:r>
            <a:r>
              <a:rPr lang="ru-RU" sz="1600" dirty="0">
                <a:solidFill>
                  <a:schemeClr val="tx1"/>
                </a:solidFill>
              </a:rPr>
              <a:t> </a:t>
            </a:r>
            <a:r>
              <a:rPr lang="ru-RU" sz="1600" dirty="0" err="1">
                <a:solidFill>
                  <a:schemeClr val="tx1"/>
                </a:solidFill>
              </a:rPr>
              <a:t>шаклини</a:t>
            </a:r>
            <a:r>
              <a:rPr lang="ru-RU" sz="1600" dirty="0">
                <a:solidFill>
                  <a:schemeClr val="tx1"/>
                </a:solidFill>
              </a:rPr>
              <a:t> </a:t>
            </a:r>
            <a:r>
              <a:rPr lang="ru-RU" sz="1600" dirty="0" err="1">
                <a:solidFill>
                  <a:schemeClr val="tx1"/>
                </a:solidFill>
              </a:rPr>
              <a:t>эгаллаши</a:t>
            </a:r>
            <a:r>
              <a:rPr lang="ru-RU" sz="1600" dirty="0">
                <a:solidFill>
                  <a:schemeClr val="tx1"/>
                </a:solidFill>
              </a:rPr>
              <a:t> </a:t>
            </a:r>
            <a:r>
              <a:rPr lang="ru-RU" sz="1600" dirty="0" err="1">
                <a:solidFill>
                  <a:schemeClr val="tx1"/>
                </a:solidFill>
              </a:rPr>
              <a:t>лозим</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заҳираларни</a:t>
            </a:r>
            <a:r>
              <a:rPr lang="ru-RU" sz="1600" dirty="0">
                <a:solidFill>
                  <a:schemeClr val="tx1"/>
                </a:solidFill>
              </a:rPr>
              <a:t> </a:t>
            </a:r>
            <a:r>
              <a:rPr lang="ru-RU" sz="1600" dirty="0" err="1">
                <a:solidFill>
                  <a:schemeClr val="tx1"/>
                </a:solidFill>
              </a:rPr>
              <a:t>ўз</a:t>
            </a:r>
            <a:r>
              <a:rPr lang="ru-RU" sz="1600" dirty="0">
                <a:solidFill>
                  <a:schemeClr val="tx1"/>
                </a:solidFill>
              </a:rPr>
              <a:t> ичига </a:t>
            </a:r>
            <a:r>
              <a:rPr lang="ru-RU" sz="1600" dirty="0" err="1">
                <a:solidFill>
                  <a:schemeClr val="tx1"/>
                </a:solidFill>
              </a:rPr>
              <a:t>олади</a:t>
            </a:r>
            <a:r>
              <a:rPr lang="ru-RU" sz="1600" dirty="0">
                <a:solidFill>
                  <a:schemeClr val="tx1"/>
                </a:solidFill>
              </a:rPr>
              <a:t>. </a:t>
            </a:r>
            <a:r>
              <a:rPr lang="ru-RU" sz="1600" dirty="0" err="1">
                <a:solidFill>
                  <a:schemeClr val="tx1"/>
                </a:solidFill>
              </a:rPr>
              <a:t>Жорий</a:t>
            </a:r>
            <a:r>
              <a:rPr lang="ru-RU" sz="1600" dirty="0">
                <a:solidFill>
                  <a:schemeClr val="tx1"/>
                </a:solidFill>
              </a:rPr>
              <a:t> хўжалик </a:t>
            </a:r>
            <a:r>
              <a:rPr lang="ru-RU" sz="1600" dirty="0" err="1">
                <a:solidFill>
                  <a:schemeClr val="tx1"/>
                </a:solidFill>
              </a:rPr>
              <a:t>даври</a:t>
            </a:r>
            <a:r>
              <a:rPr lang="ru-RU" sz="1600" dirty="0">
                <a:solidFill>
                  <a:schemeClr val="tx1"/>
                </a:solidFill>
              </a:rPr>
              <a:t> </a:t>
            </a:r>
            <a:r>
              <a:rPr lang="ru-RU" sz="1600" dirty="0" err="1">
                <a:solidFill>
                  <a:schemeClr val="tx1"/>
                </a:solidFill>
              </a:rPr>
              <a:t>мобайнида</a:t>
            </a:r>
            <a:r>
              <a:rPr lang="ru-RU" sz="1600" dirty="0">
                <a:solidFill>
                  <a:schemeClr val="tx1"/>
                </a:solidFill>
              </a:rPr>
              <a:t> </a:t>
            </a:r>
            <a:r>
              <a:rPr lang="ru-RU" sz="1600" dirty="0" err="1">
                <a:solidFill>
                  <a:schemeClr val="tx1"/>
                </a:solidFill>
              </a:rPr>
              <a:t>бу</a:t>
            </a:r>
            <a:r>
              <a:rPr lang="ru-RU" sz="1600" dirty="0">
                <a:solidFill>
                  <a:schemeClr val="tx1"/>
                </a:solidFill>
              </a:rPr>
              <a:t> </a:t>
            </a:r>
            <a:r>
              <a:rPr lang="ru-RU" sz="1600" dirty="0" err="1">
                <a:solidFill>
                  <a:schemeClr val="tx1"/>
                </a:solidFill>
              </a:rPr>
              <a:t>активлар</a:t>
            </a:r>
            <a:r>
              <a:rPr lang="ru-RU" sz="1600" dirty="0">
                <a:solidFill>
                  <a:schemeClr val="tx1"/>
                </a:solidFill>
              </a:rPr>
              <a:t> доимо </a:t>
            </a:r>
            <a:r>
              <a:rPr lang="ru-RU" sz="1600" dirty="0" err="1">
                <a:solidFill>
                  <a:schemeClr val="tx1"/>
                </a:solidFill>
              </a:rPr>
              <a:t>ўзгариши</a:t>
            </a:r>
            <a:r>
              <a:rPr lang="ru-RU" sz="1600" dirty="0">
                <a:solidFill>
                  <a:schemeClr val="tx1"/>
                </a:solidFill>
              </a:rPr>
              <a:t> </a:t>
            </a:r>
            <a:r>
              <a:rPr lang="ru-RU" sz="1600" dirty="0" err="1">
                <a:solidFill>
                  <a:schemeClr val="tx1"/>
                </a:solidFill>
              </a:rPr>
              <a:t>мумкин</a:t>
            </a:r>
            <a:r>
              <a:rPr lang="ru-RU" sz="1600" dirty="0">
                <a:solidFill>
                  <a:schemeClr val="tx1"/>
                </a:solidFill>
              </a:rPr>
              <a:t>. </a:t>
            </a:r>
            <a:r>
              <a:rPr lang="ru-RU" sz="1600" dirty="0" err="1">
                <a:solidFill>
                  <a:schemeClr val="tx1"/>
                </a:solidFill>
              </a:rPr>
              <a:t>Нақд</a:t>
            </a:r>
            <a:r>
              <a:rPr lang="ru-RU" sz="1600" dirty="0">
                <a:solidFill>
                  <a:schemeClr val="tx1"/>
                </a:solidFill>
              </a:rPr>
              <a:t> </a:t>
            </a:r>
            <a:r>
              <a:rPr lang="ru-RU" sz="1600" dirty="0" err="1">
                <a:solidFill>
                  <a:schemeClr val="tx1"/>
                </a:solidFill>
              </a:rPr>
              <a:t>маблағларга</a:t>
            </a:r>
            <a:r>
              <a:rPr lang="ru-RU" sz="1600" dirty="0">
                <a:solidFill>
                  <a:schemeClr val="tx1"/>
                </a:solidFill>
              </a:rPr>
              <a:t>   </a:t>
            </a:r>
            <a:r>
              <a:rPr lang="ru-RU" sz="1600" dirty="0" err="1">
                <a:solidFill>
                  <a:schemeClr val="tx1"/>
                </a:solidFill>
              </a:rPr>
              <a:t>айлантирилиши</a:t>
            </a:r>
            <a:r>
              <a:rPr lang="ru-RU" sz="1600" dirty="0">
                <a:solidFill>
                  <a:schemeClr val="tx1"/>
                </a:solidFill>
              </a:rPr>
              <a:t> </a:t>
            </a:r>
            <a:r>
              <a:rPr lang="ru-RU" sz="1600" dirty="0" err="1">
                <a:solidFill>
                  <a:schemeClr val="tx1"/>
                </a:solidFill>
              </a:rPr>
              <a:t>осон</a:t>
            </a:r>
            <a:r>
              <a:rPr lang="ru-RU" sz="1600" dirty="0">
                <a:solidFill>
                  <a:schemeClr val="tx1"/>
                </a:solidFill>
              </a:rPr>
              <a:t> </a:t>
            </a:r>
            <a:r>
              <a:rPr lang="ru-RU" sz="1600" dirty="0" err="1">
                <a:solidFill>
                  <a:schemeClr val="tx1"/>
                </a:solidFill>
              </a:rPr>
              <a:t>бўлган</a:t>
            </a:r>
            <a:r>
              <a:rPr lang="ru-RU" sz="1600" dirty="0">
                <a:solidFill>
                  <a:schemeClr val="tx1"/>
                </a:solidFill>
              </a:rPr>
              <a:t> </a:t>
            </a:r>
            <a:r>
              <a:rPr lang="ru-RU" sz="1600" dirty="0" err="1">
                <a:solidFill>
                  <a:schemeClr val="tx1"/>
                </a:solidFill>
              </a:rPr>
              <a:t>жорий</a:t>
            </a:r>
            <a:r>
              <a:rPr lang="ru-RU" sz="1600" dirty="0">
                <a:solidFill>
                  <a:schemeClr val="tx1"/>
                </a:solidFill>
              </a:rPr>
              <a:t> </a:t>
            </a:r>
            <a:r>
              <a:rPr lang="ru-RU" sz="1600" dirty="0" err="1">
                <a:solidFill>
                  <a:schemeClr val="tx1"/>
                </a:solidFill>
              </a:rPr>
              <a:t>активлар</a:t>
            </a:r>
            <a:r>
              <a:rPr lang="ru-RU" sz="1600" dirty="0">
                <a:solidFill>
                  <a:schemeClr val="tx1"/>
                </a:solidFill>
              </a:rPr>
              <a:t> </a:t>
            </a:r>
            <a:r>
              <a:rPr lang="ru-RU" sz="1600" dirty="0" err="1">
                <a:solidFill>
                  <a:schemeClr val="tx1"/>
                </a:solidFill>
              </a:rPr>
              <a:t>осон</a:t>
            </a:r>
            <a:r>
              <a:rPr lang="ru-RU" sz="1600" dirty="0">
                <a:solidFill>
                  <a:schemeClr val="tx1"/>
                </a:solidFill>
              </a:rPr>
              <a:t> реализация </a:t>
            </a:r>
            <a:r>
              <a:rPr lang="ru-RU" sz="1600" dirty="0" err="1">
                <a:solidFill>
                  <a:schemeClr val="tx1"/>
                </a:solidFill>
              </a:rPr>
              <a:t>қилинадиган</a:t>
            </a:r>
            <a:r>
              <a:rPr lang="ru-RU" sz="1600" dirty="0">
                <a:solidFill>
                  <a:schemeClr val="tx1"/>
                </a:solidFill>
              </a:rPr>
              <a:t>  </a:t>
            </a:r>
            <a:r>
              <a:rPr lang="ru-RU" sz="1600" dirty="0" err="1">
                <a:solidFill>
                  <a:schemeClr val="tx1"/>
                </a:solidFill>
              </a:rPr>
              <a:t>активларга</a:t>
            </a:r>
            <a:r>
              <a:rPr lang="ru-RU" sz="1600" dirty="0">
                <a:solidFill>
                  <a:schemeClr val="tx1"/>
                </a:solidFill>
              </a:rPr>
              <a:t> </a:t>
            </a:r>
            <a:r>
              <a:rPr lang="ru-RU" sz="1600" dirty="0" err="1">
                <a:solidFill>
                  <a:schemeClr val="tx1"/>
                </a:solidFill>
              </a:rPr>
              <a:t>киритилади</a:t>
            </a:r>
            <a:r>
              <a:rPr lang="ru-RU" sz="1200" dirty="0">
                <a:solidFill>
                  <a:schemeClr val="tx1"/>
                </a:solidFill>
              </a:rPr>
              <a:t>.</a:t>
            </a:r>
            <a:endParaRPr lang="ru-RU" sz="1200" b="1" dirty="0">
              <a:solidFill>
                <a:schemeClr val="tx1"/>
              </a:solidFill>
            </a:endParaRPr>
          </a:p>
        </p:txBody>
      </p:sp>
      <p:pic>
        <p:nvPicPr>
          <p:cNvPr id="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869160"/>
            <a:ext cx="1440160" cy="195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https://media2.picsearch.com/is?1fCbnwZoY9ZC3BduAv22GTYqVdSWLFr7ZpMeJ17msV4&amp;height=2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961014"/>
            <a:ext cx="3312368" cy="1582779"/>
          </a:xfrm>
          <a:prstGeom prst="rect">
            <a:avLst/>
          </a:prstGeom>
          <a:noFill/>
          <a:extLst>
            <a:ext uri="{909E8E84-426E-40DD-AFC4-6F175D3DCCD1}">
              <a14:hiddenFill xmlns:a14="http://schemas.microsoft.com/office/drawing/2010/main">
                <a:solidFill>
                  <a:srgbClr val="FFFFFF"/>
                </a:solidFill>
              </a14:hiddenFill>
            </a:ext>
          </a:extLst>
        </p:spPr>
      </p:pic>
      <p:sp>
        <p:nvSpPr>
          <p:cNvPr id="11" name="Выгнутая вправо стрелка 10"/>
          <p:cNvSpPr/>
          <p:nvPr/>
        </p:nvSpPr>
        <p:spPr>
          <a:xfrm>
            <a:off x="7496996" y="709441"/>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лево стрелка 11"/>
          <p:cNvSpPr/>
          <p:nvPr/>
        </p:nvSpPr>
        <p:spPr>
          <a:xfrm>
            <a:off x="1032168" y="734940"/>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8" y="3541522"/>
            <a:ext cx="1585029" cy="1471654"/>
          </a:xfrm>
          <a:prstGeom prst="rect">
            <a:avLst/>
          </a:prstGeom>
        </p:spPr>
      </p:pic>
      <p:pic>
        <p:nvPicPr>
          <p:cNvPr id="10" name="Объект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573016"/>
            <a:ext cx="1297396" cy="1368152"/>
          </a:xfrm>
          <a:prstGeom prst="rect">
            <a:avLst/>
          </a:prstGeom>
        </p:spPr>
      </p:pic>
    </p:spTree>
    <p:extLst>
      <p:ext uri="{BB962C8B-B14F-4D97-AF65-F5344CB8AC3E}">
        <p14:creationId xmlns:p14="http://schemas.microsoft.com/office/powerpoint/2010/main" val="3352935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xmlns="" id="{C863BB62-72CA-4083-A191-37CFFB8AA07F}"/>
              </a:ext>
            </a:extLst>
          </p:cNvPr>
          <p:cNvGrpSpPr/>
          <p:nvPr/>
        </p:nvGrpSpPr>
        <p:grpSpPr>
          <a:xfrm rot="19800000" flipH="1">
            <a:off x="7261574" y="3489739"/>
            <a:ext cx="1995371" cy="1139124"/>
            <a:chOff x="5776913" y="3405188"/>
            <a:chExt cx="2025650" cy="1158875"/>
          </a:xfrm>
        </p:grpSpPr>
        <p:sp>
          <p:nvSpPr>
            <p:cNvPr id="10" name="Freeform 6">
              <a:extLst>
                <a:ext uri="{FF2B5EF4-FFF2-40B4-BE49-F238E27FC236}">
                  <a16:creationId xmlns:a16="http://schemas.microsoft.com/office/drawing/2014/main" xmlns=""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1" name="Freeform 7">
              <a:extLst>
                <a:ext uri="{FF2B5EF4-FFF2-40B4-BE49-F238E27FC236}">
                  <a16:creationId xmlns:a16="http://schemas.microsoft.com/office/drawing/2014/main" xmlns=""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8">
              <a:extLst>
                <a:ext uri="{FF2B5EF4-FFF2-40B4-BE49-F238E27FC236}">
                  <a16:creationId xmlns:a16="http://schemas.microsoft.com/office/drawing/2014/main" xmlns=""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9">
              <a:extLst>
                <a:ext uri="{FF2B5EF4-FFF2-40B4-BE49-F238E27FC236}">
                  <a16:creationId xmlns:a16="http://schemas.microsoft.com/office/drawing/2014/main" xmlns=""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10">
              <a:extLst>
                <a:ext uri="{FF2B5EF4-FFF2-40B4-BE49-F238E27FC236}">
                  <a16:creationId xmlns:a16="http://schemas.microsoft.com/office/drawing/2014/main" xmlns=""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73" name="Freeform 287">
            <a:extLst>
              <a:ext uri="{FF2B5EF4-FFF2-40B4-BE49-F238E27FC236}">
                <a16:creationId xmlns:a16="http://schemas.microsoft.com/office/drawing/2014/main" xmlns=""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107" name="Group 106">
            <a:extLst>
              <a:ext uri="{FF2B5EF4-FFF2-40B4-BE49-F238E27FC236}">
                <a16:creationId xmlns:a16="http://schemas.microsoft.com/office/drawing/2014/main" xmlns="" id="{D714B914-0105-44BE-9B4C-A97B45A725AB}"/>
              </a:ext>
            </a:extLst>
          </p:cNvPr>
          <p:cNvGrpSpPr/>
          <p:nvPr/>
        </p:nvGrpSpPr>
        <p:grpSpPr>
          <a:xfrm>
            <a:off x="237624" y="3554315"/>
            <a:ext cx="637794" cy="637794"/>
            <a:chOff x="276395" y="1672297"/>
            <a:chExt cx="850392" cy="850392"/>
          </a:xfrm>
        </p:grpSpPr>
        <p:sp>
          <p:nvSpPr>
            <p:cNvPr id="108" name="Oval 107">
              <a:extLst>
                <a:ext uri="{FF2B5EF4-FFF2-40B4-BE49-F238E27FC236}">
                  <a16:creationId xmlns:a16="http://schemas.microsoft.com/office/drawing/2014/main" xmlns=""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109" name="Circle: Hollow 108">
              <a:extLst>
                <a:ext uri="{FF2B5EF4-FFF2-40B4-BE49-F238E27FC236}">
                  <a16:creationId xmlns:a16="http://schemas.microsoft.com/office/drawing/2014/main" xmlns=""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0" name="Group 109">
            <a:extLst>
              <a:ext uri="{FF2B5EF4-FFF2-40B4-BE49-F238E27FC236}">
                <a16:creationId xmlns:a16="http://schemas.microsoft.com/office/drawing/2014/main" xmlns="" id="{F7C38498-6CDE-4982-BB33-2681F1CF7A9C}"/>
              </a:ext>
            </a:extLst>
          </p:cNvPr>
          <p:cNvGrpSpPr/>
          <p:nvPr/>
        </p:nvGrpSpPr>
        <p:grpSpPr>
          <a:xfrm>
            <a:off x="4283968" y="4862618"/>
            <a:ext cx="864096" cy="799167"/>
            <a:chOff x="5638024" y="2698783"/>
            <a:chExt cx="850392" cy="850392"/>
          </a:xfrm>
        </p:grpSpPr>
        <p:sp>
          <p:nvSpPr>
            <p:cNvPr id="111" name="Oval 110">
              <a:extLst>
                <a:ext uri="{FF2B5EF4-FFF2-40B4-BE49-F238E27FC236}">
                  <a16:creationId xmlns:a16="http://schemas.microsoft.com/office/drawing/2014/main" xmlns=""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112" name="Circle: Hollow 111">
              <a:extLst>
                <a:ext uri="{FF2B5EF4-FFF2-40B4-BE49-F238E27FC236}">
                  <a16:creationId xmlns:a16="http://schemas.microsoft.com/office/drawing/2014/main" xmlns=""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117" name="Oval 116">
            <a:extLst>
              <a:ext uri="{FF2B5EF4-FFF2-40B4-BE49-F238E27FC236}">
                <a16:creationId xmlns:a16="http://schemas.microsoft.com/office/drawing/2014/main" xmlns=""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sp>
        <p:nvSpPr>
          <p:cNvPr id="3" name="Заголовок 2"/>
          <p:cNvSpPr>
            <a:spLocks noGrp="1"/>
          </p:cNvSpPr>
          <p:nvPr>
            <p:ph type="title"/>
          </p:nvPr>
        </p:nvSpPr>
        <p:spPr>
          <a:xfrm>
            <a:off x="339243" y="548680"/>
            <a:ext cx="8229600" cy="1143000"/>
          </a:xfrm>
        </p:spPr>
        <p:txBody>
          <a:bodyPr>
            <a:noAutofit/>
          </a:bodyPr>
          <a:lstStyle/>
          <a:p>
            <a:r>
              <a:rPr lang="ru-RU" sz="3200" b="1" dirty="0" err="1"/>
              <a:t>Корхона</a:t>
            </a:r>
            <a:r>
              <a:rPr lang="ru-RU" sz="3200" b="1" dirty="0"/>
              <a:t> </a:t>
            </a:r>
            <a:r>
              <a:rPr lang="ru-RU" sz="3200" b="1" dirty="0" err="1"/>
              <a:t>баланси</a:t>
            </a:r>
            <a:r>
              <a:rPr lang="ru-RU" sz="3200" b="1" dirty="0"/>
              <a:t> </a:t>
            </a:r>
            <a:r>
              <a:rPr lang="ru-RU" sz="3200" b="1" dirty="0" err="1"/>
              <a:t>активларини</a:t>
            </a:r>
            <a:r>
              <a:rPr lang="ru-RU" sz="3200" b="1" dirty="0"/>
              <a:t> </a:t>
            </a:r>
            <a:r>
              <a:rPr lang="ru-RU" sz="3200" b="1" dirty="0" err="1"/>
              <a:t>ўрганишда</a:t>
            </a:r>
            <a:r>
              <a:rPr lang="ru-RU" sz="3200" dirty="0"/>
              <a:t> </a:t>
            </a:r>
            <a:r>
              <a:rPr lang="ru-RU" sz="3200" dirty="0" err="1"/>
              <a:t>қуйидагиларни</a:t>
            </a:r>
            <a:r>
              <a:rPr lang="ru-RU" sz="3200" dirty="0"/>
              <a:t> </a:t>
            </a:r>
            <a:r>
              <a:rPr lang="ru-RU" sz="3200" dirty="0" err="1"/>
              <a:t>аниқлаш</a:t>
            </a:r>
            <a:r>
              <a:rPr lang="ru-RU" sz="3200" dirty="0"/>
              <a:t> </a:t>
            </a:r>
            <a:r>
              <a:rPr lang="ru-RU" sz="3200" dirty="0" err="1"/>
              <a:t>мумкин</a:t>
            </a:r>
            <a:r>
              <a:rPr lang="ru-RU" sz="3200" dirty="0"/>
              <a:t>:</a:t>
            </a:r>
            <a:r>
              <a:rPr lang="ru-RU" sz="3200" b="1" dirty="0"/>
              <a:t/>
            </a:r>
            <a:br>
              <a:rPr lang="ru-RU" sz="3200" b="1" dirty="0"/>
            </a:br>
            <a:endParaRPr lang="ru-RU" sz="3200" dirty="0"/>
          </a:p>
        </p:txBody>
      </p:sp>
      <p:sp>
        <p:nvSpPr>
          <p:cNvPr id="4" name="Прямоугольник 3"/>
          <p:cNvSpPr/>
          <p:nvPr/>
        </p:nvSpPr>
        <p:spPr>
          <a:xfrm>
            <a:off x="814763" y="3367270"/>
            <a:ext cx="2592288" cy="923330"/>
          </a:xfrm>
          <a:prstGeom prst="rect">
            <a:avLst/>
          </a:prstGeom>
        </p:spPr>
        <p:txBody>
          <a:bodyPr wrap="square">
            <a:spAutoFit/>
          </a:bodyPr>
          <a:lstStyle/>
          <a:p>
            <a:pPr lvl="0"/>
            <a:r>
              <a:rPr lang="ru-RU" dirty="0" smtClean="0"/>
              <a:t>  </a:t>
            </a:r>
            <a:r>
              <a:rPr lang="ru-RU" dirty="0" err="1" smtClean="0"/>
              <a:t>Балансни</a:t>
            </a:r>
            <a:r>
              <a:rPr lang="ru-RU" dirty="0" smtClean="0"/>
              <a:t> </a:t>
            </a:r>
            <a:r>
              <a:rPr lang="ru-RU" dirty="0" err="1"/>
              <a:t>тузиш</a:t>
            </a:r>
            <a:r>
              <a:rPr lang="ru-RU" dirty="0"/>
              <a:t> </a:t>
            </a:r>
            <a:r>
              <a:rPr lang="ru-RU" dirty="0" err="1"/>
              <a:t>кунида</a:t>
            </a:r>
            <a:r>
              <a:rPr lang="ru-RU" dirty="0"/>
              <a:t> </a:t>
            </a:r>
            <a:r>
              <a:rPr lang="ru-RU" dirty="0" err="1"/>
              <a:t>корхонада</a:t>
            </a:r>
            <a:r>
              <a:rPr lang="ru-RU" dirty="0"/>
              <a:t> </a:t>
            </a:r>
            <a:r>
              <a:rPr lang="ru-RU" dirty="0" err="1"/>
              <a:t>қандай</a:t>
            </a:r>
            <a:r>
              <a:rPr lang="ru-RU" dirty="0"/>
              <a:t> </a:t>
            </a:r>
            <a:r>
              <a:rPr lang="ru-RU" dirty="0" err="1"/>
              <a:t>воситалар</a:t>
            </a:r>
            <a:r>
              <a:rPr lang="ru-RU" dirty="0"/>
              <a:t> </a:t>
            </a:r>
            <a:r>
              <a:rPr lang="ru-RU" dirty="0" err="1"/>
              <a:t>бўлган</a:t>
            </a:r>
            <a:r>
              <a:rPr lang="ru-RU" dirty="0"/>
              <a:t>;</a:t>
            </a:r>
            <a:endParaRPr lang="ru-RU" b="1" dirty="0"/>
          </a:p>
        </p:txBody>
      </p:sp>
      <p:sp>
        <p:nvSpPr>
          <p:cNvPr id="5" name="Прямоугольник 4"/>
          <p:cNvSpPr/>
          <p:nvPr/>
        </p:nvSpPr>
        <p:spPr>
          <a:xfrm>
            <a:off x="1369674" y="4539453"/>
            <a:ext cx="2021794" cy="646331"/>
          </a:xfrm>
          <a:prstGeom prst="rect">
            <a:avLst/>
          </a:prstGeom>
        </p:spPr>
        <p:txBody>
          <a:bodyPr wrap="square">
            <a:spAutoFit/>
          </a:bodyPr>
          <a:lstStyle/>
          <a:p>
            <a:r>
              <a:rPr lang="ru-RU" dirty="0" smtClean="0"/>
              <a:t>  Улар </a:t>
            </a:r>
            <a:r>
              <a:rPr lang="ru-RU" dirty="0" err="1"/>
              <a:t>қандай</a:t>
            </a:r>
            <a:r>
              <a:rPr lang="ru-RU" dirty="0"/>
              <a:t> </a:t>
            </a:r>
            <a:r>
              <a:rPr lang="ru-RU" dirty="0" err="1"/>
              <a:t>жойлаштирилган</a:t>
            </a:r>
            <a:endParaRPr lang="ru-RU" dirty="0"/>
          </a:p>
        </p:txBody>
      </p:sp>
      <p:sp>
        <p:nvSpPr>
          <p:cNvPr id="6" name="Прямоугольник 5"/>
          <p:cNvSpPr/>
          <p:nvPr/>
        </p:nvSpPr>
        <p:spPr>
          <a:xfrm>
            <a:off x="5322248" y="4274388"/>
            <a:ext cx="2376265" cy="923330"/>
          </a:xfrm>
          <a:prstGeom prst="rect">
            <a:avLst/>
          </a:prstGeom>
        </p:spPr>
        <p:txBody>
          <a:bodyPr wrap="square">
            <a:spAutoFit/>
          </a:bodyPr>
          <a:lstStyle/>
          <a:p>
            <a:r>
              <a:rPr lang="ru-RU" dirty="0" smtClean="0"/>
              <a:t>   </a:t>
            </a:r>
            <a:r>
              <a:rPr lang="ru-RU" dirty="0" err="1" smtClean="0"/>
              <a:t>Уларнинг</a:t>
            </a:r>
            <a:r>
              <a:rPr lang="ru-RU" dirty="0" smtClean="0"/>
              <a:t> </a:t>
            </a:r>
            <a:r>
              <a:rPr lang="ru-RU" dirty="0" err="1"/>
              <a:t>хўжалик</a:t>
            </a:r>
            <a:r>
              <a:rPr lang="ru-RU" dirty="0"/>
              <a:t> </a:t>
            </a:r>
            <a:r>
              <a:rPr lang="ru-RU" dirty="0" err="1"/>
              <a:t>фаолиятидаги</a:t>
            </a:r>
            <a:r>
              <a:rPr lang="ru-RU" dirty="0"/>
              <a:t> роли </a:t>
            </a:r>
            <a:r>
              <a:rPr lang="ru-RU" dirty="0" err="1"/>
              <a:t>қандай</a:t>
            </a:r>
            <a:r>
              <a:rPr lang="ru-RU" dirty="0"/>
              <a:t> </a:t>
            </a:r>
          </a:p>
        </p:txBody>
      </p:sp>
      <p:pic>
        <p:nvPicPr>
          <p:cNvPr id="20" name="Picture 4" descr="https://media4.picsearch.com/is?zUpB60Xk24shOmlrjAsAClah_L5HIuTkOHmww5L5EMk&amp;height=2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79" y="1371085"/>
            <a:ext cx="3717778" cy="291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265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50886" y="635253"/>
            <a:ext cx="8229600" cy="1143000"/>
          </a:xfrm>
        </p:spPr>
        <p:txBody>
          <a:bodyPr>
            <a:normAutofit fontScale="90000"/>
          </a:bodyPr>
          <a:lstStyle/>
          <a:p>
            <a:r>
              <a:rPr lang="ru-RU" sz="3600" b="1" dirty="0"/>
              <a:t>Баланс </a:t>
            </a:r>
            <a:r>
              <a:rPr lang="ru-RU" sz="3600" b="1" dirty="0" err="1"/>
              <a:t>пассиви</a:t>
            </a:r>
            <a:r>
              <a:rPr lang="ru-RU" sz="3600" b="1" dirty="0"/>
              <a:t> </a:t>
            </a:r>
            <a:r>
              <a:rPr lang="ru-RU" sz="3600" b="1" dirty="0" err="1"/>
              <a:t>маълумотлари</a:t>
            </a:r>
            <a:r>
              <a:rPr lang="ru-RU" sz="3600" b="1" dirty="0"/>
              <a:t> </a:t>
            </a:r>
            <a:r>
              <a:rPr lang="ru-RU" sz="3600" b="1" dirty="0" err="1"/>
              <a:t>асосида</a:t>
            </a:r>
            <a:r>
              <a:rPr lang="ru-RU" sz="3600" dirty="0"/>
              <a:t> </a:t>
            </a:r>
            <a:r>
              <a:rPr lang="ru-RU" sz="3600" dirty="0" err="1"/>
              <a:t>қуйидагиларни</a:t>
            </a:r>
            <a:r>
              <a:rPr lang="ru-RU" sz="3600" dirty="0"/>
              <a:t> </a:t>
            </a:r>
            <a:r>
              <a:rPr lang="ru-RU" sz="3600" dirty="0" err="1"/>
              <a:t>билиб</a:t>
            </a:r>
            <a:r>
              <a:rPr lang="ru-RU" sz="3600" dirty="0"/>
              <a:t> </a:t>
            </a:r>
            <a:r>
              <a:rPr lang="ru-RU" sz="3600" dirty="0" err="1"/>
              <a:t>олиш</a:t>
            </a:r>
            <a:r>
              <a:rPr lang="ru-RU" sz="3600" dirty="0"/>
              <a:t> </a:t>
            </a:r>
            <a:r>
              <a:rPr lang="ru-RU" sz="3600" dirty="0" err="1"/>
              <a:t>мумкин</a:t>
            </a:r>
            <a:r>
              <a:rPr lang="ru-RU" dirty="0"/>
              <a:t>:</a:t>
            </a:r>
            <a:r>
              <a:rPr lang="ru-RU" b="1" dirty="0"/>
              <a:t/>
            </a:r>
            <a:br>
              <a:rPr lang="ru-RU" b="1" dirty="0"/>
            </a:br>
            <a:endParaRPr lang="ru-RU" dirty="0"/>
          </a:p>
        </p:txBody>
      </p:sp>
      <p:grpSp>
        <p:nvGrpSpPr>
          <p:cNvPr id="13" name="Group 14">
            <a:extLst>
              <a:ext uri="{FF2B5EF4-FFF2-40B4-BE49-F238E27FC236}">
                <a16:creationId xmlns:a16="http://schemas.microsoft.com/office/drawing/2014/main" xmlns="" id="{C863BB62-72CA-4083-A191-37CFFB8AA07F}"/>
              </a:ext>
            </a:extLst>
          </p:cNvPr>
          <p:cNvGrpSpPr/>
          <p:nvPr/>
        </p:nvGrpSpPr>
        <p:grpSpPr>
          <a:xfrm rot="19800000" flipH="1">
            <a:off x="6958138" y="3811555"/>
            <a:ext cx="1995371" cy="1139124"/>
            <a:chOff x="5776913" y="3405188"/>
            <a:chExt cx="2025650" cy="1158875"/>
          </a:xfrm>
        </p:grpSpPr>
        <p:sp>
          <p:nvSpPr>
            <p:cNvPr id="14" name="Freeform 6">
              <a:extLst>
                <a:ext uri="{FF2B5EF4-FFF2-40B4-BE49-F238E27FC236}">
                  <a16:creationId xmlns:a16="http://schemas.microsoft.com/office/drawing/2014/main" xmlns="" id="{B43CB7A4-4EE8-410F-AC63-9AF5C464527A}"/>
                </a:ext>
              </a:extLst>
            </p:cNvPr>
            <p:cNvSpPr>
              <a:spLocks/>
            </p:cNvSpPr>
            <p:nvPr/>
          </p:nvSpPr>
          <p:spPr bwMode="auto">
            <a:xfrm>
              <a:off x="5776913" y="3405188"/>
              <a:ext cx="1524000" cy="847725"/>
            </a:xfrm>
            <a:custGeom>
              <a:avLst/>
              <a:gdLst>
                <a:gd name="T0" fmla="*/ 800 w 960"/>
                <a:gd name="T1" fmla="*/ 283 h 534"/>
                <a:gd name="T2" fmla="*/ 960 w 960"/>
                <a:gd name="T3" fmla="*/ 534 h 534"/>
                <a:gd name="T4" fmla="*/ 933 w 960"/>
                <a:gd name="T5" fmla="*/ 160 h 534"/>
                <a:gd name="T6" fmla="*/ 0 w 960"/>
                <a:gd name="T7" fmla="*/ 0 h 534"/>
                <a:gd name="T8" fmla="*/ 800 w 960"/>
                <a:gd name="T9" fmla="*/ 283 h 534"/>
              </a:gdLst>
              <a:ahLst/>
              <a:cxnLst>
                <a:cxn ang="0">
                  <a:pos x="T0" y="T1"/>
                </a:cxn>
                <a:cxn ang="0">
                  <a:pos x="T2" y="T3"/>
                </a:cxn>
                <a:cxn ang="0">
                  <a:pos x="T4" y="T5"/>
                </a:cxn>
                <a:cxn ang="0">
                  <a:pos x="T6" y="T7"/>
                </a:cxn>
                <a:cxn ang="0">
                  <a:pos x="T8" y="T9"/>
                </a:cxn>
              </a:cxnLst>
              <a:rect l="0" t="0" r="r" b="b"/>
              <a:pathLst>
                <a:path w="960" h="534">
                  <a:moveTo>
                    <a:pt x="800" y="283"/>
                  </a:moveTo>
                  <a:lnTo>
                    <a:pt x="960" y="534"/>
                  </a:lnTo>
                  <a:lnTo>
                    <a:pt x="933" y="160"/>
                  </a:lnTo>
                  <a:lnTo>
                    <a:pt x="0" y="0"/>
                  </a:lnTo>
                  <a:lnTo>
                    <a:pt x="800" y="2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7">
              <a:extLst>
                <a:ext uri="{FF2B5EF4-FFF2-40B4-BE49-F238E27FC236}">
                  <a16:creationId xmlns:a16="http://schemas.microsoft.com/office/drawing/2014/main" xmlns="" id="{DEB83068-A02B-4861-88BF-7974F5E61877}"/>
                </a:ext>
              </a:extLst>
            </p:cNvPr>
            <p:cNvSpPr>
              <a:spLocks/>
            </p:cNvSpPr>
            <p:nvPr/>
          </p:nvSpPr>
          <p:spPr bwMode="auto">
            <a:xfrm>
              <a:off x="7299325" y="4254500"/>
              <a:ext cx="1588" cy="1587"/>
            </a:xfrm>
            <a:custGeom>
              <a:avLst/>
              <a:gdLst>
                <a:gd name="T0" fmla="*/ 7 w 7"/>
                <a:gd name="T1" fmla="*/ 10 h 10"/>
                <a:gd name="T2" fmla="*/ 6 w 7"/>
                <a:gd name="T3" fmla="*/ 2 h 10"/>
                <a:gd name="T4" fmla="*/ 0 w 7"/>
                <a:gd name="T5" fmla="*/ 0 h 10"/>
                <a:gd name="T6" fmla="*/ 7 w 7"/>
                <a:gd name="T7" fmla="*/ 10 h 10"/>
              </a:gdLst>
              <a:ahLst/>
              <a:cxnLst>
                <a:cxn ang="0">
                  <a:pos x="T0" y="T1"/>
                </a:cxn>
                <a:cxn ang="0">
                  <a:pos x="T2" y="T3"/>
                </a:cxn>
                <a:cxn ang="0">
                  <a:pos x="T4" y="T5"/>
                </a:cxn>
                <a:cxn ang="0">
                  <a:pos x="T6" y="T7"/>
                </a:cxn>
              </a:cxnLst>
              <a:rect l="0" t="0" r="r" b="b"/>
              <a:pathLst>
                <a:path w="7" h="10">
                  <a:moveTo>
                    <a:pt x="7" y="10"/>
                  </a:moveTo>
                  <a:lnTo>
                    <a:pt x="6" y="2"/>
                  </a:lnTo>
                  <a:lnTo>
                    <a:pt x="0" y="0"/>
                  </a:lnTo>
                  <a:lnTo>
                    <a:pt x="7" y="10"/>
                  </a:lnTo>
                  <a:close/>
                </a:path>
              </a:pathLst>
            </a:custGeom>
            <a:solidFill>
              <a:srgbClr val="82BF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6" name="Freeform 8">
              <a:extLst>
                <a:ext uri="{FF2B5EF4-FFF2-40B4-BE49-F238E27FC236}">
                  <a16:creationId xmlns:a16="http://schemas.microsoft.com/office/drawing/2014/main" xmlns="" id="{44437506-ACFF-4D17-A135-9370D2F7FDB7}"/>
                </a:ext>
              </a:extLst>
            </p:cNvPr>
            <p:cNvSpPr>
              <a:spLocks/>
            </p:cNvSpPr>
            <p:nvPr/>
          </p:nvSpPr>
          <p:spPr bwMode="auto">
            <a:xfrm>
              <a:off x="5776913" y="3405188"/>
              <a:ext cx="2025650" cy="254000"/>
            </a:xfrm>
            <a:custGeom>
              <a:avLst/>
              <a:gdLst>
                <a:gd name="T0" fmla="*/ 8902 w 12170"/>
                <a:gd name="T1" fmla="*/ 1519 h 1519"/>
                <a:gd name="T2" fmla="*/ 12170 w 12170"/>
                <a:gd name="T3" fmla="*/ 61 h 1519"/>
                <a:gd name="T4" fmla="*/ 0 w 12170"/>
                <a:gd name="T5" fmla="*/ 0 h 1519"/>
                <a:gd name="T6" fmla="*/ 8902 w 12170"/>
                <a:gd name="T7" fmla="*/ 1519 h 1519"/>
              </a:gdLst>
              <a:ahLst/>
              <a:cxnLst>
                <a:cxn ang="0">
                  <a:pos x="T0" y="T1"/>
                </a:cxn>
                <a:cxn ang="0">
                  <a:pos x="T2" y="T3"/>
                </a:cxn>
                <a:cxn ang="0">
                  <a:pos x="T4" y="T5"/>
                </a:cxn>
                <a:cxn ang="0">
                  <a:pos x="T6" y="T7"/>
                </a:cxn>
              </a:cxnLst>
              <a:rect l="0" t="0" r="r" b="b"/>
              <a:pathLst>
                <a:path w="12170" h="1519">
                  <a:moveTo>
                    <a:pt x="8902" y="1519"/>
                  </a:moveTo>
                  <a:lnTo>
                    <a:pt x="12170" y="61"/>
                  </a:lnTo>
                  <a:lnTo>
                    <a:pt x="0" y="0"/>
                  </a:lnTo>
                  <a:lnTo>
                    <a:pt x="8902" y="151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7" name="Freeform 9">
              <a:extLst>
                <a:ext uri="{FF2B5EF4-FFF2-40B4-BE49-F238E27FC236}">
                  <a16:creationId xmlns:a16="http://schemas.microsoft.com/office/drawing/2014/main" xmlns="" id="{C1E0999E-69FC-4542-9A1A-AC8774AB9ECD}"/>
                </a:ext>
              </a:extLst>
            </p:cNvPr>
            <p:cNvSpPr>
              <a:spLocks/>
            </p:cNvSpPr>
            <p:nvPr/>
          </p:nvSpPr>
          <p:spPr bwMode="auto">
            <a:xfrm>
              <a:off x="6851650" y="3854450"/>
              <a:ext cx="450850" cy="400050"/>
            </a:xfrm>
            <a:custGeom>
              <a:avLst/>
              <a:gdLst>
                <a:gd name="T0" fmla="*/ 0 w 284"/>
                <a:gd name="T1" fmla="*/ 145 h 252"/>
                <a:gd name="T2" fmla="*/ 282 w 284"/>
                <a:gd name="T3" fmla="*/ 252 h 252"/>
                <a:gd name="T4" fmla="*/ 283 w 284"/>
                <a:gd name="T5" fmla="*/ 252 h 252"/>
                <a:gd name="T6" fmla="*/ 284 w 284"/>
                <a:gd name="T7" fmla="*/ 252 h 252"/>
                <a:gd name="T8" fmla="*/ 283 w 284"/>
                <a:gd name="T9" fmla="*/ 251 h 252"/>
                <a:gd name="T10" fmla="*/ 123 w 284"/>
                <a:gd name="T11" fmla="*/ 0 h 252"/>
                <a:gd name="T12" fmla="*/ 0 w 284"/>
                <a:gd name="T13" fmla="*/ 145 h 252"/>
              </a:gdLst>
              <a:ahLst/>
              <a:cxnLst>
                <a:cxn ang="0">
                  <a:pos x="T0" y="T1"/>
                </a:cxn>
                <a:cxn ang="0">
                  <a:pos x="T2" y="T3"/>
                </a:cxn>
                <a:cxn ang="0">
                  <a:pos x="T4" y="T5"/>
                </a:cxn>
                <a:cxn ang="0">
                  <a:pos x="T6" y="T7"/>
                </a:cxn>
                <a:cxn ang="0">
                  <a:pos x="T8" y="T9"/>
                </a:cxn>
                <a:cxn ang="0">
                  <a:pos x="T10" y="T11"/>
                </a:cxn>
                <a:cxn ang="0">
                  <a:pos x="T12" y="T13"/>
                </a:cxn>
              </a:cxnLst>
              <a:rect l="0" t="0" r="r" b="b"/>
              <a:pathLst>
                <a:path w="284" h="252">
                  <a:moveTo>
                    <a:pt x="0" y="145"/>
                  </a:moveTo>
                  <a:lnTo>
                    <a:pt x="282" y="252"/>
                  </a:lnTo>
                  <a:lnTo>
                    <a:pt x="283" y="252"/>
                  </a:lnTo>
                  <a:lnTo>
                    <a:pt x="284" y="252"/>
                  </a:lnTo>
                  <a:lnTo>
                    <a:pt x="283" y="251"/>
                  </a:lnTo>
                  <a:lnTo>
                    <a:pt x="123" y="0"/>
                  </a:lnTo>
                  <a:lnTo>
                    <a:pt x="0" y="145"/>
                  </a:lnTo>
                  <a:close/>
                </a:path>
              </a:pathLst>
            </a:custGeom>
            <a:solidFill>
              <a:schemeClr val="accent1">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8" name="Freeform 10">
              <a:extLst>
                <a:ext uri="{FF2B5EF4-FFF2-40B4-BE49-F238E27FC236}">
                  <a16:creationId xmlns:a16="http://schemas.microsoft.com/office/drawing/2014/main" xmlns="" id="{54EAE346-FBDF-4F53-A111-2E1331DBD9AA}"/>
                </a:ext>
              </a:extLst>
            </p:cNvPr>
            <p:cNvSpPr>
              <a:spLocks/>
            </p:cNvSpPr>
            <p:nvPr/>
          </p:nvSpPr>
          <p:spPr bwMode="auto">
            <a:xfrm>
              <a:off x="5776913" y="3405188"/>
              <a:ext cx="1270000" cy="1158875"/>
            </a:xfrm>
            <a:custGeom>
              <a:avLst/>
              <a:gdLst>
                <a:gd name="T0" fmla="*/ 4033 w 7629"/>
                <a:gd name="T1" fmla="*/ 6958 h 6958"/>
                <a:gd name="T2" fmla="*/ 7629 w 7629"/>
                <a:gd name="T3" fmla="*/ 2694 h 6958"/>
                <a:gd name="T4" fmla="*/ 0 w 7629"/>
                <a:gd name="T5" fmla="*/ 0 h 6958"/>
                <a:gd name="T6" fmla="*/ 4033 w 7629"/>
                <a:gd name="T7" fmla="*/ 6958 h 6958"/>
              </a:gdLst>
              <a:ahLst/>
              <a:cxnLst>
                <a:cxn ang="0">
                  <a:pos x="T0" y="T1"/>
                </a:cxn>
                <a:cxn ang="0">
                  <a:pos x="T2" y="T3"/>
                </a:cxn>
                <a:cxn ang="0">
                  <a:pos x="T4" y="T5"/>
                </a:cxn>
                <a:cxn ang="0">
                  <a:pos x="T6" y="T7"/>
                </a:cxn>
              </a:cxnLst>
              <a:rect l="0" t="0" r="r" b="b"/>
              <a:pathLst>
                <a:path w="7629" h="6958">
                  <a:moveTo>
                    <a:pt x="4033" y="6958"/>
                  </a:moveTo>
                  <a:lnTo>
                    <a:pt x="7629" y="2694"/>
                  </a:lnTo>
                  <a:lnTo>
                    <a:pt x="0" y="0"/>
                  </a:lnTo>
                  <a:lnTo>
                    <a:pt x="4033" y="69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19" name="Freeform 287">
            <a:extLst>
              <a:ext uri="{FF2B5EF4-FFF2-40B4-BE49-F238E27FC236}">
                <a16:creationId xmlns:a16="http://schemas.microsoft.com/office/drawing/2014/main" xmlns="" id="{2A12766A-322F-4B9C-9A8E-DAA53CDDC929}"/>
              </a:ext>
            </a:extLst>
          </p:cNvPr>
          <p:cNvSpPr>
            <a:spLocks/>
          </p:cNvSpPr>
          <p:nvPr/>
        </p:nvSpPr>
        <p:spPr bwMode="auto">
          <a:xfrm rot="15196441">
            <a:off x="2314116" y="1589255"/>
            <a:ext cx="3482810" cy="6641540"/>
          </a:xfrm>
          <a:custGeom>
            <a:avLst/>
            <a:gdLst>
              <a:gd name="T0" fmla="*/ 657 w 2289"/>
              <a:gd name="T1" fmla="*/ 3772 h 3772"/>
              <a:gd name="T2" fmla="*/ 168 w 2289"/>
              <a:gd name="T3" fmla="*/ 3010 h 3772"/>
              <a:gd name="T4" fmla="*/ 342 w 2289"/>
              <a:gd name="T5" fmla="*/ 2122 h 3772"/>
              <a:gd name="T6" fmla="*/ 733 w 2289"/>
              <a:gd name="T7" fmla="*/ 1806 h 3772"/>
              <a:gd name="T8" fmla="*/ 1179 w 2289"/>
              <a:gd name="T9" fmla="*/ 1971 h 3772"/>
              <a:gd name="T10" fmla="*/ 888 w 2289"/>
              <a:gd name="T11" fmla="*/ 2498 h 3772"/>
              <a:gd name="T12" fmla="*/ 277 w 2289"/>
              <a:gd name="T13" fmla="*/ 2236 h 3772"/>
              <a:gd name="T14" fmla="*/ 88 w 2289"/>
              <a:gd name="T15" fmla="*/ 1332 h 3772"/>
              <a:gd name="T16" fmla="*/ 724 w 2289"/>
              <a:gd name="T17" fmla="*/ 662 h 3772"/>
              <a:gd name="T18" fmla="*/ 1071 w 2289"/>
              <a:gd name="T19" fmla="*/ 646 h 3772"/>
              <a:gd name="T20" fmla="*/ 1264 w 2289"/>
              <a:gd name="T21" fmla="*/ 912 h 3772"/>
              <a:gd name="T22" fmla="*/ 1023 w 2289"/>
              <a:gd name="T23" fmla="*/ 1133 h 3772"/>
              <a:gd name="T24" fmla="*/ 718 w 2289"/>
              <a:gd name="T25" fmla="*/ 981 h 3772"/>
              <a:gd name="T26" fmla="*/ 752 w 2289"/>
              <a:gd name="T27" fmla="*/ 315 h 3772"/>
              <a:gd name="T28" fmla="*/ 1382 w 2289"/>
              <a:gd name="T29" fmla="*/ 16 h 3772"/>
              <a:gd name="T30" fmla="*/ 1960 w 2289"/>
              <a:gd name="T31" fmla="*/ 58 h 3772"/>
              <a:gd name="T32" fmla="*/ 2289 w 2289"/>
              <a:gd name="T33" fmla="*/ 113 h 3772"/>
              <a:gd name="connsiteX0" fmla="*/ 2647 w 9777"/>
              <a:gd name="connsiteY0" fmla="*/ 9975 h 9975"/>
              <a:gd name="connsiteX1" fmla="*/ 511 w 9777"/>
              <a:gd name="connsiteY1" fmla="*/ 7955 h 9975"/>
              <a:gd name="connsiteX2" fmla="*/ 1271 w 9777"/>
              <a:gd name="connsiteY2" fmla="*/ 5601 h 9975"/>
              <a:gd name="connsiteX3" fmla="*/ 2979 w 9777"/>
              <a:gd name="connsiteY3" fmla="*/ 4763 h 9975"/>
              <a:gd name="connsiteX4" fmla="*/ 4928 w 9777"/>
              <a:gd name="connsiteY4" fmla="*/ 5200 h 9975"/>
              <a:gd name="connsiteX5" fmla="*/ 3656 w 9777"/>
              <a:gd name="connsiteY5" fmla="*/ 6597 h 9975"/>
              <a:gd name="connsiteX6" fmla="*/ 987 w 9777"/>
              <a:gd name="connsiteY6" fmla="*/ 5903 h 9975"/>
              <a:gd name="connsiteX7" fmla="*/ 161 w 9777"/>
              <a:gd name="connsiteY7" fmla="*/ 3506 h 9975"/>
              <a:gd name="connsiteX8" fmla="*/ 2940 w 9777"/>
              <a:gd name="connsiteY8" fmla="*/ 1730 h 9975"/>
              <a:gd name="connsiteX9" fmla="*/ 4456 w 9777"/>
              <a:gd name="connsiteY9" fmla="*/ 1688 h 9975"/>
              <a:gd name="connsiteX10" fmla="*/ 5299 w 9777"/>
              <a:gd name="connsiteY10" fmla="*/ 2393 h 9975"/>
              <a:gd name="connsiteX11" fmla="*/ 4246 w 9777"/>
              <a:gd name="connsiteY11" fmla="*/ 2979 h 9975"/>
              <a:gd name="connsiteX12" fmla="*/ 2914 w 9777"/>
              <a:gd name="connsiteY12" fmla="*/ 2576 h 9975"/>
              <a:gd name="connsiteX13" fmla="*/ 3062 w 9777"/>
              <a:gd name="connsiteY13" fmla="*/ 810 h 9975"/>
              <a:gd name="connsiteX14" fmla="*/ 5815 w 9777"/>
              <a:gd name="connsiteY14" fmla="*/ 17 h 9975"/>
              <a:gd name="connsiteX15" fmla="*/ 9777 w 9777"/>
              <a:gd name="connsiteY15" fmla="*/ 275 h 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7" h="9975">
                <a:moveTo>
                  <a:pt x="2647" y="9975"/>
                </a:moveTo>
                <a:cubicBezTo>
                  <a:pt x="1546" y="9500"/>
                  <a:pt x="764" y="8761"/>
                  <a:pt x="511" y="7955"/>
                </a:cubicBezTo>
                <a:cubicBezTo>
                  <a:pt x="258" y="7152"/>
                  <a:pt x="537" y="6290"/>
                  <a:pt x="1271" y="5601"/>
                </a:cubicBezTo>
                <a:cubicBezTo>
                  <a:pt x="1682" y="5222"/>
                  <a:pt x="2254" y="4880"/>
                  <a:pt x="2979" y="4763"/>
                </a:cubicBezTo>
                <a:cubicBezTo>
                  <a:pt x="3700" y="4644"/>
                  <a:pt x="4578" y="4800"/>
                  <a:pt x="4928" y="5200"/>
                </a:cubicBezTo>
                <a:cubicBezTo>
                  <a:pt x="5408" y="5744"/>
                  <a:pt x="4652" y="6470"/>
                  <a:pt x="3656" y="6597"/>
                </a:cubicBezTo>
                <a:cubicBezTo>
                  <a:pt x="2660" y="6722"/>
                  <a:pt x="1634" y="6380"/>
                  <a:pt x="987" y="5903"/>
                </a:cubicBezTo>
                <a:cubicBezTo>
                  <a:pt x="96" y="5248"/>
                  <a:pt x="-223" y="4323"/>
                  <a:pt x="161" y="3506"/>
                </a:cubicBezTo>
                <a:cubicBezTo>
                  <a:pt x="542" y="2690"/>
                  <a:pt x="1616" y="2003"/>
                  <a:pt x="2940" y="1730"/>
                </a:cubicBezTo>
                <a:cubicBezTo>
                  <a:pt x="3429" y="1627"/>
                  <a:pt x="3971" y="1582"/>
                  <a:pt x="4456" y="1688"/>
                </a:cubicBezTo>
                <a:cubicBezTo>
                  <a:pt x="4941" y="1794"/>
                  <a:pt x="5343" y="2083"/>
                  <a:pt x="5299" y="2393"/>
                </a:cubicBezTo>
                <a:cubicBezTo>
                  <a:pt x="5255" y="2708"/>
                  <a:pt x="4766" y="2958"/>
                  <a:pt x="4246" y="2979"/>
                </a:cubicBezTo>
                <a:cubicBezTo>
                  <a:pt x="3731" y="3000"/>
                  <a:pt x="3224" y="2825"/>
                  <a:pt x="2914" y="2576"/>
                </a:cubicBezTo>
                <a:cubicBezTo>
                  <a:pt x="2280" y="2069"/>
                  <a:pt x="2411" y="1309"/>
                  <a:pt x="3062" y="810"/>
                </a:cubicBezTo>
                <a:cubicBezTo>
                  <a:pt x="3709" y="314"/>
                  <a:pt x="4770" y="60"/>
                  <a:pt x="5815" y="17"/>
                </a:cubicBezTo>
                <a:cubicBezTo>
                  <a:pt x="6934" y="-72"/>
                  <a:pt x="8952" y="221"/>
                  <a:pt x="9777" y="275"/>
                </a:cubicBezTo>
              </a:path>
            </a:pathLst>
          </a:custGeom>
          <a:ln>
            <a:headEnd/>
            <a:tailEnd/>
          </a:ln>
          <a:extLst/>
        </p:spPr>
        <p:style>
          <a:lnRef idx="3">
            <a:schemeClr val="dk1"/>
          </a:lnRef>
          <a:fillRef idx="0">
            <a:schemeClr val="dk1"/>
          </a:fillRef>
          <a:effectRef idx="2">
            <a:schemeClr val="dk1"/>
          </a:effectRef>
          <a:fontRef idx="minor">
            <a:schemeClr val="tx1"/>
          </a:fontRef>
        </p:style>
        <p:txBody>
          <a:bodyPr vert="horz" wrap="square" lIns="68580" tIns="34290" rIns="68580" bIns="34290" numCol="1" anchor="t" anchorCtr="0" compatLnSpc="1">
            <a:prstTxWarp prst="textNoShape">
              <a:avLst/>
            </a:prstTxWarp>
          </a:bodyPr>
          <a:lstStyle/>
          <a:p>
            <a:endParaRPr lang="en-US" sz="1350"/>
          </a:p>
        </p:txBody>
      </p:sp>
      <p:grpSp>
        <p:nvGrpSpPr>
          <p:cNvPr id="20" name="Group 106">
            <a:extLst>
              <a:ext uri="{FF2B5EF4-FFF2-40B4-BE49-F238E27FC236}">
                <a16:creationId xmlns:a16="http://schemas.microsoft.com/office/drawing/2014/main" xmlns="" id="{D714B914-0105-44BE-9B4C-A97B45A725AB}"/>
              </a:ext>
            </a:extLst>
          </p:cNvPr>
          <p:cNvGrpSpPr/>
          <p:nvPr/>
        </p:nvGrpSpPr>
        <p:grpSpPr>
          <a:xfrm>
            <a:off x="237624" y="3554315"/>
            <a:ext cx="637794" cy="637794"/>
            <a:chOff x="276395" y="1672297"/>
            <a:chExt cx="850392" cy="850392"/>
          </a:xfrm>
        </p:grpSpPr>
        <p:sp>
          <p:nvSpPr>
            <p:cNvPr id="21" name="Oval 107">
              <a:extLst>
                <a:ext uri="{FF2B5EF4-FFF2-40B4-BE49-F238E27FC236}">
                  <a16:creationId xmlns:a16="http://schemas.microsoft.com/office/drawing/2014/main" xmlns="" id="{6D3492F6-1562-473C-8062-E4945251DB41}"/>
                </a:ext>
              </a:extLst>
            </p:cNvPr>
            <p:cNvSpPr/>
            <p:nvPr/>
          </p:nvSpPr>
          <p:spPr>
            <a:xfrm>
              <a:off x="316832" y="1712734"/>
              <a:ext cx="769519" cy="769519"/>
            </a:xfrm>
            <a:prstGeom prst="ellipse">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a:solidFill>
                    <a:schemeClr val="accent2"/>
                  </a:solidFill>
                </a:rPr>
                <a:t>1</a:t>
              </a:r>
            </a:p>
          </p:txBody>
        </p:sp>
        <p:sp>
          <p:nvSpPr>
            <p:cNvPr id="22" name="Circle: Hollow 108">
              <a:extLst>
                <a:ext uri="{FF2B5EF4-FFF2-40B4-BE49-F238E27FC236}">
                  <a16:creationId xmlns:a16="http://schemas.microsoft.com/office/drawing/2014/main" xmlns="" id="{E16CC08C-7027-4758-802A-02F0BA3A5F42}"/>
                </a:ext>
              </a:extLst>
            </p:cNvPr>
            <p:cNvSpPr/>
            <p:nvPr/>
          </p:nvSpPr>
          <p:spPr>
            <a:xfrm>
              <a:off x="276395" y="1672297"/>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3" name="Oval 116">
            <a:extLst>
              <a:ext uri="{FF2B5EF4-FFF2-40B4-BE49-F238E27FC236}">
                <a16:creationId xmlns:a16="http://schemas.microsoft.com/office/drawing/2014/main" xmlns="" id="{FFEDEB1A-6C36-446E-8527-B8CA04FFD052}"/>
              </a:ext>
            </a:extLst>
          </p:cNvPr>
          <p:cNvSpPr/>
          <p:nvPr/>
        </p:nvSpPr>
        <p:spPr>
          <a:xfrm>
            <a:off x="2110907" y="5373216"/>
            <a:ext cx="577139" cy="577139"/>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5"/>
                </a:solidFill>
              </a:rPr>
              <a:t>2</a:t>
            </a:r>
            <a:endParaRPr lang="en-US" sz="3600" b="1" dirty="0">
              <a:solidFill>
                <a:schemeClr val="accent5"/>
              </a:solidFill>
            </a:endParaRPr>
          </a:p>
        </p:txBody>
      </p:sp>
      <p:grpSp>
        <p:nvGrpSpPr>
          <p:cNvPr id="24" name="Group 109">
            <a:extLst>
              <a:ext uri="{FF2B5EF4-FFF2-40B4-BE49-F238E27FC236}">
                <a16:creationId xmlns:a16="http://schemas.microsoft.com/office/drawing/2014/main" xmlns="" id="{F7C38498-6CDE-4982-BB33-2681F1CF7A9C}"/>
              </a:ext>
            </a:extLst>
          </p:cNvPr>
          <p:cNvGrpSpPr/>
          <p:nvPr/>
        </p:nvGrpSpPr>
        <p:grpSpPr>
          <a:xfrm>
            <a:off x="4283968" y="4862618"/>
            <a:ext cx="864096" cy="799167"/>
            <a:chOff x="5638024" y="2698783"/>
            <a:chExt cx="850392" cy="850392"/>
          </a:xfrm>
        </p:grpSpPr>
        <p:sp>
          <p:nvSpPr>
            <p:cNvPr id="25" name="Oval 110">
              <a:extLst>
                <a:ext uri="{FF2B5EF4-FFF2-40B4-BE49-F238E27FC236}">
                  <a16:creationId xmlns:a16="http://schemas.microsoft.com/office/drawing/2014/main" xmlns="" id="{5657DB78-8AA9-4C9C-850A-6CFFA1B43629}"/>
                </a:ext>
              </a:extLst>
            </p:cNvPr>
            <p:cNvSpPr/>
            <p:nvPr/>
          </p:nvSpPr>
          <p:spPr>
            <a:xfrm>
              <a:off x="5678461" y="2739220"/>
              <a:ext cx="769519" cy="769519"/>
            </a:xfrm>
            <a:prstGeom prst="ellipse">
              <a:avLst/>
            </a:prstGeom>
            <a:solidFill>
              <a:schemeClr val="accent4">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sz="3600" b="1" dirty="0">
                  <a:solidFill>
                    <a:schemeClr val="accent4">
                      <a:lumMod val="75000"/>
                    </a:schemeClr>
                  </a:solidFill>
                </a:rPr>
                <a:t>3</a:t>
              </a:r>
              <a:endParaRPr lang="en-US" sz="3600" b="1" dirty="0">
                <a:solidFill>
                  <a:schemeClr val="accent4">
                    <a:lumMod val="75000"/>
                  </a:schemeClr>
                </a:solidFill>
              </a:endParaRPr>
            </a:p>
          </p:txBody>
        </p:sp>
        <p:sp>
          <p:nvSpPr>
            <p:cNvPr id="26" name="Circle: Hollow 111">
              <a:extLst>
                <a:ext uri="{FF2B5EF4-FFF2-40B4-BE49-F238E27FC236}">
                  <a16:creationId xmlns:a16="http://schemas.microsoft.com/office/drawing/2014/main" xmlns="" id="{50B0DE40-140F-477F-AACF-F6DF2C536740}"/>
                </a:ext>
              </a:extLst>
            </p:cNvPr>
            <p:cNvSpPr/>
            <p:nvPr/>
          </p:nvSpPr>
          <p:spPr>
            <a:xfrm>
              <a:off x="5638024" y="2698783"/>
              <a:ext cx="850392" cy="850392"/>
            </a:xfrm>
            <a:prstGeom prst="donut">
              <a:avLst>
                <a:gd name="adj" fmla="val 11529"/>
              </a:avLst>
            </a:prstGeom>
            <a:solidFill>
              <a:schemeClr val="accent4"/>
            </a:solidFill>
            <a:ln>
              <a:noFill/>
            </a:ln>
            <a:effectLst>
              <a:innerShdw blurRad="63500" dist="50800" dir="135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2" name="Прямоугольник 1"/>
          <p:cNvSpPr/>
          <p:nvPr/>
        </p:nvSpPr>
        <p:spPr>
          <a:xfrm>
            <a:off x="213883" y="4123954"/>
            <a:ext cx="2532943" cy="738664"/>
          </a:xfrm>
          <a:prstGeom prst="rect">
            <a:avLst/>
          </a:prstGeom>
        </p:spPr>
        <p:txBody>
          <a:bodyPr wrap="square">
            <a:spAutoFit/>
          </a:bodyPr>
          <a:lstStyle/>
          <a:p>
            <a:pPr algn="ctr"/>
            <a:r>
              <a:rPr lang="ru-RU" sz="1400" dirty="0" err="1"/>
              <a:t>Маблағлар</a:t>
            </a:r>
            <a:r>
              <a:rPr lang="ru-RU" sz="1400" dirty="0"/>
              <a:t> </a:t>
            </a:r>
            <a:r>
              <a:rPr lang="ru-RU" sz="1400" dirty="0" err="1"/>
              <a:t>қайси</a:t>
            </a:r>
            <a:r>
              <a:rPr lang="ru-RU" sz="1400" dirty="0"/>
              <a:t> </a:t>
            </a:r>
            <a:r>
              <a:rPr lang="ru-RU" sz="1400" dirty="0" err="1"/>
              <a:t>манбалардан</a:t>
            </a:r>
            <a:r>
              <a:rPr lang="ru-RU" sz="1400" dirty="0"/>
              <a:t> </a:t>
            </a:r>
            <a:r>
              <a:rPr lang="ru-RU" sz="1400" dirty="0" err="1"/>
              <a:t>келиб</a:t>
            </a:r>
            <a:r>
              <a:rPr lang="ru-RU" sz="1400" dirty="0"/>
              <a:t> </a:t>
            </a:r>
            <a:r>
              <a:rPr lang="ru-RU" sz="1400" dirty="0" err="1"/>
              <a:t>тушганлигини</a:t>
            </a:r>
            <a:endParaRPr lang="en-US" sz="1400" dirty="0"/>
          </a:p>
        </p:txBody>
      </p:sp>
      <p:sp>
        <p:nvSpPr>
          <p:cNvPr id="5" name="Прямоугольник 4"/>
          <p:cNvSpPr/>
          <p:nvPr/>
        </p:nvSpPr>
        <p:spPr>
          <a:xfrm rot="10800000" flipV="1">
            <a:off x="2717136" y="5661785"/>
            <a:ext cx="1656184" cy="954107"/>
          </a:xfrm>
          <a:prstGeom prst="rect">
            <a:avLst/>
          </a:prstGeom>
        </p:spPr>
        <p:txBody>
          <a:bodyPr wrap="square">
            <a:spAutoFit/>
          </a:bodyPr>
          <a:lstStyle/>
          <a:p>
            <a:pPr algn="ctr"/>
            <a:r>
              <a:rPr lang="ru-RU" sz="1400" dirty="0" err="1"/>
              <a:t>Маблағларнинг</a:t>
            </a:r>
            <a:r>
              <a:rPr lang="ru-RU" sz="1400" dirty="0"/>
              <a:t> </a:t>
            </a:r>
            <a:r>
              <a:rPr lang="ru-RU" sz="1400" dirty="0" err="1"/>
              <a:t>белгиланган</a:t>
            </a:r>
            <a:r>
              <a:rPr lang="ru-RU" sz="1400" dirty="0"/>
              <a:t> </a:t>
            </a:r>
            <a:r>
              <a:rPr lang="ru-RU" sz="1400" dirty="0" err="1"/>
              <a:t>мақсади</a:t>
            </a:r>
            <a:r>
              <a:rPr lang="ru-RU" sz="1400" dirty="0"/>
              <a:t> </a:t>
            </a:r>
            <a:r>
              <a:rPr lang="ru-RU" sz="1400" dirty="0" err="1"/>
              <a:t>қандай</a:t>
            </a:r>
            <a:r>
              <a:rPr lang="ru-RU" sz="1400" dirty="0"/>
              <a:t> </a:t>
            </a:r>
            <a:r>
              <a:rPr lang="ru-RU" sz="1400" dirty="0" err="1"/>
              <a:t>эканлиги</a:t>
            </a:r>
            <a:endParaRPr lang="en-US" sz="1400" dirty="0"/>
          </a:p>
        </p:txBody>
      </p:sp>
      <p:sp>
        <p:nvSpPr>
          <p:cNvPr id="6" name="Прямоугольник 5"/>
          <p:cNvSpPr/>
          <p:nvPr/>
        </p:nvSpPr>
        <p:spPr>
          <a:xfrm>
            <a:off x="5292080" y="4669678"/>
            <a:ext cx="1565920" cy="954107"/>
          </a:xfrm>
          <a:prstGeom prst="rect">
            <a:avLst/>
          </a:prstGeom>
        </p:spPr>
        <p:txBody>
          <a:bodyPr wrap="square">
            <a:spAutoFit/>
          </a:bodyPr>
          <a:lstStyle/>
          <a:p>
            <a:pPr lvl="0"/>
            <a:r>
              <a:rPr lang="ru-RU" sz="1400" dirty="0" err="1"/>
              <a:t>Маблағлар</a:t>
            </a:r>
            <a:r>
              <a:rPr lang="ru-RU" sz="1400" dirty="0"/>
              <a:t> </a:t>
            </a:r>
            <a:r>
              <a:rPr lang="ru-RU" sz="1400" dirty="0" err="1"/>
              <a:t>кимга</a:t>
            </a:r>
            <a:r>
              <a:rPr lang="ru-RU" sz="1400" dirty="0"/>
              <a:t> </a:t>
            </a:r>
            <a:r>
              <a:rPr lang="ru-RU" sz="1400" dirty="0" err="1"/>
              <a:t>тегишли</a:t>
            </a:r>
            <a:r>
              <a:rPr lang="ru-RU" sz="1400" dirty="0"/>
              <a:t> </a:t>
            </a:r>
            <a:r>
              <a:rPr lang="ru-RU" sz="1400" dirty="0" err="1"/>
              <a:t>эканлиги</a:t>
            </a:r>
            <a:r>
              <a:rPr lang="ru-RU" sz="1400" dirty="0"/>
              <a:t> ( </a:t>
            </a:r>
            <a:r>
              <a:rPr lang="ru-RU" sz="1400" dirty="0" err="1"/>
              <a:t>ўзиники</a:t>
            </a:r>
            <a:r>
              <a:rPr lang="ru-RU" sz="1400" dirty="0"/>
              <a:t> </a:t>
            </a:r>
            <a:r>
              <a:rPr lang="ru-RU" sz="1400" dirty="0" err="1"/>
              <a:t>ёки</a:t>
            </a:r>
            <a:r>
              <a:rPr lang="ru-RU" sz="1400" dirty="0"/>
              <a:t> </a:t>
            </a:r>
            <a:r>
              <a:rPr lang="ru-RU" sz="1400" dirty="0" err="1"/>
              <a:t>жалб</a:t>
            </a:r>
            <a:r>
              <a:rPr lang="ru-RU" sz="1400" dirty="0"/>
              <a:t> </a:t>
            </a:r>
            <a:r>
              <a:rPr lang="ru-RU" sz="1400" dirty="0" err="1"/>
              <a:t>қилинган</a:t>
            </a:r>
            <a:r>
              <a:rPr lang="ru-RU" sz="1400" dirty="0"/>
              <a:t>);</a:t>
            </a:r>
            <a:endParaRPr lang="ru-RU" sz="1400" b="1" dirty="0"/>
          </a:p>
        </p:txBody>
      </p:sp>
      <p:pic>
        <p:nvPicPr>
          <p:cNvPr id="30" name="Picture 6" descr="https://media5.picsearch.com/is?_QPdn1_eB4sJhqqrm0CPihoHOsNkyYeQwLh5y99sbZw&amp;height=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057" y="1556793"/>
            <a:ext cx="4683049" cy="2744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536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xmlns="" id="{8847F7CD-E4A9-4D4E-B62F-270A4B86E7A1}"/>
              </a:ext>
            </a:extLst>
          </p:cNvPr>
          <p:cNvSpPr/>
          <p:nvPr/>
        </p:nvSpPr>
        <p:spPr>
          <a:xfrm>
            <a:off x="1104901" y="1727643"/>
            <a:ext cx="6949315" cy="3978790"/>
          </a:xfrm>
          <a:custGeom>
            <a:avLst/>
            <a:gdLst>
              <a:gd name="connsiteX0" fmla="*/ 1539391 w 8349681"/>
              <a:gd name="connsiteY0" fmla="*/ 495 h 4780562"/>
              <a:gd name="connsiteX1" fmla="*/ 2167658 w 8349681"/>
              <a:gd name="connsiteY1" fmla="*/ 144639 h 4780562"/>
              <a:gd name="connsiteX2" fmla="*/ 2975961 w 8349681"/>
              <a:gd name="connsiteY2" fmla="*/ 2295134 h 4780562"/>
              <a:gd name="connsiteX3" fmla="*/ 3595995 w 8349681"/>
              <a:gd name="connsiteY3" fmla="*/ 3944740 h 4780562"/>
              <a:gd name="connsiteX4" fmla="*/ 5245140 w 8349681"/>
              <a:gd name="connsiteY4" fmla="*/ 3324879 h 4780562"/>
              <a:gd name="connsiteX5" fmla="*/ 7396237 w 8349681"/>
              <a:gd name="connsiteY5" fmla="*/ 2516349 h 4780562"/>
              <a:gd name="connsiteX6" fmla="*/ 8204193 w 8349681"/>
              <a:gd name="connsiteY6" fmla="*/ 4665920 h 4780562"/>
              <a:gd name="connsiteX7" fmla="*/ 8097119 w 8349681"/>
              <a:gd name="connsiteY7" fmla="*/ 4768394 h 4780562"/>
              <a:gd name="connsiteX8" fmla="*/ 7852939 w 8349681"/>
              <a:gd name="connsiteY8" fmla="*/ 4657669 h 4780562"/>
              <a:gd name="connsiteX9" fmla="*/ 7859543 w 8349681"/>
              <a:gd name="connsiteY9" fmla="*/ 4509636 h 4780562"/>
              <a:gd name="connsiteX10" fmla="*/ 7239856 w 8349681"/>
              <a:gd name="connsiteY10" fmla="*/ 2860955 h 4780562"/>
              <a:gd name="connsiteX11" fmla="*/ 5589788 w 8349681"/>
              <a:gd name="connsiteY11" fmla="*/ 3481163 h 4780562"/>
              <a:gd name="connsiteX12" fmla="*/ 3439614 w 8349681"/>
              <a:gd name="connsiteY12" fmla="*/ 4289345 h 4780562"/>
              <a:gd name="connsiteX13" fmla="*/ 2631312 w 8349681"/>
              <a:gd name="connsiteY13" fmla="*/ 2138850 h 4780562"/>
              <a:gd name="connsiteX14" fmla="*/ 2011277 w 8349681"/>
              <a:gd name="connsiteY14" fmla="*/ 489244 h 4780562"/>
              <a:gd name="connsiteX15" fmla="*/ 362710 w 8349681"/>
              <a:gd name="connsiteY15" fmla="*/ 1107833 h 4780562"/>
              <a:gd name="connsiteX16" fmla="*/ 256213 w 8349681"/>
              <a:gd name="connsiteY16" fmla="*/ 1209035 h 4780562"/>
              <a:gd name="connsiteX17" fmla="*/ 12034 w 8349681"/>
              <a:gd name="connsiteY17" fmla="*/ 1098310 h 4780562"/>
              <a:gd name="connsiteX18" fmla="*/ 16560 w 8349681"/>
              <a:gd name="connsiteY18" fmla="*/ 953168 h 4780562"/>
              <a:gd name="connsiteX19" fmla="*/ 1539391 w 8349681"/>
              <a:gd name="connsiteY19" fmla="*/ 495 h 478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49681" h="4780562">
                <a:moveTo>
                  <a:pt x="1539391" y="495"/>
                </a:moveTo>
                <a:cubicBezTo>
                  <a:pt x="1750342" y="5714"/>
                  <a:pt x="1963626" y="52310"/>
                  <a:pt x="2167658" y="144639"/>
                </a:cubicBezTo>
                <a:cubicBezTo>
                  <a:pt x="2983207" y="515224"/>
                  <a:pt x="3345502" y="1479111"/>
                  <a:pt x="2975961" y="2295134"/>
                </a:cubicBezTo>
                <a:cubicBezTo>
                  <a:pt x="2692052" y="2920763"/>
                  <a:pt x="2970286" y="3661007"/>
                  <a:pt x="3595995" y="3944740"/>
                </a:cubicBezTo>
                <a:cubicBezTo>
                  <a:pt x="4221705" y="4228473"/>
                  <a:pt x="4961231" y="3950509"/>
                  <a:pt x="5245140" y="3324879"/>
                </a:cubicBezTo>
                <a:cubicBezTo>
                  <a:pt x="5615605" y="2508509"/>
                  <a:pt x="6580687" y="2145765"/>
                  <a:pt x="7396237" y="2516349"/>
                </a:cubicBezTo>
                <a:cubicBezTo>
                  <a:pt x="8212363" y="2885662"/>
                  <a:pt x="8575005" y="3850475"/>
                  <a:pt x="8204193" y="4665920"/>
                </a:cubicBezTo>
                <a:cubicBezTo>
                  <a:pt x="8184344" y="4711350"/>
                  <a:pt x="8147036" y="4749631"/>
                  <a:pt x="8097119" y="4768394"/>
                </a:cubicBezTo>
                <a:cubicBezTo>
                  <a:pt x="7999131" y="4805224"/>
                  <a:pt x="7889759" y="4755629"/>
                  <a:pt x="7852939" y="4657669"/>
                </a:cubicBezTo>
                <a:cubicBezTo>
                  <a:pt x="7834181" y="4607765"/>
                  <a:pt x="7838422" y="4554490"/>
                  <a:pt x="7859543" y="4509636"/>
                </a:cubicBezTo>
                <a:cubicBezTo>
                  <a:pt x="8143453" y="3884007"/>
                  <a:pt x="7865565" y="3144687"/>
                  <a:pt x="7239856" y="2860955"/>
                </a:cubicBezTo>
                <a:cubicBezTo>
                  <a:pt x="6614148" y="2577221"/>
                  <a:pt x="5873697" y="2855533"/>
                  <a:pt x="5589788" y="3481163"/>
                </a:cubicBezTo>
                <a:cubicBezTo>
                  <a:pt x="5219899" y="4296262"/>
                  <a:pt x="4254817" y="4659005"/>
                  <a:pt x="3439614" y="4289345"/>
                </a:cubicBezTo>
                <a:cubicBezTo>
                  <a:pt x="2623140" y="3919108"/>
                  <a:pt x="2260499" y="2954296"/>
                  <a:pt x="2631312" y="2138850"/>
                </a:cubicBezTo>
                <a:cubicBezTo>
                  <a:pt x="2915220" y="1513220"/>
                  <a:pt x="2636986" y="772977"/>
                  <a:pt x="2011277" y="489244"/>
                </a:cubicBezTo>
                <a:cubicBezTo>
                  <a:pt x="1385915" y="206434"/>
                  <a:pt x="646966" y="483127"/>
                  <a:pt x="362710" y="1107833"/>
                </a:cubicBezTo>
                <a:cubicBezTo>
                  <a:pt x="342513" y="1152339"/>
                  <a:pt x="305207" y="1190620"/>
                  <a:pt x="256213" y="1209035"/>
                </a:cubicBezTo>
                <a:cubicBezTo>
                  <a:pt x="158226" y="1245865"/>
                  <a:pt x="48854" y="1196270"/>
                  <a:pt x="12034" y="1098310"/>
                </a:cubicBezTo>
                <a:cubicBezTo>
                  <a:pt x="-6376" y="1049330"/>
                  <a:pt x="-2713" y="997327"/>
                  <a:pt x="16560" y="953168"/>
                </a:cubicBezTo>
                <a:cubicBezTo>
                  <a:pt x="294670" y="341584"/>
                  <a:pt x="906536" y="-15161"/>
                  <a:pt x="1539391" y="495"/>
                </a:cubicBezTo>
                <a:close/>
              </a:path>
            </a:pathLst>
          </a:custGeom>
          <a:gradFill>
            <a:gsLst>
              <a:gs pos="91000">
                <a:schemeClr val="accent3"/>
              </a:gs>
              <a:gs pos="50000">
                <a:schemeClr val="accent2"/>
              </a:gs>
              <a:gs pos="25000">
                <a:schemeClr val="accent5"/>
              </a:gs>
              <a:gs pos="0">
                <a:schemeClr val="tx2">
                  <a:lumMod val="75000"/>
                  <a:lumOff val="25000"/>
                </a:schemeClr>
              </a:gs>
              <a:gs pos="100000">
                <a:schemeClr val="accent6"/>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Oval 3">
            <a:extLst>
              <a:ext uri="{FF2B5EF4-FFF2-40B4-BE49-F238E27FC236}">
                <a16:creationId xmlns:a16="http://schemas.microsoft.com/office/drawing/2014/main" xmlns="" id="{704FCEEF-15F1-4C54-AF8E-D9686910E05F}"/>
              </a:ext>
            </a:extLst>
          </p:cNvPr>
          <p:cNvSpPr/>
          <p:nvPr/>
        </p:nvSpPr>
        <p:spPr>
          <a:xfrm>
            <a:off x="1520863" y="209145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36" name="Oval 335">
            <a:extLst>
              <a:ext uri="{FF2B5EF4-FFF2-40B4-BE49-F238E27FC236}">
                <a16:creationId xmlns:a16="http://schemas.microsoft.com/office/drawing/2014/main" xmlns="" id="{79B1EF8D-00F5-43A5-8123-8AEB23356582}"/>
              </a:ext>
            </a:extLst>
          </p:cNvPr>
          <p:cNvSpPr/>
          <p:nvPr/>
        </p:nvSpPr>
        <p:spPr>
          <a:xfrm>
            <a:off x="5853945" y="4092942"/>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Заголовок 2"/>
          <p:cNvSpPr>
            <a:spLocks noGrp="1"/>
          </p:cNvSpPr>
          <p:nvPr>
            <p:ph type="title"/>
          </p:nvPr>
        </p:nvSpPr>
        <p:spPr>
          <a:xfrm>
            <a:off x="464758" y="584643"/>
            <a:ext cx="8229600" cy="1143000"/>
          </a:xfrm>
        </p:spPr>
        <p:txBody>
          <a:bodyPr>
            <a:noAutofit/>
          </a:bodyPr>
          <a:lstStyle/>
          <a:p>
            <a:r>
              <a:rPr lang="ru-RU" sz="3600" b="1" dirty="0"/>
              <a:t>Баланс </a:t>
            </a:r>
            <a:r>
              <a:rPr lang="ru-RU" sz="3600" b="1" dirty="0" err="1"/>
              <a:t>пассиви</a:t>
            </a:r>
            <a:r>
              <a:rPr lang="ru-RU" sz="3600" b="1" dirty="0"/>
              <a:t> </a:t>
            </a:r>
            <a:r>
              <a:rPr lang="ru-RU" sz="3600" b="1" dirty="0" err="1"/>
              <a:t>ҳам</a:t>
            </a:r>
            <a:r>
              <a:rPr lang="ru-RU" sz="3600" b="1" dirty="0"/>
              <a:t> </a:t>
            </a:r>
            <a:r>
              <a:rPr lang="ru-RU" sz="3600" b="1" dirty="0" err="1"/>
              <a:t>икки</a:t>
            </a:r>
            <a:r>
              <a:rPr lang="ru-RU" sz="3600" b="1" dirty="0"/>
              <a:t> </a:t>
            </a:r>
            <a:r>
              <a:rPr lang="ru-RU" sz="3600" b="1" dirty="0" err="1"/>
              <a:t>бўлимдан</a:t>
            </a:r>
            <a:r>
              <a:rPr lang="ru-RU" sz="3600" b="1" dirty="0"/>
              <a:t> </a:t>
            </a:r>
            <a:r>
              <a:rPr lang="ru-RU" sz="3600" b="1" dirty="0" err="1"/>
              <a:t>иборат</a:t>
            </a:r>
            <a:r>
              <a:rPr lang="ru-RU" sz="3600" b="1" dirty="0"/>
              <a:t>:</a:t>
            </a:r>
            <a:br>
              <a:rPr lang="ru-RU" sz="3600" b="1" dirty="0"/>
            </a:br>
            <a:endParaRPr lang="ru-RU" sz="3600" dirty="0"/>
          </a:p>
        </p:txBody>
      </p:sp>
      <p:sp>
        <p:nvSpPr>
          <p:cNvPr id="5" name="Прямоугольник 4"/>
          <p:cNvSpPr/>
          <p:nvPr/>
        </p:nvSpPr>
        <p:spPr>
          <a:xfrm>
            <a:off x="4579558" y="3037926"/>
            <a:ext cx="3664145" cy="523220"/>
          </a:xfrm>
          <a:prstGeom prst="rect">
            <a:avLst/>
          </a:prstGeom>
        </p:spPr>
        <p:txBody>
          <a:bodyPr wrap="none">
            <a:spAutoFit/>
          </a:bodyPr>
          <a:lstStyle/>
          <a:p>
            <a:r>
              <a:rPr lang="ru-RU" sz="2800" dirty="0" err="1"/>
              <a:t>Ўз</a:t>
            </a:r>
            <a:r>
              <a:rPr lang="ru-RU" sz="2800" dirty="0"/>
              <a:t> </a:t>
            </a:r>
            <a:r>
              <a:rPr lang="ru-RU" sz="2800" dirty="0" err="1"/>
              <a:t>маблағлари</a:t>
            </a:r>
            <a:r>
              <a:rPr lang="ru-RU" sz="2800" dirty="0"/>
              <a:t> </a:t>
            </a:r>
            <a:r>
              <a:rPr lang="ru-RU" sz="2800" dirty="0" err="1"/>
              <a:t>манбаи</a:t>
            </a:r>
            <a:endParaRPr lang="ru-RU" sz="2800" dirty="0"/>
          </a:p>
        </p:txBody>
      </p:sp>
      <p:sp>
        <p:nvSpPr>
          <p:cNvPr id="6" name="Прямоугольник 5"/>
          <p:cNvSpPr/>
          <p:nvPr/>
        </p:nvSpPr>
        <p:spPr>
          <a:xfrm>
            <a:off x="21130" y="3993740"/>
            <a:ext cx="3197991" cy="646331"/>
          </a:xfrm>
          <a:prstGeom prst="rect">
            <a:avLst/>
          </a:prstGeom>
        </p:spPr>
        <p:txBody>
          <a:bodyPr wrap="none">
            <a:spAutoFit/>
          </a:bodyPr>
          <a:lstStyle/>
          <a:p>
            <a:pPr lvl="0"/>
            <a:r>
              <a:rPr lang="ru-RU" sz="3600" dirty="0" err="1"/>
              <a:t>Мажбуриятлар</a:t>
            </a:r>
            <a:r>
              <a:rPr lang="ru-RU" dirty="0"/>
              <a:t>.</a:t>
            </a:r>
            <a:endParaRPr lang="ru-RU" b="1" dirty="0"/>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853945" y="4092942"/>
            <a:ext cx="1728192" cy="171656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Рисунок 11"/>
          <p:cNvPicPr>
            <a:picLocks noChangeAspect="1"/>
          </p:cNvPicPr>
          <p:nvPr/>
        </p:nvPicPr>
        <p:blipFill rotWithShape="1">
          <a:blip r:embed="rId4" cstate="print">
            <a:extLst>
              <a:ext uri="{28A0092B-C50C-407E-A947-70E740481C1C}">
                <a14:useLocalDpi xmlns:a14="http://schemas.microsoft.com/office/drawing/2010/main" val="0"/>
              </a:ext>
            </a:extLst>
          </a:blip>
          <a:srcRect b="3382"/>
          <a:stretch/>
        </p:blipFill>
        <p:spPr bwMode="auto">
          <a:xfrm>
            <a:off x="1403648" y="2107476"/>
            <a:ext cx="1911637" cy="16822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677762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5608" y="188640"/>
            <a:ext cx="3047140" cy="19442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media2.picsearch.com/is?1fCbnwZoY9ZC3BduAv22GTYqVdSWLFr7ZpMeJ17msV4&amp;height=2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00" y="2636912"/>
            <a:ext cx="3102033" cy="1340568"/>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ая прямоугольная выноска 6"/>
          <p:cNvSpPr/>
          <p:nvPr/>
        </p:nvSpPr>
        <p:spPr>
          <a:xfrm>
            <a:off x="251520" y="188640"/>
            <a:ext cx="5256584" cy="208823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t>  </a:t>
            </a:r>
            <a:r>
              <a:rPr lang="ru-RU" b="1" dirty="0" err="1" smtClean="0"/>
              <a:t>Ўз</a:t>
            </a:r>
            <a:r>
              <a:rPr lang="ru-RU" b="1" dirty="0" smtClean="0"/>
              <a:t> </a:t>
            </a:r>
            <a:r>
              <a:rPr lang="ru-RU" b="1" dirty="0" err="1"/>
              <a:t>маблағлари</a:t>
            </a:r>
            <a:r>
              <a:rPr lang="ru-RU" b="1" dirty="0"/>
              <a:t> </a:t>
            </a:r>
            <a:r>
              <a:rPr lang="ru-RU" b="1" dirty="0" err="1"/>
              <a:t>манбаи</a:t>
            </a:r>
            <a:r>
              <a:rPr lang="ru-RU" b="1" dirty="0"/>
              <a:t> </a:t>
            </a:r>
            <a:r>
              <a:rPr lang="ru-RU" b="1" dirty="0" err="1"/>
              <a:t>қаторига</a:t>
            </a:r>
            <a:r>
              <a:rPr lang="ru-RU" dirty="0"/>
              <a:t> устав капитали, </a:t>
            </a:r>
            <a:r>
              <a:rPr lang="ru-RU" dirty="0" err="1"/>
              <a:t>қўшилган</a:t>
            </a:r>
            <a:r>
              <a:rPr lang="ru-RU" dirty="0"/>
              <a:t> капитал, резерв капитал, </a:t>
            </a:r>
            <a:r>
              <a:rPr lang="ru-RU" dirty="0" err="1"/>
              <a:t>тақсимланмаган</a:t>
            </a:r>
            <a:r>
              <a:rPr lang="ru-RU" dirty="0"/>
              <a:t> </a:t>
            </a:r>
            <a:r>
              <a:rPr lang="ru-RU" dirty="0" err="1"/>
              <a:t>фойда</a:t>
            </a:r>
            <a:r>
              <a:rPr lang="ru-RU" dirty="0"/>
              <a:t>(</a:t>
            </a:r>
            <a:r>
              <a:rPr lang="ru-RU" dirty="0" err="1"/>
              <a:t>қопланмаган</a:t>
            </a:r>
            <a:r>
              <a:rPr lang="ru-RU" dirty="0"/>
              <a:t> </a:t>
            </a:r>
            <a:r>
              <a:rPr lang="ru-RU" dirty="0" err="1"/>
              <a:t>зарар</a:t>
            </a:r>
            <a:r>
              <a:rPr lang="ru-RU" dirty="0"/>
              <a:t>) </a:t>
            </a:r>
            <a:r>
              <a:rPr lang="ru-RU" dirty="0" err="1"/>
              <a:t>ва</a:t>
            </a:r>
            <a:r>
              <a:rPr lang="ru-RU" dirty="0"/>
              <a:t> </a:t>
            </a:r>
            <a:r>
              <a:rPr lang="ru-RU" dirty="0" err="1"/>
              <a:t>бошқа</a:t>
            </a:r>
            <a:r>
              <a:rPr lang="ru-RU" dirty="0"/>
              <a:t> </a:t>
            </a:r>
            <a:r>
              <a:rPr lang="ru-RU" dirty="0" err="1"/>
              <a:t>сатрлар</a:t>
            </a:r>
            <a:r>
              <a:rPr lang="ru-RU" dirty="0"/>
              <a:t> </a:t>
            </a:r>
            <a:r>
              <a:rPr lang="ru-RU" dirty="0" err="1"/>
              <a:t>киритилади</a:t>
            </a:r>
            <a:r>
              <a:rPr lang="ru-RU" dirty="0"/>
              <a:t>.</a:t>
            </a:r>
            <a:endParaRPr lang="ru-RU" b="1" dirty="0"/>
          </a:p>
        </p:txBody>
      </p:sp>
      <p:sp>
        <p:nvSpPr>
          <p:cNvPr id="9" name="Скругленная прямоугольная выноска 8"/>
          <p:cNvSpPr/>
          <p:nvPr/>
        </p:nvSpPr>
        <p:spPr>
          <a:xfrm>
            <a:off x="3958017" y="2493188"/>
            <a:ext cx="4896544" cy="1332728"/>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smtClean="0"/>
              <a:t>  </a:t>
            </a:r>
            <a:r>
              <a:rPr lang="ru-RU" b="1" dirty="0" smtClean="0"/>
              <a:t>Баланс </a:t>
            </a:r>
            <a:r>
              <a:rPr lang="ru-RU" b="1" dirty="0" err="1"/>
              <a:t>пассивининг</a:t>
            </a:r>
            <a:r>
              <a:rPr lang="ru-RU" b="1" dirty="0"/>
              <a:t> </a:t>
            </a:r>
            <a:r>
              <a:rPr lang="ru-RU" b="1" dirty="0" err="1"/>
              <a:t>мажбуриятлар</a:t>
            </a:r>
            <a:r>
              <a:rPr lang="ru-RU" b="1" dirty="0"/>
              <a:t> </a:t>
            </a:r>
            <a:r>
              <a:rPr lang="ru-RU" b="1" dirty="0" err="1"/>
              <a:t>бўлимида</a:t>
            </a:r>
            <a:r>
              <a:rPr lang="ru-RU" dirty="0"/>
              <a:t> </a:t>
            </a:r>
            <a:r>
              <a:rPr lang="ru-RU" dirty="0" err="1"/>
              <a:t>юридик</a:t>
            </a:r>
            <a:r>
              <a:rPr lang="ru-RU" dirty="0"/>
              <a:t> </a:t>
            </a:r>
            <a:r>
              <a:rPr lang="ru-RU" dirty="0" err="1"/>
              <a:t>ва</a:t>
            </a:r>
            <a:r>
              <a:rPr lang="ru-RU" dirty="0"/>
              <a:t> </a:t>
            </a:r>
            <a:r>
              <a:rPr lang="ru-RU" dirty="0" err="1"/>
              <a:t>жисмоний</a:t>
            </a:r>
            <a:r>
              <a:rPr lang="ru-RU" dirty="0"/>
              <a:t> </a:t>
            </a:r>
            <a:r>
              <a:rPr lang="ru-RU" dirty="0" err="1"/>
              <a:t>шахслардан</a:t>
            </a:r>
            <a:r>
              <a:rPr lang="ru-RU" dirty="0"/>
              <a:t> </a:t>
            </a:r>
            <a:r>
              <a:rPr lang="ru-RU" dirty="0" err="1"/>
              <a:t>олинган</a:t>
            </a:r>
            <a:r>
              <a:rPr lang="ru-RU" dirty="0"/>
              <a:t>, </a:t>
            </a:r>
            <a:r>
              <a:rPr lang="ru-RU" dirty="0" err="1"/>
              <a:t>вақти</a:t>
            </a:r>
            <a:r>
              <a:rPr lang="ru-RU" dirty="0"/>
              <a:t> </a:t>
            </a:r>
            <a:r>
              <a:rPr lang="ru-RU" dirty="0" err="1"/>
              <a:t>келганда</a:t>
            </a:r>
            <a:r>
              <a:rPr lang="ru-RU" dirty="0"/>
              <a:t> </a:t>
            </a:r>
            <a:r>
              <a:rPr lang="ru-RU" dirty="0" err="1"/>
              <a:t>қайтарилиши</a:t>
            </a:r>
            <a:r>
              <a:rPr lang="ru-RU" dirty="0"/>
              <a:t> </a:t>
            </a:r>
            <a:r>
              <a:rPr lang="ru-RU" dirty="0" err="1"/>
              <a:t>лозим</a:t>
            </a:r>
            <a:r>
              <a:rPr lang="ru-RU" dirty="0"/>
              <a:t> </a:t>
            </a:r>
            <a:r>
              <a:rPr lang="ru-RU" dirty="0" err="1"/>
              <a:t>бўлган</a:t>
            </a:r>
            <a:r>
              <a:rPr lang="ru-RU" dirty="0"/>
              <a:t> </a:t>
            </a:r>
            <a:r>
              <a:rPr lang="ru-RU" dirty="0" err="1"/>
              <a:t>барча</a:t>
            </a:r>
            <a:r>
              <a:rPr lang="ru-RU" dirty="0"/>
              <a:t> </a:t>
            </a:r>
            <a:r>
              <a:rPr lang="ru-RU" dirty="0" err="1"/>
              <a:t>мажбуриятлар</a:t>
            </a:r>
            <a:r>
              <a:rPr lang="ru-RU" dirty="0"/>
              <a:t> </a:t>
            </a:r>
            <a:r>
              <a:rPr lang="ru-RU" dirty="0" err="1"/>
              <a:t>кўрсатилади</a:t>
            </a:r>
            <a:r>
              <a:rPr lang="ru-RU" dirty="0"/>
              <a:t>.</a:t>
            </a:r>
          </a:p>
        </p:txBody>
      </p:sp>
      <p:sp>
        <p:nvSpPr>
          <p:cNvPr id="10" name="Скругленная прямоугольная выноска 9"/>
          <p:cNvSpPr/>
          <p:nvPr/>
        </p:nvSpPr>
        <p:spPr>
          <a:xfrm>
            <a:off x="404930" y="4149080"/>
            <a:ext cx="8424936" cy="1973156"/>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b="1" dirty="0" err="1"/>
              <a:t>Кўриниб</a:t>
            </a:r>
            <a:r>
              <a:rPr lang="ru-RU" b="1" dirty="0"/>
              <a:t> </a:t>
            </a:r>
            <a:r>
              <a:rPr lang="ru-RU" b="1" dirty="0" err="1"/>
              <a:t>турибдики</a:t>
            </a:r>
            <a:r>
              <a:rPr lang="ru-RU" dirty="0"/>
              <a:t>, бухгалтерия </a:t>
            </a:r>
            <a:r>
              <a:rPr lang="ru-RU" dirty="0" err="1"/>
              <a:t>балансида</a:t>
            </a:r>
            <a:r>
              <a:rPr lang="ru-RU" dirty="0"/>
              <a:t> </a:t>
            </a:r>
            <a:r>
              <a:rPr lang="ru-RU" dirty="0" err="1"/>
              <a:t>муайян</a:t>
            </a:r>
            <a:r>
              <a:rPr lang="ru-RU" dirty="0"/>
              <a:t> </a:t>
            </a:r>
            <a:r>
              <a:rPr lang="ru-RU" dirty="0" err="1"/>
              <a:t>санага</a:t>
            </a:r>
            <a:r>
              <a:rPr lang="ru-RU" dirty="0"/>
              <a:t> </a:t>
            </a:r>
            <a:r>
              <a:rPr lang="ru-RU" dirty="0" err="1"/>
              <a:t>бўлган</a:t>
            </a:r>
            <a:r>
              <a:rPr lang="ru-RU" dirty="0"/>
              <a:t> хўжалик </a:t>
            </a:r>
            <a:r>
              <a:rPr lang="ru-RU" dirty="0" err="1"/>
              <a:t>маблағлари</a:t>
            </a:r>
            <a:r>
              <a:rPr lang="ru-RU" dirty="0"/>
              <a:t> </a:t>
            </a:r>
            <a:r>
              <a:rPr lang="ru-RU" dirty="0" err="1"/>
              <a:t>ва</a:t>
            </a:r>
            <a:r>
              <a:rPr lang="ru-RU" dirty="0"/>
              <a:t> </a:t>
            </a:r>
            <a:r>
              <a:rPr lang="ru-RU" dirty="0" err="1"/>
              <a:t>уларнинг</a:t>
            </a:r>
            <a:r>
              <a:rPr lang="ru-RU" dirty="0"/>
              <a:t> </a:t>
            </a:r>
            <a:r>
              <a:rPr lang="ru-RU" dirty="0" err="1"/>
              <a:t>манбалари</a:t>
            </a:r>
            <a:r>
              <a:rPr lang="ru-RU" dirty="0"/>
              <a:t> </a:t>
            </a:r>
            <a:r>
              <a:rPr lang="ru-RU" dirty="0" err="1"/>
              <a:t>акс</a:t>
            </a:r>
            <a:r>
              <a:rPr lang="ru-RU" dirty="0"/>
              <a:t> </a:t>
            </a:r>
            <a:r>
              <a:rPr lang="ru-RU" dirty="0" err="1"/>
              <a:t>эттирилган</a:t>
            </a:r>
            <a:r>
              <a:rPr lang="ru-RU" dirty="0"/>
              <a:t>. </a:t>
            </a:r>
            <a:r>
              <a:rPr lang="ru-RU" dirty="0" err="1"/>
              <a:t>Баланснинг</a:t>
            </a:r>
            <a:r>
              <a:rPr lang="ru-RU" dirty="0"/>
              <a:t> </a:t>
            </a:r>
            <a:r>
              <a:rPr lang="ru-RU" dirty="0" err="1"/>
              <a:t>айрим</a:t>
            </a:r>
            <a:r>
              <a:rPr lang="ru-RU" dirty="0"/>
              <a:t> </a:t>
            </a:r>
            <a:r>
              <a:rPr lang="ru-RU" dirty="0" err="1"/>
              <a:t>моддаларини</a:t>
            </a:r>
            <a:r>
              <a:rPr lang="ru-RU" dirty="0"/>
              <a:t> </a:t>
            </a:r>
            <a:r>
              <a:rPr lang="ru-RU" dirty="0" err="1"/>
              <a:t>солиштириш</a:t>
            </a:r>
            <a:r>
              <a:rPr lang="ru-RU" dirty="0"/>
              <a:t> </a:t>
            </a:r>
            <a:r>
              <a:rPr lang="ru-RU" dirty="0" err="1"/>
              <a:t>учун</a:t>
            </a:r>
            <a:r>
              <a:rPr lang="ru-RU" dirty="0"/>
              <a:t> </a:t>
            </a:r>
            <a:r>
              <a:rPr lang="ru-RU" dirty="0" err="1"/>
              <a:t>молиявий</a:t>
            </a:r>
            <a:r>
              <a:rPr lang="ru-RU" dirty="0"/>
              <a:t> </a:t>
            </a:r>
            <a:r>
              <a:rPr lang="ru-RU" dirty="0" err="1"/>
              <a:t>ҳисоботда</a:t>
            </a:r>
            <a:r>
              <a:rPr lang="ru-RU" dirty="0"/>
              <a:t> бухгалтерия </a:t>
            </a:r>
            <a:r>
              <a:rPr lang="ru-RU" dirty="0" err="1"/>
              <a:t>баланси</a:t>
            </a:r>
            <a:r>
              <a:rPr lang="ru-RU" dirty="0"/>
              <a:t> </a:t>
            </a:r>
            <a:r>
              <a:rPr lang="ru-RU" dirty="0" err="1"/>
              <a:t>билан</a:t>
            </a:r>
            <a:r>
              <a:rPr lang="ru-RU" dirty="0"/>
              <a:t> </a:t>
            </a:r>
            <a:r>
              <a:rPr lang="ru-RU" dirty="0" err="1"/>
              <a:t>бирга</a:t>
            </a:r>
            <a:r>
              <a:rPr lang="ru-RU" dirty="0"/>
              <a:t> </a:t>
            </a:r>
            <a:r>
              <a:rPr lang="ru-RU" dirty="0" err="1"/>
              <a:t>ўзаро</a:t>
            </a:r>
            <a:r>
              <a:rPr lang="ru-RU" dirty="0"/>
              <a:t> </a:t>
            </a:r>
            <a:r>
              <a:rPr lang="ru-RU" dirty="0" err="1"/>
              <a:t>боғланган</a:t>
            </a:r>
            <a:r>
              <a:rPr lang="ru-RU" dirty="0"/>
              <a:t> </a:t>
            </a:r>
            <a:r>
              <a:rPr lang="ru-RU" dirty="0" err="1"/>
              <a:t>ҳамда</a:t>
            </a:r>
            <a:r>
              <a:rPr lang="ru-RU" dirty="0"/>
              <a:t> </a:t>
            </a:r>
            <a:r>
              <a:rPr lang="ru-RU" dirty="0" err="1"/>
              <a:t>бир-бирини</a:t>
            </a:r>
            <a:r>
              <a:rPr lang="ru-RU" dirty="0"/>
              <a:t> </a:t>
            </a:r>
            <a:r>
              <a:rPr lang="ru-RU" dirty="0" err="1"/>
              <a:t>тўлдирадиган</a:t>
            </a:r>
            <a:r>
              <a:rPr lang="ru-RU" dirty="0"/>
              <a:t> </a:t>
            </a:r>
            <a:r>
              <a:rPr lang="ru-RU" dirty="0" err="1"/>
              <a:t>бир</a:t>
            </a:r>
            <a:r>
              <a:rPr lang="ru-RU" dirty="0"/>
              <a:t> </a:t>
            </a:r>
            <a:r>
              <a:rPr lang="ru-RU" dirty="0" err="1"/>
              <a:t>қатор</a:t>
            </a:r>
            <a:r>
              <a:rPr lang="ru-RU" dirty="0"/>
              <a:t> </a:t>
            </a:r>
            <a:r>
              <a:rPr lang="ru-RU" dirty="0" err="1"/>
              <a:t>ҳисобот</a:t>
            </a:r>
            <a:r>
              <a:rPr lang="ru-RU" dirty="0"/>
              <a:t> </a:t>
            </a:r>
            <a:r>
              <a:rPr lang="ru-RU" dirty="0" err="1"/>
              <a:t>шакллари</a:t>
            </a:r>
            <a:r>
              <a:rPr lang="ru-RU" dirty="0"/>
              <a:t> </a:t>
            </a:r>
            <a:r>
              <a:rPr lang="ru-RU" dirty="0" err="1"/>
              <a:t>назарда</a:t>
            </a:r>
            <a:r>
              <a:rPr lang="ru-RU" dirty="0"/>
              <a:t> </a:t>
            </a:r>
            <a:r>
              <a:rPr lang="ru-RU" dirty="0" err="1"/>
              <a:t>тутилган</a:t>
            </a:r>
            <a:r>
              <a:rPr lang="ru-RU" dirty="0"/>
              <a:t>.</a:t>
            </a:r>
            <a:endParaRPr lang="ru-RU" b="1" dirty="0"/>
          </a:p>
        </p:txBody>
      </p:sp>
    </p:spTree>
    <p:extLst>
      <p:ext uri="{BB962C8B-B14F-4D97-AF65-F5344CB8AC3E}">
        <p14:creationId xmlns:p14="http://schemas.microsoft.com/office/powerpoint/2010/main" val="1496558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xmlns="" id="{4BFB8EA4-27A5-44FC-B404-5DA2172A9033}"/>
              </a:ext>
            </a:extLst>
          </p:cNvPr>
          <p:cNvSpPr/>
          <p:nvPr/>
        </p:nvSpPr>
        <p:spPr>
          <a:xfrm>
            <a:off x="2961963" y="4525267"/>
            <a:ext cx="5672948" cy="658586"/>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endParaRPr lang="en-US" b="1" dirty="0">
              <a:solidFill>
                <a:schemeClr val="tx1"/>
              </a:solidFill>
            </a:endParaRPr>
          </a:p>
        </p:txBody>
      </p:sp>
      <p:sp>
        <p:nvSpPr>
          <p:cNvPr id="91" name="Rectangle 90">
            <a:extLst>
              <a:ext uri="{FF2B5EF4-FFF2-40B4-BE49-F238E27FC236}">
                <a16:creationId xmlns:a16="http://schemas.microsoft.com/office/drawing/2014/main" xmlns="" id="{757CDC9B-AE59-4A39-8F4C-5243788D9AB4}"/>
              </a:ext>
            </a:extLst>
          </p:cNvPr>
          <p:cNvSpPr/>
          <p:nvPr/>
        </p:nvSpPr>
        <p:spPr>
          <a:xfrm>
            <a:off x="2986584" y="3437939"/>
            <a:ext cx="5672948" cy="658586"/>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3" name="Rectangle 2">
            <a:extLst>
              <a:ext uri="{FF2B5EF4-FFF2-40B4-BE49-F238E27FC236}">
                <a16:creationId xmlns:a16="http://schemas.microsoft.com/office/drawing/2014/main" xmlns="" id="{55BAC97D-063F-45A0-92EA-EBAAACB67F94}"/>
              </a:ext>
            </a:extLst>
          </p:cNvPr>
          <p:cNvSpPr/>
          <p:nvPr/>
        </p:nvSpPr>
        <p:spPr>
          <a:xfrm>
            <a:off x="2419098" y="5504014"/>
            <a:ext cx="6141626" cy="658586"/>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ru-RU" b="1" dirty="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b="1" dirty="0">
                <a:solidFill>
                  <a:schemeClr val="tx1"/>
                </a:solidFill>
              </a:rPr>
              <a:t>, пассив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endParaRPr lang="en-US" b="1" dirty="0">
              <a:solidFill>
                <a:schemeClr val="tx1"/>
              </a:solidFill>
            </a:endParaRPr>
          </a:p>
        </p:txBody>
      </p:sp>
      <p:sp>
        <p:nvSpPr>
          <p:cNvPr id="92" name="Rectangle 91">
            <a:extLst>
              <a:ext uri="{FF2B5EF4-FFF2-40B4-BE49-F238E27FC236}">
                <a16:creationId xmlns:a16="http://schemas.microsoft.com/office/drawing/2014/main" xmlns="" id="{683D49E7-F436-48EE-8AB4-05BFF667BA25}"/>
              </a:ext>
            </a:extLst>
          </p:cNvPr>
          <p:cNvSpPr/>
          <p:nvPr/>
        </p:nvSpPr>
        <p:spPr>
          <a:xfrm>
            <a:off x="2513110" y="2553187"/>
            <a:ext cx="6141626" cy="658586"/>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r>
              <a:rPr lang="ru-RU" dirty="0" smtClean="0">
                <a:solidFill>
                  <a:schemeClr val="tx1"/>
                </a:solidFill>
              </a:rPr>
              <a:t>     </a:t>
            </a:r>
            <a:r>
              <a:rPr lang="ru-RU" b="1" dirty="0" smtClean="0">
                <a:solidFill>
                  <a:schemeClr val="tx1"/>
                </a:solidFill>
              </a:rPr>
              <a:t>Актив </a:t>
            </a:r>
            <a:r>
              <a:rPr lang="ru-RU" b="1" dirty="0" err="1">
                <a:solidFill>
                  <a:schemeClr val="tx1"/>
                </a:solidFill>
              </a:rPr>
              <a:t>томонда</a:t>
            </a:r>
            <a:r>
              <a:rPr lang="ru-RU" b="1" dirty="0">
                <a:solidFill>
                  <a:schemeClr val="tx1"/>
                </a:solidFill>
              </a:rPr>
              <a:t> </a:t>
            </a:r>
            <a:r>
              <a:rPr lang="ru-RU" b="1" dirty="0" err="1">
                <a:solidFill>
                  <a:schemeClr val="tx1"/>
                </a:solidFill>
              </a:rPr>
              <a:t>кўпайиш</a:t>
            </a:r>
            <a:r>
              <a:rPr lang="ru-RU" b="1" dirty="0">
                <a:solidFill>
                  <a:schemeClr val="tx1"/>
                </a:solidFill>
              </a:rPr>
              <a:t>, актив </a:t>
            </a:r>
            <a:r>
              <a:rPr lang="ru-RU" b="1" dirty="0" err="1">
                <a:solidFill>
                  <a:schemeClr val="tx1"/>
                </a:solidFill>
              </a:rPr>
              <a:t>томонда</a:t>
            </a:r>
            <a:r>
              <a:rPr lang="ru-RU" b="1" dirty="0">
                <a:solidFill>
                  <a:schemeClr val="tx1"/>
                </a:solidFill>
              </a:rPr>
              <a:t> </a:t>
            </a:r>
            <a:r>
              <a:rPr lang="ru-RU" b="1" dirty="0" err="1">
                <a:solidFill>
                  <a:schemeClr val="tx1"/>
                </a:solidFill>
              </a:rPr>
              <a:t>камайиш</a:t>
            </a:r>
            <a:r>
              <a:rPr lang="ru-RU" sz="1400" b="1" dirty="0"/>
              <a:t>.</a:t>
            </a:r>
          </a:p>
        </p:txBody>
      </p:sp>
      <p:cxnSp>
        <p:nvCxnSpPr>
          <p:cNvPr id="75" name="Straight Connector 74">
            <a:extLst>
              <a:ext uri="{FF2B5EF4-FFF2-40B4-BE49-F238E27FC236}">
                <a16:creationId xmlns:a16="http://schemas.microsoft.com/office/drawing/2014/main" xmlns="" id="{EA127B4D-DA7A-4281-92EF-16D4F766B639}"/>
              </a:ext>
            </a:extLst>
          </p:cNvPr>
          <p:cNvCxnSpPr>
            <a:cxnSpLocks/>
          </p:cNvCxnSpPr>
          <p:nvPr/>
        </p:nvCxnSpPr>
        <p:spPr>
          <a:xfrm>
            <a:off x="1222852" y="5199867"/>
            <a:ext cx="1138118" cy="635411"/>
          </a:xfrm>
          <a:prstGeom prst="line">
            <a:avLst/>
          </a:prstGeom>
          <a:ln w="152400">
            <a:solidFill>
              <a:schemeClr val="accent3"/>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xmlns="" id="{F14556C4-B089-44C0-8B20-40C32BA0282D}"/>
              </a:ext>
            </a:extLst>
          </p:cNvPr>
          <p:cNvSpPr/>
          <p:nvPr/>
        </p:nvSpPr>
        <p:spPr>
          <a:xfrm>
            <a:off x="2075221" y="5505985"/>
            <a:ext cx="658586" cy="658586"/>
          </a:xfrm>
          <a:prstGeom prst="ellipse">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04</a:t>
            </a:r>
          </a:p>
        </p:txBody>
      </p:sp>
      <p:sp>
        <p:nvSpPr>
          <p:cNvPr id="77" name="Freeform 14">
            <a:extLst>
              <a:ext uri="{FF2B5EF4-FFF2-40B4-BE49-F238E27FC236}">
                <a16:creationId xmlns:a16="http://schemas.microsoft.com/office/drawing/2014/main" xmlns="" id="{8B5215FC-7AB9-422E-852B-1190F134871D}"/>
              </a:ext>
            </a:extLst>
          </p:cNvPr>
          <p:cNvSpPr>
            <a:spLocks/>
          </p:cNvSpPr>
          <p:nvPr/>
        </p:nvSpPr>
        <p:spPr bwMode="auto">
          <a:xfrm>
            <a:off x="1271" y="2588109"/>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78" name="Straight Connector 77">
            <a:extLst>
              <a:ext uri="{FF2B5EF4-FFF2-40B4-BE49-F238E27FC236}">
                <a16:creationId xmlns:a16="http://schemas.microsoft.com/office/drawing/2014/main" xmlns="" id="{8C8AA849-C63A-47ED-9CB9-3F90FCD0FDB9}"/>
              </a:ext>
            </a:extLst>
          </p:cNvPr>
          <p:cNvCxnSpPr>
            <a:cxnSpLocks/>
          </p:cNvCxnSpPr>
          <p:nvPr/>
        </p:nvCxnSpPr>
        <p:spPr>
          <a:xfrm>
            <a:off x="1222852" y="4574144"/>
            <a:ext cx="1588761" cy="249626"/>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xmlns="" id="{1C53E748-79D0-4BA0-8A9E-BA30A81EA991}"/>
              </a:ext>
            </a:extLst>
          </p:cNvPr>
          <p:cNvSpPr/>
          <p:nvPr/>
        </p:nvSpPr>
        <p:spPr>
          <a:xfrm>
            <a:off x="2513110" y="4525267"/>
            <a:ext cx="658586" cy="658586"/>
          </a:xfrm>
          <a:prstGeom prst="ellipse">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sp>
        <p:nvSpPr>
          <p:cNvPr id="80" name="Freeform 11">
            <a:extLst>
              <a:ext uri="{FF2B5EF4-FFF2-40B4-BE49-F238E27FC236}">
                <a16:creationId xmlns:a16="http://schemas.microsoft.com/office/drawing/2014/main" xmlns="" id="{EA7C26BB-BD7E-45A4-8195-7E30554EB1F3}"/>
              </a:ext>
            </a:extLst>
          </p:cNvPr>
          <p:cNvSpPr>
            <a:spLocks/>
          </p:cNvSpPr>
          <p:nvPr/>
        </p:nvSpPr>
        <p:spPr bwMode="auto">
          <a:xfrm>
            <a:off x="1271" y="2842903"/>
            <a:ext cx="1476375" cy="2955131"/>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B1DB15"/>
          </a:solidFill>
          <a:ln w="0">
            <a:solidFill>
              <a:schemeClr val="accent4"/>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1" name="Straight Connector 80">
            <a:extLst>
              <a:ext uri="{FF2B5EF4-FFF2-40B4-BE49-F238E27FC236}">
                <a16:creationId xmlns:a16="http://schemas.microsoft.com/office/drawing/2014/main" xmlns="" id="{4929E781-94A7-4ABA-8CA0-2E43C24E9E82}"/>
              </a:ext>
            </a:extLst>
          </p:cNvPr>
          <p:cNvCxnSpPr>
            <a:cxnSpLocks/>
          </p:cNvCxnSpPr>
          <p:nvPr/>
        </p:nvCxnSpPr>
        <p:spPr>
          <a:xfrm flipV="1">
            <a:off x="1043988" y="3767232"/>
            <a:ext cx="1754872" cy="352922"/>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xmlns="" id="{CDB66E00-CC0B-4B3D-9543-EABA06FB5C7D}"/>
              </a:ext>
            </a:extLst>
          </p:cNvPr>
          <p:cNvSpPr/>
          <p:nvPr/>
        </p:nvSpPr>
        <p:spPr>
          <a:xfrm>
            <a:off x="2513110" y="3437939"/>
            <a:ext cx="658586" cy="658586"/>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83" name="Freeform 8">
            <a:extLst>
              <a:ext uri="{FF2B5EF4-FFF2-40B4-BE49-F238E27FC236}">
                <a16:creationId xmlns:a16="http://schemas.microsoft.com/office/drawing/2014/main" xmlns="" id="{DF55AE38-FEB3-455F-AE93-9D14B69F9B61}"/>
              </a:ext>
            </a:extLst>
          </p:cNvPr>
          <p:cNvSpPr>
            <a:spLocks/>
          </p:cNvSpPr>
          <p:nvPr/>
        </p:nvSpPr>
        <p:spPr bwMode="auto">
          <a:xfrm>
            <a:off x="1271" y="3098887"/>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84" name="Straight Connector 83">
            <a:extLst>
              <a:ext uri="{FF2B5EF4-FFF2-40B4-BE49-F238E27FC236}">
                <a16:creationId xmlns:a16="http://schemas.microsoft.com/office/drawing/2014/main" xmlns="" id="{D59AB366-6FCA-4986-9A98-D97C21D4BE47}"/>
              </a:ext>
            </a:extLst>
          </p:cNvPr>
          <p:cNvCxnSpPr>
            <a:cxnSpLocks/>
          </p:cNvCxnSpPr>
          <p:nvPr/>
        </p:nvCxnSpPr>
        <p:spPr>
          <a:xfrm flipV="1">
            <a:off x="628650" y="2889808"/>
            <a:ext cx="1745074" cy="980720"/>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xmlns="" id="{7C1699F5-1DC8-4113-B588-236A240CA6C4}"/>
              </a:ext>
            </a:extLst>
          </p:cNvPr>
          <p:cNvSpPr/>
          <p:nvPr/>
        </p:nvSpPr>
        <p:spPr>
          <a:xfrm>
            <a:off x="2075221" y="2553187"/>
            <a:ext cx="658586" cy="658586"/>
          </a:xfrm>
          <a:prstGeom prst="ellipse">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86" name="Freeform 5">
            <a:extLst>
              <a:ext uri="{FF2B5EF4-FFF2-40B4-BE49-F238E27FC236}">
                <a16:creationId xmlns:a16="http://schemas.microsoft.com/office/drawing/2014/main" xmlns="" id="{F97732AB-0082-4ABC-918C-961553734BF0}"/>
              </a:ext>
            </a:extLst>
          </p:cNvPr>
          <p:cNvSpPr>
            <a:spLocks/>
          </p:cNvSpPr>
          <p:nvPr/>
        </p:nvSpPr>
        <p:spPr bwMode="auto">
          <a:xfrm>
            <a:off x="1271" y="3354872"/>
            <a:ext cx="965597" cy="1931194"/>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rgbClr val="013D4D"/>
          </a:solidFill>
          <a:ln w="0">
            <a:no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sp>
        <p:nvSpPr>
          <p:cNvPr id="5" name="Скругленная прямоугольная выноска 4"/>
          <p:cNvSpPr/>
          <p:nvPr/>
        </p:nvSpPr>
        <p:spPr>
          <a:xfrm>
            <a:off x="3922523" y="1267557"/>
            <a:ext cx="5113973" cy="792088"/>
          </a:xfrm>
          <a:prstGeom prst="wedgeRoundRectCallout">
            <a:avLst>
              <a:gd name="adj1" fmla="val -21337"/>
              <a:gd name="adj2" fmla="val 11127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t>Хўжалик </a:t>
            </a:r>
            <a:r>
              <a:rPr lang="ru-RU" b="1" dirty="0" err="1"/>
              <a:t>муомалалари</a:t>
            </a:r>
            <a:r>
              <a:rPr lang="ru-RU" b="1" dirty="0"/>
              <a:t> </a:t>
            </a:r>
            <a:r>
              <a:rPr lang="ru-RU" b="1" dirty="0" err="1"/>
              <a:t>натижасида</a:t>
            </a:r>
            <a:r>
              <a:rPr lang="ru-RU" b="1" dirty="0"/>
              <a:t> </a:t>
            </a:r>
            <a:r>
              <a:rPr lang="ru-RU" b="1" dirty="0" err="1"/>
              <a:t>балансда</a:t>
            </a:r>
            <a:r>
              <a:rPr lang="ru-RU" b="1" dirty="0"/>
              <a:t> </a:t>
            </a:r>
            <a:r>
              <a:rPr lang="ru-RU" b="1" dirty="0" err="1"/>
              <a:t>қуйидаги</a:t>
            </a:r>
            <a:r>
              <a:rPr lang="ru-RU" b="1" dirty="0"/>
              <a:t> </a:t>
            </a:r>
            <a:r>
              <a:rPr lang="uz-Cyrl-UZ" b="1" dirty="0"/>
              <a:t>ў</a:t>
            </a:r>
            <a:r>
              <a:rPr lang="ru-RU" b="1" dirty="0" err="1"/>
              <a:t>згаришлар</a:t>
            </a:r>
            <a:r>
              <a:rPr lang="ru-RU" b="1" dirty="0"/>
              <a:t> </a:t>
            </a:r>
            <a:r>
              <a:rPr lang="ru-RU" b="1" dirty="0" err="1"/>
              <a:t>бўлиши</a:t>
            </a:r>
            <a:r>
              <a:rPr lang="ru-RU" b="1" dirty="0"/>
              <a:t> </a:t>
            </a:r>
            <a:r>
              <a:rPr lang="ru-RU" b="1" dirty="0" err="1"/>
              <a:t>мумкин</a:t>
            </a:r>
            <a:r>
              <a:rPr lang="ru-RU" b="1" dirty="0"/>
              <a:t>:</a:t>
            </a:r>
            <a:endParaRPr lang="ru-RU" dirty="0"/>
          </a:p>
        </p:txBody>
      </p:sp>
      <p:sp>
        <p:nvSpPr>
          <p:cNvPr id="7" name="Прямоугольник 6"/>
          <p:cNvSpPr/>
          <p:nvPr/>
        </p:nvSpPr>
        <p:spPr>
          <a:xfrm>
            <a:off x="2195736" y="44624"/>
            <a:ext cx="5479157" cy="1384995"/>
          </a:xfrm>
          <a:prstGeom prst="rect">
            <a:avLst/>
          </a:prstGeom>
        </p:spPr>
        <p:txBody>
          <a:bodyPr wrap="square">
            <a:spAutoFit/>
          </a:bodyPr>
          <a:lstStyle/>
          <a:p>
            <a:pPr algn="ctr"/>
            <a:r>
              <a:rPr lang="uz-Cyrl-UZ" sz="2800" b="1" dirty="0">
                <a:solidFill>
                  <a:schemeClr val="tx2">
                    <a:lumMod val="60000"/>
                    <a:lumOff val="40000"/>
                  </a:schemeClr>
                </a:solidFill>
              </a:rPr>
              <a:t>2. Хўжалик муаммоларининг балансга таъсири</a:t>
            </a:r>
            <a:r>
              <a:rPr lang="ru-RU" sz="2800" b="1" dirty="0">
                <a:solidFill>
                  <a:schemeClr val="tx2">
                    <a:lumMod val="60000"/>
                    <a:lumOff val="40000"/>
                  </a:schemeClr>
                </a:solidFill>
              </a:rPr>
              <a:t/>
            </a:r>
            <a:br>
              <a:rPr lang="ru-RU" sz="2800" b="1" dirty="0">
                <a:solidFill>
                  <a:schemeClr val="tx2">
                    <a:lumMod val="60000"/>
                    <a:lumOff val="40000"/>
                  </a:schemeClr>
                </a:solidFill>
              </a:rPr>
            </a:br>
            <a:endParaRPr lang="ru-RU" sz="2800" dirty="0">
              <a:solidFill>
                <a:schemeClr val="tx2">
                  <a:lumMod val="60000"/>
                  <a:lumOff val="40000"/>
                </a:schemeClr>
              </a:solidFill>
            </a:endParaRPr>
          </a:p>
        </p:txBody>
      </p:sp>
      <p:pic>
        <p:nvPicPr>
          <p:cNvPr id="23" name="Picture 10" descr="Image result for ÐÑÐµÐ·Ð¸Ð´ÐµÐ½Ñ ÑÐ¾Ð¼Ð¾Ð½Ð¸Ð´Ð°Ð½ Ð´Ð°Ð²Ð»Ð°Ñ Ð±ÑÐ´Ð¶ÐµÑÐ¸ ÑÐ°ÑÐ´Ð¸ÒÐ»Ð°Ð½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39" y="548680"/>
            <a:ext cx="3424841"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246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xmlns="" id="{3C88804B-2E58-4D8A-AB09-5486A484806D}"/>
              </a:ext>
            </a:extLst>
          </p:cNvPr>
          <p:cNvSpPr/>
          <p:nvPr/>
        </p:nvSpPr>
        <p:spPr>
          <a:xfrm>
            <a:off x="3149662" y="2000083"/>
            <a:ext cx="2844677" cy="2844677"/>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54455DD2-BE17-4DBC-8DF0-C4B601608E1D}"/>
              </a:ext>
            </a:extLst>
          </p:cNvPr>
          <p:cNvSpPr/>
          <p:nvPr/>
        </p:nvSpPr>
        <p:spPr>
          <a:xfrm>
            <a:off x="2876551"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1466359 h 2003425"/>
              <a:gd name="connsiteX3" fmla="*/ 1935571 w 2003425"/>
              <a:gd name="connsiteY3" fmla="*/ 1491194 h 2003425"/>
              <a:gd name="connsiteX4" fmla="*/ 1491196 w 2003425"/>
              <a:gd name="connsiteY4" fmla="*/ 1935570 h 2003425"/>
              <a:gd name="connsiteX5" fmla="*/ 1470132 w 2003425"/>
              <a:gd name="connsiteY5" fmla="*/ 2003425 h 2003425"/>
              <a:gd name="connsiteX6" fmla="*/ 0 w 2003425"/>
              <a:gd name="connsiteY6" fmla="*/ 2003425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1466359"/>
                </a:lnTo>
                <a:lnTo>
                  <a:pt x="1935571" y="1491194"/>
                </a:lnTo>
                <a:cubicBezTo>
                  <a:pt x="1735769" y="1575704"/>
                  <a:pt x="1575705" y="1735767"/>
                  <a:pt x="1491196" y="1935570"/>
                </a:cubicBezTo>
                <a:lnTo>
                  <a:pt x="1470132" y="2003425"/>
                </a:lnTo>
                <a:lnTo>
                  <a:pt x="0" y="2003425"/>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BA814547-31A3-4E50-B5D7-2263D1126487}"/>
              </a:ext>
            </a:extLst>
          </p:cNvPr>
          <p:cNvSpPr/>
          <p:nvPr/>
        </p:nvSpPr>
        <p:spPr>
          <a:xfrm>
            <a:off x="4764882" y="1733551"/>
            <a:ext cx="1502569" cy="1502569"/>
          </a:xfrm>
          <a:custGeom>
            <a:avLst/>
            <a:gdLst>
              <a:gd name="connsiteX0" fmla="*/ 0 w 2003425"/>
              <a:gd name="connsiteY0" fmla="*/ 0 h 2003425"/>
              <a:gd name="connsiteX1" fmla="*/ 2003425 w 2003425"/>
              <a:gd name="connsiteY1" fmla="*/ 0 h 2003425"/>
              <a:gd name="connsiteX2" fmla="*/ 2003425 w 2003425"/>
              <a:gd name="connsiteY2" fmla="*/ 2003425 h 2003425"/>
              <a:gd name="connsiteX3" fmla="*/ 533294 w 2003425"/>
              <a:gd name="connsiteY3" fmla="*/ 2003425 h 2003425"/>
              <a:gd name="connsiteX4" fmla="*/ 512230 w 2003425"/>
              <a:gd name="connsiteY4" fmla="*/ 1935570 h 2003425"/>
              <a:gd name="connsiteX5" fmla="*/ 67855 w 2003425"/>
              <a:gd name="connsiteY5" fmla="*/ 1491194 h 2003425"/>
              <a:gd name="connsiteX6" fmla="*/ 0 w 2003425"/>
              <a:gd name="connsiteY6" fmla="*/ 1466359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2003425"/>
                </a:lnTo>
                <a:lnTo>
                  <a:pt x="533294" y="2003425"/>
                </a:lnTo>
                <a:lnTo>
                  <a:pt x="512230" y="1935570"/>
                </a:lnTo>
                <a:cubicBezTo>
                  <a:pt x="427721" y="1735767"/>
                  <a:pt x="267657" y="1575704"/>
                  <a:pt x="67855" y="1491194"/>
                </a:cubicBezTo>
                <a:lnTo>
                  <a:pt x="0" y="1466359"/>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7383A18C-BA92-4FD5-B599-D120D57E9A30}"/>
              </a:ext>
            </a:extLst>
          </p:cNvPr>
          <p:cNvSpPr/>
          <p:nvPr/>
        </p:nvSpPr>
        <p:spPr>
          <a:xfrm>
            <a:off x="2876551" y="3621882"/>
            <a:ext cx="1502569" cy="1502568"/>
          </a:xfrm>
          <a:custGeom>
            <a:avLst/>
            <a:gdLst>
              <a:gd name="connsiteX0" fmla="*/ 0 w 2003425"/>
              <a:gd name="connsiteY0" fmla="*/ 0 h 2003424"/>
              <a:gd name="connsiteX1" fmla="*/ 1470133 w 2003425"/>
              <a:gd name="connsiteY1" fmla="*/ 0 h 2003424"/>
              <a:gd name="connsiteX2" fmla="*/ 1491196 w 2003425"/>
              <a:gd name="connsiteY2" fmla="*/ 67854 h 2003424"/>
              <a:gd name="connsiteX3" fmla="*/ 1935571 w 2003425"/>
              <a:gd name="connsiteY3" fmla="*/ 512229 h 2003424"/>
              <a:gd name="connsiteX4" fmla="*/ 2003425 w 2003425"/>
              <a:gd name="connsiteY4" fmla="*/ 537064 h 2003424"/>
              <a:gd name="connsiteX5" fmla="*/ 2003425 w 2003425"/>
              <a:gd name="connsiteY5" fmla="*/ 2003424 h 2003424"/>
              <a:gd name="connsiteX6" fmla="*/ 0 w 2003425"/>
              <a:gd name="connsiteY6" fmla="*/ 200342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0" y="0"/>
                </a:moveTo>
                <a:lnTo>
                  <a:pt x="1470133" y="0"/>
                </a:lnTo>
                <a:lnTo>
                  <a:pt x="1491196" y="67854"/>
                </a:lnTo>
                <a:cubicBezTo>
                  <a:pt x="1575705" y="267656"/>
                  <a:pt x="1735769" y="427720"/>
                  <a:pt x="1935571" y="512229"/>
                </a:cubicBezTo>
                <a:lnTo>
                  <a:pt x="2003425" y="537064"/>
                </a:lnTo>
                <a:lnTo>
                  <a:pt x="2003425" y="2003424"/>
                </a:lnTo>
                <a:lnTo>
                  <a:pt x="0" y="2003424"/>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7" name="Freeform: Shape 106">
            <a:extLst>
              <a:ext uri="{FF2B5EF4-FFF2-40B4-BE49-F238E27FC236}">
                <a16:creationId xmlns:a16="http://schemas.microsoft.com/office/drawing/2014/main" xmlns="" id="{1500AF08-442E-42FF-A9C6-1EDF65915E19}"/>
              </a:ext>
            </a:extLst>
          </p:cNvPr>
          <p:cNvSpPr/>
          <p:nvPr/>
        </p:nvSpPr>
        <p:spPr>
          <a:xfrm>
            <a:off x="4764882" y="3621882"/>
            <a:ext cx="1502569" cy="1502568"/>
          </a:xfrm>
          <a:custGeom>
            <a:avLst/>
            <a:gdLst>
              <a:gd name="connsiteX0" fmla="*/ 533293 w 2003425"/>
              <a:gd name="connsiteY0" fmla="*/ 0 h 2003424"/>
              <a:gd name="connsiteX1" fmla="*/ 2003425 w 2003425"/>
              <a:gd name="connsiteY1" fmla="*/ 0 h 2003424"/>
              <a:gd name="connsiteX2" fmla="*/ 2003425 w 2003425"/>
              <a:gd name="connsiteY2" fmla="*/ 2003424 h 2003424"/>
              <a:gd name="connsiteX3" fmla="*/ 0 w 2003425"/>
              <a:gd name="connsiteY3" fmla="*/ 2003424 h 2003424"/>
              <a:gd name="connsiteX4" fmla="*/ 0 w 2003425"/>
              <a:gd name="connsiteY4" fmla="*/ 537064 h 2003424"/>
              <a:gd name="connsiteX5" fmla="*/ 67855 w 2003425"/>
              <a:gd name="connsiteY5" fmla="*/ 512229 h 2003424"/>
              <a:gd name="connsiteX6" fmla="*/ 512230 w 2003425"/>
              <a:gd name="connsiteY6" fmla="*/ 6785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533293" y="0"/>
                </a:moveTo>
                <a:lnTo>
                  <a:pt x="2003425" y="0"/>
                </a:lnTo>
                <a:lnTo>
                  <a:pt x="2003425" y="2003424"/>
                </a:lnTo>
                <a:lnTo>
                  <a:pt x="0" y="2003424"/>
                </a:lnTo>
                <a:lnTo>
                  <a:pt x="0" y="537064"/>
                </a:lnTo>
                <a:lnTo>
                  <a:pt x="67855" y="512229"/>
                </a:lnTo>
                <a:cubicBezTo>
                  <a:pt x="267657" y="427720"/>
                  <a:pt x="427721" y="267656"/>
                  <a:pt x="512230" y="67854"/>
                </a:cubicBez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9" name="Oval 98">
            <a:extLst>
              <a:ext uri="{FF2B5EF4-FFF2-40B4-BE49-F238E27FC236}">
                <a16:creationId xmlns:a16="http://schemas.microsoft.com/office/drawing/2014/main" xmlns="" id="{5248A108-1473-4EDC-A12F-35A2BD088C71}"/>
              </a:ext>
            </a:extLst>
          </p:cNvPr>
          <p:cNvSpPr/>
          <p:nvPr/>
        </p:nvSpPr>
        <p:spPr>
          <a:xfrm>
            <a:off x="4197006" y="3054007"/>
            <a:ext cx="749989" cy="749989"/>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20" name="TextBox 119">
            <a:extLst>
              <a:ext uri="{FF2B5EF4-FFF2-40B4-BE49-F238E27FC236}">
                <a16:creationId xmlns:a16="http://schemas.microsoft.com/office/drawing/2014/main" xmlns="" id="{CDAD18E1-1743-4D29-A821-8791CBE2CB37}"/>
              </a:ext>
            </a:extLst>
          </p:cNvPr>
          <p:cNvSpPr txBox="1"/>
          <p:nvPr/>
        </p:nvSpPr>
        <p:spPr>
          <a:xfrm>
            <a:off x="5373203" y="1911954"/>
            <a:ext cx="652744" cy="646331"/>
          </a:xfrm>
          <a:prstGeom prst="rect">
            <a:avLst/>
          </a:prstGeom>
          <a:noFill/>
        </p:spPr>
        <p:txBody>
          <a:bodyPr wrap="none" rtlCol="0" anchor="ctr">
            <a:spAutoFit/>
          </a:bodyPr>
          <a:lstStyle/>
          <a:p>
            <a:pPr algn="ctr"/>
            <a:r>
              <a:rPr lang="en-US" sz="3600" b="1" dirty="0">
                <a:solidFill>
                  <a:schemeClr val="tx2">
                    <a:lumMod val="90000"/>
                    <a:lumOff val="10000"/>
                  </a:schemeClr>
                </a:solidFill>
              </a:rPr>
              <a:t>01</a:t>
            </a:r>
          </a:p>
        </p:txBody>
      </p:sp>
      <p:sp>
        <p:nvSpPr>
          <p:cNvPr id="121" name="TextBox 120">
            <a:extLst>
              <a:ext uri="{FF2B5EF4-FFF2-40B4-BE49-F238E27FC236}">
                <a16:creationId xmlns:a16="http://schemas.microsoft.com/office/drawing/2014/main" xmlns="" id="{9D96516F-4A44-44E5-800C-72C20D181868}"/>
              </a:ext>
            </a:extLst>
          </p:cNvPr>
          <p:cNvSpPr txBox="1"/>
          <p:nvPr/>
        </p:nvSpPr>
        <p:spPr>
          <a:xfrm>
            <a:off x="5373203" y="4368360"/>
            <a:ext cx="652744" cy="646331"/>
          </a:xfrm>
          <a:prstGeom prst="rect">
            <a:avLst/>
          </a:prstGeom>
          <a:noFill/>
        </p:spPr>
        <p:txBody>
          <a:bodyPr wrap="none" rtlCol="0" anchor="ctr">
            <a:spAutoFit/>
          </a:bodyPr>
          <a:lstStyle/>
          <a:p>
            <a:pPr algn="ctr"/>
            <a:r>
              <a:rPr lang="en-US" sz="3600" b="1" dirty="0">
                <a:solidFill>
                  <a:schemeClr val="accent4">
                    <a:lumMod val="75000"/>
                  </a:schemeClr>
                </a:solidFill>
              </a:rPr>
              <a:t>02</a:t>
            </a:r>
          </a:p>
        </p:txBody>
      </p:sp>
      <p:sp>
        <p:nvSpPr>
          <p:cNvPr id="122" name="TextBox 121">
            <a:extLst>
              <a:ext uri="{FF2B5EF4-FFF2-40B4-BE49-F238E27FC236}">
                <a16:creationId xmlns:a16="http://schemas.microsoft.com/office/drawing/2014/main" xmlns="" id="{4A9EC8EE-7CB0-407B-8280-96FA5C1401E6}"/>
              </a:ext>
            </a:extLst>
          </p:cNvPr>
          <p:cNvSpPr txBox="1"/>
          <p:nvPr/>
        </p:nvSpPr>
        <p:spPr>
          <a:xfrm>
            <a:off x="3216494" y="4368360"/>
            <a:ext cx="652744" cy="646331"/>
          </a:xfrm>
          <a:prstGeom prst="rect">
            <a:avLst/>
          </a:prstGeom>
          <a:noFill/>
        </p:spPr>
        <p:txBody>
          <a:bodyPr wrap="none" rtlCol="0" anchor="ctr">
            <a:spAutoFit/>
          </a:bodyPr>
          <a:lstStyle/>
          <a:p>
            <a:pPr algn="ctr"/>
            <a:r>
              <a:rPr lang="en-US" sz="3600" b="1" dirty="0">
                <a:solidFill>
                  <a:schemeClr val="accent6">
                    <a:lumMod val="75000"/>
                  </a:schemeClr>
                </a:solidFill>
              </a:rPr>
              <a:t>03</a:t>
            </a:r>
          </a:p>
        </p:txBody>
      </p:sp>
      <p:sp>
        <p:nvSpPr>
          <p:cNvPr id="123" name="TextBox 122">
            <a:extLst>
              <a:ext uri="{FF2B5EF4-FFF2-40B4-BE49-F238E27FC236}">
                <a16:creationId xmlns:a16="http://schemas.microsoft.com/office/drawing/2014/main" xmlns="" id="{8AADCD57-4E29-42D2-ADDB-2482AEAFA22C}"/>
              </a:ext>
            </a:extLst>
          </p:cNvPr>
          <p:cNvSpPr txBox="1"/>
          <p:nvPr/>
        </p:nvSpPr>
        <p:spPr>
          <a:xfrm>
            <a:off x="3117798" y="1911954"/>
            <a:ext cx="652744" cy="646331"/>
          </a:xfrm>
          <a:prstGeom prst="rect">
            <a:avLst/>
          </a:prstGeom>
          <a:noFill/>
        </p:spPr>
        <p:txBody>
          <a:bodyPr wrap="none" rtlCol="0" anchor="ctr">
            <a:spAutoFit/>
          </a:bodyPr>
          <a:lstStyle/>
          <a:p>
            <a:pPr algn="ctr"/>
            <a:r>
              <a:rPr lang="en-US" sz="3600" b="1" dirty="0">
                <a:solidFill>
                  <a:schemeClr val="accent2"/>
                </a:solidFill>
              </a:rPr>
              <a:t>04</a:t>
            </a:r>
          </a:p>
        </p:txBody>
      </p:sp>
      <p:sp>
        <p:nvSpPr>
          <p:cNvPr id="131" name="Freeform: Shape 130">
            <a:extLst>
              <a:ext uri="{FF2B5EF4-FFF2-40B4-BE49-F238E27FC236}">
                <a16:creationId xmlns:a16="http://schemas.microsoft.com/office/drawing/2014/main" xmlns="" id="{B39D2D0B-13F7-481C-AC4A-407EF8A8425E}"/>
              </a:ext>
            </a:extLst>
          </p:cNvPr>
          <p:cNvSpPr/>
          <p:nvPr/>
        </p:nvSpPr>
        <p:spPr>
          <a:xfrm>
            <a:off x="3586059" y="2443059"/>
            <a:ext cx="793061" cy="793061"/>
          </a:xfrm>
          <a:custGeom>
            <a:avLst/>
            <a:gdLst>
              <a:gd name="connsiteX0" fmla="*/ 1057415 w 1057415"/>
              <a:gd name="connsiteY0" fmla="*/ 0 h 1057415"/>
              <a:gd name="connsiteX1" fmla="*/ 1057415 w 1057415"/>
              <a:gd name="connsiteY1" fmla="*/ 520349 h 1057415"/>
              <a:gd name="connsiteX2" fmla="*/ 989561 w 1057415"/>
              <a:gd name="connsiteY2" fmla="*/ 545184 h 1057415"/>
              <a:gd name="connsiteX3" fmla="*/ 545186 w 1057415"/>
              <a:gd name="connsiteY3" fmla="*/ 989560 h 1057415"/>
              <a:gd name="connsiteX4" fmla="*/ 524122 w 1057415"/>
              <a:gd name="connsiteY4" fmla="*/ 1057415 h 1057415"/>
              <a:gd name="connsiteX5" fmla="*/ 0 w 1057415"/>
              <a:gd name="connsiteY5" fmla="*/ 1057415 h 1057415"/>
              <a:gd name="connsiteX6" fmla="*/ 1961 w 1057415"/>
              <a:gd name="connsiteY6" fmla="*/ 1044563 h 1057415"/>
              <a:gd name="connsiteX7" fmla="*/ 1044563 w 1057415"/>
              <a:gd name="connsiteY7" fmla="*/ 1961 h 1057415"/>
              <a:gd name="connsiteX8" fmla="*/ 1057415 w 1057415"/>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5">
                <a:moveTo>
                  <a:pt x="1057415" y="0"/>
                </a:moveTo>
                <a:lnTo>
                  <a:pt x="1057415" y="520349"/>
                </a:lnTo>
                <a:lnTo>
                  <a:pt x="989561" y="545184"/>
                </a:lnTo>
                <a:cubicBezTo>
                  <a:pt x="789759" y="629694"/>
                  <a:pt x="629695" y="789757"/>
                  <a:pt x="545186" y="989560"/>
                </a:cubicBezTo>
                <a:lnTo>
                  <a:pt x="524122" y="1057415"/>
                </a:lnTo>
                <a:lnTo>
                  <a:pt x="0" y="1057415"/>
                </a:lnTo>
                <a:lnTo>
                  <a:pt x="1961" y="1044563"/>
                </a:lnTo>
                <a:cubicBezTo>
                  <a:pt x="109049" y="521237"/>
                  <a:pt x="521238" y="109049"/>
                  <a:pt x="1044563" y="1961"/>
                </a:cubicBezTo>
                <a:lnTo>
                  <a:pt x="1057415" y="0"/>
                </a:lnTo>
                <a:close/>
              </a:path>
            </a:pathLst>
          </a:custGeom>
          <a:gradFill flip="none" rotWithShape="1">
            <a:gsLst>
              <a:gs pos="0">
                <a:schemeClr val="accent2">
                  <a:lumMod val="75000"/>
                </a:schemeClr>
              </a:gs>
              <a:gs pos="100000">
                <a:schemeClr val="accent2"/>
              </a:gs>
            </a:gsLst>
            <a:lin ang="156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2" name="Freeform: Shape 131">
            <a:extLst>
              <a:ext uri="{FF2B5EF4-FFF2-40B4-BE49-F238E27FC236}">
                <a16:creationId xmlns:a16="http://schemas.microsoft.com/office/drawing/2014/main" xmlns="" id="{C7AE0518-E942-42BD-8C04-52861A934534}"/>
              </a:ext>
            </a:extLst>
          </p:cNvPr>
          <p:cNvSpPr/>
          <p:nvPr/>
        </p:nvSpPr>
        <p:spPr>
          <a:xfrm>
            <a:off x="4764881" y="2443059"/>
            <a:ext cx="793062" cy="793061"/>
          </a:xfrm>
          <a:custGeom>
            <a:avLst/>
            <a:gdLst>
              <a:gd name="connsiteX0" fmla="*/ 0 w 1057416"/>
              <a:gd name="connsiteY0" fmla="*/ 0 h 1057415"/>
              <a:gd name="connsiteX1" fmla="*/ 12852 w 1057416"/>
              <a:gd name="connsiteY1" fmla="*/ 1961 h 1057415"/>
              <a:gd name="connsiteX2" fmla="*/ 1055454 w 1057416"/>
              <a:gd name="connsiteY2" fmla="*/ 1044563 h 1057415"/>
              <a:gd name="connsiteX3" fmla="*/ 1057416 w 1057416"/>
              <a:gd name="connsiteY3" fmla="*/ 1057415 h 1057415"/>
              <a:gd name="connsiteX4" fmla="*/ 533294 w 1057416"/>
              <a:gd name="connsiteY4" fmla="*/ 1057415 h 1057415"/>
              <a:gd name="connsiteX5" fmla="*/ 512230 w 1057416"/>
              <a:gd name="connsiteY5" fmla="*/ 989560 h 1057415"/>
              <a:gd name="connsiteX6" fmla="*/ 67855 w 1057416"/>
              <a:gd name="connsiteY6" fmla="*/ 545184 h 1057415"/>
              <a:gd name="connsiteX7" fmla="*/ 0 w 1057416"/>
              <a:gd name="connsiteY7" fmla="*/ 520349 h 1057415"/>
              <a:gd name="connsiteX8" fmla="*/ 0 w 1057416"/>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5">
                <a:moveTo>
                  <a:pt x="0" y="0"/>
                </a:moveTo>
                <a:lnTo>
                  <a:pt x="12852" y="1961"/>
                </a:lnTo>
                <a:cubicBezTo>
                  <a:pt x="536178" y="109049"/>
                  <a:pt x="948366" y="521237"/>
                  <a:pt x="1055454" y="1044563"/>
                </a:cubicBezTo>
                <a:lnTo>
                  <a:pt x="1057416" y="1057415"/>
                </a:lnTo>
                <a:lnTo>
                  <a:pt x="533294" y="1057415"/>
                </a:lnTo>
                <a:lnTo>
                  <a:pt x="512230" y="989560"/>
                </a:lnTo>
                <a:cubicBezTo>
                  <a:pt x="427721" y="789757"/>
                  <a:pt x="267657" y="629694"/>
                  <a:pt x="67855" y="545184"/>
                </a:cubicBezTo>
                <a:lnTo>
                  <a:pt x="0" y="520349"/>
                </a:lnTo>
                <a:lnTo>
                  <a:pt x="0" y="0"/>
                </a:lnTo>
                <a:close/>
              </a:path>
            </a:pathLst>
          </a:custGeom>
          <a:gradFill flip="none" rotWithShape="1">
            <a:gsLst>
              <a:gs pos="20000">
                <a:schemeClr val="tx2">
                  <a:lumMod val="90000"/>
                  <a:lumOff val="10000"/>
                </a:schemeClr>
              </a:gs>
              <a:gs pos="100000">
                <a:schemeClr val="tx2">
                  <a:lumMod val="75000"/>
                  <a:lumOff val="25000"/>
                </a:schemeClr>
              </a:gs>
            </a:gsLst>
            <a:lin ang="17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3" name="Freeform: Shape 132">
            <a:extLst>
              <a:ext uri="{FF2B5EF4-FFF2-40B4-BE49-F238E27FC236}">
                <a16:creationId xmlns:a16="http://schemas.microsoft.com/office/drawing/2014/main" xmlns="" id="{E487F3DC-11CD-491F-8CE4-F486BA66517B}"/>
              </a:ext>
            </a:extLst>
          </p:cNvPr>
          <p:cNvSpPr/>
          <p:nvPr/>
        </p:nvSpPr>
        <p:spPr>
          <a:xfrm>
            <a:off x="3586059" y="3621882"/>
            <a:ext cx="793061" cy="793062"/>
          </a:xfrm>
          <a:custGeom>
            <a:avLst/>
            <a:gdLst>
              <a:gd name="connsiteX0" fmla="*/ 0 w 1057415"/>
              <a:gd name="connsiteY0" fmla="*/ 0 h 1057416"/>
              <a:gd name="connsiteX1" fmla="*/ 524123 w 1057415"/>
              <a:gd name="connsiteY1" fmla="*/ 0 h 1057416"/>
              <a:gd name="connsiteX2" fmla="*/ 545186 w 1057415"/>
              <a:gd name="connsiteY2" fmla="*/ 67854 h 1057416"/>
              <a:gd name="connsiteX3" fmla="*/ 989561 w 1057415"/>
              <a:gd name="connsiteY3" fmla="*/ 512229 h 1057416"/>
              <a:gd name="connsiteX4" fmla="*/ 1057415 w 1057415"/>
              <a:gd name="connsiteY4" fmla="*/ 537064 h 1057416"/>
              <a:gd name="connsiteX5" fmla="*/ 1057415 w 1057415"/>
              <a:gd name="connsiteY5" fmla="*/ 1057416 h 1057416"/>
              <a:gd name="connsiteX6" fmla="*/ 1044563 w 1057415"/>
              <a:gd name="connsiteY6" fmla="*/ 1055454 h 1057416"/>
              <a:gd name="connsiteX7" fmla="*/ 1961 w 1057415"/>
              <a:gd name="connsiteY7" fmla="*/ 12852 h 1057416"/>
              <a:gd name="connsiteX8" fmla="*/ 0 w 1057415"/>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6">
                <a:moveTo>
                  <a:pt x="0" y="0"/>
                </a:moveTo>
                <a:lnTo>
                  <a:pt x="524123" y="0"/>
                </a:lnTo>
                <a:lnTo>
                  <a:pt x="545186" y="67854"/>
                </a:lnTo>
                <a:cubicBezTo>
                  <a:pt x="629695" y="267656"/>
                  <a:pt x="789759" y="427720"/>
                  <a:pt x="989561" y="512229"/>
                </a:cubicBezTo>
                <a:lnTo>
                  <a:pt x="1057415" y="537064"/>
                </a:lnTo>
                <a:lnTo>
                  <a:pt x="1057415" y="1057416"/>
                </a:lnTo>
                <a:lnTo>
                  <a:pt x="1044563" y="1055454"/>
                </a:lnTo>
                <a:cubicBezTo>
                  <a:pt x="521238" y="948366"/>
                  <a:pt x="109049" y="536178"/>
                  <a:pt x="1961" y="12852"/>
                </a:cubicBezTo>
                <a:lnTo>
                  <a:pt x="0" y="0"/>
                </a:lnTo>
                <a:close/>
              </a:path>
            </a:pathLst>
          </a:custGeom>
          <a:gradFill flip="none" rotWithShape="1">
            <a:gsLst>
              <a:gs pos="23000">
                <a:schemeClr val="accent6">
                  <a:lumMod val="75000"/>
                </a:schemeClr>
              </a:gs>
              <a:gs pos="100000">
                <a:schemeClr val="accent6"/>
              </a:gs>
            </a:gsLst>
            <a:lin ang="60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4" name="Freeform: Shape 133">
            <a:extLst>
              <a:ext uri="{FF2B5EF4-FFF2-40B4-BE49-F238E27FC236}">
                <a16:creationId xmlns:a16="http://schemas.microsoft.com/office/drawing/2014/main" xmlns="" id="{0F7E7CB2-0193-4D2D-8652-DFB9B3EAFED5}"/>
              </a:ext>
            </a:extLst>
          </p:cNvPr>
          <p:cNvSpPr/>
          <p:nvPr/>
        </p:nvSpPr>
        <p:spPr>
          <a:xfrm>
            <a:off x="4764881" y="3621882"/>
            <a:ext cx="793062" cy="793062"/>
          </a:xfrm>
          <a:custGeom>
            <a:avLst/>
            <a:gdLst>
              <a:gd name="connsiteX0" fmla="*/ 533293 w 1057416"/>
              <a:gd name="connsiteY0" fmla="*/ 0 h 1057416"/>
              <a:gd name="connsiteX1" fmla="*/ 1057416 w 1057416"/>
              <a:gd name="connsiteY1" fmla="*/ 0 h 1057416"/>
              <a:gd name="connsiteX2" fmla="*/ 1055454 w 1057416"/>
              <a:gd name="connsiteY2" fmla="*/ 12852 h 1057416"/>
              <a:gd name="connsiteX3" fmla="*/ 12852 w 1057416"/>
              <a:gd name="connsiteY3" fmla="*/ 1055454 h 1057416"/>
              <a:gd name="connsiteX4" fmla="*/ 0 w 1057416"/>
              <a:gd name="connsiteY4" fmla="*/ 1057416 h 1057416"/>
              <a:gd name="connsiteX5" fmla="*/ 0 w 1057416"/>
              <a:gd name="connsiteY5" fmla="*/ 537064 h 1057416"/>
              <a:gd name="connsiteX6" fmla="*/ 67855 w 1057416"/>
              <a:gd name="connsiteY6" fmla="*/ 512229 h 1057416"/>
              <a:gd name="connsiteX7" fmla="*/ 512230 w 1057416"/>
              <a:gd name="connsiteY7" fmla="*/ 67854 h 1057416"/>
              <a:gd name="connsiteX8" fmla="*/ 533293 w 1057416"/>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6">
                <a:moveTo>
                  <a:pt x="533293" y="0"/>
                </a:moveTo>
                <a:lnTo>
                  <a:pt x="1057416" y="0"/>
                </a:lnTo>
                <a:lnTo>
                  <a:pt x="1055454" y="12852"/>
                </a:lnTo>
                <a:cubicBezTo>
                  <a:pt x="948366" y="536178"/>
                  <a:pt x="536178" y="948366"/>
                  <a:pt x="12852" y="1055454"/>
                </a:cubicBezTo>
                <a:lnTo>
                  <a:pt x="0" y="1057416"/>
                </a:lnTo>
                <a:lnTo>
                  <a:pt x="0" y="537064"/>
                </a:lnTo>
                <a:lnTo>
                  <a:pt x="67855" y="512229"/>
                </a:lnTo>
                <a:cubicBezTo>
                  <a:pt x="267657" y="427720"/>
                  <a:pt x="427721" y="267656"/>
                  <a:pt x="512230" y="67854"/>
                </a:cubicBezTo>
                <a:lnTo>
                  <a:pt x="533293" y="0"/>
                </a:lnTo>
                <a:close/>
              </a:path>
            </a:pathLst>
          </a:custGeom>
          <a:gradFill flip="none" rotWithShape="1">
            <a:gsLst>
              <a:gs pos="16000">
                <a:schemeClr val="accent4">
                  <a:lumMod val="75000"/>
                </a:schemeClr>
              </a:gs>
              <a:gs pos="100000">
                <a:schemeClr val="accent4"/>
              </a:gs>
            </a:gsLst>
            <a:lin ang="21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6" name="Graphic 5" descr="Lightbulb">
            <a:extLst>
              <a:ext uri="{FF2B5EF4-FFF2-40B4-BE49-F238E27FC236}">
                <a16:creationId xmlns:a16="http://schemas.microsoft.com/office/drawing/2014/main" xmlns="" id="{9BBFFCF7-760F-4CB4-AF70-29DEE3050D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229100" y="3086100"/>
            <a:ext cx="685800" cy="685800"/>
          </a:xfrm>
          <a:prstGeom prst="rect">
            <a:avLst/>
          </a:prstGeom>
        </p:spPr>
      </p:pic>
      <p:sp>
        <p:nvSpPr>
          <p:cNvPr id="3" name="Заголовок 2"/>
          <p:cNvSpPr>
            <a:spLocks noGrp="1"/>
          </p:cNvSpPr>
          <p:nvPr>
            <p:ph type="title"/>
          </p:nvPr>
        </p:nvSpPr>
        <p:spPr>
          <a:xfrm>
            <a:off x="537369" y="260648"/>
            <a:ext cx="8229600" cy="1947335"/>
          </a:xfrm>
        </p:spPr>
        <p:txBody>
          <a:bodyPr>
            <a:noAutofit/>
          </a:bodyPr>
          <a:lstStyle/>
          <a:p>
            <a:r>
              <a:rPr lang="uz-Cyrl-UZ" sz="2000" b="1" dirty="0" smtClean="0"/>
              <a:t>    Балансда </a:t>
            </a:r>
            <a:r>
              <a:rPr lang="uz-Cyrl-UZ" sz="2000" b="1" dirty="0"/>
              <a:t>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a:t>
            </a:r>
            <a:r>
              <a:rPr lang="ru-RU" sz="2000" b="1" dirty="0"/>
              <a:t/>
            </a:r>
            <a:br>
              <a:rPr lang="ru-RU" sz="2000" b="1" dirty="0"/>
            </a:br>
            <a:endParaRPr lang="ru-RU" sz="2000" dirty="0"/>
          </a:p>
        </p:txBody>
      </p:sp>
      <p:sp>
        <p:nvSpPr>
          <p:cNvPr id="5" name="Прямоугольник 4"/>
          <p:cNvSpPr/>
          <p:nvPr/>
        </p:nvSpPr>
        <p:spPr>
          <a:xfrm>
            <a:off x="6437807" y="1523327"/>
            <a:ext cx="2316916" cy="2400657"/>
          </a:xfrm>
          <a:prstGeom prst="rect">
            <a:avLst/>
          </a:prstGeom>
        </p:spPr>
        <p:txBody>
          <a:bodyPr wrap="square">
            <a:spAutoFit/>
          </a:bodyPr>
          <a:lstStyle/>
          <a:p>
            <a:r>
              <a:rPr lang="uz-Cyrl-UZ" sz="1200" b="1" dirty="0"/>
              <a:t>1-турдаги</a:t>
            </a:r>
            <a:r>
              <a:rPr lang="uz-Cyrl-UZ" sz="1200" dirty="0"/>
              <a:t> </a:t>
            </a:r>
            <a:r>
              <a:rPr lang="uz-Cyrl-UZ" sz="1200" b="1" dirty="0"/>
              <a:t>ўзгариш</a:t>
            </a:r>
            <a:r>
              <a:rPr lang="uz-Cyrl-UZ" sz="1200" dirty="0"/>
              <a:t> - операциялар хўжалик маблағларининг вужудга келиш манбаларига таъсир этмасдан фақат актив маблағлар таркибида, жойланиши ва фойдаланилиши томонида ўзгартириш киритади. Баланснинг бир моддаси суммаси ортса, иккинчисиники камаяди, лекин баланснинг умумий суммаси ўзгармайди</a:t>
            </a:r>
            <a:r>
              <a:rPr lang="uz-Cyrl-UZ" dirty="0"/>
              <a:t>.</a:t>
            </a:r>
            <a:endParaRPr lang="ru-RU" dirty="0"/>
          </a:p>
        </p:txBody>
      </p:sp>
      <p:sp>
        <p:nvSpPr>
          <p:cNvPr id="7" name="Прямоугольник 6"/>
          <p:cNvSpPr/>
          <p:nvPr/>
        </p:nvSpPr>
        <p:spPr>
          <a:xfrm>
            <a:off x="6437807" y="4124258"/>
            <a:ext cx="2429744" cy="1569660"/>
          </a:xfrm>
          <a:prstGeom prst="rect">
            <a:avLst/>
          </a:prstGeom>
        </p:spPr>
        <p:txBody>
          <a:bodyPr wrap="square">
            <a:spAutoFit/>
          </a:bodyPr>
          <a:lstStyle/>
          <a:p>
            <a:r>
              <a:rPr lang="uz-Cyrl-UZ" sz="1200" b="1" dirty="0"/>
              <a:t>2-турдаги ўзгариш</a:t>
            </a:r>
            <a:r>
              <a:rPr lang="uz-Cyrl-UZ" sz="1200" dirty="0"/>
              <a:t> – хўжалик операциялари фақат хўжалик маблағларининг </a:t>
            </a:r>
            <a:r>
              <a:rPr lang="uz-Cyrl-UZ" sz="1200" dirty="0" smtClean="0"/>
              <a:t>манбаларида </a:t>
            </a:r>
            <a:r>
              <a:rPr lang="uz-Cyrl-UZ" sz="1200" dirty="0"/>
              <a:t>ўзгартириш содир этади. </a:t>
            </a:r>
            <a:r>
              <a:rPr lang="ru-RU" sz="1200" dirty="0" err="1"/>
              <a:t>Бир</a:t>
            </a:r>
            <a:r>
              <a:rPr lang="ru-RU" sz="1200" dirty="0"/>
              <a:t> </a:t>
            </a:r>
            <a:r>
              <a:rPr lang="ru-RU" sz="1200" dirty="0" err="1"/>
              <a:t>модда</a:t>
            </a:r>
            <a:r>
              <a:rPr lang="ru-RU" sz="1200" dirty="0"/>
              <a:t> </a:t>
            </a:r>
            <a:r>
              <a:rPr lang="ru-RU" sz="1200" dirty="0" err="1"/>
              <a:t>суммаси</a:t>
            </a:r>
            <a:r>
              <a:rPr lang="ru-RU" sz="1200" dirty="0"/>
              <a:t> </a:t>
            </a:r>
            <a:r>
              <a:rPr lang="ru-RU" sz="1200" dirty="0" err="1"/>
              <a:t>ортса</a:t>
            </a:r>
            <a:r>
              <a:rPr lang="ru-RU" sz="1200" dirty="0"/>
              <a:t>, </a:t>
            </a:r>
            <a:r>
              <a:rPr lang="ru-RU" sz="1200" dirty="0" err="1"/>
              <a:t>иккинчисиники</a:t>
            </a:r>
            <a:r>
              <a:rPr lang="ru-RU" sz="1200" dirty="0"/>
              <a:t> </a:t>
            </a:r>
            <a:r>
              <a:rPr lang="ru-RU" sz="1200" dirty="0" err="1"/>
              <a:t>камаяди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a:t>
            </a:r>
            <a:r>
              <a:rPr lang="ru-RU" sz="1200" dirty="0"/>
              <a:t> </a:t>
            </a:r>
            <a:r>
              <a:rPr lang="ru-RU" sz="1200" dirty="0" err="1"/>
              <a:t>ўзгармайди</a:t>
            </a:r>
            <a:r>
              <a:rPr lang="ru-RU" sz="1200" dirty="0"/>
              <a:t>.</a:t>
            </a:r>
          </a:p>
        </p:txBody>
      </p:sp>
      <p:sp>
        <p:nvSpPr>
          <p:cNvPr id="8" name="Прямоугольник 7"/>
          <p:cNvSpPr/>
          <p:nvPr/>
        </p:nvSpPr>
        <p:spPr>
          <a:xfrm>
            <a:off x="611560" y="3923984"/>
            <a:ext cx="2403570" cy="1569660"/>
          </a:xfrm>
          <a:prstGeom prst="rect">
            <a:avLst/>
          </a:prstGeom>
        </p:spPr>
        <p:txBody>
          <a:bodyPr wrap="square">
            <a:spAutoFit/>
          </a:bodyPr>
          <a:lstStyle/>
          <a:p>
            <a:r>
              <a:rPr lang="ru-RU" sz="1200" b="1" dirty="0"/>
              <a:t>3-турдаги </a:t>
            </a:r>
            <a:r>
              <a:rPr lang="ru-RU" sz="1200" b="1" dirty="0" err="1"/>
              <a:t>ўзгариш</a:t>
            </a:r>
            <a:r>
              <a:rPr lang="ru-RU" sz="1200"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a:t>
            </a:r>
            <a:r>
              <a:rPr lang="ru-RU" sz="1200" dirty="0" err="1"/>
              <a:t>активида</a:t>
            </a:r>
            <a:r>
              <a:rPr lang="ru-RU" sz="1200" dirty="0"/>
              <a:t> - </a:t>
            </a:r>
            <a:r>
              <a:rPr lang="ru-RU" sz="1200" dirty="0" err="1"/>
              <a:t>хўжалик</a:t>
            </a:r>
            <a:r>
              <a:rPr lang="ru-RU" sz="1200" dirty="0"/>
              <a:t> </a:t>
            </a:r>
            <a:r>
              <a:rPr lang="ru-RU" sz="1200" dirty="0" err="1"/>
              <a:t>маблағлари</a:t>
            </a:r>
            <a:r>
              <a:rPr lang="ru-RU" sz="1200" dirty="0"/>
              <a:t> </a:t>
            </a:r>
            <a:r>
              <a:rPr lang="ru-RU" sz="1200" dirty="0" err="1"/>
              <a:t>таркибида</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манбаларида</a:t>
            </a:r>
            <a:r>
              <a:rPr lang="ru-RU" sz="1200" dirty="0"/>
              <a:t> - пассив </a:t>
            </a:r>
            <a:r>
              <a:rPr lang="ru-RU" sz="1200" dirty="0" err="1"/>
              <a:t>томонида</a:t>
            </a:r>
            <a:r>
              <a:rPr lang="ru-RU" sz="1200" dirty="0"/>
              <a:t> </a:t>
            </a:r>
            <a:r>
              <a:rPr lang="ru-RU" sz="1200" dirty="0" err="1"/>
              <a:t>ўзгариш</a:t>
            </a:r>
            <a:r>
              <a:rPr lang="ru-RU" sz="1200" dirty="0"/>
              <a:t> </a:t>
            </a:r>
            <a:r>
              <a:rPr lang="ru-RU" sz="1200" dirty="0" err="1"/>
              <a:t>содир</a:t>
            </a:r>
            <a:r>
              <a:rPr lang="ru-RU" sz="1200" dirty="0"/>
              <a:t> </a:t>
            </a:r>
            <a:r>
              <a:rPr lang="ru-RU" sz="1200" dirty="0" err="1"/>
              <a:t>этади</a:t>
            </a:r>
            <a:r>
              <a:rPr lang="ru-RU" sz="1200" dirty="0"/>
              <a:t>, </a:t>
            </a:r>
            <a:r>
              <a:rPr lang="ru-RU" sz="1200" dirty="0" err="1"/>
              <a:t>баланснинг</a:t>
            </a:r>
            <a:r>
              <a:rPr lang="ru-RU" sz="1200" dirty="0"/>
              <a:t> </a:t>
            </a:r>
            <a:r>
              <a:rPr lang="ru-RU" sz="1200" dirty="0" err="1"/>
              <a:t>умумий</a:t>
            </a:r>
            <a:r>
              <a:rPr lang="ru-RU" sz="1200" dirty="0"/>
              <a:t> </a:t>
            </a:r>
            <a:r>
              <a:rPr lang="ru-RU" sz="1200" dirty="0" err="1"/>
              <a:t>суммасини</a:t>
            </a:r>
            <a:r>
              <a:rPr lang="ru-RU" sz="1200" dirty="0"/>
              <a:t> </a:t>
            </a:r>
            <a:r>
              <a:rPr lang="ru-RU" sz="1200" dirty="0" err="1"/>
              <a:t>кўпайтиради</a:t>
            </a:r>
            <a:r>
              <a:rPr lang="ru-RU" sz="1200" dirty="0"/>
              <a:t>.</a:t>
            </a:r>
          </a:p>
        </p:txBody>
      </p:sp>
      <p:sp>
        <p:nvSpPr>
          <p:cNvPr id="9" name="Прямоугольник 8"/>
          <p:cNvSpPr/>
          <p:nvPr/>
        </p:nvSpPr>
        <p:spPr>
          <a:xfrm>
            <a:off x="827584" y="1842894"/>
            <a:ext cx="1919537" cy="1754326"/>
          </a:xfrm>
          <a:prstGeom prst="rect">
            <a:avLst/>
          </a:prstGeom>
        </p:spPr>
        <p:txBody>
          <a:bodyPr wrap="square">
            <a:spAutoFit/>
          </a:bodyPr>
          <a:lstStyle/>
          <a:p>
            <a:r>
              <a:rPr lang="ru-RU" sz="1200" b="1" dirty="0"/>
              <a:t>4-турдаги </a:t>
            </a:r>
            <a:r>
              <a:rPr lang="ru-RU" sz="1200" b="1" dirty="0" err="1"/>
              <a:t>ўзгариш</a:t>
            </a:r>
            <a:r>
              <a:rPr lang="ru-RU" sz="1200" b="1" dirty="0"/>
              <a:t> – </a:t>
            </a:r>
            <a:r>
              <a:rPr lang="ru-RU" sz="1200" dirty="0" err="1"/>
              <a:t>хўжалик</a:t>
            </a:r>
            <a:r>
              <a:rPr lang="ru-RU" sz="1200" dirty="0"/>
              <a:t> </a:t>
            </a:r>
            <a:r>
              <a:rPr lang="ru-RU" sz="1200" dirty="0" err="1"/>
              <a:t>операциялари</a:t>
            </a:r>
            <a:r>
              <a:rPr lang="ru-RU" sz="1200" dirty="0"/>
              <a:t> </a:t>
            </a:r>
            <a:r>
              <a:rPr lang="ru-RU" sz="1200" dirty="0" err="1"/>
              <a:t>бир</a:t>
            </a:r>
            <a:r>
              <a:rPr lang="ru-RU" sz="1200" dirty="0"/>
              <a:t> </a:t>
            </a:r>
            <a:r>
              <a:rPr lang="ru-RU" sz="1200" dirty="0" err="1"/>
              <a:t>вақтнинг</a:t>
            </a:r>
            <a:r>
              <a:rPr lang="ru-RU" sz="1200" dirty="0"/>
              <a:t> </a:t>
            </a:r>
            <a:r>
              <a:rPr lang="ru-RU" sz="1200" dirty="0" err="1"/>
              <a:t>ўзида</a:t>
            </a:r>
            <a:r>
              <a:rPr lang="ru-RU" sz="1200" dirty="0"/>
              <a:t> </a:t>
            </a:r>
            <a:r>
              <a:rPr lang="ru-RU" sz="1200" dirty="0" err="1"/>
              <a:t>баланснинг</a:t>
            </a:r>
            <a:r>
              <a:rPr lang="ru-RU" sz="1200" dirty="0"/>
              <a:t> актив </a:t>
            </a:r>
            <a:r>
              <a:rPr lang="ru-RU" sz="1200" dirty="0" err="1"/>
              <a:t>томонида</a:t>
            </a:r>
            <a:r>
              <a:rPr lang="ru-RU" sz="1200" dirty="0"/>
              <a:t> - </a:t>
            </a:r>
            <a:r>
              <a:rPr lang="ru-RU" sz="1200" dirty="0" err="1"/>
              <a:t>маблағлар</a:t>
            </a:r>
            <a:r>
              <a:rPr lang="ru-RU" sz="1200" dirty="0"/>
              <a:t> </a:t>
            </a:r>
            <a:r>
              <a:rPr lang="ru-RU" sz="1200" dirty="0" err="1"/>
              <a:t>таркиби</a:t>
            </a:r>
            <a:r>
              <a:rPr lang="ru-RU" sz="1200" dirty="0"/>
              <a:t> </a:t>
            </a:r>
            <a:r>
              <a:rPr lang="ru-RU" sz="1200" dirty="0" err="1"/>
              <a:t>ва</a:t>
            </a:r>
            <a:r>
              <a:rPr lang="ru-RU" sz="1200" dirty="0"/>
              <a:t> </a:t>
            </a:r>
            <a:r>
              <a:rPr lang="ru-RU" sz="1200" dirty="0" err="1"/>
              <a:t>уларнинг</a:t>
            </a:r>
            <a:r>
              <a:rPr lang="ru-RU" sz="1200" dirty="0"/>
              <a:t> </a:t>
            </a:r>
            <a:r>
              <a:rPr lang="ru-RU" sz="1200" dirty="0" err="1"/>
              <a:t>манбалари</a:t>
            </a:r>
            <a:r>
              <a:rPr lang="ru-RU" sz="1200" dirty="0"/>
              <a:t> – пассив </a:t>
            </a:r>
            <a:r>
              <a:rPr lang="ru-RU" sz="1200" dirty="0" err="1"/>
              <a:t>томонида</a:t>
            </a:r>
            <a:r>
              <a:rPr lang="ru-RU" sz="1200" dirty="0"/>
              <a:t> </a:t>
            </a:r>
            <a:r>
              <a:rPr lang="ru-RU" sz="1200" dirty="0" err="1"/>
              <a:t>камайиш</a:t>
            </a:r>
            <a:r>
              <a:rPr lang="ru-RU" sz="1200" dirty="0"/>
              <a:t> </a:t>
            </a:r>
            <a:r>
              <a:rPr lang="uz-Cyrl-UZ" sz="1200" dirty="0"/>
              <a:t>ҳ</a:t>
            </a:r>
            <a:r>
              <a:rPr lang="ru-RU" sz="1200" dirty="0" err="1"/>
              <a:t>исобига</a:t>
            </a:r>
            <a:r>
              <a:rPr lang="ru-RU" sz="1200" dirty="0"/>
              <a:t> </a:t>
            </a:r>
            <a:r>
              <a:rPr lang="ru-RU" sz="1200" dirty="0" err="1"/>
              <a:t>ўзгартиради</a:t>
            </a:r>
            <a:endParaRPr lang="ru-RU" sz="1200" dirty="0"/>
          </a:p>
        </p:txBody>
      </p:sp>
    </p:spTree>
    <p:extLst>
      <p:ext uri="{BB962C8B-B14F-4D97-AF65-F5344CB8AC3E}">
        <p14:creationId xmlns:p14="http://schemas.microsoft.com/office/powerpoint/2010/main" val="2745666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Скругленный прямоугольник 30"/>
          <p:cNvSpPr/>
          <p:nvPr/>
        </p:nvSpPr>
        <p:spPr>
          <a:xfrm>
            <a:off x="642938" y="4857750"/>
            <a:ext cx="1785937" cy="1214438"/>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ru-RU" b="1"/>
          </a:p>
        </p:txBody>
      </p:sp>
      <p:sp>
        <p:nvSpPr>
          <p:cNvPr id="4" name="Скругленный прямоугольник 3"/>
          <p:cNvSpPr/>
          <p:nvPr/>
        </p:nvSpPr>
        <p:spPr>
          <a:xfrm>
            <a:off x="1143000" y="142875"/>
            <a:ext cx="7143750" cy="785813"/>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ru-RU" b="1" dirty="0"/>
              <a:t>X</a:t>
            </a:r>
            <a:r>
              <a:rPr lang="en-US" b="1" dirty="0"/>
              <a:t>o'</a:t>
            </a:r>
            <a:r>
              <a:rPr lang="ru-RU" b="1" dirty="0" err="1"/>
              <a:t>jalik</a:t>
            </a:r>
            <a:r>
              <a:rPr lang="ru-RU" b="1" dirty="0"/>
              <a:t> </a:t>
            </a:r>
            <a:r>
              <a:rPr lang="ru-RU" b="1" dirty="0" err="1"/>
              <a:t>muomalalari</a:t>
            </a:r>
            <a:r>
              <a:rPr lang="ru-RU" b="1" dirty="0"/>
              <a:t> </a:t>
            </a:r>
            <a:r>
              <a:rPr lang="ru-RU" b="1" dirty="0" err="1"/>
              <a:t>natijasida</a:t>
            </a:r>
            <a:r>
              <a:rPr lang="ru-RU" b="1" dirty="0"/>
              <a:t> </a:t>
            </a:r>
            <a:r>
              <a:rPr lang="ru-RU" b="1" dirty="0" err="1"/>
              <a:t>balansda</a:t>
            </a:r>
            <a:r>
              <a:rPr lang="ru-RU" b="1" dirty="0"/>
              <a:t> </a:t>
            </a:r>
            <a:r>
              <a:rPr lang="en-US" b="1" dirty="0"/>
              <a:t>q</a:t>
            </a:r>
            <a:r>
              <a:rPr lang="ru-RU" b="1" dirty="0" err="1"/>
              <a:t>uyidagi</a:t>
            </a:r>
            <a:r>
              <a:rPr lang="ru-RU" b="1" dirty="0"/>
              <a:t> </a:t>
            </a:r>
            <a:r>
              <a:rPr lang="ru-RU" b="1" dirty="0" err="1"/>
              <a:t>uzgarishlar</a:t>
            </a:r>
            <a:r>
              <a:rPr lang="ru-RU" b="1" dirty="0"/>
              <a:t> </a:t>
            </a:r>
            <a:r>
              <a:rPr lang="ru-RU" b="1" dirty="0" err="1"/>
              <a:t>b</a:t>
            </a:r>
            <a:r>
              <a:rPr lang="en-US" b="1" dirty="0"/>
              <a:t>o'</a:t>
            </a:r>
            <a:r>
              <a:rPr lang="ru-RU" b="1" dirty="0" err="1"/>
              <a:t>lishi</a:t>
            </a:r>
            <a:r>
              <a:rPr lang="ru-RU" b="1" dirty="0"/>
              <a:t> </a:t>
            </a:r>
            <a:r>
              <a:rPr lang="ru-RU" b="1" dirty="0" err="1"/>
              <a:t>mumkin</a:t>
            </a:r>
            <a:r>
              <a:rPr lang="ru-RU" b="1" dirty="0"/>
              <a:t>:</a:t>
            </a:r>
            <a:endParaRPr lang="ru-RU" dirty="0"/>
          </a:p>
        </p:txBody>
      </p:sp>
      <p:cxnSp>
        <p:nvCxnSpPr>
          <p:cNvPr id="7" name="Прямая соединительная линия 6"/>
          <p:cNvCxnSpPr/>
          <p:nvPr/>
        </p:nvCxnSpPr>
        <p:spPr>
          <a:xfrm>
            <a:off x="1500188" y="1357313"/>
            <a:ext cx="6286500"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9" name="Прямая соединительная линия 8"/>
          <p:cNvCxnSpPr/>
          <p:nvPr/>
        </p:nvCxnSpPr>
        <p:spPr>
          <a:xfrm rot="5400000">
            <a:off x="4500562" y="1143001"/>
            <a:ext cx="428625"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12" name="Стрелка вниз 11"/>
          <p:cNvSpPr/>
          <p:nvPr/>
        </p:nvSpPr>
        <p:spPr>
          <a:xfrm>
            <a:off x="15001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3" name="Прямоугольник 12"/>
          <p:cNvSpPr/>
          <p:nvPr/>
        </p:nvSpPr>
        <p:spPr>
          <a:xfrm>
            <a:off x="785813" y="1928813"/>
            <a:ext cx="1571625" cy="2214562"/>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aktiv</a:t>
            </a:r>
            <a:r>
              <a:rPr lang="en-US" b="1" dirty="0"/>
              <a:t> </a:t>
            </a:r>
            <a:r>
              <a:rPr lang="en-US" b="1" dirty="0" err="1"/>
              <a:t>tomonda</a:t>
            </a:r>
            <a:r>
              <a:rPr lang="en-US" b="1" dirty="0"/>
              <a:t> </a:t>
            </a:r>
            <a:r>
              <a:rPr lang="en-US" b="1" dirty="0" err="1"/>
              <a:t>kamayish</a:t>
            </a:r>
            <a:r>
              <a:rPr lang="en-US" b="1" dirty="0"/>
              <a:t>.</a:t>
            </a:r>
            <a:r>
              <a:rPr lang="ru-RU" b="1" dirty="0"/>
              <a:t>               </a:t>
            </a:r>
          </a:p>
        </p:txBody>
      </p:sp>
      <p:sp>
        <p:nvSpPr>
          <p:cNvPr id="14" name="Стрелка вниз 13"/>
          <p:cNvSpPr/>
          <p:nvPr/>
        </p:nvSpPr>
        <p:spPr>
          <a:xfrm>
            <a:off x="3571875"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5" name="Стрелка вниз 14"/>
          <p:cNvSpPr/>
          <p:nvPr/>
        </p:nvSpPr>
        <p:spPr>
          <a:xfrm>
            <a:off x="5715000" y="1357313"/>
            <a:ext cx="7143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6" name="Стрелка вниз 15"/>
          <p:cNvSpPr/>
          <p:nvPr/>
        </p:nvSpPr>
        <p:spPr>
          <a:xfrm>
            <a:off x="7786688" y="1357313"/>
            <a:ext cx="7143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17" name="Прямоугольник 16"/>
          <p:cNvSpPr/>
          <p:nvPr/>
        </p:nvSpPr>
        <p:spPr>
          <a:xfrm>
            <a:off x="2857500" y="1928813"/>
            <a:ext cx="1571625" cy="22145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US" b="1" dirty="0" err="1"/>
              <a:t>Passiv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sp>
        <p:nvSpPr>
          <p:cNvPr id="18" name="Прямоугольник 17"/>
          <p:cNvSpPr/>
          <p:nvPr/>
        </p:nvSpPr>
        <p:spPr>
          <a:xfrm>
            <a:off x="5000625" y="1928813"/>
            <a:ext cx="1571625" cy="2214562"/>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ko'payish</a:t>
            </a:r>
            <a:r>
              <a:rPr lang="en-US" b="1" dirty="0"/>
              <a:t>, </a:t>
            </a:r>
            <a:r>
              <a:rPr lang="en-US" b="1" dirty="0" err="1"/>
              <a:t>passiv</a:t>
            </a:r>
            <a:r>
              <a:rPr lang="en-US" b="1" dirty="0"/>
              <a:t> </a:t>
            </a:r>
            <a:r>
              <a:rPr lang="en-US" b="1" dirty="0" err="1"/>
              <a:t>tomonda</a:t>
            </a:r>
            <a:r>
              <a:rPr lang="en-US" b="1" dirty="0"/>
              <a:t> </a:t>
            </a:r>
            <a:r>
              <a:rPr lang="en-US" b="1" dirty="0" err="1"/>
              <a:t>ko'payish</a:t>
            </a:r>
            <a:r>
              <a:rPr lang="en-US" b="1" dirty="0"/>
              <a:t>.</a:t>
            </a:r>
            <a:endParaRPr lang="ru-RU" dirty="0"/>
          </a:p>
        </p:txBody>
      </p:sp>
      <p:sp>
        <p:nvSpPr>
          <p:cNvPr id="19" name="Прямоугольник 18"/>
          <p:cNvSpPr/>
          <p:nvPr/>
        </p:nvSpPr>
        <p:spPr>
          <a:xfrm>
            <a:off x="7143750" y="1928813"/>
            <a:ext cx="1571625" cy="22145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b="1" dirty="0" err="1"/>
              <a:t>Aktiv</a:t>
            </a:r>
            <a:r>
              <a:rPr lang="en-US" b="1" dirty="0"/>
              <a:t> </a:t>
            </a:r>
            <a:r>
              <a:rPr lang="en-US" b="1" dirty="0" err="1"/>
              <a:t>tomonda</a:t>
            </a:r>
            <a:r>
              <a:rPr lang="en-US" b="1" dirty="0"/>
              <a:t> </a:t>
            </a:r>
            <a:r>
              <a:rPr lang="en-US" b="1" dirty="0" err="1"/>
              <a:t>kamayish</a:t>
            </a:r>
            <a:r>
              <a:rPr lang="en-US" b="1" dirty="0"/>
              <a:t>, </a:t>
            </a:r>
            <a:r>
              <a:rPr lang="en-US" b="1" dirty="0" err="1"/>
              <a:t>passiv</a:t>
            </a:r>
            <a:r>
              <a:rPr lang="en-US" b="1" dirty="0"/>
              <a:t> </a:t>
            </a:r>
            <a:r>
              <a:rPr lang="en-US" b="1" dirty="0" err="1"/>
              <a:t>tomonda</a:t>
            </a:r>
            <a:r>
              <a:rPr lang="en-US" b="1" dirty="0"/>
              <a:t> </a:t>
            </a:r>
            <a:r>
              <a:rPr lang="en-US" b="1" dirty="0" err="1"/>
              <a:t>kamayish</a:t>
            </a:r>
            <a:r>
              <a:rPr lang="en-US" b="1" dirty="0"/>
              <a:t>.</a:t>
            </a:r>
            <a:endParaRPr lang="ru-RU" dirty="0"/>
          </a:p>
        </p:txBody>
      </p:sp>
      <p:cxnSp>
        <p:nvCxnSpPr>
          <p:cNvPr id="21" name="Прямая соединительная линия 20"/>
          <p:cNvCxnSpPr/>
          <p:nvPr/>
        </p:nvCxnSpPr>
        <p:spPr>
          <a:xfrm>
            <a:off x="78581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71437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1714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643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34" name="TextBox 26"/>
          <p:cNvSpPr txBox="1">
            <a:spLocks noChangeArrowheads="1"/>
          </p:cNvSpPr>
          <p:nvPr/>
        </p:nvSpPr>
        <p:spPr bwMode="auto">
          <a:xfrm>
            <a:off x="92868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5" name="TextBox 27"/>
          <p:cNvSpPr txBox="1">
            <a:spLocks noChangeArrowheads="1"/>
          </p:cNvSpPr>
          <p:nvPr/>
        </p:nvSpPr>
        <p:spPr bwMode="auto">
          <a:xfrm>
            <a:off x="1785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36" name="TextBox 28"/>
          <p:cNvSpPr txBox="1">
            <a:spLocks noChangeArrowheads="1"/>
          </p:cNvSpPr>
          <p:nvPr/>
        </p:nvSpPr>
        <p:spPr bwMode="auto">
          <a:xfrm>
            <a:off x="71437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37" name="TextBox 29"/>
          <p:cNvSpPr txBox="1">
            <a:spLocks noChangeArrowheads="1"/>
          </p:cNvSpPr>
          <p:nvPr/>
        </p:nvSpPr>
        <p:spPr bwMode="auto">
          <a:xfrm>
            <a:off x="20716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2" name="Скругленный прямоугольник 31"/>
          <p:cNvSpPr/>
          <p:nvPr/>
        </p:nvSpPr>
        <p:spPr>
          <a:xfrm>
            <a:off x="2714625" y="4857750"/>
            <a:ext cx="1785938" cy="121443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ru-RU" b="1"/>
          </a:p>
        </p:txBody>
      </p:sp>
      <p:cxnSp>
        <p:nvCxnSpPr>
          <p:cNvPr id="33" name="Прямая соединительная линия 32"/>
          <p:cNvCxnSpPr/>
          <p:nvPr/>
        </p:nvCxnSpPr>
        <p:spPr>
          <a:xfrm>
            <a:off x="285750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5400000">
            <a:off x="2786062"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3786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a:off x="3714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43" name="TextBox 36"/>
          <p:cNvSpPr txBox="1">
            <a:spLocks noChangeArrowheads="1"/>
          </p:cNvSpPr>
          <p:nvPr/>
        </p:nvSpPr>
        <p:spPr bwMode="auto">
          <a:xfrm>
            <a:off x="3000375" y="4929188"/>
            <a:ext cx="385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 P</a:t>
            </a:r>
            <a:endParaRPr lang="ru-RU" b="1"/>
          </a:p>
        </p:txBody>
      </p:sp>
      <p:sp>
        <p:nvSpPr>
          <p:cNvPr id="34844" name="TextBox 37"/>
          <p:cNvSpPr txBox="1">
            <a:spLocks noChangeArrowheads="1"/>
          </p:cNvSpPr>
          <p:nvPr/>
        </p:nvSpPr>
        <p:spPr bwMode="auto">
          <a:xfrm>
            <a:off x="3857625"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45" name="TextBox 38"/>
          <p:cNvSpPr txBox="1">
            <a:spLocks noChangeArrowheads="1"/>
          </p:cNvSpPr>
          <p:nvPr/>
        </p:nvSpPr>
        <p:spPr bwMode="auto">
          <a:xfrm>
            <a:off x="3143250"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46" name="TextBox 39"/>
          <p:cNvSpPr txBox="1">
            <a:spLocks noChangeArrowheads="1"/>
          </p:cNvSpPr>
          <p:nvPr/>
        </p:nvSpPr>
        <p:spPr bwMode="auto">
          <a:xfrm>
            <a:off x="3786188"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41" name="Скругленный прямоугольник 40"/>
          <p:cNvSpPr/>
          <p:nvPr/>
        </p:nvSpPr>
        <p:spPr>
          <a:xfrm>
            <a:off x="4929188" y="4857750"/>
            <a:ext cx="1785937" cy="1214438"/>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ru-RU" b="1"/>
          </a:p>
        </p:txBody>
      </p:sp>
      <p:cxnSp>
        <p:nvCxnSpPr>
          <p:cNvPr id="42" name="Прямая соединительная линия 41"/>
          <p:cNvCxnSpPr/>
          <p:nvPr/>
        </p:nvCxnSpPr>
        <p:spPr>
          <a:xfrm>
            <a:off x="5072063"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5000625"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6000750"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5400000">
            <a:off x="5929312"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52" name="TextBox 45"/>
          <p:cNvSpPr txBox="1">
            <a:spLocks noChangeArrowheads="1"/>
          </p:cNvSpPr>
          <p:nvPr/>
        </p:nvSpPr>
        <p:spPr bwMode="auto">
          <a:xfrm>
            <a:off x="5214938" y="4929188"/>
            <a:ext cx="34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53" name="TextBox 46"/>
          <p:cNvSpPr txBox="1">
            <a:spLocks noChangeArrowheads="1"/>
          </p:cNvSpPr>
          <p:nvPr/>
        </p:nvSpPr>
        <p:spPr bwMode="auto">
          <a:xfrm>
            <a:off x="6072188"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54" name="TextBox 47"/>
          <p:cNvSpPr txBox="1">
            <a:spLocks noChangeArrowheads="1"/>
          </p:cNvSpPr>
          <p:nvPr/>
        </p:nvSpPr>
        <p:spPr bwMode="auto">
          <a:xfrm>
            <a:off x="5000625" y="54292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55" name="TextBox 48"/>
          <p:cNvSpPr txBox="1">
            <a:spLocks noChangeArrowheads="1"/>
          </p:cNvSpPr>
          <p:nvPr/>
        </p:nvSpPr>
        <p:spPr bwMode="auto">
          <a:xfrm>
            <a:off x="6357938" y="542925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50" name="Скругленный прямоугольник 49"/>
          <p:cNvSpPr/>
          <p:nvPr/>
        </p:nvSpPr>
        <p:spPr>
          <a:xfrm>
            <a:off x="7072313" y="4857750"/>
            <a:ext cx="1785937" cy="12144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ru-RU" b="1"/>
          </a:p>
        </p:txBody>
      </p:sp>
      <p:cxnSp>
        <p:nvCxnSpPr>
          <p:cNvPr id="51" name="Прямая соединительная линия 50"/>
          <p:cNvCxnSpPr/>
          <p:nvPr/>
        </p:nvCxnSpPr>
        <p:spPr>
          <a:xfrm>
            <a:off x="7215188"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7143750" y="5643563"/>
            <a:ext cx="714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8143875" y="5286375"/>
            <a:ext cx="57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rot="5400000">
            <a:off x="8072437" y="5643563"/>
            <a:ext cx="714375" cy="0"/>
          </a:xfrm>
          <a:prstGeom prst="line">
            <a:avLst/>
          </a:prstGeom>
        </p:spPr>
        <p:style>
          <a:lnRef idx="1">
            <a:schemeClr val="accent1"/>
          </a:lnRef>
          <a:fillRef idx="0">
            <a:schemeClr val="accent1"/>
          </a:fillRef>
          <a:effectRef idx="0">
            <a:schemeClr val="accent1"/>
          </a:effectRef>
          <a:fontRef idx="minor">
            <a:schemeClr val="tx1"/>
          </a:fontRef>
        </p:style>
      </p:cxnSp>
      <p:sp>
        <p:nvSpPr>
          <p:cNvPr id="34861" name="TextBox 54"/>
          <p:cNvSpPr txBox="1">
            <a:spLocks noChangeArrowheads="1"/>
          </p:cNvSpPr>
          <p:nvPr/>
        </p:nvSpPr>
        <p:spPr bwMode="auto">
          <a:xfrm>
            <a:off x="7358063" y="4929188"/>
            <a:ext cx="327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b="1"/>
              <a:t>P</a:t>
            </a:r>
            <a:endParaRPr lang="ru-RU" b="1"/>
          </a:p>
        </p:txBody>
      </p:sp>
      <p:sp>
        <p:nvSpPr>
          <p:cNvPr id="34862" name="TextBox 55"/>
          <p:cNvSpPr txBox="1">
            <a:spLocks noChangeArrowheads="1"/>
          </p:cNvSpPr>
          <p:nvPr/>
        </p:nvSpPr>
        <p:spPr bwMode="auto">
          <a:xfrm>
            <a:off x="8215313" y="4929188"/>
            <a:ext cx="336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uz-Cyrl-UZ" b="1"/>
              <a:t>А</a:t>
            </a:r>
            <a:endParaRPr lang="ru-RU" b="1"/>
          </a:p>
        </p:txBody>
      </p:sp>
      <p:sp>
        <p:nvSpPr>
          <p:cNvPr id="34863" name="TextBox 56"/>
          <p:cNvSpPr txBox="1">
            <a:spLocks noChangeArrowheads="1"/>
          </p:cNvSpPr>
          <p:nvPr/>
        </p:nvSpPr>
        <p:spPr bwMode="auto">
          <a:xfrm>
            <a:off x="7143750" y="5429250"/>
            <a:ext cx="261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34864" name="TextBox 57"/>
          <p:cNvSpPr txBox="1">
            <a:spLocks noChangeArrowheads="1"/>
          </p:cNvSpPr>
          <p:nvPr/>
        </p:nvSpPr>
        <p:spPr bwMode="auto">
          <a:xfrm>
            <a:off x="8501063" y="5429250"/>
            <a:ext cx="26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ru-RU" b="1"/>
              <a:t>-</a:t>
            </a:r>
          </a:p>
        </p:txBody>
      </p:sp>
      <p:sp>
        <p:nvSpPr>
          <p:cNvPr id="61" name="Стрелка вниз 60"/>
          <p:cNvSpPr/>
          <p:nvPr/>
        </p:nvSpPr>
        <p:spPr>
          <a:xfrm>
            <a:off x="1428750"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2" name="Стрелка вниз 61"/>
          <p:cNvSpPr/>
          <p:nvPr/>
        </p:nvSpPr>
        <p:spPr>
          <a:xfrm>
            <a:off x="3571875" y="4143375"/>
            <a:ext cx="71438"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3" name="Стрелка вниз 62"/>
          <p:cNvSpPr/>
          <p:nvPr/>
        </p:nvSpPr>
        <p:spPr>
          <a:xfrm>
            <a:off x="5786438"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64" name="Стрелка вниз 63"/>
          <p:cNvSpPr/>
          <p:nvPr/>
        </p:nvSpPr>
        <p:spPr>
          <a:xfrm>
            <a:off x="7929563" y="4143375"/>
            <a:ext cx="71437" cy="714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b="1"/>
          </a:p>
        </p:txBody>
      </p:sp>
      <p:sp>
        <p:nvSpPr>
          <p:cNvPr id="57" name="Восьмиугольник 56"/>
          <p:cNvSpPr/>
          <p:nvPr/>
        </p:nvSpPr>
        <p:spPr>
          <a:xfrm>
            <a:off x="1071563" y="6143625"/>
            <a:ext cx="785812" cy="571500"/>
          </a:xfrm>
          <a:prstGeom prst="octago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dirty="0"/>
              <a:t>I </a:t>
            </a:r>
          </a:p>
          <a:p>
            <a:pPr algn="ctr">
              <a:defRPr/>
            </a:pPr>
            <a:r>
              <a:rPr lang="en-US" dirty="0"/>
              <a:t>tip</a:t>
            </a:r>
            <a:endParaRPr lang="ru-RU" dirty="0"/>
          </a:p>
        </p:txBody>
      </p:sp>
      <p:sp>
        <p:nvSpPr>
          <p:cNvPr id="58" name="Восьмиугольник 57"/>
          <p:cNvSpPr/>
          <p:nvPr/>
        </p:nvSpPr>
        <p:spPr>
          <a:xfrm>
            <a:off x="3286125" y="6143625"/>
            <a:ext cx="785813" cy="571500"/>
          </a:xfrm>
          <a:prstGeom prst="octagon">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dirty="0"/>
              <a:t>II tip</a:t>
            </a:r>
            <a:endParaRPr lang="ru-RU" dirty="0"/>
          </a:p>
        </p:txBody>
      </p:sp>
      <p:sp>
        <p:nvSpPr>
          <p:cNvPr id="59" name="Восьмиугольник 58"/>
          <p:cNvSpPr/>
          <p:nvPr/>
        </p:nvSpPr>
        <p:spPr>
          <a:xfrm>
            <a:off x="5429250" y="6143625"/>
            <a:ext cx="785813" cy="571500"/>
          </a:xfrm>
          <a:prstGeom prst="octagon">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dirty="0"/>
              <a:t>III tip</a:t>
            </a:r>
            <a:endParaRPr lang="ru-RU" dirty="0"/>
          </a:p>
        </p:txBody>
      </p:sp>
      <p:sp>
        <p:nvSpPr>
          <p:cNvPr id="60" name="Восьмиугольник 59"/>
          <p:cNvSpPr/>
          <p:nvPr/>
        </p:nvSpPr>
        <p:spPr>
          <a:xfrm>
            <a:off x="7643813" y="6143625"/>
            <a:ext cx="785812" cy="571500"/>
          </a:xfrm>
          <a:prstGeom prst="octagon">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dirty="0"/>
              <a:t>IV tip</a:t>
            </a:r>
            <a:endParaRPr lang="ru-RU" dirty="0"/>
          </a:p>
        </p:txBody>
      </p:sp>
    </p:spTree>
    <p:extLst>
      <p:ext uri="{BB962C8B-B14F-4D97-AF65-F5344CB8AC3E}">
        <p14:creationId xmlns:p14="http://schemas.microsoft.com/office/powerpoint/2010/main" val="8005918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1" y="428605"/>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633413">
              <a:buNone/>
            </a:pPr>
            <a:r>
              <a:rPr lang="en-GB" sz="2400" b="1" dirty="0" smtClean="0">
                <a:latin typeface="Algerian" pitchFamily="82" charset="0"/>
              </a:rPr>
              <a:t>I</a:t>
            </a:r>
            <a:r>
              <a:rPr lang="ru-RU" sz="2400" b="1" dirty="0" smtClean="0">
                <a:latin typeface="Algerian" pitchFamily="82" charset="0"/>
              </a:rPr>
              <a:t>-тип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кўпайиш</a:t>
            </a:r>
            <a:r>
              <a:rPr lang="ru-RU" sz="2400" dirty="0" smtClean="0"/>
              <a:t>, актив </a:t>
            </a:r>
            <a:r>
              <a:rPr lang="ru-RU" sz="2400" dirty="0" err="1" smtClean="0"/>
              <a:t>томонда</a:t>
            </a:r>
            <a:r>
              <a:rPr lang="ru-RU" sz="2400" dirty="0" smtClean="0"/>
              <a:t> </a:t>
            </a:r>
            <a:r>
              <a:rPr lang="ru-RU" sz="2400" dirty="0" err="1" smtClean="0"/>
              <a:t>камайиш</a:t>
            </a:r>
            <a:r>
              <a:rPr lang="ru-RU" sz="2400" dirty="0" smtClean="0"/>
              <a:t>.  Бунда </a:t>
            </a:r>
            <a:r>
              <a:rPr lang="ru-RU" sz="2400" dirty="0" err="1" smtClean="0"/>
              <a:t>битта</a:t>
            </a:r>
            <a:r>
              <a:rPr lang="ru-RU" sz="2400" dirty="0" smtClean="0"/>
              <a:t> актив счёт </a:t>
            </a:r>
            <a:r>
              <a:rPr lang="ru-RU" sz="2400" dirty="0" err="1" smtClean="0"/>
              <a:t>кўпайади</a:t>
            </a:r>
            <a:r>
              <a:rPr lang="ru-RU" sz="2400" dirty="0" smtClean="0"/>
              <a:t> </a:t>
            </a:r>
            <a:r>
              <a:rPr lang="ru-RU" sz="2400" dirty="0" err="1" smtClean="0"/>
              <a:t>иккинчиси</a:t>
            </a:r>
            <a:r>
              <a:rPr lang="ru-RU" sz="2400" dirty="0" smtClean="0"/>
              <a:t> </a:t>
            </a:r>
            <a:r>
              <a:rPr lang="ru-RU" sz="2400" dirty="0" err="1" smtClean="0"/>
              <a:t>камайади</a:t>
            </a:r>
            <a:r>
              <a:rPr lang="ru-RU" sz="2400" dirty="0" smtClean="0"/>
              <a:t>.  </a:t>
            </a:r>
            <a:r>
              <a:rPr lang="ru-RU" sz="2400" dirty="0" err="1" smtClean="0"/>
              <a:t>Мисол</a:t>
            </a:r>
            <a:r>
              <a:rPr lang="ru-RU" sz="2400" dirty="0" smtClean="0"/>
              <a:t>:</a:t>
            </a:r>
          </a:p>
          <a:p>
            <a:pPr marL="0" lvl="0" indent="633413">
              <a:buNone/>
            </a:pPr>
            <a:r>
              <a:rPr lang="ru-RU" sz="2400" dirty="0" err="1" smtClean="0"/>
              <a:t>Корхона</a:t>
            </a:r>
            <a:r>
              <a:rPr lang="ru-RU" sz="2400" dirty="0" smtClean="0"/>
              <a:t> </a:t>
            </a:r>
            <a:r>
              <a:rPr lang="ru-RU" sz="2400" dirty="0" err="1" smtClean="0"/>
              <a:t>кассасига</a:t>
            </a:r>
            <a:r>
              <a:rPr lang="ru-RU" sz="2400" dirty="0" smtClean="0"/>
              <a:t> </a:t>
            </a:r>
            <a:r>
              <a:rPr lang="ru-RU" sz="2400" dirty="0" err="1" smtClean="0"/>
              <a:t>ҳисоб-китоб счётидан</a:t>
            </a:r>
            <a:endParaRPr lang="en-US" sz="2400" dirty="0" smtClean="0"/>
          </a:p>
          <a:p>
            <a:pPr marL="0" lvl="0" indent="633413">
              <a:buNone/>
            </a:pPr>
            <a:r>
              <a:rPr lang="ru-RU" sz="2400" dirty="0" smtClean="0"/>
              <a:t> 100 000 </a:t>
            </a:r>
            <a:r>
              <a:rPr lang="ru-RU" sz="2400" dirty="0" err="1" smtClean="0"/>
              <a:t>сўм</a:t>
            </a:r>
            <a:r>
              <a:rPr lang="ru-RU" sz="2400" dirty="0" smtClean="0"/>
              <a:t> пул </a:t>
            </a:r>
            <a:r>
              <a:rPr lang="ru-RU" sz="2400" dirty="0" err="1" smtClean="0"/>
              <a:t>олинди</a:t>
            </a:r>
            <a:r>
              <a:rPr lang="ru-RU" sz="2400" dirty="0" smtClean="0"/>
              <a:t>.</a:t>
            </a:r>
          </a:p>
        </p:txBody>
      </p:sp>
      <p:pic>
        <p:nvPicPr>
          <p:cNvPr id="1026" name="Picture 2"/>
          <p:cNvPicPr>
            <a:picLocks noChangeAspect="1" noChangeArrowheads="1"/>
          </p:cNvPicPr>
          <p:nvPr/>
        </p:nvPicPr>
        <p:blipFill>
          <a:blip r:embed="rId2" cstate="print"/>
          <a:srcRect/>
          <a:stretch>
            <a:fillRect/>
          </a:stretch>
        </p:blipFill>
        <p:spPr bwMode="auto">
          <a:xfrm>
            <a:off x="571472" y="3143250"/>
            <a:ext cx="8286808" cy="3577672"/>
          </a:xfrm>
          <a:prstGeom prst="rect">
            <a:avLst/>
          </a:prstGeom>
          <a:noFill/>
          <a:ln w="9525">
            <a:noFill/>
            <a:miter lim="800000"/>
            <a:headEnd/>
            <a:tailEnd/>
          </a:ln>
          <a:effectLst/>
        </p:spPr>
      </p:pic>
      <p:sp>
        <p:nvSpPr>
          <p:cNvPr id="4" name="Овальная выноска 3"/>
          <p:cNvSpPr/>
          <p:nvPr/>
        </p:nvSpPr>
        <p:spPr bwMode="auto">
          <a:xfrm>
            <a:off x="128585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
        <p:nvSpPr>
          <p:cNvPr id="5" name="Овальная выноска 4"/>
          <p:cNvSpPr/>
          <p:nvPr/>
        </p:nvSpPr>
        <p:spPr bwMode="auto">
          <a:xfrm>
            <a:off x="5929325" y="2500306"/>
            <a:ext cx="2357455" cy="500066"/>
          </a:xfrm>
          <a:prstGeom prst="wedgeEllipseCallout">
            <a:avLst>
              <a:gd name="adj1" fmla="val -16245"/>
              <a:gd name="adj2" fmla="val 89044"/>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Tree>
    <p:extLst>
      <p:ext uri="{BB962C8B-B14F-4D97-AF65-F5344CB8AC3E}">
        <p14:creationId xmlns:p14="http://schemas.microsoft.com/office/powerpoint/2010/main" val="37950585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214291"/>
            <a:ext cx="8329643" cy="20002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lvl="0" indent="530225">
              <a:buNone/>
            </a:pPr>
            <a:r>
              <a:rPr lang="en-GB" sz="2500" b="1" dirty="0" smtClean="0">
                <a:latin typeface="Algerian" pitchFamily="82" charset="0"/>
              </a:rPr>
              <a:t>II</a:t>
            </a:r>
            <a:r>
              <a:rPr lang="ru-RU" sz="2500" b="1" dirty="0" smtClean="0">
                <a:latin typeface="Algerian" pitchFamily="82" charset="0"/>
              </a:rPr>
              <a:t>-тип </a:t>
            </a:r>
            <a:r>
              <a:rPr lang="ru-RU" sz="2500" b="1" dirty="0" err="1" smtClean="0">
                <a:latin typeface="Algerian" pitchFamily="82" charset="0"/>
              </a:rPr>
              <a:t>ўзгариш</a:t>
            </a:r>
            <a:r>
              <a:rPr lang="ru-RU" sz="2500" b="1" dirty="0" smtClean="0">
                <a:latin typeface="Algerian" pitchFamily="82" charset="0"/>
              </a:rPr>
              <a:t>.</a:t>
            </a:r>
            <a:r>
              <a:rPr lang="ru-RU" sz="2500" dirty="0" smtClean="0"/>
              <a:t> Пассив </a:t>
            </a:r>
            <a:r>
              <a:rPr lang="ru-RU" sz="2500" dirty="0" err="1" smtClean="0"/>
              <a:t>томонда</a:t>
            </a:r>
            <a:r>
              <a:rPr lang="ru-RU" sz="2500" dirty="0" smtClean="0"/>
              <a:t> </a:t>
            </a:r>
            <a:r>
              <a:rPr lang="ru-RU" sz="2500" dirty="0" err="1" smtClean="0"/>
              <a:t>кўпайиш</a:t>
            </a:r>
            <a:r>
              <a:rPr lang="ru-RU" sz="2500" dirty="0" smtClean="0"/>
              <a:t>, </a:t>
            </a:r>
            <a:r>
              <a:rPr lang="ru-RU" sz="2500" dirty="0" err="1" smtClean="0"/>
              <a:t>пассив</a:t>
            </a:r>
            <a:r>
              <a:rPr lang="ru-RU" sz="2500" dirty="0" smtClean="0"/>
              <a:t> </a:t>
            </a:r>
            <a:r>
              <a:rPr lang="ru-RU" sz="2500" dirty="0" err="1" smtClean="0"/>
              <a:t>томонда</a:t>
            </a:r>
            <a:r>
              <a:rPr lang="ru-RU" sz="2500" dirty="0" smtClean="0"/>
              <a:t> </a:t>
            </a:r>
            <a:r>
              <a:rPr lang="ru-RU" sz="2500" dirty="0" err="1" smtClean="0"/>
              <a:t>камайиш</a:t>
            </a:r>
            <a:r>
              <a:rPr lang="ru-RU" sz="2500" dirty="0" smtClean="0"/>
              <a:t>.</a:t>
            </a:r>
            <a:r>
              <a:rPr lang="en-GB" sz="2500" dirty="0" smtClean="0"/>
              <a:t> </a:t>
            </a:r>
            <a:r>
              <a:rPr lang="ru-RU" sz="2500" dirty="0" smtClean="0"/>
              <a:t>Бунда </a:t>
            </a:r>
            <a:r>
              <a:rPr lang="ru-RU" sz="2500" dirty="0" err="1" smtClean="0"/>
              <a:t>битта</a:t>
            </a:r>
            <a:r>
              <a:rPr lang="ru-RU" sz="2500" dirty="0" smtClean="0"/>
              <a:t> пассив счёт </a:t>
            </a:r>
            <a:r>
              <a:rPr lang="ru-RU" sz="2500" dirty="0" err="1" smtClean="0"/>
              <a:t>кўпайади</a:t>
            </a:r>
            <a:r>
              <a:rPr lang="ru-RU" sz="2500" dirty="0" smtClean="0"/>
              <a:t> </a:t>
            </a:r>
            <a:r>
              <a:rPr lang="ru-RU" sz="2500" dirty="0" err="1" smtClean="0"/>
              <a:t>иккинчи</a:t>
            </a:r>
            <a:r>
              <a:rPr lang="ru-RU" sz="2500" dirty="0" smtClean="0"/>
              <a:t> пассив счёт </a:t>
            </a:r>
            <a:r>
              <a:rPr lang="ru-RU" sz="2500" dirty="0" err="1" smtClean="0"/>
              <a:t>камайади</a:t>
            </a:r>
            <a:r>
              <a:rPr lang="ru-RU" sz="2500" dirty="0" smtClean="0"/>
              <a:t>.</a:t>
            </a:r>
          </a:p>
          <a:p>
            <a:pPr marL="0" lvl="0" indent="530225">
              <a:buNone/>
            </a:pPr>
            <a:r>
              <a:rPr lang="ru-RU" sz="2500" dirty="0" err="1" smtClean="0"/>
              <a:t>Мисол</a:t>
            </a:r>
            <a:r>
              <a:rPr lang="ru-RU" sz="2500" dirty="0" smtClean="0"/>
              <a:t>: </a:t>
            </a:r>
            <a:r>
              <a:rPr lang="ru-RU" sz="2500" dirty="0" err="1" smtClean="0"/>
              <a:t>Тақсимланмаган фойда</a:t>
            </a:r>
            <a:r>
              <a:rPr lang="ru-RU" sz="2500" dirty="0" smtClean="0"/>
              <a:t> резерв </a:t>
            </a:r>
            <a:r>
              <a:rPr lang="ru-RU" sz="2500" dirty="0" err="1" smtClean="0"/>
              <a:t>капиталига</a:t>
            </a:r>
            <a:r>
              <a:rPr lang="ru-RU" sz="2500" dirty="0" smtClean="0"/>
              <a:t> </a:t>
            </a:r>
            <a:r>
              <a:rPr lang="ru-RU" sz="2500" dirty="0" err="1" smtClean="0"/>
              <a:t>ўтказилди</a:t>
            </a:r>
            <a:r>
              <a:rPr lang="ru-RU" sz="2500" dirty="0" smtClean="0"/>
              <a:t> 250 000 </a:t>
            </a:r>
            <a:r>
              <a:rPr lang="ru-RU" sz="2500" dirty="0" err="1" smtClean="0"/>
              <a:t>сўм</a:t>
            </a:r>
            <a:r>
              <a:rPr lang="ru-RU" sz="2500" dirty="0" smtClean="0"/>
              <a:t>.</a:t>
            </a:r>
          </a:p>
        </p:txBody>
      </p:sp>
      <p:pic>
        <p:nvPicPr>
          <p:cNvPr id="2050" name="Picture 2"/>
          <p:cNvPicPr>
            <a:picLocks noChangeAspect="1" noChangeArrowheads="1"/>
          </p:cNvPicPr>
          <p:nvPr/>
        </p:nvPicPr>
        <p:blipFill>
          <a:blip r:embed="rId2" cstate="print"/>
          <a:srcRect/>
          <a:stretch>
            <a:fillRect/>
          </a:stretch>
        </p:blipFill>
        <p:spPr bwMode="auto">
          <a:xfrm>
            <a:off x="447031" y="2857499"/>
            <a:ext cx="8339815" cy="3778015"/>
          </a:xfrm>
          <a:prstGeom prst="rect">
            <a:avLst/>
          </a:prstGeom>
          <a:noFill/>
          <a:ln w="9525">
            <a:noFill/>
            <a:miter lim="800000"/>
            <a:headEnd/>
            <a:tailEnd/>
          </a:ln>
          <a:effectLst/>
        </p:spPr>
      </p:pic>
      <p:sp>
        <p:nvSpPr>
          <p:cNvPr id="4" name="Овальная выноска 3"/>
          <p:cNvSpPr/>
          <p:nvPr/>
        </p:nvSpPr>
        <p:spPr bwMode="auto">
          <a:xfrm>
            <a:off x="1285855" y="2285992"/>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
        <p:nvSpPr>
          <p:cNvPr id="5" name="Овальная выноска 4"/>
          <p:cNvSpPr/>
          <p:nvPr/>
        </p:nvSpPr>
        <p:spPr bwMode="auto">
          <a:xfrm>
            <a:off x="5929325" y="2214556"/>
            <a:ext cx="2357455" cy="500066"/>
          </a:xfrm>
          <a:prstGeom prst="wedgeEllipseCallout">
            <a:avLst>
              <a:gd name="adj1" fmla="val -16245"/>
              <a:gd name="adj2" fmla="val 89044"/>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Tree>
    <p:extLst>
      <p:ext uri="{BB962C8B-B14F-4D97-AF65-F5344CB8AC3E}">
        <p14:creationId xmlns:p14="http://schemas.microsoft.com/office/powerpoint/2010/main" val="1409455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14512"/>
          </a:xfrm>
        </p:spPr>
        <p:style>
          <a:lnRef idx="2">
            <a:schemeClr val="accent2"/>
          </a:lnRef>
          <a:fillRef idx="1">
            <a:schemeClr val="lt1"/>
          </a:fillRef>
          <a:effectRef idx="0">
            <a:schemeClr val="accent2"/>
          </a:effectRef>
          <a:fontRef idx="minor">
            <a:schemeClr val="dk1"/>
          </a:fontRef>
        </p:style>
        <p:txBody>
          <a:bodyPr/>
          <a:lstStyle/>
          <a:p>
            <a:pPr marL="0" indent="530225">
              <a:buNone/>
            </a:pPr>
            <a:r>
              <a:rPr lang="ru-RU" sz="2400" b="1" dirty="0" err="1" smtClean="0">
                <a:latin typeface="Algerian" pitchFamily="82" charset="0"/>
              </a:rPr>
              <a:t>Ш-тип</a:t>
            </a:r>
            <a:r>
              <a:rPr lang="ru-RU" sz="2400" b="1" dirty="0" smtClean="0">
                <a:latin typeface="Algerian" pitchFamily="82" charset="0"/>
              </a:rPr>
              <a:t>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кўпайиш</a:t>
            </a:r>
            <a:r>
              <a:rPr lang="ru-RU" sz="2400" dirty="0" smtClean="0"/>
              <a:t>, пассив </a:t>
            </a:r>
            <a:r>
              <a:rPr lang="ru-RU" sz="2400" dirty="0" err="1" smtClean="0"/>
              <a:t>томонда</a:t>
            </a:r>
            <a:r>
              <a:rPr lang="ru-RU" sz="2400" dirty="0" smtClean="0"/>
              <a:t> </a:t>
            </a:r>
            <a:r>
              <a:rPr lang="ru-RU" sz="2400" dirty="0" err="1" smtClean="0"/>
              <a:t>кўпайиш</a:t>
            </a:r>
            <a:r>
              <a:rPr lang="ru-RU" sz="2400" dirty="0" smtClean="0"/>
              <a:t>. </a:t>
            </a:r>
          </a:p>
          <a:p>
            <a:pPr marL="0" indent="530225">
              <a:buNone/>
            </a:pPr>
            <a:r>
              <a:rPr lang="ru-RU" sz="2400" dirty="0" err="1" smtClean="0"/>
              <a:t>Мисол</a:t>
            </a:r>
            <a:r>
              <a:rPr lang="ru-RU" sz="2400" dirty="0" smtClean="0"/>
              <a:t>: Мол </a:t>
            </a:r>
            <a:r>
              <a:rPr lang="ru-RU" sz="2400" dirty="0" err="1" smtClean="0"/>
              <a:t>етказиб</a:t>
            </a:r>
            <a:r>
              <a:rPr lang="ru-RU" sz="2400" dirty="0" smtClean="0"/>
              <a:t> </a:t>
            </a:r>
            <a:r>
              <a:rPr lang="ru-RU" sz="2400" dirty="0" err="1" smtClean="0"/>
              <a:t>берувчилардан</a:t>
            </a:r>
            <a:r>
              <a:rPr lang="ru-RU" sz="2400" dirty="0" smtClean="0"/>
              <a:t>  </a:t>
            </a:r>
            <a:r>
              <a:rPr lang="ru-RU" sz="2400" dirty="0" err="1" smtClean="0"/>
              <a:t>материаллар</a:t>
            </a:r>
            <a:r>
              <a:rPr lang="ru-RU" sz="2400" dirty="0" smtClean="0"/>
              <a:t> </a:t>
            </a:r>
            <a:r>
              <a:rPr lang="ru-RU" sz="2400" dirty="0" err="1" smtClean="0"/>
              <a:t>олинди</a:t>
            </a:r>
            <a:r>
              <a:rPr lang="ru-RU" sz="2400" dirty="0" smtClean="0"/>
              <a:t> 500 000 </a:t>
            </a:r>
            <a:r>
              <a:rPr lang="ru-RU" sz="2400" dirty="0" err="1" smtClean="0"/>
              <a:t>сўм</a:t>
            </a:r>
            <a:r>
              <a:rPr lang="ru-RU" sz="2400" dirty="0" smtClean="0"/>
              <a:t>.</a:t>
            </a:r>
          </a:p>
        </p:txBody>
      </p:sp>
      <p:pic>
        <p:nvPicPr>
          <p:cNvPr id="3074" name="Picture 2"/>
          <p:cNvPicPr>
            <a:picLocks noChangeAspect="1" noChangeArrowheads="1"/>
          </p:cNvPicPr>
          <p:nvPr/>
        </p:nvPicPr>
        <p:blipFill>
          <a:blip r:embed="rId2" cstate="print"/>
          <a:srcRect/>
          <a:stretch>
            <a:fillRect/>
          </a:stretch>
        </p:blipFill>
        <p:spPr bwMode="auto">
          <a:xfrm>
            <a:off x="357157" y="3071811"/>
            <a:ext cx="8501123" cy="3571876"/>
          </a:xfrm>
          <a:prstGeom prst="rect">
            <a:avLst/>
          </a:prstGeom>
          <a:noFill/>
          <a:ln w="9525">
            <a:noFill/>
            <a:miter lim="800000"/>
            <a:headEnd/>
            <a:tailEnd/>
          </a:ln>
          <a:effectLst/>
        </p:spPr>
      </p:pic>
      <p:sp>
        <p:nvSpPr>
          <p:cNvPr id="4" name="Овальная выноска 3"/>
          <p:cNvSpPr/>
          <p:nvPr/>
        </p:nvSpPr>
        <p:spPr bwMode="auto">
          <a:xfrm>
            <a:off x="6215077" y="2214556"/>
            <a:ext cx="2357455" cy="500066"/>
          </a:xfrm>
          <a:prstGeom prst="wedgeEllipseCallout">
            <a:avLst>
              <a:gd name="adj1" fmla="val -16245"/>
              <a:gd name="adj2" fmla="val 109689"/>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
        <p:nvSpPr>
          <p:cNvPr id="5" name="Овальная выноска 4"/>
          <p:cNvSpPr/>
          <p:nvPr/>
        </p:nvSpPr>
        <p:spPr bwMode="auto">
          <a:xfrm>
            <a:off x="1285855" y="2285992"/>
            <a:ext cx="2357455" cy="500066"/>
          </a:xfrm>
          <a:prstGeom prst="wedgeEllipseCallout">
            <a:avLst>
              <a:gd name="adj1" fmla="val -16245"/>
              <a:gd name="adj2" fmla="val 103791"/>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t>Пассив</a:t>
            </a:r>
            <a:r>
              <a:rPr kumimoji="0" lang="ru-RU" sz="1800" b="1" i="0" u="none" strike="noStrike" cap="none" normalizeH="0" baseline="0" dirty="0" smtClean="0">
                <a:ln>
                  <a:noFill/>
                </a:ln>
                <a:solidFill>
                  <a:schemeClr val="tx1"/>
                </a:solidFill>
                <a:effectLst/>
                <a:latin typeface="Arial" charset="0"/>
              </a:rPr>
              <a:t> счёт</a:t>
            </a:r>
          </a:p>
        </p:txBody>
      </p:sp>
    </p:spTree>
    <p:extLst>
      <p:ext uri="{BB962C8B-B14F-4D97-AF65-F5344CB8AC3E}">
        <p14:creationId xmlns:p14="http://schemas.microsoft.com/office/powerpoint/2010/main" val="10640372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7" y="142852"/>
            <a:ext cx="8329643" cy="1785950"/>
          </a:xfrm>
        </p:spPr>
        <p:style>
          <a:lnRef idx="2">
            <a:schemeClr val="accent2"/>
          </a:lnRef>
          <a:fillRef idx="1">
            <a:schemeClr val="lt1"/>
          </a:fillRef>
          <a:effectRef idx="0">
            <a:schemeClr val="accent2"/>
          </a:effectRef>
          <a:fontRef idx="minor">
            <a:schemeClr val="dk1"/>
          </a:fontRef>
        </p:style>
        <p:txBody>
          <a:bodyPr/>
          <a:lstStyle/>
          <a:p>
            <a:pPr marL="0" lvl="0" indent="530225">
              <a:buNone/>
            </a:pPr>
            <a:r>
              <a:rPr lang="en-GB" sz="2400" b="1" dirty="0" smtClean="0">
                <a:latin typeface="Algerian" pitchFamily="82" charset="0"/>
              </a:rPr>
              <a:t>IV</a:t>
            </a:r>
            <a:r>
              <a:rPr lang="ru-RU" sz="2400" b="1" dirty="0" smtClean="0">
                <a:latin typeface="Algerian" pitchFamily="82" charset="0"/>
              </a:rPr>
              <a:t>-тип </a:t>
            </a:r>
            <a:r>
              <a:rPr lang="ru-RU" sz="2400" b="1" dirty="0" err="1" smtClean="0">
                <a:latin typeface="Algerian" pitchFamily="82" charset="0"/>
              </a:rPr>
              <a:t>ўзгариш</a:t>
            </a:r>
            <a:r>
              <a:rPr lang="ru-RU" sz="2400" b="1" dirty="0" smtClean="0">
                <a:latin typeface="Algerian" pitchFamily="82" charset="0"/>
              </a:rPr>
              <a:t>.</a:t>
            </a:r>
            <a:r>
              <a:rPr lang="ru-RU" sz="2400" dirty="0" smtClean="0"/>
              <a:t> Актив </a:t>
            </a:r>
            <a:r>
              <a:rPr lang="ru-RU" sz="2400" dirty="0" err="1" smtClean="0"/>
              <a:t>томонда</a:t>
            </a:r>
            <a:r>
              <a:rPr lang="ru-RU" sz="2400" dirty="0" smtClean="0"/>
              <a:t> </a:t>
            </a:r>
            <a:r>
              <a:rPr lang="ru-RU" sz="2400" dirty="0" err="1" smtClean="0"/>
              <a:t>камайиш</a:t>
            </a:r>
            <a:r>
              <a:rPr lang="ru-RU" sz="2400" dirty="0" smtClean="0"/>
              <a:t>, пассив </a:t>
            </a:r>
            <a:r>
              <a:rPr lang="ru-RU" sz="2400" dirty="0" err="1" smtClean="0"/>
              <a:t>томонда</a:t>
            </a:r>
            <a:r>
              <a:rPr lang="ru-RU" sz="2400" dirty="0" smtClean="0"/>
              <a:t> </a:t>
            </a:r>
            <a:r>
              <a:rPr lang="ru-RU" sz="2400" dirty="0" err="1" smtClean="0"/>
              <a:t>камайиш</a:t>
            </a:r>
            <a:r>
              <a:rPr lang="ru-RU" sz="2400" dirty="0" smtClean="0"/>
              <a:t>.</a:t>
            </a:r>
          </a:p>
          <a:p>
            <a:pPr marL="0" lvl="0" indent="530225">
              <a:buNone/>
            </a:pPr>
            <a:r>
              <a:rPr lang="ru-RU" sz="2400" dirty="0" err="1" smtClean="0"/>
              <a:t>Мисол</a:t>
            </a:r>
            <a:r>
              <a:rPr lang="ru-RU" sz="2400" dirty="0" smtClean="0"/>
              <a:t>: Мол </a:t>
            </a:r>
            <a:r>
              <a:rPr lang="ru-RU" sz="2400" dirty="0" err="1" smtClean="0"/>
              <a:t>етказиб</a:t>
            </a:r>
            <a:r>
              <a:rPr lang="ru-RU" sz="2400" dirty="0" smtClean="0"/>
              <a:t> </a:t>
            </a:r>
            <a:r>
              <a:rPr lang="ru-RU" sz="2400" dirty="0" err="1" smtClean="0"/>
              <a:t>берувчиларга</a:t>
            </a:r>
            <a:r>
              <a:rPr lang="ru-RU" sz="2400" dirty="0" smtClean="0"/>
              <a:t> </a:t>
            </a:r>
            <a:r>
              <a:rPr lang="ru-RU" sz="2400" dirty="0" err="1" smtClean="0"/>
              <a:t>олинган</a:t>
            </a:r>
            <a:r>
              <a:rPr lang="ru-RU" sz="2400" dirty="0" smtClean="0"/>
              <a:t> </a:t>
            </a:r>
            <a:r>
              <a:rPr lang="ru-RU" sz="2400" dirty="0" err="1" smtClean="0"/>
              <a:t>материаллар</a:t>
            </a:r>
            <a:r>
              <a:rPr lang="ru-RU" sz="2400" dirty="0" smtClean="0"/>
              <a:t> </a:t>
            </a:r>
            <a:r>
              <a:rPr lang="ru-RU" sz="2400" dirty="0" err="1" smtClean="0"/>
              <a:t>учун</a:t>
            </a:r>
            <a:r>
              <a:rPr lang="ru-RU" sz="2400" dirty="0" smtClean="0"/>
              <a:t> пул </a:t>
            </a:r>
            <a:r>
              <a:rPr lang="ru-RU" sz="2400" dirty="0" err="1" smtClean="0"/>
              <a:t>ўтказиб</a:t>
            </a:r>
            <a:r>
              <a:rPr lang="ru-RU" sz="2400" dirty="0" smtClean="0"/>
              <a:t> </a:t>
            </a:r>
            <a:r>
              <a:rPr lang="ru-RU" sz="2400" dirty="0" err="1" smtClean="0"/>
              <a:t>берилди</a:t>
            </a:r>
            <a:r>
              <a:rPr lang="ru-RU" sz="2400" dirty="0" smtClean="0"/>
              <a:t> 500 000 </a:t>
            </a:r>
            <a:r>
              <a:rPr lang="ru-RU" sz="2400" dirty="0" err="1" smtClean="0"/>
              <a:t>сўм</a:t>
            </a:r>
            <a:r>
              <a:rPr lang="ru-RU" sz="2400" dirty="0" smtClean="0"/>
              <a:t>.</a:t>
            </a:r>
          </a:p>
        </p:txBody>
      </p:sp>
      <p:pic>
        <p:nvPicPr>
          <p:cNvPr id="4098" name="Picture 2"/>
          <p:cNvPicPr>
            <a:picLocks noChangeAspect="1" noChangeArrowheads="1"/>
          </p:cNvPicPr>
          <p:nvPr/>
        </p:nvPicPr>
        <p:blipFill>
          <a:blip r:embed="rId2" cstate="print"/>
          <a:srcRect/>
          <a:stretch>
            <a:fillRect/>
          </a:stretch>
        </p:blipFill>
        <p:spPr bwMode="auto">
          <a:xfrm>
            <a:off x="571475" y="2857496"/>
            <a:ext cx="8358247" cy="3776382"/>
          </a:xfrm>
          <a:prstGeom prst="rect">
            <a:avLst/>
          </a:prstGeom>
          <a:noFill/>
          <a:ln w="9525">
            <a:noFill/>
            <a:miter lim="800000"/>
            <a:headEnd/>
            <a:tailEnd/>
          </a:ln>
          <a:effectLst/>
        </p:spPr>
      </p:pic>
      <p:sp>
        <p:nvSpPr>
          <p:cNvPr id="4" name="Овальная выноска 3"/>
          <p:cNvSpPr/>
          <p:nvPr/>
        </p:nvSpPr>
        <p:spPr bwMode="auto">
          <a:xfrm>
            <a:off x="6072201"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ru-RU" b="1" dirty="0" smtClean="0">
                <a:solidFill>
                  <a:schemeClr val="tx1"/>
                </a:solidFill>
              </a:rPr>
              <a:t>Пассив</a:t>
            </a:r>
            <a:r>
              <a:rPr kumimoji="0" lang="ru-RU" sz="1800" b="1" i="0" u="none" strike="noStrike" cap="none" normalizeH="0" baseline="0" dirty="0" smtClean="0">
                <a:ln>
                  <a:noFill/>
                </a:ln>
                <a:solidFill>
                  <a:schemeClr val="tx1"/>
                </a:solidFill>
                <a:effectLst/>
                <a:latin typeface="Arial" charset="0"/>
              </a:rPr>
              <a:t> счёт</a:t>
            </a:r>
          </a:p>
        </p:txBody>
      </p:sp>
      <p:sp>
        <p:nvSpPr>
          <p:cNvPr id="5" name="Овальная выноска 4"/>
          <p:cNvSpPr/>
          <p:nvPr/>
        </p:nvSpPr>
        <p:spPr bwMode="auto">
          <a:xfrm>
            <a:off x="1285855" y="2071678"/>
            <a:ext cx="2357455" cy="500066"/>
          </a:xfrm>
          <a:prstGeom prst="wedgeEllipseCallout">
            <a:avLst>
              <a:gd name="adj1" fmla="val -16245"/>
              <a:gd name="adj2" fmla="val 89044"/>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Актив счёт</a:t>
            </a:r>
          </a:p>
        </p:txBody>
      </p:sp>
    </p:spTree>
    <p:extLst>
      <p:ext uri="{BB962C8B-B14F-4D97-AF65-F5344CB8AC3E}">
        <p14:creationId xmlns:p14="http://schemas.microsoft.com/office/powerpoint/2010/main" val="3728362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rallélogramme 29"/>
          <p:cNvSpPr/>
          <p:nvPr/>
        </p:nvSpPr>
        <p:spPr>
          <a:xfrm flipH="1">
            <a:off x="5703627" y="2349937"/>
            <a:ext cx="1349831" cy="1258384"/>
          </a:xfrm>
          <a:prstGeom prst="parallelogram">
            <a:avLst>
              <a:gd name="adj" fmla="val 54567"/>
            </a:avLst>
          </a:prstGeom>
          <a:gradFill flip="none" rotWithShape="1">
            <a:gsLst>
              <a:gs pos="78000">
                <a:srgbClr val="7B0051"/>
              </a:gs>
              <a:gs pos="34000">
                <a:srgbClr val="320020"/>
              </a:gs>
              <a:gs pos="54000">
                <a:srgbClr val="5F003E"/>
              </a:gs>
              <a:gs pos="100000">
                <a:srgbClr val="7B0051"/>
              </a:gs>
            </a:gsLst>
            <a:lin ang="9600000" scaled="0"/>
            <a:tileRect/>
          </a:gradFill>
          <a:ln w="9525">
            <a:noFill/>
            <a:round/>
            <a:headEnd/>
            <a:tailEnd/>
          </a:ln>
        </p:spPr>
        <p:txBody>
          <a:bodyPr/>
          <a:lstStyle/>
          <a:p>
            <a:endParaRPr lang="fr-FR"/>
          </a:p>
        </p:txBody>
      </p:sp>
      <p:sp>
        <p:nvSpPr>
          <p:cNvPr id="22" name="Parallélogramme 26"/>
          <p:cNvSpPr/>
          <p:nvPr/>
        </p:nvSpPr>
        <p:spPr>
          <a:xfrm flipH="1">
            <a:off x="4331772" y="2895268"/>
            <a:ext cx="1349831" cy="1258384"/>
          </a:xfrm>
          <a:prstGeom prst="parallelogram">
            <a:avLst>
              <a:gd name="adj" fmla="val 54567"/>
            </a:avLst>
          </a:prstGeom>
          <a:gradFill flip="none" rotWithShape="1">
            <a:gsLst>
              <a:gs pos="78000">
                <a:srgbClr val="FFB400"/>
              </a:gs>
              <a:gs pos="34000">
                <a:srgbClr val="7E5A00"/>
              </a:gs>
              <a:gs pos="54000">
                <a:srgbClr val="C48A00"/>
              </a:gs>
              <a:gs pos="100000">
                <a:srgbClr val="FFB400"/>
              </a:gs>
            </a:gsLst>
            <a:lin ang="9600000" scaled="0"/>
            <a:tileRect/>
          </a:gradFill>
          <a:ln w="9525">
            <a:noFill/>
            <a:round/>
            <a:headEnd/>
            <a:tailEnd/>
          </a:ln>
        </p:spPr>
        <p:txBody>
          <a:bodyPr/>
          <a:lstStyle/>
          <a:p>
            <a:endParaRPr lang="fr-FR"/>
          </a:p>
        </p:txBody>
      </p:sp>
      <p:sp>
        <p:nvSpPr>
          <p:cNvPr id="23" name="Parallélogramme 28"/>
          <p:cNvSpPr/>
          <p:nvPr/>
        </p:nvSpPr>
        <p:spPr>
          <a:xfrm>
            <a:off x="5016501" y="2349981"/>
            <a:ext cx="1350963" cy="1803400"/>
          </a:xfrm>
          <a:prstGeom prst="parallelogram">
            <a:avLst>
              <a:gd name="adj" fmla="val 50862"/>
            </a:avLst>
          </a:prstGeom>
          <a:solidFill>
            <a:srgbClr val="7B005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4" name="Parallélogramme 13"/>
          <p:cNvSpPr/>
          <p:nvPr/>
        </p:nvSpPr>
        <p:spPr>
          <a:xfrm flipH="1">
            <a:off x="2958838" y="3437822"/>
            <a:ext cx="1349831" cy="1258384"/>
          </a:xfrm>
          <a:prstGeom prst="parallelogram">
            <a:avLst>
              <a:gd name="adj" fmla="val 54756"/>
            </a:avLst>
          </a:prstGeom>
          <a:gradFill flip="none" rotWithShape="1">
            <a:gsLst>
              <a:gs pos="78000">
                <a:srgbClr val="8CE071"/>
              </a:gs>
              <a:gs pos="34000">
                <a:srgbClr val="48763A"/>
              </a:gs>
              <a:gs pos="54000">
                <a:srgbClr val="6CAC57"/>
              </a:gs>
              <a:gs pos="100000">
                <a:srgbClr val="8CE071"/>
              </a:gs>
            </a:gsLst>
            <a:lin ang="9600000" scaled="0"/>
            <a:tileRect/>
          </a:gradFill>
          <a:ln w="9525">
            <a:noFill/>
            <a:round/>
            <a:headEnd/>
            <a:tailEnd/>
          </a:ln>
        </p:spPr>
        <p:txBody>
          <a:bodyPr/>
          <a:lstStyle/>
          <a:p>
            <a:endParaRPr lang="fr-FR"/>
          </a:p>
        </p:txBody>
      </p:sp>
      <p:sp>
        <p:nvSpPr>
          <p:cNvPr id="25" name="Parallélogramme 14"/>
          <p:cNvSpPr/>
          <p:nvPr/>
        </p:nvSpPr>
        <p:spPr>
          <a:xfrm>
            <a:off x="3643314" y="2892906"/>
            <a:ext cx="1350962" cy="1803400"/>
          </a:xfrm>
          <a:prstGeom prst="parallelogram">
            <a:avLst>
              <a:gd name="adj" fmla="val 50862"/>
            </a:avLst>
          </a:prstGeom>
          <a:solidFill>
            <a:srgbClr val="FFB400"/>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6" name="Parallélogramme 24"/>
          <p:cNvSpPr/>
          <p:nvPr/>
        </p:nvSpPr>
        <p:spPr>
          <a:xfrm flipH="1">
            <a:off x="1586983" y="3983153"/>
            <a:ext cx="1349832" cy="1258384"/>
          </a:xfrm>
          <a:prstGeom prst="parallelogram">
            <a:avLst>
              <a:gd name="adj" fmla="val 54189"/>
            </a:avLst>
          </a:prstGeom>
          <a:gradFill flip="none" rotWithShape="1">
            <a:gsLst>
              <a:gs pos="78000">
                <a:srgbClr val="FF5A5F"/>
              </a:gs>
              <a:gs pos="34000">
                <a:srgbClr val="892B2D"/>
              </a:gs>
              <a:gs pos="54000">
                <a:srgbClr val="C44549"/>
              </a:gs>
              <a:gs pos="100000">
                <a:srgbClr val="FF5A5F"/>
              </a:gs>
            </a:gsLst>
            <a:lin ang="9600000" scaled="0"/>
            <a:tileRect/>
          </a:gra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7" name="Parallélogramme 22"/>
          <p:cNvSpPr/>
          <p:nvPr/>
        </p:nvSpPr>
        <p:spPr>
          <a:xfrm>
            <a:off x="898526" y="3983519"/>
            <a:ext cx="1350963" cy="1803400"/>
          </a:xfrm>
          <a:prstGeom prst="parallelogram">
            <a:avLst>
              <a:gd name="adj" fmla="val 50862"/>
            </a:avLst>
          </a:prstGeom>
          <a:solidFill>
            <a:srgbClr val="FF5A5F"/>
          </a:solidFill>
          <a:ln w="9525">
            <a:noFill/>
            <a:round/>
            <a:headEnd/>
            <a:tailEnd/>
          </a:ln>
        </p:spPr>
        <p:txBody>
          <a:bodyPr/>
          <a:lstStyle/>
          <a:p>
            <a:pPr fontAlgn="auto">
              <a:spcBef>
                <a:spcPts val="0"/>
              </a:spcBef>
              <a:spcAft>
                <a:spcPts val="0"/>
              </a:spcAft>
              <a:defRPr/>
            </a:pPr>
            <a:endParaRPr lang="fr-FR" dirty="0">
              <a:latin typeface="+mn-lt"/>
              <a:cs typeface="+mn-cs"/>
            </a:endParaRPr>
          </a:p>
        </p:txBody>
      </p:sp>
      <p:sp>
        <p:nvSpPr>
          <p:cNvPr id="28" name="Parallélogramme 20"/>
          <p:cNvSpPr/>
          <p:nvPr/>
        </p:nvSpPr>
        <p:spPr>
          <a:xfrm>
            <a:off x="2271714" y="3437419"/>
            <a:ext cx="1350962" cy="1803400"/>
          </a:xfrm>
          <a:prstGeom prst="parallelogram">
            <a:avLst>
              <a:gd name="adj" fmla="val 50862"/>
            </a:avLst>
          </a:prstGeom>
          <a:solidFill>
            <a:srgbClr val="8CE071"/>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29" name="Flèche vers le haut 34"/>
          <p:cNvSpPr/>
          <p:nvPr/>
        </p:nvSpPr>
        <p:spPr>
          <a:xfrm rot="1320000">
            <a:off x="6605589" y="1235556"/>
            <a:ext cx="1350962" cy="1803400"/>
          </a:xfrm>
          <a:prstGeom prst="upArrow">
            <a:avLst>
              <a:gd name="adj1" fmla="val 43396"/>
              <a:gd name="adj2" fmla="val 50000"/>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0" name="Parallélogramme 35"/>
          <p:cNvSpPr/>
          <p:nvPr/>
        </p:nvSpPr>
        <p:spPr>
          <a:xfrm>
            <a:off x="6388101" y="1803881"/>
            <a:ext cx="1350963" cy="1804988"/>
          </a:xfrm>
          <a:prstGeom prst="parallelogram">
            <a:avLst>
              <a:gd name="adj" fmla="val 50862"/>
            </a:avLst>
          </a:prstGeom>
          <a:solidFill>
            <a:srgbClr val="007A87"/>
          </a:solidFill>
          <a:ln w="9525">
            <a:noFill/>
            <a:round/>
            <a:headEnd/>
            <a:tailEnd/>
          </a:ln>
        </p:spPr>
        <p:txBody>
          <a:bodyPr/>
          <a:lstStyle/>
          <a:p>
            <a:pPr fontAlgn="auto">
              <a:spcBef>
                <a:spcPts val="0"/>
              </a:spcBef>
              <a:spcAft>
                <a:spcPts val="0"/>
              </a:spcAft>
              <a:defRPr/>
            </a:pPr>
            <a:endParaRPr lang="fr-FR">
              <a:latin typeface="+mn-lt"/>
              <a:cs typeface="+mn-cs"/>
            </a:endParaRPr>
          </a:p>
        </p:txBody>
      </p:sp>
      <p:sp>
        <p:nvSpPr>
          <p:cNvPr id="31" name="ZoneTexte 17"/>
          <p:cNvSpPr txBox="1"/>
          <p:nvPr/>
        </p:nvSpPr>
        <p:spPr>
          <a:xfrm>
            <a:off x="1046933" y="463972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1</a:t>
            </a:r>
          </a:p>
        </p:txBody>
      </p:sp>
      <p:sp>
        <p:nvSpPr>
          <p:cNvPr id="32" name="ZoneTexte 37"/>
          <p:cNvSpPr txBox="1"/>
          <p:nvPr/>
        </p:nvSpPr>
        <p:spPr>
          <a:xfrm>
            <a:off x="2427605" y="4108847"/>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2</a:t>
            </a:r>
          </a:p>
        </p:txBody>
      </p:sp>
      <p:sp>
        <p:nvSpPr>
          <p:cNvPr id="33" name="ZoneTexte 38"/>
          <p:cNvSpPr txBox="1"/>
          <p:nvPr/>
        </p:nvSpPr>
        <p:spPr>
          <a:xfrm>
            <a:off x="3799459" y="3563516"/>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latin typeface="+mn-lt"/>
                <a:cs typeface="+mn-cs"/>
              </a:rPr>
              <a:t>STEP 3</a:t>
            </a:r>
          </a:p>
        </p:txBody>
      </p:sp>
      <p:sp>
        <p:nvSpPr>
          <p:cNvPr id="34" name="ZoneTexte 39"/>
          <p:cNvSpPr txBox="1"/>
          <p:nvPr/>
        </p:nvSpPr>
        <p:spPr>
          <a:xfrm>
            <a:off x="5194417" y="3020962"/>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solidFill>
                  <a:schemeClr val="bg1"/>
                </a:solidFill>
                <a:latin typeface="+mn-lt"/>
                <a:cs typeface="+mn-cs"/>
              </a:rPr>
              <a:t>STEP 4</a:t>
            </a:r>
          </a:p>
        </p:txBody>
      </p:sp>
      <p:sp>
        <p:nvSpPr>
          <p:cNvPr id="35" name="ZoneTexte 40"/>
          <p:cNvSpPr txBox="1"/>
          <p:nvPr/>
        </p:nvSpPr>
        <p:spPr>
          <a:xfrm>
            <a:off x="6554684" y="2430826"/>
            <a:ext cx="1018420" cy="461665"/>
          </a:xfrm>
          <a:prstGeom prst="rect">
            <a:avLst/>
          </a:prstGeom>
          <a:noFill/>
          <a:scene3d>
            <a:camera prst="orthographicFront">
              <a:rot lat="0" lon="0" rev="4200000"/>
            </a:camera>
            <a:lightRig rig="threePt" dir="t"/>
          </a:scene3d>
        </p:spPr>
        <p:txBody>
          <a:bodyPr wrap="none" anchor="ctr">
            <a:spAutoFit/>
          </a:bodyPr>
          <a:lstStyle/>
          <a:p>
            <a:pPr algn="ctr" fontAlgn="auto">
              <a:spcBef>
                <a:spcPts val="0"/>
              </a:spcBef>
              <a:spcAft>
                <a:spcPts val="0"/>
              </a:spcAft>
              <a:defRPr/>
            </a:pPr>
            <a:r>
              <a:rPr lang="fr-FR" sz="2400" b="1" dirty="0">
                <a:solidFill>
                  <a:schemeClr val="bg1"/>
                </a:solidFill>
                <a:latin typeface="+mn-lt"/>
                <a:cs typeface="+mn-cs"/>
              </a:rPr>
              <a:t>STEP 5</a:t>
            </a:r>
          </a:p>
        </p:txBody>
      </p:sp>
      <p:sp>
        <p:nvSpPr>
          <p:cNvPr id="36" name="ZoneTexte 27"/>
          <p:cNvSpPr txBox="1">
            <a:spLocks noChangeArrowheads="1"/>
          </p:cNvSpPr>
          <p:nvPr/>
        </p:nvSpPr>
        <p:spPr bwMode="auto">
          <a:xfrm>
            <a:off x="4437444" y="2358386"/>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8A00"/>
                </a:solidFill>
              </a:rPr>
              <a:t>03</a:t>
            </a:r>
          </a:p>
        </p:txBody>
      </p:sp>
      <p:sp>
        <p:nvSpPr>
          <p:cNvPr id="37" name="ZoneTexte 30"/>
          <p:cNvSpPr txBox="1">
            <a:spLocks noChangeArrowheads="1"/>
          </p:cNvSpPr>
          <p:nvPr/>
        </p:nvSpPr>
        <p:spPr bwMode="auto">
          <a:xfrm>
            <a:off x="5508104" y="1850047"/>
            <a:ext cx="12206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5F003E"/>
                </a:solidFill>
              </a:rPr>
              <a:t>04</a:t>
            </a:r>
          </a:p>
        </p:txBody>
      </p:sp>
      <p:sp>
        <p:nvSpPr>
          <p:cNvPr id="38" name="ZoneTexte 36"/>
          <p:cNvSpPr txBox="1">
            <a:spLocks noChangeArrowheads="1"/>
          </p:cNvSpPr>
          <p:nvPr/>
        </p:nvSpPr>
        <p:spPr bwMode="auto">
          <a:xfrm>
            <a:off x="1675173" y="3482627"/>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C44549"/>
                </a:solidFill>
              </a:rPr>
              <a:t>01</a:t>
            </a:r>
          </a:p>
        </p:txBody>
      </p:sp>
      <p:sp>
        <p:nvSpPr>
          <p:cNvPr id="39" name="ZoneTexte 41"/>
          <p:cNvSpPr txBox="1">
            <a:spLocks noChangeArrowheads="1"/>
          </p:cNvSpPr>
          <p:nvPr/>
        </p:nvSpPr>
        <p:spPr bwMode="auto">
          <a:xfrm>
            <a:off x="3036714" y="2915823"/>
            <a:ext cx="495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en-US" sz="2400" b="1" dirty="0">
                <a:solidFill>
                  <a:srgbClr val="6CAC57"/>
                </a:solidFill>
              </a:rPr>
              <a:t>02</a:t>
            </a:r>
          </a:p>
        </p:txBody>
      </p:sp>
      <p:sp>
        <p:nvSpPr>
          <p:cNvPr id="3" name="Прямоугольник 2"/>
          <p:cNvSpPr/>
          <p:nvPr/>
        </p:nvSpPr>
        <p:spPr>
          <a:xfrm>
            <a:off x="1514598" y="2229321"/>
            <a:ext cx="2128716" cy="954107"/>
          </a:xfrm>
          <a:prstGeom prst="rect">
            <a:avLst/>
          </a:prstGeom>
        </p:spPr>
        <p:txBody>
          <a:bodyPr wrap="square">
            <a:spAutoFit/>
          </a:bodyPr>
          <a:lstStyle/>
          <a:p>
            <a:r>
              <a:rPr lang="ru-RU" sz="1400" b="1" dirty="0" smtClean="0"/>
              <a:t>  1-ва </a:t>
            </a:r>
            <a:r>
              <a:rPr lang="ru-RU" sz="1400" b="1" dirty="0"/>
              <a:t>2-тур </a:t>
            </a:r>
            <a:r>
              <a:rPr lang="ru-RU" sz="1400" b="1" dirty="0" err="1"/>
              <a:t>операцияларда</a:t>
            </a:r>
            <a:r>
              <a:rPr lang="ru-RU" sz="1400" dirty="0"/>
              <a:t> баланс </a:t>
            </a:r>
            <a:r>
              <a:rPr lang="ru-RU" sz="1400" dirty="0" err="1"/>
              <a:t>суммалари</a:t>
            </a:r>
            <a:r>
              <a:rPr lang="ru-RU" sz="1400" dirty="0"/>
              <a:t> </a:t>
            </a:r>
            <a:r>
              <a:rPr lang="ru-RU" sz="1400" dirty="0" err="1"/>
              <a:t>йиғиндиси</a:t>
            </a:r>
            <a:r>
              <a:rPr lang="ru-RU" sz="1400" dirty="0"/>
              <a:t> </a:t>
            </a:r>
            <a:r>
              <a:rPr lang="ru-RU" sz="1400" dirty="0" err="1"/>
              <a:t>ўзгармайди</a:t>
            </a:r>
            <a:r>
              <a:rPr lang="ru-RU" sz="1400" dirty="0"/>
              <a:t>. </a:t>
            </a:r>
          </a:p>
        </p:txBody>
      </p:sp>
      <p:sp>
        <p:nvSpPr>
          <p:cNvPr id="4" name="Прямоугольник 3"/>
          <p:cNvSpPr/>
          <p:nvPr/>
        </p:nvSpPr>
        <p:spPr>
          <a:xfrm>
            <a:off x="3826265" y="1162858"/>
            <a:ext cx="2736303" cy="1015663"/>
          </a:xfrm>
          <a:prstGeom prst="rect">
            <a:avLst/>
          </a:prstGeom>
        </p:spPr>
        <p:txBody>
          <a:bodyPr wrap="square">
            <a:spAutoFit/>
          </a:bodyPr>
          <a:lstStyle/>
          <a:p>
            <a:r>
              <a:rPr lang="ru-RU" dirty="0" smtClean="0"/>
              <a:t>  </a:t>
            </a:r>
            <a:r>
              <a:rPr lang="ru-RU" sz="1400" dirty="0" smtClean="0"/>
              <a:t>3-тур </a:t>
            </a:r>
            <a:r>
              <a:rPr lang="ru-RU" sz="1400" dirty="0" err="1"/>
              <a:t>оперциялари</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кўпайса</a:t>
            </a:r>
            <a:r>
              <a:rPr lang="ru-RU" sz="1400" dirty="0"/>
              <a:t>, 4-тур </a:t>
            </a:r>
            <a:r>
              <a:rPr lang="ru-RU" sz="1400" dirty="0" err="1"/>
              <a:t>операциялар</a:t>
            </a:r>
            <a:r>
              <a:rPr lang="ru-RU" sz="1400" dirty="0"/>
              <a:t> </a:t>
            </a:r>
            <a:r>
              <a:rPr lang="ru-RU" sz="1400" dirty="0" err="1"/>
              <a:t>натижасида</a:t>
            </a:r>
            <a:r>
              <a:rPr lang="ru-RU" sz="1400" dirty="0"/>
              <a:t> баланс </a:t>
            </a:r>
            <a:r>
              <a:rPr lang="ru-RU" sz="1400" dirty="0" err="1"/>
              <a:t>суммаси</a:t>
            </a:r>
            <a:r>
              <a:rPr lang="ru-RU" sz="1400" dirty="0"/>
              <a:t> </a:t>
            </a:r>
            <a:r>
              <a:rPr lang="ru-RU" sz="1400" dirty="0" err="1"/>
              <a:t>камаяди</a:t>
            </a:r>
            <a:r>
              <a:rPr lang="ru-RU" sz="1400" dirty="0"/>
              <a:t>.</a:t>
            </a:r>
          </a:p>
        </p:txBody>
      </p:sp>
      <p:sp>
        <p:nvSpPr>
          <p:cNvPr id="5" name="Прямоугольник 4"/>
          <p:cNvSpPr/>
          <p:nvPr/>
        </p:nvSpPr>
        <p:spPr>
          <a:xfrm>
            <a:off x="1675173" y="5126267"/>
            <a:ext cx="7217307" cy="1477328"/>
          </a:xfrm>
          <a:prstGeom prst="rect">
            <a:avLst/>
          </a:prstGeom>
        </p:spPr>
        <p:txBody>
          <a:bodyPr wrap="square">
            <a:spAutoFit/>
          </a:bodyPr>
          <a:lstStyle/>
          <a:p>
            <a:pPr algn="ctr"/>
            <a:r>
              <a:rPr lang="ru-RU" b="1" dirty="0" err="1"/>
              <a:t>Барча</a:t>
            </a:r>
            <a:r>
              <a:rPr lang="ru-RU" b="1" dirty="0"/>
              <a:t> </a:t>
            </a:r>
            <a:r>
              <a:rPr lang="uz-Cyrl-UZ" b="1" dirty="0"/>
              <a:t>ҳ</a:t>
            </a:r>
            <a:r>
              <a:rPr lang="ru-RU" b="1" dirty="0" err="1"/>
              <a:t>олатда</a:t>
            </a:r>
            <a:r>
              <a:rPr lang="ru-RU" b="1" dirty="0"/>
              <a:t> </a:t>
            </a:r>
            <a:r>
              <a:rPr lang="uz-Cyrl-UZ" b="1" dirty="0"/>
              <a:t>ҳ</a:t>
            </a:r>
            <a:r>
              <a:rPr lang="ru-RU" b="1" dirty="0" err="1"/>
              <a:t>ам</a:t>
            </a:r>
            <a:r>
              <a:rPr lang="ru-RU" b="1" dirty="0"/>
              <a:t> баланс </a:t>
            </a:r>
            <a:r>
              <a:rPr lang="ru-RU" b="1" dirty="0" err="1"/>
              <a:t>суммалари</a:t>
            </a:r>
            <a:r>
              <a:rPr lang="ru-RU" b="1" dirty="0"/>
              <a:t> </a:t>
            </a:r>
            <a:r>
              <a:rPr lang="ru-RU" b="1" dirty="0" err="1"/>
              <a:t>йиғиндиси</a:t>
            </a:r>
            <a:r>
              <a:rPr lang="ru-RU" b="1" dirty="0"/>
              <a:t> </a:t>
            </a:r>
            <a:r>
              <a:rPr lang="ru-RU" b="1" dirty="0" err="1"/>
              <a:t>тенглиги</a:t>
            </a:r>
            <a:r>
              <a:rPr lang="ru-RU" b="1" dirty="0"/>
              <a:t> </a:t>
            </a:r>
            <a:r>
              <a:rPr lang="ru-RU" b="1" dirty="0" smtClean="0"/>
              <a:t>          </a:t>
            </a:r>
          </a:p>
          <a:p>
            <a:pPr algn="ctr"/>
            <a:r>
              <a:rPr lang="ru-RU" b="1" dirty="0" err="1" smtClean="0"/>
              <a:t>мувозанатда</a:t>
            </a:r>
            <a:r>
              <a:rPr lang="ru-RU" b="1" dirty="0" smtClean="0"/>
              <a:t> </a:t>
            </a:r>
            <a:r>
              <a:rPr lang="ru-RU" b="1" dirty="0" err="1"/>
              <a:t>бўлади</a:t>
            </a:r>
            <a:r>
              <a:rPr lang="ru-RU" b="1" dirty="0"/>
              <a:t>.</a:t>
            </a:r>
          </a:p>
          <a:p>
            <a:r>
              <a:rPr lang="ru-RU" b="1" dirty="0"/>
              <a:t> </a:t>
            </a:r>
            <a:r>
              <a:rPr lang="ru-RU" b="1" dirty="0" smtClean="0"/>
              <a:t>  </a:t>
            </a:r>
            <a:r>
              <a:rPr lang="uz-Cyrl-UZ" dirty="0" smtClean="0"/>
              <a:t>Чунки, ҳар бир хўжалик муомаласи икки ёқлама ёзув асосида – бир ҳисобварақнинг дебетида, иккинчи ҳисобварақнинг кредитида акс эттирилади.</a:t>
            </a:r>
            <a:endParaRPr lang="ru-RU" b="1" dirty="0"/>
          </a:p>
        </p:txBody>
      </p:sp>
      <p:pic>
        <p:nvPicPr>
          <p:cNvPr id="41" name="Рисунок 40" descr="Businessman putting coin into the piggy bank Ð¤Ð¾ÑÐ¾ ÑÐ¾ ÑÑÐ¾ÐºÐ° - 21694835"/>
          <p:cNvPicPr/>
          <p:nvPr/>
        </p:nvPicPr>
        <p:blipFill>
          <a:blip r:embed="rId3">
            <a:extLst>
              <a:ext uri="{28A0092B-C50C-407E-A947-70E740481C1C}">
                <a14:useLocalDpi xmlns:a14="http://schemas.microsoft.com/office/drawing/2010/main" val="0"/>
              </a:ext>
            </a:extLst>
          </a:blip>
          <a:srcRect/>
          <a:stretch>
            <a:fillRect/>
          </a:stretch>
        </p:blipFill>
        <p:spPr bwMode="auto">
          <a:xfrm>
            <a:off x="326" y="-27384"/>
            <a:ext cx="3825939" cy="2311712"/>
          </a:xfrm>
          <a:prstGeom prst="rect">
            <a:avLst/>
          </a:prstGeom>
          <a:noFill/>
          <a:ln>
            <a:noFill/>
          </a:ln>
        </p:spPr>
      </p:pic>
      <p:sp>
        <p:nvSpPr>
          <p:cNvPr id="2" name="Прямоугольник 1"/>
          <p:cNvSpPr/>
          <p:nvPr/>
        </p:nvSpPr>
        <p:spPr>
          <a:xfrm>
            <a:off x="3978346" y="404664"/>
            <a:ext cx="4266801" cy="369332"/>
          </a:xfrm>
          <a:prstGeom prst="rect">
            <a:avLst/>
          </a:prstGeom>
        </p:spPr>
        <p:txBody>
          <a:bodyPr wrap="square">
            <a:spAutoFit/>
          </a:bodyPr>
          <a:lstStyle/>
          <a:p>
            <a:r>
              <a:rPr lang="uz-Cyrl-UZ" b="1" dirty="0"/>
              <a:t>Ҳулоса Қилиб шуни айтиш лозим</a:t>
            </a:r>
            <a:endParaRPr lang="ru-RU" b="1" dirty="0"/>
          </a:p>
        </p:txBody>
      </p:sp>
    </p:spTree>
    <p:extLst>
      <p:ext uri="{BB962C8B-B14F-4D97-AF65-F5344CB8AC3E}">
        <p14:creationId xmlns:p14="http://schemas.microsoft.com/office/powerpoint/2010/main" val="6552090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568952" cy="646331"/>
          </a:xfrm>
          <a:prstGeom prst="rect">
            <a:avLst/>
          </a:prstGeom>
        </p:spPr>
        <p:txBody>
          <a:bodyPr wrap="square">
            <a:spAutoFit/>
          </a:bodyPr>
          <a:lstStyle/>
          <a:p>
            <a:pPr algn="ctr"/>
            <a:r>
              <a:rPr lang="uz-Cyrl-UZ" b="1" dirty="0"/>
              <a:t>Юқоридаги назарияни амалга ошириш учун корхона малумоти асосида </a:t>
            </a:r>
            <a:r>
              <a:rPr lang="uz-Cyrl-UZ" b="1" dirty="0" smtClean="0"/>
              <a:t>ечимини </a:t>
            </a:r>
            <a:r>
              <a:rPr lang="uz-Cyrl-UZ" b="1" dirty="0"/>
              <a:t>топамиз.</a:t>
            </a:r>
            <a:endParaRPr lang="ru-RU" b="1" dirty="0"/>
          </a:p>
        </p:txBody>
      </p:sp>
      <p:graphicFrame>
        <p:nvGraphicFramePr>
          <p:cNvPr id="3" name="Таблица 2"/>
          <p:cNvGraphicFramePr>
            <a:graphicFrameLocks noGrp="1"/>
          </p:cNvGraphicFramePr>
          <p:nvPr>
            <p:extLst>
              <p:ext uri="{D42A27DB-BD31-4B8C-83A1-F6EECF244321}">
                <p14:modId xmlns:p14="http://schemas.microsoft.com/office/powerpoint/2010/main" val="1658272904"/>
              </p:ext>
            </p:extLst>
          </p:nvPr>
        </p:nvGraphicFramePr>
        <p:xfrm>
          <a:off x="143000" y="2564904"/>
          <a:ext cx="9001000" cy="3168353"/>
        </p:xfrm>
        <a:graphic>
          <a:graphicData uri="http://schemas.openxmlformats.org/drawingml/2006/table">
            <a:tbl>
              <a:tblPr>
                <a:tableStyleId>{5C22544A-7EE6-4342-B048-85BDC9FD1C3A}</a:tableStyleId>
              </a:tblPr>
              <a:tblGrid>
                <a:gridCol w="3202878"/>
                <a:gridCol w="1451624"/>
                <a:gridCol w="2769252"/>
                <a:gridCol w="1577246"/>
              </a:tblGrid>
              <a:tr h="648883">
                <a:tc>
                  <a:txBody>
                    <a:bodyPr/>
                    <a:lstStyle/>
                    <a:p>
                      <a:pPr algn="ctr">
                        <a:lnSpc>
                          <a:spcPct val="115000"/>
                        </a:lnSpc>
                        <a:spcAft>
                          <a:spcPts val="0"/>
                        </a:spcAft>
                      </a:pPr>
                      <a:r>
                        <a:rPr lang="ru-RU" sz="1400" dirty="0">
                          <a:effectLst/>
                        </a:rPr>
                        <a:t>Актив: </a:t>
                      </a:r>
                      <a:r>
                        <a:rPr lang="uz-Cyrl-UZ" sz="1400" dirty="0">
                          <a:effectLst/>
                        </a:rPr>
                        <a:t>мулк </a:t>
                      </a:r>
                      <a:r>
                        <a:rPr lang="uz-Cyrl-UZ" sz="1400" dirty="0" smtClean="0">
                          <a:effectLst/>
                        </a:rPr>
                        <a:t>таркиби</a:t>
                      </a:r>
                      <a:endParaRPr lang="ru-RU" sz="1400" b="1" dirty="0">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Сумма, с</a:t>
                      </a:r>
                      <a:r>
                        <a:rPr lang="uz-Cyrl-UZ" sz="1400">
                          <a:effectLst/>
                        </a:rPr>
                        <a:t>ў</a:t>
                      </a:r>
                      <a:r>
                        <a:rPr lang="ru-RU" sz="1400">
                          <a:effectLst/>
                        </a:rPr>
                        <a:t>м.</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dirty="0" smtClean="0">
                          <a:effectLst/>
                        </a:rPr>
                        <a:t>Пассив</a:t>
                      </a:r>
                      <a:r>
                        <a:rPr lang="ru-RU" sz="1400" dirty="0">
                          <a:effectLst/>
                        </a:rPr>
                        <a:t>: </a:t>
                      </a:r>
                      <a:r>
                        <a:rPr lang="uz-Cyrl-UZ" sz="1400" dirty="0">
                          <a:effectLst/>
                        </a:rPr>
                        <a:t>ташкил топиш манбаси</a:t>
                      </a:r>
                      <a:endParaRPr lang="ru-RU" sz="1400" b="1" dirty="0">
                        <a:effectLst/>
                        <a:latin typeface="Times Uzb Roman"/>
                        <a:ea typeface="Times New Roman"/>
                        <a:cs typeface="Times New Roman"/>
                      </a:endParaRPr>
                    </a:p>
                  </a:txBody>
                  <a:tcPr marL="25400" marR="25400" marT="0" marB="0"/>
                </a:tc>
                <a:tc>
                  <a:txBody>
                    <a:bodyPr/>
                    <a:lstStyle/>
                    <a:p>
                      <a:pPr marR="33655" algn="ctr">
                        <a:lnSpc>
                          <a:spcPct val="115000"/>
                        </a:lnSpc>
                        <a:spcAft>
                          <a:spcPts val="0"/>
                        </a:spcAft>
                      </a:pPr>
                      <a:r>
                        <a:rPr lang="ru-RU" sz="1400">
                          <a:effectLst/>
                        </a:rPr>
                        <a:t>Сумма, с</a:t>
                      </a:r>
                      <a:r>
                        <a:rPr lang="uz-Cyrl-UZ" sz="1400">
                          <a:effectLst/>
                        </a:rPr>
                        <a:t>ў</a:t>
                      </a:r>
                      <a:r>
                        <a:rPr lang="ru-RU" sz="1400">
                          <a:effectLst/>
                        </a:rPr>
                        <a:t>м.</a:t>
                      </a:r>
                      <a:endParaRPr lang="ru-RU" sz="1400" b="1">
                        <a:effectLst/>
                        <a:latin typeface="Times Uzb Roman"/>
                        <a:ea typeface="Times New Roman"/>
                        <a:cs typeface="Times New Roman"/>
                      </a:endParaRPr>
                    </a:p>
                  </a:txBody>
                  <a:tcPr marL="25400" marR="25400" marT="0" marB="0"/>
                </a:tc>
              </a:tr>
              <a:tr h="319656">
                <a:tc>
                  <a:txBody>
                    <a:bodyPr/>
                    <a:lstStyle/>
                    <a:p>
                      <a:pPr marL="6350">
                        <a:lnSpc>
                          <a:spcPct val="115000"/>
                        </a:lnSpc>
                        <a:spcAft>
                          <a:spcPts val="0"/>
                        </a:spcAft>
                      </a:pPr>
                      <a:r>
                        <a:rPr lang="ru-RU" sz="1400">
                          <a:effectLst/>
                        </a:rPr>
                        <a:t>01</a:t>
                      </a:r>
                      <a:r>
                        <a:rPr lang="uz-Cyrl-UZ" sz="1400">
                          <a:effectLst/>
                        </a:rPr>
                        <a:t>0</a:t>
                      </a:r>
                      <a:r>
                        <a:rPr lang="ru-RU" sz="1400">
                          <a:effectLst/>
                        </a:rPr>
                        <a:t>0 «»</a:t>
                      </a:r>
                      <a:r>
                        <a:rPr lang="uz-Cyrl-UZ" sz="1400">
                          <a:effectLst/>
                        </a:rPr>
                        <a:t>Асосий воситалар</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100 000</a:t>
                      </a:r>
                      <a:endParaRPr lang="ru-RU" sz="1400" b="1">
                        <a:effectLst/>
                        <a:latin typeface="Times Uzb Roman"/>
                        <a:ea typeface="Times New Roman"/>
                        <a:cs typeface="Times New Roman"/>
                      </a:endParaRPr>
                    </a:p>
                  </a:txBody>
                  <a:tcPr marL="25400" marR="25400" marT="0" marB="0"/>
                </a:tc>
                <a:tc>
                  <a:txBody>
                    <a:bodyPr/>
                    <a:lstStyle/>
                    <a:p>
                      <a:pPr>
                        <a:lnSpc>
                          <a:spcPct val="115000"/>
                        </a:lnSpc>
                        <a:spcAft>
                          <a:spcPts val="0"/>
                        </a:spcAft>
                      </a:pPr>
                      <a:r>
                        <a:rPr lang="ru-RU" sz="1400">
                          <a:effectLst/>
                        </a:rPr>
                        <a:t>83</a:t>
                      </a:r>
                      <a:r>
                        <a:rPr lang="uz-Cyrl-UZ" sz="1400">
                          <a:effectLst/>
                        </a:rPr>
                        <a:t>0</a:t>
                      </a:r>
                      <a:r>
                        <a:rPr lang="ru-RU" sz="1400">
                          <a:effectLst/>
                        </a:rPr>
                        <a:t>0 «Устав капитал»</a:t>
                      </a:r>
                      <a:endParaRPr lang="ru-RU" sz="1400" b="1">
                        <a:effectLst/>
                        <a:latin typeface="Times Uzb Roman"/>
                        <a:ea typeface="Times New Roman"/>
                        <a:cs typeface="Times New Roman"/>
                      </a:endParaRPr>
                    </a:p>
                  </a:txBody>
                  <a:tcPr marL="25400" marR="25400" marT="0" marB="0"/>
                </a:tc>
                <a:tc>
                  <a:txBody>
                    <a:bodyPr/>
                    <a:lstStyle/>
                    <a:p>
                      <a:pPr marR="21590" algn="ctr">
                        <a:lnSpc>
                          <a:spcPct val="115000"/>
                        </a:lnSpc>
                        <a:spcAft>
                          <a:spcPts val="0"/>
                        </a:spcAft>
                      </a:pPr>
                      <a:r>
                        <a:rPr lang="ru-RU" sz="1400">
                          <a:effectLst/>
                        </a:rPr>
                        <a:t>120000</a:t>
                      </a:r>
                      <a:endParaRPr lang="ru-RU" sz="1400" b="1">
                        <a:effectLst/>
                        <a:latin typeface="Times Uzb Roman"/>
                        <a:ea typeface="Times New Roman"/>
                        <a:cs typeface="Times New Roman"/>
                      </a:endParaRPr>
                    </a:p>
                  </a:txBody>
                  <a:tcPr marL="25400" marR="25400" marT="0" marB="0"/>
                </a:tc>
              </a:tr>
              <a:tr h="587398">
                <a:tc>
                  <a:txBody>
                    <a:bodyPr/>
                    <a:lstStyle/>
                    <a:p>
                      <a:pPr marL="18415">
                        <a:lnSpc>
                          <a:spcPct val="115000"/>
                        </a:lnSpc>
                        <a:spcAft>
                          <a:spcPts val="0"/>
                        </a:spcAft>
                      </a:pPr>
                      <a:r>
                        <a:rPr lang="ru-RU" sz="1400">
                          <a:effectLst/>
                        </a:rPr>
                        <a:t>10</a:t>
                      </a:r>
                      <a:r>
                        <a:rPr lang="uz-Cyrl-UZ" sz="1400">
                          <a:effectLst/>
                        </a:rPr>
                        <a:t>0</a:t>
                      </a:r>
                      <a:r>
                        <a:rPr lang="ru-RU" sz="1400">
                          <a:effectLst/>
                        </a:rPr>
                        <a:t>0 «</a:t>
                      </a:r>
                      <a:r>
                        <a:rPr lang="uz-Cyrl-UZ" sz="1400">
                          <a:effectLst/>
                        </a:rPr>
                        <a:t>товар</a:t>
                      </a:r>
                      <a:r>
                        <a:rPr lang="en-US" sz="1400">
                          <a:effectLst/>
                        </a:rPr>
                        <a:t>-</a:t>
                      </a:r>
                      <a:r>
                        <a:rPr lang="uz-Cyrl-UZ" sz="1400">
                          <a:effectLst/>
                        </a:rPr>
                        <a:t>моддий захиралар</a:t>
                      </a:r>
                      <a:r>
                        <a:rPr lang="ru-RU" sz="1400">
                          <a:effectLst/>
                        </a:rPr>
                        <a:t>»</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42 400</a:t>
                      </a:r>
                      <a:endParaRPr lang="ru-RU" sz="1400" b="1">
                        <a:effectLst/>
                        <a:latin typeface="Times Uzb Roman"/>
                        <a:ea typeface="Times New Roman"/>
                        <a:cs typeface="Times New Roman"/>
                      </a:endParaRPr>
                    </a:p>
                  </a:txBody>
                  <a:tcPr marL="25400" marR="25400" marT="0" marB="0"/>
                </a:tc>
                <a:tc>
                  <a:txBody>
                    <a:bodyPr/>
                    <a:lstStyle/>
                    <a:p>
                      <a:pPr>
                        <a:lnSpc>
                          <a:spcPct val="115000"/>
                        </a:lnSpc>
                        <a:spcAft>
                          <a:spcPts val="0"/>
                        </a:spcAft>
                      </a:pPr>
                      <a:r>
                        <a:rPr lang="ru-RU" sz="1400">
                          <a:effectLst/>
                        </a:rPr>
                        <a:t>8710 « </a:t>
                      </a:r>
                      <a:r>
                        <a:rPr lang="uz-Cyrl-UZ" sz="1400">
                          <a:effectLst/>
                        </a:rPr>
                        <a:t>Тақсимланмаган фойда</a:t>
                      </a:r>
                      <a:r>
                        <a:rPr lang="ru-RU" sz="1400">
                          <a:effectLst/>
                        </a:rPr>
                        <a:t>»</a:t>
                      </a:r>
                      <a:endParaRPr lang="ru-RU" sz="1400" b="1">
                        <a:effectLst/>
                        <a:latin typeface="Times Uzb Roman"/>
                        <a:ea typeface="Times New Roman"/>
                        <a:cs typeface="Times New Roman"/>
                      </a:endParaRPr>
                    </a:p>
                  </a:txBody>
                  <a:tcPr marL="25400" marR="25400" marT="0" marB="0"/>
                </a:tc>
                <a:tc>
                  <a:txBody>
                    <a:bodyPr/>
                    <a:lstStyle/>
                    <a:p>
                      <a:pPr marR="21590" algn="ctr">
                        <a:lnSpc>
                          <a:spcPct val="115000"/>
                        </a:lnSpc>
                        <a:spcAft>
                          <a:spcPts val="0"/>
                        </a:spcAft>
                      </a:pPr>
                      <a:r>
                        <a:rPr lang="ru-RU" sz="1400" dirty="0">
                          <a:effectLst/>
                        </a:rPr>
                        <a:t>30 000</a:t>
                      </a:r>
                      <a:endParaRPr lang="ru-RU" sz="1400" b="1" dirty="0">
                        <a:effectLst/>
                        <a:latin typeface="Times Uzb Roman"/>
                        <a:ea typeface="Times New Roman"/>
                        <a:cs typeface="Times New Roman"/>
                      </a:endParaRPr>
                    </a:p>
                  </a:txBody>
                  <a:tcPr marL="25400" marR="25400" marT="0" marB="0"/>
                </a:tc>
              </a:tr>
              <a:tr h="661303">
                <a:tc>
                  <a:txBody>
                    <a:bodyPr/>
                    <a:lstStyle/>
                    <a:p>
                      <a:pPr marL="8890">
                        <a:lnSpc>
                          <a:spcPct val="115000"/>
                        </a:lnSpc>
                        <a:spcAft>
                          <a:spcPts val="0"/>
                        </a:spcAft>
                      </a:pPr>
                      <a:r>
                        <a:rPr lang="ru-RU" sz="1400">
                          <a:effectLst/>
                        </a:rPr>
                        <a:t>5010 «Касса»</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100</a:t>
                      </a:r>
                      <a:endParaRPr lang="ru-RU" sz="1400" b="1">
                        <a:effectLst/>
                        <a:latin typeface="Times Uzb Roman"/>
                        <a:ea typeface="Times New Roman"/>
                        <a:cs typeface="Times New Roman"/>
                      </a:endParaRPr>
                    </a:p>
                  </a:txBody>
                  <a:tcPr marL="25400" marR="25400" marT="0" marB="0"/>
                </a:tc>
                <a:tc>
                  <a:txBody>
                    <a:bodyPr/>
                    <a:lstStyle/>
                    <a:p>
                      <a:pPr>
                        <a:lnSpc>
                          <a:spcPct val="115000"/>
                        </a:lnSpc>
                        <a:spcAft>
                          <a:spcPts val="0"/>
                        </a:spcAft>
                      </a:pPr>
                      <a:r>
                        <a:rPr lang="ru-RU" sz="1400">
                          <a:effectLst/>
                        </a:rPr>
                        <a:t>6010 «</a:t>
                      </a:r>
                      <a:r>
                        <a:rPr lang="uz-Cyrl-UZ" sz="1400">
                          <a:effectLst/>
                        </a:rPr>
                        <a:t>Мол йетказиб берувчи ва пудратчи</a:t>
                      </a:r>
                      <a:r>
                        <a:rPr lang="ru-RU" sz="1400">
                          <a:effectLst/>
                        </a:rPr>
                        <a:t>»</a:t>
                      </a:r>
                      <a:endParaRPr lang="ru-RU" sz="1400" b="1">
                        <a:effectLst/>
                        <a:latin typeface="Times Uzb Roman"/>
                        <a:ea typeface="Times New Roman"/>
                        <a:cs typeface="Times New Roman"/>
                      </a:endParaRPr>
                    </a:p>
                  </a:txBody>
                  <a:tcPr marL="25400" marR="25400" marT="0" marB="0"/>
                </a:tc>
                <a:tc>
                  <a:txBody>
                    <a:bodyPr/>
                    <a:lstStyle/>
                    <a:p>
                      <a:pPr marR="21590" algn="ctr">
                        <a:lnSpc>
                          <a:spcPct val="115000"/>
                        </a:lnSpc>
                        <a:spcAft>
                          <a:spcPts val="0"/>
                        </a:spcAft>
                      </a:pPr>
                      <a:r>
                        <a:rPr lang="ru-RU" sz="1400">
                          <a:effectLst/>
                        </a:rPr>
                        <a:t>15 200</a:t>
                      </a:r>
                      <a:endParaRPr lang="ru-RU" sz="1400" b="1">
                        <a:effectLst/>
                        <a:latin typeface="Times Uzb Roman"/>
                        <a:ea typeface="Times New Roman"/>
                        <a:cs typeface="Times New Roman"/>
                      </a:endParaRPr>
                    </a:p>
                  </a:txBody>
                  <a:tcPr marL="25400" marR="25400" marT="0" marB="0"/>
                </a:tc>
              </a:tr>
              <a:tr h="644809">
                <a:tc>
                  <a:txBody>
                    <a:bodyPr/>
                    <a:lstStyle/>
                    <a:p>
                      <a:pPr marL="8890">
                        <a:lnSpc>
                          <a:spcPct val="115000"/>
                        </a:lnSpc>
                        <a:spcAft>
                          <a:spcPts val="0"/>
                        </a:spcAft>
                      </a:pPr>
                      <a:r>
                        <a:rPr lang="ru-RU" sz="1400">
                          <a:effectLst/>
                        </a:rPr>
                        <a:t>5110 «</a:t>
                      </a:r>
                      <a:r>
                        <a:rPr lang="uz-Cyrl-UZ" sz="1400">
                          <a:effectLst/>
                        </a:rPr>
                        <a:t>Хисоб</a:t>
                      </a:r>
                      <a:r>
                        <a:rPr lang="en-US" sz="1400">
                          <a:effectLst/>
                        </a:rPr>
                        <a:t>-</a:t>
                      </a:r>
                      <a:r>
                        <a:rPr lang="uz-Cyrl-UZ" sz="1400">
                          <a:effectLst/>
                        </a:rPr>
                        <a:t>китоб счёти</a:t>
                      </a:r>
                      <a:r>
                        <a:rPr lang="ru-RU" sz="1400">
                          <a:effectLst/>
                        </a:rPr>
                        <a:t>»</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35 500</a:t>
                      </a:r>
                      <a:endParaRPr lang="ru-RU" sz="1400" b="1">
                        <a:effectLst/>
                        <a:latin typeface="Times Uzb Roman"/>
                        <a:ea typeface="Times New Roman"/>
                        <a:cs typeface="Times New Roman"/>
                      </a:endParaRPr>
                    </a:p>
                  </a:txBody>
                  <a:tcPr marL="25400" marR="25400" marT="0" marB="0"/>
                </a:tc>
                <a:tc>
                  <a:txBody>
                    <a:bodyPr/>
                    <a:lstStyle/>
                    <a:p>
                      <a:pPr>
                        <a:lnSpc>
                          <a:spcPct val="115000"/>
                        </a:lnSpc>
                        <a:spcAft>
                          <a:spcPts val="0"/>
                        </a:spcAft>
                      </a:pPr>
                      <a:r>
                        <a:rPr lang="ru-RU" sz="1400">
                          <a:effectLst/>
                        </a:rPr>
                        <a:t>6410 «</a:t>
                      </a:r>
                      <a:r>
                        <a:rPr lang="uz-Cyrl-UZ" sz="1400">
                          <a:effectLst/>
                        </a:rPr>
                        <a:t>Бюджетга тўловлар бўйича қарз</a:t>
                      </a:r>
                      <a:r>
                        <a:rPr lang="ru-RU" sz="1400">
                          <a:effectLst/>
                        </a:rPr>
                        <a:t>»</a:t>
                      </a:r>
                      <a:endParaRPr lang="ru-RU" sz="1400" b="1">
                        <a:effectLst/>
                        <a:latin typeface="Times Uzb Roman"/>
                        <a:ea typeface="Times New Roman"/>
                        <a:cs typeface="Times New Roman"/>
                      </a:endParaRPr>
                    </a:p>
                  </a:txBody>
                  <a:tcPr marL="25400" marR="25400" marT="0" marB="0"/>
                </a:tc>
                <a:tc>
                  <a:txBody>
                    <a:bodyPr/>
                    <a:lstStyle/>
                    <a:p>
                      <a:pPr marR="21590" algn="ctr">
                        <a:lnSpc>
                          <a:spcPct val="115000"/>
                        </a:lnSpc>
                        <a:spcAft>
                          <a:spcPts val="0"/>
                        </a:spcAft>
                      </a:pPr>
                      <a:r>
                        <a:rPr lang="ru-RU" sz="1400">
                          <a:effectLst/>
                        </a:rPr>
                        <a:t>12 800</a:t>
                      </a:r>
                      <a:endParaRPr lang="ru-RU" sz="1400" b="1">
                        <a:effectLst/>
                        <a:latin typeface="Times Uzb Roman"/>
                        <a:ea typeface="Times New Roman"/>
                        <a:cs typeface="Times New Roman"/>
                      </a:endParaRPr>
                    </a:p>
                  </a:txBody>
                  <a:tcPr marL="25400" marR="25400" marT="0" marB="0"/>
                </a:tc>
              </a:tr>
              <a:tr h="306304">
                <a:tc>
                  <a:txBody>
                    <a:bodyPr/>
                    <a:lstStyle/>
                    <a:p>
                      <a:pPr algn="ctr">
                        <a:lnSpc>
                          <a:spcPct val="115000"/>
                        </a:lnSpc>
                        <a:spcAft>
                          <a:spcPts val="0"/>
                        </a:spcAft>
                      </a:pPr>
                      <a:r>
                        <a:rPr lang="ru-RU" sz="1400">
                          <a:effectLst/>
                        </a:rPr>
                        <a:t>Баланс</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a:effectLst/>
                        </a:rPr>
                        <a:t>178 000</a:t>
                      </a:r>
                      <a:endParaRPr lang="ru-RU" sz="1400" b="1">
                        <a:effectLst/>
                        <a:latin typeface="Times Uzb Roman"/>
                        <a:ea typeface="Times New Roman"/>
                        <a:cs typeface="Times New Roman"/>
                      </a:endParaRPr>
                    </a:p>
                  </a:txBody>
                  <a:tcPr marL="25400" marR="25400" marT="0" marB="0"/>
                </a:tc>
                <a:tc>
                  <a:txBody>
                    <a:bodyPr/>
                    <a:lstStyle/>
                    <a:p>
                      <a:pPr algn="ctr">
                        <a:lnSpc>
                          <a:spcPct val="115000"/>
                        </a:lnSpc>
                        <a:spcAft>
                          <a:spcPts val="0"/>
                        </a:spcAft>
                      </a:pPr>
                      <a:r>
                        <a:rPr lang="ru-RU" sz="1400" dirty="0">
                          <a:effectLst/>
                        </a:rPr>
                        <a:t>Баланс</a:t>
                      </a:r>
                      <a:endParaRPr lang="ru-RU" sz="1400" b="1" dirty="0">
                        <a:effectLst/>
                        <a:latin typeface="Times Uzb Roman"/>
                        <a:ea typeface="Times New Roman"/>
                        <a:cs typeface="Times New Roman"/>
                      </a:endParaRPr>
                    </a:p>
                  </a:txBody>
                  <a:tcPr marL="25400" marR="25400" marT="0" marB="0"/>
                </a:tc>
                <a:tc>
                  <a:txBody>
                    <a:bodyPr/>
                    <a:lstStyle/>
                    <a:p>
                      <a:pPr marL="342900" marR="21590" lvl="0" indent="-342900" algn="ctr">
                        <a:lnSpc>
                          <a:spcPct val="115000"/>
                        </a:lnSpc>
                        <a:spcAft>
                          <a:spcPts val="0"/>
                        </a:spcAft>
                        <a:buFont typeface="+mj-lt"/>
                        <a:buAutoNum type="arabicPeriod" startAt="178"/>
                      </a:pPr>
                      <a:r>
                        <a:rPr lang="ru-RU" sz="1400" dirty="0">
                          <a:effectLst/>
                        </a:rPr>
                        <a:t>0</a:t>
                      </a:r>
                      <a:r>
                        <a:rPr lang="uz-Cyrl-UZ" sz="1400" dirty="0">
                          <a:effectLst/>
                        </a:rPr>
                        <a:t>00</a:t>
                      </a:r>
                      <a:endParaRPr lang="ru-RU" sz="1400" b="1" dirty="0">
                        <a:effectLst/>
                        <a:latin typeface="Times Uzb Roman"/>
                        <a:ea typeface="Times New Roman"/>
                        <a:cs typeface="Times New Roman"/>
                      </a:endParaRPr>
                    </a:p>
                  </a:txBody>
                  <a:tcPr marL="25400" marR="25400" marT="0" marB="0"/>
                </a:tc>
              </a:tr>
            </a:tbl>
          </a:graphicData>
        </a:graphic>
      </p:graphicFrame>
      <p:sp>
        <p:nvSpPr>
          <p:cNvPr id="6" name="Скругленный прямоугольник 5"/>
          <p:cNvSpPr/>
          <p:nvPr/>
        </p:nvSpPr>
        <p:spPr>
          <a:xfrm>
            <a:off x="2051720" y="2060848"/>
            <a:ext cx="5256585" cy="43204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indent="342900" fontAlgn="base">
              <a:spcBef>
                <a:spcPct val="0"/>
              </a:spcBef>
              <a:spcAft>
                <a:spcPct val="0"/>
              </a:spcAft>
            </a:pPr>
            <a:r>
              <a:rPr lang="uz-Cyrl-UZ" b="1" dirty="0">
                <a:solidFill>
                  <a:schemeClr val="tx1"/>
                </a:solidFill>
                <a:latin typeface="Times New Roman" pitchFamily="18" charset="0"/>
                <a:ea typeface="Times New Roman" pitchFamily="18" charset="0"/>
                <a:cs typeface="Times New Roman" pitchFamily="18" charset="0"/>
              </a:rPr>
              <a:t>Корхонанинг ой бошидаги тузилган баланси.</a:t>
            </a:r>
            <a:endParaRPr lang="ru-RU" sz="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6210119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08141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44624"/>
            <a:ext cx="9108504" cy="681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0522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1552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8928992" cy="669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Прямая соединительная линия 2"/>
          <p:cNvCxnSpPr/>
          <p:nvPr/>
        </p:nvCxnSpPr>
        <p:spPr>
          <a:xfrm>
            <a:off x="1763688" y="1844824"/>
            <a:ext cx="22322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383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84976"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84406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1" cy="674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56700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8640"/>
            <a:ext cx="9144000"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7262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795"/>
            <a:ext cx="9252520" cy="6837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63583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7075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6970"/>
            <a:ext cx="9143999" cy="686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2610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805264"/>
            <a:ext cx="8892480"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92464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Shape 84">
            <a:extLst>
              <a:ext uri="{FF2B5EF4-FFF2-40B4-BE49-F238E27FC236}">
                <a16:creationId xmlns:a16="http://schemas.microsoft.com/office/drawing/2014/main" xmlns="" id="{BCAC52B5-619B-4FE3-A109-FCF04B7FCB60}"/>
              </a:ext>
            </a:extLst>
          </p:cNvPr>
          <p:cNvSpPr/>
          <p:nvPr/>
        </p:nvSpPr>
        <p:spPr>
          <a:xfrm>
            <a:off x="6647665" y="2362618"/>
            <a:ext cx="1888349" cy="717206"/>
          </a:xfrm>
          <a:custGeom>
            <a:avLst/>
            <a:gdLst>
              <a:gd name="connsiteX0" fmla="*/ 1169078 w 2517798"/>
              <a:gd name="connsiteY0" fmla="*/ 810 h 956275"/>
              <a:gd name="connsiteX1" fmla="*/ 1698218 w 2517798"/>
              <a:gd name="connsiteY1" fmla="*/ 71876 h 956275"/>
              <a:gd name="connsiteX2" fmla="*/ 2319051 w 2517798"/>
              <a:gd name="connsiteY2" fmla="*/ 410970 h 956275"/>
              <a:gd name="connsiteX3" fmla="*/ 2460574 w 2517798"/>
              <a:gd name="connsiteY3" fmla="*/ 288229 h 956275"/>
              <a:gd name="connsiteX4" fmla="*/ 2515670 w 2517798"/>
              <a:gd name="connsiteY4" fmla="*/ 313006 h 956275"/>
              <a:gd name="connsiteX5" fmla="*/ 2517798 w 2517798"/>
              <a:gd name="connsiteY5" fmla="*/ 893184 h 956275"/>
              <a:gd name="connsiteX6" fmla="*/ 2446504 w 2517798"/>
              <a:gd name="connsiteY6" fmla="*/ 955608 h 956275"/>
              <a:gd name="connsiteX7" fmla="*/ 1869890 w 2517798"/>
              <a:gd name="connsiteY7" fmla="*/ 874911 h 956275"/>
              <a:gd name="connsiteX8" fmla="*/ 1852628 w 2517798"/>
              <a:gd name="connsiteY8" fmla="*/ 817846 h 956275"/>
              <a:gd name="connsiteX9" fmla="*/ 1988713 w 2517798"/>
              <a:gd name="connsiteY9" fmla="*/ 699456 h 956275"/>
              <a:gd name="connsiteX10" fmla="*/ 1643122 w 2517798"/>
              <a:gd name="connsiteY10" fmla="*/ 505682 h 956275"/>
              <a:gd name="connsiteX11" fmla="*/ 817040 w 2517798"/>
              <a:gd name="connsiteY11" fmla="*/ 491667 h 956275"/>
              <a:gd name="connsiteX12" fmla="*/ 293393 w 2517798"/>
              <a:gd name="connsiteY12" fmla="*/ 808136 h 956275"/>
              <a:gd name="connsiteX13" fmla="*/ 103277 w 2517798"/>
              <a:gd name="connsiteY13" fmla="*/ 793068 h 956275"/>
              <a:gd name="connsiteX14" fmla="*/ 65561 w 2517798"/>
              <a:gd name="connsiteY14" fmla="*/ 455074 h 956275"/>
              <a:gd name="connsiteX15" fmla="*/ 811719 w 2517798"/>
              <a:gd name="connsiteY15" fmla="*/ 48198 h 956275"/>
              <a:gd name="connsiteX16" fmla="*/ 1169078 w 2517798"/>
              <a:gd name="connsiteY16" fmla="*/ 810 h 9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7798" h="956275">
                <a:moveTo>
                  <a:pt x="1169078" y="810"/>
                </a:moveTo>
                <a:cubicBezTo>
                  <a:pt x="1362035" y="-5080"/>
                  <a:pt x="1542966" y="21412"/>
                  <a:pt x="1698218" y="71876"/>
                </a:cubicBezTo>
                <a:cubicBezTo>
                  <a:pt x="1957381" y="148314"/>
                  <a:pt x="2204603" y="319464"/>
                  <a:pt x="2319051" y="410970"/>
                </a:cubicBezTo>
                <a:lnTo>
                  <a:pt x="2460574" y="288229"/>
                </a:lnTo>
                <a:cubicBezTo>
                  <a:pt x="2490841" y="262399"/>
                  <a:pt x="2515670" y="273162"/>
                  <a:pt x="2515670" y="313006"/>
                </a:cubicBezTo>
                <a:lnTo>
                  <a:pt x="2517798" y="893184"/>
                </a:lnTo>
                <a:cubicBezTo>
                  <a:pt x="2517798" y="933029"/>
                  <a:pt x="2485402" y="961012"/>
                  <a:pt x="2446504" y="955608"/>
                </a:cubicBezTo>
                <a:lnTo>
                  <a:pt x="1869890" y="874911"/>
                </a:lnTo>
                <a:cubicBezTo>
                  <a:pt x="1830992" y="869507"/>
                  <a:pt x="1822361" y="843676"/>
                  <a:pt x="1852628" y="817846"/>
                </a:cubicBezTo>
                <a:lnTo>
                  <a:pt x="1988713" y="699456"/>
                </a:lnTo>
                <a:cubicBezTo>
                  <a:pt x="1902286" y="636986"/>
                  <a:pt x="1778142" y="556289"/>
                  <a:pt x="1643122" y="505682"/>
                </a:cubicBezTo>
                <a:cubicBezTo>
                  <a:pt x="1364569" y="401261"/>
                  <a:pt x="1065444" y="406665"/>
                  <a:pt x="817040" y="491667"/>
                </a:cubicBezTo>
                <a:cubicBezTo>
                  <a:pt x="480199" y="606851"/>
                  <a:pt x="383012" y="772642"/>
                  <a:pt x="293393" y="808136"/>
                </a:cubicBezTo>
                <a:cubicBezTo>
                  <a:pt x="231794" y="832913"/>
                  <a:pt x="159437" y="827555"/>
                  <a:pt x="103277" y="793068"/>
                </a:cubicBezTo>
                <a:cubicBezTo>
                  <a:pt x="-16610" y="720981"/>
                  <a:pt x="-36000" y="550885"/>
                  <a:pt x="65561" y="455074"/>
                </a:cubicBezTo>
                <a:cubicBezTo>
                  <a:pt x="258751" y="261346"/>
                  <a:pt x="588144" y="93402"/>
                  <a:pt x="811719" y="48198"/>
                </a:cubicBezTo>
                <a:cubicBezTo>
                  <a:pt x="933202" y="19534"/>
                  <a:pt x="1053305" y="4343"/>
                  <a:pt x="1169078" y="810"/>
                </a:cubicBezTo>
                <a:close/>
              </a:path>
            </a:pathLst>
          </a:custGeom>
          <a:gradFill flip="none" rotWithShape="1">
            <a:gsLst>
              <a:gs pos="100000">
                <a:schemeClr val="accent2">
                  <a:lumMod val="50000"/>
                </a:schemeClr>
              </a:gs>
              <a:gs pos="0">
                <a:schemeClr val="accent2"/>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lang="en-US" sz="2250">
              <a:solidFill>
                <a:srgbClr val="FFFFFF"/>
              </a:solidFill>
            </a:endParaRPr>
          </a:p>
        </p:txBody>
      </p:sp>
      <p:sp>
        <p:nvSpPr>
          <p:cNvPr id="33" name="Freeform: Shape 32">
            <a:extLst>
              <a:ext uri="{FF2B5EF4-FFF2-40B4-BE49-F238E27FC236}">
                <a16:creationId xmlns:a16="http://schemas.microsoft.com/office/drawing/2014/main" xmlns="" id="{A1AA43A7-02B5-4F4E-B9BB-C1FA589E74FB}"/>
              </a:ext>
            </a:extLst>
          </p:cNvPr>
          <p:cNvSpPr/>
          <p:nvPr/>
        </p:nvSpPr>
        <p:spPr>
          <a:xfrm>
            <a:off x="3651240" y="2370950"/>
            <a:ext cx="4927126" cy="2500059"/>
          </a:xfrm>
          <a:custGeom>
            <a:avLst/>
            <a:gdLst>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443800 w 7726630"/>
              <a:gd name="connsiteY24" fmla="*/ 1754240 h 3920548"/>
              <a:gd name="connsiteX25" fmla="*/ 3394038 w 7726630"/>
              <a:gd name="connsiteY25" fmla="*/ 1877596 h 3920548"/>
              <a:gd name="connsiteX26" fmla="*/ 3264524 w 7726630"/>
              <a:gd name="connsiteY26" fmla="*/ 1742934 h 3920548"/>
              <a:gd name="connsiteX27" fmla="*/ 2002166 w 7726630"/>
              <a:gd name="connsiteY27" fmla="*/ 626688 h 3920548"/>
              <a:gd name="connsiteX28" fmla="*/ 427389 w 7726630"/>
              <a:gd name="connsiteY28" fmla="*/ 900950 h 3920548"/>
              <a:gd name="connsiteX29" fmla="*/ 134002 w 7726630"/>
              <a:gd name="connsiteY29" fmla="*/ 942886 h 3920548"/>
              <a:gd name="connsiteX30" fmla="*/ 89597 w 7726630"/>
              <a:gd name="connsiteY30" fmla="*/ 526321 h 3920548"/>
              <a:gd name="connsiteX31" fmla="*/ 1501103 w 7726630"/>
              <a:gd name="connsiteY31"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394038 w 7726630"/>
              <a:gd name="connsiteY24" fmla="*/ 1877596 h 3920548"/>
              <a:gd name="connsiteX25" fmla="*/ 3264524 w 7726630"/>
              <a:gd name="connsiteY25" fmla="*/ 1742934 h 3920548"/>
              <a:gd name="connsiteX26" fmla="*/ 2002166 w 7726630"/>
              <a:gd name="connsiteY26" fmla="*/ 626688 h 3920548"/>
              <a:gd name="connsiteX27" fmla="*/ 427389 w 7726630"/>
              <a:gd name="connsiteY27" fmla="*/ 900950 h 3920548"/>
              <a:gd name="connsiteX28" fmla="*/ 134002 w 7726630"/>
              <a:gd name="connsiteY28" fmla="*/ 942886 h 3920548"/>
              <a:gd name="connsiteX29" fmla="*/ 89597 w 7726630"/>
              <a:gd name="connsiteY29" fmla="*/ 526321 h 3920548"/>
              <a:gd name="connsiteX30" fmla="*/ 1501103 w 7726630"/>
              <a:gd name="connsiteY30"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394038 w 7726630"/>
              <a:gd name="connsiteY23" fmla="*/ 1877596 h 3920548"/>
              <a:gd name="connsiteX24" fmla="*/ 3264524 w 7726630"/>
              <a:gd name="connsiteY24" fmla="*/ 1742934 h 3920548"/>
              <a:gd name="connsiteX25" fmla="*/ 2002166 w 7726630"/>
              <a:gd name="connsiteY25" fmla="*/ 626688 h 3920548"/>
              <a:gd name="connsiteX26" fmla="*/ 427389 w 7726630"/>
              <a:gd name="connsiteY26" fmla="*/ 900950 h 3920548"/>
              <a:gd name="connsiteX27" fmla="*/ 134002 w 7726630"/>
              <a:gd name="connsiteY27" fmla="*/ 942886 h 3920548"/>
              <a:gd name="connsiteX28" fmla="*/ 89597 w 7726630"/>
              <a:gd name="connsiteY28" fmla="*/ 526321 h 3920548"/>
              <a:gd name="connsiteX29" fmla="*/ 1501103 w 7726630"/>
              <a:gd name="connsiteY29"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3394038 w 7726630"/>
              <a:gd name="connsiteY22" fmla="*/ 1877596 h 3920548"/>
              <a:gd name="connsiteX23" fmla="*/ 3264524 w 7726630"/>
              <a:gd name="connsiteY23" fmla="*/ 1742934 h 3920548"/>
              <a:gd name="connsiteX24" fmla="*/ 2002166 w 7726630"/>
              <a:gd name="connsiteY24" fmla="*/ 626688 h 3920548"/>
              <a:gd name="connsiteX25" fmla="*/ 427389 w 7726630"/>
              <a:gd name="connsiteY25" fmla="*/ 900950 h 3920548"/>
              <a:gd name="connsiteX26" fmla="*/ 134002 w 7726630"/>
              <a:gd name="connsiteY26" fmla="*/ 942886 h 3920548"/>
              <a:gd name="connsiteX27" fmla="*/ 89597 w 7726630"/>
              <a:gd name="connsiteY27" fmla="*/ 526321 h 3920548"/>
              <a:gd name="connsiteX28" fmla="*/ 1501103 w 7726630"/>
              <a:gd name="connsiteY28"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3394038 w 7726630"/>
              <a:gd name="connsiteY21" fmla="*/ 1877596 h 3920548"/>
              <a:gd name="connsiteX22" fmla="*/ 3264524 w 7726630"/>
              <a:gd name="connsiteY22" fmla="*/ 1742934 h 3920548"/>
              <a:gd name="connsiteX23" fmla="*/ 2002166 w 7726630"/>
              <a:gd name="connsiteY23" fmla="*/ 626688 h 3920548"/>
              <a:gd name="connsiteX24" fmla="*/ 427389 w 7726630"/>
              <a:gd name="connsiteY24" fmla="*/ 900950 h 3920548"/>
              <a:gd name="connsiteX25" fmla="*/ 134002 w 7726630"/>
              <a:gd name="connsiteY25" fmla="*/ 942886 h 3920548"/>
              <a:gd name="connsiteX26" fmla="*/ 89597 w 7726630"/>
              <a:gd name="connsiteY26" fmla="*/ 526321 h 3920548"/>
              <a:gd name="connsiteX27" fmla="*/ 1501103 w 7726630"/>
              <a:gd name="connsiteY27"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314136 w 7726630"/>
              <a:gd name="connsiteY6" fmla="*/ 2108176 h 3920548"/>
              <a:gd name="connsiteX7" fmla="*/ 4457569 w 7726630"/>
              <a:gd name="connsiteY7" fmla="*/ 2259327 h 3920548"/>
              <a:gd name="connsiteX8" fmla="*/ 6414726 w 7726630"/>
              <a:gd name="connsiteY8" fmla="*/ 3407390 h 3920548"/>
              <a:gd name="connsiteX9" fmla="*/ 7127167 w 7726630"/>
              <a:gd name="connsiteY9" fmla="*/ 3100088 h 3920548"/>
              <a:gd name="connsiteX10" fmla="*/ 7026764 w 7726630"/>
              <a:gd name="connsiteY10" fmla="*/ 2999730 h 3920548"/>
              <a:gd name="connsiteX11" fmla="*/ 7063672 w 7726630"/>
              <a:gd name="connsiteY11" fmla="*/ 2907004 h 3920548"/>
              <a:gd name="connsiteX12" fmla="*/ 7602070 w 7726630"/>
              <a:gd name="connsiteY12" fmla="*/ 2896828 h 3920548"/>
              <a:gd name="connsiteX13" fmla="*/ 7726611 w 7726630"/>
              <a:gd name="connsiteY13" fmla="*/ 3023854 h 3920548"/>
              <a:gd name="connsiteX14" fmla="*/ 7716466 w 7726630"/>
              <a:gd name="connsiteY14" fmla="*/ 3562313 h 3920548"/>
              <a:gd name="connsiteX15" fmla="*/ 7623759 w 7726630"/>
              <a:gd name="connsiteY15" fmla="*/ 3599158 h 3920548"/>
              <a:gd name="connsiteX16" fmla="*/ 7485224 w 7726630"/>
              <a:gd name="connsiteY16" fmla="*/ 3460727 h 3920548"/>
              <a:gd name="connsiteX17" fmla="*/ 6450234 w 7726630"/>
              <a:gd name="connsiteY17" fmla="*/ 3911636 h 3920548"/>
              <a:gd name="connsiteX18" fmla="*/ 4124875 w 7726630"/>
              <a:gd name="connsiteY18" fmla="*/ 2639003 h 3920548"/>
              <a:gd name="connsiteX19" fmla="*/ 3949607 w 7726630"/>
              <a:gd name="connsiteY19" fmla="*/ 2457411 h 3920548"/>
              <a:gd name="connsiteX20" fmla="*/ 3394038 w 7726630"/>
              <a:gd name="connsiteY20" fmla="*/ 1877596 h 3920548"/>
              <a:gd name="connsiteX21" fmla="*/ 3264524 w 7726630"/>
              <a:gd name="connsiteY21" fmla="*/ 1742934 h 3920548"/>
              <a:gd name="connsiteX22" fmla="*/ 2002166 w 7726630"/>
              <a:gd name="connsiteY22" fmla="*/ 626688 h 3920548"/>
              <a:gd name="connsiteX23" fmla="*/ 427389 w 7726630"/>
              <a:gd name="connsiteY23" fmla="*/ 900950 h 3920548"/>
              <a:gd name="connsiteX24" fmla="*/ 134002 w 7726630"/>
              <a:gd name="connsiteY24" fmla="*/ 942886 h 3920548"/>
              <a:gd name="connsiteX25" fmla="*/ 89597 w 7726630"/>
              <a:gd name="connsiteY25" fmla="*/ 526321 h 3920548"/>
              <a:gd name="connsiteX26" fmla="*/ 1501103 w 7726630"/>
              <a:gd name="connsiteY26"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4314136 w 7726630"/>
              <a:gd name="connsiteY5" fmla="*/ 2108176 h 3920548"/>
              <a:gd name="connsiteX6" fmla="*/ 4457569 w 7726630"/>
              <a:gd name="connsiteY6" fmla="*/ 2259327 h 3920548"/>
              <a:gd name="connsiteX7" fmla="*/ 6414726 w 7726630"/>
              <a:gd name="connsiteY7" fmla="*/ 3407390 h 3920548"/>
              <a:gd name="connsiteX8" fmla="*/ 7127167 w 7726630"/>
              <a:gd name="connsiteY8" fmla="*/ 3100088 h 3920548"/>
              <a:gd name="connsiteX9" fmla="*/ 7026764 w 7726630"/>
              <a:gd name="connsiteY9" fmla="*/ 2999730 h 3920548"/>
              <a:gd name="connsiteX10" fmla="*/ 7063672 w 7726630"/>
              <a:gd name="connsiteY10" fmla="*/ 2907004 h 3920548"/>
              <a:gd name="connsiteX11" fmla="*/ 7602070 w 7726630"/>
              <a:gd name="connsiteY11" fmla="*/ 2896828 h 3920548"/>
              <a:gd name="connsiteX12" fmla="*/ 7726611 w 7726630"/>
              <a:gd name="connsiteY12" fmla="*/ 3023854 h 3920548"/>
              <a:gd name="connsiteX13" fmla="*/ 7716466 w 7726630"/>
              <a:gd name="connsiteY13" fmla="*/ 3562313 h 3920548"/>
              <a:gd name="connsiteX14" fmla="*/ 7623759 w 7726630"/>
              <a:gd name="connsiteY14" fmla="*/ 3599158 h 3920548"/>
              <a:gd name="connsiteX15" fmla="*/ 7485224 w 7726630"/>
              <a:gd name="connsiteY15" fmla="*/ 3460727 h 3920548"/>
              <a:gd name="connsiteX16" fmla="*/ 6450234 w 7726630"/>
              <a:gd name="connsiteY16" fmla="*/ 3911636 h 3920548"/>
              <a:gd name="connsiteX17" fmla="*/ 4124875 w 7726630"/>
              <a:gd name="connsiteY17" fmla="*/ 2639003 h 3920548"/>
              <a:gd name="connsiteX18" fmla="*/ 3949607 w 7726630"/>
              <a:gd name="connsiteY18" fmla="*/ 2457411 h 3920548"/>
              <a:gd name="connsiteX19" fmla="*/ 3394038 w 7726630"/>
              <a:gd name="connsiteY19" fmla="*/ 1877596 h 3920548"/>
              <a:gd name="connsiteX20" fmla="*/ 3264524 w 7726630"/>
              <a:gd name="connsiteY20" fmla="*/ 1742934 h 3920548"/>
              <a:gd name="connsiteX21" fmla="*/ 2002166 w 7726630"/>
              <a:gd name="connsiteY21" fmla="*/ 626688 h 3920548"/>
              <a:gd name="connsiteX22" fmla="*/ 427389 w 7726630"/>
              <a:gd name="connsiteY22" fmla="*/ 900950 h 3920548"/>
              <a:gd name="connsiteX23" fmla="*/ 134002 w 7726630"/>
              <a:gd name="connsiteY23" fmla="*/ 942886 h 3920548"/>
              <a:gd name="connsiteX24" fmla="*/ 89597 w 7726630"/>
              <a:gd name="connsiteY24" fmla="*/ 526321 h 3920548"/>
              <a:gd name="connsiteX25" fmla="*/ 1501103 w 7726630"/>
              <a:gd name="connsiteY25"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4314136 w 7726630"/>
              <a:gd name="connsiteY4" fmla="*/ 2108176 h 3920548"/>
              <a:gd name="connsiteX5" fmla="*/ 4457569 w 7726630"/>
              <a:gd name="connsiteY5" fmla="*/ 2259327 h 3920548"/>
              <a:gd name="connsiteX6" fmla="*/ 6414726 w 7726630"/>
              <a:gd name="connsiteY6" fmla="*/ 3407390 h 3920548"/>
              <a:gd name="connsiteX7" fmla="*/ 7127167 w 7726630"/>
              <a:gd name="connsiteY7" fmla="*/ 3100088 h 3920548"/>
              <a:gd name="connsiteX8" fmla="*/ 7026764 w 7726630"/>
              <a:gd name="connsiteY8" fmla="*/ 2999730 h 3920548"/>
              <a:gd name="connsiteX9" fmla="*/ 7063672 w 7726630"/>
              <a:gd name="connsiteY9" fmla="*/ 2907004 h 3920548"/>
              <a:gd name="connsiteX10" fmla="*/ 7602070 w 7726630"/>
              <a:gd name="connsiteY10" fmla="*/ 2896828 h 3920548"/>
              <a:gd name="connsiteX11" fmla="*/ 7726611 w 7726630"/>
              <a:gd name="connsiteY11" fmla="*/ 3023854 h 3920548"/>
              <a:gd name="connsiteX12" fmla="*/ 7716466 w 7726630"/>
              <a:gd name="connsiteY12" fmla="*/ 3562313 h 3920548"/>
              <a:gd name="connsiteX13" fmla="*/ 7623759 w 7726630"/>
              <a:gd name="connsiteY13" fmla="*/ 3599158 h 3920548"/>
              <a:gd name="connsiteX14" fmla="*/ 7485224 w 7726630"/>
              <a:gd name="connsiteY14" fmla="*/ 3460727 h 3920548"/>
              <a:gd name="connsiteX15" fmla="*/ 6450234 w 7726630"/>
              <a:gd name="connsiteY15" fmla="*/ 3911636 h 3920548"/>
              <a:gd name="connsiteX16" fmla="*/ 4124875 w 7726630"/>
              <a:gd name="connsiteY16" fmla="*/ 2639003 h 3920548"/>
              <a:gd name="connsiteX17" fmla="*/ 3949607 w 7726630"/>
              <a:gd name="connsiteY17" fmla="*/ 2457411 h 3920548"/>
              <a:gd name="connsiteX18" fmla="*/ 3394038 w 7726630"/>
              <a:gd name="connsiteY18" fmla="*/ 1877596 h 3920548"/>
              <a:gd name="connsiteX19" fmla="*/ 3264524 w 7726630"/>
              <a:gd name="connsiteY19" fmla="*/ 1742934 h 3920548"/>
              <a:gd name="connsiteX20" fmla="*/ 2002166 w 7726630"/>
              <a:gd name="connsiteY20" fmla="*/ 626688 h 3920548"/>
              <a:gd name="connsiteX21" fmla="*/ 427389 w 7726630"/>
              <a:gd name="connsiteY21" fmla="*/ 900950 h 3920548"/>
              <a:gd name="connsiteX22" fmla="*/ 134002 w 7726630"/>
              <a:gd name="connsiteY22" fmla="*/ 942886 h 3920548"/>
              <a:gd name="connsiteX23" fmla="*/ 89597 w 7726630"/>
              <a:gd name="connsiteY23" fmla="*/ 526321 h 3920548"/>
              <a:gd name="connsiteX24" fmla="*/ 1501103 w 7726630"/>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30" h="3920548">
                <a:moveTo>
                  <a:pt x="1501103" y="914"/>
                </a:moveTo>
                <a:cubicBezTo>
                  <a:pt x="1679131" y="6348"/>
                  <a:pt x="1855737" y="36111"/>
                  <a:pt x="2022430" y="93260"/>
                </a:cubicBezTo>
                <a:cubicBezTo>
                  <a:pt x="2560923" y="277407"/>
                  <a:pt x="2874574" y="570773"/>
                  <a:pt x="3602316" y="1367093"/>
                </a:cubicBezTo>
                <a:cubicBezTo>
                  <a:pt x="3618880" y="1383588"/>
                  <a:pt x="3675971" y="1444535"/>
                  <a:pt x="3755970" y="1527103"/>
                </a:cubicBezTo>
                <a:lnTo>
                  <a:pt x="4314136" y="2108176"/>
                </a:lnTo>
                <a:lnTo>
                  <a:pt x="4457569" y="2259327"/>
                </a:lnTo>
                <a:cubicBezTo>
                  <a:pt x="5153568" y="3021310"/>
                  <a:pt x="5746714" y="3515380"/>
                  <a:pt x="6414726" y="3407390"/>
                </a:cubicBezTo>
                <a:cubicBezTo>
                  <a:pt x="6779080" y="3347737"/>
                  <a:pt x="6991256" y="3211850"/>
                  <a:pt x="7127167" y="3100088"/>
                </a:cubicBezTo>
                <a:lnTo>
                  <a:pt x="7026764" y="2999730"/>
                </a:lnTo>
                <a:cubicBezTo>
                  <a:pt x="6977262" y="2950165"/>
                  <a:pt x="6993705" y="2908320"/>
                  <a:pt x="7063672" y="2907004"/>
                </a:cubicBezTo>
                <a:lnTo>
                  <a:pt x="7602070" y="2896828"/>
                </a:lnTo>
                <a:cubicBezTo>
                  <a:pt x="7672036" y="2895600"/>
                  <a:pt x="7727836" y="2952709"/>
                  <a:pt x="7726611" y="3023854"/>
                </a:cubicBezTo>
                <a:lnTo>
                  <a:pt x="7716466" y="3562313"/>
                </a:lnTo>
                <a:cubicBezTo>
                  <a:pt x="7715066" y="3632230"/>
                  <a:pt x="7673261" y="3648723"/>
                  <a:pt x="7623759" y="3599158"/>
                </a:cubicBezTo>
                <a:lnTo>
                  <a:pt x="7485224" y="3460727"/>
                </a:lnTo>
                <a:cubicBezTo>
                  <a:pt x="7266752" y="3643635"/>
                  <a:pt x="6873186" y="3873475"/>
                  <a:pt x="6450234" y="3911636"/>
                </a:cubicBezTo>
                <a:cubicBezTo>
                  <a:pt x="5441832" y="4003046"/>
                  <a:pt x="4831019" y="3378177"/>
                  <a:pt x="4124875" y="2639003"/>
                </a:cubicBezTo>
                <a:cubicBezTo>
                  <a:pt x="4122251" y="2637775"/>
                  <a:pt x="4051234" y="2562857"/>
                  <a:pt x="3949607" y="2457411"/>
                </a:cubicBezTo>
                <a:lnTo>
                  <a:pt x="3394038" y="1877596"/>
                </a:lnTo>
                <a:lnTo>
                  <a:pt x="3264524" y="1742934"/>
                </a:lnTo>
                <a:cubicBezTo>
                  <a:pt x="2567267" y="981002"/>
                  <a:pt x="2356521" y="793035"/>
                  <a:pt x="2002166" y="626688"/>
                </a:cubicBezTo>
                <a:cubicBezTo>
                  <a:pt x="1498033" y="389143"/>
                  <a:pt x="826149" y="513647"/>
                  <a:pt x="427389" y="900950"/>
                </a:cubicBezTo>
                <a:cubicBezTo>
                  <a:pt x="349857" y="975876"/>
                  <a:pt x="229330" y="993676"/>
                  <a:pt x="134002" y="942886"/>
                </a:cubicBezTo>
                <a:cubicBezTo>
                  <a:pt x="-19652" y="861623"/>
                  <a:pt x="-50136" y="644394"/>
                  <a:pt x="89597" y="526321"/>
                </a:cubicBezTo>
                <a:cubicBezTo>
                  <a:pt x="420120" y="187267"/>
                  <a:pt x="967017" y="-15389"/>
                  <a:pt x="1501103" y="914"/>
                </a:cubicBezTo>
                <a:close/>
              </a:path>
            </a:pathLst>
          </a:custGeom>
          <a:gradFill flip="none" rotWithShape="1">
            <a:gsLst>
              <a:gs pos="100000">
                <a:schemeClr val="accent1"/>
              </a:gs>
              <a:gs pos="0">
                <a:schemeClr val="accent1">
                  <a:lumMod val="75000"/>
                </a:schemeClr>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4" name="Cercle">
            <a:extLst>
              <a:ext uri="{FF2B5EF4-FFF2-40B4-BE49-F238E27FC236}">
                <a16:creationId xmlns:a16="http://schemas.microsoft.com/office/drawing/2014/main" xmlns="" id="{42B73BBF-773C-4F69-94A1-EADE6BCA4648}"/>
              </a:ext>
            </a:extLst>
          </p:cNvPr>
          <p:cNvSpPr/>
          <p:nvPr/>
        </p:nvSpPr>
        <p:spPr>
          <a:xfrm>
            <a:off x="3950828" y="3034076"/>
            <a:ext cx="1213164" cy="1213163"/>
          </a:xfrm>
          <a:prstGeom prst="ellipse">
            <a:avLst/>
          </a:prstGeom>
          <a:solidFill>
            <a:schemeClr val="accent1"/>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5" name="Cercle">
            <a:extLst>
              <a:ext uri="{FF2B5EF4-FFF2-40B4-BE49-F238E27FC236}">
                <a16:creationId xmlns:a16="http://schemas.microsoft.com/office/drawing/2014/main" xmlns="" id="{3CF3788B-F3A8-47F0-9ABE-805A5C8C2670}"/>
              </a:ext>
            </a:extLst>
          </p:cNvPr>
          <p:cNvSpPr/>
          <p:nvPr/>
        </p:nvSpPr>
        <p:spPr>
          <a:xfrm>
            <a:off x="832887" y="3034809"/>
            <a:ext cx="1211695" cy="1211694"/>
          </a:xfrm>
          <a:prstGeom prst="ellipse">
            <a:avLst/>
          </a:prstGeom>
          <a:solidFill>
            <a:schemeClr val="tx2">
              <a:lumMod val="75000"/>
              <a:lumOff val="25000"/>
            </a:schemeClr>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6" name="Figure">
            <a:extLst>
              <a:ext uri="{FF2B5EF4-FFF2-40B4-BE49-F238E27FC236}">
                <a16:creationId xmlns:a16="http://schemas.microsoft.com/office/drawing/2014/main" xmlns="" id="{C89467CF-996B-4708-B800-C408793D914A}"/>
              </a:ext>
            </a:extLst>
          </p:cNvPr>
          <p:cNvSpPr/>
          <p:nvPr/>
        </p:nvSpPr>
        <p:spPr>
          <a:xfrm>
            <a:off x="7060670" y="3034711"/>
            <a:ext cx="1211892" cy="1211891"/>
          </a:xfrm>
          <a:prstGeom prst="ellipse">
            <a:avLst/>
          </a:prstGeom>
          <a:solidFill>
            <a:schemeClr val="accent2"/>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7" name="Figure">
            <a:extLst>
              <a:ext uri="{FF2B5EF4-FFF2-40B4-BE49-F238E27FC236}">
                <a16:creationId xmlns:a16="http://schemas.microsoft.com/office/drawing/2014/main" xmlns="" id="{FEC9C14C-F780-4EFD-A8C0-03E6F1D189FD}"/>
              </a:ext>
            </a:extLst>
          </p:cNvPr>
          <p:cNvSpPr/>
          <p:nvPr/>
        </p:nvSpPr>
        <p:spPr>
          <a:xfrm>
            <a:off x="565635" y="4184804"/>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38" name="Freeform: Shape 37">
            <a:extLst>
              <a:ext uri="{FF2B5EF4-FFF2-40B4-BE49-F238E27FC236}">
                <a16:creationId xmlns:a16="http://schemas.microsoft.com/office/drawing/2014/main" xmlns="" id="{B6F761FD-CC83-4809-B096-783809D01362}"/>
              </a:ext>
            </a:extLst>
          </p:cNvPr>
          <p:cNvSpPr/>
          <p:nvPr/>
        </p:nvSpPr>
        <p:spPr>
          <a:xfrm>
            <a:off x="573791" y="2362645"/>
            <a:ext cx="4927125" cy="2500059"/>
          </a:xfrm>
          <a:custGeom>
            <a:avLst/>
            <a:gdLst>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4084467 w 7726629"/>
              <a:gd name="connsiteY23" fmla="*/ 2406216 h 3920548"/>
              <a:gd name="connsiteX24" fmla="*/ 3434669 w 7726629"/>
              <a:gd name="connsiteY24" fmla="*/ 1776874 h 3920548"/>
              <a:gd name="connsiteX25" fmla="*/ 3394037 w 7726629"/>
              <a:gd name="connsiteY25" fmla="*/ 1877596 h 3920548"/>
              <a:gd name="connsiteX26" fmla="*/ 3264524 w 7726629"/>
              <a:gd name="connsiteY26" fmla="*/ 1742934 h 3920548"/>
              <a:gd name="connsiteX27" fmla="*/ 2002166 w 7726629"/>
              <a:gd name="connsiteY27" fmla="*/ 626688 h 3920548"/>
              <a:gd name="connsiteX28" fmla="*/ 427389 w 7726629"/>
              <a:gd name="connsiteY28" fmla="*/ 900950 h 3920548"/>
              <a:gd name="connsiteX29" fmla="*/ 134002 w 7726629"/>
              <a:gd name="connsiteY29" fmla="*/ 942886 h 3920548"/>
              <a:gd name="connsiteX30" fmla="*/ 89597 w 7726629"/>
              <a:gd name="connsiteY30" fmla="*/ 526321 h 3920548"/>
              <a:gd name="connsiteX31" fmla="*/ 1501102 w 7726629"/>
              <a:gd name="connsiteY31"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434669 w 7726629"/>
              <a:gd name="connsiteY23" fmla="*/ 1776874 h 3920548"/>
              <a:gd name="connsiteX24" fmla="*/ 3394037 w 7726629"/>
              <a:gd name="connsiteY24" fmla="*/ 1877596 h 3920548"/>
              <a:gd name="connsiteX25" fmla="*/ 3264524 w 7726629"/>
              <a:gd name="connsiteY25" fmla="*/ 1742934 h 3920548"/>
              <a:gd name="connsiteX26" fmla="*/ 2002166 w 7726629"/>
              <a:gd name="connsiteY26" fmla="*/ 626688 h 3920548"/>
              <a:gd name="connsiteX27" fmla="*/ 427389 w 7726629"/>
              <a:gd name="connsiteY27" fmla="*/ 900950 h 3920548"/>
              <a:gd name="connsiteX28" fmla="*/ 134002 w 7726629"/>
              <a:gd name="connsiteY28" fmla="*/ 942886 h 3920548"/>
              <a:gd name="connsiteX29" fmla="*/ 89597 w 7726629"/>
              <a:gd name="connsiteY29" fmla="*/ 526321 h 3920548"/>
              <a:gd name="connsiteX30" fmla="*/ 1501102 w 7726629"/>
              <a:gd name="connsiteY30"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394037 w 7726629"/>
              <a:gd name="connsiteY23" fmla="*/ 1877596 h 3920548"/>
              <a:gd name="connsiteX24" fmla="*/ 3264524 w 7726629"/>
              <a:gd name="connsiteY24" fmla="*/ 1742934 h 3920548"/>
              <a:gd name="connsiteX25" fmla="*/ 2002166 w 7726629"/>
              <a:gd name="connsiteY25" fmla="*/ 626688 h 3920548"/>
              <a:gd name="connsiteX26" fmla="*/ 427389 w 7726629"/>
              <a:gd name="connsiteY26" fmla="*/ 900950 h 3920548"/>
              <a:gd name="connsiteX27" fmla="*/ 134002 w 7726629"/>
              <a:gd name="connsiteY27" fmla="*/ 942886 h 3920548"/>
              <a:gd name="connsiteX28" fmla="*/ 89597 w 7726629"/>
              <a:gd name="connsiteY28" fmla="*/ 526321 h 3920548"/>
              <a:gd name="connsiteX29" fmla="*/ 1501102 w 7726629"/>
              <a:gd name="connsiteY29"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3394037 w 7726629"/>
              <a:gd name="connsiteY22" fmla="*/ 1877596 h 3920548"/>
              <a:gd name="connsiteX23" fmla="*/ 3264524 w 7726629"/>
              <a:gd name="connsiteY23" fmla="*/ 1742934 h 3920548"/>
              <a:gd name="connsiteX24" fmla="*/ 2002166 w 7726629"/>
              <a:gd name="connsiteY24" fmla="*/ 626688 h 3920548"/>
              <a:gd name="connsiteX25" fmla="*/ 427389 w 7726629"/>
              <a:gd name="connsiteY25" fmla="*/ 900950 h 3920548"/>
              <a:gd name="connsiteX26" fmla="*/ 134002 w 7726629"/>
              <a:gd name="connsiteY26" fmla="*/ 942886 h 3920548"/>
              <a:gd name="connsiteX27" fmla="*/ 89597 w 7726629"/>
              <a:gd name="connsiteY27" fmla="*/ 526321 h 3920548"/>
              <a:gd name="connsiteX28" fmla="*/ 1501102 w 7726629"/>
              <a:gd name="connsiteY28"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314137 w 7726629"/>
              <a:gd name="connsiteY7" fmla="*/ 2108176 h 3920548"/>
              <a:gd name="connsiteX8" fmla="*/ 4457570 w 7726629"/>
              <a:gd name="connsiteY8" fmla="*/ 2259327 h 3920548"/>
              <a:gd name="connsiteX9" fmla="*/ 6414726 w 7726629"/>
              <a:gd name="connsiteY9" fmla="*/ 3407390 h 3920548"/>
              <a:gd name="connsiteX10" fmla="*/ 7127166 w 7726629"/>
              <a:gd name="connsiteY10" fmla="*/ 3100088 h 3920548"/>
              <a:gd name="connsiteX11" fmla="*/ 7026764 w 7726629"/>
              <a:gd name="connsiteY11" fmla="*/ 2999730 h 3920548"/>
              <a:gd name="connsiteX12" fmla="*/ 7063671 w 7726629"/>
              <a:gd name="connsiteY12" fmla="*/ 2907004 h 3920548"/>
              <a:gd name="connsiteX13" fmla="*/ 7602068 w 7726629"/>
              <a:gd name="connsiteY13" fmla="*/ 2896828 h 3920548"/>
              <a:gd name="connsiteX14" fmla="*/ 7726610 w 7726629"/>
              <a:gd name="connsiteY14" fmla="*/ 3023854 h 3920548"/>
              <a:gd name="connsiteX15" fmla="*/ 7716465 w 7726629"/>
              <a:gd name="connsiteY15" fmla="*/ 3562313 h 3920548"/>
              <a:gd name="connsiteX16" fmla="*/ 7623758 w 7726629"/>
              <a:gd name="connsiteY16" fmla="*/ 3599158 h 3920548"/>
              <a:gd name="connsiteX17" fmla="*/ 7485223 w 7726629"/>
              <a:gd name="connsiteY17" fmla="*/ 3460727 h 3920548"/>
              <a:gd name="connsiteX18" fmla="*/ 6450234 w 7726629"/>
              <a:gd name="connsiteY18" fmla="*/ 3911636 h 3920548"/>
              <a:gd name="connsiteX19" fmla="*/ 4124876 w 7726629"/>
              <a:gd name="connsiteY19" fmla="*/ 2639003 h 3920548"/>
              <a:gd name="connsiteX20" fmla="*/ 3949608 w 7726629"/>
              <a:gd name="connsiteY20" fmla="*/ 2457411 h 3920548"/>
              <a:gd name="connsiteX21" fmla="*/ 3394037 w 7726629"/>
              <a:gd name="connsiteY21" fmla="*/ 1877596 h 3920548"/>
              <a:gd name="connsiteX22" fmla="*/ 3264524 w 7726629"/>
              <a:gd name="connsiteY22" fmla="*/ 1742934 h 3920548"/>
              <a:gd name="connsiteX23" fmla="*/ 2002166 w 7726629"/>
              <a:gd name="connsiteY23" fmla="*/ 626688 h 3920548"/>
              <a:gd name="connsiteX24" fmla="*/ 427389 w 7726629"/>
              <a:gd name="connsiteY24" fmla="*/ 900950 h 3920548"/>
              <a:gd name="connsiteX25" fmla="*/ 134002 w 7726629"/>
              <a:gd name="connsiteY25" fmla="*/ 942886 h 3920548"/>
              <a:gd name="connsiteX26" fmla="*/ 89597 w 7726629"/>
              <a:gd name="connsiteY26" fmla="*/ 526321 h 3920548"/>
              <a:gd name="connsiteX27" fmla="*/ 1501102 w 7726629"/>
              <a:gd name="connsiteY27"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314137 w 7726629"/>
              <a:gd name="connsiteY6" fmla="*/ 2108176 h 3920548"/>
              <a:gd name="connsiteX7" fmla="*/ 4457570 w 7726629"/>
              <a:gd name="connsiteY7" fmla="*/ 2259327 h 3920548"/>
              <a:gd name="connsiteX8" fmla="*/ 6414726 w 7726629"/>
              <a:gd name="connsiteY8" fmla="*/ 3407390 h 3920548"/>
              <a:gd name="connsiteX9" fmla="*/ 7127166 w 7726629"/>
              <a:gd name="connsiteY9" fmla="*/ 3100088 h 3920548"/>
              <a:gd name="connsiteX10" fmla="*/ 7026764 w 7726629"/>
              <a:gd name="connsiteY10" fmla="*/ 2999730 h 3920548"/>
              <a:gd name="connsiteX11" fmla="*/ 7063671 w 7726629"/>
              <a:gd name="connsiteY11" fmla="*/ 2907004 h 3920548"/>
              <a:gd name="connsiteX12" fmla="*/ 7602068 w 7726629"/>
              <a:gd name="connsiteY12" fmla="*/ 2896828 h 3920548"/>
              <a:gd name="connsiteX13" fmla="*/ 7726610 w 7726629"/>
              <a:gd name="connsiteY13" fmla="*/ 3023854 h 3920548"/>
              <a:gd name="connsiteX14" fmla="*/ 7716465 w 7726629"/>
              <a:gd name="connsiteY14" fmla="*/ 3562313 h 3920548"/>
              <a:gd name="connsiteX15" fmla="*/ 7623758 w 7726629"/>
              <a:gd name="connsiteY15" fmla="*/ 3599158 h 3920548"/>
              <a:gd name="connsiteX16" fmla="*/ 7485223 w 7726629"/>
              <a:gd name="connsiteY16" fmla="*/ 3460727 h 3920548"/>
              <a:gd name="connsiteX17" fmla="*/ 6450234 w 7726629"/>
              <a:gd name="connsiteY17" fmla="*/ 3911636 h 3920548"/>
              <a:gd name="connsiteX18" fmla="*/ 4124876 w 7726629"/>
              <a:gd name="connsiteY18" fmla="*/ 2639003 h 3920548"/>
              <a:gd name="connsiteX19" fmla="*/ 3949608 w 7726629"/>
              <a:gd name="connsiteY19" fmla="*/ 2457411 h 3920548"/>
              <a:gd name="connsiteX20" fmla="*/ 3394037 w 7726629"/>
              <a:gd name="connsiteY20" fmla="*/ 1877596 h 3920548"/>
              <a:gd name="connsiteX21" fmla="*/ 3264524 w 7726629"/>
              <a:gd name="connsiteY21" fmla="*/ 1742934 h 3920548"/>
              <a:gd name="connsiteX22" fmla="*/ 2002166 w 7726629"/>
              <a:gd name="connsiteY22" fmla="*/ 626688 h 3920548"/>
              <a:gd name="connsiteX23" fmla="*/ 427389 w 7726629"/>
              <a:gd name="connsiteY23" fmla="*/ 900950 h 3920548"/>
              <a:gd name="connsiteX24" fmla="*/ 134002 w 7726629"/>
              <a:gd name="connsiteY24" fmla="*/ 942886 h 3920548"/>
              <a:gd name="connsiteX25" fmla="*/ 89597 w 7726629"/>
              <a:gd name="connsiteY25" fmla="*/ 526321 h 3920548"/>
              <a:gd name="connsiteX26" fmla="*/ 1501102 w 7726629"/>
              <a:gd name="connsiteY26"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4314137 w 7726629"/>
              <a:gd name="connsiteY5" fmla="*/ 2108176 h 3920548"/>
              <a:gd name="connsiteX6" fmla="*/ 4457570 w 7726629"/>
              <a:gd name="connsiteY6" fmla="*/ 2259327 h 3920548"/>
              <a:gd name="connsiteX7" fmla="*/ 6414726 w 7726629"/>
              <a:gd name="connsiteY7" fmla="*/ 3407390 h 3920548"/>
              <a:gd name="connsiteX8" fmla="*/ 7127166 w 7726629"/>
              <a:gd name="connsiteY8" fmla="*/ 3100088 h 3920548"/>
              <a:gd name="connsiteX9" fmla="*/ 7026764 w 7726629"/>
              <a:gd name="connsiteY9" fmla="*/ 2999730 h 3920548"/>
              <a:gd name="connsiteX10" fmla="*/ 7063671 w 7726629"/>
              <a:gd name="connsiteY10" fmla="*/ 2907004 h 3920548"/>
              <a:gd name="connsiteX11" fmla="*/ 7602068 w 7726629"/>
              <a:gd name="connsiteY11" fmla="*/ 2896828 h 3920548"/>
              <a:gd name="connsiteX12" fmla="*/ 7726610 w 7726629"/>
              <a:gd name="connsiteY12" fmla="*/ 3023854 h 3920548"/>
              <a:gd name="connsiteX13" fmla="*/ 7716465 w 7726629"/>
              <a:gd name="connsiteY13" fmla="*/ 3562313 h 3920548"/>
              <a:gd name="connsiteX14" fmla="*/ 7623758 w 7726629"/>
              <a:gd name="connsiteY14" fmla="*/ 3599158 h 3920548"/>
              <a:gd name="connsiteX15" fmla="*/ 7485223 w 7726629"/>
              <a:gd name="connsiteY15" fmla="*/ 3460727 h 3920548"/>
              <a:gd name="connsiteX16" fmla="*/ 6450234 w 7726629"/>
              <a:gd name="connsiteY16" fmla="*/ 3911636 h 3920548"/>
              <a:gd name="connsiteX17" fmla="*/ 4124876 w 7726629"/>
              <a:gd name="connsiteY17" fmla="*/ 2639003 h 3920548"/>
              <a:gd name="connsiteX18" fmla="*/ 3949608 w 7726629"/>
              <a:gd name="connsiteY18" fmla="*/ 2457411 h 3920548"/>
              <a:gd name="connsiteX19" fmla="*/ 3394037 w 7726629"/>
              <a:gd name="connsiteY19" fmla="*/ 1877596 h 3920548"/>
              <a:gd name="connsiteX20" fmla="*/ 3264524 w 7726629"/>
              <a:gd name="connsiteY20" fmla="*/ 1742934 h 3920548"/>
              <a:gd name="connsiteX21" fmla="*/ 2002166 w 7726629"/>
              <a:gd name="connsiteY21" fmla="*/ 626688 h 3920548"/>
              <a:gd name="connsiteX22" fmla="*/ 427389 w 7726629"/>
              <a:gd name="connsiteY22" fmla="*/ 900950 h 3920548"/>
              <a:gd name="connsiteX23" fmla="*/ 134002 w 7726629"/>
              <a:gd name="connsiteY23" fmla="*/ 942886 h 3920548"/>
              <a:gd name="connsiteX24" fmla="*/ 89597 w 7726629"/>
              <a:gd name="connsiteY24" fmla="*/ 526321 h 3920548"/>
              <a:gd name="connsiteX25" fmla="*/ 1501102 w 7726629"/>
              <a:gd name="connsiteY25"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4314137 w 7726629"/>
              <a:gd name="connsiteY4" fmla="*/ 2108176 h 3920548"/>
              <a:gd name="connsiteX5" fmla="*/ 4457570 w 7726629"/>
              <a:gd name="connsiteY5" fmla="*/ 2259327 h 3920548"/>
              <a:gd name="connsiteX6" fmla="*/ 6414726 w 7726629"/>
              <a:gd name="connsiteY6" fmla="*/ 3407390 h 3920548"/>
              <a:gd name="connsiteX7" fmla="*/ 7127166 w 7726629"/>
              <a:gd name="connsiteY7" fmla="*/ 3100088 h 3920548"/>
              <a:gd name="connsiteX8" fmla="*/ 7026764 w 7726629"/>
              <a:gd name="connsiteY8" fmla="*/ 2999730 h 3920548"/>
              <a:gd name="connsiteX9" fmla="*/ 7063671 w 7726629"/>
              <a:gd name="connsiteY9" fmla="*/ 2907004 h 3920548"/>
              <a:gd name="connsiteX10" fmla="*/ 7602068 w 7726629"/>
              <a:gd name="connsiteY10" fmla="*/ 2896828 h 3920548"/>
              <a:gd name="connsiteX11" fmla="*/ 7726610 w 7726629"/>
              <a:gd name="connsiteY11" fmla="*/ 3023854 h 3920548"/>
              <a:gd name="connsiteX12" fmla="*/ 7716465 w 7726629"/>
              <a:gd name="connsiteY12" fmla="*/ 3562313 h 3920548"/>
              <a:gd name="connsiteX13" fmla="*/ 7623758 w 7726629"/>
              <a:gd name="connsiteY13" fmla="*/ 3599158 h 3920548"/>
              <a:gd name="connsiteX14" fmla="*/ 7485223 w 7726629"/>
              <a:gd name="connsiteY14" fmla="*/ 3460727 h 3920548"/>
              <a:gd name="connsiteX15" fmla="*/ 6450234 w 7726629"/>
              <a:gd name="connsiteY15" fmla="*/ 3911636 h 3920548"/>
              <a:gd name="connsiteX16" fmla="*/ 4124876 w 7726629"/>
              <a:gd name="connsiteY16" fmla="*/ 2639003 h 3920548"/>
              <a:gd name="connsiteX17" fmla="*/ 3949608 w 7726629"/>
              <a:gd name="connsiteY17" fmla="*/ 2457411 h 3920548"/>
              <a:gd name="connsiteX18" fmla="*/ 3394037 w 7726629"/>
              <a:gd name="connsiteY18" fmla="*/ 1877596 h 3920548"/>
              <a:gd name="connsiteX19" fmla="*/ 3264524 w 7726629"/>
              <a:gd name="connsiteY19" fmla="*/ 1742934 h 3920548"/>
              <a:gd name="connsiteX20" fmla="*/ 2002166 w 7726629"/>
              <a:gd name="connsiteY20" fmla="*/ 626688 h 3920548"/>
              <a:gd name="connsiteX21" fmla="*/ 427389 w 7726629"/>
              <a:gd name="connsiteY21" fmla="*/ 900950 h 3920548"/>
              <a:gd name="connsiteX22" fmla="*/ 134002 w 7726629"/>
              <a:gd name="connsiteY22" fmla="*/ 942886 h 3920548"/>
              <a:gd name="connsiteX23" fmla="*/ 89597 w 7726629"/>
              <a:gd name="connsiteY23" fmla="*/ 526321 h 3920548"/>
              <a:gd name="connsiteX24" fmla="*/ 1501102 w 7726629"/>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29" h="3920548">
                <a:moveTo>
                  <a:pt x="1501102" y="914"/>
                </a:moveTo>
                <a:cubicBezTo>
                  <a:pt x="1679131" y="6348"/>
                  <a:pt x="1855736" y="36111"/>
                  <a:pt x="2022430" y="93260"/>
                </a:cubicBezTo>
                <a:cubicBezTo>
                  <a:pt x="2559690" y="277407"/>
                  <a:pt x="2873341" y="570773"/>
                  <a:pt x="3602316" y="1367093"/>
                </a:cubicBezTo>
                <a:cubicBezTo>
                  <a:pt x="3617470" y="1383588"/>
                  <a:pt x="3675971" y="1444535"/>
                  <a:pt x="3755970" y="1527103"/>
                </a:cubicBezTo>
                <a:lnTo>
                  <a:pt x="4314137" y="2108176"/>
                </a:lnTo>
                <a:lnTo>
                  <a:pt x="4457570" y="2259327"/>
                </a:lnTo>
                <a:cubicBezTo>
                  <a:pt x="5153568" y="3021310"/>
                  <a:pt x="5746715" y="3515380"/>
                  <a:pt x="6414726" y="3407390"/>
                </a:cubicBezTo>
                <a:cubicBezTo>
                  <a:pt x="6779080" y="3347737"/>
                  <a:pt x="6991255" y="3211850"/>
                  <a:pt x="7127166" y="3100088"/>
                </a:cubicBezTo>
                <a:lnTo>
                  <a:pt x="7026764" y="2999730"/>
                </a:lnTo>
                <a:cubicBezTo>
                  <a:pt x="6977262" y="2950165"/>
                  <a:pt x="6993704" y="2908320"/>
                  <a:pt x="7063671" y="2907004"/>
                </a:cubicBezTo>
                <a:lnTo>
                  <a:pt x="7602068" y="2896828"/>
                </a:lnTo>
                <a:cubicBezTo>
                  <a:pt x="7672036" y="2895600"/>
                  <a:pt x="7727834" y="2952709"/>
                  <a:pt x="7726610" y="3023854"/>
                </a:cubicBezTo>
                <a:lnTo>
                  <a:pt x="7716465" y="3562313"/>
                </a:lnTo>
                <a:cubicBezTo>
                  <a:pt x="7715066" y="3632230"/>
                  <a:pt x="7673260" y="3648723"/>
                  <a:pt x="7623758" y="3599158"/>
                </a:cubicBezTo>
                <a:lnTo>
                  <a:pt x="7485223" y="3460727"/>
                </a:lnTo>
                <a:cubicBezTo>
                  <a:pt x="7266751" y="3643635"/>
                  <a:pt x="6873186" y="3873475"/>
                  <a:pt x="6450234" y="3911636"/>
                </a:cubicBezTo>
                <a:cubicBezTo>
                  <a:pt x="5440608" y="4003046"/>
                  <a:pt x="4829795" y="3378177"/>
                  <a:pt x="4124876" y="2639003"/>
                </a:cubicBezTo>
                <a:cubicBezTo>
                  <a:pt x="4122252" y="2637775"/>
                  <a:pt x="4051236" y="2562857"/>
                  <a:pt x="3949608" y="2457411"/>
                </a:cubicBezTo>
                <a:lnTo>
                  <a:pt x="3394037" y="1877596"/>
                </a:lnTo>
                <a:lnTo>
                  <a:pt x="3264524" y="1742934"/>
                </a:lnTo>
                <a:cubicBezTo>
                  <a:pt x="2567267" y="981002"/>
                  <a:pt x="2356521" y="793035"/>
                  <a:pt x="2002166" y="626688"/>
                </a:cubicBezTo>
                <a:cubicBezTo>
                  <a:pt x="1498033" y="389143"/>
                  <a:pt x="826149" y="513647"/>
                  <a:pt x="427389" y="900950"/>
                </a:cubicBezTo>
                <a:cubicBezTo>
                  <a:pt x="349857" y="975876"/>
                  <a:pt x="229331" y="993676"/>
                  <a:pt x="134002" y="942886"/>
                </a:cubicBezTo>
                <a:cubicBezTo>
                  <a:pt x="-19652" y="861623"/>
                  <a:pt x="-50136" y="644394"/>
                  <a:pt x="89597" y="526321"/>
                </a:cubicBezTo>
                <a:cubicBezTo>
                  <a:pt x="420121" y="187267"/>
                  <a:pt x="967017" y="-15389"/>
                  <a:pt x="1501102" y="914"/>
                </a:cubicBezTo>
                <a:close/>
              </a:path>
            </a:pathLst>
          </a:custGeom>
          <a:gradFill flip="none" rotWithShape="1">
            <a:gsLst>
              <a:gs pos="100000">
                <a:schemeClr val="tx2"/>
              </a:gs>
              <a:gs pos="0">
                <a:srgbClr val="012A35"/>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80" name="Graphic 79" descr="Puzzle">
            <a:extLst>
              <a:ext uri="{FF2B5EF4-FFF2-40B4-BE49-F238E27FC236}">
                <a16:creationId xmlns:a16="http://schemas.microsoft.com/office/drawing/2014/main" xmlns="" id="{EF051F01-EAC6-405A-B265-E66C9715DFA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245234" y="3219274"/>
            <a:ext cx="842765" cy="842765"/>
          </a:xfrm>
          <a:prstGeom prst="rect">
            <a:avLst/>
          </a:prstGeom>
        </p:spPr>
      </p:pic>
      <p:pic>
        <p:nvPicPr>
          <p:cNvPr id="81" name="Graphic 80" descr="Lightbulb">
            <a:extLst>
              <a:ext uri="{FF2B5EF4-FFF2-40B4-BE49-F238E27FC236}">
                <a16:creationId xmlns:a16="http://schemas.microsoft.com/office/drawing/2014/main" xmlns="" id="{94CFC4E9-C925-4E63-9D0F-BE8D56D641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136027" y="3219274"/>
            <a:ext cx="842765" cy="842765"/>
          </a:xfrm>
          <a:prstGeom prst="rect">
            <a:avLst/>
          </a:prstGeom>
        </p:spPr>
      </p:pic>
      <p:pic>
        <p:nvPicPr>
          <p:cNvPr id="82" name="Graphic 81" descr="Rocket">
            <a:extLst>
              <a:ext uri="{FF2B5EF4-FFF2-40B4-BE49-F238E27FC236}">
                <a16:creationId xmlns:a16="http://schemas.microsoft.com/office/drawing/2014/main" xmlns=""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017351" y="3219274"/>
            <a:ext cx="842765" cy="842765"/>
          </a:xfrm>
          <a:prstGeom prst="rect">
            <a:avLst/>
          </a:prstGeom>
        </p:spPr>
      </p:pic>
      <p:sp>
        <p:nvSpPr>
          <p:cNvPr id="4" name="Oval 3">
            <a:extLst>
              <a:ext uri="{FF2B5EF4-FFF2-40B4-BE49-F238E27FC236}">
                <a16:creationId xmlns:a16="http://schemas.microsoft.com/office/drawing/2014/main" xmlns="" id="{FF2AA118-1EF5-42C9-8F0A-B5F0F9C64CC6}"/>
              </a:ext>
            </a:extLst>
          </p:cNvPr>
          <p:cNvSpPr/>
          <p:nvPr/>
        </p:nvSpPr>
        <p:spPr>
          <a:xfrm>
            <a:off x="1887005" y="3342175"/>
            <a:ext cx="596963" cy="596963"/>
          </a:xfrm>
          <a:prstGeom prst="ellipse">
            <a:avLst/>
          </a:prstGeom>
          <a:solidFill>
            <a:srgbClr val="012A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01</a:t>
            </a:r>
          </a:p>
        </p:txBody>
      </p:sp>
      <p:sp>
        <p:nvSpPr>
          <p:cNvPr id="83" name="Oval 82">
            <a:extLst>
              <a:ext uri="{FF2B5EF4-FFF2-40B4-BE49-F238E27FC236}">
                <a16:creationId xmlns:a16="http://schemas.microsoft.com/office/drawing/2014/main" xmlns="" id="{C8ABE6B4-46B0-4978-9563-CEF48580C72F}"/>
              </a:ext>
            </a:extLst>
          </p:cNvPr>
          <p:cNvSpPr/>
          <p:nvPr/>
        </p:nvSpPr>
        <p:spPr>
          <a:xfrm>
            <a:off x="4950132" y="3314193"/>
            <a:ext cx="596963" cy="59696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02</a:t>
            </a:r>
          </a:p>
        </p:txBody>
      </p:sp>
      <p:sp>
        <p:nvSpPr>
          <p:cNvPr id="84" name="Oval 83">
            <a:extLst>
              <a:ext uri="{FF2B5EF4-FFF2-40B4-BE49-F238E27FC236}">
                <a16:creationId xmlns:a16="http://schemas.microsoft.com/office/drawing/2014/main" xmlns="" id="{A05EC467-0630-4023-B1A1-5AE16B413133}"/>
              </a:ext>
            </a:extLst>
          </p:cNvPr>
          <p:cNvSpPr/>
          <p:nvPr/>
        </p:nvSpPr>
        <p:spPr>
          <a:xfrm>
            <a:off x="8105807" y="3322499"/>
            <a:ext cx="596963" cy="5969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03</a:t>
            </a:r>
          </a:p>
        </p:txBody>
      </p:sp>
      <p:sp>
        <p:nvSpPr>
          <p:cNvPr id="5" name="Прямоугольник 4"/>
          <p:cNvSpPr/>
          <p:nvPr/>
        </p:nvSpPr>
        <p:spPr>
          <a:xfrm>
            <a:off x="343171" y="44624"/>
            <a:ext cx="8549308" cy="646331"/>
          </a:xfrm>
          <a:prstGeom prst="rect">
            <a:avLst/>
          </a:prstGeom>
        </p:spPr>
        <p:txBody>
          <a:bodyPr wrap="square">
            <a:spAutoFit/>
          </a:bodyPr>
          <a:lstStyle/>
          <a:p>
            <a:r>
              <a:rPr lang="uz-Cyrl-UZ" b="1" u="sng" dirty="0">
                <a:hlinkClick r:id="rId9"/>
              </a:rPr>
              <a:t>Миллий стандарт </a:t>
            </a:r>
            <a:r>
              <a:rPr lang="uz-Cyrl-UZ" b="1" dirty="0"/>
              <a:t>21-сонли БҲМС «Хўжалик юритувчи субъектларнинг молия-хўжалик фаолияти бухгалтерия ҳисоби счётлар режаси» </a:t>
            </a:r>
            <a:r>
              <a:rPr lang="uz-Cyrl-UZ" dirty="0"/>
              <a:t>деб номланади.</a:t>
            </a:r>
            <a:endParaRPr lang="ru-RU" b="1" dirty="0"/>
          </a:p>
        </p:txBody>
      </p:sp>
      <p:sp>
        <p:nvSpPr>
          <p:cNvPr id="6" name="Скругленная прямоугольная выноска 5"/>
          <p:cNvSpPr/>
          <p:nvPr/>
        </p:nvSpPr>
        <p:spPr>
          <a:xfrm>
            <a:off x="755576" y="690955"/>
            <a:ext cx="7822790" cy="1225877"/>
          </a:xfrm>
          <a:prstGeom prst="wedgeRoundRectCallout">
            <a:avLst>
              <a:gd name="adj1" fmla="val -27890"/>
              <a:gd name="adj2" fmla="val 12028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000" b="1" dirty="0" smtClean="0"/>
              <a:t>  </a:t>
            </a:r>
            <a:r>
              <a:rPr lang="uz-Cyrl-UZ" sz="2000" b="1" dirty="0" smtClean="0"/>
              <a:t>21-сонли </a:t>
            </a:r>
            <a:r>
              <a:rPr lang="uz-Cyrl-UZ" sz="2000" b="1" dirty="0"/>
              <a:t>БҲМС бўйича барча счётлар йўналиши ва бажарадиган вазифаларига асосан 3 та гуруҳга бўлинади:</a:t>
            </a:r>
            <a:endParaRPr lang="ru-RU" sz="2000" dirty="0"/>
          </a:p>
        </p:txBody>
      </p:sp>
      <p:sp>
        <p:nvSpPr>
          <p:cNvPr id="7" name="Прямоугольник 6"/>
          <p:cNvSpPr/>
          <p:nvPr/>
        </p:nvSpPr>
        <p:spPr>
          <a:xfrm>
            <a:off x="343171" y="5085184"/>
            <a:ext cx="2232248" cy="646331"/>
          </a:xfrm>
          <a:prstGeom prst="rect">
            <a:avLst/>
          </a:prstGeom>
        </p:spPr>
        <p:txBody>
          <a:bodyPr wrap="square">
            <a:spAutoFit/>
          </a:bodyPr>
          <a:lstStyle/>
          <a:p>
            <a:r>
              <a:rPr lang="uz-Cyrl-UZ" b="1" dirty="0"/>
              <a:t>активларни  ҳисобга олувчи счётлар;</a:t>
            </a:r>
            <a:endParaRPr lang="ru-RU" b="1" dirty="0"/>
          </a:p>
        </p:txBody>
      </p:sp>
      <p:sp>
        <p:nvSpPr>
          <p:cNvPr id="8" name="Прямоугольник 7"/>
          <p:cNvSpPr/>
          <p:nvPr/>
        </p:nvSpPr>
        <p:spPr>
          <a:xfrm>
            <a:off x="3369276" y="5013176"/>
            <a:ext cx="2376265" cy="923330"/>
          </a:xfrm>
          <a:prstGeom prst="rect">
            <a:avLst/>
          </a:prstGeom>
        </p:spPr>
        <p:txBody>
          <a:bodyPr wrap="square">
            <a:spAutoFit/>
          </a:bodyPr>
          <a:lstStyle/>
          <a:p>
            <a:r>
              <a:rPr lang="uz-Cyrl-UZ" b="1" dirty="0"/>
              <a:t>мажбуриятларни  ҳисобга олувчи счётлар;</a:t>
            </a:r>
            <a:endParaRPr lang="ru-RU" b="1" dirty="0"/>
          </a:p>
        </p:txBody>
      </p:sp>
      <p:sp>
        <p:nvSpPr>
          <p:cNvPr id="9" name="Прямоугольник 8"/>
          <p:cNvSpPr/>
          <p:nvPr/>
        </p:nvSpPr>
        <p:spPr>
          <a:xfrm>
            <a:off x="6399260" y="5030493"/>
            <a:ext cx="2421212" cy="646331"/>
          </a:xfrm>
          <a:prstGeom prst="rect">
            <a:avLst/>
          </a:prstGeom>
        </p:spPr>
        <p:txBody>
          <a:bodyPr wrap="square">
            <a:spAutoFit/>
          </a:bodyPr>
          <a:lstStyle/>
          <a:p>
            <a:r>
              <a:rPr lang="uz-Cyrl-UZ" b="1" dirty="0"/>
              <a:t>капитални  ҳисобга олувчи счётлар.</a:t>
            </a:r>
            <a:endParaRPr lang="ru-RU" b="1" dirty="0"/>
          </a:p>
        </p:txBody>
      </p:sp>
    </p:spTree>
    <p:extLst>
      <p:ext uri="{BB962C8B-B14F-4D97-AF65-F5344CB8AC3E}">
        <p14:creationId xmlns:p14="http://schemas.microsoft.com/office/powerpoint/2010/main" val="2103335513"/>
      </p:ext>
    </p:extLst>
  </p:cSld>
  <p:clrMapOvr>
    <a:masterClrMapping/>
  </p:clrMapOvr>
  <p:transition spd="slow">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BFAE1-45D3-4B3B-81D2-0BF25FA84FB8}"/>
              </a:ext>
            </a:extLst>
          </p:cNvPr>
          <p:cNvSpPr>
            <a:spLocks noGrp="1"/>
          </p:cNvSpPr>
          <p:nvPr>
            <p:ph type="title"/>
          </p:nvPr>
        </p:nvSpPr>
        <p:spPr>
          <a:xfrm>
            <a:off x="144754" y="32382"/>
            <a:ext cx="8856984" cy="1143000"/>
          </a:xfrm>
        </p:spPr>
        <p:txBody>
          <a:bodyPr>
            <a:noAutofit/>
          </a:bodyPr>
          <a:lstStyle/>
          <a:p>
            <a:r>
              <a:rPr lang="uz-Cyrl-UZ" sz="2000" b="1" dirty="0"/>
              <a:t>21-сонли БҲМС бўйича 6 қисм, 9 бўлим ва 249 та баланс счёти, 50 та транзит счёт ва 16 та балансдан ташқари счётдан иборат бўлиб, ҳаммаси бўлиб 315 та счётни ташкил қилади. </a:t>
            </a:r>
            <a:r>
              <a:rPr lang="ru-RU" sz="2000" b="1" dirty="0"/>
              <a:t/>
            </a:r>
            <a:br>
              <a:rPr lang="ru-RU" sz="2000" b="1" dirty="0"/>
            </a:br>
            <a:endParaRPr lang="en-US" sz="2000" dirty="0"/>
          </a:p>
        </p:txBody>
      </p:sp>
      <p:sp>
        <p:nvSpPr>
          <p:cNvPr id="53" name="Freeform 761">
            <a:extLst>
              <a:ext uri="{FF2B5EF4-FFF2-40B4-BE49-F238E27FC236}">
                <a16:creationId xmlns="" xmlns:a16="http://schemas.microsoft.com/office/drawing/2014/main" id="{F3C3F8A5-95CA-4ADC-8D2F-625254CC34D8}"/>
              </a:ext>
            </a:extLst>
          </p:cNvPr>
          <p:cNvSpPr>
            <a:spLocks/>
          </p:cNvSpPr>
          <p:nvPr/>
        </p:nvSpPr>
        <p:spPr bwMode="auto">
          <a:xfrm>
            <a:off x="4097684" y="1791428"/>
            <a:ext cx="948634" cy="1259866"/>
          </a:xfrm>
          <a:custGeom>
            <a:avLst/>
            <a:gdLst>
              <a:gd name="T0" fmla="*/ 0 w 3048"/>
              <a:gd name="T1" fmla="*/ 537 h 4048"/>
              <a:gd name="T2" fmla="*/ 0 w 3048"/>
              <a:gd name="T3" fmla="*/ 2523 h 4048"/>
              <a:gd name="T4" fmla="*/ 1524 w 3048"/>
              <a:gd name="T5" fmla="*/ 4048 h 4048"/>
              <a:gd name="T6" fmla="*/ 3048 w 3048"/>
              <a:gd name="T7" fmla="*/ 2523 h 4048"/>
              <a:gd name="T8" fmla="*/ 3048 w 3048"/>
              <a:gd name="T9" fmla="*/ 537 h 4048"/>
              <a:gd name="T10" fmla="*/ 3046 w 3048"/>
              <a:gd name="T11" fmla="*/ 481 h 4048"/>
              <a:gd name="T12" fmla="*/ 3025 w 3048"/>
              <a:gd name="T13" fmla="*/ 377 h 4048"/>
              <a:gd name="T14" fmla="*/ 2984 w 3048"/>
              <a:gd name="T15" fmla="*/ 281 h 4048"/>
              <a:gd name="T16" fmla="*/ 2926 w 3048"/>
              <a:gd name="T17" fmla="*/ 195 h 4048"/>
              <a:gd name="T18" fmla="*/ 2854 w 3048"/>
              <a:gd name="T19" fmla="*/ 123 h 4048"/>
              <a:gd name="T20" fmla="*/ 2767 w 3048"/>
              <a:gd name="T21" fmla="*/ 64 h 4048"/>
              <a:gd name="T22" fmla="*/ 2672 w 3048"/>
              <a:gd name="T23" fmla="*/ 24 h 4048"/>
              <a:gd name="T24" fmla="*/ 2567 w 3048"/>
              <a:gd name="T25" fmla="*/ 2 h 4048"/>
              <a:gd name="T26" fmla="*/ 2512 w 3048"/>
              <a:gd name="T27" fmla="*/ 0 h 4048"/>
              <a:gd name="T28" fmla="*/ 537 w 3048"/>
              <a:gd name="T29" fmla="*/ 0 h 4048"/>
              <a:gd name="T30" fmla="*/ 482 w 3048"/>
              <a:gd name="T31" fmla="*/ 2 h 4048"/>
              <a:gd name="T32" fmla="*/ 378 w 3048"/>
              <a:gd name="T33" fmla="*/ 24 h 4048"/>
              <a:gd name="T34" fmla="*/ 281 w 3048"/>
              <a:gd name="T35" fmla="*/ 64 h 4048"/>
              <a:gd name="T36" fmla="*/ 196 w 3048"/>
              <a:gd name="T37" fmla="*/ 123 h 4048"/>
              <a:gd name="T38" fmla="*/ 123 w 3048"/>
              <a:gd name="T39" fmla="*/ 195 h 4048"/>
              <a:gd name="T40" fmla="*/ 64 w 3048"/>
              <a:gd name="T41" fmla="*/ 281 h 4048"/>
              <a:gd name="T42" fmla="*/ 24 w 3048"/>
              <a:gd name="T43" fmla="*/ 377 h 4048"/>
              <a:gd name="T44" fmla="*/ 2 w 3048"/>
              <a:gd name="T45" fmla="*/ 481 h 4048"/>
              <a:gd name="T46" fmla="*/ 0 w 3048"/>
              <a:gd name="T47" fmla="*/ 537 h 4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8" h="4048">
                <a:moveTo>
                  <a:pt x="0" y="537"/>
                </a:moveTo>
                <a:lnTo>
                  <a:pt x="0" y="2523"/>
                </a:lnTo>
                <a:lnTo>
                  <a:pt x="1524" y="4048"/>
                </a:lnTo>
                <a:lnTo>
                  <a:pt x="3048" y="2523"/>
                </a:lnTo>
                <a:lnTo>
                  <a:pt x="3048" y="537"/>
                </a:lnTo>
                <a:lnTo>
                  <a:pt x="3046" y="481"/>
                </a:lnTo>
                <a:lnTo>
                  <a:pt x="3025" y="377"/>
                </a:lnTo>
                <a:lnTo>
                  <a:pt x="2984" y="281"/>
                </a:lnTo>
                <a:lnTo>
                  <a:pt x="2926" y="195"/>
                </a:lnTo>
                <a:lnTo>
                  <a:pt x="2854" y="123"/>
                </a:lnTo>
                <a:lnTo>
                  <a:pt x="2767" y="64"/>
                </a:lnTo>
                <a:lnTo>
                  <a:pt x="2672" y="24"/>
                </a:lnTo>
                <a:lnTo>
                  <a:pt x="2567" y="2"/>
                </a:lnTo>
                <a:lnTo>
                  <a:pt x="2512" y="0"/>
                </a:lnTo>
                <a:lnTo>
                  <a:pt x="537" y="0"/>
                </a:lnTo>
                <a:lnTo>
                  <a:pt x="482" y="2"/>
                </a:lnTo>
                <a:lnTo>
                  <a:pt x="378" y="24"/>
                </a:lnTo>
                <a:lnTo>
                  <a:pt x="281" y="64"/>
                </a:lnTo>
                <a:lnTo>
                  <a:pt x="196" y="123"/>
                </a:lnTo>
                <a:lnTo>
                  <a:pt x="123" y="195"/>
                </a:lnTo>
                <a:lnTo>
                  <a:pt x="64" y="281"/>
                </a:lnTo>
                <a:lnTo>
                  <a:pt x="24" y="377"/>
                </a:lnTo>
                <a:lnTo>
                  <a:pt x="2" y="481"/>
                </a:lnTo>
                <a:lnTo>
                  <a:pt x="0" y="53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4" name="Freeform 762">
            <a:extLst>
              <a:ext uri="{FF2B5EF4-FFF2-40B4-BE49-F238E27FC236}">
                <a16:creationId xmlns="" xmlns:a16="http://schemas.microsoft.com/office/drawing/2014/main" id="{460A8CC1-A32F-4FBB-AA39-F1B702753A1B}"/>
              </a:ext>
            </a:extLst>
          </p:cNvPr>
          <p:cNvSpPr>
            <a:spLocks/>
          </p:cNvSpPr>
          <p:nvPr/>
        </p:nvSpPr>
        <p:spPr bwMode="auto">
          <a:xfrm>
            <a:off x="4971623" y="2154947"/>
            <a:ext cx="1212559" cy="1162762"/>
          </a:xfrm>
          <a:custGeom>
            <a:avLst/>
            <a:gdLst>
              <a:gd name="T0" fmla="*/ 1794 w 3895"/>
              <a:gd name="T1" fmla="*/ 118 h 3740"/>
              <a:gd name="T2" fmla="*/ 240 w 3895"/>
              <a:gd name="T3" fmla="*/ 1356 h 3740"/>
              <a:gd name="T4" fmla="*/ 0 w 3895"/>
              <a:gd name="T5" fmla="*/ 3498 h 3740"/>
              <a:gd name="T6" fmla="*/ 2141 w 3895"/>
              <a:gd name="T7" fmla="*/ 3740 h 3740"/>
              <a:gd name="T8" fmla="*/ 3693 w 3895"/>
              <a:gd name="T9" fmla="*/ 2501 h 3740"/>
              <a:gd name="T10" fmla="*/ 3735 w 3895"/>
              <a:gd name="T11" fmla="*/ 2466 h 3740"/>
              <a:gd name="T12" fmla="*/ 3803 w 3895"/>
              <a:gd name="T13" fmla="*/ 2384 h 3740"/>
              <a:gd name="T14" fmla="*/ 3854 w 3895"/>
              <a:gd name="T15" fmla="*/ 2291 h 3740"/>
              <a:gd name="T16" fmla="*/ 3884 w 3895"/>
              <a:gd name="T17" fmla="*/ 2193 h 3740"/>
              <a:gd name="T18" fmla="*/ 3895 w 3895"/>
              <a:gd name="T19" fmla="*/ 2090 h 3740"/>
              <a:gd name="T20" fmla="*/ 3887 w 3895"/>
              <a:gd name="T21" fmla="*/ 1987 h 3740"/>
              <a:gd name="T22" fmla="*/ 3859 w 3895"/>
              <a:gd name="T23" fmla="*/ 1887 h 3740"/>
              <a:gd name="T24" fmla="*/ 3811 w 3895"/>
              <a:gd name="T25" fmla="*/ 1791 h 3740"/>
              <a:gd name="T26" fmla="*/ 3778 w 3895"/>
              <a:gd name="T27" fmla="*/ 1747 h 3740"/>
              <a:gd name="T28" fmla="*/ 3163 w 3895"/>
              <a:gd name="T29" fmla="*/ 975 h 3740"/>
              <a:gd name="T30" fmla="*/ 2547 w 3895"/>
              <a:gd name="T31" fmla="*/ 202 h 3740"/>
              <a:gd name="T32" fmla="*/ 2511 w 3895"/>
              <a:gd name="T33" fmla="*/ 161 h 3740"/>
              <a:gd name="T34" fmla="*/ 2429 w 3895"/>
              <a:gd name="T35" fmla="*/ 92 h 3740"/>
              <a:gd name="T36" fmla="*/ 2338 w 3895"/>
              <a:gd name="T37" fmla="*/ 42 h 3740"/>
              <a:gd name="T38" fmla="*/ 2239 w 3895"/>
              <a:gd name="T39" fmla="*/ 11 h 3740"/>
              <a:gd name="T40" fmla="*/ 2136 w 3895"/>
              <a:gd name="T41" fmla="*/ 0 h 3740"/>
              <a:gd name="T42" fmla="*/ 2033 w 3895"/>
              <a:gd name="T43" fmla="*/ 8 h 3740"/>
              <a:gd name="T44" fmla="*/ 1933 w 3895"/>
              <a:gd name="T45" fmla="*/ 36 h 3740"/>
              <a:gd name="T46" fmla="*/ 1837 w 3895"/>
              <a:gd name="T47" fmla="*/ 84 h 3740"/>
              <a:gd name="T48" fmla="*/ 1794 w 3895"/>
              <a:gd name="T49" fmla="*/ 118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5" h="3740">
                <a:moveTo>
                  <a:pt x="1794" y="118"/>
                </a:moveTo>
                <a:lnTo>
                  <a:pt x="240" y="1356"/>
                </a:lnTo>
                <a:lnTo>
                  <a:pt x="0" y="3498"/>
                </a:lnTo>
                <a:lnTo>
                  <a:pt x="2141" y="3740"/>
                </a:lnTo>
                <a:lnTo>
                  <a:pt x="3693" y="2501"/>
                </a:lnTo>
                <a:lnTo>
                  <a:pt x="3735" y="2466"/>
                </a:lnTo>
                <a:lnTo>
                  <a:pt x="3803" y="2384"/>
                </a:lnTo>
                <a:lnTo>
                  <a:pt x="3854" y="2291"/>
                </a:lnTo>
                <a:lnTo>
                  <a:pt x="3884" y="2193"/>
                </a:lnTo>
                <a:lnTo>
                  <a:pt x="3895" y="2090"/>
                </a:lnTo>
                <a:lnTo>
                  <a:pt x="3887" y="1987"/>
                </a:lnTo>
                <a:lnTo>
                  <a:pt x="3859" y="1887"/>
                </a:lnTo>
                <a:lnTo>
                  <a:pt x="3811" y="1791"/>
                </a:lnTo>
                <a:lnTo>
                  <a:pt x="3778" y="1747"/>
                </a:lnTo>
                <a:lnTo>
                  <a:pt x="3163" y="975"/>
                </a:lnTo>
                <a:lnTo>
                  <a:pt x="2547" y="202"/>
                </a:lnTo>
                <a:lnTo>
                  <a:pt x="2511" y="161"/>
                </a:lnTo>
                <a:lnTo>
                  <a:pt x="2429" y="92"/>
                </a:lnTo>
                <a:lnTo>
                  <a:pt x="2338" y="42"/>
                </a:lnTo>
                <a:lnTo>
                  <a:pt x="2239" y="11"/>
                </a:lnTo>
                <a:lnTo>
                  <a:pt x="2136" y="0"/>
                </a:lnTo>
                <a:lnTo>
                  <a:pt x="2033" y="8"/>
                </a:lnTo>
                <a:lnTo>
                  <a:pt x="1933" y="36"/>
                </a:lnTo>
                <a:lnTo>
                  <a:pt x="1837" y="84"/>
                </a:lnTo>
                <a:lnTo>
                  <a:pt x="1794" y="118"/>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5" name="Freeform 763">
            <a:extLst>
              <a:ext uri="{FF2B5EF4-FFF2-40B4-BE49-F238E27FC236}">
                <a16:creationId xmlns="" xmlns:a16="http://schemas.microsoft.com/office/drawing/2014/main" id="{D4FD4052-5FDF-43AC-B2F1-AE9A5DDAD780}"/>
              </a:ext>
            </a:extLst>
          </p:cNvPr>
          <p:cNvSpPr>
            <a:spLocks/>
          </p:cNvSpPr>
          <p:nvPr/>
        </p:nvSpPr>
        <p:spPr bwMode="auto">
          <a:xfrm>
            <a:off x="5069971" y="3317708"/>
            <a:ext cx="1299704" cy="1066903"/>
          </a:xfrm>
          <a:custGeom>
            <a:avLst/>
            <a:gdLst>
              <a:gd name="T0" fmla="*/ 3760 w 4176"/>
              <a:gd name="T1" fmla="*/ 443 h 3427"/>
              <a:gd name="T2" fmla="*/ 1824 w 4176"/>
              <a:gd name="T3" fmla="*/ 0 h 3427"/>
              <a:gd name="T4" fmla="*/ 0 w 4176"/>
              <a:gd name="T5" fmla="*/ 1146 h 3427"/>
              <a:gd name="T6" fmla="*/ 1146 w 4176"/>
              <a:gd name="T7" fmla="*/ 2972 h 3427"/>
              <a:gd name="T8" fmla="*/ 3081 w 4176"/>
              <a:gd name="T9" fmla="*/ 3414 h 3427"/>
              <a:gd name="T10" fmla="*/ 3135 w 4176"/>
              <a:gd name="T11" fmla="*/ 3424 h 3427"/>
              <a:gd name="T12" fmla="*/ 3243 w 4176"/>
              <a:gd name="T13" fmla="*/ 3427 h 3427"/>
              <a:gd name="T14" fmla="*/ 3346 w 4176"/>
              <a:gd name="T15" fmla="*/ 3409 h 3427"/>
              <a:gd name="T16" fmla="*/ 3442 w 4176"/>
              <a:gd name="T17" fmla="*/ 3372 h 3427"/>
              <a:gd name="T18" fmla="*/ 3529 w 4176"/>
              <a:gd name="T19" fmla="*/ 3316 h 3427"/>
              <a:gd name="T20" fmla="*/ 3604 w 4176"/>
              <a:gd name="T21" fmla="*/ 3246 h 3427"/>
              <a:gd name="T22" fmla="*/ 3666 w 4176"/>
              <a:gd name="T23" fmla="*/ 3161 h 3427"/>
              <a:gd name="T24" fmla="*/ 3710 w 4176"/>
              <a:gd name="T25" fmla="*/ 3064 h 3427"/>
              <a:gd name="T26" fmla="*/ 3724 w 4176"/>
              <a:gd name="T27" fmla="*/ 3011 h 3427"/>
              <a:gd name="T28" fmla="*/ 3943 w 4176"/>
              <a:gd name="T29" fmla="*/ 2047 h 3427"/>
              <a:gd name="T30" fmla="*/ 4164 w 4176"/>
              <a:gd name="T31" fmla="*/ 1085 h 3427"/>
              <a:gd name="T32" fmla="*/ 4174 w 4176"/>
              <a:gd name="T33" fmla="*/ 1031 h 3427"/>
              <a:gd name="T34" fmla="*/ 4176 w 4176"/>
              <a:gd name="T35" fmla="*/ 924 h 3427"/>
              <a:gd name="T36" fmla="*/ 4158 w 4176"/>
              <a:gd name="T37" fmla="*/ 820 h 3427"/>
              <a:gd name="T38" fmla="*/ 4121 w 4176"/>
              <a:gd name="T39" fmla="*/ 724 h 3427"/>
              <a:gd name="T40" fmla="*/ 4066 w 4176"/>
              <a:gd name="T41" fmla="*/ 637 h 3427"/>
              <a:gd name="T42" fmla="*/ 3995 w 4176"/>
              <a:gd name="T43" fmla="*/ 562 h 3427"/>
              <a:gd name="T44" fmla="*/ 3911 w 4176"/>
              <a:gd name="T45" fmla="*/ 500 h 3427"/>
              <a:gd name="T46" fmla="*/ 3813 w 4176"/>
              <a:gd name="T47" fmla="*/ 456 h 3427"/>
              <a:gd name="T48" fmla="*/ 3760 w 4176"/>
              <a:gd name="T49" fmla="*/ 443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6" h="3427">
                <a:moveTo>
                  <a:pt x="3760" y="443"/>
                </a:moveTo>
                <a:lnTo>
                  <a:pt x="1824" y="0"/>
                </a:lnTo>
                <a:lnTo>
                  <a:pt x="0" y="1146"/>
                </a:lnTo>
                <a:lnTo>
                  <a:pt x="1146" y="2972"/>
                </a:lnTo>
                <a:lnTo>
                  <a:pt x="3081" y="3414"/>
                </a:lnTo>
                <a:lnTo>
                  <a:pt x="3135" y="3424"/>
                </a:lnTo>
                <a:lnTo>
                  <a:pt x="3243" y="3427"/>
                </a:lnTo>
                <a:lnTo>
                  <a:pt x="3346" y="3409"/>
                </a:lnTo>
                <a:lnTo>
                  <a:pt x="3442" y="3372"/>
                </a:lnTo>
                <a:lnTo>
                  <a:pt x="3529" y="3316"/>
                </a:lnTo>
                <a:lnTo>
                  <a:pt x="3604" y="3246"/>
                </a:lnTo>
                <a:lnTo>
                  <a:pt x="3666" y="3161"/>
                </a:lnTo>
                <a:lnTo>
                  <a:pt x="3710" y="3064"/>
                </a:lnTo>
                <a:lnTo>
                  <a:pt x="3724" y="3011"/>
                </a:lnTo>
                <a:lnTo>
                  <a:pt x="3943" y="2047"/>
                </a:lnTo>
                <a:lnTo>
                  <a:pt x="4164" y="1085"/>
                </a:lnTo>
                <a:lnTo>
                  <a:pt x="4174" y="1031"/>
                </a:lnTo>
                <a:lnTo>
                  <a:pt x="4176" y="924"/>
                </a:lnTo>
                <a:lnTo>
                  <a:pt x="4158" y="820"/>
                </a:lnTo>
                <a:lnTo>
                  <a:pt x="4121" y="724"/>
                </a:lnTo>
                <a:lnTo>
                  <a:pt x="4066" y="637"/>
                </a:lnTo>
                <a:lnTo>
                  <a:pt x="3995" y="562"/>
                </a:lnTo>
                <a:lnTo>
                  <a:pt x="3911" y="500"/>
                </a:lnTo>
                <a:lnTo>
                  <a:pt x="3813" y="456"/>
                </a:lnTo>
                <a:lnTo>
                  <a:pt x="3760" y="443"/>
                </a:lnTo>
                <a:close/>
              </a:path>
            </a:pathLst>
          </a:custGeom>
          <a:solidFill>
            <a:srgbClr val="6C2B4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6" name="Freeform 764">
            <a:extLst>
              <a:ext uri="{FF2B5EF4-FFF2-40B4-BE49-F238E27FC236}">
                <a16:creationId xmlns="" xmlns:a16="http://schemas.microsoft.com/office/drawing/2014/main" id="{6DDDC7D2-6653-41CC-A9B5-652002D8B5D5}"/>
              </a:ext>
            </a:extLst>
          </p:cNvPr>
          <p:cNvSpPr>
            <a:spLocks/>
          </p:cNvSpPr>
          <p:nvPr/>
        </p:nvSpPr>
        <p:spPr bwMode="auto">
          <a:xfrm>
            <a:off x="4573246" y="4022337"/>
            <a:ext cx="1139108" cy="1284765"/>
          </a:xfrm>
          <a:custGeom>
            <a:avLst/>
            <a:gdLst>
              <a:gd name="T0" fmla="*/ 3606 w 3660"/>
              <a:gd name="T1" fmla="*/ 2502 h 4129"/>
              <a:gd name="T2" fmla="*/ 2745 w 3660"/>
              <a:gd name="T3" fmla="*/ 712 h 4129"/>
              <a:gd name="T4" fmla="*/ 711 w 3660"/>
              <a:gd name="T5" fmla="*/ 0 h 4129"/>
              <a:gd name="T6" fmla="*/ 0 w 3660"/>
              <a:gd name="T7" fmla="*/ 2034 h 4129"/>
              <a:gd name="T8" fmla="*/ 860 w 3660"/>
              <a:gd name="T9" fmla="*/ 3824 h 4129"/>
              <a:gd name="T10" fmla="*/ 886 w 3660"/>
              <a:gd name="T11" fmla="*/ 3872 h 4129"/>
              <a:gd name="T12" fmla="*/ 952 w 3660"/>
              <a:gd name="T13" fmla="*/ 3958 h 4129"/>
              <a:gd name="T14" fmla="*/ 1029 w 3660"/>
              <a:gd name="T15" fmla="*/ 4027 h 4129"/>
              <a:gd name="T16" fmla="*/ 1119 w 3660"/>
              <a:gd name="T17" fmla="*/ 4079 h 4129"/>
              <a:gd name="T18" fmla="*/ 1216 w 3660"/>
              <a:gd name="T19" fmla="*/ 4113 h 4129"/>
              <a:gd name="T20" fmla="*/ 1318 w 3660"/>
              <a:gd name="T21" fmla="*/ 4129 h 4129"/>
              <a:gd name="T22" fmla="*/ 1422 w 3660"/>
              <a:gd name="T23" fmla="*/ 4123 h 4129"/>
              <a:gd name="T24" fmla="*/ 1526 w 3660"/>
              <a:gd name="T25" fmla="*/ 4097 h 4129"/>
              <a:gd name="T26" fmla="*/ 1576 w 3660"/>
              <a:gd name="T27" fmla="*/ 4075 h 4129"/>
              <a:gd name="T28" fmla="*/ 2467 w 3660"/>
              <a:gd name="T29" fmla="*/ 3646 h 4129"/>
              <a:gd name="T30" fmla="*/ 3356 w 3660"/>
              <a:gd name="T31" fmla="*/ 3218 h 4129"/>
              <a:gd name="T32" fmla="*/ 3405 w 3660"/>
              <a:gd name="T33" fmla="*/ 3192 h 4129"/>
              <a:gd name="T34" fmla="*/ 3489 w 3660"/>
              <a:gd name="T35" fmla="*/ 3127 h 4129"/>
              <a:gd name="T36" fmla="*/ 3559 w 3660"/>
              <a:gd name="T37" fmla="*/ 3049 h 4129"/>
              <a:gd name="T38" fmla="*/ 3611 w 3660"/>
              <a:gd name="T39" fmla="*/ 2959 h 4129"/>
              <a:gd name="T40" fmla="*/ 3645 w 3660"/>
              <a:gd name="T41" fmla="*/ 2863 h 4129"/>
              <a:gd name="T42" fmla="*/ 3660 w 3660"/>
              <a:gd name="T43" fmla="*/ 2760 h 4129"/>
              <a:gd name="T44" fmla="*/ 3655 w 3660"/>
              <a:gd name="T45" fmla="*/ 2656 h 4129"/>
              <a:gd name="T46" fmla="*/ 3629 w 3660"/>
              <a:gd name="T47" fmla="*/ 2552 h 4129"/>
              <a:gd name="T48" fmla="*/ 3606 w 3660"/>
              <a:gd name="T49" fmla="*/ 2502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0" h="4129">
                <a:moveTo>
                  <a:pt x="3606" y="2502"/>
                </a:moveTo>
                <a:lnTo>
                  <a:pt x="2745" y="712"/>
                </a:lnTo>
                <a:lnTo>
                  <a:pt x="711" y="0"/>
                </a:lnTo>
                <a:lnTo>
                  <a:pt x="0" y="2034"/>
                </a:lnTo>
                <a:lnTo>
                  <a:pt x="860" y="3824"/>
                </a:lnTo>
                <a:lnTo>
                  <a:pt x="886" y="3872"/>
                </a:lnTo>
                <a:lnTo>
                  <a:pt x="952" y="3958"/>
                </a:lnTo>
                <a:lnTo>
                  <a:pt x="1029" y="4027"/>
                </a:lnTo>
                <a:lnTo>
                  <a:pt x="1119" y="4079"/>
                </a:lnTo>
                <a:lnTo>
                  <a:pt x="1216" y="4113"/>
                </a:lnTo>
                <a:lnTo>
                  <a:pt x="1318" y="4129"/>
                </a:lnTo>
                <a:lnTo>
                  <a:pt x="1422" y="4123"/>
                </a:lnTo>
                <a:lnTo>
                  <a:pt x="1526" y="4097"/>
                </a:lnTo>
                <a:lnTo>
                  <a:pt x="1576" y="4075"/>
                </a:lnTo>
                <a:lnTo>
                  <a:pt x="2467" y="3646"/>
                </a:lnTo>
                <a:lnTo>
                  <a:pt x="3356" y="3218"/>
                </a:lnTo>
                <a:lnTo>
                  <a:pt x="3405" y="3192"/>
                </a:lnTo>
                <a:lnTo>
                  <a:pt x="3489" y="3127"/>
                </a:lnTo>
                <a:lnTo>
                  <a:pt x="3559" y="3049"/>
                </a:lnTo>
                <a:lnTo>
                  <a:pt x="3611" y="2959"/>
                </a:lnTo>
                <a:lnTo>
                  <a:pt x="3645" y="2863"/>
                </a:lnTo>
                <a:lnTo>
                  <a:pt x="3660" y="2760"/>
                </a:lnTo>
                <a:lnTo>
                  <a:pt x="3655" y="2656"/>
                </a:lnTo>
                <a:lnTo>
                  <a:pt x="3629" y="2552"/>
                </a:lnTo>
                <a:lnTo>
                  <a:pt x="3606" y="2502"/>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7" name="Freeform 765">
            <a:extLst>
              <a:ext uri="{FF2B5EF4-FFF2-40B4-BE49-F238E27FC236}">
                <a16:creationId xmlns="" xmlns:a16="http://schemas.microsoft.com/office/drawing/2014/main" id="{04517F0C-85FD-4C76-8C5A-B140828831C8}"/>
              </a:ext>
            </a:extLst>
          </p:cNvPr>
          <p:cNvSpPr>
            <a:spLocks/>
          </p:cNvSpPr>
          <p:nvPr/>
        </p:nvSpPr>
        <p:spPr bwMode="auto">
          <a:xfrm>
            <a:off x="2961065" y="2156192"/>
            <a:ext cx="1211315" cy="1164007"/>
          </a:xfrm>
          <a:custGeom>
            <a:avLst/>
            <a:gdLst>
              <a:gd name="T0" fmla="*/ 2103 w 3896"/>
              <a:gd name="T1" fmla="*/ 118 h 3739"/>
              <a:gd name="T2" fmla="*/ 3655 w 3896"/>
              <a:gd name="T3" fmla="*/ 1356 h 3739"/>
              <a:gd name="T4" fmla="*/ 3896 w 3896"/>
              <a:gd name="T5" fmla="*/ 3499 h 3739"/>
              <a:gd name="T6" fmla="*/ 1755 w 3896"/>
              <a:gd name="T7" fmla="*/ 3739 h 3739"/>
              <a:gd name="T8" fmla="*/ 203 w 3896"/>
              <a:gd name="T9" fmla="*/ 2501 h 3739"/>
              <a:gd name="T10" fmla="*/ 161 w 3896"/>
              <a:gd name="T11" fmla="*/ 2466 h 3739"/>
              <a:gd name="T12" fmla="*/ 92 w 3896"/>
              <a:gd name="T13" fmla="*/ 2383 h 3739"/>
              <a:gd name="T14" fmla="*/ 42 w 3896"/>
              <a:gd name="T15" fmla="*/ 2291 h 3739"/>
              <a:gd name="T16" fmla="*/ 11 w 3896"/>
              <a:gd name="T17" fmla="*/ 2192 h 3739"/>
              <a:gd name="T18" fmla="*/ 0 w 3896"/>
              <a:gd name="T19" fmla="*/ 2090 h 3739"/>
              <a:gd name="T20" fmla="*/ 8 w 3896"/>
              <a:gd name="T21" fmla="*/ 1988 h 3739"/>
              <a:gd name="T22" fmla="*/ 36 w 3896"/>
              <a:gd name="T23" fmla="*/ 1886 h 3739"/>
              <a:gd name="T24" fmla="*/ 84 w 3896"/>
              <a:gd name="T25" fmla="*/ 1791 h 3739"/>
              <a:gd name="T26" fmla="*/ 117 w 3896"/>
              <a:gd name="T27" fmla="*/ 1747 h 3739"/>
              <a:gd name="T28" fmla="*/ 733 w 3896"/>
              <a:gd name="T29" fmla="*/ 975 h 3739"/>
              <a:gd name="T30" fmla="*/ 1349 w 3896"/>
              <a:gd name="T31" fmla="*/ 203 h 3739"/>
              <a:gd name="T32" fmla="*/ 1385 w 3896"/>
              <a:gd name="T33" fmla="*/ 161 h 3739"/>
              <a:gd name="T34" fmla="*/ 1467 w 3896"/>
              <a:gd name="T35" fmla="*/ 92 h 3739"/>
              <a:gd name="T36" fmla="*/ 1558 w 3896"/>
              <a:gd name="T37" fmla="*/ 43 h 3739"/>
              <a:gd name="T38" fmla="*/ 1657 w 3896"/>
              <a:gd name="T39" fmla="*/ 11 h 3739"/>
              <a:gd name="T40" fmla="*/ 1759 w 3896"/>
              <a:gd name="T41" fmla="*/ 0 h 3739"/>
              <a:gd name="T42" fmla="*/ 1863 w 3896"/>
              <a:gd name="T43" fmla="*/ 8 h 3739"/>
              <a:gd name="T44" fmla="*/ 1963 w 3896"/>
              <a:gd name="T45" fmla="*/ 36 h 3739"/>
              <a:gd name="T46" fmla="*/ 2058 w 3896"/>
              <a:gd name="T47" fmla="*/ 85 h 3739"/>
              <a:gd name="T48" fmla="*/ 2103 w 3896"/>
              <a:gd name="T49" fmla="*/ 118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96" h="3739">
                <a:moveTo>
                  <a:pt x="2103" y="118"/>
                </a:moveTo>
                <a:lnTo>
                  <a:pt x="3655" y="1356"/>
                </a:lnTo>
                <a:lnTo>
                  <a:pt x="3896" y="3499"/>
                </a:lnTo>
                <a:lnTo>
                  <a:pt x="1755" y="3739"/>
                </a:lnTo>
                <a:lnTo>
                  <a:pt x="203" y="2501"/>
                </a:lnTo>
                <a:lnTo>
                  <a:pt x="161" y="2466"/>
                </a:lnTo>
                <a:lnTo>
                  <a:pt x="92" y="2383"/>
                </a:lnTo>
                <a:lnTo>
                  <a:pt x="42" y="2291"/>
                </a:lnTo>
                <a:lnTo>
                  <a:pt x="11" y="2192"/>
                </a:lnTo>
                <a:lnTo>
                  <a:pt x="0" y="2090"/>
                </a:lnTo>
                <a:lnTo>
                  <a:pt x="8" y="1988"/>
                </a:lnTo>
                <a:lnTo>
                  <a:pt x="36" y="1886"/>
                </a:lnTo>
                <a:lnTo>
                  <a:pt x="84" y="1791"/>
                </a:lnTo>
                <a:lnTo>
                  <a:pt x="117" y="1747"/>
                </a:lnTo>
                <a:lnTo>
                  <a:pt x="733" y="975"/>
                </a:lnTo>
                <a:lnTo>
                  <a:pt x="1349" y="203"/>
                </a:lnTo>
                <a:lnTo>
                  <a:pt x="1385" y="161"/>
                </a:lnTo>
                <a:lnTo>
                  <a:pt x="1467" y="92"/>
                </a:lnTo>
                <a:lnTo>
                  <a:pt x="1558" y="43"/>
                </a:lnTo>
                <a:lnTo>
                  <a:pt x="1657" y="11"/>
                </a:lnTo>
                <a:lnTo>
                  <a:pt x="1759" y="0"/>
                </a:lnTo>
                <a:lnTo>
                  <a:pt x="1863" y="8"/>
                </a:lnTo>
                <a:lnTo>
                  <a:pt x="1963" y="36"/>
                </a:lnTo>
                <a:lnTo>
                  <a:pt x="2058" y="85"/>
                </a:lnTo>
                <a:lnTo>
                  <a:pt x="2103" y="118"/>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766">
            <a:extLst>
              <a:ext uri="{FF2B5EF4-FFF2-40B4-BE49-F238E27FC236}">
                <a16:creationId xmlns="" xmlns:a16="http://schemas.microsoft.com/office/drawing/2014/main" id="{A6C39576-4875-4DD4-981B-BBD333FE9397}"/>
              </a:ext>
            </a:extLst>
          </p:cNvPr>
          <p:cNvSpPr>
            <a:spLocks/>
          </p:cNvSpPr>
          <p:nvPr/>
        </p:nvSpPr>
        <p:spPr bwMode="auto">
          <a:xfrm>
            <a:off x="2774326" y="3320199"/>
            <a:ext cx="1299704" cy="1066903"/>
          </a:xfrm>
          <a:custGeom>
            <a:avLst/>
            <a:gdLst>
              <a:gd name="T0" fmla="*/ 417 w 4177"/>
              <a:gd name="T1" fmla="*/ 441 h 3427"/>
              <a:gd name="T2" fmla="*/ 2353 w 4177"/>
              <a:gd name="T3" fmla="*/ 0 h 3427"/>
              <a:gd name="T4" fmla="*/ 4177 w 4177"/>
              <a:gd name="T5" fmla="*/ 1146 h 3427"/>
              <a:gd name="T6" fmla="*/ 3031 w 4177"/>
              <a:gd name="T7" fmla="*/ 2971 h 3427"/>
              <a:gd name="T8" fmla="*/ 1095 w 4177"/>
              <a:gd name="T9" fmla="*/ 3413 h 3427"/>
              <a:gd name="T10" fmla="*/ 1041 w 4177"/>
              <a:gd name="T11" fmla="*/ 3424 h 3427"/>
              <a:gd name="T12" fmla="*/ 934 w 4177"/>
              <a:gd name="T13" fmla="*/ 3427 h 3427"/>
              <a:gd name="T14" fmla="*/ 831 w 4177"/>
              <a:gd name="T15" fmla="*/ 3407 h 3427"/>
              <a:gd name="T16" fmla="*/ 734 w 4177"/>
              <a:gd name="T17" fmla="*/ 3370 h 3427"/>
              <a:gd name="T18" fmla="*/ 648 w 4177"/>
              <a:gd name="T19" fmla="*/ 3316 h 3427"/>
              <a:gd name="T20" fmla="*/ 572 w 4177"/>
              <a:gd name="T21" fmla="*/ 3246 h 3427"/>
              <a:gd name="T22" fmla="*/ 511 w 4177"/>
              <a:gd name="T23" fmla="*/ 3160 h 3427"/>
              <a:gd name="T24" fmla="*/ 467 w 4177"/>
              <a:gd name="T25" fmla="*/ 3063 h 3427"/>
              <a:gd name="T26" fmla="*/ 452 w 4177"/>
              <a:gd name="T27" fmla="*/ 3009 h 3427"/>
              <a:gd name="T28" fmla="*/ 233 w 4177"/>
              <a:gd name="T29" fmla="*/ 2047 h 3427"/>
              <a:gd name="T30" fmla="*/ 13 w 4177"/>
              <a:gd name="T31" fmla="*/ 1083 h 3427"/>
              <a:gd name="T32" fmla="*/ 3 w 4177"/>
              <a:gd name="T33" fmla="*/ 1029 h 3427"/>
              <a:gd name="T34" fmla="*/ 0 w 4177"/>
              <a:gd name="T35" fmla="*/ 923 h 3427"/>
              <a:gd name="T36" fmla="*/ 18 w 4177"/>
              <a:gd name="T37" fmla="*/ 820 h 3427"/>
              <a:gd name="T38" fmla="*/ 55 w 4177"/>
              <a:gd name="T39" fmla="*/ 724 h 3427"/>
              <a:gd name="T40" fmla="*/ 111 w 4177"/>
              <a:gd name="T41" fmla="*/ 636 h 3427"/>
              <a:gd name="T42" fmla="*/ 181 w 4177"/>
              <a:gd name="T43" fmla="*/ 561 h 3427"/>
              <a:gd name="T44" fmla="*/ 266 w 4177"/>
              <a:gd name="T45" fmla="*/ 500 h 3427"/>
              <a:gd name="T46" fmla="*/ 363 w 4177"/>
              <a:gd name="T47" fmla="*/ 455 h 3427"/>
              <a:gd name="T48" fmla="*/ 417 w 4177"/>
              <a:gd name="T49" fmla="*/ 441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7" h="3427">
                <a:moveTo>
                  <a:pt x="417" y="441"/>
                </a:moveTo>
                <a:lnTo>
                  <a:pt x="2353" y="0"/>
                </a:lnTo>
                <a:lnTo>
                  <a:pt x="4177" y="1146"/>
                </a:lnTo>
                <a:lnTo>
                  <a:pt x="3031" y="2971"/>
                </a:lnTo>
                <a:lnTo>
                  <a:pt x="1095" y="3413"/>
                </a:lnTo>
                <a:lnTo>
                  <a:pt x="1041" y="3424"/>
                </a:lnTo>
                <a:lnTo>
                  <a:pt x="934" y="3427"/>
                </a:lnTo>
                <a:lnTo>
                  <a:pt x="831" y="3407"/>
                </a:lnTo>
                <a:lnTo>
                  <a:pt x="734" y="3370"/>
                </a:lnTo>
                <a:lnTo>
                  <a:pt x="648" y="3316"/>
                </a:lnTo>
                <a:lnTo>
                  <a:pt x="572" y="3246"/>
                </a:lnTo>
                <a:lnTo>
                  <a:pt x="511" y="3160"/>
                </a:lnTo>
                <a:lnTo>
                  <a:pt x="467" y="3063"/>
                </a:lnTo>
                <a:lnTo>
                  <a:pt x="452" y="3009"/>
                </a:lnTo>
                <a:lnTo>
                  <a:pt x="233" y="2047"/>
                </a:lnTo>
                <a:lnTo>
                  <a:pt x="13" y="1083"/>
                </a:lnTo>
                <a:lnTo>
                  <a:pt x="3" y="1029"/>
                </a:lnTo>
                <a:lnTo>
                  <a:pt x="0" y="923"/>
                </a:lnTo>
                <a:lnTo>
                  <a:pt x="18" y="820"/>
                </a:lnTo>
                <a:lnTo>
                  <a:pt x="55" y="724"/>
                </a:lnTo>
                <a:lnTo>
                  <a:pt x="111" y="636"/>
                </a:lnTo>
                <a:lnTo>
                  <a:pt x="181" y="561"/>
                </a:lnTo>
                <a:lnTo>
                  <a:pt x="266" y="500"/>
                </a:lnTo>
                <a:lnTo>
                  <a:pt x="363" y="455"/>
                </a:lnTo>
                <a:lnTo>
                  <a:pt x="417" y="44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767">
            <a:extLst>
              <a:ext uri="{FF2B5EF4-FFF2-40B4-BE49-F238E27FC236}">
                <a16:creationId xmlns="" xmlns:a16="http://schemas.microsoft.com/office/drawing/2014/main" id="{38D95C22-B1DB-40D4-BEC5-99FC34A97517}"/>
              </a:ext>
            </a:extLst>
          </p:cNvPr>
          <p:cNvSpPr>
            <a:spLocks/>
          </p:cNvSpPr>
          <p:nvPr/>
        </p:nvSpPr>
        <p:spPr bwMode="auto">
          <a:xfrm>
            <a:off x="3431647" y="4024826"/>
            <a:ext cx="1140354" cy="1284765"/>
          </a:xfrm>
          <a:custGeom>
            <a:avLst/>
            <a:gdLst>
              <a:gd name="T0" fmla="*/ 54 w 3661"/>
              <a:gd name="T1" fmla="*/ 2501 h 4128"/>
              <a:gd name="T2" fmla="*/ 915 w 3661"/>
              <a:gd name="T3" fmla="*/ 711 h 4128"/>
              <a:gd name="T4" fmla="*/ 2950 w 3661"/>
              <a:gd name="T5" fmla="*/ 0 h 4128"/>
              <a:gd name="T6" fmla="*/ 3661 w 3661"/>
              <a:gd name="T7" fmla="*/ 2035 h 4128"/>
              <a:gd name="T8" fmla="*/ 2800 w 3661"/>
              <a:gd name="T9" fmla="*/ 3824 h 4128"/>
              <a:gd name="T10" fmla="*/ 2774 w 3661"/>
              <a:gd name="T11" fmla="*/ 3873 h 4128"/>
              <a:gd name="T12" fmla="*/ 2710 w 3661"/>
              <a:gd name="T13" fmla="*/ 3959 h 4128"/>
              <a:gd name="T14" fmla="*/ 2631 w 3661"/>
              <a:gd name="T15" fmla="*/ 4027 h 4128"/>
              <a:gd name="T16" fmla="*/ 2542 w 3661"/>
              <a:gd name="T17" fmla="*/ 4079 h 4128"/>
              <a:gd name="T18" fmla="*/ 2445 w 3661"/>
              <a:gd name="T19" fmla="*/ 4114 h 4128"/>
              <a:gd name="T20" fmla="*/ 2343 w 3661"/>
              <a:gd name="T21" fmla="*/ 4128 h 4128"/>
              <a:gd name="T22" fmla="*/ 2238 w 3661"/>
              <a:gd name="T23" fmla="*/ 4123 h 4128"/>
              <a:gd name="T24" fmla="*/ 2135 w 3661"/>
              <a:gd name="T25" fmla="*/ 4097 h 4128"/>
              <a:gd name="T26" fmla="*/ 2084 w 3661"/>
              <a:gd name="T27" fmla="*/ 4074 h 4128"/>
              <a:gd name="T28" fmla="*/ 1194 w 3661"/>
              <a:gd name="T29" fmla="*/ 3646 h 4128"/>
              <a:gd name="T30" fmla="*/ 305 w 3661"/>
              <a:gd name="T31" fmla="*/ 3218 h 4128"/>
              <a:gd name="T32" fmla="*/ 255 w 3661"/>
              <a:gd name="T33" fmla="*/ 3192 h 4128"/>
              <a:gd name="T34" fmla="*/ 171 w 3661"/>
              <a:gd name="T35" fmla="*/ 3128 h 4128"/>
              <a:gd name="T36" fmla="*/ 101 w 3661"/>
              <a:gd name="T37" fmla="*/ 3049 h 4128"/>
              <a:gd name="T38" fmla="*/ 50 w 3661"/>
              <a:gd name="T39" fmla="*/ 2960 h 4128"/>
              <a:gd name="T40" fmla="*/ 16 w 3661"/>
              <a:gd name="T41" fmla="*/ 2862 h 4128"/>
              <a:gd name="T42" fmla="*/ 0 w 3661"/>
              <a:gd name="T43" fmla="*/ 2760 h 4128"/>
              <a:gd name="T44" fmla="*/ 6 w 3661"/>
              <a:gd name="T45" fmla="*/ 2655 h 4128"/>
              <a:gd name="T46" fmla="*/ 32 w 3661"/>
              <a:gd name="T47" fmla="*/ 2552 h 4128"/>
              <a:gd name="T48" fmla="*/ 54 w 3661"/>
              <a:gd name="T49" fmla="*/ 2501 h 4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61" h="4128">
                <a:moveTo>
                  <a:pt x="54" y="2501"/>
                </a:moveTo>
                <a:lnTo>
                  <a:pt x="915" y="711"/>
                </a:lnTo>
                <a:lnTo>
                  <a:pt x="2950" y="0"/>
                </a:lnTo>
                <a:lnTo>
                  <a:pt x="3661" y="2035"/>
                </a:lnTo>
                <a:lnTo>
                  <a:pt x="2800" y="3824"/>
                </a:lnTo>
                <a:lnTo>
                  <a:pt x="2774" y="3873"/>
                </a:lnTo>
                <a:lnTo>
                  <a:pt x="2710" y="3959"/>
                </a:lnTo>
                <a:lnTo>
                  <a:pt x="2631" y="4027"/>
                </a:lnTo>
                <a:lnTo>
                  <a:pt x="2542" y="4079"/>
                </a:lnTo>
                <a:lnTo>
                  <a:pt x="2445" y="4114"/>
                </a:lnTo>
                <a:lnTo>
                  <a:pt x="2343" y="4128"/>
                </a:lnTo>
                <a:lnTo>
                  <a:pt x="2238" y="4123"/>
                </a:lnTo>
                <a:lnTo>
                  <a:pt x="2135" y="4097"/>
                </a:lnTo>
                <a:lnTo>
                  <a:pt x="2084" y="4074"/>
                </a:lnTo>
                <a:lnTo>
                  <a:pt x="1194" y="3646"/>
                </a:lnTo>
                <a:lnTo>
                  <a:pt x="305" y="3218"/>
                </a:lnTo>
                <a:lnTo>
                  <a:pt x="255" y="3192"/>
                </a:lnTo>
                <a:lnTo>
                  <a:pt x="171" y="3128"/>
                </a:lnTo>
                <a:lnTo>
                  <a:pt x="101" y="3049"/>
                </a:lnTo>
                <a:lnTo>
                  <a:pt x="50" y="2960"/>
                </a:lnTo>
                <a:lnTo>
                  <a:pt x="16" y="2862"/>
                </a:lnTo>
                <a:lnTo>
                  <a:pt x="0" y="2760"/>
                </a:lnTo>
                <a:lnTo>
                  <a:pt x="6" y="2655"/>
                </a:lnTo>
                <a:lnTo>
                  <a:pt x="32" y="2552"/>
                </a:lnTo>
                <a:lnTo>
                  <a:pt x="54" y="250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0" name="Freeform 1230">
            <a:extLst>
              <a:ext uri="{FF2B5EF4-FFF2-40B4-BE49-F238E27FC236}">
                <a16:creationId xmlns="" xmlns:a16="http://schemas.microsoft.com/office/drawing/2014/main" id="{62CFE00D-4352-4804-94DA-77D9802FC2D4}"/>
              </a:ext>
            </a:extLst>
          </p:cNvPr>
          <p:cNvSpPr>
            <a:spLocks/>
          </p:cNvSpPr>
          <p:nvPr/>
        </p:nvSpPr>
        <p:spPr bwMode="auto">
          <a:xfrm>
            <a:off x="506872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02</a:t>
            </a:r>
          </a:p>
        </p:txBody>
      </p:sp>
      <p:sp>
        <p:nvSpPr>
          <p:cNvPr id="61" name="Freeform 1231">
            <a:extLst>
              <a:ext uri="{FF2B5EF4-FFF2-40B4-BE49-F238E27FC236}">
                <a16:creationId xmlns="" xmlns:a16="http://schemas.microsoft.com/office/drawing/2014/main" id="{5916B737-E9F6-4BE6-BDF3-E52F91BD6C62}"/>
              </a:ext>
            </a:extLst>
          </p:cNvPr>
          <p:cNvSpPr>
            <a:spLocks/>
          </p:cNvSpPr>
          <p:nvPr/>
        </p:nvSpPr>
        <p:spPr bwMode="auto">
          <a:xfrm>
            <a:off x="5230567" y="355424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03</a:t>
            </a:r>
          </a:p>
        </p:txBody>
      </p:sp>
      <p:sp>
        <p:nvSpPr>
          <p:cNvPr id="62" name="Freeform 1232">
            <a:extLst>
              <a:ext uri="{FF2B5EF4-FFF2-40B4-BE49-F238E27FC236}">
                <a16:creationId xmlns="" xmlns:a16="http://schemas.microsoft.com/office/drawing/2014/main" id="{8849D738-07B0-4ABD-8E3C-4BAFB0719C1F}"/>
              </a:ext>
            </a:extLst>
          </p:cNvPr>
          <p:cNvSpPr>
            <a:spLocks/>
          </p:cNvSpPr>
          <p:nvPr/>
        </p:nvSpPr>
        <p:spPr bwMode="auto">
          <a:xfrm>
            <a:off x="4753760" y="4154299"/>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04</a:t>
            </a:r>
          </a:p>
        </p:txBody>
      </p:sp>
      <p:sp>
        <p:nvSpPr>
          <p:cNvPr id="63" name="Freeform 1233">
            <a:extLst>
              <a:ext uri="{FF2B5EF4-FFF2-40B4-BE49-F238E27FC236}">
                <a16:creationId xmlns="" xmlns:a16="http://schemas.microsoft.com/office/drawing/2014/main" id="{876A1A41-1E2D-4D7E-9274-E052870B14DA}"/>
              </a:ext>
            </a:extLst>
          </p:cNvPr>
          <p:cNvSpPr>
            <a:spLocks/>
          </p:cNvSpPr>
          <p:nvPr/>
        </p:nvSpPr>
        <p:spPr bwMode="auto">
          <a:xfrm>
            <a:off x="3989375" y="4154299"/>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05</a:t>
            </a:r>
          </a:p>
        </p:txBody>
      </p:sp>
      <p:sp>
        <p:nvSpPr>
          <p:cNvPr id="64" name="Freeform 1234">
            <a:extLst>
              <a:ext uri="{FF2B5EF4-FFF2-40B4-BE49-F238E27FC236}">
                <a16:creationId xmlns="" xmlns:a16="http://schemas.microsoft.com/office/drawing/2014/main" id="{6F5C0F3D-988D-4D29-BC08-D77B2942CD7F}"/>
              </a:ext>
            </a:extLst>
          </p:cNvPr>
          <p:cNvSpPr>
            <a:spLocks/>
          </p:cNvSpPr>
          <p:nvPr/>
        </p:nvSpPr>
        <p:spPr bwMode="auto">
          <a:xfrm>
            <a:off x="3569835" y="3559224"/>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06</a:t>
            </a:r>
          </a:p>
        </p:txBody>
      </p:sp>
      <p:sp>
        <p:nvSpPr>
          <p:cNvPr id="65" name="Freeform 1235">
            <a:extLst>
              <a:ext uri="{FF2B5EF4-FFF2-40B4-BE49-F238E27FC236}">
                <a16:creationId xmlns="" xmlns:a16="http://schemas.microsoft.com/office/drawing/2014/main" id="{675F530E-DAD8-440C-9F05-44A70C382DE2}"/>
              </a:ext>
            </a:extLst>
          </p:cNvPr>
          <p:cNvSpPr>
            <a:spLocks/>
          </p:cNvSpPr>
          <p:nvPr/>
        </p:nvSpPr>
        <p:spPr bwMode="auto">
          <a:xfrm>
            <a:off x="3704288" y="2807288"/>
            <a:ext cx="372233"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07</a:t>
            </a:r>
          </a:p>
        </p:txBody>
      </p:sp>
      <p:sp>
        <p:nvSpPr>
          <p:cNvPr id="66" name="Freeform 1229">
            <a:extLst>
              <a:ext uri="{FF2B5EF4-FFF2-40B4-BE49-F238E27FC236}">
                <a16:creationId xmlns="" xmlns:a16="http://schemas.microsoft.com/office/drawing/2014/main" id="{1F7A0B1C-C033-4014-A1D8-A36D9FFF2386}"/>
              </a:ext>
            </a:extLst>
          </p:cNvPr>
          <p:cNvSpPr>
            <a:spLocks/>
          </p:cNvSpPr>
          <p:nvPr/>
        </p:nvSpPr>
        <p:spPr bwMode="auto">
          <a:xfrm>
            <a:off x="4374057" y="2468668"/>
            <a:ext cx="373479" cy="3734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algn="ctr"/>
            <a:r>
              <a:rPr lang="en-US" b="1">
                <a:solidFill>
                  <a:schemeClr val="tx2"/>
                </a:solidFill>
              </a:rPr>
              <a:t>01</a:t>
            </a:r>
          </a:p>
        </p:txBody>
      </p:sp>
      <p:sp>
        <p:nvSpPr>
          <p:cNvPr id="90" name="Rectangle 89">
            <a:extLst>
              <a:ext uri="{FF2B5EF4-FFF2-40B4-BE49-F238E27FC236}">
                <a16:creationId xmlns="" xmlns:a16="http://schemas.microsoft.com/office/drawing/2014/main" id="{B18B7A3C-0BB2-4864-9406-9FB588AD218A}"/>
              </a:ext>
            </a:extLst>
          </p:cNvPr>
          <p:cNvSpPr/>
          <p:nvPr/>
        </p:nvSpPr>
        <p:spPr>
          <a:xfrm>
            <a:off x="2542006" y="4653136"/>
            <a:ext cx="70226" cy="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Rectangle 92">
            <a:extLst>
              <a:ext uri="{FF2B5EF4-FFF2-40B4-BE49-F238E27FC236}">
                <a16:creationId xmlns="" xmlns:a16="http://schemas.microsoft.com/office/drawing/2014/main" id="{A2260500-E1EF-4EF7-A263-44154265702E}"/>
              </a:ext>
            </a:extLst>
          </p:cNvPr>
          <p:cNvSpPr/>
          <p:nvPr/>
        </p:nvSpPr>
        <p:spPr>
          <a:xfrm>
            <a:off x="2542006" y="3429000"/>
            <a:ext cx="70226" cy="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Rectangle 95">
            <a:extLst>
              <a:ext uri="{FF2B5EF4-FFF2-40B4-BE49-F238E27FC236}">
                <a16:creationId xmlns="" xmlns:a16="http://schemas.microsoft.com/office/drawing/2014/main" id="{96C537CD-3FC7-4980-A138-A3D545F1F29A}"/>
              </a:ext>
            </a:extLst>
          </p:cNvPr>
          <p:cNvSpPr/>
          <p:nvPr/>
        </p:nvSpPr>
        <p:spPr>
          <a:xfrm>
            <a:off x="2542006" y="2420888"/>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3" name="Rectangle 122">
            <a:extLst>
              <a:ext uri="{FF2B5EF4-FFF2-40B4-BE49-F238E27FC236}">
                <a16:creationId xmlns="" xmlns:a16="http://schemas.microsoft.com/office/drawing/2014/main" id="{9B612A5E-EB7B-4169-8D52-4EBF899F9D94}"/>
              </a:ext>
            </a:extLst>
          </p:cNvPr>
          <p:cNvSpPr/>
          <p:nvPr/>
        </p:nvSpPr>
        <p:spPr>
          <a:xfrm>
            <a:off x="6588224" y="4869160"/>
            <a:ext cx="70226" cy="216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4" name="Rectangle 123">
            <a:extLst>
              <a:ext uri="{FF2B5EF4-FFF2-40B4-BE49-F238E27FC236}">
                <a16:creationId xmlns="" xmlns:a16="http://schemas.microsoft.com/office/drawing/2014/main" id="{60F1634E-BE33-42A9-B3CA-83892E7BFE3A}"/>
              </a:ext>
            </a:extLst>
          </p:cNvPr>
          <p:cNvSpPr/>
          <p:nvPr/>
        </p:nvSpPr>
        <p:spPr>
          <a:xfrm>
            <a:off x="6542338" y="2060848"/>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5" name="Rectangle 124">
            <a:extLst>
              <a:ext uri="{FF2B5EF4-FFF2-40B4-BE49-F238E27FC236}">
                <a16:creationId xmlns="" xmlns:a16="http://schemas.microsoft.com/office/drawing/2014/main" id="{4CA210FA-FD0E-4B6D-A1E9-9D11374D3080}"/>
              </a:ext>
            </a:extLst>
          </p:cNvPr>
          <p:cNvSpPr/>
          <p:nvPr/>
        </p:nvSpPr>
        <p:spPr>
          <a:xfrm>
            <a:off x="6542338" y="1052736"/>
            <a:ext cx="70226" cy="2163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6" name="Rectangle 125">
            <a:extLst>
              <a:ext uri="{FF2B5EF4-FFF2-40B4-BE49-F238E27FC236}">
                <a16:creationId xmlns="" xmlns:a16="http://schemas.microsoft.com/office/drawing/2014/main" id="{64F4722F-FC0C-4E76-A999-E70EC9B62DAB}"/>
              </a:ext>
            </a:extLst>
          </p:cNvPr>
          <p:cNvSpPr/>
          <p:nvPr/>
        </p:nvSpPr>
        <p:spPr>
          <a:xfrm>
            <a:off x="6590006" y="3212976"/>
            <a:ext cx="70226" cy="216353"/>
          </a:xfrm>
          <a:prstGeom prst="rect">
            <a:avLst/>
          </a:prstGeom>
          <a:solidFill>
            <a:srgbClr val="6C2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Rectangle 95">
            <a:extLst>
              <a:ext uri="{FF2B5EF4-FFF2-40B4-BE49-F238E27FC236}">
                <a16:creationId xmlns="" xmlns:a16="http://schemas.microsoft.com/office/drawing/2014/main" id="{96C537CD-3FC7-4980-A138-A3D545F1F29A}"/>
              </a:ext>
            </a:extLst>
          </p:cNvPr>
          <p:cNvSpPr/>
          <p:nvPr/>
        </p:nvSpPr>
        <p:spPr>
          <a:xfrm>
            <a:off x="2537559" y="1052736"/>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Прямоугольник 2"/>
          <p:cNvSpPr/>
          <p:nvPr/>
        </p:nvSpPr>
        <p:spPr>
          <a:xfrm>
            <a:off x="36793" y="971436"/>
            <a:ext cx="2575439" cy="369332"/>
          </a:xfrm>
          <a:prstGeom prst="rect">
            <a:avLst/>
          </a:prstGeom>
        </p:spPr>
        <p:txBody>
          <a:bodyPr wrap="square">
            <a:spAutoFit/>
          </a:bodyPr>
          <a:lstStyle/>
          <a:p>
            <a:r>
              <a:rPr lang="uz-Cyrl-UZ" b="1" u="sng" dirty="0" smtClean="0"/>
              <a:t> </a:t>
            </a:r>
            <a:r>
              <a:rPr lang="uz-Cyrl-UZ" sz="1600" b="1" u="sng" dirty="0"/>
              <a:t>бухгалтерия ҳисоби счёти</a:t>
            </a:r>
            <a:r>
              <a:rPr lang="uz-Cyrl-UZ" sz="1600" b="1" dirty="0"/>
              <a:t> </a:t>
            </a:r>
            <a:endParaRPr lang="ru-RU" sz="1600" dirty="0"/>
          </a:p>
        </p:txBody>
      </p:sp>
      <p:sp>
        <p:nvSpPr>
          <p:cNvPr id="4" name="Прямоугольник 3"/>
          <p:cNvSpPr/>
          <p:nvPr/>
        </p:nvSpPr>
        <p:spPr>
          <a:xfrm>
            <a:off x="-16578" y="1268760"/>
            <a:ext cx="3220426" cy="1200329"/>
          </a:xfrm>
          <a:prstGeom prst="rect">
            <a:avLst/>
          </a:prstGeom>
        </p:spPr>
        <p:txBody>
          <a:bodyPr wrap="square">
            <a:spAutoFit/>
          </a:bodyPr>
          <a:lstStyle/>
          <a:p>
            <a:r>
              <a:rPr lang="uz-Cyrl-UZ" sz="1200" b="1" dirty="0"/>
              <a:t>деб умумлаштирган ҳолда маълумотларни олиш учун актив, мажбурият ва капиталларни иқтисодий мазмунига кўра гуруҳлаштириш усулидир. Счётлар балансга нисбатан асосан қуйидаги счётларга бўлинади:</a:t>
            </a:r>
            <a:endParaRPr lang="ru-RU" sz="1200" b="1" dirty="0"/>
          </a:p>
        </p:txBody>
      </p:sp>
      <p:sp>
        <p:nvSpPr>
          <p:cNvPr id="5" name="Прямоугольник 4"/>
          <p:cNvSpPr/>
          <p:nvPr/>
        </p:nvSpPr>
        <p:spPr>
          <a:xfrm>
            <a:off x="383709" y="2348880"/>
            <a:ext cx="1693541" cy="338554"/>
          </a:xfrm>
          <a:prstGeom prst="rect">
            <a:avLst/>
          </a:prstGeom>
        </p:spPr>
        <p:txBody>
          <a:bodyPr wrap="none">
            <a:spAutoFit/>
          </a:bodyPr>
          <a:lstStyle/>
          <a:p>
            <a:r>
              <a:rPr lang="uz-Cyrl-UZ" sz="1600" b="1" u="sng" dirty="0"/>
              <a:t>Доимий счётлар</a:t>
            </a:r>
            <a:r>
              <a:rPr lang="uz-Cyrl-UZ" sz="1600" b="1" dirty="0"/>
              <a:t> </a:t>
            </a:r>
            <a:endParaRPr lang="ru-RU" sz="1600" dirty="0"/>
          </a:p>
        </p:txBody>
      </p:sp>
      <p:sp>
        <p:nvSpPr>
          <p:cNvPr id="6" name="Прямоугольник 5"/>
          <p:cNvSpPr/>
          <p:nvPr/>
        </p:nvSpPr>
        <p:spPr>
          <a:xfrm>
            <a:off x="26399" y="2564904"/>
            <a:ext cx="2961425" cy="830997"/>
          </a:xfrm>
          <a:prstGeom prst="rect">
            <a:avLst/>
          </a:prstGeom>
        </p:spPr>
        <p:txBody>
          <a:bodyPr wrap="square">
            <a:spAutoFit/>
          </a:bodyPr>
          <a:lstStyle/>
          <a:p>
            <a:r>
              <a:rPr lang="uz-Cyrl-UZ" sz="1200" b="1" dirty="0"/>
              <a:t>бу ҳисобот даври охирига салдога эга бўлиб, бухгалтерия балансида акс эттириладиган активлар, мажбуриятлар, сармоялар счётларидир. </a:t>
            </a:r>
            <a:endParaRPr lang="ru-RU" sz="1200" b="1" dirty="0"/>
          </a:p>
        </p:txBody>
      </p:sp>
      <p:sp>
        <p:nvSpPr>
          <p:cNvPr id="7" name="Прямоугольник 6"/>
          <p:cNvSpPr/>
          <p:nvPr/>
        </p:nvSpPr>
        <p:spPr>
          <a:xfrm>
            <a:off x="395536" y="3356992"/>
            <a:ext cx="1421671" cy="338554"/>
          </a:xfrm>
          <a:prstGeom prst="rect">
            <a:avLst/>
          </a:prstGeom>
        </p:spPr>
        <p:txBody>
          <a:bodyPr wrap="none">
            <a:spAutoFit/>
          </a:bodyPr>
          <a:lstStyle/>
          <a:p>
            <a:r>
              <a:rPr lang="uz-Cyrl-UZ" sz="1600" b="1" u="sng" dirty="0"/>
              <a:t>Актив счёт (А)</a:t>
            </a:r>
            <a:endParaRPr lang="ru-RU" sz="1600" dirty="0"/>
          </a:p>
        </p:txBody>
      </p:sp>
      <p:sp>
        <p:nvSpPr>
          <p:cNvPr id="8" name="Прямоугольник 7"/>
          <p:cNvSpPr/>
          <p:nvPr/>
        </p:nvSpPr>
        <p:spPr>
          <a:xfrm>
            <a:off x="321605" y="4581128"/>
            <a:ext cx="1569532" cy="338554"/>
          </a:xfrm>
          <a:prstGeom prst="rect">
            <a:avLst/>
          </a:prstGeom>
        </p:spPr>
        <p:txBody>
          <a:bodyPr wrap="none">
            <a:spAutoFit/>
          </a:bodyPr>
          <a:lstStyle/>
          <a:p>
            <a:r>
              <a:rPr lang="uz-Cyrl-UZ" sz="1600" b="1" u="sng" dirty="0"/>
              <a:t>Пассив счёт (П)</a:t>
            </a:r>
            <a:r>
              <a:rPr lang="uz-Cyrl-UZ" sz="1600" b="1" dirty="0"/>
              <a:t> </a:t>
            </a:r>
            <a:endParaRPr lang="ru-RU" sz="1600" dirty="0"/>
          </a:p>
        </p:txBody>
      </p:sp>
      <p:sp>
        <p:nvSpPr>
          <p:cNvPr id="9" name="Прямоугольник 8"/>
          <p:cNvSpPr/>
          <p:nvPr/>
        </p:nvSpPr>
        <p:spPr>
          <a:xfrm>
            <a:off x="-36512" y="3645024"/>
            <a:ext cx="3030213" cy="1015663"/>
          </a:xfrm>
          <a:prstGeom prst="rect">
            <a:avLst/>
          </a:prstGeom>
        </p:spPr>
        <p:txBody>
          <a:bodyPr wrap="square">
            <a:spAutoFit/>
          </a:bodyPr>
          <a:lstStyle/>
          <a:p>
            <a:r>
              <a:rPr lang="uz-Cyrl-UZ" sz="1200" b="1" dirty="0"/>
              <a:t>бу активларни акс эттиришга мўлжалланган счёт бўлиб, унда иқтисодий ресурсларнинг қолдиғи ва кўпайиши счётнинг дебетида, камайиш эса кредит бўйича акс эттирилади.</a:t>
            </a:r>
            <a:endParaRPr lang="ru-RU" sz="1200" dirty="0"/>
          </a:p>
        </p:txBody>
      </p:sp>
      <p:sp>
        <p:nvSpPr>
          <p:cNvPr id="10" name="Прямоугольник 9"/>
          <p:cNvSpPr/>
          <p:nvPr/>
        </p:nvSpPr>
        <p:spPr>
          <a:xfrm>
            <a:off x="25492" y="4869160"/>
            <a:ext cx="3136286" cy="1015663"/>
          </a:xfrm>
          <a:prstGeom prst="rect">
            <a:avLst/>
          </a:prstGeom>
        </p:spPr>
        <p:txBody>
          <a:bodyPr wrap="square">
            <a:spAutoFit/>
          </a:bodyPr>
          <a:lstStyle/>
          <a:p>
            <a:r>
              <a:rPr lang="uz-Cyrl-UZ" sz="1200" b="1" dirty="0"/>
              <a:t>бу мажбурият ва сармояни акс эттиришга мўлжалланган счёт бўлиб, унда мажбурият ва сармоянинг қолдиғи ва кўпайиш счётининг кредити бўйича, камайиш эса дебет бўйича акс эттирилади.</a:t>
            </a:r>
            <a:endParaRPr lang="ru-RU" sz="1200" b="1" dirty="0"/>
          </a:p>
        </p:txBody>
      </p:sp>
      <p:sp>
        <p:nvSpPr>
          <p:cNvPr id="11" name="Прямоугольник 10"/>
          <p:cNvSpPr/>
          <p:nvPr/>
        </p:nvSpPr>
        <p:spPr>
          <a:xfrm>
            <a:off x="6641451" y="980728"/>
            <a:ext cx="2148152" cy="338554"/>
          </a:xfrm>
          <a:prstGeom prst="rect">
            <a:avLst/>
          </a:prstGeom>
        </p:spPr>
        <p:txBody>
          <a:bodyPr wrap="none">
            <a:spAutoFit/>
          </a:bodyPr>
          <a:lstStyle/>
          <a:p>
            <a:r>
              <a:rPr lang="uz-Cyrl-UZ" sz="1600" b="1" u="sng" dirty="0"/>
              <a:t>Контр-актив счёт (КА)</a:t>
            </a:r>
            <a:r>
              <a:rPr lang="uz-Cyrl-UZ" sz="1600" b="1" dirty="0"/>
              <a:t> </a:t>
            </a:r>
            <a:endParaRPr lang="ru-RU" sz="1600" dirty="0"/>
          </a:p>
        </p:txBody>
      </p:sp>
      <p:sp>
        <p:nvSpPr>
          <p:cNvPr id="12" name="Прямоугольник 11"/>
          <p:cNvSpPr/>
          <p:nvPr/>
        </p:nvSpPr>
        <p:spPr>
          <a:xfrm>
            <a:off x="6444208" y="1263257"/>
            <a:ext cx="2717003" cy="830997"/>
          </a:xfrm>
          <a:prstGeom prst="rect">
            <a:avLst/>
          </a:prstGeom>
        </p:spPr>
        <p:txBody>
          <a:bodyPr wrap="square">
            <a:spAutoFit/>
          </a:bodyPr>
          <a:lstStyle/>
          <a:p>
            <a:r>
              <a:rPr lang="uz-Cyrl-UZ" sz="1200" b="1" dirty="0"/>
              <a:t>бу у билан боғлик бўлган актив счётнинг салдосидан чегириладиган молиявий ҳисоботда активнинг соф қийматини акс эттирувчи счётдир.</a:t>
            </a:r>
            <a:endParaRPr lang="ru-RU" sz="1200" b="1" dirty="0"/>
          </a:p>
        </p:txBody>
      </p:sp>
      <p:sp>
        <p:nvSpPr>
          <p:cNvPr id="14" name="Прямоугольник 13"/>
          <p:cNvSpPr/>
          <p:nvPr/>
        </p:nvSpPr>
        <p:spPr>
          <a:xfrm>
            <a:off x="6665532" y="1988840"/>
            <a:ext cx="2252733" cy="338554"/>
          </a:xfrm>
          <a:prstGeom prst="rect">
            <a:avLst/>
          </a:prstGeom>
        </p:spPr>
        <p:txBody>
          <a:bodyPr wrap="none">
            <a:spAutoFit/>
          </a:bodyPr>
          <a:lstStyle/>
          <a:p>
            <a:r>
              <a:rPr lang="uz-Cyrl-UZ" sz="1600" b="1" u="sng" dirty="0"/>
              <a:t>Контр-пассив счёт (КП)</a:t>
            </a:r>
            <a:r>
              <a:rPr lang="uz-Cyrl-UZ" sz="1600" b="1" dirty="0"/>
              <a:t> </a:t>
            </a:r>
            <a:endParaRPr lang="ru-RU" sz="1600" dirty="0"/>
          </a:p>
        </p:txBody>
      </p:sp>
      <p:sp>
        <p:nvSpPr>
          <p:cNvPr id="15" name="Прямоугольник 14"/>
          <p:cNvSpPr/>
          <p:nvPr/>
        </p:nvSpPr>
        <p:spPr>
          <a:xfrm>
            <a:off x="6515501" y="2276872"/>
            <a:ext cx="2599645" cy="1015663"/>
          </a:xfrm>
          <a:prstGeom prst="rect">
            <a:avLst/>
          </a:prstGeom>
        </p:spPr>
        <p:txBody>
          <a:bodyPr wrap="square">
            <a:spAutoFit/>
          </a:bodyPr>
          <a:lstStyle/>
          <a:p>
            <a:r>
              <a:rPr lang="uz-Cyrl-UZ" sz="1200" b="1" dirty="0"/>
              <a:t>бу у билан боғлик бўлган пассив счётнинг салдосидан чегираладиган молиявий ҳисоботда мажбурият ёки сармоянинг соф қийматини акс эттирувчи счётдир.</a:t>
            </a:r>
            <a:endParaRPr lang="ru-RU" sz="1200" b="1" dirty="0"/>
          </a:p>
        </p:txBody>
      </p:sp>
      <p:sp>
        <p:nvSpPr>
          <p:cNvPr id="16" name="Прямоугольник 15"/>
          <p:cNvSpPr/>
          <p:nvPr/>
        </p:nvSpPr>
        <p:spPr>
          <a:xfrm>
            <a:off x="6750134" y="3140968"/>
            <a:ext cx="1930785" cy="338554"/>
          </a:xfrm>
          <a:prstGeom prst="rect">
            <a:avLst/>
          </a:prstGeom>
        </p:spPr>
        <p:txBody>
          <a:bodyPr wrap="none">
            <a:spAutoFit/>
          </a:bodyPr>
          <a:lstStyle/>
          <a:p>
            <a:r>
              <a:rPr lang="uz-Cyrl-UZ" sz="1600" b="1" u="sng" dirty="0"/>
              <a:t>Транзит счётлар (Т)</a:t>
            </a:r>
            <a:r>
              <a:rPr lang="uz-Cyrl-UZ" sz="1600" b="1" dirty="0"/>
              <a:t> </a:t>
            </a:r>
            <a:endParaRPr lang="ru-RU" sz="1600" dirty="0"/>
          </a:p>
        </p:txBody>
      </p:sp>
      <p:sp>
        <p:nvSpPr>
          <p:cNvPr id="17" name="Прямоугольник 16"/>
          <p:cNvSpPr/>
          <p:nvPr/>
        </p:nvSpPr>
        <p:spPr>
          <a:xfrm>
            <a:off x="6588224" y="3371508"/>
            <a:ext cx="2555776" cy="1569660"/>
          </a:xfrm>
          <a:prstGeom prst="rect">
            <a:avLst/>
          </a:prstGeom>
        </p:spPr>
        <p:txBody>
          <a:bodyPr wrap="square">
            <a:spAutoFit/>
          </a:bodyPr>
          <a:lstStyle/>
          <a:p>
            <a:r>
              <a:rPr lang="uz-Cyrl-UZ" sz="1200" b="1" dirty="0"/>
              <a:t>бу ҳисобот даврида фойдаланиладиган, лекин ёпиладиган Молиявий натижалар тўғрисидаги ҳисоботда акс эттириладиган ҳисобот даври охирига қолдиққа эга бўлмайдиган даромадлар ва харажатларнинг вақтинчалик счётларидир.</a:t>
            </a:r>
            <a:endParaRPr lang="ru-RU" sz="1200" dirty="0"/>
          </a:p>
        </p:txBody>
      </p:sp>
      <p:sp>
        <p:nvSpPr>
          <p:cNvPr id="18" name="Прямоугольник 17"/>
          <p:cNvSpPr/>
          <p:nvPr/>
        </p:nvSpPr>
        <p:spPr>
          <a:xfrm>
            <a:off x="6777676" y="4818638"/>
            <a:ext cx="1694759" cy="338554"/>
          </a:xfrm>
          <a:prstGeom prst="rect">
            <a:avLst/>
          </a:prstGeom>
        </p:spPr>
        <p:txBody>
          <a:bodyPr wrap="none">
            <a:spAutoFit/>
          </a:bodyPr>
          <a:lstStyle/>
          <a:p>
            <a:r>
              <a:rPr lang="uz-Cyrl-UZ" sz="1600" b="1" u="sng" dirty="0" smtClean="0"/>
              <a:t>Баланс счётлари</a:t>
            </a:r>
            <a:r>
              <a:rPr lang="uz-Cyrl-UZ" sz="1600" b="1" dirty="0" smtClean="0"/>
              <a:t> </a:t>
            </a:r>
            <a:endParaRPr lang="ru-RU" sz="1600" dirty="0"/>
          </a:p>
        </p:txBody>
      </p:sp>
      <p:sp>
        <p:nvSpPr>
          <p:cNvPr id="21" name="Прямоугольник 20"/>
          <p:cNvSpPr/>
          <p:nvPr/>
        </p:nvSpPr>
        <p:spPr>
          <a:xfrm>
            <a:off x="6588224" y="5085184"/>
            <a:ext cx="2453518" cy="830997"/>
          </a:xfrm>
          <a:prstGeom prst="rect">
            <a:avLst/>
          </a:prstGeom>
        </p:spPr>
        <p:txBody>
          <a:bodyPr wrap="square">
            <a:spAutoFit/>
          </a:bodyPr>
          <a:lstStyle/>
          <a:p>
            <a:r>
              <a:rPr lang="uz-Cyrl-UZ" sz="1200" b="1" dirty="0"/>
              <a:t>деб, балансда қатнашадиган счётларга айтилиб, улар бўйича икки ёқлама ёзув амалга оширилади.</a:t>
            </a:r>
            <a:endParaRPr lang="ru-RU" sz="1200" dirty="0"/>
          </a:p>
        </p:txBody>
      </p:sp>
      <p:sp>
        <p:nvSpPr>
          <p:cNvPr id="73" name="Rectangle 123">
            <a:extLst>
              <a:ext uri="{FF2B5EF4-FFF2-40B4-BE49-F238E27FC236}">
                <a16:creationId xmlns="" xmlns:a16="http://schemas.microsoft.com/office/drawing/2014/main" id="{60F1634E-BE33-42A9-B3CA-83892E7BFE3A}"/>
              </a:ext>
            </a:extLst>
          </p:cNvPr>
          <p:cNvSpPr/>
          <p:nvPr/>
        </p:nvSpPr>
        <p:spPr>
          <a:xfrm>
            <a:off x="3275856" y="5732927"/>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Прямоугольник 21"/>
          <p:cNvSpPr/>
          <p:nvPr/>
        </p:nvSpPr>
        <p:spPr>
          <a:xfrm>
            <a:off x="3347864" y="5682734"/>
            <a:ext cx="3073149" cy="338554"/>
          </a:xfrm>
          <a:prstGeom prst="rect">
            <a:avLst/>
          </a:prstGeom>
        </p:spPr>
        <p:txBody>
          <a:bodyPr wrap="none">
            <a:spAutoFit/>
          </a:bodyPr>
          <a:lstStyle/>
          <a:p>
            <a:r>
              <a:rPr lang="uz-Cyrl-UZ" sz="1600" b="1" u="sng" dirty="0"/>
              <a:t>Балансдан ташқари счётлар (БТ)</a:t>
            </a:r>
            <a:endParaRPr lang="ru-RU" sz="1600" dirty="0"/>
          </a:p>
        </p:txBody>
      </p:sp>
      <p:sp>
        <p:nvSpPr>
          <p:cNvPr id="23" name="Прямоугольник 22"/>
          <p:cNvSpPr/>
          <p:nvPr/>
        </p:nvSpPr>
        <p:spPr>
          <a:xfrm>
            <a:off x="1707802" y="5949280"/>
            <a:ext cx="6353271" cy="830997"/>
          </a:xfrm>
          <a:prstGeom prst="rect">
            <a:avLst/>
          </a:prstGeom>
        </p:spPr>
        <p:txBody>
          <a:bodyPr wrap="square">
            <a:spAutoFit/>
          </a:bodyPr>
          <a:lstStyle/>
          <a:p>
            <a:r>
              <a:rPr lang="uz-Cyrl-UZ" sz="1200" b="1" dirty="0"/>
              <a:t>бу корхонага қарашли бўлмаган, лекин вақтинчалик тасарруфида бўлган, активларнинг мавжудлиги ва ҳаракати, шартли ҳуқуқлар ва мажбуриятлар ҳақидаги ахборотни умумлаштиришга мўлжалланган счётлардир. Бу счётлар бошқа счётлар билан ўзаро боғланмайди ва корхонанинг ҳисоботида акс эттирилмайди.</a:t>
            </a:r>
            <a:endParaRPr lang="ru-RU" sz="1200" b="1" dirty="0"/>
          </a:p>
        </p:txBody>
      </p:sp>
    </p:spTree>
    <p:extLst>
      <p:ext uri="{BB962C8B-B14F-4D97-AF65-F5344CB8AC3E}">
        <p14:creationId xmlns:p14="http://schemas.microsoft.com/office/powerpoint/2010/main" val="19761473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88417541-1178-4369-81AD-65348139270A}"/>
              </a:ext>
            </a:extLst>
          </p:cNvPr>
          <p:cNvGrpSpPr/>
          <p:nvPr/>
        </p:nvGrpSpPr>
        <p:grpSpPr>
          <a:xfrm>
            <a:off x="1647273" y="1052736"/>
            <a:ext cx="5849454" cy="3360314"/>
            <a:chOff x="2196364" y="1188791"/>
            <a:chExt cx="7799272" cy="4480418"/>
          </a:xfrm>
        </p:grpSpPr>
        <p:grpSp>
          <p:nvGrpSpPr>
            <p:cNvPr id="3" name="Group 2">
              <a:extLst>
                <a:ext uri="{FF2B5EF4-FFF2-40B4-BE49-F238E27FC236}">
                  <a16:creationId xmlns:a16="http://schemas.microsoft.com/office/drawing/2014/main" xmlns="" id="{45821700-1BBF-48A2-8439-2C0B46CC858B}"/>
                </a:ext>
              </a:extLst>
            </p:cNvPr>
            <p:cNvGrpSpPr/>
            <p:nvPr/>
          </p:nvGrpSpPr>
          <p:grpSpPr>
            <a:xfrm>
              <a:off x="2196364" y="1188791"/>
              <a:ext cx="7799272" cy="4480418"/>
              <a:chOff x="2119428" y="3072248"/>
              <a:chExt cx="12967373" cy="7449317"/>
            </a:xfrm>
          </p:grpSpPr>
          <p:sp>
            <p:nvSpPr>
              <p:cNvPr id="33" name="Shape">
                <a:extLst>
                  <a:ext uri="{FF2B5EF4-FFF2-40B4-BE49-F238E27FC236}">
                    <a16:creationId xmlns:a16="http://schemas.microsoft.com/office/drawing/2014/main" xmlns="" id="{97CEE58A-7F44-43B7-8AB3-F2361308F709}"/>
                  </a:ext>
                </a:extLst>
              </p:cNvPr>
              <p:cNvSpPr/>
              <p:nvPr/>
            </p:nvSpPr>
            <p:spPr>
              <a:xfrm>
                <a:off x="3205280" y="7355368"/>
                <a:ext cx="5266587" cy="3163172"/>
              </a:xfrm>
              <a:custGeom>
                <a:avLst/>
                <a:gdLst/>
                <a:ahLst/>
                <a:cxnLst>
                  <a:cxn ang="0">
                    <a:pos x="wd2" y="hd2"/>
                  </a:cxn>
                  <a:cxn ang="5400000">
                    <a:pos x="wd2" y="hd2"/>
                  </a:cxn>
                  <a:cxn ang="10800000">
                    <a:pos x="wd2" y="hd2"/>
                  </a:cxn>
                  <a:cxn ang="16200000">
                    <a:pos x="wd2" y="hd2"/>
                  </a:cxn>
                </a:cxnLst>
                <a:rect l="0" t="0" r="r" b="b"/>
                <a:pathLst>
                  <a:path w="21600" h="21501" extrusionOk="0">
                    <a:moveTo>
                      <a:pt x="17877" y="0"/>
                    </a:moveTo>
                    <a:cubicBezTo>
                      <a:pt x="18023" y="2472"/>
                      <a:pt x="18392" y="4894"/>
                      <a:pt x="18971" y="7186"/>
                    </a:cubicBezTo>
                    <a:cubicBezTo>
                      <a:pt x="19611" y="9722"/>
                      <a:pt x="20499" y="12066"/>
                      <a:pt x="21600" y="14122"/>
                    </a:cubicBezTo>
                    <a:cubicBezTo>
                      <a:pt x="18799" y="18756"/>
                      <a:pt x="15020" y="21402"/>
                      <a:pt x="11063" y="21499"/>
                    </a:cubicBezTo>
                    <a:cubicBezTo>
                      <a:pt x="6915" y="21600"/>
                      <a:pt x="2922" y="18900"/>
                      <a:pt x="0" y="14021"/>
                    </a:cubicBezTo>
                    <a:lnTo>
                      <a:pt x="5598" y="4822"/>
                    </a:lnTo>
                    <a:cubicBezTo>
                      <a:pt x="7404" y="7794"/>
                      <a:pt x="10003" y="9026"/>
                      <a:pt x="12485" y="8086"/>
                    </a:cubicBezTo>
                    <a:cubicBezTo>
                      <a:pt x="15009" y="7130"/>
                      <a:pt x="17051" y="4067"/>
                      <a:pt x="17877" y="0"/>
                    </a:cubicBezTo>
                    <a:close/>
                  </a:path>
                </a:pathLst>
              </a:custGeom>
              <a:solidFill>
                <a:schemeClr val="accent4"/>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4" name="Shape">
                <a:extLst>
                  <a:ext uri="{FF2B5EF4-FFF2-40B4-BE49-F238E27FC236}">
                    <a16:creationId xmlns:a16="http://schemas.microsoft.com/office/drawing/2014/main" xmlns="" id="{2C99D1DE-1B92-431A-9DC1-AFF48F71C8B4}"/>
                  </a:ext>
                </a:extLst>
              </p:cNvPr>
              <p:cNvSpPr/>
              <p:nvPr/>
            </p:nvSpPr>
            <p:spPr>
              <a:xfrm>
                <a:off x="2119428" y="4164945"/>
                <a:ext cx="2462288" cy="5268976"/>
              </a:xfrm>
              <a:custGeom>
                <a:avLst/>
                <a:gdLst/>
                <a:ahLst/>
                <a:cxnLst>
                  <a:cxn ang="0">
                    <a:pos x="wd2" y="hd2"/>
                  </a:cxn>
                  <a:cxn ang="5400000">
                    <a:pos x="wd2" y="hd2"/>
                  </a:cxn>
                  <a:cxn ang="10800000">
                    <a:pos x="wd2" y="hd2"/>
                  </a:cxn>
                  <a:cxn ang="16200000">
                    <a:pos x="wd2" y="hd2"/>
                  </a:cxn>
                </a:cxnLst>
                <a:rect l="0" t="0" r="r" b="b"/>
                <a:pathLst>
                  <a:path w="21230" h="21600" extrusionOk="0">
                    <a:moveTo>
                      <a:pt x="9292" y="0"/>
                    </a:moveTo>
                    <a:lnTo>
                      <a:pt x="21032" y="5568"/>
                    </a:lnTo>
                    <a:cubicBezTo>
                      <a:pt x="18318" y="6879"/>
                      <a:pt x="16732" y="8626"/>
                      <a:pt x="16586" y="10464"/>
                    </a:cubicBezTo>
                    <a:cubicBezTo>
                      <a:pt x="16420" y="12548"/>
                      <a:pt x="18106" y="14569"/>
                      <a:pt x="21230" y="16032"/>
                    </a:cubicBezTo>
                    <a:lnTo>
                      <a:pt x="9517" y="21600"/>
                    </a:lnTo>
                    <a:cubicBezTo>
                      <a:pt x="6706" y="20231"/>
                      <a:pt x="4459" y="18647"/>
                      <a:pt x="2848" y="16930"/>
                    </a:cubicBezTo>
                    <a:cubicBezTo>
                      <a:pt x="1203" y="15177"/>
                      <a:pt x="218" y="13280"/>
                      <a:pt x="33" y="11328"/>
                    </a:cubicBezTo>
                    <a:cubicBezTo>
                      <a:pt x="-370" y="7101"/>
                      <a:pt x="2991" y="2989"/>
                      <a:pt x="9292" y="0"/>
                    </a:cubicBezTo>
                    <a:close/>
                  </a:path>
                </a:pathLst>
              </a:custGeom>
              <a:solidFill>
                <a:schemeClr val="accent2"/>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5" name="Shape">
                <a:extLst>
                  <a:ext uri="{FF2B5EF4-FFF2-40B4-BE49-F238E27FC236}">
                    <a16:creationId xmlns:a16="http://schemas.microsoft.com/office/drawing/2014/main" xmlns="" id="{E11442E9-C8D3-4F9D-B68F-AC4BDC53CB91}"/>
                  </a:ext>
                </a:extLst>
              </p:cNvPr>
              <p:cNvSpPr/>
              <p:nvPr/>
            </p:nvSpPr>
            <p:spPr>
              <a:xfrm>
                <a:off x="3190127" y="3072248"/>
                <a:ext cx="5283635" cy="2453460"/>
              </a:xfrm>
              <a:custGeom>
                <a:avLst/>
                <a:gdLst/>
                <a:ahLst/>
                <a:cxnLst>
                  <a:cxn ang="0">
                    <a:pos x="wd2" y="hd2"/>
                  </a:cxn>
                  <a:cxn ang="5400000">
                    <a:pos x="wd2" y="hd2"/>
                  </a:cxn>
                  <a:cxn ang="10800000">
                    <a:pos x="wd2" y="hd2"/>
                  </a:cxn>
                  <a:cxn ang="16200000">
                    <a:pos x="wd2" y="hd2"/>
                  </a:cxn>
                </a:cxnLst>
                <a:rect l="0" t="0" r="r" b="b"/>
                <a:pathLst>
                  <a:path w="21600" h="21384" extrusionOk="0">
                    <a:moveTo>
                      <a:pt x="21600" y="9424"/>
                    </a:moveTo>
                    <a:lnTo>
                      <a:pt x="16047" y="21265"/>
                    </a:lnTo>
                    <a:cubicBezTo>
                      <a:pt x="14644" y="18387"/>
                      <a:pt x="12772" y="16782"/>
                      <a:pt x="10825" y="16790"/>
                    </a:cubicBezTo>
                    <a:cubicBezTo>
                      <a:pt x="8860" y="16798"/>
                      <a:pt x="6974" y="18447"/>
                      <a:pt x="5572" y="21384"/>
                    </a:cubicBezTo>
                    <a:lnTo>
                      <a:pt x="0" y="9630"/>
                    </a:lnTo>
                    <a:cubicBezTo>
                      <a:pt x="2771" y="3671"/>
                      <a:pt x="6515" y="225"/>
                      <a:pt x="10450" y="10"/>
                    </a:cubicBezTo>
                    <a:cubicBezTo>
                      <a:pt x="14612" y="-216"/>
                      <a:pt x="18639" y="3183"/>
                      <a:pt x="21600" y="9424"/>
                    </a:cubicBezTo>
                    <a:close/>
                  </a:path>
                </a:pathLst>
              </a:custGeom>
              <a:solidFill>
                <a:schemeClr val="accent5"/>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6" name="Shape">
                <a:extLst>
                  <a:ext uri="{FF2B5EF4-FFF2-40B4-BE49-F238E27FC236}">
                    <a16:creationId xmlns:a16="http://schemas.microsoft.com/office/drawing/2014/main" xmlns="" id="{1351CE09-FA70-4346-87A8-F581C41AB181}"/>
                  </a:ext>
                </a:extLst>
              </p:cNvPr>
              <p:cNvSpPr/>
              <p:nvPr/>
            </p:nvSpPr>
            <p:spPr>
              <a:xfrm>
                <a:off x="7116102" y="4134983"/>
                <a:ext cx="3010251" cy="5321460"/>
              </a:xfrm>
              <a:custGeom>
                <a:avLst/>
                <a:gdLst/>
                <a:ahLst/>
                <a:cxnLst>
                  <a:cxn ang="0">
                    <a:pos x="wd2" y="hd2"/>
                  </a:cxn>
                  <a:cxn ang="5400000">
                    <a:pos x="wd2" y="hd2"/>
                  </a:cxn>
                  <a:cxn ang="10800000">
                    <a:pos x="wd2" y="hd2"/>
                  </a:cxn>
                  <a:cxn ang="16200000">
                    <a:pos x="wd2" y="hd2"/>
                  </a:cxn>
                </a:cxnLst>
                <a:rect l="0" t="0" r="r" b="b"/>
                <a:pathLst>
                  <a:path w="21600" h="21600" extrusionOk="0">
                    <a:moveTo>
                      <a:pt x="21600" y="16099"/>
                    </a:moveTo>
                    <a:cubicBezTo>
                      <a:pt x="19951" y="15228"/>
                      <a:pt x="18763" y="14115"/>
                      <a:pt x="18168" y="12884"/>
                    </a:cubicBezTo>
                    <a:cubicBezTo>
                      <a:pt x="17616" y="11742"/>
                      <a:pt x="17602" y="10547"/>
                      <a:pt x="17390" y="9371"/>
                    </a:cubicBezTo>
                    <a:cubicBezTo>
                      <a:pt x="17072" y="7610"/>
                      <a:pt x="16318" y="5892"/>
                      <a:pt x="15037" y="4303"/>
                    </a:cubicBezTo>
                    <a:cubicBezTo>
                      <a:pt x="13744" y="2700"/>
                      <a:pt x="11924" y="1238"/>
                      <a:pt x="9651" y="0"/>
                    </a:cubicBezTo>
                    <a:lnTo>
                      <a:pt x="0" y="5551"/>
                    </a:lnTo>
                    <a:cubicBezTo>
                      <a:pt x="1691" y="6478"/>
                      <a:pt x="2874" y="7661"/>
                      <a:pt x="3411" y="8957"/>
                    </a:cubicBezTo>
                    <a:cubicBezTo>
                      <a:pt x="3740" y="9751"/>
                      <a:pt x="3815" y="10564"/>
                      <a:pt x="3919" y="11377"/>
                    </a:cubicBezTo>
                    <a:cubicBezTo>
                      <a:pt x="4025" y="12206"/>
                      <a:pt x="4162" y="13036"/>
                      <a:pt x="4432" y="13853"/>
                    </a:cubicBezTo>
                    <a:cubicBezTo>
                      <a:pt x="4934" y="15370"/>
                      <a:pt x="5879" y="16815"/>
                      <a:pt x="7186" y="18143"/>
                    </a:cubicBezTo>
                    <a:cubicBezTo>
                      <a:pt x="8435" y="19413"/>
                      <a:pt x="10019" y="20580"/>
                      <a:pt x="11901" y="21600"/>
                    </a:cubicBezTo>
                    <a:lnTo>
                      <a:pt x="21600" y="16099"/>
                    </a:lnTo>
                    <a:close/>
                  </a:path>
                </a:pathLst>
              </a:custGeom>
              <a:solidFill>
                <a:schemeClr val="bg2">
                  <a:lumMod val="90000"/>
                </a:schemeClr>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7" name="Shape">
                <a:extLst>
                  <a:ext uri="{FF2B5EF4-FFF2-40B4-BE49-F238E27FC236}">
                    <a16:creationId xmlns:a16="http://schemas.microsoft.com/office/drawing/2014/main" xmlns="" id="{3A4AFC0E-8DE4-4CD9-99E4-95EC4DD0FCE4}"/>
                  </a:ext>
                </a:extLst>
              </p:cNvPr>
              <p:cNvSpPr/>
              <p:nvPr/>
            </p:nvSpPr>
            <p:spPr>
              <a:xfrm>
                <a:off x="8764038" y="8054555"/>
                <a:ext cx="5248958" cy="2467010"/>
              </a:xfrm>
              <a:custGeom>
                <a:avLst/>
                <a:gdLst/>
                <a:ahLst/>
                <a:cxnLst>
                  <a:cxn ang="0">
                    <a:pos x="wd2" y="hd2"/>
                  </a:cxn>
                  <a:cxn ang="5400000">
                    <a:pos x="wd2" y="hd2"/>
                  </a:cxn>
                  <a:cxn ang="10800000">
                    <a:pos x="wd2" y="hd2"/>
                  </a:cxn>
                  <a:cxn ang="16200000">
                    <a:pos x="wd2" y="hd2"/>
                  </a:cxn>
                </a:cxnLst>
                <a:rect l="0" t="0" r="r" b="b"/>
                <a:pathLst>
                  <a:path w="21600" h="21415" extrusionOk="0">
                    <a:moveTo>
                      <a:pt x="16042" y="0"/>
                    </a:moveTo>
                    <a:lnTo>
                      <a:pt x="21600" y="11688"/>
                    </a:lnTo>
                    <a:cubicBezTo>
                      <a:pt x="18658" y="18079"/>
                      <a:pt x="14588" y="21600"/>
                      <a:pt x="10365" y="21408"/>
                    </a:cubicBezTo>
                    <a:cubicBezTo>
                      <a:pt x="6471" y="21230"/>
                      <a:pt x="2759" y="17894"/>
                      <a:pt x="0" y="12093"/>
                    </a:cubicBezTo>
                    <a:lnTo>
                      <a:pt x="5559" y="324"/>
                    </a:lnTo>
                    <a:cubicBezTo>
                      <a:pt x="6977" y="3184"/>
                      <a:pt x="8872" y="4752"/>
                      <a:pt x="10833" y="4690"/>
                    </a:cubicBezTo>
                    <a:cubicBezTo>
                      <a:pt x="12794" y="4629"/>
                      <a:pt x="14665" y="2944"/>
                      <a:pt x="16042" y="0"/>
                    </a:cubicBezTo>
                    <a:close/>
                  </a:path>
                </a:pathLst>
              </a:custGeom>
              <a:solidFill>
                <a:schemeClr val="accent3"/>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8" name="Shape">
                <a:extLst>
                  <a:ext uri="{FF2B5EF4-FFF2-40B4-BE49-F238E27FC236}">
                    <a16:creationId xmlns:a16="http://schemas.microsoft.com/office/drawing/2014/main" xmlns="" id="{414489E8-CFBE-4B80-9FE3-E4570CFBF241}"/>
                  </a:ext>
                </a:extLst>
              </p:cNvPr>
              <p:cNvSpPr/>
              <p:nvPr/>
            </p:nvSpPr>
            <p:spPr>
              <a:xfrm>
                <a:off x="12643217" y="4187796"/>
                <a:ext cx="2443584" cy="5223397"/>
              </a:xfrm>
              <a:custGeom>
                <a:avLst/>
                <a:gdLst/>
                <a:ahLst/>
                <a:cxnLst>
                  <a:cxn ang="0">
                    <a:pos x="wd2" y="hd2"/>
                  </a:cxn>
                  <a:cxn ang="5400000">
                    <a:pos x="wd2" y="hd2"/>
                  </a:cxn>
                  <a:cxn ang="10800000">
                    <a:pos x="wd2" y="hd2"/>
                  </a:cxn>
                  <a:cxn ang="16200000">
                    <a:pos x="wd2" y="hd2"/>
                  </a:cxn>
                </a:cxnLst>
                <a:rect l="0" t="0" r="r" b="b"/>
                <a:pathLst>
                  <a:path w="21374" h="21600" extrusionOk="0">
                    <a:moveTo>
                      <a:pt x="319" y="5662"/>
                    </a:moveTo>
                    <a:lnTo>
                      <a:pt x="12222" y="0"/>
                    </a:lnTo>
                    <a:cubicBezTo>
                      <a:pt x="18307" y="2990"/>
                      <a:pt x="21600" y="7008"/>
                      <a:pt x="21362" y="11156"/>
                    </a:cubicBezTo>
                    <a:cubicBezTo>
                      <a:pt x="21138" y="15077"/>
                      <a:pt x="17765" y="18811"/>
                      <a:pt x="11929" y="21600"/>
                    </a:cubicBezTo>
                    <a:lnTo>
                      <a:pt x="0" y="16062"/>
                    </a:lnTo>
                    <a:cubicBezTo>
                      <a:pt x="2971" y="14698"/>
                      <a:pt x="4669" y="12830"/>
                      <a:pt x="4718" y="10873"/>
                    </a:cubicBezTo>
                    <a:cubicBezTo>
                      <a:pt x="4767" y="8929"/>
                      <a:pt x="3185" y="7056"/>
                      <a:pt x="319" y="5662"/>
                    </a:cubicBezTo>
                    <a:close/>
                  </a:path>
                </a:pathLst>
              </a:custGeom>
              <a:solidFill>
                <a:schemeClr val="accent1"/>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sp>
            <p:nvSpPr>
              <p:cNvPr id="39" name="Shape">
                <a:extLst>
                  <a:ext uri="{FF2B5EF4-FFF2-40B4-BE49-F238E27FC236}">
                    <a16:creationId xmlns:a16="http://schemas.microsoft.com/office/drawing/2014/main" xmlns="" id="{1CB8560D-2BF7-4E48-8F47-652C48E58EC5}"/>
                  </a:ext>
                </a:extLst>
              </p:cNvPr>
              <p:cNvSpPr/>
              <p:nvPr/>
            </p:nvSpPr>
            <p:spPr>
              <a:xfrm>
                <a:off x="8738576" y="3077712"/>
                <a:ext cx="5317668" cy="3164639"/>
              </a:xfrm>
              <a:custGeom>
                <a:avLst/>
                <a:gdLst/>
                <a:ahLst/>
                <a:cxnLst>
                  <a:cxn ang="0">
                    <a:pos x="wd2" y="hd2"/>
                  </a:cxn>
                  <a:cxn ang="5400000">
                    <a:pos x="wd2" y="hd2"/>
                  </a:cxn>
                  <a:cxn ang="10800000">
                    <a:pos x="wd2" y="hd2"/>
                  </a:cxn>
                  <a:cxn ang="16200000">
                    <a:pos x="wd2" y="hd2"/>
                  </a:cxn>
                </a:cxnLst>
                <a:rect l="0" t="0" r="r" b="b"/>
                <a:pathLst>
                  <a:path w="21600" h="21539" extrusionOk="0">
                    <a:moveTo>
                      <a:pt x="3676" y="21539"/>
                    </a:moveTo>
                    <a:cubicBezTo>
                      <a:pt x="3598" y="18925"/>
                      <a:pt x="3241" y="16355"/>
                      <a:pt x="2623" y="13952"/>
                    </a:cubicBezTo>
                    <a:cubicBezTo>
                      <a:pt x="1994" y="11506"/>
                      <a:pt x="1105" y="9272"/>
                      <a:pt x="0" y="7359"/>
                    </a:cubicBezTo>
                    <a:cubicBezTo>
                      <a:pt x="2890" y="2587"/>
                      <a:pt x="6796" y="-61"/>
                      <a:pt x="10853" y="1"/>
                    </a:cubicBezTo>
                    <a:cubicBezTo>
                      <a:pt x="14899" y="63"/>
                      <a:pt x="18765" y="2815"/>
                      <a:pt x="21600" y="7652"/>
                    </a:cubicBezTo>
                    <a:lnTo>
                      <a:pt x="16077" y="16944"/>
                    </a:lnTo>
                    <a:cubicBezTo>
                      <a:pt x="14519" y="14085"/>
                      <a:pt x="12242" y="12636"/>
                      <a:pt x="9944" y="13042"/>
                    </a:cubicBezTo>
                    <a:cubicBezTo>
                      <a:pt x="7038" y="13556"/>
                      <a:pt x="4583" y="16884"/>
                      <a:pt x="3676" y="21539"/>
                    </a:cubicBezTo>
                    <a:close/>
                  </a:path>
                </a:pathLst>
              </a:custGeom>
              <a:solidFill>
                <a:schemeClr val="accent6"/>
              </a:solidFill>
              <a:ln w="12700">
                <a:miter lim="400000"/>
              </a:ln>
            </p:spPr>
            <p:txBody>
              <a:bodyPr lIns="38100" tIns="38100" rIns="38100" bIns="38100" anchor="ctr"/>
              <a:lstStyle/>
              <a:p>
                <a:pPr algn="ctr">
                  <a:lnSpc>
                    <a:spcPct val="100000"/>
                  </a:lnSpc>
                  <a:defRPr sz="3200" baseline="0">
                    <a:solidFill>
                      <a:srgbClr val="000000"/>
                    </a:solidFill>
                    <a:latin typeface="Helvetica Light"/>
                    <a:ea typeface="Helvetica Light"/>
                    <a:cs typeface="Helvetica Light"/>
                    <a:sym typeface="Helvetica Light"/>
                  </a:defRPr>
                </a:pPr>
                <a:endParaRPr sz="2400"/>
              </a:p>
            </p:txBody>
          </p:sp>
        </p:grpSp>
        <p:sp>
          <p:nvSpPr>
            <p:cNvPr id="99" name="Freeform: Shape 98">
              <a:extLst>
                <a:ext uri="{FF2B5EF4-FFF2-40B4-BE49-F238E27FC236}">
                  <a16:creationId xmlns:a16="http://schemas.microsoft.com/office/drawing/2014/main" xmlns="" id="{B9C248E3-8B9C-492C-BFFB-08663C3275BF}"/>
                </a:ext>
              </a:extLst>
            </p:cNvPr>
            <p:cNvSpPr/>
            <p:nvPr/>
          </p:nvSpPr>
          <p:spPr>
            <a:xfrm>
              <a:off x="6685283" y="2175862"/>
              <a:ext cx="1981999" cy="919598"/>
            </a:xfrm>
            <a:custGeom>
              <a:avLst/>
              <a:gdLst>
                <a:gd name="connsiteX0" fmla="*/ 1083763 w 1981999"/>
                <a:gd name="connsiteY0" fmla="*/ 0 h 919598"/>
                <a:gd name="connsiteX1" fmla="*/ 1959868 w 1981999"/>
                <a:gd name="connsiteY1" fmla="*/ 362895 h 919598"/>
                <a:gd name="connsiteX2" fmla="*/ 1981999 w 1981999"/>
                <a:gd name="connsiteY2" fmla="*/ 387245 h 919598"/>
                <a:gd name="connsiteX3" fmla="*/ 1864464 w 1981999"/>
                <a:gd name="connsiteY3" fmla="*/ 505504 h 919598"/>
                <a:gd name="connsiteX4" fmla="*/ 1781427 w 1981999"/>
                <a:gd name="connsiteY4" fmla="*/ 424717 h 919598"/>
                <a:gd name="connsiteX5" fmla="*/ 964608 w 1981999"/>
                <a:gd name="connsiteY5" fmla="*/ 168726 h 919598"/>
                <a:gd name="connsiteX6" fmla="*/ 36500 w 1981999"/>
                <a:gd name="connsiteY6" fmla="*/ 919598 h 919598"/>
                <a:gd name="connsiteX7" fmla="*/ 20133 w 1981999"/>
                <a:gd name="connsiteY7" fmla="*/ 747249 h 919598"/>
                <a:gd name="connsiteX8" fmla="*/ 0 w 1981999"/>
                <a:gd name="connsiteY8" fmla="*/ 639044 h 919598"/>
                <a:gd name="connsiteX9" fmla="*/ 56365 w 1981999"/>
                <a:gd name="connsiteY9" fmla="*/ 546263 h 919598"/>
                <a:gd name="connsiteX10" fmla="*/ 1083763 w 1981999"/>
                <a:gd name="connsiteY10" fmla="*/ 0 h 9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1999" h="919598">
                  <a:moveTo>
                    <a:pt x="1083763" y="0"/>
                  </a:moveTo>
                  <a:cubicBezTo>
                    <a:pt x="1425904" y="0"/>
                    <a:pt x="1735653" y="138680"/>
                    <a:pt x="1959868" y="362895"/>
                  </a:cubicBezTo>
                  <a:lnTo>
                    <a:pt x="1981999" y="387245"/>
                  </a:lnTo>
                  <a:lnTo>
                    <a:pt x="1864464" y="505504"/>
                  </a:lnTo>
                  <a:lnTo>
                    <a:pt x="1781427" y="424717"/>
                  </a:lnTo>
                  <a:cubicBezTo>
                    <a:pt x="1557694" y="231445"/>
                    <a:pt x="1262341" y="137333"/>
                    <a:pt x="964608" y="168726"/>
                  </a:cubicBezTo>
                  <a:cubicBezTo>
                    <a:pt x="534314" y="214147"/>
                    <a:pt x="170800" y="508240"/>
                    <a:pt x="36500" y="919598"/>
                  </a:cubicBezTo>
                  <a:cubicBezTo>
                    <a:pt x="33613" y="861849"/>
                    <a:pt x="28143" y="804343"/>
                    <a:pt x="20133" y="747249"/>
                  </a:cubicBezTo>
                  <a:lnTo>
                    <a:pt x="0" y="639044"/>
                  </a:lnTo>
                  <a:lnTo>
                    <a:pt x="56365" y="546263"/>
                  </a:lnTo>
                  <a:cubicBezTo>
                    <a:pt x="279022" y="216687"/>
                    <a:pt x="656088" y="0"/>
                    <a:pt x="1083763"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0" name="Freeform: Shape 99">
              <a:extLst>
                <a:ext uri="{FF2B5EF4-FFF2-40B4-BE49-F238E27FC236}">
                  <a16:creationId xmlns:a16="http://schemas.microsoft.com/office/drawing/2014/main" xmlns="" id="{700BF5AA-9C8D-4ECC-9803-D486296D1D4D}"/>
                </a:ext>
              </a:extLst>
            </p:cNvPr>
            <p:cNvSpPr/>
            <p:nvPr/>
          </p:nvSpPr>
          <p:spPr>
            <a:xfrm>
              <a:off x="3555778" y="2190000"/>
              <a:ext cx="1747836" cy="472116"/>
            </a:xfrm>
            <a:custGeom>
              <a:avLst/>
              <a:gdLst>
                <a:gd name="connsiteX0" fmla="*/ 878427 w 1747836"/>
                <a:gd name="connsiteY0" fmla="*/ 0 h 472116"/>
                <a:gd name="connsiteX1" fmla="*/ 1666546 w 1747836"/>
                <a:gd name="connsiteY1" fmla="*/ 282927 h 472116"/>
                <a:gd name="connsiteX2" fmla="*/ 1747836 w 1747836"/>
                <a:gd name="connsiteY2" fmla="*/ 356810 h 472116"/>
                <a:gd name="connsiteX3" fmla="*/ 1645853 w 1747836"/>
                <a:gd name="connsiteY3" fmla="*/ 460505 h 472116"/>
                <a:gd name="connsiteX4" fmla="*/ 1648359 w 1747836"/>
                <a:gd name="connsiteY4" fmla="*/ 463309 h 472116"/>
                <a:gd name="connsiteX5" fmla="*/ 1645448 w 1747836"/>
                <a:gd name="connsiteY5" fmla="*/ 466221 h 472116"/>
                <a:gd name="connsiteX6" fmla="*/ 877171 w 1747836"/>
                <a:gd name="connsiteY6" fmla="*/ 157416 h 472116"/>
                <a:gd name="connsiteX7" fmla="*/ 184904 w 1747836"/>
                <a:gd name="connsiteY7" fmla="*/ 402644 h 472116"/>
                <a:gd name="connsiteX8" fmla="*/ 106934 w 1747836"/>
                <a:gd name="connsiteY8" fmla="*/ 472116 h 472116"/>
                <a:gd name="connsiteX9" fmla="*/ 0 w 1747836"/>
                <a:gd name="connsiteY9" fmla="*/ 365449 h 472116"/>
                <a:gd name="connsiteX10" fmla="*/ 2322 w 1747836"/>
                <a:gd name="connsiteY10" fmla="*/ 362895 h 472116"/>
                <a:gd name="connsiteX11" fmla="*/ 878427 w 1747836"/>
                <a:gd name="connsiteY11" fmla="*/ 0 h 4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36" h="472116">
                  <a:moveTo>
                    <a:pt x="878427" y="0"/>
                  </a:moveTo>
                  <a:cubicBezTo>
                    <a:pt x="1177800" y="0"/>
                    <a:pt x="1452374" y="106177"/>
                    <a:pt x="1666546" y="282927"/>
                  </a:cubicBezTo>
                  <a:lnTo>
                    <a:pt x="1747836" y="356810"/>
                  </a:lnTo>
                  <a:lnTo>
                    <a:pt x="1645853" y="460505"/>
                  </a:lnTo>
                  <a:lnTo>
                    <a:pt x="1648359" y="463309"/>
                  </a:lnTo>
                  <a:lnTo>
                    <a:pt x="1645448" y="466221"/>
                  </a:lnTo>
                  <a:cubicBezTo>
                    <a:pt x="1439034" y="267620"/>
                    <a:pt x="1163620" y="156864"/>
                    <a:pt x="877171" y="157416"/>
                  </a:cubicBezTo>
                  <a:cubicBezTo>
                    <a:pt x="624211" y="157899"/>
                    <a:pt x="380149" y="245082"/>
                    <a:pt x="184904" y="402644"/>
                  </a:cubicBezTo>
                  <a:lnTo>
                    <a:pt x="106934" y="472116"/>
                  </a:lnTo>
                  <a:lnTo>
                    <a:pt x="0" y="365449"/>
                  </a:lnTo>
                  <a:lnTo>
                    <a:pt x="2322" y="362895"/>
                  </a:lnTo>
                  <a:cubicBezTo>
                    <a:pt x="226536" y="138680"/>
                    <a:pt x="536286" y="0"/>
                    <a:pt x="87842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1" name="Freeform: Shape 100">
              <a:extLst>
                <a:ext uri="{FF2B5EF4-FFF2-40B4-BE49-F238E27FC236}">
                  <a16:creationId xmlns:a16="http://schemas.microsoft.com/office/drawing/2014/main" xmlns="" id="{A210B3CD-A126-4017-BAA9-9DBE75E3607F}"/>
                </a:ext>
              </a:extLst>
            </p:cNvPr>
            <p:cNvSpPr/>
            <p:nvPr/>
          </p:nvSpPr>
          <p:spPr>
            <a:xfrm>
              <a:off x="5204137" y="2550145"/>
              <a:ext cx="469068" cy="1353842"/>
            </a:xfrm>
            <a:custGeom>
              <a:avLst/>
              <a:gdLst>
                <a:gd name="connsiteX0" fmla="*/ 103147 w 469068"/>
                <a:gd name="connsiteY0" fmla="*/ 0 h 1353842"/>
                <a:gd name="connsiteX1" fmla="*/ 106173 w 469068"/>
                <a:gd name="connsiteY1" fmla="*/ 2750 h 1353842"/>
                <a:gd name="connsiteX2" fmla="*/ 469068 w 469068"/>
                <a:gd name="connsiteY2" fmla="*/ 878855 h 1353842"/>
                <a:gd name="connsiteX3" fmla="*/ 413365 w 469068"/>
                <a:gd name="connsiteY3" fmla="*/ 1247296 h 1353842"/>
                <a:gd name="connsiteX4" fmla="*/ 374368 w 469068"/>
                <a:gd name="connsiteY4" fmla="*/ 1353842 h 1353842"/>
                <a:gd name="connsiteX5" fmla="*/ 368987 w 469068"/>
                <a:gd name="connsiteY5" fmla="*/ 1330520 h 1353842"/>
                <a:gd name="connsiteX6" fmla="*/ 325987 w 469068"/>
                <a:gd name="connsiteY6" fmla="*/ 963635 h 1353842"/>
                <a:gd name="connsiteX7" fmla="*/ 283406 w 469068"/>
                <a:gd name="connsiteY7" fmla="*/ 605049 h 1353842"/>
                <a:gd name="connsiteX8" fmla="*/ 95635 w 469068"/>
                <a:gd name="connsiteY8" fmla="*/ 210161 h 1353842"/>
                <a:gd name="connsiteX9" fmla="*/ 0 w 469068"/>
                <a:gd name="connsiteY9" fmla="*/ 103164 h 1353842"/>
                <a:gd name="connsiteX10" fmla="*/ 103147 w 469068"/>
                <a:gd name="connsiteY10" fmla="*/ 0 h 135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068" h="1353842">
                  <a:moveTo>
                    <a:pt x="103147" y="0"/>
                  </a:moveTo>
                  <a:lnTo>
                    <a:pt x="106173" y="2750"/>
                  </a:lnTo>
                  <a:cubicBezTo>
                    <a:pt x="330388" y="226965"/>
                    <a:pt x="469068" y="536715"/>
                    <a:pt x="469068" y="878855"/>
                  </a:cubicBezTo>
                  <a:cubicBezTo>
                    <a:pt x="469068" y="1007158"/>
                    <a:pt x="449566" y="1130906"/>
                    <a:pt x="413365" y="1247296"/>
                  </a:cubicBezTo>
                  <a:lnTo>
                    <a:pt x="374368" y="1353842"/>
                  </a:lnTo>
                  <a:lnTo>
                    <a:pt x="368987" y="1330520"/>
                  </a:lnTo>
                  <a:cubicBezTo>
                    <a:pt x="346356" y="1209460"/>
                    <a:pt x="334872" y="1086474"/>
                    <a:pt x="325987" y="963635"/>
                  </a:cubicBezTo>
                  <a:cubicBezTo>
                    <a:pt x="317270" y="843168"/>
                    <a:pt x="310983" y="722701"/>
                    <a:pt x="283406" y="605049"/>
                  </a:cubicBezTo>
                  <a:cubicBezTo>
                    <a:pt x="249648" y="461021"/>
                    <a:pt x="185430" y="326412"/>
                    <a:pt x="95635" y="210161"/>
                  </a:cubicBezTo>
                  <a:lnTo>
                    <a:pt x="0" y="103164"/>
                  </a:lnTo>
                  <a:lnTo>
                    <a:pt x="103147"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2" name="Freeform: Shape 101">
              <a:extLst>
                <a:ext uri="{FF2B5EF4-FFF2-40B4-BE49-F238E27FC236}">
                  <a16:creationId xmlns:a16="http://schemas.microsoft.com/office/drawing/2014/main" xmlns="" id="{54A460B2-FC05-47E9-9B79-7F52D58E48B8}"/>
                </a:ext>
              </a:extLst>
            </p:cNvPr>
            <p:cNvSpPr/>
            <p:nvPr/>
          </p:nvSpPr>
          <p:spPr>
            <a:xfrm>
              <a:off x="3195205" y="2558479"/>
              <a:ext cx="479745" cy="1745465"/>
            </a:xfrm>
            <a:custGeom>
              <a:avLst/>
              <a:gdLst>
                <a:gd name="connsiteX0" fmla="*/ 357820 w 479745"/>
                <a:gd name="connsiteY0" fmla="*/ 0 h 1745465"/>
                <a:gd name="connsiteX1" fmla="*/ 464906 w 479745"/>
                <a:gd name="connsiteY1" fmla="*/ 105954 h 1745465"/>
                <a:gd name="connsiteX2" fmla="*/ 467507 w 479745"/>
                <a:gd name="connsiteY2" fmla="*/ 103637 h 1745465"/>
                <a:gd name="connsiteX3" fmla="*/ 468299 w 479745"/>
                <a:gd name="connsiteY3" fmla="*/ 104427 h 1745465"/>
                <a:gd name="connsiteX4" fmla="*/ 158157 w 479745"/>
                <a:gd name="connsiteY4" fmla="*/ 822744 h 1745465"/>
                <a:gd name="connsiteX5" fmla="*/ 405149 w 479745"/>
                <a:gd name="connsiteY5" fmla="*/ 1555466 h 1745465"/>
                <a:gd name="connsiteX6" fmla="*/ 479745 w 479745"/>
                <a:gd name="connsiteY6" fmla="*/ 1637065 h 1745465"/>
                <a:gd name="connsiteX7" fmla="*/ 475186 w 479745"/>
                <a:gd name="connsiteY7" fmla="*/ 1633081 h 1745465"/>
                <a:gd name="connsiteX8" fmla="*/ 361840 w 479745"/>
                <a:gd name="connsiteY8" fmla="*/ 1745465 h 1745465"/>
                <a:gd name="connsiteX9" fmla="*/ 282927 w 479745"/>
                <a:gd name="connsiteY9" fmla="*/ 1658640 h 1745465"/>
                <a:gd name="connsiteX10" fmla="*/ 0 w 479745"/>
                <a:gd name="connsiteY10" fmla="*/ 870521 h 1745465"/>
                <a:gd name="connsiteX11" fmla="*/ 282927 w 479745"/>
                <a:gd name="connsiteY11" fmla="*/ 82402 h 1745465"/>
                <a:gd name="connsiteX12" fmla="*/ 357820 w 479745"/>
                <a:gd name="connsiteY12" fmla="*/ 0 h 17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9745" h="1745465">
                  <a:moveTo>
                    <a:pt x="357820" y="0"/>
                  </a:moveTo>
                  <a:lnTo>
                    <a:pt x="464906" y="105954"/>
                  </a:lnTo>
                  <a:lnTo>
                    <a:pt x="467507" y="103637"/>
                  </a:lnTo>
                  <a:lnTo>
                    <a:pt x="468299" y="104427"/>
                  </a:lnTo>
                  <a:cubicBezTo>
                    <a:pt x="278977" y="296771"/>
                    <a:pt x="168342" y="553082"/>
                    <a:pt x="158157" y="822744"/>
                  </a:cubicBezTo>
                  <a:cubicBezTo>
                    <a:pt x="148025" y="1090279"/>
                    <a:pt x="236805" y="1350737"/>
                    <a:pt x="405149" y="1555466"/>
                  </a:cubicBezTo>
                  <a:lnTo>
                    <a:pt x="479745" y="1637065"/>
                  </a:lnTo>
                  <a:lnTo>
                    <a:pt x="475186" y="1633081"/>
                  </a:lnTo>
                  <a:lnTo>
                    <a:pt x="361840" y="1745465"/>
                  </a:lnTo>
                  <a:lnTo>
                    <a:pt x="282927" y="1658640"/>
                  </a:lnTo>
                  <a:cubicBezTo>
                    <a:pt x="106177" y="1444468"/>
                    <a:pt x="0" y="1169894"/>
                    <a:pt x="0" y="870521"/>
                  </a:cubicBezTo>
                  <a:cubicBezTo>
                    <a:pt x="0" y="571148"/>
                    <a:pt x="106177" y="296574"/>
                    <a:pt x="282927" y="82402"/>
                  </a:cubicBezTo>
                  <a:lnTo>
                    <a:pt x="35782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Freeform: Shape 102">
              <a:extLst>
                <a:ext uri="{FF2B5EF4-FFF2-40B4-BE49-F238E27FC236}">
                  <a16:creationId xmlns:a16="http://schemas.microsoft.com/office/drawing/2014/main" xmlns="" id="{24200931-7845-4604-AA08-D7BDF3B9CCDD}"/>
                </a:ext>
              </a:extLst>
            </p:cNvPr>
            <p:cNvSpPr/>
            <p:nvPr/>
          </p:nvSpPr>
          <p:spPr>
            <a:xfrm>
              <a:off x="8525934" y="2571775"/>
              <a:ext cx="482112" cy="1720060"/>
            </a:xfrm>
            <a:custGeom>
              <a:avLst/>
              <a:gdLst>
                <a:gd name="connsiteX0" fmla="*/ 149226 w 482112"/>
                <a:gd name="connsiteY0" fmla="*/ 0 h 1720060"/>
                <a:gd name="connsiteX1" fmla="*/ 199185 w 482112"/>
                <a:gd name="connsiteY1" fmla="*/ 54968 h 1720060"/>
                <a:gd name="connsiteX2" fmla="*/ 482112 w 482112"/>
                <a:gd name="connsiteY2" fmla="*/ 843087 h 1720060"/>
                <a:gd name="connsiteX3" fmla="*/ 119217 w 482112"/>
                <a:gd name="connsiteY3" fmla="*/ 1719192 h 1720060"/>
                <a:gd name="connsiteX4" fmla="*/ 118262 w 482112"/>
                <a:gd name="connsiteY4" fmla="*/ 1720060 h 1720060"/>
                <a:gd name="connsiteX5" fmla="*/ 11514 w 482112"/>
                <a:gd name="connsiteY5" fmla="*/ 1613642 h 1720060"/>
                <a:gd name="connsiteX6" fmla="*/ 55 w 482112"/>
                <a:gd name="connsiteY6" fmla="*/ 1624172 h 1720060"/>
                <a:gd name="connsiteX7" fmla="*/ 0 w 482112"/>
                <a:gd name="connsiteY7" fmla="*/ 1624118 h 1720060"/>
                <a:gd name="connsiteX8" fmla="*/ 324415 w 482112"/>
                <a:gd name="connsiteY8" fmla="*/ 869399 h 1720060"/>
                <a:gd name="connsiteX9" fmla="*/ 21935 w 482112"/>
                <a:gd name="connsiteY9" fmla="*/ 111481 h 1720060"/>
                <a:gd name="connsiteX10" fmla="*/ 23813 w 482112"/>
                <a:gd name="connsiteY10" fmla="*/ 109591 h 1720060"/>
                <a:gd name="connsiteX11" fmla="*/ 32075 w 482112"/>
                <a:gd name="connsiteY11" fmla="*/ 117629 h 1720060"/>
                <a:gd name="connsiteX12" fmla="*/ 149226 w 482112"/>
                <a:gd name="connsiteY12" fmla="*/ 0 h 1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112" h="1720060">
                  <a:moveTo>
                    <a:pt x="149226" y="0"/>
                  </a:moveTo>
                  <a:lnTo>
                    <a:pt x="199185" y="54968"/>
                  </a:lnTo>
                  <a:cubicBezTo>
                    <a:pt x="375935" y="269140"/>
                    <a:pt x="482112" y="543714"/>
                    <a:pt x="482112" y="843087"/>
                  </a:cubicBezTo>
                  <a:cubicBezTo>
                    <a:pt x="482112" y="1185228"/>
                    <a:pt x="343432" y="1494978"/>
                    <a:pt x="119217" y="1719192"/>
                  </a:cubicBezTo>
                  <a:lnTo>
                    <a:pt x="118262" y="1720060"/>
                  </a:lnTo>
                  <a:lnTo>
                    <a:pt x="11514" y="1613642"/>
                  </a:lnTo>
                  <a:lnTo>
                    <a:pt x="55" y="1624172"/>
                  </a:lnTo>
                  <a:lnTo>
                    <a:pt x="0" y="1624118"/>
                  </a:lnTo>
                  <a:cubicBezTo>
                    <a:pt x="204290" y="1425730"/>
                    <a:pt x="321046" y="1154037"/>
                    <a:pt x="324415" y="869399"/>
                  </a:cubicBezTo>
                  <a:cubicBezTo>
                    <a:pt x="327785" y="586652"/>
                    <a:pt x="219004" y="314232"/>
                    <a:pt x="21935" y="111481"/>
                  </a:cubicBezTo>
                  <a:lnTo>
                    <a:pt x="23813" y="109591"/>
                  </a:lnTo>
                  <a:lnTo>
                    <a:pt x="32075" y="117629"/>
                  </a:lnTo>
                  <a:lnTo>
                    <a:pt x="149226"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4" name="Freeform: Shape 103">
              <a:extLst>
                <a:ext uri="{FF2B5EF4-FFF2-40B4-BE49-F238E27FC236}">
                  <a16:creationId xmlns:a16="http://schemas.microsoft.com/office/drawing/2014/main" xmlns="" id="{8155E3C6-3FE1-4612-B7D4-D87BC2832E75}"/>
                </a:ext>
              </a:extLst>
            </p:cNvPr>
            <p:cNvSpPr/>
            <p:nvPr/>
          </p:nvSpPr>
          <p:spPr>
            <a:xfrm>
              <a:off x="6530046" y="2957551"/>
              <a:ext cx="482111" cy="1347504"/>
            </a:xfrm>
            <a:custGeom>
              <a:avLst/>
              <a:gdLst>
                <a:gd name="connsiteX0" fmla="*/ 88230 w 482111"/>
                <a:gd name="connsiteY0" fmla="*/ 0 h 1347504"/>
                <a:gd name="connsiteX1" fmla="*/ 102263 w 482111"/>
                <a:gd name="connsiteY1" fmla="*/ 64678 h 1347504"/>
                <a:gd name="connsiteX2" fmla="*/ 129226 w 482111"/>
                <a:gd name="connsiteY2" fmla="*/ 258988 h 1347504"/>
                <a:gd name="connsiteX3" fmla="*/ 194439 w 482111"/>
                <a:gd name="connsiteY3" fmla="*/ 779531 h 1347504"/>
                <a:gd name="connsiteX4" fmla="*/ 482111 w 482111"/>
                <a:gd name="connsiteY4" fmla="*/ 1255919 h 1347504"/>
                <a:gd name="connsiteX5" fmla="*/ 481921 w 482111"/>
                <a:gd name="connsiteY5" fmla="*/ 1256110 h 1347504"/>
                <a:gd name="connsiteX6" fmla="*/ 475232 w 482111"/>
                <a:gd name="connsiteY6" fmla="*/ 1250315 h 1347504"/>
                <a:gd name="connsiteX7" fmla="*/ 378396 w 482111"/>
                <a:gd name="connsiteY7" fmla="*/ 1347504 h 1347504"/>
                <a:gd name="connsiteX8" fmla="*/ 362895 w 482111"/>
                <a:gd name="connsiteY8" fmla="*/ 1333416 h 1347504"/>
                <a:gd name="connsiteX9" fmla="*/ 0 w 482111"/>
                <a:gd name="connsiteY9" fmla="*/ 457311 h 1347504"/>
                <a:gd name="connsiteX10" fmla="*/ 55703 w 482111"/>
                <a:gd name="connsiteY10" fmla="*/ 88870 h 1347504"/>
                <a:gd name="connsiteX11" fmla="*/ 88230 w 482111"/>
                <a:gd name="connsiteY11" fmla="*/ 0 h 134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111" h="1347504">
                  <a:moveTo>
                    <a:pt x="88230" y="0"/>
                  </a:moveTo>
                  <a:lnTo>
                    <a:pt x="102263" y="64678"/>
                  </a:lnTo>
                  <a:cubicBezTo>
                    <a:pt x="113615" y="128917"/>
                    <a:pt x="122562" y="193753"/>
                    <a:pt x="129226" y="258988"/>
                  </a:cubicBezTo>
                  <a:cubicBezTo>
                    <a:pt x="146996" y="433243"/>
                    <a:pt x="148170" y="610314"/>
                    <a:pt x="194439" y="779531"/>
                  </a:cubicBezTo>
                  <a:cubicBezTo>
                    <a:pt x="244312" y="961937"/>
                    <a:pt x="343891" y="1126857"/>
                    <a:pt x="482111" y="1255919"/>
                  </a:cubicBezTo>
                  <a:lnTo>
                    <a:pt x="481921" y="1256110"/>
                  </a:lnTo>
                  <a:lnTo>
                    <a:pt x="475232" y="1250315"/>
                  </a:lnTo>
                  <a:lnTo>
                    <a:pt x="378396" y="1347504"/>
                  </a:lnTo>
                  <a:lnTo>
                    <a:pt x="362895" y="1333416"/>
                  </a:lnTo>
                  <a:cubicBezTo>
                    <a:pt x="138680" y="1109202"/>
                    <a:pt x="0" y="799452"/>
                    <a:pt x="0" y="457311"/>
                  </a:cubicBezTo>
                  <a:cubicBezTo>
                    <a:pt x="0" y="329008"/>
                    <a:pt x="19502" y="205261"/>
                    <a:pt x="55703" y="88870"/>
                  </a:cubicBezTo>
                  <a:lnTo>
                    <a:pt x="88230"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5" name="Freeform: Shape 104">
              <a:extLst>
                <a:ext uri="{FF2B5EF4-FFF2-40B4-BE49-F238E27FC236}">
                  <a16:creationId xmlns:a16="http://schemas.microsoft.com/office/drawing/2014/main" xmlns="" id="{E62B04C3-DFB7-4CF7-9124-1AD8DF18EF5F}"/>
                </a:ext>
              </a:extLst>
            </p:cNvPr>
            <p:cNvSpPr/>
            <p:nvPr/>
          </p:nvSpPr>
          <p:spPr>
            <a:xfrm>
              <a:off x="3564502" y="3764889"/>
              <a:ext cx="1951083" cy="903111"/>
            </a:xfrm>
            <a:custGeom>
              <a:avLst/>
              <a:gdLst>
                <a:gd name="connsiteX0" fmla="*/ 1906586 w 1951083"/>
                <a:gd name="connsiteY0" fmla="*/ 0 h 903111"/>
                <a:gd name="connsiteX1" fmla="*/ 1928746 w 1951083"/>
                <a:gd name="connsiteY1" fmla="*/ 163110 h 903111"/>
                <a:gd name="connsiteX2" fmla="*/ 1951083 w 1951083"/>
                <a:gd name="connsiteY2" fmla="*/ 267990 h 903111"/>
                <a:gd name="connsiteX3" fmla="*/ 1897101 w 1951083"/>
                <a:gd name="connsiteY3" fmla="*/ 356848 h 903111"/>
                <a:gd name="connsiteX4" fmla="*/ 869703 w 1951083"/>
                <a:gd name="connsiteY4" fmla="*/ 903111 h 903111"/>
                <a:gd name="connsiteX5" fmla="*/ 81584 w 1951083"/>
                <a:gd name="connsiteY5" fmla="*/ 620184 h 903111"/>
                <a:gd name="connsiteX6" fmla="*/ 0 w 1951083"/>
                <a:gd name="connsiteY6" fmla="*/ 546035 h 903111"/>
                <a:gd name="connsiteX7" fmla="*/ 112814 w 1951083"/>
                <a:gd name="connsiteY7" fmla="*/ 433243 h 903111"/>
                <a:gd name="connsiteX8" fmla="*/ 110448 w 1951083"/>
                <a:gd name="connsiteY8" fmla="*/ 430655 h 903111"/>
                <a:gd name="connsiteX9" fmla="*/ 210397 w 1951083"/>
                <a:gd name="connsiteY9" fmla="*/ 517995 h 903111"/>
                <a:gd name="connsiteX10" fmla="*/ 1115857 w 1951083"/>
                <a:gd name="connsiteY10" fmla="*/ 715484 h 903111"/>
                <a:gd name="connsiteX11" fmla="*/ 1906586 w 1951083"/>
                <a:gd name="connsiteY11" fmla="*/ 0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1083" h="903111">
                  <a:moveTo>
                    <a:pt x="1906586" y="0"/>
                  </a:moveTo>
                  <a:cubicBezTo>
                    <a:pt x="1911939" y="54683"/>
                    <a:pt x="1919335" y="109090"/>
                    <a:pt x="1928746" y="163110"/>
                  </a:cubicBezTo>
                  <a:lnTo>
                    <a:pt x="1951083" y="267990"/>
                  </a:lnTo>
                  <a:lnTo>
                    <a:pt x="1897101" y="356848"/>
                  </a:lnTo>
                  <a:cubicBezTo>
                    <a:pt x="1674444" y="686424"/>
                    <a:pt x="1297378" y="903111"/>
                    <a:pt x="869703" y="903111"/>
                  </a:cubicBezTo>
                  <a:cubicBezTo>
                    <a:pt x="570330" y="903111"/>
                    <a:pt x="295756" y="796935"/>
                    <a:pt x="81584" y="620184"/>
                  </a:cubicBezTo>
                  <a:lnTo>
                    <a:pt x="0" y="546035"/>
                  </a:lnTo>
                  <a:lnTo>
                    <a:pt x="112814" y="433243"/>
                  </a:lnTo>
                  <a:lnTo>
                    <a:pt x="110448" y="430655"/>
                  </a:lnTo>
                  <a:lnTo>
                    <a:pt x="210397" y="517995"/>
                  </a:lnTo>
                  <a:cubicBezTo>
                    <a:pt x="465753" y="713898"/>
                    <a:pt x="797373" y="788263"/>
                    <a:pt x="1115857" y="715484"/>
                  </a:cubicBezTo>
                  <a:cubicBezTo>
                    <a:pt x="1485998" y="630893"/>
                    <a:pt x="1785454" y="359866"/>
                    <a:pt x="190658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6" name="Freeform: Shape 105">
              <a:extLst>
                <a:ext uri="{FF2B5EF4-FFF2-40B4-BE49-F238E27FC236}">
                  <a16:creationId xmlns:a16="http://schemas.microsoft.com/office/drawing/2014/main" xmlns="" id="{7A00C6D9-C63B-418B-9E3E-DC6B41C728A0}"/>
                </a:ext>
              </a:extLst>
            </p:cNvPr>
            <p:cNvSpPr/>
            <p:nvPr/>
          </p:nvSpPr>
          <p:spPr>
            <a:xfrm>
              <a:off x="6914931" y="4195947"/>
              <a:ext cx="1718587" cy="457915"/>
            </a:xfrm>
            <a:custGeom>
              <a:avLst/>
              <a:gdLst>
                <a:gd name="connsiteX0" fmla="*/ 1611058 w 1718587"/>
                <a:gd name="connsiteY0" fmla="*/ 0 h 457915"/>
                <a:gd name="connsiteX1" fmla="*/ 1718587 w 1718587"/>
                <a:gd name="connsiteY1" fmla="*/ 105593 h 457915"/>
                <a:gd name="connsiteX2" fmla="*/ 1642234 w 1718587"/>
                <a:gd name="connsiteY2" fmla="*/ 174988 h 457915"/>
                <a:gd name="connsiteX3" fmla="*/ 854115 w 1718587"/>
                <a:gd name="connsiteY3" fmla="*/ 457915 h 457915"/>
                <a:gd name="connsiteX4" fmla="*/ 65996 w 1718587"/>
                <a:gd name="connsiteY4" fmla="*/ 174988 h 457915"/>
                <a:gd name="connsiteX5" fmla="*/ 0 w 1718587"/>
                <a:gd name="connsiteY5" fmla="*/ 115006 h 457915"/>
                <a:gd name="connsiteX6" fmla="*/ 97036 w 1718587"/>
                <a:gd name="connsiteY6" fmla="*/ 17714 h 457915"/>
                <a:gd name="connsiteX7" fmla="*/ 171217 w 1718587"/>
                <a:gd name="connsiteY7" fmla="*/ 81988 h 457915"/>
                <a:gd name="connsiteX8" fmla="*/ 861182 w 1718587"/>
                <a:gd name="connsiteY8" fmla="*/ 314429 h 457915"/>
                <a:gd name="connsiteX9" fmla="*/ 1543776 w 1718587"/>
                <a:gd name="connsiteY9" fmla="*/ 61825 h 457915"/>
                <a:gd name="connsiteX10" fmla="*/ 1611058 w 1718587"/>
                <a:gd name="connsiteY10" fmla="*/ 0 h 45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8587" h="457915">
                  <a:moveTo>
                    <a:pt x="1611058" y="0"/>
                  </a:moveTo>
                  <a:lnTo>
                    <a:pt x="1718587" y="105593"/>
                  </a:lnTo>
                  <a:lnTo>
                    <a:pt x="1642234" y="174988"/>
                  </a:lnTo>
                  <a:cubicBezTo>
                    <a:pt x="1428062" y="351739"/>
                    <a:pt x="1153488" y="457915"/>
                    <a:pt x="854115" y="457915"/>
                  </a:cubicBezTo>
                  <a:cubicBezTo>
                    <a:pt x="554742" y="457915"/>
                    <a:pt x="280168" y="351739"/>
                    <a:pt x="65996" y="174988"/>
                  </a:cubicBezTo>
                  <a:lnTo>
                    <a:pt x="0" y="115006"/>
                  </a:lnTo>
                  <a:lnTo>
                    <a:pt x="97036" y="17714"/>
                  </a:lnTo>
                  <a:lnTo>
                    <a:pt x="171217" y="81988"/>
                  </a:lnTo>
                  <a:cubicBezTo>
                    <a:pt x="366992" y="235478"/>
                    <a:pt x="610394" y="318187"/>
                    <a:pt x="861182" y="314429"/>
                  </a:cubicBezTo>
                  <a:cubicBezTo>
                    <a:pt x="1111970" y="310731"/>
                    <a:pt x="1352687" y="220882"/>
                    <a:pt x="1543776" y="61825"/>
                  </a:cubicBezTo>
                  <a:lnTo>
                    <a:pt x="1611058" y="0"/>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xmlns="" id="{2C2BFAE1-45D3-4B3B-81D2-0BF25FA84FB8}"/>
              </a:ext>
            </a:extLst>
          </p:cNvPr>
          <p:cNvSpPr>
            <a:spLocks noGrp="1"/>
          </p:cNvSpPr>
          <p:nvPr>
            <p:ph type="title"/>
          </p:nvPr>
        </p:nvSpPr>
        <p:spPr/>
        <p:txBody>
          <a:bodyPr>
            <a:noAutofit/>
          </a:bodyPr>
          <a:lstStyle/>
          <a:p>
            <a:r>
              <a:rPr lang="uz-Cyrl-UZ" sz="2400" b="1" u="sng" dirty="0"/>
              <a:t>Счётлар 2 гуруҳга бўлинади:  синтетик ва аналитик.</a:t>
            </a:r>
            <a:r>
              <a:rPr lang="ru-RU" sz="2400" b="1" dirty="0"/>
              <a:t/>
            </a:r>
            <a:br>
              <a:rPr lang="ru-RU" sz="2400" b="1" dirty="0"/>
            </a:br>
            <a:endParaRPr lang="en-US" sz="2400" dirty="0"/>
          </a:p>
        </p:txBody>
      </p:sp>
      <p:sp>
        <p:nvSpPr>
          <p:cNvPr id="10" name="TextBox 9">
            <a:extLst>
              <a:ext uri="{FF2B5EF4-FFF2-40B4-BE49-F238E27FC236}">
                <a16:creationId xmlns:a16="http://schemas.microsoft.com/office/drawing/2014/main" xmlns="" id="{2363B5D7-C4CB-443E-85F8-8C500D4BE388}"/>
              </a:ext>
            </a:extLst>
          </p:cNvPr>
          <p:cNvSpPr txBox="1"/>
          <p:nvPr/>
        </p:nvSpPr>
        <p:spPr>
          <a:xfrm>
            <a:off x="2757987" y="872690"/>
            <a:ext cx="1043877" cy="1107996"/>
          </a:xfrm>
          <a:prstGeom prst="rect">
            <a:avLst/>
          </a:prstGeom>
          <a:noFill/>
        </p:spPr>
        <p:txBody>
          <a:bodyPr wrap="none" rtlCol="0" anchor="ctr">
            <a:spAutoFit/>
          </a:bodyPr>
          <a:lstStyle/>
          <a:p>
            <a:pPr algn="ctr"/>
            <a:r>
              <a:rPr lang="en-US" sz="6600" b="1" dirty="0"/>
              <a:t>01</a:t>
            </a:r>
          </a:p>
        </p:txBody>
      </p:sp>
      <p:sp>
        <p:nvSpPr>
          <p:cNvPr id="83" name="TextBox 82">
            <a:extLst>
              <a:ext uri="{FF2B5EF4-FFF2-40B4-BE49-F238E27FC236}">
                <a16:creationId xmlns:a16="http://schemas.microsoft.com/office/drawing/2014/main" xmlns="" id="{F47D9C28-B168-4E07-8C6D-658EE72379B3}"/>
              </a:ext>
            </a:extLst>
          </p:cNvPr>
          <p:cNvSpPr txBox="1"/>
          <p:nvPr/>
        </p:nvSpPr>
        <p:spPr>
          <a:xfrm>
            <a:off x="5310540" y="879825"/>
            <a:ext cx="1043877" cy="1107996"/>
          </a:xfrm>
          <a:prstGeom prst="rect">
            <a:avLst/>
          </a:prstGeom>
          <a:noFill/>
        </p:spPr>
        <p:txBody>
          <a:bodyPr wrap="none" rtlCol="0" anchor="ctr">
            <a:spAutoFit/>
          </a:bodyPr>
          <a:lstStyle/>
          <a:p>
            <a:pPr algn="ctr"/>
            <a:r>
              <a:rPr lang="en-US" sz="6600" b="1" dirty="0"/>
              <a:t>02</a:t>
            </a:r>
          </a:p>
        </p:txBody>
      </p:sp>
      <p:sp>
        <p:nvSpPr>
          <p:cNvPr id="4" name="Прямоугольник 3"/>
          <p:cNvSpPr/>
          <p:nvPr/>
        </p:nvSpPr>
        <p:spPr>
          <a:xfrm>
            <a:off x="2484996" y="2493836"/>
            <a:ext cx="1769908" cy="338554"/>
          </a:xfrm>
          <a:prstGeom prst="rect">
            <a:avLst/>
          </a:prstGeom>
        </p:spPr>
        <p:txBody>
          <a:bodyPr wrap="none">
            <a:spAutoFit/>
          </a:bodyPr>
          <a:lstStyle/>
          <a:p>
            <a:r>
              <a:rPr lang="uz-Cyrl-UZ" sz="1600" b="1" u="sng" dirty="0"/>
              <a:t>Синтетик счётлар</a:t>
            </a:r>
            <a:r>
              <a:rPr lang="uz-Cyrl-UZ" sz="1600" b="1" dirty="0"/>
              <a:t> </a:t>
            </a:r>
            <a:endParaRPr lang="ru-RU" sz="1600" dirty="0"/>
          </a:p>
        </p:txBody>
      </p:sp>
      <p:sp>
        <p:nvSpPr>
          <p:cNvPr id="5" name="Прямоугольник 4"/>
          <p:cNvSpPr/>
          <p:nvPr/>
        </p:nvSpPr>
        <p:spPr>
          <a:xfrm>
            <a:off x="4953825" y="2482738"/>
            <a:ext cx="1813382" cy="338554"/>
          </a:xfrm>
          <a:prstGeom prst="rect">
            <a:avLst/>
          </a:prstGeom>
        </p:spPr>
        <p:txBody>
          <a:bodyPr wrap="none">
            <a:spAutoFit/>
          </a:bodyPr>
          <a:lstStyle/>
          <a:p>
            <a:r>
              <a:rPr lang="uz-Cyrl-UZ" sz="1600" b="1" u="sng" dirty="0"/>
              <a:t>Аналитик счётлар</a:t>
            </a:r>
            <a:r>
              <a:rPr lang="uz-Cyrl-UZ" sz="1600" b="1" dirty="0"/>
              <a:t> </a:t>
            </a:r>
            <a:endParaRPr lang="ru-RU" sz="1600" dirty="0"/>
          </a:p>
        </p:txBody>
      </p:sp>
      <p:sp>
        <p:nvSpPr>
          <p:cNvPr id="6" name="Прямоугольник 5"/>
          <p:cNvSpPr/>
          <p:nvPr/>
        </p:nvSpPr>
        <p:spPr>
          <a:xfrm>
            <a:off x="1167310" y="4529056"/>
            <a:ext cx="3465795" cy="1754326"/>
          </a:xfrm>
          <a:prstGeom prst="rect">
            <a:avLst/>
          </a:prstGeom>
        </p:spPr>
        <p:txBody>
          <a:bodyPr wrap="square">
            <a:spAutoFit/>
          </a:bodyPr>
          <a:lstStyle/>
          <a:p>
            <a:pPr lvl="0"/>
            <a:r>
              <a:rPr lang="uz-Cyrl-UZ" b="1" dirty="0"/>
              <a:t>хўжалик маблағлари ва улар манбалари ҳақида умумий ва қиймат кўринишидаги маълумотларни олиш мақсадида ҳисоб юритишга мўлжалланган.</a:t>
            </a:r>
            <a:endParaRPr lang="ru-RU" b="1" dirty="0"/>
          </a:p>
        </p:txBody>
      </p:sp>
      <p:sp>
        <p:nvSpPr>
          <p:cNvPr id="7" name="Прямоугольник 6"/>
          <p:cNvSpPr/>
          <p:nvPr/>
        </p:nvSpPr>
        <p:spPr>
          <a:xfrm>
            <a:off x="4810456" y="4529056"/>
            <a:ext cx="4298048" cy="2031325"/>
          </a:xfrm>
          <a:prstGeom prst="rect">
            <a:avLst/>
          </a:prstGeom>
        </p:spPr>
        <p:txBody>
          <a:bodyPr wrap="square">
            <a:spAutoFit/>
          </a:bodyPr>
          <a:lstStyle/>
          <a:p>
            <a:pPr lvl="0"/>
            <a:r>
              <a:rPr lang="uz-Cyrl-UZ" b="1" dirty="0"/>
              <a:t>маълумотлари хўжалик маблағлари ва уларни манбаларини нафақат қиймат, балки натура ҳамда меҳнат ўлчови бирликларида юритишга мўлжаллангандир.  Аналитик счётлар бўйича бухгалтерия проводкалари амалга оширилмайди.</a:t>
            </a:r>
            <a:endParaRPr lang="ru-RU" b="1" dirty="0"/>
          </a:p>
        </p:txBody>
      </p:sp>
    </p:spTree>
    <p:extLst>
      <p:ext uri="{BB962C8B-B14F-4D97-AF65-F5344CB8AC3E}">
        <p14:creationId xmlns:p14="http://schemas.microsoft.com/office/powerpoint/2010/main" val="1179905932"/>
      </p:ext>
    </p:extLst>
  </p:cSld>
  <p:clrMapOvr>
    <a:masterClrMapping/>
  </p:clrMapOvr>
  <p:transition spd="slow">
    <p:cov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72008"/>
            <a:ext cx="892899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31261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edia2.picsearch.com/is?VyCIN7HBn6AUpCFaxxWuXWh1tLB0P7oqv6_Rbss13QY&amp;height=1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76672"/>
            <a:ext cx="3312368" cy="17621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2" y="4810844"/>
            <a:ext cx="2774384"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79512" y="260648"/>
            <a:ext cx="5328592" cy="19781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Ҳисобварақлар режаси</a:t>
            </a:r>
            <a:r>
              <a:rPr lang="uz-Cyrl-UZ" dirty="0"/>
              <a:t> – бухгалтерия ҳисоби бўйича ҳисобварақларнинг уларнинг иқтисодий мазмунига кўра  бир тизимга солинган рўйхатидир.</a:t>
            </a:r>
            <a:endParaRPr lang="ru-RU" b="1" dirty="0"/>
          </a:p>
        </p:txBody>
      </p:sp>
      <p:sp>
        <p:nvSpPr>
          <p:cNvPr id="6" name="Скругленный прямоугольник 5"/>
          <p:cNvSpPr/>
          <p:nvPr/>
        </p:nvSpPr>
        <p:spPr>
          <a:xfrm>
            <a:off x="1547664" y="2420888"/>
            <a:ext cx="6552728" cy="1942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a:t>Ҳисобварақлар режасининг дастлабки 1-8-бўлимларида</a:t>
            </a:r>
            <a:r>
              <a:rPr lang="uz-Cyrl-UZ" dirty="0"/>
              <a:t> доимий ёки баланс ҳисобварақлари, 9-бўлимда эса транзит ёки вақтинчалик ҳисобварақлар жойлаштирилган.</a:t>
            </a:r>
            <a:endParaRPr lang="ru-RU" b="1" dirty="0"/>
          </a:p>
        </p:txBody>
      </p:sp>
      <p:sp>
        <p:nvSpPr>
          <p:cNvPr id="7" name="Скругленный прямоугольник 6"/>
          <p:cNvSpPr/>
          <p:nvPr/>
        </p:nvSpPr>
        <p:spPr>
          <a:xfrm>
            <a:off x="3203848" y="4725144"/>
            <a:ext cx="5734222" cy="19536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Доимий ҳисобварақлар деб номланишининг сабаби</a:t>
            </a:r>
            <a:r>
              <a:rPr lang="uz-Cyrl-UZ" dirty="0"/>
              <a:t> – улар ҳар бир ҳисобот даври якунида ёпилади. Доимий счетлар балансда кўрсатилади, шунинг учун ҳам бу счетларда ой охирида қолдиқ қолади. </a:t>
            </a:r>
            <a:endParaRPr lang="ru-RU" b="1" dirty="0"/>
          </a:p>
        </p:txBody>
      </p:sp>
    </p:spTree>
    <p:extLst>
      <p:ext uri="{BB962C8B-B14F-4D97-AF65-F5344CB8AC3E}">
        <p14:creationId xmlns:p14="http://schemas.microsoft.com/office/powerpoint/2010/main" val="192734288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xmlns="" id="{AAD6EBCC-4D6D-4D61-9C7B-BFD8CAB08CB6}"/>
              </a:ext>
            </a:extLst>
          </p:cNvPr>
          <p:cNvSpPr/>
          <p:nvPr/>
        </p:nvSpPr>
        <p:spPr>
          <a:xfrm>
            <a:off x="179512" y="2780928"/>
            <a:ext cx="70226" cy="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Rectangle 47">
            <a:extLst>
              <a:ext uri="{FF2B5EF4-FFF2-40B4-BE49-F238E27FC236}">
                <a16:creationId xmlns:a16="http://schemas.microsoft.com/office/drawing/2014/main" xmlns="" id="{61CD4254-8C24-47D4-AF2A-6CBF528F7C36}"/>
              </a:ext>
            </a:extLst>
          </p:cNvPr>
          <p:cNvSpPr/>
          <p:nvPr/>
        </p:nvSpPr>
        <p:spPr>
          <a:xfrm>
            <a:off x="181294" y="1514828"/>
            <a:ext cx="70226" cy="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Rectangle 48">
            <a:extLst>
              <a:ext uri="{FF2B5EF4-FFF2-40B4-BE49-F238E27FC236}">
                <a16:creationId xmlns:a16="http://schemas.microsoft.com/office/drawing/2014/main" xmlns="" id="{1813CB36-4C83-47B4-83B8-D48E09660963}"/>
              </a:ext>
            </a:extLst>
          </p:cNvPr>
          <p:cNvSpPr/>
          <p:nvPr/>
        </p:nvSpPr>
        <p:spPr>
          <a:xfrm>
            <a:off x="6372200" y="3616329"/>
            <a:ext cx="70226" cy="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Rectangle 49">
            <a:extLst>
              <a:ext uri="{FF2B5EF4-FFF2-40B4-BE49-F238E27FC236}">
                <a16:creationId xmlns:a16="http://schemas.microsoft.com/office/drawing/2014/main" xmlns="" id="{EB375AEF-8A33-4CD4-BC7B-FD1281CF08D1}"/>
              </a:ext>
            </a:extLst>
          </p:cNvPr>
          <p:cNvSpPr/>
          <p:nvPr/>
        </p:nvSpPr>
        <p:spPr>
          <a:xfrm>
            <a:off x="6372200" y="4975675"/>
            <a:ext cx="70226" cy="21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3" name="Group 32">
            <a:extLst>
              <a:ext uri="{FF2B5EF4-FFF2-40B4-BE49-F238E27FC236}">
                <a16:creationId xmlns:a16="http://schemas.microsoft.com/office/drawing/2014/main" xmlns="" id="{E51EA5C9-A096-408C-A221-99CB523A7F2A}"/>
              </a:ext>
            </a:extLst>
          </p:cNvPr>
          <p:cNvGrpSpPr/>
          <p:nvPr/>
        </p:nvGrpSpPr>
        <p:grpSpPr>
          <a:xfrm>
            <a:off x="1151750" y="2035449"/>
            <a:ext cx="6544409" cy="3387423"/>
            <a:chOff x="1954581" y="2192278"/>
            <a:chExt cx="5234839" cy="2709582"/>
          </a:xfrm>
        </p:grpSpPr>
        <p:sp>
          <p:nvSpPr>
            <p:cNvPr id="34" name="Freeform 738">
              <a:extLst>
                <a:ext uri="{FF2B5EF4-FFF2-40B4-BE49-F238E27FC236}">
                  <a16:creationId xmlns:a16="http://schemas.microsoft.com/office/drawing/2014/main" xmlns="" id="{FFF55323-A63D-4E7D-A99E-1638F796E596}"/>
                </a:ext>
              </a:extLst>
            </p:cNvPr>
            <p:cNvSpPr>
              <a:spLocks/>
            </p:cNvSpPr>
            <p:nvPr/>
          </p:nvSpPr>
          <p:spPr bwMode="auto">
            <a:xfrm>
              <a:off x="2722603" y="3178418"/>
              <a:ext cx="3300959" cy="1723442"/>
            </a:xfrm>
            <a:custGeom>
              <a:avLst/>
              <a:gdLst>
                <a:gd name="T0" fmla="*/ 7096 w 8596"/>
                <a:gd name="T1" fmla="*/ 0 h 4490"/>
                <a:gd name="T2" fmla="*/ 7167 w 8596"/>
                <a:gd name="T3" fmla="*/ 168 h 4490"/>
                <a:gd name="T4" fmla="*/ 7241 w 8596"/>
                <a:gd name="T5" fmla="*/ 400 h 4490"/>
                <a:gd name="T6" fmla="*/ 7290 w 8596"/>
                <a:gd name="T7" fmla="*/ 643 h 4490"/>
                <a:gd name="T8" fmla="*/ 7311 w 8596"/>
                <a:gd name="T9" fmla="*/ 896 h 4490"/>
                <a:gd name="T10" fmla="*/ 7311 w 8596"/>
                <a:gd name="T11" fmla="*/ 1018 h 4490"/>
                <a:gd name="T12" fmla="*/ 7293 w 8596"/>
                <a:gd name="T13" fmla="*/ 1246 h 4490"/>
                <a:gd name="T14" fmla="*/ 7241 w 8596"/>
                <a:gd name="T15" fmla="*/ 1521 h 4490"/>
                <a:gd name="T16" fmla="*/ 7091 w 8596"/>
                <a:gd name="T17" fmla="*/ 1934 h 4490"/>
                <a:gd name="T18" fmla="*/ 6866 w 8596"/>
                <a:gd name="T19" fmla="*/ 2304 h 4490"/>
                <a:gd name="T20" fmla="*/ 6576 w 8596"/>
                <a:gd name="T21" fmla="*/ 2622 h 4490"/>
                <a:gd name="T22" fmla="*/ 6231 w 8596"/>
                <a:gd name="T23" fmla="*/ 2881 h 4490"/>
                <a:gd name="T24" fmla="*/ 5839 w 8596"/>
                <a:gd name="T25" fmla="*/ 3070 h 4490"/>
                <a:gd name="T26" fmla="*/ 5464 w 8596"/>
                <a:gd name="T27" fmla="*/ 3170 h 4490"/>
                <a:gd name="T28" fmla="*/ 5240 w 8596"/>
                <a:gd name="T29" fmla="*/ 3199 h 4490"/>
                <a:gd name="T30" fmla="*/ 5068 w 8596"/>
                <a:gd name="T31" fmla="*/ 3205 h 4490"/>
                <a:gd name="T32" fmla="*/ 0 w 8596"/>
                <a:gd name="T33" fmla="*/ 3836 h 4490"/>
                <a:gd name="T34" fmla="*/ 5068 w 8596"/>
                <a:gd name="T35" fmla="*/ 4490 h 4490"/>
                <a:gd name="T36" fmla="*/ 5159 w 8596"/>
                <a:gd name="T37" fmla="*/ 4489 h 4490"/>
                <a:gd name="T38" fmla="*/ 5516 w 8596"/>
                <a:gd name="T39" fmla="*/ 4462 h 4490"/>
                <a:gd name="T40" fmla="*/ 5864 w 8596"/>
                <a:gd name="T41" fmla="*/ 4400 h 4490"/>
                <a:gd name="T42" fmla="*/ 6199 w 8596"/>
                <a:gd name="T43" fmla="*/ 4304 h 4490"/>
                <a:gd name="T44" fmla="*/ 6520 w 8596"/>
                <a:gd name="T45" fmla="*/ 4178 h 4490"/>
                <a:gd name="T46" fmla="*/ 6823 w 8596"/>
                <a:gd name="T47" fmla="*/ 4022 h 4490"/>
                <a:gd name="T48" fmla="*/ 7110 w 8596"/>
                <a:gd name="T49" fmla="*/ 3839 h 4490"/>
                <a:gd name="T50" fmla="*/ 7376 w 8596"/>
                <a:gd name="T51" fmla="*/ 3630 h 4490"/>
                <a:gd name="T52" fmla="*/ 7621 w 8596"/>
                <a:gd name="T53" fmla="*/ 3396 h 4490"/>
                <a:gd name="T54" fmla="*/ 7843 w 8596"/>
                <a:gd name="T55" fmla="*/ 3139 h 4490"/>
                <a:gd name="T56" fmla="*/ 8039 w 8596"/>
                <a:gd name="T57" fmla="*/ 2863 h 4490"/>
                <a:gd name="T58" fmla="*/ 8210 w 8596"/>
                <a:gd name="T59" fmla="*/ 2567 h 4490"/>
                <a:gd name="T60" fmla="*/ 8351 w 8596"/>
                <a:gd name="T61" fmla="*/ 2254 h 4490"/>
                <a:gd name="T62" fmla="*/ 8462 w 8596"/>
                <a:gd name="T63" fmla="*/ 1926 h 4490"/>
                <a:gd name="T64" fmla="*/ 8541 w 8596"/>
                <a:gd name="T65" fmla="*/ 1585 h 4490"/>
                <a:gd name="T66" fmla="*/ 8586 w 8596"/>
                <a:gd name="T67" fmla="*/ 1231 h 4490"/>
                <a:gd name="T68" fmla="*/ 8596 w 8596"/>
                <a:gd name="T69" fmla="*/ 960 h 4490"/>
                <a:gd name="T70" fmla="*/ 8577 w 8596"/>
                <a:gd name="T71" fmla="*/ 590 h 4490"/>
                <a:gd name="T72" fmla="*/ 8494 w 8596"/>
                <a:gd name="T73" fmla="*/ 115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96" h="4490">
                  <a:moveTo>
                    <a:pt x="8463" y="0"/>
                  </a:moveTo>
                  <a:lnTo>
                    <a:pt x="7096" y="0"/>
                  </a:lnTo>
                  <a:lnTo>
                    <a:pt x="7121" y="55"/>
                  </a:lnTo>
                  <a:lnTo>
                    <a:pt x="7167" y="168"/>
                  </a:lnTo>
                  <a:lnTo>
                    <a:pt x="7208" y="282"/>
                  </a:lnTo>
                  <a:lnTo>
                    <a:pt x="7241" y="400"/>
                  </a:lnTo>
                  <a:lnTo>
                    <a:pt x="7268" y="521"/>
                  </a:lnTo>
                  <a:lnTo>
                    <a:pt x="7290" y="643"/>
                  </a:lnTo>
                  <a:lnTo>
                    <a:pt x="7303" y="769"/>
                  </a:lnTo>
                  <a:lnTo>
                    <a:pt x="7311" y="896"/>
                  </a:lnTo>
                  <a:lnTo>
                    <a:pt x="7311" y="960"/>
                  </a:lnTo>
                  <a:lnTo>
                    <a:pt x="7311" y="1018"/>
                  </a:lnTo>
                  <a:lnTo>
                    <a:pt x="7304" y="1132"/>
                  </a:lnTo>
                  <a:lnTo>
                    <a:pt x="7293" y="1246"/>
                  </a:lnTo>
                  <a:lnTo>
                    <a:pt x="7276" y="1357"/>
                  </a:lnTo>
                  <a:lnTo>
                    <a:pt x="7241" y="1521"/>
                  </a:lnTo>
                  <a:lnTo>
                    <a:pt x="7176" y="1733"/>
                  </a:lnTo>
                  <a:lnTo>
                    <a:pt x="7091" y="1934"/>
                  </a:lnTo>
                  <a:lnTo>
                    <a:pt x="6987" y="2124"/>
                  </a:lnTo>
                  <a:lnTo>
                    <a:pt x="6866" y="2304"/>
                  </a:lnTo>
                  <a:lnTo>
                    <a:pt x="6729" y="2470"/>
                  </a:lnTo>
                  <a:lnTo>
                    <a:pt x="6576" y="2622"/>
                  </a:lnTo>
                  <a:lnTo>
                    <a:pt x="6411" y="2759"/>
                  </a:lnTo>
                  <a:lnTo>
                    <a:pt x="6231" y="2881"/>
                  </a:lnTo>
                  <a:lnTo>
                    <a:pt x="6041" y="2984"/>
                  </a:lnTo>
                  <a:lnTo>
                    <a:pt x="5839" y="3070"/>
                  </a:lnTo>
                  <a:lnTo>
                    <a:pt x="5628" y="3135"/>
                  </a:lnTo>
                  <a:lnTo>
                    <a:pt x="5464" y="3170"/>
                  </a:lnTo>
                  <a:lnTo>
                    <a:pt x="5353" y="3187"/>
                  </a:lnTo>
                  <a:lnTo>
                    <a:pt x="5240" y="3199"/>
                  </a:lnTo>
                  <a:lnTo>
                    <a:pt x="5125" y="3205"/>
                  </a:lnTo>
                  <a:lnTo>
                    <a:pt x="5068" y="3205"/>
                  </a:lnTo>
                  <a:lnTo>
                    <a:pt x="332" y="3205"/>
                  </a:lnTo>
                  <a:lnTo>
                    <a:pt x="0" y="3836"/>
                  </a:lnTo>
                  <a:lnTo>
                    <a:pt x="332" y="4490"/>
                  </a:lnTo>
                  <a:lnTo>
                    <a:pt x="5068" y="4490"/>
                  </a:lnTo>
                  <a:lnTo>
                    <a:pt x="5068" y="4490"/>
                  </a:lnTo>
                  <a:lnTo>
                    <a:pt x="5159" y="4489"/>
                  </a:lnTo>
                  <a:lnTo>
                    <a:pt x="5338" y="4480"/>
                  </a:lnTo>
                  <a:lnTo>
                    <a:pt x="5516" y="4462"/>
                  </a:lnTo>
                  <a:lnTo>
                    <a:pt x="5691" y="4435"/>
                  </a:lnTo>
                  <a:lnTo>
                    <a:pt x="5864" y="4400"/>
                  </a:lnTo>
                  <a:lnTo>
                    <a:pt x="6033" y="4356"/>
                  </a:lnTo>
                  <a:lnTo>
                    <a:pt x="6199" y="4304"/>
                  </a:lnTo>
                  <a:lnTo>
                    <a:pt x="6361" y="4245"/>
                  </a:lnTo>
                  <a:lnTo>
                    <a:pt x="6520" y="4178"/>
                  </a:lnTo>
                  <a:lnTo>
                    <a:pt x="6674" y="4104"/>
                  </a:lnTo>
                  <a:lnTo>
                    <a:pt x="6823" y="4022"/>
                  </a:lnTo>
                  <a:lnTo>
                    <a:pt x="6969" y="3934"/>
                  </a:lnTo>
                  <a:lnTo>
                    <a:pt x="7110" y="3839"/>
                  </a:lnTo>
                  <a:lnTo>
                    <a:pt x="7246" y="3737"/>
                  </a:lnTo>
                  <a:lnTo>
                    <a:pt x="7376" y="3630"/>
                  </a:lnTo>
                  <a:lnTo>
                    <a:pt x="7502" y="3515"/>
                  </a:lnTo>
                  <a:lnTo>
                    <a:pt x="7621" y="3396"/>
                  </a:lnTo>
                  <a:lnTo>
                    <a:pt x="7735" y="3270"/>
                  </a:lnTo>
                  <a:lnTo>
                    <a:pt x="7843" y="3139"/>
                  </a:lnTo>
                  <a:lnTo>
                    <a:pt x="7945" y="3003"/>
                  </a:lnTo>
                  <a:lnTo>
                    <a:pt x="8039" y="2863"/>
                  </a:lnTo>
                  <a:lnTo>
                    <a:pt x="8128" y="2717"/>
                  </a:lnTo>
                  <a:lnTo>
                    <a:pt x="8210" y="2567"/>
                  </a:lnTo>
                  <a:lnTo>
                    <a:pt x="8284" y="2413"/>
                  </a:lnTo>
                  <a:lnTo>
                    <a:pt x="8351" y="2254"/>
                  </a:lnTo>
                  <a:lnTo>
                    <a:pt x="8410" y="2093"/>
                  </a:lnTo>
                  <a:lnTo>
                    <a:pt x="8462" y="1926"/>
                  </a:lnTo>
                  <a:lnTo>
                    <a:pt x="8506" y="1757"/>
                  </a:lnTo>
                  <a:lnTo>
                    <a:pt x="8541" y="1585"/>
                  </a:lnTo>
                  <a:lnTo>
                    <a:pt x="8568" y="1410"/>
                  </a:lnTo>
                  <a:lnTo>
                    <a:pt x="8586" y="1231"/>
                  </a:lnTo>
                  <a:lnTo>
                    <a:pt x="8595" y="1051"/>
                  </a:lnTo>
                  <a:lnTo>
                    <a:pt x="8596" y="960"/>
                  </a:lnTo>
                  <a:lnTo>
                    <a:pt x="8593" y="836"/>
                  </a:lnTo>
                  <a:lnTo>
                    <a:pt x="8577" y="590"/>
                  </a:lnTo>
                  <a:lnTo>
                    <a:pt x="8544" y="350"/>
                  </a:lnTo>
                  <a:lnTo>
                    <a:pt x="8494" y="115"/>
                  </a:lnTo>
                  <a:lnTo>
                    <a:pt x="8463" y="0"/>
                  </a:lnTo>
                  <a:close/>
                </a:path>
              </a:pathLst>
            </a:custGeom>
            <a:solidFill>
              <a:schemeClr val="accent3"/>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04</a:t>
              </a:r>
            </a:p>
          </p:txBody>
        </p:sp>
        <p:sp>
          <p:nvSpPr>
            <p:cNvPr id="35" name="Freeform 739">
              <a:extLst>
                <a:ext uri="{FF2B5EF4-FFF2-40B4-BE49-F238E27FC236}">
                  <a16:creationId xmlns:a16="http://schemas.microsoft.com/office/drawing/2014/main" xmlns="" id="{65F9662E-927C-450F-B6A7-E64C5BEFD9F1}"/>
                </a:ext>
              </a:extLst>
            </p:cNvPr>
            <p:cNvSpPr>
              <a:spLocks/>
            </p:cNvSpPr>
            <p:nvPr/>
          </p:nvSpPr>
          <p:spPr bwMode="auto">
            <a:xfrm>
              <a:off x="3313981" y="2192278"/>
              <a:ext cx="3012183" cy="1723442"/>
            </a:xfrm>
            <a:custGeom>
              <a:avLst/>
              <a:gdLst>
                <a:gd name="T0" fmla="*/ 3529 w 7846"/>
                <a:gd name="T1" fmla="*/ 0 h 4490"/>
                <a:gd name="T2" fmla="*/ 3436 w 7846"/>
                <a:gd name="T3" fmla="*/ 0 h 4490"/>
                <a:gd name="T4" fmla="*/ 3079 w 7846"/>
                <a:gd name="T5" fmla="*/ 28 h 4490"/>
                <a:gd name="T6" fmla="*/ 2732 w 7846"/>
                <a:gd name="T7" fmla="*/ 90 h 4490"/>
                <a:gd name="T8" fmla="*/ 2397 w 7846"/>
                <a:gd name="T9" fmla="*/ 184 h 4490"/>
                <a:gd name="T10" fmla="*/ 2076 w 7846"/>
                <a:gd name="T11" fmla="*/ 311 h 4490"/>
                <a:gd name="T12" fmla="*/ 1772 w 7846"/>
                <a:gd name="T13" fmla="*/ 467 h 4490"/>
                <a:gd name="T14" fmla="*/ 1485 w 7846"/>
                <a:gd name="T15" fmla="*/ 651 h 4490"/>
                <a:gd name="T16" fmla="*/ 1219 w 7846"/>
                <a:gd name="T17" fmla="*/ 860 h 4490"/>
                <a:gd name="T18" fmla="*/ 974 w 7846"/>
                <a:gd name="T19" fmla="*/ 1094 h 4490"/>
                <a:gd name="T20" fmla="*/ 752 w 7846"/>
                <a:gd name="T21" fmla="*/ 1350 h 4490"/>
                <a:gd name="T22" fmla="*/ 556 w 7846"/>
                <a:gd name="T23" fmla="*/ 1627 h 4490"/>
                <a:gd name="T24" fmla="*/ 386 w 7846"/>
                <a:gd name="T25" fmla="*/ 1923 h 4490"/>
                <a:gd name="T26" fmla="*/ 244 w 7846"/>
                <a:gd name="T27" fmla="*/ 2235 h 4490"/>
                <a:gd name="T28" fmla="*/ 133 w 7846"/>
                <a:gd name="T29" fmla="*/ 2562 h 4490"/>
                <a:gd name="T30" fmla="*/ 54 w 7846"/>
                <a:gd name="T31" fmla="*/ 2904 h 4490"/>
                <a:gd name="T32" fmla="*/ 9 w 7846"/>
                <a:gd name="T33" fmla="*/ 3257 h 4490"/>
                <a:gd name="T34" fmla="*/ 0 w 7846"/>
                <a:gd name="T35" fmla="*/ 3529 h 4490"/>
                <a:gd name="T36" fmla="*/ 18 w 7846"/>
                <a:gd name="T37" fmla="*/ 3899 h 4490"/>
                <a:gd name="T38" fmla="*/ 102 w 7846"/>
                <a:gd name="T39" fmla="*/ 4374 h 4490"/>
                <a:gd name="T40" fmla="*/ 1500 w 7846"/>
                <a:gd name="T41" fmla="*/ 4490 h 4490"/>
                <a:gd name="T42" fmla="*/ 1428 w 7846"/>
                <a:gd name="T43" fmla="*/ 4322 h 4490"/>
                <a:gd name="T44" fmla="*/ 1355 w 7846"/>
                <a:gd name="T45" fmla="*/ 4089 h 4490"/>
                <a:gd name="T46" fmla="*/ 1306 w 7846"/>
                <a:gd name="T47" fmla="*/ 3845 h 4490"/>
                <a:gd name="T48" fmla="*/ 1285 w 7846"/>
                <a:gd name="T49" fmla="*/ 3593 h 4490"/>
                <a:gd name="T50" fmla="*/ 1285 w 7846"/>
                <a:gd name="T51" fmla="*/ 3471 h 4490"/>
                <a:gd name="T52" fmla="*/ 1302 w 7846"/>
                <a:gd name="T53" fmla="*/ 3243 h 4490"/>
                <a:gd name="T54" fmla="*/ 1354 w 7846"/>
                <a:gd name="T55" fmla="*/ 2968 h 4490"/>
                <a:gd name="T56" fmla="*/ 1504 w 7846"/>
                <a:gd name="T57" fmla="*/ 2556 h 4490"/>
                <a:gd name="T58" fmla="*/ 1729 w 7846"/>
                <a:gd name="T59" fmla="*/ 2186 h 4490"/>
                <a:gd name="T60" fmla="*/ 2019 w 7846"/>
                <a:gd name="T61" fmla="*/ 1866 h 4490"/>
                <a:gd name="T62" fmla="*/ 2364 w 7846"/>
                <a:gd name="T63" fmla="*/ 1609 h 4490"/>
                <a:gd name="T64" fmla="*/ 2756 w 7846"/>
                <a:gd name="T65" fmla="*/ 1420 h 4490"/>
                <a:gd name="T66" fmla="*/ 3131 w 7846"/>
                <a:gd name="T67" fmla="*/ 1319 h 4490"/>
                <a:gd name="T68" fmla="*/ 3355 w 7846"/>
                <a:gd name="T69" fmla="*/ 1291 h 4490"/>
                <a:gd name="T70" fmla="*/ 3529 w 7846"/>
                <a:gd name="T71" fmla="*/ 1284 h 4490"/>
                <a:gd name="T72" fmla="*/ 7846 w 7846"/>
                <a:gd name="T73" fmla="*/ 653 h 4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46" h="4490">
                  <a:moveTo>
                    <a:pt x="7513" y="0"/>
                  </a:moveTo>
                  <a:lnTo>
                    <a:pt x="3529" y="0"/>
                  </a:lnTo>
                  <a:lnTo>
                    <a:pt x="3529" y="0"/>
                  </a:lnTo>
                  <a:lnTo>
                    <a:pt x="3436" y="0"/>
                  </a:lnTo>
                  <a:lnTo>
                    <a:pt x="3257" y="10"/>
                  </a:lnTo>
                  <a:lnTo>
                    <a:pt x="3079" y="28"/>
                  </a:lnTo>
                  <a:lnTo>
                    <a:pt x="2904" y="54"/>
                  </a:lnTo>
                  <a:lnTo>
                    <a:pt x="2732" y="90"/>
                  </a:lnTo>
                  <a:lnTo>
                    <a:pt x="2562" y="134"/>
                  </a:lnTo>
                  <a:lnTo>
                    <a:pt x="2397" y="184"/>
                  </a:lnTo>
                  <a:lnTo>
                    <a:pt x="2234" y="244"/>
                  </a:lnTo>
                  <a:lnTo>
                    <a:pt x="2076" y="311"/>
                  </a:lnTo>
                  <a:lnTo>
                    <a:pt x="1921" y="386"/>
                  </a:lnTo>
                  <a:lnTo>
                    <a:pt x="1772" y="467"/>
                  </a:lnTo>
                  <a:lnTo>
                    <a:pt x="1626" y="555"/>
                  </a:lnTo>
                  <a:lnTo>
                    <a:pt x="1485" y="651"/>
                  </a:lnTo>
                  <a:lnTo>
                    <a:pt x="1349" y="752"/>
                  </a:lnTo>
                  <a:lnTo>
                    <a:pt x="1219" y="860"/>
                  </a:lnTo>
                  <a:lnTo>
                    <a:pt x="1094" y="974"/>
                  </a:lnTo>
                  <a:lnTo>
                    <a:pt x="974" y="1094"/>
                  </a:lnTo>
                  <a:lnTo>
                    <a:pt x="860" y="1219"/>
                  </a:lnTo>
                  <a:lnTo>
                    <a:pt x="752" y="1350"/>
                  </a:lnTo>
                  <a:lnTo>
                    <a:pt x="650" y="1485"/>
                  </a:lnTo>
                  <a:lnTo>
                    <a:pt x="556" y="1627"/>
                  </a:lnTo>
                  <a:lnTo>
                    <a:pt x="467" y="1772"/>
                  </a:lnTo>
                  <a:lnTo>
                    <a:pt x="386" y="1923"/>
                  </a:lnTo>
                  <a:lnTo>
                    <a:pt x="312" y="2077"/>
                  </a:lnTo>
                  <a:lnTo>
                    <a:pt x="244" y="2235"/>
                  </a:lnTo>
                  <a:lnTo>
                    <a:pt x="185" y="2397"/>
                  </a:lnTo>
                  <a:lnTo>
                    <a:pt x="133" y="2562"/>
                  </a:lnTo>
                  <a:lnTo>
                    <a:pt x="90" y="2732"/>
                  </a:lnTo>
                  <a:lnTo>
                    <a:pt x="54" y="2904"/>
                  </a:lnTo>
                  <a:lnTo>
                    <a:pt x="27" y="3080"/>
                  </a:lnTo>
                  <a:lnTo>
                    <a:pt x="9" y="3257"/>
                  </a:lnTo>
                  <a:lnTo>
                    <a:pt x="0" y="3438"/>
                  </a:lnTo>
                  <a:lnTo>
                    <a:pt x="0" y="3529"/>
                  </a:lnTo>
                  <a:lnTo>
                    <a:pt x="2" y="3654"/>
                  </a:lnTo>
                  <a:lnTo>
                    <a:pt x="18" y="3899"/>
                  </a:lnTo>
                  <a:lnTo>
                    <a:pt x="52" y="4139"/>
                  </a:lnTo>
                  <a:lnTo>
                    <a:pt x="102" y="4374"/>
                  </a:lnTo>
                  <a:lnTo>
                    <a:pt x="132" y="4490"/>
                  </a:lnTo>
                  <a:lnTo>
                    <a:pt x="1500" y="4490"/>
                  </a:lnTo>
                  <a:lnTo>
                    <a:pt x="1474" y="4434"/>
                  </a:lnTo>
                  <a:lnTo>
                    <a:pt x="1428" y="4322"/>
                  </a:lnTo>
                  <a:lnTo>
                    <a:pt x="1389" y="4207"/>
                  </a:lnTo>
                  <a:lnTo>
                    <a:pt x="1355" y="4089"/>
                  </a:lnTo>
                  <a:lnTo>
                    <a:pt x="1327" y="3968"/>
                  </a:lnTo>
                  <a:lnTo>
                    <a:pt x="1306" y="3845"/>
                  </a:lnTo>
                  <a:lnTo>
                    <a:pt x="1292" y="3720"/>
                  </a:lnTo>
                  <a:lnTo>
                    <a:pt x="1285" y="3593"/>
                  </a:lnTo>
                  <a:lnTo>
                    <a:pt x="1284" y="3529"/>
                  </a:lnTo>
                  <a:lnTo>
                    <a:pt x="1285" y="3471"/>
                  </a:lnTo>
                  <a:lnTo>
                    <a:pt x="1291" y="3356"/>
                  </a:lnTo>
                  <a:lnTo>
                    <a:pt x="1302" y="3243"/>
                  </a:lnTo>
                  <a:lnTo>
                    <a:pt x="1319" y="3131"/>
                  </a:lnTo>
                  <a:lnTo>
                    <a:pt x="1354" y="2968"/>
                  </a:lnTo>
                  <a:lnTo>
                    <a:pt x="1420" y="2757"/>
                  </a:lnTo>
                  <a:lnTo>
                    <a:pt x="1504" y="2556"/>
                  </a:lnTo>
                  <a:lnTo>
                    <a:pt x="1609" y="2364"/>
                  </a:lnTo>
                  <a:lnTo>
                    <a:pt x="1729" y="2186"/>
                  </a:lnTo>
                  <a:lnTo>
                    <a:pt x="1866" y="2019"/>
                  </a:lnTo>
                  <a:lnTo>
                    <a:pt x="2019" y="1866"/>
                  </a:lnTo>
                  <a:lnTo>
                    <a:pt x="2185" y="1729"/>
                  </a:lnTo>
                  <a:lnTo>
                    <a:pt x="2364" y="1609"/>
                  </a:lnTo>
                  <a:lnTo>
                    <a:pt x="2555" y="1505"/>
                  </a:lnTo>
                  <a:lnTo>
                    <a:pt x="2756" y="1420"/>
                  </a:lnTo>
                  <a:lnTo>
                    <a:pt x="2967" y="1354"/>
                  </a:lnTo>
                  <a:lnTo>
                    <a:pt x="3131" y="1319"/>
                  </a:lnTo>
                  <a:lnTo>
                    <a:pt x="3242" y="1302"/>
                  </a:lnTo>
                  <a:lnTo>
                    <a:pt x="3355" y="1291"/>
                  </a:lnTo>
                  <a:lnTo>
                    <a:pt x="3470" y="1285"/>
                  </a:lnTo>
                  <a:lnTo>
                    <a:pt x="3529" y="1284"/>
                  </a:lnTo>
                  <a:lnTo>
                    <a:pt x="7513" y="1284"/>
                  </a:lnTo>
                  <a:lnTo>
                    <a:pt x="7846" y="653"/>
                  </a:lnTo>
                  <a:lnTo>
                    <a:pt x="7513" y="0"/>
                  </a:lnTo>
                  <a:close/>
                </a:path>
              </a:pathLst>
            </a:custGeom>
            <a:solidFill>
              <a:schemeClr val="accent5"/>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01</a:t>
              </a:r>
            </a:p>
          </p:txBody>
        </p:sp>
        <p:sp>
          <p:nvSpPr>
            <p:cNvPr id="36" name="Freeform 740">
              <a:extLst>
                <a:ext uri="{FF2B5EF4-FFF2-40B4-BE49-F238E27FC236}">
                  <a16:creationId xmlns:a16="http://schemas.microsoft.com/office/drawing/2014/main" xmlns="" id="{993A951D-4AFB-4162-B824-964B1202BCD4}"/>
                </a:ext>
              </a:extLst>
            </p:cNvPr>
            <p:cNvSpPr>
              <a:spLocks/>
            </p:cNvSpPr>
            <p:nvPr/>
          </p:nvSpPr>
          <p:spPr bwMode="auto">
            <a:xfrm>
              <a:off x="3807050" y="2685349"/>
              <a:ext cx="3382370" cy="1230372"/>
            </a:xfrm>
            <a:custGeom>
              <a:avLst/>
              <a:gdLst>
                <a:gd name="T0" fmla="*/ 2245 w 8811"/>
                <a:gd name="T1" fmla="*/ 0 h 3206"/>
                <a:gd name="T2" fmla="*/ 2186 w 8811"/>
                <a:gd name="T3" fmla="*/ 1 h 3206"/>
                <a:gd name="T4" fmla="*/ 1958 w 8811"/>
                <a:gd name="T5" fmla="*/ 18 h 3206"/>
                <a:gd name="T6" fmla="*/ 1683 w 8811"/>
                <a:gd name="T7" fmla="*/ 70 h 3206"/>
                <a:gd name="T8" fmla="*/ 1271 w 8811"/>
                <a:gd name="T9" fmla="*/ 221 h 3206"/>
                <a:gd name="T10" fmla="*/ 901 w 8811"/>
                <a:gd name="T11" fmla="*/ 445 h 3206"/>
                <a:gd name="T12" fmla="*/ 582 w 8811"/>
                <a:gd name="T13" fmla="*/ 735 h 3206"/>
                <a:gd name="T14" fmla="*/ 325 w 8811"/>
                <a:gd name="T15" fmla="*/ 1080 h 3206"/>
                <a:gd name="T16" fmla="*/ 136 w 8811"/>
                <a:gd name="T17" fmla="*/ 1473 h 3206"/>
                <a:gd name="T18" fmla="*/ 35 w 8811"/>
                <a:gd name="T19" fmla="*/ 1847 h 3206"/>
                <a:gd name="T20" fmla="*/ 7 w 8811"/>
                <a:gd name="T21" fmla="*/ 2072 h 3206"/>
                <a:gd name="T22" fmla="*/ 0 w 8811"/>
                <a:gd name="T23" fmla="*/ 2245 h 3206"/>
                <a:gd name="T24" fmla="*/ 8 w 8811"/>
                <a:gd name="T25" fmla="*/ 2436 h 3206"/>
                <a:gd name="T26" fmla="*/ 43 w 8811"/>
                <a:gd name="T27" fmla="*/ 2684 h 3206"/>
                <a:gd name="T28" fmla="*/ 105 w 8811"/>
                <a:gd name="T29" fmla="*/ 2923 h 3206"/>
                <a:gd name="T30" fmla="*/ 190 w 8811"/>
                <a:gd name="T31" fmla="*/ 3150 h 3206"/>
                <a:gd name="T32" fmla="*/ 2245 w 8811"/>
                <a:gd name="T33" fmla="*/ 3206 h 3206"/>
                <a:gd name="T34" fmla="*/ 2097 w 8811"/>
                <a:gd name="T35" fmla="*/ 3194 h 3206"/>
                <a:gd name="T36" fmla="*/ 1914 w 8811"/>
                <a:gd name="T37" fmla="*/ 3147 h 3206"/>
                <a:gd name="T38" fmla="*/ 1747 w 8811"/>
                <a:gd name="T39" fmla="*/ 3066 h 3206"/>
                <a:gd name="T40" fmla="*/ 1598 w 8811"/>
                <a:gd name="T41" fmla="*/ 2956 h 3206"/>
                <a:gd name="T42" fmla="*/ 1475 w 8811"/>
                <a:gd name="T43" fmla="*/ 2820 h 3206"/>
                <a:gd name="T44" fmla="*/ 1379 w 8811"/>
                <a:gd name="T45" fmla="*/ 2661 h 3206"/>
                <a:gd name="T46" fmla="*/ 1314 w 8811"/>
                <a:gd name="T47" fmla="*/ 2485 h 3206"/>
                <a:gd name="T48" fmla="*/ 1286 w 8811"/>
                <a:gd name="T49" fmla="*/ 2295 h 3206"/>
                <a:gd name="T50" fmla="*/ 1286 w 8811"/>
                <a:gd name="T51" fmla="*/ 2196 h 3206"/>
                <a:gd name="T52" fmla="*/ 1314 w 8811"/>
                <a:gd name="T53" fmla="*/ 2005 h 3206"/>
                <a:gd name="T54" fmla="*/ 1379 w 8811"/>
                <a:gd name="T55" fmla="*/ 1828 h 3206"/>
                <a:gd name="T56" fmla="*/ 1475 w 8811"/>
                <a:gd name="T57" fmla="*/ 1671 h 3206"/>
                <a:gd name="T58" fmla="*/ 1598 w 8811"/>
                <a:gd name="T59" fmla="*/ 1535 h 3206"/>
                <a:gd name="T60" fmla="*/ 1747 w 8811"/>
                <a:gd name="T61" fmla="*/ 1423 h 3206"/>
                <a:gd name="T62" fmla="*/ 1914 w 8811"/>
                <a:gd name="T63" fmla="*/ 1344 h 3206"/>
                <a:gd name="T64" fmla="*/ 2097 w 8811"/>
                <a:gd name="T65" fmla="*/ 1296 h 3206"/>
                <a:gd name="T66" fmla="*/ 2245 w 8811"/>
                <a:gd name="T67" fmla="*/ 1285 h 3206"/>
                <a:gd name="T68" fmla="*/ 8811 w 8811"/>
                <a:gd name="T69" fmla="*/ 654 h 3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11" h="3206">
                  <a:moveTo>
                    <a:pt x="8478" y="0"/>
                  </a:moveTo>
                  <a:lnTo>
                    <a:pt x="2245" y="0"/>
                  </a:lnTo>
                  <a:lnTo>
                    <a:pt x="2245" y="0"/>
                  </a:lnTo>
                  <a:lnTo>
                    <a:pt x="2186" y="1"/>
                  </a:lnTo>
                  <a:lnTo>
                    <a:pt x="2071" y="7"/>
                  </a:lnTo>
                  <a:lnTo>
                    <a:pt x="1958" y="18"/>
                  </a:lnTo>
                  <a:lnTo>
                    <a:pt x="1847" y="35"/>
                  </a:lnTo>
                  <a:lnTo>
                    <a:pt x="1683" y="70"/>
                  </a:lnTo>
                  <a:lnTo>
                    <a:pt x="1472" y="136"/>
                  </a:lnTo>
                  <a:lnTo>
                    <a:pt x="1271" y="221"/>
                  </a:lnTo>
                  <a:lnTo>
                    <a:pt x="1080" y="325"/>
                  </a:lnTo>
                  <a:lnTo>
                    <a:pt x="901" y="445"/>
                  </a:lnTo>
                  <a:lnTo>
                    <a:pt x="735" y="582"/>
                  </a:lnTo>
                  <a:lnTo>
                    <a:pt x="582" y="735"/>
                  </a:lnTo>
                  <a:lnTo>
                    <a:pt x="445" y="902"/>
                  </a:lnTo>
                  <a:lnTo>
                    <a:pt x="325" y="1080"/>
                  </a:lnTo>
                  <a:lnTo>
                    <a:pt x="220" y="1272"/>
                  </a:lnTo>
                  <a:lnTo>
                    <a:pt x="136" y="1473"/>
                  </a:lnTo>
                  <a:lnTo>
                    <a:pt x="70" y="1684"/>
                  </a:lnTo>
                  <a:lnTo>
                    <a:pt x="35" y="1847"/>
                  </a:lnTo>
                  <a:lnTo>
                    <a:pt x="18" y="1959"/>
                  </a:lnTo>
                  <a:lnTo>
                    <a:pt x="7" y="2072"/>
                  </a:lnTo>
                  <a:lnTo>
                    <a:pt x="1" y="2187"/>
                  </a:lnTo>
                  <a:lnTo>
                    <a:pt x="0" y="2245"/>
                  </a:lnTo>
                  <a:lnTo>
                    <a:pt x="1" y="2309"/>
                  </a:lnTo>
                  <a:lnTo>
                    <a:pt x="8" y="2436"/>
                  </a:lnTo>
                  <a:lnTo>
                    <a:pt x="22" y="2561"/>
                  </a:lnTo>
                  <a:lnTo>
                    <a:pt x="43" y="2684"/>
                  </a:lnTo>
                  <a:lnTo>
                    <a:pt x="71" y="2805"/>
                  </a:lnTo>
                  <a:lnTo>
                    <a:pt x="105" y="2923"/>
                  </a:lnTo>
                  <a:lnTo>
                    <a:pt x="144" y="3038"/>
                  </a:lnTo>
                  <a:lnTo>
                    <a:pt x="190" y="3150"/>
                  </a:lnTo>
                  <a:lnTo>
                    <a:pt x="216" y="3206"/>
                  </a:lnTo>
                  <a:lnTo>
                    <a:pt x="2245" y="3206"/>
                  </a:lnTo>
                  <a:lnTo>
                    <a:pt x="2195" y="3204"/>
                  </a:lnTo>
                  <a:lnTo>
                    <a:pt x="2097" y="3194"/>
                  </a:lnTo>
                  <a:lnTo>
                    <a:pt x="2004" y="3175"/>
                  </a:lnTo>
                  <a:lnTo>
                    <a:pt x="1914" y="3147"/>
                  </a:lnTo>
                  <a:lnTo>
                    <a:pt x="1828" y="3111"/>
                  </a:lnTo>
                  <a:lnTo>
                    <a:pt x="1747" y="3066"/>
                  </a:lnTo>
                  <a:lnTo>
                    <a:pt x="1670" y="3014"/>
                  </a:lnTo>
                  <a:lnTo>
                    <a:pt x="1598" y="2956"/>
                  </a:lnTo>
                  <a:lnTo>
                    <a:pt x="1533" y="2891"/>
                  </a:lnTo>
                  <a:lnTo>
                    <a:pt x="1475" y="2820"/>
                  </a:lnTo>
                  <a:lnTo>
                    <a:pt x="1423" y="2743"/>
                  </a:lnTo>
                  <a:lnTo>
                    <a:pt x="1379" y="2661"/>
                  </a:lnTo>
                  <a:lnTo>
                    <a:pt x="1342" y="2576"/>
                  </a:lnTo>
                  <a:lnTo>
                    <a:pt x="1314" y="2485"/>
                  </a:lnTo>
                  <a:lnTo>
                    <a:pt x="1295" y="2391"/>
                  </a:lnTo>
                  <a:lnTo>
                    <a:pt x="1286" y="2295"/>
                  </a:lnTo>
                  <a:lnTo>
                    <a:pt x="1285" y="2245"/>
                  </a:lnTo>
                  <a:lnTo>
                    <a:pt x="1286" y="2196"/>
                  </a:lnTo>
                  <a:lnTo>
                    <a:pt x="1295" y="2099"/>
                  </a:lnTo>
                  <a:lnTo>
                    <a:pt x="1314" y="2005"/>
                  </a:lnTo>
                  <a:lnTo>
                    <a:pt x="1342" y="1915"/>
                  </a:lnTo>
                  <a:lnTo>
                    <a:pt x="1379" y="1828"/>
                  </a:lnTo>
                  <a:lnTo>
                    <a:pt x="1423" y="1747"/>
                  </a:lnTo>
                  <a:lnTo>
                    <a:pt x="1475" y="1671"/>
                  </a:lnTo>
                  <a:lnTo>
                    <a:pt x="1533" y="1600"/>
                  </a:lnTo>
                  <a:lnTo>
                    <a:pt x="1598" y="1535"/>
                  </a:lnTo>
                  <a:lnTo>
                    <a:pt x="1670" y="1475"/>
                  </a:lnTo>
                  <a:lnTo>
                    <a:pt x="1747" y="1423"/>
                  </a:lnTo>
                  <a:lnTo>
                    <a:pt x="1828" y="1380"/>
                  </a:lnTo>
                  <a:lnTo>
                    <a:pt x="1914" y="1344"/>
                  </a:lnTo>
                  <a:lnTo>
                    <a:pt x="2004" y="1315"/>
                  </a:lnTo>
                  <a:lnTo>
                    <a:pt x="2097" y="1296"/>
                  </a:lnTo>
                  <a:lnTo>
                    <a:pt x="2195" y="1286"/>
                  </a:lnTo>
                  <a:lnTo>
                    <a:pt x="2245" y="1285"/>
                  </a:lnTo>
                  <a:lnTo>
                    <a:pt x="8478" y="1285"/>
                  </a:lnTo>
                  <a:lnTo>
                    <a:pt x="8811" y="654"/>
                  </a:lnTo>
                  <a:lnTo>
                    <a:pt x="8478" y="0"/>
                  </a:lnTo>
                  <a:close/>
                </a:path>
              </a:pathLst>
            </a:custGeom>
            <a:solidFill>
              <a:schemeClr val="accent6"/>
            </a:solidFill>
            <a:ln>
              <a:noFill/>
            </a:ln>
          </p:spPr>
          <p:txBody>
            <a:bodyPr vert="horz" wrap="square" lIns="68580" tIns="34290" rIns="68580" bIns="137160" numCol="1" anchor="b" anchorCtr="0" compatLnSpc="1">
              <a:prstTxWarp prst="textNoShape">
                <a:avLst/>
              </a:prstTxWarp>
            </a:bodyPr>
            <a:lstStyle/>
            <a:p>
              <a:r>
                <a:rPr lang="en-US" sz="2700" b="1">
                  <a:solidFill>
                    <a:schemeClr val="bg1"/>
                  </a:solidFill>
                  <a:effectLst>
                    <a:outerShdw blurRad="38100" dist="38100" dir="2700000" algn="tl">
                      <a:srgbClr val="000000">
                        <a:alpha val="43137"/>
                      </a:srgbClr>
                    </a:outerShdw>
                  </a:effectLst>
                </a:rPr>
                <a:t>02</a:t>
              </a:r>
            </a:p>
          </p:txBody>
        </p:sp>
        <p:sp>
          <p:nvSpPr>
            <p:cNvPr id="39" name="Freeform 750">
              <a:extLst>
                <a:ext uri="{FF2B5EF4-FFF2-40B4-BE49-F238E27FC236}">
                  <a16:creationId xmlns:a16="http://schemas.microsoft.com/office/drawing/2014/main" xmlns="" id="{61481101-A50A-4925-8CCA-3D550406533D}"/>
                </a:ext>
              </a:extLst>
            </p:cNvPr>
            <p:cNvSpPr>
              <a:spLocks/>
            </p:cNvSpPr>
            <p:nvPr/>
          </p:nvSpPr>
          <p:spPr bwMode="auto">
            <a:xfrm>
              <a:off x="1954581" y="3178418"/>
              <a:ext cx="3575911" cy="1230372"/>
            </a:xfrm>
            <a:custGeom>
              <a:avLst/>
              <a:gdLst>
                <a:gd name="T0" fmla="*/ 7068 w 9311"/>
                <a:gd name="T1" fmla="*/ 0 h 3205"/>
                <a:gd name="T2" fmla="*/ 7214 w 9311"/>
                <a:gd name="T3" fmla="*/ 11 h 3205"/>
                <a:gd name="T4" fmla="*/ 7397 w 9311"/>
                <a:gd name="T5" fmla="*/ 59 h 3205"/>
                <a:gd name="T6" fmla="*/ 7565 w 9311"/>
                <a:gd name="T7" fmla="*/ 138 h 3205"/>
                <a:gd name="T8" fmla="*/ 7713 w 9311"/>
                <a:gd name="T9" fmla="*/ 250 h 3205"/>
                <a:gd name="T10" fmla="*/ 7836 w 9311"/>
                <a:gd name="T11" fmla="*/ 386 h 3205"/>
                <a:gd name="T12" fmla="*/ 7933 w 9311"/>
                <a:gd name="T13" fmla="*/ 543 h 3205"/>
                <a:gd name="T14" fmla="*/ 7997 w 9311"/>
                <a:gd name="T15" fmla="*/ 720 h 3205"/>
                <a:gd name="T16" fmla="*/ 8026 w 9311"/>
                <a:gd name="T17" fmla="*/ 911 h 3205"/>
                <a:gd name="T18" fmla="*/ 8026 w 9311"/>
                <a:gd name="T19" fmla="*/ 1010 h 3205"/>
                <a:gd name="T20" fmla="*/ 7997 w 9311"/>
                <a:gd name="T21" fmla="*/ 1200 h 3205"/>
                <a:gd name="T22" fmla="*/ 7933 w 9311"/>
                <a:gd name="T23" fmla="*/ 1376 h 3205"/>
                <a:gd name="T24" fmla="*/ 7836 w 9311"/>
                <a:gd name="T25" fmla="*/ 1535 h 3205"/>
                <a:gd name="T26" fmla="*/ 7713 w 9311"/>
                <a:gd name="T27" fmla="*/ 1671 h 3205"/>
                <a:gd name="T28" fmla="*/ 7565 w 9311"/>
                <a:gd name="T29" fmla="*/ 1781 h 3205"/>
                <a:gd name="T30" fmla="*/ 7397 w 9311"/>
                <a:gd name="T31" fmla="*/ 1862 h 3205"/>
                <a:gd name="T32" fmla="*/ 7214 w 9311"/>
                <a:gd name="T33" fmla="*/ 1909 h 3205"/>
                <a:gd name="T34" fmla="*/ 7068 w 9311"/>
                <a:gd name="T35" fmla="*/ 1921 h 3205"/>
                <a:gd name="T36" fmla="*/ 0 w 9311"/>
                <a:gd name="T37" fmla="*/ 2551 h 3205"/>
                <a:gd name="T38" fmla="*/ 7068 w 9311"/>
                <a:gd name="T39" fmla="*/ 3205 h 3205"/>
                <a:gd name="T40" fmla="*/ 7125 w 9311"/>
                <a:gd name="T41" fmla="*/ 3205 h 3205"/>
                <a:gd name="T42" fmla="*/ 7353 w 9311"/>
                <a:gd name="T43" fmla="*/ 3187 h 3205"/>
                <a:gd name="T44" fmla="*/ 7628 w 9311"/>
                <a:gd name="T45" fmla="*/ 3135 h 3205"/>
                <a:gd name="T46" fmla="*/ 8041 w 9311"/>
                <a:gd name="T47" fmla="*/ 2984 h 3205"/>
                <a:gd name="T48" fmla="*/ 8411 w 9311"/>
                <a:gd name="T49" fmla="*/ 2759 h 3205"/>
                <a:gd name="T50" fmla="*/ 8729 w 9311"/>
                <a:gd name="T51" fmla="*/ 2470 h 3205"/>
                <a:gd name="T52" fmla="*/ 8987 w 9311"/>
                <a:gd name="T53" fmla="*/ 2124 h 3205"/>
                <a:gd name="T54" fmla="*/ 9176 w 9311"/>
                <a:gd name="T55" fmla="*/ 1733 h 3205"/>
                <a:gd name="T56" fmla="*/ 9276 w 9311"/>
                <a:gd name="T57" fmla="*/ 1357 h 3205"/>
                <a:gd name="T58" fmla="*/ 9304 w 9311"/>
                <a:gd name="T59" fmla="*/ 1132 h 3205"/>
                <a:gd name="T60" fmla="*/ 9311 w 9311"/>
                <a:gd name="T61" fmla="*/ 960 h 3205"/>
                <a:gd name="T62" fmla="*/ 9303 w 9311"/>
                <a:gd name="T63" fmla="*/ 769 h 3205"/>
                <a:gd name="T64" fmla="*/ 9268 w 9311"/>
                <a:gd name="T65" fmla="*/ 521 h 3205"/>
                <a:gd name="T66" fmla="*/ 9208 w 9311"/>
                <a:gd name="T67" fmla="*/ 282 h 3205"/>
                <a:gd name="T68" fmla="*/ 9121 w 9311"/>
                <a:gd name="T69" fmla="*/ 55 h 3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11" h="3205">
                  <a:moveTo>
                    <a:pt x="9096" y="0"/>
                  </a:moveTo>
                  <a:lnTo>
                    <a:pt x="7068" y="0"/>
                  </a:lnTo>
                  <a:lnTo>
                    <a:pt x="7117" y="1"/>
                  </a:lnTo>
                  <a:lnTo>
                    <a:pt x="7214" y="11"/>
                  </a:lnTo>
                  <a:lnTo>
                    <a:pt x="7307" y="30"/>
                  </a:lnTo>
                  <a:lnTo>
                    <a:pt x="7397" y="59"/>
                  </a:lnTo>
                  <a:lnTo>
                    <a:pt x="7483" y="95"/>
                  </a:lnTo>
                  <a:lnTo>
                    <a:pt x="7565" y="138"/>
                  </a:lnTo>
                  <a:lnTo>
                    <a:pt x="7642" y="190"/>
                  </a:lnTo>
                  <a:lnTo>
                    <a:pt x="7713" y="250"/>
                  </a:lnTo>
                  <a:lnTo>
                    <a:pt x="7778" y="315"/>
                  </a:lnTo>
                  <a:lnTo>
                    <a:pt x="7836" y="386"/>
                  </a:lnTo>
                  <a:lnTo>
                    <a:pt x="7888" y="462"/>
                  </a:lnTo>
                  <a:lnTo>
                    <a:pt x="7933" y="543"/>
                  </a:lnTo>
                  <a:lnTo>
                    <a:pt x="7969" y="630"/>
                  </a:lnTo>
                  <a:lnTo>
                    <a:pt x="7997" y="720"/>
                  </a:lnTo>
                  <a:lnTo>
                    <a:pt x="8016" y="814"/>
                  </a:lnTo>
                  <a:lnTo>
                    <a:pt x="8026" y="911"/>
                  </a:lnTo>
                  <a:lnTo>
                    <a:pt x="8026" y="960"/>
                  </a:lnTo>
                  <a:lnTo>
                    <a:pt x="8026" y="1010"/>
                  </a:lnTo>
                  <a:lnTo>
                    <a:pt x="8016" y="1106"/>
                  </a:lnTo>
                  <a:lnTo>
                    <a:pt x="7997" y="1200"/>
                  </a:lnTo>
                  <a:lnTo>
                    <a:pt x="7969" y="1291"/>
                  </a:lnTo>
                  <a:lnTo>
                    <a:pt x="7933" y="1376"/>
                  </a:lnTo>
                  <a:lnTo>
                    <a:pt x="7888" y="1458"/>
                  </a:lnTo>
                  <a:lnTo>
                    <a:pt x="7836" y="1535"/>
                  </a:lnTo>
                  <a:lnTo>
                    <a:pt x="7778" y="1606"/>
                  </a:lnTo>
                  <a:lnTo>
                    <a:pt x="7713" y="1671"/>
                  </a:lnTo>
                  <a:lnTo>
                    <a:pt x="7642" y="1729"/>
                  </a:lnTo>
                  <a:lnTo>
                    <a:pt x="7565" y="1781"/>
                  </a:lnTo>
                  <a:lnTo>
                    <a:pt x="7483" y="1826"/>
                  </a:lnTo>
                  <a:lnTo>
                    <a:pt x="7397" y="1862"/>
                  </a:lnTo>
                  <a:lnTo>
                    <a:pt x="7307" y="1890"/>
                  </a:lnTo>
                  <a:lnTo>
                    <a:pt x="7214" y="1909"/>
                  </a:lnTo>
                  <a:lnTo>
                    <a:pt x="7117" y="1919"/>
                  </a:lnTo>
                  <a:lnTo>
                    <a:pt x="7068" y="1921"/>
                  </a:lnTo>
                  <a:lnTo>
                    <a:pt x="333" y="1921"/>
                  </a:lnTo>
                  <a:lnTo>
                    <a:pt x="0" y="2551"/>
                  </a:lnTo>
                  <a:lnTo>
                    <a:pt x="333" y="3205"/>
                  </a:lnTo>
                  <a:lnTo>
                    <a:pt x="7068" y="3205"/>
                  </a:lnTo>
                  <a:lnTo>
                    <a:pt x="7068" y="3205"/>
                  </a:lnTo>
                  <a:lnTo>
                    <a:pt x="7125" y="3205"/>
                  </a:lnTo>
                  <a:lnTo>
                    <a:pt x="7240" y="3199"/>
                  </a:lnTo>
                  <a:lnTo>
                    <a:pt x="7353" y="3187"/>
                  </a:lnTo>
                  <a:lnTo>
                    <a:pt x="7464" y="3170"/>
                  </a:lnTo>
                  <a:lnTo>
                    <a:pt x="7628" y="3135"/>
                  </a:lnTo>
                  <a:lnTo>
                    <a:pt x="7839" y="3070"/>
                  </a:lnTo>
                  <a:lnTo>
                    <a:pt x="8041" y="2984"/>
                  </a:lnTo>
                  <a:lnTo>
                    <a:pt x="8231" y="2881"/>
                  </a:lnTo>
                  <a:lnTo>
                    <a:pt x="8411" y="2759"/>
                  </a:lnTo>
                  <a:lnTo>
                    <a:pt x="8576" y="2622"/>
                  </a:lnTo>
                  <a:lnTo>
                    <a:pt x="8729" y="2470"/>
                  </a:lnTo>
                  <a:lnTo>
                    <a:pt x="8866" y="2304"/>
                  </a:lnTo>
                  <a:lnTo>
                    <a:pt x="8987" y="2124"/>
                  </a:lnTo>
                  <a:lnTo>
                    <a:pt x="9091" y="1934"/>
                  </a:lnTo>
                  <a:lnTo>
                    <a:pt x="9176" y="1733"/>
                  </a:lnTo>
                  <a:lnTo>
                    <a:pt x="9241" y="1521"/>
                  </a:lnTo>
                  <a:lnTo>
                    <a:pt x="9276" y="1357"/>
                  </a:lnTo>
                  <a:lnTo>
                    <a:pt x="9293" y="1246"/>
                  </a:lnTo>
                  <a:lnTo>
                    <a:pt x="9304" y="1132"/>
                  </a:lnTo>
                  <a:lnTo>
                    <a:pt x="9311" y="1018"/>
                  </a:lnTo>
                  <a:lnTo>
                    <a:pt x="9311" y="960"/>
                  </a:lnTo>
                  <a:lnTo>
                    <a:pt x="9311" y="896"/>
                  </a:lnTo>
                  <a:lnTo>
                    <a:pt x="9303" y="769"/>
                  </a:lnTo>
                  <a:lnTo>
                    <a:pt x="9290" y="643"/>
                  </a:lnTo>
                  <a:lnTo>
                    <a:pt x="9268" y="521"/>
                  </a:lnTo>
                  <a:lnTo>
                    <a:pt x="9241" y="400"/>
                  </a:lnTo>
                  <a:lnTo>
                    <a:pt x="9208" y="282"/>
                  </a:lnTo>
                  <a:lnTo>
                    <a:pt x="9167" y="168"/>
                  </a:lnTo>
                  <a:lnTo>
                    <a:pt x="9121" y="55"/>
                  </a:lnTo>
                  <a:lnTo>
                    <a:pt x="9096" y="0"/>
                  </a:lnTo>
                  <a:close/>
                </a:path>
              </a:pathLst>
            </a:custGeom>
            <a:solidFill>
              <a:schemeClr val="accent2"/>
            </a:solidFill>
            <a:ln>
              <a:noFill/>
            </a:ln>
          </p:spPr>
          <p:txBody>
            <a:bodyPr vert="horz" wrap="square" lIns="68580" tIns="171450" rIns="68580" bIns="34290" numCol="1" anchor="t" anchorCtr="0" compatLnSpc="1">
              <a:prstTxWarp prst="textNoShape">
                <a:avLst/>
              </a:prstTxWarp>
            </a:bodyPr>
            <a:lstStyle/>
            <a:p>
              <a:pPr algn="r"/>
              <a:r>
                <a:rPr lang="en-US" sz="2700" b="1">
                  <a:solidFill>
                    <a:schemeClr val="bg1"/>
                  </a:solidFill>
                  <a:effectLst>
                    <a:outerShdw blurRad="38100" dist="38100" dir="2700000" algn="tl">
                      <a:srgbClr val="000000">
                        <a:alpha val="43137"/>
                      </a:srgbClr>
                    </a:outerShdw>
                  </a:effectLst>
                </a:rPr>
                <a:t>03</a:t>
              </a:r>
            </a:p>
          </p:txBody>
        </p:sp>
        <p:sp>
          <p:nvSpPr>
            <p:cNvPr id="51" name="Freeform: Shape 50">
              <a:extLst>
                <a:ext uri="{FF2B5EF4-FFF2-40B4-BE49-F238E27FC236}">
                  <a16:creationId xmlns:a16="http://schemas.microsoft.com/office/drawing/2014/main" xmlns="" id="{8D48484C-460B-4774-9942-AE3E6546A71F}"/>
                </a:ext>
              </a:extLst>
            </p:cNvPr>
            <p:cNvSpPr/>
            <p:nvPr/>
          </p:nvSpPr>
          <p:spPr>
            <a:xfrm>
              <a:off x="4669063" y="3178418"/>
              <a:ext cx="1354499" cy="568677"/>
            </a:xfrm>
            <a:custGeom>
              <a:avLst/>
              <a:gdLst>
                <a:gd name="connsiteX0" fmla="*/ 0 w 1805999"/>
                <a:gd name="connsiteY0" fmla="*/ 0 h 758236"/>
                <a:gd name="connsiteX1" fmla="*/ 1037977 w 1805999"/>
                <a:gd name="connsiteY1" fmla="*/ 0 h 758236"/>
                <a:gd name="connsiteX2" fmla="*/ 1038477 w 1805999"/>
                <a:gd name="connsiteY2" fmla="*/ 0 h 758236"/>
                <a:gd name="connsiteX3" fmla="*/ 1737901 w 1805999"/>
                <a:gd name="connsiteY3" fmla="*/ 0 h 758236"/>
                <a:gd name="connsiteX4" fmla="*/ 1753774 w 1805999"/>
                <a:gd name="connsiteY4" fmla="*/ 58856 h 758236"/>
                <a:gd name="connsiteX5" fmla="*/ 1779374 w 1805999"/>
                <a:gd name="connsiteY5" fmla="*/ 179125 h 758236"/>
                <a:gd name="connsiteX6" fmla="*/ 1796271 w 1805999"/>
                <a:gd name="connsiteY6" fmla="*/ 301954 h 758236"/>
                <a:gd name="connsiteX7" fmla="*/ 1804463 w 1805999"/>
                <a:gd name="connsiteY7" fmla="*/ 427854 h 758236"/>
                <a:gd name="connsiteX8" fmla="*/ 1805999 w 1805999"/>
                <a:gd name="connsiteY8" fmla="*/ 491315 h 758236"/>
                <a:gd name="connsiteX9" fmla="*/ 1805487 w 1805999"/>
                <a:gd name="connsiteY9" fmla="*/ 537888 h 758236"/>
                <a:gd name="connsiteX10" fmla="*/ 1800879 w 1805999"/>
                <a:gd name="connsiteY10" fmla="*/ 630010 h 758236"/>
                <a:gd name="connsiteX11" fmla="*/ 1791663 w 1805999"/>
                <a:gd name="connsiteY11" fmla="*/ 721619 h 758236"/>
                <a:gd name="connsiteX12" fmla="*/ 1786011 w 1805999"/>
                <a:gd name="connsiteY12" fmla="*/ 758236 h 758236"/>
                <a:gd name="connsiteX13" fmla="*/ 411823 w 1805999"/>
                <a:gd name="connsiteY13" fmla="*/ 758236 h 758236"/>
                <a:gd name="connsiteX14" fmla="*/ 419897 w 1805999"/>
                <a:gd name="connsiteY14" fmla="*/ 746285 h 758236"/>
                <a:gd name="connsiteX15" fmla="*/ 442940 w 1805999"/>
                <a:gd name="connsiteY15" fmla="*/ 704313 h 758236"/>
                <a:gd name="connsiteX16" fmla="*/ 461375 w 1805999"/>
                <a:gd name="connsiteY16" fmla="*/ 660805 h 758236"/>
                <a:gd name="connsiteX17" fmla="*/ 475713 w 1805999"/>
                <a:gd name="connsiteY17" fmla="*/ 614226 h 758236"/>
                <a:gd name="connsiteX18" fmla="*/ 485442 w 1805999"/>
                <a:gd name="connsiteY18" fmla="*/ 566112 h 758236"/>
                <a:gd name="connsiteX19" fmla="*/ 490563 w 1805999"/>
                <a:gd name="connsiteY19" fmla="*/ 516974 h 758236"/>
                <a:gd name="connsiteX20" fmla="*/ 490563 w 1805999"/>
                <a:gd name="connsiteY20" fmla="*/ 491381 h 758236"/>
                <a:gd name="connsiteX21" fmla="*/ 490563 w 1805999"/>
                <a:gd name="connsiteY21" fmla="*/ 466300 h 758236"/>
                <a:gd name="connsiteX22" fmla="*/ 485442 w 1805999"/>
                <a:gd name="connsiteY22" fmla="*/ 416650 h 758236"/>
                <a:gd name="connsiteX23" fmla="*/ 475713 w 1805999"/>
                <a:gd name="connsiteY23" fmla="*/ 368536 h 758236"/>
                <a:gd name="connsiteX24" fmla="*/ 461375 w 1805999"/>
                <a:gd name="connsiteY24" fmla="*/ 322469 h 758236"/>
                <a:gd name="connsiteX25" fmla="*/ 442940 w 1805999"/>
                <a:gd name="connsiteY25" fmla="*/ 277938 h 758236"/>
                <a:gd name="connsiteX26" fmla="*/ 419897 w 1805999"/>
                <a:gd name="connsiteY26" fmla="*/ 236477 h 758236"/>
                <a:gd name="connsiteX27" fmla="*/ 393269 w 1805999"/>
                <a:gd name="connsiteY27" fmla="*/ 197576 h 758236"/>
                <a:gd name="connsiteX28" fmla="*/ 363569 w 1805999"/>
                <a:gd name="connsiteY28" fmla="*/ 161235 h 758236"/>
                <a:gd name="connsiteX29" fmla="*/ 330285 w 1805999"/>
                <a:gd name="connsiteY29" fmla="*/ 127964 h 758236"/>
                <a:gd name="connsiteX30" fmla="*/ 293928 w 1805999"/>
                <a:gd name="connsiteY30" fmla="*/ 97253 h 758236"/>
                <a:gd name="connsiteX31" fmla="*/ 254498 w 1805999"/>
                <a:gd name="connsiteY31" fmla="*/ 70636 h 758236"/>
                <a:gd name="connsiteX32" fmla="*/ 212509 w 1805999"/>
                <a:gd name="connsiteY32" fmla="*/ 48626 h 758236"/>
                <a:gd name="connsiteX33" fmla="*/ 168471 w 1805999"/>
                <a:gd name="connsiteY33" fmla="*/ 30200 h 758236"/>
                <a:gd name="connsiteX34" fmla="*/ 122384 w 1805999"/>
                <a:gd name="connsiteY34" fmla="*/ 15356 h 758236"/>
                <a:gd name="connsiteX35" fmla="*/ 74762 w 1805999"/>
                <a:gd name="connsiteY35" fmla="*/ 5631 h 758236"/>
                <a:gd name="connsiteX36" fmla="*/ 25091 w 1805999"/>
                <a:gd name="connsiteY36" fmla="*/ 512 h 75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05999" h="758236">
                  <a:moveTo>
                    <a:pt x="0" y="0"/>
                  </a:moveTo>
                  <a:lnTo>
                    <a:pt x="1037977" y="0"/>
                  </a:lnTo>
                  <a:lnTo>
                    <a:pt x="1038477" y="0"/>
                  </a:lnTo>
                  <a:lnTo>
                    <a:pt x="1737901" y="0"/>
                  </a:lnTo>
                  <a:lnTo>
                    <a:pt x="1753774" y="58856"/>
                  </a:lnTo>
                  <a:lnTo>
                    <a:pt x="1779374" y="179125"/>
                  </a:lnTo>
                  <a:lnTo>
                    <a:pt x="1796271" y="301954"/>
                  </a:lnTo>
                  <a:lnTo>
                    <a:pt x="1804463" y="427854"/>
                  </a:lnTo>
                  <a:lnTo>
                    <a:pt x="1805999" y="491315"/>
                  </a:lnTo>
                  <a:lnTo>
                    <a:pt x="1805487" y="537888"/>
                  </a:lnTo>
                  <a:lnTo>
                    <a:pt x="1800879" y="630010"/>
                  </a:lnTo>
                  <a:lnTo>
                    <a:pt x="1791663" y="721619"/>
                  </a:lnTo>
                  <a:lnTo>
                    <a:pt x="1786011" y="758236"/>
                  </a:lnTo>
                  <a:lnTo>
                    <a:pt x="411823" y="758236"/>
                  </a:lnTo>
                  <a:lnTo>
                    <a:pt x="419897" y="746285"/>
                  </a:lnTo>
                  <a:lnTo>
                    <a:pt x="442940" y="704313"/>
                  </a:lnTo>
                  <a:lnTo>
                    <a:pt x="461375" y="660805"/>
                  </a:lnTo>
                  <a:lnTo>
                    <a:pt x="475713" y="614226"/>
                  </a:lnTo>
                  <a:lnTo>
                    <a:pt x="485442" y="566112"/>
                  </a:lnTo>
                  <a:lnTo>
                    <a:pt x="490563" y="516974"/>
                  </a:lnTo>
                  <a:lnTo>
                    <a:pt x="490563" y="491381"/>
                  </a:lnTo>
                  <a:lnTo>
                    <a:pt x="490563" y="466300"/>
                  </a:lnTo>
                  <a:lnTo>
                    <a:pt x="485442" y="416650"/>
                  </a:lnTo>
                  <a:lnTo>
                    <a:pt x="475713" y="368536"/>
                  </a:lnTo>
                  <a:lnTo>
                    <a:pt x="461375" y="322469"/>
                  </a:lnTo>
                  <a:lnTo>
                    <a:pt x="442940" y="277938"/>
                  </a:lnTo>
                  <a:lnTo>
                    <a:pt x="419897" y="236477"/>
                  </a:lnTo>
                  <a:lnTo>
                    <a:pt x="393269" y="197576"/>
                  </a:lnTo>
                  <a:lnTo>
                    <a:pt x="363569" y="161235"/>
                  </a:lnTo>
                  <a:lnTo>
                    <a:pt x="330285" y="127964"/>
                  </a:lnTo>
                  <a:lnTo>
                    <a:pt x="293928" y="97253"/>
                  </a:lnTo>
                  <a:lnTo>
                    <a:pt x="254498" y="70636"/>
                  </a:lnTo>
                  <a:lnTo>
                    <a:pt x="212509" y="48626"/>
                  </a:lnTo>
                  <a:lnTo>
                    <a:pt x="168471" y="30200"/>
                  </a:lnTo>
                  <a:lnTo>
                    <a:pt x="122384" y="15356"/>
                  </a:lnTo>
                  <a:lnTo>
                    <a:pt x="74762" y="5631"/>
                  </a:lnTo>
                  <a:lnTo>
                    <a:pt x="25091" y="512"/>
                  </a:lnTo>
                  <a:close/>
                </a:path>
              </a:pathLst>
            </a:custGeom>
            <a:gradFill>
              <a:gsLst>
                <a:gs pos="35000">
                  <a:srgbClr val="EFEDEE">
                    <a:alpha val="0"/>
                  </a:srgbClr>
                </a:gs>
                <a:gs pos="100000">
                  <a:schemeClr val="tx1">
                    <a:alpha val="40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2" name="Freeform: Shape 51">
              <a:extLst>
                <a:ext uri="{FF2B5EF4-FFF2-40B4-BE49-F238E27FC236}">
                  <a16:creationId xmlns:a16="http://schemas.microsoft.com/office/drawing/2014/main" xmlns="" id="{7DF13CC1-D213-48EB-A560-D00B206ABAC9}"/>
                </a:ext>
              </a:extLst>
            </p:cNvPr>
            <p:cNvSpPr/>
            <p:nvPr/>
          </p:nvSpPr>
          <p:spPr>
            <a:xfrm>
              <a:off x="3313981" y="3347042"/>
              <a:ext cx="1354881" cy="568679"/>
            </a:xfrm>
            <a:custGeom>
              <a:avLst/>
              <a:gdLst>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75341 w 1806508"/>
                <a:gd name="connsiteY5" fmla="*/ 62844 h 758238"/>
                <a:gd name="connsiteX6" fmla="*/ 688839 w 1806508"/>
                <a:gd name="connsiteY6" fmla="*/ 0 h 758238"/>
                <a:gd name="connsiteX7" fmla="*/ 1393765 w 1806508"/>
                <a:gd name="connsiteY7" fmla="*/ 0 h 758238"/>
                <a:gd name="connsiteX8" fmla="*/ 1385775 w 1806508"/>
                <a:gd name="connsiteY8" fmla="*/ 11674 h 758238"/>
                <a:gd name="connsiteX9" fmla="*/ 1363254 w 1806508"/>
                <a:gd name="connsiteY9" fmla="*/ 53122 h 758238"/>
                <a:gd name="connsiteX10" fmla="*/ 1344316 w 1806508"/>
                <a:gd name="connsiteY10" fmla="*/ 97639 h 758238"/>
                <a:gd name="connsiteX11" fmla="*/ 1329985 w 1806508"/>
                <a:gd name="connsiteY11" fmla="*/ 143692 h 758238"/>
                <a:gd name="connsiteX12" fmla="*/ 1320260 w 1806508"/>
                <a:gd name="connsiteY12" fmla="*/ 191791 h 758238"/>
                <a:gd name="connsiteX13" fmla="*/ 1315653 w 1806508"/>
                <a:gd name="connsiteY13" fmla="*/ 241426 h 758238"/>
                <a:gd name="connsiteX14" fmla="*/ 1315141 w 1806508"/>
                <a:gd name="connsiteY14" fmla="*/ 266499 h 758238"/>
                <a:gd name="connsiteX15" fmla="*/ 1315653 w 1806508"/>
                <a:gd name="connsiteY15" fmla="*/ 292084 h 758238"/>
                <a:gd name="connsiteX16" fmla="*/ 1320260 w 1806508"/>
                <a:gd name="connsiteY16" fmla="*/ 341206 h 758238"/>
                <a:gd name="connsiteX17" fmla="*/ 1329985 w 1806508"/>
                <a:gd name="connsiteY17" fmla="*/ 389306 h 758238"/>
                <a:gd name="connsiteX18" fmla="*/ 1344316 w 1806508"/>
                <a:gd name="connsiteY18" fmla="*/ 435870 h 758238"/>
                <a:gd name="connsiteX19" fmla="*/ 1363254 w 1806508"/>
                <a:gd name="connsiteY19" fmla="*/ 479364 h 758238"/>
                <a:gd name="connsiteX20" fmla="*/ 1385775 w 1806508"/>
                <a:gd name="connsiteY20" fmla="*/ 521323 h 758238"/>
                <a:gd name="connsiteX21" fmla="*/ 1412391 w 1806508"/>
                <a:gd name="connsiteY21" fmla="*/ 560724 h 758238"/>
                <a:gd name="connsiteX22" fmla="*/ 1442078 w 1806508"/>
                <a:gd name="connsiteY22" fmla="*/ 597054 h 758238"/>
                <a:gd name="connsiteX23" fmla="*/ 1475347 w 1806508"/>
                <a:gd name="connsiteY23" fmla="*/ 630314 h 758238"/>
                <a:gd name="connsiteX24" fmla="*/ 1512200 w 1806508"/>
                <a:gd name="connsiteY24" fmla="*/ 659993 h 758238"/>
                <a:gd name="connsiteX25" fmla="*/ 1551611 w 1806508"/>
                <a:gd name="connsiteY25" fmla="*/ 686601 h 758238"/>
                <a:gd name="connsiteX26" fmla="*/ 1593071 w 1806508"/>
                <a:gd name="connsiteY26" fmla="*/ 709627 h 758238"/>
                <a:gd name="connsiteX27" fmla="*/ 1637089 w 1806508"/>
                <a:gd name="connsiteY27" fmla="*/ 728048 h 758238"/>
                <a:gd name="connsiteX28" fmla="*/ 1683154 w 1806508"/>
                <a:gd name="connsiteY28" fmla="*/ 742376 h 758238"/>
                <a:gd name="connsiteX29" fmla="*/ 1730756 w 1806508"/>
                <a:gd name="connsiteY29" fmla="*/ 752098 h 758238"/>
                <a:gd name="connsiteX30" fmla="*/ 1780916 w 1806508"/>
                <a:gd name="connsiteY30" fmla="*/ 757215 h 758238"/>
                <a:gd name="connsiteX31" fmla="*/ 1806508 w 1806508"/>
                <a:gd name="connsiteY31" fmla="*/ 758238 h 758238"/>
                <a:gd name="connsiteX32" fmla="*/ 767984 w 1806508"/>
                <a:gd name="connsiteY32" fmla="*/ 758238 h 758238"/>
                <a:gd name="connsiteX33" fmla="*/ 754676 w 1806508"/>
                <a:gd name="connsiteY33" fmla="*/ 729583 h 758238"/>
                <a:gd name="connsiteX34" fmla="*/ 741907 w 1806508"/>
                <a:gd name="connsiteY34" fmla="*/ 698502 h 758238"/>
                <a:gd name="connsiteX35" fmla="*/ 741753 w 1806508"/>
                <a:gd name="connsiteY35" fmla="*/ 698502 h 758238"/>
                <a:gd name="connsiteX36" fmla="*/ 754518 w 1806508"/>
                <a:gd name="connsiteY36" fmla="*/ 729576 h 758238"/>
                <a:gd name="connsiteX37" fmla="*/ 767827 w 1806508"/>
                <a:gd name="connsiteY37" fmla="*/ 758236 h 758238"/>
                <a:gd name="connsiteX38" fmla="*/ 67569 w 1806508"/>
                <a:gd name="connsiteY38" fmla="*/ 758236 h 758238"/>
                <a:gd name="connsiteX39" fmla="*/ 52212 w 1806508"/>
                <a:gd name="connsiteY39" fmla="*/ 698869 h 758238"/>
                <a:gd name="connsiteX40" fmla="*/ 26618 w 1806508"/>
                <a:gd name="connsiteY40" fmla="*/ 578599 h 758238"/>
                <a:gd name="connsiteX41" fmla="*/ 9214 w 1806508"/>
                <a:gd name="connsiteY41" fmla="*/ 455770 h 758238"/>
                <a:gd name="connsiteX42" fmla="*/ 1024 w 1806508"/>
                <a:gd name="connsiteY42" fmla="*/ 330383 h 758238"/>
                <a:gd name="connsiteX43" fmla="*/ 0 w 1806508"/>
                <a:gd name="connsiteY43" fmla="*/ 266409 h 758238"/>
                <a:gd name="connsiteX44" fmla="*/ 0 w 1806508"/>
                <a:gd name="connsiteY44" fmla="*/ 219837 h 758238"/>
                <a:gd name="connsiteX45" fmla="*/ 4607 w 1806508"/>
                <a:gd name="connsiteY45" fmla="*/ 127203 h 758238"/>
                <a:gd name="connsiteX46" fmla="*/ 13821 w 1806508"/>
                <a:gd name="connsiteY46" fmla="*/ 36617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73313 w 1806508"/>
                <a:gd name="connsiteY4" fmla="*/ 76202 h 758238"/>
                <a:gd name="connsiteX5" fmla="*/ 688839 w 1806508"/>
                <a:gd name="connsiteY5" fmla="*/ 0 h 758238"/>
                <a:gd name="connsiteX6" fmla="*/ 1393765 w 1806508"/>
                <a:gd name="connsiteY6" fmla="*/ 0 h 758238"/>
                <a:gd name="connsiteX7" fmla="*/ 1385775 w 1806508"/>
                <a:gd name="connsiteY7" fmla="*/ 11674 h 758238"/>
                <a:gd name="connsiteX8" fmla="*/ 1363254 w 1806508"/>
                <a:gd name="connsiteY8" fmla="*/ 53122 h 758238"/>
                <a:gd name="connsiteX9" fmla="*/ 1344316 w 1806508"/>
                <a:gd name="connsiteY9" fmla="*/ 97639 h 758238"/>
                <a:gd name="connsiteX10" fmla="*/ 1329985 w 1806508"/>
                <a:gd name="connsiteY10" fmla="*/ 143692 h 758238"/>
                <a:gd name="connsiteX11" fmla="*/ 1320260 w 1806508"/>
                <a:gd name="connsiteY11" fmla="*/ 191791 h 758238"/>
                <a:gd name="connsiteX12" fmla="*/ 1315653 w 1806508"/>
                <a:gd name="connsiteY12" fmla="*/ 241426 h 758238"/>
                <a:gd name="connsiteX13" fmla="*/ 1315141 w 1806508"/>
                <a:gd name="connsiteY13" fmla="*/ 266499 h 758238"/>
                <a:gd name="connsiteX14" fmla="*/ 1315653 w 1806508"/>
                <a:gd name="connsiteY14" fmla="*/ 292084 h 758238"/>
                <a:gd name="connsiteX15" fmla="*/ 1320260 w 1806508"/>
                <a:gd name="connsiteY15" fmla="*/ 341206 h 758238"/>
                <a:gd name="connsiteX16" fmla="*/ 1329985 w 1806508"/>
                <a:gd name="connsiteY16" fmla="*/ 389306 h 758238"/>
                <a:gd name="connsiteX17" fmla="*/ 1344316 w 1806508"/>
                <a:gd name="connsiteY17" fmla="*/ 435870 h 758238"/>
                <a:gd name="connsiteX18" fmla="*/ 1363254 w 1806508"/>
                <a:gd name="connsiteY18" fmla="*/ 479364 h 758238"/>
                <a:gd name="connsiteX19" fmla="*/ 1385775 w 1806508"/>
                <a:gd name="connsiteY19" fmla="*/ 521323 h 758238"/>
                <a:gd name="connsiteX20" fmla="*/ 1412391 w 1806508"/>
                <a:gd name="connsiteY20" fmla="*/ 560724 h 758238"/>
                <a:gd name="connsiteX21" fmla="*/ 1442078 w 1806508"/>
                <a:gd name="connsiteY21" fmla="*/ 597054 h 758238"/>
                <a:gd name="connsiteX22" fmla="*/ 1475347 w 1806508"/>
                <a:gd name="connsiteY22" fmla="*/ 630314 h 758238"/>
                <a:gd name="connsiteX23" fmla="*/ 1512200 w 1806508"/>
                <a:gd name="connsiteY23" fmla="*/ 659993 h 758238"/>
                <a:gd name="connsiteX24" fmla="*/ 1551611 w 1806508"/>
                <a:gd name="connsiteY24" fmla="*/ 686601 h 758238"/>
                <a:gd name="connsiteX25" fmla="*/ 1593071 w 1806508"/>
                <a:gd name="connsiteY25" fmla="*/ 709627 h 758238"/>
                <a:gd name="connsiteX26" fmla="*/ 1637089 w 1806508"/>
                <a:gd name="connsiteY26" fmla="*/ 728048 h 758238"/>
                <a:gd name="connsiteX27" fmla="*/ 1683154 w 1806508"/>
                <a:gd name="connsiteY27" fmla="*/ 742376 h 758238"/>
                <a:gd name="connsiteX28" fmla="*/ 1730756 w 1806508"/>
                <a:gd name="connsiteY28" fmla="*/ 752098 h 758238"/>
                <a:gd name="connsiteX29" fmla="*/ 1780916 w 1806508"/>
                <a:gd name="connsiteY29" fmla="*/ 757215 h 758238"/>
                <a:gd name="connsiteX30" fmla="*/ 1806508 w 1806508"/>
                <a:gd name="connsiteY30" fmla="*/ 758238 h 758238"/>
                <a:gd name="connsiteX31" fmla="*/ 767984 w 1806508"/>
                <a:gd name="connsiteY31" fmla="*/ 758238 h 758238"/>
                <a:gd name="connsiteX32" fmla="*/ 754676 w 1806508"/>
                <a:gd name="connsiteY32" fmla="*/ 729583 h 758238"/>
                <a:gd name="connsiteX33" fmla="*/ 741907 w 1806508"/>
                <a:gd name="connsiteY33" fmla="*/ 698502 h 758238"/>
                <a:gd name="connsiteX34" fmla="*/ 741753 w 1806508"/>
                <a:gd name="connsiteY34" fmla="*/ 698502 h 758238"/>
                <a:gd name="connsiteX35" fmla="*/ 754518 w 1806508"/>
                <a:gd name="connsiteY35" fmla="*/ 729576 h 758238"/>
                <a:gd name="connsiteX36" fmla="*/ 767827 w 1806508"/>
                <a:gd name="connsiteY36" fmla="*/ 758236 h 758238"/>
                <a:gd name="connsiteX37" fmla="*/ 67569 w 1806508"/>
                <a:gd name="connsiteY37" fmla="*/ 758236 h 758238"/>
                <a:gd name="connsiteX38" fmla="*/ 52212 w 1806508"/>
                <a:gd name="connsiteY38" fmla="*/ 698869 h 758238"/>
                <a:gd name="connsiteX39" fmla="*/ 26618 w 1806508"/>
                <a:gd name="connsiteY39" fmla="*/ 578599 h 758238"/>
                <a:gd name="connsiteX40" fmla="*/ 9214 w 1806508"/>
                <a:gd name="connsiteY40" fmla="*/ 455770 h 758238"/>
                <a:gd name="connsiteX41" fmla="*/ 1024 w 1806508"/>
                <a:gd name="connsiteY41" fmla="*/ 330383 h 758238"/>
                <a:gd name="connsiteX42" fmla="*/ 0 w 1806508"/>
                <a:gd name="connsiteY42" fmla="*/ 266409 h 758238"/>
                <a:gd name="connsiteX43" fmla="*/ 0 w 1806508"/>
                <a:gd name="connsiteY43" fmla="*/ 219837 h 758238"/>
                <a:gd name="connsiteX44" fmla="*/ 4607 w 1806508"/>
                <a:gd name="connsiteY44" fmla="*/ 127203 h 758238"/>
                <a:gd name="connsiteX45" fmla="*/ 13821 w 1806508"/>
                <a:gd name="connsiteY45" fmla="*/ 36617 h 758238"/>
                <a:gd name="connsiteX46" fmla="*/ 19440 w 1806508"/>
                <a:gd name="connsiteY46" fmla="*/ 0 h 758238"/>
                <a:gd name="connsiteX0" fmla="*/ 19440 w 1806508"/>
                <a:gd name="connsiteY0" fmla="*/ 0 h 758238"/>
                <a:gd name="connsiteX1" fmla="*/ 688646 w 1806508"/>
                <a:gd name="connsiteY1" fmla="*/ 0 h 758238"/>
                <a:gd name="connsiteX2" fmla="*/ 675176 w 1806508"/>
                <a:gd name="connsiteY2" fmla="*/ 62718 h 758238"/>
                <a:gd name="connsiteX3" fmla="*/ 673129 w 1806508"/>
                <a:gd name="connsiteY3" fmla="*/ 76202 h 758238"/>
                <a:gd name="connsiteX4" fmla="*/ 688839 w 1806508"/>
                <a:gd name="connsiteY4" fmla="*/ 0 h 758238"/>
                <a:gd name="connsiteX5" fmla="*/ 1393765 w 1806508"/>
                <a:gd name="connsiteY5" fmla="*/ 0 h 758238"/>
                <a:gd name="connsiteX6" fmla="*/ 1385775 w 1806508"/>
                <a:gd name="connsiteY6" fmla="*/ 11674 h 758238"/>
                <a:gd name="connsiteX7" fmla="*/ 1363254 w 1806508"/>
                <a:gd name="connsiteY7" fmla="*/ 53122 h 758238"/>
                <a:gd name="connsiteX8" fmla="*/ 1344316 w 1806508"/>
                <a:gd name="connsiteY8" fmla="*/ 97639 h 758238"/>
                <a:gd name="connsiteX9" fmla="*/ 1329985 w 1806508"/>
                <a:gd name="connsiteY9" fmla="*/ 143692 h 758238"/>
                <a:gd name="connsiteX10" fmla="*/ 1320260 w 1806508"/>
                <a:gd name="connsiteY10" fmla="*/ 191791 h 758238"/>
                <a:gd name="connsiteX11" fmla="*/ 1315653 w 1806508"/>
                <a:gd name="connsiteY11" fmla="*/ 241426 h 758238"/>
                <a:gd name="connsiteX12" fmla="*/ 1315141 w 1806508"/>
                <a:gd name="connsiteY12" fmla="*/ 266499 h 758238"/>
                <a:gd name="connsiteX13" fmla="*/ 1315653 w 1806508"/>
                <a:gd name="connsiteY13" fmla="*/ 292084 h 758238"/>
                <a:gd name="connsiteX14" fmla="*/ 1320260 w 1806508"/>
                <a:gd name="connsiteY14" fmla="*/ 341206 h 758238"/>
                <a:gd name="connsiteX15" fmla="*/ 1329985 w 1806508"/>
                <a:gd name="connsiteY15" fmla="*/ 389306 h 758238"/>
                <a:gd name="connsiteX16" fmla="*/ 1344316 w 1806508"/>
                <a:gd name="connsiteY16" fmla="*/ 435870 h 758238"/>
                <a:gd name="connsiteX17" fmla="*/ 1363254 w 1806508"/>
                <a:gd name="connsiteY17" fmla="*/ 479364 h 758238"/>
                <a:gd name="connsiteX18" fmla="*/ 1385775 w 1806508"/>
                <a:gd name="connsiteY18" fmla="*/ 521323 h 758238"/>
                <a:gd name="connsiteX19" fmla="*/ 1412391 w 1806508"/>
                <a:gd name="connsiteY19" fmla="*/ 560724 h 758238"/>
                <a:gd name="connsiteX20" fmla="*/ 1442078 w 1806508"/>
                <a:gd name="connsiteY20" fmla="*/ 597054 h 758238"/>
                <a:gd name="connsiteX21" fmla="*/ 1475347 w 1806508"/>
                <a:gd name="connsiteY21" fmla="*/ 630314 h 758238"/>
                <a:gd name="connsiteX22" fmla="*/ 1512200 w 1806508"/>
                <a:gd name="connsiteY22" fmla="*/ 659993 h 758238"/>
                <a:gd name="connsiteX23" fmla="*/ 1551611 w 1806508"/>
                <a:gd name="connsiteY23" fmla="*/ 686601 h 758238"/>
                <a:gd name="connsiteX24" fmla="*/ 1593071 w 1806508"/>
                <a:gd name="connsiteY24" fmla="*/ 709627 h 758238"/>
                <a:gd name="connsiteX25" fmla="*/ 1637089 w 1806508"/>
                <a:gd name="connsiteY25" fmla="*/ 728048 h 758238"/>
                <a:gd name="connsiteX26" fmla="*/ 1683154 w 1806508"/>
                <a:gd name="connsiteY26" fmla="*/ 742376 h 758238"/>
                <a:gd name="connsiteX27" fmla="*/ 1730756 w 1806508"/>
                <a:gd name="connsiteY27" fmla="*/ 752098 h 758238"/>
                <a:gd name="connsiteX28" fmla="*/ 1780916 w 1806508"/>
                <a:gd name="connsiteY28" fmla="*/ 757215 h 758238"/>
                <a:gd name="connsiteX29" fmla="*/ 1806508 w 1806508"/>
                <a:gd name="connsiteY29" fmla="*/ 758238 h 758238"/>
                <a:gd name="connsiteX30" fmla="*/ 767984 w 1806508"/>
                <a:gd name="connsiteY30" fmla="*/ 758238 h 758238"/>
                <a:gd name="connsiteX31" fmla="*/ 754676 w 1806508"/>
                <a:gd name="connsiteY31" fmla="*/ 729583 h 758238"/>
                <a:gd name="connsiteX32" fmla="*/ 741907 w 1806508"/>
                <a:gd name="connsiteY32" fmla="*/ 698502 h 758238"/>
                <a:gd name="connsiteX33" fmla="*/ 741753 w 1806508"/>
                <a:gd name="connsiteY33" fmla="*/ 698502 h 758238"/>
                <a:gd name="connsiteX34" fmla="*/ 754518 w 1806508"/>
                <a:gd name="connsiteY34" fmla="*/ 729576 h 758238"/>
                <a:gd name="connsiteX35" fmla="*/ 767827 w 1806508"/>
                <a:gd name="connsiteY35" fmla="*/ 758236 h 758238"/>
                <a:gd name="connsiteX36" fmla="*/ 67569 w 1806508"/>
                <a:gd name="connsiteY36" fmla="*/ 758236 h 758238"/>
                <a:gd name="connsiteX37" fmla="*/ 52212 w 1806508"/>
                <a:gd name="connsiteY37" fmla="*/ 698869 h 758238"/>
                <a:gd name="connsiteX38" fmla="*/ 26618 w 1806508"/>
                <a:gd name="connsiteY38" fmla="*/ 578599 h 758238"/>
                <a:gd name="connsiteX39" fmla="*/ 9214 w 1806508"/>
                <a:gd name="connsiteY39" fmla="*/ 455770 h 758238"/>
                <a:gd name="connsiteX40" fmla="*/ 1024 w 1806508"/>
                <a:gd name="connsiteY40" fmla="*/ 330383 h 758238"/>
                <a:gd name="connsiteX41" fmla="*/ 0 w 1806508"/>
                <a:gd name="connsiteY41" fmla="*/ 266409 h 758238"/>
                <a:gd name="connsiteX42" fmla="*/ 0 w 1806508"/>
                <a:gd name="connsiteY42" fmla="*/ 219837 h 758238"/>
                <a:gd name="connsiteX43" fmla="*/ 4607 w 1806508"/>
                <a:gd name="connsiteY43" fmla="*/ 127203 h 758238"/>
                <a:gd name="connsiteX44" fmla="*/ 13821 w 1806508"/>
                <a:gd name="connsiteY44" fmla="*/ 36617 h 758238"/>
                <a:gd name="connsiteX45" fmla="*/ 19440 w 1806508"/>
                <a:gd name="connsiteY45" fmla="*/ 0 h 758238"/>
                <a:gd name="connsiteX0" fmla="*/ 19440 w 1806508"/>
                <a:gd name="connsiteY0" fmla="*/ 0 h 758238"/>
                <a:gd name="connsiteX1" fmla="*/ 688646 w 1806508"/>
                <a:gd name="connsiteY1" fmla="*/ 0 h 758238"/>
                <a:gd name="connsiteX2" fmla="*/ 675176 w 1806508"/>
                <a:gd name="connsiteY2" fmla="*/ 62718 h 758238"/>
                <a:gd name="connsiteX3" fmla="*/ 688839 w 1806508"/>
                <a:gd name="connsiteY3" fmla="*/ 0 h 758238"/>
                <a:gd name="connsiteX4" fmla="*/ 1393765 w 1806508"/>
                <a:gd name="connsiteY4" fmla="*/ 0 h 758238"/>
                <a:gd name="connsiteX5" fmla="*/ 1385775 w 1806508"/>
                <a:gd name="connsiteY5" fmla="*/ 11674 h 758238"/>
                <a:gd name="connsiteX6" fmla="*/ 1363254 w 1806508"/>
                <a:gd name="connsiteY6" fmla="*/ 53122 h 758238"/>
                <a:gd name="connsiteX7" fmla="*/ 1344316 w 1806508"/>
                <a:gd name="connsiteY7" fmla="*/ 97639 h 758238"/>
                <a:gd name="connsiteX8" fmla="*/ 1329985 w 1806508"/>
                <a:gd name="connsiteY8" fmla="*/ 143692 h 758238"/>
                <a:gd name="connsiteX9" fmla="*/ 1320260 w 1806508"/>
                <a:gd name="connsiteY9" fmla="*/ 191791 h 758238"/>
                <a:gd name="connsiteX10" fmla="*/ 1315653 w 1806508"/>
                <a:gd name="connsiteY10" fmla="*/ 241426 h 758238"/>
                <a:gd name="connsiteX11" fmla="*/ 1315141 w 1806508"/>
                <a:gd name="connsiteY11" fmla="*/ 266499 h 758238"/>
                <a:gd name="connsiteX12" fmla="*/ 1315653 w 1806508"/>
                <a:gd name="connsiteY12" fmla="*/ 292084 h 758238"/>
                <a:gd name="connsiteX13" fmla="*/ 1320260 w 1806508"/>
                <a:gd name="connsiteY13" fmla="*/ 341206 h 758238"/>
                <a:gd name="connsiteX14" fmla="*/ 1329985 w 1806508"/>
                <a:gd name="connsiteY14" fmla="*/ 389306 h 758238"/>
                <a:gd name="connsiteX15" fmla="*/ 1344316 w 1806508"/>
                <a:gd name="connsiteY15" fmla="*/ 435870 h 758238"/>
                <a:gd name="connsiteX16" fmla="*/ 1363254 w 1806508"/>
                <a:gd name="connsiteY16" fmla="*/ 479364 h 758238"/>
                <a:gd name="connsiteX17" fmla="*/ 1385775 w 1806508"/>
                <a:gd name="connsiteY17" fmla="*/ 521323 h 758238"/>
                <a:gd name="connsiteX18" fmla="*/ 1412391 w 1806508"/>
                <a:gd name="connsiteY18" fmla="*/ 560724 h 758238"/>
                <a:gd name="connsiteX19" fmla="*/ 1442078 w 1806508"/>
                <a:gd name="connsiteY19" fmla="*/ 597054 h 758238"/>
                <a:gd name="connsiteX20" fmla="*/ 1475347 w 1806508"/>
                <a:gd name="connsiteY20" fmla="*/ 630314 h 758238"/>
                <a:gd name="connsiteX21" fmla="*/ 1512200 w 1806508"/>
                <a:gd name="connsiteY21" fmla="*/ 659993 h 758238"/>
                <a:gd name="connsiteX22" fmla="*/ 1551611 w 1806508"/>
                <a:gd name="connsiteY22" fmla="*/ 686601 h 758238"/>
                <a:gd name="connsiteX23" fmla="*/ 1593071 w 1806508"/>
                <a:gd name="connsiteY23" fmla="*/ 709627 h 758238"/>
                <a:gd name="connsiteX24" fmla="*/ 1637089 w 1806508"/>
                <a:gd name="connsiteY24" fmla="*/ 728048 h 758238"/>
                <a:gd name="connsiteX25" fmla="*/ 1683154 w 1806508"/>
                <a:gd name="connsiteY25" fmla="*/ 742376 h 758238"/>
                <a:gd name="connsiteX26" fmla="*/ 1730756 w 1806508"/>
                <a:gd name="connsiteY26" fmla="*/ 752098 h 758238"/>
                <a:gd name="connsiteX27" fmla="*/ 1780916 w 1806508"/>
                <a:gd name="connsiteY27" fmla="*/ 757215 h 758238"/>
                <a:gd name="connsiteX28" fmla="*/ 1806508 w 1806508"/>
                <a:gd name="connsiteY28" fmla="*/ 758238 h 758238"/>
                <a:gd name="connsiteX29" fmla="*/ 767984 w 1806508"/>
                <a:gd name="connsiteY29" fmla="*/ 758238 h 758238"/>
                <a:gd name="connsiteX30" fmla="*/ 754676 w 1806508"/>
                <a:gd name="connsiteY30" fmla="*/ 729583 h 758238"/>
                <a:gd name="connsiteX31" fmla="*/ 741907 w 1806508"/>
                <a:gd name="connsiteY31" fmla="*/ 698502 h 758238"/>
                <a:gd name="connsiteX32" fmla="*/ 741753 w 1806508"/>
                <a:gd name="connsiteY32" fmla="*/ 698502 h 758238"/>
                <a:gd name="connsiteX33" fmla="*/ 754518 w 1806508"/>
                <a:gd name="connsiteY33" fmla="*/ 729576 h 758238"/>
                <a:gd name="connsiteX34" fmla="*/ 767827 w 1806508"/>
                <a:gd name="connsiteY34" fmla="*/ 758236 h 758238"/>
                <a:gd name="connsiteX35" fmla="*/ 67569 w 1806508"/>
                <a:gd name="connsiteY35" fmla="*/ 758236 h 758238"/>
                <a:gd name="connsiteX36" fmla="*/ 52212 w 1806508"/>
                <a:gd name="connsiteY36" fmla="*/ 698869 h 758238"/>
                <a:gd name="connsiteX37" fmla="*/ 26618 w 1806508"/>
                <a:gd name="connsiteY37" fmla="*/ 578599 h 758238"/>
                <a:gd name="connsiteX38" fmla="*/ 9214 w 1806508"/>
                <a:gd name="connsiteY38" fmla="*/ 455770 h 758238"/>
                <a:gd name="connsiteX39" fmla="*/ 1024 w 1806508"/>
                <a:gd name="connsiteY39" fmla="*/ 330383 h 758238"/>
                <a:gd name="connsiteX40" fmla="*/ 0 w 1806508"/>
                <a:gd name="connsiteY40" fmla="*/ 266409 h 758238"/>
                <a:gd name="connsiteX41" fmla="*/ 0 w 1806508"/>
                <a:gd name="connsiteY41" fmla="*/ 219837 h 758238"/>
                <a:gd name="connsiteX42" fmla="*/ 4607 w 1806508"/>
                <a:gd name="connsiteY42" fmla="*/ 127203 h 758238"/>
                <a:gd name="connsiteX43" fmla="*/ 13821 w 1806508"/>
                <a:gd name="connsiteY43" fmla="*/ 36617 h 758238"/>
                <a:gd name="connsiteX44" fmla="*/ 19440 w 1806508"/>
                <a:gd name="connsiteY44" fmla="*/ 0 h 758238"/>
                <a:gd name="connsiteX0" fmla="*/ 19440 w 1806508"/>
                <a:gd name="connsiteY0" fmla="*/ 0 h 758238"/>
                <a:gd name="connsiteX1" fmla="*/ 688646 w 1806508"/>
                <a:gd name="connsiteY1" fmla="*/ 0 h 758238"/>
                <a:gd name="connsiteX2" fmla="*/ 688839 w 1806508"/>
                <a:gd name="connsiteY2" fmla="*/ 0 h 758238"/>
                <a:gd name="connsiteX3" fmla="*/ 1393765 w 1806508"/>
                <a:gd name="connsiteY3" fmla="*/ 0 h 758238"/>
                <a:gd name="connsiteX4" fmla="*/ 1385775 w 1806508"/>
                <a:gd name="connsiteY4" fmla="*/ 11674 h 758238"/>
                <a:gd name="connsiteX5" fmla="*/ 1363254 w 1806508"/>
                <a:gd name="connsiteY5" fmla="*/ 53122 h 758238"/>
                <a:gd name="connsiteX6" fmla="*/ 1344316 w 1806508"/>
                <a:gd name="connsiteY6" fmla="*/ 97639 h 758238"/>
                <a:gd name="connsiteX7" fmla="*/ 1329985 w 1806508"/>
                <a:gd name="connsiteY7" fmla="*/ 143692 h 758238"/>
                <a:gd name="connsiteX8" fmla="*/ 1320260 w 1806508"/>
                <a:gd name="connsiteY8" fmla="*/ 191791 h 758238"/>
                <a:gd name="connsiteX9" fmla="*/ 1315653 w 1806508"/>
                <a:gd name="connsiteY9" fmla="*/ 241426 h 758238"/>
                <a:gd name="connsiteX10" fmla="*/ 1315141 w 1806508"/>
                <a:gd name="connsiteY10" fmla="*/ 266499 h 758238"/>
                <a:gd name="connsiteX11" fmla="*/ 1315653 w 1806508"/>
                <a:gd name="connsiteY11" fmla="*/ 292084 h 758238"/>
                <a:gd name="connsiteX12" fmla="*/ 1320260 w 1806508"/>
                <a:gd name="connsiteY12" fmla="*/ 341206 h 758238"/>
                <a:gd name="connsiteX13" fmla="*/ 1329985 w 1806508"/>
                <a:gd name="connsiteY13" fmla="*/ 389306 h 758238"/>
                <a:gd name="connsiteX14" fmla="*/ 1344316 w 1806508"/>
                <a:gd name="connsiteY14" fmla="*/ 435870 h 758238"/>
                <a:gd name="connsiteX15" fmla="*/ 1363254 w 1806508"/>
                <a:gd name="connsiteY15" fmla="*/ 479364 h 758238"/>
                <a:gd name="connsiteX16" fmla="*/ 1385775 w 1806508"/>
                <a:gd name="connsiteY16" fmla="*/ 521323 h 758238"/>
                <a:gd name="connsiteX17" fmla="*/ 1412391 w 1806508"/>
                <a:gd name="connsiteY17" fmla="*/ 560724 h 758238"/>
                <a:gd name="connsiteX18" fmla="*/ 1442078 w 1806508"/>
                <a:gd name="connsiteY18" fmla="*/ 597054 h 758238"/>
                <a:gd name="connsiteX19" fmla="*/ 1475347 w 1806508"/>
                <a:gd name="connsiteY19" fmla="*/ 630314 h 758238"/>
                <a:gd name="connsiteX20" fmla="*/ 1512200 w 1806508"/>
                <a:gd name="connsiteY20" fmla="*/ 659993 h 758238"/>
                <a:gd name="connsiteX21" fmla="*/ 1551611 w 1806508"/>
                <a:gd name="connsiteY21" fmla="*/ 686601 h 758238"/>
                <a:gd name="connsiteX22" fmla="*/ 1593071 w 1806508"/>
                <a:gd name="connsiteY22" fmla="*/ 709627 h 758238"/>
                <a:gd name="connsiteX23" fmla="*/ 1637089 w 1806508"/>
                <a:gd name="connsiteY23" fmla="*/ 728048 h 758238"/>
                <a:gd name="connsiteX24" fmla="*/ 1683154 w 1806508"/>
                <a:gd name="connsiteY24" fmla="*/ 742376 h 758238"/>
                <a:gd name="connsiteX25" fmla="*/ 1730756 w 1806508"/>
                <a:gd name="connsiteY25" fmla="*/ 752098 h 758238"/>
                <a:gd name="connsiteX26" fmla="*/ 1780916 w 1806508"/>
                <a:gd name="connsiteY26" fmla="*/ 757215 h 758238"/>
                <a:gd name="connsiteX27" fmla="*/ 1806508 w 1806508"/>
                <a:gd name="connsiteY27" fmla="*/ 758238 h 758238"/>
                <a:gd name="connsiteX28" fmla="*/ 767984 w 1806508"/>
                <a:gd name="connsiteY28" fmla="*/ 758238 h 758238"/>
                <a:gd name="connsiteX29" fmla="*/ 754676 w 1806508"/>
                <a:gd name="connsiteY29" fmla="*/ 729583 h 758238"/>
                <a:gd name="connsiteX30" fmla="*/ 741907 w 1806508"/>
                <a:gd name="connsiteY30" fmla="*/ 698502 h 758238"/>
                <a:gd name="connsiteX31" fmla="*/ 741753 w 1806508"/>
                <a:gd name="connsiteY31" fmla="*/ 698502 h 758238"/>
                <a:gd name="connsiteX32" fmla="*/ 754518 w 1806508"/>
                <a:gd name="connsiteY32" fmla="*/ 729576 h 758238"/>
                <a:gd name="connsiteX33" fmla="*/ 767827 w 1806508"/>
                <a:gd name="connsiteY33" fmla="*/ 758236 h 758238"/>
                <a:gd name="connsiteX34" fmla="*/ 67569 w 1806508"/>
                <a:gd name="connsiteY34" fmla="*/ 758236 h 758238"/>
                <a:gd name="connsiteX35" fmla="*/ 52212 w 1806508"/>
                <a:gd name="connsiteY35" fmla="*/ 698869 h 758238"/>
                <a:gd name="connsiteX36" fmla="*/ 26618 w 1806508"/>
                <a:gd name="connsiteY36" fmla="*/ 578599 h 758238"/>
                <a:gd name="connsiteX37" fmla="*/ 9214 w 1806508"/>
                <a:gd name="connsiteY37" fmla="*/ 455770 h 758238"/>
                <a:gd name="connsiteX38" fmla="*/ 1024 w 1806508"/>
                <a:gd name="connsiteY38" fmla="*/ 330383 h 758238"/>
                <a:gd name="connsiteX39" fmla="*/ 0 w 1806508"/>
                <a:gd name="connsiteY39" fmla="*/ 266409 h 758238"/>
                <a:gd name="connsiteX40" fmla="*/ 0 w 1806508"/>
                <a:gd name="connsiteY40" fmla="*/ 219837 h 758238"/>
                <a:gd name="connsiteX41" fmla="*/ 4607 w 1806508"/>
                <a:gd name="connsiteY41" fmla="*/ 127203 h 758238"/>
                <a:gd name="connsiteX42" fmla="*/ 13821 w 1806508"/>
                <a:gd name="connsiteY42" fmla="*/ 36617 h 758238"/>
                <a:gd name="connsiteX43" fmla="*/ 19440 w 1806508"/>
                <a:gd name="connsiteY43" fmla="*/ 0 h 758238"/>
                <a:gd name="connsiteX0" fmla="*/ 19440 w 1806508"/>
                <a:gd name="connsiteY0" fmla="*/ 0 h 758238"/>
                <a:gd name="connsiteX1" fmla="*/ 688646 w 1806508"/>
                <a:gd name="connsiteY1" fmla="*/ 0 h 758238"/>
                <a:gd name="connsiteX2" fmla="*/ 1393765 w 1806508"/>
                <a:gd name="connsiteY2" fmla="*/ 0 h 758238"/>
                <a:gd name="connsiteX3" fmla="*/ 1385775 w 1806508"/>
                <a:gd name="connsiteY3" fmla="*/ 11674 h 758238"/>
                <a:gd name="connsiteX4" fmla="*/ 1363254 w 1806508"/>
                <a:gd name="connsiteY4" fmla="*/ 53122 h 758238"/>
                <a:gd name="connsiteX5" fmla="*/ 1344316 w 1806508"/>
                <a:gd name="connsiteY5" fmla="*/ 97639 h 758238"/>
                <a:gd name="connsiteX6" fmla="*/ 1329985 w 1806508"/>
                <a:gd name="connsiteY6" fmla="*/ 143692 h 758238"/>
                <a:gd name="connsiteX7" fmla="*/ 1320260 w 1806508"/>
                <a:gd name="connsiteY7" fmla="*/ 191791 h 758238"/>
                <a:gd name="connsiteX8" fmla="*/ 1315653 w 1806508"/>
                <a:gd name="connsiteY8" fmla="*/ 241426 h 758238"/>
                <a:gd name="connsiteX9" fmla="*/ 1315141 w 1806508"/>
                <a:gd name="connsiteY9" fmla="*/ 266499 h 758238"/>
                <a:gd name="connsiteX10" fmla="*/ 1315653 w 1806508"/>
                <a:gd name="connsiteY10" fmla="*/ 292084 h 758238"/>
                <a:gd name="connsiteX11" fmla="*/ 1320260 w 1806508"/>
                <a:gd name="connsiteY11" fmla="*/ 341206 h 758238"/>
                <a:gd name="connsiteX12" fmla="*/ 1329985 w 1806508"/>
                <a:gd name="connsiteY12" fmla="*/ 389306 h 758238"/>
                <a:gd name="connsiteX13" fmla="*/ 1344316 w 1806508"/>
                <a:gd name="connsiteY13" fmla="*/ 435870 h 758238"/>
                <a:gd name="connsiteX14" fmla="*/ 1363254 w 1806508"/>
                <a:gd name="connsiteY14" fmla="*/ 479364 h 758238"/>
                <a:gd name="connsiteX15" fmla="*/ 1385775 w 1806508"/>
                <a:gd name="connsiteY15" fmla="*/ 521323 h 758238"/>
                <a:gd name="connsiteX16" fmla="*/ 1412391 w 1806508"/>
                <a:gd name="connsiteY16" fmla="*/ 560724 h 758238"/>
                <a:gd name="connsiteX17" fmla="*/ 1442078 w 1806508"/>
                <a:gd name="connsiteY17" fmla="*/ 597054 h 758238"/>
                <a:gd name="connsiteX18" fmla="*/ 1475347 w 1806508"/>
                <a:gd name="connsiteY18" fmla="*/ 630314 h 758238"/>
                <a:gd name="connsiteX19" fmla="*/ 1512200 w 1806508"/>
                <a:gd name="connsiteY19" fmla="*/ 659993 h 758238"/>
                <a:gd name="connsiteX20" fmla="*/ 1551611 w 1806508"/>
                <a:gd name="connsiteY20" fmla="*/ 686601 h 758238"/>
                <a:gd name="connsiteX21" fmla="*/ 1593071 w 1806508"/>
                <a:gd name="connsiteY21" fmla="*/ 709627 h 758238"/>
                <a:gd name="connsiteX22" fmla="*/ 1637089 w 1806508"/>
                <a:gd name="connsiteY22" fmla="*/ 728048 h 758238"/>
                <a:gd name="connsiteX23" fmla="*/ 1683154 w 1806508"/>
                <a:gd name="connsiteY23" fmla="*/ 742376 h 758238"/>
                <a:gd name="connsiteX24" fmla="*/ 1730756 w 1806508"/>
                <a:gd name="connsiteY24" fmla="*/ 752098 h 758238"/>
                <a:gd name="connsiteX25" fmla="*/ 1780916 w 1806508"/>
                <a:gd name="connsiteY25" fmla="*/ 757215 h 758238"/>
                <a:gd name="connsiteX26" fmla="*/ 1806508 w 1806508"/>
                <a:gd name="connsiteY26" fmla="*/ 758238 h 758238"/>
                <a:gd name="connsiteX27" fmla="*/ 767984 w 1806508"/>
                <a:gd name="connsiteY27" fmla="*/ 758238 h 758238"/>
                <a:gd name="connsiteX28" fmla="*/ 754676 w 1806508"/>
                <a:gd name="connsiteY28" fmla="*/ 729583 h 758238"/>
                <a:gd name="connsiteX29" fmla="*/ 741907 w 1806508"/>
                <a:gd name="connsiteY29" fmla="*/ 698502 h 758238"/>
                <a:gd name="connsiteX30" fmla="*/ 741753 w 1806508"/>
                <a:gd name="connsiteY30" fmla="*/ 698502 h 758238"/>
                <a:gd name="connsiteX31" fmla="*/ 754518 w 1806508"/>
                <a:gd name="connsiteY31" fmla="*/ 729576 h 758238"/>
                <a:gd name="connsiteX32" fmla="*/ 767827 w 1806508"/>
                <a:gd name="connsiteY32" fmla="*/ 758236 h 758238"/>
                <a:gd name="connsiteX33" fmla="*/ 67569 w 1806508"/>
                <a:gd name="connsiteY33" fmla="*/ 758236 h 758238"/>
                <a:gd name="connsiteX34" fmla="*/ 52212 w 1806508"/>
                <a:gd name="connsiteY34" fmla="*/ 698869 h 758238"/>
                <a:gd name="connsiteX35" fmla="*/ 26618 w 1806508"/>
                <a:gd name="connsiteY35" fmla="*/ 578599 h 758238"/>
                <a:gd name="connsiteX36" fmla="*/ 9214 w 1806508"/>
                <a:gd name="connsiteY36" fmla="*/ 455770 h 758238"/>
                <a:gd name="connsiteX37" fmla="*/ 1024 w 1806508"/>
                <a:gd name="connsiteY37" fmla="*/ 330383 h 758238"/>
                <a:gd name="connsiteX38" fmla="*/ 0 w 1806508"/>
                <a:gd name="connsiteY38" fmla="*/ 266409 h 758238"/>
                <a:gd name="connsiteX39" fmla="*/ 0 w 1806508"/>
                <a:gd name="connsiteY39" fmla="*/ 219837 h 758238"/>
                <a:gd name="connsiteX40" fmla="*/ 4607 w 1806508"/>
                <a:gd name="connsiteY40" fmla="*/ 127203 h 758238"/>
                <a:gd name="connsiteX41" fmla="*/ 13821 w 1806508"/>
                <a:gd name="connsiteY41" fmla="*/ 36617 h 758238"/>
                <a:gd name="connsiteX42" fmla="*/ 19440 w 1806508"/>
                <a:gd name="connsiteY42"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41753 w 1806508"/>
                <a:gd name="connsiteY29" fmla="*/ 698502 h 758238"/>
                <a:gd name="connsiteX30" fmla="*/ 754518 w 1806508"/>
                <a:gd name="connsiteY30" fmla="*/ 729576 h 758238"/>
                <a:gd name="connsiteX31" fmla="*/ 767827 w 1806508"/>
                <a:gd name="connsiteY31" fmla="*/ 758236 h 758238"/>
                <a:gd name="connsiteX32" fmla="*/ 67569 w 1806508"/>
                <a:gd name="connsiteY32" fmla="*/ 758236 h 758238"/>
                <a:gd name="connsiteX33" fmla="*/ 52212 w 1806508"/>
                <a:gd name="connsiteY33" fmla="*/ 698869 h 758238"/>
                <a:gd name="connsiteX34" fmla="*/ 26618 w 1806508"/>
                <a:gd name="connsiteY34" fmla="*/ 578599 h 758238"/>
                <a:gd name="connsiteX35" fmla="*/ 9214 w 1806508"/>
                <a:gd name="connsiteY35" fmla="*/ 455770 h 758238"/>
                <a:gd name="connsiteX36" fmla="*/ 1024 w 1806508"/>
                <a:gd name="connsiteY36" fmla="*/ 330383 h 758238"/>
                <a:gd name="connsiteX37" fmla="*/ 0 w 1806508"/>
                <a:gd name="connsiteY37" fmla="*/ 266409 h 758238"/>
                <a:gd name="connsiteX38" fmla="*/ 0 w 1806508"/>
                <a:gd name="connsiteY38" fmla="*/ 219837 h 758238"/>
                <a:gd name="connsiteX39" fmla="*/ 4607 w 1806508"/>
                <a:gd name="connsiteY39" fmla="*/ 127203 h 758238"/>
                <a:gd name="connsiteX40" fmla="*/ 13821 w 1806508"/>
                <a:gd name="connsiteY40" fmla="*/ 36617 h 758238"/>
                <a:gd name="connsiteX41" fmla="*/ 19440 w 1806508"/>
                <a:gd name="connsiteY41"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41907 w 1806508"/>
                <a:gd name="connsiteY28" fmla="*/ 698502 h 758238"/>
                <a:gd name="connsiteX29" fmla="*/ 754518 w 1806508"/>
                <a:gd name="connsiteY29" fmla="*/ 729576 h 758238"/>
                <a:gd name="connsiteX30" fmla="*/ 767827 w 1806508"/>
                <a:gd name="connsiteY30" fmla="*/ 758236 h 758238"/>
                <a:gd name="connsiteX31" fmla="*/ 67569 w 1806508"/>
                <a:gd name="connsiteY31" fmla="*/ 758236 h 758238"/>
                <a:gd name="connsiteX32" fmla="*/ 52212 w 1806508"/>
                <a:gd name="connsiteY32" fmla="*/ 698869 h 758238"/>
                <a:gd name="connsiteX33" fmla="*/ 26618 w 1806508"/>
                <a:gd name="connsiteY33" fmla="*/ 578599 h 758238"/>
                <a:gd name="connsiteX34" fmla="*/ 9214 w 1806508"/>
                <a:gd name="connsiteY34" fmla="*/ 455770 h 758238"/>
                <a:gd name="connsiteX35" fmla="*/ 1024 w 1806508"/>
                <a:gd name="connsiteY35" fmla="*/ 330383 h 758238"/>
                <a:gd name="connsiteX36" fmla="*/ 0 w 1806508"/>
                <a:gd name="connsiteY36" fmla="*/ 266409 h 758238"/>
                <a:gd name="connsiteX37" fmla="*/ 0 w 1806508"/>
                <a:gd name="connsiteY37" fmla="*/ 219837 h 758238"/>
                <a:gd name="connsiteX38" fmla="*/ 4607 w 1806508"/>
                <a:gd name="connsiteY38" fmla="*/ 127203 h 758238"/>
                <a:gd name="connsiteX39" fmla="*/ 13821 w 1806508"/>
                <a:gd name="connsiteY39" fmla="*/ 36617 h 758238"/>
                <a:gd name="connsiteX40" fmla="*/ 19440 w 1806508"/>
                <a:gd name="connsiteY40"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54518 w 1806508"/>
                <a:gd name="connsiteY28" fmla="*/ 729576 h 758238"/>
                <a:gd name="connsiteX29" fmla="*/ 767827 w 1806508"/>
                <a:gd name="connsiteY29" fmla="*/ 758236 h 758238"/>
                <a:gd name="connsiteX30" fmla="*/ 67569 w 1806508"/>
                <a:gd name="connsiteY30" fmla="*/ 758236 h 758238"/>
                <a:gd name="connsiteX31" fmla="*/ 52212 w 1806508"/>
                <a:gd name="connsiteY31" fmla="*/ 698869 h 758238"/>
                <a:gd name="connsiteX32" fmla="*/ 26618 w 1806508"/>
                <a:gd name="connsiteY32" fmla="*/ 578599 h 758238"/>
                <a:gd name="connsiteX33" fmla="*/ 9214 w 1806508"/>
                <a:gd name="connsiteY33" fmla="*/ 455770 h 758238"/>
                <a:gd name="connsiteX34" fmla="*/ 1024 w 1806508"/>
                <a:gd name="connsiteY34" fmla="*/ 330383 h 758238"/>
                <a:gd name="connsiteX35" fmla="*/ 0 w 1806508"/>
                <a:gd name="connsiteY35" fmla="*/ 266409 h 758238"/>
                <a:gd name="connsiteX36" fmla="*/ 0 w 1806508"/>
                <a:gd name="connsiteY36" fmla="*/ 219837 h 758238"/>
                <a:gd name="connsiteX37" fmla="*/ 4607 w 1806508"/>
                <a:gd name="connsiteY37" fmla="*/ 127203 h 758238"/>
                <a:gd name="connsiteX38" fmla="*/ 13821 w 1806508"/>
                <a:gd name="connsiteY38" fmla="*/ 36617 h 758238"/>
                <a:gd name="connsiteX39" fmla="*/ 19440 w 1806508"/>
                <a:gd name="connsiteY39"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54676 w 1806508"/>
                <a:gd name="connsiteY27" fmla="*/ 729583 h 758238"/>
                <a:gd name="connsiteX28" fmla="*/ 767827 w 1806508"/>
                <a:gd name="connsiteY28" fmla="*/ 758236 h 758238"/>
                <a:gd name="connsiteX29" fmla="*/ 67569 w 1806508"/>
                <a:gd name="connsiteY29" fmla="*/ 758236 h 758238"/>
                <a:gd name="connsiteX30" fmla="*/ 52212 w 1806508"/>
                <a:gd name="connsiteY30" fmla="*/ 698869 h 758238"/>
                <a:gd name="connsiteX31" fmla="*/ 26618 w 1806508"/>
                <a:gd name="connsiteY31" fmla="*/ 578599 h 758238"/>
                <a:gd name="connsiteX32" fmla="*/ 9214 w 1806508"/>
                <a:gd name="connsiteY32" fmla="*/ 455770 h 758238"/>
                <a:gd name="connsiteX33" fmla="*/ 1024 w 1806508"/>
                <a:gd name="connsiteY33" fmla="*/ 330383 h 758238"/>
                <a:gd name="connsiteX34" fmla="*/ 0 w 1806508"/>
                <a:gd name="connsiteY34" fmla="*/ 266409 h 758238"/>
                <a:gd name="connsiteX35" fmla="*/ 0 w 1806508"/>
                <a:gd name="connsiteY35" fmla="*/ 219837 h 758238"/>
                <a:gd name="connsiteX36" fmla="*/ 4607 w 1806508"/>
                <a:gd name="connsiteY36" fmla="*/ 127203 h 758238"/>
                <a:gd name="connsiteX37" fmla="*/ 13821 w 1806508"/>
                <a:gd name="connsiteY37" fmla="*/ 36617 h 758238"/>
                <a:gd name="connsiteX38" fmla="*/ 19440 w 1806508"/>
                <a:gd name="connsiteY38"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767827 w 1806508"/>
                <a:gd name="connsiteY27" fmla="*/ 758236 h 758238"/>
                <a:gd name="connsiteX28" fmla="*/ 67569 w 1806508"/>
                <a:gd name="connsiteY28" fmla="*/ 758236 h 758238"/>
                <a:gd name="connsiteX29" fmla="*/ 52212 w 1806508"/>
                <a:gd name="connsiteY29" fmla="*/ 698869 h 758238"/>
                <a:gd name="connsiteX30" fmla="*/ 26618 w 1806508"/>
                <a:gd name="connsiteY30" fmla="*/ 578599 h 758238"/>
                <a:gd name="connsiteX31" fmla="*/ 9214 w 1806508"/>
                <a:gd name="connsiteY31" fmla="*/ 455770 h 758238"/>
                <a:gd name="connsiteX32" fmla="*/ 1024 w 1806508"/>
                <a:gd name="connsiteY32" fmla="*/ 330383 h 758238"/>
                <a:gd name="connsiteX33" fmla="*/ 0 w 1806508"/>
                <a:gd name="connsiteY33" fmla="*/ 266409 h 758238"/>
                <a:gd name="connsiteX34" fmla="*/ 0 w 1806508"/>
                <a:gd name="connsiteY34" fmla="*/ 219837 h 758238"/>
                <a:gd name="connsiteX35" fmla="*/ 4607 w 1806508"/>
                <a:gd name="connsiteY35" fmla="*/ 127203 h 758238"/>
                <a:gd name="connsiteX36" fmla="*/ 13821 w 1806508"/>
                <a:gd name="connsiteY36" fmla="*/ 36617 h 758238"/>
                <a:gd name="connsiteX37" fmla="*/ 19440 w 1806508"/>
                <a:gd name="connsiteY37"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767984 w 1806508"/>
                <a:gd name="connsiteY26" fmla="*/ 758238 h 758238"/>
                <a:gd name="connsiteX27" fmla="*/ 67569 w 1806508"/>
                <a:gd name="connsiteY27" fmla="*/ 758236 h 758238"/>
                <a:gd name="connsiteX28" fmla="*/ 52212 w 1806508"/>
                <a:gd name="connsiteY28" fmla="*/ 698869 h 758238"/>
                <a:gd name="connsiteX29" fmla="*/ 26618 w 1806508"/>
                <a:gd name="connsiteY29" fmla="*/ 578599 h 758238"/>
                <a:gd name="connsiteX30" fmla="*/ 9214 w 1806508"/>
                <a:gd name="connsiteY30" fmla="*/ 455770 h 758238"/>
                <a:gd name="connsiteX31" fmla="*/ 1024 w 1806508"/>
                <a:gd name="connsiteY31" fmla="*/ 330383 h 758238"/>
                <a:gd name="connsiteX32" fmla="*/ 0 w 1806508"/>
                <a:gd name="connsiteY32" fmla="*/ 266409 h 758238"/>
                <a:gd name="connsiteX33" fmla="*/ 0 w 1806508"/>
                <a:gd name="connsiteY33" fmla="*/ 219837 h 758238"/>
                <a:gd name="connsiteX34" fmla="*/ 4607 w 1806508"/>
                <a:gd name="connsiteY34" fmla="*/ 127203 h 758238"/>
                <a:gd name="connsiteX35" fmla="*/ 13821 w 1806508"/>
                <a:gd name="connsiteY35" fmla="*/ 36617 h 758238"/>
                <a:gd name="connsiteX36" fmla="*/ 19440 w 1806508"/>
                <a:gd name="connsiteY36" fmla="*/ 0 h 758238"/>
                <a:gd name="connsiteX0" fmla="*/ 19440 w 1806508"/>
                <a:gd name="connsiteY0" fmla="*/ 0 h 758238"/>
                <a:gd name="connsiteX1" fmla="*/ 1393765 w 1806508"/>
                <a:gd name="connsiteY1" fmla="*/ 0 h 758238"/>
                <a:gd name="connsiteX2" fmla="*/ 1385775 w 1806508"/>
                <a:gd name="connsiteY2" fmla="*/ 11674 h 758238"/>
                <a:gd name="connsiteX3" fmla="*/ 1363254 w 1806508"/>
                <a:gd name="connsiteY3" fmla="*/ 53122 h 758238"/>
                <a:gd name="connsiteX4" fmla="*/ 1344316 w 1806508"/>
                <a:gd name="connsiteY4" fmla="*/ 97639 h 758238"/>
                <a:gd name="connsiteX5" fmla="*/ 1329985 w 1806508"/>
                <a:gd name="connsiteY5" fmla="*/ 143692 h 758238"/>
                <a:gd name="connsiteX6" fmla="*/ 1320260 w 1806508"/>
                <a:gd name="connsiteY6" fmla="*/ 191791 h 758238"/>
                <a:gd name="connsiteX7" fmla="*/ 1315653 w 1806508"/>
                <a:gd name="connsiteY7" fmla="*/ 241426 h 758238"/>
                <a:gd name="connsiteX8" fmla="*/ 1315141 w 1806508"/>
                <a:gd name="connsiteY8" fmla="*/ 266499 h 758238"/>
                <a:gd name="connsiteX9" fmla="*/ 1315653 w 1806508"/>
                <a:gd name="connsiteY9" fmla="*/ 292084 h 758238"/>
                <a:gd name="connsiteX10" fmla="*/ 1320260 w 1806508"/>
                <a:gd name="connsiteY10" fmla="*/ 341206 h 758238"/>
                <a:gd name="connsiteX11" fmla="*/ 1329985 w 1806508"/>
                <a:gd name="connsiteY11" fmla="*/ 389306 h 758238"/>
                <a:gd name="connsiteX12" fmla="*/ 1344316 w 1806508"/>
                <a:gd name="connsiteY12" fmla="*/ 435870 h 758238"/>
                <a:gd name="connsiteX13" fmla="*/ 1363254 w 1806508"/>
                <a:gd name="connsiteY13" fmla="*/ 479364 h 758238"/>
                <a:gd name="connsiteX14" fmla="*/ 1385775 w 1806508"/>
                <a:gd name="connsiteY14" fmla="*/ 521323 h 758238"/>
                <a:gd name="connsiteX15" fmla="*/ 1412391 w 1806508"/>
                <a:gd name="connsiteY15" fmla="*/ 560724 h 758238"/>
                <a:gd name="connsiteX16" fmla="*/ 1442078 w 1806508"/>
                <a:gd name="connsiteY16" fmla="*/ 597054 h 758238"/>
                <a:gd name="connsiteX17" fmla="*/ 1475347 w 1806508"/>
                <a:gd name="connsiteY17" fmla="*/ 630314 h 758238"/>
                <a:gd name="connsiteX18" fmla="*/ 1512200 w 1806508"/>
                <a:gd name="connsiteY18" fmla="*/ 659993 h 758238"/>
                <a:gd name="connsiteX19" fmla="*/ 1551611 w 1806508"/>
                <a:gd name="connsiteY19" fmla="*/ 686601 h 758238"/>
                <a:gd name="connsiteX20" fmla="*/ 1593071 w 1806508"/>
                <a:gd name="connsiteY20" fmla="*/ 709627 h 758238"/>
                <a:gd name="connsiteX21" fmla="*/ 1637089 w 1806508"/>
                <a:gd name="connsiteY21" fmla="*/ 728048 h 758238"/>
                <a:gd name="connsiteX22" fmla="*/ 1683154 w 1806508"/>
                <a:gd name="connsiteY22" fmla="*/ 742376 h 758238"/>
                <a:gd name="connsiteX23" fmla="*/ 1730756 w 1806508"/>
                <a:gd name="connsiteY23" fmla="*/ 752098 h 758238"/>
                <a:gd name="connsiteX24" fmla="*/ 1780916 w 1806508"/>
                <a:gd name="connsiteY24" fmla="*/ 757215 h 758238"/>
                <a:gd name="connsiteX25" fmla="*/ 1806508 w 1806508"/>
                <a:gd name="connsiteY25" fmla="*/ 758238 h 758238"/>
                <a:gd name="connsiteX26" fmla="*/ 67569 w 1806508"/>
                <a:gd name="connsiteY26" fmla="*/ 758236 h 758238"/>
                <a:gd name="connsiteX27" fmla="*/ 52212 w 1806508"/>
                <a:gd name="connsiteY27" fmla="*/ 698869 h 758238"/>
                <a:gd name="connsiteX28" fmla="*/ 26618 w 1806508"/>
                <a:gd name="connsiteY28" fmla="*/ 578599 h 758238"/>
                <a:gd name="connsiteX29" fmla="*/ 9214 w 1806508"/>
                <a:gd name="connsiteY29" fmla="*/ 455770 h 758238"/>
                <a:gd name="connsiteX30" fmla="*/ 1024 w 1806508"/>
                <a:gd name="connsiteY30" fmla="*/ 330383 h 758238"/>
                <a:gd name="connsiteX31" fmla="*/ 0 w 1806508"/>
                <a:gd name="connsiteY31" fmla="*/ 266409 h 758238"/>
                <a:gd name="connsiteX32" fmla="*/ 0 w 1806508"/>
                <a:gd name="connsiteY32" fmla="*/ 219837 h 758238"/>
                <a:gd name="connsiteX33" fmla="*/ 4607 w 1806508"/>
                <a:gd name="connsiteY33" fmla="*/ 127203 h 758238"/>
                <a:gd name="connsiteX34" fmla="*/ 13821 w 1806508"/>
                <a:gd name="connsiteY34" fmla="*/ 36617 h 758238"/>
                <a:gd name="connsiteX35" fmla="*/ 19440 w 1806508"/>
                <a:gd name="connsiteY35" fmla="*/ 0 h 75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06508" h="758238">
                  <a:moveTo>
                    <a:pt x="19440" y="0"/>
                  </a:moveTo>
                  <a:lnTo>
                    <a:pt x="1393765" y="0"/>
                  </a:lnTo>
                  <a:lnTo>
                    <a:pt x="1385775" y="11674"/>
                  </a:lnTo>
                  <a:lnTo>
                    <a:pt x="1363254" y="53122"/>
                  </a:lnTo>
                  <a:lnTo>
                    <a:pt x="1344316" y="97639"/>
                  </a:lnTo>
                  <a:lnTo>
                    <a:pt x="1329985" y="143692"/>
                  </a:lnTo>
                  <a:lnTo>
                    <a:pt x="1320260" y="191791"/>
                  </a:lnTo>
                  <a:lnTo>
                    <a:pt x="1315653" y="241426"/>
                  </a:lnTo>
                  <a:cubicBezTo>
                    <a:pt x="1315482" y="249784"/>
                    <a:pt x="1315312" y="258141"/>
                    <a:pt x="1315141" y="266499"/>
                  </a:cubicBezTo>
                  <a:cubicBezTo>
                    <a:pt x="1315312" y="275027"/>
                    <a:pt x="1315482" y="283556"/>
                    <a:pt x="1315653" y="292084"/>
                  </a:cubicBezTo>
                  <a:lnTo>
                    <a:pt x="1320260" y="341206"/>
                  </a:lnTo>
                  <a:lnTo>
                    <a:pt x="1329985" y="389306"/>
                  </a:lnTo>
                  <a:lnTo>
                    <a:pt x="1344316" y="435870"/>
                  </a:lnTo>
                  <a:lnTo>
                    <a:pt x="1363254" y="479364"/>
                  </a:lnTo>
                  <a:lnTo>
                    <a:pt x="1385775" y="521323"/>
                  </a:lnTo>
                  <a:lnTo>
                    <a:pt x="1412391" y="560724"/>
                  </a:lnTo>
                  <a:lnTo>
                    <a:pt x="1442078" y="597054"/>
                  </a:lnTo>
                  <a:lnTo>
                    <a:pt x="1475347" y="630314"/>
                  </a:lnTo>
                  <a:lnTo>
                    <a:pt x="1512200" y="659993"/>
                  </a:lnTo>
                  <a:lnTo>
                    <a:pt x="1551611" y="686601"/>
                  </a:lnTo>
                  <a:lnTo>
                    <a:pt x="1593071" y="709627"/>
                  </a:lnTo>
                  <a:lnTo>
                    <a:pt x="1637089" y="728048"/>
                  </a:lnTo>
                  <a:lnTo>
                    <a:pt x="1683154" y="742376"/>
                  </a:lnTo>
                  <a:lnTo>
                    <a:pt x="1730756" y="752098"/>
                  </a:lnTo>
                  <a:lnTo>
                    <a:pt x="1780916" y="757215"/>
                  </a:lnTo>
                  <a:lnTo>
                    <a:pt x="1806508" y="758238"/>
                  </a:lnTo>
                  <a:lnTo>
                    <a:pt x="67569" y="758236"/>
                  </a:lnTo>
                  <a:lnTo>
                    <a:pt x="52212" y="698869"/>
                  </a:lnTo>
                  <a:lnTo>
                    <a:pt x="26618" y="578599"/>
                  </a:lnTo>
                  <a:lnTo>
                    <a:pt x="9214" y="455770"/>
                  </a:lnTo>
                  <a:lnTo>
                    <a:pt x="1024" y="330383"/>
                  </a:lnTo>
                  <a:cubicBezTo>
                    <a:pt x="683" y="309058"/>
                    <a:pt x="341" y="287734"/>
                    <a:pt x="0" y="266409"/>
                  </a:cubicBezTo>
                  <a:lnTo>
                    <a:pt x="0" y="219837"/>
                  </a:lnTo>
                  <a:lnTo>
                    <a:pt x="4607" y="127203"/>
                  </a:lnTo>
                  <a:lnTo>
                    <a:pt x="13821" y="36617"/>
                  </a:lnTo>
                  <a:lnTo>
                    <a:pt x="19440" y="0"/>
                  </a:lnTo>
                  <a:close/>
                </a:path>
              </a:pathLst>
            </a:custGeom>
            <a:gradFill>
              <a:gsLst>
                <a:gs pos="35000">
                  <a:srgbClr val="EFEDEE">
                    <a:alpha val="0"/>
                  </a:srgbClr>
                </a:gs>
                <a:gs pos="100000">
                  <a:schemeClr val="tx1">
                    <a:alpha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 name="Прямоугольник 3"/>
          <p:cNvSpPr/>
          <p:nvPr/>
        </p:nvSpPr>
        <p:spPr>
          <a:xfrm>
            <a:off x="2180042" y="116632"/>
            <a:ext cx="5176225" cy="523220"/>
          </a:xfrm>
          <a:prstGeom prst="rect">
            <a:avLst/>
          </a:prstGeom>
        </p:spPr>
        <p:txBody>
          <a:bodyPr wrap="none">
            <a:spAutoFit/>
          </a:bodyPr>
          <a:lstStyle/>
          <a:p>
            <a:r>
              <a:rPr lang="ru-RU" sz="2800" b="1" dirty="0" err="1"/>
              <a:t>Доимий</a:t>
            </a:r>
            <a:r>
              <a:rPr lang="uz-Cyrl-UZ" sz="2800" b="1" dirty="0"/>
              <a:t> счетлар 4 га бўлинади</a:t>
            </a:r>
            <a:r>
              <a:rPr lang="ru-RU" sz="2800" b="1" dirty="0"/>
              <a:t>: </a:t>
            </a:r>
          </a:p>
        </p:txBody>
      </p:sp>
      <p:sp>
        <p:nvSpPr>
          <p:cNvPr id="5" name="Прямоугольник 4"/>
          <p:cNvSpPr/>
          <p:nvPr/>
        </p:nvSpPr>
        <p:spPr>
          <a:xfrm>
            <a:off x="251520" y="1556792"/>
            <a:ext cx="3336226" cy="923330"/>
          </a:xfrm>
          <a:prstGeom prst="rect">
            <a:avLst/>
          </a:prstGeom>
        </p:spPr>
        <p:txBody>
          <a:bodyPr wrap="square">
            <a:spAutoFit/>
          </a:bodyPr>
          <a:lstStyle/>
          <a:p>
            <a:pPr lvl="0"/>
            <a:r>
              <a:rPr lang="ru-RU" b="1" dirty="0"/>
              <a:t>Актив</a:t>
            </a:r>
            <a:r>
              <a:rPr lang="uz-Cyrl-UZ" b="1" dirty="0"/>
              <a:t>: узоқ муддатли актив, жорий актив, четдан жалб қилинган актив; </a:t>
            </a:r>
            <a:endParaRPr lang="ru-RU" b="1" dirty="0"/>
          </a:p>
        </p:txBody>
      </p:sp>
      <p:sp>
        <p:nvSpPr>
          <p:cNvPr id="6" name="Прямоугольник 5"/>
          <p:cNvSpPr/>
          <p:nvPr/>
        </p:nvSpPr>
        <p:spPr>
          <a:xfrm>
            <a:off x="251520" y="2708920"/>
            <a:ext cx="3525046" cy="646331"/>
          </a:xfrm>
          <a:prstGeom prst="rect">
            <a:avLst/>
          </a:prstGeom>
        </p:spPr>
        <p:txBody>
          <a:bodyPr wrap="square">
            <a:spAutoFit/>
          </a:bodyPr>
          <a:lstStyle/>
          <a:p>
            <a:r>
              <a:rPr lang="ru-RU" b="1" dirty="0"/>
              <a:t>Пассив</a:t>
            </a:r>
            <a:r>
              <a:rPr lang="uz-Cyrl-UZ" b="1" dirty="0"/>
              <a:t>: хусусий капитал, мажбурият; </a:t>
            </a:r>
            <a:endParaRPr lang="ru-RU" dirty="0"/>
          </a:p>
        </p:txBody>
      </p:sp>
      <p:sp>
        <p:nvSpPr>
          <p:cNvPr id="7" name="Прямоугольник 6"/>
          <p:cNvSpPr/>
          <p:nvPr/>
        </p:nvSpPr>
        <p:spPr>
          <a:xfrm>
            <a:off x="6417355" y="3543705"/>
            <a:ext cx="2726645" cy="646331"/>
          </a:xfrm>
          <a:prstGeom prst="rect">
            <a:avLst/>
          </a:prstGeom>
        </p:spPr>
        <p:txBody>
          <a:bodyPr wrap="square">
            <a:spAutoFit/>
          </a:bodyPr>
          <a:lstStyle/>
          <a:p>
            <a:pPr lvl="0"/>
            <a:r>
              <a:rPr lang="ru-RU" b="1" dirty="0" err="1"/>
              <a:t>Контрактив</a:t>
            </a:r>
            <a:r>
              <a:rPr lang="uz-Cyrl-UZ" b="1" dirty="0"/>
              <a:t>: эскириш (амортизация) счётлари;</a:t>
            </a:r>
            <a:endParaRPr lang="ru-RU" b="1" dirty="0"/>
          </a:p>
        </p:txBody>
      </p:sp>
      <p:sp>
        <p:nvSpPr>
          <p:cNvPr id="8" name="Прямоугольник 7"/>
          <p:cNvSpPr/>
          <p:nvPr/>
        </p:nvSpPr>
        <p:spPr>
          <a:xfrm>
            <a:off x="6516216" y="4869160"/>
            <a:ext cx="1444819" cy="369332"/>
          </a:xfrm>
          <a:prstGeom prst="rect">
            <a:avLst/>
          </a:prstGeom>
        </p:spPr>
        <p:txBody>
          <a:bodyPr wrap="none">
            <a:spAutoFit/>
          </a:bodyPr>
          <a:lstStyle/>
          <a:p>
            <a:r>
              <a:rPr lang="ru-RU" b="1" dirty="0" err="1"/>
              <a:t>Контрпассив</a:t>
            </a:r>
            <a:endParaRPr lang="ru-RU" dirty="0"/>
          </a:p>
        </p:txBody>
      </p:sp>
    </p:spTree>
    <p:extLst>
      <p:ext uri="{BB962C8B-B14F-4D97-AF65-F5344CB8AC3E}">
        <p14:creationId xmlns:p14="http://schemas.microsoft.com/office/powerpoint/2010/main" val="22017379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95536" y="116632"/>
            <a:ext cx="8319965" cy="9144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r>
              <a:rPr lang="uz-Cyrl-UZ" b="1" dirty="0"/>
              <a:t>2. Счётлар ўзаро боғланиши (коореспонденция). Бухгалтерия ҳисоби счётларидаги маълумотларни балансда умумлаштиришдаги ўзаро хослиги. </a:t>
            </a:r>
            <a:endParaRPr lang="ru-RU" b="1" dirty="0"/>
          </a:p>
        </p:txBody>
      </p:sp>
      <p:sp>
        <p:nvSpPr>
          <p:cNvPr id="5" name="Прямоугольник 4"/>
          <p:cNvSpPr/>
          <p:nvPr/>
        </p:nvSpPr>
        <p:spPr>
          <a:xfrm>
            <a:off x="1187624" y="4509120"/>
            <a:ext cx="6336704" cy="1477328"/>
          </a:xfrm>
          <a:prstGeom prst="rect">
            <a:avLst/>
          </a:prstGeom>
        </p:spPr>
        <p:txBody>
          <a:bodyPr wrap="square">
            <a:spAutoFit/>
          </a:bodyPr>
          <a:lstStyle/>
          <a:p>
            <a:r>
              <a:rPr lang="ru-RU" dirty="0"/>
              <a:t> </a:t>
            </a:r>
            <a:r>
              <a:rPr lang="uz-Cyrl-UZ" b="1" dirty="0"/>
              <a:t>Масалан:</a:t>
            </a:r>
            <a:r>
              <a:rPr lang="uz-Cyrl-UZ" dirty="0"/>
              <a:t> ишлаб чиқаришдаги ишчиларга иш  ҳақи  ҳисобланди – </a:t>
            </a:r>
            <a:r>
              <a:rPr lang="uz-Cyrl-UZ" b="1" dirty="0"/>
              <a:t>200000 сўм</a:t>
            </a:r>
            <a:r>
              <a:rPr lang="uz-Cyrl-UZ" dirty="0"/>
              <a:t> </a:t>
            </a:r>
            <a:endParaRPr lang="ru-RU" b="1" dirty="0"/>
          </a:p>
          <a:p>
            <a:r>
              <a:rPr lang="ru-RU" b="1" dirty="0"/>
              <a:t>Дебет 2010</a:t>
            </a:r>
            <a:r>
              <a:rPr lang="ru-RU" dirty="0"/>
              <a:t> «</a:t>
            </a:r>
            <a:r>
              <a:rPr lang="ru-RU" dirty="0" err="1"/>
              <a:t>Асосий</a:t>
            </a:r>
            <a:r>
              <a:rPr lang="ru-RU" dirty="0"/>
              <a:t> </a:t>
            </a:r>
            <a:r>
              <a:rPr lang="ru-RU" dirty="0" err="1"/>
              <a:t>ишлаб</a:t>
            </a:r>
            <a:r>
              <a:rPr lang="ru-RU" dirty="0"/>
              <a:t> </a:t>
            </a:r>
            <a:r>
              <a:rPr lang="ru-RU" dirty="0" err="1"/>
              <a:t>чиқариш</a:t>
            </a:r>
            <a:r>
              <a:rPr lang="ru-RU" dirty="0"/>
              <a:t>» </a:t>
            </a:r>
            <a:r>
              <a:rPr lang="ru-RU" dirty="0" err="1"/>
              <a:t>счёти</a:t>
            </a:r>
            <a:r>
              <a:rPr lang="ru-RU" dirty="0"/>
              <a:t> – 200000</a:t>
            </a:r>
            <a:endParaRPr lang="ru-RU" b="1" dirty="0"/>
          </a:p>
          <a:p>
            <a:r>
              <a:rPr lang="ru-RU" b="1" dirty="0"/>
              <a:t>Кредит 6710</a:t>
            </a:r>
            <a:r>
              <a:rPr lang="ru-RU" dirty="0"/>
              <a:t> «</a:t>
            </a:r>
            <a:r>
              <a:rPr lang="ru-RU" dirty="0" err="1"/>
              <a:t>Меҳнат</a:t>
            </a:r>
            <a:r>
              <a:rPr lang="ru-RU" dirty="0"/>
              <a:t>  </a:t>
            </a:r>
            <a:r>
              <a:rPr lang="ru-RU" dirty="0" err="1"/>
              <a:t>ҳақи</a:t>
            </a:r>
            <a:r>
              <a:rPr lang="ru-RU" dirty="0"/>
              <a:t> </a:t>
            </a:r>
            <a:r>
              <a:rPr lang="ru-RU" dirty="0" err="1"/>
              <a:t>бўйича</a:t>
            </a:r>
            <a:r>
              <a:rPr lang="ru-RU" dirty="0"/>
              <a:t> </a:t>
            </a:r>
            <a:r>
              <a:rPr lang="ru-RU" dirty="0" err="1"/>
              <a:t>ходимлар</a:t>
            </a:r>
            <a:r>
              <a:rPr lang="ru-RU" dirty="0"/>
              <a:t> </a:t>
            </a:r>
            <a:r>
              <a:rPr lang="ru-RU" dirty="0" err="1"/>
              <a:t>билан</a:t>
            </a:r>
            <a:r>
              <a:rPr lang="ru-RU" dirty="0"/>
              <a:t>  </a:t>
            </a:r>
            <a:r>
              <a:rPr lang="ru-RU" dirty="0" err="1"/>
              <a:t>ҳисоб</a:t>
            </a:r>
            <a:r>
              <a:rPr lang="ru-RU" dirty="0"/>
              <a:t> </a:t>
            </a:r>
            <a:r>
              <a:rPr lang="ru-RU" dirty="0" err="1"/>
              <a:t>китоблар</a:t>
            </a:r>
            <a:r>
              <a:rPr lang="ru-RU" dirty="0"/>
              <a:t>» </a:t>
            </a:r>
            <a:r>
              <a:rPr lang="ru-RU" dirty="0" err="1"/>
              <a:t>счёти</a:t>
            </a:r>
            <a:r>
              <a:rPr lang="ru-RU" dirty="0"/>
              <a:t> </a:t>
            </a:r>
            <a:r>
              <a:rPr lang="ru-RU" b="1" dirty="0"/>
              <a:t>– 200000</a:t>
            </a:r>
            <a:r>
              <a:rPr lang="uz-Cyrl-UZ" b="1" dirty="0"/>
              <a:t> сўм.</a:t>
            </a:r>
            <a:endParaRPr lang="ru-RU" b="1" dirty="0"/>
          </a:p>
        </p:txBody>
      </p:sp>
      <p:sp>
        <p:nvSpPr>
          <p:cNvPr id="6" name="Скругленная прямоугольная выноска 5"/>
          <p:cNvSpPr/>
          <p:nvPr/>
        </p:nvSpPr>
        <p:spPr>
          <a:xfrm>
            <a:off x="199034" y="1196752"/>
            <a:ext cx="8712968" cy="2016224"/>
          </a:xfrm>
          <a:prstGeom prst="wedgeRoundRectCallout">
            <a:avLst>
              <a:gd name="adj1" fmla="val -31625"/>
              <a:gd name="adj2" fmla="val 11683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uz-Cyrl-UZ" dirty="0"/>
              <a:t>Хўжалик жараёнларини бухгалтерия  ҳисоби счётларида акс эттириш мақсадида </a:t>
            </a:r>
            <a:r>
              <a:rPr lang="uz-Cyrl-UZ" b="1" dirty="0"/>
              <a:t>иккиёқлама ёзув</a:t>
            </a:r>
            <a:r>
              <a:rPr lang="uz-Cyrl-UZ" dirty="0"/>
              <a:t> усулидан фойдаланилади.</a:t>
            </a:r>
            <a:endParaRPr lang="ru-RU" b="1" dirty="0"/>
          </a:p>
          <a:p>
            <a:r>
              <a:rPr lang="uz-Cyrl-UZ" b="1" dirty="0"/>
              <a:t>Иккиёқлама ёзув бухгалтерия  ҳисобининг тамойили</a:t>
            </a:r>
            <a:r>
              <a:rPr lang="uz-Cyrl-UZ" dirty="0"/>
              <a:t> бўлиб, хўжалик жараёнларини бир счётнинг дебетида иккинчи счётнинг кредитида бир хил суммада акс эттиришга айтилади.</a:t>
            </a:r>
            <a:endParaRPr lang="ru-RU" b="1" dirty="0"/>
          </a:p>
        </p:txBody>
      </p:sp>
    </p:spTree>
    <p:extLst>
      <p:ext uri="{BB962C8B-B14F-4D97-AF65-F5344CB8AC3E}">
        <p14:creationId xmlns:p14="http://schemas.microsoft.com/office/powerpoint/2010/main" val="9402633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04664"/>
            <a:ext cx="7992888" cy="1754326"/>
          </a:xfrm>
          <a:prstGeom prst="rect">
            <a:avLst/>
          </a:prstGeom>
        </p:spPr>
        <p:txBody>
          <a:bodyPr wrap="square">
            <a:spAutoFit/>
          </a:bodyPr>
          <a:lstStyle/>
          <a:p>
            <a:pPr algn="ctr"/>
            <a:r>
              <a:rPr lang="ru-RU" dirty="0"/>
              <a:t>Хўжалик </a:t>
            </a:r>
            <a:r>
              <a:rPr lang="ru-RU" dirty="0" err="1"/>
              <a:t>жараёнларини</a:t>
            </a:r>
            <a:r>
              <a:rPr lang="ru-RU" dirty="0"/>
              <a:t> </a:t>
            </a:r>
            <a:r>
              <a:rPr lang="ru-RU" dirty="0" err="1"/>
              <a:t>акс</a:t>
            </a:r>
            <a:r>
              <a:rPr lang="ru-RU" dirty="0"/>
              <a:t> </a:t>
            </a:r>
            <a:r>
              <a:rPr lang="ru-RU" dirty="0" err="1"/>
              <a:t>эттирувчи</a:t>
            </a:r>
            <a:r>
              <a:rPr lang="ru-RU" dirty="0"/>
              <a:t> </a:t>
            </a:r>
            <a:r>
              <a:rPr lang="ru-RU" dirty="0" err="1"/>
              <a:t>счётлар</a:t>
            </a:r>
            <a:r>
              <a:rPr lang="ru-RU" dirty="0"/>
              <a:t> </a:t>
            </a:r>
            <a:r>
              <a:rPr lang="ru-RU" b="1" u="sng" dirty="0" err="1"/>
              <a:t>корреспонденцияланувчи</a:t>
            </a:r>
            <a:r>
              <a:rPr lang="ru-RU" b="1" dirty="0"/>
              <a:t> </a:t>
            </a:r>
            <a:r>
              <a:rPr lang="ru-RU" b="1" dirty="0" err="1"/>
              <a:t>счётлар</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Бир-бири</a:t>
            </a:r>
            <a:r>
              <a:rPr lang="ru-RU" dirty="0"/>
              <a:t> </a:t>
            </a:r>
            <a:r>
              <a:rPr lang="ru-RU" dirty="0" err="1"/>
              <a:t>билан</a:t>
            </a:r>
            <a:r>
              <a:rPr lang="ru-RU" dirty="0"/>
              <a:t> </a:t>
            </a:r>
            <a:r>
              <a:rPr lang="ru-RU" dirty="0" err="1"/>
              <a:t>счётларни</a:t>
            </a:r>
            <a:r>
              <a:rPr lang="ru-RU" dirty="0"/>
              <a:t> </a:t>
            </a:r>
            <a:r>
              <a:rPr lang="ru-RU" dirty="0" err="1"/>
              <a:t>боғлиқлиги</a:t>
            </a:r>
            <a:r>
              <a:rPr lang="ru-RU" dirty="0"/>
              <a:t> </a:t>
            </a:r>
            <a:r>
              <a:rPr lang="ru-RU" b="1" u="sng" dirty="0" err="1"/>
              <a:t>счётлар</a:t>
            </a:r>
            <a:r>
              <a:rPr lang="ru-RU" b="1" u="sng" dirty="0"/>
              <a:t> </a:t>
            </a:r>
            <a:r>
              <a:rPr lang="ru-RU" b="1" u="sng" dirty="0" err="1"/>
              <a:t>корреспонденцияси</a:t>
            </a:r>
            <a:r>
              <a:rPr lang="ru-RU" dirty="0"/>
              <a:t> </a:t>
            </a:r>
            <a:r>
              <a:rPr lang="ru-RU" dirty="0" err="1"/>
              <a:t>деб</a:t>
            </a:r>
            <a:r>
              <a:rPr lang="ru-RU" dirty="0"/>
              <a:t> </a:t>
            </a:r>
            <a:r>
              <a:rPr lang="ru-RU" dirty="0" err="1"/>
              <a:t>аталади</a:t>
            </a:r>
            <a:r>
              <a:rPr lang="ru-RU" dirty="0"/>
              <a:t>.</a:t>
            </a:r>
            <a:endParaRPr lang="ru-RU" b="1" dirty="0"/>
          </a:p>
          <a:p>
            <a:pPr algn="ctr"/>
            <a:r>
              <a:rPr lang="ru-RU" dirty="0" err="1"/>
              <a:t>Корреспонденцияланувчи</a:t>
            </a:r>
            <a:r>
              <a:rPr lang="ru-RU" dirty="0"/>
              <a:t> </a:t>
            </a:r>
            <a:r>
              <a:rPr lang="ru-RU" dirty="0" err="1"/>
              <a:t>счётлар</a:t>
            </a:r>
            <a:r>
              <a:rPr lang="ru-RU" dirty="0"/>
              <a:t> хўжалик </a:t>
            </a:r>
            <a:r>
              <a:rPr lang="ru-RU" dirty="0" err="1"/>
              <a:t>жараёнининг</a:t>
            </a:r>
            <a:r>
              <a:rPr lang="ru-RU" dirty="0"/>
              <a:t> </a:t>
            </a:r>
            <a:r>
              <a:rPr lang="ru-RU" dirty="0" err="1"/>
              <a:t>суммаси</a:t>
            </a:r>
            <a:r>
              <a:rPr lang="ru-RU" dirty="0"/>
              <a:t> </a:t>
            </a:r>
            <a:r>
              <a:rPr lang="ru-RU" dirty="0" err="1"/>
              <a:t>билан</a:t>
            </a:r>
            <a:r>
              <a:rPr lang="ru-RU" dirty="0"/>
              <a:t> </a:t>
            </a:r>
            <a:r>
              <a:rPr lang="ru-RU" dirty="0" err="1"/>
              <a:t>биргаликда</a:t>
            </a:r>
            <a:r>
              <a:rPr lang="ru-RU" dirty="0"/>
              <a:t> </a:t>
            </a:r>
            <a:r>
              <a:rPr lang="ru-RU" b="1" u="sng" dirty="0"/>
              <a:t>бухгалтерия </a:t>
            </a:r>
            <a:r>
              <a:rPr lang="ru-RU" b="1" u="sng" dirty="0" err="1"/>
              <a:t>ёзуви</a:t>
            </a:r>
            <a:r>
              <a:rPr lang="ru-RU" b="1" u="sng" dirty="0"/>
              <a:t> (проводка)</a:t>
            </a:r>
            <a:r>
              <a:rPr lang="ru-RU" dirty="0"/>
              <a:t> </a:t>
            </a:r>
            <a:r>
              <a:rPr lang="ru-RU" dirty="0" err="1"/>
              <a:t>деб</a:t>
            </a:r>
            <a:r>
              <a:rPr lang="ru-RU" dirty="0"/>
              <a:t> </a:t>
            </a:r>
            <a:r>
              <a:rPr lang="ru-RU" dirty="0" err="1"/>
              <a:t>аталади</a:t>
            </a:r>
            <a:r>
              <a:rPr lang="ru-RU" dirty="0"/>
              <a:t>.</a:t>
            </a:r>
            <a:endParaRPr lang="ru-RU" b="1" dirty="0"/>
          </a:p>
        </p:txBody>
      </p:sp>
      <p:pic>
        <p:nvPicPr>
          <p:cNvPr id="6" name="Picture 2" descr="C:\Documents and Settings\ALIYOR\Рабочий стол\алиёр\buhgalter.jpg"/>
          <p:cNvPicPr>
            <a:picLocks noChangeAspect="1" noChangeArrowheads="1"/>
          </p:cNvPicPr>
          <p:nvPr/>
        </p:nvPicPr>
        <p:blipFill>
          <a:blip r:embed="rId2" cstate="print"/>
          <a:srcRect/>
          <a:stretch>
            <a:fillRect/>
          </a:stretch>
        </p:blipFill>
        <p:spPr bwMode="auto">
          <a:xfrm>
            <a:off x="2987824" y="3212976"/>
            <a:ext cx="5040560" cy="3096344"/>
          </a:xfrm>
          <a:prstGeom prst="rect">
            <a:avLst/>
          </a:prstGeom>
          <a:noFill/>
        </p:spPr>
      </p:pic>
    </p:spTree>
    <p:extLst>
      <p:ext uri="{BB962C8B-B14F-4D97-AF65-F5344CB8AC3E}">
        <p14:creationId xmlns:p14="http://schemas.microsoft.com/office/powerpoint/2010/main" val="80015827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a:extLst>
              <a:ext uri="{FF2B5EF4-FFF2-40B4-BE49-F238E27FC236}">
                <a16:creationId xmlns="" xmlns:a16="http://schemas.microsoft.com/office/drawing/2014/main" id="{DC9FC2B3-E9FF-4D14-AE08-3BCBC4BA960D}"/>
              </a:ext>
            </a:extLst>
          </p:cNvPr>
          <p:cNvGrpSpPr/>
          <p:nvPr/>
        </p:nvGrpSpPr>
        <p:grpSpPr>
          <a:xfrm flipH="1">
            <a:off x="162260" y="910627"/>
            <a:ext cx="2990776" cy="1726285"/>
            <a:chOff x="5692588" y="1560606"/>
            <a:chExt cx="3195918" cy="936812"/>
          </a:xfrm>
        </p:grpSpPr>
        <p:sp>
          <p:nvSpPr>
            <p:cNvPr id="3"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4"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5" name="Oval 112">
              <a:extLst>
                <a:ext uri="{FF2B5EF4-FFF2-40B4-BE49-F238E27FC236}">
                  <a16:creationId xmlns="" xmlns:a16="http://schemas.microsoft.com/office/drawing/2014/main" id="{1337A2B0-01C0-4E9D-B228-EE1EB83C1A34}"/>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6" name="Oval 113">
              <a:extLst>
                <a:ext uri="{FF2B5EF4-FFF2-40B4-BE49-F238E27FC236}">
                  <a16:creationId xmlns="" xmlns:a16="http://schemas.microsoft.com/office/drawing/2014/main" id="{27CFF79C-B611-42C4-BC5F-5B52BCDE0521}"/>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t>1</a:t>
              </a:r>
            </a:p>
          </p:txBody>
        </p:sp>
      </p:grpSp>
      <p:sp>
        <p:nvSpPr>
          <p:cNvPr id="17" name="Oval 3">
            <a:extLst>
              <a:ext uri="{FF2B5EF4-FFF2-40B4-BE49-F238E27FC236}">
                <a16:creationId xmlns="" xmlns:a16="http://schemas.microsoft.com/office/drawing/2014/main" id="{BC1B0D95-C1E1-4B2A-BCEF-062193828F12}"/>
              </a:ext>
            </a:extLst>
          </p:cNvPr>
          <p:cNvSpPr/>
          <p:nvPr/>
        </p:nvSpPr>
        <p:spPr>
          <a:xfrm>
            <a:off x="3208051" y="192370"/>
            <a:ext cx="2642841" cy="287659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ru-RU" sz="2400" b="1" dirty="0" smtClean="0"/>
              <a:t>      </a:t>
            </a:r>
            <a:endParaRPr lang="ru-RU" sz="2400" b="1" dirty="0"/>
          </a:p>
        </p:txBody>
      </p:sp>
      <p:grpSp>
        <p:nvGrpSpPr>
          <p:cNvPr id="18" name="Group 73">
            <a:extLst>
              <a:ext uri="{FF2B5EF4-FFF2-40B4-BE49-F238E27FC236}">
                <a16:creationId xmlns="" xmlns:a16="http://schemas.microsoft.com/office/drawing/2014/main" id="{6A968ABF-D362-4FD0-B330-BFB4C2906CAA}"/>
              </a:ext>
            </a:extLst>
          </p:cNvPr>
          <p:cNvGrpSpPr/>
          <p:nvPr/>
        </p:nvGrpSpPr>
        <p:grpSpPr>
          <a:xfrm>
            <a:off x="5900472" y="876344"/>
            <a:ext cx="3118772" cy="1760568"/>
            <a:chOff x="5692588" y="1560606"/>
            <a:chExt cx="3195918" cy="936812"/>
          </a:xfrm>
        </p:grpSpPr>
        <p:sp>
          <p:nvSpPr>
            <p:cNvPr id="19"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0" name="Rectangle: Rounded Corners 75">
              <a:extLst>
                <a:ext uri="{FF2B5EF4-FFF2-40B4-BE49-F238E27FC236}">
                  <a16:creationId xmlns="" xmlns:a16="http://schemas.microsoft.com/office/drawing/2014/main" id="{BD50A0A0-2FA1-49D0-8886-3E757F666345}"/>
                </a:ext>
              </a:extLst>
            </p:cNvPr>
            <p:cNvSpPr/>
            <p:nvPr/>
          </p:nvSpPr>
          <p:spPr>
            <a:xfrm>
              <a:off x="6279776" y="1780242"/>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21" name="Oval 76">
              <a:extLst>
                <a:ext uri="{FF2B5EF4-FFF2-40B4-BE49-F238E27FC236}">
                  <a16:creationId xmlns="" xmlns:a16="http://schemas.microsoft.com/office/drawing/2014/main"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350"/>
            </a:p>
          </p:txBody>
        </p:sp>
        <p:sp>
          <p:nvSpPr>
            <p:cNvPr id="22"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b="1" dirty="0"/>
                <a:t>2</a:t>
              </a:r>
              <a:endParaRPr lang="en-US" sz="2400" b="1" dirty="0"/>
            </a:p>
          </p:txBody>
        </p:sp>
      </p:grpSp>
      <p:sp>
        <p:nvSpPr>
          <p:cNvPr id="23" name="Figure">
            <a:extLst>
              <a:ext uri="{FF2B5EF4-FFF2-40B4-BE49-F238E27FC236}">
                <a16:creationId xmlns="" xmlns:a16="http://schemas.microsoft.com/office/drawing/2014/main" id="{9C60B6DB-756F-470B-821C-BD123097CC63}"/>
              </a:ext>
            </a:extLst>
          </p:cNvPr>
          <p:cNvSpPr/>
          <p:nvPr/>
        </p:nvSpPr>
        <p:spPr>
          <a:xfrm>
            <a:off x="4055705" y="260896"/>
            <a:ext cx="899119" cy="703487"/>
          </a:xfrm>
          <a:custGeom>
            <a:avLst/>
            <a:gdLst/>
            <a:ahLst/>
            <a:cxnLst>
              <a:cxn ang="0">
                <a:pos x="wd2" y="hd2"/>
              </a:cxn>
              <a:cxn ang="5400000">
                <a:pos x="wd2" y="hd2"/>
              </a:cxn>
              <a:cxn ang="10800000">
                <a:pos x="wd2" y="hd2"/>
              </a:cxn>
              <a:cxn ang="16200000">
                <a:pos x="wd2" y="hd2"/>
              </a:cxn>
            </a:cxnLst>
            <a:rect l="0" t="0" r="r" b="b"/>
            <a:pathLst>
              <a:path w="21462" h="21600" extrusionOk="0">
                <a:moveTo>
                  <a:pt x="15332" y="0"/>
                </a:moveTo>
                <a:lnTo>
                  <a:pt x="6130" y="0"/>
                </a:lnTo>
                <a:cubicBezTo>
                  <a:pt x="5579" y="0"/>
                  <a:pt x="5083" y="344"/>
                  <a:pt x="4808" y="875"/>
                </a:cubicBezTo>
                <a:lnTo>
                  <a:pt x="207" y="9940"/>
                </a:lnTo>
                <a:cubicBezTo>
                  <a:pt x="-69" y="10472"/>
                  <a:pt x="-69" y="11128"/>
                  <a:pt x="207" y="11660"/>
                </a:cubicBezTo>
                <a:lnTo>
                  <a:pt x="4808" y="20725"/>
                </a:lnTo>
                <a:cubicBezTo>
                  <a:pt x="5083" y="21256"/>
                  <a:pt x="5579" y="21600"/>
                  <a:pt x="6130" y="21600"/>
                </a:cubicBezTo>
                <a:lnTo>
                  <a:pt x="15332" y="21600"/>
                </a:lnTo>
                <a:cubicBezTo>
                  <a:pt x="15883" y="21600"/>
                  <a:pt x="16379" y="21256"/>
                  <a:pt x="16654" y="20725"/>
                </a:cubicBezTo>
                <a:lnTo>
                  <a:pt x="21255" y="11660"/>
                </a:lnTo>
                <a:cubicBezTo>
                  <a:pt x="21531" y="11128"/>
                  <a:pt x="21531" y="10472"/>
                  <a:pt x="21255" y="9940"/>
                </a:cubicBezTo>
                <a:lnTo>
                  <a:pt x="16654" y="875"/>
                </a:lnTo>
                <a:cubicBezTo>
                  <a:pt x="16379" y="344"/>
                  <a:pt x="15855" y="0"/>
                  <a:pt x="15332" y="0"/>
                </a:cubicBez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pic>
        <p:nvPicPr>
          <p:cNvPr id="26" name="Graphic 33" descr="Users">
            <a:extLst>
              <a:ext uri="{FF2B5EF4-FFF2-40B4-BE49-F238E27FC236}">
                <a16:creationId xmlns="" xmlns:a16="http://schemas.microsoft.com/office/drawing/2014/main" id="{9B75F0B2-2421-4604-8893-A3F777C67B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278397" y="385773"/>
            <a:ext cx="453733" cy="453732"/>
          </a:xfrm>
          <a:prstGeom prst="rect">
            <a:avLst/>
          </a:prstGeom>
        </p:spPr>
      </p:pic>
      <p:sp>
        <p:nvSpPr>
          <p:cNvPr id="30" name="Freeform 405"/>
          <p:cNvSpPr>
            <a:spLocks/>
          </p:cNvSpPr>
          <p:nvPr/>
        </p:nvSpPr>
        <p:spPr bwMode="auto">
          <a:xfrm>
            <a:off x="785914" y="2626969"/>
            <a:ext cx="1978069" cy="223224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b="1" dirty="0" smtClean="0"/>
              <a:t>       икки </a:t>
            </a:r>
            <a:r>
              <a:rPr lang="uz-Cyrl-UZ" b="1" dirty="0"/>
              <a:t>бухгалтерия счёти қатнашиб, унинг бири дебетланса, иккинчиси кредитланади. </a:t>
            </a:r>
            <a:endParaRPr lang="ru-RU" b="1" dirty="0"/>
          </a:p>
        </p:txBody>
      </p:sp>
      <p:sp>
        <p:nvSpPr>
          <p:cNvPr id="32" name="Freeform 405"/>
          <p:cNvSpPr>
            <a:spLocks/>
          </p:cNvSpPr>
          <p:nvPr/>
        </p:nvSpPr>
        <p:spPr bwMode="auto">
          <a:xfrm>
            <a:off x="6561826" y="2616837"/>
            <a:ext cx="1978069" cy="222299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r>
              <a:rPr lang="uz-Cyrl-UZ" sz="1400" b="1" dirty="0"/>
              <a:t>бир неча бухгалтерия счётлари қатнашиб, уларнинг бири дебетланса, қолган бир нечтаси кредитланади ёки бири кредитланса, қолган бир нечтаси дебетланиши мумкин.</a:t>
            </a:r>
            <a:endParaRPr lang="ru-RU" sz="1400" b="1" dirty="0"/>
          </a:p>
        </p:txBody>
      </p:sp>
      <p:sp>
        <p:nvSpPr>
          <p:cNvPr id="7" name="Прямоугольник 6"/>
          <p:cNvSpPr/>
          <p:nvPr/>
        </p:nvSpPr>
        <p:spPr>
          <a:xfrm>
            <a:off x="3546636" y="1273370"/>
            <a:ext cx="2160240" cy="923330"/>
          </a:xfrm>
          <a:prstGeom prst="rect">
            <a:avLst/>
          </a:prstGeom>
        </p:spPr>
        <p:txBody>
          <a:bodyPr wrap="square">
            <a:spAutoFit/>
          </a:bodyPr>
          <a:lstStyle/>
          <a:p>
            <a:r>
              <a:rPr lang="ru-RU" b="1" dirty="0"/>
              <a:t>Бухгалтерия </a:t>
            </a:r>
            <a:r>
              <a:rPr lang="ru-RU" b="1" dirty="0" err="1"/>
              <a:t>ёзувлари</a:t>
            </a:r>
            <a:r>
              <a:rPr lang="ru-RU" b="1" dirty="0"/>
              <a:t> </a:t>
            </a:r>
            <a:r>
              <a:rPr lang="ru-RU" b="1" dirty="0" err="1"/>
              <a:t>оддий</a:t>
            </a:r>
            <a:r>
              <a:rPr lang="ru-RU" b="1" dirty="0"/>
              <a:t> </a:t>
            </a:r>
            <a:r>
              <a:rPr lang="ru-RU" b="1" dirty="0" err="1"/>
              <a:t>ва</a:t>
            </a:r>
            <a:r>
              <a:rPr lang="ru-RU" b="1" dirty="0"/>
              <a:t> </a:t>
            </a:r>
            <a:r>
              <a:rPr lang="ru-RU" b="1" dirty="0" err="1"/>
              <a:t>мураккаб</a:t>
            </a:r>
            <a:r>
              <a:rPr lang="ru-RU" b="1" dirty="0"/>
              <a:t> </a:t>
            </a:r>
            <a:r>
              <a:rPr lang="ru-RU" b="1" dirty="0" err="1"/>
              <a:t>бўлади</a:t>
            </a:r>
            <a:r>
              <a:rPr lang="ru-RU" b="1" dirty="0"/>
              <a:t>.</a:t>
            </a:r>
          </a:p>
        </p:txBody>
      </p:sp>
      <p:sp>
        <p:nvSpPr>
          <p:cNvPr id="8" name="Прямоугольник 7"/>
          <p:cNvSpPr/>
          <p:nvPr/>
        </p:nvSpPr>
        <p:spPr>
          <a:xfrm>
            <a:off x="738324" y="1301859"/>
            <a:ext cx="1709932" cy="830997"/>
          </a:xfrm>
          <a:prstGeom prst="rect">
            <a:avLst/>
          </a:prstGeom>
        </p:spPr>
        <p:txBody>
          <a:bodyPr wrap="square">
            <a:spAutoFit/>
          </a:bodyPr>
          <a:lstStyle/>
          <a:p>
            <a:r>
              <a:rPr lang="uz-Cyrl-UZ" sz="1600" b="1" dirty="0"/>
              <a:t>Оддий бухгалтерия проводкаси</a:t>
            </a:r>
            <a:r>
              <a:rPr lang="uz-Cyrl-UZ" sz="1600" dirty="0"/>
              <a:t>да </a:t>
            </a:r>
            <a:endParaRPr lang="ru-RU" sz="1600" dirty="0"/>
          </a:p>
        </p:txBody>
      </p:sp>
      <p:sp>
        <p:nvSpPr>
          <p:cNvPr id="9" name="Прямоугольник 8"/>
          <p:cNvSpPr/>
          <p:nvPr/>
        </p:nvSpPr>
        <p:spPr>
          <a:xfrm>
            <a:off x="6714988" y="1481381"/>
            <a:ext cx="2271627" cy="584775"/>
          </a:xfrm>
          <a:prstGeom prst="rect">
            <a:avLst/>
          </a:prstGeom>
        </p:spPr>
        <p:txBody>
          <a:bodyPr wrap="square">
            <a:spAutoFit/>
          </a:bodyPr>
          <a:lstStyle/>
          <a:p>
            <a:r>
              <a:rPr lang="uz-Cyrl-UZ" sz="1600" b="1" dirty="0"/>
              <a:t>Мураккаб бухгалтерия проводкаларида</a:t>
            </a:r>
            <a:r>
              <a:rPr lang="uz-Cyrl-UZ" sz="1600" dirty="0"/>
              <a:t> </a:t>
            </a:r>
            <a:endParaRPr lang="ru-RU" sz="1600" dirty="0"/>
          </a:p>
        </p:txBody>
      </p:sp>
      <p:sp>
        <p:nvSpPr>
          <p:cNvPr id="10" name="Выгнутая влево стрелка 9"/>
          <p:cNvSpPr/>
          <p:nvPr/>
        </p:nvSpPr>
        <p:spPr>
          <a:xfrm rot="19299085">
            <a:off x="71760" y="2311546"/>
            <a:ext cx="582507" cy="939472"/>
          </a:xfrm>
          <a:prstGeom prst="curv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1" name="Выгнутая вправо стрелка 10"/>
          <p:cNvSpPr/>
          <p:nvPr/>
        </p:nvSpPr>
        <p:spPr>
          <a:xfrm rot="2406495">
            <a:off x="8531762" y="2282457"/>
            <a:ext cx="542864" cy="872285"/>
          </a:xfrm>
          <a:prstGeom prst="curved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solidFill>
                <a:schemeClr val="tx1"/>
              </a:solidFill>
            </a:endParaRPr>
          </a:p>
        </p:txBody>
      </p:sp>
      <p:sp>
        <p:nvSpPr>
          <p:cNvPr id="13" name="Скругленная прямоугольная выноска 12"/>
          <p:cNvSpPr/>
          <p:nvPr/>
        </p:nvSpPr>
        <p:spPr>
          <a:xfrm>
            <a:off x="2818248" y="3164976"/>
            <a:ext cx="3697968" cy="1632176"/>
          </a:xfrm>
          <a:prstGeom prst="wedgeRoundRectCallout">
            <a:avLst>
              <a:gd name="adj1" fmla="val -54089"/>
              <a:gd name="adj2" fmla="val 734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sz="1400" b="1" dirty="0"/>
              <a:t>Масалан,</a:t>
            </a:r>
            <a:r>
              <a:rPr lang="uz-Cyrl-UZ" sz="1400" dirty="0"/>
              <a:t> хўжалик юритувчи субъектнинг банкдаги депозит ҳисобварағидан ишчи ва хизматчиларга иш ҳақи тўлаш учун кассага 2000000 сўм нақд пул олинди.</a:t>
            </a:r>
            <a:endParaRPr lang="ru-RU" sz="1400" b="1" dirty="0"/>
          </a:p>
          <a:p>
            <a:r>
              <a:rPr lang="uz-Cyrl-UZ" sz="1400" dirty="0"/>
              <a:t>Бу хўжалик операциясига қуйидагича бухгалтерия проводкаси тузилади</a:t>
            </a:r>
            <a:endParaRPr lang="ru-RU" sz="1400" dirty="0"/>
          </a:p>
        </p:txBody>
      </p:sp>
      <p:sp>
        <p:nvSpPr>
          <p:cNvPr id="14" name="Прямоугольник 13"/>
          <p:cNvSpPr/>
          <p:nvPr/>
        </p:nvSpPr>
        <p:spPr>
          <a:xfrm>
            <a:off x="544407" y="5313982"/>
            <a:ext cx="8000343" cy="923330"/>
          </a:xfrm>
          <a:prstGeom prst="rect">
            <a:avLst/>
          </a:prstGeom>
        </p:spPr>
        <p:txBody>
          <a:bodyPr wrap="square">
            <a:spAutoFit/>
          </a:bodyPr>
          <a:lstStyle/>
          <a:p>
            <a:r>
              <a:rPr lang="uz-Cyrl-UZ" b="1" dirty="0"/>
              <a:t>Дебет “Миллий валютадаги пул маблағлари” счёти</a:t>
            </a:r>
            <a:endParaRPr lang="ru-RU" b="1" dirty="0"/>
          </a:p>
          <a:p>
            <a:r>
              <a:rPr lang="uz-Cyrl-UZ" b="1" dirty="0"/>
              <a:t>                                                                                                      2000000</a:t>
            </a:r>
            <a:endParaRPr lang="ru-RU" b="1" dirty="0"/>
          </a:p>
          <a:p>
            <a:r>
              <a:rPr lang="uz-Cyrl-UZ" b="1" dirty="0"/>
              <a:t>Кредит “Депозит ҳисобварағи” </a:t>
            </a:r>
            <a:r>
              <a:rPr lang="uz-Cyrl-UZ" b="1" dirty="0" smtClean="0"/>
              <a:t>счёти</a:t>
            </a:r>
            <a:endParaRPr lang="ru-RU" b="1" dirty="0"/>
          </a:p>
        </p:txBody>
      </p:sp>
    </p:spTree>
    <p:extLst>
      <p:ext uri="{BB962C8B-B14F-4D97-AF65-F5344CB8AC3E}">
        <p14:creationId xmlns:p14="http://schemas.microsoft.com/office/powerpoint/2010/main" val="2853476683"/>
      </p:ext>
    </p:extLst>
  </p:cSld>
  <p:clrMapOvr>
    <a:masterClrMapping/>
  </p:clrMapOvr>
  <p:transition spd="slow">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218469" y="116632"/>
            <a:ext cx="8568952" cy="1440160"/>
          </a:xfrm>
          <a:prstGeom prst="wedgeRoundRectCallout">
            <a:avLst>
              <a:gd name="adj1" fmla="val -39457"/>
              <a:gd name="adj2" fmla="val 8885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Cyrl-UZ" dirty="0" smtClean="0"/>
              <a:t>   Юқоридаги </a:t>
            </a:r>
            <a:r>
              <a:rPr lang="uz-Cyrl-UZ" dirty="0"/>
              <a:t>тузилган счётларнинг ўзаро бир-бирлари билан боғланиши </a:t>
            </a:r>
            <a:r>
              <a:rPr lang="uz-Cyrl-UZ" b="1" dirty="0"/>
              <a:t>оддий бухгалтерия проводкаси</a:t>
            </a:r>
            <a:r>
              <a:rPr lang="uz-Cyrl-UZ" dirty="0"/>
              <a:t> ҳисобланади, чунки бу счётлар корреспонденциясида фақат иккита бухгалтерия счёти қатнашиб, бири дебетланади, иккинчиси эса кредитланади.</a:t>
            </a:r>
            <a:endParaRPr lang="ru-RU" b="1" dirty="0"/>
          </a:p>
        </p:txBody>
      </p:sp>
      <p:sp>
        <p:nvSpPr>
          <p:cNvPr id="4" name="Прямоугольник 3"/>
          <p:cNvSpPr/>
          <p:nvPr/>
        </p:nvSpPr>
        <p:spPr>
          <a:xfrm>
            <a:off x="395536" y="1997839"/>
            <a:ext cx="8352928" cy="2031325"/>
          </a:xfrm>
          <a:prstGeom prst="rect">
            <a:avLst/>
          </a:prstGeom>
        </p:spPr>
        <p:txBody>
          <a:bodyPr wrap="square">
            <a:spAutoFit/>
          </a:bodyPr>
          <a:lstStyle/>
          <a:p>
            <a:r>
              <a:rPr lang="uz-Cyrl-UZ" i="1" dirty="0"/>
              <a:t>Масалан. </a:t>
            </a:r>
            <a:r>
              <a:rPr lang="uz-Cyrl-UZ" dirty="0"/>
              <a:t>Наряд ва табелларга асосан ишчи ва хизматчиларга иш ҳақи ҳисобланди;</a:t>
            </a:r>
            <a:endParaRPr lang="ru-RU" b="1" dirty="0"/>
          </a:p>
          <a:p>
            <a:pPr lvl="0"/>
            <a:r>
              <a:rPr lang="uz-Cyrl-UZ" dirty="0"/>
              <a:t>асосий ишлаб чиқаришда ишловчи ишчиларга 		-	1450000 сўм;</a:t>
            </a:r>
            <a:endParaRPr lang="ru-RU" b="1" dirty="0"/>
          </a:p>
          <a:p>
            <a:pPr lvl="0"/>
            <a:r>
              <a:rPr lang="uz-Cyrl-UZ" dirty="0"/>
              <a:t>ёрдамчи ишлаб чиқаришда ишловчи ишчиларга 		-	250000 сўм;</a:t>
            </a:r>
            <a:endParaRPr lang="ru-RU" b="1" dirty="0"/>
          </a:p>
          <a:p>
            <a:pPr lvl="0"/>
            <a:r>
              <a:rPr lang="uz-Cyrl-UZ" dirty="0"/>
              <a:t>умумишлабчиқариш бўлинмаларида ишловчи ходимларга -	300000 сўм.</a:t>
            </a:r>
            <a:endParaRPr lang="ru-RU" b="1" dirty="0"/>
          </a:p>
        </p:txBody>
      </p:sp>
      <p:sp>
        <p:nvSpPr>
          <p:cNvPr id="5" name="Скругленная прямоугольная выноска 4"/>
          <p:cNvSpPr/>
          <p:nvPr/>
        </p:nvSpPr>
        <p:spPr>
          <a:xfrm>
            <a:off x="395536" y="4029164"/>
            <a:ext cx="8280920" cy="551964"/>
          </a:xfrm>
          <a:prstGeom prst="wedgeRoundRectCallout">
            <a:avLst>
              <a:gd name="adj1" fmla="val -43855"/>
              <a:gd name="adj2" fmla="val 18446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Бу хўжалик операциясига қуйидагича бухгалтерия проводкаси тузилади:</a:t>
            </a:r>
            <a:endParaRPr lang="ru-RU" b="1" dirty="0"/>
          </a:p>
        </p:txBody>
      </p:sp>
      <p:sp>
        <p:nvSpPr>
          <p:cNvPr id="6" name="Прямоугольник 5"/>
          <p:cNvSpPr/>
          <p:nvPr/>
        </p:nvSpPr>
        <p:spPr>
          <a:xfrm>
            <a:off x="340054" y="5301208"/>
            <a:ext cx="8391884" cy="1477328"/>
          </a:xfrm>
          <a:prstGeom prst="rect">
            <a:avLst/>
          </a:prstGeom>
        </p:spPr>
        <p:txBody>
          <a:bodyPr wrap="square">
            <a:spAutoFit/>
          </a:bodyPr>
          <a:lstStyle/>
          <a:p>
            <a:r>
              <a:rPr lang="uz-Cyrl-UZ" dirty="0"/>
              <a:t>Дебет - 2000 - “Асосий ишлаб чиқариш” счёти                                  -     1450000 сўм</a:t>
            </a:r>
            <a:endParaRPr lang="ru-RU" b="1" dirty="0"/>
          </a:p>
          <a:p>
            <a:r>
              <a:rPr lang="uz-Cyrl-UZ" dirty="0"/>
              <a:t>Дебет - 2300 - “Ёрдамчи ишлаб чиқариш” счёти                               -      250000 сўм</a:t>
            </a:r>
            <a:endParaRPr lang="ru-RU" b="1" dirty="0"/>
          </a:p>
          <a:p>
            <a:r>
              <a:rPr lang="uz-Cyrl-UZ" dirty="0"/>
              <a:t>Дебет – 2500 “Умумишлаб чиқариш харажатлари” счёти</a:t>
            </a:r>
            <a:r>
              <a:rPr lang="uz-Cyrl-UZ" i="1" dirty="0"/>
              <a:t>        </a:t>
            </a:r>
            <a:r>
              <a:rPr lang="uz-Cyrl-UZ" dirty="0"/>
              <a:t>       -      300000 сўм</a:t>
            </a:r>
            <a:endParaRPr lang="ru-RU" b="1" dirty="0"/>
          </a:p>
          <a:p>
            <a:r>
              <a:rPr lang="uz-Cyrl-UZ" dirty="0"/>
              <a:t>Кредит – 6710 “Ходимлар билан меҳнатга ҳақ тўлашга доир </a:t>
            </a:r>
            <a:endParaRPr lang="ru-RU" b="1" dirty="0"/>
          </a:p>
          <a:p>
            <a:r>
              <a:rPr lang="uz-Cyrl-UZ" dirty="0"/>
              <a:t>                    ҳисоб-китоблар” счёти                                            -   2000000 сўм</a:t>
            </a:r>
            <a:endParaRPr lang="ru-RU" b="1" dirty="0"/>
          </a:p>
        </p:txBody>
      </p:sp>
    </p:spTree>
    <p:extLst>
      <p:ext uri="{BB962C8B-B14F-4D97-AF65-F5344CB8AC3E}">
        <p14:creationId xmlns:p14="http://schemas.microsoft.com/office/powerpoint/2010/main" val="27979771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627784" y="188640"/>
            <a:ext cx="6408712" cy="33843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b="1" dirty="0"/>
              <a:t> Демак, хўжалик операциялари бухгалтерия счётларида систематик ёзув олиб бориш йўли билан гуруҳлаштирилади.</a:t>
            </a:r>
            <a:r>
              <a:rPr lang="uz-Cyrl-UZ" dirty="0"/>
              <a:t> Бухгалтерия ҳисобида систематик ёзувдан ташқари хўжалик операциялари содир бўлиши билан унинг </a:t>
            </a:r>
            <a:r>
              <a:rPr lang="uz-Cyrl-UZ" b="1" dirty="0"/>
              <a:t>иқтисодий мазмунидан қатъий назар</a:t>
            </a:r>
            <a:r>
              <a:rPr lang="uz-Cyrl-UZ" dirty="0"/>
              <a:t> </a:t>
            </a:r>
            <a:r>
              <a:rPr lang="uz-Cyrl-UZ" b="1" dirty="0"/>
              <a:t>махсус журналда кетма-кет қайд қилинади</a:t>
            </a:r>
            <a:r>
              <a:rPr lang="uz-Cyrl-UZ" dirty="0"/>
              <a:t> ва уни </a:t>
            </a:r>
            <a:r>
              <a:rPr lang="uz-Cyrl-UZ" b="1" dirty="0"/>
              <a:t>бухгалтерия ҳисобида </a:t>
            </a:r>
            <a:r>
              <a:rPr lang="uz-Cyrl-UZ" b="1" u="sng" dirty="0"/>
              <a:t>“</a:t>
            </a:r>
            <a:r>
              <a:rPr lang="uz-Cyrl-UZ" b="1" i="1" u="sng" dirty="0"/>
              <a:t>Рўйхатга олиш журнали”</a:t>
            </a:r>
            <a:r>
              <a:rPr lang="uz-Cyrl-UZ" b="1" dirty="0"/>
              <a:t> </a:t>
            </a:r>
            <a:r>
              <a:rPr lang="uz-Cyrl-UZ" dirty="0"/>
              <a:t>деб юритилади. Хўжалик операцияларини уларнинг </a:t>
            </a:r>
            <a:r>
              <a:rPr lang="uz-Cyrl-UZ" b="1" dirty="0"/>
              <a:t>иқтисодий мазмунидан қатъий  назар кетма-кет қайд қилинишига </a:t>
            </a:r>
            <a:r>
              <a:rPr lang="uz-Cyrl-UZ" b="1" i="1" dirty="0"/>
              <a:t>хронологик ёзув</a:t>
            </a:r>
            <a:r>
              <a:rPr lang="uz-Cyrl-UZ" b="1" dirty="0"/>
              <a:t> </a:t>
            </a:r>
            <a:r>
              <a:rPr lang="uz-Cyrl-UZ" dirty="0"/>
              <a:t>деб аталади.  </a:t>
            </a:r>
            <a:endParaRPr lang="ru-RU" dirty="0"/>
          </a:p>
        </p:txBody>
      </p:sp>
      <p:sp>
        <p:nvSpPr>
          <p:cNvPr id="5" name="Скругленный прямоугольник 4"/>
          <p:cNvSpPr/>
          <p:nvPr/>
        </p:nvSpPr>
        <p:spPr>
          <a:xfrm>
            <a:off x="56429" y="4077072"/>
            <a:ext cx="5688632" cy="25202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uz-Cyrl-UZ" dirty="0"/>
              <a:t>Бухгалтерия ҳисобининг жорий маълумотларини умумлаштириш учун </a:t>
            </a:r>
            <a:r>
              <a:rPr lang="uz-Cyrl-UZ" b="1" dirty="0"/>
              <a:t>айланма ведомост</a:t>
            </a:r>
            <a:r>
              <a:rPr lang="uz-Cyrl-UZ" dirty="0"/>
              <a:t> хизмат қилади.</a:t>
            </a:r>
            <a:endParaRPr lang="ru-RU" b="1" dirty="0"/>
          </a:p>
          <a:p>
            <a:r>
              <a:rPr lang="uz-Cyrl-UZ" b="1" i="1" dirty="0"/>
              <a:t>Айланма ведомостлар</a:t>
            </a:r>
            <a:r>
              <a:rPr lang="uz-Cyrl-UZ"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b="1" dirty="0"/>
          </a:p>
        </p:txBody>
      </p:sp>
      <p:pic>
        <p:nvPicPr>
          <p:cNvPr id="6" name="Picture 4" descr="https://media4.picsearch.com/is?nV1dAOES_UpCAYjKZHJ4ENbi7t0AxIFWGdFZk3K9BUg&amp;height=2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2448272" cy="33123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media5.picsearch.com/is?QDIUJxFsyc11AxjBH9J89_j4Fl1wkCM00vXlRyezoA4&amp;height=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077072"/>
            <a:ext cx="309634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40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xmlns="" id="{96ACFC85-5007-4038-8688-4868B38587D1}"/>
              </a:ext>
            </a:extLst>
          </p:cNvPr>
          <p:cNvSpPr/>
          <p:nvPr/>
        </p:nvSpPr>
        <p:spPr>
          <a:xfrm>
            <a:off x="5508285" y="2316119"/>
            <a:ext cx="200888" cy="20088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91" name="Oval 90">
            <a:extLst>
              <a:ext uri="{FF2B5EF4-FFF2-40B4-BE49-F238E27FC236}">
                <a16:creationId xmlns:a16="http://schemas.microsoft.com/office/drawing/2014/main" xmlns="" id="{842F2CA0-E5C7-4AD4-A1BA-19F435B08A28}"/>
              </a:ext>
            </a:extLst>
          </p:cNvPr>
          <p:cNvSpPr/>
          <p:nvPr/>
        </p:nvSpPr>
        <p:spPr>
          <a:xfrm rot="10800000">
            <a:off x="3419873" y="2316119"/>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9" name="Group 38">
            <a:extLst>
              <a:ext uri="{FF2B5EF4-FFF2-40B4-BE49-F238E27FC236}">
                <a16:creationId xmlns:a16="http://schemas.microsoft.com/office/drawing/2014/main" xmlns="" id="{FC15EDA3-6A8C-46AD-8399-97EB8D372768}"/>
              </a:ext>
            </a:extLst>
          </p:cNvPr>
          <p:cNvGrpSpPr/>
          <p:nvPr/>
        </p:nvGrpSpPr>
        <p:grpSpPr>
          <a:xfrm>
            <a:off x="6062599" y="2392981"/>
            <a:ext cx="2996920" cy="1440159"/>
            <a:chOff x="5692588" y="1560606"/>
            <a:chExt cx="3195918" cy="936812"/>
          </a:xfrm>
        </p:grpSpPr>
        <p:sp>
          <p:nvSpPr>
            <p:cNvPr id="40" name="Rectangle: Rounded Corners 39">
              <a:extLst>
                <a:ext uri="{FF2B5EF4-FFF2-40B4-BE49-F238E27FC236}">
                  <a16:creationId xmlns:a16="http://schemas.microsoft.com/office/drawing/2014/main" xmlns=""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Rounded Corners 40">
              <a:extLst>
                <a:ext uri="{FF2B5EF4-FFF2-40B4-BE49-F238E27FC236}">
                  <a16:creationId xmlns:a16="http://schemas.microsoft.com/office/drawing/2014/main" xmlns="" id="{6C997F90-A564-40CB-B6BC-8A968C77CA0C}"/>
                </a:ext>
              </a:extLst>
            </p:cNvPr>
            <p:cNvSpPr/>
            <p:nvPr/>
          </p:nvSpPr>
          <p:spPr>
            <a:xfrm>
              <a:off x="6279776" y="1780241"/>
              <a:ext cx="2420879" cy="4975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xmlns="" id="{9ECCCC11-F355-49CA-9FEC-D7D765F56BE2}"/>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a16="http://schemas.microsoft.com/office/drawing/2014/main" xmlns="" id="{8ADA7973-EB39-4757-A689-EB64D685ACED}"/>
                </a:ext>
              </a:extLst>
            </p:cNvPr>
            <p:cNvSpPr/>
            <p:nvPr/>
          </p:nvSpPr>
          <p:spPr>
            <a:xfrm>
              <a:off x="5692588" y="1625600"/>
              <a:ext cx="806824" cy="8068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400" b="1" dirty="0"/>
                <a:t>2</a:t>
              </a:r>
              <a:endParaRPr lang="en-US" sz="2400" b="1" dirty="0"/>
            </a:p>
          </p:txBody>
        </p:sp>
      </p:grpSp>
      <p:grpSp>
        <p:nvGrpSpPr>
          <p:cNvPr id="74" name="Group 73">
            <a:extLst>
              <a:ext uri="{FF2B5EF4-FFF2-40B4-BE49-F238E27FC236}">
                <a16:creationId xmlns:a16="http://schemas.microsoft.com/office/drawing/2014/main" xmlns="" id="{6A968ABF-D362-4FD0-B330-BFB4C2906CAA}"/>
              </a:ext>
            </a:extLst>
          </p:cNvPr>
          <p:cNvGrpSpPr/>
          <p:nvPr/>
        </p:nvGrpSpPr>
        <p:grpSpPr>
          <a:xfrm>
            <a:off x="611560" y="-23779"/>
            <a:ext cx="8352928" cy="2339898"/>
            <a:chOff x="5692588" y="1560606"/>
            <a:chExt cx="3195918" cy="936812"/>
          </a:xfrm>
        </p:grpSpPr>
        <p:sp>
          <p:nvSpPr>
            <p:cNvPr id="75" name="Rectangle: Rounded Corners 74">
              <a:extLst>
                <a:ext uri="{FF2B5EF4-FFF2-40B4-BE49-F238E27FC236}">
                  <a16:creationId xmlns:a16="http://schemas.microsoft.com/office/drawing/2014/main" xmlns="" id="{8D4F3653-381C-442F-A7FA-3C7A6CC00AF1}"/>
                </a:ext>
              </a:extLst>
            </p:cNvPr>
            <p:cNvSpPr/>
            <p:nvPr/>
          </p:nvSpPr>
          <p:spPr>
            <a:xfrm>
              <a:off x="5800164" y="1625600"/>
              <a:ext cx="3088342" cy="806824"/>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6" name="Rectangle: Rounded Corners 75">
              <a:extLst>
                <a:ext uri="{FF2B5EF4-FFF2-40B4-BE49-F238E27FC236}">
                  <a16:creationId xmlns:a16="http://schemas.microsoft.com/office/drawing/2014/main" xmlns="" id="{BD50A0A0-2FA1-49D0-8886-3E757F666345}"/>
                </a:ext>
              </a:extLst>
            </p:cNvPr>
            <p:cNvSpPr/>
            <p:nvPr/>
          </p:nvSpPr>
          <p:spPr>
            <a:xfrm>
              <a:off x="6279776" y="1780241"/>
              <a:ext cx="2420879" cy="497542"/>
            </a:xfrm>
            <a:prstGeom prst="roundRect">
              <a:avLst>
                <a:gd name="adj"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dirty="0"/>
            </a:p>
          </p:txBody>
        </p:sp>
        <p:sp>
          <p:nvSpPr>
            <p:cNvPr id="77" name="Oval 76">
              <a:extLst>
                <a:ext uri="{FF2B5EF4-FFF2-40B4-BE49-F238E27FC236}">
                  <a16:creationId xmlns:a16="http://schemas.microsoft.com/office/drawing/2014/main" xmlns="" id="{5502FCE7-DDB5-40C5-8BAE-25BF0A90D05A}"/>
                </a:ext>
              </a:extLst>
            </p:cNvPr>
            <p:cNvSpPr/>
            <p:nvPr/>
          </p:nvSpPr>
          <p:spPr>
            <a:xfrm>
              <a:off x="5692588" y="1560606"/>
              <a:ext cx="936812" cy="936812"/>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a:p>
          </p:txBody>
        </p:sp>
        <p:sp>
          <p:nvSpPr>
            <p:cNvPr id="78" name="Oval 77">
              <a:extLst>
                <a:ext uri="{FF2B5EF4-FFF2-40B4-BE49-F238E27FC236}">
                  <a16:creationId xmlns:a16="http://schemas.microsoft.com/office/drawing/2014/main" xmlns="" id="{392B0DEC-FAAA-4D26-8F4B-2CD9CD11400F}"/>
                </a:ext>
              </a:extLst>
            </p:cNvPr>
            <p:cNvSpPr/>
            <p:nvPr/>
          </p:nvSpPr>
          <p:spPr>
            <a:xfrm>
              <a:off x="5692588" y="1625600"/>
              <a:ext cx="806824" cy="80682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400" b="1" dirty="0"/>
            </a:p>
          </p:txBody>
        </p:sp>
      </p:grpSp>
      <p:grpSp>
        <p:nvGrpSpPr>
          <p:cNvPr id="95" name="Group 94">
            <a:extLst>
              <a:ext uri="{FF2B5EF4-FFF2-40B4-BE49-F238E27FC236}">
                <a16:creationId xmlns:a16="http://schemas.microsoft.com/office/drawing/2014/main" xmlns="" id="{DC9FC2B3-E9FF-4D14-AE08-3BCBC4BA960D}"/>
              </a:ext>
            </a:extLst>
          </p:cNvPr>
          <p:cNvGrpSpPr/>
          <p:nvPr/>
        </p:nvGrpSpPr>
        <p:grpSpPr>
          <a:xfrm flipH="1">
            <a:off x="107504" y="2492896"/>
            <a:ext cx="2989832" cy="1440159"/>
            <a:chOff x="5692588" y="1560606"/>
            <a:chExt cx="3195918" cy="936812"/>
          </a:xfrm>
        </p:grpSpPr>
        <p:sp>
          <p:nvSpPr>
            <p:cNvPr id="111" name="Rectangle: Rounded Corners 110">
              <a:extLst>
                <a:ext uri="{FF2B5EF4-FFF2-40B4-BE49-F238E27FC236}">
                  <a16:creationId xmlns:a16="http://schemas.microsoft.com/office/drawing/2014/main" xmlns=""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2" name="Rectangle: Rounded Corners 111">
              <a:extLst>
                <a:ext uri="{FF2B5EF4-FFF2-40B4-BE49-F238E27FC236}">
                  <a16:creationId xmlns:a16="http://schemas.microsoft.com/office/drawing/2014/main" xmlns="" id="{86E3D609-39C5-48AB-BBEB-435EFD8F0C1A}"/>
                </a:ext>
              </a:extLst>
            </p:cNvPr>
            <p:cNvSpPr/>
            <p:nvPr/>
          </p:nvSpPr>
          <p:spPr>
            <a:xfrm>
              <a:off x="6279776" y="1780241"/>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13" name="Oval 112">
              <a:extLst>
                <a:ext uri="{FF2B5EF4-FFF2-40B4-BE49-F238E27FC236}">
                  <a16:creationId xmlns:a16="http://schemas.microsoft.com/office/drawing/2014/main" xmlns="" id="{1337A2B0-01C0-4E9D-B228-EE1EB83C1A34}"/>
                </a:ext>
              </a:extLst>
            </p:cNvPr>
            <p:cNvSpPr/>
            <p:nvPr/>
          </p:nvSpPr>
          <p:spPr>
            <a:xfrm>
              <a:off x="5692588" y="1560606"/>
              <a:ext cx="936812" cy="936812"/>
            </a:xfrm>
            <a:prstGeom prst="ellipse">
              <a:avLst/>
            </a:pr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a:extLst>
                <a:ext uri="{FF2B5EF4-FFF2-40B4-BE49-F238E27FC236}">
                  <a16:creationId xmlns:a16="http://schemas.microsoft.com/office/drawing/2014/main" xmlns="" id="{27CFF79C-B611-42C4-BC5F-5B52BCDE0521}"/>
                </a:ext>
              </a:extLst>
            </p:cNvPr>
            <p:cNvSpPr/>
            <p:nvPr/>
          </p:nvSpPr>
          <p:spPr>
            <a:xfrm>
              <a:off x="5692588" y="1625600"/>
              <a:ext cx="806824" cy="8068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sp>
        <p:nvSpPr>
          <p:cNvPr id="4" name="Oval 3">
            <a:extLst>
              <a:ext uri="{FF2B5EF4-FFF2-40B4-BE49-F238E27FC236}">
                <a16:creationId xmlns:a16="http://schemas.microsoft.com/office/drawing/2014/main" xmlns="" id="{BC1B0D95-C1E1-4B2A-BCEF-062193828F12}"/>
              </a:ext>
            </a:extLst>
          </p:cNvPr>
          <p:cNvSpPr/>
          <p:nvPr/>
        </p:nvSpPr>
        <p:spPr>
          <a:xfrm>
            <a:off x="3182964" y="2204864"/>
            <a:ext cx="2829196" cy="2592288"/>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uz-Cyrl-UZ" sz="2400" b="1" dirty="0"/>
              <a:t>Айланма ведомостлар икки хил бўлади:</a:t>
            </a:r>
            <a:endParaRPr lang="ru-RU" sz="2400" b="1" dirty="0"/>
          </a:p>
        </p:txBody>
      </p:sp>
      <p:sp>
        <p:nvSpPr>
          <p:cNvPr id="9" name="Прямоугольник 8"/>
          <p:cNvSpPr/>
          <p:nvPr/>
        </p:nvSpPr>
        <p:spPr>
          <a:xfrm>
            <a:off x="2987824" y="746120"/>
            <a:ext cx="6336704" cy="738664"/>
          </a:xfrm>
          <a:prstGeom prst="rect">
            <a:avLst/>
          </a:prstGeom>
        </p:spPr>
        <p:txBody>
          <a:bodyPr wrap="square">
            <a:spAutoFit/>
          </a:bodyPr>
          <a:lstStyle/>
          <a:p>
            <a:r>
              <a:rPr lang="uz-Cyrl-UZ" sz="1400" b="1" i="1" dirty="0"/>
              <a:t>Айланма ведомостлар</a:t>
            </a:r>
            <a:r>
              <a:rPr lang="uz-Cyrl-UZ" sz="1400" dirty="0"/>
              <a:t> деб бухгалтерия ҳисоби счётлари ёрдамида жорий даврда ҳисобга олинган маълумотларни маълум бир вақтга умумлаштириб кўрсатадиган жадвалга айтилади. </a:t>
            </a:r>
            <a:endParaRPr lang="ru-RU" sz="1400" b="1" dirty="0"/>
          </a:p>
        </p:txBody>
      </p:sp>
      <p:pic>
        <p:nvPicPr>
          <p:cNvPr id="60" name="Picture 127"/>
          <p:cNvPicPr>
            <a:picLocks noChangeAspect="1" noChangeArrowheads="1"/>
          </p:cNvPicPr>
          <p:nvPr/>
        </p:nvPicPr>
        <p:blipFill>
          <a:blip r:embed="rId3" cstate="print"/>
          <a:srcRect/>
          <a:stretch>
            <a:fillRect/>
          </a:stretch>
        </p:blipFill>
        <p:spPr bwMode="auto">
          <a:xfrm>
            <a:off x="611459" y="-15057"/>
            <a:ext cx="2448373" cy="2435945"/>
          </a:xfrm>
          <a:prstGeom prst="rect">
            <a:avLst/>
          </a:prstGeom>
          <a:noFill/>
          <a:ln w="9525">
            <a:noFill/>
            <a:miter lim="800000"/>
            <a:headEnd/>
            <a:tailEnd/>
          </a:ln>
          <a:effectLst/>
        </p:spPr>
      </p:pic>
      <p:sp>
        <p:nvSpPr>
          <p:cNvPr id="12" name="Прямоугольник 11"/>
          <p:cNvSpPr/>
          <p:nvPr/>
        </p:nvSpPr>
        <p:spPr>
          <a:xfrm>
            <a:off x="404080" y="2856746"/>
            <a:ext cx="2023093" cy="738664"/>
          </a:xfrm>
          <a:prstGeom prst="rect">
            <a:avLst/>
          </a:prstGeom>
        </p:spPr>
        <p:txBody>
          <a:bodyPr wrap="square">
            <a:spAutoFit/>
          </a:bodyPr>
          <a:lstStyle/>
          <a:p>
            <a:r>
              <a:rPr lang="uz-Cyrl-UZ" sz="1400" dirty="0"/>
              <a:t>синтетик ҳисоб  счётлари бўйича айланма ведомостлар;</a:t>
            </a:r>
            <a:endParaRPr lang="ru-RU" sz="1400" b="1" dirty="0"/>
          </a:p>
        </p:txBody>
      </p:sp>
      <p:sp>
        <p:nvSpPr>
          <p:cNvPr id="13" name="Прямоугольник 12"/>
          <p:cNvSpPr/>
          <p:nvPr/>
        </p:nvSpPr>
        <p:spPr>
          <a:xfrm>
            <a:off x="6898777" y="2780928"/>
            <a:ext cx="1993703" cy="738664"/>
          </a:xfrm>
          <a:prstGeom prst="rect">
            <a:avLst/>
          </a:prstGeom>
        </p:spPr>
        <p:txBody>
          <a:bodyPr wrap="square">
            <a:spAutoFit/>
          </a:bodyPr>
          <a:lstStyle/>
          <a:p>
            <a:r>
              <a:rPr lang="uz-Cyrl-UZ" sz="1400" dirty="0"/>
              <a:t>аналитик ҳисоб счётлари бўйича айланма ведомостлар.</a:t>
            </a:r>
            <a:endParaRPr lang="ru-RU" sz="1400" dirty="0"/>
          </a:p>
        </p:txBody>
      </p:sp>
      <p:sp>
        <p:nvSpPr>
          <p:cNvPr id="15" name="Скругленная прямоугольная выноска 14"/>
          <p:cNvSpPr/>
          <p:nvPr/>
        </p:nvSpPr>
        <p:spPr>
          <a:xfrm>
            <a:off x="19879" y="4077072"/>
            <a:ext cx="3414948" cy="2736304"/>
          </a:xfrm>
          <a:prstGeom prst="wedgeRoundRectCallout">
            <a:avLst>
              <a:gd name="adj1" fmla="val 37995"/>
              <a:gd name="adj2" fmla="val -541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a:t> </a:t>
            </a:r>
            <a:r>
              <a:rPr lang="ru-RU" b="1" u="sng" dirty="0" smtClean="0"/>
              <a:t>  </a:t>
            </a:r>
            <a:r>
              <a:rPr lang="uz-Cyrl-UZ" sz="1400" b="1" i="1" u="sng" dirty="0" smtClean="0">
                <a:solidFill>
                  <a:schemeClr val="tx1"/>
                </a:solidFill>
              </a:rPr>
              <a:t>Синтетик </a:t>
            </a:r>
            <a:r>
              <a:rPr lang="uz-Cyrl-UZ" sz="1400" b="1" i="1" u="sng" dirty="0">
                <a:solidFill>
                  <a:schemeClr val="tx1"/>
                </a:solidFill>
              </a:rPr>
              <a:t>ҳисоб счётлари бўйича айланма ведомостлар</a:t>
            </a:r>
            <a:r>
              <a:rPr lang="uz-Cyrl-UZ" sz="1400" i="1" dirty="0">
                <a:solidFill>
                  <a:schemeClr val="tx1"/>
                </a:solidFill>
              </a:rPr>
              <a:t> деб</a:t>
            </a:r>
            <a:r>
              <a:rPr lang="uz-Cyrl-UZ" sz="1400" dirty="0">
                <a:solidFill>
                  <a:schemeClr val="tx1"/>
                </a:solidFill>
              </a:rPr>
              <a:t> хўжалик маблағлари ва уларнинг манбаларини ўзгариш аҳволини билиш, маълум санага бухгалтерия баланси тузиш учун зарур маълумотларни олишга </a:t>
            </a:r>
            <a:r>
              <a:rPr lang="uz-Cyrl-UZ" sz="1400" dirty="0" smtClean="0">
                <a:solidFill>
                  <a:schemeClr val="tx1"/>
                </a:solidFill>
              </a:rPr>
              <a:t>мўлжалланган айланмалар </a:t>
            </a:r>
            <a:r>
              <a:rPr lang="uz-Cyrl-UZ" sz="1400" dirty="0">
                <a:solidFill>
                  <a:schemeClr val="tx1"/>
                </a:solidFill>
              </a:rPr>
              <a:t>йиғиндиси ва ҳар бир счётлар бўйича қолдиқлар пул кўрсаткичида аниқланилган махсус жадвалга айтилади. </a:t>
            </a:r>
            <a:endParaRPr lang="ru-RU" sz="1400" b="1" dirty="0">
              <a:solidFill>
                <a:schemeClr val="tx1"/>
              </a:solidFill>
            </a:endParaRPr>
          </a:p>
        </p:txBody>
      </p:sp>
      <p:sp>
        <p:nvSpPr>
          <p:cNvPr id="16" name="Скругленная прямоугольная выноска 15"/>
          <p:cNvSpPr/>
          <p:nvPr/>
        </p:nvSpPr>
        <p:spPr>
          <a:xfrm>
            <a:off x="5709173" y="4069347"/>
            <a:ext cx="3399331" cy="2736304"/>
          </a:xfrm>
          <a:prstGeom prst="wedgeRoundRectCallout">
            <a:avLst>
              <a:gd name="adj1" fmla="val -36372"/>
              <a:gd name="adj2" fmla="val -55518"/>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uz-Cyrl-UZ" sz="1400" b="1" i="1" u="sng" dirty="0">
                <a:solidFill>
                  <a:schemeClr val="tx1"/>
                </a:solidFill>
              </a:rPr>
              <a:t>Аналитик  ҳисоб  счётлари бўйича айланма ведомостлар</a:t>
            </a:r>
            <a:r>
              <a:rPr lang="uz-Cyrl-UZ" sz="1400" i="1" dirty="0">
                <a:solidFill>
                  <a:schemeClr val="tx1"/>
                </a:solidFill>
              </a:rPr>
              <a:t> деб </a:t>
            </a:r>
            <a:r>
              <a:rPr lang="uz-Cyrl-UZ" sz="1400" dirty="0">
                <a:solidFill>
                  <a:schemeClr val="tx1"/>
                </a:solidFill>
              </a:rPr>
              <a:t>маълум бир синтетик счёт бўйича хўжалик маблағлари ва уларнинг манбаларини ўзгариш аҳволини билиш, шу маълумотларни натура ва пул кўрсаткичларида ифодалайдиган махсус жадвалга айтилади.</a:t>
            </a:r>
            <a:endParaRPr lang="ru-RU" sz="1400" b="1" dirty="0">
              <a:solidFill>
                <a:schemeClr val="tx1"/>
              </a:solidFill>
            </a:endParaRPr>
          </a:p>
        </p:txBody>
      </p:sp>
    </p:spTree>
    <p:extLst>
      <p:ext uri="{BB962C8B-B14F-4D97-AF65-F5344CB8AC3E}">
        <p14:creationId xmlns:p14="http://schemas.microsoft.com/office/powerpoint/2010/main" val="25957918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1346</TotalTime>
  <Words>3013</Words>
  <Application>Microsoft Office PowerPoint</Application>
  <PresentationFormat>Экран (4:3)</PresentationFormat>
  <Paragraphs>374</Paragraphs>
  <Slides>49</Slides>
  <Notes>22</Notes>
  <HiddenSlides>0</HiddenSlides>
  <MMClips>0</MMClips>
  <ScaleCrop>false</ScaleCrop>
  <HeadingPairs>
    <vt:vector size="4" baseType="variant">
      <vt:variant>
        <vt:lpstr>Тема</vt:lpstr>
      </vt:variant>
      <vt:variant>
        <vt:i4>2</vt:i4>
      </vt:variant>
      <vt:variant>
        <vt:lpstr>Заголовки слайдов</vt:lpstr>
      </vt:variant>
      <vt:variant>
        <vt:i4>49</vt:i4>
      </vt:variant>
    </vt:vector>
  </HeadingPairs>
  <TitlesOfParts>
    <vt:vector size="51" baseType="lpstr">
      <vt:lpstr>Тема Office</vt:lpstr>
      <vt:lpstr>Template PresentationGo Dark</vt:lpstr>
      <vt:lpstr>Презентация PowerPoint</vt:lpstr>
      <vt:lpstr>РЕЖА:</vt:lpstr>
      <vt:lpstr>Презентация PowerPoint</vt:lpstr>
      <vt:lpstr>Презентация PowerPoint</vt:lpstr>
      <vt:lpstr>Тузилиш вақтига кўра бухгалтерия баланслари кириш, жорий, тугатиш, бўлиш ва бирлаштириш балансларига бўлинади.</vt:lpstr>
      <vt:lpstr>Презентация PowerPoint</vt:lpstr>
      <vt:lpstr>Презентация PowerPoint</vt:lpstr>
      <vt:lpstr>Презентация PowerPoint</vt:lpstr>
      <vt:lpstr>Презентация PowerPoint</vt:lpstr>
      <vt:lpstr>БАЛАНСНИНГ ТАРКИБИ ВА СТРУКТУРАСИ</vt:lpstr>
      <vt:lpstr>Презентация PowerPoint</vt:lpstr>
      <vt:lpstr>Презентация PowerPoint</vt:lpstr>
      <vt:lpstr>Презентация PowerPoint</vt:lpstr>
      <vt:lpstr>Корхона баланси активларини ўрганишда қуйидагиларни аниқлаш мумкин: </vt:lpstr>
      <vt:lpstr>Баланс пассиви маълумотлари асосида қуйидагиларни билиб олиш мумкин: </vt:lpstr>
      <vt:lpstr>Баланс пассиви ҳам икки бўлимдан иборат: </vt:lpstr>
      <vt:lpstr>Презентация PowerPoint</vt:lpstr>
      <vt:lpstr>Презентация PowerPoint</vt:lpstr>
      <vt:lpstr>    Балансда рўй берадиган ўзгаришлар актив ва пассив қисмларнинг тенглигини сақлайди. Баланс моддаларида ўзгариш содир этишига кўра ҳосил бўлган хўжалик муомалалари (операциялари) тўрт турга бўлинади.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21-сонли БҲМС бўйича 6 қисм, 9 бўлим ва 249 та баланс счёти, 50 та транзит счёт ва 16 та балансдан ташқари счётдан иборат бўлиб, ҳаммаси бўлиб 315 та счётни ташкил қилади.  </vt:lpstr>
      <vt:lpstr>Счётлар 2 гуруҳга бўлинади:  синтетик ва аналитик.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Акмал</dc:creator>
  <cp:lastModifiedBy>Asd</cp:lastModifiedBy>
  <cp:revision>107</cp:revision>
  <dcterms:created xsi:type="dcterms:W3CDTF">2018-09-28T11:40:44Z</dcterms:created>
  <dcterms:modified xsi:type="dcterms:W3CDTF">2023-11-18T15:36:34Z</dcterms:modified>
</cp:coreProperties>
</file>