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751" r:id="rId2"/>
    <p:sldId id="752" r:id="rId3"/>
    <p:sldId id="365" r:id="rId4"/>
    <p:sldId id="366" r:id="rId5"/>
    <p:sldId id="367" r:id="rId6"/>
    <p:sldId id="368" r:id="rId7"/>
    <p:sldId id="369" r:id="rId8"/>
    <p:sldId id="668" r:id="rId9"/>
  </p:sldIdLst>
  <p:sldSz cx="9144000" cy="6858000" type="screen4x3"/>
  <p:notesSz cx="6858000" cy="9144000"/>
  <p:defaultTextStyle>
    <a:defPPr>
      <a:defRPr lang="ru-RU"/>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CCFF"/>
    <a:srgbClr val="CCFFCC"/>
    <a:srgbClr val="FFCCFF"/>
    <a:srgbClr val="CCFFFF"/>
    <a:srgbClr val="FFFF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21" autoAdjust="0"/>
    <p:restoredTop sz="94595"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1524CEFD-AA55-4103-8054-68415019470B}" type="slidenum">
              <a:rPr lang="ru-RU" altLang="ru-RU"/>
              <a:pPr>
                <a:defRPr/>
              </a:pPr>
              <a:t>‹#›</a:t>
            </a:fld>
            <a:endParaRPr lang="ru-RU" altLang="ru-RU"/>
          </a:p>
        </p:txBody>
      </p:sp>
    </p:spTree>
    <p:extLst>
      <p:ext uri="{BB962C8B-B14F-4D97-AF65-F5344CB8AC3E}">
        <p14:creationId xmlns:p14="http://schemas.microsoft.com/office/powerpoint/2010/main" xmlns="" val="2030631722"/>
      </p:ext>
    </p:extLst>
  </p:cSld>
  <p:clrMapOvr>
    <a:masterClrMapping/>
  </p:clrMapOvr>
  <p:transition spd="slow">
    <p:newsfla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5C803576-CC02-4212-912A-BC29E70F4EE5}" type="slidenum">
              <a:rPr lang="ru-RU" altLang="ru-RU"/>
              <a:pPr>
                <a:defRPr/>
              </a:pPr>
              <a:t>‹#›</a:t>
            </a:fld>
            <a:endParaRPr lang="ru-RU" altLang="ru-RU"/>
          </a:p>
        </p:txBody>
      </p:sp>
    </p:spTree>
    <p:extLst>
      <p:ext uri="{BB962C8B-B14F-4D97-AF65-F5344CB8AC3E}">
        <p14:creationId xmlns:p14="http://schemas.microsoft.com/office/powerpoint/2010/main" xmlns="" val="1740194336"/>
      </p:ext>
    </p:extLst>
  </p:cSld>
  <p:clrMapOvr>
    <a:masterClrMapping/>
  </p:clrMapOvr>
  <p:transition spd="slow">
    <p:newsfla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B4EBC338-B35A-48CC-8D37-088B9FAA99F3}" type="slidenum">
              <a:rPr lang="ru-RU" altLang="ru-RU"/>
              <a:pPr>
                <a:defRPr/>
              </a:pPr>
              <a:t>‹#›</a:t>
            </a:fld>
            <a:endParaRPr lang="ru-RU" altLang="ru-RU"/>
          </a:p>
        </p:txBody>
      </p:sp>
    </p:spTree>
    <p:extLst>
      <p:ext uri="{BB962C8B-B14F-4D97-AF65-F5344CB8AC3E}">
        <p14:creationId xmlns:p14="http://schemas.microsoft.com/office/powerpoint/2010/main" xmlns="" val="3990311372"/>
      </p:ext>
    </p:extLst>
  </p:cSld>
  <p:clrMapOvr>
    <a:masterClrMapping/>
  </p:clrMapOvr>
  <p:transition spd="slow">
    <p:newsfla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DF4F09F0-46DA-40E7-A735-AAEE65C92858}" type="slidenum">
              <a:rPr lang="ru-RU" altLang="ru-RU"/>
              <a:pPr>
                <a:defRPr/>
              </a:pPr>
              <a:t>‹#›</a:t>
            </a:fld>
            <a:endParaRPr lang="ru-RU" altLang="ru-RU"/>
          </a:p>
        </p:txBody>
      </p:sp>
    </p:spTree>
    <p:extLst>
      <p:ext uri="{BB962C8B-B14F-4D97-AF65-F5344CB8AC3E}">
        <p14:creationId xmlns:p14="http://schemas.microsoft.com/office/powerpoint/2010/main" xmlns="" val="2161419557"/>
      </p:ext>
    </p:extLst>
  </p:cSld>
  <p:clrMapOvr>
    <a:masterClrMapping/>
  </p:clrMapOvr>
  <p:transition spd="slow">
    <p:newsfla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445365BE-B228-4BCE-9912-72C077E90E6A}" type="slidenum">
              <a:rPr lang="ru-RU" altLang="ru-RU"/>
              <a:pPr>
                <a:defRPr/>
              </a:pPr>
              <a:t>‹#›</a:t>
            </a:fld>
            <a:endParaRPr lang="ru-RU" altLang="ru-RU"/>
          </a:p>
        </p:txBody>
      </p:sp>
    </p:spTree>
    <p:extLst>
      <p:ext uri="{BB962C8B-B14F-4D97-AF65-F5344CB8AC3E}">
        <p14:creationId xmlns:p14="http://schemas.microsoft.com/office/powerpoint/2010/main" xmlns="" val="1298234331"/>
      </p:ext>
    </p:extLst>
  </p:cSld>
  <p:clrMapOvr>
    <a:masterClrMapping/>
  </p:clrMapOvr>
  <p:transition spd="slow">
    <p:newsfla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D1C6A734-A807-48C6-870B-6FE61FDC68EA}" type="slidenum">
              <a:rPr lang="ru-RU" altLang="ru-RU"/>
              <a:pPr>
                <a:defRPr/>
              </a:pPr>
              <a:t>‹#›</a:t>
            </a:fld>
            <a:endParaRPr lang="ru-RU" altLang="ru-RU"/>
          </a:p>
        </p:txBody>
      </p:sp>
    </p:spTree>
    <p:extLst>
      <p:ext uri="{BB962C8B-B14F-4D97-AF65-F5344CB8AC3E}">
        <p14:creationId xmlns:p14="http://schemas.microsoft.com/office/powerpoint/2010/main" xmlns="" val="2566361377"/>
      </p:ext>
    </p:extLst>
  </p:cSld>
  <p:clrMapOvr>
    <a:masterClrMapping/>
  </p:clrMapOvr>
  <p:transition spd="slow">
    <p:newsfla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3FFBF02C-90B7-491F-8FC6-9CD0C93B5722}" type="slidenum">
              <a:rPr lang="ru-RU" altLang="ru-RU"/>
              <a:pPr>
                <a:defRPr/>
              </a:pPr>
              <a:t>‹#›</a:t>
            </a:fld>
            <a:endParaRPr lang="ru-RU" altLang="ru-RU"/>
          </a:p>
        </p:txBody>
      </p:sp>
    </p:spTree>
    <p:extLst>
      <p:ext uri="{BB962C8B-B14F-4D97-AF65-F5344CB8AC3E}">
        <p14:creationId xmlns:p14="http://schemas.microsoft.com/office/powerpoint/2010/main" xmlns="" val="2097231234"/>
      </p:ext>
    </p:extLst>
  </p:cSld>
  <p:clrMapOvr>
    <a:masterClrMapping/>
  </p:clrMapOvr>
  <p:transition spd="slow">
    <p:newsfla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84C85C99-0D5A-4C84-B362-7EA6B21C2E8C}" type="slidenum">
              <a:rPr lang="ru-RU" altLang="ru-RU"/>
              <a:pPr>
                <a:defRPr/>
              </a:pPr>
              <a:t>‹#›</a:t>
            </a:fld>
            <a:endParaRPr lang="ru-RU" altLang="ru-RU"/>
          </a:p>
        </p:txBody>
      </p:sp>
    </p:spTree>
    <p:extLst>
      <p:ext uri="{BB962C8B-B14F-4D97-AF65-F5344CB8AC3E}">
        <p14:creationId xmlns:p14="http://schemas.microsoft.com/office/powerpoint/2010/main" xmlns="" val="4237376780"/>
      </p:ext>
    </p:extLst>
  </p:cSld>
  <p:clrMapOvr>
    <a:masterClrMapping/>
  </p:clrMapOvr>
  <p:transition spd="slow">
    <p:newsfla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E07443F3-B5C0-4136-A3D6-8468BE95034F}" type="slidenum">
              <a:rPr lang="ru-RU" altLang="ru-RU"/>
              <a:pPr>
                <a:defRPr/>
              </a:pPr>
              <a:t>‹#›</a:t>
            </a:fld>
            <a:endParaRPr lang="ru-RU" altLang="ru-RU"/>
          </a:p>
        </p:txBody>
      </p:sp>
    </p:spTree>
    <p:extLst>
      <p:ext uri="{BB962C8B-B14F-4D97-AF65-F5344CB8AC3E}">
        <p14:creationId xmlns:p14="http://schemas.microsoft.com/office/powerpoint/2010/main" xmlns="" val="2239550098"/>
      </p:ext>
    </p:extLst>
  </p:cSld>
  <p:clrMapOvr>
    <a:masterClrMapping/>
  </p:clrMapOvr>
  <p:transition spd="slow">
    <p:newsfla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1343BE6A-DD3B-44DD-B7CD-7657BA7B37E7}" type="slidenum">
              <a:rPr lang="ru-RU" altLang="ru-RU"/>
              <a:pPr>
                <a:defRPr/>
              </a:pPr>
              <a:t>‹#›</a:t>
            </a:fld>
            <a:endParaRPr lang="ru-RU" altLang="ru-RU"/>
          </a:p>
        </p:txBody>
      </p:sp>
    </p:spTree>
    <p:extLst>
      <p:ext uri="{BB962C8B-B14F-4D97-AF65-F5344CB8AC3E}">
        <p14:creationId xmlns:p14="http://schemas.microsoft.com/office/powerpoint/2010/main" xmlns="" val="2237940890"/>
      </p:ext>
    </p:extLst>
  </p:cSld>
  <p:clrMapOvr>
    <a:masterClrMapping/>
  </p:clrMapOvr>
  <p:transition spd="slow">
    <p:newsfla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9E60B553-F882-4DAC-80EF-EB4A73998257}" type="slidenum">
              <a:rPr lang="ru-RU" altLang="ru-RU"/>
              <a:pPr>
                <a:defRPr/>
              </a:pPr>
              <a:t>‹#›</a:t>
            </a:fld>
            <a:endParaRPr lang="ru-RU" altLang="ru-RU"/>
          </a:p>
        </p:txBody>
      </p:sp>
    </p:spTree>
    <p:extLst>
      <p:ext uri="{BB962C8B-B14F-4D97-AF65-F5344CB8AC3E}">
        <p14:creationId xmlns:p14="http://schemas.microsoft.com/office/powerpoint/2010/main" xmlns="" val="1611308836"/>
      </p:ext>
    </p:extLst>
  </p:cSld>
  <p:clrMapOvr>
    <a:masterClrMapping/>
  </p:clrMapOvr>
  <p:transition spd="slow">
    <p:newsflash/>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74638"/>
            <a:ext cx="8229600" cy="5851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F3279EE1-5B4D-4FDF-B8E8-883EF8FC505D}" type="slidenum">
              <a:rPr lang="ru-RU" altLang="ru-RU"/>
              <a:pPr>
                <a:defRPr/>
              </a:pPr>
              <a:t>‹#›</a:t>
            </a:fld>
            <a:endParaRPr lang="ru-RU" altLang="ru-RU"/>
          </a:p>
        </p:txBody>
      </p:sp>
    </p:spTree>
    <p:extLst>
      <p:ext uri="{BB962C8B-B14F-4D97-AF65-F5344CB8AC3E}">
        <p14:creationId xmlns:p14="http://schemas.microsoft.com/office/powerpoint/2010/main" xmlns="" val="2444866776"/>
      </p:ext>
    </p:extLst>
  </p:cSld>
  <p:clrMapOvr>
    <a:masterClrMapping/>
  </p:clrMapOvr>
  <p:transition spd="slow">
    <p:newsflash/>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dgm" preserve="1">
  <p:cSld name="Заголовок, схема или организационная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Рисунок SmartArt 2"/>
          <p:cNvSpPr>
            <a:spLocks noGrp="1"/>
          </p:cNvSpPr>
          <p:nvPr>
            <p:ph type="dgm" idx="1"/>
          </p:nvPr>
        </p:nvSpPr>
        <p:spPr>
          <a:xfrm>
            <a:off x="457200" y="1600200"/>
            <a:ext cx="8229600" cy="4525963"/>
          </a:xfrm>
        </p:spPr>
        <p:txBody>
          <a:bodyPr/>
          <a:lstStyle/>
          <a:p>
            <a:pPr lvl="0"/>
            <a:endParaRPr lang="ru-RU"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69C3175B-AC1B-45D7-B0B4-41F3D7A1FC44}" type="slidenum">
              <a:rPr lang="ru-RU" altLang="ru-RU"/>
              <a:pPr>
                <a:defRPr/>
              </a:pPr>
              <a:t>‹#›</a:t>
            </a:fld>
            <a:endParaRPr lang="ru-RU" altLang="ru-RU"/>
          </a:p>
        </p:txBody>
      </p:sp>
    </p:spTree>
    <p:extLst>
      <p:ext uri="{BB962C8B-B14F-4D97-AF65-F5344CB8AC3E}">
        <p14:creationId xmlns:p14="http://schemas.microsoft.com/office/powerpoint/2010/main" xmlns="" val="2774731340"/>
      </p:ext>
    </p:extLst>
  </p:cSld>
  <p:clrMapOvr>
    <a:masterClrMapping/>
  </p:clrMapOvr>
  <p:transition spd="slow">
    <p:newsfla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0">
                <a:latin typeface="Arial" charset="0"/>
              </a:defRPr>
            </a:lvl1pPr>
          </a:lstStyle>
          <a:p>
            <a:pPr>
              <a:defRPr/>
            </a:pPr>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latin typeface="Arial" charset="0"/>
              </a:defRPr>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a:lvl1pPr>
          </a:lstStyle>
          <a:p>
            <a:pPr>
              <a:defRPr/>
            </a:pPr>
            <a:fld id="{77ADCF15-B245-46FC-8E5F-F5728366C9CF}" type="slidenum">
              <a:rPr lang="ru-RU" altLang="ru-RU"/>
              <a:pPr>
                <a:defRPr/>
              </a:pPr>
              <a:t>‹#›</a:t>
            </a:fld>
            <a:endParaRPr lang="ru-RU" alt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slow">
    <p:newsfla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27"/>
                                        </p:tgtEl>
                                        <p:attrNameLst>
                                          <p:attrName>style.visibility</p:attrName>
                                        </p:attrNameLst>
                                      </p:cBhvr>
                                      <p:to>
                                        <p:strVal val="visible"/>
                                      </p:to>
                                    </p:set>
                                    <p:animEffect transition="in" filter="fade">
                                      <p:cBhvr>
                                        <p:cTn id="10"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p:tmplLst>
          <p:tmpl>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250825" y="1341438"/>
            <a:ext cx="8642350" cy="5256212"/>
          </a:xfrm>
          <a:prstGeom prst="rect">
            <a:avLst/>
          </a:prstGeom>
          <a:noFill/>
          <a:ln w="9525">
            <a:noFill/>
            <a:miter lim="800000"/>
            <a:headEnd/>
            <a:tailEnd/>
          </a:ln>
        </p:spPr>
        <p:txBody>
          <a:bodyPr anchor="ctr"/>
          <a:lstStyle/>
          <a:p>
            <a:pPr algn="ctr" eaLnBrk="1" hangingPunct="1">
              <a:defRPr/>
            </a:pPr>
            <a:r>
              <a:rPr lang="uz-Cyrl-UZ" sz="4800" i="1" dirty="0" smtClean="0">
                <a:solidFill>
                  <a:schemeClr val="tx2"/>
                </a:solidFill>
                <a:latin typeface="Arial" charset="0"/>
              </a:rPr>
              <a:t>Turkiston </a:t>
            </a:r>
            <a:r>
              <a:rPr lang="uz-Cyrl-UZ" sz="4800" i="1" dirty="0">
                <a:solidFill>
                  <a:schemeClr val="tx2"/>
                </a:solidFill>
                <a:latin typeface="Arial" charset="0"/>
              </a:rPr>
              <a:t>o’lkasida jadidchilik </a:t>
            </a:r>
            <a:r>
              <a:rPr lang="uz-Cyrl-UZ" sz="4800" i="1" dirty="0" smtClean="0">
                <a:solidFill>
                  <a:schemeClr val="tx2"/>
                </a:solidFill>
                <a:latin typeface="Arial" charset="0"/>
              </a:rPr>
              <a:t>harakati</a:t>
            </a:r>
            <a:r>
              <a:rPr lang="ru-RU" sz="4800" dirty="0" smtClean="0">
                <a:latin typeface="Arial" charset="0"/>
              </a:rPr>
              <a:t> </a:t>
            </a:r>
            <a:r>
              <a:rPr lang="uz-Cyrl-UZ" sz="4800" dirty="0">
                <a:effectLst>
                  <a:outerShdw blurRad="38100" dist="38100" dir="2700000" algn="tl">
                    <a:srgbClr val="C0C0C0"/>
                  </a:outerShdw>
                </a:effectLst>
                <a:latin typeface="Arial" charset="0"/>
              </a:rPr>
              <a:t/>
            </a:r>
            <a:br>
              <a:rPr lang="uz-Cyrl-UZ" sz="4800" dirty="0">
                <a:effectLst>
                  <a:outerShdw blurRad="38100" dist="38100" dir="2700000" algn="tl">
                    <a:srgbClr val="C0C0C0"/>
                  </a:outerShdw>
                </a:effectLst>
                <a:latin typeface="Arial" charset="0"/>
              </a:rPr>
            </a:br>
            <a:endParaRPr lang="ru-RU" sz="4800" dirty="0">
              <a:effectLst>
                <a:outerShdw blurRad="38100" dist="38100" dir="2700000" algn="tl">
                  <a:srgbClr val="C0C0C0"/>
                </a:outerShdw>
              </a:effectLst>
              <a:latin typeface="Arial" charset="0"/>
            </a:endParaRPr>
          </a:p>
        </p:txBody>
      </p:sp>
      <p:pic>
        <p:nvPicPr>
          <p:cNvPr id="28675" name="Picture 3" descr="Gerb"/>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924300" y="188913"/>
            <a:ext cx="1117600" cy="1150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9" presetClass="entr" presetSubtype="10" fill="hold" nodeType="withEffect">
                                  <p:stCondLst>
                                    <p:cond delay="0"/>
                                  </p:stCondLst>
                                  <p:childTnLst>
                                    <p:set>
                                      <p:cBhvr>
                                        <p:cTn id="6" dur="1" fill="hold">
                                          <p:stCondLst>
                                            <p:cond delay="0"/>
                                          </p:stCondLst>
                                        </p:cTn>
                                        <p:tgtEl>
                                          <p:spTgt spid="28675"/>
                                        </p:tgtEl>
                                        <p:attrNameLst>
                                          <p:attrName>style.visibility</p:attrName>
                                        </p:attrNameLst>
                                      </p:cBhvr>
                                      <p:to>
                                        <p:strVal val="visible"/>
                                      </p:to>
                                    </p:set>
                                    <p:anim calcmode="lin" valueType="num">
                                      <p:cBhvr>
                                        <p:cTn id="7" dur="5000" fill="hold"/>
                                        <p:tgtEl>
                                          <p:spTgt spid="28675"/>
                                        </p:tgtEl>
                                        <p:attrNameLst>
                                          <p:attrName>ppt_w</p:attrName>
                                        </p:attrNameLst>
                                      </p:cBhvr>
                                      <p:tavLst>
                                        <p:tav tm="0" fmla="#ppt_w*sin(2.5*pi*$)">
                                          <p:val>
                                            <p:fltVal val="0"/>
                                          </p:val>
                                        </p:tav>
                                        <p:tav tm="100000">
                                          <p:val>
                                            <p:fltVal val="1"/>
                                          </p:val>
                                        </p:tav>
                                      </p:tavLst>
                                    </p:anim>
                                    <p:anim calcmode="lin" valueType="num">
                                      <p:cBhvr>
                                        <p:cTn id="8" dur="5000" fill="hold"/>
                                        <p:tgtEl>
                                          <p:spTgt spid="28675"/>
                                        </p:tgtEl>
                                        <p:attrNameLst>
                                          <p:attrName>ppt_h</p:attrName>
                                        </p:attrNameLst>
                                      </p:cBhvr>
                                      <p:tavLst>
                                        <p:tav tm="0">
                                          <p:val>
                                            <p:strVal val="#ppt_h"/>
                                          </p:val>
                                        </p:tav>
                                        <p:tav tm="100000">
                                          <p:val>
                                            <p:strVal val="#ppt_h"/>
                                          </p:val>
                                        </p:tav>
                                      </p:tavLst>
                                    </p:anim>
                                  </p:childTnLst>
                                </p:cTn>
                              </p:par>
                              <p:par>
                                <p:cTn id="9" presetID="49" presetClass="entr" presetSubtype="0" decel="100000" fill="hold" grpId="0" nodeType="withEffect">
                                  <p:stCondLst>
                                    <p:cond delay="0"/>
                                  </p:stCondLst>
                                  <p:childTnLst>
                                    <p:set>
                                      <p:cBhvr>
                                        <p:cTn id="10" dur="1" fill="hold">
                                          <p:stCondLst>
                                            <p:cond delay="0"/>
                                          </p:stCondLst>
                                        </p:cTn>
                                        <p:tgtEl>
                                          <p:spTgt spid="28674"/>
                                        </p:tgtEl>
                                        <p:attrNameLst>
                                          <p:attrName>style.visibility</p:attrName>
                                        </p:attrNameLst>
                                      </p:cBhvr>
                                      <p:to>
                                        <p:strVal val="visible"/>
                                      </p:to>
                                    </p:set>
                                    <p:anim calcmode="lin" valueType="num">
                                      <p:cBhvr>
                                        <p:cTn id="11" dur="3000" fill="hold"/>
                                        <p:tgtEl>
                                          <p:spTgt spid="28674"/>
                                        </p:tgtEl>
                                        <p:attrNameLst>
                                          <p:attrName>ppt_w</p:attrName>
                                        </p:attrNameLst>
                                      </p:cBhvr>
                                      <p:tavLst>
                                        <p:tav tm="0">
                                          <p:val>
                                            <p:fltVal val="0"/>
                                          </p:val>
                                        </p:tav>
                                        <p:tav tm="100000">
                                          <p:val>
                                            <p:strVal val="#ppt_w"/>
                                          </p:val>
                                        </p:tav>
                                      </p:tavLst>
                                    </p:anim>
                                    <p:anim calcmode="lin" valueType="num">
                                      <p:cBhvr>
                                        <p:cTn id="12" dur="3000" fill="hold"/>
                                        <p:tgtEl>
                                          <p:spTgt spid="28674"/>
                                        </p:tgtEl>
                                        <p:attrNameLst>
                                          <p:attrName>ppt_h</p:attrName>
                                        </p:attrNameLst>
                                      </p:cBhvr>
                                      <p:tavLst>
                                        <p:tav tm="0">
                                          <p:val>
                                            <p:fltVal val="0"/>
                                          </p:val>
                                        </p:tav>
                                        <p:tav tm="100000">
                                          <p:val>
                                            <p:strVal val="#ppt_h"/>
                                          </p:val>
                                        </p:tav>
                                      </p:tavLst>
                                    </p:anim>
                                    <p:anim calcmode="lin" valueType="num">
                                      <p:cBhvr>
                                        <p:cTn id="13" dur="3000" fill="hold"/>
                                        <p:tgtEl>
                                          <p:spTgt spid="28674"/>
                                        </p:tgtEl>
                                        <p:attrNameLst>
                                          <p:attrName>style.rotation</p:attrName>
                                        </p:attrNameLst>
                                      </p:cBhvr>
                                      <p:tavLst>
                                        <p:tav tm="0">
                                          <p:val>
                                            <p:fltVal val="360"/>
                                          </p:val>
                                        </p:tav>
                                        <p:tav tm="100000">
                                          <p:val>
                                            <p:fltVal val="0"/>
                                          </p:val>
                                        </p:tav>
                                      </p:tavLst>
                                    </p:anim>
                                    <p:animEffect transition="in" filter="fade">
                                      <p:cBhvr>
                                        <p:cTn id="14" dur="3000"/>
                                        <p:tgtEl>
                                          <p:spTgt spid="286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708025"/>
            <a:ext cx="8229600" cy="1143000"/>
          </a:xfrm>
        </p:spPr>
        <p:txBody>
          <a:bodyPr/>
          <a:lstStyle/>
          <a:p>
            <a:pPr eaLnBrk="1" hangingPunct="1"/>
            <a:r>
              <a:rPr lang="en-US" altLang="ru-RU" smtClean="0"/>
              <a:t>Reja:</a:t>
            </a:r>
            <a:endParaRPr lang="ru-RU" altLang="ru-RU" smtClean="0"/>
          </a:p>
        </p:txBody>
      </p:sp>
      <p:sp>
        <p:nvSpPr>
          <p:cNvPr id="35843" name="Rectangle 3"/>
          <p:cNvSpPr>
            <a:spLocks noGrp="1" noChangeArrowheads="1"/>
          </p:cNvSpPr>
          <p:nvPr>
            <p:ph type="body" idx="1"/>
          </p:nvPr>
        </p:nvSpPr>
        <p:spPr>
          <a:xfrm>
            <a:off x="457200" y="2392363"/>
            <a:ext cx="8229600" cy="3341687"/>
          </a:xfrm>
        </p:spPr>
        <p:txBody>
          <a:bodyPr/>
          <a:lstStyle/>
          <a:p>
            <a:pPr marL="609600" indent="-609600" eaLnBrk="1" hangingPunct="1">
              <a:buFontTx/>
              <a:buAutoNum type="arabicPeriod"/>
            </a:pPr>
            <a:r>
              <a:rPr lang="en-US" altLang="ru-RU" smtClean="0"/>
              <a:t>Turkistonda jadidchilik harakati. </a:t>
            </a:r>
          </a:p>
          <a:p>
            <a:pPr marL="609600" indent="-609600" eaLnBrk="1" hangingPunct="1">
              <a:buFontTx/>
              <a:buAutoNum type="arabicPeriod"/>
            </a:pPr>
            <a:r>
              <a:rPr lang="en-US" altLang="ru-RU" smtClean="0"/>
              <a:t>Jadidchilik g’oyalari.</a:t>
            </a:r>
            <a:endParaRPr lang="ru-RU" altLang="ru-RU" smtClean="0"/>
          </a:p>
        </p:txBody>
      </p:sp>
    </p:spTree>
  </p:cSld>
  <p:clrMapOvr>
    <a:masterClrMapping/>
  </p:clrMapOvr>
  <p:transition spd="slow">
    <p:circl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6866" name="Rectangle 3"/>
          <p:cNvSpPr>
            <a:spLocks noGrp="1" noChangeArrowheads="1"/>
          </p:cNvSpPr>
          <p:nvPr>
            <p:ph type="title"/>
          </p:nvPr>
        </p:nvSpPr>
        <p:spPr/>
        <p:txBody>
          <a:bodyPr/>
          <a:lstStyle/>
          <a:p>
            <a:pPr eaLnBrk="1" hangingPunct="1"/>
            <a:r>
              <a:rPr lang="uz-Cyrl-UZ" altLang="ru-RU" sz="2800" b="1" i="1" smtClean="0">
                <a:latin typeface="Times New Roman" panose="02020603050405020304" pitchFamily="18" charset="0"/>
              </a:rPr>
              <a:t>15. Turkiston o’lkasida jadidchilik harakati.</a:t>
            </a:r>
            <a:r>
              <a:rPr lang="ru-RU" altLang="ru-RU" sz="2800" b="1" smtClean="0">
                <a:latin typeface="Times New Roman" panose="02020603050405020304" pitchFamily="18" charset="0"/>
              </a:rPr>
              <a:t> </a:t>
            </a:r>
          </a:p>
        </p:txBody>
      </p:sp>
      <p:sp>
        <p:nvSpPr>
          <p:cNvPr id="36867" name="Rectangle 4"/>
          <p:cNvSpPr>
            <a:spLocks noGrp="1" noChangeArrowheads="1"/>
          </p:cNvSpPr>
          <p:nvPr>
            <p:ph type="body" idx="1"/>
          </p:nvPr>
        </p:nvSpPr>
        <p:spPr/>
        <p:txBody>
          <a:bodyPr/>
          <a:lstStyle/>
          <a:p>
            <a:pPr algn="just" eaLnBrk="1" hangingPunct="1">
              <a:lnSpc>
                <a:spcPct val="80000"/>
              </a:lnSpc>
              <a:buFontTx/>
              <a:buNone/>
            </a:pPr>
            <a:r>
              <a:rPr lang="en-US" altLang="ru-RU" sz="2400" smtClean="0">
                <a:latin typeface="Times New Roman" panose="02020603050405020304" pitchFamily="18" charset="0"/>
              </a:rPr>
              <a:t>		</a:t>
            </a:r>
            <a:r>
              <a:rPr lang="uz-Cyrl-UZ" altLang="ru-RU" sz="2400" smtClean="0">
                <a:latin typeface="Times New Roman" panose="02020603050405020304" pitchFamily="18" charset="0"/>
              </a:rPr>
              <a:t>Turkistondagi jadidchilik harakati bu bir tasodif xodisa bo’lmay, balki hayotimizdagi ijtimoiy-siyosiy ziddiyotlar maxsuldir.</a:t>
            </a:r>
          </a:p>
          <a:p>
            <a:pPr algn="just" eaLnBrk="1" hangingPunct="1">
              <a:lnSpc>
                <a:spcPct val="80000"/>
              </a:lnSpc>
              <a:buFontTx/>
              <a:buNone/>
            </a:pPr>
            <a:r>
              <a:rPr lang="en-US" altLang="ru-RU" sz="2400" smtClean="0">
                <a:latin typeface="Times New Roman" panose="02020603050405020304" pitchFamily="18" charset="0"/>
              </a:rPr>
              <a:t>		</a:t>
            </a:r>
            <a:r>
              <a:rPr lang="uz-Cyrl-UZ" altLang="ru-RU" sz="2400" smtClean="0">
                <a:latin typeface="Times New Roman" panose="02020603050405020304" pitchFamily="18" charset="0"/>
              </a:rPr>
              <a:t>Jadidchilik oqimini ijtimoiy-siyosiy va ma’rifiy tomonlarini professor B.Qosimov o’z tadqiqotida batafsil bayon etgan.</a:t>
            </a:r>
          </a:p>
          <a:p>
            <a:pPr algn="just" eaLnBrk="1" hangingPunct="1">
              <a:lnSpc>
                <a:spcPct val="80000"/>
              </a:lnSpc>
              <a:buFontTx/>
              <a:buNone/>
            </a:pPr>
            <a:r>
              <a:rPr lang="en-US" altLang="ru-RU" sz="2400" smtClean="0">
                <a:latin typeface="Times New Roman" panose="02020603050405020304" pitchFamily="18" charset="0"/>
              </a:rPr>
              <a:t>		</a:t>
            </a:r>
            <a:r>
              <a:rPr lang="uz-Cyrl-UZ" altLang="ru-RU" sz="2400" smtClean="0">
                <a:latin typeface="Times New Roman" panose="02020603050405020304" pitchFamily="18" charset="0"/>
              </a:rPr>
              <a:t>Madrasalarda o’qitiladigan hoshiya va shrq kabi quruq mazmunga ega bo’lgan va madrasa o’quvchilari uchun foydasiz bo’lgan hamda ularning 8-10 daqiqa vaqtini bekorga oluvchi darslar dars jadvallaridan olib tashlansin. </a:t>
            </a:r>
            <a:endParaRPr lang="uz-Cyrl-UZ" altLang="ru-RU" sz="2400" b="1" i="1" smtClean="0">
              <a:latin typeface="Times New Roman" panose="02020603050405020304" pitchFamily="18" charset="0"/>
            </a:endParaRPr>
          </a:p>
          <a:p>
            <a:pPr algn="just" eaLnBrk="1" hangingPunct="1">
              <a:lnSpc>
                <a:spcPct val="80000"/>
              </a:lnSpc>
              <a:buFontTx/>
              <a:buNone/>
            </a:pPr>
            <a:r>
              <a:rPr lang="en-US" altLang="ru-RU" sz="2400" b="1" i="1" smtClean="0">
                <a:latin typeface="Times New Roman" panose="02020603050405020304" pitchFamily="18" charset="0"/>
              </a:rPr>
              <a:t>		</a:t>
            </a:r>
            <a:r>
              <a:rPr lang="uz-Cyrl-UZ" altLang="ru-RU" sz="2400" smtClean="0">
                <a:latin typeface="Times New Roman" panose="02020603050405020304" pitchFamily="18" charset="0"/>
              </a:rPr>
              <a:t>Madrasalarda Qur’oni Karim, Hadisi Sharif, ularning tarjimalari va islom tarixi kabi darslar o’tilsin.</a:t>
            </a:r>
            <a:r>
              <a:rPr lang="ru-RU" altLang="ru-RU" sz="2400" smtClean="0">
                <a:latin typeface="Times New Roman" panose="02020603050405020304" pitchFamily="18" charset="0"/>
              </a:rPr>
              <a:t> </a:t>
            </a:r>
          </a:p>
        </p:txBody>
      </p:sp>
    </p:spTree>
  </p:cSld>
  <p:clrMapOvr>
    <a:masterClrMapping/>
  </p:clrMapOvr>
  <p:transition spd="slow">
    <p:checke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body" idx="1"/>
          </p:nvPr>
        </p:nvSpPr>
        <p:spPr>
          <a:xfrm>
            <a:off x="457200" y="549275"/>
            <a:ext cx="8229600" cy="5759450"/>
          </a:xfrm>
        </p:spPr>
        <p:txBody>
          <a:bodyPr anchor="ctr"/>
          <a:lstStyle/>
          <a:p>
            <a:pPr algn="just" eaLnBrk="1" hangingPunct="1">
              <a:lnSpc>
                <a:spcPct val="90000"/>
              </a:lnSpc>
              <a:buFontTx/>
              <a:buNone/>
            </a:pPr>
            <a:r>
              <a:rPr lang="en-US" altLang="ru-RU" sz="2400" smtClean="0">
                <a:latin typeface="Times New Roman" panose="02020603050405020304" pitchFamily="18" charset="0"/>
              </a:rPr>
              <a:t>		</a:t>
            </a:r>
            <a:r>
              <a:rPr lang="uz-Cyrl-UZ" altLang="ru-RU" sz="2400" smtClean="0">
                <a:latin typeface="Times New Roman" panose="02020603050405020304" pitchFamily="18" charset="0"/>
              </a:rPr>
              <a:t>Arifmetika, tarix, jo’g’rofiya, tabobat, xandasa, mantiq, falsafa va boshqa dunyoviy fanlarni o’qishga qarshilik ko’rsatilmasin.</a:t>
            </a:r>
          </a:p>
          <a:p>
            <a:pPr algn="just" eaLnBrk="1" hangingPunct="1">
              <a:lnSpc>
                <a:spcPct val="90000"/>
              </a:lnSpc>
              <a:buFontTx/>
              <a:buNone/>
            </a:pPr>
            <a:r>
              <a:rPr lang="en-US" altLang="ru-RU" sz="2400" smtClean="0">
                <a:latin typeface="Times New Roman" panose="02020603050405020304" pitchFamily="18" charset="0"/>
              </a:rPr>
              <a:t>		</a:t>
            </a:r>
            <a:r>
              <a:rPr lang="uz-Cyrl-UZ" altLang="ru-RU" sz="2400" smtClean="0">
                <a:latin typeface="Times New Roman" panose="02020603050405020304" pitchFamily="18" charset="0"/>
              </a:rPr>
              <a:t>Har bir ishda musulmonchilikni Muhammad alayhissalom davridagi qadimiy islom madaniyatiga qaytarish ko’zda tutilsin.</a:t>
            </a:r>
          </a:p>
          <a:p>
            <a:pPr algn="just" eaLnBrk="1" hangingPunct="1">
              <a:lnSpc>
                <a:spcPct val="90000"/>
              </a:lnSpc>
              <a:buFontTx/>
              <a:buNone/>
            </a:pPr>
            <a:r>
              <a:rPr lang="en-US" altLang="ru-RU" sz="2400" smtClean="0">
                <a:latin typeface="Times New Roman" panose="02020603050405020304" pitchFamily="18" charset="0"/>
              </a:rPr>
              <a:t>		</a:t>
            </a:r>
            <a:r>
              <a:rPr lang="uz-Cyrl-UZ" altLang="ru-RU" sz="2400" smtClean="0">
                <a:latin typeface="Times New Roman" panose="02020603050405020304" pitchFamily="18" charset="0"/>
              </a:rPr>
              <a:t>Marjoniy va uning tarafdorlari bo’lgan o’sha davrning jadidlari musulmon taraqqiyparvarlaridan edilar, ular madrasalarda diniy darslar bilan bir qatorda qadimiy islom madaniyati davridagidek dunyoviy darslarni o’qitishni shart qilib qo’ydilar. Biroq, qadimistlar va amirning reaktsion siyosati natijasida ta’qibga uchragan Marjoniy Buxorodan chiqib ketishga majbur bo’ldi. Uning maslakdoshlaridan ko’pchiligi zindonga tashlanib, orqalariga 75 darra urilgach, ular tavba qilib, qaytib bunday ishlarni qilmaslikka va’da berdilar</a:t>
            </a:r>
            <a:r>
              <a:rPr lang="ru-RU" altLang="ru-RU" sz="2400" smtClean="0">
                <a:latin typeface="Times New Roman" panose="02020603050405020304" pitchFamily="18" charset="0"/>
              </a:rPr>
              <a:t> </a:t>
            </a:r>
          </a:p>
        </p:txBody>
      </p:sp>
    </p:spTree>
  </p:cSld>
  <p:clrMapOvr>
    <a:masterClrMapping/>
  </p:clrMapOvr>
  <p:transition spd="slow">
    <p:circl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body" idx="1"/>
          </p:nvPr>
        </p:nvSpPr>
        <p:spPr>
          <a:xfrm>
            <a:off x="457200" y="549275"/>
            <a:ext cx="8229600" cy="5759450"/>
          </a:xfrm>
        </p:spPr>
        <p:txBody>
          <a:bodyPr anchor="ctr"/>
          <a:lstStyle/>
          <a:p>
            <a:pPr algn="just" eaLnBrk="1" hangingPunct="1">
              <a:lnSpc>
                <a:spcPct val="80000"/>
              </a:lnSpc>
              <a:buFontTx/>
              <a:buNone/>
            </a:pPr>
            <a:r>
              <a:rPr lang="en-US" altLang="ru-RU" sz="2300" smtClean="0">
                <a:latin typeface="Times New Roman" panose="02020603050405020304" pitchFamily="18" charset="0"/>
              </a:rPr>
              <a:t>		</a:t>
            </a:r>
            <a:r>
              <a:rPr lang="uz-Cyrl-UZ" altLang="ru-RU" sz="2300" smtClean="0">
                <a:latin typeface="Times New Roman" panose="02020603050405020304" pitchFamily="18" charset="0"/>
              </a:rPr>
              <a:t>Jadidlar 1906 yildayoq «Taraqqiy» deb nomlangan gazeta nashr ettirib, o’z g’oyalarini tarqata boshladilar, oradan ko’p o’tmay, «Xurshid», «SHuhrat» singari yangi gazetalar dunyo yuzini ko’rdi. Markaziy Osiyoning turli shaharlarida jadid maktablari bodroqdek ochilib, ularda diniy ilmlar bilan birgalikda dunyoviy bilimlar ham keng targ’ib qilindi. «Jadidlar nima haqida gapirishmasin, hammasi yangi nafas, yangi g’oya edi, proletar mafkurasi ham, ishchilar sinfi ham yo’q edi, tabiat birlamchi deguvchilarning mafkurasini deyarli hech kim tushunmas, biladiganlar esa juda ozchilikni tashkil qilar edi. SHuning uchun jadidchilikning yangi g’oyalar bilan paydo bo’lib, ruhoniylarga, hukmron sinflarga qarshi turishi, madaniyatni yaratishi, bir so’z bilan aytganda, yangilik edi, «jadid» jumlasining ma’nosi ham «yangi» demakdir».</a:t>
            </a:r>
          </a:p>
          <a:p>
            <a:pPr algn="just" eaLnBrk="1" hangingPunct="1">
              <a:lnSpc>
                <a:spcPct val="80000"/>
              </a:lnSpc>
              <a:buFontTx/>
              <a:buNone/>
            </a:pPr>
            <a:r>
              <a:rPr lang="en-US" altLang="ru-RU" sz="2300" smtClean="0">
                <a:latin typeface="Times New Roman" panose="02020603050405020304" pitchFamily="18" charset="0"/>
              </a:rPr>
              <a:t>		</a:t>
            </a:r>
            <a:r>
              <a:rPr lang="uz-Cyrl-UZ" altLang="ru-RU" sz="2300" smtClean="0">
                <a:latin typeface="Times New Roman" panose="02020603050405020304" pitchFamily="18" charset="0"/>
              </a:rPr>
              <a:t>Agar lo’nda qilib aytsak, jadidlarning harakat dasturi quyidagi masalalarni hal qilishga qaratilgan:</a:t>
            </a:r>
          </a:p>
          <a:p>
            <a:pPr algn="just" eaLnBrk="1" hangingPunct="1">
              <a:lnSpc>
                <a:spcPct val="80000"/>
              </a:lnSpc>
              <a:buFontTx/>
              <a:buNone/>
            </a:pPr>
            <a:r>
              <a:rPr lang="en-US" altLang="ru-RU" sz="2300" smtClean="0">
                <a:latin typeface="Times New Roman" panose="02020603050405020304" pitchFamily="18" charset="0"/>
              </a:rPr>
              <a:t>		</a:t>
            </a:r>
            <a:r>
              <a:rPr lang="uz-Cyrl-UZ" altLang="ru-RU" sz="2300" smtClean="0">
                <a:latin typeface="Times New Roman" panose="02020603050405020304" pitchFamily="18" charset="0"/>
              </a:rPr>
              <a:t>Diniy taassuf va fanatizmga qarshi kurash.</a:t>
            </a:r>
            <a:r>
              <a:rPr lang="ru-RU" altLang="ru-RU" sz="2300" smtClean="0">
                <a:latin typeface="Times New Roman" panose="02020603050405020304" pitchFamily="18" charset="0"/>
              </a:rPr>
              <a:t> </a:t>
            </a:r>
          </a:p>
        </p:txBody>
      </p:sp>
    </p:spTree>
  </p:cSld>
  <p:clrMapOvr>
    <a:masterClrMapping/>
  </p:clrMapOvr>
  <p:transition spd="slow">
    <p:check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body" idx="1"/>
          </p:nvPr>
        </p:nvSpPr>
        <p:spPr>
          <a:xfrm>
            <a:off x="457200" y="549275"/>
            <a:ext cx="8229600" cy="5759450"/>
          </a:xfrm>
        </p:spPr>
        <p:txBody>
          <a:bodyPr anchor="ctr"/>
          <a:lstStyle/>
          <a:p>
            <a:pPr algn="just" eaLnBrk="1" hangingPunct="1">
              <a:lnSpc>
                <a:spcPct val="90000"/>
              </a:lnSpc>
              <a:buFontTx/>
              <a:buNone/>
            </a:pPr>
            <a:r>
              <a:rPr lang="en-US" altLang="ru-RU" sz="2800" smtClean="0">
                <a:latin typeface="Times New Roman" panose="02020603050405020304" pitchFamily="18" charset="0"/>
              </a:rPr>
              <a:t>		</a:t>
            </a:r>
            <a:r>
              <a:rPr lang="uz-Cyrl-UZ" altLang="ru-RU" sz="2800" smtClean="0">
                <a:latin typeface="Times New Roman" panose="02020603050405020304" pitchFamily="18" charset="0"/>
              </a:rPr>
              <a:t>Diniy aqidalarga asoslangan o’rta asr maktablari o’rniga Ovro’po qabiladagi dunyoviy ilmlarni ona tilida o’qitishga moslangan yangi usuldagi maktablarni tashkil etish, feodal davri maorif tizimini isloh qilish.</a:t>
            </a:r>
          </a:p>
          <a:p>
            <a:pPr algn="just" eaLnBrk="1" hangingPunct="1">
              <a:lnSpc>
                <a:spcPct val="90000"/>
              </a:lnSpc>
              <a:buFontTx/>
              <a:buNone/>
            </a:pPr>
            <a:r>
              <a:rPr lang="en-US" altLang="ru-RU" sz="2800" smtClean="0">
                <a:latin typeface="Times New Roman" panose="02020603050405020304" pitchFamily="18" charset="0"/>
              </a:rPr>
              <a:t>		</a:t>
            </a:r>
            <a:r>
              <a:rPr lang="uz-Cyrl-UZ" altLang="ru-RU" sz="2800" smtClean="0">
                <a:latin typeface="Times New Roman" panose="02020603050405020304" pitchFamily="18" charset="0"/>
              </a:rPr>
              <a:t>Jadidchilik g’oyalarini keng xalq ommasiga yetkazish niyatida yangi o’zbek adabiy tilini ishlab chiqish, matbuot hurligi uchun kurash, xalq ommasiga tushunarli adabiyot va teatrni yaratish.</a:t>
            </a:r>
          </a:p>
          <a:p>
            <a:pPr algn="just" eaLnBrk="1" hangingPunct="1">
              <a:lnSpc>
                <a:spcPct val="90000"/>
              </a:lnSpc>
              <a:buFontTx/>
              <a:buNone/>
            </a:pPr>
            <a:r>
              <a:rPr lang="en-US" altLang="ru-RU" sz="2800" smtClean="0">
                <a:latin typeface="Times New Roman" panose="02020603050405020304" pitchFamily="18" charset="0"/>
              </a:rPr>
              <a:t>		</a:t>
            </a:r>
            <a:r>
              <a:rPr lang="uz-Cyrl-UZ" altLang="ru-RU" sz="2800" smtClean="0">
                <a:latin typeface="Times New Roman" panose="02020603050405020304" pitchFamily="18" charset="0"/>
              </a:rPr>
              <a:t>Xotin-qizlarni paranjidan chiqarish va jadid maktablariga qatnashlarini ta’minlash yo’li bilan ular taqdirini o’zgartirish va oilada islohot o’tkazish.</a:t>
            </a:r>
            <a:r>
              <a:rPr lang="ru-RU" altLang="ru-RU" sz="2800" smtClean="0">
                <a:latin typeface="Times New Roman" panose="02020603050405020304" pitchFamily="18" charset="0"/>
              </a:rPr>
              <a:t> </a:t>
            </a:r>
          </a:p>
        </p:txBody>
      </p:sp>
    </p:spTree>
  </p:cSld>
  <p:clrMapOvr>
    <a:masterClrMapping/>
  </p:clrMapOvr>
  <p:transition spd="slow">
    <p:wheel spokes="8"/>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457200" y="549275"/>
            <a:ext cx="8229600" cy="5759450"/>
          </a:xfrm>
        </p:spPr>
        <p:txBody>
          <a:bodyPr anchor="ctr"/>
          <a:lstStyle/>
          <a:p>
            <a:pPr algn="just" eaLnBrk="1" hangingPunct="1">
              <a:lnSpc>
                <a:spcPct val="90000"/>
              </a:lnSpc>
              <a:buFontTx/>
              <a:buNone/>
            </a:pPr>
            <a:r>
              <a:rPr lang="en-US" altLang="ru-RU" smtClean="0">
                <a:latin typeface="Times New Roman" panose="02020603050405020304" pitchFamily="18" charset="0"/>
              </a:rPr>
              <a:t>		</a:t>
            </a:r>
            <a:r>
              <a:rPr lang="uz-Cyrl-UZ" altLang="ru-RU" smtClean="0">
                <a:latin typeface="Times New Roman" panose="02020603050405020304" pitchFamily="18" charset="0"/>
              </a:rPr>
              <a:t>Mahalliy boylar va savdogar ahlining siyosiy va iqtisodiy jihatdan rus burjuaziyasi bilan bir huquqda bo’lishi, mahalliy amaldorlarning chor hukmdorlari tomonidan siquvga olishiga qarshi kurash. SHu yo’l bilan mustamlakachilik siyosatini isloh qilish.</a:t>
            </a:r>
          </a:p>
          <a:p>
            <a:pPr algn="just" eaLnBrk="1" hangingPunct="1">
              <a:lnSpc>
                <a:spcPct val="90000"/>
              </a:lnSpc>
              <a:buFontTx/>
              <a:buNone/>
            </a:pPr>
            <a:r>
              <a:rPr lang="en-US" altLang="ru-RU" smtClean="0">
                <a:latin typeface="Times New Roman" panose="02020603050405020304" pitchFamily="18" charset="0"/>
              </a:rPr>
              <a:t>		</a:t>
            </a:r>
            <a:r>
              <a:rPr lang="uz-Cyrl-UZ" altLang="ru-RU" smtClean="0">
                <a:latin typeface="Times New Roman" panose="02020603050405020304" pitchFamily="18" charset="0"/>
              </a:rPr>
              <a:t>Asosiy talabalari ana shundan iborat bo’lgan jadidlar uchun ilm va ma’rifat yagona qurol bo’lib, ular shu qurol yordami bilan o’lkada ijtimoiy-iqtisodiy va madaniy taraqqiyot uchun kurashmoqchi bo’ldilar.</a:t>
            </a:r>
            <a:r>
              <a:rPr lang="ru-RU" altLang="ru-RU" smtClean="0">
                <a:latin typeface="Times New Roman" panose="02020603050405020304" pitchFamily="18" charset="0"/>
              </a:rPr>
              <a:t> </a:t>
            </a:r>
          </a:p>
        </p:txBody>
      </p:sp>
    </p:spTree>
  </p:cSld>
  <p:clrMapOvr>
    <a:masterClrMapping/>
  </p:clrMapOvr>
  <p:transition spd="slow">
    <p:split orient="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82308" name="Picture 4" descr="F3B6DDFC"/>
          <p:cNvPicPr>
            <a:picLocks noChangeAspect="1" noChangeArrowheads="1"/>
          </p:cNvPicPr>
          <p:nvPr/>
        </p:nvPicPr>
        <p:blipFill>
          <a:blip r:embed="rId3">
            <a:lum bright="-18000" contrast="52000"/>
            <a:extLst>
              <a:ext uri="{28A0092B-C50C-407E-A947-70E740481C1C}">
                <a14:useLocalDpi xmlns:a14="http://schemas.microsoft.com/office/drawing/2010/main" xmlns="" val="0"/>
              </a:ext>
            </a:extLst>
          </a:blip>
          <a:srcRect l="7089" t="37325" r="71640" b="41379"/>
          <a:stretch>
            <a:fillRect/>
          </a:stretch>
        </p:blipFill>
        <p:spPr bwMode="auto">
          <a:xfrm>
            <a:off x="684213" y="620713"/>
            <a:ext cx="3735387" cy="5367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82310" name="Picture 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716463" y="1052513"/>
            <a:ext cx="3802062" cy="4752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5" fill="hold" nodeType="withEffect">
                                  <p:stCondLst>
                                    <p:cond delay="0"/>
                                  </p:stCondLst>
                                  <p:childTnLst>
                                    <p:set>
                                      <p:cBhvr>
                                        <p:cTn id="6" dur="1" fill="hold">
                                          <p:stCondLst>
                                            <p:cond delay="0"/>
                                          </p:stCondLst>
                                        </p:cTn>
                                        <p:tgtEl>
                                          <p:spTgt spid="482308"/>
                                        </p:tgtEl>
                                        <p:attrNameLst>
                                          <p:attrName>style.visibility</p:attrName>
                                        </p:attrNameLst>
                                      </p:cBhvr>
                                      <p:to>
                                        <p:strVal val="visible"/>
                                      </p:to>
                                    </p:set>
                                    <p:animEffect transition="in" filter="checkerboard(down)">
                                      <p:cBhvr>
                                        <p:cTn id="7" dur="500"/>
                                        <p:tgtEl>
                                          <p:spTgt spid="482308"/>
                                        </p:tgtEl>
                                      </p:cBhvr>
                                    </p:animEffect>
                                  </p:childTnLst>
                                </p:cTn>
                              </p:par>
                              <p:par>
                                <p:cTn id="8" presetID="5" presetClass="entr" presetSubtype="5" fill="hold" nodeType="withEffect">
                                  <p:stCondLst>
                                    <p:cond delay="0"/>
                                  </p:stCondLst>
                                  <p:childTnLst>
                                    <p:set>
                                      <p:cBhvr>
                                        <p:cTn id="9" dur="1" fill="hold">
                                          <p:stCondLst>
                                            <p:cond delay="0"/>
                                          </p:stCondLst>
                                        </p:cTn>
                                        <p:tgtEl>
                                          <p:spTgt spid="482310"/>
                                        </p:tgtEl>
                                        <p:attrNameLst>
                                          <p:attrName>style.visibility</p:attrName>
                                        </p:attrNameLst>
                                      </p:cBhvr>
                                      <p:to>
                                        <p:strVal val="visible"/>
                                      </p:to>
                                    </p:set>
                                    <p:animEffect transition="in" filter="checkerboard(down)">
                                      <p:cBhvr>
                                        <p:cTn id="10" dur="500"/>
                                        <p:tgtEl>
                                          <p:spTgt spid="4823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800" b="1" i="0" u="none" strike="noStrike" cap="none" normalizeH="0" baseline="0" smtClean="0">
            <a:ln>
              <a:noFill/>
            </a:ln>
            <a:solidFill>
              <a:schemeClr val="tx1"/>
            </a:solidFill>
            <a:effectLst/>
            <a:latin typeface="Arial"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2066</TotalTime>
  <Words>20</Words>
  <Application>Microsoft Office PowerPoint</Application>
  <PresentationFormat>Экран (4:3)</PresentationFormat>
  <Paragraphs>20</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Оформление по умолчанию</vt:lpstr>
      <vt:lpstr>Слайд 1</vt:lpstr>
      <vt:lpstr>Reja:</vt:lpstr>
      <vt:lpstr>15. Turkiston o’lkasida jadidchilik harakati. </vt:lpstr>
      <vt:lpstr>Слайд 4</vt:lpstr>
      <vt:lpstr>Слайд 5</vt:lpstr>
      <vt:lpstr>Слайд 6</vt:lpstr>
      <vt:lpstr>Слайд 7</vt:lpstr>
      <vt:lpstr>Слайд 8</vt:lpstr>
    </vt:vector>
  </TitlesOfParts>
  <Company>Организация</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ПЕДАГОГИКА ТАРИХИ</dc:title>
  <dc:creator>arxiv.uz</dc:creator>
  <cp:lastModifiedBy>acer</cp:lastModifiedBy>
  <cp:revision>394</cp:revision>
  <dcterms:created xsi:type="dcterms:W3CDTF">2012-05-02T10:03:40Z</dcterms:created>
  <dcterms:modified xsi:type="dcterms:W3CDTF">2024-11-24T15:43:15Z</dcterms:modified>
</cp:coreProperties>
</file>