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handoutMasterIdLst>
    <p:handoutMasterId r:id="rId18"/>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2278" autoAdjust="0"/>
    <p:restoredTop sz="94660"/>
  </p:normalViewPr>
  <p:slideViewPr>
    <p:cSldViewPr snapToGrid="0" showGuides="1">
      <p:cViewPr varScale="1">
        <p:scale>
          <a:sx n="117" d="100"/>
          <a:sy n="117" d="100"/>
        </p:scale>
        <p:origin x="510" y="102"/>
      </p:cViewPr>
      <p:guideLst>
        <p:guide orient="horz" pos="2159"/>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en-US"/>
          </a:p>
        </p:txBody>
      </p:sp>
      <p:sp>
        <p:nvSpPr>
          <p:cNvPr id="3" name="Date Placeholder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en-US" smtClean="0"/>
            </a:fld>
            <a:endParaRPr lang="en-US"/>
          </a:p>
        </p:txBody>
      </p:sp>
      <p:sp>
        <p:nvSpPr>
          <p:cNvPr id="4" name="Footer Placeholder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en-US"/>
          </a:p>
        </p:txBody>
      </p:sp>
      <p:sp>
        <p:nvSpPr>
          <p:cNvPr id="5" name="Slide Number Placeholder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a:p>
        </p:txBody>
      </p:sp>
      <p:sp>
        <p:nvSpPr>
          <p:cNvPr id="3" name="Slide Number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en-US" smtClean="0"/>
            </a:fld>
            <a:endParaRPr lang="en-US"/>
          </a:p>
        </p:txBody>
      </p:sp>
      <p:sp>
        <p:nvSpPr>
          <p:cNvPr id="4" name="Slide Image Placeho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12700" y="-3175"/>
            <a:ext cx="12204700" cy="6861175"/>
          </a:xfrm>
          <a:prstGeom prst="rect">
            <a:avLst/>
          </a:prstGeom>
          <a:noFill/>
          <a:ln w="9525">
            <a:noFill/>
          </a:ln>
        </p:spPr>
      </p:pic>
      <p:sp>
        <p:nvSpPr>
          <p:cNvPr id="2051" name="Rectangle 3"/>
          <p:cNvSpPr>
            <a:spLocks noGrp="1" noChangeArrowheads="1"/>
          </p:cNvSpPr>
          <p:nvPr>
            <p:ph type="ctrTitle"/>
          </p:nvPr>
        </p:nvSpPr>
        <p:spPr>
          <a:xfrm>
            <a:off x="2063751" y="1125538"/>
            <a:ext cx="9211733"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2063751" y="2351088"/>
            <a:ext cx="9218083" cy="1752600"/>
          </a:xfrm>
        </p:spPr>
        <p:txBody>
          <a:bodyPr/>
          <a:lstStyle>
            <a:lvl1pPr marL="0" indent="0" algn="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760FBDFE-C587-4B4C-A407-44438C67B59E}"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49AE70B2-8BF9-45C0-BB95-33D1B9D3A854}"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Замещающая дата 3"/>
          <p:cNvSpPr>
            <a:spLocks noGrp="1"/>
          </p:cNvSpPr>
          <p:nvPr>
            <p:ph type="dt" sz="half" idx="10"/>
          </p:nvPr>
        </p:nvSpPr>
        <p:spPr/>
        <p:txBody>
          <a:bodyPr/>
          <a:p>
            <a:fld id="{760FBDFE-C587-4B4C-A407-44438C67B59E}" type="datetimeFigureOut">
              <a:rPr lang="en-US" smtClean="0"/>
            </a:fld>
            <a:endParaRPr lang="en-US"/>
          </a:p>
        </p:txBody>
      </p:sp>
      <p:sp>
        <p:nvSpPr>
          <p:cNvPr id="5" name="Замещающий нижний колонтитул 4"/>
          <p:cNvSpPr>
            <a:spLocks noGrp="1"/>
          </p:cNvSpPr>
          <p:nvPr>
            <p:ph type="ftr" sz="quarter" idx="11"/>
          </p:nvPr>
        </p:nvSpPr>
        <p:spPr/>
        <p:txBody>
          <a:bodyPr/>
          <a:p>
            <a:endParaRPr lang="en-US"/>
          </a:p>
        </p:txBody>
      </p:sp>
      <p:sp>
        <p:nvSpPr>
          <p:cNvPr id="6" name="Замещающий номер слайда 5"/>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Замещающая дата 3"/>
          <p:cNvSpPr>
            <a:spLocks noGrp="1"/>
          </p:cNvSpPr>
          <p:nvPr>
            <p:ph type="dt" sz="half" idx="10"/>
          </p:nvPr>
        </p:nvSpPr>
        <p:spPr/>
        <p:txBody>
          <a:bodyPr/>
          <a:p>
            <a:fld id="{760FBDFE-C587-4B4C-A407-44438C67B59E}" type="datetimeFigureOut">
              <a:rPr lang="en-US" smtClean="0"/>
            </a:fld>
            <a:endParaRPr lang="en-US"/>
          </a:p>
        </p:txBody>
      </p:sp>
      <p:sp>
        <p:nvSpPr>
          <p:cNvPr id="5" name="Замещающий нижний колонтитул 4"/>
          <p:cNvSpPr>
            <a:spLocks noGrp="1"/>
          </p:cNvSpPr>
          <p:nvPr>
            <p:ph type="ftr" sz="quarter" idx="11"/>
          </p:nvPr>
        </p:nvSpPr>
        <p:spPr/>
        <p:txBody>
          <a:bodyPr/>
          <a:p>
            <a:endParaRPr lang="en-US"/>
          </a:p>
        </p:txBody>
      </p:sp>
      <p:sp>
        <p:nvSpPr>
          <p:cNvPr id="6" name="Замещающий номер слайда 5"/>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Замещающая дата 4"/>
          <p:cNvSpPr>
            <a:spLocks noGrp="1"/>
          </p:cNvSpPr>
          <p:nvPr>
            <p:ph type="dt" sz="half" idx="10"/>
          </p:nvPr>
        </p:nvSpPr>
        <p:spPr/>
        <p:txBody>
          <a:bodyPr/>
          <a:p>
            <a:fld id="{760FBDFE-C587-4B4C-A407-44438C67B59E}" type="datetimeFigureOut">
              <a:rPr lang="en-US" smtClean="0"/>
            </a:fld>
            <a:endParaRPr lang="en-US"/>
          </a:p>
        </p:txBody>
      </p:sp>
      <p:sp>
        <p:nvSpPr>
          <p:cNvPr id="6" name="Замещающий нижний колонтитул 5"/>
          <p:cNvSpPr>
            <a:spLocks noGrp="1"/>
          </p:cNvSpPr>
          <p:nvPr>
            <p:ph type="ftr" sz="quarter" idx="11"/>
          </p:nvPr>
        </p:nvSpPr>
        <p:spPr/>
        <p:txBody>
          <a:bodyPr/>
          <a:p>
            <a:endParaRPr lang="en-US"/>
          </a:p>
        </p:txBody>
      </p:sp>
      <p:sp>
        <p:nvSpPr>
          <p:cNvPr id="7" name="Замещающий номер слайда 6"/>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Замещающая дата 6"/>
          <p:cNvSpPr>
            <a:spLocks noGrp="1"/>
          </p:cNvSpPr>
          <p:nvPr>
            <p:ph type="dt" sz="half" idx="10"/>
          </p:nvPr>
        </p:nvSpPr>
        <p:spPr/>
        <p:txBody>
          <a:bodyPr/>
          <a:p>
            <a:fld id="{760FBDFE-C587-4B4C-A407-44438C67B59E}" type="datetimeFigureOut">
              <a:rPr lang="en-US" smtClean="0"/>
            </a:fld>
            <a:endParaRPr lang="en-US"/>
          </a:p>
        </p:txBody>
      </p:sp>
      <p:sp>
        <p:nvSpPr>
          <p:cNvPr id="8" name="Замещающий нижний колонтитул 7"/>
          <p:cNvSpPr>
            <a:spLocks noGrp="1"/>
          </p:cNvSpPr>
          <p:nvPr>
            <p:ph type="ftr" sz="quarter" idx="11"/>
          </p:nvPr>
        </p:nvSpPr>
        <p:spPr/>
        <p:txBody>
          <a:bodyPr/>
          <a:p>
            <a:endParaRPr lang="en-US"/>
          </a:p>
        </p:txBody>
      </p:sp>
      <p:sp>
        <p:nvSpPr>
          <p:cNvPr id="9" name="Замещающий номер слайда 8"/>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Замещающая дата 2"/>
          <p:cNvSpPr>
            <a:spLocks noGrp="1"/>
          </p:cNvSpPr>
          <p:nvPr>
            <p:ph type="dt" sz="half" idx="10"/>
          </p:nvPr>
        </p:nvSpPr>
        <p:spPr/>
        <p:txBody>
          <a:bodyPr/>
          <a:p>
            <a:fld id="{760FBDFE-C587-4B4C-A407-44438C67B59E}" type="datetimeFigureOut">
              <a:rPr lang="en-US" smtClean="0"/>
            </a:fld>
            <a:endParaRPr lang="en-US"/>
          </a:p>
        </p:txBody>
      </p:sp>
      <p:sp>
        <p:nvSpPr>
          <p:cNvPr id="4" name="Замещающий нижний колонтитул 3"/>
          <p:cNvSpPr>
            <a:spLocks noGrp="1"/>
          </p:cNvSpPr>
          <p:nvPr>
            <p:ph type="ftr" sz="quarter" idx="11"/>
          </p:nvPr>
        </p:nvSpPr>
        <p:spPr/>
        <p:txBody>
          <a:bodyPr/>
          <a:p>
            <a:endParaRPr lang="en-US"/>
          </a:p>
        </p:txBody>
      </p:sp>
      <p:sp>
        <p:nvSpPr>
          <p:cNvPr id="5" name="Замещающий номер слайда 4"/>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Замещающая дата 1"/>
          <p:cNvSpPr>
            <a:spLocks noGrp="1"/>
          </p:cNvSpPr>
          <p:nvPr>
            <p:ph type="dt" sz="half" idx="10"/>
          </p:nvPr>
        </p:nvSpPr>
        <p:spPr/>
        <p:txBody>
          <a:bodyPr/>
          <a:p>
            <a:fld id="{760FBDFE-C587-4B4C-A407-44438C67B59E}" type="datetimeFigureOut">
              <a:rPr lang="en-US" smtClean="0"/>
            </a:fld>
            <a:endParaRPr lang="en-US"/>
          </a:p>
        </p:txBody>
      </p:sp>
      <p:sp>
        <p:nvSpPr>
          <p:cNvPr id="3" name="Замещающий нижний колонтитул 2"/>
          <p:cNvSpPr>
            <a:spLocks noGrp="1"/>
          </p:cNvSpPr>
          <p:nvPr>
            <p:ph type="ftr" sz="quarter" idx="11"/>
          </p:nvPr>
        </p:nvSpPr>
        <p:spPr/>
        <p:txBody>
          <a:bodyPr/>
          <a:p>
            <a:endParaRPr lang="en-US"/>
          </a:p>
        </p:txBody>
      </p:sp>
      <p:sp>
        <p:nvSpPr>
          <p:cNvPr id="4" name="Замещающий номер слайда 3"/>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Замещающая дата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Замещающий нижний колонтитул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Замещающий номер слайда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39722A4-B7DD-4972-B8CF-0A4F6863DCFD}"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Замещающая дата 4"/>
          <p:cNvSpPr>
            <a:spLocks noGrp="1"/>
          </p:cNvSpPr>
          <p:nvPr>
            <p:ph type="dt" sz="half" idx="10"/>
          </p:nvPr>
        </p:nvSpPr>
        <p:spPr/>
        <p:txBody>
          <a:bodyPr/>
          <a:p>
            <a:fld id="{9EFD9D74-47D9-4702-A33C-335B63B48DBF}" type="datetimeFigureOut">
              <a:rPr lang="en-US" smtClean="0"/>
            </a:fld>
            <a:endParaRPr lang="en-US" dirty="0"/>
          </a:p>
        </p:txBody>
      </p:sp>
      <p:sp>
        <p:nvSpPr>
          <p:cNvPr id="6" name="Замещающий нижний колонтитул 5"/>
          <p:cNvSpPr>
            <a:spLocks noGrp="1"/>
          </p:cNvSpPr>
          <p:nvPr>
            <p:ph type="ftr" sz="quarter" idx="11"/>
          </p:nvPr>
        </p:nvSpPr>
        <p:spPr/>
        <p:txBody>
          <a:bodyPr/>
          <a:p>
            <a:endParaRPr lang="en-US" dirty="0"/>
          </a:p>
        </p:txBody>
      </p:sp>
      <p:sp>
        <p:nvSpPr>
          <p:cNvPr id="7" name="Замещающий номер слайда 6"/>
          <p:cNvSpPr>
            <a:spLocks noGrp="1"/>
          </p:cNvSpPr>
          <p:nvPr>
            <p:ph type="sldNum" sz="quarter" idx="12"/>
          </p:nvPr>
        </p:nvSpPr>
        <p:spPr/>
        <p:txBody>
          <a:bodyPr/>
          <a:p>
            <a:fld id="{FABC47A4-756D-490B-A52F-7D9E2C9FC05F}"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Замещающая дата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Замещающий нижний колонтитул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Замещающий номер слайда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39722A4-B7DD-4972-B8CF-0A4F6863DCFD}"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Замещающая дата 3"/>
          <p:cNvSpPr>
            <a:spLocks noGrp="1"/>
          </p:cNvSpPr>
          <p:nvPr>
            <p:ph type="dt" sz="half" idx="10"/>
          </p:nvPr>
        </p:nvSpPr>
        <p:spPr/>
        <p:txBody>
          <a:bodyPr/>
          <a:p>
            <a:fld id="{760FBDFE-C587-4B4C-A407-44438C67B59E}" type="datetimeFigureOut">
              <a:rPr lang="en-US" smtClean="0"/>
            </a:fld>
            <a:endParaRPr lang="en-US"/>
          </a:p>
        </p:txBody>
      </p:sp>
      <p:sp>
        <p:nvSpPr>
          <p:cNvPr id="5" name="Замещающий нижний колонтитул 4"/>
          <p:cNvSpPr>
            <a:spLocks noGrp="1"/>
          </p:cNvSpPr>
          <p:nvPr>
            <p:ph type="ftr" sz="quarter" idx="11"/>
          </p:nvPr>
        </p:nvSpPr>
        <p:spPr/>
        <p:txBody>
          <a:bodyPr/>
          <a:p>
            <a:endParaRPr lang="en-US"/>
          </a:p>
        </p:txBody>
      </p:sp>
      <p:sp>
        <p:nvSpPr>
          <p:cNvPr id="6" name="Замещающий номер слайда 5"/>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6"/>
          <p:cNvPicPr>
            <a:picLocks noChangeAspect="1"/>
          </p:cNvPicPr>
          <p:nvPr/>
        </p:nvPicPr>
        <p:blipFill>
          <a:blip r:embed="rId12"/>
          <a:stretch>
            <a:fillRect/>
          </a:stretch>
        </p:blipFill>
        <p:spPr>
          <a:xfrm>
            <a:off x="0" y="0"/>
            <a:ext cx="12198351" cy="6861175"/>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760FBDFE-C587-4B4C-A407-44438C67B59E}" type="datetimeFigureOut">
              <a:rPr lang="en-US" smtClean="0"/>
            </a:fld>
            <a:endParaRPr lang="en-US" dirty="0"/>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49AE70B2-8BF9-45C0-BB95-33D1B9D3A854}"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bg1"/>
          </a:solidFill>
          <a:latin typeface="+mj-lt"/>
          <a:ea typeface="+mj-ea"/>
          <a:cs typeface="+mj-cs"/>
        </a:defRPr>
      </a:lvl1pPr>
      <a:lvl2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ctrTitle"/>
          </p:nvPr>
        </p:nvSpPr>
        <p:spPr/>
        <p:txBody>
          <a:bodyPr>
            <a:normAutofit fontScale="90000"/>
          </a:bodyPr>
          <a:p>
            <a:r>
              <a:rPr lang="en-US" altLang="ru-RU" sz="3555" b="1">
                <a:solidFill>
                  <a:schemeClr val="tx1"/>
                </a:solidFill>
                <a:latin typeface="Times New Roman" panose="02020603050405020304" charset="0"/>
                <a:cs typeface="Times New Roman" panose="02020603050405020304" charset="0"/>
              </a:rPr>
              <a:t>5</a:t>
            </a:r>
            <a:r>
              <a:rPr lang="ru-RU" altLang="en-US" sz="3555" b="1">
                <a:solidFill>
                  <a:schemeClr val="tx1"/>
                </a:solidFill>
                <a:latin typeface="Times New Roman" panose="02020603050405020304" charset="0"/>
                <a:cs typeface="Times New Roman" panose="02020603050405020304" charset="0"/>
              </a:rPr>
              <a:t>-Mavzu: “YASHIL IQTISODIYOT”GA OʻTISH JARAYONINI MOLIYALASHTIRISH</a:t>
            </a:r>
            <a:endParaRPr lang="ru-RU" altLang="en-US" sz="3555" b="1">
              <a:solidFill>
                <a:schemeClr val="tx1"/>
              </a:solidFill>
              <a:latin typeface="Times New Roman" panose="02020603050405020304" charset="0"/>
              <a:cs typeface="Times New Roman" panose="02020603050405020304" charset="0"/>
            </a:endParaRPr>
          </a:p>
        </p:txBody>
      </p:sp>
      <p:sp>
        <p:nvSpPr>
          <p:cNvPr id="3" name="Подзаголовок 2"/>
          <p:cNvSpPr>
            <a:spLocks noGrp="1"/>
          </p:cNvSpPr>
          <p:nvPr>
            <p:ph type="subTitle" idx="1"/>
          </p:nvPr>
        </p:nvSpPr>
        <p:spPr>
          <a:xfrm>
            <a:off x="244475" y="2351405"/>
            <a:ext cx="11653520" cy="3226435"/>
          </a:xfrm>
        </p:spPr>
        <p:txBody>
          <a:bodyPr/>
          <a:p>
            <a:pPr algn="l"/>
            <a:r>
              <a:rPr lang="en-US" altLang="ru-RU">
                <a:solidFill>
                  <a:schemeClr val="tx1"/>
                </a:solidFill>
              </a:rPr>
              <a:t>5</a:t>
            </a:r>
            <a:r>
              <a:rPr lang="ru-RU" altLang="en-US">
                <a:solidFill>
                  <a:schemeClr val="tx1"/>
                </a:solidFill>
              </a:rPr>
              <a:t>.1.“Yashil moliyalashtirish” tushunchasi</a:t>
            </a:r>
            <a:endParaRPr lang="ru-RU" altLang="en-US">
              <a:solidFill>
                <a:schemeClr val="tx1"/>
              </a:solidFill>
            </a:endParaRPr>
          </a:p>
          <a:p>
            <a:pPr algn="l"/>
            <a:r>
              <a:rPr lang="en-US" altLang="ru-RU">
                <a:solidFill>
                  <a:schemeClr val="tx1"/>
                </a:solidFill>
              </a:rPr>
              <a:t>5</a:t>
            </a:r>
            <a:r>
              <a:rPr lang="ru-RU" altLang="en-US">
                <a:solidFill>
                  <a:schemeClr val="tx1"/>
                </a:solidFill>
              </a:rPr>
              <a:t>.2. “Yashil moliyalashtirish” tizimining tarkibi va amal qilish xususiyatlari</a:t>
            </a:r>
            <a:endParaRPr lang="ru-RU" altLang="en-US">
              <a:solidFill>
                <a:schemeClr val="tx1"/>
              </a:solidFill>
            </a:endParaRPr>
          </a:p>
          <a:p>
            <a:pPr algn="l"/>
            <a:r>
              <a:rPr lang="en-US" altLang="ru-RU">
                <a:solidFill>
                  <a:schemeClr val="tx1"/>
                </a:solidFill>
              </a:rPr>
              <a:t>5</a:t>
            </a:r>
            <a:r>
              <a:rPr lang="ru-RU" altLang="en-US">
                <a:solidFill>
                  <a:schemeClr val="tx1"/>
                </a:solidFill>
              </a:rPr>
              <a:t>.3. “Yashil loyihalar”ni investitsiyalash yoʻnalishlari va dastaklari</a:t>
            </a:r>
            <a:endParaRPr lang="ru-RU" altLang="en-US">
              <a:solidFill>
                <a:schemeClr val="tx1"/>
              </a:solidFill>
            </a:endParaRPr>
          </a:p>
          <a:p>
            <a:pPr algn="l"/>
            <a:r>
              <a:rPr lang="en-US" altLang="ru-RU">
                <a:solidFill>
                  <a:schemeClr val="tx1"/>
                </a:solidFill>
              </a:rPr>
              <a:t>5</a:t>
            </a:r>
            <a:r>
              <a:rPr lang="ru-RU" altLang="en-US">
                <a:solidFill>
                  <a:schemeClr val="tx1"/>
                </a:solidFill>
              </a:rPr>
              <a:t>.4. Jahon moliya bozorida “yashil obligatsiyalar”ning oʻrni</a:t>
            </a:r>
            <a:endParaRPr lang="ru-RU" altLang="en-US">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en-US" altLang="ru-RU">
                <a:solidFill>
                  <a:schemeClr val="tx1"/>
                </a:solidFill>
                <a:sym typeface="+mn-ea"/>
              </a:rPr>
              <a:t>5</a:t>
            </a:r>
            <a:r>
              <a:rPr lang="ru-RU" altLang="en-US">
                <a:solidFill>
                  <a:schemeClr val="tx1"/>
                </a:solidFill>
                <a:sym typeface="+mn-ea"/>
              </a:rPr>
              <a:t>.1.“Yashil moliyalashtirish” tushunchasi</a:t>
            </a:r>
            <a:endParaRPr lang="ru-RU" altLang="en-US"/>
          </a:p>
        </p:txBody>
      </p:sp>
      <p:sp>
        <p:nvSpPr>
          <p:cNvPr id="3" name="Замещающее содержимое 2"/>
          <p:cNvSpPr>
            <a:spLocks noGrp="1"/>
          </p:cNvSpPr>
          <p:nvPr>
            <p:ph idx="1"/>
          </p:nvPr>
        </p:nvSpPr>
        <p:spPr/>
        <p:txBody>
          <a:bodyPr/>
          <a:p>
            <a:r>
              <a:rPr lang="ru-RU" altLang="en-US" b="1">
                <a:solidFill>
                  <a:schemeClr val="tx1"/>
                </a:solidFill>
              </a:rPr>
              <a:t>Yashil moliyalashtirish</a:t>
            </a:r>
            <a:r>
              <a:rPr lang="ru-RU" altLang="en-US"/>
              <a:t> investitsiyalarni ijobiy ekologik natijalarga olib keladigan loyihalar va tadbirlarga yo'naltiradigan moliyaviy vositalar, mahsulotlar va mexanizmlarni anglatadi. Ushbu investitsiyalar iqlim o'zgarishini yumshatish, resurslar samaradorligini oshirish, biologik xilma-xillikni himoya qilish va energiya, transport, qishloq xo'jaligi va infratuzilma kabi turli sohalarda ekologik barqarorlikni oshirishga qaratilgan. Yashil moliyalashtirish keng ko'lamli moliyaviy vositalarni, jumladan yashil obligatsiyalar, yashil kreditlar, ta'sirli investitsiyalar va barqarorlik bilan bog'liq moliyaviy mahsulotlarni o'z ichiga oladi.</a:t>
            </a:r>
            <a:endParaRPr lang="ru-RU"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ru-RU" altLang="en-US" b="1">
                <a:solidFill>
                  <a:schemeClr val="tx1"/>
                </a:solidFill>
              </a:rPr>
              <a:t>Yashil moliyalashtirishning ahamiyati quyidagilar</a:t>
            </a:r>
            <a:endParaRPr lang="ru-RU" altLang="en-US" b="1">
              <a:solidFill>
                <a:schemeClr val="tx1"/>
              </a:solidFill>
            </a:endParaRPr>
          </a:p>
        </p:txBody>
      </p:sp>
      <p:sp>
        <p:nvSpPr>
          <p:cNvPr id="3" name="Замещающее содержимое 2"/>
          <p:cNvSpPr>
            <a:spLocks noGrp="1"/>
          </p:cNvSpPr>
          <p:nvPr>
            <p:ph idx="1"/>
          </p:nvPr>
        </p:nvSpPr>
        <p:spPr/>
        <p:txBody>
          <a:bodyPr/>
          <a:p>
            <a:r>
              <a:rPr lang="ru-RU" altLang="en-US"/>
              <a:t>Iqlim o‘zgarishiga qarshi kurashish</a:t>
            </a:r>
            <a:r>
              <a:rPr lang="en-US" altLang="ru-RU"/>
              <a:t>;</a:t>
            </a:r>
            <a:endParaRPr lang="en-US" altLang="ru-RU"/>
          </a:p>
          <a:p>
            <a:r>
              <a:rPr lang="en-US" altLang="ru-RU"/>
              <a:t>Barqaror infratuzilmani rag‘batlantirish;</a:t>
            </a:r>
            <a:endParaRPr lang="en-US" altLang="ru-RU"/>
          </a:p>
          <a:p>
            <a:r>
              <a:rPr lang="en-US" altLang="ru-RU"/>
              <a:t>Innovatsiyalar va texnologiyalarni qabul qilishni rag‘batlantirish;</a:t>
            </a:r>
            <a:endParaRPr lang="en-US" altLang="ru-RU"/>
          </a:p>
          <a:p>
            <a:r>
              <a:rPr lang="en-US" altLang="ru-RU"/>
              <a:t>Korporativ mas'uliyatni oshirish;</a:t>
            </a:r>
            <a:endParaRPr lang="en-US" alt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en-US" altLang="ru-RU"/>
              <a:t>.</a:t>
            </a:r>
            <a:endParaRPr lang="en-US" altLang="ru-RU"/>
          </a:p>
        </p:txBody>
      </p:sp>
      <p:sp>
        <p:nvSpPr>
          <p:cNvPr id="3" name="Замещающее содержимое 2"/>
          <p:cNvSpPr>
            <a:spLocks noGrp="1"/>
          </p:cNvSpPr>
          <p:nvPr>
            <p:ph idx="1"/>
          </p:nvPr>
        </p:nvSpPr>
        <p:spPr/>
        <p:txBody>
          <a:bodyPr/>
          <a:p>
            <a:r>
              <a:rPr lang="ru-RU" altLang="en-US"/>
              <a:t>Umumiy tarzda “yashil moliya”lar (“green finance”) deyilganda ekologik toza, energiya samaradorligi yuqori va past uglerodli loyihalarni amalga oshirishga yoʻnaltirilgan investitsiyalar va boshqa moliyaviy dastaklar yigʻindisini tushunish mumkin. Aksariyat holatlarda ekologik mas’uliyatli investitsiyalash (“environmentally responsible investment”) va iqlim oʻzgarishlari bogʻliq investitsiyalash (“climate change investment”) kabi tushunchalar “yashil moliya” tushunchasining sinonimi sifatida foydalaniladi.</a:t>
            </a:r>
            <a:endParaRPr lang="ru-RU"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endParaRPr lang="ru-RU" altLang="en-US"/>
          </a:p>
        </p:txBody>
      </p:sp>
      <p:sp>
        <p:nvSpPr>
          <p:cNvPr id="3" name="Замещающее содержимое 2"/>
          <p:cNvSpPr>
            <a:spLocks noGrp="1"/>
          </p:cNvSpPr>
          <p:nvPr>
            <p:ph idx="1"/>
          </p:nvPr>
        </p:nvSpPr>
        <p:spPr/>
        <p:txBody>
          <a:bodyPr/>
          <a:p>
            <a:r>
              <a:rPr lang="ru-RU" altLang="en-US"/>
              <a:t>“Yashil moliya”lar atamasi ilk bor taniqli iqtisodchi olim Richard Sandor tomonidan 1992-yilda Nyu-Yorkdagi Kolumbiya universitetida ishlab chiqilgan maxsus oʻquv dasturida qoʻllanilgan[ Riichert L. Sandor. ‘‘Good Derivatives: A Storiy of Financial and Environmental Innovation. ‘‘ John Wiley &amp; Sons. February 2012]. 2002-yilda Stenford universiteti professori Gletchen Deyl tomonidan nashr etilgan “Yangi tabiat iqtisodiyot” kitobida tabiiy resurslar muhofazasini moliyalashtirish masalalari koʻrib chiqilgan</a:t>
            </a:r>
            <a:r>
              <a:rPr lang="en-US" altLang="ru-RU"/>
              <a:t>.</a:t>
            </a:r>
            <a:endParaRPr lang="en-US" alt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ru-RU" altLang="en-US" sz="2400" b="1">
                <a:solidFill>
                  <a:schemeClr val="tx1"/>
                </a:solidFill>
              </a:rPr>
              <a:t>Karl Burkart esa “yashil iqtisodiyotni” tarmoq nuqtai nazaridan qarab chiqadi va uni quyidagi tarmoqlarga boʻladi</a:t>
            </a:r>
            <a:endParaRPr lang="ru-RU" altLang="en-US" sz="2400" b="1">
              <a:solidFill>
                <a:schemeClr val="tx1"/>
              </a:solidFill>
            </a:endParaRPr>
          </a:p>
        </p:txBody>
      </p:sp>
      <p:sp>
        <p:nvSpPr>
          <p:cNvPr id="3" name="Замещающее содержимое 2"/>
          <p:cNvSpPr>
            <a:spLocks noGrp="1"/>
          </p:cNvSpPr>
          <p:nvPr>
            <p:ph idx="1"/>
          </p:nvPr>
        </p:nvSpPr>
        <p:spPr/>
        <p:txBody>
          <a:bodyPr/>
          <a:p>
            <a:r>
              <a:rPr lang="ru-RU" altLang="en-US" sz="2000" b="1"/>
              <a:t>-tiklanadigan energiya manbalari (quyosh, shamol, bioyoqilgʻi va h.k.); </a:t>
            </a:r>
            <a:endParaRPr lang="ru-RU" altLang="en-US" sz="2000" b="1"/>
          </a:p>
          <a:p>
            <a:r>
              <a:rPr lang="ru-RU" altLang="en-US" sz="2000" b="1"/>
              <a:t>-“yashil” binolar (qurilish va arxitekturada resurs va energiya tejovchi texnologiyalarni qoʻllash); </a:t>
            </a:r>
            <a:endParaRPr lang="ru-RU" altLang="en-US" sz="2000" b="1"/>
          </a:p>
          <a:p>
            <a:r>
              <a:rPr lang="ru-RU" altLang="en-US" sz="2000" b="1"/>
              <a:t>-ekologik toza transport (muqobil yoqilgʻi turlari, jamoat transportini rivojlantirish, gibridelektr avtomobillari va karshering va karpuling [ Birgalikda avtomabildan foydalanish  ( carshaling, carpooling) ]); </a:t>
            </a:r>
            <a:endParaRPr lang="ru-RU" altLang="en-US" sz="2000" b="1"/>
          </a:p>
          <a:p>
            <a:r>
              <a:rPr lang="ru-RU" altLang="en-US" sz="2000" b="1"/>
              <a:t>-suv resurslaridan foydalanishni boshqarish (suvni tozalash va qayta foydalanish, suv sarfini kamaytirish, yomgʻir suvlaridan foydalanish va h.k.) xoʻjalik va ishlab chiqarish chiqindilari utilizatsiyasi (chiqindilarni qayta ishlash, utilizatsiya talab etmaydigan tara va qadoqlardan foydalanish); </a:t>
            </a:r>
            <a:endParaRPr lang="ru-RU" altLang="en-US" sz="2000" b="1"/>
          </a:p>
          <a:p>
            <a:r>
              <a:rPr lang="ru-RU" altLang="en-US" sz="2000" b="1"/>
              <a:t>-yer holatini yaxshilash (shahar hududlarida parklar va kichik oʻrmonlar barpo etish, organik qishloq xoʻjalik mahsulotlarini yetishtirish, oʻrmonlar va daraxtzorlarni tiklash, tuproq unumdorligini yaxshilash). </a:t>
            </a:r>
            <a:endParaRPr lang="ru-RU" altLang="en-US" sz="20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en-US" altLang="ru-RU" sz="3200" b="1">
                <a:solidFill>
                  <a:schemeClr val="tx1"/>
                </a:solidFill>
              </a:rPr>
              <a:t>5</a:t>
            </a:r>
            <a:r>
              <a:rPr lang="ru-RU" altLang="en-US" sz="3200" b="1">
                <a:solidFill>
                  <a:schemeClr val="tx1"/>
                </a:solidFill>
              </a:rPr>
              <a:t>.2. “Yashil moliyalashtirish” tizimining tarkibi va amal qilish xususiyatlari</a:t>
            </a:r>
            <a:endParaRPr lang="ru-RU" altLang="en-US" sz="3200" b="1">
              <a:solidFill>
                <a:schemeClr val="tx1"/>
              </a:solidFill>
            </a:endParaRPr>
          </a:p>
        </p:txBody>
      </p:sp>
      <p:sp>
        <p:nvSpPr>
          <p:cNvPr id="3" name="Замещающее содержимое 2"/>
          <p:cNvSpPr>
            <a:spLocks noGrp="1"/>
          </p:cNvSpPr>
          <p:nvPr>
            <p:ph idx="1"/>
          </p:nvPr>
        </p:nvSpPr>
        <p:spPr/>
        <p:txBody>
          <a:bodyPr/>
          <a:p>
            <a:r>
              <a:rPr lang="ru-RU" altLang="en-US" b="1"/>
              <a:t>Yashil moliyalashtirishning tarkibi:</a:t>
            </a:r>
            <a:endParaRPr lang="ru-RU" altLang="en-US" b="1"/>
          </a:p>
          <a:p>
            <a:r>
              <a:rPr lang="en-US" altLang="ru-RU" b="1"/>
              <a:t>1</a:t>
            </a:r>
            <a:r>
              <a:rPr lang="en-US" altLang="ru-RU"/>
              <a:t>.Ekologik boshqaruv va sertifikatlash: Yashil moliyalashtirish, biznes tadbirlarining ekologik boshqaruvini va ekologik moddalar bilan ishlov berilgan mahsulotlarni sertifikatlashni talab qiladi. Bu, moddiy faoliyatlar va ishlab chiqarish jarayonlarini ekologik ravishda boshqarishni va moddiy isrofni kamaytirishni koʻzdan kechirishni maqsadga oladi.</a:t>
            </a:r>
            <a:endParaRPr lang="en-US" alt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en-US" altLang="ru-RU"/>
              <a:t>.</a:t>
            </a:r>
            <a:endParaRPr lang="en-US" altLang="ru-RU"/>
          </a:p>
        </p:txBody>
      </p:sp>
      <p:sp>
        <p:nvSpPr>
          <p:cNvPr id="3" name="Замещающее содержимое 2"/>
          <p:cNvSpPr>
            <a:spLocks noGrp="1"/>
          </p:cNvSpPr>
          <p:nvPr>
            <p:ph idx="1"/>
          </p:nvPr>
        </p:nvSpPr>
        <p:spPr/>
        <p:txBody>
          <a:bodyPr/>
          <a:p>
            <a:r>
              <a:rPr lang="en-US" altLang="ru-RU" b="1">
                <a:solidFill>
                  <a:schemeClr val="tx1"/>
                </a:solidFill>
              </a:rPr>
              <a:t>2.</a:t>
            </a:r>
            <a:r>
              <a:rPr lang="ru-RU" altLang="en-US" b="1">
                <a:solidFill>
                  <a:schemeClr val="tx1"/>
                </a:solidFill>
              </a:rPr>
              <a:t>Jamiyat va biznes hamkorligi:</a:t>
            </a:r>
            <a:endParaRPr lang="ru-RU" altLang="en-US" b="1">
              <a:solidFill>
                <a:schemeClr val="tx1"/>
              </a:solidFill>
            </a:endParaRPr>
          </a:p>
          <a:p>
            <a:r>
              <a:rPr lang="ru-RU" altLang="en-US"/>
              <a:t>Yashil moliyalashtirish tizimi, jamiyat va biznes tadbirlarini oʻzaro bir-biriga bogʻliq koʻrinishda birlashtiradi. Bu, jamiyatni ekologik ravishda rivojlantirishda va biznes tadbirlarini muvofiqlik darajasini oshirishda ishtirok etishni koʻzda tutadi.</a:t>
            </a:r>
            <a:endParaRPr lang="ru-RU" altLang="en-US"/>
          </a:p>
          <a:p>
            <a:r>
              <a:rPr lang="en-US" altLang="ru-RU" b="1"/>
              <a:t>3.</a:t>
            </a:r>
            <a:r>
              <a:rPr lang="ru-RU" altLang="en-US" b="1"/>
              <a:t>Yashil energetika samaraodorligi:</a:t>
            </a:r>
            <a:endParaRPr lang="ru-RU" altLang="en-US" b="1"/>
          </a:p>
          <a:p>
            <a:r>
              <a:rPr lang="ru-RU" altLang="en-US"/>
              <a:t>Tizim, energiya sohasidagi faoliyatlar va energiya manbalarini ishlatishda yashil energetika samaraodorligini oshirishni talab qiladi. Bu, energiya isrofini kamaytirish, yashil energetika manbalaridan foydalanish va energiya samaradorligini oshirishga yoʻnaltiriladi.</a:t>
            </a:r>
            <a:endParaRPr lang="ru-RU"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en-US" altLang="ru-RU"/>
              <a:t>.</a:t>
            </a:r>
            <a:endParaRPr lang="en-US" altLang="ru-RU"/>
          </a:p>
        </p:txBody>
      </p:sp>
      <p:sp>
        <p:nvSpPr>
          <p:cNvPr id="3" name="Замещающее содержимое 2"/>
          <p:cNvSpPr>
            <a:spLocks noGrp="1"/>
          </p:cNvSpPr>
          <p:nvPr>
            <p:ph idx="1"/>
          </p:nvPr>
        </p:nvSpPr>
        <p:spPr>
          <a:xfrm>
            <a:off x="609600" y="774065"/>
            <a:ext cx="10972800" cy="5353685"/>
          </a:xfrm>
        </p:spPr>
        <p:txBody>
          <a:bodyPr/>
          <a:p>
            <a:r>
              <a:rPr lang="en-US" altLang="ru-RU" b="1"/>
              <a:t>4.</a:t>
            </a:r>
            <a:r>
              <a:rPr lang="ru-RU" altLang="en-US" b="1"/>
              <a:t>Moliya resurslarini oʻqitish va investitsiyalar: </a:t>
            </a:r>
            <a:endParaRPr lang="ru-RU" altLang="en-US" b="1"/>
          </a:p>
          <a:p>
            <a:r>
              <a:rPr lang="ru-RU" altLang="en-US"/>
              <a:t>Yashil moliyalashtirish tizimi, moliya resurslarini yashil tadbirlar va loyihalarga oʻqitish, investitsiyalarni yashil innovatsiyalarga ajratish va ekologik boshqaruvni rivojlantirish uchun qoʻllab-quvvatlashni oʻz ichiga oladi.</a:t>
            </a:r>
            <a:endParaRPr lang="ru-RU" altLang="en-US"/>
          </a:p>
          <a:p>
            <a:r>
              <a:rPr lang="en-US" altLang="ru-RU" b="1"/>
              <a:t>5.</a:t>
            </a:r>
            <a:r>
              <a:rPr lang="ru-RU" altLang="en-US" b="1"/>
              <a:t>Bilim va Texnologiya Hamkorligi:</a:t>
            </a:r>
            <a:endParaRPr lang="ru-RU" altLang="en-US" b="1"/>
          </a:p>
          <a:p>
            <a:r>
              <a:rPr lang="ru-RU" altLang="en-US"/>
              <a:t>Tizim, yashil innovatsiyalarni rivojlantirish, yashil texnologiyalarni joriy etish va ularni moddiy faoliyatlar va ishlab chiqarish jarayonlarida qoʻllab-quvvatlashni taʼminlaydi. Bu, ekologik ravishda faol ishtirok etish va yangi yashil texnologiyalarni oʻrganishga asoslanadi.</a:t>
            </a:r>
            <a:endParaRPr lang="ru-RU"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en-US" altLang="ru-RU"/>
              <a:t>.</a:t>
            </a:r>
            <a:endParaRPr lang="en-US" altLang="ru-RU"/>
          </a:p>
        </p:txBody>
      </p:sp>
      <p:sp>
        <p:nvSpPr>
          <p:cNvPr id="3" name="Замещающее содержимое 2"/>
          <p:cNvSpPr>
            <a:spLocks noGrp="1"/>
          </p:cNvSpPr>
          <p:nvPr>
            <p:ph idx="1"/>
          </p:nvPr>
        </p:nvSpPr>
        <p:spPr/>
        <p:txBody>
          <a:bodyPr/>
          <a:p>
            <a:r>
              <a:rPr lang="en-US" altLang="ru-RU" b="1"/>
              <a:t>6.</a:t>
            </a:r>
            <a:r>
              <a:rPr lang="ru-RU" altLang="en-US" b="1"/>
              <a:t>Monitoring va Baholash:</a:t>
            </a:r>
            <a:endParaRPr lang="ru-RU" altLang="en-US" b="1"/>
          </a:p>
          <a:p>
            <a:r>
              <a:rPr lang="ru-RU" altLang="en-US"/>
              <a:t>Yashil moliyalashtirish tizimi, moddiy faoliyatlar va tadbirlar davomida ekologik ravishda oʻzgarishlarni monitoring qilish va baholashni talab qiladi. Bu, jarayonlarni nazorat qilish va ularning yashil moliyalashtirish maqsadlariga muvofiqlik darajasini aniqlash uchun muhimdir.</a:t>
            </a:r>
            <a:endParaRPr lang="ru-RU" altLang="en-US"/>
          </a:p>
          <a:p>
            <a:r>
              <a:rPr lang="en-US" altLang="ru-RU" b="1"/>
              <a:t>7.</a:t>
            </a:r>
            <a:r>
              <a:rPr lang="ru-RU" altLang="en-US" b="1"/>
              <a:t>Oʻzaro maʼlumot almashtirish:</a:t>
            </a:r>
            <a:endParaRPr lang="ru-RU" altLang="en-US" b="1"/>
          </a:p>
          <a:p>
            <a:r>
              <a:rPr lang="ru-RU" altLang="en-US"/>
              <a:t>Tizim, biznes tadbirlari, jamiyat va hokimiyat organlaridan oʻzaro maʼlumot almashtirishni taʼminlaydi. Bu, ekologik ravishda ishlash, yangi yashil innovatsiyalarni oʻrganish va bu sohadagi eng yaxshi tajribalarni oʻrganish uchun zarur boʻladi.</a:t>
            </a:r>
            <a:endParaRPr lang="ru-RU"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ru-RU" altLang="en-US" b="1">
                <a:solidFill>
                  <a:schemeClr val="tx1"/>
                </a:solidFill>
              </a:rPr>
              <a:t>Energiya ishlab chiqarishga global yillik investitsiyalar. milliard AQSH dollari</a:t>
            </a:r>
            <a:endParaRPr lang="ru-RU" altLang="en-US" b="1">
              <a:solidFill>
                <a:schemeClr val="tx1"/>
              </a:solidFill>
            </a:endParaRPr>
          </a:p>
        </p:txBody>
      </p:sp>
      <p:sp>
        <p:nvSpPr>
          <p:cNvPr id="3" name="Замещающее содержимое 2"/>
          <p:cNvSpPr>
            <a:spLocks noGrp="1"/>
          </p:cNvSpPr>
          <p:nvPr>
            <p:ph idx="1"/>
          </p:nvPr>
        </p:nvSpPr>
        <p:spPr/>
        <p:txBody>
          <a:bodyPr/>
          <a:p>
            <a:r>
              <a:rPr lang="en-US" altLang="ru-RU"/>
              <a:t>.</a:t>
            </a:r>
            <a:endParaRPr lang="en-US" altLang="ru-RU"/>
          </a:p>
        </p:txBody>
      </p:sp>
      <p:pic>
        <p:nvPicPr>
          <p:cNvPr id="257" name="Рисунок 25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897890" y="1253490"/>
            <a:ext cx="10622915" cy="468122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en-US" altLang="ru-RU"/>
              <a:t>.</a:t>
            </a:r>
            <a:endParaRPr lang="en-US" altLang="ru-RU"/>
          </a:p>
        </p:txBody>
      </p:sp>
      <p:sp>
        <p:nvSpPr>
          <p:cNvPr id="3" name="Замещающее содержимое 2"/>
          <p:cNvSpPr>
            <a:spLocks noGrp="1"/>
          </p:cNvSpPr>
          <p:nvPr>
            <p:ph idx="1"/>
          </p:nvPr>
        </p:nvSpPr>
        <p:spPr>
          <a:xfrm>
            <a:off x="609600" y="514350"/>
            <a:ext cx="10972800" cy="5613400"/>
          </a:xfrm>
        </p:spPr>
        <p:txBody>
          <a:bodyPr/>
          <a:p>
            <a:r>
              <a:rPr lang="ru-RU" altLang="en-US"/>
              <a:t>“Yashil moliyalashtirish” iqtisodiy oʻsish, atrof-muhit muhofazasi va moliya institutlarini oʻzaro bogʻlovchi element sifatida “yashil iqtisodiyot” konsepsiyasining markazida turadi. Bu borada “yashil moliyalashtirish” “yashil iqtisodiyot”ga oʻtish imkonini beruvchi real moliyaviy dastakdir (4.2.1-rasm).</a:t>
            </a:r>
            <a:endParaRPr lang="ru-RU" altLang="en-US"/>
          </a:p>
          <a:p>
            <a:r>
              <a:rPr lang="ru-RU" altLang="en-US"/>
              <a:t>“Yashil moliyalashtirish” manbalarini quyidagi guruhlarga ajratish mumkin:</a:t>
            </a:r>
            <a:endParaRPr lang="ru-RU" altLang="en-US"/>
          </a:p>
          <a:p>
            <a:r>
              <a:rPr lang="ru-RU" altLang="en-US"/>
              <a:t>-davlat byudjeti mablagʻlari; </a:t>
            </a:r>
            <a:endParaRPr lang="ru-RU" altLang="en-US"/>
          </a:p>
          <a:p>
            <a:r>
              <a:rPr lang="ru-RU" altLang="en-US"/>
              <a:t>-xalqaro moliya tashkilotlari mablagʻlari; </a:t>
            </a:r>
            <a:endParaRPr lang="ru-RU" altLang="en-US"/>
          </a:p>
          <a:p>
            <a:r>
              <a:rPr lang="ru-RU" altLang="en-US"/>
              <a:t>-xususiy sektor mablagʻlari (ichki va tashqi).</a:t>
            </a:r>
            <a:endParaRPr lang="ru-RU"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ru-RU" altLang="en-US" sz="2400">
                <a:solidFill>
                  <a:schemeClr val="tx1"/>
                </a:solidFill>
              </a:rPr>
              <a:t>Moliyaning turli yoʻnalishlari “yashil moliyalashtirish” tarkibiga kiradi va ularni quyidagi yirik uch guruhga birlashtirish mumkin:</a:t>
            </a:r>
            <a:endParaRPr lang="ru-RU" altLang="en-US" sz="2400">
              <a:solidFill>
                <a:schemeClr val="tx1"/>
              </a:solidFill>
            </a:endParaRPr>
          </a:p>
        </p:txBody>
      </p:sp>
      <p:sp>
        <p:nvSpPr>
          <p:cNvPr id="3" name="Замещающее содержимое 2"/>
          <p:cNvSpPr>
            <a:spLocks noGrp="1"/>
          </p:cNvSpPr>
          <p:nvPr>
            <p:ph idx="1"/>
          </p:nvPr>
        </p:nvSpPr>
        <p:spPr/>
        <p:txBody>
          <a:bodyPr/>
          <a:p>
            <a:r>
              <a:rPr lang="en-US" altLang="ru-RU" sz="2800"/>
              <a:t>1.</a:t>
            </a:r>
            <a:r>
              <a:rPr lang="ru-RU" altLang="en-US" sz="2800"/>
              <a:t>Infratuzilmani yaxshilashga qaratilgan moliyalashtirish. “Yashil loyihalar” uchun ajratilgan davlat investitsiyalarining aksariyat qismi infratuzilma holatini yaxshilash bilan bogʻliq. </a:t>
            </a:r>
            <a:endParaRPr lang="ru-RU" altLang="en-US" sz="2800"/>
          </a:p>
          <a:p>
            <a:r>
              <a:rPr lang="en-US" altLang="ru-RU" sz="2800"/>
              <a:t>2.</a:t>
            </a:r>
            <a:r>
              <a:rPr lang="ru-RU" altLang="en-US" sz="2800"/>
              <a:t>Tarmoqlar va korxonalarga moliyaviy koʻmak berish. Ishlab chiqarish va xizmat koʻrsatishda “yashil” yondashuvga ega boʻlgan ayrim korxona va tarmoqlar an’anaviy texnologiyaga ega boʻlgan raqiblari oldida raqobatbardosh boʻlishi uchun davlat koʻmagi lozim boʻladi.</a:t>
            </a:r>
            <a:endParaRPr lang="ru-RU" altLang="en-US" sz="2800"/>
          </a:p>
          <a:p>
            <a:r>
              <a:rPr lang="en-US" altLang="ru-RU" sz="2800"/>
              <a:t>3.Moliya bozorlarini rivojlantirish. Moliya bozorlari “yashil moliyalashtirish”ning muhim manbalaridan biri hisoblanadi.</a:t>
            </a:r>
            <a:endParaRPr lang="en-US" altLang="ru-RU"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endParaRPr lang="ru-RU" altLang="en-US"/>
          </a:p>
        </p:txBody>
      </p:sp>
      <p:sp>
        <p:nvSpPr>
          <p:cNvPr id="3" name="Замещающее содержимое 2"/>
          <p:cNvSpPr>
            <a:spLocks noGrp="1"/>
          </p:cNvSpPr>
          <p:nvPr>
            <p:ph idx="1"/>
          </p:nvPr>
        </p:nvSpPr>
        <p:spPr/>
        <p:txBody>
          <a:bodyPr/>
          <a:p>
            <a:endParaRPr lang="ru-RU" altLang="en-US"/>
          </a:p>
        </p:txBody>
      </p:sp>
    </p:spTree>
  </p:cSld>
  <p:clrMapOvr>
    <a:masterClrMapping/>
  </p:clrMapOvr>
</p:sld>
</file>

<file path=ppt/theme/theme1.xml><?xml version="1.0" encoding="utf-8"?>
<a:theme xmlns:a="http://schemas.openxmlformats.org/drawingml/2006/main" name="Data Pie Charts">
  <a:themeElements>
    <a:clrScheme name="Data Pie Charts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Data Pie Chart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Data Pie Char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ta Pie Char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ta Pie Char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ta Pie Char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ta Pie Char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ta Pie Char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ta Pie Char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ta Pie Char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ta Pie Char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ta Pie Char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ta Pie Char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ta Pie Char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ata Pie Charts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6762</Words>
  <Application>WPS Presentation</Application>
  <PresentationFormat>宽屏</PresentationFormat>
  <Paragraphs>76</Paragraphs>
  <Slides>14</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14</vt:i4>
      </vt:variant>
    </vt:vector>
  </HeadingPairs>
  <TitlesOfParts>
    <vt:vector size="24" baseType="lpstr">
      <vt:lpstr>Arial</vt:lpstr>
      <vt:lpstr>SimSun</vt:lpstr>
      <vt:lpstr>Wingdings</vt:lpstr>
      <vt:lpstr>Calibri Light</vt:lpstr>
      <vt:lpstr>Arial Unicode MS</vt:lpstr>
      <vt:lpstr>Calibri</vt:lpstr>
      <vt:lpstr>Microsoft YaHei</vt:lpstr>
      <vt:lpstr>Bad Script</vt:lpstr>
      <vt:lpstr>Times New Roman</vt:lpstr>
      <vt:lpstr>Data Pie Charts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User</cp:lastModifiedBy>
  <cp:revision>2</cp:revision>
  <dcterms:created xsi:type="dcterms:W3CDTF">2024-10-06T17:12:33Z</dcterms:created>
  <dcterms:modified xsi:type="dcterms:W3CDTF">2024-10-06T17:47:15Z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1049-12.2.0.18283</vt:lpwstr>
  </property>
  <property fmtid="{D5CDD505-2E9C-101B-9397-08002B2CF9AE}" pid="3" name="ICV">
    <vt:lpwstr>D83DE7E188D94B3988CC694B24D03128_12</vt:lpwstr>
  </property>
</Properties>
</file>