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6" r:id="rId6"/>
    <p:sldId id="259" r:id="rId7"/>
    <p:sldId id="260" r:id="rId8"/>
    <p:sldId id="261" r:id="rId9"/>
    <p:sldId id="265" r:id="rId10"/>
    <p:sldId id="267" r:id="rId11"/>
    <p:sldId id="268" r:id="rId12"/>
    <p:sldId id="269" r:id="rId13"/>
    <p:sldId id="271" r:id="rId14"/>
    <p:sldId id="272" r:id="rId15"/>
    <p:sldId id="274"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50" d="100"/>
          <a:sy n="50" d="100"/>
        </p:scale>
        <p:origin x="-1386" y="-6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97DB09-395F-42B0-B848-614D40C424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xmlns="" id="{392428FE-C648-4541-8E59-3EB310D236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xmlns="" id="{DF358A4A-1194-4EF1-BEAB-58637DD63826}"/>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FCB89B8F-F614-489D-A99B-29010649F57E}"/>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xmlns="" id="{E1E5D741-B53C-43DB-8088-FB0D835FFE64}"/>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4277458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6D0D5-097E-487C-AAF6-75306089C87D}"/>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xmlns="" id="{23109663-E6A5-4518-A976-38A8E00387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xmlns="" id="{655B0291-10C5-498C-B73F-281F019EC271}"/>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E6A39D32-1D79-425B-ACF8-E62F9CD0BAD2}"/>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xmlns="" id="{479D4F5D-8DEB-415D-8177-4C1E66D422DB}"/>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38205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680787-52D3-40DC-9FB4-0D9D85DE22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xmlns="" id="{43B6FE0C-655E-45C7-820F-A96C13B434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68B7A4F-0D7F-4301-B380-4FA246AB1E12}"/>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1F3208FA-5FEA-4702-8C36-6B4087149F45}"/>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xmlns="" id="{51886CDA-C390-4331-B52B-00A171DF2D84}"/>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1769635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1C59BD-0436-4D74-A2BA-D848E698F7CB}"/>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xmlns="" id="{6C89C354-3E99-4EE8-A55E-B0C534084E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xmlns="" id="{90266E2E-F763-4311-B42C-B7BEC0B508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xmlns="" id="{E2FD9282-AC7E-48A0-AB29-8DDD0C5733FB}"/>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6" name="Footer Placeholder 5">
            <a:extLst>
              <a:ext uri="{FF2B5EF4-FFF2-40B4-BE49-F238E27FC236}">
                <a16:creationId xmlns:a16="http://schemas.microsoft.com/office/drawing/2014/main" xmlns="" id="{206A1B57-5F76-4C87-B440-26EBDABE093D}"/>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xmlns="" id="{B7CE6C42-9C87-4AA5-8F51-1B9604872AB8}"/>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540135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1FE11-544F-413D-A8BB-85BD7413B3D5}"/>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xmlns="" id="{99CAC370-0298-4160-807D-D451B52E52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EE9465C-6F9E-4C76-935F-E253EC7DFA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xmlns="" id="{AEA3CA7C-E463-458C-8246-97C45B160F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CB375C1-A433-4C83-9D9F-794F1FA2BD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xmlns="" id="{4B37599A-04FF-4D91-9A84-5EAB8CE8B1C0}"/>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8" name="Footer Placeholder 7">
            <a:extLst>
              <a:ext uri="{FF2B5EF4-FFF2-40B4-BE49-F238E27FC236}">
                <a16:creationId xmlns:a16="http://schemas.microsoft.com/office/drawing/2014/main" xmlns="" id="{7AC7E2CE-DE59-4BF7-BD44-5548DF0ED33E}"/>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xmlns="" id="{E4CDC279-ABFC-4173-8BDB-DF58E98ED857}"/>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4253715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91B0E1-1C53-4A3A-8F59-F7B0B2A9A2E8}"/>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xmlns="" id="{B10781CF-66E7-4909-AE60-D207F2E92E72}"/>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4" name="Footer Placeholder 3">
            <a:extLst>
              <a:ext uri="{FF2B5EF4-FFF2-40B4-BE49-F238E27FC236}">
                <a16:creationId xmlns:a16="http://schemas.microsoft.com/office/drawing/2014/main" xmlns="" id="{D1A97668-A7A5-4ABD-B5D7-CF4EA9613715}"/>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xmlns="" id="{1A45AC12-8480-4BEA-8535-06273A5A5F2B}"/>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908975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278FAA9-2AF1-4A5B-8B2D-715F30D63030}"/>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3" name="Footer Placeholder 2">
            <a:extLst>
              <a:ext uri="{FF2B5EF4-FFF2-40B4-BE49-F238E27FC236}">
                <a16:creationId xmlns:a16="http://schemas.microsoft.com/office/drawing/2014/main" xmlns="" id="{E4B829FE-4535-475E-AC15-25CB0D80A610}"/>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xmlns="" id="{F8DCE06A-7B05-4BE9-AB94-9CB0386D8837}"/>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254687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96F768-769A-4F75-89B1-68CA4C548F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xmlns="" id="{9213E14C-11F8-4F2C-A194-C6EDEC53E2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xmlns="" id="{958CFA8F-6882-4E44-AC5D-CB1D5EB3EF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5E8E7A5-23FC-4A1B-8746-52AB0CE806B7}"/>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6" name="Footer Placeholder 5">
            <a:extLst>
              <a:ext uri="{FF2B5EF4-FFF2-40B4-BE49-F238E27FC236}">
                <a16:creationId xmlns:a16="http://schemas.microsoft.com/office/drawing/2014/main" xmlns="" id="{82E930D2-AE8D-41EF-A43A-E565DA8FB658}"/>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xmlns="" id="{AF9FA128-93D3-4CAC-AB7E-8644A3601584}"/>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258248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BFD759-D051-4DC1-ADD0-4A45DCC00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xmlns="" id="{3806F0B9-3349-47D3-9A02-F168B1856B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xmlns="" id="{368709A4-B291-4922-95B0-3D7B12F48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DEA56BE-9D4E-43F4-9D70-FE303401DB89}"/>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6" name="Footer Placeholder 5">
            <a:extLst>
              <a:ext uri="{FF2B5EF4-FFF2-40B4-BE49-F238E27FC236}">
                <a16:creationId xmlns:a16="http://schemas.microsoft.com/office/drawing/2014/main" xmlns="" id="{2E9841B3-58B9-446E-9C4B-B5DC72E05525}"/>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xmlns="" id="{27DB7354-EB52-4C03-AA66-3C848B689446}"/>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701838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8ED95-7BD8-4E1A-9AD7-91CC39990D75}"/>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xmlns="" id="{C026059F-4150-4388-9028-94CD1F60C1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xmlns="" id="{CE82AC2E-E8BF-4F5F-B893-016B521FB5D2}"/>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69B44282-35F5-4E2B-A790-D1F11AA49C92}"/>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xmlns="" id="{D77320BF-BA87-4E76-8DDB-7177640672D7}"/>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285308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9395018-B84D-4835-AABC-B896149EAD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xmlns="" id="{41F3E877-9689-40FD-870A-F361643137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xmlns="" id="{D61D6F2C-5F63-4E78-9940-8570B0848E98}"/>
              </a:ext>
            </a:extLst>
          </p:cNvPr>
          <p:cNvSpPr>
            <a:spLocks noGrp="1"/>
          </p:cNvSpPr>
          <p:nvPr>
            <p:ph type="dt" sz="half" idx="10"/>
          </p:nvPr>
        </p:nvSpPr>
        <p:spPr/>
        <p:txBody>
          <a:body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298B10C1-223D-4478-A963-1C3DE7F6B39C}"/>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xmlns="" id="{F6E38A60-F7F2-4F11-AE46-9703BFE3B38B}"/>
              </a:ext>
            </a:extLst>
          </p:cNvPr>
          <p:cNvSpPr>
            <a:spLocks noGrp="1"/>
          </p:cNvSpPr>
          <p:nvPr>
            <p:ph type="sldNum" sz="quarter" idx="12"/>
          </p:nvPr>
        </p:nvSpPr>
        <p:spPr/>
        <p:txBody>
          <a:bodyPr/>
          <a:lstStyle/>
          <a:p>
            <a:fld id="{D35B05B1-5C60-4639-BCB0-0136F543925D}" type="slidenum">
              <a:rPr lang="ru-RU" smtClean="0"/>
              <a:t>‹#›</a:t>
            </a:fld>
            <a:endParaRPr lang="ru-RU"/>
          </a:p>
        </p:txBody>
      </p:sp>
    </p:spTree>
    <p:extLst>
      <p:ext uri="{BB962C8B-B14F-4D97-AF65-F5344CB8AC3E}">
        <p14:creationId xmlns:p14="http://schemas.microsoft.com/office/powerpoint/2010/main" val="3597151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E008649-D032-4F2E-9D6C-C87FFFEBAB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xmlns="" id="{EA77A934-F167-495F-B672-4397E1D78E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xmlns="" id="{D2256303-AF99-488F-B89C-40502F728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29AFD-0533-49A9-BD95-FB9B8CDA5CD7}" type="datetimeFigureOut">
              <a:rPr lang="ru-RU" smtClean="0"/>
              <a:t>23.11.2024</a:t>
            </a:fld>
            <a:endParaRPr lang="ru-RU"/>
          </a:p>
        </p:txBody>
      </p:sp>
      <p:sp>
        <p:nvSpPr>
          <p:cNvPr id="5" name="Footer Placeholder 4">
            <a:extLst>
              <a:ext uri="{FF2B5EF4-FFF2-40B4-BE49-F238E27FC236}">
                <a16:creationId xmlns:a16="http://schemas.microsoft.com/office/drawing/2014/main" xmlns="" id="{710490FC-BD09-45C2-872A-2562866D67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a:extLst>
              <a:ext uri="{FF2B5EF4-FFF2-40B4-BE49-F238E27FC236}">
                <a16:creationId xmlns:a16="http://schemas.microsoft.com/office/drawing/2014/main" xmlns="" id="{D314E1A8-E168-46AE-B065-ED2030E825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5B05B1-5C60-4639-BCB0-0136F543925D}" type="slidenum">
              <a:rPr lang="ru-RU" smtClean="0"/>
              <a:t>‹#›</a:t>
            </a:fld>
            <a:endParaRPr lang="ru-RU"/>
          </a:p>
        </p:txBody>
      </p:sp>
    </p:spTree>
    <p:extLst>
      <p:ext uri="{BB962C8B-B14F-4D97-AF65-F5344CB8AC3E}">
        <p14:creationId xmlns:p14="http://schemas.microsoft.com/office/powerpoint/2010/main" val="3870790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ravelthewholeworld.org/2016/02/8-then-and-now-photos-show-how-much-famous-cities-have-changed.html"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travelinusa.us/what-to-do-on-sunset-strip/" TargetMode="External"/><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File:Flickr_-_%E2%80%A6trialsanderrors_-_The_Colosseum,_Rome,_Italy,_ca._1896.jpg" TargetMode="External"/><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volvob12b/22507844520/in/photostream/" TargetMode="External"/><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21160499@N04/8492917389/" TargetMode="External"/><Relationship Id="rId2" Type="http://schemas.openxmlformats.org/officeDocument/2006/relationships/image" Target="../media/image7.jpg"/><Relationship Id="rId1" Type="http://schemas.openxmlformats.org/officeDocument/2006/relationships/slideLayout" Target="../slideLayouts/slideLayout8.xml"/><Relationship Id="rId4" Type="http://schemas.openxmlformats.org/officeDocument/2006/relationships/hyperlink" Target="https://creativecommons.org/licenses/by/3.0/"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commons.wikimedia.org/wiki/File:Eiffelturm,_Paris,_France.jpg" TargetMode="External"/><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A445F4D-49BA-43E1-8D63-416ED9304E1C}"/>
              </a:ext>
            </a:extLst>
          </p:cNvPr>
          <p:cNvSpPr>
            <a:spLocks noGrp="1"/>
          </p:cNvSpPr>
          <p:nvPr>
            <p:ph type="title"/>
          </p:nvPr>
        </p:nvSpPr>
        <p:spPr/>
        <p:txBody>
          <a:bodyPr/>
          <a:lstStyle/>
          <a:p>
            <a:r>
              <a:rPr lang="en-US" dirty="0">
                <a:solidFill>
                  <a:srgbClr val="002060"/>
                </a:solidFill>
              </a:rPr>
              <a:t>        Exploring the world’s iconic cities</a:t>
            </a:r>
            <a:endParaRPr lang="ru-RU" dirty="0">
              <a:solidFill>
                <a:srgbClr val="002060"/>
              </a:solidFill>
            </a:endParaRPr>
          </a:p>
        </p:txBody>
      </p:sp>
      <p:pic>
        <p:nvPicPr>
          <p:cNvPr id="7" name="Content Placeholder 6">
            <a:extLst>
              <a:ext uri="{FF2B5EF4-FFF2-40B4-BE49-F238E27FC236}">
                <a16:creationId xmlns:a16="http://schemas.microsoft.com/office/drawing/2014/main" xmlns="" id="{D483519B-C057-47C8-B97A-D432CABD32F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a:stretch/>
        </p:blipFill>
        <p:spPr>
          <a:xfrm>
            <a:off x="2417197" y="1690688"/>
            <a:ext cx="7704813" cy="3786981"/>
          </a:xfrm>
        </p:spPr>
      </p:pic>
      <p:sp>
        <p:nvSpPr>
          <p:cNvPr id="9" name="TextBox 8">
            <a:extLst>
              <a:ext uri="{FF2B5EF4-FFF2-40B4-BE49-F238E27FC236}">
                <a16:creationId xmlns:a16="http://schemas.microsoft.com/office/drawing/2014/main" xmlns="" id="{302B51A5-A10F-4B5A-AE10-BEB950C9906D}"/>
              </a:ext>
            </a:extLst>
          </p:cNvPr>
          <p:cNvSpPr txBox="1"/>
          <p:nvPr/>
        </p:nvSpPr>
        <p:spPr>
          <a:xfrm>
            <a:off x="4033354" y="5477669"/>
            <a:ext cx="4125291" cy="230832"/>
          </a:xfrm>
          <a:prstGeom prst="rect">
            <a:avLst/>
          </a:prstGeom>
          <a:noFill/>
        </p:spPr>
        <p:txBody>
          <a:bodyPr wrap="square" rtlCol="0">
            <a:spAutoFit/>
          </a:bodyPr>
          <a:lstStyle/>
          <a:p>
            <a:r>
              <a:rPr lang="ru-RU" sz="900">
                <a:hlinkClick r:id="rId3" tooltip="https://www.travelthewholeworld.org/2016/02/8-then-and-now-photos-show-how-much-famous-cities-have-changed.html"/>
              </a:rPr>
              <a:t>This Photo</a:t>
            </a:r>
            <a:r>
              <a:rPr lang="ru-RU" sz="900"/>
              <a:t> by Unknown Author is licensed under </a:t>
            </a:r>
            <a:r>
              <a:rPr lang="ru-RU" sz="900">
                <a:hlinkClick r:id="rId4" tooltip="https://creativecommons.org/licenses/by/3.0/"/>
              </a:rPr>
              <a:t>CC BY</a:t>
            </a:r>
            <a:endParaRPr lang="ru-RU" sz="900"/>
          </a:p>
        </p:txBody>
      </p:sp>
    </p:spTree>
    <p:extLst>
      <p:ext uri="{BB962C8B-B14F-4D97-AF65-F5344CB8AC3E}">
        <p14:creationId xmlns:p14="http://schemas.microsoft.com/office/powerpoint/2010/main" val="3909910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53099-E929-44A8-8B46-0090AE3FFE62}"/>
              </a:ext>
            </a:extLst>
          </p:cNvPr>
          <p:cNvSpPr>
            <a:spLocks noGrp="1"/>
          </p:cNvSpPr>
          <p:nvPr>
            <p:ph type="title"/>
          </p:nvPr>
        </p:nvSpPr>
        <p:spPr/>
        <p:txBody>
          <a:bodyPr>
            <a:normAutofit fontScale="90000"/>
          </a:bodyPr>
          <a:lstStyle/>
          <a:p>
            <a:r>
              <a:rPr lang="en-US" dirty="0"/>
              <a:t/>
            </a:r>
            <a:br>
              <a:rPr lang="en-US" dirty="0"/>
            </a:br>
            <a:r>
              <a:rPr lang="en-US" dirty="0"/>
              <a:t/>
            </a:r>
            <a:br>
              <a:rPr lang="en-US" dirty="0"/>
            </a:br>
            <a:r>
              <a:rPr lang="en-US" dirty="0"/>
              <a:t/>
            </a:r>
            <a:br>
              <a:rPr lang="en-US" dirty="0"/>
            </a:br>
            <a:r>
              <a:rPr lang="en-US" sz="3600" dirty="0">
                <a:solidFill>
                  <a:srgbClr val="002060"/>
                </a:solidFill>
              </a:rPr>
              <a:t>Introduction to iconic cities </a:t>
            </a:r>
            <a:endParaRPr lang="ru-RU" sz="3600" dirty="0">
              <a:solidFill>
                <a:srgbClr val="002060"/>
              </a:solidFill>
            </a:endParaRPr>
          </a:p>
        </p:txBody>
      </p:sp>
      <p:pic>
        <p:nvPicPr>
          <p:cNvPr id="6" name="Content Placeholder 5">
            <a:extLst>
              <a:ext uri="{FF2B5EF4-FFF2-40B4-BE49-F238E27FC236}">
                <a16:creationId xmlns:a16="http://schemas.microsoft.com/office/drawing/2014/main" xmlns="" id="{FCFFFA1C-5658-4937-8D04-97901273A85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183188" y="1762491"/>
            <a:ext cx="6172200" cy="3323492"/>
          </a:xfrm>
        </p:spPr>
      </p:pic>
      <p:sp>
        <p:nvSpPr>
          <p:cNvPr id="4" name="Text Placeholder 3">
            <a:extLst>
              <a:ext uri="{FF2B5EF4-FFF2-40B4-BE49-F238E27FC236}">
                <a16:creationId xmlns:a16="http://schemas.microsoft.com/office/drawing/2014/main" xmlns="" id="{CF4F13BF-BAFC-4CE3-A86A-2363938C8E36}"/>
              </a:ext>
            </a:extLst>
          </p:cNvPr>
          <p:cNvSpPr>
            <a:spLocks noGrp="1"/>
          </p:cNvSpPr>
          <p:nvPr>
            <p:ph type="body" sz="half" idx="2"/>
          </p:nvPr>
        </p:nvSpPr>
        <p:spPr/>
        <p:txBody>
          <a:bodyPr/>
          <a:lstStyle/>
          <a:p>
            <a:endParaRPr lang="en-US" dirty="0"/>
          </a:p>
          <a:p>
            <a:r>
              <a:rPr lang="en-US" sz="2000" dirty="0"/>
              <a:t>In this </a:t>
            </a:r>
            <a:r>
              <a:rPr lang="en-US" sz="2000" dirty="0" smtClean="0"/>
              <a:t> presentation , we </a:t>
            </a:r>
            <a:r>
              <a:rPr lang="en-US" sz="2000" dirty="0"/>
              <a:t>will explore iconic cities around the </a:t>
            </a:r>
            <a:r>
              <a:rPr lang="en-US" sz="2000" dirty="0" smtClean="0"/>
              <a:t> world, examining </a:t>
            </a:r>
            <a:r>
              <a:rPr lang="en-US" sz="2000" dirty="0"/>
              <a:t>their </a:t>
            </a:r>
            <a:r>
              <a:rPr lang="en-US" sz="2000" b="1" dirty="0">
                <a:solidFill>
                  <a:srgbClr val="002060"/>
                </a:solidFill>
              </a:rPr>
              <a:t>cultural significance</a:t>
            </a:r>
            <a:r>
              <a:rPr lang="en-US" sz="2000" b="1" dirty="0" smtClean="0">
                <a:solidFill>
                  <a:srgbClr val="002060"/>
                </a:solidFill>
              </a:rPr>
              <a:t>, historical  importance, and </a:t>
            </a:r>
            <a:r>
              <a:rPr lang="en-US" sz="2000" b="1" dirty="0">
                <a:solidFill>
                  <a:srgbClr val="002060"/>
                </a:solidFill>
              </a:rPr>
              <a:t>unique characteristics.</a:t>
            </a:r>
            <a:r>
              <a:rPr lang="en-US" sz="2000" dirty="0"/>
              <a:t> From ancient landmarks to modern </a:t>
            </a:r>
            <a:r>
              <a:rPr lang="en-US" sz="2000" dirty="0" smtClean="0"/>
              <a:t>architecture , each </a:t>
            </a:r>
            <a:r>
              <a:rPr lang="en-US" sz="2000" dirty="0"/>
              <a:t>city offers a distinct narrative that contributes to its global identity.</a:t>
            </a:r>
            <a:endParaRPr lang="ru-RU" sz="2000" dirty="0"/>
          </a:p>
        </p:txBody>
      </p:sp>
      <p:sp>
        <p:nvSpPr>
          <p:cNvPr id="7" name="TextBox 6">
            <a:extLst>
              <a:ext uri="{FF2B5EF4-FFF2-40B4-BE49-F238E27FC236}">
                <a16:creationId xmlns:a16="http://schemas.microsoft.com/office/drawing/2014/main" xmlns="" id="{205D8A18-6FC7-4914-A3F8-821C23BC5A32}"/>
              </a:ext>
            </a:extLst>
          </p:cNvPr>
          <p:cNvSpPr txBox="1"/>
          <p:nvPr/>
        </p:nvSpPr>
        <p:spPr>
          <a:xfrm>
            <a:off x="5183188" y="5085983"/>
            <a:ext cx="6172200" cy="230832"/>
          </a:xfrm>
          <a:prstGeom prst="rect">
            <a:avLst/>
          </a:prstGeom>
          <a:noFill/>
        </p:spPr>
        <p:txBody>
          <a:bodyPr wrap="square" rtlCol="0">
            <a:spAutoFit/>
          </a:bodyPr>
          <a:lstStyle/>
          <a:p>
            <a:r>
              <a:rPr lang="ru-RU" sz="900">
                <a:hlinkClick r:id="rId3" tooltip="https://www.travelinusa.us/what-to-do-on-sunset-strip/"/>
              </a:rPr>
              <a:t>This Photo</a:t>
            </a:r>
            <a:r>
              <a:rPr lang="ru-RU" sz="900"/>
              <a:t> by Unknown Author is licensed under </a:t>
            </a:r>
            <a:r>
              <a:rPr lang="ru-RU" sz="900">
                <a:hlinkClick r:id="rId4" tooltip="https://creativecommons.org/licenses/by-nc-nd/3.0/"/>
              </a:rPr>
              <a:t>CC BY-NC-ND</a:t>
            </a:r>
            <a:endParaRPr lang="ru-RU" sz="900"/>
          </a:p>
        </p:txBody>
      </p:sp>
    </p:spTree>
    <p:extLst>
      <p:ext uri="{BB962C8B-B14F-4D97-AF65-F5344CB8AC3E}">
        <p14:creationId xmlns:p14="http://schemas.microsoft.com/office/powerpoint/2010/main" val="1995592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5810" y="388620"/>
            <a:ext cx="4434839" cy="2503170"/>
          </a:xfrm>
        </p:spPr>
        <p:txBody>
          <a:bodyPr>
            <a:normAutofit/>
          </a:bodyPr>
          <a:lstStyle/>
          <a:p>
            <a:r>
              <a:rPr lang="en-US" sz="2400" b="1" dirty="0" smtClean="0"/>
              <a:t>Each city has its own unique charm and attractions, drawing in millions of visitors each year. Whether you're a history buff, a foodie, or a nature lover, there is something for everyone in these cities</a:t>
            </a:r>
            <a:endParaRPr lang="ru-RU" sz="2400" b="1" dirty="0"/>
          </a:p>
        </p:txBody>
      </p:sp>
      <p:sp>
        <p:nvSpPr>
          <p:cNvPr id="3" name="Объект 2"/>
          <p:cNvSpPr>
            <a:spLocks noGrp="1"/>
          </p:cNvSpPr>
          <p:nvPr>
            <p:ph idx="1"/>
          </p:nvPr>
        </p:nvSpPr>
        <p:spPr>
          <a:xfrm>
            <a:off x="5276850" y="987425"/>
            <a:ext cx="6078538" cy="4873625"/>
          </a:xfrm>
        </p:spPr>
        <p:txBody>
          <a:bodyPr/>
          <a:lstStyle/>
          <a:p>
            <a:endParaRPr lang="ru-RU" dirty="0"/>
          </a:p>
        </p:txBody>
      </p:sp>
      <p:sp>
        <p:nvSpPr>
          <p:cNvPr id="4" name="Текст 3"/>
          <p:cNvSpPr>
            <a:spLocks noGrp="1"/>
          </p:cNvSpPr>
          <p:nvPr>
            <p:ph type="body" sz="half" idx="2"/>
          </p:nvPr>
        </p:nvSpPr>
        <p:spPr>
          <a:xfrm>
            <a:off x="839788" y="2994660"/>
            <a:ext cx="3932237" cy="2874328"/>
          </a:xfrm>
        </p:spPr>
        <p:txBody>
          <a:bodyPr/>
          <a:lstStyle/>
          <a:p>
            <a:endParaRPr lang="en-US" dirty="0"/>
          </a:p>
          <a:p>
            <a:r>
              <a:rPr lang="en-US" sz="2400" b="1" dirty="0"/>
              <a:t>Join us on a journey as we explore the rich culture, history, and beauty of these </a:t>
            </a:r>
            <a:r>
              <a:rPr lang="en-US" sz="2400" b="1" dirty="0" smtClean="0"/>
              <a:t>Famous </a:t>
            </a:r>
            <a:r>
              <a:rPr lang="en-US" sz="2400" b="1" dirty="0"/>
              <a:t>Cities. Get ready to be inspired and amazed by the wonders that these cities have to offer</a:t>
            </a:r>
            <a:endParaRPr lang="ru-RU" sz="2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6851" y="838199"/>
            <a:ext cx="5981700" cy="5219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2483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AEE52A-7BD2-44B1-ACA6-472F084F1A33}"/>
              </a:ext>
            </a:extLst>
          </p:cNvPr>
          <p:cNvSpPr>
            <a:spLocks noGrp="1"/>
          </p:cNvSpPr>
          <p:nvPr>
            <p:ph type="title"/>
          </p:nvPr>
        </p:nvSpPr>
        <p:spPr>
          <a:xfrm>
            <a:off x="712567" y="457200"/>
            <a:ext cx="3932237" cy="1600200"/>
          </a:xfrm>
        </p:spPr>
        <p:txBody>
          <a:bodyPr/>
          <a:lstStyle/>
          <a:p>
            <a:r>
              <a:rPr lang="en-US" dirty="0" smtClean="0">
                <a:solidFill>
                  <a:srgbClr val="002060"/>
                </a:solidFill>
              </a:rPr>
              <a:t>Rome: Eternal </a:t>
            </a:r>
            <a:r>
              <a:rPr lang="en-US" dirty="0">
                <a:solidFill>
                  <a:srgbClr val="002060"/>
                </a:solidFill>
              </a:rPr>
              <a:t>city</a:t>
            </a:r>
            <a:endParaRPr lang="ru-RU" dirty="0">
              <a:solidFill>
                <a:srgbClr val="002060"/>
              </a:solidFill>
            </a:endParaRPr>
          </a:p>
        </p:txBody>
      </p:sp>
      <p:pic>
        <p:nvPicPr>
          <p:cNvPr id="6" name="Content Placeholder 5">
            <a:extLst>
              <a:ext uri="{FF2B5EF4-FFF2-40B4-BE49-F238E27FC236}">
                <a16:creationId xmlns:a16="http://schemas.microsoft.com/office/drawing/2014/main" xmlns="" id="{99596DA3-C0D4-429C-8F90-538C276F5C00}"/>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183188" y="1164323"/>
            <a:ext cx="6172200" cy="4519829"/>
          </a:xfrm>
        </p:spPr>
      </p:pic>
      <p:sp>
        <p:nvSpPr>
          <p:cNvPr id="4" name="Text Placeholder 3">
            <a:extLst>
              <a:ext uri="{FF2B5EF4-FFF2-40B4-BE49-F238E27FC236}">
                <a16:creationId xmlns:a16="http://schemas.microsoft.com/office/drawing/2014/main" xmlns="" id="{4693B972-1252-4810-97B1-F0693AB48B5C}"/>
              </a:ext>
            </a:extLst>
          </p:cNvPr>
          <p:cNvSpPr>
            <a:spLocks noGrp="1"/>
          </p:cNvSpPr>
          <p:nvPr>
            <p:ph type="body" sz="half" idx="2"/>
          </p:nvPr>
        </p:nvSpPr>
        <p:spPr/>
        <p:txBody>
          <a:bodyPr/>
          <a:lstStyle/>
          <a:p>
            <a:endParaRPr lang="en-US" dirty="0"/>
          </a:p>
          <a:p>
            <a:r>
              <a:rPr lang="en-US" sz="2000" dirty="0"/>
              <a:t>Rome</a:t>
            </a:r>
            <a:r>
              <a:rPr lang="en-US" sz="2000" dirty="0" smtClean="0"/>
              <a:t>, known </a:t>
            </a:r>
            <a:r>
              <a:rPr lang="en-US" sz="2000" dirty="0"/>
              <a:t>as the e</a:t>
            </a:r>
            <a:r>
              <a:rPr lang="en-US" sz="2000" dirty="0" smtClean="0"/>
              <a:t>ternal City , is </a:t>
            </a:r>
            <a:r>
              <a:rPr lang="en-US" sz="2000" dirty="0"/>
              <a:t>rich in </a:t>
            </a:r>
            <a:r>
              <a:rPr lang="en-US" sz="2000" b="1" dirty="0">
                <a:solidFill>
                  <a:srgbClr val="002060"/>
                </a:solidFill>
              </a:rPr>
              <a:t>history and </a:t>
            </a:r>
            <a:r>
              <a:rPr lang="en-US" sz="2000" b="1" dirty="0" smtClean="0">
                <a:solidFill>
                  <a:srgbClr val="002060"/>
                </a:solidFill>
              </a:rPr>
              <a:t>architecture </a:t>
            </a:r>
            <a:r>
              <a:rPr lang="en-US" sz="2000" dirty="0" smtClean="0"/>
              <a:t>. From </a:t>
            </a:r>
            <a:r>
              <a:rPr lang="en-US" sz="2000" dirty="0"/>
              <a:t>the </a:t>
            </a:r>
            <a:r>
              <a:rPr lang="en-US" sz="2000" dirty="0" smtClean="0"/>
              <a:t> </a:t>
            </a:r>
            <a:r>
              <a:rPr lang="en-US" sz="2000" dirty="0" err="1" smtClean="0"/>
              <a:t>Colosseum</a:t>
            </a:r>
            <a:r>
              <a:rPr lang="en-US" sz="2000" dirty="0" smtClean="0"/>
              <a:t>  </a:t>
            </a:r>
            <a:r>
              <a:rPr lang="en-US" sz="2000" dirty="0"/>
              <a:t>to the </a:t>
            </a:r>
            <a:r>
              <a:rPr lang="en-US" sz="2000" dirty="0" smtClean="0"/>
              <a:t>Vatican , every </a:t>
            </a:r>
            <a:r>
              <a:rPr lang="en-US" sz="2000" dirty="0"/>
              <a:t>corner tells us a story of its ancient </a:t>
            </a:r>
            <a:r>
              <a:rPr lang="en-US" sz="2000" dirty="0" smtClean="0"/>
              <a:t> civilization, making </a:t>
            </a:r>
            <a:r>
              <a:rPr lang="en-US" sz="2000" dirty="0"/>
              <a:t>it a must-visit for history enthusiasts and travelers alike.</a:t>
            </a:r>
            <a:endParaRPr lang="ru-RU" sz="2000" dirty="0"/>
          </a:p>
        </p:txBody>
      </p:sp>
      <p:sp>
        <p:nvSpPr>
          <p:cNvPr id="7" name="TextBox 6">
            <a:extLst>
              <a:ext uri="{FF2B5EF4-FFF2-40B4-BE49-F238E27FC236}">
                <a16:creationId xmlns:a16="http://schemas.microsoft.com/office/drawing/2014/main" xmlns="" id="{FD31AEFA-2C6E-4570-8CBD-74C695CB7836}"/>
              </a:ext>
            </a:extLst>
          </p:cNvPr>
          <p:cNvSpPr txBox="1"/>
          <p:nvPr/>
        </p:nvSpPr>
        <p:spPr>
          <a:xfrm>
            <a:off x="5183188" y="5684152"/>
            <a:ext cx="6172200" cy="230832"/>
          </a:xfrm>
          <a:prstGeom prst="rect">
            <a:avLst/>
          </a:prstGeom>
          <a:noFill/>
        </p:spPr>
        <p:txBody>
          <a:bodyPr wrap="square" rtlCol="0">
            <a:spAutoFit/>
          </a:bodyPr>
          <a:lstStyle/>
          <a:p>
            <a:r>
              <a:rPr lang="ru-RU" sz="900">
                <a:hlinkClick r:id="rId3" tooltip="https://commons.wikimedia.org/wiki/File:Flickr_-_%E2%80%A6trialsanderrors_-_The_Colosseum,_Rome,_Italy,_ca._1896.jpg"/>
              </a:rPr>
              <a:t>This Photo</a:t>
            </a:r>
            <a:r>
              <a:rPr lang="ru-RU" sz="900"/>
              <a:t> by Unknown Author is licensed under </a:t>
            </a:r>
            <a:r>
              <a:rPr lang="ru-RU" sz="900">
                <a:hlinkClick r:id="rId4" tooltip="https://creativecommons.org/licenses/by-sa/3.0/"/>
              </a:rPr>
              <a:t>CC BY-SA</a:t>
            </a:r>
            <a:endParaRPr lang="ru-RU" sz="900"/>
          </a:p>
        </p:txBody>
      </p:sp>
    </p:spTree>
    <p:extLst>
      <p:ext uri="{BB962C8B-B14F-4D97-AF65-F5344CB8AC3E}">
        <p14:creationId xmlns:p14="http://schemas.microsoft.com/office/powerpoint/2010/main" val="1081807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Exploring the Historical Streets of Rome</a:t>
            </a:r>
            <a:endParaRPr lang="ru-RU" b="1" dirty="0"/>
          </a:p>
        </p:txBody>
      </p:sp>
      <p:sp>
        <p:nvSpPr>
          <p:cNvPr id="3" name="Объект 2"/>
          <p:cNvSpPr>
            <a:spLocks noGrp="1"/>
          </p:cNvSpPr>
          <p:nvPr>
            <p:ph idx="1"/>
          </p:nvPr>
        </p:nvSpPr>
        <p:spPr/>
        <p:txBody>
          <a:bodyPr/>
          <a:lstStyle/>
          <a:p>
            <a:endParaRPr lang="ru-RU" dirty="0"/>
          </a:p>
        </p:txBody>
      </p:sp>
      <p:sp>
        <p:nvSpPr>
          <p:cNvPr id="4" name="Текст 3"/>
          <p:cNvSpPr>
            <a:spLocks noGrp="1"/>
          </p:cNvSpPr>
          <p:nvPr>
            <p:ph type="body" sz="half" idx="2"/>
          </p:nvPr>
        </p:nvSpPr>
        <p:spPr/>
        <p:txBody>
          <a:bodyPr/>
          <a:lstStyle/>
          <a:p>
            <a:endParaRPr lang="en-US" dirty="0" smtClean="0"/>
          </a:p>
          <a:p>
            <a:r>
              <a:rPr lang="en-US" sz="2000" dirty="0" smtClean="0"/>
              <a:t>When </a:t>
            </a:r>
            <a:r>
              <a:rPr lang="en-US" sz="2000" dirty="0"/>
              <a:t>visiting Rome, one cannot miss exploring its historical streets filled with ancient ruins and majestic structures. Walk along the cobbled pathways lined with iconic landmarks like the </a:t>
            </a:r>
            <a:r>
              <a:rPr lang="en-US" sz="2000" dirty="0" err="1"/>
              <a:t>Colosseum</a:t>
            </a:r>
            <a:r>
              <a:rPr lang="en-US" sz="2000" dirty="0"/>
              <a:t> and Pantheon</a:t>
            </a:r>
            <a:endParaRPr lang="ru-RU"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7790" y="1066799"/>
            <a:ext cx="6137910" cy="4705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9558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F4075B-FA13-46C9-8682-2F7B19191CE9}"/>
              </a:ext>
            </a:extLst>
          </p:cNvPr>
          <p:cNvSpPr>
            <a:spLocks noGrp="1"/>
          </p:cNvSpPr>
          <p:nvPr>
            <p:ph type="title"/>
          </p:nvPr>
        </p:nvSpPr>
        <p:spPr/>
        <p:txBody>
          <a:bodyPr>
            <a:normAutofit/>
          </a:bodyPr>
          <a:lstStyle/>
          <a:p>
            <a:r>
              <a:rPr lang="en-US" dirty="0">
                <a:solidFill>
                  <a:srgbClr val="002060"/>
                </a:solidFill>
              </a:rPr>
              <a:t>Sydney</a:t>
            </a:r>
            <a:r>
              <a:rPr lang="en-US" dirty="0" smtClean="0">
                <a:solidFill>
                  <a:srgbClr val="002060"/>
                </a:solidFill>
              </a:rPr>
              <a:t>: The harbor </a:t>
            </a:r>
            <a:r>
              <a:rPr lang="en-US" dirty="0">
                <a:solidFill>
                  <a:srgbClr val="002060"/>
                </a:solidFill>
              </a:rPr>
              <a:t>city</a:t>
            </a:r>
            <a:endParaRPr lang="ru-RU" dirty="0">
              <a:solidFill>
                <a:srgbClr val="002060"/>
              </a:solidFill>
            </a:endParaRPr>
          </a:p>
        </p:txBody>
      </p:sp>
      <p:pic>
        <p:nvPicPr>
          <p:cNvPr id="6" name="Content Placeholder 5">
            <a:extLst>
              <a:ext uri="{FF2B5EF4-FFF2-40B4-BE49-F238E27FC236}">
                <a16:creationId xmlns:a16="http://schemas.microsoft.com/office/drawing/2014/main" xmlns="" id="{02BC1119-6203-4058-BC96-D2DA85CE65E9}"/>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183188" y="1208598"/>
            <a:ext cx="6172200" cy="3924446"/>
          </a:xfrm>
        </p:spPr>
      </p:pic>
      <p:sp>
        <p:nvSpPr>
          <p:cNvPr id="4" name="Text Placeholder 3">
            <a:extLst>
              <a:ext uri="{FF2B5EF4-FFF2-40B4-BE49-F238E27FC236}">
                <a16:creationId xmlns:a16="http://schemas.microsoft.com/office/drawing/2014/main" xmlns="" id="{66A0A293-0C6E-481A-B072-F6DAFBF93336}"/>
              </a:ext>
            </a:extLst>
          </p:cNvPr>
          <p:cNvSpPr>
            <a:spLocks noGrp="1"/>
          </p:cNvSpPr>
          <p:nvPr>
            <p:ph type="body" sz="half" idx="2"/>
          </p:nvPr>
        </p:nvSpPr>
        <p:spPr/>
        <p:txBody>
          <a:bodyPr>
            <a:normAutofit/>
          </a:bodyPr>
          <a:lstStyle/>
          <a:p>
            <a:r>
              <a:rPr lang="en-US" sz="2000" dirty="0"/>
              <a:t>Sydney is </a:t>
            </a:r>
            <a:r>
              <a:rPr lang="en-US" sz="2000" dirty="0" smtClean="0"/>
              <a:t>renowned </a:t>
            </a:r>
            <a:r>
              <a:rPr lang="en-US" sz="2000" dirty="0"/>
              <a:t>for its stunning </a:t>
            </a:r>
            <a:r>
              <a:rPr lang="en-US" sz="2000" b="1" dirty="0" smtClean="0">
                <a:solidFill>
                  <a:srgbClr val="002060"/>
                </a:solidFill>
              </a:rPr>
              <a:t>harbor ,  beaches</a:t>
            </a:r>
            <a:r>
              <a:rPr lang="en-US" sz="2000" dirty="0" smtClean="0"/>
              <a:t>, and </a:t>
            </a:r>
            <a:r>
              <a:rPr lang="en-US" sz="2000" dirty="0"/>
              <a:t>the iconic </a:t>
            </a:r>
            <a:r>
              <a:rPr lang="en-US" sz="2000" b="1" dirty="0">
                <a:solidFill>
                  <a:srgbClr val="002060"/>
                </a:solidFill>
              </a:rPr>
              <a:t>Sydney opera house </a:t>
            </a:r>
            <a:r>
              <a:rPr lang="en-US" sz="2000" dirty="0"/>
              <a:t>. The outdoor lifestyle and cultural festivals reflect the laidback yet vibrant Australian </a:t>
            </a:r>
            <a:r>
              <a:rPr lang="en-US" sz="2000" dirty="0" smtClean="0"/>
              <a:t>spirit , attracting </a:t>
            </a:r>
            <a:r>
              <a:rPr lang="en-US" sz="2000" dirty="0"/>
              <a:t>visitors from around the globe .</a:t>
            </a:r>
            <a:endParaRPr lang="ru-RU" sz="2000" dirty="0"/>
          </a:p>
        </p:txBody>
      </p:sp>
    </p:spTree>
    <p:extLst>
      <p:ext uri="{BB962C8B-B14F-4D97-AF65-F5344CB8AC3E}">
        <p14:creationId xmlns:p14="http://schemas.microsoft.com/office/powerpoint/2010/main" val="103001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43EA1C-5E30-4416-BBD8-00354BDB1A96}"/>
              </a:ext>
            </a:extLst>
          </p:cNvPr>
          <p:cNvSpPr>
            <a:spLocks noGrp="1"/>
          </p:cNvSpPr>
          <p:nvPr>
            <p:ph type="title"/>
          </p:nvPr>
        </p:nvSpPr>
        <p:spPr/>
        <p:txBody>
          <a:bodyPr/>
          <a:lstStyle/>
          <a:p>
            <a:r>
              <a:rPr lang="en-US" dirty="0">
                <a:solidFill>
                  <a:srgbClr val="002060"/>
                </a:solidFill>
              </a:rPr>
              <a:t>Reo de </a:t>
            </a:r>
            <a:r>
              <a:rPr lang="en-US" dirty="0" smtClean="0">
                <a:solidFill>
                  <a:srgbClr val="002060"/>
                </a:solidFill>
              </a:rPr>
              <a:t>  Janeiro : The   Marvelous  City</a:t>
            </a:r>
            <a:endParaRPr lang="ru-RU" dirty="0">
              <a:solidFill>
                <a:srgbClr val="002060"/>
              </a:solidFill>
            </a:endParaRPr>
          </a:p>
        </p:txBody>
      </p:sp>
      <p:pic>
        <p:nvPicPr>
          <p:cNvPr id="6" name="Content Placeholder 5">
            <a:extLst>
              <a:ext uri="{FF2B5EF4-FFF2-40B4-BE49-F238E27FC236}">
                <a16:creationId xmlns:a16="http://schemas.microsoft.com/office/drawing/2014/main" xmlns="" id="{292969C4-51F6-4C42-9D93-E248FD22E9C6}"/>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183188" y="1107400"/>
            <a:ext cx="6172200" cy="4633675"/>
          </a:xfrm>
        </p:spPr>
      </p:pic>
      <p:sp>
        <p:nvSpPr>
          <p:cNvPr id="4" name="Text Placeholder 3">
            <a:extLst>
              <a:ext uri="{FF2B5EF4-FFF2-40B4-BE49-F238E27FC236}">
                <a16:creationId xmlns:a16="http://schemas.microsoft.com/office/drawing/2014/main" xmlns="" id="{8AF2BF4C-5921-45CF-8776-6ED123E560D0}"/>
              </a:ext>
            </a:extLst>
          </p:cNvPr>
          <p:cNvSpPr>
            <a:spLocks noGrp="1"/>
          </p:cNvSpPr>
          <p:nvPr>
            <p:ph type="body" sz="half" idx="2"/>
          </p:nvPr>
        </p:nvSpPr>
        <p:spPr/>
        <p:txBody>
          <a:bodyPr>
            <a:normAutofit/>
          </a:bodyPr>
          <a:lstStyle/>
          <a:p>
            <a:r>
              <a:rPr lang="en-US" sz="2000" dirty="0"/>
              <a:t>The city </a:t>
            </a:r>
            <a:r>
              <a:rPr lang="en-US" sz="2000" dirty="0" smtClean="0"/>
              <a:t> known </a:t>
            </a:r>
            <a:r>
              <a:rPr lang="en-US" sz="2000" dirty="0"/>
              <a:t>as </a:t>
            </a:r>
            <a:r>
              <a:rPr lang="en-US" sz="2000" dirty="0" smtClean="0"/>
              <a:t>the  Marvelous  City, is </a:t>
            </a:r>
            <a:r>
              <a:rPr lang="en-US" sz="2000" dirty="0"/>
              <a:t>famous for </a:t>
            </a:r>
            <a:r>
              <a:rPr lang="en-US" sz="2000" dirty="0" smtClean="0"/>
              <a:t>its  </a:t>
            </a:r>
            <a:r>
              <a:rPr lang="en-US" sz="2000" b="1" dirty="0">
                <a:solidFill>
                  <a:srgbClr val="002060"/>
                </a:solidFill>
              </a:rPr>
              <a:t>carnivals</a:t>
            </a:r>
            <a:r>
              <a:rPr lang="en-US" sz="2000" b="1" dirty="0" smtClean="0">
                <a:solidFill>
                  <a:srgbClr val="002060"/>
                </a:solidFill>
              </a:rPr>
              <a:t>,  beaches</a:t>
            </a:r>
            <a:r>
              <a:rPr lang="en-US" sz="2000" dirty="0" smtClean="0"/>
              <a:t>, and </a:t>
            </a:r>
            <a:r>
              <a:rPr lang="en-US" sz="2000" dirty="0"/>
              <a:t>the iconic </a:t>
            </a:r>
            <a:r>
              <a:rPr lang="en-US" sz="2000" b="1" dirty="0">
                <a:solidFill>
                  <a:srgbClr val="002060"/>
                </a:solidFill>
              </a:rPr>
              <a:t>Christ the Redeemer </a:t>
            </a:r>
            <a:r>
              <a:rPr lang="en-US" sz="2000" dirty="0"/>
              <a:t>statue.</a:t>
            </a:r>
          </a:p>
          <a:p>
            <a:r>
              <a:rPr lang="en-US" sz="2000" dirty="0"/>
              <a:t>The vibrant culture and breathtaking landscape make it a unique </a:t>
            </a:r>
            <a:r>
              <a:rPr lang="en-US" sz="2000" dirty="0" smtClean="0"/>
              <a:t>  destination  in </a:t>
            </a:r>
            <a:r>
              <a:rPr lang="en-US" sz="2000" dirty="0"/>
              <a:t>south America.</a:t>
            </a:r>
            <a:endParaRPr lang="ru-RU" sz="2000" dirty="0"/>
          </a:p>
        </p:txBody>
      </p:sp>
      <p:sp>
        <p:nvSpPr>
          <p:cNvPr id="7" name="TextBox 6">
            <a:extLst>
              <a:ext uri="{FF2B5EF4-FFF2-40B4-BE49-F238E27FC236}">
                <a16:creationId xmlns:a16="http://schemas.microsoft.com/office/drawing/2014/main" xmlns="" id="{5ABEEE7F-B748-4E38-9306-5D30BE40810E}"/>
              </a:ext>
            </a:extLst>
          </p:cNvPr>
          <p:cNvSpPr txBox="1"/>
          <p:nvPr/>
        </p:nvSpPr>
        <p:spPr>
          <a:xfrm>
            <a:off x="5183188" y="5741075"/>
            <a:ext cx="6172200" cy="230832"/>
          </a:xfrm>
          <a:prstGeom prst="rect">
            <a:avLst/>
          </a:prstGeom>
          <a:noFill/>
        </p:spPr>
        <p:txBody>
          <a:bodyPr wrap="square" rtlCol="0">
            <a:spAutoFit/>
          </a:bodyPr>
          <a:lstStyle/>
          <a:p>
            <a:r>
              <a:rPr lang="ru-RU" sz="900">
                <a:hlinkClick r:id="rId3" tooltip="https://www.flickr.com/photos/21160499@N04/8492917389/"/>
              </a:rPr>
              <a:t>This Photo</a:t>
            </a:r>
            <a:r>
              <a:rPr lang="ru-RU" sz="900"/>
              <a:t> by Unknown Author is licensed under </a:t>
            </a:r>
            <a:r>
              <a:rPr lang="ru-RU" sz="900">
                <a:hlinkClick r:id="rId4" tooltip="https://creativecommons.org/licenses/by/3.0/"/>
              </a:rPr>
              <a:t>CC BY</a:t>
            </a:r>
            <a:endParaRPr lang="ru-RU" sz="900"/>
          </a:p>
        </p:txBody>
      </p:sp>
    </p:spTree>
    <p:extLst>
      <p:ext uri="{BB962C8B-B14F-4D97-AF65-F5344CB8AC3E}">
        <p14:creationId xmlns:p14="http://schemas.microsoft.com/office/powerpoint/2010/main" val="50374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F49EC-3E3D-4677-8418-0E3169C30256}"/>
              </a:ext>
            </a:extLst>
          </p:cNvPr>
          <p:cNvSpPr>
            <a:spLocks noGrp="1"/>
          </p:cNvSpPr>
          <p:nvPr>
            <p:ph type="title"/>
          </p:nvPr>
        </p:nvSpPr>
        <p:spPr/>
        <p:txBody>
          <a:bodyPr/>
          <a:lstStyle/>
          <a:p>
            <a:r>
              <a:rPr lang="en-US" dirty="0" smtClean="0">
                <a:solidFill>
                  <a:srgbClr val="002060"/>
                </a:solidFill>
              </a:rPr>
              <a:t>Paris : The </a:t>
            </a:r>
            <a:r>
              <a:rPr lang="en-US" dirty="0">
                <a:solidFill>
                  <a:srgbClr val="002060"/>
                </a:solidFill>
              </a:rPr>
              <a:t>city of light</a:t>
            </a:r>
            <a:endParaRPr lang="ru-RU" dirty="0">
              <a:solidFill>
                <a:srgbClr val="002060"/>
              </a:solidFill>
            </a:endParaRPr>
          </a:p>
        </p:txBody>
      </p:sp>
      <p:pic>
        <p:nvPicPr>
          <p:cNvPr id="6" name="Content Placeholder 5">
            <a:extLst>
              <a:ext uri="{FF2B5EF4-FFF2-40B4-BE49-F238E27FC236}">
                <a16:creationId xmlns:a16="http://schemas.microsoft.com/office/drawing/2014/main" xmlns="" id="{D3CA37DD-8DF2-474E-8008-370951B00135}"/>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5183188" y="1375371"/>
            <a:ext cx="6172200" cy="4097732"/>
          </a:xfrm>
        </p:spPr>
      </p:pic>
      <p:sp>
        <p:nvSpPr>
          <p:cNvPr id="4" name="Text Placeholder 3">
            <a:extLst>
              <a:ext uri="{FF2B5EF4-FFF2-40B4-BE49-F238E27FC236}">
                <a16:creationId xmlns:a16="http://schemas.microsoft.com/office/drawing/2014/main" xmlns="" id="{8FF9056B-3DCC-489C-9B8D-D6CA28B54A94}"/>
              </a:ext>
            </a:extLst>
          </p:cNvPr>
          <p:cNvSpPr>
            <a:spLocks noGrp="1"/>
          </p:cNvSpPr>
          <p:nvPr>
            <p:ph type="body" sz="half" idx="2"/>
          </p:nvPr>
        </p:nvSpPr>
        <p:spPr/>
        <p:txBody>
          <a:bodyPr>
            <a:normAutofit/>
          </a:bodyPr>
          <a:lstStyle/>
          <a:p>
            <a:r>
              <a:rPr lang="en-US" sz="2000" dirty="0"/>
              <a:t>Paris</a:t>
            </a:r>
            <a:r>
              <a:rPr lang="en-US" sz="2000" dirty="0" smtClean="0"/>
              <a:t>, known </a:t>
            </a:r>
            <a:r>
              <a:rPr lang="en-US" sz="2000" dirty="0"/>
              <a:t>as The city of light ,is famous for its </a:t>
            </a:r>
            <a:r>
              <a:rPr lang="en-US" sz="2000" b="1" dirty="0">
                <a:solidFill>
                  <a:srgbClr val="002060"/>
                </a:solidFill>
              </a:rPr>
              <a:t>art, fashion </a:t>
            </a:r>
            <a:r>
              <a:rPr lang="en-US" sz="2000" dirty="0"/>
              <a:t>,and </a:t>
            </a:r>
            <a:r>
              <a:rPr lang="en-US" sz="2000" b="1" dirty="0">
                <a:solidFill>
                  <a:srgbClr val="002060"/>
                </a:solidFill>
              </a:rPr>
              <a:t>culinary </a:t>
            </a:r>
            <a:r>
              <a:rPr lang="en-US" sz="2000" b="1" dirty="0" smtClean="0">
                <a:solidFill>
                  <a:srgbClr val="002060"/>
                </a:solidFill>
              </a:rPr>
              <a:t> delights</a:t>
            </a:r>
            <a:r>
              <a:rPr lang="en-US" sz="2000" dirty="0" smtClean="0"/>
              <a:t>. The </a:t>
            </a:r>
            <a:r>
              <a:rPr lang="en-US" sz="2000" dirty="0"/>
              <a:t>Eiffel Tower and </a:t>
            </a:r>
            <a:r>
              <a:rPr lang="en-US" sz="2000" dirty="0" smtClean="0"/>
              <a:t> Louvre  Museum </a:t>
            </a:r>
            <a:r>
              <a:rPr lang="en-US" sz="2000" dirty="0"/>
              <a:t>are two of its many attractions that draw millions of visitors each </a:t>
            </a:r>
            <a:r>
              <a:rPr lang="en-US" sz="2000" dirty="0" smtClean="0"/>
              <a:t>year , embodying </a:t>
            </a:r>
            <a:r>
              <a:rPr lang="en-US" sz="2000" dirty="0"/>
              <a:t>the essence of </a:t>
            </a:r>
            <a:r>
              <a:rPr lang="en-US" sz="2000" b="1" dirty="0">
                <a:solidFill>
                  <a:srgbClr val="002060"/>
                </a:solidFill>
              </a:rPr>
              <a:t>French culture</a:t>
            </a:r>
            <a:r>
              <a:rPr lang="en-US" sz="2000" dirty="0"/>
              <a:t>.</a:t>
            </a:r>
            <a:endParaRPr lang="ru-RU" sz="2000" dirty="0"/>
          </a:p>
        </p:txBody>
      </p:sp>
      <p:sp>
        <p:nvSpPr>
          <p:cNvPr id="7" name="TextBox 6">
            <a:extLst>
              <a:ext uri="{FF2B5EF4-FFF2-40B4-BE49-F238E27FC236}">
                <a16:creationId xmlns:a16="http://schemas.microsoft.com/office/drawing/2014/main" xmlns="" id="{8FDBE8E3-A754-4FF6-B411-2566049C3220}"/>
              </a:ext>
            </a:extLst>
          </p:cNvPr>
          <p:cNvSpPr txBox="1"/>
          <p:nvPr/>
        </p:nvSpPr>
        <p:spPr>
          <a:xfrm>
            <a:off x="5183188" y="5473103"/>
            <a:ext cx="6172200" cy="230832"/>
          </a:xfrm>
          <a:prstGeom prst="rect">
            <a:avLst/>
          </a:prstGeom>
          <a:noFill/>
        </p:spPr>
        <p:txBody>
          <a:bodyPr wrap="square" rtlCol="0">
            <a:spAutoFit/>
          </a:bodyPr>
          <a:lstStyle/>
          <a:p>
            <a:r>
              <a:rPr lang="ru-RU" sz="900">
                <a:hlinkClick r:id="rId3" tooltip="http://commons.wikimedia.org/wiki/File:Eiffelturm,_Paris,_France.jpg"/>
              </a:rPr>
              <a:t>This Photo</a:t>
            </a:r>
            <a:r>
              <a:rPr lang="ru-RU" sz="900"/>
              <a:t> by Unknown Author is licensed under </a:t>
            </a:r>
            <a:r>
              <a:rPr lang="ru-RU" sz="900">
                <a:hlinkClick r:id="rId4" tooltip="https://creativecommons.org/licenses/by-sa/3.0/"/>
              </a:rPr>
              <a:t>CC BY-SA</a:t>
            </a:r>
            <a:endParaRPr lang="ru-RU" sz="900"/>
          </a:p>
        </p:txBody>
      </p:sp>
    </p:spTree>
    <p:extLst>
      <p:ext uri="{BB962C8B-B14F-4D97-AF65-F5344CB8AC3E}">
        <p14:creationId xmlns:p14="http://schemas.microsoft.com/office/powerpoint/2010/main" val="97841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 y="811530"/>
            <a:ext cx="10595610" cy="5097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1336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8740" y="1184255"/>
            <a:ext cx="9372600" cy="646331"/>
          </a:xfrm>
          <a:prstGeom prst="rect">
            <a:avLst/>
          </a:prstGeom>
        </p:spPr>
        <p:txBody>
          <a:bodyPr wrap="square">
            <a:spAutoFit/>
          </a:bodyPr>
          <a:lstStyle/>
          <a:p>
            <a:r>
              <a:rPr lang="en-US" dirty="0">
                <a:solidFill>
                  <a:srgbClr val="000000"/>
                </a:solidFill>
              </a:rPr>
              <a:t>The Louvre is the main landmark of Paris. It is one of largest museums in the world. The museum is situated in the Louvre Palace, which was once a fortress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481" y="1977390"/>
            <a:ext cx="8903970" cy="395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3184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New </a:t>
            </a:r>
            <a:r>
              <a:rPr lang="en-US" b="1" dirty="0"/>
              <a:t>York City: The City that Never Sleeps</a:t>
            </a:r>
            <a:endParaRPr lang="ru-RU" b="1" dirty="0"/>
          </a:p>
        </p:txBody>
      </p:sp>
      <p:sp>
        <p:nvSpPr>
          <p:cNvPr id="4" name="Текст 3"/>
          <p:cNvSpPr>
            <a:spLocks noGrp="1"/>
          </p:cNvSpPr>
          <p:nvPr>
            <p:ph type="body" sz="half" idx="2"/>
          </p:nvPr>
        </p:nvSpPr>
        <p:spPr/>
        <p:txBody>
          <a:bodyPr/>
          <a:lstStyle/>
          <a:p>
            <a:endParaRPr lang="en-US" dirty="0" smtClean="0">
              <a:solidFill>
                <a:srgbClr val="181818"/>
              </a:solidFill>
            </a:endParaRPr>
          </a:p>
          <a:p>
            <a:r>
              <a:rPr lang="en-US" sz="2500" b="1" dirty="0" smtClean="0">
                <a:solidFill>
                  <a:srgbClr val="181818"/>
                </a:solidFill>
              </a:rPr>
              <a:t>New </a:t>
            </a:r>
            <a:r>
              <a:rPr lang="en-US" sz="2500" b="1" dirty="0">
                <a:solidFill>
                  <a:srgbClr val="181818"/>
                </a:solidFill>
              </a:rPr>
              <a:t>York City, famously known as 'The City that Never Sleeps', is a bustling metropolis filled with endless energy and diverse cultural attractions</a:t>
            </a:r>
            <a:endParaRPr lang="ru-RU" sz="2500" b="1" dirty="0"/>
          </a:p>
        </p:txBody>
      </p:sp>
      <p:pic>
        <p:nvPicPr>
          <p:cNvPr id="5" name="Рисунок 4">
            <a:extLst>
              <a:ext uri="{FF2B5EF4-FFF2-40B4-BE49-F238E27FC236}">
                <a16:creationId xmlns:lc="http://schemas.openxmlformats.org/drawingml/2006/lockedCanvas" xmlns:a16="http://schemas.microsoft.com/office/drawing/2014/main" xmlns="" id="{619A028F-651A-4097-BAFF-043CAAD002D9}"/>
              </a:ext>
            </a:extLst>
          </p:cNvPr>
          <p:cNvPicPr>
            <a:picLocks noGrp="1" noChangeAspect="1"/>
          </p:cNvPicPr>
          <p:nvPr>
            <p:ph type="pic" idx="1"/>
          </p:nvPr>
        </p:nvPicPr>
        <p:blipFill>
          <a:blip r:embed="rId2"/>
          <a:srcRect l="7862" r="7862"/>
          <a:stretch>
            <a:fillRect/>
          </a:stretch>
        </p:blipFill>
        <p:spPr>
          <a:prstGeom prst="rect">
            <a:avLst/>
          </a:prstGeom>
        </p:spPr>
      </p:pic>
    </p:spTree>
    <p:extLst>
      <p:ext uri="{BB962C8B-B14F-4D97-AF65-F5344CB8AC3E}">
        <p14:creationId xmlns:p14="http://schemas.microsoft.com/office/powerpoint/2010/main" val="3148509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91540" y="-400049"/>
            <a:ext cx="3880485" cy="57150"/>
          </a:xfrm>
        </p:spPr>
        <p:txBody>
          <a:bodyPr>
            <a:normAutofit fontScale="90000"/>
          </a:bodyPr>
          <a:lstStyle/>
          <a:p>
            <a:endParaRPr lang="ru-RU" dirty="0"/>
          </a:p>
        </p:txBody>
      </p:sp>
      <p:sp>
        <p:nvSpPr>
          <p:cNvPr id="3" name="Рисунок 2"/>
          <p:cNvSpPr>
            <a:spLocks noGrp="1"/>
          </p:cNvSpPr>
          <p:nvPr>
            <p:ph type="pic" idx="1"/>
          </p:nvPr>
        </p:nvSpPr>
        <p:spPr/>
      </p:sp>
      <p:sp>
        <p:nvSpPr>
          <p:cNvPr id="4" name="Текст 3"/>
          <p:cNvSpPr>
            <a:spLocks noGrp="1"/>
          </p:cNvSpPr>
          <p:nvPr>
            <p:ph type="body" sz="half" idx="2"/>
          </p:nvPr>
        </p:nvSpPr>
        <p:spPr>
          <a:xfrm>
            <a:off x="839788" y="1005840"/>
            <a:ext cx="3932237" cy="4863148"/>
          </a:xfrm>
        </p:spPr>
        <p:txBody>
          <a:bodyPr>
            <a:noAutofit/>
          </a:bodyPr>
          <a:lstStyle/>
          <a:p>
            <a:r>
              <a:rPr lang="en-US" sz="2400" b="1" dirty="0"/>
              <a:t>More than 50 million people visit New York City every year. The five boroughs  or regions of New York have some of the most easily recognized attractions in the world. Visitors on a budget can take a free boat from Manhattan to Staten Island for a great view of the Statue of Liberty and the Manhattan skyline</a:t>
            </a:r>
            <a:endParaRPr lang="ru-RU" sz="2400" b="1" dirty="0"/>
          </a:p>
        </p:txBody>
      </p:sp>
      <p:pic>
        <p:nvPicPr>
          <p:cNvPr id="5" name="Рисунок 4">
            <a:extLst>
              <a:ext uri="{FF2B5EF4-FFF2-40B4-BE49-F238E27FC236}">
                <a16:creationId xmlns:lc="http://schemas.openxmlformats.org/drawingml/2006/lockedCanvas" xmlns:a16="http://schemas.microsoft.com/office/drawing/2014/main" xmlns="" id="{DD85F793-E6B4-42BC-B161-EDDED2364B52}"/>
              </a:ext>
            </a:extLst>
          </p:cNvPr>
          <p:cNvPicPr>
            <a:picLocks noChangeAspect="1"/>
          </p:cNvPicPr>
          <p:nvPr/>
        </p:nvPicPr>
        <p:blipFill>
          <a:blip r:embed="rId2"/>
          <a:stretch>
            <a:fillRect/>
          </a:stretch>
        </p:blipFill>
        <p:spPr>
          <a:xfrm>
            <a:off x="5234940" y="1005840"/>
            <a:ext cx="6195060" cy="4903470"/>
          </a:xfrm>
          <a:prstGeom prst="rect">
            <a:avLst/>
          </a:prstGeom>
        </p:spPr>
      </p:pic>
    </p:spTree>
    <p:extLst>
      <p:ext uri="{BB962C8B-B14F-4D97-AF65-F5344CB8AC3E}">
        <p14:creationId xmlns:p14="http://schemas.microsoft.com/office/powerpoint/2010/main" val="254640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XuG5eg5V9xc.m4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23110" y="365760"/>
            <a:ext cx="7735888" cy="5086349"/>
          </a:xfrm>
        </p:spPr>
      </p:pic>
    </p:spTree>
    <p:extLst>
      <p:ext uri="{BB962C8B-B14F-4D97-AF65-F5344CB8AC3E}">
        <p14:creationId xmlns:p14="http://schemas.microsoft.com/office/powerpoint/2010/main" val="36827368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J_nmgntYZHU.m4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25880" y="628650"/>
            <a:ext cx="9281160" cy="5314949"/>
          </a:xfrm>
        </p:spPr>
      </p:pic>
    </p:spTree>
    <p:extLst>
      <p:ext uri="{BB962C8B-B14F-4D97-AF65-F5344CB8AC3E}">
        <p14:creationId xmlns:p14="http://schemas.microsoft.com/office/powerpoint/2010/main" val="2341086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3A403-5301-4E92-800F-1DD984D057CD}"/>
              </a:ext>
            </a:extLst>
          </p:cNvPr>
          <p:cNvSpPr>
            <a:spLocks noGrp="1"/>
          </p:cNvSpPr>
          <p:nvPr>
            <p:ph type="title"/>
          </p:nvPr>
        </p:nvSpPr>
        <p:spPr/>
        <p:txBody>
          <a:bodyPr>
            <a:normAutofit fontScale="90000"/>
          </a:bodyPr>
          <a:lstStyle/>
          <a:p>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smtClean="0"/>
              <a:t>Conclusion : A </a:t>
            </a:r>
            <a:r>
              <a:rPr lang="en-US" dirty="0"/>
              <a:t>Global Tapestry</a:t>
            </a:r>
            <a:br>
              <a:rPr lang="en-US" dirty="0"/>
            </a:br>
            <a:r>
              <a:rPr lang="en-US" sz="2200" dirty="0"/>
              <a:t>In </a:t>
            </a:r>
            <a:r>
              <a:rPr lang="en-US" sz="2200" dirty="0" smtClean="0"/>
              <a:t>conclusion ,exploring  </a:t>
            </a:r>
            <a:r>
              <a:rPr lang="en-US" sz="2200" dirty="0"/>
              <a:t>these iconic cities reveals a global tapestry of </a:t>
            </a:r>
            <a:r>
              <a:rPr lang="en-US" sz="2200" dirty="0" smtClean="0"/>
              <a:t>culture , history, and innovation . Each </a:t>
            </a:r>
            <a:r>
              <a:rPr lang="en-US" sz="2200" dirty="0"/>
              <a:t>city contributes uniquely to our </a:t>
            </a:r>
            <a:r>
              <a:rPr lang="en-US" sz="2200" dirty="0" smtClean="0"/>
              <a:t>understanding </a:t>
            </a:r>
            <a:r>
              <a:rPr lang="en-US" sz="2200" dirty="0"/>
              <a:t>of world.</a:t>
            </a:r>
            <a:endParaRPr lang="ru-RU" sz="2200" dirty="0"/>
          </a:p>
        </p:txBody>
      </p:sp>
    </p:spTree>
    <p:extLst>
      <p:ext uri="{BB962C8B-B14F-4D97-AF65-F5344CB8AC3E}">
        <p14:creationId xmlns:p14="http://schemas.microsoft.com/office/powerpoint/2010/main" val="2495691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534</Words>
  <Application>Microsoft Office PowerPoint</Application>
  <PresentationFormat>Произвольный</PresentationFormat>
  <Paragraphs>31</Paragraphs>
  <Slides>15</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Office Theme</vt:lpstr>
      <vt:lpstr>        Exploring the world’s iconic cities</vt:lpstr>
      <vt:lpstr>   Introduction to iconic cities </vt:lpstr>
      <vt:lpstr>Each city has its own unique charm and attractions, drawing in millions of visitors each year. Whether you're a history buff, a foodie, or a nature lover, there is something for everyone in these cities</vt:lpstr>
      <vt:lpstr>Rome: Eternal city</vt:lpstr>
      <vt:lpstr>Exploring the Historical Streets of Rome</vt:lpstr>
      <vt:lpstr>Sydney: The harbor city</vt:lpstr>
      <vt:lpstr>Reo de   Janeiro : The   Marvelous  City</vt:lpstr>
      <vt:lpstr>Paris : The city of light</vt:lpstr>
      <vt:lpstr>Презентация PowerPoint</vt:lpstr>
      <vt:lpstr>Презентация PowerPoint</vt:lpstr>
      <vt:lpstr>New York City: The City that Never Sleeps</vt:lpstr>
      <vt:lpstr>Презентация PowerPoint</vt:lpstr>
      <vt:lpstr>Презентация PowerPoint</vt:lpstr>
      <vt:lpstr>Презентация PowerPoint</vt:lpstr>
      <vt:lpstr>        Conclusion : A Global Tapestry In conclusion ,exploring  these iconic cities reveals a global tapestry of culture , history, and innovation . Each city contributes uniquely to our understanding of world.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Exploring the world’s iconic cities</dc:title>
  <dc:creator>Пользователь</dc:creator>
  <cp:lastModifiedBy>Acer</cp:lastModifiedBy>
  <cp:revision>13</cp:revision>
  <dcterms:created xsi:type="dcterms:W3CDTF">2024-10-29T05:48:38Z</dcterms:created>
  <dcterms:modified xsi:type="dcterms:W3CDTF">2024-11-23T07:15:21Z</dcterms:modified>
</cp:coreProperties>
</file>