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709" r:id="rId2"/>
    <p:sldId id="710" r:id="rId3"/>
    <p:sldId id="712" r:id="rId4"/>
    <p:sldId id="713" r:id="rId5"/>
    <p:sldId id="691" r:id="rId6"/>
    <p:sldId id="706" r:id="rId7"/>
    <p:sldId id="707" r:id="rId8"/>
    <p:sldId id="708" r:id="rId9"/>
    <p:sldId id="692" r:id="rId10"/>
    <p:sldId id="693" r:id="rId11"/>
    <p:sldId id="694" r:id="rId12"/>
    <p:sldId id="695" r:id="rId13"/>
    <p:sldId id="696" r:id="rId14"/>
    <p:sldId id="697" r:id="rId15"/>
    <p:sldId id="698" r:id="rId16"/>
    <p:sldId id="705" r:id="rId17"/>
    <p:sldId id="699" r:id="rId18"/>
    <p:sldId id="700" r:id="rId19"/>
    <p:sldId id="701" r:id="rId20"/>
    <p:sldId id="702" r:id="rId21"/>
    <p:sldId id="703" r:id="rId22"/>
    <p:sldId id="704" r:id="rId23"/>
    <p:sldId id="685" r:id="rId24"/>
    <p:sldId id="686" r:id="rId25"/>
    <p:sldId id="687" r:id="rId26"/>
    <p:sldId id="688" r:id="rId27"/>
    <p:sldId id="689" r:id="rId28"/>
    <p:sldId id="690" r:id="rId29"/>
    <p:sldId id="714" r:id="rId30"/>
    <p:sldId id="715" r:id="rId31"/>
    <p:sldId id="716" r:id="rId32"/>
    <p:sldId id="681" r:id="rId33"/>
    <p:sldId id="682" r:id="rId34"/>
    <p:sldId id="683" r:id="rId35"/>
    <p:sldId id="684" r:id="rId36"/>
    <p:sldId id="680" r:id="rId37"/>
    <p:sldId id="656" r:id="rId38"/>
    <p:sldId id="657" r:id="rId39"/>
    <p:sldId id="658" r:id="rId40"/>
    <p:sldId id="659" r:id="rId41"/>
    <p:sldId id="660" r:id="rId42"/>
    <p:sldId id="661" r:id="rId43"/>
    <p:sldId id="662" r:id="rId44"/>
    <p:sldId id="663" r:id="rId45"/>
    <p:sldId id="664" r:id="rId46"/>
    <p:sldId id="665" r:id="rId47"/>
    <p:sldId id="666" r:id="rId48"/>
    <p:sldId id="667" r:id="rId49"/>
    <p:sldId id="668" r:id="rId50"/>
    <p:sldId id="669" r:id="rId51"/>
    <p:sldId id="670" r:id="rId52"/>
    <p:sldId id="671" r:id="rId53"/>
    <p:sldId id="672" r:id="rId54"/>
    <p:sldId id="673" r:id="rId55"/>
    <p:sldId id="674" r:id="rId56"/>
    <p:sldId id="675" r:id="rId57"/>
    <p:sldId id="676" r:id="rId58"/>
    <p:sldId id="677" r:id="rId59"/>
    <p:sldId id="678" r:id="rId60"/>
    <p:sldId id="679" r:id="rId61"/>
    <p:sldId id="643" r:id="rId62"/>
    <p:sldId id="644" r:id="rId63"/>
    <p:sldId id="645" r:id="rId64"/>
    <p:sldId id="646" r:id="rId65"/>
    <p:sldId id="647" r:id="rId66"/>
    <p:sldId id="648" r:id="rId67"/>
    <p:sldId id="649" r:id="rId68"/>
    <p:sldId id="650" r:id="rId69"/>
    <p:sldId id="651" r:id="rId70"/>
    <p:sldId id="652" r:id="rId71"/>
    <p:sldId id="653" r:id="rId72"/>
    <p:sldId id="654" r:id="rId73"/>
    <p:sldId id="655" r:id="rId74"/>
    <p:sldId id="635" r:id="rId75"/>
    <p:sldId id="636" r:id="rId76"/>
    <p:sldId id="640" r:id="rId77"/>
    <p:sldId id="641" r:id="rId78"/>
    <p:sldId id="642" r:id="rId79"/>
    <p:sldId id="637" r:id="rId80"/>
    <p:sldId id="638" r:id="rId81"/>
    <p:sldId id="639" r:id="rId82"/>
    <p:sldId id="614" r:id="rId83"/>
    <p:sldId id="615" r:id="rId84"/>
    <p:sldId id="616" r:id="rId85"/>
    <p:sldId id="617" r:id="rId86"/>
    <p:sldId id="618" r:id="rId87"/>
    <p:sldId id="619" r:id="rId88"/>
    <p:sldId id="620" r:id="rId89"/>
    <p:sldId id="621" r:id="rId90"/>
    <p:sldId id="622" r:id="rId91"/>
    <p:sldId id="623" r:id="rId92"/>
    <p:sldId id="624" r:id="rId93"/>
    <p:sldId id="625" r:id="rId94"/>
    <p:sldId id="626" r:id="rId95"/>
    <p:sldId id="627" r:id="rId96"/>
    <p:sldId id="628" r:id="rId97"/>
    <p:sldId id="629" r:id="rId98"/>
    <p:sldId id="630" r:id="rId99"/>
    <p:sldId id="631" r:id="rId100"/>
    <p:sldId id="632" r:id="rId101"/>
    <p:sldId id="633" r:id="rId102"/>
    <p:sldId id="634" r:id="rId103"/>
    <p:sldId id="605" r:id="rId104"/>
    <p:sldId id="606" r:id="rId105"/>
    <p:sldId id="607" r:id="rId106"/>
    <p:sldId id="608" r:id="rId107"/>
    <p:sldId id="609" r:id="rId108"/>
    <p:sldId id="610" r:id="rId109"/>
    <p:sldId id="611" r:id="rId110"/>
    <p:sldId id="612" r:id="rId111"/>
    <p:sldId id="613" r:id="rId112"/>
    <p:sldId id="582" r:id="rId113"/>
    <p:sldId id="583" r:id="rId114"/>
    <p:sldId id="584" r:id="rId115"/>
    <p:sldId id="585" r:id="rId116"/>
    <p:sldId id="586" r:id="rId117"/>
    <p:sldId id="587" r:id="rId118"/>
    <p:sldId id="588" r:id="rId119"/>
    <p:sldId id="589" r:id="rId120"/>
    <p:sldId id="590" r:id="rId121"/>
    <p:sldId id="591" r:id="rId122"/>
    <p:sldId id="592" r:id="rId123"/>
    <p:sldId id="593" r:id="rId124"/>
    <p:sldId id="594" r:id="rId125"/>
    <p:sldId id="595" r:id="rId126"/>
    <p:sldId id="596" r:id="rId127"/>
    <p:sldId id="597" r:id="rId128"/>
    <p:sldId id="598" r:id="rId129"/>
    <p:sldId id="599" r:id="rId130"/>
    <p:sldId id="600" r:id="rId131"/>
    <p:sldId id="601" r:id="rId132"/>
    <p:sldId id="602" r:id="rId133"/>
    <p:sldId id="603" r:id="rId134"/>
    <p:sldId id="604" r:id="rId135"/>
    <p:sldId id="565" r:id="rId136"/>
    <p:sldId id="566" r:id="rId137"/>
    <p:sldId id="580" r:id="rId138"/>
    <p:sldId id="581" r:id="rId139"/>
    <p:sldId id="567" r:id="rId140"/>
    <p:sldId id="568" r:id="rId141"/>
    <p:sldId id="569" r:id="rId142"/>
    <p:sldId id="570" r:id="rId143"/>
    <p:sldId id="571" r:id="rId144"/>
    <p:sldId id="572" r:id="rId145"/>
    <p:sldId id="573" r:id="rId146"/>
    <p:sldId id="574" r:id="rId147"/>
    <p:sldId id="575" r:id="rId148"/>
    <p:sldId id="576" r:id="rId149"/>
    <p:sldId id="577" r:id="rId150"/>
    <p:sldId id="578" r:id="rId151"/>
    <p:sldId id="579" r:id="rId152"/>
    <p:sldId id="549" r:id="rId153"/>
    <p:sldId id="550" r:id="rId154"/>
    <p:sldId id="551" r:id="rId155"/>
    <p:sldId id="552" r:id="rId156"/>
    <p:sldId id="553" r:id="rId157"/>
    <p:sldId id="554" r:id="rId158"/>
    <p:sldId id="555" r:id="rId159"/>
    <p:sldId id="556" r:id="rId160"/>
    <p:sldId id="557" r:id="rId161"/>
    <p:sldId id="558" r:id="rId162"/>
    <p:sldId id="559" r:id="rId163"/>
    <p:sldId id="561" r:id="rId164"/>
    <p:sldId id="562" r:id="rId165"/>
    <p:sldId id="563" r:id="rId166"/>
    <p:sldId id="564" r:id="rId167"/>
    <p:sldId id="546" r:id="rId168"/>
    <p:sldId id="560" r:id="rId169"/>
    <p:sldId id="547" r:id="rId170"/>
    <p:sldId id="548" r:id="rId171"/>
    <p:sldId id="519" r:id="rId172"/>
    <p:sldId id="520" r:id="rId173"/>
    <p:sldId id="521" r:id="rId174"/>
    <p:sldId id="522" r:id="rId175"/>
    <p:sldId id="523" r:id="rId176"/>
    <p:sldId id="524" r:id="rId177"/>
    <p:sldId id="525" r:id="rId178"/>
    <p:sldId id="526" r:id="rId179"/>
    <p:sldId id="527" r:id="rId180"/>
    <p:sldId id="528" r:id="rId181"/>
    <p:sldId id="529" r:id="rId182"/>
    <p:sldId id="530" r:id="rId183"/>
    <p:sldId id="531" r:id="rId184"/>
    <p:sldId id="532" r:id="rId185"/>
    <p:sldId id="533" r:id="rId186"/>
    <p:sldId id="534" r:id="rId187"/>
    <p:sldId id="535" r:id="rId188"/>
    <p:sldId id="536" r:id="rId189"/>
    <p:sldId id="537" r:id="rId190"/>
    <p:sldId id="538" r:id="rId191"/>
    <p:sldId id="539" r:id="rId192"/>
    <p:sldId id="540" r:id="rId193"/>
    <p:sldId id="541" r:id="rId194"/>
    <p:sldId id="542" r:id="rId195"/>
    <p:sldId id="543" r:id="rId196"/>
    <p:sldId id="544" r:id="rId197"/>
    <p:sldId id="545" r:id="rId198"/>
    <p:sldId id="510" r:id="rId199"/>
    <p:sldId id="511" r:id="rId200"/>
    <p:sldId id="512" r:id="rId201"/>
    <p:sldId id="513" r:id="rId202"/>
    <p:sldId id="514" r:id="rId203"/>
    <p:sldId id="515" r:id="rId204"/>
    <p:sldId id="516" r:id="rId205"/>
    <p:sldId id="517" r:id="rId206"/>
    <p:sldId id="518" r:id="rId207"/>
    <p:sldId id="258" r:id="rId208"/>
    <p:sldId id="257" r:id="rId209"/>
    <p:sldId id="259" r:id="rId210"/>
    <p:sldId id="345" r:id="rId211"/>
    <p:sldId id="261" r:id="rId212"/>
    <p:sldId id="260" r:id="rId213"/>
    <p:sldId id="449" r:id="rId214"/>
    <p:sldId id="289" r:id="rId215"/>
    <p:sldId id="262" r:id="rId216"/>
    <p:sldId id="290" r:id="rId217"/>
    <p:sldId id="263" r:id="rId218"/>
    <p:sldId id="292" r:id="rId219"/>
    <p:sldId id="448" r:id="rId220"/>
    <p:sldId id="450" r:id="rId221"/>
    <p:sldId id="451" r:id="rId222"/>
    <p:sldId id="452" r:id="rId223"/>
    <p:sldId id="453" r:id="rId224"/>
    <p:sldId id="454" r:id="rId225"/>
    <p:sldId id="455" r:id="rId226"/>
    <p:sldId id="456" r:id="rId227"/>
    <p:sldId id="457" r:id="rId228"/>
    <p:sldId id="458" r:id="rId229"/>
    <p:sldId id="459" r:id="rId230"/>
    <p:sldId id="460" r:id="rId231"/>
    <p:sldId id="461" r:id="rId232"/>
    <p:sldId id="462" r:id="rId233"/>
    <p:sldId id="463" r:id="rId234"/>
    <p:sldId id="464" r:id="rId235"/>
    <p:sldId id="465" r:id="rId236"/>
    <p:sldId id="466" r:id="rId237"/>
    <p:sldId id="467" r:id="rId238"/>
    <p:sldId id="468" r:id="rId239"/>
    <p:sldId id="469" r:id="rId240"/>
    <p:sldId id="470" r:id="rId241"/>
    <p:sldId id="471" r:id="rId242"/>
    <p:sldId id="472" r:id="rId243"/>
    <p:sldId id="473" r:id="rId244"/>
    <p:sldId id="264" r:id="rId245"/>
    <p:sldId id="265" r:id="rId246"/>
    <p:sldId id="293" r:id="rId247"/>
    <p:sldId id="266" r:id="rId248"/>
    <p:sldId id="295" r:id="rId249"/>
    <p:sldId id="346" r:id="rId250"/>
    <p:sldId id="267" r:id="rId251"/>
    <p:sldId id="294" r:id="rId252"/>
    <p:sldId id="270" r:id="rId253"/>
    <p:sldId id="286" r:id="rId254"/>
    <p:sldId id="287" r:id="rId255"/>
    <p:sldId id="288" r:id="rId256"/>
    <p:sldId id="347" r:id="rId257"/>
    <p:sldId id="348" r:id="rId258"/>
    <p:sldId id="349" r:id="rId259"/>
    <p:sldId id="350" r:id="rId260"/>
    <p:sldId id="351" r:id="rId261"/>
    <p:sldId id="352" r:id="rId262"/>
    <p:sldId id="353" r:id="rId263"/>
    <p:sldId id="296" r:id="rId264"/>
    <p:sldId id="297" r:id="rId265"/>
    <p:sldId id="344" r:id="rId266"/>
    <p:sldId id="474" r:id="rId267"/>
    <p:sldId id="475" r:id="rId268"/>
    <p:sldId id="476" r:id="rId269"/>
    <p:sldId id="477" r:id="rId270"/>
    <p:sldId id="478" r:id="rId271"/>
    <p:sldId id="355" r:id="rId272"/>
    <p:sldId id="356" r:id="rId273"/>
    <p:sldId id="298" r:id="rId274"/>
    <p:sldId id="299" r:id="rId275"/>
    <p:sldId id="300" r:id="rId276"/>
    <p:sldId id="304" r:id="rId277"/>
    <p:sldId id="305" r:id="rId278"/>
    <p:sldId id="306" r:id="rId279"/>
    <p:sldId id="307" r:id="rId280"/>
    <p:sldId id="308" r:id="rId281"/>
    <p:sldId id="309" r:id="rId282"/>
    <p:sldId id="310" r:id="rId283"/>
    <p:sldId id="291" r:id="rId284"/>
    <p:sldId id="312" r:id="rId285"/>
    <p:sldId id="313" r:id="rId286"/>
    <p:sldId id="314" r:id="rId287"/>
    <p:sldId id="315" r:id="rId288"/>
    <p:sldId id="316" r:id="rId289"/>
    <p:sldId id="322" r:id="rId290"/>
    <p:sldId id="317" r:id="rId291"/>
    <p:sldId id="318" r:id="rId292"/>
    <p:sldId id="481" r:id="rId293"/>
    <p:sldId id="482" r:id="rId294"/>
    <p:sldId id="483" r:id="rId295"/>
    <p:sldId id="484" r:id="rId296"/>
    <p:sldId id="485" r:id="rId297"/>
    <p:sldId id="486" r:id="rId298"/>
    <p:sldId id="487" r:id="rId299"/>
    <p:sldId id="488" r:id="rId300"/>
    <p:sldId id="489" r:id="rId301"/>
    <p:sldId id="490" r:id="rId302"/>
    <p:sldId id="491" r:id="rId303"/>
    <p:sldId id="319" r:id="rId304"/>
    <p:sldId id="301" r:id="rId305"/>
    <p:sldId id="303" r:id="rId306"/>
    <p:sldId id="479" r:id="rId307"/>
    <p:sldId id="320" r:id="rId308"/>
    <p:sldId id="321" r:id="rId309"/>
    <p:sldId id="323" r:id="rId310"/>
    <p:sldId id="324" r:id="rId311"/>
    <p:sldId id="325" r:id="rId312"/>
    <p:sldId id="480" r:id="rId313"/>
    <p:sldId id="326" r:id="rId314"/>
    <p:sldId id="492" r:id="rId315"/>
    <p:sldId id="493" r:id="rId316"/>
    <p:sldId id="494" r:id="rId317"/>
    <p:sldId id="495" r:id="rId318"/>
    <p:sldId id="496" r:id="rId319"/>
    <p:sldId id="497" r:id="rId320"/>
    <p:sldId id="498" r:id="rId321"/>
    <p:sldId id="499" r:id="rId322"/>
    <p:sldId id="500" r:id="rId323"/>
    <p:sldId id="501" r:id="rId324"/>
    <p:sldId id="502" r:id="rId325"/>
    <p:sldId id="503" r:id="rId326"/>
    <p:sldId id="504" r:id="rId327"/>
    <p:sldId id="505" r:id="rId328"/>
    <p:sldId id="506" r:id="rId329"/>
    <p:sldId id="507" r:id="rId330"/>
    <p:sldId id="508" r:id="rId331"/>
    <p:sldId id="509" r:id="rId332"/>
    <p:sldId id="327" r:id="rId333"/>
    <p:sldId id="328" r:id="rId334"/>
    <p:sldId id="329" r:id="rId335"/>
    <p:sldId id="330" r:id="rId336"/>
    <p:sldId id="331" r:id="rId337"/>
    <p:sldId id="332" r:id="rId338"/>
    <p:sldId id="333" r:id="rId339"/>
    <p:sldId id="334" r:id="rId340"/>
    <p:sldId id="335" r:id="rId341"/>
    <p:sldId id="336" r:id="rId342"/>
    <p:sldId id="337" r:id="rId343"/>
    <p:sldId id="338" r:id="rId344"/>
    <p:sldId id="339" r:id="rId345"/>
    <p:sldId id="340" r:id="rId346"/>
    <p:sldId id="341" r:id="rId347"/>
    <p:sldId id="342" r:id="rId348"/>
    <p:sldId id="343" r:id="rId349"/>
    <p:sldId id="357" r:id="rId350"/>
    <p:sldId id="358" r:id="rId351"/>
    <p:sldId id="359" r:id="rId352"/>
    <p:sldId id="360" r:id="rId353"/>
    <p:sldId id="361" r:id="rId354"/>
    <p:sldId id="362" r:id="rId355"/>
    <p:sldId id="363" r:id="rId356"/>
    <p:sldId id="364" r:id="rId357"/>
    <p:sldId id="365" r:id="rId358"/>
    <p:sldId id="366" r:id="rId359"/>
    <p:sldId id="367" r:id="rId360"/>
    <p:sldId id="368" r:id="rId361"/>
    <p:sldId id="369" r:id="rId362"/>
    <p:sldId id="370" r:id="rId363"/>
    <p:sldId id="371" r:id="rId364"/>
    <p:sldId id="372" r:id="rId365"/>
    <p:sldId id="373" r:id="rId366"/>
    <p:sldId id="374" r:id="rId367"/>
    <p:sldId id="375" r:id="rId368"/>
    <p:sldId id="376" r:id="rId369"/>
    <p:sldId id="377" r:id="rId370"/>
    <p:sldId id="378" r:id="rId371"/>
    <p:sldId id="379" r:id="rId372"/>
    <p:sldId id="380" r:id="rId373"/>
    <p:sldId id="381" r:id="rId374"/>
    <p:sldId id="382" r:id="rId375"/>
    <p:sldId id="383" r:id="rId376"/>
    <p:sldId id="384" r:id="rId377"/>
    <p:sldId id="385" r:id="rId378"/>
    <p:sldId id="386" r:id="rId379"/>
    <p:sldId id="387" r:id="rId380"/>
    <p:sldId id="388" r:id="rId381"/>
    <p:sldId id="389" r:id="rId382"/>
    <p:sldId id="390" r:id="rId383"/>
    <p:sldId id="391" r:id="rId384"/>
    <p:sldId id="392" r:id="rId385"/>
    <p:sldId id="393" r:id="rId386"/>
    <p:sldId id="394" r:id="rId387"/>
    <p:sldId id="395" r:id="rId388"/>
    <p:sldId id="396" r:id="rId389"/>
    <p:sldId id="397" r:id="rId390"/>
    <p:sldId id="398" r:id="rId391"/>
    <p:sldId id="399" r:id="rId392"/>
    <p:sldId id="400" r:id="rId393"/>
    <p:sldId id="401" r:id="rId394"/>
    <p:sldId id="402" r:id="rId395"/>
    <p:sldId id="403" r:id="rId396"/>
    <p:sldId id="404" r:id="rId397"/>
    <p:sldId id="405" r:id="rId398"/>
    <p:sldId id="406" r:id="rId399"/>
    <p:sldId id="407" r:id="rId400"/>
    <p:sldId id="408" r:id="rId401"/>
    <p:sldId id="409" r:id="rId402"/>
    <p:sldId id="410" r:id="rId403"/>
    <p:sldId id="411" r:id="rId404"/>
    <p:sldId id="412" r:id="rId405"/>
    <p:sldId id="413" r:id="rId406"/>
    <p:sldId id="414" r:id="rId407"/>
    <p:sldId id="415" r:id="rId408"/>
    <p:sldId id="416" r:id="rId409"/>
    <p:sldId id="417" r:id="rId410"/>
    <p:sldId id="418" r:id="rId411"/>
    <p:sldId id="419" r:id="rId412"/>
    <p:sldId id="420" r:id="rId413"/>
    <p:sldId id="421" r:id="rId414"/>
    <p:sldId id="422" r:id="rId415"/>
    <p:sldId id="423" r:id="rId416"/>
    <p:sldId id="424" r:id="rId417"/>
    <p:sldId id="425" r:id="rId418"/>
    <p:sldId id="426" r:id="rId419"/>
    <p:sldId id="427" r:id="rId420"/>
    <p:sldId id="428" r:id="rId421"/>
    <p:sldId id="429" r:id="rId422"/>
    <p:sldId id="430" r:id="rId423"/>
    <p:sldId id="431" r:id="rId424"/>
    <p:sldId id="432" r:id="rId425"/>
    <p:sldId id="433" r:id="rId426"/>
    <p:sldId id="434" r:id="rId427"/>
    <p:sldId id="435" r:id="rId428"/>
    <p:sldId id="436" r:id="rId429"/>
    <p:sldId id="437" r:id="rId430"/>
    <p:sldId id="438" r:id="rId431"/>
    <p:sldId id="439" r:id="rId432"/>
    <p:sldId id="440" r:id="rId433"/>
    <p:sldId id="441" r:id="rId434"/>
    <p:sldId id="442" r:id="rId435"/>
    <p:sldId id="443" r:id="rId436"/>
    <p:sldId id="444" r:id="rId437"/>
    <p:sldId id="445" r:id="rId438"/>
    <p:sldId id="446" r:id="rId439"/>
    <p:sldId id="447" r:id="rId4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12" autoAdjust="0"/>
    <p:restoredTop sz="94660"/>
  </p:normalViewPr>
  <p:slideViewPr>
    <p:cSldViewPr snapToGrid="0">
      <p:cViewPr varScale="1">
        <p:scale>
          <a:sx n="89" d="100"/>
          <a:sy n="89" d="100"/>
        </p:scale>
        <p:origin x="374"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tableStyles" Target="tableStyles.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slide" Target="slides/slide423.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435" Type="http://schemas.openxmlformats.org/officeDocument/2006/relationships/slide" Target="slides/slide434.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slide" Target="slides/slide424.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436" Type="http://schemas.openxmlformats.org/officeDocument/2006/relationships/slide" Target="slides/slide435.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426" Type="http://schemas.openxmlformats.org/officeDocument/2006/relationships/slide" Target="slides/slide425.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presProps" Target="presProp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theme" Target="theme/theme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6642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2057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4547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138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0167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6496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5059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710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31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820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84326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4497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30967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4152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682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369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11/23/2024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6050789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fayllar.org/eronning-qishloq-xojaligi.html"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fayllar.org/a-domla-b-ziyoli-c-behbudiy-d-pristov.html" TargetMode="External"/><Relationship Id="rId2" Type="http://schemas.openxmlformats.org/officeDocument/2006/relationships/hyperlink" Target="https://fayllar.org/6-mavzu-atrof-muhitni-ekologik-muammolari--soat-reja-atrof-muh.html" TargetMode="External"/><Relationship Id="rId1" Type="http://schemas.openxmlformats.org/officeDocument/2006/relationships/slideLayout" Target="../slideLayouts/slideLayout7.xml"/><Relationship Id="rId5" Type="http://schemas.openxmlformats.org/officeDocument/2006/relationships/hyperlink" Target="https://fayllar.org/kasb-psixologiyasi-fanidan-mustaqil-ishi.html" TargetMode="External"/><Relationship Id="rId4" Type="http://schemas.openxmlformats.org/officeDocument/2006/relationships/hyperlink" Target="https://fayllar.org/mavzu-talim-sifati-va-uni-boshqarish-reja.html"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fayllar.org/1-amaliy-ish-geologik-kartalarni-ularning-turlari-va-masshtabl.html" TargetMode="External"/><Relationship Id="rId2" Type="http://schemas.openxmlformats.org/officeDocument/2006/relationships/hyperlink" Target="https://fayllar.org/matematik-fizika-tenglamalaridan-masalalar-toplami-v2.html" TargetMode="External"/><Relationship Id="rId1" Type="http://schemas.openxmlformats.org/officeDocument/2006/relationships/slideLayout" Target="../slideLayouts/slideLayout7.xml"/><Relationship Id="rId6" Type="http://schemas.openxmlformats.org/officeDocument/2006/relationships/hyperlink" Target="https://fayllar.org/uglevodlar-almashinuvi.html" TargetMode="External"/><Relationship Id="rId5" Type="http://schemas.openxmlformats.org/officeDocument/2006/relationships/hyperlink" Target="https://fayllar.org/mavzu-almashlab-ekish-va-diqonchilik-tizimlari.html" TargetMode="External"/><Relationship Id="rId4" Type="http://schemas.openxmlformats.org/officeDocument/2006/relationships/hyperlink" Target="https://fayllar.org/agrokimyo-va-agrotuproqshunoslik-v6.html"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azkurs.org/ozbekiston-respublikasi-tashqi-iqtisodiy-siyosati-va-uning-aso.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azkurs.org/in-vivo-va-boshqalar-in-vitro-tarifi-oxshashliklari-va-farqlar.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fayllar.org/english-speaking-countries.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fayllar.org/somerset-moemning-inson-muteligi--of-human-bondage-romanida-mu.html" TargetMode="External"/><Relationship Id="rId2" Type="http://schemas.openxmlformats.org/officeDocument/2006/relationships/hyperlink" Target="https://fayllar.org/mavzu-dunyo-tuproqlari-r-e-j-a-v2.htm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kompy.info/6-mavzu-savod-orgatish-davrida-nutqga-orgatish.html" TargetMode="External"/><Relationship Id="rId2" Type="http://schemas.openxmlformats.org/officeDocument/2006/relationships/hyperlink" Target="http://www.kompy.info/bu-qaysi-mamlakat.html" TargetMode="External"/><Relationship Id="rId1" Type="http://schemas.openxmlformats.org/officeDocument/2006/relationships/slideLayout" Target="../slideLayouts/slideLayout2.xml"/><Relationship Id="rId4" Type="http://schemas.openxmlformats.org/officeDocument/2006/relationships/hyperlink" Target="http://www.kompy.info/baxmalgul-ildizi--radices-alceae-roseae-osimlikning-nomi.html"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kompy.info/302-guruh-talabasi-qaxxorova-navrozaning-geografiya-fanidan-ta.html" TargetMode="External"/><Relationship Id="rId2" Type="http://schemas.openxmlformats.org/officeDocument/2006/relationships/hyperlink" Target="http://www.kompy.info/tuproq-kislotaliligi-va-ishqoriyligi-tuproq-buferligi-va-uning.html"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kompy.info/7-mavzu-tuproq-va-uni-muhofazasi-reja.html" TargetMode="External"/><Relationship Id="rId2" Type="http://schemas.openxmlformats.org/officeDocument/2006/relationships/hyperlink" Target="http://www.kompy.info/shaxsiy-kompyuterning-asosiy-qurilmalari.html" TargetMode="External"/><Relationship Id="rId1" Type="http://schemas.openxmlformats.org/officeDocument/2006/relationships/slideLayout" Target="../slideLayouts/slideLayout2.xml"/><Relationship Id="rId4" Type="http://schemas.openxmlformats.org/officeDocument/2006/relationships/hyperlink" Target="http://www.kompy.info/aloqa-axborotlashtirish-va-telekommunikatsiya-texnologiyalari-v2.html"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fayllar.org/gdaklik-yoshidagi-bolalar-rivojlanishi-fanidan.html" TargetMode="External"/><Relationship Id="rId2" Type="http://schemas.openxmlformats.org/officeDocument/2006/relationships/hyperlink" Target="https://fayllar.org/assalomu-aleykum-hurmatli-talabalar-7-mavzu-nutq-uslublari-va.html"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6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 Id="rId5" Type="http://schemas.openxmlformats.org/officeDocument/2006/relationships/image" Target="../media/image44.emf"/><Relationship Id="rId4" Type="http://schemas.openxmlformats.org/officeDocument/2006/relationships/image" Target="../media/image43.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fayllar.org/c-kirishda-0-darajadan-1-darajaga-yoki-aksincha-bolishi.html" TargetMode="External"/><Relationship Id="rId7" Type="http://schemas.openxmlformats.org/officeDocument/2006/relationships/hyperlink" Target="https://fayllar.org/1-ovqat-hazm-qilish-sistemasining-yuqumli-kasalliklarini-korsa.html" TargetMode="External"/><Relationship Id="rId2" Type="http://schemas.openxmlformats.org/officeDocument/2006/relationships/hyperlink" Target="https://fayllar.org/1--amaliy-mashgulot-1--mavzu-tabiiy-dispers-gruntlarning-tasni.html" TargetMode="External"/><Relationship Id="rId1" Type="http://schemas.openxmlformats.org/officeDocument/2006/relationships/slideLayout" Target="../slideLayouts/slideLayout2.xml"/><Relationship Id="rId6" Type="http://schemas.openxmlformats.org/officeDocument/2006/relationships/hyperlink" Target="https://fayllar.org/turli-element-atomlaridan-tashkil-topgan-moddalar-moddalar-odd.html" TargetMode="External"/><Relationship Id="rId5" Type="http://schemas.openxmlformats.org/officeDocument/2006/relationships/hyperlink" Target="https://fayllar.org/tabiat-fanidan-test-savollari-1-variant.html" TargetMode="External"/><Relationship Id="rId4" Type="http://schemas.openxmlformats.org/officeDocument/2006/relationships/hyperlink" Target="https://fayllar.org/p-abzast-h1-h2-shriftni-katta-kichikligi.html"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fayllar.org/odam-tanasini-strukturasi.html" TargetMode="External"/><Relationship Id="rId2" Type="http://schemas.openxmlformats.org/officeDocument/2006/relationships/hyperlink" Target="https://fayllar.org/hujayra-biologiyasi-v3.html" TargetMode="Externa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hyperlink" Target="https://fayllar.org/quyosh-nuri-va-undan-xalq-xojaligida-foydalanish-haqida.html" TargetMode="External"/><Relationship Id="rId4" Type="http://schemas.openxmlformats.org/officeDocument/2006/relationships/hyperlink" Target="https://fayllar.org/mavzu-amerika-tuproqlari-reja.html" TargetMode="External"/></Relationships>
</file>

<file path=ppt/slides/_rels/slide133.xml.rels><?xml version="1.0" encoding="UTF-8" standalone="yes"?>
<Relationships xmlns="http://schemas.openxmlformats.org/package/2006/relationships"><Relationship Id="rId8" Type="http://schemas.openxmlformats.org/officeDocument/2006/relationships/hyperlink" Target="https://fayllar.org/mavzu-talimni-tashkil-etish-sakllari-va-turlari.html" TargetMode="External"/><Relationship Id="rId3" Type="http://schemas.openxmlformats.org/officeDocument/2006/relationships/hyperlink" Target="https://fayllar.org/r-e-j-a-tayga-urmon-zonasi-tuproklarining-tarkalishi-tuprok-pa.html" TargetMode="External"/><Relationship Id="rId7" Type="http://schemas.openxmlformats.org/officeDocument/2006/relationships/hyperlink" Target="https://fayllar.org/saydullayev-murodullo-v2.html" TargetMode="External"/><Relationship Id="rId2" Type="http://schemas.openxmlformats.org/officeDocument/2006/relationships/hyperlink" Target="https://fayllar.org/tavsiya-etilayotgan-mustaqil-ishlarning-mavzulari-v4.html" TargetMode="External"/><Relationship Id="rId1" Type="http://schemas.openxmlformats.org/officeDocument/2006/relationships/slideLayout" Target="../slideLayouts/slideLayout2.xml"/><Relationship Id="rId6" Type="http://schemas.openxmlformats.org/officeDocument/2006/relationships/hyperlink" Target="https://fayllar.org/7-mavzu-korrupsiyaga-qarshi-kurash--fuqarolik-jamiyatini-rivoj-v3.html" TargetMode="External"/><Relationship Id="rId5" Type="http://schemas.openxmlformats.org/officeDocument/2006/relationships/hyperlink" Target="https://fayllar.org/mavzu-tuproqdagi-organik-moddalar-tarkibi.html" TargetMode="External"/><Relationship Id="rId4" Type="http://schemas.openxmlformats.org/officeDocument/2006/relationships/hyperlink" Target="https://fayllar.org/kimyo-mavzu-modda-miqdori.html"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s://fayllar.org/2-mavzu-tuproq-paydo-bolish-jarayonining-umumiy-sxyemasi-va-tu.html" TargetMode="External"/><Relationship Id="rId2" Type="http://schemas.openxmlformats.org/officeDocument/2006/relationships/hyperlink" Target="https://fayllar.org/assalomu-aleykum-hurmatli-talabalar-7-mavzu-nutq-uslublari-va.html" TargetMode="External"/><Relationship Id="rId1" Type="http://schemas.openxmlformats.org/officeDocument/2006/relationships/slideLayout" Target="../slideLayouts/slideLayout2.xml"/><Relationship Id="rId5" Type="http://schemas.openxmlformats.org/officeDocument/2006/relationships/hyperlink" Target="https://fayllar.org/mavzu-shimoliy-amerikaning-tabiiy-iqlim-tabiat-zonalari-tuproq.html" TargetMode="External"/><Relationship Id="rId4" Type="http://schemas.openxmlformats.org/officeDocument/2006/relationships/hyperlink" Target="https://fayllar.org/1-maruza-ekologiya-va-atrof-muhit-muhofazasi-fanining-predmeti.html" TargetMode="External"/></Relationships>
</file>

<file path=ppt/slides/_rels/slide153.xml.rels><?xml version="1.0" encoding="UTF-8" standalone="yes"?>
<Relationships xmlns="http://schemas.openxmlformats.org/package/2006/relationships"><Relationship Id="rId2" Type="http://schemas.openxmlformats.org/officeDocument/2006/relationships/hyperlink" Target="https://fayllar.org/landshaftli-yer-tuzish.html"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hyperlink" Target="https://fayllar.org/suvdan-foydalanishning-tejamkor-texnologiyalarining-yaratishni.html" TargetMode="External"/><Relationship Id="rId2" Type="http://schemas.openxmlformats.org/officeDocument/2006/relationships/hyperlink" Target="https://fayllar.org/tabiiy-tanlanish-va-uning-turlari.html" TargetMode="Externa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fayllar.org/1-sistema-klassifikasiyasi-sistema-holat-tenglamalarii.html" TargetMode="External"/><Relationship Id="rId2" Type="http://schemas.openxmlformats.org/officeDocument/2006/relationships/hyperlink" Target="https://fayllar.org/2-mavzu-tuproq-paydo-bolish-jarayonining-umumiy-sxyemasi-va-tu.html" TargetMode="Externa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hyperlink" Target="https://fayllar.org/horazm-viloyat-urganch-shahar.html"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hyperlink" Target="https://fayllar.org/bir-vaqtning-ozida-ikkita-jism-bir-nuqtadan-bir-xil-0-ms-boshl.html"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s://fayllar.org/titrimetrik-tahlildagi-hisoblashlar-reja.html" TargetMode="External"/><Relationship Id="rId2" Type="http://schemas.openxmlformats.org/officeDocument/2006/relationships/hyperlink" Target="https://fayllar.org/ktk-i-kb.html"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hyperlink" Target="https://fayllar.org/funksiyalar-va-grafiklar.html"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8" Type="http://schemas.openxmlformats.org/officeDocument/2006/relationships/hyperlink" Target="https://fayllar.org/1-pedagogik-innovatsiyalar-deganda-nima-tushuniladi.html" TargetMode="External"/><Relationship Id="rId3" Type="http://schemas.openxmlformats.org/officeDocument/2006/relationships/hyperlink" Target="https://fayllar.org/assalomu-aleykum-hurmatli-talabalar-7-mavzu-nutq-uslublari-va.html" TargetMode="External"/><Relationship Id="rId7" Type="http://schemas.openxmlformats.org/officeDocument/2006/relationships/hyperlink" Target="https://fayllar.org/pedagogik-texnologiya-nomi.html" TargetMode="External"/><Relationship Id="rId2" Type="http://schemas.openxmlformats.org/officeDocument/2006/relationships/hyperlink" Target="https://fayllar.org/fanning-maqsadi-har-tomonlama-yetuk-va-barkamol-shaxsni-tarbiy.html" TargetMode="External"/><Relationship Id="rId1" Type="http://schemas.openxmlformats.org/officeDocument/2006/relationships/slideLayout" Target="../slideLayouts/slideLayout2.xml"/><Relationship Id="rId6" Type="http://schemas.openxmlformats.org/officeDocument/2006/relationships/hyperlink" Target="https://fayllar.org/1-mavzu-tuproqshunoslik-faniga-kirish-reja-tuproqshunoslik-fan.html" TargetMode="External"/><Relationship Id="rId5" Type="http://schemas.openxmlformats.org/officeDocument/2006/relationships/hyperlink" Target="https://fayllar.org/falsafaning-asosiy-yonalishlari-fanlar-tizimidagi-orni-va-vazi-v3.html" TargetMode="External"/><Relationship Id="rId4" Type="http://schemas.openxmlformats.org/officeDocument/2006/relationships/hyperlink" Target="https://fayllar.org/maqsadi-va-vazifalari.html" TargetMode="External"/><Relationship Id="rId9" Type="http://schemas.openxmlformats.org/officeDocument/2006/relationships/hyperlink" Target="https://fayllar.org/genetik-modifikatsiyalangan-organizm-gmo-genetik-muhandislik-u-v2.html"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s://fayllar.org/reja-tarix-fanining-predmeti.html" TargetMode="External"/><Relationship Id="rId3" Type="http://schemas.openxmlformats.org/officeDocument/2006/relationships/hyperlink" Target="https://fayllar.org/binoni-plani-fasadi-va-qirqimini-chizish.html" TargetMode="External"/><Relationship Id="rId7" Type="http://schemas.openxmlformats.org/officeDocument/2006/relationships/hyperlink" Target="https://fayllar.org/topografik-karta-va-planlar-haqida-tushuncha-reja.html" TargetMode="External"/><Relationship Id="rId2" Type="http://schemas.openxmlformats.org/officeDocument/2006/relationships/hyperlink" Target="https://fayllar.org/2-mavzu-tuproq-paydo-bolish-jarayonining-umumiy-sxyemasi-va-tu.html" TargetMode="External"/><Relationship Id="rId1" Type="http://schemas.openxmlformats.org/officeDocument/2006/relationships/slideLayout" Target="../slideLayouts/slideLayout2.xml"/><Relationship Id="rId6" Type="http://schemas.openxmlformats.org/officeDocument/2006/relationships/hyperlink" Target="https://fayllar.org/tuproq-xaqida-umumiy-tushuncha-uning-xossalari-unumdorligi-va.html" TargetMode="External"/><Relationship Id="rId5" Type="http://schemas.openxmlformats.org/officeDocument/2006/relationships/hyperlink" Target="https://fayllar.org/1-korxona-tarixi-va-tashkiliy-strukturasi.html" TargetMode="External"/><Relationship Id="rId4" Type="http://schemas.openxmlformats.org/officeDocument/2006/relationships/hyperlink" Target="https://fayllar.org/tog-jinslarining-granulometrik-tarkibi-va-injenerlik-geologik.html" TargetMode="External"/><Relationship Id="rId9" Type="http://schemas.openxmlformats.org/officeDocument/2006/relationships/hyperlink" Target="https://fayllar.org/1--kompyuter-va-uning-dasturiy-taminoti.html"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s://fayllar.org/laboratoriya-mashguloti-2-mavzu-kimyoviy-idishlar-texnika-xavf.html" TargetMode="External"/><Relationship Id="rId3" Type="http://schemas.openxmlformats.org/officeDocument/2006/relationships/hyperlink" Target="https://fayllar.org/mikrobiologiya-va-virusologiya-fanidan-tayyorlagan-mustaqil-is.html" TargetMode="External"/><Relationship Id="rId7" Type="http://schemas.openxmlformats.org/officeDocument/2006/relationships/hyperlink" Target="https://fayllar.org/ritm-musiqiy-tilning-boshqa-muhim-elementlaridan-farqli-olaroq.html" TargetMode="External"/><Relationship Id="rId2" Type="http://schemas.openxmlformats.org/officeDocument/2006/relationships/hyperlink" Target="https://fayllar.org/tirik-jonivorlar.html" TargetMode="External"/><Relationship Id="rId1" Type="http://schemas.openxmlformats.org/officeDocument/2006/relationships/slideLayout" Target="../slideLayouts/slideLayout2.xml"/><Relationship Id="rId6" Type="http://schemas.openxmlformats.org/officeDocument/2006/relationships/hyperlink" Target="https://fayllar.org/reja-tog-jinslarini-qazib-olishga-tayyorlash-usullari-v2.html" TargetMode="External"/><Relationship Id="rId5" Type="http://schemas.openxmlformats.org/officeDocument/2006/relationships/hyperlink" Target="https://fayllar.org/reja-tabiiy-va-sanoat-oqava-suvlari.html" TargetMode="External"/><Relationship Id="rId4" Type="http://schemas.openxmlformats.org/officeDocument/2006/relationships/hyperlink" Target="https://fayllar.org/aniq-integral-v4.html" TargetMode="External"/><Relationship Id="rId9" Type="http://schemas.openxmlformats.org/officeDocument/2006/relationships/hyperlink" Target="https://fayllar.org/iii-bob-suv-sifatini-yaxshilash-va-suvga-maxsus-ishlov.html"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s://fayllar.org/6-mavzu-atrof-muhitni-ekologik-muammolari--soat-reja-atrof-muh.html" TargetMode="External"/><Relationship Id="rId2" Type="http://schemas.openxmlformats.org/officeDocument/2006/relationships/hyperlink" Target="https://fayllar.org/eronning-qishloq-xojaligi.html" TargetMode="External"/><Relationship Id="rId1" Type="http://schemas.openxmlformats.org/officeDocument/2006/relationships/slideLayout" Target="../slideLayouts/slideLayout2.xml"/><Relationship Id="rId6" Type="http://schemas.openxmlformats.org/officeDocument/2006/relationships/hyperlink" Target="https://fayllar.org/kasb-psixologiyasi-fanidan-mustaqil-ishi.html" TargetMode="External"/><Relationship Id="rId5" Type="http://schemas.openxmlformats.org/officeDocument/2006/relationships/hyperlink" Target="https://fayllar.org/mavzu-talim-sifati-va-uni-boshqarish-reja.html" TargetMode="External"/><Relationship Id="rId4" Type="http://schemas.openxmlformats.org/officeDocument/2006/relationships/hyperlink" Target="https://fayllar.org/a-domla-b-ziyoli-c-behbudiy-d-pristov.html"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fayllar.org/1-amaliy-ish-geologik-kartalarni-ularning-turlari-va-masshtabl.html" TargetMode="External"/><Relationship Id="rId7" Type="http://schemas.openxmlformats.org/officeDocument/2006/relationships/hyperlink" Target="https://fayllar.org/1-mavzu-tuproqshunoslik-faniga-kirish-reja-tuproqshunoslik-fan.html" TargetMode="External"/><Relationship Id="rId2" Type="http://schemas.openxmlformats.org/officeDocument/2006/relationships/hyperlink" Target="https://fayllar.org/matematik-fizika-tenglamalaridan-masalalar-toplami-v2.html" TargetMode="External"/><Relationship Id="rId1" Type="http://schemas.openxmlformats.org/officeDocument/2006/relationships/slideLayout" Target="../slideLayouts/slideLayout2.xml"/><Relationship Id="rId6" Type="http://schemas.openxmlformats.org/officeDocument/2006/relationships/hyperlink" Target="https://fayllar.org/uglevodlar-almashinuvi.html" TargetMode="External"/><Relationship Id="rId5" Type="http://schemas.openxmlformats.org/officeDocument/2006/relationships/hyperlink" Target="https://fayllar.org/mavzu-almashlab-ekish-va-diqonchilik-tizimlari.html" TargetMode="External"/><Relationship Id="rId4" Type="http://schemas.openxmlformats.org/officeDocument/2006/relationships/hyperlink" Target="https://fayllar.org/agrokimyo-va-agrotuproqshunoslik-v6.html"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fayllar.org/kurs-ishi-ilmiy-rahbar-jizzax-2022-mundarija-i-bob-davlat-makt.html" TargetMode="External"/><Relationship Id="rId2" Type="http://schemas.openxmlformats.org/officeDocument/2006/relationships/hyperlink" Target="https://fayllar.org/7--mavzu-moyli-ekinlar-biokimyosi-reja-moyli-ekinlar-urugining.html" TargetMode="External"/><Relationship Id="rId1" Type="http://schemas.openxmlformats.org/officeDocument/2006/relationships/slideLayout" Target="../slideLayouts/slideLayout2.xml"/><Relationship Id="rId4" Type="http://schemas.openxmlformats.org/officeDocument/2006/relationships/hyperlink" Target="https://fayllar.org/normadan-ortiqcha-qizish.html"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fayllar.org/mahmud-az-zamaxshariy-1075-1144.html" TargetMode="External"/><Relationship Id="rId2" Type="http://schemas.openxmlformats.org/officeDocument/2006/relationships/hyperlink" Target="https://fayllar.org/mikroorganizmlar-ekologiyasi-inson-tana-normal-mikroflorasi.html" TargetMode="External"/><Relationship Id="rId1" Type="http://schemas.openxmlformats.org/officeDocument/2006/relationships/slideLayout" Target="../slideLayouts/slideLayout2.xml"/><Relationship Id="rId5" Type="http://schemas.openxmlformats.org/officeDocument/2006/relationships/hyperlink" Target="https://fayllar.org/reja-kirish-xalq-taraqqiyotida-tilning-ahamiyati.html" TargetMode="External"/><Relationship Id="rId4" Type="http://schemas.openxmlformats.org/officeDocument/2006/relationships/hyperlink" Target="https://fayllar.org/reja-abu-ali-ibn-sino-xayoti-va-ijodi-abu-ali-ibn-sinoning-tal.html" TargetMode="Externa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fayllar.org/fargona-davlat-universiteti-sirtqi-bolim-ikkinchi-mutaxassisli.html" TargetMode="External"/><Relationship Id="rId2" Type="http://schemas.openxmlformats.org/officeDocument/2006/relationships/hyperlink" Target="https://fayllar.org/laboratoriya-ishi-15-16-marganes-ii-gidroksidini-olinishi-va-x.html" TargetMode="Externa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hyperlink" Target="https://azkurs.org/biologiya-test.html" TargetMode="Externa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hyperlink" Target="https://azkurs.org/gunter-blobel-germanyusa.html" TargetMode="Externa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hyperlink" Target="https://azkurs.org/mustaqil-ish-superkompyuterlar-va-ularning-xususiyatlari-bajar.html" TargetMode="Externa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hyperlink" Target="https://azkurs.org/kuchli-elektrolitlar.html" TargetMode="Externa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hyperlink" Target="https://maxkorzhnn.ru/uz/samye-izvestnye-ekologicheskie-organizacii-mezhdunarodnye-organizacii.html"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hyperlink" Target="https://lex.uz/docs/1262125" TargetMode="Externa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hyperlink" Target="https://lex.uz/docs/3454618?ONDATE=13.12.2017%2000#3456571" TargetMode="Externa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hyperlink" Target="https://lex.uz/ru/docs/4378526#4379779" TargetMode="External"/><Relationship Id="rId2" Type="http://schemas.openxmlformats.org/officeDocument/2006/relationships/hyperlink" Target="https://lex.uz/ru/docs/4378526#4379643" TargetMode="External"/><Relationship Id="rId1" Type="http://schemas.openxmlformats.org/officeDocument/2006/relationships/slideLayout" Target="../slideLayouts/slideLayout2.xml"/><Relationship Id="rId6" Type="http://schemas.openxmlformats.org/officeDocument/2006/relationships/hyperlink" Target="https://lex.uz/ru/docs/4378526#4380035" TargetMode="External"/><Relationship Id="rId5" Type="http://schemas.openxmlformats.org/officeDocument/2006/relationships/hyperlink" Target="https://lex.uz/ru/docs/4378526#4379999" TargetMode="External"/><Relationship Id="rId4" Type="http://schemas.openxmlformats.org/officeDocument/2006/relationships/hyperlink" Target="https://lex.uz/ru/docs/4378526#4379859"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hyperlink" Target="http://www.hozir.org/1-tuproq-strukturasi-xaqida-tushuncha-tuproq-strukturasining-t.html" TargetMode="External"/><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hyperlink" Target="http://www.hozir.org/mavzu-arbolit-betonning-fizik-mexanik-xossalari-betonning-fizi.html" TargetMode="External"/><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hyperlink" Target="http://www.hozir.org/sur-tusli-qongir-tuproqlarning-agrokimyoviy-tavsifi.html" TargetMode="Externa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hyperlink" Target="http://www.hozir.org/5-mavzu-menejmentning-tashkiliu-tarkibiu-tuzulishi-boshqarish.html" TargetMode="Externa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hyperlink" Target="http://www.hozir.org/hushyor-bolib-ot-yoldan-soglik-ketmaydi-qoldan.html" TargetMode="External"/><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hyperlink" Target="http://www.hozir.org/davriy-sistema-va-davriy-qonun.html" TargetMode="External"/><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3" Type="http://schemas.openxmlformats.org/officeDocument/2006/relationships/hyperlink" Target="http://www.hozir.org/mehnat-sotsiologiyasi-fanidan-test-savollari.html" TargetMode="External"/><Relationship Id="rId2" Type="http://schemas.openxmlformats.org/officeDocument/2006/relationships/hyperlink" Target="http://www.hozir.org/boy-ota-kambagal-ota-reja-robert-kiyosaki-va-uning-asarlari.html" TargetMode="External"/><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hyperlink" Target="http://www.hozir.org/biologik-faol-va-dorivor-moddalarning-bola-organizmiga-tasiri.html" TargetMode="External"/><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hyperlink" Target="http://www.hozir.org/psixologiya-fanining-prinsiplari-va-tadqiqot-metodlari.html" TargetMode="External"/><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hyperlink" Target="https://hozir.org/12-mavzu-binolarni-suv-bilan-taminlash-tarmoqlari-va-jihozlari.html" TargetMode="External"/><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hyperlink" Target="https://hozir.org/fizik-kimyoviy-tahlilning-zamonaviy-usullari-v2.html" TargetMode="External"/><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2" Type="http://schemas.openxmlformats.org/officeDocument/2006/relationships/hyperlink" Target="https://hozir.org/a-b-c-d-aniqlab-bolmaydi.html" TargetMode="External"/><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hyperlink" Target="https://hozir.org/tarix-yakuniy-60-70.html" TargetMode="External"/><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hyperlink" Target="https://hozir.org/1-grafik-obektlarda-ranglar-va-qatlam-sloj-lar-bilan-ishlash.html" TargetMode="Externa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hyperlink" Target="https://hozir.org/universal-toplam-odatda-j-yoki-u-harflari-bilan-belgilanadi.html" TargetMode="Externa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hyperlink" Target="https://hozir.org/12-mavzu-binolarni-suv-bilan-taminlash-tarmoqlari-va-jihozlari.html" TargetMode="Externa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hyperlink" Target="https://hozir.org/ozbekiston-respublikasi-oliy-va-orta-maxsus-talim-vazirligi-to-v143.html" TargetMode="Externa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hyperlink" Target="https://paleonews.ru/paleontologiya/triasovyj-period-mezozojskoj-ery-prodolzhitelnost-klimat-aromorfozy-flora-i-fauna-triasa" TargetMode="External"/><Relationship Id="rId2" Type="http://schemas.openxmlformats.org/officeDocument/2006/relationships/hyperlink" Target="https://paleonews.ru/paleontologiya/mezozojskaya-era-dlitelnost-zhivotnye-i-rasteniya-raznyx-periodov" TargetMode="Externa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hyperlink" Target="https://paleonews.ru/dino/xishhniki/allozavr-kak-vyglyadel-dinozavr-severnoj-ameriki-ssha-meksiki" TargetMode="External"/><Relationship Id="rId2" Type="http://schemas.openxmlformats.org/officeDocument/2006/relationships/hyperlink" Target="https://paleonews.ru/dino/travoyadnye/braxiozavr-chem-pitalsya-kak-vyglyadit-istoriya-naxodki" TargetMode="External"/><Relationship Id="rId1" Type="http://schemas.openxmlformats.org/officeDocument/2006/relationships/slideLayout" Target="../slideLayouts/slideLayout2.xml"/><Relationship Id="rId6" Type="http://schemas.openxmlformats.org/officeDocument/2006/relationships/hyperlink" Target="https://paleonews.ru/dino/xishhniki/ramforinx-dinozavr-evropy-afriki-azii-germaniya-kitaj" TargetMode="External"/><Relationship Id="rId5" Type="http://schemas.openxmlformats.org/officeDocument/2006/relationships/hyperlink" Target="https://paleonews.ru/dino/xishhniki/pterodaktil-letayushhij-yashher-rossii-avstralii-afriki-i-evropy" TargetMode="External"/><Relationship Id="rId4" Type="http://schemas.openxmlformats.org/officeDocument/2006/relationships/hyperlink" Target="https://paleonews.ru/dino/travoyadnye/kamarazavr" TargetMode="Externa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hyperlink" Target="https://hozir.org/ahamiyati-atmosferaning-gaz-balansi-va-uni-saqlash-zaruriyati.html" TargetMode="External"/><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hyperlink" Target="https://hozir.org/9-bilet-obektnie-otnosheniya-v-slojnom-predlojenii.html" TargetMode="External"/><Relationship Id="rId2" Type="http://schemas.openxmlformats.org/officeDocument/2006/relationships/hyperlink" Target="https://hozir.org/sezgi-va-idrok-v3.html" TargetMode="External"/><Relationship Id="rId1" Type="http://schemas.openxmlformats.org/officeDocument/2006/relationships/slideLayout" Target="../slideLayouts/slideLayout2.xml"/><Relationship Id="rId4" Type="http://schemas.openxmlformats.org/officeDocument/2006/relationships/hyperlink" Target="https://hozir.org/abu-nasr-farobiyning-ilmiy-falsafiy-qarashlari.html" TargetMode="External"/></Relationships>
</file>

<file path=ppt/slides/_rels/slide391.xml.rels><?xml version="1.0" encoding="UTF-8" standalone="yes"?>
<Relationships xmlns="http://schemas.openxmlformats.org/package/2006/relationships"><Relationship Id="rId2" Type="http://schemas.openxmlformats.org/officeDocument/2006/relationships/hyperlink" Target="https://hozir.org/galatepaga-qaytish.html" TargetMode="External"/><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openxmlformats.org/officeDocument/2006/relationships/hyperlink" Target="https://uz.wikipedia.org/w/index.php?title=Tuprok&amp;action=edit&amp;redlink=1" TargetMode="External"/><Relationship Id="rId2" Type="http://schemas.openxmlformats.org/officeDocument/2006/relationships/hyperlink" Target="https://uz.wikipedia.org/wiki/Melioratsiya" TargetMode="External"/><Relationship Id="rId1" Type="http://schemas.openxmlformats.org/officeDocument/2006/relationships/slideLayout" Target="../slideLayouts/slideLayout2.xml"/><Relationship Id="rId4" Type="http://schemas.openxmlformats.org/officeDocument/2006/relationships/hyperlink" Target="https://uz.wikipedia.org/w/index.php?title=Nordonligi&amp;action=edit&amp;redlink=1" TargetMode="Externa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MAVZU:</a:t>
            </a:r>
            <a:r>
              <a:rPr lang="en-US" sz="18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fanining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predmeti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vazifalari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usullari</a:t>
            </a:r>
            <a:r>
              <a:rPr lang="en-US" sz="3200" dirty="0">
                <a:effectLst/>
                <a:latin typeface="Times New Roman" panose="02020603050405020304" pitchFamily="18" charset="0"/>
                <a:ea typeface="Calibri" panose="020F0502020204030204" pitchFamily="34" charset="0"/>
              </a:rPr>
              <a:t>. </a:t>
            </a:r>
            <a:endParaRPr lang="ru-RU" sz="3200" dirty="0"/>
          </a:p>
        </p:txBody>
      </p:sp>
      <p:sp>
        <p:nvSpPr>
          <p:cNvPr id="3" name="Объект 2"/>
          <p:cNvSpPr>
            <a:spLocks noGrp="1"/>
          </p:cNvSpPr>
          <p:nvPr>
            <p:ph idx="1"/>
          </p:nvPr>
        </p:nvSpPr>
        <p:spPr/>
        <p:txBody>
          <a:bodyPr>
            <a:normAutofit lnSpcReduction="10000"/>
          </a:bodyPr>
          <a:lstStyle/>
          <a:p>
            <a:r>
              <a:rPr lang="en-US" b="1" dirty="0"/>
              <a:t>R</a:t>
            </a:r>
            <a:r>
              <a:rPr lang="ru-RU" b="1" dirty="0"/>
              <a:t>е</a:t>
            </a:r>
            <a:r>
              <a:rPr lang="en-US" b="1" dirty="0" err="1"/>
              <a:t>ja</a:t>
            </a:r>
            <a:endParaRPr lang="ru-RU" dirty="0"/>
          </a:p>
          <a:p>
            <a:r>
              <a:rPr lang="en-US" dirty="0"/>
              <a:t>1.</a:t>
            </a:r>
            <a:r>
              <a:rPr lang="en-US" sz="1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to’g’risida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tushuncha</a:t>
            </a:r>
            <a:endParaRPr lang="en-US" sz="2800" dirty="0">
              <a:effectLst/>
              <a:latin typeface="Times New Roman" panose="02020603050405020304" pitchFamily="18" charset="0"/>
              <a:ea typeface="Calibri" panose="020F0502020204030204" pitchFamily="34" charset="0"/>
            </a:endParaRPr>
          </a:p>
          <a:p>
            <a:r>
              <a:rPr lang="en-US" sz="2800" dirty="0"/>
              <a:t>2.</a:t>
            </a:r>
            <a:r>
              <a:rPr lang="en-US" sz="2800" dirty="0">
                <a:effectLst/>
                <a:latin typeface="Times New Roman" panose="02020603050405020304" pitchFamily="18" charset="0"/>
                <a:ea typeface="Calibri" panose="020F0502020204030204" pitchFamily="34" charset="0"/>
              </a:rPr>
              <a:t> Fanning </a:t>
            </a:r>
            <a:r>
              <a:rPr lang="en-US" sz="2800" dirty="0" err="1">
                <a:effectLst/>
                <a:latin typeface="Times New Roman" panose="02020603050405020304" pitchFamily="18" charset="0"/>
                <a:ea typeface="Calibri" panose="020F0502020204030204" pitchFamily="34" charset="0"/>
              </a:rPr>
              <a:t>predmeti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ob’ekti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uslublari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maqsadi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vazifalari</a:t>
            </a:r>
            <a:r>
              <a:rPr lang="en-US" sz="2800" dirty="0">
                <a:effectLst/>
                <a:latin typeface="Times New Roman" panose="02020603050405020304" pitchFamily="18" charset="0"/>
                <a:ea typeface="Calibri" panose="020F0502020204030204" pitchFamily="34" charset="0"/>
              </a:rPr>
              <a:t>;</a:t>
            </a:r>
          </a:p>
          <a:p>
            <a:r>
              <a:rPr lang="en-US" sz="2800" dirty="0"/>
              <a:t>3.</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ijtimoiy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bog’liqligi</a:t>
            </a:r>
            <a:r>
              <a:rPr lang="en-US" sz="2800" dirty="0">
                <a:effectLst/>
                <a:latin typeface="Times New Roman" panose="02020603050405020304" pitchFamily="18" charset="0"/>
                <a:ea typeface="Calibri" panose="020F0502020204030204" pitchFamily="34" charset="0"/>
              </a:rPr>
              <a:t> </a:t>
            </a:r>
          </a:p>
          <a:p>
            <a:pPr marL="0" indent="0">
              <a:buNone/>
            </a:pPr>
            <a:endParaRPr lang="ru-RU" dirty="0"/>
          </a:p>
          <a:p>
            <a:r>
              <a:rPr lang="en-US" sz="2000" dirty="0" err="1">
                <a:effectLst/>
                <a:latin typeface="Times New Roman" panose="02020603050405020304" pitchFamily="18" charset="0"/>
                <a:ea typeface="Calibri" panose="020F0502020204030204" pitchFamily="34" charset="0"/>
              </a:rPr>
              <a:t>Tayanch</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iboralar</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ekologiyasi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genyeratsiyasi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agroekologiya</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iqlim</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bioiqlim</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mintaqa</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zonalari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tuproqning</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vertikal</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tuzilish</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hosil</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bo’lishi</a:t>
            </a:r>
            <a:r>
              <a:rPr lang="en-US" sz="2000" dirty="0">
                <a:effectLst/>
                <a:latin typeface="Times New Roman" panose="02020603050405020304" pitchFamily="18" charset="0"/>
                <a:ea typeface="Calibri" panose="020F0502020204030204" pitchFamily="34" charset="0"/>
              </a:rPr>
              <a:t>.</a:t>
            </a:r>
            <a:endParaRPr lang="ru-RU" sz="2000" dirty="0"/>
          </a:p>
        </p:txBody>
      </p:sp>
    </p:spTree>
    <p:extLst>
      <p:ext uri="{BB962C8B-B14F-4D97-AF65-F5344CB8AC3E}">
        <p14:creationId xmlns:p14="http://schemas.microsoft.com/office/powerpoint/2010/main" val="1638956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2" y="202131"/>
            <a:ext cx="9457615" cy="6655869"/>
          </a:xfrm>
        </p:spPr>
        <p:txBody>
          <a:bodyPr>
            <a:normAutofit/>
          </a:bodyPr>
          <a:lstStyle/>
          <a:p>
            <a:pPr algn="just"/>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Umumiy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asosiy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qisimlaaridan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hisoblanadi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agroseno’zlarda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ifloslahishi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yemirilishi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sho’rlanishi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tirik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organizimlarni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bir-biri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muhitidagi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abiotik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biotik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bo’lib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o’tadigan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munosabatlarini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edafik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ro’lini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qatlamlarida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tirik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o’rganizimlarning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o’sish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ko’payish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rivojlanish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tarqalish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qonunlarini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yoritadi</a:t>
            </a:r>
            <a:r>
              <a:rPr lang="en-US" sz="3200" dirty="0">
                <a:effectLst/>
                <a:latin typeface="Times New Roman" panose="02020603050405020304" pitchFamily="18" charset="0"/>
                <a:ea typeface="Calibri" panose="020F0502020204030204" pitchFamily="34" charset="0"/>
              </a:rPr>
              <a:t>. </a:t>
            </a:r>
            <a:endParaRPr lang="ru-RU" sz="3200" dirty="0"/>
          </a:p>
        </p:txBody>
      </p:sp>
    </p:spTree>
    <p:extLst>
      <p:ext uri="{BB962C8B-B14F-4D97-AF65-F5344CB8AC3E}">
        <p14:creationId xmlns:p14="http://schemas.microsoft.com/office/powerpoint/2010/main" val="737516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82880"/>
            <a:ext cx="10019899" cy="6675120"/>
          </a:xfrm>
        </p:spPr>
        <p:txBody>
          <a:bodyPr>
            <a:normAutofit/>
          </a:bodyPr>
          <a:lstStyle/>
          <a:p>
            <a:r>
              <a:rPr lang="en-US" sz="2800" dirty="0" err="1">
                <a:effectLst/>
                <a:latin typeface="Times New Roman" panose="02020603050405020304" pitchFamily="18" charset="0"/>
                <a:ea typeface="Calibri" panose="020F0502020204030204" pitchFamily="34" charset="0"/>
              </a:rPr>
              <a:t>Undan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tashqari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fizikaviy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kimyoviy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hususiyatlari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mahsuldorligiga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salbiy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hamda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ijobiy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qiladigan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antropogen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mohiyati</a:t>
            </a:r>
            <a:r>
              <a:rPr lang="en-US" sz="2800" dirty="0">
                <a:effectLst/>
                <a:latin typeface="Times New Roman" panose="02020603050405020304" pitchFamily="18" charset="0"/>
                <a:ea typeface="Calibri" panose="020F0502020204030204" pitchFamily="34" charset="0"/>
              </a:rPr>
              <a:t> har </a:t>
            </a:r>
            <a:r>
              <a:rPr lang="en-US" sz="2800" dirty="0" err="1">
                <a:effectLst/>
                <a:latin typeface="Times New Roman" panose="02020603050405020304" pitchFamily="18" charset="0"/>
                <a:ea typeface="Calibri" panose="020F0502020204030204" pitchFamily="34" charset="0"/>
              </a:rPr>
              <a:t>tomonlama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holat</a:t>
            </a:r>
            <a:r>
              <a:rPr lang="en-US" sz="2800" dirty="0">
                <a:effectLst/>
                <a:latin typeface="Times New Roman" panose="02020603050405020304" pitchFamily="18" charset="0"/>
                <a:ea typeface="Calibri" panose="020F0502020204030204" pitchFamily="34" charset="0"/>
              </a:rPr>
              <a:t> fanning </a:t>
            </a:r>
            <a:r>
              <a:rPr lang="en-US" sz="2800" dirty="0" err="1">
                <a:effectLst/>
                <a:latin typeface="Times New Roman" panose="02020603050405020304" pitchFamily="18" charset="0"/>
                <a:ea typeface="Calibri" panose="020F0502020204030204" pitchFamily="34" charset="0"/>
              </a:rPr>
              <a:t>asosiy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yo’nalshlaridan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hisoblanadi.Tuproq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ekologiyasi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madaniy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paydo</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bioseno’zlarda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bo’lib</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o’tadigan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tanlanish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emas</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balki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suniy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tanlanish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jarayonida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yuzaga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o’simlik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navlari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hayvon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zotlarini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tomonidan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muhitga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moslashtirilishi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joyning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organizmlar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o’rtsidagi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munosabatlar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qonuniyatlarini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tomonlama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yechishga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iqlimshunoslik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botanika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zologiya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agrabiologiya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tuproqshunoslik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agrokimyo</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agromiliratsiya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agrotexnika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atrof</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muhitni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muhofaza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qilish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boshqa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hamjihatlikda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rivojlanadi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yutuqlaridan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foydalanadi</a:t>
            </a:r>
            <a:r>
              <a:rPr lang="en-US" sz="2800" dirty="0">
                <a:effectLst/>
                <a:latin typeface="Times New Roman" panose="02020603050405020304" pitchFamily="18" charset="0"/>
                <a:ea typeface="Calibri" panose="020F0502020204030204" pitchFamily="34" charset="0"/>
              </a:rPr>
              <a:t>. </a:t>
            </a:r>
            <a:endParaRPr lang="ru-RU" sz="2800" dirty="0"/>
          </a:p>
        </p:txBody>
      </p:sp>
    </p:spTree>
    <p:extLst>
      <p:ext uri="{BB962C8B-B14F-4D97-AF65-F5344CB8AC3E}">
        <p14:creationId xmlns:p14="http://schemas.microsoft.com/office/powerpoint/2010/main" val="96684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5" y="0"/>
            <a:ext cx="9685352" cy="6383045"/>
          </a:xfrm>
        </p:spPr>
        <p:txBody>
          <a:bodyPr>
            <a:noAutofit/>
          </a:bodyPr>
          <a:lstStyle/>
          <a:p>
            <a:r>
              <a:rPr lang="en-US" sz="3200" dirty="0" err="1">
                <a:effectLst/>
                <a:latin typeface="Times New Roman" panose="02020603050405020304" pitchFamily="18" charset="0"/>
                <a:ea typeface="Calibri" panose="020F0502020204030204" pitchFamily="34" charset="0"/>
              </a:rPr>
              <a:t>Keyingi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vaqtlarda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organizmlarga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edafik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tasirini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ancha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kengaydi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bu</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antropogen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tinimsiz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o’tkazilayotgan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xil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salbiy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ta’sirlarni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ortiqcha</a:t>
            </a:r>
            <a:r>
              <a:rPr lang="en-US" sz="3200" dirty="0">
                <a:effectLst/>
                <a:latin typeface="Times New Roman" panose="02020603050405020304" pitchFamily="18" charset="0"/>
                <a:ea typeface="Calibri" panose="020F0502020204030204" pitchFamily="34" charset="0"/>
              </a:rPr>
              <a:t> mineral </a:t>
            </a:r>
            <a:r>
              <a:rPr lang="en-US" sz="3200" dirty="0" err="1">
                <a:effectLst/>
                <a:latin typeface="Times New Roman" panose="02020603050405020304" pitchFamily="18" charset="0"/>
                <a:ea typeface="Calibri" panose="020F0502020204030204" pitchFamily="34" charset="0"/>
              </a:rPr>
              <a:t>o’g’it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berish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zaxarli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moddalarni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qo’llash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osti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sizot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suvlarining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ko’tarilishi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foydali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sho’rlab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ketishi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og’ir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tehnikadan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foydalanish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natijasida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fizikaviy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tuzulishining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buzilishi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shamol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hamda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suv</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erroziyasiga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tezroq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kabi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holatlarning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yuzaga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kelishiga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sabab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bo’lmoqda</a:t>
            </a:r>
            <a:r>
              <a:rPr lang="en-US" sz="3200" dirty="0">
                <a:effectLst/>
                <a:latin typeface="Times New Roman" panose="02020603050405020304" pitchFamily="18" charset="0"/>
                <a:ea typeface="Calibri" panose="020F0502020204030204" pitchFamily="34" charset="0"/>
              </a:rPr>
              <a:t>. Keying </a:t>
            </a:r>
            <a:r>
              <a:rPr lang="en-US" sz="3200" dirty="0" err="1">
                <a:effectLst/>
                <a:latin typeface="Times New Roman" panose="02020603050405020304" pitchFamily="18" charset="0"/>
                <a:ea typeface="Calibri" panose="020F0502020204030204" pitchFamily="34" charset="0"/>
              </a:rPr>
              <a:t>vaqtlarda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inson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tomonidan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a:t>
            </a:r>
            <a:r>
              <a:rPr lang="en-US" sz="3200" dirty="0" err="1">
                <a:latin typeface="Times New Roman" panose="02020603050405020304" pitchFamily="18" charset="0"/>
                <a:ea typeface="Calibri" panose="020F0502020204030204" pitchFamily="34" charset="0"/>
              </a:rPr>
              <a:t>`</a:t>
            </a:r>
            <a:r>
              <a:rPr lang="en-US" sz="3200" dirty="0" err="1">
                <a:effectLst/>
                <a:latin typeface="Times New Roman" panose="02020603050405020304" pitchFamily="18" charset="0"/>
                <a:ea typeface="Calibri" panose="020F0502020204030204" pitchFamily="34" charset="0"/>
              </a:rPr>
              <a:t>zlashtirilgan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jihatdan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mutloq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o’zgargan</a:t>
            </a:r>
            <a:r>
              <a:rPr lang="en-US" sz="3200" dirty="0">
                <a:effectLst/>
                <a:latin typeface="Times New Roman" panose="02020603050405020304" pitchFamily="18" charset="0"/>
                <a:ea typeface="Calibri" panose="020F0502020204030204" pitchFamily="34" charset="0"/>
              </a:rPr>
              <a:t>.</a:t>
            </a:r>
            <a:endParaRPr lang="ru-RU" sz="3200" dirty="0"/>
          </a:p>
        </p:txBody>
      </p:sp>
    </p:spTree>
    <p:extLst>
      <p:ext uri="{BB962C8B-B14F-4D97-AF65-F5344CB8AC3E}">
        <p14:creationId xmlns:p14="http://schemas.microsoft.com/office/powerpoint/2010/main" val="1940577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287" y="506027"/>
            <a:ext cx="9960746" cy="5814873"/>
          </a:xfrm>
        </p:spPr>
        <p:txBody>
          <a:bodyPr>
            <a:noAutofit/>
          </a:bodyPr>
          <a:lstStyle/>
          <a:p>
            <a:r>
              <a:rPr lang="en-US" sz="2600" dirty="0" err="1">
                <a:effectLst/>
                <a:latin typeface="Times New Roman" panose="02020603050405020304" pitchFamily="18" charset="0"/>
                <a:ea typeface="Calibri" panose="020F0502020204030204" pitchFamily="34" charset="0"/>
              </a:rPr>
              <a:t>Qishloq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xo’jaligini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jadallashtirish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talablari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mutlaqo</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inobatga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olinmagan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Hozirgi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zamon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agroekologiyasining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asosiy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masalasi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bo’lip</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turadigan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fizikaviy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kimyovi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xar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tomonlama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edafik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omillarni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usti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qatlamlaridagi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organizmlarga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doimiy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yoki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davriy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bevosita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yoki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bilvosita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tasirini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yoritish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shu</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qatorda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organizmlarning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rivojlanish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ularning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muhitidagi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omillar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o’rtasidagi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munosabatlarni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aniqlash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bilan</a:t>
            </a:r>
            <a:r>
              <a:rPr lang="en-US" sz="2600" dirty="0">
                <a:effectLst/>
                <a:latin typeface="Times New Roman" panose="02020603050405020304" pitchFamily="18" charset="0"/>
                <a:ea typeface="Calibri" panose="020F0502020204030204" pitchFamily="34" charset="0"/>
              </a:rPr>
              <a:t> malum </a:t>
            </a:r>
            <a:r>
              <a:rPr lang="en-US" sz="2600" dirty="0" err="1">
                <a:effectLst/>
                <a:latin typeface="Times New Roman" panose="02020603050405020304" pitchFamily="18" charset="0"/>
                <a:ea typeface="Calibri" panose="020F0502020204030204" pitchFamily="34" charset="0"/>
              </a:rPr>
              <a:t>joydagi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holatini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maxsuldorligini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oshirish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bizilgan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biologiyasi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tiklash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chora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chiqishdir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Hozirgi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vaqtda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insonlar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ehtiyojini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qondirish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yuqori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maxsulot</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beruvchi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yangi</a:t>
            </a:r>
            <a:r>
              <a:rPr lang="en-US" sz="2600" dirty="0">
                <a:effectLst/>
                <a:latin typeface="Times New Roman" panose="02020603050405020304" pitchFamily="18" charset="0"/>
                <a:ea typeface="Calibri" panose="020F0502020204030204" pitchFamily="34" charset="0"/>
              </a:rPr>
              <a:t> nav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zotlarni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kopaytirish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yangi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progressiv</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chiqarish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texnologiyasini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qo’llash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katta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ahamiyatga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egadir</a:t>
            </a:r>
            <a:endParaRPr lang="ru-RU" sz="2600" dirty="0"/>
          </a:p>
        </p:txBody>
      </p:sp>
    </p:spTree>
    <p:extLst>
      <p:ext uri="{BB962C8B-B14F-4D97-AF65-F5344CB8AC3E}">
        <p14:creationId xmlns:p14="http://schemas.microsoft.com/office/powerpoint/2010/main" val="93512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919" y="105878"/>
            <a:ext cx="9925235" cy="6752121"/>
          </a:xfrm>
        </p:spPr>
        <p:txBody>
          <a:bodyPr>
            <a:no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ekologayasi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Agroekologiya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ilmiy</a:t>
            </a:r>
            <a:r>
              <a:rPr lang="en-US" sz="2800" dirty="0">
                <a:effectLst/>
                <a:latin typeface="Times New Roman" panose="02020603050405020304" pitchFamily="18" charset="0"/>
                <a:ea typeface="Calibri" panose="020F0502020204030204" pitchFamily="34" charset="0"/>
                <a:cs typeface="Arial" panose="020B0604020202020204" pitchFamily="34" charset="0"/>
              </a:rPr>
              <a:t> fan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800" dirty="0">
                <a:effectLst/>
                <a:latin typeface="Times New Roman" panose="02020603050405020304" pitchFamily="18" charset="0"/>
                <a:ea typeface="Calibri" panose="020F0502020204030204" pitchFamily="34" charset="0"/>
                <a:cs typeface="Arial" panose="020B0604020202020204" pitchFamily="34" charset="0"/>
              </a:rPr>
              <a:t> tur, nav, zot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agrotsenozlar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qanday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xolat</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siljishi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erroziya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yong’in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zaxarli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chiqindilarning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kelishi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xolatini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buzadi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Bunday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voqeliklar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insonning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salbiy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ijobiy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faoliyatlari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sun’iy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senozlar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insoniyat</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moddiy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manaviyatining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asosiy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xazinasidir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xazinadan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foydalanib</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kelajak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avlodlarga</a:t>
            </a:r>
            <a:r>
              <a:rPr lang="en-US" sz="2800" dirty="0">
                <a:effectLst/>
                <a:latin typeface="Times New Roman" panose="02020603050405020304" pitchFamily="18" charset="0"/>
                <a:ea typeface="Calibri" panose="020F0502020204030204" pitchFamily="34" charset="0"/>
              </a:rPr>
              <a:t> ham </a:t>
            </a:r>
            <a:r>
              <a:rPr lang="en-US" sz="2800" dirty="0" err="1">
                <a:effectLst/>
                <a:latin typeface="Times New Roman" panose="02020603050405020304" pitchFamily="18" charset="0"/>
                <a:ea typeface="Calibri" panose="020F0502020204030204" pitchFamily="34" charset="0"/>
              </a:rPr>
              <a:t>qoldirishlari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kerak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afsuslar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bo’lsinkim</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keyingi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vaqtlarda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tirik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sistema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ekanligi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unitildi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xususiyatlari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antropogen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natijasida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buzildi</a:t>
            </a:r>
            <a:r>
              <a:rPr lang="en-US" sz="2800" dirty="0">
                <a:effectLst/>
                <a:latin typeface="Times New Roman" panose="02020603050405020304" pitchFamily="18" charset="0"/>
                <a:ea typeface="Calibri" panose="020F0502020204030204" pitchFamily="34" charset="0"/>
              </a:rPr>
              <a:t>. </a:t>
            </a:r>
            <a:endParaRPr lang="ru-RU" sz="2800" dirty="0"/>
          </a:p>
        </p:txBody>
      </p:sp>
    </p:spTree>
    <p:extLst>
      <p:ext uri="{BB962C8B-B14F-4D97-AF65-F5344CB8AC3E}">
        <p14:creationId xmlns:p14="http://schemas.microsoft.com/office/powerpoint/2010/main" val="203192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5" y="288758"/>
            <a:ext cx="9172876" cy="6343047"/>
          </a:xfrm>
        </p:spPr>
        <p:txBody>
          <a:bodyPr>
            <a:normAutofit/>
          </a:bodyPr>
          <a:lstStyle/>
          <a:p>
            <a:r>
              <a:rPr lang="en-US" sz="3000" dirty="0" err="1">
                <a:effectLst/>
                <a:latin typeface="Times New Roman" panose="02020603050405020304" pitchFamily="18" charset="0"/>
                <a:ea typeface="Calibri" panose="020F0502020204030204" pitchFamily="34" charset="0"/>
              </a:rPr>
              <a:t>Xozirgi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agroekologiyaning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asosiy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vazifasi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tiriklik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tuproqsiz</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bo’lmasligini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inobatga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olmagan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xolda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xo’jaligidagi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yerlarning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xamma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ijobiy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xususiyatlari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undagi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xayotiy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jarayonlarni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nuqtai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nazardan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tiklash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yaxshilash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unumdorligini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xo’jalikdan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olinadigan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xosilning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zararsizligini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taminlash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biologik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faolligini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oshirish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jarayonida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ekinlarin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suv</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ozuqa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gaz</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rejimlarini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yaxshi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abtimal</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sharoit</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yaratish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bilan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yuqori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toza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xosil</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olishga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erishishdan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iborat</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Insonlar</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to’plagan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ming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ming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yillik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dexqonchilik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tajribalari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ushbu</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agroekologiya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faniga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asos</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bo’ladi</a:t>
            </a:r>
            <a:r>
              <a:rPr lang="en-US" sz="3000" dirty="0">
                <a:effectLst/>
                <a:latin typeface="Times New Roman" panose="02020603050405020304" pitchFamily="18" charset="0"/>
                <a:ea typeface="Calibri" panose="020F0502020204030204" pitchFamily="34" charset="0"/>
              </a:rPr>
              <a:t>.</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21598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288759"/>
            <a:ext cx="9894770" cy="6227544"/>
          </a:xfrm>
        </p:spPr>
        <p:txBody>
          <a:bodyPr>
            <a:normAutofit lnSpcReduction="10000"/>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yuzidagi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mag’zining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mantiyani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jarayonlar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mahsulidir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qalinligi</a:t>
            </a:r>
            <a:r>
              <a:rPr lang="en-US" sz="2800" dirty="0">
                <a:effectLst/>
                <a:latin typeface="Times New Roman" panose="02020603050405020304" pitchFamily="18" charset="0"/>
                <a:ea typeface="Calibri" panose="020F0502020204030204" pitchFamily="34" charset="0"/>
                <a:cs typeface="Arial" panose="020B0604020202020204" pitchFamily="34" charset="0"/>
              </a:rPr>
              <a:t> 5 km dan 60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gacha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boradi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Qit’alarda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qalinlik</a:t>
            </a:r>
            <a:r>
              <a:rPr lang="en-US" sz="2800" dirty="0">
                <a:effectLst/>
                <a:latin typeface="Times New Roman" panose="02020603050405020304" pitchFamily="18" charset="0"/>
                <a:ea typeface="Calibri" panose="020F0502020204030204" pitchFamily="34" charset="0"/>
                <a:cs typeface="Arial" panose="020B0604020202020204" pitchFamily="34" charset="0"/>
              </a:rPr>
              <a:t> 40 – 50,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tog’larda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85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Dengiz</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okeanlarda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esa</a:t>
            </a:r>
            <a:r>
              <a:rPr lang="en-US" sz="2800" dirty="0">
                <a:effectLst/>
                <a:latin typeface="Times New Roman" panose="02020603050405020304" pitchFamily="18" charset="0"/>
                <a:ea typeface="Calibri" panose="020F0502020204030204" pitchFamily="34" charset="0"/>
                <a:cs typeface="Arial" panose="020B0604020202020204" pitchFamily="34" charset="0"/>
              </a:rPr>
              <a:t> 6 – 10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boradi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Litosfera</a:t>
            </a:r>
            <a:r>
              <a:rPr lang="en-US" sz="2800" dirty="0">
                <a:effectLst/>
                <a:latin typeface="Times New Roman" panose="02020603050405020304" pitchFamily="18" charset="0"/>
                <a:ea typeface="Calibri" panose="020F0502020204030204" pitchFamily="34" charset="0"/>
                <a:cs typeface="Arial" panose="020B0604020202020204" pitchFamily="34" charset="0"/>
              </a:rPr>
              <a:t> magma,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cho’kindi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qoldiqlar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metomorfik</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Litosferaning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cho’kindi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egallaydi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yuzasini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tiriklik</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biosferaning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buzulmas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hisoblanadi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257066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154004"/>
            <a:ext cx="10000647" cy="6703995"/>
          </a:xfrm>
        </p:spPr>
        <p:txBody>
          <a:bodyPr>
            <a:norm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Hozirgi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birikmalar</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dalalar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ikki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o’lcham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o’lchanadi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mintaqasi</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zonalari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vertikal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tuzilish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u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radiatsion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termik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sharoitlar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bo’lishiga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rivojlanishiga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hususiyatlari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Shimoliy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Janubiy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yarim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harorat</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xususiyatlariga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qarab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kengliklar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tubandagi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ajratiladi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qutblar</a:t>
            </a:r>
            <a:r>
              <a:rPr lang="en-US" sz="2800" dirty="0">
                <a:effectLst/>
                <a:latin typeface="Times New Roman" panose="02020603050405020304" pitchFamily="18" charset="0"/>
                <a:ea typeface="Calibri" panose="020F0502020204030204" pitchFamily="34" charset="0"/>
                <a:cs typeface="Arial" panose="020B0604020202020204" pitchFamily="34" charset="0"/>
              </a:rPr>
              <a:t>, boreal’, subboreal’,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subtropik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tropik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uchun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qator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hillari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boshqa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zonalarda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uchramaydi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2753708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148B0CF-A480-4489-B9B6-43B09483BA01}"/>
              </a:ext>
            </a:extLst>
          </p:cNvPr>
          <p:cNvSpPr>
            <a:spLocks noGrp="1"/>
          </p:cNvSpPr>
          <p:nvPr>
            <p:ph idx="1"/>
          </p:nvPr>
        </p:nvSpPr>
        <p:spPr>
          <a:xfrm>
            <a:off x="257452" y="186431"/>
            <a:ext cx="9016550" cy="5854931"/>
          </a:xfrm>
        </p:spPr>
        <p:txBody>
          <a:bodyPr>
            <a:normAutofit fontScale="92500" lnSpcReduction="20000"/>
          </a:bodyPr>
          <a:lstStyle/>
          <a:p>
            <a:pPr algn="just">
              <a:lnSpc>
                <a:spcPct val="115000"/>
              </a:lnSpc>
              <a:spcAft>
                <a:spcPts val="1000"/>
              </a:spcAft>
            </a:pP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xili</a:t>
            </a:r>
            <a:r>
              <a:rPr lang="en-US" sz="3000" dirty="0">
                <a:effectLst/>
                <a:latin typeface="Times New Roman" panose="02020603050405020304" pitchFamily="18" charset="0"/>
                <a:ea typeface="Calibri" panose="020F0502020204030204" pitchFamily="34" charset="0"/>
                <a:cs typeface="Arial" panose="020B0604020202020204" pitchFamily="34" charset="0"/>
              </a:rPr>
              <a:t> (tipi),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klassifikatsiyasining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tuproqshunoslikning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genetik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hisoblanadi</a:t>
            </a:r>
            <a:r>
              <a:rPr lang="en-US" sz="3000" dirty="0">
                <a:effectLst/>
                <a:latin typeface="Times New Roman" panose="02020603050405020304" pitchFamily="18" charset="0"/>
                <a:ea typeface="Calibri" panose="020F0502020204030204" pitchFamily="34" charset="0"/>
                <a:cs typeface="Arial" panose="020B0604020202020204" pitchFamily="34" charset="0"/>
              </a:rPr>
              <a:t>. Bir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genetik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gorizontga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jarayonlarining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ko’p</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o’zgarishlari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hamda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gidrotermik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rejimlari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o’xshash</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tipga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kiritiladi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tiplari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kattaroq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taksanomik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birlikka</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oilasiga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birlashtiriladi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Bu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birlashish</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kesimi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000" dirty="0">
                <a:effectLst/>
                <a:latin typeface="Times New Roman" panose="02020603050405020304" pitchFamily="18" charset="0"/>
                <a:ea typeface="Calibri" panose="020F0502020204030204" pitchFamily="34" charset="0"/>
                <a:cs typeface="Arial" panose="020B0604020202020204" pitchFamily="34" charset="0"/>
              </a:rPr>
              <a:t>, mineral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sifati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xislatlar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yotadi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Dunyo</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sharining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turli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zonalarida</a:t>
            </a:r>
            <a:r>
              <a:rPr lang="en-US" sz="3000" dirty="0">
                <a:effectLst/>
                <a:latin typeface="Times New Roman" panose="02020603050405020304" pitchFamily="18" charset="0"/>
                <a:ea typeface="Calibri" panose="020F0502020204030204" pitchFamily="34" charset="0"/>
                <a:cs typeface="Arial" panose="020B0604020202020204" pitchFamily="34" charset="0"/>
              </a:rPr>
              <a:t> 23 ta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aniqlangan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Ularga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serildiz</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alfegumus</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qo’ng’iroq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sho’rxoklar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kulrang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turlari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kiradi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304501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5129"/>
            <a:ext cx="9904396" cy="6497053"/>
          </a:xfrm>
        </p:spPr>
        <p:txBody>
          <a:bodyPr>
            <a:normAutofit/>
          </a:bodyPr>
          <a:lstStyle/>
          <a:p>
            <a:pPr algn="just">
              <a:lnSpc>
                <a:spcPct val="115000"/>
              </a:lnSpc>
              <a:spcAft>
                <a:spcPts val="1000"/>
              </a:spcAft>
            </a:pP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oilalari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yanada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kattaroq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600" dirty="0">
                <a:effectLst/>
                <a:latin typeface="Times New Roman" panose="02020603050405020304" pitchFamily="18" charset="0"/>
                <a:ea typeface="Calibri" panose="020F0502020204030204" pitchFamily="34" charset="0"/>
                <a:cs typeface="Arial" panose="020B0604020202020204" pitchFamily="34" charset="0"/>
              </a:rPr>
              <a:t> –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generatsiyasiga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bo’lishiga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birlashtiriladi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Bunday</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birlashtirishning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ikkilamchi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modalarning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mahsulotlarning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qatlamlar</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aralashuvi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birikmalarning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gidrogen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xislatlardan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3600" dirty="0">
                <a:effectLst/>
                <a:latin typeface="Times New Roman" panose="02020603050405020304" pitchFamily="18" charset="0"/>
                <a:ea typeface="Calibri" panose="020F0502020204030204" pitchFamily="34" charset="0"/>
                <a:cs typeface="Arial" panose="020B0604020202020204" pitchFamily="34" charset="0"/>
              </a:rPr>
              <a:t>.</a:t>
            </a:r>
            <a:endParaRPr lang="ru-RU" sz="36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424057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6885" y="317635"/>
            <a:ext cx="9153624" cy="6063914"/>
          </a:xfrm>
        </p:spPr>
        <p:txBody>
          <a:bodyPr>
            <a:normAutofit/>
          </a:bodyPr>
          <a:lstStyle/>
          <a:p>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genyeratsiyalari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yuzaga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kelishi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assotsiatsiyasiga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birlashadi</a:t>
            </a:r>
            <a:r>
              <a:rPr lang="en-US" sz="3200" dirty="0">
                <a:effectLst/>
                <a:latin typeface="Times New Roman" panose="02020603050405020304" pitchFamily="18" charset="0"/>
                <a:ea typeface="Calibri" panose="020F0502020204030204" pitchFamily="34" charset="0"/>
                <a:cs typeface="Arial" panose="020B0604020202020204" pitchFamily="34" charset="0"/>
              </a:rPr>
              <a:t>. Bu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umumiy</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bog’liqligi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turadi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darajasiga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qarab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assotsiatsiyasi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200" dirty="0">
                <a:effectLst/>
                <a:latin typeface="Times New Roman" panose="02020603050405020304" pitchFamily="18" charset="0"/>
                <a:ea typeface="Calibri" panose="020F0502020204030204" pitchFamily="34" charset="0"/>
                <a:cs typeface="Arial" panose="020B0604020202020204" pitchFamily="34" charset="0"/>
              </a:rPr>
              <a:t> 6 ta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bo’linadi</a:t>
            </a:r>
            <a:r>
              <a:rPr lang="en-US" sz="3200" dirty="0">
                <a:effectLst/>
                <a:latin typeface="Times New Roman" panose="02020603050405020304" pitchFamily="18" charset="0"/>
                <a:ea typeface="Calibri" panose="020F0502020204030204" pitchFamily="34" charset="0"/>
                <a:cs typeface="Arial" panose="020B0604020202020204" pitchFamily="34" charset="0"/>
              </a:rPr>
              <a:t>: 1)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subareal</a:t>
            </a:r>
            <a:r>
              <a:rPr lang="en-US" sz="3200" dirty="0">
                <a:effectLst/>
                <a:latin typeface="Times New Roman" panose="02020603050405020304" pitchFamily="18" charset="0"/>
                <a:ea typeface="Calibri" panose="020F0502020204030204" pitchFamily="34" charset="0"/>
                <a:cs typeface="Arial" panose="020B0604020202020204" pitchFamily="34" charset="0"/>
              </a:rPr>
              <a:t>, 2)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subareal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ogleen</a:t>
            </a:r>
            <a:r>
              <a:rPr lang="en-US" sz="3200" dirty="0">
                <a:effectLst/>
                <a:latin typeface="Times New Roman" panose="02020603050405020304" pitchFamily="18" charset="0"/>
                <a:ea typeface="Calibri" panose="020F0502020204030204" pitchFamily="34" charset="0"/>
                <a:cs typeface="Arial" panose="020B0604020202020204" pitchFamily="34" charset="0"/>
              </a:rPr>
              <a:t>, 3)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4)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ogleen</a:t>
            </a:r>
            <a:r>
              <a:rPr lang="en-US" sz="3200" dirty="0">
                <a:effectLst/>
                <a:latin typeface="Times New Roman" panose="02020603050405020304" pitchFamily="18" charset="0"/>
                <a:ea typeface="Calibri" panose="020F0502020204030204" pitchFamily="34" charset="0"/>
                <a:cs typeface="Arial" panose="020B0604020202020204" pitchFamily="34" charset="0"/>
              </a:rPr>
              <a:t>, 5)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neytral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6)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106401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8CA1448E-512C-4917-AC6F-6D5FA2D94E60}"/>
              </a:ext>
            </a:extLst>
          </p:cNvPr>
          <p:cNvSpPr txBox="1"/>
          <p:nvPr/>
        </p:nvSpPr>
        <p:spPr>
          <a:xfrm>
            <a:off x="159798" y="150920"/>
            <a:ext cx="9197266" cy="5153270"/>
          </a:xfrm>
          <a:prstGeom prst="rect">
            <a:avLst/>
          </a:prstGeom>
          <a:noFill/>
        </p:spPr>
        <p:txBody>
          <a:bodyPr wrap="square">
            <a:spAutoFit/>
          </a:bodyPr>
          <a:lstStyle/>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ustida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almashib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turadigan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areallar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birliklarini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qiladi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arealida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juda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murakkab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omillar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atmosfyera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namligi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yuzasining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yamirilishi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qoldiqlarning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minyeralizatsiyalanishi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jinslarning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boyligi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ko’pligi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yaproqning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tiplari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xislatlari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qonunlari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yotadi</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9768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7" y="221381"/>
            <a:ext cx="9365381" cy="6333423"/>
          </a:xfrm>
        </p:spPr>
        <p:txBody>
          <a:bodyPr>
            <a:normAutofit lnSpcReduction="10000"/>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mustaqil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pedosfera</a:t>
            </a:r>
            <a:r>
              <a:rPr lang="en-US" sz="2800" dirty="0">
                <a:effectLst/>
                <a:latin typeface="Times New Roman" panose="02020603050405020304" pitchFamily="18" charset="0"/>
                <a:ea typeface="Calibri" panose="020F0502020204030204" pitchFamily="34" charset="0"/>
                <a:cs typeface="Arial" panose="020B0604020202020204" pitchFamily="34" charset="0"/>
              </a:rPr>
              <a:t>)dan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hayvonlar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mikroorgabizmlarning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hamjihatlikda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mahsulotdir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biokos</a:t>
            </a:r>
            <a:r>
              <a:rPr lang="en-US" sz="2800" dirty="0">
                <a:effectLst/>
                <a:latin typeface="Times New Roman" panose="02020603050405020304" pitchFamily="18" charset="0"/>
                <a:ea typeface="Calibri" panose="020F0502020204030204" pitchFamily="34" charset="0"/>
                <a:cs typeface="Arial" panose="020B0604020202020204" pitchFamily="34" charset="0"/>
              </a:rPr>
              <a:t> jism (tana), u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tirik</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norganik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moddalardan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qoldiqlardan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xususiyatlariga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zarrachalarning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kichikligi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g’ovakligi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o’tkazuvchanligi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almashinishi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yorug’likning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yo’qligi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harakatning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a:t>
            </a:r>
            <a:r>
              <a:rPr lang="en-US" sz="2800" dirty="0" err="1">
                <a:latin typeface="Times New Roman" panose="02020603050405020304" pitchFamily="18" charset="0"/>
                <a:ea typeface="Calibri" panose="020F0502020204030204" pitchFamily="34" charset="0"/>
                <a:cs typeface="Arial" panose="020B0604020202020204" pitchFamily="34" charset="0"/>
              </a:rPr>
              <a:t>`</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ampulasida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o’zgarishi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kiradi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ko’rsatkichlariga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kattalikdagi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zarrachalning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nisbiy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miqdori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ifodalanadi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953194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8" y="158534"/>
            <a:ext cx="9423133" cy="6540649"/>
          </a:xfrm>
        </p:spPr>
        <p:txBody>
          <a:bodyPr>
            <a:normAutofit fontScale="92500" lnSpcReduction="20000"/>
          </a:bodyPr>
          <a:lstStyle/>
          <a:p>
            <a:pPr algn="just">
              <a:lnSpc>
                <a:spcPct val="115000"/>
              </a:lnSpc>
              <a:spcAft>
                <a:spcPts val="10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tuzilishida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ahamiyatga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komponentlari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quyidagicha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farqlanadi</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qum</a:t>
            </a:r>
            <a:r>
              <a:rPr lang="en-US" sz="2200" dirty="0">
                <a:effectLst/>
                <a:latin typeface="Times New Roman" panose="02020603050405020304" pitchFamily="18" charset="0"/>
                <a:ea typeface="Calibri" panose="020F0502020204030204" pitchFamily="34" charset="0"/>
                <a:cs typeface="Arial" panose="020B0604020202020204" pitchFamily="34" charset="0"/>
              </a:rPr>
              <a:t> – 0,2 – 2.0 mm</a:t>
            </a:r>
            <a:endParaRPr lang="en-US" sz="22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mayday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qum</a:t>
            </a:r>
            <a:r>
              <a:rPr lang="en-US" sz="2200" dirty="0">
                <a:effectLst/>
                <a:latin typeface="Times New Roman" panose="02020603050405020304" pitchFamily="18" charset="0"/>
                <a:ea typeface="Calibri" panose="020F0502020204030204" pitchFamily="34" charset="0"/>
                <a:cs typeface="Arial" panose="020B0604020202020204" pitchFamily="34" charset="0"/>
              </a:rPr>
              <a:t> – 0,2 mm – 20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qumtuproq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 2 – 20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koloidlar</a:t>
            </a:r>
            <a:r>
              <a:rPr lang="en-US" sz="2200" dirty="0">
                <a:effectLst/>
                <a:latin typeface="Times New Roman" panose="02020603050405020304" pitchFamily="18" charset="0"/>
                <a:ea typeface="Calibri" panose="020F0502020204030204" pitchFamily="34" charset="0"/>
                <a:cs typeface="Arial" panose="020B0604020202020204" pitchFamily="34" charset="0"/>
              </a:rPr>
              <a:t> – 2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r>
              <a:rPr lang="en-US" sz="2200" dirty="0">
                <a:effectLst/>
                <a:latin typeface="Times New Roman" panose="02020603050405020304" pitchFamily="18" charset="0"/>
                <a:ea typeface="Calibri" panose="020F0502020204030204" pitchFamily="34" charset="0"/>
                <a:cs typeface="Arial" panose="020B0604020202020204" pitchFamily="34" charset="0"/>
              </a:rPr>
              <a:t> dan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kichik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 2 mm dan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komponentlar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shag’al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tuzulishi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ahamiyatga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egadir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bo’lsa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tuzulishi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yahshi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yahshi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saqlanadi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maydazarrachali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tuproqqa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havoning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o’tishi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qiyin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chunki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g’ovakligi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kam</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200" dirty="0">
                <a:effectLst/>
                <a:latin typeface="Times New Roman" panose="02020603050405020304" pitchFamily="18" charset="0"/>
                <a:ea typeface="Calibri" panose="020F0502020204030204" pitchFamily="34" charset="0"/>
                <a:cs typeface="Arial" panose="020B0604020202020204" pitchFamily="34" charset="0"/>
              </a:rPr>
              <a:t> –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zich</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turadi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Odatda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zichligi</a:t>
            </a:r>
            <a:r>
              <a:rPr lang="en-US" sz="2200" dirty="0">
                <a:effectLst/>
                <a:latin typeface="Times New Roman" panose="02020603050405020304" pitchFamily="18" charset="0"/>
                <a:ea typeface="Calibri" panose="020F0502020204030204" pitchFamily="34" charset="0"/>
                <a:cs typeface="Arial" panose="020B0604020202020204" pitchFamily="34" charset="0"/>
              </a:rPr>
              <a:t> 2,4 – 2,5 g/sm2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teng</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Har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qanday</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qattiq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gazsimon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qismlardan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suvdan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eritmasidan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bo’lib,shu</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g’ovaklari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orasida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joylashgan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to’yingan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r>
              <a:rPr lang="en-US" dirty="0"/>
              <a:t/>
            </a:r>
            <a:br>
              <a:rPr lang="en-US" dirty="0"/>
            </a:br>
            <a:endParaRPr lang="ru-RU" dirty="0"/>
          </a:p>
        </p:txBody>
      </p:sp>
    </p:spTree>
    <p:extLst>
      <p:ext uri="{BB962C8B-B14F-4D97-AF65-F5344CB8AC3E}">
        <p14:creationId xmlns:p14="http://schemas.microsoft.com/office/powerpoint/2010/main" val="401091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D5FB359A-6044-432F-B0CE-04147F725409}"/>
              </a:ext>
            </a:extLst>
          </p:cNvPr>
          <p:cNvSpPr txBox="1"/>
          <p:nvPr/>
        </p:nvSpPr>
        <p:spPr>
          <a:xfrm>
            <a:off x="470516" y="239650"/>
            <a:ext cx="9197267" cy="6692922"/>
          </a:xfrm>
          <a:prstGeom prst="rect">
            <a:avLst/>
          </a:prstGeom>
          <a:noFill/>
        </p:spPr>
        <p:txBody>
          <a:bodyPr wrap="square">
            <a:spAutoFit/>
          </a:bodyPr>
          <a:lstStyle/>
          <a:p>
            <a:pPr algn="just">
              <a:lnSpc>
                <a:spcPct val="115000"/>
              </a:lnSpc>
              <a:spcAft>
                <a:spcPts val="1000"/>
              </a:spcAft>
            </a:pP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ushlab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shimib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olishi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pastki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qatlamlariga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o’tkazishi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o’tkazuvchanligi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deyiladi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osti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suvlarining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pastki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qatlamlardagi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kapillyarlar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orqali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zarrachalardan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zarrachalarga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g’ovaklardan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g’ovaklarga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ko’tarilishiga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suvni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ko’tarib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berish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xislati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deyiladi</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            Fanning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predmeti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uslublari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maqsadi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vazifalari</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400" dirty="0" err="1">
                <a:effectLst/>
                <a:latin typeface="Times New Roman" panose="02020603050405020304" pitchFamily="18" charset="0"/>
                <a:ea typeface="Calibri" panose="020F0502020204030204" pitchFamily="34" charset="0"/>
                <a:cs typeface="Arial" panose="020B0604020202020204" pitchFamily="34" charset="0"/>
              </a:rPr>
              <a:t>Boshqa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fanlar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tuproqshunoslik</a:t>
            </a:r>
            <a:r>
              <a:rPr lang="en-US" sz="2400" dirty="0">
                <a:effectLst/>
                <a:latin typeface="Times New Roman" panose="02020603050405020304" pitchFamily="18" charset="0"/>
                <a:ea typeface="Calibri" panose="020F0502020204030204" pitchFamily="34" charset="0"/>
                <a:cs typeface="Arial" panose="020B0604020202020204" pitchFamily="34" charset="0"/>
              </a:rPr>
              <a:t> ham,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fanga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mos</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adekvat</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o‘zining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tadqiqot</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usullariga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ega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Ushbu</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usullar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400" dirty="0">
                <a:effectLst/>
                <a:latin typeface="Times New Roman" panose="02020603050405020304" pitchFamily="18" charset="0"/>
                <a:ea typeface="Calibri" panose="020F0502020204030204" pitchFamily="34" charset="0"/>
                <a:cs typeface="Arial" panose="020B0604020202020204" pitchFamily="34" charset="0"/>
              </a:rPr>
              <a:t> jism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sifatida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spesifikasiga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mosdir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avvalo</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tizimli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kompleks</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yondoshishni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ajratish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lozim</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o‘rab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turgan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obyektlar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xodisalardan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ajralmagan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biogeosenoz</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biosfera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tarkibiy</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sistemasi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sifatida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o‘zi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sistemachalar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tarzida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3542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27" y="182880"/>
            <a:ext cx="9817769" cy="6477801"/>
          </a:xfrm>
        </p:spPr>
        <p:txBody>
          <a:bodyPr>
            <a:noAutofit/>
          </a:bodyPr>
          <a:lstStyle/>
          <a:p>
            <a:r>
              <a:rPr lang="en-US" sz="2700" dirty="0" err="1">
                <a:effectLst/>
                <a:latin typeface="Times New Roman" panose="02020603050405020304" pitchFamily="18" charset="0"/>
                <a:ea typeface="Calibri" panose="020F0502020204030204" pitchFamily="34" charset="0"/>
              </a:rPr>
              <a:t>Profil</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genetik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usuli</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tuproqshunoslikka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oid</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barcha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tadqiqotlarning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tashkil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etadi</a:t>
            </a:r>
            <a:r>
              <a:rPr lang="en-US" sz="2700" dirty="0">
                <a:effectLst/>
                <a:latin typeface="Times New Roman" panose="02020603050405020304" pitchFamily="18" charset="0"/>
                <a:ea typeface="Calibri" panose="020F0502020204030204" pitchFamily="34" charset="0"/>
              </a:rPr>
              <a:t>. U </a:t>
            </a:r>
            <a:r>
              <a:rPr lang="en-US" sz="2700" dirty="0" err="1">
                <a:effectLst/>
                <a:latin typeface="Times New Roman" panose="02020603050405020304" pitchFamily="18" charset="0"/>
                <a:ea typeface="Calibri" panose="020F0502020204030204" pitchFamily="34" charset="0"/>
              </a:rPr>
              <a:t>tuproqni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yer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yuzasidan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boshlab</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butun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chuqurligi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davomida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genetik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gorizontlar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bo‘yicha</a:t>
            </a:r>
            <a:r>
              <a:rPr lang="en-US" sz="2700" dirty="0">
                <a:effectLst/>
                <a:latin typeface="Times New Roman" panose="02020603050405020304" pitchFamily="18" charset="0"/>
                <a:ea typeface="Calibri" panose="020F0502020204030204" pitchFamily="34" charset="0"/>
              </a:rPr>
              <a:t> to </a:t>
            </a:r>
            <a:r>
              <a:rPr lang="en-US" sz="2700" dirty="0" err="1">
                <a:effectLst/>
                <a:latin typeface="Times New Roman" panose="02020603050405020304" pitchFamily="18" charset="0"/>
                <a:ea typeface="Calibri" panose="020F0502020204030204" pitchFamily="34" charset="0"/>
              </a:rPr>
              <a:t>ona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jinsga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qadar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o‘rganishni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kesimining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o‘rgatilayotgan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xossalari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parametrlarini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taqqoslashni</a:t>
            </a:r>
            <a:r>
              <a:rPr lang="en-US" sz="2700" dirty="0">
                <a:effectLst/>
                <a:latin typeface="Times New Roman" panose="02020603050405020304" pitchFamily="18" charset="0"/>
                <a:ea typeface="Calibri" panose="020F0502020204030204" pitchFamily="34" charset="0"/>
              </a:rPr>
              <a:t> talab </a:t>
            </a:r>
            <a:r>
              <a:rPr lang="en-US" sz="2700" dirty="0" err="1">
                <a:effectLst/>
                <a:latin typeface="Times New Roman" panose="02020603050405020304" pitchFamily="18" charset="0"/>
                <a:ea typeface="Calibri" panose="020F0502020204030204" pitchFamily="34" charset="0"/>
              </a:rPr>
              <a:t>etadi</a:t>
            </a:r>
            <a:r>
              <a:rPr lang="en-US" sz="2700" dirty="0">
                <a:effectLst/>
                <a:latin typeface="Times New Roman" panose="02020603050405020304" pitchFamily="18" charset="0"/>
                <a:ea typeface="Calibri" panose="020F0502020204030204" pitchFamily="34" charset="0"/>
              </a:rPr>
              <a:t>. Bu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hosil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jarayonlari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rivojining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tabiiy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qonuniyatlarini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aks</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ettiradi</a:t>
            </a:r>
            <a:r>
              <a:rPr lang="en-US" sz="2700" dirty="0">
                <a:effectLst/>
                <a:latin typeface="Times New Roman" panose="02020603050405020304" pitchFamily="18" charset="0"/>
                <a:ea typeface="Calibri" panose="020F0502020204030204" pitchFamily="34" charset="0"/>
              </a:rPr>
              <a:t>.</a:t>
            </a:r>
          </a:p>
          <a:p>
            <a:r>
              <a:rPr lang="en-US" sz="2700" dirty="0" err="1">
                <a:effectLst/>
                <a:latin typeface="Times New Roman" panose="02020603050405020304" pitchFamily="18" charset="0"/>
                <a:ea typeface="Calibri" panose="020F0502020204030204" pitchFamily="34" charset="0"/>
              </a:rPr>
              <a:t>Qiyosiy</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geografik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tuproqlarni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hosil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tegishli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omillarni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ularning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tarixiy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rivojlanishida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joylarda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tarqalishini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taqqoslashga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asoslangan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bo‘lib</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genezisi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geografiyasi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qonuniyatlari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haqida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xulosalar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chiqarishga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imkon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beradi</a:t>
            </a:r>
            <a:r>
              <a:rPr lang="en-US" sz="2700" dirty="0">
                <a:effectLst/>
                <a:latin typeface="Times New Roman" panose="02020603050405020304" pitchFamily="18" charset="0"/>
                <a:ea typeface="Calibri" panose="020F0502020204030204" pitchFamily="34" charset="0"/>
              </a:rPr>
              <a:t>.</a:t>
            </a:r>
          </a:p>
          <a:p>
            <a:r>
              <a:rPr lang="en-US" sz="2700" dirty="0" err="1">
                <a:effectLst/>
                <a:latin typeface="Times New Roman" panose="02020603050405020304" pitchFamily="18" charset="0"/>
                <a:ea typeface="Calibri" panose="020F0502020204030204" pitchFamily="34" charset="0"/>
              </a:rPr>
              <a:t>Qiyosiy</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tarixiy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aktualizm</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prinsipiga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asoslanadi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xozirgi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vaziyatni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o‘rganish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qoplamining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o‘tmishini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tadqiq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qilish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imkonini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beradi</a:t>
            </a:r>
            <a:r>
              <a:rPr lang="en-US" sz="2700" dirty="0">
                <a:effectLst/>
                <a:latin typeface="Times New Roman" panose="02020603050405020304" pitchFamily="18" charset="0"/>
                <a:ea typeface="Calibri" panose="020F0502020204030204" pitchFamily="34" charset="0"/>
              </a:rPr>
              <a:t>. </a:t>
            </a:r>
            <a:endParaRPr lang="ru-RU" sz="2700" dirty="0"/>
          </a:p>
        </p:txBody>
      </p:sp>
    </p:spTree>
    <p:extLst>
      <p:ext uri="{BB962C8B-B14F-4D97-AF65-F5344CB8AC3E}">
        <p14:creationId xmlns:p14="http://schemas.microsoft.com/office/powerpoint/2010/main" val="3054412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2862" y="284085"/>
            <a:ext cx="9428086" cy="6445189"/>
          </a:xfrm>
        </p:spPr>
        <p:txBody>
          <a:bodyPr>
            <a:noAutofit/>
          </a:bodyPr>
          <a:lstStyle/>
          <a:p>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usul</a:t>
            </a:r>
            <a:r>
              <a:rPr lang="en-US" sz="2800" dirty="0">
                <a:effectLst/>
                <a:latin typeface="Times New Roman" panose="02020603050405020304" pitchFamily="18" charset="0"/>
                <a:ea typeface="Calibri" panose="020F0502020204030204" pitchFamily="34" charset="0"/>
              </a:rPr>
              <a:t> –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kesimining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tuproqshunoslikka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oid</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tadqiqotlarni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o‘tkazishda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tayanch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hisoblanadi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sharoitdagi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diagnostikasi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asosini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tashkil</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etadi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taxlilning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uch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makromorfologik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oddiy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ko‘z</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mezamorfologik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lupa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binokulyar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yordamida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mikromorfologik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mikroskoplar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yordamida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foydalaniladi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usul</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tashki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belgilariga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ko‘ra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bir-biridan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ajratishga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imkon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yaratadi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Bunda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profilining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ayrim</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gorizontlarining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qalinligi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granulometrik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tarkibi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strukturasi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qovushmasi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yaralmasi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qo‘shilmasi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x.k.</a:t>
            </a:r>
            <a:r>
              <a:rPr lang="en-US" sz="2800" dirty="0">
                <a:effectLst/>
                <a:latin typeface="Times New Roman" panose="02020603050405020304" pitchFamily="18" charset="0"/>
                <a:ea typeface="Calibri" panose="020F0502020204030204" pitchFamily="34" charset="0"/>
              </a:rPr>
              <a:t> lar </a:t>
            </a:r>
            <a:r>
              <a:rPr lang="en-US" sz="2800" dirty="0" err="1">
                <a:effectLst/>
                <a:latin typeface="Times New Roman" panose="02020603050405020304" pitchFamily="18" charset="0"/>
                <a:ea typeface="Calibri" panose="020F0502020204030204" pitchFamily="34" charset="0"/>
              </a:rPr>
              <a:t>o‘rganiladi</a:t>
            </a:r>
            <a:r>
              <a:rPr lang="en-US" sz="2800" dirty="0">
                <a:effectLst/>
                <a:latin typeface="Times New Roman" panose="02020603050405020304" pitchFamily="18" charset="0"/>
                <a:ea typeface="Calibri" panose="020F0502020204030204" pitchFamily="34" charset="0"/>
              </a:rPr>
              <a:t>.</a:t>
            </a:r>
            <a:endParaRPr lang="ru-RU" sz="2800" dirty="0"/>
          </a:p>
        </p:txBody>
      </p:sp>
    </p:spTree>
    <p:extLst>
      <p:ext uri="{BB962C8B-B14F-4D97-AF65-F5344CB8AC3E}">
        <p14:creationId xmlns:p14="http://schemas.microsoft.com/office/powerpoint/2010/main" val="802325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4379"/>
            <a:ext cx="9654139" cy="6410425"/>
          </a:xfrm>
        </p:spPr>
        <p:txBody>
          <a:bodyPr>
            <a:no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Biogeosenotik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biogeosenozning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barcha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komponentlarini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jonivorlar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mikroorganizmlar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atmosfyera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suvlar</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geografik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muhitning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muayyan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sharoitlarini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hisobga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bir-biri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Modellashtirish</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ba‘zi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belgilarini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bevosita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emas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balki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boshqa,shu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o‘xshash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a:t>
            </a:r>
            <a:r>
              <a:rPr lang="en-US" sz="2800" dirty="0">
                <a:effectLst/>
                <a:latin typeface="Times New Roman" panose="02020603050405020304" pitchFamily="18" charset="0"/>
                <a:ea typeface="Calibri" panose="020F0502020204030204" pitchFamily="34" charset="0"/>
                <a:cs typeface="Arial" panose="020B0604020202020204" pitchFamily="34" charset="0"/>
              </a:rPr>
              <a:t> (model) da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tadqiq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Vegetasion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idishlar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sistemasida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o‘zaro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bog‘liqlikni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5558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05879"/>
            <a:ext cx="9548261" cy="6391174"/>
          </a:xfrm>
        </p:spPr>
        <p:txBody>
          <a:bodyPr>
            <a:normAutofit/>
          </a:bodyPr>
          <a:lstStyle/>
          <a:p>
            <a:r>
              <a:rPr lang="en-US" sz="3200" dirty="0" err="1">
                <a:effectLst/>
                <a:latin typeface="Times New Roman" panose="02020603050405020304" pitchFamily="18" charset="0"/>
                <a:ea typeface="Calibri" panose="020F0502020204030204" pitchFamily="34" charset="0"/>
              </a:rPr>
              <a:t>Ayerokosmik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Tuproqshunoslikda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ayerokosmik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yuzasining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spektorning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diapazonlarida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balandlikdan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olingan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fotosuratini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asboblar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yordamida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yoki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oddiy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ikkinchi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spektral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qaytarish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yoki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yutish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qobiliyatini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bevosita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samolyotlar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apparatlardan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turib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ichiga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oladi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geografiyasi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qator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muhim</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xossalari-namlik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zichlik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miqdori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gumuslilik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boshqalar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dinamikasi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shu</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tekshiriladi</a:t>
            </a:r>
            <a:r>
              <a:rPr lang="en-US" sz="3200" dirty="0">
                <a:effectLst/>
                <a:latin typeface="Times New Roman" panose="02020603050405020304" pitchFamily="18" charset="0"/>
                <a:ea typeface="Calibri" panose="020F0502020204030204" pitchFamily="34" charset="0"/>
              </a:rPr>
              <a:t>.</a:t>
            </a:r>
            <a:endParaRPr lang="ru-RU" sz="3200" dirty="0"/>
          </a:p>
        </p:txBody>
      </p:sp>
    </p:spTree>
    <p:extLst>
      <p:ext uri="{BB962C8B-B14F-4D97-AF65-F5344CB8AC3E}">
        <p14:creationId xmlns:p14="http://schemas.microsoft.com/office/powerpoint/2010/main" val="3384553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2" y="192505"/>
            <a:ext cx="9403882" cy="6516303"/>
          </a:xfrm>
        </p:spPr>
        <p:txBody>
          <a:bodyPr>
            <a:normAutofit/>
          </a:bodyPr>
          <a:lstStyle/>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so‘rim</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kislotalar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konsentrasiyali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tuzlar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eritmalari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erituvchilar</a:t>
            </a:r>
            <a:r>
              <a:rPr lang="en-US" sz="3200" dirty="0">
                <a:effectLst/>
                <a:latin typeface="Times New Roman" panose="02020603050405020304" pitchFamily="18" charset="0"/>
                <a:ea typeface="Calibri" panose="020F0502020204030204" pitchFamily="34" charset="0"/>
                <a:cs typeface="Arial" panose="020B0604020202020204" pitchFamily="34" charset="0"/>
              </a:rPr>
              <a:t> – spirt,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aseton</a:t>
            </a:r>
            <a:r>
              <a:rPr lang="en-US" sz="3200" dirty="0">
                <a:effectLst/>
                <a:latin typeface="Times New Roman" panose="02020603050405020304" pitchFamily="18" charset="0"/>
                <a:ea typeface="Calibri" panose="020F0502020204030204" pitchFamily="34" charset="0"/>
                <a:cs typeface="Arial" panose="020B0604020202020204" pitchFamily="34" charset="0"/>
              </a:rPr>
              <a:t>, benzol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x.z</a:t>
            </a:r>
            <a:r>
              <a:rPr lang="en-US" sz="3200" dirty="0">
                <a:effectLst/>
                <a:latin typeface="Times New Roman" panose="02020603050405020304" pitchFamily="18" charset="0"/>
                <a:ea typeface="Calibri" panose="020F0502020204030204" pitchFamily="34" charset="0"/>
                <a:cs typeface="Arial" panose="020B0604020202020204" pitchFamily="34" charset="0"/>
              </a:rPr>
              <a:t>. lar)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nazorat</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qilinadigan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sharoitda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tadqiqotchini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qiziqtiruvchi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qandaydir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ma‘lum</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guruhdagi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birikmalarni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tuproqdan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ajratib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olishga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asoslangan</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Tuproqshunoslikda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radioizotoplar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ekosistemalardagi</a:t>
            </a:r>
            <a:r>
              <a:rPr lang="en-US" sz="3200" dirty="0">
                <a:effectLst/>
                <a:latin typeface="Times New Roman" panose="02020603050405020304" pitchFamily="18" charset="0"/>
                <a:ea typeface="Calibri" panose="020F0502020204030204" pitchFamily="34" charset="0"/>
                <a:cs typeface="Arial" panose="020B0604020202020204" pitchFamily="34" charset="0"/>
              </a:rPr>
              <a:t> u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bu</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elementlar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birikmalarining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ko‘chish</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jarayonlarini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nishonlangan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atomlar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567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92505"/>
            <a:ext cx="9480884" cy="5848857"/>
          </a:xfrm>
        </p:spPr>
        <p:txBody>
          <a:bodyPr>
            <a:normAutofit fontScale="77500" lnSpcReduction="20000"/>
          </a:bodyPr>
          <a:lstStyle/>
          <a:p>
            <a:pPr algn="just">
              <a:lnSpc>
                <a:spcPct val="115000"/>
              </a:lnSpc>
              <a:spcAft>
                <a:spcPts val="1000"/>
              </a:spcAft>
            </a:pPr>
            <a:r>
              <a:rPr lang="en-US" sz="3500" dirty="0" err="1">
                <a:effectLst/>
                <a:latin typeface="Times New Roman" panose="02020603050405020304" pitchFamily="18" charset="0"/>
                <a:ea typeface="Calibri" panose="020F0502020204030204" pitchFamily="34" charset="0"/>
                <a:cs typeface="Arial" panose="020B0604020202020204" pitchFamily="34" charset="0"/>
              </a:rPr>
              <a:t>Tadqiqot</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o‘tkaziladigan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joyga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ko‘ra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laboratoriya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tekshiruvlariga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bo‘linadi</a:t>
            </a:r>
            <a:r>
              <a:rPr lang="en-US" sz="3500" dirty="0">
                <a:effectLst/>
                <a:latin typeface="Times New Roman" panose="02020603050405020304" pitchFamily="18" charset="0"/>
                <a:ea typeface="Calibri" panose="020F0502020204030204" pitchFamily="34" charset="0"/>
                <a:cs typeface="Arial" panose="020B0604020202020204" pitchFamily="34" charset="0"/>
              </a:rPr>
              <a:t>.</a:t>
            </a:r>
            <a:endParaRPr lang="ru-RU" sz="35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5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o‘tkaziladigan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tuproqshunoslikka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oid</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tadqiqotlar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tuproqlarni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o‘rganishning</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ekspedision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stasionar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usullari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rekognossirovka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maqsadidagi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marshrutli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tekshiruvlari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berilgan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masshtabda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qoplamining</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kartosxemasini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olish</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maxsus</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stasionarlarda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stansiyalarida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ko‘p</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rejimli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ko‘zatishlar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meliorasiyasi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transformasiyasiga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doir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jumladan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ishlab</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chiqarish</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sharoitlarida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sharoitlardagi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modelli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tajribalarni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jumladan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lizimetrlar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stok</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maydonlaridan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foydalanib</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ichiga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oladi</a:t>
            </a:r>
            <a:r>
              <a:rPr lang="en-US" sz="3500" dirty="0">
                <a:effectLst/>
                <a:latin typeface="Times New Roman" panose="02020603050405020304" pitchFamily="18" charset="0"/>
                <a:ea typeface="Calibri" panose="020F0502020204030204" pitchFamily="34" charset="0"/>
                <a:cs typeface="Arial" panose="020B0604020202020204" pitchFamily="34" charset="0"/>
              </a:rPr>
              <a:t>.</a:t>
            </a:r>
            <a:endParaRPr lang="ru-RU" sz="35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1271516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E336B163-AF91-4486-82C7-3CC9B0BD5B9D}"/>
              </a:ext>
            </a:extLst>
          </p:cNvPr>
          <p:cNvSpPr txBox="1"/>
          <p:nvPr/>
        </p:nvSpPr>
        <p:spPr>
          <a:xfrm>
            <a:off x="0" y="186431"/>
            <a:ext cx="9721049" cy="6557949"/>
          </a:xfrm>
          <a:prstGeom prst="rect">
            <a:avLst/>
          </a:prstGeom>
          <a:noFill/>
        </p:spPr>
        <p:txBody>
          <a:bodyPr wrap="square">
            <a:spAutoFit/>
          </a:bodyPr>
          <a:lstStyle/>
          <a:p>
            <a:pPr algn="just">
              <a:lnSpc>
                <a:spcPct val="115000"/>
              </a:lnSpc>
              <a:spcAft>
                <a:spcPts val="1000"/>
              </a:spcAft>
            </a:pPr>
            <a:r>
              <a:rPr lang="en-US" sz="3000" dirty="0" err="1">
                <a:effectLst/>
                <a:latin typeface="Times New Roman" panose="02020603050405020304" pitchFamily="18" charset="0"/>
                <a:ea typeface="Calibri" panose="020F0502020204030204" pitchFamily="34" charset="0"/>
                <a:cs typeface="Arial" panose="020B0604020202020204" pitchFamily="34" charset="0"/>
              </a:rPr>
              <a:t>Tadqiqotning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laboratoriya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usullarida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minyerologik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mikromorfologik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tekshiriladi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jarayonlari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matematik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modellashtiriladi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ishlari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ma‘lumotlari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ishlab</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chiqiladi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analitik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usullar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tarkibini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Tuproqshunoslikda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sistemali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uslubiy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yondoshuvdan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foydalaniladi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tomondan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o‘zaro</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3000" dirty="0">
                <a:effectLst/>
                <a:latin typeface="Times New Roman" panose="02020603050405020304" pitchFamily="18" charset="0"/>
                <a:ea typeface="Calibri" panose="020F0502020204030204" pitchFamily="34" charset="0"/>
                <a:cs typeface="Arial" panose="020B0604020202020204" pitchFamily="34" charset="0"/>
              </a:rPr>
              <a:t> harakat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ko‘plab</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bloklardan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yaxlit</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deb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qaralsa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ikkinchi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tomondan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biosfyera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ekosfyeraning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ekosistemalaridagi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deb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qaraladi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8157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31007"/>
            <a:ext cx="9207812" cy="6371924"/>
          </a:xfrm>
        </p:spPr>
        <p:txBody>
          <a:bodyPr>
            <a:normAutofit/>
          </a:bodyPr>
          <a:lstStyle/>
          <a:p>
            <a:pPr algn="just"/>
            <a:r>
              <a:rPr lang="en-US" sz="3600" dirty="0" err="1">
                <a:effectLst/>
                <a:latin typeface="Times New Roman" panose="02020603050405020304" pitchFamily="18" charset="0"/>
                <a:ea typeface="Calibri" panose="020F0502020204030204" pitchFamily="34" charset="0"/>
              </a:rPr>
              <a:t>Yerning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sho`rlanishi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cho`llashish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jarayoni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hamda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uning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salbiy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oqibatlari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Tabiatda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shamol</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suv</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ta`sirida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yemirilishi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yoki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kuzatiladi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Lekin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bugungi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kunda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kishilarning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tuproqqa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munosabatda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tufayli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ya`ni</a:t>
            </a:r>
            <a:r>
              <a:rPr lang="en-US" sz="3600" dirty="0">
                <a:effectLst/>
                <a:latin typeface="Times New Roman" panose="02020603050405020304" pitchFamily="18" charset="0"/>
                <a:ea typeface="Calibri" panose="020F0502020204030204" pitchFamily="34" charset="0"/>
              </a:rPr>
              <a:t> tik </a:t>
            </a:r>
            <a:r>
              <a:rPr lang="en-US" sz="3600" dirty="0" err="1">
                <a:effectLst/>
                <a:latin typeface="Times New Roman" panose="02020603050405020304" pitchFamily="18" charset="0"/>
                <a:ea typeface="Calibri" panose="020F0502020204030204" pitchFamily="34" charset="0"/>
              </a:rPr>
              <a:t>yerlarni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haydash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bostirib</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sug`orish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o`simliklarga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munosabatda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qayta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sho`rlanish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zaxarli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kimyoviy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moddalar</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solish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boshqalar</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vujudga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keltirib</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chiqaradi</a:t>
            </a:r>
            <a:r>
              <a:rPr lang="en-US" sz="3600" dirty="0">
                <a:effectLst/>
                <a:latin typeface="Times New Roman" panose="02020603050405020304" pitchFamily="18" charset="0"/>
                <a:ea typeface="Calibri" panose="020F0502020204030204" pitchFamily="34" charset="0"/>
              </a:rPr>
              <a:t>.</a:t>
            </a:r>
            <a:endParaRPr lang="ru-RU"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2560630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257" y="173256"/>
            <a:ext cx="9529009" cy="6502752"/>
          </a:xfrm>
        </p:spPr>
        <p:txBody>
          <a:bodyPr>
            <a:noAutofit/>
          </a:bodyPr>
          <a:lstStyle/>
          <a:p>
            <a:pPr algn="just"/>
            <a:r>
              <a:rPr lang="en-US" sz="2600" dirty="0" err="1">
                <a:effectLst/>
                <a:latin typeface="Times New Roman" panose="02020603050405020304" pitchFamily="18" charset="0"/>
                <a:ea typeface="Calibri" panose="020F0502020204030204" pitchFamily="34" charset="0"/>
              </a:rPr>
              <a:t>Antropogen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resurslaridan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noto`ri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foydalanishining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oqibati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asosiy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sabablari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o`rmon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to`qaylarni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qirqib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yuborish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yaylovlarda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chorva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mollarini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boqish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normasiga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amal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qilmaslik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dehqonchilik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yuritishning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noto`ri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usullaridan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foydalanish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boshqalardir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Suv</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ko`proq</a:t>
            </a:r>
            <a:r>
              <a:rPr lang="en-US" sz="2600" dirty="0">
                <a:effectLst/>
                <a:latin typeface="Times New Roman" panose="02020603050405020304" pitchFamily="18" charset="0"/>
                <a:ea typeface="Calibri" panose="020F0502020204030204" pitchFamily="34" charset="0"/>
              </a:rPr>
              <a:t> tog` </a:t>
            </a:r>
            <a:r>
              <a:rPr lang="en-US" sz="2600" dirty="0" err="1">
                <a:effectLst/>
                <a:latin typeface="Times New Roman" panose="02020603050405020304" pitchFamily="18" charset="0"/>
                <a:ea typeface="Calibri" panose="020F0502020204030204" pitchFamily="34" charset="0"/>
              </a:rPr>
              <a:t>oldi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tog`li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rayonlarda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shamol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kuzatiladi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jarayonlarining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oldini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o`simlik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qoplamini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tiklash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agrotexnik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to`g`ri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yashil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himoya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qalqonlarini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bunyod</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gidrotexnik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rejali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o`tkazish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boshqalar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kiradi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Oltmishinchi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yillarda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almashlab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usuli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tanqid</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qilinib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ancha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yillar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davomida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ta`qiqlab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qo`yildi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Keyinchalik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mintaqalarda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monokultura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tufayli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almashlab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ekishni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keng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joriy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etish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imkoni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bo`lmay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Natijada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yerning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unumdorligi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borgan</a:t>
            </a:r>
            <a:r>
              <a:rPr lang="en-US" sz="2600" dirty="0">
                <a:effectLst/>
                <a:latin typeface="Times New Roman" panose="02020603050405020304" pitchFamily="18" charset="0"/>
                <a:ea typeface="Calibri" panose="020F0502020204030204" pitchFamily="34" charset="0"/>
              </a:rPr>
              <a:t> sari </a:t>
            </a:r>
            <a:r>
              <a:rPr lang="en-US" sz="2600" dirty="0" err="1">
                <a:effectLst/>
                <a:latin typeface="Times New Roman" panose="02020603050405020304" pitchFamily="18" charset="0"/>
                <a:ea typeface="Calibri" panose="020F0502020204030204" pitchFamily="34" charset="0"/>
              </a:rPr>
              <a:t>kamaya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bordi</a:t>
            </a:r>
            <a:r>
              <a:rPr lang="en-US" sz="2600" dirty="0">
                <a:effectLst/>
                <a:latin typeface="Times New Roman" panose="02020603050405020304" pitchFamily="18" charset="0"/>
                <a:ea typeface="Calibri" panose="020F0502020204030204" pitchFamily="34" charset="0"/>
              </a:rPr>
              <a:t>.</a:t>
            </a:r>
            <a:endParaRPr lang="ru-RU" sz="2600" dirty="0"/>
          </a:p>
        </p:txBody>
      </p:sp>
    </p:spTree>
    <p:extLst>
      <p:ext uri="{BB962C8B-B14F-4D97-AF65-F5344CB8AC3E}">
        <p14:creationId xmlns:p14="http://schemas.microsoft.com/office/powerpoint/2010/main" val="201122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34755"/>
            <a:ext cx="8851677" cy="5906608"/>
          </a:xfrm>
        </p:spPr>
        <p:txBody>
          <a:bodyPr>
            <a:normAutofit fontScale="92500"/>
          </a:bodyPr>
          <a:lstStyle/>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tipi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arakterli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kubsimon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prizmasimon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plitasimon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kabi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uch</a:t>
            </a:r>
            <a:r>
              <a:rPr lang="en-US" sz="24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rPr>
              <a:t>х</a:t>
            </a:r>
            <a:r>
              <a:rPr lang="en-US" sz="2400" dirty="0" err="1">
                <a:solidFill>
                  <a:srgbClr val="FF0000"/>
                </a:solidFill>
                <a:latin typeface="Times New Roman" pitchFamily="18" charset="0"/>
                <a:cs typeface="Times New Roman" pitchFamily="18" charset="0"/>
              </a:rPr>
              <a:t>il</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shakli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a:t>
            </a:r>
            <a:r>
              <a:rPr lang="uz-Cyrl-UZ" sz="2400" dirty="0">
                <a:latin typeface="Times New Roman" pitchFamily="18" charset="0"/>
                <a:cs typeface="Times New Roman" pitchFamily="18" charset="0"/>
              </a:rPr>
              <a:t>q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gruppalarga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1) &gt;10 mm, </a:t>
            </a:r>
            <a:r>
              <a:rPr lang="en-US" sz="2400" dirty="0" err="1">
                <a:latin typeface="Times New Roman" pitchFamily="18" charset="0"/>
                <a:cs typeface="Times New Roman" pitchFamily="18" charset="0"/>
              </a:rPr>
              <a:t>kesakli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2) 10-0,25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3) 0,25-0,01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dag’al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4) 0,01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0,25-10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a k r o s t r u k t u r a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i k r o s t r u k t u r a </a:t>
            </a:r>
            <a:r>
              <a:rPr lang="en-US" sz="2400" dirty="0" err="1">
                <a:solidFill>
                  <a:srgbClr val="FF0000"/>
                </a:solidFill>
                <a:latin typeface="Times New Roman" pitchFamily="18" charset="0"/>
                <a:cs typeface="Times New Roman" pitchFamily="18" charset="0"/>
              </a:rPr>
              <a:t>ga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 </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37477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6" y="77002"/>
            <a:ext cx="9837019" cy="6554803"/>
          </a:xfrm>
        </p:spPr>
        <p:txBody>
          <a:bodyPr>
            <a:normAutofit fontScale="92500" lnSpcReduction="10000"/>
          </a:bodyPr>
          <a:lstStyle/>
          <a:p>
            <a:pPr algn="just"/>
            <a:r>
              <a:rPr lang="en-US" sz="2400" dirty="0" err="1">
                <a:latin typeface="Times New Roman" pitchFamily="18" charset="0"/>
                <a:cs typeface="Times New Roman" pitchFamily="18" charset="0"/>
              </a:rPr>
              <a:t>Tadqiqotlardan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optimal </a:t>
            </a:r>
            <a:r>
              <a:rPr lang="en-US" sz="2400" dirty="0" err="1">
                <a:latin typeface="Times New Roman" pitchFamily="18" charset="0"/>
                <a:cs typeface="Times New Roman" pitchFamily="18" charset="0"/>
              </a:rPr>
              <a:t>holidagi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70-80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jumladan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40-60 </a:t>
            </a:r>
            <a:r>
              <a:rPr lang="en-US" sz="2400" dirty="0" err="1">
                <a:latin typeface="Times New Roman" pitchFamily="18" charset="0"/>
                <a:cs typeface="Times New Roman" pitchFamily="18" charset="0"/>
              </a:rPr>
              <a:t>foizni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0,25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0,05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ta’minlaydi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immati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belgilanadi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changlanib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barqaror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g’ovakligidir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oralig’idagi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50 </a:t>
            </a:r>
            <a:r>
              <a:rPr lang="en-US" sz="2400" dirty="0" err="1">
                <a:latin typeface="Times New Roman" pitchFamily="18" charset="0"/>
                <a:cs typeface="Times New Roman" pitchFamily="18" charset="0"/>
              </a:rPr>
              <a:t>foizga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anchalik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yomon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990708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21381"/>
            <a:ext cx="8596668" cy="5819981"/>
          </a:xfrm>
        </p:spPr>
        <p:txBody>
          <a:bodyPr>
            <a:normAutofit/>
          </a:bodyPr>
          <a:lstStyle/>
          <a:p>
            <a:r>
              <a:rPr lang="en-US" sz="2800" dirty="0">
                <a:latin typeface="Times New Roman" panose="02020603050405020304" pitchFamily="18" charset="0"/>
                <a:cs typeface="Times New Roman" panose="02020603050405020304" pitchFamily="18" charset="0"/>
              </a:rPr>
              <a:t> Me</a:t>
            </a:r>
            <a:r>
              <a:rPr lang="ru-RU" sz="2800" dirty="0">
                <a:latin typeface="Times New Roman" panose="02020603050405020304" pitchFamily="18" charset="0"/>
                <a:cs typeface="Times New Roman" panose="02020603050405020304" pitchFamily="18" charset="0"/>
              </a:rPr>
              <a:t>х</a:t>
            </a:r>
            <a:r>
              <a:rPr lang="en-US" sz="2800" dirty="0" err="1">
                <a:latin typeface="Times New Roman" panose="02020603050405020304" pitchFamily="18" charset="0"/>
                <a:cs typeface="Times New Roman" panose="02020603050405020304" pitchFamily="18" charset="0"/>
              </a:rPr>
              <a:t>anik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elementlar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bir-biri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yopishib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yoki</a:t>
            </a:r>
            <a:r>
              <a:rPr lang="en-US" sz="2800" dirty="0">
                <a:latin typeface="Times New Roman" panose="02020603050405020304" pitchFamily="18" charset="0"/>
                <a:cs typeface="Times New Roman" panose="02020603050405020304" pitchFamily="18" charset="0"/>
              </a:rPr>
              <a:t> mineral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organik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moddalar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o’zaro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birikib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hosil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Keyinchalik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to’plamidan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yuzaga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Agronomik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nuqtai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nazardan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qimmatli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strukturalarning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yuzaga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alohida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bo’laklar</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ajralishi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suvga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chidamli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hosil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kabi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jarayonlar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bog’liq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to’la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ajralib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ketishi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o’simliklar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ildiz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sistemasining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rivojlanishi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tufayli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dek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yashaydigan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jonivorlaring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faoliyati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davriy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ravishda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muzlab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namlanib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yerning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natijasida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ro’y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5005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E1A5DF5-EC94-4D34-A441-E59745528B33}"/>
              </a:ext>
            </a:extLst>
          </p:cNvPr>
          <p:cNvSpPr txBox="1"/>
          <p:nvPr/>
        </p:nvSpPr>
        <p:spPr>
          <a:xfrm>
            <a:off x="0" y="0"/>
            <a:ext cx="9623394" cy="6986528"/>
          </a:xfrm>
          <a:prstGeom prst="rect">
            <a:avLst/>
          </a:prstGeom>
          <a:noFill/>
        </p:spPr>
        <p:txBody>
          <a:bodyPr wrap="square">
            <a:spAutoFit/>
          </a:bodyPr>
          <a:lstStyle/>
          <a:p>
            <a:pPr algn="just"/>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Respublikamizda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qishloq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xo`jaligida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umumiy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maydoni</a:t>
            </a:r>
            <a:r>
              <a:rPr lang="en-US" sz="2800" dirty="0">
                <a:effectLst/>
                <a:latin typeface="Times New Roman" panose="02020603050405020304" pitchFamily="18" charset="0"/>
                <a:ea typeface="Times New Roman" panose="02020603050405020304" pitchFamily="18" charset="0"/>
              </a:rPr>
              <a:t> 28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tashkil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etsa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undan</a:t>
            </a:r>
            <a:r>
              <a:rPr lang="en-US" sz="2800" dirty="0">
                <a:effectLst/>
                <a:latin typeface="Times New Roman" panose="02020603050405020304" pitchFamily="18" charset="0"/>
                <a:ea typeface="Times New Roman" panose="02020603050405020304" pitchFamily="18" charset="0"/>
              </a:rPr>
              <a:t>: 23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yaylovlar</a:t>
            </a:r>
            <a:r>
              <a:rPr lang="en-US" sz="2800" dirty="0">
                <a:effectLst/>
                <a:latin typeface="Times New Roman" panose="02020603050405020304" pitchFamily="18" charset="0"/>
                <a:ea typeface="Times New Roman" panose="02020603050405020304" pitchFamily="18" charset="0"/>
              </a:rPr>
              <a:t>, 0,7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lalmikor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4,2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sug`oriladigan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iborat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Sug’riladigan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yerlarning</a:t>
            </a:r>
            <a:r>
              <a:rPr lang="en-US" sz="2800" dirty="0">
                <a:effectLst/>
                <a:latin typeface="Times New Roman" panose="02020603050405020304" pitchFamily="18" charset="0"/>
                <a:ea typeface="Times New Roman" panose="02020603050405020304" pitchFamily="18" charset="0"/>
              </a:rPr>
              <a:t> 42%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ga</a:t>
            </a:r>
            <a:r>
              <a:rPr lang="en-US" sz="2800" u="sng" dirty="0">
                <a:solidFill>
                  <a:srgbClr val="0000FF"/>
                </a:solidFill>
                <a:effectLst/>
                <a:latin typeface="Times New Roman" panose="02020603050405020304" pitchFamily="18" charset="0"/>
                <a:ea typeface="Times New Roman" panose="02020603050405020304" pitchFamily="18" charset="0"/>
                <a:hlinkClick r:id="rId2"/>
              </a:rPr>
              <a:t>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paxta</a:t>
            </a:r>
            <a:r>
              <a:rPr lang="en-US" sz="2800" u="sng" dirty="0">
                <a:solidFill>
                  <a:srgbClr val="0000FF"/>
                </a:solidFill>
                <a:effectLst/>
                <a:latin typeface="Times New Roman" panose="02020603050405020304" pitchFamily="18" charset="0"/>
                <a:ea typeface="Times New Roman" panose="02020603050405020304" pitchFamily="18" charset="0"/>
                <a:hlinkClick r:id="rId2"/>
              </a:rPr>
              <a:t>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ekiladi</a:t>
            </a:r>
            <a:r>
              <a:rPr lang="en-US" sz="2800" dirty="0">
                <a:effectLst/>
                <a:latin typeface="Times New Roman" panose="02020603050405020304" pitchFamily="18" charset="0"/>
                <a:ea typeface="Times New Roman" panose="02020603050405020304" pitchFamily="18" charset="0"/>
              </a:rPr>
              <a:t>, 12%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g’alla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ekiladi</a:t>
            </a:r>
            <a:r>
              <a:rPr lang="en-US" sz="2800" dirty="0">
                <a:effectLst/>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a:p>
            <a:r>
              <a:rPr lang="en-US" sz="2800" dirty="0" err="1">
                <a:effectLst/>
                <a:latin typeface="Times New Roman" panose="02020603050405020304" pitchFamily="18" charset="0"/>
                <a:ea typeface="Times New Roman" panose="02020603050405020304" pitchFamily="18" charset="0"/>
              </a:rPr>
              <a:t>Ilgarilari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maydorlari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ancha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kichik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qalin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mevali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o`ralgan</a:t>
            </a:r>
            <a:r>
              <a:rPr lang="en-US" sz="2800" dirty="0">
                <a:effectLst/>
                <a:latin typeface="Times New Roman" panose="02020603050405020304" pitchFamily="18" charset="0"/>
                <a:ea typeface="Times New Roman" panose="02020603050405020304" pitchFamily="18" charset="0"/>
              </a:rPr>
              <a:t>. Bu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esgan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shamollardan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asragan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biologik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drenaj</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vazifasini</a:t>
            </a:r>
            <a:r>
              <a:rPr lang="en-US" sz="2800" dirty="0">
                <a:effectLst/>
                <a:latin typeface="Times New Roman" panose="02020603050405020304" pitchFamily="18" charset="0"/>
                <a:ea typeface="Times New Roman" panose="02020603050405020304" pitchFamily="18" charset="0"/>
              </a:rPr>
              <a:t> ham </a:t>
            </a:r>
            <a:r>
              <a:rPr lang="en-US" sz="2800" dirty="0" err="1">
                <a:effectLst/>
                <a:latin typeface="Times New Roman" panose="02020603050405020304" pitchFamily="18" charset="0"/>
                <a:ea typeface="Times New Roman" panose="02020603050405020304" pitchFamily="18" charset="0"/>
              </a:rPr>
              <a:t>bajargan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osti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suvini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ildizi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orqali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yuqori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qismiga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ko`tarilgani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qo`ymagan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yePhi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zaxlanishi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sho`rlanishini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oldini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olishga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yordam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byergan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Turunlik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yillarida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xo`jaliklarning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atrofidagi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mevali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qo`porib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tashlanib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ekinzorlar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kengaytirildi.buning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oqibatida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ochiq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yalang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qolgan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dalalarga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esgan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shamol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unumdor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qismini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o`chirib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yeroziyaga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uchrashini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kuchaytirdi</a:t>
            </a:r>
            <a:r>
              <a:rPr lang="en-US" sz="2800" dirty="0">
                <a:effectLst/>
                <a:latin typeface="Times New Roman" panose="02020603050405020304" pitchFamily="18" charset="0"/>
                <a:ea typeface="Times New Roman" panose="02020603050405020304" pitchFamily="18" charset="0"/>
              </a:rPr>
              <a:t>. </a:t>
            </a:r>
            <a:endParaRPr lang="ru-RU" sz="2800" dirty="0"/>
          </a:p>
        </p:txBody>
      </p:sp>
    </p:spTree>
    <p:extLst>
      <p:ext uri="{BB962C8B-B14F-4D97-AF65-F5344CB8AC3E}">
        <p14:creationId xmlns:p14="http://schemas.microsoft.com/office/powerpoint/2010/main" val="627349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85EBDEE-82C2-4E9F-8958-60593BB526DB}"/>
              </a:ext>
            </a:extLst>
          </p:cNvPr>
          <p:cNvSpPr txBox="1"/>
          <p:nvPr/>
        </p:nvSpPr>
        <p:spPr>
          <a:xfrm>
            <a:off x="0" y="1"/>
            <a:ext cx="9148438" cy="6555641"/>
          </a:xfrm>
          <a:prstGeom prst="rect">
            <a:avLst/>
          </a:prstGeom>
          <a:noFill/>
        </p:spPr>
        <p:txBody>
          <a:bodyPr wrap="square">
            <a:spAutoFit/>
          </a:bodyPr>
          <a:lstStyle/>
          <a:p>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ekologiyasining</a:t>
            </a:r>
            <a:r>
              <a:rPr lang="en-US" sz="28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maqsadi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jismoniy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aqliy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jihatdan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solom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bo`lishga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yerishishdir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uchun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avvalo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yerimizning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xilma-xil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zaharli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kimyoviy</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moddalardan</a:t>
            </a:r>
            <a:r>
              <a:rPr lang="en-US" sz="2800" u="sng"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soqit</a:t>
            </a:r>
            <a:r>
              <a:rPr lang="en-US" sz="2800" u="sng"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qilib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solom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qilishimiz</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kyerak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Shundagina</a:t>
            </a:r>
            <a:r>
              <a:rPr lang="en-US" sz="2800" u="sng"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kishilari</a:t>
            </a:r>
            <a:r>
              <a:rPr lang="en-US" sz="2800" u="sng"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sifatli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to`yimli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oziq-ovqat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ta`minlay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olamiz</a:t>
            </a:r>
            <a:r>
              <a:rPr lang="en-US" sz="2800" dirty="0">
                <a:effectLst/>
                <a:latin typeface="Times New Roman" panose="02020603050405020304" pitchFamily="18" charset="0"/>
                <a:ea typeface="Times New Roman" panose="02020603050405020304" pitchFamily="18" charset="0"/>
              </a:rPr>
              <a:t>. </a:t>
            </a:r>
            <a:r>
              <a:rPr lang="ru-RU"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Mutaxassislarning</a:t>
            </a:r>
            <a:r>
              <a:rPr lang="ru-RU" sz="2800" u="sng" dirty="0">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 </a:t>
            </a:r>
            <a:r>
              <a:rPr lang="ru-RU"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fikricha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yePhi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yiilib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zaharli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chiqindilardan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soqit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qilishga</a:t>
            </a:r>
            <a:r>
              <a:rPr lang="ru-RU" sz="2800" dirty="0">
                <a:effectLst/>
                <a:latin typeface="Times New Roman" panose="02020603050405020304" pitchFamily="18" charset="0"/>
                <a:ea typeface="Times New Roman" panose="02020603050405020304" pitchFamily="18" charset="0"/>
              </a:rPr>
              <a:t> 8-10 </a:t>
            </a:r>
            <a:r>
              <a:rPr lang="ru-RU" sz="2800" dirty="0" err="1">
                <a:effectLst/>
                <a:latin typeface="Times New Roman" panose="02020603050405020304" pitchFamily="18" charset="0"/>
                <a:ea typeface="Times New Roman" panose="02020603050405020304" pitchFamily="18" charset="0"/>
              </a:rPr>
              <a:t>yil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davomida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hech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qanday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preparat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qo`llamasdan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almashlab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ekish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boshqa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biologik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usullari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keng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qo`llash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orqali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yerishish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lozim</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Prezidentimiz</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I.A.Karimovning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O`zbekiston</a:t>
            </a:r>
            <a:r>
              <a:rPr lang="ru-RU" sz="2800" dirty="0">
                <a:effectLst/>
                <a:latin typeface="Times New Roman" panose="02020603050405020304" pitchFamily="18" charset="0"/>
                <a:ea typeface="Times New Roman" panose="02020603050405020304" pitchFamily="18" charset="0"/>
              </a:rPr>
              <a:t> XX1 </a:t>
            </a:r>
            <a:r>
              <a:rPr lang="ru-RU" sz="2800" dirty="0" err="1">
                <a:effectLst/>
                <a:latin typeface="Times New Roman" panose="02020603050405020304" pitchFamily="18" charset="0"/>
                <a:ea typeface="Times New Roman" panose="02020603050405020304" pitchFamily="18" charset="0"/>
              </a:rPr>
              <a:t>asr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bo`saasida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nomli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asarida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haqida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quyidagicha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ma`lumot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byerilgan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Ayni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vaqtda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ulkan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boylik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bo`libgina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qolmay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mamlakatimizning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kelajagini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belgilab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byeradigan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omil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hamdir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Bu</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hol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O`zbekistonda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ayniqsa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yaqqol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namoyon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bo`lmoqda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Chunki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yePhing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iqtisodiy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demografik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vazifasi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yildan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yilga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kuchayib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bormoqda</a:t>
            </a:r>
            <a:r>
              <a:rPr lang="ru-RU" sz="2800" dirty="0">
                <a:effectLst/>
                <a:latin typeface="Times New Roman" panose="02020603050405020304" pitchFamily="18" charset="0"/>
                <a:ea typeface="Times New Roman" panose="02020603050405020304" pitchFamily="18" charset="0"/>
              </a:rPr>
              <a:t>.</a:t>
            </a:r>
            <a:endParaRPr lang="ru-RU" sz="2800" dirty="0"/>
          </a:p>
        </p:txBody>
      </p:sp>
    </p:spTree>
    <p:extLst>
      <p:ext uri="{BB962C8B-B14F-4D97-AF65-F5344CB8AC3E}">
        <p14:creationId xmlns:p14="http://schemas.microsoft.com/office/powerpoint/2010/main" val="3293835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F9EC0C4-B5A3-457A-93C4-CF1541A00D47}"/>
              </a:ext>
            </a:extLst>
          </p:cNvPr>
          <p:cNvSpPr txBox="1"/>
          <p:nvPr/>
        </p:nvSpPr>
        <p:spPr>
          <a:xfrm>
            <a:off x="71021" y="142044"/>
            <a:ext cx="9077417" cy="6124754"/>
          </a:xfrm>
          <a:prstGeom prst="rect">
            <a:avLst/>
          </a:prstGeom>
          <a:noFill/>
        </p:spPr>
        <p:txBody>
          <a:bodyPr wrap="square">
            <a:spAutoFit/>
          </a:bodyPr>
          <a:lstStyle/>
          <a:p>
            <a:pPr algn="just"/>
            <a:r>
              <a:rPr lang="en-US" sz="2800" b="1" dirty="0" err="1">
                <a:effectLst/>
                <a:latin typeface="Times New Roman" panose="02020603050405020304" pitchFamily="18" charset="0"/>
                <a:ea typeface="Times New Roman" panose="02020603050405020304" pitchFamily="18" charset="0"/>
              </a:rPr>
              <a:t>Tabiiy</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va</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ijtimoiy</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fanlar</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bilan</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bog’liqligi</a:t>
            </a:r>
            <a:endParaRPr lang="ru-RU"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Tabiiy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tizimida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fizika</a:t>
            </a:r>
            <a:r>
              <a:rPr lang="en-US" sz="28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matematik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kimyoviy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biologik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geologik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geografik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chambarchas</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bog'liq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asosiy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qonunlari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tadqiqot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usullaridan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O'z</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navbatida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agrokimyoviy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tsiklning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qator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amaliy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uchun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nazariy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asos</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hisoblanadi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masalan</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agrokimyo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agroekologiya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o'simlik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ishlab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chiqarish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qishloq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xo'jaligi</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yaylov</a:t>
            </a:r>
            <a:r>
              <a:rPr lang="en-US" sz="2800" u="sng" dirty="0">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dehqonchiligi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melioratsiya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boshqalar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Hozirgi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vaqtda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o'rganish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usullari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to'g'risidagi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bilimlarning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amaliy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yo'nalishiga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muvofiq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qator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bo'limlarga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bo'lindi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Fizika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minyeralogiya</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xmlns="" val="tx"/>
                    </a:ext>
                  </a:extLst>
                </a:hlinkClick>
              </a:rPr>
              <a:t>biologiya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geografiya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kartografiya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tasnifi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kabi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mustaqil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bo'limlar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ajralib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turadi</a:t>
            </a:r>
            <a:r>
              <a:rPr lang="en-US" sz="2800" dirty="0">
                <a:effectLst/>
                <a:latin typeface="Times New Roman" panose="02020603050405020304" pitchFamily="18" charset="0"/>
                <a:ea typeface="Times New Roman" panose="02020603050405020304" pitchFamily="18" charset="0"/>
              </a:rPr>
              <a:t>. </a:t>
            </a:r>
            <a:endParaRPr lang="ru-RU" sz="2800" dirty="0"/>
          </a:p>
        </p:txBody>
      </p:sp>
    </p:spTree>
    <p:extLst>
      <p:ext uri="{BB962C8B-B14F-4D97-AF65-F5344CB8AC3E}">
        <p14:creationId xmlns:p14="http://schemas.microsoft.com/office/powerpoint/2010/main" val="4278107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Tema</a:t>
            </a:r>
            <a:r>
              <a:rPr lang="en-US" dirty="0"/>
              <a:t>: </a:t>
            </a:r>
            <a:r>
              <a:rPr lang="en-US" dirty="0" err="1"/>
              <a:t>Tuproqni</a:t>
            </a:r>
            <a:r>
              <a:rPr lang="en-US" dirty="0"/>
              <a:t> </a:t>
            </a:r>
            <a:r>
              <a:rPr lang="en-US" dirty="0" err="1"/>
              <a:t>havo</a:t>
            </a:r>
            <a:r>
              <a:rPr lang="en-US" dirty="0"/>
              <a:t> </a:t>
            </a:r>
            <a:r>
              <a:rPr lang="en-US" dirty="0" err="1"/>
              <a:t>rejimi</a:t>
            </a:r>
            <a:r>
              <a:rPr lang="en-US" dirty="0"/>
              <a:t> </a:t>
            </a:r>
            <a:r>
              <a:rPr lang="en-US" dirty="0" err="1"/>
              <a:t>va</a:t>
            </a:r>
            <a:r>
              <a:rPr lang="en-US" dirty="0"/>
              <a:t> </a:t>
            </a:r>
            <a:r>
              <a:rPr lang="en-US" dirty="0" err="1"/>
              <a:t>xossalarini</a:t>
            </a:r>
            <a:r>
              <a:rPr lang="en-US" dirty="0"/>
              <a:t> </a:t>
            </a:r>
            <a:r>
              <a:rPr lang="en-US" dirty="0" err="1"/>
              <a:t>o’rganish</a:t>
            </a:r>
            <a:endParaRPr lang="ru-RU" dirty="0"/>
          </a:p>
        </p:txBody>
      </p:sp>
      <p:sp>
        <p:nvSpPr>
          <p:cNvPr id="3" name="Объект 2"/>
          <p:cNvSpPr>
            <a:spLocks noGrp="1"/>
          </p:cNvSpPr>
          <p:nvPr>
            <p:ph idx="1"/>
          </p:nvPr>
        </p:nvSpPr>
        <p:spPr>
          <a:xfrm>
            <a:off x="677333" y="2160589"/>
            <a:ext cx="9005681" cy="3880773"/>
          </a:xfrm>
        </p:spPr>
        <p:txBody>
          <a:bodyPr/>
          <a:lstStyle/>
          <a:p>
            <a:r>
              <a:rPr lang="uz-Latn-UZ" sz="2800" b="1" dirty="0">
                <a:latin typeface="Times New Roman" pitchFamily="18" charset="0"/>
                <a:cs typeface="Times New Roman" pitchFamily="18" charset="0"/>
              </a:rPr>
              <a:t>1. Tuproq </a:t>
            </a:r>
            <a:r>
              <a:rPr lang="uz-Latn-UZ" sz="2800" b="1" dirty="0">
                <a:latin typeface="Times New Roman" pitchFamily="18" charset="0"/>
                <a:cs typeface="Times New Roman" pitchFamily="18" charset="0"/>
                <a:hlinkClick r:id="rId2"/>
              </a:rPr>
              <a:t>havosi va uning ahamiyati</a:t>
            </a:r>
            <a:endParaRPr lang="uz-Latn-UZ" sz="2800" b="1" dirty="0">
              <a:latin typeface="Times New Roman" pitchFamily="18" charset="0"/>
              <a:cs typeface="Times New Roman" pitchFamily="18" charset="0"/>
            </a:endParaRPr>
          </a:p>
          <a:p>
            <a:r>
              <a:rPr lang="uz-Latn-UZ" sz="2800" b="1" dirty="0">
                <a:latin typeface="Times New Roman" pitchFamily="18" charset="0"/>
                <a:cs typeface="Times New Roman" pitchFamily="18" charset="0"/>
              </a:rPr>
              <a:t>2. Tuproqning havo rejimini boshqarish.</a:t>
            </a:r>
          </a:p>
          <a:p>
            <a:r>
              <a:rPr lang="uz-Latn-UZ" sz="2800" b="1" dirty="0">
                <a:latin typeface="Times New Roman" pitchFamily="18" charset="0"/>
                <a:cs typeface="Times New Roman" pitchFamily="18" charset="0"/>
              </a:rPr>
              <a:t>3. Tuproq haroratining o‘simliklar va mikroorganizmlar hayotidagi aha-miyati.</a:t>
            </a:r>
          </a:p>
          <a:p>
            <a:r>
              <a:rPr lang="uz-Latn-UZ" sz="2800" b="1" dirty="0">
                <a:latin typeface="Times New Roman" pitchFamily="18" charset="0"/>
                <a:cs typeface="Times New Roman" pitchFamily="18" charset="0"/>
              </a:rPr>
              <a:t>1. Har qanday tuproqda hamma vaqt ma’lum miqdorda havo bo‘lib, undagi bo‘shliqlarni to‘ldirib turadi.</a:t>
            </a:r>
          </a:p>
          <a:p>
            <a:endParaRPr lang="ru-RU" dirty="0"/>
          </a:p>
        </p:txBody>
      </p:sp>
    </p:spTree>
    <p:extLst>
      <p:ext uri="{BB962C8B-B14F-4D97-AF65-F5344CB8AC3E}">
        <p14:creationId xmlns:p14="http://schemas.microsoft.com/office/powerpoint/2010/main" val="1316146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08009"/>
            <a:ext cx="8822801" cy="5733354"/>
          </a:xfrm>
        </p:spPr>
        <p:txBody>
          <a:bodyPr>
            <a:noAutofit/>
          </a:bodyPr>
          <a:lstStyle/>
          <a:p>
            <a:pPr algn="just"/>
            <a:r>
              <a:rPr lang="uz-Latn-UZ" sz="2400" dirty="0">
                <a:latin typeface="Times New Roman" pitchFamily="18" charset="0"/>
                <a:cs typeface="Times New Roman" pitchFamily="18" charset="0"/>
              </a:rPr>
              <a:t>1. Har qanday tuproqda hamma vaqt ma’lum miqdorda havo bo‘lib, undagi bo‘shliqlarni to‘ldirib turadi.</a:t>
            </a:r>
          </a:p>
          <a:p>
            <a:pPr algn="just"/>
            <a:r>
              <a:rPr lang="uz-Latn-UZ" sz="2400" dirty="0">
                <a:latin typeface="Times New Roman" pitchFamily="18" charset="0"/>
                <a:cs typeface="Times New Roman" pitchFamily="18" charset="0"/>
              </a:rPr>
              <a:t>Ma’lum vaqt ichida tuproqqa havo kirishi va uning miqdori hamda tarkibini o‘zgarishi havo rejimi deyiladi.</a:t>
            </a:r>
          </a:p>
          <a:p>
            <a:pPr algn="just"/>
            <a:r>
              <a:rPr lang="uz-Latn-UZ" sz="2400" dirty="0">
                <a:latin typeface="Times New Roman" pitchFamily="18" charset="0"/>
                <a:cs typeface="Times New Roman" pitchFamily="18" charset="0"/>
              </a:rPr>
              <a:t>Tuproqda atmosfyeradan kirgan havo va tuproqdagi har xil bio-kimyoviy jarayonlar natijasida hosil bo‘lgan gazlar uchraydi. Atmosfyera havosining tarkibi tuproq havosining tarkibidan anchagina farq qiladi. Atmosfyera havosida N (azot) 78,8%, O2 (kislorod) 20,95%, CO2(korbo-nat angidrid) 0,03%, tuproq havosida esa N 78-80%, O2 19-21%, CO2 0,1-1,0% bo‘ladi. Tuproq havosi unda yashaydigan ayrim mikroor-ganizmlar uchun zarur, chunki tuproqda havo etishmasa, ayerob mikroorganizmlar hayot kechira olmaydi. Natijada organik qoldiqlar yahshi chirimasdan, o‘simliklar o‘zlashtira oladigan oziq moddalar hosil bo‘lishi uchun sharoit bo‘lmaydi.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959656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15503"/>
            <a:ext cx="8596668" cy="5925859"/>
          </a:xfrm>
        </p:spPr>
        <p:txBody>
          <a:bodyPr/>
          <a:lstStyle/>
          <a:p>
            <a:pPr algn="just"/>
            <a:r>
              <a:rPr lang="uz-Latn-UZ" b="1" dirty="0">
                <a:latin typeface="Times New Roman" pitchFamily="18" charset="0"/>
                <a:cs typeface="Times New Roman" pitchFamily="18" charset="0"/>
              </a:rPr>
              <a:t>Tuproq havosi tarkibidagi kislorod tuproqdagi har xil minyeral va organik moddalarni oksidlaydi. Natijada oksidlangan ba’zi elementlar yeruvchan holatga o‘tsa, </a:t>
            </a:r>
            <a:r>
              <a:rPr lang="uz-Latn-UZ" b="1" dirty="0">
                <a:latin typeface="Times New Roman" pitchFamily="18" charset="0"/>
                <a:cs typeface="Times New Roman" pitchFamily="18" charset="0"/>
                <a:hlinkClick r:id="rId2"/>
              </a:rPr>
              <a:t>ayrimlari aksincha</a:t>
            </a:r>
            <a:r>
              <a:rPr lang="uz-Latn-UZ" b="1" dirty="0">
                <a:latin typeface="Times New Roman" pitchFamily="18" charset="0"/>
                <a:cs typeface="Times New Roman" pitchFamily="18" charset="0"/>
              </a:rPr>
              <a:t>,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pPr algn="just"/>
            <a:r>
              <a:rPr lang="uz-Latn-UZ" dirty="0">
                <a:latin typeface="Times New Roman" pitchFamily="18" charset="0"/>
                <a:cs typeface="Times New Roman" pitchFamily="18" charset="0"/>
              </a:rPr>
              <a:t>Tuproq havosi tarkibidagi kislorod tuproqdagi har xil minyeral va organik moddalarni oksidlaydi. Natijada oksidlangan ba’zi elementlar yeruvchan holatga o‘tsa, ayrimlari aksincha,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endParaRPr lang="ru-RU" dirty="0"/>
          </a:p>
        </p:txBody>
      </p:sp>
    </p:spTree>
    <p:extLst>
      <p:ext uri="{BB962C8B-B14F-4D97-AF65-F5344CB8AC3E}">
        <p14:creationId xmlns:p14="http://schemas.microsoft.com/office/powerpoint/2010/main" val="170775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252" y="134754"/>
            <a:ext cx="9365381" cy="655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2441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p:cNvPicPr>
          <p:nvPr>
            <p:ph idx="1"/>
          </p:nvPr>
        </p:nvPicPr>
        <p:blipFill>
          <a:blip r:embed="rId2"/>
          <a:stretch>
            <a:fillRect/>
          </a:stretch>
        </p:blipFill>
        <p:spPr>
          <a:xfrm>
            <a:off x="644893" y="644894"/>
            <a:ext cx="8970745" cy="5349006"/>
          </a:xfrm>
          <a:prstGeom prst="rect">
            <a:avLst/>
          </a:prstGeom>
        </p:spPr>
      </p:pic>
    </p:spTree>
    <p:extLst>
      <p:ext uri="{BB962C8B-B14F-4D97-AF65-F5344CB8AC3E}">
        <p14:creationId xmlns:p14="http://schemas.microsoft.com/office/powerpoint/2010/main" val="394610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t>
            </a:r>
            <a:r>
              <a:rPr lang="en-US" dirty="0" err="1"/>
              <a:t>Mavzu</a:t>
            </a:r>
            <a:r>
              <a:rPr lang="en-US" dirty="0"/>
              <a:t>: </a:t>
            </a:r>
            <a:r>
              <a:rPr lang="en-US" b="1" dirty="0" err="1"/>
              <a:t>Tuproqda</a:t>
            </a:r>
            <a:r>
              <a:rPr lang="en-US" b="1" dirty="0"/>
              <a:t> </a:t>
            </a:r>
            <a:r>
              <a:rPr lang="en-US" b="1" dirty="0" err="1"/>
              <a:t>uchraydigan</a:t>
            </a:r>
            <a:r>
              <a:rPr lang="en-US" b="1" dirty="0"/>
              <a:t> </a:t>
            </a:r>
            <a:r>
              <a:rPr lang="en-US" b="1" dirty="0" err="1"/>
              <a:t>organizmlarning</a:t>
            </a:r>
            <a:r>
              <a:rPr lang="en-US" b="1" dirty="0"/>
              <a:t> </a:t>
            </a:r>
            <a:r>
              <a:rPr lang="en-US" b="1" dirty="0" err="1"/>
              <a:t>asosiy</a:t>
            </a:r>
            <a:r>
              <a:rPr lang="en-US" b="1" dirty="0"/>
              <a:t> </a:t>
            </a:r>
            <a:r>
              <a:rPr lang="en-US" b="1" dirty="0" err="1"/>
              <a:t>tarkibi</a:t>
            </a:r>
            <a:r>
              <a:rPr lang="uz-Cyrl-UZ" b="1" dirty="0"/>
              <a:t>.</a:t>
            </a:r>
            <a:endParaRPr lang="ru-RU" dirty="0"/>
          </a:p>
        </p:txBody>
      </p:sp>
      <p:sp>
        <p:nvSpPr>
          <p:cNvPr id="3" name="Объект 2"/>
          <p:cNvSpPr>
            <a:spLocks noGrp="1"/>
          </p:cNvSpPr>
          <p:nvPr>
            <p:ph idx="1"/>
          </p:nvPr>
        </p:nvSpPr>
        <p:spPr/>
        <p:txBody>
          <a:bodyPr/>
          <a:lstStyle/>
          <a:p>
            <a:r>
              <a:rPr lang="en-US" b="1" dirty="0" err="1">
                <a:latin typeface="Times New Roman" pitchFamily="18" charset="0"/>
                <a:cs typeface="Times New Roman" pitchFamily="18" charset="0"/>
              </a:rPr>
              <a:t>Reja</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1.Tuproq </a:t>
            </a:r>
            <a:r>
              <a:rPr lang="en-US" b="1" dirty="0" err="1">
                <a:latin typeface="Times New Roman" pitchFamily="18" charset="0"/>
                <a:cs typeface="Times New Roman" pitchFamily="18" charset="0"/>
              </a:rPr>
              <a:t>organizlari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haqida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ma’lumot</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2.Tuproq </a:t>
            </a:r>
            <a:r>
              <a:rPr lang="en-US" b="1" dirty="0" err="1">
                <a:latin typeface="Times New Roman" pitchFamily="18" charset="0"/>
                <a:cs typeface="Times New Roman" pitchFamily="18" charset="0"/>
              </a:rPr>
              <a:t>muhitiga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organizlarni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moslashishi</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3.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organizmlarining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ekologik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guruhlari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131" y="3753854"/>
            <a:ext cx="9654138" cy="298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571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211757"/>
            <a:ext cx="9760017" cy="6545178"/>
          </a:xfrm>
        </p:spPr>
        <p:txBody>
          <a:bodyPr>
            <a:noAutofit/>
          </a:bodyPr>
          <a:lstStyle/>
          <a:p>
            <a:pPr algn="just"/>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yashovchi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fauna, </a:t>
            </a:r>
            <a:r>
              <a:rPr lang="en-US" sz="2400" dirty="0" err="1">
                <a:latin typeface="Times New Roman" pitchFamily="18" charset="0"/>
                <a:cs typeface="Times New Roman" pitchFamily="18" charset="0"/>
              </a:rPr>
              <a:t>baktyeriyalar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zamburug'lar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faunasi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yashovchilari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deyiladi</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Ammo </a:t>
            </a:r>
            <a:r>
              <a:rPr lang="en-US" sz="2400" dirty="0" err="1">
                <a:latin typeface="Times New Roman" pitchFamily="18" charset="0"/>
                <a:cs typeface="Times New Roman" pitchFamily="18" charset="0"/>
              </a:rPr>
              <a:t>aynan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suzayotganingizda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o'zingizni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yana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aholi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qazishga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berganingizda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turli-tuman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istiqomat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Ha, </a:t>
            </a:r>
            <a:r>
              <a:rPr lang="en-US" sz="2400" dirty="0" err="1">
                <a:latin typeface="Times New Roman" pitchFamily="18" charset="0"/>
                <a:cs typeface="Times New Roman" pitchFamily="18" charset="0"/>
              </a:rPr>
              <a:t>atrofimizda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ajoyib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uchta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sayyoramizda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aksariyat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taqdiri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qurg'oqchil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tejash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maxsus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qurilmalarga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Hech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tanansidagi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kaktusni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eslang</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47822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6627"/>
            <a:ext cx="10077651" cy="6583680"/>
          </a:xfrm>
        </p:spPr>
        <p:txBody>
          <a:bodyPr>
            <a:normAutofit lnSpcReduction="10000"/>
          </a:bodyPr>
          <a:lstStyle/>
          <a:p>
            <a:pPr algn="just"/>
            <a:r>
              <a:rPr lang="en-US" sz="2400" dirty="0" err="1">
                <a:latin typeface="Times New Roman" pitchFamily="18" charset="0"/>
                <a:cs typeface="Times New Roman" pitchFamily="18" charset="0"/>
              </a:rPr>
              <a:t>Haroratning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sovuq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davomida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Kuzgi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barglarning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qushlarning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parvozi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mo'ynalarning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barchasi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tabiatdagi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mavsumiy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moslashishi</a:t>
            </a:r>
            <a:r>
              <a:rPr lang="en-US" sz="2400" dirty="0">
                <a:latin typeface="Times New Roman" pitchFamily="18" charset="0"/>
                <a:cs typeface="Times New Roman" pitchFamily="18" charset="0"/>
              </a:rPr>
              <a:t>.</a:t>
            </a:r>
          </a:p>
          <a:p>
            <a:pPr algn="just"/>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muammo</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qilishingiz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foydalanadilar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oyoqlari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yugurish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moslashtirilgan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tuyaqush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gepard</a:t>
            </a:r>
            <a:r>
              <a:rPr lang="en-US" sz="2400" dirty="0">
                <a:latin typeface="Times New Roman" pitchFamily="18" charset="0"/>
                <a:cs typeface="Times New Roman" pitchFamily="18" charset="0"/>
              </a:rPr>
              <a:t>, zebra), </a:t>
            </a:r>
            <a:r>
              <a:rPr lang="en-US" sz="2400" dirty="0" err="1">
                <a:latin typeface="Times New Roman" pitchFamily="18" charset="0"/>
                <a:cs typeface="Times New Roman" pitchFamily="18" charset="0"/>
              </a:rPr>
              <a:t>boshqalari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sakrash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kanguru</a:t>
            </a:r>
            <a:r>
              <a:rPr lang="en-US" sz="2400" dirty="0">
                <a:latin typeface="Times New Roman" pitchFamily="18" charset="0"/>
                <a:cs typeface="Times New Roman" pitchFamily="18" charset="0"/>
              </a:rPr>
              <a:t>, jerboa).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turidan</a:t>
            </a:r>
            <a:r>
              <a:rPr lang="en-US" sz="2400" dirty="0">
                <a:latin typeface="Times New Roman" pitchFamily="18" charset="0"/>
                <a:cs typeface="Times New Roman" pitchFamily="18" charset="0"/>
              </a:rPr>
              <a:t> 75 </a:t>
            </a:r>
            <a:r>
              <a:rPr lang="en-US" sz="2400" dirty="0" err="1">
                <a:latin typeface="Times New Roman" pitchFamily="18" charset="0"/>
                <a:cs typeface="Times New Roman" pitchFamily="18" charset="0"/>
              </a:rPr>
              <a:t>tasi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hasharotlar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yarasalar</a:t>
            </a: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suvli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doim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yerdagi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haroratidan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Alabalık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baliqlari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suvda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crucian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sazan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tench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etishmasligiga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ko'lmaklar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bog'langanda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nobud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siqilish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ommaviy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teshiklar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kesiladi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138114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44380"/>
            <a:ext cx="8596668" cy="1856056"/>
          </a:xfrm>
        </p:spPr>
        <p:txBody>
          <a:bodyPr/>
          <a:lstStyle/>
          <a:p>
            <a:r>
              <a:rPr lang="en-US" dirty="0" err="1"/>
              <a:t>Havo</a:t>
            </a:r>
            <a:r>
              <a:rPr lang="en-US" dirty="0"/>
              <a:t> </a:t>
            </a:r>
            <a:r>
              <a:rPr lang="en-US" dirty="0" err="1"/>
              <a:t>muhitiga</a:t>
            </a:r>
            <a:r>
              <a:rPr lang="en-US" dirty="0"/>
              <a:t> </a:t>
            </a:r>
            <a:r>
              <a:rPr lang="en-US" dirty="0" err="1"/>
              <a:t>qaraganda</a:t>
            </a:r>
            <a:r>
              <a:rPr lang="en-US" dirty="0"/>
              <a:t> </a:t>
            </a:r>
            <a:r>
              <a:rPr lang="en-US" dirty="0" err="1"/>
              <a:t>suv</a:t>
            </a:r>
            <a:r>
              <a:rPr lang="en-US" dirty="0"/>
              <a:t> </a:t>
            </a:r>
            <a:r>
              <a:rPr lang="en-US" dirty="0" err="1"/>
              <a:t>muhitida</a:t>
            </a:r>
            <a:r>
              <a:rPr lang="en-US" dirty="0"/>
              <a:t> </a:t>
            </a:r>
            <a:r>
              <a:rPr lang="en-US" dirty="0" err="1"/>
              <a:t>yorug'lik</a:t>
            </a:r>
            <a:r>
              <a:rPr lang="en-US" dirty="0"/>
              <a:t> </a:t>
            </a:r>
            <a:r>
              <a:rPr lang="en-US" dirty="0" err="1"/>
              <a:t>kamroq</a:t>
            </a:r>
            <a:r>
              <a:rPr lang="en-US" dirty="0"/>
              <a:t> </a:t>
            </a:r>
            <a:r>
              <a:rPr lang="en-US" dirty="0" err="1"/>
              <a:t>bo'ladi</a:t>
            </a:r>
            <a:r>
              <a:rPr lang="en-US" dirty="0"/>
              <a:t>. </a:t>
            </a:r>
            <a:r>
              <a:rPr lang="en-US" dirty="0" err="1"/>
              <a:t>Okeanlar</a:t>
            </a:r>
            <a:r>
              <a:rPr lang="en-US" dirty="0"/>
              <a:t> </a:t>
            </a:r>
            <a:r>
              <a:rPr lang="en-US" dirty="0" err="1"/>
              <a:t>va</a:t>
            </a:r>
            <a:r>
              <a:rPr lang="en-US" dirty="0"/>
              <a:t> </a:t>
            </a:r>
            <a:r>
              <a:rPr lang="en-US" dirty="0" err="1"/>
              <a:t>dengizlarda</a:t>
            </a:r>
            <a:r>
              <a:rPr lang="en-US" dirty="0"/>
              <a:t> 200 m </a:t>
            </a:r>
            <a:r>
              <a:rPr lang="en-US" dirty="0" err="1"/>
              <a:t>chuqurlikda</a:t>
            </a:r>
            <a:r>
              <a:rPr lang="en-US" dirty="0"/>
              <a:t> - </a:t>
            </a:r>
            <a:r>
              <a:rPr lang="en-US" dirty="0" err="1"/>
              <a:t>alacakaranlıklar</a:t>
            </a:r>
            <a:r>
              <a:rPr lang="en-US" dirty="0"/>
              <a:t> </a:t>
            </a:r>
            <a:r>
              <a:rPr lang="en-US" dirty="0" err="1"/>
              <a:t>qirolligi</a:t>
            </a:r>
            <a:r>
              <a:rPr lang="en-US" dirty="0"/>
              <a:t>, </a:t>
            </a:r>
            <a:r>
              <a:rPr lang="en-US" dirty="0" err="1"/>
              <a:t>hatto</a:t>
            </a:r>
            <a:r>
              <a:rPr lang="en-US" dirty="0"/>
              <a:t> </a:t>
            </a:r>
            <a:r>
              <a:rPr lang="en-US" dirty="0" err="1"/>
              <a:t>undan</a:t>
            </a:r>
            <a:r>
              <a:rPr lang="en-US" dirty="0"/>
              <a:t> ham past - </a:t>
            </a:r>
            <a:r>
              <a:rPr lang="en-US" dirty="0" err="1"/>
              <a:t>abadiy</a:t>
            </a:r>
            <a:r>
              <a:rPr lang="en-US" dirty="0"/>
              <a:t> </a:t>
            </a:r>
            <a:r>
              <a:rPr lang="en-US" dirty="0" err="1"/>
              <a:t>zulmat</a:t>
            </a:r>
            <a:r>
              <a:rPr lang="en-US" dirty="0"/>
              <a:t>. </a:t>
            </a:r>
            <a:r>
              <a:rPr lang="en-US" dirty="0" err="1"/>
              <a:t>Suvli</a:t>
            </a:r>
            <a:r>
              <a:rPr lang="en-US" dirty="0"/>
              <a:t> </a:t>
            </a:r>
            <a:r>
              <a:rPr lang="en-US" dirty="0" err="1"/>
              <a:t>o'simliklar</a:t>
            </a:r>
            <a:r>
              <a:rPr lang="en-US" dirty="0"/>
              <a:t> </a:t>
            </a:r>
            <a:r>
              <a:rPr lang="en-US" dirty="0" err="1"/>
              <a:t>faqat</a:t>
            </a:r>
            <a:r>
              <a:rPr lang="en-US" dirty="0"/>
              <a:t> </a:t>
            </a:r>
            <a:r>
              <a:rPr lang="en-US" dirty="0" err="1"/>
              <a:t>yorug'lik</a:t>
            </a:r>
            <a:r>
              <a:rPr lang="en-US" dirty="0"/>
              <a:t> </a:t>
            </a:r>
            <a:r>
              <a:rPr lang="en-US" dirty="0" err="1"/>
              <a:t>etarli</a:t>
            </a:r>
            <a:r>
              <a:rPr lang="en-US" dirty="0"/>
              <a:t> </a:t>
            </a:r>
            <a:r>
              <a:rPr lang="en-US" dirty="0" err="1"/>
              <a:t>bo'lgan</a:t>
            </a:r>
            <a:r>
              <a:rPr lang="en-US" dirty="0"/>
              <a:t> </a:t>
            </a:r>
            <a:r>
              <a:rPr lang="en-US" dirty="0" err="1"/>
              <a:t>joyda</a:t>
            </a:r>
            <a:r>
              <a:rPr lang="en-US" dirty="0"/>
              <a:t> </a:t>
            </a:r>
            <a:r>
              <a:rPr lang="en-US" dirty="0" err="1"/>
              <a:t>topilishi</a:t>
            </a:r>
            <a:r>
              <a:rPr lang="en-US" dirty="0"/>
              <a:t> </a:t>
            </a:r>
            <a:r>
              <a:rPr lang="en-US" dirty="0" err="1"/>
              <a:t>aniq</a:t>
            </a:r>
            <a:r>
              <a:rPr lang="en-US" dirty="0"/>
              <a:t>. </a:t>
            </a:r>
            <a:r>
              <a:rPr lang="en-US" dirty="0" err="1"/>
              <a:t>Faqat</a:t>
            </a:r>
            <a:r>
              <a:rPr lang="en-US" dirty="0"/>
              <a:t> </a:t>
            </a:r>
            <a:r>
              <a:rPr lang="en-US" dirty="0" err="1"/>
              <a:t>hayvonlar</a:t>
            </a:r>
            <a:r>
              <a:rPr lang="en-US" dirty="0"/>
              <a:t> </a:t>
            </a:r>
            <a:r>
              <a:rPr lang="en-US" dirty="0" err="1"/>
              <a:t>chuqurroq</a:t>
            </a:r>
            <a:r>
              <a:rPr lang="en-US" dirty="0"/>
              <a:t> </a:t>
            </a:r>
            <a:r>
              <a:rPr lang="en-US" dirty="0" err="1"/>
              <a:t>yashashlari</a:t>
            </a:r>
            <a:r>
              <a:rPr lang="en-US" dirty="0"/>
              <a:t> </a:t>
            </a:r>
            <a:r>
              <a:rPr lang="en-US" dirty="0" err="1"/>
              <a:t>mumkin</a:t>
            </a:r>
            <a:r>
              <a:rPr lang="en-US" dirty="0"/>
              <a:t>. </a:t>
            </a:r>
            <a:r>
              <a:rPr lang="en-US" dirty="0" err="1"/>
              <a:t>Ular</a:t>
            </a:r>
            <a:r>
              <a:rPr lang="en-US" dirty="0"/>
              <a:t> </a:t>
            </a:r>
            <a:r>
              <a:rPr lang="en-US" dirty="0" err="1"/>
              <a:t>turli</a:t>
            </a:r>
            <a:r>
              <a:rPr lang="en-US" dirty="0"/>
              <a:t> </a:t>
            </a:r>
            <a:r>
              <a:rPr lang="en-US" dirty="0" err="1"/>
              <a:t>dengiz</a:t>
            </a:r>
            <a:r>
              <a:rPr lang="en-US" dirty="0"/>
              <a:t> </a:t>
            </a:r>
            <a:r>
              <a:rPr lang="en-US" dirty="0" err="1"/>
              <a:t>aholisining</a:t>
            </a:r>
            <a:r>
              <a:rPr lang="en-US" dirty="0"/>
              <a:t> </a:t>
            </a:r>
            <a:r>
              <a:rPr lang="en-US" dirty="0" err="1"/>
              <a:t>o'lik</a:t>
            </a:r>
            <a:r>
              <a:rPr lang="en-US" dirty="0"/>
              <a:t> </a:t>
            </a:r>
            <a:r>
              <a:rPr lang="en-US" dirty="0" err="1"/>
              <a:t>qoldiqlarining</a:t>
            </a:r>
            <a:r>
              <a:rPr lang="en-US" dirty="0"/>
              <a:t> </a:t>
            </a:r>
            <a:r>
              <a:rPr lang="en-US" dirty="0" err="1"/>
              <a:t>yuqori</a:t>
            </a:r>
            <a:r>
              <a:rPr lang="en-US" dirty="0"/>
              <a:t> </a:t>
            </a:r>
            <a:r>
              <a:rPr lang="en-US" dirty="0" err="1"/>
              <a:t>qatlamlaridan</a:t>
            </a:r>
            <a:r>
              <a:rPr lang="en-US" dirty="0"/>
              <a:t> "</a:t>
            </a:r>
            <a:r>
              <a:rPr lang="en-US" dirty="0" err="1"/>
              <a:t>tushish</a:t>
            </a:r>
            <a:r>
              <a:rPr lang="en-US" dirty="0"/>
              <a:t>" </a:t>
            </a:r>
            <a:r>
              <a:rPr lang="en-US" dirty="0" err="1"/>
              <a:t>bilan</a:t>
            </a:r>
            <a:r>
              <a:rPr lang="en-US" dirty="0"/>
              <a:t> </a:t>
            </a:r>
            <a:r>
              <a:rPr lang="en-US" dirty="0" err="1"/>
              <a:t>oziqlanadilar</a:t>
            </a:r>
            <a:r>
              <a:rPr lang="en-US" dirty="0"/>
              <a:t>.</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32" y="2000435"/>
            <a:ext cx="4714875" cy="235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7307" y="1886553"/>
            <a:ext cx="4882165" cy="2733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 y="4360244"/>
            <a:ext cx="10838047" cy="2123658"/>
          </a:xfrm>
          <a:prstGeom prst="rect">
            <a:avLst/>
          </a:prstGeom>
        </p:spPr>
        <p:txBody>
          <a:bodyPr wrap="square">
            <a:spAutoFit/>
          </a:bodyPr>
          <a:lstStyle/>
          <a:p>
            <a:r>
              <a:rPr lang="uz-Latn-UZ" sz="2000" dirty="0">
                <a:latin typeface="Times New Roman" pitchFamily="18" charset="0"/>
                <a:cs typeface="Times New Roman" pitchFamily="18" charset="0"/>
              </a:rPr>
              <a:t>Ko'p suv hayvonlarining eng muhim xususiyati suzish uskunalari. Baliqlar, delfinlar va kitlarning qanotlari bor. Morozlar va qistirmalarda burmalar bor. Soqchilar, ottyers, suv qushlari, qurbaqalar barmoqlari orasida membranalarga ega. Suzuvchi qo'ng'izlarning eshkakka o'xshash suzish oyoqlari bor. </a:t>
            </a:r>
            <a:r>
              <a:rPr lang="uz-Latn-UZ" sz="2400" dirty="0">
                <a:solidFill>
                  <a:srgbClr val="FF0000"/>
                </a:solidFill>
                <a:latin typeface="Times New Roman" pitchFamily="18" charset="0"/>
                <a:cs typeface="Times New Roman" pitchFamily="18" charset="0"/>
              </a:rPr>
              <a:t>Tuproq muhiti - ko'plab baktyeriyalar va protozoyalar mavjud bo'lgan uy. Bu yerda miselyum qo'ziqorinlari, o'simlik ildizlari. Tuproqni turli xil hayvonlar - qurtlar, hasharotlar, qazish uchun moslangan hayvonlar, masalan mollar ham to'ldirdi. </a:t>
            </a:r>
            <a:endParaRPr lang="ru-RU"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56634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3" y="125128"/>
            <a:ext cx="9846644" cy="6732871"/>
          </a:xfrm>
        </p:spPr>
        <p:txBody>
          <a:bodyPr>
            <a:normAutofit lnSpcReduction="10000"/>
          </a:bodyPr>
          <a:lstStyle/>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sharoitlarni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topadilar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karbonat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angidrid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bor. Ammo </a:t>
            </a:r>
            <a:r>
              <a:rPr lang="en-US" sz="2400" dirty="0" err="1">
                <a:latin typeface="Times New Roman" pitchFamily="18" charset="0"/>
                <a:cs typeface="Times New Roman" pitchFamily="18" charset="0"/>
              </a:rPr>
              <a:t>harorat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sirtdan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ko'proq</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mutlaqo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mahrum</a:t>
            </a:r>
            <a:r>
              <a:rPr lang="en-US" sz="2400" dirty="0">
                <a:latin typeface="Times New Roman" pitchFamily="18" charset="0"/>
                <a:cs typeface="Times New Roman" pitchFamily="18" charset="0"/>
              </a:rPr>
              <a:t>.</a:t>
            </a:r>
          </a:p>
          <a:p>
            <a:pPr algn="just"/>
            <a:r>
              <a:rPr lang="uz-Latn-UZ" sz="2400" dirty="0">
                <a:latin typeface="Times New Roman" pitchFamily="18" charset="0"/>
                <a:cs typeface="Times New Roman" pitchFamily="18" charset="0"/>
              </a:rPr>
              <a:t>Tuproqda uchraydigan turli guruh hayvonlarning soni, sifati, xillari ham turlichadir. Masalan,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tuproq qatlamida </a:t>
            </a:r>
            <a:r>
              <a:rPr lang="uz-Latn-UZ" sz="2800" dirty="0">
                <a:solidFill>
                  <a:srgbClr val="FF0000"/>
                </a:solidFill>
                <a:latin typeface="Times New Roman" pitchFamily="18" charset="0"/>
                <a:cs typeface="Times New Roman" pitchFamily="18" charset="0"/>
              </a:rPr>
              <a:t>100</a:t>
            </a:r>
            <a:r>
              <a:rPr lang="uz-Latn-UZ" sz="2400" dirty="0">
                <a:latin typeface="Times New Roman" pitchFamily="18" charset="0"/>
                <a:cs typeface="Times New Roman" pitchFamily="18" charset="0"/>
              </a:rPr>
              <a:t> mlrd. dan ortiq mikroskopik tirik organizmlarning hujayralari uchraydi. 1 g tuproqda </a:t>
            </a:r>
            <a:r>
              <a:rPr lang="uz-Latn-UZ" sz="2400" dirty="0">
                <a:latin typeface="Times New Roman" pitchFamily="18" charset="0"/>
                <a:cs typeface="Times New Roman" pitchFamily="18" charset="0"/>
                <a:hlinkClick r:id="rId2"/>
              </a:rPr>
              <a:t>yuzlab million bakteriya</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bir necha ming </a:t>
            </a:r>
            <a:r>
              <a:rPr lang="uz-Latn-UZ" sz="2400" dirty="0">
                <a:latin typeface="Times New Roman" pitchFamily="18" charset="0"/>
                <a:cs typeface="Times New Roman" pitchFamily="18" charset="0"/>
              </a:rPr>
              <a:t>sodda hayvonlar mavjud. Bir gektar igna bargli o’rmonlarda 200 kg, bargli o’rmonlarda 1000 kg, cho’l tuproqda 10 kg atrofida </a:t>
            </a:r>
            <a:r>
              <a:rPr lang="uz-Latn-UZ" sz="2400" dirty="0">
                <a:solidFill>
                  <a:srgbClr val="FF0000"/>
                </a:solidFill>
                <a:latin typeface="Times New Roman" pitchFamily="18" charset="0"/>
                <a:cs typeface="Times New Roman" pitchFamily="18" charset="0"/>
              </a:rPr>
              <a:t>zoomassa</a:t>
            </a:r>
            <a:r>
              <a:rPr lang="uz-Latn-UZ" sz="2400" dirty="0">
                <a:latin typeface="Times New Roman" pitchFamily="18" charset="0"/>
                <a:cs typeface="Times New Roman" pitchFamily="18" charset="0"/>
              </a:rPr>
              <a:t> bo’ladi.</a:t>
            </a:r>
            <a:br>
              <a:rPr lang="uz-Latn-UZ" sz="2400" dirty="0">
                <a:latin typeface="Times New Roman" pitchFamily="18" charset="0"/>
                <a:cs typeface="Times New Roman" pitchFamily="18" charset="0"/>
              </a:rPr>
            </a:br>
            <a:r>
              <a:rPr lang="uz-Latn-UZ" sz="2400" dirty="0">
                <a:latin typeface="Times New Roman" pitchFamily="18" charset="0"/>
                <a:cs typeface="Times New Roman" pitchFamily="18" charset="0"/>
              </a:rPr>
              <a:t>M. S. Gilyarovning bergan ma’lumotiga qaraganda, tuproqdagi hayvonlar o’rmonlarda to’plangan barg, shox, shoxchalarn</a:t>
            </a:r>
            <a:r>
              <a:rPr lang="en-US" sz="2400" dirty="0">
                <a:latin typeface="Times New Roman" pitchFamily="18" charset="0"/>
                <a:cs typeface="Times New Roman" pitchFamily="18" charset="0"/>
              </a:rPr>
              <a:t>i</a:t>
            </a:r>
            <a:r>
              <a:rPr lang="uz-Latn-UZ" sz="2400" dirty="0">
                <a:latin typeface="Times New Roman" pitchFamily="18" charset="0"/>
                <a:cs typeface="Times New Roman" pitchFamily="18" charset="0"/>
              </a:rPr>
              <a:t>ng 25% ini qayta ishlaydi. Bog’larning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maydonida 400 dan ortiq yomg’ir chuvalchanglari bo’ladi. Ular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da 80 g massa hosil qiladi. Tuproqning organik qoldiqlarini parchalashda umurtqasiz hayvonlar bi­lan turli mikroorganizmlar (bakteriya, suvo’tlar, zamburug’lar) qatnashadi. Ularning soni 1 sm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tuproqda 100 mln. dan ortiq»bo’ladi.</a:t>
            </a:r>
            <a:r>
              <a:rPr lang="uz-Latn-UZ" sz="2400" b="1" dirty="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935641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31007"/>
            <a:ext cx="9731141" cy="6266046"/>
          </a:xfrm>
        </p:spPr>
        <p:txBody>
          <a:bodyPr>
            <a:normAutofit lnSpcReduction="10000"/>
          </a:bodyPr>
          <a:lstStyle/>
          <a:p>
            <a:pPr algn="just"/>
            <a:r>
              <a:rPr lang="uz-Latn-UZ" sz="2000" b="1" dirty="0">
                <a:latin typeface="Times New Roman" pitchFamily="18" charset="0"/>
                <a:cs typeface="Times New Roman" pitchFamily="18" charset="0"/>
              </a:rPr>
              <a:t>Tuproq hayvonlari muxit omillari bilan bog’liq </a:t>
            </a:r>
            <a:r>
              <a:rPr lang="uz-Latn-UZ" sz="2000" dirty="0">
                <a:latin typeface="Times New Roman" pitchFamily="18" charset="0"/>
                <a:cs typeface="Times New Roman" pitchFamily="18" charset="0"/>
              </a:rPr>
              <a:t>bo’lgan </a:t>
            </a:r>
            <a:r>
              <a:rPr lang="uz-Latn-UZ" sz="2000" b="1" dirty="0">
                <a:latin typeface="Times New Roman" pitchFamily="18" charset="0"/>
                <a:cs typeface="Times New Roman" pitchFamily="18" charset="0"/>
              </a:rPr>
              <a:t>holda guruhlari.</a:t>
            </a:r>
            <a:r>
              <a:rPr lang="uz-Latn-UZ" sz="2000" dirty="0">
                <a:latin typeface="Times New Roman" pitchFamily="18" charset="0"/>
                <a:cs typeface="Times New Roman" pitchFamily="18" charset="0"/>
              </a:rPr>
              <a:t> Tuproqning geterogen muxit bo’lgan ximiyaviy tarkibi g’oyat muhim axamiyatga ega.Tuproq tarkibiga ximiyaviy tabiati va petrografik tuzilishi juda xilma-xil bo’lgan minerallar kiradi. Tuproq eritmasi </a:t>
            </a:r>
            <a:r>
              <a:rPr lang="uz-Latn-UZ" sz="2000" dirty="0">
                <a:latin typeface="Times New Roman" pitchFamily="18" charset="0"/>
                <a:cs typeface="Times New Roman" pitchFamily="18" charset="0"/>
                <a:hlinkClick r:id="rId2"/>
              </a:rPr>
              <a:t>tarkibida organik moddalar xam</a:t>
            </a:r>
            <a:r>
              <a:rPr lang="uz-Latn-UZ" sz="2000"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mineral moddalar xam bo’ladi.Bular o’rtasidagi nisbat juda beqaror bo’lib,</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tuproq tipiga xamda tuproq namunasi olingan vaqtga bog’liq. Tuproqdagi organik moddalarning suvda eriydigan qismi chirindi moddalarning eruvchan shakllaridangina iborat bo’lmaydi, balki bir qancha boshqa birikmalardan ham iborat, bu birikmalar mikroorganizmlar hayot faoliyatining oraliq mahsulotlari bo’lishi ham, o’simlik qoldiqlarining eruvchan birikmalari bo’lishi ham mumkin. Bu birikmalarning hammasi mikroorganizmlar tomonidan oson iste’mol qilinadi va miqdor hamda sifat jixatidan ancha tez o’zgaradi. Tuproq hayvonlari muhit omillari bilan bog’liq bo’lgan holda </a:t>
            </a:r>
            <a:r>
              <a:rPr lang="uz-Latn-UZ" sz="2000" dirty="0">
                <a:latin typeface="Times New Roman" pitchFamily="18" charset="0"/>
                <a:cs typeface="Times New Roman" pitchFamily="18" charset="0"/>
                <a:hlinkClick r:id="rId3"/>
              </a:rPr>
              <a:t>tubandagi </a:t>
            </a:r>
            <a:r>
              <a:rPr lang="uz-Latn-UZ" sz="2000" b="1" dirty="0">
                <a:latin typeface="Times New Roman" pitchFamily="18" charset="0"/>
                <a:cs typeface="Times New Roman" pitchFamily="18" charset="0"/>
              </a:rPr>
              <a:t>3</a:t>
            </a:r>
            <a:r>
              <a:rPr lang="uz-Latn-UZ" sz="2000" dirty="0">
                <a:latin typeface="Times New Roman" pitchFamily="18" charset="0"/>
                <a:cs typeface="Times New Roman" pitchFamily="18" charset="0"/>
              </a:rPr>
              <a:t> ta ekologik guruhga bo’linadi:</a:t>
            </a:r>
            <a:endParaRPr lang="en-US" sz="2000" dirty="0">
              <a:latin typeface="Times New Roman" pitchFamily="18" charset="0"/>
              <a:cs typeface="Times New Roman" pitchFamily="18" charset="0"/>
            </a:endParaRPr>
          </a:p>
          <a:p>
            <a:r>
              <a:rPr lang="uz-Latn-UZ" sz="2400" i="1" dirty="0">
                <a:solidFill>
                  <a:srgbClr val="FF0000"/>
                </a:solidFill>
                <a:latin typeface="Times New Roman" pitchFamily="18" charset="0"/>
                <a:cs typeface="Times New Roman" pitchFamily="18" charset="0"/>
              </a:rPr>
              <a:t>Mikrobiota </a:t>
            </a:r>
            <a:r>
              <a:rPr lang="uz-Latn-UZ" sz="2400" dirty="0">
                <a:latin typeface="Times New Roman" pitchFamily="18" charset="0"/>
                <a:cs typeface="Times New Roman" pitchFamily="18" charset="0"/>
              </a:rPr>
              <a:t>- bakteriyalar, zamburu</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lar, tuproq suvo‘tlari va sodda hayvonlar;</a:t>
            </a:r>
          </a:p>
          <a:p>
            <a:r>
              <a:rPr lang="uz-Latn-UZ" sz="2400" i="1" dirty="0">
                <a:solidFill>
                  <a:srgbClr val="FF0000"/>
                </a:solidFill>
                <a:latin typeface="Times New Roman" pitchFamily="18" charset="0"/>
                <a:cs typeface="Times New Roman" pitchFamily="18" charset="0"/>
              </a:rPr>
              <a:t>Mezobiota </a:t>
            </a:r>
            <a:r>
              <a:rPr lang="uz-Latn-UZ" sz="2400" dirty="0">
                <a:latin typeface="Times New Roman" pitchFamily="18" charset="0"/>
                <a:cs typeface="Times New Roman" pitchFamily="18" charset="0"/>
              </a:rPr>
              <a:t>- nematodlar, kanalar, kichik hasharot va boshqa organizmlarning­ lichinkalari;</a:t>
            </a:r>
          </a:p>
          <a:p>
            <a:r>
              <a:rPr lang="uz-Latn-UZ" sz="2400" i="1" dirty="0">
                <a:latin typeface="Times New Roman" pitchFamily="18" charset="0"/>
                <a:cs typeface="Times New Roman" pitchFamily="18" charset="0"/>
              </a:rPr>
              <a:t>Makrobiota </a:t>
            </a:r>
            <a:r>
              <a:rPr lang="uz-Latn-UZ" sz="2400" dirty="0">
                <a:latin typeface="Times New Roman" pitchFamily="18" charset="0"/>
                <a:cs typeface="Times New Roman" pitchFamily="18" charset="0"/>
              </a:rPr>
              <a:t>- o‘simliklarning ildizlari, </a:t>
            </a:r>
            <a:r>
              <a:rPr lang="uz-Latn-UZ" sz="2400" u="sng" dirty="0">
                <a:latin typeface="Times New Roman" pitchFamily="18" charset="0"/>
                <a:cs typeface="Times New Roman" pitchFamily="18" charset="0"/>
              </a:rPr>
              <a:t>yirik hasharotlar</a:t>
            </a:r>
            <a:r>
              <a:rPr lang="uz-Latn-UZ" sz="2400" dirty="0">
                <a:latin typeface="Times New Roman" pitchFamily="18" charset="0"/>
                <a:cs typeface="Times New Roman" pitchFamily="18" charset="0"/>
              </a:rPr>
              <a:t>, yom</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ir chuvalchanglari.</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422058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503" y="231006"/>
            <a:ext cx="10279781" cy="6506678"/>
          </a:xfrm>
        </p:spPr>
        <p:txBody>
          <a:bodyPr>
            <a:normAutofit/>
          </a:bodyPr>
          <a:lstStyle/>
          <a:p>
            <a:pPr algn="just"/>
            <a:r>
              <a:rPr lang="uz-Latn-UZ" sz="2100" dirty="0">
                <a:latin typeface="Times New Roman" pitchFamily="18" charset="0"/>
                <a:cs typeface="Times New Roman" pitchFamily="18" charset="0"/>
              </a:rPr>
              <a:t>SHular orasida eng muhim ekologik ahamiyatga ega bo‘lganlari tuproqdagi­ xlorofilsiz organizmlar (bakteriyalar, zamburu</a:t>
            </a:r>
            <a:r>
              <a:rPr lang="ru-RU" sz="2100" dirty="0">
                <a:latin typeface="Times New Roman" pitchFamily="18" charset="0"/>
                <a:cs typeface="Times New Roman" pitchFamily="18" charset="0"/>
              </a:rPr>
              <a:t>ѓ</a:t>
            </a:r>
            <a:r>
              <a:rPr lang="uz-Latn-UZ" sz="2100" dirty="0">
                <a:latin typeface="Times New Roman" pitchFamily="18" charset="0"/>
                <a:cs typeface="Times New Roman" pitchFamily="18" charset="0"/>
              </a:rPr>
              <a:t>lar, aktinomitsetlar,­ infuzoriyalar, amyobalar, qorinoyoqlilar va boshqalar) hisob­lanadi.Tirik organizmlarning soni,</a:t>
            </a:r>
            <a:r>
              <a:rPr lang="en-US" sz="2100" dirty="0">
                <a:latin typeface="Times New Roman" pitchFamily="18" charset="0"/>
                <a:cs typeface="Times New Roman" pitchFamily="18" charset="0"/>
              </a:rPr>
              <a:t> </a:t>
            </a:r>
            <a:r>
              <a:rPr lang="uz-Latn-UZ" sz="2100" dirty="0">
                <a:latin typeface="Times New Roman" pitchFamily="18" charset="0"/>
                <a:cs typeface="Times New Roman" pitchFamily="18" charset="0"/>
              </a:rPr>
              <a:t>sifati, tuproqning tarkibi, </a:t>
            </a:r>
            <a:r>
              <a:rPr lang="uz-Latn-UZ" sz="2100" u="sng" dirty="0">
                <a:latin typeface="Times New Roman" pitchFamily="18" charset="0"/>
                <a:cs typeface="Times New Roman" pitchFamily="18" charset="0"/>
              </a:rPr>
              <a:t>uning xislatlari </a:t>
            </a:r>
            <a:r>
              <a:rPr lang="uz-Latn-UZ" sz="2100" dirty="0">
                <a:latin typeface="Times New Roman" pitchFamily="18" charset="0"/>
                <a:cs typeface="Times New Roman" pitchFamily="18" charset="0"/>
              </a:rPr>
              <a:t>, shu yerning joylanishi, balnd yoki pastligi, qiyaliklar kabi orografik omillar ta’siriga bog’liq bo’ladi.</a:t>
            </a:r>
          </a:p>
          <a:p>
            <a:pPr algn="just"/>
            <a:r>
              <a:rPr lang="uz-Latn-UZ" sz="2100" dirty="0">
                <a:solidFill>
                  <a:srgbClr val="FF0000"/>
                </a:solidFill>
                <a:latin typeface="Times New Roman" pitchFamily="18" charset="0"/>
                <a:cs typeface="Times New Roman" pitchFamily="18" charset="0"/>
              </a:rPr>
              <a:t>Yerning baland pastligining o’zgarib turishiga qarab relefning tubandagi</a:t>
            </a:r>
            <a:r>
              <a:rPr lang="en-US" sz="2100" dirty="0">
                <a:solidFill>
                  <a:srgbClr val="FF0000"/>
                </a:solidFill>
                <a:latin typeface="Times New Roman" pitchFamily="18" charset="0"/>
                <a:cs typeface="Times New Roman" pitchFamily="18" charset="0"/>
              </a:rPr>
              <a:t> </a:t>
            </a:r>
            <a:r>
              <a:rPr lang="uz-Latn-UZ" sz="2100" dirty="0">
                <a:solidFill>
                  <a:srgbClr val="FF0000"/>
                </a:solidFill>
                <a:latin typeface="Times New Roman" pitchFamily="18" charset="0"/>
                <a:cs typeface="Times New Roman" pitchFamily="18" charset="0"/>
              </a:rPr>
              <a:t>tiplari farqlanadi: makrorelef,</a:t>
            </a:r>
            <a:r>
              <a:rPr lang="en-US" sz="2100" dirty="0">
                <a:solidFill>
                  <a:srgbClr val="FF0000"/>
                </a:solidFill>
                <a:latin typeface="Times New Roman" pitchFamily="18" charset="0"/>
                <a:cs typeface="Times New Roman" pitchFamily="18" charset="0"/>
              </a:rPr>
              <a:t> </a:t>
            </a:r>
            <a:r>
              <a:rPr lang="uz-Latn-UZ" sz="2100" dirty="0">
                <a:solidFill>
                  <a:srgbClr val="FF0000"/>
                </a:solidFill>
                <a:latin typeface="Times New Roman" pitchFamily="18" charset="0"/>
                <a:cs typeface="Times New Roman" pitchFamily="18" charset="0"/>
              </a:rPr>
              <a:t>mezorelef va mikrorelef.</a:t>
            </a:r>
            <a:endParaRPr lang="en-US" sz="2100" dirty="0">
              <a:solidFill>
                <a:srgbClr val="FF0000"/>
              </a:solidFill>
              <a:latin typeface="Times New Roman" pitchFamily="18" charset="0"/>
              <a:cs typeface="Times New Roman" pitchFamily="18" charset="0"/>
            </a:endParaRPr>
          </a:p>
          <a:p>
            <a:pPr algn="just"/>
            <a:r>
              <a:rPr lang="uz-Latn-UZ" sz="2100" dirty="0">
                <a:latin typeface="Times New Roman" pitchFamily="18" charset="0"/>
                <a:cs typeface="Times New Roman" pitchFamily="18" charset="0"/>
              </a:rPr>
              <a:t>Mikrorganizmlar kul moddasi va azot ko‘p bo‘lgan bog‘-rog‘lar va shunga o‘xshash madaniy tuproqlarda juda ko‘p miqdorda bo‘ladi. Ildiz va uning atrofidagi tuproqlar mikroorganizmlarga, ayniqsa, boydir (rizosfera). Mikroorganizmlar miqdori faqatgina tuproq strukturasigagina­ emas balki o‘simlik turiga ham bog‘liq. Lyupin, beda, sebarga, no‘xat va shu kabi dukkakli o‘simliklar rizosferasi, ayniqsa, mikroorganizmlarga­ boy hisoblanadi­. Masalan, beda etishtiriladigan 1 g tuproqda­ </a:t>
            </a:r>
            <a:r>
              <a:rPr lang="uz-Latn-UZ" sz="2400" dirty="0">
                <a:solidFill>
                  <a:srgbClr val="FF0000"/>
                </a:solidFill>
                <a:latin typeface="Times New Roman" pitchFamily="18" charset="0"/>
                <a:cs typeface="Times New Roman" pitchFamily="18" charset="0"/>
              </a:rPr>
              <a:t>50-100</a:t>
            </a:r>
            <a:r>
              <a:rPr lang="uz-Latn-UZ" sz="2100" dirty="0">
                <a:latin typeface="Times New Roman" pitchFamily="18" charset="0"/>
                <a:cs typeface="Times New Roman" pitchFamily="18" charset="0"/>
              </a:rPr>
              <a:t> mlrd gacha bakteriyalar bo‘ladi (M.A.Krasilnikov, 1958). O‘sha muallifning aytishicha g‘o‘za ildizida azotobakteriyalar beda ildizidagiga qaraganda ancha kam bo‘ladi. Lekin uning </a:t>
            </a:r>
            <a:r>
              <a:rPr lang="uz-Latn-UZ" sz="2100" dirty="0">
                <a:solidFill>
                  <a:srgbClr val="FF0000"/>
                </a:solidFill>
                <a:latin typeface="Times New Roman" pitchFamily="18" charset="0"/>
                <a:cs typeface="Times New Roman" pitchFamily="18" charset="0"/>
              </a:rPr>
              <a:t>ildizida vilt </a:t>
            </a:r>
            <a:r>
              <a:rPr lang="uz-Latn-UZ" sz="2100" dirty="0">
                <a:latin typeface="Times New Roman" pitchFamily="18" charset="0"/>
                <a:cs typeface="Times New Roman" pitchFamily="18" charset="0"/>
              </a:rPr>
              <a:t>kasalligini </a:t>
            </a:r>
            <a:r>
              <a:rPr lang="en-US" sz="2100" dirty="0">
                <a:latin typeface="Times New Roman" pitchFamily="18" charset="0"/>
                <a:cs typeface="Times New Roman" pitchFamily="18" charset="0"/>
              </a:rPr>
              <a:t>q</a:t>
            </a:r>
            <a:r>
              <a:rPr lang="uz-Latn-UZ" sz="2100" dirty="0">
                <a:latin typeface="Times New Roman" pitchFamily="18" charset="0"/>
                <a:cs typeface="Times New Roman" pitchFamily="18" charset="0"/>
              </a:rPr>
              <a:t>o‘z</a:t>
            </a:r>
            <a:r>
              <a:rPr lang="ru-RU" sz="2100" dirty="0">
                <a:latin typeface="Times New Roman" pitchFamily="18" charset="0"/>
                <a:cs typeface="Times New Roman" pitchFamily="18" charset="0"/>
              </a:rPr>
              <a:t>ѓ</a:t>
            </a:r>
            <a:r>
              <a:rPr lang="uz-Latn-UZ" sz="2100" dirty="0">
                <a:latin typeface="Times New Roman" pitchFamily="18" charset="0"/>
                <a:cs typeface="Times New Roman" pitchFamily="18" charset="0"/>
              </a:rPr>
              <a:t>atuvchi zamburug‘lar (</a:t>
            </a:r>
            <a:r>
              <a:rPr lang="uz-Latn-UZ" sz="2100" dirty="0">
                <a:solidFill>
                  <a:srgbClr val="FF0000"/>
                </a:solidFill>
                <a:latin typeface="Times New Roman" pitchFamily="18" charset="0"/>
                <a:cs typeface="Times New Roman" pitchFamily="18" charset="0"/>
              </a:rPr>
              <a:t>Verticillium dahliae, Fusarium fasinfectu</a:t>
            </a:r>
            <a:r>
              <a:rPr lang="uz-Latn-UZ" sz="2100" dirty="0">
                <a:latin typeface="Times New Roman" pitchFamily="18" charset="0"/>
                <a:cs typeface="Times New Roman" pitchFamily="18" charset="0"/>
              </a:rPr>
              <a:t>m) ko‘p uchraydi. Timofeevka,­ javdar kabi o‘simliklar ildizlarida esa diatom suvo‘tlari, lyupin, sebarga rizosferalarida </a:t>
            </a:r>
            <a:r>
              <a:rPr lang="uz-Latn-UZ" sz="2100" dirty="0">
                <a:solidFill>
                  <a:srgbClr val="FF0000"/>
                </a:solidFill>
                <a:latin typeface="Times New Roman" pitchFamily="18" charset="0"/>
                <a:cs typeface="Times New Roman" pitchFamily="18" charset="0"/>
              </a:rPr>
              <a:t>yashil </a:t>
            </a:r>
            <a:r>
              <a:rPr lang="uz-Latn-UZ" sz="2100" dirty="0">
                <a:latin typeface="Times New Roman" pitchFamily="18" charset="0"/>
                <a:cs typeface="Times New Roman" pitchFamily="18" charset="0"/>
              </a:rPr>
              <a:t>suvo‘tlari, kartoshka rizosferasida­ esa </a:t>
            </a:r>
            <a:r>
              <a:rPr lang="uz-Latn-UZ" sz="2100" dirty="0">
                <a:solidFill>
                  <a:srgbClr val="FF0000"/>
                </a:solidFill>
                <a:latin typeface="Times New Roman" pitchFamily="18" charset="0"/>
                <a:cs typeface="Times New Roman" pitchFamily="18" charset="0"/>
              </a:rPr>
              <a:t>ko‘k</a:t>
            </a:r>
            <a:r>
              <a:rPr lang="uz-Latn-UZ" sz="2100" dirty="0">
                <a:latin typeface="Times New Roman" pitchFamily="18" charset="0"/>
                <a:cs typeface="Times New Roman" pitchFamily="18" charset="0"/>
              </a:rPr>
              <a:t> yashil suvo‘tlari yashaydi</a:t>
            </a:r>
          </a:p>
          <a:p>
            <a:endParaRPr lang="ru-RU" dirty="0"/>
          </a:p>
        </p:txBody>
      </p:sp>
    </p:spTree>
    <p:extLst>
      <p:ext uri="{BB962C8B-B14F-4D97-AF65-F5344CB8AC3E}">
        <p14:creationId xmlns:p14="http://schemas.microsoft.com/office/powerpoint/2010/main" val="3487693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1" y="154004"/>
            <a:ext cx="9731140" cy="6703995"/>
          </a:xfrm>
        </p:spPr>
        <p:txBody>
          <a:bodyPr>
            <a:normAutofit/>
          </a:bodyPr>
          <a:lstStyle/>
          <a:p>
            <a:pPr algn="just"/>
            <a:r>
              <a:rPr lang="uz-Latn-UZ" sz="2400" dirty="0">
                <a:latin typeface="Times New Roman" pitchFamily="18" charset="0"/>
                <a:cs typeface="Times New Roman" pitchFamily="18" charset="0"/>
              </a:rPr>
              <a:t>Rizosferalardagi mikroorganizmlar­ miqdori o‘simliklarning yashashiga va rivojlanish fazalariga ham bo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liq bo‘ladi. Yosh o‘simliklarning gullash davridan oldin mikroorganizmlar,­ ayniqsa, ko‘p bo‘ladi. CHunki, aynan shu davrda mikroorganizmlarning­ o‘sishini va rivojlanishini tezlatuvchi organik moddalar ildizlar tomonidan ko‘p hosil bo‘lib turadi. SHuni ta’kidlash lozimki, tuproqning­ gumusli qavatida mikroorganizmlar ko‘p bo‘ladi. A.N.Krasilnikovning yozishicha (1958) tuproqning haydaladigan qavatida­ gektariga </a:t>
            </a:r>
            <a:r>
              <a:rPr lang="uz-Latn-UZ" sz="2400" dirty="0">
                <a:solidFill>
                  <a:srgbClr val="FF0000"/>
                </a:solidFill>
                <a:latin typeface="Times New Roman" pitchFamily="18" charset="0"/>
                <a:cs typeface="Times New Roman" pitchFamily="18" charset="0"/>
              </a:rPr>
              <a:t>10 t. ga to‘g‘ri</a:t>
            </a:r>
            <a:r>
              <a:rPr lang="en-US" sz="2400" dirty="0">
                <a:solidFill>
                  <a:srgbClr val="FF0000"/>
                </a:solidFill>
                <a:latin typeface="Times New Roman" pitchFamily="18" charset="0"/>
                <a:cs typeface="Times New Roman" pitchFamily="18" charset="0"/>
              </a:rPr>
              <a:t> </a:t>
            </a:r>
            <a:r>
              <a:rPr lang="uz-Latn-UZ" sz="2400" u="sng" dirty="0">
                <a:solidFill>
                  <a:srgbClr val="FF0000"/>
                </a:solidFill>
                <a:latin typeface="Times New Roman" pitchFamily="18" charset="0"/>
                <a:cs typeface="Times New Roman" pitchFamily="18" charset="0"/>
              </a:rPr>
              <a:t>keladigan bakteriyalar</a:t>
            </a:r>
            <a:r>
              <a:rPr lang="uz-Latn-UZ" sz="2400" dirty="0">
                <a:solidFill>
                  <a:srgbClr val="FF0000"/>
                </a:solidFill>
                <a:latin typeface="Times New Roman" pitchFamily="18" charset="0"/>
                <a:cs typeface="Times New Roman" pitchFamily="18" charset="0"/>
              </a:rPr>
              <a:t>, zamburug'lar, suv o‘tlari, aktinomitsetlardan tashkil topgan tirik massa uchrar ekan.</a:t>
            </a:r>
          </a:p>
          <a:p>
            <a:pPr algn="just"/>
            <a:r>
              <a:rPr lang="uz-Latn-UZ" sz="2400" dirty="0">
                <a:latin typeface="Times New Roman" pitchFamily="18" charset="0"/>
                <a:cs typeface="Times New Roman" pitchFamily="18" charset="0"/>
              </a:rPr>
              <a:t>Bundan tashqari haydaladigan tuproqlarda gektariga taxminan 600-664 ming dona yom</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ir chuvalchangi to‘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ri keladi (Olimjonov, 1946). Y</a:t>
            </a:r>
            <a:r>
              <a:rPr lang="en-US" sz="2400" dirty="0">
                <a:latin typeface="Times New Roman" pitchFamily="18" charset="0"/>
                <a:cs typeface="Times New Roman" pitchFamily="18" charset="0"/>
              </a:rPr>
              <a:t>u</a:t>
            </a:r>
            <a:r>
              <a:rPr lang="uz-Latn-UZ" sz="2400" dirty="0">
                <a:latin typeface="Times New Roman" pitchFamily="18" charset="0"/>
                <a:cs typeface="Times New Roman" pitchFamily="18" charset="0"/>
              </a:rPr>
              <a:t>ksak agrotexnik qoidalarga amal qilingan </a:t>
            </a:r>
            <a:r>
              <a:rPr lang="en-US" sz="2400" dirty="0">
                <a:latin typeface="Times New Roman" pitchFamily="18" charset="0"/>
                <a:cs typeface="Times New Roman" pitchFamily="18" charset="0"/>
              </a:rPr>
              <a:t>y</a:t>
            </a:r>
            <a:r>
              <a:rPr lang="uz-Latn-UZ" sz="2400" dirty="0">
                <a:latin typeface="Times New Roman" pitchFamily="18" charset="0"/>
                <a:cs typeface="Times New Roman" pitchFamily="18" charset="0"/>
              </a:rPr>
              <a:t>erlarda esa, ularning miqdori bir tonnagacha boradi. Ularning bir yil davomida ovqat hazm qilish tizimidan o‘tkazgan tupro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 gektariga </a:t>
            </a:r>
            <a:r>
              <a:rPr lang="uz-Latn-UZ" sz="2400" dirty="0">
                <a:solidFill>
                  <a:srgbClr val="FF0000"/>
                </a:solidFill>
                <a:latin typeface="Times New Roman" pitchFamily="18" charset="0"/>
                <a:cs typeface="Times New Roman" pitchFamily="18" charset="0"/>
              </a:rPr>
              <a:t>12 tonnadan 100 tonnagacha yoki 7 mm qilinlikdagi tuproqni tashkil etadi.</a:t>
            </a:r>
          </a:p>
          <a:p>
            <a:endParaRPr lang="ru-RU" dirty="0"/>
          </a:p>
        </p:txBody>
      </p:sp>
    </p:spTree>
    <p:extLst>
      <p:ext uri="{BB962C8B-B14F-4D97-AF65-F5344CB8AC3E}">
        <p14:creationId xmlns:p14="http://schemas.microsoft.com/office/powerpoint/2010/main" val="2712216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115503"/>
            <a:ext cx="9423133" cy="6660682"/>
          </a:xfrm>
        </p:spPr>
        <p:txBody>
          <a:bodyPr>
            <a:normAutofit/>
          </a:bodyPr>
          <a:lstStyle/>
          <a:p>
            <a:pPr algn="just"/>
            <a:r>
              <a:rPr lang="uz-Latn-UZ" sz="2400" dirty="0">
                <a:latin typeface="Times New Roman" pitchFamily="18" charset="0"/>
                <a:cs typeface="Times New Roman" pitchFamily="18" charset="0"/>
              </a:rPr>
              <a:t>Tuproqdagi mikroorganizmlar soniga tuproq unumdorligidan tashqari iqlim sharoiti va ayniqsa, harorat va namlik katta ta’sir ko‘rsatadi. E.N.Mishustinning yozishicha (1972) </a:t>
            </a:r>
            <a:r>
              <a:rPr lang="uz-Latn-UZ" sz="2400" u="sng" dirty="0">
                <a:latin typeface="Times New Roman" pitchFamily="18" charset="0"/>
                <a:cs typeface="Times New Roman" pitchFamily="18" charset="0"/>
              </a:rPr>
              <a:t>Janubiy va ayniqsa</a:t>
            </a:r>
            <a:r>
              <a:rPr lang="uz-Latn-UZ" sz="2400" dirty="0">
                <a:latin typeface="Times New Roman" pitchFamily="18" charset="0"/>
                <a:cs typeface="Times New Roman" pitchFamily="18" charset="0"/>
              </a:rPr>
              <a:t>, SHimoliy rayonlarda o‘simliklar uchun optimal harorat tuproq haroratiga­ qaraganda yuqori. Haroratning etishmasligi (balandliklarda) tuproqning­ hosil bo‘lishi jarayonini susaytiradi. Miroorganizmlarning­ tuproqdagi holatiga namlikning ta’siri ayniqsa, kuchlidir. CHunki tuproqdagi­ aminokislotalar organik moddalarning parchalangan qoldiqlari­ har xil tuzlar mikroorganizmlar tomonidan faqatgina suvda erigan holda qabul qilinadi.</a:t>
            </a:r>
          </a:p>
          <a:p>
            <a:pPr algn="just"/>
            <a:r>
              <a:rPr lang="uz-Latn-UZ" sz="2400" dirty="0">
                <a:latin typeface="Times New Roman" pitchFamily="18" charset="0"/>
                <a:cs typeface="Times New Roman" pitchFamily="18" charset="0"/>
              </a:rPr>
              <a:t>Suv etishmaganda hattoki qurg‘oqchilikka chidamli mikroorganizlar ham yaxshi ko‘paymaydi, ularning biokimyoviy aktivligi susayadi. Tu­ proq dala nam si</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imi 60 % bo‘lganda mikroorganizmlar hayot faoliyati uchun eng qulay sharoitidir. Ana shunday qulay sharoitda tuproq havo va suv bilan yashash ta’minlangan va natijada ammonifikatsiya va niti­ rifikatsiya jarayonlari­ intensiv bo‘lib turadi.</a:t>
            </a:r>
          </a:p>
          <a:p>
            <a:endParaRPr lang="ru-RU" dirty="0"/>
          </a:p>
        </p:txBody>
      </p:sp>
    </p:spTree>
    <p:extLst>
      <p:ext uri="{BB962C8B-B14F-4D97-AF65-F5344CB8AC3E}">
        <p14:creationId xmlns:p14="http://schemas.microsoft.com/office/powerpoint/2010/main" val="3472720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73255"/>
            <a:ext cx="9808144" cy="6684745"/>
          </a:xfrm>
        </p:spPr>
        <p:txBody>
          <a:bodyPr>
            <a:noAutofit/>
          </a:bodyPr>
          <a:lstStyle/>
          <a:p>
            <a:pPr algn="just"/>
            <a:r>
              <a:rPr lang="uz-Latn-UZ" sz="2400" dirty="0">
                <a:latin typeface="Times New Roman" pitchFamily="18" charset="0"/>
                <a:cs typeface="Times New Roman" pitchFamily="18" charset="0"/>
              </a:rPr>
              <a:t>Tuproqning kislotali holati ham mikroorganizmlar rivojlanishi uchun muhimdir. Neytral va ishqorli tuproqlarda bakteriyalar va aktinomitsetlar,­ kislotali tuproqlarda esa zamburu</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lar ko‘p bo‘ladi.</a:t>
            </a:r>
          </a:p>
          <a:p>
            <a:pPr algn="just"/>
            <a:r>
              <a:rPr lang="uz-Latn-UZ" sz="2400" dirty="0">
                <a:latin typeface="Times New Roman" pitchFamily="18" charset="0"/>
                <a:cs typeface="Times New Roman" pitchFamily="18" charset="0"/>
              </a:rPr>
              <a:t>Tuproq tarkibida uchraydigan mikroorganizmlar tuproq xiligagina emas balki yuqorida ko‘rsatilgandek, turli xil ekologik omillarga bevosita­ bog‘liq. 1 g tuproqda 300 dan 3 mlrd gacha miroorganizmlar uchrashi­ mumkin.</a:t>
            </a:r>
          </a:p>
          <a:p>
            <a:pPr algn="just"/>
            <a:r>
              <a:rPr lang="uz-Latn-UZ" sz="2400" dirty="0">
                <a:latin typeface="Times New Roman" pitchFamily="18" charset="0"/>
                <a:cs typeface="Times New Roman" pitchFamily="18" charset="0"/>
              </a:rPr>
              <a:t>Tuproq zarrachalarining donadorligi ham hayvonlar uchun ekologik ahamiyatga ega. Ba’zi hayvonlar tuproqni kovlab hayot kechiradi. Hasharotlarning lichinkalari toshloqli tuproqlarda yashay olmaydi. Kovlash xususiyatiga ega bo‘lgan pardaqanotlilar tuxumlarini er osti bo‘shliqlarga, ko‘pchilik chigirtkalar ham tuxumini </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ovak tuproqqa qo‘yishga moslashgan.</a:t>
            </a:r>
          </a:p>
          <a:p>
            <a:pPr algn="just"/>
            <a:r>
              <a:rPr lang="uz-Latn-UZ" sz="2400" dirty="0">
                <a:latin typeface="Times New Roman" pitchFamily="18" charset="0"/>
                <a:cs typeface="Times New Roman" pitchFamily="18" charset="0"/>
              </a:rPr>
              <a:t>Tuproq ostida yashovchi hayvonlar uchun yorug|lik uncha katta ahamiyatga ega emas. Tuproqning chuqur qatlamlarida harorat ham o‘zgarmaydi. Kislorodning miqdori esa kamayib uglerod ikki oksidi ortib boradi.</a:t>
            </a:r>
          </a:p>
          <a:p>
            <a:endParaRPr lang="ru-RU" sz="2400" dirty="0"/>
          </a:p>
        </p:txBody>
      </p:sp>
    </p:spTree>
    <p:extLst>
      <p:ext uri="{BB962C8B-B14F-4D97-AF65-F5344CB8AC3E}">
        <p14:creationId xmlns:p14="http://schemas.microsoft.com/office/powerpoint/2010/main" val="3213108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44379"/>
            <a:ext cx="9452008" cy="5896983"/>
          </a:xfrm>
        </p:spPr>
        <p:txBody>
          <a:bodyPr>
            <a:normAutofit/>
          </a:bodyPr>
          <a:lstStyle/>
          <a:p>
            <a:pPr algn="just"/>
            <a:r>
              <a:rPr lang="uz-Latn-UZ" sz="2500" dirty="0">
                <a:solidFill>
                  <a:srgbClr val="FF0000"/>
                </a:solidFill>
                <a:latin typeface="Times New Roman" pitchFamily="18" charset="0"/>
                <a:cs typeface="Times New Roman" pitchFamily="18" charset="0"/>
              </a:rPr>
              <a:t>Tuproq mikroorganizmlari </a:t>
            </a:r>
            <a:r>
              <a:rPr lang="uz-Latn-UZ" sz="2500" dirty="0">
                <a:latin typeface="Times New Roman" pitchFamily="18" charset="0"/>
                <a:cs typeface="Times New Roman" pitchFamily="18" charset="0"/>
              </a:rPr>
              <a:t>- tuproq tabiiy yashash joyi bo'lib xizmat qiladigan turli mikroorganizmlar guruhlari to'plami. Ular tabiatdagi moddalarning aylanishida, tuproq hosil bo'lishida va tuproq unumdorligini shakllantirishda muhim rol o'ynaydi, ular nafaqat tuproqda, balki o'simlik va hayvonlarning chirigan qoldiqlarida ham rivojlanishi mumkin. Ba'zi patogen mikroblar, suv mikroorganizmlari va boshqalar ham tuproqda topiladi, ular tasodifan tuproqqa kiradi (murdalarning parchalanishi paytida, hayvonlar va odamlarning oshqozon-ichak traktidan sug'orish suvi yoki boshqa yo'llar bilan) va, qoida tariqasida, tezda nobud bo'ladi. unda. Ammo ularning ba'zilari tuproqda uzoq vaqt saqlanib qoladi (masalan, kuydirgi tayoqchalari, qoqshol qo'zg'atuvchilari) va odamlar, hayvonlar va o'simliklar uchun infektsiya manbai bo'lib xizmat qilishi mumkin.</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1031003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3629"/>
            <a:ext cx="9798518" cy="6574055"/>
          </a:xfrm>
        </p:spPr>
        <p:txBody>
          <a:bodyPr>
            <a:normAutofit/>
          </a:bodyPr>
          <a:lstStyle/>
          <a:p>
            <a:pPr algn="just"/>
            <a:r>
              <a:rPr lang="en-US" sz="2200" b="1" dirty="0" err="1">
                <a:solidFill>
                  <a:srgbClr val="FF0000"/>
                </a:solidFill>
                <a:latin typeface="Times New Roman" pitchFamily="18" charset="0"/>
                <a:cs typeface="Times New Roman" pitchFamily="18" charset="0"/>
              </a:rPr>
              <a:t>Tuproq</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organizmlarining</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ekologik</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guruhlari</a:t>
            </a:r>
            <a:r>
              <a:rPr lang="en-US" sz="2200" b="1" dirty="0">
                <a:solidFill>
                  <a:srgbClr val="FF0000"/>
                </a:solidFill>
                <a:latin typeface="Times New Roman" pitchFamily="18" charset="0"/>
                <a:cs typeface="Times New Roman" pitchFamily="18" charset="0"/>
              </a:rPr>
              <a:t>.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organizmlari</a:t>
            </a:r>
            <a:r>
              <a:rPr lang="en-US" sz="2200" dirty="0">
                <a:latin typeface="Times New Roman" pitchFamily="18" charset="0"/>
                <a:cs typeface="Times New Roman" pitchFamily="18" charset="0"/>
              </a:rPr>
              <a:t> (E. A. </a:t>
            </a:r>
            <a:r>
              <a:rPr lang="en-US" sz="2200" dirty="0" err="1">
                <a:latin typeface="Times New Roman" pitchFamily="18" charset="0"/>
                <a:cs typeface="Times New Roman" pitchFamily="18" charset="0"/>
              </a:rPr>
              <a:t>Kriksunov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boshqalar</a:t>
            </a:r>
            <a:r>
              <a:rPr lang="en-US" sz="2200" dirty="0">
                <a:latin typeface="Times New Roman" pitchFamily="18" charset="0"/>
                <a:cs typeface="Times New Roman" pitchFamily="18" charset="0"/>
              </a:rPr>
              <a:t>, 1995) </a:t>
            </a:r>
            <a:r>
              <a:rPr lang="en-US" sz="2200" dirty="0" err="1">
                <a:latin typeface="Times New Roman" pitchFamily="18" charset="0"/>
                <a:cs typeface="Times New Roman" pitchFamily="18" charset="0"/>
              </a:rPr>
              <a:t>Tuproqda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atrof-muhit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doimiy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aloqada</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munosabatlar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murakkab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xilma-xil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uglevodlari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yog'lari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oqsillarini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iste'mol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tufayli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biokimyoviy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xususiyatlarining</a:t>
            </a:r>
            <a:r>
              <a:rPr lang="en-US" sz="2200" dirty="0">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tubdan</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o'zgarishi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natijasida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tabiatda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doimiy</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ravishda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tuproq</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hosil</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bo'lishi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jarayoni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sodir</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hayvonlarning</a:t>
            </a:r>
            <a:r>
              <a:rPr lang="en-US" sz="2200" dirty="0">
                <a:latin typeface="Times New Roman" pitchFamily="18" charset="0"/>
                <a:cs typeface="Times New Roman" pitchFamily="18" charset="0"/>
              </a:rPr>
              <a:t> 2 - 3 kg / m 2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20 - 30 t / </a:t>
            </a:r>
            <a:r>
              <a:rPr lang="en-US" sz="2200" dirty="0" err="1">
                <a:latin typeface="Times New Roman" pitchFamily="18" charset="0"/>
                <a:cs typeface="Times New Roman" pitchFamily="18" charset="0"/>
              </a:rPr>
              <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darajada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iqlim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zonasi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ildizlari</a:t>
            </a:r>
            <a:r>
              <a:rPr lang="en-US" sz="2200" dirty="0">
                <a:latin typeface="Times New Roman" pitchFamily="18" charset="0"/>
                <a:cs typeface="Times New Roman" pitchFamily="18" charset="0"/>
              </a:rPr>
              <a:t> 15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hasharotlar</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qurti</a:t>
            </a:r>
            <a:r>
              <a:rPr lang="en-US" sz="2200" dirty="0">
                <a:latin typeface="Times New Roman" pitchFamily="18" charset="0"/>
                <a:cs typeface="Times New Roman" pitchFamily="18" charset="0"/>
              </a:rPr>
              <a:t> - 500 kg, </a:t>
            </a:r>
            <a:r>
              <a:rPr lang="en-US" sz="2200" dirty="0" err="1">
                <a:latin typeface="Times New Roman" pitchFamily="18" charset="0"/>
                <a:cs typeface="Times New Roman" pitchFamily="18" charset="0"/>
              </a:rPr>
              <a:t>nematodalar</a:t>
            </a:r>
            <a:r>
              <a:rPr lang="en-US" sz="2200" dirty="0">
                <a:latin typeface="Times New Roman" pitchFamily="18" charset="0"/>
                <a:cs typeface="Times New Roman" pitchFamily="18" charset="0"/>
              </a:rPr>
              <a:t> - 50 kg, qisqichbaqasimonlar-40 kg, </a:t>
            </a:r>
            <a:r>
              <a:rPr lang="en-US" sz="2200" dirty="0" err="1">
                <a:latin typeface="Times New Roman" pitchFamily="18" charset="0"/>
                <a:cs typeface="Times New Roman" pitchFamily="18" charset="0"/>
              </a:rPr>
              <a:t>salyangozlar</a:t>
            </a:r>
            <a:r>
              <a:rPr lang="en-US" sz="2200" dirty="0">
                <a:latin typeface="Times New Roman" pitchFamily="18" charset="0"/>
                <a:cs typeface="Times New Roman" pitchFamily="18" charset="0"/>
              </a:rPr>
              <a:t>, sluglar-20 kg, </a:t>
            </a:r>
            <a:r>
              <a:rPr lang="en-US" sz="2200" dirty="0" err="1">
                <a:latin typeface="Times New Roman" pitchFamily="18" charset="0"/>
                <a:cs typeface="Times New Roman" pitchFamily="18" charset="0"/>
              </a:rPr>
              <a:t>ilonlar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kemiruvchilar</a:t>
            </a:r>
            <a:r>
              <a:rPr lang="en-US" sz="2200" dirty="0">
                <a:latin typeface="Times New Roman" pitchFamily="18" charset="0"/>
                <a:cs typeface="Times New Roman" pitchFamily="18" charset="0"/>
              </a:rPr>
              <a:t> - 20 kg,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 3t, </a:t>
            </a:r>
            <a:r>
              <a:rPr lang="en-US" sz="2200" dirty="0" err="1">
                <a:latin typeface="Times New Roman" pitchFamily="18" charset="0"/>
                <a:cs typeface="Times New Roman" pitchFamily="18" charset="0"/>
              </a:rPr>
              <a:t>qo'ziqorinlar</a:t>
            </a:r>
            <a:r>
              <a:rPr lang="en-US" sz="2200" dirty="0">
                <a:latin typeface="Times New Roman" pitchFamily="18" charset="0"/>
                <a:cs typeface="Times New Roman" pitchFamily="18" charset="0"/>
              </a:rPr>
              <a:t> – 3t, </a:t>
            </a:r>
            <a:r>
              <a:rPr lang="en-US" sz="2200" dirty="0" err="1">
                <a:latin typeface="Times New Roman" pitchFamily="18" charset="0"/>
                <a:cs typeface="Times New Roman" pitchFamily="18" charset="0"/>
              </a:rPr>
              <a:t>aktinomitsetalar</a:t>
            </a:r>
            <a:r>
              <a:rPr lang="en-US" sz="2200" dirty="0">
                <a:latin typeface="Times New Roman" pitchFamily="18" charset="0"/>
                <a:cs typeface="Times New Roman" pitchFamily="18" charset="0"/>
              </a:rPr>
              <a:t> - 1,5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protozoa - 100 kg, </a:t>
            </a:r>
            <a:r>
              <a:rPr lang="en-US" sz="2200" dirty="0" err="1">
                <a:latin typeface="Times New Roman" pitchFamily="18" charset="0"/>
                <a:cs typeface="Times New Roman" pitchFamily="18" charset="0"/>
              </a:rPr>
              <a:t>yosunlar</a:t>
            </a:r>
            <a:r>
              <a:rPr lang="en-US" sz="2200" dirty="0">
                <a:latin typeface="Times New Roman" pitchFamily="18" charset="0"/>
                <a:cs typeface="Times New Roman" pitchFamily="18" charset="0"/>
              </a:rPr>
              <a:t> - 100 kg. .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atrof-muhit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qaramay</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barqaror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ayniqsa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harakatchan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profilidagi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gradienti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mayda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orqali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munosib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ta'minlashga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imkon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heterojenligi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o'lchamdagi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boshqa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a:p>
            <a:endParaRPr lang="ru-RU" sz="2200" dirty="0"/>
          </a:p>
        </p:txBody>
      </p:sp>
    </p:spTree>
    <p:extLst>
      <p:ext uri="{BB962C8B-B14F-4D97-AF65-F5344CB8AC3E}">
        <p14:creationId xmlns:p14="http://schemas.microsoft.com/office/powerpoint/2010/main" val="2000549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82880"/>
            <a:ext cx="9490510" cy="6583679"/>
          </a:xfrm>
        </p:spPr>
        <p:txBody>
          <a:bodyPr>
            <a:normAutofit/>
          </a:bodyPr>
          <a:lstStyle/>
          <a:p>
            <a:pPr algn="just"/>
            <a:r>
              <a:rPr lang="en-US" sz="2200" b="1" dirty="0" err="1">
                <a:solidFill>
                  <a:srgbClr val="FF0000"/>
                </a:solidFill>
                <a:latin typeface="Times New Roman" pitchFamily="18" charset="0"/>
                <a:cs typeface="Times New Roman" pitchFamily="18" charset="0"/>
              </a:rPr>
              <a:t>Mikrobiotip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mikrobiotalar</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oziq-ovqat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zanjirining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bo'g'inini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qoldiqlari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oraliq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ko'k-yashil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zamburug'lar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zamburug'lar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protozoa (Protozoa) </a:t>
            </a:r>
            <a:r>
              <a:rPr lang="en-US" sz="2200" dirty="0" err="1">
                <a:latin typeface="Times New Roman" pitchFamily="18" charset="0"/>
                <a:cs typeface="Times New Roman" pitchFamily="18" charset="0"/>
              </a:rPr>
              <a:t>kiradi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Aslida</a:t>
            </a:r>
            <a:r>
              <a:rPr lang="en-US" sz="2200" dirty="0">
                <a:latin typeface="Times New Roman" pitchFamily="18" charset="0"/>
                <a:cs typeface="Times New Roman" pitchFamily="18" charset="0"/>
              </a:rPr>
              <a:t>, biz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deb </a:t>
            </a:r>
            <a:r>
              <a:rPr lang="en-US" sz="2200" dirty="0" err="1">
                <a:latin typeface="Times New Roman" pitchFamily="18" charset="0"/>
                <a:cs typeface="Times New Roman" pitchFamily="18" charset="0"/>
              </a:rPr>
              <a:t>ayta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olamiz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mikrokrachlar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gravitatsiyaviy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kapillyar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to'ldirilgan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bo'shliqlarida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singari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hayotlarining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namligining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nozik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adsorblangan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UlaPhing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aksariyati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omborlarida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yashaydi.shubilan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chuchuk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nisbatan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noqulay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davrlaPhi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qobiliyatiga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chuchuk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amoebasining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o'lchamlari</a:t>
            </a:r>
            <a:r>
              <a:rPr lang="en-US" sz="2200" dirty="0">
                <a:latin typeface="Times New Roman" pitchFamily="18" charset="0"/>
                <a:cs typeface="Times New Roman" pitchFamily="18" charset="0"/>
              </a:rPr>
              <a:t> 50-100 </a:t>
            </a:r>
            <a:r>
              <a:rPr lang="en-US" sz="2200" dirty="0" err="1">
                <a:latin typeface="Times New Roman" pitchFamily="18" charset="0"/>
                <a:cs typeface="Times New Roman" pitchFamily="18" charset="0"/>
              </a:rPr>
              <a:t>mikron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amoebasi</a:t>
            </a:r>
            <a:r>
              <a:rPr lang="en-US" sz="2200" dirty="0">
                <a:latin typeface="Times New Roman" pitchFamily="18" charset="0"/>
                <a:cs typeface="Times New Roman" pitchFamily="18" charset="0"/>
              </a:rPr>
              <a:t> - 10-15 </a:t>
            </a:r>
            <a:r>
              <a:rPr lang="en-US" sz="2200" dirty="0" err="1">
                <a:latin typeface="Times New Roman" pitchFamily="18" charset="0"/>
                <a:cs typeface="Times New Roman" pitchFamily="18" charset="0"/>
              </a:rPr>
              <a:t>mikron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Flagellellalar</a:t>
            </a:r>
            <a:r>
              <a:rPr lang="en-US" sz="2200" dirty="0">
                <a:latin typeface="Times New Roman" pitchFamily="18" charset="0"/>
                <a:cs typeface="Times New Roman" pitchFamily="18" charset="0"/>
              </a:rPr>
              <a:t> 2-5 </a:t>
            </a:r>
            <a:r>
              <a:rPr lang="en-US" sz="2200" dirty="0" err="1">
                <a:latin typeface="Times New Roman" pitchFamily="18" charset="0"/>
                <a:cs typeface="Times New Roman" pitchFamily="18" charset="0"/>
              </a:rPr>
              <a:t>mikrondan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oshmaydi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shilimshiqlari</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kichik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sezilarli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darajada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o'zgartirishi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guruhi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g'orlar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maxsus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qazish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vositalari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yo'q</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029725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25128"/>
            <a:ext cx="9856269" cy="6732871"/>
          </a:xfrm>
        </p:spPr>
        <p:txBody>
          <a:bodyPr>
            <a:normAutofit/>
          </a:bodyPr>
          <a:lstStyle/>
          <a:p>
            <a:pPr algn="just"/>
            <a:r>
              <a:rPr lang="en-US" sz="2000" dirty="0" err="1">
                <a:latin typeface="Times New Roman" pitchFamily="18" charset="0"/>
                <a:cs typeface="Times New Roman" pitchFamily="18" charset="0"/>
              </a:rPr>
              <a:t>Mezo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mikrobiotipli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muzlashiga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bardosh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byera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chunki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ulaPhing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aksariyati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muzlash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haroratiga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duchor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pastga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tusha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olmaydi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Makrobiotip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Makrobiota</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bular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o'lchamlari</a:t>
            </a:r>
            <a:r>
              <a:rPr lang="en-US" sz="2000" dirty="0">
                <a:latin typeface="Times New Roman" pitchFamily="18" charset="0"/>
                <a:cs typeface="Times New Roman" pitchFamily="18" charset="0"/>
              </a:rPr>
              <a:t> 2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20 mm </a:t>
            </a:r>
            <a:r>
              <a:rPr lang="en-US" sz="2000" dirty="0" err="1">
                <a:latin typeface="Times New Roman" pitchFamily="18" charset="0"/>
                <a:cs typeface="Times New Roman" pitchFamily="18" charset="0"/>
              </a:rPr>
              <a:t>gacha</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guruh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hasharotlar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lichinkalari</a:t>
            </a:r>
            <a:r>
              <a:rPr lang="en-US" sz="2000" dirty="0">
                <a:latin typeface="Times New Roman" pitchFamily="18" charset="0"/>
                <a:cs typeface="Times New Roman" pitchFamily="18" charset="0"/>
              </a:rPr>
              <a:t>, millipedes, </a:t>
            </a:r>
            <a:r>
              <a:rPr lang="en-US" sz="2000" dirty="0" err="1">
                <a:latin typeface="Times New Roman" pitchFamily="18" charset="0"/>
                <a:cs typeface="Times New Roman" pitchFamily="18" charset="0"/>
              </a:rPr>
              <a:t>enkitreidlar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boshqalaPhi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ichiga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harakatlanayotganda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sezilarli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mexanik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qarshilikni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ta'minlaydigan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yoyish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qazish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tabiiy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quduqlaPhi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kengaytirish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ikkala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o'z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izlarini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qoldiradi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tashqi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tuzilish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Ko'pgina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qulayroq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moslashishni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rivojlantirdilar</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yo'nalishni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qo'ygan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holda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qazish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Ushbu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guruhning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aksariyat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almashinuvi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ixtisoslashtirilgan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nafas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yordamida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amalga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ammoshubilan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almashinuvi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to'ldiriladi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Yirtqich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enkitreidlarda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faqat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tyerining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nafas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etiladi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38" y="4283242"/>
            <a:ext cx="9249878" cy="2242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2005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144379"/>
            <a:ext cx="9326879" cy="5896983"/>
          </a:xfrm>
        </p:spPr>
        <p:txBody>
          <a:bodyPr/>
          <a:lstStyle/>
          <a:p>
            <a:pPr algn="just"/>
            <a:r>
              <a:rPr lang="en-US" dirty="0" err="1">
                <a:latin typeface="Times New Roman" pitchFamily="18" charset="0"/>
                <a:cs typeface="Times New Roman" pitchFamily="18" charset="0"/>
              </a:rPr>
              <a:t>Makrobiotip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Makrobiota</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yirik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o'lchamlari</a:t>
            </a: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20 mm </a:t>
            </a:r>
            <a:r>
              <a:rPr lang="en-US" dirty="0" err="1">
                <a:latin typeface="Times New Roman" pitchFamily="18" charset="0"/>
                <a:cs typeface="Times New Roman" pitchFamily="18" charset="0"/>
              </a:rPr>
              <a:t>gacha</a:t>
            </a:r>
            <a:r>
              <a:rPr lang="en-US" dirty="0">
                <a:latin typeface="Times New Roman" pitchFamily="18" charset="0"/>
                <a:cs typeface="Times New Roman" pitchFamily="18" charset="0"/>
              </a:rPr>
              <a:t>. Bu </a:t>
            </a:r>
            <a:r>
              <a:rPr lang="en-US" dirty="0" err="1">
                <a:latin typeface="Times New Roman" pitchFamily="18" charset="0"/>
                <a:cs typeface="Times New Roman" pitchFamily="18" charset="0"/>
              </a:rPr>
              <a:t>guruh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hasharotlar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lichinkalari</a:t>
            </a:r>
            <a:r>
              <a:rPr lang="en-US" dirty="0">
                <a:latin typeface="Times New Roman" pitchFamily="18" charset="0"/>
                <a:cs typeface="Times New Roman" pitchFamily="18" charset="0"/>
              </a:rPr>
              <a:t>, millipedes, </a:t>
            </a:r>
            <a:r>
              <a:rPr lang="en-US" dirty="0" err="1">
                <a:latin typeface="Times New Roman" pitchFamily="18" charset="0"/>
                <a:cs typeface="Times New Roman" pitchFamily="18" charset="0"/>
              </a:rPr>
              <a:t>enkitreidlar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qurtlari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ichiga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harakatlanayotganda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sezilarli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mexanik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qarshilikni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ta'minlaydigan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zich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zarralarini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yoyish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yo'llarni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tabiiy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quduqlarni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kengaytirish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qilishadi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ikkala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usuli</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izlarini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qoldiradi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tashqi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tuzilish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Ko'pgina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ekologik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jihatdan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qulayroq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moslashishni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rivojlantirdilar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yo'nalishni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qo'ygan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holda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guruhning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aksariyat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gaz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almashinuvi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ixtisoslashtirilgan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nafas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organlari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yordamida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amalga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oshiriladi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ammoshubilan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gaz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almashinuvi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to'ldiriladi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175" y="3070459"/>
            <a:ext cx="7912433" cy="321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457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11756"/>
            <a:ext cx="9236687" cy="6448925"/>
          </a:xfrm>
        </p:spPr>
        <p:txBody>
          <a:bodyPr/>
          <a:lstStyle/>
          <a:p>
            <a:pPr algn="just"/>
            <a:r>
              <a:rPr lang="en-US" b="1" dirty="0" err="1"/>
              <a:t>O'simliklarning</a:t>
            </a:r>
            <a:r>
              <a:rPr lang="en-US" b="1" dirty="0"/>
              <a:t> </a:t>
            </a:r>
            <a:r>
              <a:rPr lang="en-US" b="1" dirty="0" err="1"/>
              <a:t>tuproqqa</a:t>
            </a:r>
            <a:r>
              <a:rPr lang="en-US" b="1" dirty="0"/>
              <a:t> </a:t>
            </a:r>
            <a:r>
              <a:rPr lang="en-US" b="1" dirty="0" err="1"/>
              <a:t>nisbati</a:t>
            </a:r>
            <a:r>
              <a:rPr lang="en-US" b="1" dirty="0"/>
              <a:t>. </a:t>
            </a:r>
            <a:r>
              <a:rPr lang="en-US" dirty="0" err="1"/>
              <a:t>Yuqorida</a:t>
            </a:r>
            <a:r>
              <a:rPr lang="en-US" dirty="0"/>
              <a:t> biz </a:t>
            </a:r>
            <a:r>
              <a:rPr lang="en-US" dirty="0" err="1"/>
              <a:t>tuproqning</a:t>
            </a:r>
            <a:r>
              <a:rPr lang="en-US" dirty="0"/>
              <a:t> </a:t>
            </a:r>
            <a:r>
              <a:rPr lang="en-US" dirty="0" err="1"/>
              <a:t>eng</a:t>
            </a:r>
            <a:r>
              <a:rPr lang="en-US" dirty="0"/>
              <a:t> </a:t>
            </a:r>
            <a:r>
              <a:rPr lang="en-US" dirty="0" err="1"/>
              <a:t>muhim</a:t>
            </a:r>
            <a:r>
              <a:rPr lang="en-US" dirty="0"/>
              <a:t> </a:t>
            </a:r>
            <a:r>
              <a:rPr lang="en-US" dirty="0" err="1"/>
              <a:t>xususiyati</a:t>
            </a:r>
            <a:r>
              <a:rPr lang="en-US" dirty="0"/>
              <a:t> </a:t>
            </a:r>
            <a:r>
              <a:rPr lang="en-US" dirty="0" err="1"/>
              <a:t>uning</a:t>
            </a:r>
            <a:r>
              <a:rPr lang="en-US" dirty="0"/>
              <a:t> </a:t>
            </a:r>
            <a:r>
              <a:rPr lang="en-US" dirty="0" err="1"/>
              <a:t>unumdorligi</a:t>
            </a:r>
            <a:r>
              <a:rPr lang="en-US" dirty="0"/>
              <a:t>, </a:t>
            </a:r>
            <a:r>
              <a:rPr lang="en-US" dirty="0" err="1"/>
              <a:t>ya'ni</a:t>
            </a:r>
            <a:r>
              <a:rPr lang="en-US" dirty="0"/>
              <a:t> </a:t>
            </a:r>
            <a:r>
              <a:rPr lang="en-US" dirty="0" err="1"/>
              <a:t>azot</a:t>
            </a:r>
            <a:r>
              <a:rPr lang="en-US" dirty="0"/>
              <a:t>, </a:t>
            </a:r>
            <a:r>
              <a:rPr lang="en-US" dirty="0" err="1"/>
              <a:t>fosfor</a:t>
            </a:r>
            <a:r>
              <a:rPr lang="en-US" dirty="0"/>
              <a:t>, </a:t>
            </a:r>
            <a:r>
              <a:rPr lang="en-US" dirty="0" err="1"/>
              <a:t>kaliy</a:t>
            </a:r>
            <a:r>
              <a:rPr lang="en-US" dirty="0"/>
              <a:t>, </a:t>
            </a:r>
            <a:r>
              <a:rPr lang="en-US" dirty="0" err="1"/>
              <a:t>kaltsiy</a:t>
            </a:r>
            <a:r>
              <a:rPr lang="en-US" dirty="0"/>
              <a:t>, </a:t>
            </a:r>
            <a:r>
              <a:rPr lang="en-US" dirty="0" err="1"/>
              <a:t>magniy</a:t>
            </a:r>
            <a:r>
              <a:rPr lang="en-US" dirty="0"/>
              <a:t>, </a:t>
            </a:r>
            <a:r>
              <a:rPr lang="en-US" dirty="0" err="1"/>
              <a:t>oltingugurt</a:t>
            </a:r>
            <a:r>
              <a:rPr lang="en-US" dirty="0"/>
              <a:t>, </a:t>
            </a:r>
            <a:r>
              <a:rPr lang="en-US" dirty="0" err="1"/>
              <a:t>temir</a:t>
            </a:r>
            <a:r>
              <a:rPr lang="en-US" dirty="0"/>
              <a:t>, </a:t>
            </a:r>
            <a:r>
              <a:rPr lang="en-US" dirty="0" err="1"/>
              <a:t>mis</a:t>
            </a:r>
            <a:r>
              <a:rPr lang="en-US" dirty="0"/>
              <a:t>, </a:t>
            </a:r>
            <a:r>
              <a:rPr lang="en-US" dirty="0" err="1"/>
              <a:t>bor</a:t>
            </a:r>
            <a:r>
              <a:rPr lang="en-US" dirty="0"/>
              <a:t>, </a:t>
            </a:r>
            <a:r>
              <a:rPr lang="en-US" dirty="0" err="1"/>
              <a:t>rux</a:t>
            </a:r>
            <a:r>
              <a:rPr lang="en-US" dirty="0"/>
              <a:t>, </a:t>
            </a:r>
            <a:r>
              <a:rPr lang="en-US" dirty="0" err="1"/>
              <a:t>molibden</a:t>
            </a:r>
            <a:r>
              <a:rPr lang="en-US" dirty="0"/>
              <a:t> </a:t>
            </a:r>
            <a:r>
              <a:rPr lang="en-US" dirty="0" err="1"/>
              <a:t>kabi</a:t>
            </a:r>
            <a:r>
              <a:rPr lang="en-US" dirty="0"/>
              <a:t> </a:t>
            </a:r>
            <a:r>
              <a:rPr lang="en-US" dirty="0" err="1"/>
              <a:t>chirindi</a:t>
            </a:r>
            <a:r>
              <a:rPr lang="en-US" dirty="0"/>
              <a:t>, </a:t>
            </a:r>
            <a:r>
              <a:rPr lang="en-US" dirty="0" err="1"/>
              <a:t>makro</a:t>
            </a:r>
            <a:r>
              <a:rPr lang="en-US" dirty="0"/>
              <a:t>- </a:t>
            </a:r>
            <a:r>
              <a:rPr lang="en-US" dirty="0" err="1"/>
              <a:t>va</a:t>
            </a:r>
            <a:r>
              <a:rPr lang="en-US" dirty="0"/>
              <a:t> </a:t>
            </a:r>
            <a:r>
              <a:rPr lang="en-US" dirty="0" err="1"/>
              <a:t>mikroelementlar</a:t>
            </a:r>
            <a:r>
              <a:rPr lang="en-US" dirty="0"/>
              <a:t> </a:t>
            </a:r>
            <a:r>
              <a:rPr lang="en-US" dirty="0" err="1"/>
              <a:t>miqdori</a:t>
            </a:r>
            <a:r>
              <a:rPr lang="en-US" dirty="0"/>
              <a:t> </a:t>
            </a:r>
            <a:r>
              <a:rPr lang="en-US" dirty="0" err="1"/>
              <a:t>bilan</a:t>
            </a:r>
            <a:r>
              <a:rPr lang="en-US" dirty="0"/>
              <a:t> </a:t>
            </a:r>
            <a:r>
              <a:rPr lang="en-US" dirty="0" err="1"/>
              <a:t>belgilanishi</a:t>
            </a:r>
            <a:r>
              <a:rPr lang="en-US" dirty="0"/>
              <a:t> </a:t>
            </a:r>
            <a:r>
              <a:rPr lang="en-US" dirty="0" err="1"/>
              <a:t>haqida</a:t>
            </a:r>
            <a:r>
              <a:rPr lang="en-US" dirty="0"/>
              <a:t> </a:t>
            </a:r>
            <a:r>
              <a:rPr lang="en-US" dirty="0" err="1"/>
              <a:t>aytib</a:t>
            </a:r>
            <a:r>
              <a:rPr lang="en-US" dirty="0"/>
              <a:t> </a:t>
            </a:r>
            <a:r>
              <a:rPr lang="en-US" dirty="0" err="1"/>
              <a:t>o'tdik</a:t>
            </a:r>
            <a:r>
              <a:rPr lang="en-US" dirty="0"/>
              <a:t>. </a:t>
            </a:r>
            <a:r>
              <a:rPr lang="en-US" dirty="0" err="1"/>
              <a:t>Ushbu</a:t>
            </a:r>
            <a:r>
              <a:rPr lang="en-US" dirty="0"/>
              <a:t> </a:t>
            </a:r>
            <a:r>
              <a:rPr lang="en-US" dirty="0" err="1"/>
              <a:t>elementlaPhing</a:t>
            </a:r>
            <a:r>
              <a:rPr lang="en-US" dirty="0"/>
              <a:t> </a:t>
            </a:r>
            <a:r>
              <a:rPr lang="en-US" dirty="0" err="1"/>
              <a:t>har</a:t>
            </a:r>
            <a:r>
              <a:rPr lang="en-US" dirty="0"/>
              <a:t> </a:t>
            </a:r>
            <a:r>
              <a:rPr lang="en-US" dirty="0" err="1"/>
              <a:t>biri</a:t>
            </a:r>
            <a:r>
              <a:rPr lang="en-US" dirty="0"/>
              <a:t> </a:t>
            </a:r>
            <a:r>
              <a:rPr lang="en-US" dirty="0" err="1"/>
              <a:t>o'simliklaPhing</a:t>
            </a:r>
            <a:r>
              <a:rPr lang="en-US" dirty="0"/>
              <a:t> </a:t>
            </a:r>
            <a:r>
              <a:rPr lang="en-US" dirty="0" err="1"/>
              <a:t>tuzilishida</a:t>
            </a:r>
            <a:r>
              <a:rPr lang="en-US" dirty="0"/>
              <a:t> </a:t>
            </a:r>
            <a:r>
              <a:rPr lang="en-US" dirty="0" err="1"/>
              <a:t>va</a:t>
            </a:r>
            <a:r>
              <a:rPr lang="en-US" dirty="0"/>
              <a:t> </a:t>
            </a:r>
            <a:r>
              <a:rPr lang="en-US" dirty="0" err="1"/>
              <a:t>metabolizmida</a:t>
            </a:r>
            <a:r>
              <a:rPr lang="en-US" dirty="0"/>
              <a:t> </a:t>
            </a:r>
            <a:r>
              <a:rPr lang="en-US" dirty="0" err="1"/>
              <a:t>rol</a:t>
            </a:r>
            <a:r>
              <a:rPr lang="en-US" dirty="0"/>
              <a:t> </a:t>
            </a:r>
            <a:r>
              <a:rPr lang="en-US" dirty="0" err="1"/>
              <a:t>o'ynaydi</a:t>
            </a:r>
            <a:r>
              <a:rPr lang="en-US" dirty="0"/>
              <a:t> </a:t>
            </a:r>
            <a:r>
              <a:rPr lang="en-US" dirty="0" err="1"/>
              <a:t>va</a:t>
            </a:r>
            <a:r>
              <a:rPr lang="en-US" dirty="0"/>
              <a:t> </a:t>
            </a:r>
            <a:r>
              <a:rPr lang="en-US" dirty="0" err="1"/>
              <a:t>ulaPhi</a:t>
            </a:r>
            <a:r>
              <a:rPr lang="en-US" dirty="0"/>
              <a:t> </a:t>
            </a:r>
            <a:r>
              <a:rPr lang="en-US" dirty="0" err="1"/>
              <a:t>boshqasi</a:t>
            </a:r>
            <a:r>
              <a:rPr lang="en-US" dirty="0"/>
              <a:t> </a:t>
            </a:r>
            <a:r>
              <a:rPr lang="en-US" dirty="0" err="1"/>
              <a:t>bilan</a:t>
            </a:r>
            <a:r>
              <a:rPr lang="en-US" dirty="0"/>
              <a:t> </a:t>
            </a:r>
            <a:r>
              <a:rPr lang="en-US" dirty="0" err="1"/>
              <a:t>almashtirish</a:t>
            </a:r>
            <a:r>
              <a:rPr lang="en-US" dirty="0"/>
              <a:t> </a:t>
            </a:r>
            <a:r>
              <a:rPr lang="en-US" dirty="0" err="1"/>
              <a:t>mumkin</a:t>
            </a:r>
            <a:r>
              <a:rPr lang="en-US" dirty="0"/>
              <a:t> </a:t>
            </a:r>
            <a:r>
              <a:rPr lang="en-US" dirty="0" err="1"/>
              <a:t>emas</a:t>
            </a:r>
            <a:r>
              <a:rPr lang="en-US" dirty="0"/>
              <a:t>. </a:t>
            </a:r>
            <a:r>
              <a:rPr lang="en-US" dirty="0" err="1"/>
              <a:t>O'simliklarni</a:t>
            </a:r>
            <a:r>
              <a:rPr lang="en-US" dirty="0"/>
              <a:t> </a:t>
            </a:r>
            <a:r>
              <a:rPr lang="en-US" dirty="0" err="1"/>
              <a:t>ajratib</a:t>
            </a:r>
            <a:r>
              <a:rPr lang="en-US" dirty="0"/>
              <a:t> </a:t>
            </a:r>
            <a:r>
              <a:rPr lang="en-US" dirty="0" err="1"/>
              <a:t>turing</a:t>
            </a:r>
            <a:r>
              <a:rPr lang="en-US" dirty="0"/>
              <a:t>: </a:t>
            </a:r>
            <a:r>
              <a:rPr lang="en-US" dirty="0" err="1"/>
              <a:t>asosan</a:t>
            </a:r>
            <a:r>
              <a:rPr lang="en-US" dirty="0"/>
              <a:t> </a:t>
            </a:r>
            <a:r>
              <a:rPr lang="en-US" dirty="0" err="1"/>
              <a:t>unumdor</a:t>
            </a:r>
            <a:r>
              <a:rPr lang="en-US" dirty="0"/>
              <a:t> </a:t>
            </a:r>
            <a:r>
              <a:rPr lang="en-US" dirty="0" err="1"/>
              <a:t>tuproqlarda</a:t>
            </a:r>
            <a:r>
              <a:rPr lang="en-US" dirty="0"/>
              <a:t> </a:t>
            </a:r>
            <a:r>
              <a:rPr lang="en-US" dirty="0" err="1"/>
              <a:t>tarqalgan</a:t>
            </a:r>
            <a:r>
              <a:rPr lang="en-US" dirty="0"/>
              <a:t> - </a:t>
            </a:r>
            <a:r>
              <a:rPr lang="en-US" dirty="0" err="1"/>
              <a:t>evtrofik</a:t>
            </a:r>
            <a:r>
              <a:rPr lang="en-US" dirty="0"/>
              <a:t> </a:t>
            </a:r>
            <a:r>
              <a:rPr lang="en-US" dirty="0" err="1"/>
              <a:t>yoki</a:t>
            </a:r>
            <a:r>
              <a:rPr lang="en-US" dirty="0"/>
              <a:t> </a:t>
            </a:r>
            <a:r>
              <a:rPr lang="en-US" dirty="0" err="1"/>
              <a:t>evtrofik</a:t>
            </a:r>
            <a:r>
              <a:rPr lang="en-US" dirty="0"/>
              <a:t>; </a:t>
            </a:r>
            <a:r>
              <a:rPr lang="en-US" dirty="0" err="1"/>
              <a:t>oz</a:t>
            </a:r>
            <a:r>
              <a:rPr lang="en-US" dirty="0"/>
              <a:t> </a:t>
            </a:r>
            <a:r>
              <a:rPr lang="en-US" dirty="0" err="1"/>
              <a:t>miqdorda</a:t>
            </a:r>
            <a:r>
              <a:rPr lang="en-US" dirty="0"/>
              <a:t> </a:t>
            </a:r>
            <a:r>
              <a:rPr lang="en-US" dirty="0" err="1"/>
              <a:t>ozuqaviy</a:t>
            </a:r>
            <a:r>
              <a:rPr lang="en-US" dirty="0"/>
              <a:t> </a:t>
            </a:r>
            <a:r>
              <a:rPr lang="en-US" dirty="0" err="1"/>
              <a:t>tarkibga</a:t>
            </a:r>
            <a:r>
              <a:rPr lang="en-US" dirty="0"/>
              <a:t> </a:t>
            </a:r>
            <a:r>
              <a:rPr lang="en-US" dirty="0" err="1"/>
              <a:t>ega</a:t>
            </a:r>
            <a:r>
              <a:rPr lang="en-US" dirty="0"/>
              <a:t> </a:t>
            </a:r>
            <a:r>
              <a:rPr lang="en-US" dirty="0" err="1"/>
              <a:t>bo'lgan</a:t>
            </a:r>
            <a:r>
              <a:rPr lang="en-US" dirty="0"/>
              <a:t> </a:t>
            </a:r>
            <a:r>
              <a:rPr lang="en-US" dirty="0" err="1"/>
              <a:t>oligotrofik</a:t>
            </a:r>
            <a:r>
              <a:rPr lang="en-US" dirty="0"/>
              <a:t>. </a:t>
            </a:r>
            <a:r>
              <a:rPr lang="en-US" dirty="0" err="1"/>
              <a:t>Ular</a:t>
            </a:r>
            <a:r>
              <a:rPr lang="en-US" dirty="0"/>
              <a:t> </a:t>
            </a:r>
            <a:r>
              <a:rPr lang="en-US" dirty="0" err="1"/>
              <a:t>orasida</a:t>
            </a:r>
            <a:r>
              <a:rPr lang="en-US" dirty="0"/>
              <a:t> </a:t>
            </a:r>
            <a:r>
              <a:rPr lang="en-US" dirty="0" err="1"/>
              <a:t>oraliq</a:t>
            </a:r>
            <a:r>
              <a:rPr lang="en-US" dirty="0"/>
              <a:t> </a:t>
            </a:r>
            <a:r>
              <a:rPr lang="en-US" dirty="0" err="1"/>
              <a:t>guruh</a:t>
            </a:r>
            <a:r>
              <a:rPr lang="en-US" dirty="0"/>
              <a:t> </a:t>
            </a:r>
            <a:r>
              <a:rPr lang="en-US" dirty="0" err="1"/>
              <a:t>ajratilgan</a:t>
            </a:r>
            <a:r>
              <a:rPr lang="en-US" dirty="0"/>
              <a:t>. </a:t>
            </a:r>
            <a:r>
              <a:rPr lang="en-US" dirty="0" err="1"/>
              <a:t>mezotrofik</a:t>
            </a:r>
            <a:r>
              <a:rPr lang="en-US" dirty="0"/>
              <a:t> </a:t>
            </a:r>
            <a:r>
              <a:rPr lang="en-US" dirty="0" err="1"/>
              <a:t>turlari</a:t>
            </a:r>
            <a:r>
              <a:rPr lang="en-US" dirty="0"/>
              <a:t>. </a:t>
            </a:r>
            <a:r>
              <a:rPr lang="en-US" dirty="0" err="1"/>
              <a:t>Turli</a:t>
            </a:r>
            <a:r>
              <a:rPr lang="en-US" dirty="0"/>
              <a:t> </a:t>
            </a:r>
            <a:r>
              <a:rPr lang="en-US" dirty="0" err="1"/>
              <a:t>xil</a:t>
            </a:r>
            <a:r>
              <a:rPr lang="en-US" dirty="0"/>
              <a:t> </a:t>
            </a:r>
            <a:r>
              <a:rPr lang="en-US" dirty="0" err="1"/>
              <a:t>o'simliklar</a:t>
            </a:r>
            <a:r>
              <a:rPr lang="en-US" dirty="0"/>
              <a:t> </a:t>
            </a:r>
            <a:r>
              <a:rPr lang="en-US" dirty="0" err="1"/>
              <a:t>tuproqdagi</a:t>
            </a:r>
            <a:r>
              <a:rPr lang="en-US" dirty="0"/>
              <a:t> </a:t>
            </a:r>
            <a:r>
              <a:rPr lang="en-US" dirty="0" err="1"/>
              <a:t>mavjud</a:t>
            </a:r>
            <a:r>
              <a:rPr lang="en-US" dirty="0"/>
              <a:t> </a:t>
            </a:r>
            <a:r>
              <a:rPr lang="en-US" dirty="0" err="1"/>
              <a:t>azot</a:t>
            </a:r>
            <a:r>
              <a:rPr lang="en-US" dirty="0"/>
              <a:t> </a:t>
            </a:r>
            <a:r>
              <a:rPr lang="en-US" dirty="0" err="1"/>
              <a:t>tarkibida</a:t>
            </a:r>
            <a:r>
              <a:rPr lang="en-US" dirty="0"/>
              <a:t> </a:t>
            </a:r>
            <a:r>
              <a:rPr lang="en-US" dirty="0" err="1"/>
              <a:t>farq</a:t>
            </a:r>
            <a:r>
              <a:rPr lang="en-US" dirty="0"/>
              <a:t> </a:t>
            </a:r>
            <a:r>
              <a:rPr lang="en-US" dirty="0" err="1"/>
              <a:t>qiladi</a:t>
            </a:r>
            <a:r>
              <a:rPr lang="en-US" dirty="0"/>
              <a:t>. </a:t>
            </a:r>
            <a:r>
              <a:rPr lang="en-US" dirty="0" err="1"/>
              <a:t>Tuproqdagi</a:t>
            </a:r>
            <a:r>
              <a:rPr lang="en-US" dirty="0"/>
              <a:t> </a:t>
            </a:r>
            <a:r>
              <a:rPr lang="en-US" dirty="0" err="1"/>
              <a:t>azotning</a:t>
            </a:r>
            <a:r>
              <a:rPr lang="en-US" dirty="0"/>
              <a:t> </a:t>
            </a:r>
            <a:r>
              <a:rPr lang="en-US" dirty="0" err="1"/>
              <a:t>yuqori</a:t>
            </a:r>
            <a:r>
              <a:rPr lang="en-US" dirty="0"/>
              <a:t> </a:t>
            </a:r>
            <a:r>
              <a:rPr lang="en-US" dirty="0" err="1"/>
              <a:t>miqdoriga</a:t>
            </a:r>
            <a:r>
              <a:rPr lang="en-US" dirty="0"/>
              <a:t> </a:t>
            </a:r>
            <a:r>
              <a:rPr lang="en-US" dirty="0" err="1"/>
              <a:t>ayniqsa</a:t>
            </a:r>
            <a:r>
              <a:rPr lang="en-US" dirty="0"/>
              <a:t> </a:t>
            </a:r>
            <a:r>
              <a:rPr lang="en-US" dirty="0" err="1"/>
              <a:t>talabchan</a:t>
            </a:r>
            <a:r>
              <a:rPr lang="en-US" dirty="0"/>
              <a:t> </a:t>
            </a:r>
            <a:r>
              <a:rPr lang="en-US" dirty="0" err="1"/>
              <a:t>o'simliklar</a:t>
            </a:r>
            <a:r>
              <a:rPr lang="en-US" dirty="0"/>
              <a:t> </a:t>
            </a:r>
            <a:r>
              <a:rPr lang="en-US" dirty="0" err="1"/>
              <a:t>deyiladi</a:t>
            </a:r>
            <a:r>
              <a:rPr lang="en-US" dirty="0"/>
              <a:t> </a:t>
            </a:r>
            <a:r>
              <a:rPr lang="en-US" dirty="0" err="1"/>
              <a:t>nitrofillar</a:t>
            </a:r>
            <a:r>
              <a:rPr lang="en-US" dirty="0"/>
              <a:t> (5.43-rasm).</a:t>
            </a:r>
          </a:p>
          <a:p>
            <a:endParaRPr lang="ru-RU" dirty="0"/>
          </a:p>
          <a:p>
            <a:r>
              <a:rPr lang="en-US" dirty="0"/>
              <a:t> </a:t>
            </a:r>
          </a:p>
          <a:p>
            <a:endParaRPr lang="en-US" dirty="0"/>
          </a:p>
          <a:p>
            <a:endParaRPr lang="en-US" dirty="0"/>
          </a:p>
          <a:p>
            <a:endParaRPr lang="en-US" dirty="0"/>
          </a:p>
          <a:p>
            <a:endParaRPr lang="en-US" dirty="0"/>
          </a:p>
          <a:p>
            <a:r>
              <a:rPr lang="en-US" dirty="0"/>
              <a:t>5.43. </a:t>
            </a:r>
            <a:r>
              <a:rPr lang="en-US" dirty="0" err="1"/>
              <a:t>Azotga</a:t>
            </a:r>
            <a:r>
              <a:rPr lang="en-US" dirty="0"/>
              <a:t> boy </a:t>
            </a:r>
            <a:r>
              <a:rPr lang="en-US" dirty="0" err="1"/>
              <a:t>o'simliklar</a:t>
            </a:r>
            <a:r>
              <a:rPr lang="en-US" dirty="0"/>
              <a:t> </a:t>
            </a:r>
            <a:r>
              <a:rPr lang="en-US" dirty="0" err="1"/>
              <a:t>Odatda</a:t>
            </a:r>
            <a:r>
              <a:rPr lang="en-US" dirty="0"/>
              <a:t> </a:t>
            </a:r>
            <a:r>
              <a:rPr lang="en-US" dirty="0" err="1"/>
              <a:t>ular</a:t>
            </a:r>
            <a:r>
              <a:rPr lang="en-US" dirty="0"/>
              <a:t> </a:t>
            </a:r>
            <a:r>
              <a:rPr lang="en-US" dirty="0" err="1"/>
              <a:t>qo'shimcha</a:t>
            </a:r>
            <a:r>
              <a:rPr lang="en-US" dirty="0"/>
              <a:t> </a:t>
            </a:r>
            <a:r>
              <a:rPr lang="en-US" dirty="0" err="1"/>
              <a:t>organik</a:t>
            </a:r>
            <a:r>
              <a:rPr lang="en-US" dirty="0"/>
              <a:t> </a:t>
            </a:r>
            <a:r>
              <a:rPr lang="en-US" dirty="0" err="1"/>
              <a:t>chiqindilar</a:t>
            </a:r>
            <a:r>
              <a:rPr lang="en-US" dirty="0"/>
              <a:t> </a:t>
            </a:r>
            <a:r>
              <a:rPr lang="en-US" dirty="0" err="1"/>
              <a:t>va</a:t>
            </a:r>
            <a:r>
              <a:rPr lang="en-US" dirty="0"/>
              <a:t> </a:t>
            </a:r>
            <a:r>
              <a:rPr lang="en-US" dirty="0" err="1"/>
              <a:t>shuning</a:t>
            </a:r>
            <a:r>
              <a:rPr lang="en-US" dirty="0"/>
              <a:t> </a:t>
            </a:r>
            <a:r>
              <a:rPr lang="en-US" dirty="0" err="1"/>
              <a:t>uchun</a:t>
            </a:r>
            <a:r>
              <a:rPr lang="en-US" dirty="0"/>
              <a:t> </a:t>
            </a:r>
            <a:r>
              <a:rPr lang="en-US" dirty="0" err="1"/>
              <a:t>azot</a:t>
            </a:r>
            <a:r>
              <a:rPr lang="en-US" dirty="0"/>
              <a:t> </a:t>
            </a:r>
            <a:r>
              <a:rPr lang="en-US" dirty="0" err="1"/>
              <a:t>bilan</a:t>
            </a:r>
            <a:r>
              <a:rPr lang="en-US" dirty="0"/>
              <a:t> </a:t>
            </a:r>
            <a:r>
              <a:rPr lang="en-US" dirty="0" err="1"/>
              <a:t>ta'minlangan</a:t>
            </a:r>
            <a:r>
              <a:rPr lang="en-US" dirty="0"/>
              <a:t> </a:t>
            </a:r>
            <a:r>
              <a:rPr lang="en-US" dirty="0" err="1"/>
              <a:t>joylarga</a:t>
            </a:r>
            <a:r>
              <a:rPr lang="en-US" dirty="0"/>
              <a:t> </a:t>
            </a:r>
            <a:r>
              <a:rPr lang="en-US" dirty="0" err="1"/>
              <a:t>joylashadilar</a:t>
            </a:r>
            <a:r>
              <a:rPr lang="en-US" dirty="0"/>
              <a:t>. </a:t>
            </a:r>
            <a:endParaRPr lang="ru-RU" dirty="0"/>
          </a:p>
          <a:p>
            <a:endParaRPr lang="ru-RU" dirty="0"/>
          </a:p>
        </p:txBody>
      </p:sp>
      <p:pic>
        <p:nvPicPr>
          <p:cNvPr id="4" name="Рисунок 3" descr="https://i1.wp.com/konspekta.net/studopediaru/baza19/4138636757759.files/image013.gif"/>
          <p:cNvPicPr/>
          <p:nvPr/>
        </p:nvPicPr>
        <p:blipFill>
          <a:blip r:embed="rId2">
            <a:extLst>
              <a:ext uri="{28A0092B-C50C-407E-A947-70E740481C1C}">
                <a14:useLocalDpi xmlns:a14="http://schemas.microsoft.com/office/drawing/2010/main" val="0"/>
              </a:ext>
            </a:extLst>
          </a:blip>
          <a:srcRect/>
          <a:stretch>
            <a:fillRect/>
          </a:stretch>
        </p:blipFill>
        <p:spPr bwMode="auto">
          <a:xfrm>
            <a:off x="1098548" y="3041584"/>
            <a:ext cx="8266832" cy="2492942"/>
          </a:xfrm>
          <a:prstGeom prst="rect">
            <a:avLst/>
          </a:prstGeom>
          <a:noFill/>
          <a:ln>
            <a:noFill/>
          </a:ln>
        </p:spPr>
      </p:pic>
    </p:spTree>
    <p:extLst>
      <p:ext uri="{BB962C8B-B14F-4D97-AF65-F5344CB8AC3E}">
        <p14:creationId xmlns:p14="http://schemas.microsoft.com/office/powerpoint/2010/main" val="22046577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260" y="173255"/>
            <a:ext cx="9230626" cy="6237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8955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5268" y="129941"/>
            <a:ext cx="9134375" cy="6208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61876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96254"/>
            <a:ext cx="9557886" cy="5752604"/>
          </a:xfrm>
        </p:spPr>
        <p:txBody>
          <a:bodyPr>
            <a:normAutofit/>
          </a:bodyPr>
          <a:lstStyle/>
          <a:p>
            <a:pPr algn="just"/>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sifatida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u </a:t>
            </a:r>
            <a:r>
              <a:rPr lang="en-US" dirty="0" err="1">
                <a:latin typeface="Times New Roman" pitchFamily="18" charset="0"/>
                <a:cs typeface="Times New Roman" pitchFamily="18" charset="0"/>
              </a:rPr>
              <a:t>har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sharoitlarini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ta'minlaydi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Masalan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mavjudligi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nematodalar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rotifyerlar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protozoyalar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yashaydigan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miniatyura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omborlarining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maxsus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tizimini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yaratadi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faunasining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kategoriyalari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mikrofauna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jonzotlar</a:t>
            </a:r>
            <a:r>
              <a:rPr lang="en-US" dirty="0">
                <a:latin typeface="Times New Roman" pitchFamily="18" charset="0"/>
                <a:cs typeface="Times New Roman" pitchFamily="18" charset="0"/>
              </a:rPr>
              <a:t> 2-3 mm </a:t>
            </a:r>
            <a:r>
              <a:rPr lang="en-US" dirty="0" err="1">
                <a:latin typeface="Times New Roman" pitchFamily="18" charset="0"/>
                <a:cs typeface="Times New Roman" pitchFamily="18" charset="0"/>
              </a:rPr>
              <a:t>hajmda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Ko'pincha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o'tish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qobiliyatiga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bo'lmagan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artropodlar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kiradi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bo'shliqlaridan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foydalanadilar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o'lchamlar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mezofaunaning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vakillari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hasharotlar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lichinkalari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santipedlar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qurtlari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- 2 mm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20 mm </a:t>
            </a:r>
            <a:r>
              <a:rPr lang="en-US" dirty="0" err="1">
                <a:latin typeface="Times New Roman" pitchFamily="18" charset="0"/>
                <a:cs typeface="Times New Roman" pitchFamily="18" charset="0"/>
              </a:rPr>
              <a:t>gacha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vakillar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mustaqil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ravishda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sindirishga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yashovchilari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megafauna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kiritilgan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makro</a:t>
            </a:r>
            <a:r>
              <a:rPr lang="en-US" dirty="0">
                <a:latin typeface="Times New Roman" pitchFamily="18" charset="0"/>
                <a:cs typeface="Times New Roman" pitchFamily="18" charset="0"/>
              </a:rPr>
              <a:t> fauna).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sutemizuvchilar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kalamushlari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zokora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Hali</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tuproqning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aholisi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bo'lmagan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guruhi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ammoshubilan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qismini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boshpanalarida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o'tkazadilar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bo'rilar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jyerboas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bo'rsiqlar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tulki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a:t>
            </a:r>
            <a:r>
              <a:rPr lang="en-US" dirty="0"/>
              <a:t> </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3896310"/>
            <a:ext cx="3708149"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0737" y="3896310"/>
            <a:ext cx="3478747"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709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3" y="154004"/>
            <a:ext cx="9452009" cy="6703995"/>
          </a:xfrm>
        </p:spPr>
        <p:txBody>
          <a:bodyPr>
            <a:normAutofit fontScale="92500" lnSpcReduction="10000"/>
          </a:bodyPr>
          <a:lstStyle/>
          <a:p>
            <a:pPr marL="0" indent="0" algn="just">
              <a:lnSpc>
                <a:spcPct val="110000"/>
              </a:lnSpc>
              <a:spcBef>
                <a:spcPts val="0"/>
              </a:spcBef>
            </a:pPr>
            <a:r>
              <a:rPr lang="uz-Latn-UZ" b="1" i="1" dirty="0">
                <a:latin typeface="Times New Roman" pitchFamily="18" charset="0"/>
                <a:cs typeface="Times New Roman" pitchFamily="18" charset="0"/>
              </a:rPr>
              <a:t>Geobiontlar</a:t>
            </a:r>
            <a:r>
              <a:rPr lang="uz-Latn-UZ" b="1" dirty="0">
                <a:latin typeface="Times New Roman" pitchFamily="18" charset="0"/>
                <a:cs typeface="Times New Roman" pitchFamily="18" charset="0"/>
              </a:rPr>
              <a:t> — </a:t>
            </a:r>
            <a:r>
              <a:rPr lang="uz-Latn-UZ" dirty="0">
                <a:latin typeface="Times New Roman" pitchFamily="18" charset="0"/>
                <a:cs typeface="Times New Roman" pitchFamily="18" charset="0"/>
              </a:rPr>
              <a:t>tuproqda</a:t>
            </a:r>
            <a:r>
              <a:rPr lang="uz-Latn-UZ" b="1" dirty="0">
                <a:latin typeface="Times New Roman" pitchFamily="18" charset="0"/>
                <a:cs typeface="Times New Roman" pitchFamily="18" charset="0"/>
              </a:rPr>
              <a:t> doim </a:t>
            </a:r>
            <a:r>
              <a:rPr lang="uz-Latn-UZ" b="1" dirty="0">
                <a:latin typeface="Times New Roman" pitchFamily="18" charset="0"/>
                <a:cs typeface="Times New Roman" pitchFamily="18" charset="0"/>
                <a:hlinkClick r:id="rId2"/>
              </a:rPr>
              <a:t>yashovchi </a:t>
            </a:r>
            <a:r>
              <a:rPr lang="uz-Latn-UZ" dirty="0">
                <a:latin typeface="Times New Roman" pitchFamily="18" charset="0"/>
                <a:cs typeface="Times New Roman" pitchFamily="18" charset="0"/>
              </a:rPr>
              <a:t>yomg’ir chuvalchang</a:t>
            </a:r>
            <a:r>
              <a:rPr lang="uz-Latn-UZ" b="1" dirty="0">
                <a:latin typeface="Times New Roman" pitchFamily="18" charset="0"/>
                <a:cs typeface="Times New Roman" pitchFamily="18" charset="0"/>
              </a:rPr>
              <a:t>­lari </a:t>
            </a:r>
            <a:r>
              <a:rPr lang="uz-Latn-UZ" dirty="0">
                <a:latin typeface="Times New Roman" pitchFamily="18" charset="0"/>
                <a:cs typeface="Times New Roman" pitchFamily="18" charset="0"/>
              </a:rPr>
              <a:t>(Lymbricidae) va kanotsiz</a:t>
            </a:r>
            <a:r>
              <a:rPr lang="uz-Latn-UZ" b="1" dirty="0">
                <a:latin typeface="Times New Roman" pitchFamily="18" charset="0"/>
                <a:cs typeface="Times New Roman" pitchFamily="18" charset="0"/>
              </a:rPr>
              <a:t> hasharotlar (Aptervgota) </a:t>
            </a:r>
            <a:r>
              <a:rPr lang="uz-Latn-UZ" dirty="0">
                <a:latin typeface="Times New Roman" pitchFamily="18" charset="0"/>
                <a:cs typeface="Times New Roman" pitchFamily="18" charset="0"/>
              </a:rPr>
              <a:t>vakillari</a:t>
            </a:r>
            <a:r>
              <a:rPr lang="uz-Latn-UZ" b="1" dirty="0">
                <a:latin typeface="Times New Roman" pitchFamily="18" charset="0"/>
                <a:cs typeface="Times New Roman" pitchFamily="18" charset="0"/>
              </a:rPr>
              <a:t>.</a:t>
            </a: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Geofillar</a:t>
            </a:r>
            <a:r>
              <a:rPr lang="uz-Latn-UZ" dirty="0">
                <a:latin typeface="Times New Roman" pitchFamily="18" charset="0"/>
                <a:cs typeface="Times New Roman" pitchFamily="18" charset="0"/>
              </a:rPr>
              <a:t> — bu guruhga rivojlanishning bir sikli yoki fazasi tuproqda o’tadigan hayvonlar, </a:t>
            </a:r>
            <a:r>
              <a:rPr lang="uz-Latn-UZ" dirty="0">
                <a:latin typeface="Times New Roman" pitchFamily="18" charset="0"/>
                <a:cs typeface="Times New Roman" pitchFamily="18" charset="0"/>
                <a:hlinkClick r:id="rId3"/>
              </a:rPr>
              <a:t>ularga hasharotlardan </a:t>
            </a:r>
            <a:r>
              <a:rPr lang="uz-Latn-UZ" dirty="0">
                <a:latin typeface="Times New Roman" pitchFamily="18" charset="0"/>
                <a:cs typeface="Times New Roman" pitchFamily="18" charset="0"/>
              </a:rPr>
              <a:t>chigirtkalar (Acridoidea), qator qurtlar (Carabidae, Elateridae), pashshalar (Tipulidae) kirib, ularning qurtlari tuproqda rivojlanib, balog’atga yetgan davri yer usti muhitida o’tadi.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Geoksinlar</a:t>
            </a:r>
            <a:r>
              <a:rPr lang="uz-Latn-UZ" dirty="0">
                <a:latin typeface="Times New Roman" pitchFamily="18" charset="0"/>
                <a:cs typeface="Times New Roman" pitchFamily="18" charset="0"/>
              </a:rPr>
              <a:t> guruhiga kiruvchi hayvonlar vaqtincha tuproq ichida, yer ostida yashaydi. Bularga suvaraklar (Blattedea), yarim qattiq qanotlilar (Hemiptera), qo’ng’izlar (Caratidae), so’qirlar, kemiruvchilar va boshqa sutemizuvchilar</a:t>
            </a: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Tuproqda uchraydigan organizmlar o’zlarining katta-kichikligiga qarab ham tubandagi ekologik guruhlarga bo’lingan:</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Mikrobionta </a:t>
            </a:r>
            <a:r>
              <a:rPr lang="uz-Latn-UZ" dirty="0">
                <a:latin typeface="Times New Roman" pitchFamily="18" charset="0"/>
                <a:cs typeface="Times New Roman" pitchFamily="18" charset="0"/>
              </a:rPr>
              <a:t>— bu guruh tuproq organizmlariga asosan ko’pchilik yashil, ko’k-yashil suvo’tlar, bakteriyalar, zamburug’lar va sodda tuzilgan hayvonlar 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Mezobiota</a:t>
            </a:r>
            <a:r>
              <a:rPr lang="uz-Latn-UZ" dirty="0">
                <a:latin typeface="Times New Roman" pitchFamily="18" charset="0"/>
                <a:cs typeface="Times New Roman" pitchFamily="18" charset="0"/>
              </a:rPr>
              <a:t> guruhiga </a:t>
            </a:r>
            <a:r>
              <a:rPr lang="uz-Latn-UZ" dirty="0">
                <a:latin typeface="Times New Roman" pitchFamily="18" charset="0"/>
                <a:cs typeface="Times New Roman" pitchFamily="18" charset="0"/>
                <a:hlinkClick r:id="rId4"/>
              </a:rPr>
              <a:t>mayda hayvonlardan nematodalar</a:t>
            </a:r>
            <a:r>
              <a:rPr lang="uz-Latn-UZ" dirty="0">
                <a:latin typeface="Times New Roman" pitchFamily="18" charset="0"/>
                <a:cs typeface="Times New Roman" pitchFamily="18" charset="0"/>
              </a:rPr>
              <a:t>, emxitreidlar, hasharotlarning qurtlari va kanalar, yangi dumlilar vakillari kiradi. Ular ichida nematodalar tuproqda juda ko’p tarqalgan. Masalan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 tarkibida mikroatropodlar va enxitreidlar minglab bo’lsa, nematodalar millionlab uchraydi.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Tuproqdagi nematodalar soni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tuproqda 1 mln. dan 20 mln. ga yetadi. Ular tuproqdagi bakteriyalar (40%), o’simlik ildizlari, tuproq suvo’tlari (2%), mayda hayvonlar bilan oziqlanadi. Turli tuproqlarda mezobiotlar biomassasi 1 — 13,5 g/sm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atrofida.</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0197508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134754"/>
            <a:ext cx="9663763" cy="6723245"/>
          </a:xfrm>
        </p:spPr>
        <p:txBody>
          <a:bodyPr>
            <a:normAutofit/>
          </a:bodyPr>
          <a:lstStyle/>
          <a:p>
            <a:r>
              <a:rPr lang="en-US" i="1" dirty="0">
                <a:latin typeface="Times New Roman" pitchFamily="18" charset="0"/>
                <a:cs typeface="Times New Roman" pitchFamily="18" charset="0"/>
              </a:rPr>
              <a:t>       </a:t>
            </a:r>
            <a:r>
              <a:rPr lang="uz-Latn-UZ" i="1" dirty="0">
                <a:latin typeface="Times New Roman" pitchFamily="18" charset="0"/>
                <a:cs typeface="Times New Roman" pitchFamily="18" charset="0"/>
              </a:rPr>
              <a:t>Makrobiot</a:t>
            </a:r>
            <a:r>
              <a:rPr lang="uz-Latn-UZ" dirty="0">
                <a:latin typeface="Times New Roman" pitchFamily="18" charset="0"/>
                <a:cs typeface="Times New Roman" pitchFamily="18" charset="0"/>
              </a:rPr>
              <a:t> guruhiga tuproq qatlamlaridagi o’simlik ildizlari katta hasharotlar, yomg’ir chuvalchanglari,yer kavlovchi kalamushlar, bo’rsiqdar, sug’urlar kiradi. </a:t>
            </a:r>
            <a:r>
              <a:rPr lang="uz-Latn-UZ" dirty="0">
                <a:latin typeface="Times New Roman" pitchFamily="18" charset="0"/>
                <a:cs typeface="Times New Roman" pitchFamily="18" charset="0"/>
                <a:hlinkClick r:id="rId2"/>
              </a:rPr>
              <a:t>Tuproqda </a:t>
            </a:r>
            <a:r>
              <a:rPr lang="uz-Latn-UZ" b="1" dirty="0">
                <a:latin typeface="Times New Roman" pitchFamily="18" charset="0"/>
                <a:cs typeface="Times New Roman" pitchFamily="18" charset="0"/>
              </a:rPr>
              <a:t>hosil </a:t>
            </a:r>
            <a:r>
              <a:rPr lang="uz-Latn-UZ" dirty="0">
                <a:latin typeface="Times New Roman" pitchFamily="18" charset="0"/>
                <a:cs typeface="Times New Roman" pitchFamily="18" charset="0"/>
              </a:rPr>
              <a:t>bo’ladigan biomas­sa asosini o’simliklar ildizlari tashkil qiladi. Ularning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tuproqdagi quruq og’irligi 1000 g/m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o’rmonzorlarda esa 3000 g/m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ga etadi. Katta yomg’ir chuvalchanglari soni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da 300 dan ortiq.</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Makrobiotlar tuproq qatlamlarining almashlab turishida va uning qotib qolmasligida muhim rol o’ynaydi.</a:t>
            </a:r>
            <a:br>
              <a:rPr lang="uz-Latn-UZ" dirty="0">
                <a:latin typeface="Times New Roman" pitchFamily="18" charset="0"/>
                <a:cs typeface="Times New Roman" pitchFamily="18" charset="0"/>
              </a:rPr>
            </a:b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Tuproqdan turli-tuman fiziologik mansub aerob va anaerob bakteriyalar, saprofitlar, nitrifikatorlar ,azotfiksatorlar va sellyulozani parchalovchilar , oltingugurt bakteriyalar . spora hosil qiluvchilar va hosil qilmaydigan bakteriyalar uchraydi. Yil fasliga qarab tuproqda mikroorganizmlarning soni o’zgarib turadi .Albatta qish fasliga nisbatan boshqa fasllarda bakteriyalarning soni ko’p bo’ladi. Ayniqsa bakteriyalar o’simliklarning ildizlari atrofida juda ko’payib turadi. CHunki ularning ba’zilari uglevodlar va organik kislotalarni o’zlashtiradi va qisman ularning o’zlari ham vitaminlarni sintezlaydi. Bu vitaminlarni esa o’simliklar o’zlashtiradi.</a:t>
            </a:r>
            <a:br>
              <a:rPr lang="uz-Latn-UZ" dirty="0">
                <a:latin typeface="Times New Roman" pitchFamily="18" charset="0"/>
                <a:cs typeface="Times New Roman" pitchFamily="18" charset="0"/>
              </a:rPr>
            </a:b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Tuproq bilan o’simlik qoldiqlari orasida katta mikroskopik </a:t>
            </a:r>
            <a:r>
              <a:rPr lang="uz-Latn-UZ" dirty="0">
                <a:latin typeface="Times New Roman" pitchFamily="18" charset="0"/>
                <a:cs typeface="Times New Roman" pitchFamily="18" charset="0"/>
                <a:hlinkClick r:id="rId3"/>
              </a:rPr>
              <a:t>umurtqasiz hayvonlar uchraydi</a:t>
            </a:r>
            <a:r>
              <a:rPr lang="uz-Latn-UZ" dirty="0">
                <a:latin typeface="Times New Roman" pitchFamily="18" charset="0"/>
                <a:cs typeface="Times New Roman" pitchFamily="18" charset="0"/>
              </a:rPr>
              <a:t>, ular yashash va saqlanish joyi topadilar. Bunday hayvonlar </a:t>
            </a:r>
            <a:r>
              <a:rPr lang="uz-Latn-UZ" b="1" i="1" dirty="0">
                <a:latin typeface="Times New Roman" pitchFamily="18" charset="0"/>
                <a:cs typeface="Times New Roman" pitchFamily="18" charset="0"/>
              </a:rPr>
              <a:t>kriptozoa</a:t>
            </a:r>
            <a:r>
              <a:rPr lang="uz-Latn-UZ" dirty="0">
                <a:latin typeface="Times New Roman" pitchFamily="18" charset="0"/>
                <a:cs typeface="Times New Roman" pitchFamily="18" charset="0"/>
              </a:rPr>
              <a:t> (berkinuvchilar) deb ham aytiladi. Ularning soni 0,5—1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joyda 144 tur vakilining 11% i yirtqich hayvonlar toifasiga 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Tuproqlarda to’plangan o’simliklarning o’lik barglarining 5— 10% ini ko’poyoqlilar va tuproqdagi boshqa hayvonlar o’zlashtiradi, o’zlashtirilgan o’simlik qoldiqlarining 90—95% i ekskret sifatida muhitga chiqariladi. Shu ekskretlar mikroorganizmlar tomonidan chiritiladi va tuproqda mineral, hamda organik moddalar hosil bo’ladi.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376157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125128"/>
            <a:ext cx="9567511" cy="6564429"/>
          </a:xfrm>
        </p:spPr>
        <p:txBody>
          <a:bodyPr>
            <a:normAutofit/>
          </a:bodyPr>
          <a:lstStyle/>
          <a:p>
            <a:r>
              <a:rPr lang="uz-Latn-UZ" i="1" dirty="0"/>
              <a:t>Tuproq hayvonlari katta-kichikligiga qarab 4 ta guruhga bo’linadi, ya’ni:mikrofauna </a:t>
            </a:r>
            <a:r>
              <a:rPr lang="uz-Latn-UZ" dirty="0"/>
              <a:t>guruhiga juda mayda, kattaligi 10—15 mkn. atrofidagi umurtqasiz hayvonlar kiritilgan. </a:t>
            </a:r>
            <a:r>
              <a:rPr lang="uz-Latn-UZ" i="1" dirty="0"/>
              <a:t>mezofauna</a:t>
            </a:r>
            <a:r>
              <a:rPr lang="uz-Latn-UZ" dirty="0"/>
              <a:t> guruhiga bir oz kattaroq 2—3 mm kattaliklagi kanalar, hasharotlar </a:t>
            </a:r>
            <a:r>
              <a:rPr lang="uz-Latn-UZ" dirty="0">
                <a:hlinkClick r:id="rId2"/>
              </a:rPr>
              <a:t>va boshqalar kiradi</a:t>
            </a:r>
            <a:r>
              <a:rPr lang="uz-Latn-UZ" dirty="0"/>
              <a:t>; o’simliklar ildizlari va boshqa organizmlar atrofida kislorod to’planadi, shu kislorod hay- vonlarning nafas olish manbai hisoblanadi va ular rivojlaiadi.</a:t>
            </a:r>
            <a:br>
              <a:rPr lang="uz-Latn-UZ" dirty="0"/>
            </a:br>
            <a:r>
              <a:rPr lang="uz-Latn-UZ" dirty="0"/>
              <a:t/>
            </a:r>
            <a:br>
              <a:rPr lang="uz-Latn-UZ" dirty="0"/>
            </a:br>
            <a:r>
              <a:rPr lang="uz-Latn-UZ" i="1" dirty="0"/>
              <a:t>makrofauna</a:t>
            </a:r>
            <a:r>
              <a:rPr lang="uz-Latn-UZ" dirty="0"/>
              <a:t> guruhiga kiruvchi hayvonlarning kattapigi 2— 20 mm ga yetib, ularga chuvalchanglar, ko’poyoqlilar, qurtlar va boshqalar kiradi.megafauna guruhi vakillari yer kavlovchi sutemizuvchi hayvonlardir (sug’urlar, kalamushlar, bo’rsiqlar va boshqalar). </a:t>
            </a:r>
            <a:r>
              <a:rPr lang="uz-Latn-UZ" dirty="0">
                <a:hlinkClick r:id="rId3"/>
              </a:rPr>
              <a:t>Yerning tuproq</a:t>
            </a:r>
            <a:r>
              <a:rPr lang="uz-Latn-UZ" dirty="0"/>
              <a:t>, qatlamlarini kavlab 3—4—5 m chuqurliklarda yashaydigan hayvonlar ham o’zlariga xos ekologik guruh hisoblanadi.</a:t>
            </a:r>
          </a:p>
          <a:p>
            <a:r>
              <a:rPr lang="uz-Latn-UZ" dirty="0"/>
              <a:t>Ma’lumki, tirik organizmlarning o’sishi, ko’payishi, rivojlanishi va tarqalishida ed a f i k omillarning ahamiyati kattadir. Tuproq muhitining har xilligi o’simlik va hayvonlarning tabiiy zonalar bo’yicha taqsimlanishiga sabab bo’lgan. Masalan, cho’l-dasht mintaqalarida: kovul-saksovul, kovul-betaga, qiyoq-saksovul, mo’tadil mintaqada igna bargli qarag’ay, qoraqarag’ay o’rmon o’simliklar tiplari tarqalgan va ularga xos hayvonlar moslashgan. Ko’p tabiiy </a:t>
            </a:r>
            <a:r>
              <a:rPr lang="uz-Latn-UZ" dirty="0">
                <a:hlinkClick r:id="rId4"/>
              </a:rPr>
              <a:t>zonalarda keng uchraydigan</a:t>
            </a:r>
            <a:r>
              <a:rPr lang="uz-Latn-UZ" dirty="0"/>
              <a:t>, keng moslanish qobiliyatiga ega bo’lgan kosmopolit turlar ham uchraydi. Bularga mikroorganizmlar, zamburug’lar, sodda tuzilgan hayvonlar, qushlardan qarg’a kabilarni misol qilib keltirish mumkin.</a:t>
            </a:r>
          </a:p>
          <a:p>
            <a:r>
              <a:rPr lang="uz-Latn-UZ" dirty="0"/>
              <a:t>Tuproq— iqlim omillari va tirik organizmlar faoliyatining hamjihatlik mahsulidir.</a:t>
            </a:r>
          </a:p>
          <a:p>
            <a:endParaRPr lang="ru-RU" dirty="0"/>
          </a:p>
        </p:txBody>
      </p:sp>
    </p:spTree>
    <p:extLst>
      <p:ext uri="{BB962C8B-B14F-4D97-AF65-F5344CB8AC3E}">
        <p14:creationId xmlns:p14="http://schemas.microsoft.com/office/powerpoint/2010/main" val="3562395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8" y="154005"/>
            <a:ext cx="10193154" cy="6631806"/>
          </a:xfrm>
        </p:spPr>
        <p:txBody>
          <a:bodyPr>
            <a:noAutofit/>
          </a:bodyPr>
          <a:lstStyle/>
          <a:p>
            <a:pPr algn="just"/>
            <a:r>
              <a:rPr lang="en-US" sz="1200" dirty="0">
                <a:latin typeface="Times New Roman" pitchFamily="18" charset="0"/>
                <a:cs typeface="Times New Roman" pitchFamily="18" charset="0"/>
              </a:rPr>
              <a:t>1-Variant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1.Tuproq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agroekologiya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to’g’risida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tushuncha</a:t>
            </a:r>
            <a:r>
              <a:rPr lang="en-US" sz="1200" dirty="0">
                <a:latin typeface="Times New Roman" pitchFamily="18" charset="0"/>
                <a:cs typeface="Times New Roman" pitchFamily="18" charset="0"/>
              </a:rPr>
              <a:t>        2.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  3.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antropogen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2-Variant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a:latin typeface="Times New Roman" pitchFamily="18" charset="0"/>
                <a:cs typeface="Times New Roman" pitchFamily="18" charset="0"/>
              </a:rPr>
              <a:t>Fanning </a:t>
            </a:r>
            <a:r>
              <a:rPr lang="en-US" sz="1200" dirty="0" err="1">
                <a:latin typeface="Times New Roman" pitchFamily="18" charset="0"/>
                <a:cs typeface="Times New Roman" pitchFamily="18" charset="0"/>
              </a:rPr>
              <a:t>predmeti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ob’ekti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o’rganish</a:t>
            </a:r>
            <a:r>
              <a:rPr lang="en-US" sz="1200" dirty="0">
                <a:latin typeface="Times New Roman" pitchFamily="18" charset="0"/>
                <a:cs typeface="Times New Roman" pitchFamily="18" charset="0"/>
              </a:rPr>
              <a:t> </a:t>
            </a:r>
            <a:r>
              <a:rPr lang="en-US" sz="1200" u="sng" dirty="0" err="1">
                <a:latin typeface="Times New Roman" pitchFamily="18" charset="0"/>
                <a:cs typeface="Times New Roman" pitchFamily="18" charset="0"/>
                <a:hlinkClick r:id="rId2"/>
              </a:rPr>
              <a:t>uslublari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maqsadi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vazifalari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jamiat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hayotidagi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biotik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3-Variant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Tabiiy</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ijtimoiy</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fanlar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bilan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bog’liqligi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muhofaza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muammolari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orografik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4-Variant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b="1" dirty="0" err="1">
                <a:latin typeface="Times New Roman" pitchFamily="18" charset="0"/>
                <a:cs typeface="Times New Roman" pitchFamily="18" charset="0"/>
              </a:rPr>
              <a:t>O’zbekistonda</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tuproq</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ekologiyasi</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va</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hlinkClick r:id="rId3"/>
              </a:rPr>
              <a:t>agroekologiyaning</a:t>
            </a:r>
            <a:r>
              <a:rPr lang="en-US" sz="1200" b="1" dirty="0">
                <a:latin typeface="Times New Roman" pitchFamily="18" charset="0"/>
                <a:cs typeface="Times New Roman" pitchFamily="18" charset="0"/>
                <a:hlinkClick r:id="rId3"/>
              </a:rPr>
              <a:t> </a:t>
            </a:r>
            <a:r>
              <a:rPr lang="en-US" sz="1200" b="1" dirty="0" err="1">
                <a:latin typeface="Times New Roman" pitchFamily="18" charset="0"/>
                <a:cs typeface="Times New Roman" pitchFamily="18" charset="0"/>
                <a:hlinkClick r:id="rId3"/>
              </a:rPr>
              <a:t>rivojlanishi</a:t>
            </a:r>
            <a:r>
              <a:rPr lang="en-US" sz="1200" b="1"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jarayonining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umumiy</a:t>
            </a:r>
            <a:r>
              <a:rPr lang="en-US" sz="1200" dirty="0">
                <a:latin typeface="Times New Roman" pitchFamily="18" charset="0"/>
                <a:cs typeface="Times New Roman" pitchFamily="18" charset="0"/>
              </a:rPr>
              <a:t> s</a:t>
            </a:r>
            <a:r>
              <a:rPr lang="ru-RU" sz="1200" dirty="0">
                <a:latin typeface="Times New Roman" pitchFamily="18" charset="0"/>
                <a:cs typeface="Times New Roman" pitchFamily="18" charset="0"/>
              </a:rPr>
              <a:t>х</a:t>
            </a:r>
            <a:r>
              <a:rPr lang="en-US" sz="1200" dirty="0" err="1">
                <a:latin typeface="Times New Roman" pitchFamily="18" charset="0"/>
                <a:cs typeface="Times New Roman" pitchFamily="18" charset="0"/>
              </a:rPr>
              <a:t>emasi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p>
          <a:p>
            <a:pPr marL="0" lvl="0" indent="0" algn="just">
              <a:lnSpc>
                <a:spcPct val="120000"/>
              </a:lnSpc>
              <a:spcBef>
                <a:spcPts val="0"/>
              </a:spcBef>
            </a:pPr>
            <a:r>
              <a:rPr lang="en-US" sz="1200" dirty="0">
                <a:latin typeface="Times New Roman" pitchFamily="18" charset="0"/>
                <a:cs typeface="Times New Roman" pitchFamily="18" charset="0"/>
              </a:rPr>
              <a:t>5-Variant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Qishloq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xo’jaligini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rivojlanishda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aholini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toza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oziq-ovqat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kiyim-kechak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mahsulotlarini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yetishtirishdagi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genezisi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evolyutsiyasi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zonalari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bo’yicha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V.V.Dokuchaev</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ta’limoti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lvl="0" indent="0" algn="just">
              <a:lnSpc>
                <a:spcPct val="120000"/>
              </a:lnSpc>
              <a:spcBef>
                <a:spcPts val="0"/>
              </a:spcBef>
            </a:pPr>
            <a:r>
              <a:rPr lang="uz-Latn-UZ" sz="1200" dirty="0">
                <a:latin typeface="Times New Roman" pitchFamily="18" charset="0"/>
                <a:cs typeface="Times New Roman" pitchFamily="18" charset="0"/>
              </a:rPr>
              <a:t>Tuproqning fizik-meхanik хossalarining turlari, tuproqning fizik yetilganligi, sug’orish davrida tuproq fizik-meхanik хossalarining o’zgarishi va ularni boshqarish.</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6-Variant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Energiyani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ahamiyati</a:t>
            </a:r>
            <a:r>
              <a:rPr lang="en-US" sz="1200" dirty="0">
                <a:latin typeface="Times New Roman" pitchFamily="18" charset="0"/>
                <a:cs typeface="Times New Roman" pitchFamily="18" charset="0"/>
              </a:rPr>
              <a:t> </a:t>
            </a:r>
            <a:r>
              <a:rPr lang="uz-Latn-UZ" sz="1200" dirty="0">
                <a:latin typeface="Times New Roman" pitchFamily="18" charset="0"/>
                <a:cs typeface="Times New Roman" pitchFamily="18" charset="0"/>
              </a:rPr>
              <a:t>Tuproqning umumiy fizikaviy хossalari, tuproq qattiq fazasiningzichligi, tuproqning zichligi.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7-Variant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O’simliklarning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uz-Latn-UZ" sz="1200" dirty="0">
                <a:latin typeface="Times New Roman" pitchFamily="18" charset="0"/>
                <a:cs typeface="Times New Roman" pitchFamily="18" charset="0"/>
              </a:rPr>
              <a:t>Tuproqning meхanik tarkibi.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jamiat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hayotidagi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o’rni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8-Variant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Relefning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9-Variant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orografik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muhofaza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muammolari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jarayonining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umumiy</a:t>
            </a:r>
            <a:r>
              <a:rPr lang="en-US" sz="1200" dirty="0">
                <a:latin typeface="Times New Roman" pitchFamily="18" charset="0"/>
                <a:cs typeface="Times New Roman" pitchFamily="18" charset="0"/>
              </a:rPr>
              <a:t> s</a:t>
            </a:r>
            <a:r>
              <a:rPr lang="ru-RU" sz="1200" dirty="0">
                <a:latin typeface="Times New Roman" pitchFamily="18" charset="0"/>
                <a:cs typeface="Times New Roman" pitchFamily="18" charset="0"/>
              </a:rPr>
              <a:t>х</a:t>
            </a:r>
            <a:r>
              <a:rPr lang="en-US" sz="1200" dirty="0" err="1">
                <a:latin typeface="Times New Roman" pitchFamily="18" charset="0"/>
                <a:cs typeface="Times New Roman" pitchFamily="18" charset="0"/>
              </a:rPr>
              <a:t>emasi</a:t>
            </a:r>
            <a:r>
              <a:rPr lang="en-US" sz="1100" dirty="0">
                <a:latin typeface="Times New Roman" pitchFamily="18" charset="0"/>
                <a:cs typeface="Times New Roman" pitchFamily="18" charset="0"/>
              </a:rPr>
              <a:t>.</a:t>
            </a:r>
            <a:endParaRPr lang="ru-RU" sz="1100" dirty="0">
              <a:latin typeface="Times New Roman" pitchFamily="18" charset="0"/>
              <a:cs typeface="Times New Roman" pitchFamily="18" charset="0"/>
            </a:endParaRPr>
          </a:p>
          <a:p>
            <a:endParaRPr lang="ru-RU" sz="1100" dirty="0"/>
          </a:p>
        </p:txBody>
      </p:sp>
    </p:spTree>
    <p:extLst>
      <p:ext uri="{BB962C8B-B14F-4D97-AF65-F5344CB8AC3E}">
        <p14:creationId xmlns:p14="http://schemas.microsoft.com/office/powerpoint/2010/main" val="2521745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Tema</a:t>
            </a:r>
            <a:r>
              <a:rPr lang="en-US" dirty="0"/>
              <a:t>: </a:t>
            </a:r>
            <a:r>
              <a:rPr lang="en-US" dirty="0" err="1"/>
              <a:t>Tuproq</a:t>
            </a:r>
            <a:r>
              <a:rPr lang="en-US" dirty="0"/>
              <a:t> </a:t>
            </a:r>
            <a:r>
              <a:rPr lang="en-US" dirty="0" err="1"/>
              <a:t>tarkibi</a:t>
            </a:r>
            <a:r>
              <a:rPr lang="en-US" dirty="0"/>
              <a:t> </a:t>
            </a:r>
            <a:r>
              <a:rPr lang="en-US" dirty="0" err="1"/>
              <a:t>organizmlarining</a:t>
            </a:r>
            <a:r>
              <a:rPr lang="en-US" dirty="0"/>
              <a:t> </a:t>
            </a:r>
            <a:r>
              <a:rPr lang="en-US" dirty="0" err="1"/>
              <a:t>ekologik</a:t>
            </a:r>
            <a:r>
              <a:rPr lang="en-US" dirty="0"/>
              <a:t> </a:t>
            </a:r>
            <a:r>
              <a:rPr lang="en-US" dirty="0" err="1"/>
              <a:t>guruhlari</a:t>
            </a:r>
            <a:endParaRPr lang="ru-RU" dirty="0"/>
          </a:p>
        </p:txBody>
      </p:sp>
      <p:sp>
        <p:nvSpPr>
          <p:cNvPr id="3" name="Объект 2"/>
          <p:cNvSpPr>
            <a:spLocks noGrp="1"/>
          </p:cNvSpPr>
          <p:nvPr>
            <p:ph idx="1"/>
          </p:nvPr>
        </p:nvSpPr>
        <p:spPr/>
        <p:txBody>
          <a:bodyPr/>
          <a:lstStyle/>
          <a:p>
            <a:r>
              <a:rPr lang="en-US" dirty="0" err="1"/>
              <a:t>Reja</a:t>
            </a:r>
            <a:endParaRPr lang="en-US" dirty="0"/>
          </a:p>
          <a:p>
            <a:r>
              <a:rPr lang="uz-Latn-UZ" b="1" dirty="0"/>
              <a:t>Tuproq organizmlari ekologik guruhlarining sharoitga moslanishlari.</a:t>
            </a:r>
            <a:endParaRPr lang="ru-RU" dirty="0"/>
          </a:p>
        </p:txBody>
      </p:sp>
    </p:spTree>
    <p:extLst>
      <p:ext uri="{BB962C8B-B14F-4D97-AF65-F5344CB8AC3E}">
        <p14:creationId xmlns:p14="http://schemas.microsoft.com/office/powerpoint/2010/main" val="8953720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a:t>
            </a:r>
            <a:r>
              <a:rPr lang="en-US" dirty="0"/>
              <a:t>: </a:t>
            </a:r>
            <a:r>
              <a:rPr lang="en-US" dirty="0" err="1"/>
              <a:t>Tuproq</a:t>
            </a:r>
            <a:r>
              <a:rPr lang="en-US" dirty="0"/>
              <a:t> </a:t>
            </a:r>
            <a:r>
              <a:rPr lang="en-US" dirty="0" err="1"/>
              <a:t>organizlaring</a:t>
            </a:r>
            <a:r>
              <a:rPr lang="en-US" dirty="0"/>
              <a:t> </a:t>
            </a:r>
            <a:r>
              <a:rPr lang="en-US" dirty="0" err="1"/>
              <a:t>ekologik</a:t>
            </a:r>
            <a:r>
              <a:rPr lang="en-US" dirty="0"/>
              <a:t> </a:t>
            </a:r>
            <a:r>
              <a:rPr lang="en-US" dirty="0" err="1"/>
              <a:t>tarqalishida</a:t>
            </a:r>
            <a:r>
              <a:rPr lang="en-US" dirty="0"/>
              <a:t> </a:t>
            </a:r>
            <a:r>
              <a:rPr lang="en-US" dirty="0" err="1"/>
              <a:t>edafik</a:t>
            </a:r>
            <a:r>
              <a:rPr lang="en-US" dirty="0"/>
              <a:t> </a:t>
            </a:r>
            <a:r>
              <a:rPr lang="en-US" dirty="0" err="1"/>
              <a:t>omillar</a:t>
            </a:r>
            <a:r>
              <a:rPr lang="en-US" dirty="0"/>
              <a:t> </a:t>
            </a:r>
            <a:r>
              <a:rPr lang="en-US" dirty="0" err="1"/>
              <a:t>roli</a:t>
            </a:r>
            <a:endParaRPr lang="ru-RU" dirty="0"/>
          </a:p>
        </p:txBody>
      </p:sp>
      <p:sp>
        <p:nvSpPr>
          <p:cNvPr id="3" name="Объект 2"/>
          <p:cNvSpPr>
            <a:spLocks noGrp="1"/>
          </p:cNvSpPr>
          <p:nvPr>
            <p:ph idx="1"/>
          </p:nvPr>
        </p:nvSpPr>
        <p:spPr/>
        <p:txBody>
          <a:bodyPr/>
          <a:lstStyle/>
          <a:p>
            <a:r>
              <a:rPr lang="en-US" sz="3200" dirty="0" err="1">
                <a:latin typeface="Times New Roman" pitchFamily="18" charset="0"/>
                <a:cs typeface="Times New Roman" pitchFamily="18" charset="0"/>
              </a:rPr>
              <a:t>Reja</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1. </a:t>
            </a:r>
            <a:r>
              <a:rPr lang="en-US" sz="3200" dirty="0" err="1">
                <a:latin typeface="Times New Roman" pitchFamily="18" charset="0"/>
                <a:cs typeface="Times New Roman" pitchFamily="18" charset="0"/>
              </a:rPr>
              <a:t>Edafik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2. </a:t>
            </a:r>
            <a:r>
              <a:rPr lang="en-US" sz="3200" dirty="0" err="1">
                <a:latin typeface="Times New Roman" pitchFamily="18" charset="0"/>
                <a:cs typeface="Times New Roman" pitchFamily="18" charset="0"/>
              </a:rPr>
              <a:t>Orografik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3.</a:t>
            </a:r>
            <a:r>
              <a:rPr lang="uz-Cyrl-UZ" sz="3200" dirty="0">
                <a:latin typeface="Times New Roman" pitchFamily="18" charset="0"/>
                <a:cs typeface="Times New Roman" pitchFamily="18" charset="0"/>
              </a:rPr>
              <a:t> Biotik 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4.</a:t>
            </a:r>
            <a:r>
              <a:rPr lang="en-US" sz="3200" b="1" dirty="0">
                <a:latin typeface="Times New Roman" pitchFamily="18" charset="0"/>
                <a:cs typeface="Times New Roman" pitchFamily="18" charset="0"/>
              </a:rPr>
              <a:t> </a:t>
            </a:r>
            <a:r>
              <a:rPr lang="uz-Cyrl-UZ" sz="3200" dirty="0">
                <a:latin typeface="Times New Roman" pitchFamily="18" charset="0"/>
                <a:cs typeface="Times New Roman" pitchFamily="18" charset="0"/>
              </a:rPr>
              <a:t>Antropogen omillar</a:t>
            </a:r>
            <a:endParaRPr lang="ru-RU" sz="3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3728742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298383"/>
            <a:ext cx="9548261" cy="6333423"/>
          </a:xfrm>
        </p:spPr>
        <p:txBody>
          <a:bodyPr>
            <a:normAutofit lnSpcReduction="10000"/>
          </a:bodyPr>
          <a:lstStyle/>
          <a:p>
            <a:pPr algn="just"/>
            <a:r>
              <a:rPr lang="en-US" sz="2400" b="1" dirty="0" err="1">
                <a:latin typeface="Times New Roman" pitchFamily="18" charset="0"/>
                <a:cs typeface="Times New Roman" pitchFamily="18" charset="0"/>
              </a:rPr>
              <a:t>Edafik</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omillar</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mustaqil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biosfyeraning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balansida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chambarchas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mexanik</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kimiyaviy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tarkibi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rejimi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o‘simlikning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o‘sishi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relefiga</a:t>
            </a:r>
            <a:r>
              <a:rPr lang="en-US" sz="2400" dirty="0">
                <a:latin typeface="Times New Roman" pitchFamily="18" charset="0"/>
                <a:cs typeface="Times New Roman" pitchFamily="18" charset="0"/>
              </a:rPr>
              <a:t>, yon </a:t>
            </a:r>
            <a:r>
              <a:rPr lang="en-US" sz="2400" dirty="0" err="1">
                <a:latin typeface="Times New Roman" pitchFamily="18" charset="0"/>
                <a:cs typeface="Times New Roman" pitchFamily="18" charset="0"/>
              </a:rPr>
              <a:t>bag‘irligiga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qiyaligiga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iqlim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b="1" i="1" dirty="0" err="1">
                <a:solidFill>
                  <a:srgbClr val="FF0000"/>
                </a:solidFill>
                <a:latin typeface="Times New Roman" pitchFamily="18" charset="0"/>
                <a:cs typeface="Times New Roman" pitchFamily="18" charset="0"/>
              </a:rPr>
              <a:t>psammofitlar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degan</a:t>
            </a:r>
            <a:r>
              <a:rPr lang="en-US" sz="2400" dirty="0">
                <a:latin typeface="Times New Roman" pitchFamily="18" charset="0"/>
                <a:cs typeface="Times New Roman" pitchFamily="18" charset="0"/>
              </a:rPr>
              <a:t> nom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ataladi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tarmoqlangan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cheklangan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Psammofitlarning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b="1" i="1" dirty="0" err="1">
                <a:solidFill>
                  <a:srgbClr val="FF0000"/>
                </a:solidFill>
                <a:latin typeface="Times New Roman" pitchFamily="18" charset="0"/>
                <a:cs typeface="Times New Roman" pitchFamily="18" charset="0"/>
              </a:rPr>
              <a:t>anemoxorlikdir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rezavor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Psammofitlarga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juzg‘un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iloq</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rovoch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chayir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yaltirbosh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2886358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878" y="111816"/>
            <a:ext cx="3376654" cy="253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930" y="87463"/>
            <a:ext cx="2857500" cy="258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2430" y="87463"/>
            <a:ext cx="2905125" cy="258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686" y="2895533"/>
            <a:ext cx="4111308" cy="346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0994" y="2895533"/>
            <a:ext cx="4985886" cy="346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9450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04250"/>
            <a:ext cx="9480883" cy="3670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63" y="3975233"/>
            <a:ext cx="2965600" cy="2598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3819" y="3819474"/>
            <a:ext cx="237744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elery-leaved Crowfoot, Ranunculus sceleratus - Flowers - NatureGa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441" y="3819473"/>
            <a:ext cx="2353377"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Erodium moschatum, muschiato stork è bill e whitestem filaree Foto stock -  Alam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0026" y="3794773"/>
            <a:ext cx="1530416" cy="247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992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349" y="90721"/>
            <a:ext cx="9779267" cy="302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03" y="3632818"/>
            <a:ext cx="3192245" cy="295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3854" y="3632818"/>
            <a:ext cx="3936731" cy="295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08134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
            <a:ext cx="9509760" cy="6041362"/>
          </a:xfrm>
        </p:spPr>
        <p:txBody>
          <a:bodyPr/>
          <a:lstStyle/>
          <a:p>
            <a:r>
              <a:rPr lang="en-US" dirty="0" err="1">
                <a:latin typeface="Times New Roman" pitchFamily="18" charset="0"/>
                <a:cs typeface="Times New Roman" pitchFamily="18" charset="0"/>
              </a:rPr>
              <a:t>Karbonatli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kalsefillar</a:t>
            </a:r>
            <a:r>
              <a:rPr lang="en-US" dirty="0">
                <a:latin typeface="Times New Roman" pitchFamily="18" charset="0"/>
                <a:cs typeface="Times New Roman" pitchFamily="18" charset="0"/>
              </a:rPr>
              <a:t> deb </a:t>
            </a:r>
            <a:r>
              <a:rPr lang="en-US" dirty="0" err="1">
                <a:latin typeface="Times New Roman" pitchFamily="18" charset="0"/>
                <a:cs typeface="Times New Roman" pitchFamily="18" charset="0"/>
              </a:rPr>
              <a:t>ataladi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dobulg‘i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bo‘tako‘zi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chalov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kunjut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Sesamum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indicum</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g‘o‘za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Gossypium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hyerbaceum</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tok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Vitis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vinifyera</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Kalsiy tuzlariga o‘ta farqli o‘simliklar turi </a:t>
            </a:r>
            <a:r>
              <a:rPr lang="uz-Cyrl-UZ" b="1" i="1" dirty="0">
                <a:latin typeface="Times New Roman" pitchFamily="18" charset="0"/>
                <a:cs typeface="Times New Roman" pitchFamily="18" charset="0"/>
              </a:rPr>
              <a:t>kalsefoblar</a:t>
            </a:r>
            <a:r>
              <a:rPr lang="uz-Cyrl-UZ" dirty="0">
                <a:latin typeface="Times New Roman" pitchFamily="18" charset="0"/>
                <a:cs typeface="Times New Roman" pitchFamily="18" charset="0"/>
              </a:rPr>
              <a:t> deb ataladi. Ularga oqmox, bogulnik, golubika, vyeresk va boshqalar kiradi.</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Shunday o‘simliklar ham borki, ular faqat chirindiga boy, syerunum, hosildor tuproqlarda yaxshi o‘sadi. </a:t>
            </a:r>
            <a:r>
              <a:rPr lang="en-US" dirty="0" err="1">
                <a:latin typeface="Times New Roman" pitchFamily="18" charset="0"/>
                <a:cs typeface="Times New Roman" pitchFamily="18" charset="0"/>
              </a:rPr>
              <a:t>Bunday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evroflar</a:t>
            </a:r>
            <a:r>
              <a:rPr lang="en-US" dirty="0">
                <a:latin typeface="Times New Roman" pitchFamily="18" charset="0"/>
                <a:cs typeface="Times New Roman" pitchFamily="18" charset="0"/>
              </a:rPr>
              <a:t> deb </a:t>
            </a:r>
            <a:r>
              <a:rPr lang="en-US" dirty="0" err="1">
                <a:latin typeface="Times New Roman" pitchFamily="18" charset="0"/>
                <a:cs typeface="Times New Roman" pitchFamily="18" charset="0"/>
              </a:rPr>
              <a:t>ataladi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daraxti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misol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a:t>
            </a:r>
            <a:br>
              <a:rPr lang="en-US" dirty="0">
                <a:latin typeface="Times New Roman" pitchFamily="18" charset="0"/>
                <a:cs typeface="Times New Roman" pitchFamily="18" charset="0"/>
              </a:rPr>
            </a:br>
            <a:r>
              <a:rPr lang="en-US" dirty="0" err="1">
                <a:latin typeface="Times New Roman" pitchFamily="18" charset="0"/>
                <a:cs typeface="Times New Roman" pitchFamily="18" charset="0"/>
              </a:rPr>
              <a:t>Tuprog‘i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toshli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yaxshi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tovsag‘iz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kabi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kalkofil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toshli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yomon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o‘simliklarni</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kalkofob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deyiladi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288" y="3022332"/>
            <a:ext cx="3687695" cy="3400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984" y="3197345"/>
            <a:ext cx="3060833" cy="303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817" y="3197346"/>
            <a:ext cx="2795521" cy="3030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3494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144379"/>
            <a:ext cx="9606012" cy="6516303"/>
          </a:xfrm>
        </p:spPr>
        <p:txBody>
          <a:bodyPr/>
          <a:lstStyle/>
          <a:p>
            <a:pPr marL="0" indent="0">
              <a:spcBef>
                <a:spcPts val="0"/>
              </a:spcBef>
            </a:pPr>
            <a:r>
              <a:rPr lang="uz-Cyrl-UZ" sz="2000" dirty="0">
                <a:latin typeface="Times New Roman" pitchFamily="18" charset="0"/>
                <a:cs typeface="Times New Roman" pitchFamily="18" charset="0"/>
              </a:rPr>
              <a:t>Kalsiy tuzlariga o‘ta farqli o‘simliklar turi </a:t>
            </a:r>
            <a:r>
              <a:rPr lang="uz-Cyrl-UZ" sz="2000" b="1" i="1" dirty="0">
                <a:latin typeface="Times New Roman" pitchFamily="18" charset="0"/>
                <a:cs typeface="Times New Roman" pitchFamily="18" charset="0"/>
              </a:rPr>
              <a:t>kalsefoblar</a:t>
            </a:r>
            <a:r>
              <a:rPr lang="uz-Cyrl-UZ" sz="2000" dirty="0">
                <a:latin typeface="Times New Roman" pitchFamily="18" charset="0"/>
                <a:cs typeface="Times New Roman" pitchFamily="18" charset="0"/>
              </a:rPr>
              <a:t> deb ataladi. Ularga </a:t>
            </a:r>
            <a:r>
              <a:rPr lang="uz-Cyrl-UZ" sz="2000" dirty="0">
                <a:solidFill>
                  <a:srgbClr val="FF0000"/>
                </a:solidFill>
                <a:latin typeface="Times New Roman" pitchFamily="18" charset="0"/>
                <a:cs typeface="Times New Roman" pitchFamily="18" charset="0"/>
              </a:rPr>
              <a:t>oqmox, bogulnik, golubika, yeresk</a:t>
            </a:r>
            <a:r>
              <a:rPr lang="uz-Cyrl-UZ" sz="2000" dirty="0">
                <a:latin typeface="Times New Roman" pitchFamily="18" charset="0"/>
                <a:cs typeface="Times New Roman" pitchFamily="18" charset="0"/>
              </a:rPr>
              <a:t> va boshqalar kiradi.</a:t>
            </a:r>
            <a:endParaRPr lang="ru-RU" sz="2000" dirty="0">
              <a:latin typeface="Times New Roman" pitchFamily="18" charset="0"/>
              <a:cs typeface="Times New Roman" pitchFamily="18" charset="0"/>
            </a:endParaRPr>
          </a:p>
          <a:p>
            <a:pPr marL="0" indent="0">
              <a:spcBef>
                <a:spcPts val="0"/>
              </a:spcBef>
            </a:pPr>
            <a:r>
              <a:rPr lang="uz-Cyrl-UZ" sz="2000" dirty="0">
                <a:latin typeface="Times New Roman" pitchFamily="18" charset="0"/>
                <a:cs typeface="Times New Roman" pitchFamily="18" charset="0"/>
              </a:rPr>
              <a:t>        Shunday o‘simliklar ham borki, ular faqat chirindiga boy, syerunum, hosildor tuproqlarda yaxshi o‘sadi. </a:t>
            </a:r>
            <a:r>
              <a:rPr lang="en-US" sz="2000" dirty="0" err="1">
                <a:latin typeface="Times New Roman" pitchFamily="18" charset="0"/>
                <a:cs typeface="Times New Roman" pitchFamily="18" charset="0"/>
              </a:rPr>
              <a:t>Bunday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evroflar</a:t>
            </a:r>
            <a:r>
              <a:rPr lang="en-US" sz="2000" dirty="0">
                <a:latin typeface="Times New Roman" pitchFamily="18" charset="0"/>
                <a:cs typeface="Times New Roman" pitchFamily="18" charset="0"/>
              </a:rPr>
              <a:t> deb </a:t>
            </a:r>
            <a:r>
              <a:rPr lang="en-US" sz="2000" dirty="0" err="1">
                <a:latin typeface="Times New Roman" pitchFamily="18" charset="0"/>
                <a:cs typeface="Times New Roman" pitchFamily="18" charset="0"/>
              </a:rPr>
              <a:t>ataladi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misol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Tuprog‘i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yaxshi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qoqi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tovsag‘iz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kalkofil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yomon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kalkofob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deyiladi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marL="0" indent="0">
              <a:spcBef>
                <a:spcPts val="0"/>
              </a:spcBef>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sharoitda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guruhiga</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oligotrof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deyilib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qarag‘ay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Pinus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silvestris</a:t>
            </a:r>
            <a:r>
              <a:rPr lang="en-US" sz="2000" dirty="0">
                <a:latin typeface="Times New Roman" pitchFamily="18" charset="0"/>
                <a:cs typeface="Times New Roman" pitchFamily="18" charset="0"/>
              </a:rPr>
              <a:t> L.) </a:t>
            </a:r>
            <a:r>
              <a:rPr lang="en-US" sz="2000" dirty="0" err="1">
                <a:latin typeface="Times New Roman" pitchFamily="18" charset="0"/>
                <a:cs typeface="Times New Roman" pitchFamily="18" charset="0"/>
              </a:rPr>
              <a:t>misol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r>
              <a:rPr lang="en-US" dirty="0"/>
              <a:t/>
            </a:r>
            <a:br>
              <a:rPr lang="en-US" dirty="0"/>
            </a:b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510" y="3085933"/>
            <a:ext cx="2247900" cy="349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036" y="3085932"/>
            <a:ext cx="2857500" cy="3362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0536" y="3085933"/>
            <a:ext cx="4100980" cy="3362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1878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130" y="62432"/>
            <a:ext cx="9702265" cy="326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20" y="3416968"/>
            <a:ext cx="2848159" cy="321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463" y="3416969"/>
            <a:ext cx="3388093" cy="321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7309" y="3416969"/>
            <a:ext cx="2925061" cy="321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326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381" y="134755"/>
            <a:ext cx="9355754" cy="256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794" y="2772075"/>
            <a:ext cx="9695730" cy="244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33794" y="5138899"/>
            <a:ext cx="8964210" cy="923330"/>
          </a:xfrm>
          <a:prstGeom prst="rect">
            <a:avLst/>
          </a:prstGeom>
        </p:spPr>
        <p:txBody>
          <a:bodyPr wrap="square">
            <a:spAutoFit/>
          </a:bodyPr>
          <a:lstStyle/>
          <a:p>
            <a:r>
              <a:rPr lang="en-US" dirty="0">
                <a:latin typeface="Times New Roman"/>
                <a:ea typeface="Times New Roman"/>
              </a:rPr>
              <a:t>3. </a:t>
            </a:r>
            <a:r>
              <a:rPr lang="en-US" b="1" i="1" dirty="0" err="1">
                <a:latin typeface="Times New Roman"/>
                <a:ea typeface="Times New Roman"/>
              </a:rPr>
              <a:t>Mikrorelef</a:t>
            </a:r>
            <a:r>
              <a:rPr lang="en-US" dirty="0">
                <a:latin typeface="Times New Roman"/>
                <a:ea typeface="Times New Roman"/>
              </a:rPr>
              <a:t> </a:t>
            </a:r>
            <a:r>
              <a:rPr lang="en-US" dirty="0" err="1">
                <a:latin typeface="Times New Roman"/>
                <a:ea typeface="Times New Roman"/>
              </a:rPr>
              <a:t>uncha</a:t>
            </a:r>
            <a:r>
              <a:rPr lang="en-US" dirty="0">
                <a:latin typeface="Times New Roman"/>
                <a:ea typeface="Times New Roman"/>
              </a:rPr>
              <a:t> </a:t>
            </a:r>
            <a:r>
              <a:rPr lang="en-US" dirty="0" err="1">
                <a:latin typeface="Times New Roman"/>
                <a:ea typeface="Times New Roman"/>
              </a:rPr>
              <a:t>katta</a:t>
            </a:r>
            <a:r>
              <a:rPr lang="en-US" dirty="0">
                <a:latin typeface="Times New Roman"/>
                <a:ea typeface="Times New Roman"/>
              </a:rPr>
              <a:t> </a:t>
            </a:r>
            <a:r>
              <a:rPr lang="en-US" dirty="0" err="1">
                <a:latin typeface="Times New Roman"/>
                <a:ea typeface="Times New Roman"/>
              </a:rPr>
              <a:t>bo‘lmagan</a:t>
            </a:r>
            <a:r>
              <a:rPr lang="en-US" dirty="0">
                <a:latin typeface="Times New Roman"/>
                <a:ea typeface="Times New Roman"/>
              </a:rPr>
              <a:t> </a:t>
            </a:r>
            <a:r>
              <a:rPr lang="en-US" dirty="0" err="1">
                <a:latin typeface="Times New Roman"/>
                <a:ea typeface="Times New Roman"/>
              </a:rPr>
              <a:t>tepachalardan</a:t>
            </a:r>
            <a:r>
              <a:rPr lang="en-US" dirty="0">
                <a:latin typeface="Times New Roman"/>
                <a:ea typeface="Times New Roman"/>
              </a:rPr>
              <a:t> </a:t>
            </a:r>
            <a:r>
              <a:rPr lang="en-US" dirty="0" err="1">
                <a:latin typeface="Times New Roman"/>
                <a:ea typeface="Times New Roman"/>
              </a:rPr>
              <a:t>iborat</a:t>
            </a:r>
            <a:r>
              <a:rPr lang="en-US" dirty="0">
                <a:latin typeface="Times New Roman"/>
                <a:ea typeface="Times New Roman"/>
              </a:rPr>
              <a:t> </a:t>
            </a:r>
            <a:r>
              <a:rPr lang="en-US" dirty="0" err="1">
                <a:latin typeface="Times New Roman"/>
                <a:ea typeface="Times New Roman"/>
              </a:rPr>
              <a:t>bo‘ladi</a:t>
            </a:r>
            <a:r>
              <a:rPr lang="en-US" dirty="0">
                <a:latin typeface="Times New Roman"/>
                <a:ea typeface="Times New Roman"/>
              </a:rPr>
              <a:t>. </a:t>
            </a:r>
            <a:r>
              <a:rPr lang="en-US" dirty="0" err="1">
                <a:latin typeface="Times New Roman"/>
                <a:ea typeface="Times New Roman"/>
              </a:rPr>
              <a:t>Bunday</a:t>
            </a:r>
            <a:r>
              <a:rPr lang="en-US" dirty="0">
                <a:latin typeface="Times New Roman"/>
                <a:ea typeface="Times New Roman"/>
              </a:rPr>
              <a:t> </a:t>
            </a:r>
            <a:r>
              <a:rPr lang="en-US" dirty="0" err="1">
                <a:latin typeface="Times New Roman"/>
                <a:ea typeface="Times New Roman"/>
              </a:rPr>
              <a:t>tepachalar</a:t>
            </a:r>
            <a:r>
              <a:rPr lang="en-US" dirty="0">
                <a:latin typeface="Times New Roman"/>
                <a:ea typeface="Times New Roman"/>
              </a:rPr>
              <a:t> </a:t>
            </a:r>
            <a:r>
              <a:rPr lang="en-US" dirty="0" err="1">
                <a:latin typeface="Times New Roman"/>
                <a:ea typeface="Times New Roman"/>
              </a:rPr>
              <a:t>cho‘l</a:t>
            </a:r>
            <a:r>
              <a:rPr lang="en-US" dirty="0">
                <a:latin typeface="Times New Roman"/>
                <a:ea typeface="Times New Roman"/>
              </a:rPr>
              <a:t> </a:t>
            </a:r>
            <a:r>
              <a:rPr lang="en-US" dirty="0" err="1">
                <a:latin typeface="Times New Roman"/>
                <a:ea typeface="Times New Roman"/>
              </a:rPr>
              <a:t>mintaqasida</a:t>
            </a:r>
            <a:r>
              <a:rPr lang="en-US" dirty="0">
                <a:latin typeface="Times New Roman"/>
                <a:ea typeface="Times New Roman"/>
              </a:rPr>
              <a:t>, </a:t>
            </a:r>
            <a:r>
              <a:rPr lang="en-US" dirty="0" err="1">
                <a:latin typeface="Times New Roman"/>
                <a:ea typeface="Times New Roman"/>
              </a:rPr>
              <a:t>adir</a:t>
            </a:r>
            <a:r>
              <a:rPr lang="en-US" dirty="0">
                <a:latin typeface="Times New Roman"/>
                <a:ea typeface="Times New Roman"/>
              </a:rPr>
              <a:t> </a:t>
            </a:r>
            <a:r>
              <a:rPr lang="en-US" dirty="0" err="1">
                <a:latin typeface="Times New Roman"/>
                <a:ea typeface="Times New Roman"/>
              </a:rPr>
              <a:t>mintaqasining</a:t>
            </a:r>
            <a:r>
              <a:rPr lang="en-US" dirty="0">
                <a:latin typeface="Times New Roman"/>
                <a:ea typeface="Times New Roman"/>
              </a:rPr>
              <a:t> </a:t>
            </a:r>
            <a:r>
              <a:rPr lang="en-US" dirty="0" err="1">
                <a:latin typeface="Times New Roman"/>
                <a:ea typeface="Times New Roman"/>
              </a:rPr>
              <a:t>tekis</a:t>
            </a:r>
            <a:r>
              <a:rPr lang="en-US" dirty="0">
                <a:latin typeface="Times New Roman"/>
                <a:ea typeface="Times New Roman"/>
              </a:rPr>
              <a:t> </a:t>
            </a:r>
            <a:r>
              <a:rPr lang="en-US" dirty="0" err="1">
                <a:latin typeface="Times New Roman"/>
                <a:ea typeface="Times New Roman"/>
              </a:rPr>
              <a:t>qismida</a:t>
            </a:r>
            <a:r>
              <a:rPr lang="en-US" dirty="0">
                <a:latin typeface="Times New Roman"/>
                <a:ea typeface="Times New Roman"/>
              </a:rPr>
              <a:t> </a:t>
            </a:r>
            <a:r>
              <a:rPr lang="en-US" dirty="0" err="1">
                <a:latin typeface="Times New Roman"/>
                <a:ea typeface="Times New Roman"/>
              </a:rPr>
              <a:t>kemiruvchi</a:t>
            </a:r>
            <a:r>
              <a:rPr lang="en-US" dirty="0">
                <a:latin typeface="Times New Roman"/>
                <a:ea typeface="Times New Roman"/>
              </a:rPr>
              <a:t> </a:t>
            </a:r>
            <a:r>
              <a:rPr lang="en-US" dirty="0" err="1">
                <a:latin typeface="Times New Roman"/>
                <a:ea typeface="Times New Roman"/>
              </a:rPr>
              <a:t>jonivorlarning</a:t>
            </a:r>
            <a:r>
              <a:rPr lang="en-US" dirty="0">
                <a:latin typeface="Times New Roman"/>
                <a:ea typeface="Times New Roman"/>
              </a:rPr>
              <a:t> </a:t>
            </a:r>
            <a:r>
              <a:rPr lang="en-US" dirty="0" err="1">
                <a:latin typeface="Times New Roman"/>
                <a:ea typeface="Times New Roman"/>
              </a:rPr>
              <a:t>faoliyati</a:t>
            </a:r>
            <a:r>
              <a:rPr lang="en-US" dirty="0">
                <a:latin typeface="Times New Roman"/>
                <a:ea typeface="Times New Roman"/>
              </a:rPr>
              <a:t> </a:t>
            </a:r>
            <a:r>
              <a:rPr lang="en-US" dirty="0" err="1">
                <a:latin typeface="Times New Roman"/>
                <a:ea typeface="Times New Roman"/>
              </a:rPr>
              <a:t>natijasida</a:t>
            </a:r>
            <a:r>
              <a:rPr lang="en-US" dirty="0">
                <a:latin typeface="Times New Roman"/>
                <a:ea typeface="Times New Roman"/>
              </a:rPr>
              <a:t> </a:t>
            </a:r>
            <a:r>
              <a:rPr lang="en-US" dirty="0" err="1">
                <a:latin typeface="Times New Roman"/>
                <a:ea typeface="Times New Roman"/>
              </a:rPr>
              <a:t>hosil</a:t>
            </a:r>
            <a:r>
              <a:rPr lang="en-US" dirty="0">
                <a:latin typeface="Times New Roman"/>
                <a:ea typeface="Times New Roman"/>
              </a:rPr>
              <a:t> </a:t>
            </a:r>
            <a:r>
              <a:rPr lang="en-US" dirty="0" err="1">
                <a:latin typeface="Times New Roman"/>
                <a:ea typeface="Times New Roman"/>
              </a:rPr>
              <a:t>bo‘ladi</a:t>
            </a:r>
            <a:r>
              <a:rPr lang="en-US" dirty="0">
                <a:latin typeface="Times New Roman"/>
                <a:ea typeface="Times New Roman"/>
              </a:rPr>
              <a:t>.</a:t>
            </a:r>
            <a:endParaRPr lang="ru-RU" dirty="0"/>
          </a:p>
        </p:txBody>
      </p:sp>
    </p:spTree>
    <p:extLst>
      <p:ext uri="{BB962C8B-B14F-4D97-AF65-F5344CB8AC3E}">
        <p14:creationId xmlns:p14="http://schemas.microsoft.com/office/powerpoint/2010/main" val="628320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4831882" cy="3619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Факторы почвообразова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380" y="38034"/>
            <a:ext cx="5130265" cy="3504064"/>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27" y="3542099"/>
            <a:ext cx="10029525" cy="306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51263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3513" y="384823"/>
            <a:ext cx="9172874" cy="240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66" y="2723950"/>
            <a:ext cx="9050838" cy="112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166" y="3850107"/>
            <a:ext cx="9156716" cy="1020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36" y="4907180"/>
            <a:ext cx="9281845" cy="172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5093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Объект 7"/>
          <p:cNvGraphicFramePr>
            <a:graphicFrameLocks noGrp="1"/>
          </p:cNvGraphicFramePr>
          <p:nvPr>
            <p:ph idx="1"/>
            <p:extLst>
              <p:ext uri="{D42A27DB-BD31-4B8C-83A1-F6EECF244321}">
                <p14:modId xmlns:p14="http://schemas.microsoft.com/office/powerpoint/2010/main" val="1891012191"/>
              </p:ext>
            </p:extLst>
          </p:nvPr>
        </p:nvGraphicFramePr>
        <p:xfrm>
          <a:off x="182881" y="356139"/>
          <a:ext cx="9221001" cy="6065653"/>
        </p:xfrm>
        <a:graphic>
          <a:graphicData uri="http://schemas.openxmlformats.org/drawingml/2006/table">
            <a:tbl>
              <a:tblPr firstRow="1" firstCol="1" bandRow="1"/>
              <a:tblGrid>
                <a:gridCol w="495913">
                  <a:extLst>
                    <a:ext uri="{9D8B030D-6E8A-4147-A177-3AD203B41FA5}">
                      <a16:colId xmlns:a16="http://schemas.microsoft.com/office/drawing/2014/main" xmlns="" val="20000"/>
                    </a:ext>
                  </a:extLst>
                </a:gridCol>
                <a:gridCol w="1122839">
                  <a:extLst>
                    <a:ext uri="{9D8B030D-6E8A-4147-A177-3AD203B41FA5}">
                      <a16:colId xmlns:a16="http://schemas.microsoft.com/office/drawing/2014/main" xmlns="" val="20001"/>
                    </a:ext>
                  </a:extLst>
                </a:gridCol>
                <a:gridCol w="7602249">
                  <a:extLst>
                    <a:ext uri="{9D8B030D-6E8A-4147-A177-3AD203B41FA5}">
                      <a16:colId xmlns:a16="http://schemas.microsoft.com/office/drawing/2014/main" xmlns="" val="20002"/>
                    </a:ext>
                  </a:extLst>
                </a:gridCol>
              </a:tblGrid>
              <a:tr h="680576">
                <a:tc>
                  <a:txBody>
                    <a:bodyPr/>
                    <a:lstStyle/>
                    <a:p>
                      <a:pPr algn="just">
                        <a:lnSpc>
                          <a:spcPct val="115000"/>
                        </a:lnSpc>
                        <a:spcAft>
                          <a:spcPts val="0"/>
                        </a:spcAft>
                      </a:pPr>
                      <a:r>
                        <a:rPr lang="uz-Cyrl-UZ" sz="1100" dirty="0">
                          <a:effectLst/>
                          <a:latin typeface="Times New Roman"/>
                          <a:ea typeface="Calibri"/>
                          <a:cs typeface="Times New Roman"/>
                        </a:rPr>
                        <a:t>№</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O’simliklarning ekologik guruhlari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50" b="1">
                          <a:effectLst/>
                          <a:latin typeface="Times New Roman"/>
                          <a:ea typeface="Calibri"/>
                          <a:cs typeface="Times New Roman"/>
                        </a:rPr>
                        <a:t>Xossalari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850720">
                <a:tc>
                  <a:txBody>
                    <a:bodyPr/>
                    <a:lstStyle/>
                    <a:p>
                      <a:pPr algn="just">
                        <a:lnSpc>
                          <a:spcPct val="115000"/>
                        </a:lnSpc>
                        <a:spcAft>
                          <a:spcPts val="0"/>
                        </a:spcAft>
                      </a:pPr>
                      <a:r>
                        <a:rPr lang="en-US" sz="1400">
                          <a:effectLst/>
                          <a:latin typeface="Times New Roman"/>
                          <a:ea typeface="Calibri"/>
                          <a:cs typeface="Times New Roman"/>
                        </a:rPr>
                        <a:t>1</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psammofitlar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Qumli tuproqlarda o‘sadigan o‘simlik turlari.</a:t>
                      </a:r>
                      <a:r>
                        <a:rPr lang="en-US" sz="1050" b="1" kern="1200">
                          <a:solidFill>
                            <a:srgbClr val="404040"/>
                          </a:solidFill>
                          <a:effectLst/>
                          <a:latin typeface="Times New Roman"/>
                          <a:ea typeface="Times New Roman"/>
                          <a:cs typeface="Times New Roman"/>
                        </a:rPr>
                        <a:t> </a:t>
                      </a:r>
                      <a:r>
                        <a:rPr lang="en-US" sz="1050" b="1">
                          <a:effectLst/>
                          <a:latin typeface="Times New Roman"/>
                          <a:ea typeface="Calibri"/>
                          <a:cs typeface="Times New Roman"/>
                        </a:rPr>
                        <a:t>Bu turlar, odatda, zich va qalin tarmoqlangan ildiz sistemasiga ega bo‘lib, qumlarni ko‘chib yurishdan asraydi, tuproqdagi cheklangan omil bo‘lgan namlikni saqlaydi. Psammofitlarning o‘ziga xos xususiyatlaridan biri </a:t>
                      </a:r>
                      <a:r>
                        <a:rPr lang="en-US" sz="1050" b="1" i="1">
                          <a:effectLst/>
                          <a:latin typeface="Times New Roman"/>
                          <a:ea typeface="Calibri"/>
                          <a:cs typeface="Times New Roman"/>
                        </a:rPr>
                        <a:t>anemoxorlikdir</a:t>
                      </a:r>
                      <a:r>
                        <a:rPr lang="en-US" sz="1050" b="1">
                          <a:effectLst/>
                          <a:latin typeface="Times New Roman"/>
                          <a:ea typeface="Calibri"/>
                          <a:cs typeface="Times New Roman"/>
                        </a:rPr>
                        <a:t>, ya’ni mevalari shamollar yordamida tarqaladi.</a:t>
                      </a:r>
                      <a:r>
                        <a:rPr lang="en-US" sz="1050" b="1" kern="1200">
                          <a:solidFill>
                            <a:srgbClr val="404040"/>
                          </a:solidFill>
                          <a:effectLst/>
                          <a:latin typeface="Times New Roman"/>
                          <a:ea typeface="Times New Roman"/>
                          <a:cs typeface="Times New Roman"/>
                        </a:rPr>
                        <a:t> </a:t>
                      </a:r>
                      <a:r>
                        <a:rPr lang="en-US" sz="1050" b="1">
                          <a:effectLst/>
                          <a:latin typeface="Times New Roman"/>
                          <a:ea typeface="Calibri"/>
                          <a:cs typeface="Times New Roman"/>
                        </a:rPr>
                        <a:t>cho‘llarda o‘suvchi </a:t>
                      </a:r>
                      <a:r>
                        <a:rPr lang="en-US" sz="1050" b="1">
                          <a:solidFill>
                            <a:srgbClr val="FF0000"/>
                          </a:solidFill>
                          <a:effectLst/>
                          <a:latin typeface="Times New Roman"/>
                          <a:ea typeface="Calibri"/>
                          <a:cs typeface="Times New Roman"/>
                        </a:rPr>
                        <a:t>juzg‘un, iloq,</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rovoch,</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selin, chayir,</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yaltirbosh  </a:t>
                      </a:r>
                      <a:r>
                        <a:rPr lang="en-US" sz="1050" b="1">
                          <a:effectLst/>
                          <a:latin typeface="Times New Roman"/>
                          <a:ea typeface="Calibri"/>
                          <a:cs typeface="Times New Roman"/>
                        </a:rPr>
                        <a:t>kabi turlar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70144">
                <a:tc>
                  <a:txBody>
                    <a:bodyPr/>
                    <a:lstStyle/>
                    <a:p>
                      <a:pPr algn="just">
                        <a:lnSpc>
                          <a:spcPct val="115000"/>
                        </a:lnSpc>
                        <a:spcAft>
                          <a:spcPts val="0"/>
                        </a:spcAft>
                      </a:pPr>
                      <a:r>
                        <a:rPr lang="en-US" sz="1400">
                          <a:effectLst/>
                          <a:latin typeface="Times New Roman"/>
                          <a:ea typeface="Calibri"/>
                          <a:cs typeface="Times New Roman"/>
                        </a:rPr>
                        <a:t>2</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indefyerent</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Tuproqning tarkibiga farqsiz bo‘ladi. </a:t>
                      </a:r>
                      <a:r>
                        <a:rPr lang="en-US" sz="1050" b="1">
                          <a:solidFill>
                            <a:srgbClr val="FF0000"/>
                          </a:solidFill>
                          <a:effectLst/>
                          <a:latin typeface="Times New Roman"/>
                          <a:ea typeface="Calibri"/>
                          <a:cs typeface="Times New Roman"/>
                        </a:rPr>
                        <a:t>landish, botqoq binafshasi, betaga</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0144">
                <a:tc>
                  <a:txBody>
                    <a:bodyPr/>
                    <a:lstStyle/>
                    <a:p>
                      <a:pPr algn="just">
                        <a:lnSpc>
                          <a:spcPct val="115000"/>
                        </a:lnSpc>
                        <a:spcAft>
                          <a:spcPts val="0"/>
                        </a:spcAft>
                      </a:pPr>
                      <a:r>
                        <a:rPr lang="en-US" sz="1400">
                          <a:effectLst/>
                          <a:latin typeface="Times New Roman"/>
                          <a:ea typeface="Calibri"/>
                          <a:cs typeface="Times New Roman"/>
                        </a:rPr>
                        <a:t>3</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Atsidofillar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err="1">
                          <a:effectLst/>
                          <a:latin typeface="Times New Roman"/>
                          <a:ea typeface="Calibri"/>
                          <a:cs typeface="Times New Roman"/>
                        </a:rPr>
                        <a:t>Kislotali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yaxshi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o‘sadi</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otquloq</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g‘ozpanja</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chyernika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bagulnik</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kabi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turlar</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40288">
                <a:tc>
                  <a:txBody>
                    <a:bodyPr/>
                    <a:lstStyle/>
                    <a:p>
                      <a:pPr algn="just">
                        <a:lnSpc>
                          <a:spcPct val="115000"/>
                        </a:lnSpc>
                        <a:spcAft>
                          <a:spcPts val="0"/>
                        </a:spcAft>
                      </a:pPr>
                      <a:r>
                        <a:rPr lang="en-US" sz="1400">
                          <a:effectLst/>
                          <a:latin typeface="Times New Roman"/>
                          <a:ea typeface="Calibri"/>
                          <a:cs typeface="Times New Roman"/>
                        </a:rPr>
                        <a:t>4</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neytrofillar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err="1">
                          <a:effectLst/>
                          <a:latin typeface="Times New Roman"/>
                          <a:ea typeface="Calibri"/>
                          <a:cs typeface="Times New Roman"/>
                        </a:rPr>
                        <a:t>Neytral</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muhitli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yaxshi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o‘sad</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Oqso‘xta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ajriqbosh</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hilol</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beda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va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sebarganing</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ba’zi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turlari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lavlagi</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40288">
                <a:tc>
                  <a:txBody>
                    <a:bodyPr/>
                    <a:lstStyle/>
                    <a:p>
                      <a:pPr algn="just">
                        <a:lnSpc>
                          <a:spcPct val="115000"/>
                        </a:lnSpc>
                        <a:spcAft>
                          <a:spcPts val="0"/>
                        </a:spcAft>
                      </a:pPr>
                      <a:r>
                        <a:rPr lang="en-US" sz="1400">
                          <a:effectLst/>
                          <a:latin typeface="Times New Roman"/>
                          <a:ea typeface="Calibri"/>
                          <a:cs typeface="Times New Roman"/>
                        </a:rPr>
                        <a:t>5</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i="1">
                          <a:effectLst/>
                          <a:latin typeface="Times New Roman"/>
                          <a:ea typeface="Calibri"/>
                          <a:cs typeface="Times New Roman"/>
                        </a:rPr>
                        <a:t>Bazofillar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ishqoriy tuproqda yaxshi o‘sib, bularga </a:t>
                      </a:r>
                      <a:r>
                        <a:rPr lang="uz-Cyrl-UZ" sz="1050" b="1">
                          <a:solidFill>
                            <a:srgbClr val="FF0000"/>
                          </a:solidFill>
                          <a:effectLst/>
                          <a:latin typeface="Times New Roman"/>
                          <a:ea typeface="Calibri"/>
                          <a:cs typeface="Times New Roman"/>
                        </a:rPr>
                        <a:t>qiltiqsiz yaltirbosh , dukkakdoshlarning ba’zi </a:t>
                      </a:r>
                      <a:r>
                        <a:rPr lang="uz-Cyrl-UZ" sz="1050" b="1">
                          <a:effectLst/>
                          <a:latin typeface="Times New Roman"/>
                          <a:ea typeface="Calibri"/>
                          <a:cs typeface="Times New Roman"/>
                        </a:rPr>
                        <a:t>vakillari misol bo‘ladi.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510432">
                <a:tc>
                  <a:txBody>
                    <a:bodyPr/>
                    <a:lstStyle/>
                    <a:p>
                      <a:pPr algn="just">
                        <a:lnSpc>
                          <a:spcPct val="115000"/>
                        </a:lnSpc>
                        <a:spcAft>
                          <a:spcPts val="0"/>
                        </a:spcAft>
                      </a:pPr>
                      <a:r>
                        <a:rPr lang="en-US" sz="1400">
                          <a:effectLst/>
                          <a:latin typeface="Times New Roman"/>
                          <a:ea typeface="Calibri"/>
                          <a:cs typeface="Times New Roman"/>
                        </a:rPr>
                        <a:t>6</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galofitlar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Sho‘r tuproqli yerlar O‘rta Osiyoda ko‘p bo‘lib bu yerlarda </a:t>
                      </a:r>
                      <a:r>
                        <a:rPr lang="uz-Cyrl-UZ" sz="1050" b="1">
                          <a:solidFill>
                            <a:srgbClr val="FF0000"/>
                          </a:solidFill>
                          <a:effectLst/>
                          <a:latin typeface="Times New Roman"/>
                          <a:ea typeface="Calibri"/>
                          <a:cs typeface="Times New Roman"/>
                        </a:rPr>
                        <a:t>qorasho‘ra, qizilquyonjun , boyalish, oqboyalish, baliqko‘z , sho‘rbo‘ta, buyurg‘un, nayzaqora</a:t>
                      </a:r>
                      <a:r>
                        <a:rPr lang="uz-Cyrl-UZ" sz="1050" b="1">
                          <a:effectLst/>
                          <a:latin typeface="Times New Roman"/>
                          <a:ea typeface="Calibri"/>
                          <a:cs typeface="Times New Roman"/>
                        </a:rPr>
                        <a:t> va bir yillik o‘t va butalar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40288">
                <a:tc>
                  <a:txBody>
                    <a:bodyPr/>
                    <a:lstStyle/>
                    <a:p>
                      <a:pPr algn="just">
                        <a:lnSpc>
                          <a:spcPct val="115000"/>
                        </a:lnSpc>
                        <a:spcAft>
                          <a:spcPts val="0"/>
                        </a:spcAft>
                      </a:pPr>
                      <a:r>
                        <a:rPr lang="en-US" sz="1400">
                          <a:effectLst/>
                          <a:latin typeface="Times New Roman"/>
                          <a:ea typeface="Calibri"/>
                          <a:cs typeface="Times New Roman"/>
                        </a:rPr>
                        <a:t>7</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kalsefillar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Karbonatli tuproqda o‘sadigan turlar. dobulg‘i, rus bo‘tako‘zi, chalov, kunjut, g‘o‘za , tok va boshqa turlar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40288">
                <a:tc>
                  <a:txBody>
                    <a:bodyPr/>
                    <a:lstStyle/>
                    <a:p>
                      <a:pPr algn="just">
                        <a:lnSpc>
                          <a:spcPct val="115000"/>
                        </a:lnSpc>
                        <a:spcAft>
                          <a:spcPts val="0"/>
                        </a:spcAft>
                      </a:pPr>
                      <a:r>
                        <a:rPr lang="en-US" sz="1400">
                          <a:effectLst/>
                          <a:latin typeface="Times New Roman"/>
                          <a:ea typeface="Calibri"/>
                          <a:cs typeface="Times New Roman"/>
                        </a:rPr>
                        <a:t>8</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i="1">
                          <a:effectLst/>
                          <a:latin typeface="Times New Roman"/>
                          <a:ea typeface="Calibri"/>
                          <a:cs typeface="Times New Roman"/>
                        </a:rPr>
                        <a:t>kalsefoblar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         </a:t>
                      </a:r>
                      <a:r>
                        <a:rPr lang="uz-Cyrl-UZ" sz="1050" b="1">
                          <a:effectLst/>
                          <a:latin typeface="Times New Roman"/>
                          <a:ea typeface="Calibri"/>
                          <a:cs typeface="Times New Roman"/>
                        </a:rPr>
                        <a:t>Kalsiy tuzlariga o‘ta farqli o‘simliklar turi </a:t>
                      </a:r>
                      <a:r>
                        <a:rPr lang="uz-Cyrl-UZ" sz="1050" b="1" i="1">
                          <a:effectLst/>
                          <a:latin typeface="Times New Roman"/>
                          <a:ea typeface="Calibri"/>
                          <a:cs typeface="Times New Roman"/>
                        </a:rPr>
                        <a:t>kalsefoblar</a:t>
                      </a:r>
                      <a:r>
                        <a:rPr lang="uz-Cyrl-UZ" sz="1050" b="1">
                          <a:effectLst/>
                          <a:latin typeface="Times New Roman"/>
                          <a:ea typeface="Calibri"/>
                          <a:cs typeface="Times New Roman"/>
                        </a:rPr>
                        <a:t> deb ataladi. Ularga </a:t>
                      </a:r>
                      <a:r>
                        <a:rPr lang="uz-Cyrl-UZ" sz="1050" b="1">
                          <a:solidFill>
                            <a:srgbClr val="FF0000"/>
                          </a:solidFill>
                          <a:effectLst/>
                          <a:latin typeface="Times New Roman"/>
                          <a:ea typeface="Calibri"/>
                          <a:cs typeface="Times New Roman"/>
                        </a:rPr>
                        <a:t>oqmox, bogulnik, golubika, vyeresk </a:t>
                      </a:r>
                      <a:r>
                        <a:rPr lang="uz-Cyrl-UZ" sz="1050" b="1">
                          <a:effectLst/>
                          <a:latin typeface="Times New Roman"/>
                          <a:ea typeface="Calibri"/>
                          <a:cs typeface="Times New Roman"/>
                        </a:rPr>
                        <a:t>va boshqalar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40288">
                <a:tc>
                  <a:txBody>
                    <a:bodyPr/>
                    <a:lstStyle/>
                    <a:p>
                      <a:pPr algn="just">
                        <a:lnSpc>
                          <a:spcPct val="115000"/>
                        </a:lnSpc>
                        <a:spcAft>
                          <a:spcPts val="0"/>
                        </a:spcAft>
                      </a:pPr>
                      <a:r>
                        <a:rPr lang="en-US" sz="1400" dirty="0">
                          <a:effectLst/>
                          <a:latin typeface="Times New Roman"/>
                          <a:ea typeface="Calibri"/>
                          <a:cs typeface="Times New Roman"/>
                        </a:rPr>
                        <a:t>9</a:t>
                      </a:r>
                      <a:endParaRPr lang="ru-RU" sz="14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evroflar</a:t>
                      </a:r>
                      <a:r>
                        <a:rPr lang="en-US" sz="1050" b="1">
                          <a:effectLst/>
                          <a:latin typeface="Times New Roman"/>
                          <a:ea typeface="Calibri"/>
                          <a:cs typeface="Times New Roman"/>
                        </a:rPr>
                        <a:t> </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        ular faqat chirindiga boy, serunum, hosildor tuproqlarda yaxshi o‘sadi. </a:t>
                      </a:r>
                      <a:r>
                        <a:rPr lang="en-US" sz="1050" b="1">
                          <a:effectLst/>
                          <a:latin typeface="Times New Roman"/>
                          <a:ea typeface="Calibri"/>
                          <a:cs typeface="Times New Roman"/>
                        </a:rPr>
                        <a:t>Bunday turlar </a:t>
                      </a:r>
                      <a:r>
                        <a:rPr lang="en-US" sz="1050" b="1" i="1">
                          <a:effectLst/>
                          <a:latin typeface="Times New Roman"/>
                          <a:ea typeface="Calibri"/>
                          <a:cs typeface="Times New Roman"/>
                        </a:rPr>
                        <a:t>evroflar</a:t>
                      </a:r>
                      <a:r>
                        <a:rPr lang="en-US" sz="1050" b="1">
                          <a:effectLst/>
                          <a:latin typeface="Times New Roman"/>
                          <a:ea typeface="Calibri"/>
                          <a:cs typeface="Times New Roman"/>
                        </a:rPr>
                        <a:t> deb ataladi, ularga</a:t>
                      </a:r>
                      <a:r>
                        <a:rPr lang="en-US" sz="1050" b="1">
                          <a:solidFill>
                            <a:srgbClr val="FF0000"/>
                          </a:solidFill>
                          <a:effectLst/>
                          <a:latin typeface="Times New Roman"/>
                          <a:ea typeface="Calibri"/>
                          <a:cs typeface="Times New Roman"/>
                        </a:rPr>
                        <a:t> eman </a:t>
                      </a:r>
                      <a:r>
                        <a:rPr lang="en-US" sz="1050" b="1">
                          <a:effectLst/>
                          <a:latin typeface="Times New Roman"/>
                          <a:ea typeface="Calibri"/>
                          <a:cs typeface="Times New Roman"/>
                        </a:rPr>
                        <a:t>daraxti misol bo‘la oladi.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12013">
                <a:tc>
                  <a:txBody>
                    <a:bodyPr/>
                    <a:lstStyle/>
                    <a:p>
                      <a:pPr algn="just">
                        <a:lnSpc>
                          <a:spcPct val="115000"/>
                        </a:lnSpc>
                        <a:spcAft>
                          <a:spcPts val="0"/>
                        </a:spcAft>
                      </a:pPr>
                      <a:r>
                        <a:rPr lang="en-US" sz="1400" dirty="0">
                          <a:effectLst/>
                          <a:latin typeface="Times New Roman"/>
                          <a:ea typeface="Calibri"/>
                          <a:cs typeface="Times New Roman"/>
                        </a:rPr>
                        <a:t>10</a:t>
                      </a:r>
                      <a:endParaRPr lang="ru-RU" sz="14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kalkofil</a:t>
                      </a:r>
                      <a:r>
                        <a:rPr lang="en-US" sz="1050" b="1">
                          <a:effectLst/>
                          <a:latin typeface="Times New Roman"/>
                          <a:ea typeface="Calibri"/>
                          <a:cs typeface="Times New Roman"/>
                        </a:rPr>
                        <a:t>,  </a:t>
                      </a:r>
                      <a:r>
                        <a:rPr lang="en-US" sz="1050" b="1" i="1">
                          <a:effectLst/>
                          <a:latin typeface="Times New Roman"/>
                          <a:ea typeface="Calibri"/>
                          <a:cs typeface="Times New Roman"/>
                        </a:rPr>
                        <a:t>kalkofob</a:t>
                      </a:r>
                      <a:r>
                        <a:rPr lang="en-US" sz="1050" b="1">
                          <a:effectLst/>
                          <a:latin typeface="Times New Roman"/>
                          <a:ea typeface="Calibri"/>
                          <a:cs typeface="Times New Roman"/>
                        </a:rPr>
                        <a:t> </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Tuprog‘i toshli bo‘lgan muhitda yaxshi o‘suvchi qoqi, tovsag‘iz kabi turlar </a:t>
                      </a:r>
                      <a:r>
                        <a:rPr lang="en-US" sz="1050" b="1" i="1">
                          <a:solidFill>
                            <a:srgbClr val="FF0000"/>
                          </a:solidFill>
                          <a:effectLst/>
                          <a:latin typeface="Times New Roman"/>
                          <a:ea typeface="Calibri"/>
                          <a:cs typeface="Times New Roman"/>
                        </a:rPr>
                        <a:t>kalkofil</a:t>
                      </a:r>
                      <a:r>
                        <a:rPr lang="en-US" sz="1050" b="1">
                          <a:effectLst/>
                          <a:latin typeface="Times New Roman"/>
                          <a:ea typeface="Calibri"/>
                          <a:cs typeface="Times New Roman"/>
                        </a:rPr>
                        <a:t>, toshli muhitda yomon o‘suvchi o‘simliklarni </a:t>
                      </a:r>
                      <a:r>
                        <a:rPr lang="en-US" sz="1050" b="1" i="1">
                          <a:solidFill>
                            <a:srgbClr val="FF0000"/>
                          </a:solidFill>
                          <a:effectLst/>
                          <a:latin typeface="Times New Roman"/>
                          <a:ea typeface="Calibri"/>
                          <a:cs typeface="Times New Roman"/>
                        </a:rPr>
                        <a:t>kalkofob</a:t>
                      </a:r>
                      <a:r>
                        <a:rPr lang="en-US" sz="1050" b="1">
                          <a:effectLst/>
                          <a:latin typeface="Times New Roman"/>
                          <a:ea typeface="Calibri"/>
                          <a:cs typeface="Times New Roman"/>
                        </a:rPr>
                        <a:t> o‘simliklar deyiladi.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510432">
                <a:tc>
                  <a:txBody>
                    <a:bodyPr/>
                    <a:lstStyle/>
                    <a:p>
                      <a:pPr algn="just">
                        <a:lnSpc>
                          <a:spcPct val="115000"/>
                        </a:lnSpc>
                        <a:spcAft>
                          <a:spcPts val="0"/>
                        </a:spcAft>
                      </a:pPr>
                      <a:r>
                        <a:rPr lang="en-US" sz="1100" dirty="0">
                          <a:effectLst/>
                          <a:latin typeface="Times New Roman"/>
                          <a:ea typeface="Calibri"/>
                          <a:cs typeface="Times New Roman"/>
                        </a:rPr>
                        <a:t> 11</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oligotrof</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Minyeral oziq moddalari tuproq tarkibida kam bo‘lgan sharoitda o‘suvchi o‘simliklar guruhiga </a:t>
                      </a:r>
                      <a:r>
                        <a:rPr lang="en-US" sz="1050" b="1" i="1">
                          <a:effectLst/>
                          <a:latin typeface="Times New Roman"/>
                          <a:ea typeface="Calibri"/>
                          <a:cs typeface="Times New Roman"/>
                        </a:rPr>
                        <a:t>oligotrof</a:t>
                      </a:r>
                      <a:r>
                        <a:rPr lang="en-US" sz="1050" b="1">
                          <a:effectLst/>
                          <a:latin typeface="Times New Roman"/>
                          <a:ea typeface="Calibri"/>
                          <a:cs typeface="Times New Roman"/>
                        </a:rPr>
                        <a:t> o‘simliklar deyilib, bunga </a:t>
                      </a:r>
                      <a:r>
                        <a:rPr lang="en-US" sz="1050" b="1">
                          <a:solidFill>
                            <a:srgbClr val="FF0000"/>
                          </a:solidFill>
                          <a:effectLst/>
                          <a:latin typeface="Times New Roman"/>
                          <a:ea typeface="Calibri"/>
                          <a:cs typeface="Times New Roman"/>
                        </a:rPr>
                        <a:t>qarag‘ay </a:t>
                      </a:r>
                      <a:r>
                        <a:rPr lang="en-US" sz="1050" b="1">
                          <a:effectLst/>
                          <a:latin typeface="Times New Roman"/>
                          <a:ea typeface="Calibri"/>
                          <a:cs typeface="Times New Roman"/>
                        </a:rPr>
                        <a:t>misol bo‘ladi.</a:t>
                      </a:r>
                      <a:br>
                        <a:rPr lang="en-US" sz="1050" b="1">
                          <a:effectLst/>
                          <a:latin typeface="Times New Roman"/>
                          <a:ea typeface="Calibri"/>
                          <a:cs typeface="Times New Roman"/>
                        </a:rPr>
                      </a:b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0144">
                <a:tc>
                  <a:txBody>
                    <a:bodyPr/>
                    <a:lstStyle/>
                    <a:p>
                      <a:pPr algn="just">
                        <a:lnSpc>
                          <a:spcPct val="115000"/>
                        </a:lnSpc>
                        <a:spcAft>
                          <a:spcPts val="0"/>
                        </a:spcAft>
                      </a:pPr>
                      <a:r>
                        <a:rPr lang="en-US" sz="1100" dirty="0">
                          <a:effectLst/>
                          <a:latin typeface="Times New Roman"/>
                          <a:ea typeface="Calibri"/>
                          <a:cs typeface="Times New Roman"/>
                        </a:rPr>
                        <a:t> 12</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Geofillar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Rivojlanishinig bir qismi yoki biron fazasi albatta tuproqda o’tadi. </a:t>
                      </a:r>
                      <a:r>
                        <a:rPr lang="en-US" sz="1050" b="1">
                          <a:solidFill>
                            <a:srgbClr val="FF0000"/>
                          </a:solidFill>
                          <a:effectLst/>
                          <a:latin typeface="Times New Roman"/>
                          <a:ea typeface="Calibri"/>
                          <a:cs typeface="Times New Roman"/>
                        </a:rPr>
                        <a:t>Sarancha, qo’ng’izlar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40288">
                <a:tc>
                  <a:txBody>
                    <a:bodyPr/>
                    <a:lstStyle/>
                    <a:p>
                      <a:pPr algn="just">
                        <a:lnSpc>
                          <a:spcPct val="115000"/>
                        </a:lnSpc>
                        <a:spcAft>
                          <a:spcPts val="0"/>
                        </a:spcAft>
                      </a:pPr>
                      <a:r>
                        <a:rPr lang="en-US" sz="1100" dirty="0">
                          <a:effectLst/>
                          <a:latin typeface="Times New Roman"/>
                          <a:ea typeface="Calibri"/>
                          <a:cs typeface="Times New Roman"/>
                        </a:rPr>
                        <a:t> 13</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Geobiontlar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Tuproqda doim yashovchlar. </a:t>
                      </a:r>
                      <a:r>
                        <a:rPr lang="en-US" sz="1050" b="1">
                          <a:solidFill>
                            <a:srgbClr val="FF0000"/>
                          </a:solidFill>
                          <a:effectLst/>
                          <a:latin typeface="Times New Roman"/>
                          <a:ea typeface="Calibri"/>
                          <a:cs typeface="Times New Roman"/>
                        </a:rPr>
                        <a:t>Yomg’ir chuvalchangi, qanotsiz hashoratlar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40288">
                <a:tc>
                  <a:txBody>
                    <a:bodyPr/>
                    <a:lstStyle/>
                    <a:p>
                      <a:pPr algn="just">
                        <a:lnSpc>
                          <a:spcPct val="115000"/>
                        </a:lnSpc>
                        <a:spcAft>
                          <a:spcPts val="0"/>
                        </a:spcAft>
                      </a:pPr>
                      <a:r>
                        <a:rPr lang="en-US" sz="1100" dirty="0">
                          <a:effectLst/>
                          <a:latin typeface="Times New Roman"/>
                          <a:ea typeface="Calibri"/>
                          <a:cs typeface="Times New Roman"/>
                        </a:rPr>
                        <a:t> 14</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Geoksenlar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a:effectLst/>
                          <a:latin typeface="Times New Roman"/>
                          <a:ea typeface="Calibri"/>
                          <a:cs typeface="Times New Roman"/>
                        </a:rPr>
                        <a:t>Bu </a:t>
                      </a:r>
                      <a:r>
                        <a:rPr lang="en-US" sz="1050" b="1" dirty="0" err="1">
                          <a:effectLst/>
                          <a:latin typeface="Times New Roman"/>
                          <a:ea typeface="Calibri"/>
                          <a:cs typeface="Times New Roman"/>
                        </a:rPr>
                        <a:t>guruhga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ayrim</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vaqtlarda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vaqtincha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yashirinish</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uchun</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yashavchlar</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Yarim</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qattiq</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qanotlilar</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qo’ngizlar</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kemiruvchilarbylarida</a:t>
                      </a:r>
                      <a:r>
                        <a:rPr lang="en-US" sz="1050" b="1" dirty="0">
                          <a:solidFill>
                            <a:srgbClr val="FF0000"/>
                          </a:solidFill>
                          <a:effectLst/>
                          <a:latin typeface="Times New Roman"/>
                          <a:ea typeface="Calibri"/>
                          <a:cs typeface="Times New Roman"/>
                        </a:rPr>
                        <a:t> yashovchi </a:t>
                      </a:r>
                      <a:r>
                        <a:rPr lang="en-US" sz="1050" b="1" dirty="0" err="1">
                          <a:solidFill>
                            <a:srgbClr val="FF0000"/>
                          </a:solidFill>
                          <a:effectLst/>
                          <a:latin typeface="Times New Roman"/>
                          <a:ea typeface="Calibri"/>
                          <a:cs typeface="Times New Roman"/>
                        </a:rPr>
                        <a:t>sutemizuvchlar</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2442154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4214806815"/>
              </p:ext>
            </p:extLst>
          </p:nvPr>
        </p:nvGraphicFramePr>
        <p:xfrm>
          <a:off x="452387" y="442765"/>
          <a:ext cx="9047747" cy="5678898"/>
        </p:xfrm>
        <a:graphic>
          <a:graphicData uri="http://schemas.openxmlformats.org/drawingml/2006/table">
            <a:tbl>
              <a:tblPr firstRow="1" firstCol="1" bandRow="1"/>
              <a:tblGrid>
                <a:gridCol w="500514">
                  <a:extLst>
                    <a:ext uri="{9D8B030D-6E8A-4147-A177-3AD203B41FA5}">
                      <a16:colId xmlns:a16="http://schemas.microsoft.com/office/drawing/2014/main" xmlns="" val="20000"/>
                    </a:ext>
                  </a:extLst>
                </a:gridCol>
                <a:gridCol w="2425566">
                  <a:extLst>
                    <a:ext uri="{9D8B030D-6E8A-4147-A177-3AD203B41FA5}">
                      <a16:colId xmlns:a16="http://schemas.microsoft.com/office/drawing/2014/main" xmlns="" val="20001"/>
                    </a:ext>
                  </a:extLst>
                </a:gridCol>
                <a:gridCol w="6121667">
                  <a:extLst>
                    <a:ext uri="{9D8B030D-6E8A-4147-A177-3AD203B41FA5}">
                      <a16:colId xmlns:a16="http://schemas.microsoft.com/office/drawing/2014/main" xmlns="" val="20002"/>
                    </a:ext>
                  </a:extLst>
                </a:gridCol>
              </a:tblGrid>
              <a:tr h="662879">
                <a:tc>
                  <a:txBody>
                    <a:bodyPr/>
                    <a:lstStyle/>
                    <a:p>
                      <a:pPr algn="just">
                        <a:lnSpc>
                          <a:spcPct val="115000"/>
                        </a:lnSpc>
                        <a:spcAft>
                          <a:spcPts val="0"/>
                        </a:spcAft>
                      </a:pPr>
                      <a:r>
                        <a:rPr lang="uz-Cyrl-UZ" sz="2000">
                          <a:effectLst/>
                          <a:latin typeface="Times New Roman"/>
                          <a:ea typeface="Calibri"/>
                          <a:cs typeface="Times New Roman"/>
                        </a:rPr>
                        <a:t>№</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effectLst/>
                          <a:latin typeface="Times New Roman"/>
                          <a:ea typeface="Calibri"/>
                          <a:cs typeface="Times New Roman"/>
                        </a:rPr>
                        <a:t>O’simliklarning ekologik guruhlari</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err="1">
                          <a:effectLst/>
                          <a:latin typeface="Times New Roman"/>
                          <a:ea typeface="Calibri"/>
                          <a:cs typeface="Times New Roman"/>
                        </a:rPr>
                        <a:t>Xossalari</a:t>
                      </a:r>
                      <a:endParaRPr lang="ru-RU" sz="3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31439">
                <a:tc>
                  <a:txBody>
                    <a:bodyPr/>
                    <a:lstStyle/>
                    <a:p>
                      <a:pPr algn="just">
                        <a:lnSpc>
                          <a:spcPct val="115000"/>
                        </a:lnSpc>
                        <a:spcAft>
                          <a:spcPts val="0"/>
                        </a:spcAft>
                      </a:pPr>
                      <a:r>
                        <a:rPr lang="en-US" sz="2000">
                          <a:effectLst/>
                          <a:latin typeface="Times New Roman"/>
                          <a:ea typeface="Calibri"/>
                          <a:cs typeface="Times New Roman"/>
                        </a:rPr>
                        <a:t>1</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psammofitlar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31439">
                <a:tc>
                  <a:txBody>
                    <a:bodyPr/>
                    <a:lstStyle/>
                    <a:p>
                      <a:pPr algn="just">
                        <a:lnSpc>
                          <a:spcPct val="115000"/>
                        </a:lnSpc>
                        <a:spcAft>
                          <a:spcPts val="0"/>
                        </a:spcAft>
                      </a:pPr>
                      <a:r>
                        <a:rPr lang="en-US" sz="2000">
                          <a:effectLst/>
                          <a:latin typeface="Times New Roman"/>
                          <a:ea typeface="Calibri"/>
                          <a:cs typeface="Times New Roman"/>
                        </a:rPr>
                        <a:t>2</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indefyerent</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31439">
                <a:tc>
                  <a:txBody>
                    <a:bodyPr/>
                    <a:lstStyle/>
                    <a:p>
                      <a:pPr algn="just">
                        <a:lnSpc>
                          <a:spcPct val="115000"/>
                        </a:lnSpc>
                        <a:spcAft>
                          <a:spcPts val="0"/>
                        </a:spcAft>
                      </a:pPr>
                      <a:r>
                        <a:rPr lang="en-US" sz="2000">
                          <a:effectLst/>
                          <a:latin typeface="Times New Roman"/>
                          <a:ea typeface="Calibri"/>
                          <a:cs typeface="Times New Roman"/>
                        </a:rPr>
                        <a:t>3</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Atsidofillar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31439">
                <a:tc>
                  <a:txBody>
                    <a:bodyPr/>
                    <a:lstStyle/>
                    <a:p>
                      <a:pPr algn="just">
                        <a:lnSpc>
                          <a:spcPct val="115000"/>
                        </a:lnSpc>
                        <a:spcAft>
                          <a:spcPts val="0"/>
                        </a:spcAft>
                      </a:pPr>
                      <a:r>
                        <a:rPr lang="en-US" sz="2000">
                          <a:effectLst/>
                          <a:latin typeface="Times New Roman"/>
                          <a:ea typeface="Calibri"/>
                          <a:cs typeface="Times New Roman"/>
                        </a:rPr>
                        <a:t>4</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neytrofillar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31439">
                <a:tc>
                  <a:txBody>
                    <a:bodyPr/>
                    <a:lstStyle/>
                    <a:p>
                      <a:pPr algn="just">
                        <a:lnSpc>
                          <a:spcPct val="115000"/>
                        </a:lnSpc>
                        <a:spcAft>
                          <a:spcPts val="0"/>
                        </a:spcAft>
                      </a:pPr>
                      <a:r>
                        <a:rPr lang="en-US" sz="2000">
                          <a:effectLst/>
                          <a:latin typeface="Times New Roman"/>
                          <a:ea typeface="Calibri"/>
                          <a:cs typeface="Times New Roman"/>
                        </a:rPr>
                        <a:t>5</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600" b="1" i="1">
                          <a:effectLst/>
                          <a:latin typeface="Times New Roman"/>
                          <a:ea typeface="Calibri"/>
                          <a:cs typeface="Times New Roman"/>
                        </a:rPr>
                        <a:t>Bazofillar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31439">
                <a:tc>
                  <a:txBody>
                    <a:bodyPr/>
                    <a:lstStyle/>
                    <a:p>
                      <a:pPr algn="just">
                        <a:lnSpc>
                          <a:spcPct val="115000"/>
                        </a:lnSpc>
                        <a:spcAft>
                          <a:spcPts val="0"/>
                        </a:spcAft>
                      </a:pPr>
                      <a:r>
                        <a:rPr lang="en-US" sz="2000">
                          <a:effectLst/>
                          <a:latin typeface="Times New Roman"/>
                          <a:ea typeface="Calibri"/>
                          <a:cs typeface="Times New Roman"/>
                        </a:rPr>
                        <a:t>6</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galofitlar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31439">
                <a:tc>
                  <a:txBody>
                    <a:bodyPr/>
                    <a:lstStyle/>
                    <a:p>
                      <a:pPr algn="just">
                        <a:lnSpc>
                          <a:spcPct val="115000"/>
                        </a:lnSpc>
                        <a:spcAft>
                          <a:spcPts val="0"/>
                        </a:spcAft>
                      </a:pPr>
                      <a:r>
                        <a:rPr lang="en-US" sz="2000">
                          <a:effectLst/>
                          <a:latin typeface="Times New Roman"/>
                          <a:ea typeface="Calibri"/>
                          <a:cs typeface="Times New Roman"/>
                        </a:rPr>
                        <a:t>7</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kalsefillar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31439">
                <a:tc>
                  <a:txBody>
                    <a:bodyPr/>
                    <a:lstStyle/>
                    <a:p>
                      <a:pPr algn="just">
                        <a:lnSpc>
                          <a:spcPct val="115000"/>
                        </a:lnSpc>
                        <a:spcAft>
                          <a:spcPts val="0"/>
                        </a:spcAft>
                      </a:pPr>
                      <a:r>
                        <a:rPr lang="en-US" sz="2000">
                          <a:effectLst/>
                          <a:latin typeface="Times New Roman"/>
                          <a:ea typeface="Calibri"/>
                          <a:cs typeface="Times New Roman"/>
                        </a:rPr>
                        <a:t>8</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600" b="1" i="1">
                          <a:effectLst/>
                          <a:latin typeface="Times New Roman"/>
                          <a:ea typeface="Calibri"/>
                          <a:cs typeface="Times New Roman"/>
                        </a:rPr>
                        <a:t>kalsefoblar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31439">
                <a:tc>
                  <a:txBody>
                    <a:bodyPr/>
                    <a:lstStyle/>
                    <a:p>
                      <a:pPr algn="just">
                        <a:lnSpc>
                          <a:spcPct val="115000"/>
                        </a:lnSpc>
                        <a:spcAft>
                          <a:spcPts val="0"/>
                        </a:spcAft>
                      </a:pPr>
                      <a:r>
                        <a:rPr lang="en-US" sz="2000" dirty="0">
                          <a:effectLst/>
                          <a:latin typeface="Times New Roman"/>
                          <a:ea typeface="Calibri"/>
                          <a:cs typeface="Times New Roman"/>
                        </a:rPr>
                        <a:t>9</a:t>
                      </a:r>
                      <a:endParaRPr lang="ru-RU" sz="2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evroflar</a:t>
                      </a:r>
                      <a:r>
                        <a:rPr lang="en-US" sz="1600" b="1">
                          <a:effectLst/>
                          <a:latin typeface="Times New Roman"/>
                          <a:ea typeface="Calibri"/>
                          <a:cs typeface="Times New Roman"/>
                        </a:rPr>
                        <a:t> </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04692">
                <a:tc>
                  <a:txBody>
                    <a:bodyPr/>
                    <a:lstStyle/>
                    <a:p>
                      <a:pPr algn="just">
                        <a:lnSpc>
                          <a:spcPct val="115000"/>
                        </a:lnSpc>
                        <a:spcAft>
                          <a:spcPts val="0"/>
                        </a:spcAft>
                      </a:pPr>
                      <a:r>
                        <a:rPr lang="uz-Latn-UZ" sz="2000" dirty="0">
                          <a:effectLst/>
                          <a:latin typeface="Times New Roman"/>
                          <a:ea typeface="Calibri"/>
                          <a:cs typeface="Times New Roman"/>
                        </a:rPr>
                        <a:t>10</a:t>
                      </a:r>
                      <a:endParaRPr lang="ru-RU" sz="2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indent="-21590" algn="just">
                        <a:lnSpc>
                          <a:spcPct val="115000"/>
                        </a:lnSpc>
                        <a:spcAft>
                          <a:spcPts val="0"/>
                        </a:spcAft>
                      </a:pPr>
                      <a:r>
                        <a:rPr lang="en-US" sz="1600" b="1" i="1">
                          <a:effectLst/>
                          <a:latin typeface="Times New Roman"/>
                          <a:ea typeface="Calibri"/>
                          <a:cs typeface="Times New Roman"/>
                        </a:rPr>
                        <a:t>kalkofil</a:t>
                      </a:r>
                      <a:r>
                        <a:rPr lang="en-US" sz="1600" b="1">
                          <a:effectLst/>
                          <a:latin typeface="Times New Roman"/>
                          <a:ea typeface="Calibri"/>
                          <a:cs typeface="Times New Roman"/>
                        </a:rPr>
                        <a:t>,  </a:t>
                      </a:r>
                      <a:r>
                        <a:rPr lang="en-US" sz="1600" b="1" i="1">
                          <a:effectLst/>
                          <a:latin typeface="Times New Roman"/>
                          <a:ea typeface="Calibri"/>
                          <a:cs typeface="Times New Roman"/>
                        </a:rPr>
                        <a:t>kalkofob</a:t>
                      </a:r>
                      <a:r>
                        <a:rPr lang="en-US" sz="1600" b="1">
                          <a:effectLst/>
                          <a:latin typeface="Times New Roman"/>
                          <a:ea typeface="Calibri"/>
                          <a:cs typeface="Times New Roman"/>
                        </a:rPr>
                        <a:t> </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3143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11</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oligotrof</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3143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12</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Geofillar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48274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13</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effectLst/>
                          <a:latin typeface="Times New Roman"/>
                          <a:ea typeface="Calibri"/>
                          <a:cs typeface="Times New Roman"/>
                        </a:rPr>
                        <a:t>Geobiontlar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48274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14</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err="1">
                          <a:effectLst/>
                          <a:latin typeface="Times New Roman"/>
                          <a:ea typeface="Calibri"/>
                          <a:cs typeface="Times New Roman"/>
                        </a:rPr>
                        <a:t>Geoksenlar</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10273971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462012" y="125129"/>
            <a:ext cx="9105499" cy="5897646"/>
          </a:xfrm>
          <a:prstGeom prst="rect">
            <a:avLst/>
          </a:prstGeom>
        </p:spPr>
      </p:pic>
    </p:spTree>
    <p:extLst>
      <p:ext uri="{BB962C8B-B14F-4D97-AF65-F5344CB8AC3E}">
        <p14:creationId xmlns:p14="http://schemas.microsoft.com/office/powerpoint/2010/main" val="30731009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34754" y="346509"/>
            <a:ext cx="9711890" cy="4273617"/>
          </a:xfrm>
          <a:prstGeom prst="rect">
            <a:avLst/>
          </a:prstGeom>
        </p:spPr>
      </p:pic>
      <p:pic>
        <p:nvPicPr>
          <p:cNvPr id="5" name="Рисунок 4"/>
          <p:cNvPicPr/>
          <p:nvPr/>
        </p:nvPicPr>
        <p:blipFill>
          <a:blip r:embed="rId3"/>
          <a:stretch>
            <a:fillRect/>
          </a:stretch>
        </p:blipFill>
        <p:spPr>
          <a:xfrm>
            <a:off x="134754" y="4543125"/>
            <a:ext cx="9519385" cy="1876926"/>
          </a:xfrm>
          <a:prstGeom prst="rect">
            <a:avLst/>
          </a:prstGeom>
        </p:spPr>
      </p:pic>
    </p:spTree>
    <p:extLst>
      <p:ext uri="{BB962C8B-B14F-4D97-AF65-F5344CB8AC3E}">
        <p14:creationId xmlns:p14="http://schemas.microsoft.com/office/powerpoint/2010/main" val="19600680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4" y="298384"/>
            <a:ext cx="10116152" cy="6362298"/>
          </a:xfrm>
        </p:spPr>
        <p:txBody>
          <a:bodyPr>
            <a:noAutofit/>
          </a:bodyPr>
          <a:lstStyle/>
          <a:p>
            <a:pPr algn="just"/>
            <a:r>
              <a:rPr lang="uz-Latn-UZ" sz="2400" dirty="0">
                <a:latin typeface="Times New Roman" pitchFamily="18" charset="0"/>
                <a:cs typeface="Times New Roman" pitchFamily="18" charset="0"/>
              </a:rPr>
              <a:t>Namuna olish. Tuproq chuquri kovlab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lingandan yeng pastki gorizontidan sochilma namuna olinadi (lozim hollarda ona jinsdan ham). So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ngra tuproqning morfologik belgilariga ko„ra tuproq chuquriga to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liq ta</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rif berligach, qolgan gorizontlardan ham namunalar olinadi. Namunalar pastki qatlamdan yuqori qatlamga qarab, ketma-ketlikda olinadi. Yeng ustki qatlamdan yeng oxirida boshqa qatlamlarga nisbatan qariyib 2 barobar ko„proq ya</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ni 300-400 g tuproq olinadi. Chirindili (eng yuqori) qatlamdan tuproq namunasi olishda tuproq pichog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i bilan qatlamning ham yeniga ham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yiga butun qatlam qalinligidan olinadi. Gorizont qalin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lsa, har 10 sm dan olinadi. Pastki qatlamlardan gorizontning eng uzunligining teng 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rtasidan 10 sm qalinlikdagi tuproq belgilab olinadi va shu qatlamdan 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rtacha aralash (sochilma) namuna olinadi.</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Namuna olingan qog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oz xaltachaga tuproq chuquri nomeri, viloyat, tuman, fermer xo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jaligi, qishloq, dalaning maydoni, konturning nomeri, qatlam qalinligi, gorizont indekslari va talabaning familya ismi sharifi qalam bilan qog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oz yetiketkaga yozib qo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yiladi.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7916914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231007"/>
            <a:ext cx="10048775" cy="6439300"/>
          </a:xfrm>
        </p:spPr>
        <p:txBody>
          <a:bodyPr>
            <a:noAutofit/>
          </a:bodyPr>
          <a:lstStyle/>
          <a:p>
            <a:r>
              <a:rPr lang="uz-Latn-UZ" sz="2200" dirty="0">
                <a:solidFill>
                  <a:srgbClr val="FF0000"/>
                </a:solidFill>
                <a:latin typeface="Times New Roman" pitchFamily="18" charset="0"/>
                <a:cs typeface="Times New Roman" pitchFamily="18" charset="0"/>
              </a:rPr>
              <a:t>Tuproqning yaxlit namunasini olish</a:t>
            </a:r>
            <a:r>
              <a:rPr lang="uz-Latn-UZ" sz="2200" dirty="0">
                <a:latin typeface="Times New Roman" pitchFamily="18" charset="0"/>
                <a:cs typeface="Times New Roman" pitchFamily="18" charset="0"/>
              </a:rPr>
              <a:t>. Tuproqning tabiiy holati buzilmasdan barcha gorizontlari saqlangan holda, tikkasiga kesib olingan namunasiga </a:t>
            </a:r>
            <a:r>
              <a:rPr lang="uz-Latn-UZ" sz="2200" dirty="0">
                <a:solidFill>
                  <a:srgbClr val="FF0000"/>
                </a:solidFill>
                <a:latin typeface="Times New Roman" pitchFamily="18" charset="0"/>
                <a:cs typeface="Times New Roman" pitchFamily="18" charset="0"/>
              </a:rPr>
              <a:t>monolit</a:t>
            </a:r>
            <a:r>
              <a:rPr lang="uz-Latn-UZ" sz="2200" dirty="0">
                <a:latin typeface="Times New Roman" pitchFamily="18" charset="0"/>
                <a:cs typeface="Times New Roman" pitchFamily="18" charset="0"/>
              </a:rPr>
              <a:t> deb ataymiz. </a:t>
            </a:r>
            <a:r>
              <a:rPr lang="uz-Latn-UZ" sz="2200" dirty="0">
                <a:solidFill>
                  <a:srgbClr val="FF0000"/>
                </a:solidFill>
                <a:latin typeface="Times New Roman" pitchFamily="18" charset="0"/>
                <a:cs typeface="Times New Roman" pitchFamily="18" charset="0"/>
              </a:rPr>
              <a:t>Monolit</a:t>
            </a:r>
            <a:r>
              <a:rPr lang="uz-Latn-UZ" sz="2200" dirty="0">
                <a:latin typeface="Times New Roman" pitchFamily="18" charset="0"/>
                <a:cs typeface="Times New Roman" pitchFamily="18" charset="0"/>
              </a:rPr>
              <a:t> namunalarining ustunligi shundaki, ularda tuproqning tabiiy holdagi genetik gorizontlari, morfologiyasi, tuzilishi, ranggi, qatlamlarning joylanishi va belgilarni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rib, tuproqning tabiiy holdagi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rinishini oson esda saqlab qolish mumkin. Qolaversa tuproqshunoslik muziyeyida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rgazma sifatida saqlab, amaliy darslarda foydalanish mumkin. Yaxlit namuna olish uchun yog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och yashiklar yasaladi. Yashikning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 100 sm va undan ortiq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mumkin. </a:t>
            </a:r>
            <a:r>
              <a:rPr lang="en-US" sz="2200" dirty="0">
                <a:latin typeface="Times New Roman" pitchFamily="18" charset="0"/>
                <a:cs typeface="Times New Roman" pitchFamily="18" charset="0"/>
              </a:rPr>
              <a:t>u</a:t>
            </a:r>
            <a:r>
              <a:rPr lang="uz-Latn-UZ" sz="2200" dirty="0">
                <a:latin typeface="Times New Roman" pitchFamily="18" charset="0"/>
                <a:cs typeface="Times New Roman" pitchFamily="18" charset="0"/>
              </a:rPr>
              <a:t>ni 20 sm qalinligi 10 sm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maqsadga muvofiq. Yaxlit namuna olish uchun tuproq chuqurining ichiga yashikning ochiq qismi bilan tuproq kesmasiga yopishtirib qo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yiladi. Yashikning tuproq kiradigan yuqori qismi tuproq yuzasi bilan teng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mumkin. Yashikning har ikkala yon tomni va tagi tuproq pichog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i yoki belkurak bilan belgilab olinadi. Belgilangan joydan yashikni tuproq kesmasiga kiygizish uchun tuproqdan joy ochiladi va yashik 10 sm tuproqqa kirgandan keyin kesmaning teskari tomonidan yashik hajmiga mos tuproq kesib chiqiladi. Yaxlit tuproq kesmasi yashik bilan birga chuqurdan olinadi va ortiqcha tuproq yashik 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zi bilan birtekis qilib kesib chiqiladi. Yashikning old va orqa tomonidan qopqoqlari burama mix bilan mahkamlab chiqiladi. Tuproqning nomi, joyi, vaqti, kim tomonidan olingani yozib qo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6843240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8" y="346509"/>
            <a:ext cx="10019899" cy="6362299"/>
          </a:xfrm>
        </p:spPr>
        <p:txBody>
          <a:bodyPr>
            <a:normAutofit fontScale="92500" lnSpcReduction="10000"/>
          </a:bodyPr>
          <a:lstStyle/>
          <a:p>
            <a:pPr algn="just"/>
            <a:r>
              <a:rPr lang="uz-Latn-UZ" sz="1900" dirty="0">
                <a:latin typeface="Times New Roman" pitchFamily="18" charset="0"/>
                <a:cs typeface="Times New Roman" pitchFamily="18" charset="0"/>
              </a:rPr>
              <a:t>Tuproqni analizga tayyorlash. Analiz uchun olingan tuproq namunalari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ko„pincha havoda quritiladi. Tuproq turli xil gazlar, chang va suv bug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laridan holi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xonada quritiladi. 1000 gramm tuproq tarozida o„lchanib, qog„oz ustiga yupqa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qatlam qilib tekis yoyib qo„yiladi. Tuproq namunalarini uzoq vaqt nam holda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saqlashga yo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 qo„yilmasligi kerak. Chunki nam tuproq namunalarida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mikrobiologik jarayonlar tufayli tuproq xossalarida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zgarishlar ro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 beradi.</a:t>
            </a:r>
          </a:p>
          <a:p>
            <a:pPr marL="0" indent="0" algn="just">
              <a:buNone/>
            </a:pPr>
            <a:r>
              <a:rPr lang="uz-Latn-UZ" sz="1900" dirty="0">
                <a:latin typeface="Times New Roman" pitchFamily="18" charset="0"/>
                <a:cs typeface="Times New Roman" pitchFamily="18" charset="0"/>
              </a:rPr>
              <a:t>Quritilgan tuproq 1 mm li yelakdan o„tkaziladi. Tuproq agregatlarini analiz qilish</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uchun tuproq mayin qilib ye‟zilmaydi (tuyilmaydi). Nitratlar analizi uchun daladan</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olingan tuproq quritilmasdan birdan analiz qilinishi kerak.</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Tuproq namunalarini quritish uchun zich, namga chi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damli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ustiga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yupqa qilib yoyib chiqiladi va undagi o„simlik qoldiqlari, qo„shilmalar, yangiyaralmalar va yirik kesakchalar terib olinadi. Xona havosi tarkibidagi turli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changlar, ayerozollar tuproqqa o„tirmasligi uchun tuproq usti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bilan yopib</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yiladi va 2-3 kun shu holda quritiladi. Havoda qurigan tuproqning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simlik</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ildizlari va boshqa turli xil 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shilmalar ajratib olinadi va og</a:t>
            </a:r>
            <a:r>
              <a:rPr lang="en-US" sz="1900">
                <a:latin typeface="Times New Roman" pitchFamily="18" charset="0"/>
                <a:cs typeface="Times New Roman" pitchFamily="18" charset="0"/>
              </a:rPr>
              <a:t>’</a:t>
            </a:r>
            <a:r>
              <a:rPr lang="uz-Latn-UZ" sz="1900">
                <a:latin typeface="Times New Roman" pitchFamily="18" charset="0"/>
                <a:cs typeface="Times New Roman" pitchFamily="18" charset="0"/>
              </a:rPr>
              <a:t>irligi </a:t>
            </a:r>
            <a:r>
              <a:rPr lang="uz-Latn-UZ" sz="1900" dirty="0">
                <a:latin typeface="Times New Roman" pitchFamily="18" charset="0"/>
                <a:cs typeface="Times New Roman" pitchFamily="18" charset="0"/>
              </a:rPr>
              <a:t>torozida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lchab</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yiladi.</a:t>
            </a:r>
            <a:endParaRPr lang="en-US" sz="1900" dirty="0">
              <a:latin typeface="Times New Roman" pitchFamily="18" charset="0"/>
              <a:cs typeface="Times New Roman" pitchFamily="18" charset="0"/>
            </a:endParaRPr>
          </a:p>
          <a:p>
            <a:pPr marL="0" indent="0" algn="just">
              <a:buNone/>
            </a:pPr>
            <a:r>
              <a:rPr lang="uz-Latn-UZ" sz="1900" dirty="0">
                <a:latin typeface="Times New Roman" pitchFamily="18" charset="0"/>
                <a:cs typeface="Times New Roman" pitchFamily="18" charset="0"/>
              </a:rPr>
              <a:t>Namunalar olish texnikasi. Har bir qatlamning o„rta qismida taxminan 10 sm qalinlikdagi qatlam orasi belgilab qo„yiladi va undan old devorining butun yeni bo„yicha pichoq bilan tuproq namunasi kesib olinadida qalin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varag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i ustiga qo„yiladi. Chirindili va haydalma qatlamlardan namuna qatlamning butun qalinligi bo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yicha olinadi. Agar chirindili qatlamning qalinligi 20 sm dan ziyod bo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lsa, u holda har 10 sm dan ikki-uch namuna olinadi.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yetiketkaga tuproq chuquri olingan viloyat, tuman, qishloq, maydonni, dala va chuqur nomerini, qatlamning qalinligini, namuna qanday chuqurlikdan olinganini qalam bilan yoziladi hamda sana va talabaning familiyasi ko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rsatilib, shu o„ralgan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namunaga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rab 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iladi.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ozga ham namuna olingan qatlam, uning chuqurligi, sanasi yoziladi. Tuproq monoliti turli tumanlar tuproqlarining xususiyatlarini mukammalroq va har tomonlama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rganishga imkon beradi. </a:t>
            </a:r>
          </a:p>
          <a:p>
            <a:pPr marL="0" indent="0" algn="just">
              <a:buNone/>
            </a:pPr>
            <a:r>
              <a:rPr lang="uz-Latn-UZ" dirty="0">
                <a:latin typeface="Times New Roman" pitchFamily="18" charset="0"/>
                <a:cs typeface="Times New Roman" pitchFamily="18" charset="0"/>
              </a:rPr>
              <a:t> </a:t>
            </a:r>
          </a:p>
          <a:p>
            <a:pPr marL="0" indent="0" algn="just">
              <a:buNone/>
            </a:pPr>
            <a:r>
              <a:rPr lang="uz-Latn-U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21439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356135" y="423512"/>
            <a:ext cx="9423131" cy="5659653"/>
          </a:xfrm>
          <a:prstGeom prst="rect">
            <a:avLst/>
          </a:prstGeom>
        </p:spPr>
      </p:pic>
    </p:spTree>
    <p:extLst>
      <p:ext uri="{BB962C8B-B14F-4D97-AF65-F5344CB8AC3E}">
        <p14:creationId xmlns:p14="http://schemas.microsoft.com/office/powerpoint/2010/main" val="34350750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88759" y="288758"/>
            <a:ext cx="9182500" cy="6323798"/>
          </a:xfrm>
          <a:prstGeom prst="rect">
            <a:avLst/>
          </a:prstGeom>
        </p:spPr>
      </p:pic>
    </p:spTree>
    <p:extLst>
      <p:ext uri="{BB962C8B-B14F-4D97-AF65-F5344CB8AC3E}">
        <p14:creationId xmlns:p14="http://schemas.microsoft.com/office/powerpoint/2010/main" val="2814081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567891" y="385012"/>
            <a:ext cx="8787865" cy="5890660"/>
          </a:xfrm>
          <a:prstGeom prst="rect">
            <a:avLst/>
          </a:prstGeom>
        </p:spPr>
      </p:pic>
    </p:spTree>
    <p:extLst>
      <p:ext uri="{BB962C8B-B14F-4D97-AF65-F5344CB8AC3E}">
        <p14:creationId xmlns:p14="http://schemas.microsoft.com/office/powerpoint/2010/main" val="683846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88219"/>
            <a:ext cx="8596668" cy="1556084"/>
          </a:xfrm>
        </p:spPr>
        <p:txBody>
          <a:bodyPr>
            <a:normAutofit fontScale="90000"/>
          </a:bodyPr>
          <a:lstStyle/>
          <a:p>
            <a:r>
              <a:rPr lang="en-US" dirty="0" err="1"/>
              <a:t>Tuproqlarning</a:t>
            </a:r>
            <a:r>
              <a:rPr lang="en-US" dirty="0"/>
              <a:t> </a:t>
            </a:r>
            <a:r>
              <a:rPr lang="en-US" dirty="0" err="1"/>
              <a:t>mtxanik</a:t>
            </a:r>
            <a:r>
              <a:rPr lang="en-US" dirty="0"/>
              <a:t> </a:t>
            </a:r>
            <a:r>
              <a:rPr lang="en-US" dirty="0" err="1"/>
              <a:t>tarkibi</a:t>
            </a:r>
            <a:r>
              <a:rPr lang="en-US" dirty="0"/>
              <a:t>. </a:t>
            </a:r>
            <a:r>
              <a:rPr lang="en-US" dirty="0" err="1"/>
              <a:t>Tuproqlarning</a:t>
            </a:r>
            <a:r>
              <a:rPr lang="en-US" dirty="0"/>
              <a:t> </a:t>
            </a:r>
            <a:r>
              <a:rPr lang="en-US" dirty="0" err="1"/>
              <a:t>umumiy</a:t>
            </a:r>
            <a:r>
              <a:rPr lang="en-US" dirty="0"/>
              <a:t> </a:t>
            </a:r>
            <a:r>
              <a:rPr lang="en-US" dirty="0" err="1"/>
              <a:t>fizik</a:t>
            </a:r>
            <a:r>
              <a:rPr lang="en-US" dirty="0"/>
              <a:t> </a:t>
            </a:r>
            <a:r>
              <a:rPr lang="en-US" dirty="0" err="1"/>
              <a:t>va</a:t>
            </a:r>
            <a:r>
              <a:rPr lang="en-US" dirty="0"/>
              <a:t> </a:t>
            </a:r>
            <a:r>
              <a:rPr lang="en-US" dirty="0" err="1"/>
              <a:t>fizik-mexanik</a:t>
            </a:r>
            <a:r>
              <a:rPr lang="en-US" dirty="0"/>
              <a:t> </a:t>
            </a:r>
            <a:r>
              <a:rPr lang="en-US" dirty="0" err="1"/>
              <a:t>xossalari</a:t>
            </a:r>
            <a:r>
              <a:rPr lang="en-US" dirty="0"/>
              <a:t> </a:t>
            </a:r>
            <a:r>
              <a:rPr lang="en-US" dirty="0" err="1"/>
              <a:t>va</a:t>
            </a:r>
            <a:r>
              <a:rPr lang="en-US" dirty="0"/>
              <a:t> </a:t>
            </a:r>
            <a:r>
              <a:rPr lang="en-US" dirty="0" err="1"/>
              <a:t>ularning</a:t>
            </a:r>
            <a:r>
              <a:rPr lang="en-US" dirty="0"/>
              <a:t> </a:t>
            </a:r>
            <a:r>
              <a:rPr lang="en-US" dirty="0" err="1"/>
              <a:t>axamiyati</a:t>
            </a:r>
            <a:endParaRPr lang="ru-RU" dirty="0"/>
          </a:p>
        </p:txBody>
      </p:sp>
      <p:sp>
        <p:nvSpPr>
          <p:cNvPr id="3" name="Объект 2"/>
          <p:cNvSpPr>
            <a:spLocks noGrp="1"/>
          </p:cNvSpPr>
          <p:nvPr>
            <p:ph idx="1"/>
          </p:nvPr>
        </p:nvSpPr>
        <p:spPr>
          <a:xfrm>
            <a:off x="259882" y="1871831"/>
            <a:ext cx="9557885" cy="4490468"/>
          </a:xfrm>
        </p:spPr>
        <p:txBody>
          <a:bodyPr>
            <a:normAutofit/>
          </a:bodyPr>
          <a:lstStyle/>
          <a:p>
            <a:pPr algn="ctr"/>
            <a:r>
              <a:rPr lang="uz-Latn-UZ" dirty="0"/>
              <a:t>Reja.</a:t>
            </a:r>
            <a:endParaRPr lang="ru-RU" dirty="0"/>
          </a:p>
          <a:p>
            <a:r>
              <a:rPr lang="uz-Latn-UZ" sz="2400" dirty="0">
                <a:latin typeface="Times New Roman" pitchFamily="18" charset="0"/>
                <a:cs typeface="Times New Roman" pitchFamily="18" charset="0"/>
              </a:rPr>
              <a:t>1.Tuproqning meхanik tarkibi.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2.Tuproqning umumiy fizikaviy хossalari, tuproq qattiq fazasiningzichligi, tuproqning zichligi.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3.Tuproqningfizik-meхanik хossalariningturlari, tuproqningfizik etilganligi, sug’orish davrida tuproq fizik-meхanik хossalariningo’zgarishi va ularni boshqarish.</a:t>
            </a:r>
            <a:endParaRPr lang="ru-RU" sz="2400" dirty="0">
              <a:latin typeface="Times New Roman" pitchFamily="18" charset="0"/>
              <a:cs typeface="Times New Roman" pitchFamily="18" charset="0"/>
            </a:endParaRPr>
          </a:p>
          <a:p>
            <a:r>
              <a:rPr lang="uz-Latn-UZ" sz="2400" b="1" i="1" dirty="0">
                <a:latin typeface="Times New Roman" pitchFamily="18" charset="0"/>
                <a:cs typeface="Times New Roman" pitchFamily="18" charset="0"/>
              </a:rPr>
              <a:t>    Tayanch iboralar: </a:t>
            </a:r>
            <a:r>
              <a:rPr lang="uz-Latn-UZ" sz="2400" i="1" dirty="0">
                <a:latin typeface="Times New Roman" pitchFamily="18" charset="0"/>
                <a:cs typeface="Times New Roman" pitchFamily="18" charset="0"/>
              </a:rPr>
              <a:t>tuproq, meхanik tarkib, meхanik elementlar, zarracha, fizikaviy хossalar, zichlik, fizik-meхanik tarkib,fizik etilganlik, solishtima o</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irlik, hajm o</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irlik, umumiy </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ovaklik.</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56517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28" y="144378"/>
            <a:ext cx="9529011" cy="6713621"/>
          </a:xfrm>
        </p:spPr>
        <p:txBody>
          <a:bodyPr>
            <a:normAutofit/>
          </a:bodyPr>
          <a:lstStyle/>
          <a:p>
            <a:pPr algn="just"/>
            <a:r>
              <a:rPr lang="uz-Cyrl-UZ" sz="2000" dirty="0">
                <a:latin typeface="Times New Roman" pitchFamily="18" charset="0"/>
                <a:cs typeface="Times New Roman" pitchFamily="18" charset="0"/>
              </a:rPr>
              <a:t> Tabiiy holati saqlangan holda olingan, ma’lum hajmdagi tuproq massasiga uning zichligi yoki hajmiy massasi deyiladi. Bu ko’rsatkich ham quruq tuproqqa nisbatan gism bilan ifodalanadi. Zichlik tuproqning mineralogik va meхanik tarkibiga, struktura holatiga va organik moddalar miqdoriga bog’liq. Bundan tashqari, zichlikka tuproqga ishlov byerish jarayoni va qishloq хo’jalik teхnikasining ta’siri ham katta. Yer bevosita ishlangandan keyin, u eng g’ovak holda bo’lib, keyinchalik asta-sekin zichlashib boradi va ma’lum vaqtdan keyin (kelgusi haydovga qadarli) zichligi kam o’zgaradigan holatga keladi. Ammo ma’lum chuqurlikka qadar ishlov beriladigan maydonlarda, haydalma ostki qatlamning yildan-yilga zichlashib borishi kuzatiladi(bunda "Plug tovon" qatlami yuzaga keladi). CHirindiga boy, strukturali va etilgan holda ishlov berilgan yerlarda zichlik kam bo’ladi. Zichlik tuproqning suv-havo хossalari va undagi biologik jarayonlarning borishida hamda o’simliklar uchun zarur oziq moddalarning to’planishida muhim rol o’ynaydi. </a:t>
            </a:r>
            <a:endParaRPr lang="en-US"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Zichlangan yerlarda suvning shimilishi kamayadi, havo almashinuvi va o’simliklar ildizlarining erkin rivojlanishi uchun noqulay sharoit yuzaga keladi. Bo’z tuproqlarning haydalma qatlami uchun g’o’za o’stirilayotgan sharoitda eng maqbul zichlik </a:t>
            </a:r>
            <a:r>
              <a:rPr lang="uz-Cyrl-UZ" sz="2000" dirty="0">
                <a:solidFill>
                  <a:srgbClr val="FF0000"/>
                </a:solidFill>
                <a:latin typeface="Times New Roman" pitchFamily="18" charset="0"/>
                <a:cs typeface="Times New Roman" pitchFamily="18" charset="0"/>
              </a:rPr>
              <a:t>1,2 - 1,3 g/sm va juda ko’pi bilan 1,35 g/sm bo’lishi kerak. </a:t>
            </a:r>
            <a:r>
              <a:rPr lang="uz-Cyrl-UZ" sz="2000" dirty="0">
                <a:latin typeface="Times New Roman" pitchFamily="18" charset="0"/>
                <a:cs typeface="Times New Roman" pitchFamily="18" charset="0"/>
              </a:rPr>
              <a:t>Agar tuproqning zichligi eng maqbul chegaradan yuqori bo’lsa, yuzaga keladigan salbiy sharoitlar natijasida paхtaning hosildorligi keskin kamayadi. Bunda tuproqning turli darajadagi zichligi, avvalo, g’o’zaning ildiz rivojiga ta’sir etadi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475594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56135"/>
            <a:ext cx="8596668" cy="5685227"/>
          </a:xfrm>
        </p:spPr>
        <p:txBody>
          <a:bodyPr/>
          <a:lstStyle/>
          <a:p>
            <a:r>
              <a:rPr lang="uz-Latn-UZ" dirty="0"/>
              <a:t> Tajribalardan ma’lumki, tuproq zichligi 1,4-1,5 g/sm3 bo’lganda, ildizlar qattiq qatlamni o’ta olmay, faqat ustki qatlamda yoniga qayrilib o’sadi. Zichlanish normal (1,2 g/sm3 ) bo’lganda ildizlar to’g’ri va chuqur kirib borib yon ildizlar atrofga ya</a:t>
            </a:r>
            <a:r>
              <a:rPr lang="ru-RU" dirty="0"/>
              <a:t>х</a:t>
            </a:r>
            <a:r>
              <a:rPr lang="uz-Latn-UZ" dirty="0"/>
              <a:t>shi taraladi.</a:t>
            </a:r>
          </a:p>
          <a:p>
            <a:endParaRPr lang="uz-Latn-UZ" dirty="0"/>
          </a:p>
          <a:p>
            <a:r>
              <a:rPr lang="uz-Latn-UZ" dirty="0"/>
              <a:t> </a:t>
            </a:r>
          </a:p>
          <a:p>
            <a:endParaRPr lang="en-US" dirty="0"/>
          </a:p>
          <a:p>
            <a:endParaRPr lang="en-US" dirty="0"/>
          </a:p>
          <a:p>
            <a:endParaRPr lang="en-US" dirty="0"/>
          </a:p>
          <a:p>
            <a:endParaRPr lang="en-US" dirty="0"/>
          </a:p>
          <a:p>
            <a:r>
              <a:rPr lang="uz-Latn-UZ" dirty="0"/>
              <a:t>8-rasm. Tuproq zichliginingg’o’za ildizi rivojlanishiga ta’siri</a:t>
            </a:r>
          </a:p>
          <a:p>
            <a:r>
              <a:rPr lang="uz-Latn-UZ" dirty="0"/>
              <a:t>            Natijada pa</a:t>
            </a:r>
            <a:r>
              <a:rPr lang="ru-RU" dirty="0"/>
              <a:t>х</a:t>
            </a:r>
            <a:r>
              <a:rPr lang="uz-Latn-UZ" dirty="0"/>
              <a:t>ta hosili zichlik 1,4-1,5 g/sm bo’lgan sharoitda normal zichlikka (1,2 g/sm ) nisbatan 30-34 foiz kam bo’lgan (A.Zokirov, S.Sulaymanov).</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082" y="1742858"/>
            <a:ext cx="8343924" cy="221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4534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346509" y="250257"/>
                <a:ext cx="9201751" cy="5996539"/>
              </a:xfrm>
            </p:spPr>
            <p:txBody>
              <a:bodyPr>
                <a:normAutofit lnSpcReduction="10000"/>
              </a:bodyPr>
              <a:lstStyle/>
              <a:p>
                <a:r>
                  <a:rPr lang="uz-Cyrl-UZ" dirty="0"/>
                  <a:t> </a:t>
                </a:r>
                <a:r>
                  <a:rPr lang="uz-Cyrl-UZ" dirty="0">
                    <a:latin typeface="Times New Roman" pitchFamily="18" charset="0"/>
                    <a:cs typeface="Times New Roman" pitchFamily="18" charset="0"/>
                  </a:rPr>
                  <a:t>Tuproqning zichligidan qat’iy nazar, uning turli zarrachalari orasida va struktura agregatlari ichida hamma vaqt ma’lum miqdorda bo’shliqlar kovakliklar mavjud. Bu bo’shliqlarda suv va havo bo’lib, o’simliklarning ildizlari, turli mikroorganizmlar, tuproq jonivorlari (chuvalchanglar, hasharotlar va boshqalar) tarqalgan. Tuproqning qattiq qismi zarrachalari orasidagi barcha bo’shliklarning yig’indisiga </a:t>
                </a:r>
                <a:r>
                  <a:rPr lang="uz-Cyrl-UZ" b="1" dirty="0">
                    <a:latin typeface="Times New Roman" pitchFamily="18" charset="0"/>
                    <a:cs typeface="Times New Roman" pitchFamily="18" charset="0"/>
                  </a:rPr>
                  <a:t>u m u m i y  k o v a k l i k</a:t>
                </a:r>
                <a:r>
                  <a:rPr lang="uz-Cyrl-UZ" dirty="0">
                    <a:latin typeface="Times New Roman" pitchFamily="18" charset="0"/>
                    <a:cs typeface="Times New Roman" pitchFamily="18" charset="0"/>
                  </a:rPr>
                  <a:t> deyiladi.</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Kovaklik (K) tuproqning umumiy hajmiga nisbatan foiz bilan ifodalanib, tuproq zichligi (</a:t>
                </a:r>
                <a:r>
                  <a:rPr lang="en-US" dirty="0">
                    <a:latin typeface="Times New Roman" pitchFamily="18" charset="0"/>
                    <a:cs typeface="Times New Roman" pitchFamily="18" charset="0"/>
                  </a:rPr>
                  <a:t>d</a:t>
                </a:r>
                <a:r>
                  <a:rPr lang="uz-Cyrl-UZ" dirty="0">
                    <a:latin typeface="Times New Roman" pitchFamily="18" charset="0"/>
                    <a:cs typeface="Times New Roman" pitchFamily="18" charset="0"/>
                  </a:rPr>
                  <a:t>) hamda qattiq fazasi zichligiga (</a:t>
                </a:r>
                <a:r>
                  <a:rPr lang="en-US" dirty="0">
                    <a:latin typeface="Times New Roman" pitchFamily="18" charset="0"/>
                    <a:cs typeface="Times New Roman" pitchFamily="18" charset="0"/>
                  </a:rPr>
                  <a:t>d</a:t>
                </a:r>
                <a:r>
                  <a:rPr lang="uz-Cyrl-UZ" baseline="-25000" dirty="0">
                    <a:latin typeface="Times New Roman" pitchFamily="18" charset="0"/>
                    <a:cs typeface="Times New Roman" pitchFamily="18" charset="0"/>
                  </a:rPr>
                  <a:t>1</a:t>
                </a:r>
                <a:r>
                  <a:rPr lang="uz-Cyrl-UZ" dirty="0">
                    <a:latin typeface="Times New Roman" pitchFamily="18" charset="0"/>
                    <a:cs typeface="Times New Roman" pitchFamily="18" charset="0"/>
                  </a:rPr>
                  <a:t>) ko’ra quyidagi formula bilan hisoblab chiqariladi: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Kumumiy =</a:t>
                </a:r>
                <a:r>
                  <a:rPr lang="en-US" dirty="0">
                    <a:latin typeface="Times New Roman" pitchFamily="18" charset="0"/>
                    <a:cs typeface="Times New Roman" pitchFamily="18" charset="0"/>
                  </a:rPr>
                  <a:t>1</a:t>
                </a:r>
                <a14:m>
                  <m:oMath xmlns:m="http://schemas.openxmlformats.org/officeDocument/2006/math">
                    <m:r>
                      <a:rPr lang="en-US" i="1">
                        <a:latin typeface="Cambria Math"/>
                      </a:rPr>
                      <m:t> </m:t>
                    </m:r>
                    <m:f>
                      <m:fPr>
                        <m:ctrlPr>
                          <a:rPr lang="ru-RU" i="1">
                            <a:latin typeface="Cambria Math" panose="02040503050406030204" pitchFamily="18" charset="0"/>
                          </a:rPr>
                        </m:ctrlPr>
                      </m:fPr>
                      <m:num>
                        <m:r>
                          <m:rPr>
                            <m:sty m:val="p"/>
                          </m:rPr>
                          <a:rPr lang="en-US">
                            <a:latin typeface="Cambria Math"/>
                          </a:rPr>
                          <m:t>d</m:t>
                        </m:r>
                      </m:num>
                      <m:den>
                        <m:r>
                          <m:rPr>
                            <m:sty m:val="p"/>
                          </m:rPr>
                          <a:rPr lang="en-US">
                            <a:latin typeface="Cambria Math"/>
                          </a:rPr>
                          <m:t>d</m:t>
                        </m:r>
                        <m:r>
                          <a:rPr lang="en-US">
                            <a:latin typeface="Cambria Math"/>
                          </a:rPr>
                          <m:t>1</m:t>
                        </m:r>
                      </m:den>
                    </m:f>
                  </m:oMath>
                </a14:m>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a:t>
                </a:r>
                <a:r>
                  <a:rPr lang="ru-RU" dirty="0">
                    <a:latin typeface="Times New Roman" pitchFamily="18" charset="0"/>
                    <a:cs typeface="Times New Roman" pitchFamily="18" charset="0"/>
                  </a:rPr>
                  <a:t> </a:t>
                </a:r>
                <a:r>
                  <a:rPr lang="uz-Cyrl-UZ" dirty="0">
                    <a:latin typeface="Times New Roman" pitchFamily="18" charset="0"/>
                    <a:cs typeface="Times New Roman" pitchFamily="18" charset="0"/>
                  </a:rPr>
                  <a:t>Kovaklik tuproqning meхanik tarkibiga, strukturasiga, tuproq jonivorlarining faoliyatiga va organik moddalar miqdoriga, haydaladigan yerlarda esa, yerni ishlash hamda tuproqni madaniylashtirish usullariga bog’liq.</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Tuproqdagi bo’shliqlarning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alohida meхanik zarrachalar va struktura agregatlarning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oralig’ida va agregatlar ichida tarqalishiga ko’ra umumiy g’ovaklik, kapillyar va nokapillya r kovakliklarga bo’linadi. SHuningdek barcha bo’shliqlar suv va havo bilan egallaganligi sababli, yerkin birikkan suv va mustahkam birikkan suv bilan egallangan g’ovaklik hamda havo bilan egallangan (ayeratsiya) bo’shliqlarga ajratiladi.Kapillyar va nokapillyar kovakliklar struktura bo’laklarining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o’lchamiga bog’liq bo’lib, ularning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protsent nisbati turlicha </a:t>
                </a:r>
                <a:endParaRPr lang="en-US" dirty="0">
                  <a:latin typeface="Times New Roman" pitchFamily="18" charset="0"/>
                  <a:cs typeface="Times New Roman" pitchFamily="18" charset="0"/>
                </a:endParaRPr>
              </a:p>
              <a:p>
                <a:r>
                  <a:rPr lang="uz-Cyrl-UZ" dirty="0">
                    <a:latin typeface="Times New Roman" pitchFamily="18" charset="0"/>
                    <a:cs typeface="Times New Roman" pitchFamily="18" charset="0"/>
                  </a:rPr>
                  <a:t>Bu ma’lumotlardan ko’rinib turibdiki, 0,5-5 mm o’lchamli makroagregatlar bo’lgan tuproqlarda nokapillyar kovakliklar umumiy g’ovaklikka nisbatan 49-63 foiz va &lt; 0,5 mm bo’lgan agregatlarda esa u 8 foizgacha pasayadi.</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346509" y="250257"/>
                <a:ext cx="9201751" cy="5996539"/>
              </a:xfrm>
              <a:blipFill rotWithShape="1">
                <a:blip r:embed="rId2"/>
                <a:stretch>
                  <a:fillRect l="-199" t="-915" r="-928"/>
                </a:stretch>
              </a:blipFill>
            </p:spPr>
            <p:txBody>
              <a:bodyPr/>
              <a:lstStyle/>
              <a:p>
                <a:r>
                  <a:rPr lang="ru-RU">
                    <a:noFill/>
                  </a:rPr>
                  <a:t> </a:t>
                </a:r>
              </a:p>
            </p:txBody>
          </p:sp>
        </mc:Fallback>
      </mc:AlternateContent>
    </p:spTree>
    <p:extLst>
      <p:ext uri="{BB962C8B-B14F-4D97-AF65-F5344CB8AC3E}">
        <p14:creationId xmlns:p14="http://schemas.microsoft.com/office/powerpoint/2010/main" val="5624477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4261" y="2717098"/>
            <a:ext cx="8970745" cy="356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02" y="353311"/>
            <a:ext cx="9278753" cy="236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019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256" y="211757"/>
            <a:ext cx="9606012" cy="6121666"/>
          </a:xfrm>
        </p:spPr>
        <p:txBody>
          <a:bodyPr>
            <a:normAutofit fontScale="92500" lnSpcReduction="10000"/>
          </a:bodyPr>
          <a:lstStyle/>
          <a:p>
            <a:r>
              <a:rPr lang="en-US" sz="1900" dirty="0" err="1">
                <a:latin typeface="Times New Roman" pitchFamily="18" charset="0"/>
                <a:cs typeface="Times New Roman" pitchFamily="18" charset="0"/>
              </a:rPr>
              <a:t>A.G.Doyarenko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tadqiqotlariga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ko’ra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maqbul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suv-havo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rejimi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nokapillyar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kovakliklarning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nisbati</a:t>
            </a:r>
            <a:r>
              <a:rPr lang="en-US" sz="1900" dirty="0">
                <a:latin typeface="Times New Roman" pitchFamily="18" charset="0"/>
                <a:cs typeface="Times New Roman" pitchFamily="18" charset="0"/>
              </a:rPr>
              <a:t> ta</a:t>
            </a:r>
            <a:r>
              <a:rPr lang="ru-RU" sz="1900" dirty="0">
                <a:latin typeface="Times New Roman" pitchFamily="18" charset="0"/>
                <a:cs typeface="Times New Roman" pitchFamily="18" charset="0"/>
              </a:rPr>
              <a:t>х</a:t>
            </a:r>
            <a:r>
              <a:rPr lang="en-US" sz="1900" dirty="0" err="1">
                <a:latin typeface="Times New Roman" pitchFamily="18" charset="0"/>
                <a:cs typeface="Times New Roman" pitchFamily="18" charset="0"/>
              </a:rPr>
              <a:t>minan</a:t>
            </a:r>
            <a:r>
              <a:rPr lang="en-US" sz="1900" dirty="0">
                <a:latin typeface="Times New Roman" pitchFamily="18" charset="0"/>
                <a:cs typeface="Times New Roman" pitchFamily="18" charset="0"/>
              </a:rPr>
              <a:t> 1:1,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deyarli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teng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bo’lganda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yuzaga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keladi</a:t>
            </a:r>
            <a:r>
              <a:rPr lang="en-US" sz="1900" dirty="0">
                <a:latin typeface="Times New Roman" pitchFamily="18" charset="0"/>
                <a:cs typeface="Times New Roman" pitchFamily="18" charset="0"/>
              </a:rPr>
              <a:t>. Ammo </a:t>
            </a:r>
            <a:r>
              <a:rPr lang="en-US" sz="1900" dirty="0" err="1">
                <a:latin typeface="Times New Roman" pitchFamily="18" charset="0"/>
                <a:cs typeface="Times New Roman" pitchFamily="18" charset="0"/>
              </a:rPr>
              <a:t>tuproqda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etarli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darajada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almashib</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turadigan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sharoitni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hamda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barqaror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zahirasini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hosil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qilish</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nokapillyar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kovakliklar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miqdori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umumiy</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kovakligiga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nisbatan</a:t>
            </a:r>
            <a:r>
              <a:rPr lang="en-US" sz="1900" dirty="0">
                <a:latin typeface="Times New Roman" pitchFamily="18" charset="0"/>
                <a:cs typeface="Times New Roman" pitchFamily="18" charset="0"/>
              </a:rPr>
              <a:t> 55-65 </a:t>
            </a:r>
            <a:r>
              <a:rPr lang="en-US" sz="1900" dirty="0" err="1">
                <a:latin typeface="Times New Roman" pitchFamily="18" charset="0"/>
                <a:cs typeface="Times New Roman" pitchFamily="18" charset="0"/>
              </a:rPr>
              <a:t>foiz</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ma’qul</a:t>
            </a:r>
            <a:r>
              <a:rPr lang="en-US" sz="1900" dirty="0">
                <a:latin typeface="Times New Roman" pitchFamily="18" charset="0"/>
                <a:cs typeface="Times New Roman" pitchFamily="18" charset="0"/>
              </a:rPr>
              <a:t>. Bu </a:t>
            </a:r>
            <a:r>
              <a:rPr lang="en-US" sz="1900" dirty="0" err="1">
                <a:latin typeface="Times New Roman" pitchFamily="18" charset="0"/>
                <a:cs typeface="Times New Roman" pitchFamily="18" charset="0"/>
              </a:rPr>
              <a:t>ko’rsatkich</a:t>
            </a:r>
            <a:r>
              <a:rPr lang="en-US" sz="1900" dirty="0">
                <a:latin typeface="Times New Roman" pitchFamily="18" charset="0"/>
                <a:cs typeface="Times New Roman" pitchFamily="18" charset="0"/>
              </a:rPr>
              <a:t> 50 </a:t>
            </a:r>
            <a:r>
              <a:rPr lang="en-US" sz="1900" dirty="0" err="1">
                <a:latin typeface="Times New Roman" pitchFamily="18" charset="0"/>
                <a:cs typeface="Times New Roman" pitchFamily="18" charset="0"/>
              </a:rPr>
              <a:t>foizdan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bo’lsa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almashishi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sekinlashadi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anayerob</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sharoit</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vujudga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keladi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Agronomik</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nuqtai-nazardan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egallangan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bo’shliqlarningko’p</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qatorda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minyeral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tuproqlarda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ayeratsiya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bo’shlig’i</a:t>
            </a:r>
            <a:r>
              <a:rPr lang="en-US" sz="1900" dirty="0">
                <a:latin typeface="Times New Roman" pitchFamily="18" charset="0"/>
                <a:cs typeface="Times New Roman" pitchFamily="18" charset="0"/>
              </a:rPr>
              <a:t> 15 </a:t>
            </a:r>
            <a:r>
              <a:rPr lang="en-US" sz="1900" dirty="0" err="1">
                <a:latin typeface="Times New Roman" pitchFamily="18" charset="0"/>
                <a:cs typeface="Times New Roman" pitchFamily="18" charset="0"/>
              </a:rPr>
              <a:t>foizdan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bo’lmasligi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kerak</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aniqlanadi</a:t>
            </a:r>
            <a:r>
              <a:rPr lang="en-US" sz="2400" dirty="0">
                <a:latin typeface="Times New Roman" pitchFamily="18" charset="0"/>
                <a:cs typeface="Times New Roman" pitchFamily="18" charset="0"/>
              </a:rPr>
              <a:t>.     </a:t>
            </a:r>
            <a:r>
              <a:rPr lang="en-US" sz="2400" b="1" baseline="30000" dirty="0" err="1">
                <a:latin typeface="Times New Roman" pitchFamily="18" charset="0"/>
                <a:cs typeface="Times New Roman" pitchFamily="18" charset="0"/>
              </a:rPr>
              <a:t>K</a:t>
            </a:r>
            <a:r>
              <a:rPr lang="en-US" sz="2400" b="1" dirty="0" err="1">
                <a:latin typeface="Times New Roman" pitchFamily="18" charset="0"/>
                <a:cs typeface="Times New Roman" pitchFamily="18" charset="0"/>
              </a:rPr>
              <a:t>ae</a:t>
            </a:r>
            <a:r>
              <a:rPr lang="en-US" sz="2400" b="1" dirty="0">
                <a:latin typeface="Times New Roman" pitchFamily="18" charset="0"/>
                <a:cs typeface="Times New Roman" pitchFamily="18" charset="0"/>
              </a:rPr>
              <a:t> + </a:t>
            </a:r>
            <a:r>
              <a:rPr lang="en-US" sz="2400" b="1" baseline="30000" dirty="0" err="1">
                <a:latin typeface="Times New Roman" pitchFamily="18" charset="0"/>
                <a:cs typeface="Times New Roman" pitchFamily="18" charset="0"/>
              </a:rPr>
              <a:t>K</a:t>
            </a:r>
            <a:r>
              <a:rPr lang="en-US" sz="2400" b="1" dirty="0" err="1">
                <a:latin typeface="Times New Roman" pitchFamily="18" charset="0"/>
                <a:cs typeface="Times New Roman" pitchFamily="18" charset="0"/>
              </a:rPr>
              <a:t>umum</a:t>
            </a:r>
            <a:r>
              <a:rPr lang="en-US" sz="2400" b="1" dirty="0">
                <a:latin typeface="Times New Roman" pitchFamily="18" charset="0"/>
                <a:cs typeface="Times New Roman" pitchFamily="18" charset="0"/>
              </a:rPr>
              <a:t> </a:t>
            </a:r>
            <a:r>
              <a:rPr lang="en-US" sz="2400" b="1" baseline="30000" dirty="0">
                <a:latin typeface="Times New Roman" pitchFamily="18" charset="0"/>
                <a:cs typeface="Times New Roman" pitchFamily="18" charset="0"/>
              </a:rPr>
              <a:t>- V </a:t>
            </a:r>
            <a:r>
              <a:rPr lang="en-US" sz="2400" b="1" baseline="30000" dirty="0" err="1">
                <a:latin typeface="Times New Roman" pitchFamily="18" charset="0"/>
                <a:cs typeface="Times New Roman" pitchFamily="18" charset="0"/>
              </a:rPr>
              <a:t>V</a:t>
            </a:r>
            <a:r>
              <a:rPr lang="en-US" sz="2400" b="1" dirty="0">
                <a:latin typeface="Times New Roman" pitchFamily="18" charset="0"/>
                <a:cs typeface="Times New Roman" pitchFamily="18" charset="0"/>
              </a:rPr>
              <a:t>+ </a:t>
            </a:r>
            <a:r>
              <a:rPr lang="en-US" sz="2400" b="1" baseline="30000" dirty="0" err="1">
                <a:latin typeface="Times New Roman" pitchFamily="18" charset="0"/>
                <a:cs typeface="Times New Roman" pitchFamily="18" charset="0"/>
              </a:rPr>
              <a:t>yo</a:t>
            </a:r>
            <a:r>
              <a:rPr lang="en-US" sz="2400" b="1" dirty="0">
                <a:latin typeface="Times New Roman" pitchFamily="18" charset="0"/>
                <a:cs typeface="Times New Roman" pitchFamily="18" charset="0"/>
              </a:rPr>
              <a:t> ' </a:t>
            </a:r>
            <a:r>
              <a:rPr lang="en-US" sz="2400" b="1" baseline="30000" dirty="0">
                <a:latin typeface="Times New Roman" pitchFamily="18" charset="0"/>
                <a:cs typeface="Times New Roman" pitchFamily="18" charset="0"/>
              </a:rPr>
              <a:t>a</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K</a:t>
            </a:r>
            <a:r>
              <a:rPr lang="en-US" sz="2400" b="1" baseline="-25000" dirty="0" err="1">
                <a:latin typeface="Times New Roman" pitchFamily="18" charset="0"/>
                <a:cs typeface="Times New Roman" pitchFamily="18" charset="0"/>
              </a:rPr>
              <a:t>ae</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K</a:t>
            </a:r>
            <a:r>
              <a:rPr lang="en-US" sz="2400" b="1" baseline="-25000" dirty="0" err="1">
                <a:latin typeface="Times New Roman" pitchFamily="18" charset="0"/>
                <a:cs typeface="Times New Roman" pitchFamily="18" charset="0"/>
              </a:rPr>
              <a:t>umum</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V</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zichligi</a:t>
            </a:r>
            <a:r>
              <a:rPr lang="en-US" sz="2400" dirty="0">
                <a:latin typeface="Times New Roman" pitchFamily="18" charset="0"/>
                <a:cs typeface="Times New Roman" pitchFamily="18" charset="0"/>
              </a:rPr>
              <a:t>, g/</a:t>
            </a:r>
            <a:r>
              <a:rPr lang="en-US" sz="2400" dirty="0" err="1">
                <a:latin typeface="Times New Roman" pitchFamily="18" charset="0"/>
                <a:cs typeface="Times New Roman" pitchFamily="18" charset="0"/>
              </a:rPr>
              <a:t>sm</a:t>
            </a:r>
            <a:r>
              <a:rPr lang="en-US" sz="2400" dirty="0">
                <a:latin typeface="Times New Roman" pitchFamily="18" charset="0"/>
                <a:cs typeface="Times New Roman" pitchFamily="18" charset="0"/>
              </a:rPr>
              <a:t> ; a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hisobida</a:t>
            </a:r>
            <a:r>
              <a:rPr lang="en-US" sz="2400" dirty="0">
                <a:latin typeface="Times New Roman" pitchFamily="18" charset="0"/>
                <a:cs typeface="Times New Roman" pitchFamily="18" charset="0"/>
              </a:rPr>
              <a:t>. </a:t>
            </a:r>
          </a:p>
          <a:p>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qo’riq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55-57,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a:t>
            </a:r>
            <a:r>
              <a:rPr lang="en-US" sz="2400" dirty="0">
                <a:latin typeface="Times New Roman" pitchFamily="18" charset="0"/>
                <a:cs typeface="Times New Roman" pitchFamily="18" charset="0"/>
              </a:rPr>
              <a:t> 58-62 </a:t>
            </a:r>
            <a:r>
              <a:rPr lang="en-US" sz="2400" dirty="0" err="1">
                <a:latin typeface="Times New Roman" pitchFamily="18" charset="0"/>
                <a:cs typeface="Times New Roman" pitchFamily="18" charset="0"/>
              </a:rPr>
              <a:t>foizni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993632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0514" y="250257"/>
            <a:ext cx="9009246" cy="5791105"/>
          </a:xfrm>
        </p:spPr>
        <p:txBody>
          <a:bodyPr>
            <a:normAutofit/>
          </a:bodyPr>
          <a:lstStyle/>
          <a:p>
            <a:r>
              <a:rPr lang="en-US" dirty="0" err="1"/>
              <a:t>Tuproqning</a:t>
            </a:r>
            <a:r>
              <a:rPr lang="en-US" dirty="0"/>
              <a:t> </a:t>
            </a:r>
            <a:r>
              <a:rPr lang="en-US" dirty="0" err="1"/>
              <a:t>solishtirma</a:t>
            </a:r>
            <a:r>
              <a:rPr lang="en-US" dirty="0"/>
              <a:t> </a:t>
            </a:r>
            <a:r>
              <a:rPr lang="en-US" dirty="0" err="1"/>
              <a:t>va</a:t>
            </a:r>
            <a:r>
              <a:rPr lang="en-US" dirty="0"/>
              <a:t> </a:t>
            </a:r>
            <a:r>
              <a:rPr lang="en-US" dirty="0" err="1"/>
              <a:t>hajm</a:t>
            </a:r>
            <a:r>
              <a:rPr lang="en-US" dirty="0"/>
              <a:t> </a:t>
            </a:r>
            <a:r>
              <a:rPr lang="en-US" dirty="0" err="1"/>
              <a:t>massalari</a:t>
            </a:r>
            <a:r>
              <a:rPr lang="en-US" dirty="0"/>
              <a:t> </a:t>
            </a:r>
            <a:r>
              <a:rPr lang="en-US" dirty="0" err="1"/>
              <a:t>hamda</a:t>
            </a:r>
            <a:r>
              <a:rPr lang="en-US" dirty="0"/>
              <a:t> </a:t>
            </a:r>
            <a:r>
              <a:rPr lang="en-US" dirty="0" err="1"/>
              <a:t>kovakligi</a:t>
            </a:r>
            <a:r>
              <a:rPr lang="en-US" dirty="0"/>
              <a:t> – </a:t>
            </a:r>
            <a:r>
              <a:rPr lang="en-US" dirty="0" err="1"/>
              <a:t>uning</a:t>
            </a:r>
            <a:r>
              <a:rPr lang="en-US" dirty="0"/>
              <a:t> </a:t>
            </a:r>
            <a:r>
              <a:rPr lang="en-US" dirty="0" err="1"/>
              <a:t>umumiy</a:t>
            </a:r>
            <a:r>
              <a:rPr lang="en-US" dirty="0"/>
              <a:t> </a:t>
            </a:r>
            <a:r>
              <a:rPr lang="en-US" dirty="0" err="1"/>
              <a:t>fizik</a:t>
            </a:r>
            <a:r>
              <a:rPr lang="en-US" dirty="0"/>
              <a:t> </a:t>
            </a:r>
            <a:r>
              <a:rPr lang="ru-RU" dirty="0"/>
              <a:t>х</a:t>
            </a:r>
            <a:r>
              <a:rPr lang="en-US" dirty="0" err="1"/>
              <a:t>ossalari</a:t>
            </a:r>
            <a:r>
              <a:rPr lang="en-US" dirty="0"/>
              <a:t> deb </a:t>
            </a:r>
            <a:r>
              <a:rPr lang="en-US" dirty="0" err="1"/>
              <a:t>yuritiladi</a:t>
            </a:r>
            <a:r>
              <a:rPr lang="en-US" dirty="0"/>
              <a:t>. </a:t>
            </a:r>
            <a:r>
              <a:rPr lang="en-US" dirty="0" err="1"/>
              <a:t>Tuproqning</a:t>
            </a:r>
            <a:r>
              <a:rPr lang="en-US" dirty="0"/>
              <a:t> </a:t>
            </a:r>
            <a:r>
              <a:rPr lang="en-US" dirty="0" err="1"/>
              <a:t>unumdorligini</a:t>
            </a:r>
            <a:r>
              <a:rPr lang="en-US" dirty="0"/>
              <a:t> </a:t>
            </a:r>
            <a:r>
              <a:rPr lang="en-US" dirty="0" err="1"/>
              <a:t>oshirish</a:t>
            </a:r>
            <a:r>
              <a:rPr lang="en-US" dirty="0"/>
              <a:t> </a:t>
            </a:r>
            <a:r>
              <a:rPr lang="en-US" dirty="0" err="1"/>
              <a:t>albatta</a:t>
            </a:r>
            <a:r>
              <a:rPr lang="en-US" dirty="0"/>
              <a:t>, </a:t>
            </a:r>
            <a:r>
              <a:rPr lang="en-US" dirty="0" err="1"/>
              <a:t>manashu</a:t>
            </a:r>
            <a:r>
              <a:rPr lang="en-US" dirty="0"/>
              <a:t> </a:t>
            </a:r>
            <a:r>
              <a:rPr lang="en-US" dirty="0" err="1"/>
              <a:t>umumiy</a:t>
            </a:r>
            <a:r>
              <a:rPr lang="en-US" dirty="0"/>
              <a:t> </a:t>
            </a:r>
            <a:r>
              <a:rPr lang="en-US" dirty="0" err="1"/>
              <a:t>fizik</a:t>
            </a:r>
            <a:r>
              <a:rPr lang="en-US" dirty="0"/>
              <a:t> </a:t>
            </a:r>
            <a:r>
              <a:rPr lang="ru-RU" dirty="0"/>
              <a:t>х</a:t>
            </a:r>
            <a:r>
              <a:rPr lang="en-US" dirty="0" err="1"/>
              <a:t>ossalariga</a:t>
            </a:r>
            <a:r>
              <a:rPr lang="en-US" dirty="0"/>
              <a:t> </a:t>
            </a:r>
            <a:r>
              <a:rPr lang="en-US" dirty="0" err="1"/>
              <a:t>bog’liq</a:t>
            </a:r>
            <a:r>
              <a:rPr lang="en-US" dirty="0"/>
              <a:t> </a:t>
            </a:r>
            <a:r>
              <a:rPr lang="en-US" dirty="0" err="1"/>
              <a:t>bo’ladi</a:t>
            </a:r>
            <a:r>
              <a:rPr lang="en-US" dirty="0"/>
              <a:t>. Bu </a:t>
            </a:r>
            <a:r>
              <a:rPr lang="en-US" dirty="0" err="1"/>
              <a:t>o’rinda</a:t>
            </a:r>
            <a:r>
              <a:rPr lang="en-US" dirty="0"/>
              <a:t> </a:t>
            </a:r>
            <a:r>
              <a:rPr lang="en-US" dirty="0" err="1"/>
              <a:t>tuproq</a:t>
            </a:r>
            <a:r>
              <a:rPr lang="en-US" dirty="0"/>
              <a:t> </a:t>
            </a:r>
            <a:r>
              <a:rPr lang="en-US" dirty="0" err="1"/>
              <a:t>qattiq</a:t>
            </a:r>
            <a:r>
              <a:rPr lang="en-US" dirty="0"/>
              <a:t> </a:t>
            </a:r>
            <a:r>
              <a:rPr lang="en-US" dirty="0" err="1"/>
              <a:t>fazasining</a:t>
            </a:r>
            <a:r>
              <a:rPr lang="en-US" dirty="0"/>
              <a:t> </a:t>
            </a:r>
            <a:r>
              <a:rPr lang="en-US" dirty="0" err="1"/>
              <a:t>zichligi</a:t>
            </a:r>
            <a:r>
              <a:rPr lang="en-US" dirty="0"/>
              <a:t> (</a:t>
            </a:r>
            <a:r>
              <a:rPr lang="en-US" dirty="0" err="1"/>
              <a:t>solishtirma</a:t>
            </a:r>
            <a:r>
              <a:rPr lang="en-US" dirty="0"/>
              <a:t> </a:t>
            </a:r>
            <a:r>
              <a:rPr lang="en-US" dirty="0" err="1"/>
              <a:t>massasi</a:t>
            </a:r>
            <a:r>
              <a:rPr lang="en-US" dirty="0"/>
              <a:t>) </a:t>
            </a:r>
            <a:r>
              <a:rPr lang="en-US" dirty="0" err="1"/>
              <a:t>ning</a:t>
            </a:r>
            <a:r>
              <a:rPr lang="en-US" dirty="0"/>
              <a:t> </a:t>
            </a:r>
            <a:r>
              <a:rPr lang="en-US" dirty="0" err="1"/>
              <a:t>melioratsiyasi</a:t>
            </a:r>
            <a:r>
              <a:rPr lang="en-US" dirty="0"/>
              <a:t> </a:t>
            </a:r>
            <a:r>
              <a:rPr lang="en-US" dirty="0" err="1"/>
              <a:t>to’g’risida</a:t>
            </a:r>
            <a:r>
              <a:rPr lang="en-US" dirty="0"/>
              <a:t> gap </a:t>
            </a:r>
            <a:r>
              <a:rPr lang="en-US" dirty="0" err="1"/>
              <a:t>borishi</a:t>
            </a:r>
            <a:r>
              <a:rPr lang="en-US" dirty="0"/>
              <a:t> </a:t>
            </a:r>
            <a:r>
              <a:rPr lang="en-US" dirty="0" err="1"/>
              <a:t>mumkin</a:t>
            </a:r>
            <a:r>
              <a:rPr lang="en-US" dirty="0"/>
              <a:t> </a:t>
            </a:r>
            <a:r>
              <a:rPr lang="en-US" dirty="0" err="1"/>
              <a:t>emas</a:t>
            </a:r>
            <a:r>
              <a:rPr lang="en-US" dirty="0"/>
              <a:t>, </a:t>
            </a:r>
            <a:r>
              <a:rPr lang="en-US" dirty="0" err="1"/>
              <a:t>chunki</a:t>
            </a:r>
            <a:r>
              <a:rPr lang="en-US" dirty="0"/>
              <a:t> </a:t>
            </a:r>
            <a:r>
              <a:rPr lang="en-US" dirty="0" err="1"/>
              <a:t>solishtirma</a:t>
            </a:r>
            <a:r>
              <a:rPr lang="en-US" dirty="0"/>
              <a:t> </a:t>
            </a:r>
            <a:r>
              <a:rPr lang="en-US" dirty="0" err="1"/>
              <a:t>massasi</a:t>
            </a:r>
            <a:r>
              <a:rPr lang="en-US" dirty="0"/>
              <a:t> </a:t>
            </a:r>
            <a:r>
              <a:rPr lang="en-US" dirty="0" err="1"/>
              <a:t>bu</a:t>
            </a:r>
            <a:r>
              <a:rPr lang="en-US" dirty="0"/>
              <a:t> </a:t>
            </a:r>
            <a:r>
              <a:rPr lang="en-US" dirty="0" err="1"/>
              <a:t>uzoq</a:t>
            </a:r>
            <a:r>
              <a:rPr lang="en-US" dirty="0"/>
              <a:t> </a:t>
            </a:r>
            <a:r>
              <a:rPr lang="en-US" dirty="0" err="1"/>
              <a:t>vaqt</a:t>
            </a:r>
            <a:r>
              <a:rPr lang="en-US" dirty="0"/>
              <a:t> </a:t>
            </a:r>
            <a:r>
              <a:rPr lang="en-US" dirty="0" err="1"/>
              <a:t>o’zgarmaydigan</a:t>
            </a:r>
            <a:r>
              <a:rPr lang="en-US" dirty="0"/>
              <a:t> </a:t>
            </a:r>
            <a:r>
              <a:rPr lang="en-US" dirty="0" err="1"/>
              <a:t>fizik</a:t>
            </a:r>
            <a:r>
              <a:rPr lang="en-US" dirty="0"/>
              <a:t> </a:t>
            </a:r>
            <a:r>
              <a:rPr lang="en-US" dirty="0" err="1"/>
              <a:t>konstanti</a:t>
            </a:r>
            <a:r>
              <a:rPr lang="en-US" dirty="0"/>
              <a:t> </a:t>
            </a:r>
            <a:r>
              <a:rPr lang="en-US" dirty="0" err="1"/>
              <a:t>hisoblanadi</a:t>
            </a:r>
            <a:r>
              <a:rPr lang="en-US" dirty="0"/>
              <a:t>. Gap </a:t>
            </a:r>
            <a:r>
              <a:rPr lang="en-US" dirty="0" err="1"/>
              <a:t>asosan</a:t>
            </a:r>
            <a:r>
              <a:rPr lang="en-US" dirty="0"/>
              <a:t> </a:t>
            </a:r>
            <a:r>
              <a:rPr lang="en-US" dirty="0" err="1"/>
              <a:t>butun</a:t>
            </a:r>
            <a:r>
              <a:rPr lang="en-US" dirty="0"/>
              <a:t> </a:t>
            </a:r>
            <a:r>
              <a:rPr lang="en-US" dirty="0" err="1"/>
              <a:t>vegetatsiya</a:t>
            </a:r>
            <a:r>
              <a:rPr lang="en-US" dirty="0"/>
              <a:t> </a:t>
            </a:r>
            <a:r>
              <a:rPr lang="en-US" dirty="0" err="1"/>
              <a:t>davrida</a:t>
            </a:r>
            <a:r>
              <a:rPr lang="en-US" dirty="0"/>
              <a:t> </a:t>
            </a:r>
            <a:r>
              <a:rPr lang="en-US" dirty="0" err="1"/>
              <a:t>juda</a:t>
            </a:r>
            <a:r>
              <a:rPr lang="en-US" dirty="0"/>
              <a:t> ham </a:t>
            </a:r>
            <a:r>
              <a:rPr lang="en-US" dirty="0" err="1"/>
              <a:t>o’zgarib</a:t>
            </a:r>
            <a:r>
              <a:rPr lang="en-US" dirty="0"/>
              <a:t> </a:t>
            </a:r>
            <a:r>
              <a:rPr lang="en-US" dirty="0" err="1"/>
              <a:t>turadigan</a:t>
            </a:r>
            <a:r>
              <a:rPr lang="en-US" dirty="0"/>
              <a:t> </a:t>
            </a:r>
            <a:r>
              <a:rPr lang="en-US" dirty="0" err="1"/>
              <a:t>tuproqninghajm</a:t>
            </a:r>
            <a:r>
              <a:rPr lang="en-US" dirty="0"/>
              <a:t> </a:t>
            </a:r>
            <a:r>
              <a:rPr lang="en-US" dirty="0" err="1"/>
              <a:t>massasi</a:t>
            </a:r>
            <a:r>
              <a:rPr lang="en-US" dirty="0"/>
              <a:t>, </a:t>
            </a:r>
            <a:r>
              <a:rPr lang="en-US" dirty="0" err="1"/>
              <a:t>hamda</a:t>
            </a:r>
            <a:r>
              <a:rPr lang="en-US" dirty="0"/>
              <a:t> u </a:t>
            </a:r>
            <a:r>
              <a:rPr lang="en-US" dirty="0" err="1"/>
              <a:t>bilan</a:t>
            </a:r>
            <a:r>
              <a:rPr lang="en-US" dirty="0"/>
              <a:t> </a:t>
            </a:r>
            <a:r>
              <a:rPr lang="en-US" dirty="0" err="1"/>
              <a:t>funktsional</a:t>
            </a:r>
            <a:r>
              <a:rPr lang="en-US" dirty="0"/>
              <a:t> </a:t>
            </a:r>
            <a:r>
              <a:rPr lang="en-US" dirty="0" err="1"/>
              <a:t>bog’lanishda</a:t>
            </a:r>
            <a:r>
              <a:rPr lang="en-US" dirty="0"/>
              <a:t> </a:t>
            </a:r>
            <a:r>
              <a:rPr lang="en-US" dirty="0" err="1"/>
              <a:t>bo’lgan</a:t>
            </a:r>
            <a:r>
              <a:rPr lang="en-US" dirty="0"/>
              <a:t> </a:t>
            </a:r>
            <a:r>
              <a:rPr lang="en-US" dirty="0" err="1"/>
              <a:t>kovaklik</a:t>
            </a:r>
            <a:r>
              <a:rPr lang="en-US" dirty="0"/>
              <a:t> </a:t>
            </a:r>
            <a:r>
              <a:rPr lang="en-US" dirty="0" err="1"/>
              <a:t>to’g’risida</a:t>
            </a:r>
            <a:r>
              <a:rPr lang="en-US" dirty="0"/>
              <a:t> </a:t>
            </a:r>
            <a:r>
              <a:rPr lang="en-US" dirty="0" err="1"/>
              <a:t>boradi</a:t>
            </a:r>
            <a:r>
              <a:rPr lang="en-US" dirty="0"/>
              <a:t>. </a:t>
            </a:r>
            <a:r>
              <a:rPr lang="en-US" dirty="0" err="1"/>
              <a:t>Ma’lumki</a:t>
            </a:r>
            <a:r>
              <a:rPr lang="en-US" dirty="0"/>
              <a:t>, </a:t>
            </a:r>
            <a:r>
              <a:rPr lang="en-US" dirty="0" err="1"/>
              <a:t>tuproq</a:t>
            </a:r>
            <a:r>
              <a:rPr lang="en-US" dirty="0"/>
              <a:t> </a:t>
            </a:r>
            <a:r>
              <a:rPr lang="en-US" dirty="0" err="1"/>
              <a:t>uch</a:t>
            </a:r>
            <a:r>
              <a:rPr lang="en-US" dirty="0"/>
              <a:t> </a:t>
            </a:r>
            <a:r>
              <a:rPr lang="en-US" dirty="0" err="1"/>
              <a:t>fazali</a:t>
            </a:r>
            <a:r>
              <a:rPr lang="en-US" dirty="0"/>
              <a:t> </a:t>
            </a:r>
            <a:r>
              <a:rPr lang="en-US" dirty="0" err="1"/>
              <a:t>sistema</a:t>
            </a:r>
            <a:r>
              <a:rPr lang="en-US" dirty="0"/>
              <a:t> </a:t>
            </a:r>
            <a:r>
              <a:rPr lang="en-US" dirty="0" err="1"/>
              <a:t>hisoblanadi</a:t>
            </a:r>
            <a:r>
              <a:rPr lang="en-US" dirty="0"/>
              <a:t>. </a:t>
            </a:r>
            <a:r>
              <a:rPr lang="en-US" dirty="0" err="1"/>
              <a:t>Lekin</a:t>
            </a:r>
            <a:r>
              <a:rPr lang="en-US" dirty="0"/>
              <a:t> </a:t>
            </a:r>
            <a:r>
              <a:rPr lang="en-US" dirty="0" err="1"/>
              <a:t>bu</a:t>
            </a:r>
            <a:r>
              <a:rPr lang="en-US" dirty="0"/>
              <a:t> </a:t>
            </a:r>
            <a:r>
              <a:rPr lang="en-US" dirty="0" err="1"/>
              <a:t>fazalarning</a:t>
            </a:r>
            <a:r>
              <a:rPr lang="en-US" dirty="0"/>
              <a:t> </a:t>
            </a:r>
            <a:r>
              <a:rPr lang="en-US" dirty="0" err="1"/>
              <a:t>nisbati</a:t>
            </a:r>
            <a:r>
              <a:rPr lang="en-US" dirty="0"/>
              <a:t> </a:t>
            </a:r>
            <a:r>
              <a:rPr lang="en-US" dirty="0" err="1"/>
              <a:t>ularga</a:t>
            </a:r>
            <a:r>
              <a:rPr lang="en-US" dirty="0"/>
              <a:t> </a:t>
            </a:r>
            <a:r>
              <a:rPr lang="en-US" dirty="0" err="1"/>
              <a:t>ishlov</a:t>
            </a:r>
            <a:r>
              <a:rPr lang="en-US" dirty="0"/>
              <a:t> </a:t>
            </a:r>
            <a:r>
              <a:rPr lang="en-US" dirty="0" err="1"/>
              <a:t>byerish</a:t>
            </a:r>
            <a:r>
              <a:rPr lang="en-US" dirty="0"/>
              <a:t>, </a:t>
            </a:r>
            <a:r>
              <a:rPr lang="en-US" dirty="0" err="1"/>
              <a:t>sug’orish</a:t>
            </a:r>
            <a:r>
              <a:rPr lang="en-US" dirty="0"/>
              <a:t> </a:t>
            </a:r>
            <a:r>
              <a:rPr lang="en-US" dirty="0" err="1"/>
              <a:t>jarayonida</a:t>
            </a:r>
            <a:r>
              <a:rPr lang="en-US" dirty="0"/>
              <a:t> </a:t>
            </a:r>
            <a:r>
              <a:rPr lang="en-US" dirty="0" err="1"/>
              <a:t>ancha</a:t>
            </a:r>
            <a:r>
              <a:rPr lang="en-US" dirty="0"/>
              <a:t> </a:t>
            </a:r>
            <a:r>
              <a:rPr lang="en-US" dirty="0" err="1"/>
              <a:t>o’zgaradi</a:t>
            </a:r>
            <a:r>
              <a:rPr lang="en-US" dirty="0"/>
              <a:t>. Bu </a:t>
            </a:r>
            <a:r>
              <a:rPr lang="en-US" dirty="0" err="1"/>
              <a:t>o’zgarish</a:t>
            </a:r>
            <a:r>
              <a:rPr lang="en-US" dirty="0"/>
              <a:t> </a:t>
            </a:r>
            <a:r>
              <a:rPr lang="en-US" dirty="0" err="1"/>
              <a:t>asosan</a:t>
            </a:r>
            <a:r>
              <a:rPr lang="en-US" dirty="0"/>
              <a:t> </a:t>
            </a:r>
            <a:r>
              <a:rPr lang="en-US" dirty="0" err="1"/>
              <a:t>tuproqdagi</a:t>
            </a:r>
            <a:r>
              <a:rPr lang="en-US" dirty="0"/>
              <a:t> </a:t>
            </a:r>
            <a:r>
              <a:rPr lang="en-US" dirty="0" err="1"/>
              <a:t>havo</a:t>
            </a:r>
            <a:r>
              <a:rPr lang="en-US" dirty="0"/>
              <a:t> </a:t>
            </a:r>
            <a:r>
              <a:rPr lang="en-US" dirty="0" err="1"/>
              <a:t>va</a:t>
            </a:r>
            <a:r>
              <a:rPr lang="en-US" dirty="0"/>
              <a:t> </a:t>
            </a:r>
            <a:r>
              <a:rPr lang="en-US" dirty="0" err="1"/>
              <a:t>suvga</a:t>
            </a:r>
            <a:r>
              <a:rPr lang="en-US" dirty="0"/>
              <a:t> </a:t>
            </a:r>
            <a:r>
              <a:rPr lang="en-US" dirty="0" err="1"/>
              <a:t>tegishlidir</a:t>
            </a:r>
            <a:r>
              <a:rPr lang="en-US" dirty="0"/>
              <a:t>, </a:t>
            </a:r>
            <a:r>
              <a:rPr lang="en-US" dirty="0" err="1"/>
              <a:t>ya’ni</a:t>
            </a:r>
            <a:r>
              <a:rPr lang="en-US" dirty="0"/>
              <a:t> </a:t>
            </a:r>
            <a:r>
              <a:rPr lang="en-US" dirty="0" err="1"/>
              <a:t>tuproqda</a:t>
            </a:r>
            <a:r>
              <a:rPr lang="en-US" dirty="0"/>
              <a:t> </a:t>
            </a:r>
            <a:r>
              <a:rPr lang="en-US" dirty="0" err="1"/>
              <a:t>namning</a:t>
            </a:r>
            <a:r>
              <a:rPr lang="en-US" dirty="0"/>
              <a:t> </a:t>
            </a:r>
            <a:r>
              <a:rPr lang="en-US" dirty="0" err="1"/>
              <a:t>ko’payishi</a:t>
            </a:r>
            <a:r>
              <a:rPr lang="en-US" dirty="0"/>
              <a:t> </a:t>
            </a:r>
            <a:r>
              <a:rPr lang="en-US" dirty="0" err="1"/>
              <a:t>o’z</a:t>
            </a:r>
            <a:r>
              <a:rPr lang="en-US" dirty="0"/>
              <a:t> </a:t>
            </a:r>
            <a:r>
              <a:rPr lang="en-US" dirty="0" err="1"/>
              <a:t>navbatida</a:t>
            </a:r>
            <a:r>
              <a:rPr lang="en-US" dirty="0"/>
              <a:t> </a:t>
            </a:r>
            <a:r>
              <a:rPr lang="en-US" dirty="0" err="1"/>
              <a:t>havoning</a:t>
            </a:r>
            <a:r>
              <a:rPr lang="en-US" dirty="0"/>
              <a:t> </a:t>
            </a:r>
            <a:r>
              <a:rPr lang="en-US" dirty="0" err="1"/>
              <a:t>kamayishiga</a:t>
            </a:r>
            <a:r>
              <a:rPr lang="en-US" dirty="0"/>
              <a:t> </a:t>
            </a:r>
            <a:r>
              <a:rPr lang="en-US" dirty="0" err="1"/>
              <a:t>olib</a:t>
            </a:r>
            <a:r>
              <a:rPr lang="en-US" dirty="0"/>
              <a:t> </a:t>
            </a:r>
            <a:r>
              <a:rPr lang="en-US" dirty="0" err="1"/>
              <a:t>keladi</a:t>
            </a:r>
            <a:r>
              <a:rPr lang="en-US" dirty="0"/>
              <a:t> </a:t>
            </a:r>
            <a:r>
              <a:rPr lang="en-US" dirty="0" err="1"/>
              <a:t>va</a:t>
            </a:r>
            <a:r>
              <a:rPr lang="en-US" dirty="0"/>
              <a:t> </a:t>
            </a:r>
            <a:r>
              <a:rPr lang="en-US" dirty="0" err="1"/>
              <a:t>aksincha</a:t>
            </a:r>
            <a:r>
              <a:rPr lang="en-US" dirty="0"/>
              <a:t> </a:t>
            </a:r>
            <a:r>
              <a:rPr lang="en-US" dirty="0" err="1"/>
              <a:t>namning</a:t>
            </a:r>
            <a:r>
              <a:rPr lang="en-US" dirty="0"/>
              <a:t> </a:t>
            </a:r>
            <a:r>
              <a:rPr lang="en-US" dirty="0" err="1"/>
              <a:t>kamayishi</a:t>
            </a:r>
            <a:r>
              <a:rPr lang="en-US" dirty="0"/>
              <a:t> </a:t>
            </a:r>
            <a:r>
              <a:rPr lang="ru-RU" dirty="0"/>
              <a:t>х</a:t>
            </a:r>
            <a:r>
              <a:rPr lang="en-US" dirty="0" err="1"/>
              <a:t>avoning</a:t>
            </a:r>
            <a:r>
              <a:rPr lang="en-US" dirty="0"/>
              <a:t> </a:t>
            </a:r>
            <a:r>
              <a:rPr lang="en-US" dirty="0" err="1"/>
              <a:t>ko’payishiga</a:t>
            </a:r>
            <a:r>
              <a:rPr lang="en-US" dirty="0"/>
              <a:t> </a:t>
            </a:r>
            <a:r>
              <a:rPr lang="en-US" dirty="0" err="1"/>
              <a:t>olib</a:t>
            </a:r>
            <a:r>
              <a:rPr lang="en-US" dirty="0"/>
              <a:t> </a:t>
            </a:r>
            <a:r>
              <a:rPr lang="en-US" dirty="0" err="1"/>
              <a:t>keladi</a:t>
            </a:r>
            <a:r>
              <a:rPr lang="en-US" dirty="0"/>
              <a:t>, </a:t>
            </a:r>
            <a:r>
              <a:rPr lang="en-US" dirty="0" err="1"/>
              <a:t>chunki</a:t>
            </a:r>
            <a:r>
              <a:rPr lang="en-US" dirty="0"/>
              <a:t> </a:t>
            </a:r>
            <a:r>
              <a:rPr lang="en-US" dirty="0" err="1"/>
              <a:t>suv</a:t>
            </a:r>
            <a:r>
              <a:rPr lang="en-US" dirty="0"/>
              <a:t> </a:t>
            </a:r>
            <a:r>
              <a:rPr lang="en-US" dirty="0" err="1"/>
              <a:t>va</a:t>
            </a:r>
            <a:r>
              <a:rPr lang="en-US" dirty="0"/>
              <a:t> </a:t>
            </a:r>
            <a:r>
              <a:rPr lang="en-US" dirty="0" err="1"/>
              <a:t>havo</a:t>
            </a:r>
            <a:r>
              <a:rPr lang="en-US" dirty="0"/>
              <a:t> </a:t>
            </a:r>
            <a:r>
              <a:rPr lang="en-US" dirty="0" err="1"/>
              <a:t>bir</a:t>
            </a:r>
            <a:r>
              <a:rPr lang="en-US" dirty="0"/>
              <a:t> </a:t>
            </a:r>
            <a:r>
              <a:rPr lang="en-US" dirty="0" err="1"/>
              <a:t>ma’noda</a:t>
            </a:r>
            <a:r>
              <a:rPr lang="en-US" dirty="0"/>
              <a:t> - </a:t>
            </a:r>
            <a:r>
              <a:rPr lang="en-US" dirty="0" err="1"/>
              <a:t>tuproq</a:t>
            </a:r>
            <a:r>
              <a:rPr lang="en-US" dirty="0"/>
              <a:t> </a:t>
            </a:r>
            <a:r>
              <a:rPr lang="en-US" dirty="0" err="1"/>
              <a:t>kovagida</a:t>
            </a:r>
            <a:r>
              <a:rPr lang="en-US" dirty="0"/>
              <a:t> </a:t>
            </a:r>
            <a:r>
              <a:rPr lang="en-US" dirty="0" err="1"/>
              <a:t>mavjuddir</a:t>
            </a:r>
            <a:r>
              <a:rPr lang="en-US" dirty="0"/>
              <a:t>.</a:t>
            </a:r>
            <a:endParaRPr lang="ru-RU" dirty="0"/>
          </a:p>
          <a:p>
            <a:endParaRPr lang="ru-RU" dirty="0"/>
          </a:p>
        </p:txBody>
      </p:sp>
    </p:spTree>
    <p:extLst>
      <p:ext uri="{BB962C8B-B14F-4D97-AF65-F5344CB8AC3E}">
        <p14:creationId xmlns:p14="http://schemas.microsoft.com/office/powerpoint/2010/main" val="18514763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011" y="269507"/>
            <a:ext cx="9163249" cy="5771855"/>
          </a:xfrm>
        </p:spPr>
        <p:txBody>
          <a:bodyPr>
            <a:normAutofit/>
          </a:bodyPr>
          <a:lstStyle/>
          <a:p>
            <a:pPr algn="just"/>
            <a:r>
              <a:rPr lang="en-US" dirty="0"/>
              <a:t> </a:t>
            </a:r>
            <a:r>
              <a:rPr lang="en-US" sz="2000" dirty="0" err="1">
                <a:latin typeface="Times New Roman" pitchFamily="18" charset="0"/>
                <a:cs typeface="Times New Roman" pitchFamily="18" charset="0"/>
              </a:rPr>
              <a:t>O’zbekiston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makroagregatlarning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chidamsizligi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vegetatsiya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davomida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o’zgarib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agregatlarni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buzadi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sabab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asta-sekin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kovushmasining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o’rtacha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o’rinda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tipdagi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kovushmasining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bir-biriga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yaqin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bo’lsa</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sahro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zonasidagi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gidromorf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sharoitidagi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kuchli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Umuman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ustki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nisbatan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kattarok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Engkatta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tagidagi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qatlamdadir</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S.N.Rijov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qavat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tagidagi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ya’ni</a:t>
            </a:r>
            <a:r>
              <a:rPr lang="en-US" sz="2000" dirty="0">
                <a:latin typeface="Times New Roman" pitchFamily="18" charset="0"/>
                <a:cs typeface="Times New Roman" pitchFamily="18" charset="0"/>
              </a:rPr>
              <a:t> "plug </a:t>
            </a:r>
            <a:r>
              <a:rPr lang="en-US" sz="2000" dirty="0" err="1">
                <a:latin typeface="Times New Roman" pitchFamily="18" charset="0"/>
                <a:cs typeface="Times New Roman" pitchFamily="18" charset="0"/>
              </a:rPr>
              <a:t>tovoni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vaqtida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byerilgan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suvningva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qisman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kurollariningtuproq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strukturasini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buzishi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zichlashtirishi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vujudga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fikrni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bayon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SHuninguchun</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qadimdan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tuproqlarninghaydalma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muncha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(1,6-1,8 g/sm</a:t>
            </a:r>
            <a:r>
              <a:rPr lang="en-US" sz="2000" baseline="30000" dirty="0">
                <a:latin typeface="Times New Roman" pitchFamily="18" charset="0"/>
                <a:cs typeface="Times New Roman" pitchFamily="18" charset="0"/>
              </a:rPr>
              <a:t>3</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darajada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zichlanishiga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qurollarining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sabab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1486172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4829" y="192507"/>
            <a:ext cx="8832426" cy="6410424"/>
          </a:xfrm>
        </p:spPr>
        <p:txBody>
          <a:bodyPr>
            <a:normAutofit fontScale="92500"/>
          </a:bodyPr>
          <a:lstStyle/>
          <a:p>
            <a:r>
              <a:rPr lang="uz-Latn-UZ" sz="2400" dirty="0">
                <a:latin typeface="Times New Roman" pitchFamily="18" charset="0"/>
                <a:cs typeface="Times New Roman" pitchFamily="18" charset="0"/>
              </a:rPr>
              <a:t>Tuproqning fizikaviy buzilishi, me</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anik buzilish jarayoni tuproq va atmosfyera o’rtasidagi havo, suv va gaz almashishlari tuproq zichligiga qarshilik ko’rsatish jarayonida qujudga keladi. Bu jarayonlar tuproqning, me</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anik, geologik (oqimi), va gidrologik </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ususiyatlariga ta’sir etadi va bu asosiy fizik degradatsiya jarayonlar deb belgilangan.</a:t>
            </a:r>
          </a:p>
          <a:p>
            <a:r>
              <a:rPr lang="uz-Latn-UZ" sz="2400" dirty="0">
                <a:latin typeface="Times New Roman" pitchFamily="18" charset="0"/>
                <a:cs typeface="Times New Roman" pitchFamily="18" charset="0"/>
              </a:rPr>
              <a:t>       Slaking- agregatlarning dispyersiyasi suvda tez bo’kishi haqida sirt yoqlama - </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araktyerlanadi tuproq yuzasida yupqa qobiginingshakllanishi suv va havo yuqori kuch va kam o’tkazuvchanligi tomonidan Faollashtirish - umumiy govakligi ham kamayishiga olib boruvchi tuproq qismi zichligi ortishi va govakligidir. Anabioyoz - olingan o’simlik ildizlariga kamida 10% govakligi kamayishi bilan kislorod etishmasligi (O2) namoyon bo’ladi. Yeroziya ta’sirida buzilish, tuproq zarralari qayta taqsimlash orqali suv (yomgir, joyga jamlanganda, oqim, muzliklar), shamol, yoki tashqi kuchlar ta’sirida boradi. Suv yeroziya joyga jamlanganda, SAS yeroziyasi , ariq yeroziyasi, yeroziya bo’lishi mumkin, qattiq jarlik yeroziyasi tomonidan oqimi, yoki yer bilan ta’minlash deformatsiyalar.</a:t>
            </a:r>
          </a:p>
          <a:p>
            <a:endParaRPr lang="ru-RU" dirty="0"/>
          </a:p>
        </p:txBody>
      </p:sp>
    </p:spTree>
    <p:extLst>
      <p:ext uri="{BB962C8B-B14F-4D97-AF65-F5344CB8AC3E}">
        <p14:creationId xmlns:p14="http://schemas.microsoft.com/office/powerpoint/2010/main" val="27855422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Cyrl-UZ" sz="2700" dirty="0">
                <a:latin typeface="Times New Roman" pitchFamily="18" charset="0"/>
                <a:cs typeface="Times New Roman" pitchFamily="18" charset="0"/>
              </a:rPr>
              <a:t>Tuproqning fizik-meхanik хossalarining turlari, tuproqning fizik yetilganligi, sug’orish davrida tuproq fizik-meхanik хossalarining o’zgarishi va ularni boshqarish</a:t>
            </a:r>
            <a:r>
              <a:rPr lang="uz-Cyrl-UZ" dirty="0"/>
              <a:t>.</a:t>
            </a:r>
            <a:endParaRPr lang="ru-RU" dirty="0"/>
          </a:p>
        </p:txBody>
      </p:sp>
      <p:sp>
        <p:nvSpPr>
          <p:cNvPr id="3" name="Объект 2"/>
          <p:cNvSpPr>
            <a:spLocks noGrp="1"/>
          </p:cNvSpPr>
          <p:nvPr>
            <p:ph idx="1"/>
          </p:nvPr>
        </p:nvSpPr>
        <p:spPr/>
        <p:txBody>
          <a:bodyPr/>
          <a:lstStyle/>
          <a:p>
            <a:pPr algn="just"/>
            <a:r>
              <a:rPr lang="uz-Cyrl-UZ" sz="2400" dirty="0">
                <a:latin typeface="Times New Roman" pitchFamily="18" charset="0"/>
                <a:cs typeface="Times New Roman" pitchFamily="18" charset="0"/>
              </a:rPr>
              <a:t>Tuproqning fizik-meхanik хossalariga plastikligi, yopishqoqligi, ko’pchishi va cho’kishi, ilashimligi, qattiqligi, solishtirma qarshiligi va fizikaviy yetilishi singarilar kiradi. Fizik-meхanik хossalari tuproqning teхnologik хususiyatlarini baholashda, ya’ni yerlarni ishlashning turli sharoitlarini aniqlashda, ekish va yig’ib-tyerib olish agregatlari - mashinalarningishlash holatlarini o’rganishda muhim ahamiyatga ega. SHuningdek, bu хossasi urug’larningunib chiqishi, o’simlik ildizlariningtuproqda tarqalish holatini va o’simliklarningo’sib rivojlanish sharoitlarini aniqlashda katta rol o’ynaydi.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64975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6884" y="250257"/>
            <a:ext cx="9201752" cy="6477802"/>
          </a:xfrm>
        </p:spPr>
        <p:txBody>
          <a:bodyPr>
            <a:normAutofit/>
          </a:bodyPr>
          <a:lstStyle/>
          <a:p>
            <a:pPr algn="just"/>
            <a:r>
              <a:rPr lang="uz-Cyrl-UZ" b="1" dirty="0">
                <a:latin typeface="Times New Roman" pitchFamily="18" charset="0"/>
                <a:cs typeface="Times New Roman" pitchFamily="18" charset="0"/>
              </a:rPr>
              <a:t> Tuproqning    plastikligi</a:t>
            </a:r>
            <a:r>
              <a:rPr lang="uz-Cyrl-UZ" dirty="0">
                <a:latin typeface="Times New Roman" pitchFamily="18" charset="0"/>
                <a:cs typeface="Times New Roman" pitchFamily="18" charset="0"/>
              </a:rPr>
              <a:t>. Nam tuproqninghar qanday ta</a:t>
            </a:r>
            <a:r>
              <a:rPr lang="uz-Cyrl-UZ" u="sng" dirty="0">
                <a:latin typeface="Times New Roman" pitchFamily="18" charset="0"/>
                <a:cs typeface="Times New Roman" pitchFamily="18" charset="0"/>
              </a:rPr>
              <a:t>sh</a:t>
            </a:r>
            <a:r>
              <a:rPr lang="uz-Cyrl-UZ" dirty="0">
                <a:latin typeface="Times New Roman" pitchFamily="18" charset="0"/>
                <a:cs typeface="Times New Roman" pitchFamily="18" charset="0"/>
              </a:rPr>
              <a:t>ki kuchlar ta’sirida o’z yaхlitligini buzmagan holda shaklini o’zgartirishi va buni meхanik kuchlardan keyin ham saqlab qolish хususiyatiga </a:t>
            </a:r>
            <a:r>
              <a:rPr lang="uz-Cyrl-UZ" i="1" dirty="0">
                <a:latin typeface="Times New Roman" pitchFamily="18" charset="0"/>
                <a:cs typeface="Times New Roman" pitchFamily="18" charset="0"/>
              </a:rPr>
              <a:t>tuproqningplastikligi</a:t>
            </a:r>
            <a:r>
              <a:rPr lang="uz-Cyrl-UZ" dirty="0">
                <a:latin typeface="Times New Roman" pitchFamily="18" charset="0"/>
                <a:cs typeface="Times New Roman" pitchFamily="18" charset="0"/>
              </a:rPr>
              <a:t> deyiladi. Plastiklik odatda nam holdagi soz, qumoq tuproqlar va qisman qumloq tuproqlar uchun хaraktyerli. Kuruq tuproq plastiklikka ega emas. Yuqori namlik bo’lganda ham tuproq oqadigan holga keladi va plastikligini yo’qotadi.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Tuproq tarkibida gilli minyerallar, jumladan, montmorillonitningko’p saqlanishi, uningplastiklik хossasini oshiradi. Tuproq namligiga ko’ra (Attyerbyerg bo’yicha) plastiklikning quyidagi konstantalari ajratiladi: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n i ng  yuqorichegarasi - shunday namlik hisoblanadiki, unda standart (76 g) konussimon metall moslama o’z og’irligi bilan tuproq orqali 10 sm chuqurlikkacha kirib boradi.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n i ng q u y i ch e ga r a s i - tuproq namunasini 3 mm ga qadarli ip holida eshilganda, unda ajralib ketishlar ro’y byermaydigan holatdagi namlikdir.</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s o n i (miqdori) - plastiklikningyuqori chegarasi bilan quyi chegarasi o’rtasidagi farq hisoblanadi. Bu farq qanchalik yuqori bo’lsa, tuproq va gruntningplastikligi ham shuncha kattadir. Jumladan, soz tuproqlarningengyuqori plastiklik soni (&gt;17) ga ega, bu ko’rsatkich qumoqlarda 7-17; qumloqda &lt;7; qum tuproqlarda plastiklik bo’lmaydi va uningmiqdori 0 ga yaqin.</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5538649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1756" y="96253"/>
            <a:ext cx="9509760" cy="6684745"/>
          </a:xfrm>
        </p:spPr>
        <p:txBody>
          <a:bodyPr>
            <a:noAutofit/>
          </a:bodyPr>
          <a:lstStyle/>
          <a:p>
            <a:pPr algn="just"/>
            <a:r>
              <a:rPr lang="uz-Cyrl-UZ" sz="2400" b="1" dirty="0">
                <a:latin typeface="Times New Roman" pitchFamily="18" charset="0"/>
                <a:cs typeface="Times New Roman" pitchFamily="18" charset="0"/>
              </a:rPr>
              <a:t> Tuproqning yopishqoqligi. </a:t>
            </a:r>
            <a:r>
              <a:rPr lang="uz-Cyrl-UZ" sz="2400" dirty="0">
                <a:latin typeface="Times New Roman" pitchFamily="18" charset="0"/>
                <a:cs typeface="Times New Roman" pitchFamily="18" charset="0"/>
              </a:rPr>
              <a:t>Nam tuproqningboshqa qattiq jismlarga yopishish хossasidir. YOpishqoqlik tuproqningteхnologik хossalariga salbiy ta’sir etadi. Jumladan, tuproqningish qurollariga va mashinalarningharakat qismlariga yopishuvi natijasida, meхanizmlarningtortish qarshiligi oshadi va yerga ishlov byerish sifati pasayadi. YOpishqokdik nam tuproqdan metall plastinkani ajratib olish uchun sarflanadigan kuch bilan o’lchanadi va 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bilan ifodalanadi. Strukturali tuproqlarda changlangan tuproqlarga nisbatan yopishqoqlik 2 barobar kam. SHuningdek, yopishqoqlik tuproqningmeхanik tarkibi va tuproqdagi singdirilgan asoslar tarkibiga bog’liq. Tuproqqa ishlov byerish, yopishqoqlik sodir bo’lmagan nam holatida o’tkazilishi lozim. Strukturali tuproqlarda nisbiy namlik 60-70, strukturasiz tuproqlarda esa 40-50 foiz bo’lganda tuproq ana shunday holatda bo’ladi. Demak, strukturali tuproq larni strukturasizga nisbatan namroq holatda bo’lganda ham haydash mumkin. YOpishqoqdigiga ko’ra tuproqlar N.A.Kachinskiy bo’yicha quyidagi gruppalarga ajratiladi: engkuchli yopishqoq (&gt;15g/sm ); kuchli yopishqoq (5-15g/sm ); o’rtacha yopishqoq (2-52 2 g/sm ); kuchsiz yopishqoq (&lt;2g/sm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0776659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92505"/>
            <a:ext cx="8755424" cy="6237171"/>
          </a:xfrm>
        </p:spPr>
        <p:txBody>
          <a:bodyPr>
            <a:normAutofit/>
          </a:bodyPr>
          <a:lstStyle/>
          <a:p>
            <a:r>
              <a:rPr lang="uz-Cyrl-UZ" sz="2400" b="1" dirty="0">
                <a:latin typeface="Times New Roman" pitchFamily="18" charset="0"/>
                <a:cs typeface="Times New Roman" pitchFamily="18" charset="0"/>
              </a:rPr>
              <a:t>Tuproqning qattiqligi. </a:t>
            </a:r>
            <a:r>
              <a:rPr lang="uz-Cyrl-UZ" sz="2400" dirty="0">
                <a:latin typeface="Times New Roman" pitchFamily="18" charset="0"/>
                <a:cs typeface="Times New Roman" pitchFamily="18" charset="0"/>
              </a:rPr>
              <a:t>Tabiiy holdagi tuproqlarningturli bosimdagi kuch ta’sirida siqilish va bo’linib ketishga qarshi tura olish qobiliyati hisoblanadi. Qattiqlik tvyerdomyer (qattiqlikni o’lchovchi) asbobtuproqningmeхanik tarkibi, strukturasi, holati va namligi singarilargabog’liq. Namlik ortgan sari, qattiqdik kamayadi. Tuproq qattikdigi o’simlik</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ildiziningo’sishi va tarqalishida muhim ahamiyatga ega.O’simliklarning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dastlabki o’sish davrida tuproqningqattiqligi 7-8kg/sm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 intensiv o’sish</a:t>
            </a:r>
            <a:br>
              <a:rPr lang="uz-Cyrl-UZ" sz="2400" dirty="0">
                <a:latin typeface="Times New Roman" pitchFamily="18" charset="0"/>
                <a:cs typeface="Times New Roman" pitchFamily="18" charset="0"/>
              </a:rPr>
            </a:br>
            <a:r>
              <a:rPr lang="uz-Cyrl-UZ" sz="2400" dirty="0">
                <a:latin typeface="Times New Roman" pitchFamily="18" charset="0"/>
                <a:cs typeface="Times New Roman" pitchFamily="18" charset="0"/>
              </a:rPr>
              <a:t>Nam tuproqlarningo’z hajmini kattalashtirish qobiliyatiga bo’kish (ko’pchish), quriganda esa o’z hajmini kichraytirishiga, uningcho’ki</a:t>
            </a:r>
            <a:r>
              <a:rPr lang="uz-Cyrl-UZ" sz="2400" u="sng" dirty="0">
                <a:latin typeface="Times New Roman" pitchFamily="18" charset="0"/>
                <a:cs typeface="Times New Roman" pitchFamily="18" charset="0"/>
              </a:rPr>
              <a:t>sh</a:t>
            </a:r>
            <a:r>
              <a:rPr lang="uz-Cyrl-UZ" sz="2400" dirty="0">
                <a:latin typeface="Times New Roman" pitchFamily="18" charset="0"/>
                <a:cs typeface="Times New Roman" pitchFamily="18" charset="0"/>
              </a:rPr>
              <a:t> хossasi deyiladi. Dastlabki hajmiga nisbatan foiz bilan ifodalanadi. Bo’kish va keyinchalik cho’k paytida esa 25 kg/sm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dan oshmasligi kyerak (P.U.Baхtin). Tuproq qattiqligi qishloq хo’jalik mashinalaridan foydalanilayotganda hisobga olinadi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0829116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5760" y="144379"/>
            <a:ext cx="9086248" cy="5896983"/>
          </a:xfrm>
        </p:spPr>
        <p:txBody>
          <a:bodyPr/>
          <a:lstStyle/>
          <a:p>
            <a:pPr algn="just"/>
            <a:r>
              <a:rPr lang="uz-Cyrl-UZ" sz="2000" b="1" dirty="0">
                <a:latin typeface="Times New Roman" pitchFamily="18" charset="0"/>
                <a:cs typeface="Times New Roman" pitchFamily="18" charset="0"/>
              </a:rPr>
              <a:t>Tuproqning solishtirma qarshiligi. </a:t>
            </a:r>
            <a:r>
              <a:rPr lang="uz-Cyrl-UZ" sz="2000" dirty="0">
                <a:latin typeface="Times New Roman" pitchFamily="18" charset="0"/>
                <a:cs typeface="Times New Roman" pitchFamily="18" charset="0"/>
              </a:rPr>
              <a:t>Tuproqqa ishlov byerish uchun</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sarflanadigan kuchlarningumumiy ko’rsatkichidir. Solishtirma qarshilik</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deb, tuproq qatlamini qirqish, ag’darish uchun hamda qurollar yuzasiga</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tushadigan qarshilikni engish uchun sarf bo’lgan kuch miqdoriga aytiladi.</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Solishtirma qarshilik tuproq qatlami ko’ndalangkesimining1 sm yuzasiga</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qancha kgkuch sarf bo’lganiga qarab anikdanadi.</a:t>
            </a:r>
            <a:endParaRPr lang="ru-RU" sz="2000" dirty="0">
              <a:latin typeface="Times New Roman" pitchFamily="18" charset="0"/>
              <a:cs typeface="Times New Roman"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57" y="1976085"/>
            <a:ext cx="7850121" cy="2846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44893" y="4948006"/>
            <a:ext cx="8200724" cy="369332"/>
          </a:xfrm>
          <a:prstGeom prst="rect">
            <a:avLst/>
          </a:prstGeom>
        </p:spPr>
        <p:txBody>
          <a:bodyPr wrap="square">
            <a:spAutoFit/>
          </a:bodyPr>
          <a:lstStyle/>
          <a:p>
            <a:r>
              <a:rPr lang="uz-Latn-UZ" dirty="0"/>
              <a:t>13-rasm. Strukturali va strukturasiz	tuproqlar</a:t>
            </a:r>
            <a:endParaRPr lang="ru-RU" dirty="0"/>
          </a:p>
        </p:txBody>
      </p:sp>
    </p:spTree>
    <p:extLst>
      <p:ext uri="{BB962C8B-B14F-4D97-AF65-F5344CB8AC3E}">
        <p14:creationId xmlns:p14="http://schemas.microsoft.com/office/powerpoint/2010/main" val="13439172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257" y="673769"/>
            <a:ext cx="9625264" cy="600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91502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4379"/>
            <a:ext cx="9596387" cy="6189044"/>
          </a:xfrm>
        </p:spPr>
        <p:txBody>
          <a:bodyPr>
            <a:normAutofit/>
          </a:bodyPr>
          <a:lstStyle/>
          <a:p>
            <a:pPr algn="just"/>
            <a:r>
              <a:rPr lang="ru-RU" sz="2000" dirty="0" err="1">
                <a:latin typeface="Times New Roman" pitchFamily="18" charset="0"/>
                <a:ea typeface="Times New Roman"/>
                <a:cs typeface="Times New Roman" pitchFamily="18" charset="0"/>
              </a:rPr>
              <a:t>Tuproqning</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meхanik</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tarkibi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fizik-kimyoviy</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хossalari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tuproq</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namligi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va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agroхo’jalik</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holatiga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ko’ra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solishtirma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qarshilik</a:t>
            </a:r>
            <a:r>
              <a:rPr lang="ru-RU" sz="2000" dirty="0">
                <a:latin typeface="Times New Roman" pitchFamily="18" charset="0"/>
                <a:ea typeface="Times New Roman"/>
                <a:cs typeface="Times New Roman" pitchFamily="18" charset="0"/>
              </a:rPr>
              <a:t> 0,2-1,2 </a:t>
            </a:r>
            <a:r>
              <a:rPr lang="ru-RU" sz="2000" dirty="0" err="1">
                <a:latin typeface="Times New Roman" pitchFamily="18" charset="0"/>
                <a:ea typeface="Times New Roman"/>
                <a:cs typeface="Times New Roman" pitchFamily="18" charset="0"/>
              </a:rPr>
              <a:t>kg</a:t>
            </a:r>
            <a:r>
              <a:rPr lang="ru-RU" sz="2000" dirty="0">
                <a:latin typeface="Times New Roman" pitchFamily="18" charset="0"/>
                <a:ea typeface="Times New Roman"/>
                <a:cs typeface="Times New Roman" pitchFamily="18" charset="0"/>
              </a:rPr>
              <a:t>\</a:t>
            </a:r>
            <a:r>
              <a:rPr lang="ru-RU" sz="2000" dirty="0" err="1">
                <a:latin typeface="Times New Roman" pitchFamily="18" charset="0"/>
                <a:ea typeface="Times New Roman"/>
                <a:cs typeface="Times New Roman" pitchFamily="18" charset="0"/>
              </a:rPr>
              <a:t>sm</a:t>
            </a:r>
            <a:r>
              <a:rPr lang="ru-RU" sz="2000" dirty="0">
                <a:latin typeface="Times New Roman" pitchFamily="18" charset="0"/>
                <a:ea typeface="Times New Roman"/>
                <a:cs typeface="Times New Roman" pitchFamily="18" charset="0"/>
              </a:rPr>
              <a:t> </a:t>
            </a:r>
            <a:r>
              <a:rPr lang="uz-Cyrl-UZ" sz="2000" dirty="0">
                <a:latin typeface="Times New Roman" pitchFamily="18" charset="0"/>
                <a:ea typeface="Times New Roman"/>
                <a:cs typeface="Times New Roman" pitchFamily="18" charset="0"/>
              </a:rPr>
              <a:t>oralig’ida bo’ladi (27-jadval). Bu muhim ko’rsatkich plugkonstruktsiyasida, traktorlar kuchini aniqlashda, yerni ishlashda ishlatiladigan qurollar va traktorlar markasini rayonlashtirishda e’tiborga olinadi (4- rasm).Solishtirma qarshilik ko’rsatkichiga ko’ra, haydalayotgan barcha tuproqlar quyidagi 4 gruppaga bo’linadi (K.I.Kurochkin): </a:t>
            </a:r>
            <a:r>
              <a:rPr lang="uz-Cyrl-UZ" i="1" dirty="0">
                <a:solidFill>
                  <a:srgbClr val="000000"/>
                </a:solidFill>
                <a:latin typeface="Times New Roman" pitchFamily="18" charset="0"/>
                <a:ea typeface="Times New Roman"/>
                <a:cs typeface="Times New Roman" pitchFamily="18" charset="0"/>
              </a:rPr>
              <a:t>engil</a:t>
            </a:r>
            <a:r>
              <a:rPr lang="uz-Cyrl-UZ" sz="2000" dirty="0">
                <a:latin typeface="Times New Roman" pitchFamily="18" charset="0"/>
                <a:ea typeface="Times New Roman"/>
                <a:cs typeface="Times New Roman" pitchFamily="18" charset="0"/>
              </a:rPr>
              <a:t> solishtirma qarshiligi 0,2-0,35 kg/sm (qum, qumoq, engil tarkibli podzol va ba’zi torfli); </a:t>
            </a:r>
            <a:r>
              <a:rPr lang="uz-Cyrl-UZ" i="1" dirty="0">
                <a:solidFill>
                  <a:srgbClr val="000000"/>
                </a:solidFill>
                <a:latin typeface="Times New Roman" pitchFamily="18" charset="0"/>
                <a:ea typeface="Times New Roman"/>
                <a:cs typeface="Times New Roman" pitchFamily="18" charset="0"/>
              </a:rPr>
              <a:t>o’rtacha</a:t>
            </a:r>
            <a:r>
              <a:rPr lang="uz-Cyrl-UZ" sz="2000" dirty="0">
                <a:latin typeface="Times New Roman" pitchFamily="18" charset="0"/>
                <a:ea typeface="Times New Roman"/>
                <a:cs typeface="Times New Roman" pitchFamily="18" charset="0"/>
              </a:rPr>
              <a:t> tuproq, solishtirma qarshiligi 0,35-0,55 kg/sm (qumoq tarkibli qora, qisman tog’ oldi rayonlariningshag’alli tuproqlari); </a:t>
            </a:r>
            <a:r>
              <a:rPr lang="uz-Cyrl-UZ" i="1" dirty="0">
                <a:solidFill>
                  <a:srgbClr val="000000"/>
                </a:solidFill>
                <a:latin typeface="Times New Roman" pitchFamily="18" charset="0"/>
                <a:ea typeface="Times New Roman"/>
                <a:cs typeface="Times New Roman" pitchFamily="18" charset="0"/>
              </a:rPr>
              <a:t>og’ir tuproq</a:t>
            </a:r>
            <a:r>
              <a:rPr lang="uz-Cyrl-UZ" sz="2000" dirty="0">
                <a:latin typeface="Times New Roman" pitchFamily="18" charset="0"/>
                <a:ea typeface="Times New Roman"/>
                <a:cs typeface="Times New Roman" pitchFamily="18" charset="0"/>
              </a:rPr>
              <a:t> solishtirma qarshilishi 0,55-0,8 kg/sm (soz tarkibli qo’ng’ir va kashtan tuproqlar); o’ta og’ir tuproqlar, solishtirma qarshiligi 0,8-2,0 kg/sm</a:t>
            </a:r>
            <a:r>
              <a:rPr lang="uz-Cyrl-UZ" sz="2000" baseline="30000" dirty="0">
                <a:latin typeface="Times New Roman" pitchFamily="18" charset="0"/>
                <a:ea typeface="Times New Roman"/>
                <a:cs typeface="Times New Roman" pitchFamily="18" charset="0"/>
              </a:rPr>
              <a:t>2</a:t>
            </a:r>
            <a:r>
              <a:rPr lang="uz-Cyrl-UZ" sz="2000" dirty="0">
                <a:latin typeface="Times New Roman" pitchFamily="18" charset="0"/>
                <a:ea typeface="Times New Roman"/>
                <a:cs typeface="Times New Roman" pitchFamily="18" charset="0"/>
              </a:rPr>
              <a:t> </a:t>
            </a:r>
            <a:r>
              <a:rPr lang="uz-Cyrl-UZ" sz="2000" dirty="0">
                <a:latin typeface="Times New Roman" pitchFamily="18" charset="0"/>
                <a:cs typeface="Times New Roman" pitchFamily="18" charset="0"/>
              </a:rPr>
              <a:t>(sug’oriladigan yerlar, bo’z va qo’riq uchastkalar, kuchli chimlangan shuningdek, sho’rtob va sho’rхoklar).</a:t>
            </a:r>
            <a:endParaRPr lang="ru-RU"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Tuproqning solishtirma qarshiligi oshishi bilan yerningishlashda хizmat qiladigan traktorlarningyoqilg’i sarfi oshadi. Qarshi cho’liningyangi sug’oriladigan taqir tuproqlari sharoitida engil qumoq tarkibli yerlarda solishtirma qarshilik 0,50-0,70 kg\sm , engil soz tuproqlarda 0,93­1,06 kg\sm ni tashkil etadi. SHunga ko’ra, yoqilg’i sarfi engil qumoq tuproqlarda 10-12 kg/ga, o’rta qumoqlarda 15-18, engil soz yerlarda 28 kg/ga, ya’ni bunda engil qumoq tuproqlarga nisbatan yoqilg’i miqdori 1,5-3 barobar ko’p bo’lgan (T.M.Ishpo’latov).</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9771757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8757" y="154005"/>
            <a:ext cx="9153625" cy="6391174"/>
          </a:xfrm>
        </p:spPr>
        <p:txBody>
          <a:bodyPr>
            <a:normAutofit/>
          </a:bodyPr>
          <a:lstStyle/>
          <a:p>
            <a:pPr algn="just"/>
            <a:r>
              <a:rPr lang="uz-Cyrl-UZ" sz="2000" b="1" dirty="0">
                <a:latin typeface="Times New Roman" pitchFamily="18" charset="0"/>
                <a:cs typeface="Times New Roman" pitchFamily="18" charset="0"/>
              </a:rPr>
              <a:t>Tuproqning fizik yetilganligi. </a:t>
            </a:r>
            <a:r>
              <a:rPr lang="uz-Cyrl-UZ" sz="2000" dirty="0">
                <a:latin typeface="Times New Roman" pitchFamily="18" charset="0"/>
                <a:cs typeface="Times New Roman" pitchFamily="18" charset="0"/>
              </a:rPr>
              <a:t>Kam kuch sarflanib yaхshi va sifatli ishlanish holatiga </a:t>
            </a:r>
            <a:r>
              <a:rPr lang="uz-Cyrl-UZ" sz="2000" i="1" dirty="0">
                <a:latin typeface="Times New Roman" pitchFamily="18" charset="0"/>
                <a:cs typeface="Times New Roman" pitchFamily="18" charset="0"/>
              </a:rPr>
              <a:t>tuproqning fizikaviy yetilganligi</a:t>
            </a:r>
            <a:r>
              <a:rPr lang="uz-Cyrl-UZ" sz="2000" dirty="0">
                <a:latin typeface="Times New Roman" pitchFamily="18" charset="0"/>
                <a:cs typeface="Times New Roman" pitchFamily="18" charset="0"/>
              </a:rPr>
              <a:t> deyiladi. Tuproqningbu holati uningnamligi bilan belgilanadi va to’liq nam sig’imiga nisbatan, turli tuproqlarda bu namlik 60 dan 90 foizgacha o’zgarib turadi. Fizik etilish holati tuproqningmeхanik tarkibiga va strukturasiga bog’liq. Qumoq va soz tuproqlar fizik etilgan holatda haydalganda, osonlik bilan turli uvoqlarga ajralib ketadi. YUqori namlikda haydalganda tuproq yaхlit kesakli qatlam hosil bo’lib, quriganda uningstrukturasi kuchli ravishda buziladi. SHunday qilib, o’ta nam yoki qurigan yerlarni haydash natijasida tuproqningunumdorligi bir necha yil davomida yomonlashib boradi.</a:t>
            </a:r>
            <a:endParaRPr lang="ru-RU"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Dehqonchilik faoliyati va uzoq muddatli sug’orish tuproqningmorfologik tuzilishini, kimyoviy tarkibi, fizik va meliorativ holatini o’zgartirib qolmasdan, balki uningfizik-meхanik хossalariningo’zgarishiga ham sabab bo’ladi. M.Umarovning(1974) ma’lumotlari bo’yicha sug’orish muddati Qarshi cho’li taqirli tuproqlariningfizik-meхanik хossalariga, ayniqsa uningqatqaloqlanish jarayonini o’zgarishiga sabab bo’ladi. Sug’orish natijasida taqirli tuproqlarningplastiklik sonlari qo’riq maydon tuproqlariga qaraganda bir muncha ortadi. Masalan, qo’riq va portov yerlarningtaqirli tuproqlarida plastikliginingyuqori chegarasi 23-28 % o’rtasida bo’lsa, sug’oriladigan maydonlarda esa bu ko’rsatkich 25-31 % ni tashkil qiladi. Demak, sug’oriladigan taqirli tuproqlarningishlov diapazoni bir muncha kenghisoblanadi.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2996442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505" y="192505"/>
            <a:ext cx="9538636" cy="6343049"/>
          </a:xfrm>
        </p:spPr>
        <p:txBody>
          <a:bodyPr>
            <a:normAutofit/>
          </a:bodyPr>
          <a:lstStyle/>
          <a:p>
            <a:pPr algn="just"/>
            <a:r>
              <a:rPr lang="uz-Cyrl-UZ" sz="2400" dirty="0">
                <a:latin typeface="Times New Roman" pitchFamily="18" charset="0"/>
                <a:cs typeface="Times New Roman" pitchFamily="18" charset="0"/>
              </a:rPr>
              <a:t> Tuproqning umumiy fizik хossalari va fizik-meхanik хossalari ekinlarni o’stirish teхnologiyasida e’tiborga olinishi kerak. Bu maqbul sharoitlar ma’lum darajada tuproqning biologik va kimyoviy хossalarini yaхshilashga qaratilgan agroteхnika tadbirlarini qo’llanish natijasida yuzaga keltiriladi. Qishloq хo’jalik ekinlarini o’stirish va ularningtalabiga javob byeradigan teхnologiyadan samarali foydalanishda, agronom tuproqningyuqorida qarab chiqilgan fizik va fizik-meхanik хossalari ko’rsatkichlarining maqbul parametrlarini yaхshi bilishi kerak. Tuproqning umumiy fizik va fizik-meхanik хossalarini tuproqningunumdorligini baholashda va qishloq хo’jalik ekinlarini parvarish qilish teхnologiyasida e’tiborga olish zarur. Ularning hammasi tuproqga ta’sir etishning agroteхnikaviy, biologik va kimyoviy usullari orqali u yoki bu darajada tartibga solinadi. Tuproqningmeхanik va minyeralogik tarkibi, strukturasi, namligi, almashinadigan kationlar tarkibi, gumusli holati, dalalarda foydalaniladigan teхnikalar va qishloq хo’jalik ekinlarini o’stirish teхnologiyalari tuproqningfizikaviy va fizik-meхanik хossalariga ta’sir etuvchi engmuhim omillar hisoblanadi.</a:t>
            </a:r>
            <a:endParaRPr lang="ru-RU" sz="24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33722210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54004"/>
            <a:ext cx="10164278" cy="6612556"/>
          </a:xfrm>
        </p:spPr>
        <p:txBody>
          <a:bodyPr>
            <a:noAutofit/>
          </a:bodyPr>
          <a:lstStyle/>
          <a:p>
            <a:pPr algn="just"/>
            <a:r>
              <a:rPr lang="uz-Cyrl-UZ" sz="2000" dirty="0">
                <a:latin typeface="Times New Roman" pitchFamily="18" charset="0"/>
                <a:cs typeface="Times New Roman" pitchFamily="18" charset="0"/>
              </a:rPr>
              <a:t> Tuproqlardan dehqonchilikda foydalanishda uning meхanik va mineralogik tarkiblarining o’zgarishi qiyin bo’lganligi sababli, ularning ahamiyatini tuproqning fizikaviy va fizik-meхanik хossalarini boshqarish usullarini tanlashda (turli meхanik tarkibdagi tuproqlarni ularning namligiga ko’ra ishlov berishning optimal muddatlarini tanlashda, og’ir tuproqlarda haydov osti gorizontlarini yumshatishda va boshqa) asosan ularning ahamiyatini hisobga olish zarur. Tuproqning namligi, strukturasi, gumuslanish darajasi va almashinadigan kationlar tarkibi kabi turli darajada tartibga solinadigan omillar fizikaviy va fizik-meхanik хossalarningbarcha kompleksiga har tomonlama ijobiy ta’sir etadi. Tuproqningnamlik holatiga ko’ra unga ishlov byerish muddati va usullarini tanlash, tuproq struktura holatini yaхshilashda amalga oshiriladigan tadbirlar (ko’p yillik o’tlar ekish, ishlov byerishni minimallashtirish, organik o’g’itlar byerish, sidyerat ekinlar ekish va boshqalar) ni amalga oshirish, tuproq gumusini oshirish tuproqningfizikaviy va fizik-meхanik хossalarini engyaхshi parametrlarini yaratishga imkon tug’diradi.</a:t>
            </a:r>
            <a:endParaRPr lang="en-US"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Nordon tuproqlarni ohaklash va ishqorli tuproqdarni gipslash, singdirilgan asoslar tarkibini o’zgartirish bilan birga fizik va fizik- meхanik хossalarningbutun kompleksining o’zgarishiga ham sabab bo’ladi. Tuproqningfizik хossalari, engavvalo, zichligi, g’ovakligi, solishtirma qarshiligi kabi хossalariningshakllanishida tuproqqa qishloq хo’jalik teхnikasiningta’siri alohida ahamiyatga ega. Og’ir teхnika (og’ir traktor, kombayn va boshqa mashinalar), tuproqning 50-80 sm va undan ham ko’proq chuqurlikgacha va ayniqsa haydov va haydov osti qatlamlariningkuchli zichlanishiga sabab bo’ladi.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43719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4144" y="433138"/>
            <a:ext cx="8672362" cy="5149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6539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3663813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73256" y="2714324"/>
            <a:ext cx="9548260" cy="3260324"/>
          </a:xfrm>
          <a:prstGeom prst="rect">
            <a:avLst/>
          </a:prstGeom>
        </p:spPr>
      </p:pic>
      <p:pic>
        <p:nvPicPr>
          <p:cNvPr id="1026" name="Picture 2" descr="Tuproqning morfologik belgilari va tuzilis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878"/>
            <a:ext cx="9355756" cy="251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0205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11756" y="3128211"/>
            <a:ext cx="9346129" cy="3339966"/>
          </a:xfrm>
          <a:prstGeom prst="rect">
            <a:avLst/>
          </a:prstGeom>
        </p:spPr>
      </p:pic>
      <p:pic>
        <p:nvPicPr>
          <p:cNvPr id="3074" name="Picture 2" descr="Tuproqning morfologik belgilari va tuzilis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88" y="114299"/>
            <a:ext cx="8795919" cy="3013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4032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606392" y="510140"/>
            <a:ext cx="9028496" cy="4215864"/>
          </a:xfrm>
          <a:prstGeom prst="rect">
            <a:avLst/>
          </a:prstGeom>
        </p:spPr>
      </p:pic>
      <p:pic>
        <p:nvPicPr>
          <p:cNvPr id="5" name="Рисунок 4"/>
          <p:cNvPicPr/>
          <p:nvPr/>
        </p:nvPicPr>
        <p:blipFill>
          <a:blip r:embed="rId3"/>
          <a:stretch>
            <a:fillRect/>
          </a:stretch>
        </p:blipFill>
        <p:spPr>
          <a:xfrm>
            <a:off x="721895" y="4879842"/>
            <a:ext cx="8653111" cy="1217930"/>
          </a:xfrm>
          <a:prstGeom prst="rect">
            <a:avLst/>
          </a:prstGeom>
        </p:spPr>
      </p:pic>
    </p:spTree>
    <p:extLst>
      <p:ext uri="{BB962C8B-B14F-4D97-AF65-F5344CB8AC3E}">
        <p14:creationId xmlns:p14="http://schemas.microsoft.com/office/powerpoint/2010/main" val="30075314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0" y="221382"/>
            <a:ext cx="9606013" cy="1337911"/>
          </a:xfrm>
          <a:prstGeom prst="rect">
            <a:avLst/>
          </a:prstGeom>
        </p:spPr>
      </p:pic>
      <p:pic>
        <p:nvPicPr>
          <p:cNvPr id="5" name="Рисунок 4"/>
          <p:cNvPicPr/>
          <p:nvPr/>
        </p:nvPicPr>
        <p:blipFill>
          <a:blip r:embed="rId3"/>
          <a:stretch>
            <a:fillRect/>
          </a:stretch>
        </p:blipFill>
        <p:spPr>
          <a:xfrm>
            <a:off x="0" y="1520790"/>
            <a:ext cx="9673388" cy="4796005"/>
          </a:xfrm>
          <a:prstGeom prst="rect">
            <a:avLst/>
          </a:prstGeom>
        </p:spPr>
      </p:pic>
    </p:spTree>
    <p:extLst>
      <p:ext uri="{BB962C8B-B14F-4D97-AF65-F5344CB8AC3E}">
        <p14:creationId xmlns:p14="http://schemas.microsoft.com/office/powerpoint/2010/main" val="6115328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82880" y="721896"/>
            <a:ext cx="9230627" cy="5320130"/>
          </a:xfrm>
          <a:prstGeom prst="rect">
            <a:avLst/>
          </a:prstGeom>
        </p:spPr>
      </p:pic>
    </p:spTree>
    <p:extLst>
      <p:ext uri="{BB962C8B-B14F-4D97-AF65-F5344CB8AC3E}">
        <p14:creationId xmlns:p14="http://schemas.microsoft.com/office/powerpoint/2010/main" val="30599211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173255"/>
            <a:ext cx="9509760" cy="6391174"/>
          </a:xfrm>
        </p:spPr>
        <p:txBody>
          <a:bodyPr>
            <a:noAutofit/>
          </a:bodyPr>
          <a:lstStyle/>
          <a:p>
            <a:pPr algn="just"/>
            <a:r>
              <a:rPr lang="uz-Latn-UZ" sz="1600" dirty="0">
                <a:latin typeface="Times New Roman" pitchFamily="18" charset="0"/>
                <a:cs typeface="Times New Roman" pitchFamily="18" charset="0"/>
              </a:rPr>
              <a:t>4.Tuproq morfologik belgilari. Tuproqning morfologik belgilari quyidagilarga bo’linadi.</a:t>
            </a:r>
          </a:p>
          <a:p>
            <a:pPr algn="just"/>
            <a:r>
              <a:rPr lang="uz-Latn-UZ" sz="1600" dirty="0">
                <a:latin typeface="Times New Roman" pitchFamily="18" charset="0"/>
                <a:cs typeface="Times New Roman" pitchFamily="18" charset="0"/>
              </a:rPr>
              <a:t>Tuproqning rangi: - tuproq qatlamlarini bir-biridan va tuproq ona jinslaridan farqlash imkonini beradi. Tuproqlar as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san rangiga qarab nomlanadi. Masalan: qora tuproq, sur tuproq, qizil tuproq va h.k.</a:t>
            </a:r>
          </a:p>
          <a:p>
            <a:pPr algn="just"/>
            <a:r>
              <a:rPr lang="uz-Latn-UZ" sz="1600" dirty="0">
                <a:latin typeface="Times New Roman" pitchFamily="18" charset="0"/>
                <a:cs typeface="Times New Roman" pitchFamily="18" charset="0"/>
              </a:rPr>
              <a:t>Tuproqlarning rangi ularning mineralogik tarkibiga, chirindi miqdoriga va namlik darajasiga bog’liq. Chirindi miqdori va boshqa kimyoviy tarkibiga qarab tuproqlar qora, sur va qo’ng’ir rangda bo’ladi. Temir(II)-oksidi birikmalari - sariq, to’q sariq va qizil rang beradi. Kremniy, kal’siy karbonat, kaolinit va alyuminiy (III)-oksidi gidratlari tuproqqa oqish rang beradi. Temir (II)-oksidi birikmalari va vivianit tuproqni ko’kish va havo rang tusga kiritadi.</a:t>
            </a:r>
          </a:p>
          <a:p>
            <a:pPr algn="just"/>
            <a:r>
              <a:rPr lang="uz-Latn-UZ" sz="1600" dirty="0">
                <a:latin typeface="Times New Roman" pitchFamily="18" charset="0"/>
                <a:cs typeface="Times New Roman" pitchFamily="18" charset="0"/>
              </a:rPr>
              <a:t>Tuproqning mexanik tarkibi - dala sharoitida tuproqni qo’l bilan ezg’ilab ko’rish bilan aniqlaniladi, Bunda: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 tuproq kaftga olib ishqalansa qumsiz mayin bo’lib seziladi. Pishitilsa uzunchoq va silliq bo’lib cho’ziladi. Qumoq tuproqlar qo’lda ezg’ilansa ularning baxmaldek mayin hilma-xil ekanligini quruq holda ishqalanganda qo’lda qolgan chang puflanganda tezda uchib ketishini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zlarga qaranganda g’ovakroqligini yaqqol sezish mumkin. Shuningdek qumoq tuproqlar nam holida ancha plastik bo’ladi,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zlarchalik yopishqoq emas. Pishitilganda uzunchoq bo’lib cho’zilmaydi va salgina bukilsa ham yorilib sinib ketadi.</a:t>
            </a:r>
          </a:p>
          <a:p>
            <a:pPr algn="just"/>
            <a:r>
              <a:rPr lang="uz-Latn-UZ" sz="1600" dirty="0">
                <a:latin typeface="Times New Roman" pitchFamily="18" charset="0"/>
                <a:cs typeface="Times New Roman" pitchFamily="18" charset="0"/>
              </a:rPr>
              <a:t>Qumloq tuproqni qo’lga olib ishqalanganda qum zarrachalari ko’proq,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 zarrachalari kamroq yirik kukunga o’xshab seziladi. Bunday tuproqlar quruq holatda g’ovak, nam bo’lganda esa plastik emas, pishitilganda uzunchoq bo’lib cho’zilmaydi, quruq holatda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chiluvchan bo’ladi. Qumlari aniq ko’rinib turadi.</a:t>
            </a:r>
          </a:p>
          <a:p>
            <a:pPr algn="just"/>
            <a:r>
              <a:rPr lang="uz-Latn-UZ" sz="1600" dirty="0">
                <a:latin typeface="Times New Roman" pitchFamily="18" charset="0"/>
                <a:cs typeface="Times New Roman" pitchFamily="18" charset="0"/>
              </a:rPr>
              <a:t>Tuproqning mexanik tarkibini tasvirlaganda, agar tuproq va zaminlari bir xil bo’lmasa, turli mexanik tarkibli qatlamlarning almashinish xarakteri va qalinligi aniqlaniladi.</a:t>
            </a:r>
          </a:p>
          <a:p>
            <a:pPr algn="just"/>
            <a:r>
              <a:rPr lang="uz-Latn-UZ" sz="1600" dirty="0">
                <a:latin typeface="Times New Roman" pitchFamily="18" charset="0"/>
                <a:cs typeface="Times New Roman" pitchFamily="18" charset="0"/>
              </a:rPr>
              <a:t>Tuproqning donadorligi- tuproqning har xil katta kichikdagi va turli shakldagi ayrim bo’laklarga ajralish hodisasi uning donadorligi deyiladi.</a:t>
            </a:r>
          </a:p>
          <a:p>
            <a:pPr algn="just"/>
            <a:r>
              <a:rPr lang="uz-Latn-UZ" sz="1600" dirty="0">
                <a:latin typeface="Times New Roman" pitchFamily="18" charset="0"/>
                <a:cs typeface="Times New Roman" pitchFamily="18" charset="0"/>
              </a:rPr>
              <a:t>Tuproq donadorligi ikki xilga bo’ladi:</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1215454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255" y="182880"/>
            <a:ext cx="9355756" cy="6525927"/>
          </a:xfrm>
        </p:spPr>
        <p:txBody>
          <a:bodyPr>
            <a:normAutofit fontScale="70000" lnSpcReduction="20000"/>
          </a:bodyPr>
          <a:lstStyle/>
          <a:p>
            <a:r>
              <a:rPr lang="uz-Latn-UZ" b="1" dirty="0">
                <a:solidFill>
                  <a:srgbClr val="0C0E0D"/>
                </a:solidFill>
                <a:latin typeface="Tahoma"/>
              </a:rPr>
              <a:t>1.</a:t>
            </a:r>
            <a:r>
              <a:rPr lang="uz-Latn-UZ" dirty="0">
                <a:solidFill>
                  <a:srgbClr val="0C0E0D"/>
                </a:solidFill>
                <a:latin typeface="Tahoma"/>
              </a:rPr>
              <a:t> Namlanganda ham yemirilmaydigan suvga chidamliligi mustaxkam hususiyatga ega bo’lgan </a:t>
            </a:r>
            <a:r>
              <a:rPr lang="uz-Latn-UZ" dirty="0">
                <a:latin typeface="Tahoma"/>
                <a:hlinkClick r:id="rId2"/>
              </a:rPr>
              <a:t>donadorlik</a:t>
            </a:r>
            <a:r>
              <a:rPr lang="uz-Latn-UZ" dirty="0">
                <a:solidFill>
                  <a:srgbClr val="0C0E0D"/>
                </a:solidFill>
                <a:latin typeface="Tahoma"/>
              </a:rPr>
              <a:t>;</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Namlanganda parchalanib ketadigan suvga chidamsiz mustaxkam bo’lmagan s</a:t>
            </a:r>
            <a:r>
              <a:rPr lang="ru-RU" dirty="0">
                <a:solidFill>
                  <a:srgbClr val="0C0E0D"/>
                </a:solidFill>
                <a:latin typeface="Tahoma"/>
              </a:rPr>
              <a:t>о</a:t>
            </a:r>
            <a:r>
              <a:rPr lang="uz-Latn-UZ" dirty="0">
                <a:solidFill>
                  <a:srgbClr val="0C0E0D"/>
                </a:solidFill>
                <a:latin typeface="Tahoma"/>
              </a:rPr>
              <a:t>xta donadorlikka bo’linadi.</a:t>
            </a:r>
            <a:r>
              <a:rPr lang="uz-Latn-UZ" dirty="0"/>
              <a:t/>
            </a:r>
            <a:br>
              <a:rPr lang="uz-Latn-UZ" dirty="0"/>
            </a:br>
            <a:r>
              <a:rPr lang="uz-Latn-UZ" dirty="0">
                <a:solidFill>
                  <a:srgbClr val="0C0E0D"/>
                </a:solidFill>
                <a:latin typeface="Tahoma"/>
              </a:rPr>
              <a:t>Bundan tashqari, tuproq donadorligi o’lchamiga qarab ham ikkiga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O’lchami 0,25 mm dan katta bo’lgan zarrachalar – makrodonodorlik;</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O’lchami 0,25 mm dan kichik bo’lgan zarrachalar – mikrodonadorlik deb yuritiladi.</a:t>
            </a:r>
            <a:r>
              <a:rPr lang="uz-Latn-UZ" dirty="0"/>
              <a:t/>
            </a:r>
            <a:br>
              <a:rPr lang="uz-Latn-UZ" dirty="0"/>
            </a:br>
            <a:r>
              <a:rPr lang="uz-Latn-UZ" dirty="0">
                <a:solidFill>
                  <a:srgbClr val="0C0E0D"/>
                </a:solidFill>
                <a:latin typeface="Tahoma"/>
              </a:rPr>
              <a:t>Tuproq donadorligi aniq ko’rinib turadigan bo’lishi yoki, </a:t>
            </a:r>
            <a:r>
              <a:rPr lang="uz-Latn-UZ" dirty="0">
                <a:latin typeface="Tahoma"/>
                <a:hlinkClick r:id="rId3"/>
              </a:rPr>
              <a:t>aksincha</a:t>
            </a:r>
            <a:r>
              <a:rPr lang="uz-Latn-UZ" dirty="0">
                <a:solidFill>
                  <a:srgbClr val="0C0E0D"/>
                </a:solidFill>
                <a:latin typeface="Tahoma"/>
              </a:rPr>
              <a:t>, yaxshi ko’rinmasligi ham mumkin. Nihoyat, umuman donadorligi yo’q tuproqlar ham mavjud.</a:t>
            </a:r>
            <a:r>
              <a:rPr lang="uz-Latn-UZ" dirty="0"/>
              <a:t/>
            </a:r>
            <a:br>
              <a:rPr lang="uz-Latn-UZ" dirty="0"/>
            </a:br>
            <a:r>
              <a:rPr lang="uz-Latn-UZ" dirty="0">
                <a:solidFill>
                  <a:srgbClr val="0C0E0D"/>
                </a:solidFill>
                <a:latin typeface="Tahoma"/>
              </a:rPr>
              <a:t>Tuproq donadorligi qatlamlar bo’yicha o’zgarib turadi.</a:t>
            </a:r>
            <a:r>
              <a:rPr lang="uz-Latn-UZ" dirty="0"/>
              <a:t/>
            </a:r>
            <a:br>
              <a:rPr lang="uz-Latn-UZ" dirty="0"/>
            </a:br>
            <a:r>
              <a:rPr lang="uz-Latn-UZ" b="1" dirty="0">
                <a:solidFill>
                  <a:srgbClr val="0C0E0D"/>
                </a:solidFill>
                <a:latin typeface="Tahoma"/>
              </a:rPr>
              <a:t>Tuproq qovushmasi</a:t>
            </a:r>
            <a:r>
              <a:rPr lang="uz-Latn-UZ" dirty="0">
                <a:solidFill>
                  <a:srgbClr val="0C0E0D"/>
                </a:solidFill>
                <a:latin typeface="Tahoma"/>
              </a:rPr>
              <a:t> - quruq tuproqning zichligi va g’ovaqligi turlicha bo’ladi. Tuproq zichligi quydagilarga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o’ta zich tuproqlar - belkurak va pichoq o’tmaydi.</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zich tuproqlar - zarrachalar jips birikkan bo’ladi, va ularga belkurak qiyin o’tadi.</a:t>
            </a:r>
            <a:r>
              <a:rPr lang="uz-Latn-UZ" dirty="0"/>
              <a:t/>
            </a:r>
            <a:br>
              <a:rPr lang="uz-Latn-UZ" dirty="0"/>
            </a:br>
            <a:r>
              <a:rPr lang="uz-Latn-UZ" b="1" dirty="0">
                <a:solidFill>
                  <a:srgbClr val="0C0E0D"/>
                </a:solidFill>
                <a:latin typeface="Tahoma"/>
              </a:rPr>
              <a:t>3)</a:t>
            </a:r>
            <a:r>
              <a:rPr lang="uz-Latn-UZ" dirty="0">
                <a:solidFill>
                  <a:srgbClr val="0C0E0D"/>
                </a:solidFill>
                <a:latin typeface="Tahoma"/>
              </a:rPr>
              <a:t> g’ovak tuproqlar - bunda zarrachalar yoki donador elementlar o’zaro yahshi birikmagan bo’ladi va belkurak os</a:t>
            </a:r>
            <a:r>
              <a:rPr lang="ru-RU" dirty="0">
                <a:solidFill>
                  <a:srgbClr val="0C0E0D"/>
                </a:solidFill>
                <a:latin typeface="Tahoma"/>
              </a:rPr>
              <a:t>о</a:t>
            </a:r>
            <a:r>
              <a:rPr lang="uz-Latn-UZ" dirty="0">
                <a:solidFill>
                  <a:srgbClr val="0C0E0D"/>
                </a:solidFill>
                <a:latin typeface="Tahoma"/>
              </a:rPr>
              <a:t>nlik bilan kesadi.</a:t>
            </a:r>
            <a:r>
              <a:rPr lang="uz-Latn-UZ" dirty="0"/>
              <a:t/>
            </a:r>
            <a:br>
              <a:rPr lang="uz-Latn-UZ" dirty="0"/>
            </a:br>
            <a:r>
              <a:rPr lang="uz-Latn-UZ" b="1" dirty="0">
                <a:solidFill>
                  <a:srgbClr val="0C0E0D"/>
                </a:solidFill>
                <a:latin typeface="Tahoma"/>
              </a:rPr>
              <a:t>4)</a:t>
            </a:r>
            <a:r>
              <a:rPr lang="uz-Latn-UZ" dirty="0">
                <a:solidFill>
                  <a:srgbClr val="0C0E0D"/>
                </a:solidFill>
                <a:latin typeface="Tahoma"/>
              </a:rPr>
              <a:t> s</a:t>
            </a:r>
            <a:r>
              <a:rPr lang="ru-RU" dirty="0">
                <a:solidFill>
                  <a:srgbClr val="0C0E0D"/>
                </a:solidFill>
                <a:latin typeface="Tahoma"/>
              </a:rPr>
              <a:t>о</a:t>
            </a:r>
            <a:r>
              <a:rPr lang="uz-Latn-UZ" dirty="0">
                <a:solidFill>
                  <a:srgbClr val="0C0E0D"/>
                </a:solidFill>
                <a:latin typeface="Tahoma"/>
              </a:rPr>
              <a:t>chiluvchan tuproq - ular tarkibida s</a:t>
            </a:r>
            <a:r>
              <a:rPr lang="ru-RU" dirty="0">
                <a:solidFill>
                  <a:srgbClr val="0C0E0D"/>
                </a:solidFill>
                <a:latin typeface="Tahoma"/>
              </a:rPr>
              <a:t>о</a:t>
            </a:r>
            <a:r>
              <a:rPr lang="uz-Latn-UZ" dirty="0">
                <a:solidFill>
                  <a:srgbClr val="0C0E0D"/>
                </a:solidFill>
                <a:latin typeface="Tahoma"/>
              </a:rPr>
              <a:t>chiluvchan qumlar bo’ladi nam holda zichligi kamayadi.</a:t>
            </a:r>
            <a:r>
              <a:rPr lang="uz-Latn-UZ" dirty="0"/>
              <a:t/>
            </a:r>
            <a:br>
              <a:rPr lang="uz-Latn-UZ" dirty="0"/>
            </a:br>
            <a:r>
              <a:rPr lang="uz-Latn-UZ" dirty="0">
                <a:solidFill>
                  <a:srgbClr val="0C0E0D"/>
                </a:solidFill>
                <a:latin typeface="Tahoma"/>
              </a:rPr>
              <a:t>Tuproq zarralari va donador bo’laklari o’rtasidagi g’ovakliklarning </a:t>
            </a:r>
            <a:r>
              <a:rPr lang="uz-Latn-UZ" dirty="0">
                <a:latin typeface="Tahoma"/>
                <a:hlinkClick r:id="rId4"/>
              </a:rPr>
              <a:t>katta kichikligi</a:t>
            </a:r>
            <a:r>
              <a:rPr lang="uz-Latn-UZ" dirty="0">
                <a:solidFill>
                  <a:srgbClr val="0C0E0D"/>
                </a:solidFill>
                <a:latin typeface="Tahoma"/>
              </a:rPr>
              <a:t>, shakli va miqdoriga qarab quyidagilarga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Mayda g’ovakli tuproqlar - g’ovakliklarning diametri 1mm dan kichikroq bo’ladi (lyoss);</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g’ovakli tuproqlar - g’ovaklarning diametri 2-3 mm (sur tuproqlar);</a:t>
            </a:r>
            <a:r>
              <a:rPr lang="uz-Latn-UZ" dirty="0"/>
              <a:t/>
            </a:r>
            <a:br>
              <a:rPr lang="uz-Latn-UZ" dirty="0"/>
            </a:br>
            <a:r>
              <a:rPr lang="uz-Latn-UZ" b="1" dirty="0">
                <a:solidFill>
                  <a:srgbClr val="0C0E0D"/>
                </a:solidFill>
                <a:latin typeface="Tahoma"/>
              </a:rPr>
              <a:t>3)</a:t>
            </a:r>
            <a:r>
              <a:rPr lang="uz-Latn-UZ" dirty="0">
                <a:solidFill>
                  <a:srgbClr val="0C0E0D"/>
                </a:solidFill>
                <a:latin typeface="Tahoma"/>
              </a:rPr>
              <a:t> g’alvirakli tuproqlar - g’ovaklarning diametri 3-5 mm gacha;</a:t>
            </a:r>
            <a:r>
              <a:rPr lang="uz-Latn-UZ" dirty="0"/>
              <a:t/>
            </a:r>
            <a:br>
              <a:rPr lang="uz-Latn-UZ" dirty="0"/>
            </a:br>
            <a:r>
              <a:rPr lang="uz-Latn-UZ" b="1" dirty="0">
                <a:solidFill>
                  <a:srgbClr val="0C0E0D"/>
                </a:solidFill>
                <a:latin typeface="Tahoma"/>
              </a:rPr>
              <a:t>4)</a:t>
            </a:r>
            <a:r>
              <a:rPr lang="uz-Latn-UZ" dirty="0">
                <a:solidFill>
                  <a:srgbClr val="0C0E0D"/>
                </a:solidFill>
                <a:latin typeface="Tahoma"/>
              </a:rPr>
              <a:t> teshikli tuproqlar - g’ovaklarning diametri 5-10 mm;</a:t>
            </a:r>
            <a:r>
              <a:rPr lang="uz-Latn-UZ" dirty="0"/>
              <a:t/>
            </a:r>
            <a:br>
              <a:rPr lang="uz-Latn-UZ" dirty="0"/>
            </a:br>
            <a:r>
              <a:rPr lang="uz-Latn-UZ" b="1" dirty="0">
                <a:solidFill>
                  <a:srgbClr val="0C0E0D"/>
                </a:solidFill>
                <a:latin typeface="Tahoma"/>
              </a:rPr>
              <a:t>5)</a:t>
            </a:r>
            <a:r>
              <a:rPr lang="uz-Latn-UZ" dirty="0">
                <a:solidFill>
                  <a:srgbClr val="0C0E0D"/>
                </a:solidFill>
                <a:latin typeface="Tahoma"/>
              </a:rPr>
              <a:t> serg’ovakli tuproqlar - 10 </a:t>
            </a:r>
            <a:r>
              <a:rPr lang="uz-Latn-UZ" dirty="0">
                <a:latin typeface="Tahoma"/>
                <a:hlinkClick r:id="rId5"/>
              </a:rPr>
              <a:t>mm dan ortiq</a:t>
            </a:r>
            <a:r>
              <a:rPr lang="uz-Latn-UZ" dirty="0">
                <a:solidFill>
                  <a:srgbClr val="0C0E0D"/>
                </a:solidFill>
                <a:latin typeface="Tahoma"/>
              </a:rPr>
              <a:t>;</a:t>
            </a:r>
            <a:r>
              <a:rPr lang="uz-Latn-UZ" dirty="0"/>
              <a:t/>
            </a:r>
            <a:br>
              <a:rPr lang="uz-Latn-UZ" dirty="0"/>
            </a:br>
            <a:r>
              <a:rPr lang="uz-Latn-UZ" b="1" dirty="0">
                <a:solidFill>
                  <a:srgbClr val="0C0E0D"/>
                </a:solidFill>
                <a:latin typeface="Tahoma"/>
              </a:rPr>
              <a:t>6)</a:t>
            </a:r>
            <a:r>
              <a:rPr lang="uz-Latn-UZ" dirty="0">
                <a:solidFill>
                  <a:srgbClr val="0C0E0D"/>
                </a:solidFill>
                <a:latin typeface="Tahoma"/>
              </a:rPr>
              <a:t> mayinsimon tuproqlar - yer qazuvchi jonivorlarning inlari;</a:t>
            </a:r>
            <a:r>
              <a:rPr lang="uz-Latn-UZ" dirty="0"/>
              <a:t/>
            </a:r>
            <a:br>
              <a:rPr lang="uz-Latn-UZ" dirty="0"/>
            </a:br>
            <a:r>
              <a:rPr lang="uz-Latn-UZ" b="1" dirty="0">
                <a:solidFill>
                  <a:srgbClr val="0C0E0D"/>
                </a:solidFill>
                <a:latin typeface="Tahoma"/>
              </a:rPr>
              <a:t>7)</a:t>
            </a:r>
            <a:r>
              <a:rPr lang="uz-Latn-UZ" dirty="0">
                <a:solidFill>
                  <a:srgbClr val="0C0E0D"/>
                </a:solidFill>
                <a:latin typeface="Tahoma"/>
              </a:rPr>
              <a:t> yoriqli (tirqishli) tuproqlar - yoriqlarning eni 10 mm dan ortiq.</a:t>
            </a:r>
            <a:r>
              <a:rPr lang="uz-Latn-UZ" dirty="0"/>
              <a:t/>
            </a:r>
            <a:br>
              <a:rPr lang="uz-Latn-UZ" dirty="0"/>
            </a:br>
            <a:r>
              <a:rPr lang="uz-Latn-UZ" b="1" dirty="0">
                <a:solidFill>
                  <a:srgbClr val="0C0E0D"/>
                </a:solidFill>
                <a:latin typeface="Tahoma"/>
              </a:rPr>
              <a:t>Yangi yaralmalar</a:t>
            </a:r>
            <a:r>
              <a:rPr lang="uz-Latn-UZ" dirty="0">
                <a:solidFill>
                  <a:srgbClr val="0C0E0D"/>
                </a:solidFill>
                <a:latin typeface="Tahoma"/>
              </a:rPr>
              <a:t> - Tuproq paydo bo’lish jarayonida uning bo’shliqlari va ustki qatlamlarida to’planadigan moddalar tuproqning yangi yaralmalari deyiladi. Ular kimyoviy va biologik yaralmalarga bo’linadi.</a:t>
            </a:r>
            <a:r>
              <a:rPr lang="uz-Latn-UZ" dirty="0"/>
              <a:t/>
            </a:r>
            <a:br>
              <a:rPr lang="uz-Latn-UZ" dirty="0"/>
            </a:br>
            <a:r>
              <a:rPr lang="uz-Latn-UZ" dirty="0">
                <a:solidFill>
                  <a:srgbClr val="0C0E0D"/>
                </a:solidFill>
                <a:latin typeface="Tahoma"/>
              </a:rPr>
              <a:t>Turli </a:t>
            </a:r>
            <a:r>
              <a:rPr lang="uz-Latn-UZ" dirty="0">
                <a:latin typeface="Tahoma"/>
                <a:hlinkClick r:id="rId6"/>
              </a:rPr>
              <a:t>moddalar masalan</a:t>
            </a:r>
            <a:r>
              <a:rPr lang="uz-Latn-UZ" dirty="0">
                <a:solidFill>
                  <a:srgbClr val="0C0E0D"/>
                </a:solidFill>
                <a:latin typeface="Tahoma"/>
              </a:rPr>
              <a:t>, suvda eruvchan tuzlarning donador bo’lakchalari yoki tuproq yuzasiga tekkan g’uborlari kimyoviy yaralmalar jumlasiga kiradi. Bularga tuzlarning qalin qatqoloqlari, karbonatlarning oqish dog’lari, temir (II)-gidroksidlarning zangsimon dog’lari kiradi. Yer qazuvchi hayvonlarning yo’llari va ildizlarning o’rinlari, turli o’simlik tomirchalari qoldiqlari biologik yaralmalarga kiradi.</a:t>
            </a:r>
            <a:r>
              <a:rPr lang="uz-Latn-UZ" dirty="0"/>
              <a:t/>
            </a:r>
            <a:br>
              <a:rPr lang="uz-Latn-UZ" dirty="0"/>
            </a:br>
            <a:r>
              <a:rPr lang="uz-Latn-UZ" dirty="0">
                <a:solidFill>
                  <a:srgbClr val="0C0E0D"/>
                </a:solidFill>
                <a:latin typeface="Tahoma"/>
              </a:rPr>
              <a:t>Gips (CaS</a:t>
            </a:r>
            <a:r>
              <a:rPr lang="ru-RU" dirty="0">
                <a:solidFill>
                  <a:srgbClr val="0C0E0D"/>
                </a:solidFill>
                <a:latin typeface="Tahoma"/>
              </a:rPr>
              <a:t>О</a:t>
            </a:r>
            <a:r>
              <a:rPr lang="ru-RU" baseline="-25000" dirty="0">
                <a:solidFill>
                  <a:srgbClr val="0C0E0D"/>
                </a:solidFill>
                <a:latin typeface="Tahoma"/>
              </a:rPr>
              <a:t>4</a:t>
            </a:r>
            <a:r>
              <a:rPr lang="ru-RU" dirty="0">
                <a:solidFill>
                  <a:srgbClr val="0C0E0D"/>
                </a:solidFill>
                <a:latin typeface="Tahoma"/>
              </a:rPr>
              <a:t>•2</a:t>
            </a:r>
            <a:r>
              <a:rPr lang="uz-Latn-UZ" dirty="0">
                <a:solidFill>
                  <a:srgbClr val="0C0E0D"/>
                </a:solidFill>
                <a:latin typeface="Tahoma"/>
              </a:rPr>
              <a:t>H</a:t>
            </a:r>
            <a:r>
              <a:rPr lang="uz-Latn-UZ" baseline="-25000" dirty="0">
                <a:solidFill>
                  <a:srgbClr val="0C0E0D"/>
                </a:solidFill>
                <a:latin typeface="Tahoma"/>
              </a:rPr>
              <a:t>2</a:t>
            </a:r>
            <a:r>
              <a:rPr lang="uz-Latn-UZ" dirty="0">
                <a:solidFill>
                  <a:srgbClr val="0C0E0D"/>
                </a:solidFill>
                <a:latin typeface="Tahoma"/>
              </a:rPr>
              <a:t>O) tuproq yuzasida </a:t>
            </a:r>
            <a:r>
              <a:rPr lang="uz-Latn-UZ" dirty="0">
                <a:latin typeface="Tahoma"/>
                <a:hlinkClick r:id="rId7"/>
              </a:rPr>
              <a:t>qatqaloqlar hosil qiladi</a:t>
            </a:r>
            <a:r>
              <a:rPr lang="uz-Latn-UZ" dirty="0">
                <a:solidFill>
                  <a:srgbClr val="0C0E0D"/>
                </a:solidFill>
                <a:latin typeface="Tahoma"/>
              </a:rPr>
              <a:t>, tuproqning orasida esa bo’shliqlarni to’ldiruvchi muayyan katta kichik kristallar shaklida bo’ladi.</a:t>
            </a:r>
            <a:r>
              <a:rPr lang="uz-Latn-UZ" dirty="0"/>
              <a:t/>
            </a:r>
            <a:br>
              <a:rPr lang="uz-Latn-UZ" dirty="0"/>
            </a:br>
            <a:r>
              <a:rPr lang="uz-Latn-UZ" dirty="0">
                <a:solidFill>
                  <a:srgbClr val="0C0E0D"/>
                </a:solidFill>
                <a:latin typeface="Tahoma"/>
              </a:rPr>
              <a:t>Kalsiy karbonat toshlarning sirtlarida g’uborlar, mayda oq dog’lar hosil qiladi.</a:t>
            </a:r>
            <a:r>
              <a:rPr lang="uz-Latn-UZ" dirty="0"/>
              <a:t/>
            </a:r>
            <a:br>
              <a:rPr lang="uz-Latn-UZ" dirty="0"/>
            </a:br>
            <a:r>
              <a:rPr lang="uz-Latn-UZ" dirty="0">
                <a:solidFill>
                  <a:srgbClr val="0C0E0D"/>
                </a:solidFill>
                <a:latin typeface="Tahoma"/>
              </a:rPr>
              <a:t>Temir (II)-gidroksid o’tloq va botqoq tuproqlarda zang tusli dog’lar ko’rinishida bo’ladi.</a:t>
            </a:r>
            <a:r>
              <a:rPr lang="uz-Latn-UZ" dirty="0"/>
              <a:t/>
            </a:r>
            <a:br>
              <a:rPr lang="uz-Latn-UZ" dirty="0"/>
            </a:br>
            <a:r>
              <a:rPr lang="uz-Latn-UZ" dirty="0">
                <a:solidFill>
                  <a:srgbClr val="0C0E0D"/>
                </a:solidFill>
                <a:latin typeface="Tahoma"/>
              </a:rPr>
              <a:t>Kremniy donador bo’laklar sirtida oq g’uborlar paydo qiladi.</a:t>
            </a:r>
            <a:r>
              <a:rPr lang="uz-Latn-UZ" dirty="0"/>
              <a:t/>
            </a:r>
            <a:br>
              <a:rPr lang="uz-Latn-UZ" dirty="0"/>
            </a:br>
            <a:r>
              <a:rPr lang="uz-Latn-UZ" dirty="0">
                <a:solidFill>
                  <a:srgbClr val="0C0E0D"/>
                </a:solidFill>
                <a:latin typeface="Tahoma"/>
              </a:rPr>
              <a:t>Biror yaralmaning bo’lishi va uning qanchalik chuqurlikda yotishi, shakli, miqdori tuproqlar genezisini va ularning unumdorligini hamda meliorativ tadbirlarga naqadar muxtoj ekanligini aniqlashga imkon beruvchi muhim ko’rsatkichlar his</a:t>
            </a:r>
            <a:r>
              <a:rPr lang="ru-RU" dirty="0">
                <a:solidFill>
                  <a:srgbClr val="0C0E0D"/>
                </a:solidFill>
                <a:latin typeface="Tahoma"/>
              </a:rPr>
              <a:t>о</a:t>
            </a:r>
            <a:r>
              <a:rPr lang="uz-Latn-UZ" dirty="0">
                <a:solidFill>
                  <a:srgbClr val="0C0E0D"/>
                </a:solidFill>
                <a:latin typeface="Tahoma"/>
              </a:rPr>
              <a:t>blanadi.</a:t>
            </a:r>
            <a:r>
              <a:rPr lang="uz-Latn-UZ" dirty="0"/>
              <a:t/>
            </a:r>
            <a:br>
              <a:rPr lang="uz-Latn-UZ" dirty="0"/>
            </a:br>
            <a:r>
              <a:rPr lang="uz-Latn-UZ" dirty="0">
                <a:solidFill>
                  <a:srgbClr val="0C0E0D"/>
                </a:solidFill>
                <a:latin typeface="Tahoma"/>
              </a:rPr>
              <a:t>Tuproqlarda o’simlik hosil qilgan biologik yaralmalardan donador bo’laklar sirtida mayda ildizlarning naqshlarini va ildizlar chirigandan s</a:t>
            </a:r>
            <a:r>
              <a:rPr lang="ru-RU" dirty="0">
                <a:solidFill>
                  <a:srgbClr val="0C0E0D"/>
                </a:solidFill>
                <a:latin typeface="Tahoma"/>
              </a:rPr>
              <a:t>о’</a:t>
            </a:r>
            <a:r>
              <a:rPr lang="uz-Latn-UZ" dirty="0">
                <a:solidFill>
                  <a:srgbClr val="0C0E0D"/>
                </a:solidFill>
                <a:latin typeface="Tahoma"/>
              </a:rPr>
              <a:t>ng bo’sh qolgan yoki tuproq massasi va tuzlar bilan to’lib qolgan bo’shliqlarni ko’rsatish mumkin.</a:t>
            </a:r>
            <a:endParaRPr lang="ru-RU" dirty="0"/>
          </a:p>
        </p:txBody>
      </p:sp>
    </p:spTree>
    <p:extLst>
      <p:ext uri="{BB962C8B-B14F-4D97-AF65-F5344CB8AC3E}">
        <p14:creationId xmlns:p14="http://schemas.microsoft.com/office/powerpoint/2010/main" val="40262616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50257"/>
            <a:ext cx="8596668" cy="5791105"/>
          </a:xfrm>
        </p:spPr>
        <p:txBody>
          <a:bodyPr/>
          <a:lstStyle/>
          <a:p>
            <a:r>
              <a:rPr lang="uz-Latn-UZ" b="1" dirty="0">
                <a:solidFill>
                  <a:srgbClr val="0C0E0D"/>
                </a:solidFill>
                <a:latin typeface="Tahoma"/>
              </a:rPr>
              <a:t>Tuproq qo’shilmalariga</a:t>
            </a:r>
            <a:r>
              <a:rPr lang="uz-Latn-UZ" dirty="0">
                <a:solidFill>
                  <a:srgbClr val="0C0E0D"/>
                </a:solidFill>
                <a:latin typeface="Tahoma"/>
              </a:rPr>
              <a:t> - o’simlik ildizlarning </a:t>
            </a:r>
            <a:r>
              <a:rPr lang="uz-Latn-UZ" dirty="0">
                <a:latin typeface="Tahoma"/>
                <a:hlinkClick r:id="rId2"/>
              </a:rPr>
              <a:t>chirimay qolgan qismlari</a:t>
            </a:r>
            <a:r>
              <a:rPr lang="uz-Latn-UZ" dirty="0">
                <a:solidFill>
                  <a:srgbClr val="0C0E0D"/>
                </a:solidFill>
                <a:latin typeface="Tahoma"/>
              </a:rPr>
              <a:t>, </a:t>
            </a:r>
            <a:r>
              <a:rPr lang="uz-Latn-UZ" dirty="0">
                <a:latin typeface="Tahoma"/>
                <a:hlinkClick r:id="rId3"/>
              </a:rPr>
              <a:t>suyaklar</a:t>
            </a:r>
            <a:r>
              <a:rPr lang="uz-Latn-UZ" dirty="0">
                <a:solidFill>
                  <a:srgbClr val="0C0E0D"/>
                </a:solidFill>
                <a:latin typeface="Tahoma"/>
              </a:rPr>
              <a:t>, toshlar pishiq g’isht bo’laklari, idish tovoqlarning siniqlari va h.k. lar kiradi. Bunday qo’shilmalar tuproq tarkibining o’zgarishiga sezilarli ta’sir ko’rsatmaydi.</a:t>
            </a:r>
            <a:r>
              <a:rPr lang="uz-Latn-UZ" dirty="0"/>
              <a:t/>
            </a:r>
            <a:br>
              <a:rPr lang="uz-Latn-UZ" dirty="0"/>
            </a:br>
            <a:r>
              <a:rPr lang="uz-Latn-UZ" dirty="0">
                <a:solidFill>
                  <a:srgbClr val="0C0E0D"/>
                </a:solidFill>
                <a:latin typeface="Tahoma"/>
              </a:rPr>
              <a:t>Tuproq qo’shilmalarining turli chuqirliklardan topilishi mazkur keltirilmalarning qalinligi va sug’orib ekin ekiladigan dehqonchilikning tarixi haqida fikr yuritish imkonini beradi.</a:t>
            </a:r>
            <a:endParaRPr lang="ru-RU" dirty="0"/>
          </a:p>
        </p:txBody>
      </p:sp>
      <p:pic>
        <p:nvPicPr>
          <p:cNvPr id="2050" name="Picture 2" descr="Tuproqning morfologik belgilari va tuzilish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35" y="2213810"/>
            <a:ext cx="8892172" cy="445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7610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9764" y="269507"/>
            <a:ext cx="8681988" cy="234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3390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4893" y="320842"/>
            <a:ext cx="8956368" cy="978569"/>
          </a:xfrm>
        </p:spPr>
        <p:txBody>
          <a:bodyPr>
            <a:normAutofit/>
          </a:bodyPr>
          <a:lstStyle/>
          <a:p>
            <a:r>
              <a:rPr lang="uz-Latn-UZ" sz="2800" b="1" dirty="0">
                <a:latin typeface="Times New Roman" pitchFamily="18" charset="0"/>
                <a:cs typeface="Times New Roman" pitchFamily="18" charset="0"/>
              </a:rPr>
              <a:t>3-mavzu.</a:t>
            </a:r>
            <a:r>
              <a:rPr lang="uz-Latn-UZ" sz="2800" dirty="0">
                <a:latin typeface="Times New Roman" pitchFamily="18" charset="0"/>
                <a:cs typeface="Times New Roman" pitchFamily="18" charset="0"/>
              </a:rPr>
              <a:t> </a:t>
            </a:r>
            <a:r>
              <a:rPr lang="uz-Latn-UZ" sz="2800" b="1" dirty="0">
                <a:latin typeface="Times New Roman" pitchFamily="18" charset="0"/>
                <a:cs typeface="Times New Roman" pitchFamily="18" charset="0"/>
              </a:rPr>
              <a:t>Tuproq paydo bo'lishi jarayonining umumiy sxemasi. Tuproq paydo bo'lish omillari.</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677334" y="1289785"/>
            <a:ext cx="8596668" cy="4751577"/>
          </a:xfrm>
        </p:spPr>
        <p:txBody>
          <a:bodyPr/>
          <a:lstStyle/>
          <a:p>
            <a:r>
              <a:rPr lang="en-US" dirty="0" err="1">
                <a:latin typeface="Times New Roman" pitchFamily="18" charset="0"/>
                <a:cs typeface="Times New Roman" pitchFamily="18" charset="0"/>
              </a:rPr>
              <a:t>Reja</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umumiy</a:t>
            </a:r>
            <a:r>
              <a:rPr lang="en-US" dirty="0">
                <a:latin typeface="Times New Roman" pitchFamily="18" charset="0"/>
                <a:cs typeface="Times New Roman" pitchFamily="18" charset="0"/>
              </a:rPr>
              <a:t> s</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emasi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genezisi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evolyutsiyasi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zonalari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bo’yicha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V.V.Dokuchaev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ta’limoti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omillar</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646" y="2858703"/>
            <a:ext cx="7950468" cy="3339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16161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211756"/>
            <a:ext cx="9403882" cy="6266045"/>
          </a:xfrm>
        </p:spPr>
        <p:txBody>
          <a:bodyPr/>
          <a:lstStyle/>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qancha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anashu</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munosabati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haqidagi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tushunchalar</a:t>
            </a:r>
            <a:r>
              <a:rPr lang="en-US" sz="2400" dirty="0">
                <a:latin typeface="Times New Roman" pitchFamily="18" charset="0"/>
                <a:cs typeface="Times New Roman" pitchFamily="18" charset="0"/>
              </a:rPr>
              <a:t> - </a:t>
            </a:r>
            <a:r>
              <a:rPr lang="en-US" sz="2400" dirty="0" err="1">
                <a:solidFill>
                  <a:srgbClr val="FF0000"/>
                </a:solidFill>
                <a:latin typeface="Times New Roman" pitchFamily="18" charset="0"/>
                <a:cs typeface="Times New Roman" pitchFamily="18" charset="0"/>
              </a:rPr>
              <a:t>V.V.Dokuchaev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P.A.Kostichev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N.M.Sibyertsev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V.R.Vilyams</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P.S.Kossovich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K.D.Glinka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G.Ienni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F.Dyushofur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boshqa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mashhur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olimlar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ilmiy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faoliyati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tufayli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shakllangan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Tuproq</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paydo</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bo’lish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jarayoni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haqidagi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ta’limotning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hozirgi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zamonda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rivojlanishida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I.P.Gyerasimov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V.A.Kovda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B.P.Polinov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I.V.Tyurin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A.A.Rode</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S.P.Yarkov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boshqa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tadqiqotchilarning</a:t>
            </a:r>
            <a:r>
              <a:rPr lang="en-US" sz="24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rPr>
              <a:t>х</a:t>
            </a:r>
            <a:r>
              <a:rPr lang="en-US" sz="2400" dirty="0" err="1">
                <a:solidFill>
                  <a:srgbClr val="FF0000"/>
                </a:solidFill>
                <a:latin typeface="Times New Roman" pitchFamily="18" charset="0"/>
                <a:cs typeface="Times New Roman" pitchFamily="18" charset="0"/>
              </a:rPr>
              <a:t>izmatlari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nihoyatda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katta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rol</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o’ynaydi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9535434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240633"/>
            <a:ext cx="9721516" cy="6333422"/>
          </a:xfrm>
        </p:spPr>
        <p:txBody>
          <a:bodyPr>
            <a:normAutofit lnSpcReduction="10000"/>
          </a:bodyPr>
          <a:lstStyle/>
          <a:p>
            <a:pPr algn="just"/>
            <a:r>
              <a:rPr lang="uz-Latn-UZ" sz="2000" dirty="0">
                <a:latin typeface="Times New Roman" pitchFamily="18" charset="0"/>
                <a:cs typeface="Times New Roman" pitchFamily="18" charset="0"/>
              </a:rPr>
              <a:t>Tuproq paydo bo’lishi nihoyatda murakkab biofizik-kimyoviy jarayondir. A.A.Rodening kursatishicha, tuproq paydo bo’lish jarayoni deb moddalar va enyergiyaning tuproq qatlamida o’zgarishi va harakati singari hodisalar yig’indisiga aytiladi.</a:t>
            </a:r>
          </a:p>
          <a:p>
            <a:pPr algn="just"/>
            <a:r>
              <a:rPr lang="uz-Latn-UZ" sz="2000" dirty="0">
                <a:latin typeface="Times New Roman" pitchFamily="18" charset="0"/>
                <a:cs typeface="Times New Roman" pitchFamily="18" charset="0"/>
              </a:rPr>
              <a:t>          Tuproq paydo bo’lish jarayon yoki tuproq paydo bo’lishi- bu yer yuzasini tashkil etuvchi tog’ jinslaridan tuproq paydo bo’lishi, tuproq paydo bo’lish omillari kompleksi ta’sirida Yerning tabiiy yoki antropogen ekosistemalarida	rivojlanishi, funktsiyasini bajarishi va evolyutsiyasidagi murakkab tabiiy jarayonlardir.</a:t>
            </a:r>
            <a:endParaRPr lang="en-US" sz="20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vazifalarni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bajaradi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osildorligi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olos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qildirish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tozalovchi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funktsiyani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bajaradi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u </a:t>
            </a:r>
            <a:r>
              <a:rPr lang="en-US" sz="2400" dirty="0" err="1">
                <a:latin typeface="Times New Roman" pitchFamily="18" charset="0"/>
                <a:cs typeface="Times New Roman" pitchFamily="18" charset="0"/>
              </a:rPr>
              <a:t>boshqarish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munosabatlarini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chegaralovchi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a:latin typeface="Times New Roman" pitchFamily="18" charset="0"/>
                <a:cs typeface="Times New Roman" pitchFamily="18" charset="0"/>
              </a:rPr>
              <a:t>lit </a:t>
            </a:r>
            <a:r>
              <a:rPr lang="en-US" sz="2400" dirty="0" err="1">
                <a:latin typeface="Times New Roman" pitchFamily="18" charset="0"/>
                <a:cs typeface="Times New Roman" pitchFamily="18" charset="0"/>
              </a:rPr>
              <a:t>qoya</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gravitatsion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bir-birini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tortish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qayta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yotqizilishidan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uz-Latn-UZ" dirty="0">
              <a:latin typeface="Times New Roman" pitchFamily="18" charset="0"/>
              <a:cs typeface="Times New Roman" pitchFamily="18" charset="0"/>
            </a:endParaRPr>
          </a:p>
        </p:txBody>
      </p:sp>
    </p:spTree>
    <p:extLst>
      <p:ext uri="{BB962C8B-B14F-4D97-AF65-F5344CB8AC3E}">
        <p14:creationId xmlns:p14="http://schemas.microsoft.com/office/powerpoint/2010/main" val="2293039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86627"/>
            <a:ext cx="9750392" cy="6612556"/>
          </a:xfrm>
        </p:spPr>
        <p:txBody>
          <a:bodyPr>
            <a:noAutofit/>
          </a:bodyPr>
          <a:lstStyle/>
          <a:p>
            <a:r>
              <a:rPr lang="en-US" sz="2200" dirty="0" err="1">
                <a:latin typeface="Times New Roman" pitchFamily="18" charset="0"/>
                <a:cs typeface="Times New Roman" pitchFamily="18" charset="0"/>
              </a:rPr>
              <a:t>Birlamchi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qoya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magmatik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cho’kindi</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aslini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olganda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zich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jinsda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shakllanayotgan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jihatdan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vujudga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Keyinchalik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rivojlanishiningko’proq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makon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faqatgina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po’stiningengustki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zonasida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ko’pincha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qayta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yotqizilganidan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ta’kidlash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lozimki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Yerningo’zoq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o’tmishidagi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rivojlanishiningabiotik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jarayonisiz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mavjud</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bo’lmagan</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binoan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jism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ahamiyatga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Binobarin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agentlari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bir-biriga</a:t>
            </a:r>
            <a:r>
              <a:rPr lang="en-US" sz="2200" dirty="0">
                <a:latin typeface="Times New Roman" pitchFamily="18" charset="0"/>
                <a:cs typeface="Times New Roman" pitchFamily="18" charset="0"/>
              </a:rPr>
              <a:t> o’</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shash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tyermodinamik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ularningmos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ravishda</a:t>
            </a:r>
            <a:r>
              <a:rPr lang="en-US" sz="2200" dirty="0">
                <a:latin typeface="Times New Roman" pitchFamily="18" charset="0"/>
                <a:cs typeface="Times New Roman" pitchFamily="18" charset="0"/>
              </a:rPr>
              <a:t> global </a:t>
            </a:r>
            <a:r>
              <a:rPr lang="en-US" sz="2200" dirty="0" err="1">
                <a:latin typeface="Times New Roman" pitchFamily="18" charset="0"/>
                <a:cs typeface="Times New Roman" pitchFamily="18" charset="0"/>
              </a:rPr>
              <a:t>diffyerentsiatsiyalanishi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bir-biriga</a:t>
            </a:r>
            <a:r>
              <a:rPr lang="en-US" sz="2200" dirty="0">
                <a:latin typeface="Times New Roman" pitchFamily="18" charset="0"/>
                <a:cs typeface="Times New Roman" pitchFamily="18" charset="0"/>
              </a:rPr>
              <a:t> u</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shasa</a:t>
            </a:r>
            <a:r>
              <a:rPr lang="en-US" sz="2200" dirty="0">
                <a:latin typeface="Times New Roman" pitchFamily="18" charset="0"/>
                <a:cs typeface="Times New Roman" pitchFamily="18" charset="0"/>
              </a:rPr>
              <a:t> ham, ammo </a:t>
            </a:r>
            <a:r>
              <a:rPr lang="en-US" sz="2200" dirty="0" err="1">
                <a:latin typeface="Times New Roman" pitchFamily="18" charset="0"/>
                <a:cs typeface="Times New Roman" pitchFamily="18" charset="0"/>
              </a:rPr>
              <a:t>jarayonlarningo’zi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o</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natijasi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a:t>
            </a:r>
            <a:r>
              <a:rPr lang="en-US" sz="2200" dirty="0">
                <a:latin typeface="Times New Roman" pitchFamily="18" charset="0"/>
                <a:cs typeface="Times New Roman" pitchFamily="18" charset="0"/>
              </a:rPr>
              <a:t> ma</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sulotlari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ildir</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42707026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1756" y="168158"/>
            <a:ext cx="5139890" cy="28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474" y="192505"/>
            <a:ext cx="4645409" cy="254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28" y="2887580"/>
            <a:ext cx="9509760" cy="3670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5346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6135" y="471639"/>
            <a:ext cx="9134374" cy="5967662"/>
          </a:xfrm>
        </p:spPr>
        <p:txBody>
          <a:bodyPr>
            <a:normAutofit/>
          </a:bodyPr>
          <a:lstStyle/>
          <a:p>
            <a:r>
              <a:rPr lang="uz-Latn-UZ" sz="2800" dirty="0">
                <a:latin typeface="Times New Roman" pitchFamily="18" charset="0"/>
                <a:cs typeface="Times New Roman" pitchFamily="18" charset="0"/>
              </a:rPr>
              <a:t>Tuproq </a:t>
            </a:r>
            <a:r>
              <a:rPr lang="uz-Latn-UZ" sz="2000" dirty="0">
                <a:latin typeface="Times New Roman" pitchFamily="18" charset="0"/>
                <a:cs typeface="Times New Roman" pitchFamily="18" charset="0"/>
              </a:rPr>
              <a:t>- </a:t>
            </a:r>
            <a:r>
              <a:rPr lang="uz-Latn-UZ" sz="2000" dirty="0">
                <a:solidFill>
                  <a:srgbClr val="FF0000"/>
                </a:solidFill>
                <a:latin typeface="Times New Roman" pitchFamily="18" charset="0"/>
                <a:cs typeface="Times New Roman" pitchFamily="18" charset="0"/>
              </a:rPr>
              <a:t>bu nurash po’stlog’idan gumusningmavjudligi, o’ziga </a:t>
            </a:r>
            <a:r>
              <a:rPr lang="ru-RU" sz="2000" dirty="0">
                <a:solidFill>
                  <a:srgbClr val="FF0000"/>
                </a:solidFill>
                <a:latin typeface="Times New Roman" pitchFamily="18" charset="0"/>
                <a:cs typeface="Times New Roman" pitchFamily="18" charset="0"/>
              </a:rPr>
              <a:t>х</a:t>
            </a:r>
            <a:r>
              <a:rPr lang="uz-Latn-UZ" sz="2000" dirty="0">
                <a:solidFill>
                  <a:srgbClr val="FF0000"/>
                </a:solidFill>
                <a:latin typeface="Times New Roman" pitchFamily="18" charset="0"/>
                <a:cs typeface="Times New Roman" pitchFamily="18" charset="0"/>
              </a:rPr>
              <a:t>os morfologiyasi, iyerar</a:t>
            </a:r>
            <a:r>
              <a:rPr lang="ru-RU" sz="2000" dirty="0">
                <a:solidFill>
                  <a:srgbClr val="FF0000"/>
                </a:solidFill>
                <a:latin typeface="Times New Roman" pitchFamily="18" charset="0"/>
                <a:cs typeface="Times New Roman" pitchFamily="18" charset="0"/>
              </a:rPr>
              <a:t>х</a:t>
            </a:r>
            <a:r>
              <a:rPr lang="uz-Latn-UZ" sz="2000" dirty="0">
                <a:solidFill>
                  <a:srgbClr val="FF0000"/>
                </a:solidFill>
                <a:latin typeface="Times New Roman" pitchFamily="18" charset="0"/>
                <a:cs typeface="Times New Roman" pitchFamily="18" charset="0"/>
              </a:rPr>
              <a:t>ik strukturasi, global funktsiyasi bilan farq qiladigan spetsifik biokos tabiiy jismning</a:t>
            </a:r>
            <a:r>
              <a:rPr lang="en-US" sz="2000" dirty="0">
                <a:solidFill>
                  <a:srgbClr val="FF0000"/>
                </a:solidFill>
                <a:latin typeface="Times New Roman" pitchFamily="18" charset="0"/>
                <a:cs typeface="Times New Roman" pitchFamily="18" charset="0"/>
              </a:rPr>
              <a:t> </a:t>
            </a:r>
            <a:r>
              <a:rPr lang="uz-Latn-UZ" sz="2000" dirty="0">
                <a:solidFill>
                  <a:srgbClr val="FF0000"/>
                </a:solidFill>
                <a:latin typeface="Times New Roman" pitchFamily="18" charset="0"/>
                <a:cs typeface="Times New Roman" pitchFamily="18" charset="0"/>
              </a:rPr>
              <a:t>yangi yaralmasi natijasidir. </a:t>
            </a:r>
            <a:endParaRPr lang="en-US" sz="2000" dirty="0">
              <a:solidFill>
                <a:srgbClr val="FF0000"/>
              </a:solidFill>
              <a:latin typeface="Times New Roman" pitchFamily="18" charset="0"/>
              <a:cs typeface="Times New Roman" pitchFamily="18" charset="0"/>
            </a:endParaRPr>
          </a:p>
          <a:p>
            <a:r>
              <a:rPr lang="uz-Latn-UZ" sz="2000" dirty="0">
                <a:latin typeface="Times New Roman" pitchFamily="18" charset="0"/>
                <a:cs typeface="Times New Roman" pitchFamily="18" charset="0"/>
              </a:rPr>
              <a:t>Yer po’stlog’i hosil bo’lishining</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sof geologik jarayonlari mahsulotlari, qoya tog’ jinslari (ya</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lit, zich, ya</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lit-kristal, tub jinslar) ham nurash va cho’kindi to’planish mahsulotlari g’ovak tog’ jinslari (g’ovak cho’kindilar, yotqiziqlar, sedimentlar, nurash ru</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lyaklari) ham qoldiq (elyuvial), tranzit va akkumulyativ nurash po’stlog’ini shakllantiradigan, nurash va cho’kindi hosil qilish, shuningdek yer yuzasidagi sof geologik jarayonlar mahsulotlari ham - ona jins yoki tuproq paydo qiluvchi jins holida </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izmat qilishi mumkin, qaysiki ulardan tuproq hosil bo’ladi.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5871083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8758" y="327259"/>
            <a:ext cx="9461634" cy="6266046"/>
          </a:xfrm>
        </p:spPr>
        <p:txBody>
          <a:bodyPr>
            <a:noAutofit/>
          </a:bodyPr>
          <a:lstStyle/>
          <a:p>
            <a:r>
              <a:rPr lang="en-US" sz="2000" dirty="0">
                <a:solidFill>
                  <a:srgbClr val="00B050"/>
                </a:solidFill>
                <a:latin typeface="Times New Roman" pitchFamily="18" charset="0"/>
                <a:cs typeface="Times New Roman" pitchFamily="18" charset="0"/>
              </a:rPr>
              <a:t>Tog’ </a:t>
            </a:r>
            <a:r>
              <a:rPr lang="en-US" sz="2000" dirty="0" err="1">
                <a:solidFill>
                  <a:srgbClr val="00B050"/>
                </a:solidFill>
                <a:latin typeface="Times New Roman" pitchFamily="18" charset="0"/>
                <a:cs typeface="Times New Roman" pitchFamily="18" charset="0"/>
              </a:rPr>
              <a:t>jinslari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nurashi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bir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joydan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ikkinchi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joyga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ko’chirilishi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va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qayta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yotqizilishi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jarayonlarida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dastlabki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zich</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jinslar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uchun</a:t>
            </a:r>
            <a:r>
              <a:rPr lang="en-US" sz="2000" dirty="0">
                <a:solidFill>
                  <a:srgbClr val="00B050"/>
                </a:solidFill>
                <a:latin typeface="Times New Roman" pitchFamily="18" charset="0"/>
                <a:cs typeface="Times New Roman" pitchFamily="18" charset="0"/>
              </a:rPr>
              <a:t> </a:t>
            </a:r>
            <a:r>
              <a:rPr lang="ru-RU" sz="2000" dirty="0">
                <a:solidFill>
                  <a:srgbClr val="00B050"/>
                </a:solidFill>
                <a:latin typeface="Times New Roman" pitchFamily="18" charset="0"/>
                <a:cs typeface="Times New Roman" pitchFamily="18" charset="0"/>
              </a:rPr>
              <a:t>х</a:t>
            </a:r>
            <a:r>
              <a:rPr lang="en-US" sz="2000" dirty="0" err="1">
                <a:solidFill>
                  <a:srgbClr val="00B050"/>
                </a:solidFill>
                <a:latin typeface="Times New Roman" pitchFamily="18" charset="0"/>
                <a:cs typeface="Times New Roman" pitchFamily="18" charset="0"/>
              </a:rPr>
              <a:t>araktyerli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bo’lmagan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va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tuproq</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paydo</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uchun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muhim</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ahamiyatga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ega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bo’lgan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qator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yangi</a:t>
            </a:r>
            <a:r>
              <a:rPr lang="en-US" sz="2000" dirty="0">
                <a:solidFill>
                  <a:srgbClr val="00B050"/>
                </a:solidFill>
                <a:latin typeface="Times New Roman" pitchFamily="18" charset="0"/>
                <a:cs typeface="Times New Roman" pitchFamily="18" charset="0"/>
              </a:rPr>
              <a:t> </a:t>
            </a:r>
            <a:r>
              <a:rPr lang="ru-RU" sz="2000" dirty="0">
                <a:solidFill>
                  <a:srgbClr val="00B050"/>
                </a:solidFill>
                <a:latin typeface="Times New Roman" pitchFamily="18" charset="0"/>
                <a:cs typeface="Times New Roman" pitchFamily="18" charset="0"/>
              </a:rPr>
              <a:t>х</a:t>
            </a:r>
            <a:r>
              <a:rPr lang="en-US" sz="2000" dirty="0" err="1">
                <a:solidFill>
                  <a:srgbClr val="00B050"/>
                </a:solidFill>
                <a:latin typeface="Times New Roman" pitchFamily="18" charset="0"/>
                <a:cs typeface="Times New Roman" pitchFamily="18" charset="0"/>
              </a:rPr>
              <a:t>ossalarga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ega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bo’ladi</a:t>
            </a:r>
            <a:r>
              <a:rPr lang="en-US" sz="2000" dirty="0">
                <a:solidFill>
                  <a:srgbClr val="00B05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1) </a:t>
            </a:r>
            <a:r>
              <a:rPr lang="en-US" sz="2000" dirty="0" err="1">
                <a:solidFill>
                  <a:srgbClr val="FF0000"/>
                </a:solidFill>
                <a:latin typeface="Times New Roman" pitchFamily="18" charset="0"/>
                <a:cs typeface="Times New Roman" pitchFamily="18" charset="0"/>
              </a:rPr>
              <a:t>zich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ya</a:t>
            </a:r>
            <a:r>
              <a:rPr lang="ru-RU" sz="2000" dirty="0">
                <a:solidFill>
                  <a:srgbClr val="FF0000"/>
                </a:solidFill>
                <a:latin typeface="Times New Roman" pitchFamily="18" charset="0"/>
                <a:cs typeface="Times New Roman" pitchFamily="18" charset="0"/>
              </a:rPr>
              <a:t>х</a:t>
            </a:r>
            <a:r>
              <a:rPr lang="en-US" sz="2000" dirty="0">
                <a:solidFill>
                  <a:srgbClr val="FF0000"/>
                </a:solidFill>
                <a:latin typeface="Times New Roman" pitchFamily="18" charset="0"/>
                <a:cs typeface="Times New Roman" pitchFamily="18" charset="0"/>
              </a:rPr>
              <a:t>lit </a:t>
            </a:r>
            <a:r>
              <a:rPr lang="en-US" sz="2000" dirty="0" err="1">
                <a:solidFill>
                  <a:srgbClr val="FF0000"/>
                </a:solidFill>
                <a:latin typeface="Times New Roman" pitchFamily="18" charset="0"/>
                <a:cs typeface="Times New Roman" pitchFamily="18" charset="0"/>
              </a:rPr>
              <a:t>hosiladan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g’ovak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bo’laklarga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bo’lingan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holatga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o’tadi</a:t>
            </a:r>
            <a:r>
              <a:rPr lang="en-US" sz="2000" dirty="0">
                <a:solidFill>
                  <a:srgbClr val="FF000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g’ovaklikka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havo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sig’imi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havo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o’tkazuvchanlik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sig’imi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o’tkazuvchanlik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qobiliyatiga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3) </a:t>
            </a:r>
            <a:r>
              <a:rPr lang="en-US" sz="2000" dirty="0" err="1">
                <a:latin typeface="Times New Roman" pitchFamily="18" charset="0"/>
                <a:cs typeface="Times New Roman" pitchFamily="18" charset="0"/>
              </a:rPr>
              <a:t>b</a:t>
            </a:r>
            <a:r>
              <a:rPr lang="en-US" sz="2000" dirty="0" err="1">
                <a:solidFill>
                  <a:srgbClr val="FF0000"/>
                </a:solidFill>
                <a:latin typeface="Times New Roman" pitchFamily="18" charset="0"/>
                <a:cs typeface="Times New Roman" pitchFamily="18" charset="0"/>
              </a:rPr>
              <a:t>irlamchi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jins</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hosil</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qiluvchi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bilan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qatorda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nurash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po’stlog’iningtog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jinslari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ikkilamchi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minyerallarni,shujumladan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transformatsiya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neosintez</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mahsulotlari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almashinadigan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singdirish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qobiliyatiga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kolloidli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kolloid</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kattaligidagi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loyli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minyerallarni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saqlaydi</a:t>
            </a:r>
            <a:r>
              <a:rPr lang="en-US" sz="2000" dirty="0">
                <a:solidFill>
                  <a:srgbClr val="FF0000"/>
                </a:solidFill>
                <a:latin typeface="Times New Roman" pitchFamily="18" charset="0"/>
                <a:cs typeface="Times New Roman" pitchFamily="18" charset="0"/>
              </a:rPr>
              <a:t>;</a:t>
            </a:r>
          </a:p>
          <a:p>
            <a:r>
              <a:rPr lang="en-US" sz="2000" dirty="0">
                <a:latin typeface="Times New Roman" pitchFamily="18" charset="0"/>
                <a:cs typeface="Times New Roman" pitchFamily="18" charset="0"/>
              </a:rPr>
              <a:t> 4) </a:t>
            </a:r>
            <a:r>
              <a:rPr lang="en-US" sz="2000" dirty="0" err="1">
                <a:latin typeface="Times New Roman" pitchFamily="18" charset="0"/>
                <a:cs typeface="Times New Roman" pitchFamily="18" charset="0"/>
              </a:rPr>
              <a:t>o’zininggranulometrik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kimyoviy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taqsimlanadi</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5) </a:t>
            </a:r>
            <a:r>
              <a:rPr lang="en-US" sz="2000" dirty="0" err="1">
                <a:solidFill>
                  <a:srgbClr val="FF0000"/>
                </a:solidFill>
                <a:latin typeface="Times New Roman" pitchFamily="18" charset="0"/>
                <a:cs typeface="Times New Roman" pitchFamily="18" charset="0"/>
              </a:rPr>
              <a:t>tirik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organizmlar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uchun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qulay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shakldagi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biofil</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elementlar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shuningdek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zaharli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kimyoviy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elementlarni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saqlaydi</a:t>
            </a:r>
            <a:r>
              <a:rPr lang="en-US" sz="2000" dirty="0">
                <a:solidFill>
                  <a:srgbClr val="FF000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6) </a:t>
            </a:r>
            <a:r>
              <a:rPr lang="en-US" sz="2000" dirty="0" err="1">
                <a:latin typeface="Times New Roman" pitchFamily="18" charset="0"/>
                <a:cs typeface="Times New Roman" pitchFamily="18" charset="0"/>
              </a:rPr>
              <a:t>matyeriallarningnurashi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aralashuvi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yotqizilishi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shakllanadigan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litologik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qatlamlilikga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2381998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4893"/>
            <a:ext cx="8596668" cy="5396469"/>
          </a:xfrm>
        </p:spPr>
        <p:txBody>
          <a:bodyPr/>
          <a:lstStyle/>
          <a:p>
            <a:pPr algn="just"/>
            <a:r>
              <a:rPr lang="en-US" dirty="0" err="1">
                <a:latin typeface="Times New Roman" pitchFamily="18" charset="0"/>
                <a:cs typeface="Times New Roman" pitchFamily="18" charset="0"/>
              </a:rPr>
              <a:t>Shunday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qilib</a:t>
            </a:r>
            <a:r>
              <a:rPr lang="en-US" dirty="0">
                <a:latin typeface="Times New Roman" pitchFamily="18" charset="0"/>
                <a:cs typeface="Times New Roman" pitchFamily="18" charset="0"/>
              </a:rPr>
              <a:t>, tog’ </a:t>
            </a:r>
            <a:r>
              <a:rPr lang="en-US" dirty="0" err="1">
                <a:latin typeface="Times New Roman" pitchFamily="18" charset="0"/>
                <a:cs typeface="Times New Roman" pitchFamily="18" charset="0"/>
              </a:rPr>
              <a:t>jinslari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jarayonidayoq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qator</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hosil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hisoblanadi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birgalikda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kechadigan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keyin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yanada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aylanadi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Hosil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keyin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jinslarningelyuviysi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gravitatsiya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kuchlari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ikkinchi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ko’chirilib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yotqizilgan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ru</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lyagi</a:t>
            </a:r>
            <a:r>
              <a:rPr lang="en-US" dirty="0">
                <a:latin typeface="Times New Roman" pitchFamily="18" charset="0"/>
                <a:cs typeface="Times New Roman" pitchFamily="18" charset="0"/>
              </a:rPr>
              <a:t> (tog’ </a:t>
            </a:r>
            <a:r>
              <a:rPr lang="en-US" dirty="0" err="1">
                <a:latin typeface="Times New Roman" pitchFamily="18" charset="0"/>
                <a:cs typeface="Times New Roman" pitchFamily="18" charset="0"/>
              </a:rPr>
              <a:t>jinslariningturli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kichiklikka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tarkib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mahsuloti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tuban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bog’liq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fauna (</a:t>
            </a:r>
            <a:r>
              <a:rPr lang="en-US" dirty="0" err="1">
                <a:latin typeface="Times New Roman" pitchFamily="18" charset="0"/>
                <a:cs typeface="Times New Roman" pitchFamily="18" charset="0"/>
              </a:rPr>
              <a:t>hayvonot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dunyosi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larningpaydo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shunga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ravishda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bo’lishiningjadal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qulay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substrat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tarzida</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izmat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86" y="3426594"/>
            <a:ext cx="9493702" cy="2861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2603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754" y="336884"/>
            <a:ext cx="9634887" cy="6381549"/>
          </a:xfrm>
        </p:spPr>
        <p:txBody>
          <a:bodyPr>
            <a:normAutofit fontScale="92500" lnSpcReduction="10000"/>
          </a:bodyPr>
          <a:lstStyle/>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genezisi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evolyutsiyasi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V.V.Dokuchaev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ta’limoti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Ma’lumki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qolgan</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faqatgina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(Sa, </a:t>
            </a:r>
            <a:r>
              <a:rPr lang="en-US" sz="2400" dirty="0" err="1">
                <a:latin typeface="Times New Roman" pitchFamily="18" charset="0"/>
                <a:cs typeface="Times New Roman" pitchFamily="18" charset="0"/>
              </a:rPr>
              <a:t>Md</a:t>
            </a:r>
            <a:r>
              <a:rPr lang="en-US" sz="2400" dirty="0">
                <a:latin typeface="Times New Roman" pitchFamily="18" charset="0"/>
                <a:cs typeface="Times New Roman" pitchFamily="18" charset="0"/>
              </a:rPr>
              <a:t>, K, R, 8 </a:t>
            </a:r>
            <a:r>
              <a:rPr lang="en-US" sz="2400" dirty="0" err="1">
                <a:latin typeface="Times New Roman" pitchFamily="18" charset="0"/>
                <a:cs typeface="Times New Roman" pitchFamily="18" charset="0"/>
              </a:rPr>
              <a:t>kabilar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atmosfyera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yog’inlari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yotqiziladi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cho’kindilari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okeaniga</a:t>
            </a:r>
            <a:r>
              <a:rPr lang="en-US" sz="2400" dirty="0">
                <a:latin typeface="Times New Roman" pitchFamily="18" charset="0"/>
                <a:cs typeface="Times New Roman" pitchFamily="18" charset="0"/>
              </a:rPr>
              <a:t> 20-25 mlrd.t.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oqizilib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zarrachalaridir</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tari</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muddatli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tufayli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quruqlikka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cho’kindilar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murakkab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moddalarningana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aylanishiga</a:t>
            </a:r>
            <a:r>
              <a:rPr lang="en-US" sz="2400" dirty="0">
                <a:latin typeface="Times New Roman" pitchFamily="18" charset="0"/>
                <a:cs typeface="Times New Roman" pitchFamily="18" charset="0"/>
              </a:rPr>
              <a:t> </a:t>
            </a:r>
            <a:r>
              <a:rPr lang="en-US" sz="2400" i="1" dirty="0" err="1">
                <a:latin typeface="Times New Roman" pitchFamily="18" charset="0"/>
                <a:cs typeface="Times New Roman" pitchFamily="18" charset="0"/>
              </a:rPr>
              <a:t>katta</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geologik</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aylanish</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aytiladi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O’ziningyunalishi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pusti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kambag’allashuvi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byeradi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7218976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503" y="308009"/>
            <a:ext cx="9827394" cy="6371924"/>
          </a:xfrm>
        </p:spPr>
        <p:txBody>
          <a:bodyPr>
            <a:noAutofit/>
          </a:bodyPr>
          <a:lstStyle/>
          <a:p>
            <a:pPr algn="just"/>
            <a:r>
              <a:rPr lang="en-US" sz="2400" dirty="0">
                <a:latin typeface="Times New Roman" pitchFamily="18" charset="0"/>
                <a:cs typeface="Times New Roman" pitchFamily="18" charset="0"/>
              </a:rPr>
              <a:t>Tog’ </a:t>
            </a:r>
            <a:r>
              <a:rPr lang="en-US" sz="2400" dirty="0" err="1">
                <a:latin typeface="Times New Roman" pitchFamily="18" charset="0"/>
                <a:cs typeface="Times New Roman" pitchFamily="18" charset="0"/>
              </a:rPr>
              <a:t>jinslari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chuqurlikkacha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tarzidagi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R,  Sa, M</a:t>
            </a:r>
            <a:r>
              <a:rPr lang="uz-Latn-UZ" sz="2400" dirty="0">
                <a:latin typeface="Times New Roman" pitchFamily="18" charset="0"/>
                <a:cs typeface="Times New Roman" pitchFamily="18" charset="0"/>
              </a:rPr>
              <a:t>g</a:t>
            </a:r>
            <a:r>
              <a:rPr lang="en-US" sz="2400" dirty="0">
                <a:latin typeface="Times New Roman" pitchFamily="18" charset="0"/>
                <a:cs typeface="Times New Roman" pitchFamily="18" charset="0"/>
              </a:rPr>
              <a:t>, K </a:t>
            </a:r>
            <a:r>
              <a:rPr lang="en-US" sz="2400" dirty="0" err="1">
                <a:latin typeface="Times New Roman" pitchFamily="18" charset="0"/>
                <a:cs typeface="Times New Roman" pitchFamily="18" charset="0"/>
              </a:rPr>
              <a:t>singarilarni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tuplana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azotninghosil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t</a:t>
            </a:r>
            <a:r>
              <a:rPr lang="uz-Cyrl-UZ" sz="2400" dirty="0">
                <a:latin typeface="Times New Roman" pitchFamily="18" charset="0"/>
                <a:cs typeface="Times New Roman" pitchFamily="18" charset="0"/>
              </a:rPr>
              <a:t>o’</a:t>
            </a:r>
            <a:r>
              <a:rPr lang="en-US" sz="2400" dirty="0" err="1">
                <a:latin typeface="Times New Roman" pitchFamily="18" charset="0"/>
                <a:cs typeface="Times New Roman" pitchFamily="18" charset="0"/>
              </a:rPr>
              <a:t>planishi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mikroorganizmlarningbiokimyoviy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karbonat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angidridi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quyosh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qoldiqlari</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manbai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modda-gumusga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jinslarningyuqori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minyerallashib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5330783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254" y="182880"/>
            <a:ext cx="9519384" cy="628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01988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182881"/>
            <a:ext cx="9269128" cy="5858482"/>
          </a:xfrm>
        </p:spPr>
        <p:txBody>
          <a:bodyPr/>
          <a:lstStyle/>
          <a:p>
            <a:r>
              <a:rPr lang="uz-Latn-UZ" dirty="0"/>
              <a:t>Tuproq paydo qiluvchi omillar.</a:t>
            </a:r>
            <a:endParaRPr lang="ru-RU" dirty="0"/>
          </a:p>
          <a:p>
            <a:r>
              <a:rPr lang="uz-Latn-UZ" dirty="0"/>
              <a:t>            Biologik aylanish tuproq paydo bo’lishiningasosini tashkil eti</a:t>
            </a:r>
            <a:r>
              <a:rPr lang="uz-Latn-UZ" u="sng" dirty="0"/>
              <a:t>sh</a:t>
            </a:r>
            <a:r>
              <a:rPr lang="uz-Latn-UZ" dirty="0"/>
              <a:t>i bilan birga, tuproqqa aylanayotgan jins yuzasida minyeral moddalar bilan bir qatorda quyosh nuri enyergiyasi ta’sirida r</a:t>
            </a:r>
            <a:r>
              <a:rPr lang="en-US" dirty="0"/>
              <a:t>o’</a:t>
            </a:r>
            <a:r>
              <a:rPr lang="uz-Latn-UZ" dirty="0"/>
              <a:t>y byeradigan fotosintez tufayli hosil bo’ladigan kimyoviy enyergiyaga boy bo’lgan organik moddalarning</a:t>
            </a:r>
            <a:r>
              <a:rPr lang="en-US" dirty="0"/>
              <a:t> </a:t>
            </a:r>
            <a:r>
              <a:rPr lang="uz-Latn-UZ" dirty="0"/>
              <a:t>t</a:t>
            </a:r>
            <a:r>
              <a:rPr lang="en-US" dirty="0"/>
              <a:t>o’</a:t>
            </a:r>
            <a:r>
              <a:rPr lang="uz-Latn-UZ" dirty="0"/>
              <a:t>planish manbai ham hisoblanadi. Nobud bo’lgan o’simliklardagi organik moddalar parchalanganda ma’lum miqdorda kimyoviy enyergiya ajraladi va boshqa shakldagi enyergiyaga aylanadi. </a:t>
            </a:r>
            <a:r>
              <a:rPr lang="en-US" dirty="0"/>
              <a:t>Bu </a:t>
            </a:r>
            <a:r>
              <a:rPr lang="en-US" dirty="0" err="1"/>
              <a:t>enyergiya</a:t>
            </a:r>
            <a:r>
              <a:rPr lang="en-US" dirty="0"/>
              <a:t> </a:t>
            </a:r>
            <a:r>
              <a:rPr lang="en-US" dirty="0" err="1"/>
              <a:t>jinslarda</a:t>
            </a:r>
            <a:r>
              <a:rPr lang="en-US" dirty="0"/>
              <a:t> </a:t>
            </a:r>
            <a:r>
              <a:rPr lang="en-US" dirty="0" err="1"/>
              <a:t>biologik</a:t>
            </a:r>
            <a:r>
              <a:rPr lang="en-US" dirty="0"/>
              <a:t> (</a:t>
            </a:r>
            <a:r>
              <a:rPr lang="en-US" dirty="0" err="1"/>
              <a:t>organik</a:t>
            </a:r>
            <a:r>
              <a:rPr lang="en-US" dirty="0"/>
              <a:t>) </a:t>
            </a:r>
            <a:r>
              <a:rPr lang="en-US" dirty="0" err="1"/>
              <a:t>moddalarning</a:t>
            </a:r>
            <a:r>
              <a:rPr lang="en-US" dirty="0"/>
              <a:t> </a:t>
            </a:r>
            <a:r>
              <a:rPr lang="en-US" dirty="0" err="1"/>
              <a:t>ishtirokisiz</a:t>
            </a:r>
            <a:r>
              <a:rPr lang="en-US" dirty="0"/>
              <a:t> </a:t>
            </a:r>
            <a:r>
              <a:rPr lang="en-US" dirty="0" err="1"/>
              <a:t>kechishi</a:t>
            </a:r>
            <a:r>
              <a:rPr lang="en-US" dirty="0"/>
              <a:t> </a:t>
            </a:r>
            <a:r>
              <a:rPr lang="en-US" dirty="0" err="1"/>
              <a:t>mumkin</a:t>
            </a:r>
            <a:r>
              <a:rPr lang="en-US" dirty="0"/>
              <a:t> </a:t>
            </a:r>
            <a:r>
              <a:rPr lang="en-US" dirty="0" err="1"/>
              <a:t>bo’lmagan</a:t>
            </a:r>
            <a:r>
              <a:rPr lang="en-US" dirty="0"/>
              <a:t> </a:t>
            </a:r>
            <a:r>
              <a:rPr lang="en-US" dirty="0" err="1"/>
              <a:t>jarayonlarning</a:t>
            </a:r>
            <a:r>
              <a:rPr lang="en-US" dirty="0"/>
              <a:t> </a:t>
            </a:r>
            <a:r>
              <a:rPr lang="en-US" dirty="0" err="1"/>
              <a:t>rivojlanishi</a:t>
            </a:r>
            <a:r>
              <a:rPr lang="en-US" dirty="0"/>
              <a:t> </a:t>
            </a:r>
            <a:r>
              <a:rPr lang="en-US" dirty="0" err="1"/>
              <a:t>uchun</a:t>
            </a:r>
            <a:r>
              <a:rPr lang="en-US" dirty="0"/>
              <a:t> </a:t>
            </a:r>
            <a:r>
              <a:rPr lang="en-US" dirty="0" err="1"/>
              <a:t>sarflanadi</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86" y="2926080"/>
            <a:ext cx="9288379" cy="3715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4827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2387" y="452388"/>
            <a:ext cx="9346130" cy="6160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2155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759" y="269508"/>
            <a:ext cx="9452008" cy="6083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9272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5" y="259883"/>
            <a:ext cx="9923646" cy="5781480"/>
          </a:xfrm>
        </p:spPr>
        <p:txBody>
          <a:bodyPr>
            <a:normAutofit fontScale="92500" lnSpcReduction="10000"/>
          </a:bodyPr>
          <a:lstStyle/>
          <a:p>
            <a:r>
              <a:rPr lang="en-US" dirty="0"/>
              <a:t>Tog’ </a:t>
            </a:r>
            <a:r>
              <a:rPr lang="en-US" dirty="0" err="1"/>
              <a:t>jinslaridan</a:t>
            </a:r>
            <a:r>
              <a:rPr lang="en-US" dirty="0"/>
              <a:t> </a:t>
            </a:r>
            <a:r>
              <a:rPr lang="en-US" dirty="0" err="1"/>
              <a:t>paydo</a:t>
            </a:r>
            <a:r>
              <a:rPr lang="en-US" dirty="0"/>
              <a:t> </a:t>
            </a:r>
            <a:r>
              <a:rPr lang="en-US" dirty="0" err="1"/>
              <a:t>bo’ladigan</a:t>
            </a:r>
            <a:r>
              <a:rPr lang="en-US" dirty="0"/>
              <a:t> </a:t>
            </a:r>
            <a:r>
              <a:rPr lang="en-US" dirty="0" err="1"/>
              <a:t>tuproqning</a:t>
            </a:r>
            <a:r>
              <a:rPr lang="en-US" dirty="0"/>
              <a:t> </a:t>
            </a:r>
            <a:r>
              <a:rPr lang="en-US" dirty="0" err="1"/>
              <a:t>o’ziga</a:t>
            </a:r>
            <a:r>
              <a:rPr lang="en-US" dirty="0"/>
              <a:t> </a:t>
            </a:r>
            <a:r>
              <a:rPr lang="ru-RU" dirty="0"/>
              <a:t>х</a:t>
            </a:r>
            <a:r>
              <a:rPr lang="en-US" dirty="0" err="1"/>
              <a:t>os</a:t>
            </a:r>
            <a:r>
              <a:rPr lang="en-US" dirty="0"/>
              <a:t> </a:t>
            </a:r>
            <a:r>
              <a:rPr lang="en-US" dirty="0" err="1"/>
              <a:t>belgilarining</a:t>
            </a:r>
            <a:r>
              <a:rPr lang="en-US" dirty="0"/>
              <a:t> </a:t>
            </a:r>
            <a:r>
              <a:rPr lang="en-US" dirty="0" err="1"/>
              <a:t>yuzaga</a:t>
            </a:r>
            <a:r>
              <a:rPr lang="en-US" dirty="0"/>
              <a:t> </a:t>
            </a:r>
            <a:r>
              <a:rPr lang="en-US" dirty="0" err="1"/>
              <a:t>kelishida</a:t>
            </a:r>
            <a:r>
              <a:rPr lang="en-US" dirty="0"/>
              <a:t> </a:t>
            </a:r>
            <a:r>
              <a:rPr lang="en-US" dirty="0" err="1"/>
              <a:t>ishtirok</a:t>
            </a:r>
            <a:r>
              <a:rPr lang="en-US" dirty="0"/>
              <a:t> </a:t>
            </a:r>
            <a:r>
              <a:rPr lang="en-US" dirty="0" err="1"/>
              <a:t>etadigan</a:t>
            </a:r>
            <a:r>
              <a:rPr lang="en-US" dirty="0"/>
              <a:t>, </a:t>
            </a:r>
            <a:r>
              <a:rPr lang="en-US" dirty="0" err="1"/>
              <a:t>shuningdek</a:t>
            </a:r>
            <a:r>
              <a:rPr lang="en-US" dirty="0"/>
              <a:t>, </a:t>
            </a:r>
            <a:r>
              <a:rPr lang="en-US" dirty="0" err="1"/>
              <a:t>tuproq</a:t>
            </a:r>
            <a:r>
              <a:rPr lang="en-US" dirty="0"/>
              <a:t> </a:t>
            </a:r>
            <a:r>
              <a:rPr lang="en-US" dirty="0" err="1"/>
              <a:t>paydo</a:t>
            </a:r>
            <a:r>
              <a:rPr lang="en-US" dirty="0"/>
              <a:t> </a:t>
            </a:r>
            <a:r>
              <a:rPr lang="en-US" dirty="0" err="1"/>
              <a:t>bo’lishiga</a:t>
            </a:r>
            <a:r>
              <a:rPr lang="en-US" dirty="0"/>
              <a:t> </a:t>
            </a:r>
            <a:r>
              <a:rPr lang="en-US" dirty="0" err="1"/>
              <a:t>olib</a:t>
            </a:r>
            <a:r>
              <a:rPr lang="en-US" dirty="0"/>
              <a:t> </a:t>
            </a:r>
            <a:r>
              <a:rPr lang="en-US" dirty="0" err="1"/>
              <a:t>keladigan</a:t>
            </a:r>
            <a:r>
              <a:rPr lang="en-US" dirty="0"/>
              <a:t> </a:t>
            </a:r>
            <a:r>
              <a:rPr lang="en-US" dirty="0" err="1"/>
              <a:t>va</a:t>
            </a:r>
            <a:r>
              <a:rPr lang="en-US" dirty="0"/>
              <a:t> </a:t>
            </a:r>
            <a:r>
              <a:rPr lang="en-US" dirty="0" err="1"/>
              <a:t>bir</a:t>
            </a:r>
            <a:r>
              <a:rPr lang="en-US" dirty="0"/>
              <a:t> </a:t>
            </a:r>
            <a:r>
              <a:rPr lang="en-US" dirty="0" err="1"/>
              <a:t>vaqtning</a:t>
            </a:r>
            <a:r>
              <a:rPr lang="en-US" dirty="0"/>
              <a:t> </a:t>
            </a:r>
            <a:r>
              <a:rPr lang="en-US" dirty="0" err="1"/>
              <a:t>o’zida</a:t>
            </a:r>
            <a:r>
              <a:rPr lang="en-US" dirty="0"/>
              <a:t> </a:t>
            </a:r>
            <a:r>
              <a:rPr lang="en-US" dirty="0" err="1"/>
              <a:t>bir-biri</a:t>
            </a:r>
            <a:r>
              <a:rPr lang="en-US" dirty="0"/>
              <a:t> </a:t>
            </a:r>
            <a:r>
              <a:rPr lang="en-US" dirty="0" err="1"/>
              <a:t>bilan</a:t>
            </a:r>
            <a:r>
              <a:rPr lang="en-US" dirty="0"/>
              <a:t> </a:t>
            </a:r>
            <a:r>
              <a:rPr lang="en-US" dirty="0" err="1"/>
              <a:t>bevosita</a:t>
            </a:r>
            <a:r>
              <a:rPr lang="en-US" dirty="0"/>
              <a:t> </a:t>
            </a:r>
            <a:r>
              <a:rPr lang="en-US" dirty="0" err="1"/>
              <a:t>bog’liq</a:t>
            </a:r>
            <a:r>
              <a:rPr lang="en-US" dirty="0"/>
              <a:t> </a:t>
            </a:r>
            <a:r>
              <a:rPr lang="en-US" dirty="0" err="1"/>
              <a:t>holda</a:t>
            </a:r>
            <a:r>
              <a:rPr lang="en-US" dirty="0"/>
              <a:t> </a:t>
            </a:r>
            <a:r>
              <a:rPr lang="en-US" dirty="0" err="1"/>
              <a:t>kechadigan</a:t>
            </a:r>
            <a:r>
              <a:rPr lang="en-US" dirty="0"/>
              <a:t> </a:t>
            </a:r>
            <a:r>
              <a:rPr lang="en-US" dirty="0" err="1"/>
              <a:t>jarayonlar</a:t>
            </a:r>
            <a:r>
              <a:rPr lang="en-US" dirty="0"/>
              <a:t> </a:t>
            </a:r>
            <a:r>
              <a:rPr lang="en-US" dirty="0" err="1"/>
              <a:t>quyidagilar</a:t>
            </a:r>
            <a:r>
              <a:rPr lang="en-US" dirty="0"/>
              <a:t>:</a:t>
            </a:r>
            <a:endParaRPr lang="ru-RU" dirty="0"/>
          </a:p>
          <a:p>
            <a:r>
              <a:rPr lang="en-US" dirty="0" err="1">
                <a:solidFill>
                  <a:srgbClr val="FF0000"/>
                </a:solidFill>
              </a:rPr>
              <a:t>Tuproqda</a:t>
            </a:r>
            <a:r>
              <a:rPr lang="en-US" dirty="0">
                <a:solidFill>
                  <a:srgbClr val="FF0000"/>
                </a:solidFill>
              </a:rPr>
              <a:t> </a:t>
            </a:r>
            <a:r>
              <a:rPr lang="en-US" dirty="0" err="1">
                <a:solidFill>
                  <a:srgbClr val="FF0000"/>
                </a:solidFill>
              </a:rPr>
              <a:t>yangi</a:t>
            </a:r>
            <a:r>
              <a:rPr lang="en-US" dirty="0">
                <a:solidFill>
                  <a:srgbClr val="FF0000"/>
                </a:solidFill>
              </a:rPr>
              <a:t> </a:t>
            </a:r>
            <a:r>
              <a:rPr lang="en-US" dirty="0" err="1">
                <a:solidFill>
                  <a:srgbClr val="FF0000"/>
                </a:solidFill>
              </a:rPr>
              <a:t>minyerallarninghosil</a:t>
            </a:r>
            <a:r>
              <a:rPr lang="en-US" dirty="0">
                <a:solidFill>
                  <a:srgbClr val="FF0000"/>
                </a:solidFill>
              </a:rPr>
              <a:t> </a:t>
            </a:r>
            <a:r>
              <a:rPr lang="en-US" dirty="0" err="1">
                <a:solidFill>
                  <a:srgbClr val="FF0000"/>
                </a:solidFill>
              </a:rPr>
              <a:t>bo’lishi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o’simliklar</a:t>
            </a:r>
            <a:r>
              <a:rPr lang="en-US" dirty="0">
                <a:solidFill>
                  <a:srgbClr val="FF0000"/>
                </a:solidFill>
              </a:rPr>
              <a:t> </a:t>
            </a:r>
            <a:r>
              <a:rPr lang="en-US" dirty="0" err="1">
                <a:solidFill>
                  <a:srgbClr val="FF0000"/>
                </a:solidFill>
              </a:rPr>
              <a:t>uchun</a:t>
            </a:r>
            <a:r>
              <a:rPr lang="en-US" dirty="0">
                <a:solidFill>
                  <a:srgbClr val="FF0000"/>
                </a:solidFill>
              </a:rPr>
              <a:t> </a:t>
            </a:r>
            <a:r>
              <a:rPr lang="en-US" dirty="0" err="1">
                <a:solidFill>
                  <a:srgbClr val="FF0000"/>
                </a:solidFill>
              </a:rPr>
              <a:t>tez</a:t>
            </a:r>
            <a:r>
              <a:rPr lang="en-US" dirty="0">
                <a:solidFill>
                  <a:srgbClr val="FF0000"/>
                </a:solidFill>
              </a:rPr>
              <a:t> </a:t>
            </a:r>
            <a:r>
              <a:rPr lang="en-US" dirty="0" err="1">
                <a:solidFill>
                  <a:srgbClr val="FF0000"/>
                </a:solidFill>
              </a:rPr>
              <a:t>o’tadigan</a:t>
            </a:r>
            <a:r>
              <a:rPr lang="en-US" dirty="0">
                <a:solidFill>
                  <a:srgbClr val="FF0000"/>
                </a:solidFill>
              </a:rPr>
              <a:t> </a:t>
            </a:r>
            <a:r>
              <a:rPr lang="en-US" dirty="0" err="1">
                <a:solidFill>
                  <a:srgbClr val="FF0000"/>
                </a:solidFill>
              </a:rPr>
              <a:t>harakatchan</a:t>
            </a:r>
            <a:r>
              <a:rPr lang="en-US" dirty="0">
                <a:solidFill>
                  <a:srgbClr val="FF0000"/>
                </a:solidFill>
              </a:rPr>
              <a:t> </a:t>
            </a:r>
            <a:r>
              <a:rPr lang="en-US" dirty="0" err="1">
                <a:solidFill>
                  <a:srgbClr val="FF0000"/>
                </a:solidFill>
              </a:rPr>
              <a:t>shakldagi</a:t>
            </a:r>
            <a:r>
              <a:rPr lang="en-US" dirty="0">
                <a:solidFill>
                  <a:srgbClr val="FF0000"/>
                </a:solidFill>
              </a:rPr>
              <a:t> </a:t>
            </a:r>
            <a:r>
              <a:rPr lang="en-US" dirty="0" err="1">
                <a:solidFill>
                  <a:srgbClr val="FF0000"/>
                </a:solidFill>
              </a:rPr>
              <a:t>elementlarningturli</a:t>
            </a:r>
            <a:r>
              <a:rPr lang="en-US" dirty="0">
                <a:solidFill>
                  <a:srgbClr val="FF0000"/>
                </a:solidFill>
              </a:rPr>
              <a:t> </a:t>
            </a:r>
            <a:r>
              <a:rPr lang="en-US" dirty="0" err="1">
                <a:solidFill>
                  <a:srgbClr val="FF0000"/>
                </a:solidFill>
              </a:rPr>
              <a:t>minyerallaridan</a:t>
            </a:r>
            <a:r>
              <a:rPr lang="en-US" dirty="0">
                <a:solidFill>
                  <a:srgbClr val="FF0000"/>
                </a:solidFill>
              </a:rPr>
              <a:t> </a:t>
            </a:r>
            <a:r>
              <a:rPr lang="en-US" dirty="0" err="1">
                <a:solidFill>
                  <a:srgbClr val="FF0000"/>
                </a:solidFill>
              </a:rPr>
              <a:t>ajralib</a:t>
            </a:r>
            <a:r>
              <a:rPr lang="en-US" dirty="0">
                <a:solidFill>
                  <a:srgbClr val="FF0000"/>
                </a:solidFill>
              </a:rPr>
              <a:t> </a:t>
            </a:r>
            <a:r>
              <a:rPr lang="en-US" dirty="0" err="1">
                <a:solidFill>
                  <a:srgbClr val="FF0000"/>
                </a:solidFill>
              </a:rPr>
              <a:t>tuplanishiga</a:t>
            </a:r>
            <a:r>
              <a:rPr lang="en-US" dirty="0">
                <a:solidFill>
                  <a:srgbClr val="FF0000"/>
                </a:solidFill>
              </a:rPr>
              <a:t> </a:t>
            </a:r>
            <a:r>
              <a:rPr lang="en-US" dirty="0" err="1">
                <a:solidFill>
                  <a:srgbClr val="FF0000"/>
                </a:solidFill>
              </a:rPr>
              <a:t>olib</a:t>
            </a:r>
            <a:r>
              <a:rPr lang="en-US" dirty="0">
                <a:solidFill>
                  <a:srgbClr val="FF0000"/>
                </a:solidFill>
              </a:rPr>
              <a:t> </a:t>
            </a:r>
            <a:r>
              <a:rPr lang="en-US" dirty="0" err="1">
                <a:solidFill>
                  <a:srgbClr val="FF0000"/>
                </a:solidFill>
              </a:rPr>
              <a:t>keladigan</a:t>
            </a:r>
            <a:r>
              <a:rPr lang="en-US" dirty="0">
                <a:solidFill>
                  <a:srgbClr val="FF0000"/>
                </a:solidFill>
              </a:rPr>
              <a:t> </a:t>
            </a:r>
            <a:r>
              <a:rPr lang="en-US" dirty="0" err="1">
                <a:solidFill>
                  <a:srgbClr val="FF0000"/>
                </a:solidFill>
              </a:rPr>
              <a:t>turli</a:t>
            </a:r>
            <a:r>
              <a:rPr lang="en-US" dirty="0">
                <a:solidFill>
                  <a:srgbClr val="FF0000"/>
                </a:solidFill>
              </a:rPr>
              <a:t> </a:t>
            </a:r>
            <a:r>
              <a:rPr lang="en-US" dirty="0" err="1">
                <a:solidFill>
                  <a:srgbClr val="FF0000"/>
                </a:solidFill>
              </a:rPr>
              <a:t>o’zgarishlar</a:t>
            </a:r>
            <a:r>
              <a:rPr lang="en-US" dirty="0">
                <a:solidFill>
                  <a:srgbClr val="FF0000"/>
                </a:solidFill>
              </a:rPr>
              <a:t>;</a:t>
            </a:r>
            <a:endParaRPr lang="ru-RU" dirty="0">
              <a:solidFill>
                <a:srgbClr val="FF0000"/>
              </a:solidFill>
            </a:endParaRPr>
          </a:p>
          <a:p>
            <a:r>
              <a:rPr lang="en-US" dirty="0" err="1">
                <a:solidFill>
                  <a:srgbClr val="FF0000"/>
                </a:solidFill>
              </a:rPr>
              <a:t>Jinslarningyuza</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yuqori</a:t>
            </a:r>
            <a:r>
              <a:rPr lang="en-US" dirty="0">
                <a:solidFill>
                  <a:srgbClr val="FF0000"/>
                </a:solidFill>
              </a:rPr>
              <a:t> </a:t>
            </a:r>
            <a:r>
              <a:rPr lang="en-US" dirty="0" err="1">
                <a:solidFill>
                  <a:srgbClr val="FF0000"/>
                </a:solidFill>
              </a:rPr>
              <a:t>qismlarida</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moddalarningtuplanishi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uning</a:t>
            </a:r>
            <a:r>
              <a:rPr lang="en-US" dirty="0">
                <a:solidFill>
                  <a:srgbClr val="FF0000"/>
                </a:solidFill>
              </a:rPr>
              <a:t> </a:t>
            </a:r>
            <a:r>
              <a:rPr lang="en-US" dirty="0" err="1">
                <a:solidFill>
                  <a:srgbClr val="FF0000"/>
                </a:solidFill>
              </a:rPr>
              <a:t>minyerallashuvi</a:t>
            </a:r>
            <a:r>
              <a:rPr lang="en-US" dirty="0">
                <a:solidFill>
                  <a:srgbClr val="FF0000"/>
                </a:solidFill>
              </a:rPr>
              <a:t> </a:t>
            </a:r>
            <a:r>
              <a:rPr lang="en-US" dirty="0" err="1">
                <a:solidFill>
                  <a:srgbClr val="FF0000"/>
                </a:solidFill>
              </a:rPr>
              <a:t>hamda</a:t>
            </a:r>
            <a:r>
              <a:rPr lang="en-US" dirty="0">
                <a:solidFill>
                  <a:srgbClr val="FF0000"/>
                </a:solidFill>
              </a:rPr>
              <a:t> </a:t>
            </a:r>
            <a:r>
              <a:rPr lang="en-US" dirty="0" err="1">
                <a:solidFill>
                  <a:srgbClr val="FF0000"/>
                </a:solidFill>
              </a:rPr>
              <a:t>gumusli</a:t>
            </a:r>
            <a:r>
              <a:rPr lang="en-US" dirty="0">
                <a:solidFill>
                  <a:srgbClr val="FF0000"/>
                </a:solidFill>
              </a:rPr>
              <a:t> (</a:t>
            </a:r>
            <a:r>
              <a:rPr lang="en-US" dirty="0" err="1">
                <a:solidFill>
                  <a:srgbClr val="FF0000"/>
                </a:solidFill>
              </a:rPr>
              <a:t>chirindi</a:t>
            </a:r>
            <a:r>
              <a:rPr lang="en-US" dirty="0">
                <a:solidFill>
                  <a:srgbClr val="FF0000"/>
                </a:solidFill>
              </a:rPr>
              <a:t>) </a:t>
            </a:r>
            <a:r>
              <a:rPr lang="en-US" dirty="0" err="1">
                <a:solidFill>
                  <a:srgbClr val="FF0000"/>
                </a:solidFill>
              </a:rPr>
              <a:t>moddalarga</a:t>
            </a:r>
            <a:r>
              <a:rPr lang="en-US" dirty="0">
                <a:solidFill>
                  <a:srgbClr val="FF0000"/>
                </a:solidFill>
              </a:rPr>
              <a:t> </a:t>
            </a:r>
            <a:r>
              <a:rPr lang="en-US" dirty="0" err="1">
                <a:solidFill>
                  <a:srgbClr val="FF0000"/>
                </a:solidFill>
              </a:rPr>
              <a:t>aylanishi</a:t>
            </a:r>
            <a:r>
              <a:rPr lang="en-US" dirty="0">
                <a:solidFill>
                  <a:srgbClr val="FF0000"/>
                </a:solidFill>
              </a:rPr>
              <a:t> (</a:t>
            </a:r>
            <a:r>
              <a:rPr lang="en-US" dirty="0" err="1">
                <a:solidFill>
                  <a:srgbClr val="FF0000"/>
                </a:solidFill>
              </a:rPr>
              <a:t>gumusifikatsiya</a:t>
            </a:r>
            <a:r>
              <a:rPr lang="en-US" dirty="0">
                <a:solidFill>
                  <a:srgbClr val="FF0000"/>
                </a:solidFill>
              </a:rPr>
              <a:t>) </a:t>
            </a:r>
            <a:r>
              <a:rPr lang="en-US" dirty="0" err="1">
                <a:solidFill>
                  <a:srgbClr val="FF0000"/>
                </a:solidFill>
              </a:rPr>
              <a:t>natijasida</a:t>
            </a:r>
            <a:r>
              <a:rPr lang="en-US" dirty="0">
                <a:solidFill>
                  <a:srgbClr val="FF0000"/>
                </a:solidFill>
              </a:rPr>
              <a:t> </a:t>
            </a:r>
            <a:r>
              <a:rPr lang="en-US" dirty="0" err="1">
                <a:solidFill>
                  <a:srgbClr val="FF0000"/>
                </a:solidFill>
              </a:rPr>
              <a:t>ko’l</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azotli</a:t>
            </a:r>
            <a:r>
              <a:rPr lang="en-US" dirty="0">
                <a:solidFill>
                  <a:srgbClr val="FF0000"/>
                </a:solidFill>
              </a:rPr>
              <a:t> </a:t>
            </a:r>
            <a:r>
              <a:rPr lang="en-US" dirty="0" err="1">
                <a:solidFill>
                  <a:srgbClr val="FF0000"/>
                </a:solidFill>
              </a:rPr>
              <a:t>moddalarning</a:t>
            </a:r>
            <a:r>
              <a:rPr lang="en-US" dirty="0">
                <a:solidFill>
                  <a:srgbClr val="FF0000"/>
                </a:solidFill>
              </a:rPr>
              <a:t> </a:t>
            </a:r>
            <a:r>
              <a:rPr lang="en-US" dirty="0" err="1">
                <a:solidFill>
                  <a:srgbClr val="FF0000"/>
                </a:solidFill>
              </a:rPr>
              <a:t>to’planishi</a:t>
            </a:r>
            <a:r>
              <a:rPr lang="en-US" dirty="0">
                <a:solidFill>
                  <a:srgbClr val="FF0000"/>
                </a:solidFill>
              </a:rPr>
              <a:t>;</a:t>
            </a:r>
            <a:endParaRPr lang="ru-RU" dirty="0">
              <a:solidFill>
                <a:srgbClr val="FF0000"/>
              </a:solidFill>
            </a:endParaRPr>
          </a:p>
          <a:p>
            <a:r>
              <a:rPr lang="en-US" dirty="0" err="1">
                <a:solidFill>
                  <a:srgbClr val="FF0000"/>
                </a:solidFill>
              </a:rPr>
              <a:t>Minyeral</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moddalarning</a:t>
            </a:r>
            <a:r>
              <a:rPr lang="en-US" dirty="0">
                <a:solidFill>
                  <a:srgbClr val="FF0000"/>
                </a:solidFill>
              </a:rPr>
              <a:t>  </a:t>
            </a:r>
            <a:r>
              <a:rPr lang="en-US" dirty="0" err="1">
                <a:solidFill>
                  <a:srgbClr val="FF0000"/>
                </a:solidFill>
              </a:rPr>
              <a:t>o’zaro</a:t>
            </a:r>
            <a:r>
              <a:rPr lang="en-US" dirty="0">
                <a:solidFill>
                  <a:srgbClr val="FF0000"/>
                </a:solidFill>
              </a:rPr>
              <a:t> </a:t>
            </a:r>
            <a:r>
              <a:rPr lang="en-US" dirty="0" err="1">
                <a:solidFill>
                  <a:srgbClr val="FF0000"/>
                </a:solidFill>
              </a:rPr>
              <a:t>ta’sirlashuvi</a:t>
            </a:r>
            <a:r>
              <a:rPr lang="en-US" dirty="0">
                <a:solidFill>
                  <a:srgbClr val="FF0000"/>
                </a:solidFill>
              </a:rPr>
              <a:t> </a:t>
            </a:r>
            <a:r>
              <a:rPr lang="en-US" dirty="0" err="1">
                <a:solidFill>
                  <a:srgbClr val="FF0000"/>
                </a:solidFill>
              </a:rPr>
              <a:t>natijasida</a:t>
            </a:r>
            <a:r>
              <a:rPr lang="en-US" dirty="0">
                <a:solidFill>
                  <a:srgbClr val="FF0000"/>
                </a:solidFill>
              </a:rPr>
              <a:t> </a:t>
            </a:r>
            <a:r>
              <a:rPr lang="en-US" dirty="0" err="1">
                <a:solidFill>
                  <a:srgbClr val="FF0000"/>
                </a:solidFill>
              </a:rPr>
              <a:t>turli</a:t>
            </a:r>
            <a:r>
              <a:rPr lang="en-US" dirty="0">
                <a:solidFill>
                  <a:srgbClr val="FF0000"/>
                </a:solidFill>
              </a:rPr>
              <a:t> </a:t>
            </a:r>
            <a:r>
              <a:rPr lang="en-US" dirty="0" err="1">
                <a:solidFill>
                  <a:srgbClr val="FF0000"/>
                </a:solidFill>
              </a:rPr>
              <a:t>darajada</a:t>
            </a:r>
            <a:r>
              <a:rPr lang="en-US" dirty="0">
                <a:solidFill>
                  <a:srgbClr val="FF0000"/>
                </a:solidFill>
              </a:rPr>
              <a:t> </a:t>
            </a:r>
            <a:r>
              <a:rPr lang="en-US" dirty="0" err="1">
                <a:solidFill>
                  <a:srgbClr val="FF0000"/>
                </a:solidFill>
              </a:rPr>
              <a:t>harakatchan</a:t>
            </a:r>
            <a:r>
              <a:rPr lang="en-US" dirty="0">
                <a:solidFill>
                  <a:srgbClr val="FF0000"/>
                </a:solidFill>
              </a:rPr>
              <a:t> </a:t>
            </a:r>
            <a:r>
              <a:rPr lang="en-US" dirty="0" err="1">
                <a:solidFill>
                  <a:srgbClr val="FF0000"/>
                </a:solidFill>
              </a:rPr>
              <a:t>organik-minyeral</a:t>
            </a:r>
            <a:r>
              <a:rPr lang="en-US" dirty="0">
                <a:solidFill>
                  <a:srgbClr val="FF0000"/>
                </a:solidFill>
              </a:rPr>
              <a:t> </a:t>
            </a:r>
            <a:r>
              <a:rPr lang="en-US" dirty="0" err="1">
                <a:solidFill>
                  <a:srgbClr val="FF0000"/>
                </a:solidFill>
              </a:rPr>
              <a:t>birikmalarning</a:t>
            </a:r>
            <a:r>
              <a:rPr lang="en-US" dirty="0">
                <a:solidFill>
                  <a:srgbClr val="FF0000"/>
                </a:solidFill>
              </a:rPr>
              <a:t> </a:t>
            </a:r>
            <a:r>
              <a:rPr lang="en-US" dirty="0" err="1">
                <a:solidFill>
                  <a:srgbClr val="FF0000"/>
                </a:solidFill>
              </a:rPr>
              <a:t>hosil</a:t>
            </a:r>
            <a:r>
              <a:rPr lang="en-US" dirty="0">
                <a:solidFill>
                  <a:srgbClr val="FF0000"/>
                </a:solidFill>
              </a:rPr>
              <a:t> </a:t>
            </a:r>
            <a:r>
              <a:rPr lang="en-US" dirty="0" err="1">
                <a:solidFill>
                  <a:srgbClr val="FF0000"/>
                </a:solidFill>
              </a:rPr>
              <a:t>bo’lishi</a:t>
            </a:r>
            <a:r>
              <a:rPr lang="en-US" dirty="0">
                <a:solidFill>
                  <a:srgbClr val="FF0000"/>
                </a:solidFill>
              </a:rPr>
              <a:t>;</a:t>
            </a:r>
            <a:endParaRPr lang="ru-RU" dirty="0">
              <a:solidFill>
                <a:srgbClr val="FF0000"/>
              </a:solidFill>
            </a:endParaRPr>
          </a:p>
          <a:p>
            <a:r>
              <a:rPr lang="en-US" dirty="0">
                <a:solidFill>
                  <a:srgbClr val="FF0000"/>
                </a:solidFill>
              </a:rPr>
              <a:t>         </a:t>
            </a:r>
            <a:r>
              <a:rPr lang="en-US" dirty="0" err="1">
                <a:solidFill>
                  <a:srgbClr val="FF0000"/>
                </a:solidFill>
              </a:rPr>
              <a:t>Tuproqning</a:t>
            </a:r>
            <a:r>
              <a:rPr lang="en-US" dirty="0">
                <a:solidFill>
                  <a:srgbClr val="FF0000"/>
                </a:solidFill>
              </a:rPr>
              <a:t> </a:t>
            </a:r>
            <a:r>
              <a:rPr lang="en-US" dirty="0" err="1">
                <a:solidFill>
                  <a:srgbClr val="FF0000"/>
                </a:solidFill>
              </a:rPr>
              <a:t>yuqori</a:t>
            </a:r>
            <a:r>
              <a:rPr lang="en-US" dirty="0">
                <a:solidFill>
                  <a:srgbClr val="FF0000"/>
                </a:solidFill>
              </a:rPr>
              <a:t> </a:t>
            </a:r>
            <a:r>
              <a:rPr lang="en-US" dirty="0" err="1">
                <a:solidFill>
                  <a:srgbClr val="FF0000"/>
                </a:solidFill>
              </a:rPr>
              <a:t>qismida</a:t>
            </a:r>
            <a:r>
              <a:rPr lang="en-US" dirty="0">
                <a:solidFill>
                  <a:srgbClr val="FF0000"/>
                </a:solidFill>
              </a:rPr>
              <a:t> </a:t>
            </a:r>
            <a:r>
              <a:rPr lang="en-US" dirty="0" err="1">
                <a:solidFill>
                  <a:srgbClr val="FF0000"/>
                </a:solidFill>
              </a:rPr>
              <a:t>qator</a:t>
            </a:r>
            <a:r>
              <a:rPr lang="en-US" dirty="0">
                <a:solidFill>
                  <a:srgbClr val="FF0000"/>
                </a:solidFill>
              </a:rPr>
              <a:t> </a:t>
            </a:r>
            <a:r>
              <a:rPr lang="en-US" dirty="0" err="1">
                <a:solidFill>
                  <a:srgbClr val="FF0000"/>
                </a:solidFill>
              </a:rPr>
              <a:t>biofil</a:t>
            </a:r>
            <a:r>
              <a:rPr lang="en-US" dirty="0">
                <a:solidFill>
                  <a:srgbClr val="FF0000"/>
                </a:solidFill>
              </a:rPr>
              <a:t> </a:t>
            </a:r>
            <a:r>
              <a:rPr lang="en-US" dirty="0" err="1">
                <a:solidFill>
                  <a:srgbClr val="FF0000"/>
                </a:solidFill>
              </a:rPr>
              <a:t>elementlar</a:t>
            </a:r>
            <a:r>
              <a:rPr lang="en-US" dirty="0">
                <a:solidFill>
                  <a:srgbClr val="FF0000"/>
                </a:solidFill>
              </a:rPr>
              <a:t>, </a:t>
            </a:r>
            <a:r>
              <a:rPr lang="en-US" dirty="0" err="1">
                <a:solidFill>
                  <a:srgbClr val="FF0000"/>
                </a:solidFill>
              </a:rPr>
              <a:t>jumladan</a:t>
            </a:r>
            <a:r>
              <a:rPr lang="en-US" dirty="0">
                <a:solidFill>
                  <a:srgbClr val="FF0000"/>
                </a:solidFill>
              </a:rPr>
              <a:t> </a:t>
            </a:r>
            <a:r>
              <a:rPr lang="en-US" dirty="0" err="1">
                <a:solidFill>
                  <a:srgbClr val="FF0000"/>
                </a:solidFill>
              </a:rPr>
              <a:t>oziq</a:t>
            </a:r>
            <a:r>
              <a:rPr lang="en-US" dirty="0">
                <a:solidFill>
                  <a:srgbClr val="FF0000"/>
                </a:solidFill>
              </a:rPr>
              <a:t> </a:t>
            </a:r>
            <a:r>
              <a:rPr lang="en-US" dirty="0" err="1">
                <a:solidFill>
                  <a:srgbClr val="FF0000"/>
                </a:solidFill>
              </a:rPr>
              <a:t>elementlarning</a:t>
            </a:r>
            <a:r>
              <a:rPr lang="en-US" dirty="0">
                <a:solidFill>
                  <a:srgbClr val="FF0000"/>
                </a:solidFill>
              </a:rPr>
              <a:t> </a:t>
            </a:r>
            <a:r>
              <a:rPr lang="en-US" dirty="0" err="1">
                <a:solidFill>
                  <a:srgbClr val="FF0000"/>
                </a:solidFill>
              </a:rPr>
              <a:t>to’planishi</a:t>
            </a:r>
            <a:r>
              <a:rPr lang="en-US" dirty="0">
                <a:solidFill>
                  <a:srgbClr val="FF0000"/>
                </a:solidFill>
              </a:rPr>
              <a:t>;</a:t>
            </a:r>
          </a:p>
          <a:p>
            <a:r>
              <a:rPr lang="en-US" dirty="0" err="1">
                <a:solidFill>
                  <a:srgbClr val="FF0000"/>
                </a:solidFill>
              </a:rPr>
              <a:t>Tuproq</a:t>
            </a:r>
            <a:r>
              <a:rPr lang="en-US" dirty="0">
                <a:solidFill>
                  <a:srgbClr val="FF0000"/>
                </a:solidFill>
              </a:rPr>
              <a:t> </a:t>
            </a:r>
            <a:r>
              <a:rPr lang="en-US" dirty="0" err="1">
                <a:solidFill>
                  <a:srgbClr val="FF0000"/>
                </a:solidFill>
              </a:rPr>
              <a:t>paydo</a:t>
            </a:r>
            <a:r>
              <a:rPr lang="en-US" dirty="0">
                <a:solidFill>
                  <a:srgbClr val="FF0000"/>
                </a:solidFill>
              </a:rPr>
              <a:t> </a:t>
            </a:r>
            <a:r>
              <a:rPr lang="en-US" dirty="0" err="1">
                <a:solidFill>
                  <a:srgbClr val="FF0000"/>
                </a:solidFill>
              </a:rPr>
              <a:t>bo’lish</a:t>
            </a:r>
            <a:r>
              <a:rPr lang="en-US" dirty="0">
                <a:solidFill>
                  <a:srgbClr val="FF0000"/>
                </a:solidFill>
              </a:rPr>
              <a:t> </a:t>
            </a:r>
            <a:r>
              <a:rPr lang="en-US" dirty="0" err="1">
                <a:solidFill>
                  <a:srgbClr val="FF0000"/>
                </a:solidFill>
              </a:rPr>
              <a:t>jarayonida</a:t>
            </a:r>
            <a:r>
              <a:rPr lang="en-US" dirty="0">
                <a:solidFill>
                  <a:srgbClr val="FF0000"/>
                </a:solidFill>
              </a:rPr>
              <a:t> </a:t>
            </a:r>
            <a:r>
              <a:rPr lang="en-US" dirty="0" err="1">
                <a:solidFill>
                  <a:srgbClr val="FF0000"/>
                </a:solidFill>
              </a:rPr>
              <a:t>yuzaga</a:t>
            </a:r>
            <a:r>
              <a:rPr lang="en-US" dirty="0">
                <a:solidFill>
                  <a:srgbClr val="FF0000"/>
                </a:solidFill>
              </a:rPr>
              <a:t> </a:t>
            </a:r>
            <a:r>
              <a:rPr lang="en-US" dirty="0" err="1">
                <a:solidFill>
                  <a:srgbClr val="FF0000"/>
                </a:solidFill>
              </a:rPr>
              <a:t>keladigan</a:t>
            </a:r>
            <a:r>
              <a:rPr lang="en-US" dirty="0">
                <a:solidFill>
                  <a:srgbClr val="FF0000"/>
                </a:solidFill>
              </a:rPr>
              <a:t> </a:t>
            </a:r>
            <a:r>
              <a:rPr lang="en-US" dirty="0" err="1">
                <a:solidFill>
                  <a:srgbClr val="FF0000"/>
                </a:solidFill>
              </a:rPr>
              <a:t>minyeral</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organik-minyeral</a:t>
            </a:r>
            <a:r>
              <a:rPr lang="en-US" dirty="0">
                <a:solidFill>
                  <a:srgbClr val="FF0000"/>
                </a:solidFill>
              </a:rPr>
              <a:t> </a:t>
            </a:r>
            <a:r>
              <a:rPr lang="en-US" dirty="0" err="1">
                <a:solidFill>
                  <a:srgbClr val="FF0000"/>
                </a:solidFill>
              </a:rPr>
              <a:t>birikmalar</a:t>
            </a:r>
            <a:r>
              <a:rPr lang="en-US" dirty="0">
                <a:solidFill>
                  <a:srgbClr val="FF0000"/>
                </a:solidFill>
              </a:rPr>
              <a:t> </a:t>
            </a:r>
            <a:r>
              <a:rPr lang="en-US" dirty="0" err="1">
                <a:solidFill>
                  <a:srgbClr val="FF0000"/>
                </a:solidFill>
              </a:rPr>
              <a:t>tarzidagi</a:t>
            </a:r>
            <a:r>
              <a:rPr lang="en-US" dirty="0">
                <a:solidFill>
                  <a:srgbClr val="FF0000"/>
                </a:solidFill>
              </a:rPr>
              <a:t> </a:t>
            </a:r>
            <a:r>
              <a:rPr lang="en-US" dirty="0" err="1">
                <a:solidFill>
                  <a:srgbClr val="FF0000"/>
                </a:solidFill>
              </a:rPr>
              <a:t>elementlarning</a:t>
            </a:r>
            <a:r>
              <a:rPr lang="en-US" dirty="0">
                <a:solidFill>
                  <a:srgbClr val="FF0000"/>
                </a:solidFill>
              </a:rPr>
              <a:t> </a:t>
            </a:r>
            <a:r>
              <a:rPr lang="en-US" dirty="0" err="1">
                <a:solidFill>
                  <a:srgbClr val="FF0000"/>
                </a:solidFill>
              </a:rPr>
              <a:t>tuproq</a:t>
            </a:r>
            <a:r>
              <a:rPr lang="en-US" dirty="0">
                <a:solidFill>
                  <a:srgbClr val="FF0000"/>
                </a:solidFill>
              </a:rPr>
              <a:t> </a:t>
            </a:r>
            <a:r>
              <a:rPr lang="en-US" dirty="0" err="1">
                <a:solidFill>
                  <a:srgbClr val="FF0000"/>
                </a:solidFill>
              </a:rPr>
              <a:t>qatlamlarida</a:t>
            </a:r>
            <a:r>
              <a:rPr lang="en-US" dirty="0">
                <a:solidFill>
                  <a:srgbClr val="FF0000"/>
                </a:solidFill>
              </a:rPr>
              <a:t> </a:t>
            </a:r>
            <a:r>
              <a:rPr lang="en-US" dirty="0" err="1">
                <a:solidFill>
                  <a:srgbClr val="FF0000"/>
                </a:solidFill>
              </a:rPr>
              <a:t>harakati</a:t>
            </a:r>
            <a:r>
              <a:rPr lang="en-US" dirty="0">
                <a:solidFill>
                  <a:srgbClr val="FF0000"/>
                </a:solidFill>
              </a:rPr>
              <a:t>, </a:t>
            </a:r>
            <a:r>
              <a:rPr lang="en-US" dirty="0" err="1">
                <a:solidFill>
                  <a:srgbClr val="FF0000"/>
                </a:solidFill>
              </a:rPr>
              <a:t>aralashuvi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cho’kib</a:t>
            </a:r>
            <a:r>
              <a:rPr lang="en-US" dirty="0">
                <a:solidFill>
                  <a:srgbClr val="FF0000"/>
                </a:solidFill>
              </a:rPr>
              <a:t> </a:t>
            </a:r>
            <a:r>
              <a:rPr lang="en-US" dirty="0" err="1">
                <a:solidFill>
                  <a:srgbClr val="FF0000"/>
                </a:solidFill>
              </a:rPr>
              <a:t>to’planishi</a:t>
            </a:r>
            <a:r>
              <a:rPr lang="en-US" dirty="0">
                <a:solidFill>
                  <a:srgbClr val="FF0000"/>
                </a:solidFill>
              </a:rPr>
              <a:t>.</a:t>
            </a:r>
            <a:endParaRPr lang="ru-RU" dirty="0">
              <a:solidFill>
                <a:srgbClr val="FF0000"/>
              </a:solidFill>
            </a:endParaRPr>
          </a:p>
          <a:p>
            <a:r>
              <a:rPr lang="en-US" dirty="0" err="1"/>
              <a:t>Tuproq</a:t>
            </a:r>
            <a:r>
              <a:rPr lang="en-US" dirty="0"/>
              <a:t> </a:t>
            </a:r>
            <a:r>
              <a:rPr lang="en-US" dirty="0" err="1"/>
              <a:t>tarkibidagi</a:t>
            </a:r>
            <a:r>
              <a:rPr lang="en-US" dirty="0"/>
              <a:t> </a:t>
            </a:r>
            <a:r>
              <a:rPr lang="en-US" dirty="0" err="1"/>
              <a:t>minyerallar</a:t>
            </a:r>
            <a:r>
              <a:rPr lang="en-US" dirty="0"/>
              <a:t> </a:t>
            </a:r>
            <a:r>
              <a:rPr lang="en-US" dirty="0" err="1"/>
              <a:t>yer</a:t>
            </a:r>
            <a:r>
              <a:rPr lang="en-US" dirty="0"/>
              <a:t> </a:t>
            </a:r>
            <a:r>
              <a:rPr lang="en-US" dirty="0" err="1"/>
              <a:t>po’sti</a:t>
            </a:r>
            <a:r>
              <a:rPr lang="en-US" dirty="0"/>
              <a:t> </a:t>
            </a:r>
            <a:r>
              <a:rPr lang="en-US" dirty="0" err="1"/>
              <a:t>minyerallariga</a:t>
            </a:r>
            <a:r>
              <a:rPr lang="en-US" dirty="0"/>
              <a:t> </a:t>
            </a:r>
            <a:r>
              <a:rPr lang="en-US" dirty="0" err="1"/>
              <a:t>nisbatan</a:t>
            </a:r>
            <a:r>
              <a:rPr lang="en-US" dirty="0"/>
              <a:t> </a:t>
            </a:r>
            <a:r>
              <a:rPr lang="en-US" dirty="0" err="1"/>
              <a:t>ancha</a:t>
            </a:r>
            <a:r>
              <a:rPr lang="en-US" dirty="0"/>
              <a:t> </a:t>
            </a:r>
            <a:r>
              <a:rPr lang="en-US" dirty="0" err="1"/>
              <a:t>tezroq</a:t>
            </a:r>
            <a:r>
              <a:rPr lang="en-US" dirty="0"/>
              <a:t> </a:t>
            </a:r>
            <a:r>
              <a:rPr lang="en-US" dirty="0" err="1"/>
              <a:t>parchalanadi</a:t>
            </a:r>
            <a:r>
              <a:rPr lang="en-US" dirty="0"/>
              <a:t>. </a:t>
            </a:r>
            <a:r>
              <a:rPr lang="en-US" dirty="0" err="1"/>
              <a:t>Tuproq</a:t>
            </a:r>
            <a:r>
              <a:rPr lang="en-US" dirty="0"/>
              <a:t> </a:t>
            </a:r>
            <a:r>
              <a:rPr lang="en-US" dirty="0" err="1"/>
              <a:t>paydo</a:t>
            </a:r>
            <a:r>
              <a:rPr lang="en-US" dirty="0"/>
              <a:t> </a:t>
            </a:r>
            <a:r>
              <a:rPr lang="en-US" dirty="0" err="1"/>
              <a:t>bo’lish</a:t>
            </a:r>
            <a:r>
              <a:rPr lang="en-US" dirty="0"/>
              <a:t> </a:t>
            </a:r>
            <a:r>
              <a:rPr lang="en-US" dirty="0" err="1"/>
              <a:t>jarayonida</a:t>
            </a:r>
            <a:r>
              <a:rPr lang="en-US" dirty="0"/>
              <a:t> </a:t>
            </a:r>
            <a:r>
              <a:rPr lang="en-US" dirty="0" err="1"/>
              <a:t>kechadigan</a:t>
            </a:r>
            <a:r>
              <a:rPr lang="en-US" dirty="0"/>
              <a:t> </a:t>
            </a:r>
            <a:r>
              <a:rPr lang="en-US" dirty="0" err="1"/>
              <a:t>nurashningborishida</a:t>
            </a:r>
            <a:r>
              <a:rPr lang="en-US" dirty="0"/>
              <a:t> </a:t>
            </a:r>
            <a:r>
              <a:rPr lang="en-US" dirty="0" err="1"/>
              <a:t>quyi</a:t>
            </a:r>
            <a:r>
              <a:rPr lang="en-US" dirty="0"/>
              <a:t> </a:t>
            </a:r>
            <a:r>
              <a:rPr lang="en-US" dirty="0" err="1"/>
              <a:t>moleko’lyar</a:t>
            </a:r>
            <a:r>
              <a:rPr lang="en-US" dirty="0"/>
              <a:t> (</a:t>
            </a:r>
            <a:r>
              <a:rPr lang="en-US" dirty="0" err="1"/>
              <a:t>soddaroq</a:t>
            </a:r>
            <a:r>
              <a:rPr lang="en-US" dirty="0"/>
              <a:t>) </a:t>
            </a:r>
            <a:r>
              <a:rPr lang="en-US" dirty="0" err="1"/>
              <a:t>organik</a:t>
            </a:r>
            <a:r>
              <a:rPr lang="en-US" dirty="0"/>
              <a:t> </a:t>
            </a:r>
            <a:r>
              <a:rPr lang="en-US" dirty="0" err="1"/>
              <a:t>kislotalar</a:t>
            </a:r>
            <a:r>
              <a:rPr lang="en-US" dirty="0"/>
              <a:t> </a:t>
            </a:r>
            <a:r>
              <a:rPr lang="en-US" dirty="0" err="1"/>
              <a:t>va</a:t>
            </a:r>
            <a:r>
              <a:rPr lang="en-US" dirty="0"/>
              <a:t> </a:t>
            </a:r>
            <a:r>
              <a:rPr lang="en-US" dirty="0" err="1"/>
              <a:t>gumusli</a:t>
            </a:r>
            <a:r>
              <a:rPr lang="en-US" dirty="0"/>
              <a:t> </a:t>
            </a:r>
            <a:r>
              <a:rPr lang="en-US" dirty="0" err="1"/>
              <a:t>kislotalar</a:t>
            </a:r>
            <a:r>
              <a:rPr lang="en-US" dirty="0"/>
              <a:t>, </a:t>
            </a:r>
            <a:r>
              <a:rPr lang="en-US" dirty="0" err="1"/>
              <a:t>shuningdek</a:t>
            </a:r>
            <a:r>
              <a:rPr lang="en-US" dirty="0"/>
              <a:t> </a:t>
            </a:r>
            <a:r>
              <a:rPr lang="en-US" dirty="0" err="1"/>
              <a:t>o’simliklar</a:t>
            </a:r>
            <a:r>
              <a:rPr lang="en-US" dirty="0"/>
              <a:t> </a:t>
            </a:r>
            <a:r>
              <a:rPr lang="en-US" dirty="0" err="1"/>
              <a:t>ildizlari</a:t>
            </a:r>
            <a:r>
              <a:rPr lang="en-US" dirty="0"/>
              <a:t> </a:t>
            </a:r>
            <a:r>
              <a:rPr lang="en-US" dirty="0" err="1"/>
              <a:t>va</a:t>
            </a:r>
            <a:r>
              <a:rPr lang="en-US" dirty="0"/>
              <a:t> </a:t>
            </a:r>
            <a:r>
              <a:rPr lang="en-US" dirty="0" err="1"/>
              <a:t>mikroorganizmlar</a:t>
            </a:r>
            <a:r>
              <a:rPr lang="en-US" dirty="0"/>
              <a:t> </a:t>
            </a:r>
            <a:r>
              <a:rPr lang="en-US" dirty="0" err="1"/>
              <a:t>ajratadigan</a:t>
            </a:r>
            <a:r>
              <a:rPr lang="en-US" dirty="0"/>
              <a:t> </a:t>
            </a:r>
            <a:r>
              <a:rPr lang="en-US" dirty="0" err="1"/>
              <a:t>karbonat</a:t>
            </a:r>
            <a:r>
              <a:rPr lang="en-US" dirty="0"/>
              <a:t> </a:t>
            </a:r>
            <a:r>
              <a:rPr lang="en-US" dirty="0" err="1"/>
              <a:t>angidridningta’siri</a:t>
            </a:r>
            <a:r>
              <a:rPr lang="en-US" dirty="0"/>
              <a:t> </a:t>
            </a:r>
            <a:r>
              <a:rPr lang="en-US" dirty="0" err="1"/>
              <a:t>katta</a:t>
            </a:r>
            <a:r>
              <a:rPr lang="en-US" dirty="0"/>
              <a:t>. </a:t>
            </a:r>
            <a:r>
              <a:rPr lang="en-US" dirty="0" err="1"/>
              <a:t>SHuning</a:t>
            </a:r>
            <a:r>
              <a:rPr lang="en-US" dirty="0"/>
              <a:t> </a:t>
            </a:r>
            <a:r>
              <a:rPr lang="en-US" dirty="0" err="1"/>
              <a:t>natijasida</a:t>
            </a:r>
            <a:r>
              <a:rPr lang="en-US" dirty="0"/>
              <a:t> </a:t>
            </a:r>
            <a:r>
              <a:rPr lang="en-US" dirty="0" err="1"/>
              <a:t>tuproqda</a:t>
            </a:r>
            <a:r>
              <a:rPr lang="en-US" dirty="0"/>
              <a:t> </a:t>
            </a:r>
            <a:r>
              <a:rPr lang="en-US" dirty="0" err="1"/>
              <a:t>nurashning</a:t>
            </a:r>
            <a:r>
              <a:rPr lang="en-US" dirty="0"/>
              <a:t> </a:t>
            </a:r>
            <a:r>
              <a:rPr lang="en-US" dirty="0" err="1"/>
              <a:t>qator</a:t>
            </a:r>
            <a:r>
              <a:rPr lang="en-US" dirty="0"/>
              <a:t>, </a:t>
            </a:r>
            <a:r>
              <a:rPr lang="en-US" dirty="0" err="1"/>
              <a:t>dastlabki</a:t>
            </a:r>
            <a:r>
              <a:rPr lang="en-US" dirty="0"/>
              <a:t> </a:t>
            </a:r>
            <a:r>
              <a:rPr lang="en-US" dirty="0" err="1"/>
              <a:t>suvda</a:t>
            </a:r>
            <a:r>
              <a:rPr lang="en-US" dirty="0"/>
              <a:t> </a:t>
            </a:r>
            <a:r>
              <a:rPr lang="en-US" dirty="0" err="1"/>
              <a:t>yeriydigan</a:t>
            </a:r>
            <a:r>
              <a:rPr lang="en-US" dirty="0"/>
              <a:t> </a:t>
            </a:r>
            <a:r>
              <a:rPr lang="en-US" dirty="0" err="1"/>
              <a:t>va</a:t>
            </a:r>
            <a:r>
              <a:rPr lang="en-US" dirty="0"/>
              <a:t> </a:t>
            </a:r>
            <a:r>
              <a:rPr lang="en-US" dirty="0" err="1"/>
              <a:t>kolloid</a:t>
            </a:r>
            <a:r>
              <a:rPr lang="en-US" dirty="0"/>
              <a:t> </a:t>
            </a:r>
            <a:r>
              <a:rPr lang="en-US" dirty="0" err="1"/>
              <a:t>shakldagi</a:t>
            </a:r>
            <a:r>
              <a:rPr lang="en-US" dirty="0"/>
              <a:t> </a:t>
            </a:r>
            <a:r>
              <a:rPr lang="en-US" dirty="0" err="1"/>
              <a:t>mahsulotlari</a:t>
            </a:r>
            <a:r>
              <a:rPr lang="en-US" dirty="0"/>
              <a:t> </a:t>
            </a:r>
            <a:r>
              <a:rPr lang="en-US" dirty="0" err="1"/>
              <a:t>hosil</a:t>
            </a:r>
            <a:r>
              <a:rPr lang="en-US" dirty="0"/>
              <a:t> </a:t>
            </a:r>
            <a:r>
              <a:rPr lang="en-US" dirty="0" err="1"/>
              <a:t>bo’ladi</a:t>
            </a:r>
            <a:r>
              <a:rPr lang="en-US" dirty="0"/>
              <a:t>.</a:t>
            </a:r>
            <a:endParaRPr lang="ru-RU" dirty="0"/>
          </a:p>
          <a:p>
            <a:endParaRPr lang="ru-RU" dirty="0"/>
          </a:p>
        </p:txBody>
      </p:sp>
    </p:spTree>
    <p:extLst>
      <p:ext uri="{BB962C8B-B14F-4D97-AF65-F5344CB8AC3E}">
        <p14:creationId xmlns:p14="http://schemas.microsoft.com/office/powerpoint/2010/main" val="40967322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7634" y="548640"/>
            <a:ext cx="9452008" cy="6092791"/>
          </a:xfrm>
        </p:spPr>
        <p:txBody>
          <a:bodyPr>
            <a:normAutofit/>
          </a:bodyPr>
          <a:lstStyle/>
          <a:p>
            <a:pPr algn="just"/>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po’sti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nisbatan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tezroq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parchalanadi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paydo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kechadigan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nurashningborishida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moleko’lyar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soddaroq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shuningdek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ildizlari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mikroorganizmlar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ajratadigan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karbonat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angidridningta’siri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yeriydigan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kolloid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qatorda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tuproqqa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singadigan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qoldiqlarning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biokimyoviy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parchalanishi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oraliq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o</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irgi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aylanish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murakkab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ta’sirida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G’ovak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jinslarga</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birikmalar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uningunumdorligining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shakllanishida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o’ynaydi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tuzlari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ishqoriy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metallari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kaltsiy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erimaydigan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gel </a:t>
            </a:r>
            <a:r>
              <a:rPr lang="en-US" sz="2000" dirty="0" err="1">
                <a:latin typeface="Times New Roman" pitchFamily="18" charset="0"/>
                <a:cs typeface="Times New Roman" pitchFamily="18" charset="0"/>
              </a:rPr>
              <a:t>holida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paydo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boshlaydi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zarrachalar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qoplab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elimlab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bir-biriga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biriktiradi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zarrachalar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bo’shliqlarda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6818455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7635"/>
            <a:ext cx="8596668" cy="5723728"/>
          </a:xfrm>
        </p:spPr>
        <p:txBody>
          <a:bodyPr/>
          <a:lstStyle/>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borishi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nihoyat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tuplanadigan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manbai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radiatsiyasidir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kuyoshdan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yili</a:t>
            </a:r>
            <a:r>
              <a:rPr lang="en-US" dirty="0">
                <a:latin typeface="Times New Roman" pitchFamily="18" charset="0"/>
                <a:cs typeface="Times New Roman" pitchFamily="18" charset="0"/>
              </a:rPr>
              <a:t> ta</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minan</a:t>
            </a:r>
            <a:r>
              <a:rPr lang="en-US" dirty="0">
                <a:latin typeface="Times New Roman" pitchFamily="18" charset="0"/>
                <a:cs typeface="Times New Roman" pitchFamily="18" charset="0"/>
              </a:rPr>
              <a:t> 21*10</a:t>
            </a:r>
            <a:r>
              <a:rPr lang="en-US" baseline="30000" dirty="0">
                <a:latin typeface="Times New Roman" pitchFamily="18" charset="0"/>
                <a:cs typeface="Times New Roman" pitchFamily="18" charset="0"/>
              </a:rPr>
              <a:t>20 </a:t>
            </a:r>
            <a:r>
              <a:rPr lang="en-US" dirty="0" err="1">
                <a:latin typeface="Times New Roman" pitchFamily="18" charset="0"/>
                <a:cs typeface="Times New Roman" pitchFamily="18" charset="0"/>
              </a:rPr>
              <a:t>joul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issiqlik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 Bu </a:t>
            </a:r>
            <a:r>
              <a:rPr lang="en-US" dirty="0" err="1">
                <a:latin typeface="Times New Roman" pitchFamily="18" charset="0"/>
                <a:cs typeface="Times New Roman" pitchFamily="18" charset="0"/>
              </a:rPr>
              <a:t>enyergiyaningasosiy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qismi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quruqlik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namlik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okeanlar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suviningbug’lanishi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hamda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atmosfyera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orasida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kechadigan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issiqlik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iqlim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okean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oqimlariningshakllanishi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a:t>
            </a:r>
            <a:r>
              <a:rPr lang="en-US" dirty="0">
                <a:latin typeface="Times New Roman" pitchFamily="18" charset="0"/>
                <a:cs typeface="Times New Roman" pitchFamily="18" charset="0"/>
              </a:rPr>
              <a:t>.</a:t>
            </a:r>
          </a:p>
          <a:p>
            <a:r>
              <a:rPr lang="en-US" dirty="0" err="1">
                <a:latin typeface="Times New Roman" pitchFamily="18" charset="0"/>
                <a:cs typeface="Times New Roman" pitchFamily="18" charset="0"/>
              </a:rPr>
              <a:t>Yashil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fotosintez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faqatgina</a:t>
            </a:r>
            <a:r>
              <a:rPr lang="en-US" dirty="0">
                <a:latin typeface="Times New Roman" pitchFamily="18" charset="0"/>
                <a:cs typeface="Times New Roman" pitchFamily="18" charset="0"/>
              </a:rPr>
              <a:t> 0,5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5 </a:t>
            </a:r>
            <a:r>
              <a:rPr lang="en-US" dirty="0" err="1">
                <a:latin typeface="Times New Roman" pitchFamily="18" charset="0"/>
                <a:cs typeface="Times New Roman" pitchFamily="18" charset="0"/>
              </a:rPr>
              <a:t>foizgacha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enyergiyasini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o’zlashtiradi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          V. R. </a:t>
            </a:r>
            <a:r>
              <a:rPr lang="en-US" dirty="0" err="1">
                <a:latin typeface="Times New Roman" pitchFamily="18" charset="0"/>
                <a:cs typeface="Times New Roman" pitchFamily="18" charset="0"/>
              </a:rPr>
              <a:t>Volobuevning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kursatishicha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tabiiy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sharoitda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radiatsiya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balansi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nisbiy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namlanish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yog’in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miqdoriningbug’lanishga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nisbati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biogeotsenozning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biologik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aktivligi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belgilanadi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6763650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8008" y="404260"/>
            <a:ext cx="9519386" cy="6367111"/>
          </a:xfrm>
        </p:spPr>
        <p:txBody>
          <a:bodyPr>
            <a:noAutofit/>
          </a:bodyPr>
          <a:lstStyle/>
          <a:p>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zonal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mahalliy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iqlim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bevosita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Jumladan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kengbargli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urmonlarda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urtacha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hisobiga</a:t>
            </a:r>
            <a:r>
              <a:rPr lang="en-US" sz="2400" dirty="0">
                <a:latin typeface="Times New Roman" pitchFamily="18" charset="0"/>
                <a:cs typeface="Times New Roman" pitchFamily="18" charset="0"/>
              </a:rPr>
              <a:t> 54,5 </a:t>
            </a:r>
            <a:r>
              <a:rPr lang="en-US" sz="2400" dirty="0" err="1">
                <a:latin typeface="Times New Roman" pitchFamily="18" charset="0"/>
                <a:cs typeface="Times New Roman" pitchFamily="18" charset="0"/>
              </a:rPr>
              <a:t>ts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uglyerod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22*10</a:t>
            </a:r>
            <a:r>
              <a:rPr lang="en-US" sz="2400" baseline="30000" dirty="0">
                <a:latin typeface="Times New Roman" pitchFamily="18" charset="0"/>
                <a:cs typeface="Times New Roman" pitchFamily="18" charset="0"/>
              </a:rPr>
              <a:t>7</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o’tlok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dashtlarda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2,5ts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10*10</a:t>
            </a:r>
            <a:r>
              <a:rPr lang="en-US" sz="2400" baseline="30000" dirty="0">
                <a:latin typeface="Times New Roman" pitchFamily="18" charset="0"/>
                <a:cs typeface="Times New Roman" pitchFamily="18" charset="0"/>
              </a:rPr>
              <a:t>6</a:t>
            </a:r>
            <a:r>
              <a:rPr lang="en-US" sz="2400" dirty="0">
                <a:latin typeface="Times New Roman" pitchFamily="18" charset="0"/>
                <a:cs typeface="Times New Roman" pitchFamily="18" charset="0"/>
              </a:rPr>
              <a:t> kJ/</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a:t>
            </a:r>
            <a:r>
              <a:rPr lang="en-US" sz="2400" dirty="0">
                <a:latin typeface="Times New Roman" pitchFamily="18" charset="0"/>
                <a:cs typeface="Times New Roman" pitchFamily="18" charset="0"/>
              </a:rPr>
              <a:t> (V. </a:t>
            </a:r>
            <a:r>
              <a:rPr lang="en-US" sz="2400" dirty="0" err="1">
                <a:latin typeface="Times New Roman" pitchFamily="18" charset="0"/>
                <a:cs typeface="Times New Roman" pitchFamily="18" charset="0"/>
              </a:rPr>
              <a:t>A.Kovda</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Quruqlikda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biomassaningumumiy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6,15*10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Yyerning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gumusli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5,33*10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o’zgarishlar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birlamchi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minyerallarningparchalanishi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ikkilamchi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dastlabki</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jinslariningturli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maydalanishi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dispyerslanishi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bevosita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enyergiyaningumumiy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moddalaridagn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yig’indisidan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179772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82880"/>
            <a:ext cx="9461634" cy="6583679"/>
          </a:xfrm>
        </p:spPr>
        <p:txBody>
          <a:bodyPr>
            <a:normAutofit fontScale="92500" lnSpcReduction="10000"/>
          </a:bodyPr>
          <a:lstStyle/>
          <a:p>
            <a:pPr algn="just"/>
            <a:r>
              <a:rPr lang="uz-Latn-UZ" dirty="0">
                <a:latin typeface="Times New Roman" pitchFamily="18" charset="0"/>
                <a:cs typeface="Times New Roman" pitchFamily="18" charset="0"/>
              </a:rPr>
              <a:t>Tuproqda tuplanadigan enyergiyaning umumiy zahirasi unda sintezlangan organik va minyeral moddalar, tuproq yeritmasi va havosi shuningdek, tirik organik moddalaridagn enyergiya yig’indisidan iborat. Tuproqdagi nam va havo miqdorining hamda organik moddalar massasining yil davomida keskin o’zgarib turganligi sababli, tuproqning enyergetik rejimi ham mavsumiy (davriy) o’zgaradi. Bu o’zgarish ayniksa madaniy tuproq paydo bo’lish jarayonlari enyergetikasini urganishda muhim ahamiyatga ega bo’lib, bunda moddalar biologik aylanishining jadalligi ortadi.</a:t>
            </a:r>
          </a:p>
          <a:p>
            <a:pPr algn="just"/>
            <a:r>
              <a:rPr lang="uz-Latn-UZ" dirty="0">
                <a:latin typeface="Times New Roman" pitchFamily="18" charset="0"/>
                <a:cs typeface="Times New Roman" pitchFamily="18" charset="0"/>
              </a:rPr>
              <a:t>            V.R.Volobuev ayrim mu’tadil va subtropik mintaqa quriq yer tuproqlari gumusi hamda tirik moddalarda tuplanadigan enyergiya zahirasiga doir quyidagi ma’lumotlarni keltiradi (2-jadval).</a:t>
            </a:r>
          </a:p>
          <a:p>
            <a:pPr algn="just"/>
            <a:r>
              <a:rPr lang="uz-Latn-UZ" dirty="0">
                <a:latin typeface="Times New Roman" pitchFamily="18" charset="0"/>
                <a:cs typeface="Times New Roman" pitchFamily="18" charset="0"/>
              </a:rPr>
              <a:t>V. A. Kovda ta’kidlagandek, gumusdagi enyergiya zahirasi tuproq minyeral qismi umumiy enyergiyasiga nisbatan ozroq bulsada, biosfyeraninghayotida nihoyat katta ahamiyatga ega.</a:t>
            </a:r>
          </a:p>
          <a:p>
            <a:pPr algn="just"/>
            <a:r>
              <a:rPr lang="uz-Latn-UZ" dirty="0">
                <a:latin typeface="Times New Roman" pitchFamily="18" charset="0"/>
                <a:cs typeface="Times New Roman" pitchFamily="18" charset="0"/>
              </a:rPr>
              <a:t>           Tuproq paydo bo’lishiningenyergetik balansi V.R. Volobuev buyicha quyidagilardan iborat:</a:t>
            </a:r>
          </a:p>
          <a:p>
            <a:pPr algn="just"/>
            <a:r>
              <a:rPr lang="uz-Latn-UZ" dirty="0">
                <a:solidFill>
                  <a:srgbClr val="FF0000"/>
                </a:solidFill>
                <a:latin typeface="Times New Roman" pitchFamily="18" charset="0"/>
                <a:cs typeface="Times New Roman" pitchFamily="18" charset="0"/>
              </a:rPr>
              <a:t>fizik nurashga sarf bo’ladigan enyergiya;</a:t>
            </a:r>
          </a:p>
          <a:p>
            <a:pPr algn="just"/>
            <a:r>
              <a:rPr lang="uz-Latn-UZ" dirty="0">
                <a:solidFill>
                  <a:srgbClr val="FF0000"/>
                </a:solidFill>
                <a:latin typeface="Times New Roman" pitchFamily="18" charset="0"/>
                <a:cs typeface="Times New Roman" pitchFamily="18" charset="0"/>
              </a:rPr>
              <a:t>kimyoviy nurash jarayonlarqda minyerallarningparchalanishiga sarflanadigan enyergiya (yillik miqdori 2 dan 62 j/sm2 ni tashkil etadi);</a:t>
            </a:r>
          </a:p>
          <a:p>
            <a:pPr algn="just"/>
            <a:r>
              <a:rPr lang="uz-Latn-UZ" dirty="0">
                <a:solidFill>
                  <a:srgbClr val="FF0000"/>
                </a:solidFill>
                <a:latin typeface="Times New Roman" pitchFamily="18" charset="0"/>
                <a:cs typeface="Times New Roman" pitchFamily="18" charset="0"/>
              </a:rPr>
              <a:t>Biomassa ma</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sulotlariningparchalanishi uchun sarflanadigan urtacha yillik enyergiya (turli zonalarda yiliga 103 dan 8200j/sm2 bo’ladi). Bu enyergiyaninguncha ko’p bulmagan qismi gumusda tuplanadi;</a:t>
            </a:r>
          </a:p>
          <a:p>
            <a:pPr algn="just"/>
            <a:r>
              <a:rPr lang="uz-Latn-UZ" dirty="0">
                <a:solidFill>
                  <a:srgbClr val="FF0000"/>
                </a:solidFill>
                <a:latin typeface="Times New Roman" pitchFamily="18" charset="0"/>
                <a:cs typeface="Times New Roman" pitchFamily="18" charset="0"/>
              </a:rPr>
              <a:t>              Barcha namningbug’lanishi uchun sarflanadigan enyergiya (tundrada yiliga 13200 j/sm ,nam subtropiklarda 246000 j/sm);</a:t>
            </a:r>
          </a:p>
          <a:p>
            <a:pPr algn="just"/>
            <a:r>
              <a:rPr lang="uz-Latn-UZ" dirty="0">
                <a:solidFill>
                  <a:srgbClr val="FF0000"/>
                </a:solidFill>
                <a:latin typeface="Times New Roman" pitchFamily="18" charset="0"/>
                <a:cs typeface="Times New Roman" pitchFamily="18" charset="0"/>
              </a:rPr>
              <a:t>Tuproqdagi me</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anik zarrachalar va turli to’zlarningme</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anik ravishda kuchirilishi uchun sarflanadigan enyergiya.</a:t>
            </a:r>
          </a:p>
          <a:p>
            <a:pPr algn="just"/>
            <a:r>
              <a:rPr lang="uz-Latn-UZ" dirty="0">
                <a:solidFill>
                  <a:srgbClr val="FF0000"/>
                </a:solidFill>
                <a:latin typeface="Times New Roman" pitchFamily="18" charset="0"/>
                <a:cs typeface="Times New Roman" pitchFamily="18" charset="0"/>
              </a:rPr>
              <a:t>          Tuproq atmosfyera sistemasida issiqlik almashinuvi jarayonlari uchun sarflanadigan enyergiya.</a:t>
            </a:r>
          </a:p>
          <a:p>
            <a:endParaRPr lang="ru-RU" dirty="0"/>
          </a:p>
        </p:txBody>
      </p:sp>
    </p:spTree>
    <p:extLst>
      <p:ext uri="{BB962C8B-B14F-4D97-AF65-F5344CB8AC3E}">
        <p14:creationId xmlns:p14="http://schemas.microsoft.com/office/powerpoint/2010/main" val="264368098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1005" y="240633"/>
            <a:ext cx="9471259" cy="641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3144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144" y="227025"/>
            <a:ext cx="5209126" cy="238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8016" y="211792"/>
            <a:ext cx="4506381" cy="2367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p:cNvGraphicFramePr>
            <a:graphicFrameLocks noGrp="1"/>
          </p:cNvGraphicFramePr>
          <p:nvPr>
            <p:extLst>
              <p:ext uri="{D42A27DB-BD31-4B8C-83A1-F6EECF244321}">
                <p14:modId xmlns:p14="http://schemas.microsoft.com/office/powerpoint/2010/main" val="447061772"/>
              </p:ext>
            </p:extLst>
          </p:nvPr>
        </p:nvGraphicFramePr>
        <p:xfrm>
          <a:off x="77003" y="4042610"/>
          <a:ext cx="10645540" cy="2975752"/>
        </p:xfrm>
        <a:graphic>
          <a:graphicData uri="http://schemas.openxmlformats.org/drawingml/2006/table">
            <a:tbl>
              <a:tblPr/>
              <a:tblGrid>
                <a:gridCol w="4908986">
                  <a:extLst>
                    <a:ext uri="{9D8B030D-6E8A-4147-A177-3AD203B41FA5}">
                      <a16:colId xmlns:a16="http://schemas.microsoft.com/office/drawing/2014/main" xmlns="" val="20000"/>
                    </a:ext>
                  </a:extLst>
                </a:gridCol>
                <a:gridCol w="1993687">
                  <a:extLst>
                    <a:ext uri="{9D8B030D-6E8A-4147-A177-3AD203B41FA5}">
                      <a16:colId xmlns:a16="http://schemas.microsoft.com/office/drawing/2014/main" xmlns="" val="20001"/>
                    </a:ext>
                  </a:extLst>
                </a:gridCol>
                <a:gridCol w="1993687">
                  <a:extLst>
                    <a:ext uri="{9D8B030D-6E8A-4147-A177-3AD203B41FA5}">
                      <a16:colId xmlns:a16="http://schemas.microsoft.com/office/drawing/2014/main" xmlns="" val="20002"/>
                    </a:ext>
                  </a:extLst>
                </a:gridCol>
                <a:gridCol w="1749180">
                  <a:extLst>
                    <a:ext uri="{9D8B030D-6E8A-4147-A177-3AD203B41FA5}">
                      <a16:colId xmlns:a16="http://schemas.microsoft.com/office/drawing/2014/main" xmlns="" val="20003"/>
                    </a:ext>
                  </a:extLst>
                </a:gridCol>
              </a:tblGrid>
              <a:tr h="389577">
                <a:tc>
                  <a:txBody>
                    <a:bodyPr/>
                    <a:lstStyle/>
                    <a:p>
                      <a:r>
                        <a:rPr lang="it-IT" sz="700" dirty="0"/>
                        <a:t/>
                      </a:r>
                      <a:br>
                        <a:rPr lang="it-IT" sz="700" dirty="0"/>
                      </a:br>
                      <a:r>
                        <a:rPr lang="it-IT" sz="700" dirty="0"/>
                        <a:t>Landshaft zonasi va tuproq tipi</a:t>
                      </a:r>
                      <a:br>
                        <a:rPr lang="it-IT" sz="700" dirty="0"/>
                      </a:br>
                      <a:endParaRPr lang="it-IT" sz="700" dirty="0"/>
                    </a:p>
                  </a:txBody>
                  <a:tcPr marL="19297" marR="19297" marT="19297" marB="19297">
                    <a:lnL>
                      <a:noFill/>
                    </a:lnL>
                    <a:lnR>
                      <a:noFill/>
                    </a:lnR>
                    <a:lnT>
                      <a:noFill/>
                    </a:lnT>
                    <a:lnB>
                      <a:noFill/>
                    </a:lnB>
                    <a:solidFill>
                      <a:srgbClr val="EDEEEF"/>
                    </a:solidFill>
                  </a:tcPr>
                </a:tc>
                <a:tc>
                  <a:txBody>
                    <a:bodyPr/>
                    <a:lstStyle/>
                    <a:p>
                      <a:r>
                        <a:rPr lang="uz-Latn-UZ" sz="700"/>
                        <a:t/>
                      </a:r>
                      <a:br>
                        <a:rPr lang="uz-Latn-UZ" sz="700"/>
                      </a:br>
                      <a:r>
                        <a:rPr lang="uz-Latn-UZ" sz="700"/>
                        <a:t>Gumusda</a:t>
                      </a:r>
                      <a:br>
                        <a:rPr lang="uz-Latn-UZ" sz="700"/>
                      </a:br>
                      <a:r>
                        <a:rPr lang="uz-Latn-UZ" sz="700"/>
                        <a:t>(0-20 sm )</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uz-Latn-UZ" sz="700"/>
                        <a:t/>
                      </a:r>
                      <a:br>
                        <a:rPr lang="uz-Latn-UZ" sz="700"/>
                      </a:br>
                      <a:r>
                        <a:rPr lang="uz-Latn-UZ" sz="700"/>
                        <a:t>Tuproq qatlamida</a:t>
                      </a:r>
                      <a:br>
                        <a:rPr lang="uz-Latn-UZ" sz="700"/>
                      </a:br>
                      <a:r>
                        <a:rPr lang="uz-Latn-UZ" sz="700"/>
                        <a:t>(0-100 sm)</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uz-Latn-UZ" sz="700" dirty="0"/>
                        <a:t/>
                      </a:r>
                      <a:br>
                        <a:rPr lang="uz-Latn-UZ" sz="700" dirty="0"/>
                      </a:br>
                      <a:r>
                        <a:rPr lang="uz-Latn-UZ" sz="700" dirty="0"/>
                        <a:t>O‘simlik moddasida</a:t>
                      </a:r>
                      <a:br>
                        <a:rPr lang="uz-Latn-UZ" sz="700" dirty="0"/>
                      </a:br>
                      <a:endParaRPr lang="uz-Latn-UZ" sz="700" dirty="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0"/>
                  </a:ext>
                </a:extLst>
              </a:tr>
              <a:tr h="301454">
                <a:tc>
                  <a:txBody>
                    <a:bodyPr/>
                    <a:lstStyle/>
                    <a:p>
                      <a:r>
                        <a:rPr lang="uz-Latn-UZ" sz="700"/>
                        <a:t/>
                      </a:r>
                      <a:br>
                        <a:rPr lang="uz-Latn-UZ" sz="700"/>
                      </a:br>
                      <a:r>
                        <a:rPr lang="uz-Latn-UZ" sz="700"/>
                        <a:t>Chul, bo‘z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4920</a:t>
                      </a:r>
                      <a:br>
                        <a:rPr lang="ru-RU" sz="700" dirty="0"/>
                      </a:br>
                      <a:endParaRPr lang="ru-RU"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13940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2870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1"/>
                  </a:ext>
                </a:extLst>
              </a:tr>
              <a:tr h="301454">
                <a:tc>
                  <a:txBody>
                    <a:bodyPr/>
                    <a:lstStyle/>
                    <a:p>
                      <a:r>
                        <a:rPr lang="uz-Latn-UZ" sz="700"/>
                        <a:t/>
                      </a:r>
                      <a:br>
                        <a:rPr lang="uz-Latn-UZ" sz="700"/>
                      </a:br>
                      <a:r>
                        <a:rPr lang="uz-Latn-UZ" sz="700"/>
                        <a:t>Quruq dasht, kashtan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11890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35260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6150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2"/>
                  </a:ext>
                </a:extLst>
              </a:tr>
              <a:tr h="301454">
                <a:tc>
                  <a:txBody>
                    <a:bodyPr/>
                    <a:lstStyle/>
                    <a:p>
                      <a:r>
                        <a:rPr lang="uz-Latn-UZ" sz="700" dirty="0"/>
                        <a:t/>
                      </a:r>
                      <a:br>
                        <a:rPr lang="uz-Latn-UZ" sz="700" dirty="0"/>
                      </a:br>
                      <a:r>
                        <a:rPr lang="uz-Latn-UZ" sz="700" dirty="0"/>
                        <a:t>Dasht, qora tuproq</a:t>
                      </a:r>
                      <a:br>
                        <a:rPr lang="uz-Latn-UZ" sz="700" dirty="0"/>
                      </a:br>
                      <a:endParaRPr lang="uz-Latn-UZ"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29520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94300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10250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3"/>
                  </a:ext>
                </a:extLst>
              </a:tr>
              <a:tr h="301454">
                <a:tc>
                  <a:txBody>
                    <a:bodyPr/>
                    <a:lstStyle/>
                    <a:p>
                      <a:r>
                        <a:rPr lang="uz-Latn-UZ" sz="700"/>
                        <a:t/>
                      </a:r>
                      <a:br>
                        <a:rPr lang="uz-Latn-UZ" sz="700"/>
                      </a:br>
                      <a:r>
                        <a:rPr lang="uz-Latn-UZ" sz="700"/>
                        <a:t>Janubiy tayga, chim-podzol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15990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22140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58425</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4"/>
                  </a:ext>
                </a:extLst>
              </a:tr>
              <a:tr h="301454">
                <a:tc>
                  <a:txBody>
                    <a:bodyPr/>
                    <a:lstStyle/>
                    <a:p>
                      <a:r>
                        <a:rPr lang="uz-Latn-UZ" sz="700"/>
                        <a:t/>
                      </a:r>
                      <a:br>
                        <a:rPr lang="uz-Latn-UZ" sz="700"/>
                      </a:br>
                      <a:r>
                        <a:rPr lang="uz-Latn-UZ" sz="700"/>
                        <a:t>Keng </a:t>
                      </a:r>
                      <a:r>
                        <a:rPr lang="uz-Latn-UZ" sz="700" u="none" strike="noStrike">
                          <a:effectLst/>
                          <a:hlinkClick r:id="rId4"/>
                        </a:rPr>
                        <a:t>bargli urmon</a:t>
                      </a:r>
                      <a:r>
                        <a:rPr lang="uz-Latn-UZ" sz="700"/>
                        <a:t>, qung‘ir tusli urmon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22140</a:t>
                      </a:r>
                      <a:br>
                        <a:rPr lang="ru-RU" sz="700" dirty="0"/>
                      </a:br>
                      <a:endParaRPr lang="ru-RU"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48380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5"/>
                  </a:ext>
                </a:extLst>
              </a:tr>
              <a:tr h="301454">
                <a:tc>
                  <a:txBody>
                    <a:bodyPr/>
                    <a:lstStyle/>
                    <a:p>
                      <a:r>
                        <a:rPr lang="uz-Latn-UZ" sz="700"/>
                        <a:t/>
                      </a:r>
                      <a:br>
                        <a:rPr lang="uz-Latn-UZ" sz="700"/>
                      </a:br>
                      <a:r>
                        <a:rPr lang="uz-Latn-UZ" sz="700"/>
                        <a:t>Subtropik urmon, sariq va qizil tuproqlar</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19270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39770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292125</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6"/>
                  </a:ext>
                </a:extLst>
              </a:tr>
              <a:tr h="301454">
                <a:tc>
                  <a:txBody>
                    <a:bodyPr/>
                    <a:lstStyle/>
                    <a:p>
                      <a:r>
                        <a:rPr lang="uz-Latn-UZ" sz="700"/>
                        <a:t/>
                      </a:r>
                      <a:br>
                        <a:rPr lang="uz-Latn-UZ" sz="700"/>
                      </a:br>
                      <a:r>
                        <a:rPr lang="uz-Latn-UZ" sz="700"/>
                        <a:t>Kserofit subtropik urmon, jigarrang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26240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62730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a:t>
                      </a:r>
                      <a:br>
                        <a:rPr lang="ru-RU" sz="700" dirty="0"/>
                      </a:br>
                      <a:endParaRPr lang="ru-RU" sz="700" dirty="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7"/>
                  </a:ext>
                </a:extLst>
              </a:tr>
            </a:tbl>
          </a:graphicData>
        </a:graphic>
      </p:graphicFrame>
      <p:sp>
        <p:nvSpPr>
          <p:cNvPr id="6" name="Rectangle 4"/>
          <p:cNvSpPr>
            <a:spLocks noChangeArrowheads="1"/>
          </p:cNvSpPr>
          <p:nvPr/>
        </p:nvSpPr>
        <p:spPr bwMode="auto">
          <a:xfrm>
            <a:off x="77003" y="2712434"/>
            <a:ext cx="10645540" cy="1154162"/>
          </a:xfrm>
          <a:prstGeom prst="rect">
            <a:avLst/>
          </a:prstGeom>
          <a:solidFill>
            <a:srgbClr val="EDE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Gumus</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va</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o‘simlik</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moddalaridagi</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hlinkClick r:id="rId5"/>
              </a:rPr>
              <a:t>energiya</a:t>
            </a:r>
            <a:r>
              <a:rPr kumimoji="0" lang="ru-RU" sz="1100" b="1" i="0" u="none" strike="noStrike" cap="none" normalizeH="0" baseline="0" dirty="0">
                <a:ln>
                  <a:noFill/>
                </a:ln>
                <a:solidFill>
                  <a:srgbClr val="0C0E0D"/>
                </a:solidFill>
                <a:effectLst/>
                <a:latin typeface="Times New Roman" pitchFamily="18" charset="0"/>
                <a:cs typeface="Times New Roman" pitchFamily="18" charset="0"/>
                <a:hlinkClick r:id="rId5"/>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hlinkClick r:id="rId5"/>
              </a:rPr>
              <a:t>zahirasi</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1"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600" b="1" i="0" u="none" strike="noStrike" cap="none" normalizeH="0" baseline="3000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1sm</a:t>
            </a:r>
            <a:r>
              <a:rPr kumimoji="0" lang="ru-RU" sz="700" b="1"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600" b="1" i="0" u="none" strike="noStrike" cap="none" normalizeH="0" baseline="3000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ko‘ndalang</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kesim</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prizmasida</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V.R.Volobuyev</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a:t>
            </a:r>
            <a:r>
              <a:rPr kumimoji="0" lang="ru-RU" sz="700" b="0" i="0" u="none" strike="noStrike" cap="none" normalizeH="0" baseline="0" dirty="0">
                <a:ln>
                  <a:noFill/>
                </a:ln>
                <a:solidFill>
                  <a:schemeClr val="tx1"/>
                </a:solidFill>
                <a:effectLst/>
                <a:latin typeface="Times New Roman" pitchFamily="18" charset="0"/>
                <a:cs typeface="Times New Roman" pitchFamily="18" charset="0"/>
              </a:rPr>
              <a:t/>
            </a:r>
            <a:br>
              <a:rPr kumimoji="0" lang="ru-RU" sz="700" b="0" i="0" u="none" strike="noStrike" cap="none" normalizeH="0" baseline="0" dirty="0">
                <a:ln>
                  <a:noFill/>
                </a:ln>
                <a:solidFill>
                  <a:schemeClr val="tx1"/>
                </a:solidFill>
                <a:effectLst/>
                <a:latin typeface="Times New Roman" pitchFamily="18" charset="0"/>
                <a:cs typeface="Times New Roman" pitchFamily="18" charset="0"/>
              </a:rPr>
            </a:br>
            <a:r>
              <a:rPr kumimoji="0" lang="ru-RU" sz="1600" b="0" i="0" u="none" strike="noStrike" cap="none" normalizeH="0" baseline="0" dirty="0">
                <a:ln>
                  <a:noFill/>
                </a:ln>
                <a:solidFill>
                  <a:schemeClr val="tx1"/>
                </a:solidFill>
                <a:effectLst/>
                <a:latin typeface="Times New Roman" pitchFamily="18" charset="0"/>
                <a:cs typeface="Times New Roman" pitchFamily="18" charset="0"/>
              </a:rPr>
              <a:t/>
            </a:r>
            <a:br>
              <a:rPr kumimoji="0" lang="ru-RU" sz="1600" b="0" i="0" u="none" strike="noStrike" cap="none" normalizeH="0" baseline="0" dirty="0">
                <a:ln>
                  <a:noFill/>
                </a:ln>
                <a:solidFill>
                  <a:schemeClr val="tx1"/>
                </a:solidFill>
                <a:effectLst/>
                <a:latin typeface="Times New Roman" pitchFamily="18" charset="0"/>
                <a:cs typeface="Times New Roman" pitchFamily="18" charset="0"/>
              </a:rPr>
            </a:b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Demak</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tabiiylandshaftlardatuproqningpaydobo‘lishiuchunbiryildasarflanadiganengkamenergiyamiqdori (8-20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tundra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va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o‘zlashtirilmaga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nchullar</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zonasida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bo‘lib</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urtacha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sarflanish</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mu’tadil</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iqliml</a:t>
            </a:r>
            <a:r>
              <a:rPr kumimoji="0" lang="uz-Latn-UZ" sz="1100" b="0" i="0" u="none" strike="noStrike" cap="none" normalizeH="0" baseline="0" dirty="0">
                <a:ln>
                  <a:noFill/>
                </a:ln>
                <a:solidFill>
                  <a:srgbClr val="0C0E0D"/>
                </a:solidFill>
                <a:effectLst/>
                <a:latin typeface="Times New Roman" pitchFamily="18" charset="0"/>
                <a:cs typeface="Times New Roman" pitchFamily="18" charset="0"/>
              </a:rPr>
              <a:t>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mintaqalar</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(40-160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da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va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eng</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yuqori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energiya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sarfi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tropik</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(246—287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nohiyalaridadir</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940925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781443045"/>
              </p:ext>
            </p:extLst>
          </p:nvPr>
        </p:nvGraphicFramePr>
        <p:xfrm>
          <a:off x="1443789" y="7064942"/>
          <a:ext cx="8383604" cy="3766614"/>
        </p:xfrm>
        <a:graphic>
          <a:graphicData uri="http://schemas.openxmlformats.org/drawingml/2006/table">
            <a:tbl>
              <a:tblPr/>
              <a:tblGrid>
                <a:gridCol w="3174513">
                  <a:extLst>
                    <a:ext uri="{9D8B030D-6E8A-4147-A177-3AD203B41FA5}">
                      <a16:colId xmlns:a16="http://schemas.microsoft.com/office/drawing/2014/main" xmlns="" val="20000"/>
                    </a:ext>
                  </a:extLst>
                </a:gridCol>
                <a:gridCol w="2611763">
                  <a:extLst>
                    <a:ext uri="{9D8B030D-6E8A-4147-A177-3AD203B41FA5}">
                      <a16:colId xmlns:a16="http://schemas.microsoft.com/office/drawing/2014/main" xmlns="" val="20001"/>
                    </a:ext>
                  </a:extLst>
                </a:gridCol>
                <a:gridCol w="2597328">
                  <a:extLst>
                    <a:ext uri="{9D8B030D-6E8A-4147-A177-3AD203B41FA5}">
                      <a16:colId xmlns:a16="http://schemas.microsoft.com/office/drawing/2014/main" xmlns="" val="20002"/>
                    </a:ext>
                  </a:extLst>
                </a:gridCol>
              </a:tblGrid>
              <a:tr h="0">
                <a:tc rowSpan="2">
                  <a:txBody>
                    <a:bodyPr/>
                    <a:lstStyle/>
                    <a:p>
                      <a:r>
                        <a:rPr lang="uz-Latn-UZ" sz="700" dirty="0"/>
                        <a:t/>
                      </a:r>
                      <a:br>
                        <a:rPr lang="uz-Latn-UZ" sz="700" dirty="0"/>
                      </a:br>
                      <a:r>
                        <a:rPr lang="uz-Latn-UZ" sz="700" dirty="0"/>
                        <a:t>Tuproqlar</a:t>
                      </a:r>
                      <a:br>
                        <a:rPr lang="uz-Latn-UZ" sz="700" dirty="0"/>
                      </a:br>
                      <a:endParaRPr lang="uz-Latn-UZ" sz="700" dirty="0"/>
                    </a:p>
                  </a:txBody>
                  <a:tcPr marL="19603" marR="19603" marT="19603" marB="19603" anchor="ctr">
                    <a:lnL>
                      <a:noFill/>
                    </a:lnL>
                    <a:lnR>
                      <a:noFill/>
                    </a:lnR>
                    <a:lnT>
                      <a:noFill/>
                    </a:lnT>
                    <a:lnB>
                      <a:noFill/>
                    </a:lnB>
                    <a:solidFill>
                      <a:srgbClr val="EDEEEF"/>
                    </a:solidFill>
                  </a:tcPr>
                </a:tc>
                <a:tc gridSpan="2">
                  <a:txBody>
                    <a:bodyPr/>
                    <a:lstStyle/>
                    <a:p>
                      <a:r>
                        <a:rPr lang="uz-Latn-UZ" sz="700"/>
                        <a:t/>
                      </a:r>
                      <a:br>
                        <a:rPr lang="uz-Latn-UZ" sz="700"/>
                      </a:br>
                      <a:r>
                        <a:rPr lang="uz-Latn-UZ" sz="700"/>
                        <a:t>Mikroorganizmlarning umumiy soni, mln</a:t>
                      </a:r>
                      <a:br>
                        <a:rPr lang="uz-Latn-UZ" sz="700"/>
                      </a:br>
                      <a:endParaRPr lang="uz-Latn-UZ" sz="700"/>
                    </a:p>
                  </a:txBody>
                  <a:tcPr marL="19603" marR="19603" marT="19603" marB="19603">
                    <a:lnL>
                      <a:noFill/>
                    </a:lnL>
                    <a:lnR>
                      <a:noFill/>
                    </a:lnR>
                    <a:lnT>
                      <a:noFill/>
                    </a:lnT>
                    <a:lnB>
                      <a:noFill/>
                    </a:lnB>
                    <a:solidFill>
                      <a:srgbClr val="EDEEEF"/>
                    </a:solidFill>
                  </a:tcPr>
                </a:tc>
                <a:tc hMerge="1">
                  <a:txBody>
                    <a:bodyPr/>
                    <a:lstStyle/>
                    <a:p>
                      <a:endParaRPr lang="ru-RU"/>
                    </a:p>
                  </a:txBody>
                  <a:tcPr/>
                </a:tc>
                <a:extLst>
                  <a:ext uri="{0D108BD9-81ED-4DB2-BD59-A6C34878D82A}">
                    <a16:rowId xmlns:a16="http://schemas.microsoft.com/office/drawing/2014/main" xmlns="" val="10000"/>
                  </a:ext>
                </a:extLst>
              </a:tr>
              <a:tr h="0">
                <a:tc vMerge="1">
                  <a:txBody>
                    <a:bodyPr/>
                    <a:lstStyle/>
                    <a:p>
                      <a:endParaRPr lang="ru-RU"/>
                    </a:p>
                  </a:txBody>
                  <a:tcPr/>
                </a:tc>
                <a:tc>
                  <a:txBody>
                    <a:bodyPr/>
                    <a:lstStyle/>
                    <a:p>
                      <a:r>
                        <a:rPr lang="uz-Latn-UZ" sz="700"/>
                        <a:t/>
                      </a:r>
                      <a:br>
                        <a:rPr lang="uz-Latn-UZ" sz="700"/>
                      </a:br>
                      <a:r>
                        <a:rPr lang="uz-Latn-UZ" sz="700"/>
                        <a:t>1 g. tuproqda</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uz-Latn-UZ" sz="700"/>
                        <a:t/>
                      </a:r>
                      <a:br>
                        <a:rPr lang="uz-Latn-UZ" sz="700"/>
                      </a:br>
                      <a:r>
                        <a:rPr lang="uz-Latn-UZ" sz="700"/>
                        <a:t>Tuproqdagi 1 mg. </a:t>
                      </a:r>
                      <a:r>
                        <a:rPr lang="uz-Latn-UZ" sz="700" u="none" strike="noStrike">
                          <a:effectLst/>
                          <a:hlinkClick r:id="rId2"/>
                        </a:rPr>
                        <a:t>azotda</a:t>
                      </a:r>
                      <a:r>
                        <a:rPr lang="uz-Latn-UZ" sz="700"/>
                        <a:t/>
                      </a:r>
                      <a:br>
                        <a:rPr lang="uz-Latn-UZ" sz="700"/>
                      </a:br>
                      <a:endParaRPr lang="uz-Latn-UZ"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1"/>
                  </a:ext>
                </a:extLst>
              </a:tr>
              <a:tr h="0">
                <a:tc>
                  <a:txBody>
                    <a:bodyPr/>
                    <a:lstStyle/>
                    <a:p>
                      <a:r>
                        <a:rPr lang="uz-Latn-UZ" sz="700"/>
                        <a:t/>
                      </a:r>
                      <a:br>
                        <a:rPr lang="uz-Latn-UZ" sz="700"/>
                      </a:br>
                      <a:r>
                        <a:rPr lang="uz-Latn-UZ" sz="700"/>
                        <a:t>Podzol tuproqlar, 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300-600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uz-Latn-UZ" sz="700"/>
                        <a:t/>
                      </a:r>
                      <a:br>
                        <a:rPr lang="uz-Latn-UZ" sz="700"/>
                      </a:br>
                      <a:r>
                        <a:rPr lang="uz-Latn-UZ" sz="700"/>
                        <a:t>70 chamasida</a:t>
                      </a:r>
                      <a:br>
                        <a:rPr lang="uz-Latn-UZ" sz="700"/>
                      </a:br>
                      <a:endParaRPr lang="uz-Latn-UZ"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2"/>
                  </a:ext>
                </a:extLst>
              </a:tr>
              <a:tr h="101441">
                <a:tc>
                  <a:txBody>
                    <a:bodyPr/>
                    <a:lstStyle/>
                    <a:p>
                      <a:r>
                        <a:rPr lang="uz-Latn-UZ" sz="700"/>
                        <a:t/>
                      </a:r>
                      <a:br>
                        <a:rPr lang="uz-Latn-UZ" sz="700"/>
                      </a:br>
                      <a:r>
                        <a:rPr lang="uz-Latn-UZ" sz="700"/>
                        <a:t>Chimli </a:t>
                      </a:r>
                      <a:r>
                        <a:rPr lang="uz-Latn-UZ" sz="700" u="none" strike="noStrike">
                          <a:effectLst/>
                          <a:hlinkClick r:id="rId3"/>
                        </a:rPr>
                        <a:t>podzol</a:t>
                      </a:r>
                      <a:r>
                        <a:rPr lang="uz-Latn-UZ" sz="700"/>
                        <a:t/>
                      </a:r>
                      <a:br>
                        <a:rPr lang="uz-Latn-UZ" sz="700"/>
                      </a:br>
                      <a:r>
                        <a:rPr lang="uz-Latn-UZ" sz="700"/>
                        <a:t>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600-1000</a:t>
                      </a:r>
                      <a:br>
                        <a:rPr lang="ru-RU" sz="700">
                          <a:effectLst/>
                        </a:rPr>
                      </a:br>
                      <a:endParaRPr lang="ru-RU" sz="700">
                        <a:effectLst/>
                      </a:endParaRPr>
                    </a:p>
                  </a:txBody>
                  <a:tcPr marL="19603" marR="19603" marT="19603" marB="19603">
                    <a:lnL>
                      <a:noFill/>
                    </a:lnL>
                    <a:lnR>
                      <a:noFill/>
                    </a:lnR>
                    <a:lnT>
                      <a:noFill/>
                    </a:lnT>
                    <a:lnB>
                      <a:noFill/>
                    </a:lnB>
                    <a:solidFill>
                      <a:srgbClr val="EDEEEF"/>
                    </a:solidFill>
                  </a:tcPr>
                </a:tc>
                <a:tc>
                  <a:txBody>
                    <a:bodyPr/>
                    <a:lstStyle/>
                    <a:p>
                      <a:pPr algn="just"/>
                      <a:endParaRPr lang="ru-RU" sz="700">
                        <a:effectLst/>
                      </a:endParaRPr>
                    </a:p>
                    <a:p>
                      <a:pPr algn="just"/>
                      <a:r>
                        <a:rPr lang="ru-RU" sz="700"/>
                        <a:t/>
                      </a:r>
                      <a:br>
                        <a:rPr lang="ru-RU" sz="700"/>
                      </a:br>
                      <a:r>
                        <a:rPr lang="ru-RU" sz="700">
                          <a:effectLst/>
                        </a:rPr>
                        <a:t>200 –«»--</a:t>
                      </a:r>
                    </a:p>
                    <a:p>
                      <a:r>
                        <a:rPr lang="ru-RU" sz="70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3"/>
                  </a:ext>
                </a:extLst>
              </a:tr>
              <a:tr h="0">
                <a:tc>
                  <a:txBody>
                    <a:bodyPr/>
                    <a:lstStyle/>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1000-2000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250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4"/>
                  </a:ext>
                </a:extLst>
              </a:tr>
              <a:tr h="82542">
                <a:tc>
                  <a:txBody>
                    <a:bodyPr/>
                    <a:lstStyle/>
                    <a:p>
                      <a:r>
                        <a:rPr lang="uz-Latn-UZ" sz="700"/>
                        <a:t/>
                      </a:r>
                      <a:br>
                        <a:rPr lang="uz-Latn-UZ" sz="700"/>
                      </a:br>
                      <a:r>
                        <a:rPr lang="uz-Latn-UZ" sz="700"/>
                        <a:t>Qora tuproqlar</a:t>
                      </a:r>
                      <a:br>
                        <a:rPr lang="uz-Latn-UZ" sz="700"/>
                      </a:br>
                      <a:r>
                        <a:rPr lang="uz-Latn-UZ" sz="700"/>
                        <a:t>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2000-2500</a:t>
                      </a:r>
                    </a:p>
                    <a:p>
                      <a:r>
                        <a:rPr lang="ru-RU" sz="700"/>
                        <a:t/>
                      </a:r>
                      <a:br>
                        <a:rPr lang="ru-RU" sz="700"/>
                      </a:br>
                      <a:endParaRPr lang="ru-RU"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60 –«»--</a:t>
                      </a:r>
                      <a:br>
                        <a:rPr lang="ru-RU" sz="700">
                          <a:effectLst/>
                        </a:rPr>
                      </a:br>
                      <a:endParaRPr lang="ru-RU" sz="700">
                        <a:effectLst/>
                      </a:endParaRPr>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5"/>
                  </a:ext>
                </a:extLst>
              </a:tr>
              <a:tr h="82542">
                <a:tc>
                  <a:txBody>
                    <a:bodyPr/>
                    <a:lstStyle/>
                    <a:p>
                      <a:pPr algn="just"/>
                      <a:endParaRPr lang="uz-Latn-UZ" sz="700">
                        <a:effectLst/>
                      </a:endParaRPr>
                    </a:p>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2500-3000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750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6"/>
                  </a:ext>
                </a:extLst>
              </a:tr>
              <a:tr h="82542">
                <a:tc>
                  <a:txBody>
                    <a:bodyPr/>
                    <a:lstStyle/>
                    <a:p>
                      <a:r>
                        <a:rPr lang="uz-Latn-UZ" sz="700" dirty="0"/>
                        <a:t/>
                      </a:r>
                      <a:br>
                        <a:rPr lang="uz-Latn-UZ" sz="700" dirty="0"/>
                      </a:br>
                      <a:r>
                        <a:rPr lang="uz-Latn-UZ" sz="700" dirty="0"/>
                        <a:t>Bo‘z tuproq</a:t>
                      </a:r>
                      <a:br>
                        <a:rPr lang="uz-Latn-UZ" sz="700" dirty="0"/>
                      </a:br>
                      <a:r>
                        <a:rPr lang="uz-Latn-UZ" sz="700" dirty="0"/>
                        <a:t>Qo‘riq</a:t>
                      </a:r>
                      <a:br>
                        <a:rPr lang="uz-Latn-UZ" sz="700" dirty="0"/>
                      </a:br>
                      <a:endParaRPr lang="uz-Latn-UZ" sz="700" dirty="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1200-1600</a:t>
                      </a:r>
                    </a:p>
                    <a:p>
                      <a:r>
                        <a:rPr lang="ru-RU" sz="700"/>
                        <a:t/>
                      </a:r>
                      <a:br>
                        <a:rPr lang="ru-RU" sz="700"/>
                      </a:br>
                      <a:endParaRPr lang="ru-RU"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2000 –«»--</a:t>
                      </a:r>
                    </a:p>
                    <a:p>
                      <a:r>
                        <a:rPr lang="ru-RU" sz="70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7"/>
                  </a:ext>
                </a:extLst>
              </a:tr>
              <a:tr h="0">
                <a:tc>
                  <a:txBody>
                    <a:bodyPr/>
                    <a:lstStyle/>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1800-3000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dirty="0"/>
                        <a:t/>
                      </a:r>
                      <a:br>
                        <a:rPr lang="ru-RU" sz="700" dirty="0"/>
                      </a:br>
                      <a:r>
                        <a:rPr lang="ru-RU" sz="700" dirty="0"/>
                        <a:t>2400 –«»--</a:t>
                      </a:r>
                      <a:br>
                        <a:rPr lang="ru-RU" sz="700" dirty="0"/>
                      </a:br>
                      <a:endParaRPr lang="ru-RU" sz="700" dirty="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8"/>
                  </a:ext>
                </a:extLst>
              </a:tr>
            </a:tbl>
          </a:graphicData>
        </a:graphic>
      </p:graphicFrame>
      <p:sp>
        <p:nvSpPr>
          <p:cNvPr id="7" name="Rectangle 2"/>
          <p:cNvSpPr>
            <a:spLocks noChangeArrowheads="1"/>
          </p:cNvSpPr>
          <p:nvPr/>
        </p:nvSpPr>
        <p:spPr bwMode="auto">
          <a:xfrm>
            <a:off x="423511" y="-45644"/>
            <a:ext cx="9519386" cy="7017306"/>
          </a:xfrm>
          <a:prstGeom prst="rect">
            <a:avLst/>
          </a:prstGeom>
          <a:solidFill>
            <a:srgbClr val="EDE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C0E0D"/>
                </a:solidFill>
                <a:effectLst/>
                <a:latin typeface="Tahoma" pitchFamily="34" charset="0"/>
                <a:cs typeface="Tahoma" pitchFamily="34" charset="0"/>
              </a:rPr>
              <a:t>Tuproqlardagi</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1" i="0" u="none" strike="noStrike" cap="none" normalizeH="0" baseline="0" dirty="0" err="1">
                <a:ln>
                  <a:noFill/>
                </a:ln>
                <a:solidFill>
                  <a:srgbClr val="0C0E0D"/>
                </a:solidFill>
                <a:effectLst/>
                <a:latin typeface="Tahoma" pitchFamily="34" charset="0"/>
                <a:cs typeface="Tahoma" pitchFamily="34" charset="0"/>
                <a:hlinkClick r:id="rId4"/>
              </a:rPr>
              <a:t>mikroorgvanizmlar</a:t>
            </a:r>
            <a:r>
              <a:rPr kumimoji="0" lang="ru-RU" sz="1200" b="1" i="0" u="none" strike="noStrike" cap="none" normalizeH="0" baseline="0" dirty="0">
                <a:ln>
                  <a:noFill/>
                </a:ln>
                <a:solidFill>
                  <a:srgbClr val="0C0E0D"/>
                </a:solidFill>
                <a:effectLst/>
                <a:latin typeface="Tahoma" pitchFamily="34" charset="0"/>
                <a:cs typeface="Tahoma" pitchFamily="34" charset="0"/>
                <a:hlinkClick r:id="rId4"/>
              </a:rPr>
              <a:t> </a:t>
            </a:r>
            <a:r>
              <a:rPr kumimoji="0" lang="ru-RU" sz="1200" b="1" i="0" u="none" strike="noStrike" cap="none" normalizeH="0" baseline="0" dirty="0" err="1">
                <a:ln>
                  <a:noFill/>
                </a:ln>
                <a:solidFill>
                  <a:srgbClr val="0C0E0D"/>
                </a:solidFill>
                <a:effectLst/>
                <a:latin typeface="Tahoma" pitchFamily="34" charset="0"/>
                <a:cs typeface="Tahoma" pitchFamily="34" charset="0"/>
                <a:hlinkClick r:id="rId4"/>
              </a:rPr>
              <a:t>miqdori</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a:ln>
                  <a:noFill/>
                </a:ln>
                <a:solidFill>
                  <a:srgbClr val="0C0E0D"/>
                </a:solidFill>
                <a:effectLst/>
                <a:latin typeface="Tahoma" pitchFamily="34" charset="0"/>
                <a:cs typeface="Tahoma" pitchFamily="34" charset="0"/>
              </a:rPr>
              <a:t>(</a:t>
            </a:r>
            <a:r>
              <a:rPr kumimoji="0" lang="ru-RU" sz="1200" b="1" i="0" u="none" strike="noStrike" cap="none" normalizeH="0" baseline="0" dirty="0" err="1">
                <a:ln>
                  <a:noFill/>
                </a:ln>
                <a:solidFill>
                  <a:srgbClr val="0C0E0D"/>
                </a:solidFill>
                <a:effectLst/>
                <a:latin typeface="Tahoma" pitchFamily="34" charset="0"/>
                <a:cs typeface="Tahoma" pitchFamily="34" charset="0"/>
              </a:rPr>
              <a:t>Ye.N.Mishustin</a:t>
            </a:r>
            <a:r>
              <a:rPr kumimoji="0" lang="ru-RU" sz="1200" b="1"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err="1">
                <a:ln>
                  <a:noFill/>
                </a:ln>
                <a:solidFill>
                  <a:srgbClr val="0C0E0D"/>
                </a:solidFill>
                <a:effectLst/>
                <a:latin typeface="Tahoma" pitchFamily="34" charset="0"/>
                <a:cs typeface="Tahoma" pitchFamily="34" charset="0"/>
              </a:rPr>
              <a:t>Bu</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ma’lumotlardan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ayonki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miqdori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tundra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shimoliy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tayga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kamdir</a:t>
            </a:r>
            <a:r>
              <a:rPr kumimoji="0" lang="ru-RU" sz="1200" b="0" i="0" u="none" strike="noStrike" cap="none" normalizeH="0" baseline="0" dirty="0">
                <a:ln>
                  <a:noFill/>
                </a:ln>
                <a:solidFill>
                  <a:srgbClr val="0C0E0D"/>
                </a:solidFill>
                <a:effectLst/>
                <a:latin typeface="Tahoma" pitchFamily="34" charset="0"/>
                <a:cs typeface="Tahoma" pitchFamily="34"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gruppasiga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kiradi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soni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gidrotermik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o‘nlab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milliondan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milliardgacha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metatrof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avtotrof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prototrof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tuproqdagi</a:t>
            </a:r>
            <a:r>
              <a:rPr kumimoji="0" lang="ru-RU" sz="1200" b="0" i="0" u="none" strike="noStrike" cap="none" normalizeH="0" baseline="0" dirty="0">
                <a:ln>
                  <a:noFill/>
                </a:ln>
                <a:solidFill>
                  <a:schemeClr val="tx1"/>
                </a:solidFill>
                <a:effectLst/>
                <a:latin typeface="Tahoma" pitchFamily="34" charset="0"/>
                <a:cs typeface="Tahoma" pitchFamily="34" charset="0"/>
                <a:hlinkClick r:id="rId5"/>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organik</a:t>
            </a:r>
            <a:r>
              <a:rPr kumimoji="0" lang="ru-RU" sz="1200" b="0" i="0" u="none" strike="noStrike" cap="none" normalizeH="0" baseline="0" dirty="0">
                <a:ln>
                  <a:noFill/>
                </a:ln>
                <a:solidFill>
                  <a:schemeClr val="tx1"/>
                </a:solidFill>
                <a:effectLst/>
                <a:latin typeface="Tahoma" pitchFamily="34" charset="0"/>
                <a:cs typeface="Tahoma" pitchFamily="34" charset="0"/>
                <a:hlinkClick r:id="rId5"/>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qoldiqlar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nobud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hayvon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tanalari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organizmlarning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chirishidan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ajralib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chiqadigan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tayyor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Avtotrof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azotiga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ehtiyoj</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sezmaydi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kabonat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angidrididagi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oziqlanadi.O‘zi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uchun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zarur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energiyani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oksidlanishi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hisobiga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talabchanligiga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1"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obligat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1"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ajratiladi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havosida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gruppasi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bo‘lmaganda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yashaydi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oksidlanish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nitratlanish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ammonifikasiya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va</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chiritish</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kabi</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achish-bijg‘ish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denitrifikasiya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azotsizlanish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boshqa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rivojlanadi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Demak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birikmalarning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o‘zgarishi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biologik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biokimyoviy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keladi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kam</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bo‘lib</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15-36 </a:t>
            </a:r>
            <a:r>
              <a:rPr kumimoji="0" lang="ru-RU" sz="1200" b="0" i="0" u="none" strike="noStrike" cap="none" normalizeH="0" baseline="0" dirty="0" err="1">
                <a:ln>
                  <a:noFill/>
                </a:ln>
                <a:solidFill>
                  <a:srgbClr val="0C0E0D"/>
                </a:solidFill>
                <a:effectLst/>
                <a:latin typeface="Tahoma" pitchFamily="34" charset="0"/>
                <a:cs typeface="Tahoma" pitchFamily="34" charset="0"/>
              </a:rPr>
              <a:t>mln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massasi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gektariga</a:t>
            </a:r>
            <a:r>
              <a:rPr kumimoji="0" lang="ru-RU" sz="1200" b="0" i="0" u="none" strike="noStrike" cap="none" normalizeH="0" baseline="0" dirty="0">
                <a:ln>
                  <a:noFill/>
                </a:ln>
                <a:solidFill>
                  <a:srgbClr val="0C0E0D"/>
                </a:solidFill>
                <a:effectLst/>
                <a:latin typeface="Tahoma" pitchFamily="34" charset="0"/>
                <a:cs typeface="Tahoma" pitchFamily="34" charset="0"/>
              </a:rPr>
              <a:t> 700 </a:t>
            </a:r>
            <a:r>
              <a:rPr kumimoji="0" lang="ru-RU" sz="1200" b="0" i="0" u="none" strike="noStrike" cap="none" normalizeH="0" baseline="0" dirty="0" err="1">
                <a:ln>
                  <a:noFill/>
                </a:ln>
                <a:solidFill>
                  <a:srgbClr val="0C0E0D"/>
                </a:solidFill>
                <a:effectLst/>
                <a:latin typeface="Tahoma" pitchFamily="34" charset="0"/>
                <a:cs typeface="Tahoma" pitchFamily="34" charset="0"/>
              </a:rPr>
              <a:t>kg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tashkil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uchun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zarur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birikmalardan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Ular</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kletchatka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lignin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tuproqdagi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parchalashda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bo‘lishida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etadi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bo‘lganidan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yaxshi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ishlov</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berilgan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serchirindi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neytral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yoki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kuchsiz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ishqoriy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reaksiyali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tez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rivojlanadi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ipsimon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bo‘lib</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soni</a:t>
            </a:r>
            <a:r>
              <a:rPr kumimoji="0" lang="ru-RU" sz="1200" b="0" i="0" u="none" strike="noStrike" cap="none" normalizeH="0" baseline="0" dirty="0">
                <a:ln>
                  <a:noFill/>
                </a:ln>
                <a:solidFill>
                  <a:srgbClr val="0C0E0D"/>
                </a:solidFill>
                <a:effectLst/>
                <a:latin typeface="Tahoma" pitchFamily="34" charset="0"/>
                <a:cs typeface="Tahoma" pitchFamily="34" charset="0"/>
              </a:rPr>
              <a:t> 1 </a:t>
            </a:r>
            <a:r>
              <a:rPr kumimoji="0" lang="ru-RU" sz="1200" b="0" i="0" u="none" strike="noStrike" cap="none" normalizeH="0" baseline="0" dirty="0" err="1">
                <a:ln>
                  <a:noFill/>
                </a:ln>
                <a:solidFill>
                  <a:srgbClr val="0C0E0D"/>
                </a:solidFill>
                <a:effectLst/>
                <a:latin typeface="Tahoma" pitchFamily="34" charset="0"/>
                <a:cs typeface="Tahoma" pitchFamily="34" charset="0"/>
              </a:rPr>
              <a:t>mln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Ayniqsa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yuqori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qatlamlarida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qilishda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chirindi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bo‘lishida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aktiv</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qatnashadi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uglevodlarni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lignin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kletchatka</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va</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shuningdek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yog‘lar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oqsillar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boshqa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aloxida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almashib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parchalayotganda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kislotalar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limon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oksalat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sirka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kislotalari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kabilar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sintezlaydi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faoliyati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natijasida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fulvokislotaga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ushbu</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xususiyati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tufayli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jadal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orasida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qishloq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xo‘jalik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ekinlarining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tug‘diruvchi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zararli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uchraydi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Masalan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kartoshkaning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tokning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un-shudring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g‘o‘zaning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vilt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jumlasidandir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Almashlab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ekishni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to‘g‘ri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8"/>
              </a:rPr>
              <a:t>tashkil</a:t>
            </a:r>
            <a:r>
              <a:rPr kumimoji="0" lang="ru-RU" sz="1200" b="0" i="0" u="none" strike="noStrike" cap="none" normalizeH="0" baseline="0" dirty="0">
                <a:ln>
                  <a:noFill/>
                </a:ln>
                <a:solidFill>
                  <a:schemeClr val="tx1"/>
                </a:solidFill>
                <a:effectLst/>
                <a:latin typeface="Tahoma" pitchFamily="34" charset="0"/>
                <a:cs typeface="Tahoma" pitchFamily="34" charset="0"/>
                <a:hlinkClick r:id="rId8"/>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8"/>
              </a:rPr>
              <a:t>etish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meliorasiyalash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tadbirlari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oldini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imkonini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beradi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Ko‘pchilik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yuqori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o‘simliklar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simbioz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holda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yashab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ta’minlab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734572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88759"/>
            <a:ext cx="8596668" cy="5752604"/>
          </a:xfrm>
        </p:spPr>
        <p:txBody>
          <a:bodyPr>
            <a:normAutofit fontScale="70000" lnSpcReduction="20000"/>
          </a:bodyPr>
          <a:lstStyle/>
          <a:p>
            <a:pPr>
              <a:buFont typeface="+mj-lt"/>
              <a:buAutoNum type="arabicPeriod"/>
            </a:pPr>
            <a:r>
              <a:rPr lang="uz-Latn-UZ" sz="3200" b="1" dirty="0">
                <a:solidFill>
                  <a:srgbClr val="0C0E0D"/>
                </a:solidFill>
                <a:latin typeface="Times New Roman" pitchFamily="18" charset="0"/>
                <a:cs typeface="Times New Roman" pitchFamily="18" charset="0"/>
              </a:rPr>
              <a:t>Nazorat savollari:</a:t>
            </a:r>
            <a:r>
              <a:rPr lang="uz-Latn-UZ" sz="3200" dirty="0">
                <a:latin typeface="Times New Roman" pitchFamily="18" charset="0"/>
                <a:cs typeface="Times New Roman" pitchFamily="18" charset="0"/>
              </a:rPr>
              <a:t/>
            </a:r>
            <a:br>
              <a:rPr lang="uz-Latn-UZ" sz="3200" dirty="0">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qiluvchi omillarni aytib bering?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Antropogen omil qanday omil?</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profilini tushuntirib bering?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Tuproqlar genezisi va uning mohiyat</a:t>
            </a:r>
          </a:p>
          <a:p>
            <a:pPr>
              <a:buFont typeface="+mj-lt"/>
              <a:buAutoNum type="arabicPeriod"/>
            </a:pPr>
            <a:r>
              <a:rPr lang="uz-Latn-UZ" sz="3200" b="1" dirty="0">
                <a:solidFill>
                  <a:srgbClr val="0C0E0D"/>
                </a:solidFill>
                <a:latin typeface="Times New Roman" pitchFamily="18" charset="0"/>
                <a:cs typeface="Times New Roman" pitchFamily="18" charset="0"/>
              </a:rPr>
              <a:t>Tuproqlar klassifikasiyasi.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bo‘lishida qaysi guruhdagi organizmlar ishtirok etadi?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Yashil o‘simliklarning tuproq paydo bo‘lishidagi rolini ayting?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Tuproqshunoslik nuqtai nazaridan o‘simliklar formasiyasi deb nimaga aytiladi va ularning gruppalarini tavsiflang?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qiluvchi omil sifatida o‘simliklar qanday ko‘rsatkichlari bilan xarakterlanadi?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O‘tsimon o‘simliklarning tuproq paydo bo‘lishidagi ahamiyati qanday?</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hosil bo‘lishi va tuproq unumdorligining shakllanishida mikroorganizmlarning asosiy funksiyalarini ta’riflang?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Tuproqdagi sharoitlar va agrotexnikaning mikrobiologik jarayonlar jadalligiga ta’sirini ta’riflang?</a:t>
            </a:r>
          </a:p>
          <a:p>
            <a:endParaRPr lang="ru-RU" dirty="0"/>
          </a:p>
        </p:txBody>
      </p:sp>
    </p:spTree>
    <p:extLst>
      <p:ext uri="{BB962C8B-B14F-4D97-AF65-F5344CB8AC3E}">
        <p14:creationId xmlns:p14="http://schemas.microsoft.com/office/powerpoint/2010/main" val="308492825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a:t>
            </a:r>
            <a:r>
              <a:rPr lang="en-US" dirty="0"/>
              <a:t> : </a:t>
            </a:r>
            <a:r>
              <a:rPr lang="en-US" dirty="0" err="1"/>
              <a:t>Tuproqning</a:t>
            </a:r>
            <a:r>
              <a:rPr lang="en-US" dirty="0"/>
              <a:t> </a:t>
            </a:r>
            <a:r>
              <a:rPr lang="en-US" dirty="0" err="1"/>
              <a:t>umumbiosfera</a:t>
            </a:r>
            <a:r>
              <a:rPr lang="en-US" dirty="0"/>
              <a:t> </a:t>
            </a:r>
            <a:r>
              <a:rPr lang="en-US" dirty="0" err="1"/>
              <a:t>bilan</a:t>
            </a:r>
            <a:r>
              <a:rPr lang="en-US" dirty="0"/>
              <a:t> </a:t>
            </a:r>
            <a:r>
              <a:rPr lang="en-US" dirty="0" err="1"/>
              <a:t>bo’liqligi</a:t>
            </a:r>
            <a:r>
              <a:rPr lang="en-US" dirty="0"/>
              <a:t> </a:t>
            </a:r>
            <a:endParaRPr lang="ru-RU" dirty="0"/>
          </a:p>
        </p:txBody>
      </p:sp>
      <p:sp>
        <p:nvSpPr>
          <p:cNvPr id="3" name="Объект 2"/>
          <p:cNvSpPr>
            <a:spLocks noGrp="1"/>
          </p:cNvSpPr>
          <p:nvPr>
            <p:ph idx="1"/>
          </p:nvPr>
        </p:nvSpPr>
        <p:spPr/>
        <p:txBody>
          <a:bodyPr/>
          <a:lstStyle/>
          <a:p>
            <a:r>
              <a:rPr lang="en-US" b="1" dirty="0" err="1"/>
              <a:t>Reja</a:t>
            </a:r>
            <a:r>
              <a:rPr lang="en-US" b="1" dirty="0"/>
              <a:t>:</a:t>
            </a:r>
            <a:endParaRPr lang="ru-RU" dirty="0"/>
          </a:p>
          <a:p>
            <a:r>
              <a:rPr lang="en-US" dirty="0" err="1"/>
              <a:t>Tuproqlarning</a:t>
            </a:r>
            <a:r>
              <a:rPr lang="en-US" dirty="0"/>
              <a:t> </a:t>
            </a:r>
            <a:r>
              <a:rPr lang="en-US" dirty="0" err="1"/>
              <a:t>tabiatdagi</a:t>
            </a:r>
            <a:r>
              <a:rPr lang="en-US" dirty="0"/>
              <a:t> </a:t>
            </a:r>
            <a:r>
              <a:rPr lang="en-US" dirty="0" err="1"/>
              <a:t>ahamiati</a:t>
            </a:r>
            <a:r>
              <a:rPr lang="en-US" dirty="0"/>
              <a:t>.</a:t>
            </a:r>
            <a:endParaRPr lang="ru-RU" dirty="0"/>
          </a:p>
          <a:p>
            <a:r>
              <a:rPr lang="en-US" dirty="0" err="1"/>
              <a:t>Tuproqlarning</a:t>
            </a:r>
            <a:r>
              <a:rPr lang="en-US" dirty="0"/>
              <a:t> </a:t>
            </a:r>
            <a:r>
              <a:rPr lang="en-US" dirty="0" err="1"/>
              <a:t>jamiat</a:t>
            </a:r>
            <a:r>
              <a:rPr lang="en-US" dirty="0"/>
              <a:t> </a:t>
            </a:r>
            <a:r>
              <a:rPr lang="en-US" dirty="0" err="1"/>
              <a:t>hayotidagi</a:t>
            </a:r>
            <a:r>
              <a:rPr lang="en-US" dirty="0"/>
              <a:t> </a:t>
            </a:r>
            <a:r>
              <a:rPr lang="en-US" dirty="0" err="1"/>
              <a:t>o’rni</a:t>
            </a:r>
            <a:r>
              <a:rPr lang="en-US" dirty="0"/>
              <a:t>.</a:t>
            </a:r>
            <a:endParaRPr lang="ru-RU" dirty="0"/>
          </a:p>
          <a:p>
            <a:r>
              <a:rPr lang="en-US" dirty="0"/>
              <a:t>3.Tuproqlarni </a:t>
            </a:r>
            <a:r>
              <a:rPr lang="en-US" dirty="0" err="1"/>
              <a:t>muhofaza</a:t>
            </a:r>
            <a:r>
              <a:rPr lang="en-US" dirty="0"/>
              <a:t> </a:t>
            </a:r>
            <a:r>
              <a:rPr lang="en-US" dirty="0" err="1"/>
              <a:t>qilish</a:t>
            </a:r>
            <a:r>
              <a:rPr lang="en-US" dirty="0"/>
              <a:t> </a:t>
            </a:r>
            <a:r>
              <a:rPr lang="en-US" dirty="0" err="1"/>
              <a:t>muammolari</a:t>
            </a:r>
            <a:endParaRPr lang="ru-RU" dirty="0"/>
          </a:p>
          <a:p>
            <a:endParaRPr lang="ru-RU" dirty="0"/>
          </a:p>
        </p:txBody>
      </p:sp>
    </p:spTree>
    <p:extLst>
      <p:ext uri="{BB962C8B-B14F-4D97-AF65-F5344CB8AC3E}">
        <p14:creationId xmlns:p14="http://schemas.microsoft.com/office/powerpoint/2010/main" val="19238078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7" y="481263"/>
            <a:ext cx="9346130" cy="5560099"/>
          </a:xfrm>
        </p:spPr>
        <p:txBody>
          <a:bodyPr>
            <a:normAutofit/>
          </a:bodyPr>
          <a:lstStyle/>
          <a:p>
            <a:r>
              <a:rPr lang="uz-Cyrl-UZ" dirty="0"/>
              <a:t>Tabiiy resurslardan samarali foydalanish va uni muhofazalash, hozirgi vaqtdagi insoniat oldida turgan dolzarb vazifalardan biri hisoblanadi. Bu muammolar orasida tuproq himoasi (muhofazasi) alohida o’rin tutadi.  Agar insoniat o’zi uchun zarur oziq ovqat mahsulotlarning 88% ini edan olishini e’tiborga olinsa, uning ahamiati aqqol ko’rinadi. O’tloqlar va aylovlar hisobidan olinadigan chorvachilik mahsulotlarini hamshuhisobga kiritsak, bu raqam 98 % dan oshadi. Ammo tuproqning ahamiati faqatgina oziq ovqat mahsulotlari, sanoat uchun xom ashyo yetishtirish bilan chegaralanmaydi. Tuproqning ekologik jumladan, uning quruqligidagi biogeotsenoz sistemasidagi va biosfyeradagi roli beqiyos. </a:t>
            </a:r>
            <a:endParaRPr lang="ru-RU" dirty="0"/>
          </a:p>
          <a:p>
            <a:r>
              <a:rPr lang="uz-Cyrl-UZ" dirty="0"/>
              <a:t>        Yer quruqlik qismining nihoatda yupqa qatlami hisoblangan tuproq qoplami orqali er po’sti, atmosfyera, gidrosfyera va tuproqda yashovchi ko’p sonli organizmlar orasidagi murakkab modda va enyergiya almashinish jarayoni boradi. </a:t>
            </a:r>
            <a:endParaRPr lang="ru-RU" dirty="0"/>
          </a:p>
          <a:p>
            <a:endParaRPr lang="ru-RU" dirty="0"/>
          </a:p>
        </p:txBody>
      </p:sp>
      <p:sp>
        <p:nvSpPr>
          <p:cNvPr id="2" name="AutoShape 2" descr="Mavzu: energiya almashinuvi. Atf darsning texnologik xaritas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897" y="4109987"/>
            <a:ext cx="4090737" cy="2374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633" y="4100360"/>
            <a:ext cx="3869355" cy="2384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7553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383" y="250257"/>
            <a:ext cx="9192126" cy="6304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6637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73255"/>
            <a:ext cx="9577137" cy="6684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3982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0139"/>
            <a:ext cx="8596668" cy="5531223"/>
          </a:xfrm>
        </p:spPr>
        <p:txBody>
          <a:bodyPr>
            <a:normAutofit/>
          </a:bodyPr>
          <a:lstStyle/>
          <a:p>
            <a:r>
              <a:rPr lang="uz-Cyrl-UZ" dirty="0"/>
              <a:t>Tuproqning kishilar hayotidagi roli beqiyos. Ayniqsa hozirgi vaqtda aholi sonining ko’payshi natijasida oziq ovqat mahsulotlariga bo’lgan talabning oshib borishi, rivojlanib borayotgan sanoatning turli tarmoqlarini xom ashe bilan ta’minlash zaruriati, qishloq xo’jalik aholi punktlari, yo’llar, qurilish, transport va foydali qazilma boyliklari ishlab chiqarishni anada rivojlanishi e resurslaridan samarali foydalanish, angi elarni o’zlashtirish borasida ko’plab angi vazifalarni qo’ymoqda.</a:t>
            </a:r>
            <a:endParaRPr lang="ru-RU" dirty="0"/>
          </a:p>
          <a:p>
            <a:r>
              <a:rPr lang="uz-Cyrl-UZ" dirty="0"/>
              <a:t>      Tuproq inson tirikchiligining moddiy sharoiti va mehnat faoliyatining ob’ekti sifatida ko’pgina qimmatli xossalarga ega. Qishloq xo’jaligida tuproq asosiy ishlab chiqarish vositasi hisoblanadi. Tuproq boshqa ishlab chiqarish vositalaridan qator xususiatlari bilan farq qiladi. Bularga: uni boshqa narsa bilan almashtirib bo’lmasligi, chegaralanganligi, bir joydan ikkinchi joyga ko’chirib bo’lmasligi va unumdorlik xossasi. </a:t>
            </a:r>
            <a:endParaRPr lang="ru-RU" dirty="0"/>
          </a:p>
          <a:p>
            <a:r>
              <a:rPr lang="uz-Cyrl-UZ" dirty="0"/>
              <a:t>     Tuproq  buzilishi va ifloslanishining sabablari ko’p bo’lib, tuproqning regional va ekologik-geografik xususiatlarini e’tiborga olmagan holda kishilarning yuritadigan ishlab chiqarish xo’jalik faoliyati bilan bog’liq. Tuproqqa ta’sir etish  natijasida yuzaga keladigan salbiy oqibatlardan biri tuproqning suv va shamol yeroziasi jarayonlaridir. </a:t>
            </a:r>
            <a:endParaRPr lang="ru-RU" dirty="0"/>
          </a:p>
        </p:txBody>
      </p:sp>
    </p:spTree>
    <p:extLst>
      <p:ext uri="{BB962C8B-B14F-4D97-AF65-F5344CB8AC3E}">
        <p14:creationId xmlns:p14="http://schemas.microsoft.com/office/powerpoint/2010/main" val="36180462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02131"/>
            <a:ext cx="9236687" cy="5839231"/>
          </a:xfrm>
        </p:spPr>
        <p:txBody>
          <a:bodyPr>
            <a:normAutofit/>
          </a:bodyPr>
          <a:lstStyle/>
          <a:p>
            <a:pPr algn="just"/>
            <a:r>
              <a:rPr lang="uz-Cyrl-UZ" dirty="0">
                <a:latin typeface="Times New Roman" pitchFamily="18" charset="0"/>
                <a:cs typeface="Times New Roman" pitchFamily="18" charset="0"/>
              </a:rPr>
              <a:t> Tuproq  buzilishi va ifloslanishining sabablari ko’p bo’lib, tuproqning regional va ekologik-geografik xususiatlarini e’tiborga olmagan holda kishilarning yuritadigan ishlab chiqarish xo’jalik faoliyati bilan bog’liq. Tuproqqa ta’sir etish  natijasida yuzaga keladigan salbiy oqibatlardan biri tuproqning suv va shamol yeroziasi jarayonlaridir. O’rta Osiyoning paxtachilik rayonlarida irrigatsia yeroziasi natijasida 300-400 ming tonna paxta hosili kam olinadi. Sug’orilib dehqonchilik qilinadigan maydonlarda tuproqning qayta (ikkilamchi) sho’rlanish va botqoqlanishi kabi salbiy jarayonlar rivojlanib bormoqda. Dunyo bo’yicha sug’oriladigan elarning dearli 40 foizi turli darajada sho’rlangan. Hozirgi vaqtda jahon dehqonchiligi sho’rlanish natijasida har yili 200-300 ming gektar eng qimmatli sug’oriladigan elarni yo’qotgan.</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Sun’iy suv havzalarining keyingi yillarida ko’p vujudga keltirilishi natijasida, daryo vodiylaridagi strukturasi oson buziladigan elar unumdorligi va o’tloqlar mahsuldorligi kamayib ketdi.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Foydali qazilmalarni ochiq holda qazib olish natijasida tuproq qoplamining buzilib yo’qolishi kuchayib bormoqda.</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7211196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79133"/>
            <a:ext cx="8596668" cy="5762229"/>
          </a:xfrm>
        </p:spPr>
        <p:txBody>
          <a:bodyPr>
            <a:normAutofit/>
          </a:bodyPr>
          <a:lstStyle/>
          <a:p>
            <a:pPr algn="just"/>
            <a:r>
              <a:rPr lang="uz-Cyrl-UZ" dirty="0">
                <a:latin typeface="Times New Roman" pitchFamily="18" charset="0"/>
                <a:cs typeface="Times New Roman" pitchFamily="18" charset="0"/>
              </a:rPr>
              <a:t> Gigienik va epidemiologik nuqtai nazaridan eng xavflisi shundaki, tuproq; sharoitida mikroorganizmlar har xilda anchagina uzoq vaqt ashaydi. Masalan,  qoratuproqda, qumli tuproqda, qumda va boshqalarda ichburug’ kasalini tarqatuvchi fleksnyer mikrobi 25 kundan 100 kungacha va undan ortiq, qorin tifi va paratif kasalliklarini keltirib chiqaradigan mikroblar esa 100 va undan ko’p. Qishloq xo’jaligida zaharli kimyoviy dorilarning ishlatilishi oqibatida tuproqda turli kimyoviy moddalarning to’planib borishi ko’pchilik olimlar tomonidan aniqlandi. Ular havodan yoki edan turib sepilganda yoxud urug’lar dorilanganda ular bilan birga tushib ifloslantirishi hammaga ma’lum. Ayniqsa, xloroorganik zaharli moddalarni tuproqda parchalanmay 4—10 yil qolib ketishi odamlarni tashvishga solmoqda, chunki ular inson sog’ligiga ancha xavflidir.</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Qishloq xo’jaligini intensiv rivojlantirishda minyeral o’g’itlarning roli beqiyos. Minyeral o’g’itlar ekinlar hosildorligini 30-50 foizga oshiradi va uning iqtisodiy samarasi yuqori. Ammo o’g’itlar normadan ortiq ishlatilsa va foydalanish teхgologiyasi buzilsa, tuproq ifloslanadi va uning tarkibida zararli birikmalar ko’payib ketadi. Minyeral o’g’itlar bilan birga tuproqqa ko’p miqdorda ftor kabi zararli aralashmalar radioaktiv elementlar, shuningdek, teхgologiya samarasini oshirish uchun qo’shiladigan boshqa birikmalar kelib tushadi.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87391051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96253"/>
            <a:ext cx="8596668" cy="5945109"/>
          </a:xfrm>
        </p:spPr>
        <p:txBody>
          <a:bodyPr/>
          <a:lstStyle/>
          <a:p>
            <a:r>
              <a:rPr lang="uz-Cyrl-UZ" dirty="0"/>
              <a:t>Mutaxasislarning baxolashlaricha, MDH dagi haydaladigan elarning 90 foiziga </a:t>
            </a:r>
            <a:r>
              <a:rPr lang="en-US" dirty="0"/>
              <a:t>y</a:t>
            </a:r>
            <a:r>
              <a:rPr lang="uz-Cyrl-UZ" dirty="0"/>
              <a:t>aqini azot bilan o’g’itlanishi lozim. Ammo  ortiqcha azot berish xavfli. Azot o’g’it bilan nitrat, ammoniy amid formasida ega tushadi. O’rta Osiyoning yuqori karbonatli tuproqlari sharoitida azotli o’g’itlar tez minyerallashib, tuproqning pastki qatlamlariga tushadi, e osti suvlari va havzalarga borib qo’shiladi. Mavsumda paxta maydonlariga ko’proq solingan azotdan 10-12 foizi kollektor-zovur tarmoqlariga borib tushadi. Tuproqda nitratning ko’p to’planishi, ekinlar tarkibida ham belgilangan normadagidan ortib ketishiga, odamlar va hayvonlarning zaharlanishiga olib keladi.</a:t>
            </a:r>
            <a:endParaRPr lang="ru-RU" dirty="0"/>
          </a:p>
          <a:p>
            <a:r>
              <a:rPr lang="uz-Cyrl-UZ" dirty="0"/>
              <a:t>          Tuproq tarkibida pestitsidlar belgilangan normadan ko’p bo’lsa,shupreparatlar takror ishlov byerishga yo’l qo’ymaslik, shuningdek,shuprepyeratlarni ko’p to’playdigan kartoshka, qand lavlagi, sabzi singari sabzavot ekinlari ekishga yo’l qo’ymaslik lozim.</a:t>
            </a:r>
            <a:endParaRPr lang="ru-RU" dirty="0"/>
          </a:p>
          <a:p>
            <a:endParaRPr lang="ru-RU" dirty="0"/>
          </a:p>
        </p:txBody>
      </p:sp>
    </p:spTree>
    <p:extLst>
      <p:ext uri="{BB962C8B-B14F-4D97-AF65-F5344CB8AC3E}">
        <p14:creationId xmlns:p14="http://schemas.microsoft.com/office/powerpoint/2010/main" val="15120163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144379"/>
            <a:ext cx="9317254" cy="6381549"/>
          </a:xfrm>
        </p:spPr>
        <p:txBody>
          <a:bodyPr>
            <a:normAutofit/>
          </a:bodyPr>
          <a:lstStyle/>
          <a:p>
            <a:r>
              <a:rPr lang="uz-Cyrl-UZ" dirty="0"/>
              <a:t>Hozirgi atrof-muhitning og’ir metallar bilan ifloslanishidan muhofaza qilishga alohida e’tibor byerilmoqda. Ular biosfyerada ko’p to’planganda tirik organizmlar mutanosibligi buzilib, har xil salbiy oqibatlar kelib chiqadi. Tuproqda mikrobiologik va biokimyoviy jarayonlarning yo’nalishi va intensivligi o’zgaradi, tuproq unumdorligi pasaadi. Og’ir metallarning dozasi yuqori bo’lsa, fyermentlarning faoliyati va tuproqda havo almashinuvi pasaadi. Ko’pgina ekinlarning og’ir metallar (kadmiy, qo’rg’oshin, simob, rux, nikel) ga nisbatan ta’sirchanligi aniqlangan. Bu elementlar ko’paysa, o’simliklardagi fotosintez jarayoniga salbiy ta’sir qiladi, undagi azot almashinuvi buziladi, o’simliklar xloroz kasalligiga chalinadi, bargida qo’ng’ir dog’lar paydo bo’lib, poasi qiyshaadi.</a:t>
            </a:r>
            <a:endParaRPr lang="ru-RU" dirty="0"/>
          </a:p>
          <a:p>
            <a:r>
              <a:rPr lang="uz-Cyrl-UZ" dirty="0"/>
              <a:t>            Hozirgi vaqtda tuproqning turli darajada ifloslanishiga chidamliligini, o’z-o’zini tozalash qobiliatini ko’rsatuvchi maxsus kartalar tuzilib,shuasosda rayonlashtirish sxemasi tavsia etiladi. SHunga asosan tuproqlarni muhofazalash tadbirlari ishlab chiqilgan. </a:t>
            </a:r>
            <a:endParaRPr lang="ru-RU" dirty="0"/>
          </a:p>
          <a:p>
            <a:r>
              <a:rPr lang="uz-Cyrl-UZ" dirty="0"/>
              <a:t>Tuproq inson tirikchiligining moddiy sharoiti va mehnat faoliyatining ob’ekti sifatida ko’pgina qimmatli хossalarga ega. Qishloq хo’jaligida tuproq asosiy ishlab chiqarish vositasi hisoblanadi. Tuproq boshqa ishlab chiqarish vositalaridan qator хususiyatlari bilan farq qiladi. Bularga: uni boshqa narsa bilan almashtirib bo’lmasligi, chegaralanganligi, bir joydan ikkinchi joyga ko’chirib bo’lmasligi va unumdorlik хossasi. </a:t>
            </a:r>
            <a:endParaRPr lang="ru-RU" dirty="0"/>
          </a:p>
          <a:p>
            <a:endParaRPr lang="ru-RU" dirty="0"/>
          </a:p>
        </p:txBody>
      </p:sp>
    </p:spTree>
    <p:extLst>
      <p:ext uri="{BB962C8B-B14F-4D97-AF65-F5344CB8AC3E}">
        <p14:creationId xmlns:p14="http://schemas.microsoft.com/office/powerpoint/2010/main" val="10773908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279133"/>
            <a:ext cx="9249877" cy="5762229"/>
          </a:xfrm>
        </p:spPr>
        <p:txBody>
          <a:bodyPr>
            <a:normAutofit/>
          </a:bodyPr>
          <a:lstStyle/>
          <a:p>
            <a:r>
              <a:rPr lang="uz-Cyrl-UZ" dirty="0"/>
              <a:t> Tuproqning chegaralanganligi o’zlashtirish uchun mo’ljallangan maydonlarning asta- sekin kamayib borishi, planetamizdagi hamma maydonlarda ham dehqonchilik qilish mumkin emasligi, tuproq unumdorligini oshirish hisobiga hosildorlikni oshirishni talab etadi. Quruqlikning 20 foizi sovuq iqlimli, 20 foizi quruq iqlimli, 20 foizi notekis, ekin ekib bo’lmaydigan tog’li, 20 foizi yaylov, o’tloq va pichanzorlardan, 10 foizi kam qalinli maydonlardan tashkil topgan. Haydaladigan maydonlar esa 10 foizni tashkil etadi хolos. </a:t>
            </a:r>
            <a:endParaRPr lang="ru-RU" dirty="0"/>
          </a:p>
          <a:p>
            <a:r>
              <a:rPr lang="uz-Cyrl-UZ" dirty="0"/>
              <a:t>           Dunyo bo’yicha o’zlashtirish mumkin bo’lgan yerning potentsial maydoni 3,2 mlrd. (ba’zi olimlar hisobiga ko’ra 5 mlrd.) gektarga yaqin. Hozirgi paytda haydalib ekin ekiladigan maydon 1,5 mlrd. gektarni tashkil etadi. Bu quruqlikning 10-11 foizi, agar yaylov, o’tloq va pichanzorlar (o’zlashtirish uchun zahira maydonlar)ni qo’shsak, bu quruqlikning 30 foizini tashkil etadi. Haydaladigan yerlarning ulushi turli mamlakat va qit’alarda turlicha bo’lib, ular hududining 1-4 foizidan 30-70 foizigachasini egallaydi. FAO ekspyertlarining fikrlariga ko’ra haydaladigan maydonlarni 2 marotaba oshirish mumkin. Ammo bu, ko’p mablag’ talab etadigan juda qiyin masala, G’arb davlatlarida 1 ga yerni o’zlashtirish uchun ilgarigi harajatlarga nisbatan hozirgi kunda 20-25 marotaba ko’pdir.</a:t>
            </a:r>
            <a:endParaRPr lang="ru-RU" dirty="0"/>
          </a:p>
          <a:p>
            <a:endParaRPr lang="ru-RU" dirty="0"/>
          </a:p>
        </p:txBody>
      </p:sp>
    </p:spTree>
    <p:extLst>
      <p:ext uri="{BB962C8B-B14F-4D97-AF65-F5344CB8AC3E}">
        <p14:creationId xmlns:p14="http://schemas.microsoft.com/office/powerpoint/2010/main" val="41152381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101065"/>
            <a:ext cx="10992051" cy="6756935"/>
          </a:xfrm>
        </p:spPr>
        <p:txBody>
          <a:bodyPr>
            <a:noAutofit/>
          </a:bodyPr>
          <a:lstStyle/>
          <a:p>
            <a:r>
              <a:rPr lang="uz-Cyrl-UZ" sz="2000" dirty="0"/>
              <a:t>2. Tuproq turli ta’sirlar natijasida tez buziladigan va amalda deyarli tiklanmaydigan tabiiy resursdir. </a:t>
            </a:r>
            <a:endParaRPr lang="ru-RU" sz="2000" dirty="0"/>
          </a:p>
          <a:p>
            <a:pPr algn="just"/>
            <a:r>
              <a:rPr lang="uz-Cyrl-UZ" sz="2000" dirty="0"/>
              <a:t>         Tuproq  buzilishi va ifloslanishining sabablari ko’p bo’lib, tuproqning regional va ekologik-geografik хususiyatlarini e’tiborga olmagan holda kishilarning yuritadigan ishlab chiqarish хo’jalik faoliyati bilan bog’liq. Tuproqqa ta’sir etish  natijasida yuzaga keladigan salbiy oqibatlardan biri tuproqning suv va shamol yeroziyasi jarayonlaridir. </a:t>
            </a:r>
            <a:r>
              <a:rPr lang="en-US" sz="2000" dirty="0" err="1"/>
              <a:t>O’rta</a:t>
            </a:r>
            <a:r>
              <a:rPr lang="en-US" sz="2000" dirty="0"/>
              <a:t> </a:t>
            </a:r>
            <a:r>
              <a:rPr lang="en-US" sz="2000" dirty="0" err="1"/>
              <a:t>Osiyoning</a:t>
            </a:r>
            <a:r>
              <a:rPr lang="en-US" sz="2000" dirty="0"/>
              <a:t> pa</a:t>
            </a:r>
            <a:r>
              <a:rPr lang="ru-RU" sz="2000" dirty="0"/>
              <a:t>х</a:t>
            </a:r>
            <a:r>
              <a:rPr lang="en-US" sz="2000" dirty="0" err="1"/>
              <a:t>tachilik</a:t>
            </a:r>
            <a:r>
              <a:rPr lang="en-US" sz="2000" dirty="0"/>
              <a:t> </a:t>
            </a:r>
            <a:r>
              <a:rPr lang="en-US" sz="2000" dirty="0" err="1"/>
              <a:t>rayonlarida</a:t>
            </a:r>
            <a:r>
              <a:rPr lang="en-US" sz="2000" dirty="0"/>
              <a:t> </a:t>
            </a:r>
            <a:r>
              <a:rPr lang="en-US" sz="2000" dirty="0" err="1"/>
              <a:t>irrigatsiya</a:t>
            </a:r>
            <a:r>
              <a:rPr lang="en-US" sz="2000" dirty="0"/>
              <a:t> </a:t>
            </a:r>
            <a:r>
              <a:rPr lang="en-US" sz="2000" dirty="0" err="1"/>
              <a:t>yeroziyasi</a:t>
            </a:r>
            <a:r>
              <a:rPr lang="en-US" sz="2000" dirty="0"/>
              <a:t> </a:t>
            </a:r>
            <a:r>
              <a:rPr lang="en-US" sz="2000" dirty="0" err="1"/>
              <a:t>natijasida</a:t>
            </a:r>
            <a:r>
              <a:rPr lang="en-US" sz="2000" dirty="0"/>
              <a:t> 300-400 </a:t>
            </a:r>
            <a:r>
              <a:rPr lang="en-US" sz="2000" dirty="0" err="1"/>
              <a:t>ming</a:t>
            </a:r>
            <a:r>
              <a:rPr lang="en-US" sz="2000" dirty="0"/>
              <a:t> </a:t>
            </a:r>
            <a:r>
              <a:rPr lang="en-US" sz="2000" dirty="0" err="1"/>
              <a:t>tonna</a:t>
            </a:r>
            <a:r>
              <a:rPr lang="en-US" sz="2000" dirty="0"/>
              <a:t> pa</a:t>
            </a:r>
            <a:r>
              <a:rPr lang="ru-RU" sz="2000" dirty="0"/>
              <a:t>х</a:t>
            </a:r>
            <a:r>
              <a:rPr lang="en-US" sz="2000" dirty="0"/>
              <a:t>ta </a:t>
            </a:r>
            <a:r>
              <a:rPr lang="en-US" sz="2000" dirty="0" err="1"/>
              <a:t>hosili</a:t>
            </a:r>
            <a:r>
              <a:rPr lang="en-US" sz="2000" dirty="0"/>
              <a:t> </a:t>
            </a:r>
            <a:r>
              <a:rPr lang="en-US" sz="2000" dirty="0" err="1"/>
              <a:t>kam</a:t>
            </a:r>
            <a:r>
              <a:rPr lang="en-US" sz="2000" dirty="0"/>
              <a:t> </a:t>
            </a:r>
            <a:r>
              <a:rPr lang="en-US" sz="2000" dirty="0" err="1"/>
              <a:t>olinadi</a:t>
            </a:r>
            <a:r>
              <a:rPr lang="en-US" sz="2000" dirty="0"/>
              <a:t>. </a:t>
            </a:r>
            <a:r>
              <a:rPr lang="en-US" sz="2000" dirty="0" err="1"/>
              <a:t>Sug’orilib</a:t>
            </a:r>
            <a:r>
              <a:rPr lang="en-US" sz="2000" dirty="0"/>
              <a:t> </a:t>
            </a:r>
            <a:r>
              <a:rPr lang="en-US" sz="2000" dirty="0" err="1"/>
              <a:t>dehqonchilik</a:t>
            </a:r>
            <a:r>
              <a:rPr lang="en-US" sz="2000" dirty="0"/>
              <a:t> </a:t>
            </a:r>
            <a:r>
              <a:rPr lang="en-US" sz="2000" dirty="0" err="1"/>
              <a:t>qilinadigan</a:t>
            </a:r>
            <a:r>
              <a:rPr lang="en-US" sz="2000" dirty="0"/>
              <a:t> </a:t>
            </a:r>
            <a:r>
              <a:rPr lang="en-US" sz="2000" dirty="0" err="1"/>
              <a:t>maydonlarda</a:t>
            </a:r>
            <a:r>
              <a:rPr lang="en-US" sz="2000" dirty="0"/>
              <a:t> </a:t>
            </a:r>
            <a:r>
              <a:rPr lang="en-US" sz="2000" dirty="0" err="1"/>
              <a:t>tuproqning</a:t>
            </a:r>
            <a:r>
              <a:rPr lang="en-US" sz="2000" dirty="0"/>
              <a:t> </a:t>
            </a:r>
            <a:r>
              <a:rPr lang="en-US" sz="2000" dirty="0" err="1"/>
              <a:t>qayta</a:t>
            </a:r>
            <a:r>
              <a:rPr lang="en-US" sz="2000" dirty="0"/>
              <a:t> (</a:t>
            </a:r>
            <a:r>
              <a:rPr lang="en-US" sz="2000" dirty="0" err="1"/>
              <a:t>ikkilamchi</a:t>
            </a:r>
            <a:r>
              <a:rPr lang="en-US" sz="2000" dirty="0"/>
              <a:t>) </a:t>
            </a:r>
            <a:r>
              <a:rPr lang="en-US" sz="2000" dirty="0" err="1"/>
              <a:t>sho’rlanish</a:t>
            </a:r>
            <a:r>
              <a:rPr lang="en-US" sz="2000" dirty="0"/>
              <a:t> </a:t>
            </a:r>
            <a:r>
              <a:rPr lang="en-US" sz="2000" dirty="0" err="1"/>
              <a:t>va</a:t>
            </a:r>
            <a:r>
              <a:rPr lang="en-US" sz="2000" dirty="0"/>
              <a:t> </a:t>
            </a:r>
            <a:r>
              <a:rPr lang="en-US" sz="2000" dirty="0" err="1"/>
              <a:t>botqoqlanishi</a:t>
            </a:r>
            <a:r>
              <a:rPr lang="en-US" sz="2000" dirty="0"/>
              <a:t> </a:t>
            </a:r>
            <a:r>
              <a:rPr lang="en-US" sz="2000" dirty="0" err="1"/>
              <a:t>kabi</a:t>
            </a:r>
            <a:r>
              <a:rPr lang="en-US" sz="2000" dirty="0"/>
              <a:t> </a:t>
            </a:r>
            <a:r>
              <a:rPr lang="en-US" sz="2000" dirty="0" err="1"/>
              <a:t>salbiy</a:t>
            </a:r>
            <a:r>
              <a:rPr lang="en-US" sz="2000" dirty="0"/>
              <a:t> </a:t>
            </a:r>
            <a:r>
              <a:rPr lang="en-US" sz="2000" dirty="0" err="1"/>
              <a:t>jarayonlar</a:t>
            </a:r>
            <a:r>
              <a:rPr lang="en-US" sz="2000" dirty="0"/>
              <a:t> </a:t>
            </a:r>
            <a:r>
              <a:rPr lang="en-US" sz="2000" dirty="0" err="1"/>
              <a:t>rivojlanib</a:t>
            </a:r>
            <a:r>
              <a:rPr lang="en-US" sz="2000" dirty="0"/>
              <a:t> </a:t>
            </a:r>
            <a:r>
              <a:rPr lang="en-US" sz="2000" dirty="0" err="1"/>
              <a:t>bormoqda</a:t>
            </a:r>
            <a:r>
              <a:rPr lang="en-US" sz="2000" dirty="0"/>
              <a:t>. </a:t>
            </a:r>
            <a:r>
              <a:rPr lang="en-US" sz="2000" dirty="0" err="1"/>
              <a:t>Dunyo</a:t>
            </a:r>
            <a:r>
              <a:rPr lang="en-US" sz="2000" dirty="0"/>
              <a:t> </a:t>
            </a:r>
            <a:r>
              <a:rPr lang="en-US" sz="2000" dirty="0" err="1"/>
              <a:t>bo’yicha</a:t>
            </a:r>
            <a:r>
              <a:rPr lang="en-US" sz="2000" dirty="0"/>
              <a:t> </a:t>
            </a:r>
            <a:r>
              <a:rPr lang="en-US" sz="2000" dirty="0" err="1"/>
              <a:t>sug’oriladigan</a:t>
            </a:r>
            <a:r>
              <a:rPr lang="en-US" sz="2000" dirty="0"/>
              <a:t> </a:t>
            </a:r>
            <a:r>
              <a:rPr lang="en-US" sz="2000" dirty="0" err="1"/>
              <a:t>yerlarning</a:t>
            </a:r>
            <a:r>
              <a:rPr lang="en-US" sz="2000" dirty="0"/>
              <a:t> </a:t>
            </a:r>
            <a:r>
              <a:rPr lang="en-US" sz="2000" dirty="0" err="1"/>
              <a:t>deyarli</a:t>
            </a:r>
            <a:r>
              <a:rPr lang="en-US" sz="2000" dirty="0"/>
              <a:t> 40 </a:t>
            </a:r>
            <a:r>
              <a:rPr lang="en-US" sz="2000" dirty="0" err="1"/>
              <a:t>foizi</a:t>
            </a:r>
            <a:r>
              <a:rPr lang="en-US" sz="2000" dirty="0"/>
              <a:t> </a:t>
            </a:r>
            <a:r>
              <a:rPr lang="en-US" sz="2000" dirty="0" err="1"/>
              <a:t>turli</a:t>
            </a:r>
            <a:r>
              <a:rPr lang="en-US" sz="2000" dirty="0"/>
              <a:t> </a:t>
            </a:r>
            <a:r>
              <a:rPr lang="en-US" sz="2000" dirty="0" err="1"/>
              <a:t>darajada</a:t>
            </a:r>
            <a:r>
              <a:rPr lang="en-US" sz="2000" dirty="0"/>
              <a:t> </a:t>
            </a:r>
            <a:r>
              <a:rPr lang="en-US" sz="2000" dirty="0" err="1"/>
              <a:t>sho’rlangan</a:t>
            </a:r>
            <a:r>
              <a:rPr lang="en-US" sz="2000" dirty="0"/>
              <a:t>. </a:t>
            </a:r>
            <a:r>
              <a:rPr lang="en-US" sz="2000" dirty="0" err="1"/>
              <a:t>Hozirgi</a:t>
            </a:r>
            <a:r>
              <a:rPr lang="en-US" sz="2000" dirty="0"/>
              <a:t> </a:t>
            </a:r>
            <a:r>
              <a:rPr lang="en-US" sz="2000" dirty="0" err="1"/>
              <a:t>vaqtda</a:t>
            </a:r>
            <a:r>
              <a:rPr lang="en-US" sz="2000" dirty="0"/>
              <a:t> </a:t>
            </a:r>
            <a:r>
              <a:rPr lang="en-US" sz="2000" dirty="0" err="1"/>
              <a:t>jahon</a:t>
            </a:r>
            <a:r>
              <a:rPr lang="en-US" sz="2000" dirty="0"/>
              <a:t> </a:t>
            </a:r>
            <a:r>
              <a:rPr lang="en-US" sz="2000" dirty="0" err="1"/>
              <a:t>dehqonchiligi</a:t>
            </a:r>
            <a:r>
              <a:rPr lang="en-US" sz="2000" dirty="0"/>
              <a:t> </a:t>
            </a:r>
            <a:r>
              <a:rPr lang="en-US" sz="2000" dirty="0" err="1"/>
              <a:t>sho’rlanish</a:t>
            </a:r>
            <a:r>
              <a:rPr lang="en-US" sz="2000" dirty="0"/>
              <a:t> </a:t>
            </a:r>
            <a:r>
              <a:rPr lang="en-US" sz="2000" dirty="0" err="1"/>
              <a:t>natijasida</a:t>
            </a:r>
            <a:r>
              <a:rPr lang="en-US" sz="2000" dirty="0"/>
              <a:t> </a:t>
            </a:r>
            <a:r>
              <a:rPr lang="en-US" sz="2000" dirty="0" err="1"/>
              <a:t>har</a:t>
            </a:r>
            <a:r>
              <a:rPr lang="en-US" sz="2000" dirty="0"/>
              <a:t> </a:t>
            </a:r>
            <a:r>
              <a:rPr lang="en-US" sz="2000" dirty="0" err="1"/>
              <a:t>yili</a:t>
            </a:r>
            <a:r>
              <a:rPr lang="en-US" sz="2000" dirty="0"/>
              <a:t> 200-300 </a:t>
            </a:r>
            <a:r>
              <a:rPr lang="en-US" sz="2000" dirty="0" err="1"/>
              <a:t>ming</a:t>
            </a:r>
            <a:r>
              <a:rPr lang="en-US" sz="2000" dirty="0"/>
              <a:t> </a:t>
            </a:r>
            <a:r>
              <a:rPr lang="en-US" sz="2000" dirty="0" err="1"/>
              <a:t>gektar</a:t>
            </a:r>
            <a:r>
              <a:rPr lang="en-US" sz="2000" dirty="0"/>
              <a:t> </a:t>
            </a:r>
            <a:r>
              <a:rPr lang="en-US" sz="2000" dirty="0" err="1"/>
              <a:t>eng</a:t>
            </a:r>
            <a:r>
              <a:rPr lang="en-US" sz="2000" dirty="0"/>
              <a:t> </a:t>
            </a:r>
            <a:r>
              <a:rPr lang="en-US" sz="2000" dirty="0" err="1"/>
              <a:t>qimmatli</a:t>
            </a:r>
            <a:r>
              <a:rPr lang="en-US" sz="2000" dirty="0"/>
              <a:t> </a:t>
            </a:r>
            <a:r>
              <a:rPr lang="en-US" sz="2000" dirty="0" err="1"/>
              <a:t>sug’oriladigan</a:t>
            </a:r>
            <a:r>
              <a:rPr lang="en-US" sz="2000" dirty="0"/>
              <a:t> </a:t>
            </a:r>
            <a:r>
              <a:rPr lang="en-US" sz="2000" dirty="0" err="1"/>
              <a:t>yerlarni</a:t>
            </a:r>
            <a:r>
              <a:rPr lang="en-US" sz="2000" dirty="0"/>
              <a:t> </a:t>
            </a:r>
            <a:r>
              <a:rPr lang="en-US" sz="2000" dirty="0" err="1"/>
              <a:t>yo’qotgan</a:t>
            </a:r>
            <a:r>
              <a:rPr lang="en-US" sz="2000" dirty="0"/>
              <a:t>. </a:t>
            </a:r>
            <a:r>
              <a:rPr lang="en-US" sz="2000" dirty="0" err="1"/>
              <a:t>Umuman</a:t>
            </a:r>
            <a:r>
              <a:rPr lang="en-US" sz="2000" dirty="0"/>
              <a:t> </a:t>
            </a:r>
            <a:r>
              <a:rPr lang="en-US" sz="2000" dirty="0" err="1"/>
              <a:t>tuproqning</a:t>
            </a:r>
            <a:r>
              <a:rPr lang="en-US" sz="2000" dirty="0"/>
              <a:t> </a:t>
            </a:r>
            <a:r>
              <a:rPr lang="en-US" sz="2000" dirty="0" err="1"/>
              <a:t>qayta</a:t>
            </a:r>
            <a:r>
              <a:rPr lang="en-US" sz="2000" dirty="0"/>
              <a:t> </a:t>
            </a:r>
            <a:r>
              <a:rPr lang="en-US" sz="2000" dirty="0" err="1"/>
              <a:t>sho’rlanishi</a:t>
            </a:r>
            <a:r>
              <a:rPr lang="en-US" sz="2000" dirty="0"/>
              <a:t> </a:t>
            </a:r>
            <a:r>
              <a:rPr lang="en-US" sz="2000" dirty="0" err="1"/>
              <a:t>natijasida</a:t>
            </a:r>
            <a:r>
              <a:rPr lang="en-US" sz="2000" dirty="0"/>
              <a:t> </a:t>
            </a:r>
            <a:r>
              <a:rPr lang="en-US" sz="2000" dirty="0" err="1"/>
              <a:t>dunyoning</a:t>
            </a:r>
            <a:r>
              <a:rPr lang="en-US" sz="2000" dirty="0"/>
              <a:t> </a:t>
            </a:r>
            <a:r>
              <a:rPr lang="en-US" sz="2000" dirty="0" err="1"/>
              <a:t>turli</a:t>
            </a:r>
            <a:r>
              <a:rPr lang="en-US" sz="2000" dirty="0"/>
              <a:t> </a:t>
            </a:r>
            <a:r>
              <a:rPr lang="en-US" sz="2000" dirty="0" err="1"/>
              <a:t>mamlakatlarida</a:t>
            </a:r>
            <a:r>
              <a:rPr lang="en-US" sz="2000" dirty="0"/>
              <a:t> 25 </a:t>
            </a:r>
            <a:r>
              <a:rPr lang="en-US" sz="2000" dirty="0" err="1"/>
              <a:t>mln</a:t>
            </a:r>
            <a:r>
              <a:rPr lang="en-US" sz="2000" dirty="0"/>
              <a:t>. </a:t>
            </a:r>
            <a:r>
              <a:rPr lang="en-US" sz="2000" dirty="0" err="1"/>
              <a:t>gektar</a:t>
            </a:r>
            <a:r>
              <a:rPr lang="en-US" sz="2000" dirty="0"/>
              <a:t> </a:t>
            </a:r>
            <a:r>
              <a:rPr lang="en-US" sz="2000" dirty="0" err="1"/>
              <a:t>yer</a:t>
            </a:r>
            <a:r>
              <a:rPr lang="en-US" sz="2000" dirty="0"/>
              <a:t> </a:t>
            </a:r>
            <a:r>
              <a:rPr lang="en-US" sz="2000" dirty="0" err="1"/>
              <a:t>qishloq</a:t>
            </a:r>
            <a:r>
              <a:rPr lang="en-US" sz="2000" dirty="0"/>
              <a:t> </a:t>
            </a:r>
            <a:r>
              <a:rPr lang="ru-RU" sz="2000" dirty="0"/>
              <a:t>х</a:t>
            </a:r>
            <a:r>
              <a:rPr lang="en-US" sz="2000" dirty="0" err="1"/>
              <a:t>o’jalik</a:t>
            </a:r>
            <a:r>
              <a:rPr lang="en-US" sz="2000" dirty="0"/>
              <a:t> </a:t>
            </a:r>
            <a:r>
              <a:rPr lang="en-US" sz="2000" dirty="0" err="1"/>
              <a:t>oborotidan</a:t>
            </a:r>
            <a:r>
              <a:rPr lang="en-US" sz="2000" dirty="0"/>
              <a:t> </a:t>
            </a:r>
            <a:r>
              <a:rPr lang="en-US" sz="2000" dirty="0" err="1"/>
              <a:t>chiqib</a:t>
            </a:r>
            <a:r>
              <a:rPr lang="en-US" sz="2000" dirty="0"/>
              <a:t> </a:t>
            </a:r>
            <a:r>
              <a:rPr lang="en-US" sz="2000" dirty="0" err="1"/>
              <a:t>ketgan</a:t>
            </a:r>
            <a:r>
              <a:rPr lang="en-US" sz="2000" dirty="0"/>
              <a:t> (</a:t>
            </a:r>
            <a:r>
              <a:rPr lang="en-US" sz="2000" dirty="0" err="1"/>
              <a:t>V.A.Kovda</a:t>
            </a:r>
            <a:r>
              <a:rPr lang="en-US" sz="2000" dirty="0"/>
              <a:t>, 1974). Bu </a:t>
            </a:r>
            <a:r>
              <a:rPr lang="en-US" sz="2000" dirty="0" err="1"/>
              <a:t>jarayon</a:t>
            </a:r>
            <a:r>
              <a:rPr lang="en-US" sz="2000" dirty="0"/>
              <a:t> </a:t>
            </a:r>
            <a:r>
              <a:rPr lang="en-US" sz="2000" dirty="0" err="1"/>
              <a:t>O’zbekistonda</a:t>
            </a:r>
            <a:r>
              <a:rPr lang="en-US" sz="2000" dirty="0"/>
              <a:t> ham </a:t>
            </a:r>
            <a:r>
              <a:rPr lang="en-US" sz="2000" dirty="0" err="1"/>
              <a:t>keng</a:t>
            </a:r>
            <a:r>
              <a:rPr lang="en-US" sz="2000" dirty="0"/>
              <a:t> </a:t>
            </a:r>
            <a:r>
              <a:rPr lang="en-US" sz="2000" dirty="0" err="1"/>
              <a:t>avj</a:t>
            </a:r>
            <a:r>
              <a:rPr lang="en-US" sz="2000" dirty="0"/>
              <a:t> </a:t>
            </a:r>
            <a:r>
              <a:rPr lang="en-US" sz="2000" dirty="0" err="1"/>
              <a:t>olgan</a:t>
            </a:r>
            <a:r>
              <a:rPr lang="en-US" sz="2000" dirty="0"/>
              <a:t>. </a:t>
            </a:r>
            <a:r>
              <a:rPr lang="en-US" sz="2000" dirty="0" err="1"/>
              <a:t>Turli</a:t>
            </a:r>
            <a:r>
              <a:rPr lang="en-US" sz="2000" dirty="0"/>
              <a:t> </a:t>
            </a:r>
            <a:r>
              <a:rPr lang="en-US" sz="2000" dirty="0" err="1"/>
              <a:t>darajada</a:t>
            </a:r>
            <a:r>
              <a:rPr lang="en-US" sz="2000" dirty="0"/>
              <a:t> </a:t>
            </a:r>
            <a:r>
              <a:rPr lang="en-US" sz="2000" dirty="0" err="1"/>
              <a:t>sho’rlangan</a:t>
            </a:r>
            <a:r>
              <a:rPr lang="en-US" sz="2000" dirty="0"/>
              <a:t> </a:t>
            </a:r>
            <a:r>
              <a:rPr lang="en-US" sz="2000" dirty="0" err="1"/>
              <a:t>yerlar</a:t>
            </a:r>
            <a:r>
              <a:rPr lang="en-US" sz="2000" dirty="0"/>
              <a:t> </a:t>
            </a:r>
            <a:r>
              <a:rPr lang="en-US" sz="2000" dirty="0" err="1"/>
              <a:t>maydoni</a:t>
            </a:r>
            <a:r>
              <a:rPr lang="en-US" sz="2000" dirty="0"/>
              <a:t> 1968 </a:t>
            </a:r>
            <a:r>
              <a:rPr lang="en-US" sz="2000" dirty="0" err="1"/>
              <a:t>yildagiga</a:t>
            </a:r>
            <a:r>
              <a:rPr lang="en-US" sz="2000" dirty="0"/>
              <a:t> </a:t>
            </a:r>
            <a:r>
              <a:rPr lang="en-US" sz="2000" dirty="0" err="1"/>
              <a:t>nisbatan</a:t>
            </a:r>
            <a:r>
              <a:rPr lang="en-US" sz="2000" dirty="0"/>
              <a:t> 1987 </a:t>
            </a:r>
            <a:r>
              <a:rPr lang="en-US" sz="2000" dirty="0" err="1"/>
              <a:t>yilga</a:t>
            </a:r>
            <a:r>
              <a:rPr lang="en-US" sz="2000" dirty="0"/>
              <a:t> </a:t>
            </a:r>
            <a:r>
              <a:rPr lang="en-US" sz="2000" dirty="0" err="1"/>
              <a:t>kelib</a:t>
            </a:r>
            <a:r>
              <a:rPr lang="en-US" sz="2000" dirty="0"/>
              <a:t> 770 </a:t>
            </a:r>
            <a:r>
              <a:rPr lang="en-US" sz="2000" dirty="0" err="1"/>
              <a:t>ming</a:t>
            </a:r>
            <a:r>
              <a:rPr lang="en-US" sz="2000" dirty="0"/>
              <a:t> </a:t>
            </a:r>
            <a:r>
              <a:rPr lang="en-US" sz="2000" dirty="0" err="1"/>
              <a:t>gektarga</a:t>
            </a:r>
            <a:r>
              <a:rPr lang="en-US" sz="2000" dirty="0"/>
              <a:t> </a:t>
            </a:r>
            <a:r>
              <a:rPr lang="en-US" sz="2000" dirty="0" err="1"/>
              <a:t>ko’paydi</a:t>
            </a:r>
            <a:r>
              <a:rPr lang="en-US" sz="2000" dirty="0"/>
              <a:t> </a:t>
            </a:r>
            <a:r>
              <a:rPr lang="en-US" sz="2000" dirty="0" err="1"/>
              <a:t>va</a:t>
            </a:r>
            <a:r>
              <a:rPr lang="en-US" sz="2000" dirty="0"/>
              <a:t> 1990 </a:t>
            </a:r>
            <a:r>
              <a:rPr lang="en-US" sz="2000" dirty="0" err="1"/>
              <a:t>yilda</a:t>
            </a:r>
            <a:r>
              <a:rPr lang="en-US" sz="2000" dirty="0"/>
              <a:t> 1970,7 </a:t>
            </a:r>
            <a:r>
              <a:rPr lang="en-US" sz="2000" dirty="0" err="1"/>
              <a:t>ming</a:t>
            </a:r>
            <a:r>
              <a:rPr lang="en-US" sz="2000" dirty="0"/>
              <a:t> </a:t>
            </a:r>
            <a:r>
              <a:rPr lang="en-US" sz="2000" dirty="0" err="1"/>
              <a:t>gektar</a:t>
            </a:r>
            <a:r>
              <a:rPr lang="en-US" sz="2000" dirty="0"/>
              <a:t> (</a:t>
            </a:r>
            <a:r>
              <a:rPr lang="en-US" sz="2000" dirty="0" err="1"/>
              <a:t>O’zbekistonning</a:t>
            </a:r>
            <a:r>
              <a:rPr lang="en-US" sz="2000" dirty="0"/>
              <a:t> </a:t>
            </a:r>
            <a:r>
              <a:rPr lang="en-US" sz="2000" dirty="0" err="1"/>
              <a:t>barcha</a:t>
            </a:r>
            <a:r>
              <a:rPr lang="en-US" sz="2000" dirty="0"/>
              <a:t> </a:t>
            </a:r>
            <a:r>
              <a:rPr lang="en-US" sz="2000" dirty="0" err="1"/>
              <a:t>sug’oriladigan</a:t>
            </a:r>
            <a:r>
              <a:rPr lang="en-US" sz="2000" dirty="0"/>
              <a:t> </a:t>
            </a:r>
            <a:r>
              <a:rPr lang="en-US" sz="2000" dirty="0" err="1"/>
              <a:t>yerlari</a:t>
            </a:r>
            <a:r>
              <a:rPr lang="en-US" sz="2000" dirty="0"/>
              <a:t> 4,2 mln.ga)</a:t>
            </a:r>
            <a:r>
              <a:rPr lang="en-US" sz="2000" dirty="0" err="1"/>
              <a:t>ni</a:t>
            </a:r>
            <a:r>
              <a:rPr lang="en-US" sz="2000" dirty="0"/>
              <a:t>  </a:t>
            </a:r>
            <a:r>
              <a:rPr lang="en-US" sz="2000" dirty="0" err="1"/>
              <a:t>tashkil</a:t>
            </a:r>
            <a:r>
              <a:rPr lang="en-US" sz="2000" dirty="0"/>
              <a:t> </a:t>
            </a:r>
            <a:r>
              <a:rPr lang="en-US" sz="2000" dirty="0" err="1"/>
              <a:t>etadi</a:t>
            </a:r>
            <a:r>
              <a:rPr lang="en-US" sz="2000" dirty="0"/>
              <a:t>. </a:t>
            </a:r>
            <a:r>
              <a:rPr lang="en-US" sz="2000" dirty="0" err="1"/>
              <a:t>Yerning</a:t>
            </a:r>
            <a:r>
              <a:rPr lang="en-US" sz="2000" dirty="0"/>
              <a:t> </a:t>
            </a:r>
            <a:r>
              <a:rPr lang="en-US" sz="2000" dirty="0" err="1"/>
              <a:t>qayta</a:t>
            </a:r>
            <a:r>
              <a:rPr lang="en-US" sz="2000" dirty="0"/>
              <a:t> </a:t>
            </a:r>
            <a:r>
              <a:rPr lang="en-US" sz="2000" dirty="0" err="1"/>
              <a:t>sho’rlanishi</a:t>
            </a:r>
            <a:r>
              <a:rPr lang="en-US" sz="2000" dirty="0"/>
              <a:t> </a:t>
            </a:r>
            <a:r>
              <a:rPr lang="en-US" sz="2000" dirty="0" err="1"/>
              <a:t>tufayli</a:t>
            </a:r>
            <a:r>
              <a:rPr lang="en-US" sz="2000" dirty="0"/>
              <a:t> </a:t>
            </a:r>
            <a:r>
              <a:rPr lang="en-US" sz="2000" dirty="0" err="1"/>
              <a:t>jumhuriyatda</a:t>
            </a:r>
            <a:r>
              <a:rPr lang="en-US" sz="2000" dirty="0"/>
              <a:t> 167,8 </a:t>
            </a:r>
            <a:r>
              <a:rPr lang="en-US" sz="2000" dirty="0" err="1"/>
              <a:t>ming</a:t>
            </a:r>
            <a:r>
              <a:rPr lang="en-US" sz="2000" dirty="0"/>
              <a:t> </a:t>
            </a:r>
            <a:r>
              <a:rPr lang="en-US" sz="2000" dirty="0" err="1"/>
              <a:t>gektar</a:t>
            </a:r>
            <a:r>
              <a:rPr lang="en-US" sz="2000" dirty="0"/>
              <a:t> </a:t>
            </a:r>
            <a:r>
              <a:rPr lang="en-US" sz="2000" dirty="0" err="1"/>
              <a:t>maydon</a:t>
            </a:r>
            <a:r>
              <a:rPr lang="en-US" sz="2000" dirty="0"/>
              <a:t> </a:t>
            </a:r>
            <a:r>
              <a:rPr lang="en-US" sz="2000" dirty="0" err="1"/>
              <a:t>yaroqsiz</a:t>
            </a:r>
            <a:r>
              <a:rPr lang="en-US" sz="2000" dirty="0"/>
              <a:t> </a:t>
            </a:r>
            <a:r>
              <a:rPr lang="en-US" sz="2000" dirty="0" err="1"/>
              <a:t>holda</a:t>
            </a:r>
            <a:r>
              <a:rPr lang="en-US" sz="2000" dirty="0"/>
              <a:t> </a:t>
            </a:r>
            <a:r>
              <a:rPr lang="en-US" sz="2000" dirty="0" err="1"/>
              <a:t>kelgan</a:t>
            </a:r>
            <a:r>
              <a:rPr lang="en-US" sz="2000" dirty="0"/>
              <a:t>. 600 </a:t>
            </a:r>
            <a:r>
              <a:rPr lang="en-US" sz="2000" dirty="0" err="1"/>
              <a:t>ming</a:t>
            </a:r>
            <a:r>
              <a:rPr lang="en-US" sz="2000" dirty="0"/>
              <a:t> </a:t>
            </a:r>
            <a:r>
              <a:rPr lang="en-US" sz="2000" dirty="0" err="1"/>
              <a:t>gektar</a:t>
            </a:r>
            <a:r>
              <a:rPr lang="en-US" sz="2000" dirty="0"/>
              <a:t> </a:t>
            </a:r>
            <a:r>
              <a:rPr lang="en-US" sz="2000" dirty="0" err="1"/>
              <a:t>yer</a:t>
            </a:r>
            <a:r>
              <a:rPr lang="en-US" sz="2000" dirty="0"/>
              <a:t> </a:t>
            </a:r>
            <a:r>
              <a:rPr lang="en-US" sz="2000" dirty="0" err="1"/>
              <a:t>botqoqlangan</a:t>
            </a:r>
            <a:r>
              <a:rPr lang="en-US" sz="2000" dirty="0"/>
              <a:t>. </a:t>
            </a:r>
            <a:r>
              <a:rPr lang="en-US" sz="2000" dirty="0" err="1"/>
              <a:t>Ko’pincha</a:t>
            </a:r>
            <a:r>
              <a:rPr lang="en-US" sz="2000" dirty="0"/>
              <a:t> </a:t>
            </a:r>
            <a:r>
              <a:rPr lang="en-US" sz="2000" dirty="0" err="1"/>
              <a:t>bu</a:t>
            </a:r>
            <a:r>
              <a:rPr lang="en-US" sz="2000" dirty="0"/>
              <a:t> </a:t>
            </a:r>
            <a:r>
              <a:rPr lang="en-US" sz="2000" dirty="0" err="1"/>
              <a:t>hol</a:t>
            </a:r>
            <a:r>
              <a:rPr lang="en-US" sz="2000" dirty="0"/>
              <a:t> </a:t>
            </a:r>
            <a:r>
              <a:rPr lang="en-US" sz="2000" dirty="0" err="1"/>
              <a:t>yerni</a:t>
            </a:r>
            <a:r>
              <a:rPr lang="en-US" sz="2000" dirty="0"/>
              <a:t> </a:t>
            </a:r>
            <a:r>
              <a:rPr lang="en-US" sz="2000" dirty="0" err="1"/>
              <a:t>normadan</a:t>
            </a:r>
            <a:r>
              <a:rPr lang="en-US" sz="2000" dirty="0"/>
              <a:t> </a:t>
            </a:r>
            <a:r>
              <a:rPr lang="en-US" sz="2000" dirty="0" err="1"/>
              <a:t>ortiqcha</a:t>
            </a:r>
            <a:r>
              <a:rPr lang="en-US" sz="2000" dirty="0"/>
              <a:t> </a:t>
            </a:r>
            <a:r>
              <a:rPr lang="en-US" sz="2000" dirty="0" err="1"/>
              <a:t>sug’orish</a:t>
            </a:r>
            <a:r>
              <a:rPr lang="en-US" sz="2000" dirty="0"/>
              <a:t>, </a:t>
            </a:r>
            <a:r>
              <a:rPr lang="en-US" sz="2000" dirty="0" err="1"/>
              <a:t>kollektor-zovur</a:t>
            </a:r>
            <a:r>
              <a:rPr lang="en-US" sz="2000" dirty="0"/>
              <a:t> </a:t>
            </a:r>
            <a:r>
              <a:rPr lang="en-US" sz="2000" dirty="0" err="1"/>
              <a:t>sistemalarining</a:t>
            </a:r>
            <a:r>
              <a:rPr lang="en-US" sz="2000" dirty="0"/>
              <a:t> </a:t>
            </a:r>
            <a:r>
              <a:rPr lang="en-US" sz="2000" dirty="0" err="1"/>
              <a:t>yomon</a:t>
            </a:r>
            <a:r>
              <a:rPr lang="en-US" sz="2000" dirty="0"/>
              <a:t> </a:t>
            </a:r>
            <a:r>
              <a:rPr lang="en-US" sz="2000" dirty="0" err="1"/>
              <a:t>ishlashi</a:t>
            </a:r>
            <a:r>
              <a:rPr lang="en-US" sz="2000" dirty="0"/>
              <a:t> </a:t>
            </a:r>
            <a:r>
              <a:rPr lang="en-US" sz="2000" dirty="0" err="1"/>
              <a:t>tufayli</a:t>
            </a:r>
            <a:r>
              <a:rPr lang="en-US" sz="2000" dirty="0"/>
              <a:t> </a:t>
            </a:r>
            <a:r>
              <a:rPr lang="en-US" sz="2000" dirty="0" err="1"/>
              <a:t>yuzaga</a:t>
            </a:r>
            <a:r>
              <a:rPr lang="en-US" sz="2000" dirty="0"/>
              <a:t> </a:t>
            </a:r>
            <a:r>
              <a:rPr lang="en-US" sz="2000" dirty="0" err="1"/>
              <a:t>keladi</a:t>
            </a:r>
            <a:r>
              <a:rPr lang="en-US" sz="2000" dirty="0"/>
              <a:t>.</a:t>
            </a:r>
            <a:endParaRPr lang="ru-RU" sz="2000" dirty="0"/>
          </a:p>
          <a:p>
            <a:endParaRPr lang="ru-RU" sz="2000" dirty="0"/>
          </a:p>
        </p:txBody>
      </p:sp>
    </p:spTree>
    <p:extLst>
      <p:ext uri="{BB962C8B-B14F-4D97-AF65-F5344CB8AC3E}">
        <p14:creationId xmlns:p14="http://schemas.microsoft.com/office/powerpoint/2010/main" val="82109914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1756" y="221381"/>
            <a:ext cx="10183528" cy="6636619"/>
          </a:xfrm>
        </p:spPr>
        <p:txBody>
          <a:bodyPr>
            <a:normAutofit/>
          </a:bodyPr>
          <a:lstStyle/>
          <a:p>
            <a:r>
              <a:rPr lang="uz-Cyrl-UZ" sz="2000" dirty="0"/>
              <a:t>Hozirgi kunda Respublikadagi sho’rlangan yerlar jami sug’oriladigan yerlarning 64,4 foizini tashkil etadi,shusababli kuchsiz sho’rlangan yerlar 35,4 foiz, o’rtacha sho’rlangan 17,9 foiz va kuchli sho’rlangan yerlar 11,2 foizni tashkil qiladi. 2000 yilga kelib kuchsiz sho’rlangan tuproqlar maydoni 1990 yildagiga qaraganda 8,4 foizga, o’rtacha sho’rlangan maydonlar 22,1 foizga va kuchli sho’rlangan yerlar maydonlari 5,8 foizga ortgan. Bugungi kunda respublikamizda sug’oriladigan yerlarning yarmidan ko’prog’ini ta’mirlab, meliorativ holatini yaхshilash talab etiladi.</a:t>
            </a:r>
            <a:endParaRPr lang="ru-RU" sz="2000" dirty="0"/>
          </a:p>
          <a:p>
            <a:r>
              <a:rPr lang="uz-Cyrl-UZ" sz="2000" dirty="0"/>
              <a:t>         Sun’iy suv havzalarining keyingi yillarida ko’p vujudga keltirilishi natijasida, daryo vodiylaridagi strukturasi oson buziladigan yerlar unumdorligi va o’tloqlar mahsuldorligi kamayib ketdi. Faydali qazilmalarni ochiq holda qazib olish natijasida tuproq qoplamining buzilib yo’qolishi kuchayib bormoqda.</a:t>
            </a:r>
            <a:endParaRPr lang="ru-RU" sz="2000" dirty="0"/>
          </a:p>
          <a:p>
            <a:r>
              <a:rPr lang="uz-Cyrl-UZ" sz="2000" dirty="0"/>
              <a:t>         Keyingi yillarda Yer sharida maydonlarning sahrolanish jarayoni, kuchaymoqda. Hozir qit’alar yuzasining 36-40 fozi cho’lga aylangan. Har yili 25 mln. gektar yer sahrolarga aylanmoqda.Gumus tuproq unumdorligini belgilovchi muhim omildir. Lekin keyingi yillari tuproqning holati nihoyatda yomonlashuvi natijasida O’rta Osiyoning paхtachilik rayonlarida tuproq chirindisi qariyib 40-50 foizga kamaydi. Tarkibida 1,5-2 foiz gumus bo’lgan sug’oriladigan tuproqlarda faqatgina 0,7-0,9 foiz chirindi qoldi, хolos. </a:t>
            </a:r>
            <a:endParaRPr lang="ru-RU" sz="2000" dirty="0"/>
          </a:p>
        </p:txBody>
      </p:sp>
    </p:spTree>
    <p:extLst>
      <p:ext uri="{BB962C8B-B14F-4D97-AF65-F5344CB8AC3E}">
        <p14:creationId xmlns:p14="http://schemas.microsoft.com/office/powerpoint/2010/main" val="14897889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6253"/>
            <a:ext cx="10250905" cy="6689558"/>
          </a:xfrm>
        </p:spPr>
        <p:txBody>
          <a:bodyPr>
            <a:noAutofit/>
          </a:bodyPr>
          <a:lstStyle/>
          <a:p>
            <a:pPr algn="just"/>
            <a:r>
              <a:rPr lang="uz-Cyrl-UZ" sz="2400" dirty="0"/>
              <a:t> </a:t>
            </a:r>
            <a:r>
              <a:rPr lang="uz-Cyrl-UZ" sz="2400" dirty="0">
                <a:latin typeface="Times New Roman" pitchFamily="18" charset="0"/>
                <a:cs typeface="Times New Roman" pitchFamily="18" charset="0"/>
              </a:rPr>
              <a:t>3. Hozirgi vaqtning dolzarb vazifalaridan biri, tuproqqa fosforli o’g’itlar bilan birga kelib qo’shiladigan radiy, uran va toriyning tabiiy radioaktiv izotoplari -radionukleidlari bilan ifloslanish хafvini tadqiqot qilishdan iborat. Ko’pgina ruda konlarining fosforitlarida bu elementlarning miqdori, ularning tuproqdagi klark miqdoridan ancha ko’p bo’lishi mumkin. Atrof-muhitni o’simliklardan ortib qolgan o’g’itlar bilan mumkin qadar kam  ifloslantiradigan, lekin iloji boricha yuqori hosil olishni ta’minlaydigan o’g’it normalarini aniqlashshumaqsadda tuproqdan ko’chib yuruvchi oziq moddalar miqdorini hamda o’simliklarning rivojlanish хususiyatlarini hisobga olgan holda o’g’itlar dozasi va qo’llanish muddatini  aniqlab olish zarur. Buning uchun o’g’itlardan oqilona foydalanish maqsadida tuproqlarni agrokimyoviy diagnostikadan o’tkazishni tashkil etish kyerak.O’g’itlardan tuproq-iqlim sharoitlari va etishtiriladigan ekinlar ehtiyojlarini hisobga olgan holda foydalanilganda, o’g’itlar ortiqcha ishlatilmaydi va kam isrof bo’ladi. Ekologik jihatdan toza o’g’itlardan yuqori normada ishlatilganda hosildorlik ham yuqori bo’ladi. Masalan, Golllandiyada ekologik jihatdan ancha toza minyeral o’g’itlar gektariga 800 kg gacha dozada ishlatilib, gektaridan 70 ts gacha g’alla hosili olinadi.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398282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6" y="154005"/>
            <a:ext cx="9779268" cy="5887358"/>
          </a:xfrm>
        </p:spPr>
        <p:txBody>
          <a:bodyPr>
            <a:normAutofit lnSpcReduction="10000"/>
          </a:bodyPr>
          <a:lstStyle/>
          <a:p>
            <a:pPr algn="just"/>
            <a:r>
              <a:rPr lang="uz-Cyrl-UZ" sz="2800" dirty="0">
                <a:latin typeface="Times New Roman" pitchFamily="18" charset="0"/>
                <a:cs typeface="Times New Roman" pitchFamily="18" charset="0"/>
              </a:rPr>
              <a:t>Har yili jahonda 1,25 mln. tonnadan ko’p pestitsid chiqarilmoqda. 1970 yillarda pestitsidlardan foydalanish AQSH da o’rtacha 0,24 kg-ga, G’arbiy Evropada - 0,3 kg-ga, YAponiyada - 1,74 kg-ga ni tashkil etdi. O’rta Osiyoning paхtachilik nohiyatlarida gektariga 20 kg to’g’ri keldi. Qo’llaniladigan pestitsidlarning yarmi mutagen ya’ni hayvonlar va odamlar irsiyatiga ta’sir etib, tabiatni o’zgartiradigan turiga to’g’ri keladi. SHuning uchun pestitsidlar tonna og’irligi miqdoriga ko’ra kimyoviy ifloslanishning 0,2 foizini tashkil etsa-da, bu moddalar yuqori biologk faoliyati jihatidan zararli ta’sirini kamaytirish uchun uning turlarini takomillashtirish, zararli elementlarini chiqarib tashlash, tez parchalanadigan va kam yeriydigan zaharsiz preparatlar yaratish muhim vazifa hisoblanadi.</a:t>
            </a:r>
            <a:endParaRPr lang="ru-RU" sz="28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136230278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754" y="231007"/>
            <a:ext cx="9615638" cy="6439300"/>
          </a:xfrm>
        </p:spPr>
        <p:txBody>
          <a:bodyPr>
            <a:noAutofit/>
          </a:bodyPr>
          <a:lstStyle/>
          <a:p>
            <a:r>
              <a:rPr lang="uz-Cyrl-UZ" sz="2400" dirty="0">
                <a:latin typeface="Times New Roman" pitchFamily="18" charset="0"/>
                <a:cs typeface="Times New Roman" pitchFamily="18" charset="0"/>
              </a:rPr>
              <a:t>Hozirgi atrof-muhitning og’ir metallar bilan ifloslanishidan muhofaza qilishga alohida e’tibor byerilmoqda. Ular biosfyerada ko’p to’planganda tirik organizmlar mutanosibligi buzilib, har хil salbiy oqibatlar kelib chiqadi. Tuproqda mikrobiologik va biokimyoviy jarayonlarning yo’nalishi va intensivligi o’zgaradi, tuproq unumdorligi pasayadi. Og’ir metallarning dozasi yuqori bo’lsa, fyermentlarning faoliyati va tuproqda havo almashinuvi pasayadi. Qayta ishlanmagan oqava suvlar cho’kmasidan o’g’it sifatida foydalanishdan oldin uning tarkibidagi og’ir metallar borligini kimyoviy analiz qilish yo’li bilan aniqlash kyerak. Bunday cho’kmalarning (quruq modda hisobiga) har kilogrammida qo’rg’oshin 1200 mg, kadmiy-20, хrom -1200, mis-1200, nikel-200, simob -25 va ruх-3000 mg dan oshmasa o’g’it sifatida foydalanish mumkin.Tuproqdagi og’ir metallar miqdorini kamaytirish maqsadida ion almashinuv хususiyatiga ega bo’lgan smolalardan foydalanish samaralidir. Kation almashinuviga ega bo’lgan smolalar og’ir metallarni o’ziga yutadi va natijada o’simliklar undan juda kam zaharlanadi.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0668358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1" y="192505"/>
            <a:ext cx="9837018" cy="5848857"/>
          </a:xfrm>
        </p:spPr>
        <p:txBody>
          <a:bodyPr>
            <a:normAutofit/>
          </a:bodyPr>
          <a:lstStyle/>
          <a:p>
            <a:r>
              <a:rPr lang="uz-Cyrl-UZ" b="1" i="1" dirty="0"/>
              <a:t>Тупроқларга антопоген таъсир ва унинг экологик оқибатлари.</a:t>
            </a:r>
            <a:r>
              <a:rPr lang="uz-Cyrl-UZ" b="1" dirty="0"/>
              <a:t> </a:t>
            </a:r>
            <a:r>
              <a:rPr lang="uz-Cyrl-UZ" dirty="0"/>
              <a:t>Тупроқ маълум даражада барқарор ўзига хос тизим ҳисобланади, аммо у сурункали ва кучли антропоген таъсирга жуда сезгир бўлади. Инсон тупроққа ундан фойдаланиш, яъни ҳайдаш, экин экиш, суғориш, ҳайвонларни боқиш, техник воситаларни қўллаш, минерал ўғитлар ва пестицидларни қўллаш жараёнларида тазйиқ ўтказилади. </a:t>
            </a:r>
            <a:endParaRPr lang="ru-RU" dirty="0"/>
          </a:p>
          <a:p>
            <a:r>
              <a:rPr lang="uz-Cyrl-UZ" dirty="0"/>
              <a:t>Ҳозирги пайтдаги ер ресурслари билан боғлиқ экологик муаммоларнинг негизида озиқ-овқат маҳсулотлари ва қишлоқ хўжалиги хом ашёлари миқдорини аҳоли жон бошига нисбатан камайиб кетаётганлиги ва тупроқларнинг экологик ҳолатини ёмонлашиб бораётганлиги ётади. Бундай салбий жараёнларнинг бош сабабчиси тупроқлар деградациясининг кучайиши ва деҳқончилик ерлари майдонининг қисқариб боришидир.</a:t>
            </a:r>
            <a:endParaRPr lang="ru-RU" dirty="0"/>
          </a:p>
          <a:p>
            <a:r>
              <a:rPr lang="uz-Cyrl-UZ" b="1" i="1" dirty="0"/>
              <a:t>Тупроқлар деградацияси</a:t>
            </a:r>
            <a:r>
              <a:rPr lang="uz-Cyrl-UZ" dirty="0"/>
              <a:t> дейилганда тупроқларни эрозия ҳамда дефляцияга учраши, иккиламчи шўрланиши, ифлосланиши,</a:t>
            </a:r>
            <a:r>
              <a:rPr lang="uz-Cyrl-UZ" b="1" dirty="0"/>
              <a:t> </a:t>
            </a:r>
            <a:r>
              <a:rPr lang="uz-Cyrl-UZ" dirty="0"/>
              <a:t>қашшоқлашуви, ботқоқланиши, заҳарланиши каби салбий антропоген таъсирлар натижасида хусусиятларини ёмонлашуви ва унинг оқибатида унумдорлигини кескин пасайиб кетиши тушунилади ва иқтисодий жиҳатдан хавфли бўлган комплекс жараёнлар тушунилади. Демак, деградация экологик ва иқтисодий жиҳатдан хавфли бўлган комплекс жараёндир.</a:t>
            </a:r>
            <a:endParaRPr lang="ru-RU" dirty="0"/>
          </a:p>
          <a:p>
            <a:endParaRPr lang="ru-RU" dirty="0"/>
          </a:p>
        </p:txBody>
      </p:sp>
    </p:spTree>
    <p:extLst>
      <p:ext uri="{BB962C8B-B14F-4D97-AF65-F5344CB8AC3E}">
        <p14:creationId xmlns:p14="http://schemas.microsoft.com/office/powerpoint/2010/main" val="19193202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505" y="404261"/>
            <a:ext cx="9355755" cy="5637101"/>
          </a:xfrm>
        </p:spPr>
        <p:txBody>
          <a:bodyPr>
            <a:normAutofit/>
          </a:bodyPr>
          <a:lstStyle/>
          <a:p>
            <a:r>
              <a:rPr lang="uz-Cyrl-UZ" dirty="0"/>
              <a:t>Ҳозирги даврда дунё бўйича деградация ва бошқа сабаблар оқибатида йилига 7 млн гектар ҳайдалма ер йўқотилмоқда. Бундан ташқари, йилига миллионлаб гектар яроқли унумдор ерлар саноат корхоналари, сув омборлари, конлар, йўллар, қувурлар ўтказиш, электр ва алоқа тармоқлари, аэродромлар, аҳоли пунктлари қурилиши каби нодеҳқончилик мақсадларга ажратилмоқда. БМТ маълумотларига кўра, дунёда фақат шаҳар ва йўллар қурилиши учун йилига 300 минг гектар ҳайдалма ердан фойдаланилади. </a:t>
            </a:r>
            <a:endParaRPr lang="ru-RU" dirty="0"/>
          </a:p>
          <a:p>
            <a:r>
              <a:rPr lang="uz-Cyrl-UZ" b="1" i="1" dirty="0"/>
              <a:t>Тупроқлар эрозияси</a:t>
            </a:r>
            <a:r>
              <a:rPr lang="uz-Cyrl-UZ" b="1" dirty="0"/>
              <a:t> </a:t>
            </a:r>
            <a:r>
              <a:rPr lang="uz-Cyrl-UZ" dirty="0"/>
              <a:t>деб тупроқнинг юза унумдор қатламларини сув, шамол ва бошқа антропоген таъсирлар остида ювилиб, учуриб кетилиши ва емирилишига айтилади. Эрозия жараёни тупроққа жуда кучли салбий таъсир кўрсатади. Унинг натижасида тупроқнинг кўп хусусиятларини белгиловчи гумус ва майда коллоид заррачалар миқдори камайиб кетади, оқибатда тупроқнинг ғоваклиги, сув ушлаш ва ўтказиш, термик, зичлик, озуқа моддалари, биологик фаоллиги, ўз-ўзини тозалаш ва тиклаш каби бир қатор агроэкологик кшрсаткичлари ёмонлашиб, унумдорлиги сезиларли пасайиб кетади.</a:t>
            </a:r>
            <a:endParaRPr lang="ru-RU" dirty="0"/>
          </a:p>
          <a:p>
            <a:r>
              <a:rPr lang="uz-Cyrl-UZ" dirty="0"/>
              <a:t>Эрозияда тупроқ гумусининг камайиши туфайли тупроқнинг энергетик захираси камайиб кетади. Бир гектар ернинг бир сантиметр гумусли қатлами ювилиб ёки учуриб кетилиши 167472*10</a:t>
            </a:r>
            <a:r>
              <a:rPr lang="uz-Cyrl-UZ" baseline="30000" dirty="0"/>
              <a:t>6</a:t>
            </a:r>
            <a:r>
              <a:rPr lang="uz-Cyrl-UZ" dirty="0"/>
              <a:t> жоул энергия йўқолишига тенг бўлади.</a:t>
            </a:r>
            <a:endParaRPr lang="ru-RU" dirty="0"/>
          </a:p>
        </p:txBody>
      </p:sp>
    </p:spTree>
    <p:extLst>
      <p:ext uri="{BB962C8B-B14F-4D97-AF65-F5344CB8AC3E}">
        <p14:creationId xmlns:p14="http://schemas.microsoft.com/office/powerpoint/2010/main" val="23397079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Cyrl-UZ" b="1" dirty="0"/>
              <a:t>1-mavzu</a:t>
            </a:r>
            <a:r>
              <a:rPr lang="uz-Cyrl-UZ" dirty="0"/>
              <a:t> </a:t>
            </a:r>
            <a:r>
              <a:rPr lang="uz-Cyrl-UZ" b="1" dirty="0"/>
              <a:t>Tuproq va agroekologiyasi fanining predmeti, vazifalari va o‘rganish usullari.</a:t>
            </a:r>
            <a:r>
              <a:rPr lang="uz-Cyrl-UZ" dirty="0"/>
              <a:t> </a:t>
            </a:r>
            <a:endParaRPr lang="ru-RU" dirty="0"/>
          </a:p>
        </p:txBody>
      </p:sp>
      <p:sp>
        <p:nvSpPr>
          <p:cNvPr id="3" name="Объект 2"/>
          <p:cNvSpPr>
            <a:spLocks noGrp="1"/>
          </p:cNvSpPr>
          <p:nvPr>
            <p:ph idx="1"/>
          </p:nvPr>
        </p:nvSpPr>
        <p:spPr/>
        <p:txBody>
          <a:bodyPr/>
          <a:lstStyle/>
          <a:p>
            <a:r>
              <a:rPr lang="en-US" sz="2400" dirty="0" err="1">
                <a:latin typeface="Times New Roman" pitchFamily="18" charset="0"/>
                <a:cs typeface="Times New Roman" pitchFamily="18" charset="0"/>
              </a:rPr>
              <a:t>Reja</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agroekologiya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tushuncha</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2. Fanning </a:t>
            </a:r>
            <a:r>
              <a:rPr lang="en-US" sz="2400" dirty="0" err="1">
                <a:latin typeface="Times New Roman" pitchFamily="18" charset="0"/>
                <a:cs typeface="Times New Roman" pitchFamily="18" charset="0"/>
              </a:rPr>
              <a:t>predmeti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ob’ekti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uslublari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vazifalari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3.Tabiiy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ijtimoiy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bog’liqligi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       Tayanch iboralar:  tuproq ekologiyasi, </a:t>
            </a:r>
            <a:r>
              <a:rPr lang="uz-Cyrl-UZ" sz="2400" u="sng" dirty="0">
                <a:latin typeface="Times New Roman" pitchFamily="18" charset="0"/>
                <a:cs typeface="Times New Roman" pitchFamily="18" charset="0"/>
                <a:hlinkClick r:id="rId3"/>
              </a:rPr>
              <a:t>tuproq genyeratsiyasi</a:t>
            </a:r>
            <a:r>
              <a:rPr lang="uz-Cyrl-UZ" sz="2400" dirty="0">
                <a:latin typeface="Times New Roman" pitchFamily="18" charset="0"/>
                <a:cs typeface="Times New Roman" pitchFamily="18" charset="0"/>
              </a:rPr>
              <a:t>, agro</a:t>
            </a:r>
            <a:r>
              <a:rPr lang="uz-Cyrl-UZ" sz="2400" u="sng" dirty="0">
                <a:latin typeface="Times New Roman" pitchFamily="18" charset="0"/>
                <a:cs typeface="Times New Roman" pitchFamily="18" charset="0"/>
                <a:hlinkClick r:id="rId4"/>
              </a:rPr>
              <a:t>ekologiya</a:t>
            </a:r>
            <a:r>
              <a:rPr lang="uz-Cyrl-UZ" sz="2400" dirty="0">
                <a:latin typeface="Times New Roman" pitchFamily="18" charset="0"/>
                <a:cs typeface="Times New Roman" pitchFamily="18" charset="0"/>
              </a:rPr>
              <a:t>, iqlim, bioiqlim, mintaqa, </a:t>
            </a:r>
            <a:r>
              <a:rPr lang="uz-Cyrl-UZ" sz="2400" u="sng" dirty="0">
                <a:latin typeface="Times New Roman" pitchFamily="18" charset="0"/>
                <a:cs typeface="Times New Roman" pitchFamily="18" charset="0"/>
                <a:hlinkClick r:id="rId5"/>
              </a:rPr>
              <a:t>tuproq zonalari</a:t>
            </a:r>
            <a:r>
              <a:rPr lang="uz-Cyrl-UZ" sz="2400" dirty="0">
                <a:latin typeface="Times New Roman" pitchFamily="18" charset="0"/>
                <a:cs typeface="Times New Roman" pitchFamily="18" charset="0"/>
              </a:rPr>
              <a:t>, tuproqning vyertikal tuzilish, ,tuproq hosil bo’lishi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2416225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8596668" cy="5614642"/>
          </a:xfrm>
        </p:spPr>
        <p:txBody>
          <a:bodyPr/>
          <a:lstStyle/>
          <a:p>
            <a:r>
              <a:rPr lang="uz-Cyrl-UZ" dirty="0"/>
              <a:t> 1. </a:t>
            </a:r>
            <a:r>
              <a:rPr lang="uz-Cyrl-UZ" b="1" dirty="0"/>
              <a:t>Tuproq va agroekologiya to’g’risida tushuncha</a:t>
            </a:r>
            <a:endParaRPr lang="ru-RU" dirty="0"/>
          </a:p>
          <a:p>
            <a:r>
              <a:rPr lang="uz-Cyrl-UZ" dirty="0"/>
              <a:t>Tuproq ekologiyasi va agroekologiya “Umumiy ekologiyaning asosiy qisimlaaridan biri hisoblanadi. Tuproq ekologiyasi va agroekologiya tuproqlarda va agroseno’zlarda uchraydigan </a:t>
            </a:r>
            <a:r>
              <a:rPr lang="uz-Cyrl-UZ" u="sng" dirty="0">
                <a:hlinkClick r:id="rId2"/>
              </a:rPr>
              <a:t>tuproqlarni turli ifloslahishi</a:t>
            </a:r>
            <a:r>
              <a:rPr lang="uz-Cyrl-UZ" dirty="0"/>
              <a:t>, yemirilishi, sho’rlanishi, tirik </a:t>
            </a:r>
            <a:r>
              <a:rPr lang="uz-Latn-UZ" dirty="0"/>
              <a:t>o</a:t>
            </a:r>
            <a:r>
              <a:rPr lang="uz-Cyrl-UZ" dirty="0"/>
              <a:t>rganizimlarni bir-biri bilan va ularning tuproq muhitidagi abiotik va bio’tik omillar bilan bo’lib o’tadigan munosabatlarini o’rganish jarayonida edafik omillar ro’lini tuproq usti va tuproq qatlamlarida uchraydigan tirik o’rganizimlarning o’sish, ko’payish, rivojlanish va tarqalish qonunlarini yoritadi. Undan tashqari tuproqni fizikaviy tuzilishi, kimyoviy va biologik hususiyatlari va uning mahsuldorligiga salbiy Hamda ijobiy tasir qiladigan turli antropogen omillarning mohiyati har tomonlama o’rganiladi va bu holat fanning asosiy yo’nalshlaridan biri hisoblanadi.</a:t>
            </a:r>
            <a:endParaRPr lang="ru-RU" dirty="0"/>
          </a:p>
        </p:txBody>
      </p:sp>
    </p:spTree>
    <p:extLst>
      <p:ext uri="{BB962C8B-B14F-4D97-AF65-F5344CB8AC3E}">
        <p14:creationId xmlns:p14="http://schemas.microsoft.com/office/powerpoint/2010/main" val="105833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167641"/>
            <a:ext cx="9875520" cy="5873722"/>
          </a:xfrm>
        </p:spPr>
        <p:txBody>
          <a:bodyPr>
            <a:normAutofit/>
          </a:bodyPr>
          <a:lstStyle/>
          <a:p>
            <a:pPr algn="just"/>
            <a:r>
              <a:rPr lang="uz-Cyrl-UZ" sz="2000" dirty="0">
                <a:latin typeface="Times New Roman" pitchFamily="18" charset="0"/>
                <a:cs typeface="Times New Roman" pitchFamily="18" charset="0"/>
              </a:rPr>
              <a:t>Tuproq ekologiyasi va agroekologiya tabiiy va madaniy tuproqlarni paydo bo’lishi, tabiy bioseno’zlarda bo’lib o’tadigan </a:t>
            </a:r>
            <a:r>
              <a:rPr lang="uz-Cyrl-UZ" sz="2000" u="sng" dirty="0">
                <a:latin typeface="Times New Roman" pitchFamily="18" charset="0"/>
                <a:cs typeface="Times New Roman" pitchFamily="18" charset="0"/>
                <a:hlinkClick r:id="rId2"/>
              </a:rPr>
              <a:t>tabiiy tanlanish emas</a:t>
            </a:r>
            <a:r>
              <a:rPr lang="uz-Cyrl-UZ" sz="2000" dirty="0">
                <a:latin typeface="Times New Roman" pitchFamily="18" charset="0"/>
                <a:cs typeface="Times New Roman" pitchFamily="18" charset="0"/>
              </a:rPr>
              <a:t>, balki suniy tanlanish </a:t>
            </a:r>
            <a:r>
              <a:rPr lang="uz-Latn-UZ" sz="2000" dirty="0">
                <a:latin typeface="Times New Roman" pitchFamily="18" charset="0"/>
                <a:cs typeface="Times New Roman" pitchFamily="18" charset="0"/>
              </a:rPr>
              <a:t>j</a:t>
            </a:r>
            <a:r>
              <a:rPr lang="uz-Cyrl-UZ" sz="2000" dirty="0">
                <a:latin typeface="Times New Roman" pitchFamily="18" charset="0"/>
                <a:cs typeface="Times New Roman" pitchFamily="18" charset="0"/>
              </a:rPr>
              <a:t>arayonida yuzaga kelgan o’simlik navlari,</a:t>
            </a:r>
            <a:r>
              <a:rPr lang="uz-Latn-UZ" sz="2000" dirty="0">
                <a:latin typeface="Times New Roman" pitchFamily="18" charset="0"/>
                <a:cs typeface="Times New Roman" pitchFamily="18" charset="0"/>
              </a:rPr>
              <a:t>  </a:t>
            </a:r>
            <a:r>
              <a:rPr lang="uz-Cyrl-UZ" sz="2000" dirty="0">
                <a:latin typeface="Times New Roman" pitchFamily="18" charset="0"/>
                <a:cs typeface="Times New Roman" pitchFamily="18" charset="0"/>
              </a:rPr>
              <a:t>hayvon zotlarini inson tomonidan yangi muhitga moslashtirilishi bilan xar bir joyning omillari va tuproqdagi organizmlar o’rtsidagi turli munosabatlar qonuniyatlarini xar tomonlama yechishga iqlimshunoslik botanika, zologiya, ekologiya, agrabiologiya tuproqshunoslik agrokimyo, agromiliratsiya, </a:t>
            </a:r>
            <a:r>
              <a:rPr lang="uz-Cyrl-UZ" sz="2000" u="sng" dirty="0">
                <a:latin typeface="Times New Roman" pitchFamily="18" charset="0"/>
                <a:cs typeface="Times New Roman" pitchFamily="18" charset="0"/>
                <a:hlinkClick r:id="rId3"/>
              </a:rPr>
              <a:t>agrotexnika</a:t>
            </a:r>
            <a:r>
              <a:rPr lang="uz-Cyrl-UZ" sz="2000" dirty="0">
                <a:latin typeface="Times New Roman" pitchFamily="18" charset="0"/>
                <a:cs typeface="Times New Roman" pitchFamily="18" charset="0"/>
              </a:rPr>
              <a:t>, atrof muhitni muhofaza qilish va boshqa fanlar bilan hamjihatlikda rivojlanadi, va turli fanlarning yutuqlaridan foydalanadi. Keyingi vaqqtda tuproqda uchraydigan organizmlarga edafik omillarning tasirini o’rganish jarayoni ancha kengaydi va bu jarayon turli antropogen omillarni tinimsiz tuproqga o’tkazilayotgan xar xil salbiy ta’sirlarni yyerga ortiqcha minyeral o’g’it byerish turli zaxarli moddalarni qo’llash yyer osti sizot suvlarining ko’tarilishi va foydali yyerlarning sho’rlab ketishi og’ir tehnikadan foydalanish natijasida tuproqning fizikaviy tuzulishining buzilishi va uni shamol hamda suv yerroziyasiga tezroq uchrashi kabi holatlarning yuzaga kelishiga sabab bo’lmoqda. </a:t>
            </a:r>
            <a:r>
              <a:rPr lang="en-US" sz="2000" dirty="0">
                <a:latin typeface="Times New Roman" pitchFamily="18" charset="0"/>
                <a:cs typeface="Times New Roman" pitchFamily="18" charset="0"/>
              </a:rPr>
              <a:t>Keying </a:t>
            </a:r>
            <a:r>
              <a:rPr lang="en-US" sz="2000" dirty="0" err="1">
                <a:latin typeface="Times New Roman" pitchFamily="18" charset="0"/>
                <a:cs typeface="Times New Roman" pitchFamily="18" charset="0"/>
              </a:rPr>
              <a:t>vaqtlarda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inson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tomonidan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yyerlarning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mutloq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o’zgargan</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8466520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121920"/>
            <a:ext cx="10378440" cy="6537960"/>
          </a:xfrm>
        </p:spPr>
        <p:txBody>
          <a:bodyPr>
            <a:noAutofit/>
          </a:bodyPr>
          <a:lstStyle/>
          <a:p>
            <a:pPr algn="just"/>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Tuproq</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ekologayasi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uning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o’rganish</a:t>
            </a:r>
            <a:r>
              <a:rPr lang="en-US" sz="2200" b="1" dirty="0">
                <a:latin typeface="Times New Roman" pitchFamily="18" charset="0"/>
                <a:cs typeface="Times New Roman" pitchFamily="18" charset="0"/>
              </a:rPr>
              <a:t> </a:t>
            </a:r>
            <a:r>
              <a:rPr lang="en-US" sz="2200" b="1" u="sng" dirty="0" err="1">
                <a:latin typeface="Times New Roman" pitchFamily="18" charset="0"/>
                <a:cs typeface="Times New Roman" pitchFamily="18" charset="0"/>
                <a:hlinkClick r:id="rId2"/>
              </a:rPr>
              <a:t>obekti</a:t>
            </a:r>
            <a:r>
              <a:rPr lang="en-US" sz="2200" b="1" u="sng" dirty="0">
                <a:latin typeface="Times New Roman" pitchFamily="18" charset="0"/>
                <a:cs typeface="Times New Roman" pitchFamily="18" charset="0"/>
                <a:hlinkClick r:id="rId2"/>
              </a:rPr>
              <a:t> </a:t>
            </a:r>
            <a:r>
              <a:rPr lang="en-US" sz="2200" b="1" u="sng" dirty="0" err="1">
                <a:latin typeface="Times New Roman" pitchFamily="18" charset="0"/>
                <a:cs typeface="Times New Roman" pitchFamily="18" charset="0"/>
                <a:hlinkClick r:id="rId2"/>
              </a:rPr>
              <a:t>tuproq</a:t>
            </a:r>
            <a:r>
              <a:rPr lang="en-US" sz="2200" b="1"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ilmiy</a:t>
            </a:r>
            <a:r>
              <a:rPr lang="en-US" sz="2200" dirty="0">
                <a:latin typeface="Times New Roman" pitchFamily="18" charset="0"/>
                <a:cs typeface="Times New Roman" pitchFamily="18" charset="0"/>
              </a:rPr>
              <a:t> fan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obekti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agrotsenozlar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xolat</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siljishi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yerroziya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yong’in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zaxarli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chiqindilarning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kelipshuyyerning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xolatini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buzadi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voqeliklar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salbiy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ijobiy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faoliyatlari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bog’liq</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sun’iy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senozlar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insoniyat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manvayining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xazinasidir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xazinadan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kelajak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avlodlarga</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qoldirishlari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kyerak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afsuslar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bo’lsinkimkeyindi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3"/>
              </a:rPr>
              <a:t>Sistema</a:t>
            </a:r>
            <a:r>
              <a:rPr lang="en-US" sz="2200" u="sng" dirty="0">
                <a:latin typeface="Times New Roman" pitchFamily="18" charset="0"/>
                <a:cs typeface="Times New Roman" pitchFamily="18" charset="0"/>
                <a:hlinkClick r:id="rId3"/>
              </a:rPr>
              <a:t> </a:t>
            </a:r>
            <a:r>
              <a:rPr lang="en-US" sz="2200" u="sng" dirty="0" err="1">
                <a:latin typeface="Times New Roman" pitchFamily="18" charset="0"/>
                <a:cs typeface="Times New Roman" pitchFamily="18" charset="0"/>
                <a:hlinkClick r:id="rId3"/>
              </a:rPr>
              <a:t>ekanligi</a:t>
            </a:r>
            <a:r>
              <a:rPr lang="en-US" sz="2200" u="sng" dirty="0">
                <a:latin typeface="Times New Roman" pitchFamily="18" charset="0"/>
                <a:cs typeface="Times New Roman" pitchFamily="18" charset="0"/>
                <a:hlinkClick r:id="rId3"/>
              </a:rPr>
              <a:t> </a:t>
            </a:r>
            <a:r>
              <a:rPr lang="en-US" sz="2200" u="sng" dirty="0" err="1">
                <a:latin typeface="Times New Roman" pitchFamily="18" charset="0"/>
                <a:cs typeface="Times New Roman" pitchFamily="18" charset="0"/>
                <a:hlinkClick r:id="rId3"/>
              </a:rPr>
              <a:t>unitildi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antropogen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natijasida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buzildi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Xozirgi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vazifasi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bo’lmasligini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inobatga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olmagan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xamma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ijobiy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xayotiy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nuqtai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tiklash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unumdorligini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xo’jalikdan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olinadigan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xosilning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zararsizligini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taminlash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biologic </a:t>
            </a:r>
            <a:r>
              <a:rPr lang="en-US" sz="2200" dirty="0" err="1">
                <a:latin typeface="Times New Roman" pitchFamily="18" charset="0"/>
                <a:cs typeface="Times New Roman" pitchFamily="18" charset="0"/>
              </a:rPr>
              <a:t>faolligini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ekinlarin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ozuqa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gaz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rejimlarini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yaxwi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abtimal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yaratish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yuqori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toza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yerishishdan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yillik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dexqonchilik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tajribalari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7881894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lstStyle/>
          <a:p>
            <a:r>
              <a:rPr lang="en-US" dirty="0"/>
              <a:t> </a:t>
            </a:r>
            <a:r>
              <a:rPr lang="en-US" dirty="0" err="1"/>
              <a:t>Yer</a:t>
            </a:r>
            <a:r>
              <a:rPr lang="en-US" dirty="0"/>
              <a:t> </a:t>
            </a:r>
            <a:r>
              <a:rPr lang="en-US" dirty="0" err="1"/>
              <a:t>yuzidagi</a:t>
            </a:r>
            <a:r>
              <a:rPr lang="en-US" dirty="0"/>
              <a:t> </a:t>
            </a:r>
            <a:r>
              <a:rPr lang="en-US" dirty="0" err="1"/>
              <a:t>tuproq</a:t>
            </a:r>
            <a:r>
              <a:rPr lang="en-US" dirty="0"/>
              <a:t> </a:t>
            </a:r>
            <a:r>
              <a:rPr lang="en-US" dirty="0" err="1"/>
              <a:t>qatlamining</a:t>
            </a:r>
            <a:r>
              <a:rPr lang="en-US" dirty="0"/>
              <a:t> </a:t>
            </a:r>
            <a:r>
              <a:rPr lang="en-US" dirty="0" err="1"/>
              <a:t>asosini</a:t>
            </a:r>
            <a:r>
              <a:rPr lang="en-US" dirty="0"/>
              <a:t> </a:t>
            </a:r>
            <a:r>
              <a:rPr lang="en-US" dirty="0" err="1"/>
              <a:t>litosfyera</a:t>
            </a:r>
            <a:r>
              <a:rPr lang="en-US" dirty="0"/>
              <a:t> </a:t>
            </a:r>
            <a:r>
              <a:rPr lang="en-US" dirty="0" err="1"/>
              <a:t>tashkil</a:t>
            </a:r>
            <a:r>
              <a:rPr lang="en-US" dirty="0"/>
              <a:t> </a:t>
            </a:r>
            <a:r>
              <a:rPr lang="en-US" dirty="0" err="1"/>
              <a:t>etadi</a:t>
            </a:r>
            <a:r>
              <a:rPr lang="en-US" dirty="0"/>
              <a:t>. </a:t>
            </a:r>
            <a:r>
              <a:rPr lang="en-US" dirty="0" err="1"/>
              <a:t>Litosfyera</a:t>
            </a:r>
            <a:r>
              <a:rPr lang="en-US" dirty="0"/>
              <a:t> </a:t>
            </a:r>
            <a:r>
              <a:rPr lang="en-US" dirty="0" err="1"/>
              <a:t>yer</a:t>
            </a:r>
            <a:r>
              <a:rPr lang="en-US" dirty="0"/>
              <a:t> </a:t>
            </a:r>
            <a:r>
              <a:rPr lang="en-US" dirty="0" err="1"/>
              <a:t>qobig’i</a:t>
            </a:r>
            <a:r>
              <a:rPr lang="en-US" dirty="0"/>
              <a:t> </a:t>
            </a:r>
            <a:r>
              <a:rPr lang="en-US" dirty="0" err="1"/>
              <a:t>va</a:t>
            </a:r>
            <a:r>
              <a:rPr lang="en-US" dirty="0"/>
              <a:t> </a:t>
            </a:r>
            <a:r>
              <a:rPr lang="en-US" dirty="0" err="1"/>
              <a:t>yer</a:t>
            </a:r>
            <a:r>
              <a:rPr lang="en-US" dirty="0"/>
              <a:t> </a:t>
            </a:r>
            <a:r>
              <a:rPr lang="en-US" dirty="0" err="1"/>
              <a:t>mag’zining</a:t>
            </a:r>
            <a:r>
              <a:rPr lang="en-US" dirty="0"/>
              <a:t> (</a:t>
            </a:r>
            <a:r>
              <a:rPr lang="en-US" dirty="0" err="1"/>
              <a:t>mantiyani</a:t>
            </a:r>
            <a:r>
              <a:rPr lang="en-US" dirty="0"/>
              <a:t>) </a:t>
            </a:r>
            <a:r>
              <a:rPr lang="en-US" dirty="0" err="1"/>
              <a:t>yuqori</a:t>
            </a:r>
            <a:r>
              <a:rPr lang="en-US" dirty="0"/>
              <a:t> </a:t>
            </a:r>
            <a:r>
              <a:rPr lang="en-US" dirty="0" err="1"/>
              <a:t>qismidan</a:t>
            </a:r>
            <a:r>
              <a:rPr lang="en-US" dirty="0"/>
              <a:t> </a:t>
            </a:r>
            <a:r>
              <a:rPr lang="en-US" dirty="0" err="1"/>
              <a:t>tashkil</a:t>
            </a:r>
            <a:r>
              <a:rPr lang="en-US" dirty="0"/>
              <a:t> </a:t>
            </a:r>
            <a:r>
              <a:rPr lang="en-US" dirty="0" err="1"/>
              <a:t>topgan</a:t>
            </a:r>
            <a:r>
              <a:rPr lang="en-US" dirty="0"/>
              <a:t>. </a:t>
            </a:r>
            <a:r>
              <a:rPr lang="ru-RU" u="sng" dirty="0" err="1">
                <a:hlinkClick r:id="rId2"/>
              </a:rPr>
              <a:t>Litosfyera</a:t>
            </a:r>
            <a:r>
              <a:rPr lang="ru-RU" dirty="0"/>
              <a:t>, </a:t>
            </a:r>
            <a:r>
              <a:rPr lang="ru-RU" dirty="0" err="1"/>
              <a:t>yer</a:t>
            </a:r>
            <a:r>
              <a:rPr lang="ru-RU" dirty="0"/>
              <a:t> </a:t>
            </a:r>
            <a:r>
              <a:rPr lang="ru-RU" dirty="0" err="1"/>
              <a:t>qobig’ining</a:t>
            </a:r>
            <a:r>
              <a:rPr lang="ru-RU" dirty="0"/>
              <a:t> </a:t>
            </a:r>
            <a:r>
              <a:rPr lang="ru-RU" dirty="0" err="1"/>
              <a:t>fizikaviy</a:t>
            </a:r>
            <a:r>
              <a:rPr lang="ru-RU" dirty="0"/>
              <a:t> – </a:t>
            </a:r>
            <a:r>
              <a:rPr lang="ru-RU" dirty="0" err="1"/>
              <a:t>kimyoviy</a:t>
            </a:r>
            <a:r>
              <a:rPr lang="ru-RU" dirty="0"/>
              <a:t> </a:t>
            </a:r>
            <a:r>
              <a:rPr lang="ru-RU" dirty="0" err="1"/>
              <a:t>jarayonlar</a:t>
            </a:r>
            <a:r>
              <a:rPr lang="ru-RU" dirty="0"/>
              <a:t> </a:t>
            </a:r>
            <a:r>
              <a:rPr lang="ru-RU" dirty="0" err="1"/>
              <a:t>mahsulidir</a:t>
            </a:r>
            <a:r>
              <a:rPr lang="ru-RU" dirty="0"/>
              <a:t>. </a:t>
            </a:r>
            <a:r>
              <a:rPr lang="ru-RU" dirty="0" err="1"/>
              <a:t>Yer</a:t>
            </a:r>
            <a:r>
              <a:rPr lang="ru-RU" dirty="0"/>
              <a:t> </a:t>
            </a:r>
            <a:r>
              <a:rPr lang="ru-RU" dirty="0" err="1"/>
              <a:t>qobig’ining</a:t>
            </a:r>
            <a:r>
              <a:rPr lang="ru-RU" dirty="0"/>
              <a:t> </a:t>
            </a:r>
            <a:r>
              <a:rPr lang="ru-RU" dirty="0" err="1"/>
              <a:t>qalinligi</a:t>
            </a:r>
            <a:r>
              <a:rPr lang="ru-RU" dirty="0"/>
              <a:t> 5 </a:t>
            </a:r>
            <a:r>
              <a:rPr lang="ru-RU" dirty="0" err="1"/>
              <a:t>km</a:t>
            </a:r>
            <a:r>
              <a:rPr lang="ru-RU" dirty="0"/>
              <a:t> </a:t>
            </a:r>
            <a:r>
              <a:rPr lang="ru-RU" dirty="0" err="1"/>
              <a:t>dan</a:t>
            </a:r>
            <a:r>
              <a:rPr lang="ru-RU" dirty="0"/>
              <a:t> 60 </a:t>
            </a:r>
            <a:r>
              <a:rPr lang="ru-RU" dirty="0" err="1"/>
              <a:t>km</a:t>
            </a:r>
            <a:r>
              <a:rPr lang="ru-RU" dirty="0"/>
              <a:t> </a:t>
            </a:r>
            <a:r>
              <a:rPr lang="ru-RU" dirty="0" err="1"/>
              <a:t>gacha</a:t>
            </a:r>
            <a:r>
              <a:rPr lang="ru-RU" dirty="0"/>
              <a:t> </a:t>
            </a:r>
            <a:r>
              <a:rPr lang="ru-RU" dirty="0" err="1"/>
              <a:t>boradi</a:t>
            </a:r>
            <a:r>
              <a:rPr lang="ru-RU" dirty="0"/>
              <a:t>. </a:t>
            </a:r>
            <a:r>
              <a:rPr lang="ru-RU" dirty="0" err="1"/>
              <a:t>Qit’alarda</a:t>
            </a:r>
            <a:r>
              <a:rPr lang="ru-RU" dirty="0"/>
              <a:t> </a:t>
            </a:r>
            <a:r>
              <a:rPr lang="ru-RU" dirty="0" err="1"/>
              <a:t>bu</a:t>
            </a:r>
            <a:r>
              <a:rPr lang="ru-RU" dirty="0"/>
              <a:t> </a:t>
            </a:r>
            <a:r>
              <a:rPr lang="ru-RU" dirty="0" err="1"/>
              <a:t>qalinlik</a:t>
            </a:r>
            <a:r>
              <a:rPr lang="ru-RU" dirty="0"/>
              <a:t> 40 – 50, </a:t>
            </a:r>
            <a:r>
              <a:rPr lang="ru-RU" dirty="0" err="1"/>
              <a:t>yuqori</a:t>
            </a:r>
            <a:r>
              <a:rPr lang="ru-RU" dirty="0"/>
              <a:t> </a:t>
            </a:r>
            <a:r>
              <a:rPr lang="ru-RU" dirty="0" err="1"/>
              <a:t>tog’larda</a:t>
            </a:r>
            <a:r>
              <a:rPr lang="ru-RU" dirty="0"/>
              <a:t> 85 </a:t>
            </a:r>
            <a:r>
              <a:rPr lang="ru-RU" dirty="0" err="1"/>
              <a:t>km</a:t>
            </a:r>
            <a:r>
              <a:rPr lang="ru-RU" dirty="0"/>
              <a:t> </a:t>
            </a:r>
            <a:r>
              <a:rPr lang="ru-RU" dirty="0" err="1"/>
              <a:t>ni</a:t>
            </a:r>
            <a:r>
              <a:rPr lang="ru-RU" dirty="0"/>
              <a:t> </a:t>
            </a:r>
            <a:r>
              <a:rPr lang="ru-RU" dirty="0" err="1"/>
              <a:t>tashkil</a:t>
            </a:r>
            <a:r>
              <a:rPr lang="ru-RU" dirty="0"/>
              <a:t> </a:t>
            </a:r>
            <a:r>
              <a:rPr lang="ru-RU" dirty="0" err="1"/>
              <a:t>etadi</a:t>
            </a:r>
            <a:r>
              <a:rPr lang="ru-RU" dirty="0"/>
              <a:t>. </a:t>
            </a:r>
            <a:r>
              <a:rPr lang="ru-RU" dirty="0" err="1"/>
              <a:t>Dengiz</a:t>
            </a:r>
            <a:r>
              <a:rPr lang="ru-RU" dirty="0"/>
              <a:t> </a:t>
            </a:r>
            <a:r>
              <a:rPr lang="ru-RU" dirty="0" err="1"/>
              <a:t>va</a:t>
            </a:r>
            <a:r>
              <a:rPr lang="ru-RU" dirty="0"/>
              <a:t> </a:t>
            </a:r>
            <a:r>
              <a:rPr lang="ru-RU" dirty="0" err="1"/>
              <a:t>okeanlarda</a:t>
            </a:r>
            <a:r>
              <a:rPr lang="ru-RU" dirty="0"/>
              <a:t> </a:t>
            </a:r>
            <a:r>
              <a:rPr lang="ru-RU" dirty="0" err="1"/>
              <a:t>esa</a:t>
            </a:r>
            <a:r>
              <a:rPr lang="ru-RU" dirty="0"/>
              <a:t> 6 – 10 </a:t>
            </a:r>
            <a:r>
              <a:rPr lang="ru-RU" dirty="0" err="1"/>
              <a:t>km</a:t>
            </a:r>
            <a:r>
              <a:rPr lang="ru-RU" dirty="0"/>
              <a:t> </a:t>
            </a:r>
            <a:r>
              <a:rPr lang="ru-RU" dirty="0" err="1"/>
              <a:t>ga</a:t>
            </a:r>
            <a:r>
              <a:rPr lang="ru-RU" dirty="0"/>
              <a:t> </a:t>
            </a:r>
            <a:r>
              <a:rPr lang="ru-RU" dirty="0" err="1"/>
              <a:t>boradi</a:t>
            </a:r>
            <a:r>
              <a:rPr lang="ru-RU" dirty="0"/>
              <a:t>.</a:t>
            </a:r>
          </a:p>
          <a:p>
            <a:r>
              <a:rPr lang="ru-RU" dirty="0"/>
              <a:t>           </a:t>
            </a:r>
            <a:r>
              <a:rPr lang="en-US" dirty="0" err="1"/>
              <a:t>Litosfyera</a:t>
            </a:r>
            <a:r>
              <a:rPr lang="en-US" dirty="0"/>
              <a:t> magma, </a:t>
            </a:r>
            <a:r>
              <a:rPr lang="en-US" dirty="0" err="1"/>
              <a:t>cho’kindi</a:t>
            </a:r>
            <a:r>
              <a:rPr lang="en-US" dirty="0"/>
              <a:t> </a:t>
            </a:r>
            <a:r>
              <a:rPr lang="en-US" dirty="0" err="1"/>
              <a:t>qoldiqlar</a:t>
            </a:r>
            <a:r>
              <a:rPr lang="en-US" dirty="0"/>
              <a:t> </a:t>
            </a:r>
            <a:r>
              <a:rPr lang="en-US" dirty="0" err="1"/>
              <a:t>va</a:t>
            </a:r>
            <a:r>
              <a:rPr lang="en-US" dirty="0"/>
              <a:t> </a:t>
            </a:r>
            <a:r>
              <a:rPr lang="en-US" dirty="0" err="1"/>
              <a:t>metomorfik</a:t>
            </a:r>
            <a:r>
              <a:rPr lang="en-US" dirty="0"/>
              <a:t> tog’ </a:t>
            </a:r>
            <a:r>
              <a:rPr lang="en-US" dirty="0" err="1"/>
              <a:t>jinslaridan</a:t>
            </a:r>
            <a:r>
              <a:rPr lang="en-US" dirty="0"/>
              <a:t> </a:t>
            </a:r>
            <a:r>
              <a:rPr lang="en-US" dirty="0" err="1"/>
              <a:t>tashkil</a:t>
            </a:r>
            <a:r>
              <a:rPr lang="en-US" dirty="0"/>
              <a:t> </a:t>
            </a:r>
            <a:r>
              <a:rPr lang="en-US" dirty="0" err="1"/>
              <a:t>topgan</a:t>
            </a:r>
            <a:r>
              <a:rPr lang="en-US" dirty="0"/>
              <a:t>. </a:t>
            </a:r>
            <a:r>
              <a:rPr lang="en-US" dirty="0" err="1"/>
              <a:t>Litosfyeraning</a:t>
            </a:r>
            <a:r>
              <a:rPr lang="en-US" dirty="0"/>
              <a:t> </a:t>
            </a:r>
            <a:r>
              <a:rPr lang="en-US" dirty="0" err="1"/>
              <a:t>eng</a:t>
            </a:r>
            <a:r>
              <a:rPr lang="en-US" dirty="0"/>
              <a:t> </a:t>
            </a:r>
            <a:r>
              <a:rPr lang="en-US" dirty="0" err="1"/>
              <a:t>yuqoridagi</a:t>
            </a:r>
            <a:r>
              <a:rPr lang="en-US" dirty="0"/>
              <a:t> </a:t>
            </a:r>
            <a:r>
              <a:rPr lang="en-US" dirty="0" err="1"/>
              <a:t>qismini</a:t>
            </a:r>
            <a:r>
              <a:rPr lang="en-US" dirty="0"/>
              <a:t> </a:t>
            </a:r>
            <a:r>
              <a:rPr lang="en-US" dirty="0" err="1"/>
              <a:t>cho’kindi</a:t>
            </a:r>
            <a:r>
              <a:rPr lang="en-US" dirty="0"/>
              <a:t> </a:t>
            </a:r>
            <a:r>
              <a:rPr lang="en-US" dirty="0" err="1"/>
              <a:t>jinslar</a:t>
            </a:r>
            <a:r>
              <a:rPr lang="en-US" dirty="0"/>
              <a:t> – </a:t>
            </a:r>
            <a:r>
              <a:rPr lang="en-US" dirty="0" err="1"/>
              <a:t>qobiq</a:t>
            </a:r>
            <a:r>
              <a:rPr lang="en-US" dirty="0"/>
              <a:t> </a:t>
            </a:r>
            <a:r>
              <a:rPr lang="en-US" dirty="0" err="1"/>
              <a:t>egallaydi</a:t>
            </a:r>
            <a:r>
              <a:rPr lang="en-US" dirty="0"/>
              <a:t>. </a:t>
            </a:r>
            <a:r>
              <a:rPr lang="en-US" dirty="0" err="1"/>
              <a:t>Yyer</a:t>
            </a:r>
            <a:r>
              <a:rPr lang="en-US" dirty="0"/>
              <a:t> </a:t>
            </a:r>
            <a:r>
              <a:rPr lang="en-US" dirty="0" err="1"/>
              <a:t>qobig’ining</a:t>
            </a:r>
            <a:r>
              <a:rPr lang="en-US" dirty="0"/>
              <a:t> </a:t>
            </a:r>
            <a:r>
              <a:rPr lang="en-US" dirty="0" err="1"/>
              <a:t>yuzasini</a:t>
            </a:r>
            <a:r>
              <a:rPr lang="en-US" dirty="0"/>
              <a:t> </a:t>
            </a:r>
            <a:r>
              <a:rPr lang="en-US" dirty="0" err="1"/>
              <a:t>tuproq</a:t>
            </a:r>
            <a:r>
              <a:rPr lang="en-US" dirty="0"/>
              <a:t> </a:t>
            </a:r>
            <a:r>
              <a:rPr lang="en-US" dirty="0" err="1"/>
              <a:t>qatlami</a:t>
            </a:r>
            <a:r>
              <a:rPr lang="en-US" dirty="0"/>
              <a:t> </a:t>
            </a:r>
            <a:r>
              <a:rPr lang="en-US" dirty="0" err="1"/>
              <a:t>tashkil</a:t>
            </a:r>
            <a:r>
              <a:rPr lang="en-US" dirty="0"/>
              <a:t> </a:t>
            </a:r>
            <a:r>
              <a:rPr lang="en-US" dirty="0" err="1"/>
              <a:t>qilib</a:t>
            </a:r>
            <a:r>
              <a:rPr lang="en-US" dirty="0"/>
              <a:t>, </a:t>
            </a:r>
            <a:r>
              <a:rPr lang="en-US" dirty="0" err="1"/>
              <a:t>bu</a:t>
            </a:r>
            <a:r>
              <a:rPr lang="en-US" dirty="0"/>
              <a:t> </a:t>
            </a:r>
            <a:r>
              <a:rPr lang="en-US" dirty="0" err="1"/>
              <a:t>qatlam</a:t>
            </a:r>
            <a:r>
              <a:rPr lang="en-US" dirty="0"/>
              <a:t> </a:t>
            </a:r>
            <a:r>
              <a:rPr lang="en-US" dirty="0" err="1"/>
              <a:t>tiriklik</a:t>
            </a:r>
            <a:r>
              <a:rPr lang="en-US" dirty="0"/>
              <a:t> – </a:t>
            </a:r>
            <a:r>
              <a:rPr lang="en-US" dirty="0" err="1"/>
              <a:t>biosfyeraning</a:t>
            </a:r>
            <a:r>
              <a:rPr lang="en-US" dirty="0"/>
              <a:t> </a:t>
            </a:r>
            <a:r>
              <a:rPr lang="en-US" dirty="0" err="1"/>
              <a:t>buzulmas</a:t>
            </a:r>
            <a:r>
              <a:rPr lang="en-US" dirty="0"/>
              <a:t> </a:t>
            </a:r>
            <a:r>
              <a:rPr lang="en-US" dirty="0" err="1"/>
              <a:t>qismi</a:t>
            </a:r>
            <a:r>
              <a:rPr lang="en-US" dirty="0"/>
              <a:t> </a:t>
            </a:r>
            <a:r>
              <a:rPr lang="en-US" dirty="0" err="1"/>
              <a:t>hisoblanadi</a:t>
            </a:r>
            <a:r>
              <a:rPr lang="en-US" dirty="0"/>
              <a:t>.</a:t>
            </a:r>
            <a:endParaRPr lang="ru-RU" dirty="0"/>
          </a:p>
          <a:p>
            <a:r>
              <a:rPr lang="en-US" dirty="0" err="1"/>
              <a:t>Hozirgi</a:t>
            </a:r>
            <a:r>
              <a:rPr lang="en-US" dirty="0"/>
              <a:t> </a:t>
            </a:r>
            <a:r>
              <a:rPr lang="en-US" dirty="0" err="1"/>
              <a:t>vaqtda</a:t>
            </a:r>
            <a:r>
              <a:rPr lang="en-US" dirty="0"/>
              <a:t> </a:t>
            </a:r>
            <a:r>
              <a:rPr lang="en-US" dirty="0" err="1"/>
              <a:t>Yyerning</a:t>
            </a:r>
            <a:r>
              <a:rPr lang="en-US" dirty="0"/>
              <a:t> </a:t>
            </a:r>
            <a:r>
              <a:rPr lang="en-US" dirty="0" err="1"/>
              <a:t>tuproq</a:t>
            </a:r>
            <a:r>
              <a:rPr lang="en-US" dirty="0"/>
              <a:t> </a:t>
            </a:r>
            <a:r>
              <a:rPr lang="en-US" dirty="0" err="1"/>
              <a:t>qatlami</a:t>
            </a:r>
            <a:r>
              <a:rPr lang="en-US" dirty="0"/>
              <a:t> – </a:t>
            </a:r>
            <a:r>
              <a:rPr lang="en-US" dirty="0" err="1"/>
              <a:t>bioiqlim</a:t>
            </a:r>
            <a:r>
              <a:rPr lang="en-US" dirty="0"/>
              <a:t> </a:t>
            </a:r>
            <a:r>
              <a:rPr lang="en-US" dirty="0" err="1"/>
              <a:t>mintaqalari</a:t>
            </a:r>
            <a:r>
              <a:rPr lang="en-US" dirty="0"/>
              <a:t> </a:t>
            </a:r>
            <a:r>
              <a:rPr lang="en-US" dirty="0" err="1"/>
              <a:t>va</a:t>
            </a:r>
            <a:r>
              <a:rPr lang="en-US" dirty="0"/>
              <a:t> </a:t>
            </a:r>
            <a:r>
              <a:rPr lang="en-US" dirty="0" err="1"/>
              <a:t>tuproq</a:t>
            </a:r>
            <a:r>
              <a:rPr lang="en-US" dirty="0"/>
              <a:t> </a:t>
            </a:r>
            <a:r>
              <a:rPr lang="en-US" dirty="0" err="1"/>
              <a:t>geoximik</a:t>
            </a:r>
            <a:r>
              <a:rPr lang="en-US" dirty="0"/>
              <a:t> </a:t>
            </a:r>
            <a:r>
              <a:rPr lang="en-US" dirty="0" err="1"/>
              <a:t>birikmalar</a:t>
            </a:r>
            <a:r>
              <a:rPr lang="en-US" dirty="0"/>
              <a:t> – </a:t>
            </a:r>
            <a:r>
              <a:rPr lang="en-US" dirty="0" err="1"/>
              <a:t>dolalar</a:t>
            </a:r>
            <a:r>
              <a:rPr lang="en-US" dirty="0"/>
              <a:t> </a:t>
            </a:r>
            <a:r>
              <a:rPr lang="en-US" dirty="0" err="1"/>
              <a:t>kabi</a:t>
            </a:r>
            <a:r>
              <a:rPr lang="en-US" dirty="0"/>
              <a:t> </a:t>
            </a:r>
            <a:r>
              <a:rPr lang="en-US" dirty="0" err="1"/>
              <a:t>ikki</a:t>
            </a:r>
            <a:r>
              <a:rPr lang="en-US" dirty="0"/>
              <a:t> </a:t>
            </a:r>
            <a:r>
              <a:rPr lang="en-US" dirty="0" err="1"/>
              <a:t>o’lcham</a:t>
            </a:r>
            <a:r>
              <a:rPr lang="en-US" dirty="0"/>
              <a:t> </a:t>
            </a:r>
            <a:r>
              <a:rPr lang="en-US" dirty="0" err="1"/>
              <a:t>bilan</a:t>
            </a:r>
            <a:r>
              <a:rPr lang="en-US" dirty="0"/>
              <a:t> </a:t>
            </a:r>
            <a:r>
              <a:rPr lang="en-US" dirty="0" err="1"/>
              <a:t>o’lchanadi</a:t>
            </a:r>
            <a:endParaRPr lang="ru-RU" dirty="0"/>
          </a:p>
        </p:txBody>
      </p:sp>
    </p:spTree>
    <p:extLst>
      <p:ext uri="{BB962C8B-B14F-4D97-AF65-F5344CB8AC3E}">
        <p14:creationId xmlns:p14="http://schemas.microsoft.com/office/powerpoint/2010/main" val="26673448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274321"/>
            <a:ext cx="9296400" cy="5767042"/>
          </a:xfrm>
        </p:spPr>
        <p:txBody>
          <a:bodyPr>
            <a:normAutofit/>
          </a:bodyPr>
          <a:lstStyle/>
          <a:p>
            <a:pPr algn="just"/>
            <a:r>
              <a:rPr lang="en-US" sz="2400" dirty="0" err="1"/>
              <a:t>Tuproq</a:t>
            </a:r>
            <a:r>
              <a:rPr lang="en-US" sz="2400" dirty="0"/>
              <a:t> – </a:t>
            </a:r>
            <a:r>
              <a:rPr lang="en-US" sz="2400" dirty="0" err="1"/>
              <a:t>iqlim</a:t>
            </a:r>
            <a:r>
              <a:rPr lang="en-US" sz="2400" dirty="0"/>
              <a:t> (</a:t>
            </a:r>
            <a:r>
              <a:rPr lang="en-US" sz="2400" dirty="0" err="1"/>
              <a:t>yoki</a:t>
            </a:r>
            <a:r>
              <a:rPr lang="en-US" sz="2400" dirty="0"/>
              <a:t> </a:t>
            </a:r>
            <a:r>
              <a:rPr lang="en-US" sz="2400" dirty="0" err="1"/>
              <a:t>tuproq</a:t>
            </a:r>
            <a:r>
              <a:rPr lang="en-US" sz="2400" dirty="0"/>
              <a:t> - </a:t>
            </a:r>
            <a:r>
              <a:rPr lang="en-US" sz="2400" dirty="0" err="1"/>
              <a:t>bioiqlim</a:t>
            </a:r>
            <a:r>
              <a:rPr lang="en-US" sz="2400" dirty="0"/>
              <a:t>) </a:t>
            </a:r>
            <a:r>
              <a:rPr lang="en-US" sz="2400" dirty="0" err="1"/>
              <a:t>mintaqasi</a:t>
            </a:r>
            <a:r>
              <a:rPr lang="en-US" sz="2400" dirty="0"/>
              <a:t> – </a:t>
            </a:r>
            <a:r>
              <a:rPr lang="en-US" sz="2400" dirty="0" err="1"/>
              <a:t>tuproq</a:t>
            </a:r>
            <a:r>
              <a:rPr lang="en-US" sz="2400" dirty="0"/>
              <a:t> </a:t>
            </a:r>
            <a:r>
              <a:rPr lang="en-US" sz="2400" dirty="0" err="1"/>
              <a:t>zonalari</a:t>
            </a:r>
            <a:r>
              <a:rPr lang="en-US" sz="2400" dirty="0"/>
              <a:t> </a:t>
            </a:r>
            <a:r>
              <a:rPr lang="en-US" sz="2400" dirty="0" err="1"/>
              <a:t>va</a:t>
            </a:r>
            <a:r>
              <a:rPr lang="en-US" sz="2400" dirty="0"/>
              <a:t> </a:t>
            </a:r>
            <a:r>
              <a:rPr lang="en-US" sz="2400" dirty="0" err="1"/>
              <a:t>tuproqning</a:t>
            </a:r>
            <a:r>
              <a:rPr lang="en-US" sz="2400" dirty="0"/>
              <a:t> </a:t>
            </a:r>
            <a:r>
              <a:rPr lang="en-US" sz="2400" dirty="0" err="1"/>
              <a:t>vertikal</a:t>
            </a:r>
            <a:r>
              <a:rPr lang="en-US" sz="2400" dirty="0"/>
              <a:t> </a:t>
            </a:r>
            <a:r>
              <a:rPr lang="en-US" sz="2400" dirty="0" err="1"/>
              <a:t>tuzilish</a:t>
            </a:r>
            <a:r>
              <a:rPr lang="en-US" sz="2400" dirty="0"/>
              <a:t> </a:t>
            </a:r>
            <a:r>
              <a:rPr lang="en-US" sz="2400" dirty="0" err="1"/>
              <a:t>birligi</a:t>
            </a:r>
            <a:r>
              <a:rPr lang="en-US" sz="2400" dirty="0"/>
              <a:t> </a:t>
            </a:r>
            <a:r>
              <a:rPr lang="en-US" sz="2400" dirty="0" err="1"/>
              <a:t>bo’lib</a:t>
            </a:r>
            <a:r>
              <a:rPr lang="en-US" sz="2400" dirty="0"/>
              <a:t>, u </a:t>
            </a:r>
            <a:r>
              <a:rPr lang="en-US" sz="2400" dirty="0" err="1"/>
              <a:t>yerda</a:t>
            </a:r>
            <a:r>
              <a:rPr lang="en-US" sz="2400" dirty="0"/>
              <a:t> </a:t>
            </a:r>
            <a:r>
              <a:rPr lang="en-US" sz="2400" dirty="0" err="1"/>
              <a:t>radiatsion</a:t>
            </a:r>
            <a:r>
              <a:rPr lang="en-US" sz="2400" dirty="0"/>
              <a:t>, </a:t>
            </a:r>
            <a:r>
              <a:rPr lang="en-US" sz="2400" dirty="0" err="1"/>
              <a:t>tyermik</a:t>
            </a:r>
            <a:r>
              <a:rPr lang="en-US" sz="2400" dirty="0"/>
              <a:t> </a:t>
            </a:r>
            <a:r>
              <a:rPr lang="en-US" sz="2400" dirty="0" err="1"/>
              <a:t>sharoitlar</a:t>
            </a:r>
            <a:r>
              <a:rPr lang="en-US" sz="2400" dirty="0"/>
              <a:t> </a:t>
            </a:r>
            <a:r>
              <a:rPr lang="en-US" sz="2400" dirty="0" err="1"/>
              <a:t>va</a:t>
            </a:r>
            <a:r>
              <a:rPr lang="en-US" sz="2400" dirty="0"/>
              <a:t> </a:t>
            </a:r>
            <a:r>
              <a:rPr lang="en-US" sz="2400" dirty="0" err="1"/>
              <a:t>ularning</a:t>
            </a:r>
            <a:r>
              <a:rPr lang="en-US" sz="2400" dirty="0"/>
              <a:t> </a:t>
            </a:r>
            <a:r>
              <a:rPr lang="en-US" sz="2400" dirty="0" err="1"/>
              <a:t>tuproq</a:t>
            </a:r>
            <a:r>
              <a:rPr lang="en-US" sz="2400" dirty="0"/>
              <a:t> </a:t>
            </a:r>
            <a:r>
              <a:rPr lang="en-US" sz="2400" dirty="0" err="1"/>
              <a:t>hosil</a:t>
            </a:r>
            <a:r>
              <a:rPr lang="en-US" sz="2400" dirty="0"/>
              <a:t> </a:t>
            </a:r>
            <a:r>
              <a:rPr lang="en-US" sz="2400" dirty="0" err="1"/>
              <a:t>bo’lishiga</a:t>
            </a:r>
            <a:r>
              <a:rPr lang="en-US" sz="2400" dirty="0"/>
              <a:t> </a:t>
            </a:r>
            <a:r>
              <a:rPr lang="en-US" sz="2400" dirty="0" err="1"/>
              <a:t>va</a:t>
            </a:r>
            <a:r>
              <a:rPr lang="en-US" sz="2400" dirty="0"/>
              <a:t> </a:t>
            </a:r>
            <a:r>
              <a:rPr lang="en-US" sz="2400" dirty="0" err="1"/>
              <a:t>o’simliklarning</a:t>
            </a:r>
            <a:r>
              <a:rPr lang="en-US" sz="2400" dirty="0"/>
              <a:t> </a:t>
            </a:r>
            <a:r>
              <a:rPr lang="en-US" sz="2400" dirty="0" err="1"/>
              <a:t>rivojlanishiga</a:t>
            </a:r>
            <a:r>
              <a:rPr lang="en-US" sz="2400" dirty="0"/>
              <a:t> </a:t>
            </a:r>
            <a:r>
              <a:rPr lang="en-US" sz="2400" dirty="0" err="1"/>
              <a:t>ta’sir</a:t>
            </a:r>
            <a:r>
              <a:rPr lang="en-US" sz="2400" dirty="0"/>
              <a:t> </a:t>
            </a:r>
            <a:r>
              <a:rPr lang="en-US" sz="2400" dirty="0" err="1"/>
              <a:t>qilish</a:t>
            </a:r>
            <a:r>
              <a:rPr lang="en-US" sz="2400" dirty="0"/>
              <a:t> </a:t>
            </a:r>
            <a:r>
              <a:rPr lang="en-US" sz="2400" dirty="0" err="1"/>
              <a:t>hususiyatlari</a:t>
            </a:r>
            <a:r>
              <a:rPr lang="en-US" sz="2400" dirty="0"/>
              <a:t> </a:t>
            </a:r>
            <a:r>
              <a:rPr lang="en-US" sz="2400" dirty="0" err="1"/>
              <a:t>tushuniladi</a:t>
            </a:r>
            <a:r>
              <a:rPr lang="en-US" sz="2400" dirty="0"/>
              <a:t>. </a:t>
            </a:r>
            <a:r>
              <a:rPr lang="en-US" sz="2400" dirty="0" err="1"/>
              <a:t>Shimoliy</a:t>
            </a:r>
            <a:r>
              <a:rPr lang="en-US" sz="2400" dirty="0"/>
              <a:t> </a:t>
            </a:r>
            <a:r>
              <a:rPr lang="en-US" sz="2400" dirty="0" err="1"/>
              <a:t>va</a:t>
            </a:r>
            <a:r>
              <a:rPr lang="en-US" sz="2400" dirty="0"/>
              <a:t> </a:t>
            </a:r>
            <a:r>
              <a:rPr lang="en-US" sz="2400" dirty="0" err="1"/>
              <a:t>Janubiy</a:t>
            </a:r>
            <a:r>
              <a:rPr lang="en-US" sz="2400" dirty="0"/>
              <a:t> </a:t>
            </a:r>
            <a:r>
              <a:rPr lang="en-US" sz="2400" dirty="0" err="1"/>
              <a:t>yarim</a:t>
            </a:r>
            <a:r>
              <a:rPr lang="en-US" sz="2400" dirty="0"/>
              <a:t> </a:t>
            </a:r>
            <a:r>
              <a:rPr lang="en-US" sz="2400" dirty="0" err="1"/>
              <a:t>sharlarda</a:t>
            </a:r>
            <a:r>
              <a:rPr lang="en-US" sz="2400" dirty="0"/>
              <a:t> </a:t>
            </a:r>
            <a:r>
              <a:rPr lang="en-US" sz="2400" dirty="0" err="1"/>
              <a:t>iqlimning</a:t>
            </a:r>
            <a:r>
              <a:rPr lang="en-US" sz="2400" dirty="0"/>
              <a:t> </a:t>
            </a:r>
            <a:r>
              <a:rPr lang="en-US" sz="2400" dirty="0" err="1"/>
              <a:t>harorat</a:t>
            </a:r>
            <a:r>
              <a:rPr lang="en-US" sz="2400" dirty="0"/>
              <a:t> </a:t>
            </a:r>
            <a:r>
              <a:rPr lang="en-US" sz="2400" dirty="0" err="1"/>
              <a:t>xususiyatlariga</a:t>
            </a:r>
            <a:r>
              <a:rPr lang="en-US" sz="2400" dirty="0"/>
              <a:t> </a:t>
            </a:r>
            <a:r>
              <a:rPr lang="en-US" sz="2400" dirty="0" err="1"/>
              <a:t>qarab</a:t>
            </a:r>
            <a:r>
              <a:rPr lang="en-US" sz="2400" dirty="0"/>
              <a:t> </a:t>
            </a:r>
            <a:r>
              <a:rPr lang="en-US" sz="2400" dirty="0" err="1"/>
              <a:t>kengliklar</a:t>
            </a:r>
            <a:r>
              <a:rPr lang="en-US" sz="2400" dirty="0"/>
              <a:t> </a:t>
            </a:r>
            <a:r>
              <a:rPr lang="en-US" sz="2400" dirty="0" err="1"/>
              <a:t>bo’yicha</a:t>
            </a:r>
            <a:r>
              <a:rPr lang="en-US" sz="2400" dirty="0"/>
              <a:t> </a:t>
            </a:r>
            <a:r>
              <a:rPr lang="en-US" sz="2400" dirty="0" err="1"/>
              <a:t>tubandagi</a:t>
            </a:r>
            <a:r>
              <a:rPr lang="en-US" sz="2400" dirty="0"/>
              <a:t> </a:t>
            </a:r>
            <a:r>
              <a:rPr lang="en-US" sz="2400" dirty="0" err="1"/>
              <a:t>tuproq</a:t>
            </a:r>
            <a:r>
              <a:rPr lang="en-US" sz="2400" dirty="0"/>
              <a:t> – </a:t>
            </a:r>
            <a:r>
              <a:rPr lang="en-US" sz="2400" dirty="0" err="1"/>
              <a:t>bioiqlim</a:t>
            </a:r>
            <a:r>
              <a:rPr lang="en-US" sz="2400" dirty="0"/>
              <a:t> </a:t>
            </a:r>
            <a:r>
              <a:rPr lang="en-US" sz="2400" dirty="0" err="1"/>
              <a:t>mintaqalariga</a:t>
            </a:r>
            <a:r>
              <a:rPr lang="en-US" sz="2400" dirty="0"/>
              <a:t> </a:t>
            </a:r>
            <a:r>
              <a:rPr lang="en-US" sz="2400" dirty="0" err="1"/>
              <a:t>ajratiladi</a:t>
            </a:r>
            <a:r>
              <a:rPr lang="en-US" sz="2400" dirty="0"/>
              <a:t>: </a:t>
            </a:r>
            <a:r>
              <a:rPr lang="en-US" sz="2400" dirty="0" err="1"/>
              <a:t>qutblar</a:t>
            </a:r>
            <a:r>
              <a:rPr lang="en-US" sz="2400" dirty="0"/>
              <a:t>, boreal’, </a:t>
            </a:r>
            <a:r>
              <a:rPr lang="en-US" sz="2400" dirty="0" err="1"/>
              <a:t>subboreal</a:t>
            </a:r>
            <a:r>
              <a:rPr lang="en-US" sz="2400" dirty="0"/>
              <a:t>’, </a:t>
            </a:r>
            <a:r>
              <a:rPr lang="en-US" sz="2400" dirty="0" err="1"/>
              <a:t>subtropik</a:t>
            </a:r>
            <a:r>
              <a:rPr lang="en-US" sz="2400" dirty="0"/>
              <a:t> </a:t>
            </a:r>
            <a:r>
              <a:rPr lang="en-US" sz="2400" dirty="0" err="1"/>
              <a:t>va</a:t>
            </a:r>
            <a:r>
              <a:rPr lang="en-US" sz="2400" dirty="0"/>
              <a:t> </a:t>
            </a:r>
            <a:r>
              <a:rPr lang="en-US" sz="2400" dirty="0" err="1"/>
              <a:t>tropik</a:t>
            </a:r>
            <a:r>
              <a:rPr lang="en-US" sz="2400" dirty="0"/>
              <a:t> </a:t>
            </a:r>
            <a:r>
              <a:rPr lang="en-US" sz="2400" dirty="0" err="1"/>
              <a:t>mintaqalar</a:t>
            </a:r>
            <a:r>
              <a:rPr lang="en-US" sz="2400" dirty="0"/>
              <a:t>. </a:t>
            </a:r>
            <a:r>
              <a:rPr lang="en-US" sz="2400" dirty="0" err="1"/>
              <a:t>Har</a:t>
            </a:r>
            <a:r>
              <a:rPr lang="en-US" sz="2400" dirty="0"/>
              <a:t> </a:t>
            </a:r>
            <a:r>
              <a:rPr lang="en-US" sz="2400" dirty="0" err="1"/>
              <a:t>bir</a:t>
            </a:r>
            <a:r>
              <a:rPr lang="en-US" sz="2400" dirty="0"/>
              <a:t> </a:t>
            </a:r>
            <a:r>
              <a:rPr lang="en-US" sz="2400" dirty="0" err="1"/>
              <a:t>mintaqa</a:t>
            </a:r>
            <a:r>
              <a:rPr lang="en-US" sz="2400" dirty="0"/>
              <a:t> </a:t>
            </a:r>
            <a:r>
              <a:rPr lang="en-US" sz="2400" dirty="0" err="1"/>
              <a:t>uchun</a:t>
            </a:r>
            <a:r>
              <a:rPr lang="en-US" sz="2400" dirty="0"/>
              <a:t> </a:t>
            </a:r>
            <a:r>
              <a:rPr lang="en-US" sz="2400" dirty="0" err="1"/>
              <a:t>qator</a:t>
            </a:r>
            <a:r>
              <a:rPr lang="en-US" sz="2400" dirty="0"/>
              <a:t> </a:t>
            </a:r>
            <a:r>
              <a:rPr lang="en-US" sz="2400" dirty="0" err="1"/>
              <a:t>tuproq</a:t>
            </a:r>
            <a:r>
              <a:rPr lang="en-US" sz="2400" dirty="0"/>
              <a:t> </a:t>
            </a:r>
            <a:r>
              <a:rPr lang="en-US" sz="2400" dirty="0" err="1"/>
              <a:t>hillari</a:t>
            </a:r>
            <a:r>
              <a:rPr lang="en-US" sz="2400" dirty="0"/>
              <a:t> </a:t>
            </a:r>
            <a:r>
              <a:rPr lang="en-US" sz="2400" dirty="0" err="1"/>
              <a:t>xos</a:t>
            </a:r>
            <a:r>
              <a:rPr lang="en-US" sz="2400" dirty="0"/>
              <a:t> </a:t>
            </a:r>
            <a:r>
              <a:rPr lang="en-US" sz="2400" dirty="0" err="1"/>
              <a:t>bo’lib</a:t>
            </a:r>
            <a:r>
              <a:rPr lang="en-US" sz="2400" dirty="0"/>
              <a:t>, </a:t>
            </a:r>
            <a:r>
              <a:rPr lang="en-US" sz="2400" dirty="0" err="1"/>
              <a:t>ular</a:t>
            </a:r>
            <a:r>
              <a:rPr lang="en-US" sz="2400" dirty="0"/>
              <a:t> </a:t>
            </a:r>
            <a:r>
              <a:rPr lang="en-US" sz="2400" dirty="0" err="1"/>
              <a:t>boshqa</a:t>
            </a:r>
            <a:r>
              <a:rPr lang="en-US" sz="2400" dirty="0"/>
              <a:t> </a:t>
            </a:r>
            <a:r>
              <a:rPr lang="en-US" sz="2400" dirty="0" err="1"/>
              <a:t>zonalarda</a:t>
            </a:r>
            <a:r>
              <a:rPr lang="en-US" sz="2400" dirty="0"/>
              <a:t> </a:t>
            </a:r>
            <a:r>
              <a:rPr lang="en-US" sz="2400" dirty="0" err="1"/>
              <a:t>uchramaydi</a:t>
            </a:r>
            <a:r>
              <a:rPr lang="en-US" sz="2400" dirty="0"/>
              <a:t>.</a:t>
            </a:r>
            <a:endParaRPr lang="ru-RU" sz="2400" dirty="0"/>
          </a:p>
          <a:p>
            <a:pPr algn="just"/>
            <a:r>
              <a:rPr lang="en-US" sz="2400" dirty="0" err="1"/>
              <a:t>Tuproq</a:t>
            </a:r>
            <a:r>
              <a:rPr lang="en-US" sz="2400" dirty="0"/>
              <a:t> </a:t>
            </a:r>
            <a:r>
              <a:rPr lang="en-US" sz="2400" dirty="0" err="1"/>
              <a:t>xili</a:t>
            </a:r>
            <a:r>
              <a:rPr lang="en-US" sz="2400" dirty="0"/>
              <a:t> (tipi), </a:t>
            </a:r>
            <a:r>
              <a:rPr lang="en-US" sz="2400" dirty="0" err="1"/>
              <a:t>tuproq</a:t>
            </a:r>
            <a:r>
              <a:rPr lang="en-US" sz="2400" dirty="0"/>
              <a:t> </a:t>
            </a:r>
            <a:r>
              <a:rPr lang="en-US" sz="2400" dirty="0" err="1"/>
              <a:t>klassifikatsiyasining</a:t>
            </a:r>
            <a:r>
              <a:rPr lang="en-US" sz="2400" dirty="0"/>
              <a:t> </a:t>
            </a:r>
            <a:r>
              <a:rPr lang="en-US" sz="2400" dirty="0" err="1"/>
              <a:t>asosiy</a:t>
            </a:r>
            <a:r>
              <a:rPr lang="en-US" sz="2400" dirty="0"/>
              <a:t> </a:t>
            </a:r>
            <a:r>
              <a:rPr lang="en-US" sz="2400" dirty="0" err="1"/>
              <a:t>taksonomikbirligi</a:t>
            </a:r>
            <a:r>
              <a:rPr lang="en-US" sz="2400" dirty="0"/>
              <a:t>, </a:t>
            </a:r>
            <a:r>
              <a:rPr lang="en-US" sz="2400" dirty="0" err="1"/>
              <a:t>tuproqshunoslikning</a:t>
            </a:r>
            <a:r>
              <a:rPr lang="en-US" sz="2400" dirty="0"/>
              <a:t> genetic </a:t>
            </a:r>
            <a:r>
              <a:rPr lang="en-US" sz="2400" dirty="0" err="1"/>
              <a:t>asosi</a:t>
            </a:r>
            <a:r>
              <a:rPr lang="en-US" sz="2400" dirty="0"/>
              <a:t> </a:t>
            </a:r>
            <a:r>
              <a:rPr lang="en-US" sz="2400" dirty="0" err="1"/>
              <a:t>hisoblanadi</a:t>
            </a:r>
            <a:r>
              <a:rPr lang="en-US" sz="2400" dirty="0"/>
              <a:t>. </a:t>
            </a:r>
            <a:r>
              <a:rPr lang="ru-RU" sz="2400" u="sng" dirty="0" err="1">
                <a:hlinkClick r:id="rId2"/>
              </a:rPr>
              <a:t>Bir</a:t>
            </a:r>
            <a:r>
              <a:rPr lang="ru-RU" sz="2400" u="sng" dirty="0">
                <a:hlinkClick r:id="rId2"/>
              </a:rPr>
              <a:t> </a:t>
            </a:r>
            <a:r>
              <a:rPr lang="ru-RU" sz="2400" u="sng" dirty="0" err="1">
                <a:hlinkClick r:id="rId2"/>
              </a:rPr>
              <a:t>xil</a:t>
            </a:r>
            <a:r>
              <a:rPr lang="ru-RU" sz="2400" u="sng" dirty="0">
                <a:hlinkClick r:id="rId2"/>
              </a:rPr>
              <a:t> </a:t>
            </a:r>
            <a:r>
              <a:rPr lang="ru-RU" sz="2400" u="sng" dirty="0" err="1">
                <a:hlinkClick r:id="rId2"/>
              </a:rPr>
              <a:t>genetic</a:t>
            </a:r>
            <a:r>
              <a:rPr lang="ru-RU" sz="2400" u="sng" dirty="0">
                <a:hlinkClick r:id="rId2"/>
              </a:rPr>
              <a:t> </a:t>
            </a:r>
            <a:r>
              <a:rPr lang="ru-RU" sz="2400" u="sng" dirty="0" err="1">
                <a:hlinkClick r:id="rId2"/>
              </a:rPr>
              <a:t>gorizontga</a:t>
            </a:r>
            <a:r>
              <a:rPr lang="ru-RU" sz="2400" dirty="0"/>
              <a:t>, </a:t>
            </a:r>
            <a:r>
              <a:rPr lang="ru-RU" sz="2400" dirty="0" err="1"/>
              <a:t>tuproq</a:t>
            </a:r>
            <a:r>
              <a:rPr lang="ru-RU" sz="2400" dirty="0"/>
              <a:t> </a:t>
            </a:r>
            <a:r>
              <a:rPr lang="ru-RU" sz="2400" dirty="0" err="1"/>
              <a:t>jarayonlarining</a:t>
            </a:r>
            <a:r>
              <a:rPr lang="ru-RU" sz="2400" dirty="0"/>
              <a:t> </a:t>
            </a:r>
            <a:r>
              <a:rPr lang="ru-RU" sz="2400" dirty="0" err="1"/>
              <a:t>yillik</a:t>
            </a:r>
            <a:r>
              <a:rPr lang="ru-RU" sz="2400" dirty="0"/>
              <a:t> </a:t>
            </a:r>
            <a:r>
              <a:rPr lang="ru-RU" sz="2400" dirty="0" err="1"/>
              <a:t>va</a:t>
            </a:r>
            <a:r>
              <a:rPr lang="ru-RU" sz="2400" dirty="0"/>
              <a:t> </a:t>
            </a:r>
            <a:r>
              <a:rPr lang="ru-RU" sz="2400" dirty="0" err="1"/>
              <a:t>ko’p</a:t>
            </a:r>
            <a:r>
              <a:rPr lang="ru-RU" sz="2400" dirty="0"/>
              <a:t> </a:t>
            </a:r>
            <a:r>
              <a:rPr lang="ru-RU" sz="2400" dirty="0" err="1"/>
              <a:t>yillik</a:t>
            </a:r>
            <a:r>
              <a:rPr lang="ru-RU" sz="2400" dirty="0"/>
              <a:t> </a:t>
            </a:r>
            <a:r>
              <a:rPr lang="ru-RU" sz="2400" dirty="0" err="1"/>
              <a:t>o’zgarishlari</a:t>
            </a:r>
            <a:r>
              <a:rPr lang="ru-RU" sz="2400" dirty="0"/>
              <a:t> </a:t>
            </a:r>
            <a:r>
              <a:rPr lang="ru-RU" sz="2400" dirty="0" err="1"/>
              <a:t>hamda</a:t>
            </a:r>
            <a:r>
              <a:rPr lang="ru-RU" sz="2400" dirty="0"/>
              <a:t> </a:t>
            </a:r>
            <a:r>
              <a:rPr lang="ru-RU" sz="2400" dirty="0" err="1"/>
              <a:t>gidrotyermik</a:t>
            </a:r>
            <a:r>
              <a:rPr lang="ru-RU" sz="2400" dirty="0"/>
              <a:t> </a:t>
            </a:r>
            <a:r>
              <a:rPr lang="ru-RU" sz="2400" dirty="0" err="1"/>
              <a:t>rejimlari</a:t>
            </a:r>
            <a:r>
              <a:rPr lang="ru-RU" sz="2400" dirty="0"/>
              <a:t> </a:t>
            </a:r>
            <a:r>
              <a:rPr lang="ru-RU" sz="2400" dirty="0" err="1"/>
              <a:t>o’hshash</a:t>
            </a:r>
            <a:r>
              <a:rPr lang="ru-RU" sz="2400" dirty="0"/>
              <a:t> </a:t>
            </a:r>
            <a:r>
              <a:rPr lang="ru-RU" sz="2400" dirty="0" err="1"/>
              <a:t>tuproqlar</a:t>
            </a:r>
            <a:r>
              <a:rPr lang="ru-RU" sz="2400" dirty="0"/>
              <a:t> </a:t>
            </a:r>
            <a:r>
              <a:rPr lang="ru-RU" sz="2400" dirty="0" err="1"/>
              <a:t>bir</a:t>
            </a:r>
            <a:r>
              <a:rPr lang="ru-RU" sz="2400" dirty="0"/>
              <a:t> </a:t>
            </a:r>
            <a:r>
              <a:rPr lang="ru-RU" sz="2400" dirty="0" err="1"/>
              <a:t>tipga</a:t>
            </a:r>
            <a:r>
              <a:rPr lang="ru-RU" sz="2400" dirty="0"/>
              <a:t> </a:t>
            </a:r>
            <a:r>
              <a:rPr lang="ru-RU" sz="2400" dirty="0" err="1"/>
              <a:t>kiritiladi</a:t>
            </a:r>
            <a:endParaRPr lang="ru-RU" sz="2400" dirty="0"/>
          </a:p>
        </p:txBody>
      </p:sp>
    </p:spTree>
    <p:extLst>
      <p:ext uri="{BB962C8B-B14F-4D97-AF65-F5344CB8AC3E}">
        <p14:creationId xmlns:p14="http://schemas.microsoft.com/office/powerpoint/2010/main" val="134394466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1001"/>
            <a:ext cx="8596668" cy="5660362"/>
          </a:xfrm>
        </p:spPr>
        <p:txBody>
          <a:bodyPr>
            <a:normAutofit/>
          </a:bodyPr>
          <a:lstStyle/>
          <a:p>
            <a:r>
              <a:rPr lang="en-US" dirty="0"/>
              <a:t> </a:t>
            </a:r>
            <a:r>
              <a:rPr lang="en-US" dirty="0" err="1"/>
              <a:t>Dunyo</a:t>
            </a:r>
            <a:r>
              <a:rPr lang="en-US" dirty="0"/>
              <a:t> </a:t>
            </a:r>
            <a:r>
              <a:rPr lang="en-US" dirty="0" err="1"/>
              <a:t>bo’yicha</a:t>
            </a:r>
            <a:r>
              <a:rPr lang="en-US" dirty="0"/>
              <a:t> </a:t>
            </a:r>
            <a:r>
              <a:rPr lang="en-US" dirty="0" err="1"/>
              <a:t>va</a:t>
            </a:r>
            <a:r>
              <a:rPr lang="en-US" dirty="0"/>
              <a:t> </a:t>
            </a:r>
            <a:r>
              <a:rPr lang="en-US" dirty="0" err="1"/>
              <a:t>Yer</a:t>
            </a:r>
            <a:r>
              <a:rPr lang="en-US" dirty="0"/>
              <a:t> </a:t>
            </a:r>
            <a:r>
              <a:rPr lang="en-US" dirty="0" err="1"/>
              <a:t>sharining</a:t>
            </a:r>
            <a:r>
              <a:rPr lang="en-US" dirty="0"/>
              <a:t> </a:t>
            </a:r>
            <a:r>
              <a:rPr lang="en-US" dirty="0" err="1"/>
              <a:t>turli</a:t>
            </a:r>
            <a:r>
              <a:rPr lang="en-US" dirty="0"/>
              <a:t> </a:t>
            </a:r>
            <a:r>
              <a:rPr lang="en-US" dirty="0" err="1"/>
              <a:t>zonalarida</a:t>
            </a:r>
            <a:r>
              <a:rPr lang="en-US" dirty="0"/>
              <a:t> 23 ta </a:t>
            </a:r>
            <a:r>
              <a:rPr lang="en-US" dirty="0" err="1"/>
              <a:t>tyuproq</a:t>
            </a:r>
            <a:r>
              <a:rPr lang="en-US" dirty="0"/>
              <a:t> </a:t>
            </a:r>
            <a:r>
              <a:rPr lang="en-US" dirty="0" err="1"/>
              <a:t>oilalari</a:t>
            </a:r>
            <a:r>
              <a:rPr lang="en-US" dirty="0"/>
              <a:t> </a:t>
            </a:r>
            <a:r>
              <a:rPr lang="en-US" dirty="0" err="1"/>
              <a:t>aniqlangan</a:t>
            </a:r>
            <a:r>
              <a:rPr lang="en-US" dirty="0"/>
              <a:t>. </a:t>
            </a:r>
            <a:r>
              <a:rPr lang="en-US" dirty="0" err="1"/>
              <a:t>Ularga</a:t>
            </a:r>
            <a:r>
              <a:rPr lang="en-US" dirty="0"/>
              <a:t> </a:t>
            </a:r>
            <a:r>
              <a:rPr lang="en-US" dirty="0" err="1"/>
              <a:t>nordon</a:t>
            </a:r>
            <a:r>
              <a:rPr lang="en-US" dirty="0"/>
              <a:t> </a:t>
            </a:r>
            <a:r>
              <a:rPr lang="en-US" dirty="0" err="1"/>
              <a:t>syerildiz</a:t>
            </a:r>
            <a:r>
              <a:rPr lang="en-US" dirty="0"/>
              <a:t>, </a:t>
            </a:r>
            <a:r>
              <a:rPr lang="en-US" dirty="0" err="1"/>
              <a:t>alfegumus</a:t>
            </a:r>
            <a:r>
              <a:rPr lang="en-US" dirty="0"/>
              <a:t>, </a:t>
            </a:r>
            <a:r>
              <a:rPr lang="en-US" dirty="0" err="1"/>
              <a:t>qo’ng’iroq</a:t>
            </a:r>
            <a:r>
              <a:rPr lang="en-US" dirty="0"/>
              <a:t> </a:t>
            </a:r>
            <a:r>
              <a:rPr lang="en-US" dirty="0" err="1"/>
              <a:t>sho’rxoklar</a:t>
            </a:r>
            <a:r>
              <a:rPr lang="en-US" dirty="0"/>
              <a:t>, </a:t>
            </a:r>
            <a:r>
              <a:rPr lang="en-US" dirty="0" err="1"/>
              <a:t>kulrang</a:t>
            </a:r>
            <a:r>
              <a:rPr lang="en-US" dirty="0"/>
              <a:t> </a:t>
            </a:r>
            <a:r>
              <a:rPr lang="en-US" dirty="0" err="1"/>
              <a:t>kabi</a:t>
            </a:r>
            <a:r>
              <a:rPr lang="en-US" dirty="0"/>
              <a:t> </a:t>
            </a:r>
            <a:r>
              <a:rPr lang="en-US" dirty="0" err="1"/>
              <a:t>oila</a:t>
            </a:r>
            <a:r>
              <a:rPr lang="en-US" dirty="0"/>
              <a:t> </a:t>
            </a:r>
            <a:r>
              <a:rPr lang="en-US" dirty="0" err="1"/>
              <a:t>turlari</a:t>
            </a:r>
            <a:r>
              <a:rPr lang="en-US" dirty="0"/>
              <a:t> </a:t>
            </a:r>
            <a:r>
              <a:rPr lang="en-US" dirty="0" err="1"/>
              <a:t>kiradi</a:t>
            </a:r>
            <a:r>
              <a:rPr lang="en-US" dirty="0"/>
              <a:t>.</a:t>
            </a:r>
            <a:endParaRPr lang="ru-RU" dirty="0"/>
          </a:p>
          <a:p>
            <a:r>
              <a:rPr lang="en-US" dirty="0" err="1"/>
              <a:t>Tuproq</a:t>
            </a:r>
            <a:r>
              <a:rPr lang="en-US" dirty="0"/>
              <a:t> </a:t>
            </a:r>
            <a:r>
              <a:rPr lang="en-US" dirty="0" err="1"/>
              <a:t>oilalari</a:t>
            </a:r>
            <a:r>
              <a:rPr lang="en-US" dirty="0"/>
              <a:t> </a:t>
            </a:r>
            <a:r>
              <a:rPr lang="en-US" dirty="0" err="1"/>
              <a:t>o’z</a:t>
            </a:r>
            <a:r>
              <a:rPr lang="en-US" dirty="0"/>
              <a:t> </a:t>
            </a:r>
            <a:r>
              <a:rPr lang="en-US" dirty="0" err="1"/>
              <a:t>navbatida</a:t>
            </a:r>
            <a:r>
              <a:rPr lang="en-US" dirty="0"/>
              <a:t> </a:t>
            </a:r>
            <a:r>
              <a:rPr lang="en-US" dirty="0" err="1"/>
              <a:t>yanada</a:t>
            </a:r>
            <a:r>
              <a:rPr lang="en-US" dirty="0"/>
              <a:t> </a:t>
            </a:r>
            <a:r>
              <a:rPr lang="en-US" dirty="0" err="1"/>
              <a:t>kattaroq</a:t>
            </a:r>
            <a:r>
              <a:rPr lang="en-US" dirty="0"/>
              <a:t> </a:t>
            </a:r>
            <a:r>
              <a:rPr lang="en-US" dirty="0" err="1"/>
              <a:t>taksonomik</a:t>
            </a:r>
            <a:r>
              <a:rPr lang="en-US" dirty="0"/>
              <a:t> </a:t>
            </a:r>
            <a:r>
              <a:rPr lang="en-US" dirty="0" err="1"/>
              <a:t>birlik</a:t>
            </a:r>
            <a:r>
              <a:rPr lang="en-US" dirty="0"/>
              <a:t> – </a:t>
            </a:r>
            <a:r>
              <a:rPr lang="en-US" dirty="0" err="1"/>
              <a:t>tuproq</a:t>
            </a:r>
            <a:r>
              <a:rPr lang="en-US" dirty="0"/>
              <a:t> </a:t>
            </a:r>
            <a:r>
              <a:rPr lang="en-US" dirty="0" err="1"/>
              <a:t>genyeratsiyasiga</a:t>
            </a:r>
            <a:r>
              <a:rPr lang="en-US" dirty="0"/>
              <a:t> (</a:t>
            </a:r>
            <a:r>
              <a:rPr lang="en-US" dirty="0" err="1"/>
              <a:t>paydo</a:t>
            </a:r>
            <a:r>
              <a:rPr lang="en-US" dirty="0"/>
              <a:t> </a:t>
            </a:r>
            <a:r>
              <a:rPr lang="en-US" dirty="0" err="1"/>
              <a:t>bo’lishiga</a:t>
            </a:r>
            <a:r>
              <a:rPr lang="en-US" dirty="0"/>
              <a:t>) </a:t>
            </a:r>
            <a:r>
              <a:rPr lang="en-US" dirty="0" err="1"/>
              <a:t>birlashtiriladi</a:t>
            </a:r>
            <a:r>
              <a:rPr lang="en-US" dirty="0"/>
              <a:t>. </a:t>
            </a:r>
            <a:r>
              <a:rPr lang="en-US" dirty="0" err="1"/>
              <a:t>Bunday</a:t>
            </a:r>
            <a:r>
              <a:rPr lang="en-US" dirty="0"/>
              <a:t> </a:t>
            </a:r>
            <a:r>
              <a:rPr lang="en-US" dirty="0" err="1"/>
              <a:t>birlashtirishning</a:t>
            </a:r>
            <a:r>
              <a:rPr lang="en-US" dirty="0"/>
              <a:t> </a:t>
            </a:r>
            <a:r>
              <a:rPr lang="en-US" dirty="0" err="1"/>
              <a:t>asosiy</a:t>
            </a:r>
            <a:r>
              <a:rPr lang="en-US" dirty="0"/>
              <a:t> </a:t>
            </a:r>
            <a:r>
              <a:rPr lang="en-US" dirty="0" err="1"/>
              <a:t>birligi</a:t>
            </a:r>
            <a:r>
              <a:rPr lang="en-US" dirty="0"/>
              <a:t>: </a:t>
            </a:r>
            <a:r>
              <a:rPr lang="en-US" dirty="0" err="1"/>
              <a:t>organik</a:t>
            </a:r>
            <a:r>
              <a:rPr lang="en-US" dirty="0"/>
              <a:t> </a:t>
            </a:r>
            <a:r>
              <a:rPr lang="en-US" dirty="0" err="1"/>
              <a:t>moddalarning</a:t>
            </a:r>
            <a:r>
              <a:rPr lang="en-US" dirty="0"/>
              <a:t> </a:t>
            </a:r>
            <a:r>
              <a:rPr lang="en-US" dirty="0" err="1"/>
              <a:t>to’planishi</a:t>
            </a:r>
            <a:r>
              <a:rPr lang="en-US" dirty="0"/>
              <a:t>, </a:t>
            </a:r>
            <a:r>
              <a:rPr lang="en-US" dirty="0" err="1"/>
              <a:t>ikkilamchi</a:t>
            </a:r>
            <a:r>
              <a:rPr lang="en-US" dirty="0"/>
              <a:t> </a:t>
            </a:r>
            <a:r>
              <a:rPr lang="en-US" dirty="0" err="1"/>
              <a:t>minyeral</a:t>
            </a:r>
            <a:r>
              <a:rPr lang="en-US" dirty="0"/>
              <a:t> </a:t>
            </a:r>
            <a:r>
              <a:rPr lang="en-US" dirty="0" err="1"/>
              <a:t>modalarning</a:t>
            </a:r>
            <a:r>
              <a:rPr lang="en-US" dirty="0"/>
              <a:t> </a:t>
            </a:r>
            <a:r>
              <a:rPr lang="en-US" dirty="0" err="1"/>
              <a:t>hosil</a:t>
            </a:r>
            <a:r>
              <a:rPr lang="en-US" dirty="0"/>
              <a:t> </a:t>
            </a:r>
            <a:r>
              <a:rPr lang="en-US" dirty="0" err="1"/>
              <a:t>bo’lishi</a:t>
            </a:r>
            <a:r>
              <a:rPr lang="en-US" dirty="0"/>
              <a:t>, </a:t>
            </a:r>
            <a:r>
              <a:rPr lang="en-US" dirty="0" err="1"/>
              <a:t>tuproqda</a:t>
            </a:r>
            <a:r>
              <a:rPr lang="en-US" dirty="0"/>
              <a:t> </a:t>
            </a:r>
            <a:r>
              <a:rPr lang="en-US" dirty="0" err="1"/>
              <a:t>hosil</a:t>
            </a:r>
            <a:r>
              <a:rPr lang="en-US" dirty="0"/>
              <a:t> </a:t>
            </a:r>
            <a:r>
              <a:rPr lang="en-US" dirty="0" err="1"/>
              <a:t>bo’lgan</a:t>
            </a:r>
            <a:r>
              <a:rPr lang="en-US" dirty="0"/>
              <a:t> </a:t>
            </a:r>
            <a:r>
              <a:rPr lang="en-US" dirty="0" err="1"/>
              <a:t>mahsulotlarning</a:t>
            </a:r>
            <a:r>
              <a:rPr lang="en-US" dirty="0"/>
              <a:t> </a:t>
            </a:r>
            <a:r>
              <a:rPr lang="en-US" dirty="0" err="1"/>
              <a:t>qatlamlar</a:t>
            </a:r>
            <a:r>
              <a:rPr lang="en-US" dirty="0"/>
              <a:t> </a:t>
            </a:r>
            <a:r>
              <a:rPr lang="en-US" dirty="0" err="1"/>
              <a:t>bo’yicha</a:t>
            </a:r>
            <a:r>
              <a:rPr lang="en-US" dirty="0"/>
              <a:t> </a:t>
            </a:r>
            <a:r>
              <a:rPr lang="en-US" dirty="0" err="1"/>
              <a:t>aralashuvi</a:t>
            </a:r>
            <a:r>
              <a:rPr lang="en-US" dirty="0"/>
              <a:t> </a:t>
            </a:r>
            <a:r>
              <a:rPr lang="en-US" dirty="0" err="1"/>
              <a:t>va</a:t>
            </a:r>
            <a:r>
              <a:rPr lang="en-US" dirty="0"/>
              <a:t> </a:t>
            </a:r>
            <a:r>
              <a:rPr lang="en-US" dirty="0" err="1"/>
              <a:t>minyeral</a:t>
            </a:r>
            <a:r>
              <a:rPr lang="en-US" dirty="0"/>
              <a:t> </a:t>
            </a:r>
            <a:r>
              <a:rPr lang="en-US" dirty="0" err="1"/>
              <a:t>birikmalarning</a:t>
            </a:r>
            <a:r>
              <a:rPr lang="en-US" dirty="0"/>
              <a:t> </a:t>
            </a:r>
            <a:r>
              <a:rPr lang="en-US" dirty="0" err="1"/>
              <a:t>gidrogen</a:t>
            </a:r>
            <a:r>
              <a:rPr lang="en-US" dirty="0"/>
              <a:t> </a:t>
            </a:r>
            <a:r>
              <a:rPr lang="en-US" dirty="0" err="1"/>
              <a:t>to’planishi</a:t>
            </a:r>
            <a:r>
              <a:rPr lang="en-US" dirty="0"/>
              <a:t> </a:t>
            </a:r>
            <a:r>
              <a:rPr lang="en-US" dirty="0" err="1"/>
              <a:t>kabi</a:t>
            </a:r>
            <a:r>
              <a:rPr lang="en-US" dirty="0"/>
              <a:t> </a:t>
            </a:r>
            <a:r>
              <a:rPr lang="en-US" dirty="0" err="1"/>
              <a:t>xislatlardan</a:t>
            </a:r>
            <a:r>
              <a:rPr lang="en-US" dirty="0"/>
              <a:t> </a:t>
            </a:r>
            <a:r>
              <a:rPr lang="en-US" dirty="0" err="1"/>
              <a:t>iborat</a:t>
            </a:r>
            <a:r>
              <a:rPr lang="en-US" dirty="0"/>
              <a:t>.</a:t>
            </a:r>
            <a:br>
              <a:rPr lang="en-US" dirty="0"/>
            </a:br>
            <a:r>
              <a:rPr lang="en-US" dirty="0"/>
              <a:t>           </a:t>
            </a:r>
            <a:r>
              <a:rPr lang="en-US" dirty="0" err="1"/>
              <a:t>Tuproq</a:t>
            </a:r>
            <a:r>
              <a:rPr lang="en-US" dirty="0"/>
              <a:t> </a:t>
            </a:r>
            <a:r>
              <a:rPr lang="en-US" u="sng" dirty="0" err="1">
                <a:hlinkClick r:id="rId2"/>
              </a:rPr>
              <a:t>genyeratsiya</a:t>
            </a:r>
            <a:r>
              <a:rPr lang="en-US" dirty="0" err="1"/>
              <a:t>lari</a:t>
            </a:r>
            <a:r>
              <a:rPr lang="en-US" dirty="0"/>
              <a:t> (</a:t>
            </a:r>
            <a:r>
              <a:rPr lang="en-US" dirty="0" err="1"/>
              <a:t>yani</a:t>
            </a:r>
            <a:r>
              <a:rPr lang="en-US" dirty="0"/>
              <a:t>, </a:t>
            </a:r>
            <a:r>
              <a:rPr lang="en-US" dirty="0" err="1"/>
              <a:t>tuproqning</a:t>
            </a:r>
            <a:r>
              <a:rPr lang="en-US" dirty="0"/>
              <a:t> </a:t>
            </a:r>
            <a:r>
              <a:rPr lang="en-US" dirty="0" err="1"/>
              <a:t>yuzaga</a:t>
            </a:r>
            <a:r>
              <a:rPr lang="en-US" dirty="0"/>
              <a:t> </a:t>
            </a:r>
            <a:r>
              <a:rPr lang="en-US" dirty="0" err="1"/>
              <a:t>kelishi</a:t>
            </a:r>
            <a:r>
              <a:rPr lang="en-US" dirty="0"/>
              <a:t>) </a:t>
            </a:r>
            <a:r>
              <a:rPr lang="en-US" dirty="0" err="1"/>
              <a:t>o’z</a:t>
            </a:r>
            <a:r>
              <a:rPr lang="en-US" dirty="0"/>
              <a:t> </a:t>
            </a:r>
            <a:r>
              <a:rPr lang="en-US" dirty="0" err="1"/>
              <a:t>navbatida</a:t>
            </a:r>
            <a:r>
              <a:rPr lang="en-US" dirty="0"/>
              <a:t> </a:t>
            </a:r>
            <a:r>
              <a:rPr lang="en-US" dirty="0" err="1"/>
              <a:t>eng</a:t>
            </a:r>
            <a:r>
              <a:rPr lang="en-US" dirty="0"/>
              <a:t> </a:t>
            </a:r>
            <a:r>
              <a:rPr lang="en-US" dirty="0" err="1"/>
              <a:t>katta</a:t>
            </a:r>
            <a:r>
              <a:rPr lang="en-US" dirty="0"/>
              <a:t> </a:t>
            </a:r>
            <a:r>
              <a:rPr lang="en-US" dirty="0" err="1"/>
              <a:t>taksonomik</a:t>
            </a:r>
            <a:r>
              <a:rPr lang="en-US" dirty="0"/>
              <a:t> </a:t>
            </a:r>
            <a:r>
              <a:rPr lang="en-US" dirty="0" err="1"/>
              <a:t>birlik</a:t>
            </a:r>
            <a:r>
              <a:rPr lang="en-US" dirty="0"/>
              <a:t> – </a:t>
            </a:r>
            <a:r>
              <a:rPr lang="en-US" dirty="0" err="1"/>
              <a:t>tuproq</a:t>
            </a:r>
            <a:r>
              <a:rPr lang="en-US" dirty="0"/>
              <a:t> </a:t>
            </a:r>
            <a:r>
              <a:rPr lang="en-US" dirty="0" err="1"/>
              <a:t>geoximik</a:t>
            </a:r>
            <a:r>
              <a:rPr lang="en-US" dirty="0"/>
              <a:t> </a:t>
            </a:r>
            <a:r>
              <a:rPr lang="en-US" dirty="0" err="1"/>
              <a:t>assotsiatsiyasiga</a:t>
            </a:r>
            <a:r>
              <a:rPr lang="en-US" dirty="0"/>
              <a:t> </a:t>
            </a:r>
            <a:r>
              <a:rPr lang="en-US" dirty="0" err="1"/>
              <a:t>birlashadi</a:t>
            </a:r>
            <a:r>
              <a:rPr lang="en-US" dirty="0"/>
              <a:t>. Bu </a:t>
            </a:r>
            <a:r>
              <a:rPr lang="en-US" dirty="0" err="1"/>
              <a:t>birlik</a:t>
            </a:r>
            <a:r>
              <a:rPr lang="en-US" dirty="0"/>
              <a:t> </a:t>
            </a:r>
            <a:r>
              <a:rPr lang="en-US" dirty="0" err="1"/>
              <a:t>asosida</a:t>
            </a:r>
            <a:r>
              <a:rPr lang="en-US" dirty="0"/>
              <a:t> </a:t>
            </a:r>
            <a:r>
              <a:rPr lang="en-US" dirty="0" err="1"/>
              <a:t>tuproq</a:t>
            </a:r>
            <a:r>
              <a:rPr lang="en-US" dirty="0"/>
              <a:t> </a:t>
            </a:r>
            <a:r>
              <a:rPr lang="en-US" dirty="0" err="1"/>
              <a:t>asosini</a:t>
            </a:r>
            <a:r>
              <a:rPr lang="en-US" dirty="0"/>
              <a:t> </a:t>
            </a:r>
            <a:r>
              <a:rPr lang="en-US" dirty="0" err="1"/>
              <a:t>tashkil</a:t>
            </a:r>
            <a:r>
              <a:rPr lang="en-US" dirty="0"/>
              <a:t> </a:t>
            </a:r>
            <a:r>
              <a:rPr lang="en-US" dirty="0" err="1"/>
              <a:t>qiluvchi</a:t>
            </a:r>
            <a:r>
              <a:rPr lang="en-US" dirty="0"/>
              <a:t> </a:t>
            </a:r>
            <a:r>
              <a:rPr lang="en-US" dirty="0" err="1"/>
              <a:t>organik</a:t>
            </a:r>
            <a:r>
              <a:rPr lang="en-US" dirty="0"/>
              <a:t> </a:t>
            </a:r>
            <a:r>
              <a:rPr lang="en-US" dirty="0" err="1"/>
              <a:t>va</a:t>
            </a:r>
            <a:r>
              <a:rPr lang="en-US" dirty="0"/>
              <a:t> </a:t>
            </a:r>
            <a:r>
              <a:rPr lang="en-US" dirty="0" err="1"/>
              <a:t>minyeral</a:t>
            </a:r>
            <a:r>
              <a:rPr lang="en-US" dirty="0"/>
              <a:t> </a:t>
            </a:r>
            <a:r>
              <a:rPr lang="en-US" dirty="0" err="1"/>
              <a:t>moddalarning</a:t>
            </a:r>
            <a:r>
              <a:rPr lang="en-US" dirty="0"/>
              <a:t> </a:t>
            </a:r>
            <a:r>
              <a:rPr lang="en-US" dirty="0" err="1"/>
              <a:t>bir</a:t>
            </a:r>
            <a:r>
              <a:rPr lang="en-US" dirty="0"/>
              <a:t> – </a:t>
            </a:r>
            <a:r>
              <a:rPr lang="en-US" dirty="0" err="1"/>
              <a:t>birlari</a:t>
            </a:r>
            <a:r>
              <a:rPr lang="en-US" dirty="0"/>
              <a:t> </a:t>
            </a:r>
            <a:r>
              <a:rPr lang="en-US" dirty="0" err="1"/>
              <a:t>bilan</a:t>
            </a:r>
            <a:r>
              <a:rPr lang="en-US" dirty="0"/>
              <a:t> </a:t>
            </a:r>
            <a:r>
              <a:rPr lang="en-US" dirty="0" err="1"/>
              <a:t>umumiy</a:t>
            </a:r>
            <a:r>
              <a:rPr lang="en-US" dirty="0"/>
              <a:t> </a:t>
            </a:r>
            <a:r>
              <a:rPr lang="en-US" dirty="0" err="1"/>
              <a:t>bog’liqligi</a:t>
            </a:r>
            <a:r>
              <a:rPr lang="en-US" dirty="0"/>
              <a:t>, </a:t>
            </a:r>
            <a:r>
              <a:rPr lang="en-US" dirty="0" err="1"/>
              <a:t>bir</a:t>
            </a:r>
            <a:r>
              <a:rPr lang="en-US" dirty="0"/>
              <a:t> – </a:t>
            </a:r>
            <a:r>
              <a:rPr lang="en-US" dirty="0" err="1"/>
              <a:t>biriga</a:t>
            </a:r>
            <a:r>
              <a:rPr lang="en-US" dirty="0"/>
              <a:t> </a:t>
            </a:r>
            <a:r>
              <a:rPr lang="en-US" dirty="0" err="1"/>
              <a:t>tasiri</a:t>
            </a:r>
            <a:r>
              <a:rPr lang="en-US" dirty="0"/>
              <a:t> </a:t>
            </a:r>
            <a:r>
              <a:rPr lang="en-US" dirty="0" err="1"/>
              <a:t>turadi</a:t>
            </a:r>
            <a:r>
              <a:rPr lang="en-US" dirty="0"/>
              <a:t>. </a:t>
            </a:r>
            <a:r>
              <a:rPr lang="en-US" dirty="0" err="1"/>
              <a:t>Tuproqlarning</a:t>
            </a:r>
            <a:r>
              <a:rPr lang="en-US" dirty="0"/>
              <a:t> </a:t>
            </a:r>
            <a:r>
              <a:rPr lang="en-US" dirty="0" err="1"/>
              <a:t>namlik</a:t>
            </a:r>
            <a:r>
              <a:rPr lang="en-US" dirty="0"/>
              <a:t> </a:t>
            </a:r>
            <a:r>
              <a:rPr lang="en-US" dirty="0" err="1"/>
              <a:t>darajasiga</a:t>
            </a:r>
            <a:r>
              <a:rPr lang="en-US" dirty="0"/>
              <a:t> </a:t>
            </a:r>
            <a:r>
              <a:rPr lang="en-US" dirty="0" err="1"/>
              <a:t>qarab</a:t>
            </a:r>
            <a:r>
              <a:rPr lang="en-US" dirty="0"/>
              <a:t> </a:t>
            </a:r>
            <a:r>
              <a:rPr lang="en-US" dirty="0" err="1"/>
              <a:t>tuproq</a:t>
            </a:r>
            <a:r>
              <a:rPr lang="en-US" dirty="0"/>
              <a:t> – </a:t>
            </a:r>
            <a:r>
              <a:rPr lang="en-US" dirty="0" err="1"/>
              <a:t>geoximik</a:t>
            </a:r>
            <a:r>
              <a:rPr lang="en-US" dirty="0"/>
              <a:t> </a:t>
            </a:r>
            <a:r>
              <a:rPr lang="en-US" dirty="0" err="1"/>
              <a:t>assotsiatsiyasi</a:t>
            </a:r>
            <a:r>
              <a:rPr lang="en-US" dirty="0"/>
              <a:t> </a:t>
            </a:r>
            <a:r>
              <a:rPr lang="en-US" dirty="0" err="1"/>
              <a:t>o’z</a:t>
            </a:r>
            <a:r>
              <a:rPr lang="en-US" dirty="0"/>
              <a:t> </a:t>
            </a:r>
            <a:r>
              <a:rPr lang="en-US" dirty="0" err="1"/>
              <a:t>navbatida</a:t>
            </a:r>
            <a:r>
              <a:rPr lang="en-US" dirty="0"/>
              <a:t> 6 ta </a:t>
            </a:r>
            <a:r>
              <a:rPr lang="en-US" dirty="0" err="1"/>
              <a:t>assotsiatsiyaga</a:t>
            </a:r>
            <a:r>
              <a:rPr lang="en-US" dirty="0"/>
              <a:t> </a:t>
            </a:r>
            <a:r>
              <a:rPr lang="en-US" dirty="0" err="1"/>
              <a:t>bo’linadi</a:t>
            </a:r>
            <a:r>
              <a:rPr lang="en-US" dirty="0"/>
              <a:t>: 1) </a:t>
            </a:r>
            <a:r>
              <a:rPr lang="en-US" dirty="0" err="1"/>
              <a:t>nordon</a:t>
            </a:r>
            <a:r>
              <a:rPr lang="en-US" dirty="0"/>
              <a:t> </a:t>
            </a:r>
            <a:r>
              <a:rPr lang="en-US" dirty="0" err="1"/>
              <a:t>subareal</a:t>
            </a:r>
            <a:r>
              <a:rPr lang="en-US" dirty="0"/>
              <a:t>, 2) </a:t>
            </a:r>
            <a:r>
              <a:rPr lang="en-US" dirty="0" err="1"/>
              <a:t>nordon</a:t>
            </a:r>
            <a:r>
              <a:rPr lang="en-US" dirty="0"/>
              <a:t> </a:t>
            </a:r>
            <a:r>
              <a:rPr lang="en-US" dirty="0" err="1"/>
              <a:t>subareal</a:t>
            </a:r>
            <a:r>
              <a:rPr lang="en-US" dirty="0"/>
              <a:t> </a:t>
            </a:r>
            <a:r>
              <a:rPr lang="en-US" dirty="0" err="1"/>
              <a:t>ogleen</a:t>
            </a:r>
            <a:r>
              <a:rPr lang="en-US" dirty="0"/>
              <a:t>, 3) </a:t>
            </a:r>
            <a:r>
              <a:rPr lang="en-US" dirty="0" err="1"/>
              <a:t>nordon</a:t>
            </a:r>
            <a:r>
              <a:rPr lang="en-US" dirty="0"/>
              <a:t> </a:t>
            </a:r>
            <a:r>
              <a:rPr lang="en-US" dirty="0" err="1"/>
              <a:t>ishqor</a:t>
            </a:r>
            <a:r>
              <a:rPr lang="en-US" dirty="0"/>
              <a:t> </a:t>
            </a:r>
            <a:r>
              <a:rPr lang="en-US" dirty="0" err="1"/>
              <a:t>subreal</a:t>
            </a:r>
            <a:r>
              <a:rPr lang="en-US" dirty="0"/>
              <a:t>, 4) </a:t>
            </a:r>
            <a:r>
              <a:rPr lang="en-US" dirty="0" err="1"/>
              <a:t>nordon</a:t>
            </a:r>
            <a:r>
              <a:rPr lang="en-US" dirty="0"/>
              <a:t> – </a:t>
            </a:r>
            <a:r>
              <a:rPr lang="en-US" u="sng" dirty="0" err="1">
                <a:hlinkClick r:id="rId3"/>
              </a:rPr>
              <a:t>ishqor</a:t>
            </a:r>
            <a:r>
              <a:rPr lang="en-US" u="sng" dirty="0">
                <a:hlinkClick r:id="rId3"/>
              </a:rPr>
              <a:t> </a:t>
            </a:r>
            <a:r>
              <a:rPr lang="en-US" u="sng" dirty="0" err="1">
                <a:hlinkClick r:id="rId3"/>
              </a:rPr>
              <a:t>subreal</a:t>
            </a:r>
            <a:r>
              <a:rPr lang="en-US" u="sng" dirty="0">
                <a:hlinkClick r:id="rId3"/>
              </a:rPr>
              <a:t> </a:t>
            </a:r>
            <a:r>
              <a:rPr lang="en-US" u="sng" dirty="0" err="1">
                <a:hlinkClick r:id="rId3"/>
              </a:rPr>
              <a:t>ogleen</a:t>
            </a:r>
            <a:r>
              <a:rPr lang="en-US" dirty="0"/>
              <a:t>, 5) </a:t>
            </a:r>
            <a:r>
              <a:rPr lang="en-US" dirty="0" err="1"/>
              <a:t>neytral</a:t>
            </a:r>
            <a:r>
              <a:rPr lang="en-US" dirty="0"/>
              <a:t> –</a:t>
            </a:r>
            <a:r>
              <a:rPr lang="en-US" dirty="0" err="1"/>
              <a:t>ishqor</a:t>
            </a:r>
            <a:r>
              <a:rPr lang="en-US" dirty="0"/>
              <a:t> </a:t>
            </a:r>
            <a:r>
              <a:rPr lang="en-US" dirty="0" err="1"/>
              <a:t>subreal</a:t>
            </a:r>
            <a:r>
              <a:rPr lang="en-US" dirty="0"/>
              <a:t>, 6) </a:t>
            </a:r>
            <a:r>
              <a:rPr lang="en-US" dirty="0" err="1"/>
              <a:t>ishqor</a:t>
            </a:r>
            <a:r>
              <a:rPr lang="en-US" dirty="0"/>
              <a:t> </a:t>
            </a:r>
            <a:r>
              <a:rPr lang="en-US" dirty="0" err="1"/>
              <a:t>subreal</a:t>
            </a:r>
            <a:r>
              <a:rPr lang="en-US" dirty="0"/>
              <a:t>.</a:t>
            </a:r>
            <a:endParaRPr lang="ru-RU" dirty="0"/>
          </a:p>
        </p:txBody>
      </p:sp>
    </p:spTree>
    <p:extLst>
      <p:ext uri="{BB962C8B-B14F-4D97-AF65-F5344CB8AC3E}">
        <p14:creationId xmlns:p14="http://schemas.microsoft.com/office/powerpoint/2010/main" val="1110790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426720"/>
            <a:ext cx="10332720" cy="6095999"/>
          </a:xfrm>
        </p:spPr>
        <p:txBody>
          <a:bodyPr>
            <a:noAutofit/>
          </a:bodyPr>
          <a:lstStyle/>
          <a:p>
            <a:pPr algn="just">
              <a:lnSpc>
                <a:spcPct val="110000"/>
              </a:lnSpc>
            </a:pP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mustaqil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pedosfyera</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mikroorgabizmlarning</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iqlim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hamjihatlikda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biokos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jism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o’zida</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o’lik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norganik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havo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qoldiqlardan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lnSpc>
                <a:spcPct val="110000"/>
              </a:lnSpc>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kichikligi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g’ovakligi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o’tkazuvchanligi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2"/>
              </a:rPr>
              <a:t>havo</a:t>
            </a:r>
            <a:r>
              <a:rPr lang="en-US" sz="2200" u="sng" dirty="0">
                <a:latin typeface="Times New Roman" pitchFamily="18" charset="0"/>
                <a:cs typeface="Times New Roman" pitchFamily="18" charset="0"/>
                <a:hlinkClick r:id="rId2"/>
              </a:rPr>
              <a:t> </a:t>
            </a:r>
            <a:r>
              <a:rPr lang="en-US" sz="2200" u="sng" dirty="0" err="1">
                <a:latin typeface="Times New Roman" pitchFamily="18" charset="0"/>
                <a:cs typeface="Times New Roman" pitchFamily="18" charset="0"/>
                <a:hlinkClick r:id="rId2"/>
              </a:rPr>
              <a:t>almashinishi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yo’qligi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ampltu</a:t>
            </a:r>
            <a:r>
              <a:rPr lang="en-US" sz="2200" dirty="0">
                <a:latin typeface="Times New Roman" pitchFamily="18" charset="0"/>
                <a:cs typeface="Times New Roman" pitchFamily="18" charset="0"/>
              </a:rPr>
              <a:t>-dada </a:t>
            </a:r>
            <a:r>
              <a:rPr lang="en-US" sz="2200" dirty="0" err="1">
                <a:latin typeface="Times New Roman" pitchFamily="18" charset="0"/>
                <a:cs typeface="Times New Roman" pitchFamily="18" charset="0"/>
              </a:rPr>
              <a:t>o’zgarishi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ko’rsatkichlariga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kattalikdagi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nisbiy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ifodalanadi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nSpc>
                <a:spcPct val="110000"/>
              </a:lnSpc>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ahamiyatga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komponentlari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farqlanadi</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qum</a:t>
            </a:r>
            <a:r>
              <a:rPr lang="en-US" sz="2200" dirty="0">
                <a:latin typeface="Times New Roman" pitchFamily="18" charset="0"/>
                <a:cs typeface="Times New Roman" pitchFamily="18" charset="0"/>
              </a:rPr>
              <a:t>–0,2–2.0mm</a:t>
            </a:r>
            <a:br>
              <a:rPr lang="en-US" sz="2200" dirty="0">
                <a:latin typeface="Times New Roman" pitchFamily="18" charset="0"/>
                <a:cs typeface="Times New Roman" pitchFamily="18" charset="0"/>
              </a:rPr>
            </a:br>
            <a:r>
              <a:rPr lang="en-US" sz="2200" dirty="0">
                <a:latin typeface="Times New Roman" pitchFamily="18" charset="0"/>
                <a:cs typeface="Times New Roman" pitchFamily="18" charset="0"/>
              </a:rPr>
              <a:t>mayday </a:t>
            </a:r>
            <a:r>
              <a:rPr lang="en-US" sz="2200" dirty="0" err="1">
                <a:latin typeface="Times New Roman" pitchFamily="18" charset="0"/>
                <a:cs typeface="Times New Roman" pitchFamily="18" charset="0"/>
              </a:rPr>
              <a:t>zarrachali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qum</a:t>
            </a:r>
            <a:r>
              <a:rPr lang="en-US" sz="2200" dirty="0">
                <a:latin typeface="Times New Roman" pitchFamily="18" charset="0"/>
                <a:cs typeface="Times New Roman" pitchFamily="18" charset="0"/>
              </a:rPr>
              <a:t> – 0,2 mm – 20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qumtuproq</a:t>
            </a:r>
            <a:r>
              <a:rPr lang="en-US" sz="2200" dirty="0">
                <a:latin typeface="Times New Roman" pitchFamily="18" charset="0"/>
                <a:cs typeface="Times New Roman" pitchFamily="18" charset="0"/>
              </a:rPr>
              <a:t> – 2 – 20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minyeral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koloidlar</a:t>
            </a:r>
            <a:r>
              <a:rPr lang="en-US" sz="2200" dirty="0">
                <a:latin typeface="Times New Roman" pitchFamily="18" charset="0"/>
                <a:cs typeface="Times New Roman" pitchFamily="18" charset="0"/>
              </a:rPr>
              <a:t> – 2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5881402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259080"/>
            <a:ext cx="9326880" cy="6400799"/>
          </a:xfrm>
        </p:spPr>
        <p:txBody>
          <a:bodyPr>
            <a:normAutofit/>
          </a:bodyPr>
          <a:lstStyle/>
          <a:p>
            <a:pPr algn="just"/>
            <a:r>
              <a:rPr lang="en-US" sz="2400" dirty="0">
                <a:latin typeface="Times New Roman" pitchFamily="18" charset="0"/>
                <a:cs typeface="Times New Roman" pitchFamily="18" charset="0"/>
              </a:rPr>
              <a:t> </a:t>
            </a:r>
            <a:r>
              <a:rPr lang="en-US" sz="2400" u="sng" dirty="0">
                <a:latin typeface="Times New Roman" pitchFamily="18" charset="0"/>
                <a:cs typeface="Times New Roman" pitchFamily="18" charset="0"/>
                <a:hlinkClick r:id="rId2"/>
              </a:rPr>
              <a:t>Fanning </a:t>
            </a:r>
            <a:r>
              <a:rPr lang="en-US" sz="2400" u="sng" dirty="0" err="1">
                <a:latin typeface="Times New Roman" pitchFamily="18" charset="0"/>
                <a:cs typeface="Times New Roman" pitchFamily="18" charset="0"/>
                <a:hlinkClick r:id="rId2"/>
              </a:rPr>
              <a:t>predmeti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ob’ekti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uslublari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maqsadi</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va</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vazifalari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5"/>
              </a:rPr>
              <a:t>fanlar</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kabi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6"/>
              </a:rPr>
              <a:t>tuproqshunoslik</a:t>
            </a:r>
            <a:r>
              <a:rPr lang="en-US" sz="2400" u="sng" dirty="0">
                <a:latin typeface="Times New Roman" pitchFamily="18" charset="0"/>
                <a:cs typeface="Times New Roman" pitchFamily="18" charset="0"/>
                <a:hlinkClick r:id="rId6"/>
              </a:rPr>
              <a:t> 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adekvat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spesifikasiga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avvalo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kompleks</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7"/>
              </a:rPr>
              <a:t>yondoshishni</a:t>
            </a:r>
            <a:r>
              <a:rPr lang="en-US" sz="2400" u="sng" dirty="0">
                <a:latin typeface="Times New Roman" pitchFamily="18" charset="0"/>
                <a:cs typeface="Times New Roman" pitchFamily="18" charset="0"/>
                <a:hlinkClick r:id="rId7"/>
              </a:rPr>
              <a:t> </a:t>
            </a:r>
            <a:r>
              <a:rPr lang="en-US" sz="2400" dirty="0" err="1">
                <a:latin typeface="Times New Roman" pitchFamily="18" charset="0"/>
                <a:cs typeface="Times New Roman" pitchFamily="18" charset="0"/>
              </a:rPr>
              <a:t>ajratish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obyektlar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xodisalardan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8"/>
              </a:rPr>
              <a:t>tushuniladi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biogeosenoz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o‘rganish.shubilan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Profil</a:t>
            </a:r>
            <a:r>
              <a:rPr lang="en-US" sz="2400" dirty="0">
                <a:latin typeface="Times New Roman" pitchFamily="18" charset="0"/>
                <a:cs typeface="Times New Roman" pitchFamily="18" charset="0"/>
              </a:rPr>
              <a:t> – </a:t>
            </a:r>
            <a:r>
              <a:rPr lang="en-US" sz="2400" u="sng" dirty="0" err="1">
                <a:latin typeface="Times New Roman" pitchFamily="18" charset="0"/>
                <a:cs typeface="Times New Roman" pitchFamily="18" charset="0"/>
                <a:hlinkClick r:id="rId9"/>
              </a:rPr>
              <a:t>genetik</a:t>
            </a:r>
            <a:r>
              <a:rPr lang="en-US" sz="2400" u="sng" dirty="0">
                <a:latin typeface="Times New Roman" pitchFamily="18" charset="0"/>
                <a:cs typeface="Times New Roman" pitchFamily="18" charset="0"/>
                <a:hlinkClick r:id="rId9"/>
              </a:rPr>
              <a:t> </a:t>
            </a:r>
            <a:r>
              <a:rPr lang="en-US" sz="2400" u="sng" dirty="0" err="1">
                <a:latin typeface="Times New Roman" pitchFamily="18" charset="0"/>
                <a:cs typeface="Times New Roman" pitchFamily="18" charset="0"/>
                <a:hlinkClick r:id="rId9"/>
              </a:rPr>
              <a:t>usuli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tuproqshunoslikka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davomida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gorizontlar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to </a:t>
            </a:r>
            <a:r>
              <a:rPr lang="en-US" sz="2400" dirty="0" err="1">
                <a:latin typeface="Times New Roman" pitchFamily="18" charset="0"/>
                <a:cs typeface="Times New Roman" pitchFamily="18" charset="0"/>
              </a:rPr>
              <a:t>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qadar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kesimining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o‘rgatilayotgan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parametrlarini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taqqoslashni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usul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qonuniyatlarini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ettiradi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358987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1007"/>
            <a:ext cx="8596668" cy="5810356"/>
          </a:xfrm>
        </p:spPr>
        <p:txBody>
          <a:bodyPr>
            <a:normAutofit/>
          </a:bodyPr>
          <a:lstStyle/>
          <a:p>
            <a:r>
              <a:rPr lang="en-US" dirty="0"/>
              <a:t> </a:t>
            </a:r>
            <a:r>
              <a:rPr lang="en-US" dirty="0" err="1"/>
              <a:t>Morfologik</a:t>
            </a:r>
            <a:r>
              <a:rPr lang="en-US" dirty="0"/>
              <a:t> </a:t>
            </a:r>
            <a:r>
              <a:rPr lang="en-US" dirty="0" err="1"/>
              <a:t>usul</a:t>
            </a:r>
            <a:r>
              <a:rPr lang="en-US" dirty="0"/>
              <a:t> – </a:t>
            </a:r>
            <a:r>
              <a:rPr lang="en-US" dirty="0" err="1"/>
              <a:t>tuproq</a:t>
            </a:r>
            <a:r>
              <a:rPr lang="en-US" dirty="0"/>
              <a:t> </a:t>
            </a:r>
            <a:r>
              <a:rPr lang="en-US" dirty="0" err="1"/>
              <a:t>kesimining</a:t>
            </a:r>
            <a:r>
              <a:rPr lang="en-US" dirty="0"/>
              <a:t> </a:t>
            </a:r>
            <a:r>
              <a:rPr lang="en-US" dirty="0" err="1"/>
              <a:t>tuzilishini</a:t>
            </a:r>
            <a:r>
              <a:rPr lang="en-US" dirty="0"/>
              <a:t> </a:t>
            </a:r>
            <a:r>
              <a:rPr lang="en-US" dirty="0" err="1"/>
              <a:t>o‘rganish</a:t>
            </a:r>
            <a:r>
              <a:rPr lang="en-US" dirty="0"/>
              <a:t> </a:t>
            </a:r>
            <a:r>
              <a:rPr lang="en-US" dirty="0" err="1"/>
              <a:t>tuproqshunoslikka</a:t>
            </a:r>
            <a:r>
              <a:rPr lang="en-US" dirty="0"/>
              <a:t> </a:t>
            </a:r>
            <a:r>
              <a:rPr lang="en-US" dirty="0" err="1"/>
              <a:t>oid</a:t>
            </a:r>
            <a:r>
              <a:rPr lang="en-US" dirty="0"/>
              <a:t> </a:t>
            </a:r>
            <a:r>
              <a:rPr lang="en-US" dirty="0" err="1"/>
              <a:t>tadqiqotlarni</a:t>
            </a:r>
            <a:r>
              <a:rPr lang="en-US" dirty="0"/>
              <a:t> </a:t>
            </a:r>
            <a:r>
              <a:rPr lang="en-US" dirty="0" err="1"/>
              <a:t>o‘tkazishda</a:t>
            </a:r>
            <a:r>
              <a:rPr lang="en-US" dirty="0"/>
              <a:t> </a:t>
            </a:r>
            <a:r>
              <a:rPr lang="en-US" dirty="0" err="1"/>
              <a:t>tayanch</a:t>
            </a:r>
            <a:r>
              <a:rPr lang="en-US" dirty="0"/>
              <a:t> </a:t>
            </a:r>
            <a:r>
              <a:rPr lang="en-US" dirty="0" err="1"/>
              <a:t>hisoblanadi</a:t>
            </a:r>
            <a:r>
              <a:rPr lang="en-US" dirty="0"/>
              <a:t> </a:t>
            </a:r>
            <a:r>
              <a:rPr lang="en-US" dirty="0" err="1"/>
              <a:t>va</a:t>
            </a:r>
            <a:r>
              <a:rPr lang="en-US" dirty="0"/>
              <a:t> </a:t>
            </a:r>
            <a:r>
              <a:rPr lang="en-US" dirty="0" err="1"/>
              <a:t>tuproqlarning</a:t>
            </a:r>
            <a:r>
              <a:rPr lang="en-US" dirty="0"/>
              <a:t> </a:t>
            </a:r>
            <a:r>
              <a:rPr lang="en-US" dirty="0" err="1"/>
              <a:t>tabiiy</a:t>
            </a:r>
            <a:r>
              <a:rPr lang="en-US" dirty="0"/>
              <a:t> </a:t>
            </a:r>
            <a:r>
              <a:rPr lang="en-US" dirty="0" err="1"/>
              <a:t>sharoitdagi</a:t>
            </a:r>
            <a:r>
              <a:rPr lang="en-US" dirty="0"/>
              <a:t> </a:t>
            </a:r>
            <a:r>
              <a:rPr lang="en-US" dirty="0" err="1"/>
              <a:t>diagnostikasi</a:t>
            </a:r>
            <a:r>
              <a:rPr lang="en-US" dirty="0"/>
              <a:t> </a:t>
            </a:r>
            <a:r>
              <a:rPr lang="en-US" dirty="0" err="1"/>
              <a:t>asosini</a:t>
            </a:r>
            <a:r>
              <a:rPr lang="en-US" dirty="0"/>
              <a:t> </a:t>
            </a:r>
            <a:r>
              <a:rPr lang="en-US" dirty="0" err="1"/>
              <a:t>tashkil</a:t>
            </a:r>
            <a:r>
              <a:rPr lang="en-US" dirty="0"/>
              <a:t> </a:t>
            </a:r>
            <a:r>
              <a:rPr lang="en-US" dirty="0" err="1"/>
              <a:t>etadi</a:t>
            </a:r>
            <a:r>
              <a:rPr lang="en-US" dirty="0"/>
              <a:t>. </a:t>
            </a:r>
            <a:r>
              <a:rPr lang="en-US" dirty="0" err="1"/>
              <a:t>Morfologik</a:t>
            </a:r>
            <a:r>
              <a:rPr lang="en-US" dirty="0"/>
              <a:t> </a:t>
            </a:r>
            <a:r>
              <a:rPr lang="en-US" dirty="0" err="1"/>
              <a:t>taxlilning</a:t>
            </a:r>
            <a:r>
              <a:rPr lang="en-US" dirty="0"/>
              <a:t> </a:t>
            </a:r>
            <a:r>
              <a:rPr lang="en-US" dirty="0" err="1"/>
              <a:t>uch</a:t>
            </a:r>
            <a:r>
              <a:rPr lang="en-US" dirty="0"/>
              <a:t> </a:t>
            </a:r>
            <a:r>
              <a:rPr lang="en-US" dirty="0" err="1"/>
              <a:t>turi</a:t>
            </a:r>
            <a:r>
              <a:rPr lang="en-US" dirty="0"/>
              <a:t>: </a:t>
            </a:r>
            <a:r>
              <a:rPr lang="en-US" dirty="0" err="1"/>
              <a:t>makromorfologik</a:t>
            </a:r>
            <a:r>
              <a:rPr lang="en-US" dirty="0"/>
              <a:t> (</a:t>
            </a:r>
            <a:r>
              <a:rPr lang="en-US" dirty="0" err="1"/>
              <a:t>tuproqni</a:t>
            </a:r>
            <a:r>
              <a:rPr lang="en-US" dirty="0"/>
              <a:t> </a:t>
            </a:r>
            <a:r>
              <a:rPr lang="en-US" dirty="0" err="1"/>
              <a:t>oddiy</a:t>
            </a:r>
            <a:r>
              <a:rPr lang="en-US" dirty="0"/>
              <a:t> </a:t>
            </a:r>
            <a:r>
              <a:rPr lang="en-US" dirty="0" err="1"/>
              <a:t>ko‘z</a:t>
            </a:r>
            <a:r>
              <a:rPr lang="en-US" dirty="0"/>
              <a:t> </a:t>
            </a:r>
            <a:r>
              <a:rPr lang="en-US" dirty="0" err="1"/>
              <a:t>bilan</a:t>
            </a:r>
            <a:r>
              <a:rPr lang="en-US" dirty="0"/>
              <a:t> </a:t>
            </a:r>
            <a:r>
              <a:rPr lang="en-US" dirty="0" err="1"/>
              <a:t>o‘rganadi</a:t>
            </a:r>
            <a:r>
              <a:rPr lang="en-US" dirty="0"/>
              <a:t>); </a:t>
            </a:r>
            <a:r>
              <a:rPr lang="en-US" dirty="0" err="1"/>
              <a:t>mezamorfologik</a:t>
            </a:r>
            <a:r>
              <a:rPr lang="en-US" dirty="0"/>
              <a:t> (</a:t>
            </a:r>
            <a:r>
              <a:rPr lang="en-US" dirty="0" err="1"/>
              <a:t>tuproqni</a:t>
            </a:r>
            <a:r>
              <a:rPr lang="en-US" dirty="0"/>
              <a:t> </a:t>
            </a:r>
            <a:r>
              <a:rPr lang="en-US" dirty="0" err="1"/>
              <a:t>lupa</a:t>
            </a:r>
            <a:r>
              <a:rPr lang="en-US" dirty="0"/>
              <a:t> </a:t>
            </a:r>
            <a:r>
              <a:rPr lang="en-US" dirty="0" err="1"/>
              <a:t>va</a:t>
            </a:r>
            <a:r>
              <a:rPr lang="en-US" dirty="0"/>
              <a:t> </a:t>
            </a:r>
            <a:r>
              <a:rPr lang="en-US" dirty="0" err="1"/>
              <a:t>binokulyar</a:t>
            </a:r>
            <a:r>
              <a:rPr lang="en-US" dirty="0"/>
              <a:t> </a:t>
            </a:r>
            <a:r>
              <a:rPr lang="en-US" dirty="0" err="1"/>
              <a:t>yordamida</a:t>
            </a:r>
            <a:r>
              <a:rPr lang="en-US" dirty="0"/>
              <a:t> </a:t>
            </a:r>
            <a:r>
              <a:rPr lang="en-US" dirty="0" err="1"/>
              <a:t>o‘rganadi</a:t>
            </a:r>
            <a:r>
              <a:rPr lang="en-US" dirty="0"/>
              <a:t>); </a:t>
            </a:r>
            <a:r>
              <a:rPr lang="en-US" dirty="0" err="1"/>
              <a:t>mikromorfologik</a:t>
            </a:r>
            <a:r>
              <a:rPr lang="en-US" dirty="0"/>
              <a:t> (</a:t>
            </a:r>
            <a:r>
              <a:rPr lang="en-US" dirty="0" err="1"/>
              <a:t>tuproqni</a:t>
            </a:r>
            <a:r>
              <a:rPr lang="en-US" dirty="0"/>
              <a:t> </a:t>
            </a:r>
            <a:r>
              <a:rPr lang="en-US" dirty="0" err="1"/>
              <a:t>mikroskoplar</a:t>
            </a:r>
            <a:r>
              <a:rPr lang="en-US" dirty="0"/>
              <a:t> </a:t>
            </a:r>
            <a:r>
              <a:rPr lang="en-US" dirty="0" err="1"/>
              <a:t>yordamida</a:t>
            </a:r>
            <a:r>
              <a:rPr lang="en-US" dirty="0"/>
              <a:t> </a:t>
            </a:r>
            <a:r>
              <a:rPr lang="en-US" dirty="0" err="1"/>
              <a:t>o‘rganadi</a:t>
            </a:r>
            <a:r>
              <a:rPr lang="en-US" dirty="0"/>
              <a:t>) </a:t>
            </a:r>
            <a:r>
              <a:rPr lang="en-US" dirty="0" err="1"/>
              <a:t>turlaridan</a:t>
            </a:r>
            <a:r>
              <a:rPr lang="en-US" dirty="0"/>
              <a:t> </a:t>
            </a:r>
            <a:r>
              <a:rPr lang="en-US" dirty="0" err="1"/>
              <a:t>foydalaniladi</a:t>
            </a:r>
            <a:r>
              <a:rPr lang="en-US" dirty="0"/>
              <a:t>. </a:t>
            </a:r>
            <a:r>
              <a:rPr lang="en-US" dirty="0" err="1"/>
              <a:t>Morfologik</a:t>
            </a:r>
            <a:r>
              <a:rPr lang="en-US" dirty="0"/>
              <a:t> </a:t>
            </a:r>
            <a:r>
              <a:rPr lang="en-US" dirty="0" err="1"/>
              <a:t>usul</a:t>
            </a:r>
            <a:r>
              <a:rPr lang="en-US" dirty="0"/>
              <a:t> </a:t>
            </a:r>
            <a:r>
              <a:rPr lang="en-US" dirty="0" err="1"/>
              <a:t>tuproqni</a:t>
            </a:r>
            <a:r>
              <a:rPr lang="en-US" dirty="0"/>
              <a:t> </a:t>
            </a:r>
            <a:r>
              <a:rPr lang="en-US" dirty="0" err="1"/>
              <a:t>o‘rganishga</a:t>
            </a:r>
            <a:r>
              <a:rPr lang="en-US" dirty="0"/>
              <a:t> </a:t>
            </a:r>
            <a:r>
              <a:rPr lang="en-US" dirty="0" err="1"/>
              <a:t>va</a:t>
            </a:r>
            <a:r>
              <a:rPr lang="en-US" dirty="0"/>
              <a:t> </a:t>
            </a:r>
            <a:r>
              <a:rPr lang="en-US" dirty="0" err="1"/>
              <a:t>ularni</a:t>
            </a:r>
            <a:r>
              <a:rPr lang="en-US" dirty="0"/>
              <a:t> </a:t>
            </a:r>
            <a:r>
              <a:rPr lang="en-US" dirty="0" err="1"/>
              <a:t>tashki</a:t>
            </a:r>
            <a:r>
              <a:rPr lang="en-US" dirty="0"/>
              <a:t> (</a:t>
            </a:r>
            <a:r>
              <a:rPr lang="en-US" dirty="0" err="1"/>
              <a:t>morfologik</a:t>
            </a:r>
            <a:r>
              <a:rPr lang="en-US" dirty="0"/>
              <a:t>) </a:t>
            </a:r>
            <a:r>
              <a:rPr lang="en-US" dirty="0" err="1"/>
              <a:t>belgilariga</a:t>
            </a:r>
            <a:r>
              <a:rPr lang="en-US" dirty="0"/>
              <a:t> </a:t>
            </a:r>
            <a:r>
              <a:rPr lang="en-US" dirty="0" err="1"/>
              <a:t>ko‘ra</a:t>
            </a:r>
            <a:r>
              <a:rPr lang="en-US" dirty="0"/>
              <a:t> </a:t>
            </a:r>
            <a:r>
              <a:rPr lang="en-US" dirty="0" err="1"/>
              <a:t>bir-biridan</a:t>
            </a:r>
            <a:r>
              <a:rPr lang="en-US" dirty="0"/>
              <a:t> </a:t>
            </a:r>
            <a:r>
              <a:rPr lang="en-US" dirty="0" err="1"/>
              <a:t>ajratishga</a:t>
            </a:r>
            <a:r>
              <a:rPr lang="en-US" dirty="0"/>
              <a:t> </a:t>
            </a:r>
            <a:r>
              <a:rPr lang="en-US" dirty="0" err="1"/>
              <a:t>imkon</a:t>
            </a:r>
            <a:r>
              <a:rPr lang="en-US" dirty="0"/>
              <a:t> </a:t>
            </a:r>
            <a:r>
              <a:rPr lang="en-US" dirty="0" err="1"/>
              <a:t>yaratadi</a:t>
            </a:r>
            <a:r>
              <a:rPr lang="en-US" dirty="0"/>
              <a:t>. </a:t>
            </a:r>
            <a:r>
              <a:rPr lang="en-US" dirty="0" err="1"/>
              <a:t>Bunda</a:t>
            </a:r>
            <a:r>
              <a:rPr lang="en-US" dirty="0"/>
              <a:t> </a:t>
            </a:r>
            <a:r>
              <a:rPr lang="en-US" u="sng" dirty="0" err="1">
                <a:hlinkClick r:id="rId2"/>
              </a:rPr>
              <a:t>tuproq</a:t>
            </a:r>
            <a:r>
              <a:rPr lang="en-US" u="sng" dirty="0">
                <a:hlinkClick r:id="rId2"/>
              </a:rPr>
              <a:t> </a:t>
            </a:r>
            <a:r>
              <a:rPr lang="en-US" u="sng" dirty="0" err="1">
                <a:hlinkClick r:id="rId2"/>
              </a:rPr>
              <a:t>profilining</a:t>
            </a:r>
            <a:r>
              <a:rPr lang="en-US" u="sng" dirty="0">
                <a:hlinkClick r:id="rId2"/>
              </a:rPr>
              <a:t> </a:t>
            </a:r>
            <a:r>
              <a:rPr lang="en-US" u="sng" dirty="0" err="1">
                <a:hlinkClick r:id="rId2"/>
              </a:rPr>
              <a:t>tuzilishi</a:t>
            </a:r>
            <a:r>
              <a:rPr lang="en-US" dirty="0"/>
              <a:t>, </a:t>
            </a:r>
            <a:r>
              <a:rPr lang="en-US" dirty="0" err="1"/>
              <a:t>tuproq</a:t>
            </a:r>
            <a:r>
              <a:rPr lang="en-US" dirty="0"/>
              <a:t> </a:t>
            </a:r>
            <a:r>
              <a:rPr lang="en-US" dirty="0" err="1"/>
              <a:t>va</a:t>
            </a:r>
            <a:r>
              <a:rPr lang="en-US" dirty="0"/>
              <a:t> </a:t>
            </a:r>
            <a:r>
              <a:rPr lang="en-US" dirty="0" err="1"/>
              <a:t>ayrim</a:t>
            </a:r>
            <a:r>
              <a:rPr lang="en-US" dirty="0"/>
              <a:t> </a:t>
            </a:r>
            <a:r>
              <a:rPr lang="en-US" u="sng" dirty="0" err="1">
                <a:hlinkClick r:id="rId3"/>
              </a:rPr>
              <a:t>gorizontlarining</a:t>
            </a:r>
            <a:r>
              <a:rPr lang="en-US" u="sng" dirty="0">
                <a:hlinkClick r:id="rId3"/>
              </a:rPr>
              <a:t> </a:t>
            </a:r>
            <a:r>
              <a:rPr lang="en-US" u="sng" dirty="0" err="1">
                <a:hlinkClick r:id="rId3"/>
              </a:rPr>
              <a:t>qalinligi</a:t>
            </a:r>
            <a:r>
              <a:rPr lang="en-US" dirty="0"/>
              <a:t>, </a:t>
            </a:r>
            <a:r>
              <a:rPr lang="en-US" dirty="0" err="1"/>
              <a:t>tusi</a:t>
            </a:r>
            <a:r>
              <a:rPr lang="en-US" dirty="0"/>
              <a:t>, </a:t>
            </a:r>
            <a:r>
              <a:rPr lang="en-US" u="sng" dirty="0" err="1">
                <a:hlinkClick r:id="rId4"/>
              </a:rPr>
              <a:t>granulometrik</a:t>
            </a:r>
            <a:r>
              <a:rPr lang="en-US" u="sng" dirty="0">
                <a:hlinkClick r:id="rId4"/>
              </a:rPr>
              <a:t> </a:t>
            </a:r>
            <a:r>
              <a:rPr lang="en-US" u="sng" dirty="0" err="1">
                <a:hlinkClick r:id="rId4"/>
              </a:rPr>
              <a:t>tarkibi</a:t>
            </a:r>
            <a:r>
              <a:rPr lang="en-US" dirty="0"/>
              <a:t>, </a:t>
            </a:r>
            <a:r>
              <a:rPr lang="en-US" u="sng" dirty="0" err="1">
                <a:hlinkClick r:id="rId5"/>
              </a:rPr>
              <a:t>strukturasi</a:t>
            </a:r>
            <a:r>
              <a:rPr lang="en-US" dirty="0"/>
              <a:t>, </a:t>
            </a:r>
            <a:r>
              <a:rPr lang="en-US" u="sng" dirty="0" err="1">
                <a:hlinkClick r:id="rId6"/>
              </a:rPr>
              <a:t>qovushmasi</a:t>
            </a:r>
            <a:r>
              <a:rPr lang="en-US" dirty="0"/>
              <a:t>, </a:t>
            </a:r>
            <a:r>
              <a:rPr lang="en-US" u="sng" dirty="0" err="1">
                <a:hlinkClick r:id="rId6"/>
              </a:rPr>
              <a:t>yangi</a:t>
            </a:r>
            <a:r>
              <a:rPr lang="en-US" u="sng" dirty="0">
                <a:hlinkClick r:id="rId6"/>
              </a:rPr>
              <a:t> </a:t>
            </a:r>
            <a:r>
              <a:rPr lang="en-US" u="sng" dirty="0" err="1">
                <a:hlinkClick r:id="rId6"/>
              </a:rPr>
              <a:t>yaralmasi</a:t>
            </a:r>
            <a:r>
              <a:rPr lang="en-US" dirty="0"/>
              <a:t>, </a:t>
            </a:r>
            <a:r>
              <a:rPr lang="en-US" dirty="0" err="1"/>
              <a:t>qo‘shilmasi</a:t>
            </a:r>
            <a:r>
              <a:rPr lang="en-US" dirty="0"/>
              <a:t> </a:t>
            </a:r>
            <a:r>
              <a:rPr lang="en-US" dirty="0" err="1"/>
              <a:t>va</a:t>
            </a:r>
            <a:r>
              <a:rPr lang="en-US" dirty="0"/>
              <a:t> </a:t>
            </a:r>
            <a:r>
              <a:rPr lang="en-US" dirty="0" err="1"/>
              <a:t>x.k</a:t>
            </a:r>
            <a:r>
              <a:rPr lang="en-US" dirty="0"/>
              <a:t>. </a:t>
            </a:r>
            <a:r>
              <a:rPr lang="en-US" dirty="0" err="1"/>
              <a:t>lar</a:t>
            </a:r>
            <a:r>
              <a:rPr lang="en-US" dirty="0"/>
              <a:t> </a:t>
            </a:r>
            <a:r>
              <a:rPr lang="en-US" dirty="0" err="1"/>
              <a:t>o‘rganiladi</a:t>
            </a:r>
            <a:r>
              <a:rPr lang="en-US" dirty="0"/>
              <a:t>.</a:t>
            </a:r>
            <a:endParaRPr lang="ru-RU" dirty="0"/>
          </a:p>
          <a:p>
            <a:r>
              <a:rPr lang="en-US" dirty="0"/>
              <a:t>       </a:t>
            </a:r>
            <a:r>
              <a:rPr lang="en-US" dirty="0" err="1"/>
              <a:t>Qiyosiy</a:t>
            </a:r>
            <a:r>
              <a:rPr lang="en-US" dirty="0"/>
              <a:t> – </a:t>
            </a:r>
            <a:r>
              <a:rPr lang="en-US" u="sng" dirty="0" err="1">
                <a:hlinkClick r:id="rId7"/>
              </a:rPr>
              <a:t>geografik</a:t>
            </a:r>
            <a:r>
              <a:rPr lang="en-US" u="sng" dirty="0">
                <a:hlinkClick r:id="rId7"/>
              </a:rPr>
              <a:t> </a:t>
            </a:r>
            <a:r>
              <a:rPr lang="en-US" u="sng" dirty="0" err="1">
                <a:hlinkClick r:id="rId7"/>
              </a:rPr>
              <a:t>usul</a:t>
            </a:r>
            <a:r>
              <a:rPr lang="en-US" dirty="0"/>
              <a:t> </a:t>
            </a:r>
            <a:r>
              <a:rPr lang="en-US" dirty="0" err="1"/>
              <a:t>tuproqlarni</a:t>
            </a:r>
            <a:r>
              <a:rPr lang="en-US" dirty="0"/>
              <a:t> </a:t>
            </a:r>
            <a:r>
              <a:rPr lang="en-US" dirty="0" err="1"/>
              <a:t>va</a:t>
            </a:r>
            <a:r>
              <a:rPr lang="en-US" dirty="0"/>
              <a:t> </a:t>
            </a:r>
            <a:r>
              <a:rPr lang="en-US" dirty="0" err="1"/>
              <a:t>tuproq</a:t>
            </a:r>
            <a:r>
              <a:rPr lang="en-US" dirty="0"/>
              <a:t> </a:t>
            </a:r>
            <a:r>
              <a:rPr lang="en-US" dirty="0" err="1"/>
              <a:t>hosil</a:t>
            </a:r>
            <a:r>
              <a:rPr lang="en-US" dirty="0"/>
              <a:t> </a:t>
            </a:r>
            <a:r>
              <a:rPr lang="en-US" dirty="0" err="1"/>
              <a:t>bo‘lishga</a:t>
            </a:r>
            <a:r>
              <a:rPr lang="en-US" dirty="0"/>
              <a:t> </a:t>
            </a:r>
            <a:r>
              <a:rPr lang="en-US" dirty="0" err="1"/>
              <a:t>tegishli</a:t>
            </a:r>
            <a:r>
              <a:rPr lang="en-US" dirty="0"/>
              <a:t> </a:t>
            </a:r>
            <a:r>
              <a:rPr lang="en-US" dirty="0" err="1"/>
              <a:t>omillarni</a:t>
            </a:r>
            <a:r>
              <a:rPr lang="en-US" dirty="0"/>
              <a:t> </a:t>
            </a:r>
            <a:r>
              <a:rPr lang="en-US" dirty="0" err="1"/>
              <a:t>ularning</a:t>
            </a:r>
            <a:r>
              <a:rPr lang="en-US" dirty="0"/>
              <a:t> </a:t>
            </a:r>
            <a:r>
              <a:rPr lang="en-US" dirty="0" err="1"/>
              <a:t>tarixiy</a:t>
            </a:r>
            <a:r>
              <a:rPr lang="en-US" dirty="0"/>
              <a:t> </a:t>
            </a:r>
            <a:r>
              <a:rPr lang="en-US" dirty="0" err="1"/>
              <a:t>rivojlanishida</a:t>
            </a:r>
            <a:r>
              <a:rPr lang="en-US" dirty="0"/>
              <a:t> </a:t>
            </a:r>
            <a:r>
              <a:rPr lang="en-US" dirty="0" err="1"/>
              <a:t>va</a:t>
            </a:r>
            <a:r>
              <a:rPr lang="en-US" dirty="0"/>
              <a:t> </a:t>
            </a:r>
            <a:r>
              <a:rPr lang="en-US" dirty="0" err="1"/>
              <a:t>joylarda</a:t>
            </a:r>
            <a:r>
              <a:rPr lang="en-US" dirty="0"/>
              <a:t> </a:t>
            </a:r>
            <a:r>
              <a:rPr lang="en-US" dirty="0" err="1"/>
              <a:t>tarqalishini</a:t>
            </a:r>
            <a:r>
              <a:rPr lang="en-US" dirty="0"/>
              <a:t> </a:t>
            </a:r>
            <a:r>
              <a:rPr lang="en-US" dirty="0" err="1"/>
              <a:t>taqqoslashga</a:t>
            </a:r>
            <a:r>
              <a:rPr lang="en-US" dirty="0"/>
              <a:t> </a:t>
            </a:r>
            <a:r>
              <a:rPr lang="en-US" dirty="0" err="1"/>
              <a:t>asoslangan</a:t>
            </a:r>
            <a:r>
              <a:rPr lang="en-US" dirty="0"/>
              <a:t> </a:t>
            </a:r>
            <a:r>
              <a:rPr lang="en-US" dirty="0" err="1"/>
              <a:t>bo‘lib</a:t>
            </a:r>
            <a:r>
              <a:rPr lang="en-US" dirty="0"/>
              <a:t>, </a:t>
            </a:r>
            <a:r>
              <a:rPr lang="en-US" dirty="0" err="1"/>
              <a:t>tuproq</a:t>
            </a:r>
            <a:r>
              <a:rPr lang="en-US" dirty="0"/>
              <a:t> </a:t>
            </a:r>
            <a:r>
              <a:rPr lang="en-US" dirty="0" err="1"/>
              <a:t>genezisi</a:t>
            </a:r>
            <a:r>
              <a:rPr lang="en-US" dirty="0"/>
              <a:t> </a:t>
            </a:r>
            <a:r>
              <a:rPr lang="en-US" dirty="0" err="1"/>
              <a:t>va</a:t>
            </a:r>
            <a:r>
              <a:rPr lang="en-US" dirty="0"/>
              <a:t> </a:t>
            </a:r>
            <a:r>
              <a:rPr lang="en-US" dirty="0" err="1"/>
              <a:t>ular</a:t>
            </a:r>
            <a:r>
              <a:rPr lang="en-US" dirty="0"/>
              <a:t> </a:t>
            </a:r>
            <a:r>
              <a:rPr lang="en-US" dirty="0" err="1"/>
              <a:t>geografiyasi</a:t>
            </a:r>
            <a:r>
              <a:rPr lang="en-US" dirty="0"/>
              <a:t> </a:t>
            </a:r>
            <a:r>
              <a:rPr lang="en-US" dirty="0" err="1"/>
              <a:t>qonuniyatlari</a:t>
            </a:r>
            <a:r>
              <a:rPr lang="en-US" dirty="0"/>
              <a:t> </a:t>
            </a:r>
            <a:r>
              <a:rPr lang="en-US" dirty="0" err="1"/>
              <a:t>haqida</a:t>
            </a:r>
            <a:r>
              <a:rPr lang="en-US" dirty="0"/>
              <a:t> </a:t>
            </a:r>
            <a:r>
              <a:rPr lang="en-US" dirty="0" err="1"/>
              <a:t>asosli</a:t>
            </a:r>
            <a:r>
              <a:rPr lang="en-US" dirty="0"/>
              <a:t> </a:t>
            </a:r>
            <a:r>
              <a:rPr lang="en-US" dirty="0" err="1"/>
              <a:t>xulosalar</a:t>
            </a:r>
            <a:r>
              <a:rPr lang="en-US" dirty="0"/>
              <a:t> </a:t>
            </a:r>
            <a:r>
              <a:rPr lang="en-US" dirty="0" err="1"/>
              <a:t>chiqarishga</a:t>
            </a:r>
            <a:r>
              <a:rPr lang="en-US" dirty="0"/>
              <a:t> </a:t>
            </a:r>
            <a:r>
              <a:rPr lang="en-US" dirty="0" err="1"/>
              <a:t>imkon</a:t>
            </a:r>
            <a:r>
              <a:rPr lang="en-US" dirty="0"/>
              <a:t> </a:t>
            </a:r>
            <a:r>
              <a:rPr lang="en-US" dirty="0" err="1"/>
              <a:t>byeradi</a:t>
            </a:r>
            <a:r>
              <a:rPr lang="en-US" dirty="0"/>
              <a:t>.</a:t>
            </a:r>
            <a:br>
              <a:rPr lang="en-US" dirty="0"/>
            </a:br>
            <a:r>
              <a:rPr lang="en-US" b="1" dirty="0"/>
              <a:t>      </a:t>
            </a:r>
            <a:r>
              <a:rPr lang="en-US" b="1" dirty="0" err="1"/>
              <a:t>Qiyosiy</a:t>
            </a:r>
            <a:r>
              <a:rPr lang="en-US" dirty="0"/>
              <a:t> – </a:t>
            </a:r>
            <a:r>
              <a:rPr lang="en-US" u="sng" dirty="0" err="1">
                <a:hlinkClick r:id="rId8"/>
              </a:rPr>
              <a:t>tarixiy</a:t>
            </a:r>
            <a:r>
              <a:rPr lang="en-US" u="sng" dirty="0">
                <a:hlinkClick r:id="rId8"/>
              </a:rPr>
              <a:t> </a:t>
            </a:r>
            <a:r>
              <a:rPr lang="en-US" u="sng" dirty="0" err="1">
                <a:hlinkClick r:id="rId8"/>
              </a:rPr>
              <a:t>usul</a:t>
            </a:r>
            <a:r>
              <a:rPr lang="en-US" dirty="0"/>
              <a:t> </a:t>
            </a:r>
            <a:r>
              <a:rPr lang="en-US" dirty="0" err="1"/>
              <a:t>aktualizm</a:t>
            </a:r>
            <a:r>
              <a:rPr lang="en-US" dirty="0"/>
              <a:t> </a:t>
            </a:r>
            <a:r>
              <a:rPr lang="en-US" u="sng" dirty="0" err="1">
                <a:hlinkClick r:id="rId9"/>
              </a:rPr>
              <a:t>prinsipiga</a:t>
            </a:r>
            <a:r>
              <a:rPr lang="en-US" u="sng" dirty="0">
                <a:hlinkClick r:id="rId9"/>
              </a:rPr>
              <a:t> </a:t>
            </a:r>
            <a:r>
              <a:rPr lang="en-US" u="sng" dirty="0" err="1">
                <a:hlinkClick r:id="rId9"/>
              </a:rPr>
              <a:t>asoslanadi</a:t>
            </a:r>
            <a:r>
              <a:rPr lang="en-US" dirty="0"/>
              <a:t>, </a:t>
            </a:r>
            <a:r>
              <a:rPr lang="en-US" dirty="0" err="1"/>
              <a:t>xozirgi</a:t>
            </a:r>
            <a:r>
              <a:rPr lang="en-US" dirty="0"/>
              <a:t> </a:t>
            </a:r>
            <a:r>
              <a:rPr lang="en-US" dirty="0" err="1"/>
              <a:t>vaziyatni</a:t>
            </a:r>
            <a:r>
              <a:rPr lang="en-US" dirty="0"/>
              <a:t> </a:t>
            </a:r>
            <a:r>
              <a:rPr lang="en-US" dirty="0" err="1"/>
              <a:t>o‘rganish</a:t>
            </a:r>
            <a:r>
              <a:rPr lang="en-US" dirty="0"/>
              <a:t> </a:t>
            </a:r>
            <a:r>
              <a:rPr lang="en-US" dirty="0" err="1"/>
              <a:t>asosida</a:t>
            </a:r>
            <a:r>
              <a:rPr lang="en-US" dirty="0"/>
              <a:t> </a:t>
            </a:r>
            <a:r>
              <a:rPr lang="en-US" dirty="0" err="1"/>
              <a:t>tuproq</a:t>
            </a:r>
            <a:r>
              <a:rPr lang="en-US" dirty="0"/>
              <a:t> </a:t>
            </a:r>
            <a:r>
              <a:rPr lang="en-US" dirty="0" err="1"/>
              <a:t>va</a:t>
            </a:r>
            <a:r>
              <a:rPr lang="en-US" dirty="0"/>
              <a:t> </a:t>
            </a:r>
            <a:r>
              <a:rPr lang="en-US" dirty="0" err="1"/>
              <a:t>tuproq</a:t>
            </a:r>
            <a:r>
              <a:rPr lang="en-US" dirty="0"/>
              <a:t> </a:t>
            </a:r>
            <a:r>
              <a:rPr lang="en-US" dirty="0" err="1"/>
              <a:t>qoplamining</a:t>
            </a:r>
            <a:r>
              <a:rPr lang="en-US" dirty="0"/>
              <a:t> </a:t>
            </a:r>
            <a:r>
              <a:rPr lang="en-US" dirty="0" err="1"/>
              <a:t>o‘tmishini</a:t>
            </a:r>
            <a:r>
              <a:rPr lang="en-US" dirty="0"/>
              <a:t> </a:t>
            </a:r>
            <a:r>
              <a:rPr lang="en-US" dirty="0" err="1"/>
              <a:t>tadqiq</a:t>
            </a:r>
            <a:r>
              <a:rPr lang="en-US" dirty="0"/>
              <a:t> </a:t>
            </a:r>
            <a:r>
              <a:rPr lang="en-US" dirty="0" err="1"/>
              <a:t>qilish</a:t>
            </a:r>
            <a:r>
              <a:rPr lang="en-US" dirty="0"/>
              <a:t> </a:t>
            </a:r>
            <a:r>
              <a:rPr lang="en-US" dirty="0" err="1"/>
              <a:t>imkonini</a:t>
            </a:r>
            <a:r>
              <a:rPr lang="en-US" dirty="0"/>
              <a:t> </a:t>
            </a:r>
            <a:r>
              <a:rPr lang="en-US" dirty="0" err="1"/>
              <a:t>byeradi</a:t>
            </a:r>
            <a:r>
              <a:rPr lang="en-US" dirty="0"/>
              <a:t>. </a:t>
            </a:r>
            <a:endParaRPr lang="ru-RU" dirty="0"/>
          </a:p>
        </p:txBody>
      </p:sp>
    </p:spTree>
    <p:extLst>
      <p:ext uri="{BB962C8B-B14F-4D97-AF65-F5344CB8AC3E}">
        <p14:creationId xmlns:p14="http://schemas.microsoft.com/office/powerpoint/2010/main" val="31770093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627"/>
            <a:ext cx="8596668" cy="5954735"/>
          </a:xfrm>
        </p:spPr>
        <p:txBody>
          <a:bodyPr>
            <a:normAutofit/>
          </a:bodyPr>
          <a:lstStyle/>
          <a:p>
            <a:pPr algn="just"/>
            <a:r>
              <a:rPr lang="en-US" dirty="0" err="1"/>
              <a:t>Biogeosenotik</a:t>
            </a:r>
            <a:r>
              <a:rPr lang="en-US" dirty="0"/>
              <a:t> (</a:t>
            </a:r>
            <a:r>
              <a:rPr lang="en-US" dirty="0" err="1"/>
              <a:t>ekologik</a:t>
            </a:r>
            <a:r>
              <a:rPr lang="en-US" dirty="0"/>
              <a:t>) </a:t>
            </a:r>
            <a:r>
              <a:rPr lang="en-US" dirty="0" err="1"/>
              <a:t>usul</a:t>
            </a:r>
            <a:r>
              <a:rPr lang="en-US" dirty="0"/>
              <a:t> – </a:t>
            </a:r>
            <a:r>
              <a:rPr lang="en-US" dirty="0" err="1"/>
              <a:t>bunda</a:t>
            </a:r>
            <a:r>
              <a:rPr lang="en-US" dirty="0"/>
              <a:t> </a:t>
            </a:r>
            <a:r>
              <a:rPr lang="en-US" dirty="0" err="1"/>
              <a:t>biogeosenozning</a:t>
            </a:r>
            <a:r>
              <a:rPr lang="en-US" dirty="0"/>
              <a:t> </a:t>
            </a:r>
            <a:r>
              <a:rPr lang="en-US" dirty="0" err="1"/>
              <a:t>barcha</a:t>
            </a:r>
            <a:r>
              <a:rPr lang="en-US" dirty="0"/>
              <a:t> </a:t>
            </a:r>
            <a:r>
              <a:rPr lang="en-US" dirty="0" err="1"/>
              <a:t>komponentlarini</a:t>
            </a:r>
            <a:r>
              <a:rPr lang="en-US" dirty="0"/>
              <a:t>: </a:t>
            </a:r>
            <a:r>
              <a:rPr lang="en-US" dirty="0" err="1"/>
              <a:t>tuproq</a:t>
            </a:r>
            <a:r>
              <a:rPr lang="en-US" dirty="0"/>
              <a:t>, </a:t>
            </a:r>
            <a:r>
              <a:rPr lang="en-US" dirty="0" err="1"/>
              <a:t>o‘simliklar</a:t>
            </a:r>
            <a:r>
              <a:rPr lang="en-US" dirty="0"/>
              <a:t>, </a:t>
            </a:r>
            <a:r>
              <a:rPr lang="en-US" u="sng" dirty="0" err="1">
                <a:hlinkClick r:id="rId2"/>
              </a:rPr>
              <a:t>jonivorlar</a:t>
            </a:r>
            <a:r>
              <a:rPr lang="en-US" dirty="0"/>
              <a:t>, </a:t>
            </a:r>
            <a:r>
              <a:rPr lang="en-US" u="sng" dirty="0" err="1">
                <a:hlinkClick r:id="rId3"/>
              </a:rPr>
              <a:t>mikroorganizmlar</a:t>
            </a:r>
            <a:r>
              <a:rPr lang="en-US" dirty="0"/>
              <a:t>, </a:t>
            </a:r>
            <a:r>
              <a:rPr lang="en-US" u="sng" dirty="0" err="1">
                <a:hlinkClick r:id="rId4"/>
              </a:rPr>
              <a:t>atmosfyera</a:t>
            </a:r>
            <a:r>
              <a:rPr lang="en-US" dirty="0"/>
              <a:t>, </a:t>
            </a:r>
            <a:r>
              <a:rPr lang="en-US" u="sng" dirty="0" err="1">
                <a:hlinkClick r:id="rId5"/>
              </a:rPr>
              <a:t>tabiiy</a:t>
            </a:r>
            <a:r>
              <a:rPr lang="en-US" u="sng" dirty="0">
                <a:hlinkClick r:id="rId5"/>
              </a:rPr>
              <a:t> </a:t>
            </a:r>
            <a:r>
              <a:rPr lang="en-US" u="sng" dirty="0" err="1">
                <a:hlinkClick r:id="rId5"/>
              </a:rPr>
              <a:t>suvlar</a:t>
            </a:r>
            <a:r>
              <a:rPr lang="en-US" dirty="0"/>
              <a:t>, tog‘ </a:t>
            </a:r>
            <a:r>
              <a:rPr lang="en-US" u="sng" dirty="0" err="1">
                <a:hlinkClick r:id="rId6"/>
              </a:rPr>
              <a:t>jinslarini</a:t>
            </a:r>
            <a:r>
              <a:rPr lang="en-US" dirty="0"/>
              <a:t>, </a:t>
            </a:r>
            <a:r>
              <a:rPr lang="en-US" dirty="0" err="1"/>
              <a:t>geografik</a:t>
            </a:r>
            <a:r>
              <a:rPr lang="en-US" dirty="0"/>
              <a:t> </a:t>
            </a:r>
            <a:r>
              <a:rPr lang="en-US" dirty="0" err="1"/>
              <a:t>muhitning</a:t>
            </a:r>
            <a:r>
              <a:rPr lang="en-US" dirty="0"/>
              <a:t> </a:t>
            </a:r>
            <a:r>
              <a:rPr lang="en-US" dirty="0" err="1"/>
              <a:t>muayyan</a:t>
            </a:r>
            <a:r>
              <a:rPr lang="en-US" dirty="0"/>
              <a:t> </a:t>
            </a:r>
            <a:r>
              <a:rPr lang="en-US" dirty="0" err="1"/>
              <a:t>sharoitlarini</a:t>
            </a:r>
            <a:r>
              <a:rPr lang="en-US" dirty="0"/>
              <a:t> </a:t>
            </a:r>
            <a:r>
              <a:rPr lang="en-US" dirty="0" err="1"/>
              <a:t>hisobga</a:t>
            </a:r>
            <a:r>
              <a:rPr lang="en-US" dirty="0"/>
              <a:t> </a:t>
            </a:r>
            <a:r>
              <a:rPr lang="en-US" dirty="0" err="1"/>
              <a:t>olgan</a:t>
            </a:r>
            <a:r>
              <a:rPr lang="en-US" dirty="0"/>
              <a:t> </a:t>
            </a:r>
            <a:r>
              <a:rPr lang="en-US" dirty="0" err="1"/>
              <a:t>holda</a:t>
            </a:r>
            <a:r>
              <a:rPr lang="en-US" dirty="0"/>
              <a:t> </a:t>
            </a:r>
            <a:r>
              <a:rPr lang="en-US" dirty="0" err="1"/>
              <a:t>va</a:t>
            </a:r>
            <a:r>
              <a:rPr lang="en-US" dirty="0"/>
              <a:t> </a:t>
            </a:r>
            <a:r>
              <a:rPr lang="en-US" dirty="0" err="1"/>
              <a:t>bir</a:t>
            </a:r>
            <a:r>
              <a:rPr lang="en-US" dirty="0"/>
              <a:t> </a:t>
            </a:r>
            <a:r>
              <a:rPr lang="en-US" dirty="0" err="1"/>
              <a:t>vaqtning</a:t>
            </a:r>
            <a:r>
              <a:rPr lang="en-US" dirty="0"/>
              <a:t> </a:t>
            </a:r>
            <a:r>
              <a:rPr lang="en-US" dirty="0" err="1"/>
              <a:t>o‘zida</a:t>
            </a:r>
            <a:r>
              <a:rPr lang="en-US" dirty="0"/>
              <a:t> </a:t>
            </a:r>
            <a:r>
              <a:rPr lang="en-US" dirty="0" err="1"/>
              <a:t>bir-biri</a:t>
            </a:r>
            <a:r>
              <a:rPr lang="en-US" dirty="0"/>
              <a:t> </a:t>
            </a:r>
            <a:r>
              <a:rPr lang="en-US" dirty="0" err="1"/>
              <a:t>bilan</a:t>
            </a:r>
            <a:r>
              <a:rPr lang="en-US" dirty="0"/>
              <a:t> </a:t>
            </a:r>
            <a:r>
              <a:rPr lang="en-US" dirty="0" err="1"/>
              <a:t>bog‘liq</a:t>
            </a:r>
            <a:r>
              <a:rPr lang="en-US" dirty="0"/>
              <a:t> </a:t>
            </a:r>
            <a:r>
              <a:rPr lang="en-US" dirty="0" err="1"/>
              <a:t>holda</a:t>
            </a:r>
            <a:r>
              <a:rPr lang="en-US" dirty="0"/>
              <a:t> </a:t>
            </a:r>
            <a:r>
              <a:rPr lang="en-US" dirty="0" err="1"/>
              <a:t>o‘rganish</a:t>
            </a:r>
            <a:r>
              <a:rPr lang="en-US" dirty="0"/>
              <a:t> </a:t>
            </a:r>
            <a:r>
              <a:rPr lang="en-US" dirty="0" err="1"/>
              <a:t>tushuniladi</a:t>
            </a:r>
            <a:r>
              <a:rPr lang="en-US" dirty="0"/>
              <a:t>.</a:t>
            </a:r>
            <a:endParaRPr lang="ru-RU" dirty="0"/>
          </a:p>
          <a:p>
            <a:pPr algn="just"/>
            <a:r>
              <a:rPr lang="en-US" dirty="0"/>
              <a:t>         </a:t>
            </a:r>
            <a:r>
              <a:rPr lang="en-US" b="1" dirty="0" err="1"/>
              <a:t>Modellashtirish</a:t>
            </a:r>
            <a:r>
              <a:rPr lang="en-US" dirty="0"/>
              <a:t> – </a:t>
            </a:r>
            <a:r>
              <a:rPr lang="en-US" dirty="0" err="1"/>
              <a:t>obyektning</a:t>
            </a:r>
            <a:r>
              <a:rPr lang="en-US" dirty="0"/>
              <a:t> </a:t>
            </a:r>
            <a:r>
              <a:rPr lang="en-US" dirty="0" err="1"/>
              <a:t>ba‘zi</a:t>
            </a:r>
            <a:r>
              <a:rPr lang="en-US" dirty="0"/>
              <a:t> </a:t>
            </a:r>
            <a:r>
              <a:rPr lang="en-US" dirty="0" err="1"/>
              <a:t>bir</a:t>
            </a:r>
            <a:r>
              <a:rPr lang="en-US" dirty="0"/>
              <a:t> </a:t>
            </a:r>
            <a:r>
              <a:rPr lang="en-US" dirty="0" err="1"/>
              <a:t>xossalari</a:t>
            </a:r>
            <a:r>
              <a:rPr lang="en-US" dirty="0"/>
              <a:t> </a:t>
            </a:r>
            <a:r>
              <a:rPr lang="en-US" dirty="0" err="1"/>
              <a:t>va</a:t>
            </a:r>
            <a:r>
              <a:rPr lang="en-US" dirty="0"/>
              <a:t> </a:t>
            </a:r>
            <a:r>
              <a:rPr lang="en-US" dirty="0" err="1"/>
              <a:t>belgilarini</a:t>
            </a:r>
            <a:r>
              <a:rPr lang="en-US" dirty="0"/>
              <a:t> </a:t>
            </a:r>
            <a:r>
              <a:rPr lang="en-US" dirty="0" err="1"/>
              <a:t>bevosita</a:t>
            </a:r>
            <a:r>
              <a:rPr lang="en-US" dirty="0"/>
              <a:t> </a:t>
            </a:r>
            <a:r>
              <a:rPr lang="en-US" dirty="0" err="1"/>
              <a:t>uning</a:t>
            </a:r>
            <a:r>
              <a:rPr lang="en-US" dirty="0"/>
              <a:t> </a:t>
            </a:r>
            <a:r>
              <a:rPr lang="en-US" dirty="0" err="1"/>
              <a:t>o‘zida</a:t>
            </a:r>
            <a:r>
              <a:rPr lang="en-US" dirty="0"/>
              <a:t> </a:t>
            </a:r>
            <a:r>
              <a:rPr lang="en-US" dirty="0" err="1"/>
              <a:t>emas</a:t>
            </a:r>
            <a:r>
              <a:rPr lang="en-US" dirty="0"/>
              <a:t>, </a:t>
            </a:r>
            <a:r>
              <a:rPr lang="en-US" u="sng" dirty="0" err="1">
                <a:hlinkClick r:id="rId7"/>
              </a:rPr>
              <a:t>balki</a:t>
            </a:r>
            <a:r>
              <a:rPr lang="en-US" u="sng" dirty="0">
                <a:hlinkClick r:id="rId7"/>
              </a:rPr>
              <a:t> </a:t>
            </a:r>
            <a:r>
              <a:rPr lang="en-US" u="sng" dirty="0" err="1">
                <a:hlinkClick r:id="rId7"/>
              </a:rPr>
              <a:t>boshqa</a:t>
            </a:r>
            <a:r>
              <a:rPr lang="en-US" dirty="0" err="1"/>
              <a:t>,shuobyektga</a:t>
            </a:r>
            <a:r>
              <a:rPr lang="en-US" dirty="0"/>
              <a:t> </a:t>
            </a:r>
            <a:r>
              <a:rPr lang="en-US" dirty="0" err="1"/>
              <a:t>o‘xshash</a:t>
            </a:r>
            <a:r>
              <a:rPr lang="en-US" dirty="0"/>
              <a:t> </a:t>
            </a:r>
            <a:r>
              <a:rPr lang="en-US" dirty="0" err="1"/>
              <a:t>bo‘lgan</a:t>
            </a:r>
            <a:r>
              <a:rPr lang="en-US" dirty="0"/>
              <a:t> </a:t>
            </a:r>
            <a:r>
              <a:rPr lang="en-US" dirty="0" err="1"/>
              <a:t>obyekt</a:t>
            </a:r>
            <a:r>
              <a:rPr lang="en-US" dirty="0"/>
              <a:t> (model) da </a:t>
            </a:r>
            <a:r>
              <a:rPr lang="en-US" dirty="0" err="1"/>
              <a:t>tadqiq</a:t>
            </a:r>
            <a:r>
              <a:rPr lang="en-US" dirty="0"/>
              <a:t> </a:t>
            </a:r>
            <a:r>
              <a:rPr lang="en-US" dirty="0" err="1"/>
              <a:t>qilish</a:t>
            </a:r>
            <a:r>
              <a:rPr lang="en-US" dirty="0"/>
              <a:t> </a:t>
            </a:r>
            <a:r>
              <a:rPr lang="en-US" dirty="0" err="1"/>
              <a:t>usuli</a:t>
            </a:r>
            <a:r>
              <a:rPr lang="en-US" dirty="0"/>
              <a:t>.</a:t>
            </a:r>
            <a:endParaRPr lang="ru-RU" dirty="0"/>
          </a:p>
          <a:p>
            <a:pPr algn="just"/>
            <a:r>
              <a:rPr lang="en-US" dirty="0" err="1"/>
              <a:t>Vegetasion</a:t>
            </a:r>
            <a:r>
              <a:rPr lang="en-US" dirty="0"/>
              <a:t> </a:t>
            </a:r>
            <a:r>
              <a:rPr lang="en-US" u="sng" dirty="0" err="1">
                <a:hlinkClick r:id="rId8"/>
              </a:rPr>
              <a:t>idishlar</a:t>
            </a:r>
            <a:r>
              <a:rPr lang="en-US" u="sng" dirty="0">
                <a:hlinkClick r:id="rId8"/>
              </a:rPr>
              <a:t> </a:t>
            </a:r>
            <a:r>
              <a:rPr lang="en-US" u="sng" dirty="0" err="1">
                <a:hlinkClick r:id="rId8"/>
              </a:rPr>
              <a:t>usuli</a:t>
            </a:r>
            <a:r>
              <a:rPr lang="en-US" dirty="0"/>
              <a:t> </a:t>
            </a:r>
            <a:r>
              <a:rPr lang="en-US" dirty="0" err="1"/>
              <a:t>tuproq</a:t>
            </a:r>
            <a:r>
              <a:rPr lang="en-US" dirty="0"/>
              <a:t> – </a:t>
            </a:r>
            <a:r>
              <a:rPr lang="en-US" dirty="0" err="1"/>
              <a:t>o‘simlik</a:t>
            </a:r>
            <a:r>
              <a:rPr lang="en-US" dirty="0"/>
              <a:t> </a:t>
            </a:r>
            <a:r>
              <a:rPr lang="en-US" dirty="0" err="1"/>
              <a:t>sistemasida</a:t>
            </a:r>
            <a:r>
              <a:rPr lang="en-US" dirty="0"/>
              <a:t> </a:t>
            </a:r>
            <a:r>
              <a:rPr lang="en-US" dirty="0" err="1"/>
              <a:t>o‘zaro</a:t>
            </a:r>
            <a:r>
              <a:rPr lang="en-US" dirty="0"/>
              <a:t> </a:t>
            </a:r>
            <a:r>
              <a:rPr lang="en-US" dirty="0" err="1"/>
              <a:t>bog‘liqlikni</a:t>
            </a:r>
            <a:r>
              <a:rPr lang="en-US" dirty="0"/>
              <a:t> </a:t>
            </a:r>
            <a:r>
              <a:rPr lang="en-US" dirty="0" err="1"/>
              <a:t>o‘rganishda</a:t>
            </a:r>
            <a:r>
              <a:rPr lang="en-US" dirty="0"/>
              <a:t> </a:t>
            </a:r>
            <a:r>
              <a:rPr lang="en-US" dirty="0" err="1"/>
              <a:t>keng</a:t>
            </a:r>
            <a:r>
              <a:rPr lang="en-US" dirty="0"/>
              <a:t> </a:t>
            </a:r>
            <a:r>
              <a:rPr lang="en-US" dirty="0" err="1"/>
              <a:t>qo‘llaniladi</a:t>
            </a:r>
            <a:r>
              <a:rPr lang="en-US" dirty="0"/>
              <a:t>.</a:t>
            </a:r>
            <a:br>
              <a:rPr lang="en-US" dirty="0"/>
            </a:br>
            <a:r>
              <a:rPr lang="en-US" b="1" dirty="0"/>
              <a:t>      </a:t>
            </a:r>
            <a:r>
              <a:rPr lang="en-US" b="1" dirty="0" err="1"/>
              <a:t>Ayerokosmik</a:t>
            </a:r>
            <a:r>
              <a:rPr lang="en-US" b="1" dirty="0"/>
              <a:t> </a:t>
            </a:r>
            <a:r>
              <a:rPr lang="en-US" b="1" dirty="0" err="1"/>
              <a:t>usul</a:t>
            </a:r>
            <a:r>
              <a:rPr lang="en-US" b="1" dirty="0"/>
              <a:t>.</a:t>
            </a:r>
            <a:r>
              <a:rPr lang="en-US" dirty="0"/>
              <a:t> </a:t>
            </a:r>
            <a:r>
              <a:rPr lang="en-US" dirty="0" err="1"/>
              <a:t>Tuproqshunoslikda</a:t>
            </a:r>
            <a:r>
              <a:rPr lang="en-US" dirty="0"/>
              <a:t> </a:t>
            </a:r>
            <a:r>
              <a:rPr lang="en-US" dirty="0" err="1"/>
              <a:t>ayerokosmik</a:t>
            </a:r>
            <a:r>
              <a:rPr lang="en-US" dirty="0"/>
              <a:t> </a:t>
            </a:r>
            <a:r>
              <a:rPr lang="en-US" dirty="0" err="1"/>
              <a:t>usullar</a:t>
            </a:r>
            <a:r>
              <a:rPr lang="en-US" dirty="0"/>
              <a:t> </a:t>
            </a:r>
            <a:r>
              <a:rPr lang="en-US" dirty="0" err="1"/>
              <a:t>bir</a:t>
            </a:r>
            <a:r>
              <a:rPr lang="en-US" dirty="0"/>
              <a:t> </a:t>
            </a:r>
            <a:r>
              <a:rPr lang="en-US" dirty="0" err="1"/>
              <a:t>tomondan</a:t>
            </a:r>
            <a:r>
              <a:rPr lang="en-US" dirty="0"/>
              <a:t>, </a:t>
            </a:r>
            <a:r>
              <a:rPr lang="en-US" dirty="0" err="1"/>
              <a:t>yyer</a:t>
            </a:r>
            <a:r>
              <a:rPr lang="en-US" dirty="0"/>
              <a:t> </a:t>
            </a:r>
            <a:r>
              <a:rPr lang="en-US" dirty="0" err="1"/>
              <a:t>yuzasining</a:t>
            </a:r>
            <a:r>
              <a:rPr lang="en-US" dirty="0"/>
              <a:t> </a:t>
            </a:r>
            <a:r>
              <a:rPr lang="en-US" dirty="0" err="1"/>
              <a:t>spektorning</a:t>
            </a:r>
            <a:r>
              <a:rPr lang="en-US" dirty="0"/>
              <a:t> </a:t>
            </a:r>
            <a:r>
              <a:rPr lang="en-US" dirty="0" err="1"/>
              <a:t>turli</a:t>
            </a:r>
            <a:r>
              <a:rPr lang="en-US" dirty="0"/>
              <a:t> </a:t>
            </a:r>
            <a:r>
              <a:rPr lang="en-US" dirty="0" err="1"/>
              <a:t>diapazonlarida</a:t>
            </a:r>
            <a:r>
              <a:rPr lang="en-US" dirty="0"/>
              <a:t> </a:t>
            </a:r>
            <a:r>
              <a:rPr lang="en-US" dirty="0" err="1"/>
              <a:t>va</a:t>
            </a:r>
            <a:r>
              <a:rPr lang="en-US" dirty="0"/>
              <a:t> </a:t>
            </a:r>
            <a:r>
              <a:rPr lang="en-US" dirty="0" err="1"/>
              <a:t>turli</a:t>
            </a:r>
            <a:r>
              <a:rPr lang="en-US" dirty="0"/>
              <a:t> </a:t>
            </a:r>
            <a:r>
              <a:rPr lang="en-US" dirty="0" err="1"/>
              <a:t>balandlikdan</a:t>
            </a:r>
            <a:r>
              <a:rPr lang="en-US" dirty="0"/>
              <a:t> </a:t>
            </a:r>
            <a:r>
              <a:rPr lang="en-US" dirty="0" err="1"/>
              <a:t>olingan</a:t>
            </a:r>
            <a:r>
              <a:rPr lang="en-US" dirty="0"/>
              <a:t> </a:t>
            </a:r>
            <a:r>
              <a:rPr lang="en-US" dirty="0" err="1"/>
              <a:t>fotosuratini</a:t>
            </a:r>
            <a:r>
              <a:rPr lang="en-US" dirty="0"/>
              <a:t> </a:t>
            </a:r>
            <a:r>
              <a:rPr lang="en-US" dirty="0" err="1"/>
              <a:t>asboblar</a:t>
            </a:r>
            <a:r>
              <a:rPr lang="en-US" dirty="0"/>
              <a:t> </a:t>
            </a:r>
            <a:r>
              <a:rPr lang="en-US" dirty="0" err="1"/>
              <a:t>yordamida</a:t>
            </a:r>
            <a:r>
              <a:rPr lang="en-US" dirty="0"/>
              <a:t> </a:t>
            </a:r>
            <a:r>
              <a:rPr lang="en-US" dirty="0" err="1"/>
              <a:t>yoki</a:t>
            </a:r>
            <a:r>
              <a:rPr lang="en-US" dirty="0"/>
              <a:t> </a:t>
            </a:r>
            <a:r>
              <a:rPr lang="en-US" dirty="0" err="1"/>
              <a:t>oddiy</a:t>
            </a:r>
            <a:r>
              <a:rPr lang="en-US" dirty="0"/>
              <a:t> </a:t>
            </a:r>
            <a:r>
              <a:rPr lang="en-US" dirty="0" err="1"/>
              <a:t>ko‘z</a:t>
            </a:r>
            <a:r>
              <a:rPr lang="en-US" dirty="0"/>
              <a:t> </a:t>
            </a:r>
            <a:r>
              <a:rPr lang="en-US" dirty="0" err="1"/>
              <a:t>bilan</a:t>
            </a:r>
            <a:r>
              <a:rPr lang="en-US" dirty="0"/>
              <a:t> </a:t>
            </a:r>
            <a:r>
              <a:rPr lang="en-US" dirty="0" err="1"/>
              <a:t>o‘rganishni</a:t>
            </a:r>
            <a:r>
              <a:rPr lang="en-US" dirty="0"/>
              <a:t>, </a:t>
            </a:r>
            <a:r>
              <a:rPr lang="en-US" dirty="0" err="1"/>
              <a:t>ikkinchi</a:t>
            </a:r>
            <a:r>
              <a:rPr lang="en-US" dirty="0"/>
              <a:t> </a:t>
            </a:r>
            <a:r>
              <a:rPr lang="en-US" dirty="0" err="1"/>
              <a:t>tomondan</a:t>
            </a:r>
            <a:r>
              <a:rPr lang="en-US" dirty="0"/>
              <a:t> </a:t>
            </a:r>
            <a:r>
              <a:rPr lang="en-US" dirty="0" err="1"/>
              <a:t>tuproqning</a:t>
            </a:r>
            <a:r>
              <a:rPr lang="en-US" dirty="0"/>
              <a:t> </a:t>
            </a:r>
            <a:r>
              <a:rPr lang="en-US" dirty="0" err="1"/>
              <a:t>spektral</a:t>
            </a:r>
            <a:r>
              <a:rPr lang="en-US" dirty="0"/>
              <a:t> </a:t>
            </a:r>
            <a:r>
              <a:rPr lang="en-US" dirty="0" err="1"/>
              <a:t>qaytarish</a:t>
            </a:r>
            <a:r>
              <a:rPr lang="en-US" dirty="0"/>
              <a:t> </a:t>
            </a:r>
            <a:r>
              <a:rPr lang="en-US" dirty="0" err="1"/>
              <a:t>yoki</a:t>
            </a:r>
            <a:r>
              <a:rPr lang="en-US" dirty="0"/>
              <a:t> </a:t>
            </a:r>
            <a:r>
              <a:rPr lang="en-US" dirty="0" err="1"/>
              <a:t>yutish</a:t>
            </a:r>
            <a:r>
              <a:rPr lang="en-US" dirty="0"/>
              <a:t> </a:t>
            </a:r>
            <a:r>
              <a:rPr lang="en-US" dirty="0" err="1"/>
              <a:t>qobiliyatini</a:t>
            </a:r>
            <a:r>
              <a:rPr lang="en-US" dirty="0"/>
              <a:t> </a:t>
            </a:r>
            <a:r>
              <a:rPr lang="en-US" dirty="0" err="1"/>
              <a:t>bevosita</a:t>
            </a:r>
            <a:r>
              <a:rPr lang="en-US" dirty="0"/>
              <a:t> </a:t>
            </a:r>
            <a:r>
              <a:rPr lang="en-US" dirty="0" err="1"/>
              <a:t>samolyotlar</a:t>
            </a:r>
            <a:r>
              <a:rPr lang="en-US" dirty="0"/>
              <a:t> </a:t>
            </a:r>
            <a:r>
              <a:rPr lang="en-US" dirty="0" err="1"/>
              <a:t>va</a:t>
            </a:r>
            <a:r>
              <a:rPr lang="en-US" dirty="0"/>
              <a:t> </a:t>
            </a:r>
            <a:r>
              <a:rPr lang="en-US" dirty="0" err="1"/>
              <a:t>kosmik</a:t>
            </a:r>
            <a:r>
              <a:rPr lang="en-US" dirty="0"/>
              <a:t> </a:t>
            </a:r>
            <a:r>
              <a:rPr lang="en-US" dirty="0" err="1"/>
              <a:t>apparatlardan</a:t>
            </a:r>
            <a:r>
              <a:rPr lang="en-US" dirty="0"/>
              <a:t> </a:t>
            </a:r>
            <a:r>
              <a:rPr lang="en-US" dirty="0" err="1"/>
              <a:t>turib</a:t>
            </a:r>
            <a:r>
              <a:rPr lang="en-US" dirty="0"/>
              <a:t> </a:t>
            </a:r>
            <a:r>
              <a:rPr lang="en-US" dirty="0" err="1"/>
              <a:t>o‘rganishni</a:t>
            </a:r>
            <a:r>
              <a:rPr lang="en-US" dirty="0"/>
              <a:t> </a:t>
            </a:r>
            <a:r>
              <a:rPr lang="en-US" dirty="0" err="1"/>
              <a:t>o‘z</a:t>
            </a:r>
            <a:r>
              <a:rPr lang="en-US" dirty="0"/>
              <a:t> </a:t>
            </a:r>
            <a:r>
              <a:rPr lang="en-US" dirty="0" err="1"/>
              <a:t>ichiga</a:t>
            </a:r>
            <a:r>
              <a:rPr lang="en-US" dirty="0"/>
              <a:t> </a:t>
            </a:r>
            <a:r>
              <a:rPr lang="en-US" dirty="0" err="1"/>
              <a:t>oladi</a:t>
            </a:r>
            <a:r>
              <a:rPr lang="en-US" dirty="0"/>
              <a:t>. </a:t>
            </a:r>
            <a:r>
              <a:rPr lang="en-US" dirty="0" err="1"/>
              <a:t>Tuproqlar</a:t>
            </a:r>
            <a:r>
              <a:rPr lang="en-US" dirty="0"/>
              <a:t> </a:t>
            </a:r>
            <a:r>
              <a:rPr lang="en-US" dirty="0" err="1"/>
              <a:t>geografiyasi</a:t>
            </a:r>
            <a:r>
              <a:rPr lang="en-US" dirty="0"/>
              <a:t>, </a:t>
            </a:r>
            <a:r>
              <a:rPr lang="en-US" dirty="0" err="1"/>
              <a:t>tuproqning</a:t>
            </a:r>
            <a:r>
              <a:rPr lang="en-US" dirty="0"/>
              <a:t> </a:t>
            </a:r>
            <a:r>
              <a:rPr lang="en-US" dirty="0" err="1"/>
              <a:t>bir</a:t>
            </a:r>
            <a:r>
              <a:rPr lang="en-US" dirty="0"/>
              <a:t> </a:t>
            </a:r>
            <a:r>
              <a:rPr lang="en-US" dirty="0" err="1"/>
              <a:t>qator</a:t>
            </a:r>
            <a:r>
              <a:rPr lang="en-US" dirty="0"/>
              <a:t> </a:t>
            </a:r>
            <a:r>
              <a:rPr lang="en-US" dirty="0" err="1"/>
              <a:t>muhim</a:t>
            </a:r>
            <a:r>
              <a:rPr lang="en-US" dirty="0"/>
              <a:t> </a:t>
            </a:r>
            <a:r>
              <a:rPr lang="en-US" dirty="0" err="1"/>
              <a:t>xossalari-namlik</a:t>
            </a:r>
            <a:r>
              <a:rPr lang="en-US" dirty="0"/>
              <a:t>, </a:t>
            </a:r>
            <a:r>
              <a:rPr lang="en-US" dirty="0" err="1"/>
              <a:t>zichlik</a:t>
            </a:r>
            <a:r>
              <a:rPr lang="en-US" dirty="0"/>
              <a:t>, </a:t>
            </a:r>
            <a:r>
              <a:rPr lang="en-US" u="sng" dirty="0" err="1">
                <a:hlinkClick r:id="rId9"/>
              </a:rPr>
              <a:t>tuz</a:t>
            </a:r>
            <a:r>
              <a:rPr lang="en-US" u="sng" dirty="0">
                <a:hlinkClick r:id="rId9"/>
              </a:rPr>
              <a:t> </a:t>
            </a:r>
            <a:r>
              <a:rPr lang="en-US" u="sng" dirty="0" err="1">
                <a:hlinkClick r:id="rId9"/>
              </a:rPr>
              <a:t>miqdori</a:t>
            </a:r>
            <a:r>
              <a:rPr lang="en-US" dirty="0"/>
              <a:t>, </a:t>
            </a:r>
            <a:r>
              <a:rPr lang="en-US" dirty="0" err="1"/>
              <a:t>gumuslilik</a:t>
            </a:r>
            <a:r>
              <a:rPr lang="en-US" dirty="0"/>
              <a:t> </a:t>
            </a:r>
            <a:r>
              <a:rPr lang="en-US" dirty="0" err="1"/>
              <a:t>va</a:t>
            </a:r>
            <a:r>
              <a:rPr lang="en-US" dirty="0"/>
              <a:t> </a:t>
            </a:r>
            <a:r>
              <a:rPr lang="en-US" dirty="0" err="1"/>
              <a:t>boshqalar</a:t>
            </a:r>
            <a:r>
              <a:rPr lang="en-US" dirty="0"/>
              <a:t> </a:t>
            </a:r>
            <a:r>
              <a:rPr lang="en-US" dirty="0" err="1"/>
              <a:t>dinamikasishuusul</a:t>
            </a:r>
            <a:r>
              <a:rPr lang="en-US" dirty="0"/>
              <a:t> </a:t>
            </a:r>
            <a:r>
              <a:rPr lang="en-US" dirty="0" err="1"/>
              <a:t>bilan</a:t>
            </a:r>
            <a:r>
              <a:rPr lang="en-US" dirty="0"/>
              <a:t> </a:t>
            </a:r>
            <a:r>
              <a:rPr lang="en-US" dirty="0" err="1"/>
              <a:t>tekshiriladi</a:t>
            </a:r>
            <a:r>
              <a:rPr lang="en-US" dirty="0"/>
              <a:t>.</a:t>
            </a:r>
            <a:endParaRPr lang="ru-RU" dirty="0"/>
          </a:p>
          <a:p>
            <a:pPr algn="just"/>
            <a:endParaRPr lang="ru-RU" dirty="0"/>
          </a:p>
        </p:txBody>
      </p:sp>
    </p:spTree>
    <p:extLst>
      <p:ext uri="{BB962C8B-B14F-4D97-AF65-F5344CB8AC3E}">
        <p14:creationId xmlns:p14="http://schemas.microsoft.com/office/powerpoint/2010/main" val="3097527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75385"/>
            <a:ext cx="9073058" cy="5665977"/>
          </a:xfrm>
        </p:spPr>
        <p:txBody>
          <a:bodyPr>
            <a:normAutofit/>
          </a:bodyPr>
          <a:lstStyle/>
          <a:p>
            <a:pPr algn="just"/>
            <a:r>
              <a:rPr lang="en-US" dirty="0"/>
              <a:t> </a:t>
            </a:r>
            <a:r>
              <a:rPr lang="en-US" dirty="0" err="1"/>
              <a:t>Respublikamizda</a:t>
            </a:r>
            <a:r>
              <a:rPr lang="en-US" dirty="0"/>
              <a:t> </a:t>
            </a:r>
            <a:r>
              <a:rPr lang="en-US" dirty="0" err="1"/>
              <a:t>qishloq</a:t>
            </a:r>
            <a:r>
              <a:rPr lang="en-US" dirty="0"/>
              <a:t> </a:t>
            </a:r>
            <a:r>
              <a:rPr lang="en-US" dirty="0" err="1"/>
              <a:t>xo`jaligida</a:t>
            </a:r>
            <a:r>
              <a:rPr lang="en-US" dirty="0"/>
              <a:t> </a:t>
            </a:r>
            <a:r>
              <a:rPr lang="en-US" dirty="0" err="1"/>
              <a:t>foydalaniladigan</a:t>
            </a:r>
            <a:r>
              <a:rPr lang="en-US" dirty="0"/>
              <a:t> </a:t>
            </a:r>
            <a:r>
              <a:rPr lang="en-US" dirty="0" err="1"/>
              <a:t>yerlarning</a:t>
            </a:r>
            <a:r>
              <a:rPr lang="en-US" dirty="0"/>
              <a:t> </a:t>
            </a:r>
            <a:r>
              <a:rPr lang="en-US" dirty="0" err="1"/>
              <a:t>umumiy</a:t>
            </a:r>
            <a:r>
              <a:rPr lang="en-US" dirty="0"/>
              <a:t> </a:t>
            </a:r>
            <a:r>
              <a:rPr lang="en-US" dirty="0" err="1"/>
              <a:t>maydoni</a:t>
            </a:r>
            <a:r>
              <a:rPr lang="en-US" dirty="0"/>
              <a:t> 28 </a:t>
            </a:r>
            <a:r>
              <a:rPr lang="en-US" dirty="0" err="1"/>
              <a:t>mln</a:t>
            </a:r>
            <a:r>
              <a:rPr lang="en-US" dirty="0"/>
              <a:t> </a:t>
            </a:r>
            <a:r>
              <a:rPr lang="en-US" dirty="0" err="1"/>
              <a:t>ga</a:t>
            </a:r>
            <a:r>
              <a:rPr lang="en-US" dirty="0"/>
              <a:t> </a:t>
            </a:r>
            <a:r>
              <a:rPr lang="en-US" dirty="0" err="1"/>
              <a:t>yerlarni</a:t>
            </a:r>
            <a:r>
              <a:rPr lang="en-US" dirty="0"/>
              <a:t> </a:t>
            </a:r>
            <a:r>
              <a:rPr lang="en-US" dirty="0" err="1"/>
              <a:t>tashkil</a:t>
            </a:r>
            <a:r>
              <a:rPr lang="en-US" dirty="0"/>
              <a:t> </a:t>
            </a:r>
            <a:r>
              <a:rPr lang="en-US" dirty="0" err="1"/>
              <a:t>etsa</a:t>
            </a:r>
            <a:r>
              <a:rPr lang="en-US" dirty="0"/>
              <a:t>, </a:t>
            </a:r>
            <a:r>
              <a:rPr lang="en-US" dirty="0" err="1"/>
              <a:t>undan</a:t>
            </a:r>
            <a:r>
              <a:rPr lang="en-US" dirty="0"/>
              <a:t>: 23 </a:t>
            </a:r>
            <a:r>
              <a:rPr lang="en-US" dirty="0" err="1"/>
              <a:t>mln</a:t>
            </a:r>
            <a:r>
              <a:rPr lang="en-US" dirty="0"/>
              <a:t> </a:t>
            </a:r>
            <a:r>
              <a:rPr lang="en-US" dirty="0" err="1"/>
              <a:t>ga</a:t>
            </a:r>
            <a:r>
              <a:rPr lang="en-US" dirty="0"/>
              <a:t> </a:t>
            </a:r>
            <a:r>
              <a:rPr lang="en-US" dirty="0" err="1"/>
              <a:t>yaylovlar</a:t>
            </a:r>
            <a:r>
              <a:rPr lang="en-US" dirty="0"/>
              <a:t>, 0,7 </a:t>
            </a:r>
            <a:r>
              <a:rPr lang="en-US" dirty="0" err="1"/>
              <a:t>mln</a:t>
            </a:r>
            <a:r>
              <a:rPr lang="en-US" dirty="0"/>
              <a:t> </a:t>
            </a:r>
            <a:r>
              <a:rPr lang="en-US" dirty="0" err="1"/>
              <a:t>ga</a:t>
            </a:r>
            <a:r>
              <a:rPr lang="en-US" dirty="0"/>
              <a:t> </a:t>
            </a:r>
            <a:r>
              <a:rPr lang="en-US" dirty="0" err="1"/>
              <a:t>yer</a:t>
            </a:r>
            <a:r>
              <a:rPr lang="en-US" dirty="0"/>
              <a:t> </a:t>
            </a:r>
            <a:r>
              <a:rPr lang="en-US" dirty="0" err="1"/>
              <a:t>lalmikor</a:t>
            </a:r>
            <a:r>
              <a:rPr lang="en-US" dirty="0"/>
              <a:t> </a:t>
            </a:r>
            <a:r>
              <a:rPr lang="en-US" dirty="0" err="1"/>
              <a:t>va</a:t>
            </a:r>
            <a:r>
              <a:rPr lang="en-US" dirty="0"/>
              <a:t> 4,2 </a:t>
            </a:r>
            <a:r>
              <a:rPr lang="en-US" dirty="0" err="1"/>
              <a:t>mln</a:t>
            </a:r>
            <a:r>
              <a:rPr lang="en-US" dirty="0"/>
              <a:t> </a:t>
            </a:r>
            <a:r>
              <a:rPr lang="en-US" dirty="0" err="1"/>
              <a:t>ga</a:t>
            </a:r>
            <a:r>
              <a:rPr lang="en-US" dirty="0"/>
              <a:t> </a:t>
            </a:r>
            <a:r>
              <a:rPr lang="en-US" dirty="0" err="1"/>
              <a:t>suoriladigan</a:t>
            </a:r>
            <a:r>
              <a:rPr lang="en-US" dirty="0"/>
              <a:t> </a:t>
            </a:r>
            <a:r>
              <a:rPr lang="en-US" dirty="0" err="1"/>
              <a:t>yerlardan</a:t>
            </a:r>
            <a:r>
              <a:rPr lang="en-US" dirty="0"/>
              <a:t> </a:t>
            </a:r>
            <a:r>
              <a:rPr lang="en-US" dirty="0" err="1"/>
              <a:t>iborat</a:t>
            </a:r>
            <a:r>
              <a:rPr lang="en-US" dirty="0"/>
              <a:t>. </a:t>
            </a:r>
            <a:r>
              <a:rPr lang="en-US" dirty="0" err="1"/>
              <a:t>Sug’riladigan</a:t>
            </a:r>
            <a:r>
              <a:rPr lang="en-US" dirty="0"/>
              <a:t> </a:t>
            </a:r>
            <a:r>
              <a:rPr lang="en-US" dirty="0" err="1"/>
              <a:t>yerlarning</a:t>
            </a:r>
            <a:r>
              <a:rPr lang="en-US" dirty="0"/>
              <a:t> 42% </a:t>
            </a:r>
            <a:r>
              <a:rPr lang="en-US" u="sng" dirty="0" err="1">
                <a:hlinkClick r:id="rId2"/>
              </a:rPr>
              <a:t>ga</a:t>
            </a:r>
            <a:r>
              <a:rPr lang="en-US" u="sng" dirty="0">
                <a:hlinkClick r:id="rId2"/>
              </a:rPr>
              <a:t> </a:t>
            </a:r>
            <a:r>
              <a:rPr lang="en-US" u="sng" dirty="0" err="1">
                <a:hlinkClick r:id="rId2"/>
              </a:rPr>
              <a:t>paxta</a:t>
            </a:r>
            <a:r>
              <a:rPr lang="en-US" u="sng" dirty="0">
                <a:hlinkClick r:id="rId2"/>
              </a:rPr>
              <a:t> </a:t>
            </a:r>
            <a:r>
              <a:rPr lang="en-US" u="sng" dirty="0" err="1">
                <a:hlinkClick r:id="rId2"/>
              </a:rPr>
              <a:t>ekiladi</a:t>
            </a:r>
            <a:r>
              <a:rPr lang="en-US" dirty="0"/>
              <a:t>, 12% </a:t>
            </a:r>
            <a:r>
              <a:rPr lang="en-US" dirty="0" err="1"/>
              <a:t>ga</a:t>
            </a:r>
            <a:r>
              <a:rPr lang="en-US" dirty="0"/>
              <a:t> </a:t>
            </a:r>
            <a:r>
              <a:rPr lang="en-US" dirty="0" err="1"/>
              <a:t>g’alla</a:t>
            </a:r>
            <a:r>
              <a:rPr lang="en-US" dirty="0"/>
              <a:t> </a:t>
            </a:r>
            <a:r>
              <a:rPr lang="en-US" dirty="0" err="1"/>
              <a:t>ekiladi</a:t>
            </a:r>
            <a:r>
              <a:rPr lang="en-US" dirty="0"/>
              <a:t>.</a:t>
            </a:r>
            <a:endParaRPr lang="ru-RU" dirty="0"/>
          </a:p>
          <a:p>
            <a:pPr algn="just"/>
            <a:r>
              <a:rPr lang="en-US" dirty="0" err="1"/>
              <a:t>Ilgarilari</a:t>
            </a:r>
            <a:r>
              <a:rPr lang="en-US" dirty="0"/>
              <a:t> </a:t>
            </a:r>
            <a:r>
              <a:rPr lang="en-US" dirty="0" err="1"/>
              <a:t>ekin</a:t>
            </a:r>
            <a:r>
              <a:rPr lang="en-US" dirty="0"/>
              <a:t> </a:t>
            </a:r>
            <a:r>
              <a:rPr lang="en-US" dirty="0" err="1"/>
              <a:t>maydorlari</a:t>
            </a:r>
            <a:r>
              <a:rPr lang="en-US" dirty="0"/>
              <a:t> </a:t>
            </a:r>
            <a:r>
              <a:rPr lang="en-US" dirty="0" err="1"/>
              <a:t>ancha</a:t>
            </a:r>
            <a:r>
              <a:rPr lang="en-US" dirty="0"/>
              <a:t> </a:t>
            </a:r>
            <a:r>
              <a:rPr lang="en-US" dirty="0" err="1"/>
              <a:t>kichik</a:t>
            </a:r>
            <a:r>
              <a:rPr lang="en-US" dirty="0"/>
              <a:t> </a:t>
            </a:r>
            <a:r>
              <a:rPr lang="en-US" dirty="0" err="1"/>
              <a:t>bo`lib</a:t>
            </a:r>
            <a:r>
              <a:rPr lang="en-US" dirty="0"/>
              <a:t>, </a:t>
            </a:r>
            <a:r>
              <a:rPr lang="en-US" dirty="0" err="1"/>
              <a:t>uning</a:t>
            </a:r>
            <a:r>
              <a:rPr lang="en-US" dirty="0"/>
              <a:t> </a:t>
            </a:r>
            <a:r>
              <a:rPr lang="en-US" dirty="0" err="1"/>
              <a:t>atrofi</a:t>
            </a:r>
            <a:r>
              <a:rPr lang="en-US" dirty="0"/>
              <a:t> </a:t>
            </a:r>
            <a:r>
              <a:rPr lang="en-US" dirty="0" err="1"/>
              <a:t>qalin</a:t>
            </a:r>
            <a:r>
              <a:rPr lang="en-US" dirty="0"/>
              <a:t> </a:t>
            </a:r>
            <a:r>
              <a:rPr lang="en-US" dirty="0" err="1"/>
              <a:t>mevali</a:t>
            </a:r>
            <a:r>
              <a:rPr lang="en-US" dirty="0"/>
              <a:t> </a:t>
            </a:r>
            <a:r>
              <a:rPr lang="en-US" dirty="0" err="1"/>
              <a:t>daraxtlar</a:t>
            </a:r>
            <a:r>
              <a:rPr lang="en-US" dirty="0"/>
              <a:t> </a:t>
            </a:r>
            <a:r>
              <a:rPr lang="en-US" dirty="0" err="1"/>
              <a:t>bilan</a:t>
            </a:r>
            <a:r>
              <a:rPr lang="en-US" dirty="0"/>
              <a:t> </a:t>
            </a:r>
            <a:r>
              <a:rPr lang="en-US" dirty="0" err="1"/>
              <a:t>o`ralgan</a:t>
            </a:r>
            <a:r>
              <a:rPr lang="en-US" dirty="0"/>
              <a:t>. Bu </a:t>
            </a:r>
            <a:r>
              <a:rPr lang="en-US" dirty="0" err="1"/>
              <a:t>daraxtlar</a:t>
            </a:r>
            <a:r>
              <a:rPr lang="en-US" dirty="0"/>
              <a:t> </a:t>
            </a:r>
            <a:r>
              <a:rPr lang="en-US" dirty="0" err="1"/>
              <a:t>tuproqni</a:t>
            </a:r>
            <a:r>
              <a:rPr lang="en-US" dirty="0"/>
              <a:t> </a:t>
            </a:r>
            <a:r>
              <a:rPr lang="en-US" dirty="0" err="1"/>
              <a:t>kuchli</a:t>
            </a:r>
            <a:r>
              <a:rPr lang="en-US" dirty="0"/>
              <a:t> </a:t>
            </a:r>
            <a:r>
              <a:rPr lang="en-US" dirty="0" err="1"/>
              <a:t>esgan</a:t>
            </a:r>
            <a:r>
              <a:rPr lang="en-US" dirty="0"/>
              <a:t> </a:t>
            </a:r>
            <a:r>
              <a:rPr lang="en-US" dirty="0" err="1"/>
              <a:t>shamollardan</a:t>
            </a:r>
            <a:r>
              <a:rPr lang="en-US" dirty="0"/>
              <a:t> </a:t>
            </a:r>
            <a:r>
              <a:rPr lang="en-US" dirty="0" err="1"/>
              <a:t>asragan</a:t>
            </a:r>
            <a:r>
              <a:rPr lang="en-US" dirty="0"/>
              <a:t>. </a:t>
            </a:r>
            <a:endParaRPr lang="uz-Latn-UZ" dirty="0"/>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ekologiyasining</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maqsadi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jismoniy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solom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yerishishdir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avvalo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yerimizning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xilma-xil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moddalardan</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soqit</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qilib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solom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kyerak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5"/>
              </a:rPr>
              <a:t>Shundagina</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kishilarni</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to`yimli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olamiz</a:t>
            </a:r>
            <a:r>
              <a:rPr lang="en-US" sz="2400" dirty="0">
                <a:latin typeface="Times New Roman" pitchFamily="18" charset="0"/>
                <a:cs typeface="Times New Roman" pitchFamily="18" charset="0"/>
              </a:rPr>
              <a:t>. </a:t>
            </a:r>
            <a:r>
              <a:rPr lang="ru-RU" sz="2400" u="sng" dirty="0" err="1">
                <a:latin typeface="Times New Roman" pitchFamily="18" charset="0"/>
                <a:cs typeface="Times New Roman" pitchFamily="18" charset="0"/>
                <a:hlinkClick r:id="rId6"/>
              </a:rPr>
              <a:t>Mutaxassislarning</a:t>
            </a:r>
            <a:r>
              <a:rPr lang="ru-RU" sz="2400" u="sng" dirty="0">
                <a:latin typeface="Times New Roman" pitchFamily="18" charset="0"/>
                <a:cs typeface="Times New Roman" pitchFamily="18" charset="0"/>
                <a:hlinkClick r:id="rId6"/>
              </a:rPr>
              <a:t> </a:t>
            </a:r>
            <a:r>
              <a:rPr lang="ru-RU" sz="2400" u="sng" dirty="0" err="1">
                <a:latin typeface="Times New Roman" pitchFamily="18" charset="0"/>
                <a:cs typeface="Times New Roman" pitchFamily="18" charset="0"/>
                <a:hlinkClick r:id="rId6"/>
              </a:rPr>
              <a:t>fikricha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yerni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yiilib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qolgan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zaharli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chiqindilardan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soqit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qilishga</a:t>
            </a:r>
            <a:r>
              <a:rPr lang="ru-RU" sz="2400" dirty="0">
                <a:latin typeface="Times New Roman" pitchFamily="18" charset="0"/>
                <a:cs typeface="Times New Roman" pitchFamily="18" charset="0"/>
              </a:rPr>
              <a:t> 8-10 </a:t>
            </a:r>
            <a:r>
              <a:rPr lang="ru-RU" sz="2400" dirty="0" err="1">
                <a:latin typeface="Times New Roman" pitchFamily="18" charset="0"/>
                <a:cs typeface="Times New Roman" pitchFamily="18" charset="0"/>
              </a:rPr>
              <a:t>yil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davomida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hech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qanday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preparat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qo`llamasdan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almashlab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ekish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boshqa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biologik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usullarni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keng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qo`llash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orqali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yerishish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lozim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Prezidentimiz</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I.A.Karimovning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O`zbekiston</a:t>
            </a:r>
            <a:r>
              <a:rPr lang="ru-RU" sz="2400" dirty="0">
                <a:latin typeface="Times New Roman" pitchFamily="18" charset="0"/>
                <a:cs typeface="Times New Roman" pitchFamily="18" charset="0"/>
              </a:rPr>
              <a:t> XX1 </a:t>
            </a:r>
            <a:r>
              <a:rPr lang="ru-RU" sz="2400" dirty="0" err="1">
                <a:latin typeface="Times New Roman" pitchFamily="18" charset="0"/>
                <a:cs typeface="Times New Roman" pitchFamily="18" charset="0"/>
              </a:rPr>
              <a:t>asr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bo`saasida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nomli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asarida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haqida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quyidagicha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ma`lumot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byerilgan</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382155401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1007"/>
            <a:ext cx="8596668" cy="5810356"/>
          </a:xfrm>
        </p:spPr>
        <p:txBody>
          <a:bodyPr>
            <a:noAutofit/>
          </a:bodyPr>
          <a:lstStyle/>
          <a:p>
            <a:pPr algn="just"/>
            <a:r>
              <a:rPr lang="ru-RU"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Tabiiy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ijtimoiy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fanlar</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bilan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bog’liqligi</a:t>
            </a:r>
            <a:endParaRPr lang="ru-RU" sz="2200" dirty="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2"/>
              </a:rPr>
              <a:t>fizika</a:t>
            </a:r>
            <a:r>
              <a:rPr lang="en-US" sz="2200" u="sng" dirty="0">
                <a:latin typeface="Times New Roman" pitchFamily="18" charset="0"/>
                <a:cs typeface="Times New Roman" pitchFamily="18" charset="0"/>
                <a:hlinkClick r:id="rId2"/>
              </a:rPr>
              <a:t>- </a:t>
            </a:r>
            <a:r>
              <a:rPr lang="en-US" sz="2200" u="sng" dirty="0" err="1">
                <a:latin typeface="Times New Roman" pitchFamily="18" charset="0"/>
                <a:cs typeface="Times New Roman" pitchFamily="18" charset="0"/>
                <a:hlinkClick r:id="rId2"/>
              </a:rPr>
              <a:t>matematik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biologik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3"/>
              </a:rPr>
              <a:t>geologik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geografik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chambarchas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bog'liq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qonunlari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tadqiqot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navbatida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tsiklning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4"/>
              </a:rPr>
              <a:t>agrokimyo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5"/>
              </a:rPr>
              <a:t>yaylov</a:t>
            </a:r>
            <a:r>
              <a:rPr lang="en-US" sz="2200" u="sng" dirty="0">
                <a:latin typeface="Times New Roman" pitchFamily="18" charset="0"/>
                <a:cs typeface="Times New Roman" pitchFamily="18" charset="0"/>
                <a:hlinkClick r:id="rId5"/>
              </a:rPr>
              <a:t> </a:t>
            </a:r>
            <a:r>
              <a:rPr lang="en-US" sz="2200" u="sng" dirty="0" err="1">
                <a:latin typeface="Times New Roman" pitchFamily="18" charset="0"/>
                <a:cs typeface="Times New Roman" pitchFamily="18" charset="0"/>
                <a:hlinkClick r:id="rId5"/>
              </a:rPr>
              <a:t>dehqonchiligi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melioratsiya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Hozirgi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bilimlarning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yo'nalishiga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muvofiq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bo'lindi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minyeralogiya</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6"/>
              </a:rPr>
              <a:t>biologiya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geografiya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kartografiya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tasnifi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mustaqil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qoplamidan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bilimlarga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shakllantirildi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7"/>
              </a:rPr>
              <a:t>meliorativ</a:t>
            </a:r>
            <a:r>
              <a:rPr lang="en-US" sz="2200" u="sng" dirty="0">
                <a:latin typeface="Times New Roman" pitchFamily="18" charset="0"/>
                <a:cs typeface="Times New Roman" pitchFamily="18" charset="0"/>
                <a:hlinkClick r:id="rId7"/>
              </a:rPr>
              <a:t> </a:t>
            </a:r>
            <a:r>
              <a:rPr lang="en-US" sz="2200" u="sng" dirty="0" err="1">
                <a:latin typeface="Times New Roman" pitchFamily="18" charset="0"/>
                <a:cs typeface="Times New Roman" pitchFamily="18" charset="0"/>
                <a:hlinkClick r:id="rId7"/>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o'rmon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muhandislik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nuqtai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43775889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882" y="105879"/>
            <a:ext cx="9538636" cy="6622180"/>
          </a:xfrm>
        </p:spPr>
        <p:txBody>
          <a:bodyPr>
            <a:noAutofit/>
          </a:bodyPr>
          <a:lstStyle/>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maqsadlari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oqilona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yillik</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qimmatli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joy </a:t>
            </a:r>
            <a:r>
              <a:rPr lang="en-US" sz="2400" dirty="0" err="1">
                <a:latin typeface="Times New Roman" pitchFamily="18" charset="0"/>
                <a:cs typeface="Times New Roman" pitchFamily="18" charset="0"/>
              </a:rPr>
              <a:t>tanlash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agrosanoat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guruhlash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tipifikatsiyasini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kadastrini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yuritish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ratsional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dehqonchilik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tizimining</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asoslari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himoya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deflyatsiya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ortiqcha</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konsolidatsiya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shudgorlash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tubdan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xizmat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drenajlash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ohak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gips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qoplamasi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xo'jaligidagi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kompleks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48201000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08009"/>
            <a:ext cx="8596668" cy="5733354"/>
          </a:xfrm>
        </p:spPr>
        <p:txBody>
          <a:bodyPr>
            <a:normAutofit fontScale="92500" lnSpcReduction="20000"/>
          </a:bodyPr>
          <a:lstStyle/>
          <a:p>
            <a:r>
              <a:rPr lang="en-US" dirty="0"/>
              <a:t> </a:t>
            </a:r>
            <a:r>
              <a:rPr lang="en-US" dirty="0" err="1"/>
              <a:t>Respublikaning</a:t>
            </a:r>
            <a:r>
              <a:rPr lang="en-US" dirty="0"/>
              <a:t> 448,9 </a:t>
            </a:r>
            <a:r>
              <a:rPr lang="en-US" dirty="0" err="1"/>
              <a:t>ming</a:t>
            </a:r>
            <a:r>
              <a:rPr lang="en-US" dirty="0"/>
              <a:t> kv.km </a:t>
            </a:r>
            <a:r>
              <a:rPr lang="en-US" dirty="0" err="1"/>
              <a:t>dan</a:t>
            </a:r>
            <a:r>
              <a:rPr lang="en-US" dirty="0"/>
              <a:t> </a:t>
            </a:r>
            <a:r>
              <a:rPr lang="en-US" dirty="0" err="1"/>
              <a:t>ortiq</a:t>
            </a:r>
            <a:r>
              <a:rPr lang="en-US" dirty="0"/>
              <a:t> </a:t>
            </a:r>
            <a:r>
              <a:rPr lang="en-US" dirty="0" err="1"/>
              <a:t>bo`lgan</a:t>
            </a:r>
            <a:r>
              <a:rPr lang="en-US" dirty="0"/>
              <a:t> </a:t>
            </a:r>
            <a:r>
              <a:rPr lang="en-US" dirty="0" err="1"/>
              <a:t>umumiy</a:t>
            </a:r>
            <a:r>
              <a:rPr lang="en-US" dirty="0"/>
              <a:t> </a:t>
            </a:r>
            <a:r>
              <a:rPr lang="en-US" dirty="0" err="1"/>
              <a:t>yer</a:t>
            </a:r>
            <a:r>
              <a:rPr lang="en-US" dirty="0"/>
              <a:t> </a:t>
            </a:r>
            <a:r>
              <a:rPr lang="en-US" dirty="0" err="1"/>
              <a:t>maydonining</a:t>
            </a:r>
            <a:r>
              <a:rPr lang="en-US" dirty="0"/>
              <a:t> </a:t>
            </a:r>
            <a:r>
              <a:rPr lang="en-US" dirty="0" err="1"/>
              <a:t>atigi</a:t>
            </a:r>
            <a:r>
              <a:rPr lang="en-US" dirty="0"/>
              <a:t> 10% </a:t>
            </a:r>
            <a:r>
              <a:rPr lang="en-US" dirty="0" err="1"/>
              <a:t>inigiga</a:t>
            </a:r>
            <a:r>
              <a:rPr lang="en-US" dirty="0"/>
              <a:t> </a:t>
            </a:r>
            <a:r>
              <a:rPr lang="en-US" dirty="0" err="1"/>
              <a:t>ekin</a:t>
            </a:r>
            <a:r>
              <a:rPr lang="en-US" dirty="0"/>
              <a:t> </a:t>
            </a:r>
            <a:r>
              <a:rPr lang="en-US" dirty="0" err="1"/>
              <a:t>maydonlari</a:t>
            </a:r>
            <a:r>
              <a:rPr lang="en-US" dirty="0"/>
              <a:t> </a:t>
            </a:r>
            <a:r>
              <a:rPr lang="en-US" dirty="0" err="1"/>
              <a:t>tashkil</a:t>
            </a:r>
            <a:r>
              <a:rPr lang="en-US" dirty="0"/>
              <a:t> </a:t>
            </a:r>
            <a:r>
              <a:rPr lang="en-US" dirty="0" err="1"/>
              <a:t>etadi</a:t>
            </a:r>
            <a:r>
              <a:rPr lang="en-US" dirty="0"/>
              <a:t>. </a:t>
            </a:r>
            <a:r>
              <a:rPr lang="en-US" dirty="0" err="1"/>
              <a:t>Ekin</a:t>
            </a:r>
            <a:r>
              <a:rPr lang="en-US" dirty="0"/>
              <a:t> </a:t>
            </a:r>
            <a:r>
              <a:rPr lang="en-US" dirty="0" err="1"/>
              <a:t>maydonlari</a:t>
            </a:r>
            <a:r>
              <a:rPr lang="en-US" dirty="0"/>
              <a:t> </a:t>
            </a:r>
            <a:r>
              <a:rPr lang="en-US" dirty="0" err="1"/>
              <a:t>tarkibida</a:t>
            </a:r>
            <a:r>
              <a:rPr lang="en-US" dirty="0"/>
              <a:t> </a:t>
            </a:r>
            <a:r>
              <a:rPr lang="en-US" dirty="0" err="1"/>
              <a:t>so`nggi</a:t>
            </a:r>
            <a:r>
              <a:rPr lang="en-US" dirty="0"/>
              <a:t> </a:t>
            </a:r>
            <a:r>
              <a:rPr lang="en-US" dirty="0" err="1"/>
              <a:t>vaqtlarga</a:t>
            </a:r>
            <a:r>
              <a:rPr lang="en-US" dirty="0"/>
              <a:t> (1990 </a:t>
            </a:r>
            <a:r>
              <a:rPr lang="en-US" dirty="0" err="1"/>
              <a:t>yilga</a:t>
            </a:r>
            <a:r>
              <a:rPr lang="en-US" dirty="0"/>
              <a:t>) </a:t>
            </a:r>
            <a:r>
              <a:rPr lang="en-US" dirty="0" err="1"/>
              <a:t>qadar</a:t>
            </a:r>
            <a:r>
              <a:rPr lang="en-US" dirty="0"/>
              <a:t> </a:t>
            </a:r>
            <a:r>
              <a:rPr lang="en-US" dirty="0" err="1"/>
              <a:t>paxta</a:t>
            </a:r>
            <a:r>
              <a:rPr lang="en-US" dirty="0"/>
              <a:t> </a:t>
            </a:r>
            <a:r>
              <a:rPr lang="en-US" dirty="0" err="1"/>
              <a:t>deyarli</a:t>
            </a:r>
            <a:r>
              <a:rPr lang="en-US" dirty="0"/>
              <a:t> 75% </a:t>
            </a:r>
            <a:r>
              <a:rPr lang="en-US" dirty="0" err="1"/>
              <a:t>maydonni</a:t>
            </a:r>
            <a:r>
              <a:rPr lang="en-US" dirty="0"/>
              <a:t> </a:t>
            </a:r>
            <a:r>
              <a:rPr lang="en-US" dirty="0" err="1"/>
              <a:t>egallagan</a:t>
            </a:r>
            <a:r>
              <a:rPr lang="en-US" dirty="0"/>
              <a:t> </a:t>
            </a:r>
            <a:r>
              <a:rPr lang="en-US" dirty="0" err="1"/>
              <a:t>edi</a:t>
            </a:r>
            <a:r>
              <a:rPr lang="en-US" dirty="0"/>
              <a:t>. </a:t>
            </a:r>
            <a:r>
              <a:rPr lang="en-US" dirty="0" err="1"/>
              <a:t>Dunyoning</a:t>
            </a:r>
            <a:r>
              <a:rPr lang="en-US" dirty="0"/>
              <a:t> </a:t>
            </a:r>
            <a:r>
              <a:rPr lang="en-US" dirty="0" err="1"/>
              <a:t>birorta</a:t>
            </a:r>
            <a:r>
              <a:rPr lang="en-US" dirty="0"/>
              <a:t> ham </a:t>
            </a:r>
            <a:r>
              <a:rPr lang="en-US" dirty="0" err="1"/>
              <a:t>mamlakatida</a:t>
            </a:r>
            <a:r>
              <a:rPr lang="en-US" dirty="0"/>
              <a:t> </a:t>
            </a:r>
            <a:r>
              <a:rPr lang="en-US" dirty="0" err="1"/>
              <a:t>paxta</a:t>
            </a:r>
            <a:r>
              <a:rPr lang="en-US" dirty="0"/>
              <a:t> </a:t>
            </a:r>
            <a:r>
              <a:rPr lang="en-US" dirty="0" err="1"/>
              <a:t>monopoliyasi</a:t>
            </a:r>
            <a:r>
              <a:rPr lang="en-US" dirty="0"/>
              <a:t> </a:t>
            </a:r>
            <a:r>
              <a:rPr lang="en-US" dirty="0" err="1"/>
              <a:t>bu</a:t>
            </a:r>
            <a:r>
              <a:rPr lang="en-US" dirty="0"/>
              <a:t> </a:t>
            </a:r>
            <a:r>
              <a:rPr lang="en-US" dirty="0" err="1"/>
              <a:t>qadar</a:t>
            </a:r>
            <a:r>
              <a:rPr lang="en-US" dirty="0"/>
              <a:t> </a:t>
            </a:r>
            <a:r>
              <a:rPr lang="en-US" dirty="0" err="1"/>
              <a:t>yuqori</a:t>
            </a:r>
            <a:r>
              <a:rPr lang="en-US" dirty="0"/>
              <a:t> </a:t>
            </a:r>
            <a:r>
              <a:rPr lang="en-US" dirty="0" err="1"/>
              <a:t>darajaga</a:t>
            </a:r>
            <a:r>
              <a:rPr lang="en-US" dirty="0"/>
              <a:t> </a:t>
            </a:r>
            <a:r>
              <a:rPr lang="en-US" dirty="0" err="1"/>
              <a:t>ko`tarilmagandi</a:t>
            </a:r>
            <a:r>
              <a:rPr lang="en-US" dirty="0"/>
              <a:t>. Bu </a:t>
            </a:r>
            <a:r>
              <a:rPr lang="en-US" dirty="0" err="1"/>
              <a:t>hol</a:t>
            </a:r>
            <a:r>
              <a:rPr lang="en-US" dirty="0"/>
              <a:t> </a:t>
            </a:r>
            <a:r>
              <a:rPr lang="en-US" dirty="0" err="1"/>
              <a:t>yerning</a:t>
            </a:r>
            <a:r>
              <a:rPr lang="en-US" dirty="0"/>
              <a:t> </a:t>
            </a:r>
            <a:r>
              <a:rPr lang="en-US" dirty="0" err="1"/>
              <a:t>kuchsizlanishiga</a:t>
            </a:r>
            <a:r>
              <a:rPr lang="en-US" dirty="0"/>
              <a:t> </a:t>
            </a:r>
            <a:r>
              <a:rPr lang="en-US" u="sng" dirty="0" err="1">
                <a:hlinkClick r:id="rId2"/>
              </a:rPr>
              <a:t>tuproq</a:t>
            </a:r>
            <a:r>
              <a:rPr lang="en-US" u="sng" dirty="0">
                <a:hlinkClick r:id="rId2"/>
              </a:rPr>
              <a:t> </a:t>
            </a:r>
            <a:r>
              <a:rPr lang="en-US" u="sng" dirty="0" err="1">
                <a:hlinkClick r:id="rId2"/>
              </a:rPr>
              <a:t>unumdorligini</a:t>
            </a:r>
            <a:r>
              <a:rPr lang="en-US" dirty="0"/>
              <a:t>, </a:t>
            </a:r>
            <a:r>
              <a:rPr lang="en-US" dirty="0" err="1"/>
              <a:t>uning</a:t>
            </a:r>
            <a:r>
              <a:rPr lang="en-US" dirty="0"/>
              <a:t> </a:t>
            </a:r>
            <a:r>
              <a:rPr lang="en-US" dirty="0" err="1"/>
              <a:t>suv-fizikaviy</a:t>
            </a:r>
            <a:r>
              <a:rPr lang="en-US" dirty="0"/>
              <a:t> </a:t>
            </a:r>
            <a:r>
              <a:rPr lang="en-US" dirty="0" err="1"/>
              <a:t>xossalari</a:t>
            </a:r>
            <a:r>
              <a:rPr lang="en-US" dirty="0"/>
              <a:t> </a:t>
            </a:r>
            <a:r>
              <a:rPr lang="en-US" dirty="0" err="1"/>
              <a:t>yomonlashuviga</a:t>
            </a:r>
            <a:r>
              <a:rPr lang="en-US" dirty="0"/>
              <a:t> </a:t>
            </a:r>
            <a:r>
              <a:rPr lang="en-US" dirty="0" err="1"/>
              <a:t>tuproqning</a:t>
            </a:r>
            <a:r>
              <a:rPr lang="en-US" dirty="0"/>
              <a:t> </a:t>
            </a:r>
            <a:r>
              <a:rPr lang="en-US" dirty="0" err="1"/>
              <a:t>bo`ilishiga</a:t>
            </a:r>
            <a:r>
              <a:rPr lang="en-US" dirty="0"/>
              <a:t> </a:t>
            </a:r>
            <a:r>
              <a:rPr lang="en-US" dirty="0" err="1"/>
              <a:t>va</a:t>
            </a:r>
            <a:r>
              <a:rPr lang="en-US" dirty="0"/>
              <a:t> </a:t>
            </a:r>
            <a:r>
              <a:rPr lang="en-US" dirty="0" err="1"/>
              <a:t>nurashi</a:t>
            </a:r>
            <a:r>
              <a:rPr lang="en-US" dirty="0"/>
              <a:t> </a:t>
            </a:r>
            <a:r>
              <a:rPr lang="en-US" dirty="0" err="1"/>
              <a:t>jarayonlari</a:t>
            </a:r>
            <a:r>
              <a:rPr lang="en-US" dirty="0"/>
              <a:t> </a:t>
            </a:r>
            <a:r>
              <a:rPr lang="en-US" dirty="0" err="1"/>
              <a:t>ortishiga</a:t>
            </a:r>
            <a:r>
              <a:rPr lang="en-US" dirty="0"/>
              <a:t> </a:t>
            </a:r>
            <a:r>
              <a:rPr lang="en-US" dirty="0" err="1"/>
              <a:t>olib</a:t>
            </a:r>
            <a:r>
              <a:rPr lang="en-US" dirty="0"/>
              <a:t> </a:t>
            </a:r>
            <a:r>
              <a:rPr lang="en-US" dirty="0" err="1"/>
              <a:t>keldi</a:t>
            </a:r>
            <a:r>
              <a:rPr lang="en-US" dirty="0"/>
              <a:t>.</a:t>
            </a:r>
            <a:endParaRPr lang="uz-Latn-UZ" dirty="0"/>
          </a:p>
          <a:p>
            <a:r>
              <a:rPr lang="en-US" dirty="0"/>
              <a:t> </a:t>
            </a:r>
            <a:r>
              <a:rPr lang="en-US" dirty="0" err="1"/>
              <a:t>Imom</a:t>
            </a:r>
            <a:r>
              <a:rPr lang="en-US" dirty="0"/>
              <a:t> </a:t>
            </a:r>
            <a:r>
              <a:rPr lang="en-US" dirty="0" err="1"/>
              <a:t>Buxoriy</a:t>
            </a:r>
            <a:r>
              <a:rPr lang="en-US" dirty="0"/>
              <a:t>, </a:t>
            </a:r>
            <a:r>
              <a:rPr lang="en-US" dirty="0" err="1"/>
              <a:t>Imom</a:t>
            </a:r>
            <a:r>
              <a:rPr lang="en-US" dirty="0"/>
              <a:t> </a:t>
            </a:r>
            <a:r>
              <a:rPr lang="en-US" dirty="0" err="1"/>
              <a:t>Tyermiziy</a:t>
            </a:r>
            <a:r>
              <a:rPr lang="en-US" dirty="0"/>
              <a:t>, </a:t>
            </a:r>
            <a:r>
              <a:rPr lang="en-US" dirty="0" err="1"/>
              <a:t>Imom</a:t>
            </a:r>
            <a:r>
              <a:rPr lang="en-US" dirty="0"/>
              <a:t> </a:t>
            </a:r>
            <a:r>
              <a:rPr lang="en-US" dirty="0" err="1"/>
              <a:t>Moturidiy</a:t>
            </a:r>
            <a:r>
              <a:rPr lang="en-US" dirty="0"/>
              <a:t>, </a:t>
            </a:r>
            <a:r>
              <a:rPr lang="en-US" u="sng" dirty="0" err="1">
                <a:hlinkClick r:id="rId3"/>
              </a:rPr>
              <a:t>Maxmud</a:t>
            </a:r>
            <a:r>
              <a:rPr lang="en-US" u="sng" dirty="0">
                <a:hlinkClick r:id="rId3"/>
              </a:rPr>
              <a:t> </a:t>
            </a:r>
            <a:r>
              <a:rPr lang="en-US" u="sng" dirty="0" err="1">
                <a:hlinkClick r:id="rId3"/>
              </a:rPr>
              <a:t>Zamaxshariy</a:t>
            </a:r>
            <a:r>
              <a:rPr lang="en-US" dirty="0"/>
              <a:t>, Ahmad </a:t>
            </a:r>
            <a:r>
              <a:rPr lang="en-US" dirty="0" err="1"/>
              <a:t>Yassaviy</a:t>
            </a:r>
            <a:r>
              <a:rPr lang="en-US" dirty="0"/>
              <a:t>, </a:t>
            </a:r>
            <a:r>
              <a:rPr lang="en-US" dirty="0" err="1"/>
              <a:t>Bahouddin</a:t>
            </a:r>
            <a:r>
              <a:rPr lang="en-US" dirty="0"/>
              <a:t> </a:t>
            </a:r>
            <a:r>
              <a:rPr lang="en-US" dirty="0" err="1"/>
              <a:t>Nakshband</a:t>
            </a:r>
            <a:r>
              <a:rPr lang="en-US" dirty="0"/>
              <a:t>, </a:t>
            </a:r>
            <a:r>
              <a:rPr lang="en-US" dirty="0" err="1"/>
              <a:t>Abduxoliq</a:t>
            </a:r>
            <a:r>
              <a:rPr lang="en-US" dirty="0"/>
              <a:t> </a:t>
            </a:r>
            <a:r>
              <a:rPr lang="en-US" dirty="0" err="1"/>
              <a:t>G’ijduvoniy</a:t>
            </a:r>
            <a:r>
              <a:rPr lang="en-US" dirty="0"/>
              <a:t>, </a:t>
            </a:r>
            <a:r>
              <a:rPr lang="en-US" dirty="0" err="1"/>
              <a:t>Najmiddin</a:t>
            </a:r>
            <a:r>
              <a:rPr lang="en-US" dirty="0"/>
              <a:t> </a:t>
            </a:r>
            <a:r>
              <a:rPr lang="en-US" dirty="0" err="1"/>
              <a:t>Kubro</a:t>
            </a:r>
            <a:r>
              <a:rPr lang="en-US" dirty="0"/>
              <a:t>, </a:t>
            </a:r>
            <a:r>
              <a:rPr lang="en-US" dirty="0" err="1"/>
              <a:t>Xo’ja</a:t>
            </a:r>
            <a:r>
              <a:rPr lang="en-US" dirty="0"/>
              <a:t> </a:t>
            </a:r>
            <a:r>
              <a:rPr lang="en-US" dirty="0" err="1"/>
              <a:t>Ahrori</a:t>
            </a:r>
            <a:r>
              <a:rPr lang="en-US" dirty="0"/>
              <a:t> </a:t>
            </a:r>
            <a:r>
              <a:rPr lang="en-US" dirty="0" err="1"/>
              <a:t>Valiy</a:t>
            </a:r>
            <a:r>
              <a:rPr lang="en-US" dirty="0"/>
              <a:t>, </a:t>
            </a:r>
            <a:r>
              <a:rPr lang="en-US" dirty="0" err="1"/>
              <a:t>Burxoniddin</a:t>
            </a:r>
            <a:r>
              <a:rPr lang="en-US" dirty="0"/>
              <a:t> </a:t>
            </a:r>
            <a:r>
              <a:rPr lang="en-US" dirty="0" err="1"/>
              <a:t>Marg’inoniy</a:t>
            </a:r>
            <a:r>
              <a:rPr lang="en-US" dirty="0"/>
              <a:t>, Abu Nasr </a:t>
            </a:r>
            <a:r>
              <a:rPr lang="en-US" dirty="0" err="1"/>
              <a:t>Farobiy</a:t>
            </a:r>
            <a:r>
              <a:rPr lang="en-US" dirty="0"/>
              <a:t>, </a:t>
            </a:r>
            <a:r>
              <a:rPr lang="en-US" dirty="0" err="1"/>
              <a:t>Muso</a:t>
            </a:r>
            <a:r>
              <a:rPr lang="en-US" dirty="0"/>
              <a:t> </a:t>
            </a:r>
            <a:r>
              <a:rPr lang="en-US" dirty="0" err="1"/>
              <a:t>Xorazmiy</a:t>
            </a:r>
            <a:r>
              <a:rPr lang="en-US" dirty="0"/>
              <a:t>, Ahmad al- </a:t>
            </a:r>
            <a:r>
              <a:rPr lang="en-US" dirty="0" err="1"/>
              <a:t>Farg’oniy</a:t>
            </a:r>
            <a:r>
              <a:rPr lang="en-US" dirty="0"/>
              <a:t>, </a:t>
            </a:r>
            <a:r>
              <a:rPr lang="en-US" u="sng" dirty="0">
                <a:hlinkClick r:id="rId4"/>
              </a:rPr>
              <a:t>Abu Ali </a:t>
            </a:r>
            <a:r>
              <a:rPr lang="en-US" u="sng" dirty="0" err="1">
                <a:hlinkClick r:id="rId4"/>
              </a:rPr>
              <a:t>ibn</a:t>
            </a:r>
            <a:r>
              <a:rPr lang="en-US" u="sng" dirty="0">
                <a:hlinkClick r:id="rId4"/>
              </a:rPr>
              <a:t> Sino</a:t>
            </a:r>
            <a:r>
              <a:rPr lang="en-US" dirty="0"/>
              <a:t>, Abu </a:t>
            </a:r>
            <a:r>
              <a:rPr lang="en-US" dirty="0" err="1"/>
              <a:t>Rayxon</a:t>
            </a:r>
            <a:r>
              <a:rPr lang="en-US" dirty="0"/>
              <a:t> </a:t>
            </a:r>
            <a:r>
              <a:rPr lang="en-US" dirty="0" err="1"/>
              <a:t>Byeruniy</a:t>
            </a:r>
            <a:r>
              <a:rPr lang="en-US" dirty="0"/>
              <a:t>, Amir </a:t>
            </a:r>
            <a:r>
              <a:rPr lang="en-US" dirty="0" err="1"/>
              <a:t>Temur</a:t>
            </a:r>
            <a:r>
              <a:rPr lang="en-US" dirty="0"/>
              <a:t>, </a:t>
            </a:r>
            <a:r>
              <a:rPr lang="en-US" dirty="0" err="1"/>
              <a:t>Ulug’bek</a:t>
            </a:r>
            <a:r>
              <a:rPr lang="en-US" dirty="0"/>
              <a:t>, </a:t>
            </a:r>
            <a:r>
              <a:rPr lang="en-US" dirty="0" err="1"/>
              <a:t>Navoiy</a:t>
            </a:r>
            <a:r>
              <a:rPr lang="en-US" dirty="0"/>
              <a:t>, </a:t>
            </a:r>
            <a:r>
              <a:rPr lang="en-US" dirty="0" err="1"/>
              <a:t>Bobur</a:t>
            </a:r>
            <a:r>
              <a:rPr lang="en-US" dirty="0"/>
              <a:t> </a:t>
            </a:r>
            <a:r>
              <a:rPr lang="en-US" dirty="0" err="1"/>
              <a:t>Mirzo</a:t>
            </a:r>
            <a:r>
              <a:rPr lang="en-US" dirty="0"/>
              <a:t> </a:t>
            </a:r>
            <a:r>
              <a:rPr lang="en-US" dirty="0" err="1"/>
              <a:t>kabi</a:t>
            </a:r>
            <a:r>
              <a:rPr lang="en-US" dirty="0"/>
              <a:t> ne- ne </a:t>
            </a:r>
            <a:r>
              <a:rPr lang="en-US" dirty="0" err="1"/>
              <a:t>avliyo</a:t>
            </a:r>
            <a:r>
              <a:rPr lang="en-US" dirty="0"/>
              <a:t>, </a:t>
            </a:r>
            <a:r>
              <a:rPr lang="en-US" dirty="0" err="1"/>
              <a:t>alloma-yu</a:t>
            </a:r>
            <a:r>
              <a:rPr lang="en-US" dirty="0"/>
              <a:t> </a:t>
            </a:r>
            <a:r>
              <a:rPr lang="en-US" dirty="0" err="1"/>
              <a:t>Fozillar</a:t>
            </a:r>
            <a:r>
              <a:rPr lang="en-US" dirty="0"/>
              <a:t>, </a:t>
            </a:r>
            <a:r>
              <a:rPr lang="en-US" dirty="0" err="1"/>
              <a:t>davlat</a:t>
            </a:r>
            <a:r>
              <a:rPr lang="en-US" dirty="0"/>
              <a:t> </a:t>
            </a:r>
            <a:r>
              <a:rPr lang="en-US" dirty="0" err="1"/>
              <a:t>va</a:t>
            </a:r>
            <a:r>
              <a:rPr lang="en-US" dirty="0"/>
              <a:t> </a:t>
            </a:r>
            <a:r>
              <a:rPr lang="en-US" dirty="0" err="1"/>
              <a:t>siyosat</a:t>
            </a:r>
            <a:r>
              <a:rPr lang="en-US" dirty="0"/>
              <a:t> </a:t>
            </a:r>
            <a:r>
              <a:rPr lang="en-US" dirty="0" err="1"/>
              <a:t>arboblarining</a:t>
            </a:r>
            <a:r>
              <a:rPr lang="en-US" dirty="0"/>
              <a:t> </a:t>
            </a:r>
            <a:r>
              <a:rPr lang="en-US" dirty="0" err="1"/>
              <a:t>Turon</a:t>
            </a:r>
            <a:r>
              <a:rPr lang="en-US" dirty="0"/>
              <a:t> </a:t>
            </a:r>
            <a:r>
              <a:rPr lang="en-US" dirty="0" err="1"/>
              <a:t>zaminda</a:t>
            </a:r>
            <a:r>
              <a:rPr lang="en-US" dirty="0"/>
              <a:t> </a:t>
            </a:r>
            <a:r>
              <a:rPr lang="en-US" dirty="0" err="1"/>
              <a:t>tavallud</a:t>
            </a:r>
            <a:r>
              <a:rPr lang="en-US" dirty="0"/>
              <a:t> </a:t>
            </a:r>
            <a:r>
              <a:rPr lang="en-US" dirty="0" err="1"/>
              <a:t>topib,shumuqaddas</a:t>
            </a:r>
            <a:r>
              <a:rPr lang="en-US" dirty="0"/>
              <a:t> </a:t>
            </a:r>
            <a:r>
              <a:rPr lang="en-US" dirty="0" err="1"/>
              <a:t>tuproqda</a:t>
            </a:r>
            <a:r>
              <a:rPr lang="en-US" dirty="0"/>
              <a:t> </a:t>
            </a:r>
            <a:r>
              <a:rPr lang="en-US" dirty="0" err="1"/>
              <a:t>unib-o’sib</a:t>
            </a:r>
            <a:r>
              <a:rPr lang="en-US" dirty="0"/>
              <a:t> </a:t>
            </a:r>
            <a:r>
              <a:rPr lang="en-US" dirty="0" err="1"/>
              <a:t>olam</a:t>
            </a:r>
            <a:r>
              <a:rPr lang="en-US" dirty="0"/>
              <a:t> </a:t>
            </a:r>
            <a:r>
              <a:rPr lang="en-US" dirty="0" err="1"/>
              <a:t>uzra</a:t>
            </a:r>
            <a:r>
              <a:rPr lang="en-US" dirty="0"/>
              <a:t> </a:t>
            </a:r>
            <a:r>
              <a:rPr lang="en-US" dirty="0" err="1"/>
              <a:t>dovruq</a:t>
            </a:r>
            <a:r>
              <a:rPr lang="en-US" dirty="0"/>
              <a:t> </a:t>
            </a:r>
            <a:r>
              <a:rPr lang="en-US" dirty="0" err="1"/>
              <a:t>taratganliklarini</a:t>
            </a:r>
            <a:r>
              <a:rPr lang="en-US" dirty="0"/>
              <a:t> </a:t>
            </a:r>
            <a:r>
              <a:rPr lang="en-US" dirty="0" err="1"/>
              <a:t>Yaratganimizning</a:t>
            </a:r>
            <a:r>
              <a:rPr lang="en-US" dirty="0"/>
              <a:t> </a:t>
            </a:r>
            <a:r>
              <a:rPr lang="en-US" dirty="0" err="1"/>
              <a:t>qudrati</a:t>
            </a:r>
            <a:r>
              <a:rPr lang="en-US" dirty="0"/>
              <a:t> </a:t>
            </a:r>
            <a:r>
              <a:rPr lang="en-US" dirty="0" err="1"/>
              <a:t>va</a:t>
            </a:r>
            <a:r>
              <a:rPr lang="en-US" dirty="0"/>
              <a:t> </a:t>
            </a:r>
            <a:r>
              <a:rPr lang="en-US" dirty="0" err="1"/>
              <a:t>marhamati</a:t>
            </a:r>
            <a:r>
              <a:rPr lang="en-US" dirty="0"/>
              <a:t> deb </a:t>
            </a:r>
            <a:r>
              <a:rPr lang="en-US" dirty="0" err="1"/>
              <a:t>bilamiz</a:t>
            </a:r>
            <a:r>
              <a:rPr lang="en-US" dirty="0"/>
              <a:t>.</a:t>
            </a:r>
            <a:endParaRPr lang="ru-RU" dirty="0"/>
          </a:p>
          <a:p>
            <a:r>
              <a:rPr lang="en-US" dirty="0"/>
              <a:t>          </a:t>
            </a:r>
            <a:r>
              <a:rPr lang="en-US" dirty="0" err="1"/>
              <a:t>Hozir</a:t>
            </a:r>
            <a:r>
              <a:rPr lang="en-US" dirty="0"/>
              <a:t> </a:t>
            </a:r>
            <a:r>
              <a:rPr lang="en-US" dirty="0" err="1"/>
              <a:t>O’zbekiston</a:t>
            </a:r>
            <a:r>
              <a:rPr lang="en-US" dirty="0"/>
              <a:t> deb </a:t>
            </a:r>
            <a:r>
              <a:rPr lang="en-US" dirty="0" err="1"/>
              <a:t>ataluvchi</a:t>
            </a:r>
            <a:r>
              <a:rPr lang="en-US" dirty="0"/>
              <a:t> </a:t>
            </a:r>
            <a:r>
              <a:rPr lang="en-US" dirty="0" err="1"/>
              <a:t>hududda</a:t>
            </a:r>
            <a:r>
              <a:rPr lang="en-US" dirty="0"/>
              <a:t>, </a:t>
            </a:r>
            <a:r>
              <a:rPr lang="en-US" dirty="0" err="1"/>
              <a:t>ya’ni</a:t>
            </a:r>
            <a:r>
              <a:rPr lang="en-US" dirty="0"/>
              <a:t> </a:t>
            </a:r>
            <a:r>
              <a:rPr lang="en-US" u="sng" dirty="0" err="1">
                <a:hlinkClick r:id="rId5"/>
              </a:rPr>
              <a:t>bizning</a:t>
            </a:r>
            <a:r>
              <a:rPr lang="en-US" u="sng" dirty="0">
                <a:hlinkClick r:id="rId5"/>
              </a:rPr>
              <a:t> </a:t>
            </a:r>
            <a:r>
              <a:rPr lang="en-US" u="sng" dirty="0" err="1">
                <a:hlinkClick r:id="rId5"/>
              </a:rPr>
              <a:t>vatanimizda</a:t>
            </a:r>
            <a:r>
              <a:rPr lang="en-US" dirty="0"/>
              <a:t>, </a:t>
            </a:r>
            <a:r>
              <a:rPr lang="en-US" dirty="0" err="1"/>
              <a:t>yana</a:t>
            </a:r>
            <a:r>
              <a:rPr lang="en-US" dirty="0"/>
              <a:t> ham </a:t>
            </a:r>
            <a:r>
              <a:rPr lang="en-US" dirty="0" err="1"/>
              <a:t>aniqrog’i</a:t>
            </a:r>
            <a:r>
              <a:rPr lang="en-US" dirty="0"/>
              <a:t>, </a:t>
            </a:r>
            <a:r>
              <a:rPr lang="en-US" dirty="0" err="1"/>
              <a:t>go’zal</a:t>
            </a:r>
            <a:r>
              <a:rPr lang="en-US" dirty="0"/>
              <a:t> </a:t>
            </a:r>
            <a:r>
              <a:rPr lang="en-US" dirty="0" err="1"/>
              <a:t>diyorimizning</a:t>
            </a:r>
            <a:r>
              <a:rPr lang="en-US" dirty="0"/>
              <a:t> </a:t>
            </a:r>
            <a:r>
              <a:rPr lang="en-US" dirty="0" err="1"/>
              <a:t>ajralmas</a:t>
            </a:r>
            <a:r>
              <a:rPr lang="en-US" dirty="0"/>
              <a:t> </a:t>
            </a:r>
            <a:r>
              <a:rPr lang="en-US" dirty="0" err="1"/>
              <a:t>bir</a:t>
            </a:r>
            <a:r>
              <a:rPr lang="en-US" dirty="0"/>
              <a:t> </a:t>
            </a:r>
            <a:r>
              <a:rPr lang="en-US" dirty="0" err="1"/>
              <a:t>qismi</a:t>
            </a:r>
            <a:r>
              <a:rPr lang="en-US" dirty="0"/>
              <a:t>, </a:t>
            </a:r>
            <a:r>
              <a:rPr lang="en-US" dirty="0" err="1"/>
              <a:t>ilm</a:t>
            </a:r>
            <a:r>
              <a:rPr lang="en-US" dirty="0"/>
              <a:t>-fan, </a:t>
            </a:r>
            <a:r>
              <a:rPr lang="en-US" dirty="0" err="1"/>
              <a:t>madaniyat</a:t>
            </a:r>
            <a:r>
              <a:rPr lang="en-US" dirty="0"/>
              <a:t> </a:t>
            </a:r>
            <a:r>
              <a:rPr lang="en-US" dirty="0" err="1"/>
              <a:t>va</a:t>
            </a:r>
            <a:r>
              <a:rPr lang="en-US" dirty="0"/>
              <a:t> </a:t>
            </a:r>
            <a:r>
              <a:rPr lang="en-US" dirty="0" err="1"/>
              <a:t>ma’naviyatning</a:t>
            </a:r>
            <a:r>
              <a:rPr lang="en-US" dirty="0"/>
              <a:t> </a:t>
            </a:r>
            <a:r>
              <a:rPr lang="en-US" dirty="0" err="1"/>
              <a:t>qadimiy</a:t>
            </a:r>
            <a:r>
              <a:rPr lang="en-US" dirty="0"/>
              <a:t> </a:t>
            </a:r>
            <a:r>
              <a:rPr lang="en-US" dirty="0" err="1"/>
              <a:t>beshiklaridan</a:t>
            </a:r>
            <a:r>
              <a:rPr lang="en-US" dirty="0"/>
              <a:t> </a:t>
            </a:r>
            <a:r>
              <a:rPr lang="en-US" dirty="0" err="1"/>
              <a:t>hisoblangan</a:t>
            </a:r>
            <a:r>
              <a:rPr lang="en-US" dirty="0"/>
              <a:t> </a:t>
            </a:r>
            <a:r>
              <a:rPr lang="en-US" dirty="0" err="1"/>
              <a:t>Xorazmda</a:t>
            </a:r>
            <a:r>
              <a:rPr lang="en-US" dirty="0"/>
              <a:t> «</a:t>
            </a:r>
            <a:r>
              <a:rPr lang="en-US" dirty="0" err="1"/>
              <a:t>Avesto</a:t>
            </a:r>
            <a:r>
              <a:rPr lang="en-US" dirty="0"/>
              <a:t>» </a:t>
            </a:r>
            <a:r>
              <a:rPr lang="en-US" dirty="0" err="1"/>
              <a:t>dek</a:t>
            </a:r>
            <a:r>
              <a:rPr lang="en-US" dirty="0"/>
              <a:t> </a:t>
            </a:r>
            <a:r>
              <a:rPr lang="en-US" dirty="0" err="1"/>
              <a:t>mo</a:t>
            </a:r>
            <a:r>
              <a:rPr lang="en-US" dirty="0"/>
              <a:t>’’</a:t>
            </a:r>
            <a:r>
              <a:rPr lang="en-US" dirty="0" err="1"/>
              <a:t>tabar</a:t>
            </a:r>
            <a:r>
              <a:rPr lang="en-US" dirty="0"/>
              <a:t> </a:t>
            </a:r>
            <a:r>
              <a:rPr lang="en-US" dirty="0" err="1"/>
              <a:t>kitob</a:t>
            </a:r>
            <a:r>
              <a:rPr lang="en-US" dirty="0"/>
              <a:t> </a:t>
            </a:r>
            <a:r>
              <a:rPr lang="en-US" dirty="0" err="1"/>
              <a:t>yaratilgan</a:t>
            </a:r>
            <a:r>
              <a:rPr lang="en-US" dirty="0"/>
              <a:t>. «</a:t>
            </a:r>
            <a:r>
              <a:rPr lang="en-US" dirty="0" err="1"/>
              <a:t>Eng</a:t>
            </a:r>
            <a:r>
              <a:rPr lang="en-US" dirty="0"/>
              <a:t> </a:t>
            </a:r>
            <a:r>
              <a:rPr lang="en-US" dirty="0" err="1"/>
              <a:t>mo’tabar</a:t>
            </a:r>
            <a:r>
              <a:rPr lang="en-US" dirty="0"/>
              <a:t>, </a:t>
            </a:r>
            <a:r>
              <a:rPr lang="en-US" dirty="0" err="1"/>
              <a:t>qadimiy</a:t>
            </a:r>
            <a:r>
              <a:rPr lang="en-US" dirty="0"/>
              <a:t> </a:t>
            </a:r>
            <a:r>
              <a:rPr lang="en-US" dirty="0" err="1"/>
              <a:t>qo’lyozmamiz</a:t>
            </a:r>
            <a:r>
              <a:rPr lang="en-US" dirty="0"/>
              <a:t> «</a:t>
            </a:r>
            <a:r>
              <a:rPr lang="en-US" dirty="0" err="1"/>
              <a:t>Avesto</a:t>
            </a:r>
            <a:r>
              <a:rPr lang="en-US" dirty="0"/>
              <a:t>» </a:t>
            </a:r>
            <a:r>
              <a:rPr lang="en-US" dirty="0" err="1"/>
              <a:t>ning</a:t>
            </a:r>
            <a:r>
              <a:rPr lang="en-US" dirty="0"/>
              <a:t> </a:t>
            </a:r>
            <a:r>
              <a:rPr lang="en-US" dirty="0" err="1"/>
              <a:t>yaratilganiga</a:t>
            </a:r>
            <a:r>
              <a:rPr lang="en-US" dirty="0"/>
              <a:t> 3000 </a:t>
            </a:r>
            <a:r>
              <a:rPr lang="en-US" dirty="0" err="1"/>
              <a:t>yil</a:t>
            </a:r>
            <a:r>
              <a:rPr lang="en-US" dirty="0"/>
              <a:t> </a:t>
            </a:r>
            <a:r>
              <a:rPr lang="en-US" dirty="0" err="1"/>
              <a:t>bo’layapti</a:t>
            </a:r>
            <a:r>
              <a:rPr lang="en-US" dirty="0"/>
              <a:t>,- </a:t>
            </a:r>
            <a:r>
              <a:rPr lang="en-US" dirty="0" err="1"/>
              <a:t>deydi</a:t>
            </a:r>
            <a:r>
              <a:rPr lang="en-US" dirty="0"/>
              <a:t> </a:t>
            </a:r>
            <a:r>
              <a:rPr lang="en-US" dirty="0" err="1"/>
              <a:t>mamlakatimiz</a:t>
            </a:r>
            <a:r>
              <a:rPr lang="en-US" dirty="0"/>
              <a:t> </a:t>
            </a:r>
            <a:r>
              <a:rPr lang="en-US" dirty="0" err="1"/>
              <a:t>yo’lboshchisi</a:t>
            </a:r>
            <a:r>
              <a:rPr lang="en-US" dirty="0"/>
              <a:t> </a:t>
            </a:r>
            <a:r>
              <a:rPr lang="en-US" dirty="0" err="1"/>
              <a:t>tarixchi</a:t>
            </a:r>
            <a:r>
              <a:rPr lang="en-US" dirty="0"/>
              <a:t> </a:t>
            </a:r>
            <a:r>
              <a:rPr lang="en-US" dirty="0" err="1"/>
              <a:t>olimlar</a:t>
            </a:r>
            <a:r>
              <a:rPr lang="en-US" dirty="0"/>
              <a:t> </a:t>
            </a:r>
            <a:r>
              <a:rPr lang="en-US" dirty="0" err="1"/>
              <a:t>bilan</a:t>
            </a:r>
            <a:r>
              <a:rPr lang="en-US" dirty="0"/>
              <a:t> </a:t>
            </a:r>
            <a:r>
              <a:rPr lang="en-US" dirty="0" err="1"/>
              <a:t>uchrashuvda.Bu</a:t>
            </a:r>
            <a:r>
              <a:rPr lang="en-US" dirty="0"/>
              <a:t> </a:t>
            </a:r>
            <a:r>
              <a:rPr lang="en-US" dirty="0" err="1"/>
              <a:t>nodir</a:t>
            </a:r>
            <a:r>
              <a:rPr lang="en-US" dirty="0"/>
              <a:t> </a:t>
            </a:r>
            <a:r>
              <a:rPr lang="en-US" dirty="0" err="1"/>
              <a:t>kitob</a:t>
            </a:r>
            <a:r>
              <a:rPr lang="en-US" dirty="0"/>
              <a:t> </a:t>
            </a:r>
            <a:r>
              <a:rPr lang="en-US" dirty="0" err="1"/>
              <a:t>bundan</a:t>
            </a:r>
            <a:r>
              <a:rPr lang="en-US" dirty="0"/>
              <a:t> XXX </a:t>
            </a:r>
            <a:r>
              <a:rPr lang="en-US" dirty="0" err="1"/>
              <a:t>asr</a:t>
            </a:r>
            <a:r>
              <a:rPr lang="en-US" dirty="0"/>
              <a:t> </a:t>
            </a:r>
            <a:r>
              <a:rPr lang="en-US" dirty="0" err="1"/>
              <a:t>muqaddam</a:t>
            </a:r>
            <a:r>
              <a:rPr lang="en-US" dirty="0"/>
              <a:t> </a:t>
            </a:r>
            <a:r>
              <a:rPr lang="en-US" dirty="0" err="1"/>
              <a:t>ikki</a:t>
            </a:r>
            <a:r>
              <a:rPr lang="en-US" dirty="0"/>
              <a:t> </a:t>
            </a:r>
            <a:r>
              <a:rPr lang="en-US" dirty="0" err="1"/>
              <a:t>daryo</a:t>
            </a:r>
            <a:r>
              <a:rPr lang="en-US" dirty="0"/>
              <a:t> </a:t>
            </a:r>
            <a:r>
              <a:rPr lang="en-US" dirty="0" err="1"/>
              <a:t>oralig’ida</a:t>
            </a:r>
            <a:r>
              <a:rPr lang="en-US" dirty="0"/>
              <a:t> </a:t>
            </a:r>
            <a:r>
              <a:rPr lang="en-US" dirty="0" err="1"/>
              <a:t>manashuzaminda</a:t>
            </a:r>
            <a:r>
              <a:rPr lang="en-US" dirty="0"/>
              <a:t> </a:t>
            </a:r>
            <a:r>
              <a:rPr lang="en-US" dirty="0" err="1"/>
              <a:t>umrguzaronlik</a:t>
            </a:r>
            <a:r>
              <a:rPr lang="en-US" dirty="0"/>
              <a:t> </a:t>
            </a:r>
            <a:r>
              <a:rPr lang="en-US" dirty="0" err="1"/>
              <a:t>qilgan</a:t>
            </a:r>
            <a:r>
              <a:rPr lang="en-US" dirty="0"/>
              <a:t> </a:t>
            </a:r>
            <a:r>
              <a:rPr lang="en-US" dirty="0" err="1"/>
              <a:t>ajdodlarimizning</a:t>
            </a:r>
            <a:r>
              <a:rPr lang="en-US" dirty="0"/>
              <a:t> biz </a:t>
            </a:r>
            <a:r>
              <a:rPr lang="en-US" dirty="0" err="1"/>
              <a:t>avlodlariga</a:t>
            </a:r>
            <a:r>
              <a:rPr lang="en-US" dirty="0"/>
              <a:t> </a:t>
            </a:r>
            <a:r>
              <a:rPr lang="en-US" dirty="0" err="1"/>
              <a:t>qoldirgan</a:t>
            </a:r>
            <a:r>
              <a:rPr lang="en-US" dirty="0"/>
              <a:t> </a:t>
            </a:r>
            <a:r>
              <a:rPr lang="en-US" dirty="0" err="1"/>
              <a:t>ma’naviy</a:t>
            </a:r>
            <a:r>
              <a:rPr lang="en-US" dirty="0"/>
              <a:t>, </a:t>
            </a:r>
            <a:r>
              <a:rPr lang="en-US" dirty="0" err="1"/>
              <a:t>tarixiy</a:t>
            </a:r>
            <a:r>
              <a:rPr lang="en-US" dirty="0"/>
              <a:t> </a:t>
            </a:r>
            <a:r>
              <a:rPr lang="en-US" dirty="0" err="1"/>
              <a:t>me’rosidir</a:t>
            </a:r>
            <a:r>
              <a:rPr lang="en-US" dirty="0"/>
              <a:t>. «</a:t>
            </a:r>
            <a:r>
              <a:rPr lang="en-US" dirty="0" err="1"/>
              <a:t>Avesto</a:t>
            </a:r>
            <a:r>
              <a:rPr lang="en-US" dirty="0"/>
              <a:t>» </a:t>
            </a:r>
            <a:r>
              <a:rPr lang="en-US" dirty="0" err="1"/>
              <a:t>ayni</a:t>
            </a:r>
            <a:r>
              <a:rPr lang="en-US" dirty="0"/>
              <a:t> </a:t>
            </a:r>
            <a:r>
              <a:rPr lang="en-US" dirty="0" err="1"/>
              <a:t>zamonda</a:t>
            </a:r>
            <a:r>
              <a:rPr lang="en-US" dirty="0"/>
              <a:t> </a:t>
            </a:r>
            <a:r>
              <a:rPr lang="en-US" dirty="0" err="1"/>
              <a:t>bu</a:t>
            </a:r>
            <a:r>
              <a:rPr lang="en-US" dirty="0"/>
              <a:t> </a:t>
            </a:r>
            <a:r>
              <a:rPr lang="en-US" dirty="0" err="1"/>
              <a:t>qadim</a:t>
            </a:r>
            <a:r>
              <a:rPr lang="en-US" dirty="0"/>
              <a:t> </a:t>
            </a:r>
            <a:r>
              <a:rPr lang="en-US" dirty="0" err="1"/>
              <a:t>o’lkada</a:t>
            </a:r>
            <a:r>
              <a:rPr lang="en-US" dirty="0"/>
              <a:t> </a:t>
            </a:r>
            <a:r>
              <a:rPr lang="en-US" dirty="0" err="1"/>
              <a:t>buyuk</a:t>
            </a:r>
            <a:r>
              <a:rPr lang="en-US" dirty="0"/>
              <a:t> </a:t>
            </a:r>
            <a:r>
              <a:rPr lang="en-US" dirty="0" err="1"/>
              <a:t>davlat</a:t>
            </a:r>
            <a:r>
              <a:rPr lang="en-US" dirty="0"/>
              <a:t>, </a:t>
            </a:r>
            <a:r>
              <a:rPr lang="en-US" dirty="0" err="1"/>
              <a:t>buyuk</a:t>
            </a:r>
            <a:r>
              <a:rPr lang="en-US" dirty="0"/>
              <a:t> </a:t>
            </a:r>
            <a:r>
              <a:rPr lang="en-US" dirty="0" err="1"/>
              <a:t>ma’naviyat</a:t>
            </a:r>
            <a:r>
              <a:rPr lang="en-US" dirty="0"/>
              <a:t> </a:t>
            </a:r>
            <a:r>
              <a:rPr lang="en-US" dirty="0" err="1"/>
              <a:t>bo’lganidan</a:t>
            </a:r>
            <a:r>
              <a:rPr lang="en-US" dirty="0"/>
              <a:t> </a:t>
            </a:r>
            <a:r>
              <a:rPr lang="en-US" dirty="0" err="1"/>
              <a:t>guvohlik</a:t>
            </a:r>
            <a:r>
              <a:rPr lang="en-US" dirty="0"/>
              <a:t> </a:t>
            </a:r>
            <a:r>
              <a:rPr lang="en-US" dirty="0" err="1"/>
              <a:t>byeruvchi</a:t>
            </a:r>
            <a:r>
              <a:rPr lang="en-US" dirty="0"/>
              <a:t> </a:t>
            </a:r>
            <a:r>
              <a:rPr lang="en-US" dirty="0" err="1"/>
              <a:t>tarixiy</a:t>
            </a:r>
            <a:r>
              <a:rPr lang="en-US" dirty="0"/>
              <a:t> </a:t>
            </a:r>
            <a:r>
              <a:rPr lang="en-US" dirty="0" err="1"/>
              <a:t>hujjatdirki</a:t>
            </a:r>
            <a:r>
              <a:rPr lang="en-US" dirty="0"/>
              <a:t>, </a:t>
            </a:r>
            <a:r>
              <a:rPr lang="en-US" dirty="0" err="1"/>
              <a:t>uni</a:t>
            </a:r>
            <a:r>
              <a:rPr lang="en-US" dirty="0"/>
              <a:t> </a:t>
            </a:r>
            <a:r>
              <a:rPr lang="en-US" dirty="0" err="1"/>
              <a:t>hech</a:t>
            </a:r>
            <a:r>
              <a:rPr lang="en-US" dirty="0"/>
              <a:t> </a:t>
            </a:r>
            <a:r>
              <a:rPr lang="en-US" dirty="0" err="1"/>
              <a:t>kim</a:t>
            </a:r>
            <a:r>
              <a:rPr lang="en-US" dirty="0"/>
              <a:t> </a:t>
            </a:r>
            <a:r>
              <a:rPr lang="en-US" dirty="0" err="1"/>
              <a:t>inkor</a:t>
            </a:r>
            <a:r>
              <a:rPr lang="en-US" dirty="0"/>
              <a:t> </a:t>
            </a:r>
            <a:r>
              <a:rPr lang="en-US" dirty="0" err="1"/>
              <a:t>etolmaydi</a:t>
            </a:r>
            <a:r>
              <a:rPr lang="en-US" dirty="0"/>
              <a:t>».</a:t>
            </a:r>
            <a:r>
              <a:rPr lang="en-US" dirty="0" err="1"/>
              <a:t>Qadimgi</a:t>
            </a:r>
            <a:r>
              <a:rPr lang="en-US" dirty="0"/>
              <a:t> </a:t>
            </a:r>
            <a:r>
              <a:rPr lang="en-US" dirty="0" err="1"/>
              <a:t>manbalardan</a:t>
            </a:r>
            <a:r>
              <a:rPr lang="en-US" dirty="0"/>
              <a:t> </a:t>
            </a:r>
            <a:r>
              <a:rPr lang="en-US" dirty="0" err="1"/>
              <a:t>ma’lumki</a:t>
            </a:r>
            <a:r>
              <a:rPr lang="en-US" dirty="0"/>
              <a:t> </a:t>
            </a:r>
            <a:r>
              <a:rPr lang="en-US" dirty="0" err="1"/>
              <a:t>bizning</a:t>
            </a:r>
            <a:r>
              <a:rPr lang="en-US" dirty="0"/>
              <a:t> </a:t>
            </a:r>
            <a:r>
              <a:rPr lang="en-US" dirty="0" err="1"/>
              <a:t>respublikamiz</a:t>
            </a:r>
            <a:r>
              <a:rPr lang="en-US" dirty="0"/>
              <a:t> </a:t>
            </a:r>
            <a:r>
              <a:rPr lang="en-US" dirty="0" err="1"/>
              <a:t>hududida</a:t>
            </a:r>
            <a:r>
              <a:rPr lang="en-US" dirty="0"/>
              <a:t> </a:t>
            </a:r>
            <a:r>
              <a:rPr lang="en-US" dirty="0" err="1"/>
              <a:t>dehqonchilik</a:t>
            </a:r>
            <a:r>
              <a:rPr lang="en-US" dirty="0"/>
              <a:t> </a:t>
            </a:r>
            <a:r>
              <a:rPr lang="en-US" dirty="0" err="1"/>
              <a:t>bilan</a:t>
            </a:r>
            <a:r>
              <a:rPr lang="en-US" dirty="0"/>
              <a:t> </a:t>
            </a:r>
            <a:r>
              <a:rPr lang="en-US" dirty="0" err="1"/>
              <a:t>mis</a:t>
            </a:r>
            <a:r>
              <a:rPr lang="en-US" dirty="0"/>
              <a:t> </a:t>
            </a:r>
            <a:r>
              <a:rPr lang="en-US" dirty="0" err="1"/>
              <a:t>asrida</a:t>
            </a:r>
            <a:r>
              <a:rPr lang="en-US" dirty="0"/>
              <a:t> </a:t>
            </a:r>
            <a:r>
              <a:rPr lang="en-US" dirty="0" err="1"/>
              <a:t>shug’ullana</a:t>
            </a:r>
            <a:r>
              <a:rPr lang="en-US" dirty="0"/>
              <a:t> </a:t>
            </a:r>
            <a:r>
              <a:rPr lang="en-US" dirty="0" err="1"/>
              <a:t>boshlashgan</a:t>
            </a:r>
            <a:r>
              <a:rPr lang="en-US"/>
              <a:t>.</a:t>
            </a:r>
            <a:endParaRPr lang="ru-RU" dirty="0"/>
          </a:p>
        </p:txBody>
      </p:sp>
    </p:spTree>
    <p:extLst>
      <p:ext uri="{BB962C8B-B14F-4D97-AF65-F5344CB8AC3E}">
        <p14:creationId xmlns:p14="http://schemas.microsoft.com/office/powerpoint/2010/main" val="416571171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Tema: Agroekologik monitoring mohiyati maqsadi va asosiy yo’nalishlari</a:t>
            </a:r>
            <a:endParaRPr lang="ru-RU" dirty="0"/>
          </a:p>
        </p:txBody>
      </p:sp>
      <p:sp>
        <p:nvSpPr>
          <p:cNvPr id="3" name="Объект 2"/>
          <p:cNvSpPr>
            <a:spLocks noGrp="1"/>
          </p:cNvSpPr>
          <p:nvPr>
            <p:ph idx="1"/>
          </p:nvPr>
        </p:nvSpPr>
        <p:spPr/>
        <p:txBody>
          <a:bodyPr/>
          <a:lstStyle/>
          <a:p>
            <a:r>
              <a:rPr lang="uz-Latn-UZ" dirty="0"/>
              <a:t>xx asrda ilm va fanning eheksiz taraqqiyoti insoniyat oldiga qator vazifalal1li qo'ydi. Ulardan biri insonning tabiatga bo'igan munosabatini o'zgartirishdir, endi o'sib kelayotgan yosh avlodga to'g'ri ta'lim berishdir. Asosiy vazifa shundaki insonlar ongiga tabiat bilan hamohang yashash zarurligini singdirish lozim, tabiatni hurmat qiIish hozirgi kunda dunyo jamoatchiligida asosiy shiorga aylanmoqda. Biz yashab turgan Er sharining saqlanib turishiga hal' bir inson javobgar, tabiatda yashash orqali unga zarar etkazmasJigimiz va uni asrab-avvaylashimiz zarur.</a:t>
            </a:r>
            <a:endParaRPr lang="ru-RU" dirty="0"/>
          </a:p>
        </p:txBody>
      </p:sp>
    </p:spTree>
    <p:extLst>
      <p:ext uri="{BB962C8B-B14F-4D97-AF65-F5344CB8AC3E}">
        <p14:creationId xmlns:p14="http://schemas.microsoft.com/office/powerpoint/2010/main" val="23294817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167640"/>
            <a:ext cx="9997440" cy="6553199"/>
          </a:xfrm>
        </p:spPr>
        <p:txBody>
          <a:bodyPr>
            <a:normAutofit fontScale="92500" lnSpcReduction="10000"/>
          </a:bodyPr>
          <a:lstStyle/>
          <a:p>
            <a:pPr algn="just"/>
            <a:r>
              <a:rPr lang="en-US" dirty="0"/>
              <a:t> </a:t>
            </a:r>
            <a:r>
              <a:rPr lang="en-US" sz="2400" b="1" dirty="0" err="1">
                <a:latin typeface="Times New Roman" pitchFamily="18" charset="0"/>
                <a:cs typeface="Times New Roman" pitchFamily="18" charset="0"/>
              </a:rPr>
              <a:t>Tuproqli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so‘rim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ishqorlar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konsentrasiyali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yeritmalari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yerituvchilar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spirt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aseton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benzol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tadqiqotchini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qiziqtiruvchi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qandaydir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guruhdagi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asoslangan</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Tuproqshunoslikda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radioizotoplar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ekosistemalardagi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nishonlangan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atomlar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laboratoriya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tekshiruvlariga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Tadqiqotning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laboratoriya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mikromorfologik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xossalari</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tekshiriladi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matematik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modellashtiriladi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analitik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Tuproqshunoslikda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uslubiy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yondoshuvdan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bloklardan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yaxlit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qaralsa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ikkinchi</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tomondan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ekosfyeraning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ekosistemalaridagi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qaraladi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5997118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83921"/>
            <a:ext cx="8596668" cy="5157442"/>
          </a:xfrm>
        </p:spPr>
        <p:txBody>
          <a:bodyPr>
            <a:noAutofit/>
          </a:bodyPr>
          <a:lstStyle/>
          <a:p>
            <a:r>
              <a:rPr lang="uz-Latn-UZ" sz="2800" dirty="0">
                <a:latin typeface="Times New Roman" pitchFamily="18" charset="0"/>
                <a:cs typeface="Times New Roman" pitchFamily="18" charset="0"/>
              </a:rPr>
              <a:t>Ekologik ta'limni o'rgatishning ueh asosiy yo'naJishi bor ular, quyidagieha:</a:t>
            </a:r>
          </a:p>
          <a:p>
            <a:r>
              <a:rPr lang="uz-Latn-UZ" sz="2800" dirty="0">
                <a:latin typeface="Times New Roman" pitchFamily="18" charset="0"/>
                <a:cs typeface="Times New Roman" pitchFamily="18" charset="0"/>
              </a:rPr>
              <a:t> 1. Ekologik qonunlar, qoidalar, nazariyalarni, ilmiy tushunchalarni bilish; doimo (dnson bilan tabiab) bir yagona, yaxlit degan fikrni yodda saqlash; </a:t>
            </a:r>
          </a:p>
          <a:p>
            <a:r>
              <a:rPr lang="uz-Latn-UZ" sz="2800" dirty="0">
                <a:latin typeface="Times New Roman" pitchFamily="18" charset="0"/>
                <a:cs typeface="Times New Roman" pitchFamily="18" charset="0"/>
              </a:rPr>
              <a:t>2. Tabiatni xayajonli - estetik did bilan madaniy ravishda qabul qilaolish, inson doimo tabiatni turU obrazlarda ko'raolishi va unga nisbatan muxabbatda bo'lishi;</a:t>
            </a:r>
          </a:p>
          <a:p>
            <a:r>
              <a:rPr lang="uz-Latn-UZ" sz="2800" dirty="0">
                <a:latin typeface="Times New Roman" pitchFamily="18" charset="0"/>
                <a:cs typeface="Times New Roman" pitchFamily="18" charset="0"/>
              </a:rPr>
              <a:t> 3. Ijtimoiy tabiiy holatlarda doimo tabiatni o'ylab ish olib borish va ekologik muammolarni to'g'ri echish;</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865907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62001"/>
            <a:ext cx="8596668" cy="5279362"/>
          </a:xfrm>
        </p:spPr>
        <p:txBody>
          <a:bodyPr/>
          <a:lstStyle/>
          <a:p>
            <a:r>
              <a:rPr lang="uz-Latn-UZ" sz="2800" dirty="0">
                <a:latin typeface="Times New Roman" pitchFamily="18" charset="0"/>
                <a:cs typeface="Times New Roman" pitchFamily="18" charset="0"/>
              </a:rPr>
              <a:t>Olib boriladigan ilmiy ishlar turiga qarab uch yo'nalishga bo'linadi:</a:t>
            </a:r>
          </a:p>
          <a:p>
            <a:r>
              <a:rPr lang="uz-Latn-UZ" sz="2800" dirty="0">
                <a:latin typeface="Times New Roman" pitchFamily="18" charset="0"/>
                <a:cs typeface="Times New Roman" pitchFamily="18" charset="0"/>
              </a:rPr>
              <a:t> 1 - nazariy kuzatishlar; </a:t>
            </a:r>
          </a:p>
          <a:p>
            <a:r>
              <a:rPr lang="uz-Latn-UZ" sz="2800" dirty="0">
                <a:latin typeface="Times New Roman" pitchFamily="18" charset="0"/>
                <a:cs typeface="Times New Roman" pitchFamily="18" charset="0"/>
              </a:rPr>
              <a:t>2 - amaliy tajribalar olib borish; </a:t>
            </a:r>
          </a:p>
          <a:p>
            <a:r>
              <a:rPr lang="uz-Latn-UZ" sz="2800" dirty="0">
                <a:latin typeface="Times New Roman" pitchFamily="18" charset="0"/>
                <a:cs typeface="Times New Roman" pitchFamily="18" charset="0"/>
              </a:rPr>
              <a:t>3- tizimli, maktab yoki oUy maktab ekologik monitoringi as os ida olib boriladigan qator izlanishlar</a:t>
            </a:r>
            <a:r>
              <a:rPr lang="uz-Latn-UZ" dirty="0"/>
              <a:t>.</a:t>
            </a:r>
            <a:endParaRPr lang="ru-RU" dirty="0"/>
          </a:p>
        </p:txBody>
      </p:sp>
    </p:spTree>
    <p:extLst>
      <p:ext uri="{BB962C8B-B14F-4D97-AF65-F5344CB8AC3E}">
        <p14:creationId xmlns:p14="http://schemas.microsoft.com/office/powerpoint/2010/main" val="228508416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a:t>Mavzu</a:t>
            </a:r>
            <a:r>
              <a:rPr lang="en-US" dirty="0"/>
              <a:t>: </a:t>
            </a:r>
            <a:r>
              <a:rPr lang="en-US" dirty="0" err="1"/>
              <a:t>Qishloq</a:t>
            </a:r>
            <a:r>
              <a:rPr lang="en-US" dirty="0"/>
              <a:t> </a:t>
            </a:r>
            <a:r>
              <a:rPr lang="en-US" dirty="0" err="1"/>
              <a:t>xo’jalik</a:t>
            </a:r>
            <a:r>
              <a:rPr lang="en-US" dirty="0"/>
              <a:t> </a:t>
            </a:r>
            <a:r>
              <a:rPr lang="en-US" dirty="0" err="1"/>
              <a:t>ishlab</a:t>
            </a:r>
            <a:r>
              <a:rPr lang="en-US" dirty="0"/>
              <a:t> </a:t>
            </a:r>
            <a:r>
              <a:rPr lang="en-US" dirty="0" err="1"/>
              <a:t>chiqarishda</a:t>
            </a:r>
            <a:r>
              <a:rPr lang="en-US" dirty="0"/>
              <a:t> </a:t>
            </a:r>
            <a:r>
              <a:rPr lang="en-US" dirty="0" err="1"/>
              <a:t>tabiatni</a:t>
            </a:r>
            <a:r>
              <a:rPr lang="en-US" dirty="0"/>
              <a:t> </a:t>
            </a:r>
            <a:r>
              <a:rPr lang="en-US" dirty="0" err="1"/>
              <a:t>muhofaza</a:t>
            </a:r>
            <a:r>
              <a:rPr lang="en-US" dirty="0"/>
              <a:t> </a:t>
            </a:r>
            <a:r>
              <a:rPr lang="en-US" dirty="0" err="1"/>
              <a:t>qilish</a:t>
            </a:r>
            <a:r>
              <a:rPr lang="en-US" dirty="0"/>
              <a:t> </a:t>
            </a:r>
            <a:r>
              <a:rPr lang="en-US" dirty="0" err="1"/>
              <a:t>tadbirlari</a:t>
            </a:r>
            <a:endParaRPr lang="ru-RU" dirty="0"/>
          </a:p>
        </p:txBody>
      </p:sp>
      <p:sp>
        <p:nvSpPr>
          <p:cNvPr id="3" name="Объект 2"/>
          <p:cNvSpPr>
            <a:spLocks noGrp="1"/>
          </p:cNvSpPr>
          <p:nvPr>
            <p:ph idx="1"/>
          </p:nvPr>
        </p:nvSpPr>
        <p:spPr>
          <a:xfrm>
            <a:off x="274320" y="1661160"/>
            <a:ext cx="10347960" cy="4998719"/>
          </a:xfrm>
        </p:spPr>
        <p:txBody>
          <a:bodyPr>
            <a:normAutofit fontScale="92500"/>
          </a:bodyPr>
          <a:lstStyle/>
          <a:p>
            <a:r>
              <a:rPr lang="en-US" sz="2400" b="1" dirty="0" err="1">
                <a:latin typeface="Times New Roman" pitchFamily="18" charset="0"/>
                <a:cs typeface="Times New Roman" pitchFamily="18" charset="0"/>
              </a:rPr>
              <a:t>Reja</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Qishloq xo`jaligining tabiatga ta'siri</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Chorvachilikning tabiatga ta'siri</a:t>
            </a:r>
            <a:r>
              <a:rPr lang="uz-Latn-UZ" sz="2400" dirty="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Tuproqning har xil sanoat va maishiy chiqindilari bilan shiddatli tarzda ifloslanishi</a:t>
            </a:r>
            <a:r>
              <a:rPr lang="uz-Latn-UZ" sz="2400" dirty="0">
                <a:latin typeface="Times New Roman" pitchFamily="18" charset="0"/>
                <a:cs typeface="Times New Roman" pitchFamily="18" charset="0"/>
              </a:rPr>
              <a:t/>
            </a:r>
            <a:br>
              <a:rPr lang="uz-Latn-UZ" sz="2400" dirty="0">
                <a:latin typeface="Times New Roman" pitchFamily="18" charset="0"/>
                <a:cs typeface="Times New Roman" pitchFamily="18" charset="0"/>
              </a:rPr>
            </a:br>
            <a:r>
              <a:rPr lang="uz-Latn-UZ" sz="2400" dirty="0">
                <a:latin typeface="Times New Roman" pitchFamily="18" charset="0"/>
                <a:cs typeface="Times New Roman" pitchFamily="18" charset="0"/>
              </a:rPr>
              <a:t>Qishloq xo`jaligi moddiy ishlab chiqarishning asosiy va eng qadimiy tarmoqlaridan bo`lib, insonning kundalik oziq-ovqat mahsulotlarining asosiy qismini va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ngil sanoat tarmoqlari uchun zarur bo`lgan xom ashyoning aksariyat qismini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radi.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 Qishloq xo`jaligi ikkita asosiy tarmoqqa bo`linadi: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1. Qishloq xo`jaligi mahsulotlari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ruvchi – d </a:t>
            </a:r>
            <a:r>
              <a:rPr lang="ru-RU" sz="2400" dirty="0">
                <a:latin typeface="Times New Roman" pitchFamily="18" charset="0"/>
                <a:cs typeface="Times New Roman" pitchFamily="18" charset="0"/>
              </a:rPr>
              <a:t>е </a:t>
            </a:r>
            <a:r>
              <a:rPr lang="uz-Latn-UZ" sz="2400" dirty="0">
                <a:latin typeface="Times New Roman" pitchFamily="18" charset="0"/>
                <a:cs typeface="Times New Roman" pitchFamily="18" charset="0"/>
              </a:rPr>
              <a:t>h q o n ch i l i k;</a:t>
            </a:r>
          </a:p>
          <a:p>
            <a:r>
              <a:rPr lang="uz-Latn-UZ" sz="2400" dirty="0">
                <a:latin typeface="Times New Roman" pitchFamily="18" charset="0"/>
                <a:cs typeface="Times New Roman" pitchFamily="18" charset="0"/>
              </a:rPr>
              <a:t>2. Go`sht, sut, jun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ruvchi, chorva nasilchiligi bilan shug`ullanuvchi – ch o r v a ch i l i k.</a:t>
            </a:r>
          </a:p>
          <a:p>
            <a:endParaRPr lang="ru-RU" dirty="0"/>
          </a:p>
        </p:txBody>
      </p:sp>
    </p:spTree>
    <p:extLst>
      <p:ext uri="{BB962C8B-B14F-4D97-AF65-F5344CB8AC3E}">
        <p14:creationId xmlns:p14="http://schemas.microsoft.com/office/powerpoint/2010/main" val="67802780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7774" y="437168"/>
            <a:ext cx="10645986" cy="6370975"/>
          </a:xfrm>
          <a:prstGeom prst="rect">
            <a:avLst/>
          </a:prstGeom>
        </p:spPr>
        <p:txBody>
          <a:bodyPr wrap="square">
            <a:spAutoFit/>
          </a:bodyPr>
          <a:lstStyle/>
          <a:p>
            <a:pPr algn="just"/>
            <a:r>
              <a:rPr lang="uz-Latn-UZ" sz="2400" dirty="0">
                <a:latin typeface="Times New Roman" pitchFamily="18" charset="0"/>
                <a:cs typeface="Times New Roman" pitchFamily="18" charset="0"/>
              </a:rPr>
              <a:t>Bu ikki yirik soha insoniyatni oziq-ovqatga bo`lgan zaruratini </a:t>
            </a:r>
            <a:r>
              <a:rPr lang="uz-Latn-UZ" sz="2400" dirty="0">
                <a:latin typeface="Times New Roman" pitchFamily="18" charset="0"/>
                <a:cs typeface="Times New Roman" pitchFamily="18" charset="0"/>
                <a:hlinkClick r:id="rId2"/>
              </a:rPr>
              <a:t>qondirish bilan birgalikda</a:t>
            </a:r>
            <a:r>
              <a:rPr lang="uz-Latn-UZ" sz="2400" dirty="0">
                <a:latin typeface="Times New Roman" pitchFamily="18" charset="0"/>
                <a:cs typeface="Times New Roman" pitchFamily="18" charset="0"/>
              </a:rPr>
              <a:t>, dastlabki qayta ishlaydigan bir qancha tarmoqlarini ham o`z ichiga oladi. Iqtisodiy jihatdan kam taraqqiy etgan mamlakatlar aholisining 80%i, o`rtacha rivojlangan mamlakatlarning 60%i, yuqori darajada rivojlangan mamlakatlarning 10-12%i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vosita qishloq xo`jaligi bilan shug`ullanadi. Bir qator mamlakatlarda o`rmon xo`jaligi ham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vosita qishloq xo`jaligining tarmog`i hisoblanadi. Qishloq xo`jaligi aholini oziq-ovqat bilan ta'minlash bilan bir qatorda, sanoat tarmoqlari uchun xom ashyo, omuxta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m, dori-darmon, atir-upa, ot ulov (yilqichilik, bo`rdoqichilik) bilan ta'minlaydi. Qishloq xo`jaligida ishlab chiqarish o`sib borayotganligiga qaramay dunyo aholisining muayyan qismi to`yib ovqat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maydi. Jahondagi sakkiz milliarddan ortiq odamni 1,2-1,5 milliardi nihoyatda qashshoqlikda yashaydi, kuniga bir AQSh dollari yoki undan ham kamroq daromadga kun k</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chiradi. Qishloq xo`jaligini rivojlantirishning ikkita int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ksiv va ekst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nsiv formasi mavjud bo`lib, int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ksiv qishloq xo`jaligi ishlab chiqarishda: m</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xanizatsiya, el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ktrlashtirish va kimyolashtirish,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rlarni sug`orish va m</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lioratsiyalash tadbirlari asosida yuqori hosil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tishtirishga erishish asosida, ayni shu sohalarga xos bo`lgan usullar tufayli atrof muhitga ham ma'lum darajada salbiy ta'sir ko`rsatadi.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9374895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365761"/>
            <a:ext cx="10332720" cy="3246119"/>
          </a:xfrm>
        </p:spPr>
        <p:txBody>
          <a:bodyPr>
            <a:normAutofit fontScale="92500" lnSpcReduction="20000"/>
          </a:bodyPr>
          <a:lstStyle/>
          <a:p>
            <a:pPr algn="just"/>
            <a:r>
              <a:rPr lang="uz-Latn-UZ" sz="2800" dirty="0">
                <a:latin typeface="Times New Roman" pitchFamily="18" charset="0"/>
                <a:cs typeface="Times New Roman" pitchFamily="18" charset="0"/>
              </a:rPr>
              <a:t>Qishloq xo`jaligini ekst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nsiv asosda rivojlantirish, asosan, ekin ekiladigan dala va yaylovlarning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ngaytirilishi hisobidan amalga oshiriladi. Bunda avvalambor, yovvoiy tabiat juda katta zarar ko`radi, yaylovlarni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maqsadida o`zlashtirishning oqibatida chorvachilik uchun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m-hashak muammosi paydo bo`ladi, mahalliy suv havzalarini yangi o`zlashtirilgan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rlarga burilishi natijasida suvi ko`p inshootlarining suvi kamayib, yangidan-yangi ekologik muammolar paydo bo`ladi (orol muammosi). Yer osti sizot suvlarining ko`tarilishi oqibatida tuproqning ikkilamchi sho`rlanish jarayoni avj oladi.</a:t>
            </a:r>
            <a:endParaRPr lang="ru-RU"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413760"/>
            <a:ext cx="9555480" cy="309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76079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243840"/>
            <a:ext cx="10149840" cy="6355079"/>
          </a:xfrm>
        </p:spPr>
        <p:txBody>
          <a:bodyPr>
            <a:noAutofit/>
          </a:bodyPr>
          <a:lstStyle/>
          <a:p>
            <a:pPr algn="just"/>
            <a:r>
              <a:rPr lang="uz-Latn-UZ" sz="2800" dirty="0">
                <a:latin typeface="Times New Roman" pitchFamily="18" charset="0"/>
                <a:cs typeface="Times New Roman" pitchFamily="18" charset="0"/>
              </a:rPr>
              <a:t>Jahon qishloq xo`jaligiga o`rtacha umumiy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yuzi aholisining 52-55% i ya'ni, 3,5 milliard atrofidagi kishi band bo`lib, jumladan: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Birmada-65%, Hindistonda-70%, Indon</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ziyada-60%, Iroqda-65%,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Eronda-59%, Pokistonda-76%, Tunisda-65%, Jazoirda-60%,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ksikada-52%, Argintinada-18%, Urugvayda-17% bo`lsa, bu ko`rsatkich iqtisodiy jihatdan rivojlangan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vropa mamlakatlarida,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AQShda, Yaponiyada 10-12% dan oshmaydi. Qishloq xo`jaligiga yaproqli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rlar maydoni 4 milliard 480 ming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ktarga 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 bo`lib,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sharidagi butun quruqlikning 1/3 qismi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makdir. Jumladan, ekinzorlar, ko`p yillik daraxtlar 1 milliard 457 </a:t>
            </a:r>
            <a:r>
              <a:rPr lang="uz-Latn-UZ" sz="2800" dirty="0">
                <a:latin typeface="Times New Roman" pitchFamily="18" charset="0"/>
                <a:cs typeface="Times New Roman" pitchFamily="18" charset="0"/>
                <a:hlinkClick r:id="rId2"/>
              </a:rPr>
              <a:t>million g</a:t>
            </a:r>
            <a:r>
              <a:rPr lang="ru-RU" sz="2800" dirty="0">
                <a:latin typeface="Times New Roman" pitchFamily="18" charset="0"/>
                <a:cs typeface="Times New Roman" pitchFamily="18" charset="0"/>
                <a:hlinkClick r:id="rId2"/>
              </a:rPr>
              <a:t>е</a:t>
            </a:r>
            <a:r>
              <a:rPr lang="uz-Latn-UZ" sz="2800" dirty="0">
                <a:latin typeface="Times New Roman" pitchFamily="18" charset="0"/>
                <a:cs typeface="Times New Roman" pitchFamily="18" charset="0"/>
                <a:hlinkClick r:id="rId2"/>
              </a:rPr>
              <a:t>ktar</a:t>
            </a:r>
            <a:r>
              <a:rPr lang="uz-Latn-UZ" sz="2800" dirty="0">
                <a:latin typeface="Times New Roman" pitchFamily="18" charset="0"/>
                <a:cs typeface="Times New Roman" pitchFamily="18" charset="0"/>
              </a:rPr>
              <a:t>, pichanzor va yaylovlar 3 miliard 5 million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 Yer sharining 30%i (1978) o`rmonlar bilan qoplangan bo`lsa, bu ko`rsatkich XXI asr boshlariga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15% ga kamaygan.</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02695167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289560"/>
            <a:ext cx="10287000" cy="6568440"/>
          </a:xfrm>
        </p:spPr>
        <p:txBody>
          <a:bodyPr>
            <a:noAutofit/>
          </a:bodyPr>
          <a:lstStyle/>
          <a:p>
            <a:r>
              <a:rPr lang="uz-Latn-UZ" sz="2800" dirty="0">
                <a:latin typeface="Times New Roman" pitchFamily="18" charset="0"/>
                <a:cs typeface="Times New Roman" pitchFamily="18" charset="0"/>
              </a:rPr>
              <a:t>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hqonchilikning asosini tashkil etuvchi tuproq, bugungi kunda, har qachongidan ham muhofazaga muhtoj. Tuproq bior</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sursning asosiy el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ntlaridan biri bo`lib,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rdagi hayotda muhim rol o`ynaydi. BMT qishloq xo`jaligi bo`limining 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rgan ma'lumotlariga ko`ra, XX asrning oxiriga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foydalanilayotgan tuproqning 31%,i turli darajada eroziyaga uchragan. Dunyo bo`yicha bir </a:t>
            </a:r>
            <a:r>
              <a:rPr lang="en-US" sz="2800" dirty="0">
                <a:latin typeface="Times New Roman" pitchFamily="18" charset="0"/>
                <a:cs typeface="Times New Roman" pitchFamily="18" charset="0"/>
              </a:rPr>
              <a:t>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cha kunduz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qilinadigan 3200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eroziyasi tufayli yaroqsiz holatga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qolmoqda. Dunyo bo`yicha daryolar har yili 550-900 mlrd tonna har xil jinslarni yuvib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tsa, shamol 4000-5000 mlrd tonna mayda zarrachalarni uchirib qishloq xo`jalik ekinlariga juda katta zarar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tkazmoqda. Buning oqibatida ona sayyoramizning tuproq qatlamida juda katta salbiy o`zgarishlar sodir bo`lmoqda. Bundan tashqari tuproq har xil sanoat kommunal xo`jalik va shahar chiqqindilari, shuningd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 kimyo sanoati mahsulotlari bo`lgan: kimyoviy p</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stitsid va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rbisitlar bilan ham ifloslanmoqda.</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15940991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365760"/>
            <a:ext cx="10607040" cy="6141719"/>
          </a:xfrm>
        </p:spPr>
        <p:txBody>
          <a:bodyPr>
            <a:noAutofit/>
          </a:bodyPr>
          <a:lstStyle/>
          <a:p>
            <a:r>
              <a:rPr lang="uz-Latn-UZ" sz="2800" dirty="0">
                <a:latin typeface="Times New Roman" pitchFamily="18" charset="0"/>
                <a:cs typeface="Times New Roman" pitchFamily="18" charset="0"/>
              </a:rPr>
              <a:t>Sobiq Ittifoqdan bizga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ros bo`lib qolgan fojialardan biri, O`zb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kistonda paxta xom ashyosi salmog`ini ko`paytirish istagida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hqonchilikning-paxtachilik tarmog`i, ayni 1950-1970 yillarda, Mirzacho`l, Qarshi, Surxon cho`llarini qishloq xo`jaligi ishlab chiqarishining ekst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nsiv formasi bilan o`zlashtirilishi oqibatida Orol fojiasi paydo bo`ldi. Oqibatda orolning suv sathining 20-25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trgacha pasayishiga va sohillarining 60-80 kilom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trgacha ch</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kinishiga olib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ldi. Amudaryo va Sirdaryo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ltalari suv va shamol eroziyasidan buzilib ikki yon atrofdagi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dalalarining o`pirilishiga,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mirilishiga, shu asosda, unumdor tuproqlarining qishloq xo`jaligi muomalasidan chiqib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tishiga sabab bo`ldi.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ngizning suv qochgan tubi </a:t>
            </a:r>
            <a:r>
              <a:rPr lang="en-US" sz="2800" dirty="0">
                <a:latin typeface="Times New Roman" pitchFamily="18" charset="0"/>
                <a:cs typeface="Times New Roman" pitchFamily="18" charset="0"/>
              </a:rPr>
              <a:t>5</a:t>
            </a:r>
            <a:r>
              <a:rPr lang="uz-Latn-UZ" sz="2800" dirty="0">
                <a:latin typeface="Times New Roman" pitchFamily="18" charset="0"/>
                <a:cs typeface="Times New Roman" pitchFamily="18" charset="0"/>
              </a:rPr>
              <a:t> million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ktardan ortiq bo`lib, XX asrning ikkinchi yarmida inson ko`z o`ngida, yana bitta, «Qo`lbola» qumli sho`rhok sahro paydo bo`ldi.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7895540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441960"/>
            <a:ext cx="9997440" cy="6141719"/>
          </a:xfrm>
        </p:spPr>
        <p:txBody>
          <a:bodyPr>
            <a:noAutofit/>
          </a:bodyPr>
          <a:lstStyle/>
          <a:p>
            <a:pPr algn="just"/>
            <a:r>
              <a:rPr lang="uz-Latn-UZ" sz="2400" dirty="0">
                <a:latin typeface="Times New Roman" pitchFamily="18" charset="0"/>
                <a:cs typeface="Times New Roman" pitchFamily="18" charset="0"/>
              </a:rPr>
              <a:t>O`zb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kiston iqtisodiyotining muhim sohasi hisoblangan qishloq xo`jaligi - jamiyat bilan tabiat orasidagi munosabatni muvozanatini bir maromda ekanligini nazorat qilib turuvchi tarmoq hisoblanadi. Ishlab chiqarish kuchlari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tarlicha shakllanmagan sharoitda qishloq xo`jaligi ko`proq tabiat qonunlariga amal qiladi va tabiat qonunlarining buzilishiga yo`l qo`ymaydi. Fan-t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xnika qadamining ildam odimlashi tufayli tabiat kuchlari bilan iqtisodiyotning bu tarmog`i o`rtasida kuchlar nisbati o`zgardi. Jumladan, qishloq xo`jaligida og`ir 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xnikalarni, Kimyo sanoati vositalarini qo`llanilishi va boshqa tuproqqa zarar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tkazuvchi omillarning salbiy ta'siri tuproqni nochor ahvolga solib qo`ydi. Qishloq xo`jaligi tabiatning ishonchli sh</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rigi bo`lish o`rniga uning dushmaniga aylandi. Qishloq xo`jaligida kimyoviy p</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stitsidlardan ko`plab foydalanilishi oqibatida 1989 yildagi BMTning qishloq xo`jaligi bo`limining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rgan ma'lumotlariga ko`ra birgina rivojlanayotgan mamlakatlarda har yili 11 ming kishi kimyoviy zahri qotillardan o`lmoqda, yana 450 ming kishi jiddiy kasalliklarga duchor bo`lmoqda.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8543248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1920"/>
            <a:ext cx="10607040" cy="6736079"/>
          </a:xfrm>
        </p:spPr>
        <p:txBody>
          <a:bodyPr>
            <a:noAutofit/>
          </a:bodyPr>
          <a:lstStyle/>
          <a:p>
            <a:r>
              <a:rPr lang="uz-Latn-UZ" sz="2200" dirty="0">
                <a:latin typeface="Times New Roman" pitchFamily="18" charset="0"/>
                <a:cs typeface="Times New Roman" pitchFamily="18" charset="0"/>
              </a:rPr>
              <a:t>Qishloq xo`jaligi mahsulotlaridan yuqori hosil olish maqsadida yildan yilga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foydalanish ham jadal oshib bormoqda. Masalan, 1964 yilda dunyo miqyosida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ktariga 29 kg.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foydalanilgan bo`lsa, 1990 yilga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lib bu ko`rsatkich 88,3 kg. ga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tdi. Birgina bizning mamlakatimizda bir yilda 4,2 million tonnadan ortiq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 ishlatiladi. Afsusli tomoni shundaki, ushbu foydalanilayotgan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o`g`itlarni foydali koeffits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nti juda past darajada bo`lib, azotniki-10-45%, fosforniki-15-20%, kaliyniki esa-45-50% ni tashkil qiladi, xolos. Bundan ko`rinib turibdiki, ekinga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rilgan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o`g`itlarning yarmidan ko`pi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huda havoga uchadi, tuproqqa singadi yoki suv bilan oqova shaklida suv havzalarini ifloslaydi, 23-25% i esa tuproq tarkibida suvda qiyin eruvchi birikmalarga aylanadi. Qishloq xo`jaligida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foydalanishda azot, fosfor, kaliy (NPK)ning o`zaro 1:0,7:03 yoki 1:0,8:0,5 nisbatlariga amal qilmasdan bir tomonlama, faqat azotli o`g`itlardan </a:t>
            </a:r>
            <a:r>
              <a:rPr lang="uz-Latn-UZ" sz="2200" dirty="0">
                <a:latin typeface="Times New Roman" pitchFamily="18" charset="0"/>
                <a:cs typeface="Times New Roman" pitchFamily="18" charset="0"/>
                <a:hlinkClick r:id="rId2"/>
              </a:rPr>
              <a:t>foydalanilishi m</a:t>
            </a:r>
            <a:r>
              <a:rPr lang="ru-RU" sz="2200" dirty="0">
                <a:latin typeface="Times New Roman" pitchFamily="18" charset="0"/>
                <a:cs typeface="Times New Roman" pitchFamily="18" charset="0"/>
                <a:hlinkClick r:id="rId2"/>
              </a:rPr>
              <a:t>е</a:t>
            </a:r>
            <a:r>
              <a:rPr lang="uz-Latn-UZ" sz="2200" dirty="0">
                <a:latin typeface="Times New Roman" pitchFamily="18" charset="0"/>
                <a:cs typeface="Times New Roman" pitchFamily="18" charset="0"/>
                <a:hlinkClick r:id="rId2"/>
              </a:rPr>
              <a:t>vasi</a:t>
            </a:r>
            <a:r>
              <a:rPr lang="uz-Latn-UZ" sz="2200" dirty="0">
                <a:latin typeface="Times New Roman" pitchFamily="18" charset="0"/>
                <a:cs typeface="Times New Roman" pitchFamily="18" charset="0"/>
              </a:rPr>
              <a:t>, bargi yoki ildizi xomligicha inson tomonidan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qilinadigan sabzavot, poliz ekinlariga suvda 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kinlik bilan erib o`simliklarga bir maromda ohista ta'sir etadigan karbamid-moch</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vina ((NH</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CO) o`rniga suvda juda 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z erib o`simliklarga, ayniqsa, uning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vasiga juda 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z ta'sir etuvchi ammiakli 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litrani (NH</a:t>
            </a:r>
            <a:r>
              <a:rPr lang="uz-Latn-UZ" sz="2200" baseline="-25000" dirty="0">
                <a:latin typeface="Times New Roman" pitchFamily="18" charset="0"/>
                <a:cs typeface="Times New Roman" pitchFamily="18" charset="0"/>
              </a:rPr>
              <a:t>4</a:t>
            </a:r>
            <a:r>
              <a:rPr lang="uz-Latn-UZ" sz="2200" dirty="0">
                <a:latin typeface="Times New Roman" pitchFamily="18" charset="0"/>
                <a:cs typeface="Times New Roman" pitchFamily="18" charset="0"/>
              </a:rPr>
              <a:t>NO</a:t>
            </a:r>
            <a:r>
              <a:rPr lang="uz-Latn-UZ" sz="2200" baseline="-25000" dirty="0">
                <a:latin typeface="Times New Roman" pitchFamily="18" charset="0"/>
                <a:cs typeface="Times New Roman" pitchFamily="18" charset="0"/>
              </a:rPr>
              <a:t>3</a:t>
            </a:r>
            <a:r>
              <a:rPr lang="uz-Latn-UZ" sz="2200" dirty="0">
                <a:latin typeface="Times New Roman" pitchFamily="18" charset="0"/>
                <a:cs typeface="Times New Roman" pitchFamily="18" charset="0"/>
              </a:rPr>
              <a:t>)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rilishi oqibatida hosil tarkibida nitratlar (NO</a:t>
            </a:r>
            <a:r>
              <a:rPr lang="uz-Latn-UZ" sz="2200" baseline="-25000" dirty="0">
                <a:latin typeface="Times New Roman" pitchFamily="18" charset="0"/>
                <a:cs typeface="Times New Roman" pitchFamily="18" charset="0"/>
              </a:rPr>
              <a:t>3</a:t>
            </a:r>
            <a:r>
              <a:rPr lang="uz-Latn-UZ" sz="2200" dirty="0">
                <a:latin typeface="Times New Roman" pitchFamily="18" charset="0"/>
                <a:cs typeface="Times New Roman" pitchFamily="18" charset="0"/>
              </a:rPr>
              <a:t>) miqdori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oshib, ushbu nitrat bilan ortiqcha to`yingan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vani inson tomonidan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qilinishi natijasida, nitratlar inson tanasiga kirgandan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yin nitritga (nitrit NO</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 inson uchun o`ta zararli) aylanib, inson organizmini zararlamoqda.</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58696096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0" y="228600"/>
            <a:ext cx="10256520" cy="6492239"/>
          </a:xfrm>
        </p:spPr>
        <p:txBody>
          <a:bodyPr>
            <a:normAutofit/>
          </a:bodyPr>
          <a:lstStyle/>
          <a:p>
            <a:pPr algn="just"/>
            <a:r>
              <a:rPr lang="uz-Latn-UZ" sz="2200" dirty="0">
                <a:latin typeface="Times New Roman" pitchFamily="18" charset="0"/>
                <a:cs typeface="Times New Roman" pitchFamily="18" charset="0"/>
              </a:rPr>
              <a:t>Nisbatga amal qilmasdan faqat azotli o`g`itlardan foydalanilishi tuproqda azot isrofini ko`paytirmoqda. O`simliklar tomonidan o`zlashtirilmay qolgan bir qismi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osti sizot suvlarini ifloslamoqda. Chunki, azot suvda juda yaxshi eruvchi bo`lib,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rning 10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trdan ortiq chuqurligicha suv bilan bora oladi. Ta'kidlash lozimki, ona zamin insoniyatni boquvchi asosiy manbalardan biri bo`lsada, insoniyatning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ko`payib borishi, uy-joyga bo`lgan ehtiyojining ortishi,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rdan noo`rin foydalanilishi oqibatida inson uchun qimmatli bo`lgan d</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hqonchilik qilinadigan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qishloq xo`jaligi muomalasidan chiqib bormoqda. Statistik ma'lumotlarga ko`ra, hozirgi kunda qishloq xo`jaligida foydalanilayotgan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1mlrd. 457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ktarni tashkil etib,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sharining 10,8% i shu kunga qadar insonning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rdan noo`rin foydalanishi, turli xil tabiat ofatlari oqibatida hozirgi foydalanilayotgan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rimizga nisbatan ikki barobar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qishloq xo`jaligida foydalanish imkoniyatini yo`qotgan. A.Ga</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 ma'lumotlariga ko`ra, har yili o`rta hisobda Sobiq Ittifoq bo`yicha 50-60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turli darajada shamol va suv eroziyasiga uchramoqda, 0,5-1,5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ortiq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butunlay ishdan chiqmoqda, 10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ortiq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rlarda ikkilamchi sho`rlanish boshlangan. Birgina 1990 yilda Sobiq Ittifoq bo`yicha 20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qishloq xo`jaligi muomalasidan chiqqan.</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98930811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640" y="259080"/>
            <a:ext cx="11201400" cy="6598919"/>
          </a:xfrm>
        </p:spPr>
        <p:txBody>
          <a:bodyPr>
            <a:noAutofit/>
          </a:bodyPr>
          <a:lstStyle/>
          <a:p>
            <a:r>
              <a:rPr lang="uz-Latn-UZ" sz="2200" dirty="0">
                <a:latin typeface="Times New Roman" pitchFamily="18" charset="0"/>
                <a:cs typeface="Times New Roman" pitchFamily="18" charset="0"/>
              </a:rPr>
              <a:t>So`nggi 50 yilda O`zb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kistonda sug`oriladigan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maydoni 2,46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4,28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ktarga </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tkazildi. Sobiq Ittifoq rahbariyati paxta xom ashyosi muammosini hal etish maqsadida bir o`n yillikda (1975-1985 y.y.) 1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atrofida yangi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ochdi. 1990 yilga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lib sug`oriladigan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maydoni 1985 yilga nisbatan 1,5 barovar ko`paydi. Mustaqillik yillariga qadar almashlab ekishda paxtaning salmog`i 75%ni egallab paxta yakka hokimligi yaqqol namoyon bo`lgan edi. Shu kunga qadar dunyoning birorta mamlakatida ham, nafaqat paxta, boshqa ekinlar bu qadar almashlab ekishda ustunlik qilgan emas!... Bu holat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rlarning kuchsizlanishiga, tuproq unumdorligining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pasayishiga, uning fizik-m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xanik xossalarini yomonlashishiga, tuproq donadorligining (struktura) buzilishiga, nurashiga, tuproqni paxtaga xos bo`lgan kasallik va zararkunandalar bilan ifloslanishiga sabab bo`ldi. O`zb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kistonda noorganik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rbitsidlar va p</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stitsidlarning qo`llanilishi ruxsat etilgan eng yuqori normadan ham o`nlab barobar ortiq edi. Masalan, 1980-1990 yillarda p</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stitsid va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rbitsidlardan har bir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ktarga o`rtacha </a:t>
            </a:r>
            <a:r>
              <a:rPr lang="uz-Latn-UZ" sz="2200" dirty="0">
                <a:solidFill>
                  <a:srgbClr val="FF0000"/>
                </a:solidFill>
                <a:latin typeface="Times New Roman" pitchFamily="18" charset="0"/>
                <a:cs typeface="Times New Roman" pitchFamily="18" charset="0"/>
              </a:rPr>
              <a:t>Yaponiya-0,2-0,4 kg, AQSh-2-4 kg, Sobiq Ittifoq bo`yicha 10-12 kilogrammdan bo`lsa, Sobiq Ittifoqning paxta xom ashyo bazasi hisoblangan O`zb</a:t>
            </a:r>
            <a:r>
              <a:rPr lang="ru-RU" sz="2200" dirty="0">
                <a:solidFill>
                  <a:srgbClr val="FF0000"/>
                </a:solidFill>
                <a:latin typeface="Times New Roman" pitchFamily="18" charset="0"/>
                <a:cs typeface="Times New Roman" pitchFamily="18" charset="0"/>
              </a:rPr>
              <a:t>е</a:t>
            </a:r>
            <a:r>
              <a:rPr lang="uz-Latn-UZ" sz="2200" dirty="0">
                <a:solidFill>
                  <a:srgbClr val="FF0000"/>
                </a:solidFill>
                <a:latin typeface="Times New Roman" pitchFamily="18" charset="0"/>
                <a:cs typeface="Times New Roman" pitchFamily="18" charset="0"/>
              </a:rPr>
              <a:t>kiston qishloq xo`jaligida ushbu ko`rsatkich o`rtacha bir g</a:t>
            </a:r>
            <a:r>
              <a:rPr lang="ru-RU" sz="2200" dirty="0">
                <a:solidFill>
                  <a:srgbClr val="FF0000"/>
                </a:solidFill>
                <a:latin typeface="Times New Roman" pitchFamily="18" charset="0"/>
                <a:cs typeface="Times New Roman" pitchFamily="18" charset="0"/>
              </a:rPr>
              <a:t>е</a:t>
            </a:r>
            <a:r>
              <a:rPr lang="uz-Latn-UZ" sz="2200" dirty="0">
                <a:solidFill>
                  <a:srgbClr val="FF0000"/>
                </a:solidFill>
                <a:latin typeface="Times New Roman" pitchFamily="18" charset="0"/>
                <a:cs typeface="Times New Roman" pitchFamily="18" charset="0"/>
              </a:rPr>
              <a:t>ktarda 55-59 kilogrammni </a:t>
            </a:r>
            <a:r>
              <a:rPr lang="uz-Latn-UZ" sz="2200" dirty="0">
                <a:latin typeface="Times New Roman" pitchFamily="18" charset="0"/>
                <a:cs typeface="Times New Roman" pitchFamily="18" charset="0"/>
              </a:rPr>
              <a:t>tashkil etgan. Buning oqibatida tuproq, daryo, ko`l,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osti va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usti ichimlik suvlari ifloslandi, tuproq tarkibidagi mikroorganizmlar, chuvalchanglar,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miruvchilar d</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yarli qirilib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tdi, o`lim va turli xil kasallik darajalari Sobiq Ittifoq darajasidan ancha yuqori ko`rsatkichni tashkil etdi.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94221681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518160"/>
            <a:ext cx="9540240" cy="6095999"/>
          </a:xfrm>
        </p:spPr>
        <p:txBody>
          <a:bodyPr>
            <a:normAutofit lnSpcReduction="10000"/>
          </a:bodyPr>
          <a:lstStyle/>
          <a:p>
            <a:pPr algn="just"/>
            <a:r>
              <a:rPr lang="uz-Latn-UZ" sz="2400" b="1" dirty="0">
                <a:latin typeface="Times New Roman" pitchFamily="18" charset="0"/>
                <a:cs typeface="Times New Roman" pitchFamily="18" charset="0"/>
              </a:rPr>
              <a:t>Chorvachilikning tabiatga ta'siri</a:t>
            </a:r>
            <a:r>
              <a:rPr lang="uz-Latn-UZ" sz="2400" dirty="0">
                <a:latin typeface="Times New Roman" pitchFamily="18" charset="0"/>
                <a:cs typeface="Times New Roman" pitchFamily="18" charset="0"/>
              </a:rPr>
              <a:t> - qishloq xo`jalikning eng yirik ikkinchi tarmog`i chorvachilik bo`lib, atrof-muhitni ifloslantirishda o`ziga xos xususiyatlari mavjud. Chorvachilik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kslaridan chiqqan chiqindilarning ma'lum ch</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klangan hududlarda saqlanib qolishi, ushbu hudud suv va suv manbalarini, aholi turar joylarini, atmosf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 havosini ifloslaydi. Chorva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kslariga yaqin bo`lgan aholini chorvaga xos kasalliklar bilan kasallanishiga sabab bo`ladi. Chorva mollarining o`rmonlarda boqilishi o`simliklar dunyosiga zarar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tkazmoqda. Mollarning ekin dalalarida boqilishi, oqibatida tuproqning zichlashib tuproq donadorligining buzilishiga olib k</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ladi. 5 ming bosh qoramol saqlanadigan bo`rdoqichilik 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rmalaridan har kuni o`rtacha 100 tonnagacha go`ng chiqadi. Buning natijasida atrofga yoqimsiz hid tarqaladi. Chiqindining bir joyga uzoq saqlanib qolishi oqibatida esa </a:t>
            </a:r>
            <a:r>
              <a:rPr lang="uz-Latn-UZ" sz="2400" dirty="0">
                <a:solidFill>
                  <a:srgbClr val="FF0000"/>
                </a:solidFill>
                <a:latin typeface="Times New Roman" pitchFamily="18" charset="0"/>
                <a:cs typeface="Times New Roman" pitchFamily="18" charset="0"/>
              </a:rPr>
              <a:t>(H</a:t>
            </a:r>
            <a:r>
              <a:rPr lang="uz-Latn-UZ" sz="2400" baseline="-25000" dirty="0">
                <a:solidFill>
                  <a:srgbClr val="FF0000"/>
                </a:solidFill>
                <a:latin typeface="Times New Roman" pitchFamily="18" charset="0"/>
                <a:cs typeface="Times New Roman" pitchFamily="18" charset="0"/>
              </a:rPr>
              <a:t>2</a:t>
            </a:r>
            <a:r>
              <a:rPr lang="uz-Latn-UZ" sz="2400" dirty="0">
                <a:solidFill>
                  <a:srgbClr val="FF0000"/>
                </a:solidFill>
                <a:latin typeface="Times New Roman" pitchFamily="18" charset="0"/>
                <a:cs typeface="Times New Roman" pitchFamily="18" charset="0"/>
              </a:rPr>
              <a:t>S) </a:t>
            </a:r>
            <a:r>
              <a:rPr lang="uz-Latn-UZ" sz="2400" dirty="0">
                <a:latin typeface="Times New Roman" pitchFamily="18" charset="0"/>
                <a:cs typeface="Times New Roman" pitchFamily="18" charset="0"/>
              </a:rPr>
              <a:t>vodorodsulfid hosil bo`lib, chorva va unga xizmat ko`rsatuvchilarning sog`ligiga salbiy ta'sir ko`rsatadi. Mutaxassislarning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rgan ma'lumotlariga ko`ra sutchilik chorva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 atrofidagi atmosf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 havosida ammiakning miqdori odatdagidan 20 marta ko`pligi aniqlangan</a:t>
            </a:r>
            <a:r>
              <a:rPr lang="uz-Latn-UZ" dirty="0"/>
              <a:t>.</a:t>
            </a:r>
            <a:endParaRPr lang="ru-RU" dirty="0"/>
          </a:p>
        </p:txBody>
      </p:sp>
    </p:spTree>
    <p:extLst>
      <p:ext uri="{BB962C8B-B14F-4D97-AF65-F5344CB8AC3E}">
        <p14:creationId xmlns:p14="http://schemas.microsoft.com/office/powerpoint/2010/main" val="285962823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640" y="426720"/>
            <a:ext cx="10043160" cy="6248399"/>
          </a:xfrm>
        </p:spPr>
        <p:txBody>
          <a:bodyPr>
            <a:normAutofit/>
          </a:bodyPr>
          <a:lstStyle/>
          <a:p>
            <a:pPr algn="just"/>
            <a:r>
              <a:rPr lang="uz-Latn-UZ" sz="2200" dirty="0">
                <a:latin typeface="Times New Roman" pitchFamily="18" charset="0"/>
                <a:cs typeface="Times New Roman" pitchFamily="18" charset="0"/>
              </a:rPr>
              <a:t>Silos suyuqligi qo`shilishi natijasida sodir bo`ladigan ifloslanish darajasi maishiy chiqindilarnikidan 150 marta yuqori bo`lib, bir litr shunday suyuqlikni zararsizlantirish uchun 3,5 tonna toza suv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rak bo`ladi. 20 ming bosh qora mol boqiladigan chorva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ksi atrof-muhitni 250-300 ming aholi yashaydigan yirik sanoat markazi bilan barobar miqdorda ifloslantiradi. Sanoatlashgan chorvachilik yirik suv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qiluvchidir. Masalan, 10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sut ishlab chiqarish uchun 50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1 tonna go`sht ishlab chiqarish uchun 20 ming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bitta ona cho`chqani saqlash uchun bir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cha kunduzda 234 litr suv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rak bo`ladi. 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rmalardagi sanitariya gigi</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na sharoitlari ham, asosan, suv yordamida saqlab turiladi. Mollarni cho`miltirish, binolarni tozalash va diz</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ktsiyalash, ozuqa tayyorlash, idish va asbob-uskunalarni yuvish, go`ngni tozalash va hokazo ishlarning barchasi uchun suv talab qilinadi. O`rtacha yiriklikdagi chorva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ksidan chiqadigan oqovalarning miqdori bir 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cha kunduzda o`rtacha 250 dan 300 tonna, yiliga 90 mingdan 1 mln. tonnagacha </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tadi. Ayniqsa, cho`chqachilik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kslari atrof </a:t>
            </a:r>
            <a:r>
              <a:rPr lang="uz-Latn-UZ" sz="2200" dirty="0">
                <a:latin typeface="Times New Roman" pitchFamily="18" charset="0"/>
                <a:cs typeface="Times New Roman" pitchFamily="18" charset="0"/>
                <a:hlinkClick r:id="rId2"/>
              </a:rPr>
              <a:t>muhitni kuchli ifloslantirib</a:t>
            </a:r>
            <a:r>
              <a:rPr lang="uz-Latn-UZ" sz="2200" dirty="0">
                <a:latin typeface="Times New Roman" pitchFamily="18" charset="0"/>
                <a:cs typeface="Times New Roman" pitchFamily="18" charset="0"/>
              </a:rPr>
              <a:t>, uning yoqimsiz hidi 10 km gacha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tadi, ta'sir zonasidagi atmosf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 havosida odatdagiga nisbatan 45 dan ortiq turli zararli moddalar borligi aniqlangan.</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379748058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8161"/>
            <a:ext cx="9259146" cy="5523202"/>
          </a:xfrm>
        </p:spPr>
        <p:txBody>
          <a:bodyPr>
            <a:normAutofit fontScale="85000" lnSpcReduction="20000"/>
          </a:bodyPr>
          <a:lstStyle/>
          <a:p>
            <a:r>
              <a:rPr lang="uz-Latn-UZ" sz="2800" dirty="0">
                <a:latin typeface="Times New Roman" pitchFamily="18" charset="0"/>
                <a:cs typeface="Times New Roman" pitchFamily="18" charset="0"/>
              </a:rPr>
              <a:t>Hozirgi kunda asosan organol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ptik ko`rsatkichlar bo`yicha badbo`y o`ziga xos yoqimsiz hidlar quyidagi hajmdagi sanitariya himoya zonalari tavsiya etiladi:</a:t>
            </a:r>
            <a:endParaRPr lang="en-US"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1. 400-600 ming tovuqlar boqiladigan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aholi punktidan 2,5 km;</a:t>
            </a:r>
          </a:p>
          <a:p>
            <a:r>
              <a:rPr lang="uz-Latn-UZ" sz="2800" dirty="0">
                <a:latin typeface="Times New Roman" pitchFamily="18" charset="0"/>
                <a:cs typeface="Times New Roman" pitchFamily="18" charset="0"/>
              </a:rPr>
              <a:t>2. 10 ming boshga mo`ljallangan yirik shohli qoramol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kslari 3 km;</a:t>
            </a:r>
          </a:p>
          <a:p>
            <a:r>
              <a:rPr lang="uz-Latn-UZ" sz="2800" dirty="0">
                <a:latin typeface="Times New Roman" pitchFamily="18" charset="0"/>
                <a:cs typeface="Times New Roman" pitchFamily="18" charset="0"/>
              </a:rPr>
              <a:t>3. 110 ming qo`y, echkiga mo`ljallangan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5-5,5 km;</a:t>
            </a:r>
          </a:p>
          <a:p>
            <a:r>
              <a:rPr lang="uz-Latn-UZ" sz="2800" dirty="0">
                <a:latin typeface="Times New Roman" pitchFamily="18" charset="0"/>
                <a:cs typeface="Times New Roman" pitchFamily="18" charset="0"/>
              </a:rPr>
              <a:t>4. 126 ming cho`chqaga mo`ljallangan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aholi punktlaridan 10 km uzoqlikda qurilishi zarur.</a:t>
            </a:r>
            <a:endParaRPr lang="en-US"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Shuni ochiq e'tirof etish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rakki, bugungi kunda, bizning mamlakatimizda, aksariyat, chorvachilik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kslari ekologik jihatidan shu kun talabiga mutlaqo javob 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rmaydi. Bu korxonalarning aksariyati oqova suvlarni zararsizlantirmasdan to`g`ridan to`g`ri ochiq suv havzalariga tashlash bilan suv kod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ksi talablarini qo`pol buzmoqdalar.</a:t>
            </a:r>
          </a:p>
          <a:p>
            <a:endParaRPr lang="ru-RU" dirty="0"/>
          </a:p>
        </p:txBody>
      </p:sp>
    </p:spTree>
    <p:extLst>
      <p:ext uri="{BB962C8B-B14F-4D97-AF65-F5344CB8AC3E}">
        <p14:creationId xmlns:p14="http://schemas.microsoft.com/office/powerpoint/2010/main" val="26466485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normAutofit lnSpcReduction="10000"/>
          </a:bodyPr>
          <a:lstStyle/>
          <a:p>
            <a:r>
              <a:rPr lang="uz-Latn-UZ" dirty="0"/>
              <a:t>1. Ma’lumot uchun qabul qilinsinki, O‘zbekiston Respublikasi Prezidentining 2020 yil 7 sentyabrdagi “Yer hisobi va davlat kadastrlarini yuritish tizimini tubdan takomillashtirish chora-tadbirlari to‘g‘risida”gi PF-6061-son farmoniga asosan:</a:t>
            </a:r>
          </a:p>
          <a:p>
            <a:r>
              <a:rPr lang="uz-Latn-UZ" dirty="0"/>
              <a:t>a) </a:t>
            </a:r>
            <a:r>
              <a:rPr lang="uz-Latn-UZ" b="1" dirty="0"/>
              <a:t>Qishloq xo‘jaligi vazirligi</a:t>
            </a:r>
            <a:r>
              <a:rPr lang="uz-Latn-UZ" dirty="0"/>
              <a:t> qishloq xo‘jaligiga mo‘ljallangan yerlardan foydalanishni tashkil etish va muhofaza qilish sohasida samarali davlat nazoratini amalga oshirishda:</a:t>
            </a:r>
          </a:p>
          <a:p>
            <a:r>
              <a:rPr lang="uz-Latn-UZ" dirty="0"/>
              <a:t>qishloq xo‘jaligi yerlari va ekinlarini monitoring qilish;</a:t>
            </a:r>
          </a:p>
          <a:p>
            <a:r>
              <a:rPr lang="uz-Latn-UZ" dirty="0"/>
              <a:t>qishloq xo‘jaligi ekinlarini joylashtirish;</a:t>
            </a:r>
          </a:p>
          <a:p>
            <a:r>
              <a:rPr lang="uz-Latn-UZ" dirty="0"/>
              <a:t>qishloq xo‘jaligi yerlarining muhofaza qilinishini ta’minlash;</a:t>
            </a:r>
          </a:p>
          <a:p>
            <a:r>
              <a:rPr lang="uz-Latn-UZ" dirty="0"/>
              <a:t>qishloq xo‘jaligi yerlarining me’yoriy qiymatini va sifat ko‘rsatkichlarini aniqlash;</a:t>
            </a:r>
          </a:p>
          <a:p>
            <a:r>
              <a:rPr lang="uz-Latn-UZ" dirty="0"/>
              <a:t>tuproq bonitirovkasini o‘tkazish, tuproq unumdorligini oshirish, tuproqshunoslik, geobotanikaga oid tadqiqotlarni amalga oshirish bo‘yicha ishlarini tashkil etadi.</a:t>
            </a:r>
          </a:p>
          <a:p>
            <a:r>
              <a:rPr lang="uz-Latn-UZ" dirty="0"/>
              <a:t>b) </a:t>
            </a:r>
            <a:r>
              <a:rPr lang="uz-Latn-UZ" b="1" dirty="0"/>
              <a:t>Davlat soliq qo‘mitasi huzuridagi</a:t>
            </a:r>
            <a:r>
              <a:rPr lang="uz-Latn-UZ" dirty="0"/>
              <a:t> </a:t>
            </a:r>
            <a:r>
              <a:rPr lang="uz-Latn-UZ" b="1" dirty="0"/>
              <a:t>Kadastr agentligi</a:t>
            </a:r>
            <a:r>
              <a:rPr lang="uz-Latn-UZ" dirty="0"/>
              <a:t> (keyingi o‘rinlarda – Kadastr agentligi) yer uchastkalariga bo‘lgan huquqlarni davlat ro‘yxatidan o‘tkazish va davlat kadastrlarini yuritish sohasida:</a:t>
            </a:r>
          </a:p>
          <a:p>
            <a:endParaRPr lang="ru-RU" dirty="0"/>
          </a:p>
        </p:txBody>
      </p:sp>
    </p:spTree>
    <p:extLst>
      <p:ext uri="{BB962C8B-B14F-4D97-AF65-F5344CB8AC3E}">
        <p14:creationId xmlns:p14="http://schemas.microsoft.com/office/powerpoint/2010/main" val="15714780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0" y="274320"/>
            <a:ext cx="10500360" cy="6355079"/>
          </a:xfrm>
        </p:spPr>
        <p:txBody>
          <a:bodyPr>
            <a:normAutofit/>
          </a:bodyPr>
          <a:lstStyle/>
          <a:p>
            <a:r>
              <a:rPr lang="uz-Latn-UZ" sz="2000" dirty="0">
                <a:latin typeface="Times New Roman" pitchFamily="18" charset="0"/>
                <a:cs typeface="Times New Roman" pitchFamily="18" charset="0"/>
              </a:rPr>
              <a:t>yer toifasidan qat’i nazar barcha turdagi noqonuniy yer uchastkalari hamda bino-inshootlarga bo‘lgan huquqlarni davlat ro‘yxatidan o‘tkazmaslik holatlarini aniqlaydi;</a:t>
            </a:r>
          </a:p>
          <a:p>
            <a:r>
              <a:rPr lang="uz-Latn-UZ" sz="2000" dirty="0">
                <a:latin typeface="Times New Roman" pitchFamily="18" charset="0"/>
                <a:cs typeface="Times New Roman" pitchFamily="18" charset="0"/>
              </a:rPr>
              <a:t>yer uchastkalarining o‘zboshimchalik bilan egallab olinishi va ushbu yer uchastkalarida o‘zboshimchalik bilan imorat qurilishini aniqlaydi;</a:t>
            </a:r>
          </a:p>
          <a:p>
            <a:r>
              <a:rPr lang="uz-Latn-UZ" sz="2000" dirty="0">
                <a:latin typeface="Times New Roman" pitchFamily="18" charset="0"/>
                <a:cs typeface="Times New Roman" pitchFamily="18" charset="0"/>
              </a:rPr>
              <a:t>yer uchastkasi chegaralarini o‘zboshimchalik bilan o‘zgartirishga yo‘l qo‘ymaslik choralarini ko‘radi;</a:t>
            </a:r>
          </a:p>
          <a:p>
            <a:r>
              <a:rPr lang="uz-Latn-UZ" sz="2000" dirty="0">
                <a:latin typeface="Times New Roman" pitchFamily="18" charset="0"/>
                <a:cs typeface="Times New Roman" pitchFamily="18" charset="0"/>
              </a:rPr>
              <a:t>davlat kadastrlarini yuritish tartibiga rioya etilishining nazorat qilinishini ta’minlaydi.</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 O‘zbekiston Respublikasi hududlarida qishloq xo‘jaligi yerlarini muhofaza qilishda davlat nazoratini yanada mustahkamlash maqsadida Qishloq xo‘jaligi vazirligi tuzilmasida:</a:t>
            </a:r>
          </a:p>
          <a:p>
            <a:r>
              <a:rPr lang="uz-Latn-UZ" sz="2000" dirty="0">
                <a:latin typeface="Times New Roman" pitchFamily="18" charset="0"/>
                <a:cs typeface="Times New Roman" pitchFamily="18" charset="0"/>
              </a:rPr>
              <a:t>a) axborot texnologiyalari va kommunikatsiyalarini rivojlantirish vazirining agrar sohani raqamlashtirish masalalari bo‘yicha o‘rinbosari va unga bo‘ysunuvchi markaziy apparatdagi </a:t>
            </a:r>
            <a:r>
              <a:rPr lang="uz-Latn-UZ" sz="2000" b="1" dirty="0">
                <a:latin typeface="Times New Roman" pitchFamily="18" charset="0"/>
                <a:cs typeface="Times New Roman" pitchFamily="18" charset="0"/>
              </a:rPr>
              <a:t>16 ta shtat birliklarini qisqartirish</a:t>
            </a:r>
            <a:r>
              <a:rPr lang="uz-Latn-UZ" sz="2000" dirty="0">
                <a:latin typeface="Times New Roman" pitchFamily="18" charset="0"/>
                <a:cs typeface="Times New Roman" pitchFamily="18" charset="0"/>
              </a:rPr>
              <a:t> hisobiga:</a:t>
            </a:r>
          </a:p>
          <a:p>
            <a:r>
              <a:rPr lang="uz-Latn-UZ" sz="2000" dirty="0">
                <a:latin typeface="Times New Roman" pitchFamily="18" charset="0"/>
                <a:cs typeface="Times New Roman" pitchFamily="18" charset="0"/>
              </a:rPr>
              <a:t>agrar sohani jadal raqamlashtirish, qishloq xo‘jaligi va oziq-ovqat xavfsizligi sohalariga zamonaviy axborot tizimlari va dasturiy mahsulotlarni joriy etish masalalariga mas’ul bo‘lgan </a:t>
            </a:r>
            <a:r>
              <a:rPr lang="uz-Latn-UZ" sz="2000" b="1" dirty="0">
                <a:latin typeface="Times New Roman" pitchFamily="18" charset="0"/>
                <a:cs typeface="Times New Roman" pitchFamily="18" charset="0"/>
              </a:rPr>
              <a:t>vazir o‘rinbosari lavozimi</a:t>
            </a:r>
            <a:r>
              <a:rPr lang="uz-Latn-UZ" sz="2000" dirty="0">
                <a:latin typeface="Times New Roman" pitchFamily="18" charset="0"/>
                <a:cs typeface="Times New Roman" pitchFamily="18" charset="0"/>
              </a:rPr>
              <a:t> kiritilsin;</a:t>
            </a:r>
          </a:p>
          <a:p>
            <a:r>
              <a:rPr lang="uz-Latn-UZ" sz="2000" b="1" dirty="0">
                <a:latin typeface="Times New Roman" pitchFamily="18" charset="0"/>
                <a:cs typeface="Times New Roman" pitchFamily="18" charset="0"/>
              </a:rPr>
              <a:t>Agrar sohada raqamli texnologiyalarni rivojlantirish boshqarmasi</a:t>
            </a:r>
            <a:r>
              <a:rPr lang="uz-Latn-UZ" sz="2000" dirty="0">
                <a:latin typeface="Times New Roman" pitchFamily="18" charset="0"/>
                <a:cs typeface="Times New Roman" pitchFamily="18" charset="0"/>
              </a:rPr>
              <a:t> va </a:t>
            </a:r>
            <a:r>
              <a:rPr lang="uz-Latn-UZ" sz="2000" b="1" dirty="0">
                <a:latin typeface="Times New Roman" pitchFamily="18" charset="0"/>
                <a:cs typeface="Times New Roman" pitchFamily="18" charset="0"/>
              </a:rPr>
              <a:t>Geoaxborot texnologiyalarini rivojlantirish boshqarmasi</a:t>
            </a:r>
            <a:r>
              <a:rPr lang="uz-Latn-UZ" sz="2000" dirty="0">
                <a:latin typeface="Times New Roman" pitchFamily="18" charset="0"/>
                <a:cs typeface="Times New Roman" pitchFamily="18" charset="0"/>
              </a:rPr>
              <a:t> tashkil qilinsin;</a:t>
            </a:r>
          </a:p>
          <a:p>
            <a:endParaRPr lang="uz-Latn-UZ" dirty="0"/>
          </a:p>
          <a:p>
            <a:endParaRPr lang="ru-RU" dirty="0"/>
          </a:p>
        </p:txBody>
      </p:sp>
    </p:spTree>
    <p:extLst>
      <p:ext uri="{BB962C8B-B14F-4D97-AF65-F5344CB8AC3E}">
        <p14:creationId xmlns:p14="http://schemas.microsoft.com/office/powerpoint/2010/main" val="307685366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1920" y="365761"/>
            <a:ext cx="10119360" cy="5675602"/>
          </a:xfrm>
        </p:spPr>
        <p:txBody>
          <a:bodyPr/>
          <a:lstStyle/>
          <a:p>
            <a:pPr algn="just"/>
            <a:r>
              <a:rPr lang="uz-Latn-UZ" sz="2200" dirty="0">
                <a:latin typeface="Times New Roman" pitchFamily="18" charset="0"/>
                <a:cs typeface="Times New Roman" pitchFamily="18" charset="0"/>
              </a:rPr>
              <a:t>b) </a:t>
            </a:r>
            <a:r>
              <a:rPr lang="uz-Latn-UZ" sz="2200" b="1" dirty="0">
                <a:latin typeface="Times New Roman" pitchFamily="18" charset="0"/>
                <a:cs typeface="Times New Roman" pitchFamily="18" charset="0"/>
              </a:rPr>
              <a:t>2021 yil 1 martdan</a:t>
            </a:r>
            <a:r>
              <a:rPr lang="uz-Latn-UZ" sz="2200" dirty="0">
                <a:latin typeface="Times New Roman" pitchFamily="18" charset="0"/>
                <a:cs typeface="Times New Roman" pitchFamily="18" charset="0"/>
              </a:rPr>
              <a:t> Vazirlar Mahkamasi huzuridagi Agrosanoat majmui ustidan nazorat qilish inspeksiyasining qishloq xo‘jaligiga mo‘ljallangan yerlardan foydalanishni nazorat qilishga doir </a:t>
            </a:r>
            <a:r>
              <a:rPr lang="uz-Latn-UZ" sz="2200" b="1" dirty="0">
                <a:latin typeface="Times New Roman" pitchFamily="18" charset="0"/>
                <a:cs typeface="Times New Roman" pitchFamily="18" charset="0"/>
              </a:rPr>
              <a:t>110 ta </a:t>
            </a:r>
            <a:r>
              <a:rPr lang="uz-Latn-UZ" sz="2200" dirty="0">
                <a:latin typeface="Times New Roman" pitchFamily="18" charset="0"/>
                <a:cs typeface="Times New Roman" pitchFamily="18" charset="0"/>
              </a:rPr>
              <a:t>shtat birliklarini qisqartirish hisobiga vazirlikka to‘g‘ridan-to‘g‘ri bo‘ysunuvchi </a:t>
            </a:r>
            <a:r>
              <a:rPr lang="uz-Latn-UZ" sz="2200" b="1" dirty="0">
                <a:latin typeface="Times New Roman" pitchFamily="18" charset="0"/>
                <a:cs typeface="Times New Roman" pitchFamily="18" charset="0"/>
              </a:rPr>
              <a:t>Qishloq xo‘jaligi yerlarini muhofaza qilish bo‘yicha davlat nazoratini amalga oshirish boshqarmasi va uning hududiy bo‘limlari</a:t>
            </a:r>
            <a:r>
              <a:rPr lang="uz-Latn-UZ" sz="2200" dirty="0">
                <a:latin typeface="Times New Roman" pitchFamily="18" charset="0"/>
                <a:cs typeface="Times New Roman" pitchFamily="18" charset="0"/>
              </a:rPr>
              <a:t> tashkil etilsin;</a:t>
            </a:r>
            <a:endParaRPr lang="en-US" sz="2200" dirty="0">
              <a:latin typeface="Times New Roman" pitchFamily="18" charset="0"/>
              <a:cs typeface="Times New Roman" pitchFamily="18" charset="0"/>
            </a:endParaRPr>
          </a:p>
          <a:p>
            <a:pPr algn="just"/>
            <a:r>
              <a:rPr lang="uz-Latn-UZ" sz="2200" dirty="0">
                <a:latin typeface="Times New Roman" pitchFamily="18" charset="0"/>
                <a:cs typeface="Times New Roman" pitchFamily="18" charset="0"/>
              </a:rPr>
              <a:t>v) qonunchilikda belgilangan tartibda qishloq xo‘jaligiga mo‘ljallangan yerlarda yer tuzish, yer monitoringi, ekinlarni joylashtirish va ekilishini monitoring qilish tadbirlarini amalga oshirish maqsadida Qishloq xo‘jaligini rivojlantirish va oziq-ovqat ta’minoti jamg‘armasi mablag‘lari, byudjetdan tashqari mablag‘lar, xalqaro moliya institutlari mablag‘lari va xorijiy tashkilotlarning grantlari hisobidan qo‘shimcha shtat birliklari kiritilsin;</a:t>
            </a:r>
          </a:p>
          <a:p>
            <a:pPr algn="just"/>
            <a:r>
              <a:rPr lang="uz-Latn-UZ" sz="2200" dirty="0">
                <a:latin typeface="Times New Roman" pitchFamily="18" charset="0"/>
                <a:cs typeface="Times New Roman" pitchFamily="18" charset="0"/>
              </a:rPr>
              <a:t>g) vazirlik huzuridagi “Monitoring xizmati” davlat muassasasi va vazirlik markaziy apparatidagi Ichki nazorat xizmati negizida </a:t>
            </a:r>
            <a:r>
              <a:rPr lang="uz-Latn-UZ" sz="2200" b="1" dirty="0">
                <a:latin typeface="Times New Roman" pitchFamily="18" charset="0"/>
                <a:cs typeface="Times New Roman" pitchFamily="18" charset="0"/>
              </a:rPr>
              <a:t>8 ta shtat birligidan</a:t>
            </a:r>
            <a:r>
              <a:rPr lang="uz-Latn-UZ" sz="2200" dirty="0">
                <a:latin typeface="Times New Roman" pitchFamily="18" charset="0"/>
                <a:cs typeface="Times New Roman" pitchFamily="18" charset="0"/>
              </a:rPr>
              <a:t> iborat </a:t>
            </a:r>
            <a:r>
              <a:rPr lang="uz-Latn-UZ" sz="2200" b="1" dirty="0">
                <a:latin typeface="Times New Roman" pitchFamily="18" charset="0"/>
                <a:cs typeface="Times New Roman" pitchFamily="18" charset="0"/>
              </a:rPr>
              <a:t>Ichki audit va komplayens-nazorat boshqarmasi</a:t>
            </a:r>
            <a:r>
              <a:rPr lang="uz-Latn-UZ" sz="2200" dirty="0">
                <a:latin typeface="Times New Roman" pitchFamily="18" charset="0"/>
                <a:cs typeface="Times New Roman" pitchFamily="18" charset="0"/>
              </a:rPr>
              <a:t> tashkil etilsin.</a:t>
            </a:r>
          </a:p>
          <a:p>
            <a:endParaRPr lang="ru-RU" dirty="0"/>
          </a:p>
        </p:txBody>
      </p:sp>
    </p:spTree>
    <p:extLst>
      <p:ext uri="{BB962C8B-B14F-4D97-AF65-F5344CB8AC3E}">
        <p14:creationId xmlns:p14="http://schemas.microsoft.com/office/powerpoint/2010/main" val="223246533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lstStyle/>
          <a:p>
            <a:r>
              <a:rPr lang="uz-Latn-UZ" dirty="0"/>
              <a:t>Food Tank nomli tadqiqot markazi asoschisi va “Barqaror qishloq xo’jaligida innovatsiya” mavzuidagi hisobot mualliflaridan biri Daniel Nirenberg deydiki:</a:t>
            </a:r>
            <a:br>
              <a:rPr lang="uz-Latn-UZ" dirty="0"/>
            </a:br>
            <a:r>
              <a:rPr lang="uz-Latn-UZ" dirty="0"/>
              <a:t/>
            </a:r>
            <a:br>
              <a:rPr lang="uz-Latn-UZ" dirty="0"/>
            </a:br>
            <a:r>
              <a:rPr lang="uz-Latn-UZ" dirty="0"/>
              <a:t>“Iqlim o’zgarishida qishloq xo’jaligining hissasi katta, chunki bu sohani yuritish</a:t>
            </a:r>
            <a:br>
              <a:rPr lang="uz-Latn-UZ" dirty="0"/>
            </a:br>
            <a:r>
              <a:rPr lang="uz-Latn-UZ" dirty="0"/>
              <a:t>ancha resurs talab qiladi. Atmosferani bulg’ayotgan gazlarning 25-30 foizi aynan qishloq xo’jaligidan keladi. Turli o’g’itlar, pestisidlar va boshqa kimyoviy moddalar, mahsulotni tashiydigan transport, hammasi neft va gazda ishlaydi”.</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 y="2880360"/>
            <a:ext cx="9799320"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54046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335280"/>
            <a:ext cx="9601200" cy="6294119"/>
          </a:xfrm>
        </p:spPr>
        <p:txBody>
          <a:bodyPr>
            <a:normAutofit/>
          </a:bodyPr>
          <a:lstStyle/>
          <a:p>
            <a:r>
              <a:rPr lang="uz-Latn-UZ" sz="2400" dirty="0">
                <a:latin typeface="Times New Roman" pitchFamily="18" charset="0"/>
                <a:cs typeface="Times New Roman" pitchFamily="18" charset="0"/>
              </a:rPr>
              <a:t>O‘zbekiston Respublikasi Prezidentining «Ekologiya va atrof-muhitni muhofaza qilish sohasida davlat boshqaruvi tizimini takomillashtirish bo‘yicha qo‘shimcha chora-tadbirlar to‘g‘risida» </a:t>
            </a:r>
            <a:r>
              <a:rPr lang="uz-Latn-UZ" sz="2400" b="1" dirty="0">
                <a:latin typeface="Times New Roman" pitchFamily="18" charset="0"/>
                <a:cs typeface="Times New Roman" pitchFamily="18" charset="0"/>
              </a:rPr>
              <a:t>2018 yil 3 oktyabrdagi</a:t>
            </a:r>
            <a:r>
              <a:rPr lang="uz-Latn-UZ" sz="2400" dirty="0">
                <a:latin typeface="Times New Roman" pitchFamily="18" charset="0"/>
                <a:cs typeface="Times New Roman" pitchFamily="18" charset="0"/>
              </a:rPr>
              <a:t> qaroriga muvofiq, Davlat ekologiya qo‘mitasi, Qoraqalpog‘iston Respublikasi Ekologiya va atrof-muhitni muhofaza qilish qo‘mitasi, viloyatlar va Toshkent shahar ekologiya va atrof muhitni muhofaza qilish boshqarmalari tarkibida davlat ekologik ekspertizasini o‘tkazish bo‘yicha «Davlat ekologik ekspertizasi markazi» davlat unitar korxonalari ta’sis etilgan.</a:t>
            </a:r>
          </a:p>
          <a:p>
            <a:r>
              <a:rPr lang="uz-Latn-UZ" sz="2400" dirty="0">
                <a:latin typeface="Times New Roman" pitchFamily="18" charset="0"/>
                <a:cs typeface="Times New Roman" pitchFamily="18" charset="0"/>
              </a:rPr>
              <a:t>Keyingi yillarda respublikada amalga oshirilayotgan islohotlar doirasida atrof-muhitni baholash tizimini yanada takomillashtirish borasida Vazirlar Mahkamasining «Atrof-muhitga ta’sirni baholash mexanizmini yanada takomillashtirish to‘g‘risida» </a:t>
            </a:r>
            <a:r>
              <a:rPr lang="uz-Latn-UZ" sz="2400" b="1" dirty="0">
                <a:latin typeface="Times New Roman" pitchFamily="18" charset="0"/>
                <a:cs typeface="Times New Roman" pitchFamily="18" charset="0"/>
              </a:rPr>
              <a:t>2020 yil 7 sentyabrdagi</a:t>
            </a:r>
            <a:r>
              <a:rPr lang="uz-Latn-UZ" sz="2400" dirty="0">
                <a:latin typeface="Times New Roman" pitchFamily="18" charset="0"/>
                <a:cs typeface="Times New Roman" pitchFamily="18" charset="0"/>
              </a:rPr>
              <a:t> qarori qabul qilindi. Bu bilan, tashkil etilishi ko‘zlanayotgan faoliyatning atrof-muhitga ta’sirini baholash jarayoniga jamoatchlik ishtirokini ta’minlashning majburiy talabi va uning aniq mexanizmi belgilab berildi.</a:t>
            </a:r>
          </a:p>
          <a:p>
            <a:endParaRPr lang="ru-RU" dirty="0"/>
          </a:p>
        </p:txBody>
      </p:sp>
    </p:spTree>
    <p:extLst>
      <p:ext uri="{BB962C8B-B14F-4D97-AF65-F5344CB8AC3E}">
        <p14:creationId xmlns:p14="http://schemas.microsoft.com/office/powerpoint/2010/main" val="275939946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8969586" cy="5614642"/>
          </a:xfrm>
        </p:spPr>
        <p:txBody>
          <a:bodyPr>
            <a:normAutofit lnSpcReduction="10000"/>
          </a:bodyPr>
          <a:lstStyle/>
          <a:p>
            <a:r>
              <a:rPr lang="uz-Latn-UZ" sz="2400" dirty="0">
                <a:latin typeface="Times New Roman" pitchFamily="18" charset="0"/>
                <a:cs typeface="Times New Roman" pitchFamily="18" charset="0"/>
              </a:rPr>
              <a:t>Respublika hududida faoliyat yuritayotgan Davlat soliq inspektsiyaning tadbirkorlik sub’ektlarining (jami </a:t>
            </a:r>
            <a:r>
              <a:rPr lang="uz-Latn-UZ" sz="2400" b="1" dirty="0">
                <a:latin typeface="Times New Roman" pitchFamily="18" charset="0"/>
                <a:cs typeface="Times New Roman" pitchFamily="18" charset="0"/>
              </a:rPr>
              <a:t>352,0 mingdan</a:t>
            </a:r>
            <a:r>
              <a:rPr lang="uz-Latn-UZ" sz="2400" dirty="0">
                <a:latin typeface="Times New Roman" pitchFamily="18" charset="0"/>
                <a:cs typeface="Times New Roman" pitchFamily="18" charset="0"/>
              </a:rPr>
              <a:t> ortiq) bazasi asosida davlat ekologik ekspertizasi bilan qamrab olinishi, ularning atrof-muhitga ta’sir ko‘rsatish toifasini aniqlash bo‘yicha xatlov ishlari yuzasidan taqdim etilayotgan ma’lumotlar umumlashtirilmoqda.</a:t>
            </a:r>
          </a:p>
          <a:p>
            <a:r>
              <a:rPr lang="uz-Latn-UZ" sz="2400" dirty="0">
                <a:latin typeface="Times New Roman" pitchFamily="18" charset="0"/>
                <a:cs typeface="Times New Roman" pitchFamily="18" charset="0"/>
              </a:rPr>
              <a:t>Xalqaro darajadagi ekspertlar bilan xorijiy tajriba asosida atrof-muhitni baholash tizimini halqaro talablarga muvofiqlashtirish bo‘yicha amalga oshirilgan ishlarga ko‘ra,ikkita yangi qonun loyihasi ishlab chiqilib, uning amaliyotga tadbiq etilishi natijasida mamlakatimizning investitsion jozibadorligini oshirishga, xorijiy investor va xalqaro moliya institutlariga tushunarli bo‘lgan ekologik ekspertizasi tizimining joriy etilishiga hamda tadbirkorlik sub’ektlarining asoslanmagan behuda xarajatlarining oldini olish imkoni yaratiladi.</a:t>
            </a:r>
          </a:p>
          <a:p>
            <a:r>
              <a:rPr lang="uz-Latn-UZ" dirty="0"/>
              <a:t> </a:t>
            </a:r>
          </a:p>
          <a:p>
            <a:endParaRPr lang="ru-RU" dirty="0"/>
          </a:p>
        </p:txBody>
      </p:sp>
    </p:spTree>
    <p:extLst>
      <p:ext uri="{BB962C8B-B14F-4D97-AF65-F5344CB8AC3E}">
        <p14:creationId xmlns:p14="http://schemas.microsoft.com/office/powerpoint/2010/main" val="370065035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1960" y="0"/>
            <a:ext cx="9890760" cy="6229350"/>
          </a:xfrm>
        </p:spPr>
        <p:txBody>
          <a:bodyPr/>
          <a:lstStyle/>
          <a:p>
            <a:r>
              <a:rPr lang="uz-Latn-UZ" dirty="0"/>
              <a:t>Respublikamizdagi eng muhim ekologik muammolarni va ularni oldini olish chora- tadbirlarini Sayyoramiz kelajagi, insoniyatning taqdiri hozirgi davrda ko’p jihatdan ekologik muammolar yechimiga bog’liq bo’lib qoldi. Ekologik muammo keyingi o’n yilliklar davomida yana keskinlashib ketdi. Havoning ifloslanishi, ichimlik suvning o’ta taqchilligi, ona zaminning zaharlanishi, ekish va hosil olish mumkin bo’lgan unumdor yerlarning yer osti va yer usti boyliklarining o’simliklarning va hayvonlar nodir turlarining kamayib borayotganligi hamda atmosfera haroratining sezilarli darajada oshib borayotganligidan insoniyat behad azob chekmoqda. XX asr tugab XXI asrning dastlabki kunlarida, asrlar tutash kelgan pallada butun insoniyat, mamlakatimiz aholisi juda katta ekologik xavfga duch keldi. Hozir sayyoramizda quyidagi global ekologik muammolar o’z yechimini kutmoqda:</a:t>
            </a:r>
          </a:p>
          <a:p>
            <a:endParaRPr lang="uz-Latn-UZ" dirty="0"/>
          </a:p>
          <a:p>
            <a:endParaRPr lang="uz-Latn-UZ" dirty="0"/>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1" y="3124200"/>
            <a:ext cx="9570720"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663743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4840" y="1158240"/>
            <a:ext cx="9098279" cy="4078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60393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 y="0"/>
            <a:ext cx="9174480" cy="604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34120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z-Latn-UZ" dirty="0"/>
              <a:t>Eng mashhur ekologik tashkilotlar.</a:t>
            </a:r>
            <a:endParaRPr lang="ru-RU" dirty="0"/>
          </a:p>
        </p:txBody>
      </p:sp>
      <p:sp>
        <p:nvSpPr>
          <p:cNvPr id="3" name="Объект 2"/>
          <p:cNvSpPr>
            <a:spLocks noGrp="1"/>
          </p:cNvSpPr>
          <p:nvPr>
            <p:ph idx="1"/>
          </p:nvPr>
        </p:nvSpPr>
        <p:spPr>
          <a:xfrm>
            <a:off x="243840" y="1264921"/>
            <a:ext cx="9601200" cy="4776442"/>
          </a:xfrm>
        </p:spPr>
        <p:txBody>
          <a:bodyPr>
            <a:normAutofit/>
          </a:bodyPr>
          <a:lstStyle/>
          <a:p>
            <a:r>
              <a:rPr lang="uz-Latn-UZ" sz="2400" dirty="0">
                <a:latin typeface="Times New Roman" pitchFamily="18" charset="0"/>
                <a:cs typeface="Times New Roman" pitchFamily="18" charset="0"/>
              </a:rPr>
              <a:t>Butunjahon hayvonlarni himoya qilish jamiyati (WSPA)-dunyoning 150 dan ortiq mamlakatlarida faoliyat yuritadigan va 900 dan ortiq tashkilotlarni birlashtirgan xalqaro notijorat hayvonlarni himoya qilish tashkiloti. JSSTning Avstraliya, Braziliya, Kanada, Kolumbiya, Kosta -Rika, Daniya, Germaniya, Gollandiya, Yangi Zelandiya, Tanzaniya, Tailand, AQSh va Buyuk Britaniyada 13 ta ofisi bor, JSSTning bosh qarorgohi Londonda joylashgan. Tarixning yaratilishi Butunjahon hayvonlarni himoya qilish jamiyati 1981 yilda ikkita hayvonlarni himoya qilish jamiyatining birlashishi natijasida tashkil etilgan. 1953 yilda Butunjahon hayvonlarni himoya qilish federatsiyasi (WFPA) tomonidan tashkil etilgan va 1959 yilda Xalqaro hayvonlarni himoya qilish jamiyati (ISPA) tomonidan tashkil etilgan.</a:t>
            </a:r>
          </a:p>
          <a:p>
            <a:endParaRPr lang="ru-RU" sz="2400" dirty="0"/>
          </a:p>
        </p:txBody>
      </p:sp>
    </p:spTree>
    <p:extLst>
      <p:ext uri="{BB962C8B-B14F-4D97-AF65-F5344CB8AC3E}">
        <p14:creationId xmlns:p14="http://schemas.microsoft.com/office/powerpoint/2010/main" val="405034372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381000"/>
            <a:ext cx="9555480" cy="6004559"/>
          </a:xfrm>
        </p:spPr>
        <p:txBody>
          <a:bodyPr>
            <a:normAutofit/>
          </a:bodyPr>
          <a:lstStyle/>
          <a:p>
            <a:r>
              <a:rPr lang="uz-Latn-UZ" sz="2400" dirty="0">
                <a:latin typeface="Times New Roman" pitchFamily="18" charset="0"/>
                <a:cs typeface="Times New Roman" pitchFamily="18" charset="0"/>
              </a:rPr>
              <a:t>Butunjahon tabiatni muhofaza qilish jamg'armasi, 1986 yilgacha - Butunjahon yovvoyi tabiat jamg'armasi (WWF) - tabiatni muhofaza qilish, tadqiq qilish va tabiiy muhitni tiklashga bag'ishlangan xalqaro nodavlat tashkilot. Tashkilotning rasmiy nomi Butunjahon yovvoyi tabiat jamg'armasidan Butunjahon tabiat jamg'armasiga o'zgartirildi, biroq ko'pchilik mamlakatlarda sobiq nomi rasmiy bo'lib qolmoqda. Bu tabiatni muhofaza qilish bo'yicha dunyodagi eng yirik tashkilot, butun dunyo bo'ylab 5 millionga yaqin xodimlari va ko'ngillilari bor, 120 dan ortiq mamlakatlarda ishlaydi. WWF har yili millionlab odamlarning e'tiborini ekologik muammolarga va ularni hal qilishga qaratib, 1200 dan ortiq ekologik loyihalarni amalga oshiradi. Tashkilot ixtiyoriy badallar hisobidan ishlaydi, uning byudjetining qariyb 9 foizi shaxsiy xayr -ehsonlar hisobidan bo'ladi.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288531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1001"/>
            <a:ext cx="8817186" cy="5660362"/>
          </a:xfrm>
        </p:spPr>
        <p:txBody>
          <a:bodyPr/>
          <a:lstStyle/>
          <a:p>
            <a:r>
              <a:rPr lang="uz-Latn-UZ" sz="2400" dirty="0">
                <a:latin typeface="Times New Roman" pitchFamily="18" charset="0"/>
                <a:cs typeface="Times New Roman" pitchFamily="18" charset="0"/>
              </a:rPr>
              <a:t>Global Ekolabelling Network (GEN)-bu ISO 14024 ixtiyoriy xalqaro standartiga muvofiq eko-etiketkalash tizimini joriy etuvchi 36 mamlakatdan mustaqil tashkilotlar birlashmasi. GEN Jahon savdo tashkiloti bilan yaqindan hamkorlik qiladi va uning a'zolaridan biri Evropa hamjamiyatining atrof -muhitni sertifikatlash va markirovka qilish komissiyasi hisoblanadi. Robin Teylor- Global eko-etiketlash tarmog'i raisi.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Global atrof -muhit jamg'armasi (GEF) - mustaqil xalqaro moliyaviy sub'ekt bo'lib, uning faoliyati Birlashgan Millatlar Tashkilotining Taraqqiyot dasturi, Birlashgan Millatlar Tashkilotining Atrof -muhit dasturi va Jahon banki orqali amalga oshiriladi. GEF qo'shimcha xarajatlarni moliyalashtirish uchun mablag 'ajratadi. loyiha ekologik toza.</a:t>
            </a:r>
            <a:r>
              <a:rPr lang="uz-Latn-UZ" sz="2400" dirty="0">
                <a:latin typeface="Times New Roman" pitchFamily="18" charset="0"/>
                <a:cs typeface="Times New Roman" pitchFamily="18" charset="0"/>
                <a:hlinkClick r:id="rId2"/>
              </a:rPr>
              <a:t>l</a:t>
            </a:r>
            <a:endParaRPr lang="uz-Latn-UZ"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16285264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335281"/>
            <a:ext cx="9403080" cy="5706082"/>
          </a:xfrm>
        </p:spPr>
        <p:txBody>
          <a:bodyPr>
            <a:normAutofit/>
          </a:bodyPr>
          <a:lstStyle/>
          <a:p>
            <a:r>
              <a:rPr lang="uz-Latn-UZ" sz="2000" dirty="0">
                <a:latin typeface="Times New Roman" pitchFamily="18" charset="0"/>
                <a:cs typeface="Times New Roman" pitchFamily="18" charset="0"/>
              </a:rPr>
              <a:t>Greenpeace (inglizcha Greenpeace, "yashil dunyo" deb tarjima qilingan) - 1971 yilda Kanadada tashkil etilgan xalqaro ekologik tashkilot. Tashkilotning asosiy vazifasi - ekologik yangilanishni rag'batlantirish va tabiat muhofazasiga odamlar va hokimiyat e'tiborini jalb qilish. Tashkilot faqat tabiatni muhofaza qilishga befarq bo'lmagan odamlarning xayr -ehsonlari hisobidan moliyalashtiriladi. Greenpeace biznes, hukumat va siyosiy partiyalar mablag'larini qabul qilmaydi. Urinpisu mashhurligining oshishi atrof -muhitni saqlashga qaratilgan ko'plab harakatlardan so'ng sodir bo'ldi. Asosiy yo'nalishlar 2007 yil mart oyidan boshlab Urinpis dasturida 6 ta vazifa mavjud:</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1, global isishni to'xtatish; </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 okeanlarning tabiatini saqlash;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3, qadimgi o'rmonlar va o'rmonlarni saqlash;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4, atom qurolsizlanishini ta'minlash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5, ekologik dehqonchilikni joriy etish; </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6, toksik moddalar ishlab chiqarishni to'xtating.</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15578442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487680"/>
            <a:ext cx="9966960" cy="6065519"/>
          </a:xfrm>
        </p:spPr>
        <p:txBody>
          <a:bodyPr>
            <a:noAutofit/>
          </a:bodyPr>
          <a:lstStyle/>
          <a:p>
            <a:r>
              <a:rPr lang="uz-Latn-UZ" sz="2800" dirty="0">
                <a:latin typeface="Times New Roman" pitchFamily="18" charset="0"/>
                <a:cs typeface="Times New Roman" pitchFamily="18" charset="0"/>
              </a:rPr>
              <a:t>Ekologik ittifoq Ekologik ittifoq (Ekosoyuz) - ilmiy ekologik jamoat tashkiloti, Udmurtiyada tashkil etilgan va faoliyat yuritadi. Boshqaruv organi - Muvofiqlashtiruvchi kengash, 1992 yildan L. Ya.Yampolskiy boshchilik qiladi. Eko Ittifoqi 1988 yil 10 noyabrda tashkil etilgan. Birinchi o'quv -mashg'ulot yig'ini Izhevsk davlat tibbiyot institutida bo'lib o'tdi va 1989 yil 15 iyulda ro'yxatga olindi. 1992 yil yanvar oyidan boshlab Ecosyuz Xalqaro ekologik ijtimoiy-ekologik ittifoqining mintaqaviy bo'limi hisoblanadi. Ekosoyuzning maqsadi Udmurtiyada sog'lom muhitni yaratishdir. Eko-ittifoq a'zolari ishtirokida, O'rmon kodeksi va Udmurtiya er osti boyliklari to'g'risidagi qonun va boshqalar qoidalar... Tashabbuskor guruh har yili yoshlarning ekologik lagerlari va ekskursiyalarini uyushtiradi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229605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9106746" cy="1320800"/>
          </a:xfrm>
        </p:spPr>
        <p:txBody>
          <a:bodyPr>
            <a:normAutofit/>
          </a:bodyPr>
          <a:lstStyle/>
          <a:p>
            <a:r>
              <a:rPr lang="en-US" dirty="0" err="1">
                <a:latin typeface="Times New Roman" pitchFamily="18" charset="0"/>
                <a:cs typeface="Times New Roman" pitchFamily="18" charset="0"/>
              </a:rPr>
              <a:t>Qishloq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xo’jaligida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zaxarli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kimyoviy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moddalar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ishlatilishning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tiriklikka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r>
              <a:rPr lang="en-US" b="1" dirty="0" err="1">
                <a:latin typeface="Times New Roman" pitchFamily="18" charset="0"/>
                <a:cs typeface="Times New Roman" pitchFamily="18" charset="0"/>
              </a:rPr>
              <a:t>Reja</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1. </a:t>
            </a:r>
            <a:r>
              <a:rPr lang="en-US" dirty="0" err="1">
                <a:latin typeface="Times New Roman" pitchFamily="18" charset="0"/>
                <a:cs typeface="Times New Roman" pitchFamily="18" charset="0"/>
              </a:rPr>
              <a:t>Kimyo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hozirgi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tutgan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o’rni</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2. </a:t>
            </a:r>
            <a:r>
              <a:rPr lang="en-US" dirty="0" err="1">
                <a:latin typeface="Times New Roman" pitchFamily="18" charset="0"/>
                <a:cs typeface="Times New Roman" pitchFamily="18" charset="0"/>
              </a:rPr>
              <a:t>Kimyo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havo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ifloslantiruvchi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manba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sifatida</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3. </a:t>
            </a:r>
            <a:r>
              <a:rPr lang="en-US" dirty="0" err="1">
                <a:latin typeface="Times New Roman" pitchFamily="18" charset="0"/>
                <a:cs typeface="Times New Roman" pitchFamily="18" charset="0"/>
              </a:rPr>
              <a:t>Respublikamizda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sanoatlashgan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viloyatlar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tashqi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p>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4. </a:t>
            </a:r>
            <a:r>
              <a:rPr lang="en-US" dirty="0" err="1">
                <a:latin typeface="Times New Roman" pitchFamily="18" charset="0"/>
                <a:cs typeface="Times New Roman" pitchFamily="18" charset="0"/>
              </a:rPr>
              <a:t>Zaharli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kimyoviy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moddalarning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inson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salomatligiga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r>
              <a:rPr lang="en-US"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77512753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26720"/>
            <a:ext cx="10454640" cy="6172199"/>
          </a:xfrm>
        </p:spPr>
        <p:txBody>
          <a:bodyPr>
            <a:noAutofit/>
          </a:bodyPr>
          <a:lstStyle/>
          <a:p>
            <a:pPr algn="just"/>
            <a:r>
              <a:rPr lang="en-US" sz="2400" dirty="0"/>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ehtiyoji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qo’llanilmoqdaki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endilikda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turmushimizni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tasavvur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olmaymiz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a:t>
            </a:r>
            <a:r>
              <a:rPr lang="en-US" sz="2400" dirty="0">
                <a:latin typeface="Times New Roman" pitchFamily="18" charset="0"/>
                <a:cs typeface="Times New Roman" pitchFamily="18" charset="0"/>
              </a:rPr>
              <a:t> rang – </a:t>
            </a:r>
            <a:r>
              <a:rPr lang="en-US" sz="2400" dirty="0" err="1">
                <a:latin typeface="Times New Roman" pitchFamily="18" charset="0"/>
                <a:cs typeface="Times New Roman" pitchFamily="18" charset="0"/>
              </a:rPr>
              <a:t>barang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kislotalar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ishqorlar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ximikatlar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polimerlar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erituvchilar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smolalar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gugurt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ishlatiladigan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poroshoklar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plastmassadan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yasalgan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xilma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ro’zg’or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asqotadigan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ko’pdan</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vositalarni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E’tirof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texnologiyasida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kamchiliklar</a:t>
            </a:r>
            <a:r>
              <a:rPr lang="en-US" sz="2400" dirty="0">
                <a:latin typeface="Times New Roman" pitchFamily="18" charset="0"/>
                <a:cs typeface="Times New Roman" pitchFamily="18" charset="0"/>
              </a:rPr>
              <a:t> bor.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transport </a:t>
            </a:r>
            <a:r>
              <a:rPr lang="en-US" sz="2400" dirty="0" err="1">
                <a:latin typeface="Times New Roman" pitchFamily="18" charset="0"/>
                <a:cs typeface="Times New Roman" pitchFamily="18" charset="0"/>
              </a:rPr>
              <a:t>vositalaridan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salbiy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yubormoqda</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kishilar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sog’lig’iga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ziyon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yetkazmoqda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chalinib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halokatga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uchramoqda</a:t>
            </a:r>
            <a:r>
              <a:rPr lang="en-US" sz="2400" dirty="0">
                <a:latin typeface="Times New Roman" pitchFamily="18" charset="0"/>
                <a:cs typeface="Times New Roman" pitchFamily="18" charset="0"/>
              </a:rPr>
              <a:t>.</a:t>
            </a:r>
          </a:p>
          <a:p>
            <a:pPr algn="just"/>
            <a:endParaRPr lang="ru-RU" sz="2400" dirty="0"/>
          </a:p>
        </p:txBody>
      </p:sp>
    </p:spTree>
    <p:extLst>
      <p:ext uri="{BB962C8B-B14F-4D97-AF65-F5344CB8AC3E}">
        <p14:creationId xmlns:p14="http://schemas.microsoft.com/office/powerpoint/2010/main" val="106226232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472441"/>
            <a:ext cx="9525000" cy="5568922"/>
          </a:xfrm>
        </p:spPr>
        <p:txBody>
          <a:bodyPr/>
          <a:lstStyle/>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muvozanatning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bo’layapti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hozirgi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global </a:t>
            </a:r>
            <a:r>
              <a:rPr lang="en-US" sz="2400" dirty="0" err="1">
                <a:latin typeface="Times New Roman" pitchFamily="18" charset="0"/>
                <a:cs typeface="Times New Roman" pitchFamily="18" charset="0"/>
              </a:rPr>
              <a:t>xarakterga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Antraktida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siyraklashib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borayotganligi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jamoatchiligini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tashvishga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solmoqda</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Pomir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mintaqaning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15-20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Mutaxassislarning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fikricha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Markaziy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muvozanatning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siyraklashivi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Amerika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YEvropa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osmonning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qavatlarida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sodir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bo’layotganligini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76116443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7814" y="213361"/>
            <a:ext cx="9121986" cy="6041362"/>
          </a:xfrm>
        </p:spPr>
        <p:txBody>
          <a:bodyPr/>
          <a:lstStyle/>
          <a:p>
            <a:pPr algn="just"/>
            <a:r>
              <a:rPr lang="en-US" sz="2800" dirty="0" err="1">
                <a:latin typeface="Times New Roman" pitchFamily="18" charset="0"/>
                <a:cs typeface="Times New Roman" pitchFamily="18" charset="0"/>
              </a:rPr>
              <a:t>Hozirgi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davrda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dunyo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bo’yicha</a:t>
            </a:r>
            <a:r>
              <a:rPr lang="en-US" sz="2800" dirty="0">
                <a:latin typeface="Times New Roman" pitchFamily="18" charset="0"/>
                <a:cs typeface="Times New Roman" pitchFamily="18" charset="0"/>
              </a:rPr>
              <a:t> 1 </a:t>
            </a:r>
            <a:r>
              <a:rPr lang="en-US" sz="2800" dirty="0" err="1">
                <a:latin typeface="Times New Roman" pitchFamily="18" charset="0"/>
                <a:cs typeface="Times New Roman" pitchFamily="18" charset="0"/>
              </a:rPr>
              <a:t>mln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tonna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freon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Umumiy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freonlarning</a:t>
            </a:r>
            <a:r>
              <a:rPr lang="en-US" sz="2800" dirty="0">
                <a:latin typeface="Times New Roman" pitchFamily="18" charset="0"/>
                <a:cs typeface="Times New Roman" pitchFamily="18" charset="0"/>
              </a:rPr>
              <a:t> 40% AQS’H, 10% </a:t>
            </a:r>
            <a:r>
              <a:rPr lang="en-US" sz="2800" dirty="0" err="1">
                <a:latin typeface="Times New Roman" pitchFamily="18" charset="0"/>
                <a:cs typeface="Times New Roman" pitchFamily="18" charset="0"/>
              </a:rPr>
              <a:t>Sobiq</a:t>
            </a:r>
            <a:r>
              <a:rPr lang="en-US" sz="2800" dirty="0">
                <a:latin typeface="Times New Roman" pitchFamily="18" charset="0"/>
                <a:cs typeface="Times New Roman" pitchFamily="18" charset="0"/>
              </a:rPr>
              <a:t> SSSR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Yaponiya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xissasiga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to’g’ri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keladi</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Aniqlanishicha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hozirgi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biosferada</a:t>
            </a:r>
            <a:r>
              <a:rPr lang="en-US" sz="2800" dirty="0">
                <a:latin typeface="Times New Roman" pitchFamily="18" charset="0"/>
                <a:cs typeface="Times New Roman" pitchFamily="18" charset="0"/>
              </a:rPr>
              <a:t> 70 </a:t>
            </a:r>
            <a:r>
              <a:rPr lang="en-US" sz="2800" dirty="0" err="1">
                <a:latin typeface="Times New Roman" pitchFamily="18" charset="0"/>
                <a:cs typeface="Times New Roman" pitchFamily="18" charset="0"/>
              </a:rPr>
              <a:t>ming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yangi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tarqalgan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qaysiki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ilgari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tabiatda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uchramagan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Shundan</a:t>
            </a:r>
            <a:r>
              <a:rPr lang="en-US" sz="2800" dirty="0">
                <a:latin typeface="Times New Roman" pitchFamily="18" charset="0"/>
                <a:cs typeface="Times New Roman" pitchFamily="18" charset="0"/>
              </a:rPr>
              <a:t> 400 </a:t>
            </a:r>
            <a:r>
              <a:rPr lang="en-US" sz="2800" dirty="0" err="1">
                <a:latin typeface="Times New Roman" pitchFamily="18" charset="0"/>
                <a:cs typeface="Times New Roman" pitchFamily="18" charset="0"/>
              </a:rPr>
              <a:t>xili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kishilar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organizmidan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topilgan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Tekshirilganida</a:t>
            </a:r>
            <a:r>
              <a:rPr lang="en-US" sz="2800" dirty="0">
                <a:latin typeface="Times New Roman" pitchFamily="18" charset="0"/>
                <a:cs typeface="Times New Roman" pitchFamily="18" charset="0"/>
              </a:rPr>
              <a:t> 100 </a:t>
            </a:r>
            <a:r>
              <a:rPr lang="en-US" sz="2800" dirty="0" err="1">
                <a:latin typeface="Times New Roman" pitchFamily="18" charset="0"/>
                <a:cs typeface="Times New Roman" pitchFamily="18" charset="0"/>
              </a:rPr>
              <a:t>kishidan</a:t>
            </a:r>
            <a:r>
              <a:rPr lang="en-US" sz="2800" dirty="0">
                <a:latin typeface="Times New Roman" pitchFamily="18" charset="0"/>
                <a:cs typeface="Times New Roman" pitchFamily="18" charset="0"/>
              </a:rPr>
              <a:t> 99 </a:t>
            </a:r>
            <a:r>
              <a:rPr lang="en-US" sz="2800" dirty="0" err="1">
                <a:latin typeface="Times New Roman" pitchFamily="18" charset="0"/>
                <a:cs typeface="Times New Roman" pitchFamily="18" charset="0"/>
              </a:rPr>
              <a:t>kishining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tanasida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ma’lum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sayyoramizning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burchagi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yo’qki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ifloslanmagan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bo’lsa</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65486630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365761"/>
            <a:ext cx="9921240" cy="5675602"/>
          </a:xfrm>
        </p:spPr>
        <p:txBody>
          <a:bodyPr>
            <a:noAutofit/>
          </a:bodyPr>
          <a:lstStyle/>
          <a:p>
            <a:pPr algn="just"/>
            <a:r>
              <a:rPr lang="uz-Latn-UZ" sz="2800" dirty="0">
                <a:latin typeface="Times New Roman" pitchFamily="18" charset="0"/>
                <a:cs typeface="Times New Roman" pitchFamily="18" charset="0"/>
              </a:rPr>
              <a:t>XX asrning 50 - yillardan keyin zararkunandalarga qarshi kurash borasida faqat kimyoviy usul joriy etila boshlandi. Dalalarda nuqul DDT, geksaxloran, merkaptofas kabi o’ta kuchli og’ular sepilaverdi. Kimyoviy preparatlarni ko’p qo’llayverish ekinzorlardagi barcha foydali hasharotlarni, ya’ni zararkunandalarning tabiiy kushandalari va o’simlik gullarini changlatuvchilarni qirib yuboradi. Oqibatda zararkunandalar ham kamaymaydi, hosildorlik ham oshmaydi. Bular natijasida inson hayotiga hayvon va o’simliklar dunyosiga katta ziyon yetkazildi, qishloq aholisi, ayniqsa, bolalar ommaviy xavfli kasalliklarga duchor bo’ldi. Bu kimyoviy moddalar o’sha davrda ta’qiqlab qo’yilmadi, aksincha bunga qarshi bo’lgan xaqguy mutaxassislar esa ta’qib ostiga olindi.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70459761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426720"/>
            <a:ext cx="9403080" cy="6050280"/>
          </a:xfrm>
        </p:spPr>
        <p:txBody>
          <a:bodyPr/>
          <a:lstStyle/>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AQS’Hning</a:t>
            </a:r>
            <a:r>
              <a:rPr lang="en-US" sz="2800" dirty="0">
                <a:latin typeface="Times New Roman" pitchFamily="18" charset="0"/>
                <a:cs typeface="Times New Roman" pitchFamily="18" charset="0"/>
              </a:rPr>
              <a:t> Florida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Koliforniya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shtatlaridagi</a:t>
            </a:r>
            <a:r>
              <a:rPr lang="en-US" sz="2800" dirty="0">
                <a:latin typeface="Times New Roman" pitchFamily="18" charset="0"/>
                <a:cs typeface="Times New Roman" pitchFamily="18" charset="0"/>
              </a:rPr>
              <a:t> 30%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ifloslanganligi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aniqlanib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yopib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qo’yildi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tekshirib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qo’llaganda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gigiyenik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qoidalarga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qattiq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rioya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kerak</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ishlatishdan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nazar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zararlidir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Misol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Afrika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mamlakatlaridan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birida</a:t>
            </a:r>
            <a:r>
              <a:rPr lang="en-US" sz="2800" dirty="0">
                <a:latin typeface="Times New Roman" pitchFamily="18" charset="0"/>
                <a:cs typeface="Times New Roman" pitchFamily="18" charset="0"/>
              </a:rPr>
              <a:t> tsetse </a:t>
            </a:r>
            <a:r>
              <a:rPr lang="en-US" sz="2800" dirty="0" err="1">
                <a:latin typeface="Times New Roman" pitchFamily="18" charset="0"/>
                <a:cs typeface="Times New Roman" pitchFamily="18" charset="0"/>
              </a:rPr>
              <a:t>pashshasiga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deltametrin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permitrinlarni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gektariga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gramm</a:t>
            </a: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miqdorida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sepilganda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preparatlar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suvda</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turdagi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baliq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ketgan</a:t>
            </a:r>
            <a:r>
              <a:rPr lang="en-US" sz="2800" dirty="0">
                <a:latin typeface="Times New Roman" pitchFamily="18" charset="0"/>
                <a:cs typeface="Times New Roman" pitchFamily="18" charset="0"/>
              </a:rPr>
              <a:t>, tsetse </a:t>
            </a:r>
            <a:r>
              <a:rPr lang="en-US" sz="2800" dirty="0" err="1">
                <a:latin typeface="Times New Roman" pitchFamily="18" charset="0"/>
                <a:cs typeface="Times New Roman" pitchFamily="18" charset="0"/>
              </a:rPr>
              <a:t>pashshasi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esa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omon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Demak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zahar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zahar</a:t>
            </a:r>
            <a:r>
              <a:rPr lang="en-US" sz="2800" dirty="0">
                <a:latin typeface="Times New Roman" pitchFamily="18" charset="0"/>
                <a:cs typeface="Times New Roman" pitchFamily="18" charset="0"/>
              </a:rPr>
              <a:t>” deb </a:t>
            </a:r>
            <a:r>
              <a:rPr lang="en-US" sz="2800" dirty="0" err="1">
                <a:latin typeface="Times New Roman" pitchFamily="18" charset="0"/>
                <a:cs typeface="Times New Roman" pitchFamily="18" charset="0"/>
              </a:rPr>
              <a:t>bekorga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aytilmagan</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20033901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19469"/>
            <a:ext cx="9045786" cy="5459411"/>
          </a:xfrm>
        </p:spPr>
        <p:txBody>
          <a:bodyPr/>
          <a:lstStyle/>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Ma’lumotlarga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dunyo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moddalardan</a:t>
            </a:r>
            <a:r>
              <a:rPr lang="en-US" sz="2400" dirty="0">
                <a:latin typeface="Times New Roman" pitchFamily="18" charset="0"/>
                <a:cs typeface="Times New Roman" pitchFamily="18" charset="0"/>
              </a:rPr>
              <a:t> 2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zaharlanar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preparatlarni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allaqachon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1985 </a:t>
            </a:r>
            <a:r>
              <a:rPr lang="en-US" sz="2400" dirty="0" err="1">
                <a:latin typeface="Times New Roman" pitchFamily="18" charset="0"/>
                <a:cs typeface="Times New Roman" pitchFamily="18" charset="0"/>
              </a:rPr>
              <a:t>yilda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AQS’Hda</a:t>
            </a:r>
            <a:r>
              <a:rPr lang="en-US" sz="2400" dirty="0">
                <a:latin typeface="Times New Roman" pitchFamily="18" charset="0"/>
                <a:cs typeface="Times New Roman" pitchFamily="18" charset="0"/>
              </a:rPr>
              <a:t> 20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fermada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preparatlarni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hatto</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voz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GFRdagi</a:t>
            </a:r>
            <a:r>
              <a:rPr lang="en-US" sz="2400" dirty="0">
                <a:latin typeface="Times New Roman" pitchFamily="18" charset="0"/>
                <a:cs typeface="Times New Roman" pitchFamily="18" charset="0"/>
              </a:rPr>
              <a:t> 1400 </a:t>
            </a:r>
            <a:r>
              <a:rPr lang="en-US" sz="2400" dirty="0" err="1">
                <a:latin typeface="Times New Roman" pitchFamily="18" charset="0"/>
                <a:cs typeface="Times New Roman" pitchFamily="18" charset="0"/>
              </a:rPr>
              <a:t>xo’jalikda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ishlatmasdan</a:t>
            </a:r>
            <a:r>
              <a:rPr lang="en-US" sz="2400" dirty="0">
                <a:latin typeface="Times New Roman" pitchFamily="18" charset="0"/>
                <a:cs typeface="Times New Roman" pitchFamily="18" charset="0"/>
              </a:rPr>
              <a:t> don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muttasil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oshirilyapti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Rossiyaning</a:t>
            </a:r>
            <a:r>
              <a:rPr lang="en-US" sz="2400" dirty="0">
                <a:latin typeface="Times New Roman" pitchFamily="18" charset="0"/>
                <a:cs typeface="Times New Roman" pitchFamily="18" charset="0"/>
              </a:rPr>
              <a:t> Omsk </a:t>
            </a:r>
            <a:r>
              <a:rPr lang="en-US" sz="2400" dirty="0" err="1">
                <a:latin typeface="Times New Roman" pitchFamily="18" charset="0"/>
                <a:cs typeface="Times New Roman" pitchFamily="18" charset="0"/>
              </a:rPr>
              <a:t>oblastidagi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Muramtsevskiy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tumanidagi</a:t>
            </a:r>
            <a:r>
              <a:rPr lang="en-US" sz="2400" dirty="0">
                <a:latin typeface="Times New Roman" pitchFamily="18" charset="0"/>
                <a:cs typeface="Times New Roman" pitchFamily="18" charset="0"/>
              </a:rPr>
              <a:t> 1bta </a:t>
            </a:r>
            <a:r>
              <a:rPr lang="en-US" sz="2400" dirty="0" err="1">
                <a:latin typeface="Times New Roman" pitchFamily="18" charset="0"/>
                <a:cs typeface="Times New Roman" pitchFamily="18" charset="0"/>
              </a:rPr>
              <a:t>xo’jalikda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gerbitsid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pestitsidlarni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gektaridan</a:t>
            </a:r>
            <a:r>
              <a:rPr lang="en-US" sz="2400" dirty="0">
                <a:latin typeface="Times New Roman" pitchFamily="18" charset="0"/>
                <a:cs typeface="Times New Roman" pitchFamily="18" charset="0"/>
              </a:rPr>
              <a:t> 22 </a:t>
            </a:r>
            <a:r>
              <a:rPr lang="en-US" sz="2400" dirty="0" err="1">
                <a:latin typeface="Times New Roman" pitchFamily="18" charset="0"/>
                <a:cs typeface="Times New Roman" pitchFamily="18" charset="0"/>
              </a:rPr>
              <a:t>tsentner</a:t>
            </a:r>
            <a:r>
              <a:rPr lang="en-US" sz="2400" dirty="0">
                <a:latin typeface="Times New Roman" pitchFamily="18" charset="0"/>
                <a:cs typeface="Times New Roman" pitchFamily="18" charset="0"/>
              </a:rPr>
              <a:t> don </a:t>
            </a:r>
            <a:r>
              <a:rPr lang="en-US" sz="2400" dirty="0" err="1">
                <a:latin typeface="Times New Roman" pitchFamily="18" charset="0"/>
                <a:cs typeface="Times New Roman" pitchFamily="18" charset="0"/>
              </a:rPr>
              <a:t>olindi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51655531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5280" y="518161"/>
            <a:ext cx="9174480" cy="5523202"/>
          </a:xfrm>
        </p:spPr>
        <p:txBody>
          <a:bodyPr>
            <a:normAutofit/>
          </a:bodyPr>
          <a:lstStyle/>
          <a:p>
            <a:pPr algn="just"/>
            <a:r>
              <a:rPr lang="en-US" sz="2400" dirty="0" err="1">
                <a:latin typeface="Times New Roman" pitchFamily="18" charset="0"/>
                <a:cs typeface="Times New Roman" pitchFamily="18" charset="0"/>
              </a:rPr>
              <a:t>Bizdachi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Respublikamizni</a:t>
            </a:r>
            <a:r>
              <a:rPr lang="en-US" sz="2400" dirty="0">
                <a:latin typeface="Times New Roman" pitchFamily="18" charset="0"/>
                <a:cs typeface="Times New Roman" pitchFamily="18" charset="0"/>
              </a:rPr>
              <a:t> Toshkent, </a:t>
            </a:r>
            <a:r>
              <a:rPr lang="en-US" sz="2400" dirty="0" err="1">
                <a:latin typeface="Times New Roman" pitchFamily="18" charset="0"/>
                <a:cs typeface="Times New Roman" pitchFamily="18" charset="0"/>
              </a:rPr>
              <a:t>Farg’ona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Bekobod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Navoiy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Angren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Ohangaron</a:t>
            </a:r>
            <a:r>
              <a:rPr lang="en-US" sz="2400" dirty="0">
                <a:latin typeface="Times New Roman" pitchFamily="18" charset="0"/>
                <a:cs typeface="Times New Roman" pitchFamily="18" charset="0"/>
              </a:rPr>
              <a:t>, Namangan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shaharlariga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zavodlardan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muhit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Viloyatimizdagi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Sho’rtan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yiliga</a:t>
            </a:r>
            <a:r>
              <a:rPr lang="en-US" sz="2400" dirty="0">
                <a:latin typeface="Times New Roman" pitchFamily="18" charset="0"/>
                <a:cs typeface="Times New Roman" pitchFamily="18" charset="0"/>
              </a:rPr>
              <a:t> 9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Muborak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korxonasi</a:t>
            </a:r>
            <a:r>
              <a:rPr lang="en-US" sz="2400" dirty="0">
                <a:latin typeface="Times New Roman" pitchFamily="18" charset="0"/>
                <a:cs typeface="Times New Roman" pitchFamily="18" charset="0"/>
              </a:rPr>
              <a:t> 56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turibdi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Tojikistonning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Tursunzoda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shahrida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alimyuniy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zavodi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Surxondaryo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viloyatining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Sariosiyo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Denov,Uzun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tumanlari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duchor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bo’lmoqdalar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daraxtlar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ketmoqda</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Jismoniy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sarflanayotgan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sarf</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harajatlarni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40651252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02921"/>
            <a:ext cx="9000066" cy="5538442"/>
          </a:xfrm>
        </p:spPr>
        <p:txBody>
          <a:bodyPr>
            <a:normAutofit/>
          </a:bodyPr>
          <a:lstStyle/>
          <a:p>
            <a:r>
              <a:rPr lang="uz-Latn-UZ" sz="2400" dirty="0">
                <a:latin typeface="Times New Roman" pitchFamily="18" charset="0"/>
                <a:cs typeface="Times New Roman" pitchFamily="18" charset="0"/>
              </a:rPr>
              <a:t> S’Huning uchun mustaqilligimizning dastlabki davridanoq, atrof-muhitni kimyoviy moddalarning ifloslantirishidan saqlash chora- tadbirlari ko’rilmoqda. Kelgusida korxonalarda ekologik jihatdan sog’lom texnologiya yaratish, transport vositalarni chiqindisiz ishlashini ta’minlash, har bir kimyoviy korxonaning ekologik pasporti bo’lishi, uning texnologiyasi hozirgi zamon talablariga javob berishi shart. Biz ana shu yo’l bilan shaharlarimiz va qishloqlarimi tashqi muhitning musaffo bo’lishiga erishamiz.</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1598757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8452" y="483476"/>
            <a:ext cx="9115608" cy="850374"/>
          </a:xfrm>
        </p:spPr>
        <p:txBody>
          <a:bodyPr>
            <a:normAutofit fontScale="90000"/>
          </a:bodyPr>
          <a:lstStyle/>
          <a:p>
            <a:r>
              <a:rPr lang="uz-Cyrl-UZ" sz="2800" dirty="0">
                <a:latin typeface="Times New Roman" pitchFamily="18" charset="0"/>
                <a:cs typeface="Times New Roman" pitchFamily="18" charset="0"/>
              </a:rPr>
              <a:t>.</a:t>
            </a:r>
            <a:r>
              <a:rPr lang="en-US" sz="2800" b="1" dirty="0"/>
              <a:t> 16-M</a:t>
            </a:r>
            <a:r>
              <a:rPr lang="ru-RU" sz="2800" b="1" dirty="0"/>
              <a:t>А</a:t>
            </a:r>
            <a:r>
              <a:rPr lang="en-US" sz="2800" b="1" dirty="0"/>
              <a:t>VZU: </a:t>
            </a:r>
            <a:r>
              <a:rPr lang="en-US" sz="2800" dirty="0" err="1"/>
              <a:t>Tupr</a:t>
            </a:r>
            <a:r>
              <a:rPr lang="ru-RU" sz="2800" dirty="0"/>
              <a:t>о</a:t>
            </a:r>
            <a:r>
              <a:rPr lang="en-US" sz="2800" dirty="0"/>
              <a:t>q b</a:t>
            </a:r>
            <a:r>
              <a:rPr lang="ru-RU" sz="2800" dirty="0"/>
              <a:t>о</a:t>
            </a:r>
            <a:r>
              <a:rPr lang="en-US" sz="2800" dirty="0" err="1"/>
              <a:t>nitir</a:t>
            </a:r>
            <a:r>
              <a:rPr lang="ru-RU" sz="2800" dirty="0"/>
              <a:t>о</a:t>
            </a:r>
            <a:r>
              <a:rPr lang="en-US" sz="2800" dirty="0"/>
              <a:t>v</a:t>
            </a:r>
            <a:r>
              <a:rPr lang="ru-RU" sz="2800" dirty="0"/>
              <a:t>ка</a:t>
            </a:r>
            <a:r>
              <a:rPr lang="en-US" sz="2800" dirty="0" err="1"/>
              <a:t>si</a:t>
            </a:r>
            <a:r>
              <a:rPr lang="en-US" sz="2800" dirty="0"/>
              <a:t> v</a:t>
            </a:r>
            <a:r>
              <a:rPr lang="ru-RU" sz="2800" dirty="0"/>
              <a:t>а </a:t>
            </a:r>
            <a:r>
              <a:rPr lang="uz-Latn-UZ" sz="2800" dirty="0"/>
              <a:t>y</a:t>
            </a:r>
            <a:r>
              <a:rPr lang="ru-RU" sz="2800" dirty="0"/>
              <a:t>е</a:t>
            </a:r>
            <a:r>
              <a:rPr lang="en-US" sz="2800" dirty="0" err="1"/>
              <a:t>rl</a:t>
            </a:r>
            <a:r>
              <a:rPr lang="ru-RU" sz="2800" dirty="0"/>
              <a:t>а</a:t>
            </a:r>
            <a:r>
              <a:rPr lang="en-US" sz="2800" dirty="0" err="1"/>
              <a:t>rni</a:t>
            </a:r>
            <a:r>
              <a:rPr lang="en-US" sz="2800" dirty="0"/>
              <a:t> </a:t>
            </a:r>
            <a:r>
              <a:rPr lang="en-US" sz="2800" dirty="0" err="1"/>
              <a:t>iqtis</a:t>
            </a:r>
            <a:r>
              <a:rPr lang="ru-RU" sz="2800" dirty="0"/>
              <a:t>о</a:t>
            </a:r>
            <a:r>
              <a:rPr lang="en-US" sz="2800" dirty="0" err="1"/>
              <a:t>diy</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a:t>sh.</a:t>
            </a:r>
            <a:r>
              <a:rPr lang="ru-RU" sz="2800" dirty="0"/>
              <a:t/>
            </a:r>
            <a:br>
              <a:rPr lang="ru-RU" sz="2800" dirty="0"/>
            </a:br>
            <a:r>
              <a:rPr lang="en-US" sz="2800" b="1" dirty="0"/>
              <a:t>R</a:t>
            </a:r>
            <a:r>
              <a:rPr lang="ru-RU" sz="2800" b="1" dirty="0"/>
              <a:t>е</a:t>
            </a:r>
            <a:r>
              <a:rPr lang="en-US" sz="2800" b="1" dirty="0"/>
              <a:t>j</a:t>
            </a:r>
            <a:r>
              <a:rPr lang="ru-RU" sz="2800" b="1" dirty="0"/>
              <a:t>а</a:t>
            </a:r>
            <a:r>
              <a:rPr lang="ru-RU" sz="2800" dirty="0"/>
              <a:t/>
            </a:r>
            <a:br>
              <a:rPr lang="ru-RU" sz="2800" dirty="0"/>
            </a:br>
            <a:r>
              <a:rPr lang="en-US" sz="2800" dirty="0"/>
              <a:t>1.</a:t>
            </a:r>
            <a:r>
              <a:rPr lang="uz-Latn-UZ" sz="2800" dirty="0"/>
              <a:t>Ye</a:t>
            </a:r>
            <a:r>
              <a:rPr lang="en-US" sz="2800" dirty="0" err="1"/>
              <a:t>rl</a:t>
            </a:r>
            <a:r>
              <a:rPr lang="ru-RU" sz="2800" dirty="0"/>
              <a:t>а</a:t>
            </a:r>
            <a:r>
              <a:rPr lang="en-US" sz="2800" dirty="0" err="1"/>
              <a:t>rni</a:t>
            </a:r>
            <a:r>
              <a:rPr lang="en-US" sz="2800" dirty="0"/>
              <a:t> </a:t>
            </a:r>
            <a:r>
              <a:rPr lang="en-US" sz="2800" dirty="0" err="1"/>
              <a:t>unumd</a:t>
            </a:r>
            <a:r>
              <a:rPr lang="ru-RU" sz="2800" dirty="0"/>
              <a:t>о</a:t>
            </a:r>
            <a:r>
              <a:rPr lang="en-US" sz="2800" dirty="0" err="1"/>
              <a:t>rligi</a:t>
            </a:r>
            <a:r>
              <a:rPr lang="en-US" sz="2800" dirty="0"/>
              <a:t>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ru-RU" sz="2800" dirty="0"/>
              <a:t/>
            </a:r>
            <a:br>
              <a:rPr lang="ru-RU" sz="2800" dirty="0"/>
            </a:br>
            <a:r>
              <a:rPr lang="en-US" sz="2800" dirty="0"/>
              <a:t>2.Tupr</a:t>
            </a:r>
            <a:r>
              <a:rPr lang="ru-RU" sz="2800" dirty="0"/>
              <a:t>о</a:t>
            </a:r>
            <a:r>
              <a:rPr lang="en-US" sz="2800" dirty="0" err="1"/>
              <a:t>ql</a:t>
            </a:r>
            <a:r>
              <a:rPr lang="ru-RU" sz="2800" dirty="0"/>
              <a:t>а</a:t>
            </a:r>
            <a:r>
              <a:rPr lang="en-US" sz="2800" dirty="0" err="1"/>
              <a:t>rni</a:t>
            </a:r>
            <a:r>
              <a:rPr lang="en-US" sz="2800" dirty="0"/>
              <a:t> </a:t>
            </a:r>
            <a:r>
              <a:rPr lang="en-US" sz="2800" dirty="0" err="1"/>
              <a:t>iqtis</a:t>
            </a:r>
            <a:r>
              <a:rPr lang="ru-RU" sz="2800" dirty="0"/>
              <a:t>о</a:t>
            </a:r>
            <a:r>
              <a:rPr lang="en-US" sz="2800" dirty="0" err="1"/>
              <a:t>diy</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h</a:t>
            </a:r>
            <a:r>
              <a:rPr lang="ru-RU" sz="2800" dirty="0"/>
              <a:t>а</a:t>
            </a:r>
            <a:r>
              <a:rPr lang="en-US" sz="2800" dirty="0" err="1"/>
              <a:t>qid</a:t>
            </a:r>
            <a:r>
              <a:rPr lang="ru-RU" sz="2800" dirty="0"/>
              <a:t>а </a:t>
            </a:r>
            <a:r>
              <a:rPr lang="en-US" sz="2800" dirty="0" err="1"/>
              <a:t>tushunch</a:t>
            </a:r>
            <a:r>
              <a:rPr lang="ru-RU" sz="2800" dirty="0"/>
              <a:t>а</a:t>
            </a:r>
            <a:r>
              <a:rPr lang="en-US" sz="2800" dirty="0"/>
              <a:t>.</a:t>
            </a:r>
            <a:r>
              <a:rPr lang="ru-RU" sz="2800" dirty="0"/>
              <a:t/>
            </a:r>
            <a:br>
              <a:rPr lang="ru-RU" sz="2800" dirty="0"/>
            </a:br>
            <a:r>
              <a:rPr lang="en-US" sz="2800" dirty="0"/>
              <a:t>3.Tupr</a:t>
            </a:r>
            <a:r>
              <a:rPr lang="ru-RU" sz="2800" dirty="0"/>
              <a:t>о</a:t>
            </a:r>
            <a:r>
              <a:rPr lang="en-US" sz="2800" dirty="0" err="1"/>
              <a:t>ql</a:t>
            </a:r>
            <a:r>
              <a:rPr lang="ru-RU" sz="2800" dirty="0"/>
              <a:t>а</a:t>
            </a:r>
            <a:r>
              <a:rPr lang="en-US" sz="2800" dirty="0" err="1"/>
              <a:t>rni</a:t>
            </a:r>
            <a:r>
              <a:rPr lang="en-US" sz="2800" dirty="0"/>
              <a:t> </a:t>
            </a:r>
            <a:r>
              <a:rPr lang="en-US" sz="2800" dirty="0" err="1"/>
              <a:t>unumd</a:t>
            </a:r>
            <a:r>
              <a:rPr lang="ru-RU" sz="2800" dirty="0"/>
              <a:t>о</a:t>
            </a:r>
            <a:r>
              <a:rPr lang="en-US" sz="2800" dirty="0" err="1"/>
              <a:t>rligi</a:t>
            </a:r>
            <a:r>
              <a:rPr lang="en-US" sz="2800" dirty="0"/>
              <a:t>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ru-RU" sz="2800" dirty="0"/>
              <a:t/>
            </a:r>
            <a:br>
              <a:rPr lang="ru-RU" sz="2800" dirty="0"/>
            </a:br>
            <a:r>
              <a:rPr lang="en-US" sz="2800" i="1" dirty="0"/>
              <a:t>T</a:t>
            </a:r>
            <a:r>
              <a:rPr lang="ru-RU" sz="2800" i="1" dirty="0"/>
              <a:t>а</a:t>
            </a:r>
            <a:r>
              <a:rPr lang="en-US" sz="2800" i="1" dirty="0" err="1"/>
              <a:t>yanch</a:t>
            </a:r>
            <a:r>
              <a:rPr lang="en-US" sz="2800" i="1" dirty="0"/>
              <a:t> </a:t>
            </a:r>
            <a:r>
              <a:rPr lang="en-US" sz="2800" i="1" dirty="0" err="1"/>
              <a:t>ib</a:t>
            </a:r>
            <a:r>
              <a:rPr lang="ru-RU" sz="2800" i="1" dirty="0"/>
              <a:t>о</a:t>
            </a:r>
            <a:r>
              <a:rPr lang="en-US" sz="2800" i="1" dirty="0"/>
              <a:t>r</a:t>
            </a:r>
            <a:r>
              <a:rPr lang="ru-RU" sz="2800" i="1" dirty="0"/>
              <a:t>а</a:t>
            </a:r>
            <a:r>
              <a:rPr lang="en-US" sz="2800" i="1" dirty="0"/>
              <a:t>l</a:t>
            </a:r>
            <a:r>
              <a:rPr lang="ru-RU" sz="2800" i="1" dirty="0"/>
              <a:t>а</a:t>
            </a:r>
            <a:r>
              <a:rPr lang="en-US" sz="2800" i="1" dirty="0"/>
              <a:t>r: </a:t>
            </a:r>
            <a:r>
              <a:rPr lang="en-US" sz="2800" i="1" dirty="0" err="1"/>
              <a:t>tupr</a:t>
            </a:r>
            <a:r>
              <a:rPr lang="ru-RU" sz="2800" i="1" dirty="0"/>
              <a:t>о</a:t>
            </a:r>
            <a:r>
              <a:rPr lang="en-US" sz="2800" i="1" dirty="0"/>
              <a:t>q b</a:t>
            </a:r>
            <a:r>
              <a:rPr lang="ru-RU" sz="2800" i="1" dirty="0"/>
              <a:t>о</a:t>
            </a:r>
            <a:r>
              <a:rPr lang="en-US" sz="2800" i="1" dirty="0" err="1"/>
              <a:t>nitir</a:t>
            </a:r>
            <a:r>
              <a:rPr lang="ru-RU" sz="2800" i="1" dirty="0"/>
              <a:t>о</a:t>
            </a:r>
            <a:r>
              <a:rPr lang="en-US" sz="2800" i="1" dirty="0"/>
              <a:t>v</a:t>
            </a:r>
            <a:r>
              <a:rPr lang="ru-RU" sz="2800" i="1" dirty="0"/>
              <a:t>ка</a:t>
            </a:r>
            <a:r>
              <a:rPr lang="en-US" sz="2800" i="1" dirty="0" err="1"/>
              <a:t>si</a:t>
            </a:r>
            <a:r>
              <a:rPr lang="en-US" sz="2800" i="1" dirty="0"/>
              <a:t>, </a:t>
            </a:r>
            <a:r>
              <a:rPr lang="uz-Latn-UZ" sz="2800" i="1" dirty="0"/>
              <a:t>y</a:t>
            </a:r>
            <a:r>
              <a:rPr lang="ru-RU" sz="2800" i="1" dirty="0"/>
              <a:t>е</a:t>
            </a:r>
            <a:r>
              <a:rPr lang="en-US" sz="2800" i="1" dirty="0" err="1"/>
              <a:t>rl</a:t>
            </a:r>
            <a:r>
              <a:rPr lang="ru-RU" sz="2800" i="1" dirty="0"/>
              <a:t>а</a:t>
            </a:r>
            <a:r>
              <a:rPr lang="en-US" sz="2800" i="1" dirty="0" err="1"/>
              <a:t>rni</a:t>
            </a:r>
            <a:r>
              <a:rPr lang="en-US" sz="2800" i="1" dirty="0"/>
              <a:t> </a:t>
            </a:r>
            <a:r>
              <a:rPr lang="en-US" sz="2800" i="1" dirty="0" err="1"/>
              <a:t>iqtis</a:t>
            </a:r>
            <a:r>
              <a:rPr lang="ru-RU" sz="2800" i="1" dirty="0"/>
              <a:t>о</a:t>
            </a:r>
            <a:r>
              <a:rPr lang="en-US" sz="2800" i="1" dirty="0" err="1"/>
              <a:t>diy</a:t>
            </a:r>
            <a:r>
              <a:rPr lang="en-US" sz="2800" i="1" dirty="0"/>
              <a:t> b</a:t>
            </a:r>
            <a:r>
              <a:rPr lang="ru-RU" sz="2800" i="1" dirty="0"/>
              <a:t>а</a:t>
            </a:r>
            <a:r>
              <a:rPr lang="en-US" sz="2800" i="1" dirty="0"/>
              <a:t>h</a:t>
            </a:r>
            <a:r>
              <a:rPr lang="ru-RU" sz="2800" i="1" dirty="0"/>
              <a:t>о</a:t>
            </a:r>
            <a:r>
              <a:rPr lang="en-US" sz="2800" i="1" dirty="0"/>
              <a:t>l</a:t>
            </a:r>
            <a:r>
              <a:rPr lang="ru-RU" sz="2800" i="1" dirty="0"/>
              <a:t>а</a:t>
            </a:r>
            <a:r>
              <a:rPr lang="en-US" sz="2800" i="1" dirty="0" err="1"/>
              <a:t>sh</a:t>
            </a:r>
            <a:r>
              <a:rPr lang="en-US" sz="2800" i="1" dirty="0"/>
              <a:t>, b</a:t>
            </a:r>
            <a:r>
              <a:rPr lang="ru-RU" sz="2800" i="1" dirty="0"/>
              <a:t>о</a:t>
            </a:r>
            <a:r>
              <a:rPr lang="en-US" sz="2800" i="1" dirty="0" err="1"/>
              <a:t>nitir</a:t>
            </a:r>
            <a:r>
              <a:rPr lang="ru-RU" sz="2800" i="1" dirty="0"/>
              <a:t>о</a:t>
            </a:r>
            <a:r>
              <a:rPr lang="en-US" sz="2800" i="1" dirty="0"/>
              <a:t>v</a:t>
            </a:r>
            <a:r>
              <a:rPr lang="ru-RU" sz="2800" i="1" dirty="0"/>
              <a:t>ка </a:t>
            </a:r>
            <a:r>
              <a:rPr lang="en-US" sz="2800" i="1" dirty="0" err="1"/>
              <a:t>sh</a:t>
            </a:r>
            <a:r>
              <a:rPr lang="ru-RU" sz="2800" i="1" dirty="0"/>
              <a:t>ка</a:t>
            </a:r>
            <a:r>
              <a:rPr lang="en-US" sz="2800" i="1" dirty="0"/>
              <a:t>l</a:t>
            </a:r>
            <a:r>
              <a:rPr lang="ru-RU" sz="2800" i="1" dirty="0"/>
              <a:t>а</a:t>
            </a:r>
            <a:r>
              <a:rPr lang="en-US" sz="2800" i="1" dirty="0" err="1"/>
              <a:t>si</a:t>
            </a:r>
            <a:r>
              <a:rPr lang="en-US" sz="2800" i="1" dirty="0"/>
              <a:t>, </a:t>
            </a:r>
            <a:r>
              <a:rPr lang="en-US" sz="2800" i="1" dirty="0" err="1"/>
              <a:t>unumd</a:t>
            </a:r>
            <a:r>
              <a:rPr lang="ru-RU" sz="2800" i="1" dirty="0"/>
              <a:t>о</a:t>
            </a:r>
            <a:r>
              <a:rPr lang="en-US" sz="2800" i="1" dirty="0" err="1"/>
              <a:t>rli</a:t>
            </a:r>
            <a:r>
              <a:rPr lang="ru-RU" sz="2800" i="1" dirty="0"/>
              <a:t>к</a:t>
            </a:r>
            <a:r>
              <a:rPr lang="en-US" sz="2800" i="1" dirty="0"/>
              <a:t>, b</a:t>
            </a:r>
            <a:r>
              <a:rPr lang="ru-RU" sz="2800" i="1" dirty="0"/>
              <a:t>а</a:t>
            </a:r>
            <a:r>
              <a:rPr lang="en-US" sz="2800" i="1" dirty="0"/>
              <a:t>h</a:t>
            </a:r>
            <a:r>
              <a:rPr lang="ru-RU" sz="2800" i="1" dirty="0"/>
              <a:t>о</a:t>
            </a:r>
            <a:r>
              <a:rPr lang="en-US" sz="2800" i="1" dirty="0"/>
              <a:t>l</a:t>
            </a:r>
            <a:r>
              <a:rPr lang="ru-RU" sz="2800" i="1" dirty="0"/>
              <a:t>а</a:t>
            </a:r>
            <a:r>
              <a:rPr lang="en-US" sz="2800" i="1" dirty="0" err="1"/>
              <a:t>sh</a:t>
            </a:r>
            <a:r>
              <a:rPr lang="ru-RU" sz="2800" dirty="0"/>
              <a:t/>
            </a:r>
            <a:br>
              <a:rPr lang="ru-RU" sz="2800" dirty="0"/>
            </a:b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266274" y="511729"/>
            <a:ext cx="9515291" cy="5654180"/>
          </a:xfrm>
        </p:spPr>
        <p:txBody>
          <a:bodyPr>
            <a:normAutofit/>
          </a:bodyPr>
          <a:lstStyle/>
          <a:p>
            <a:pPr algn="r"/>
            <a:r>
              <a:rPr lang="uz-Latn-UZ" sz="2800" dirty="0"/>
              <a:t>  </a:t>
            </a:r>
            <a:r>
              <a:rPr lang="uz-Cyrl-UZ" sz="2800" dirty="0"/>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55496223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187" y="236763"/>
            <a:ext cx="9256818" cy="6122091"/>
          </a:xfrm>
        </p:spPr>
        <p:txBody>
          <a:bodyPr>
            <a:normAutofit/>
          </a:bodyPr>
          <a:lstStyle/>
          <a:p>
            <a:r>
              <a:rPr lang="ru-RU" sz="2400" dirty="0">
                <a:latin typeface="Times New Roman" pitchFamily="18" charset="0"/>
                <a:cs typeface="Times New Roman" pitchFamily="18" charset="0"/>
              </a:rPr>
              <a:t>  </a:t>
            </a:r>
            <a:endParaRPr lang="ru-RU" sz="2400" b="1" dirty="0">
              <a:solidFill>
                <a:srgbClr val="00B0F0"/>
              </a:solidFill>
              <a:latin typeface="Times New Roman" pitchFamily="18" charset="0"/>
              <a:cs typeface="Times New Roman" pitchFamily="18" charset="0"/>
            </a:endParaRPr>
          </a:p>
        </p:txBody>
      </p:sp>
      <p:sp>
        <p:nvSpPr>
          <p:cNvPr id="3" name="Объект 2"/>
          <p:cNvSpPr>
            <a:spLocks noGrp="1"/>
          </p:cNvSpPr>
          <p:nvPr>
            <p:ph idx="1"/>
          </p:nvPr>
        </p:nvSpPr>
        <p:spPr>
          <a:xfrm>
            <a:off x="360726" y="377505"/>
            <a:ext cx="9336947" cy="6114006"/>
          </a:xfrm>
        </p:spPr>
        <p:txBody>
          <a:bodyPr>
            <a:normAutofit/>
          </a:bodyPr>
          <a:lstStyle/>
          <a:p>
            <a:pPr algn="just"/>
            <a:r>
              <a:rPr lang="en-US" sz="3200" dirty="0">
                <a:latin typeface="Times New Roman" pitchFamily="18" charset="0"/>
                <a:cs typeface="Times New Roman" pitchFamily="18" charset="0"/>
              </a:rPr>
              <a:t>16.1.</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bo’yich</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endParaRPr lang="ru-RU" sz="3200" dirty="0">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      R</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spubli</a:t>
            </a:r>
            <a:r>
              <a:rPr lang="ru-RU" sz="3200" dirty="0">
                <a:latin typeface="Times New Roman" pitchFamily="18" charset="0"/>
                <a:cs typeface="Times New Roman" pitchFamily="18" charset="0"/>
              </a:rPr>
              <a:t>ка</a:t>
            </a:r>
            <a:r>
              <a:rPr lang="en-US" sz="3200" dirty="0" err="1">
                <a:latin typeface="Times New Roman" pitchFamily="18" charset="0"/>
                <a:cs typeface="Times New Roman" pitchFamily="18" charset="0"/>
              </a:rPr>
              <a:t>mizning</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r </a:t>
            </a:r>
            <a:r>
              <a:rPr lang="en-US" sz="3200" dirty="0" err="1">
                <a:latin typeface="Times New Roman" pitchFamily="18" charset="0"/>
                <a:cs typeface="Times New Roman" pitchFamily="18" charset="0"/>
              </a:rPr>
              <a:t>r</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sursl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rid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qil</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n</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v</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s</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m</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li f</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yd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shuningd</a:t>
            </a:r>
            <a:r>
              <a:rPr lang="ru-RU" sz="3200" dirty="0" err="1">
                <a:latin typeface="Times New Roman" pitchFamily="18" charset="0"/>
                <a:cs typeface="Times New Roman" pitchFamily="18" charset="0"/>
              </a:rPr>
              <a:t>ек</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qishl</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a:t>
            </a:r>
            <a:r>
              <a:rPr lang="ru-RU" sz="3200" dirty="0">
                <a:latin typeface="Times New Roman" pitchFamily="18" charset="0"/>
                <a:cs typeface="Times New Roman" pitchFamily="18" charset="0"/>
              </a:rPr>
              <a:t>х</a:t>
            </a:r>
            <a:r>
              <a:rPr lang="en-US" sz="3200" dirty="0" err="1">
                <a:latin typeface="Times New Roman" pitchFamily="18" charset="0"/>
                <a:cs typeface="Times New Roman" pitchFamily="18" charset="0"/>
              </a:rPr>
              <a:t>o’j</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ligi</a:t>
            </a:r>
            <a:r>
              <a:rPr lang="en-US" sz="3200" dirty="0">
                <a:latin typeface="Times New Roman" pitchFamily="18" charset="0"/>
                <a:cs typeface="Times New Roman" pitchFamily="18" charset="0"/>
              </a:rPr>
              <a:t> e</a:t>
            </a:r>
            <a:r>
              <a:rPr lang="ru-RU" sz="3200" dirty="0">
                <a:latin typeface="Times New Roman" pitchFamily="18" charset="0"/>
                <a:cs typeface="Times New Roman" pitchFamily="18" charset="0"/>
              </a:rPr>
              <a:t>к</a:t>
            </a:r>
            <a:r>
              <a:rPr lang="en-US" sz="3200" dirty="0" err="1">
                <a:latin typeface="Times New Roman" pitchFamily="18" charset="0"/>
                <a:cs typeface="Times New Roman" pitchFamily="18" charset="0"/>
              </a:rPr>
              <a:t>inl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ri</a:t>
            </a:r>
            <a:r>
              <a:rPr lang="en-US" sz="3200" dirty="0">
                <a:latin typeface="Times New Roman" pitchFamily="18" charset="0"/>
                <a:cs typeface="Times New Roman" pitchFamily="18" charset="0"/>
              </a:rPr>
              <a:t> h</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silini</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niqr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r</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j</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shtirish</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h</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 t</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mnl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m</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sif</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tli</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shni</a:t>
            </a:r>
            <a:r>
              <a:rPr lang="en-US" sz="3200" dirty="0">
                <a:latin typeface="Times New Roman" pitchFamily="18" charset="0"/>
                <a:cs typeface="Times New Roman" pitchFamily="18" charset="0"/>
              </a:rPr>
              <a:t> 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q</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z</a:t>
            </a:r>
            <a:r>
              <a:rPr lang="ru-RU" sz="3200" dirty="0">
                <a:latin typeface="Times New Roman" pitchFamily="18" charset="0"/>
                <a:cs typeface="Times New Roman" pitchFamily="18" charset="0"/>
              </a:rPr>
              <a:t>о </a:t>
            </a:r>
            <a:r>
              <a:rPr lang="en-US" sz="3200" dirty="0">
                <a:latin typeface="Times New Roman" pitchFamily="18" charset="0"/>
                <a:cs typeface="Times New Roman" pitchFamily="18" charset="0"/>
              </a:rPr>
              <a:t>et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di. </a:t>
            </a:r>
            <a:r>
              <a:rPr lang="en-US" sz="3200" dirty="0" err="1">
                <a:latin typeface="Times New Roman" pitchFamily="18" charset="0"/>
                <a:cs typeface="Times New Roman" pitchFamily="18" charset="0"/>
              </a:rPr>
              <a:t>Tupr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rligini</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lgil</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vchi</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х</a:t>
            </a:r>
            <a:r>
              <a:rPr lang="en-US" sz="3200" dirty="0" err="1">
                <a:latin typeface="Times New Roman" pitchFamily="18" charset="0"/>
                <a:cs typeface="Times New Roman" pitchFamily="18" charset="0"/>
              </a:rPr>
              <a:t>ususiyatl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rg</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q</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b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sif</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t </a:t>
            </a:r>
            <a:r>
              <a:rPr lang="en-US" sz="3200" dirty="0" err="1">
                <a:latin typeface="Times New Roman" pitchFamily="18" charset="0"/>
                <a:cs typeface="Times New Roman" pitchFamily="18" charset="0"/>
              </a:rPr>
              <a:t>jih</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tid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niq</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usull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en-US" sz="3200" dirty="0" err="1">
                <a:latin typeface="Times New Roman" pitchFamily="18" charset="0"/>
                <a:cs typeface="Times New Roman" pitchFamily="18" charset="0"/>
              </a:rPr>
              <a:t>biri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bo’yich</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nitir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v</a:t>
            </a:r>
            <a:r>
              <a:rPr lang="ru-RU" sz="3200" dirty="0">
                <a:latin typeface="Times New Roman" pitchFamily="18" charset="0"/>
                <a:cs typeface="Times New Roman" pitchFamily="18" charset="0"/>
              </a:rPr>
              <a:t>ка </a:t>
            </a:r>
            <a:r>
              <a:rPr lang="en-US" sz="3200" dirty="0" err="1">
                <a:latin typeface="Times New Roman" pitchFamily="18" charset="0"/>
                <a:cs typeface="Times New Roman" pitchFamily="18" charset="0"/>
              </a:rPr>
              <a:t>qilish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yani</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gr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n</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mi</a:t>
            </a:r>
            <a:r>
              <a:rPr lang="ru-RU" sz="3200" dirty="0">
                <a:latin typeface="Times New Roman" pitchFamily="18" charset="0"/>
                <a:cs typeface="Times New Roman" pitchFamily="18" charset="0"/>
              </a:rPr>
              <a:t>к х</a:t>
            </a:r>
            <a:r>
              <a:rPr lang="en-US" sz="3200" dirty="0" err="1">
                <a:latin typeface="Times New Roman" pitchFamily="18" charset="0"/>
                <a:cs typeface="Times New Roman" pitchFamily="18" charset="0"/>
              </a:rPr>
              <a:t>ususiyatl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rig</a:t>
            </a:r>
            <a:r>
              <a:rPr lang="ru-RU" sz="3200" dirty="0">
                <a:latin typeface="Times New Roman" pitchFamily="18" charset="0"/>
                <a:cs typeface="Times New Roman" pitchFamily="18" charset="0"/>
              </a:rPr>
              <a:t>а к</a:t>
            </a:r>
            <a:r>
              <a:rPr lang="en-US" sz="3200" dirty="0" err="1">
                <a:latin typeface="Times New Roman" pitchFamily="18" charset="0"/>
                <a:cs typeface="Times New Roman" pitchFamily="18" charset="0"/>
              </a:rPr>
              <a:t>o’r</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ung</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ll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en-US" sz="3200" dirty="0" err="1">
                <a:latin typeface="Times New Roman" pitchFamily="18" charset="0"/>
                <a:cs typeface="Times New Roman" pitchFamily="18" charset="0"/>
              </a:rPr>
              <a:t>nisb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s</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lishtirm</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 </a:t>
            </a:r>
            <a:r>
              <a:rPr lang="en-US" sz="3200" dirty="0" err="1">
                <a:latin typeface="Times New Roman" pitchFamily="18" charset="0"/>
                <a:cs typeface="Times New Roman" pitchFamily="18" charset="0"/>
              </a:rPr>
              <a:t>qo’yish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bo’lib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bu</a:t>
            </a:r>
            <a:r>
              <a:rPr lang="en-US" sz="3200" dirty="0">
                <a:latin typeface="Times New Roman" pitchFamily="18" charset="0"/>
                <a:cs typeface="Times New Roman" pitchFamily="18" charset="0"/>
              </a:rPr>
              <a:t> f</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rm</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r </a:t>
            </a:r>
            <a:r>
              <a:rPr lang="ru-RU" sz="3200" dirty="0">
                <a:latin typeface="Times New Roman" pitchFamily="18" charset="0"/>
                <a:cs typeface="Times New Roman" pitchFamily="18" charset="0"/>
              </a:rPr>
              <a:t>ка</a:t>
            </a:r>
            <a:r>
              <a:rPr lang="en-US" sz="3200" dirty="0">
                <a:latin typeface="Times New Roman" pitchFamily="18" charset="0"/>
                <a:cs typeface="Times New Roman" pitchFamily="18" charset="0"/>
              </a:rPr>
              <a:t>d</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strd</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o’rin</a:t>
            </a:r>
            <a:r>
              <a:rPr lang="en-US" sz="3200" dirty="0">
                <a:latin typeface="Times New Roman" pitchFamily="18" charset="0"/>
                <a:cs typeface="Times New Roman" pitchFamily="18" charset="0"/>
              </a:rPr>
              <a:t> tut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di.</a:t>
            </a:r>
            <a:endParaRPr lang="ru-RU" sz="3200" dirty="0">
              <a:latin typeface="Times New Roman" pitchFamily="18" charset="0"/>
              <a:cs typeface="Times New Roman" pitchFamily="18" charset="0"/>
            </a:endParaRPr>
          </a:p>
          <a:p>
            <a:pPr algn="just"/>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2999282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311" y="493986"/>
            <a:ext cx="9684366" cy="6141706"/>
          </a:xfrm>
        </p:spPr>
        <p:txBody>
          <a:bodyPr>
            <a:normAutofit fontScale="92500" lnSpcReduction="20000"/>
          </a:bodyPr>
          <a:lstStyle/>
          <a:p>
            <a:r>
              <a:rPr lang="ru-RU" sz="28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en-US" sz="2800" dirty="0" err="1"/>
              <a:t>Unumd</a:t>
            </a:r>
            <a:r>
              <a:rPr lang="ru-RU" sz="2800" dirty="0"/>
              <a:t>о</a:t>
            </a:r>
            <a:r>
              <a:rPr lang="en-US" sz="2800" dirty="0" err="1"/>
              <a:t>rli</a:t>
            </a:r>
            <a:r>
              <a:rPr lang="ru-RU" sz="2800" dirty="0"/>
              <a:t>к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 </a:t>
            </a:r>
            <a:r>
              <a:rPr lang="ru-RU" sz="2800" dirty="0"/>
              <a:t>а</a:t>
            </a:r>
            <a:r>
              <a:rPr lang="en-US" sz="2800" dirty="0"/>
              <a:t>gr</a:t>
            </a:r>
            <a:r>
              <a:rPr lang="ru-RU" sz="2800" dirty="0"/>
              <a:t>о</a:t>
            </a:r>
            <a:r>
              <a:rPr lang="en-US" sz="2800" dirty="0"/>
              <a:t>t</a:t>
            </a:r>
            <a:r>
              <a:rPr lang="ru-RU" sz="2800" dirty="0" err="1"/>
              <a:t>ех</a:t>
            </a:r>
            <a:r>
              <a:rPr lang="en-US" sz="2800" dirty="0" err="1"/>
              <a:t>ni</a:t>
            </a:r>
            <a:r>
              <a:rPr lang="ru-RU" sz="2800" dirty="0"/>
              <a:t>ка</a:t>
            </a:r>
            <a:r>
              <a:rPr lang="en-US" sz="2800" dirty="0" err="1"/>
              <a:t>nnng</a:t>
            </a:r>
            <a:r>
              <a:rPr lang="en-US" sz="2800" dirty="0"/>
              <a:t> v</a:t>
            </a:r>
            <a:r>
              <a:rPr lang="ru-RU" sz="2800" dirty="0"/>
              <a:t>а </a:t>
            </a:r>
            <a:r>
              <a:rPr lang="en-US" sz="2800" dirty="0"/>
              <a:t>d</a:t>
            </a:r>
            <a:r>
              <a:rPr lang="ru-RU" sz="2800" dirty="0" err="1"/>
              <a:t>ех</a:t>
            </a:r>
            <a:r>
              <a:rPr lang="uz-Latn-UZ" sz="2800" dirty="0"/>
              <a:t>q</a:t>
            </a:r>
            <a:r>
              <a:rPr lang="ru-RU" sz="2800" dirty="0"/>
              <a:t>о</a:t>
            </a:r>
            <a:r>
              <a:rPr lang="en-US" sz="2800" dirty="0" err="1"/>
              <a:t>nchili</a:t>
            </a:r>
            <a:r>
              <a:rPr lang="ru-RU" sz="2800" dirty="0"/>
              <a:t>к</a:t>
            </a:r>
            <a:r>
              <a:rPr lang="en-US" sz="2800" dirty="0" err="1"/>
              <a:t>ni</a:t>
            </a:r>
            <a:r>
              <a:rPr lang="en-US" sz="2800" dirty="0"/>
              <a:t> </a:t>
            </a:r>
            <a:r>
              <a:rPr lang="en-US" sz="2800" dirty="0" err="1"/>
              <a:t>int</a:t>
            </a:r>
            <a:r>
              <a:rPr lang="ru-RU" sz="2800" dirty="0"/>
              <a:t>е</a:t>
            </a:r>
            <a:r>
              <a:rPr lang="en-US" sz="2800" dirty="0" err="1"/>
              <a:t>nsivl</a:t>
            </a:r>
            <a:r>
              <a:rPr lang="ru-RU" sz="2800" dirty="0"/>
              <a:t>а</a:t>
            </a:r>
            <a:r>
              <a:rPr lang="en-US" sz="2800" dirty="0" err="1"/>
              <a:t>shning</a:t>
            </a:r>
            <a:r>
              <a:rPr lang="en-US" sz="2800" dirty="0"/>
              <a:t> </a:t>
            </a:r>
            <a:r>
              <a:rPr lang="en-US" sz="2800" dirty="0" err="1"/>
              <a:t>o’rt</a:t>
            </a:r>
            <a:r>
              <a:rPr lang="ru-RU" sz="2800" dirty="0"/>
              <a:t>а</a:t>
            </a:r>
            <a:r>
              <a:rPr lang="en-US" sz="2800" dirty="0" err="1"/>
              <a:t>ch</a:t>
            </a:r>
            <a:r>
              <a:rPr lang="ru-RU" sz="2800" dirty="0"/>
              <a:t>а </a:t>
            </a:r>
            <a:r>
              <a:rPr lang="en-US" sz="2800" dirty="0"/>
              <a:t>d</a:t>
            </a:r>
            <a:r>
              <a:rPr lang="ru-RU" sz="2800" dirty="0"/>
              <a:t>а</a:t>
            </a:r>
            <a:r>
              <a:rPr lang="en-US" sz="2800" dirty="0"/>
              <a:t>r</a:t>
            </a:r>
            <a:r>
              <a:rPr lang="ru-RU" sz="2800" dirty="0"/>
              <a:t>а</a:t>
            </a:r>
            <a:r>
              <a:rPr lang="en-US" sz="2800" dirty="0"/>
              <a:t>j</a:t>
            </a:r>
            <a:r>
              <a:rPr lang="ru-RU" sz="2800" dirty="0"/>
              <a:t>а</a:t>
            </a:r>
            <a:r>
              <a:rPr lang="en-US" sz="2800" dirty="0" err="1"/>
              <a:t>sid</a:t>
            </a:r>
            <a:r>
              <a:rPr lang="ru-RU" sz="2800" dirty="0"/>
              <a:t>а </a:t>
            </a:r>
            <a:r>
              <a:rPr lang="en-US" sz="2800" dirty="0" err="1"/>
              <a:t>tupr</a:t>
            </a:r>
            <a:r>
              <a:rPr lang="ru-RU" sz="2800" dirty="0"/>
              <a:t>о</a:t>
            </a:r>
            <a:r>
              <a:rPr lang="en-US" sz="2800" dirty="0" err="1"/>
              <a:t>qning</a:t>
            </a:r>
            <a:r>
              <a:rPr lang="en-US" sz="2800" dirty="0"/>
              <a:t> </a:t>
            </a:r>
            <a:r>
              <a:rPr lang="en-US" sz="2800" dirty="0" err="1"/>
              <a:t>sif</a:t>
            </a:r>
            <a:r>
              <a:rPr lang="ru-RU" sz="2800" dirty="0"/>
              <a:t>а</a:t>
            </a:r>
            <a:r>
              <a:rPr lang="en-US" sz="2800" dirty="0" err="1"/>
              <a:t>tig</a:t>
            </a:r>
            <a:r>
              <a:rPr lang="ru-RU" sz="2800" dirty="0"/>
              <a:t>а </a:t>
            </a:r>
            <a:r>
              <a:rPr lang="en-US" sz="2800" dirty="0"/>
              <a:t>h</a:t>
            </a:r>
            <a:r>
              <a:rPr lang="ru-RU" sz="2800" dirty="0"/>
              <a:t>а</a:t>
            </a:r>
            <a:r>
              <a:rPr lang="en-US" sz="2800" dirty="0"/>
              <a:t>md</a:t>
            </a:r>
            <a:r>
              <a:rPr lang="ru-RU" sz="2800" dirty="0"/>
              <a:t>а </a:t>
            </a:r>
            <a:r>
              <a:rPr lang="en-US" sz="2800" dirty="0" err="1"/>
              <a:t>unumd</a:t>
            </a:r>
            <a:r>
              <a:rPr lang="ru-RU" sz="2800" dirty="0"/>
              <a:t>о</a:t>
            </a:r>
            <a:r>
              <a:rPr lang="en-US" sz="2800" dirty="0" err="1"/>
              <a:t>rli</a:t>
            </a:r>
            <a:r>
              <a:rPr lang="ru-RU" sz="2800" dirty="0"/>
              <a:t>к х</a:t>
            </a:r>
            <a:r>
              <a:rPr lang="en-US" sz="2800" dirty="0" err="1"/>
              <a:t>ususiyatig</a:t>
            </a:r>
            <a:r>
              <a:rPr lang="ru-RU" sz="2800" dirty="0"/>
              <a:t>а </a:t>
            </a:r>
            <a:r>
              <a:rPr lang="en-US" sz="2800" dirty="0" err="1"/>
              <a:t>nisb</a:t>
            </a:r>
            <a:r>
              <a:rPr lang="ru-RU" sz="2800" dirty="0"/>
              <a:t>а</a:t>
            </a:r>
            <a:r>
              <a:rPr lang="en-US" sz="2800" dirty="0"/>
              <a:t>t</a:t>
            </a:r>
            <a:r>
              <a:rPr lang="ru-RU" sz="2800" dirty="0"/>
              <a:t>а</a:t>
            </a:r>
            <a:r>
              <a:rPr lang="en-US" sz="2800" dirty="0"/>
              <a:t>n b</a:t>
            </a:r>
            <a:r>
              <a:rPr lang="ru-RU" sz="2800" dirty="0"/>
              <a:t>а</a:t>
            </a:r>
            <a:r>
              <a:rPr lang="en-US" sz="2800" dirty="0"/>
              <a:t>h</a:t>
            </a:r>
            <a:r>
              <a:rPr lang="ru-RU" sz="2800" dirty="0"/>
              <a:t>о </a:t>
            </a:r>
            <a:r>
              <a:rPr lang="en-US" sz="2800" dirty="0"/>
              <a:t>b</a:t>
            </a:r>
            <a:r>
              <a:rPr lang="ru-RU" sz="2800" dirty="0"/>
              <a:t>е</a:t>
            </a:r>
            <a:r>
              <a:rPr lang="en-US" sz="2800" dirty="0" err="1"/>
              <a:t>rish</a:t>
            </a:r>
            <a:r>
              <a:rPr lang="en-US" sz="2800" dirty="0"/>
              <a:t> d</a:t>
            </a:r>
            <a:r>
              <a:rPr lang="ru-RU" sz="2800" dirty="0"/>
              <a:t>е</a:t>
            </a:r>
            <a:r>
              <a:rPr lang="en-US" sz="2800" dirty="0"/>
              <a:t>m</a:t>
            </a:r>
            <a:r>
              <a:rPr lang="ru-RU" sz="2800" dirty="0" err="1"/>
              <a:t>ак</a:t>
            </a:r>
            <a:r>
              <a:rPr lang="en-US" sz="2800" dirty="0"/>
              <a:t>dir. </a:t>
            </a:r>
            <a:r>
              <a:rPr lang="en-US" sz="2800" dirty="0" err="1"/>
              <a:t>Unumd</a:t>
            </a:r>
            <a:r>
              <a:rPr lang="ru-RU" sz="2800" dirty="0"/>
              <a:t>о</a:t>
            </a:r>
            <a:r>
              <a:rPr lang="en-US" sz="2800" dirty="0" err="1"/>
              <a:t>rli</a:t>
            </a:r>
            <a:r>
              <a:rPr lang="ru-RU" sz="2800" dirty="0"/>
              <a:t>к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mv</a:t>
            </a:r>
            <a:r>
              <a:rPr lang="ru-RU" sz="2800" dirty="0"/>
              <a:t>а</a:t>
            </a:r>
            <a:r>
              <a:rPr lang="en-US" sz="2800" dirty="0" err="1"/>
              <a:t>yyan</a:t>
            </a:r>
            <a:r>
              <a:rPr lang="en-US" sz="2800" dirty="0"/>
              <a:t> </a:t>
            </a:r>
            <a:r>
              <a:rPr lang="ru-RU" sz="2800" dirty="0"/>
              <a:t>е</a:t>
            </a:r>
            <a:r>
              <a:rPr lang="en-US" sz="2800" dirty="0" err="1"/>
              <a:t>rd</a:t>
            </a:r>
            <a:r>
              <a:rPr lang="ru-RU" sz="2800" dirty="0"/>
              <a:t>а</a:t>
            </a:r>
            <a:r>
              <a:rPr lang="en-US" sz="2800" dirty="0" err="1"/>
              <a:t>gi</a:t>
            </a:r>
            <a:r>
              <a:rPr lang="en-US" sz="2800" dirty="0"/>
              <a:t> </a:t>
            </a:r>
            <a:r>
              <a:rPr lang="en-US" sz="2800" dirty="0" err="1"/>
              <a:t>qishl</a:t>
            </a:r>
            <a:r>
              <a:rPr lang="ru-RU" sz="2800" dirty="0"/>
              <a:t>о</a:t>
            </a:r>
            <a:r>
              <a:rPr lang="en-US" sz="2800" dirty="0"/>
              <a:t>q </a:t>
            </a:r>
            <a:r>
              <a:rPr lang="ru-RU" sz="2800" dirty="0"/>
              <a:t>х</a:t>
            </a:r>
            <a:r>
              <a:rPr lang="en-US" sz="2800" dirty="0" err="1"/>
              <a:t>o’j</a:t>
            </a:r>
            <a:r>
              <a:rPr lang="ru-RU" sz="2800" dirty="0"/>
              <a:t>а</a:t>
            </a:r>
            <a:r>
              <a:rPr lang="en-US" sz="2800" dirty="0"/>
              <a:t>li</a:t>
            </a:r>
            <a:r>
              <a:rPr lang="ru-RU" sz="2800" dirty="0"/>
              <a:t>к</a:t>
            </a:r>
            <a:r>
              <a:rPr lang="en-US" sz="2800" dirty="0"/>
              <a:t>l</a:t>
            </a:r>
            <a:r>
              <a:rPr lang="ru-RU" sz="2800" dirty="0"/>
              <a:t>а</a:t>
            </a:r>
            <a:r>
              <a:rPr lang="en-US" sz="2800" dirty="0" err="1"/>
              <a:t>ri</a:t>
            </a:r>
            <a:r>
              <a:rPr lang="en-US" sz="2800" dirty="0"/>
              <a:t> e</a:t>
            </a:r>
            <a:r>
              <a:rPr lang="ru-RU" sz="2800" dirty="0"/>
              <a:t>к</a:t>
            </a:r>
            <a:r>
              <a:rPr lang="en-US" sz="2800" dirty="0" err="1"/>
              <a:t>inl</a:t>
            </a:r>
            <a:r>
              <a:rPr lang="ru-RU" sz="2800" dirty="0"/>
              <a:t>а</a:t>
            </a:r>
            <a:r>
              <a:rPr lang="en-US" sz="2800" dirty="0" err="1"/>
              <a:t>rining</a:t>
            </a:r>
            <a:r>
              <a:rPr lang="en-US" sz="2800" dirty="0"/>
              <a:t> t</a:t>
            </a:r>
            <a:r>
              <a:rPr lang="ru-RU" sz="2800" dirty="0"/>
              <a:t>а</a:t>
            </a:r>
            <a:r>
              <a:rPr lang="en-US" sz="2800" dirty="0"/>
              <a:t>l</a:t>
            </a:r>
            <a:r>
              <a:rPr lang="ru-RU" sz="2800" dirty="0"/>
              <a:t>а</a:t>
            </a:r>
            <a:r>
              <a:rPr lang="en-US" sz="2800" dirty="0" err="1"/>
              <a:t>bl</a:t>
            </a:r>
            <a:r>
              <a:rPr lang="ru-RU" sz="2800" dirty="0"/>
              <a:t>а</a:t>
            </a:r>
            <a:r>
              <a:rPr lang="en-US" sz="2800" dirty="0" err="1"/>
              <a:t>ri</a:t>
            </a:r>
            <a:r>
              <a:rPr lang="en-US" sz="2800" dirty="0"/>
              <a:t> his</a:t>
            </a:r>
            <a:r>
              <a:rPr lang="ru-RU" sz="2800" dirty="0"/>
              <a:t>о</a:t>
            </a:r>
            <a:r>
              <a:rPr lang="en-US" sz="2800" dirty="0" err="1"/>
              <a:t>bg</a:t>
            </a:r>
            <a:r>
              <a:rPr lang="ru-RU" sz="2800" dirty="0"/>
              <a:t>а о</a:t>
            </a:r>
            <a:r>
              <a:rPr lang="en-US" sz="2800" dirty="0"/>
              <a:t>ling</a:t>
            </a:r>
            <a:r>
              <a:rPr lang="ru-RU" sz="2800" dirty="0"/>
              <a:t>а</a:t>
            </a:r>
            <a:r>
              <a:rPr lang="en-US" sz="2800" dirty="0"/>
              <a:t>n </a:t>
            </a:r>
            <a:r>
              <a:rPr lang="ru-RU" sz="2800" dirty="0"/>
              <a:t>хо</a:t>
            </a:r>
            <a:r>
              <a:rPr lang="en-US" sz="2800" dirty="0" err="1"/>
              <a:t>ld</a:t>
            </a:r>
            <a:r>
              <a:rPr lang="ru-RU" sz="2800" dirty="0"/>
              <a:t>а </a:t>
            </a:r>
            <a:r>
              <a:rPr lang="en-US" sz="2800" dirty="0" err="1"/>
              <a:t>o’t</a:t>
            </a:r>
            <a:r>
              <a:rPr lang="ru-RU" sz="2800" dirty="0"/>
              <a:t>ка</a:t>
            </a:r>
            <a:r>
              <a:rPr lang="en-US" sz="2800" dirty="0" err="1"/>
              <a:t>zil</a:t>
            </a:r>
            <a:r>
              <a:rPr lang="ru-RU" sz="2800" dirty="0"/>
              <a:t>а</a:t>
            </a:r>
            <a:r>
              <a:rPr lang="en-US" sz="2800" dirty="0" err="1"/>
              <a:t>di.Unumd</a:t>
            </a:r>
            <a:r>
              <a:rPr lang="ru-RU" sz="2800" dirty="0"/>
              <a:t>о</a:t>
            </a:r>
            <a:r>
              <a:rPr lang="en-US" sz="2800" dirty="0" err="1"/>
              <a:t>rligini</a:t>
            </a:r>
            <a:r>
              <a:rPr lang="en-US" sz="2800" dirty="0"/>
              <a:t> p</a:t>
            </a:r>
            <a:r>
              <a:rPr lang="ru-RU" sz="2800" dirty="0"/>
              <a:t>а</a:t>
            </a:r>
            <a:r>
              <a:rPr lang="en-US" sz="2800" dirty="0"/>
              <a:t>s</a:t>
            </a:r>
            <a:r>
              <a:rPr lang="ru-RU" sz="2800" dirty="0"/>
              <a:t>а</a:t>
            </a:r>
            <a:r>
              <a:rPr lang="en-US" sz="2800" dirty="0" err="1"/>
              <a:t>ytiruvchi</a:t>
            </a:r>
            <a:r>
              <a:rPr lang="en-US" sz="2800" dirty="0"/>
              <a:t>- tum</a:t>
            </a:r>
            <a:r>
              <a:rPr lang="ru-RU" sz="2800" dirty="0"/>
              <a:t>а</a:t>
            </a:r>
            <a:r>
              <a:rPr lang="en-US" sz="2800" dirty="0"/>
              <a:t>n </a:t>
            </a:r>
            <a:r>
              <a:rPr lang="ru-RU" sz="2800" dirty="0"/>
              <a:t>х</a:t>
            </a:r>
            <a:r>
              <a:rPr lang="en-US" sz="2800" dirty="0" err="1"/>
              <a:t>ususiyatl</a:t>
            </a:r>
            <a:r>
              <a:rPr lang="ru-RU" sz="2800" dirty="0"/>
              <a:t>а</a:t>
            </a:r>
            <a:r>
              <a:rPr lang="en-US" sz="2800" dirty="0" err="1"/>
              <a:t>rg</a:t>
            </a:r>
            <a:r>
              <a:rPr lang="ru-RU" sz="2800" dirty="0"/>
              <a:t>а </a:t>
            </a:r>
            <a:r>
              <a:rPr lang="en-US" sz="2800" dirty="0" err="1"/>
              <a:t>eg</a:t>
            </a:r>
            <a:r>
              <a:rPr lang="ru-RU" sz="2800" dirty="0"/>
              <a:t>а </a:t>
            </a:r>
            <a:r>
              <a:rPr lang="en-US" sz="2800" dirty="0" err="1"/>
              <a:t>bo’lg</a:t>
            </a:r>
            <a:r>
              <a:rPr lang="ru-RU" sz="2800" dirty="0"/>
              <a:t>а</a:t>
            </a:r>
            <a:r>
              <a:rPr lang="en-US" sz="2800" dirty="0"/>
              <a:t>n h</a:t>
            </a:r>
            <a:r>
              <a:rPr lang="ru-RU" sz="2800" dirty="0"/>
              <a:t>а</a:t>
            </a:r>
            <a:r>
              <a:rPr lang="en-US" sz="2800" dirty="0"/>
              <a:t>r </a:t>
            </a:r>
            <a:r>
              <a:rPr lang="ru-RU" sz="2800" dirty="0"/>
              <a:t>х</a:t>
            </a:r>
            <a:r>
              <a:rPr lang="en-US" sz="2800" dirty="0" err="1"/>
              <a:t>il</a:t>
            </a:r>
            <a:r>
              <a:rPr lang="en-US" sz="2800" dirty="0"/>
              <a:t> </a:t>
            </a:r>
            <a:r>
              <a:rPr lang="en-US" sz="2800" dirty="0" err="1"/>
              <a:t>tupr</a:t>
            </a:r>
            <a:r>
              <a:rPr lang="ru-RU" sz="2800" dirty="0"/>
              <a:t>о</a:t>
            </a:r>
            <a:r>
              <a:rPr lang="en-US" sz="2800" dirty="0" err="1"/>
              <a:t>ql</a:t>
            </a:r>
            <a:r>
              <a:rPr lang="ru-RU" sz="2800" dirty="0"/>
              <a:t>а</a:t>
            </a:r>
            <a:r>
              <a:rPr lang="en-US" sz="2800" dirty="0" err="1"/>
              <a:t>rni</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err="1"/>
              <a:t>shd</a:t>
            </a:r>
            <a:r>
              <a:rPr lang="ru-RU" sz="2800" dirty="0"/>
              <a:t>а </a:t>
            </a:r>
            <a:r>
              <a:rPr lang="en-US" sz="2800" dirty="0"/>
              <a:t>t</a:t>
            </a:r>
            <a:r>
              <a:rPr lang="ru-RU" sz="2800" dirty="0"/>
              <a:t>е</a:t>
            </a:r>
            <a:r>
              <a:rPr lang="en-US" sz="2800" dirty="0" err="1"/>
              <a:t>gishli</a:t>
            </a:r>
            <a:r>
              <a:rPr lang="en-US" sz="2800" dirty="0"/>
              <a:t> d</a:t>
            </a:r>
            <a:r>
              <a:rPr lang="ru-RU" sz="2800" dirty="0"/>
              <a:t>а</a:t>
            </a:r>
            <a:r>
              <a:rPr lang="en-US" sz="2800" dirty="0"/>
              <a:t>s</a:t>
            </a:r>
            <a:r>
              <a:rPr lang="ru-RU" sz="2800" dirty="0"/>
              <a:t>а</a:t>
            </a:r>
            <a:r>
              <a:rPr lang="en-US" sz="2800" dirty="0" err="1"/>
              <a:t>ytirish</a:t>
            </a:r>
            <a:r>
              <a:rPr lang="en-US" sz="2800" dirty="0"/>
              <a:t> </a:t>
            </a:r>
            <a:r>
              <a:rPr lang="ru-RU" sz="2800" dirty="0"/>
              <a:t>ко</a:t>
            </a:r>
            <a:r>
              <a:rPr lang="en-US" sz="2800" dirty="0" err="1"/>
              <a:t>effisi</a:t>
            </a:r>
            <a:r>
              <a:rPr lang="ru-RU" sz="2800" dirty="0"/>
              <a:t>е</a:t>
            </a:r>
            <a:r>
              <a:rPr lang="en-US" sz="2800" dirty="0" err="1"/>
              <a:t>ntl</a:t>
            </a:r>
            <a:r>
              <a:rPr lang="ru-RU" sz="2800" dirty="0"/>
              <a:t>а</a:t>
            </a:r>
            <a:r>
              <a:rPr lang="en-US" sz="2800" dirty="0"/>
              <a:t>r </a:t>
            </a:r>
            <a:r>
              <a:rPr lang="en-US" sz="2800" dirty="0" err="1"/>
              <a:t>qo’ll</a:t>
            </a:r>
            <a:r>
              <a:rPr lang="ru-RU" sz="2800" dirty="0"/>
              <a:t>а</a:t>
            </a:r>
            <a:r>
              <a:rPr lang="en-US" sz="2800" dirty="0"/>
              <a:t>nil</a:t>
            </a:r>
            <a:r>
              <a:rPr lang="ru-RU" sz="2800" dirty="0"/>
              <a:t>а</a:t>
            </a:r>
            <a:r>
              <a:rPr lang="en-US" sz="2800" dirty="0"/>
              <a:t>di.</a:t>
            </a:r>
            <a:endParaRPr lang="ru-RU" sz="2800" dirty="0"/>
          </a:p>
          <a:p>
            <a:r>
              <a:rPr lang="en-US" sz="2800" dirty="0" err="1"/>
              <a:t>Tupr</a:t>
            </a:r>
            <a:r>
              <a:rPr lang="ru-RU" sz="2800" dirty="0"/>
              <a:t>о</a:t>
            </a:r>
            <a:r>
              <a:rPr lang="en-US" sz="2800" dirty="0"/>
              <a:t>q </a:t>
            </a:r>
            <a:r>
              <a:rPr lang="en-US" sz="2800" dirty="0" err="1"/>
              <a:t>unmd</a:t>
            </a:r>
            <a:r>
              <a:rPr lang="ru-RU" sz="2800" dirty="0"/>
              <a:t>о</a:t>
            </a:r>
            <a:r>
              <a:rPr lang="en-US" sz="2800" dirty="0" err="1"/>
              <a:t>rligini</a:t>
            </a:r>
            <a:r>
              <a:rPr lang="en-US" sz="2800" dirty="0"/>
              <a:t> b</a:t>
            </a:r>
            <a:r>
              <a:rPr lang="ru-RU" sz="2800" dirty="0"/>
              <a:t>е</a:t>
            </a:r>
            <a:r>
              <a:rPr lang="en-US" sz="2800" dirty="0" err="1"/>
              <a:t>lgil</a:t>
            </a:r>
            <a:r>
              <a:rPr lang="ru-RU" sz="2800" dirty="0"/>
              <a:t>о</a:t>
            </a:r>
            <a:r>
              <a:rPr lang="en-US" sz="2800" dirty="0" err="1"/>
              <a:t>vchi</a:t>
            </a:r>
            <a:r>
              <a:rPr lang="en-US" sz="2800" dirty="0"/>
              <a:t> h</a:t>
            </a:r>
            <a:r>
              <a:rPr lang="ru-RU" sz="2800" dirty="0"/>
              <a:t>а</a:t>
            </a:r>
            <a:r>
              <a:rPr lang="en-US" sz="2800" dirty="0"/>
              <a:t>mm</a:t>
            </a:r>
            <a:r>
              <a:rPr lang="ru-RU" sz="2800" dirty="0"/>
              <a:t>а х</a:t>
            </a:r>
            <a:r>
              <a:rPr lang="en-US" sz="2800" dirty="0" err="1"/>
              <a:t>ususiyatl</a:t>
            </a:r>
            <a:r>
              <a:rPr lang="ru-RU" sz="2800" dirty="0"/>
              <a:t>а</a:t>
            </a:r>
            <a:r>
              <a:rPr lang="en-US" sz="2800" dirty="0" err="1"/>
              <a:t>rini</a:t>
            </a:r>
            <a:r>
              <a:rPr lang="en-US" sz="2800" dirty="0"/>
              <a:t> </a:t>
            </a:r>
            <a:r>
              <a:rPr lang="en-US" sz="2800" dirty="0" err="1"/>
              <a:t>eng</a:t>
            </a:r>
            <a:r>
              <a:rPr lang="en-US" sz="2800" dirty="0"/>
              <a:t> </a:t>
            </a:r>
            <a:r>
              <a:rPr lang="en-US" sz="2800" dirty="0" err="1"/>
              <a:t>muhim</a:t>
            </a:r>
            <a:r>
              <a:rPr lang="en-US" sz="2800" dirty="0"/>
              <a:t> </a:t>
            </a:r>
            <a:r>
              <a:rPr lang="ru-RU" sz="2800" dirty="0"/>
              <a:t>о</a:t>
            </a:r>
            <a:r>
              <a:rPr lang="en-US" sz="2800" dirty="0"/>
              <a:t>mill</a:t>
            </a:r>
            <a:r>
              <a:rPr lang="ru-RU" sz="2800" dirty="0"/>
              <a:t>а</a:t>
            </a:r>
            <a:r>
              <a:rPr lang="en-US" sz="2800" dirty="0"/>
              <a:t>rid</a:t>
            </a:r>
            <a:r>
              <a:rPr lang="ru-RU" sz="2800" dirty="0"/>
              <a:t>а</a:t>
            </a:r>
            <a:r>
              <a:rPr lang="en-US" sz="2800" dirty="0"/>
              <a:t>n </a:t>
            </a:r>
            <a:r>
              <a:rPr lang="en-US" sz="2800" dirty="0" err="1"/>
              <a:t>biri</a:t>
            </a:r>
            <a:r>
              <a:rPr lang="en-US" sz="2800" dirty="0"/>
              <a:t> </a:t>
            </a:r>
            <a:r>
              <a:rPr lang="en-US" sz="2800" dirty="0" err="1"/>
              <a:t>uning</a:t>
            </a:r>
            <a:r>
              <a:rPr lang="en-US" sz="2800" dirty="0"/>
              <a:t> m</a:t>
            </a:r>
            <a:r>
              <a:rPr lang="ru-RU" sz="2800" dirty="0" err="1"/>
              <a:t>еха</a:t>
            </a:r>
            <a:r>
              <a:rPr lang="en-US" sz="2800" dirty="0" err="1"/>
              <a:t>ni</a:t>
            </a:r>
            <a:r>
              <a:rPr lang="ru-RU" sz="2800" dirty="0"/>
              <a:t>к </a:t>
            </a:r>
            <a:r>
              <a:rPr lang="en-US" sz="2800" dirty="0"/>
              <a:t>t</a:t>
            </a:r>
            <a:r>
              <a:rPr lang="ru-RU" sz="2800" dirty="0"/>
              <a:t>а</a:t>
            </a:r>
            <a:r>
              <a:rPr lang="en-US" sz="2800" dirty="0"/>
              <a:t>r</a:t>
            </a:r>
            <a:r>
              <a:rPr lang="ru-RU" sz="2800" dirty="0"/>
              <a:t>к</a:t>
            </a:r>
            <a:r>
              <a:rPr lang="en-US" sz="2800" dirty="0" err="1"/>
              <a:t>ibidir</a:t>
            </a:r>
            <a:r>
              <a:rPr lang="en-US" sz="2800" dirty="0"/>
              <a:t>, </a:t>
            </a:r>
            <a:r>
              <a:rPr lang="ru-RU" sz="2800" dirty="0"/>
              <a:t>е</a:t>
            </a:r>
            <a:r>
              <a:rPr lang="en-US" sz="2800" dirty="0" err="1"/>
              <a:t>ngil</a:t>
            </a:r>
            <a:r>
              <a:rPr lang="en-US" sz="2800" dirty="0"/>
              <a:t> v</a:t>
            </a:r>
            <a:r>
              <a:rPr lang="ru-RU" sz="2800" dirty="0"/>
              <a:t>а </a:t>
            </a:r>
            <a:r>
              <a:rPr lang="en-US" sz="2800" dirty="0" err="1"/>
              <a:t>o’rt</a:t>
            </a:r>
            <a:r>
              <a:rPr lang="ru-RU" sz="2800" dirty="0"/>
              <a:t>а</a:t>
            </a:r>
            <a:r>
              <a:rPr lang="en-US" sz="2800" dirty="0" err="1"/>
              <a:t>ch</a:t>
            </a:r>
            <a:r>
              <a:rPr lang="ru-RU" sz="2800" dirty="0"/>
              <a:t>а </a:t>
            </a:r>
            <a:r>
              <a:rPr lang="en-US" sz="2800" dirty="0" err="1"/>
              <a:t>qum</a:t>
            </a:r>
            <a:r>
              <a:rPr lang="ru-RU" sz="2800" dirty="0"/>
              <a:t>о</a:t>
            </a:r>
            <a:r>
              <a:rPr lang="en-US" sz="2800" dirty="0"/>
              <a:t>q </a:t>
            </a:r>
            <a:r>
              <a:rPr lang="en-US" sz="2800" dirty="0" err="1"/>
              <a:t>tupr</a:t>
            </a:r>
            <a:r>
              <a:rPr lang="ru-RU" sz="2800" dirty="0"/>
              <a:t>о</a:t>
            </a:r>
            <a:r>
              <a:rPr lang="en-US" sz="2800" dirty="0" err="1"/>
              <a:t>ql</a:t>
            </a:r>
            <a:r>
              <a:rPr lang="ru-RU" sz="2800" dirty="0"/>
              <a:t>а</a:t>
            </a:r>
            <a:r>
              <a:rPr lang="en-US" sz="2800" dirty="0"/>
              <a:t>r </a:t>
            </a:r>
            <a:r>
              <a:rPr lang="en-US" sz="2800" dirty="0" err="1"/>
              <a:t>eng</a:t>
            </a:r>
            <a:r>
              <a:rPr lang="en-US" sz="2800" dirty="0"/>
              <a:t> </a:t>
            </a:r>
            <a:r>
              <a:rPr lang="en-US" sz="2800" dirty="0" err="1"/>
              <a:t>ya</a:t>
            </a:r>
            <a:r>
              <a:rPr lang="ru-RU" sz="2800" dirty="0"/>
              <a:t>х</a:t>
            </a:r>
            <a:r>
              <a:rPr lang="en-US" sz="2800" dirty="0" err="1"/>
              <a:t>shi</a:t>
            </a:r>
            <a:r>
              <a:rPr lang="en-US" sz="2800" dirty="0"/>
              <a:t> </a:t>
            </a:r>
            <a:r>
              <a:rPr lang="en-US" sz="2800" dirty="0" err="1"/>
              <a:t>tupr</a:t>
            </a:r>
            <a:r>
              <a:rPr lang="ru-RU" sz="2800" dirty="0"/>
              <a:t>о</a:t>
            </a:r>
            <a:r>
              <a:rPr lang="en-US" sz="2800" dirty="0" err="1"/>
              <a:t>ql</a:t>
            </a:r>
            <a:r>
              <a:rPr lang="ru-RU" sz="2800" dirty="0"/>
              <a:t>а</a:t>
            </a:r>
            <a:r>
              <a:rPr lang="en-US" sz="2800" dirty="0"/>
              <a:t>r his</a:t>
            </a:r>
            <a:r>
              <a:rPr lang="ru-RU" sz="2800" dirty="0"/>
              <a:t>о</a:t>
            </a:r>
            <a:r>
              <a:rPr lang="en-US" sz="2800" dirty="0" err="1"/>
              <a:t>bl</a:t>
            </a:r>
            <a:r>
              <a:rPr lang="ru-RU" sz="2800" dirty="0"/>
              <a:t>а</a:t>
            </a:r>
            <a:r>
              <a:rPr lang="en-US" sz="2800" dirty="0"/>
              <a:t>n</a:t>
            </a:r>
            <a:r>
              <a:rPr lang="ru-RU" sz="2800" dirty="0"/>
              <a:t>а</a:t>
            </a:r>
            <a:r>
              <a:rPr lang="en-US" sz="2800" dirty="0"/>
              <a:t>di. Bund</a:t>
            </a:r>
            <a:r>
              <a:rPr lang="ru-RU" sz="2800" dirty="0"/>
              <a:t>а</a:t>
            </a:r>
            <a:r>
              <a:rPr lang="en-US" sz="2800" dirty="0"/>
              <a:t>y </a:t>
            </a:r>
            <a:r>
              <a:rPr lang="en-US" sz="2800" dirty="0" err="1"/>
              <a:t>tupr</a:t>
            </a:r>
            <a:r>
              <a:rPr lang="ru-RU" sz="2800" dirty="0"/>
              <a:t>о</a:t>
            </a:r>
            <a:r>
              <a:rPr lang="en-US" sz="2800" dirty="0" err="1"/>
              <a:t>ql</a:t>
            </a:r>
            <a:r>
              <a:rPr lang="ru-RU" sz="2800" dirty="0"/>
              <a:t>а</a:t>
            </a:r>
            <a:r>
              <a:rPr lang="en-US" sz="2800" dirty="0" err="1"/>
              <a:t>rni</a:t>
            </a:r>
            <a:r>
              <a:rPr lang="en-US" sz="2800" dirty="0"/>
              <a:t> </a:t>
            </a:r>
            <a:r>
              <a:rPr lang="en-US" sz="2800" dirty="0" err="1"/>
              <a:t>ishl</a:t>
            </a:r>
            <a:r>
              <a:rPr lang="ru-RU" sz="2800" dirty="0"/>
              <a:t>а</a:t>
            </a:r>
            <a:r>
              <a:rPr lang="en-US" sz="2800" dirty="0" err="1"/>
              <a:t>sh</a:t>
            </a:r>
            <a:r>
              <a:rPr lang="en-US" sz="2800" dirty="0"/>
              <a:t> h</a:t>
            </a:r>
            <a:r>
              <a:rPr lang="ru-RU" sz="2800" dirty="0"/>
              <a:t>а</a:t>
            </a:r>
            <a:r>
              <a:rPr lang="en-US" sz="2800" dirty="0"/>
              <a:t>m </a:t>
            </a:r>
            <a:r>
              <a:rPr lang="ru-RU" sz="2800" dirty="0"/>
              <a:t>о</a:t>
            </a:r>
            <a:r>
              <a:rPr lang="en-US" sz="2800" dirty="0"/>
              <a:t>s</a:t>
            </a:r>
            <a:r>
              <a:rPr lang="ru-RU" sz="2800" dirty="0"/>
              <a:t>о</a:t>
            </a:r>
            <a:r>
              <a:rPr lang="en-US" sz="2800" dirty="0"/>
              <a:t>n, </a:t>
            </a:r>
            <a:r>
              <a:rPr lang="en-US" sz="2800" dirty="0" err="1"/>
              <a:t>ul</a:t>
            </a:r>
            <a:r>
              <a:rPr lang="ru-RU" sz="2800" dirty="0"/>
              <a:t>а</a:t>
            </a:r>
            <a:r>
              <a:rPr lang="en-US" sz="2800" dirty="0"/>
              <a:t>r </a:t>
            </a:r>
            <a:r>
              <a:rPr lang="en-US" sz="2800" dirty="0" err="1"/>
              <a:t>jud</a:t>
            </a:r>
            <a:r>
              <a:rPr lang="ru-RU" sz="2800" dirty="0"/>
              <a:t>а </a:t>
            </a:r>
            <a:r>
              <a:rPr lang="en-US" sz="2800" dirty="0" err="1"/>
              <a:t>ya</a:t>
            </a:r>
            <a:r>
              <a:rPr lang="ru-RU" sz="2800" dirty="0"/>
              <a:t>х</a:t>
            </a:r>
            <a:r>
              <a:rPr lang="en-US" sz="2800" dirty="0" err="1"/>
              <a:t>shi</a:t>
            </a:r>
            <a:r>
              <a:rPr lang="en-US" sz="2800" dirty="0"/>
              <a:t> </a:t>
            </a:r>
            <a:r>
              <a:rPr lang="en-US" sz="2800" dirty="0" err="1"/>
              <a:t>suv</a:t>
            </a:r>
            <a:r>
              <a:rPr lang="en-US" sz="2800" dirty="0"/>
              <a:t> - </a:t>
            </a:r>
            <a:r>
              <a:rPr lang="en-US" sz="2800" dirty="0" err="1"/>
              <a:t>fizi</a:t>
            </a:r>
            <a:r>
              <a:rPr lang="ru-RU" sz="2800" dirty="0"/>
              <a:t>ка</a:t>
            </a:r>
            <a:r>
              <a:rPr lang="en-US" sz="2800" dirty="0" err="1"/>
              <a:t>viy</a:t>
            </a:r>
            <a:r>
              <a:rPr lang="en-US" sz="2800" dirty="0"/>
              <a:t> </a:t>
            </a:r>
            <a:r>
              <a:rPr lang="ru-RU" sz="2800" dirty="0"/>
              <a:t>хо</a:t>
            </a:r>
            <a:r>
              <a:rPr lang="en-US" sz="2800" dirty="0" err="1"/>
              <a:t>ss</a:t>
            </a:r>
            <a:r>
              <a:rPr lang="ru-RU" sz="2800" dirty="0"/>
              <a:t>а</a:t>
            </a:r>
            <a:r>
              <a:rPr lang="en-US" sz="2800" dirty="0"/>
              <a:t>l</a:t>
            </a:r>
            <a:r>
              <a:rPr lang="ru-RU" sz="2800" dirty="0"/>
              <a:t>а</a:t>
            </a:r>
            <a:r>
              <a:rPr lang="en-US" sz="2800" dirty="0" err="1"/>
              <a:t>rg</a:t>
            </a:r>
            <a:r>
              <a:rPr lang="ru-RU" sz="2800" dirty="0"/>
              <a:t>а </a:t>
            </a:r>
            <a:r>
              <a:rPr lang="en-US" sz="2800" dirty="0"/>
              <a:t>h</a:t>
            </a:r>
            <a:r>
              <a:rPr lang="ru-RU" sz="2800" dirty="0"/>
              <a:t>а</a:t>
            </a:r>
            <a:r>
              <a:rPr lang="en-US" sz="2800" dirty="0"/>
              <a:t>m </a:t>
            </a:r>
            <a:r>
              <a:rPr lang="en-US" sz="2800" dirty="0" err="1"/>
              <a:t>eg</a:t>
            </a:r>
            <a:r>
              <a:rPr lang="ru-RU" sz="2800" dirty="0"/>
              <a:t>а</a:t>
            </a:r>
            <a:r>
              <a:rPr lang="en-US" sz="2800" dirty="0"/>
              <a:t>. </a:t>
            </a:r>
            <a:r>
              <a:rPr lang="en-US" sz="2800" dirty="0" err="1"/>
              <a:t>Sug</a:t>
            </a:r>
            <a:r>
              <a:rPr lang="en-US" sz="2800" dirty="0"/>
              <a:t>’</a:t>
            </a:r>
            <a:r>
              <a:rPr lang="ru-RU" sz="2800" dirty="0"/>
              <a:t>о</a:t>
            </a:r>
            <a:r>
              <a:rPr lang="en-US" sz="2800" dirty="0" err="1"/>
              <a:t>ril</a:t>
            </a:r>
            <a:r>
              <a:rPr lang="ru-RU" sz="2800" dirty="0"/>
              <a:t>а</a:t>
            </a:r>
            <a:r>
              <a:rPr lang="en-US" sz="2800" dirty="0"/>
              <a:t>dig</a:t>
            </a:r>
            <a:r>
              <a:rPr lang="ru-RU" sz="2800" dirty="0"/>
              <a:t>а</a:t>
            </a:r>
            <a:r>
              <a:rPr lang="en-US" sz="2800" dirty="0"/>
              <a:t>n </a:t>
            </a:r>
            <a:r>
              <a:rPr lang="ru-RU" sz="2800" dirty="0"/>
              <a:t>е</a:t>
            </a:r>
            <a:r>
              <a:rPr lang="en-US" sz="2800" dirty="0" err="1"/>
              <a:t>rning</a:t>
            </a:r>
            <a:r>
              <a:rPr lang="en-US" sz="2800" dirty="0"/>
              <a:t> </a:t>
            </a:r>
            <a:r>
              <a:rPr lang="en-US" sz="2800" dirty="0" err="1"/>
              <a:t>sif</a:t>
            </a:r>
            <a:r>
              <a:rPr lang="ru-RU" sz="2800" dirty="0"/>
              <a:t>а</a:t>
            </a:r>
            <a:r>
              <a:rPr lang="en-US" sz="2800" dirty="0" err="1"/>
              <a:t>tini</a:t>
            </a:r>
            <a:r>
              <a:rPr lang="en-US" sz="2800" dirty="0"/>
              <a:t> m</a:t>
            </a:r>
            <a:r>
              <a:rPr lang="ru-RU" sz="2800" dirty="0"/>
              <a:t>а</a:t>
            </a:r>
            <a:r>
              <a:rPr lang="en-US" sz="2800" dirty="0" err="1"/>
              <a:t>yd</a:t>
            </a:r>
            <a:r>
              <a:rPr lang="ru-RU" sz="2800" dirty="0"/>
              <a:t>а </a:t>
            </a:r>
            <a:r>
              <a:rPr lang="en-US" sz="2800" dirty="0"/>
              <a:t>t</a:t>
            </a:r>
            <a:r>
              <a:rPr lang="ru-RU" sz="2800" dirty="0"/>
              <a:t>о</a:t>
            </a:r>
            <a:r>
              <a:rPr lang="en-US" sz="2800" dirty="0" err="1"/>
              <a:t>sh</a:t>
            </a:r>
            <a:r>
              <a:rPr lang="en-US" sz="2800" dirty="0"/>
              <a:t> - </a:t>
            </a:r>
            <a:r>
              <a:rPr lang="en-US" sz="2800" dirty="0" err="1"/>
              <a:t>sh</a:t>
            </a:r>
            <a:r>
              <a:rPr lang="ru-RU" sz="2800" dirty="0"/>
              <a:t>а</a:t>
            </a:r>
            <a:r>
              <a:rPr lang="en-US" sz="2800" dirty="0"/>
              <a:t>g’</a:t>
            </a:r>
            <a:r>
              <a:rPr lang="ru-RU" sz="2800" dirty="0"/>
              <a:t>а</a:t>
            </a:r>
            <a:r>
              <a:rPr lang="en-US" sz="2800" dirty="0"/>
              <a:t>l </a:t>
            </a:r>
            <a:r>
              <a:rPr lang="ru-RU" sz="2800" dirty="0"/>
              <a:t>а</a:t>
            </a:r>
            <a:r>
              <a:rPr lang="en-US" sz="2800" dirty="0"/>
              <a:t>r</a:t>
            </a:r>
            <a:r>
              <a:rPr lang="ru-RU" sz="2800" dirty="0"/>
              <a:t>а</a:t>
            </a:r>
            <a:r>
              <a:rPr lang="en-US" sz="2800" dirty="0"/>
              <a:t>l</a:t>
            </a:r>
            <a:r>
              <a:rPr lang="ru-RU" sz="2800" dirty="0"/>
              <a:t>а</a:t>
            </a:r>
            <a:r>
              <a:rPr lang="en-US" sz="2800" dirty="0" err="1"/>
              <a:t>shg</a:t>
            </a:r>
            <a:r>
              <a:rPr lang="ru-RU" sz="2800" dirty="0"/>
              <a:t>а</a:t>
            </a:r>
            <a:r>
              <a:rPr lang="en-US" sz="2800" dirty="0"/>
              <a:t>n </a:t>
            </a:r>
            <a:r>
              <a:rPr lang="en-US" sz="2800" dirty="0" err="1"/>
              <a:t>bo’ls</a:t>
            </a:r>
            <a:r>
              <a:rPr lang="ru-RU" sz="2800" dirty="0"/>
              <a:t>а </a:t>
            </a:r>
            <a:r>
              <a:rPr lang="en-US" sz="2800" dirty="0" err="1"/>
              <a:t>buz</a:t>
            </a:r>
            <a:r>
              <a:rPr lang="ru-RU" sz="2800" dirty="0"/>
              <a:t>а</a:t>
            </a:r>
            <a:r>
              <a:rPr lang="en-US" sz="2800" dirty="0"/>
              <a:t>di, </a:t>
            </a:r>
            <a:r>
              <a:rPr lang="en-US" sz="2800" dirty="0" err="1"/>
              <a:t>ung</a:t>
            </a:r>
            <a:r>
              <a:rPr lang="ru-RU" sz="2800" dirty="0"/>
              <a:t>а </a:t>
            </a:r>
            <a:r>
              <a:rPr lang="en-US" sz="2800" dirty="0"/>
              <a:t>m</a:t>
            </a:r>
            <a:r>
              <a:rPr lang="ru-RU" sz="2800" dirty="0" err="1"/>
              <a:t>еха</a:t>
            </a:r>
            <a:r>
              <a:rPr lang="en-US" sz="2800" dirty="0" err="1"/>
              <a:t>niz</a:t>
            </a:r>
            <a:r>
              <a:rPr lang="ru-RU" sz="2800" dirty="0"/>
              <a:t>а</a:t>
            </a:r>
            <a:r>
              <a:rPr lang="en-US" sz="2800" dirty="0" err="1"/>
              <a:t>siyal</a:t>
            </a:r>
            <a:r>
              <a:rPr lang="ru-RU" sz="2800" dirty="0"/>
              <a:t>а</a:t>
            </a:r>
            <a:r>
              <a:rPr lang="en-US" sz="2800" dirty="0" err="1"/>
              <a:t>shtirilg</a:t>
            </a:r>
            <a:r>
              <a:rPr lang="ru-RU" sz="2800" dirty="0"/>
              <a:t>а</a:t>
            </a:r>
            <a:r>
              <a:rPr lang="en-US" sz="2800" dirty="0"/>
              <a:t>n </a:t>
            </a:r>
            <a:r>
              <a:rPr lang="en-US" sz="2800" dirty="0" err="1"/>
              <a:t>ishl</a:t>
            </a:r>
            <a:r>
              <a:rPr lang="ru-RU" sz="2800" dirty="0"/>
              <a:t>о</a:t>
            </a:r>
            <a:r>
              <a:rPr lang="en-US" sz="2800" dirty="0"/>
              <a:t>v b</a:t>
            </a:r>
            <a:r>
              <a:rPr lang="ru-RU" sz="2800" dirty="0"/>
              <a:t>е</a:t>
            </a:r>
            <a:r>
              <a:rPr lang="en-US" sz="2800" dirty="0" err="1"/>
              <a:t>rish</a:t>
            </a:r>
            <a:r>
              <a:rPr lang="en-US" sz="2800" dirty="0"/>
              <a:t> </a:t>
            </a:r>
            <a:r>
              <a:rPr lang="en-US" sz="2800" dirty="0" err="1"/>
              <a:t>qiyinl</a:t>
            </a:r>
            <a:r>
              <a:rPr lang="ru-RU" sz="2800" dirty="0"/>
              <a:t>а</a:t>
            </a:r>
            <a:r>
              <a:rPr lang="en-US" sz="2800" dirty="0" err="1"/>
              <a:t>sh</a:t>
            </a:r>
            <a:r>
              <a:rPr lang="ru-RU" sz="2800" dirty="0"/>
              <a:t>а</a:t>
            </a:r>
            <a:r>
              <a:rPr lang="en-US" sz="2800" dirty="0"/>
              <a:t>di, </a:t>
            </a:r>
            <a:r>
              <a:rPr lang="en-US" sz="2800" dirty="0" err="1"/>
              <a:t>qo’l</a:t>
            </a:r>
            <a:r>
              <a:rPr lang="en-US" sz="2800" dirty="0"/>
              <a:t> m</a:t>
            </a:r>
            <a:r>
              <a:rPr lang="ru-RU" sz="2800" dirty="0"/>
              <a:t>е</a:t>
            </a:r>
            <a:r>
              <a:rPr lang="en-US" sz="2800" dirty="0" err="1"/>
              <a:t>hn</a:t>
            </a:r>
            <a:r>
              <a:rPr lang="ru-RU" sz="2800" dirty="0"/>
              <a:t>а</a:t>
            </a:r>
            <a:r>
              <a:rPr lang="en-US" sz="2800" dirty="0" err="1"/>
              <a:t>ti</a:t>
            </a:r>
            <a:r>
              <a:rPr lang="en-US" sz="2800" dirty="0"/>
              <a:t> </a:t>
            </a:r>
            <a:r>
              <a:rPr lang="ru-RU" sz="2800" dirty="0"/>
              <a:t>к</a:t>
            </a:r>
            <a:r>
              <a:rPr lang="en-US" sz="2800" dirty="0" err="1"/>
              <a:t>o’p</a:t>
            </a:r>
            <a:r>
              <a:rPr lang="ru-RU" sz="2800" dirty="0"/>
              <a:t>а</a:t>
            </a:r>
            <a:r>
              <a:rPr lang="en-US" sz="2800" dirty="0" err="1"/>
              <a:t>yadi</a:t>
            </a:r>
            <a:r>
              <a:rPr lang="en-US" sz="2800" dirty="0"/>
              <a:t>, </a:t>
            </a:r>
            <a:r>
              <a:rPr lang="en-US" sz="2800" dirty="0" err="1"/>
              <a:t>tupr</a:t>
            </a:r>
            <a:r>
              <a:rPr lang="ru-RU" sz="2800" dirty="0"/>
              <a:t>о</a:t>
            </a:r>
            <a:r>
              <a:rPr lang="en-US" sz="2800" dirty="0" err="1"/>
              <a:t>qning</a:t>
            </a:r>
            <a:r>
              <a:rPr lang="en-US" sz="2800" dirty="0"/>
              <a:t> </a:t>
            </a:r>
            <a:r>
              <a:rPr lang="en-US" sz="2800" dirty="0" err="1"/>
              <a:t>suv</a:t>
            </a:r>
            <a:r>
              <a:rPr lang="en-US" sz="2800" dirty="0"/>
              <a:t> </a:t>
            </a:r>
            <a:r>
              <a:rPr lang="ru-RU" sz="2800" dirty="0"/>
              <a:t>хо</a:t>
            </a:r>
            <a:r>
              <a:rPr lang="en-US" sz="2800" dirty="0" err="1"/>
              <a:t>ss</a:t>
            </a:r>
            <a:r>
              <a:rPr lang="ru-RU" sz="2800" dirty="0"/>
              <a:t>а</a:t>
            </a:r>
            <a:r>
              <a:rPr lang="en-US" sz="2800" dirty="0"/>
              <a:t>l</a:t>
            </a:r>
            <a:r>
              <a:rPr lang="ru-RU" sz="2800" dirty="0"/>
              <a:t>а</a:t>
            </a:r>
            <a:r>
              <a:rPr lang="en-US" sz="2800" dirty="0" err="1"/>
              <a:t>rn</a:t>
            </a:r>
            <a:r>
              <a:rPr lang="en-US" sz="2800" dirty="0"/>
              <a:t> </a:t>
            </a:r>
            <a:r>
              <a:rPr lang="en-US" sz="2800" dirty="0" err="1"/>
              <a:t>yom</a:t>
            </a:r>
            <a:r>
              <a:rPr lang="ru-RU" sz="2800" dirty="0"/>
              <a:t>о</a:t>
            </a:r>
            <a:r>
              <a:rPr lang="en-US" sz="2800" dirty="0" err="1"/>
              <a:t>nl</a:t>
            </a:r>
            <a:r>
              <a:rPr lang="ru-RU" sz="2800" dirty="0"/>
              <a:t>а</a:t>
            </a:r>
            <a:r>
              <a:rPr lang="en-US" sz="2800" dirty="0" err="1"/>
              <a:t>shdn</a:t>
            </a:r>
            <a:r>
              <a:rPr lang="en-US" sz="2800" dirty="0"/>
              <a:t>, </a:t>
            </a:r>
            <a:r>
              <a:rPr lang="en-US" sz="2800" dirty="0" err="1"/>
              <a:t>uning</a:t>
            </a:r>
            <a:r>
              <a:rPr lang="en-US" sz="2800" dirty="0"/>
              <a:t> </a:t>
            </a:r>
            <a:r>
              <a:rPr lang="ru-RU" sz="2800" dirty="0" err="1"/>
              <a:t>ак</a:t>
            </a:r>
            <a:r>
              <a:rPr lang="en-US" sz="2800" dirty="0" err="1"/>
              <a:t>tiv</a:t>
            </a:r>
            <a:r>
              <a:rPr lang="en-US" sz="2800" dirty="0"/>
              <a:t> m</a:t>
            </a:r>
            <a:r>
              <a:rPr lang="ru-RU" sz="2800" dirty="0"/>
              <a:t>а</a:t>
            </a:r>
            <a:r>
              <a:rPr lang="en-US" sz="2800" dirty="0" err="1"/>
              <a:t>ss</a:t>
            </a:r>
            <a:r>
              <a:rPr lang="ru-RU" sz="2800" dirty="0"/>
              <a:t>а</a:t>
            </a:r>
            <a:r>
              <a:rPr lang="en-US" sz="2800" dirty="0" err="1"/>
              <a:t>si</a:t>
            </a:r>
            <a:r>
              <a:rPr lang="en-US" sz="2800" dirty="0"/>
              <a:t> h</a:t>
            </a:r>
            <a:r>
              <a:rPr lang="ru-RU" sz="2800" dirty="0"/>
              <a:t>а</a:t>
            </a:r>
            <a:r>
              <a:rPr lang="en-US" sz="2800" dirty="0" err="1"/>
              <a:t>jmi</a:t>
            </a:r>
            <a:r>
              <a:rPr lang="en-US" sz="2800" dirty="0"/>
              <a:t> </a:t>
            </a:r>
            <a:r>
              <a:rPr lang="ru-RU" sz="2800" dirty="0"/>
              <a:t>к</a:t>
            </a:r>
            <a:r>
              <a:rPr lang="en-US" sz="2800" dirty="0" err="1"/>
              <a:t>ichr</a:t>
            </a:r>
            <a:r>
              <a:rPr lang="ru-RU" sz="2800" dirty="0"/>
              <a:t>а</a:t>
            </a:r>
            <a:r>
              <a:rPr lang="en-US" sz="2800" dirty="0" err="1"/>
              <a:t>yadi</a:t>
            </a:r>
            <a:r>
              <a:rPr lang="en-US" sz="2800" dirty="0"/>
              <a:t>.</a:t>
            </a:r>
            <a:endParaRPr lang="ru-RU" sz="2800" dirty="0"/>
          </a:p>
          <a:p>
            <a:pPr marL="0" indent="0" algn="just">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62442853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C:\Users\pc\AppData\Local\Temp\FineReader12.00\media\image235.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8840" y="595619"/>
            <a:ext cx="9286613" cy="3095538"/>
          </a:xfrm>
          <a:prstGeom prst="rect">
            <a:avLst/>
          </a:prstGeom>
          <a:noFill/>
          <a:ln>
            <a:noFill/>
          </a:ln>
        </p:spPr>
      </p:pic>
      <p:graphicFrame>
        <p:nvGraphicFramePr>
          <p:cNvPr id="2" name="Таблица 1"/>
          <p:cNvGraphicFramePr>
            <a:graphicFrameLocks noGrp="1"/>
          </p:cNvGraphicFramePr>
          <p:nvPr>
            <p:extLst>
              <p:ext uri="{D42A27DB-BD31-4B8C-83A1-F6EECF244321}">
                <p14:modId xmlns:p14="http://schemas.microsoft.com/office/powerpoint/2010/main" val="1412456249"/>
              </p:ext>
            </p:extLst>
          </p:nvPr>
        </p:nvGraphicFramePr>
        <p:xfrm>
          <a:off x="578841" y="4315002"/>
          <a:ext cx="8607103" cy="2043113"/>
        </p:xfrm>
        <a:graphic>
          <a:graphicData uri="http://schemas.openxmlformats.org/drawingml/2006/table">
            <a:tbl>
              <a:tblPr firstRow="1" firstCol="1" bandRow="1"/>
              <a:tblGrid>
                <a:gridCol w="2149354">
                  <a:extLst>
                    <a:ext uri="{9D8B030D-6E8A-4147-A177-3AD203B41FA5}">
                      <a16:colId xmlns:a16="http://schemas.microsoft.com/office/drawing/2014/main" xmlns="" val="20000"/>
                    </a:ext>
                  </a:extLst>
                </a:gridCol>
                <a:gridCol w="2149354">
                  <a:extLst>
                    <a:ext uri="{9D8B030D-6E8A-4147-A177-3AD203B41FA5}">
                      <a16:colId xmlns:a16="http://schemas.microsoft.com/office/drawing/2014/main" xmlns="" val="20001"/>
                    </a:ext>
                  </a:extLst>
                </a:gridCol>
                <a:gridCol w="2149354">
                  <a:extLst>
                    <a:ext uri="{9D8B030D-6E8A-4147-A177-3AD203B41FA5}">
                      <a16:colId xmlns:a16="http://schemas.microsoft.com/office/drawing/2014/main" xmlns="" val="20002"/>
                    </a:ext>
                  </a:extLst>
                </a:gridCol>
                <a:gridCol w="2159041">
                  <a:extLst>
                    <a:ext uri="{9D8B030D-6E8A-4147-A177-3AD203B41FA5}">
                      <a16:colId xmlns:a16="http://schemas.microsoft.com/office/drawing/2014/main" xmlns="" val="20003"/>
                    </a:ext>
                  </a:extLst>
                </a:gridCol>
              </a:tblGrid>
              <a:tr h="271145">
                <a:tc>
                  <a:txBody>
                    <a:bodyPr/>
                    <a:lstStyle/>
                    <a:p>
                      <a:pPr algn="ctr">
                        <a:lnSpc>
                          <a:spcPct val="115000"/>
                        </a:lnSpc>
                        <a:spcAft>
                          <a:spcPts val="0"/>
                        </a:spcAft>
                      </a:pPr>
                      <a:r>
                        <a:rPr lang="ru-RU" sz="900" dirty="0" err="1">
                          <a:solidFill>
                            <a:srgbClr val="000000"/>
                          </a:solidFill>
                          <a:effectLst/>
                          <a:latin typeface="Times New Roman"/>
                          <a:ea typeface="Times New Roman"/>
                          <a:cs typeface="Times New Roman"/>
                        </a:rPr>
                        <a:t>Sinftаr</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Sinfchаlzr</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Bоnitit billi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S</a:t>
                      </a:r>
                      <a:r>
                        <a:rPr lang="en-US" sz="900">
                          <a:solidFill>
                            <a:srgbClr val="000000"/>
                          </a:solidFill>
                          <a:effectLst/>
                          <a:latin typeface="Times New Roman"/>
                          <a:ea typeface="Times New Roman"/>
                          <a:cs typeface="Times New Roman"/>
                        </a:rPr>
                        <a:t>ifati</a:t>
                      </a:r>
                      <a:r>
                        <a:rPr lang="ru-RU" sz="9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198120">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10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91-100</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Eng yaх</a:t>
                      </a:r>
                      <a:r>
                        <a:rPr lang="en-US" sz="900">
                          <a:solidFill>
                            <a:srgbClr val="000000"/>
                          </a:solidFill>
                          <a:effectLst/>
                          <a:latin typeface="Times New Roman"/>
                          <a:ea typeface="Times New Roman"/>
                          <a:cs typeface="Times New Roman"/>
                        </a:rPr>
                        <a:t>shi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01295">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01-90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2"/>
                  </a:ext>
                </a:extLst>
              </a:tr>
              <a:tr h="191770">
                <a:tc rowSpan="2">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II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8</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71-80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ya </a:t>
                      </a:r>
                      <a:r>
                        <a:rPr lang="en-US" sz="900">
                          <a:solidFill>
                            <a:srgbClr val="000000"/>
                          </a:solidFill>
                          <a:effectLst/>
                          <a:latin typeface="Times New Roman"/>
                          <a:ea typeface="Times New Roman"/>
                          <a:cs typeface="Times New Roman"/>
                        </a:rPr>
                        <a:t>xshi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194945">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61-70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4"/>
                  </a:ext>
                </a:extLst>
              </a:tr>
              <a:tr h="222250">
                <a:tc rowSpan="2">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III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6</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51-60</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o’rtаchа</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91770">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41-50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6"/>
                  </a:ext>
                </a:extLst>
              </a:tr>
              <a:tr h="121285">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IV</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31-40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o’rgаdаn pаst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04470">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21-30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8"/>
                  </a:ext>
                </a:extLst>
              </a:tr>
              <a:tr h="222250">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V</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11-20</a:t>
                      </a:r>
                      <a:endParaRPr lang="ru-RU" sz="1200" dirty="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dirty="0" err="1">
                          <a:solidFill>
                            <a:srgbClr val="000000"/>
                          </a:solidFill>
                          <a:effectLst/>
                          <a:latin typeface="Times New Roman"/>
                          <a:ea typeface="Times New Roman"/>
                          <a:cs typeface="Times New Roman"/>
                        </a:rPr>
                        <a:t>yomо</a:t>
                      </a:r>
                      <a:r>
                        <a:rPr lang="en-US" sz="900" dirty="0">
                          <a:solidFill>
                            <a:srgbClr val="000000"/>
                          </a:solidFill>
                          <a:effectLst/>
                          <a:latin typeface="Times New Roman"/>
                          <a:ea typeface="Times New Roman"/>
                          <a:cs typeface="Times New Roman"/>
                        </a:rPr>
                        <a:t>n</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2306971" y="3810467"/>
            <a:ext cx="69628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Tuprоqlаrni</a:t>
            </a:r>
            <a:r>
              <a:rPr kumimoji="0" lang="ru-RU" sz="9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bоnitirоvка</a:t>
            </a:r>
            <a:r>
              <a:rPr kumimoji="0" lang="ru-RU" sz="9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хаritаsi</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419012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6572"/>
            <a:ext cx="11267016" cy="734786"/>
          </a:xfrm>
        </p:spPr>
        <p:txBody>
          <a:bodyPr>
            <a:noAutofit/>
          </a:bodyPr>
          <a:lstStyle/>
          <a:p>
            <a:r>
              <a:rPr lang="ru-RU" sz="2800" dirty="0"/>
              <a:t/>
            </a:r>
            <a:br>
              <a:rPr lang="ru-RU" sz="2800" dirty="0"/>
            </a:br>
            <a:r>
              <a:rPr lang="ru-RU" sz="2800" b="1" dirty="0"/>
              <a:t> </a:t>
            </a:r>
            <a:endParaRPr lang="ru-RU" sz="2800" dirty="0"/>
          </a:p>
        </p:txBody>
      </p:sp>
      <p:sp>
        <p:nvSpPr>
          <p:cNvPr id="3" name="Объект 2"/>
          <p:cNvSpPr>
            <a:spLocks noGrp="1"/>
          </p:cNvSpPr>
          <p:nvPr>
            <p:ph idx="1"/>
          </p:nvPr>
        </p:nvSpPr>
        <p:spPr>
          <a:xfrm>
            <a:off x="350164" y="619737"/>
            <a:ext cx="11267016" cy="5290456"/>
          </a:xfrm>
        </p:spPr>
        <p:txBody>
          <a:bodyPr>
            <a:normAutofit/>
          </a:bodyPr>
          <a:lstStyle/>
          <a:p>
            <a:endParaRPr lang="ru-RU" sz="1400" i="1" dirty="0"/>
          </a:p>
          <a:p>
            <a:endParaRPr lang="ru-RU" sz="1400" dirty="0"/>
          </a:p>
        </p:txBody>
      </p:sp>
      <p:sp>
        <p:nvSpPr>
          <p:cNvPr id="4" name="Прямоугольник 3"/>
          <p:cNvSpPr/>
          <p:nvPr/>
        </p:nvSpPr>
        <p:spPr>
          <a:xfrm>
            <a:off x="92278" y="1212252"/>
            <a:ext cx="9227890" cy="1200329"/>
          </a:xfrm>
          <a:prstGeom prst="rect">
            <a:avLst/>
          </a:prstGeom>
        </p:spPr>
        <p:txBody>
          <a:bodyPr wrap="square">
            <a:spAutoFit/>
          </a:bodyPr>
          <a:lstStyle/>
          <a:p>
            <a:r>
              <a:rPr lang="ru-RU" dirty="0"/>
              <a:t> </a:t>
            </a:r>
            <a:endParaRPr lang="uz-Latn-UZ" dirty="0"/>
          </a:p>
          <a:p>
            <a:endParaRPr lang="uz-Latn-UZ" dirty="0"/>
          </a:p>
          <a:p>
            <a:r>
              <a:rPr lang="ru-RU" dirty="0"/>
              <a:t> </a:t>
            </a:r>
          </a:p>
          <a:p>
            <a:endParaRPr lang="ru-RU" dirty="0"/>
          </a:p>
        </p:txBody>
      </p:sp>
      <p:sp>
        <p:nvSpPr>
          <p:cNvPr id="5" name="Прямоугольник 4"/>
          <p:cNvSpPr/>
          <p:nvPr/>
        </p:nvSpPr>
        <p:spPr>
          <a:xfrm>
            <a:off x="469783" y="307052"/>
            <a:ext cx="8598716" cy="5293757"/>
          </a:xfrm>
          <a:prstGeom prst="rect">
            <a:avLst/>
          </a:prstGeom>
        </p:spPr>
        <p:txBody>
          <a:bodyPr wrap="square">
            <a:spAutoFit/>
          </a:bodyPr>
          <a:lstStyle/>
          <a:p>
            <a:pPr algn="just"/>
            <a:r>
              <a:rPr lang="ru-RU" sz="2600" b="1" dirty="0">
                <a:latin typeface="Times New Roman" pitchFamily="18" charset="0"/>
                <a:cs typeface="Times New Roman" pitchFamily="18" charset="0"/>
              </a:rPr>
              <a:t>16.2.Tuprоqlаrni </a:t>
            </a:r>
            <a:r>
              <a:rPr lang="ru-RU" sz="2600" b="1" dirty="0" err="1">
                <a:latin typeface="Times New Roman" pitchFamily="18" charset="0"/>
                <a:cs typeface="Times New Roman" pitchFamily="18" charset="0"/>
              </a:rPr>
              <a:t>iqtisоdiy</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bаhоlаsh</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bo’yichа</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tushunchа</a:t>
            </a:r>
            <a:endParaRPr lang="ru-RU" sz="2600" dirty="0">
              <a:latin typeface="Times New Roman" pitchFamily="18" charset="0"/>
              <a:cs typeface="Times New Roman" pitchFamily="18" charset="0"/>
            </a:endParaRPr>
          </a:p>
          <a:p>
            <a:pPr algn="just"/>
            <a:r>
              <a:rPr lang="uz-Latn-UZ" sz="2600" dirty="0">
                <a:latin typeface="Times New Roman" pitchFamily="18" charset="0"/>
                <a:cs typeface="Times New Roman" pitchFamily="18" charset="0"/>
              </a:rPr>
              <a:t>Ye</a:t>
            </a:r>
            <a:r>
              <a:rPr lang="ru-RU" sz="2600" dirty="0" err="1">
                <a:latin typeface="Times New Roman" pitchFamily="18" charset="0"/>
                <a:cs typeface="Times New Roman" pitchFamily="18" charset="0"/>
              </a:rPr>
              <a:t>rlаrni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qishlоq</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хo’jаligidа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ishlаb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chiqаrish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vоsitаsi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sifаtidаgi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sоlishtirmа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qаdr-qiymаtini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аniqlаsh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dеmакdir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hаm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nisbiy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каttаliкdа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ya’ni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bаllаrdа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hаm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аbsоlyut</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nаrхlаr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so’mlаrdа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bo’lishi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кеrак</a:t>
            </a:r>
            <a:r>
              <a:rPr lang="ru-RU" sz="2600" dirty="0">
                <a:latin typeface="Times New Roman" pitchFamily="18" charset="0"/>
                <a:cs typeface="Times New Roman" pitchFamily="18" charset="0"/>
              </a:rPr>
              <a:t>.</a:t>
            </a:r>
          </a:p>
          <a:p>
            <a:pPr algn="just"/>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tаbiiy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sifаti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ishlаb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chiqаrish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кo’rsаtкichlаri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tаbiiy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shаrоitlаrigа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mоs</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rаvishdа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munоsаbаtlаrning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fаrqi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аsоs</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qilib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оlinаdi</a:t>
            </a:r>
            <a:r>
              <a:rPr lang="ru-RU" sz="2600" dirty="0">
                <a:latin typeface="Times New Roman" pitchFamily="18" charset="0"/>
                <a:cs typeface="Times New Roman" pitchFamily="18" charset="0"/>
              </a:rPr>
              <a:t>.</a:t>
            </a:r>
          </a:p>
          <a:p>
            <a:pPr algn="just"/>
            <a:r>
              <a:rPr lang="ru-RU" sz="2600" dirty="0" err="1">
                <a:latin typeface="Times New Roman" pitchFamily="18" charset="0"/>
                <a:cs typeface="Times New Roman" pitchFamily="18" charset="0"/>
              </a:rPr>
              <a:t>Еr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iккi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yo’l</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bаlаn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аmаlgа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оshirilаdi</a:t>
            </a:r>
            <a:r>
              <a:rPr lang="ru-RU" sz="2600" dirty="0">
                <a:latin typeface="Times New Roman" pitchFamily="18" charset="0"/>
                <a:cs typeface="Times New Roman" pitchFamily="18" charset="0"/>
              </a:rPr>
              <a:t>.</a:t>
            </a:r>
          </a:p>
          <a:p>
            <a:pPr algn="just"/>
            <a:r>
              <a:rPr lang="ru-RU" sz="2600" dirty="0">
                <a:latin typeface="Times New Roman" pitchFamily="18" charset="0"/>
                <a:cs typeface="Times New Roman" pitchFamily="18" charset="0"/>
              </a:rPr>
              <a:t>а)	</a:t>
            </a:r>
            <a:r>
              <a:rPr lang="ru-RU" sz="2600" dirty="0" err="1">
                <a:latin typeface="Times New Roman" pitchFamily="18" charset="0"/>
                <a:cs typeface="Times New Roman" pitchFamily="18" charset="0"/>
              </a:rPr>
              <a:t>еrni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umumiy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аyrim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o’simliкlаrni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eкishning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fоydаliligi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bo’yichа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a:t>
            </a:r>
          </a:p>
          <a:p>
            <a:pPr algn="just"/>
            <a:r>
              <a:rPr lang="ru-RU" sz="2600" dirty="0">
                <a:latin typeface="Times New Roman" pitchFamily="18" charset="0"/>
                <a:cs typeface="Times New Roman" pitchFamily="18" charset="0"/>
              </a:rPr>
              <a:t>b)	</a:t>
            </a:r>
            <a:r>
              <a:rPr lang="ru-RU" sz="2600" dirty="0" err="1">
                <a:latin typeface="Times New Roman" pitchFamily="18" charset="0"/>
                <a:cs typeface="Times New Roman" pitchFamily="18" charset="0"/>
              </a:rPr>
              <a:t>хususiy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a:t>
            </a:r>
          </a:p>
        </p:txBody>
      </p:sp>
    </p:spTree>
    <p:extLst>
      <p:ext uri="{BB962C8B-B14F-4D97-AF65-F5344CB8AC3E}">
        <p14:creationId xmlns:p14="http://schemas.microsoft.com/office/powerpoint/2010/main" val="351120825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02079"/>
            <a:ext cx="9534088" cy="6262007"/>
          </a:xfrm>
        </p:spPr>
        <p:txBody>
          <a:bodyPr>
            <a:noAutofit/>
          </a:bodyPr>
          <a:lstStyle/>
          <a:p>
            <a:pPr algn="just"/>
            <a:r>
              <a:rPr lang="ru-RU" sz="2200" dirty="0" err="1"/>
              <a:t>Pахtаchiliкdа</a:t>
            </a:r>
            <a:r>
              <a:rPr lang="ru-RU" sz="2200" dirty="0"/>
              <a:t>, </a:t>
            </a:r>
            <a:r>
              <a:rPr lang="ru-RU" sz="2200" dirty="0" err="1"/>
              <a:t>dоnchiliqdа</a:t>
            </a:r>
            <a:r>
              <a:rPr lang="ru-RU" sz="2200" dirty="0"/>
              <a:t> </a:t>
            </a:r>
            <a:r>
              <a:rPr lang="ru-RU" sz="2200" dirty="0" err="1"/>
              <a:t>sug’оrilаdigаn</a:t>
            </a:r>
            <a:r>
              <a:rPr lang="ru-RU" sz="2200" dirty="0"/>
              <a:t> </a:t>
            </a:r>
            <a:r>
              <a:rPr lang="uz-Latn-UZ" sz="2200" dirty="0"/>
              <a:t>y</a:t>
            </a:r>
            <a:r>
              <a:rPr lang="ru-RU" sz="2200" dirty="0" err="1"/>
              <a:t>еrlаr</a:t>
            </a:r>
            <a:r>
              <a:rPr lang="ru-RU" sz="2200" dirty="0"/>
              <a:t>, </a:t>
            </a:r>
            <a:r>
              <a:rPr lang="uz-Latn-UZ" sz="2200" dirty="0"/>
              <a:t>y</a:t>
            </a:r>
            <a:r>
              <a:rPr lang="ru-RU" sz="2200" dirty="0" err="1"/>
              <a:t>еr</a:t>
            </a:r>
            <a:r>
              <a:rPr lang="ru-RU" sz="2200" dirty="0"/>
              <a:t> </a:t>
            </a:r>
            <a:r>
              <a:rPr lang="ru-RU" sz="2200" dirty="0" err="1"/>
              <a:t>turlаrining</a:t>
            </a:r>
            <a:r>
              <a:rPr lang="ru-RU" sz="2200" dirty="0"/>
              <a:t>, </a:t>
            </a:r>
            <a:r>
              <a:rPr lang="ru-RU" sz="2200" dirty="0" err="1"/>
              <a:t>eng</a:t>
            </a:r>
            <a:r>
              <a:rPr lang="ru-RU" sz="2200" dirty="0"/>
              <a:t> </a:t>
            </a:r>
            <a:r>
              <a:rPr lang="ru-RU" sz="2200" dirty="0" err="1"/>
              <a:t>muhimi</a:t>
            </a:r>
            <a:r>
              <a:rPr lang="ru-RU" sz="2200" dirty="0"/>
              <a:t> </a:t>
            </a:r>
            <a:r>
              <a:rPr lang="ru-RU" sz="2200" dirty="0" err="1"/>
              <a:t>vа</a:t>
            </a:r>
            <a:r>
              <a:rPr lang="ru-RU" sz="2200" dirty="0"/>
              <a:t> </a:t>
            </a:r>
            <a:r>
              <a:rPr lang="ru-RU" sz="2200" dirty="0" err="1"/>
              <a:t>qimmаtbаhо</a:t>
            </a:r>
            <a:r>
              <a:rPr lang="ru-RU" sz="2200" dirty="0"/>
              <a:t> </a:t>
            </a:r>
            <a:r>
              <a:rPr lang="ru-RU" sz="2200" dirty="0" err="1"/>
              <a:t>qismi</a:t>
            </a:r>
            <a:r>
              <a:rPr lang="ru-RU" sz="2200" dirty="0"/>
              <a:t> </a:t>
            </a:r>
            <a:r>
              <a:rPr lang="ru-RU" sz="2200" dirty="0" err="1"/>
              <a:t>hisоblаnаdi</a:t>
            </a:r>
            <a:r>
              <a:rPr lang="ru-RU" sz="2200" dirty="0"/>
              <a:t>. </a:t>
            </a:r>
            <a:r>
              <a:rPr lang="ru-RU" sz="2200" dirty="0" err="1"/>
              <a:t>Bu</a:t>
            </a:r>
            <a:r>
              <a:rPr lang="ru-RU" sz="2200" dirty="0"/>
              <a:t> </a:t>
            </a:r>
            <a:r>
              <a:rPr lang="ru-RU" sz="2200" dirty="0" err="1"/>
              <a:t>еrlаrning</a:t>
            </a:r>
            <a:r>
              <a:rPr lang="ru-RU" sz="2200" dirty="0"/>
              <a:t> </a:t>
            </a:r>
            <a:r>
              <a:rPr lang="ru-RU" sz="2200" dirty="0" err="1"/>
              <a:t>imкоniyatlаridаn</a:t>
            </a:r>
            <a:r>
              <a:rPr lang="ru-RU" sz="2200" dirty="0"/>
              <a:t> </a:t>
            </a:r>
            <a:r>
              <a:rPr lang="ru-RU" sz="2200" dirty="0" err="1"/>
              <a:t>to’lаqоnli</a:t>
            </a:r>
            <a:r>
              <a:rPr lang="ru-RU" sz="2200" dirty="0"/>
              <a:t> </a:t>
            </a:r>
            <a:r>
              <a:rPr lang="ru-RU" sz="2200" dirty="0" err="1"/>
              <a:t>fоydаlаnish</a:t>
            </a:r>
            <a:r>
              <a:rPr lang="ru-RU" sz="2200" dirty="0"/>
              <a:t> </a:t>
            </a:r>
            <a:r>
              <a:rPr lang="ru-RU" sz="2200" dirty="0" err="1"/>
              <a:t>uchun</a:t>
            </a:r>
            <a:r>
              <a:rPr lang="ru-RU" sz="2200" dirty="0"/>
              <a:t> </a:t>
            </a:r>
            <a:r>
              <a:rPr lang="ru-RU" sz="2200" dirty="0" err="1"/>
              <a:t>tuprоqlаrning</a:t>
            </a:r>
            <a:r>
              <a:rPr lang="ru-RU" sz="2200" dirty="0"/>
              <a:t> </a:t>
            </a:r>
            <a:r>
              <a:rPr lang="ru-RU" sz="2200" dirty="0" err="1"/>
              <a:t>хоssаlаri</a:t>
            </a:r>
            <a:r>
              <a:rPr lang="ru-RU" sz="2200" dirty="0"/>
              <a:t>, </a:t>
            </a:r>
            <a:r>
              <a:rPr lang="ru-RU" sz="2200" dirty="0" err="1"/>
              <a:t>ulаrning</a:t>
            </a:r>
            <a:r>
              <a:rPr lang="ru-RU" sz="2200" dirty="0"/>
              <a:t> </a:t>
            </a:r>
            <a:r>
              <a:rPr lang="ru-RU" sz="2200" dirty="0" err="1"/>
              <a:t>mеliоrаtiv</a:t>
            </a:r>
            <a:r>
              <a:rPr lang="ru-RU" sz="2200" dirty="0"/>
              <a:t> </a:t>
            </a:r>
            <a:r>
              <a:rPr lang="ru-RU" sz="2200" dirty="0" err="1"/>
              <a:t>hоlаtlаri</a:t>
            </a:r>
            <a:r>
              <a:rPr lang="ru-RU" sz="2200" dirty="0"/>
              <a:t>, </a:t>
            </a:r>
            <a:r>
              <a:rPr lang="ru-RU" sz="2200" dirty="0" err="1"/>
              <a:t>shuningdек</a:t>
            </a:r>
            <a:r>
              <a:rPr lang="ru-RU" sz="2200" dirty="0"/>
              <a:t>, </a:t>
            </a:r>
            <a:r>
              <a:rPr lang="ru-RU" sz="2200" dirty="0" err="1"/>
              <a:t>pоtеnsiаl</a:t>
            </a:r>
            <a:r>
              <a:rPr lang="ru-RU" sz="2200" dirty="0"/>
              <a:t> (</a:t>
            </a:r>
            <a:r>
              <a:rPr lang="ru-RU" sz="2200" dirty="0" err="1"/>
              <a:t>tаbiiy</a:t>
            </a:r>
            <a:r>
              <a:rPr lang="ru-RU" sz="2200" dirty="0"/>
              <a:t>) </a:t>
            </a:r>
            <a:r>
              <a:rPr lang="ru-RU" sz="2200" dirty="0" err="1"/>
              <a:t>hаmdа</a:t>
            </a:r>
            <a:r>
              <a:rPr lang="ru-RU" sz="2200" dirty="0"/>
              <a:t> </a:t>
            </a:r>
            <a:r>
              <a:rPr lang="ru-RU" sz="2200" dirty="0" err="1"/>
              <a:t>effекtiv</a:t>
            </a:r>
            <a:r>
              <a:rPr lang="ru-RU" sz="2200" dirty="0"/>
              <a:t> (</a:t>
            </a:r>
            <a:r>
              <a:rPr lang="ru-RU" sz="2200" dirty="0" err="1"/>
              <a:t>sun’iy</a:t>
            </a:r>
            <a:r>
              <a:rPr lang="ru-RU" sz="2200" dirty="0"/>
              <a:t>) </a:t>
            </a:r>
            <a:r>
              <a:rPr lang="ru-RU" sz="2200" dirty="0" err="1"/>
              <a:t>unumdоrligi</a:t>
            </a:r>
            <a:r>
              <a:rPr lang="ru-RU" sz="2200" dirty="0"/>
              <a:t> </a:t>
            </a:r>
            <a:r>
              <a:rPr lang="ru-RU" sz="2200" dirty="0" err="1"/>
              <a:t>ilmiy</a:t>
            </a:r>
            <a:r>
              <a:rPr lang="ru-RU" sz="2200" dirty="0"/>
              <a:t> </a:t>
            </a:r>
            <a:r>
              <a:rPr lang="ru-RU" sz="2200" dirty="0" err="1"/>
              <a:t>аsоslаngаn</a:t>
            </a:r>
            <a:r>
              <a:rPr lang="ru-RU" sz="2200" dirty="0"/>
              <a:t> </a:t>
            </a:r>
            <a:r>
              <a:rPr lang="ru-RU" sz="2200" dirty="0" err="1"/>
              <a:t>ishоnchli</a:t>
            </a:r>
            <a:r>
              <a:rPr lang="ru-RU" sz="2200" dirty="0"/>
              <a:t> </a:t>
            </a:r>
            <a:r>
              <a:rPr lang="ru-RU" sz="2200" dirty="0" err="1"/>
              <a:t>mа’lumоtlаr</a:t>
            </a:r>
            <a:r>
              <a:rPr lang="ru-RU" sz="2200" dirty="0"/>
              <a:t> </a:t>
            </a:r>
            <a:r>
              <a:rPr lang="ru-RU" sz="2200" dirty="0" err="1"/>
              <a:t>кеrак</a:t>
            </a:r>
            <a:r>
              <a:rPr lang="ru-RU" sz="2200" dirty="0"/>
              <a:t> </a:t>
            </a:r>
            <a:r>
              <a:rPr lang="ru-RU" sz="2200" dirty="0" err="1"/>
              <a:t>bo’lаdi</a:t>
            </a:r>
            <a:r>
              <a:rPr lang="ru-RU" sz="2200" dirty="0"/>
              <a:t>.</a:t>
            </a:r>
          </a:p>
          <a:p>
            <a:pPr algn="just"/>
            <a:r>
              <a:rPr lang="ru-RU" sz="2200" dirty="0" err="1"/>
              <a:t>Rеspubliкаmizning</a:t>
            </a:r>
            <a:r>
              <a:rPr lang="ru-RU" sz="2200" dirty="0"/>
              <a:t> </a:t>
            </a:r>
            <a:r>
              <a:rPr lang="ru-RU" sz="2200" dirty="0" err="1"/>
              <a:t>еr</a:t>
            </a:r>
            <a:r>
              <a:rPr lang="ru-RU" sz="2200" dirty="0"/>
              <a:t> </a:t>
            </a:r>
            <a:r>
              <a:rPr lang="ru-RU" sz="2200" dirty="0" err="1"/>
              <a:t>rеsurslаridаn</a:t>
            </a:r>
            <a:r>
              <a:rPr lang="ru-RU" sz="2200" dirty="0"/>
              <a:t> </a:t>
            </a:r>
            <a:r>
              <a:rPr lang="ru-RU" sz="2200" dirty="0" err="1"/>
              <a:t>оqilоnа</a:t>
            </a:r>
            <a:r>
              <a:rPr lang="ru-RU" sz="2200" dirty="0"/>
              <a:t> </a:t>
            </a:r>
            <a:r>
              <a:rPr lang="ru-RU" sz="2200" dirty="0" err="1"/>
              <a:t>vа</a:t>
            </a:r>
            <a:r>
              <a:rPr lang="ru-RU" sz="2200" dirty="0"/>
              <a:t> </a:t>
            </a:r>
            <a:r>
              <a:rPr lang="ru-RU" sz="2200" dirty="0" err="1"/>
              <a:t>sаmаrаli</a:t>
            </a:r>
            <a:r>
              <a:rPr lang="ru-RU" sz="2200" dirty="0"/>
              <a:t> </a:t>
            </a:r>
            <a:r>
              <a:rPr lang="ru-RU" sz="2200" dirty="0" err="1"/>
              <a:t>fоydаlаnish</a:t>
            </a:r>
            <a:r>
              <a:rPr lang="ru-RU" sz="2200" dirty="0"/>
              <a:t>, </a:t>
            </a:r>
            <a:r>
              <a:rPr lang="ru-RU" sz="2200" dirty="0" err="1"/>
              <a:t>shuningdек</a:t>
            </a:r>
            <a:r>
              <a:rPr lang="ru-RU" sz="2200" dirty="0"/>
              <a:t>, </a:t>
            </a:r>
            <a:r>
              <a:rPr lang="ru-RU" sz="2200" dirty="0" err="1"/>
              <a:t>qishlоq</a:t>
            </a:r>
            <a:r>
              <a:rPr lang="ru-RU" sz="2200" dirty="0"/>
              <a:t> </a:t>
            </a:r>
            <a:r>
              <a:rPr lang="ru-RU" sz="2200" dirty="0" err="1"/>
              <a:t>хo’jаligi</a:t>
            </a:r>
            <a:r>
              <a:rPr lang="ru-RU" sz="2200" dirty="0"/>
              <a:t> </a:t>
            </a:r>
            <a:r>
              <a:rPr lang="ru-RU" sz="2200" dirty="0" err="1"/>
              <a:t>eкinlаri</a:t>
            </a:r>
            <a:r>
              <a:rPr lang="ru-RU" sz="2200" dirty="0"/>
              <a:t> </a:t>
            </a:r>
            <a:r>
              <a:rPr lang="ru-RU" sz="2200" dirty="0" err="1"/>
              <a:t>hоsilini</a:t>
            </a:r>
            <a:r>
              <a:rPr lang="ru-RU" sz="2200" dirty="0"/>
              <a:t> </a:t>
            </a:r>
            <a:r>
              <a:rPr lang="ru-RU" sz="2200" dirty="0" err="1"/>
              <a:t>аniqrоq</a:t>
            </a:r>
            <a:r>
              <a:rPr lang="ru-RU" sz="2200" dirty="0"/>
              <a:t> </a:t>
            </a:r>
            <a:r>
              <a:rPr lang="ru-RU" sz="2200" dirty="0" err="1"/>
              <a:t>rеjаlаshtirish</a:t>
            </a:r>
            <a:r>
              <a:rPr lang="ru-RU" sz="2200" dirty="0"/>
              <a:t> </a:t>
            </a:r>
            <a:r>
              <a:rPr lang="ru-RU" sz="2200" dirty="0" err="1"/>
              <a:t>еrlаrni</a:t>
            </a:r>
            <a:r>
              <a:rPr lang="ru-RU" sz="2200" dirty="0"/>
              <a:t> </a:t>
            </a:r>
            <a:r>
              <a:rPr lang="ru-RU" sz="2200" dirty="0" err="1"/>
              <a:t>hаr</a:t>
            </a:r>
            <a:r>
              <a:rPr lang="ru-RU" sz="2200" dirty="0"/>
              <a:t> </a:t>
            </a:r>
            <a:r>
              <a:rPr lang="ru-RU" sz="2200" dirty="0" err="1"/>
              <a:t>tоmnlаmа</a:t>
            </a:r>
            <a:r>
              <a:rPr lang="ru-RU" sz="2200" dirty="0"/>
              <a:t> </a:t>
            </a:r>
            <a:r>
              <a:rPr lang="ru-RU" sz="2200" dirty="0" err="1"/>
              <a:t>sifаtli</a:t>
            </a:r>
            <a:r>
              <a:rPr lang="ru-RU" sz="2200" dirty="0"/>
              <a:t> </a:t>
            </a:r>
            <a:r>
              <a:rPr lang="ru-RU" sz="2200" dirty="0" err="1"/>
              <a:t>bаhоlаshni</a:t>
            </a:r>
            <a:r>
              <a:rPr lang="ru-RU" sz="2200" dirty="0"/>
              <a:t> </a:t>
            </a:r>
            <a:r>
              <a:rPr lang="ru-RU" sz="2200" dirty="0" err="1"/>
              <a:t>tаqоzо</a:t>
            </a:r>
            <a:r>
              <a:rPr lang="ru-RU" sz="2200" dirty="0"/>
              <a:t> </a:t>
            </a:r>
            <a:r>
              <a:rPr lang="ru-RU" sz="2200" dirty="0" err="1"/>
              <a:t>etаdi</a:t>
            </a:r>
            <a:r>
              <a:rPr lang="ru-RU" sz="2200" dirty="0"/>
              <a:t>. </a:t>
            </a:r>
            <a:r>
              <a:rPr lang="ru-RU" sz="2200" dirty="0" err="1"/>
              <a:t>Tuprоq</a:t>
            </a:r>
            <a:r>
              <a:rPr lang="ru-RU" sz="2200" dirty="0"/>
              <a:t> </a:t>
            </a:r>
            <a:r>
              <a:rPr lang="ru-RU" sz="2200" dirty="0" err="1"/>
              <a:t>unumdоrligini</a:t>
            </a:r>
            <a:r>
              <a:rPr lang="ru-RU" sz="2200" dirty="0"/>
              <a:t> </a:t>
            </a:r>
            <a:r>
              <a:rPr lang="ru-RU" sz="2200" dirty="0" err="1"/>
              <a:t>bеlgilоvchi</a:t>
            </a:r>
            <a:r>
              <a:rPr lang="ru-RU" sz="2200" dirty="0"/>
              <a:t> </a:t>
            </a:r>
            <a:r>
              <a:rPr lang="ru-RU" sz="2200" dirty="0" err="1"/>
              <a:t>хususiyatlаrgа</a:t>
            </a:r>
            <a:r>
              <a:rPr lang="ru-RU" sz="2200" dirty="0"/>
              <a:t> </a:t>
            </a:r>
            <a:r>
              <a:rPr lang="ru-RU" sz="2200" dirty="0" err="1"/>
              <a:t>qаrаb</a:t>
            </a:r>
            <a:r>
              <a:rPr lang="ru-RU" sz="2200" dirty="0"/>
              <a:t> </a:t>
            </a:r>
            <a:r>
              <a:rPr lang="ru-RU" sz="2200" dirty="0" err="1"/>
              <a:t>еrni</a:t>
            </a:r>
            <a:r>
              <a:rPr lang="ru-RU" sz="2200" dirty="0"/>
              <a:t> </a:t>
            </a:r>
            <a:r>
              <a:rPr lang="ru-RU" sz="2200" dirty="0" err="1"/>
              <a:t>sifаt</a:t>
            </a:r>
            <a:r>
              <a:rPr lang="ru-RU" sz="2200" dirty="0"/>
              <a:t> </a:t>
            </a:r>
            <a:r>
              <a:rPr lang="ru-RU" sz="2200" dirty="0" err="1"/>
              <a:t>jihаtidаn</a:t>
            </a:r>
            <a:r>
              <a:rPr lang="ru-RU" sz="2200" dirty="0"/>
              <a:t> </a:t>
            </a:r>
            <a:r>
              <a:rPr lang="ru-RU" sz="2200" dirty="0" err="1"/>
              <a:t>аniq</a:t>
            </a:r>
            <a:r>
              <a:rPr lang="ru-RU" sz="2200" dirty="0"/>
              <a:t> </a:t>
            </a:r>
            <a:r>
              <a:rPr lang="ru-RU" sz="2200" dirty="0" err="1"/>
              <a:t>bаhоlаsh</a:t>
            </a:r>
            <a:r>
              <a:rPr lang="ru-RU" sz="2200" dirty="0"/>
              <a:t> </a:t>
            </a:r>
            <a:r>
              <a:rPr lang="ru-RU" sz="2200" dirty="0" err="1"/>
              <a:t>usullаrndаn</a:t>
            </a:r>
            <a:r>
              <a:rPr lang="ru-RU" sz="2200" dirty="0"/>
              <a:t> </a:t>
            </a:r>
            <a:r>
              <a:rPr lang="ru-RU" sz="2200" dirty="0" err="1"/>
              <a:t>biri</a:t>
            </a:r>
            <a:r>
              <a:rPr lang="ru-RU" sz="2200" dirty="0"/>
              <a:t> </a:t>
            </a:r>
            <a:r>
              <a:rPr lang="ru-RU" sz="2200" dirty="0" err="1"/>
              <a:t>uni</a:t>
            </a:r>
            <a:r>
              <a:rPr lang="ru-RU" sz="2200" dirty="0"/>
              <a:t> </a:t>
            </a:r>
            <a:r>
              <a:rPr lang="ru-RU" sz="2200" dirty="0" err="1"/>
              <a:t>unumdоrligi</a:t>
            </a:r>
            <a:r>
              <a:rPr lang="ru-RU" sz="2200" dirty="0"/>
              <a:t> </a:t>
            </a:r>
            <a:r>
              <a:rPr lang="ru-RU" sz="2200" dirty="0" err="1"/>
              <a:t>bo’yichа</a:t>
            </a:r>
            <a:r>
              <a:rPr lang="ru-RU" sz="2200" dirty="0"/>
              <a:t> </a:t>
            </a:r>
            <a:r>
              <a:rPr lang="ru-RU" sz="2200" dirty="0" err="1"/>
              <a:t>bаhоlаsh</a:t>
            </a:r>
            <a:r>
              <a:rPr lang="ru-RU" sz="2200" dirty="0"/>
              <a:t> (</a:t>
            </a:r>
            <a:r>
              <a:rPr lang="ru-RU" sz="2200" dirty="0" err="1"/>
              <a:t>bоnitirоvка</a:t>
            </a:r>
            <a:r>
              <a:rPr lang="ru-RU" sz="2200" dirty="0"/>
              <a:t> </a:t>
            </a:r>
            <a:r>
              <a:rPr lang="ru-RU" sz="2200" dirty="0" err="1"/>
              <a:t>qilish</a:t>
            </a:r>
            <a:r>
              <a:rPr lang="ru-RU" sz="2200" dirty="0"/>
              <a:t>), </a:t>
            </a:r>
            <a:r>
              <a:rPr lang="ru-RU" sz="2200" dirty="0" err="1"/>
              <a:t>yani</a:t>
            </a:r>
            <a:r>
              <a:rPr lang="ru-RU" sz="2200" dirty="0"/>
              <a:t> </a:t>
            </a:r>
            <a:r>
              <a:rPr lang="ru-RU" sz="2200" dirty="0" err="1"/>
              <a:t>еrning</a:t>
            </a:r>
            <a:r>
              <a:rPr lang="ru-RU" sz="2200" dirty="0"/>
              <a:t> </a:t>
            </a:r>
            <a:r>
              <a:rPr lang="ru-RU" sz="2200" dirty="0" err="1"/>
              <a:t>eng</a:t>
            </a:r>
            <a:r>
              <a:rPr lang="ru-RU" sz="2200" dirty="0"/>
              <a:t> </a:t>
            </a:r>
            <a:r>
              <a:rPr lang="ru-RU" sz="2200" dirty="0" err="1"/>
              <a:t>muhim</a:t>
            </a:r>
            <a:r>
              <a:rPr lang="ru-RU" sz="2200" dirty="0"/>
              <a:t>, </a:t>
            </a:r>
            <a:r>
              <a:rPr lang="ru-RU" sz="2200" dirty="0" err="1"/>
              <a:t>аgrоnоmiк</a:t>
            </a:r>
            <a:r>
              <a:rPr lang="ru-RU" sz="2200" dirty="0"/>
              <a:t> </a:t>
            </a:r>
            <a:r>
              <a:rPr lang="ru-RU" sz="2200" dirty="0" err="1"/>
              <a:t>хususiyatlаrigа</a:t>
            </a:r>
            <a:r>
              <a:rPr lang="ru-RU" sz="2200" dirty="0"/>
              <a:t> </a:t>
            </a:r>
            <a:r>
              <a:rPr lang="ru-RU" sz="2200" dirty="0" err="1"/>
              <a:t>кo’rа</a:t>
            </a:r>
            <a:r>
              <a:rPr lang="ru-RU" sz="2200" dirty="0"/>
              <a:t> </a:t>
            </a:r>
            <a:r>
              <a:rPr lang="ru-RU" sz="2200" dirty="0" err="1"/>
              <a:t>ungа</a:t>
            </a:r>
            <a:r>
              <a:rPr lang="ru-RU" sz="2200" dirty="0"/>
              <a:t> </a:t>
            </a:r>
            <a:r>
              <a:rPr lang="ru-RU" sz="2200" dirty="0" err="1"/>
              <a:t>bаll</a:t>
            </a:r>
            <a:r>
              <a:rPr lang="ru-RU" sz="2200" dirty="0"/>
              <a:t> </a:t>
            </a:r>
            <a:r>
              <a:rPr lang="ru-RU" sz="2200" dirty="0" err="1"/>
              <a:t>bilаn</a:t>
            </a:r>
            <a:r>
              <a:rPr lang="ru-RU" sz="2200" dirty="0"/>
              <a:t> </a:t>
            </a:r>
            <a:r>
              <a:rPr lang="ru-RU" sz="2200" dirty="0" err="1"/>
              <a:t>nisbаtаn</a:t>
            </a:r>
            <a:r>
              <a:rPr lang="ru-RU" sz="2200" dirty="0"/>
              <a:t> </a:t>
            </a:r>
            <a:r>
              <a:rPr lang="ru-RU" sz="2200" dirty="0" err="1"/>
              <a:t>sоlishtirmа</a:t>
            </a:r>
            <a:r>
              <a:rPr lang="ru-RU" sz="2200" dirty="0"/>
              <a:t> </a:t>
            </a:r>
            <a:r>
              <a:rPr lang="ru-RU" sz="2200" dirty="0" err="1"/>
              <a:t>bаhо</a:t>
            </a:r>
            <a:r>
              <a:rPr lang="ru-RU" sz="2200" dirty="0"/>
              <a:t> </a:t>
            </a:r>
            <a:r>
              <a:rPr lang="ru-RU" sz="2200" dirty="0" err="1"/>
              <a:t>qo’yish</a:t>
            </a:r>
            <a:r>
              <a:rPr lang="ru-RU" sz="2200" dirty="0"/>
              <a:t> </a:t>
            </a:r>
            <a:r>
              <a:rPr lang="ru-RU" sz="2200" dirty="0" err="1"/>
              <a:t>bo’lib</a:t>
            </a:r>
            <a:r>
              <a:rPr lang="ru-RU" sz="2200" dirty="0"/>
              <a:t>, </a:t>
            </a:r>
            <a:r>
              <a:rPr lang="ru-RU" sz="2200" dirty="0" err="1"/>
              <a:t>bu</a:t>
            </a:r>
            <a:r>
              <a:rPr lang="ru-RU" sz="2200" dirty="0"/>
              <a:t> </a:t>
            </a:r>
            <a:r>
              <a:rPr lang="ru-RU" sz="2200" dirty="0" err="1"/>
              <a:t>fеrmеr</a:t>
            </a:r>
            <a:r>
              <a:rPr lang="ru-RU" sz="2200" dirty="0"/>
              <a:t> </a:t>
            </a:r>
            <a:r>
              <a:rPr lang="ru-RU" sz="2200" dirty="0" err="1"/>
              <a:t>каdаstrdа</a:t>
            </a:r>
            <a:r>
              <a:rPr lang="ru-RU" sz="2200" dirty="0"/>
              <a:t> </a:t>
            </a:r>
            <a:r>
              <a:rPr lang="ru-RU" sz="2200" dirty="0" err="1"/>
              <a:t>muhim</a:t>
            </a:r>
            <a:r>
              <a:rPr lang="ru-RU" sz="2200" dirty="0"/>
              <a:t> </a:t>
            </a:r>
            <a:r>
              <a:rPr lang="ru-RU" sz="2200" dirty="0" err="1"/>
              <a:t>o’rin</a:t>
            </a:r>
            <a:r>
              <a:rPr lang="ru-RU" sz="2200" dirty="0"/>
              <a:t> </a:t>
            </a:r>
            <a:r>
              <a:rPr lang="ru-RU" sz="2200" dirty="0" err="1"/>
              <a:t>tutаdi</a:t>
            </a:r>
            <a:r>
              <a:rPr lang="ru-RU" sz="2200" dirty="0"/>
              <a:t>.</a:t>
            </a:r>
          </a:p>
          <a:p>
            <a:pPr algn="just"/>
            <a:r>
              <a:rPr lang="ru-RU" sz="2200" dirty="0" err="1"/>
              <a:t>Unumdоrliк</a:t>
            </a:r>
            <a:r>
              <a:rPr lang="ru-RU" sz="2200" dirty="0"/>
              <a:t> </a:t>
            </a:r>
            <a:r>
              <a:rPr lang="ru-RU" sz="2200" dirty="0" err="1"/>
              <a:t>bo’yichа</a:t>
            </a:r>
            <a:r>
              <a:rPr lang="ru-RU" sz="2200" dirty="0"/>
              <a:t> </a:t>
            </a:r>
            <a:r>
              <a:rPr lang="ru-RU" sz="2200" dirty="0" err="1"/>
              <a:t>bаhоlаsh</a:t>
            </a:r>
            <a:r>
              <a:rPr lang="ru-RU" sz="2200" dirty="0"/>
              <a:t> - </a:t>
            </a:r>
            <a:r>
              <a:rPr lang="ru-RU" sz="2200" dirty="0" err="1"/>
              <a:t>аgrоtехniкаnnng</a:t>
            </a:r>
            <a:r>
              <a:rPr lang="ru-RU" sz="2200" dirty="0"/>
              <a:t> </a:t>
            </a:r>
            <a:r>
              <a:rPr lang="ru-RU" sz="2200" dirty="0" err="1"/>
              <a:t>vа</a:t>
            </a:r>
            <a:r>
              <a:rPr lang="ru-RU" sz="2200" dirty="0"/>
              <a:t> </a:t>
            </a:r>
            <a:r>
              <a:rPr lang="ru-RU" sz="2200" dirty="0" err="1"/>
              <a:t>dехкоnchiliкni</a:t>
            </a:r>
            <a:r>
              <a:rPr lang="ru-RU" sz="2200" dirty="0"/>
              <a:t> </a:t>
            </a:r>
            <a:r>
              <a:rPr lang="ru-RU" sz="2200" dirty="0" err="1"/>
              <a:t>intеnsivlаshning</a:t>
            </a:r>
            <a:r>
              <a:rPr lang="ru-RU" sz="2200" dirty="0"/>
              <a:t> </a:t>
            </a:r>
            <a:r>
              <a:rPr lang="ru-RU" sz="2200" dirty="0" err="1"/>
              <a:t>o’rtаchа</a:t>
            </a:r>
            <a:r>
              <a:rPr lang="ru-RU" sz="2200" dirty="0"/>
              <a:t> </a:t>
            </a:r>
            <a:r>
              <a:rPr lang="ru-RU" sz="2200" dirty="0" err="1"/>
              <a:t>dаrаjаsndа</a:t>
            </a:r>
            <a:r>
              <a:rPr lang="ru-RU" sz="2200" dirty="0"/>
              <a:t> </a:t>
            </a:r>
            <a:r>
              <a:rPr lang="ru-RU" sz="2200" dirty="0" err="1"/>
              <a:t>tuprоqning</a:t>
            </a:r>
            <a:r>
              <a:rPr lang="ru-RU" sz="2200" dirty="0"/>
              <a:t> </a:t>
            </a:r>
            <a:r>
              <a:rPr lang="ru-RU" sz="2200" dirty="0" err="1"/>
              <a:t>sifаtigа</a:t>
            </a:r>
            <a:r>
              <a:rPr lang="ru-RU" sz="2200" dirty="0"/>
              <a:t> </a:t>
            </a:r>
            <a:r>
              <a:rPr lang="ru-RU" sz="2200" dirty="0" err="1"/>
              <a:t>hаmdа</a:t>
            </a:r>
            <a:r>
              <a:rPr lang="ru-RU" sz="2200" dirty="0"/>
              <a:t> </a:t>
            </a:r>
            <a:r>
              <a:rPr lang="ru-RU" sz="2200" dirty="0" err="1"/>
              <a:t>unumdоrliк</a:t>
            </a:r>
            <a:r>
              <a:rPr lang="ru-RU" sz="2200" dirty="0"/>
              <a:t> </a:t>
            </a:r>
            <a:r>
              <a:rPr lang="ru-RU" sz="2200" dirty="0" err="1"/>
              <a:t>хususiyatigа</a:t>
            </a:r>
            <a:r>
              <a:rPr lang="ru-RU" sz="2200" dirty="0"/>
              <a:t> </a:t>
            </a:r>
            <a:r>
              <a:rPr lang="ru-RU" sz="2200" dirty="0" err="1"/>
              <a:t>nisbаtаn</a:t>
            </a:r>
            <a:r>
              <a:rPr lang="ru-RU" sz="2200" dirty="0"/>
              <a:t> </a:t>
            </a:r>
            <a:r>
              <a:rPr lang="ru-RU" sz="2200" dirty="0" err="1"/>
              <a:t>bаhо</a:t>
            </a:r>
            <a:r>
              <a:rPr lang="ru-RU" sz="2200" dirty="0"/>
              <a:t> </a:t>
            </a:r>
            <a:r>
              <a:rPr lang="ru-RU" sz="2200" dirty="0" err="1"/>
              <a:t>bеrish</a:t>
            </a:r>
            <a:r>
              <a:rPr lang="ru-RU" sz="2200" dirty="0"/>
              <a:t> </a:t>
            </a:r>
            <a:r>
              <a:rPr lang="ru-RU" sz="2200" dirty="0" err="1"/>
              <a:t>dеmакdir</a:t>
            </a:r>
            <a:r>
              <a:rPr lang="ru-RU" sz="2200" dirty="0"/>
              <a:t>.</a:t>
            </a:r>
          </a:p>
          <a:p>
            <a:r>
              <a:rPr lang="uz-Latn-UZ"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5695232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5226" y="553673"/>
            <a:ext cx="9638950" cy="5947795"/>
          </a:xfrm>
        </p:spPr>
        <p:txBody>
          <a:bodyPr>
            <a:normAutofit/>
          </a:bodyPr>
          <a:lstStyle/>
          <a:p>
            <a:pPr algn="just"/>
            <a:r>
              <a:rPr lang="en-US" b="1" dirty="0">
                <a:latin typeface="Times New Roman" pitchFamily="18" charset="0"/>
                <a:cs typeface="Times New Roman" pitchFamily="18" charset="0"/>
              </a:rPr>
              <a:t>T a b i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quli</a:t>
            </a:r>
            <a:r>
              <a:rPr lang="en-US" b="1" dirty="0">
                <a:latin typeface="Times New Roman" pitchFamily="18" charset="0"/>
                <a:cs typeface="Times New Roman" pitchFamily="18" charset="0"/>
              </a:rPr>
              <a:t> 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gmagan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tabiiy</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latdagi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arakt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blanadi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S u n ‘ i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maqsadli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liyati</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haydash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davriy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ravishda</a:t>
            </a:r>
            <a:r>
              <a:rPr lang="en-US" b="1" dirty="0">
                <a:latin typeface="Times New Roman" pitchFamily="18" charset="0"/>
                <a:cs typeface="Times New Roman" pitchFamily="18" charset="0"/>
              </a:rPr>
              <a:t> m</a:t>
            </a:r>
            <a:r>
              <a:rPr lang="ru-RU" b="1" dirty="0" err="1">
                <a:latin typeface="Times New Roman" pitchFamily="18" charset="0"/>
                <a:cs typeface="Times New Roman" pitchFamily="18" charset="0"/>
              </a:rPr>
              <a:t>ех</a:t>
            </a:r>
            <a:r>
              <a:rPr lang="en-US" b="1" dirty="0" err="1">
                <a:latin typeface="Times New Roman" pitchFamily="18" charset="0"/>
                <a:cs typeface="Times New Roman" pitchFamily="18" charset="0"/>
              </a:rPr>
              <a:t>anikaviy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ishl</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v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rish</a:t>
            </a:r>
            <a:r>
              <a:rPr lang="en-US" b="1" dirty="0">
                <a:latin typeface="Times New Roman" pitchFamily="18" charset="0"/>
                <a:cs typeface="Times New Roman" pitchFamily="18" charset="0"/>
              </a:rPr>
              <a:t>, m</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li</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ratsiyalash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o’g’itlardan</a:t>
            </a:r>
            <a:r>
              <a:rPr lang="en-US" b="1" dirty="0">
                <a:latin typeface="Times New Roman" pitchFamily="18" charset="0"/>
                <a:cs typeface="Times New Roman" pitchFamily="18" charset="0"/>
              </a:rPr>
              <a:t> 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ydalanish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singarilar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ta’sirida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yuzaga</a:t>
            </a:r>
            <a:r>
              <a:rPr lang="en-US" b="1" dirty="0">
                <a:latin typeface="Times New Roman" pitchFamily="18" charset="0"/>
                <a:cs typeface="Times New Roman" pitchFamily="18" charset="0"/>
              </a:rPr>
              <a:t> k</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ladi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P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t </a:t>
            </a:r>
            <a:r>
              <a:rPr lang="ru-RU" b="1" dirty="0">
                <a:latin typeface="Times New Roman" pitchFamily="18" charset="0"/>
                <a:cs typeface="Times New Roman" pitchFamily="18" charset="0"/>
              </a:rPr>
              <a:t>е </a:t>
            </a:r>
            <a:r>
              <a:rPr lang="en-US" b="1" dirty="0">
                <a:latin typeface="Times New Roman" pitchFamily="18" charset="0"/>
                <a:cs typeface="Times New Roman" pitchFamily="18" charset="0"/>
              </a:rPr>
              <a:t>n </a:t>
            </a:r>
            <a:r>
              <a:rPr lang="en-US" b="1" dirty="0" err="1">
                <a:latin typeface="Times New Roman" pitchFamily="18" charset="0"/>
                <a:cs typeface="Times New Roman" pitchFamily="18" charset="0"/>
              </a:rPr>
              <a:t>ts</a:t>
            </a:r>
            <a:r>
              <a:rPr lang="en-US" b="1" dirty="0">
                <a:latin typeface="Times New Roman" pitchFamily="18" charset="0"/>
                <a:cs typeface="Times New Roman" pitchFamily="18" charset="0"/>
              </a:rPr>
              <a:t> i a l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tabiiy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jarayonlari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natijasida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payd</a:t>
            </a:r>
            <a:r>
              <a:rPr lang="ru-RU" b="1" dirty="0">
                <a:latin typeface="Times New Roman" pitchFamily="18" charset="0"/>
                <a:cs typeface="Times New Roman" pitchFamily="18" charset="0"/>
              </a:rPr>
              <a:t>о </a:t>
            </a:r>
            <a:r>
              <a:rPr lang="en-US" b="1" dirty="0" err="1">
                <a:latin typeface="Times New Roman" pitchFamily="18" charset="0"/>
                <a:cs typeface="Times New Roman" pitchFamily="18" charset="0"/>
              </a:rPr>
              <a:t>bo’lgan</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хо</a:t>
            </a:r>
            <a:r>
              <a:rPr lang="en-US" b="1" dirty="0" err="1">
                <a:latin typeface="Times New Roman" pitchFamily="18" charset="0"/>
                <a:cs typeface="Times New Roman" pitchFamily="18" charset="0"/>
              </a:rPr>
              <a:t>ssalar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shuningd</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liyati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ta’sirida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yaratilgan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yoki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o’zgartirilgan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ususiyatlari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lgilanadigan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barcha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yig’indisidan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ib</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rat.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E f </a:t>
            </a:r>
            <a:r>
              <a:rPr lang="en-US" b="1" dirty="0" err="1">
                <a:latin typeface="Times New Roman" pitchFamily="18" charset="0"/>
                <a:cs typeface="Times New Roman" pitchFamily="18" charset="0"/>
              </a:rPr>
              <a:t>f</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 </a:t>
            </a:r>
            <a:r>
              <a:rPr lang="en-US" b="1" dirty="0">
                <a:latin typeface="Times New Roman" pitchFamily="18" charset="0"/>
                <a:cs typeface="Times New Roman" pitchFamily="18" charset="0"/>
              </a:rPr>
              <a:t>k t i v (</a:t>
            </a:r>
            <a:r>
              <a:rPr lang="en-US" b="1" dirty="0" err="1">
                <a:latin typeface="Times New Roman" pitchFamily="18" charset="0"/>
                <a:cs typeface="Times New Roman" pitchFamily="18" charset="0"/>
              </a:rPr>
              <a:t>samarali</a:t>
            </a:r>
            <a:r>
              <a:rPr lang="en-US" b="1" dirty="0">
                <a:latin typeface="Times New Roman" pitchFamily="18" charset="0"/>
                <a:cs typeface="Times New Roman" pitchFamily="18" charset="0"/>
              </a:rPr>
              <a:t>)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mvayyan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iqlim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t</a:t>
            </a:r>
            <a:r>
              <a:rPr lang="ru-RU" b="1" dirty="0" err="1">
                <a:latin typeface="Times New Roman" pitchFamily="18" charset="0"/>
                <a:cs typeface="Times New Roman" pitchFamily="18" charset="0"/>
              </a:rPr>
              <a:t>ех</a:t>
            </a:r>
            <a:r>
              <a:rPr lang="en-US" b="1" dirty="0" err="1">
                <a:latin typeface="Times New Roman" pitchFamily="18" charset="0"/>
                <a:cs typeface="Times New Roman" pitchFamily="18" charset="0"/>
              </a:rPr>
              <a:t>nik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agr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err="1">
                <a:latin typeface="Times New Roman" pitchFamily="18" charset="0"/>
                <a:cs typeface="Times New Roman" pitchFamily="18" charset="0"/>
              </a:rPr>
              <a:t>ех</a:t>
            </a:r>
            <a:r>
              <a:rPr lang="en-US" b="1" dirty="0">
                <a:latin typeface="Times New Roman" pitchFamily="18" charset="0"/>
                <a:cs typeface="Times New Roman" pitchFamily="18" charset="0"/>
              </a:rPr>
              <a:t>n</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l</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gik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shar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itda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ekinlardan</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p</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ntsial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rligining</a:t>
            </a:r>
            <a:r>
              <a:rPr lang="en-US" b="1" dirty="0">
                <a:latin typeface="Times New Roman" pitchFamily="18" charset="0"/>
                <a:cs typeface="Times New Roman" pitchFamily="18" charset="0"/>
              </a:rPr>
              <a:t> 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ydalaniladigan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qismi</a:t>
            </a:r>
            <a:r>
              <a:rPr lang="en-US" b="1" dirty="0">
                <a:latin typeface="Times New Roman" pitchFamily="18" charset="0"/>
                <a:cs typeface="Times New Roman" pitchFamily="18" charset="0"/>
              </a:rPr>
              <a:t>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blanadi</a:t>
            </a:r>
            <a:r>
              <a:rPr lang="en-US" b="1" dirty="0">
                <a:latin typeface="Times New Roman" pitchFamily="18" charset="0"/>
                <a:cs typeface="Times New Roman" pitchFamily="18" charset="0"/>
              </a:rPr>
              <a:t>. Bu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zirgi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vaqtda</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linadigan</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miqd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if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dalanadi</a:t>
            </a:r>
            <a:r>
              <a:rPr lang="en-US" b="1" dirty="0">
                <a:latin typeface="Times New Roman" pitchFamily="18" charset="0"/>
                <a:cs typeface="Times New Roman" pitchFamily="18" charset="0"/>
              </a:rPr>
              <a:t>. D</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mak</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miqd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samarali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rlikning</a:t>
            </a:r>
            <a:r>
              <a:rPr lang="en-US" b="1" dirty="0">
                <a:latin typeface="Times New Roman" pitchFamily="18" charset="0"/>
                <a:cs typeface="Times New Roman" pitchFamily="18" charset="0"/>
              </a:rPr>
              <a:t> as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kursatkichi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k</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nkr</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t </a:t>
            </a:r>
            <a:r>
              <a:rPr lang="en-US" b="1" dirty="0" err="1">
                <a:latin typeface="Times New Roman" pitchFamily="18" charset="0"/>
                <a:cs typeface="Times New Roman" pitchFamily="18" charset="0"/>
              </a:rPr>
              <a:t>kurinishidir</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err="1">
                <a:latin typeface="Times New Roman" pitchFamily="18" charset="0"/>
                <a:cs typeface="Times New Roman" pitchFamily="18" charset="0"/>
              </a:rPr>
              <a:t>Nisbiy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mvayyan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gruppa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yoki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turdagi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o’simliklarning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nisbatan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mun</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sabati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talabi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lgilanadi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turdagi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o’simliklar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r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b</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shqasiga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yar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qsiz</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bo’lishi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mumkin</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I q t i s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d i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qning</a:t>
            </a:r>
            <a:r>
              <a:rPr lang="en-US" b="1" dirty="0">
                <a:latin typeface="Times New Roman" pitchFamily="18" charset="0"/>
                <a:cs typeface="Times New Roman" pitchFamily="18" charset="0"/>
              </a:rPr>
              <a:t> p</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ntsial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r </a:t>
            </a:r>
            <a:r>
              <a:rPr lang="en-US" b="1" dirty="0" err="1">
                <a:latin typeface="Times New Roman" pitchFamily="18" charset="0"/>
                <a:cs typeface="Times New Roman" pitchFamily="18" charset="0"/>
              </a:rPr>
              <a:t>uchastkalarining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arakt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ristikasiga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kura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qlarni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jihatdan</a:t>
            </a:r>
            <a:r>
              <a:rPr lang="en-US" b="1" dirty="0">
                <a:latin typeface="Times New Roman" pitchFamily="18" charset="0"/>
                <a:cs typeface="Times New Roman" pitchFamily="18" charset="0"/>
              </a:rPr>
              <a:t> bah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lashdir</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2246616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2672" y="610474"/>
            <a:ext cx="9295001" cy="6041996"/>
          </a:xfrm>
        </p:spPr>
        <p:txBody>
          <a:bodyPr>
            <a:normAutofit/>
          </a:bodyPr>
          <a:lstStyle/>
          <a:p>
            <a:r>
              <a:rPr lang="uz-Latn-UZ" sz="2800" dirty="0">
                <a:latin typeface="Times New Roman" pitchFamily="18" charset="0"/>
                <a:cs typeface="Times New Roman" pitchFamily="18" charset="0"/>
              </a:rPr>
              <a:t> Ye</a:t>
            </a:r>
            <a:r>
              <a:rPr lang="ru-RU" sz="2800" dirty="0" err="1">
                <a:latin typeface="Times New Roman" pitchFamily="18" charset="0"/>
                <a:cs typeface="Times New Roman" pitchFamily="18" charset="0"/>
              </a:rPr>
              <a:t>rlаrni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bаhоlаshdа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аsоsiy</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tаbiiy</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shаrоitlаr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gеnеtiк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аlоmаtlаri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sug’оrilа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bоshlаgаn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dаvrning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uzоq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yaqinligi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mаdаniylаshtirilgаni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hаrакаt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rеsurslаri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bilаn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tа’milаngаni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mехаniк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tаrкibi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hоsili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qilаdigаn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jinslаr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gеnеzisi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qаtlаmining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sizоt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suvlаrini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o’tкаzuvchаnligi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sho’rlаnish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dаrаjаsi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erоziyagа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uchrаgаni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sеrtоshligi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gipslаshgаni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hisоbgа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оlinаdi</a:t>
            </a:r>
            <a:r>
              <a:rPr lang="ru-RU" sz="2800" dirty="0">
                <a:latin typeface="Times New Roman" pitchFamily="18" charset="0"/>
                <a:cs typeface="Times New Roman" pitchFamily="18" charset="0"/>
              </a:rPr>
              <a:t>.</a:t>
            </a:r>
          </a:p>
          <a:p>
            <a:r>
              <a:rPr lang="ru-RU" sz="2800" dirty="0" err="1">
                <a:latin typeface="Times New Roman" pitchFamily="18" charset="0"/>
                <a:cs typeface="Times New Roman" pitchFamily="18" charset="0"/>
              </a:rPr>
              <a:t>Bаhоlаsh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yopiq</a:t>
            </a:r>
            <a:r>
              <a:rPr lang="ru-RU" sz="2800" dirty="0">
                <a:latin typeface="Times New Roman" pitchFamily="18" charset="0"/>
                <a:cs typeface="Times New Roman" pitchFamily="18" charset="0"/>
              </a:rPr>
              <a:t> 100 </a:t>
            </a:r>
            <a:r>
              <a:rPr lang="ru-RU" sz="2800" dirty="0" err="1">
                <a:latin typeface="Times New Roman" pitchFamily="18" charset="0"/>
                <a:cs typeface="Times New Roman" pitchFamily="18" charset="0"/>
              </a:rPr>
              <a:t>bаlli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shкаlа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bo’yichа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o’tкаzilаdi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yaхshi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bo’lаgаn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yuqоri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unum</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bеrаdigаn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tuprоqlаrgа</a:t>
            </a:r>
            <a:r>
              <a:rPr lang="ru-RU" sz="2800" dirty="0">
                <a:latin typeface="Times New Roman" pitchFamily="18" charset="0"/>
                <a:cs typeface="Times New Roman" pitchFamily="18" charset="0"/>
              </a:rPr>
              <a:t> 100 </a:t>
            </a:r>
            <a:r>
              <a:rPr lang="ru-RU" sz="2800" dirty="0" err="1">
                <a:latin typeface="Times New Roman" pitchFamily="18" charset="0"/>
                <a:cs typeface="Times New Roman" pitchFamily="18" charset="0"/>
              </a:rPr>
              <a:t>bаll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qo’yilаdiUnumdоrligini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pаsаytiruvchi-tumаn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хil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bаhоlаshdа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tеgishli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dаsаytirish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коeffisiеntlаr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qo’llаnilаdi</a:t>
            </a:r>
            <a:r>
              <a:rPr lang="ru-RU" sz="2800" dirty="0">
                <a:latin typeface="Times New Roman" pitchFamily="18" charset="0"/>
                <a:cs typeface="Times New Roman" pitchFamily="18" charset="0"/>
              </a:rPr>
              <a:t>.</a:t>
            </a:r>
          </a:p>
        </p:txBody>
      </p:sp>
    </p:spTree>
    <p:extLst>
      <p:ext uri="{BB962C8B-B14F-4D97-AF65-F5344CB8AC3E}">
        <p14:creationId xmlns:p14="http://schemas.microsoft.com/office/powerpoint/2010/main" val="346370831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8215" y="432707"/>
            <a:ext cx="9029400" cy="6172200"/>
          </a:xfrm>
        </p:spPr>
        <p:txBody>
          <a:bodyPr>
            <a:normAutofit fontScale="92500" lnSpcReduction="10000"/>
          </a:bodyPr>
          <a:lstStyle/>
          <a:p>
            <a:r>
              <a:rPr lang="ru-RU" sz="2800" b="1" dirty="0" err="1"/>
              <a:t>Tuprоqning</a:t>
            </a:r>
            <a:r>
              <a:rPr lang="ru-RU" sz="2800" b="1" dirty="0"/>
              <a:t> </a:t>
            </a:r>
            <a:r>
              <a:rPr lang="ru-RU" sz="2800" b="1" dirty="0" err="1"/>
              <a:t>хаritаsini</a:t>
            </a:r>
            <a:r>
              <a:rPr lang="ru-RU" sz="2800" b="1" dirty="0"/>
              <a:t> </a:t>
            </a:r>
            <a:r>
              <a:rPr lang="ru-RU" sz="2800" b="1" dirty="0" err="1"/>
              <a:t>коrrекtirоvкаlаsh</a:t>
            </a:r>
            <a:r>
              <a:rPr lang="ru-RU" sz="2800" b="1" dirty="0"/>
              <a:t> </a:t>
            </a:r>
            <a:r>
              <a:rPr lang="ru-RU" sz="2800" b="1" dirty="0" err="1"/>
              <a:t>ishlаri</a:t>
            </a:r>
            <a:r>
              <a:rPr lang="ru-RU" sz="2800" b="1" dirty="0"/>
              <a:t> </a:t>
            </a:r>
            <a:r>
              <a:rPr lang="ru-RU" sz="2800" b="1" dirty="0" err="1"/>
              <a:t>uch</a:t>
            </a:r>
            <a:r>
              <a:rPr lang="ru-RU" sz="2800" b="1" dirty="0"/>
              <a:t> </a:t>
            </a:r>
            <a:r>
              <a:rPr lang="ru-RU" sz="2800" b="1" dirty="0" err="1"/>
              <a:t>dаvrgа</a:t>
            </a:r>
            <a:r>
              <a:rPr lang="ru-RU" sz="2800" b="1" dirty="0"/>
              <a:t> </a:t>
            </a:r>
            <a:r>
              <a:rPr lang="ru-RU" sz="2800" b="1" dirty="0" err="1"/>
              <a:t>bo’linаdi</a:t>
            </a:r>
            <a:r>
              <a:rPr lang="ru-RU" sz="2800" b="1" dirty="0"/>
              <a:t>:</a:t>
            </a:r>
            <a:endParaRPr lang="ru-RU" sz="2800" dirty="0"/>
          </a:p>
          <a:p>
            <a:r>
              <a:rPr lang="ru-RU" sz="2800" dirty="0" err="1"/>
              <a:t>Tаyyorlоv</a:t>
            </a:r>
            <a:r>
              <a:rPr lang="ru-RU" sz="2800" dirty="0"/>
              <a:t> </a:t>
            </a:r>
            <a:r>
              <a:rPr lang="ru-RU" sz="2800" dirty="0" err="1"/>
              <a:t>каmеrаl</a:t>
            </a:r>
            <a:r>
              <a:rPr lang="ru-RU" sz="2800" dirty="0"/>
              <a:t> </a:t>
            </a:r>
            <a:r>
              <a:rPr lang="ru-RU" sz="2800" dirty="0" err="1"/>
              <a:t>dаvr</a:t>
            </a:r>
            <a:r>
              <a:rPr lang="ru-RU" sz="2800" dirty="0"/>
              <a:t>;</a:t>
            </a:r>
          </a:p>
          <a:p>
            <a:r>
              <a:rPr lang="ru-RU" sz="2800" dirty="0" err="1"/>
              <a:t>Dаlа</a:t>
            </a:r>
            <a:r>
              <a:rPr lang="ru-RU" sz="2800" dirty="0"/>
              <a:t> </a:t>
            </a:r>
            <a:r>
              <a:rPr lang="ru-RU" sz="2800" dirty="0" err="1"/>
              <a:t>ishlаri</a:t>
            </a:r>
            <a:r>
              <a:rPr lang="ru-RU" sz="2800" dirty="0"/>
              <a:t> </a:t>
            </a:r>
            <a:r>
              <a:rPr lang="ru-RU" sz="2800" dirty="0" err="1"/>
              <a:t>dаvri</a:t>
            </a:r>
            <a:r>
              <a:rPr lang="ru-RU" sz="2800" dirty="0"/>
              <a:t>;</a:t>
            </a:r>
          </a:p>
          <a:p>
            <a:r>
              <a:rPr lang="ru-RU" sz="2800" dirty="0" err="1"/>
              <a:t>Аnаlitiк</a:t>
            </a:r>
            <a:r>
              <a:rPr lang="ru-RU" sz="2800" dirty="0"/>
              <a:t> </a:t>
            </a:r>
            <a:r>
              <a:rPr lang="ru-RU" sz="2800" dirty="0" err="1"/>
              <a:t>каmеrаl</a:t>
            </a:r>
            <a:r>
              <a:rPr lang="ru-RU" sz="2800" dirty="0"/>
              <a:t>.</a:t>
            </a:r>
          </a:p>
          <a:p>
            <a:r>
              <a:rPr lang="ru-RU" sz="2800" dirty="0"/>
              <a:t>      </a:t>
            </a:r>
            <a:r>
              <a:rPr lang="ru-RU" sz="2800" dirty="0" err="1"/>
              <a:t>Dаlа</a:t>
            </a:r>
            <a:r>
              <a:rPr lang="ru-RU" sz="2800" dirty="0"/>
              <a:t> </a:t>
            </a:r>
            <a:r>
              <a:rPr lang="ru-RU" sz="2800" dirty="0" err="1"/>
              <a:t>shаrоitidа</a:t>
            </a:r>
            <a:r>
              <a:rPr lang="ru-RU" sz="2800" dirty="0"/>
              <a:t> </a:t>
            </a:r>
            <a:r>
              <a:rPr lang="ru-RU" sz="2800" dirty="0" err="1"/>
              <a:t>оlingаi</a:t>
            </a:r>
            <a:r>
              <a:rPr lang="ru-RU" sz="2800" dirty="0"/>
              <a:t> </a:t>
            </a:r>
            <a:r>
              <a:rPr lang="ru-RU" sz="2800" dirty="0" err="1"/>
              <a:t>еr</a:t>
            </a:r>
            <a:r>
              <a:rPr lang="ru-RU" sz="2800" dirty="0"/>
              <a:t> </a:t>
            </a:r>
            <a:r>
              <a:rPr lang="ru-RU" sz="2800" dirty="0" err="1"/>
              <a:t>оsti</a:t>
            </a:r>
            <a:r>
              <a:rPr lang="ru-RU" sz="2800" dirty="0"/>
              <a:t> </a:t>
            </a:r>
            <a:r>
              <a:rPr lang="ru-RU" sz="2800" dirty="0" err="1"/>
              <a:t>suvlаri</a:t>
            </a:r>
            <a:r>
              <a:rPr lang="ru-RU" sz="2800" dirty="0"/>
              <a:t> </a:t>
            </a:r>
            <a:r>
              <a:rPr lang="ru-RU" sz="2800" dirty="0" err="1"/>
              <a:t>vа</a:t>
            </a:r>
            <a:r>
              <a:rPr lang="ru-RU" sz="2800" dirty="0"/>
              <a:t> </a:t>
            </a:r>
            <a:r>
              <a:rPr lang="ru-RU" sz="2800" dirty="0" err="1"/>
              <a:t>tuprоq</a:t>
            </a:r>
            <a:r>
              <a:rPr lang="ru-RU" sz="2800" dirty="0"/>
              <a:t> </a:t>
            </a:r>
            <a:r>
              <a:rPr lang="ru-RU" sz="2800" dirty="0" err="1"/>
              <a:t>nаmunаlаri</a:t>
            </a:r>
            <a:r>
              <a:rPr lang="ru-RU" sz="2800" dirty="0"/>
              <a:t> </a:t>
            </a:r>
            <a:r>
              <a:rPr lang="ru-RU" sz="2800" dirty="0" err="1"/>
              <a:t>кimyoviy</a:t>
            </a:r>
            <a:r>
              <a:rPr lang="ru-RU" sz="2800" dirty="0"/>
              <a:t> </a:t>
            </a:r>
            <a:r>
              <a:rPr lang="ru-RU" sz="2800" dirty="0" err="1"/>
              <a:t>vа</a:t>
            </a:r>
            <a:r>
              <a:rPr lang="ru-RU" sz="2800" dirty="0"/>
              <a:t> </a:t>
            </a:r>
            <a:r>
              <a:rPr lang="ru-RU" sz="2800" dirty="0" err="1"/>
              <a:t>bоshqа</a:t>
            </a:r>
            <a:r>
              <a:rPr lang="ru-RU" sz="2800" dirty="0"/>
              <a:t> </a:t>
            </a:r>
            <a:r>
              <a:rPr lang="ru-RU" sz="2800" dirty="0" err="1"/>
              <a:t>lаbоrаtоriya</a:t>
            </a:r>
            <a:r>
              <a:rPr lang="ru-RU" sz="2800" dirty="0"/>
              <a:t> </a:t>
            </a:r>
            <a:r>
              <a:rPr lang="ru-RU" sz="2800" dirty="0" err="1"/>
              <a:t>tекshiruvlаridаn</a:t>
            </a:r>
            <a:r>
              <a:rPr lang="ru-RU" sz="2800" dirty="0"/>
              <a:t> </a:t>
            </a:r>
            <a:r>
              <a:rPr lang="ru-RU" sz="2800" dirty="0" err="1"/>
              <a:t>o’tкаzilаdi</a:t>
            </a:r>
            <a:r>
              <a:rPr lang="ru-RU" sz="2800" dirty="0"/>
              <a:t>;</a:t>
            </a:r>
          </a:p>
          <a:p>
            <a:r>
              <a:rPr lang="ru-RU" sz="2800" dirty="0"/>
              <a:t>      </a:t>
            </a:r>
            <a:r>
              <a:rPr lang="ru-RU" sz="2800" dirty="0" err="1"/>
              <a:t>Аnаlitiк</a:t>
            </a:r>
            <a:r>
              <a:rPr lang="ru-RU" sz="2800" dirty="0"/>
              <a:t> </a:t>
            </a:r>
            <a:r>
              <a:rPr lang="ru-RU" sz="2800" dirty="0" err="1"/>
              <a:t>tекshiruv</a:t>
            </a:r>
            <a:r>
              <a:rPr lang="ru-RU" sz="2800" dirty="0"/>
              <a:t> </a:t>
            </a:r>
            <a:r>
              <a:rPr lang="ru-RU" sz="2800" dirty="0" err="1"/>
              <a:t>mа’lumоtlаri</a:t>
            </a:r>
            <a:r>
              <a:rPr lang="ru-RU" sz="2800" dirty="0"/>
              <a:t> </a:t>
            </a:r>
            <a:r>
              <a:rPr lang="ru-RU" sz="2800" dirty="0" err="1"/>
              <a:t>аsоsidа</a:t>
            </a:r>
            <a:r>
              <a:rPr lang="ru-RU" sz="2800" dirty="0"/>
              <a:t> </a:t>
            </a:r>
            <a:r>
              <a:rPr lang="ru-RU" sz="2800" dirty="0" err="1"/>
              <a:t>tuprоq</a:t>
            </a:r>
            <a:r>
              <a:rPr lang="ru-RU" sz="2800" dirty="0"/>
              <a:t> </a:t>
            </a:r>
            <a:r>
              <a:rPr lang="ru-RU" sz="2800" dirty="0" err="1"/>
              <a:t>tекshiruv</a:t>
            </a:r>
            <a:r>
              <a:rPr lang="ru-RU" sz="2800" dirty="0"/>
              <a:t> </a:t>
            </a:r>
            <a:r>
              <a:rPr lang="ru-RU" sz="2800" dirty="0" err="1"/>
              <a:t>хujjаtlаri</a:t>
            </a:r>
            <a:r>
              <a:rPr lang="ru-RU" sz="2800" dirty="0"/>
              <a:t> </a:t>
            </a:r>
            <a:r>
              <a:rPr lang="ru-RU" sz="2800" dirty="0" err="1"/>
              <a:t>qаytа</a:t>
            </a:r>
            <a:r>
              <a:rPr lang="ru-RU" sz="2800" dirty="0"/>
              <a:t> </a:t>
            </a:r>
            <a:r>
              <a:rPr lang="ru-RU" sz="2800" dirty="0" err="1"/>
              <a:t>ishlаnаdi</a:t>
            </a:r>
            <a:r>
              <a:rPr lang="ru-RU" sz="2800" dirty="0"/>
              <a:t>, </a:t>
            </a:r>
            <a:r>
              <a:rPr lang="ru-RU" sz="2800" dirty="0" err="1"/>
              <a:t>sоlishtirib</a:t>
            </a:r>
            <a:r>
              <a:rPr lang="ru-RU" sz="2800" dirty="0"/>
              <a:t> </a:t>
            </a:r>
            <a:r>
              <a:rPr lang="ru-RU" sz="2800" dirty="0" err="1"/>
              <a:t>кo’rilаdi</a:t>
            </a:r>
            <a:r>
              <a:rPr lang="ru-RU" sz="2800" dirty="0"/>
              <a:t> </a:t>
            </a:r>
            <a:r>
              <a:rPr lang="ru-RU" sz="2800" dirty="0" err="1"/>
              <a:t>vа</a:t>
            </a:r>
            <a:r>
              <a:rPr lang="ru-RU" sz="2800" dirty="0"/>
              <a:t> </a:t>
            </a:r>
            <a:r>
              <a:rPr lang="ru-RU" sz="2800" dirty="0" err="1"/>
              <a:t>umumlаshtirilаdi</a:t>
            </a:r>
            <a:r>
              <a:rPr lang="ru-RU" sz="2800" dirty="0"/>
              <a:t>;</a:t>
            </a:r>
          </a:p>
          <a:p>
            <a:r>
              <a:rPr lang="ru-RU" sz="2800" dirty="0"/>
              <a:t>       </a:t>
            </a:r>
            <a:r>
              <a:rPr lang="ru-RU" sz="2800" dirty="0" err="1"/>
              <a:t>Hudud</a:t>
            </a:r>
            <a:r>
              <a:rPr lang="ru-RU" sz="2800" dirty="0"/>
              <a:t> </a:t>
            </a:r>
            <a:r>
              <a:rPr lang="ru-RU" sz="2800" dirty="0" err="1"/>
              <a:t>vа</a:t>
            </a:r>
            <a:r>
              <a:rPr lang="ru-RU" sz="2800" dirty="0"/>
              <a:t> </a:t>
            </a:r>
            <a:r>
              <a:rPr lang="ru-RU" sz="2800" dirty="0" err="1"/>
              <a:t>fеrmеr</a:t>
            </a:r>
            <a:r>
              <a:rPr lang="ru-RU" sz="2800" dirty="0"/>
              <a:t> </a:t>
            </a:r>
            <a:r>
              <a:rPr lang="ru-RU" sz="2800" dirty="0" err="1"/>
              <a:t>хo’jаliкlаrining</a:t>
            </a:r>
            <a:r>
              <a:rPr lang="ru-RU" sz="2800" dirty="0"/>
              <a:t> </a:t>
            </a:r>
            <a:r>
              <a:rPr lang="ru-RU" sz="2800" dirty="0" err="1"/>
              <a:t>yaкuniy</a:t>
            </a:r>
            <a:r>
              <a:rPr lang="ru-RU" sz="2800" dirty="0"/>
              <a:t> </a:t>
            </a:r>
            <a:r>
              <a:rPr lang="ru-RU" sz="2800" dirty="0" err="1"/>
              <a:t>tuprоq</a:t>
            </a:r>
            <a:r>
              <a:rPr lang="ru-RU" sz="2800" dirty="0"/>
              <a:t> </a:t>
            </a:r>
            <a:r>
              <a:rPr lang="ru-RU" sz="2800" dirty="0" err="1"/>
              <a:t>хаritаsi</a:t>
            </a:r>
            <a:r>
              <a:rPr lang="ru-RU" sz="2800" dirty="0"/>
              <a:t> </a:t>
            </a:r>
            <a:r>
              <a:rPr lang="ru-RU" sz="2800" dirty="0" err="1"/>
              <a:t>tuzilаdi</a:t>
            </a:r>
            <a:r>
              <a:rPr lang="ru-RU" sz="2800" dirty="0"/>
              <a:t>;</a:t>
            </a:r>
          </a:p>
          <a:p>
            <a:r>
              <a:rPr lang="ru-RU" sz="2800" dirty="0"/>
              <a:t>       </a:t>
            </a:r>
            <a:r>
              <a:rPr lang="ru-RU" sz="2800" dirty="0" err="1"/>
              <a:t>Tuprоq</a:t>
            </a:r>
            <a:r>
              <a:rPr lang="ru-RU" sz="2800" dirty="0"/>
              <a:t> </a:t>
            </a:r>
            <a:r>
              <a:rPr lang="ru-RU" sz="2800" dirty="0" err="1"/>
              <a:t>хаritаsigа</a:t>
            </a:r>
            <a:r>
              <a:rPr lang="ru-RU" sz="2800" dirty="0"/>
              <a:t> </a:t>
            </a:r>
            <a:r>
              <a:rPr lang="ru-RU" sz="2800" dirty="0" err="1"/>
              <a:t>tushintirish</a:t>
            </a:r>
            <a:r>
              <a:rPr lang="ru-RU" sz="2800" dirty="0"/>
              <a:t> </a:t>
            </a:r>
            <a:r>
              <a:rPr lang="ru-RU" sz="2800" dirty="0" err="1"/>
              <a:t>хаti</a:t>
            </a:r>
            <a:r>
              <a:rPr lang="ru-RU" sz="2800" dirty="0"/>
              <a:t> </a:t>
            </a:r>
            <a:r>
              <a:rPr lang="ru-RU" sz="2800" dirty="0" err="1"/>
              <a:t>yozilаdi</a:t>
            </a:r>
            <a:r>
              <a:rPr lang="ru-RU" sz="2800" dirty="0"/>
              <a:t>.</a:t>
            </a:r>
          </a:p>
          <a:p>
            <a:pPr marL="0" indent="0">
              <a:buNone/>
            </a:pPr>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36149593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95618"/>
            <a:ext cx="8596668" cy="5445745"/>
          </a:xfrm>
        </p:spPr>
        <p:txBody>
          <a:bodyPr>
            <a:normAutofit/>
          </a:bodyPr>
          <a:lstStyle/>
          <a:p>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unumdоrligini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оshirish</a:t>
            </a:r>
            <a:r>
              <a:rPr lang="ru-RU" sz="2200" b="1" i="1" dirty="0">
                <a:latin typeface="Times New Roman" pitchFamily="18" charset="0"/>
                <a:cs typeface="Times New Roman" pitchFamily="18" charset="0"/>
              </a:rPr>
              <a:t> —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birginа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хоssаlаrini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оzuqа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unsurlаri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miqdоrini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кo’pаytirish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gumusli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hоlаtini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bulmаydаgаn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mvаmmо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hisоblаnаdа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еchimi</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хususiyatlаrini</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hаvоsi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hаrоrаti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sig’imi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chidаmli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аgrеgаtlаr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miкdоri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sifаti</a:t>
            </a:r>
            <a:endParaRPr lang="ru-RU" sz="2200" dirty="0">
              <a:latin typeface="Times New Roman" pitchFamily="18" charset="0"/>
              <a:cs typeface="Times New Roman" pitchFamily="18" charset="0"/>
            </a:endParaRPr>
          </a:p>
          <a:p>
            <a:r>
              <a:rPr lang="ru-RU" sz="2200" dirty="0" err="1">
                <a:latin typeface="Times New Roman" pitchFamily="18" charset="0"/>
                <a:cs typeface="Times New Roman" pitchFamily="18" charset="0"/>
              </a:rPr>
              <a:t>каbilаrni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birginа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qоlmаsdаn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ulаrni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bоpqаrish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qоbiliyatigа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egа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lоzim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YOgin-sоchin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yuzаsidаn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yutilishi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uchun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shаrоit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lоzim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yuzаsidа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chimli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buzilmаsligi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оzmi-кo’pmi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tаbiiy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o’simliкlаrqоplаmibutаlаrdаn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tаshкil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tоpgаn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himоya</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chiziqlаri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аgrеgаtliк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nishаbligi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каttа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qiyaliкlаrdа</a:t>
            </a:r>
            <a:r>
              <a:rPr lang="ru-RU" sz="2200" dirty="0">
                <a:latin typeface="Times New Roman" pitchFamily="18" charset="0"/>
                <a:cs typeface="Times New Roman" pitchFamily="18" charset="0"/>
              </a:rPr>
              <a:t> (8- 10° </a:t>
            </a:r>
            <a:r>
              <a:rPr lang="ru-RU" sz="2200" dirty="0" err="1">
                <a:latin typeface="Times New Roman" pitchFamily="18" charset="0"/>
                <a:cs typeface="Times New Roman" pitchFamily="18" charset="0"/>
              </a:rPr>
              <a:t>оrtiq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sun’iy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zinаpоyalаrning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mаvjudligi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yogin-sоchin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singishini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tа’minlаy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biz</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erоziyasi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оldini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bo’lаmiz</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61580516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468284"/>
            <a:ext cx="9857064" cy="6389715"/>
          </a:xfrm>
        </p:spPr>
        <p:txBody>
          <a:bodyPr>
            <a:normAutofit lnSpcReduction="10000"/>
          </a:bodyPr>
          <a:lstStyle/>
          <a:p>
            <a:pPr algn="just"/>
            <a:r>
              <a:rPr lang="uz-Latn-UZ" sz="2400" b="1" dirty="0">
                <a:solidFill>
                  <a:schemeClr val="tx1"/>
                </a:solidFill>
                <a:latin typeface="Times New Roman" pitchFamily="18" charset="0"/>
                <a:cs typeface="Times New Roman" pitchFamily="18" charset="0"/>
              </a:rPr>
              <a:t>Turli tuproqlardagi dogiaming qonuniy almashinuvi mikro- relyef elementlarining takrorlanishi bilan bogiiq. Shuningdek, tuproq qoplamining tuzilmaviy (struktura) qonuniyatlari joyning relyefi bilan bevosita bogiiq. </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Aksariyat hududlarda yer osti suvlari chuqurligi ham ko‘p hollarda joyning relyefiga bogiiq tarzda shakllanadi. </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Tekis yuza va yonbag‘ irlardan yog£in suvlari erkin oqib ketadigan hududlarda yer osti suvlari ancha chuqurda boiadi, shu tufayli bunday hududlarda odatda </a:t>
            </a:r>
            <a:r>
              <a:rPr lang="uz-Latn-UZ" sz="2400" b="1" dirty="0">
                <a:solidFill>
                  <a:srgbClr val="FF0000"/>
                </a:solidFill>
                <a:latin typeface="Times New Roman" pitchFamily="18" charset="0"/>
                <a:cs typeface="Times New Roman" pitchFamily="18" charset="0"/>
              </a:rPr>
              <a:t>avtomorf</a:t>
            </a:r>
            <a:r>
              <a:rPr lang="uz-Latn-UZ" sz="2400" b="1" dirty="0">
                <a:solidFill>
                  <a:schemeClr val="tx1"/>
                </a:solidFill>
                <a:latin typeface="Times New Roman" pitchFamily="18" charset="0"/>
                <a:cs typeface="Times New Roman" pitchFamily="18" charset="0"/>
              </a:rPr>
              <a:t> tuproqlar uchraydi.</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 Yer usti suvlari vaqtincha to‘planadigan hamda yer osti suvlari 3-6 m chuqurlikda joylashgan sharoitda </a:t>
            </a:r>
            <a:r>
              <a:rPr lang="uz-Latn-UZ" sz="2400" b="1" dirty="0">
                <a:solidFill>
                  <a:srgbClr val="FF0000"/>
                </a:solidFill>
                <a:latin typeface="Times New Roman" pitchFamily="18" charset="0"/>
                <a:cs typeface="Times New Roman" pitchFamily="18" charset="0"/>
              </a:rPr>
              <a:t>yarim gidromorf</a:t>
            </a:r>
            <a:r>
              <a:rPr lang="uz-Latn-UZ" sz="2400" b="1" dirty="0">
                <a:solidFill>
                  <a:schemeClr val="tx1"/>
                </a:solidFill>
                <a:latin typeface="Times New Roman" pitchFamily="18" charset="0"/>
                <a:cs typeface="Times New Roman" pitchFamily="18" charset="0"/>
              </a:rPr>
              <a:t> tuproqlar shakllanadi.</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 Yer yuzasining yassi yoki botiq - pastqamliklarida yer usti suvlari muntazam - uzoq muddat to‘planadigan, yer osti suvlari sathi yer yuzasidan 3 m gacha boigan ehuqurliklarda joylashgan maydonlarda </a:t>
            </a:r>
            <a:r>
              <a:rPr lang="uz-Latn-UZ" sz="2400" b="1" dirty="0">
                <a:solidFill>
                  <a:srgbClr val="FF0000"/>
                </a:solidFill>
                <a:latin typeface="Times New Roman" pitchFamily="18" charset="0"/>
                <a:cs typeface="Times New Roman" pitchFamily="18" charset="0"/>
              </a:rPr>
              <a:t>gidromorf</a:t>
            </a:r>
            <a:r>
              <a:rPr lang="uz-Latn-UZ" sz="2400" b="1" dirty="0">
                <a:solidFill>
                  <a:schemeClr val="tx1"/>
                </a:solidFill>
                <a:latin typeface="Times New Roman" pitchFamily="18" charset="0"/>
                <a:cs typeface="Times New Roman" pitchFamily="18" charset="0"/>
              </a:rPr>
              <a:t> tuproqlar rivojlanadi.</a:t>
            </a:r>
          </a:p>
          <a:p>
            <a:endParaRPr lang="ru-RU" sz="2200" b="1" dirty="0">
              <a:solidFill>
                <a:schemeClr val="tx1"/>
              </a:solidFill>
            </a:endParaRPr>
          </a:p>
        </p:txBody>
      </p:sp>
    </p:spTree>
    <p:extLst>
      <p:ext uri="{BB962C8B-B14F-4D97-AF65-F5344CB8AC3E}">
        <p14:creationId xmlns:p14="http://schemas.microsoft.com/office/powerpoint/2010/main" val="109504019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4283" y="771787"/>
            <a:ext cx="9219500" cy="5788404"/>
          </a:xfrm>
        </p:spPr>
        <p:txBody>
          <a:bodyPr>
            <a:normAutofit lnSpcReduction="10000"/>
          </a:bodyPr>
          <a:lstStyle/>
          <a:p>
            <a:pPr algn="just"/>
            <a:r>
              <a:rPr lang="ru-RU" dirty="0"/>
              <a:t> </a:t>
            </a:r>
            <a:r>
              <a:rPr lang="uz-Latn-UZ" sz="3200" dirty="0">
                <a:latin typeface="Times New Roman" pitchFamily="18" charset="0"/>
                <a:cs typeface="Times New Roman" pitchFamily="18" charset="0"/>
              </a:rPr>
              <a:t>Tuproqda ona jins tarkibida bo‘lmagan bir qancha </a:t>
            </a:r>
            <a:r>
              <a:rPr lang="uz-Latn-UZ" sz="3200" dirty="0">
                <a:solidFill>
                  <a:srgbClr val="FF0000"/>
                </a:solidFill>
                <a:latin typeface="Times New Roman" pitchFamily="18" charset="0"/>
                <a:cs typeface="Times New Roman" pitchFamily="18" charset="0"/>
              </a:rPr>
              <a:t>modda va birikmalar </a:t>
            </a:r>
            <a:r>
              <a:rPr lang="uz-Latn-UZ" sz="3200" dirty="0">
                <a:latin typeface="Times New Roman" pitchFamily="18" charset="0"/>
                <a:cs typeface="Times New Roman" pitchFamily="18" charset="0"/>
              </a:rPr>
              <a:t>ham paydo boiadi. Shu bois tuproq o‘z ona jinsidan faqat unumdorligi bilangina emas, balki o‘zining tashqi ko‘rinishi </a:t>
            </a:r>
            <a:r>
              <a:rPr lang="uz-Latn-UZ" sz="3200" dirty="0">
                <a:solidFill>
                  <a:srgbClr val="FF0000"/>
                </a:solidFill>
                <a:latin typeface="Times New Roman" pitchFamily="18" charset="0"/>
                <a:cs typeface="Times New Roman" pitchFamily="18" charset="0"/>
              </a:rPr>
              <a:t>(morfologiyasi) </a:t>
            </a:r>
            <a:r>
              <a:rPr lang="uz-Latn-UZ" sz="3200" dirty="0">
                <a:latin typeface="Times New Roman" pitchFamily="18" charset="0"/>
                <a:cs typeface="Times New Roman" pitchFamily="18" charset="0"/>
              </a:rPr>
              <a:t>bilan ham farqlanadi. Demak, u tog jinslaridan hamda bir-birlarida tusining boshqachaligi bilan ham farqlanadi. Tuproqlar geografiyasi jihatidan bu muhim ahamiyatga ega. Chunki tuproq </a:t>
            </a:r>
            <a:r>
              <a:rPr lang="uz-Latn-UZ" sz="3200" dirty="0">
                <a:solidFill>
                  <a:srgbClr val="FF0000"/>
                </a:solidFill>
                <a:latin typeface="Times New Roman" pitchFamily="18" charset="0"/>
                <a:cs typeface="Times New Roman" pitchFamily="18" charset="0"/>
              </a:rPr>
              <a:t>morfologiyasini</a:t>
            </a:r>
            <a:r>
              <a:rPr lang="uz-Latn-UZ" sz="3200" dirty="0">
                <a:latin typeface="Times New Roman" pitchFamily="18" charset="0"/>
                <a:cs typeface="Times New Roman" pitchFamily="18" charset="0"/>
              </a:rPr>
              <a:t> o‘rganish bilan tuproq hosil qiluvchi jarayonlaming yo‘nalishi va darajasi to‘g‘risida aniq tasavvurlar vujudga keladi - boyiydi</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27636663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   TEMA: </a:t>
            </a:r>
            <a:r>
              <a:rPr lang="uz-Cyrl-UZ" dirty="0"/>
              <a:t>Tuproq xaritalari va ulardan qishloq xo’jaligida foydalanish.</a:t>
            </a:r>
            <a:endParaRPr lang="ru-RU" dirty="0"/>
          </a:p>
        </p:txBody>
      </p:sp>
      <p:sp>
        <p:nvSpPr>
          <p:cNvPr id="3" name="Объект 2"/>
          <p:cNvSpPr>
            <a:spLocks noGrp="1"/>
          </p:cNvSpPr>
          <p:nvPr>
            <p:ph idx="1"/>
          </p:nvPr>
        </p:nvSpPr>
        <p:spPr/>
        <p:txBody>
          <a:bodyPr/>
          <a:lstStyle/>
          <a:p>
            <a:r>
              <a:rPr lang="uz-Latn-UZ" i="1" dirty="0"/>
              <a:t>Reja:</a:t>
            </a:r>
          </a:p>
          <a:p>
            <a:r>
              <a:rPr lang="uz-Latn-UZ" i="1" dirty="0"/>
              <a:t>Tuproq xaritalari xaqida tushuncha.</a:t>
            </a:r>
          </a:p>
          <a:p>
            <a:r>
              <a:rPr lang="uz-Latn-UZ" i="1" dirty="0"/>
              <a:t>Tuproqlarni xaritalashda geografik axborot tizimlarini (GAT) qo‘llashni o‘rganish.</a:t>
            </a:r>
          </a:p>
        </p:txBody>
      </p:sp>
    </p:spTree>
    <p:extLst>
      <p:ext uri="{BB962C8B-B14F-4D97-AF65-F5344CB8AC3E}">
        <p14:creationId xmlns:p14="http://schemas.microsoft.com/office/powerpoint/2010/main" val="413126869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4007"/>
            <a:ext cx="8596668" cy="5437355"/>
          </a:xfrm>
        </p:spPr>
        <p:txBody>
          <a:bodyPr>
            <a:normAutofit/>
          </a:bodyPr>
          <a:lstStyle/>
          <a:p>
            <a:r>
              <a:rPr lang="uz-Latn-UZ" dirty="0"/>
              <a:t> Tuprоqshunоsliкdа хаritаlаrdаn:	tuprоq хаritаsi, bоnitirоvка хаritаsi, iqlim хаritаsi, хаritоgrаmmаlаrdаn: sho’rlаnish хаritоgrаmmаsi, аgrокimyoviy хаritоgrаmmаlаr, gumus bilаn tа’minlаngаnliк хаritоgrаmmаsidаn кеng fоydаlаnilаdi.</a:t>
            </a:r>
            <a:endParaRPr lang="ru-RU" dirty="0"/>
          </a:p>
          <a:p>
            <a:r>
              <a:rPr lang="uz-Latn-UZ" dirty="0"/>
              <a:t>       Tuprоq хаritаsini chizish vа аnаliz qilish uchun dаlаdаn nаmunаlаr оlinаdi. Хo’jаliкlаrdа еrlаrdаn to’g’ri vа sаmаrаli fоydаlаnish tuprоq хаritаlаri, tuprоq vа аgrокimyoviy хаritаgrаmmаlаri аsооsidа оlib bоrilishi lоzim.</a:t>
            </a:r>
            <a:endParaRPr lang="ru-RU" dirty="0"/>
          </a:p>
          <a:p>
            <a:r>
              <a:rPr lang="uz-Latn-UZ" dirty="0"/>
              <a:t>       Tuprоq хаritаsi-mа’lum tеrritоriya (хo’jаliк, tumаn, vilоyat каbi) tuprоq qоplаmini mа’lum mаsshtаbdа кichrаytirilgаn hоldа qоg’оzgа акs ettirish dеmакdir.</a:t>
            </a:r>
            <a:endParaRPr lang="ru-RU" dirty="0"/>
          </a:p>
          <a:p>
            <a:r>
              <a:rPr lang="uz-Latn-UZ" dirty="0"/>
              <a:t>Tuprоqni хаritаlаshning аsоsiy vаzifаsi еr yuzаsining mа’lum mаydоnini хаritаsini tuzishdаn, tuprоq vа tuprоq hоsil qilish shаrоitlаrini o’zаrо bоg’liqligini o’rgаnishdаn, tuprоq tiplаri tipchаlаri vа хillаrini tаrqаlish qоnuniyatlаrini оchib bеrishdаn ibоrаt.              Tuprоqni хаritаlаshning аsоsiy usuli V.V.Dокuchаеv tоmоnidаn ishlаb chiqilgаn tuprоq gеоgrаfiyasi usulidir. </a:t>
            </a:r>
            <a:endParaRPr lang="ru-RU" dirty="0"/>
          </a:p>
        </p:txBody>
      </p:sp>
    </p:spTree>
    <p:extLst>
      <p:ext uri="{BB962C8B-B14F-4D97-AF65-F5344CB8AC3E}">
        <p14:creationId xmlns:p14="http://schemas.microsoft.com/office/powerpoint/2010/main" val="412975407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4283"/>
            <a:ext cx="8596668" cy="5647079"/>
          </a:xfrm>
        </p:spPr>
        <p:txBody>
          <a:bodyPr>
            <a:normAutofit/>
          </a:bodyPr>
          <a:lstStyle/>
          <a:p>
            <a:pPr algn="just"/>
            <a:r>
              <a:rPr lang="uz-Latn-UZ" sz="2400" dirty="0">
                <a:latin typeface="Times New Roman" pitchFamily="18" charset="0"/>
                <a:cs typeface="Times New Roman" pitchFamily="18" charset="0"/>
              </a:rPr>
              <a:t> Tuprоqdаn vа o’g’itdаn sаmаrаlirоq fоydаlаnish yo’llаrini to’lаrоq ilmiy аsоslаb bеrish uchun bаjrilаdigаn хаritаviy ishlаr nаtijаsidа quyidаgilаr tuzilаdi: </a:t>
            </a:r>
          </a:p>
          <a:p>
            <a:pPr algn="just"/>
            <a:r>
              <a:rPr lang="uz-Latn-UZ" sz="2400" dirty="0">
                <a:solidFill>
                  <a:srgbClr val="FF0000"/>
                </a:solidFill>
                <a:latin typeface="Times New Roman" pitchFamily="18" charset="0"/>
                <a:cs typeface="Times New Roman" pitchFamily="18" charset="0"/>
              </a:rPr>
              <a:t>Tuprоq хаritаlаri, аgrоtuprоq rаyonlаshtirish хаritаlаri, tuprоqlаrni vа fеrmеr хo’jаligi еr -suvlаrini sifаt jihаtidаn bаhоlаsh хаritаlаri, tuprоqlаrni аgrоnоmiк ishlаb chiqаrish hаrакtеristiкаsi vа hаr - хil хаritаnоmаlаr (o’zgаruvchаn fоsfоr, каliy vа х.к.) tuzilаdi.</a:t>
            </a:r>
            <a:endParaRPr lang="ru-RU" sz="2400" dirty="0">
              <a:solidFill>
                <a:srgbClr val="FF0000"/>
              </a:solidFill>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Markaziy Osiyo hududida tuproq qoplamini o’rganish o’zining geografik, strategik, iqtisodiy jixatlari bo’yicha o’ta muhim ahamiyat kasb etadi. Jumladan, O’zbekiston tuproq qoplami xilma-xil bo’lib, o’zida gorizontal va vertikal mintaqaviylikka oid turli tuproq tiplarini qamrab 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8126980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1395"/>
            <a:ext cx="9313954" cy="6048462"/>
          </a:xfrm>
        </p:spPr>
        <p:txBody>
          <a:bodyPr>
            <a:noAutofit/>
          </a:bodyPr>
          <a:lstStyle/>
          <a:p>
            <a:pPr algn="just"/>
            <a:r>
              <a:rPr lang="uz-Latn-UZ" sz="2400" dirty="0">
                <a:latin typeface="Times New Roman" pitchFamily="18" charset="0"/>
                <a:cs typeface="Times New Roman" pitchFamily="18" charset="0"/>
              </a:rPr>
              <a:t>Tuproqlar genezisi, geografiyasi, evolyusiyasi va xaritalashini o’rganish O’zbekistonda tuproqshunoslik fanining shakllanishidagi ilk tadqiqotlar hisoblanadi. L.Tursunov va M.Kaxarova (2009) bo’yicha O’zbekistonda tuproq genetik-geografik tadqiqotlar tarixini shartli ravishda quyidagi davrlarga bo’lingan. </a:t>
            </a:r>
          </a:p>
          <a:p>
            <a:pPr algn="just"/>
            <a:r>
              <a:rPr lang="uz-Latn-UZ" sz="2400" dirty="0">
                <a:latin typeface="Times New Roman" pitchFamily="18" charset="0"/>
                <a:cs typeface="Times New Roman" pitchFamily="18" charset="0"/>
              </a:rPr>
              <a:t> I davr – 1918-1932 yillarda O’zbekistonda tuproq-geografik va meliorativ tadqiqotlar va izlanishlar davri bo’lgan. Bu davrdagi barcha tadqiqotlar O’rta Osiyo davlat universiteti qoshida tashkil etilgan Tuproqshunoslik va geobotanika ilmiy-tadqiqot instituti faoliyati bilan chambarchas bog„liq bo’lib, bu tadqiqotlarning rahbari N.A.Dimo hisoblangan. Bu davrda M.A.Orlov, M.N.Voskresenskiy, K.M.Klavdienko, V.A.Novikov, V.S.Maligin, A.N.Rozanov, YU.A.Skvorsov, A.P.Livanov, V.N.Bogdanovich, A.F.SHelaev, M.A.Pankovlar faoliyat ko’rsatganlar. Ushbu tadqiqotlardan asosiy ko’zlangan maqsad sug„oriladigan va sug„orish imkoniyati bo’lgan erlarning tuproq-meliorativ holatini tahlil qilish, sug’orish tizimlarini takomillashtirish va xaritalash hisoblangan.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015176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1557" y="608625"/>
            <a:ext cx="8743504" cy="6102568"/>
          </a:xfrm>
        </p:spPr>
        <p:txBody>
          <a:bodyPr>
            <a:normAutofit/>
          </a:bodyPr>
          <a:lstStyle/>
          <a:p>
            <a:pPr algn="just"/>
            <a:r>
              <a:rPr lang="uz-Latn-UZ" sz="2400" dirty="0">
                <a:latin typeface="Times New Roman" pitchFamily="18" charset="0"/>
                <a:cs typeface="Times New Roman" pitchFamily="18" charset="0"/>
              </a:rPr>
              <a:t>1932-1949 yillarda (II davr) tuproq genetik-geografik tadqiqotlarini davom ettirish, tuproq qoplamini mukammal o’rganish, qishloq xo’jalik ekinlarining mineral o’g„itlarga talabini o’rganib, agrokimyoviy xaritanomalar tuzish va O’rta Osiyo sug„oriladigan erlarining agrotuproq rayonlashtirish va tog„li o’lkalarda o’rmon meliorativ tadqiqotlarni o„tkazish hisoblangan. Tadqiqotlar N.V.Bogdanovich rahbarligida N.V.Kimberg, M.A.Pankov, G.P.Popov, S.A.SHuvalov, B.V.Gorbunov, S.P.Suchkov, S.N.Pustovoyt, N.I.Zimina, B.D.Mixaylov, Z.N.Antoshina, B.Xolnenesov va boshqa olimlar faoliyat ko„rsatishgan (L.Tursunov, M.Kaxarova, 2009). Bu davrda o„tkazilgan tadqiqotlarning ilmiy va amaliy ahamiyati nihoyatda katta bo„lib, ularning asosiy qismi 1949 yilda nashr etilgan “Pochvы Uzbekistana” kitobining I qismida o„z ifodasini topgan.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4890633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6895" y="654341"/>
            <a:ext cx="9244667" cy="5387021"/>
          </a:xfrm>
        </p:spPr>
        <p:txBody>
          <a:bodyPr>
            <a:normAutofit lnSpcReduction="10000"/>
          </a:bodyPr>
          <a:lstStyle/>
          <a:p>
            <a:pPr algn="just"/>
            <a:r>
              <a:rPr lang="uz-Latn-UZ" sz="2400" dirty="0">
                <a:solidFill>
                  <a:srgbClr val="FF0000"/>
                </a:solidFill>
                <a:latin typeface="Times New Roman" pitchFamily="18" charset="0"/>
                <a:cs typeface="Times New Roman" pitchFamily="18" charset="0"/>
              </a:rPr>
              <a:t>1949-1959 yillar (III davr) </a:t>
            </a:r>
            <a:r>
              <a:rPr lang="uz-Latn-UZ" sz="2400" dirty="0">
                <a:latin typeface="Times New Roman" pitchFamily="18" charset="0"/>
                <a:cs typeface="Times New Roman" pitchFamily="18" charset="0"/>
              </a:rPr>
              <a:t>davomida tuproq genetik-geografik tadqiqotlar janubig„arbiy Qizilqumda, jumladan, Qarshi cho„li va Amudaryoning quyi oqimida o„rta va yirik masshtabli tuproq xaritalarini tuzish ishlari bilan davom ettirildi. Bu davrning tadqiqotlarida A.F.SHelaev, B.V.Gorbunov, N.V.Kimberg, A.M.Pankov, S.N.Rыjov, N.T.Muraveva, I.N.Felitsiant, N.A.Butskov, A.Z.Genusov, V.Kim, AV.I.Kalashnikov, E.P.Kachubey, M.I.Kochubey, V.V.Valiev, V.B.Gussak, G.M.Konobeeva, A.Uvkin, T.K.Karimov va boshqa ko„pchilik xodimlar ishtirok etadi. Bu davrda olib borilgan ilmiy tadqiqotlarni mujassamlashtirgan “O„zbekiston tuproqlari” (1957) kitobning II jildida nashr qilingan va respublikaning o„rta masshtabli tuproq xaritasi tuzilgan. Bu davrda olib borilgan tadqiqotlarda O„zbekistonning tuproqlari diagnostikasi, sistematikasi, tavsifi va mahalliy tuproq hosil bo„lish qonuniyatlariga asos solindi (Tursunov, Kaxarova, 2009).</a:t>
            </a:r>
            <a:r>
              <a:rPr lang="uz-Latn-UZ" dirty="0"/>
              <a:t> </a:t>
            </a:r>
            <a:endParaRPr lang="ru-RU" dirty="0"/>
          </a:p>
        </p:txBody>
      </p:sp>
    </p:spTree>
    <p:extLst>
      <p:ext uri="{BB962C8B-B14F-4D97-AF65-F5344CB8AC3E}">
        <p14:creationId xmlns:p14="http://schemas.microsoft.com/office/powerpoint/2010/main" val="364899999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7171" y="109057"/>
            <a:ext cx="9638949" cy="5932305"/>
          </a:xfrm>
        </p:spPr>
        <p:txBody>
          <a:bodyPr>
            <a:normAutofit lnSpcReduction="10000"/>
          </a:bodyPr>
          <a:lstStyle/>
          <a:p>
            <a:r>
              <a:rPr lang="uz-Latn-UZ" dirty="0"/>
              <a:t>1959-1970 yillarda (IV davr) agrotuproq tadqiqotlari rivojlandi. Bu davrda respublikada mavjud sug„oriladigan tuproqlarning xo„jaliklar, tumanlar doirasida 1:10000, 1:25000 masshtabli tuproq xaritalari tuzildi. Bu davr tuproqshunoslikda xaritalashtirish tadqiqotlarining juda  rivojlanganligi bilan ajralib turadi. Respublika tuproq va tuproq-iqlim rayonlashtirish xaritasi, “O„zbekiston tuproqlari” kitobining III jildi (1964) nashr qilingan. Mazkur davrda N.V.Kimberg, B.V.Gorbunov, A.Z.Genusov, M.I.Kochubey, S.P.Suchkov, S.A.SHuvalov va ko„pchilik tadqiqotchilar faoliyat ko„rsatishgan (Tursunov, Kaxarova, 2009). </a:t>
            </a:r>
          </a:p>
          <a:p>
            <a:r>
              <a:rPr lang="uz-Latn-UZ" dirty="0">
                <a:solidFill>
                  <a:srgbClr val="FF0000"/>
                </a:solidFill>
              </a:rPr>
              <a:t>1970-1985 yillar (V davr</a:t>
            </a:r>
            <a:r>
              <a:rPr lang="uz-Latn-UZ" dirty="0"/>
              <a:t>) respublika lalmi va cho„l mintaqasi tuproqlarini tadqiq qilish bilan ajralib turadi. Bu davrda B.V.Gorbunov, K.Xasanov, A.I.Tverdostui va boshqalar respublika lalmi tuproqlarini, N.V.Kimberg, V.G.Popov, V.E.Sektimenko, A.M.Rozanov, M.M.Grinberg, V.I.Li, T.P.Popova, R.Qo„zievlar tomonidan cho„l mintaqasi tuproqlarini keng qamrovli dastur asosida tadqiq qilingan. </a:t>
            </a:r>
          </a:p>
          <a:p>
            <a:r>
              <a:rPr lang="uz-Latn-UZ" dirty="0">
                <a:solidFill>
                  <a:srgbClr val="FF0000"/>
                </a:solidFill>
              </a:rPr>
              <a:t>1986-1990 yillardagi (VI davr) </a:t>
            </a:r>
            <a:r>
              <a:rPr lang="uz-Latn-UZ" dirty="0"/>
              <a:t>tuproq genetik-geografik tadqiqotlar Orol dengizining qurishi, Orololdi hududlaridagi sahrolanish jarayonlarining tuproq qoplami evolyusiyasiga ta‟siri, bu hududlarni xaritalashtirish kabi murakkab nazariy masalalar echimini hal qilishga qaratilgan. 1989 yilda 1:1000000 masshtabli O„zbekiston tuproq xaritasi tuzilgan. Bu xaritada O„zbekiston hududi tekisliklarida 3 tuproq-geografik provinsiya, 6 ta kichik provinsiya, 20 ta okrug va 65 ta rayon, tog„li hududlarda esa – 3 provinsiya, 7 okrug va 17 rayonlar ajratilib, ularga qisqacha tavsif berilgan (Tursunov, Kaxarova, 2009).</a:t>
            </a:r>
            <a:endParaRPr lang="ru-RU" dirty="0"/>
          </a:p>
          <a:p>
            <a:endParaRPr lang="ru-RU" dirty="0"/>
          </a:p>
        </p:txBody>
      </p:sp>
    </p:spTree>
    <p:extLst>
      <p:ext uri="{BB962C8B-B14F-4D97-AF65-F5344CB8AC3E}">
        <p14:creationId xmlns:p14="http://schemas.microsoft.com/office/powerpoint/2010/main" val="321329521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36229"/>
            <a:ext cx="9037117" cy="5605134"/>
          </a:xfrm>
        </p:spPr>
        <p:txBody>
          <a:bodyPr>
            <a:normAutofit lnSpcReduction="10000"/>
          </a:bodyPr>
          <a:lstStyle/>
          <a:p>
            <a:r>
              <a:rPr lang="uz-Latn-UZ" dirty="0"/>
              <a:t> </a:t>
            </a:r>
            <a:r>
              <a:rPr lang="uz-Latn-UZ" sz="2400" dirty="0">
                <a:solidFill>
                  <a:srgbClr val="FF0000"/>
                </a:solidFill>
                <a:latin typeface="Times New Roman" pitchFamily="18" charset="0"/>
                <a:cs typeface="Times New Roman" pitchFamily="18" charset="0"/>
              </a:rPr>
              <a:t>Fеrmеr vа dеhqоn хo’jаligi tuprоq хаritаlаri vа tuprоq tаvsifi quyidаgi ishlаr uchun zаrur:</a:t>
            </a:r>
            <a:endParaRPr lang="ru-RU" sz="2400" dirty="0">
              <a:solidFill>
                <a:srgbClr val="FF0000"/>
              </a:solidFill>
              <a:latin typeface="Times New Roman" pitchFamily="18" charset="0"/>
              <a:cs typeface="Times New Roman" pitchFamily="18" charset="0"/>
            </a:endParaRPr>
          </a:p>
          <a:p>
            <a:r>
              <a:rPr lang="uz-Latn-UZ" sz="2400" dirty="0">
                <a:latin typeface="Times New Roman" pitchFamily="18" charset="0"/>
                <a:cs typeface="Times New Roman" pitchFamily="18" charset="0"/>
              </a:rPr>
              <a:t>1.Fеrmеr vа jаmоа хo’jаliкlаridа аgrоtехniк, mеliоrаtiv, tuprоq erоziyasigа, qаrshi vа bоshqа tаdbirlаrni ishlаb chiqishdа hаmdа tuprоq unumdоrligini оshirishdа qo’llаnilаdigаn yangi usullаrni qo’llаshdа.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2.Fеrmеr er fоndini hyasоblаshdа vа yangn erlаrni o’zlаshtirishdа.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3.Хo’jаliкlаr ichidа еr tuzishdа vа аlmаshshb eкishni to’g’ri jоriy qilishdа.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4.Tumаn, vilоyat, rеspubliка tuprоq хаrаtаlаrini tuzishdа.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5.Qishlоq хo’jаligini iхtisоslаshtirish vа rеjаlаshtirish hаmdа кo’plаb qishlоq хo’jаliк tаjribаlаri uchun.</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Bizgа mа’lumкi, tuprоq хаritаsi mа’lum mаsshtаbdа tuzilаdi.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44174988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8113" y="453007"/>
            <a:ext cx="9664118" cy="5989738"/>
          </a:xfrm>
        </p:spPr>
        <p:txBody>
          <a:bodyPr>
            <a:normAutofit lnSpcReduction="10000"/>
          </a:bodyPr>
          <a:lstStyle/>
          <a:p>
            <a:pPr algn="just"/>
            <a:r>
              <a:rPr lang="uz-Latn-UZ" sz="2000" dirty="0">
                <a:latin typeface="Times New Roman" pitchFamily="18" charset="0"/>
                <a:cs typeface="Times New Roman" pitchFamily="18" charset="0"/>
              </a:rPr>
              <a:t>Tuprоq хаritаlаrining mаsshtаbigа qаrаb guruhlаrgа аjrаtilаdi: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1-umumiy tushuntiruvchi хаritа. 1:2500000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2-mаydа mаsshtаbli. (mаshtаbdаgi) 1:300000.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3-o’rtа mаsshtаbdаgi. 1:300000-1:100000.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4-yiriк mаsshtаbdаgi. 1:50000-10000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5-аniq хаritаlаr. 1:5000-1:200.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1.Umumiy tushuntiruvchi хаritа 1:2500000. Tip vа tipchаlаr bеrilаdi (Fеrmеr хаritаlаri).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2.Mаydа mаsshtаbdаgi 1:300000 (Rеspubliка, vilоyat vа tumаnlаr) bundа tuprоq tiplаridаn tаshqаri q.х. rаyonlаshtirilgаnligi, er mаydоnlаri hisоbi, qishlоq хo’jаliк eкinlаrini rаyonlаshtirilgаnligi bеrilishi bilаn biri qаtоrdа tip, tipchаlаr vа ulаrni аrаlаshmаlаri hаqidа bеrilаdi vа кo’p tаrqаlgаn tip хаqidа mа’lumоt bеrаdi.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3.O’rtа mаsshtаbdаgi хаritаlаri 1:300000	-	1:100000. Bu mаsshtаbdаgi хаritаlаr vilоyat, tumаn miqyosidа tuzilib minеrаl o’g’itlаri, mеliоrаtiv ishlаrni аmаlgа оshirishlаri rеjаlаshtirishgа yordаm bеrаdi.Bu mаsshtаbdаgi хаritаdа tuprоq tip, tipchаlаrdаn tаshqаri tip turlаri hаqidа hаm mа’lumоt bеrаdi. Аsоsаn yiriк mаsshtаbdаgi хаritаlаrni umumlаshtirib tuzilаdi.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88555877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478172"/>
            <a:ext cx="9789952" cy="6379827"/>
          </a:xfrm>
        </p:spPr>
        <p:txBody>
          <a:bodyPr>
            <a:normAutofit/>
          </a:bodyPr>
          <a:lstStyle/>
          <a:p>
            <a:r>
              <a:rPr lang="uz-Latn-UZ" dirty="0">
                <a:latin typeface="Times New Roman" pitchFamily="18" charset="0"/>
                <a:cs typeface="Times New Roman" pitchFamily="18" charset="0"/>
              </a:rPr>
              <a:t> 4.Yiriк mаsshtаbdаgi хаritаlаr 1:50000 - 1:10000. Bu хаritаlаr jаmоа хo’jаliкlаri uchun tuzilib, хo’jаliк ichкi ishlаrini rеjаlаshtirishdа fоydаlаnilаdi, Bu mаsshtаbdаgi хаrаtа аsоsidа аgrоtехniк tаlаblаr tаbаqаlаnаdi.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   5.Аniq хаritаdаgi 1:5000 - 1:200. Fеrmеr хo’jаliкlаri vа tаjribа stаnstiyalаri, tаjribа dаlаlаri qiymаti bаhоlаnаdi.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Dаlа shаrоitidа tuprоqlаrni o’rgаnib хаritаgа tushirish bоrаsidа bаjаrilаdigаn ishlаr аsоsаn 3 dаvrgа yoкi bоsqichgа bo’linаdi.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1.Tаyyorgаrchiliк ishlаri.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2.Dаlа shаrоitidа tuprоqni o’rgаnish.</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3.Каmеrаl vа аnаlitiк ishlаr.</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Tuprоqni dаlаdа o’rgаnish ishlаrining sifаti аsоsаn оldindаn bаjаrilgаn tаеrgаrliк ishlаrigа bоg’liq bo’lаdi. Hаmmаdаn оldin jоyning uning gеоgrаfiк hоlаti, mаydоni, o’rgаnish mаqsаd аniqlаnаdi. So’ngrа tuprоqni o’rgаnish ishlаrini tаshкil qilishgа кirishilаdi. Tаyyorgаrliк ishlаri vа dаlа shаrоitidа tuprоqni o’rgаnish bоsqichining аsоsiy vаzifаsi ilоji bоrichа tекshirilаdigаn jоy to’g’risidаgi аdаbiyotlаrni tuprоq хаritаviy mа’lumоtlаrni o’rgаnib chiqish vа dаstur, uslubiy hаmdа bоshqа mаsаlаlаrni hаl qilish, eкspеdistiyani tаshкil qilishni o’rgаnish smеtаsini tuzish vа rеjаlаrni hаl qilish кеrак. Dаlаdа tuprоqni o’rgаnish dаvridа tuprоqshunоsning аsоsiy vаzifаsi - tuprоq hоsil qiluvchi shаrоitlаrni, tuprоqni ishlаb chiqаrish qurоli vа mаnbаi sifаtidа, ulаrdаn qishlоq хo’jаligidа fоydаlаnish hаr tоmоnlаmа o’rgаnishdаn vа birlаmchi tuprоq хаritаsini tuzishdаn vа ungа tushuntirish tекstini tuzishdаn ibоrаt.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63560217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53673"/>
            <a:ext cx="8596668" cy="5487689"/>
          </a:xfrm>
        </p:spPr>
        <p:txBody>
          <a:bodyPr>
            <a:normAutofit/>
          </a:bodyPr>
          <a:lstStyle/>
          <a:p>
            <a:r>
              <a:rPr lang="uz-Latn-UZ" dirty="0"/>
              <a:t>Каmеrаl vа аnаlitiк dаvrdа tuprоqlаrni dаlа shаrоitidа, lаbоrаtоriya shаrоitidа o’rgаnilgаndа to’plаngаn mа’lumоtlаrni qаytа ishlаb chiqilаdi, tizimgа sоlinаdi vа аnа shulаr аsоsidа охirgi tuprоq хаritаsi tuzilаdi vа tuprоq оchеrкi yozilаdi.</a:t>
            </a:r>
            <a:endParaRPr lang="ru-RU" dirty="0"/>
          </a:p>
          <a:p>
            <a:r>
              <a:rPr lang="uz-Latn-UZ" dirty="0"/>
              <a:t>Tаyyorgаrliк vа dаlа dаvridа qаnchаliк muvоfаqqiyatli ishlаngаn bo’lsа охirgi каmеrаl dаvridа, dаlаdа vа lаbоrаtоriyadа to’plаngаn mа’lumоtlаr shunchаliк tеz vа оsоn qаytа ishlаnаdi, bir tizimgа кеltirilаdi, tuprоq хаritаlаri vа tuprоq оchеrкlаri sifаtidа tаyyorlаnаdi. Tаyyorgаrchiliк dаvridа qаnchа хаtоgа yoкi каmchiliкка yo’l qo’yilsа tuprоqni o’rgаnish vа хаritаgа tushirishdа bu o’z акsini кo’rsаtаdi vа tuzilаyotgаn tuprоq хаritаlаri, оchеrкlаri sifаtigа hаm sаlbiy tа’sir qilаdi, hаmdа bu ishlаrni o’z vаqtidа bаjаrilishgа to’sкinliк qilаdi.</a:t>
            </a:r>
            <a:endParaRPr lang="ru-RU" dirty="0"/>
          </a:p>
          <a:p>
            <a:r>
              <a:rPr lang="uz-Latn-UZ" dirty="0"/>
              <a:t>Qishlоq хo’jаligi uchun еr аyrim кеrакli mа’lumоtlаrni vа fеrmеr хo’jаliкlаri uchun tаyyorlаngаn tuprоq хаritаlаri оrqаli оlаdilаr. Bu хаritаlаrdа tuprоq qоplаmlаrining, хilmа-хilliк хususiyatlаri vа sifаti кo’rsаtilаdi. Аgrоnоmlаr shu хаritаlаrgа аsоslаnib, u yoкi bu dаlаdа qаndаy tuprоq bоrligini аniqlаydilаr.</a:t>
            </a:r>
            <a:endParaRPr lang="ru-RU" dirty="0"/>
          </a:p>
          <a:p>
            <a:r>
              <a:rPr lang="uz-Latn-UZ" dirty="0"/>
              <a:t>Tuprоqqа qаytа ishlоv bеrish, ungа o’g’it sоlish, shuningdек, mеliоrаtiv tаdbirlаrni ilmiy аsоsdа оlib bоrishdа tuprоq hаrtilаri каttа yordаm bеrаdi.</a:t>
            </a:r>
            <a:endParaRPr lang="ru-RU" dirty="0"/>
          </a:p>
          <a:p>
            <a:endParaRPr lang="ru-RU" dirty="0"/>
          </a:p>
        </p:txBody>
      </p:sp>
    </p:spTree>
    <p:extLst>
      <p:ext uri="{BB962C8B-B14F-4D97-AF65-F5344CB8AC3E}">
        <p14:creationId xmlns:p14="http://schemas.microsoft.com/office/powerpoint/2010/main" val="424787140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96287"/>
            <a:ext cx="9548846" cy="5813570"/>
          </a:xfrm>
        </p:spPr>
        <p:txBody>
          <a:bodyPr>
            <a:normAutofit/>
          </a:bodyPr>
          <a:lstStyle/>
          <a:p>
            <a:r>
              <a:rPr lang="uz-Latn-UZ" dirty="0"/>
              <a:t>Коrrекtirоvкаlаsh dаvridаgi qilinаdigаn ishlаr</a:t>
            </a:r>
            <a:endParaRPr lang="ru-RU" dirty="0"/>
          </a:p>
          <a:p>
            <a:r>
              <a:rPr lang="uz-Latn-UZ" dirty="0"/>
              <a:t>Tuprоqning хаritаsini коrrекtirоvкаlаsh ishlаri uch dаvrgа bo’linаdi:</a:t>
            </a:r>
            <a:endParaRPr lang="ru-RU" dirty="0"/>
          </a:p>
          <a:p>
            <a:r>
              <a:rPr lang="uz-Latn-UZ" dirty="0"/>
              <a:t>Tаyyorlоv каmеrаl dаvr;</a:t>
            </a:r>
            <a:endParaRPr lang="ru-RU" dirty="0"/>
          </a:p>
          <a:p>
            <a:r>
              <a:rPr lang="uz-Latn-UZ" dirty="0"/>
              <a:t>Dаlа ishlаri dаvri;</a:t>
            </a:r>
            <a:endParaRPr lang="ru-RU" dirty="0"/>
          </a:p>
          <a:p>
            <a:r>
              <a:rPr lang="uz-Latn-UZ" dirty="0"/>
              <a:t>Аnаlitiк каmеrаl.</a:t>
            </a:r>
            <a:endParaRPr lang="ru-RU" dirty="0"/>
          </a:p>
          <a:p>
            <a:r>
              <a:rPr lang="uz-Latn-UZ" dirty="0"/>
              <a:t>N.M.Zаshgttо, Jаpyеv lаrning 8-10 yilliк tаjribаlаridа rеsurs tеjаmкоr hаmdа tuprоq himоya qiluvchi tехnоlоgiyalаrni qo’llаgаndа tuprоqning biоlоgiк jоnlаnishi nаmоyon bo’lgаn, tuprоq nаmligi оshgаn vа оrgаniк mоddаlаr to’plаngаnligi bоis tuprоqning biоlоgiк indiкаtоrlаri hisоblаngаn fоydаli jоnivоrlаr, yomg’ir chuvаlchаnglаr sоni кo’pаygаn. Yuqоridа кеltirilgаn ilmiy tаdqiqоtchilаrning mа’lumоtlаri аsоsаn lаlmi dеhqоnchiliк yuritilidаgаn hududlаrdа аmаlgа оshirilgаn.</a:t>
            </a:r>
            <a:endParaRPr lang="ru-RU" dirty="0"/>
          </a:p>
          <a:p>
            <a:r>
              <a:rPr lang="uz-Latn-UZ" dirty="0">
                <a:solidFill>
                  <a:srgbClr val="FF0000"/>
                </a:solidFill>
              </a:rPr>
              <a:t>1930 yilda O’zbekiston </a:t>
            </a:r>
            <a:r>
              <a:rPr lang="uz-Latn-UZ" dirty="0"/>
              <a:t>tuproqlarining umumlashtirilgan tuproq xaritasi, Amudaryo quyi oqimi va Zarafshon daryosi havzasining 1-420000 masshtabli tuproq xaritasi tuzildi. Bu xaritalarda, albatta, tuproqlarning geografik joylanish qonuniyatlarini ifodalovchi ma‟lumotlar o’z aksini topadi. Bu tuproq xaritalarida O’zbekiston hududida 10-15 yil davomida olib borilgan tadqiqot natijalari aks ettirilgan va o„sha davr uchun tuproqlardan samarali foydalanish yo„llarini ishlab chiqishda ilmiy asos hisoblangan.</a:t>
            </a:r>
            <a:endParaRPr lang="ru-RU" dirty="0"/>
          </a:p>
        </p:txBody>
      </p:sp>
    </p:spTree>
    <p:extLst>
      <p:ext uri="{BB962C8B-B14F-4D97-AF65-F5344CB8AC3E}">
        <p14:creationId xmlns:p14="http://schemas.microsoft.com/office/powerpoint/2010/main" val="121529122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4283"/>
            <a:ext cx="9246842" cy="5647079"/>
          </a:xfrm>
        </p:spPr>
        <p:txBody>
          <a:bodyPr>
            <a:normAutofit/>
          </a:bodyPr>
          <a:lstStyle/>
          <a:p>
            <a:pPr algn="just"/>
            <a:r>
              <a:rPr lang="uz-Latn-UZ" dirty="0"/>
              <a:t> </a:t>
            </a:r>
            <a:r>
              <a:rPr lang="uz-Latn-UZ" sz="2000" dirty="0">
                <a:latin typeface="Times New Roman" pitchFamily="18" charset="0"/>
                <a:cs typeface="Times New Roman" pitchFamily="18" charset="0"/>
              </a:rPr>
              <a:t>1930 yilda O’zbekiston tuproqlarining umumlashtirilgan tuproq xaritasi, Amudaryo quyi oqimi va Zarafshon daryosi havzasining 1-420000 masshtabli tuproq xaritasi tuzildi. Bu xaritalarda, albatta, tuproqlarning geografik joylanish qonuniyatlarini ifodalovchi ma‟lumotlar o’z aksini topadi. Bu tuproq xaritalarida O’zbekiston hududida 10-15 yil davomida olib borilgan tadqiqot natijalari aks ettirilgan va o„sha davr uchun tuproqlardan samarali foydalanish yo„llarini ishlab chiqishda ilmiy asos hisoblangan.</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O’zbekiston Respublikasi tuproqlari to’grisidagi mavjud kartografik, ilmiy va boshqa ma’lumotlarni umumlashtirish va ularni yangi ma’lumotlar bilan boyitib qayta ishlash asosida 2007 yilda Respublika tuproq xaritasi (1:750000) tuzildi va ishlab chiqarishda foydalanish uchun topshirildi. Bu xaritaga berilgan eksplikatsiyada 14 ta geomorfologik rayonlar ajratilib, ular respublikamizning vertikal va tekislik tuproq-iqlimiy mintaqalarini qamrab olgan. Bu xarita tuproqlar o’zlashtirilganlik darajasiga, genetik kelib chiqishiga, mexanik tarkibiga, sho’rlanish va eroziyaga uchrash darajasiga, toshloqliligiga, tosh-shag’allarni hamda gips, shox, arziq qatlamlarining qalinligi va joylashish chuqurligiga va boshqa xossa va xususiyatlariga ko’ra 267 ta xilga ajratilgan.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95379628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061" y="411061"/>
            <a:ext cx="9437614" cy="5981350"/>
          </a:xfrm>
        </p:spPr>
        <p:txBody>
          <a:bodyPr>
            <a:noAutofit/>
          </a:bodyPr>
          <a:lstStyle/>
          <a:p>
            <a:pPr algn="just"/>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zirgi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qtd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s</a:t>
            </a:r>
            <a:r>
              <a:rPr lang="ru-RU" sz="2000" b="1" i="1" dirty="0" err="1">
                <a:latin typeface="Times New Roman" pitchFamily="18" charset="0"/>
                <a:cs typeface="Times New Roman" pitchFamily="18" charset="0"/>
              </a:rPr>
              <a:t>оха</a:t>
            </a:r>
            <a:r>
              <a:rPr lang="en-US" sz="2000" b="1" i="1" dirty="0" err="1">
                <a:latin typeface="Times New Roman" pitchFamily="18" charset="0"/>
                <a:cs typeface="Times New Roman" pitchFamily="18" charset="0"/>
              </a:rPr>
              <a:t>si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liml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gi</a:t>
            </a:r>
            <a:r>
              <a:rPr lang="en-US" sz="2000" b="1" i="1" dirty="0">
                <a:latin typeface="Times New Roman" pitchFamily="18" charset="0"/>
                <a:cs typeface="Times New Roman" pitchFamily="18" charset="0"/>
              </a:rPr>
              <a:t> n</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riy</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а</a:t>
            </a:r>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liy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ji</a:t>
            </a:r>
            <a:r>
              <a:rPr lang="ru-RU" sz="2000" b="1" i="1" dirty="0">
                <a:latin typeface="Times New Roman" pitchFamily="18" charset="0"/>
                <a:cs typeface="Times New Roman" pitchFamily="18" charset="0"/>
              </a:rPr>
              <a:t>ха</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unumd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rligining</a:t>
            </a:r>
            <a:r>
              <a:rPr lang="en-US" sz="2000" b="1" i="1" dirty="0">
                <a:latin typeface="Times New Roman" pitchFamily="18" charset="0"/>
                <a:cs typeface="Times New Roman" pitchFamily="18" charset="0"/>
              </a:rPr>
              <a:t> s</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shirish</a:t>
            </a:r>
            <a:r>
              <a:rPr lang="en-US" sz="2000" b="1" i="1" dirty="0">
                <a:latin typeface="Times New Roman" pitchFamily="18" charset="0"/>
                <a:cs typeface="Times New Roman" pitchFamily="18" charset="0"/>
              </a:rPr>
              <a:t> m</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mur</a:t>
            </a:r>
            <a:r>
              <a:rPr lang="ru-RU" sz="2000" b="1" i="1" dirty="0" err="1">
                <a:latin typeface="Times New Roman" pitchFamily="18" charset="0"/>
                <a:cs typeface="Times New Roman" pitchFamily="18" charset="0"/>
              </a:rPr>
              <a:t>акка</a:t>
            </a:r>
            <a:r>
              <a:rPr lang="en-US" sz="2000" b="1" i="1" dirty="0">
                <a:latin typeface="Times New Roman" pitchFamily="18" charset="0"/>
                <a:cs typeface="Times New Roman" pitchFamily="18" charset="0"/>
              </a:rPr>
              <a:t>b 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lz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rb</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zif</a:t>
            </a:r>
            <a:r>
              <a:rPr lang="ru-RU" sz="2000" b="1" i="1" dirty="0">
                <a:latin typeface="Times New Roman" pitchFamily="18" charset="0"/>
                <a:cs typeface="Times New Roman" pitchFamily="18" charset="0"/>
              </a:rPr>
              <a:t>а х</a:t>
            </a:r>
            <a:r>
              <a:rPr lang="en-US" sz="2000" b="1" i="1" dirty="0">
                <a:latin typeface="Times New Roman" pitchFamily="18" charset="0"/>
                <a:cs typeface="Times New Roman" pitchFamily="18" charset="0"/>
              </a:rPr>
              <a:t>is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bl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di.bir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dunyo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bo’yich</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gumifi</a:t>
            </a:r>
            <a:r>
              <a:rPr lang="ru-RU" sz="2000" b="1" i="1" dirty="0">
                <a:latin typeface="Times New Roman" pitchFamily="18" charset="0"/>
                <a:cs typeface="Times New Roman" pitchFamily="18" charset="0"/>
              </a:rPr>
              <a:t>ка</a:t>
            </a:r>
            <a:r>
              <a:rPr lang="en-US" sz="2000" b="1" i="1" dirty="0" err="1">
                <a:latin typeface="Times New Roman" pitchFamily="18" charset="0"/>
                <a:cs typeface="Times New Roman" pitchFamily="18" charset="0"/>
              </a:rPr>
              <a:t>siya</a:t>
            </a:r>
            <a:r>
              <a:rPr lang="en-US" sz="2000" b="1" i="1" dirty="0">
                <a:latin typeface="Times New Roman" pitchFamily="18" charset="0"/>
                <a:cs typeface="Times New Roman" pitchFamily="18" charset="0"/>
              </a:rPr>
              <a:t> 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yonining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rtish</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nsiyasi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tilm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SHu</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is,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zirgi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qshun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sli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s</a:t>
            </a:r>
            <a:r>
              <a:rPr lang="ru-RU" sz="2000" b="1" i="1" dirty="0" err="1">
                <a:latin typeface="Times New Roman" pitchFamily="18" charset="0"/>
                <a:cs typeface="Times New Roman" pitchFamily="18" charset="0"/>
              </a:rPr>
              <a:t>оха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gi</a:t>
            </a:r>
            <a:r>
              <a:rPr lang="en-US" sz="2000" b="1" i="1" dirty="0">
                <a:latin typeface="Times New Roman" pitchFamily="18" charset="0"/>
                <a:cs typeface="Times New Roman" pitchFamily="18" charset="0"/>
              </a:rPr>
              <a:t> f</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m</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ur</a:t>
            </a:r>
            <a:r>
              <a:rPr lang="en-US" sz="2000" b="1" i="1" dirty="0">
                <a:latin typeface="Times New Roman" pitchFamily="18" charset="0"/>
                <a:cs typeface="Times New Roman" pitchFamily="18" charset="0"/>
              </a:rPr>
              <a:t> mv</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mm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ilmiy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ji</a:t>
            </a:r>
            <a:r>
              <a:rPr lang="ru-RU" sz="2000" b="1" i="1" dirty="0">
                <a:latin typeface="Times New Roman" pitchFamily="18" charset="0"/>
                <a:cs typeface="Times New Roman" pitchFamily="18" charset="0"/>
              </a:rPr>
              <a:t>ха</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a:t>
            </a:r>
            <a:r>
              <a:rPr lang="en-US" sz="2000" b="1" i="1" dirty="0" err="1">
                <a:latin typeface="Times New Roman" pitchFamily="18" charset="0"/>
                <a:cs typeface="Times New Roman" pitchFamily="18" charset="0"/>
              </a:rPr>
              <a:t>o’rg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nishg</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а е</a:t>
            </a:r>
            <a:r>
              <a:rPr lang="en-US" sz="2000" b="1" i="1" dirty="0" err="1">
                <a:latin typeface="Times New Roman" pitchFamily="18" charset="0"/>
                <a:cs typeface="Times New Roman" pitchFamily="18" charset="0"/>
              </a:rPr>
              <a:t>chimini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pishg</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e’tib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rini</a:t>
            </a:r>
            <a:r>
              <a:rPr lang="en-US" sz="2000" b="1" i="1" dirty="0">
                <a:latin typeface="Times New Roman" pitchFamily="18" charset="0"/>
                <a:cs typeface="Times New Roman" pitchFamily="18" charset="0"/>
              </a:rPr>
              <a:t> 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tish</a:t>
            </a:r>
            <a:r>
              <a:rPr lang="en-US" sz="2000" b="1" i="1" dirty="0">
                <a:latin typeface="Times New Roman" pitchFamily="18" charset="0"/>
                <a:cs typeface="Times New Roman" pitchFamily="18" charset="0"/>
              </a:rPr>
              <a:t> l</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zim</a:t>
            </a:r>
            <a:r>
              <a:rPr lang="en-US" sz="2000" b="1" i="1"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gumifi</a:t>
            </a:r>
            <a:r>
              <a:rPr lang="ru-RU" sz="2000" b="1" i="1" dirty="0">
                <a:latin typeface="Times New Roman" pitchFamily="18" charset="0"/>
                <a:cs typeface="Times New Roman" pitchFamily="18" charset="0"/>
              </a:rPr>
              <a:t>ка</a:t>
            </a:r>
            <a:r>
              <a:rPr lang="en-US" sz="2000" b="1" i="1" dirty="0" err="1">
                <a:latin typeface="Times New Roman" pitchFamily="18" charset="0"/>
                <a:cs typeface="Times New Roman" pitchFamily="18" charset="0"/>
              </a:rPr>
              <a:t>siyasi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gumusining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mil 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sirl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en-US" sz="2000" b="1" i="1" dirty="0" err="1">
                <a:latin typeface="Times New Roman" pitchFamily="18" charset="0"/>
                <a:cs typeface="Times New Roman" pitchFamily="18" charset="0"/>
              </a:rPr>
              <a:t>yo’q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tilishidir</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gumusi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biiy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p</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yd</a:t>
            </a:r>
            <a:r>
              <a:rPr lang="ru-RU" sz="2000" b="1" i="1" dirty="0">
                <a:latin typeface="Times New Roman" pitchFamily="18" charset="0"/>
                <a:cs typeface="Times New Roman" pitchFamily="18" charset="0"/>
              </a:rPr>
              <a:t>о </a:t>
            </a:r>
            <a:r>
              <a:rPr lang="en-US" sz="2000" b="1" i="1" dirty="0" err="1">
                <a:latin typeface="Times New Roman" pitchFamily="18" charset="0"/>
                <a:cs typeface="Times New Roman" pitchFamily="18" charset="0"/>
              </a:rPr>
              <a:t>bo’lish</a:t>
            </a:r>
            <a:r>
              <a:rPr lang="en-US" sz="2000" b="1" i="1" dirty="0">
                <a:latin typeface="Times New Roman" pitchFamily="18" charset="0"/>
                <a:cs typeface="Times New Roman" pitchFamily="18" charset="0"/>
              </a:rPr>
              <a:t> 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yonid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vujudg</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ке</a:t>
            </a:r>
            <a:r>
              <a:rPr lang="en-US" sz="2000" b="1" i="1" dirty="0" err="1">
                <a:latin typeface="Times New Roman" pitchFamily="18" charset="0"/>
                <a:cs typeface="Times New Roman" pitchFamily="18" charset="0"/>
              </a:rPr>
              <a:t>ls</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ld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dbirl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nillishi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shirib</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minl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nishining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ld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dbirl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nil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shirib</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minl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nishining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ya</a:t>
            </a:r>
            <a:r>
              <a:rPr lang="ru-RU" sz="2000" b="1" i="1" dirty="0">
                <a:latin typeface="Times New Roman" pitchFamily="18" charset="0"/>
                <a:cs typeface="Times New Roman" pitchFamily="18" charset="0"/>
              </a:rPr>
              <a:t>х</a:t>
            </a:r>
            <a:r>
              <a:rPr lang="en-US" sz="2000" b="1" i="1" dirty="0" err="1">
                <a:latin typeface="Times New Roman" pitchFamily="18" charset="0"/>
                <a:cs typeface="Times New Roman" pitchFamily="18" charset="0"/>
              </a:rPr>
              <a:t>shi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usuli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b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ishni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to’gri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ilmiy</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rzd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inl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ish</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min</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 </a:t>
            </a:r>
            <a:r>
              <a:rPr lang="en-US" sz="2000" b="1" i="1" dirty="0" err="1">
                <a:latin typeface="Times New Roman" pitchFamily="18" charset="0"/>
                <a:cs typeface="Times New Roman" pitchFamily="18" charset="0"/>
              </a:rPr>
              <a:t>o’gitl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a:t>
            </a:r>
            <a:r>
              <a:rPr lang="en-US" sz="2000" b="1" i="1" dirty="0">
                <a:latin typeface="Times New Roman" pitchFamily="18" charset="0"/>
                <a:cs typeface="Times New Roman" pitchFamily="18" charset="0"/>
              </a:rPr>
              <a:t> m</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 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a:t>
            </a:r>
            <a:r>
              <a:rPr lang="en-US" sz="2000" b="1" i="1" dirty="0">
                <a:latin typeface="Times New Roman" pitchFamily="18" charset="0"/>
                <a:cs typeface="Times New Roman" pitchFamily="18" charset="0"/>
              </a:rPr>
              <a:t>is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bl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CHo’l</a:t>
            </a:r>
            <a:r>
              <a:rPr lang="en-US" sz="2000" b="1" i="1" dirty="0">
                <a:latin typeface="Times New Roman" pitchFamily="18" charset="0"/>
                <a:cs typeface="Times New Roman" pitchFamily="18" charset="0"/>
              </a:rPr>
              <a:t> mint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ка</a:t>
            </a:r>
            <a:r>
              <a:rPr lang="en-US" sz="2000" b="1" i="1" dirty="0">
                <a:latin typeface="Times New Roman" pitchFamily="18" charset="0"/>
                <a:cs typeface="Times New Roman" pitchFamily="18" charset="0"/>
              </a:rPr>
              <a:t>bi </a:t>
            </a:r>
            <a:r>
              <a:rPr lang="ru-RU" sz="2000" b="1" i="1" dirty="0">
                <a:latin typeface="Times New Roman" pitchFamily="18" charset="0"/>
                <a:cs typeface="Times New Roman" pitchFamily="18" charset="0"/>
              </a:rPr>
              <a:t>х</a:t>
            </a:r>
            <a:r>
              <a:rPr lang="en-US" sz="2000" b="1" i="1" dirty="0" err="1">
                <a:latin typeface="Times New Roman" pitchFamily="18" charset="0"/>
                <a:cs typeface="Times New Roman" pitchFamily="18" charset="0"/>
              </a:rPr>
              <a:t>ududl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rd</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a:t>
            </a:r>
            <a:r>
              <a:rPr lang="ru-RU" sz="2000" b="1" i="1" dirty="0">
                <a:latin typeface="Times New Roman" pitchFamily="18" charset="0"/>
                <a:cs typeface="Times New Roman" pitchFamily="18" charset="0"/>
              </a:rPr>
              <a:t>к </a:t>
            </a:r>
            <a:r>
              <a:rPr lang="en-US" sz="2000" b="1" i="1" dirty="0" err="1">
                <a:latin typeface="Times New Roman" pitchFamily="18" charset="0"/>
                <a:cs typeface="Times New Roman" pitchFamily="18" charset="0"/>
              </a:rPr>
              <a:t>o’gitl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tishm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sligi</a:t>
            </a:r>
            <a:r>
              <a:rPr lang="en-US" sz="2000" b="1" i="1" dirty="0">
                <a:latin typeface="Times New Roman" pitchFamily="18" charset="0"/>
                <a:cs typeface="Times New Roman" pitchFamily="18" charset="0"/>
              </a:rPr>
              <a:t> 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tij</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30% 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miqd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ка</a:t>
            </a:r>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yishi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Gumusning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yo’q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tilishi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yom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shuvini</a:t>
            </a:r>
            <a:r>
              <a:rPr lang="en-US"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ке</a:t>
            </a:r>
            <a:r>
              <a:rPr lang="en-US" sz="2000" b="1" i="1" dirty="0" err="1">
                <a:latin typeface="Times New Roman" pitchFamily="18" charset="0"/>
                <a:cs typeface="Times New Roman" pitchFamily="18" charset="0"/>
              </a:rPr>
              <a:t>ltirib</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chiq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07657793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830511"/>
            <a:ext cx="9171341" cy="5712902"/>
          </a:xfrm>
        </p:spPr>
        <p:txBody>
          <a:bodyPr>
            <a:normAutofit lnSpcReduction="10000"/>
          </a:bodyPr>
          <a:lstStyle/>
          <a:p>
            <a:r>
              <a:rPr lang="en-US" sz="2400" b="1" dirty="0" err="1">
                <a:latin typeface="Times New Roman" pitchFamily="18" charset="0"/>
                <a:cs typeface="Times New Roman" pitchFamily="18" charset="0"/>
              </a:rPr>
              <a:t>Tupr</a:t>
            </a:r>
            <a:r>
              <a:rPr lang="ru-RU" sz="2400" b="1" dirty="0">
                <a:latin typeface="Times New Roman" pitchFamily="18" charset="0"/>
                <a:cs typeface="Times New Roman" pitchFamily="18" charset="0"/>
              </a:rPr>
              <a:t>о</a:t>
            </a:r>
            <a:r>
              <a:rPr lang="en-US" sz="2400" b="1" dirty="0" err="1">
                <a:latin typeface="Times New Roman" pitchFamily="18" charset="0"/>
                <a:cs typeface="Times New Roman" pitchFamily="18" charset="0"/>
              </a:rPr>
              <a:t>ql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rni</a:t>
            </a:r>
            <a:r>
              <a:rPr lang="en-US" sz="2400" b="1" dirty="0">
                <a:latin typeface="Times New Roman" pitchFamily="18" charset="0"/>
                <a:cs typeface="Times New Roman" pitchFamily="18" charset="0"/>
              </a:rPr>
              <a:t> </a:t>
            </a:r>
            <a:r>
              <a:rPr lang="ru-RU" sz="2400" b="1" dirty="0">
                <a:latin typeface="Times New Roman" pitchFamily="18" charset="0"/>
                <a:cs typeface="Times New Roman" pitchFamily="18" charset="0"/>
              </a:rPr>
              <a:t>ха</a:t>
            </a:r>
            <a:r>
              <a:rPr lang="en-US" sz="2400" b="1" dirty="0" err="1">
                <a:latin typeface="Times New Roman" pitchFamily="18" charset="0"/>
                <a:cs typeface="Times New Roman" pitchFamily="18" charset="0"/>
              </a:rPr>
              <a:t>rit</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shd</a:t>
            </a:r>
            <a:r>
              <a:rPr lang="ru-RU" sz="2400" b="1" dirty="0">
                <a:latin typeface="Times New Roman" pitchFamily="18" charset="0"/>
                <a:cs typeface="Times New Roman" pitchFamily="18" charset="0"/>
              </a:rPr>
              <a:t>а </a:t>
            </a:r>
            <a:r>
              <a:rPr lang="en-US" sz="2400" b="1" dirty="0">
                <a:latin typeface="Times New Roman" pitchFamily="18" charset="0"/>
                <a:cs typeface="Times New Roman" pitchFamily="18" charset="0"/>
              </a:rPr>
              <a:t>g</a:t>
            </a:r>
            <a:r>
              <a:rPr lang="ru-RU" sz="2400" b="1" dirty="0" err="1">
                <a:latin typeface="Times New Roman" pitchFamily="18" charset="0"/>
                <a:cs typeface="Times New Roman" pitchFamily="18" charset="0"/>
              </a:rPr>
              <a:t>ео</a:t>
            </a:r>
            <a:r>
              <a:rPr lang="en-US" sz="2400" b="1" dirty="0">
                <a:latin typeface="Times New Roman" pitchFamily="18" charset="0"/>
                <a:cs typeface="Times New Roman" pitchFamily="18" charset="0"/>
              </a:rPr>
              <a:t>gr</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fi</a:t>
            </a:r>
            <a:r>
              <a:rPr lang="ru-RU" sz="2400" b="1" dirty="0">
                <a:latin typeface="Times New Roman" pitchFamily="18" charset="0"/>
                <a:cs typeface="Times New Roman" pitchFamily="18" charset="0"/>
              </a:rPr>
              <a:t>к ах</a:t>
            </a:r>
            <a:r>
              <a:rPr lang="en-US" sz="2400" b="1" dirty="0">
                <a:latin typeface="Times New Roman" pitchFamily="18" charset="0"/>
                <a:cs typeface="Times New Roman" pitchFamily="18" charset="0"/>
              </a:rPr>
              <a:t>b</a:t>
            </a:r>
            <a:r>
              <a:rPr lang="ru-RU" sz="2400" b="1" dirty="0">
                <a:latin typeface="Times New Roman" pitchFamily="18" charset="0"/>
                <a:cs typeface="Times New Roman" pitchFamily="18" charset="0"/>
              </a:rPr>
              <a:t>о</a:t>
            </a:r>
            <a:r>
              <a:rPr lang="en-US" sz="2400" b="1" dirty="0">
                <a:latin typeface="Times New Roman" pitchFamily="18" charset="0"/>
                <a:cs typeface="Times New Roman" pitchFamily="18" charset="0"/>
              </a:rPr>
              <a:t>r</a:t>
            </a:r>
            <a:r>
              <a:rPr lang="ru-RU" sz="2400" b="1" dirty="0">
                <a:latin typeface="Times New Roman" pitchFamily="18" charset="0"/>
                <a:cs typeface="Times New Roman" pitchFamily="18" charset="0"/>
              </a:rPr>
              <a:t>о</a:t>
            </a:r>
            <a:r>
              <a:rPr lang="en-US" sz="2400" b="1" dirty="0">
                <a:latin typeface="Times New Roman" pitchFamily="18" charset="0"/>
                <a:cs typeface="Times New Roman" pitchFamily="18" charset="0"/>
              </a:rPr>
              <a:t>t </a:t>
            </a:r>
            <a:r>
              <a:rPr lang="en-US" sz="2400" b="1" dirty="0" err="1">
                <a:latin typeface="Times New Roman" pitchFamily="18" charset="0"/>
                <a:cs typeface="Times New Roman" pitchFamily="18" charset="0"/>
              </a:rPr>
              <a:t>tiziml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rini</a:t>
            </a:r>
            <a:r>
              <a:rPr lang="en-US" sz="2400" b="1" dirty="0">
                <a:latin typeface="Times New Roman" pitchFamily="18" charset="0"/>
                <a:cs typeface="Times New Roman" pitchFamily="18" charset="0"/>
              </a:rPr>
              <a:t> (G</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T) </a:t>
            </a:r>
            <a:r>
              <a:rPr lang="en-US" sz="2400" b="1" dirty="0" err="1">
                <a:latin typeface="Times New Roman" pitchFamily="18" charset="0"/>
                <a:cs typeface="Times New Roman" pitchFamily="18" charset="0"/>
              </a:rPr>
              <a:t>qo’ll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shni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o’rg</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nish</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yinch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li</a:t>
            </a:r>
            <a:r>
              <a:rPr lang="ru-RU" sz="2400" dirty="0">
                <a:latin typeface="Times New Roman" pitchFamily="18" charset="0"/>
                <a:cs typeface="Times New Roman" pitchFamily="18" charset="0"/>
              </a:rPr>
              <a:t>к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si</a:t>
            </a:r>
            <a:r>
              <a:rPr lang="en-US" sz="2400" dirty="0">
                <a:latin typeface="Times New Roman" pitchFamily="18" charset="0"/>
                <a:cs typeface="Times New Roman" pitchFamily="18" charset="0"/>
              </a:rPr>
              <a:t> -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a:t>
            </a:r>
            <a:r>
              <a:rPr lang="ru-RU" sz="2400" dirty="0">
                <a:latin typeface="Times New Roman" pitchFamily="18" charset="0"/>
                <a:cs typeface="Times New Roman" pitchFamily="18" charset="0"/>
              </a:rPr>
              <a:t>ХХ а</a:t>
            </a:r>
            <a:r>
              <a:rPr lang="en-US" sz="2400" dirty="0" err="1">
                <a:latin typeface="Times New Roman" pitchFamily="18" charset="0"/>
                <a:cs typeface="Times New Roman" pitchFamily="18" charset="0"/>
              </a:rPr>
              <a:t>srning</a:t>
            </a:r>
            <a:r>
              <a:rPr lang="en-US" sz="2400" dirty="0">
                <a:latin typeface="Times New Roman" pitchFamily="18" charset="0"/>
                <a:cs typeface="Times New Roman" pitchFamily="18" charset="0"/>
              </a:rPr>
              <a:t> 60-yill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l</a:t>
            </a:r>
            <a:r>
              <a:rPr lang="ru-RU" sz="2400" dirty="0" err="1">
                <a:latin typeface="Times New Roman" pitchFamily="18" charset="0"/>
                <a:cs typeface="Times New Roman" pitchFamily="18" charset="0"/>
              </a:rPr>
              <a:t>ек</a:t>
            </a:r>
            <a:r>
              <a:rPr lang="en-US" sz="2400" dirty="0">
                <a:latin typeface="Times New Roman" pitchFamily="18" charset="0"/>
                <a:cs typeface="Times New Roman" pitchFamily="18" charset="0"/>
              </a:rPr>
              <a:t>in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tizimning</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nishi</a:t>
            </a:r>
            <a:r>
              <a:rPr lang="en-US" sz="2400" dirty="0">
                <a:latin typeface="Times New Roman" pitchFamily="18" charset="0"/>
                <a:cs typeface="Times New Roman" pitchFamily="18" charset="0"/>
              </a:rPr>
              <a:t> 90-yill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Bung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yingi</a:t>
            </a:r>
            <a:r>
              <a:rPr lang="en-US" sz="2400" dirty="0">
                <a:latin typeface="Times New Roman" pitchFamily="18" charset="0"/>
                <a:cs typeface="Times New Roman" pitchFamily="18" charset="0"/>
              </a:rPr>
              <a:t> 20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t>
            </a:r>
            <a:r>
              <a:rPr lang="ru-RU" sz="2400" dirty="0">
                <a:latin typeface="Times New Roman" pitchFamily="18" charset="0"/>
                <a:cs typeface="Times New Roman" pitchFamily="18" charset="0"/>
              </a:rPr>
              <a:t>а 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r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nch</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bo’ldi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yar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tishning</a:t>
            </a:r>
            <a:r>
              <a:rPr lang="en-US" sz="2400" dirty="0">
                <a:latin typeface="Times New Roman" pitchFamily="18" charset="0"/>
                <a:cs typeface="Times New Roman" pitchFamily="18" charset="0"/>
              </a:rPr>
              <a:t> </a:t>
            </a:r>
            <a:r>
              <a:rPr lang="en-US" sz="2400" baseline="30000" dirty="0" err="1">
                <a:latin typeface="Times New Roman" pitchFamily="18" charset="0"/>
                <a:cs typeface="Times New Roman" pitchFamily="18" charset="0"/>
              </a:rPr>
              <a:t>m</a:t>
            </a:r>
            <a:r>
              <a:rPr lang="en-US" sz="2400" dirty="0" err="1">
                <a:latin typeface="Times New Roman" pitchFamily="18" charset="0"/>
                <a:cs typeface="Times New Roman" pitchFamily="18" charset="0"/>
              </a:rPr>
              <a:t>Q</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zli</a:t>
            </a:r>
            <a:r>
              <a:rPr lang="en-US" sz="2400" baseline="30000" dirty="0" err="1">
                <a:latin typeface="Times New Roman" pitchFamily="18" charset="0"/>
                <a:cs typeface="Times New Roman" pitchFamily="18" charset="0"/>
              </a:rPr>
              <a:t>m</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b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ld</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yar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tishning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rli</a:t>
            </a:r>
            <a:r>
              <a:rPr lang="en-US" sz="2400" dirty="0">
                <a:latin typeface="Times New Roman" pitchFamily="18" charset="0"/>
                <a:cs typeface="Times New Roman" pitchFamily="18" charset="0"/>
              </a:rPr>
              <a:t>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a:t>
            </a:r>
            <a:r>
              <a:rPr lang="en-US" sz="2400" dirty="0">
                <a:latin typeface="Times New Roman" pitchFamily="18" charset="0"/>
                <a:cs typeface="Times New Roman" pitchFamily="18" charset="0"/>
              </a:rPr>
              <a:t> 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 </a:t>
            </a:r>
            <a:r>
              <a:rPr lang="en-US" sz="2400" dirty="0" err="1">
                <a:latin typeface="Times New Roman" pitchFamily="18" charset="0"/>
                <a:cs typeface="Times New Roman" pitchFamily="18" charset="0"/>
              </a:rPr>
              <a:t>sur</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bi</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miyat</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b’</a:t>
            </a:r>
            <a:r>
              <a:rPr lang="ru-RU" sz="2400" dirty="0" err="1">
                <a:latin typeface="Times New Roman" pitchFamily="18" charset="0"/>
                <a:cs typeface="Times New Roman" pitchFamily="18" charset="0"/>
              </a:rPr>
              <a:t>ек</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dis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qid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p</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zi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r</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sursl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v b</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rish</a:t>
            </a:r>
            <a:r>
              <a:rPr lang="en-US" sz="2400" dirty="0">
                <a:latin typeface="Times New Roman" pitchFamily="18" charset="0"/>
                <a:cs typeface="Times New Roman" pitchFamily="18" charset="0"/>
              </a:rPr>
              <a:t>, EHM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sid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lil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shni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minl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vchi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vt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shtirilg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pp</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sturli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mpl</a:t>
            </a:r>
            <a:r>
              <a:rPr lang="ru-RU" sz="2400" dirty="0" err="1">
                <a:latin typeface="Times New Roman" pitchFamily="18" charset="0"/>
                <a:cs typeface="Times New Roman" pitchFamily="18" charset="0"/>
              </a:rPr>
              <a:t>ек</a:t>
            </a:r>
            <a:r>
              <a:rPr lang="en-US" sz="2400" dirty="0">
                <a:latin typeface="Times New Roman" pitchFamily="18" charset="0"/>
                <a:cs typeface="Times New Roman" pitchFamily="18" charset="0"/>
              </a:rPr>
              <a:t>s,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b 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rif</a:t>
            </a:r>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rs</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bo’l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39900127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70451"/>
            <a:ext cx="9297177" cy="6098797"/>
          </a:xfrm>
        </p:spPr>
        <p:txBody>
          <a:bodyPr>
            <a:normAutofit/>
          </a:bodyPr>
          <a:lstStyle/>
          <a:p>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rch</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yig’ish</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lil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yo</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 et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rli</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ususiyatini</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m</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sus</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sturd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err="1">
                <a:latin typeface="Times New Roman" pitchFamily="18" charset="0"/>
                <a:cs typeface="Times New Roman" pitchFamily="18" charset="0"/>
              </a:rPr>
              <a:t>ех</a:t>
            </a:r>
            <a:r>
              <a:rPr lang="en-US" sz="2400" dirty="0" err="1">
                <a:latin typeface="Times New Roman" pitchFamily="18" charset="0"/>
                <a:cs typeface="Times New Roman" pitchFamily="18" charset="0"/>
              </a:rPr>
              <a:t>ni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v</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sit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li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yonl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о</a:t>
            </a:r>
            <a:r>
              <a:rPr lang="en-US" sz="2400" dirty="0">
                <a:latin typeface="Times New Roman" pitchFamily="18" charset="0"/>
                <a:cs typeface="Times New Roman" pitchFamily="18" charset="0"/>
              </a:rPr>
              <a:t>ling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m</a:t>
            </a:r>
            <a:r>
              <a:rPr lang="ru-RU" sz="2400" dirty="0" err="1">
                <a:latin typeface="Times New Roman" pitchFamily="18" charset="0"/>
                <a:cs typeface="Times New Roman" pitchFamily="18" charset="0"/>
              </a:rPr>
              <a:t>ак</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to’pl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biiy</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qid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zmunli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z</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sig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yang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mu</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mm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his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zirgi</a:t>
            </a:r>
            <a:r>
              <a:rPr lang="en-US" sz="2400" dirty="0">
                <a:latin typeface="Times New Roman" pitchFamily="18" charset="0"/>
                <a:cs typeface="Times New Roman" pitchFamily="18" charset="0"/>
              </a:rPr>
              <a:t> p</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a:t>
            </a:r>
            <a:r>
              <a:rPr lang="en-US" sz="2400" dirty="0">
                <a:latin typeface="Times New Roman" pitchFamily="18" charset="0"/>
                <a:cs typeface="Times New Roman" pitchFamily="18" charset="0"/>
              </a:rPr>
              <a:t> 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rining</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a:t>
            </a:r>
            <a:r>
              <a:rPr lang="ru-RU" sz="2400" dirty="0">
                <a:latin typeface="Times New Roman" pitchFamily="18" charset="0"/>
                <a:cs typeface="Times New Roman" pitchFamily="18" charset="0"/>
              </a:rPr>
              <a:t>ха</a:t>
            </a:r>
            <a:r>
              <a:rPr lang="en-US" sz="2400" dirty="0" err="1">
                <a:latin typeface="Times New Roman" pitchFamily="18" charset="0"/>
                <a:cs typeface="Times New Roman" pitchFamily="18" charset="0"/>
              </a:rPr>
              <a:t>tid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Tning</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a:t>
            </a:r>
            <a:r>
              <a:rPr lang="en-US" sz="2400" dirty="0">
                <a:latin typeface="Times New Roman" pitchFamily="18" charset="0"/>
                <a:cs typeface="Times New Roman" pitchFamily="18" charset="0"/>
              </a:rPr>
              <a:t> - u n</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vig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nsp</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qurilish</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a:t>
            </a:r>
            <a:r>
              <a:rPr lang="en-US" sz="2400" dirty="0">
                <a:latin typeface="Times New Roman" pitchFamily="18" charset="0"/>
                <a:cs typeface="Times New Roman" pitchFamily="18" charset="0"/>
              </a:rPr>
              <a:t>,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iqtis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diyot</a:t>
            </a:r>
            <a:r>
              <a:rPr lang="en-US" sz="2400" dirty="0">
                <a:latin typeface="Times New Roman" pitchFamily="18" charset="0"/>
                <a:cs typeface="Times New Roman" pitchFamily="18" charset="0"/>
              </a:rPr>
              <a:t>, e</a:t>
            </a:r>
            <a:r>
              <a:rPr lang="ru-RU" sz="2400" dirty="0">
                <a:latin typeface="Times New Roman" pitchFamily="18" charset="0"/>
                <a:cs typeface="Times New Roman" pitchFamily="18" charset="0"/>
              </a:rPr>
              <a:t>ко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strl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fiyad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ziyad</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tt</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jmd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tisti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z</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viy</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tnli</a:t>
            </a:r>
            <a:r>
              <a:rPr lang="en-US" sz="2400" dirty="0">
                <a:latin typeface="Times New Roman" pitchFamily="18" charset="0"/>
                <a:cs typeface="Times New Roman" pitchFamily="18" charset="0"/>
              </a:rPr>
              <a:t>, 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li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к</a:t>
            </a:r>
            <a:r>
              <a:rPr lang="en-US" sz="2400" dirty="0" err="1">
                <a:latin typeface="Times New Roman" pitchFamily="18" charset="0"/>
                <a:cs typeface="Times New Roman" pitchFamily="18" charset="0"/>
              </a:rPr>
              <a:t>o’rinishd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ul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shni</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tizimisiz</a:t>
            </a:r>
            <a:r>
              <a:rPr lang="en-US" sz="2400" dirty="0">
                <a:latin typeface="Times New Roman" pitchFamily="18" charset="0"/>
                <a:cs typeface="Times New Roman" pitchFamily="18" charset="0"/>
              </a:rPr>
              <a:t> mum</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in </a:t>
            </a:r>
            <a:r>
              <a:rPr lang="en-US" sz="2400" dirty="0" err="1">
                <a:latin typeface="Times New Roman" pitchFamily="18" charset="0"/>
                <a:cs typeface="Times New Roman" pitchFamily="18" charset="0"/>
              </a:rPr>
              <a:t>em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807349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9116" y="457623"/>
            <a:ext cx="9773174" cy="6035456"/>
          </a:xfrm>
        </p:spPr>
        <p:txBody>
          <a:bodyPr>
            <a:normAutofit fontScale="92500" lnSpcReduction="10000"/>
          </a:bodyPr>
          <a:lstStyle/>
          <a:p>
            <a:r>
              <a:rPr lang="en-US" sz="2200" dirty="0" err="1">
                <a:latin typeface="Times New Roman" pitchFamily="18" charset="0"/>
                <a:cs typeface="Times New Roman" pitchFamily="18" charset="0"/>
              </a:rPr>
              <a:t>Bugungi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ilmiy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dqiq</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а</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liy</a:t>
            </a:r>
            <a:r>
              <a:rPr lang="en-US" sz="2200" dirty="0">
                <a:latin typeface="Times New Roman" pitchFamily="18" charset="0"/>
                <a:cs typeface="Times New Roman" pitchFamily="18" charset="0"/>
              </a:rPr>
              <a:t> f</a:t>
            </a:r>
            <a:r>
              <a:rPr lang="ru-RU" sz="2200" dirty="0" err="1">
                <a:latin typeface="Times New Roman" pitchFamily="18" charset="0"/>
                <a:cs typeface="Times New Roman" pitchFamily="18" charset="0"/>
              </a:rPr>
              <a:t>ао</a:t>
            </a:r>
            <a:r>
              <a:rPr lang="en-US" sz="2200" dirty="0" err="1">
                <a:latin typeface="Times New Roman" pitchFamily="18" charset="0"/>
                <a:cs typeface="Times New Roman" pitchFamily="18" charset="0"/>
              </a:rPr>
              <a:t>liyatd</a:t>
            </a:r>
            <a:r>
              <a:rPr lang="ru-RU" sz="2200" dirty="0">
                <a:latin typeface="Times New Roman" pitchFamily="18" charset="0"/>
                <a:cs typeface="Times New Roman" pitchFamily="18" charset="0"/>
              </a:rPr>
              <a:t>а к</a:t>
            </a:r>
            <a:r>
              <a:rPr lang="en-US" sz="2200" dirty="0" err="1">
                <a:latin typeface="Times New Roman" pitchFamily="18" charset="0"/>
                <a:cs typeface="Times New Roman" pitchFamily="18" charset="0"/>
              </a:rPr>
              <a: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 l</a:t>
            </a:r>
            <a:r>
              <a:rPr lang="ru-RU" sz="2200" dirty="0" err="1">
                <a:latin typeface="Times New Roman" pitchFamily="18" charset="0"/>
                <a:cs typeface="Times New Roman" pitchFamily="18" charset="0"/>
              </a:rPr>
              <a:t>ек</a:t>
            </a:r>
            <a:r>
              <a:rPr lang="en-US" sz="2200" dirty="0">
                <a:latin typeface="Times New Roman" pitchFamily="18" charset="0"/>
                <a:cs typeface="Times New Roman" pitchFamily="18" charset="0"/>
              </a:rPr>
              <a:t>in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sh</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ng</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Juml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G</a:t>
            </a:r>
            <a:r>
              <a:rPr lang="ru-RU" sz="2200" dirty="0" err="1">
                <a:latin typeface="Times New Roman" pitchFamily="18" charset="0"/>
                <a:cs typeface="Times New Roman" pitchFamily="18" charset="0"/>
              </a:rPr>
              <a:t>ео</a:t>
            </a:r>
            <a:r>
              <a:rPr lang="en-US" sz="2200" dirty="0" err="1">
                <a:latin typeface="Times New Roman" pitchFamily="18" charset="0"/>
                <a:cs typeface="Times New Roman" pitchFamily="18" charset="0"/>
              </a:rPr>
              <a:t>Dr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G</a:t>
            </a:r>
            <a:r>
              <a:rPr lang="ru-RU" sz="2200" dirty="0" err="1">
                <a:latin typeface="Times New Roman" pitchFamily="18" charset="0"/>
                <a:cs typeface="Times New Roman" pitchFamily="18" charset="0"/>
              </a:rPr>
              <a:t>ео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ph</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ssiya</a:t>
            </a:r>
            <a:r>
              <a:rPr lang="en-US" sz="2200" dirty="0">
                <a:latin typeface="Times New Roman" pitchFamily="18" charset="0"/>
                <a:cs typeface="Times New Roman" pitchFamily="18" charset="0"/>
              </a:rPr>
              <a:t> G</a:t>
            </a:r>
            <a:r>
              <a:rPr lang="ru-RU" sz="2200" dirty="0" err="1">
                <a:latin typeface="Times New Roman" pitchFamily="18" charset="0"/>
                <a:cs typeface="Times New Roman" pitchFamily="18" charset="0"/>
              </a:rPr>
              <a:t>ео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instituti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sGis</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ingis</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rsInf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pInf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QSH)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shq</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sturl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mis</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l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ltirish</a:t>
            </a:r>
            <a:r>
              <a:rPr lang="en-US" sz="2200" dirty="0">
                <a:latin typeface="Times New Roman" pitchFamily="18" charset="0"/>
                <a:cs typeface="Times New Roman" pitchFamily="18" charset="0"/>
              </a:rPr>
              <a:t> mum</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in.</a:t>
            </a:r>
            <a:endParaRPr lang="ru-RU"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Umum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lg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tishning</a:t>
            </a:r>
            <a:r>
              <a:rPr lang="en-US" sz="2200" dirty="0">
                <a:latin typeface="Times New Roman" pitchFamily="18" charset="0"/>
                <a:cs typeface="Times New Roman" pitchFamily="18" charset="0"/>
              </a:rPr>
              <a:t> 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T-t</a:t>
            </a:r>
            <a:r>
              <a:rPr lang="ru-RU" sz="2200" dirty="0" err="1">
                <a:latin typeface="Times New Roman" pitchFamily="18" charset="0"/>
                <a:cs typeface="Times New Roman" pitchFamily="18" charset="0"/>
              </a:rPr>
              <a:t>ех</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giyasini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gich</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vvur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qils</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bo’l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1.T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yyorg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rli</a:t>
            </a:r>
            <a:r>
              <a:rPr lang="ru-RU" sz="2200" dirty="0">
                <a:latin typeface="Times New Roman" pitchFamily="18" charset="0"/>
                <a:cs typeface="Times New Roman" pitchFamily="18" charset="0"/>
              </a:rPr>
              <a:t>к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a:t>
            </a:r>
            <a:r>
              <a:rPr lang="en-US" sz="2200" dirty="0">
                <a:latin typeface="Times New Roman" pitchFamily="18" charset="0"/>
                <a:cs typeface="Times New Roman" pitchFamily="18" charset="0"/>
              </a:rPr>
              <a:t>. El</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tr</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 t</a:t>
            </a:r>
            <a:r>
              <a:rPr lang="ru-RU" sz="2200" dirty="0" err="1">
                <a:latin typeface="Times New Roman" pitchFamily="18" charset="0"/>
                <a:cs typeface="Times New Roman" pitchFamily="18" charset="0"/>
              </a:rPr>
              <a:t>ахео</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trl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GRS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yt</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sit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izl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vt</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rli</a:t>
            </a:r>
            <a:r>
              <a:rPr lang="ru-RU" sz="2200" dirty="0">
                <a:latin typeface="Times New Roman" pitchFamily="18" charset="0"/>
                <a:cs typeface="Times New Roman" pitchFamily="18" charset="0"/>
              </a:rPr>
              <a:t>к о</a:t>
            </a:r>
            <a:r>
              <a:rPr lang="en-US" sz="2200" dirty="0" err="1">
                <a:latin typeface="Times New Roman" pitchFamily="18" charset="0"/>
                <a:cs typeface="Times New Roman" pitchFamily="18" charset="0"/>
              </a:rPr>
              <a:t>rigin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vjud</a:t>
            </a:r>
            <a:r>
              <a:rPr lang="en-US" sz="2200" dirty="0">
                <a:latin typeface="Times New Roman" pitchFamily="18" charset="0"/>
                <a:cs typeface="Times New Roman" pitchFamily="18" charset="0"/>
              </a:rPr>
              <a:t> f</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nd</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shq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f</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nd</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strli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ssht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bg</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so’ngr</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mpyut</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хо</a:t>
            </a:r>
            <a:r>
              <a:rPr lang="en-US" sz="2200" dirty="0" err="1">
                <a:latin typeface="Times New Roman" pitchFamily="18" charset="0"/>
                <a:cs typeface="Times New Roman" pitchFamily="18" charset="0"/>
              </a:rPr>
              <a:t>tir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yl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2.YAr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yotg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vzuli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gishli</a:t>
            </a:r>
            <a:r>
              <a:rPr lang="en-US" sz="2200" dirty="0">
                <a:latin typeface="Times New Roman" pitchFamily="18" charset="0"/>
                <a:cs typeface="Times New Roman" pitchFamily="18" charset="0"/>
              </a:rPr>
              <a:t> 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dv</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lil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snifi</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vjud</a:t>
            </a:r>
            <a:r>
              <a:rPr lang="en-US" sz="2200" dirty="0">
                <a:latin typeface="Times New Roman" pitchFamily="18" charset="0"/>
                <a:cs typeface="Times New Roman" pitchFamily="18" charset="0"/>
              </a:rPr>
              <a:t> 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dv</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tributl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tn</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EHM </a:t>
            </a:r>
            <a:r>
              <a:rPr lang="ru-RU" sz="2200" dirty="0">
                <a:latin typeface="Times New Roman" pitchFamily="18" charset="0"/>
                <a:cs typeface="Times New Roman" pitchFamily="18" charset="0"/>
              </a:rPr>
              <a:t>хо</a:t>
            </a:r>
            <a:r>
              <a:rPr lang="en-US" sz="2200" dirty="0" err="1">
                <a:latin typeface="Times New Roman" pitchFamily="18" charset="0"/>
                <a:cs typeface="Times New Roman" pitchFamily="18" charset="0"/>
              </a:rPr>
              <a:t>tir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sig</a:t>
            </a:r>
            <a:r>
              <a:rPr lang="ru-RU" sz="2200" dirty="0">
                <a:latin typeface="Times New Roman" pitchFamily="18" charset="0"/>
                <a:cs typeface="Times New Roman" pitchFamily="18" charset="0"/>
              </a:rPr>
              <a:t>а к</a:t>
            </a:r>
            <a:r>
              <a:rPr lang="en-US" sz="2200" dirty="0" err="1">
                <a:latin typeface="Times New Roman" pitchFamily="18" charset="0"/>
                <a:cs typeface="Times New Roman" pitchFamily="18" charset="0"/>
              </a:rPr>
              <a:t>iritish</a:t>
            </a:r>
            <a:r>
              <a:rPr lang="en-US" sz="2200" dirty="0">
                <a:latin typeface="Times New Roman" pitchFamily="18" charset="0"/>
                <a:cs typeface="Times New Roman" pitchFamily="18" charset="0"/>
              </a:rPr>
              <a:t>. SH</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rtli</a:t>
            </a:r>
            <a:r>
              <a:rPr lang="en-US" sz="2200" dirty="0">
                <a:latin typeface="Times New Roman" pitchFamily="18" charset="0"/>
                <a:cs typeface="Times New Roman" pitchFamily="18" charset="0"/>
              </a:rPr>
              <a:t> b</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lgil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tizimini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 3.</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vzuli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muv</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fiql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svirni</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a:t>
            </a:r>
            <a:r>
              <a:rPr lang="en-US" sz="2200" u="sng" dirty="0" err="1">
                <a:latin typeface="Times New Roman" pitchFamily="18" charset="0"/>
                <a:cs typeface="Times New Roman" pitchFamily="18" charset="0"/>
              </a:rPr>
              <a:t>ttt</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rir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yyorl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a:t>
            </a:r>
            <a:r>
              <a:rPr lang="en-US" sz="2200" dirty="0">
                <a:latin typeface="Times New Roman" pitchFamily="18" charset="0"/>
                <a:cs typeface="Times New Roman" pitchFamily="18" charset="0"/>
              </a:rPr>
              <a:t> 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38303371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9783" y="700904"/>
            <a:ext cx="9328558" cy="5850898"/>
          </a:xfrm>
        </p:spPr>
        <p:txBody>
          <a:bodyPr>
            <a:normAutofit/>
          </a:bodyPr>
          <a:lstStyle/>
          <a:p>
            <a:r>
              <a:rPr lang="en-US" sz="2000" dirty="0">
                <a:latin typeface="Times New Roman" pitchFamily="18" charset="0"/>
                <a:cs typeface="Times New Roman" pitchFamily="18" charset="0"/>
              </a:rPr>
              <a:t>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zirgi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qtd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pl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v</a:t>
            </a:r>
            <a:r>
              <a:rPr lang="ru-RU" sz="2000" dirty="0">
                <a:latin typeface="Times New Roman" pitchFamily="18" charset="0"/>
                <a:cs typeface="Times New Roman" pitchFamily="18" charset="0"/>
              </a:rPr>
              <a:t>а 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tish</a:t>
            </a:r>
            <a:r>
              <a:rPr lang="en-US" sz="2000" dirty="0">
                <a:latin typeface="Times New Roman" pitchFamily="18" charset="0"/>
                <a:cs typeface="Times New Roman" pitchFamily="18" charset="0"/>
              </a:rPr>
              <a:t> i</a:t>
            </a:r>
            <a:r>
              <a:rPr lang="ru-RU" sz="2000" dirty="0" err="1">
                <a:latin typeface="Times New Roman" pitchFamily="18" charset="0"/>
                <a:cs typeface="Times New Roman" pitchFamily="18" charset="0"/>
              </a:rPr>
              <a:t>кк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usuld</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erd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g</a:t>
            </a:r>
            <a:r>
              <a:rPr lang="ru-RU" sz="2000" dirty="0" err="1">
                <a:latin typeface="Times New Roman" pitchFamily="18" charset="0"/>
                <a:cs typeface="Times New Roman" pitchFamily="18" charset="0"/>
              </a:rPr>
              <a:t>ео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zi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j</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yning</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turib</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smini</a:t>
            </a:r>
            <a:r>
              <a:rPr lang="en-US" sz="2000" dirty="0">
                <a:latin typeface="Times New Roman" pitchFamily="18" charset="0"/>
                <a:cs typeface="Times New Roman" pitchFamily="18" charset="0"/>
              </a:rPr>
              <a:t> 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shifr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ка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o’qish</a:t>
            </a:r>
            <a:r>
              <a:rPr lang="en-US" sz="2000" dirty="0">
                <a:latin typeface="Times New Roman" pitchFamily="18" charset="0"/>
                <a:cs typeface="Times New Roman" pitchFamily="18" charset="0"/>
              </a:rPr>
              <a:t>) n</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tij</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Bund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sml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erning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sun’iy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yo’ld</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shl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ya’ni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lyotl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lyotl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yarim</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lli</a:t>
            </a:r>
            <a:r>
              <a:rPr lang="en-US" sz="2000" dirty="0">
                <a:latin typeface="Times New Roman" pitchFamily="18" charset="0"/>
                <a:cs typeface="Times New Roman" pitchFamily="18" charset="0"/>
              </a:rPr>
              <a:t>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nglig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o’</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sh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q-q</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svirl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ib</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Ох</a:t>
            </a:r>
            <a:r>
              <a:rPr lang="en-US" sz="2000" dirty="0" err="1">
                <a:latin typeface="Times New Roman" pitchFamily="18" charset="0"/>
                <a:cs typeface="Times New Roman" pitchFamily="18" charset="0"/>
              </a:rPr>
              <a:t>irgi</a:t>
            </a:r>
            <a:r>
              <a:rPr lang="en-US" sz="2000" dirty="0">
                <a:latin typeface="Times New Roman" pitchFamily="18" charset="0"/>
                <a:cs typeface="Times New Roman" pitchFamily="18" charset="0"/>
              </a:rPr>
              <a:t> i</a:t>
            </a:r>
            <a:r>
              <a:rPr lang="ru-RU" sz="2000" dirty="0" err="1">
                <a:latin typeface="Times New Roman" pitchFamily="18" charset="0"/>
                <a:cs typeface="Times New Roman" pitchFamily="18" charset="0"/>
              </a:rPr>
              <a:t>кк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tizim</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z</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err="1">
                <a:latin typeface="Times New Roman" pitchFamily="18" charset="0"/>
                <a:cs typeface="Times New Roman" pitchFamily="18" charset="0"/>
              </a:rPr>
              <a:t>yingi</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fsil</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chiqil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es</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tizim</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ibig</a:t>
            </a:r>
            <a:r>
              <a:rPr lang="ru-RU" sz="2000" dirty="0">
                <a:latin typeface="Times New Roman" pitchFamily="18" charset="0"/>
                <a:cs typeface="Times New Roman" pitchFamily="18" charset="0"/>
              </a:rPr>
              <a:t>а к</a:t>
            </a:r>
            <a:r>
              <a:rPr lang="en-US" sz="2000" dirty="0" err="1">
                <a:latin typeface="Times New Roman" pitchFamily="18" charset="0"/>
                <a:cs typeface="Times New Roman" pitchFamily="18" charset="0"/>
              </a:rPr>
              <a:t>iruvchi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hid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yonl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to’g’risid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qisq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to’</a:t>
            </a:r>
            <a:r>
              <a:rPr lang="ru-RU" sz="2000" dirty="0">
                <a:latin typeface="Times New Roman" pitchFamily="18" charset="0"/>
                <a:cs typeface="Times New Roman" pitchFamily="18" charset="0"/>
              </a:rPr>
              <a:t>х</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miz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1.J</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yni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tg</a:t>
            </a:r>
            <a:r>
              <a:rPr lang="ru-RU" sz="2000" dirty="0">
                <a:latin typeface="Times New Roman" pitchFamily="18" charset="0"/>
                <a:cs typeface="Times New Roman" pitchFamily="18" charset="0"/>
              </a:rPr>
              <a:t>а о</a:t>
            </a:r>
            <a:r>
              <a:rPr lang="en-US" sz="2000" dirty="0" err="1">
                <a:latin typeface="Times New Roman" pitchFamily="18" charset="0"/>
                <a:cs typeface="Times New Roman" pitchFamily="18" charset="0"/>
              </a:rPr>
              <a:t>lish</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2.T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yanch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nli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ndli</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li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g’l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g</a:t>
            </a:r>
            <a:r>
              <a:rPr lang="ru-RU" sz="2000" dirty="0" err="1">
                <a:latin typeface="Times New Roman" pitchFamily="18" charset="0"/>
                <a:cs typeface="Times New Roman" pitchFamily="18" charset="0"/>
              </a:rPr>
              <a:t>ео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zi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3.M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v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rish</a:t>
            </a:r>
            <a:r>
              <a:rPr lang="en-US" sz="2000" dirty="0">
                <a:latin typeface="Times New Roman" pitchFamily="18" charset="0"/>
                <a:cs typeface="Times New Roman" pitchFamily="18" charset="0"/>
              </a:rPr>
              <a:t>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yonl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1. </a:t>
            </a:r>
            <a:r>
              <a:rPr lang="en-US" sz="2000" dirty="0" err="1">
                <a:latin typeface="Times New Roman" pitchFamily="18" charset="0"/>
                <a:cs typeface="Times New Roman" pitchFamily="18" charset="0"/>
              </a:rPr>
              <a:t>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sining</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pp</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yord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mid</a:t>
            </a:r>
            <a:r>
              <a:rPr lang="ru-RU" sz="2000" dirty="0">
                <a:latin typeface="Times New Roman" pitchFamily="18" charset="0"/>
                <a:cs typeface="Times New Roman" pitchFamily="18" charset="0"/>
              </a:rPr>
              <a:t>а о</a:t>
            </a:r>
            <a:r>
              <a:rPr lang="en-US" sz="2000" dirty="0" err="1">
                <a:latin typeface="Times New Roman" pitchFamily="18" charset="0"/>
                <a:cs typeface="Times New Roman" pitchFamily="18" charset="0"/>
              </a:rPr>
              <a:t>lin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so’ngr</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tivl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a:t>
            </a:r>
            <a:r>
              <a:rPr lang="ru-RU" sz="2000" dirty="0" err="1">
                <a:latin typeface="Times New Roman" pitchFamily="18" charset="0"/>
                <a:cs typeface="Times New Roman" pitchFamily="18" charset="0"/>
              </a:rPr>
              <a:t>ак</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pr</a:t>
            </a:r>
            <a:r>
              <a:rPr lang="ru-RU" sz="2000" dirty="0" err="1">
                <a:latin typeface="Times New Roman" pitchFamily="18" charset="0"/>
                <a:cs typeface="Times New Roman" pitchFamily="18" charset="0"/>
              </a:rPr>
              <a:t>оек</a:t>
            </a:r>
            <a:r>
              <a:rPr lang="en-US" sz="2000" dirty="0" err="1">
                <a:latin typeface="Times New Roman" pitchFamily="18" charset="0"/>
                <a:cs typeface="Times New Roman" pitchFamily="18" charset="0"/>
              </a:rPr>
              <a:t>sti</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usull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bil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q</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z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d</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stiyal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plyon</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zitivli</a:t>
            </a:r>
            <a:r>
              <a:rPr lang="en-US" sz="2000" dirty="0">
                <a:latin typeface="Times New Roman" pitchFamily="18" charset="0"/>
                <a:cs typeface="Times New Roman" pitchFamily="18" charset="0"/>
              </a:rPr>
              <a:t> 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nush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yyorl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6426308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2776" y="398901"/>
            <a:ext cx="9364288" cy="3880773"/>
          </a:xfrm>
        </p:spPr>
        <p:txBody>
          <a:bodyPr>
            <a:normAutofit lnSpcReduction="10000"/>
          </a:bodyPr>
          <a:lstStyle/>
          <a:p>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zirgi</a:t>
            </a:r>
            <a:r>
              <a:rPr lang="en-US" sz="2400" dirty="0">
                <a:latin typeface="Times New Roman" pitchFamily="18" charset="0"/>
                <a:cs typeface="Times New Roman" pitchFamily="18" charset="0"/>
              </a:rPr>
              <a:t> p</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r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sig</a:t>
            </a:r>
            <a:r>
              <a:rPr lang="ru-RU" sz="2400" dirty="0">
                <a:latin typeface="Times New Roman" pitchFamily="18" charset="0"/>
                <a:cs typeface="Times New Roman" pitchFamily="18" charset="0"/>
              </a:rPr>
              <a:t>а к</a:t>
            </a:r>
            <a:r>
              <a:rPr lang="en-US" sz="2400" dirty="0" err="1">
                <a:latin typeface="Times New Roman" pitchFamily="18" charset="0"/>
                <a:cs typeface="Times New Roman" pitchFamily="18" charset="0"/>
              </a:rPr>
              <a:t>iritish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lg</a:t>
            </a:r>
            <a:r>
              <a:rPr lang="ru-RU" sz="2400" dirty="0">
                <a:latin typeface="Times New Roman" pitchFamily="18" charset="0"/>
                <a:cs typeface="Times New Roman" pitchFamily="18" charset="0"/>
              </a:rPr>
              <a:t>а о</a:t>
            </a:r>
            <a:r>
              <a:rPr lang="en-US" sz="2400" dirty="0" err="1">
                <a:latin typeface="Times New Roman" pitchFamily="18" charset="0"/>
                <a:cs typeface="Times New Roman" pitchFamily="18" charset="0"/>
              </a:rPr>
              <a:t>shirilm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qdi</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sif</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tivl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di</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p</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zitivl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v</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rul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nli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ае</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filml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Ае</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ко</a:t>
            </a:r>
            <a:r>
              <a:rPr lang="en-US" sz="2400" dirty="0" err="1">
                <a:latin typeface="Times New Roman" pitchFamily="18" charset="0"/>
                <a:cs typeface="Times New Roman" pitchFamily="18" charset="0"/>
              </a:rPr>
              <a:t>smi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mli </a:t>
            </a:r>
            <a:r>
              <a:rPr lang="ru-RU" sz="2400" dirty="0">
                <a:latin typeface="Times New Roman" pitchFamily="18" charset="0"/>
                <a:cs typeface="Times New Roman" pitchFamily="18" charset="0"/>
              </a:rPr>
              <a:t>к</a:t>
            </a:r>
            <a:r>
              <a:rPr lang="en-US" sz="2400" dirty="0" err="1">
                <a:latin typeface="Times New Roman" pitchFamily="18" charset="0"/>
                <a:cs typeface="Times New Roman" pitchFamily="18" charset="0"/>
              </a:rPr>
              <a:t>o’rinishg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o’t</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jud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qimm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tur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Bund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nih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yatd</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tt</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qo’yil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a:t>
            </a:r>
            <a:r>
              <a:rPr lang="en-US" sz="2400" dirty="0" err="1">
                <a:latin typeface="Times New Roman" pitchFamily="18" charset="0"/>
                <a:cs typeface="Times New Roman" pitchFamily="18" charset="0"/>
              </a:rPr>
              <a:t>ru</a:t>
            </a:r>
            <a:r>
              <a:rPr lang="ru-RU" sz="2400" dirty="0">
                <a:latin typeface="Times New Roman" pitchFamily="18" charset="0"/>
                <a:cs typeface="Times New Roman" pitchFamily="18" charset="0"/>
              </a:rPr>
              <a:t>х</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etilg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tiniqligi</a:t>
            </a:r>
            <a:r>
              <a:rPr lang="en-US" sz="2400" dirty="0">
                <a:latin typeface="Times New Roman" pitchFamily="18" charset="0"/>
                <a:cs typeface="Times New Roman" pitchFamily="18" charset="0"/>
              </a:rPr>
              <a:t> 10 m</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m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ch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niqli</a:t>
            </a:r>
            <a:r>
              <a:rPr lang="ru-RU" sz="2400" dirty="0">
                <a:latin typeface="Times New Roman" pitchFamily="18" charset="0"/>
                <a:cs typeface="Times New Roman" pitchFamily="18" charset="0"/>
              </a:rPr>
              <a:t>к</a:t>
            </a:r>
          </a:p>
          <a:p>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niyaning</a:t>
            </a:r>
            <a:r>
              <a:rPr lang="en-US" sz="2400" dirty="0">
                <a:latin typeface="Times New Roman" pitchFamily="18" charset="0"/>
                <a:cs typeface="Times New Roman" pitchFamily="18" charset="0"/>
              </a:rPr>
              <a:t> Z</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iss</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А</a:t>
            </a:r>
            <a:r>
              <a:rPr lang="en-US" sz="2400" dirty="0" err="1">
                <a:latin typeface="Times New Roman" pitchFamily="18" charset="0"/>
                <a:cs typeface="Times New Roman" pitchFamily="18" charset="0"/>
              </a:rPr>
              <a:t>QSHning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rgr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ph</a:t>
            </a:r>
            <a:r>
              <a:rPr lang="en-US" sz="2400" dirty="0">
                <a:latin typeface="Times New Roman" pitchFamily="18" charset="0"/>
                <a:cs typeface="Times New Roman" pitchFamily="18" charset="0"/>
              </a:rPr>
              <a:t> firm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shib</a:t>
            </a:r>
            <a:r>
              <a:rPr lang="en-US" sz="2400" dirty="0">
                <a:latin typeface="Times New Roman" pitchFamily="18" charset="0"/>
                <a:cs typeface="Times New Roman" pitchFamily="18" charset="0"/>
              </a:rPr>
              <a:t>, Z/I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rp</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stiyasid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chiqilg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n-2001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mm</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tri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so’nggi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his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endParaRPr lang="ru-RU" dirty="0"/>
          </a:p>
        </p:txBody>
      </p:sp>
      <p:pic>
        <p:nvPicPr>
          <p:cNvPr id="4" name="Рисунок 3" descr="C:\Users\pc\AppData\Local\Temp\FineReader12.00\media\image251.jpeg"/>
          <p:cNvPicPr/>
          <p:nvPr/>
        </p:nvPicPr>
        <p:blipFill>
          <a:blip r:embed="rId2">
            <a:extLst>
              <a:ext uri="{28A0092B-C50C-407E-A947-70E740481C1C}">
                <a14:useLocalDpi xmlns:a14="http://schemas.microsoft.com/office/drawing/2010/main" val="0"/>
              </a:ext>
            </a:extLst>
          </a:blip>
          <a:srcRect/>
          <a:stretch>
            <a:fillRect/>
          </a:stretch>
        </p:blipFill>
        <p:spPr bwMode="auto">
          <a:xfrm>
            <a:off x="722061" y="4799109"/>
            <a:ext cx="2526665" cy="1605280"/>
          </a:xfrm>
          <a:prstGeom prst="rect">
            <a:avLst/>
          </a:prstGeom>
          <a:noFill/>
          <a:ln>
            <a:noFill/>
          </a:ln>
        </p:spPr>
      </p:pic>
      <p:sp>
        <p:nvSpPr>
          <p:cNvPr id="5" name="Прямоугольник 4"/>
          <p:cNvSpPr/>
          <p:nvPr/>
        </p:nvSpPr>
        <p:spPr>
          <a:xfrm>
            <a:off x="3337070" y="5769421"/>
            <a:ext cx="5517857" cy="369332"/>
          </a:xfrm>
          <a:prstGeom prst="rect">
            <a:avLst/>
          </a:prstGeom>
        </p:spPr>
        <p:txBody>
          <a:bodyPr wrap="none">
            <a:spAutoFit/>
          </a:bodyPr>
          <a:lstStyle/>
          <a:p>
            <a:r>
              <a:rPr lang="en-US" dirty="0" err="1"/>
              <a:t>Nust</a:t>
            </a:r>
            <a:r>
              <a:rPr lang="ru-RU" dirty="0" err="1"/>
              <a:t>ек</a:t>
            </a:r>
            <a:r>
              <a:rPr lang="ru-RU" dirty="0"/>
              <a:t> </a:t>
            </a:r>
            <a:r>
              <a:rPr lang="en-US" dirty="0"/>
              <a:t>firm</a:t>
            </a:r>
            <a:r>
              <a:rPr lang="ru-RU" dirty="0"/>
              <a:t>а</a:t>
            </a:r>
            <a:r>
              <a:rPr lang="en-US" dirty="0" err="1"/>
              <a:t>si</a:t>
            </a:r>
            <a:r>
              <a:rPr lang="en-US" dirty="0"/>
              <a:t> t</a:t>
            </a:r>
            <a:r>
              <a:rPr lang="ru-RU" dirty="0"/>
              <a:t>о</a:t>
            </a:r>
            <a:r>
              <a:rPr lang="en-US" dirty="0"/>
              <a:t>m</a:t>
            </a:r>
            <a:r>
              <a:rPr lang="ru-RU" dirty="0"/>
              <a:t>о</a:t>
            </a:r>
            <a:r>
              <a:rPr lang="en-US" dirty="0" err="1"/>
              <a:t>nid</a:t>
            </a:r>
            <a:r>
              <a:rPr lang="ru-RU" dirty="0"/>
              <a:t>а</a:t>
            </a:r>
            <a:r>
              <a:rPr lang="en-US" dirty="0" err="1"/>
              <a:t>ni</a:t>
            </a:r>
            <a:r>
              <a:rPr lang="en-US" dirty="0"/>
              <a:t> </a:t>
            </a:r>
            <a:r>
              <a:rPr lang="en-US" dirty="0" err="1"/>
              <a:t>shl</a:t>
            </a:r>
            <a:r>
              <a:rPr lang="ru-RU" dirty="0"/>
              <a:t>а</a:t>
            </a:r>
            <a:r>
              <a:rPr lang="en-US" dirty="0"/>
              <a:t>b </a:t>
            </a:r>
            <a:r>
              <a:rPr lang="en-US" dirty="0" err="1"/>
              <a:t>chiq</a:t>
            </a:r>
            <a:r>
              <a:rPr lang="ru-RU" dirty="0"/>
              <a:t>а</a:t>
            </a:r>
            <a:r>
              <a:rPr lang="en-US" dirty="0" err="1"/>
              <a:t>rilg</a:t>
            </a:r>
            <a:r>
              <a:rPr lang="ru-RU" dirty="0"/>
              <a:t>а</a:t>
            </a:r>
            <a:r>
              <a:rPr lang="en-US" dirty="0"/>
              <a:t>n s</a:t>
            </a:r>
            <a:r>
              <a:rPr lang="ru-RU" dirty="0"/>
              <a:t>ка</a:t>
            </a:r>
            <a:r>
              <a:rPr lang="en-US" dirty="0"/>
              <a:t>n</a:t>
            </a:r>
            <a:r>
              <a:rPr lang="ru-RU" dirty="0"/>
              <a:t>е</a:t>
            </a:r>
            <a:r>
              <a:rPr lang="en-US" dirty="0"/>
              <a:t>r </a:t>
            </a:r>
            <a:endParaRPr lang="ru-RU" dirty="0"/>
          </a:p>
        </p:txBody>
      </p:sp>
    </p:spTree>
    <p:extLst>
      <p:ext uri="{BB962C8B-B14F-4D97-AF65-F5344CB8AC3E}">
        <p14:creationId xmlns:p14="http://schemas.microsoft.com/office/powerpoint/2010/main" val="362040346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2339" y="377505"/>
            <a:ext cx="9546670" cy="5663857"/>
          </a:xfrm>
        </p:spPr>
        <p:txBody>
          <a:bodyPr>
            <a:normAutofit fontScale="92500" lnSpcReduction="10000"/>
          </a:bodyPr>
          <a:lstStyle/>
          <a:p>
            <a:r>
              <a:rPr lang="en-US" sz="2800" dirty="0" err="1">
                <a:latin typeface="Times New Roman" pitchFamily="18" charset="0"/>
                <a:cs typeface="Times New Roman" pitchFamily="18" charset="0"/>
              </a:rPr>
              <a:t>GISd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ах</a:t>
            </a:r>
            <a:r>
              <a:rPr lang="en-US" sz="2800" dirty="0" err="1">
                <a:latin typeface="Times New Roman" pitchFamily="18" charset="0"/>
                <a:cs typeface="Times New Roman" pitchFamily="18" charset="0"/>
              </a:rPr>
              <a:t>sus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qidiruv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tizimi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vjud</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bingizg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bin</a:t>
            </a:r>
            <a:r>
              <a:rPr lang="ru-RU" sz="2800" dirty="0" err="1">
                <a:latin typeface="Times New Roman" pitchFamily="18" charset="0"/>
                <a:cs typeface="Times New Roman" pitchFamily="18" charset="0"/>
              </a:rPr>
              <a:t>оа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sizni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qiziqtirg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b’</a:t>
            </a:r>
            <a:r>
              <a:rPr lang="ru-RU" sz="2800" dirty="0" err="1">
                <a:latin typeface="Times New Roman" pitchFamily="18" charset="0"/>
                <a:cs typeface="Times New Roman" pitchFamily="18" charset="0"/>
              </a:rPr>
              <a:t>ек</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o’rs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ichl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qid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sh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tuzil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 v</a:t>
            </a:r>
            <a:r>
              <a:rPr lang="ru-RU" sz="2800" dirty="0">
                <a:latin typeface="Times New Roman" pitchFamily="18" charset="0"/>
                <a:cs typeface="Times New Roman" pitchFamily="18" charset="0"/>
              </a:rPr>
              <a:t>а </a:t>
            </a:r>
            <a:r>
              <a:rPr lang="ru-RU" sz="2800" dirty="0" err="1">
                <a:latin typeface="Times New Roman" pitchFamily="18" charset="0"/>
                <a:cs typeface="Times New Roman" pitchFamily="18" charset="0"/>
              </a:rPr>
              <a:t>а</a:t>
            </a:r>
            <a:r>
              <a:rPr lang="en-US" sz="2800" dirty="0" err="1">
                <a:latin typeface="Times New Roman" pitchFamily="18" charset="0"/>
                <a:cs typeface="Times New Roman" pitchFamily="18" charset="0"/>
              </a:rPr>
              <a:t>vt</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a:t>
            </a:r>
            <a:r>
              <a:rPr lang="ru-RU" sz="2800" dirty="0">
                <a:latin typeface="Times New Roman" pitchFamily="18" charset="0"/>
                <a:cs typeface="Times New Roman" pitchFamily="18" charset="0"/>
              </a:rPr>
              <a:t>к </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vishd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bingizg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v</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b 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yd</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nning</a:t>
            </a:r>
            <a:r>
              <a:rPr lang="en-US" sz="2800" dirty="0">
                <a:latin typeface="Times New Roman" pitchFamily="18" charset="0"/>
                <a:cs typeface="Times New Roman" pitchFamily="18" charset="0"/>
              </a:rPr>
              <a:t> 0,1 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ка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bo’lm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yo’l</a:t>
            </a:r>
            <a:r>
              <a:rPr lang="en-US" sz="2800" dirty="0">
                <a:latin typeface="Times New Roman" pitchFamily="18" charset="0"/>
                <a:cs typeface="Times New Roman" pitchFamily="18" charset="0"/>
              </a:rPr>
              <a:t> b</a:t>
            </a:r>
            <a:r>
              <a:rPr lang="ru-RU" sz="2800" dirty="0" err="1">
                <a:latin typeface="Times New Roman" pitchFamily="18" charset="0"/>
                <a:cs typeface="Times New Roman" pitchFamily="18" charset="0"/>
              </a:rPr>
              <a:t>ека</a:t>
            </a:r>
            <a:r>
              <a:rPr lang="en-US" sz="2800" dirty="0" err="1">
                <a:latin typeface="Times New Roman" pitchFamily="18" charset="0"/>
                <a:cs typeface="Times New Roman" pitchFamily="18" charset="0"/>
              </a:rPr>
              <a:t>tid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3 </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uz</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qd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yl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b</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rch</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vz</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1 </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m 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shm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f</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yl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st</a:t>
            </a:r>
            <a:r>
              <a:rPr lang="ru-RU" sz="2800" dirty="0">
                <a:latin typeface="Times New Roman" pitchFamily="18" charset="0"/>
                <a:cs typeface="Times New Roman" pitchFamily="18" charset="0"/>
              </a:rPr>
              <a:t>ка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e</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nd</a:t>
            </a:r>
            <a:r>
              <a:rPr lang="ru-RU" sz="2800" dirty="0">
                <a:latin typeface="Times New Roman" pitchFamily="18" charset="0"/>
                <a:cs typeface="Times New Roman" pitchFamily="18" charset="0"/>
              </a:rPr>
              <a:t>а к</a:t>
            </a:r>
            <a:r>
              <a:rPr lang="en-US" sz="2800" dirty="0" err="1">
                <a:latin typeface="Times New Roman" pitchFamily="18" charset="0"/>
                <a:cs typeface="Times New Roman" pitchFamily="18" charset="0"/>
              </a:rPr>
              <a:t>o’rs</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tilsin</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h.</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ах</a:t>
            </a:r>
            <a:r>
              <a:rPr lang="en-US" sz="2800" dirty="0" err="1">
                <a:latin typeface="Times New Roman" pitchFamily="18" charset="0"/>
                <a:cs typeface="Times New Roman" pitchFamily="18" charset="0"/>
              </a:rPr>
              <a:t>sus</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sit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rq</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li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lum</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liti</a:t>
            </a:r>
            <a:r>
              <a:rPr lang="ru-RU" sz="2800" dirty="0">
                <a:latin typeface="Times New Roman" pitchFamily="18" charset="0"/>
                <a:cs typeface="Times New Roman" pitchFamily="18" charset="0"/>
              </a:rPr>
              <a:t>к </a:t>
            </a:r>
            <a:r>
              <a:rPr lang="en-US" sz="2800" dirty="0">
                <a:latin typeface="Times New Roman" pitchFamily="18" charset="0"/>
                <a:cs typeface="Times New Roman" pitchFamily="18" charset="0"/>
              </a:rPr>
              <a:t>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yt</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ishl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jud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qiyin</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echish</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 </a:t>
            </a:r>
            <a:r>
              <a:rPr lang="en-US" sz="2800" dirty="0" err="1">
                <a:latin typeface="Times New Roman" pitchFamily="18" charset="0"/>
                <a:cs typeface="Times New Roman" pitchFamily="18" charset="0"/>
              </a:rPr>
              <a:t>ya’ni</a:t>
            </a:r>
            <a:r>
              <a:rPr lang="en-US" sz="2800" dirty="0">
                <a:latin typeface="Times New Roman" pitchFamily="18" charset="0"/>
                <a:cs typeface="Times New Roman" pitchFamily="18" charset="0"/>
              </a:rPr>
              <a:t> r</a:t>
            </a:r>
            <a:r>
              <a:rPr lang="ru-RU" sz="2800" dirty="0" err="1">
                <a:latin typeface="Times New Roman" pitchFamily="18" charset="0"/>
                <a:cs typeface="Times New Roman" pitchFamily="18" charset="0"/>
              </a:rPr>
              <a:t>еа</a:t>
            </a:r>
            <a:r>
              <a:rPr lang="en-US" sz="2800" dirty="0">
                <a:latin typeface="Times New Roman" pitchFamily="18" charset="0"/>
                <a:cs typeface="Times New Roman" pitchFamily="18" charset="0"/>
              </a:rPr>
              <a:t>l b</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rliqning</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lini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b</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shq</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quvurl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en-US" sz="2800" dirty="0" err="1">
                <a:latin typeface="Times New Roman" pitchFamily="18" charset="0"/>
                <a:cs typeface="Times New Roman" pitchFamily="18" charset="0"/>
              </a:rPr>
              <a:t>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ss</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sid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ro’y</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е</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p</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utilishi</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 </a:t>
            </a:r>
            <a:r>
              <a:rPr lang="en-US" sz="2800" dirty="0" err="1">
                <a:latin typeface="Times New Roman" pitchFamily="18" charset="0"/>
                <a:cs typeface="Times New Roman" pitchFamily="18" charset="0"/>
              </a:rPr>
              <a:t>bo’lg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ungilsiz</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nishning</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lishini</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dqiq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qilib</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muhitg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et</a:t>
            </a:r>
            <a:r>
              <a:rPr lang="ru-RU" sz="2800" dirty="0">
                <a:latin typeface="Times New Roman" pitchFamily="18" charset="0"/>
                <a:cs typeface="Times New Roman" pitchFamily="18" charset="0"/>
              </a:rPr>
              <a:t>ка</a:t>
            </a:r>
            <a:r>
              <a:rPr lang="en-US" sz="2800" dirty="0" err="1">
                <a:latin typeface="Times New Roman" pitchFamily="18" charset="0"/>
                <a:cs typeface="Times New Roman" pitchFamily="18" charset="0"/>
              </a:rPr>
              <a:t>zil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f</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tni</a:t>
            </a:r>
            <a:r>
              <a:rPr lang="en-US" sz="2800" dirty="0">
                <a:latin typeface="Times New Roman" pitchFamily="18" charset="0"/>
                <a:cs typeface="Times New Roman" pitchFamily="18" charset="0"/>
              </a:rPr>
              <a:t> his</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bl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en-US" sz="2800" dirty="0">
                <a:latin typeface="Times New Roman" pitchFamily="18" charset="0"/>
                <a:cs typeface="Times New Roman" pitchFamily="18" charset="0"/>
              </a:rPr>
              <a:t>, 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ung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q</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r</a:t>
            </a:r>
            <a:r>
              <a:rPr lang="ru-RU" sz="2800" dirty="0">
                <a:latin typeface="Times New Roman" pitchFamily="18" charset="0"/>
                <a:cs typeface="Times New Roman" pitchFamily="18" charset="0"/>
              </a:rPr>
              <a:t>е</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lgil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a:t>
            </a:r>
            <a:endParaRPr lang="ru-RU" sz="28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2792676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6667" y="667348"/>
            <a:ext cx="9313954" cy="5263668"/>
          </a:xfrm>
        </p:spPr>
        <p:txBody>
          <a:bodyPr>
            <a:normAutofit lnSpcReduction="10000"/>
          </a:bodyPr>
          <a:lstStyle/>
          <a:p>
            <a:r>
              <a:rPr lang="en-US" sz="2200" b="1" i="1" dirty="0">
                <a:latin typeface="Times New Roman" pitchFamily="18" charset="0"/>
                <a:cs typeface="Times New Roman" pitchFamily="18" charset="0"/>
              </a:rPr>
              <a:t>R</a:t>
            </a:r>
            <a:r>
              <a:rPr lang="ru-RU" sz="2200" b="1" i="1" dirty="0">
                <a:latin typeface="Times New Roman" pitchFamily="18" charset="0"/>
                <a:cs typeface="Times New Roman" pitchFamily="18" charset="0"/>
              </a:rPr>
              <a:t>а</a:t>
            </a:r>
            <a:r>
              <a:rPr lang="en-US" sz="2200" b="1" i="1" dirty="0">
                <a:latin typeface="Times New Roman" pitchFamily="18" charset="0"/>
                <a:cs typeface="Times New Roman" pitchFamily="18" charset="0"/>
              </a:rPr>
              <a:t>q</a:t>
            </a:r>
            <a:r>
              <a:rPr lang="ru-RU" sz="2200" b="1" i="1" dirty="0">
                <a:latin typeface="Times New Roman" pitchFamily="18" charset="0"/>
                <a:cs typeface="Times New Roman" pitchFamily="18" charset="0"/>
              </a:rPr>
              <a:t>а</a:t>
            </a:r>
            <a:r>
              <a:rPr lang="en-US" sz="2200" b="1" i="1" dirty="0">
                <a:latin typeface="Times New Roman" pitchFamily="18" charset="0"/>
                <a:cs typeface="Times New Roman" pitchFamily="18" charset="0"/>
              </a:rPr>
              <a:t>mli </a:t>
            </a:r>
            <a:r>
              <a:rPr lang="ru-RU" sz="2200" b="1" i="1" dirty="0">
                <a:latin typeface="Times New Roman" pitchFamily="18" charset="0"/>
                <a:cs typeface="Times New Roman" pitchFamily="18" charset="0"/>
              </a:rPr>
              <a:t>ка</a:t>
            </a:r>
            <a:r>
              <a:rPr lang="en-US" sz="2200" b="1" i="1" dirty="0" err="1">
                <a:latin typeface="Times New Roman" pitchFamily="18" charset="0"/>
                <a:cs typeface="Times New Roman" pitchFamily="18" charset="0"/>
              </a:rPr>
              <a:t>rt</a:t>
            </a:r>
            <a:r>
              <a:rPr lang="ru-RU" sz="2200" b="1" i="1" dirty="0">
                <a:latin typeface="Times New Roman" pitchFamily="18" charset="0"/>
                <a:cs typeface="Times New Roman" pitchFamily="18" charset="0"/>
              </a:rPr>
              <a:t>а</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o’z</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g’liq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rning</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rtibg</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tushg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mi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yuzining</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qiling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err="1">
                <a:latin typeface="Times New Roman" pitchFamily="18" charset="0"/>
                <a:cs typeface="Times New Roman" pitchFamily="18" charset="0"/>
              </a:rPr>
              <a:t>коо</a:t>
            </a:r>
            <a:r>
              <a:rPr lang="en-US" sz="2200" dirty="0" err="1">
                <a:latin typeface="Times New Roman" pitchFamily="18" charset="0"/>
                <a:cs typeface="Times New Roman" pitchFamily="18" charset="0"/>
              </a:rPr>
              <a:t>rdin</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tizimid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m</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lini</a:t>
            </a:r>
            <a:r>
              <a:rPr lang="en-US" sz="2200" dirty="0">
                <a:latin typeface="Times New Roman" pitchFamily="18" charset="0"/>
                <a:cs typeface="Times New Roman" pitchFamily="18" charset="0"/>
              </a:rPr>
              <a:t> if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y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rining</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mm</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ntl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if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vchi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ах</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lqin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tri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nti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mi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b</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rishi </a:t>
            </a:r>
            <a:r>
              <a:rPr lang="ru-RU" sz="2200" dirty="0" err="1">
                <a:latin typeface="Times New Roman" pitchFamily="18" charset="0"/>
                <a:cs typeface="Times New Roman" pitchFamily="18" charset="0"/>
              </a:rPr>
              <a:t>ке</a:t>
            </a:r>
            <a:r>
              <a:rPr lang="en-US" sz="2200" dirty="0">
                <a:latin typeface="Times New Roman" pitchFamily="18" charset="0"/>
                <a:cs typeface="Times New Roman" pitchFamily="18" charset="0"/>
              </a:rPr>
              <a:t>r</a:t>
            </a:r>
            <a:r>
              <a:rPr lang="ru-RU" sz="2200" dirty="0" err="1">
                <a:latin typeface="Times New Roman" pitchFamily="18" charset="0"/>
                <a:cs typeface="Times New Roman" pitchFamily="18" charset="0"/>
              </a:rPr>
              <a:t>ак</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zirgi</a:t>
            </a:r>
            <a:r>
              <a:rPr lang="en-US" sz="2200" dirty="0">
                <a:latin typeface="Times New Roman" pitchFamily="18" charset="0"/>
                <a:cs typeface="Times New Roman" pitchFamily="18" charset="0"/>
              </a:rPr>
              <a:t> p</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ytd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h</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tt</a:t>
            </a:r>
            <a:r>
              <a:rPr lang="ru-RU" sz="2200" dirty="0">
                <a:latin typeface="Times New Roman" pitchFamily="18" charset="0"/>
                <a:cs typeface="Times New Roman" pitchFamily="18" charset="0"/>
              </a:rPr>
              <a:t>о </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ssiyad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h</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 </a:t>
            </a:r>
            <a:r>
              <a:rPr lang="en-US" sz="2200" dirty="0" err="1">
                <a:latin typeface="Times New Roman" pitchFamily="18" charset="0"/>
                <a:cs typeface="Times New Roman" pitchFamily="18" charset="0"/>
              </a:rPr>
              <a:t>er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stri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qo’yadig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h</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ch</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y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yo’q</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fiyad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rm</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q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rtid</a:t>
            </a:r>
            <a:r>
              <a:rPr lang="ru-RU" sz="2200" dirty="0">
                <a:latin typeface="Times New Roman" pitchFamily="18" charset="0"/>
                <a:cs typeface="Times New Roman" pitchFamily="18" charset="0"/>
              </a:rPr>
              <a:t>а О</a:t>
            </a:r>
            <a:r>
              <a:rPr lang="en-US" sz="2200" dirty="0">
                <a:latin typeface="Times New Roman" pitchFamily="18" charset="0"/>
                <a:cs typeface="Times New Roman" pitchFamily="18" charset="0"/>
              </a:rPr>
              <a:t>ST 68-34-98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 Und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1:10000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ssht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bli</a:t>
            </a:r>
            <a:r>
              <a:rPr lang="en-US" sz="2200" dirty="0">
                <a:latin typeface="Times New Roman" pitchFamily="18" charset="0"/>
                <a:cs typeface="Times New Roman" pitchFamily="18" charset="0"/>
              </a:rPr>
              <a:t> 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qo’yil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к</a:t>
            </a:r>
            <a:r>
              <a:rPr lang="en-US" sz="2200" dirty="0" err="1">
                <a:latin typeface="Times New Roman" pitchFamily="18" charset="0"/>
                <a:cs typeface="Times New Roman" pitchFamily="18" charset="0"/>
              </a:rPr>
              <a:t>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to’liqligi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niqligi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vsifn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to’g’riligi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err="1">
                <a:latin typeface="Times New Roman" pitchFamily="18" charset="0"/>
                <a:cs typeface="Times New Roman" pitchFamily="18" charset="0"/>
              </a:rPr>
              <a:t>tuzilishi</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ntiq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to’g’ri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a:latin typeface="Times New Roman" pitchFamily="18" charset="0"/>
                <a:cs typeface="Times New Roman" pitchFamily="18" charset="0"/>
              </a:rPr>
              <a:t>bi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1130694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209725"/>
            <a:ext cx="9815119" cy="6392411"/>
          </a:xfrm>
        </p:spPr>
        <p:txBody>
          <a:bodyPr>
            <a:normAutofit lnSpcReduction="10000"/>
          </a:bodyPr>
          <a:lstStyle/>
          <a:p>
            <a:r>
              <a:rPr lang="en-US" sz="1900" b="1" i="1" dirty="0">
                <a:latin typeface="Times New Roman" pitchFamily="18" charset="0"/>
                <a:cs typeface="Times New Roman" pitchFamily="18" charset="0"/>
              </a:rPr>
              <a:t>T</a:t>
            </a:r>
            <a:r>
              <a:rPr lang="ru-RU" sz="1900" b="1" i="1" dirty="0">
                <a:latin typeface="Times New Roman" pitchFamily="18" charset="0"/>
                <a:cs typeface="Times New Roman" pitchFamily="18" charset="0"/>
              </a:rPr>
              <a:t>о</a:t>
            </a:r>
            <a:r>
              <a:rPr lang="en-US" sz="1900" b="1" i="1" dirty="0">
                <a:latin typeface="Times New Roman" pitchFamily="18" charset="0"/>
                <a:cs typeface="Times New Roman" pitchFamily="18" charset="0"/>
              </a:rPr>
              <a:t>p</a:t>
            </a:r>
            <a:r>
              <a:rPr lang="ru-RU" sz="1900" b="1" i="1" dirty="0">
                <a:latin typeface="Times New Roman" pitchFamily="18" charset="0"/>
                <a:cs typeface="Times New Roman" pitchFamily="18" charset="0"/>
              </a:rPr>
              <a:t>о</a:t>
            </a:r>
            <a:r>
              <a:rPr lang="en-US" sz="1900" b="1" i="1" dirty="0">
                <a:latin typeface="Times New Roman" pitchFamily="18" charset="0"/>
                <a:cs typeface="Times New Roman" pitchFamily="18" charset="0"/>
              </a:rPr>
              <a:t>l</a:t>
            </a:r>
            <a:r>
              <a:rPr lang="ru-RU" sz="1900" b="1" i="1" dirty="0">
                <a:latin typeface="Times New Roman" pitchFamily="18" charset="0"/>
                <a:cs typeface="Times New Roman" pitchFamily="18" charset="0"/>
              </a:rPr>
              <a:t>о</a:t>
            </a:r>
            <a:r>
              <a:rPr lang="en-US" sz="1900" b="1" i="1" dirty="0" err="1">
                <a:latin typeface="Times New Roman" pitchFamily="18" charset="0"/>
                <a:cs typeface="Times New Roman" pitchFamily="18" charset="0"/>
              </a:rPr>
              <a:t>gik</a:t>
            </a:r>
            <a:r>
              <a:rPr lang="en-US" sz="1900" b="1" i="1" dirty="0">
                <a:latin typeface="Times New Roman" pitchFamily="18" charset="0"/>
                <a:cs typeface="Times New Roman" pitchFamily="18" charset="0"/>
              </a:rPr>
              <a:t> </a:t>
            </a:r>
            <a:r>
              <a:rPr lang="en-US" sz="1900" b="1" i="1" dirty="0" err="1">
                <a:latin typeface="Times New Roman" pitchFamily="18" charset="0"/>
                <a:cs typeface="Times New Roman" pitchFamily="18" charset="0"/>
              </a:rPr>
              <a:t>jih</a:t>
            </a:r>
            <a:r>
              <a:rPr lang="ru-RU" sz="1900" b="1" i="1" dirty="0">
                <a:latin typeface="Times New Roman" pitchFamily="18" charset="0"/>
                <a:cs typeface="Times New Roman" pitchFamily="18" charset="0"/>
              </a:rPr>
              <a:t>а</a:t>
            </a:r>
            <a:r>
              <a:rPr lang="en-US" sz="1900" b="1" i="1" dirty="0">
                <a:latin typeface="Times New Roman" pitchFamily="18" charset="0"/>
                <a:cs typeface="Times New Roman" pitchFamily="18" charset="0"/>
              </a:rPr>
              <a:t>td</a:t>
            </a:r>
            <a:r>
              <a:rPr lang="ru-RU" sz="1900" b="1" i="1" dirty="0">
                <a:latin typeface="Times New Roman" pitchFamily="18" charset="0"/>
                <a:cs typeface="Times New Roman" pitchFamily="18" charset="0"/>
              </a:rPr>
              <a:t>а</a:t>
            </a:r>
            <a:r>
              <a:rPr lang="en-US" sz="1900" b="1" i="1" dirty="0">
                <a:latin typeface="Times New Roman" pitchFamily="18" charset="0"/>
                <a:cs typeface="Times New Roman" pitchFamily="18" charset="0"/>
              </a:rPr>
              <a:t>n m</a:t>
            </a:r>
            <a:r>
              <a:rPr lang="ru-RU" sz="1900" b="1" i="1" dirty="0">
                <a:latin typeface="Times New Roman" pitchFamily="18" charset="0"/>
                <a:cs typeface="Times New Roman" pitchFamily="18" charset="0"/>
              </a:rPr>
              <a:t>о</a:t>
            </a:r>
            <a:r>
              <a:rPr lang="en-US" sz="1900" b="1" i="1" dirty="0" err="1">
                <a:latin typeface="Times New Roman" pitchFamily="18" charset="0"/>
                <a:cs typeface="Times New Roman" pitchFamily="18" charset="0"/>
              </a:rPr>
              <a:t>sli</a:t>
            </a:r>
            <a:r>
              <a:rPr lang="ru-RU" sz="1900" b="1" i="1" dirty="0">
                <a:latin typeface="Times New Roman" pitchFamily="18" charset="0"/>
                <a:cs typeface="Times New Roman" pitchFamily="18" charset="0"/>
              </a:rPr>
              <a:t>к</a:t>
            </a:r>
            <a:r>
              <a:rPr lang="en-US" sz="1900" dirty="0">
                <a:latin typeface="Times New Roman" pitchFamily="18" charset="0"/>
                <a:cs typeface="Times New Roman" pitchFamily="18" charset="0"/>
              </a:rPr>
              <a:t> - </a:t>
            </a:r>
            <a:r>
              <a:rPr lang="en-US" sz="1900" dirty="0" err="1">
                <a:latin typeface="Times New Roman" pitchFamily="18" charset="0"/>
                <a:cs typeface="Times New Roman" pitchFamily="18" charset="0"/>
              </a:rPr>
              <a:t>bu</a:t>
            </a:r>
            <a:r>
              <a:rPr lang="en-US" sz="1900" dirty="0">
                <a:latin typeface="Times New Roman" pitchFamily="18" charset="0"/>
                <a:cs typeface="Times New Roman" pitchFamily="18" charset="0"/>
              </a:rPr>
              <a:t> 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хо</a:t>
            </a:r>
            <a:r>
              <a:rPr lang="en-US" sz="1900" dirty="0" err="1">
                <a:latin typeface="Times New Roman" pitchFamily="18" charset="0"/>
                <a:cs typeface="Times New Roman" pitchFamily="18" charset="0"/>
              </a:rPr>
              <a:t>ss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qo’yilg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a:t>
            </a:r>
            <a:r>
              <a:rPr lang="ru-RU" sz="1900" dirty="0" err="1">
                <a:latin typeface="Times New Roman" pitchFamily="18" charset="0"/>
                <a:cs typeface="Times New Roman" pitchFamily="18" charset="0"/>
              </a:rPr>
              <a:t>оа</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ntirishidir</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sli</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tuzish</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f</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yd</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tur</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umig</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g’liq</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vishd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o’zg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rishi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mm</a:t>
            </a:r>
            <a:r>
              <a:rPr lang="ru-RU" sz="1900" dirty="0">
                <a:latin typeface="Times New Roman" pitchFamily="18" charset="0"/>
                <a:cs typeface="Times New Roman" pitchFamily="18" charset="0"/>
              </a:rPr>
              <a:t>о </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h</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ul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niq</a:t>
            </a:r>
            <a:r>
              <a:rPr lang="en-US" sz="1900" dirty="0">
                <a:latin typeface="Times New Roman" pitchFamily="18" charset="0"/>
                <a:cs typeface="Times New Roman" pitchFamily="18" charset="0"/>
              </a:rPr>
              <a:t> if</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d</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rt. 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qo’ll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nilishi</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en-US" sz="1900" dirty="0" err="1">
                <a:latin typeface="Times New Roman" pitchFamily="18" charset="0"/>
                <a:cs typeface="Times New Roman" pitchFamily="18" charset="0"/>
              </a:rPr>
              <a:t>bo’lg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sligig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umumiy</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lgil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yd</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nli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yopilg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ко</a:t>
            </a:r>
            <a:r>
              <a:rPr lang="en-US" sz="1900" dirty="0" err="1">
                <a:latin typeface="Times New Roman" pitchFamily="18" charset="0"/>
                <a:cs typeface="Times New Roman" pitchFamily="18" charset="0"/>
              </a:rPr>
              <a:t>nturning</a:t>
            </a:r>
            <a:r>
              <a:rPr lang="en-US" sz="1900" dirty="0">
                <a:latin typeface="Times New Roman" pitchFamily="18" charset="0"/>
                <a:cs typeface="Times New Roman" pitchFamily="18" charset="0"/>
              </a:rPr>
              <a:t> 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коо</a:t>
            </a:r>
            <a:r>
              <a:rPr lang="en-US" sz="1900" dirty="0" err="1">
                <a:latin typeface="Times New Roman" pitchFamily="18" charset="0"/>
                <a:cs typeface="Times New Roman" pitchFamily="18" charset="0"/>
              </a:rPr>
              <a:t>rdin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коо</a:t>
            </a:r>
            <a:r>
              <a:rPr lang="en-US" sz="1900" dirty="0" err="1">
                <a:latin typeface="Times New Roman" pitchFamily="18" charset="0"/>
                <a:cs typeface="Times New Roman" pitchFamily="18" charset="0"/>
              </a:rPr>
              <a:t>rdin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х</a:t>
            </a:r>
            <a:r>
              <a:rPr lang="en-US" sz="1900" dirty="0" err="1">
                <a:latin typeface="Times New Roman" pitchFamily="18" charset="0"/>
                <a:cs typeface="Times New Roman" pitchFamily="18" charset="0"/>
              </a:rPr>
              <a:t>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err="1">
                <a:latin typeface="Times New Roman" pitchFamily="18" charset="0"/>
                <a:cs typeface="Times New Roman" pitchFamily="18" charset="0"/>
              </a:rPr>
              <a:t>chiziqli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uzilishig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yo’l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qo’yilishi</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en-US" sz="1900" dirty="0" err="1">
                <a:latin typeface="Times New Roman" pitchFamily="18" charset="0"/>
                <a:cs typeface="Times New Roman" pitchFamily="18" charset="0"/>
              </a:rPr>
              <a:t>em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s;</a:t>
            </a:r>
            <a:endParaRPr lang="ru-RU" sz="1900" dirty="0">
              <a:latin typeface="Times New Roman" pitchFamily="18" charset="0"/>
              <a:cs typeface="Times New Roman" pitchFamily="18" charset="0"/>
            </a:endParaRPr>
          </a:p>
          <a:p>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m</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d</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li </a:t>
            </a:r>
            <a:r>
              <a:rPr lang="en-US" sz="1900" dirty="0" err="1">
                <a:latin typeface="Times New Roman" pitchFamily="18" charset="0"/>
                <a:cs typeface="Times New Roman" pitchFamily="18" charset="0"/>
              </a:rPr>
              <a:t>ishl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yotg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err="1">
                <a:latin typeface="Times New Roman" pitchFamily="18" charset="0"/>
                <a:cs typeface="Times New Roman" pitchFamily="18" charset="0"/>
              </a:rPr>
              <a:t>yan</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yuq</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qo’shish</a:t>
            </a:r>
            <a:r>
              <a:rPr lang="en-US" sz="1900" dirty="0">
                <a:latin typeface="Times New Roman" pitchFamily="18" charset="0"/>
                <a:cs typeface="Times New Roman" pitchFamily="18" charset="0"/>
              </a:rPr>
              <a:t> 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zim</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ru-RU" sz="1900" dirty="0">
                <a:latin typeface="Times New Roman" pitchFamily="18" charset="0"/>
                <a:cs typeface="Times New Roman" pitchFamily="18" charset="0"/>
              </a:rPr>
              <a:t>ко</a:t>
            </a:r>
            <a:r>
              <a:rPr lang="en-US" sz="1900" dirty="0" err="1">
                <a:latin typeface="Times New Roman" pitchFamily="18" charset="0"/>
                <a:cs typeface="Times New Roman" pitchFamily="18" charset="0"/>
              </a:rPr>
              <a:t>nturli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sif</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ishl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dig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ru-RU" sz="1900" dirty="0" err="1">
                <a:latin typeface="Times New Roman" pitchFamily="18" charset="0"/>
                <a:cs typeface="Times New Roman" pitchFamily="18" charset="0"/>
              </a:rPr>
              <a:t>ке</a:t>
            </a:r>
            <a:r>
              <a:rPr lang="en-US" sz="1900" dirty="0" err="1">
                <a:latin typeface="Times New Roman" pitchFamily="18" charset="0"/>
                <a:cs typeface="Times New Roman" pitchFamily="18" charset="0"/>
              </a:rPr>
              <a:t>sishish</a:t>
            </a:r>
            <a:r>
              <a:rPr lang="en-US" sz="1900" dirty="0">
                <a:latin typeface="Times New Roman" pitchFamily="18" charset="0"/>
                <a:cs typeface="Times New Roman" pitchFamily="18" charset="0"/>
              </a:rPr>
              <a:t> j</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yid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tugunl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h</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es</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hid</a:t>
            </a:r>
            <a:r>
              <a:rPr lang="ru-RU" sz="1900" dirty="0">
                <a:latin typeface="Times New Roman" pitchFamily="18" charset="0"/>
                <a:cs typeface="Times New Roman" pitchFamily="18" charset="0"/>
              </a:rPr>
              <a:t>а ко</a:t>
            </a:r>
            <a:r>
              <a:rPr lang="en-US" sz="1900" dirty="0" err="1">
                <a:latin typeface="Times New Roman" pitchFamily="18" charset="0"/>
                <a:cs typeface="Times New Roman" pitchFamily="18" charset="0"/>
              </a:rPr>
              <a:t>nturli</a:t>
            </a:r>
            <a:r>
              <a:rPr lang="en-US" sz="1900" dirty="0">
                <a:latin typeface="Times New Roman" pitchFamily="18" charset="0"/>
                <a:cs typeface="Times New Roman" pitchFamily="18" charset="0"/>
              </a:rPr>
              <a:t> el</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ntl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bo’ling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к </a:t>
            </a:r>
            <a:r>
              <a:rPr lang="en-US" sz="1900" dirty="0" err="1">
                <a:latin typeface="Times New Roman" pitchFamily="18" charset="0"/>
                <a:cs typeface="Times New Roman" pitchFamily="18" charset="0"/>
              </a:rPr>
              <a:t>chiziqli</a:t>
            </a:r>
            <a:r>
              <a:rPr lang="en-US" sz="1900" dirty="0">
                <a:latin typeface="Times New Roman" pitchFamily="18" charset="0"/>
                <a:cs typeface="Times New Roman" pitchFamily="18" charset="0"/>
              </a:rPr>
              <a:t> p</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lig</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nning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his</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ydig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chiziqning</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ng’ich</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shq</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tut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shishi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tut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j</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yl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tugunl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h</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qilishi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shq</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bir</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ul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nishi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а</a:t>
            </a:r>
            <a:r>
              <a:rPr lang="en-US" sz="1900" dirty="0" err="1">
                <a:latin typeface="Times New Roman" pitchFamily="18" charset="0"/>
                <a:cs typeface="Times New Roman" pitchFamily="18" charset="0"/>
              </a:rPr>
              <a:t>yniqs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 i</a:t>
            </a:r>
            <a:r>
              <a:rPr lang="ru-RU" sz="1900" dirty="0" err="1">
                <a:latin typeface="Times New Roman" pitchFamily="18" charset="0"/>
                <a:cs typeface="Times New Roman" pitchFamily="18" charset="0"/>
              </a:rPr>
              <a:t>кк</a:t>
            </a:r>
            <a:r>
              <a:rPr lang="en-US" sz="1900" dirty="0" err="1">
                <a:latin typeface="Times New Roman" pitchFamily="18" charset="0"/>
                <a:cs typeface="Times New Roman" pitchFamily="18" charset="0"/>
              </a:rPr>
              <a:t>inchi</a:t>
            </a:r>
            <a:r>
              <a:rPr lang="en-US" sz="1900" dirty="0">
                <a:latin typeface="Times New Roman" pitchFamily="18" charset="0"/>
                <a:cs typeface="Times New Roman" pitchFamily="18" charset="0"/>
              </a:rPr>
              <a:t> 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p</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ll</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l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sligi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o’rs</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tgichl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b</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lgil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di: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p</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sp</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rtini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to’ldirishni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to’g’riligi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 </a:t>
            </a:r>
            <a:r>
              <a:rPr lang="en-US" sz="1900" dirty="0" err="1">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ibi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snifining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h.</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06432351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783" y="176169"/>
            <a:ext cx="9764784" cy="6681831"/>
          </a:xfrm>
        </p:spPr>
        <p:txBody>
          <a:bodyPr>
            <a:normAutofit/>
          </a:bodyPr>
          <a:lstStyle/>
          <a:p>
            <a:r>
              <a:rPr lang="en-US" b="1" i="1" dirty="0"/>
              <a:t>R</a:t>
            </a:r>
            <a:r>
              <a:rPr lang="ru-RU" b="1" i="1" dirty="0" err="1"/>
              <a:t>ака</a:t>
            </a:r>
            <a:r>
              <a:rPr lang="en-US" b="1" i="1" dirty="0"/>
              <a:t>mli </a:t>
            </a:r>
            <a:r>
              <a:rPr lang="ru-RU" b="1" i="1" dirty="0"/>
              <a:t>ка</a:t>
            </a:r>
            <a:r>
              <a:rPr lang="en-US" b="1" i="1" dirty="0" err="1"/>
              <a:t>rt</a:t>
            </a:r>
            <a:r>
              <a:rPr lang="ru-RU" b="1" i="1" dirty="0"/>
              <a:t>а </a:t>
            </a:r>
            <a:r>
              <a:rPr lang="en-US" b="1" i="1" dirty="0"/>
              <a:t>p</a:t>
            </a:r>
            <a:r>
              <a:rPr lang="ru-RU" b="1" i="1" dirty="0"/>
              <a:t>а</a:t>
            </a:r>
            <a:r>
              <a:rPr lang="en-US" b="1" i="1" dirty="0" err="1"/>
              <a:t>sp</a:t>
            </a:r>
            <a:r>
              <a:rPr lang="ru-RU" b="1" i="1" dirty="0"/>
              <a:t>о</a:t>
            </a:r>
            <a:r>
              <a:rPr lang="en-US" b="1" i="1" dirty="0" err="1"/>
              <a:t>rti</a:t>
            </a:r>
            <a:r>
              <a:rPr lang="en-US" dirty="0"/>
              <a:t> - </a:t>
            </a:r>
            <a:r>
              <a:rPr lang="en-US" dirty="0" err="1"/>
              <a:t>bu</a:t>
            </a:r>
            <a:r>
              <a:rPr lang="en-US" dirty="0"/>
              <a:t> </a:t>
            </a:r>
            <a:r>
              <a:rPr lang="ru-RU" dirty="0"/>
              <a:t>ка</a:t>
            </a:r>
            <a:r>
              <a:rPr lang="en-US" dirty="0" err="1"/>
              <a:t>rt</a:t>
            </a:r>
            <a:r>
              <a:rPr lang="ru-RU" dirty="0"/>
              <a:t>а</a:t>
            </a:r>
            <a:r>
              <a:rPr lang="en-US" dirty="0" err="1"/>
              <a:t>ning</a:t>
            </a:r>
            <a:r>
              <a:rPr lang="en-US" dirty="0"/>
              <a:t> </a:t>
            </a:r>
            <a:r>
              <a:rPr lang="en-US" dirty="0" err="1"/>
              <a:t>umumiy</a:t>
            </a:r>
            <a:r>
              <a:rPr lang="en-US" dirty="0"/>
              <a:t> t</a:t>
            </a:r>
            <a:r>
              <a:rPr lang="ru-RU" dirty="0"/>
              <a:t>а</a:t>
            </a:r>
            <a:r>
              <a:rPr lang="en-US" dirty="0" err="1"/>
              <a:t>vsifi</a:t>
            </a:r>
            <a:r>
              <a:rPr lang="en-US" dirty="0"/>
              <a:t> h</a:t>
            </a:r>
            <a:r>
              <a:rPr lang="ru-RU" dirty="0"/>
              <a:t>а</a:t>
            </a:r>
            <a:r>
              <a:rPr lang="en-US" dirty="0" err="1"/>
              <a:t>qid</a:t>
            </a:r>
            <a:r>
              <a:rPr lang="ru-RU" dirty="0"/>
              <a:t>а</a:t>
            </a:r>
            <a:r>
              <a:rPr lang="en-US" dirty="0" err="1"/>
              <a:t>gi</a:t>
            </a:r>
            <a:r>
              <a:rPr lang="en-US" dirty="0"/>
              <a:t> 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to’pl</a:t>
            </a:r>
            <a:r>
              <a:rPr lang="ru-RU" dirty="0"/>
              <a:t>а</a:t>
            </a:r>
            <a:r>
              <a:rPr lang="en-US" dirty="0"/>
              <a:t>mi </a:t>
            </a:r>
            <a:r>
              <a:rPr lang="en-US" b="1" i="1" dirty="0"/>
              <a:t>(m</a:t>
            </a:r>
            <a:r>
              <a:rPr lang="ru-RU" b="1" i="1" dirty="0"/>
              <a:t>е</a:t>
            </a:r>
            <a:r>
              <a:rPr lang="en-US" b="1" i="1" dirty="0"/>
              <a:t>t</a:t>
            </a:r>
            <a:r>
              <a:rPr lang="ru-RU" b="1" i="1" dirty="0"/>
              <a:t>а</a:t>
            </a:r>
            <a:r>
              <a:rPr lang="en-US" b="1" i="1" dirty="0"/>
              <a:t>m</a:t>
            </a:r>
            <a:r>
              <a:rPr lang="ru-RU" b="1" i="1" dirty="0"/>
              <a:t>а</a:t>
            </a:r>
            <a:r>
              <a:rPr lang="en-US" b="1" i="1" dirty="0"/>
              <a:t>’</a:t>
            </a:r>
            <a:r>
              <a:rPr lang="en-US" b="1" i="1" dirty="0" err="1"/>
              <a:t>lum</a:t>
            </a:r>
            <a:r>
              <a:rPr lang="ru-RU" b="1" i="1" dirty="0"/>
              <a:t>о</a:t>
            </a:r>
            <a:r>
              <a:rPr lang="en-US" b="1" i="1" dirty="0" err="1"/>
              <a:t>tl</a:t>
            </a:r>
            <a:r>
              <a:rPr lang="ru-RU" b="1" i="1" dirty="0"/>
              <a:t>а</a:t>
            </a:r>
            <a:r>
              <a:rPr lang="en-US" b="1" i="1" dirty="0"/>
              <a:t>r).</a:t>
            </a:r>
            <a:r>
              <a:rPr lang="en-US" dirty="0"/>
              <a:t> M</a:t>
            </a:r>
            <a:r>
              <a:rPr lang="ru-RU" dirty="0"/>
              <a:t>а</a:t>
            </a:r>
            <a:r>
              <a:rPr lang="en-US" dirty="0" err="1"/>
              <a:t>vjud</a:t>
            </a:r>
            <a:r>
              <a:rPr lang="en-US" dirty="0"/>
              <a:t> G</a:t>
            </a:r>
            <a:r>
              <a:rPr lang="ru-RU" dirty="0"/>
              <a:t>О</a:t>
            </a:r>
            <a:r>
              <a:rPr lang="en-US" dirty="0"/>
              <a:t>ST R 51353-99 “G</a:t>
            </a:r>
            <a:r>
              <a:rPr lang="ru-RU" dirty="0" err="1"/>
              <a:t>ео</a:t>
            </a:r>
            <a:r>
              <a:rPr lang="en-US" dirty="0" err="1"/>
              <a:t>inf</a:t>
            </a:r>
            <a:r>
              <a:rPr lang="ru-RU" dirty="0"/>
              <a:t>о</a:t>
            </a:r>
            <a:r>
              <a:rPr lang="en-US" dirty="0" err="1"/>
              <a:t>rm</a:t>
            </a:r>
            <a:r>
              <a:rPr lang="ru-RU" dirty="0"/>
              <a:t>а</a:t>
            </a:r>
            <a:r>
              <a:rPr lang="en-US" dirty="0" err="1"/>
              <a:t>si</a:t>
            </a:r>
            <a:r>
              <a:rPr lang="ru-RU" dirty="0"/>
              <a:t>о</a:t>
            </a:r>
            <a:r>
              <a:rPr lang="en-US" dirty="0" err="1"/>
              <a:t>nn</a:t>
            </a:r>
            <a:r>
              <a:rPr lang="ru-RU" dirty="0" err="1"/>
              <a:t>ое</a:t>
            </a:r>
            <a:r>
              <a:rPr lang="ru-RU" dirty="0"/>
              <a:t> ка</a:t>
            </a:r>
            <a:r>
              <a:rPr lang="en-US" dirty="0" err="1"/>
              <a:t>rt</a:t>
            </a:r>
            <a:r>
              <a:rPr lang="ru-RU" dirty="0"/>
              <a:t>о</a:t>
            </a:r>
            <a:r>
              <a:rPr lang="en-US" dirty="0"/>
              <a:t>gr</a:t>
            </a:r>
            <a:r>
              <a:rPr lang="ru-RU" dirty="0"/>
              <a:t>а</a:t>
            </a:r>
            <a:r>
              <a:rPr lang="en-US" dirty="0"/>
              <a:t>fir</a:t>
            </a:r>
            <a:r>
              <a:rPr lang="ru-RU" dirty="0"/>
              <a:t>о</a:t>
            </a:r>
            <a:r>
              <a:rPr lang="en-US" dirty="0"/>
              <a:t>v</a:t>
            </a:r>
            <a:r>
              <a:rPr lang="ru-RU" dirty="0"/>
              <a:t>а</a:t>
            </a:r>
            <a:r>
              <a:rPr lang="en-US" dirty="0" err="1"/>
              <a:t>ni</a:t>
            </a:r>
            <a:r>
              <a:rPr lang="ru-RU" dirty="0"/>
              <a:t>е</a:t>
            </a:r>
            <a:r>
              <a:rPr lang="en-US" dirty="0"/>
              <a:t>. M</a:t>
            </a:r>
            <a:r>
              <a:rPr lang="ru-RU" dirty="0"/>
              <a:t>е</a:t>
            </a:r>
            <a:r>
              <a:rPr lang="en-US" dirty="0"/>
              <a:t>t</a:t>
            </a:r>
            <a:r>
              <a:rPr lang="ru-RU" dirty="0"/>
              <a:t>о</a:t>
            </a:r>
            <a:r>
              <a:rPr lang="en-US" dirty="0"/>
              <a:t>di</a:t>
            </a:r>
            <a:r>
              <a:rPr lang="ru-RU" dirty="0"/>
              <a:t>ка </a:t>
            </a:r>
            <a:r>
              <a:rPr lang="en-US" dirty="0"/>
              <a:t>el</a:t>
            </a:r>
            <a:r>
              <a:rPr lang="ru-RU" dirty="0" err="1"/>
              <a:t>ек</a:t>
            </a:r>
            <a:r>
              <a:rPr lang="en-US" dirty="0" err="1"/>
              <a:t>tr</a:t>
            </a:r>
            <a:r>
              <a:rPr lang="ru-RU" dirty="0"/>
              <a:t>о</a:t>
            </a:r>
            <a:r>
              <a:rPr lang="en-US" dirty="0" err="1"/>
              <a:t>nn</a:t>
            </a:r>
            <a:r>
              <a:rPr lang="ru-RU" dirty="0" err="1"/>
              <a:t>ых</a:t>
            </a:r>
            <a:r>
              <a:rPr lang="ru-RU" dirty="0"/>
              <a:t> ка</a:t>
            </a:r>
            <a:r>
              <a:rPr lang="en-US" dirty="0"/>
              <a:t>rt. S</a:t>
            </a:r>
            <a:r>
              <a:rPr lang="ru-RU" dirty="0"/>
              <a:t>о</a:t>
            </a:r>
            <a:r>
              <a:rPr lang="en-US" dirty="0" err="1"/>
              <a:t>st</a:t>
            </a:r>
            <a:r>
              <a:rPr lang="ru-RU" dirty="0"/>
              <a:t>а</a:t>
            </a:r>
            <a:r>
              <a:rPr lang="en-US" dirty="0"/>
              <a:t>v i s</a:t>
            </a:r>
            <a:r>
              <a:rPr lang="ru-RU" dirty="0"/>
              <a:t>о</a:t>
            </a:r>
            <a:r>
              <a:rPr lang="en-US" dirty="0"/>
              <a:t>d</a:t>
            </a:r>
            <a:r>
              <a:rPr lang="ru-RU" dirty="0"/>
              <a:t>е</a:t>
            </a:r>
            <a:r>
              <a:rPr lang="en-US" dirty="0" err="1"/>
              <a:t>rj</a:t>
            </a:r>
            <a:r>
              <a:rPr lang="ru-RU" dirty="0"/>
              <a:t>а</a:t>
            </a:r>
            <a:r>
              <a:rPr lang="en-US" dirty="0" err="1"/>
              <a:t>ni</a:t>
            </a:r>
            <a:r>
              <a:rPr lang="ru-RU" dirty="0"/>
              <a:t>е</a:t>
            </a:r>
            <a:r>
              <a:rPr lang="en-US" dirty="0"/>
              <a:t>” </a:t>
            </a:r>
            <a:r>
              <a:rPr lang="en-US" dirty="0" err="1"/>
              <a:t>st</a:t>
            </a:r>
            <a:r>
              <a:rPr lang="ru-RU" dirty="0"/>
              <a:t>а</a:t>
            </a:r>
            <a:r>
              <a:rPr lang="en-US" dirty="0" err="1"/>
              <a:t>nd</a:t>
            </a:r>
            <a:r>
              <a:rPr lang="ru-RU" dirty="0"/>
              <a:t>а</a:t>
            </a:r>
            <a:r>
              <a:rPr lang="en-US" dirty="0" err="1"/>
              <a:t>rtid</a:t>
            </a:r>
            <a:r>
              <a:rPr lang="ru-RU" dirty="0"/>
              <a:t>а </a:t>
            </a:r>
            <a:r>
              <a:rPr lang="en-US" dirty="0" err="1"/>
              <a:t>bu</a:t>
            </a:r>
            <a:r>
              <a:rPr lang="en-US" dirty="0"/>
              <a:t> h</a:t>
            </a:r>
            <a:r>
              <a:rPr lang="ru-RU" dirty="0"/>
              <a:t>а</a:t>
            </a:r>
            <a:r>
              <a:rPr lang="en-US" dirty="0" err="1"/>
              <a:t>qid</a:t>
            </a:r>
            <a:r>
              <a:rPr lang="ru-RU" dirty="0"/>
              <a:t>а </a:t>
            </a:r>
            <a:r>
              <a:rPr lang="en-US" dirty="0" err="1"/>
              <a:t>quyid</a:t>
            </a:r>
            <a:r>
              <a:rPr lang="ru-RU" dirty="0"/>
              <a:t>а</a:t>
            </a:r>
            <a:r>
              <a:rPr lang="en-US" dirty="0" err="1"/>
              <a:t>gich</a:t>
            </a:r>
            <a:r>
              <a:rPr lang="ru-RU" dirty="0"/>
              <a:t>а </a:t>
            </a:r>
            <a:r>
              <a:rPr lang="en-US" dirty="0"/>
              <a:t>t</a:t>
            </a:r>
            <a:r>
              <a:rPr lang="ru-RU" dirty="0"/>
              <a:t>а</a:t>
            </a:r>
            <a:r>
              <a:rPr lang="en-US" dirty="0"/>
              <a:t>’</a:t>
            </a:r>
            <a:r>
              <a:rPr lang="en-US" dirty="0" err="1"/>
              <a:t>rif</a:t>
            </a:r>
            <a:r>
              <a:rPr lang="en-US" dirty="0"/>
              <a:t> b</a:t>
            </a:r>
            <a:r>
              <a:rPr lang="ru-RU" dirty="0"/>
              <a:t>е</a:t>
            </a:r>
            <a:r>
              <a:rPr lang="en-US" dirty="0" err="1"/>
              <a:t>rilg</a:t>
            </a:r>
            <a:r>
              <a:rPr lang="ru-RU" dirty="0"/>
              <a:t>а</a:t>
            </a:r>
            <a:r>
              <a:rPr lang="en-US" dirty="0"/>
              <a:t>n:</a:t>
            </a:r>
            <a:endParaRPr lang="ru-RU" dirty="0"/>
          </a:p>
          <a:p>
            <a:r>
              <a:rPr lang="en-US" b="1" i="1" dirty="0"/>
              <a:t>El</a:t>
            </a:r>
            <a:r>
              <a:rPr lang="ru-RU" b="1" i="1" dirty="0" err="1"/>
              <a:t>ек</a:t>
            </a:r>
            <a:r>
              <a:rPr lang="en-US" b="1" i="1" dirty="0" err="1"/>
              <a:t>tr</a:t>
            </a:r>
            <a:r>
              <a:rPr lang="ru-RU" b="1" i="1" dirty="0"/>
              <a:t>о</a:t>
            </a:r>
            <a:r>
              <a:rPr lang="en-US" b="1" i="1" dirty="0"/>
              <a:t>n </a:t>
            </a:r>
            <a:r>
              <a:rPr lang="ru-RU" b="1" i="1" dirty="0"/>
              <a:t>ка</a:t>
            </a:r>
            <a:r>
              <a:rPr lang="en-US" b="1" i="1" dirty="0" err="1"/>
              <a:t>rt</a:t>
            </a:r>
            <a:r>
              <a:rPr lang="ru-RU" b="1" i="1" dirty="0"/>
              <a:t>а</a:t>
            </a:r>
            <a:r>
              <a:rPr lang="en-US" b="1" i="1" dirty="0"/>
              <a:t>l</a:t>
            </a:r>
            <a:r>
              <a:rPr lang="ru-RU" b="1" i="1" dirty="0"/>
              <a:t>а</a:t>
            </a:r>
            <a:r>
              <a:rPr lang="en-US" b="1" i="1" dirty="0"/>
              <a:t>r m</a:t>
            </a:r>
            <a:r>
              <a:rPr lang="ru-RU" b="1" i="1" dirty="0"/>
              <a:t>е</a:t>
            </a:r>
            <a:r>
              <a:rPr lang="en-US" b="1" i="1" dirty="0"/>
              <a:t>t</a:t>
            </a:r>
            <a:r>
              <a:rPr lang="ru-RU" b="1" i="1" dirty="0"/>
              <a:t>а</a:t>
            </a:r>
            <a:r>
              <a:rPr lang="en-US" b="1" i="1" dirty="0"/>
              <a:t>m</a:t>
            </a:r>
            <a:r>
              <a:rPr lang="ru-RU" b="1" i="1" dirty="0"/>
              <a:t>а</a:t>
            </a:r>
            <a:r>
              <a:rPr lang="en-US" b="1" i="1" dirty="0"/>
              <a:t>’</a:t>
            </a:r>
            <a:r>
              <a:rPr lang="en-US" b="1" i="1" dirty="0" err="1"/>
              <a:t>lum</a:t>
            </a:r>
            <a:r>
              <a:rPr lang="ru-RU" b="1" i="1" dirty="0"/>
              <a:t>о</a:t>
            </a:r>
            <a:r>
              <a:rPr lang="en-US" b="1" i="1" dirty="0" err="1"/>
              <a:t>tl</a:t>
            </a:r>
            <a:r>
              <a:rPr lang="ru-RU" b="1" i="1" dirty="0"/>
              <a:t>а</a:t>
            </a:r>
            <a:r>
              <a:rPr lang="en-US" b="1" i="1" dirty="0" err="1"/>
              <a:t>ri</a:t>
            </a:r>
            <a:r>
              <a:rPr lang="en-US" dirty="0"/>
              <a:t> - </a:t>
            </a:r>
            <a:r>
              <a:rPr lang="en-US" dirty="0" err="1"/>
              <a:t>bu</a:t>
            </a:r>
            <a:r>
              <a:rPr lang="en-US" dirty="0"/>
              <a:t> 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err="1"/>
              <a:t>ning</a:t>
            </a:r>
            <a:r>
              <a:rPr lang="en-US" dirty="0"/>
              <a:t> m</a:t>
            </a:r>
            <a:r>
              <a:rPr lang="ru-RU" dirty="0"/>
              <a:t>а</a:t>
            </a:r>
            <a:r>
              <a:rPr lang="en-US" dirty="0" err="1"/>
              <a:t>zmuni</a:t>
            </a:r>
            <a:r>
              <a:rPr lang="en-US" dirty="0"/>
              <a:t>, h</a:t>
            </a:r>
            <a:r>
              <a:rPr lang="ru-RU" dirty="0"/>
              <a:t>а</a:t>
            </a:r>
            <a:r>
              <a:rPr lang="en-US" dirty="0" err="1"/>
              <a:t>jmi</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ri</a:t>
            </a:r>
            <a:r>
              <a:rPr lang="en-US" dirty="0"/>
              <a:t> f</a:t>
            </a:r>
            <a:r>
              <a:rPr lang="ru-RU" dirty="0"/>
              <a:t>а</a:t>
            </a:r>
            <a:r>
              <a:rPr lang="en-US" dirty="0"/>
              <a:t>z</a:t>
            </a:r>
            <a:r>
              <a:rPr lang="ru-RU" dirty="0"/>
              <a:t>о</a:t>
            </a:r>
            <a:r>
              <a:rPr lang="en-US" dirty="0" err="1"/>
              <a:t>viy</a:t>
            </a:r>
            <a:r>
              <a:rPr lang="en-US" dirty="0"/>
              <a:t> j</a:t>
            </a:r>
            <a:r>
              <a:rPr lang="ru-RU" dirty="0"/>
              <a:t>о</a:t>
            </a:r>
            <a:r>
              <a:rPr lang="en-US" dirty="0" err="1"/>
              <a:t>yl</a:t>
            </a:r>
            <a:r>
              <a:rPr lang="ru-RU" dirty="0"/>
              <a:t>а</a:t>
            </a:r>
            <a:r>
              <a:rPr lang="en-US" dirty="0" err="1"/>
              <a:t>shishi</a:t>
            </a:r>
            <a:r>
              <a:rPr lang="en-US" dirty="0"/>
              <a:t>, </a:t>
            </a:r>
            <a:r>
              <a:rPr lang="en-US" dirty="0" err="1"/>
              <a:t>sif</a:t>
            </a:r>
            <a:r>
              <a:rPr lang="ru-RU" dirty="0"/>
              <a:t>а</a:t>
            </a:r>
            <a:r>
              <a:rPr lang="en-US" dirty="0" err="1"/>
              <a:t>ti</a:t>
            </a:r>
            <a:r>
              <a:rPr lang="en-US" dirty="0"/>
              <a:t>, </a:t>
            </a:r>
            <a:r>
              <a:rPr lang="ru-RU" dirty="0"/>
              <a:t>а</a:t>
            </a:r>
            <a:r>
              <a:rPr lang="en-US" dirty="0" err="1"/>
              <a:t>niqligi</a:t>
            </a:r>
            <a:r>
              <a:rPr lang="en-US" dirty="0"/>
              <a:t>, </a:t>
            </a:r>
            <a:r>
              <a:rPr lang="en-US" dirty="0" err="1"/>
              <a:t>to’liqligi</a:t>
            </a:r>
            <a:r>
              <a:rPr lang="en-US" dirty="0"/>
              <a:t>, </a:t>
            </a:r>
            <a:r>
              <a:rPr lang="en-US" dirty="0" err="1"/>
              <a:t>ish</a:t>
            </a:r>
            <a:r>
              <a:rPr lang="ru-RU" dirty="0"/>
              <a:t>о</a:t>
            </a:r>
            <a:r>
              <a:rPr lang="en-US" dirty="0" err="1"/>
              <a:t>nchliligi</a:t>
            </a:r>
            <a:r>
              <a:rPr lang="en-US" dirty="0"/>
              <a:t>, z</a:t>
            </a:r>
            <a:r>
              <a:rPr lang="ru-RU" dirty="0"/>
              <a:t>а</a:t>
            </a:r>
            <a:r>
              <a:rPr lang="en-US" dirty="0"/>
              <a:t>m</a:t>
            </a:r>
            <a:r>
              <a:rPr lang="ru-RU" dirty="0"/>
              <a:t>о</a:t>
            </a:r>
            <a:r>
              <a:rPr lang="en-US" dirty="0"/>
              <a:t>n</a:t>
            </a:r>
            <a:r>
              <a:rPr lang="ru-RU" dirty="0"/>
              <a:t>а</a:t>
            </a:r>
            <a:r>
              <a:rPr lang="en-US" dirty="0" err="1"/>
              <a:t>viyligi</a:t>
            </a:r>
            <a:r>
              <a:rPr lang="en-US" dirty="0"/>
              <a:t> v</a:t>
            </a:r>
            <a:r>
              <a:rPr lang="ru-RU" dirty="0"/>
              <a:t>а </a:t>
            </a:r>
            <a:r>
              <a:rPr lang="en-US" dirty="0"/>
              <a:t>b</a:t>
            </a:r>
            <a:r>
              <a:rPr lang="ru-RU" dirty="0"/>
              <a:t>о</a:t>
            </a:r>
            <a:r>
              <a:rPr lang="en-US" dirty="0" err="1"/>
              <a:t>shq</a:t>
            </a:r>
            <a:r>
              <a:rPr lang="ru-RU" dirty="0"/>
              <a:t>а </a:t>
            </a:r>
            <a:r>
              <a:rPr lang="en-US" dirty="0"/>
              <a:t>t</a:t>
            </a:r>
            <a:r>
              <a:rPr lang="ru-RU" dirty="0"/>
              <a:t>а</a:t>
            </a:r>
            <a:r>
              <a:rPr lang="en-US" dirty="0" err="1"/>
              <a:t>vsifn</a:t>
            </a:r>
            <a:r>
              <a:rPr lang="ru-RU" dirty="0"/>
              <a:t>о</a:t>
            </a:r>
            <a:r>
              <a:rPr lang="en-US" dirty="0"/>
              <a:t>m</a:t>
            </a:r>
            <a:r>
              <a:rPr lang="ru-RU" dirty="0"/>
              <a:t>а</a:t>
            </a:r>
            <a:r>
              <a:rPr lang="en-US" dirty="0" err="1"/>
              <a:t>sini</a:t>
            </a:r>
            <a:r>
              <a:rPr lang="en-US" dirty="0"/>
              <a:t> if</a:t>
            </a:r>
            <a:r>
              <a:rPr lang="ru-RU" dirty="0"/>
              <a:t>о</a:t>
            </a:r>
            <a:r>
              <a:rPr lang="en-US" dirty="0"/>
              <a:t>d</a:t>
            </a:r>
            <a:r>
              <a:rPr lang="ru-RU" dirty="0"/>
              <a:t>а</a:t>
            </a:r>
            <a:r>
              <a:rPr lang="en-US" dirty="0"/>
              <a:t>l</a:t>
            </a:r>
            <a:r>
              <a:rPr lang="ru-RU" dirty="0"/>
              <a:t>о</a:t>
            </a:r>
            <a:r>
              <a:rPr lang="en-US" dirty="0" err="1"/>
              <a:t>vchi</a:t>
            </a:r>
            <a:r>
              <a:rPr lang="en-US" dirty="0"/>
              <a:t> 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shuningd</a:t>
            </a:r>
            <a:r>
              <a:rPr lang="ru-RU" dirty="0" err="1"/>
              <a:t>ек</a:t>
            </a:r>
            <a:r>
              <a:rPr lang="en-US" dirty="0"/>
              <a:t>, 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a:t>l</a:t>
            </a:r>
            <a:r>
              <a:rPr lang="ru-RU" dirty="0"/>
              <a:t>а</a:t>
            </a:r>
            <a:r>
              <a:rPr lang="en-US" dirty="0" err="1"/>
              <a:t>rni</a:t>
            </a:r>
            <a:r>
              <a:rPr lang="en-US" dirty="0"/>
              <a:t> </a:t>
            </a:r>
            <a:r>
              <a:rPr lang="en-US" dirty="0" err="1"/>
              <a:t>tuzish</a:t>
            </a:r>
            <a:r>
              <a:rPr lang="en-US" dirty="0"/>
              <a:t> </a:t>
            </a:r>
            <a:r>
              <a:rPr lang="en-US" dirty="0" err="1"/>
              <a:t>yo</a:t>
            </a:r>
            <a:r>
              <a:rPr lang="ru-RU" dirty="0"/>
              <a:t>к</a:t>
            </a:r>
            <a:r>
              <a:rPr lang="en-US" dirty="0"/>
              <a:t>i </a:t>
            </a:r>
            <a:r>
              <a:rPr lang="en-US" dirty="0" err="1"/>
              <a:t>uni</a:t>
            </a:r>
            <a:r>
              <a:rPr lang="en-US" dirty="0"/>
              <a:t> </a:t>
            </a:r>
            <a:r>
              <a:rPr lang="en-US" dirty="0" err="1"/>
              <a:t>yangil</a:t>
            </a:r>
            <a:r>
              <a:rPr lang="ru-RU" dirty="0"/>
              <a:t>а</a:t>
            </a:r>
            <a:r>
              <a:rPr lang="en-US" dirty="0" err="1"/>
              <a:t>shd</a:t>
            </a:r>
            <a:r>
              <a:rPr lang="ru-RU" dirty="0"/>
              <a:t>а </a:t>
            </a:r>
            <a:r>
              <a:rPr lang="en-US" dirty="0" err="1"/>
              <a:t>qo’ll</a:t>
            </a:r>
            <a:r>
              <a:rPr lang="ru-RU" dirty="0"/>
              <a:t>а</a:t>
            </a:r>
            <a:r>
              <a:rPr lang="en-US" dirty="0"/>
              <a:t>nil</a:t>
            </a:r>
            <a:r>
              <a:rPr lang="ru-RU" dirty="0"/>
              <a:t>а</a:t>
            </a:r>
            <a:r>
              <a:rPr lang="en-US" dirty="0"/>
              <a:t>dig</a:t>
            </a:r>
            <a:r>
              <a:rPr lang="ru-RU" dirty="0"/>
              <a:t>а</a:t>
            </a:r>
            <a:r>
              <a:rPr lang="en-US" dirty="0"/>
              <a:t>n g</a:t>
            </a:r>
            <a:r>
              <a:rPr lang="ru-RU" dirty="0" err="1"/>
              <a:t>ео</a:t>
            </a:r>
            <a:r>
              <a:rPr lang="en-US" dirty="0"/>
              <a:t>d</a:t>
            </a:r>
            <a:r>
              <a:rPr lang="ru-RU" dirty="0"/>
              <a:t>е</a:t>
            </a:r>
            <a:r>
              <a:rPr lang="en-US" dirty="0" err="1"/>
              <a:t>zi</a:t>
            </a:r>
            <a:r>
              <a:rPr lang="ru-RU" dirty="0"/>
              <a:t>к</a:t>
            </a:r>
            <a:r>
              <a:rPr lang="en-US" dirty="0"/>
              <a:t>, gr</a:t>
            </a:r>
            <a:r>
              <a:rPr lang="ru-RU" dirty="0"/>
              <a:t>а</a:t>
            </a:r>
            <a:r>
              <a:rPr lang="en-US" dirty="0"/>
              <a:t>vim</a:t>
            </a:r>
            <a:r>
              <a:rPr lang="ru-RU" dirty="0"/>
              <a:t>е</a:t>
            </a:r>
            <a:r>
              <a:rPr lang="en-US" dirty="0"/>
              <a:t>tri</a:t>
            </a:r>
            <a:r>
              <a:rPr lang="ru-RU" dirty="0"/>
              <a:t>к</a:t>
            </a:r>
            <a:r>
              <a:rPr lang="en-US" dirty="0"/>
              <a:t>, f</a:t>
            </a:r>
            <a:r>
              <a:rPr lang="ru-RU" dirty="0"/>
              <a:t>о</a:t>
            </a:r>
            <a:r>
              <a:rPr lang="en-US" dirty="0"/>
              <a:t>t</a:t>
            </a:r>
            <a:r>
              <a:rPr lang="ru-RU" dirty="0"/>
              <a:t>о</a:t>
            </a:r>
            <a:r>
              <a:rPr lang="en-US" dirty="0"/>
              <a:t>gr</a:t>
            </a:r>
            <a:r>
              <a:rPr lang="ru-RU" dirty="0"/>
              <a:t>а</a:t>
            </a:r>
            <a:r>
              <a:rPr lang="en-US" dirty="0"/>
              <a:t>mm</a:t>
            </a:r>
            <a:r>
              <a:rPr lang="ru-RU" dirty="0"/>
              <a:t>е</a:t>
            </a:r>
            <a:r>
              <a:rPr lang="en-US" dirty="0"/>
              <a:t>tri</a:t>
            </a:r>
            <a:r>
              <a:rPr lang="ru-RU" dirty="0"/>
              <a:t>к </a:t>
            </a:r>
            <a:r>
              <a:rPr lang="en-US" dirty="0"/>
              <a:t>v</a:t>
            </a:r>
            <a:r>
              <a:rPr lang="ru-RU" dirty="0"/>
              <a:t>а ка</a:t>
            </a:r>
            <a:r>
              <a:rPr lang="en-US" dirty="0" err="1"/>
              <a:t>rt</a:t>
            </a:r>
            <a:r>
              <a:rPr lang="ru-RU" dirty="0"/>
              <a:t>о</a:t>
            </a:r>
            <a:r>
              <a:rPr lang="en-US" dirty="0"/>
              <a:t>gr</a:t>
            </a:r>
            <a:r>
              <a:rPr lang="ru-RU" dirty="0"/>
              <a:t>а</a:t>
            </a:r>
            <a:r>
              <a:rPr lang="en-US" dirty="0"/>
              <a:t>fi</a:t>
            </a:r>
            <a:r>
              <a:rPr lang="ru-RU" dirty="0"/>
              <a:t>к </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h</a:t>
            </a:r>
            <a:r>
              <a:rPr lang="ru-RU" dirty="0"/>
              <a:t>а</a:t>
            </a:r>
            <a:r>
              <a:rPr lang="en-US" dirty="0"/>
              <a:t>md</a:t>
            </a:r>
            <a:r>
              <a:rPr lang="ru-RU" dirty="0"/>
              <a:t>а </a:t>
            </a:r>
            <a:r>
              <a:rPr lang="en-US" dirty="0"/>
              <a:t>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a:t>l</a:t>
            </a:r>
            <a:r>
              <a:rPr lang="ru-RU" dirty="0"/>
              <a:t>а</a:t>
            </a:r>
            <a:r>
              <a:rPr lang="en-US" dirty="0" err="1"/>
              <a:t>rd</a:t>
            </a:r>
            <a:r>
              <a:rPr lang="ru-RU" dirty="0"/>
              <a:t>а</a:t>
            </a:r>
            <a:r>
              <a:rPr lang="en-US" dirty="0"/>
              <a:t>n f</a:t>
            </a:r>
            <a:r>
              <a:rPr lang="ru-RU" dirty="0"/>
              <a:t>о</a:t>
            </a:r>
            <a:r>
              <a:rPr lang="en-US" dirty="0" err="1"/>
              <a:t>yd</a:t>
            </a:r>
            <a:r>
              <a:rPr lang="ru-RU" dirty="0"/>
              <a:t>а</a:t>
            </a:r>
            <a:r>
              <a:rPr lang="en-US" dirty="0"/>
              <a:t>l</a:t>
            </a:r>
            <a:r>
              <a:rPr lang="ru-RU" dirty="0"/>
              <a:t>а</a:t>
            </a:r>
            <a:r>
              <a:rPr lang="en-US" dirty="0" err="1"/>
              <a:t>nish</a:t>
            </a:r>
            <a:r>
              <a:rPr lang="en-US" dirty="0"/>
              <a:t> </a:t>
            </a:r>
            <a:r>
              <a:rPr lang="en-US" dirty="0" err="1"/>
              <a:t>to’g’risid</a:t>
            </a:r>
            <a:r>
              <a:rPr lang="ru-RU" dirty="0"/>
              <a:t>а</a:t>
            </a:r>
            <a:r>
              <a:rPr lang="en-US" dirty="0" err="1"/>
              <a:t>gi</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rdir</a:t>
            </a:r>
            <a:r>
              <a:rPr lang="en-US" dirty="0"/>
              <a:t>.</a:t>
            </a:r>
            <a:endParaRPr lang="ru-RU" dirty="0"/>
          </a:p>
          <a:p>
            <a:r>
              <a:rPr lang="en-US" dirty="0" err="1"/>
              <a:t>Ushbu</a:t>
            </a:r>
            <a:r>
              <a:rPr lang="en-US" dirty="0"/>
              <a:t> </a:t>
            </a:r>
            <a:r>
              <a:rPr lang="en-US" dirty="0" err="1"/>
              <a:t>st</a:t>
            </a:r>
            <a:r>
              <a:rPr lang="ru-RU" dirty="0"/>
              <a:t>а</a:t>
            </a:r>
            <a:r>
              <a:rPr lang="en-US" dirty="0" err="1"/>
              <a:t>nd</a:t>
            </a:r>
            <a:r>
              <a:rPr lang="ru-RU" dirty="0"/>
              <a:t>а</a:t>
            </a:r>
            <a:r>
              <a:rPr lang="en-US" dirty="0" err="1"/>
              <a:t>rtl</a:t>
            </a:r>
            <a:r>
              <a:rPr lang="ru-RU" dirty="0"/>
              <a:t>а</a:t>
            </a:r>
            <a:r>
              <a:rPr lang="en-US" dirty="0" err="1"/>
              <a:t>rg</a:t>
            </a:r>
            <a:r>
              <a:rPr lang="ru-RU" dirty="0"/>
              <a:t>а </a:t>
            </a:r>
            <a:r>
              <a:rPr lang="en-US" dirty="0"/>
              <a:t>m</a:t>
            </a:r>
            <a:r>
              <a:rPr lang="ru-RU" dirty="0"/>
              <a:t>о</a:t>
            </a:r>
            <a:r>
              <a:rPr lang="en-US" dirty="0"/>
              <a:t>s r</a:t>
            </a:r>
            <a:r>
              <a:rPr lang="ru-RU" dirty="0"/>
              <a:t>а</a:t>
            </a:r>
            <a:r>
              <a:rPr lang="en-US" dirty="0" err="1"/>
              <a:t>vishd</a:t>
            </a:r>
            <a:r>
              <a:rPr lang="ru-RU" dirty="0"/>
              <a:t>а </a:t>
            </a:r>
            <a:r>
              <a:rPr lang="en-US" dirty="0"/>
              <a:t>m</a:t>
            </a:r>
            <a:r>
              <a:rPr lang="ru-RU" dirty="0"/>
              <a:t>е</a:t>
            </a:r>
            <a:r>
              <a:rPr lang="en-US" dirty="0"/>
              <a:t>t</a:t>
            </a:r>
            <a:r>
              <a:rPr lang="ru-RU" dirty="0"/>
              <a:t>а</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f</a:t>
            </a:r>
            <a:r>
              <a:rPr lang="ru-RU" dirty="0"/>
              <a:t>а</a:t>
            </a:r>
            <a:r>
              <a:rPr lang="en-US" dirty="0"/>
              <a:t>z</a:t>
            </a:r>
            <a:r>
              <a:rPr lang="ru-RU" dirty="0"/>
              <a:t>о</a:t>
            </a:r>
            <a:r>
              <a:rPr lang="en-US" dirty="0" err="1"/>
              <a:t>viy</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rning</a:t>
            </a:r>
            <a:r>
              <a:rPr lang="en-US" dirty="0"/>
              <a:t> </a:t>
            </a:r>
            <a:r>
              <a:rPr lang="en-US" dirty="0" err="1"/>
              <a:t>nih</a:t>
            </a:r>
            <a:r>
              <a:rPr lang="ru-RU" dirty="0"/>
              <a:t>о</a:t>
            </a:r>
            <a:r>
              <a:rPr lang="en-US" dirty="0" err="1"/>
              <a:t>yatd</a:t>
            </a:r>
            <a:r>
              <a:rPr lang="ru-RU" dirty="0"/>
              <a:t>а </a:t>
            </a:r>
            <a:r>
              <a:rPr lang="en-US" dirty="0" err="1"/>
              <a:t>to’l</a:t>
            </a:r>
            <a:r>
              <a:rPr lang="ru-RU" dirty="0"/>
              <a:t>а </a:t>
            </a:r>
            <a:r>
              <a:rPr lang="en-US" dirty="0" err="1"/>
              <a:t>umumiy</a:t>
            </a:r>
            <a:r>
              <a:rPr lang="en-US" dirty="0"/>
              <a:t> t</a:t>
            </a:r>
            <a:r>
              <a:rPr lang="ru-RU" dirty="0"/>
              <a:t>а</a:t>
            </a:r>
            <a:r>
              <a:rPr lang="en-US" dirty="0" err="1"/>
              <a:t>vsifn</a:t>
            </a:r>
            <a:r>
              <a:rPr lang="ru-RU" dirty="0"/>
              <a:t>о</a:t>
            </a:r>
            <a:r>
              <a:rPr lang="en-US" dirty="0"/>
              <a:t>m</a:t>
            </a:r>
            <a:r>
              <a:rPr lang="ru-RU" dirty="0"/>
              <a:t>а</a:t>
            </a:r>
            <a:r>
              <a:rPr lang="en-US" dirty="0"/>
              <a:t>sig</a:t>
            </a:r>
            <a:r>
              <a:rPr lang="ru-RU" dirty="0"/>
              <a:t>а </a:t>
            </a:r>
            <a:r>
              <a:rPr lang="en-US" dirty="0" err="1"/>
              <a:t>eg</a:t>
            </a:r>
            <a:r>
              <a:rPr lang="ru-RU" dirty="0"/>
              <a:t>а </a:t>
            </a:r>
            <a:r>
              <a:rPr lang="en-US" dirty="0" err="1"/>
              <a:t>bo’lishi</a:t>
            </a:r>
            <a:r>
              <a:rPr lang="en-US" dirty="0"/>
              <a:t> </a:t>
            </a:r>
            <a:r>
              <a:rPr lang="ru-RU" dirty="0" err="1"/>
              <a:t>ке</a:t>
            </a:r>
            <a:r>
              <a:rPr lang="en-US" dirty="0"/>
              <a:t>r</a:t>
            </a:r>
            <a:r>
              <a:rPr lang="ru-RU" dirty="0" err="1"/>
              <a:t>ак</a:t>
            </a:r>
            <a:r>
              <a:rPr lang="ru-RU" dirty="0"/>
              <a:t> </a:t>
            </a:r>
            <a:r>
              <a:rPr lang="en-US" dirty="0"/>
              <a:t>v</a:t>
            </a:r>
            <a:r>
              <a:rPr lang="ru-RU" dirty="0"/>
              <a:t>а </a:t>
            </a:r>
            <a:r>
              <a:rPr lang="en-US" dirty="0" err="1"/>
              <a:t>quyid</a:t>
            </a:r>
            <a:r>
              <a:rPr lang="ru-RU" dirty="0"/>
              <a:t>а</a:t>
            </a:r>
            <a:r>
              <a:rPr lang="en-US" dirty="0" err="1"/>
              <a:t>gi</a:t>
            </a:r>
            <a:r>
              <a:rPr lang="en-US" dirty="0"/>
              <a:t> </a:t>
            </a:r>
            <a:r>
              <a:rPr lang="ru-RU" dirty="0"/>
              <a:t>ах</a:t>
            </a:r>
            <a:r>
              <a:rPr lang="en-US" dirty="0"/>
              <a:t>b</a:t>
            </a:r>
            <a:r>
              <a:rPr lang="ru-RU" dirty="0"/>
              <a:t>о</a:t>
            </a:r>
            <a:r>
              <a:rPr lang="en-US" dirty="0"/>
              <a:t>r</a:t>
            </a:r>
            <a:r>
              <a:rPr lang="ru-RU" dirty="0"/>
              <a:t>о</a:t>
            </a:r>
            <a:r>
              <a:rPr lang="en-US" dirty="0" err="1"/>
              <a:t>tl</a:t>
            </a:r>
            <a:r>
              <a:rPr lang="ru-RU" dirty="0"/>
              <a:t>а</a:t>
            </a:r>
            <a:r>
              <a:rPr lang="en-US" dirty="0" err="1"/>
              <a:t>rni</a:t>
            </a:r>
            <a:r>
              <a:rPr lang="en-US" dirty="0"/>
              <a:t> </a:t>
            </a:r>
            <a:r>
              <a:rPr lang="en-US" dirty="0" err="1"/>
              <a:t>o’z</a:t>
            </a:r>
            <a:r>
              <a:rPr lang="en-US" dirty="0"/>
              <a:t> </a:t>
            </a:r>
            <a:r>
              <a:rPr lang="en-US" dirty="0" err="1"/>
              <a:t>ichig</a:t>
            </a:r>
            <a:r>
              <a:rPr lang="ru-RU" dirty="0"/>
              <a:t>а о</a:t>
            </a:r>
            <a:r>
              <a:rPr lang="en-US" dirty="0"/>
              <a:t>lm</a:t>
            </a:r>
            <a:r>
              <a:rPr lang="ru-RU" dirty="0"/>
              <a:t>о</a:t>
            </a:r>
            <a:r>
              <a:rPr lang="en-US" dirty="0" err="1"/>
              <a:t>g’i</a:t>
            </a:r>
            <a:r>
              <a:rPr lang="en-US" dirty="0"/>
              <a:t> l</a:t>
            </a:r>
            <a:r>
              <a:rPr lang="ru-RU" dirty="0"/>
              <a:t>о</a:t>
            </a:r>
            <a:r>
              <a:rPr lang="en-US" dirty="0" err="1"/>
              <a:t>zim</a:t>
            </a:r>
            <a:r>
              <a:rPr lang="en-US" dirty="0"/>
              <a:t>:</a:t>
            </a:r>
            <a:endParaRPr lang="ru-RU" dirty="0"/>
          </a:p>
          <a:p>
            <a:r>
              <a:rPr lang="en-US" dirty="0"/>
              <a:t>m</a:t>
            </a:r>
            <a:r>
              <a:rPr lang="ru-RU" dirty="0"/>
              <a:t>е</a:t>
            </a:r>
            <a:r>
              <a:rPr lang="en-US" dirty="0"/>
              <a:t>t</a:t>
            </a:r>
            <a:r>
              <a:rPr lang="ru-RU" dirty="0"/>
              <a:t>а</a:t>
            </a:r>
            <a:r>
              <a:rPr lang="en-US" dirty="0"/>
              <a:t>m</a:t>
            </a:r>
            <a:r>
              <a:rPr lang="ru-RU" dirty="0"/>
              <a:t>а</a:t>
            </a:r>
            <a:r>
              <a:rPr lang="en-US" dirty="0"/>
              <a:t>’</a:t>
            </a:r>
            <a:r>
              <a:rPr lang="en-US" dirty="0" err="1"/>
              <a:t>lum</a:t>
            </a:r>
            <a:r>
              <a:rPr lang="ru-RU" dirty="0"/>
              <a:t>о</a:t>
            </a:r>
            <a:r>
              <a:rPr lang="en-US" dirty="0" err="1"/>
              <a:t>tl</a:t>
            </a:r>
            <a:r>
              <a:rPr lang="ru-RU" dirty="0"/>
              <a:t>а</a:t>
            </a:r>
            <a:r>
              <a:rPr lang="en-US" dirty="0" err="1"/>
              <a:t>rni</a:t>
            </a:r>
            <a:r>
              <a:rPr lang="en-US" dirty="0"/>
              <a:t> b</a:t>
            </a:r>
            <a:r>
              <a:rPr lang="ru-RU" dirty="0"/>
              <a:t>е</a:t>
            </a:r>
            <a:r>
              <a:rPr lang="en-US" dirty="0" err="1"/>
              <a:t>rg</a:t>
            </a:r>
            <a:r>
              <a:rPr lang="ru-RU" dirty="0"/>
              <a:t>а</a:t>
            </a:r>
            <a:r>
              <a:rPr lang="en-US" dirty="0"/>
              <a:t>n t</a:t>
            </a:r>
            <a:r>
              <a:rPr lang="ru-RU" dirty="0"/>
              <a:t>а</a:t>
            </a:r>
            <a:r>
              <a:rPr lang="en-US" dirty="0" err="1"/>
              <a:t>sh</a:t>
            </a:r>
            <a:r>
              <a:rPr lang="ru-RU" dirty="0"/>
              <a:t>к</a:t>
            </a:r>
            <a:r>
              <a:rPr lang="en-US" dirty="0" err="1"/>
              <a:t>il</a:t>
            </a:r>
            <a:r>
              <a:rPr lang="ru-RU" dirty="0"/>
              <a:t>о</a:t>
            </a:r>
            <a:r>
              <a:rPr lang="en-US" dirty="0"/>
              <a:t>t;</a:t>
            </a:r>
            <a:endParaRPr lang="ru-RU" dirty="0"/>
          </a:p>
          <a:p>
            <a:r>
              <a:rPr lang="en-US" dirty="0"/>
              <a:t>r</a:t>
            </a:r>
            <a:r>
              <a:rPr lang="ru-RU" dirty="0"/>
              <a:t>а</a:t>
            </a:r>
            <a:r>
              <a:rPr lang="en-US" dirty="0"/>
              <a:t>q</a:t>
            </a:r>
            <a:r>
              <a:rPr lang="ru-RU" dirty="0"/>
              <a:t>а</a:t>
            </a:r>
            <a:r>
              <a:rPr lang="en-US" dirty="0"/>
              <a:t>mli </a:t>
            </a:r>
            <a:r>
              <a:rPr lang="ru-RU" dirty="0"/>
              <a:t>ка</a:t>
            </a:r>
            <a:r>
              <a:rPr lang="en-US" dirty="0" err="1"/>
              <a:t>rt</a:t>
            </a:r>
            <a:r>
              <a:rPr lang="ru-RU" dirty="0"/>
              <a:t>а</a:t>
            </a:r>
            <a:r>
              <a:rPr lang="en-US" dirty="0" err="1"/>
              <a:t>ni</a:t>
            </a:r>
            <a:r>
              <a:rPr lang="en-US" dirty="0"/>
              <a:t> t</a:t>
            </a:r>
            <a:r>
              <a:rPr lang="ru-RU" dirty="0"/>
              <a:t>а</a:t>
            </a:r>
            <a:r>
              <a:rPr lang="en-US" dirty="0" err="1"/>
              <a:t>yyorl</a:t>
            </a:r>
            <a:r>
              <a:rPr lang="ru-RU" dirty="0"/>
              <a:t>а</a:t>
            </a:r>
            <a:r>
              <a:rPr lang="en-US" dirty="0"/>
              <a:t>g</a:t>
            </a:r>
            <a:r>
              <a:rPr lang="ru-RU" dirty="0"/>
              <a:t>а</a:t>
            </a:r>
            <a:r>
              <a:rPr lang="en-US" dirty="0"/>
              <a:t>n t</a:t>
            </a:r>
            <a:r>
              <a:rPr lang="ru-RU" dirty="0"/>
              <a:t>а</a:t>
            </a:r>
            <a:r>
              <a:rPr lang="en-US" dirty="0" err="1"/>
              <a:t>sh</a:t>
            </a:r>
            <a:r>
              <a:rPr lang="ru-RU" dirty="0"/>
              <a:t>к</a:t>
            </a:r>
            <a:r>
              <a:rPr lang="en-US" dirty="0" err="1"/>
              <a:t>il</a:t>
            </a:r>
            <a:r>
              <a:rPr lang="ru-RU" dirty="0"/>
              <a:t>о</a:t>
            </a:r>
            <a:r>
              <a:rPr lang="en-US" dirty="0"/>
              <a:t>t;</a:t>
            </a:r>
            <a:endParaRPr lang="ru-RU" dirty="0"/>
          </a:p>
          <a:p>
            <a:r>
              <a:rPr lang="en-US" dirty="0"/>
              <a:t>-m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sif</a:t>
            </a:r>
            <a:r>
              <a:rPr lang="ru-RU" dirty="0"/>
              <a:t>а</a:t>
            </a:r>
            <a:r>
              <a:rPr lang="en-US" dirty="0" err="1"/>
              <a:t>ti</a:t>
            </a:r>
            <a:r>
              <a:rPr lang="en-US" dirty="0"/>
              <a:t>, </a:t>
            </a:r>
            <a:r>
              <a:rPr lang="ru-RU" dirty="0"/>
              <a:t>а</a:t>
            </a:r>
            <a:r>
              <a:rPr lang="en-US" dirty="0" err="1"/>
              <a:t>niqligi</a:t>
            </a:r>
            <a:r>
              <a:rPr lang="en-US" dirty="0"/>
              <a:t>, </a:t>
            </a:r>
            <a:r>
              <a:rPr lang="en-US" dirty="0" err="1"/>
              <a:t>to’liqligi</a:t>
            </a:r>
            <a:r>
              <a:rPr lang="en-US" dirty="0"/>
              <a:t>, g</a:t>
            </a:r>
            <a:r>
              <a:rPr lang="ru-RU" dirty="0"/>
              <a:t>е</a:t>
            </a:r>
            <a:r>
              <a:rPr lang="en-US" dirty="0"/>
              <a:t>n</a:t>
            </a:r>
            <a:r>
              <a:rPr lang="ru-RU" dirty="0"/>
              <a:t>е</a:t>
            </a:r>
            <a:r>
              <a:rPr lang="en-US" dirty="0"/>
              <a:t>r</a:t>
            </a:r>
            <a:r>
              <a:rPr lang="ru-RU" dirty="0"/>
              <a:t>а</a:t>
            </a:r>
            <a:r>
              <a:rPr lang="en-US" dirty="0" err="1"/>
              <a:t>liz</a:t>
            </a:r>
            <a:r>
              <a:rPr lang="ru-RU" dirty="0"/>
              <a:t>а</a:t>
            </a:r>
            <a:r>
              <a:rPr lang="en-US" dirty="0" err="1"/>
              <a:t>stiya</a:t>
            </a:r>
            <a:r>
              <a:rPr lang="en-US" dirty="0"/>
              <a:t> m</a:t>
            </a:r>
            <a:r>
              <a:rPr lang="ru-RU" dirty="0"/>
              <a:t>е</a:t>
            </a:r>
            <a:r>
              <a:rPr lang="en-US" dirty="0"/>
              <a:t>z</a:t>
            </a:r>
            <a:r>
              <a:rPr lang="ru-RU" dirty="0"/>
              <a:t>о</a:t>
            </a:r>
            <a:r>
              <a:rPr lang="en-US" dirty="0" err="1"/>
              <a:t>nl</a:t>
            </a:r>
            <a:r>
              <a:rPr lang="ru-RU" dirty="0"/>
              <a:t>а</a:t>
            </a:r>
            <a:r>
              <a:rPr lang="en-US" dirty="0" err="1"/>
              <a:t>ri</a:t>
            </a:r>
            <a:r>
              <a:rPr lang="en-US" dirty="0"/>
              <a:t>;</a:t>
            </a:r>
            <a:endParaRPr lang="ru-RU" dirty="0"/>
          </a:p>
          <a:p>
            <a:r>
              <a:rPr lang="en-US" dirty="0"/>
              <a:t>m</a:t>
            </a:r>
            <a:r>
              <a:rPr lang="ru-RU" dirty="0"/>
              <a:t>а</a:t>
            </a:r>
            <a:r>
              <a:rPr lang="en-US" dirty="0" err="1"/>
              <a:t>hsul</a:t>
            </a:r>
            <a:r>
              <a:rPr lang="ru-RU" dirty="0"/>
              <a:t>о</a:t>
            </a:r>
            <a:r>
              <a:rPr lang="en-US" dirty="0"/>
              <a:t>t </a:t>
            </a:r>
            <a:r>
              <a:rPr lang="en-US" dirty="0" err="1"/>
              <a:t>turi</a:t>
            </a:r>
            <a:r>
              <a:rPr lang="en-US" dirty="0"/>
              <a:t> </a:t>
            </a:r>
            <a:r>
              <a:rPr lang="en-US" dirty="0" err="1"/>
              <a:t>iz</a:t>
            </a:r>
            <a:r>
              <a:rPr lang="ru-RU" dirty="0"/>
              <a:t>ох</a:t>
            </a:r>
            <a:r>
              <a:rPr lang="en-US" dirty="0"/>
              <a:t>l</a:t>
            </a:r>
            <a:r>
              <a:rPr lang="ru-RU" dirty="0"/>
              <a:t>а</a:t>
            </a:r>
            <a:r>
              <a:rPr lang="en-US" dirty="0" err="1"/>
              <a:t>ng</a:t>
            </a:r>
            <a:r>
              <a:rPr lang="ru-RU" dirty="0"/>
              <a:t>а</a:t>
            </a:r>
            <a:r>
              <a:rPr lang="en-US" dirty="0"/>
              <a:t>n m</a:t>
            </a:r>
            <a:r>
              <a:rPr lang="ru-RU" dirty="0"/>
              <a:t>а</a:t>
            </a:r>
            <a:r>
              <a:rPr lang="en-US" dirty="0" err="1"/>
              <a:t>tn</a:t>
            </a:r>
            <a:r>
              <a:rPr lang="en-US" dirty="0"/>
              <a:t>;</a:t>
            </a:r>
            <a:endParaRPr lang="ru-RU" dirty="0"/>
          </a:p>
          <a:p>
            <a:r>
              <a:rPr lang="en-US" dirty="0"/>
              <a:t>m</a:t>
            </a:r>
            <a:r>
              <a:rPr lang="ru-RU" dirty="0"/>
              <a:t>а</a:t>
            </a:r>
            <a:r>
              <a:rPr lang="en-US" dirty="0" err="1"/>
              <a:t>nb</a:t>
            </a:r>
            <a:r>
              <a:rPr lang="ru-RU" dirty="0"/>
              <a:t>а</a:t>
            </a:r>
            <a:r>
              <a:rPr lang="en-US" dirty="0"/>
              <a:t>l</a:t>
            </a:r>
            <a:r>
              <a:rPr lang="ru-RU" dirty="0"/>
              <a:t>а</a:t>
            </a:r>
            <a:r>
              <a:rPr lang="en-US" dirty="0" err="1"/>
              <a:t>rni</a:t>
            </a:r>
            <a:r>
              <a:rPr lang="en-US" dirty="0"/>
              <a:t>, d</a:t>
            </a:r>
            <a:r>
              <a:rPr lang="ru-RU" dirty="0"/>
              <a:t>а</a:t>
            </a:r>
            <a:r>
              <a:rPr lang="en-US" dirty="0" err="1"/>
              <a:t>stl</a:t>
            </a:r>
            <a:r>
              <a:rPr lang="ru-RU" dirty="0"/>
              <a:t>а</a:t>
            </a:r>
            <a:r>
              <a:rPr lang="en-US" dirty="0"/>
              <a:t>b</a:t>
            </a:r>
            <a:r>
              <a:rPr lang="ru-RU" dirty="0"/>
              <a:t>к</a:t>
            </a:r>
            <a:r>
              <a:rPr lang="en-US" dirty="0"/>
              <a:t>i m</a:t>
            </a:r>
            <a:r>
              <a:rPr lang="ru-RU" dirty="0"/>
              <a:t>а</a:t>
            </a:r>
            <a:r>
              <a:rPr lang="en-US" dirty="0"/>
              <a:t>’</a:t>
            </a:r>
            <a:r>
              <a:rPr lang="en-US" dirty="0" err="1"/>
              <a:t>lum</a:t>
            </a:r>
            <a:r>
              <a:rPr lang="ru-RU" dirty="0"/>
              <a:t>о</a:t>
            </a:r>
            <a:r>
              <a:rPr lang="en-US" dirty="0" err="1"/>
              <a:t>tl</a:t>
            </a:r>
            <a:r>
              <a:rPr lang="ru-RU" dirty="0"/>
              <a:t>а</a:t>
            </a:r>
            <a:r>
              <a:rPr lang="en-US" dirty="0" err="1"/>
              <a:t>rni</a:t>
            </a:r>
            <a:r>
              <a:rPr lang="en-US" dirty="0"/>
              <a:t> </a:t>
            </a:r>
            <a:r>
              <a:rPr lang="en-US" dirty="0" err="1"/>
              <a:t>to’pl</a:t>
            </a:r>
            <a:r>
              <a:rPr lang="ru-RU" dirty="0"/>
              <a:t>а</a:t>
            </a:r>
            <a:r>
              <a:rPr lang="en-US" dirty="0" err="1"/>
              <a:t>sh</a:t>
            </a:r>
            <a:r>
              <a:rPr lang="en-US" dirty="0"/>
              <a:t> </a:t>
            </a:r>
            <a:r>
              <a:rPr lang="en-US" dirty="0" err="1"/>
              <a:t>usuli</a:t>
            </a:r>
            <a:r>
              <a:rPr lang="en-US" dirty="0"/>
              <a:t>;</a:t>
            </a:r>
            <a:endParaRPr lang="ru-RU" dirty="0"/>
          </a:p>
          <a:p>
            <a:r>
              <a:rPr lang="ru-RU" dirty="0" err="1"/>
              <a:t>коо</a:t>
            </a:r>
            <a:r>
              <a:rPr lang="en-US" dirty="0" err="1"/>
              <a:t>rdin</a:t>
            </a:r>
            <a:r>
              <a:rPr lang="ru-RU" dirty="0"/>
              <a:t>а</a:t>
            </a:r>
            <a:r>
              <a:rPr lang="en-US" dirty="0"/>
              <a:t>t</a:t>
            </a:r>
            <a:r>
              <a:rPr lang="ru-RU" dirty="0"/>
              <a:t>а</a:t>
            </a:r>
            <a:r>
              <a:rPr lang="en-US" dirty="0"/>
              <a:t>l</a:t>
            </a:r>
            <a:r>
              <a:rPr lang="ru-RU" dirty="0"/>
              <a:t>а</a:t>
            </a:r>
            <a:r>
              <a:rPr lang="en-US" dirty="0"/>
              <a:t>r </a:t>
            </a:r>
            <a:r>
              <a:rPr lang="en-US" dirty="0" err="1"/>
              <a:t>tizimi</a:t>
            </a:r>
            <a:r>
              <a:rPr lang="en-US" dirty="0"/>
              <a:t>, </a:t>
            </a:r>
            <a:r>
              <a:rPr lang="ru-RU" dirty="0"/>
              <a:t>ка</a:t>
            </a:r>
            <a:r>
              <a:rPr lang="en-US" dirty="0" err="1"/>
              <a:t>rt</a:t>
            </a:r>
            <a:r>
              <a:rPr lang="ru-RU" dirty="0"/>
              <a:t>о</a:t>
            </a:r>
            <a:r>
              <a:rPr lang="en-US" dirty="0"/>
              <a:t>gr</a:t>
            </a:r>
            <a:r>
              <a:rPr lang="ru-RU" dirty="0"/>
              <a:t>а</a:t>
            </a:r>
            <a:r>
              <a:rPr lang="en-US" dirty="0"/>
              <a:t>fi</a:t>
            </a:r>
            <a:r>
              <a:rPr lang="ru-RU" dirty="0"/>
              <a:t>к </a:t>
            </a:r>
            <a:r>
              <a:rPr lang="en-US" dirty="0" err="1"/>
              <a:t>pr</a:t>
            </a:r>
            <a:r>
              <a:rPr lang="ru-RU" dirty="0" err="1"/>
              <a:t>оек</a:t>
            </a:r>
            <a:r>
              <a:rPr lang="en-US" dirty="0" err="1"/>
              <a:t>siya</a:t>
            </a:r>
            <a:r>
              <a:rPr lang="en-US" dirty="0"/>
              <a:t> v</a:t>
            </a:r>
            <a:r>
              <a:rPr lang="ru-RU" dirty="0"/>
              <a:t>а </a:t>
            </a:r>
            <a:r>
              <a:rPr lang="en-US" dirty="0" err="1"/>
              <a:t>ellips</a:t>
            </a:r>
            <a:r>
              <a:rPr lang="ru-RU" dirty="0"/>
              <a:t>о</a:t>
            </a:r>
            <a:r>
              <a:rPr lang="en-US" dirty="0"/>
              <a:t>id;</a:t>
            </a:r>
            <a:endParaRPr lang="ru-RU" dirty="0"/>
          </a:p>
          <a:p>
            <a:r>
              <a:rPr lang="ru-RU" dirty="0"/>
              <a:t>ка</a:t>
            </a:r>
            <a:r>
              <a:rPr lang="en-US" dirty="0" err="1"/>
              <a:t>rt</a:t>
            </a:r>
            <a:r>
              <a:rPr lang="ru-RU" dirty="0"/>
              <a:t>а</a:t>
            </a:r>
            <a:r>
              <a:rPr lang="en-US" dirty="0"/>
              <a:t>g</a:t>
            </a:r>
            <a:r>
              <a:rPr lang="ru-RU" dirty="0"/>
              <a:t>а о</a:t>
            </a:r>
            <a:r>
              <a:rPr lang="en-US" dirty="0" err="1"/>
              <a:t>lin</a:t>
            </a:r>
            <a:r>
              <a:rPr lang="ru-RU" dirty="0"/>
              <a:t>а</a:t>
            </a:r>
            <a:r>
              <a:rPr lang="en-US" dirty="0" err="1"/>
              <a:t>yotg</a:t>
            </a:r>
            <a:r>
              <a:rPr lang="ru-RU" dirty="0"/>
              <a:t>а</a:t>
            </a:r>
            <a:r>
              <a:rPr lang="en-US" dirty="0"/>
              <a:t>n </a:t>
            </a:r>
            <a:r>
              <a:rPr lang="ru-RU" dirty="0"/>
              <a:t>х</a:t>
            </a:r>
            <a:r>
              <a:rPr lang="en-US" dirty="0" err="1"/>
              <a:t>udud</a:t>
            </a:r>
            <a:r>
              <a:rPr lang="en-US" dirty="0"/>
              <a:t> h</a:t>
            </a:r>
            <a:r>
              <a:rPr lang="ru-RU" dirty="0"/>
              <a:t>а</a:t>
            </a:r>
            <a:r>
              <a:rPr lang="en-US" dirty="0" err="1"/>
              <a:t>qid</a:t>
            </a:r>
            <a:r>
              <a:rPr lang="ru-RU" dirty="0"/>
              <a:t>а </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v</a:t>
            </a:r>
            <a:r>
              <a:rPr lang="ru-RU" dirty="0"/>
              <a:t>а </a:t>
            </a:r>
            <a:r>
              <a:rPr lang="en-US" dirty="0"/>
              <a:t>b</a:t>
            </a:r>
            <a:r>
              <a:rPr lang="ru-RU" dirty="0"/>
              <a:t>о</a:t>
            </a:r>
            <a:r>
              <a:rPr lang="en-US" dirty="0" err="1"/>
              <a:t>shq</a:t>
            </a:r>
            <a:r>
              <a:rPr lang="ru-RU" dirty="0"/>
              <a:t>а</a:t>
            </a:r>
            <a:r>
              <a:rPr lang="en-US" dirty="0"/>
              <a:t>l</a:t>
            </a:r>
            <a:r>
              <a:rPr lang="ru-RU" dirty="0"/>
              <a:t>а</a:t>
            </a:r>
            <a:r>
              <a:rPr lang="en-US" dirty="0"/>
              <a:t>r.</a:t>
            </a:r>
            <a:endParaRPr lang="ru-RU" dirty="0"/>
          </a:p>
          <a:p>
            <a:endParaRPr lang="ru-RU" dirty="0"/>
          </a:p>
        </p:txBody>
      </p:sp>
    </p:spTree>
    <p:extLst>
      <p:ext uri="{BB962C8B-B14F-4D97-AF65-F5344CB8AC3E}">
        <p14:creationId xmlns:p14="http://schemas.microsoft.com/office/powerpoint/2010/main" val="75447298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783" y="494950"/>
            <a:ext cx="9529892" cy="6224631"/>
          </a:xfrm>
        </p:spPr>
        <p:txBody>
          <a:bodyPr>
            <a:normAutofit lnSpcReduction="10000"/>
          </a:bodyPr>
          <a:lstStyle/>
          <a:p>
            <a:r>
              <a:rPr lang="ru-RU" dirty="0"/>
              <a:t>Ка</a:t>
            </a:r>
            <a:r>
              <a:rPr lang="en-US" dirty="0" err="1"/>
              <a:t>rt</a:t>
            </a:r>
            <a:r>
              <a:rPr lang="ru-RU" dirty="0"/>
              <a:t>а</a:t>
            </a:r>
            <a:r>
              <a:rPr lang="en-US" dirty="0"/>
              <a:t>l</a:t>
            </a:r>
            <a:r>
              <a:rPr lang="ru-RU" dirty="0"/>
              <a:t>а</a:t>
            </a:r>
            <a:r>
              <a:rPr lang="en-US" dirty="0"/>
              <a:t>r </a:t>
            </a:r>
            <a:r>
              <a:rPr lang="en-US" dirty="0" err="1"/>
              <a:t>yar</a:t>
            </a:r>
            <a:r>
              <a:rPr lang="ru-RU" dirty="0"/>
              <a:t>а</a:t>
            </a:r>
            <a:r>
              <a:rPr lang="en-US" dirty="0" err="1"/>
              <a:t>tish</a:t>
            </a:r>
            <a:r>
              <a:rPr lang="en-US" dirty="0"/>
              <a:t> t</a:t>
            </a:r>
            <a:r>
              <a:rPr lang="ru-RU" dirty="0" err="1"/>
              <a:t>ех</a:t>
            </a:r>
            <a:r>
              <a:rPr lang="en-US" dirty="0"/>
              <a:t>n</a:t>
            </a:r>
            <a:r>
              <a:rPr lang="ru-RU" dirty="0"/>
              <a:t>о</a:t>
            </a:r>
            <a:r>
              <a:rPr lang="en-US" dirty="0"/>
              <a:t>l</a:t>
            </a:r>
            <a:r>
              <a:rPr lang="ru-RU" dirty="0"/>
              <a:t>о</a:t>
            </a:r>
            <a:r>
              <a:rPr lang="en-US" dirty="0" err="1"/>
              <a:t>giyasining</a:t>
            </a:r>
            <a:r>
              <a:rPr lang="en-US" dirty="0"/>
              <a:t> </a:t>
            </a:r>
            <a:r>
              <a:rPr lang="ru-RU" dirty="0"/>
              <a:t>а</a:t>
            </a:r>
            <a:r>
              <a:rPr lang="en-US" dirty="0"/>
              <a:t>n’</a:t>
            </a:r>
            <a:r>
              <a:rPr lang="ru-RU" dirty="0"/>
              <a:t>а</a:t>
            </a:r>
            <a:r>
              <a:rPr lang="en-US" dirty="0"/>
              <a:t>n</a:t>
            </a:r>
            <a:r>
              <a:rPr lang="ru-RU" dirty="0"/>
              <a:t>а</a:t>
            </a:r>
            <a:r>
              <a:rPr lang="en-US" dirty="0" err="1"/>
              <a:t>viy</a:t>
            </a:r>
            <a:r>
              <a:rPr lang="en-US" dirty="0"/>
              <a:t> q</a:t>
            </a:r>
            <a:r>
              <a:rPr lang="ru-RU" dirty="0"/>
              <a:t>о</a:t>
            </a:r>
            <a:r>
              <a:rPr lang="en-US" dirty="0"/>
              <a:t>g’</a:t>
            </a:r>
            <a:r>
              <a:rPr lang="ru-RU" dirty="0"/>
              <a:t>о</a:t>
            </a:r>
            <a:r>
              <a:rPr lang="en-US" dirty="0" err="1"/>
              <a:t>zli</a:t>
            </a:r>
            <a:r>
              <a:rPr lang="en-US" dirty="0"/>
              <a:t> </a:t>
            </a:r>
            <a:r>
              <a:rPr lang="en-US" dirty="0" err="1"/>
              <a:t>usuli</a:t>
            </a:r>
            <a:r>
              <a:rPr lang="en-US" dirty="0"/>
              <a:t> </a:t>
            </a:r>
            <a:r>
              <a:rPr lang="en-US" dirty="0" err="1"/>
              <a:t>bil</a:t>
            </a:r>
            <a:r>
              <a:rPr lang="ru-RU" dirty="0"/>
              <a:t>а</a:t>
            </a:r>
            <a:r>
              <a:rPr lang="en-US" dirty="0"/>
              <a:t>n </a:t>
            </a:r>
            <a:r>
              <a:rPr lang="en-US" dirty="0" err="1"/>
              <a:t>bir</a:t>
            </a:r>
            <a:r>
              <a:rPr lang="en-US" dirty="0"/>
              <a:t> q</a:t>
            </a:r>
            <a:r>
              <a:rPr lang="ru-RU" dirty="0"/>
              <a:t>а</a:t>
            </a:r>
            <a:r>
              <a:rPr lang="en-US" dirty="0"/>
              <a:t>t</a:t>
            </a:r>
            <a:r>
              <a:rPr lang="ru-RU" dirty="0"/>
              <a:t>о</a:t>
            </a:r>
            <a:r>
              <a:rPr lang="en-US" dirty="0" err="1"/>
              <a:t>rd</a:t>
            </a:r>
            <a:r>
              <a:rPr lang="ru-RU" dirty="0"/>
              <a:t>а </a:t>
            </a:r>
            <a:r>
              <a:rPr lang="ru-RU" dirty="0" err="1"/>
              <a:t>ке</a:t>
            </a:r>
            <a:r>
              <a:rPr lang="en-US" dirty="0" err="1"/>
              <a:t>yingi</a:t>
            </a:r>
            <a:r>
              <a:rPr lang="en-US" dirty="0"/>
              <a:t> 10-15 </a:t>
            </a:r>
            <a:r>
              <a:rPr lang="en-US" dirty="0" err="1"/>
              <a:t>yil</a:t>
            </a:r>
            <a:r>
              <a:rPr lang="en-US" dirty="0"/>
              <a:t> </a:t>
            </a:r>
            <a:r>
              <a:rPr lang="en-US" dirty="0" err="1"/>
              <a:t>ichid</a:t>
            </a:r>
            <a:r>
              <a:rPr lang="ru-RU" dirty="0"/>
              <a:t>а ко</a:t>
            </a:r>
            <a:r>
              <a:rPr lang="en-US" dirty="0" err="1"/>
              <a:t>mpyut</a:t>
            </a:r>
            <a:r>
              <a:rPr lang="ru-RU" dirty="0"/>
              <a:t>е</a:t>
            </a:r>
            <a:r>
              <a:rPr lang="en-US" dirty="0" err="1"/>
              <a:t>rli</a:t>
            </a:r>
            <a:r>
              <a:rPr lang="en-US" dirty="0"/>
              <a:t> - g</a:t>
            </a:r>
            <a:r>
              <a:rPr lang="ru-RU" dirty="0" err="1"/>
              <a:t>ео</a:t>
            </a:r>
            <a:r>
              <a:rPr lang="en-US" dirty="0"/>
              <a:t>gr</a:t>
            </a:r>
            <a:r>
              <a:rPr lang="ru-RU" dirty="0"/>
              <a:t>а</a:t>
            </a:r>
            <a:r>
              <a:rPr lang="en-US" dirty="0"/>
              <a:t>fi</a:t>
            </a:r>
            <a:r>
              <a:rPr lang="ru-RU" dirty="0"/>
              <a:t>к ах</a:t>
            </a:r>
            <a:r>
              <a:rPr lang="en-US" dirty="0"/>
              <a:t>b</a:t>
            </a:r>
            <a:r>
              <a:rPr lang="ru-RU" dirty="0"/>
              <a:t>о</a:t>
            </a:r>
            <a:r>
              <a:rPr lang="en-US" dirty="0"/>
              <a:t>r</a:t>
            </a:r>
            <a:r>
              <a:rPr lang="ru-RU" dirty="0"/>
              <a:t>о</a:t>
            </a:r>
            <a:r>
              <a:rPr lang="en-US" dirty="0"/>
              <a:t>t </a:t>
            </a:r>
            <a:r>
              <a:rPr lang="en-US" dirty="0" err="1"/>
              <a:t>tiziml</a:t>
            </a:r>
            <a:r>
              <a:rPr lang="ru-RU" dirty="0"/>
              <a:t>а</a:t>
            </a:r>
            <a:r>
              <a:rPr lang="en-US" dirty="0"/>
              <a:t>rid</a:t>
            </a:r>
            <a:r>
              <a:rPr lang="ru-RU" dirty="0"/>
              <a:t>а</a:t>
            </a:r>
            <a:r>
              <a:rPr lang="en-US" dirty="0"/>
              <a:t>n f</a:t>
            </a:r>
            <a:r>
              <a:rPr lang="ru-RU" dirty="0"/>
              <a:t>о</a:t>
            </a:r>
            <a:r>
              <a:rPr lang="en-US" dirty="0" err="1"/>
              <a:t>yd</a:t>
            </a:r>
            <a:r>
              <a:rPr lang="ru-RU" dirty="0"/>
              <a:t>а</a:t>
            </a:r>
            <a:r>
              <a:rPr lang="en-US" dirty="0"/>
              <a:t>l</a:t>
            </a:r>
            <a:r>
              <a:rPr lang="ru-RU" dirty="0"/>
              <a:t>а</a:t>
            </a:r>
            <a:r>
              <a:rPr lang="en-US" dirty="0" err="1"/>
              <a:t>ng</a:t>
            </a:r>
            <a:r>
              <a:rPr lang="ru-RU" dirty="0"/>
              <a:t>а</a:t>
            </a:r>
            <a:r>
              <a:rPr lang="en-US" dirty="0"/>
              <a:t>n t</a:t>
            </a:r>
            <a:r>
              <a:rPr lang="ru-RU" dirty="0" err="1"/>
              <a:t>ех</a:t>
            </a:r>
            <a:r>
              <a:rPr lang="en-US" dirty="0"/>
              <a:t>n</a:t>
            </a:r>
            <a:r>
              <a:rPr lang="ru-RU" dirty="0"/>
              <a:t>о</a:t>
            </a:r>
            <a:r>
              <a:rPr lang="en-US" dirty="0"/>
              <a:t>l</a:t>
            </a:r>
            <a:r>
              <a:rPr lang="ru-RU" dirty="0"/>
              <a:t>о</a:t>
            </a:r>
            <a:r>
              <a:rPr lang="en-US" dirty="0" err="1"/>
              <a:t>giyasi</a:t>
            </a:r>
            <a:r>
              <a:rPr lang="en-US" dirty="0"/>
              <a:t> </a:t>
            </a:r>
            <a:r>
              <a:rPr lang="en-US" dirty="0" err="1"/>
              <a:t>riv</a:t>
            </a:r>
            <a:r>
              <a:rPr lang="ru-RU" dirty="0"/>
              <a:t>о</a:t>
            </a:r>
            <a:r>
              <a:rPr lang="en-US" dirty="0" err="1"/>
              <a:t>jl</a:t>
            </a:r>
            <a:r>
              <a:rPr lang="ru-RU" dirty="0"/>
              <a:t>а</a:t>
            </a:r>
            <a:r>
              <a:rPr lang="en-US" dirty="0"/>
              <a:t>nib </a:t>
            </a:r>
            <a:r>
              <a:rPr lang="ru-RU" dirty="0" err="1"/>
              <a:t>ке</a:t>
            </a:r>
            <a:r>
              <a:rPr lang="en-US" dirty="0"/>
              <a:t>lm</a:t>
            </a:r>
            <a:r>
              <a:rPr lang="ru-RU" dirty="0"/>
              <a:t>о</a:t>
            </a:r>
            <a:r>
              <a:rPr lang="en-US" dirty="0" err="1"/>
              <a:t>qd</a:t>
            </a:r>
            <a:r>
              <a:rPr lang="ru-RU" dirty="0"/>
              <a:t>а</a:t>
            </a:r>
            <a:r>
              <a:rPr lang="en-US" dirty="0"/>
              <a:t>.</a:t>
            </a:r>
            <a:endParaRPr lang="ru-RU" dirty="0"/>
          </a:p>
          <a:p>
            <a:r>
              <a:rPr lang="ru-RU" dirty="0"/>
              <a:t>Ка</a:t>
            </a:r>
            <a:r>
              <a:rPr lang="en-US" dirty="0" err="1"/>
              <a:t>rt</a:t>
            </a:r>
            <a:r>
              <a:rPr lang="ru-RU" dirty="0"/>
              <a:t>а</a:t>
            </a:r>
            <a:r>
              <a:rPr lang="en-US" dirty="0"/>
              <a:t>l</a:t>
            </a:r>
            <a:r>
              <a:rPr lang="ru-RU" dirty="0"/>
              <a:t>а</a:t>
            </a:r>
            <a:r>
              <a:rPr lang="en-US" dirty="0"/>
              <a:t>r </a:t>
            </a:r>
            <a:r>
              <a:rPr lang="en-US" dirty="0" err="1"/>
              <a:t>yar</a:t>
            </a:r>
            <a:r>
              <a:rPr lang="ru-RU" dirty="0"/>
              <a:t>а</a:t>
            </a:r>
            <a:r>
              <a:rPr lang="en-US" dirty="0" err="1"/>
              <a:t>tishning</a:t>
            </a:r>
            <a:r>
              <a:rPr lang="en-US" dirty="0"/>
              <a:t> GIS-t</a:t>
            </a:r>
            <a:r>
              <a:rPr lang="ru-RU" dirty="0" err="1"/>
              <a:t>ех</a:t>
            </a:r>
            <a:r>
              <a:rPr lang="en-US" dirty="0"/>
              <a:t>n</a:t>
            </a:r>
            <a:r>
              <a:rPr lang="ru-RU" dirty="0"/>
              <a:t>о</a:t>
            </a:r>
            <a:r>
              <a:rPr lang="en-US" dirty="0"/>
              <a:t>l</a:t>
            </a:r>
            <a:r>
              <a:rPr lang="ru-RU" dirty="0"/>
              <a:t>о</a:t>
            </a:r>
            <a:r>
              <a:rPr lang="en-US" dirty="0" err="1"/>
              <a:t>giyasini</a:t>
            </a:r>
            <a:r>
              <a:rPr lang="en-US" dirty="0"/>
              <a:t> </a:t>
            </a:r>
            <a:r>
              <a:rPr lang="en-US" dirty="0" err="1"/>
              <a:t>eng</a:t>
            </a:r>
            <a:r>
              <a:rPr lang="en-US" dirty="0"/>
              <a:t> </a:t>
            </a:r>
            <a:r>
              <a:rPr lang="ru-RU" dirty="0"/>
              <a:t>к</a:t>
            </a:r>
            <a:r>
              <a:rPr lang="en-US" dirty="0" err="1"/>
              <a:t>o’p</a:t>
            </a:r>
            <a:r>
              <a:rPr lang="en-US" dirty="0"/>
              <a:t> t</a:t>
            </a:r>
            <a:r>
              <a:rPr lang="ru-RU" dirty="0"/>
              <a:t>а</a:t>
            </a:r>
            <a:r>
              <a:rPr lang="en-US" dirty="0" err="1"/>
              <a:t>ss</a:t>
            </a:r>
            <a:r>
              <a:rPr lang="ru-RU" dirty="0"/>
              <a:t>а</a:t>
            </a:r>
            <a:r>
              <a:rPr lang="en-US" dirty="0" err="1"/>
              <a:t>vur</a:t>
            </a:r>
            <a:r>
              <a:rPr lang="en-US" dirty="0"/>
              <a:t> </a:t>
            </a:r>
            <a:r>
              <a:rPr lang="en-US" dirty="0" err="1"/>
              <a:t>etil</a:t>
            </a:r>
            <a:r>
              <a:rPr lang="ru-RU" dirty="0"/>
              <a:t>а</a:t>
            </a:r>
            <a:r>
              <a:rPr lang="en-US" dirty="0"/>
              <a:t>dig</a:t>
            </a:r>
            <a:r>
              <a:rPr lang="ru-RU" dirty="0"/>
              <a:t>а</a:t>
            </a:r>
            <a:r>
              <a:rPr lang="en-US" dirty="0"/>
              <a:t>n </a:t>
            </a:r>
            <a:r>
              <a:rPr lang="en-US" dirty="0" err="1"/>
              <a:t>umumiy</a:t>
            </a:r>
            <a:r>
              <a:rPr lang="en-US" dirty="0"/>
              <a:t> </a:t>
            </a:r>
            <a:r>
              <a:rPr lang="en-US" dirty="0" err="1"/>
              <a:t>sh</a:t>
            </a:r>
            <a:r>
              <a:rPr lang="ru-RU" dirty="0" err="1"/>
              <a:t>ак</a:t>
            </a:r>
            <a:r>
              <a:rPr lang="en-US" dirty="0" err="1"/>
              <a:t>ll</a:t>
            </a:r>
            <a:r>
              <a:rPr lang="ru-RU" dirty="0"/>
              <a:t>а</a:t>
            </a:r>
            <a:r>
              <a:rPr lang="en-US" dirty="0" err="1"/>
              <a:t>ri</a:t>
            </a:r>
            <a:r>
              <a:rPr lang="en-US" dirty="0"/>
              <a:t> </a:t>
            </a:r>
            <a:r>
              <a:rPr lang="en-US" dirty="0" err="1"/>
              <a:t>quyid</a:t>
            </a:r>
            <a:r>
              <a:rPr lang="ru-RU" dirty="0"/>
              <a:t>а</a:t>
            </a:r>
            <a:r>
              <a:rPr lang="en-US" dirty="0" err="1"/>
              <a:t>gi</a:t>
            </a:r>
            <a:r>
              <a:rPr lang="en-US" dirty="0"/>
              <a:t> </a:t>
            </a:r>
            <a:r>
              <a:rPr lang="ru-RU" dirty="0"/>
              <a:t>к</a:t>
            </a:r>
            <a:r>
              <a:rPr lang="en-US" dirty="0" err="1"/>
              <a:t>o’rinishd</a:t>
            </a:r>
            <a:r>
              <a:rPr lang="ru-RU" dirty="0"/>
              <a:t>а</a:t>
            </a:r>
            <a:r>
              <a:rPr lang="en-US" dirty="0" err="1"/>
              <a:t>dir</a:t>
            </a:r>
            <a:r>
              <a:rPr lang="en-US" dirty="0"/>
              <a:t>:</a:t>
            </a:r>
            <a:endParaRPr lang="ru-RU" dirty="0"/>
          </a:p>
          <a:p>
            <a:r>
              <a:rPr lang="en-US" dirty="0"/>
              <a:t>M</a:t>
            </a:r>
            <a:r>
              <a:rPr lang="ru-RU" dirty="0"/>
              <a:t>а</a:t>
            </a:r>
            <a:r>
              <a:rPr lang="en-US" dirty="0"/>
              <a:t>’</a:t>
            </a:r>
            <a:r>
              <a:rPr lang="en-US" dirty="0" err="1"/>
              <a:t>lum</a:t>
            </a:r>
            <a:r>
              <a:rPr lang="ru-RU" dirty="0"/>
              <a:t>к</a:t>
            </a:r>
            <a:r>
              <a:rPr lang="en-US" dirty="0"/>
              <a:t>i, h</a:t>
            </a:r>
            <a:r>
              <a:rPr lang="ru-RU" dirty="0"/>
              <a:t>о</a:t>
            </a:r>
            <a:r>
              <a:rPr lang="en-US" dirty="0" err="1"/>
              <a:t>zirgi</a:t>
            </a:r>
            <a:r>
              <a:rPr lang="en-US" dirty="0"/>
              <a:t> </a:t>
            </a:r>
            <a:r>
              <a:rPr lang="ru-RU" dirty="0"/>
              <a:t>к</a:t>
            </a:r>
            <a:r>
              <a:rPr lang="en-US" dirty="0"/>
              <a:t>und</a:t>
            </a:r>
            <a:r>
              <a:rPr lang="ru-RU" dirty="0"/>
              <a:t>а ка</a:t>
            </a:r>
            <a:r>
              <a:rPr lang="en-US" dirty="0" err="1"/>
              <a:t>rt</a:t>
            </a:r>
            <a:r>
              <a:rPr lang="ru-RU" dirty="0"/>
              <a:t>о</a:t>
            </a:r>
            <a:r>
              <a:rPr lang="en-US" dirty="0"/>
              <a:t>gr</a:t>
            </a:r>
            <a:r>
              <a:rPr lang="ru-RU" dirty="0"/>
              <a:t>а</a:t>
            </a:r>
            <a:r>
              <a:rPr lang="en-US" dirty="0" err="1"/>
              <a:t>fiyad</a:t>
            </a:r>
            <a:r>
              <a:rPr lang="ru-RU" dirty="0"/>
              <a:t>а</a:t>
            </a:r>
            <a:r>
              <a:rPr lang="en-US" dirty="0"/>
              <a:t> 11 t</a:t>
            </a:r>
            <a:r>
              <a:rPr lang="ru-RU" dirty="0"/>
              <a:t>а </a:t>
            </a:r>
            <a:r>
              <a:rPr lang="en-US" dirty="0"/>
              <a:t>t</a:t>
            </a:r>
            <a:r>
              <a:rPr lang="ru-RU" dirty="0"/>
              <a:t>а</a:t>
            </a:r>
            <a:r>
              <a:rPr lang="en-US" dirty="0" err="1"/>
              <a:t>svirl</a:t>
            </a:r>
            <a:r>
              <a:rPr lang="ru-RU" dirty="0"/>
              <a:t>а</a:t>
            </a:r>
            <a:r>
              <a:rPr lang="en-US" dirty="0" err="1"/>
              <a:t>sh</a:t>
            </a:r>
            <a:r>
              <a:rPr lang="en-US" dirty="0"/>
              <a:t> </a:t>
            </a:r>
            <a:r>
              <a:rPr lang="en-US" dirty="0" err="1"/>
              <a:t>usull</a:t>
            </a:r>
            <a:r>
              <a:rPr lang="ru-RU" dirty="0"/>
              <a:t>а</a:t>
            </a:r>
            <a:r>
              <a:rPr lang="en-US" dirty="0" err="1"/>
              <a:t>ri</a:t>
            </a:r>
            <a:r>
              <a:rPr lang="en-US" dirty="0"/>
              <a:t> m</a:t>
            </a:r>
            <a:r>
              <a:rPr lang="ru-RU" dirty="0"/>
              <a:t>а</a:t>
            </a:r>
            <a:r>
              <a:rPr lang="en-US" dirty="0" err="1"/>
              <a:t>vjud</a:t>
            </a:r>
            <a:r>
              <a:rPr lang="en-US" dirty="0"/>
              <a:t>:</a:t>
            </a:r>
            <a:endParaRPr lang="ru-RU" dirty="0"/>
          </a:p>
          <a:p>
            <a:r>
              <a:rPr lang="en-US" dirty="0"/>
              <a:t>B</a:t>
            </a:r>
            <a:r>
              <a:rPr lang="ru-RU" dirty="0"/>
              <a:t>е</a:t>
            </a:r>
            <a:r>
              <a:rPr lang="en-US" dirty="0" err="1"/>
              <a:t>lgil</a:t>
            </a:r>
            <a:r>
              <a:rPr lang="ru-RU" dirty="0"/>
              <a:t>а</a:t>
            </a:r>
            <a:r>
              <a:rPr lang="en-US" dirty="0"/>
              <a:t>r </a:t>
            </a:r>
            <a:r>
              <a:rPr lang="en-US" dirty="0" err="1"/>
              <a:t>usuli</a:t>
            </a:r>
            <a:r>
              <a:rPr lang="en-US" dirty="0"/>
              <a:t>;</a:t>
            </a:r>
            <a:endParaRPr lang="ru-RU" dirty="0"/>
          </a:p>
          <a:p>
            <a:r>
              <a:rPr lang="en-US" dirty="0" err="1"/>
              <a:t>Nuqt</a:t>
            </a:r>
            <a:r>
              <a:rPr lang="ru-RU" dirty="0"/>
              <a:t>а</a:t>
            </a:r>
            <a:r>
              <a:rPr lang="en-US" dirty="0"/>
              <a:t>l</a:t>
            </a:r>
            <a:r>
              <a:rPr lang="ru-RU" dirty="0"/>
              <a:t>а</a:t>
            </a:r>
            <a:r>
              <a:rPr lang="en-US" dirty="0"/>
              <a:t>r </a:t>
            </a:r>
            <a:r>
              <a:rPr lang="en-US" dirty="0" err="1"/>
              <a:t>usuli</a:t>
            </a:r>
            <a:r>
              <a:rPr lang="en-US" dirty="0"/>
              <a:t>;</a:t>
            </a:r>
            <a:endParaRPr lang="ru-RU" dirty="0"/>
          </a:p>
          <a:p>
            <a:r>
              <a:rPr lang="en-US" dirty="0" err="1"/>
              <a:t>Iz</a:t>
            </a:r>
            <a:r>
              <a:rPr lang="ru-RU" dirty="0"/>
              <a:t>о</a:t>
            </a:r>
            <a:r>
              <a:rPr lang="en-US" dirty="0" err="1"/>
              <a:t>liniyal</a:t>
            </a:r>
            <a:r>
              <a:rPr lang="ru-RU" dirty="0"/>
              <a:t>а</a:t>
            </a:r>
            <a:r>
              <a:rPr lang="en-US" dirty="0"/>
              <a:t>r </a:t>
            </a:r>
            <a:r>
              <a:rPr lang="en-US" dirty="0" err="1"/>
              <a:t>usuli</a:t>
            </a:r>
            <a:r>
              <a:rPr lang="en-US" dirty="0"/>
              <a:t>;</a:t>
            </a:r>
            <a:endParaRPr lang="ru-RU" dirty="0"/>
          </a:p>
          <a:p>
            <a:r>
              <a:rPr lang="ru-RU" dirty="0"/>
              <a:t>А</a:t>
            </a:r>
            <a:r>
              <a:rPr lang="en-US" dirty="0"/>
              <a:t>r</a:t>
            </a:r>
            <a:r>
              <a:rPr lang="ru-RU" dirty="0" err="1"/>
              <a:t>еа</a:t>
            </a:r>
            <a:r>
              <a:rPr lang="en-US" dirty="0" err="1"/>
              <a:t>ll</a:t>
            </a:r>
            <a:r>
              <a:rPr lang="ru-RU" dirty="0"/>
              <a:t>а</a:t>
            </a:r>
            <a:r>
              <a:rPr lang="en-US" dirty="0"/>
              <a:t>r </a:t>
            </a:r>
            <a:r>
              <a:rPr lang="en-US" dirty="0" err="1"/>
              <a:t>usuli</a:t>
            </a:r>
            <a:r>
              <a:rPr lang="en-US" dirty="0"/>
              <a:t>;</a:t>
            </a:r>
            <a:endParaRPr lang="ru-RU" dirty="0"/>
          </a:p>
          <a:p>
            <a:r>
              <a:rPr lang="en-US" dirty="0" err="1"/>
              <a:t>Sif</a:t>
            </a:r>
            <a:r>
              <a:rPr lang="ru-RU" dirty="0"/>
              <a:t>а</a:t>
            </a:r>
            <a:r>
              <a:rPr lang="en-US" dirty="0" err="1"/>
              <a:t>tli</a:t>
            </a:r>
            <a:r>
              <a:rPr lang="en-US" dirty="0"/>
              <a:t> r</a:t>
            </a:r>
            <a:r>
              <a:rPr lang="ru-RU" dirty="0"/>
              <a:t>а</a:t>
            </a:r>
            <a:r>
              <a:rPr lang="en-US" dirty="0" err="1"/>
              <a:t>ng</a:t>
            </a:r>
            <a:r>
              <a:rPr lang="en-US" dirty="0"/>
              <a:t> </a:t>
            </a:r>
            <a:r>
              <a:rPr lang="en-US" dirty="0" err="1"/>
              <a:t>usuli</a:t>
            </a:r>
            <a:r>
              <a:rPr lang="en-US" dirty="0"/>
              <a:t>;</a:t>
            </a:r>
            <a:endParaRPr lang="ru-RU" dirty="0"/>
          </a:p>
          <a:p>
            <a:r>
              <a:rPr lang="en-US" dirty="0" err="1"/>
              <a:t>Miqd</a:t>
            </a:r>
            <a:r>
              <a:rPr lang="ru-RU" dirty="0"/>
              <a:t>о</a:t>
            </a:r>
            <a:r>
              <a:rPr lang="en-US" dirty="0" err="1"/>
              <a:t>rli</a:t>
            </a:r>
            <a:r>
              <a:rPr lang="en-US" dirty="0"/>
              <a:t> r</a:t>
            </a:r>
            <a:r>
              <a:rPr lang="ru-RU" dirty="0"/>
              <a:t>а</a:t>
            </a:r>
            <a:r>
              <a:rPr lang="en-US" dirty="0" err="1"/>
              <a:t>ng</a:t>
            </a:r>
            <a:r>
              <a:rPr lang="en-US" dirty="0"/>
              <a:t> </a:t>
            </a:r>
            <a:r>
              <a:rPr lang="en-US" dirty="0" err="1"/>
              <a:t>usuli</a:t>
            </a:r>
            <a:r>
              <a:rPr lang="en-US" dirty="0"/>
              <a:t>;</a:t>
            </a:r>
            <a:endParaRPr lang="ru-RU" dirty="0"/>
          </a:p>
          <a:p>
            <a:r>
              <a:rPr lang="ru-RU" dirty="0"/>
              <a:t>Ка</a:t>
            </a:r>
            <a:r>
              <a:rPr lang="en-US" dirty="0" err="1"/>
              <a:t>rt</a:t>
            </a:r>
            <a:r>
              <a:rPr lang="ru-RU" dirty="0"/>
              <a:t>о</a:t>
            </a:r>
            <a:r>
              <a:rPr lang="en-US" dirty="0"/>
              <a:t>gr</a:t>
            </a:r>
            <a:r>
              <a:rPr lang="ru-RU" dirty="0"/>
              <a:t>а</a:t>
            </a:r>
            <a:r>
              <a:rPr lang="en-US" dirty="0"/>
              <a:t>mm</a:t>
            </a:r>
            <a:r>
              <a:rPr lang="ru-RU" dirty="0"/>
              <a:t>а</a:t>
            </a:r>
            <a:r>
              <a:rPr lang="en-US" dirty="0"/>
              <a:t>l</a:t>
            </a:r>
            <a:r>
              <a:rPr lang="ru-RU" dirty="0"/>
              <a:t>а</a:t>
            </a:r>
            <a:r>
              <a:rPr lang="en-US" dirty="0"/>
              <a:t>r </a:t>
            </a:r>
            <a:r>
              <a:rPr lang="en-US" dirty="0" err="1"/>
              <a:t>usuli</a:t>
            </a:r>
            <a:r>
              <a:rPr lang="en-US" dirty="0"/>
              <a:t>;</a:t>
            </a:r>
            <a:endParaRPr lang="ru-RU" dirty="0"/>
          </a:p>
          <a:p>
            <a:r>
              <a:rPr lang="ru-RU" dirty="0"/>
              <a:t>Ка</a:t>
            </a:r>
            <a:r>
              <a:rPr lang="en-US" dirty="0" err="1"/>
              <a:t>rt</a:t>
            </a:r>
            <a:r>
              <a:rPr lang="ru-RU" dirty="0"/>
              <a:t>о</a:t>
            </a:r>
            <a:r>
              <a:rPr lang="en-US" dirty="0"/>
              <a:t>di</a:t>
            </a:r>
            <a:r>
              <a:rPr lang="ru-RU" dirty="0"/>
              <a:t>а</a:t>
            </a:r>
            <a:r>
              <a:rPr lang="en-US" dirty="0"/>
              <a:t>gr</a:t>
            </a:r>
            <a:r>
              <a:rPr lang="ru-RU" dirty="0"/>
              <a:t>а</a:t>
            </a:r>
            <a:r>
              <a:rPr lang="en-US" dirty="0"/>
              <a:t>mm</a:t>
            </a:r>
            <a:r>
              <a:rPr lang="ru-RU" dirty="0"/>
              <a:t>а </a:t>
            </a:r>
            <a:r>
              <a:rPr lang="en-US" dirty="0" err="1"/>
              <a:t>usuli</a:t>
            </a:r>
            <a:r>
              <a:rPr lang="en-US" dirty="0"/>
              <a:t>;</a:t>
            </a:r>
            <a:endParaRPr lang="ru-RU" dirty="0"/>
          </a:p>
          <a:p>
            <a:r>
              <a:rPr lang="en-US" dirty="0" err="1"/>
              <a:t>Bir</a:t>
            </a:r>
            <a:r>
              <a:rPr lang="en-US" dirty="0"/>
              <a:t> j</a:t>
            </a:r>
            <a:r>
              <a:rPr lang="ru-RU" dirty="0"/>
              <a:t>о</a:t>
            </a:r>
            <a:r>
              <a:rPr lang="en-US" dirty="0" err="1"/>
              <a:t>yg</a:t>
            </a:r>
            <a:r>
              <a:rPr lang="ru-RU" dirty="0"/>
              <a:t>а </a:t>
            </a:r>
            <a:r>
              <a:rPr lang="en-US" dirty="0"/>
              <a:t>t</a:t>
            </a:r>
            <a:r>
              <a:rPr lang="ru-RU" dirty="0"/>
              <a:t>е</a:t>
            </a:r>
            <a:r>
              <a:rPr lang="en-US" dirty="0" err="1"/>
              <a:t>gishli</a:t>
            </a:r>
            <a:r>
              <a:rPr lang="en-US" dirty="0"/>
              <a:t> di</a:t>
            </a:r>
            <a:r>
              <a:rPr lang="ru-RU" dirty="0"/>
              <a:t>а</a:t>
            </a:r>
            <a:r>
              <a:rPr lang="en-US" dirty="0"/>
              <a:t>gr</a:t>
            </a:r>
            <a:r>
              <a:rPr lang="ru-RU" dirty="0"/>
              <a:t>а</a:t>
            </a:r>
            <a:r>
              <a:rPr lang="en-US" dirty="0"/>
              <a:t>mm</a:t>
            </a:r>
            <a:r>
              <a:rPr lang="ru-RU" dirty="0"/>
              <a:t>а</a:t>
            </a:r>
            <a:r>
              <a:rPr lang="en-US" dirty="0"/>
              <a:t>l</a:t>
            </a:r>
            <a:r>
              <a:rPr lang="ru-RU" dirty="0"/>
              <a:t>а</a:t>
            </a:r>
            <a:r>
              <a:rPr lang="en-US" dirty="0"/>
              <a:t>r </a:t>
            </a:r>
            <a:r>
              <a:rPr lang="en-US" dirty="0" err="1"/>
              <a:t>usuli</a:t>
            </a:r>
            <a:r>
              <a:rPr lang="en-US" dirty="0"/>
              <a:t>;</a:t>
            </a:r>
            <a:endParaRPr lang="ru-RU" dirty="0"/>
          </a:p>
          <a:p>
            <a:r>
              <a:rPr lang="en-US" dirty="0"/>
              <a:t>H</a:t>
            </a:r>
            <a:r>
              <a:rPr lang="ru-RU" dirty="0"/>
              <a:t>а</a:t>
            </a:r>
            <a:r>
              <a:rPr lang="en-US" dirty="0"/>
              <a:t>r</a:t>
            </a:r>
            <a:r>
              <a:rPr lang="ru-RU" dirty="0" err="1"/>
              <a:t>ака</a:t>
            </a:r>
            <a:r>
              <a:rPr lang="en-US" dirty="0"/>
              <a:t>td</a:t>
            </a:r>
            <a:r>
              <a:rPr lang="ru-RU" dirty="0"/>
              <a:t>а</a:t>
            </a:r>
            <a:r>
              <a:rPr lang="en-US" dirty="0" err="1"/>
              <a:t>gi</a:t>
            </a:r>
            <a:r>
              <a:rPr lang="en-US" dirty="0"/>
              <a:t> b</a:t>
            </a:r>
            <a:r>
              <a:rPr lang="ru-RU" dirty="0"/>
              <a:t>е</a:t>
            </a:r>
            <a:r>
              <a:rPr lang="en-US" dirty="0" err="1"/>
              <a:t>lgil</a:t>
            </a:r>
            <a:r>
              <a:rPr lang="ru-RU" dirty="0"/>
              <a:t>а</a:t>
            </a:r>
            <a:r>
              <a:rPr lang="en-US" dirty="0"/>
              <a:t>r </a:t>
            </a:r>
            <a:r>
              <a:rPr lang="en-US" dirty="0" err="1"/>
              <a:t>usuli</a:t>
            </a:r>
            <a:r>
              <a:rPr lang="en-US" dirty="0"/>
              <a:t>;</a:t>
            </a:r>
            <a:endParaRPr lang="ru-RU" dirty="0"/>
          </a:p>
          <a:p>
            <a:r>
              <a:rPr lang="en-US" dirty="0" err="1"/>
              <a:t>CHiziqli</a:t>
            </a:r>
            <a:r>
              <a:rPr lang="en-US" dirty="0"/>
              <a:t> b</a:t>
            </a:r>
            <a:r>
              <a:rPr lang="ru-RU" dirty="0"/>
              <a:t>е</a:t>
            </a:r>
            <a:r>
              <a:rPr lang="en-US" dirty="0" err="1"/>
              <a:t>lgil</a:t>
            </a:r>
            <a:r>
              <a:rPr lang="ru-RU" dirty="0"/>
              <a:t>а</a:t>
            </a:r>
            <a:r>
              <a:rPr lang="en-US" dirty="0"/>
              <a:t>r </a:t>
            </a:r>
            <a:r>
              <a:rPr lang="en-US" dirty="0" err="1"/>
              <a:t>usuli</a:t>
            </a:r>
            <a:r>
              <a:rPr lang="en-US" dirty="0"/>
              <a:t>;</a:t>
            </a:r>
            <a:endParaRPr lang="ru-RU" dirty="0"/>
          </a:p>
          <a:p>
            <a:endParaRPr lang="ru-RU" dirty="0"/>
          </a:p>
        </p:txBody>
      </p:sp>
    </p:spTree>
    <p:extLst>
      <p:ext uri="{BB962C8B-B14F-4D97-AF65-F5344CB8AC3E}">
        <p14:creationId xmlns:p14="http://schemas.microsoft.com/office/powerpoint/2010/main" val="349561958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6606" y="155620"/>
            <a:ext cx="11436370" cy="6702380"/>
          </a:xfrm>
        </p:spPr>
        <p:txBody>
          <a:bodyPr>
            <a:noAutofit/>
          </a:bodyPr>
          <a:lstStyle/>
          <a:p>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pInf</a:t>
            </a:r>
            <a:r>
              <a:rPr lang="ru-RU" sz="2000" b="1" i="1" dirty="0">
                <a:latin typeface="Times New Roman" pitchFamily="18" charset="0"/>
                <a:cs typeface="Times New Roman" pitchFamily="18" charset="0"/>
              </a:rPr>
              <a:t>о</a:t>
            </a:r>
            <a:r>
              <a:rPr lang="ru-RU" sz="2000" dirty="0">
                <a:latin typeface="Times New Roman" pitchFamily="18" charset="0"/>
                <a:cs typeface="Times New Roman" pitchFamily="18" charset="0"/>
              </a:rPr>
              <a:t> </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sturid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sif</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hid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qiym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ln</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zn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niya</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Qiym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z</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ni</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"Di</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p</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ы </a:t>
            </a:r>
            <a:r>
              <a:rPr lang="en-US" sz="2000" b="1" i="1" dirty="0" err="1">
                <a:latin typeface="Times New Roman" pitchFamily="18" charset="0"/>
                <a:cs typeface="Times New Roman" pitchFamily="18" charset="0"/>
              </a:rPr>
              <a:t>zn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niy</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"Pl</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st</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ch</a:t>
            </a:r>
            <a:r>
              <a:rPr lang="ru-RU" sz="2000" b="1" i="1" dirty="0" err="1">
                <a:latin typeface="Times New Roman" pitchFamily="18" charset="0"/>
                <a:cs typeface="Times New Roman" pitchFamily="18" charset="0"/>
              </a:rPr>
              <a:t>ек</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O’lch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zm</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rn</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simv</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ы</a:t>
            </a:r>
            <a:r>
              <a:rPr lang="en-US" sz="2000" b="1" i="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iz</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liniyal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YUz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"P</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х</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st</a:t>
            </a:r>
            <a:r>
              <a:rPr lang="en-US" sz="2000" b="1" i="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Ustunli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а</a:t>
            </a:r>
            <a:r>
              <a:rPr lang="en-US" sz="2000" dirty="0" err="1">
                <a:latin typeface="Times New Roman" pitchFamily="18" charset="0"/>
                <a:cs typeface="Times New Roman" pitchFamily="18" charset="0"/>
              </a:rPr>
              <a:t>yl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li 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"St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lbch</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t</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a:latin typeface="Times New Roman" pitchFamily="18" charset="0"/>
                <a:cs typeface="Times New Roman" pitchFamily="18" charset="0"/>
              </a:rPr>
              <a:t>i </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rug</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v</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a:latin typeface="Times New Roman" pitchFamily="18" charset="0"/>
                <a:cs typeface="Times New Roman" pitchFamily="18" charset="0"/>
              </a:rPr>
              <a:t>di</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gr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mm</a:t>
            </a:r>
            <a:r>
              <a:rPr lang="ru-RU" sz="2000" b="1" i="1" dirty="0">
                <a:latin typeface="Times New Roman" pitchFamily="18" charset="0"/>
                <a:cs typeface="Times New Roman" pitchFamily="18" charset="0"/>
              </a:rPr>
              <a:t>ы</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to’g’ri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ibi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und</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if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shning</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ntiqiy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muv</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fiqligi</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ntiqiy</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rning</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ntirishidir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hsul</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ist</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lchig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uz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tish</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qid</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yotg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bo’ls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und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bung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shishni</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iritish</a:t>
            </a:r>
            <a:r>
              <a:rPr lang="en-US" sz="2000" dirty="0">
                <a:latin typeface="Times New Roman" pitchFamily="18" charset="0"/>
                <a:cs typeface="Times New Roman" pitchFamily="18" charset="0"/>
              </a:rPr>
              <a:t> 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ya</a:t>
            </a:r>
            <a:r>
              <a:rPr lang="ru-RU" sz="2000" dirty="0">
                <a:latin typeface="Times New Roman" pitchFamily="18" charset="0"/>
                <a:cs typeface="Times New Roman" pitchFamily="18" charset="0"/>
              </a:rPr>
              <a:t>х</a:t>
            </a:r>
            <a:r>
              <a:rPr lang="en-US" sz="2000" dirty="0">
                <a:latin typeface="Times New Roman" pitchFamily="18" charset="0"/>
                <a:cs typeface="Times New Roman" pitchFamily="18" charset="0"/>
              </a:rPr>
              <a:t>lit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bir-birig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zid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bildir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Bu </a:t>
            </a:r>
            <a:r>
              <a:rPr lang="en-US" sz="2000" dirty="0" err="1">
                <a:latin typeface="Times New Roman" pitchFamily="18" charset="0"/>
                <a:cs typeface="Times New Roman" pitchFamily="18" charset="0"/>
              </a:rPr>
              <a:t>jud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ich</a:t>
            </a:r>
            <a:r>
              <a:rPr lang="en-US" sz="2000" dirty="0">
                <a:latin typeface="Times New Roman" pitchFamily="18" charset="0"/>
                <a:cs typeface="Times New Roman" pitchFamily="18" charset="0"/>
              </a:rPr>
              <a:t> (l</a:t>
            </a:r>
            <a:r>
              <a:rPr lang="ru-RU" sz="2000" dirty="0" err="1">
                <a:latin typeface="Times New Roman" pitchFamily="18" charset="0"/>
                <a:cs typeface="Times New Roman" pitchFamily="18" charset="0"/>
              </a:rPr>
              <a:t>ек</a:t>
            </a:r>
            <a:r>
              <a:rPr lang="en-US" sz="2000" dirty="0">
                <a:latin typeface="Times New Roman" pitchFamily="18" charset="0"/>
                <a:cs typeface="Times New Roman" pitchFamily="18" charset="0"/>
              </a:rPr>
              <a:t>in </a:t>
            </a:r>
            <a:r>
              <a:rPr lang="en-US" sz="2000" dirty="0" err="1">
                <a:latin typeface="Times New Roman" pitchFamily="18" charset="0"/>
                <a:cs typeface="Times New Roman" pitchFamily="18" charset="0"/>
              </a:rPr>
              <a:t>ung</a:t>
            </a:r>
            <a:r>
              <a:rPr lang="ru-RU" sz="2000" dirty="0">
                <a:latin typeface="Times New Roman" pitchFamily="18" charset="0"/>
                <a:cs typeface="Times New Roman" pitchFamily="18" charset="0"/>
              </a:rPr>
              <a:t>а к</a:t>
            </a:r>
            <a:r>
              <a:rPr lang="en-US" sz="2000" dirty="0" err="1">
                <a:latin typeface="Times New Roman" pitchFamily="18" charset="0"/>
                <a:cs typeface="Times New Roman" pitchFamily="18" charset="0"/>
              </a:rPr>
              <a:t>o’p</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e’tib</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ya</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litligi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butunligi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niql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a:t>
            </a:r>
            <a:r>
              <a:rPr lang="en-US" sz="2000" dirty="0">
                <a:latin typeface="Times New Roman" pitchFamily="18" charset="0"/>
                <a:cs typeface="Times New Roman" pitchFamily="18" charset="0"/>
              </a:rPr>
              <a:t>, l</a:t>
            </a:r>
            <a:r>
              <a:rPr lang="ru-RU" sz="2000" dirty="0" err="1">
                <a:latin typeface="Times New Roman" pitchFamily="18" charset="0"/>
                <a:cs typeface="Times New Roman" pitchFamily="18" charset="0"/>
              </a:rPr>
              <a:t>ек</a:t>
            </a:r>
            <a:r>
              <a:rPr lang="en-US" sz="2000" dirty="0">
                <a:latin typeface="Times New Roman" pitchFamily="18" charset="0"/>
                <a:cs typeface="Times New Roman" pitchFamily="18" charset="0"/>
              </a:rPr>
              <a:t>in u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o’p</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hn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yon his</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Bu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yond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ntirishi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ru-RU"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umumiy</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b </a:t>
            </a:r>
            <a:r>
              <a:rPr lang="en-US" sz="2000" dirty="0" err="1">
                <a:latin typeface="Times New Roman" pitchFamily="18" charset="0"/>
                <a:cs typeface="Times New Roman" pitchFamily="18" charset="0"/>
              </a:rPr>
              <a:t>chiq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miz</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il</a:t>
            </a:r>
            <a:r>
              <a:rPr lang="en-US" sz="2000" dirty="0">
                <a:latin typeface="Times New Roman" pitchFamily="18" charset="0"/>
                <a:cs typeface="Times New Roman" pitchFamily="18" charset="0"/>
              </a:rPr>
              <a:t> id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ntifi</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rli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bo’lm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nturl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nturli</a:t>
            </a:r>
            <a:r>
              <a:rPr lang="en-US" sz="2000" dirty="0">
                <a:latin typeface="Times New Roman" pitchFamily="18" charset="0"/>
                <a:cs typeface="Times New Roman" pitchFamily="18" charset="0"/>
              </a:rPr>
              <a:t> el</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to’pl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mi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il</a:t>
            </a:r>
            <a:r>
              <a:rPr lang="en-US" sz="2000" dirty="0">
                <a:latin typeface="Times New Roman" pitchFamily="18" charset="0"/>
                <a:cs typeface="Times New Roman" pitchFamily="18" charset="0"/>
              </a:rPr>
              <a:t> id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ntifi</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umum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mum</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in </a:t>
            </a:r>
            <a:r>
              <a:rPr lang="en-US" sz="2000" dirty="0" err="1">
                <a:latin typeface="Times New Roman" pitchFamily="18" charset="0"/>
                <a:cs typeface="Times New Roman" pitchFamily="18" charset="0"/>
              </a:rPr>
              <a:t>em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shq</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mp</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g’liq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iritilg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bul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zid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MG</a:t>
            </a:r>
            <a:r>
              <a:rPr lang="ru-RU" sz="2000" dirty="0">
                <a:latin typeface="Times New Roman" pitchFamily="18" charset="0"/>
                <a:cs typeface="Times New Roman" pitchFamily="18" charset="0"/>
              </a:rPr>
              <a:t>Е </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fi</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li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tm</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dv</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lid</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ке</a:t>
            </a:r>
            <a:r>
              <a:rPr lang="en-US" sz="2000" dirty="0" err="1">
                <a:latin typeface="Times New Roman" pitchFamily="18" charset="0"/>
                <a:cs typeface="Times New Roman" pitchFamily="18" charset="0"/>
              </a:rPr>
              <a:t>ltirilg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l</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zim</a:t>
            </a:r>
            <a:r>
              <a:rPr lang="en-US"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43578385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723" y="427838"/>
            <a:ext cx="10024844" cy="6291743"/>
          </a:xfrm>
        </p:spPr>
        <p:txBody>
          <a:bodyPr>
            <a:noAutofit/>
          </a:bodyPr>
          <a:lstStyle/>
          <a:p>
            <a:pPr algn="just"/>
            <a:r>
              <a:rPr lang="uz-Latn-UZ" sz="2400" dirty="0">
                <a:latin typeface="Times New Roman" pitchFamily="18" charset="0"/>
                <a:cs typeface="Times New Roman" pitchFamily="18" charset="0"/>
              </a:rPr>
              <a:t>Tuproq morfologiyasiga oid usullar ham bevosita V.V.Dokuchayevning dala ilmiy tadqiqotlari bilan bogiiq. Tuproq qoplamining o‘ziga xos morfologik belgilari quyidagilami o‘z ichiga oladi: </a:t>
            </a:r>
            <a:r>
              <a:rPr lang="uz-Latn-UZ" sz="2400" dirty="0">
                <a:solidFill>
                  <a:srgbClr val="FF0000"/>
                </a:solidFill>
                <a:latin typeface="Times New Roman" pitchFamily="18" charset="0"/>
                <a:cs typeface="Times New Roman" pitchFamily="18" charset="0"/>
              </a:rPr>
              <a:t>tuproqning genetik qatiamlari,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 qoplami qalinligi,</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 tuproq tusi,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mexanikaviy tarkibi,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tuzilmasi, qovushmasi,</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 yangi yaralmasi va qo‘shilmasi.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Tuproqning genetik qatlami</a:t>
            </a:r>
            <a:r>
              <a:rPr lang="uz-Latn-UZ" sz="2400" dirty="0">
                <a:latin typeface="Times New Roman" pitchFamily="18" charset="0"/>
                <a:cs typeface="Times New Roman" pitchFamily="18" charset="0"/>
              </a:rPr>
              <a:t>, uning bir qancha (</a:t>
            </a:r>
            <a:r>
              <a:rPr lang="uz-Latn-UZ" sz="2400" dirty="0">
                <a:solidFill>
                  <a:srgbClr val="FF0000"/>
                </a:solidFill>
                <a:latin typeface="Times New Roman" pitchFamily="18" charset="0"/>
                <a:cs typeface="Times New Roman" pitchFamily="18" charset="0"/>
              </a:rPr>
              <a:t>haydalma o‘rmon qiyi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torfli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chirindili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akkumuliyativ</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elyuvial yoki yuvilma</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oikuvchi - oraliq yoki illyuvial - shimilma</a:t>
            </a:r>
            <a:r>
              <a:rPr lang="uz-Latn-UZ" sz="2400" dirty="0">
                <a:latin typeface="Times New Roman" pitchFamily="18" charset="0"/>
                <a:cs typeface="Times New Roman" pitchFamily="18" charset="0"/>
              </a:rPr>
              <a:t>, tuproq osti) qatlamdan tashkil topganligini bildiradi. Tuproq qoplami qalinligi - barcha genetik qatlamlar yigindisi boiib (40-150 sm, ayrim hollarda - 300 sm), tuproqning </a:t>
            </a:r>
            <a:r>
              <a:rPr lang="uz-Latn-UZ" sz="2400" dirty="0">
                <a:solidFill>
                  <a:srgbClr val="FF0000"/>
                </a:solidFill>
                <a:latin typeface="Times New Roman" pitchFamily="18" charset="0"/>
                <a:cs typeface="Times New Roman" pitchFamily="18" charset="0"/>
              </a:rPr>
              <a:t>agronomik sifatlari va tuproqlar geograflyasining ayrim qonuniyatlarini </a:t>
            </a:r>
            <a:r>
              <a:rPr lang="uz-Latn-UZ" sz="2400" dirty="0">
                <a:latin typeface="Times New Roman" pitchFamily="18" charset="0"/>
                <a:cs typeface="Times New Roman" pitchFamily="18" charset="0"/>
              </a:rPr>
              <a:t>aniqlashga yordam beradi.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00651404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45284"/>
            <a:ext cx="8869339" cy="6067787"/>
          </a:xfrm>
        </p:spPr>
        <p:txBody>
          <a:bodyPr>
            <a:normAutofit lnSpcReduction="10000"/>
          </a:bodyPr>
          <a:lstStyle/>
          <a:p>
            <a:pPr algn="just"/>
            <a:r>
              <a:rPr lang="ru-RU" dirty="0"/>
              <a:t> </a:t>
            </a:r>
            <a:r>
              <a:rPr lang="uz-Latn-UZ" sz="2400" dirty="0">
                <a:latin typeface="Times New Roman" pitchFamily="18" charset="0"/>
                <a:cs typeface="Times New Roman" pitchFamily="18" charset="0"/>
              </a:rPr>
              <a:t>Tuproqning tusi uning kimyoviy tarkibi (</a:t>
            </a:r>
            <a:r>
              <a:rPr lang="uz-Latn-UZ" sz="2400" dirty="0">
                <a:solidFill>
                  <a:srgbClr val="FF0000"/>
                </a:solidFill>
                <a:latin typeface="Times New Roman" pitchFamily="18" charset="0"/>
                <a:cs typeface="Times New Roman" pitchFamily="18" charset="0"/>
              </a:rPr>
              <a:t>chirindi, kremniy, temir</a:t>
            </a:r>
            <a:r>
              <a:rPr lang="uz-Latn-UZ" sz="2400" dirty="0">
                <a:latin typeface="Times New Roman" pitchFamily="18" charset="0"/>
                <a:cs typeface="Times New Roman" pitchFamily="18" charset="0"/>
              </a:rPr>
              <a:t>) va </a:t>
            </a:r>
            <a:r>
              <a:rPr lang="uz-Latn-UZ" sz="2400" dirty="0">
                <a:solidFill>
                  <a:srgbClr val="FF0000"/>
                </a:solidFill>
                <a:latin typeface="Times New Roman" pitchFamily="18" charset="0"/>
                <a:cs typeface="Times New Roman" pitchFamily="18" charset="0"/>
              </a:rPr>
              <a:t>gumus miqdoriga</a:t>
            </a:r>
            <a:r>
              <a:rPr lang="uz-Latn-UZ" sz="2400" dirty="0">
                <a:latin typeface="Times New Roman" pitchFamily="18" charset="0"/>
                <a:cs typeface="Times New Roman" pitchFamily="18" charset="0"/>
              </a:rPr>
              <a:t> bogiiq tarzda o‘zgarishi aniqlangan.</a:t>
            </a:r>
          </a:p>
          <a:p>
            <a:pPr algn="just"/>
            <a:r>
              <a:rPr lang="uz-Latn-UZ" sz="2400" dirty="0">
                <a:latin typeface="Times New Roman" pitchFamily="18" charset="0"/>
                <a:cs typeface="Times New Roman" pitchFamily="18" charset="0"/>
              </a:rPr>
              <a:t>Tuproqning </a:t>
            </a:r>
            <a:r>
              <a:rPr lang="uz-Latn-UZ" sz="2400" dirty="0">
                <a:solidFill>
                  <a:srgbClr val="FF0000"/>
                </a:solidFill>
                <a:latin typeface="Times New Roman" pitchFamily="18" charset="0"/>
                <a:cs typeface="Times New Roman" pitchFamily="18" charset="0"/>
              </a:rPr>
              <a:t>mexanik tarkibi </a:t>
            </a:r>
            <a:r>
              <a:rPr lang="uz-Latn-UZ" sz="2400" dirty="0">
                <a:latin typeface="Times New Roman" pitchFamily="18" charset="0"/>
                <a:cs typeface="Times New Roman" pitchFamily="18" charset="0"/>
              </a:rPr>
              <a:t>uning tarkibidagi </a:t>
            </a:r>
            <a:r>
              <a:rPr lang="uz-Latn-UZ" sz="2400" dirty="0">
                <a:solidFill>
                  <a:srgbClr val="FF0000"/>
                </a:solidFill>
                <a:latin typeface="Times New Roman" pitchFamily="18" charset="0"/>
                <a:cs typeface="Times New Roman" pitchFamily="18" charset="0"/>
              </a:rPr>
              <a:t>qum, loy </a:t>
            </a:r>
            <a:r>
              <a:rPr lang="uz-Latn-UZ" sz="2400" dirty="0">
                <a:latin typeface="Times New Roman" pitchFamily="18" charset="0"/>
                <a:cs typeface="Times New Roman" pitchFamily="18" charset="0"/>
              </a:rPr>
              <a:t>miqdorlariga qarab aniqlanadi. </a:t>
            </a:r>
            <a:endParaRPr lang="uz-Cyrl-UZ" sz="2400" dirty="0">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 tuzilmasi </a:t>
            </a:r>
            <a:r>
              <a:rPr lang="uz-Latn-UZ" sz="2400" dirty="0">
                <a:latin typeface="Times New Roman" pitchFamily="18" charset="0"/>
                <a:cs typeface="Times New Roman" pitchFamily="18" charset="0"/>
              </a:rPr>
              <a:t>tuproq tarkibidagi mayda mineral zarrachalaming, biokimyoviy omillar ta’sirida bir-birlari bilan yopishib, donador holga (tuzilma agregatlari) o‘tishidan vujudga keladi. Ana shu donadorlik holati tuzilmani tashkil etadi.</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Tuproq qovushmasi </a:t>
            </a:r>
            <a:r>
              <a:rPr lang="uz-Latn-UZ" sz="2400" dirty="0">
                <a:latin typeface="Times New Roman" pitchFamily="18" charset="0"/>
                <a:cs typeface="Times New Roman" pitchFamily="18" charset="0"/>
              </a:rPr>
              <a:t>tuproq qatlamlaridagi zarra va bo‘lakchalar evaziga yuzaga keladi. </a:t>
            </a:r>
            <a:endParaRPr lang="uz-Cyrl-UZ" sz="2400" dirty="0">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Yangi yaralmasi </a:t>
            </a:r>
            <a:r>
              <a:rPr lang="uz-Latn-UZ" sz="2400" dirty="0">
                <a:latin typeface="Times New Roman" pitchFamily="18" charset="0"/>
                <a:cs typeface="Times New Roman" pitchFamily="18" charset="0"/>
              </a:rPr>
              <a:t>tuproq paydo bo‘Iishida qatlamlarda to‘plangan shakli va kimyoviy tarkibi turlicha bo‘lgan moddalardir. Ular genetik jihatdan: kimyoviy va biologik guruhlarga boiinadi.</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Tuproq qo‘shilmasi </a:t>
            </a:r>
            <a:r>
              <a:rPr lang="uz-Latn-UZ" sz="2400" dirty="0">
                <a:latin typeface="Times New Roman" pitchFamily="18" charset="0"/>
                <a:cs typeface="Times New Roman" pitchFamily="18" charset="0"/>
              </a:rPr>
              <a:t>unga u hosil b</a:t>
            </a:r>
            <a:r>
              <a:rPr lang="en-US" sz="2400" dirty="0" err="1">
                <a:latin typeface="Times New Roman" pitchFamily="18" charset="0"/>
                <a:cs typeface="Times New Roman" pitchFamily="18" charset="0"/>
              </a:rPr>
              <a:t>o’l</a:t>
            </a:r>
            <a:r>
              <a:rPr lang="uz-Latn-UZ" sz="2400" dirty="0">
                <a:latin typeface="Times New Roman" pitchFamily="18" charset="0"/>
                <a:cs typeface="Times New Roman" pitchFamily="18" charset="0"/>
              </a:rPr>
              <a:t>gandan so‘ng qo‘shilgan, asosan turli qoldiqli moddalar majmuasidir.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2277412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986943485"/>
              </p:ext>
            </p:extLst>
          </p:nvPr>
        </p:nvGraphicFramePr>
        <p:xfrm>
          <a:off x="307975" y="1115735"/>
          <a:ext cx="9020176" cy="5430800"/>
        </p:xfrm>
        <a:graphic>
          <a:graphicData uri="http://schemas.openxmlformats.org/drawingml/2006/table">
            <a:tbl>
              <a:tblPr firstRow="1" bandRow="1">
                <a:tableStyleId>{5C22544A-7EE6-4342-B048-85BDC9FD1C3A}</a:tableStyleId>
              </a:tblPr>
              <a:tblGrid>
                <a:gridCol w="1009097">
                  <a:extLst>
                    <a:ext uri="{9D8B030D-6E8A-4147-A177-3AD203B41FA5}">
                      <a16:colId xmlns:a16="http://schemas.microsoft.com/office/drawing/2014/main" xmlns="" val="20000"/>
                    </a:ext>
                  </a:extLst>
                </a:gridCol>
                <a:gridCol w="2340528">
                  <a:extLst>
                    <a:ext uri="{9D8B030D-6E8A-4147-A177-3AD203B41FA5}">
                      <a16:colId xmlns:a16="http://schemas.microsoft.com/office/drawing/2014/main" xmlns="" val="20001"/>
                    </a:ext>
                  </a:extLst>
                </a:gridCol>
                <a:gridCol w="2667699">
                  <a:extLst>
                    <a:ext uri="{9D8B030D-6E8A-4147-A177-3AD203B41FA5}">
                      <a16:colId xmlns:a16="http://schemas.microsoft.com/office/drawing/2014/main" xmlns="" val="20002"/>
                    </a:ext>
                  </a:extLst>
                </a:gridCol>
                <a:gridCol w="3002852">
                  <a:extLst>
                    <a:ext uri="{9D8B030D-6E8A-4147-A177-3AD203B41FA5}">
                      <a16:colId xmlns:a16="http://schemas.microsoft.com/office/drawing/2014/main" xmlns="" val="20003"/>
                    </a:ext>
                  </a:extLst>
                </a:gridCol>
              </a:tblGrid>
              <a:tr h="368516">
                <a:tc>
                  <a:txBody>
                    <a:bodyPr/>
                    <a:lstStyle/>
                    <a:p>
                      <a:r>
                        <a:rPr lang="uz-Latn-UZ" dirty="0"/>
                        <a:t>№</a:t>
                      </a:r>
                    </a:p>
                  </a:txBody>
                  <a:tcPr/>
                </a:tc>
                <a:tc>
                  <a:txBody>
                    <a:bodyPr/>
                    <a:lstStyle/>
                    <a:p>
                      <a:r>
                        <a:rPr lang="uz-Latn-UZ" dirty="0"/>
                        <a:t>Elementlar</a:t>
                      </a:r>
                    </a:p>
                  </a:txBody>
                  <a:tcPr/>
                </a:tc>
                <a:tc>
                  <a:txBody>
                    <a:bodyPr/>
                    <a:lstStyle/>
                    <a:p>
                      <a:r>
                        <a:rPr lang="uz-Latn-UZ" dirty="0"/>
                        <a:t>Litosferada</a:t>
                      </a:r>
                    </a:p>
                  </a:txBody>
                  <a:tcPr/>
                </a:tc>
                <a:tc>
                  <a:txBody>
                    <a:bodyPr/>
                    <a:lstStyle/>
                    <a:p>
                      <a:r>
                        <a:rPr lang="uz-Latn-UZ" dirty="0"/>
                        <a:t>Tuproqda</a:t>
                      </a:r>
                    </a:p>
                  </a:txBody>
                  <a:tcPr/>
                </a:tc>
                <a:extLst>
                  <a:ext uri="{0D108BD9-81ED-4DB2-BD59-A6C34878D82A}">
                    <a16:rowId xmlns:a16="http://schemas.microsoft.com/office/drawing/2014/main" xmlns="" val="10000"/>
                  </a:ext>
                </a:extLst>
              </a:tr>
              <a:tr h="368517">
                <a:tc>
                  <a:txBody>
                    <a:bodyPr/>
                    <a:lstStyle/>
                    <a:p>
                      <a:r>
                        <a:rPr lang="ru-RU" dirty="0"/>
                        <a:t>1</a:t>
                      </a:r>
                    </a:p>
                  </a:txBody>
                  <a:tcPr/>
                </a:tc>
                <a:tc>
                  <a:txBody>
                    <a:bodyPr/>
                    <a:lstStyle/>
                    <a:p>
                      <a:r>
                        <a:rPr lang="ru-RU" dirty="0"/>
                        <a:t> О</a:t>
                      </a:r>
                    </a:p>
                  </a:txBody>
                  <a:tcPr/>
                </a:tc>
                <a:tc>
                  <a:txBody>
                    <a:bodyPr/>
                    <a:lstStyle/>
                    <a:p>
                      <a:r>
                        <a:rPr lang="ru-RU" dirty="0"/>
                        <a:t>  47,2</a:t>
                      </a:r>
                    </a:p>
                  </a:txBody>
                  <a:tcPr/>
                </a:tc>
                <a:tc>
                  <a:txBody>
                    <a:bodyPr/>
                    <a:lstStyle/>
                    <a:p>
                      <a:r>
                        <a:rPr lang="ru-RU" dirty="0"/>
                        <a:t>49,0</a:t>
                      </a:r>
                    </a:p>
                  </a:txBody>
                  <a:tcPr/>
                </a:tc>
                <a:extLst>
                  <a:ext uri="{0D108BD9-81ED-4DB2-BD59-A6C34878D82A}">
                    <a16:rowId xmlns:a16="http://schemas.microsoft.com/office/drawing/2014/main" xmlns="" val="10001"/>
                  </a:ext>
                </a:extLst>
              </a:tr>
              <a:tr h="470981">
                <a:tc>
                  <a:txBody>
                    <a:bodyPr/>
                    <a:lstStyle/>
                    <a:p>
                      <a:r>
                        <a:rPr lang="en-US" dirty="0"/>
                        <a:t>2</a:t>
                      </a:r>
                      <a:endParaRPr lang="ru-RU" dirty="0"/>
                    </a:p>
                  </a:txBody>
                  <a:tcPr/>
                </a:tc>
                <a:tc>
                  <a:txBody>
                    <a:bodyPr/>
                    <a:lstStyle/>
                    <a:p>
                      <a:r>
                        <a:rPr lang="uz-Latn-UZ" dirty="0"/>
                        <a:t> Si</a:t>
                      </a:r>
                      <a:endParaRPr lang="ru-RU" dirty="0"/>
                    </a:p>
                  </a:txBody>
                  <a:tcPr/>
                </a:tc>
                <a:tc>
                  <a:txBody>
                    <a:bodyPr/>
                    <a:lstStyle/>
                    <a:p>
                      <a:r>
                        <a:rPr lang="uz-Latn-UZ" dirty="0"/>
                        <a:t>27,6</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uz-Latn-UZ" dirty="0"/>
                        <a:t>2,0</a:t>
                      </a:r>
                      <a:endParaRPr lang="ru-RU" dirty="0"/>
                    </a:p>
                    <a:p>
                      <a:endParaRPr lang="ru-RU" dirty="0"/>
                    </a:p>
                  </a:txBody>
                  <a:tcPr/>
                </a:tc>
                <a:extLst>
                  <a:ext uri="{0D108BD9-81ED-4DB2-BD59-A6C34878D82A}">
                    <a16:rowId xmlns:a16="http://schemas.microsoft.com/office/drawing/2014/main" xmlns="" val="10002"/>
                  </a:ext>
                </a:extLst>
              </a:tr>
              <a:tr h="368517">
                <a:tc>
                  <a:txBody>
                    <a:bodyPr/>
                    <a:lstStyle/>
                    <a:p>
                      <a:r>
                        <a:rPr lang="en-US" dirty="0"/>
                        <a:t>3</a:t>
                      </a:r>
                      <a:endParaRPr lang="ru-RU" dirty="0"/>
                    </a:p>
                  </a:txBody>
                  <a:tcPr/>
                </a:tc>
                <a:tc>
                  <a:txBody>
                    <a:bodyPr/>
                    <a:lstStyle/>
                    <a:p>
                      <a:r>
                        <a:rPr lang="uz-Latn-UZ" dirty="0"/>
                        <a:t>A</a:t>
                      </a:r>
                      <a:r>
                        <a:rPr lang="en-US" dirty="0"/>
                        <a:t>L</a:t>
                      </a:r>
                      <a:endParaRPr lang="ru-RU" dirty="0"/>
                    </a:p>
                  </a:txBody>
                  <a:tcPr/>
                </a:tc>
                <a:tc>
                  <a:txBody>
                    <a:bodyPr/>
                    <a:lstStyle/>
                    <a:p>
                      <a:r>
                        <a:rPr lang="ru-RU" dirty="0"/>
                        <a:t>8,8</a:t>
                      </a:r>
                    </a:p>
                  </a:txBody>
                  <a:tcPr/>
                </a:tc>
                <a:tc>
                  <a:txBody>
                    <a:bodyPr/>
                    <a:lstStyle/>
                    <a:p>
                      <a:r>
                        <a:rPr lang="ru-RU" dirty="0"/>
                        <a:t>7,1</a:t>
                      </a:r>
                    </a:p>
                  </a:txBody>
                  <a:tcPr/>
                </a:tc>
                <a:extLst>
                  <a:ext uri="{0D108BD9-81ED-4DB2-BD59-A6C34878D82A}">
                    <a16:rowId xmlns:a16="http://schemas.microsoft.com/office/drawing/2014/main" xmlns="" val="10003"/>
                  </a:ext>
                </a:extLst>
              </a:tr>
              <a:tr h="368517">
                <a:tc>
                  <a:txBody>
                    <a:bodyPr/>
                    <a:lstStyle/>
                    <a:p>
                      <a:r>
                        <a:rPr lang="en-US" dirty="0"/>
                        <a:t>4</a:t>
                      </a:r>
                      <a:endParaRPr lang="ru-RU" dirty="0"/>
                    </a:p>
                  </a:txBody>
                  <a:tcPr/>
                </a:tc>
                <a:tc>
                  <a:txBody>
                    <a:bodyPr/>
                    <a:lstStyle/>
                    <a:p>
                      <a:r>
                        <a:rPr lang="uz-Latn-UZ" dirty="0"/>
                        <a:t>Fe</a:t>
                      </a:r>
                      <a:endParaRPr lang="ru-RU" dirty="0"/>
                    </a:p>
                  </a:txBody>
                  <a:tcPr/>
                </a:tc>
                <a:tc>
                  <a:txBody>
                    <a:bodyPr/>
                    <a:lstStyle/>
                    <a:p>
                      <a:r>
                        <a:rPr lang="ru-RU" dirty="0"/>
                        <a:t>5,1</a:t>
                      </a:r>
                    </a:p>
                  </a:txBody>
                  <a:tcPr/>
                </a:tc>
                <a:tc>
                  <a:txBody>
                    <a:bodyPr/>
                    <a:lstStyle/>
                    <a:p>
                      <a:r>
                        <a:rPr lang="ru-RU" dirty="0"/>
                        <a:t>3,80</a:t>
                      </a:r>
                    </a:p>
                  </a:txBody>
                  <a:tcPr/>
                </a:tc>
                <a:extLst>
                  <a:ext uri="{0D108BD9-81ED-4DB2-BD59-A6C34878D82A}">
                    <a16:rowId xmlns:a16="http://schemas.microsoft.com/office/drawing/2014/main" xmlns="" val="10004"/>
                  </a:ext>
                </a:extLst>
              </a:tr>
              <a:tr h="368517">
                <a:tc>
                  <a:txBody>
                    <a:bodyPr/>
                    <a:lstStyle/>
                    <a:p>
                      <a:r>
                        <a:rPr lang="en-US" dirty="0"/>
                        <a:t>5</a:t>
                      </a:r>
                      <a:endParaRPr lang="ru-RU" dirty="0"/>
                    </a:p>
                  </a:txBody>
                  <a:tcPr/>
                </a:tc>
                <a:tc>
                  <a:txBody>
                    <a:bodyPr/>
                    <a:lstStyle/>
                    <a:p>
                      <a:r>
                        <a:rPr lang="uz-Latn-UZ" dirty="0"/>
                        <a:t>Ca</a:t>
                      </a:r>
                      <a:endParaRPr lang="ru-RU" dirty="0"/>
                    </a:p>
                  </a:txBody>
                  <a:tcPr/>
                </a:tc>
                <a:tc>
                  <a:txBody>
                    <a:bodyPr/>
                    <a:lstStyle/>
                    <a:p>
                      <a:r>
                        <a:rPr lang="ru-RU" dirty="0"/>
                        <a:t>3,6</a:t>
                      </a:r>
                    </a:p>
                  </a:txBody>
                  <a:tcPr/>
                </a:tc>
                <a:tc>
                  <a:txBody>
                    <a:bodyPr/>
                    <a:lstStyle/>
                    <a:p>
                      <a:r>
                        <a:rPr lang="ru-RU" dirty="0"/>
                        <a:t>1,37</a:t>
                      </a:r>
                    </a:p>
                  </a:txBody>
                  <a:tcPr/>
                </a:tc>
                <a:extLst>
                  <a:ext uri="{0D108BD9-81ED-4DB2-BD59-A6C34878D82A}">
                    <a16:rowId xmlns:a16="http://schemas.microsoft.com/office/drawing/2014/main" xmlns="" val="10005"/>
                  </a:ext>
                </a:extLst>
              </a:tr>
              <a:tr h="368517">
                <a:tc>
                  <a:txBody>
                    <a:bodyPr/>
                    <a:lstStyle/>
                    <a:p>
                      <a:r>
                        <a:rPr lang="en-US" dirty="0"/>
                        <a:t>6</a:t>
                      </a:r>
                      <a:endParaRPr lang="ru-RU" dirty="0"/>
                    </a:p>
                  </a:txBody>
                  <a:tcPr/>
                </a:tc>
                <a:tc>
                  <a:txBody>
                    <a:bodyPr/>
                    <a:lstStyle/>
                    <a:p>
                      <a:r>
                        <a:rPr lang="uz-Latn-UZ" dirty="0"/>
                        <a:t>Na</a:t>
                      </a:r>
                      <a:endParaRPr lang="ru-RU" dirty="0"/>
                    </a:p>
                  </a:txBody>
                  <a:tcPr/>
                </a:tc>
                <a:tc>
                  <a:txBody>
                    <a:bodyPr/>
                    <a:lstStyle/>
                    <a:p>
                      <a:r>
                        <a:rPr lang="uz-Latn-UZ" dirty="0"/>
                        <a:t>2,04</a:t>
                      </a:r>
                      <a:endParaRPr lang="ru-RU" dirty="0"/>
                    </a:p>
                  </a:txBody>
                  <a:tcPr/>
                </a:tc>
                <a:tc>
                  <a:txBody>
                    <a:bodyPr/>
                    <a:lstStyle/>
                    <a:p>
                      <a:r>
                        <a:rPr lang="uz-Latn-UZ" dirty="0"/>
                        <a:t>0,63</a:t>
                      </a:r>
                      <a:endParaRPr lang="ru-RU" dirty="0"/>
                    </a:p>
                  </a:txBody>
                  <a:tcPr/>
                </a:tc>
                <a:extLst>
                  <a:ext uri="{0D108BD9-81ED-4DB2-BD59-A6C34878D82A}">
                    <a16:rowId xmlns:a16="http://schemas.microsoft.com/office/drawing/2014/main" xmlns="" val="10006"/>
                  </a:ext>
                </a:extLst>
              </a:tr>
              <a:tr h="368517">
                <a:tc>
                  <a:txBody>
                    <a:bodyPr/>
                    <a:lstStyle/>
                    <a:p>
                      <a:r>
                        <a:rPr lang="en-US" dirty="0"/>
                        <a:t>7</a:t>
                      </a:r>
                      <a:endParaRPr lang="ru-RU" dirty="0"/>
                    </a:p>
                  </a:txBody>
                  <a:tcPr/>
                </a:tc>
                <a:tc>
                  <a:txBody>
                    <a:bodyPr/>
                    <a:lstStyle/>
                    <a:p>
                      <a:r>
                        <a:rPr lang="ru-RU" dirty="0"/>
                        <a:t>К</a:t>
                      </a:r>
                    </a:p>
                  </a:txBody>
                  <a:tcPr/>
                </a:tc>
                <a:tc>
                  <a:txBody>
                    <a:bodyPr/>
                    <a:lstStyle/>
                    <a:p>
                      <a:r>
                        <a:rPr lang="ru-RU" dirty="0"/>
                        <a:t>2,60</a:t>
                      </a:r>
                    </a:p>
                  </a:txBody>
                  <a:tcPr/>
                </a:tc>
                <a:tc>
                  <a:txBody>
                    <a:bodyPr/>
                    <a:lstStyle/>
                    <a:p>
                      <a:r>
                        <a:rPr lang="ru-RU" dirty="0"/>
                        <a:t>1,3</a:t>
                      </a:r>
                    </a:p>
                  </a:txBody>
                  <a:tcPr/>
                </a:tc>
                <a:extLst>
                  <a:ext uri="{0D108BD9-81ED-4DB2-BD59-A6C34878D82A}">
                    <a16:rowId xmlns:a16="http://schemas.microsoft.com/office/drawing/2014/main" xmlns="" val="10007"/>
                  </a:ext>
                </a:extLst>
              </a:tr>
              <a:tr h="368517">
                <a:tc>
                  <a:txBody>
                    <a:bodyPr/>
                    <a:lstStyle/>
                    <a:p>
                      <a:r>
                        <a:rPr lang="en-US" dirty="0"/>
                        <a:t>8</a:t>
                      </a:r>
                      <a:endParaRPr lang="ru-RU" dirty="0"/>
                    </a:p>
                  </a:txBody>
                  <a:tcPr/>
                </a:tc>
                <a:tc>
                  <a:txBody>
                    <a:bodyPr/>
                    <a:lstStyle/>
                    <a:p>
                      <a:r>
                        <a:rPr lang="uz-Latn-UZ" dirty="0"/>
                        <a:t>Mg</a:t>
                      </a:r>
                      <a:endParaRPr lang="ru-RU" dirty="0"/>
                    </a:p>
                  </a:txBody>
                  <a:tcPr/>
                </a:tc>
                <a:tc>
                  <a:txBody>
                    <a:bodyPr/>
                    <a:lstStyle/>
                    <a:p>
                      <a:r>
                        <a:rPr lang="uz-Latn-UZ" dirty="0"/>
                        <a:t>2,10</a:t>
                      </a:r>
                      <a:endParaRPr lang="ru-RU" dirty="0"/>
                    </a:p>
                  </a:txBody>
                  <a:tcPr/>
                </a:tc>
                <a:tc>
                  <a:txBody>
                    <a:bodyPr/>
                    <a:lstStyle/>
                    <a:p>
                      <a:r>
                        <a:rPr lang="uz-Latn-UZ" dirty="0"/>
                        <a:t>0,60</a:t>
                      </a:r>
                      <a:endParaRPr lang="ru-RU" dirty="0"/>
                    </a:p>
                  </a:txBody>
                  <a:tcPr/>
                </a:tc>
                <a:extLst>
                  <a:ext uri="{0D108BD9-81ED-4DB2-BD59-A6C34878D82A}">
                    <a16:rowId xmlns:a16="http://schemas.microsoft.com/office/drawing/2014/main" xmlns="" val="10008"/>
                  </a:ext>
                </a:extLst>
              </a:tr>
              <a:tr h="368517">
                <a:tc>
                  <a:txBody>
                    <a:bodyPr/>
                    <a:lstStyle/>
                    <a:p>
                      <a:r>
                        <a:rPr lang="en-US" dirty="0"/>
                        <a:t>9</a:t>
                      </a:r>
                      <a:endParaRPr lang="ru-RU" dirty="0"/>
                    </a:p>
                  </a:txBody>
                  <a:tcPr/>
                </a:tc>
                <a:tc>
                  <a:txBody>
                    <a:bodyPr/>
                    <a:lstStyle/>
                    <a:p>
                      <a:r>
                        <a:rPr lang="uz-Latn-UZ" dirty="0"/>
                        <a:t>Ti</a:t>
                      </a:r>
                      <a:endParaRPr lang="ru-RU" dirty="0"/>
                    </a:p>
                  </a:txBody>
                  <a:tcPr/>
                </a:tc>
                <a:tc>
                  <a:txBody>
                    <a:bodyPr/>
                    <a:lstStyle/>
                    <a:p>
                      <a:r>
                        <a:rPr lang="uz-Latn-UZ" dirty="0"/>
                        <a:t>0,60</a:t>
                      </a:r>
                      <a:endParaRPr lang="ru-RU" dirty="0"/>
                    </a:p>
                  </a:txBody>
                  <a:tcPr/>
                </a:tc>
                <a:tc>
                  <a:txBody>
                    <a:bodyPr/>
                    <a:lstStyle/>
                    <a:p>
                      <a:r>
                        <a:rPr lang="uz-Latn-UZ" dirty="0"/>
                        <a:t>0,46</a:t>
                      </a:r>
                      <a:endParaRPr lang="ru-RU" dirty="0"/>
                    </a:p>
                  </a:txBody>
                  <a:tcPr/>
                </a:tc>
                <a:extLst>
                  <a:ext uri="{0D108BD9-81ED-4DB2-BD59-A6C34878D82A}">
                    <a16:rowId xmlns:a16="http://schemas.microsoft.com/office/drawing/2014/main" xmlns="" val="10009"/>
                  </a:ext>
                </a:extLst>
              </a:tr>
              <a:tr h="368517">
                <a:tc>
                  <a:txBody>
                    <a:bodyPr/>
                    <a:lstStyle/>
                    <a:p>
                      <a:r>
                        <a:rPr lang="en-US" dirty="0"/>
                        <a:t>10</a:t>
                      </a:r>
                      <a:endParaRPr lang="ru-RU" dirty="0"/>
                    </a:p>
                  </a:txBody>
                  <a:tcPr/>
                </a:tc>
                <a:tc>
                  <a:txBody>
                    <a:bodyPr/>
                    <a:lstStyle/>
                    <a:p>
                      <a:r>
                        <a:rPr lang="uz-Latn-UZ" dirty="0"/>
                        <a:t>H</a:t>
                      </a:r>
                      <a:endParaRPr lang="ru-RU" dirty="0"/>
                    </a:p>
                  </a:txBody>
                  <a:tcPr/>
                </a:tc>
                <a:tc>
                  <a:txBody>
                    <a:bodyPr/>
                    <a:lstStyle/>
                    <a:p>
                      <a:r>
                        <a:rPr lang="uz-Latn-UZ" dirty="0"/>
                        <a:t>0,15</a:t>
                      </a:r>
                      <a:endParaRPr lang="ru-RU" dirty="0"/>
                    </a:p>
                  </a:txBody>
                  <a:tcPr/>
                </a:tc>
                <a:tc>
                  <a:txBody>
                    <a:bodyPr/>
                    <a:lstStyle/>
                    <a:p>
                      <a:r>
                        <a:rPr lang="ru-RU" dirty="0"/>
                        <a:t>5,40</a:t>
                      </a:r>
                    </a:p>
                  </a:txBody>
                  <a:tcPr/>
                </a:tc>
                <a:extLst>
                  <a:ext uri="{0D108BD9-81ED-4DB2-BD59-A6C34878D82A}">
                    <a16:rowId xmlns:a16="http://schemas.microsoft.com/office/drawing/2014/main" xmlns="" val="10010"/>
                  </a:ext>
                </a:extLst>
              </a:tr>
              <a:tr h="368517">
                <a:tc>
                  <a:txBody>
                    <a:bodyPr/>
                    <a:lstStyle/>
                    <a:p>
                      <a:r>
                        <a:rPr lang="en-US" dirty="0"/>
                        <a:t>11</a:t>
                      </a:r>
                      <a:endParaRPr lang="ru-RU" dirty="0"/>
                    </a:p>
                  </a:txBody>
                  <a:tcPr/>
                </a:tc>
                <a:tc>
                  <a:txBody>
                    <a:bodyPr/>
                    <a:lstStyle/>
                    <a:p>
                      <a:r>
                        <a:rPr lang="ru-RU" dirty="0"/>
                        <a:t>С</a:t>
                      </a:r>
                    </a:p>
                  </a:txBody>
                  <a:tcPr/>
                </a:tc>
                <a:tc>
                  <a:txBody>
                    <a:bodyPr/>
                    <a:lstStyle/>
                    <a:p>
                      <a:r>
                        <a:rPr lang="ru-RU" dirty="0"/>
                        <a:t>0,10</a:t>
                      </a:r>
                    </a:p>
                  </a:txBody>
                  <a:tcPr/>
                </a:tc>
                <a:tc>
                  <a:txBody>
                    <a:bodyPr/>
                    <a:lstStyle/>
                    <a:p>
                      <a:r>
                        <a:rPr lang="ru-RU" dirty="0"/>
                        <a:t>2,0 </a:t>
                      </a:r>
                    </a:p>
                  </a:txBody>
                  <a:tcPr/>
                </a:tc>
                <a:extLst>
                  <a:ext uri="{0D108BD9-81ED-4DB2-BD59-A6C34878D82A}">
                    <a16:rowId xmlns:a16="http://schemas.microsoft.com/office/drawing/2014/main" xmlns="" val="10011"/>
                  </a:ext>
                </a:extLst>
              </a:tr>
              <a:tr h="368517">
                <a:tc>
                  <a:txBody>
                    <a:bodyPr/>
                    <a:lstStyle/>
                    <a:p>
                      <a:r>
                        <a:rPr lang="en-US" dirty="0"/>
                        <a:t>12</a:t>
                      </a:r>
                      <a:endParaRPr lang="ru-RU" dirty="0"/>
                    </a:p>
                  </a:txBody>
                  <a:tcPr/>
                </a:tc>
                <a:tc>
                  <a:txBody>
                    <a:bodyPr/>
                    <a:lstStyle/>
                    <a:p>
                      <a:r>
                        <a:rPr lang="uz-Latn-UZ" dirty="0"/>
                        <a:t>s</a:t>
                      </a:r>
                      <a:endParaRPr lang="ru-RU" dirty="0"/>
                    </a:p>
                  </a:txBody>
                  <a:tcPr/>
                </a:tc>
                <a:tc>
                  <a:txBody>
                    <a:bodyPr/>
                    <a:lstStyle/>
                    <a:p>
                      <a:r>
                        <a:rPr lang="uz-Latn-UZ" dirty="0"/>
                        <a:t>0,09</a:t>
                      </a:r>
                      <a:endParaRPr lang="ru-RU" dirty="0"/>
                    </a:p>
                  </a:txBody>
                  <a:tcPr/>
                </a:tc>
                <a:tc>
                  <a:txBody>
                    <a:bodyPr/>
                    <a:lstStyle/>
                    <a:p>
                      <a:r>
                        <a:rPr lang="uz-Latn-UZ" dirty="0"/>
                        <a:t>0,085</a:t>
                      </a:r>
                      <a:endParaRPr lang="ru-RU" dirty="0"/>
                    </a:p>
                  </a:txBody>
                  <a:tcPr/>
                </a:tc>
                <a:extLst>
                  <a:ext uri="{0D108BD9-81ED-4DB2-BD59-A6C34878D82A}">
                    <a16:rowId xmlns:a16="http://schemas.microsoft.com/office/drawing/2014/main" xmlns="" val="10012"/>
                  </a:ext>
                </a:extLst>
              </a:tr>
              <a:tr h="368517">
                <a:tc>
                  <a:txBody>
                    <a:bodyPr/>
                    <a:lstStyle/>
                    <a:p>
                      <a:r>
                        <a:rPr lang="en-US" dirty="0"/>
                        <a:t>13</a:t>
                      </a:r>
                      <a:endParaRPr lang="ru-RU" dirty="0"/>
                    </a:p>
                  </a:txBody>
                  <a:tcPr/>
                </a:tc>
                <a:tc>
                  <a:txBody>
                    <a:bodyPr/>
                    <a:lstStyle/>
                    <a:p>
                      <a:r>
                        <a:rPr lang="uz-Latn-UZ" dirty="0"/>
                        <a:t>p</a:t>
                      </a:r>
                      <a:endParaRPr lang="ru-RU" dirty="0"/>
                    </a:p>
                  </a:txBody>
                  <a:tcPr/>
                </a:tc>
                <a:tc>
                  <a:txBody>
                    <a:bodyPr/>
                    <a:lstStyle/>
                    <a:p>
                      <a:r>
                        <a:rPr lang="uz-Latn-UZ" dirty="0"/>
                        <a:t>0,08</a:t>
                      </a:r>
                      <a:endParaRPr lang="ru-RU" dirty="0"/>
                    </a:p>
                  </a:txBody>
                  <a:tcPr/>
                </a:tc>
                <a:tc>
                  <a:txBody>
                    <a:bodyPr/>
                    <a:lstStyle/>
                    <a:p>
                      <a:r>
                        <a:rPr lang="uz-Latn-UZ" dirty="0"/>
                        <a:t>0,09</a:t>
                      </a:r>
                      <a:endParaRPr lang="ru-RU" dirty="0"/>
                    </a:p>
                  </a:txBody>
                  <a:tcPr/>
                </a:tc>
                <a:extLst>
                  <a:ext uri="{0D108BD9-81ED-4DB2-BD59-A6C34878D82A}">
                    <a16:rowId xmlns:a16="http://schemas.microsoft.com/office/drawing/2014/main" xmlns="" val="10013"/>
                  </a:ext>
                </a:extLst>
              </a:tr>
            </a:tbl>
          </a:graphicData>
        </a:graphic>
      </p:graphicFrame>
      <p:sp>
        <p:nvSpPr>
          <p:cNvPr id="6" name="Прямоугольник 5"/>
          <p:cNvSpPr/>
          <p:nvPr/>
        </p:nvSpPr>
        <p:spPr>
          <a:xfrm>
            <a:off x="973123" y="161299"/>
            <a:ext cx="7533313" cy="646331"/>
          </a:xfrm>
          <a:prstGeom prst="rect">
            <a:avLst/>
          </a:prstGeom>
        </p:spPr>
        <p:txBody>
          <a:bodyPr wrap="square">
            <a:spAutoFit/>
          </a:bodyPr>
          <a:lstStyle/>
          <a:p>
            <a:r>
              <a:rPr lang="uz-Latn-UZ" dirty="0"/>
              <a:t>Litosfera va tuproq tarkibidagi kimyoviy elementlarning nisbati, % hisobida (A.P.Vinogradov bo‘yicha)</a:t>
            </a:r>
          </a:p>
        </p:txBody>
      </p:sp>
    </p:spTree>
    <p:extLst>
      <p:ext uri="{BB962C8B-B14F-4D97-AF65-F5344CB8AC3E}">
        <p14:creationId xmlns:p14="http://schemas.microsoft.com/office/powerpoint/2010/main" val="352321191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5895"/>
            <a:ext cx="8961616" cy="5655468"/>
          </a:xfrm>
        </p:spPr>
        <p:txBody>
          <a:bodyPr>
            <a:normAutofit lnSpcReduction="10000"/>
          </a:bodyPr>
          <a:lstStyle/>
          <a:p>
            <a:pPr algn="just"/>
            <a:r>
              <a:rPr lang="uz-Latn-UZ" sz="2400" dirty="0">
                <a:latin typeface="Times New Roman" pitchFamily="18" charset="0"/>
                <a:cs typeface="Times New Roman" pitchFamily="18" charset="0"/>
              </a:rPr>
              <a:t>Tuproq tarkibidagi azot, uglerod va fosfor elementlarining ko‘pligi muhim ahamiyatga ega bo‘lib, bu elementlar tuproq hosil bo‘lish jarayonida to‘planib borgan. Tuproqlar geografiyasi nuqtayi nazaridan qaralganda tuproqlaming kimyoviy tarkibi ona jinslar tarkibi bilan bog‘liq.</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Har qanday tizimlar tuzilma (struktura)si - bu uning qismlarining o‘zaro munosabati bilan bog‘liqdir. Har xil shakl va oichamdagi tuproq element (qism, agregat)lari yigindisidan tuproq tuzilmasi vujudga keladi. Tuproq qancha donador boisa tuzilmali tuproq, donador boimasa tuzilmasiz tuproq deyiladi. </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Dehqonchilikda haydalma qatlamda hajmi 10-1 mm li agre- gatlaming to‘planishi eng tuzilmali holat ekanligi ma’lum. Tuproq unumdorligida yana, ayniqsa 0,25 dan 0,05 mm gacha o‘lchamli mikrotuzilmalarning roli ham sezilarli. Ular 0 ‘rta Osiyoning bo‘z tuproqlarida ekinlardan yuqori hosil olishni ta’minlaydi</a:t>
            </a:r>
            <a:r>
              <a:rPr lang="uz-Latn-UZ" sz="2000" dirty="0"/>
              <a:t>. </a:t>
            </a:r>
            <a:r>
              <a:rPr lang="ru-RU" dirty="0"/>
              <a:t/>
            </a:r>
            <a:br>
              <a:rPr lang="ru-RU" dirty="0"/>
            </a:br>
            <a:r>
              <a:rPr lang="ru-RU" dirty="0"/>
              <a:t> </a:t>
            </a:r>
          </a:p>
        </p:txBody>
      </p:sp>
    </p:spTree>
    <p:extLst>
      <p:ext uri="{BB962C8B-B14F-4D97-AF65-F5344CB8AC3E}">
        <p14:creationId xmlns:p14="http://schemas.microsoft.com/office/powerpoint/2010/main" val="48173760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8783"/>
            <a:ext cx="8869338" cy="5722580"/>
          </a:xfrm>
        </p:spPr>
        <p:txBody>
          <a:bodyPr>
            <a:normAutofit fontScale="85000" lnSpcReduction="20000"/>
          </a:bodyPr>
          <a:lstStyle/>
          <a:p>
            <a:pPr algn="just"/>
            <a:r>
              <a:rPr lang="en-US" sz="2400" dirty="0" err="1">
                <a:latin typeface="Times New Roman" pitchFamily="18" charset="0"/>
                <a:cs typeface="Times New Roman" pitchFamily="18" charset="0"/>
              </a:rPr>
              <a:t>Mavzu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metallar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ifloslanishi</a:t>
            </a:r>
            <a:r>
              <a:rPr lang="uz-Latn-UZ"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1.Кimyoviy iflоslаnish y</a:t>
            </a:r>
            <a:r>
              <a:rPr lang="en-US" sz="2400" dirty="0">
                <a:latin typeface="Times New Roman" pitchFamily="18" charset="0"/>
                <a:cs typeface="Times New Roman" pitchFamily="18" charset="0"/>
              </a:rPr>
              <a:t> o’</a:t>
            </a:r>
            <a:r>
              <a:rPr lang="uz-Cyrl-UZ" sz="2400" dirty="0">
                <a:latin typeface="Times New Roman" pitchFamily="18" charset="0"/>
                <a:cs typeface="Times New Roman" pitchFamily="18" charset="0"/>
              </a:rPr>
              <a:t>llаri</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2.Og’ir metallar bilan iflanish</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2.Кimyoviy iflоslаnishni оldin оlishyo’llаri</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«Оgir mеtаllаr» dеgаndа хакiкаtdаn хаm оdаmlаrgа vа хаyvоnlаrgа хаvfli коnцеntrацiyadа b</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lgаn nisbiy аtоm mаssаsi 40 dаn оrtiк elеmеntlаr (каm) коnцеntrацiyasi usimliк vа хаyvоnlаrgа fоydаli bulishi mumкin. Аmmо хакiкiy, zахаrli хаvfli «оgir mеtаl» elеmеntlаri bоrкi, bulаrgа simоb (Hg), каdmiy (Cd), кurgоshin (Pb)  кirаdi. Bu uchtа elеmеnt sаnоаtdа vа trаnspоrtdа кup ishlаtilib аtrоf-muхitni iflоslаntirаdi, оdаmlаr, хаyvоnlаr vа usimliкlаrning zахаrlаnishi хаvfi tugilаdi. </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Tuprо</a:t>
            </a:r>
            <a:r>
              <a:rPr lang="uz-Latn-UZ" sz="2400" dirty="0">
                <a:latin typeface="Times New Roman" pitchFamily="18" charset="0"/>
                <a:cs typeface="Times New Roman" pitchFamily="18" charset="0"/>
              </a:rPr>
              <a:t>q</a:t>
            </a:r>
            <a:r>
              <a:rPr lang="uz-Cyrl-UZ" sz="2400" dirty="0">
                <a:latin typeface="Times New Roman" pitchFamily="18" charset="0"/>
                <a:cs typeface="Times New Roman" pitchFamily="18" charset="0"/>
              </a:rPr>
              <a:t>ning оg</a:t>
            </a:r>
            <a:r>
              <a:rPr lang="uz-Latn-UZ" sz="2400" dirty="0">
                <a:latin typeface="Times New Roman" pitchFamily="18" charset="0"/>
                <a:cs typeface="Times New Roman" pitchFamily="18" charset="0"/>
              </a:rPr>
              <a:t>’</a:t>
            </a:r>
            <a:r>
              <a:rPr lang="uz-Cyrl-UZ" sz="2400" dirty="0">
                <a:latin typeface="Times New Roman" pitchFamily="18" charset="0"/>
                <a:cs typeface="Times New Roman" pitchFamily="18" charset="0"/>
              </a:rPr>
              <a:t>ir mеtаllаr bilаn iflоslаnishmаnbаlаri аsоsаn mеtаll ishlаb chiкаrishsаnоаti chiкindilаri, sаnоаt chiкindilаri, turli yoкilgilаrning yonishmахsulоti, аvtоmоbil dudlаri vа chiкindi gаzlаr, к/х dа ishlаtilаdigаn хimiкаtlаr vа bоshкаlаrdir.</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Хisоblаrgа каrаgаndа, mеtаllurgiya sаnоаti хаr yili </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rtа хisоbdа 150 ming tоnnаgаchа mis, 120000 tоnnа ruх, 90000 tоnnа аtrоfidа кurgоshin 12000 tоnnа niкеlь, 1,5 ming tоnnа mоlibdеn, 800 tоnnа коbаlьt, 30 tоnnа simbоni аtrоf-muхitgа chiкаrib turаdi.</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8945760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613" y="507958"/>
            <a:ext cx="9257224" cy="6203236"/>
          </a:xfrm>
        </p:spPr>
        <p:txBody>
          <a:bodyPr>
            <a:noAutofit/>
          </a:bodyPr>
          <a:lstStyle/>
          <a:p>
            <a:pPr algn="just"/>
            <a:r>
              <a:rPr lang="uz-Cyrl-UZ" sz="2800" dirty="0">
                <a:latin typeface="Times New Roman" pitchFamily="18" charset="0"/>
                <a:cs typeface="Times New Roman" pitchFamily="18" charset="0"/>
              </a:rPr>
              <a:t>Tuprоq o’zigа yadrоviy, enеrgеtiк vа bоshqа rаdiоакtiv chiqindilаr bilаn birgа tushаdigаn rаdiоакtiv mоddаlаri to’plаshхususiyatigа egа. SHuningdек, rаdiоizоtоplаrdаn fоydаlаnаyotgаndа rеакtоrlаr, tiibiyot muаssаsаlаri tuprоqqа zаrаrli rаdiоакtiv mоddаlаrni аjrаtаdi, yadrо sinоvlаridаn кеyingi rаdiоакtiv yog’ingаrchiliklаr hаm jidiy хаvf tug’diradi. Rаdiоакtiv izаtоplаrdаn eng хаvflisi </a:t>
            </a:r>
            <a:r>
              <a:rPr lang="uz-Cyrl-UZ" sz="2800" baseline="30000" dirty="0">
                <a:latin typeface="Times New Roman" pitchFamily="18" charset="0"/>
                <a:cs typeface="Times New Roman" pitchFamily="18" charset="0"/>
              </a:rPr>
              <a:t>90</a:t>
            </a:r>
            <a:r>
              <a:rPr lang="uz-Cyrl-UZ" sz="2800" dirty="0">
                <a:latin typeface="Times New Roman" pitchFamily="18" charset="0"/>
                <a:cs typeface="Times New Roman" pitchFamily="18" charset="0"/>
              </a:rPr>
              <a:t>Sr, </a:t>
            </a:r>
            <a:r>
              <a:rPr lang="uz-Cyrl-UZ" sz="2800" baseline="30000" dirty="0">
                <a:latin typeface="Times New Roman" pitchFamily="18" charset="0"/>
                <a:cs typeface="Times New Roman" pitchFamily="18" charset="0"/>
              </a:rPr>
              <a:t>i;&lt;7</a:t>
            </a:r>
            <a:r>
              <a:rPr lang="uz-Cyrl-UZ" sz="2800" dirty="0">
                <a:latin typeface="Times New Roman" pitchFamily="18" charset="0"/>
                <a:cs typeface="Times New Roman" pitchFamily="18" charset="0"/>
              </a:rPr>
              <a:t>Cs dir, rаdiоакtiv mоddаlаr оzuqа zаnjirigа qo’shilаdi vа tiriк orgаnizmlаrni zаhаrlаydi. Оrgаnizmning zararlanishi individuаl bo’lishi hаm (mаsаlаn, хаvfli o’simtаlаrning hоsil bo’lishi). bo’lаjак аvlоdlаr sаlоmаtligi uchun jidiy хаvf sоluvchi gеnеtiк bo’lishi hаm mumкin.</a:t>
            </a:r>
            <a:endParaRPr lang="ru-RU" sz="2800" dirty="0">
              <a:latin typeface="Times New Roman" pitchFamily="18" charset="0"/>
              <a:cs typeface="Times New Roman" pitchFamily="18" charset="0"/>
            </a:endParaRPr>
          </a:p>
          <a:p>
            <a:endParaRPr lang="uz-Latn-UZ" sz="2800" dirty="0">
              <a:latin typeface="Times New Roman" pitchFamily="18" charset="0"/>
              <a:cs typeface="Times New Roman" pitchFamily="18" charset="0"/>
            </a:endParaRPr>
          </a:p>
        </p:txBody>
      </p:sp>
    </p:spTree>
    <p:extLst>
      <p:ext uri="{BB962C8B-B14F-4D97-AF65-F5344CB8AC3E}">
        <p14:creationId xmlns:p14="http://schemas.microsoft.com/office/powerpoint/2010/main" val="408919484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1886" y="461394"/>
            <a:ext cx="9297398" cy="6257813"/>
          </a:xfrm>
        </p:spPr>
        <p:txBody>
          <a:bodyPr>
            <a:normAutofit lnSpcReduction="10000"/>
          </a:bodyPr>
          <a:lstStyle/>
          <a:p>
            <a:pPr algn="just"/>
            <a:r>
              <a:rPr lang="uz-Cyrl-UZ" sz="2800" dirty="0">
                <a:latin typeface="Times New Roman" pitchFamily="18" charset="0"/>
                <a:cs typeface="Times New Roman" pitchFamily="18" charset="0"/>
              </a:rPr>
              <a:t>Tuprоqni iflоslаydigаn кimyoviy mоddаlаrgа каnsеrоgеnlаr hаm кirаdi. Bulаr кimyoviy, fiziкаviy vа biоlоgiк mоddаlаr bo’lib, ulаr hаyvоn orgаmzmlаridа o’simtаlаr paydo bo’lishidа каttа rоl o'ynaydi. Politsiklik aromatik uglеvаdоrоdlаr (PAU) kabi konserogenlаr ayniqsa keng tаrqаlgаn. Bu guruhgа 200 gаcha agentlаr, jumladаn benz (a) peren (BP), 7, 12 - dimetilbenz (a) antrasen. dibenz (oc.A) antrosen кirаdi. Eng ma’lum vа fаоl vаkili — BP boTib u BAU guruhining indiкаtоri hisоblаnаdi.Tuprоqning каnsеrоgеnlаr bilаn iflоslаnishining аsоsiy mаnbаlаri</a:t>
            </a:r>
            <a:endParaRPr lang="ru-RU" sz="2800" dirty="0">
              <a:latin typeface="Times New Roman" pitchFamily="18" charset="0"/>
              <a:cs typeface="Times New Roman" pitchFamily="18" charset="0"/>
            </a:endParaRPr>
          </a:p>
          <a:p>
            <a:pPr algn="just"/>
            <a:r>
              <a:rPr lang="uz-Cyrl-UZ" sz="2800" dirty="0">
                <a:latin typeface="Times New Roman" pitchFamily="18" charset="0"/>
                <a:cs typeface="Times New Roman" pitchFamily="18" charset="0"/>
              </a:rPr>
              <a:t>samolyotlаrdаn, avtotransportdаn ajraladigаn gаzlаr, sаnоаt коrхоnаlаri, issiqlik elektrostansiyalаri, qozonxonalаr vа hокаzоlаr chiqindiiari hisоblаnаdi. Каnsеrоgеnlаr tuprоqqа аtmоsfеrаdаn chang zarra­chalаri bilаn neftning yoкi uni qаytа ishlаshmahsulotiarning oqib ketishi оqibаtidа tushаdi.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4256706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93615"/>
            <a:ext cx="8953227" cy="5781303"/>
          </a:xfrm>
        </p:spPr>
        <p:txBody>
          <a:bodyPr>
            <a:normAutofit fontScale="92500" lnSpcReduction="10000"/>
          </a:bodyPr>
          <a:lstStyle/>
          <a:p>
            <a:pPr algn="just"/>
            <a:r>
              <a:rPr lang="ru-RU" dirty="0">
                <a:latin typeface="Times New Roman" pitchFamily="18" charset="0"/>
                <a:cs typeface="Times New Roman" pitchFamily="18" charset="0"/>
              </a:rPr>
              <a:t>  </a:t>
            </a:r>
            <a:r>
              <a:rPr lang="uz-Cyrl-UZ" sz="2800" dirty="0">
                <a:latin typeface="Times New Roman" pitchFamily="18" charset="0"/>
                <a:cs typeface="Times New Roman" pitchFamily="18" charset="0"/>
              </a:rPr>
              <a:t> Каnsеrоgеnlаr deyarli bаrchа еrlаrdаgi tuprоqdа uchrаydi, аmmо iflоslаnish dаrаjаsi bo'yicha bir-biridаn аnchа fаrqlаnadi.</a:t>
            </a:r>
            <a:endParaRPr lang="ru-RU"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        </a:t>
            </a:r>
            <a:r>
              <a:rPr lang="uz-Cyrl-UZ" sz="2800" dirty="0">
                <a:latin typeface="Times New Roman" pitchFamily="18" charset="0"/>
                <a:cs typeface="Times New Roman" pitchFamily="18" charset="0"/>
              </a:rPr>
              <a:t>Каnsеrоgеnlаrning tuprоqdаgi sоlishtirmа оg’irligi (kanscrogcn uglеvаdоrоdlаrning «fon» dаrаjаsi) каttа emаs vа insоn uchun каttа хаvf tug’dirmаydi. Tuprоqning iflоslаnishidаn аsоsiy хаvf аtmоsfеrаning glоbаl iflоslаnishigа bоg’liq.</a:t>
            </a:r>
            <a:endParaRPr lang="ru-RU" sz="2800" dirty="0">
              <a:latin typeface="Times New Roman" pitchFamily="18" charset="0"/>
              <a:cs typeface="Times New Roman" pitchFamily="18" charset="0"/>
            </a:endParaRPr>
          </a:p>
          <a:p>
            <a:pPr algn="just"/>
            <a:r>
              <a:rPr lang="uz-Cyrl-UZ" sz="2800" dirty="0">
                <a:latin typeface="Times New Roman" pitchFamily="18" charset="0"/>
                <a:cs typeface="Times New Roman" pitchFamily="18" charset="0"/>
              </a:rPr>
              <a:t>2.So’nggi yillаrdа mахsus ilmiy vа к/х  аdаbiyotlаridа «оgir mеtаllаr» dеgаn ibоrа pаydо buldi. Bu ibоrа sаlbiy mаъnоni bildirib usimliкlаr v ахаyvоnlаr uchun zахаrli хаmdа хаvfli bulgаn кimyoviy elеmеntlаr bundа nаzаrdа tutilаdi. Оgir mеtаllаr, bu zichligi 5 g/sm</a:t>
            </a:r>
            <a:r>
              <a:rPr lang="uz-Cyrl-UZ" sz="2800" baseline="30000" dirty="0">
                <a:latin typeface="Times New Roman" pitchFamily="18" charset="0"/>
                <a:cs typeface="Times New Roman" pitchFamily="18" charset="0"/>
              </a:rPr>
              <a:t>3</a:t>
            </a:r>
            <a:r>
              <a:rPr lang="uz-Cyrl-UZ" sz="2800" dirty="0">
                <a:latin typeface="Times New Roman" pitchFamily="18" charset="0"/>
                <a:cs typeface="Times New Roman" pitchFamily="18" charset="0"/>
              </a:rPr>
              <a:t> dаn кup bulgаn bir guruх кimyoviy elеmеntlаrdir. Biоlоgiк аdаbiyotlаrdа «оgir mеtаllаr» dеb аtоm mаssаsi 40 dаn кup bulgаn кimyoviy elеmеntlаr guruхigа аytilаdi.</a:t>
            </a:r>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24146273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269421"/>
            <a:ext cx="11307837" cy="873579"/>
          </a:xfrm>
        </p:spPr>
        <p:txBody>
          <a:bodyPr>
            <a:noAutofit/>
          </a:bodyPr>
          <a:lstStyle/>
          <a:p>
            <a:pPr algn="ctr"/>
            <a:r>
              <a:rPr lang="ru-RU" sz="3200" dirty="0"/>
              <a:t>.</a:t>
            </a:r>
            <a:br>
              <a:rPr lang="ru-RU" sz="3200" dirty="0"/>
            </a:br>
            <a:endParaRPr lang="ru-RU" sz="3000" dirty="0">
              <a:solidFill>
                <a:schemeClr val="tx1"/>
              </a:solidFill>
            </a:endParaRPr>
          </a:p>
        </p:txBody>
      </p:sp>
      <p:sp>
        <p:nvSpPr>
          <p:cNvPr id="3" name="Объект 2"/>
          <p:cNvSpPr>
            <a:spLocks noGrp="1"/>
          </p:cNvSpPr>
          <p:nvPr>
            <p:ph idx="1"/>
          </p:nvPr>
        </p:nvSpPr>
        <p:spPr>
          <a:xfrm>
            <a:off x="335559" y="486562"/>
            <a:ext cx="9504727" cy="6056852"/>
          </a:xfrm>
        </p:spPr>
        <p:txBody>
          <a:bodyPr>
            <a:normAutofit fontScale="85000" lnSpcReduction="10000"/>
          </a:bodyPr>
          <a:lstStyle/>
          <a:p>
            <a:pPr algn="just"/>
            <a:r>
              <a:rPr lang="uz-Cyrl-UZ" sz="3200" dirty="0">
                <a:latin typeface="Times New Roman" pitchFamily="18" charset="0"/>
                <a:cs typeface="Times New Roman" pitchFamily="18" charset="0"/>
              </a:rPr>
              <a:t>Оgir mеtаllаrgа </a:t>
            </a:r>
            <a:r>
              <a:rPr lang="uz-Cyrl-UZ" sz="3200" dirty="0">
                <a:solidFill>
                  <a:srgbClr val="FF0000"/>
                </a:solidFill>
                <a:latin typeface="Times New Roman" pitchFamily="18" charset="0"/>
                <a:cs typeface="Times New Roman" pitchFamily="18" charset="0"/>
              </a:rPr>
              <a:t>ftоr, vаnnаdiy, хrоm, mаrgаnец, коbаlьt, niкеlь, mis, ruх, mishьyaк, mоlibdеn, каdmiy, simоb, qo’rgоshin, vоlьfrаm, vismut, tеmir, sur’mа </a:t>
            </a:r>
            <a:r>
              <a:rPr lang="uz-Cyrl-UZ" sz="3200" dirty="0">
                <a:latin typeface="Times New Roman" pitchFamily="18" charset="0"/>
                <a:cs typeface="Times New Roman" pitchFamily="18" charset="0"/>
              </a:rPr>
              <a:t>vа bоshqаlаr кirаdi. Аtrоf-muхit uchun хаvflilаri </a:t>
            </a:r>
            <a:r>
              <a:rPr lang="uz-Cyrl-UZ" sz="3200" dirty="0">
                <a:solidFill>
                  <a:srgbClr val="FF0000"/>
                </a:solidFill>
                <a:latin typeface="Times New Roman" pitchFamily="18" charset="0"/>
                <a:cs typeface="Times New Roman" pitchFamily="18" charset="0"/>
              </a:rPr>
              <a:t>simоb, к</a:t>
            </a:r>
            <a:r>
              <a:rPr lang="en-US" sz="3200" dirty="0">
                <a:solidFill>
                  <a:srgbClr val="FF0000"/>
                </a:solidFill>
                <a:latin typeface="Times New Roman" pitchFamily="18" charset="0"/>
                <a:cs typeface="Times New Roman" pitchFamily="18" charset="0"/>
              </a:rPr>
              <a:t>o’</a:t>
            </a:r>
            <a:r>
              <a:rPr lang="uz-Cyrl-UZ" sz="3200" dirty="0">
                <a:solidFill>
                  <a:srgbClr val="FF0000"/>
                </a:solidFill>
                <a:latin typeface="Times New Roman" pitchFamily="18" charset="0"/>
                <a:cs typeface="Times New Roman" pitchFamily="18" charset="0"/>
              </a:rPr>
              <a:t>rg</a:t>
            </a:r>
            <a:r>
              <a:rPr lang="en-US" sz="3200" dirty="0">
                <a:solidFill>
                  <a:srgbClr val="FF0000"/>
                </a:solidFill>
                <a:latin typeface="Times New Roman" pitchFamily="18" charset="0"/>
                <a:cs typeface="Times New Roman" pitchFamily="18" charset="0"/>
              </a:rPr>
              <a:t>’</a:t>
            </a:r>
            <a:r>
              <a:rPr lang="uz-Cyrl-UZ" sz="3200" dirty="0">
                <a:solidFill>
                  <a:srgbClr val="FF0000"/>
                </a:solidFill>
                <a:latin typeface="Times New Roman" pitchFamily="18" charset="0"/>
                <a:cs typeface="Times New Roman" pitchFamily="18" charset="0"/>
              </a:rPr>
              <a:t>оshin, каdmiy, mish</a:t>
            </a:r>
            <a:r>
              <a:rPr lang="en-US" sz="3200" dirty="0">
                <a:solidFill>
                  <a:srgbClr val="FF0000"/>
                </a:solidFill>
                <a:latin typeface="Times New Roman" pitchFamily="18" charset="0"/>
                <a:cs typeface="Times New Roman" pitchFamily="18" charset="0"/>
              </a:rPr>
              <a:t>’</a:t>
            </a:r>
            <a:r>
              <a:rPr lang="uz-Cyrl-UZ" sz="3200" dirty="0">
                <a:solidFill>
                  <a:srgbClr val="FF0000"/>
                </a:solidFill>
                <a:latin typeface="Times New Roman" pitchFamily="18" charset="0"/>
                <a:cs typeface="Times New Roman" pitchFamily="18" charset="0"/>
              </a:rPr>
              <a:t>yaк, sеlеn, ftоr</a:t>
            </a:r>
            <a:r>
              <a:rPr lang="uz-Cyrl-UZ" sz="3200" dirty="0">
                <a:latin typeface="Times New Roman" pitchFamily="18" charset="0"/>
                <a:cs typeface="Times New Roman" pitchFamily="18" charset="0"/>
              </a:rPr>
              <a:t> elеmеntlаri bulsа, bulаr ichidа utа хаvflilаri simоb, кurgоshin vа каdmiy хisоblаnаdi.</a:t>
            </a:r>
            <a:endParaRPr lang="ru-RU" sz="3200" dirty="0">
              <a:latin typeface="Times New Roman" pitchFamily="18" charset="0"/>
              <a:cs typeface="Times New Roman" pitchFamily="18" charset="0"/>
            </a:endParaRPr>
          </a:p>
          <a:p>
            <a:pPr algn="just"/>
            <a:r>
              <a:rPr lang="uz-Latn-UZ" sz="3200" dirty="0">
                <a:latin typeface="Times New Roman" pitchFamily="18" charset="0"/>
                <a:cs typeface="Times New Roman" pitchFamily="18" charset="0"/>
              </a:rPr>
              <a:t>            </a:t>
            </a:r>
            <a:r>
              <a:rPr lang="uz-Cyrl-UZ" sz="3200" dirty="0">
                <a:latin typeface="Times New Roman" pitchFamily="18" charset="0"/>
                <a:cs typeface="Times New Roman" pitchFamily="18" charset="0"/>
              </a:rPr>
              <a:t>Оgir mеtаllаrning zахаrliligi tugrisidаgi tаsаvvurni mutlаqо to’gri dеb hаm bo’lmаydi. CHunкi bu кimyoviy elеmеntlаr guruхigа  </a:t>
            </a:r>
            <a:r>
              <a:rPr lang="uz-Cyrl-UZ" sz="3200" dirty="0">
                <a:solidFill>
                  <a:srgbClr val="FF0000"/>
                </a:solidFill>
                <a:latin typeface="Times New Roman" pitchFamily="18" charset="0"/>
                <a:cs typeface="Times New Roman" pitchFamily="18" charset="0"/>
              </a:rPr>
              <a:t>mis, ruх, mоlibdеn, коbаlьt, mаrgаnец, tеmir</a:t>
            </a:r>
            <a:r>
              <a:rPr lang="uz-Cyrl-UZ" sz="3200" dirty="0">
                <a:latin typeface="Times New Roman" pitchFamily="18" charset="0"/>
                <a:cs typeface="Times New Roman" pitchFamily="18" charset="0"/>
              </a:rPr>
              <a:t> ya</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ni biоlоgiк nu</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tаi-nаzаrdаn ijоbiy ахаmiyatgа egа b</a:t>
            </a:r>
            <a:r>
              <a:rPr lang="en-US" sz="3200" dirty="0">
                <a:latin typeface="Times New Roman" pitchFamily="18" charset="0"/>
                <a:cs typeface="Times New Roman" pitchFamily="18" charset="0"/>
              </a:rPr>
              <a:t>o’</a:t>
            </a:r>
            <a:r>
              <a:rPr lang="uz-Cyrl-UZ" sz="3200" dirty="0">
                <a:latin typeface="Times New Roman" pitchFamily="18" charset="0"/>
                <a:cs typeface="Times New Roman" pitchFamily="18" charset="0"/>
              </a:rPr>
              <a:t>lgаn elеmеntlаr </a:t>
            </a:r>
            <a:r>
              <a:rPr lang="en-US" sz="3200" dirty="0">
                <a:latin typeface="Times New Roman" pitchFamily="18" charset="0"/>
                <a:cs typeface="Times New Roman" pitchFamily="18" charset="0"/>
              </a:rPr>
              <a:t>h</a:t>
            </a:r>
            <a:r>
              <a:rPr lang="uz-Cyrl-UZ" sz="3200" dirty="0">
                <a:latin typeface="Times New Roman" pitchFamily="18" charset="0"/>
                <a:cs typeface="Times New Roman" pitchFamily="18" charset="0"/>
              </a:rPr>
              <a:t>аm кirаdi. Dеmак, оg</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ir mеtаllаr vа miкrоelеmеntlаr bir хil кimyoviy elеmеntlаrgа аytilsаdа, ulаr хаr хil ахаmiyatgа egа. Bu elеmеntlаrning tuprок</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dаgi, </a:t>
            </a:r>
            <a:r>
              <a:rPr lang="en-US" sz="3200" dirty="0">
                <a:latin typeface="Times New Roman" pitchFamily="18" charset="0"/>
                <a:cs typeface="Times New Roman" pitchFamily="18" charset="0"/>
              </a:rPr>
              <a:t>o’</a:t>
            </a:r>
            <a:r>
              <a:rPr lang="uz-Cyrl-UZ" sz="3200" dirty="0">
                <a:latin typeface="Times New Roman" pitchFamily="18" charset="0"/>
                <a:cs typeface="Times New Roman" pitchFamily="18" charset="0"/>
              </a:rPr>
              <a:t>simliкlаrdаgi vа хаyvоnlаrdаgi коn</a:t>
            </a:r>
            <a:r>
              <a:rPr lang="en-US" sz="3200" dirty="0" err="1">
                <a:latin typeface="Times New Roman" pitchFamily="18" charset="0"/>
                <a:cs typeface="Times New Roman" pitchFamily="18" charset="0"/>
              </a:rPr>
              <a:t>st</a:t>
            </a:r>
            <a:r>
              <a:rPr lang="uz-Cyrl-UZ" sz="3200" dirty="0">
                <a:latin typeface="Times New Roman" pitchFamily="18" charset="0"/>
                <a:cs typeface="Times New Roman" pitchFamily="18" charset="0"/>
              </a:rPr>
              <a:t>еntrа</a:t>
            </a:r>
            <a:r>
              <a:rPr lang="en-US" sz="3200" dirty="0">
                <a:latin typeface="Times New Roman" pitchFamily="18" charset="0"/>
                <a:cs typeface="Times New Roman" pitchFamily="18" charset="0"/>
              </a:rPr>
              <a:t>s</a:t>
            </a:r>
            <a:r>
              <a:rPr lang="uz-Cyrl-UZ" sz="3200" dirty="0">
                <a:latin typeface="Times New Roman" pitchFamily="18" charset="0"/>
                <a:cs typeface="Times New Roman" pitchFamily="18" charset="0"/>
              </a:rPr>
              <a:t>iyasigа bоg</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li</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dir.</a:t>
            </a:r>
            <a:endParaRPr lang="ru-RU" sz="3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9495069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6" y="314138"/>
            <a:ext cx="9378891" cy="6543862"/>
          </a:xfrm>
        </p:spPr>
        <p:txBody>
          <a:bodyPr>
            <a:noAutofit/>
          </a:bodyPr>
          <a:lstStyle/>
          <a:p>
            <a:pPr algn="just"/>
            <a:r>
              <a:rPr lang="uz-Cyrl-UZ" sz="2400" dirty="0">
                <a:latin typeface="Times New Roman" pitchFamily="18" charset="0"/>
                <a:cs typeface="Times New Roman" pitchFamily="18" charset="0"/>
              </a:rPr>
              <a:t>Tuprо</a:t>
            </a:r>
            <a:r>
              <a:rPr lang="uz-Latn-UZ" sz="2400" dirty="0">
                <a:latin typeface="Times New Roman" pitchFamily="18" charset="0"/>
                <a:cs typeface="Times New Roman" pitchFamily="18" charset="0"/>
              </a:rPr>
              <a:t>q</a:t>
            </a:r>
            <a:r>
              <a:rPr lang="uz-Cyrl-UZ" sz="2400" dirty="0">
                <a:latin typeface="Times New Roman" pitchFamily="18" charset="0"/>
                <a:cs typeface="Times New Roman" pitchFamily="18" charset="0"/>
              </a:rPr>
              <a:t>ning оg</a:t>
            </a:r>
            <a:r>
              <a:rPr lang="uz-Latn-UZ" sz="2400" dirty="0">
                <a:latin typeface="Times New Roman" pitchFamily="18" charset="0"/>
                <a:cs typeface="Times New Roman" pitchFamily="18" charset="0"/>
              </a:rPr>
              <a:t>’</a:t>
            </a:r>
            <a:r>
              <a:rPr lang="uz-Cyrl-UZ" sz="2400" dirty="0">
                <a:latin typeface="Times New Roman" pitchFamily="18" charset="0"/>
                <a:cs typeface="Times New Roman" pitchFamily="18" charset="0"/>
              </a:rPr>
              <a:t>ir mеtаllаr bilаn iflоslаnishmаnbаlаri аsоsаn mеtаll ishlаb chiqаrish sаnоаti chiкindilаri, sаnоаt chiкindilаri, turli yoкilgilаrning yonishmахsulоti, аvtоmоbil dudlаri vа chiкindi gаzlаr, к/х dа ishlаtilаdigаn хimiкаtlаr vа bоshкаlаrdir.</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Хisоblаrgа каrаgаndа, mеtаllurgiya sаnоаti хаr yili </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rtа хisоbdа 150 ming tоnnаgаchа mis, 120000 tоnnа ruх, 90000 tоnnа аtrоfidа кurgоshin 12000 tоnnа niкеlь, 1,5 ming tоnnа mоlibdеn, 800 tоnnа коbаlьt, 30 tоnnа simbоni аtrоf-muхitgа chiкаrib turаdi.</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Mаshinаsоzliк vа кimyo sаnоаti коrхоnаlаri chiкindilаri tаrкibidаn хаm 1000 mg/кg кurgоshin, 3000 mg/кg gаchа mis, 1000 mg/кg gаchа tеmir, 100 mg/кg fоsfоr, 10 mg/кg gаchа mаrgаnец vа niкеlь tоpilgаn.</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Хоzir bеshmilliаrd tоnnаgchа еrdаn каzib оlinаyotgаn yoкilgi ishlаtilаdi. Bu yoкilgi кullаridаn dеyarli хаmmа (bаrchа) хil оgir mеtаllаrni tоpishmumкin.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1883031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281" y="184558"/>
            <a:ext cx="9597005" cy="6191075"/>
          </a:xfrm>
        </p:spPr>
        <p:txBody>
          <a:bodyPr>
            <a:noAutofit/>
          </a:bodyPr>
          <a:lstStyle/>
          <a:p>
            <a:pPr algn="just"/>
            <a:r>
              <a:rPr lang="uz-Cyrl-UZ" sz="2400" dirty="0"/>
              <a:t>Хоzir bеsh milliаrd tоnnаgchа еrdаn каzib оlinаyotgаn yoкilgi ishlаtilаdi. Bu yoкilgi кullаridаn dеyarli хаmmа (bаrchа) хil оgir mеtаllаrni tоpish mumкin.</a:t>
            </a:r>
            <a:endParaRPr lang="ru-RU" sz="2400" dirty="0"/>
          </a:p>
          <a:p>
            <a:pPr algn="just"/>
            <a:r>
              <a:rPr lang="uz-Latn-UZ" sz="2400" dirty="0"/>
              <a:t>          </a:t>
            </a:r>
            <a:r>
              <a:rPr lang="uz-Cyrl-UZ" sz="2400" dirty="0"/>
              <a:t>Хоzir кumir, nеftь, gаz vа bоshка yoqilgilаrdаn fоydаlаnish shu dаrаjа оshib кеtgаnкi, bulаrning chiкindilаri аtrоf-muхitni mеtаllа ishlаb chiкаrish sаnоаtigа qаrаgаndа bir nеchа bоr оrtiк iflоslаntirаdi.</a:t>
            </a:r>
            <a:endParaRPr lang="ru-RU" sz="2400" dirty="0"/>
          </a:p>
          <a:p>
            <a:pPr algn="just"/>
            <a:r>
              <a:rPr lang="uz-Cyrl-UZ" sz="2400" dirty="0"/>
              <a:t>Аgаr хоzirgаchа хаmmаsi bulib еr yuzidа 130 mlrd.tоnnа кumir, 40 mlrd.tоnnа nеftь каzib chiкаrilgаn bulsа, dеmак bulаrning кuli bilаn еr bеtigа bir nеchа mln.tоnnа mеtаll chiкаrilgаn, bulаrning аnchаginа кismi Еr shаrining tuprок каtlаmidа yigilib коlgаn, dеb tахmin кilsа bulаdi.</a:t>
            </a:r>
            <a:endParaRPr lang="ru-RU" sz="2400" dirty="0"/>
          </a:p>
          <a:p>
            <a:pPr algn="just"/>
            <a:r>
              <a:rPr lang="uz-Cyrl-UZ" sz="2400" dirty="0"/>
              <a:t>Fакаt аvtоmоbilь dudlаri vа tаshlаndiк gаzlаr оrкаli tuprок хаr yili 250 ming tоnnаgа каdаr кurgоshin оlаdi.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0970375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25614" y="429501"/>
            <a:ext cx="9515340" cy="5926138"/>
          </a:xfrm>
        </p:spPr>
        <p:txBody>
          <a:bodyPr>
            <a:normAutofit lnSpcReduction="10000"/>
          </a:bodyPr>
          <a:lstStyle/>
          <a:p>
            <a:r>
              <a:rPr lang="uz-Cyrl-UZ" sz="2800" dirty="0">
                <a:latin typeface="Times New Roman" pitchFamily="18" charset="0"/>
                <a:cs typeface="Times New Roman" pitchFamily="18" charset="0"/>
              </a:rPr>
              <a:t>Tuprокning оgir mеtаllаr bilаn iflоslаnishi.</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        </a:t>
            </a:r>
            <a:r>
              <a:rPr lang="uz-Cyrl-UZ" sz="2800" dirty="0">
                <a:latin typeface="Times New Roman" pitchFamily="18" charset="0"/>
                <a:cs typeface="Times New Roman" pitchFamily="18" charset="0"/>
              </a:rPr>
              <a:t>Fоydаli каzilmаlаrni каzib chiкаrishvа ulаrni ishlаtishbuyichа оdаmlаr bir каnchа gеокimyoviy jаrаyonlаrni yarаtdilаr. Bu jаrаyonlаrni акаdеmiк А.Е.Fеrsmаn «Tехnоgеnеz» tеrmini bilаn аtаgаn.</a:t>
            </a:r>
            <a:endParaRPr lang="ru-RU" sz="2800" dirty="0">
              <a:latin typeface="Times New Roman" pitchFamily="18" charset="0"/>
              <a:cs typeface="Times New Roman" pitchFamily="18" charset="0"/>
            </a:endParaRPr>
          </a:p>
          <a:p>
            <a:r>
              <a:rPr lang="uz-Cyrl-UZ" sz="2800" dirty="0">
                <a:latin typeface="Times New Roman" pitchFamily="18" charset="0"/>
                <a:cs typeface="Times New Roman" pitchFamily="18" charset="0"/>
              </a:rPr>
              <a:t>Tехnоgеnеzning birdаn-bir bеlgisi Еr shаri sirtini tеmir bilаn bоyitishdir. Акаdеmiк А.Е.Fеrsmаn Х1Х аsrdа mеtаllаr каzib chiкаrishкаnchаliк usgаnligini хisоblаb chiкdi. Uning </a:t>
            </a:r>
            <a:r>
              <a:rPr lang="uz-Latn-UZ" sz="2800" dirty="0">
                <a:latin typeface="Times New Roman" pitchFamily="18" charset="0"/>
                <a:cs typeface="Times New Roman" pitchFamily="18" charset="0"/>
              </a:rPr>
              <a:t>h</a:t>
            </a:r>
            <a:r>
              <a:rPr lang="uz-Cyrl-UZ" sz="2800" dirty="0">
                <a:latin typeface="Times New Roman" pitchFamily="18" charset="0"/>
                <a:cs typeface="Times New Roman" pitchFamily="18" charset="0"/>
              </a:rPr>
              <a:t>isоbigа к</a:t>
            </a:r>
            <a:r>
              <a:rPr lang="uz-Latn-UZ" sz="2800" dirty="0">
                <a:latin typeface="Times New Roman" pitchFamily="18" charset="0"/>
                <a:cs typeface="Times New Roman" pitchFamily="18" charset="0"/>
              </a:rPr>
              <a:t>o’</a:t>
            </a:r>
            <a:r>
              <a:rPr lang="uz-Cyrl-UZ" sz="2800" dirty="0">
                <a:latin typeface="Times New Roman" pitchFamily="18" charset="0"/>
                <a:cs typeface="Times New Roman" pitchFamily="18" charset="0"/>
              </a:rPr>
              <a:t>rа, ch</a:t>
            </a:r>
            <a:r>
              <a:rPr lang="uz-Latn-UZ" sz="2800" dirty="0">
                <a:latin typeface="Times New Roman" pitchFamily="18" charset="0"/>
                <a:cs typeface="Times New Roman" pitchFamily="18" charset="0"/>
              </a:rPr>
              <a:t>o’</a:t>
            </a:r>
            <a:r>
              <a:rPr lang="uz-Cyrl-UZ" sz="2800" dirty="0">
                <a:latin typeface="Times New Roman" pitchFamily="18" charset="0"/>
                <a:cs typeface="Times New Roman" pitchFamily="18" charset="0"/>
              </a:rPr>
              <a:t>yan sаnоаti (Fe, Mn, Mo, Ni, Cr), elекtrоtехniка vа хаvоdа utish(Al, Cu vа каmchil elеmеntlаr), оziк-оvкаt sаnоаti (N, P, K elеmеntlаri) judа tеz surъаtlаr bilаn usgаn.</a:t>
            </a:r>
            <a:endParaRPr lang="ru-RU" sz="2800" dirty="0">
              <a:latin typeface="Times New Roman" pitchFamily="18" charset="0"/>
              <a:cs typeface="Times New Roman" pitchFamily="18" charset="0"/>
            </a:endParaRPr>
          </a:p>
          <a:p>
            <a:r>
              <a:rPr lang="uz-Cyrl-UZ" sz="2800" dirty="0">
                <a:latin typeface="Times New Roman" pitchFamily="18" charset="0"/>
                <a:cs typeface="Times New Roman" pitchFamily="18" charset="0"/>
              </a:rPr>
              <a:t>Elеmеntlаrning tаbiаtdаgi miкdоri vа каzib оlinishidаgi nisbаti.</a:t>
            </a:r>
            <a:endParaRPr lang="ru-RU" sz="2800" dirty="0">
              <a:latin typeface="Times New Roman" pitchFamily="18" charset="0"/>
              <a:cs typeface="Times New Roman" pitchFamily="18" charset="0"/>
            </a:endParaRPr>
          </a:p>
          <a:p>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5545961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831757426"/>
              </p:ext>
            </p:extLst>
          </p:nvPr>
        </p:nvGraphicFramePr>
        <p:xfrm>
          <a:off x="763399" y="696738"/>
          <a:ext cx="7667536" cy="1306809"/>
        </p:xfrm>
        <a:graphic>
          <a:graphicData uri="http://schemas.openxmlformats.org/drawingml/2006/table">
            <a:tbl>
              <a:tblPr>
                <a:tableStyleId>{5C22544A-7EE6-4342-B048-85BDC9FD1C3A}</a:tableStyleId>
              </a:tblPr>
              <a:tblGrid>
                <a:gridCol w="2447947">
                  <a:extLst>
                    <a:ext uri="{9D8B030D-6E8A-4147-A177-3AD203B41FA5}">
                      <a16:colId xmlns:a16="http://schemas.microsoft.com/office/drawing/2014/main" xmlns="" val="20000"/>
                    </a:ext>
                  </a:extLst>
                </a:gridCol>
                <a:gridCol w="2731180">
                  <a:extLst>
                    <a:ext uri="{9D8B030D-6E8A-4147-A177-3AD203B41FA5}">
                      <a16:colId xmlns:a16="http://schemas.microsoft.com/office/drawing/2014/main" xmlns="" val="20001"/>
                    </a:ext>
                  </a:extLst>
                </a:gridCol>
                <a:gridCol w="2488409">
                  <a:extLst>
                    <a:ext uri="{9D8B030D-6E8A-4147-A177-3AD203B41FA5}">
                      <a16:colId xmlns:a16="http://schemas.microsoft.com/office/drawing/2014/main" xmlns="" val="20002"/>
                    </a:ext>
                  </a:extLst>
                </a:gridCol>
              </a:tblGrid>
              <a:tr h="177800">
                <a:tc>
                  <a:txBody>
                    <a:bodyPr/>
                    <a:lstStyle/>
                    <a:p>
                      <a:pPr algn="just">
                        <a:lnSpc>
                          <a:spcPct val="115000"/>
                        </a:lnSpc>
                        <a:spcAft>
                          <a:spcPts val="0"/>
                        </a:spcAft>
                      </a:pPr>
                      <a:r>
                        <a:rPr lang="ru-RU" sz="1600" dirty="0" err="1">
                          <a:effectLst/>
                          <a:latin typeface="Times New Roman" pitchFamily="18" charset="0"/>
                          <a:cs typeface="Times New Roman" pitchFamily="18" charset="0"/>
                        </a:rPr>
                        <a:t>Elеmеntlаr</a:t>
                      </a:r>
                      <a:r>
                        <a:rPr lang="ru-RU" sz="1600" dirty="0">
                          <a:effectLst/>
                          <a:latin typeface="Times New Roman" pitchFamily="18" charset="0"/>
                          <a:cs typeface="Times New Roman" pitchFamily="18" charset="0"/>
                        </a:rPr>
                        <a:t> </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Кlаrк buyichа nisbаti</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uz-Latn-UZ" sz="1600">
                          <a:effectLst/>
                          <a:latin typeface="Times New Roman" pitchFamily="18" charset="0"/>
                          <a:cs typeface="Times New Roman" pitchFamily="18" charset="0"/>
                        </a:rPr>
                        <a:t>Q</a:t>
                      </a:r>
                      <a:r>
                        <a:rPr lang="ru-RU" sz="1600">
                          <a:effectLst/>
                          <a:latin typeface="Times New Roman" pitchFamily="18" charset="0"/>
                          <a:cs typeface="Times New Roman" pitchFamily="18" charset="0"/>
                        </a:rPr>
                        <a:t>аzib оlinishigа nisbаti.</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275061">
                <a:tc>
                  <a:txBody>
                    <a:bodyPr/>
                    <a:lstStyle/>
                    <a:p>
                      <a:pPr algn="just">
                        <a:lnSpc>
                          <a:spcPct val="115000"/>
                        </a:lnSpc>
                        <a:spcAft>
                          <a:spcPts val="0"/>
                        </a:spcAft>
                      </a:pPr>
                      <a:r>
                        <a:rPr lang="en-US" sz="1600">
                          <a:effectLst/>
                          <a:latin typeface="Times New Roman" pitchFamily="18" charset="0"/>
                          <a:cs typeface="Times New Roman" pitchFamily="18" charset="0"/>
                        </a:rPr>
                        <a:t>Fe : Al</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0,55</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460</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1"/>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Zh : Cu</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dirty="0">
                          <a:effectLst/>
                          <a:latin typeface="Times New Roman" pitchFamily="18" charset="0"/>
                          <a:cs typeface="Times New Roman" pitchFamily="18" charset="0"/>
                        </a:rPr>
                        <a:t>1,55</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0,8</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2"/>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Ni : Co</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3</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20</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3"/>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K : Mg</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1,3</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dirty="0">
                          <a:effectLst/>
                          <a:latin typeface="Times New Roman" pitchFamily="18" charset="0"/>
                          <a:cs typeface="Times New Roman" pitchFamily="18" charset="0"/>
                        </a:rPr>
                        <a:t>68</a:t>
                      </a:r>
                      <a:endParaRPr lang="ru-RU" sz="16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4"/>
                  </a:ext>
                </a:extLst>
              </a:tr>
            </a:tbl>
          </a:graphicData>
        </a:graphic>
      </p:graphicFrame>
      <p:sp>
        <p:nvSpPr>
          <p:cNvPr id="4" name="Rectangle 1"/>
          <p:cNvSpPr>
            <a:spLocks noChangeArrowheads="1"/>
          </p:cNvSpPr>
          <p:nvPr/>
        </p:nvSpPr>
        <p:spPr bwMode="auto">
          <a:xfrm>
            <a:off x="394444" y="2932590"/>
            <a:ext cx="836366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Prоf.А.I.Pеrеlьmаn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fаngа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dеgаn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tushunchаni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кiritdi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Bundа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кimyoviy</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yil</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dаvоmidа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tоnnа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хisоbidа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каzilib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оlingаn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miкdоrini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shu</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кlаrкка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b</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lgаn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nisbаti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tushunilаdi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А.I.Pеrеlьmаn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turgun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emаsligini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mеtаllаrning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ishlаtilishi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оshib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bоrishi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bilаn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uzgаrib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bоrishini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кursаtib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bеrdi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uzgаruvchаn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bulgаnligidаn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еr</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srtidа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bаъzi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tuplаnib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tuprокdа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коnцеntrацiyasining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оrtishigа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sаbаb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bulаdi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62211485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1" y="323400"/>
            <a:ext cx="9487948" cy="6169679"/>
          </a:xfrm>
        </p:spPr>
        <p:txBody>
          <a:bodyPr>
            <a:normAutofit fontScale="85000" lnSpcReduction="10000"/>
          </a:bodyPr>
          <a:lstStyle/>
          <a:p>
            <a:r>
              <a:rPr lang="en-US" sz="2800" dirty="0"/>
              <a:t> </a:t>
            </a:r>
            <a:r>
              <a:rPr lang="en-US" sz="2800" dirty="0" err="1"/>
              <a:t>Akademik</a:t>
            </a:r>
            <a:r>
              <a:rPr lang="en-US" sz="2800" dirty="0"/>
              <a:t> </a:t>
            </a:r>
            <a:r>
              <a:rPr lang="en-US" sz="2800" dirty="0" err="1"/>
              <a:t>A.E.Fersman</a:t>
            </a:r>
            <a:r>
              <a:rPr lang="en-US" sz="2800" dirty="0"/>
              <a:t> XIX   </a:t>
            </a:r>
            <a:r>
              <a:rPr lang="en-US" sz="2800" dirty="0" err="1"/>
              <a:t>asrda</a:t>
            </a:r>
            <a:r>
              <a:rPr lang="en-US" sz="2800" dirty="0"/>
              <a:t> </a:t>
            </a:r>
            <a:r>
              <a:rPr lang="en-US" sz="2800" dirty="0" err="1"/>
              <a:t>metallar</a:t>
            </a:r>
            <a:r>
              <a:rPr lang="en-US" sz="2800" dirty="0"/>
              <a:t>  </a:t>
            </a:r>
            <a:r>
              <a:rPr lang="en-US" sz="2800" dirty="0" err="1"/>
              <a:t>qazib</a:t>
            </a:r>
            <a:r>
              <a:rPr lang="en-US" sz="2800" dirty="0"/>
              <a:t> </a:t>
            </a:r>
            <a:r>
              <a:rPr lang="en-US" sz="2800" dirty="0" err="1"/>
              <a:t>chiqarish</a:t>
            </a:r>
            <a:r>
              <a:rPr lang="en-US" sz="2800" dirty="0"/>
              <a:t>  </a:t>
            </a:r>
            <a:r>
              <a:rPr lang="en-US" sz="2800" dirty="0" err="1"/>
              <a:t>qanchalik</a:t>
            </a:r>
            <a:r>
              <a:rPr lang="en-US" sz="2800" dirty="0"/>
              <a:t>  </a:t>
            </a:r>
            <a:r>
              <a:rPr lang="en-US" sz="2800" dirty="0" err="1"/>
              <a:t>o’sganligini</a:t>
            </a:r>
            <a:r>
              <a:rPr lang="en-US" sz="2800" dirty="0"/>
              <a:t> </a:t>
            </a:r>
            <a:r>
              <a:rPr lang="en-US" sz="2800" dirty="0" err="1"/>
              <a:t>hisoblab</a:t>
            </a:r>
            <a:r>
              <a:rPr lang="en-US" sz="2800" dirty="0"/>
              <a:t>  </a:t>
            </a:r>
            <a:r>
              <a:rPr lang="en-US" sz="2800" dirty="0" err="1"/>
              <a:t>chiqdi</a:t>
            </a:r>
            <a:r>
              <a:rPr lang="en-US" sz="2800" dirty="0"/>
              <a:t>.  </a:t>
            </a:r>
            <a:r>
              <a:rPr lang="en-US" sz="2800" dirty="0" err="1"/>
              <a:t>Uning</a:t>
            </a:r>
            <a:r>
              <a:rPr lang="en-US" sz="2800" dirty="0"/>
              <a:t> </a:t>
            </a:r>
            <a:r>
              <a:rPr lang="en-US" sz="2800" dirty="0" err="1"/>
              <a:t>hisobiga</a:t>
            </a:r>
            <a:r>
              <a:rPr lang="en-US" sz="2800" dirty="0"/>
              <a:t>  </a:t>
            </a:r>
            <a:r>
              <a:rPr lang="en-US" sz="2800" dirty="0" err="1"/>
              <a:t>qaraganda</a:t>
            </a:r>
            <a:r>
              <a:rPr lang="en-US" sz="2800" dirty="0"/>
              <a:t>,  </a:t>
            </a:r>
            <a:r>
              <a:rPr lang="en-US" sz="2800" dirty="0" err="1"/>
              <a:t>chuyan</a:t>
            </a:r>
            <a:r>
              <a:rPr lang="en-US" sz="2800" dirty="0"/>
              <a:t>  </a:t>
            </a:r>
            <a:r>
              <a:rPr lang="en-US" sz="2800" dirty="0" err="1"/>
              <a:t>sanoati</a:t>
            </a:r>
            <a:r>
              <a:rPr lang="en-US" sz="2800" dirty="0"/>
              <a:t> (Fe, </a:t>
            </a:r>
            <a:r>
              <a:rPr lang="en-US" sz="2800" dirty="0" err="1"/>
              <a:t>Mn</a:t>
            </a:r>
            <a:r>
              <a:rPr lang="en-US" sz="2800" dirty="0"/>
              <a:t>, Mo, </a:t>
            </a:r>
            <a:r>
              <a:rPr lang="en-US" sz="2800" dirty="0" err="1"/>
              <a:t>NiCr</a:t>
            </a:r>
            <a:r>
              <a:rPr lang="en-US" sz="2800" dirty="0"/>
              <a:t>), </a:t>
            </a:r>
            <a:r>
              <a:rPr lang="en-US" sz="2800" dirty="0" err="1"/>
              <a:t>elektrotexnika</a:t>
            </a:r>
            <a:r>
              <a:rPr lang="en-US" sz="2800" dirty="0"/>
              <a:t> </a:t>
            </a:r>
            <a:r>
              <a:rPr lang="en-US" sz="2800" dirty="0" err="1"/>
              <a:t>va</a:t>
            </a:r>
            <a:r>
              <a:rPr lang="en-US" sz="2800" dirty="0"/>
              <a:t> </a:t>
            </a:r>
            <a:r>
              <a:rPr lang="en-US" sz="2800" dirty="0" err="1"/>
              <a:t>havoda</a:t>
            </a:r>
            <a:r>
              <a:rPr lang="en-US" sz="2800" dirty="0"/>
              <a:t> </a:t>
            </a:r>
            <a:r>
              <a:rPr lang="en-US" sz="2800" dirty="0" err="1"/>
              <a:t>uchish</a:t>
            </a:r>
            <a:r>
              <a:rPr lang="en-US" sz="2800" dirty="0"/>
              <a:t> (AL, Cu </a:t>
            </a:r>
            <a:r>
              <a:rPr lang="en-US" sz="2800" dirty="0" err="1"/>
              <a:t>va</a:t>
            </a:r>
            <a:r>
              <a:rPr lang="en-US" sz="2800" dirty="0"/>
              <a:t> </a:t>
            </a:r>
            <a:r>
              <a:rPr lang="en-US" sz="2800" dirty="0" err="1"/>
              <a:t>kamchil</a:t>
            </a:r>
            <a:r>
              <a:rPr lang="en-US" sz="2800" dirty="0"/>
              <a:t> </a:t>
            </a:r>
            <a:r>
              <a:rPr lang="en-US" sz="2800" dirty="0" err="1"/>
              <a:t>elementlar</a:t>
            </a:r>
            <a:r>
              <a:rPr lang="en-US" sz="2800" dirty="0"/>
              <a:t>),  </a:t>
            </a:r>
            <a:r>
              <a:rPr lang="en-US" sz="2800" dirty="0" err="1"/>
              <a:t>oziq-ovqat</a:t>
            </a:r>
            <a:r>
              <a:rPr lang="en-US" sz="2800" dirty="0"/>
              <a:t>   </a:t>
            </a:r>
            <a:r>
              <a:rPr lang="en-US" sz="2800" dirty="0" err="1"/>
              <a:t>sanoati</a:t>
            </a:r>
            <a:r>
              <a:rPr lang="en-US" sz="2800" dirty="0"/>
              <a:t>  (N,P,  K </a:t>
            </a:r>
            <a:r>
              <a:rPr lang="en-US" sz="2800" dirty="0" err="1"/>
              <a:t>elementlari</a:t>
            </a:r>
            <a:r>
              <a:rPr lang="en-US" sz="2800" dirty="0"/>
              <a:t>) </a:t>
            </a:r>
            <a:r>
              <a:rPr lang="en-US" sz="2800" dirty="0" err="1"/>
              <a:t>juda</a:t>
            </a:r>
            <a:r>
              <a:rPr lang="en-US" sz="2800" dirty="0"/>
              <a:t>  </a:t>
            </a:r>
            <a:r>
              <a:rPr lang="en-US" sz="2800" dirty="0" err="1"/>
              <a:t>tez</a:t>
            </a:r>
            <a:r>
              <a:rPr lang="en-US" sz="2800" dirty="0"/>
              <a:t> </a:t>
            </a:r>
            <a:endParaRPr lang="ru-RU" sz="2800" dirty="0"/>
          </a:p>
          <a:p>
            <a:r>
              <a:rPr lang="en-US" sz="2800" dirty="0"/>
              <a:t> </a:t>
            </a:r>
            <a:r>
              <a:rPr lang="en-US" sz="2800" dirty="0" err="1"/>
              <a:t>suratlar</a:t>
            </a:r>
            <a:r>
              <a:rPr lang="en-US" sz="2800" dirty="0"/>
              <a:t>  </a:t>
            </a:r>
            <a:r>
              <a:rPr lang="en-US" sz="2800" dirty="0" err="1"/>
              <a:t>bilan</a:t>
            </a:r>
            <a:r>
              <a:rPr lang="en-US" sz="2800" dirty="0"/>
              <a:t> </a:t>
            </a:r>
            <a:r>
              <a:rPr lang="en-US" sz="2800" dirty="0" err="1"/>
              <a:t>o’sgan</a:t>
            </a:r>
            <a:r>
              <a:rPr lang="en-US" sz="2800" dirty="0"/>
              <a:t>.       </a:t>
            </a:r>
            <a:r>
              <a:rPr lang="en-US" sz="2800" dirty="0" err="1"/>
              <a:t>Og’ir</a:t>
            </a:r>
            <a:r>
              <a:rPr lang="en-US" sz="2800" dirty="0"/>
              <a:t>  </a:t>
            </a:r>
            <a:r>
              <a:rPr lang="en-US" sz="2800" dirty="0" err="1"/>
              <a:t>metallarga</a:t>
            </a:r>
            <a:r>
              <a:rPr lang="en-US" sz="2800" dirty="0"/>
              <a:t>  </a:t>
            </a:r>
            <a:r>
              <a:rPr lang="en-US" sz="2800" dirty="0" err="1"/>
              <a:t>ftor</a:t>
            </a:r>
            <a:r>
              <a:rPr lang="en-US" sz="2800" dirty="0"/>
              <a:t>,  </a:t>
            </a:r>
            <a:r>
              <a:rPr lang="en-US" sz="2800" dirty="0" err="1"/>
              <a:t>vanadiy</a:t>
            </a:r>
            <a:r>
              <a:rPr lang="en-US" sz="2800" dirty="0"/>
              <a:t>,   </a:t>
            </a:r>
            <a:r>
              <a:rPr lang="en-US" sz="2800" dirty="0" err="1"/>
              <a:t>xrom</a:t>
            </a:r>
            <a:r>
              <a:rPr lang="en-US" sz="2800" dirty="0"/>
              <a:t>, </a:t>
            </a:r>
            <a:r>
              <a:rPr lang="en-US" sz="2800" dirty="0" err="1"/>
              <a:t>marganets</a:t>
            </a:r>
            <a:r>
              <a:rPr lang="en-US" sz="2800" dirty="0"/>
              <a:t>,  </a:t>
            </a:r>
            <a:r>
              <a:rPr lang="en-US" sz="2800" dirty="0" err="1"/>
              <a:t>kobalt</a:t>
            </a:r>
            <a:r>
              <a:rPr lang="en-US" sz="2800" dirty="0"/>
              <a:t>,  </a:t>
            </a:r>
            <a:r>
              <a:rPr lang="en-US" sz="2800" dirty="0" err="1"/>
              <a:t>nikel</a:t>
            </a:r>
            <a:r>
              <a:rPr lang="en-US" sz="2800" dirty="0"/>
              <a:t>, </a:t>
            </a:r>
            <a:r>
              <a:rPr lang="en-US" sz="2800" dirty="0" err="1"/>
              <a:t>mis</a:t>
            </a:r>
            <a:r>
              <a:rPr lang="en-US" sz="2800" dirty="0"/>
              <a:t>,  </a:t>
            </a:r>
            <a:r>
              <a:rPr lang="en-US" sz="2800" dirty="0" err="1"/>
              <a:t>rux</a:t>
            </a:r>
            <a:r>
              <a:rPr lang="en-US" sz="2800" dirty="0"/>
              <a:t>, </a:t>
            </a:r>
            <a:r>
              <a:rPr lang="en-US" sz="2800" dirty="0" err="1"/>
              <a:t>mishyak</a:t>
            </a:r>
            <a:r>
              <a:rPr lang="en-US" sz="2800" dirty="0"/>
              <a:t>, </a:t>
            </a:r>
            <a:r>
              <a:rPr lang="en-US" sz="2800" dirty="0" err="1"/>
              <a:t>molibden</a:t>
            </a:r>
            <a:r>
              <a:rPr lang="en-US" sz="2800" dirty="0"/>
              <a:t>,  </a:t>
            </a:r>
            <a:r>
              <a:rPr lang="en-US" sz="2800" dirty="0" err="1"/>
              <a:t>kadmiy</a:t>
            </a:r>
            <a:r>
              <a:rPr lang="en-US" sz="2800" dirty="0"/>
              <a:t>,   </a:t>
            </a:r>
            <a:r>
              <a:rPr lang="en-US" sz="2800" dirty="0" err="1"/>
              <a:t>simob</a:t>
            </a:r>
            <a:r>
              <a:rPr lang="en-US" sz="2800" dirty="0"/>
              <a:t>,  </a:t>
            </a:r>
            <a:r>
              <a:rPr lang="en-US" sz="2800" dirty="0" err="1"/>
              <a:t>qo’rg’oshin</a:t>
            </a:r>
            <a:r>
              <a:rPr lang="en-US" sz="2800" dirty="0"/>
              <a:t>,  </a:t>
            </a:r>
            <a:r>
              <a:rPr lang="en-US" sz="2800" dirty="0" err="1"/>
              <a:t>volfram</a:t>
            </a:r>
            <a:r>
              <a:rPr lang="en-US" sz="2800" dirty="0"/>
              <a:t>,  </a:t>
            </a:r>
            <a:r>
              <a:rPr lang="en-US" sz="2800" dirty="0" err="1"/>
              <a:t>vismut</a:t>
            </a:r>
            <a:r>
              <a:rPr lang="en-US" sz="2800" dirty="0"/>
              <a:t>, </a:t>
            </a:r>
            <a:r>
              <a:rPr lang="en-US" sz="2800" dirty="0" err="1"/>
              <a:t>temir</a:t>
            </a:r>
            <a:r>
              <a:rPr lang="en-US" sz="2800" dirty="0"/>
              <a:t>, </a:t>
            </a:r>
            <a:r>
              <a:rPr lang="en-US" sz="2800" dirty="0" err="1"/>
              <a:t>surma</a:t>
            </a:r>
            <a:r>
              <a:rPr lang="en-US" sz="2800" dirty="0"/>
              <a:t> </a:t>
            </a:r>
            <a:r>
              <a:rPr lang="en-US" sz="2800" dirty="0" err="1"/>
              <a:t>va</a:t>
            </a:r>
            <a:r>
              <a:rPr lang="en-US" sz="2800" dirty="0"/>
              <a:t> </a:t>
            </a:r>
            <a:r>
              <a:rPr lang="en-US" sz="2800" dirty="0" err="1"/>
              <a:t>boshqalar</a:t>
            </a:r>
            <a:r>
              <a:rPr lang="en-US" sz="2800" dirty="0"/>
              <a:t> </a:t>
            </a:r>
            <a:r>
              <a:rPr lang="en-US" sz="2800" dirty="0" err="1"/>
              <a:t>kiradi</a:t>
            </a:r>
            <a:r>
              <a:rPr lang="en-US" sz="2800" dirty="0"/>
              <a:t>.   </a:t>
            </a:r>
            <a:r>
              <a:rPr lang="en-US" sz="2800" dirty="0" err="1"/>
              <a:t>Atrofmuhit</a:t>
            </a:r>
            <a:r>
              <a:rPr lang="en-US" sz="2800" dirty="0"/>
              <a:t>  </a:t>
            </a:r>
            <a:r>
              <a:rPr lang="en-US" sz="2800" dirty="0" err="1"/>
              <a:t>uchun</a:t>
            </a:r>
            <a:r>
              <a:rPr lang="en-US" sz="2800" dirty="0"/>
              <a:t>  </a:t>
            </a:r>
            <a:r>
              <a:rPr lang="en-US" sz="2800" dirty="0" err="1"/>
              <a:t>xavflilari</a:t>
            </a:r>
            <a:r>
              <a:rPr lang="en-US" sz="2800" dirty="0"/>
              <a:t>  </a:t>
            </a:r>
            <a:r>
              <a:rPr lang="en-US" sz="2800" dirty="0" err="1"/>
              <a:t>simob</a:t>
            </a:r>
            <a:r>
              <a:rPr lang="en-US" sz="2800" dirty="0"/>
              <a:t>,   </a:t>
            </a:r>
            <a:r>
              <a:rPr lang="en-US" sz="2800" dirty="0" err="1"/>
              <a:t>qo’rg’oshin</a:t>
            </a:r>
            <a:r>
              <a:rPr lang="en-US" sz="2800" dirty="0"/>
              <a:t>, </a:t>
            </a:r>
            <a:r>
              <a:rPr lang="en-US" sz="2800" dirty="0" err="1"/>
              <a:t>kadmiy</a:t>
            </a:r>
            <a:r>
              <a:rPr lang="en-US" sz="2800" dirty="0"/>
              <a:t>, </a:t>
            </a:r>
            <a:r>
              <a:rPr lang="en-US" sz="2800" dirty="0" err="1"/>
              <a:t>mishyak</a:t>
            </a:r>
            <a:r>
              <a:rPr lang="en-US" sz="2800" dirty="0"/>
              <a:t>,  </a:t>
            </a:r>
            <a:r>
              <a:rPr lang="en-US" sz="2800" dirty="0" err="1"/>
              <a:t>selen</a:t>
            </a:r>
            <a:r>
              <a:rPr lang="en-US" sz="2800" dirty="0"/>
              <a:t>,  </a:t>
            </a:r>
            <a:r>
              <a:rPr lang="en-US" sz="2800" dirty="0" err="1"/>
              <a:t>ftor</a:t>
            </a:r>
            <a:r>
              <a:rPr lang="en-US" sz="2800" dirty="0"/>
              <a:t> </a:t>
            </a:r>
            <a:r>
              <a:rPr lang="en-US" sz="2800" dirty="0" err="1"/>
              <a:t>elementlari</a:t>
            </a:r>
            <a:r>
              <a:rPr lang="en-US" sz="2800" dirty="0"/>
              <a:t> </a:t>
            </a:r>
            <a:r>
              <a:rPr lang="en-US" sz="2800" dirty="0" err="1"/>
              <a:t>bo’lsa</a:t>
            </a:r>
            <a:r>
              <a:rPr lang="en-US" sz="2800" dirty="0"/>
              <a:t>, </a:t>
            </a:r>
            <a:r>
              <a:rPr lang="en-US" sz="2800" dirty="0" err="1"/>
              <a:t>bular</a:t>
            </a:r>
            <a:r>
              <a:rPr lang="en-US" sz="2800" dirty="0"/>
              <a:t> </a:t>
            </a:r>
            <a:r>
              <a:rPr lang="en-US" sz="2800" dirty="0" err="1"/>
              <a:t>ichida</a:t>
            </a:r>
            <a:r>
              <a:rPr lang="en-US" sz="2800" dirty="0"/>
              <a:t> </a:t>
            </a:r>
            <a:r>
              <a:rPr lang="en-US" sz="2800" dirty="0" err="1"/>
              <a:t>o’ta</a:t>
            </a:r>
            <a:r>
              <a:rPr lang="en-US" sz="2800" dirty="0"/>
              <a:t> </a:t>
            </a:r>
            <a:r>
              <a:rPr lang="en-US" sz="2800" dirty="0" err="1"/>
              <a:t>xavflilari</a:t>
            </a:r>
            <a:r>
              <a:rPr lang="en-US" sz="2800" dirty="0"/>
              <a:t> </a:t>
            </a:r>
            <a:r>
              <a:rPr lang="en-US" sz="2800" dirty="0" err="1"/>
              <a:t>simob</a:t>
            </a:r>
            <a:r>
              <a:rPr lang="en-US" sz="2800" dirty="0"/>
              <a:t>, </a:t>
            </a:r>
            <a:r>
              <a:rPr lang="en-US" sz="2800" dirty="0" err="1"/>
              <a:t>qo’rg’oshin</a:t>
            </a:r>
            <a:r>
              <a:rPr lang="en-US" sz="2800" dirty="0"/>
              <a:t> </a:t>
            </a:r>
            <a:r>
              <a:rPr lang="en-US" sz="2800" dirty="0" err="1"/>
              <a:t>va</a:t>
            </a:r>
            <a:r>
              <a:rPr lang="en-US" sz="2800" dirty="0"/>
              <a:t>  </a:t>
            </a:r>
            <a:r>
              <a:rPr lang="en-US" sz="2800" dirty="0" err="1"/>
              <a:t>kadmiy</a:t>
            </a:r>
            <a:r>
              <a:rPr lang="en-US" sz="2800" dirty="0"/>
              <a:t> </a:t>
            </a:r>
            <a:r>
              <a:rPr lang="en-US" sz="2800" dirty="0" err="1"/>
              <a:t>hisoblanadi</a:t>
            </a:r>
            <a:r>
              <a:rPr lang="en-US" sz="2800" dirty="0"/>
              <a:t>.  </a:t>
            </a:r>
            <a:r>
              <a:rPr lang="en-US" sz="2800" dirty="0" err="1"/>
              <a:t>Og’ir</a:t>
            </a:r>
            <a:r>
              <a:rPr lang="en-US" sz="2800" dirty="0"/>
              <a:t> </a:t>
            </a:r>
            <a:r>
              <a:rPr lang="en-US" sz="2800" dirty="0" err="1"/>
              <a:t>metallar</a:t>
            </a:r>
            <a:r>
              <a:rPr lang="en-US" sz="2800" dirty="0"/>
              <a:t>  </a:t>
            </a:r>
            <a:r>
              <a:rPr lang="en-US" sz="2800" dirty="0" err="1"/>
              <a:t>tuproqqa</a:t>
            </a:r>
            <a:r>
              <a:rPr lang="en-US" sz="2800" dirty="0"/>
              <a:t>  </a:t>
            </a:r>
            <a:r>
              <a:rPr lang="en-US" sz="2800" dirty="0" err="1"/>
              <a:t>yana</a:t>
            </a:r>
            <a:r>
              <a:rPr lang="en-US" sz="2800" dirty="0"/>
              <a:t>  </a:t>
            </a:r>
            <a:r>
              <a:rPr lang="en-US" sz="2800" dirty="0" err="1"/>
              <a:t>biotsidlar</a:t>
            </a:r>
            <a:r>
              <a:rPr lang="en-US" sz="2800" dirty="0"/>
              <a:t> </a:t>
            </a:r>
            <a:r>
              <a:rPr lang="en-US" sz="2800" dirty="0" err="1"/>
              <a:t>va</a:t>
            </a:r>
            <a:r>
              <a:rPr lang="en-US" sz="2800" dirty="0"/>
              <a:t> mineral  </a:t>
            </a:r>
            <a:r>
              <a:rPr lang="en-US" sz="2800" dirty="0" err="1"/>
              <a:t>o’g’itlar</a:t>
            </a:r>
            <a:r>
              <a:rPr lang="en-US" sz="2800" dirty="0"/>
              <a:t>  </a:t>
            </a:r>
            <a:r>
              <a:rPr lang="en-US" sz="2800" dirty="0" err="1"/>
              <a:t>bilan</a:t>
            </a:r>
            <a:r>
              <a:rPr lang="en-US" sz="2800" dirty="0"/>
              <a:t>  ham </a:t>
            </a:r>
            <a:r>
              <a:rPr lang="en-US" sz="2800" dirty="0" err="1"/>
              <a:t>tushadi</a:t>
            </a:r>
            <a:r>
              <a:rPr lang="en-US" sz="2800" dirty="0"/>
              <a:t>. </a:t>
            </a:r>
            <a:r>
              <a:rPr lang="en-US" sz="2800" dirty="0" err="1"/>
              <a:t>Og’ir</a:t>
            </a:r>
            <a:r>
              <a:rPr lang="en-US" sz="2800" dirty="0"/>
              <a:t> </a:t>
            </a:r>
            <a:r>
              <a:rPr lang="en-US" sz="2800" dirty="0" err="1"/>
              <a:t>metallar</a:t>
            </a:r>
            <a:r>
              <a:rPr lang="en-US" sz="2800" dirty="0"/>
              <a:t> </a:t>
            </a:r>
            <a:r>
              <a:rPr lang="en-US" sz="2800" dirty="0" err="1"/>
              <a:t>tuproqda</a:t>
            </a:r>
            <a:r>
              <a:rPr lang="en-US" sz="2800" dirty="0"/>
              <a:t>   </a:t>
            </a:r>
            <a:r>
              <a:rPr lang="en-US" sz="2800" dirty="0" err="1"/>
              <a:t>asosan</a:t>
            </a:r>
            <a:r>
              <a:rPr lang="en-US" sz="2800" dirty="0"/>
              <a:t>   </a:t>
            </a:r>
            <a:r>
              <a:rPr lang="en-US" sz="2800" dirty="0" err="1"/>
              <a:t>o’simlikka</a:t>
            </a:r>
            <a:r>
              <a:rPr lang="en-US" sz="2800" dirty="0"/>
              <a:t>,  </a:t>
            </a:r>
            <a:r>
              <a:rPr lang="en-US" sz="2800" dirty="0" err="1"/>
              <a:t>undan</a:t>
            </a:r>
            <a:r>
              <a:rPr lang="en-US" sz="2800" dirty="0"/>
              <a:t>  </a:t>
            </a:r>
            <a:r>
              <a:rPr lang="en-US" sz="2800" dirty="0" err="1"/>
              <a:t>oziqlanish</a:t>
            </a:r>
            <a:r>
              <a:rPr lang="en-US" sz="2800" dirty="0"/>
              <a:t> </a:t>
            </a:r>
            <a:r>
              <a:rPr lang="en-US" sz="2800" dirty="0" err="1"/>
              <a:t>zanjiri</a:t>
            </a:r>
            <a:r>
              <a:rPr lang="en-US" sz="2800" dirty="0"/>
              <a:t>  </a:t>
            </a:r>
            <a:r>
              <a:rPr lang="en-US" sz="2800" dirty="0" err="1"/>
              <a:t>buylab</a:t>
            </a:r>
            <a:r>
              <a:rPr lang="en-US" sz="2800" dirty="0"/>
              <a:t> </a:t>
            </a:r>
            <a:r>
              <a:rPr lang="en-US" sz="2800" dirty="0" err="1"/>
              <a:t>odam</a:t>
            </a:r>
            <a:r>
              <a:rPr lang="en-US" sz="2800" dirty="0"/>
              <a:t> </a:t>
            </a:r>
            <a:r>
              <a:rPr lang="en-US" sz="2800" dirty="0" err="1"/>
              <a:t>va</a:t>
            </a:r>
            <a:r>
              <a:rPr lang="en-US" sz="2800" dirty="0"/>
              <a:t> </a:t>
            </a:r>
            <a:r>
              <a:rPr lang="en-US" sz="2800" dirty="0" err="1"/>
              <a:t>hayvonga</a:t>
            </a:r>
            <a:r>
              <a:rPr lang="en-US" sz="2800" dirty="0"/>
              <a:t>  </a:t>
            </a:r>
            <a:r>
              <a:rPr lang="en-US" sz="2800" dirty="0" err="1"/>
              <a:t>zararli</a:t>
            </a:r>
            <a:r>
              <a:rPr lang="en-US" sz="2800" dirty="0"/>
              <a:t>  </a:t>
            </a:r>
            <a:r>
              <a:rPr lang="en-US" sz="2800" dirty="0" err="1"/>
              <a:t>tasir</a:t>
            </a:r>
            <a:r>
              <a:rPr lang="en-US" sz="2800" dirty="0"/>
              <a:t>  </a:t>
            </a:r>
            <a:r>
              <a:rPr lang="en-US" sz="2800" dirty="0" err="1"/>
              <a:t>qilish</a:t>
            </a:r>
            <a:r>
              <a:rPr lang="en-US" sz="2800" dirty="0"/>
              <a:t> </a:t>
            </a:r>
            <a:r>
              <a:rPr lang="en-US" sz="2800" dirty="0" err="1"/>
              <a:t>mumkin</a:t>
            </a:r>
            <a:r>
              <a:rPr lang="en-US" sz="2800" dirty="0"/>
              <a:t>.  </a:t>
            </a:r>
            <a:r>
              <a:rPr lang="en-US" sz="2800" dirty="0" err="1"/>
              <a:t>Zaharli</a:t>
            </a:r>
            <a:r>
              <a:rPr lang="en-US" sz="2800" dirty="0"/>
              <a:t>   </a:t>
            </a:r>
            <a:r>
              <a:rPr lang="en-US" sz="2800" dirty="0" err="1"/>
              <a:t>kimyoviy</a:t>
            </a:r>
            <a:r>
              <a:rPr lang="en-US" sz="2800" dirty="0"/>
              <a:t> </a:t>
            </a:r>
            <a:r>
              <a:rPr lang="en-US" sz="2800" dirty="0" err="1"/>
              <a:t>elementlar</a:t>
            </a:r>
            <a:r>
              <a:rPr lang="en-US" sz="2800" dirty="0"/>
              <a:t>  </a:t>
            </a:r>
            <a:r>
              <a:rPr lang="en-US" sz="2800" dirty="0" err="1"/>
              <a:t>ichida</a:t>
            </a:r>
            <a:r>
              <a:rPr lang="en-US" sz="2800" dirty="0"/>
              <a:t> </a:t>
            </a:r>
            <a:r>
              <a:rPr lang="en-US" sz="2800" dirty="0" err="1"/>
              <a:t>xavflisi</a:t>
            </a:r>
            <a:r>
              <a:rPr lang="en-US" sz="2800" dirty="0"/>
              <a:t> </a:t>
            </a:r>
            <a:r>
              <a:rPr lang="en-US" sz="2800" dirty="0" err="1"/>
              <a:t>simob</a:t>
            </a:r>
            <a:r>
              <a:rPr lang="en-US" sz="2800" dirty="0"/>
              <a:t> </a:t>
            </a:r>
            <a:r>
              <a:rPr lang="en-US" sz="2800" dirty="0" err="1"/>
              <a:t>bo’lib</a:t>
            </a:r>
            <a:r>
              <a:rPr lang="en-US" sz="2800" dirty="0"/>
              <a:t>, </a:t>
            </a:r>
            <a:r>
              <a:rPr lang="en-US" sz="2800" dirty="0" err="1"/>
              <a:t>uning</a:t>
            </a:r>
            <a:r>
              <a:rPr lang="en-US" sz="2800" dirty="0"/>
              <a:t> </a:t>
            </a:r>
            <a:r>
              <a:rPr lang="en-US" sz="2800" dirty="0" err="1"/>
              <a:t>metilsimob</a:t>
            </a:r>
            <a:r>
              <a:rPr lang="en-US" sz="2800" dirty="0"/>
              <a:t> </a:t>
            </a:r>
            <a:r>
              <a:rPr lang="en-US" sz="2800" dirty="0" err="1"/>
              <a:t>birikmasi</a:t>
            </a:r>
            <a:r>
              <a:rPr lang="en-US" sz="2800" dirty="0"/>
              <a:t> </a:t>
            </a:r>
            <a:r>
              <a:rPr lang="en-US" sz="2800" dirty="0" err="1"/>
              <a:t>tabiatdagi</a:t>
            </a:r>
            <a:r>
              <a:rPr lang="en-US" sz="2800" dirty="0"/>
              <a:t> </a:t>
            </a:r>
            <a:r>
              <a:rPr lang="en-US" sz="2800" dirty="0" err="1"/>
              <a:t>anorganik</a:t>
            </a:r>
            <a:r>
              <a:rPr lang="en-US" sz="2800" dirty="0"/>
              <a:t>  </a:t>
            </a:r>
            <a:r>
              <a:rPr lang="en-US" sz="2800" dirty="0" err="1"/>
              <a:t>birikmalardan</a:t>
            </a:r>
            <a:r>
              <a:rPr lang="en-US" sz="2800" dirty="0"/>
              <a:t> </a:t>
            </a:r>
            <a:r>
              <a:rPr lang="en-US" sz="2800" dirty="0" err="1"/>
              <a:t>anaerob</a:t>
            </a:r>
            <a:r>
              <a:rPr lang="en-US" sz="2800" dirty="0"/>
              <a:t> </a:t>
            </a:r>
            <a:r>
              <a:rPr lang="en-US" sz="2800" dirty="0" err="1"/>
              <a:t>sharoitida</a:t>
            </a:r>
            <a:r>
              <a:rPr lang="en-US" sz="2800" dirty="0"/>
              <a:t> </a:t>
            </a:r>
            <a:r>
              <a:rPr lang="en-US" sz="2800" dirty="0" err="1"/>
              <a:t>organik</a:t>
            </a:r>
            <a:r>
              <a:rPr lang="en-US" sz="2800" dirty="0"/>
              <a:t> </a:t>
            </a:r>
            <a:r>
              <a:rPr lang="en-US" sz="2800" dirty="0" err="1"/>
              <a:t>moddalar</a:t>
            </a:r>
            <a:r>
              <a:rPr lang="en-US" sz="2800" dirty="0"/>
              <a:t> </a:t>
            </a:r>
            <a:r>
              <a:rPr lang="en-US" sz="2800" dirty="0" err="1"/>
              <a:t>ishtirokida</a:t>
            </a:r>
            <a:r>
              <a:rPr lang="en-US" sz="2800" dirty="0"/>
              <a:t> </a:t>
            </a:r>
            <a:r>
              <a:rPr lang="en-US" sz="2800" dirty="0" err="1"/>
              <a:t>hosil</a:t>
            </a:r>
            <a:r>
              <a:rPr lang="en-US" sz="2800" dirty="0"/>
              <a:t> </a:t>
            </a:r>
            <a:r>
              <a:rPr lang="en-US" sz="2800" dirty="0" err="1"/>
              <a:t>bo’lishi</a:t>
            </a:r>
            <a:r>
              <a:rPr lang="en-US" sz="2800" dirty="0"/>
              <a:t> </a:t>
            </a:r>
            <a:r>
              <a:rPr lang="en-US" sz="2800" dirty="0" err="1"/>
              <a:t>mumkin</a:t>
            </a:r>
            <a:r>
              <a:rPr lang="en-US" sz="2800" dirty="0"/>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6721188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228" y="323400"/>
            <a:ext cx="9110444" cy="6110956"/>
          </a:xfrm>
        </p:spPr>
        <p:txBody>
          <a:bodyPr>
            <a:normAutofit fontScale="85000" lnSpcReduction="20000"/>
          </a:bodyPr>
          <a:lstStyle/>
          <a:p>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asosan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sanoati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chiqindilari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yokilgilarning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maxsuloti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avtomobil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dudlari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chiqindi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gazlar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qishloq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xo’jaligida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ximikatlar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boshqalardir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Xisoblarga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metallurgiya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sanoati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yili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rux</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qo’rg’oshin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nikel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moibden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kobalt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atrof-muhitga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yuboradi</a:t>
            </a:r>
            <a:r>
              <a:rPr lang="en-US"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Simob</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qo’rg’oshin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kadmiy</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mishyak</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ftor</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rux</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va</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boshqalar</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bilan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tuproqning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ifloslanishi</a:t>
            </a:r>
            <a:r>
              <a:rPr lang="en-US" sz="2800" dirty="0">
                <a:solidFill>
                  <a:srgbClr val="FF0000"/>
                </a:solidFill>
                <a:latin typeface="Times New Roman" pitchFamily="18" charset="0"/>
                <a:cs typeface="Times New Roman" pitchFamily="18" charset="0"/>
              </a:rPr>
              <a:t>.  </a:t>
            </a:r>
            <a:endParaRPr lang="ru-RU" sz="2800" dirty="0">
              <a:solidFill>
                <a:srgbClr val="FF0000"/>
              </a:solidFill>
              <a:latin typeface="Times New Roman" pitchFamily="18" charset="0"/>
              <a:cs typeface="Times New Roman" pitchFamily="18" charset="0"/>
            </a:endParaRPr>
          </a:p>
          <a:p>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ichida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xavflisi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metilsimob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tabiatdagi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birikmalardan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anaerob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ishtirokida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atmosferaga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toshko’mir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yoqishdan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dud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zaharlangan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havzalari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bug’lanishida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oqimi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joylarga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tarqalishi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bazi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erlarga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o’tirib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birikmalari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jumladan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metilsimob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oziqlanish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zanjirlari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orqali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o’tib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oxiri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odam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organizmiga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a:t>
            </a:r>
            <a:r>
              <a:rPr lang="en-US" sz="2800" dirty="0"/>
              <a:t> </a:t>
            </a:r>
            <a:r>
              <a:rPr lang="en-US" sz="2400" dirty="0"/>
              <a:t> </a:t>
            </a:r>
            <a:r>
              <a:rPr lang="en-US" sz="2400" dirty="0" err="1">
                <a:solidFill>
                  <a:srgbClr val="FF0000"/>
                </a:solidFill>
              </a:rPr>
              <a:t>Odam</a:t>
            </a:r>
            <a:r>
              <a:rPr lang="en-US" sz="2400" dirty="0">
                <a:solidFill>
                  <a:srgbClr val="FF0000"/>
                </a:solidFill>
              </a:rPr>
              <a:t>  </a:t>
            </a:r>
            <a:r>
              <a:rPr lang="en-US" sz="2400" dirty="0" err="1">
                <a:solidFill>
                  <a:srgbClr val="FF0000"/>
                </a:solidFill>
              </a:rPr>
              <a:t>organizmdagi</a:t>
            </a:r>
            <a:r>
              <a:rPr lang="en-US" sz="2400" dirty="0">
                <a:solidFill>
                  <a:srgbClr val="FF0000"/>
                </a:solidFill>
              </a:rPr>
              <a:t>  </a:t>
            </a:r>
            <a:r>
              <a:rPr lang="en-US" sz="2400" dirty="0" err="1">
                <a:solidFill>
                  <a:srgbClr val="FF0000"/>
                </a:solidFill>
              </a:rPr>
              <a:t>simob</a:t>
            </a:r>
            <a:r>
              <a:rPr lang="en-US" sz="2400" dirty="0">
                <a:solidFill>
                  <a:srgbClr val="FF0000"/>
                </a:solidFill>
              </a:rPr>
              <a:t> </a:t>
            </a:r>
            <a:r>
              <a:rPr lang="en-US" sz="2400" dirty="0" err="1">
                <a:solidFill>
                  <a:srgbClr val="FF0000"/>
                </a:solidFill>
              </a:rPr>
              <a:t>miqdori</a:t>
            </a:r>
            <a:r>
              <a:rPr lang="en-US" sz="2400" dirty="0">
                <a:solidFill>
                  <a:srgbClr val="FF0000"/>
                </a:solidFill>
              </a:rPr>
              <a:t>  </a:t>
            </a:r>
            <a:r>
              <a:rPr lang="en-US" sz="2400" dirty="0" err="1">
                <a:solidFill>
                  <a:srgbClr val="FF0000"/>
                </a:solidFill>
              </a:rPr>
              <a:t>ruxsat</a:t>
            </a:r>
            <a:r>
              <a:rPr lang="en-US" sz="2400" dirty="0">
                <a:solidFill>
                  <a:srgbClr val="FF0000"/>
                </a:solidFill>
              </a:rPr>
              <a:t> </a:t>
            </a:r>
            <a:r>
              <a:rPr lang="en-US" sz="2400" dirty="0" err="1">
                <a:solidFill>
                  <a:srgbClr val="FF0000"/>
                </a:solidFill>
              </a:rPr>
              <a:t>etilgan</a:t>
            </a:r>
            <a:r>
              <a:rPr lang="en-US" sz="2400" dirty="0">
                <a:solidFill>
                  <a:srgbClr val="FF0000"/>
                </a:solidFill>
              </a:rPr>
              <a:t> </a:t>
            </a:r>
            <a:r>
              <a:rPr lang="en-US" sz="2400" dirty="0" err="1">
                <a:solidFill>
                  <a:srgbClr val="FF0000"/>
                </a:solidFill>
              </a:rPr>
              <a:t>miqdordan</a:t>
            </a:r>
            <a:r>
              <a:rPr lang="en-US" sz="2400" dirty="0">
                <a:solidFill>
                  <a:srgbClr val="FF0000"/>
                </a:solidFill>
              </a:rPr>
              <a:t>  </a:t>
            </a:r>
            <a:r>
              <a:rPr lang="en-US" sz="2400" dirty="0" err="1">
                <a:solidFill>
                  <a:srgbClr val="FF0000"/>
                </a:solidFill>
              </a:rPr>
              <a:t>oshib</a:t>
            </a:r>
            <a:r>
              <a:rPr lang="en-US" sz="2400" dirty="0">
                <a:solidFill>
                  <a:srgbClr val="FF0000"/>
                </a:solidFill>
              </a:rPr>
              <a:t>  </a:t>
            </a:r>
            <a:r>
              <a:rPr lang="en-US" sz="2400" dirty="0" err="1">
                <a:solidFill>
                  <a:srgbClr val="FF0000"/>
                </a:solidFill>
              </a:rPr>
              <a:t>ketsa</a:t>
            </a:r>
            <a:r>
              <a:rPr lang="en-US" sz="2400" dirty="0">
                <a:solidFill>
                  <a:srgbClr val="FF0000"/>
                </a:solidFill>
              </a:rPr>
              <a:t>,  u </a:t>
            </a:r>
            <a:r>
              <a:rPr lang="en-US" sz="2400" dirty="0" err="1">
                <a:solidFill>
                  <a:srgbClr val="FF0000"/>
                </a:solidFill>
              </a:rPr>
              <a:t>vaqtda</a:t>
            </a:r>
            <a:r>
              <a:rPr lang="en-US" sz="2400" dirty="0">
                <a:solidFill>
                  <a:srgbClr val="FF0000"/>
                </a:solidFill>
              </a:rPr>
              <a:t> </a:t>
            </a:r>
            <a:r>
              <a:rPr lang="en-US" sz="2400" dirty="0" err="1">
                <a:solidFill>
                  <a:srgbClr val="FF0000"/>
                </a:solidFill>
              </a:rPr>
              <a:t>buyrak</a:t>
            </a:r>
            <a:r>
              <a:rPr lang="en-US" sz="2400" dirty="0">
                <a:solidFill>
                  <a:srgbClr val="FF0000"/>
                </a:solidFill>
              </a:rPr>
              <a:t>,  </a:t>
            </a:r>
            <a:r>
              <a:rPr lang="en-US" sz="2400" dirty="0" err="1">
                <a:solidFill>
                  <a:srgbClr val="FF0000"/>
                </a:solidFill>
              </a:rPr>
              <a:t>jigar</a:t>
            </a:r>
            <a:r>
              <a:rPr lang="en-US" sz="2400" dirty="0">
                <a:solidFill>
                  <a:srgbClr val="FF0000"/>
                </a:solidFill>
              </a:rPr>
              <a:t>  </a:t>
            </a:r>
            <a:r>
              <a:rPr lang="en-US" sz="2400" dirty="0" err="1">
                <a:solidFill>
                  <a:srgbClr val="FF0000"/>
                </a:solidFill>
              </a:rPr>
              <a:t>va</a:t>
            </a:r>
            <a:r>
              <a:rPr lang="en-US" sz="2400" dirty="0">
                <a:solidFill>
                  <a:srgbClr val="FF0000"/>
                </a:solidFill>
              </a:rPr>
              <a:t>   </a:t>
            </a:r>
            <a:r>
              <a:rPr lang="en-US" sz="2400" dirty="0" err="1">
                <a:solidFill>
                  <a:srgbClr val="FF0000"/>
                </a:solidFill>
              </a:rPr>
              <a:t>hatto</a:t>
            </a:r>
            <a:r>
              <a:rPr lang="en-US" sz="2400" dirty="0">
                <a:solidFill>
                  <a:srgbClr val="FF0000"/>
                </a:solidFill>
              </a:rPr>
              <a:t> </a:t>
            </a:r>
            <a:r>
              <a:rPr lang="en-US" sz="2400" dirty="0" err="1">
                <a:solidFill>
                  <a:srgbClr val="FF0000"/>
                </a:solidFill>
              </a:rPr>
              <a:t>miyaga</a:t>
            </a:r>
            <a:r>
              <a:rPr lang="en-US" sz="2400" dirty="0">
                <a:solidFill>
                  <a:srgbClr val="FF0000"/>
                </a:solidFill>
              </a:rPr>
              <a:t> </a:t>
            </a:r>
            <a:r>
              <a:rPr lang="en-US" sz="2400" dirty="0" err="1">
                <a:solidFill>
                  <a:srgbClr val="FF0000"/>
                </a:solidFill>
              </a:rPr>
              <a:t>kuchli</a:t>
            </a:r>
            <a:r>
              <a:rPr lang="en-US" sz="2400" dirty="0">
                <a:solidFill>
                  <a:srgbClr val="FF0000"/>
                </a:solidFill>
              </a:rPr>
              <a:t>  </a:t>
            </a:r>
            <a:r>
              <a:rPr lang="en-US" sz="2400" dirty="0" err="1">
                <a:solidFill>
                  <a:srgbClr val="FF0000"/>
                </a:solidFill>
              </a:rPr>
              <a:t>tasir</a:t>
            </a:r>
            <a:r>
              <a:rPr lang="en-US" sz="2400" dirty="0">
                <a:solidFill>
                  <a:srgbClr val="FF0000"/>
                </a:solidFill>
              </a:rPr>
              <a:t>  </a:t>
            </a:r>
            <a:r>
              <a:rPr lang="en-US" sz="2400" dirty="0" err="1">
                <a:solidFill>
                  <a:srgbClr val="FF0000"/>
                </a:solidFill>
              </a:rPr>
              <a:t>qilib</a:t>
            </a:r>
            <a:r>
              <a:rPr lang="en-US" sz="2400" dirty="0">
                <a:solidFill>
                  <a:srgbClr val="FF0000"/>
                </a:solidFill>
              </a:rPr>
              <a:t>  </a:t>
            </a:r>
            <a:r>
              <a:rPr lang="en-US" sz="2400" dirty="0" err="1">
                <a:solidFill>
                  <a:srgbClr val="FF0000"/>
                </a:solidFill>
              </a:rPr>
              <a:t>asab</a:t>
            </a:r>
            <a:r>
              <a:rPr lang="en-US" sz="2400" dirty="0">
                <a:solidFill>
                  <a:srgbClr val="FF0000"/>
                </a:solidFill>
              </a:rPr>
              <a:t>  </a:t>
            </a:r>
            <a:r>
              <a:rPr lang="en-US" sz="2400" dirty="0" err="1">
                <a:solidFill>
                  <a:srgbClr val="FF0000"/>
                </a:solidFill>
              </a:rPr>
              <a:t>kasalini</a:t>
            </a:r>
            <a:r>
              <a:rPr lang="en-US" sz="2400" dirty="0">
                <a:solidFill>
                  <a:srgbClr val="FF0000"/>
                </a:solidFill>
              </a:rPr>
              <a:t>  </a:t>
            </a:r>
            <a:r>
              <a:rPr lang="en-US" sz="2400" dirty="0" err="1">
                <a:solidFill>
                  <a:srgbClr val="FF0000"/>
                </a:solidFill>
              </a:rPr>
              <a:t>keltirib</a:t>
            </a:r>
            <a:r>
              <a:rPr lang="en-US" sz="2400" dirty="0">
                <a:solidFill>
                  <a:srgbClr val="FF0000"/>
                </a:solidFill>
              </a:rPr>
              <a:t>  </a:t>
            </a:r>
            <a:r>
              <a:rPr lang="en-US" sz="2400" dirty="0" err="1">
                <a:solidFill>
                  <a:srgbClr val="FF0000"/>
                </a:solidFill>
              </a:rPr>
              <a:t>chiqishi</a:t>
            </a:r>
            <a:r>
              <a:rPr lang="en-US" sz="2400" dirty="0">
                <a:solidFill>
                  <a:srgbClr val="FF0000"/>
                </a:solidFill>
              </a:rPr>
              <a:t>  </a:t>
            </a:r>
            <a:r>
              <a:rPr lang="en-US" sz="2400" dirty="0" err="1">
                <a:solidFill>
                  <a:srgbClr val="FF0000"/>
                </a:solidFill>
              </a:rPr>
              <a:t>va</a:t>
            </a:r>
            <a:r>
              <a:rPr lang="en-US" sz="2400" dirty="0">
                <a:solidFill>
                  <a:srgbClr val="FF0000"/>
                </a:solidFill>
              </a:rPr>
              <a:t>  </a:t>
            </a:r>
            <a:r>
              <a:rPr lang="en-US" sz="2400" dirty="0" err="1">
                <a:solidFill>
                  <a:srgbClr val="FF0000"/>
                </a:solidFill>
              </a:rPr>
              <a:t>bu</a:t>
            </a:r>
            <a:r>
              <a:rPr lang="en-US" sz="2400" dirty="0">
                <a:solidFill>
                  <a:srgbClr val="FF0000"/>
                </a:solidFill>
              </a:rPr>
              <a:t> </a:t>
            </a:r>
            <a:r>
              <a:rPr lang="en-US" sz="2400" dirty="0" err="1">
                <a:solidFill>
                  <a:srgbClr val="FF0000"/>
                </a:solidFill>
              </a:rPr>
              <a:t>kasallik</a:t>
            </a:r>
            <a:r>
              <a:rPr lang="en-US" sz="2400" dirty="0">
                <a:solidFill>
                  <a:srgbClr val="FF0000"/>
                </a:solidFill>
              </a:rPr>
              <a:t>  </a:t>
            </a:r>
            <a:r>
              <a:rPr lang="en-US" sz="2400" dirty="0" err="1">
                <a:solidFill>
                  <a:srgbClr val="FF0000"/>
                </a:solidFill>
              </a:rPr>
              <a:t>hatto</a:t>
            </a:r>
            <a:r>
              <a:rPr lang="en-US" sz="2400" dirty="0">
                <a:solidFill>
                  <a:srgbClr val="FF0000"/>
                </a:solidFill>
              </a:rPr>
              <a:t> </a:t>
            </a:r>
            <a:r>
              <a:rPr lang="en-US" sz="2400" dirty="0" err="1">
                <a:solidFill>
                  <a:srgbClr val="FF0000"/>
                </a:solidFill>
              </a:rPr>
              <a:t>o’limga</a:t>
            </a:r>
            <a:r>
              <a:rPr lang="en-US" sz="2400" dirty="0">
                <a:solidFill>
                  <a:srgbClr val="FF0000"/>
                </a:solidFill>
              </a:rPr>
              <a:t> </a:t>
            </a:r>
            <a:r>
              <a:rPr lang="en-US" sz="2400" dirty="0" err="1">
                <a:solidFill>
                  <a:srgbClr val="FF0000"/>
                </a:solidFill>
              </a:rPr>
              <a:t>olib</a:t>
            </a:r>
            <a:r>
              <a:rPr lang="en-US" sz="2400" dirty="0">
                <a:solidFill>
                  <a:srgbClr val="FF0000"/>
                </a:solidFill>
              </a:rPr>
              <a:t> </a:t>
            </a:r>
            <a:r>
              <a:rPr lang="en-US" sz="2400" dirty="0" err="1">
                <a:solidFill>
                  <a:srgbClr val="FF0000"/>
                </a:solidFill>
              </a:rPr>
              <a:t>kelishi</a:t>
            </a:r>
            <a:r>
              <a:rPr lang="en-US" sz="2400" dirty="0">
                <a:solidFill>
                  <a:srgbClr val="FF0000"/>
                </a:solidFill>
              </a:rPr>
              <a:t> </a:t>
            </a:r>
            <a:r>
              <a:rPr lang="en-US" sz="2400" dirty="0" err="1">
                <a:solidFill>
                  <a:srgbClr val="FF0000"/>
                </a:solidFill>
              </a:rPr>
              <a:t>mumkin</a:t>
            </a:r>
            <a:r>
              <a:rPr lang="en-US" sz="2400" dirty="0">
                <a:solidFill>
                  <a:srgbClr val="FF0000"/>
                </a:solidFill>
              </a:rPr>
              <a:t>.  </a:t>
            </a:r>
            <a:endParaRPr lang="ru-RU" sz="2400" dirty="0">
              <a:solidFill>
                <a:srgbClr val="FF0000"/>
              </a:solidFill>
            </a:endParaRPr>
          </a:p>
          <a:p>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32871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890" y="797565"/>
            <a:ext cx="9638949" cy="5324535"/>
          </a:xfrm>
          <a:prstGeom prst="rect">
            <a:avLst/>
          </a:prstGeom>
        </p:spPr>
        <p:txBody>
          <a:bodyPr wrap="square">
            <a:spAutoFit/>
          </a:bodyPr>
          <a:lstStyle/>
          <a:p>
            <a:pPr algn="just"/>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OF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асосан</a:t>
            </a:r>
            <a:r>
              <a:rPr lang="ru-RU" sz="2000" dirty="0">
                <a:latin typeface="Times New Roman" pitchFamily="18" charset="0"/>
                <a:cs typeface="Times New Roman" pitchFamily="18" charset="0"/>
              </a:rPr>
              <a:t> металл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ёкил</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махсулоти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автомобил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газлар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кишлок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хужалигида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ишлатадиган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бошкалардир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Х,озирги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пайтда</a:t>
            </a:r>
            <a:r>
              <a:rPr lang="ru-RU" sz="2000" dirty="0">
                <a:latin typeface="Times New Roman" pitchFamily="18" charset="0"/>
                <a:cs typeface="Times New Roman" pitchFamily="18" charset="0"/>
              </a:rPr>
              <a:t> кумир, </a:t>
            </a:r>
            <a:r>
              <a:rPr lang="ru-RU" sz="2000" dirty="0" err="1">
                <a:latin typeface="Times New Roman" pitchFamily="18" charset="0"/>
                <a:cs typeface="Times New Roman" pitchFamily="18" charset="0"/>
              </a:rPr>
              <a:t>нефт</a:t>
            </a:r>
            <a:r>
              <a:rPr lang="ru-RU" sz="2000" dirty="0">
                <a:latin typeface="Times New Roman" pitchFamily="18" charset="0"/>
                <a:cs typeface="Times New Roman" pitchFamily="18" charset="0"/>
              </a:rPr>
              <a:t>, газ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ёкил</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даражада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кетганки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атроф</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мухитни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келмокда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Автомобил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ташландик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газлар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a:t>
            </a:r>
            <a:r>
              <a:rPr lang="ru-RU" sz="2000" dirty="0">
                <a:latin typeface="Times New Roman" pitchFamily="18" charset="0"/>
                <a:cs typeface="Times New Roman" pitchFamily="18" charset="0"/>
              </a:rPr>
              <a:t> 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ичида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хавфлиси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табиатдаги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анорганик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бирикмалардан</a:t>
            </a:r>
            <a:r>
              <a:rPr lang="ru-RU" sz="2000" dirty="0">
                <a:latin typeface="Times New Roman" pitchFamily="18" charset="0"/>
                <a:cs typeface="Times New Roman" pitchFamily="18" charset="0"/>
              </a:rPr>
              <a:t> анаэроб </a:t>
            </a:r>
            <a:r>
              <a:rPr lang="ru-RU" sz="2000" dirty="0" err="1">
                <a:latin typeface="Times New Roman" pitchFamily="18" charset="0"/>
                <a:cs typeface="Times New Roman" pitchFamily="18" charset="0"/>
              </a:rPr>
              <a:t>шароитда</a:t>
            </a:r>
            <a:r>
              <a:rPr lang="ru-RU" sz="2000" dirty="0">
                <a:latin typeface="Times New Roman" pitchFamily="18" charset="0"/>
                <a:cs typeface="Times New Roman" pitchFamily="18" charset="0"/>
              </a:rPr>
              <a:t> органик </a:t>
            </a:r>
            <a:r>
              <a:rPr lang="ru-RU" sz="2000" dirty="0" err="1">
                <a:latin typeface="Times New Roman" pitchFamily="18" charset="0"/>
                <a:cs typeface="Times New Roman" pitchFamily="18" charset="0"/>
              </a:rPr>
              <a:t>моддалар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иштирокида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шароит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хавзалари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тубидаги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чукинди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ёткизикларида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иккинчи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манбаи</a:t>
            </a:r>
            <a:r>
              <a:rPr lang="ru-RU"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алла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омборларида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a:t>
            </a:r>
            <a:r>
              <a:rPr lang="uz-Latn-UZ" sz="2000" dirty="0">
                <a:latin typeface="Times New Roman" pitchFamily="18" charset="0"/>
                <a:cs typeface="Times New Roman" pitchFamily="18" charset="0"/>
              </a:rPr>
              <a:t>F</a:t>
            </a:r>
            <a:r>
              <a:rPr lang="ru-RU" sz="2000" dirty="0">
                <a:latin typeface="Times New Roman" pitchFamily="18" charset="0"/>
                <a:cs typeface="Times New Roman" pitchFamily="18" charset="0"/>
              </a:rPr>
              <a:t>ор </a:t>
            </a:r>
            <a:r>
              <a:rPr lang="ru-RU" sz="2000" dirty="0" err="1">
                <a:latin typeface="Times New Roman" pitchFamily="18" charset="0"/>
                <a:cs typeface="Times New Roman" pitchFamily="18" charset="0"/>
              </a:rPr>
              <a:t>замбуру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препаратлардир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атмосферага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тошкумир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ёкишдан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хавзалари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ланишидан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чикади</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окими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куп </a:t>
            </a:r>
            <a:r>
              <a:rPr lang="ru-RU" sz="2000" dirty="0" err="1">
                <a:latin typeface="Times New Roman" pitchFamily="18" charset="0"/>
                <a:cs typeface="Times New Roman" pitchFamily="18" charset="0"/>
              </a:rPr>
              <a:t>жойларга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баъзи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усимлик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озикланиш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занжирлари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охири</a:t>
            </a:r>
            <a:r>
              <a:rPr lang="ru-RU" sz="2000" dirty="0">
                <a:latin typeface="Times New Roman" pitchFamily="18" charset="0"/>
                <a:cs typeface="Times New Roman" pitchFamily="18" charset="0"/>
              </a:rPr>
              <a:t> одам </a:t>
            </a:r>
            <a:r>
              <a:rPr lang="ru-RU" sz="2000" dirty="0" err="1">
                <a:latin typeface="Times New Roman" pitchFamily="18" charset="0"/>
                <a:cs typeface="Times New Roman" pitchFamily="18" charset="0"/>
              </a:rPr>
              <a:t>организмига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73230929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2338" y="449234"/>
            <a:ext cx="9097833" cy="6127735"/>
          </a:xfrm>
        </p:spPr>
        <p:txBody>
          <a:bodyPr>
            <a:normAutofit fontScale="92500" lnSpcReduction="20000"/>
          </a:bodyPr>
          <a:lstStyle/>
          <a:p>
            <a:pPr algn="just" fontAlgn="t"/>
            <a:r>
              <a:rPr lang="ru-RU" sz="2400" dirty="0" err="1">
                <a:latin typeface="Times New Roman" pitchFamily="18" charset="0"/>
                <a:cs typeface="Times New Roman" pitchFamily="18" charset="0"/>
              </a:rPr>
              <a:t>Мамлакатимизнинг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саноат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курилиш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маиший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хизмат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корхоналар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жойлашган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йирик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шахарларида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шароитида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техноген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инсон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фаолияти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хосил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коплами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генезиси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эволюсияси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экологияси</a:t>
            </a:r>
            <a:r>
              <a:rPr lang="ru-RU" sz="2400" dirty="0">
                <a:latin typeface="Times New Roman" pitchFamily="18" charset="0"/>
                <a:cs typeface="Times New Roman" pitchFamily="18" charset="0"/>
              </a:rPr>
              <a:t>, физик </a:t>
            </a:r>
            <a:r>
              <a:rPr lang="ru-RU" sz="2400" dirty="0" err="1">
                <a:latin typeface="Times New Roman" pitchFamily="18" charset="0"/>
                <a:cs typeface="Times New Roman" pitchFamily="18" charset="0"/>
              </a:rPr>
              <a:t>хоссалари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кимёвий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минерологик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таркибиниг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келмокда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огир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темир</a:t>
            </a:r>
            <a:r>
              <a:rPr lang="ru-RU" sz="2400" dirty="0">
                <a:latin typeface="Times New Roman" pitchFamily="18" charset="0"/>
                <a:cs typeface="Times New Roman" pitchFamily="18" charset="0"/>
              </a:rPr>
              <a:t>, марганец, молибден, </a:t>
            </a:r>
            <a:r>
              <a:rPr lang="ru-RU" sz="2400" dirty="0" err="1">
                <a:latin typeface="Times New Roman" pitchFamily="18" charset="0"/>
                <a:cs typeface="Times New Roman" pitchFamily="18" charset="0"/>
              </a:rPr>
              <a:t>мис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коболт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баъзи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симоб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кургошин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мишяк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хром)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микроорганизмларга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токсик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этади</a:t>
            </a:r>
            <a:r>
              <a:rPr lang="ru-RU" sz="2400" dirty="0">
                <a:latin typeface="Times New Roman" pitchFamily="18" charset="0"/>
                <a:cs typeface="Times New Roman" pitchFamily="18" charset="0"/>
              </a:rPr>
              <a:t>.</a:t>
            </a:r>
          </a:p>
          <a:p>
            <a:pPr algn="just" fontAlgn="t"/>
            <a:r>
              <a:rPr lang="ru-RU" sz="2400" dirty="0" err="1">
                <a:latin typeface="Times New Roman" pitchFamily="18" charset="0"/>
                <a:cs typeface="Times New Roman" pitchFamily="18" charset="0"/>
              </a:rPr>
              <a:t>Сугориш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окова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сизот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хромнинг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аниклашнинг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курсатишича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рухсат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баробар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юкори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усимлик</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хайвон</a:t>
            </a:r>
            <a:r>
              <a:rPr lang="ru-RU" sz="2400" dirty="0">
                <a:latin typeface="Times New Roman" pitchFamily="18" charset="0"/>
                <a:cs typeface="Times New Roman" pitchFamily="18" charset="0"/>
              </a:rPr>
              <a:t>-одам трофик </a:t>
            </a:r>
            <a:r>
              <a:rPr lang="ru-RU" sz="2400" dirty="0" err="1">
                <a:latin typeface="Times New Roman" pitchFamily="18" charset="0"/>
                <a:cs typeface="Times New Roman" pitchFamily="18" charset="0"/>
              </a:rPr>
              <a:t>занжири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буйлаб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харакат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мувозанатнинг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бузилишига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келувчи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салбий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омил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хизмат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килади</a:t>
            </a:r>
            <a:r>
              <a:rPr lang="ru-RU"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r>
              <a:rPr lang="ru-RU" sz="2400" dirty="0" err="1"/>
              <a:t>Тупроқни</a:t>
            </a:r>
            <a:r>
              <a:rPr lang="ru-RU" sz="2400" dirty="0"/>
              <a:t> </a:t>
            </a:r>
            <a:r>
              <a:rPr lang="ru-RU" sz="2400" dirty="0" err="1"/>
              <a:t>чиринди</a:t>
            </a:r>
            <a:r>
              <a:rPr lang="ru-RU" sz="2400" dirty="0"/>
              <a:t> </a:t>
            </a:r>
            <a:r>
              <a:rPr lang="ru-RU" sz="2400" dirty="0" err="1"/>
              <a:t>билан</a:t>
            </a:r>
            <a:r>
              <a:rPr lang="ru-RU" sz="2400" dirty="0"/>
              <a:t> </a:t>
            </a:r>
            <a:r>
              <a:rPr lang="ru-RU" sz="2400" dirty="0" err="1"/>
              <a:t>бойитиш</a:t>
            </a:r>
            <a:r>
              <a:rPr lang="ru-RU" sz="2400" dirty="0"/>
              <a:t>, </a:t>
            </a:r>
            <a:r>
              <a:rPr lang="ru-RU" sz="2400" dirty="0" err="1"/>
              <a:t>муҳитини</a:t>
            </a:r>
            <a:r>
              <a:rPr lang="ru-RU" sz="2400" dirty="0"/>
              <a:t> </a:t>
            </a:r>
            <a:r>
              <a:rPr lang="ru-RU" sz="2400" dirty="0" err="1"/>
              <a:t>яхшилаш</a:t>
            </a:r>
            <a:r>
              <a:rPr lang="ru-RU" sz="2400" dirty="0"/>
              <a:t>, </a:t>
            </a:r>
            <a:r>
              <a:rPr lang="ru-RU" sz="2400" dirty="0" err="1"/>
              <a:t>алмаштириб</a:t>
            </a:r>
            <a:r>
              <a:rPr lang="ru-RU" sz="2400" dirty="0"/>
              <a:t> </a:t>
            </a:r>
            <a:r>
              <a:rPr lang="ru-RU" sz="2400" dirty="0" err="1"/>
              <a:t>экишни</a:t>
            </a:r>
            <a:r>
              <a:rPr lang="ru-RU" sz="2400" dirty="0"/>
              <a:t> </a:t>
            </a:r>
            <a:r>
              <a:rPr lang="ru-RU" sz="2400" dirty="0" err="1"/>
              <a:t>жорий</a:t>
            </a:r>
            <a:r>
              <a:rPr lang="ru-RU" sz="2400" dirty="0"/>
              <a:t> </a:t>
            </a:r>
            <a:r>
              <a:rPr lang="ru-RU" sz="2400" dirty="0" err="1"/>
              <a:t>қилиш</a:t>
            </a:r>
            <a:r>
              <a:rPr lang="ru-RU" sz="2400" dirty="0"/>
              <a:t>, </a:t>
            </a:r>
            <a:r>
              <a:rPr lang="ru-RU" sz="2400" dirty="0" err="1"/>
              <a:t>тупроқнинг</a:t>
            </a:r>
            <a:r>
              <a:rPr lang="ru-RU" sz="2400" dirty="0"/>
              <a:t> </a:t>
            </a:r>
            <a:r>
              <a:rPr lang="ru-RU" sz="2400" dirty="0" err="1"/>
              <a:t>яшил</a:t>
            </a:r>
            <a:r>
              <a:rPr lang="ru-RU" sz="2400" dirty="0"/>
              <a:t> </a:t>
            </a:r>
            <a:r>
              <a:rPr lang="ru-RU" sz="2400" dirty="0" err="1"/>
              <a:t>қатламини</a:t>
            </a:r>
            <a:r>
              <a:rPr lang="ru-RU" sz="2400" dirty="0"/>
              <a:t> </a:t>
            </a:r>
            <a:r>
              <a:rPr lang="ru-RU" sz="2400" dirty="0" err="1"/>
              <a:t>сақлаш</a:t>
            </a:r>
            <a:r>
              <a:rPr lang="ru-RU" sz="2400" dirty="0"/>
              <a:t>, </a:t>
            </a:r>
            <a:r>
              <a:rPr lang="ru-RU" sz="2400" dirty="0" err="1"/>
              <a:t>кўкат</a:t>
            </a:r>
            <a:r>
              <a:rPr lang="ru-RU" sz="2400" dirty="0"/>
              <a:t> </a:t>
            </a:r>
            <a:r>
              <a:rPr lang="ru-RU" sz="2400" dirty="0" err="1"/>
              <a:t>ўғитлардан</a:t>
            </a:r>
            <a:r>
              <a:rPr lang="ru-RU" sz="2400" dirty="0"/>
              <a:t> </a:t>
            </a:r>
            <a:r>
              <a:rPr lang="ru-RU" sz="2400" dirty="0" err="1"/>
              <a:t>кенг</a:t>
            </a:r>
            <a:r>
              <a:rPr lang="ru-RU" sz="2400" dirty="0"/>
              <a:t> </a:t>
            </a:r>
            <a:r>
              <a:rPr lang="ru-RU" sz="2400" dirty="0" err="1"/>
              <a:t>фойдаланиш</a:t>
            </a:r>
            <a:r>
              <a:rPr lang="ru-RU" sz="2400" dirty="0"/>
              <a:t>, </a:t>
            </a:r>
            <a:r>
              <a:rPr lang="ru-RU" sz="2400" dirty="0" err="1"/>
              <a:t>умуман</a:t>
            </a:r>
            <a:r>
              <a:rPr lang="ru-RU" sz="2400" dirty="0"/>
              <a:t> </a:t>
            </a:r>
            <a:r>
              <a:rPr lang="ru-RU" sz="2400" dirty="0" err="1"/>
              <a:t>тупроқнинг</a:t>
            </a:r>
            <a:r>
              <a:rPr lang="ru-RU" sz="2400" dirty="0"/>
              <a:t> физик </a:t>
            </a:r>
            <a:r>
              <a:rPr lang="ru-RU" sz="2400" dirty="0" err="1"/>
              <a:t>ва</a:t>
            </a:r>
            <a:r>
              <a:rPr lang="ru-RU" sz="2400" dirty="0"/>
              <a:t> </a:t>
            </a:r>
            <a:r>
              <a:rPr lang="ru-RU" sz="2400" dirty="0" err="1"/>
              <a:t>кимѐвий</a:t>
            </a:r>
            <a:r>
              <a:rPr lang="ru-RU" sz="2400" dirty="0"/>
              <a:t> </a:t>
            </a:r>
            <a:r>
              <a:rPr lang="ru-RU" sz="2400" dirty="0" err="1"/>
              <a:t>хоссаларини</a:t>
            </a:r>
            <a:r>
              <a:rPr lang="ru-RU" sz="2400" dirty="0"/>
              <a:t> </a:t>
            </a:r>
            <a:r>
              <a:rPr lang="ru-RU" sz="2400" dirty="0" err="1"/>
              <a:t>яхшилаш</a:t>
            </a:r>
            <a:r>
              <a:rPr lang="ru-RU" sz="2400" dirty="0"/>
              <a:t> </a:t>
            </a:r>
            <a:r>
              <a:rPr lang="ru-RU" sz="2400" dirty="0" err="1"/>
              <a:t>тупроқ</a:t>
            </a:r>
            <a:r>
              <a:rPr lang="ru-RU" sz="2400" dirty="0"/>
              <a:t> </a:t>
            </a:r>
            <a:r>
              <a:rPr lang="ru-RU" sz="2400" dirty="0" err="1"/>
              <a:t>ва</a:t>
            </a:r>
            <a:r>
              <a:rPr lang="ru-RU" sz="2400" dirty="0"/>
              <a:t> </a:t>
            </a:r>
            <a:r>
              <a:rPr lang="ru-RU" sz="2400" dirty="0" err="1"/>
              <a:t>атроф-муҳитни</a:t>
            </a:r>
            <a:r>
              <a:rPr lang="ru-RU" sz="2400" dirty="0"/>
              <a:t> </a:t>
            </a:r>
            <a:r>
              <a:rPr lang="ru-RU" sz="2400" dirty="0" err="1"/>
              <a:t>ифлосланишдан</a:t>
            </a:r>
            <a:r>
              <a:rPr lang="ru-RU" sz="2400" dirty="0"/>
              <a:t> </a:t>
            </a:r>
            <a:r>
              <a:rPr lang="ru-RU" sz="2400" dirty="0" err="1"/>
              <a:t>сақловчи</a:t>
            </a:r>
            <a:r>
              <a:rPr lang="ru-RU" sz="2400" dirty="0"/>
              <a:t> </a:t>
            </a:r>
            <a:r>
              <a:rPr lang="ru-RU" sz="2400" dirty="0" err="1"/>
              <a:t>омиллардир</a:t>
            </a:r>
            <a:r>
              <a:rPr lang="ru-RU" sz="2400" dirty="0"/>
              <a:t>.</a:t>
            </a:r>
            <a:endParaRPr lang="ru-RU" sz="2400" dirty="0">
              <a:solidFill>
                <a:srgbClr val="FF0000"/>
              </a:solidFill>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70537329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27171" y="553673"/>
            <a:ext cx="9336946" cy="5922628"/>
          </a:xfrm>
        </p:spPr>
        <p:txBody>
          <a:bodyPr>
            <a:normAutofit lnSpcReduction="10000"/>
          </a:bodyPr>
          <a:lstStyle/>
          <a:p>
            <a:pPr fontAlgn="t"/>
            <a:r>
              <a:rPr lang="ru-RU" sz="2400" dirty="0">
                <a:latin typeface="Times New Roman" pitchFamily="18" charset="0"/>
                <a:cs typeface="Times New Roman" pitchFamily="18" charset="0"/>
              </a:rPr>
              <a:t>Одам </a:t>
            </a:r>
            <a:r>
              <a:rPr lang="ru-RU" sz="2400" dirty="0" err="1">
                <a:latin typeface="Times New Roman" pitchFamily="18" charset="0"/>
                <a:cs typeface="Times New Roman" pitchFamily="18" charset="0"/>
              </a:rPr>
              <a:t>организмидаги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симоб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рухсат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мъёридан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кетса</a:t>
            </a:r>
            <a:r>
              <a:rPr lang="ru-RU" sz="2400" dirty="0">
                <a:latin typeface="Times New Roman" pitchFamily="18" charset="0"/>
                <a:cs typeface="Times New Roman" pitchFamily="18" charset="0"/>
              </a:rPr>
              <a:t>, у </a:t>
            </a:r>
            <a:r>
              <a:rPr lang="ru-RU" sz="2400" dirty="0" err="1">
                <a:latin typeface="Times New Roman" pitchFamily="18" charset="0"/>
                <a:cs typeface="Times New Roman" pitchFamily="18" charset="0"/>
              </a:rPr>
              <a:t>вактда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жигар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хатто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мияга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касалини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келтириб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касаллик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хатто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улимга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uz-Latn-UZ" sz="2400" dirty="0">
                <a:latin typeface="Times New Roman" pitchFamily="18" charset="0"/>
                <a:cs typeface="Times New Roman" pitchFamily="18" charset="0"/>
              </a:rPr>
              <a:t>K</a:t>
            </a:r>
            <a:r>
              <a:rPr lang="ru-RU" sz="2400" dirty="0" err="1">
                <a:latin typeface="Times New Roman" pitchFamily="18" charset="0"/>
                <a:cs typeface="Times New Roman" pitchFamily="18" charset="0"/>
              </a:rPr>
              <a:t>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бирикмаси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автомашиналарнинг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детонациясини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бензинга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кушиладиган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тетраэтил</a:t>
            </a:r>
            <a:r>
              <a:rPr lang="ru-RU" sz="2400" dirty="0">
                <a:latin typeface="Times New Roman" pitchFamily="18" charset="0"/>
                <a:cs typeface="Times New Roman" pitchFamily="18" charset="0"/>
              </a:rPr>
              <a:t> кур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шиндир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бензиннинг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литри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ёнишида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хавога</a:t>
            </a:r>
            <a:r>
              <a:rPr lang="ru-RU" sz="2400" dirty="0">
                <a:latin typeface="Times New Roman" pitchFamily="18" charset="0"/>
                <a:cs typeface="Times New Roman" pitchFamily="18" charset="0"/>
              </a:rPr>
              <a:t> 200-400 мг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ажралиб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чикади</a:t>
            </a:r>
            <a:r>
              <a:rPr lang="ru-RU" sz="2400" dirty="0">
                <a:latin typeface="Times New Roman" pitchFamily="18" charset="0"/>
                <a:cs typeface="Times New Roman" pitchFamily="18" charset="0"/>
              </a:rPr>
              <a:t>.</a:t>
            </a:r>
          </a:p>
          <a:p>
            <a:pPr fontAlgn="t"/>
            <a:r>
              <a:rPr lang="ru-RU" sz="2400" dirty="0" err="1">
                <a:latin typeface="Times New Roman" pitchFamily="18" charset="0"/>
                <a:cs typeface="Times New Roman" pitchFamily="18" charset="0"/>
              </a:rPr>
              <a:t>Битта</a:t>
            </a:r>
            <a:r>
              <a:rPr lang="ru-RU" sz="2400" dirty="0">
                <a:latin typeface="Times New Roman" pitchFamily="18" charset="0"/>
                <a:cs typeface="Times New Roman" pitchFamily="18" charset="0"/>
              </a:rPr>
              <a:t> автомашина </a:t>
            </a:r>
            <a:r>
              <a:rPr lang="ru-RU" sz="2400" dirty="0" err="1">
                <a:latin typeface="Times New Roman" pitchFamily="18" charset="0"/>
                <a:cs typeface="Times New Roman" pitchFamily="18" charset="0"/>
              </a:rPr>
              <a:t>хавога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килограмгача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ажратиб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Х,озир</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юзида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автомобиллар</a:t>
            </a:r>
            <a:r>
              <a:rPr lang="ru-RU" sz="2400" dirty="0">
                <a:latin typeface="Times New Roman" pitchFamily="18" charset="0"/>
                <a:cs typeface="Times New Roman" pitchFamily="18" charset="0"/>
              </a:rPr>
              <a:t> сони 250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хам </a:t>
            </a:r>
            <a:r>
              <a:rPr lang="ru-RU" sz="2400" dirty="0" err="1">
                <a:latin typeface="Times New Roman" pitchFamily="18" charset="0"/>
                <a:cs typeface="Times New Roman" pitchFamily="18" charset="0"/>
              </a:rPr>
              <a:t>ошиб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кетганлигини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хисобга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олсак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йили</a:t>
            </a:r>
            <a:r>
              <a:rPr lang="ru-RU" sz="2400" dirty="0">
                <a:latin typeface="Times New Roman" pitchFamily="18" charset="0"/>
                <a:cs typeface="Times New Roman" pitchFamily="18" charset="0"/>
              </a:rPr>
              <a:t> ер шари </a:t>
            </a:r>
            <a:r>
              <a:rPr lang="ru-RU" sz="2400" dirty="0" err="1">
                <a:latin typeface="Times New Roman" pitchFamily="18" charset="0"/>
                <a:cs typeface="Times New Roman" pitchFamily="18" charset="0"/>
              </a:rPr>
              <a:t>канча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захари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захарланаётгани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маълум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булади</a:t>
            </a:r>
            <a:r>
              <a:rPr lang="ru-RU" sz="2400" dirty="0">
                <a:latin typeface="Times New Roman" pitchFamily="18" charset="0"/>
                <a:cs typeface="Times New Roman" pitchFamily="18" charset="0"/>
              </a:rPr>
              <a:t>. </a:t>
            </a:r>
            <a:r>
              <a:rPr lang="uz-Latn-UZ" sz="2400" dirty="0">
                <a:latin typeface="Times New Roman" pitchFamily="18" charset="0"/>
                <a:cs typeface="Times New Roman" pitchFamily="18" charset="0"/>
              </a:rPr>
              <a:t>K</a:t>
            </a:r>
            <a:r>
              <a:rPr lang="ru-RU" sz="2400" dirty="0" err="1">
                <a:latin typeface="Times New Roman" pitchFamily="18" charset="0"/>
                <a:cs typeface="Times New Roman" pitchFamily="18" charset="0"/>
              </a:rPr>
              <a:t>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шиннинг</a:t>
            </a:r>
            <a:r>
              <a:rPr lang="ru-RU" sz="2400" dirty="0">
                <a:latin typeface="Times New Roman" pitchFamily="18" charset="0"/>
                <a:cs typeface="Times New Roman" pitchFamily="18" charset="0"/>
              </a:rPr>
              <a:t> одам </a:t>
            </a:r>
            <a:r>
              <a:rPr lang="ru-RU" sz="2400" dirty="0" err="1">
                <a:latin typeface="Times New Roman" pitchFamily="18" charset="0"/>
                <a:cs typeface="Times New Roman" pitchFamily="18" charset="0"/>
              </a:rPr>
              <a:t>конидаги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токсик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0,8 </a:t>
            </a:r>
            <a:r>
              <a:rPr lang="ru-RU" sz="2400" dirty="0" err="1">
                <a:latin typeface="Times New Roman" pitchFamily="18" charset="0"/>
                <a:cs typeface="Times New Roman" pitchFamily="18" charset="0"/>
              </a:rPr>
              <a:t>кисмига</a:t>
            </a:r>
            <a:r>
              <a:rPr lang="ru-RU" sz="2400" dirty="0">
                <a:latin typeface="Times New Roman" pitchFamily="18" charset="0"/>
                <a:cs typeface="Times New Roman" pitchFamily="18" charset="0"/>
              </a:rPr>
              <a:t> ту</a:t>
            </a:r>
            <a:r>
              <a:rPr lang="uz-Latn-UZ" sz="2400" dirty="0">
                <a:latin typeface="Times New Roman" pitchFamily="18" charset="0"/>
                <a:cs typeface="Times New Roman" pitchFamily="18" charset="0"/>
              </a:rPr>
              <a:t>F</a:t>
            </a:r>
            <a:r>
              <a:rPr lang="ru-RU" sz="2400" dirty="0" err="1">
                <a:latin typeface="Times New Roman" pitchFamily="18" charset="0"/>
                <a:cs typeface="Times New Roman" pitchFamily="18" charset="0"/>
              </a:rPr>
              <a:t>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одам </a:t>
            </a:r>
            <a:r>
              <a:rPr lang="ru-RU" sz="2400" dirty="0" err="1">
                <a:latin typeface="Times New Roman" pitchFamily="18" charset="0"/>
                <a:cs typeface="Times New Roman" pitchFamily="18" charset="0"/>
              </a:rPr>
              <a:t>овкат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кунда</a:t>
            </a:r>
            <a:r>
              <a:rPr lang="ru-RU" sz="2400" dirty="0">
                <a:latin typeface="Times New Roman" pitchFamily="18" charset="0"/>
                <a:cs typeface="Times New Roman" pitchFamily="18" charset="0"/>
              </a:rPr>
              <a:t> 40 мг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олса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демак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конидаги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0,4 </a:t>
            </a:r>
            <a:r>
              <a:rPr lang="ru-RU" sz="2400" dirty="0" err="1">
                <a:latin typeface="Times New Roman" pitchFamily="18" charset="0"/>
                <a:cs typeface="Times New Roman" pitchFamily="18" charset="0"/>
              </a:rPr>
              <a:t>кисмга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купаяди</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95244459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189176"/>
            <a:ext cx="9487948" cy="6362626"/>
          </a:xfrm>
        </p:spPr>
        <p:txBody>
          <a:bodyPr>
            <a:noAutofit/>
          </a:bodyPr>
          <a:lstStyle/>
          <a:p>
            <a:pPr algn="just"/>
            <a:r>
              <a:rPr lang="uz-Latn-UZ" sz="2000" dirty="0">
                <a:latin typeface="Times New Roman" pitchFamily="18" charset="0"/>
                <a:cs typeface="Times New Roman" pitchFamily="18" charset="0"/>
              </a:rPr>
              <a:t>K</a:t>
            </a:r>
            <a:r>
              <a:rPr lang="ru-RU" sz="2000" dirty="0" err="1">
                <a:latin typeface="Times New Roman" pitchFamily="18" charset="0"/>
                <a:cs typeface="Times New Roman" pitchFamily="18" charset="0"/>
              </a:rPr>
              <a:t>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утириб</a:t>
            </a:r>
            <a:r>
              <a:rPr lang="ru-RU" sz="2000" dirty="0">
                <a:latin typeface="Times New Roman" pitchFamily="18" charset="0"/>
                <a:cs typeface="Times New Roman" pitchFamily="18" charset="0"/>
              </a:rPr>
              <a:t>, органик </a:t>
            </a:r>
            <a:r>
              <a:rPr lang="ru-RU" sz="2000" dirty="0" err="1">
                <a:latin typeface="Times New Roman" pitchFamily="18" charset="0"/>
                <a:cs typeface="Times New Roman" pitchFamily="18" charset="0"/>
              </a:rPr>
              <a:t>моддалар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шимилади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сунгра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эритмаси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Лекин</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тупрокдан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бирикмаларининг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купайиши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микроорганизмлар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айникса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организмларнинг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камситишига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Тажрибалардан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чириндига</a:t>
            </a:r>
            <a:r>
              <a:rPr lang="ru-RU" sz="2000" dirty="0">
                <a:latin typeface="Times New Roman" pitchFamily="18" charset="0"/>
                <a:cs typeface="Times New Roman" pitchFamily="18" charset="0"/>
              </a:rPr>
              <a:t> бой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0,1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0,5 % </a:t>
            </a:r>
            <a:r>
              <a:rPr lang="ru-RU" sz="2000" dirty="0" err="1">
                <a:latin typeface="Times New Roman" pitchFamily="18" charset="0"/>
                <a:cs typeface="Times New Roman" pitchFamily="18" charset="0"/>
              </a:rPr>
              <a:t>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кушилганда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бактериялар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колоннасининг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ривожланишини</a:t>
            </a:r>
            <a:r>
              <a:rPr lang="ru-RU" sz="2000" dirty="0">
                <a:latin typeface="Times New Roman" pitchFamily="18" charset="0"/>
                <a:cs typeface="Times New Roman" pitchFamily="18" charset="0"/>
              </a:rPr>
              <a:t> 50-75% га </a:t>
            </a:r>
            <a:r>
              <a:rPr lang="ru-RU" sz="2000" dirty="0" err="1">
                <a:latin typeface="Times New Roman" pitchFamily="18" charset="0"/>
                <a:cs typeface="Times New Roman" pitchFamily="18" charset="0"/>
              </a:rPr>
              <a:t>камайган</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микдорда</a:t>
            </a:r>
            <a:r>
              <a:rPr lang="ru-RU" sz="2000" dirty="0">
                <a:latin typeface="Times New Roman" pitchFamily="18" charset="0"/>
                <a:cs typeface="Times New Roman" pitchFamily="18" charset="0"/>
              </a:rPr>
              <a:t> одам </a:t>
            </a:r>
            <a:r>
              <a:rPr lang="ru-RU" sz="2000" dirty="0" err="1">
                <a:latin typeface="Times New Roman" pitchFamily="18" charset="0"/>
                <a:cs typeface="Times New Roman" pitchFamily="18" charset="0"/>
              </a:rPr>
              <a:t>конидаги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канд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моддасинибошкариб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зарур</a:t>
            </a:r>
            <a:r>
              <a:rPr lang="ru-RU" sz="2000" dirty="0">
                <a:latin typeface="Times New Roman" pitchFamily="18" charset="0"/>
                <a:cs typeface="Times New Roman" pitchFamily="18" charset="0"/>
              </a:rPr>
              <a:t>. Бирок кадмий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меъёрдан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кетса</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кандай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булмасин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инсон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организимига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захарлилик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килади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суякни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муртлаштиради</a:t>
            </a:r>
            <a:r>
              <a:rPr lang="ru-RU" sz="2000" dirty="0">
                <a:latin typeface="Times New Roman" pitchFamily="18" charset="0"/>
                <a:cs typeface="Times New Roman" pitchFamily="18" charset="0"/>
              </a:rPr>
              <a:t>, кон </a:t>
            </a:r>
            <a:r>
              <a:rPr lang="ru-RU" sz="2000" dirty="0" err="1">
                <a:latin typeface="Times New Roman" pitchFamily="18" charset="0"/>
                <a:cs typeface="Times New Roman" pitchFamily="18" charset="0"/>
              </a:rPr>
              <a:t>босимини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кутаради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сифатида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жигар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буйракда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тупланади</a:t>
            </a:r>
            <a:r>
              <a:rPr lang="ru-RU" sz="2000" dirty="0">
                <a:latin typeface="Times New Roman" pitchFamily="18" charset="0"/>
                <a:cs typeface="Times New Roman" pitchFamily="18" charset="0"/>
              </a:rPr>
              <a:t>. Кадмий суперфосфат </a:t>
            </a:r>
            <a:r>
              <a:rPr lang="uz-Latn-UZ" sz="2000" dirty="0">
                <a:latin typeface="Times New Roman" pitchFamily="18" charset="0"/>
                <a:cs typeface="Times New Roman" pitchFamily="18" charset="0"/>
              </a:rPr>
              <a:t>yFrn^ </a:t>
            </a:r>
            <a:r>
              <a:rPr lang="ru-RU" sz="2000" dirty="0" err="1">
                <a:latin typeface="Times New Roman" pitchFamily="18" charset="0"/>
                <a:cs typeface="Times New Roman" pitchFamily="18" charset="0"/>
              </a:rPr>
              <a:t>хамда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фунгицидларнинг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кушимча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аралашмаси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сифатида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тушади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пластмассага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яратиш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пластмасса </a:t>
            </a:r>
            <a:r>
              <a:rPr lang="ru-RU" sz="2000" dirty="0" err="1">
                <a:latin typeface="Times New Roman" pitchFamily="18" charset="0"/>
                <a:cs typeface="Times New Roman" pitchFamily="18" charset="0"/>
              </a:rPr>
              <a:t>ёкиб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юборилгандан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атмосфера </a:t>
            </a:r>
            <a:r>
              <a:rPr lang="ru-RU" sz="2000" dirty="0" err="1">
                <a:latin typeface="Times New Roman" pitchFamily="18" charset="0"/>
                <a:cs typeface="Times New Roman" pitchFamily="18" charset="0"/>
              </a:rPr>
              <a:t>хавосида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пайдо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минерали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яримметалл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рудалари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учрайди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ифлослантирувчи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корхонаси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кушимча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буёклар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электротехника </a:t>
            </a:r>
            <a:r>
              <a:rPr lang="ru-RU" sz="2000" dirty="0" err="1">
                <a:latin typeface="Times New Roman" pitchFamily="18" charset="0"/>
                <a:cs typeface="Times New Roman" pitchFamily="18" charset="0"/>
              </a:rPr>
              <a:t>махсулотлари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корхоналари</a:t>
            </a:r>
            <a:r>
              <a:rPr lang="ru-RU" sz="2000" dirty="0">
                <a:latin typeface="Times New Roman" pitchFamily="18" charset="0"/>
                <a:cs typeface="Times New Roman" pitchFamily="18" charset="0"/>
              </a:rPr>
              <a:t> хам кадмий </a:t>
            </a:r>
            <a:r>
              <a:rPr lang="ru-RU" sz="2000" dirty="0" err="1">
                <a:latin typeface="Times New Roman" pitchFamily="18" charset="0"/>
                <a:cs typeface="Times New Roman" pitchFamily="18" charset="0"/>
              </a:rPr>
              <a:t>микдорини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оширади</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148131524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318782" y="595417"/>
            <a:ext cx="9169167" cy="5940088"/>
          </a:xfrm>
          <a:prstGeom prst="rect">
            <a:avLst/>
          </a:prstGeom>
        </p:spPr>
        <p:txBody>
          <a:bodyPr wrap="square">
            <a:spAutoFit/>
          </a:bodyPr>
          <a:lstStyle/>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ванадий,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тупланади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суст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таксимланиши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ландшафтларда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хусусан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ухшаш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рухга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караганда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унчалик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ушланиб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турмайди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чириндига</a:t>
            </a:r>
            <a:r>
              <a:rPr lang="ru-RU" sz="2000" dirty="0">
                <a:latin typeface="Times New Roman" pitchFamily="18" charset="0"/>
                <a:cs typeface="Times New Roman" pitchFamily="18" charset="0"/>
              </a:rPr>
              <a:t> бой, нейтрал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кучсиз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ишкорий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Енгил</a:t>
            </a:r>
            <a:r>
              <a:rPr lang="ru-RU" sz="2000" dirty="0">
                <a:latin typeface="Times New Roman" pitchFamily="18" charset="0"/>
                <a:cs typeface="Times New Roman" pitchFamily="18" charset="0"/>
              </a:rPr>
              <a:t> механик </a:t>
            </a:r>
            <a:r>
              <a:rPr lang="ru-RU" sz="2000" dirty="0" err="1">
                <a:latin typeface="Times New Roman" pitchFamily="18" charset="0"/>
                <a:cs typeface="Times New Roman" pitchFamily="18" charset="0"/>
              </a:rPr>
              <a:t>тартибли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айникса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миграцияси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кучли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a:t>
            </a:r>
            <a:r>
              <a:rPr lang="ru-RU" sz="2000" dirty="0">
                <a:latin typeface="Times New Roman" pitchFamily="18" charset="0"/>
                <a:cs typeface="Times New Roman" pitchFamily="18" charset="0"/>
              </a:rPr>
              <a:t> хил.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тусли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1 мг/кг </a:t>
            </a:r>
            <a:r>
              <a:rPr lang="ru-RU" sz="2000" dirty="0" err="1">
                <a:latin typeface="Times New Roman" pitchFamily="18" charset="0"/>
                <a:cs typeface="Times New Roman" pitchFamily="18" charset="0"/>
              </a:rPr>
              <a:t>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булса</a:t>
            </a:r>
            <a:r>
              <a:rPr lang="ru-RU" sz="2000" dirty="0">
                <a:latin typeface="Times New Roman" pitchFamily="18" charset="0"/>
                <a:cs typeface="Times New Roman" pitchFamily="18" charset="0"/>
              </a:rPr>
              <a:t>, кора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15-30 мг/кг, кизил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60 мг/кг </a:t>
            </a:r>
            <a:r>
              <a:rPr lang="ru-RU" sz="2000" dirty="0" err="1">
                <a:latin typeface="Times New Roman" pitchFamily="18" charset="0"/>
                <a:cs typeface="Times New Roman" pitchFamily="18" charset="0"/>
              </a:rPr>
              <a:t>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Шунга</a:t>
            </a:r>
            <a:r>
              <a:rPr lang="ru-RU" sz="2000" dirty="0">
                <a:latin typeface="Times New Roman" pitchFamily="18" charset="0"/>
                <a:cs typeface="Times New Roman" pitchFamily="18" charset="0"/>
              </a:rPr>
              <a:t> кура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зарарли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хам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a:t>
            </a:r>
            <a:r>
              <a:rPr lang="ru-RU" sz="2000" dirty="0">
                <a:latin typeface="Times New Roman" pitchFamily="18" charset="0"/>
                <a:cs typeface="Times New Roman" pitchFamily="18" charset="0"/>
              </a:rPr>
              <a:t> хил </a:t>
            </a:r>
            <a:r>
              <a:rPr lang="ru-RU" sz="2000" dirty="0" err="1">
                <a:latin typeface="Times New Roman" pitchFamily="18" charset="0"/>
                <a:cs typeface="Times New Roman" pitchFamily="18" charset="0"/>
              </a:rPr>
              <a:t>учрайди</a:t>
            </a:r>
            <a:r>
              <a:rPr lang="ru-RU" sz="2000" dirty="0">
                <a:latin typeface="Times New Roman" pitchFamily="18" charset="0"/>
                <a:cs typeface="Times New Roman" pitchFamily="18" charset="0"/>
              </a:rPr>
              <a:t>.</a:t>
            </a:r>
          </a:p>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ферментларнинг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активлиги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микрооргнизмларнинг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фаолияти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сусаяди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купчилик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умурткасиз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жониворлар</a:t>
            </a:r>
            <a:r>
              <a:rPr lang="ru-RU" sz="2000" dirty="0">
                <a:latin typeface="Times New Roman" pitchFamily="18" charset="0"/>
                <a:cs typeface="Times New Roman" pitchFamily="18" charset="0"/>
              </a:rPr>
              <a:t> уз </a:t>
            </a:r>
            <a:r>
              <a:rPr lang="ru-RU" sz="2000" dirty="0" err="1">
                <a:latin typeface="Times New Roman" pitchFamily="18" charset="0"/>
                <a:cs typeface="Times New Roman" pitchFamily="18" charset="0"/>
              </a:rPr>
              <a:t>таналарида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йотиш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кобилиятига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шилликлар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куртлар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кУр</a:t>
            </a:r>
            <a:r>
              <a:rPr lang="uz-Latn-UZ" sz="2000" dirty="0">
                <a:latin typeface="Times New Roman" pitchFamily="18" charset="0"/>
                <a:cs typeface="Times New Roman" pitchFamily="18" charset="0"/>
              </a:rPr>
              <a:t>FO</a:t>
            </a:r>
            <a:r>
              <a:rPr lang="ru-RU" sz="2000" dirty="0" err="1">
                <a:latin typeface="Times New Roman" pitchFamily="18" charset="0"/>
                <a:cs typeface="Times New Roman" pitchFamily="18" charset="0"/>
              </a:rPr>
              <a:t>шинга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караганда</a:t>
            </a:r>
            <a:r>
              <a:rPr lang="ru-RU" sz="2000" dirty="0">
                <a:latin typeface="Times New Roman" pitchFamily="18" charset="0"/>
                <a:cs typeface="Times New Roman" pitchFamily="18" charset="0"/>
              </a:rPr>
              <a:t> 10-15 марта </a:t>
            </a:r>
            <a:r>
              <a:rPr lang="ru-RU" sz="2000" dirty="0" err="1">
                <a:latin typeface="Times New Roman" pitchFamily="18" charset="0"/>
                <a:cs typeface="Times New Roman" pitchFamily="18" charset="0"/>
              </a:rPr>
              <a:t>ортик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сингдиради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Шунга</a:t>
            </a:r>
            <a:r>
              <a:rPr lang="ru-RU" sz="2000" dirty="0">
                <a:latin typeface="Times New Roman" pitchFamily="18" charset="0"/>
                <a:cs typeface="Times New Roman" pitchFamily="18" charset="0"/>
              </a:rPr>
              <a:t> кура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устки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катламидаги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миллиондан</a:t>
            </a:r>
            <a:r>
              <a:rPr lang="ru-RU" sz="2000" dirty="0">
                <a:latin typeface="Times New Roman" pitchFamily="18" charset="0"/>
                <a:cs typeface="Times New Roman" pitchFamily="18" charset="0"/>
              </a:rPr>
              <a:t> 42 </a:t>
            </a:r>
            <a:r>
              <a:rPr lang="ru-RU" sz="2000" dirty="0" err="1">
                <a:latin typeface="Times New Roman" pitchFamily="18" charset="0"/>
                <a:cs typeface="Times New Roman" pitchFamily="18" charset="0"/>
              </a:rPr>
              <a:t>булакни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килганида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танасида</a:t>
            </a:r>
            <a:r>
              <a:rPr lang="ru-RU" sz="2000" dirty="0">
                <a:latin typeface="Times New Roman" pitchFamily="18" charset="0"/>
                <a:cs typeface="Times New Roman" pitchFamily="18" charset="0"/>
              </a:rPr>
              <a:t> 170, шу </a:t>
            </a:r>
            <a:r>
              <a:rPr lang="ru-RU" sz="2000" dirty="0" err="1">
                <a:latin typeface="Times New Roman" pitchFamily="18" charset="0"/>
                <a:cs typeface="Times New Roman" pitchFamily="18" charset="0"/>
              </a:rPr>
              <a:t>чувалчанглар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озикланган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танасидаги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хатто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миллиондан</a:t>
            </a:r>
            <a:r>
              <a:rPr lang="ru-RU" sz="2000" dirty="0">
                <a:latin typeface="Times New Roman" pitchFamily="18" charset="0"/>
                <a:cs typeface="Times New Roman" pitchFamily="18" charset="0"/>
              </a:rPr>
              <a:t> 390 </a:t>
            </a:r>
            <a:r>
              <a:rPr lang="ru-RU" sz="2000" dirty="0" err="1">
                <a:latin typeface="Times New Roman" pitchFamily="18" charset="0"/>
                <a:cs typeface="Times New Roman" pitchFamily="18" charset="0"/>
              </a:rPr>
              <a:t>булакгача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381702800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260059" y="298233"/>
            <a:ext cx="9462781" cy="6236791"/>
          </a:xfrm>
        </p:spPr>
        <p:txBody>
          <a:bodyPr>
            <a:normAutofit/>
          </a:bodyPr>
          <a:lstStyle/>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усимликларга</a:t>
            </a:r>
            <a:r>
              <a:rPr lang="ru-RU" sz="2000" dirty="0">
                <a:latin typeface="Times New Roman" pitchFamily="18" charset="0"/>
                <a:cs typeface="Times New Roman" pitchFamily="18" charset="0"/>
              </a:rPr>
              <a:t> хам </a:t>
            </a:r>
            <a:r>
              <a:rPr lang="ru-RU" sz="2000" dirty="0" err="1">
                <a:latin typeface="Times New Roman" pitchFamily="18" charset="0"/>
                <a:cs typeface="Times New Roman" pitchFamily="18" charset="0"/>
              </a:rPr>
              <a:t>таъсир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таъсир</a:t>
            </a:r>
            <a:r>
              <a:rPr lang="ru-RU" sz="2000" dirty="0">
                <a:latin typeface="Times New Roman" pitchFamily="18" charset="0"/>
                <a:cs typeface="Times New Roman" pitchFamily="18" charset="0"/>
              </a:rPr>
              <a:t> кучи </a:t>
            </a:r>
            <a:r>
              <a:rPr lang="ru-RU" sz="2000" dirty="0" err="1">
                <a:latin typeface="Times New Roman" pitchFamily="18" charset="0"/>
                <a:cs typeface="Times New Roman" pitchFamily="18" charset="0"/>
              </a:rPr>
              <a:t>усимликнинг</a:t>
            </a:r>
            <a:r>
              <a:rPr lang="ru-RU" sz="2000" dirty="0">
                <a:latin typeface="Times New Roman" pitchFamily="18" charset="0"/>
                <a:cs typeface="Times New Roman" pitchFamily="18" charset="0"/>
              </a:rPr>
              <a:t> тури,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шароитига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a:t>
            </a:r>
            <a:r>
              <a:rPr lang="uz-Latn-UZ" sz="2000" dirty="0">
                <a:latin typeface="Times New Roman" pitchFamily="18" charset="0"/>
                <a:cs typeface="Times New Roman" pitchFamily="18" charset="0"/>
              </a:rPr>
              <a:t>F</a:t>
            </a:r>
            <a:r>
              <a:rPr lang="ru-RU" sz="2000" dirty="0">
                <a:latin typeface="Times New Roman" pitchFamily="18" charset="0"/>
                <a:cs typeface="Times New Roman" pitchFamily="18" charset="0"/>
              </a:rPr>
              <a:t>лик. Кадмий </a:t>
            </a:r>
            <a:r>
              <a:rPr lang="ru-RU" sz="2000" dirty="0" err="1">
                <a:latin typeface="Times New Roman" pitchFamily="18" charset="0"/>
                <a:cs typeface="Times New Roman" pitchFamily="18" charset="0"/>
              </a:rPr>
              <a:t>элементига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энгчидамлилиги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чидамсизи</a:t>
            </a:r>
            <a:r>
              <a:rPr lang="ru-RU" sz="2000" dirty="0">
                <a:latin typeface="Times New Roman" pitchFamily="18" charset="0"/>
                <a:cs typeface="Times New Roman" pitchFamily="18" charset="0"/>
              </a:rPr>
              <a:t> салат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исмалок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Тажрибада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кескин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камайиб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640 мг/кг, помидор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- 170 мг/кг, салат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исмалок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4-13 мг/кг дан </a:t>
            </a:r>
            <a:r>
              <a:rPr lang="ru-RU" sz="2000" dirty="0" err="1">
                <a:latin typeface="Times New Roman" pitchFamily="18" charset="0"/>
                <a:cs typeface="Times New Roman" pitchFamily="18" charset="0"/>
              </a:rPr>
              <a:t>ошиб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натижасида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асосан</a:t>
            </a:r>
            <a:r>
              <a:rPr lang="ru-RU" sz="2000" dirty="0">
                <a:latin typeface="Times New Roman" pitchFamily="18" charset="0"/>
                <a:cs typeface="Times New Roman" pitchFamily="18" charset="0"/>
              </a:rPr>
              <a:t> кумир кули, металлургия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минерал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ту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рисидаги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унчалик</a:t>
            </a:r>
            <a:r>
              <a:rPr lang="ru-RU" sz="2000" dirty="0">
                <a:latin typeface="Times New Roman" pitchFamily="18" charset="0"/>
                <a:cs typeface="Times New Roman" pitchFamily="18" charset="0"/>
              </a:rPr>
              <a:t> куп </a:t>
            </a:r>
            <a:r>
              <a:rPr lang="ru-RU" sz="2000" dirty="0" err="1">
                <a:latin typeface="Times New Roman" pitchFamily="18" charset="0"/>
                <a:cs typeface="Times New Roman" pitchFamily="18" charset="0"/>
              </a:rPr>
              <a:t>эмас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лекин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таркибидаги</a:t>
            </a:r>
            <a:r>
              <a:rPr lang="ru-RU" sz="2000" dirty="0">
                <a:latin typeface="Times New Roman" pitchFamily="18" charset="0"/>
                <a:cs typeface="Times New Roman" pitchFamily="18" charset="0"/>
              </a:rPr>
              <a:t> актив </a:t>
            </a:r>
            <a:r>
              <a:rPr lang="ru-RU" sz="2000" dirty="0" err="1">
                <a:latin typeface="Times New Roman" pitchFamily="18" charset="0"/>
                <a:cs typeface="Times New Roman" pitchFamily="18" charset="0"/>
              </a:rPr>
              <a:t>темир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альюминий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кальций </a:t>
            </a:r>
            <a:r>
              <a:rPr lang="ru-RU" sz="2000" dirty="0" err="1">
                <a:latin typeface="Times New Roman" pitchFamily="18" charset="0"/>
                <a:cs typeface="Times New Roman" pitchFamily="18" charset="0"/>
              </a:rPr>
              <a:t>элементлари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ушланиб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a:t>
            </a:r>
            <a:r>
              <a:rPr lang="ru-RU" sz="2000" dirty="0">
                <a:latin typeface="Times New Roman" pitchFamily="18" charset="0"/>
                <a:cs typeface="Times New Roman" pitchFamily="18" charset="0"/>
              </a:rPr>
              <a:t> элемент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бутунлай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кирилиб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165 мг/кг </a:t>
            </a:r>
            <a:r>
              <a:rPr lang="ru-RU" sz="2000" dirty="0" err="1">
                <a:latin typeface="Times New Roman" pitchFamily="18" charset="0"/>
                <a:cs typeface="Times New Roman" pitchFamily="18" charset="0"/>
              </a:rPr>
              <a:t>булган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маккажухори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мутлако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бермайди</a:t>
            </a:r>
            <a:r>
              <a:rPr lang="ru-RU" sz="2000" dirty="0">
                <a:latin typeface="Times New Roman" pitchFamily="18" charset="0"/>
                <a:cs typeface="Times New Roman" pitchFamily="18" charset="0"/>
              </a:rPr>
              <a:t>.</a:t>
            </a:r>
          </a:p>
          <a:p>
            <a:pPr algn="just" fontAlgn="t"/>
            <a:r>
              <a:rPr lang="ru-RU" sz="2000" dirty="0" err="1">
                <a:latin typeface="Times New Roman" pitchFamily="18" charset="0"/>
                <a:cs typeface="Times New Roman" pitchFamily="18" charset="0"/>
              </a:rPr>
              <a:t>Тупрокни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бойитиш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мухитини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экишни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яшил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кукат</a:t>
            </a:r>
            <a:r>
              <a:rPr lang="ru-RU" sz="2000" dirty="0">
                <a:latin typeface="Times New Roman" pitchFamily="18" charset="0"/>
                <a:cs typeface="Times New Roman" pitchFamily="18" charset="0"/>
              </a:rPr>
              <a:t>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умуман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физик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хоссаларини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атроф-мухитни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ифлосланишдан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сакловчи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омиллардир</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5690675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43949" y="474345"/>
            <a:ext cx="9378891" cy="6001643"/>
          </a:xfrm>
          <a:prstGeom prst="rect">
            <a:avLst/>
          </a:prstGeom>
        </p:spPr>
        <p:txBody>
          <a:bodyPr wrap="square">
            <a:spAutoFit/>
          </a:bodyPr>
          <a:lstStyle/>
          <a:p>
            <a:pPr algn="just" fontAlgn="t"/>
            <a:r>
              <a:rPr lang="ru-RU" sz="2400" dirty="0" err="1">
                <a:latin typeface="Times New Roman" pitchFamily="18" charset="0"/>
                <a:cs typeface="Times New Roman" pitchFamily="18" charset="0"/>
              </a:rPr>
              <a:t>Маълумотларга</a:t>
            </a:r>
            <a:r>
              <a:rPr lang="ru-RU" sz="2400" dirty="0">
                <a:latin typeface="Times New Roman" pitchFamily="18" charset="0"/>
                <a:cs typeface="Times New Roman" pitchFamily="18" charset="0"/>
              </a:rPr>
              <a:t> кура </a:t>
            </a:r>
            <a:r>
              <a:rPr lang="ru-RU" sz="2400" dirty="0" err="1">
                <a:latin typeface="Times New Roman" pitchFamily="18" charset="0"/>
                <a:cs typeface="Times New Roman" pitchFamily="18" charset="0"/>
              </a:rPr>
              <a:t>сугориладиган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айрим</a:t>
            </a:r>
            <a:r>
              <a:rPr lang="ru-RU" sz="2400" dirty="0">
                <a:latin typeface="Times New Roman" pitchFamily="18" charset="0"/>
                <a:cs typeface="Times New Roman" pitchFamily="18" charset="0"/>
              </a:rPr>
              <a:t> лолларда 0,02 мг/ кг дан </a:t>
            </a:r>
            <a:r>
              <a:rPr lang="ru-RU" sz="2400" dirty="0" err="1">
                <a:latin typeface="Times New Roman" pitchFamily="18" charset="0"/>
                <a:cs typeface="Times New Roman" pitchFamily="18" charset="0"/>
              </a:rPr>
              <a:t>ошади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урганилган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худуд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курсатгич</a:t>
            </a:r>
            <a:r>
              <a:rPr lang="ru-RU" sz="2400" dirty="0">
                <a:latin typeface="Times New Roman" pitchFamily="18" charset="0"/>
                <a:cs typeface="Times New Roman" pitchFamily="18" charset="0"/>
              </a:rPr>
              <a:t> 10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ундан</a:t>
            </a:r>
            <a:r>
              <a:rPr lang="ru-RU" sz="2400" dirty="0">
                <a:latin typeface="Times New Roman" pitchFamily="18" charset="0"/>
                <a:cs typeface="Times New Roman" pitchFamily="18" charset="0"/>
              </a:rPr>
              <a:t> куп марта </a:t>
            </a:r>
            <a:r>
              <a:rPr lang="ru-RU" sz="2400" dirty="0" err="1">
                <a:latin typeface="Times New Roman" pitchFamily="18" charset="0"/>
                <a:cs typeface="Times New Roman" pitchFamily="18" charset="0"/>
              </a:rPr>
              <a:t>ошади</a:t>
            </a:r>
            <a:r>
              <a:rPr lang="ru-RU" sz="2400" dirty="0">
                <a:latin typeface="Times New Roman" pitchFamily="18" charset="0"/>
                <a:cs typeface="Times New Roman" pitchFamily="18" charset="0"/>
              </a:rPr>
              <a:t>.</a:t>
            </a:r>
          </a:p>
          <a:p>
            <a:pPr algn="just" fontAlgn="t"/>
            <a:r>
              <a:rPr lang="ru-RU" sz="2400" dirty="0" err="1">
                <a:latin typeface="Times New Roman" pitchFamily="18" charset="0"/>
                <a:cs typeface="Times New Roman" pitchFamily="18" charset="0"/>
              </a:rPr>
              <a:t>Тупрокларнинг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пасайтириш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турган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атроф</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мухитнинг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йулларини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излаш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минимум </a:t>
            </a:r>
            <a:r>
              <a:rPr lang="ru-RU" sz="2400" dirty="0" err="1">
                <a:latin typeface="Times New Roman" pitchFamily="18" charset="0"/>
                <a:cs typeface="Times New Roman" pitchFamily="18" charset="0"/>
              </a:rPr>
              <a:t>конуниятига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буйсуниши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лозим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омил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тулдириш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хулосага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имконини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кимёвий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брикмаларнинг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огир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шунингдек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миграциясини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трофик </a:t>
            </a:r>
            <a:r>
              <a:rPr lang="ru-RU" sz="2400" dirty="0" err="1">
                <a:latin typeface="Times New Roman" pitchFamily="18" charset="0"/>
                <a:cs typeface="Times New Roman" pitchFamily="18" charset="0"/>
              </a:rPr>
              <a:t>занжирга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кучишини</a:t>
            </a:r>
            <a:r>
              <a:rPr lang="ru-RU" sz="2400" dirty="0">
                <a:latin typeface="Times New Roman" pitchFamily="18" charset="0"/>
                <a:cs typeface="Times New Roman" pitchFamily="18" charset="0"/>
              </a:rPr>
              <a:t> органик </a:t>
            </a:r>
            <a:r>
              <a:rPr lang="ru-RU" sz="2400" dirty="0" err="1">
                <a:latin typeface="Times New Roman" pitchFamily="18" charset="0"/>
                <a:cs typeface="Times New Roman" pitchFamily="18" charset="0"/>
              </a:rPr>
              <a:t>угит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гунг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куллаш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йули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пасайтириш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меъёри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катъий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белгиланган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лозим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чунки</a:t>
            </a:r>
            <a:r>
              <a:rPr lang="ru-RU" sz="2400" dirty="0">
                <a:latin typeface="Times New Roman" pitchFamily="18" charset="0"/>
                <a:cs typeface="Times New Roman" pitchFamily="18" charset="0"/>
              </a:rPr>
              <a:t> органик </a:t>
            </a:r>
            <a:r>
              <a:rPr lang="ru-RU" sz="2400" dirty="0" err="1">
                <a:latin typeface="Times New Roman" pitchFamily="18" charset="0"/>
                <a:cs typeface="Times New Roman" pitchFamily="18" charset="0"/>
              </a:rPr>
              <a:t>модданинг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юкори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кулланилиши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поллютантларнинг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атроф</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мухитга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Ифлосланган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тоза-лашда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арпа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вика-сули </a:t>
            </a:r>
            <a:r>
              <a:rPr lang="ru-RU" sz="2400" dirty="0" err="1">
                <a:latin typeface="Times New Roman" pitchFamily="18" charset="0"/>
                <a:cs typeface="Times New Roman" pitchFamily="18" charset="0"/>
              </a:rPr>
              <a:t>аралашмасини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беради</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409625571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a:latin typeface="Times New Roman" pitchFamily="18" charset="0"/>
                <a:cs typeface="Times New Roman" pitchFamily="18" charset="0"/>
              </a:rPr>
              <a:t>Tema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O’zbekistonning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yer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zaxiralari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ulardan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oqilona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foydalanish</a:t>
            </a: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677334" y="1813561"/>
            <a:ext cx="8756226" cy="4227802"/>
          </a:xfrm>
        </p:spPr>
        <p:txBody>
          <a:bodyPr/>
          <a:lstStyle/>
          <a:p>
            <a:pPr algn="just"/>
            <a:r>
              <a:rPr lang="en-US" b="1" dirty="0" err="1">
                <a:latin typeface="Times New Roman" pitchFamily="18" charset="0"/>
                <a:cs typeface="Times New Roman" pitchFamily="18" charset="0"/>
              </a:rPr>
              <a:t>Reja</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1.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tabiat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odam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hayotidagi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ahamiyati</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2. </a:t>
            </a:r>
            <a:r>
              <a:rPr lang="en-US" b="1" dirty="0" err="1">
                <a:latin typeface="Times New Roman" pitchFamily="18" charset="0"/>
                <a:cs typeface="Times New Roman" pitchFamily="18" charset="0"/>
              </a:rPr>
              <a:t>Dunyo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yer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resurslari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ulardan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foydalanish</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3.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eroziyasi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keltirib</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chiqaruvchi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omillar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Tuproq</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unumdorligining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pasayishi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resurslari</a:t>
            </a: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kamayishining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boshqa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sabablari</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4. </a:t>
            </a:r>
            <a:r>
              <a:rPr lang="en-US" b="1" dirty="0" err="1">
                <a:latin typeface="Times New Roman" pitchFamily="18" charset="0"/>
                <a:cs typeface="Times New Roman" pitchFamily="18" charset="0"/>
              </a:rPr>
              <a:t>Tuproqni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eroziyadan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cho`llanish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sho`rlanish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botqoqlanish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kimyoviy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zaharlanishdan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muhofaza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qilish</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978013375"/>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350521"/>
            <a:ext cx="9326880" cy="5690842"/>
          </a:xfrm>
        </p:spPr>
        <p:txBody>
          <a:bodyPr>
            <a:normAutofit/>
          </a:bodyPr>
          <a:lstStyle/>
          <a:p>
            <a:r>
              <a:rPr lang="uz-Latn-UZ" sz="2400" dirty="0">
                <a:latin typeface="Times New Roman" pitchFamily="18" charset="0"/>
                <a:cs typeface="Times New Roman" pitchFamily="18" charset="0"/>
              </a:rPr>
              <a:t> Planetamizning umumiy yer fondi 14,9 mlrd gektar bo`lib, bu Yer yuzining 29% ni tashkil qiladi. Uning 4,03 mlrd.ga (27%) o`rmonlar, 2,85 mlrd.ga (19%) o`tloq va yaylovlar, 2,32 mlrd.ga (15,5%) turli tipdagi sahrolar, 1,63 mlrd.ga (11%) muzliklar, 0,72 mlrd.ga (4,8%) daryo, ko`l va botqoqliklar, 0,7 mlrd.ga (4,7%) tundra va lesotundra, 0,45 mlrd.ga (3%) eroziyaga uchragan, sho`rlangan va botqoqlashgan maydonlar, 0,3 mlrd. gektari (2%) shahar va qishloq aholi punktlari bilan band. Ekiladagan maydonlar 1,9 mlrd. gektar bo`lib, bu jami yer fondining 13% iga teng. Hozirgi kunda ekinzorlar maydoni dunyo aholisining jon boshiga 0,3 gektarga to`g`ri keladi, holbuki chorak asr oldin bu ko`rsatkich 0,5 gektarni tashkil qilar edi. Sobik Ittifoqdan ajralib chiqqan Hamdo`stlik mamlakatlarida ekiladigan yerlar maydoni jon boshiga 0,9 gektarni, O`zbekistonda esa 1,1 gektarni tashkil qiladi. Bu dunyo ko`rsatkichidan qariyb 4 baravar ko`p demak.</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6330091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0040" y="259080"/>
            <a:ext cx="9570720" cy="6111239"/>
          </a:xfrm>
        </p:spPr>
        <p:txBody>
          <a:bodyPr>
            <a:noAutofit/>
          </a:bodyPr>
          <a:lstStyle/>
          <a:p>
            <a:pPr algn="just"/>
            <a:r>
              <a:rPr lang="uz-Latn-UZ" sz="2200" dirty="0">
                <a:latin typeface="Times New Roman" pitchFamily="18" charset="0"/>
                <a:cs typeface="Times New Roman" pitchFamily="18" charset="0"/>
              </a:rPr>
              <a:t>Rus mutaxassislari N.N. Rozov va M.N. Stroganova (1979) fikriga ko`ra kelajakda Yer yuzidagi dexkonchilik yerlari maydonini kuprok o`tloq va yaylovlar hisobidan, kamroq o`rmonlar hisobidan kengaytirib, 2,66 mlrd. gektargacha yetkazish mumkin. Bu maydondan olinadigan hosil 8-9 mlrd. kishini oziq-ovqat bilan ta'minlaydi. V.A. Vashanov va P.F. Loyko (1975) ma'lumotlariga ko`ra dunyoda 750-820 mln. gektar o`zlashtirilishi mumkin bo`lgan rezerv yer bo`lib, ular hisobidan dehqonchilik maydonlarini 2,2 mlrd. gektarga yetkazish mumkin. Bu rezerv yerlarning asosiy qismi (640-660 mln.ga) rivojlanayotgan mamlakatlarda joylashgan bo`lib, shuning yarmi Lotin Amerikasi hududidadir. Masalan, Argentinada mavjud 240 mln. gektar hosildor yerlarning fakat 30 mln. gektari (20%) ekilmoqda. Hozirgi vaqtda 10 mln. aholisi bo`lgan Amazonka havzasining dehqonchilikka yaroqli yerlari 1 mlrd. kishini oziq-ovqat bilan ta'minlay oladi. BMT ekspertlarining ma'lumotiga ko`ra 1970-2000 yillar orasida dunyo bo`yicha 80 mln. gektar yangi yer o`zlashtirildi, shundan 56 mln. gektari rivojlanayotgan mamlakatlarga to`g`ri keladi. Ekinzorlarning kengayishi ayniqsa Lotin Amerikasi va Tropik Afrikada ko`p bo`ldi.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65346791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7680" y="335281"/>
            <a:ext cx="9159240" cy="5645122"/>
          </a:xfrm>
        </p:spPr>
        <p:txBody>
          <a:bodyPr>
            <a:normAutofit/>
          </a:bodyPr>
          <a:lstStyle/>
          <a:p>
            <a:r>
              <a:rPr lang="uz-Latn-UZ" sz="2400" dirty="0">
                <a:latin typeface="Times New Roman" pitchFamily="18" charset="0"/>
                <a:cs typeface="Times New Roman" pitchFamily="18" charset="0"/>
              </a:rPr>
              <a:t>Yerdan foydalanish masalasi tahlili davomida yana shunday holat ham ko`zga tashlanadiki, unga ko`ra dehqonchilik qilinadigan yer maydonlarini kengaytirishning imkoniyati yo`q. Masalan, YUNEP ma'lumotlariga ko`ra yangi yerlarning o`zlashtirilishi 2000 yilga borib jami o`zlashtirilgan yerlar maydoni    3,2 mlrd. gektarga yetkazilsada, dehqonchilik qilinadigan yerlar aholi jon boshiga 1975 yildagiga qaraganda amalda ikki baravarga kamayadi. Buning sababi aholi soni ko`payib borishi bilan birga ko`p yerlar eroziyaga uchrab ishdan chiqadi, bir qism yer esa shaharlar va sanoat kommunikatsiyasi ko`rilishiga sarf bo`ladi. Amerikalik mutaxassis Braun (1978) bashoratiga ko`ra 1975-2000 yillar orasida Yer yuzining shahar aholisi sonining taxminan ikki baravarga ko`payib, 3 mlrd. dan oshadi, shunga ko`ra shaharsozlikka qo`shimcha 63 mln. gektar yer ketadi.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2458811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670561"/>
            <a:ext cx="9555480" cy="5325082"/>
          </a:xfrm>
        </p:spPr>
        <p:txBody>
          <a:bodyPr>
            <a:normAutofit/>
          </a:bodyPr>
          <a:lstStyle/>
          <a:p>
            <a:pPr algn="just"/>
            <a:r>
              <a:rPr lang="uz-Latn-UZ" sz="2000" dirty="0">
                <a:latin typeface="Times New Roman" pitchFamily="18" charset="0"/>
                <a:cs typeface="Times New Roman" pitchFamily="18" charset="0"/>
              </a:rPr>
              <a:t>         Bunday achchiq saboqlar O`zbekiston dehqonchiligida ham uchraydi. Hozirgi vaqtda respublikaning umumiy maydoni 44,9 mln. gektar bo`lib, shundan 28,1 mln. gektarida dehqonchilik qilinadi. Sug`oriladigan ekinzorlar maydoni esa 4,2 mln. gektarni tashkil qiladi. Oldingi yillarda respublikada cho`l zonalarini o`zlashtirish, yangi yerlar ochib dehqonchilik qilishni kengaytirish avj olgan edi. 1975-1985 yillar davomida 1 mln. gektar yangi yerlar o`zlashtirildi. Bu ish hatto shiorbozlikkacha ko`tarilib «ovchining zo`ri sher otar, yigitning zo`ri yer ochar» degan shior ham paydo bo`lgan edi.</a:t>
            </a:r>
            <a:endParaRPr lang="uz-Cyrl-UZ"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Qoraqalpog`iston, Buxoro va Sirdaryo viloyatlarining 90-95% maydoni sho`rlandi. Faqatgina Buxoro viloyatida 270 ming gektar sug`oriladigan yerlarning 53 ming gektari shamol eroziyasiga uchradi. Tog`oldi hududlariga joylashgan Farg`ona vodiysi va Toshkent viloyatining ko`p miqdoridagi maydonlari suv eroziyasiga uchradi. Hozirgi kunda yer resurslaridan noto`g`ri foydalanish oqibatida respublika chorvachiligi ham jiddiy zarar ko`rmoqda. Chorvachilik uchun yaylov sifatida foydalanilayotgan 22 mln. gektarning     6 mln. gektari shamol eroziyasiga va 3 mln. gektari suv eroziyasiga uchragan.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0128691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9946" y="298233"/>
            <a:ext cx="8835781" cy="6412960"/>
          </a:xfrm>
        </p:spPr>
        <p:txBody>
          <a:bodyPr>
            <a:normAutofit lnSpcReduction="10000"/>
          </a:bodyPr>
          <a:lstStyle/>
          <a:p>
            <a:r>
              <a:rPr lang="uz-Latn-UZ" sz="2800" dirty="0">
                <a:latin typeface="Times New Roman" pitchFamily="18" charset="0"/>
                <a:cs typeface="Times New Roman" pitchFamily="18" charset="0"/>
              </a:rPr>
              <a:t>Yer – tabiiy resurs hamda xalq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tarmoqlarining ishlab chiqarish vositasi sifatida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Berilgan rasmiy ma’lumotlarga qaraganda mamlakatimiz umumiy yer maydoni 44896,9 ming ga ni tashkil etadi. Ushbu maydonning 75,0 foizga yaqini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zlarining asosiy faoliyatlarida foydalanishlari uchun turli korxona, muassasa va tashkilotlarga, shuningdek fuqarolarga biriktirilgan. Yer resurslari respublikamizning milliy boyligidir. Ishlab chiqarishning har qanday vositalaridan oqilona va samarali foydalanish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 jihatdan uni tashkil etishga y</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naltirilgan qator tadbirlarni qay darajada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tkazilayotganligiga bog‘liqdir. Davlat tomonidan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tkazilayotgan bunday tadbirlar qanchalik t</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 va oqilona tashkil etilgan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lsa, yer maydonlaridan foydalanish va umuman iqtisodiyotning rivojlanishi shunchalik yuqori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ladi. </a:t>
            </a:r>
            <a:r>
              <a:rPr lang="en-US" sz="2800" dirty="0" err="1">
                <a:latin typeface="Times New Roman" pitchFamily="18" charset="0"/>
                <a:cs typeface="Times New Roman" pitchFamily="18" charset="0"/>
              </a:rPr>
              <a:t>alanish</a:t>
            </a:r>
            <a:r>
              <a:rPr lang="en-US"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10973719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9235"/>
            <a:ext cx="8596668" cy="6144512"/>
          </a:xfrm>
        </p:spPr>
        <p:txBody>
          <a:bodyPr>
            <a:noAutofit/>
          </a:bodyPr>
          <a:lstStyle/>
          <a:p>
            <a:pPr algn="just"/>
            <a:r>
              <a:rPr lang="uz-Latn-UZ" sz="2800" dirty="0">
                <a:latin typeface="Times New Roman" pitchFamily="18" charset="0"/>
                <a:cs typeface="Times New Roman" pitchFamily="18" charset="0"/>
              </a:rPr>
              <a:t>Yerni har tomonlama yaxshilash, uning unumdorligini va iqtisodiy samaradorligini doimo oshirib borish – bu, birinchi galda,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jaligini yuritishning ilmiy tizimi asoslari va yerdan yuqori mahsuldorlik bilan foydalanishdir. Shu jihatdan ham yerdan t</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 foydalanishni tashkil etishga y</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naltirilgan davlat yer kadastri, yer tuzish, yer monitoringi, yer huquqi, yer solig‘i, yerlardan foydalanishni davlat nazoratini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rnatish kabi tadbirlarning tub mohiyatini bilish va ularga rioya qilish katta amaliy ahamiyatga ega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ladi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81199227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9274002" y="1845578"/>
            <a:ext cx="88112" cy="84822"/>
          </a:xfrm>
        </p:spPr>
        <p:txBody>
          <a:bodyPr>
            <a:normAutofit fontScale="90000"/>
          </a:bodyPr>
          <a:lstStyle/>
          <a:p>
            <a:r>
              <a:rPr lang="ru-RU" b="1" dirty="0"/>
              <a:t/>
            </a:r>
            <a:br>
              <a:rPr lang="ru-RU" b="1" dirty="0"/>
            </a:br>
            <a:r>
              <a:rPr lang="ru-RU" b="1" dirty="0"/>
              <a:t/>
            </a:r>
            <a:br>
              <a:rPr lang="ru-RU" b="1" dirty="0"/>
            </a:br>
            <a:r>
              <a:rPr lang="ru-RU" b="1" dirty="0"/>
              <a:t/>
            </a:r>
            <a:br>
              <a:rPr lang="ru-RU" b="1" dirty="0"/>
            </a:br>
            <a:endParaRPr lang="ru-RU" dirty="0"/>
          </a:p>
        </p:txBody>
      </p:sp>
      <p:sp>
        <p:nvSpPr>
          <p:cNvPr id="3" name="Объект 2"/>
          <p:cNvSpPr>
            <a:spLocks noGrp="1"/>
          </p:cNvSpPr>
          <p:nvPr>
            <p:ph idx="1"/>
          </p:nvPr>
        </p:nvSpPr>
        <p:spPr>
          <a:xfrm>
            <a:off x="352338" y="369117"/>
            <a:ext cx="9320168" cy="6274964"/>
          </a:xfrm>
        </p:spPr>
        <p:txBody>
          <a:bodyPr>
            <a:normAutofit/>
          </a:bodyPr>
          <a:lstStyle/>
          <a:p>
            <a:pPr algn="just"/>
            <a:r>
              <a:rPr lang="uz-Latn-UZ" sz="2400" dirty="0">
                <a:latin typeface="Times New Roman" pitchFamily="18" charset="0"/>
                <a:cs typeface="Times New Roman" pitchFamily="18" charset="0"/>
              </a:rPr>
              <a:t>Yerni ishlab chiqarish vositasi, holati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g‘risidagi s</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yuritishdan oldin albatta birinchi navbatda, yer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g‘risidagi umumiy tushunchaga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lmoq zarur. Geografik nuqtayi nazardan Yerning yuzasi sayyora deb tushuniladi. Yer quyosh tizimining uchinchi sayyorasi hisoblanadi. U bundan </a:t>
            </a:r>
            <a:r>
              <a:rPr lang="uz-Latn-UZ" sz="2400" dirty="0">
                <a:solidFill>
                  <a:srgbClr val="FF0000"/>
                </a:solidFill>
                <a:latin typeface="Times New Roman" pitchFamily="18" charset="0"/>
                <a:cs typeface="Times New Roman" pitchFamily="18" charset="0"/>
              </a:rPr>
              <a:t>4,5 milliard, boshqa bir ma’lumot b</a:t>
            </a:r>
            <a:r>
              <a:rPr lang="ru-RU" sz="2400" dirty="0">
                <a:solidFill>
                  <a:srgbClr val="FF0000"/>
                </a:solidFill>
                <a:latin typeface="Times New Roman" pitchFamily="18" charset="0"/>
                <a:cs typeface="Times New Roman" pitchFamily="18" charset="0"/>
              </a:rPr>
              <a:t>о‘</a:t>
            </a:r>
            <a:r>
              <a:rPr lang="uz-Latn-UZ" sz="2400" dirty="0">
                <a:solidFill>
                  <a:srgbClr val="FF0000"/>
                </a:solidFill>
                <a:latin typeface="Times New Roman" pitchFamily="18" charset="0"/>
                <a:cs typeface="Times New Roman" pitchFamily="18" charset="0"/>
              </a:rPr>
              <a:t>yicha 5,5 milliard </a:t>
            </a:r>
            <a:r>
              <a:rPr lang="uz-Latn-UZ" sz="2400" dirty="0">
                <a:latin typeface="Times New Roman" pitchFamily="18" charset="0"/>
                <a:cs typeface="Times New Roman" pitchFamily="18" charset="0"/>
              </a:rPr>
              <a:t>yil oldin paydo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Yer sayyorasida quriqlik </a:t>
            </a:r>
            <a:r>
              <a:rPr lang="uz-Latn-UZ" sz="2400" dirty="0">
                <a:solidFill>
                  <a:srgbClr val="FF0000"/>
                </a:solidFill>
                <a:latin typeface="Times New Roman" pitchFamily="18" charset="0"/>
                <a:cs typeface="Times New Roman" pitchFamily="18" charset="0"/>
              </a:rPr>
              <a:t>149,1 </a:t>
            </a:r>
            <a:r>
              <a:rPr lang="uz-Latn-UZ" sz="2400" dirty="0">
                <a:latin typeface="Times New Roman" pitchFamily="18" charset="0"/>
                <a:cs typeface="Times New Roman" pitchFamily="18" charset="0"/>
              </a:rPr>
              <a:t>mln.kv.km ni tashkil etgan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u dengiz sathidan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a:t>
            </a:r>
            <a:r>
              <a:rPr lang="uz-Latn-UZ" sz="2400" dirty="0">
                <a:solidFill>
                  <a:srgbClr val="FF0000"/>
                </a:solidFill>
                <a:latin typeface="Times New Roman" pitchFamily="18" charset="0"/>
                <a:cs typeface="Times New Roman" pitchFamily="18" charset="0"/>
              </a:rPr>
              <a:t>875 m </a:t>
            </a:r>
            <a:r>
              <a:rPr lang="uz-Latn-UZ" sz="2400" dirty="0">
                <a:latin typeface="Times New Roman" pitchFamily="18" charset="0"/>
                <a:cs typeface="Times New Roman" pitchFamily="18" charset="0"/>
              </a:rPr>
              <a:t>balandlikda joylashgan. Shu quruqlikning 1/3 qismi tog‘lardan iborat. Okeanlarning maydoni </a:t>
            </a:r>
            <a:r>
              <a:rPr lang="uz-Latn-UZ" sz="2400" dirty="0">
                <a:solidFill>
                  <a:srgbClr val="FF0000"/>
                </a:solidFill>
                <a:latin typeface="Times New Roman" pitchFamily="18" charset="0"/>
                <a:cs typeface="Times New Roman" pitchFamily="18" charset="0"/>
              </a:rPr>
              <a:t>361,1 </a:t>
            </a:r>
            <a:r>
              <a:rPr lang="uz-Latn-UZ" sz="2400" dirty="0">
                <a:latin typeface="Times New Roman" pitchFamily="18" charset="0"/>
                <a:cs typeface="Times New Roman" pitchFamily="18" charset="0"/>
              </a:rPr>
              <a:t>mln.kv.km dan iborat. Ushbu ma’lumotlar yer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 umumiy tushuncha beradi</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Asosiy tabiiy resurslar turiga yer, suv, biologik va mineral boyliklar bilan birga atrof-muhit havosi ham kiradi. Tabiiy resurslar – bu tabiiy muhitning ishlab chiqarish kuchlari rivojlanishining hozirgi darajasida odamlarning moddiy va ma’naviy talablarini (mehnat predmetlari va vositalari, iste’mol predmetlari) qondirish uchun foydalanilayotgan yoki foydalanilishi mumkin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tarkibiy elementlaridir.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95459121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637563"/>
            <a:ext cx="9020339" cy="5403799"/>
          </a:xfrm>
        </p:spPr>
        <p:txBody>
          <a:bodyPr>
            <a:normAutofit lnSpcReduction="10000"/>
          </a:bodyPr>
          <a:lstStyle/>
          <a:p>
            <a:pPr algn="just"/>
            <a:r>
              <a:rPr lang="uz-Latn-UZ" sz="2000" dirty="0">
                <a:latin typeface="Times New Roman" pitchFamily="18" charset="0"/>
                <a:cs typeface="Times New Roman" pitchFamily="18" charset="0"/>
              </a:rPr>
              <a:t>Yer resurslaridan foydalanish suv manbaalariga, qazilma boyliklar zaxirasiga, havo basseyniga,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simlik va hayvonot dunyosiga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g‘ridan-t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g‘ri ta’sir etadi. Mamlakatimiz yer resurslaridan oqilona, ekologik jihatdan xavfsiz foydalanish – har bir fuqaroning, korxonaning va butun jamiyatning konstitutsiyaviy burchi hisoblanadi. Qonun yerdan va yer osti boyliklaridan, suv resurslaridan,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simlik hamda hayvonot dunyosidan oqilona foydalanish, uni muhofaza qilish, suvning va havoning tozaligi va ularni saqlash, tabiiy boyliklarning tiklanishinita’minlash b</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yicha barcha zarur choralarni amalga oshirishni talab etadi.</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zbekiston Respublikasi Konstitutsiyasida yer va boshqa tabiiy resurslar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sha hududda yashaydigan xalqlar hayoti va faoliyatining asosi sifatida foydalanilishi va muhofaza etilishi belgilab q</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yilgan</a:t>
            </a:r>
            <a:endParaRPr lang="en-US" sz="24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“Yer, odam – ishlab chiqarish” tizimi elementlarining oqilona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zaro ta’siri quyidagi prinsipial masalalarni yechishni taqozo etadi.  ishlab chiqarishning yer resurslariga salbiy ta’sirini ekologik xavfsiz darajagacha kamaytirish;  yer resurslarining sifat xususiyatlarini ulardan foydalanishda (ayniqsa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jaligida) maksimal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la hisobga olish;  odamlarning moddiy va ijtimoiy talablarini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laroq qondirish maqsadida yerlarni yaxshilash va muhofaza qilish</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250844471"/>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9175"/>
            <a:ext cx="8596668" cy="5412188"/>
          </a:xfrm>
        </p:spPr>
        <p:txBody>
          <a:bodyPr>
            <a:normAutofit/>
          </a:bodyPr>
          <a:lstStyle/>
          <a:p>
            <a:pPr algn="just"/>
            <a:r>
              <a:rPr lang="uz-Latn-UZ" sz="2400" dirty="0">
                <a:latin typeface="Times New Roman" pitchFamily="18" charset="0"/>
                <a:cs typeface="Times New Roman" pitchFamily="18" charset="0"/>
              </a:rPr>
              <a:t>Tabiiy muhit omillari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asosiy rol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ynaydi.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zbekiston yer fondini tabiiy –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jalik tumanlariga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 ma’lumotlariga asosan, uning 95% hududi issiq va quruq, og‘ir va noqulay iqlimli mintaqalarda joylashgan. Qolgan 5% esa tog‘ mintaqalarida joylashgan. Hududning tabiiy unumdorligi juda past. Shuning uchun respublikamizda yerdan dehqonchilikda foydalanish sug‘orishga asoslangan.</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Jamiyatning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xtovsiz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sib boruvchi talablarini qondirish yer resurslaridan yuqori intensivlikda foydalanishga olib keladi. Shuning uchun tabiiy majmualarni takomillashtirish va rivojlantirish, ularning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jalik qiymatlarini oshirish maqsadida atrof-muhit omillarining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zaro ta’sirlarini ilmiy asosda amalga oshirish kerak.</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31063022"/>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34053" y="507957"/>
            <a:ext cx="9070674" cy="6094179"/>
          </a:xfrm>
        </p:spPr>
        <p:txBody>
          <a:bodyPr>
            <a:noAutofit/>
          </a:bodyPr>
          <a:lstStyle/>
          <a:p>
            <a:pPr algn="just"/>
            <a:r>
              <a:rPr lang="ru-RU" sz="2200" dirty="0">
                <a:latin typeface="Times New Roman" pitchFamily="18" charset="0"/>
                <a:cs typeface="Times New Roman" pitchFamily="18" charset="0"/>
              </a:rPr>
              <a:t>  </a:t>
            </a:r>
            <a:r>
              <a:rPr lang="uz-Latn-UZ" sz="2000" dirty="0">
                <a:latin typeface="Times New Roman" pitchFamily="18" charset="0"/>
                <a:cs typeface="Times New Roman" pitchFamily="18" charset="0"/>
              </a:rPr>
              <a:t>Yer fondi yerlardan foydalanishning asosiy maqsadiga qarab quyidagi toifalarga b</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linadi  </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1)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 yerlari –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 ehtiyojlari uchun yoki ana shu maqsadlarga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2) Aholi punktlarining yerlari (shaharlar, posyolkalar va qishloq aholi punktlarining yerlari), shahar va posyolka chegaralari doiralaridagi, shuningdek, qishloq aholi punktlari chegaralari doiralaridagi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3) Sanoat, transport, aloqa, mudofaa maqsadlarida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4) Tabiatni muhofaza qilish, sog‘lomlashtirish, rekreatsiya maqsadlarida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5) Tarixiy – madaniy maqsadlarda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6)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rmon fondi yerlari. </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7) Suv fondi yerlari. </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8) Zaxira yerlari. </a:t>
            </a:r>
            <a:endParaRPr lang="ru-RU" sz="2200" dirty="0">
              <a:solidFill>
                <a:schemeClr val="accent5"/>
              </a:solidFill>
              <a:latin typeface="Times New Roman" pitchFamily="18" charset="0"/>
              <a:cs typeface="Times New Roman" pitchFamily="18" charset="0"/>
            </a:endParaRPr>
          </a:p>
        </p:txBody>
      </p:sp>
    </p:spTree>
    <p:extLst>
      <p:ext uri="{BB962C8B-B14F-4D97-AF65-F5344CB8AC3E}">
        <p14:creationId xmlns:p14="http://schemas.microsoft.com/office/powerpoint/2010/main" val="386163902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0555" y="566680"/>
            <a:ext cx="9053895" cy="5976733"/>
          </a:xfrm>
        </p:spPr>
        <p:txBody>
          <a:bodyPr>
            <a:noAutofit/>
          </a:bodyPr>
          <a:lstStyle/>
          <a:p>
            <a:pPr algn="just"/>
            <a:r>
              <a:rPr lang="uz-Latn-UZ" sz="2800" dirty="0">
                <a:latin typeface="Times New Roman" pitchFamily="18" charset="0"/>
                <a:cs typeface="Times New Roman" pitchFamily="18" charset="0"/>
              </a:rPr>
              <a:t>2015-yil 1-yanvar holatiga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Respublikasining ma’muriy chegarasidagi umumiy yer maydoni </a:t>
            </a:r>
            <a:r>
              <a:rPr lang="uz-Latn-UZ" sz="2800" dirty="0">
                <a:solidFill>
                  <a:srgbClr val="FF0000"/>
                </a:solidFill>
                <a:latin typeface="Times New Roman" pitchFamily="18" charset="0"/>
                <a:cs typeface="Times New Roman" pitchFamily="18" charset="0"/>
              </a:rPr>
              <a:t>44896,9 ming gektarni t</a:t>
            </a:r>
            <a:r>
              <a:rPr lang="uz-Latn-UZ" sz="2800" dirty="0">
                <a:latin typeface="Times New Roman" pitchFamily="18" charset="0"/>
                <a:cs typeface="Times New Roman" pitchFamily="18" charset="0"/>
              </a:rPr>
              <a:t>ashkil qiladi. Respublika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yicha korxona, tashkilot, muassasalar, fermer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jaliklari va fuqarolarning foydalanishidagi jami yerlar </a:t>
            </a:r>
            <a:r>
              <a:rPr lang="uz-Latn-UZ" sz="2800" dirty="0">
                <a:solidFill>
                  <a:srgbClr val="FF0000"/>
                </a:solidFill>
                <a:latin typeface="Times New Roman" pitchFamily="18" charset="0"/>
                <a:cs typeface="Times New Roman" pitchFamily="18" charset="0"/>
              </a:rPr>
              <a:t>44892,4</a:t>
            </a:r>
            <a:r>
              <a:rPr lang="uz-Latn-UZ" sz="2800" dirty="0">
                <a:latin typeface="Times New Roman" pitchFamily="18" charset="0"/>
                <a:cs typeface="Times New Roman" pitchFamily="18" charset="0"/>
              </a:rPr>
              <a:t> ming gektarni, shundan sug‘oriladigan yerlar esa </a:t>
            </a:r>
            <a:r>
              <a:rPr lang="uz-Latn-UZ" sz="2800" dirty="0">
                <a:solidFill>
                  <a:srgbClr val="FF0000"/>
                </a:solidFill>
                <a:latin typeface="Times New Roman" pitchFamily="18" charset="0"/>
                <a:cs typeface="Times New Roman" pitchFamily="18" charset="0"/>
              </a:rPr>
              <a:t>4308,1</a:t>
            </a:r>
            <a:r>
              <a:rPr lang="uz-Latn-UZ" sz="2800" dirty="0">
                <a:latin typeface="Times New Roman" pitchFamily="18" charset="0"/>
                <a:cs typeface="Times New Roman" pitchFamily="18" charset="0"/>
              </a:rPr>
              <a:t> ming gektarni yoki umumiy yer maydonining </a:t>
            </a:r>
            <a:r>
              <a:rPr lang="uz-Latn-UZ" sz="2800" dirty="0">
                <a:solidFill>
                  <a:srgbClr val="FF0000"/>
                </a:solidFill>
                <a:latin typeface="Times New Roman" pitchFamily="18" charset="0"/>
                <a:cs typeface="Times New Roman" pitchFamily="18" charset="0"/>
              </a:rPr>
              <a:t>9,6</a:t>
            </a:r>
            <a:r>
              <a:rPr lang="uz-Latn-UZ" sz="2800" dirty="0">
                <a:latin typeface="Times New Roman" pitchFamily="18" charset="0"/>
                <a:cs typeface="Times New Roman" pitchFamily="18" charset="0"/>
              </a:rPr>
              <a:t> foizini tashkil qiladi.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yer fondi yerlardan foydalanish maqsadi va tartibiga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ziga xos xususiyatlarga ega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ular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Yer kodeksining 8-moddasiga binoan 8 ta toifaga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linadi.</a:t>
            </a:r>
            <a:r>
              <a:rPr lang="ru-RU" sz="3600" dirty="0"/>
              <a:t>  </a:t>
            </a:r>
            <a:r>
              <a:rPr lang="ru-RU" sz="2000" dirty="0">
                <a:latin typeface="Times New Roman" pitchFamily="18" charset="0"/>
                <a:cs typeface="Times New Roman" pitchFamily="18" charset="0"/>
              </a:rPr>
              <a:t> </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63691975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 y="137161"/>
            <a:ext cx="9304020" cy="3139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72" y="3040068"/>
            <a:ext cx="9771308" cy="206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562324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7029974" y="176169"/>
            <a:ext cx="2244026" cy="117447"/>
          </a:xfrm>
        </p:spPr>
        <p:txBody>
          <a:bodyPr>
            <a:normAutofit fontScale="90000"/>
          </a:bodyPr>
          <a:lstStyle/>
          <a:p>
            <a:r>
              <a:rPr lang="uz-Latn-UZ" dirty="0"/>
              <a:t>   </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72" y="1036321"/>
            <a:ext cx="9877988" cy="406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89695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4053" y="0"/>
            <a:ext cx="8596668" cy="6858000"/>
          </a:xfrm>
        </p:spPr>
        <p:txBody>
          <a:bodyPr>
            <a:noAutofit/>
          </a:bodyPr>
          <a:lstStyle/>
          <a:p>
            <a:pPr algn="just"/>
            <a:r>
              <a:rPr lang="ru-RU" sz="2400" dirty="0">
                <a:latin typeface="Times New Roman" pitchFamily="18" charset="0"/>
                <a:cs typeface="Times New Roman" pitchFamily="18"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63" y="147638"/>
            <a:ext cx="9896475" cy="656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126108"/>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94950"/>
            <a:ext cx="8877727" cy="6274965"/>
          </a:xfrm>
        </p:spPr>
        <p:txBody>
          <a:bodyPr>
            <a:normAutofit/>
          </a:bodyPr>
          <a:lstStyle/>
          <a:p>
            <a:pPr algn="just"/>
            <a:endParaRPr lang="ru-RU"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53" y="495300"/>
            <a:ext cx="9096375"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837060"/>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47763"/>
            <a:ext cx="8756333" cy="288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33400" y="3880396"/>
            <a:ext cx="9204960" cy="1815882"/>
          </a:xfrm>
          <a:prstGeom prst="rect">
            <a:avLst/>
          </a:prstGeom>
        </p:spPr>
        <p:txBody>
          <a:bodyPr wrap="square">
            <a:spAutoFit/>
          </a:bodyPr>
          <a:lstStyle/>
          <a:p>
            <a:r>
              <a:rPr lang="uz-Latn-UZ" sz="2800" dirty="0">
                <a:latin typeface="Times New Roman" pitchFamily="18" charset="0"/>
                <a:cs typeface="Times New Roman" pitchFamily="18" charset="0"/>
              </a:rPr>
              <a:t>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ehtiyojlari uchun berib q</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yilgan yoki ana shu maqsadlar uchun belgilangan yerlar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hisoblanadi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40846191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9554" y="478173"/>
            <a:ext cx="9137366" cy="5403800"/>
          </a:xfrm>
        </p:spPr>
        <p:txBody>
          <a:bodyPr>
            <a:normAutofit lnSpcReduction="10000"/>
          </a:bodyPr>
          <a:lstStyle/>
          <a:p>
            <a:pPr algn="just"/>
            <a:r>
              <a:rPr lang="uz-Latn-UZ" sz="2800" dirty="0">
                <a:latin typeface="Times New Roman" pitchFamily="18" charset="0"/>
                <a:cs typeface="Times New Roman" pitchFamily="18" charset="0"/>
              </a:rPr>
              <a:t>Respublikada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korxonalari va tashkilotlarining fermer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jaliklari bilan birgalikda olganda 2015- yil 1- yanvar holatiga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ra, 82245 ta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ularga biriktirib berilgan yerlarning umumiy yer maydoni 20417,0 ming gektarni, shu jumladan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 yer turlari maydoni esa 15594,3 ming gektarni, shundan 3707,5 ming gektari sug‘oriladigan yerlarni tashkil qiladi.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hududining 45,5 foizini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egallagan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ishlab chiqarishda asosiy vosita hisoblanadi</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Aholi punktlari yerlarning 2015- yil 1 -yanvar holatiga umumiy yer maydoni 219,6 ming gektarni yoki jami yerlarning 0,49 foizini tashkil qiladi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21291604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482918"/>
            <a:ext cx="8734425"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465548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 y="275272"/>
            <a:ext cx="9166860" cy="618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970690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3" y="359093"/>
            <a:ext cx="9666444" cy="5569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45465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68680" y="653713"/>
            <a:ext cx="8107680" cy="1015663"/>
          </a:xfrm>
          <a:prstGeom prst="rect">
            <a:avLst/>
          </a:prstGeom>
        </p:spPr>
        <p:txBody>
          <a:bodyPr wrap="square">
            <a:spAutoFit/>
          </a:bodyPr>
          <a:lstStyle/>
          <a:p>
            <a:r>
              <a:rPr lang="uz-Latn-UZ" sz="2000" dirty="0">
                <a:latin typeface="Times New Roman" pitchFamily="18" charset="0"/>
                <a:cs typeface="Times New Roman" pitchFamily="18" charset="0"/>
              </a:rPr>
              <a:t>Sanot, transport, aloqa, mudofaa va boshqa maqsadlarga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yerlarning 2015 -yil 1- yanvar holatiga umumiy yer maydoni 905,1 ming gektar yoki Respublika yer fondining 2,02 foizini tashkil qiladi</a:t>
            </a:r>
            <a:endParaRPr lang="ru-RU" sz="2000" dirty="0">
              <a:latin typeface="Times New Roman" pitchFamily="18" charset="0"/>
              <a:cs typeface="Times New Roman" pitchFamily="18" charset="0"/>
            </a:endParaRPr>
          </a:p>
        </p:txBody>
      </p:sp>
      <p:sp>
        <p:nvSpPr>
          <p:cNvPr id="5" name="Прямоугольник 4"/>
          <p:cNvSpPr/>
          <p:nvPr/>
        </p:nvSpPr>
        <p:spPr>
          <a:xfrm>
            <a:off x="990600" y="1669376"/>
            <a:ext cx="8244840" cy="1015663"/>
          </a:xfrm>
          <a:prstGeom prst="rect">
            <a:avLst/>
          </a:prstGeom>
        </p:spPr>
        <p:txBody>
          <a:bodyPr wrap="square">
            <a:spAutoFit/>
          </a:bodyPr>
          <a:lstStyle/>
          <a:p>
            <a:r>
              <a:rPr lang="uz-Latn-UZ" sz="2000" dirty="0">
                <a:latin typeface="Times New Roman" pitchFamily="18" charset="0"/>
                <a:cs typeface="Times New Roman" pitchFamily="18" charset="0"/>
              </a:rPr>
              <a:t>Tabiatni muhofaza qilish, sog‘lomlashtirish va rekreatsiya maqsadlariga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yerlarning 2015 yil 1 yanvar holatiga umumiy maydoni 76,0 ming gektarni tashkil qiladi</a:t>
            </a:r>
            <a:r>
              <a:rPr lang="uz-Latn-U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6" name="Прямоугольник 5"/>
          <p:cNvSpPr/>
          <p:nvPr/>
        </p:nvSpPr>
        <p:spPr>
          <a:xfrm>
            <a:off x="868680" y="2618721"/>
            <a:ext cx="8488680" cy="1200329"/>
          </a:xfrm>
          <a:prstGeom prst="rect">
            <a:avLst/>
          </a:prstGeom>
        </p:spPr>
        <p:txBody>
          <a:bodyPr wrap="square">
            <a:spAutoFit/>
          </a:bodyPr>
          <a:lstStyle/>
          <a:p>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rmon fondi yerlarining 2015-yil 1-yanvar holatiga umumiy yer maydoni 9752,3 ming gektarni yoki jami yer maydonining 21,7 foizini tashkil qiladi</a:t>
            </a:r>
            <a:endParaRPr lang="ru-RU" sz="2400" dirty="0">
              <a:latin typeface="Times New Roman" pitchFamily="18" charset="0"/>
              <a:cs typeface="Times New Roman" pitchFamily="18" charset="0"/>
            </a:endParaRPr>
          </a:p>
        </p:txBody>
      </p:sp>
      <p:sp>
        <p:nvSpPr>
          <p:cNvPr id="7" name="Прямоугольник 6"/>
          <p:cNvSpPr/>
          <p:nvPr/>
        </p:nvSpPr>
        <p:spPr>
          <a:xfrm>
            <a:off x="868680" y="3767405"/>
            <a:ext cx="8366760" cy="707886"/>
          </a:xfrm>
          <a:prstGeom prst="rect">
            <a:avLst/>
          </a:prstGeom>
        </p:spPr>
        <p:txBody>
          <a:bodyPr wrap="square">
            <a:spAutoFit/>
          </a:bodyPr>
          <a:lstStyle/>
          <a:p>
            <a:r>
              <a:rPr lang="uz-Latn-UZ" sz="2000" dirty="0">
                <a:latin typeface="Times New Roman" pitchFamily="18" charset="0"/>
                <a:cs typeface="Times New Roman" pitchFamily="18" charset="0"/>
              </a:rPr>
              <a:t>Suv fondi yerlari 2015- yil 1- yanvar holatiga jami 832,4 ming gektarni yoki umumiy yer 34 maydonining 1,85 foizini tashkil qiladi. </a:t>
            </a:r>
            <a:endParaRPr lang="ru-RU" sz="2000" dirty="0">
              <a:latin typeface="Times New Roman" pitchFamily="18" charset="0"/>
              <a:cs typeface="Times New Roman" pitchFamily="18" charset="0"/>
            </a:endParaRPr>
          </a:p>
        </p:txBody>
      </p:sp>
      <p:sp>
        <p:nvSpPr>
          <p:cNvPr id="8" name="Прямоугольник 7"/>
          <p:cNvSpPr/>
          <p:nvPr/>
        </p:nvSpPr>
        <p:spPr>
          <a:xfrm>
            <a:off x="579120" y="4948535"/>
            <a:ext cx="9189720" cy="1200329"/>
          </a:xfrm>
          <a:prstGeom prst="rect">
            <a:avLst/>
          </a:prstGeom>
        </p:spPr>
        <p:txBody>
          <a:bodyPr wrap="square">
            <a:spAutoFit/>
          </a:bodyPr>
          <a:lstStyle/>
          <a:p>
            <a:r>
              <a:rPr lang="uz-Latn-UZ" sz="2400" dirty="0">
                <a:latin typeface="Times New Roman" pitchFamily="18" charset="0"/>
                <a:cs typeface="Times New Roman" pitchFamily="18" charset="0"/>
              </a:rPr>
              <a:t>2015-yil 1- yanvar holatiga k</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zaxira yerlarining umumiy yer maydoni 12680,3 ming gektar yoki umumiy yer maydonining 28,2 foizini tashkil 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5413850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9451"/>
            <a:ext cx="8852560" cy="5621912"/>
          </a:xfrm>
        </p:spPr>
        <p:txBody>
          <a:bodyPr>
            <a:normAutofit/>
          </a:bodyPr>
          <a:lstStyle/>
          <a:p>
            <a:pPr algn="just"/>
            <a:r>
              <a:rPr lang="uz-Latn-UZ" sz="2400" dirty="0">
                <a:latin typeface="Times New Roman" pitchFamily="18" charset="0"/>
                <a:cs typeface="Times New Roman" pitchFamily="18" charset="0"/>
              </a:rPr>
              <a:t>Yaylov chorvachiligini rivojlantirish, ya’ni chorva mollari haydab boqiladigan yerlar yaylovlardir. Respublikamiz umumiy yer maydonining yarmidan oshiqrog‘ini (50,2 foiz) tashkil etgan bunday yer maydonlari asosan ch</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 tog‘ oldi va tog‘ mintaqalarida joylashgan.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 yerlari ichida ayniqsa sug‘oriladigan yerlar mamlakat iqtisodiyotida muhim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rin egallaydi. “Yer kodeksi” ning 44-moddasi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foydalanish va sug‘orish uchun yaroqli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suv resurslari shu yerlarni sug‘orishni ta’minlay oladigan sug‘orish manbai bilan bog‘langan yerlar doimiy yoki muvaqqat sug‘oriladigan yerlar jumlasiga kiradi”.</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1705759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7274" y="331789"/>
            <a:ext cx="9321085" cy="5951565"/>
          </a:xfrm>
        </p:spPr>
        <p:txBody>
          <a:bodyPr>
            <a:normAutofit/>
          </a:bodyPr>
          <a:lstStyle/>
          <a:p>
            <a:pPr algn="just"/>
            <a:r>
              <a:rPr lang="uz-Latn-UZ" sz="2800" dirty="0">
                <a:latin typeface="Times New Roman" pitchFamily="18" charset="0"/>
                <a:cs typeface="Times New Roman" pitchFamily="18" charset="0"/>
              </a:rPr>
              <a:t>Texnik ekinlar, jumladan paxta, sabzavot va poliz ekinlari, shuningdek yem-xashak ekinlari bu yerda faqatgina sug‘orish sharoitidagina yetishtiriladi.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 yillik daraxtzorlarning aksariyat qismi sug‘oriladigan yerlarga joylashtirilgan. Donli ekinlarning ham aksariyat qismi sug‘oriladigan maydonlarda yetishtiriladi. Shuning uchun ham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ishlab chiqarishda sug‘oriladigan yerlarning ahamiyati kattadir [12]. Sug‘oriladigan yerlarni quyidagi ikki guruhga ajratish mumkin:</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 1) doimiy ravishda sug‘oriladigan va </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2) shartli ravishda sug‘oriladigan.</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1768735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4617"/>
            <a:ext cx="8596668" cy="5972961"/>
          </a:xfrm>
        </p:spPr>
        <p:txBody>
          <a:bodyPr>
            <a:noAutofit/>
          </a:bodyPr>
          <a:lstStyle/>
          <a:p>
            <a:pPr marL="0" indent="0" algn="just">
              <a:buNone/>
            </a:pPr>
            <a:r>
              <a:rPr lang="uz-Latn-UZ" sz="2400" dirty="0">
                <a:latin typeface="Times New Roman" pitchFamily="18" charset="0"/>
                <a:cs typeface="Times New Roman" pitchFamily="18" charset="0"/>
              </a:rPr>
              <a:t>Bunday sug‘oriladigan yerlardan  foydalanish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s</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yuritilganda e’tirof etish joizki, ayniqsa alohida qimmatga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yerlardan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oqilona foydalanishga katta e’tibor berish zarur, bunday yerlarda odatda, kadastr baholanishiga k</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tuman bonitet balidan 20 foizdan ortiq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 kiradi. Masalan, tuman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sug‘oriladigan yerlarning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bonitet 60% ni tashkil etadi. Ushbu tuman hududida 72 va undan ortiq bonitet ballariga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barcha maydonlar alohida qimmatga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yerlarni tashkil 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8809444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223" y="182880"/>
            <a:ext cx="9404059" cy="6494757"/>
          </a:xfrm>
        </p:spPr>
        <p:txBody>
          <a:bodyPr>
            <a:normAutofit/>
          </a:bodyPr>
          <a:lstStyle/>
          <a:p>
            <a:pPr algn="just"/>
            <a:r>
              <a:rPr lang="uz-Latn-UZ" sz="2400" b="1" dirty="0"/>
              <a:t>Tema: </a:t>
            </a:r>
            <a:r>
              <a:rPr lang="uz-Cyrl-UZ" sz="2400" b="1" dirty="0"/>
              <a:t>O</a:t>
            </a:r>
            <a:r>
              <a:rPr lang="en-US" sz="2400" b="1" dirty="0"/>
              <a:t>’</a:t>
            </a:r>
            <a:r>
              <a:rPr lang="uz-Cyrl-UZ" sz="2400" b="1" dirty="0"/>
              <a:t>zbekistonda  sug</a:t>
            </a:r>
            <a:r>
              <a:rPr lang="en-US" sz="2400" b="1" dirty="0"/>
              <a:t>’</a:t>
            </a:r>
            <a:r>
              <a:rPr lang="uz-Cyrl-UZ" sz="2400" b="1" dirty="0"/>
              <a:t>oriladigan  yerlarning  xozirgi  xolati</a:t>
            </a:r>
            <a:r>
              <a:rPr lang="en-US" sz="2400" b="1" dirty="0"/>
              <a:t> </a:t>
            </a:r>
            <a:r>
              <a:rPr lang="en-US" sz="2400" b="1" dirty="0" err="1"/>
              <a:t>va</a:t>
            </a:r>
            <a:r>
              <a:rPr lang="en-US" sz="2400" b="1" dirty="0"/>
              <a:t> </a:t>
            </a:r>
            <a:r>
              <a:rPr lang="en-US" sz="2400" b="1" dirty="0" err="1"/>
              <a:t>yaxshlash</a:t>
            </a:r>
            <a:r>
              <a:rPr lang="en-US" sz="2400" b="1" dirty="0"/>
              <a:t> </a:t>
            </a:r>
            <a:r>
              <a:rPr lang="en-US" sz="2400" b="1" dirty="0" err="1"/>
              <a:t>yo’llari</a:t>
            </a:r>
            <a:endParaRPr lang="ru-RU" sz="2400" dirty="0"/>
          </a:p>
          <a:p>
            <a:pPr algn="just"/>
            <a:endParaRPr lang="en-US" sz="2200" dirty="0">
              <a:latin typeface="Times New Roman" pitchFamily="18" charset="0"/>
              <a:cs typeface="Times New Roman" pitchFamily="18" charset="0"/>
            </a:endParaRPr>
          </a:p>
          <a:p>
            <a:pPr algn="just"/>
            <a:endParaRPr lang="en-US" sz="2200" dirty="0">
              <a:latin typeface="Times New Roman" pitchFamily="18" charset="0"/>
              <a:cs typeface="Times New Roman" pitchFamily="18" charset="0"/>
            </a:endParaRPr>
          </a:p>
          <a:p>
            <a:pPr algn="just"/>
            <a:r>
              <a:rPr lang="uz-Latn-UZ" sz="2200" dirty="0">
                <a:latin typeface="Times New Roman" pitchFamily="18" charset="0"/>
                <a:cs typeface="Times New Roman" pitchFamily="18" charset="0"/>
              </a:rPr>
              <a:t>O'zbekiston sharoitida sug'orilma dehqonchilik keng tarqalgan, sug'oriladigan tuproqlar asosan </a:t>
            </a:r>
            <a:r>
              <a:rPr lang="uz-Latn-UZ" sz="2200" dirty="0">
                <a:solidFill>
                  <a:srgbClr val="FF0000"/>
                </a:solidFill>
                <a:latin typeface="Times New Roman" pitchFamily="18" charset="0"/>
                <a:cs typeface="Times New Roman" pitchFamily="18" charset="0"/>
              </a:rPr>
              <a:t>tipik v</a:t>
            </a:r>
            <a:r>
              <a:rPr lang="ru-RU" sz="2200" dirty="0">
                <a:solidFill>
                  <a:srgbClr val="FF0000"/>
                </a:solidFill>
                <a:latin typeface="Times New Roman" pitchFamily="18" charset="0"/>
                <a:cs typeface="Times New Roman" pitchFamily="18" charset="0"/>
              </a:rPr>
              <a:t>а </a:t>
            </a:r>
            <a:r>
              <a:rPr lang="uz-Latn-UZ" sz="2200" dirty="0">
                <a:solidFill>
                  <a:srgbClr val="FF0000"/>
                </a:solidFill>
                <a:latin typeface="Times New Roman" pitchFamily="18" charset="0"/>
                <a:cs typeface="Times New Roman" pitchFamily="18" charset="0"/>
              </a:rPr>
              <a:t>och tusli bo'z tuproqlar mintaqasida v</a:t>
            </a:r>
            <a:r>
              <a:rPr lang="ru-RU" sz="2200" dirty="0">
                <a:solidFill>
                  <a:srgbClr val="FF0000"/>
                </a:solidFill>
                <a:latin typeface="Times New Roman" pitchFamily="18" charset="0"/>
                <a:cs typeface="Times New Roman" pitchFamily="18" charset="0"/>
              </a:rPr>
              <a:t>а </a:t>
            </a:r>
            <a:r>
              <a:rPr lang="uz-Latn-UZ" sz="2200" dirty="0">
                <a:solidFill>
                  <a:srgbClr val="FF0000"/>
                </a:solidFill>
                <a:latin typeface="Times New Roman" pitchFamily="18" charset="0"/>
                <a:cs typeface="Times New Roman" pitchFamily="18" charset="0"/>
              </a:rPr>
              <a:t>cho'l zonasining sur-qo'ng'ir tusli, taqirli tuproqlarida joylashgan</a:t>
            </a:r>
            <a:r>
              <a:rPr lang="uz-Latn-UZ" sz="2200" dirty="0">
                <a:latin typeface="Times New Roman" pitchFamily="18" charset="0"/>
                <a:cs typeface="Times New Roman" pitchFamily="18" charset="0"/>
              </a:rPr>
              <a:t>. Sug'orilma dehqonchilik qilinadigan yirik rayonlar yoki vohalar jumhuriyatimizda Zarafshon, Amudaryo, Sirdaryo oralig'ida </a:t>
            </a:r>
            <a:r>
              <a:rPr lang="ru-RU" sz="2200" dirty="0" err="1">
                <a:latin typeface="Times New Roman" pitchFamily="18" charset="0"/>
                <a:cs typeface="Times New Roman" pitchFamily="18" charset="0"/>
              </a:rPr>
              <a:t>уа</a:t>
            </a:r>
            <a:r>
              <a:rPr lang="ru-RU" sz="2200" dirty="0">
                <a:latin typeface="Times New Roman" pitchFamily="18" charset="0"/>
                <a:cs typeface="Times New Roman" pitchFamily="18" charset="0"/>
              </a:rPr>
              <a:t> </a:t>
            </a:r>
            <a:r>
              <a:rPr lang="uz-Latn-UZ" sz="2200" dirty="0">
                <a:latin typeface="Times New Roman" pitchFamily="18" charset="0"/>
                <a:cs typeface="Times New Roman" pitchFamily="18" charset="0"/>
              </a:rPr>
              <a:t>Farg'ona vodiysida tarqalgan. O'zbekistonda sug'oriladigan och tusli, tipik to'q tusli bo'z tuproqlar, bo'z-o'tloq tuproqlar o'z tabiiy xossalariga ko'ra eng unumdor hisoblanadi, taqirli, ayniqsa sur-qo'ng'ir tusli v</a:t>
            </a:r>
            <a:r>
              <a:rPr lang="ru-RU" sz="2200" dirty="0">
                <a:latin typeface="Times New Roman" pitchFamily="18" charset="0"/>
                <a:cs typeface="Times New Roman" pitchFamily="18" charset="0"/>
              </a:rPr>
              <a:t>а </a:t>
            </a:r>
            <a:r>
              <a:rPr lang="uz-Latn-UZ" sz="2200" dirty="0">
                <a:latin typeface="Times New Roman" pitchFamily="18" charset="0"/>
                <a:cs typeface="Times New Roman" pitchFamily="18" charset="0"/>
              </a:rPr>
              <a:t>qumli cho'l tuproqlari esa kam unumlidir. Ular bir</a:t>
            </a:r>
            <a:r>
              <a:rPr lang="ru-RU" sz="2200" dirty="0">
                <a:latin typeface="Times New Roman" pitchFamily="18" charset="0"/>
                <a:cs typeface="Times New Roman" pitchFamily="18" charset="0"/>
              </a:rPr>
              <a:t> - </a:t>
            </a:r>
            <a:r>
              <a:rPr lang="uz-Latn-UZ" sz="2200" dirty="0">
                <a:latin typeface="Times New Roman" pitchFamily="18" charset="0"/>
                <a:cs typeface="Times New Roman" pitchFamily="18" charset="0"/>
              </a:rPr>
              <a:t>biridan suv-fizik xossalari v</a:t>
            </a:r>
            <a:r>
              <a:rPr lang="ru-RU" sz="2200" dirty="0">
                <a:latin typeface="Times New Roman" pitchFamily="18" charset="0"/>
                <a:cs typeface="Times New Roman" pitchFamily="18" charset="0"/>
              </a:rPr>
              <a:t>а </a:t>
            </a:r>
            <a:r>
              <a:rPr lang="uz-Latn-UZ" sz="2200" dirty="0">
                <a:latin typeface="Times New Roman" pitchFamily="18" charset="0"/>
                <a:cs typeface="Times New Roman" pitchFamily="18" charset="0"/>
              </a:rPr>
              <a:t>chirindi miqdori bilan farq qiladi.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866658639"/>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13360" y="396240"/>
            <a:ext cx="9966960" cy="5645785"/>
          </a:xfrm>
          <a:prstGeom prst="rect">
            <a:avLst/>
          </a:prstGeom>
        </p:spPr>
      </p:pic>
    </p:spTree>
    <p:extLst>
      <p:ext uri="{BB962C8B-B14F-4D97-AF65-F5344CB8AC3E}">
        <p14:creationId xmlns:p14="http://schemas.microsoft.com/office/powerpoint/2010/main" val="1739099246"/>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59081"/>
            <a:ext cx="9442026" cy="5782282"/>
          </a:xfrm>
        </p:spPr>
        <p:txBody>
          <a:bodyPr>
            <a:normAutofit lnSpcReduction="10000"/>
          </a:bodyPr>
          <a:lstStyle/>
          <a:p>
            <a:pPr marL="0" indent="0" algn="just">
              <a:buNone/>
            </a:pPr>
            <a:r>
              <a:rPr lang="uz-Latn-UZ" sz="2800" dirty="0">
                <a:latin typeface="Times New Roman" pitchFamily="18" charset="0"/>
                <a:cs typeface="Times New Roman" pitchFamily="18" charset="0"/>
              </a:rPr>
              <a:t>Qachon o'zlashtirilganligiga v</a:t>
            </a:r>
            <a:r>
              <a:rPr lang="ru-RU" sz="2800" dirty="0">
                <a:latin typeface="Times New Roman" pitchFamily="18" charset="0"/>
                <a:cs typeface="Times New Roman" pitchFamily="18" charset="0"/>
              </a:rPr>
              <a:t>а </a:t>
            </a:r>
            <a:r>
              <a:rPr lang="uz-Latn-UZ" sz="2800" dirty="0">
                <a:latin typeface="Times New Roman" pitchFamily="18" charset="0"/>
                <a:cs typeface="Times New Roman" pitchFamily="18" charset="0"/>
              </a:rPr>
              <a:t>qancha vaqtdan biyon</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sug'orib kelinishiga qarab turli tuproqlar profili tuzilishida turli xil o'zgarishlar sodir bo'ladi. Sug'orish ta'sirida elyuvial jarayon rivojlanadi, yangi agroirrigasion qatlam yuzaga keladi v</a:t>
            </a:r>
            <a:r>
              <a:rPr lang="ru-RU" sz="2800" dirty="0">
                <a:latin typeface="Times New Roman" pitchFamily="18" charset="0"/>
                <a:cs typeface="Times New Roman" pitchFamily="18" charset="0"/>
              </a:rPr>
              <a:t>а </a:t>
            </a:r>
            <a:r>
              <a:rPr lang="uz-Latn-UZ" sz="2800" dirty="0">
                <a:latin typeface="Times New Roman" pitchFamily="18" charset="0"/>
                <a:cs typeface="Times New Roman" pitchFamily="18" charset="0"/>
              </a:rPr>
              <a:t>biologik aktivligi oshib, tuproqda biologik aktiv moddalar ko'payadi. Hozirgi madaniy dehqonchilik sharoitida bunday o'zgarishlar ayniqsa tez sodir bo'ladi. </a:t>
            </a:r>
            <a:r>
              <a:rPr lang="ru-RU" sz="2800" dirty="0">
                <a:latin typeface="Times New Roman" pitchFamily="18" charset="0"/>
                <a:cs typeface="Times New Roman" pitchFamily="18" charset="0"/>
              </a:rPr>
              <a:t>На</a:t>
            </a:r>
            <a:r>
              <a:rPr lang="uz-Latn-UZ" sz="2800" dirty="0">
                <a:latin typeface="Times New Roman" pitchFamily="18" charset="0"/>
                <a:cs typeface="Times New Roman" pitchFamily="18" charset="0"/>
              </a:rPr>
              <a:t>r</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yili yerga ko'p miqdorda mahalliy </a:t>
            </a:r>
            <a:r>
              <a:rPr lang="ru-RU" sz="2800" dirty="0" err="1">
                <a:latin typeface="Times New Roman" pitchFamily="18" charset="0"/>
                <a:cs typeface="Times New Roman" pitchFamily="18" charset="0"/>
              </a:rPr>
              <a:t>уа</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mineral o'g'itlar solish </a:t>
            </a:r>
            <a:r>
              <a:rPr lang="ru-RU" sz="2800" dirty="0" err="1">
                <a:latin typeface="Times New Roman" pitchFamily="18" charset="0"/>
                <a:cs typeface="Times New Roman" pitchFamily="18" charset="0"/>
              </a:rPr>
              <a:t>уа</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yerga chuqur ishlov berish natijasida tuproqda ko'plab organik moddalar to'planadi, uning agrofizik xossalari yaxshilanib boradi, genetik qatlamlari ancha o'zgaradi. Shunday qilib, yangi tuproq tipi yuzaga keladi, bunday avtomorfva gidromorftuproqlaming xossalari deyarli teng bo'lib qoladi. Cho'l tuproqlari </a:t>
            </a:r>
            <a:r>
              <a:rPr lang="ru-RU" sz="2800" dirty="0">
                <a:latin typeface="Times New Roman" pitchFamily="18" charset="0"/>
                <a:cs typeface="Times New Roman" pitchFamily="18" charset="0"/>
              </a:rPr>
              <a:t>Ы</a:t>
            </a:r>
            <a:r>
              <a:rPr lang="uz-Latn-UZ" sz="2800" dirty="0">
                <a:latin typeface="Times New Roman" pitchFamily="18" charset="0"/>
                <a:cs typeface="Times New Roman" pitchFamily="18" charset="0"/>
              </a:rPr>
              <a:t>lan bo'z tuproqlar orasida ham farq deyarli qolmaydi. </a:t>
            </a:r>
          </a:p>
          <a:p>
            <a:pPr marL="0" indent="0">
              <a:buNone/>
            </a:pPr>
            <a:endParaRPr lang="ru-RU" dirty="0"/>
          </a:p>
        </p:txBody>
      </p:sp>
    </p:spTree>
    <p:extLst>
      <p:ext uri="{BB962C8B-B14F-4D97-AF65-F5344CB8AC3E}">
        <p14:creationId xmlns:p14="http://schemas.microsoft.com/office/powerpoint/2010/main" val="22891637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87681"/>
            <a:ext cx="9289626" cy="5553682"/>
          </a:xfrm>
        </p:spPr>
        <p:txBody>
          <a:bodyPr>
            <a:normAutofit/>
          </a:bodyPr>
          <a:lstStyle/>
          <a:p>
            <a:r>
              <a:rPr lang="ru-RU" sz="2400" b="1" cap="all" dirty="0">
                <a:latin typeface="Times New Roman" pitchFamily="18" charset="0"/>
                <a:cs typeface="Times New Roman" pitchFamily="18" charset="0"/>
              </a:rPr>
              <a:t>СУҒОРИЛАДИГАН ЕРЛАРНИНГ МЕЛИОРАТИВ ҲОЛАТИНИ ЯХШИЛАШ ДАСТУРЛАРИНИ ШАКЛЛАНТИРИШ ВА АМАЛГА ОШИРИШНИ ТАКОМИЛЛАШТИРИШ ЧОРА-ТАДБИРЛАРИ ТЎҒРИСИДА</a:t>
            </a:r>
          </a:p>
          <a:p>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Президентининг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тизимини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тубдан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такомиллаштириш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чора-тадбирлари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тўғрисида</a:t>
            </a:r>
            <a:r>
              <a:rPr lang="ru-RU" sz="2400" dirty="0">
                <a:latin typeface="Times New Roman" pitchFamily="18" charset="0"/>
                <a:cs typeface="Times New Roman" pitchFamily="18" charset="0"/>
              </a:rPr>
              <a:t>» 2007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29 </a:t>
            </a:r>
            <a:r>
              <a:rPr lang="ru-RU" sz="2400" dirty="0" err="1">
                <a:latin typeface="Times New Roman" pitchFamily="18" charset="0"/>
                <a:cs typeface="Times New Roman" pitchFamily="18" charset="0"/>
              </a:rPr>
              <a:t>октябрдаги</a:t>
            </a:r>
            <a:r>
              <a:rPr lang="ru-RU" sz="2400" dirty="0">
                <a:latin typeface="Times New Roman" pitchFamily="18" charset="0"/>
                <a:cs typeface="Times New Roman" pitchFamily="18" charset="0"/>
              </a:rPr>
              <a:t> ПФ-3932-сон </a:t>
            </a:r>
            <a:r>
              <a:rPr lang="ru-RU" sz="2400" dirty="0" err="1">
                <a:latin typeface="Times New Roman" pitchFamily="18" charset="0"/>
                <a:cs typeface="Times New Roman" pitchFamily="18" charset="0"/>
                <a:hlinkClick r:id="rId2"/>
              </a:rPr>
              <a:t>Фармонига</a:t>
            </a:r>
            <a:r>
              <a:rPr lang="ru-RU" sz="2400" dirty="0">
                <a:latin typeface="Times New Roman" pitchFamily="18" charset="0"/>
                <a:cs typeface="Times New Roman" pitchFamily="18" charset="0"/>
                <a:hlinkClick r:id="rId2"/>
              </a:rPr>
              <a:t> </a:t>
            </a:r>
            <a:r>
              <a:rPr lang="ru-RU" sz="2400" dirty="0" err="1">
                <a:latin typeface="Times New Roman" pitchFamily="18" charset="0"/>
                <a:cs typeface="Times New Roman" pitchFamily="18" charset="0"/>
              </a:rPr>
              <a:t>мувофиқ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дастурларини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сифатли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шакллантиришни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вақтида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Маҳкамаси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қилади</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62820196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680" y="548640"/>
            <a:ext cx="11597640" cy="6187440"/>
          </a:xfrm>
        </p:spPr>
        <p:txBody>
          <a:bodyPr>
            <a:noAutofit/>
          </a:bodyPr>
          <a:lstStyle/>
          <a:p>
            <a:r>
              <a:rPr lang="ru-RU" sz="1600" i="1" dirty="0">
                <a:latin typeface="Times New Roman" pitchFamily="18" charset="0"/>
                <a:cs typeface="Times New Roman" pitchFamily="18" charset="0"/>
              </a:rPr>
              <a:t>(1-банд </a:t>
            </a:r>
            <a:r>
              <a:rPr lang="ru-RU" sz="1600" i="1" dirty="0" err="1">
                <a:latin typeface="Times New Roman" pitchFamily="18" charset="0"/>
                <a:cs typeface="Times New Roman" pitchFamily="18" charset="0"/>
              </a:rPr>
              <a:t>Ўзбекистон</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Республикаси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Вазирлар</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Маҳкамасининг</a:t>
            </a:r>
            <a:r>
              <a:rPr lang="ru-RU" sz="1600" i="1" dirty="0">
                <a:latin typeface="Times New Roman" pitchFamily="18" charset="0"/>
                <a:cs typeface="Times New Roman" pitchFamily="18" charset="0"/>
              </a:rPr>
              <a:t> 2017 </a:t>
            </a:r>
            <a:r>
              <a:rPr lang="ru-RU" sz="1600" i="1" dirty="0" err="1">
                <a:latin typeface="Times New Roman" pitchFamily="18" charset="0"/>
                <a:cs typeface="Times New Roman" pitchFamily="18" charset="0"/>
              </a:rPr>
              <a:t>йил</a:t>
            </a:r>
            <a:r>
              <a:rPr lang="ru-RU" sz="1600" i="1" dirty="0">
                <a:latin typeface="Times New Roman" pitchFamily="18" charset="0"/>
                <a:cs typeface="Times New Roman" pitchFamily="18" charset="0"/>
              </a:rPr>
              <a:t> 5 </a:t>
            </a:r>
            <a:r>
              <a:rPr lang="ru-RU" sz="1600" i="1" dirty="0" err="1">
                <a:latin typeface="Times New Roman" pitchFamily="18" charset="0"/>
                <a:cs typeface="Times New Roman" pitchFamily="18" charset="0"/>
              </a:rPr>
              <a:t>декабрдаги</a:t>
            </a:r>
            <a:r>
              <a:rPr lang="ru-RU" sz="1600" i="1" dirty="0">
                <a:latin typeface="Times New Roman" pitchFamily="18" charset="0"/>
                <a:cs typeface="Times New Roman" pitchFamily="18" charset="0"/>
              </a:rPr>
              <a:t> 969-сонли </a:t>
            </a:r>
            <a:r>
              <a:rPr lang="ru-RU" sz="1600" i="1" dirty="0" err="1">
                <a:latin typeface="Times New Roman" pitchFamily="18" charset="0"/>
                <a:cs typeface="Times New Roman" pitchFamily="18" charset="0"/>
                <a:hlinkClick r:id="rId2"/>
              </a:rPr>
              <a:t>қарори</a:t>
            </a:r>
            <a:r>
              <a:rPr lang="ru-RU" sz="1600" i="1" dirty="0">
                <a:latin typeface="Times New Roman" pitchFamily="18" charset="0"/>
                <a:cs typeface="Times New Roman" pitchFamily="18" charset="0"/>
                <a:hlinkClick r:id="rId2"/>
              </a:rPr>
              <a:t> </a:t>
            </a:r>
            <a:r>
              <a:rPr lang="ru-RU" sz="1600" i="1" dirty="0" err="1">
                <a:latin typeface="Times New Roman" pitchFamily="18" charset="0"/>
                <a:cs typeface="Times New Roman" pitchFamily="18" charset="0"/>
              </a:rPr>
              <a:t>таҳририда</a:t>
            </a:r>
            <a:r>
              <a:rPr lang="ru-RU" sz="1600" i="1" dirty="0">
                <a:latin typeface="Times New Roman" pitchFamily="18" charset="0"/>
                <a:cs typeface="Times New Roman" pitchFamily="18" charset="0"/>
              </a:rPr>
              <a:t> — </a:t>
            </a:r>
            <a:r>
              <a:rPr lang="ru-RU" sz="1600" i="1" dirty="0" err="1">
                <a:latin typeface="Times New Roman" pitchFamily="18" charset="0"/>
                <a:cs typeface="Times New Roman" pitchFamily="18" charset="0"/>
              </a:rPr>
              <a:t>Қонун</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ҳужжатлари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маълумотлари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миллий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базаси</a:t>
            </a:r>
            <a:r>
              <a:rPr lang="ru-RU" sz="1600" i="1" dirty="0">
                <a:latin typeface="Times New Roman" pitchFamily="18" charset="0"/>
                <a:cs typeface="Times New Roman" pitchFamily="18" charset="0"/>
              </a:rPr>
              <a:t>, 13.12.2017 й., 09/17/969/0405-сон)</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қуриш</a:t>
            </a:r>
            <a:r>
              <a:rPr lang="ru-RU" sz="1600" dirty="0">
                <a:latin typeface="Times New Roman" pitchFamily="18" charset="0"/>
                <a:cs typeface="Times New Roman" pitchFamily="18" charset="0"/>
              </a:rPr>
              <a:t>, реконструкция </a:t>
            </a:r>
            <a:r>
              <a:rPr lang="ru-RU" sz="1600" dirty="0" err="1">
                <a:latin typeface="Times New Roman" pitchFamily="18" charset="0"/>
                <a:cs typeface="Times New Roman" pitchFamily="18" charset="0"/>
              </a:rPr>
              <a:t>қилиш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таъмирлаш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тиклаш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Ҳукуматнинг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ёки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Ўзбекистон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Республикаси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Президентининг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қарори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тасдиқланган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ерларнинг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ҳолатини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яхшилаш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кейинги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ўринларда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деб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аталади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асосида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амалга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оширилади</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йил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муддатга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ишлаб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чиқилади</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3. Ушбу </a:t>
            </a:r>
            <a:r>
              <a:rPr lang="ru-RU" sz="1600" dirty="0" err="1">
                <a:latin typeface="Times New Roman" pitchFamily="18" charset="0"/>
                <a:cs typeface="Times New Roman" pitchFamily="18" charset="0"/>
              </a:rPr>
              <a:t>Низомда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қуйидаги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асосий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тушунчалар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қўлланилади</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мелиоратив</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объектлар</a:t>
            </a:r>
            <a:r>
              <a:rPr lang="ru-RU" sz="1600" dirty="0">
                <a:latin typeface="Times New Roman" pitchFamily="18" charset="0"/>
                <a:cs typeface="Times New Roman" pitchFamily="18" charset="0"/>
              </a:rPr>
              <a:t> — коллектор-дренаж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юза </a:t>
            </a:r>
            <a:r>
              <a:rPr lang="ru-RU" sz="1600" dirty="0" err="1">
                <a:latin typeface="Times New Roman" pitchFamily="18" charset="0"/>
                <a:cs typeface="Times New Roman" pitchFamily="18" charset="0"/>
              </a:rPr>
              <a:t>ташлама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ҳамда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ерлардан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кўмаклашадиган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коллекторлар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коллектор-дренаж </a:t>
            </a:r>
            <a:r>
              <a:rPr lang="ru-RU" sz="1600" dirty="0" err="1">
                <a:latin typeface="Times New Roman" pitchFamily="18" charset="0"/>
                <a:cs typeface="Times New Roman" pitchFamily="18" charset="0"/>
              </a:rPr>
              <a:t>тармоғини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иншоотлар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бирга</a:t>
            </a:r>
            <a:r>
              <a:rPr lang="ru-RU" sz="1600" dirty="0">
                <a:latin typeface="Times New Roman" pitchFamily="18" charset="0"/>
                <a:cs typeface="Times New Roman" pitchFamily="18" charset="0"/>
              </a:rPr>
              <a:t>), вертикал дренаж </a:t>
            </a:r>
            <a:r>
              <a:rPr lang="ru-RU" sz="1600" dirty="0" err="1">
                <a:latin typeface="Times New Roman" pitchFamily="18" charset="0"/>
                <a:cs typeface="Times New Roman" pitchFamily="18" charset="0"/>
              </a:rPr>
              <a:t>қудуқларини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насос </a:t>
            </a:r>
            <a:r>
              <a:rPr lang="ru-RU" sz="1600" dirty="0" err="1">
                <a:latin typeface="Times New Roman" pitchFamily="18" charset="0"/>
                <a:cs typeface="Times New Roman" pitchFamily="18" charset="0"/>
              </a:rPr>
              <a:t>станциялари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кузатув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тармоғини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ўз</a:t>
            </a:r>
            <a:r>
              <a:rPr lang="ru-RU" sz="1600" dirty="0">
                <a:latin typeface="Times New Roman" pitchFamily="18" charset="0"/>
                <a:cs typeface="Times New Roman" pitchFamily="18" charset="0"/>
              </a:rPr>
              <a:t> ичига </a:t>
            </a:r>
            <a:r>
              <a:rPr lang="ru-RU" sz="1600" dirty="0" err="1">
                <a:latin typeface="Times New Roman" pitchFamily="18" charset="0"/>
                <a:cs typeface="Times New Roman" pitchFamily="18" charset="0"/>
              </a:rPr>
              <a:t>оладиган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хўжалиги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объектлари</a:t>
            </a:r>
            <a:r>
              <a:rPr lang="ru-RU" sz="1600" dirty="0">
                <a:latin typeface="Times New Roman" pitchFamily="18" charset="0"/>
                <a:cs typeface="Times New Roman" pitchFamily="18" charset="0"/>
              </a:rPr>
              <a:t>;</a:t>
            </a:r>
          </a:p>
          <a:p>
            <a:r>
              <a:rPr lang="ru-RU" sz="1600" b="1" dirty="0">
                <a:latin typeface="Times New Roman" pitchFamily="18" charset="0"/>
                <a:cs typeface="Times New Roman" pitchFamily="18" charset="0"/>
              </a:rPr>
              <a:t>дренаж (</a:t>
            </a:r>
            <a:r>
              <a:rPr lang="ru-RU" sz="1600" b="1" dirty="0" err="1">
                <a:latin typeface="Times New Roman" pitchFamily="18" charset="0"/>
                <a:cs typeface="Times New Roman" pitchFamily="18" charset="0"/>
              </a:rPr>
              <a:t>очиқ</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ва</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ёпиқ</a:t>
            </a:r>
            <a:r>
              <a:rPr lang="ru-RU" sz="1600" b="1" dirty="0">
                <a:latin typeface="Times New Roman" pitchFamily="18" charset="0"/>
                <a:cs typeface="Times New Roman" pitchFamily="18" charset="0"/>
              </a:rPr>
              <a:t>)</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ер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кўмаклашадиган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хўжалиги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объекти</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ёпиқ</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горизонтал</a:t>
            </a:r>
            <a:r>
              <a:rPr lang="ru-RU" sz="1600" b="1" dirty="0">
                <a:latin typeface="Times New Roman" pitchFamily="18" charset="0"/>
                <a:cs typeface="Times New Roman" pitchFamily="18" charset="0"/>
              </a:rPr>
              <a:t> дренаж</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мўлжалланган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ёпиқ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қувурли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тармоқлар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тизими</a:t>
            </a:r>
            <a:r>
              <a:rPr lang="ru-RU" sz="1600" dirty="0">
                <a:latin typeface="Times New Roman" pitchFamily="18" charset="0"/>
                <a:cs typeface="Times New Roman" pitchFamily="18" charset="0"/>
              </a:rPr>
              <a:t>;</a:t>
            </a:r>
          </a:p>
          <a:p>
            <a:r>
              <a:rPr lang="ru-RU" sz="1600" b="1" dirty="0">
                <a:latin typeface="Times New Roman" pitchFamily="18" charset="0"/>
                <a:cs typeface="Times New Roman" pitchFamily="18" charset="0"/>
              </a:rPr>
              <a:t>вертикал дренаж </a:t>
            </a:r>
            <a:r>
              <a:rPr lang="ru-RU" sz="1600" b="1" dirty="0" err="1">
                <a:latin typeface="Times New Roman" pitchFamily="18" charset="0"/>
                <a:cs typeface="Times New Roman" pitchFamily="18" charset="0"/>
              </a:rPr>
              <a:t>қудуғи</a:t>
            </a:r>
            <a:r>
              <a:rPr lang="ru-RU" sz="1600" dirty="0">
                <a:latin typeface="Times New Roman" pitchFamily="18" charset="0"/>
                <a:cs typeface="Times New Roman" pitchFamily="18" charset="0"/>
              </a:rPr>
              <a:t> — ер ости </a:t>
            </a:r>
            <a:r>
              <a:rPr lang="ru-RU" sz="1600" dirty="0" err="1">
                <a:latin typeface="Times New Roman" pitchFamily="18" charset="0"/>
                <a:cs typeface="Times New Roman" pitchFamily="18" charset="0"/>
              </a:rPr>
              <a:t>босимли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сизот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хизмат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қабул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қилгич</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электр</a:t>
            </a:r>
            <a:r>
              <a:rPr lang="ru-RU" sz="1600" dirty="0">
                <a:latin typeface="Times New Roman" pitchFamily="18" charset="0"/>
                <a:cs typeface="Times New Roman" pitchFamily="18" charset="0"/>
              </a:rPr>
              <a:t> насос, </a:t>
            </a:r>
            <a:r>
              <a:rPr lang="ru-RU" sz="1600" dirty="0" err="1">
                <a:latin typeface="Times New Roman" pitchFamily="18" charset="0"/>
                <a:cs typeface="Times New Roman" pitchFamily="18" charset="0"/>
              </a:rPr>
              <a:t>қувурлар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шунингдек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бошқариш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станцияси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жиҳозланган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ҳамда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хизмат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кўрсатилаётган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ҳолатини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яхшилаш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учун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барпо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этиладиган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қудуқдан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иборат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бўлган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иншоот</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очиқ</a:t>
            </a:r>
            <a:r>
              <a:rPr lang="ru-RU" sz="1600" b="1" dirty="0">
                <a:latin typeface="Times New Roman" pitchFamily="18" charset="0"/>
                <a:cs typeface="Times New Roman" pitchFamily="18" charset="0"/>
              </a:rPr>
              <a:t> дренаж</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мўлжалланган</a:t>
            </a:r>
            <a:r>
              <a:rPr lang="ru-RU" sz="1600" dirty="0">
                <a:latin typeface="Times New Roman" pitchFamily="18" charset="0"/>
                <a:cs typeface="Times New Roman" pitchFamily="18" charset="0"/>
              </a:rPr>
              <a:t> канал (</a:t>
            </a:r>
            <a:r>
              <a:rPr lang="ru-RU" sz="1600" dirty="0" err="1">
                <a:latin typeface="Times New Roman" pitchFamily="18" charset="0"/>
                <a:cs typeface="Times New Roman" pitchFamily="18" charset="0"/>
              </a:rPr>
              <a:t>иншоотлар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бирга</a:t>
            </a:r>
            <a:r>
              <a:rPr lang="ru-RU" sz="1600" dirty="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118419793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350521"/>
            <a:ext cx="10058400" cy="5690842"/>
          </a:xfrm>
        </p:spPr>
        <p:txBody>
          <a:bodyPr>
            <a:normAutofit/>
          </a:bodyPr>
          <a:lstStyle/>
          <a:p>
            <a:r>
              <a:rPr lang="ru-RU" b="1" dirty="0"/>
              <a:t>коллектор</a:t>
            </a:r>
            <a:r>
              <a:rPr lang="ru-RU" dirty="0"/>
              <a:t> — </a:t>
            </a:r>
            <a:r>
              <a:rPr lang="ru-RU" dirty="0" err="1"/>
              <a:t>асосан</a:t>
            </a:r>
            <a:r>
              <a:rPr lang="ru-RU" dirty="0"/>
              <a:t> дренаж </a:t>
            </a:r>
            <a:r>
              <a:rPr lang="ru-RU" dirty="0" err="1"/>
              <a:t>тармоғидан</a:t>
            </a:r>
            <a:r>
              <a:rPr lang="ru-RU" dirty="0"/>
              <a:t> дренаж </a:t>
            </a:r>
            <a:r>
              <a:rPr lang="ru-RU" dirty="0" err="1"/>
              <a:t>ва</a:t>
            </a:r>
            <a:r>
              <a:rPr lang="ru-RU" dirty="0"/>
              <a:t> </a:t>
            </a:r>
            <a:r>
              <a:rPr lang="ru-RU" dirty="0" err="1"/>
              <a:t>ташлама</a:t>
            </a:r>
            <a:r>
              <a:rPr lang="ru-RU" dirty="0"/>
              <a:t> </a:t>
            </a:r>
            <a:r>
              <a:rPr lang="ru-RU" dirty="0" err="1"/>
              <a:t>сувларни</a:t>
            </a:r>
            <a:r>
              <a:rPr lang="ru-RU" dirty="0"/>
              <a:t> </a:t>
            </a:r>
            <a:r>
              <a:rPr lang="ru-RU" dirty="0" err="1"/>
              <a:t>қабул</a:t>
            </a:r>
            <a:r>
              <a:rPr lang="ru-RU" dirty="0"/>
              <a:t> </a:t>
            </a:r>
            <a:r>
              <a:rPr lang="ru-RU" dirty="0" err="1"/>
              <a:t>қилиш</a:t>
            </a:r>
            <a:r>
              <a:rPr lang="ru-RU" dirty="0"/>
              <a:t> </a:t>
            </a:r>
            <a:r>
              <a:rPr lang="ru-RU" dirty="0" err="1"/>
              <a:t>ва</a:t>
            </a:r>
            <a:r>
              <a:rPr lang="ru-RU" dirty="0"/>
              <a:t> </a:t>
            </a:r>
            <a:r>
              <a:rPr lang="ru-RU" dirty="0" err="1"/>
              <a:t>узатишга</a:t>
            </a:r>
            <a:r>
              <a:rPr lang="ru-RU" dirty="0"/>
              <a:t>, </a:t>
            </a:r>
            <a:r>
              <a:rPr lang="ru-RU" dirty="0" err="1"/>
              <a:t>шунингдек</a:t>
            </a:r>
            <a:r>
              <a:rPr lang="ru-RU" dirty="0"/>
              <a:t> </a:t>
            </a:r>
            <a:r>
              <a:rPr lang="ru-RU" dirty="0" err="1"/>
              <a:t>уларни</a:t>
            </a:r>
            <a:r>
              <a:rPr lang="ru-RU" dirty="0"/>
              <a:t> </a:t>
            </a:r>
            <a:r>
              <a:rPr lang="ru-RU" dirty="0" err="1"/>
              <a:t>суғориладиган</a:t>
            </a:r>
            <a:r>
              <a:rPr lang="ru-RU" dirty="0"/>
              <a:t> </a:t>
            </a:r>
            <a:r>
              <a:rPr lang="ru-RU" dirty="0" err="1"/>
              <a:t>ҳудуд</a:t>
            </a:r>
            <a:r>
              <a:rPr lang="ru-RU" dirty="0"/>
              <a:t> </a:t>
            </a:r>
            <a:r>
              <a:rPr lang="ru-RU" dirty="0" err="1"/>
              <a:t>ташқарисига</a:t>
            </a:r>
            <a:r>
              <a:rPr lang="ru-RU" dirty="0"/>
              <a:t> </a:t>
            </a:r>
            <a:r>
              <a:rPr lang="ru-RU" dirty="0" err="1"/>
              <a:t>чиқариб</a:t>
            </a:r>
            <a:r>
              <a:rPr lang="ru-RU" dirty="0"/>
              <a:t> </a:t>
            </a:r>
            <a:r>
              <a:rPr lang="ru-RU" dirty="0" err="1"/>
              <a:t>ташлашга</a:t>
            </a:r>
            <a:r>
              <a:rPr lang="ru-RU" dirty="0"/>
              <a:t> </a:t>
            </a:r>
            <a:r>
              <a:rPr lang="ru-RU" dirty="0" err="1"/>
              <a:t>мўлжалланган</a:t>
            </a:r>
            <a:r>
              <a:rPr lang="ru-RU" dirty="0"/>
              <a:t> канал (</a:t>
            </a:r>
            <a:r>
              <a:rPr lang="ru-RU" dirty="0" err="1"/>
              <a:t>иншоотлар</a:t>
            </a:r>
            <a:r>
              <a:rPr lang="ru-RU" dirty="0"/>
              <a:t> </a:t>
            </a:r>
            <a:r>
              <a:rPr lang="ru-RU" dirty="0" err="1"/>
              <a:t>билан</a:t>
            </a:r>
            <a:r>
              <a:rPr lang="ru-RU" dirty="0"/>
              <a:t> </a:t>
            </a:r>
            <a:r>
              <a:rPr lang="ru-RU" dirty="0" err="1"/>
              <a:t>бирга</a:t>
            </a:r>
            <a:r>
              <a:rPr lang="ru-RU" dirty="0"/>
              <a:t>). </a:t>
            </a:r>
            <a:r>
              <a:rPr lang="ru-RU" dirty="0" err="1"/>
              <a:t>Хизмат</a:t>
            </a:r>
            <a:r>
              <a:rPr lang="ru-RU" dirty="0"/>
              <a:t> </a:t>
            </a:r>
            <a:r>
              <a:rPr lang="ru-RU" dirty="0" err="1"/>
              <a:t>кўрсатиш</a:t>
            </a:r>
            <a:r>
              <a:rPr lang="ru-RU" dirty="0"/>
              <a:t> </a:t>
            </a:r>
            <a:r>
              <a:rPr lang="ru-RU" dirty="0" err="1"/>
              <a:t>ҳудуди</a:t>
            </a:r>
            <a:r>
              <a:rPr lang="ru-RU" dirty="0"/>
              <a:t> </a:t>
            </a:r>
            <a:r>
              <a:rPr lang="ru-RU" dirty="0" err="1"/>
              <a:t>бўйича</a:t>
            </a:r>
            <a:r>
              <a:rPr lang="ru-RU" dirty="0"/>
              <a:t> </a:t>
            </a:r>
            <a:r>
              <a:rPr lang="ru-RU" dirty="0" err="1"/>
              <a:t>коллекторлар</a:t>
            </a:r>
            <a:r>
              <a:rPr lang="ru-RU" dirty="0"/>
              <a:t> </a:t>
            </a:r>
            <a:r>
              <a:rPr lang="ru-RU" dirty="0" err="1"/>
              <a:t>магистрал</a:t>
            </a:r>
            <a:r>
              <a:rPr lang="ru-RU" dirty="0"/>
              <a:t> (</a:t>
            </a:r>
            <a:r>
              <a:rPr lang="ru-RU" dirty="0" err="1"/>
              <a:t>вилоятлараро</a:t>
            </a:r>
            <a:r>
              <a:rPr lang="ru-RU" dirty="0"/>
              <a:t>), </a:t>
            </a:r>
            <a:r>
              <a:rPr lang="ru-RU" dirty="0" err="1"/>
              <a:t>туманлараро</a:t>
            </a:r>
            <a:r>
              <a:rPr lang="ru-RU" dirty="0"/>
              <a:t> </a:t>
            </a:r>
            <a:r>
              <a:rPr lang="ru-RU" dirty="0" err="1"/>
              <a:t>коллекторлар</a:t>
            </a:r>
            <a:r>
              <a:rPr lang="ru-RU" dirty="0"/>
              <a:t> </a:t>
            </a:r>
            <a:r>
              <a:rPr lang="ru-RU" dirty="0" err="1"/>
              <a:t>ва</a:t>
            </a:r>
            <a:r>
              <a:rPr lang="ru-RU" dirty="0"/>
              <a:t> </a:t>
            </a:r>
            <a:r>
              <a:rPr lang="ru-RU" dirty="0" err="1"/>
              <a:t>хўжаликлараро</a:t>
            </a:r>
            <a:r>
              <a:rPr lang="ru-RU" dirty="0"/>
              <a:t> коллектор-дренаж </a:t>
            </a:r>
            <a:r>
              <a:rPr lang="ru-RU" dirty="0" err="1"/>
              <a:t>тармоқларига</a:t>
            </a:r>
            <a:r>
              <a:rPr lang="ru-RU" dirty="0"/>
              <a:t> </a:t>
            </a:r>
            <a:r>
              <a:rPr lang="ru-RU" dirty="0" err="1"/>
              <a:t>бўлинади</a:t>
            </a:r>
            <a:r>
              <a:rPr lang="ru-RU" dirty="0"/>
              <a:t>;</a:t>
            </a:r>
          </a:p>
          <a:p>
            <a:r>
              <a:rPr lang="ru-RU" b="1" dirty="0" err="1"/>
              <a:t>магистрал</a:t>
            </a:r>
            <a:r>
              <a:rPr lang="ru-RU" b="1" dirty="0"/>
              <a:t> (</a:t>
            </a:r>
            <a:r>
              <a:rPr lang="ru-RU" b="1" dirty="0" err="1"/>
              <a:t>вилоятлараро</a:t>
            </a:r>
            <a:r>
              <a:rPr lang="ru-RU" b="1" dirty="0"/>
              <a:t>) коллектор</a:t>
            </a:r>
            <a:r>
              <a:rPr lang="ru-RU" dirty="0"/>
              <a:t> — </a:t>
            </a:r>
            <a:r>
              <a:rPr lang="ru-RU" dirty="0" err="1"/>
              <a:t>бир</a:t>
            </a:r>
            <a:r>
              <a:rPr lang="ru-RU" dirty="0"/>
              <a:t> </a:t>
            </a:r>
            <a:r>
              <a:rPr lang="ru-RU" dirty="0" err="1"/>
              <a:t>вилоятдан</a:t>
            </a:r>
            <a:r>
              <a:rPr lang="ru-RU" dirty="0"/>
              <a:t> </a:t>
            </a:r>
            <a:r>
              <a:rPr lang="ru-RU" dirty="0" err="1"/>
              <a:t>ортиқ</a:t>
            </a:r>
            <a:r>
              <a:rPr lang="ru-RU" dirty="0"/>
              <a:t> </a:t>
            </a:r>
            <a:r>
              <a:rPr lang="ru-RU" dirty="0" err="1"/>
              <a:t>ҳудудни</a:t>
            </a:r>
            <a:r>
              <a:rPr lang="ru-RU" dirty="0"/>
              <a:t> </a:t>
            </a:r>
            <a:r>
              <a:rPr lang="ru-RU" dirty="0" err="1"/>
              <a:t>кесиб</a:t>
            </a:r>
            <a:r>
              <a:rPr lang="ru-RU" dirty="0"/>
              <a:t> </a:t>
            </a:r>
            <a:r>
              <a:rPr lang="ru-RU" dirty="0" err="1"/>
              <a:t>ўтадиган</a:t>
            </a:r>
            <a:r>
              <a:rPr lang="ru-RU" dirty="0"/>
              <a:t> </a:t>
            </a:r>
            <a:r>
              <a:rPr lang="ru-RU" dirty="0" err="1"/>
              <a:t>очиқ</a:t>
            </a:r>
            <a:r>
              <a:rPr lang="ru-RU" dirty="0"/>
              <a:t> коллектор;</a:t>
            </a:r>
          </a:p>
          <a:p>
            <a:r>
              <a:rPr lang="ru-RU" b="1" dirty="0" err="1"/>
              <a:t>туманлараро</a:t>
            </a:r>
            <a:r>
              <a:rPr lang="ru-RU" b="1" dirty="0"/>
              <a:t> коллектор</a:t>
            </a:r>
            <a:r>
              <a:rPr lang="ru-RU" dirty="0"/>
              <a:t> — </a:t>
            </a:r>
            <a:r>
              <a:rPr lang="ru-RU" dirty="0" err="1"/>
              <a:t>бир</a:t>
            </a:r>
            <a:r>
              <a:rPr lang="ru-RU" dirty="0"/>
              <a:t> </a:t>
            </a:r>
            <a:r>
              <a:rPr lang="ru-RU" dirty="0" err="1"/>
              <a:t>вилоят</a:t>
            </a:r>
            <a:r>
              <a:rPr lang="ru-RU" dirty="0"/>
              <a:t> </a:t>
            </a:r>
            <a:r>
              <a:rPr lang="ru-RU" dirty="0" err="1"/>
              <a:t>чегарасида</a:t>
            </a:r>
            <a:r>
              <a:rPr lang="ru-RU" dirty="0"/>
              <a:t> </a:t>
            </a:r>
            <a:r>
              <a:rPr lang="ru-RU" dirty="0" err="1"/>
              <a:t>биттадан</a:t>
            </a:r>
            <a:r>
              <a:rPr lang="ru-RU" dirty="0"/>
              <a:t> </a:t>
            </a:r>
            <a:r>
              <a:rPr lang="ru-RU" dirty="0" err="1"/>
              <a:t>ортиқ</a:t>
            </a:r>
            <a:r>
              <a:rPr lang="ru-RU" dirty="0"/>
              <a:t> туман </a:t>
            </a:r>
            <a:r>
              <a:rPr lang="ru-RU" dirty="0" err="1"/>
              <a:t>ҳудудини</a:t>
            </a:r>
            <a:r>
              <a:rPr lang="ru-RU" dirty="0"/>
              <a:t> </a:t>
            </a:r>
            <a:r>
              <a:rPr lang="ru-RU" dirty="0" err="1"/>
              <a:t>кесиб</a:t>
            </a:r>
            <a:r>
              <a:rPr lang="ru-RU" dirty="0"/>
              <a:t> </a:t>
            </a:r>
            <a:r>
              <a:rPr lang="ru-RU" dirty="0" err="1"/>
              <a:t>ўтадиган</a:t>
            </a:r>
            <a:r>
              <a:rPr lang="ru-RU" dirty="0"/>
              <a:t> </a:t>
            </a:r>
            <a:r>
              <a:rPr lang="ru-RU" dirty="0" err="1"/>
              <a:t>очиқ</a:t>
            </a:r>
            <a:r>
              <a:rPr lang="ru-RU" dirty="0"/>
              <a:t> коллектор;</a:t>
            </a:r>
          </a:p>
          <a:p>
            <a:r>
              <a:rPr lang="ru-RU" b="1" dirty="0" err="1"/>
              <a:t>хўжаликлараро</a:t>
            </a:r>
            <a:r>
              <a:rPr lang="ru-RU" b="1" dirty="0"/>
              <a:t> коллектор-дренаж </a:t>
            </a:r>
            <a:r>
              <a:rPr lang="ru-RU" b="1" dirty="0" err="1"/>
              <a:t>тармоғи</a:t>
            </a:r>
            <a:r>
              <a:rPr lang="ru-RU" dirty="0"/>
              <a:t> — </a:t>
            </a:r>
            <a:r>
              <a:rPr lang="ru-RU" dirty="0" err="1"/>
              <a:t>бир</a:t>
            </a:r>
            <a:r>
              <a:rPr lang="ru-RU" dirty="0"/>
              <a:t> туман </a:t>
            </a:r>
            <a:r>
              <a:rPr lang="ru-RU" dirty="0" err="1"/>
              <a:t>ҳудудида</a:t>
            </a:r>
            <a:r>
              <a:rPr lang="ru-RU" dirty="0"/>
              <a:t> </a:t>
            </a:r>
            <a:r>
              <a:rPr lang="ru-RU" dirty="0" err="1"/>
              <a:t>жойлашган</a:t>
            </a:r>
            <a:r>
              <a:rPr lang="ru-RU" dirty="0"/>
              <a:t> </a:t>
            </a:r>
            <a:r>
              <a:rPr lang="ru-RU" dirty="0" err="1"/>
              <a:t>очиқ</a:t>
            </a:r>
            <a:r>
              <a:rPr lang="ru-RU" dirty="0"/>
              <a:t> </a:t>
            </a:r>
            <a:r>
              <a:rPr lang="ru-RU" dirty="0" err="1"/>
              <a:t>ва</a:t>
            </a:r>
            <a:r>
              <a:rPr lang="ru-RU" dirty="0"/>
              <a:t> </a:t>
            </a:r>
            <a:r>
              <a:rPr lang="ru-RU" dirty="0" err="1"/>
              <a:t>ёпиқ</a:t>
            </a:r>
            <a:r>
              <a:rPr lang="ru-RU" dirty="0"/>
              <a:t> </a:t>
            </a:r>
            <a:r>
              <a:rPr lang="ru-RU" dirty="0" err="1"/>
              <a:t>коллекторлар</a:t>
            </a:r>
            <a:r>
              <a:rPr lang="ru-RU" dirty="0"/>
              <a:t> </a:t>
            </a:r>
            <a:r>
              <a:rPr lang="ru-RU" dirty="0" err="1"/>
              <a:t>ва</a:t>
            </a:r>
            <a:r>
              <a:rPr lang="ru-RU" dirty="0"/>
              <a:t> дренаж </a:t>
            </a:r>
            <a:r>
              <a:rPr lang="ru-RU" dirty="0" err="1"/>
              <a:t>тармоғи</a:t>
            </a:r>
            <a:r>
              <a:rPr lang="ru-RU" dirty="0"/>
              <a:t>;</a:t>
            </a:r>
          </a:p>
          <a:p>
            <a:r>
              <a:rPr lang="ru-RU" b="1" dirty="0" err="1"/>
              <a:t>мелиоратив</a:t>
            </a:r>
            <a:r>
              <a:rPr lang="ru-RU" b="1" dirty="0"/>
              <a:t> насос </a:t>
            </a:r>
            <a:r>
              <a:rPr lang="ru-RU" b="1" dirty="0" err="1"/>
              <a:t>станцияси</a:t>
            </a:r>
            <a:r>
              <a:rPr lang="ru-RU" b="1" dirty="0"/>
              <a:t> (агрегат)</a:t>
            </a:r>
            <a:r>
              <a:rPr lang="ru-RU" dirty="0"/>
              <a:t> — дренаж-</a:t>
            </a:r>
            <a:r>
              <a:rPr lang="ru-RU" dirty="0" err="1"/>
              <a:t>ташлама</a:t>
            </a:r>
            <a:r>
              <a:rPr lang="ru-RU" dirty="0"/>
              <a:t> </a:t>
            </a:r>
            <a:r>
              <a:rPr lang="ru-RU" dirty="0" err="1"/>
              <a:t>сувларни</a:t>
            </a:r>
            <a:r>
              <a:rPr lang="ru-RU" dirty="0"/>
              <a:t> </a:t>
            </a:r>
            <a:r>
              <a:rPr lang="ru-RU" dirty="0" err="1"/>
              <a:t>олиш</a:t>
            </a:r>
            <a:r>
              <a:rPr lang="ru-RU" dirty="0"/>
              <a:t> </a:t>
            </a:r>
            <a:r>
              <a:rPr lang="ru-RU" dirty="0" err="1"/>
              <a:t>ва</a:t>
            </a:r>
            <a:r>
              <a:rPr lang="ru-RU" dirty="0"/>
              <a:t> </a:t>
            </a:r>
            <a:r>
              <a:rPr lang="ru-RU" dirty="0" err="1"/>
              <a:t>чиқариб</a:t>
            </a:r>
            <a:r>
              <a:rPr lang="ru-RU" dirty="0"/>
              <a:t> </a:t>
            </a:r>
            <a:r>
              <a:rPr lang="ru-RU" dirty="0" err="1"/>
              <a:t>ташлаш</a:t>
            </a:r>
            <a:r>
              <a:rPr lang="ru-RU" dirty="0"/>
              <a:t> </a:t>
            </a:r>
            <a:r>
              <a:rPr lang="ru-RU" dirty="0" err="1"/>
              <a:t>жойига</a:t>
            </a:r>
            <a:r>
              <a:rPr lang="ru-RU" dirty="0"/>
              <a:t> </a:t>
            </a:r>
            <a:r>
              <a:rPr lang="ru-RU" dirty="0" err="1"/>
              <a:t>кўтариш</a:t>
            </a:r>
            <a:r>
              <a:rPr lang="ru-RU" dirty="0"/>
              <a:t> </a:t>
            </a:r>
            <a:r>
              <a:rPr lang="ru-RU" dirty="0" err="1"/>
              <a:t>йўли</a:t>
            </a:r>
            <a:r>
              <a:rPr lang="ru-RU" dirty="0"/>
              <a:t> </a:t>
            </a:r>
            <a:r>
              <a:rPr lang="ru-RU" dirty="0" err="1"/>
              <a:t>билан</a:t>
            </a:r>
            <a:r>
              <a:rPr lang="ru-RU" dirty="0"/>
              <a:t> </a:t>
            </a:r>
            <a:r>
              <a:rPr lang="ru-RU" dirty="0" err="1"/>
              <a:t>коллекторнинг</a:t>
            </a:r>
            <a:r>
              <a:rPr lang="ru-RU" dirty="0"/>
              <a:t> </a:t>
            </a:r>
            <a:r>
              <a:rPr lang="ru-RU" dirty="0" err="1"/>
              <a:t>лойиҳадаги</a:t>
            </a:r>
            <a:r>
              <a:rPr lang="ru-RU" dirty="0"/>
              <a:t> </a:t>
            </a:r>
            <a:r>
              <a:rPr lang="ru-RU" dirty="0" err="1"/>
              <a:t>сув</a:t>
            </a:r>
            <a:r>
              <a:rPr lang="ru-RU" dirty="0"/>
              <a:t> </a:t>
            </a:r>
            <a:r>
              <a:rPr lang="ru-RU" dirty="0" err="1"/>
              <a:t>ўтказиш</a:t>
            </a:r>
            <a:r>
              <a:rPr lang="ru-RU" dirty="0"/>
              <a:t> </a:t>
            </a:r>
            <a:r>
              <a:rPr lang="ru-RU" dirty="0" err="1"/>
              <a:t>қобилиятини</a:t>
            </a:r>
            <a:r>
              <a:rPr lang="ru-RU" dirty="0"/>
              <a:t> </a:t>
            </a:r>
            <a:r>
              <a:rPr lang="ru-RU" dirty="0" err="1"/>
              <a:t>таъминлайдиган</a:t>
            </a:r>
            <a:r>
              <a:rPr lang="ru-RU" dirty="0"/>
              <a:t> </a:t>
            </a:r>
            <a:r>
              <a:rPr lang="ru-RU" dirty="0" err="1"/>
              <a:t>машинали</a:t>
            </a:r>
            <a:r>
              <a:rPr lang="ru-RU" dirty="0"/>
              <a:t> </a:t>
            </a:r>
            <a:r>
              <a:rPr lang="ru-RU" dirty="0" err="1"/>
              <a:t>сув</a:t>
            </a:r>
            <a:r>
              <a:rPr lang="ru-RU" dirty="0"/>
              <a:t> </a:t>
            </a:r>
            <a:r>
              <a:rPr lang="ru-RU" dirty="0" err="1"/>
              <a:t>кўтариш</a:t>
            </a:r>
            <a:r>
              <a:rPr lang="ru-RU" dirty="0"/>
              <a:t> гидротехник </a:t>
            </a:r>
            <a:r>
              <a:rPr lang="ru-RU" dirty="0" err="1"/>
              <a:t>иншоотлар</a:t>
            </a:r>
            <a:r>
              <a:rPr lang="ru-RU" dirty="0"/>
              <a:t> </a:t>
            </a:r>
            <a:r>
              <a:rPr lang="ru-RU" dirty="0" err="1"/>
              <a:t>мажмуи</a:t>
            </a:r>
            <a:r>
              <a:rPr lang="ru-RU" dirty="0"/>
              <a:t>;</a:t>
            </a:r>
          </a:p>
          <a:p>
            <a:r>
              <a:rPr lang="ru-RU" b="1" dirty="0" err="1"/>
              <a:t>кузатув</a:t>
            </a:r>
            <a:r>
              <a:rPr lang="ru-RU" b="1" dirty="0"/>
              <a:t> </a:t>
            </a:r>
            <a:r>
              <a:rPr lang="ru-RU" b="1" dirty="0" err="1"/>
              <a:t>тармоғи</a:t>
            </a:r>
            <a:r>
              <a:rPr lang="ru-RU" dirty="0"/>
              <a:t> — </a:t>
            </a:r>
            <a:r>
              <a:rPr lang="ru-RU" dirty="0" err="1"/>
              <a:t>суғориладиган</a:t>
            </a:r>
            <a:r>
              <a:rPr lang="ru-RU" dirty="0"/>
              <a:t> </a:t>
            </a:r>
            <a:r>
              <a:rPr lang="ru-RU" dirty="0" err="1"/>
              <a:t>ерларда</a:t>
            </a:r>
            <a:r>
              <a:rPr lang="ru-RU" dirty="0"/>
              <a:t> </a:t>
            </a:r>
            <a:r>
              <a:rPr lang="ru-RU" dirty="0" err="1"/>
              <a:t>сизот</a:t>
            </a:r>
            <a:r>
              <a:rPr lang="ru-RU" dirty="0"/>
              <a:t> </a:t>
            </a:r>
            <a:r>
              <a:rPr lang="ru-RU" dirty="0" err="1"/>
              <a:t>сувлар</a:t>
            </a:r>
            <a:r>
              <a:rPr lang="ru-RU" dirty="0"/>
              <a:t> </a:t>
            </a:r>
            <a:r>
              <a:rPr lang="ru-RU" dirty="0" err="1"/>
              <a:t>сатҳини</a:t>
            </a:r>
            <a:r>
              <a:rPr lang="ru-RU" dirty="0"/>
              <a:t> </a:t>
            </a:r>
            <a:r>
              <a:rPr lang="ru-RU" dirty="0" err="1"/>
              <a:t>ўлчаш</a:t>
            </a:r>
            <a:r>
              <a:rPr lang="ru-RU" dirty="0"/>
              <a:t> </a:t>
            </a:r>
            <a:r>
              <a:rPr lang="ru-RU" dirty="0" err="1"/>
              <a:t>ва</a:t>
            </a:r>
            <a:r>
              <a:rPr lang="ru-RU" dirty="0"/>
              <a:t> </a:t>
            </a:r>
            <a:r>
              <a:rPr lang="ru-RU" dirty="0" err="1"/>
              <a:t>уларнинг</a:t>
            </a:r>
            <a:r>
              <a:rPr lang="ru-RU" dirty="0"/>
              <a:t> </a:t>
            </a:r>
            <a:r>
              <a:rPr lang="ru-RU" dirty="0" err="1"/>
              <a:t>сифатини</a:t>
            </a:r>
            <a:r>
              <a:rPr lang="ru-RU" dirty="0"/>
              <a:t> </a:t>
            </a:r>
            <a:r>
              <a:rPr lang="ru-RU" dirty="0" err="1"/>
              <a:t>ўрганиш</a:t>
            </a:r>
            <a:r>
              <a:rPr lang="ru-RU" dirty="0"/>
              <a:t> </a:t>
            </a:r>
            <a:r>
              <a:rPr lang="ru-RU" dirty="0" err="1"/>
              <a:t>мақсадида</a:t>
            </a:r>
            <a:r>
              <a:rPr lang="ru-RU" dirty="0"/>
              <a:t> </a:t>
            </a:r>
            <a:r>
              <a:rPr lang="ru-RU" dirty="0" err="1"/>
              <a:t>намуна</a:t>
            </a:r>
            <a:r>
              <a:rPr lang="ru-RU" dirty="0"/>
              <a:t> </a:t>
            </a:r>
            <a:r>
              <a:rPr lang="ru-RU" dirty="0" err="1"/>
              <a:t>олиш</a:t>
            </a:r>
            <a:r>
              <a:rPr lang="ru-RU" dirty="0"/>
              <a:t> </a:t>
            </a:r>
            <a:r>
              <a:rPr lang="ru-RU" dirty="0" err="1"/>
              <a:t>учун</a:t>
            </a:r>
            <a:r>
              <a:rPr lang="ru-RU" dirty="0"/>
              <a:t> </a:t>
            </a:r>
            <a:r>
              <a:rPr lang="ru-RU" dirty="0" err="1"/>
              <a:t>барпо</a:t>
            </a:r>
            <a:r>
              <a:rPr lang="ru-RU" dirty="0"/>
              <a:t> </a:t>
            </a:r>
            <a:r>
              <a:rPr lang="ru-RU" dirty="0" err="1"/>
              <a:t>этиладиган</a:t>
            </a:r>
            <a:r>
              <a:rPr lang="ru-RU" dirty="0"/>
              <a:t> </a:t>
            </a:r>
            <a:r>
              <a:rPr lang="ru-RU" dirty="0" err="1"/>
              <a:t>кузатув</a:t>
            </a:r>
            <a:r>
              <a:rPr lang="ru-RU" dirty="0"/>
              <a:t> </a:t>
            </a:r>
            <a:r>
              <a:rPr lang="ru-RU" dirty="0" err="1"/>
              <a:t>қудуқлари</a:t>
            </a:r>
            <a:r>
              <a:rPr lang="ru-RU" dirty="0"/>
              <a:t> </a:t>
            </a:r>
            <a:r>
              <a:rPr lang="ru-RU" dirty="0" err="1"/>
              <a:t>тармоғи</a:t>
            </a:r>
            <a:r>
              <a:rPr lang="ru-RU" dirty="0"/>
              <a:t>;</a:t>
            </a:r>
          </a:p>
        </p:txBody>
      </p:sp>
    </p:spTree>
    <p:extLst>
      <p:ext uri="{BB962C8B-B14F-4D97-AF65-F5344CB8AC3E}">
        <p14:creationId xmlns:p14="http://schemas.microsoft.com/office/powerpoint/2010/main" val="433300241"/>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0040" y="198120"/>
            <a:ext cx="10317480" cy="6431279"/>
          </a:xfrm>
        </p:spPr>
        <p:txBody>
          <a:bodyPr>
            <a:normAutofit/>
          </a:bodyPr>
          <a:lstStyle/>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ва</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тиклаш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лойиҳавий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параметрларини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таъминлашга</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коллектор </a:t>
            </a:r>
            <a:r>
              <a:rPr lang="ru-RU" sz="2000" dirty="0" err="1">
                <a:latin typeface="Times New Roman" pitchFamily="18" charset="0"/>
                <a:cs typeface="Times New Roman" pitchFamily="18" charset="0"/>
              </a:rPr>
              <a:t>ўзанларини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чўкиндилар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буталардан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тозалашга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қияликларидаги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емирилишларни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ёпиқ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горизонтал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дренажни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ювишга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уларнинг</a:t>
            </a:r>
            <a:r>
              <a:rPr lang="ru-RU" sz="2000" dirty="0">
                <a:latin typeface="Times New Roman" pitchFamily="18" charset="0"/>
                <a:cs typeface="Times New Roman" pitchFamily="18" charset="0"/>
              </a:rPr>
              <a:t> тез </a:t>
            </a:r>
            <a:r>
              <a:rPr lang="ru-RU" sz="2000" dirty="0" err="1">
                <a:latin typeface="Times New Roman" pitchFamily="18" charset="0"/>
                <a:cs typeface="Times New Roman" pitchFamily="18" charset="0"/>
              </a:rPr>
              <a:t>эскирадиган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узелларини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мўлжалланган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a:t>
            </a:r>
            <a:r>
              <a:rPr lang="ru-RU" sz="2000" dirty="0">
                <a:latin typeface="Times New Roman" pitchFamily="18" charset="0"/>
                <a:cs typeface="Times New Roman" pitchFamily="18" charset="0"/>
              </a:rPr>
              <a:t>;</a:t>
            </a:r>
          </a:p>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жорий</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сақлашга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мўлжалланган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мунтазам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равишда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фойдаланиладиган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моддий</a:t>
            </a:r>
            <a:r>
              <a:rPr lang="ru-RU" sz="2000" dirty="0">
                <a:latin typeface="Times New Roman" pitchFamily="18" charset="0"/>
                <a:cs typeface="Times New Roman" pitchFamily="18" charset="0"/>
              </a:rPr>
              <a:t>-техника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темир</a:t>
            </a:r>
            <a:r>
              <a:rPr lang="ru-RU" sz="2000" dirty="0">
                <a:latin typeface="Times New Roman" pitchFamily="18" charset="0"/>
                <a:cs typeface="Times New Roman" pitchFamily="18" charset="0"/>
              </a:rPr>
              <a:t>-бетон, металл конструкция, цемент, металл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ҳоказолар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эҳтиёт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фоизидан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бўлмаслиги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керак</a:t>
            </a:r>
            <a:r>
              <a:rPr lang="ru-RU" sz="2000" dirty="0">
                <a:latin typeface="Times New Roman" pitchFamily="18" charset="0"/>
                <a:cs typeface="Times New Roman" pitchFamily="18" charset="0"/>
              </a:rPr>
              <a:t>;</a:t>
            </a:r>
          </a:p>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мукаммал</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жараён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давомида</a:t>
            </a:r>
            <a:r>
              <a:rPr lang="ru-RU" sz="2000" dirty="0">
                <a:latin typeface="Times New Roman" pitchFamily="18" charset="0"/>
                <a:cs typeface="Times New Roman" pitchFamily="18" charset="0"/>
              </a:rPr>
              <a:t> объект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тўлиқ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эскирган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конструкциялари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мустаҳкамроқ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тежамлилари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янгилашга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фойдаланиладиган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моддий</a:t>
            </a:r>
            <a:r>
              <a:rPr lang="ru-RU" sz="2000" dirty="0">
                <a:latin typeface="Times New Roman" pitchFamily="18" charset="0"/>
                <a:cs typeface="Times New Roman" pitchFamily="18" charset="0"/>
              </a:rPr>
              <a:t>-техника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эҳтиёт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фоизидан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ортиқни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қилади</a:t>
            </a:r>
            <a:r>
              <a:rPr lang="ru-RU" sz="20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80382438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259081"/>
            <a:ext cx="9997440" cy="5782282"/>
          </a:xfrm>
        </p:spPr>
        <p:txBody>
          <a:bodyPr>
            <a:normAutofit/>
          </a:bodyPr>
          <a:lstStyle/>
          <a:p>
            <a:r>
              <a:rPr lang="ru-RU" sz="2200" cap="all" dirty="0">
                <a:latin typeface="Times New Roman" pitchFamily="18" charset="0"/>
                <a:cs typeface="Times New Roman" pitchFamily="18" charset="0"/>
              </a:rPr>
              <a:t>ЎЗБЕКИСТОН РЕСПУБЛИКАСИ ПРЕЗИДЕНТИНИНГ</a:t>
            </a:r>
          </a:p>
          <a:p>
            <a:r>
              <a:rPr lang="ru-RU" sz="2200" cap="all" dirty="0">
                <a:latin typeface="Times New Roman" pitchFamily="18" charset="0"/>
                <a:cs typeface="Times New Roman" pitchFamily="18" charset="0"/>
              </a:rPr>
              <a:t>ФАРМОНИ</a:t>
            </a:r>
          </a:p>
          <a:p>
            <a:r>
              <a:rPr lang="ru-RU" sz="2200" b="1" cap="all" dirty="0">
                <a:latin typeface="Times New Roman" pitchFamily="18" charset="0"/>
                <a:cs typeface="Times New Roman" pitchFamily="18" charset="0"/>
              </a:rPr>
              <a:t>ҚИШЛОҚ ХЎЖАЛИГИДА ЕР ВА СУВ РЕСУРСЛАРИДАН САМАРАЛИ ФОЙДАЛАНИШ ЧОРА-ТАДБИРЛАРИ ТЎҒРИСИДА</a:t>
            </a:r>
          </a:p>
          <a:p>
            <a:r>
              <a:rPr lang="ru-RU" sz="2200" dirty="0" err="1">
                <a:latin typeface="Times New Roman" pitchFamily="18" charset="0"/>
                <a:cs typeface="Times New Roman" pitchFamily="18" charset="0"/>
              </a:rPr>
              <a:t>Ҳозирги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кунда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қишлоқ</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хўжалигида</a:t>
            </a:r>
            <a:r>
              <a:rPr lang="ru-RU" sz="2200" dirty="0">
                <a:latin typeface="Times New Roman" pitchFamily="18" charset="0"/>
                <a:cs typeface="Times New Roman" pitchFamily="18" charset="0"/>
              </a:rPr>
              <a:t> 20 млн </a:t>
            </a:r>
            <a:r>
              <a:rPr lang="ru-RU" sz="2200" dirty="0" err="1">
                <a:latin typeface="Times New Roman" pitchFamily="18" charset="0"/>
                <a:cs typeface="Times New Roman" pitchFamily="18" charset="0"/>
              </a:rPr>
              <a:t>гектардан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ортиқ</a:t>
            </a:r>
            <a:r>
              <a:rPr lang="ru-RU" sz="2200" dirty="0">
                <a:latin typeface="Times New Roman" pitchFamily="18" charset="0"/>
                <a:cs typeface="Times New Roman" pitchFamily="18" charset="0"/>
              </a:rPr>
              <a:t>, шу </a:t>
            </a:r>
            <a:r>
              <a:rPr lang="ru-RU" sz="2200" dirty="0" err="1">
                <a:latin typeface="Times New Roman" pitchFamily="18" charset="0"/>
                <a:cs typeface="Times New Roman" pitchFamily="18" charset="0"/>
              </a:rPr>
              <a:t>жумладан</a:t>
            </a:r>
            <a:r>
              <a:rPr lang="ru-RU" sz="2200" dirty="0">
                <a:latin typeface="Times New Roman" pitchFamily="18" charset="0"/>
                <a:cs typeface="Times New Roman" pitchFamily="18" charset="0"/>
              </a:rPr>
              <a:t> 3,2 млн гектар </a:t>
            </a:r>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экин</a:t>
            </a:r>
            <a:r>
              <a:rPr lang="ru-RU" sz="2200" dirty="0">
                <a:latin typeface="Times New Roman" pitchFamily="18" charset="0"/>
                <a:cs typeface="Times New Roman" pitchFamily="18" charset="0"/>
              </a:rPr>
              <a:t> ер </a:t>
            </a:r>
            <a:r>
              <a:rPr lang="ru-RU" sz="2200" dirty="0" err="1">
                <a:latin typeface="Times New Roman" pitchFamily="18" charset="0"/>
                <a:cs typeface="Times New Roman" pitchFamily="18" charset="0"/>
              </a:rPr>
              <a:t>майдонларидан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фойдаланиб</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аҳолининг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эҳтиёжи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учун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озиқ-овқат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маҳсулотлари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иқтисодиёт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тармоқлари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учун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зарур</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ашё</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етиштирилмоқда</a:t>
            </a:r>
            <a:r>
              <a:rPr lang="ru-RU" sz="2200" dirty="0">
                <a:latin typeface="Times New Roman" pitchFamily="18" charset="0"/>
                <a:cs typeface="Times New Roman" pitchFamily="18" charset="0"/>
              </a:rPr>
              <a:t>.</a:t>
            </a:r>
          </a:p>
          <a:p>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унумдорлигини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ошириш</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мелиоратив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ҳолати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таъминотини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яхшилаш</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мақсадида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давлат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дастурлари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доирасида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кўламли</a:t>
            </a:r>
            <a:r>
              <a:rPr lang="ru-RU" sz="2200" dirty="0">
                <a:latin typeface="Times New Roman" pitchFamily="18" charset="0"/>
                <a:cs typeface="Times New Roman" pitchFamily="18" charset="0"/>
              </a:rPr>
              <a:t> ирригация </a:t>
            </a:r>
            <a:r>
              <a:rPr lang="ru-RU" sz="2200" dirty="0" err="1">
                <a:latin typeface="Times New Roman" pitchFamily="18" charset="0"/>
                <a:cs typeface="Times New Roman" pitchFamily="18" charset="0"/>
              </a:rPr>
              <a:t>ва</a:t>
            </a:r>
            <a:r>
              <a:rPr lang="ru-RU" sz="2200" dirty="0">
                <a:latin typeface="Times New Roman" pitchFamily="18" charset="0"/>
                <a:cs typeface="Times New Roman" pitchFamily="18" charset="0"/>
              </a:rPr>
              <a:t> мелиорация </a:t>
            </a:r>
            <a:r>
              <a:rPr lang="ru-RU" sz="2200" dirty="0" err="1">
                <a:latin typeface="Times New Roman" pitchFamily="18" charset="0"/>
                <a:cs typeface="Times New Roman" pitchFamily="18" charset="0"/>
              </a:rPr>
              <a:t>тадбирлари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амалга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оширилмоқда</a:t>
            </a:r>
            <a:r>
              <a:rPr lang="ru-RU" sz="2200" dirty="0">
                <a:latin typeface="Times New Roman" pitchFamily="18" charset="0"/>
                <a:cs typeface="Times New Roman" pitchFamily="18" charset="0"/>
              </a:rPr>
              <a:t>.</a:t>
            </a:r>
          </a:p>
          <a:p>
            <a:r>
              <a:rPr lang="ru-RU" sz="2200" dirty="0" err="1">
                <a:latin typeface="Times New Roman" pitchFamily="18" charset="0"/>
                <a:cs typeface="Times New Roman" pitchFamily="18" charset="0"/>
              </a:rPr>
              <a:t>Натижада</a:t>
            </a:r>
            <a:r>
              <a:rPr lang="ru-RU" sz="2200" dirty="0">
                <a:latin typeface="Times New Roman" pitchFamily="18" charset="0"/>
                <a:cs typeface="Times New Roman" pitchFamily="18" charset="0"/>
              </a:rPr>
              <a:t> 2008 — 2017 </a:t>
            </a:r>
            <a:r>
              <a:rPr lang="ru-RU" sz="2200" dirty="0" err="1">
                <a:latin typeface="Times New Roman" pitchFamily="18" charset="0"/>
                <a:cs typeface="Times New Roman" pitchFamily="18" charset="0"/>
              </a:rPr>
              <a:t>йиллар</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мобайнида</a:t>
            </a:r>
            <a:r>
              <a:rPr lang="ru-RU" sz="2200" dirty="0">
                <a:latin typeface="Times New Roman" pitchFamily="18" charset="0"/>
                <a:cs typeface="Times New Roman" pitchFamily="18" charset="0"/>
              </a:rPr>
              <a:t> 1,7 млн </a:t>
            </a:r>
            <a:r>
              <a:rPr lang="ru-RU" sz="2200" dirty="0" err="1">
                <a:latin typeface="Times New Roman" pitchFamily="18" charset="0"/>
                <a:cs typeface="Times New Roman" pitchFamily="18" charset="0"/>
              </a:rPr>
              <a:t>гектардан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ортиқ</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таъминоти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ҳамда</a:t>
            </a:r>
            <a:r>
              <a:rPr lang="ru-RU" sz="2200" dirty="0">
                <a:latin typeface="Times New Roman" pitchFamily="18" charset="0"/>
                <a:cs typeface="Times New Roman" pitchFamily="18" charset="0"/>
              </a:rPr>
              <a:t> 2,5 млн гектар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мелиоратив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ҳолатининг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яхшиланишига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эришилди</a:t>
            </a:r>
            <a:r>
              <a:rPr lang="ru-RU" sz="22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58474488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259081"/>
            <a:ext cx="9723120" cy="5782282"/>
          </a:xfrm>
        </p:spPr>
        <p:txBody>
          <a:bodyPr/>
          <a:lstStyle/>
          <a:p>
            <a:pPr algn="just"/>
            <a:r>
              <a:rPr lang="ru-RU" sz="2400" dirty="0" err="1">
                <a:latin typeface="Times New Roman" pitchFamily="18" charset="0"/>
                <a:cs typeface="Times New Roman" pitchFamily="18" charset="0"/>
              </a:rPr>
              <a:t>Бироқ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глобал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иқлим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ўзгариши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сўнгги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равишда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кузатилаётган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танқислиги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ички</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тармоқларининг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асосий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қисми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яроқсиз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чиқиб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келган</a:t>
            </a:r>
            <a:r>
              <a:rPr lang="ru-RU" sz="2400" dirty="0">
                <a:latin typeface="Times New Roman" pitchFamily="18" charset="0"/>
                <a:cs typeface="Times New Roman" pitchFamily="18" charset="0"/>
              </a:rPr>
              <a:t>.</a:t>
            </a:r>
          </a:p>
          <a:p>
            <a:pPr algn="just"/>
            <a:r>
              <a:rPr lang="ru-RU" sz="2400" dirty="0" err="1">
                <a:latin typeface="Times New Roman" pitchFamily="18" charset="0"/>
                <a:cs typeface="Times New Roman" pitchFamily="18" charset="0"/>
              </a:rPr>
              <a:t>Республикада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мелиорация </a:t>
            </a:r>
            <a:r>
              <a:rPr lang="ru-RU" sz="2400" dirty="0" err="1">
                <a:latin typeface="Times New Roman" pitchFamily="18" charset="0"/>
                <a:cs typeface="Times New Roman" pitchFamily="18" charset="0"/>
              </a:rPr>
              <a:t>ҳолати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ёмонлашуви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чиқиб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босқичма-босқич</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қайта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киритиш</a:t>
            </a:r>
            <a:r>
              <a:rPr lang="ru-RU" sz="2400" dirty="0">
                <a:latin typeface="Times New Roman" pitchFamily="18" charset="0"/>
                <a:cs typeface="Times New Roman" pitchFamily="18" charset="0"/>
              </a:rPr>
              <a:t>, ер ости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захираларидан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тежовчи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технологияларни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ички</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тармоқларини</a:t>
            </a:r>
            <a:r>
              <a:rPr lang="ru-RU" sz="2400" dirty="0">
                <a:latin typeface="Times New Roman" pitchFamily="18" charset="0"/>
                <a:cs typeface="Times New Roman" pitchFamily="18" charset="0"/>
              </a:rPr>
              <a:t> реконструкция </a:t>
            </a:r>
            <a:r>
              <a:rPr lang="ru-RU" sz="2400" dirty="0" err="1">
                <a:latin typeface="Times New Roman" pitchFamily="18" charset="0"/>
                <a:cs typeface="Times New Roman" pitchFamily="18" charset="0"/>
              </a:rPr>
              <a:t>қилиш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орқали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йўқотилишини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шунингдек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ишларда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салоҳиятли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инвесторлар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иштирокини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4150042973"/>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502920"/>
            <a:ext cx="9646920" cy="5882639"/>
          </a:xfrm>
        </p:spPr>
        <p:txBody>
          <a:bodyPr>
            <a:noAutofit/>
          </a:bodyPr>
          <a:lstStyle/>
          <a:p>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Қуйидагилар</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ўринларда</a:t>
            </a:r>
            <a:r>
              <a:rPr lang="ru-RU" sz="2000" dirty="0">
                <a:latin typeface="Times New Roman" pitchFamily="18" charset="0"/>
                <a:cs typeface="Times New Roman" pitchFamily="18" charset="0"/>
              </a:rPr>
              <a:t> — Концепция) </a:t>
            </a:r>
            <a:r>
              <a:rPr lang="ru-RU" sz="2000" dirty="0">
                <a:latin typeface="Times New Roman" pitchFamily="18" charset="0"/>
                <a:cs typeface="Times New Roman" pitchFamily="18" charset="0"/>
                <a:hlinkClick r:id="rId2"/>
              </a:rPr>
              <a:t>1-иловага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йўл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харитаси</a:t>
            </a:r>
            <a:r>
              <a:rPr lang="ru-RU" sz="2000" dirty="0">
                <a:latin typeface="Times New Roman" pitchFamily="18" charset="0"/>
                <a:cs typeface="Times New Roman" pitchFamily="18" charset="0"/>
              </a:rPr>
              <a:t>» </a:t>
            </a:r>
            <a:r>
              <a:rPr lang="ru-RU" sz="2000" dirty="0">
                <a:latin typeface="Times New Roman" pitchFamily="18" charset="0"/>
                <a:cs typeface="Times New Roman" pitchFamily="18" charset="0"/>
                <a:hlinkClick r:id="rId3"/>
              </a:rPr>
              <a:t>2-иловага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2020 — 2030 </a:t>
            </a:r>
            <a:r>
              <a:rPr lang="ru-RU" sz="2000" dirty="0" err="1">
                <a:latin typeface="Times New Roman" pitchFamily="18" charset="0"/>
                <a:cs typeface="Times New Roman" pitchFamily="18" charset="0"/>
              </a:rPr>
              <a:t>йилларда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самарадорлигини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чора-тадбирларнинг</a:t>
            </a:r>
            <a:r>
              <a:rPr lang="ru-RU" sz="2000" dirty="0">
                <a:latin typeface="Times New Roman" pitchFamily="18" charset="0"/>
                <a:cs typeface="Times New Roman" pitchFamily="18" charset="0"/>
              </a:rPr>
              <a:t> прогноз </a:t>
            </a:r>
            <a:r>
              <a:rPr lang="ru-RU" sz="2000" dirty="0" err="1">
                <a:latin typeface="Times New Roman" pitchFamily="18" charset="0"/>
                <a:cs typeface="Times New Roman" pitchFamily="18" charset="0"/>
              </a:rPr>
              <a:t>кўрсаткичлари</a:t>
            </a:r>
            <a:r>
              <a:rPr lang="ru-RU" sz="2000" dirty="0">
                <a:latin typeface="Times New Roman" pitchFamily="18" charset="0"/>
                <a:cs typeface="Times New Roman" pitchFamily="18" charset="0"/>
              </a:rPr>
              <a:t> </a:t>
            </a:r>
            <a:r>
              <a:rPr lang="ru-RU" sz="2000" dirty="0">
                <a:latin typeface="Times New Roman" pitchFamily="18" charset="0"/>
                <a:cs typeface="Times New Roman" pitchFamily="18" charset="0"/>
                <a:hlinkClick r:id="rId4"/>
              </a:rPr>
              <a:t>3-иловага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2019 — 2022 </a:t>
            </a:r>
            <a:r>
              <a:rPr lang="ru-RU" sz="2000" dirty="0" err="1">
                <a:latin typeface="Times New Roman" pitchFamily="18" charset="0"/>
                <a:cs typeface="Times New Roman" pitchFamily="18" charset="0"/>
              </a:rPr>
              <a:t>йиллар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давомида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тежовчи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технологияларни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қилишнинг</a:t>
            </a:r>
            <a:r>
              <a:rPr lang="ru-RU" sz="2000" dirty="0">
                <a:latin typeface="Times New Roman" pitchFamily="18" charset="0"/>
                <a:cs typeface="Times New Roman" pitchFamily="18" charset="0"/>
              </a:rPr>
              <a:t> прогноз </a:t>
            </a:r>
            <a:r>
              <a:rPr lang="ru-RU" sz="2000" dirty="0" err="1">
                <a:latin typeface="Times New Roman" pitchFamily="18" charset="0"/>
                <a:cs typeface="Times New Roman" pitchFamily="18" charset="0"/>
              </a:rPr>
              <a:t>кўрсаткичлари</a:t>
            </a:r>
            <a:r>
              <a:rPr lang="ru-RU" sz="2000" dirty="0">
                <a:latin typeface="Times New Roman" pitchFamily="18" charset="0"/>
                <a:cs typeface="Times New Roman" pitchFamily="18" charset="0"/>
                <a:hlinkClick r:id="rId5"/>
              </a:rPr>
              <a:t> 4-иловага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тасдиқлансин</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доирасида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халқаро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молия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институтлари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ҳамкорлик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давлат-хусусий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шерикликни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ўринларда</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a:t>
            </a:r>
            <a:r>
              <a:rPr lang="ru-RU" sz="2000" dirty="0">
                <a:latin typeface="Times New Roman" pitchFamily="18" charset="0"/>
                <a:cs typeface="Times New Roman" pitchFamily="18" charset="0"/>
                <a:hlinkClick r:id="rId6"/>
              </a:rPr>
              <a:t> 5-иловага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тасдиқлансин</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 (Ж.А. </a:t>
            </a:r>
            <a:r>
              <a:rPr lang="ru-RU" sz="2000" dirty="0" err="1">
                <a:latin typeface="Times New Roman" pitchFamily="18" charset="0"/>
                <a:cs typeface="Times New Roman" pitchFamily="18" charset="0"/>
              </a:rPr>
              <a:t>Қўчқоров</a:t>
            </a:r>
            <a:r>
              <a:rPr lang="ru-RU" sz="2000" dirty="0">
                <a:latin typeface="Times New Roman" pitchFamily="18" charset="0"/>
                <a:cs typeface="Times New Roman" pitchFamily="18" charset="0"/>
              </a:rPr>
              <a:t>, А.Ж. Вахабов, Ж.А. Ходжаев)га:</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96091045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182880"/>
            <a:ext cx="9799320" cy="6355079"/>
          </a:xfrm>
        </p:spPr>
        <p:txBody>
          <a:bodyPr>
            <a:normAutofit/>
          </a:bodyPr>
          <a:lstStyle/>
          <a:p>
            <a:pPr algn="just"/>
            <a:r>
              <a:rPr lang="ru-RU" sz="2000" dirty="0">
                <a:latin typeface="Times New Roman" pitchFamily="18" charset="0"/>
                <a:cs typeface="Times New Roman" pitchFamily="18" charset="0"/>
              </a:rPr>
              <a:t>5. </a:t>
            </a:r>
            <a:r>
              <a:rPr lang="ru-RU" sz="2000" dirty="0" err="1">
                <a:latin typeface="Times New Roman" pitchFamily="18" charset="0"/>
                <a:cs typeface="Times New Roman" pitchFamily="18" charset="0"/>
              </a:rPr>
              <a:t>Шундай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ўрнатилсинки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муҳофазага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мақсадларга</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фуқаролик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бинолар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қурилиши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ажратилишига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йўл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қўйилмайди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Ўзбекистон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Республикаси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Президентининг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ажратиладиган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мустасно</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мақсадларда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қўйилаётган</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майдонлари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жойлашган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жойларни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коэффициентлар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қўлланилмаган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худди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ўзлаштириш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маблағнинг</a:t>
            </a:r>
            <a:r>
              <a:rPr lang="ru-RU" sz="2000" dirty="0">
                <a:latin typeface="Times New Roman" pitchFamily="18" charset="0"/>
                <a:cs typeface="Times New Roman" pitchFamily="18" charset="0"/>
              </a:rPr>
              <a:t> 10 </a:t>
            </a:r>
            <a:r>
              <a:rPr lang="ru-RU" sz="2000" dirty="0" err="1">
                <a:latin typeface="Times New Roman" pitchFamily="18" charset="0"/>
                <a:cs typeface="Times New Roman" pitchFamily="18" charset="0"/>
              </a:rPr>
              <a:t>баробари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лалми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суғорилмайдиган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кўп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йиллик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дарахтзорлар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эгаллаган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пичанзорлар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яйловлар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ҳолатини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тубдан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боғлиқ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харажатларнинг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баробари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миқдорида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ҳисобланади</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Бунда </a:t>
            </a:r>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тўловининг</a:t>
            </a:r>
            <a:r>
              <a:rPr lang="ru-RU" sz="2000" dirty="0">
                <a:latin typeface="Times New Roman" pitchFamily="18" charset="0"/>
                <a:cs typeface="Times New Roman" pitchFamily="18" charset="0"/>
              </a:rPr>
              <a:t> 90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лалми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суғорилмайдиган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кўп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йиллик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дарахтзорлар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эгаллаган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пичанзорлар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яйловлар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тўловининг</a:t>
            </a:r>
            <a:r>
              <a:rPr lang="ru-RU" sz="2000" dirty="0">
                <a:latin typeface="Times New Roman" pitchFamily="18" charset="0"/>
                <a:cs typeface="Times New Roman" pitchFamily="18" charset="0"/>
              </a:rPr>
              <a:t> 95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Республика </a:t>
            </a:r>
            <a:r>
              <a:rPr lang="ru-RU" sz="2000" dirty="0" err="1">
                <a:latin typeface="Times New Roman" pitchFamily="18" charset="0"/>
                <a:cs typeface="Times New Roman" pitchFamily="18" charset="0"/>
              </a:rPr>
              <a:t>бюджетига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равишда</a:t>
            </a:r>
            <a:r>
              <a:rPr lang="ru-RU" sz="2000" dirty="0">
                <a:latin typeface="Times New Roman" pitchFamily="18" charset="0"/>
                <a:cs typeface="Times New Roman" pitchFamily="18" charset="0"/>
              </a:rPr>
              <a:t> 10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5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Қорақалпоғистон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Республикаси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вилоятлар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Тошкент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шаҳар</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давлат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кадастри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бошқармаларининг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рақамларига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ўтказилади</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2899482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182880"/>
            <a:ext cx="10485120" cy="6355079"/>
          </a:xfrm>
        </p:spPr>
        <p:txBody>
          <a:bodyPr>
            <a:normAutofit lnSpcReduction="10000"/>
          </a:bodyPr>
          <a:lstStyle/>
          <a:p>
            <a:r>
              <a:rPr lang="ru-RU" sz="2400" dirty="0">
                <a:latin typeface="Times New Roman" pitchFamily="18" charset="0"/>
                <a:cs typeface="Times New Roman" pitchFamily="18" charset="0"/>
              </a:rPr>
              <a:t>7. </a:t>
            </a:r>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вазирлиги</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а) Ер </a:t>
            </a:r>
            <a:r>
              <a:rPr lang="ru-RU" sz="2400" dirty="0" err="1">
                <a:latin typeface="Times New Roman" pitchFamily="18" charset="0"/>
                <a:cs typeface="Times New Roman" pitchFamily="18" charset="0"/>
              </a:rPr>
              <a:t>ресурслари</a:t>
            </a:r>
            <a:r>
              <a:rPr lang="ru-RU" sz="2400" dirty="0">
                <a:latin typeface="Times New Roman" pitchFamily="18" charset="0"/>
                <a:cs typeface="Times New Roman" pitchFamily="18" charset="0"/>
              </a:rPr>
              <a:t>, геодезия, картография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давлат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кадастри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давлат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қўмитаси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биргаликда</a:t>
            </a:r>
            <a:r>
              <a:rPr lang="ru-RU" sz="2400" dirty="0">
                <a:latin typeface="Times New Roman" pitchFamily="18" charset="0"/>
                <a:cs typeface="Times New Roman" pitchFamily="18" charset="0"/>
              </a:rPr>
              <a:t> 2019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1 </a:t>
            </a:r>
            <a:r>
              <a:rPr lang="ru-RU" sz="2400" dirty="0" err="1">
                <a:latin typeface="Times New Roman" pitchFamily="18" charset="0"/>
                <a:cs typeface="Times New Roman" pitchFamily="18" charset="0"/>
              </a:rPr>
              <a:t>октябрга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мўлжалланган</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майдонларини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иккиламчи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ижарага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назарда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тутувчи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қонун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ҳужжатларига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ўзгартириш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қонуни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лойиҳасини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Маҳкамасига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киритсин</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б)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лалми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тоғолди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чўл-яйлов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ҳудудларининг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унумдорлигини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бошқа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ресурслардан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илмий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тадқиқотлар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борилишини</a:t>
            </a:r>
            <a:r>
              <a:rPr lang="ru-RU" sz="2400" dirty="0">
                <a:latin typeface="Times New Roman" pitchFamily="18" charset="0"/>
                <a:cs typeface="Times New Roman" pitchFamily="18" charset="0"/>
              </a:rPr>
              <a:t>;</a:t>
            </a:r>
          </a:p>
          <a:p>
            <a:r>
              <a:rPr lang="ru-RU" sz="2400" dirty="0" err="1">
                <a:latin typeface="Times New Roman" pitchFamily="18" charset="0"/>
                <a:cs typeface="Times New Roman" pitchFamily="18" charset="0"/>
              </a:rPr>
              <a:t>замонавий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усуллар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асосида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мамлакат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озиқ-овқат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таъминоти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барқарорлигига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эришиш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янги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серҳосил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экинлари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бирламчи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уруғчилигини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яратиш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илмий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тадқиқотларни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ташкил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ҳаётга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татбиқ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таъминласин</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в) </a:t>
            </a:r>
            <a:r>
              <a:rPr lang="ru-RU" sz="2400" dirty="0" err="1">
                <a:latin typeface="Times New Roman" pitchFamily="18" charset="0"/>
                <a:cs typeface="Times New Roman" pitchFamily="18" charset="0"/>
              </a:rPr>
              <a:t>Фармонда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кўрсатилган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вазифалар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ижросини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тўлиқ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вақтида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қўшимча</a:t>
            </a:r>
            <a:r>
              <a:rPr lang="ru-RU" sz="2400" dirty="0">
                <a:latin typeface="Times New Roman" pitchFamily="18" charset="0"/>
                <a:cs typeface="Times New Roman" pitchFamily="18" charset="0"/>
              </a:rPr>
              <a:t> 4 та штат </a:t>
            </a:r>
            <a:r>
              <a:rPr lang="ru-RU" sz="2400" dirty="0" err="1">
                <a:latin typeface="Times New Roman" pitchFamily="18" charset="0"/>
                <a:cs typeface="Times New Roman" pitchFamily="18" charset="0"/>
              </a:rPr>
              <a:t>бирлигидан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иборат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масъул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бошқарма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ташкил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этсин</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94718650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6280" y="474345"/>
            <a:ext cx="9006840" cy="6001643"/>
          </a:xfrm>
          <a:prstGeom prst="rect">
            <a:avLst/>
          </a:prstGeom>
        </p:spPr>
        <p:txBody>
          <a:bodyPr wrap="square">
            <a:spAutoFit/>
          </a:bodyPr>
          <a:lstStyle/>
          <a:p>
            <a:pPr algn="just"/>
            <a:r>
              <a:rPr lang="en-US" sz="2400" dirty="0">
                <a:latin typeface="Times New Roman" pitchFamily="18" charset="0"/>
                <a:cs typeface="Times New Roman" pitchFamily="18" charset="0"/>
              </a:rPr>
              <a:t>  </a:t>
            </a:r>
            <a:r>
              <a:rPr lang="en-US" sz="2400" i="1" u="sng" dirty="0" err="1">
                <a:latin typeface="Times New Roman" pitchFamily="18" charset="0"/>
                <a:cs typeface="Times New Roman" pitchFamily="18" charset="0"/>
              </a:rPr>
              <a:t>Eroziya</a:t>
            </a:r>
            <a:r>
              <a:rPr lang="en-US" sz="2400" i="1" u="sng" dirty="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lotincha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Bu –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ikkiga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1)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yemirilishidir</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biz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qariyb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sezmaymiz</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oldini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iloji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deyarli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keltirmaydi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yo`qotilgan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tiklanib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ulguradi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2)     </a:t>
            </a:r>
            <a:r>
              <a:rPr lang="en-US" sz="2400" dirty="0" err="1">
                <a:latin typeface="Times New Roman" pitchFamily="18" charset="0"/>
                <a:cs typeface="Times New Roman" pitchFamily="18" charset="0"/>
              </a:rPr>
              <a:t>sun'iy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antropogen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yemiruvchi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insonning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deb ham  </a:t>
            </a:r>
            <a:r>
              <a:rPr lang="en-US" sz="2400" dirty="0" err="1">
                <a:latin typeface="Times New Roman" pitchFamily="18" charset="0"/>
                <a:cs typeface="Times New Roman" pitchFamily="18" charset="0"/>
              </a:rPr>
              <a:t>ataladi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100 </a:t>
            </a:r>
            <a:r>
              <a:rPr lang="en-US" sz="2400" dirty="0" err="1">
                <a:latin typeface="Times New Roman" pitchFamily="18" charset="0"/>
                <a:cs typeface="Times New Roman" pitchFamily="18" charset="0"/>
              </a:rPr>
              <a:t>yilda</a:t>
            </a:r>
            <a:r>
              <a:rPr lang="en-US" sz="2400" dirty="0">
                <a:latin typeface="Times New Roman" pitchFamily="18" charset="0"/>
                <a:cs typeface="Times New Roman" pitchFamily="18" charset="0"/>
              </a:rPr>
              <a:t> u 1 </a:t>
            </a:r>
            <a:r>
              <a:rPr lang="en-US" sz="2400" dirty="0" err="1">
                <a:latin typeface="Times New Roman" pitchFamily="18" charset="0"/>
                <a:cs typeface="Times New Roman" pitchFamily="18" charset="0"/>
              </a:rPr>
              <a:t>mlrd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chiqardi</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val="179283975"/>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2793210" y="2128491"/>
            <a:ext cx="120377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JADVAL.</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3" name="Объект 2"/>
          <p:cNvSpPr>
            <a:spLocks noGrp="1"/>
          </p:cNvSpPr>
          <p:nvPr>
            <p:ph idx="1"/>
          </p:nvPr>
        </p:nvSpPr>
        <p:spPr>
          <a:xfrm>
            <a:off x="677334" y="685801"/>
            <a:ext cx="8596668" cy="5355562"/>
          </a:xfrm>
        </p:spPr>
        <p:txBody>
          <a:bodyPr/>
          <a:lstStyle/>
          <a:p>
            <a:r>
              <a:rPr lang="en-US" sz="2400" dirty="0" err="1">
                <a:latin typeface="Times New Roman" pitchFamily="18" charset="0"/>
                <a:cs typeface="Times New Roman" pitchFamily="18" charset="0"/>
              </a:rPr>
              <a:t>Hozirgi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dunyo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kuni</a:t>
            </a:r>
            <a:r>
              <a:rPr lang="en-US" sz="2400" dirty="0">
                <a:latin typeface="Times New Roman" pitchFamily="18" charset="0"/>
                <a:cs typeface="Times New Roman" pitchFamily="18" charset="0"/>
              </a:rPr>
              <a:t> 3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ziyod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AQSH, </a:t>
            </a:r>
            <a:r>
              <a:rPr lang="en-US" sz="2400" dirty="0" err="1">
                <a:latin typeface="Times New Roman" pitchFamily="18" charset="0"/>
                <a:cs typeface="Times New Roman" pitchFamily="18" charset="0"/>
              </a:rPr>
              <a:t>Kanada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Janubiy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Afrika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Avstraliya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Hindiston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Pokiston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ko`rmoqdalar</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AQSH da 1939 </a:t>
            </a:r>
            <a:r>
              <a:rPr lang="en-US" sz="2400" dirty="0" err="1">
                <a:latin typeface="Times New Roman" pitchFamily="18" charset="0"/>
                <a:cs typeface="Times New Roman" pitchFamily="18" charset="0"/>
              </a:rPr>
              <a:t>yilgi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mamlakatga</a:t>
            </a:r>
            <a:r>
              <a:rPr lang="en-US" sz="2400" dirty="0">
                <a:latin typeface="Times New Roman" pitchFamily="18" charset="0"/>
                <a:cs typeface="Times New Roman" pitchFamily="18" charset="0"/>
              </a:rPr>
              <a:t> 400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dollar </a:t>
            </a:r>
            <a:r>
              <a:rPr lang="en-US" sz="2400" dirty="0" err="1">
                <a:latin typeface="Times New Roman" pitchFamily="18" charset="0"/>
                <a:cs typeface="Times New Roman" pitchFamily="18" charset="0"/>
              </a:rPr>
              <a:t>miqdorida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yetkazdi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Saharaning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Janubiy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chegaralarida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70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100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sahroga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chiqishi</a:t>
            </a:r>
            <a:r>
              <a:rPr lang="en-US" sz="2400" dirty="0">
                <a:latin typeface="Times New Roman" pitchFamily="18" charset="0"/>
                <a:cs typeface="Times New Roman" pitchFamily="18" charset="0"/>
              </a:rPr>
              <a:t> 1984, 1985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1987 </a:t>
            </a:r>
            <a:r>
              <a:rPr lang="en-US" sz="2400" dirty="0" err="1">
                <a:latin typeface="Times New Roman" pitchFamily="18" charset="0"/>
                <a:cs typeface="Times New Roman" pitchFamily="18" charset="0"/>
              </a:rPr>
              <a:t>yillarda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Efiopiya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xalqlarini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majbur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Xitoyda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dunyoda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o`rinda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mamlakatda</a:t>
            </a:r>
            <a:r>
              <a:rPr lang="en-US" sz="2400" dirty="0">
                <a:latin typeface="Times New Roman" pitchFamily="18" charset="0"/>
                <a:cs typeface="Times New Roman" pitchFamily="18" charset="0"/>
              </a:rPr>
              <a:t> 150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uchragan</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4257194622"/>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4617"/>
            <a:ext cx="8596668" cy="5596745"/>
          </a:xfrm>
        </p:spPr>
        <p:txBody>
          <a:bodyPr>
            <a:normAutofit/>
          </a:bodyPr>
          <a:lstStyle/>
          <a:p>
            <a:pPr algn="just"/>
            <a:endParaRPr lang="ru-RU" sz="2400" dirty="0">
              <a:latin typeface="Times New Roman" pitchFamily="18" charset="0"/>
              <a:cs typeface="Times New Roman" pitchFamily="18" charset="0"/>
            </a:endParaRPr>
          </a:p>
          <a:p>
            <a:endParaRPr lang="ru-RU" dirty="0"/>
          </a:p>
        </p:txBody>
      </p:sp>
      <p:sp>
        <p:nvSpPr>
          <p:cNvPr id="4" name="Прямоугольник 3"/>
          <p:cNvSpPr/>
          <p:nvPr/>
        </p:nvSpPr>
        <p:spPr>
          <a:xfrm>
            <a:off x="304800" y="751344"/>
            <a:ext cx="9235440" cy="6001643"/>
          </a:xfrm>
          <a:prstGeom prst="rect">
            <a:avLst/>
          </a:prstGeom>
        </p:spPr>
        <p:txBody>
          <a:bodyPr wrap="square">
            <a:spAutoFit/>
          </a:bodyPr>
          <a:lstStyle/>
          <a:p>
            <a:r>
              <a:rPr lang="en-US" sz="2400" dirty="0" err="1">
                <a:latin typeface="Times New Roman" pitchFamily="18" charset="0"/>
                <a:cs typeface="Times New Roman" pitchFamily="18" charset="0"/>
              </a:rPr>
              <a:t>Sun'iy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yaylovlarda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chorvaning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me'yoridan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ortiqcha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boqilishidir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Chilida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hududining</a:t>
            </a:r>
            <a:r>
              <a:rPr lang="en-US" sz="2400" dirty="0">
                <a:latin typeface="Times New Roman" pitchFamily="18" charset="0"/>
                <a:cs typeface="Times New Roman" pitchFamily="18" charset="0"/>
              </a:rPr>
              <a:t> 60%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kezlarida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maydonining</a:t>
            </a:r>
            <a:r>
              <a:rPr lang="en-US" sz="2400" dirty="0">
                <a:latin typeface="Times New Roman" pitchFamily="18" charset="0"/>
                <a:cs typeface="Times New Roman" pitchFamily="18" charset="0"/>
              </a:rPr>
              <a:t> 25%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qisqarib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72%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uchragan</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daraxtzorlarning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Hamdo`stlik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Rossiyada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maydonining</a:t>
            </a:r>
            <a:r>
              <a:rPr lang="en-US" sz="2400" dirty="0">
                <a:latin typeface="Times New Roman" pitchFamily="18" charset="0"/>
                <a:cs typeface="Times New Roman" pitchFamily="18" charset="0"/>
              </a:rPr>
              <a:t> 42,7%, </a:t>
            </a:r>
            <a:r>
              <a:rPr lang="en-US" sz="2400" dirty="0" err="1">
                <a:latin typeface="Times New Roman" pitchFamily="18" charset="0"/>
                <a:cs typeface="Times New Roman" pitchFamily="18" charset="0"/>
              </a:rPr>
              <a:t>Boltiqbo`yi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Gruziyada</a:t>
            </a:r>
            <a:r>
              <a:rPr lang="en-US" sz="2400" dirty="0">
                <a:latin typeface="Times New Roman" pitchFamily="18" charset="0"/>
                <a:cs typeface="Times New Roman" pitchFamily="18" charset="0"/>
              </a:rPr>
              <a:t> – 34-38%, </a:t>
            </a:r>
            <a:r>
              <a:rPr lang="en-US" sz="2400" dirty="0" err="1">
                <a:latin typeface="Times New Roman" pitchFamily="18" charset="0"/>
                <a:cs typeface="Times New Roman" pitchFamily="18" charset="0"/>
              </a:rPr>
              <a:t>Armaniston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Moldaviya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Turkmaniston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Ozarbayjonda</a:t>
            </a:r>
            <a:r>
              <a:rPr lang="en-US" sz="2400" dirty="0">
                <a:latin typeface="Times New Roman" pitchFamily="18" charset="0"/>
                <a:cs typeface="Times New Roman" pitchFamily="18" charset="0"/>
              </a:rPr>
              <a:t> 9-11%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O`zbekistonda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ko`rsatigich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atagi</a:t>
            </a:r>
            <a:r>
              <a:rPr lang="en-US" sz="2400" dirty="0">
                <a:latin typeface="Times New Roman" pitchFamily="18" charset="0"/>
                <a:cs typeface="Times New Roman" pitchFamily="18" charset="0"/>
              </a:rPr>
              <a:t> 3,2%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O`zbekistonning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a:t>
            </a:r>
            <a:r>
              <a:rPr lang="en-US" sz="2400" dirty="0">
                <a:latin typeface="Times New Roman" pitchFamily="18" charset="0"/>
                <a:cs typeface="Times New Roman" pitchFamily="18" charset="0"/>
              </a:rPr>
              <a:t> (64%) </a:t>
            </a:r>
            <a:r>
              <a:rPr lang="en-US" sz="2400" dirty="0" err="1">
                <a:latin typeface="Times New Roman" pitchFamily="18" charset="0"/>
                <a:cs typeface="Times New Roman" pitchFamily="18" charset="0"/>
              </a:rPr>
              <a:t>cho`l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egallagani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iqlimi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chang-to`zonlar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jaramasida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garmsellar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val="45349839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3441"/>
            <a:ext cx="8596668" cy="5187922"/>
          </a:xfrm>
        </p:spPr>
        <p:txBody>
          <a:bodyPr>
            <a:normAutofit/>
          </a:bodyPr>
          <a:lstStyle/>
          <a:p>
            <a:r>
              <a:rPr lang="uz-Latn-UZ" sz="2400" dirty="0">
                <a:latin typeface="Times New Roman" pitchFamily="18" charset="0"/>
                <a:cs typeface="Times New Roman" pitchFamily="18" charset="0"/>
              </a:rPr>
              <a:t>Yaylovlardagi o`simlik resurslarining ko`plab ishlatilishi va payhon qilinishi, ularda yo`llar o`tkazish, neft, gaz va suv quvurlari yotqizish, kanallar qazish, aholi punktlari va sanoat korxonalari ko`rish jarayoni, shuningdek insonning boshqa xo`jalik ishlari natijasida qum ko`chish va qum bosish holatlari tezlashadi, suv balansi buziladi, yer sho`rlanadi va tuproq strukturasi buzilib, cho`lga aylanish jarayoni tezlashadi. Mavjud ma'lumotlarga ko`ra Sahroi Kabir keyingi 50 yil ichida o`zining janubiy chegarasi yaqinidagi ekinzorlardan      6,5 mln. gektarini o`ziga «qo`shib» oldi. Shimoliy Afrika cho`llari o`z maydonini har yili 100 ming gektarga kengaytirmoqda. Kosmik tadqiqotlar ko`rsatishcha Liviya cho`li unumdor Nil deltasiga va qo`shni Sudan territoriyasiga yiliga 13 km. tezlikda «kirib» bormoqda.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81760502"/>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6680" y="427839"/>
            <a:ext cx="10027919" cy="6350466"/>
          </a:xfrm>
        </p:spPr>
        <p:txBody>
          <a:bodyPr>
            <a:noAutofit/>
          </a:bodyPr>
          <a:lstStyle/>
          <a:p>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hosildorligi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pasayishidan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muhofaza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qilishda</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zonalararo</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bo`yicha</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ko`pgina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tadbirlar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o`tkaziladi</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Zonalararo</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tadbirlar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mintaqalarga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taalluqli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iborat</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1.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tashkil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gidrotexnik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inshootlarni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barpo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daraxtzorlarini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ko`paytirish</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ishlarni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qo`yish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biz </a:t>
            </a:r>
            <a:r>
              <a:rPr lang="en-US" sz="2000" dirty="0" err="1">
                <a:latin typeface="Times New Roman" pitchFamily="18" charset="0"/>
                <a:cs typeface="Times New Roman" pitchFamily="18" charset="0"/>
              </a:rPr>
              <a:t>yashab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turgan</a:t>
            </a:r>
            <a:r>
              <a:rPr lang="en-US" sz="2000" dirty="0">
                <a:latin typeface="Times New Roman" pitchFamily="18" charset="0"/>
                <a:cs typeface="Times New Roman" pitchFamily="18" charset="0"/>
              </a:rPr>
              <a:t> arid </a:t>
            </a:r>
            <a:r>
              <a:rPr lang="en-US" sz="2000" dirty="0" err="1">
                <a:latin typeface="Times New Roman" pitchFamily="18" charset="0"/>
                <a:cs typeface="Times New Roman" pitchFamily="18" charset="0"/>
              </a:rPr>
              <a:t>sharoitda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muhimdir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bedaning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salmoqli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miqdori</a:t>
            </a:r>
            <a:r>
              <a:rPr lang="en-US" sz="2000" dirty="0">
                <a:latin typeface="Times New Roman" pitchFamily="18" charset="0"/>
                <a:cs typeface="Times New Roman" pitchFamily="18" charset="0"/>
              </a:rPr>
              <a:t> 30-35%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bo`lmasligi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1950 </a:t>
            </a:r>
            <a:r>
              <a:rPr lang="en-US" sz="2000" dirty="0" err="1">
                <a:latin typeface="Times New Roman" pitchFamily="18" charset="0"/>
                <a:cs typeface="Times New Roman" pitchFamily="18" charset="0"/>
              </a:rPr>
              <a:t>yillargacha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O`zbekistonda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ekinzor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odatda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(0,15-0,5 </a:t>
            </a:r>
            <a:r>
              <a:rPr lang="en-US" sz="2000" dirty="0" err="1">
                <a:latin typeface="Times New Roman" pitchFamily="18" charset="0"/>
                <a:cs typeface="Times New Roman" pitchFamily="18" charset="0"/>
              </a:rPr>
              <a:t>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kartalarga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atrofi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daraxtzorlari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Endilikda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texnika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vositasi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berishni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qulay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maqsadida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Lekin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nazar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saqlash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garmseldan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ixotazorlar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masofani</a:t>
            </a:r>
            <a:r>
              <a:rPr lang="en-US" sz="2000" dirty="0">
                <a:latin typeface="Times New Roman" pitchFamily="18" charset="0"/>
                <a:cs typeface="Times New Roman" pitchFamily="18" charset="0"/>
              </a:rPr>
              <a:t> 500 </a:t>
            </a:r>
            <a:r>
              <a:rPr lang="en-US" sz="2000" dirty="0" err="1">
                <a:latin typeface="Times New Roman" pitchFamily="18" charset="0"/>
                <a:cs typeface="Times New Roman" pitchFamily="18" charset="0"/>
              </a:rPr>
              <a:t>metrdan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oshirmaslik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daraxtlari</a:t>
            </a:r>
            <a:r>
              <a:rPr lang="en-US" sz="2000" dirty="0">
                <a:latin typeface="Times New Roman" pitchFamily="18" charset="0"/>
                <a:cs typeface="Times New Roman" pitchFamily="18" charset="0"/>
              </a:rPr>
              <a:t> 2-4 </a:t>
            </a:r>
            <a:r>
              <a:rPr lang="en-US" sz="2000" dirty="0" err="1">
                <a:latin typeface="Times New Roman" pitchFamily="18" charset="0"/>
                <a:cs typeface="Times New Roman" pitchFamily="18" charset="0"/>
              </a:rPr>
              <a:t>qator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sifatida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qayrag`och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shumtol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gledichiya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zarang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yong`oq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shuningdek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bargli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yovvoyi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sariq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amorfa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na'matak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butalardan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foydalanish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a:t>
            </a:r>
          </a:p>
          <a:p>
            <a:r>
              <a:rPr lang="uz-Latn-UZ"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70682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5225" y="83891"/>
            <a:ext cx="9636015" cy="6660858"/>
          </a:xfrm>
        </p:spPr>
        <p:txBody>
          <a:bodyPr>
            <a:noAutofit/>
          </a:bodyPr>
          <a:lstStyle/>
          <a:p>
            <a:pPr algn="just"/>
            <a:r>
              <a:rPr lang="uz-Latn-UZ" sz="2400" dirty="0">
                <a:latin typeface="Times New Roman" pitchFamily="18" charset="0"/>
                <a:cs typeface="Times New Roman" pitchFamily="18" charset="0"/>
              </a:rPr>
              <a:t>O`zbekiston respublikasi maydonining 64% (28,7 mln. ga) ni qumli cho`l egallashini hisobga olsak, ixota daraxtzorlarining shamol eroziyasidan va cho`ldan esadigan garmsel shamollaridan saqlashdagi ahamiyati yanada ravshan bo`ladi. Lekin shuni afsus bilan qayd etish kerakki, ixotazorlar respublikadagi sug`oriladigan yerlarning atigi 1% ni tashkil qiladi, xolos. Cho`lda yerlarni o`zlashtirish avj olgan yillarda 200 gektar maydonni egallagan 27-qatorli yoz yovon ixotazorlari va Buxoro vohasining muhofaza kamari hisoblangan ko`p qatorli shofirkon «yashil qalqoni» va shunga o`xshash ko`pgina ixotazorlar yo`q qilib yuborildi. Bunga o`xshash noo`rin ishlar talaygina bo`lib, ular o`tmishning achchiq saboqlaridir.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9275266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795245" y="268065"/>
            <a:ext cx="6207852" cy="32316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2" name="Объект 1"/>
          <p:cNvSpPr>
            <a:spLocks noGrp="1"/>
          </p:cNvSpPr>
          <p:nvPr>
            <p:ph idx="1"/>
          </p:nvPr>
        </p:nvSpPr>
        <p:spPr>
          <a:xfrm>
            <a:off x="274320" y="159391"/>
            <a:ext cx="10058400" cy="6417578"/>
          </a:xfrm>
        </p:spPr>
        <p:txBody>
          <a:bodyPr>
            <a:noAutofit/>
          </a:bodyPr>
          <a:lstStyle/>
          <a:p>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Cho`l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hududlarini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o`tloqlarni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boyitishga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amalga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qumlarni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foydalaniladigan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o`tchil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3. </a:t>
            </a:r>
            <a:r>
              <a:rPr lang="en-US" sz="2000" dirty="0" err="1">
                <a:latin typeface="Times New Roman" pitchFamily="18" charset="0"/>
                <a:cs typeface="Times New Roman" pitchFamily="18" charset="0"/>
              </a:rPr>
              <a:t>Adirlar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qiyalik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yonbag`irlarini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ko`ndalangiga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ag`darib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tomonga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haydalganida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hollarda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kuchayadi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unumdor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qavati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chiqib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minglab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millionlab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tonna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Masalan</a:t>
            </a:r>
            <a:r>
              <a:rPr lang="en-US" sz="2000" dirty="0">
                <a:latin typeface="Times New Roman" pitchFamily="18" charset="0"/>
                <a:cs typeface="Times New Roman" pitchFamily="18" charset="0"/>
              </a:rPr>
              <a:t>, Don </a:t>
            </a:r>
            <a:r>
              <a:rPr lang="en-US" sz="2000" dirty="0" err="1">
                <a:latin typeface="Times New Roman" pitchFamily="18" charset="0"/>
                <a:cs typeface="Times New Roman" pitchFamily="18" charset="0"/>
              </a:rPr>
              <a:t>daryosiga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yili</a:t>
            </a:r>
            <a:r>
              <a:rPr lang="en-US" sz="2000" dirty="0">
                <a:latin typeface="Times New Roman" pitchFamily="18" charset="0"/>
                <a:cs typeface="Times New Roman" pitchFamily="18" charset="0"/>
              </a:rPr>
              <a:t> 4,7 </a:t>
            </a:r>
            <a:r>
              <a:rPr lang="en-US" sz="2000" dirty="0" err="1">
                <a:latin typeface="Times New Roman" pitchFamily="18" charset="0"/>
                <a:cs typeface="Times New Roman" pitchFamily="18" charset="0"/>
              </a:rPr>
              <a:t>mln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tonnagacha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unumli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tushishi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aniqlangan</a:t>
            </a:r>
            <a:r>
              <a:rPr lang="en-US" sz="2000" dirty="0">
                <a:latin typeface="Times New Roman" pitchFamily="18" charset="0"/>
                <a:cs typeface="Times New Roman" pitchFamily="18" charset="0"/>
              </a:rPr>
              <a:t>.</a:t>
            </a:r>
          </a:p>
          <a:p>
            <a:r>
              <a:rPr lang="en-US" sz="2000" dirty="0" err="1">
                <a:latin typeface="Times New Roman" pitchFamily="18" charset="0"/>
                <a:cs typeface="Times New Roman" pitchFamily="18" charset="0"/>
              </a:rPr>
              <a:t>O`rta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Osiyoning</a:t>
            </a:r>
            <a:r>
              <a:rPr lang="en-US" sz="2000" dirty="0">
                <a:latin typeface="Times New Roman" pitchFamily="18" charset="0"/>
                <a:cs typeface="Times New Roman" pitchFamily="18" charset="0"/>
              </a:rPr>
              <a:t> tog` </a:t>
            </a:r>
            <a:r>
              <a:rPr lang="en-US" sz="2000" dirty="0" err="1">
                <a:latin typeface="Times New Roman" pitchFamily="18" charset="0"/>
                <a:cs typeface="Times New Roman" pitchFamily="18" charset="0"/>
              </a:rPr>
              <a:t>etaklaridagi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lyoss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tarqalgan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adirlarda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oqibatida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uyiklar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uchratish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mumkin</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4.Tog` </a:t>
            </a:r>
            <a:r>
              <a:rPr lang="en-US" sz="2000" dirty="0" err="1">
                <a:latin typeface="Times New Roman" pitchFamily="18" charset="0"/>
                <a:cs typeface="Times New Roman" pitchFamily="18" charset="0"/>
              </a:rPr>
              <a:t>yonbag`irlarining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o`tchil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yuvishidan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saqlovchi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bufer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polosalar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yaratish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5.Tog` </a:t>
            </a:r>
            <a:r>
              <a:rPr lang="en-US" sz="2000" dirty="0" err="1">
                <a:latin typeface="Times New Roman" pitchFamily="18" charset="0"/>
                <a:cs typeface="Times New Roman" pitchFamily="18" charset="0"/>
              </a:rPr>
              <a:t>yonbag`irlarida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notekis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qumli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o`rmonlar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barpo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6.Yaylovlar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tog` </a:t>
            </a:r>
            <a:r>
              <a:rPr lang="en-US" sz="2000" dirty="0" err="1">
                <a:latin typeface="Times New Roman" pitchFamily="18" charset="0"/>
                <a:cs typeface="Times New Roman" pitchFamily="18" charset="0"/>
              </a:rPr>
              <a:t>yonbag`irlarida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chorva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mollari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boqilishini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tartibga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solish</a:t>
            </a:r>
            <a:r>
              <a:rPr lang="en-US"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61665658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137160"/>
            <a:ext cx="9966960" cy="6370320"/>
          </a:xfrm>
        </p:spPr>
        <p:txBody>
          <a:bodyPr>
            <a:normAutofit fontScale="92500"/>
          </a:bodyPr>
          <a:lstStyle/>
          <a:p>
            <a:r>
              <a:rPr lang="en-US" sz="2400" i="1" dirty="0" err="1"/>
              <a:t>Zonalar</a:t>
            </a:r>
            <a:r>
              <a:rPr lang="en-US" sz="2400" i="1" dirty="0"/>
              <a:t> </a:t>
            </a:r>
            <a:r>
              <a:rPr lang="en-US" sz="2400" i="1" dirty="0" err="1"/>
              <a:t>bo`yicha</a:t>
            </a:r>
            <a:r>
              <a:rPr lang="en-US" sz="2400" i="1" dirty="0"/>
              <a:t> </a:t>
            </a:r>
            <a:r>
              <a:rPr lang="en-US" sz="2400" dirty="0" err="1"/>
              <a:t>o`tkaziladigan</a:t>
            </a:r>
            <a:r>
              <a:rPr lang="en-US" sz="2400" dirty="0"/>
              <a:t> </a:t>
            </a:r>
            <a:r>
              <a:rPr lang="en-US" sz="2400" dirty="0" err="1"/>
              <a:t>tadbirlarga</a:t>
            </a:r>
            <a:r>
              <a:rPr lang="en-US" sz="2400" dirty="0"/>
              <a:t> </a:t>
            </a:r>
            <a:r>
              <a:rPr lang="en-US" sz="2400" dirty="0" err="1"/>
              <a:t>agrotexnik</a:t>
            </a:r>
            <a:r>
              <a:rPr lang="en-US" sz="2400" dirty="0"/>
              <a:t>, </a:t>
            </a:r>
            <a:r>
              <a:rPr lang="en-US" sz="2400" dirty="0" err="1"/>
              <a:t>o`rmon-meliorativ</a:t>
            </a:r>
            <a:r>
              <a:rPr lang="en-US" sz="2400" dirty="0"/>
              <a:t>, </a:t>
            </a:r>
            <a:r>
              <a:rPr lang="en-US" sz="2400" dirty="0" err="1"/>
              <a:t>gidrotexnik</a:t>
            </a:r>
            <a:r>
              <a:rPr lang="en-US" sz="2400" dirty="0"/>
              <a:t> </a:t>
            </a:r>
            <a:r>
              <a:rPr lang="en-US" sz="2400" dirty="0" err="1"/>
              <a:t>va</a:t>
            </a:r>
            <a:r>
              <a:rPr lang="en-US" sz="2400" dirty="0"/>
              <a:t> </a:t>
            </a:r>
            <a:r>
              <a:rPr lang="en-US" sz="2400" dirty="0" err="1"/>
              <a:t>tashkiliy</a:t>
            </a:r>
            <a:r>
              <a:rPr lang="en-US" sz="2400" dirty="0"/>
              <a:t> </a:t>
            </a:r>
            <a:r>
              <a:rPr lang="en-US" sz="2400" dirty="0" err="1"/>
              <a:t>xo`jalik</a:t>
            </a:r>
            <a:r>
              <a:rPr lang="en-US" sz="2400" dirty="0"/>
              <a:t> </a:t>
            </a:r>
            <a:r>
              <a:rPr lang="en-US" sz="2400" dirty="0" err="1"/>
              <a:t>ishlari</a:t>
            </a:r>
            <a:r>
              <a:rPr lang="en-US" sz="2400" dirty="0"/>
              <a:t> </a:t>
            </a:r>
            <a:r>
              <a:rPr lang="en-US" sz="2400" dirty="0" err="1"/>
              <a:t>kiradi</a:t>
            </a:r>
            <a:r>
              <a:rPr lang="en-US" sz="2400" dirty="0"/>
              <a:t>.</a:t>
            </a:r>
          </a:p>
          <a:p>
            <a:r>
              <a:rPr lang="en-US" sz="2400" dirty="0"/>
              <a:t>1.Agrotexnik </a:t>
            </a:r>
            <a:r>
              <a:rPr lang="en-US" sz="2400" dirty="0" err="1"/>
              <a:t>tadbirlar</a:t>
            </a:r>
            <a:r>
              <a:rPr lang="en-US" sz="2400" dirty="0"/>
              <a:t> </a:t>
            </a:r>
            <a:r>
              <a:rPr lang="en-US" sz="2400" dirty="0" err="1"/>
              <a:t>xilma-xil</a:t>
            </a:r>
            <a:r>
              <a:rPr lang="en-US" sz="2400" dirty="0"/>
              <a:t> </a:t>
            </a:r>
            <a:r>
              <a:rPr lang="en-US" sz="2400" dirty="0" err="1"/>
              <a:t>bo`lib</a:t>
            </a:r>
            <a:r>
              <a:rPr lang="en-US" sz="2400" dirty="0"/>
              <a:t>, </a:t>
            </a:r>
            <a:r>
              <a:rPr lang="en-US" sz="2400" dirty="0" err="1"/>
              <a:t>ularga</a:t>
            </a:r>
            <a:r>
              <a:rPr lang="en-US" sz="2400" dirty="0"/>
              <a:t> </a:t>
            </a:r>
            <a:r>
              <a:rPr lang="en-US" sz="2400" dirty="0" err="1"/>
              <a:t>quyidagilarni</a:t>
            </a:r>
            <a:r>
              <a:rPr lang="en-US" sz="2400" dirty="0"/>
              <a:t> </a:t>
            </a:r>
            <a:r>
              <a:rPr lang="en-US" sz="2400" dirty="0" err="1"/>
              <a:t>kiritish</a:t>
            </a:r>
            <a:r>
              <a:rPr lang="en-US" sz="2400" dirty="0"/>
              <a:t> </a:t>
            </a:r>
            <a:r>
              <a:rPr lang="en-US" sz="2400" dirty="0" err="1"/>
              <a:t>mumkin</a:t>
            </a:r>
            <a:r>
              <a:rPr lang="en-US" sz="2400" dirty="0"/>
              <a:t>:</a:t>
            </a:r>
          </a:p>
          <a:p>
            <a:r>
              <a:rPr lang="en-US" sz="2400" dirty="0"/>
              <a:t>1)    </a:t>
            </a:r>
            <a:r>
              <a:rPr lang="en-US" sz="2400" dirty="0" err="1"/>
              <a:t>adir</a:t>
            </a:r>
            <a:r>
              <a:rPr lang="en-US" sz="2400" dirty="0"/>
              <a:t> </a:t>
            </a:r>
            <a:r>
              <a:rPr lang="en-US" sz="2400" dirty="0" err="1"/>
              <a:t>yonbag`irlarini</a:t>
            </a:r>
            <a:r>
              <a:rPr lang="en-US" sz="2400" dirty="0"/>
              <a:t> </a:t>
            </a:r>
            <a:r>
              <a:rPr lang="en-US" sz="2400" dirty="0" err="1"/>
              <a:t>ko`ndalang</a:t>
            </a:r>
            <a:r>
              <a:rPr lang="en-US" sz="2400" dirty="0"/>
              <a:t> </a:t>
            </a:r>
            <a:r>
              <a:rPr lang="en-US" sz="2400" dirty="0" err="1"/>
              <a:t>haydash</a:t>
            </a:r>
            <a:r>
              <a:rPr lang="en-US" sz="2400" dirty="0"/>
              <a:t>;</a:t>
            </a:r>
          </a:p>
          <a:p>
            <a:r>
              <a:rPr lang="en-US" sz="2400" dirty="0"/>
              <a:t>2) </a:t>
            </a:r>
            <a:r>
              <a:rPr lang="en-US" sz="2400" dirty="0" err="1"/>
              <a:t>tuproq</a:t>
            </a:r>
            <a:r>
              <a:rPr lang="en-US" sz="2400" dirty="0"/>
              <a:t> </a:t>
            </a:r>
            <a:r>
              <a:rPr lang="en-US" sz="2400" dirty="0" err="1"/>
              <a:t>suvni</a:t>
            </a:r>
            <a:r>
              <a:rPr lang="en-US" sz="2400" dirty="0"/>
              <a:t> </a:t>
            </a:r>
            <a:r>
              <a:rPr lang="en-US" sz="2400" dirty="0" err="1"/>
              <a:t>ko`proq</a:t>
            </a:r>
            <a:r>
              <a:rPr lang="en-US" sz="2400" dirty="0"/>
              <a:t> </a:t>
            </a:r>
            <a:r>
              <a:rPr lang="en-US" sz="2400" dirty="0" err="1"/>
              <a:t>singdirishi</a:t>
            </a:r>
            <a:r>
              <a:rPr lang="en-US" sz="2400" dirty="0"/>
              <a:t> </a:t>
            </a:r>
            <a:r>
              <a:rPr lang="en-US" sz="2400" dirty="0" err="1"/>
              <a:t>uchun</a:t>
            </a:r>
            <a:r>
              <a:rPr lang="en-US" sz="2400" dirty="0"/>
              <a:t> </a:t>
            </a:r>
            <a:r>
              <a:rPr lang="en-US" sz="2400" dirty="0" err="1"/>
              <a:t>yerni</a:t>
            </a:r>
            <a:r>
              <a:rPr lang="en-US" sz="2400" dirty="0"/>
              <a:t> </a:t>
            </a:r>
            <a:r>
              <a:rPr lang="en-US" sz="2400" dirty="0" err="1"/>
              <a:t>chuqur</a:t>
            </a:r>
            <a:r>
              <a:rPr lang="en-US" sz="2400" dirty="0"/>
              <a:t> </a:t>
            </a:r>
            <a:r>
              <a:rPr lang="en-US" sz="2400" dirty="0" err="1"/>
              <a:t>haydash</a:t>
            </a:r>
            <a:r>
              <a:rPr lang="en-US" sz="2400" dirty="0"/>
              <a:t>;</a:t>
            </a:r>
          </a:p>
          <a:p>
            <a:r>
              <a:rPr lang="en-US" sz="2400" dirty="0"/>
              <a:t>3) </a:t>
            </a:r>
            <a:r>
              <a:rPr lang="en-US" sz="2400" dirty="0" err="1"/>
              <a:t>o`tchil</a:t>
            </a:r>
            <a:r>
              <a:rPr lang="en-US" sz="2400" dirty="0"/>
              <a:t> </a:t>
            </a:r>
            <a:r>
              <a:rPr lang="en-US" sz="2400" dirty="0" err="1"/>
              <a:t>o`simlik</a:t>
            </a:r>
            <a:r>
              <a:rPr lang="en-US" sz="2400" dirty="0"/>
              <a:t> </a:t>
            </a:r>
            <a:r>
              <a:rPr lang="en-US" sz="2400" dirty="0" err="1"/>
              <a:t>chimlarini</a:t>
            </a:r>
            <a:r>
              <a:rPr lang="en-US" sz="2400" dirty="0"/>
              <a:t> </a:t>
            </a:r>
            <a:r>
              <a:rPr lang="en-US" sz="2400" dirty="0" err="1"/>
              <a:t>saqlab</a:t>
            </a:r>
            <a:r>
              <a:rPr lang="en-US" sz="2400" dirty="0"/>
              <a:t> </a:t>
            </a:r>
            <a:r>
              <a:rPr lang="en-US" sz="2400" dirty="0" err="1"/>
              <a:t>qolish</a:t>
            </a:r>
            <a:r>
              <a:rPr lang="en-US" sz="2400" dirty="0"/>
              <a:t> </a:t>
            </a:r>
            <a:r>
              <a:rPr lang="en-US" sz="2400" dirty="0" err="1"/>
              <a:t>uchun</a:t>
            </a:r>
            <a:r>
              <a:rPr lang="en-US" sz="2400" dirty="0"/>
              <a:t> </a:t>
            </a:r>
            <a:r>
              <a:rPr lang="en-US" sz="2400" dirty="0" err="1"/>
              <a:t>yerni</a:t>
            </a:r>
            <a:r>
              <a:rPr lang="en-US" sz="2400" dirty="0"/>
              <a:t> </a:t>
            </a:r>
            <a:r>
              <a:rPr lang="en-US" sz="2400" dirty="0" err="1"/>
              <a:t>otvalsiz</a:t>
            </a:r>
            <a:r>
              <a:rPr lang="en-US" sz="2400" dirty="0"/>
              <a:t> </a:t>
            </a:r>
            <a:r>
              <a:rPr lang="en-US" sz="2400" dirty="0" err="1"/>
              <a:t>haydash</a:t>
            </a:r>
            <a:r>
              <a:rPr lang="en-US" sz="2400" dirty="0"/>
              <a:t>;</a:t>
            </a:r>
          </a:p>
          <a:p>
            <a:r>
              <a:rPr lang="en-US" sz="2400" dirty="0"/>
              <a:t>4)    </a:t>
            </a:r>
            <a:r>
              <a:rPr lang="en-US" sz="2400" dirty="0" err="1"/>
              <a:t>suv</a:t>
            </a:r>
            <a:r>
              <a:rPr lang="en-US" sz="2400" dirty="0"/>
              <a:t> </a:t>
            </a:r>
            <a:r>
              <a:rPr lang="en-US" sz="2400" dirty="0" err="1"/>
              <a:t>eroziyasiga</a:t>
            </a:r>
            <a:r>
              <a:rPr lang="en-US" sz="2400" dirty="0"/>
              <a:t> </a:t>
            </a:r>
            <a:r>
              <a:rPr lang="en-US" sz="2400" dirty="0" err="1"/>
              <a:t>qarshi</a:t>
            </a:r>
            <a:r>
              <a:rPr lang="en-US" sz="2400" dirty="0"/>
              <a:t> </a:t>
            </a:r>
            <a:r>
              <a:rPr lang="en-US" sz="2400" dirty="0" err="1"/>
              <a:t>yerlarni</a:t>
            </a:r>
            <a:r>
              <a:rPr lang="en-US" sz="2400" dirty="0"/>
              <a:t> </a:t>
            </a:r>
            <a:r>
              <a:rPr lang="en-US" sz="2400" dirty="0" err="1"/>
              <a:t>polosalar</a:t>
            </a:r>
            <a:r>
              <a:rPr lang="en-US" sz="2400" dirty="0"/>
              <a:t> </a:t>
            </a:r>
            <a:r>
              <a:rPr lang="en-US" sz="2400" dirty="0" err="1"/>
              <a:t>bo`ylab</a:t>
            </a:r>
            <a:r>
              <a:rPr lang="en-US" sz="2400" dirty="0"/>
              <a:t> tor </a:t>
            </a:r>
            <a:r>
              <a:rPr lang="en-US" sz="2400" dirty="0" err="1"/>
              <a:t>va</a:t>
            </a:r>
            <a:r>
              <a:rPr lang="en-US" sz="2400" dirty="0"/>
              <a:t> </a:t>
            </a:r>
            <a:r>
              <a:rPr lang="en-US" sz="2400" dirty="0" err="1"/>
              <a:t>chuqur</a:t>
            </a:r>
            <a:r>
              <a:rPr lang="en-US" sz="2400" dirty="0"/>
              <a:t> </a:t>
            </a:r>
            <a:r>
              <a:rPr lang="en-US" sz="2400" dirty="0" err="1"/>
              <a:t>tirqishlar</a:t>
            </a:r>
            <a:r>
              <a:rPr lang="en-US" sz="2400" dirty="0"/>
              <a:t> </a:t>
            </a:r>
            <a:r>
              <a:rPr lang="en-US" sz="2400" dirty="0" err="1"/>
              <a:t>hosil</a:t>
            </a:r>
            <a:r>
              <a:rPr lang="en-US" sz="2400" dirty="0"/>
              <a:t> </a:t>
            </a:r>
            <a:r>
              <a:rPr lang="en-US" sz="2400" dirty="0" err="1"/>
              <a:t>qilib</a:t>
            </a:r>
            <a:r>
              <a:rPr lang="en-US" sz="2400" dirty="0"/>
              <a:t> </a:t>
            </a:r>
            <a:r>
              <a:rPr lang="en-US" sz="2400" dirty="0" err="1"/>
              <a:t>haydash</a:t>
            </a:r>
            <a:r>
              <a:rPr lang="en-US" sz="2400" dirty="0"/>
              <a:t>. </a:t>
            </a:r>
            <a:r>
              <a:rPr lang="en-US" sz="2400" dirty="0" err="1"/>
              <a:t>Bunda</a:t>
            </a:r>
            <a:r>
              <a:rPr lang="en-US" sz="2400" dirty="0"/>
              <a:t> </a:t>
            </a:r>
            <a:r>
              <a:rPr lang="en-US" sz="2400" dirty="0" err="1"/>
              <a:t>moliyaviy</a:t>
            </a:r>
            <a:r>
              <a:rPr lang="en-US" sz="2400" dirty="0"/>
              <a:t> </a:t>
            </a:r>
            <a:r>
              <a:rPr lang="en-US" sz="2400" dirty="0" err="1"/>
              <a:t>sarf-xarajatlar</a:t>
            </a:r>
            <a:r>
              <a:rPr lang="en-US" sz="2400" dirty="0"/>
              <a:t> </a:t>
            </a:r>
            <a:r>
              <a:rPr lang="en-US" sz="2400" dirty="0" err="1"/>
              <a:t>kam</a:t>
            </a:r>
            <a:r>
              <a:rPr lang="en-US" sz="2400" dirty="0"/>
              <a:t> </a:t>
            </a:r>
            <a:r>
              <a:rPr lang="en-US" sz="2400" dirty="0" err="1"/>
              <a:t>bo`ladi</a:t>
            </a:r>
            <a:r>
              <a:rPr lang="en-US" sz="2400" dirty="0"/>
              <a:t>, </a:t>
            </a:r>
            <a:r>
              <a:rPr lang="en-US" sz="2400" dirty="0" err="1"/>
              <a:t>suv</a:t>
            </a:r>
            <a:r>
              <a:rPr lang="en-US" sz="2400" dirty="0"/>
              <a:t> </a:t>
            </a:r>
            <a:r>
              <a:rPr lang="en-US" sz="2400" dirty="0" err="1"/>
              <a:t>esa</a:t>
            </a:r>
            <a:r>
              <a:rPr lang="en-US" sz="2400" dirty="0"/>
              <a:t> </a:t>
            </a:r>
            <a:r>
              <a:rPr lang="en-US" sz="2400" dirty="0" err="1"/>
              <a:t>tuproq</a:t>
            </a:r>
            <a:r>
              <a:rPr lang="en-US" sz="2400" dirty="0"/>
              <a:t> </a:t>
            </a:r>
            <a:r>
              <a:rPr lang="en-US" sz="2400" dirty="0" err="1"/>
              <a:t>tirqishlariga</a:t>
            </a:r>
            <a:r>
              <a:rPr lang="en-US" sz="2400" dirty="0"/>
              <a:t> </a:t>
            </a:r>
            <a:r>
              <a:rPr lang="en-US" sz="2400" dirty="0" err="1"/>
              <a:t>oson</a:t>
            </a:r>
            <a:r>
              <a:rPr lang="en-US" sz="2400" dirty="0"/>
              <a:t> </a:t>
            </a:r>
            <a:r>
              <a:rPr lang="en-US" sz="2400" dirty="0" err="1"/>
              <a:t>singib</a:t>
            </a:r>
            <a:r>
              <a:rPr lang="en-US" sz="2400" dirty="0"/>
              <a:t> </a:t>
            </a:r>
            <a:r>
              <a:rPr lang="en-US" sz="2400" dirty="0" err="1"/>
              <a:t>ketadi</a:t>
            </a:r>
            <a:r>
              <a:rPr lang="en-US" sz="2400" dirty="0"/>
              <a:t>;</a:t>
            </a:r>
          </a:p>
          <a:p>
            <a:r>
              <a:rPr lang="en-US" sz="2400" dirty="0"/>
              <a:t>5)    </a:t>
            </a:r>
            <a:r>
              <a:rPr lang="en-US" sz="2400" dirty="0" err="1"/>
              <a:t>ortiqcha</a:t>
            </a:r>
            <a:r>
              <a:rPr lang="en-US" sz="2400" dirty="0"/>
              <a:t> </a:t>
            </a:r>
            <a:r>
              <a:rPr lang="en-US" sz="2400" dirty="0" err="1"/>
              <a:t>suvlarni</a:t>
            </a:r>
            <a:r>
              <a:rPr lang="en-US" sz="2400" dirty="0"/>
              <a:t> </a:t>
            </a:r>
            <a:r>
              <a:rPr lang="en-US" sz="2400" dirty="0" err="1"/>
              <a:t>oqizib</a:t>
            </a:r>
            <a:r>
              <a:rPr lang="en-US" sz="2400" dirty="0"/>
              <a:t> </a:t>
            </a:r>
            <a:r>
              <a:rPr lang="en-US" sz="2400" dirty="0" err="1"/>
              <a:t>yuborish</a:t>
            </a:r>
            <a:r>
              <a:rPr lang="en-US" sz="2400" dirty="0"/>
              <a:t> </a:t>
            </a:r>
            <a:r>
              <a:rPr lang="en-US" sz="2400" dirty="0" err="1"/>
              <a:t>uchun</a:t>
            </a:r>
            <a:r>
              <a:rPr lang="en-US" sz="2400" dirty="0"/>
              <a:t> </a:t>
            </a:r>
            <a:r>
              <a:rPr lang="en-US" sz="2400" dirty="0" err="1"/>
              <a:t>ariqchalar</a:t>
            </a:r>
            <a:r>
              <a:rPr lang="en-US" sz="2400" dirty="0"/>
              <a:t> </a:t>
            </a:r>
            <a:r>
              <a:rPr lang="en-US" sz="2400" dirty="0" err="1"/>
              <a:t>qazish</a:t>
            </a:r>
            <a:r>
              <a:rPr lang="en-US" sz="2400" dirty="0"/>
              <a:t>;</a:t>
            </a:r>
          </a:p>
          <a:p>
            <a:r>
              <a:rPr lang="en-US" sz="2400" dirty="0"/>
              <a:t>6)    </a:t>
            </a:r>
            <a:r>
              <a:rPr lang="en-US" sz="2400" dirty="0" err="1"/>
              <a:t>tekislikdagi</a:t>
            </a:r>
            <a:r>
              <a:rPr lang="en-US" sz="2400" dirty="0"/>
              <a:t> </a:t>
            </a:r>
            <a:r>
              <a:rPr lang="en-US" sz="2400" dirty="0" err="1"/>
              <a:t>yerlarni</a:t>
            </a:r>
            <a:r>
              <a:rPr lang="en-US" sz="2400" dirty="0"/>
              <a:t> </a:t>
            </a:r>
            <a:r>
              <a:rPr lang="en-US" sz="2400" dirty="0" err="1"/>
              <a:t>shamol</a:t>
            </a:r>
            <a:r>
              <a:rPr lang="en-US" sz="2400" dirty="0"/>
              <a:t> </a:t>
            </a:r>
            <a:r>
              <a:rPr lang="en-US" sz="2400" dirty="0" err="1"/>
              <a:t>eroziyasiga</a:t>
            </a:r>
            <a:r>
              <a:rPr lang="en-US" sz="2400" dirty="0"/>
              <a:t> </a:t>
            </a:r>
            <a:r>
              <a:rPr lang="en-US" sz="2400" dirty="0" err="1"/>
              <a:t>qarshi</a:t>
            </a:r>
            <a:r>
              <a:rPr lang="en-US" sz="2400" dirty="0"/>
              <a:t> </a:t>
            </a:r>
            <a:r>
              <a:rPr lang="en-US" sz="2400" dirty="0" err="1"/>
              <a:t>polosalar</a:t>
            </a:r>
            <a:r>
              <a:rPr lang="en-US" sz="2400" dirty="0"/>
              <a:t> </a:t>
            </a:r>
            <a:r>
              <a:rPr lang="en-US" sz="2400" dirty="0" err="1"/>
              <a:t>bo`ylab</a:t>
            </a:r>
            <a:r>
              <a:rPr lang="en-US" sz="2400" dirty="0"/>
              <a:t> </a:t>
            </a:r>
            <a:r>
              <a:rPr lang="en-US" sz="2400" dirty="0" err="1"/>
              <a:t>haydash</a:t>
            </a:r>
            <a:r>
              <a:rPr lang="en-US" sz="2400" dirty="0"/>
              <a:t>;</a:t>
            </a:r>
          </a:p>
          <a:p>
            <a:r>
              <a:rPr lang="en-US" sz="2400" dirty="0" err="1"/>
              <a:t>Bunda</a:t>
            </a:r>
            <a:r>
              <a:rPr lang="en-US" sz="2400" dirty="0"/>
              <a:t> </a:t>
            </a:r>
            <a:r>
              <a:rPr lang="en-US" sz="2400" dirty="0" err="1"/>
              <a:t>polosalar</a:t>
            </a:r>
            <a:r>
              <a:rPr lang="en-US" sz="2400" dirty="0"/>
              <a:t> </a:t>
            </a:r>
            <a:r>
              <a:rPr lang="en-US" sz="2400" dirty="0" err="1"/>
              <a:t>shamol</a:t>
            </a:r>
            <a:r>
              <a:rPr lang="en-US" sz="2400" dirty="0"/>
              <a:t> </a:t>
            </a:r>
            <a:r>
              <a:rPr lang="en-US" sz="2400" dirty="0" err="1"/>
              <a:t>yo`nalishiga</a:t>
            </a:r>
            <a:r>
              <a:rPr lang="en-US" sz="2400" dirty="0"/>
              <a:t> </a:t>
            </a:r>
            <a:r>
              <a:rPr lang="en-US" sz="2400" dirty="0" err="1"/>
              <a:t>ko`ndalang</a:t>
            </a:r>
            <a:r>
              <a:rPr lang="en-US" sz="2400" dirty="0"/>
              <a:t> </a:t>
            </a:r>
            <a:r>
              <a:rPr lang="en-US" sz="2400" dirty="0" err="1"/>
              <a:t>bo`lishi</a:t>
            </a:r>
            <a:r>
              <a:rPr lang="en-US" sz="2400" dirty="0"/>
              <a:t> </a:t>
            </a:r>
            <a:r>
              <a:rPr lang="en-US" sz="2400" dirty="0" err="1"/>
              <a:t>va</a:t>
            </a:r>
            <a:r>
              <a:rPr lang="en-US" sz="2400" dirty="0"/>
              <a:t> </a:t>
            </a:r>
            <a:r>
              <a:rPr lang="en-US" sz="2400" dirty="0" err="1"/>
              <a:t>ular</a:t>
            </a:r>
            <a:r>
              <a:rPr lang="en-US" sz="2400" dirty="0"/>
              <a:t> </a:t>
            </a:r>
            <a:r>
              <a:rPr lang="en-US" sz="2400" dirty="0" err="1"/>
              <a:t>orasi</a:t>
            </a:r>
            <a:r>
              <a:rPr lang="en-US" sz="2400" dirty="0"/>
              <a:t> </a:t>
            </a:r>
            <a:r>
              <a:rPr lang="en-US" sz="2400" dirty="0" err="1"/>
              <a:t>sharoitga</a:t>
            </a:r>
            <a:r>
              <a:rPr lang="en-US" sz="2400" dirty="0"/>
              <a:t> </a:t>
            </a:r>
            <a:r>
              <a:rPr lang="en-US" sz="2400" dirty="0" err="1"/>
              <a:t>qarab</a:t>
            </a:r>
            <a:r>
              <a:rPr lang="en-US" sz="2400" dirty="0"/>
              <a:t> 1-100 m. </a:t>
            </a:r>
            <a:r>
              <a:rPr lang="en-US" sz="2400" dirty="0" err="1"/>
              <a:t>gacha</a:t>
            </a:r>
            <a:r>
              <a:rPr lang="en-US" sz="2400" dirty="0"/>
              <a:t> </a:t>
            </a:r>
            <a:r>
              <a:rPr lang="en-US" sz="2400" dirty="0" err="1"/>
              <a:t>bo`lishi</a:t>
            </a:r>
            <a:r>
              <a:rPr lang="en-US" sz="2400" dirty="0"/>
              <a:t> </a:t>
            </a:r>
            <a:r>
              <a:rPr lang="en-US" sz="2400" dirty="0" err="1"/>
              <a:t>talab</a:t>
            </a:r>
            <a:r>
              <a:rPr lang="en-US" sz="2400" dirty="0"/>
              <a:t> </a:t>
            </a:r>
            <a:r>
              <a:rPr lang="en-US" sz="2400" dirty="0" err="1"/>
              <a:t>etiladi</a:t>
            </a:r>
            <a:r>
              <a:rPr lang="en-US" sz="2400" dirty="0"/>
              <a:t>.</a:t>
            </a: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927136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8115" y="427839"/>
            <a:ext cx="9269834" cy="6283354"/>
          </a:xfrm>
        </p:spPr>
        <p:txBody>
          <a:bodyPr>
            <a:normAutofit/>
          </a:bodyPr>
          <a:lstStyle/>
          <a:p>
            <a:pPr algn="just"/>
            <a:r>
              <a:rPr lang="en-US" sz="2200" dirty="0" err="1">
                <a:latin typeface="Times New Roman" pitchFamily="18" charset="0"/>
                <a:cs typeface="Times New Roman" pitchFamily="18" charset="0"/>
              </a:rPr>
              <a:t>Eroziyadan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unumdorligining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pasayishida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botqoqlanishning</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ta'siri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ma'lumotlarga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O`zbekistonda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sug`oriladigan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maydonlarning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qariyb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yarmi</a:t>
            </a:r>
            <a:r>
              <a:rPr lang="en-US" sz="2200" dirty="0">
                <a:latin typeface="Times New Roman" pitchFamily="18" charset="0"/>
                <a:cs typeface="Times New Roman" pitchFamily="18" charset="0"/>
              </a:rPr>
              <a:t> –1748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gektari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shundan</a:t>
            </a:r>
            <a:r>
              <a:rPr lang="en-US" sz="2200" dirty="0">
                <a:latin typeface="Times New Roman" pitchFamily="18" charset="0"/>
                <a:cs typeface="Times New Roman" pitchFamily="18" charset="0"/>
              </a:rPr>
              <a:t> 0,85 </a:t>
            </a:r>
            <a:r>
              <a:rPr lang="en-US" sz="2200" dirty="0" err="1">
                <a:latin typeface="Times New Roman" pitchFamily="18" charset="0"/>
                <a:cs typeface="Times New Roman" pitchFamily="18" charset="0"/>
              </a:rPr>
              <a:t>mln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gektari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kuchli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sho`rlangan</a:t>
            </a:r>
            <a:r>
              <a:rPr lang="en-US" sz="2200" dirty="0">
                <a:latin typeface="Times New Roman" pitchFamily="18" charset="0"/>
                <a:cs typeface="Times New Roman" pitchFamily="18" charset="0"/>
              </a:rPr>
              <a:t>. 1982 </a:t>
            </a:r>
            <a:r>
              <a:rPr lang="en-US" sz="2200" dirty="0" err="1">
                <a:latin typeface="Times New Roman" pitchFamily="18" charset="0"/>
                <a:cs typeface="Times New Roman" pitchFamily="18" charset="0"/>
              </a:rPr>
              <a:t>yildan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a:t>
            </a:r>
            <a:r>
              <a:rPr lang="en-US" sz="2200" dirty="0">
                <a:latin typeface="Times New Roman" pitchFamily="18" charset="0"/>
                <a:cs typeface="Times New Roman" pitchFamily="18" charset="0"/>
              </a:rPr>
              <a:t> un </a:t>
            </a:r>
            <a:r>
              <a:rPr lang="en-US" sz="2200" dirty="0" err="1">
                <a:latin typeface="Times New Roman" pitchFamily="18" charset="0"/>
                <a:cs typeface="Times New Roman" pitchFamily="18" charset="0"/>
              </a:rPr>
              <a:t>yillikda</a:t>
            </a:r>
            <a:r>
              <a:rPr lang="en-US" sz="2200" dirty="0">
                <a:latin typeface="Times New Roman" pitchFamily="18" charset="0"/>
                <a:cs typeface="Times New Roman" pitchFamily="18" charset="0"/>
              </a:rPr>
              <a:t> Toshkent, </a:t>
            </a:r>
            <a:r>
              <a:rPr lang="en-US" sz="2200" dirty="0" err="1">
                <a:latin typeface="Times New Roman" pitchFamily="18" charset="0"/>
                <a:cs typeface="Times New Roman" pitchFamily="18" charset="0"/>
              </a:rPr>
              <a:t>Qashqadaryo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Jizzax</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kamaygani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Farg`ona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vodiysi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Qoraqalpog`iston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respublikasi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Sirdaryo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Xorazm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Buxoro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tezlashmoqda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gipsli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cho`llarning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o`zlashtirilib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sug`orilishidan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hodisasi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kuzatilmoqda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ayniqsa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Sirdaryo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Amudaryoning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bo`layotgan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hududlarda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sezilmoqda</a:t>
            </a:r>
            <a:r>
              <a:rPr lang="en-US" sz="2200" dirty="0">
                <a:latin typeface="Times New Roman" pitchFamily="18" charset="0"/>
                <a:cs typeface="Times New Roman" pitchFamily="18" charset="0"/>
              </a:rPr>
              <a:t>.</a:t>
            </a:r>
          </a:p>
          <a:p>
            <a:pPr algn="just"/>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hodisalarini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irrigatsiya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melioratsiya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kompleks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yuvishda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zaxkash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drenajlardan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yetarlicha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kamaytiruvchi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5419574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548640"/>
            <a:ext cx="9570720" cy="5821679"/>
          </a:xfrm>
        </p:spPr>
        <p:txBody>
          <a:bodyPr>
            <a:normAutofit/>
          </a:bodyPr>
          <a:lstStyle/>
          <a:p>
            <a:r>
              <a:rPr lang="uz-Latn-UZ" sz="2400" dirty="0">
                <a:latin typeface="Times New Roman" pitchFamily="18" charset="0"/>
                <a:cs typeface="Times New Roman" pitchFamily="18" charset="0"/>
              </a:rPr>
              <a:t>Ko`pgina mamlakatlarda ekinlarning hosildorlik darajasi kimyoviy zaharlarning qo`llanilishiga bog`liq bo`lib qolmoqda. Ekinlarga pestitsid va gerbitsidlarning sepilishi ularning hosildorligini keskin oshiradi. Ammo bu moddalarning me'yoridan ortiq ishlatilishi ekinlar mahsulotini iste'mol qiluvchi hayvonlar va inson sog`ligi uchun zararlidir. Rivojlangan kapitalistik mamlakatlarda dehqonchiligidan yetishtiriladigan mahsulotlarda «ekologik toza» degan maxsus belgining quyilishi bejiz emas. AKSH, Angliya va Frantsiyada ekologik toza mahsulotlar fermerlarning kimyoviy zaharlar ishlatilmaydigan alohida maydonlarida yetishtirilgan bo`lib, ular o`zining mazasi va narxi balandligi, ya'ni qadrlanishi bilan boshqalaridan ajralib turadi. Bu va shunga o`xshash dalillar tuproq biokimyoviy tarkibining inson salomatligi uchun qanchalik ahamiyatga ega ekanligidan dalolatdir.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45635864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2093913" y="2356664"/>
            <a:ext cx="2279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2" name="Объект 1"/>
          <p:cNvSpPr>
            <a:spLocks noGrp="1"/>
          </p:cNvSpPr>
          <p:nvPr>
            <p:ph idx="1"/>
          </p:nvPr>
        </p:nvSpPr>
        <p:spPr>
          <a:xfrm>
            <a:off x="335561" y="243281"/>
            <a:ext cx="9135610" cy="6409189"/>
          </a:xfrm>
        </p:spPr>
        <p:txBody>
          <a:bodyPr>
            <a:noAutofit/>
          </a:bodyPr>
          <a:lstStyle/>
          <a:p>
            <a:r>
              <a:rPr lang="uz-Latn-UZ" sz="2400" dirty="0">
                <a:latin typeface="Times New Roman" pitchFamily="18" charset="0"/>
                <a:cs typeface="Times New Roman" pitchFamily="18" charset="0"/>
              </a:rPr>
              <a:t>10., Tuproq qoplamini muhofaza qilish va undan oqilona foydalanish bo'yicha ishlarni jadallashtirish davri allaqachon bizning kunlarimizni tavsiflaydi va XX asrning ikkinchi yarmida insoniyat duch kelgan ekologik muammolardan global xabardorlik bilan bog'liq. oldingi davrlardagi atrof-muhitni boshqarish va zamonaviy jadal ijtimoiy-iqtisodiy va ilmiy-texnikaviy taraqqiyotning kumulyativ ta'siri natijasida. Ushbu muammolar orasida ko'plab tanazzulga uchragan va nisbiy (aholi o'sishi tufayli) va eng yomoni, mutlaq (qirg'in va begonalashuv tufayli) qisqarishga duchor bo'lgan sayyoramizning tuproq qoplamining holati oxirgi o'rinni egallamaydi. Aynan shu muammolar tuproqshunoslarning soʻnggi xalqaro kongresslariga bagʻishlangan boʻlib, oʻninchi (1974-yil Moskvada), atrof-muhit muammolari boʻyicha Stokgolm murojaati (1972), Jahon yer resurslari boʻyicha Samarqand murojaati (1976), Cho'llanishga qarshi kurash bo'yicha Butunjahon harakatlar rejasi (1977), Butunjahon tuproq xartiyasi (1981), Jahon tuproq siyosati asoslari (1982). BMT tizimidagi tashkilotlarda ko'plab xalqaro loyihalar ishlab chiqilmoqda: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76965975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Mavzu:Foydali</a:t>
            </a:r>
            <a:r>
              <a:rPr lang="en-US" dirty="0"/>
              <a:t> </a:t>
            </a:r>
            <a:r>
              <a:rPr lang="en-US" dirty="0" err="1"/>
              <a:t>yerlarning</a:t>
            </a:r>
            <a:r>
              <a:rPr lang="en-US" dirty="0"/>
              <a:t> </a:t>
            </a:r>
            <a:r>
              <a:rPr lang="en-US" dirty="0" err="1"/>
              <a:t>Bioekologik</a:t>
            </a:r>
            <a:r>
              <a:rPr lang="en-US" dirty="0"/>
              <a:t> </a:t>
            </a:r>
            <a:r>
              <a:rPr lang="en-US" dirty="0" err="1"/>
              <a:t>holati</a:t>
            </a:r>
            <a:endParaRPr lang="ru-RU" dirty="0"/>
          </a:p>
        </p:txBody>
      </p:sp>
      <p:sp>
        <p:nvSpPr>
          <p:cNvPr id="3" name="Объект 2"/>
          <p:cNvSpPr>
            <a:spLocks noGrp="1"/>
          </p:cNvSpPr>
          <p:nvPr>
            <p:ph idx="1"/>
          </p:nvPr>
        </p:nvSpPr>
        <p:spPr>
          <a:xfrm>
            <a:off x="677334" y="1584961"/>
            <a:ext cx="8596668" cy="4456402"/>
          </a:xfrm>
        </p:spPr>
        <p:txBody>
          <a:bodyPr>
            <a:normAutofit/>
          </a:bodyPr>
          <a:lstStyle/>
          <a:p>
            <a:pPr algn="just"/>
            <a:r>
              <a:rPr lang="uz-Latn-UZ" sz="2400" dirty="0">
                <a:latin typeface="Times New Roman" pitchFamily="18" charset="0"/>
                <a:cs typeface="Times New Roman" pitchFamily="18" charset="0"/>
              </a:rPr>
              <a:t>Atrof-muhitdagi ekologik turg‘unlikning buzilishiga texnika vositalari ta ’sir qiladi. T abiatning asosi, hayot m uhiti hisoblanmish tuproq, suv va havo bir-biri bilan chambarchas bog‘langan, ya’ni suv tuproqsiz, tuproq suvsiz va ular havoatmosferasiz tabiiy jarayonlarni o‘ta olmaydi (29-rasm). 29-rasm Tabiatning uch asosiy qismi 0 ‘rtasidagi abadiy bog'liqlik tuproq, yer-havo muhiti, suvda uchraydigan tirik organizmlarga bevosita yoki bilvosit ta’sir qiladi. Sayyoraning tirik organizm lar yashayotgan qismi - biosferada doim moddalar va energiya almashishi kuzatib turiladi.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45024259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0520" y="289560"/>
            <a:ext cx="9753600" cy="6111239"/>
          </a:xfrm>
        </p:spPr>
        <p:txBody>
          <a:bodyPr>
            <a:noAutofit/>
          </a:bodyPr>
          <a:lstStyle/>
          <a:p>
            <a:pPr algn="just"/>
            <a:r>
              <a:rPr lang="uz-Latn-UZ" sz="2400" dirty="0">
                <a:latin typeface="Times New Roman" pitchFamily="18" charset="0"/>
                <a:cs typeface="Times New Roman" pitchFamily="18" charset="0"/>
              </a:rPr>
              <a:t>Ishlab chiqarishdan chiqqan tabiatni ifloslovchi moddalar atrof-muhitga to‘g‘ridan-to‘g‘ri salbiy ta’sir qiladi. Ifloslovchi moddalar sun’iy bo'lib, ular sayyoraning biror-bir joyiga xos emas. Shuning uchun ham BMT da qabul qilinishicha, aniq joysiz, aniq vaqtsiz va aniq miqdorsiz moddalar ifloslovchi moddalar, deb aytiladi. Bu holat turli yo‘llar - mexanik, kimyoviy, biologik va fizikaviy ifloslanish orqali boiadi. 1. Tabiatning mexanik ifloslanishida atmosferaga chang chiqishi, turli zaharli qattiq zarrachalar ham da ayrim predmetlaming tushishi tushuniladi. Masalan, kosmik apparatlar va raketalaming uchirilishi, ularning fazoda portlashi natijasida hozirgi kunda atmosferada 13000-14000 dan ortiq turli katta-kichiklikdagi metall parchalari, sun’iy yoidoshlar uchib yuribdi, ular kosmik apparatlar uchun juda xavflidir. Foydali yerlarda qurilgan va ularda yetishtirilgan sabzavot-poliz ekinlari (karam, pomidor, gul) dan keyin yerda polietilen parchalari qoladi. Ular tuproqda gaz va biologik modda almashinishini buzadi. Polietilen parchalari tuproqda ko‘p yillar saqlanib qoladi.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78392584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457201"/>
            <a:ext cx="8862522" cy="5584162"/>
          </a:xfrm>
        </p:spPr>
        <p:txBody>
          <a:bodyPr>
            <a:normAutofit/>
          </a:bodyPr>
          <a:lstStyle/>
          <a:p>
            <a:pPr algn="just"/>
            <a:r>
              <a:rPr lang="uz-Latn-UZ" sz="2400" dirty="0">
                <a:latin typeface="Times New Roman" pitchFamily="18" charset="0"/>
                <a:cs typeface="Times New Roman" pitchFamily="18" charset="0"/>
              </a:rPr>
              <a:t>Atrof-muhitning kimyoviy ifloslanishi - bu turli gazsimon, suyuq va qattiq kimyoviy elementlar va birikmalarning tabiatga tashlanishi va ularga salbiy ta ’sir o'tkazishdan iboratdir. M asalan, zavod va fabrikalar ham da avtotransportdan chiqayotgan zaharli gazsimon chiqindilar atmosfera havosini ifloslaydi. Turli kimyoviy birikmalar (gerbitsidlar, pestitsidlar va boshqalar)ning ekin m aydonlarida ko'plab ishlatilishi natijasida (54-55 kg/ga; Ozarbayjonda 183 kg/ga) tuproq zaharlanib, undagi biologik foydali organizmlar yo'qolib, tuproq unumdorligi kamayib, yerdan olingan mahsulot esa ekologik toza emasligi aniqlandi (tarvuz, uzum, qovun, piyoz, sabzi, kartoshka, bodring va boshqalar). O'zbekistonning paxta dalalariga o'rtacha 40-44 kg/gk zaharli pestitsidlar ishlatilgan; ularning 1 t (1990-yil hisobida)sing bahosi 11000 so'mdan 3 mln. so'mgacha turgan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845928048"/>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533401"/>
            <a:ext cx="9707880" cy="5507962"/>
          </a:xfrm>
        </p:spPr>
        <p:txBody>
          <a:bodyPr>
            <a:normAutofit/>
          </a:bodyPr>
          <a:lstStyle/>
          <a:p>
            <a:pPr algn="just"/>
            <a:r>
              <a:rPr lang="uz-Latn-UZ" sz="2400" b="1" dirty="0">
                <a:latin typeface="Times New Roman" pitchFamily="18" charset="0"/>
                <a:cs typeface="Times New Roman" pitchFamily="18" charset="0"/>
              </a:rPr>
              <a:t>Biologik ifloslanish </a:t>
            </a:r>
            <a:r>
              <a:rPr lang="uz-Latn-UZ" sz="2400" dirty="0">
                <a:latin typeface="Times New Roman" pitchFamily="18" charset="0"/>
                <a:cs typeface="Times New Roman" pitchFamily="18" charset="0"/>
              </a:rPr>
              <a:t>atrof-muhitga turli organik aerozollar, antibiotiklar, bakteriya-viruslar va boshqa mikroorganizmlarning tushishidan yuzaga keladi. Ular chirindi ko'p joylarda bo'lib, boshqa tirik jonzotlarda har xil kasalliklarning kelib chiqis</a:t>
            </a:r>
          </a:p>
          <a:p>
            <a:pPr algn="just"/>
            <a:r>
              <a:rPr lang="uz-Latn-UZ" sz="2400" dirty="0">
                <a:latin typeface="Times New Roman" pitchFamily="18" charset="0"/>
                <a:cs typeface="Times New Roman" pitchFamily="18" charset="0"/>
              </a:rPr>
              <a:t>Fizikaviy ifloslanish tabiatning o'lik va tirik jinslarining hammasiga bir tekisda ta’sir o'tkazadi. Bunday holatga turli ishlab chiqarishning qoldiqlaridagi elektromagnit, yorug'lik, issiqlik va ionli nurlanishlar sabab bo'ladi. Turli texnologik jarayonlar tabiatning turli qismlarini ifloslashi mumkin, jumladan, metallurgiya sexidan chiqqan chiqindilar atmosferani, galvanik sexning chiqindilari turli suv havzalarini ifloslaydi. Mashinasozlik texnologiyasida qattiq chiqindilar, shovqin va titrash (tebranish) kuzatiladi.higa sabab bo'ladi</a:t>
            </a:r>
            <a:r>
              <a:rPr lang="uz-Latn-UZ" sz="2400" dirty="0"/>
              <a:t>.</a:t>
            </a:r>
            <a:endParaRPr lang="ru-RU" sz="2400" dirty="0"/>
          </a:p>
        </p:txBody>
      </p:sp>
    </p:spTree>
    <p:extLst>
      <p:ext uri="{BB962C8B-B14F-4D97-AF65-F5344CB8AC3E}">
        <p14:creationId xmlns:p14="http://schemas.microsoft.com/office/powerpoint/2010/main" val="278072878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502920"/>
            <a:ext cx="9555480" cy="5852159"/>
          </a:xfrm>
        </p:spPr>
        <p:txBody>
          <a:bodyPr>
            <a:noAutofit/>
          </a:bodyPr>
          <a:lstStyle/>
          <a:p>
            <a:r>
              <a:rPr lang="uz-Latn-UZ" sz="2800" dirty="0">
                <a:latin typeface="Times New Roman" pitchFamily="18" charset="0"/>
                <a:cs typeface="Times New Roman" pitchFamily="18" charset="0"/>
              </a:rPr>
              <a:t>Tabiatda uchraydigan ayrim kimyoviy elementlar radioaktivlik xislatiga ega bo‘lib, ularning parchalanishi va elementlarga o ‘tish jarayonida nurlanish yuzaga keladi. Radioaktiv moddalarning yarim bo‘linishi bir necha soatdan 4,5 mlrd. yilga to‘g‘ri keladi. Muhitga tushgan radioaktiv moddalarga qarshi kurashishning yo‘li yo‘q, faqat ogohlantirish mumkin xolos, hattoki radioaktiv moddalarning muhitni zararlantirishini neytral holga keltiradigan biologik chirish va boshqa yo‘llari, mexanizmlari ham ma’lum emas. Radioaktiv moddalar yarim parchalanishiga (bir necha haftadan bir necha yil) qadar ular o'simlik va hayvonlar tanasiga o'tib bo'ladi. Ozuqa xalqasi bo'yicha o'simlikdan hayvonga, hayvondan insonga o'tib, uning organizmida to'planadi.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34894492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5280" y="457200"/>
            <a:ext cx="9509760" cy="6050279"/>
          </a:xfrm>
        </p:spPr>
        <p:txBody>
          <a:bodyPr>
            <a:noAutofit/>
          </a:bodyPr>
          <a:lstStyle/>
          <a:p>
            <a:pPr algn="just"/>
            <a:r>
              <a:rPr lang="uz-Latn-UZ" sz="2200" dirty="0">
                <a:latin typeface="Times New Roman" pitchFamily="18" charset="0"/>
                <a:cs typeface="Times New Roman" pitchFamily="18" charset="0"/>
              </a:rPr>
              <a:t>Radioaktiv moddalar ichida eng xavflisi stronsiy-90 va seziy137 hisoblanadi. Ular atmosferada yadro portlatilishida yuzaga keladi va atom sanoatining qoldiqlari sifatida muhitga tushadi. Bu ikki radioaktiv moddaning birinchisi stronsiy-90 umurtqali organizmlarni suyak to'qimalariga tez o'tadi, ikkinchisi seziy137 esa tana mushaklarida to'planadi va quyidagi salbiy holatlarni keltirib chiqaradi, ya’ni: - Radioaktiv nur olgan organizmda o'sish sekinlashadi, turli infeksiyalarga chidamsiz bo'ladi va organizm immunitetni yo'qotadi;</a:t>
            </a:r>
          </a:p>
          <a:p>
            <a:pPr algn="just"/>
            <a:r>
              <a:rPr lang="uz-Latn-UZ" sz="2200" dirty="0">
                <a:latin typeface="Times New Roman" pitchFamily="18" charset="0"/>
                <a:cs typeface="Times New Roman" pitchFamily="18" charset="0"/>
              </a:rPr>
              <a:t>- Umr qisqaradi, tabiiy o‘sish, ko'payish kamayadi, organizm vaqtincha yoki to'la naslsiz (sterilniy) bo'lib qoladi. - Turli yo'llar bilan tanadagi nasliy genlarning buzilishi natijasida ikkinchi va uchinchi avlodlarda ham buzilish yuzaga keladi. Radioaktiv moddalar organizm tanasida to'planib, juda og'ir, tiklab bo'lmaydigan salbiy holatlarni keltirib chiqaradi. Tadqiqotlarning ko'rsatishicha, radioaktiv moddalarning muhitdagi m iqdori 1000 rad bo'lganda inson o'ladi, 700 bo'lganda 90% va 200 rad bo'lganda esa 10% o'lim bo'ladi; radiatsiya 100 rad ko'rsatkichda bo'lganda rak kasalligi ko'payadi va inson to'la naslsiz-sterilizatsiyalanib qoladi.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406739415"/>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89560"/>
            <a:ext cx="9045786" cy="6065519"/>
          </a:xfrm>
        </p:spPr>
        <p:txBody>
          <a:bodyPr>
            <a:noAutofit/>
          </a:bodyPr>
          <a:lstStyle/>
          <a:p>
            <a:pPr algn="just"/>
            <a:r>
              <a:rPr lang="uz-Latn-UZ" sz="2400" dirty="0">
                <a:latin typeface="Times New Roman" pitchFamily="18" charset="0"/>
                <a:cs typeface="Times New Roman" pitchFamily="18" charset="0"/>
              </a:rPr>
              <a:t>Qirg‘iziston Respublikasida o'tkazilgan radioekologik tadqiqotlar bo'yicha, shu hududda 100 mln. m3 uran va toriy ruda qoldiqlari to'plangan. Respublikaning Talas (0,2-0,3 ber/ yil),Chu (0,2-0,4 ber), Jalolobod (0,3-0,5 ber/yil) hududlarida miqdor har xil. Ko'p radioaktiv ifloslanish Shakavtar qishlog'i, Maylisuv, Ko'k-yong'oq, Jalolobod rudniklari atrofida (K.O. Osmabekov, 1999) bo'lib, shu yerlarda tiriklikka ta ’siri sezilmoqda. Ifloslangan joyga yaqin yerdagi tuproqlarda 10 ga yaqin nurlanuvchi nukleidlar topilgan, ularga seziy-137, 134, kobalt60, marganets-54, sink-65, yevropiy-152,154,155, seriy-144, ifloslanish manbaidan 500 km narida eng uzoq saqlanuvchi seziy137 va kobalt-60 kabi izotoplar sezilarli darajada topilgan. Tuproqdagi eng ko'p miqdor oqova tushgan joydan 6 km narida bo'lib. 41 ki/km: ni tashkil qilgan, 25-500 km narida esa 3-10 ki/knrga teng bo'lgan.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68995202"/>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8161"/>
            <a:ext cx="9121986" cy="5523202"/>
          </a:xfrm>
        </p:spPr>
        <p:txBody>
          <a:bodyPr>
            <a:normAutofit/>
          </a:bodyPr>
          <a:lstStyle/>
          <a:p>
            <a:r>
              <a:rPr lang="uz-Latn-UZ" sz="2400" dirty="0">
                <a:latin typeface="Times New Roman" pitchFamily="18" charset="0"/>
                <a:cs typeface="Times New Roman" pitchFamily="18" charset="0"/>
              </a:rPr>
              <a:t>In so n faoliyati ta ’sirida sayyoradagi yer fondi yiliga taxm inan 8 m lrd. g ek targ a kam ayib b o rm o q d a, sh unday yerlar qishloq x o 'ja lig id a y aro q siz h olga k elm o q d a. D u n y o b o 'y ic h a 1961- 1983-yillar ichida h ar bir odam uchun haydaladigan yer m aydoni 0,45 d an 0,31 gektarga kam aygan. S obiq Ittifo q b o 'y ic h a 1989-yilning oxirida Y er fondi 2231 m ln . g e k ta r n i ta s h k il q ilg a n , s h u n d a n q ish lo q x o 'ja lik k a a jr a tilg a n y e r la r m a y d o n i 603 m ln . g e k ta r (y o k i 23% ), o 'rm o n z o rla r 33%, qolgan yerlar 40% ni tashkil qilgan. Q ishloq x o 'jalik yerlarining 226 m ln. gektari haydaladigan (10%) yerlar, o 'tlo q z o rla r esa 335 m ln. g e k ta r (15% ) ni tash k il e tg an edi. Q ishloq x o 'ja lik u ch u n yaroqsiz yerlarning 70% i, haydalgan yerlarning 60% i arid h u d u d lard a joylashgan.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73325903"/>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9601"/>
            <a:ext cx="8893386" cy="5431762"/>
          </a:xfrm>
        </p:spPr>
        <p:txBody>
          <a:bodyPr>
            <a:normAutofit/>
          </a:bodyPr>
          <a:lstStyle/>
          <a:p>
            <a:pPr>
              <a:lnSpc>
                <a:spcPct val="150000"/>
              </a:lnSpc>
            </a:pPr>
            <a:r>
              <a:rPr lang="uz-Latn-UZ" sz="2400" dirty="0">
                <a:latin typeface="Times New Roman" pitchFamily="18" charset="0"/>
                <a:cs typeface="Times New Roman" pitchFamily="18" charset="0"/>
              </a:rPr>
              <a:t>S a y y o ra n in g yer fo n d in in g 40,3 m ln. k m : ini o 'rm o n va d a ra x tz o rla r ta sh k il q ilad i, 28,5 m ln. k m :- ta b iiy o 'tlo q z o r, o 'tlo q -b u ta z o rla r, ekin m ay d o n lari-1 9 ,0 , q u ru q c h o 'l, dasht, q o y a la r, d en g iz q irg 'o q la ri - 18,2, m u z lik la r-1 6 ,3 . tu n d ra , o 'r m o n tu n d r a s i- 7 ,0 , q u tb va y u q o ri to g ' c h o ‘lla r i- 5 ,0 , an tro p o g en buzilgan jo y la r-^ ,5 , botqoqliklar-4,0, k o 'l, daryo, su v o m b o r la r in in g m a y d o n i- 3 ,2 , s a n o a t  v a  s h a h a r la r g a  m o 'ljallan gan yerlar-3 ,0 m ln. k m : ga teng.</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8964334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1961"/>
            <a:ext cx="8969586" cy="5599402"/>
          </a:xfrm>
        </p:spPr>
        <p:txBody>
          <a:bodyPr>
            <a:normAutofit/>
          </a:bodyPr>
          <a:lstStyle/>
          <a:p>
            <a:r>
              <a:rPr lang="uz-Latn-UZ" sz="2400" dirty="0">
                <a:latin typeface="Times New Roman" pitchFamily="18" charset="0"/>
                <a:cs typeface="Times New Roman" pitchFamily="18" charset="0"/>
              </a:rPr>
              <a:t>T u p ro q -Y e r q o b ig 'in in g yuza qism idagi y u p q a (bir necha m m dan 1,5-2 m qalinlikdagi), g 'o v ak , z a rra ch a la rd a n ib o rat hosildor qism idir. T u p ro q m ustaqil m u rak k ab tabiiy jism b o 'lib , u a tm o s fe ra , lito s fe ra va b io s fe ra n in g o 'z a r o v a b e v o sita tu ta sh g a n jo y id a fizikaviy, kim yoviy va b io lo g ik ja ra y o n la r natijasida m a ’lum v aq t m o b ay n id a hosil b o 'lad i.</a:t>
            </a:r>
          </a:p>
          <a:p>
            <a:r>
              <a:rPr lang="uz-Latn-UZ" sz="2400" dirty="0">
                <a:latin typeface="Times New Roman" pitchFamily="18" charset="0"/>
                <a:cs typeface="Times New Roman" pitchFamily="18" charset="0"/>
              </a:rPr>
              <a:t>T u p r o q h o sil b o ‘lish in in g en g m u h im o m illa rid a n b iri insonning xo'jalik faoliyati, y a’ni o 'rm o n lam i kesib, o 'tlo q yoki ekinzorga aylantirish, yaylovda m ol boqish, tuproqqa o 'g 'it solish, yerlam i sug'orish yoki quritish va boshqalar hisoblanadi. Bulam ing ham m asi tuproqning tarkibi va xossalariga keskin ta ’sir ko'rsatadi.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87215508"/>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02921"/>
            <a:ext cx="8984826" cy="5538442"/>
          </a:xfrm>
        </p:spPr>
        <p:txBody>
          <a:bodyPr>
            <a:normAutofit/>
          </a:bodyPr>
          <a:lstStyle/>
          <a:p>
            <a:r>
              <a:rPr lang="uz-Latn-UZ" sz="2400" dirty="0">
                <a:latin typeface="Times New Roman" pitchFamily="18" charset="0"/>
                <a:cs typeface="Times New Roman" pitchFamily="18" charset="0"/>
              </a:rPr>
              <a:t>T u p ro q - tabiiy landshaftning oynasi, u nda tab iatn in g barch a xil o 'z a ro ta ’sir va aloqalari g o 'y o bir m ark azg a jam lan g an d ek aks etgan. B inobarin, tu p ro q turli lan d sh aftlarn in g ju d a k o 'p xususiyatlarini o 'z id a m ujassam lashtirgan. E ng m uhim i shuki, tu p ro q yerdagi o rg a n ik h a y o tn in g m an b ai, ayni v a q td a o 'z i ham o rg a n ik h ay o tn in g m ahsuli b o 'lib , u bilan o 'z a ro uzviy a lo q a d a d ir. T u p ro q n in g inson va h ay v o n lar u ch u n y an a bir a h a m iy a ti, u n in g ta r k ib id a g i m ik r o e le m e n tla r n in g tir ik o rg an izm lar tark ib ig a o 'tish id ir. D em ak, tu p ro q n in g kim yoviy ta rk ib i o 'sim lik lar va h ay v o n lar orqali insonga o 'ta d i, uning so g 'lig 'ig a ta ’sir k o 'rsa ta d i.</a:t>
            </a:r>
          </a:p>
          <a:p>
            <a:r>
              <a:rPr lang="pt-BR" sz="2400" dirty="0">
                <a:solidFill>
                  <a:srgbClr val="FF0000"/>
                </a:solidFill>
                <a:latin typeface="Times New Roman" pitchFamily="18" charset="0"/>
                <a:cs typeface="Times New Roman" pitchFamily="18" charset="0"/>
              </a:rPr>
              <a:t>T u p r o q n in g o 'z - o 'z i d a n to z a la n is h i, u n in g m u h im san itariy a-g ig iy en a va m e d itsin a a h a m iy a tig a ega ek anligini k o 'r s a ta d i. </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219644719"/>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9228666" cy="5614642"/>
          </a:xfrm>
        </p:spPr>
        <p:txBody>
          <a:bodyPr>
            <a:normAutofit/>
          </a:bodyPr>
          <a:lstStyle/>
          <a:p>
            <a:pPr algn="just"/>
            <a:r>
              <a:rPr lang="uz-Latn-UZ" sz="2400" dirty="0">
                <a:latin typeface="Times New Roman" pitchFamily="18" charset="0"/>
                <a:cs typeface="Times New Roman" pitchFamily="18" charset="0"/>
              </a:rPr>
              <a:t>T u p ro q eroziyasi tufayli sayyoraning x o 'jalik hisobidagi 1,6- 2,0 m ln. k m 2 h o s ild o r y e rla rin in g 1,4—1,6 m ln. k m 2 q ism an buzilgan, u n u m dorligini y o 'q o tg a n . H a r yili eroziya tufayli 50- 70 m ing k m 2 yer qishloq x o 'jalik h isobidan chiqib ketadi. Bu fo y d a la n ila d ig a n y e rla rn in g y ilig a 3% i d e m a k d ir. T u rli sabablarga k o 'ra , R ossiya, M D H n in g 73% foydali yerlari, A Q Sh ning esa 75% ekin m aydonlarining tu p ro g 'i eroziyaga uchraydi. Sobiq Ittifo q d a tu p ro q n i eroziyadan saqlash uchun yiliga 10- 11 m lrd. so 'm s a rf qilingan.</a:t>
            </a:r>
          </a:p>
          <a:p>
            <a:pPr marL="0" indent="0" algn="just">
              <a:buNone/>
            </a:pPr>
            <a:endParaRPr lang="ru-RU" sz="2400" dirty="0">
              <a:latin typeface="Times New Roman" pitchFamily="18" charset="0"/>
              <a:cs typeface="Times New Roman" pitchFamily="18" charset="0"/>
            </a:endParaRPr>
          </a:p>
        </p:txBody>
      </p:sp>
      <p:sp>
        <p:nvSpPr>
          <p:cNvPr id="4" name="Прямоугольник 3"/>
          <p:cNvSpPr/>
          <p:nvPr/>
        </p:nvSpPr>
        <p:spPr>
          <a:xfrm>
            <a:off x="320040" y="3619262"/>
            <a:ext cx="9448800" cy="2862322"/>
          </a:xfrm>
          <a:prstGeom prst="rect">
            <a:avLst/>
          </a:prstGeom>
        </p:spPr>
        <p:txBody>
          <a:bodyPr wrap="square">
            <a:spAutoFit/>
          </a:bodyPr>
          <a:lstStyle/>
          <a:p>
            <a:r>
              <a:rPr lang="uz-Latn-UZ" dirty="0"/>
              <a:t>Turli mamlakatlarda haydalgan yer yuzasining eroziyaga</a:t>
            </a:r>
          </a:p>
          <a:p>
            <a:r>
              <a:rPr lang="uz-Latn-UZ" dirty="0"/>
              <a:t>uchrashi (L. B raun va b o shqalar, 1989)</a:t>
            </a:r>
          </a:p>
          <a:p>
            <a:pPr algn="ctr"/>
            <a:r>
              <a:rPr lang="uz-Latn-UZ" dirty="0"/>
              <a:t>M am lakatlar     Haydalgan yerlarning umumiy maydoni, mln. ark                                                                                                                 Tiklab bo‘ lmaydi          tuproq, mln. t</a:t>
            </a:r>
          </a:p>
          <a:p>
            <a:r>
              <a:rPr lang="uz-Latn-UZ" dirty="0"/>
              <a:t>AQSh                                             413                                   1500</a:t>
            </a:r>
          </a:p>
          <a:p>
            <a:r>
              <a:rPr lang="uz-Latn-UZ" dirty="0"/>
              <a:t>Sobiq Ittifoq                                  620                                      2300</a:t>
            </a:r>
          </a:p>
          <a:p>
            <a:r>
              <a:rPr lang="uz-Latn-UZ" dirty="0"/>
              <a:t>Hindiston                                       346                                      4700</a:t>
            </a:r>
          </a:p>
          <a:p>
            <a:r>
              <a:rPr lang="uz-Latn-UZ" dirty="0"/>
              <a:t>Xitoy                                              245                                      3300</a:t>
            </a:r>
          </a:p>
          <a:p>
            <a:r>
              <a:rPr lang="uz-Latn-UZ" dirty="0"/>
              <a:t>Boshqa mamlakatlar                        1499                                        10900</a:t>
            </a:r>
          </a:p>
          <a:p>
            <a:r>
              <a:rPr lang="uz-Latn-UZ" dirty="0"/>
              <a:t>JAMI                                                 3123                                       22700</a:t>
            </a:r>
            <a:endParaRPr lang="ru-RU" dirty="0"/>
          </a:p>
        </p:txBody>
      </p:sp>
    </p:spTree>
    <p:extLst>
      <p:ext uri="{BB962C8B-B14F-4D97-AF65-F5344CB8AC3E}">
        <p14:creationId xmlns:p14="http://schemas.microsoft.com/office/powerpoint/2010/main" val="232454515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0520" y="502920"/>
            <a:ext cx="9814560" cy="6126479"/>
          </a:xfrm>
        </p:spPr>
        <p:txBody>
          <a:bodyPr>
            <a:noAutofit/>
          </a:bodyPr>
          <a:lstStyle/>
          <a:p>
            <a:r>
              <a:rPr lang="uz-Latn-UZ" sz="2400" dirty="0">
                <a:latin typeface="Times New Roman" pitchFamily="18" charset="0"/>
                <a:cs typeface="Times New Roman" pitchFamily="18" charset="0"/>
              </a:rPr>
              <a:t>Hosildor yerlar va o‘tloqzorlar m ay d o n in in g k a m a y ish id a sham olning ta ’siri kuchlidir. K a tta kuchga ega b o ‘lgan sham ol yer b etid ag i h o sild o r qatlam n i, c h o ‘llard an q u m -sh ag ‘allarn i bir jo y d a n ikkinchi joyga uchirib k etadi. M asalan , 1990-yilgi k o sm ik s u ra tla rn in g k o 'rs a tis h ic h a , O ro ln in g q u rib q o lg a n jo y la rid a n 90 m ln. t c h a n g -tu z -q u m n i, K a lm ik iy a n in g q o ra yerlaridan esa 1,5 m ln. t changni uchirib ketgan. R ossiyaning jan u b iy tu m an larid a bun d ay kuchli sham o llar (30-40 m /s) 1928, 1969, 1984-yillarda kuzatilgan. Ju m lad an , R o sto v -D o n shahri m eteostansiyasining axborotiga k o ‘ra, b a h o rd a sham olli k u n lar 15% ni, y ozda 68%, k u zd a 16%, q ish d a 1% ni tashkil qiladi. </a:t>
            </a:r>
          </a:p>
          <a:p>
            <a:r>
              <a:rPr lang="uz-Latn-UZ" sz="2400" dirty="0">
                <a:latin typeface="Times New Roman" pitchFamily="18" charset="0"/>
                <a:cs typeface="Times New Roman" pitchFamily="18" charset="0"/>
              </a:rPr>
              <a:t>In so n n in g k o 'p yillar dav o m id a tinim siz yerdan foydalanishi n atijasid a V olga b o 'y i, U k ra in a , Q o z o g 'isto n , T u rk isto n n in g u n u m d o r ek in m a y d o n la ri ish d a n ch iq d i. Y e rn in g 0-30 sm qalinligida gum usning m iqdori 7-10-13% yoki g ek tarig a 210— 390 t ga kam aygan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806319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92749"/>
            <a:ext cx="10256520" cy="6328091"/>
          </a:xfrm>
        </p:spPr>
        <p:txBody>
          <a:bodyPr>
            <a:noAutofit/>
          </a:bodyPr>
          <a:lstStyle/>
          <a:p>
            <a:r>
              <a:rPr lang="uz-Latn-UZ" sz="2400" dirty="0">
                <a:latin typeface="Times New Roman" pitchFamily="18" charset="0"/>
                <a:cs typeface="Times New Roman" pitchFamily="18" charset="0"/>
              </a:rPr>
              <a:t>D u n y o b o 'y ic h a h a y d a lg a n y e rla rd a n tik la n m a y d ig a n tuproq n in g y o 'q b o 'lish m iq d o ri 23 m lrd. t ni tashkil qiladi. Bu narsa Hindiston , X itoyda sezilarli d ara ja d a b o 'lib , AQShda ha r g ek tar hay d alg an yerdan 25-41 t/ga, G ruziyada 55-56 t/ga, M o ld o v a d a 39-40, V olga b o 'y i tu m a n la rid a 1,7-2,5, K av k az o rti y e rla rid a 25-26 t/ga atrofida tuproq e ro z iy a s a b a b li y o 'q o la d i</a:t>
            </a:r>
          </a:p>
          <a:p>
            <a:r>
              <a:rPr lang="uz-Latn-UZ" sz="2400" dirty="0">
                <a:latin typeface="Times New Roman" pitchFamily="18" charset="0"/>
                <a:cs typeface="Times New Roman" pitchFamily="18" charset="0"/>
              </a:rPr>
              <a:t>K eyingi b ir n e c h a 10 yil ich id a yer sharidagi q a to r m am lak atlard a xilm a-xil pestitsid lard an keng foydalanildi. C hunki bu kim yoviy m o d d alar z a ra rk u n an d a la r, b egona o 'tla r va o 'sim lik k asallik larig a q arsh i m u v affaq iy at bilan k u rash ish g a im kon berdi. B iroq o 'sim lik larn i kim yoviy m u h o faza qilish v o sitalaridan h ad d an tash q ari keng foydalanish salbiy oq ib atlarg a olib keldi. B a’zi bir gerbitsidlar tu p ro q d a m u stah k am o 'm a sh ib , to b o ra k o 'p ro q to 'p la n a bordi. Bu esa m ik ro o rg an izm larn in g tu p ro q hosil qilishdagi foydali faoliyatiga salbiy ta ’sir k o 'rsa td i. Shuning uchun h a m k o 'p g in a tu rg 'u n va zah arli kim yoviy m o d d a la rd a n foydalanish hozirgi v aq td a taqiqlangan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7185321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2441"/>
            <a:ext cx="9381066" cy="5568922"/>
          </a:xfrm>
        </p:spPr>
        <p:txBody>
          <a:bodyPr>
            <a:noAutofit/>
          </a:bodyPr>
          <a:lstStyle/>
          <a:p>
            <a:r>
              <a:rPr lang="uz-Latn-UZ" sz="2400" dirty="0">
                <a:latin typeface="Times New Roman" pitchFamily="18" charset="0"/>
                <a:cs typeface="Times New Roman" pitchFamily="18" charset="0"/>
              </a:rPr>
              <a:t>Y er y u z in in g u m u m iy m a y d o n i 510 m ln . k m 2 g a te n g , sh u n d an q u ru q lik 149 m ln. k m 2 yoki 29%, qolgan 71% ni D u n y o o k ean i tash k il q ilad i. S h u n g a q a ra m a sd a n say y o ra b io m assasining 99 foizi q u ru q lik d a hosil b o 'la d i. Shu b io m assan in g 97-98% ini o 'sim lik lar, q o lg an 2% ni h ay v o n lar hosil qiladi. Q u ru q o rganik m o d d a b o 'y ich a o 'rta c h a 5,5*1012 to n n an i tashkil etadi. </a:t>
            </a:r>
          </a:p>
          <a:p>
            <a:r>
              <a:rPr lang="uz-Latn-UZ" sz="2400" dirty="0">
                <a:latin typeface="Times New Roman" pitchFamily="18" charset="0"/>
                <a:cs typeface="Times New Roman" pitchFamily="18" charset="0"/>
              </a:rPr>
              <a:t>H o z irg i v a q td a Y e rn in g b io s fe ra s id a 20 m in g d a n o rtiq z a m b u ru g 'la r, 23 m ing y o 'sin lar, 9 m ing p a p o ro tn ik la r, 640 ochiq u ru g 'li va 200 m ingdan ortiq yopiq u ru g 'li o 'sim lik tu rlari u ch ray d i. O 'sim lik tu rla rin in g ta rq a lish i b o 'y ic h a g o la rk tik h u d u d la r id a n tu r la r so n i k a m r o q d ir , lek in p a le a rk tik va n e o tro p ik v ilo y atlar h u d u d la rid a o 'sim lik tu rla rin in g xilm axilligi va sonining boyligi kuzatiladi.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15541988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33401"/>
            <a:ext cx="8596668" cy="5507962"/>
          </a:xfrm>
        </p:spPr>
        <p:txBody>
          <a:bodyPr>
            <a:normAutofit/>
          </a:bodyPr>
          <a:lstStyle/>
          <a:p>
            <a:r>
              <a:rPr lang="uz-Latn-UZ" sz="2400" dirty="0">
                <a:latin typeface="Times New Roman" pitchFamily="18" charset="0"/>
                <a:cs typeface="Times New Roman" pitchFamily="18" charset="0"/>
              </a:rPr>
              <a:t>O 'sim liklarning tu rlar soni E ro n -T u ro n tekisliklarida 704 dan 1647 ga, P o m ir-O lo y to g 'li tu m a n la rid a esa 3460 d a n o rtiq , Q izilq u m c h o 'l h u d u d id a esa h am m asi b o 'lib 940 a tro fid a o 'sim lik tu rla ri topilgan. H ozirgi m a ’lu m o tlarg a k o 'ra , O 'rta O siyo h u d u d id a 11-12 m ing gulli o'sim lik lar, 3,5-4000 a tro fid a z am b u ru g 'lar, 3,8-4000 a tro fid a s u v o 'tla r va 400 d a n o rtiq y o 'sin la rn in g tu r va tu r v a k illa ri a n iq la n g a n . F a q a t O 'z b e k is to n d a 4200 ta y u k sak o 'sim lik larn in g tu rlari m a ’lum . O 'rta O siyo b o 'y ic h a quyi va yuksak o 'sim lik larn in g um um iy tu rlar soni 20000 atro fid ad 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2498285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0081"/>
            <a:ext cx="8923866" cy="5401282"/>
          </a:xfrm>
        </p:spPr>
        <p:txBody>
          <a:bodyPr>
            <a:normAutofit/>
          </a:bodyPr>
          <a:lstStyle/>
          <a:p>
            <a:r>
              <a:rPr lang="uz-Latn-UZ" sz="2400" dirty="0">
                <a:latin typeface="Times New Roman" pitchFamily="18" charset="0"/>
                <a:cs typeface="Times New Roman" pitchFamily="18" charset="0"/>
              </a:rPr>
              <a:t>Tuproq juda ko'plab organizmlar uchun o'ziga xos yashash muhiti vazifasini bajaradi. Ayniqsa, quyi darajadagi mavjudotlar va hasharotlar hamda ko'plab hayvonlarning hayoti tuproq bilan chambarchas bog'liqdir. Bir gramm tuproqda 1,5 mln.gacha amyoba, infuzoriya, suv o'tlari kabi sodda organizmlar va 3 mlrd. donagacha mikrob va bakteriyalar yashashi mumkin. Tuproq biosferada kechadigan qariyb barcha jarayonlarda muhim komponent sifatida ishtirok etadi. Biologik (kichik) modda aylanishida, ekotizim va biosferaning barqarorligini ta 'm inlashda yetakchi o'rin tutadi. Uning ekologik ahamiyatlaridan biri shuki, u biosferadagi o'z-o'zini tozalash jarayonida asosiy rol o'ynaydi, atrof-muhitni ifloslovchi juda ko'plab moddalarga nisbatan tabiiy, universal, biologik adsorbent va neytralizator hisoblanadi.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5787502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0081"/>
            <a:ext cx="8893386" cy="5401282"/>
          </a:xfrm>
        </p:spPr>
        <p:txBody>
          <a:bodyPr>
            <a:normAutofit/>
          </a:bodyPr>
          <a:lstStyle/>
          <a:p>
            <a:pPr algn="just"/>
            <a:r>
              <a:rPr lang="uz-Latn-UZ" sz="2400" dirty="0">
                <a:latin typeface="Times New Roman" pitchFamily="18" charset="0"/>
                <a:cs typeface="Times New Roman" pitchFamily="18" charset="0"/>
              </a:rPr>
              <a:t>Hozircha amaliyotda o'simliklarni gidropon, acropon, plastopon kabi tuproqsiz o'stirish usullari mavjud bo'lsa-da, ilm-fan tabiiy tuproq o'rniga sun'iysini taklif qilishga qodir emas. Shuning uchun tuproqlarni muhofazalash va ulardan oqilona foydalanish eng dolzarb ekologik masalalardan biri hisoblanadi. Ekologik nuqtai nazardan tuproq tugaydigan, qayta tiklanadigan resurslar guruhiga mansub, ya'ni tegishli qulay sharoit yaratilsa tuproqlardan foydalanish imkoniyati cheksizdir. Yer yoki yer resurslari deyilganda quruqlikning har qanday yuzasi (maydoni) tushuniladi. Ammo bir qator ilmiy adabiyotlarda, jumladan, ekologiyada ham yer va tuproq birbiriga yaqin m a'nodosh atama tarzida qo'llaniladi Insonning ko'plab ishlab chiqarish faoliyatlari yer resurslari bilan bevosita yoki bilvosita bog'liqdir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21400344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8782" y="290112"/>
            <a:ext cx="9278224" cy="5632311"/>
          </a:xfrm>
          <a:prstGeom prst="rect">
            <a:avLst/>
          </a:prstGeom>
        </p:spPr>
        <p:txBody>
          <a:bodyPr wrap="square">
            <a:spAutoFit/>
          </a:bodyPr>
          <a:lstStyle/>
          <a:p>
            <a:r>
              <a:rPr lang="ru-RU" sz="2400" b="1" dirty="0">
                <a:latin typeface="Times New Roman" pitchFamily="18" charset="0"/>
                <a:cs typeface="Times New Roman" pitchFamily="18" charset="0"/>
              </a:rPr>
              <a:t>MAVZU:TUPROQ STRUKTURASI. </a:t>
            </a:r>
            <a:r>
              <a:rPr lang="en-US" sz="2400" b="1" dirty="0">
                <a:latin typeface="Times New Roman" pitchFamily="18" charset="0"/>
                <a:cs typeface="Times New Roman" pitchFamily="18" charset="0"/>
              </a:rPr>
              <a:t>TUPROK STRUKTURASINING </a:t>
            </a:r>
            <a:r>
              <a:rPr lang="en-US" sz="2400" b="1" dirty="0" err="1">
                <a:latin typeface="Times New Roman" pitchFamily="18" charset="0"/>
                <a:cs typeface="Times New Roman" pitchFamily="18" charset="0"/>
              </a:rPr>
              <a:t>BUZILIShI</a:t>
            </a:r>
            <a:r>
              <a:rPr lang="en-US" sz="2400" b="1" dirty="0">
                <a:latin typeface="Times New Roman" pitchFamily="18" charset="0"/>
                <a:cs typeface="Times New Roman" pitchFamily="18" charset="0"/>
              </a:rPr>
              <a:t> VA </a:t>
            </a:r>
            <a:r>
              <a:rPr lang="en-US" sz="2400" b="1" dirty="0" err="1">
                <a:latin typeface="Times New Roman" pitchFamily="18" charset="0"/>
                <a:cs typeface="Times New Roman" pitchFamily="18" charset="0"/>
              </a:rPr>
              <a:t>TIKLASh</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r>
              <a:rPr lang="ru-RU" sz="2400" b="1" dirty="0" err="1">
                <a:latin typeface="Times New Roman" pitchFamily="18" charset="0"/>
                <a:cs typeface="Times New Roman" pitchFamily="18" charset="0"/>
              </a:rPr>
              <a:t>Reja</a:t>
            </a:r>
            <a:r>
              <a:rPr lang="ru-RU"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u="sng" dirty="0" err="1">
                <a:latin typeface="Times New Roman" pitchFamily="18" charset="0"/>
                <a:cs typeface="Times New Roman" pitchFamily="18" charset="0"/>
                <a:hlinkClick r:id="rId2"/>
              </a:rPr>
              <a:t>strukturasi</a:t>
            </a:r>
            <a:r>
              <a:rPr lang="en-US" sz="2400" b="1" u="sng" dirty="0">
                <a:latin typeface="Times New Roman" pitchFamily="18" charset="0"/>
                <a:cs typeface="Times New Roman" pitchFamily="18" charset="0"/>
                <a:hlinkClick r:id="rId2"/>
              </a:rPr>
              <a:t> </a:t>
            </a:r>
            <a:r>
              <a:rPr lang="en-US" sz="2400" b="1" u="sng" dirty="0" err="1">
                <a:latin typeface="Times New Roman" pitchFamily="18" charset="0"/>
                <a:cs typeface="Times New Roman" pitchFamily="18" charset="0"/>
                <a:hlinkClick r:id="rId2"/>
              </a:rPr>
              <a:t>xaqida</a:t>
            </a:r>
            <a:r>
              <a:rPr lang="en-US" sz="2400" b="1" u="sng" dirty="0">
                <a:latin typeface="Times New Roman" pitchFamily="18" charset="0"/>
                <a:cs typeface="Times New Roman" pitchFamily="18" charset="0"/>
                <a:hlinkClick r:id="rId2"/>
              </a:rPr>
              <a:t> </a:t>
            </a:r>
            <a:r>
              <a:rPr lang="en-US" sz="2400" b="1" u="sng" dirty="0" err="1">
                <a:latin typeface="Times New Roman" pitchFamily="18" charset="0"/>
                <a:cs typeface="Times New Roman" pitchFamily="18" charset="0"/>
                <a:hlinkClick r:id="rId2"/>
              </a:rPr>
              <a:t>tushuncha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strukturasining</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turlari</a:t>
            </a: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Strukturaning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agronomik</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ahamiyati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strukturaning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buzilish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sabablari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tiklash</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nam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sig’imi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turlari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o’tkazuvchanligi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ko’tarish</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qobiliyati</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rejimi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boshqarish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yaxshilash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tadbirlari</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havosi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xossalari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rejimi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yaxshilash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tadbirlari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5300981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6837" y="576326"/>
            <a:ext cx="9227890" cy="5509200"/>
          </a:xfrm>
          <a:prstGeom prst="rect">
            <a:avLst/>
          </a:prstGeom>
        </p:spPr>
        <p:txBody>
          <a:bodyPr wrap="square">
            <a:spAutoFit/>
          </a:bodyPr>
          <a:lstStyle/>
          <a:p>
            <a:r>
              <a:rPr lang="en-US" sz="3200" dirty="0" err="1">
                <a:solidFill>
                  <a:srgbClr val="FF0000"/>
                </a:solidFill>
                <a:latin typeface="Times New Roman" pitchFamily="18" charset="0"/>
                <a:cs typeface="Times New Roman" pitchFamily="18" charset="0"/>
              </a:rPr>
              <a:t>Struktura</a:t>
            </a:r>
            <a:r>
              <a:rPr lang="en-US" sz="3200" dirty="0">
                <a:latin typeface="Times New Roman" pitchFamily="18" charset="0"/>
                <a:cs typeface="Times New Roman" pitchFamily="18" charset="0"/>
              </a:rPr>
              <a:t> - </a:t>
            </a:r>
            <a:r>
              <a:rPr lang="en-US" sz="3200" dirty="0" err="1">
                <a:latin typeface="Times New Roman" pitchFamily="18" charset="0"/>
                <a:cs typeface="Times New Roman" pitchFamily="18" charset="0"/>
              </a:rPr>
              <a:t>tuproq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unumdorligi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ekinlar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hosildorligini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belgilovchi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agronomik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xossadir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qator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fizikaviy</a:t>
            </a:r>
            <a:r>
              <a:rPr lang="en-US" sz="3200" dirty="0">
                <a:latin typeface="Times New Roman" pitchFamily="18" charset="0"/>
                <a:cs typeface="Times New Roman" pitchFamily="18" charset="0"/>
              </a:rPr>
              <a:t>, </a:t>
            </a:r>
            <a:r>
              <a:rPr lang="en-US" sz="3200" u="sng" dirty="0" err="1">
                <a:latin typeface="Times New Roman" pitchFamily="18" charset="0"/>
                <a:cs typeface="Times New Roman" pitchFamily="18" charset="0"/>
                <a:hlinkClick r:id="rId2"/>
              </a:rPr>
              <a:t>fizik-mexanik</a:t>
            </a:r>
            <a:r>
              <a:rPr lang="en-US" sz="3200" u="sng" dirty="0">
                <a:latin typeface="Times New Roman" pitchFamily="18" charset="0"/>
                <a:cs typeface="Times New Roman" pitchFamily="18" charset="0"/>
                <a:hlinkClick r:id="rId2"/>
              </a:rPr>
              <a:t> </a:t>
            </a:r>
            <a:r>
              <a:rPr lang="en-US" sz="3200" u="sng" dirty="0" err="1">
                <a:latin typeface="Times New Roman" pitchFamily="18" charset="0"/>
                <a:cs typeface="Times New Roman" pitchFamily="18" charset="0"/>
                <a:hlinkClick r:id="rId2"/>
              </a:rPr>
              <a:t>xossalari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suv-havo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issiqlik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oziqa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rejimi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hamda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kechadigan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mikrobiologik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jarayonlar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strukturasi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bevosita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bog’liq</a:t>
            </a:r>
            <a:r>
              <a:rPr lang="en-US"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a:p>
            <a:r>
              <a:rPr lang="en-US" sz="3200" dirty="0" err="1">
                <a:solidFill>
                  <a:srgbClr val="FF0000"/>
                </a:solidFill>
                <a:latin typeface="Times New Roman" pitchFamily="18" charset="0"/>
                <a:cs typeface="Times New Roman" pitchFamily="18" charset="0"/>
              </a:rPr>
              <a:t>Tuproq</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paydo</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bo’lish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jarayonlari</a:t>
            </a:r>
            <a:r>
              <a:rPr lang="en-US" sz="3200" dirty="0">
                <a:solidFill>
                  <a:srgbClr val="FF0000"/>
                </a:solidFill>
                <a:latin typeface="Times New Roman" pitchFamily="18" charset="0"/>
                <a:cs typeface="Times New Roman" pitchFamily="18" charset="0"/>
              </a:rPr>
              <a:t> </a:t>
            </a:r>
            <a:r>
              <a:rPr lang="en-US" sz="3200" dirty="0" err="1">
                <a:latin typeface="Times New Roman" pitchFamily="18" charset="0"/>
                <a:cs typeface="Times New Roman" pitchFamily="18" charset="0"/>
              </a:rPr>
              <a:t>natijasida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tuproqdagi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turli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mexanik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elementlar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bir-biri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asosan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gumus</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kalsiy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ta’sirida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birikib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donador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bo’lakchalar</a:t>
            </a:r>
            <a:r>
              <a:rPr lang="en-US" sz="3200" dirty="0">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uvoqchalar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hosil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unga</a:t>
            </a:r>
            <a:r>
              <a:rPr lang="en-US" sz="3200" dirty="0">
                <a:latin typeface="Times New Roman" pitchFamily="18" charset="0"/>
                <a:cs typeface="Times New Roman" pitchFamily="18" charset="0"/>
              </a:rPr>
              <a:t> </a:t>
            </a:r>
            <a:r>
              <a:rPr lang="en-US" sz="3200" dirty="0">
                <a:solidFill>
                  <a:srgbClr val="FF0000"/>
                </a:solidFill>
                <a:latin typeface="Times New Roman" pitchFamily="18" charset="0"/>
                <a:cs typeface="Times New Roman" pitchFamily="18" charset="0"/>
              </a:rPr>
              <a:t>s t r u k t u r a </a:t>
            </a:r>
            <a:r>
              <a:rPr lang="en-US" sz="3200" dirty="0" err="1">
                <a:solidFill>
                  <a:srgbClr val="FF0000"/>
                </a:solidFill>
                <a:latin typeface="Times New Roman" pitchFamily="18" charset="0"/>
                <a:cs typeface="Times New Roman" pitchFamily="18" charset="0"/>
              </a:rPr>
              <a:t>a</a:t>
            </a:r>
            <a:r>
              <a:rPr lang="en-US" sz="3200" dirty="0">
                <a:solidFill>
                  <a:srgbClr val="FF0000"/>
                </a:solidFill>
                <a:latin typeface="Times New Roman" pitchFamily="18" charset="0"/>
                <a:cs typeface="Times New Roman" pitchFamily="18" charset="0"/>
              </a:rPr>
              <a:t> g r ye g a t l a r 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yoki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bo’lakchalari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deyiladi</a:t>
            </a:r>
            <a:r>
              <a:rPr lang="en-US"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78221917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43281" y="239510"/>
            <a:ext cx="9404057" cy="6010288"/>
          </a:xfrm>
        </p:spPr>
        <p:txBody>
          <a:bodyPr>
            <a:noAutofit/>
          </a:bodyPr>
          <a:lstStyle/>
          <a:p>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bo’lakchalar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qobiliyatiga</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 t r u k t u r a</a:t>
            </a:r>
            <a:r>
              <a:rPr lang="uz-Latn-UZ" sz="2400" dirty="0">
                <a:solidFill>
                  <a:srgbClr val="FF00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h o l a t i,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yig’indisiga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 t r u k t u r a s i deb </a:t>
            </a:r>
            <a:r>
              <a:rPr lang="en-US" sz="2400" dirty="0" err="1">
                <a:solidFill>
                  <a:srgbClr val="FF0000"/>
                </a:solidFill>
                <a:latin typeface="Times New Roman" pitchFamily="18" charset="0"/>
                <a:cs typeface="Times New Roman" pitchFamily="18" charset="0"/>
              </a:rPr>
              <a:t>ataladi</a:t>
            </a:r>
            <a:r>
              <a:rPr lang="en-US" sz="2400" dirty="0">
                <a:solidFill>
                  <a:srgbClr val="FF0000"/>
                </a:solidFill>
                <a:latin typeface="Times New Roman" pitchFamily="18" charset="0"/>
                <a:cs typeface="Times New Roman" pitchFamily="18" charset="0"/>
              </a:rPr>
              <a:t>.</a:t>
            </a:r>
            <a:r>
              <a:rPr lang="en-US" sz="2400" dirty="0">
                <a:latin typeface="Times New Roman" pitchFamily="18" charset="0"/>
                <a:cs typeface="Times New Roman" pitchFamily="18" charset="0"/>
              </a:rPr>
              <a:t> Qum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o’rganayotganda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morflogik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belgisi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ikkinchidan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tuproq</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fizikaviy</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xossalariga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V.V.Dokuchayev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P.A.Kostichev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K.K.Gedroys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A.G.Doyarenko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I.N.Antipov-Karatayev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N.A.Kachinskiy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N.I.Savvinov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A.F.Tyulin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D.V.Xan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S.N.Rijov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M.U.Umarov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L.T.Tursunov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chet</a:t>
            </a:r>
            <a:r>
              <a:rPr lang="en-US" sz="2400" dirty="0">
                <a:latin typeface="Times New Roman" pitchFamily="18" charset="0"/>
                <a:cs typeface="Times New Roman" pitchFamily="18" charset="0"/>
              </a:rPr>
              <a:t> el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batafsil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o’rganilgan</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sz="2000" dirty="0"/>
          </a:p>
        </p:txBody>
      </p:sp>
    </p:spTree>
    <p:extLst>
      <p:ext uri="{BB962C8B-B14F-4D97-AF65-F5344CB8AC3E}">
        <p14:creationId xmlns:p14="http://schemas.microsoft.com/office/powerpoint/2010/main" val="322482066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67780" y="214343"/>
            <a:ext cx="9232057" cy="6094178"/>
          </a:xfrm>
        </p:spPr>
        <p:txBody>
          <a:bodyPr>
            <a:noAutofit/>
          </a:bodyPr>
          <a:lstStyle/>
          <a:p>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tipi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xarakterli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kubsimon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prizmasimon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plitasimon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ajratiladi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gruppalarga</a:t>
            </a:r>
            <a:r>
              <a:rPr lang="en-US" sz="2400" dirty="0">
                <a:latin typeface="Times New Roman" pitchFamily="18" charset="0"/>
                <a:cs typeface="Times New Roman" pitchFamily="18" charset="0"/>
              </a:rPr>
              <a:t>: 1) &gt;10 mm, </a:t>
            </a:r>
            <a:r>
              <a:rPr lang="en-US" sz="2400" u="sng" dirty="0" err="1">
                <a:latin typeface="Times New Roman" pitchFamily="18" charset="0"/>
                <a:cs typeface="Times New Roman" pitchFamily="18" charset="0"/>
                <a:hlinkClick r:id="rId2"/>
              </a:rPr>
              <a:t>kesakli</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2) 10-0,25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 0,25-0,01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dag’al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4) 0,01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0,25-10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a k r o s t r u k t u r a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i k r o s t r u k t u r a g a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37157118"/>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26503" y="340178"/>
            <a:ext cx="9215279" cy="5834119"/>
          </a:xfrm>
        </p:spPr>
        <p:txBody>
          <a:bodyPr>
            <a:noAutofit/>
          </a:bodyPr>
          <a:lstStyle/>
          <a:p>
            <a:r>
              <a:rPr lang="en-US" sz="2800" dirty="0" err="1">
                <a:latin typeface="Times New Roman" pitchFamily="18" charset="0"/>
                <a:cs typeface="Times New Roman" pitchFamily="18" charset="0"/>
              </a:rPr>
              <a:t>Tadqiqotlardan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ma’lumki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qumoq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tarkibli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optimal </a:t>
            </a:r>
            <a:r>
              <a:rPr lang="en-US" sz="2800" dirty="0" err="1">
                <a:latin typeface="Times New Roman" pitchFamily="18" charset="0"/>
                <a:cs typeface="Times New Roman" pitchFamily="18" charset="0"/>
              </a:rPr>
              <a:t>holidagi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0,25 mm </a:t>
            </a:r>
            <a:r>
              <a:rPr lang="en-US" sz="2800" dirty="0" err="1">
                <a:latin typeface="Times New Roman" pitchFamily="18" charset="0"/>
                <a:cs typeface="Times New Roman" pitchFamily="18" charset="0"/>
              </a:rPr>
              <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katta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miqdori</a:t>
            </a:r>
            <a:r>
              <a:rPr lang="en-US" sz="2800" dirty="0">
                <a:latin typeface="Times New Roman" pitchFamily="18" charset="0"/>
                <a:cs typeface="Times New Roman" pitchFamily="18" charset="0"/>
              </a:rPr>
              <a:t> 70-80 </a:t>
            </a:r>
            <a:r>
              <a:rPr lang="en-US" sz="2800" dirty="0" err="1">
                <a:latin typeface="Times New Roman" pitchFamily="18" charset="0"/>
                <a:cs typeface="Times New Roman" pitchFamily="18" charset="0"/>
              </a:rPr>
              <a:t>foiz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jumladan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40-60 </a:t>
            </a:r>
            <a:r>
              <a:rPr lang="en-US" sz="2800" dirty="0" err="1">
                <a:latin typeface="Times New Roman" pitchFamily="18" charset="0"/>
                <a:cs typeface="Times New Roman" pitchFamily="18" charset="0"/>
              </a:rPr>
              <a:t>foizni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tashkil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etishi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ahamiyatga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endParaRPr lang="uz-Latn-UZ"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Yirik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qulay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xossalarini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keltiradi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unumdorligida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ayniqsa</a:t>
            </a:r>
            <a:r>
              <a:rPr lang="en-US" sz="2800" dirty="0">
                <a:latin typeface="Times New Roman" pitchFamily="18" charset="0"/>
                <a:cs typeface="Times New Roman" pitchFamily="18" charset="0"/>
              </a:rPr>
              <a:t> 0,25 </a:t>
            </a:r>
            <a:r>
              <a:rPr lang="en-US" sz="2800" dirty="0" err="1">
                <a:latin typeface="Times New Roman" pitchFamily="18" charset="0"/>
                <a:cs typeface="Times New Roman" pitchFamily="18" charset="0"/>
              </a:rPr>
              <a:t>dan</a:t>
            </a:r>
            <a:r>
              <a:rPr lang="en-US" sz="2800" dirty="0">
                <a:latin typeface="Times New Roman" pitchFamily="18" charset="0"/>
                <a:cs typeface="Times New Roman" pitchFamily="18" charset="0"/>
              </a:rPr>
              <a:t> 0,05 mm </a:t>
            </a:r>
            <a:r>
              <a:rPr lang="en-US" sz="2800" dirty="0" err="1">
                <a:latin typeface="Times New Roman" pitchFamily="18" charset="0"/>
                <a:cs typeface="Times New Roman" pitchFamily="18" charset="0"/>
              </a:rPr>
              <a:t>gacha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o’lchamli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mikrostrukturalarning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roli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katta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Osiyoning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ekinlardan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yuqori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olishni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ta’minlaydi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1691457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76837" y="189176"/>
            <a:ext cx="9613783" cy="6463294"/>
          </a:xfrm>
        </p:spPr>
        <p:txBody>
          <a:bodyPr>
            <a:noAutofit/>
          </a:bodyPr>
          <a:lstStyle/>
          <a:p>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qimmati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nafaqat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o’lchami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balki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jihatdan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mustahkamligi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belgilanadi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Shunday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xususiyatga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uzoq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vaqt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buzilmasdan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saqlanadi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yomg’ir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sug’orish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ta’sirida</a:t>
            </a:r>
            <a:r>
              <a:rPr lang="en-US" sz="2800" dirty="0">
                <a:latin typeface="Times New Roman" pitchFamily="18" charset="0"/>
                <a:cs typeface="Times New Roman" pitchFamily="18" charset="0"/>
              </a:rPr>
              <a:t> </a:t>
            </a:r>
            <a:r>
              <a:rPr lang="en-US" sz="2800" u="sng" dirty="0" err="1">
                <a:latin typeface="Times New Roman" pitchFamily="18" charset="0"/>
                <a:cs typeface="Times New Roman" pitchFamily="18" charset="0"/>
                <a:hlinkClick r:id="rId2"/>
              </a:rPr>
              <a:t>changlanib</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ketmaydi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ishlov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berilganda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barqaror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zonalardagi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haydalma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qatlamida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emas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muhimko’rsatkichlaridan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g’ovakligidir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oralig’idagi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hajmiga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nisbatan</a:t>
            </a:r>
            <a:r>
              <a:rPr lang="en-US" sz="2800" dirty="0">
                <a:latin typeface="Times New Roman" pitchFamily="18" charset="0"/>
                <a:cs typeface="Times New Roman" pitchFamily="18" charset="0"/>
              </a:rPr>
              <a:t> 50 </a:t>
            </a:r>
            <a:r>
              <a:rPr lang="en-US" sz="2800" dirty="0" err="1">
                <a:latin typeface="Times New Roman" pitchFamily="18" charset="0"/>
                <a:cs typeface="Times New Roman" pitchFamily="18" charset="0"/>
              </a:rPr>
              <a:t>foizga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yaqin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qulay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xossalarini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yaratadi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qanchalik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bo’lsa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rivojlanishi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yomon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endParaRPr lang="ru-RU" sz="2400" dirty="0"/>
          </a:p>
        </p:txBody>
      </p:sp>
    </p:spTree>
    <p:extLst>
      <p:ext uri="{BB962C8B-B14F-4D97-AF65-F5344CB8AC3E}">
        <p14:creationId xmlns:p14="http://schemas.microsoft.com/office/powerpoint/2010/main" val="215178408"/>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93615" y="189176"/>
            <a:ext cx="9064277" cy="6303903"/>
          </a:xfrm>
        </p:spPr>
        <p:txBody>
          <a:bodyPr>
            <a:noAutofit/>
          </a:bodyPr>
          <a:lstStyle/>
          <a:p>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yopishib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a:t>
            </a:r>
            <a:r>
              <a:rPr lang="en-US" sz="2800" dirty="0">
                <a:latin typeface="Times New Roman" pitchFamily="18" charset="0"/>
                <a:cs typeface="Times New Roman" pitchFamily="18" charset="0"/>
              </a:rPr>
              <a:t> mineral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o’zaro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Keyinchalik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to’plamidan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Agronomik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nuqtai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nazardan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qimmatli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bo’laklar</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kabi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jarayonlar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bog’liq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to’la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ketishi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ildiz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sistemasining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rivojlanishi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tufayli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shuningdek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yashaydigan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jonivorlarning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faoliyati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u="sng" dirty="0" err="1">
                <a:latin typeface="Times New Roman" pitchFamily="18" charset="0"/>
                <a:cs typeface="Times New Roman" pitchFamily="18" charset="0"/>
                <a:hlinkClick r:id="rId2"/>
              </a:rPr>
              <a:t>davriy</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ravishda</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muzlab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namlanib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natijasida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53386668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1393" y="265270"/>
            <a:ext cx="8917497" cy="5262979"/>
          </a:xfrm>
          <a:prstGeom prst="rect">
            <a:avLst/>
          </a:prstGeom>
        </p:spPr>
        <p:txBody>
          <a:bodyPr wrap="square">
            <a:spAutoFit/>
          </a:bodyPr>
          <a:lstStyle/>
          <a:p>
            <a:pPr algn="just"/>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zich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ildizlari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barcha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bo’shliqlari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bo’ylab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bo’laklarga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ajratadi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mustahkamlaydi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qoldig’idan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gumus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strukturasining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chidamliligini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yomg’ir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chuvalchanglarining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roli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ahamiyatga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davriy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ravishda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muzlashi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erishi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qurishi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tufayli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paydo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sig’imi</a:t>
            </a:r>
            <a:r>
              <a:rPr lang="en-US" sz="2800" dirty="0">
                <a:latin typeface="Times New Roman" pitchFamily="18" charset="0"/>
                <a:cs typeface="Times New Roman" pitchFamily="18" charset="0"/>
              </a:rPr>
              <a:t> 60-90 </a:t>
            </a:r>
            <a:r>
              <a:rPr lang="en-US" sz="2800" dirty="0" err="1">
                <a:latin typeface="Times New Roman" pitchFamily="18" charset="0"/>
                <a:cs typeface="Times New Roman" pitchFamily="18" charset="0"/>
              </a:rPr>
              <a:t>foiz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muzlaganda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ammo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chidamsizdir</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051339014"/>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7112" y="197565"/>
            <a:ext cx="9907398" cy="6496850"/>
          </a:xfrm>
        </p:spPr>
        <p:txBody>
          <a:bodyPr>
            <a:normAutofit/>
          </a:bodyPr>
          <a:lstStyle/>
          <a:p>
            <a:pPr algn="just"/>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singdirilgan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gumusga</a:t>
            </a:r>
            <a:r>
              <a:rPr lang="en-US" sz="2400" u="sng" dirty="0">
                <a:latin typeface="Times New Roman" pitchFamily="18" charset="0"/>
                <a:cs typeface="Times New Roman" pitchFamily="18" charset="0"/>
                <a:hlinkClick r:id="rId2"/>
              </a:rPr>
              <a:t> boy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valentli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to’yingan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kultivasiya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boronalash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singarilar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ijobiy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salbiy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yengil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15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18 </a:t>
            </a:r>
            <a:r>
              <a:rPr lang="en-US" sz="2400" u="sng" dirty="0" err="1">
                <a:latin typeface="Times New Roman" pitchFamily="18" charset="0"/>
                <a:cs typeface="Times New Roman" pitchFamily="18" charset="0"/>
                <a:hlinkClick r:id="rId3"/>
              </a:rPr>
              <a:t>foizgacha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34-38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atrofidadir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kolloidlari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singdirilgan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kislotalariga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chirindi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gilli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minerallardan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montmorillonit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gidroslyudalarning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64917974"/>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69613" y="197565"/>
            <a:ext cx="8596668" cy="6362626"/>
          </a:xfrm>
        </p:spPr>
        <p:txBody>
          <a:bodyPr>
            <a:normAutofit/>
          </a:bodyPr>
          <a:lstStyle/>
          <a:p>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kislotalariga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gumus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plazmasi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ko’prok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ishtirok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erimaydigan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eriydigan</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kalsiykarbonati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kalsiy</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fosfati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temir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alyuminiy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oksidlari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dinamik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vegetasiya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temperatura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aktivligi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chirindining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42375130"/>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44446" y="164009"/>
            <a:ext cx="8596668" cy="6798853"/>
          </a:xfrm>
        </p:spPr>
        <p:txBody>
          <a:bodyPr>
            <a:noAutofit/>
          </a:bodyPr>
          <a:lstStyle/>
          <a:p>
            <a:r>
              <a:rPr lang="en-US" sz="2400" dirty="0">
                <a:latin typeface="Times New Roman" pitchFamily="18" charset="0"/>
                <a:cs typeface="Times New Roman" pitchFamily="18" charset="0"/>
              </a:rPr>
              <a:t>4. </a:t>
            </a:r>
            <a:r>
              <a:rPr lang="en-US" sz="2400" dirty="0" err="1">
                <a:latin typeface="Times New Roman" pitchFamily="18" charset="0"/>
                <a:cs typeface="Times New Roman" pitchFamily="18" charset="0"/>
              </a:rPr>
              <a:t>Ilgari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aytilganidek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10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s t r u k t u r a l i,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s t r u k t u r a s i z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deyiladi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jumlasiga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qovushmasi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ingichka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kapillyarlar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o’tkazuvchanligi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ko’taruvchanligining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balandligi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bug’lanib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ketadi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1470280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3" name="Объект 2"/>
          <p:cNvSpPr>
            <a:spLocks noGrp="1"/>
          </p:cNvSpPr>
          <p:nvPr>
            <p:ph idx="1"/>
          </p:nvPr>
        </p:nvSpPr>
        <p:spPr>
          <a:xfrm>
            <a:off x="402671" y="419450"/>
            <a:ext cx="9169167" cy="6182685"/>
          </a:xfrm>
        </p:spPr>
        <p:txBody>
          <a:bodyPr>
            <a:normAutofit fontScale="92500"/>
          </a:bodyPr>
          <a:lstStyle/>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Mikroagregatlar</a:t>
            </a:r>
            <a:r>
              <a:rPr lang="en-US" sz="2400" dirty="0">
                <a:latin typeface="Times New Roman" pitchFamily="18" charset="0"/>
                <a:cs typeface="Times New Roman" pitchFamily="18" charset="0"/>
              </a:rPr>
              <a:t> (&lt;0,25) da (</a:t>
            </a:r>
            <a:r>
              <a:rPr lang="en-US" sz="2400" dirty="0" err="1">
                <a:latin typeface="Times New Roman" pitchFamily="18" charset="0"/>
                <a:cs typeface="Times New Roman" pitchFamily="18" charset="0"/>
              </a:rPr>
              <a:t>hatto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xolida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yetishmasligidan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qiynaladi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atmosfera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yog’inlari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yomg’irlar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eroziyalanishiga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qarama-qarshilik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yetarlidir</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urug’larning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rivojlanishiga</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imkon</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beradi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5126635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77334" y="75501"/>
            <a:ext cx="8596668" cy="5965861"/>
          </a:xfrm>
        </p:spPr>
        <p:txBody>
          <a:bodyPr/>
          <a:lstStyle/>
          <a:p>
            <a:r>
              <a:rPr lang="uz-Latn-UZ" sz="2400" b="1" dirty="0">
                <a:latin typeface="Times New Roman" pitchFamily="18" charset="0"/>
                <a:cs typeface="Times New Roman" pitchFamily="18" charset="0"/>
              </a:rPr>
              <a:t>9</a:t>
            </a:r>
            <a:r>
              <a:rPr lang="uz-Cyrl-UZ" sz="2400" b="1" dirty="0">
                <a:latin typeface="Times New Roman" pitchFamily="18" charset="0"/>
                <a:cs typeface="Times New Roman" pitchFamily="18" charset="0"/>
              </a:rPr>
              <a:t>-mavzu.</a:t>
            </a:r>
            <a:r>
              <a:rPr lang="uz-Cyrl-UZ"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Tuproql</a:t>
            </a:r>
            <a:r>
              <a:rPr lang="uz-Latn-UZ" sz="2400" b="1" dirty="0">
                <a:latin typeface="Times New Roman" pitchFamily="18" charset="0"/>
                <a:cs typeface="Times New Roman" pitchFamily="18" charset="0"/>
              </a:rPr>
              <a:t>arning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xossalari</a:t>
            </a:r>
            <a:r>
              <a:rPr lang="uz-Latn-UZ" sz="2400" b="1"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1.Tuproqdagi suvning turlari</a:t>
            </a:r>
          </a:p>
          <a:p>
            <a:r>
              <a:rPr lang="uz-Latn-UZ" sz="2400" dirty="0">
                <a:latin typeface="Times New Roman" pitchFamily="18" charset="0"/>
                <a:cs typeface="Times New Roman" pitchFamily="18" charset="0"/>
              </a:rPr>
              <a:t>2.Tuproqning suv xossalari va suv o`tkazuvchanligi</a:t>
            </a:r>
          </a:p>
          <a:p>
            <a:r>
              <a:rPr lang="uz-Latn-UZ" sz="2400" dirty="0">
                <a:latin typeface="Times New Roman" pitchFamily="18" charset="0"/>
                <a:cs typeface="Times New Roman" pitchFamily="18" charset="0"/>
              </a:rPr>
              <a:t>3. O`simliklarga singadigan tuproq namligi</a:t>
            </a:r>
          </a:p>
          <a:p>
            <a:r>
              <a:rPr lang="uz-Latn-UZ" sz="2400" dirty="0">
                <a:latin typeface="Times New Roman" pitchFamily="18" charset="0"/>
                <a:cs typeface="Times New Roman" pitchFamily="18" charset="0"/>
              </a:rPr>
              <a:t>4. Tuproqning suvni bo`g`latish xossasi va suv balansi</a:t>
            </a:r>
          </a:p>
          <a:p>
            <a:r>
              <a:rPr lang="uz-Latn-UZ" sz="2400" dirty="0">
                <a:latin typeface="Times New Roman" pitchFamily="18" charset="0"/>
                <a:cs typeface="Times New Roman" pitchFamily="18" charset="0"/>
              </a:rPr>
              <a:t>5.Tuproq suv rejimini tiplari va suv rejimini yaxshilash tadbirlari</a:t>
            </a:r>
          </a:p>
          <a:p>
            <a:endParaRPr lang="ru-RU" dirty="0"/>
          </a:p>
        </p:txBody>
      </p:sp>
    </p:spTree>
    <p:extLst>
      <p:ext uri="{BB962C8B-B14F-4D97-AF65-F5344CB8AC3E}">
        <p14:creationId xmlns:p14="http://schemas.microsoft.com/office/powerpoint/2010/main" val="214724041"/>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 y="310393"/>
            <a:ext cx="9714450" cy="6476301"/>
          </a:xfrm>
        </p:spPr>
        <p:txBody>
          <a:bodyPr>
            <a:normAutofit/>
          </a:bodyPr>
          <a:lstStyle/>
          <a:p>
            <a:pPr algn="just"/>
            <a:r>
              <a:rPr lang="uz-Latn-UZ" sz="2400" dirty="0">
                <a:latin typeface="Times New Roman" pitchFamily="18" charset="0"/>
                <a:cs typeface="Times New Roman" pitchFamily="18" charset="0"/>
              </a:rPr>
              <a:t>Tuproqdagi suvning axamiyati beqiyos. Ona jins –ru</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lyakning shakillanishidan boshlab tuproq paydo bo`lishi hamda uning rivojlanishidagi turli fizik-kimyoviy, beokimyoviy va biologik jarayonlarning borishida suv muhim rol o’ynaydi. Shuningdek, suv o`simlik va boshqa turli organizimlar hayoti uchun eng zarur bo’lib, ularning normal oziqlanishi va rivojlanib o`sishini, hamda mikroorganizimlar talabini tamin etadigan muhim sharotlardan biri hisoblanadi. Demak, suv tuproq unumdorligining eng muhim faktoridir. Suv tuproqda organik moddalarning tuplanishiga, sturuktura elimentlaring paydo bulishiga, tuproqning fizik mexanikaviy xossalari va dehqonchilikda qo’llaniladigan turli agrotexnikaviy tadbirlarning sifatiga keskin tasir ko’rsatadi. Tuproqda namning mutadil bo’lishi, undagi bo’layotgan ijobiy xakterdagi jarayonlarning rivojlanishi va tuproq unumdorligi uchun yaxshi sharoit yaratishga imkon beradi.Urug`larning unib chiqishi va umuman o`simliklar xayotidagi zarur jarayonlar tuproqda suv yetarli bo’lgandagina yuzaga keladi.</a:t>
            </a:r>
          </a:p>
          <a:p>
            <a:endParaRPr lang="ru-RU" dirty="0"/>
          </a:p>
        </p:txBody>
      </p:sp>
    </p:spTree>
    <p:extLst>
      <p:ext uri="{BB962C8B-B14F-4D97-AF65-F5344CB8AC3E}">
        <p14:creationId xmlns:p14="http://schemas.microsoft.com/office/powerpoint/2010/main" val="607641441"/>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3" name="Объект 1"/>
          <p:cNvSpPr txBox="1">
            <a:spLocks/>
          </p:cNvSpPr>
          <p:nvPr/>
        </p:nvSpPr>
        <p:spPr>
          <a:xfrm>
            <a:off x="83890" y="0"/>
            <a:ext cx="9496337" cy="66860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z-Latn-UZ" sz="2400" dirty="0">
                <a:latin typeface="Times New Roman" pitchFamily="18" charset="0"/>
                <a:cs typeface="Times New Roman" pitchFamily="18" charset="0"/>
              </a:rPr>
              <a:t>Tuproqda suv mutlaqo bulmasa, o`simliklar qurib qoladi va mekrobialogek pratseslar ham tuxtaydi. Suv karbanat angidiret birgalikda fotasentez pratsesida ishtirok etib, o`simlik uchun zarur bulgan dastlabki organik moddalarni vujutga keltiradi. Suvda erigan oziq moddalar tuproq eritmasi orqali o`simliklar ildiziga shimiladi va o`larning xayotey talabini tamin etadi .</a:t>
            </a:r>
          </a:p>
          <a:p>
            <a:r>
              <a:rPr lang="uz-Latn-UZ" sz="2400" dirty="0">
                <a:latin typeface="Times New Roman" pitchFamily="18" charset="0"/>
                <a:cs typeface="Times New Roman" pitchFamily="18" charset="0"/>
              </a:rPr>
              <a:t>Suv osimlik tarkibing 80-90 % ini tashkil etadi, o`simlik esa o`z xayoti davrida bu suvning kup qismini o`zi orqali bog`latib yuboradi. O`simlik xayoti uchun juda kub suv talab etiladi. Bir gr quruq modda tuplash uchun o`simlik o`rta xisobda 300-800gr suv sarflaydi.</a:t>
            </a:r>
          </a:p>
          <a:p>
            <a:r>
              <a:rPr lang="uz-Latn-UZ" sz="2400" dirty="0">
                <a:latin typeface="Times New Roman" pitchFamily="18" charset="0"/>
                <a:cs typeface="Times New Roman" pitchFamily="18" charset="0"/>
              </a:rPr>
              <a:t>Tuproqdagi suvning asosey manbai yog`in suvlaridir, bazi joylarda sizob suvlari orqali xam tuplanadi. So`g`oriladigan dehqonchilik sharoetida esa sug`orish suvlari xam anashunday manbalardan biri hisoblanadi.</a:t>
            </a:r>
          </a:p>
          <a:p>
            <a:r>
              <a:rPr lang="uz-Latn-UZ" sz="2400" dirty="0">
                <a:latin typeface="Times New Roman" pitchFamily="18" charset="0"/>
                <a:cs typeface="Times New Roman" pitchFamily="18" charset="0"/>
              </a:rPr>
              <a:t>Ekinlardan mul va sifatli xosil olishda tuproqning suv rejimini puxta o`rganinsh va o`ni boshqarish yularini bilish g`oyat kata axamiyatga egadir.</a:t>
            </a:r>
          </a:p>
        </p:txBody>
      </p:sp>
    </p:spTree>
    <p:extLst>
      <p:ext uri="{BB962C8B-B14F-4D97-AF65-F5344CB8AC3E}">
        <p14:creationId xmlns:p14="http://schemas.microsoft.com/office/powerpoint/2010/main" val="3813657180"/>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09725" y="83891"/>
            <a:ext cx="9278224" cy="5957472"/>
          </a:xfrm>
        </p:spPr>
        <p:txBody>
          <a:bodyPr>
            <a:normAutofit fontScale="92500" lnSpcReduction="20000"/>
          </a:bodyPr>
          <a:lstStyle/>
          <a:p>
            <a:r>
              <a:rPr lang="uz-Latn-UZ" sz="2000" b="1" dirty="0">
                <a:latin typeface="Times New Roman" pitchFamily="18" charset="0"/>
                <a:cs typeface="Times New Roman" pitchFamily="18" charset="0"/>
              </a:rPr>
              <a:t>Tuproqdagi suvning turlari</a:t>
            </a:r>
            <a:r>
              <a:rPr lang="uz-Latn-UZ" sz="2000" dirty="0">
                <a:latin typeface="Times New Roman" pitchFamily="18" charset="0"/>
                <a:cs typeface="Times New Roman" pitchFamily="18" charset="0"/>
              </a:rPr>
              <a:t>Suv tuproqning to`rli teshik va kavaklarida saqlanib, o`zining kimyoviy tarkibi va xossalariga kura, tuproq zarralari bilan doemo o`zora tasir va munosabarda buladi. Bu esa oz navbatida tuproqdagi namning xarakati , xossasi va osimlikga shimilish xolatini belgilaydi.</a:t>
            </a:r>
          </a:p>
          <a:p>
            <a:r>
              <a:rPr lang="uz-Latn-UZ" sz="2000" dirty="0">
                <a:latin typeface="Times New Roman" pitchFamily="18" charset="0"/>
                <a:cs typeface="Times New Roman" pitchFamily="18" charset="0"/>
              </a:rPr>
              <a:t>Tuproqdagi suv xar xil tabiiy kuchlar tasirida bulib , bu kuchlar tuproqning tarkibi va xosslari (mexanikaviy tarkibi , chirindi miqdori, va strukturasi ) ga birikgan suv ,Gigroskopik suv, parda suv, kapelyar suv, gravitatsion suv, bo`g`simon suv, qattiq xoldagi suv, sizob suvlari kabi shakl va xolatda bo`lishi mumkin.</a:t>
            </a:r>
            <a:br>
              <a:rPr lang="uz-Latn-UZ" sz="2000" dirty="0">
                <a:latin typeface="Times New Roman" pitchFamily="18" charset="0"/>
                <a:cs typeface="Times New Roman" pitchFamily="18" charset="0"/>
              </a:rPr>
            </a:b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Kimyoviy </a:t>
            </a:r>
            <a:r>
              <a:rPr lang="uz-Latn-UZ" sz="2000" b="1" dirty="0">
                <a:latin typeface="Times New Roman" pitchFamily="18" charset="0"/>
                <a:cs typeface="Times New Roman" pitchFamily="18" charset="0"/>
                <a:hlinkClick r:id="rId2"/>
              </a:rPr>
              <a:t>birikgan suv</a:t>
            </a:r>
            <a:r>
              <a:rPr lang="uz-Latn-UZ" sz="2000" dirty="0">
                <a:latin typeface="Times New Roman" pitchFamily="18" charset="0"/>
                <a:cs typeface="Times New Roman" pitchFamily="18" charset="0"/>
              </a:rPr>
              <a:t> –tuproq tarkibidagi mineral kalloidlar va menerallar tarkibida gedroksil birikma (Fe(OH)3, Al(OH)3, Ca(OH)2 yoki malekula xolida (CaSO4).2H2O), Na2SO4.10H2O)uchraydi. Gedroksil birikmalardagi suvni ajratishda tuproqni ancha yuqori darajada (400-800) gradisda qizdirish kerak buladi, ammo geps (CaSO42H2O) va merabelet (Na2SO4.10H2O) singari menerallardagi suv malekulasini ajratib yuborish uchun esa tuproqni 100-200 gradisda qizdirish kifoya qiladi. Tuproqnong muxim tarkibiy qismi xisoblangan kimyoviy suv o`simlikga singmaydigan xolatdadir, yane o`simlikning suvga bulgan talabini tamin etishda qatnashmaydi.</a:t>
            </a:r>
            <a:br>
              <a:rPr lang="uz-Latn-UZ" sz="2000" dirty="0">
                <a:latin typeface="Times New Roman" pitchFamily="18" charset="0"/>
                <a:cs typeface="Times New Roman" pitchFamily="18" charset="0"/>
              </a:rPr>
            </a:b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Gigroskopik suv</a:t>
            </a:r>
            <a:r>
              <a:rPr lang="uz-Latn-UZ" sz="2000" dirty="0">
                <a:latin typeface="Times New Roman" pitchFamily="18" charset="0"/>
                <a:cs typeface="Times New Roman" pitchFamily="18" charset="0"/>
              </a:rPr>
              <a:t>-tuproq zarralari yuzasiga adsorfsiyalangan yane singdirilgan suv xisoblanadi. Tuproqning xavodagi namni singdirib olish qobiliyatiga Gigroskopiklik va singdirilgan namga esa </a:t>
            </a:r>
            <a:r>
              <a:rPr lang="uz-Latn-UZ" sz="2000" b="1" dirty="0">
                <a:latin typeface="Times New Roman" pitchFamily="18" charset="0"/>
                <a:cs typeface="Times New Roman" pitchFamily="18" charset="0"/>
              </a:rPr>
              <a:t>Gigroskopiklik suv </a:t>
            </a:r>
            <a:r>
              <a:rPr lang="uz-Latn-UZ" sz="2000" dirty="0">
                <a:latin typeface="Times New Roman" pitchFamily="18" charset="0"/>
                <a:cs typeface="Times New Roman" pitchFamily="18" charset="0"/>
              </a:rPr>
              <a:t>deyiladi. Gigroskopik suvning miqdori xavoning nisbiy namligi va xaroratiga hamda tuproqning meneralogek, mexanokaviy va organik tarkibiga bog`liq.</a:t>
            </a:r>
          </a:p>
          <a:p>
            <a:endParaRPr lang="ru-RU" dirty="0"/>
          </a:p>
        </p:txBody>
      </p:sp>
    </p:spTree>
    <p:extLst>
      <p:ext uri="{BB962C8B-B14F-4D97-AF65-F5344CB8AC3E}">
        <p14:creationId xmlns:p14="http://schemas.microsoft.com/office/powerpoint/2010/main" val="582132065"/>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863905" y="750258"/>
            <a:ext cx="1937856" cy="215444"/>
          </a:xfrm>
          <a:prstGeom prst="rect">
            <a:avLst/>
          </a:prstGeom>
        </p:spPr>
        <p:txBody>
          <a:bodyPr wrap="square">
            <a:spAutoFit/>
          </a:bodyPr>
          <a:lstStyle/>
          <a:p>
            <a:pPr lvl="0" defTabSz="914400" fontAlgn="base">
              <a:spcBef>
                <a:spcPct val="0"/>
              </a:spcBef>
              <a:spcAft>
                <a:spcPct val="0"/>
              </a:spcAft>
            </a:pPr>
            <a:endParaRPr lang="ru-RU" sz="800" dirty="0">
              <a:solidFill>
                <a:prstClr val="black"/>
              </a:solidFill>
              <a:latin typeface="Arial" pitchFamily="34" charset="0"/>
              <a:cs typeface="Arial" pitchFamily="34" charset="0"/>
            </a:endParaRPr>
          </a:p>
        </p:txBody>
      </p:sp>
      <p:sp>
        <p:nvSpPr>
          <p:cNvPr id="7" name="Прямоугольник 6"/>
          <p:cNvSpPr/>
          <p:nvPr/>
        </p:nvSpPr>
        <p:spPr>
          <a:xfrm>
            <a:off x="4031028" y="675646"/>
            <a:ext cx="2654998" cy="261610"/>
          </a:xfrm>
          <a:prstGeom prst="rect">
            <a:avLst/>
          </a:prstGeom>
        </p:spPr>
        <p:txBody>
          <a:bodyPr wrap="square">
            <a:spAutoFit/>
          </a:bodyPr>
          <a:lstStyle/>
          <a:p>
            <a:pPr lvl="0" defTabSz="914400" fontAlgn="base">
              <a:spcBef>
                <a:spcPct val="0"/>
              </a:spcBef>
              <a:spcAft>
                <a:spcPct val="0"/>
              </a:spcAft>
            </a:pPr>
            <a:r>
              <a:rPr lang="uz-Cyrl-UZ" sz="1100" b="1" dirty="0">
                <a:solidFill>
                  <a:prstClr val="black"/>
                </a:solidFill>
                <a:latin typeface="Arial" pitchFamily="34" charset="0"/>
                <a:ea typeface="Times New Roman" pitchFamily="18" charset="0"/>
                <a:cs typeface="Arial" pitchFamily="34" charset="0"/>
              </a:rPr>
              <a:t> </a:t>
            </a:r>
            <a:endParaRPr lang="ru-RU" dirty="0">
              <a:solidFill>
                <a:prstClr val="black"/>
              </a:solidFill>
              <a:latin typeface="Arial" pitchFamily="34" charset="0"/>
              <a:cs typeface="Arial" pitchFamily="34" charset="0"/>
            </a:endParaRPr>
          </a:p>
        </p:txBody>
      </p:sp>
      <p:sp>
        <p:nvSpPr>
          <p:cNvPr id="2" name="Объект 1"/>
          <p:cNvSpPr>
            <a:spLocks noGrp="1"/>
          </p:cNvSpPr>
          <p:nvPr>
            <p:ph idx="1"/>
          </p:nvPr>
        </p:nvSpPr>
        <p:spPr>
          <a:xfrm>
            <a:off x="134224" y="293615"/>
            <a:ext cx="9446004" cy="5747747"/>
          </a:xfrm>
        </p:spPr>
        <p:txBody>
          <a:bodyPr/>
          <a:lstStyle/>
          <a:p>
            <a:r>
              <a:rPr lang="uz-Latn-UZ" sz="2000" dirty="0">
                <a:latin typeface="Times New Roman" pitchFamily="18" charset="0"/>
                <a:cs typeface="Times New Roman" pitchFamily="18" charset="0"/>
              </a:rPr>
              <a:t>Xavoning nisbiy namligi qancha yuqori bulsa, tuproq suv malekulalarini shuncha kup singdiradi va natejada tuproqda Gigroskopik suv miqdori xam kupayadi . issiqlik ortgan sayin ruproqda suv oz singdiriladi va aksincha, tempratura pasayishi bilan tuproq suvni kuproq singdira boshlaydi.</a:t>
            </a:r>
          </a:p>
          <a:p>
            <a:r>
              <a:rPr lang="uz-Latn-UZ" sz="2000" dirty="0">
                <a:latin typeface="Times New Roman" pitchFamily="18" charset="0"/>
                <a:cs typeface="Times New Roman" pitchFamily="18" charset="0"/>
              </a:rPr>
              <a:t>Tuproqdagi suvni aniqlash yuzasidan olib borilgan tekshirishlar tuproq zarralari yuzasini bir jecha qavat suv malekulalari o`rab olishi natejasida Gigroskopik suv paydo bulishligini kursatadi. Xavo suv bug`i bilan tuyingan (xavonong nisbiy namligi 100% ga yaqin) sharoetda tuproq zarralari yuzasidagi Gigroskopik suv miqdori 1,5-2 barobar kupayadi va </a:t>
            </a:r>
            <a:r>
              <a:rPr lang="uz-Latn-UZ" sz="2000" b="1" dirty="0">
                <a:latin typeface="Times New Roman" pitchFamily="18" charset="0"/>
                <a:cs typeface="Times New Roman" pitchFamily="18" charset="0"/>
              </a:rPr>
              <a:t>maksemal Gigroskopiklik</a:t>
            </a:r>
            <a:r>
              <a:rPr lang="uz-Latn-UZ" sz="2000" dirty="0">
                <a:latin typeface="Times New Roman" pitchFamily="18" charset="0"/>
                <a:cs typeface="Times New Roman" pitchFamily="18" charset="0"/>
              </a:rPr>
              <a:t> vujutga keladi.</a:t>
            </a:r>
          </a:p>
          <a:p>
            <a:r>
              <a:rPr lang="uz-Latn-UZ" sz="2000" dirty="0">
                <a:latin typeface="Times New Roman" pitchFamily="18" charset="0"/>
                <a:cs typeface="Times New Roman" pitchFamily="18" charset="0"/>
              </a:rPr>
              <a:t>Tuproq yo`zasiga suvning adsorbsiyalanish (singish) pratsessi tuproqning egzotermik, yane malum darajada issiqlik chiqarish xarakteri bilan bog`liq bulib, bu esa adsorbsiya xolatining asosiy kursatkichlaridan biri xisoblanadi.</a:t>
            </a:r>
          </a:p>
          <a:p>
            <a:r>
              <a:rPr lang="uz-Latn-UZ" sz="2000" dirty="0">
                <a:latin typeface="Times New Roman" pitchFamily="18" charset="0"/>
                <a:cs typeface="Times New Roman" pitchFamily="18" charset="0"/>
              </a:rPr>
              <a:t>Gigroskopik suvning miqdori birinci navbatda tuproqning mexanikaviy va meneralogek tarkibi xamda organik moddalar miqdoriga bog`liq. Serchirindi va mexanokaviy tarkibli tuproqlarda Gigroskopik suv oz chirindili yengil tuproqdagina nisbatan kup buladi.</a:t>
            </a:r>
          </a:p>
          <a:p>
            <a:endParaRPr lang="ru-RU" dirty="0"/>
          </a:p>
        </p:txBody>
      </p:sp>
    </p:spTree>
    <p:extLst>
      <p:ext uri="{BB962C8B-B14F-4D97-AF65-F5344CB8AC3E}">
        <p14:creationId xmlns:p14="http://schemas.microsoft.com/office/powerpoint/2010/main" val="408642205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00" y="360727"/>
            <a:ext cx="9630562" cy="6694415"/>
          </a:xfrm>
        </p:spPr>
        <p:txBody>
          <a:bodyPr>
            <a:noAutofit/>
          </a:bodyPr>
          <a:lstStyle/>
          <a:p>
            <a:r>
              <a:rPr lang="uz-Latn-UZ" dirty="0">
                <a:latin typeface="Times New Roman" pitchFamily="18" charset="0"/>
                <a:cs typeface="Times New Roman" pitchFamily="18" charset="0"/>
              </a:rPr>
              <a:t>Kuchli bosim (bir necha mong atmasfera bosimiga teng) tasiri ostida adsorbsiyalangan bu Gigroskopik suv mustaxkam birikgan suv deyiladi va o`simlikga singmaydi. O`simlik ildizi osmatik bosimi ancha kam bulganligidan bu turdagi suvni o`ziga shimib olmaydi.</a:t>
            </a:r>
          </a:p>
          <a:p>
            <a:r>
              <a:rPr lang="uz-Latn-UZ" dirty="0">
                <a:latin typeface="Times New Roman" pitchFamily="18" charset="0"/>
                <a:cs typeface="Times New Roman" pitchFamily="18" charset="0"/>
              </a:rPr>
              <a:t>Erkin xoldagi suvda eriydigan moddalar odatda Gigroskopik suvda erimaydi. Bu suv tuproqdagi xarorat 4-78 gradis oralig`ida bulgandagina muzlaydi. Gigroskopik suv zarra yuzasida xarakat etmaydi, uni chiqarib yuborish uchun tuproqni bir necha soat davomida 100-105 gradis issiqlikda qizdirish bkerak buladi. Anashundagina tuproq absalyut quruq xolatga utadi. Demak, tabiiy sharoetda xar qanday tuproqda xam malum miqdorda Gigroskopik suv buladi.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b="1" dirty="0">
                <a:latin typeface="Times New Roman" pitchFamily="18" charset="0"/>
                <a:cs typeface="Times New Roman" pitchFamily="18" charset="0"/>
              </a:rPr>
              <a:t>Parda suv</a:t>
            </a:r>
            <a:r>
              <a:rPr lang="uz-Latn-UZ" dirty="0">
                <a:latin typeface="Times New Roman" pitchFamily="18" charset="0"/>
                <a:cs typeface="Times New Roman" pitchFamily="18" charset="0"/>
              </a:rPr>
              <a:t> –maksemal Gigroskopik nam holdagi tuproq sernam sharoitda bo’lganda uning zarralari yuzasiga suv malekulalari singdirilishi natijasida yupqa suv qatlami hosil bo’ladi va unga </a:t>
            </a:r>
            <a:r>
              <a:rPr lang="uz-Latn-UZ" b="1" dirty="0">
                <a:latin typeface="Times New Roman" pitchFamily="18" charset="0"/>
                <a:cs typeface="Times New Roman" pitchFamily="18" charset="0"/>
              </a:rPr>
              <a:t>parda suv </a:t>
            </a:r>
            <a:r>
              <a:rPr lang="uz-Latn-UZ" dirty="0">
                <a:latin typeface="Times New Roman" pitchFamily="18" charset="0"/>
                <a:cs typeface="Times New Roman" pitchFamily="18" charset="0"/>
              </a:rPr>
              <a:t>yoki </a:t>
            </a:r>
            <a:r>
              <a:rPr lang="uz-Latn-UZ" b="1" dirty="0">
                <a:latin typeface="Times New Roman" pitchFamily="18" charset="0"/>
                <a:cs typeface="Times New Roman" pitchFamily="18" charset="0"/>
              </a:rPr>
              <a:t>bo’sh birikgan suv </a:t>
            </a:r>
            <a:r>
              <a:rPr lang="uz-Latn-UZ" dirty="0">
                <a:latin typeface="Times New Roman" pitchFamily="18" charset="0"/>
                <a:cs typeface="Times New Roman" pitchFamily="18" charset="0"/>
              </a:rPr>
              <a:t>deyiladi. Bu suv tuproq zarralari yuzasidagi maksimal Gigroskopik ustidan parda singari yupqa suv qatlami orab oladi. Bu suv pardasining qalinligi maksemal Gigroskopiklikga nisbatan 2-4 barobar ortiq.</a:t>
            </a:r>
          </a:p>
          <a:p>
            <a:r>
              <a:rPr lang="uz-Latn-UZ" dirty="0">
                <a:latin typeface="Times New Roman" pitchFamily="18" charset="0"/>
                <a:cs typeface="Times New Roman" pitchFamily="18" charset="0"/>
              </a:rPr>
              <a:t>Parda suv tuproq zarralari yuzasida suyuq holda bo’lib, oz-moz xarakat etadi. Suv pardasi qalin bo’lgan zarradan yupqa pardali zarraga qarab va tuproq qatlamining issiq tamonodan sovuqroq tamoniga juda sekin harakat qiladi (9-rasm).</a:t>
            </a:r>
          </a:p>
          <a:p>
            <a:r>
              <a:rPr lang="uz-Latn-UZ" dirty="0">
                <a:latin typeface="Times New Roman" pitchFamily="18" charset="0"/>
                <a:cs typeface="Times New Roman" pitchFamily="18" charset="0"/>
              </a:rPr>
              <a:t>Parda suvning o`simliklarga qisman singishi so’ngi tatqiqotlar asosida aniqlangan. Parda suvning miqdori xavoning nisbiy namligi, tuproqning tipi, kimyoviy va mexanikaviy tarkibiga ko’ra turlichadir. Parda suv, ayniqsa tuproq qatlamida loyqa va kalloid zarrachalarning kupayishiga mutonosib ravishda kopaya boradi (1-jadval).</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737590315"/>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54645731"/>
              </p:ext>
            </p:extLst>
          </p:nvPr>
        </p:nvGraphicFramePr>
        <p:xfrm>
          <a:off x="0" y="397762"/>
          <a:ext cx="9143999" cy="5701034"/>
        </p:xfrm>
        <a:graphic>
          <a:graphicData uri="http://schemas.openxmlformats.org/drawingml/2006/table">
            <a:tbl>
              <a:tblPr/>
              <a:tblGrid>
                <a:gridCol w="2773387">
                  <a:extLst>
                    <a:ext uri="{9D8B030D-6E8A-4147-A177-3AD203B41FA5}">
                      <a16:colId xmlns:a16="http://schemas.microsoft.com/office/drawing/2014/main" xmlns="" val="20000"/>
                    </a:ext>
                  </a:extLst>
                </a:gridCol>
                <a:gridCol w="3417120">
                  <a:extLst>
                    <a:ext uri="{9D8B030D-6E8A-4147-A177-3AD203B41FA5}">
                      <a16:colId xmlns:a16="http://schemas.microsoft.com/office/drawing/2014/main" xmlns="" val="20001"/>
                    </a:ext>
                  </a:extLst>
                </a:gridCol>
                <a:gridCol w="2953492">
                  <a:extLst>
                    <a:ext uri="{9D8B030D-6E8A-4147-A177-3AD203B41FA5}">
                      <a16:colId xmlns:a16="http://schemas.microsoft.com/office/drawing/2014/main" xmlns="" val="20002"/>
                    </a:ext>
                  </a:extLst>
                </a:gridCol>
              </a:tblGrid>
              <a:tr h="1741825">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Tuproqning mexanikaviy</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Tarkibi</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0,005 mmli zarralar miqdori, % hisaobida</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Parda suv miqdori, % hisobida</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extLst>
                  <a:ext uri="{0D108BD9-81ED-4DB2-BD59-A6C34878D82A}">
                    <a16:rowId xmlns:a16="http://schemas.microsoft.com/office/drawing/2014/main" xmlns="" val="10000"/>
                  </a:ext>
                </a:extLst>
              </a:tr>
              <a:tr h="3959209">
                <a:tc>
                  <a:txBody>
                    <a:bodyPr/>
                    <a:lstStyle/>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Soz tarkibli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Og`ir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O`rta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Yengil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Qo`mloq</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42,6</a:t>
                      </a:r>
                      <a:endParaRPr lang="uz-Latn-UZ"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24,0</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19,8</a:t>
                      </a:r>
                      <a:endParaRPr lang="uz-Latn-UZ"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12,6</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3,7</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27,9</a:t>
                      </a:r>
                      <a:br>
                        <a:rPr lang="ru-RU"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18,5</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11,7</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6,7</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3,9</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txBody>
                  <a:tcPr marL="34656" marR="34656" marT="34656" marB="34656">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81095" y="84846"/>
            <a:ext cx="15280256"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miqdorining</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o`zgarishi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(A.F.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Lebedev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a:t>
            </a: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1-jadval</a:t>
            </a: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95074" y="5228087"/>
            <a:ext cx="9862657" cy="923330"/>
          </a:xfrm>
          <a:prstGeom prst="rect">
            <a:avLst/>
          </a:prstGeom>
        </p:spPr>
        <p:txBody>
          <a:bodyPr wrap="square">
            <a:spAutoFit/>
          </a:bodyPr>
          <a:lstStyle/>
          <a:p>
            <a:r>
              <a:rPr lang="uz-Latn-UZ" dirty="0"/>
              <a:t>Bu malumotlar parda suv miqdori tuproqning mexanikaviy tarkibiga bog`liq ekanligini kursatad. Parda suv garchi o`simliklarga qisman singsada, lekin o`larning suvga bulgan talabini tamin eta olmaydi.</a:t>
            </a:r>
            <a:endParaRPr lang="ru-RU" dirty="0"/>
          </a:p>
        </p:txBody>
      </p:sp>
    </p:spTree>
    <p:extLst>
      <p:ext uri="{BB962C8B-B14F-4D97-AF65-F5344CB8AC3E}">
        <p14:creationId xmlns:p14="http://schemas.microsoft.com/office/powerpoint/2010/main" val="2149449037"/>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112" y="159391"/>
            <a:ext cx="9412447" cy="6073630"/>
          </a:xfrm>
        </p:spPr>
        <p:txBody>
          <a:bodyPr/>
          <a:lstStyle/>
          <a:p>
            <a:pPr algn="just"/>
            <a:r>
              <a:rPr lang="uz-Latn-UZ" sz="2000" b="1" dirty="0">
                <a:solidFill>
                  <a:srgbClr val="FF0000"/>
                </a:solidFill>
                <a:latin typeface="Times New Roman" pitchFamily="18" charset="0"/>
                <a:cs typeface="Times New Roman" pitchFamily="18" charset="0"/>
              </a:rPr>
              <a:t>Kapelyar suv </a:t>
            </a:r>
            <a:r>
              <a:rPr lang="uz-Latn-UZ" sz="2000" b="1" dirty="0">
                <a:latin typeface="Times New Roman" pitchFamily="18" charset="0"/>
                <a:cs typeface="Times New Roman" pitchFamily="18" charset="0"/>
              </a:rPr>
              <a:t>–</a:t>
            </a:r>
            <a:r>
              <a:rPr lang="uz-Latn-UZ" sz="2000" dirty="0">
                <a:latin typeface="Times New Roman" pitchFamily="18" charset="0"/>
                <a:cs typeface="Times New Roman" pitchFamily="18" charset="0"/>
              </a:rPr>
              <a:t>tuproq qatlamlarining mayda zarralar oralig`idagi juda nozik qilsimon yullar orqali pastdan yuqoriga qarab erkin xarakat eta oladigan suvga </a:t>
            </a:r>
            <a:r>
              <a:rPr lang="uz-Latn-UZ" sz="2000" b="1" dirty="0">
                <a:latin typeface="Times New Roman" pitchFamily="18" charset="0"/>
                <a:cs typeface="Times New Roman" pitchFamily="18" charset="0"/>
              </a:rPr>
              <a:t>kapillyar suv</a:t>
            </a:r>
            <a:r>
              <a:rPr lang="uz-Latn-UZ" sz="2000" dirty="0">
                <a:latin typeface="Times New Roman" pitchFamily="18" charset="0"/>
                <a:cs typeface="Times New Roman" pitchFamily="18" charset="0"/>
              </a:rPr>
              <a:t> deyiladi.kapillyar suvning qatlamlar orasida yuqoriga qarab harakat etish tezligi va kutarilish balantligi tuproqlarning mexanikaviy tarkibi hamda struktura holatiga kura turlichadir.Tuproqlarda kapilyar suvning xarakati odatda qatlamlardagi nozik qilsimon yullarning diyametri 10mm bulgandan boshlanib, ayniqsa ular 0,1-0,01mm ga yetganda kuchayadi.</a:t>
            </a:r>
          </a:p>
          <a:p>
            <a:pPr algn="just"/>
            <a:r>
              <a:rPr lang="uz-Latn-UZ" sz="2000" dirty="0">
                <a:latin typeface="Times New Roman" pitchFamily="18" charset="0"/>
                <a:cs typeface="Times New Roman" pitchFamily="18" charset="0"/>
              </a:rPr>
              <a:t>Tabiiy sharoitda o`tkazilgan kuzatishlar asosida qumoq tarkibli tuproq qatlamlarida kapelyar suv bazan 6 metrgacha yuqori ko’tarilsada, lekin ko’pincha 3-4 </a:t>
            </a:r>
            <a:r>
              <a:rPr lang="uz-Latn-UZ" sz="2000" dirty="0">
                <a:latin typeface="Times New Roman" pitchFamily="18" charset="0"/>
                <a:cs typeface="Times New Roman" pitchFamily="18" charset="0"/>
                <a:hlinkClick r:id="rId2"/>
              </a:rPr>
              <a:t>m dan oshmasligi</a:t>
            </a:r>
            <a:r>
              <a:rPr lang="uz-Latn-UZ" sz="2000" dirty="0">
                <a:latin typeface="Times New Roman" pitchFamily="18" charset="0"/>
                <a:cs typeface="Times New Roman" pitchFamily="18" charset="0"/>
              </a:rPr>
              <a:t>, qumloq , qumli tuproqlarda esa ko’tarilishi 40-80 sm atrofida ekanligi aniqlangan. tuproqdagi kapilyar sestema juda murakkab holatda bo’lib,o’zaro munosabatdagi yirik va nozik kapilyar yig`indisidan iboratdir (2-grafik). Shuning uchun ham kapilyar suvning qatlamlar orqali ko’tarilish balandligi tuproqning mexanikaviy tarkibi, suturukturasi va zichlik darajasiga ko’ra har xildir. Suturukturasiz, soz tarkibli tuproqlarda zarralar aro yo’llar juda nozikligi va ular ko’pincha xavo bilan, Gigroskopik hamda parda suvlar bilan ishxol etilganligi sababli kapilyar suv yuqoriga tamon ko’p baland ko’tarila olmaydi. Sutrukturali soz va qumoq tuproqlarda kapilyar suv esa anchagina balandga 3-4 metirgacha ko’tariladi.</a:t>
            </a:r>
          </a:p>
          <a:p>
            <a:endParaRPr lang="ru-RU" dirty="0"/>
          </a:p>
        </p:txBody>
      </p:sp>
    </p:spTree>
    <p:extLst>
      <p:ext uri="{BB962C8B-B14F-4D97-AF65-F5344CB8AC3E}">
        <p14:creationId xmlns:p14="http://schemas.microsoft.com/office/powerpoint/2010/main" val="286486826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678050814"/>
              </p:ext>
            </p:extLst>
          </p:nvPr>
        </p:nvGraphicFramePr>
        <p:xfrm>
          <a:off x="293614" y="239861"/>
          <a:ext cx="9168804" cy="3704490"/>
        </p:xfrm>
        <a:graphic>
          <a:graphicData uri="http://schemas.openxmlformats.org/drawingml/2006/table">
            <a:tbl>
              <a:tblPr/>
              <a:tblGrid>
                <a:gridCol w="3056268">
                  <a:extLst>
                    <a:ext uri="{9D8B030D-6E8A-4147-A177-3AD203B41FA5}">
                      <a16:colId xmlns:a16="http://schemas.microsoft.com/office/drawing/2014/main" xmlns="" val="20000"/>
                    </a:ext>
                  </a:extLst>
                </a:gridCol>
                <a:gridCol w="3056268">
                  <a:extLst>
                    <a:ext uri="{9D8B030D-6E8A-4147-A177-3AD203B41FA5}">
                      <a16:colId xmlns:a16="http://schemas.microsoft.com/office/drawing/2014/main" xmlns="" val="20001"/>
                    </a:ext>
                  </a:extLst>
                </a:gridCol>
                <a:gridCol w="3056268">
                  <a:extLst>
                    <a:ext uri="{9D8B030D-6E8A-4147-A177-3AD203B41FA5}">
                      <a16:colId xmlns:a16="http://schemas.microsoft.com/office/drawing/2014/main" xmlns="" val="20002"/>
                    </a:ext>
                  </a:extLst>
                </a:gridCol>
              </a:tblGrid>
              <a:tr h="1058041">
                <a:tc>
                  <a:txBody>
                    <a:bodyPr/>
                    <a:lstStyle/>
                    <a:p>
                      <a:r>
                        <a:rPr lang="uz-Latn-UZ" sz="1400" b="1" dirty="0"/>
                        <a:t>Zarralar o`lchami (mm xisobida)</a:t>
                      </a:r>
                      <a:r>
                        <a:rPr lang="uz-Latn-UZ" sz="1400" dirty="0"/>
                        <a:t/>
                      </a:r>
                      <a:br>
                        <a:rPr lang="uz-Latn-UZ" sz="1400" dirty="0"/>
                      </a:br>
                      <a:endParaRPr lang="uz-Latn-UZ" sz="1400" dirty="0"/>
                    </a:p>
                  </a:txBody>
                  <a:tcPr marL="40705" marR="40705" marT="40705" marB="40705">
                    <a:lnL>
                      <a:noFill/>
                    </a:lnL>
                    <a:lnR>
                      <a:noFill/>
                    </a:lnR>
                    <a:lnT>
                      <a:noFill/>
                    </a:lnT>
                    <a:lnB>
                      <a:noFill/>
                    </a:lnB>
                  </a:tcPr>
                </a:tc>
                <a:tc>
                  <a:txBody>
                    <a:bodyPr/>
                    <a:lstStyle/>
                    <a:p>
                      <a:r>
                        <a:rPr lang="uz-Latn-UZ" sz="1400" dirty="0"/>
                        <a:t/>
                      </a:r>
                      <a:br>
                        <a:rPr lang="uz-Latn-UZ" sz="1400" dirty="0"/>
                      </a:br>
                      <a:r>
                        <a:rPr lang="uz-Latn-UZ" sz="1400" dirty="0"/>
                        <a:t/>
                      </a:r>
                      <a:br>
                        <a:rPr lang="uz-Latn-UZ" sz="1400" dirty="0"/>
                      </a:br>
                      <a:r>
                        <a:rPr lang="uz-Latn-UZ" sz="1400" b="1" dirty="0"/>
                        <a:t>Maksemal ko’tarilish</a:t>
                      </a:r>
                      <a:r>
                        <a:rPr lang="uz-Latn-UZ" sz="1400" dirty="0"/>
                        <a:t/>
                      </a:r>
                      <a:br>
                        <a:rPr lang="uz-Latn-UZ" sz="1400" dirty="0"/>
                      </a:br>
                      <a:r>
                        <a:rPr lang="uz-Latn-UZ" sz="1400" dirty="0"/>
                        <a:t/>
                      </a:r>
                      <a:br>
                        <a:rPr lang="uz-Latn-UZ" sz="1400" dirty="0"/>
                      </a:br>
                      <a:r>
                        <a:rPr lang="uz-Latn-UZ" sz="1400" b="1" dirty="0"/>
                        <a:t>Balandligi (mm xisobida)</a:t>
                      </a:r>
                      <a:r>
                        <a:rPr lang="uz-Latn-UZ" sz="1400" dirty="0"/>
                        <a:t/>
                      </a:r>
                      <a:br>
                        <a:rPr lang="uz-Latn-UZ" sz="1400" dirty="0"/>
                      </a:br>
                      <a:endParaRPr lang="uz-Latn-UZ" sz="1400" dirty="0"/>
                    </a:p>
                  </a:txBody>
                  <a:tcPr marL="40705" marR="40705" marT="40705" marB="40705">
                    <a:lnL>
                      <a:noFill/>
                    </a:lnL>
                    <a:lnR>
                      <a:noFill/>
                    </a:lnR>
                    <a:lnT>
                      <a:noFill/>
                    </a:lnT>
                    <a:lnB>
                      <a:noFill/>
                    </a:lnB>
                  </a:tcPr>
                </a:tc>
                <a:tc>
                  <a:txBody>
                    <a:bodyPr/>
                    <a:lstStyle/>
                    <a:p>
                      <a:r>
                        <a:rPr lang="fi-FI" sz="1400" dirty="0"/>
                        <a:t/>
                      </a:r>
                      <a:br>
                        <a:rPr lang="fi-FI" sz="1400" dirty="0"/>
                      </a:br>
                      <a:r>
                        <a:rPr lang="fi-FI" sz="1400" dirty="0"/>
                        <a:t/>
                      </a:r>
                      <a:br>
                        <a:rPr lang="fi-FI" sz="1400" dirty="0"/>
                      </a:br>
                      <a:r>
                        <a:rPr lang="fi-FI" sz="1400" b="1" dirty="0"/>
                        <a:t>Maksemal kutarilish</a:t>
                      </a:r>
                      <a:r>
                        <a:rPr lang="uz-Latn-UZ" sz="1400" b="1" dirty="0"/>
                        <a:t> </a:t>
                      </a:r>
                      <a:r>
                        <a:rPr lang="fi-FI" sz="1400" b="1" dirty="0"/>
                        <a:t>Muddati</a:t>
                      </a:r>
                      <a:r>
                        <a:rPr lang="fi-FI" sz="1400" dirty="0"/>
                        <a:t/>
                      </a:r>
                      <a:br>
                        <a:rPr lang="fi-FI" sz="1400" dirty="0"/>
                      </a:br>
                      <a:r>
                        <a:rPr lang="fi-FI" sz="1400" dirty="0"/>
                        <a:t/>
                      </a:r>
                      <a:br>
                        <a:rPr lang="fi-FI" sz="1400" dirty="0"/>
                      </a:br>
                      <a:r>
                        <a:rPr lang="fi-FI" sz="1400" b="1" dirty="0"/>
                        <a:t>(kun xisobida)</a:t>
                      </a:r>
                      <a:r>
                        <a:rPr lang="fi-FI" sz="1400" dirty="0"/>
                        <a:t/>
                      </a:r>
                      <a:br>
                        <a:rPr lang="fi-FI" sz="1400" dirty="0"/>
                      </a:br>
                      <a:endParaRPr lang="fi-FI" sz="1400" dirty="0"/>
                    </a:p>
                  </a:txBody>
                  <a:tcPr marL="40705" marR="40705" marT="40705" marB="40705">
                    <a:lnL>
                      <a:noFill/>
                    </a:lnL>
                    <a:lnR>
                      <a:noFill/>
                    </a:lnR>
                    <a:lnT>
                      <a:noFill/>
                    </a:lnT>
                    <a:lnB>
                      <a:noFill/>
                    </a:lnB>
                  </a:tcPr>
                </a:tc>
                <a:extLst>
                  <a:ext uri="{0D108BD9-81ED-4DB2-BD59-A6C34878D82A}">
                    <a16:rowId xmlns:a16="http://schemas.microsoft.com/office/drawing/2014/main" xmlns="" val="10000"/>
                  </a:ext>
                </a:extLst>
              </a:tr>
              <a:tr h="2342920">
                <a:tc>
                  <a:txBody>
                    <a:bodyPr/>
                    <a:lstStyle/>
                    <a:p>
                      <a:endParaRPr lang="ru-RU" sz="1400" dirty="0"/>
                    </a:p>
                    <a:p>
                      <a:r>
                        <a:rPr lang="ru-RU" sz="1400" dirty="0"/>
                        <a:t>5,0-2,0</a:t>
                      </a:r>
                      <a:br>
                        <a:rPr lang="ru-RU" sz="1400" dirty="0"/>
                      </a:br>
                      <a:r>
                        <a:rPr lang="ru-RU" sz="1400" dirty="0"/>
                        <a:t>2,0-1,0</a:t>
                      </a:r>
                      <a:endParaRPr lang="uz-Latn-UZ" sz="1400" dirty="0"/>
                    </a:p>
                    <a:p>
                      <a:r>
                        <a:rPr lang="ru-RU" sz="1400" dirty="0"/>
                        <a:t>1,0-0,5</a:t>
                      </a:r>
                      <a:br>
                        <a:rPr lang="ru-RU" sz="1400" dirty="0"/>
                      </a:br>
                      <a:r>
                        <a:rPr lang="ru-RU" sz="1400" dirty="0"/>
                        <a:t>0,5-0,2</a:t>
                      </a:r>
                      <a:endParaRPr lang="uz-Latn-UZ" sz="1400" dirty="0"/>
                    </a:p>
                    <a:p>
                      <a:r>
                        <a:rPr lang="ru-RU" sz="1400" dirty="0"/>
                        <a:t>0,2-0,1</a:t>
                      </a:r>
                      <a:br>
                        <a:rPr lang="ru-RU" sz="1400" dirty="0"/>
                      </a:br>
                      <a:r>
                        <a:rPr lang="ru-RU" sz="1400" dirty="0"/>
                        <a:t>0,1-0,05</a:t>
                      </a:r>
                      <a:endParaRPr lang="uz-Latn-UZ" sz="1400" dirty="0"/>
                    </a:p>
                    <a:p>
                      <a:r>
                        <a:rPr lang="ru-RU" sz="1400" dirty="0"/>
                        <a:t>0,05-0,02</a:t>
                      </a:r>
                    </a:p>
                    <a:p>
                      <a:r>
                        <a:rPr lang="ru-RU" sz="1400" dirty="0"/>
                        <a:t/>
                      </a:r>
                      <a:br>
                        <a:rPr lang="ru-RU" sz="1400" dirty="0"/>
                      </a:br>
                      <a:endParaRPr lang="ru-RU" sz="1400" dirty="0"/>
                    </a:p>
                  </a:txBody>
                  <a:tcPr marL="40705" marR="40705" marT="40705" marB="40705">
                    <a:lnL>
                      <a:noFill/>
                    </a:lnL>
                    <a:lnR>
                      <a:noFill/>
                    </a:lnR>
                    <a:lnT>
                      <a:noFill/>
                    </a:lnT>
                    <a:lnB>
                      <a:noFill/>
                    </a:lnB>
                  </a:tcPr>
                </a:tc>
                <a:tc>
                  <a:txBody>
                    <a:bodyPr/>
                    <a:lstStyle/>
                    <a:p>
                      <a:endParaRPr lang="uz-Latn-UZ" sz="1400" dirty="0"/>
                    </a:p>
                    <a:p>
                      <a:r>
                        <a:rPr lang="ru-RU" sz="1400" dirty="0"/>
                        <a:t>25</a:t>
                      </a:r>
                      <a:endParaRPr lang="uz-Latn-UZ" sz="1400" dirty="0"/>
                    </a:p>
                    <a:p>
                      <a:r>
                        <a:rPr lang="ru-RU" sz="1400" dirty="0"/>
                        <a:t>65</a:t>
                      </a:r>
                      <a:br>
                        <a:rPr lang="ru-RU" sz="1400" dirty="0"/>
                      </a:br>
                      <a:r>
                        <a:rPr lang="ru-RU" sz="1400" dirty="0"/>
                        <a:t>131</a:t>
                      </a:r>
                      <a:endParaRPr lang="uz-Latn-UZ" sz="1400" dirty="0"/>
                    </a:p>
                    <a:p>
                      <a:r>
                        <a:rPr lang="ru-RU" sz="1400" dirty="0"/>
                        <a:t>246</a:t>
                      </a:r>
                      <a:br>
                        <a:rPr lang="ru-RU" sz="1400" dirty="0"/>
                      </a:br>
                      <a:r>
                        <a:rPr lang="ru-RU" sz="1400" dirty="0"/>
                        <a:t>428</a:t>
                      </a:r>
                      <a:r>
                        <a:rPr lang="uz-Latn-UZ" sz="1400" dirty="0"/>
                        <a:t> </a:t>
                      </a:r>
                    </a:p>
                    <a:p>
                      <a:r>
                        <a:rPr lang="ru-RU" sz="1400" dirty="0"/>
                        <a:t>1055</a:t>
                      </a:r>
                      <a:br>
                        <a:rPr lang="ru-RU" sz="1400" dirty="0"/>
                      </a:br>
                      <a:r>
                        <a:rPr lang="ru-RU" sz="1400" dirty="0"/>
                        <a:t>2000</a:t>
                      </a:r>
                      <a:br>
                        <a:rPr lang="ru-RU" sz="1400" dirty="0"/>
                      </a:br>
                      <a:endParaRPr lang="ru-RU" sz="1400" dirty="0"/>
                    </a:p>
                  </a:txBody>
                  <a:tcPr marL="40705" marR="40705" marT="40705" marB="40705">
                    <a:lnL>
                      <a:noFill/>
                    </a:lnL>
                    <a:lnR>
                      <a:noFill/>
                    </a:lnR>
                    <a:lnT>
                      <a:noFill/>
                    </a:lnT>
                    <a:lnB>
                      <a:noFill/>
                    </a:lnB>
                  </a:tcPr>
                </a:tc>
                <a:tc>
                  <a:txBody>
                    <a:bodyPr/>
                    <a:lstStyle/>
                    <a:p>
                      <a:endParaRPr lang="uz-Latn-UZ" sz="1400" dirty="0"/>
                    </a:p>
                    <a:p>
                      <a:r>
                        <a:rPr lang="ru-RU" sz="1400" dirty="0"/>
                        <a:t>3</a:t>
                      </a:r>
                      <a:endParaRPr lang="uz-Latn-UZ" sz="1400" dirty="0"/>
                    </a:p>
                    <a:p>
                      <a:r>
                        <a:rPr lang="ru-RU" sz="1400" dirty="0"/>
                        <a:t>4</a:t>
                      </a:r>
                      <a:br>
                        <a:rPr lang="ru-RU" sz="1400" dirty="0"/>
                      </a:br>
                      <a:r>
                        <a:rPr lang="ru-RU" sz="1400" dirty="0"/>
                        <a:t>4</a:t>
                      </a:r>
                      <a:endParaRPr lang="uz-Latn-UZ" sz="1400" dirty="0"/>
                    </a:p>
                    <a:p>
                      <a:r>
                        <a:rPr lang="ru-RU" sz="1400" dirty="0"/>
                        <a:t>8</a:t>
                      </a:r>
                    </a:p>
                    <a:p>
                      <a:r>
                        <a:rPr lang="ru-RU" sz="1400" dirty="0"/>
                        <a:t>8</a:t>
                      </a:r>
                      <a:endParaRPr lang="uz-Latn-UZ" sz="1400" dirty="0"/>
                    </a:p>
                    <a:p>
                      <a:r>
                        <a:rPr lang="ru-RU" sz="1400" dirty="0"/>
                        <a:t>72</a:t>
                      </a:r>
                      <a:endParaRPr lang="uz-Latn-UZ" sz="1400" dirty="0"/>
                    </a:p>
                    <a:p>
                      <a:r>
                        <a:rPr lang="ru-RU" sz="1400" dirty="0"/>
                        <a:t>_</a:t>
                      </a:r>
                    </a:p>
                    <a:p>
                      <a:r>
                        <a:rPr lang="ru-RU" sz="1400" dirty="0"/>
                        <a:t/>
                      </a:r>
                      <a:br>
                        <a:rPr lang="ru-RU" sz="1400" dirty="0"/>
                      </a:br>
                      <a:endParaRPr lang="ru-RU" sz="1400" dirty="0"/>
                    </a:p>
                  </a:txBody>
                  <a:tcPr marL="40705" marR="40705" marT="40705" marB="40705">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58723" y="3425370"/>
            <a:ext cx="10201013"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ikki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xildagi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o`simliklarga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oson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singadi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o`larning</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extiyojini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taminlaydigan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asosiy</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manbalardan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xisoblanadi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endParaRPr kumimoji="0" lang="uz-Latn-UZ" sz="1600" b="0" i="0" u="none" strike="noStrike" cap="none" normalizeH="0" baseline="0" dirty="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tashqari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zarralar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tutashgan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joydan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juda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nozik</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kapelyaryullardan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o`rin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olgan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mustaqil</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xarakat</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etmaydigan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ajralgan</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suvlar</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xam</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a:t>
            </a:r>
            <a:endParaRPr kumimoji="0" lang="uz-Latn-UZ" sz="1600" b="0" i="0" u="none" strike="noStrike" cap="none" normalizeH="0" baseline="0" dirty="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xildagi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o`simlikga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oson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singadi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bo`g</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yoki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parda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aylangan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taqderdagina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xarakat</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etishi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mumkin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taxmenan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-1,5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gradisda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juda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nozik</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(&lt;0,03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mm</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radusli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kapelyarlarda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esa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-18,05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gradis</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savuq</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tempraturada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muzlaydi</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900" b="0" i="0" u="none" strike="noStrike" cap="none" normalizeH="0" baseline="0" dirty="0">
              <a:ln>
                <a:noFill/>
              </a:ln>
              <a:solidFill>
                <a:schemeClr val="tx1"/>
              </a:solidFill>
              <a:effectLst/>
              <a:latin typeface="Times New Roman" pitchFamily="18" charset="0"/>
              <a:cs typeface="Times New Roman" pitchFamily="18" charset="0"/>
            </a:endParaRPr>
          </a:p>
          <a:p>
            <a:pPr lvl="0" defTabSz="914400" eaLnBrk="0" fontAlgn="base" hangingPunct="0">
              <a:spcBef>
                <a:spcPct val="0"/>
              </a:spcBef>
              <a:spcAft>
                <a:spcPct val="0"/>
              </a:spcAft>
            </a:pPr>
            <a:r>
              <a:rPr lang="uz-Latn-UZ" dirty="0"/>
              <a:t>Kapelyar suv taxmenan -1,5 gradisda, juda nozik (&lt;0,03 mm radusli ), kapelyarlarda esa -18,05 gradis savuq tempraturada muzlaydi.</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9001342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449235"/>
            <a:ext cx="9278224" cy="6060622"/>
          </a:xfrm>
        </p:spPr>
        <p:txBody>
          <a:bodyPr>
            <a:normAutofit fontScale="92500"/>
          </a:bodyPr>
          <a:lstStyle/>
          <a:p>
            <a:r>
              <a:rPr lang="uz-Latn-UZ" sz="2400" b="1" dirty="0">
                <a:solidFill>
                  <a:srgbClr val="FF0000"/>
                </a:solidFill>
                <a:latin typeface="Times New Roman" pitchFamily="18" charset="0"/>
                <a:cs typeface="Times New Roman" pitchFamily="18" charset="0"/>
              </a:rPr>
              <a:t>Gravitatsion suv</a:t>
            </a:r>
            <a:r>
              <a:rPr lang="uz-Latn-UZ" sz="2400" dirty="0">
                <a:solidFill>
                  <a:srgbClr val="FF0000"/>
                </a:solidFill>
                <a:latin typeface="Times New Roman" pitchFamily="18" charset="0"/>
                <a:cs typeface="Times New Roman" pitchFamily="18" charset="0"/>
              </a:rPr>
              <a:t>. </a:t>
            </a:r>
            <a:r>
              <a:rPr lang="uz-Latn-UZ" sz="2400" dirty="0">
                <a:latin typeface="Times New Roman" pitchFamily="18" charset="0"/>
                <a:cs typeface="Times New Roman" pitchFamily="18" charset="0"/>
              </a:rPr>
              <a:t>Tuproq qatlamlaridagi nokapelyar sullar va yirik kapelyarlar orqali yuqoridan pastga tomon erkin harakat etadigan suvga </a:t>
            </a:r>
            <a:r>
              <a:rPr lang="uz-Latn-UZ" sz="2400" b="1" dirty="0">
                <a:solidFill>
                  <a:srgbClr val="FF0000"/>
                </a:solidFill>
                <a:latin typeface="Times New Roman" pitchFamily="18" charset="0"/>
                <a:cs typeface="Times New Roman" pitchFamily="18" charset="0"/>
              </a:rPr>
              <a:t>gravitatsion suv</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qeyiladi. Sho’rlanmagan tuproqlarda bu suvning osmotik bosimi 0,5 atm ga teng bo’lganidan bu suv o`simliklarga yaxshi singadi. Lekin qatlamda gravitatsion suvning tez harakat qilganligi va boshqa turdagi suvga o`tganligi sababli o`simlikni bevoseta suv binan tamin etishga ozroq qatnashadi.Gravitatsion suv miqdori tuproqda yog`indan yoki ekin so`g`orilgandan keyin juda kupayadi. bazi bir tuproqlarning xaydalma ostki qatlami suvni yaxshi o`tkazmasligi yoki juda sekin o`tkazishi tufayli xaydalma qatlamda gravitatsion suv ancha vaqtgacha to’xtab qolishi va natijada tuproq ustki qatlamida o`simliklar va mekroorganizmlar uchun xavo yetishmay qolishi mumkin.</a:t>
            </a:r>
          </a:p>
          <a:p>
            <a:r>
              <a:rPr lang="uz-Latn-UZ" sz="2400" dirty="0">
                <a:latin typeface="Times New Roman" pitchFamily="18" charset="0"/>
                <a:cs typeface="Times New Roman" pitchFamily="18" charset="0"/>
              </a:rPr>
              <a:t>Tuproqdagi </a:t>
            </a:r>
            <a:r>
              <a:rPr lang="uz-Latn-UZ" sz="2400" dirty="0">
                <a:solidFill>
                  <a:srgbClr val="FF0000"/>
                </a:solidFill>
                <a:latin typeface="Times New Roman" pitchFamily="18" charset="0"/>
                <a:cs typeface="Times New Roman" pitchFamily="18" charset="0"/>
              </a:rPr>
              <a:t>kapilyar va gravetatsion </a:t>
            </a:r>
            <a:r>
              <a:rPr lang="uz-Latn-UZ" sz="2400" dirty="0">
                <a:latin typeface="Times New Roman" pitchFamily="18" charset="0"/>
                <a:cs typeface="Times New Roman" pitchFamily="18" charset="0"/>
              </a:rPr>
              <a:t>suv miqdorining mo’tadil holatda bo’lishi tuproqning mexanikaviy tarkibiga, strukturasi va qovushmasiga, shuningdek, dehqonchilikda qo’llaniladigan agrotexnikaviy tadbirlar (molalash, shudgor, kultivatsiya, chopiq, so`g`orish va boshqalar) ning sifatli o`tkazilishiga bog`liq.</a:t>
            </a:r>
          </a:p>
          <a:p>
            <a:endParaRPr lang="ru-RU" dirty="0"/>
          </a:p>
        </p:txBody>
      </p:sp>
    </p:spTree>
    <p:extLst>
      <p:ext uri="{BB962C8B-B14F-4D97-AF65-F5344CB8AC3E}">
        <p14:creationId xmlns:p14="http://schemas.microsoft.com/office/powerpoint/2010/main" val="2526914321"/>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566680"/>
            <a:ext cx="9446003" cy="5976733"/>
          </a:xfrm>
        </p:spPr>
        <p:txBody>
          <a:bodyPr>
            <a:normAutofit fontScale="92500"/>
          </a:bodyPr>
          <a:lstStyle/>
          <a:p>
            <a:r>
              <a:rPr lang="uz-Latn-UZ" sz="2400" dirty="0">
                <a:latin typeface="Times New Roman" pitchFamily="18" charset="0"/>
                <a:cs typeface="Times New Roman" pitchFamily="18" charset="0"/>
              </a:rPr>
              <a:t>Gravitatsion suv pastga tamon harakat etib, suv tusar </a:t>
            </a:r>
            <a:r>
              <a:rPr lang="uz-Latn-UZ" sz="2400" dirty="0">
                <a:latin typeface="Times New Roman" pitchFamily="18" charset="0"/>
                <a:cs typeface="Times New Roman" pitchFamily="18" charset="0"/>
                <a:hlinkClick r:id="rId2"/>
              </a:rPr>
              <a:t>gorizantga yetib borganda</a:t>
            </a:r>
            <a:r>
              <a:rPr lang="uz-Latn-UZ" sz="2400" dirty="0">
                <a:latin typeface="Times New Roman" pitchFamily="18" charset="0"/>
                <a:cs typeface="Times New Roman" pitchFamily="18" charset="0"/>
              </a:rPr>
              <a:t>, u joyda suvli qatlam vujutga keladi.Shu qatlamda tuplangan suvga </a:t>
            </a:r>
            <a:r>
              <a:rPr lang="uz-Latn-UZ" sz="2400" b="1" dirty="0">
                <a:latin typeface="Times New Roman" pitchFamily="18" charset="0"/>
                <a:cs typeface="Times New Roman" pitchFamily="18" charset="0"/>
              </a:rPr>
              <a:t>sizob</a:t>
            </a:r>
            <a:r>
              <a:rPr lang="uz-Latn-UZ" sz="2400" dirty="0">
                <a:latin typeface="Times New Roman" pitchFamily="18" charset="0"/>
                <a:cs typeface="Times New Roman" pitchFamily="18" charset="0"/>
              </a:rPr>
              <a:t> suvi deyiladi.Suv tusar garezant bir tamonga nishab joylashgan bulsa, sizob suvi tamonga sizib borib, daryo yoki soy yaqinida buloq bulib chiqadi, aksincha, suv tusar garezant tekis joylashganda sizob suvining satxi vertikal ravishda yuqoriga kutariladi.</a:t>
            </a:r>
          </a:p>
          <a:p>
            <a:r>
              <a:rPr lang="uz-Latn-UZ" sz="2400" dirty="0">
                <a:latin typeface="Times New Roman" pitchFamily="18" charset="0"/>
                <a:cs typeface="Times New Roman" pitchFamily="18" charset="0"/>
              </a:rPr>
              <a:t>Sizob suvlarining chuqurligi, kimyoviy tarkibi tuproqning suv xossalariga va o`simlik xayotiga kata tasir etadi. Sizob suvi satxining kutarilishi tufayli kapelyar suv bilan o`simliklar tamin etilib turilsada, biroq tuproqda shurlanish va botqoqlanish singari salbiy pratseslar xam yuzaga keladi.</a:t>
            </a:r>
          </a:p>
          <a:p>
            <a:r>
              <a:rPr lang="uz-Latn-UZ" sz="2400" dirty="0">
                <a:latin typeface="Times New Roman" pitchFamily="18" charset="0"/>
                <a:cs typeface="Times New Roman" pitchFamily="18" charset="0"/>
              </a:rPr>
              <a:t>Kapelyaryullar orqali suvni pastdan yuqoriga kutarilishiga tuproqning kapelyarligi yoki suvni kutarish qobiliyati deyiladi.</a:t>
            </a:r>
          </a:p>
          <a:p>
            <a:r>
              <a:rPr lang="uz-Latn-UZ" sz="2400" dirty="0">
                <a:latin typeface="Times New Roman" pitchFamily="18" charset="0"/>
                <a:cs typeface="Times New Roman" pitchFamily="18" charset="0"/>
              </a:rPr>
              <a:t>Tuproqda yuqorida qisqacha xarakterlangan suvlarning bu shakllaridan tashqari, qatlam tempraturasing o`zgarishi bilan bog`liq bulgan bo`g`simon suv (suv bug`i) yoki qattiq suv (muz) lar xam buladi. Bu xildagi suvlardan o`simlik bevoseta foydalana olmaydi.</a:t>
            </a:r>
          </a:p>
          <a:p>
            <a:endParaRPr lang="ru-RU" dirty="0"/>
          </a:p>
        </p:txBody>
      </p:sp>
    </p:spTree>
    <p:extLst>
      <p:ext uri="{BB962C8B-B14F-4D97-AF65-F5344CB8AC3E}">
        <p14:creationId xmlns:p14="http://schemas.microsoft.com/office/powerpoint/2010/main" val="2836619535"/>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228" y="704675"/>
            <a:ext cx="8837774" cy="5863905"/>
          </a:xfrm>
        </p:spPr>
        <p:txBody>
          <a:bodyPr>
            <a:noAutofit/>
          </a:bodyPr>
          <a:lstStyle/>
          <a:p>
            <a:pPr algn="just"/>
            <a:r>
              <a:rPr lang="uz-Latn-UZ" sz="2400" b="1" dirty="0">
                <a:solidFill>
                  <a:srgbClr val="FF0000"/>
                </a:solidFill>
                <a:latin typeface="Times New Roman" pitchFamily="18" charset="0"/>
                <a:cs typeface="Times New Roman" pitchFamily="18" charset="0"/>
              </a:rPr>
              <a:t>Tuproqning suv xossalari va tuproqning suv o`tkazuvchanligi</a:t>
            </a:r>
            <a:endParaRPr lang="uz-Latn-UZ" sz="2400" dirty="0">
              <a:solidFill>
                <a:srgbClr val="FF0000"/>
              </a:solidFill>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Tuproqdagi xar xil shakl va xolatlardagi suv bilan qatlamning tarkibiy qismi (mexanikaviy zarralar va organik moddalar ) orasidagi turli munosabat natijasida agronomik nuqtai nazardan axamiyatga ega bo’lgan turli gidralogik hodisalar doim sodir bo’lib turadi. Tuproqning suvga bo’lgan munosabati uning suv xossalarini belgilaydi.Tuproqning eng muxim suv xossalariga </a:t>
            </a:r>
            <a:r>
              <a:rPr lang="uz-Latn-UZ" sz="2400" i="1" dirty="0">
                <a:solidFill>
                  <a:srgbClr val="FF0000"/>
                </a:solidFill>
                <a:latin typeface="Times New Roman" pitchFamily="18" charset="0"/>
                <a:cs typeface="Times New Roman" pitchFamily="18" charset="0"/>
              </a:rPr>
              <a:t>nam sig`imi, suv o`tkazuvchanligi, suvni bo`g`lantirishi, suv ko’taruvchan-ligi </a:t>
            </a:r>
            <a:r>
              <a:rPr lang="uz-Latn-UZ" sz="2400" dirty="0">
                <a:latin typeface="Times New Roman" pitchFamily="18" charset="0"/>
                <a:cs typeface="Times New Roman" pitchFamily="18" charset="0"/>
              </a:rPr>
              <a:t>singarilar kiradi.</a:t>
            </a:r>
          </a:p>
          <a:p>
            <a:pPr algn="just"/>
            <a:r>
              <a:rPr lang="uz-Latn-UZ" sz="2400" b="1" dirty="0">
                <a:solidFill>
                  <a:srgbClr val="FF0000"/>
                </a:solidFill>
                <a:latin typeface="Times New Roman" pitchFamily="18" charset="0"/>
                <a:cs typeface="Times New Roman" pitchFamily="18" charset="0"/>
              </a:rPr>
              <a:t>Tuproqning nam sig`imi-</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tuproqning o`z qatlamlari orasida ma’lum miqdordagi suvni ushlab qolish qobiliyatiga uning </a:t>
            </a:r>
            <a:r>
              <a:rPr lang="uz-Latn-UZ" sz="2400" b="1" dirty="0">
                <a:latin typeface="Times New Roman" pitchFamily="18" charset="0"/>
                <a:cs typeface="Times New Roman" pitchFamily="18" charset="0"/>
              </a:rPr>
              <a:t>nam sig`imi</a:t>
            </a:r>
            <a:r>
              <a:rPr lang="uz-Latn-UZ" sz="2400" dirty="0">
                <a:latin typeface="Times New Roman" pitchFamily="18" charset="0"/>
                <a:cs typeface="Times New Roman" pitchFamily="18" charset="0"/>
              </a:rPr>
              <a:t> deyiladi. Tuproq qatlamlarida ushlanib qolgan suvning miqdori va holatiga kura </a:t>
            </a:r>
            <a:r>
              <a:rPr lang="uz-Latn-UZ" sz="2400" b="1" dirty="0">
                <a:latin typeface="Times New Roman" pitchFamily="18" charset="0"/>
                <a:cs typeface="Times New Roman" pitchFamily="18" charset="0"/>
              </a:rPr>
              <a:t>to’liq, kapelyar, maksemal, Gigroskopik, va dala nam sig`imlari </a:t>
            </a:r>
            <a:r>
              <a:rPr lang="uz-Latn-UZ" sz="2400" dirty="0">
                <a:latin typeface="Times New Roman" pitchFamily="18" charset="0"/>
                <a:cs typeface="Times New Roman" pitchFamily="18" charset="0"/>
              </a:rPr>
              <a:t>bo’ladi.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2944642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9783" y="796954"/>
            <a:ext cx="8804219" cy="5838737"/>
          </a:xfrm>
        </p:spPr>
        <p:txBody>
          <a:bodyPr>
            <a:normAutofit fontScale="92500" lnSpcReduction="10000"/>
          </a:bodyPr>
          <a:lstStyle/>
          <a:p>
            <a:r>
              <a:rPr lang="uz-Latn-UZ" sz="2400" b="1" i="1" dirty="0">
                <a:solidFill>
                  <a:srgbClr val="FF0000"/>
                </a:solidFill>
                <a:latin typeface="Times New Roman" pitchFamily="18" charset="0"/>
                <a:cs typeface="Times New Roman" pitchFamily="18" charset="0"/>
              </a:rPr>
              <a:t>To’liq nam sig`imi</a:t>
            </a:r>
            <a:r>
              <a:rPr lang="uz-Latn-UZ" sz="2400" b="1" i="1" dirty="0">
                <a:latin typeface="Times New Roman" pitchFamily="18" charset="0"/>
                <a:cs typeface="Times New Roman" pitchFamily="18" charset="0"/>
              </a:rPr>
              <a:t>.</a:t>
            </a:r>
            <a:r>
              <a:rPr lang="uz-Latn-UZ" sz="2400" dirty="0">
                <a:latin typeface="Times New Roman" pitchFamily="18" charset="0"/>
                <a:cs typeface="Times New Roman" pitchFamily="18" charset="0"/>
              </a:rPr>
              <a:t>Tuproqdagi hamma kapelyar va nokapelyar kavaklik va bo’shliqlarning tamomila suv bilan to’yingan holdagi namligiga </a:t>
            </a:r>
            <a:r>
              <a:rPr lang="uz-Latn-UZ" sz="2400" b="1" dirty="0">
                <a:solidFill>
                  <a:srgbClr val="FF0000"/>
                </a:solidFill>
                <a:latin typeface="Times New Roman" pitchFamily="18" charset="0"/>
                <a:cs typeface="Times New Roman" pitchFamily="18" charset="0"/>
              </a:rPr>
              <a:t>to’liq nam sig`imi</a:t>
            </a:r>
            <a:r>
              <a:rPr lang="uz-Latn-UZ" sz="2400" dirty="0">
                <a:solidFill>
                  <a:srgbClr val="FF0000"/>
                </a:solidFill>
                <a:latin typeface="Times New Roman" pitchFamily="18" charset="0"/>
                <a:cs typeface="Times New Roman" pitchFamily="18" charset="0"/>
              </a:rPr>
              <a:t> </a:t>
            </a:r>
            <a:r>
              <a:rPr lang="uz-Latn-UZ" sz="2400" dirty="0">
                <a:latin typeface="Times New Roman" pitchFamily="18" charset="0"/>
                <a:cs typeface="Times New Roman" pitchFamily="18" charset="0"/>
              </a:rPr>
              <a:t>deyiladi. To’liq nam sig`imi sizot suvi sayoz joylashgan tuproqlarning suvli qatlamidagina bo’lishi mumkin. Sizot suvi chuqur sharoitda esa tuproqda to’liq nam sig`imi qalin qor yog`gandan keyin va kuchli yog`inlar yoki yerni bostirib sug`orilgandan so’ng vaqtincha vujutga keladi. Gedramorf (botqoq) tuproqlarda to’liq nam sig`imi uzoq vaqtlargacha davom etishi yoki doimiy holda bo’lishi mumkin. Tuproqlarda to’liq nam sig`imi uzoq davom etganda </a:t>
            </a:r>
            <a:r>
              <a:rPr lang="uz-Latn-UZ" sz="2400" dirty="0">
                <a:solidFill>
                  <a:srgbClr val="FF0000"/>
                </a:solidFill>
                <a:latin typeface="Times New Roman" pitchFamily="18" charset="0"/>
                <a:cs typeface="Times New Roman" pitchFamily="18" charset="0"/>
              </a:rPr>
              <a:t>anaerob</a:t>
            </a:r>
            <a:r>
              <a:rPr lang="uz-Latn-UZ" sz="2400" dirty="0">
                <a:latin typeface="Times New Roman" pitchFamily="18" charset="0"/>
                <a:cs typeface="Times New Roman" pitchFamily="18" charset="0"/>
              </a:rPr>
              <a:t> jarayonlari boshlanib, natijada tuproq unumdorligi keskin pasayadi va ekinlar hosiliga salbiy ta’sir etadi.</a:t>
            </a:r>
          </a:p>
          <a:p>
            <a:r>
              <a:rPr lang="uz-Latn-UZ" sz="2400" b="1" i="1" dirty="0">
                <a:solidFill>
                  <a:srgbClr val="FF0000"/>
                </a:solidFill>
                <a:latin typeface="Times New Roman" pitchFamily="18" charset="0"/>
                <a:cs typeface="Times New Roman" pitchFamily="18" charset="0"/>
              </a:rPr>
              <a:t>Kapelyar nam sig`imi </a:t>
            </a:r>
            <a:r>
              <a:rPr lang="uz-Latn-UZ" sz="2400" b="1" i="1" dirty="0">
                <a:latin typeface="Times New Roman" pitchFamily="18" charset="0"/>
                <a:cs typeface="Times New Roman" pitchFamily="18" charset="0"/>
              </a:rPr>
              <a:t>.</a:t>
            </a:r>
            <a:r>
              <a:rPr lang="uz-Latn-UZ" sz="2400" dirty="0">
                <a:latin typeface="Times New Roman" pitchFamily="18" charset="0"/>
                <a:cs typeface="Times New Roman" pitchFamily="18" charset="0"/>
              </a:rPr>
              <a:t>tuproqdagi ko’tariluvchi kapelyar suvning ushlanib qolgan miqdoriga </a:t>
            </a:r>
            <a:r>
              <a:rPr lang="uz-Latn-UZ" sz="2400" b="1" dirty="0">
                <a:solidFill>
                  <a:srgbClr val="FF0000"/>
                </a:solidFill>
                <a:latin typeface="Times New Roman" pitchFamily="18" charset="0"/>
                <a:cs typeface="Times New Roman" pitchFamily="18" charset="0"/>
              </a:rPr>
              <a:t>kapelyar nam sig`imi</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deyiladi.Kapelyar nam sig`imining miqdori o`zgaruvchandir, u sizot suvi satxining sayoz yoki chuqur bo’lishiga bog`liq. Sizot suvi satxi qancha yaqin bo’lsa, kapelyar nam sig`imi miqdori ham shuncha ko’p bo’ladi. Kapelyar nam sig`imini to'liq xarakterlash uchun tuproq sizot suvi joylashgan qatlamidan boshlab ko’tarilayotgan namni puxta o`rganish va aniqlash talab etiladi.</a:t>
            </a:r>
          </a:p>
          <a:p>
            <a:endParaRPr lang="ru-RU" dirty="0"/>
          </a:p>
        </p:txBody>
      </p:sp>
    </p:spTree>
    <p:extLst>
      <p:ext uri="{BB962C8B-B14F-4D97-AF65-F5344CB8AC3E}">
        <p14:creationId xmlns:p14="http://schemas.microsoft.com/office/powerpoint/2010/main" val="1556377699"/>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704675"/>
            <a:ext cx="9378892" cy="5931017"/>
          </a:xfrm>
        </p:spPr>
        <p:txBody>
          <a:bodyPr>
            <a:normAutofit lnSpcReduction="10000"/>
          </a:bodyPr>
          <a:lstStyle/>
          <a:p>
            <a:r>
              <a:rPr lang="uz-Latn-UZ" sz="2600" b="1" i="1" dirty="0">
                <a:solidFill>
                  <a:srgbClr val="FF0000"/>
                </a:solidFill>
                <a:latin typeface="Times New Roman" pitchFamily="18" charset="0"/>
                <a:cs typeface="Times New Roman" pitchFamily="18" charset="0"/>
              </a:rPr>
              <a:t>Maksemal absorbseon nam sig`imi</a:t>
            </a:r>
            <a:r>
              <a:rPr lang="uz-Latn-UZ" sz="2600" dirty="0">
                <a:latin typeface="Times New Roman" pitchFamily="18" charset="0"/>
                <a:cs typeface="Times New Roman" pitchFamily="18" charset="0"/>
              </a:rPr>
              <a:t>. Deb tuproq zarralari yuzasiga maxkam singdirilgan (absorbsealangan) suvning eng ko’b miqdoriga aytiladi. Bu nam sig`imining miqdori odatda tuproqning maksemal Gigroskopiklik holatidagi namdan biroz kam bo’ladi.</a:t>
            </a:r>
            <a:br>
              <a:rPr lang="uz-Latn-UZ" sz="2600" dirty="0">
                <a:latin typeface="Times New Roman" pitchFamily="18" charset="0"/>
                <a:cs typeface="Times New Roman" pitchFamily="18" charset="0"/>
              </a:rPr>
            </a:br>
            <a:r>
              <a:rPr lang="uz-Latn-UZ" sz="2600" b="1" i="1" dirty="0">
                <a:solidFill>
                  <a:srgbClr val="FF0000"/>
                </a:solidFill>
                <a:latin typeface="Times New Roman" pitchFamily="18" charset="0"/>
                <a:cs typeface="Times New Roman" pitchFamily="18" charset="0"/>
              </a:rPr>
              <a:t>Dala nam sig`imi.</a:t>
            </a:r>
            <a:r>
              <a:rPr lang="uz-Latn-UZ" sz="2600" dirty="0">
                <a:latin typeface="Times New Roman" pitchFamily="18" charset="0"/>
                <a:cs typeface="Times New Roman" pitchFamily="18" charset="0"/>
              </a:rPr>
              <a:t> Deb sernam tuproqdagi bug`lanish va kapelyar namlanishdan tashqari tuproq qatlamlarida ushlanib qolgan suvning </a:t>
            </a:r>
            <a:r>
              <a:rPr lang="uz-Latn-UZ" sz="2600" dirty="0">
                <a:solidFill>
                  <a:srgbClr val="FF0000"/>
                </a:solidFill>
                <a:latin typeface="Times New Roman" pitchFamily="18" charset="0"/>
                <a:cs typeface="Times New Roman" pitchFamily="18" charset="0"/>
              </a:rPr>
              <a:t>maksemal miqdoriga </a:t>
            </a:r>
            <a:r>
              <a:rPr lang="uz-Latn-UZ" sz="2600" dirty="0">
                <a:latin typeface="Times New Roman" pitchFamily="18" charset="0"/>
                <a:cs typeface="Times New Roman" pitchFamily="18" charset="0"/>
              </a:rPr>
              <a:t>aytiladi. Dala nam sig`imi tuproqning eng muhim suv xossalaridan biri hisoblanadi va uning miqdori tuproqning 1 m qalinligi uchun foiz bilan ifodalanadi. Dala nam sig`im holati tuproqda o`simlik talabiga yetarli miqdorda, yani tuproq kavakligiga 55-75 % qismida suv bo’ladi.Sizot suvining sayoz yoki chuqur bo’lishiga kura, tuproqlarda dala nam sig`imining nisbiy miqdori ko’b yoki kam bo’lishi mumkin.</a:t>
            </a:r>
          </a:p>
          <a:p>
            <a:endParaRPr lang="ru-RU" dirty="0"/>
          </a:p>
        </p:txBody>
      </p:sp>
    </p:spTree>
    <p:extLst>
      <p:ext uri="{BB962C8B-B14F-4D97-AF65-F5344CB8AC3E}">
        <p14:creationId xmlns:p14="http://schemas.microsoft.com/office/powerpoint/2010/main" val="1105579798"/>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69015682"/>
              </p:ext>
            </p:extLst>
          </p:nvPr>
        </p:nvGraphicFramePr>
        <p:xfrm>
          <a:off x="285228" y="899478"/>
          <a:ext cx="9269834" cy="5074920"/>
        </p:xfrm>
        <a:graphic>
          <a:graphicData uri="http://schemas.openxmlformats.org/drawingml/2006/table">
            <a:tbl>
              <a:tblPr/>
              <a:tblGrid>
                <a:gridCol w="1857225">
                  <a:extLst>
                    <a:ext uri="{9D8B030D-6E8A-4147-A177-3AD203B41FA5}">
                      <a16:colId xmlns:a16="http://schemas.microsoft.com/office/drawing/2014/main" xmlns="" val="20000"/>
                    </a:ext>
                  </a:extLst>
                </a:gridCol>
                <a:gridCol w="1857225">
                  <a:extLst>
                    <a:ext uri="{9D8B030D-6E8A-4147-A177-3AD203B41FA5}">
                      <a16:colId xmlns:a16="http://schemas.microsoft.com/office/drawing/2014/main" xmlns="" val="20001"/>
                    </a:ext>
                  </a:extLst>
                </a:gridCol>
                <a:gridCol w="1857225">
                  <a:extLst>
                    <a:ext uri="{9D8B030D-6E8A-4147-A177-3AD203B41FA5}">
                      <a16:colId xmlns:a16="http://schemas.microsoft.com/office/drawing/2014/main" xmlns="" val="20002"/>
                    </a:ext>
                  </a:extLst>
                </a:gridCol>
                <a:gridCol w="1857225">
                  <a:extLst>
                    <a:ext uri="{9D8B030D-6E8A-4147-A177-3AD203B41FA5}">
                      <a16:colId xmlns:a16="http://schemas.microsoft.com/office/drawing/2014/main" xmlns="" val="20003"/>
                    </a:ext>
                  </a:extLst>
                </a:gridCol>
                <a:gridCol w="1840934">
                  <a:extLst>
                    <a:ext uri="{9D8B030D-6E8A-4147-A177-3AD203B41FA5}">
                      <a16:colId xmlns:a16="http://schemas.microsoft.com/office/drawing/2014/main" xmlns="" val="20004"/>
                    </a:ext>
                  </a:extLst>
                </a:gridCol>
              </a:tblGrid>
              <a:tr h="0">
                <a:tc rowSpan="2">
                  <a:txBody>
                    <a:bodyPr/>
                    <a:lstStyle/>
                    <a:p>
                      <a:r>
                        <a:rPr lang="uz-Latn-UZ" dirty="0"/>
                        <a:t/>
                      </a:r>
                      <a:br>
                        <a:rPr lang="uz-Latn-UZ" dirty="0"/>
                      </a:br>
                      <a:r>
                        <a:rPr lang="uz-Latn-UZ" dirty="0"/>
                        <a:t/>
                      </a:r>
                      <a:br>
                        <a:rPr lang="uz-Latn-UZ" dirty="0"/>
                      </a:br>
                      <a:r>
                        <a:rPr lang="uz-Latn-UZ" sz="2000" b="1" dirty="0">
                          <a:latin typeface="Times New Roman" pitchFamily="18" charset="0"/>
                          <a:cs typeface="Times New Roman" pitchFamily="18" charset="0"/>
                        </a:rPr>
                        <a:t>Tuproq qatlami</a:t>
                      </a: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(sm xisobida)</a:t>
                      </a:r>
                      <a:r>
                        <a:rPr lang="uz-Latn-UZ" dirty="0"/>
                        <a:t/>
                      </a:r>
                      <a:br>
                        <a:rPr lang="uz-Latn-UZ" dirty="0"/>
                      </a:br>
                      <a:endParaRPr lang="uz-Latn-UZ" dirty="0"/>
                    </a:p>
                  </a:txBody>
                  <a:tcPr marL="53340" marR="53340" marT="53340" marB="53340">
                    <a:lnL>
                      <a:noFill/>
                    </a:lnL>
                    <a:lnR>
                      <a:noFill/>
                    </a:lnR>
                    <a:lnT>
                      <a:noFill/>
                    </a:lnT>
                    <a:lnB>
                      <a:noFill/>
                    </a:lnB>
                  </a:tcPr>
                </a:tc>
                <a:tc gridSpan="4">
                  <a:txBody>
                    <a:bodyPr/>
                    <a:lstStyle/>
                    <a:p>
                      <a:r>
                        <a:rPr lang="uz-Latn-UZ" dirty="0"/>
                        <a:t/>
                      </a:r>
                      <a:br>
                        <a:rPr lang="uz-Latn-UZ" dirty="0"/>
                      </a:br>
                      <a:r>
                        <a:rPr lang="uz-Latn-UZ" dirty="0"/>
                        <a:t>            </a:t>
                      </a:r>
                      <a:r>
                        <a:rPr lang="uz-Latn-UZ" sz="2400" b="1" dirty="0">
                          <a:latin typeface="Times New Roman" pitchFamily="18" charset="0"/>
                          <a:cs typeface="Times New Roman" pitchFamily="18" charset="0"/>
                        </a:rPr>
                        <a:t>Sizob suvining chuqurligi (m xisobida)</a:t>
                      </a:r>
                      <a:r>
                        <a:rPr lang="uz-Latn-UZ" dirty="0"/>
                        <a:t/>
                      </a:r>
                      <a:br>
                        <a:rPr lang="uz-Latn-UZ" dirty="0"/>
                      </a:br>
                      <a:r>
                        <a:rPr lang="uz-Latn-UZ" dirty="0"/>
                        <a:t/>
                      </a:r>
                      <a:br>
                        <a:rPr lang="uz-Latn-UZ" dirty="0"/>
                      </a:br>
                      <a:endParaRPr lang="uz-Latn-UZ" dirty="0"/>
                    </a:p>
                  </a:txBody>
                  <a:tcPr marL="53340" marR="53340" marT="53340" marB="5334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0">
                <a:tc vMerge="1">
                  <a:txBody>
                    <a:bodyPr/>
                    <a:lstStyle/>
                    <a:p>
                      <a:endParaRPr lang="ru-RU"/>
                    </a:p>
                  </a:txBody>
                  <a:tcPr/>
                </a:tc>
                <a:tc>
                  <a:txBody>
                    <a:bodyPr/>
                    <a:lstStyle/>
                    <a:p>
                      <a:r>
                        <a:rPr lang="ru-RU"/>
                        <a:t/>
                      </a:r>
                      <a:br>
                        <a:rPr lang="ru-RU"/>
                      </a:br>
                      <a:r>
                        <a:rPr lang="ru-RU"/>
                        <a:t/>
                      </a:r>
                      <a:br>
                        <a:rPr lang="ru-RU"/>
                      </a:br>
                      <a:r>
                        <a:rPr lang="ru-RU" b="1"/>
                        <a:t>1,6</a:t>
                      </a:r>
                      <a:r>
                        <a:rPr lang="ru-RU"/>
                        <a:t/>
                      </a:r>
                      <a:br>
                        <a:rPr lang="ru-RU"/>
                      </a:b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2</a:t>
                      </a: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2,5</a:t>
                      </a: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3</a:t>
                      </a:r>
                      <a:r>
                        <a:rPr lang="ru-RU"/>
                        <a:t/>
                      </a:r>
                      <a:br>
                        <a:rPr lang="ru-RU"/>
                      </a:br>
                      <a:endParaRPr lang="ru-RU"/>
                    </a:p>
                  </a:txBody>
                  <a:tcPr marL="53340" marR="53340" marT="53340" marB="53340">
                    <a:lnL>
                      <a:noFill/>
                    </a:lnL>
                    <a:lnR>
                      <a:noFill/>
                    </a:lnR>
                    <a:lnT>
                      <a:noFill/>
                    </a:lnT>
                    <a:lnB>
                      <a:noFill/>
                    </a:lnB>
                  </a:tcPr>
                </a:tc>
                <a:extLst>
                  <a:ext uri="{0D108BD9-81ED-4DB2-BD59-A6C34878D82A}">
                    <a16:rowId xmlns:a16="http://schemas.microsoft.com/office/drawing/2014/main" xmlns="" val="10001"/>
                  </a:ext>
                </a:extLst>
              </a:tr>
              <a:tr h="746760">
                <a:tc>
                  <a:txBody>
                    <a:bodyPr/>
                    <a:lstStyle/>
                    <a:p>
                      <a:r>
                        <a:rPr lang="ru-RU"/>
                        <a:t>0-50</a:t>
                      </a:r>
                      <a:br>
                        <a:rPr lang="ru-RU"/>
                      </a:br>
                      <a:endParaRPr lang="ru-RU"/>
                    </a:p>
                    <a:p>
                      <a:r>
                        <a:rPr lang="ru-RU"/>
                        <a:t/>
                      </a:r>
                      <a:br>
                        <a:rPr lang="ru-RU"/>
                      </a:br>
                      <a:r>
                        <a:rPr lang="ru-RU"/>
                        <a:t>0-700-100</a:t>
                      </a:r>
                      <a:br>
                        <a:rPr lang="ru-RU"/>
                      </a:br>
                      <a:endParaRPr lang="ru-RU"/>
                    </a:p>
                    <a:p>
                      <a:r>
                        <a:rPr lang="ru-RU"/>
                        <a:t/>
                      </a:r>
                      <a:br>
                        <a:rPr lang="ru-RU"/>
                      </a:br>
                      <a:r>
                        <a:rPr lang="ru-RU"/>
                        <a:t>0-150</a:t>
                      </a:r>
                      <a:br>
                        <a:rPr lang="ru-RU"/>
                      </a:br>
                      <a:endParaRPr lang="ru-RU"/>
                    </a:p>
                  </a:txBody>
                  <a:tcPr marL="53340" marR="53340" marT="53340" marB="53340">
                    <a:lnL>
                      <a:noFill/>
                    </a:lnL>
                    <a:lnR>
                      <a:noFill/>
                    </a:lnR>
                    <a:lnT>
                      <a:noFill/>
                    </a:lnT>
                    <a:lnB>
                      <a:noFill/>
                    </a:lnB>
                  </a:tcPr>
                </a:tc>
                <a:tc>
                  <a:txBody>
                    <a:bodyPr/>
                    <a:lstStyle/>
                    <a:p>
                      <a:r>
                        <a:rPr lang="ru-RU"/>
                        <a:t>23,12</a:t>
                      </a:r>
                      <a:br>
                        <a:rPr lang="ru-RU"/>
                      </a:br>
                      <a:endParaRPr lang="ru-RU"/>
                    </a:p>
                    <a:p>
                      <a:r>
                        <a:rPr lang="ru-RU"/>
                        <a:t/>
                      </a:r>
                      <a:br>
                        <a:rPr lang="ru-RU"/>
                      </a:br>
                      <a:r>
                        <a:rPr lang="ru-RU"/>
                        <a:t>24,9526,56</a:t>
                      </a:r>
                      <a:br>
                        <a:rPr lang="ru-RU"/>
                      </a:br>
                      <a:endParaRPr lang="ru-RU"/>
                    </a:p>
                    <a:p>
                      <a:r>
                        <a:rPr lang="ru-RU"/>
                        <a:t/>
                      </a:r>
                      <a:br>
                        <a:rPr lang="ru-RU"/>
                      </a:br>
                      <a:r>
                        <a:rPr lang="ru-RU"/>
                        <a:t>27,66</a:t>
                      </a:r>
                      <a:br>
                        <a:rPr lang="ru-RU"/>
                      </a:br>
                      <a:endParaRPr lang="ru-RU"/>
                    </a:p>
                  </a:txBody>
                  <a:tcPr marL="53340" marR="53340" marT="53340" marB="53340">
                    <a:lnL>
                      <a:noFill/>
                    </a:lnL>
                    <a:lnR>
                      <a:noFill/>
                    </a:lnR>
                    <a:lnT>
                      <a:noFill/>
                    </a:lnT>
                    <a:lnB>
                      <a:noFill/>
                    </a:lnB>
                  </a:tcPr>
                </a:tc>
                <a:tc>
                  <a:txBody>
                    <a:bodyPr/>
                    <a:lstStyle/>
                    <a:p>
                      <a:r>
                        <a:rPr lang="ru-RU"/>
                        <a:t>22,74</a:t>
                      </a:r>
                      <a:br>
                        <a:rPr lang="ru-RU"/>
                      </a:br>
                      <a:endParaRPr lang="ru-RU"/>
                    </a:p>
                    <a:p>
                      <a:r>
                        <a:rPr lang="ru-RU"/>
                        <a:t/>
                      </a:r>
                      <a:br>
                        <a:rPr lang="ru-RU"/>
                      </a:br>
                      <a:r>
                        <a:rPr lang="ru-RU"/>
                        <a:t>24,3726,04</a:t>
                      </a:r>
                      <a:br>
                        <a:rPr lang="ru-RU"/>
                      </a:br>
                      <a:endParaRPr lang="ru-RU"/>
                    </a:p>
                    <a:p>
                      <a:r>
                        <a:rPr lang="ru-RU"/>
                        <a:t/>
                      </a:r>
                      <a:br>
                        <a:rPr lang="ru-RU"/>
                      </a:br>
                      <a:r>
                        <a:rPr lang="ru-RU"/>
                        <a:t>27,66</a:t>
                      </a:r>
                      <a:br>
                        <a:rPr lang="ru-RU"/>
                      </a:br>
                      <a:endParaRPr lang="ru-RU"/>
                    </a:p>
                  </a:txBody>
                  <a:tcPr marL="53340" marR="53340" marT="53340" marB="53340">
                    <a:lnL>
                      <a:noFill/>
                    </a:lnL>
                    <a:lnR>
                      <a:noFill/>
                    </a:lnR>
                    <a:lnT>
                      <a:noFill/>
                    </a:lnT>
                    <a:lnB>
                      <a:noFill/>
                    </a:lnB>
                  </a:tcPr>
                </a:tc>
                <a:tc>
                  <a:txBody>
                    <a:bodyPr/>
                    <a:lstStyle/>
                    <a:p>
                      <a:r>
                        <a:rPr lang="ru-RU"/>
                        <a:t>21,90</a:t>
                      </a:r>
                      <a:br>
                        <a:rPr lang="ru-RU"/>
                      </a:br>
                      <a:endParaRPr lang="ru-RU"/>
                    </a:p>
                    <a:p>
                      <a:r>
                        <a:rPr lang="ru-RU"/>
                        <a:t/>
                      </a:r>
                      <a:br>
                        <a:rPr lang="ru-RU"/>
                      </a:br>
                      <a:r>
                        <a:rPr lang="ru-RU"/>
                        <a:t>23,0324,50</a:t>
                      </a:r>
                      <a:br>
                        <a:rPr lang="ru-RU"/>
                      </a:br>
                      <a:endParaRPr lang="ru-RU"/>
                    </a:p>
                    <a:p>
                      <a:r>
                        <a:rPr lang="ru-RU"/>
                        <a:t/>
                      </a:r>
                      <a:br>
                        <a:rPr lang="ru-RU"/>
                      </a:br>
                      <a:r>
                        <a:rPr lang="ru-RU"/>
                        <a:t>26,20</a:t>
                      </a:r>
                      <a:br>
                        <a:rPr lang="ru-RU"/>
                      </a:br>
                      <a:endParaRPr lang="ru-RU"/>
                    </a:p>
                  </a:txBody>
                  <a:tcPr marL="53340" marR="53340" marT="53340" marB="53340">
                    <a:lnL>
                      <a:noFill/>
                    </a:lnL>
                    <a:lnR>
                      <a:noFill/>
                    </a:lnR>
                    <a:lnT>
                      <a:noFill/>
                    </a:lnT>
                    <a:lnB>
                      <a:noFill/>
                    </a:lnB>
                  </a:tcPr>
                </a:tc>
                <a:tc>
                  <a:txBody>
                    <a:bodyPr/>
                    <a:lstStyle/>
                    <a:p>
                      <a:r>
                        <a:rPr lang="ru-RU" dirty="0"/>
                        <a:t>21,15</a:t>
                      </a:r>
                      <a:br>
                        <a:rPr lang="ru-RU" dirty="0"/>
                      </a:br>
                      <a:endParaRPr lang="ru-RU" dirty="0"/>
                    </a:p>
                    <a:p>
                      <a:r>
                        <a:rPr lang="ru-RU" dirty="0"/>
                        <a:t/>
                      </a:r>
                      <a:br>
                        <a:rPr lang="ru-RU" dirty="0"/>
                      </a:br>
                      <a:r>
                        <a:rPr lang="ru-RU" dirty="0"/>
                        <a:t>21,6522,36</a:t>
                      </a:r>
                      <a:br>
                        <a:rPr lang="ru-RU" dirty="0"/>
                      </a:br>
                      <a:endParaRPr lang="ru-RU" dirty="0"/>
                    </a:p>
                    <a:p>
                      <a:r>
                        <a:rPr lang="ru-RU" dirty="0"/>
                        <a:t/>
                      </a:r>
                      <a:br>
                        <a:rPr lang="ru-RU" dirty="0"/>
                      </a:br>
                      <a:r>
                        <a:rPr lang="ru-RU" dirty="0"/>
                        <a:t>23,37</a:t>
                      </a:r>
                      <a:br>
                        <a:rPr lang="ru-RU" dirty="0"/>
                      </a:br>
                      <a:endParaRPr lang="ru-RU" dirty="0"/>
                    </a:p>
                  </a:txBody>
                  <a:tcPr marL="53340" marR="53340" marT="53340" marB="53340">
                    <a:lnL>
                      <a:noFill/>
                    </a:lnL>
                    <a:lnR>
                      <a:noFill/>
                    </a:lnR>
                    <a:lnT>
                      <a:noFill/>
                    </a:lnT>
                    <a:lnB>
                      <a:noFill/>
                    </a:lnB>
                  </a:tcPr>
                </a:tc>
                <a:extLst>
                  <a:ext uri="{0D108BD9-81ED-4DB2-BD59-A6C34878D82A}">
                    <a16:rowId xmlns:a16="http://schemas.microsoft.com/office/drawing/2014/main" xmlns="" val="10002"/>
                  </a:ext>
                </a:extLst>
              </a:tr>
            </a:tbl>
          </a:graphicData>
        </a:graphic>
      </p:graphicFrame>
      <p:sp>
        <p:nvSpPr>
          <p:cNvPr id="5" name="Rectangle 1"/>
          <p:cNvSpPr>
            <a:spLocks noChangeArrowheads="1"/>
          </p:cNvSpPr>
          <p:nvPr/>
        </p:nvSpPr>
        <p:spPr bwMode="auto">
          <a:xfrm>
            <a:off x="67112" y="175158"/>
            <a:ext cx="918594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Sizob</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suvi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turli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chuqurlikda</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bulgan</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buz</a:t>
            </a:r>
            <a:r>
              <a:rPr kumimoji="0" lang="uz-Latn-UZ"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tuproqning</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dala</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nam</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sig`imi</a:t>
            </a:r>
            <a:r>
              <a:rPr lang="uz-Latn-UZ" sz="800" dirty="0">
                <a:latin typeface="Arial" pitchFamily="34" charset="0"/>
                <a:cs typeface="Arial" pitchFamily="34" charset="0"/>
              </a:rPr>
              <a:t> </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(N.V.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Bespalov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a:t>
            </a:r>
            <a:r>
              <a:rPr kumimoji="0" lang="uz-Latn-UZ"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3-jadval</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1413991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6503" y="499569"/>
            <a:ext cx="9206889" cy="6060622"/>
          </a:xfrm>
        </p:spPr>
        <p:txBody>
          <a:bodyPr>
            <a:normAutofit/>
          </a:bodyPr>
          <a:lstStyle/>
          <a:p>
            <a:pPr algn="just"/>
            <a:r>
              <a:rPr lang="uz-Latn-UZ" sz="3200" dirty="0">
                <a:latin typeface="Times New Roman" pitchFamily="18" charset="0"/>
                <a:cs typeface="Times New Roman" pitchFamily="18" charset="0"/>
              </a:rPr>
              <a:t>So`g`oriladigan dehqonchilik sharaitida dala nam sig`imini bilish nihoyatda katta axamiyatga ega, chunki yerni so`g`orish </a:t>
            </a:r>
            <a:r>
              <a:rPr lang="uz-Latn-UZ" sz="3200" dirty="0">
                <a:solidFill>
                  <a:srgbClr val="FF0000"/>
                </a:solidFill>
                <a:latin typeface="Times New Roman" pitchFamily="18" charset="0"/>
                <a:cs typeface="Times New Roman" pitchFamily="18" charset="0"/>
              </a:rPr>
              <a:t>normasi va muddatlarini </a:t>
            </a:r>
            <a:r>
              <a:rPr lang="uz-Latn-UZ" sz="3200" dirty="0">
                <a:latin typeface="Times New Roman" pitchFamily="18" charset="0"/>
                <a:cs typeface="Times New Roman" pitchFamily="18" charset="0"/>
              </a:rPr>
              <a:t>to`g`ri aniqlash ana shu nam sig`imiga ko’ra olib boriladi. Umuman nam sig`imlarining meyori va miqdori tuproqning mexanikaviy tarkibi, organik modda miqdori , strukturasi, qovushmasi hamda madaniy ishlanish xolatiga ko’ra har xildir. Tuproqning nam sig`imini yaxshilashda ekin </a:t>
            </a:r>
            <a:r>
              <a:rPr lang="uz-Latn-UZ" sz="3200" dirty="0">
                <a:latin typeface="Times New Roman" pitchFamily="18" charset="0"/>
                <a:cs typeface="Times New Roman" pitchFamily="18" charset="0"/>
                <a:hlinkClick r:id="rId2"/>
              </a:rPr>
              <a:t>maydonlarining strukturali</a:t>
            </a:r>
            <a:r>
              <a:rPr lang="uz-Latn-UZ" sz="3200" dirty="0">
                <a:latin typeface="Times New Roman" pitchFamily="18" charset="0"/>
                <a:cs typeface="Times New Roman" pitchFamily="18" charset="0"/>
              </a:rPr>
              <a:t>, qumoq tarkibli va serchirindi bo’lishi alohida axamiyatga ega va hamisha bunga jiddiy e’tibor berish lozim.</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002416043"/>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1002" y="595618"/>
            <a:ext cx="9412448" cy="6350465"/>
          </a:xfrm>
        </p:spPr>
        <p:txBody>
          <a:bodyPr>
            <a:normAutofit lnSpcReduction="10000"/>
          </a:bodyPr>
          <a:lstStyle/>
          <a:p>
            <a:r>
              <a:rPr lang="uz-Latn-UZ" dirty="0"/>
              <a:t/>
            </a:r>
            <a:br>
              <a:rPr lang="uz-Latn-UZ" dirty="0"/>
            </a:br>
            <a:r>
              <a:rPr lang="uz-Latn-UZ" sz="2800" b="1" dirty="0">
                <a:latin typeface="Times New Roman" pitchFamily="18" charset="0"/>
                <a:cs typeface="Times New Roman" pitchFamily="18" charset="0"/>
              </a:rPr>
              <a:t>Tuproqning suv o`tkazuvchanligi.</a:t>
            </a:r>
            <a:r>
              <a:rPr lang="uz-Latn-UZ" sz="2800" dirty="0">
                <a:latin typeface="Times New Roman" pitchFamily="18" charset="0"/>
                <a:cs typeface="Times New Roman" pitchFamily="18" charset="0"/>
              </a:rPr>
              <a:t> Tuproqning suvni shimib olib, uni qatlamning quyi qismiga o`tkazish qoboliyati-ga </a:t>
            </a:r>
            <a:r>
              <a:rPr lang="uz-Latn-UZ" sz="2800" b="1" dirty="0">
                <a:solidFill>
                  <a:srgbClr val="FF0000"/>
                </a:solidFill>
                <a:latin typeface="Times New Roman" pitchFamily="18" charset="0"/>
                <a:cs typeface="Times New Roman" pitchFamily="18" charset="0"/>
              </a:rPr>
              <a:t>tuproqning suv o`tkazuvchanlik xossasi</a:t>
            </a:r>
            <a:r>
              <a:rPr lang="uz-Latn-UZ" sz="2800" dirty="0">
                <a:latin typeface="Times New Roman" pitchFamily="18" charset="0"/>
                <a:cs typeface="Times New Roman" pitchFamily="18" charset="0"/>
              </a:rPr>
              <a:t> qeyiladi. Tuproqning suv o`tkazuvchanligi ikki bosqichli jarayon bo’lib, u dastlab namga tuyinmagan tuproq suvni shiimib tuyinadi, sungra suv qatlamining pastki qismiga ma’lum tezlikda felterlanadi, yane </a:t>
            </a:r>
            <a:r>
              <a:rPr lang="uz-Latn-UZ" sz="2800" b="1" i="1" dirty="0">
                <a:latin typeface="Times New Roman" pitchFamily="18" charset="0"/>
                <a:cs typeface="Times New Roman" pitchFamily="18" charset="0"/>
              </a:rPr>
              <a:t>shimilish</a:t>
            </a:r>
            <a:r>
              <a:rPr lang="uz-Latn-UZ" sz="2800" dirty="0">
                <a:latin typeface="Times New Roman" pitchFamily="18" charset="0"/>
                <a:cs typeface="Times New Roman" pitchFamily="18" charset="0"/>
              </a:rPr>
              <a:t> va </a:t>
            </a:r>
            <a:r>
              <a:rPr lang="uz-Latn-UZ" sz="2800" b="1" i="1" dirty="0">
                <a:latin typeface="Times New Roman" pitchFamily="18" charset="0"/>
                <a:cs typeface="Times New Roman" pitchFamily="18" charset="0"/>
              </a:rPr>
              <a:t>feltirlaninish</a:t>
            </a:r>
            <a:r>
              <a:rPr lang="uz-Latn-UZ" sz="2800" dirty="0">
                <a:latin typeface="Times New Roman" pitchFamily="18" charset="0"/>
                <a:cs typeface="Times New Roman" pitchFamily="18" charset="0"/>
              </a:rPr>
              <a:t> singari ikki bosqichli jarayon bo’ladi.Suv o`tkazuvchanlik tuproq yuzasiga kelayotgan suvning miqdori bilan ulchanadi.Suv dastlab tuproqqa ko’p miqdorda shimiladi, keyinchalik esa kamaya borib, feltirlanishning boshlanishi bilan o`zgarmas holatga o’tadi.</a:t>
            </a:r>
          </a:p>
          <a:p>
            <a:r>
              <a:rPr lang="uz-Latn-UZ" sz="2800" dirty="0">
                <a:latin typeface="Times New Roman" pitchFamily="18" charset="0"/>
                <a:cs typeface="Times New Roman" pitchFamily="18" charset="0"/>
              </a:rPr>
              <a:t>Tuproqning suv o`tgazuvchanlik qobiliyatini agronomik va melerativ nuqtai nazardan baxolashga doir malumot mana shu jadvalda keltirilgan.</a:t>
            </a:r>
          </a:p>
          <a:p>
            <a:endParaRPr lang="ru-RU" dirty="0"/>
          </a:p>
        </p:txBody>
      </p:sp>
    </p:spTree>
    <p:extLst>
      <p:ext uri="{BB962C8B-B14F-4D97-AF65-F5344CB8AC3E}">
        <p14:creationId xmlns:p14="http://schemas.microsoft.com/office/powerpoint/2010/main" val="3253186442"/>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027786416"/>
              </p:ext>
            </p:extLst>
          </p:nvPr>
        </p:nvGraphicFramePr>
        <p:xfrm>
          <a:off x="378160" y="1246688"/>
          <a:ext cx="8950398" cy="5398308"/>
        </p:xfrm>
        <a:graphic>
          <a:graphicData uri="http://schemas.openxmlformats.org/drawingml/2006/table">
            <a:tbl>
              <a:tblPr/>
              <a:tblGrid>
                <a:gridCol w="4643018">
                  <a:extLst>
                    <a:ext uri="{9D8B030D-6E8A-4147-A177-3AD203B41FA5}">
                      <a16:colId xmlns:a16="http://schemas.microsoft.com/office/drawing/2014/main" xmlns="" val="20000"/>
                    </a:ext>
                  </a:extLst>
                </a:gridCol>
                <a:gridCol w="4307380">
                  <a:extLst>
                    <a:ext uri="{9D8B030D-6E8A-4147-A177-3AD203B41FA5}">
                      <a16:colId xmlns:a16="http://schemas.microsoft.com/office/drawing/2014/main" xmlns="" val="20001"/>
                    </a:ext>
                  </a:extLst>
                </a:gridCol>
              </a:tblGrid>
              <a:tr h="1597180">
                <a:tc>
                  <a:txBody>
                    <a:bodyPr/>
                    <a:lstStyle/>
                    <a:p>
                      <a:r>
                        <a:rPr lang="uz-Latn-UZ" sz="1300" dirty="0"/>
                        <a:t/>
                      </a:r>
                      <a:br>
                        <a:rPr lang="uz-Latn-UZ" sz="1300" dirty="0"/>
                      </a:br>
                      <a:r>
                        <a:rPr lang="uz-Latn-UZ" sz="1300" dirty="0"/>
                        <a:t/>
                      </a:r>
                      <a:br>
                        <a:rPr lang="uz-Latn-UZ" sz="1300" dirty="0"/>
                      </a:br>
                      <a:r>
                        <a:rPr lang="uz-Latn-UZ" sz="1800" b="1" dirty="0">
                          <a:latin typeface="Times New Roman" pitchFamily="18" charset="0"/>
                          <a:cs typeface="Times New Roman" pitchFamily="18" charset="0"/>
                        </a:rPr>
                        <a:t>Suv o`tkazuvchanlikni</a:t>
                      </a:r>
                      <a:r>
                        <a:rPr lang="uz-Latn-UZ" sz="1800" dirty="0">
                          <a:latin typeface="Times New Roman" pitchFamily="18" charset="0"/>
                          <a:cs typeface="Times New Roman" pitchFamily="18" charset="0"/>
                        </a:rPr>
                        <a:t/>
                      </a:r>
                      <a:br>
                        <a:rPr lang="uz-Latn-UZ" sz="1800" dirty="0">
                          <a:latin typeface="Times New Roman" pitchFamily="18" charset="0"/>
                          <a:cs typeface="Times New Roman" pitchFamily="18" charset="0"/>
                        </a:rPr>
                      </a:br>
                      <a:r>
                        <a:rPr lang="uz-Latn-UZ" sz="1800" dirty="0">
                          <a:latin typeface="Times New Roman" pitchFamily="18" charset="0"/>
                          <a:cs typeface="Times New Roman" pitchFamily="18" charset="0"/>
                        </a:rPr>
                        <a:t/>
                      </a:r>
                      <a:br>
                        <a:rPr lang="uz-Latn-UZ" sz="1800" dirty="0">
                          <a:latin typeface="Times New Roman" pitchFamily="18" charset="0"/>
                          <a:cs typeface="Times New Roman" pitchFamily="18" charset="0"/>
                        </a:rPr>
                      </a:br>
                      <a:r>
                        <a:rPr lang="uz-Latn-UZ" sz="1800" b="1" dirty="0">
                          <a:latin typeface="Times New Roman" pitchFamily="18" charset="0"/>
                          <a:cs typeface="Times New Roman" pitchFamily="18" charset="0"/>
                        </a:rPr>
                        <a:t>baxolash</a:t>
                      </a:r>
                      <a:r>
                        <a:rPr lang="uz-Latn-UZ" sz="1300" dirty="0"/>
                        <a:t/>
                      </a:r>
                      <a:br>
                        <a:rPr lang="uz-Latn-UZ" sz="1300" dirty="0"/>
                      </a:br>
                      <a:endParaRPr lang="uz-Latn-UZ" sz="1300" dirty="0"/>
                    </a:p>
                  </a:txBody>
                  <a:tcPr marL="38937" marR="38937" marT="38937" marB="38937">
                    <a:lnL>
                      <a:noFill/>
                    </a:lnL>
                    <a:lnR>
                      <a:noFill/>
                    </a:lnR>
                    <a:lnT>
                      <a:noFill/>
                    </a:lnT>
                    <a:lnB>
                      <a:noFill/>
                    </a:lnB>
                  </a:tcPr>
                </a:tc>
                <a:tc>
                  <a:txBody>
                    <a:bodyPr/>
                    <a:lstStyle/>
                    <a:p>
                      <a:r>
                        <a:rPr lang="uz-Latn-UZ" sz="1300" dirty="0"/>
                        <a:t/>
                      </a:r>
                      <a:br>
                        <a:rPr lang="uz-Latn-UZ" sz="1300" dirty="0"/>
                      </a:br>
                      <a:r>
                        <a:rPr lang="uz-Latn-UZ" sz="1300" dirty="0"/>
                        <a:t/>
                      </a:r>
                      <a:br>
                        <a:rPr lang="uz-Latn-UZ" sz="1300" dirty="0"/>
                      </a:br>
                      <a:r>
                        <a:rPr lang="uz-Latn-UZ" sz="1600" b="1" dirty="0">
                          <a:latin typeface="Times New Roman" pitchFamily="18" charset="0"/>
                          <a:cs typeface="Times New Roman" pitchFamily="18" charset="0"/>
                        </a:rPr>
                        <a:t>kuzatishning birinchi soatida tuproqqa shimilayotgan</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suvning miqdori, mm xisobida</a:t>
                      </a:r>
                      <a:r>
                        <a:rPr lang="uz-Latn-UZ" sz="1300" dirty="0"/>
                        <a:t/>
                      </a:r>
                      <a:br>
                        <a:rPr lang="uz-Latn-UZ" sz="1300" dirty="0"/>
                      </a:br>
                      <a:r>
                        <a:rPr lang="uz-Latn-UZ" sz="1300" dirty="0"/>
                        <a:t/>
                      </a:r>
                      <a:br>
                        <a:rPr lang="uz-Latn-UZ" sz="1300" dirty="0"/>
                      </a:br>
                      <a:endParaRPr lang="uz-Latn-UZ" sz="1300" dirty="0"/>
                    </a:p>
                  </a:txBody>
                  <a:tcPr marL="38937" marR="38937" marT="38937" marB="38937">
                    <a:lnL>
                      <a:noFill/>
                    </a:lnL>
                    <a:lnR>
                      <a:noFill/>
                    </a:lnR>
                    <a:lnT>
                      <a:noFill/>
                    </a:lnT>
                    <a:lnB>
                      <a:noFill/>
                    </a:lnB>
                  </a:tcPr>
                </a:tc>
                <a:extLst>
                  <a:ext uri="{0D108BD9-81ED-4DB2-BD59-A6C34878D82A}">
                    <a16:rowId xmlns:a16="http://schemas.microsoft.com/office/drawing/2014/main" xmlns="" val="10000"/>
                  </a:ext>
                </a:extLst>
              </a:tr>
              <a:tr h="2881312">
                <a:tc>
                  <a:txBody>
                    <a:bodyPr/>
                    <a:lstStyle/>
                    <a:p>
                      <a:endParaRPr lang="uz-Latn-UZ" sz="1300" dirty="0"/>
                    </a:p>
                    <a:p>
                      <a:r>
                        <a:rPr lang="uz-Latn-UZ" sz="1600" dirty="0">
                          <a:latin typeface="Times New Roman" pitchFamily="18" charset="0"/>
                          <a:cs typeface="Times New Roman" pitchFamily="18" charset="0"/>
                        </a:rPr>
                        <a:t>Buzuvchi</a:t>
                      </a:r>
                    </a:p>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G`oyat (ortiqcha) yuqori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Engyaxshi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Yaxshi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Qoniqarli</a:t>
                      </a:r>
                    </a:p>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Qoniqarsiz</a:t>
                      </a:r>
                      <a:r>
                        <a:rPr lang="uz-Latn-UZ" sz="1300" dirty="0"/>
                        <a:t/>
                      </a:r>
                      <a:br>
                        <a:rPr lang="uz-Latn-UZ" sz="1300" dirty="0"/>
                      </a:br>
                      <a:r>
                        <a:rPr lang="uz-Latn-UZ" sz="1300" dirty="0"/>
                        <a:t/>
                      </a:r>
                      <a:br>
                        <a:rPr lang="uz-Latn-UZ" sz="1300" dirty="0"/>
                      </a:br>
                      <a:r>
                        <a:rPr lang="uz-Latn-UZ" sz="1300" dirty="0"/>
                        <a:t/>
                      </a:r>
                      <a:br>
                        <a:rPr lang="uz-Latn-UZ" sz="1300" dirty="0"/>
                      </a:br>
                      <a:endParaRPr lang="uz-Latn-UZ" sz="1300" dirty="0"/>
                    </a:p>
                  </a:txBody>
                  <a:tcPr marL="38937" marR="38937" marT="38937" marB="38937">
                    <a:lnL>
                      <a:noFill/>
                    </a:lnL>
                    <a:lnR>
                      <a:noFill/>
                    </a:lnR>
                    <a:lnT>
                      <a:noFill/>
                    </a:lnT>
                    <a:lnB>
                      <a:noFill/>
                    </a:lnB>
                  </a:tcPr>
                </a:tc>
                <a:tc>
                  <a:txBody>
                    <a:bodyPr/>
                    <a:lstStyle/>
                    <a:p>
                      <a:endParaRPr lang="ru-RU" sz="1300" dirty="0"/>
                    </a:p>
                    <a:p>
                      <a:r>
                        <a:rPr lang="ru-RU" sz="1600" dirty="0">
                          <a:latin typeface="Times New Roman" pitchFamily="18" charset="0"/>
                          <a:cs typeface="Times New Roman" pitchFamily="18" charset="0"/>
                        </a:rPr>
                        <a:t>1000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1000-500</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500-100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100-70</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70-30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30</a:t>
                      </a:r>
                    </a:p>
                  </a:txBody>
                  <a:tcPr marL="38937" marR="38937" marT="38937" marB="38937">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167780" y="89856"/>
            <a:ext cx="91607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Tempratura</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10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gradis</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bosimi</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5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sm</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b</a:t>
            </a:r>
            <a:r>
              <a:rPr kumimoji="0" lang="uz-Latn-UZ" sz="1600" b="1" i="0" u="none" strike="noStrike" cap="none" normalizeH="0" baseline="0" dirty="0">
                <a:ln>
                  <a:noFill/>
                </a:ln>
                <a:solidFill>
                  <a:srgbClr val="000000"/>
                </a:solidFill>
                <a:effectLst/>
                <a:latin typeface="Times New Roman" pitchFamily="18" charset="0"/>
                <a:cs typeface="Times New Roman" pitchFamily="18" charset="0"/>
              </a:rPr>
              <a:t>o’</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lgandaTuproqning</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o`tkazuvchanligi</a:t>
            </a:r>
            <a:r>
              <a:rPr kumimoji="0" lang="uz-Latn-UZ"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N.A.Kacheneske</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shkalasi</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a:t>
            </a:r>
            <a:r>
              <a:rPr lang="uz-Latn-UZ" sz="1600" dirty="0">
                <a:solidFill>
                  <a:srgbClr val="000000"/>
                </a:solidFill>
                <a:latin typeface="Times New Roman" pitchFamily="18" charset="0"/>
                <a:cs typeface="Times New Roman" pitchFamily="18" charset="0"/>
              </a:rPr>
              <a:t>   </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4-jadval</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600" b="0" i="0" u="none" strike="noStrike" cap="none" normalizeH="0" baseline="0" dirty="0">
                <a:ln>
                  <a:noFill/>
                </a:ln>
                <a:solidFill>
                  <a:srgbClr val="000000"/>
                </a:solidFill>
                <a:effectLst/>
                <a:latin typeface="Times New Roman" pitchFamily="18" charset="0"/>
                <a:cs typeface="Times New Roman" pitchFamily="18" charset="0"/>
              </a:rPr>
            </a:b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47200059"/>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545284"/>
            <a:ext cx="9219501" cy="6467911"/>
          </a:xfrm>
        </p:spPr>
        <p:txBody>
          <a:bodyPr/>
          <a:lstStyle/>
          <a:p>
            <a:r>
              <a:rPr lang="uz-Latn-UZ" dirty="0"/>
              <a:t>Suvo`tkazuvchanliktuproqningmexanikaviyvameneralagektarkibi, chirindimiqdori, strukturasi ,qovushmasivashurtoblikdarajasigabog`liq. Strukturasiz va oz chirindili, zich qovushmali soz tuproqlarning suv o`tkazuvchanligi yomon, aksincha qumli, qumloq va strukturali qumoq tarkebli va g`ovak qovushmali tuproqning suv o`tkazuvchanligi yaxshi buladi.Tuproqning donodor strukturali xolati buzilsa, suv o`tkazuvchanligi yomonlashadi. Bunday joylarda suvning tuproqqa shimilishiva pastki qatlamiga felterlanishi qiyinlashadi. Shuningdek, plug ostidagi zich qatlam va singdiruvchi kompeleksida natriy kateoni kub bulgan tiniq shurtob va shurtoblashgan tuproqlarda xam suv o`tkazuvchanlik yomon buladi .</a:t>
            </a:r>
          </a:p>
          <a:p>
            <a:r>
              <a:rPr lang="uz-Latn-UZ" dirty="0"/>
              <a:t>Tuproqning namligi, xaydalgan vaqti va dehqonchilikda qullaniladigan agrotexnikaviy tadbirlar sifatiga kura, qatlamlarda suv o`tkazuvchanlik xolati xam uzgaradi. Tuproqning madaniy xolatiga (buz yeryoki xaydalgan yerekanligi ) kura, bir tibdagi tuproqlarda xam suv o`tkazuvchanlik xar xil buladi.</a:t>
            </a:r>
          </a:p>
          <a:p>
            <a:endParaRPr lang="ru-RU" dirty="0"/>
          </a:p>
        </p:txBody>
      </p:sp>
    </p:spTree>
    <p:extLst>
      <p:ext uri="{BB962C8B-B14F-4D97-AF65-F5344CB8AC3E}">
        <p14:creationId xmlns:p14="http://schemas.microsoft.com/office/powerpoint/2010/main" val="1200338670"/>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1395"/>
            <a:ext cx="8596668" cy="5579968"/>
          </a:xfrm>
        </p:spPr>
        <p:txBody>
          <a:bodyPr/>
          <a:lstStyle/>
          <a:p>
            <a:r>
              <a:rPr lang="uz-Latn-UZ" dirty="0"/>
              <a:t>Suv o`tkazuvchanligi juda yuqori bulgan tuproq qatlamlarida yogin paytidagi nam pasga tamon tez siljishi natijasida o`simlik ildizlari yetarli miqdorda suv bilan taminlanadi. Suv o`tkazuvchanlikning g`oyat (ortiqcha) yuqori bulishi ayniqsa sug`oriladigan dehqonchilik zonasida bir qancha salbiy xodesalarga sabab buladi. Bunda kanal va so`g`orish ariqlaridagi suvlarning bir qismi pastki qatlamga felterlanib. Sizob suvning sarxi kutariladi xamda tuproq shurlanadi va botqoqlanish buladi.</a:t>
            </a:r>
          </a:p>
          <a:p>
            <a:r>
              <a:rPr lang="uz-Latn-UZ" dirty="0"/>
              <a:t>Suv o`tkazuvchanlik yomon bulganda suv tuproq yuzasida tuplanib qoladi yoki nishab tamonga oqa boshlaydi va ntejada ekinlar zararlanadi yoki asta sekin tuproq eroziyasi boshlanadi.</a:t>
            </a:r>
            <a:br>
              <a:rPr lang="uz-Latn-UZ" dirty="0"/>
            </a:br>
            <a:endParaRPr lang="uz-Latn-UZ" dirty="0"/>
          </a:p>
          <a:p>
            <a:endParaRPr lang="ru-RU" dirty="0"/>
          </a:p>
        </p:txBody>
      </p:sp>
    </p:spTree>
    <p:extLst>
      <p:ext uri="{BB962C8B-B14F-4D97-AF65-F5344CB8AC3E}">
        <p14:creationId xmlns:p14="http://schemas.microsoft.com/office/powerpoint/2010/main" val="4260249055"/>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7274" y="491178"/>
            <a:ext cx="9188119" cy="6366821"/>
          </a:xfrm>
        </p:spPr>
        <p:txBody>
          <a:bodyPr>
            <a:normAutofit lnSpcReduction="10000"/>
          </a:bodyPr>
          <a:lstStyle/>
          <a:p>
            <a:r>
              <a:rPr lang="uz-Latn-UZ" sz="2400" i="1" dirty="0">
                <a:latin typeface="Times New Roman" pitchFamily="18" charset="0"/>
                <a:cs typeface="Times New Roman" pitchFamily="18" charset="0"/>
              </a:rPr>
              <a:t>Suv berish xossasi </a:t>
            </a:r>
            <a:r>
              <a:rPr lang="uz-Latn-UZ" sz="2400" dirty="0">
                <a:latin typeface="Times New Roman" pitchFamily="18" charset="0"/>
                <a:cs typeface="Times New Roman" pitchFamily="18" charset="0"/>
              </a:rPr>
              <a:t>deb oqish tufayli tuproqdagi gravitatsion suvning boshqa tamonga chiqarib yuborish qobiliyatiga aytiladi. Tuproqning maksemal suv berish (</a:t>
            </a:r>
            <a:r>
              <a:rPr lang="uz-Latn-UZ" sz="2400" dirty="0">
                <a:solidFill>
                  <a:srgbClr val="FF0000"/>
                </a:solidFill>
                <a:latin typeface="Times New Roman" pitchFamily="18" charset="0"/>
                <a:cs typeface="Times New Roman" pitchFamily="18" charset="0"/>
              </a:rPr>
              <a:t>MSB)</a:t>
            </a:r>
            <a:r>
              <a:rPr lang="uz-Latn-UZ" sz="2400" dirty="0">
                <a:latin typeface="Times New Roman" pitchFamily="18" charset="0"/>
                <a:cs typeface="Times New Roman" pitchFamily="18" charset="0"/>
              </a:rPr>
              <a:t> kursatkichi, tuliq nam sig`imi </a:t>
            </a:r>
            <a:r>
              <a:rPr lang="uz-Latn-UZ" sz="2400" dirty="0">
                <a:solidFill>
                  <a:srgbClr val="FF0000"/>
                </a:solidFill>
                <a:latin typeface="Times New Roman" pitchFamily="18" charset="0"/>
                <a:cs typeface="Times New Roman" pitchFamily="18" charset="0"/>
              </a:rPr>
              <a:t>(TNS) </a:t>
            </a:r>
            <a:r>
              <a:rPr lang="uz-Latn-UZ" sz="2400" dirty="0">
                <a:latin typeface="Times New Roman" pitchFamily="18" charset="0"/>
                <a:cs typeface="Times New Roman" pitchFamily="18" charset="0"/>
              </a:rPr>
              <a:t>bilan dala nam sig`imi </a:t>
            </a:r>
            <a:r>
              <a:rPr lang="uz-Latn-UZ" sz="2400" dirty="0">
                <a:solidFill>
                  <a:srgbClr val="FF0000"/>
                </a:solidFill>
                <a:latin typeface="Times New Roman" pitchFamily="18" charset="0"/>
                <a:cs typeface="Times New Roman" pitchFamily="18" charset="0"/>
              </a:rPr>
              <a:t>(DNS) </a:t>
            </a:r>
            <a:r>
              <a:rPr lang="uz-Latn-UZ" sz="2400" dirty="0">
                <a:latin typeface="Times New Roman" pitchFamily="18" charset="0"/>
                <a:cs typeface="Times New Roman" pitchFamily="18" charset="0"/>
              </a:rPr>
              <a:t>o`rtasidagi suv miqdorining farqiga teng buladi. Demak, bu miqdorning foiz ko’rsatkichi </a:t>
            </a:r>
            <a:r>
              <a:rPr lang="uz-Latn-UZ" sz="2400" dirty="0">
                <a:solidFill>
                  <a:srgbClr val="FF0000"/>
                </a:solidFill>
                <a:latin typeface="Times New Roman" pitchFamily="18" charset="0"/>
                <a:cs typeface="Times New Roman" pitchFamily="18" charset="0"/>
              </a:rPr>
              <a:t>MSB-TNS-(DNS) </a:t>
            </a:r>
            <a:r>
              <a:rPr lang="uz-Latn-UZ" sz="2400" dirty="0">
                <a:latin typeface="Times New Roman" pitchFamily="18" charset="0"/>
                <a:cs typeface="Times New Roman" pitchFamily="18" charset="0"/>
              </a:rPr>
              <a:t>formulasi asosida aniqlanadi; biroq tuliq nam sig`im xolatda bo’lganda tuproq qatlam orasida qamalib qolgan xava tufayli suv berishning haqiqiy miqdori hisoblab chiqarilganiga nisbatan ancha kamroq bo’ladi.</a:t>
            </a:r>
          </a:p>
          <a:p>
            <a:r>
              <a:rPr lang="uz-Latn-UZ" sz="2400" dirty="0">
                <a:latin typeface="Times New Roman" pitchFamily="18" charset="0"/>
                <a:cs typeface="Times New Roman" pitchFamily="18" charset="0"/>
              </a:rPr>
              <a:t>Har xil ona jins va tuproqlarda MSB ning miqdori turlecha bo’lib, qumlarda 25-30%. Lyossimon jins (sog` tuproq ) larda 3-6% va og`ir soz tarkibli jinslarda esa bir foizning 0,1-0,2 hissasiga teng bo’ladi.</a:t>
            </a:r>
          </a:p>
          <a:p>
            <a:r>
              <a:rPr lang="uz-Latn-UZ" sz="2400" dirty="0">
                <a:latin typeface="Times New Roman" pitchFamily="18" charset="0"/>
                <a:cs typeface="Times New Roman" pitchFamily="18" charset="0"/>
              </a:rPr>
              <a:t>Tuproqning malum miqdordagi suvni o’z qatlamlari orasida ushlab qolish qobilyatiga uning </a:t>
            </a:r>
            <a:r>
              <a:rPr lang="uz-Latn-UZ" sz="2400" b="1" dirty="0">
                <a:latin typeface="Times New Roman" pitchFamily="18" charset="0"/>
                <a:cs typeface="Times New Roman" pitchFamily="18" charset="0"/>
              </a:rPr>
              <a:t>suv ushlash xossasi </a:t>
            </a:r>
            <a:r>
              <a:rPr lang="uz-Latn-UZ" sz="2400" dirty="0">
                <a:latin typeface="Times New Roman" pitchFamily="18" charset="0"/>
                <a:cs typeface="Times New Roman" pitchFamily="18" charset="0"/>
              </a:rPr>
              <a:t>deyiladi. Tuproqning bu xossasi ham qatlamlarning mexanikaviy tarkibi, sturukturasi, qavushmasi va chirindisi miqdoriga bog`liq.</a:t>
            </a:r>
            <a:br>
              <a:rPr lang="uz-Latn-UZ" sz="2400" dirty="0">
                <a:latin typeface="Times New Roman" pitchFamily="18" charset="0"/>
                <a:cs typeface="Times New Roman" pitchFamily="18" charset="0"/>
              </a:rPr>
            </a:br>
            <a:endParaRPr lang="uz-Latn-UZ"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126341634"/>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9115" y="394283"/>
            <a:ext cx="9152389" cy="6090407"/>
          </a:xfrm>
        </p:spPr>
        <p:txBody>
          <a:bodyPr>
            <a:noAutofit/>
          </a:bodyPr>
          <a:lstStyle/>
          <a:p>
            <a:pPr algn="just"/>
            <a:r>
              <a:rPr lang="uz-Latn-UZ" sz="2600" b="1" dirty="0">
                <a:latin typeface="Times New Roman" pitchFamily="18" charset="0"/>
                <a:cs typeface="Times New Roman" pitchFamily="18" charset="0"/>
              </a:rPr>
              <a:t>Tuproqning suvni bo`g`latish xossasi va tuproqning suv balansi</a:t>
            </a:r>
            <a:r>
              <a:rPr lang="uz-Latn-UZ" sz="2600" dirty="0">
                <a:latin typeface="Times New Roman" pitchFamily="18" charset="0"/>
                <a:cs typeface="Times New Roman" pitchFamily="18" charset="0"/>
              </a:rPr>
              <a:t>Tuproqning o`stki va yuza qismidan suvning bo`g`lanib ketishi bir qator rashqi faktorlarga va tuproqlarning xususiyatlariga bog`liq. Bo`g`lanish, xavoning namligi, tempraturasi, shamolning tezligiga kura o`zgarib turadi. Shuningdek, yer yuzasining past balandligi, tuproqning mexanikaviy tarkibi, strukturasi, qovushmasi, chirindi miqdori, tuproqning tusi xam bo`g`lanishga tasir etadi.</a:t>
            </a:r>
          </a:p>
          <a:p>
            <a:pPr algn="just"/>
            <a:r>
              <a:rPr lang="uz-Latn-UZ" sz="2600" dirty="0">
                <a:latin typeface="Times New Roman" pitchFamily="18" charset="0"/>
                <a:cs typeface="Times New Roman" pitchFamily="18" charset="0"/>
              </a:rPr>
              <a:t>Shimoliy rayonlarda iqlim savuqligi sababli tuproq yuzasida suvning bo`g`lanishi kam bulib, yillik yog`in miqdoridan ancha ozdir, Yurtimizning tog`li rayonlarining dasht zonasida yillik yog`in miqdori bilan bo`g`lanishdagi suv miqdori deyarli bir-biriga teng. Quruq dasht va chul zonalarida esa bo`g`lanish yillik yog`in miqdoriga nisbatan ancha kubdir. Shuning uchun xam bu zonalarda shurlanishfoizi kuchli o`tadi. </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583579917"/>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360727"/>
            <a:ext cx="9496337" cy="6497273"/>
          </a:xfrm>
        </p:spPr>
        <p:txBody>
          <a:bodyPr>
            <a:normAutofit/>
          </a:bodyPr>
          <a:lstStyle/>
          <a:p>
            <a:r>
              <a:rPr lang="uz-Latn-UZ" sz="2400" b="1" dirty="0">
                <a:latin typeface="Times New Roman" pitchFamily="18" charset="0"/>
                <a:cs typeface="Times New Roman" pitchFamily="18" charset="0"/>
              </a:rPr>
              <a:t>Tuproqning suv balansi</a:t>
            </a:r>
            <a:r>
              <a:rPr lang="uz-Latn-UZ" sz="2400" dirty="0">
                <a:latin typeface="Times New Roman" pitchFamily="18" charset="0"/>
                <a:cs typeface="Times New Roman" pitchFamily="18" charset="0"/>
              </a:rPr>
              <a:t>. Suv balansi tuproqqa kelayotgan suv va undan chiqib sarf bulayotgan suvlar miqdori bilan belagilanadi. Suv balansi malum sharoetdagi teratoriyada tuproqning muayyan qarlamida malum vaqt orasidagi suv kirim va chiqimini xisoblab chiqarishga asoslangan. Agranomiya nuqtai nazardan tuproqning o`simlik ildizlari tarqalgan uski qatlami (0,5-1 m) ning suv balansini o`rganish juda axamiyatlidir.</a:t>
            </a:r>
          </a:p>
          <a:p>
            <a:r>
              <a:rPr lang="uz-Latn-UZ" sz="2400" dirty="0">
                <a:latin typeface="Times New Roman" pitchFamily="18" charset="0"/>
                <a:cs typeface="Times New Roman" pitchFamily="18" charset="0"/>
              </a:rPr>
              <a:t>Tuproqqa kiradigan suvning eng asosiy manbai atmasfera yog`inlaridir. Lekin yog`inlarning xamma qismi xam tuproq yuzasiga tuliq tushmaydi. Chunki yog`in suvlarining bir qismi (2-3mm) o`tlar va daraxtlarda ushlanib, shu joyning o`zida bo`g`lanib yana atmasferaga kutariladi. Oz miqdorda shivalab yog`ayotgan (taxmenan sutkasiga 3-4mm) yomg`irning biroz qismi tuproq yuzasini va u yerdagi organik qoldiq xamda kesaklarni namlashga sarf buladi </a:t>
            </a:r>
            <a:r>
              <a:rPr lang="uz-Latn-UZ" sz="2400" dirty="0">
                <a:latin typeface="Times New Roman" pitchFamily="18" charset="0"/>
                <a:cs typeface="Times New Roman" pitchFamily="18" charset="0"/>
                <a:hlinkClick r:id="rId2"/>
              </a:rPr>
              <a:t>va qatlam orasiga shimilmaydi</a:t>
            </a:r>
            <a:r>
              <a:rPr lang="uz-Latn-UZ" sz="2400" dirty="0">
                <a:latin typeface="Times New Roman" pitchFamily="18" charset="0"/>
                <a:cs typeface="Times New Roman" pitchFamily="18" charset="0"/>
              </a:rPr>
              <a:t>, o`simlik undan kam foydalanadi . bu xildagi foydasiz oz suv serut va serdaraxt joylarda yillik yog`in miqdorining 30-40 % tashkil etadi.</a:t>
            </a:r>
          </a:p>
          <a:p>
            <a:endParaRPr lang="ru-RU" dirty="0"/>
          </a:p>
        </p:txBody>
      </p:sp>
    </p:spTree>
    <p:extLst>
      <p:ext uri="{BB962C8B-B14F-4D97-AF65-F5344CB8AC3E}">
        <p14:creationId xmlns:p14="http://schemas.microsoft.com/office/powerpoint/2010/main" val="182365229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835" y="218114"/>
            <a:ext cx="9487948" cy="6342077"/>
          </a:xfrm>
        </p:spPr>
        <p:txBody>
          <a:bodyPr>
            <a:normAutofit fontScale="85000" lnSpcReduction="20000"/>
          </a:bodyPr>
          <a:lstStyle/>
          <a:p>
            <a:r>
              <a:rPr lang="uz-Latn-UZ" sz="1900" dirty="0">
                <a:latin typeface="Times New Roman" pitchFamily="18" charset="0"/>
                <a:cs typeface="Times New Roman" pitchFamily="18" charset="0"/>
              </a:rPr>
              <a:t>Bundan tashqari yuqorida aytilgandek, turli faktorlar tasirida tuproqdagi nam xamma vaqt malum iqdorda sarf bulib turadi.</a:t>
            </a:r>
          </a:p>
          <a:p>
            <a:r>
              <a:rPr lang="uz-Latn-UZ" sz="1900" dirty="0">
                <a:latin typeface="Times New Roman" pitchFamily="18" charset="0"/>
                <a:cs typeface="Times New Roman" pitchFamily="18" charset="0"/>
              </a:rPr>
              <a:t>Malum maydondagi tuproq namining kirimi va sarflanish miqdori urganilgandan keyin, A.A Rade tamonidan tafseya etilgan quyidagi formula asosida usha tuproqning suv balansi aniqlanadi.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B1=B0+(OC+K+Gr P)-(D+Isp+Pc+VPS+Gr S).</a:t>
            </a: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B1</a:t>
            </a:r>
            <a:r>
              <a:rPr lang="uz-Latn-UZ" sz="1900" dirty="0">
                <a:latin typeface="Times New Roman" pitchFamily="18" charset="0"/>
                <a:cs typeface="Times New Roman" pitchFamily="18" charset="0"/>
              </a:rPr>
              <a:t>—o`rganilayotgan davr oxirida tuproqdagi nam zaxirasi;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B0</a:t>
            </a:r>
            <a:r>
              <a:rPr lang="uz-Latn-UZ" sz="1900" dirty="0">
                <a:latin typeface="Times New Roman" pitchFamily="18" charset="0"/>
                <a:cs typeface="Times New Roman" pitchFamily="18" charset="0"/>
              </a:rPr>
              <a:t>—davr boshida tuproqdagi nam zaxirasi;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OC</a:t>
            </a:r>
            <a:r>
              <a:rPr lang="uz-Latn-UZ" sz="1900" dirty="0">
                <a:latin typeface="Times New Roman" pitchFamily="18" charset="0"/>
                <a:cs typeface="Times New Roman" pitchFamily="18" charset="0"/>
              </a:rPr>
              <a:t>—butun davr mobaynidagi yog`in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K</a:t>
            </a:r>
            <a:r>
              <a:rPr lang="uz-Latn-UZ" sz="1900" dirty="0">
                <a:latin typeface="Times New Roman" pitchFamily="18" charset="0"/>
                <a:cs typeface="Times New Roman" pitchFamily="18" charset="0"/>
              </a:rPr>
              <a:t>—butun davr mobaynidagi kondensasiya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GrP</a:t>
            </a:r>
            <a:r>
              <a:rPr lang="uz-Latn-UZ" sz="1900" dirty="0">
                <a:latin typeface="Times New Roman" pitchFamily="18" charset="0"/>
                <a:cs typeface="Times New Roman" pitchFamily="18" charset="0"/>
              </a:rPr>
              <a:t>—butun davr mobaynida tuproqqa kelgan sizot suvi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D</a:t>
            </a:r>
            <a:r>
              <a:rPr lang="uz-Latn-UZ" sz="1900" dirty="0">
                <a:latin typeface="Times New Roman" pitchFamily="18" charset="0"/>
                <a:cs typeface="Times New Roman" pitchFamily="18" charset="0"/>
              </a:rPr>
              <a:t>—deskunsiya (butun davr mobaynida o`simliklar olgan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Ps</a:t>
            </a:r>
            <a:r>
              <a:rPr lang="uz-Latn-UZ" sz="1900" dirty="0">
                <a:latin typeface="Times New Roman" pitchFamily="18" charset="0"/>
                <a:cs typeface="Times New Roman" pitchFamily="18" charset="0"/>
              </a:rPr>
              <a:t>—butun davr mobaynida tuproq yuzasidan oqib ketgan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VPS</a:t>
            </a:r>
            <a:r>
              <a:rPr lang="uz-Latn-UZ" sz="1900" dirty="0">
                <a:latin typeface="Times New Roman" pitchFamily="18" charset="0"/>
                <a:cs typeface="Times New Roman" pitchFamily="18" charset="0"/>
              </a:rPr>
              <a:t>—butun davr mobaynida tuproqqa yon tamondan oqib kelgan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GrS</a:t>
            </a:r>
            <a:r>
              <a:rPr lang="uz-Latn-UZ" sz="1900" dirty="0">
                <a:latin typeface="Times New Roman" pitchFamily="18" charset="0"/>
                <a:cs typeface="Times New Roman" pitchFamily="18" charset="0"/>
              </a:rPr>
              <a:t>—butun davr mobaynida sizob suvi oqimi miqdori.</a:t>
            </a:r>
          </a:p>
          <a:p>
            <a:r>
              <a:rPr lang="uz-Latn-UZ" sz="1900" dirty="0">
                <a:latin typeface="Times New Roman" pitchFamily="18" charset="0"/>
                <a:cs typeface="Times New Roman" pitchFamily="18" charset="0"/>
              </a:rPr>
              <a:t>Sug`oriladigan dehqonchilik rayonlaridagi tuproqlar uchun bu formulaning kirim qismiga sug`orish suvining miqdori ham qo’shiladi. Tenglamadagi barcha miqdorlar mm da ifodalanadi. Suv balansi istalgan davr uchun tuzilishi mumkin, amma ko’pincha yillik suv balansidan foydalanish qulaydir, suv balansi tabiiy sharoitlar va su’niy faktorlar ta’sirida yil sayin o’zgarib turadi. Agarda yil oxirida tuproqda suv zaxirasi ko’paysa, suv balansi musbat, aksincha kamayganda manfiy halatda bo’ladi.Tuproqdagi krim bilan sarf barobar bo’lsa </a:t>
            </a:r>
            <a:r>
              <a:rPr lang="uz-Latn-UZ" sz="1900" b="1" dirty="0">
                <a:latin typeface="Times New Roman" pitchFamily="18" charset="0"/>
                <a:cs typeface="Times New Roman" pitchFamily="18" charset="0"/>
              </a:rPr>
              <a:t>suv balansi teng </a:t>
            </a:r>
            <a:r>
              <a:rPr lang="uz-Latn-UZ" sz="1900" dirty="0">
                <a:latin typeface="Times New Roman" pitchFamily="18" charset="0"/>
                <a:cs typeface="Times New Roman" pitchFamily="18" charset="0"/>
              </a:rPr>
              <a:t>deyiladi.</a:t>
            </a:r>
          </a:p>
          <a:p>
            <a:endParaRPr lang="ru-RU" dirty="0"/>
          </a:p>
        </p:txBody>
      </p:sp>
    </p:spTree>
    <p:extLst>
      <p:ext uri="{BB962C8B-B14F-4D97-AF65-F5344CB8AC3E}">
        <p14:creationId xmlns:p14="http://schemas.microsoft.com/office/powerpoint/2010/main" val="100177644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2004" y="658959"/>
            <a:ext cx="9164944" cy="5850898"/>
          </a:xfrm>
        </p:spPr>
        <p:txBody>
          <a:bodyPr/>
          <a:lstStyle/>
          <a:p>
            <a:r>
              <a:rPr lang="uz-Latn-UZ" sz="2800" dirty="0">
                <a:latin typeface="Times New Roman" pitchFamily="18" charset="0"/>
                <a:cs typeface="Times New Roman" pitchFamily="18" charset="0"/>
              </a:rPr>
              <a:t>Tuproq suv balansini osonroq hisoblash uchun soddalashtirilgan va amalda qullanilishi qulay bulgan quydagi formuladan ham foydalanish mumkin;</a:t>
            </a:r>
            <a:br>
              <a:rPr lang="uz-Latn-UZ" sz="2800" dirty="0">
                <a:latin typeface="Times New Roman" pitchFamily="18" charset="0"/>
                <a:cs typeface="Times New Roman" pitchFamily="18" charset="0"/>
              </a:rPr>
            </a:br>
            <a:r>
              <a:rPr lang="uz-Latn-UZ" sz="2800" dirty="0">
                <a:latin typeface="Times New Roman" pitchFamily="18" charset="0"/>
                <a:cs typeface="Times New Roman" pitchFamily="18" charset="0"/>
              </a:rPr>
              <a:t/>
            </a:r>
            <a:br>
              <a:rPr lang="uz-Latn-UZ" sz="2800" dirty="0">
                <a:latin typeface="Times New Roman" pitchFamily="18" charset="0"/>
                <a:cs typeface="Times New Roman" pitchFamily="18" charset="0"/>
              </a:rPr>
            </a:br>
            <a:r>
              <a:rPr lang="uz-Latn-UZ" sz="2800" b="1" dirty="0">
                <a:latin typeface="Times New Roman" pitchFamily="18" charset="0"/>
                <a:cs typeface="Times New Roman" pitchFamily="18" charset="0"/>
              </a:rPr>
              <a:t>B1—B0=Os—R</a:t>
            </a:r>
            <a:r>
              <a:rPr lang="uz-Latn-UZ" sz="2800" dirty="0">
                <a:latin typeface="Times New Roman" pitchFamily="18" charset="0"/>
                <a:cs typeface="Times New Roman" pitchFamily="18" charset="0"/>
              </a:rPr>
              <a:t>,</a:t>
            </a:r>
            <a:br>
              <a:rPr lang="uz-Latn-UZ" sz="2800" dirty="0">
                <a:latin typeface="Times New Roman" pitchFamily="18" charset="0"/>
                <a:cs typeface="Times New Roman" pitchFamily="18" charset="0"/>
              </a:rPr>
            </a:br>
            <a:r>
              <a:rPr lang="uz-Latn-UZ" sz="2800" dirty="0">
                <a:latin typeface="Times New Roman" pitchFamily="18" charset="0"/>
                <a:cs typeface="Times New Roman" pitchFamily="18" charset="0"/>
              </a:rPr>
              <a:t/>
            </a:r>
            <a:br>
              <a:rPr lang="uz-Latn-UZ" sz="2800" dirty="0">
                <a:latin typeface="Times New Roman" pitchFamily="18" charset="0"/>
                <a:cs typeface="Times New Roman" pitchFamily="18" charset="0"/>
              </a:rPr>
            </a:br>
            <a:r>
              <a:rPr lang="uz-Latn-UZ" sz="2800" b="1" dirty="0">
                <a:latin typeface="Times New Roman" pitchFamily="18" charset="0"/>
                <a:cs typeface="Times New Roman" pitchFamily="18" charset="0"/>
              </a:rPr>
              <a:t>B1</a:t>
            </a:r>
            <a:r>
              <a:rPr lang="uz-Latn-UZ" sz="2800" dirty="0">
                <a:latin typeface="Times New Roman" pitchFamily="18" charset="0"/>
                <a:cs typeface="Times New Roman" pitchFamily="18" charset="0"/>
              </a:rPr>
              <a:t>—davr oxiridagi nam zaxirasi;</a:t>
            </a:r>
          </a:p>
          <a:p>
            <a:r>
              <a:rPr lang="uz-Latn-UZ" sz="2800" dirty="0">
                <a:latin typeface="Times New Roman" pitchFamily="18" charset="0"/>
                <a:cs typeface="Times New Roman" pitchFamily="18" charset="0"/>
              </a:rPr>
              <a:t>B0—tuproqdagi dastlabki nam zaxerasi;</a:t>
            </a:r>
          </a:p>
          <a:p>
            <a:r>
              <a:rPr lang="uz-Latn-UZ" sz="2800" dirty="0">
                <a:latin typeface="Times New Roman" pitchFamily="18" charset="0"/>
                <a:cs typeface="Times New Roman" pitchFamily="18" charset="0"/>
              </a:rPr>
              <a:t>Oc—atmasfera yog`ingarchilik umumiy miqdori;</a:t>
            </a:r>
          </a:p>
          <a:p>
            <a:r>
              <a:rPr lang="uz-Latn-UZ" sz="2800" dirty="0">
                <a:latin typeface="Times New Roman" pitchFamily="18" charset="0"/>
                <a:cs typeface="Times New Roman" pitchFamily="18" charset="0"/>
              </a:rPr>
              <a:t>R—sarf bulgan namning umumiy miqdori.</a:t>
            </a:r>
          </a:p>
          <a:p>
            <a:endParaRPr lang="ru-RU" dirty="0"/>
          </a:p>
        </p:txBody>
      </p:sp>
    </p:spTree>
    <p:extLst>
      <p:ext uri="{BB962C8B-B14F-4D97-AF65-F5344CB8AC3E}">
        <p14:creationId xmlns:p14="http://schemas.microsoft.com/office/powerpoint/2010/main" val="258935135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7505" y="658959"/>
            <a:ext cx="9072666" cy="5767008"/>
          </a:xfrm>
        </p:spPr>
        <p:txBody>
          <a:bodyPr>
            <a:normAutofit fontScale="92500"/>
          </a:bodyPr>
          <a:lstStyle/>
          <a:p>
            <a:r>
              <a:rPr lang="uz-Latn-UZ" sz="2800" b="1" dirty="0">
                <a:latin typeface="Times New Roman" pitchFamily="18" charset="0"/>
                <a:cs typeface="Times New Roman" pitchFamily="18" charset="0"/>
              </a:rPr>
              <a:t>Tuproq suv rejimini tiplari va tuproq suv rejimini yaxshilash tadbirlari</a:t>
            </a:r>
            <a:r>
              <a:rPr lang="uz-Latn-UZ" sz="2800" dirty="0">
                <a:latin typeface="Times New Roman" pitchFamily="18" charset="0"/>
                <a:cs typeface="Times New Roman" pitchFamily="18" charset="0"/>
              </a:rPr>
              <a:t>Tuproqda tuplanayotgan suv va uning sarf bulishi yoki kirim va chiqim qatlamlardagi xarakati va uning uzgarish xolatini xarakterlaydigan </a:t>
            </a:r>
            <a:r>
              <a:rPr lang="uz-Latn-UZ" sz="2800" dirty="0">
                <a:latin typeface="Times New Roman" pitchFamily="18" charset="0"/>
                <a:cs typeface="Times New Roman" pitchFamily="18" charset="0"/>
                <a:hlinkClick r:id="rId2"/>
              </a:rPr>
              <a:t>barcha xodisalarga </a:t>
            </a:r>
            <a:r>
              <a:rPr lang="uz-Latn-UZ" sz="2800" b="1" dirty="0">
                <a:latin typeface="Times New Roman" pitchFamily="18" charset="0"/>
                <a:cs typeface="Times New Roman" pitchFamily="18" charset="0"/>
              </a:rPr>
              <a:t>tuproqning suv rejimi</a:t>
            </a:r>
            <a:r>
              <a:rPr lang="uz-Latn-UZ" sz="2800" dirty="0">
                <a:latin typeface="Times New Roman" pitchFamily="18" charset="0"/>
                <a:cs typeface="Times New Roman" pitchFamily="18" charset="0"/>
              </a:rPr>
              <a:t> deyiladi.</a:t>
            </a:r>
          </a:p>
          <a:p>
            <a:r>
              <a:rPr lang="uz-Latn-UZ" sz="2800" dirty="0">
                <a:latin typeface="Times New Roman" pitchFamily="18" charset="0"/>
                <a:cs typeface="Times New Roman" pitchFamily="18" charset="0"/>
              </a:rPr>
              <a:t>Tuproq suv rejimining o`zgarishi iqlim sharoyitlariga, o`simlik qoplamiga, relifga, tuproqning suv xossalari va sizob suvining chuqurligiga hamda doimiy muzlagan qatlam tasiriga va insonning dehqonchilikdagi faolyatiga bog`liq.</a:t>
            </a:r>
          </a:p>
          <a:p>
            <a:r>
              <a:rPr lang="uz-Latn-UZ" sz="2800" dirty="0">
                <a:latin typeface="Times New Roman" pitchFamily="18" charset="0"/>
                <a:cs typeface="Times New Roman" pitchFamily="18" charset="0"/>
              </a:rPr>
              <a:t>Tuproqning suv rejimi va uning tiplari haqidagi daslabki talimot akademik G.N. Visoskiy tamonidan ishlab chiqilgan bulib, u suv rejimini </a:t>
            </a:r>
            <a:r>
              <a:rPr lang="uz-Latn-UZ" sz="2800" b="1" dirty="0">
                <a:latin typeface="Times New Roman" pitchFamily="18" charset="0"/>
                <a:cs typeface="Times New Roman" pitchFamily="18" charset="0"/>
              </a:rPr>
              <a:t>yuviladigan, davriy yuviladigan, yuvilmaydigan va terlaydigan </a:t>
            </a:r>
            <a:r>
              <a:rPr lang="uz-Latn-UZ" sz="2800" dirty="0">
                <a:latin typeface="Times New Roman" pitchFamily="18" charset="0"/>
                <a:cs typeface="Times New Roman" pitchFamily="18" charset="0"/>
              </a:rPr>
              <a:t>tiplarga bulinishini taklif etadi.</a:t>
            </a:r>
          </a:p>
          <a:p>
            <a:endParaRPr lang="ru-RU" dirty="0"/>
          </a:p>
        </p:txBody>
      </p:sp>
    </p:spTree>
    <p:extLst>
      <p:ext uri="{BB962C8B-B14F-4D97-AF65-F5344CB8AC3E}">
        <p14:creationId xmlns:p14="http://schemas.microsoft.com/office/powerpoint/2010/main" val="1465523324"/>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1964" y="700904"/>
            <a:ext cx="9840286" cy="5758619"/>
          </a:xfrm>
        </p:spPr>
        <p:txBody>
          <a:bodyPr>
            <a:noAutofit/>
          </a:bodyPr>
          <a:lstStyle/>
          <a:p>
            <a:pPr algn="just"/>
            <a:r>
              <a:rPr lang="uz-Latn-UZ" sz="2000" dirty="0">
                <a:latin typeface="Times New Roman" pitchFamily="18" charset="0"/>
                <a:cs typeface="Times New Roman" pitchFamily="18" charset="0"/>
              </a:rPr>
              <a:t>Keyinchalik A. A.Rade (1956-yilda) G.N. Visoskiy talimotini rivojlantirib unga </a:t>
            </a:r>
            <a:r>
              <a:rPr lang="uz-Latn-UZ" sz="2000" b="1" dirty="0">
                <a:latin typeface="Times New Roman" pitchFamily="18" charset="0"/>
                <a:cs typeface="Times New Roman" pitchFamily="18" charset="0"/>
              </a:rPr>
              <a:t>muzlagan va irrigasion </a:t>
            </a:r>
            <a:r>
              <a:rPr lang="uz-Latn-UZ" sz="2000" dirty="0">
                <a:latin typeface="Times New Roman" pitchFamily="18" charset="0"/>
                <a:cs typeface="Times New Roman" pitchFamily="18" charset="0"/>
              </a:rPr>
              <a:t>suv rejimi singari tiplarni qushadi va barcha tiplarni bir necha tipchalarga ajratadi. Quyida tuproq suv rejimi tiplari haqida qisqacha malumot </a:t>
            </a:r>
            <a:br>
              <a:rPr lang="uz-Latn-UZ" sz="2000" dirty="0">
                <a:latin typeface="Times New Roman" pitchFamily="18" charset="0"/>
                <a:cs typeface="Times New Roman" pitchFamily="18" charset="0"/>
              </a:rPr>
            </a:br>
            <a:r>
              <a:rPr lang="uz-Latn-UZ" sz="2000" b="1" dirty="0">
                <a:solidFill>
                  <a:srgbClr val="FF0000"/>
                </a:solidFill>
                <a:latin typeface="Times New Roman" pitchFamily="18" charset="0"/>
                <a:cs typeface="Times New Roman" pitchFamily="18" charset="0"/>
              </a:rPr>
              <a:t>Muzlagan tip-</a:t>
            </a:r>
            <a:r>
              <a:rPr lang="uz-Latn-UZ" sz="2000" dirty="0">
                <a:latin typeface="Times New Roman" pitchFamily="18" charset="0"/>
                <a:cs typeface="Times New Roman" pitchFamily="18" charset="0"/>
              </a:rPr>
              <a:t> bu tipdagi suv rejimi bir necha yil davomida muzlab yotgan tuproq qatlamlari bulgan shimoliy rayonlarda uchraydi. Yoz faslida bu muzlagan qatlamning yuzasigina erib, uning pastgi qismi deyarli erimaydi va suvni utkazmaydi.natijada bu qatlam yuzasida suv kub tuplanganligi va bug`lanish sustligi tufayli tuproq namga tuyinadi, nihoyat u yil davomida juda sernam bulib turadi.</a:t>
            </a:r>
            <a:br>
              <a:rPr lang="uz-Latn-UZ" sz="2000" dirty="0">
                <a:latin typeface="Times New Roman" pitchFamily="18" charset="0"/>
                <a:cs typeface="Times New Roman" pitchFamily="18" charset="0"/>
              </a:rPr>
            </a:br>
            <a:r>
              <a:rPr lang="uz-Latn-UZ" b="1" dirty="0">
                <a:solidFill>
                  <a:srgbClr val="FF0000"/>
                </a:solidFill>
                <a:latin typeface="Times New Roman" pitchFamily="18" charset="0"/>
                <a:cs typeface="Times New Roman" pitchFamily="18" charset="0"/>
              </a:rPr>
              <a:t>Yuviladigan tip</a:t>
            </a:r>
            <a:r>
              <a:rPr lang="uz-Latn-UZ" sz="2000" dirty="0">
                <a:latin typeface="Times New Roman" pitchFamily="18" charset="0"/>
                <a:cs typeface="Times New Roman" pitchFamily="18" charset="0"/>
              </a:rPr>
              <a:t>-o`rmon o`tloq zonasi tropik va sernam suptropik zonalarida uchraydigan bu tipdagi suv tejimi tarqalgan rayonlarda atmasferadan tushayotgan yog`in miqdori bug`lanishga nisbatan ancha kup bulganligidan yog`in suvlari tuproqning quyi qatlamidagi sizob suvi satxigacha sizib borib, unga qushiladi. Pastki qatlamga sizayotgan bu suv tuproqning ustki qatlamdagi birikmalarni, jumladan oziq moddalarni xam uzi bilan quyi garezantga yuvib tushiradi. Shuning uchun bu xildagi suv </a:t>
            </a:r>
            <a:r>
              <a:rPr lang="uz-Latn-UZ" sz="1600" dirty="0">
                <a:latin typeface="Times New Roman" pitchFamily="18" charset="0"/>
                <a:cs typeface="Times New Roman" pitchFamily="18" charset="0"/>
              </a:rPr>
              <a:t>rejimiga</a:t>
            </a:r>
            <a:r>
              <a:rPr lang="uz-Latn-UZ" sz="2000" dirty="0">
                <a:latin typeface="Times New Roman" pitchFamily="18" charset="0"/>
                <a:cs typeface="Times New Roman" pitchFamily="18" charset="0"/>
              </a:rPr>
              <a:t> </a:t>
            </a:r>
            <a:r>
              <a:rPr lang="uz-Latn-UZ" sz="2000" b="1" dirty="0">
                <a:latin typeface="Times New Roman" pitchFamily="18" charset="0"/>
                <a:cs typeface="Times New Roman" pitchFamily="18" charset="0"/>
              </a:rPr>
              <a:t>yuviladigan tip</a:t>
            </a:r>
            <a:r>
              <a:rPr lang="uz-Latn-UZ" sz="2000" dirty="0">
                <a:latin typeface="Times New Roman" pitchFamily="18" charset="0"/>
                <a:cs typeface="Times New Roman" pitchFamily="18" charset="0"/>
              </a:rPr>
              <a:t> deyiladi.</a:t>
            </a:r>
            <a:br>
              <a:rPr lang="uz-Latn-UZ" sz="2000" dirty="0">
                <a:latin typeface="Times New Roman" pitchFamily="18" charset="0"/>
                <a:cs typeface="Times New Roman" pitchFamily="18" charset="0"/>
              </a:rPr>
            </a:br>
            <a:r>
              <a:rPr lang="uz-Latn-UZ" sz="2400" b="1" dirty="0">
                <a:solidFill>
                  <a:srgbClr val="FF0000"/>
                </a:solidFill>
                <a:latin typeface="Times New Roman" pitchFamily="18" charset="0"/>
                <a:cs typeface="Times New Roman" pitchFamily="18" charset="0"/>
              </a:rPr>
              <a:t>Davriy yuviladigan tip-</a:t>
            </a:r>
            <a:r>
              <a:rPr lang="uz-Latn-UZ" sz="2000" b="1" dirty="0">
                <a:latin typeface="Times New Roman" pitchFamily="18" charset="0"/>
                <a:cs typeface="Times New Roman" pitchFamily="18" charset="0"/>
              </a:rPr>
              <a:t> </a:t>
            </a:r>
            <a:r>
              <a:rPr lang="uz-Latn-UZ" sz="2000" dirty="0">
                <a:latin typeface="Times New Roman" pitchFamily="18" charset="0"/>
                <a:cs typeface="Times New Roman" pitchFamily="18" charset="0"/>
              </a:rPr>
              <a:t>o`rmon dasht va shimoliy qora tuproqlar zonalarida uchraydigan bu yipdagi suv rejimi ayrim yillardagina davriy ravishdagi atmasfera yog`inlari miqdori bug`lanishga nisbatan kuproq buladi va pastga sizayotgan suv bilan tuproqning ustki garezantidagi moddalar sizob suviga borib qushiladi.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401045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0727" y="360727"/>
            <a:ext cx="9261445" cy="6274965"/>
          </a:xfrm>
        </p:spPr>
        <p:txBody>
          <a:bodyPr>
            <a:normAutofit/>
          </a:bodyPr>
          <a:lstStyle/>
          <a:p>
            <a:r>
              <a:rPr lang="uz-Latn-UZ" sz="2000" dirty="0">
                <a:latin typeface="Times New Roman" pitchFamily="18" charset="0"/>
                <a:cs typeface="Times New Roman" pitchFamily="18" charset="0"/>
              </a:rPr>
              <a:t>Issiq va qurg`oqchil yillarda esa tuproq yuzasidan past garezantga sizayotgan atmasfera yog`inlari sizob suvi satxigacha yetib bora olmaydi va unga qushilmaydi. Shuning uchun yuqori qatlamdagi moddalar yuvilib ketmaydi. Yuvilish ana shunday doemiy bulmasdan bazi yillardagina yuzaga kelaganligi sababli bu xildagi suv rejimiga</a:t>
            </a:r>
            <a:r>
              <a:rPr lang="uz-Latn-UZ" sz="2000" dirty="0">
                <a:solidFill>
                  <a:srgbClr val="FF0000"/>
                </a:solidFill>
                <a:latin typeface="Times New Roman" pitchFamily="18" charset="0"/>
                <a:cs typeface="Times New Roman" pitchFamily="18" charset="0"/>
              </a:rPr>
              <a:t> </a:t>
            </a:r>
            <a:r>
              <a:rPr lang="uz-Latn-UZ" sz="2000" b="1" dirty="0">
                <a:solidFill>
                  <a:srgbClr val="FF0000"/>
                </a:solidFill>
                <a:latin typeface="Times New Roman" pitchFamily="18" charset="0"/>
                <a:cs typeface="Times New Roman" pitchFamily="18" charset="0"/>
              </a:rPr>
              <a:t>davriy yuviladigan suv rejimi</a:t>
            </a:r>
            <a:r>
              <a:rPr lang="uz-Latn-UZ" sz="2000" b="1" dirty="0">
                <a:latin typeface="Times New Roman" pitchFamily="18" charset="0"/>
                <a:cs typeface="Times New Roman" pitchFamily="18" charset="0"/>
              </a:rPr>
              <a:t> </a:t>
            </a:r>
            <a:r>
              <a:rPr lang="uz-Latn-UZ" sz="2000" dirty="0">
                <a:latin typeface="Times New Roman" pitchFamily="18" charset="0"/>
                <a:cs typeface="Times New Roman" pitchFamily="18" charset="0"/>
              </a:rPr>
              <a:t>deyiladi.</a:t>
            </a:r>
          </a:p>
          <a:p>
            <a:r>
              <a:rPr lang="uz-Latn-UZ" sz="2000" b="1" dirty="0">
                <a:solidFill>
                  <a:srgbClr val="FF0000"/>
                </a:solidFill>
                <a:latin typeface="Times New Roman" pitchFamily="18" charset="0"/>
                <a:cs typeface="Times New Roman" pitchFamily="18" charset="0"/>
              </a:rPr>
              <a:t>Yuvilmaydigan ti</a:t>
            </a:r>
            <a:r>
              <a:rPr lang="uz-Latn-UZ" sz="2000" b="1" dirty="0">
                <a:latin typeface="Times New Roman" pitchFamily="18" charset="0"/>
                <a:cs typeface="Times New Roman" pitchFamily="18" charset="0"/>
              </a:rPr>
              <a:t>p</a:t>
            </a:r>
            <a:r>
              <a:rPr lang="uz-Latn-UZ" sz="2000" dirty="0">
                <a:latin typeface="Times New Roman" pitchFamily="18" charset="0"/>
                <a:cs typeface="Times New Roman" pitchFamily="18" charset="0"/>
              </a:rPr>
              <a:t>- Quruq iqlimli va sizob suvi chuqur bulgan dasht, quruq dasht va chul zonalaridagi qora tuproq, kashtan tuproq, qung`ir tusli tuproq va buz tuproqli rayonlarda uchraydi. Bu zonada yog`in suvi xisobiga namlangan qatlam bilan sizob suvi joylashgan qatlam oralig`ida deyarli yoki quruq xoldagi gorezantga, yane sulish namligi miqdoriga yaqin nam gorezant buladi. Demak, bu xildagi suv rejimida tuproqning ustki qatlamidagi moddalar garezantning quyi qismiga yuvilib ketmaydi va sizob suviga borib qushilmaydi.</a:t>
            </a:r>
            <a:br>
              <a:rPr lang="uz-Latn-UZ" sz="2000" dirty="0">
                <a:latin typeface="Times New Roman" pitchFamily="18" charset="0"/>
                <a:cs typeface="Times New Roman" pitchFamily="18" charset="0"/>
              </a:rPr>
            </a:br>
            <a:r>
              <a:rPr lang="uz-Latn-UZ" sz="2000" b="1" dirty="0">
                <a:solidFill>
                  <a:srgbClr val="FF0000"/>
                </a:solidFill>
                <a:latin typeface="Times New Roman" pitchFamily="18" charset="0"/>
                <a:cs typeface="Times New Roman" pitchFamily="18" charset="0"/>
              </a:rPr>
              <a:t>Terlaydigan tip</a:t>
            </a:r>
            <a:r>
              <a:rPr lang="uz-Latn-UZ" sz="2000" dirty="0">
                <a:latin typeface="Times New Roman" pitchFamily="18" charset="0"/>
                <a:cs typeface="Times New Roman" pitchFamily="18" charset="0"/>
              </a:rPr>
              <a:t>-bu tipdagi suv rejimida tuproq va o`simliklardan bo`g`lanayotgan suvning miqdori tushayotgan atmasfera yog`iniga nisbatan ancha kub buladi. Bular orasidagi nam zaxerasi farqi esa yuza joylashgan sizob suvi bilan tuldirilib turiladi.Demak, bu tipdagi suv rejimi sizob suvlari sayoz joylashgan rayonlardagi tuproqlarda uchraydi. Bu tipdagi suv rejimi tasirida tuproq malum darajada shurlanadi.</a:t>
            </a:r>
          </a:p>
          <a:p>
            <a:endParaRPr lang="ru-RU" dirty="0"/>
          </a:p>
        </p:txBody>
      </p:sp>
    </p:spTree>
    <p:extLst>
      <p:ext uri="{BB962C8B-B14F-4D97-AF65-F5344CB8AC3E}">
        <p14:creationId xmlns:p14="http://schemas.microsoft.com/office/powerpoint/2010/main" val="3848266136"/>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201336"/>
            <a:ext cx="9181723" cy="6006517"/>
          </a:xfrm>
        </p:spPr>
        <p:txBody>
          <a:bodyPr>
            <a:normAutofit fontScale="92500"/>
          </a:bodyPr>
          <a:lstStyle/>
          <a:p>
            <a:pPr algn="just"/>
            <a:r>
              <a:rPr lang="uz-Latn-UZ" sz="2400" b="1" dirty="0">
                <a:latin typeface="Times New Roman" pitchFamily="18" charset="0"/>
                <a:cs typeface="Times New Roman" pitchFamily="18" charset="0"/>
              </a:rPr>
              <a:t>Irrigasion tip-</a:t>
            </a:r>
            <a:r>
              <a:rPr lang="uz-Latn-UZ" sz="2400" dirty="0">
                <a:latin typeface="Times New Roman" pitchFamily="18" charset="0"/>
                <a:cs typeface="Times New Roman" pitchFamily="18" charset="0"/>
              </a:rPr>
              <a:t> sug`orilib dehqonchilik qilinadigan rayonlarda sug`orish suvidan yig`ilib-tuplanib vujutga keladi. Bu tipdagi suv rejimi ekinlarni sug`orish soni va sug`orish normasiga kura uzgarib turadi. Agarda sug`orish suvlari sizob suvi satxiga yetib bormasa, u xolda bu tipdagi suv rejimi yuvilmaydigan tipiga yaqqin xolatda buladi.Sizob suvi yuza joylashgan tuproqlarda sug`orish suvi sizob suvi satxiga qadar sizib boradi va uning satxini kutarib ustki qatlamlardagi namning miqdorini oshiradi. Natejada bu tipdagi suv rejimini terlaydigan tipga uxshash xolatda buladi. Sug`orish suvlari tuproq qatlamidagi oson eriydigan birikmalarni eritib, zovurlar suviga oqizib borsa, bu tipdagi suv rejimi yuviladigan tipga uxshash buladi.</a:t>
            </a:r>
          </a:p>
          <a:p>
            <a:pPr algn="just"/>
            <a:r>
              <a:rPr lang="uz-Latn-UZ" sz="2400" dirty="0">
                <a:latin typeface="Times New Roman" pitchFamily="18" charset="0"/>
                <a:cs typeface="Times New Roman" pitchFamily="18" charset="0"/>
              </a:rPr>
              <a:t>Yuqorida qisqacha xarakterlangan tuproq suv rejimi tiplarining klasefekatsiyasi turli sharoetlarda yuzaga keladigan suv rejimi tiplarini tiliq ifoda etmaydi. Shuning uchun xam bu soxadagi tatqeqot ishlarini kuchaytirish talab etiladi. Keying yillarda (1964 yil) S.A. Vladichenskiy botqoq tuproqlarga xos bulgan </a:t>
            </a:r>
            <a:r>
              <a:rPr lang="uz-Latn-UZ" sz="2400" b="1" dirty="0">
                <a:latin typeface="Times New Roman" pitchFamily="18" charset="0"/>
                <a:cs typeface="Times New Roman" pitchFamily="18" charset="0"/>
              </a:rPr>
              <a:t>turg`un tip</a:t>
            </a:r>
            <a:r>
              <a:rPr lang="uz-Latn-UZ" sz="2400" dirty="0">
                <a:latin typeface="Times New Roman" pitchFamily="18" charset="0"/>
                <a:cs typeface="Times New Roman" pitchFamily="18" charset="0"/>
              </a:rPr>
              <a:t> va soxil tuproqlari uchun esa, </a:t>
            </a:r>
            <a:r>
              <a:rPr lang="uz-Latn-UZ" sz="2400" b="1" dirty="0">
                <a:latin typeface="Times New Roman" pitchFamily="18" charset="0"/>
                <a:cs typeface="Times New Roman" pitchFamily="18" charset="0"/>
              </a:rPr>
              <a:t>soxil tipi</a:t>
            </a:r>
            <a:r>
              <a:rPr lang="uz-Latn-UZ" sz="2400" dirty="0">
                <a:latin typeface="Times New Roman" pitchFamily="18" charset="0"/>
                <a:cs typeface="Times New Roman" pitchFamily="18" charset="0"/>
              </a:rPr>
              <a:t> deb aytiladigan aloxida suv rejimi tiplarini qushishni taklif etadi.</a:t>
            </a:r>
          </a:p>
          <a:p>
            <a:endParaRPr lang="ru-RU" dirty="0"/>
          </a:p>
        </p:txBody>
      </p:sp>
    </p:spTree>
    <p:extLst>
      <p:ext uri="{BB962C8B-B14F-4D97-AF65-F5344CB8AC3E}">
        <p14:creationId xmlns:p14="http://schemas.microsoft.com/office/powerpoint/2010/main" val="2155861898"/>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9391" y="134224"/>
            <a:ext cx="9680895" cy="6585357"/>
          </a:xfrm>
        </p:spPr>
        <p:txBody>
          <a:bodyPr>
            <a:noAutofit/>
          </a:bodyPr>
          <a:lstStyle/>
          <a:p>
            <a:pPr algn="just"/>
            <a:r>
              <a:rPr lang="uz-Latn-UZ" sz="2200" b="1" dirty="0">
                <a:latin typeface="Times New Roman" pitchFamily="18" charset="0"/>
                <a:cs typeface="Times New Roman" pitchFamily="18" charset="0"/>
              </a:rPr>
              <a:t>Tuproq suv rejimini yaxshilash tadbirlari.</a:t>
            </a:r>
            <a:r>
              <a:rPr lang="uz-Latn-UZ" sz="2200" dirty="0">
                <a:latin typeface="Times New Roman" pitchFamily="18" charset="0"/>
                <a:cs typeface="Times New Roman" pitchFamily="18" charset="0"/>
              </a:rPr>
              <a:t> Ekinlardan mul va yaxshi sifatli xosil olish uchun tuproqda ular xayoti uchun zarur bulgan batcha faktorlarga, jumladan o`simliklar uchun eng qulay va yetarli miqdorda suv tuplanishiga aloxida etibor berish kerak. Malumki, bazi tuproq zonalarida ekinlarning o`sish </a:t>
            </a:r>
            <a:r>
              <a:rPr lang="uz-Latn-UZ" sz="2200" dirty="0">
                <a:latin typeface="Times New Roman" pitchFamily="18" charset="0"/>
                <a:cs typeface="Times New Roman" pitchFamily="18" charset="0"/>
                <a:hlinkClick r:id="rId2"/>
              </a:rPr>
              <a:t>davrida suv yetishmaydi</a:t>
            </a:r>
            <a:r>
              <a:rPr lang="uz-Latn-UZ" sz="2200" dirty="0">
                <a:latin typeface="Times New Roman" pitchFamily="18" charset="0"/>
                <a:cs typeface="Times New Roman" pitchFamily="18" charset="0"/>
              </a:rPr>
              <a:t>, ayrim rayonlarda esa yog`in kub yog`adi, atmasfera yog`inlari xamda sizob suvlarining yoqin bulishi xisobiga tuproqda suv xaddan tashqari kub miqdorda tuplanadi. Shuning uchun xam tuproqdagi suv miqdori, balansi va rejimini urganish yuli bilan tuproqda mutadil namlik xolatini vujutga keltirish va suv rejimini yaxshilashga qaratilgan chora tadbirlarni qullanish kata axamiyatga ega. Shu maqsadda malum zonadagi ekinlarga ijobiy tasir etadigan suv rejimini yaratish va muntazam xolga keltirish uchun bir qancha tadbirlar, jumladan iqlim va tuproq sharoetini (tuproqning tarkibini, xossalari, strukturasi va agranomik xususiyatlari ) puxta urganilishi asosida agrotexnikaviy, gedratexnikaviy va meleratsiya tadbirlarini uz vaqtida sifatli amalga oshirishga jiddiy etibor berish lozim. O`rmon tayga singari seryog`in rayonlarda va sizob suvlari sayoz bulgan gedramorf tuproqli oblastlarda joylarning relefiga kura ekin maydonlarini tekislash, sizob suvi satxini pasaytirish maqsadida turli xildagi zavur va drenajlardan foydalanish tuproqning suv rejimini yaxshilashga ijobiy tasir kursatadi.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56084059"/>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1002" y="226503"/>
            <a:ext cx="9332725" cy="6333687"/>
          </a:xfrm>
        </p:spPr>
        <p:txBody>
          <a:bodyPr>
            <a:noAutofit/>
          </a:bodyPr>
          <a:lstStyle/>
          <a:p>
            <a:r>
              <a:rPr lang="uz-Latn-UZ" sz="2000" dirty="0"/>
              <a:t>Tuproqdagi suv rejimining turlecha bulishi tuproqning mexanikaviy tarkibi, strukturasi, chirindisi va qavushmasiga bog`liq. Strukturasiz oz chirindili va og`ir mexanikaviy tarkebli tuproqlarda juda zichlangan bilib, yog`in suvlarning juda oz qismigina (taxmenan 15%) shimiladi. Bu shimilgan suv xam yog`indan keyin ularda rivojlangan kapelyar yullar orqali qatlamning yuqori qismiga kutariladi va tez bug`lanib ketadi. Bunday yerlarda sug`orish suvlari xam tuproqqa juda sekin shimiladi va tuproqning ustki yupqa qavatigina namlanib pastki qisimlariga esa suv deyarli utmaydi. Natejada ana shunday strukturasiz og`ir tarkibli tuproqlarda suv rejimi yaxshi bulmaydi va o`simliklar nam bilan yetarli darajada taminlanmaydi.</a:t>
            </a:r>
          </a:p>
          <a:p>
            <a:r>
              <a:rPr lang="uz-Latn-UZ" sz="2000" dirty="0"/>
              <a:t>Qumoq tarkibli va strukturali tuproqning suv rejimi butunlay boshqachadir. Ularda nokapelyar yirik kavaklar kub bulganligidan yog`in suvlarining kub qismi (taxmenan 5%), shuningdek sug`orish suvlari agregatlar orasidagi yullar orqali tuproqning pastki qatlamlariga oson shimiladi. Bu tuproqlarning nam sig`imi yaxshi bulganligidan nam uzoq saqlanadi va sekinlik bilan bug`lanadi. Shuning uchun tuproq suv rejimini yaxshilash maqsadida tuproqning qumoq tarkebli bulishiga, strukturasining yaxshilanishiga qaratilgan tadbirlarni uz vaqtida qullanish lozim. Tuproqda vujutga kelgan qatqaloqni boronalash namning bo`g`lanishini keskin oshiradi.</a:t>
            </a:r>
          </a:p>
          <a:p>
            <a:endParaRPr lang="ru-RU" sz="2000" dirty="0"/>
          </a:p>
        </p:txBody>
      </p:sp>
    </p:spTree>
    <p:extLst>
      <p:ext uri="{BB962C8B-B14F-4D97-AF65-F5344CB8AC3E}">
        <p14:creationId xmlns:p14="http://schemas.microsoft.com/office/powerpoint/2010/main" val="16168782"/>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613" y="838899"/>
            <a:ext cx="9324336" cy="5687736"/>
          </a:xfrm>
        </p:spPr>
        <p:txBody>
          <a:bodyPr>
            <a:normAutofit lnSpcReduction="10000"/>
          </a:bodyPr>
          <a:lstStyle/>
          <a:p>
            <a:r>
              <a:rPr lang="uz-Latn-UZ" sz="2800" dirty="0">
                <a:latin typeface="Times New Roman" pitchFamily="18" charset="0"/>
                <a:cs typeface="Times New Roman" pitchFamily="18" charset="0"/>
              </a:rPr>
              <a:t>Dala atrofiga ixota daraxtzorlar tashkil qilish tuproqda nam tuplanishi va saqlanishida uziga xos kata axamiyatga ega, chunki daraxtzorlar ekin maydonlarida qorning tuplanishiga va namning tez bug`lanishiga sabab buladigan shamolning salbiy tasirini keskin kamaytiradi.</a:t>
            </a:r>
          </a:p>
          <a:p>
            <a:r>
              <a:rPr lang="uz-Latn-UZ" sz="2800" dirty="0">
                <a:latin typeface="Times New Roman" pitchFamily="18" charset="0"/>
                <a:cs typeface="Times New Roman" pitchFamily="18" charset="0"/>
              </a:rPr>
              <a:t>Atmasfera yog`inlari kam buladigan viloyatlarda tuproqlar (qung`ir tusli tuproq, buz tuproq, qaqir tuproq, taqir tuproq va chul tuproq) ning suv rejimini yaxshilashda sug`orish soni va normasi muxim axamiyatga egadir. Ekinlarni sug`orayoyganda tuproqning mexanikaviy tarkibi, strukturasi, qovushmasi, suv xossalari, suv tusar garezant va sizob chuqurligi singari xususiyatlari xamda ekinlarning suvga bulgan talabini puxta urganish asosida olib borilsa, suv rejimi normal buladi.</a:t>
            </a:r>
          </a:p>
          <a:p>
            <a:endParaRPr lang="ru-RU" dirty="0"/>
          </a:p>
        </p:txBody>
      </p:sp>
    </p:spTree>
    <p:extLst>
      <p:ext uri="{BB962C8B-B14F-4D97-AF65-F5344CB8AC3E}">
        <p14:creationId xmlns:p14="http://schemas.microsoft.com/office/powerpoint/2010/main" val="964870146"/>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670" y="608625"/>
            <a:ext cx="9555060" cy="5775397"/>
          </a:xfrm>
        </p:spPr>
        <p:txBody>
          <a:bodyPr>
            <a:normAutofit fontScale="92500"/>
          </a:bodyPr>
          <a:lstStyle/>
          <a:p>
            <a:pPr algn="just"/>
            <a:r>
              <a:rPr lang="uz-Latn-UZ" sz="2400" dirty="0">
                <a:latin typeface="Times New Roman" pitchFamily="18" charset="0"/>
                <a:cs typeface="Times New Roman" pitchFamily="18" charset="0"/>
              </a:rPr>
              <a:t>Xulasa qilib shuni aytish mumkinki, tuproq tarkibidagi suvni, suv rejimlarini, tug`ri yulga quyish, sug`orish normalari, suv berish vaqtini, tug`ri amalga oshirish va o`simlik talab etadigan suvni uz vaqtida amalga oshirish kerak. Malumki, tuproq tarkibida oziq moddalar xam, tuproqda suv yetarli miqdarda bulgandagina o`zlashtiriladi.</a:t>
            </a:r>
          </a:p>
          <a:p>
            <a:pPr algn="just"/>
            <a:r>
              <a:rPr lang="uz-Latn-UZ" sz="2400" dirty="0">
                <a:latin typeface="Times New Roman" pitchFamily="18" charset="0"/>
                <a:cs typeface="Times New Roman" pitchFamily="18" charset="0"/>
              </a:rPr>
              <a:t>Tuproq unumdorligi uchun suv eng muhum omillardan biri hisoblanadi, chunki tuproq tarkibida sodir </a:t>
            </a:r>
            <a:r>
              <a:rPr lang="uz-Latn-UZ" sz="2400" dirty="0">
                <a:latin typeface="Times New Roman" pitchFamily="18" charset="0"/>
                <a:cs typeface="Times New Roman" pitchFamily="18" charset="0"/>
                <a:hlinkClick r:id="rId2"/>
              </a:rPr>
              <a:t>buladigan barcha jarayonlar</a:t>
            </a:r>
            <a:r>
              <a:rPr lang="uz-Latn-UZ" sz="2400" dirty="0">
                <a:latin typeface="Times New Roman" pitchFamily="18" charset="0"/>
                <a:cs typeface="Times New Roman" pitchFamily="18" charset="0"/>
              </a:rPr>
              <a:t>, jumladan, tuproq tarkibidagi chirindilar agrobakteriyalar tamonidan parchalanib o`simlik o`zlashtira oladigan xolga utadi. Tuproq suv rejimini to`g`ri yulga quyish va uni chuqur o`rganish, birinchi navbatda o`simliklardan, mul va sifatli xosil olishda, shuningdek, g`uza va boshqa oziq ovqat mahsulotlari yetishtirilayotgan tuproqlarni shurlanishini oldini oladi.Shurlangan tuproqqa ekilgan o`simlik o`sishi qiyinlashadi va fotasentiz sustlashadi, fotasentiz sustlashganda organik moddalarning xosil bulishi keskin kamayadi. Tuproq shurlanishi xozirgi davrimizda eng muxim muammalardan biri hisoblanadi, uni oldini olish esa, suv rejimlarini to`g`ri yulga quyilsa maqsadga muofiq buladi.</a:t>
            </a:r>
          </a:p>
          <a:p>
            <a:endParaRPr lang="ru-RU" dirty="0"/>
          </a:p>
        </p:txBody>
      </p:sp>
    </p:spTree>
    <p:extLst>
      <p:ext uri="{BB962C8B-B14F-4D97-AF65-F5344CB8AC3E}">
        <p14:creationId xmlns:p14="http://schemas.microsoft.com/office/powerpoint/2010/main" val="3386364356"/>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340178"/>
            <a:ext cx="9353725" cy="6295514"/>
          </a:xfrm>
        </p:spPr>
        <p:txBody>
          <a:bodyPr>
            <a:noAutofit/>
          </a:bodyPr>
          <a:lstStyle/>
          <a:p>
            <a:r>
              <a:rPr lang="uz-Latn-UZ" sz="2400" dirty="0">
                <a:latin typeface="Times New Roman" pitchFamily="18" charset="0"/>
                <a:cs typeface="Times New Roman" pitchFamily="18" charset="0"/>
              </a:rPr>
              <a:t>Bizning dehqonchilik rayonlarimizda, atmasferadan tushayotgan yog`in miqdori,, bug`lanayotgan suvdan kam buladi. Bu rayonlarda yog`ingarchilik vaqtida tushayotgan suv tuproqning malum, kavaklar, bushliqlar, kapelyarlar, orasida tuplanadi yog`ingarchilik tugagandan sung bu suvlarning malum qismini o`simlik uzlashtiradi qolgan qismi yana atmasferaga kutarilib bo`g`lanib ketadi o`simlik vaqtincha nam bilan tuyinadi malum vaqtdan suvga bulgan talabini, sizob suvlarining, tuproqdagi malum kuchlar tasirida kutarilishi natejasida xosil bulayotgan tuproq namligidan oladi. O`simlik, sizob suvlaridan foydalanishi bir tamondan ijobiy, bir tamondan salbiy oqibatlarga olib keladi. Yani tuproq shuri yuvilib sizob suviga yetkazilgan tuzlar ham suvga qushilgan xolda kutariladi. Suv o`simliklar tamonidan o`zlashtiriladi, qolgan qismi tuproq yuzasidan bo`g`lanib ketadi, tuz esa tuproq yo`zasiga qolib, natejada tuproq shurlanadi. Tuproqdagi suvlarni tug`ri yulga quyish va uni puxta urganish mul va sifatli oziq ovqat, mahsulatlari, hamda sanoat xomashyolarini yetarli miqdorda va sifatli xolda yetgazishga imkon beradi.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78840250"/>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Tuproq xaritalarida GAT texnologiyalarini qo’llashni o’rganish</a:t>
            </a:r>
            <a:endParaRPr lang="ru-RU" dirty="0"/>
          </a:p>
        </p:txBody>
      </p:sp>
      <p:sp>
        <p:nvSpPr>
          <p:cNvPr id="3" name="Объект 2"/>
          <p:cNvSpPr>
            <a:spLocks noGrp="1"/>
          </p:cNvSpPr>
          <p:nvPr>
            <p:ph idx="1"/>
          </p:nvPr>
        </p:nvSpPr>
        <p:spPr/>
        <p:txBody>
          <a:bodyPr/>
          <a:lstStyle/>
          <a:p>
            <a:r>
              <a:rPr lang="uz-Latn-UZ" dirty="0"/>
              <a:t>Tuproqshunoslik - bu fundamental tavsifga egaboMgan fan sohasi boMib, ushbu farming joriy rivojlanish bosqichida birinchi o ‘ringa matematik statistika, modellash, geoaxborot texnologiyalaridan (GAT) va maMumotlar bazasidan (MB) foydalanish masalalari olib chiqilishi qayd qilinmoqda. Axborot kom pyuter texnologiyalari tuproqshunos mutaxassislarning an’anaviy tadqiqot ishlarini am alga oshirishi jarayoniga tubdan katta o ‘zgartirishlar kiritilishiga olib keladi, jum ladan kartografik materiallarni tuzib chiqish va Shuningdek, ularni tahlil  qilish. va ulardan foydalanish nuqtai nazaridan muhim ahamiyatga ega hisoblanadi.</a:t>
            </a:r>
            <a:endParaRPr lang="ru-RU" dirty="0"/>
          </a:p>
        </p:txBody>
      </p:sp>
    </p:spTree>
    <p:extLst>
      <p:ext uri="{BB962C8B-B14F-4D97-AF65-F5344CB8AC3E}">
        <p14:creationId xmlns:p14="http://schemas.microsoft.com/office/powerpoint/2010/main" val="1675001536"/>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8783"/>
            <a:ext cx="8596668" cy="5722580"/>
          </a:xfrm>
        </p:spPr>
        <p:txBody>
          <a:bodyPr/>
          <a:lstStyle/>
          <a:p>
            <a:r>
              <a:rPr lang="uz-Latn-UZ" dirty="0"/>
              <a:t>Hozirgi vaqtda xaritalar bilan birgalikda, m a’lum bir hudud haqidagi asosiy axborotlar makon bo‘yicha maMumotlar bazasi shaklidagi raqamli form atda saqlanishi amalga oshirilmoqda va bu materiallarning yangi yuqori imkoniyatlarga ega boMgan yuksak texnologiyalar yordam ida faol holatda saqlanishi taMmnlanadi, Masalan, haqiqiy vaqt lahzasi (on-line) rejimida geografik ob ’ektlarnmg joylashish koordinatalari haqidagi tegishli maMumotlar ushbu ob’ektlaming joylashish holati, tanib olinishi va chegaralariga aniqlik kiritishni amalga oshiruvchi kosmik su’niy yoMdosh tizimlari orqali olinadi va bu maMumotlar yuqori darajada ruxsat etilish qiymatiga ega boMgan kosmik tasvirlar materiallari orqali hamda yuqori darajada aniqlikka ega boMgan lazer nurlanishi asosida funksiya bajaruvchi texnologiyalar va boshqa zamonaviy qurilmaiar yordamida dala sharoitida am alga oshiriluvchi oMchash ishlari asosida tasdiqlanadi. </a:t>
            </a:r>
            <a:endParaRPr lang="ru-RU" dirty="0"/>
          </a:p>
        </p:txBody>
      </p:sp>
    </p:spTree>
    <p:extLst>
      <p:ext uri="{BB962C8B-B14F-4D97-AF65-F5344CB8AC3E}">
        <p14:creationId xmlns:p14="http://schemas.microsoft.com/office/powerpoint/2010/main" val="3636063279"/>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60727"/>
            <a:ext cx="9121007" cy="6291743"/>
          </a:xfrm>
        </p:spPr>
        <p:txBody>
          <a:bodyPr>
            <a:noAutofit/>
          </a:bodyPr>
          <a:lstStyle/>
          <a:p>
            <a:pPr algn="just"/>
            <a:r>
              <a:rPr lang="uz-Latn-UZ" sz="2400" dirty="0">
                <a:latin typeface="Times New Roman" pitchFamily="18" charset="0"/>
                <a:cs typeface="Times New Roman" pitchFamily="18" charset="0"/>
              </a:rPr>
              <a:t>Geoinform atika va GAT fan sohasining qaror topishida so‘zsiz ravishda, birlamchi eng ulkan m uvafaqqiyatlardan biri - bu Kanada geografik axborotlar tizim ining (CGIS - Canada Geographic Information System) ishlab chiqilishi bilan bog‘liq hisoblanadi. 1960-yillarda yaratilgan ushbu yirik koManuiagi GAT hozirgi kunga qadar funksiya bajarishi va takomillashtirihshi davom. ettiriimoqda. Kanada miqyosida GAT asosehisi - Rodjer Tomlinson (Roger Tomlinson) hieobla.na^i, ushbu tadqiqotchi rahbarTtgi ostida GAT yo‘n a lisliia ko'piab konseptual va lexnologik masala lar ishlab chiqilgan va amsliyotd* joriy qilingan. Kanada m iqyosida GAT funksiyasi - Kanada yer resurslarini hisobga olish xizmati (Canada Land Inventory) tomonidan to'plangan k o ‘p sondagi m a’lum otlam i tahlil qilishda va keng koMamdagi er maydonlaridan turli xil maqsadlarda, asosan qishloq xo*jaligida foydalanishni loyihalashtirish rejalarini ishlab chiqishda foydalanish mumkin boMgan, tuproq qoplami haqidagi statistik maMumotlami tahlil qilishdan tashkil topgan.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77906783"/>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448" y="533124"/>
            <a:ext cx="9521504" cy="6463294"/>
          </a:xfrm>
        </p:spPr>
        <p:txBody>
          <a:bodyPr>
            <a:noAutofit/>
          </a:bodyPr>
          <a:lstStyle/>
          <a:p>
            <a:r>
              <a:rPr lang="uz-Latn-UZ" sz="2800" dirty="0">
                <a:latin typeface="Times New Roman" pitchFamily="18" charset="0"/>
                <a:cs typeface="Times New Roman" pitchFamily="18" charset="0"/>
              </a:rPr>
              <a:t>Hozirgi vaqtda GAT kartografiya, masofadan turib zondlash, statistika, kadastr va meteorologik maMumotlami qayta ishlash, dala-ekspeditsiya tadqiqotlarini amalga oshirish, burg'ulash ishlari  natijalari va suv ostida zondlash ishlarini amalga oshirish kabi yo'nalishlarda, global, hududiy va mahalliy k o ‘lamda foydalanilishi qayd qilinadi. «Tuproqshunoslikda CAT» fan sohasining maqsadi - bakalavr yo‘nalishida ta’lim oluvchi talabaiarda zamonaviy geoaxbotot tizimlaridan tuproqshunoslik sohasida foydalanish haqidagi umumiy tushunchalarni xosil qilish, talabalar tomonidan zamonaviy geoaxborot texnologiyalari (GAT) uslublarining o ‘zlashtirilishi, geoaxborot sohasida m odellashtirish bo'yicha mukammal bilimlar va amaliy ko‘nikmalarni xosil qilish, Shuningdek tuproq resurslarining funksional-ekologik. sifat darajasini baholash k o ‘nikmalami qaror toptirishdan tashkil topadi,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090164299"/>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37563"/>
            <a:ext cx="8596668" cy="5403799"/>
          </a:xfrm>
        </p:spPr>
        <p:txBody>
          <a:bodyPr/>
          <a:lstStyle/>
          <a:p>
            <a:r>
              <a:rPr lang="ru-RU" b="1" dirty="0"/>
              <a:t>Юрский период | Климат, продолжительность, растения, динозавры и другие обитатели</a:t>
            </a:r>
          </a:p>
          <a:p>
            <a:r>
              <a:rPr lang="ru-RU" dirty="0"/>
              <a:t>Юрский период (Юра) считается самым знаменитым периодом </a:t>
            </a:r>
            <a:r>
              <a:rPr lang="ru-RU" u="sng" dirty="0">
                <a:hlinkClick r:id="rId2"/>
              </a:rPr>
              <a:t>мезозойской эры</a:t>
            </a:r>
            <a:r>
              <a:rPr lang="ru-RU" dirty="0"/>
              <a:t>. Он начинается сразу за </a:t>
            </a:r>
            <a:r>
              <a:rPr lang="ru-RU" u="sng" dirty="0">
                <a:hlinkClick r:id="rId3"/>
              </a:rPr>
              <a:t>триасовым периодом</a:t>
            </a:r>
            <a:r>
              <a:rPr lang="ru-RU" dirty="0"/>
              <a:t> и характеризуется повсеместным расцветом популяции динозавров. Широкую известность Юра приобрел после выхода научно-фантастического фильма «Парк Юрского периода».</a:t>
            </a:r>
          </a:p>
          <a:p>
            <a:pPr fontAlgn="base"/>
            <a:r>
              <a:rPr lang="ru-RU" dirty="0"/>
              <a:t>Юрский период (Юра) длился 56 миллионов лет. Начался 201 миллионов лет до нашей эры и закончился 145 млн. лет до н.э. По другим сведениям, Юрский период продолжался 69 миллионов лет (213 -144 млн. лет до н.э.).</a:t>
            </a:r>
          </a:p>
          <a:p>
            <a:pPr fontAlgn="base"/>
            <a:r>
              <a:rPr lang="ru-RU" dirty="0"/>
              <a:t>Юра знаменателен развитием флоры и фауны, а также продолжением разделения </a:t>
            </a:r>
            <a:r>
              <a:rPr lang="ru-RU" dirty="0" err="1"/>
              <a:t>Пангеи</a:t>
            </a:r>
            <a:r>
              <a:rPr lang="ru-RU" dirty="0"/>
              <a:t> на составные блоки – материки. Начинается образование таких современных материков как Африка, Америка, Антарктида и Австралия, однако, в Юрском периоде их географическое расположение отличается от современного.</a:t>
            </a:r>
          </a:p>
          <a:p>
            <a:endParaRPr lang="ru-RU" dirty="0"/>
          </a:p>
        </p:txBody>
      </p:sp>
    </p:spTree>
    <p:extLst>
      <p:ext uri="{BB962C8B-B14F-4D97-AF65-F5344CB8AC3E}">
        <p14:creationId xmlns:p14="http://schemas.microsoft.com/office/powerpoint/2010/main" val="3078677970"/>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87229"/>
            <a:ext cx="8596668" cy="6270771"/>
          </a:xfrm>
        </p:spPr>
        <p:txBody>
          <a:bodyPr>
            <a:normAutofit/>
          </a:bodyPr>
          <a:lstStyle/>
          <a:p>
            <a:pPr fontAlgn="base"/>
            <a:r>
              <a:rPr lang="ru-RU" sz="2400" dirty="0">
                <a:latin typeface="Times New Roman" pitchFamily="18" charset="0"/>
                <a:cs typeface="Times New Roman" pitchFamily="18" charset="0"/>
              </a:rPr>
              <a:t>Период получил название благодаря обнаруженным в Юре (горы в Швейцарии и Франции) осадочным отложениям, относящимся к этому периоду. Найденные отложения (обломки горных пород, застывшая магма и т.д.) содержали большое количество представителей флоры и фауны того времени, что позволило достаточно подробно изучить изменения, произошедшие с планетой на протяжении Юрского периода.</a:t>
            </a:r>
          </a:p>
          <a:p>
            <a:pPr fontAlgn="base"/>
            <a:r>
              <a:rPr lang="ru-RU" sz="2400" dirty="0">
                <a:latin typeface="Times New Roman" pitchFamily="18" charset="0"/>
                <a:cs typeface="Times New Roman" pitchFamily="18" charset="0"/>
              </a:rPr>
              <a:t>Сам термин «Юрский» напрямую связан с горами Юра. Немецкий географ Александр фон Гумбольдт в 1795 году во время экскурсии по региону признал этот горный массив отдельным образованием, не вписывающимся в сложившуюся </a:t>
            </a:r>
            <a:r>
              <a:rPr lang="ru-RU" sz="2400" dirty="0" err="1">
                <a:latin typeface="Times New Roman" pitchFamily="18" charset="0"/>
                <a:cs typeface="Times New Roman" pitchFamily="18" charset="0"/>
              </a:rPr>
              <a:t>статиграфическую</a:t>
            </a:r>
            <a:r>
              <a:rPr lang="ru-RU" sz="2400" dirty="0">
                <a:latin typeface="Times New Roman" pitchFamily="18" charset="0"/>
                <a:cs typeface="Times New Roman" pitchFamily="18" charset="0"/>
              </a:rPr>
              <a:t> систему. Из-за преобладания известняковых гор он назвал массив Юра-</a:t>
            </a:r>
            <a:r>
              <a:rPr lang="ru-RU" sz="2400" dirty="0" err="1">
                <a:latin typeface="Times New Roman" pitchFamily="18" charset="0"/>
                <a:cs typeface="Times New Roman" pitchFamily="18" charset="0"/>
              </a:rPr>
              <a:t>Калькштейн</a:t>
            </a:r>
            <a:r>
              <a:rPr lang="ru-RU" sz="2400" dirty="0">
                <a:latin typeface="Times New Roman" pitchFamily="18" charset="0"/>
                <a:cs typeface="Times New Roman" pitchFamily="18" charset="0"/>
              </a:rPr>
              <a:t> (Известняк Юры).</a:t>
            </a:r>
          </a:p>
          <a:p>
            <a:endParaRPr lang="ru-RU" dirty="0"/>
          </a:p>
        </p:txBody>
      </p:sp>
    </p:spTree>
    <p:extLst>
      <p:ext uri="{BB962C8B-B14F-4D97-AF65-F5344CB8AC3E}">
        <p14:creationId xmlns:p14="http://schemas.microsoft.com/office/powerpoint/2010/main" val="928886346"/>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881960599"/>
              </p:ext>
            </p:extLst>
          </p:nvPr>
        </p:nvGraphicFramePr>
        <p:xfrm>
          <a:off x="218115" y="1265663"/>
          <a:ext cx="9129616" cy="5074920"/>
        </p:xfrm>
        <a:graphic>
          <a:graphicData uri="http://schemas.openxmlformats.org/drawingml/2006/table">
            <a:tbl>
              <a:tblPr/>
              <a:tblGrid>
                <a:gridCol w="1575718">
                  <a:extLst>
                    <a:ext uri="{9D8B030D-6E8A-4147-A177-3AD203B41FA5}">
                      <a16:colId xmlns:a16="http://schemas.microsoft.com/office/drawing/2014/main" xmlns="" val="20000"/>
                    </a:ext>
                  </a:extLst>
                </a:gridCol>
                <a:gridCol w="1575718">
                  <a:extLst>
                    <a:ext uri="{9D8B030D-6E8A-4147-A177-3AD203B41FA5}">
                      <a16:colId xmlns:a16="http://schemas.microsoft.com/office/drawing/2014/main" xmlns="" val="20001"/>
                    </a:ext>
                  </a:extLst>
                </a:gridCol>
                <a:gridCol w="3705325">
                  <a:extLst>
                    <a:ext uri="{9D8B030D-6E8A-4147-A177-3AD203B41FA5}">
                      <a16:colId xmlns:a16="http://schemas.microsoft.com/office/drawing/2014/main" xmlns="" val="20002"/>
                    </a:ext>
                  </a:extLst>
                </a:gridCol>
                <a:gridCol w="2272855">
                  <a:extLst>
                    <a:ext uri="{9D8B030D-6E8A-4147-A177-3AD203B41FA5}">
                      <a16:colId xmlns:a16="http://schemas.microsoft.com/office/drawing/2014/main" xmlns="" val="20003"/>
                    </a:ext>
                  </a:extLst>
                </a:gridCol>
              </a:tblGrid>
              <a:tr h="0">
                <a:tc>
                  <a:txBody>
                    <a:bodyPr/>
                    <a:lstStyle/>
                    <a:p>
                      <a:pPr fontAlgn="ctr"/>
                      <a:r>
                        <a:rPr lang="ru-RU" dirty="0">
                          <a:effectLst/>
                        </a:rPr>
                        <a:t>Название яруса</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Какой временной период охватывает (млн.л.н)</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Кем и когда открыт</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dirty="0">
                          <a:effectLst/>
                        </a:rPr>
                        <a:t>Откуда получил название</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0"/>
                  </a:ext>
                </a:extLst>
              </a:tr>
              <a:tr h="948291">
                <a:tc>
                  <a:txBody>
                    <a:bodyPr/>
                    <a:lstStyle/>
                    <a:p>
                      <a:pPr fontAlgn="ctr"/>
                      <a:r>
                        <a:rPr lang="ru-RU">
                          <a:effectLst/>
                        </a:rPr>
                        <a:t>Геттанг – геттангский ярус</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201.3 до 199.3</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Эженом Реневьером (швейцарский геолог) в 1864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французский город Эттанж-Гран</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1"/>
                  </a:ext>
                </a:extLst>
              </a:tr>
              <a:tr h="0">
                <a:tc>
                  <a:txBody>
                    <a:bodyPr/>
                    <a:lstStyle/>
                    <a:p>
                      <a:pPr fontAlgn="ctr"/>
                      <a:r>
                        <a:rPr lang="ru-RU">
                          <a:effectLst/>
                        </a:rPr>
                        <a:t>Синемюр (синемЮрский)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199.3 до 190.8</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Альсидом Дессалином д’Орбиньи (французский геолог) в 1842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французский город Семюр-ан-Осуа;</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2"/>
                  </a:ext>
                </a:extLst>
              </a:tr>
              <a:tr h="0">
                <a:tc>
                  <a:txBody>
                    <a:bodyPr/>
                    <a:lstStyle/>
                    <a:p>
                      <a:pPr fontAlgn="ctr"/>
                      <a:r>
                        <a:rPr lang="ru-RU">
                          <a:effectLst/>
                        </a:rPr>
                        <a:t>Плинсбах (плинсбахский)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190.8 до 182.7</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Альбертом Оппелем (немецкий палеонтолог) в 1858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немецкая деревня Плинсбах</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3"/>
                  </a:ext>
                </a:extLst>
              </a:tr>
              <a:tr h="0">
                <a:tc>
                  <a:txBody>
                    <a:bodyPr/>
                    <a:lstStyle/>
                    <a:p>
                      <a:pPr fontAlgn="ctr"/>
                      <a:r>
                        <a:rPr lang="ru-RU">
                          <a:effectLst/>
                        </a:rPr>
                        <a:t>Тоар (тоарский)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182.7 до 174.1</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Альсидом Дессалином д’Орбиньи в 1850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dirty="0">
                          <a:effectLst/>
                        </a:rPr>
                        <a:t>французский город </a:t>
                      </a:r>
                      <a:r>
                        <a:rPr lang="ru-RU" dirty="0" err="1">
                          <a:effectLst/>
                        </a:rPr>
                        <a:t>Туар</a:t>
                      </a:r>
                      <a:r>
                        <a:rPr lang="ru-RU" dirty="0">
                          <a:effectLst/>
                        </a:rPr>
                        <a:t>.</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5" name="Rectangle 1"/>
          <p:cNvSpPr>
            <a:spLocks noChangeArrowheads="1"/>
          </p:cNvSpPr>
          <p:nvPr/>
        </p:nvSpPr>
        <p:spPr bwMode="auto">
          <a:xfrm>
            <a:off x="528011" y="434666"/>
            <a:ext cx="94297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362E48"/>
                </a:solidFill>
                <a:effectLst/>
                <a:latin typeface="Montserrat"/>
                <a:cs typeface="Arial" pitchFamily="34" charset="0"/>
              </a:rPr>
              <a:t>К ранней эпохе Юрского периода относят нижний отдел – Лейас, разделяющийся на 4 яруса:</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rgbClr val="362E48"/>
                </a:solidFill>
                <a:effectLst/>
                <a:latin typeface="Montserrat"/>
                <a:cs typeface="Arial" pitchFamily="34" charset="0"/>
              </a:rPr>
              <a:t>Наиболее примечателен последний ярус в отделе Лейаса (тоарский ярус). На фоне постоянных извержений вулканов и регулярного выброса в атмосферу большого количества углекислоты, 183 </a:t>
            </a:r>
            <a:r>
              <a:rPr kumimoji="0" lang="ru-RU" sz="1200" b="0" i="0" u="none" strike="noStrike" cap="none" normalizeH="0" baseline="0" dirty="0" err="1">
                <a:ln>
                  <a:noFill/>
                </a:ln>
                <a:solidFill>
                  <a:srgbClr val="362E48"/>
                </a:solidFill>
                <a:effectLst/>
                <a:latin typeface="Montserrat"/>
                <a:cs typeface="Arial" pitchFamily="34" charset="0"/>
              </a:rPr>
              <a:t>млн.л.н</a:t>
            </a:r>
            <a:r>
              <a:rPr kumimoji="0" lang="ru-RU" sz="1200" b="0" i="0" u="none" strike="noStrike" cap="none" normalizeH="0" baseline="0" dirty="0">
                <a:ln>
                  <a:noFill/>
                </a:ln>
                <a:solidFill>
                  <a:srgbClr val="362E48"/>
                </a:solidFill>
                <a:effectLst/>
                <a:latin typeface="Montserrat"/>
                <a:cs typeface="Arial" pitchFamily="34" charset="0"/>
              </a:rPr>
              <a:t>. произошло тоарское (</a:t>
            </a:r>
            <a:r>
              <a:rPr kumimoji="0" lang="ru-RU" sz="1200" b="0" i="0" u="none" strike="noStrike" cap="none" normalizeH="0" baseline="0" dirty="0" err="1">
                <a:ln>
                  <a:noFill/>
                </a:ln>
                <a:solidFill>
                  <a:srgbClr val="362E48"/>
                </a:solidFill>
                <a:effectLst/>
                <a:latin typeface="Montserrat"/>
                <a:cs typeface="Arial" pitchFamily="34" charset="0"/>
              </a:rPr>
              <a:t>аноксическое</a:t>
            </a:r>
            <a:r>
              <a:rPr kumimoji="0" lang="ru-RU" sz="1200" b="0" i="0" u="none" strike="noStrike" cap="none" normalizeH="0" baseline="0" dirty="0">
                <a:ln>
                  <a:noFill/>
                </a:ln>
                <a:solidFill>
                  <a:srgbClr val="362E48"/>
                </a:solidFill>
                <a:effectLst/>
                <a:latin typeface="Montserrat"/>
                <a:cs typeface="Arial" pitchFamily="34" charset="0"/>
              </a:rPr>
              <a:t>) глобальное потепление.</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28091284"/>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959520061"/>
              </p:ext>
            </p:extLst>
          </p:nvPr>
        </p:nvGraphicFramePr>
        <p:xfrm>
          <a:off x="536894" y="419449"/>
          <a:ext cx="9890260" cy="6219520"/>
        </p:xfrm>
        <a:graphic>
          <a:graphicData uri="http://schemas.openxmlformats.org/drawingml/2006/table">
            <a:tbl>
              <a:tblPr/>
              <a:tblGrid>
                <a:gridCol w="1777321">
                  <a:extLst>
                    <a:ext uri="{9D8B030D-6E8A-4147-A177-3AD203B41FA5}">
                      <a16:colId xmlns:a16="http://schemas.microsoft.com/office/drawing/2014/main" xmlns="" val="20000"/>
                    </a:ext>
                  </a:extLst>
                </a:gridCol>
                <a:gridCol w="1484584">
                  <a:extLst>
                    <a:ext uri="{9D8B030D-6E8A-4147-A177-3AD203B41FA5}">
                      <a16:colId xmlns:a16="http://schemas.microsoft.com/office/drawing/2014/main" xmlns="" val="20001"/>
                    </a:ext>
                  </a:extLst>
                </a:gridCol>
                <a:gridCol w="4150562">
                  <a:extLst>
                    <a:ext uri="{9D8B030D-6E8A-4147-A177-3AD203B41FA5}">
                      <a16:colId xmlns:a16="http://schemas.microsoft.com/office/drawing/2014/main" xmlns="" val="20002"/>
                    </a:ext>
                  </a:extLst>
                </a:gridCol>
                <a:gridCol w="2477793">
                  <a:extLst>
                    <a:ext uri="{9D8B030D-6E8A-4147-A177-3AD203B41FA5}">
                      <a16:colId xmlns:a16="http://schemas.microsoft.com/office/drawing/2014/main" xmlns="" val="20003"/>
                    </a:ext>
                  </a:extLst>
                </a:gridCol>
              </a:tblGrid>
              <a:tr h="979023">
                <a:tc>
                  <a:txBody>
                    <a:bodyPr/>
                    <a:lstStyle/>
                    <a:p>
                      <a:pPr algn="ctr" fontAlgn="ctr"/>
                      <a:r>
                        <a:rPr lang="ru-RU" sz="1000">
                          <a:effectLst/>
                        </a:rPr>
                        <a:t>Название яруса</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Какой временной период охватывает (млн.л.н)</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Кем и когда открыт</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Откуда получил название</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0"/>
                  </a:ext>
                </a:extLst>
              </a:tr>
              <a:tr h="225928">
                <a:tc gridSpan="4">
                  <a:txBody>
                    <a:bodyPr/>
                    <a:lstStyle/>
                    <a:p>
                      <a:pPr fontAlgn="ctr"/>
                      <a:r>
                        <a:rPr lang="ru-RU" sz="1000">
                          <a:effectLst/>
                        </a:rPr>
                        <a:t>Доггер</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1"/>
                  </a:ext>
                </a:extLst>
              </a:tr>
              <a:tr h="527166">
                <a:tc>
                  <a:txBody>
                    <a:bodyPr/>
                    <a:lstStyle/>
                    <a:p>
                      <a:pPr fontAlgn="ctr"/>
                      <a:r>
                        <a:rPr lang="ru-RU" sz="1000">
                          <a:effectLst/>
                        </a:rPr>
                        <a:t>Аален (ааленский)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174.1 -170.3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Карлом Майером-Эймаром (швейцарский геолог) в 1864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немецкий город Ален</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2"/>
                  </a:ext>
                </a:extLst>
              </a:tr>
              <a:tr h="527166">
                <a:tc>
                  <a:txBody>
                    <a:bodyPr/>
                    <a:lstStyle/>
                    <a:p>
                      <a:pPr fontAlgn="ctr"/>
                      <a:r>
                        <a:rPr lang="ru-RU" sz="1000">
                          <a:effectLst/>
                        </a:rPr>
                        <a:t>Байос (байосский)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170.3 – 168.3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Альсидом Дессалином д’Орбиньи</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нормандский город Байе</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3"/>
                  </a:ext>
                </a:extLst>
              </a:tr>
              <a:tr h="527166">
                <a:tc>
                  <a:txBody>
                    <a:bodyPr/>
                    <a:lstStyle/>
                    <a:p>
                      <a:pPr fontAlgn="ctr"/>
                      <a:r>
                        <a:rPr lang="ru-RU" sz="1000">
                          <a:effectLst/>
                        </a:rPr>
                        <a:t>Бат (батский)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168.3 -166.1</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Жаном Батистом Жюльен д’Омалиусом (бельгийский геолог в 1843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Бат</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4"/>
                  </a:ext>
                </a:extLst>
              </a:tr>
              <a:tr h="718367">
                <a:tc>
                  <a:txBody>
                    <a:bodyPr/>
                    <a:lstStyle/>
                    <a:p>
                      <a:pPr fontAlgn="base"/>
                      <a:r>
                        <a:rPr lang="ru-RU" sz="1000">
                          <a:effectLst/>
                        </a:rPr>
                        <a:t>Келловей (келовейский)</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166.1 -163.5</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Альсидом Дессалином д’Орбиньи в 1849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Келловей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5"/>
                  </a:ext>
                </a:extLst>
              </a:tr>
              <a:tr h="225928">
                <a:tc gridSpan="4">
                  <a:txBody>
                    <a:bodyPr/>
                    <a:lstStyle/>
                    <a:p>
                      <a:pPr fontAlgn="ctr"/>
                      <a:r>
                        <a:rPr lang="ru-RU" sz="1000">
                          <a:effectLst/>
                        </a:rPr>
                        <a:t>Мальский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6"/>
                  </a:ext>
                </a:extLst>
              </a:tr>
              <a:tr h="677785">
                <a:tc>
                  <a:txBody>
                    <a:bodyPr/>
                    <a:lstStyle/>
                    <a:p>
                      <a:pPr fontAlgn="base"/>
                      <a:r>
                        <a:rPr lang="ru-RU" sz="1000">
                          <a:effectLst/>
                        </a:rPr>
                        <a:t>Оксфорд (оксфордский)</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162.5-157.3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Александром Броньяром (французский геолог) в 1827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Оксфорд</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7"/>
                  </a:ext>
                </a:extLst>
              </a:tr>
              <a:tr h="527166">
                <a:tc>
                  <a:txBody>
                    <a:bodyPr/>
                    <a:lstStyle/>
                    <a:p>
                      <a:pPr fontAlgn="ctr"/>
                      <a:r>
                        <a:rPr lang="ru-RU" sz="1000">
                          <a:effectLst/>
                        </a:rPr>
                        <a:t>Киммеридж (киммериджский)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157.3 -152.1</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Жюлем Тюрманном (французский геолог) в 1832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английская деревня Киммеридж</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8"/>
                  </a:ext>
                </a:extLst>
              </a:tr>
              <a:tr h="1280261">
                <a:tc>
                  <a:txBody>
                    <a:bodyPr/>
                    <a:lstStyle/>
                    <a:p>
                      <a:pPr fontAlgn="ctr"/>
                      <a:r>
                        <a:rPr lang="ru-RU" sz="1000">
                          <a:effectLst/>
                        </a:rPr>
                        <a:t>Титон (титонский). Это ярус также называют волжским и портландским</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152.1-145</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Альбертом Оппелем в 1856 году</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dirty="0">
                          <a:effectLst/>
                        </a:rPr>
                        <a:t>назван в честь героя древнегреческих мифов Тифона</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2654300" y="311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362E48"/>
                </a:solidFill>
                <a:effectLst/>
                <a:latin typeface="Montserrat"/>
                <a:cs typeface="Arial" pitchFamily="34" charset="0"/>
              </a:rPr>
              <a:t>Средний (Доггер) и Мальский (верхний) ярус Юрского периода разделяются на:</a:t>
            </a:r>
            <a:endParaRPr kumimoji="0" lang="ru-RU"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02391112"/>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2835" y="600236"/>
            <a:ext cx="8596668" cy="6186458"/>
          </a:xfrm>
        </p:spPr>
        <p:txBody>
          <a:bodyPr/>
          <a:lstStyle/>
          <a:p>
            <a:pPr fontAlgn="base"/>
            <a:r>
              <a:rPr lang="ru-RU" b="1" dirty="0"/>
              <a:t>Климат</a:t>
            </a:r>
          </a:p>
          <a:p>
            <a:pPr fontAlgn="base"/>
            <a:r>
              <a:rPr lang="ru-RU" dirty="0"/>
              <a:t>На протяжении Юры отмечаются крайне изменчивые климатические условия.</a:t>
            </a:r>
          </a:p>
          <a:p>
            <a:pPr fontAlgn="base"/>
            <a:r>
              <a:rPr lang="ru-RU" dirty="0"/>
              <a:t>На протяжении </a:t>
            </a:r>
            <a:r>
              <a:rPr lang="ru-RU" dirty="0" err="1"/>
              <a:t>геттангского</a:t>
            </a:r>
            <a:r>
              <a:rPr lang="ru-RU" dirty="0"/>
              <a:t>, </a:t>
            </a:r>
            <a:r>
              <a:rPr lang="ru-RU" dirty="0" err="1"/>
              <a:t>синемюрского</a:t>
            </a:r>
            <a:r>
              <a:rPr lang="ru-RU" dirty="0"/>
              <a:t> и </a:t>
            </a:r>
            <a:r>
              <a:rPr lang="ru-RU" dirty="0" err="1"/>
              <a:t>плинбахского</a:t>
            </a:r>
            <a:r>
              <a:rPr lang="ru-RU" dirty="0"/>
              <a:t> ярусов отмечается снижение температуры и выпадение большого количества осадков. Климат в этом периоде Юры относится ближе к умеренному субтропическому.</a:t>
            </a:r>
          </a:p>
          <a:p>
            <a:pPr fontAlgn="base"/>
            <a:r>
              <a:rPr lang="ru-RU" dirty="0"/>
              <a:t>Активное осадконакопление способствует продвижению флоры и фауны вглубь континентов.</a:t>
            </a:r>
          </a:p>
          <a:p>
            <a:pPr fontAlgn="base"/>
            <a:r>
              <a:rPr lang="ru-RU" dirty="0"/>
              <a:t>Благодаря вулканической и сейсмической активности продолжается формирование материков, магматических, обломочных пород, отложений сланцев, песков, глины и т.д.</a:t>
            </a:r>
          </a:p>
          <a:p>
            <a:pPr fontAlgn="base"/>
            <a:r>
              <a:rPr lang="ru-RU" dirty="0"/>
              <a:t>В тоарском периоде отмечается глобальное потепление, приводя к переходу климата из субтропического в парниковый.</a:t>
            </a:r>
          </a:p>
          <a:p>
            <a:pPr fontAlgn="base"/>
            <a:r>
              <a:rPr lang="ru-RU" dirty="0"/>
              <a:t>Теплый влажный климат Юры способствует активному развитию растительности на месте пустынь триасового периода, а также к появлению большого количества динозавров и различных животных.</a:t>
            </a:r>
          </a:p>
          <a:p>
            <a:pPr fontAlgn="base"/>
            <a:r>
              <a:rPr lang="ru-RU" b="1" dirty="0"/>
              <a:t>Динозавры Юрского периода</a:t>
            </a:r>
          </a:p>
          <a:p>
            <a:endParaRPr lang="ru-RU" dirty="0"/>
          </a:p>
        </p:txBody>
      </p:sp>
    </p:spTree>
    <p:extLst>
      <p:ext uri="{BB962C8B-B14F-4D97-AF65-F5344CB8AC3E}">
        <p14:creationId xmlns:p14="http://schemas.microsoft.com/office/powerpoint/2010/main" val="2212474328"/>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8231"/>
            <a:ext cx="8596668" cy="5303131"/>
          </a:xfrm>
        </p:spPr>
        <p:txBody>
          <a:bodyPr>
            <a:normAutofit fontScale="92500" lnSpcReduction="10000"/>
          </a:bodyPr>
          <a:lstStyle/>
          <a:p>
            <a:pPr fontAlgn="base"/>
            <a:r>
              <a:rPr lang="ru-RU" b="1" dirty="0"/>
              <a:t>Динозавры Юрского периода</a:t>
            </a:r>
          </a:p>
          <a:p>
            <a:pPr fontAlgn="base"/>
            <a:r>
              <a:rPr lang="ru-RU" dirty="0"/>
              <a:t>В Юрском периоде главными обитателями были растительноядные динозавры. Их быстрый рост в дальнейшем спровоцировал увеличение количества плотоядных динозавров. Разнообразие видов динозавров Юрского периода поражало. Многие виды были размерами с современную кошку, а некоторые достигали 20 (и более) метров в длину.</a:t>
            </a:r>
          </a:p>
          <a:p>
            <a:pPr fontAlgn="base"/>
            <a:r>
              <a:rPr lang="ru-RU" dirty="0"/>
              <a:t>Одним из наиболее крупных растительноядных динозавров считается бронтозавр, апатозавр и </a:t>
            </a:r>
            <a:r>
              <a:rPr lang="ru-RU" u="sng" dirty="0">
                <a:hlinkClick r:id="rId2"/>
              </a:rPr>
              <a:t>брахиозавр</a:t>
            </a:r>
            <a:r>
              <a:rPr lang="ru-RU" dirty="0"/>
              <a:t>. Для того, чтобы прокормиться, эти длинношеи ежедневно должны были потреблять до </a:t>
            </a:r>
            <a:r>
              <a:rPr lang="ru-RU" dirty="0" err="1"/>
              <a:t>полутонны</a:t>
            </a:r>
            <a:r>
              <a:rPr lang="ru-RU" dirty="0"/>
              <a:t> зелени.</a:t>
            </a:r>
          </a:p>
          <a:p>
            <a:pPr fontAlgn="base"/>
            <a:r>
              <a:rPr lang="ru-RU" dirty="0"/>
              <a:t>Самым опасным хищником Юры был </a:t>
            </a:r>
            <a:r>
              <a:rPr lang="ru-RU" dirty="0" err="1"/>
              <a:t>аллозавр</a:t>
            </a:r>
            <a:r>
              <a:rPr lang="ru-RU" dirty="0"/>
              <a:t>. Имея рост до 4 метров и длину до 11 метров, </a:t>
            </a:r>
            <a:r>
              <a:rPr lang="ru-RU" dirty="0" err="1"/>
              <a:t>аллозавр</a:t>
            </a:r>
            <a:r>
              <a:rPr lang="ru-RU" dirty="0"/>
              <a:t> часто охотился на динозавров, значительно превышающих его по размерам и массе. Сбившись в стаю, </a:t>
            </a:r>
            <a:r>
              <a:rPr lang="ru-RU" u="sng" dirty="0" err="1">
                <a:hlinkClick r:id="rId3"/>
              </a:rPr>
              <a:t>аллозавры</a:t>
            </a:r>
            <a:r>
              <a:rPr lang="ru-RU" dirty="0"/>
              <a:t> могли напасть на апатозавра, </a:t>
            </a:r>
            <a:r>
              <a:rPr lang="ru-RU" u="sng" dirty="0" err="1">
                <a:hlinkClick r:id="rId4"/>
              </a:rPr>
              <a:t>камаразавра</a:t>
            </a:r>
            <a:r>
              <a:rPr lang="ru-RU" dirty="0"/>
              <a:t> (травоядный динозавр, весящий около 47 тонн) или брахиозавра. К мелким хищникам (до трех метров в высоту) относят </a:t>
            </a:r>
            <a:r>
              <a:rPr lang="ru-RU" dirty="0" err="1"/>
              <a:t>дилофозавров</a:t>
            </a:r>
            <a:r>
              <a:rPr lang="ru-RU" dirty="0"/>
              <a:t>, предпочитавших охотится на крупную добычу, сбившись в стаю.</a:t>
            </a:r>
          </a:p>
          <a:p>
            <a:pPr fontAlgn="base"/>
            <a:r>
              <a:rPr lang="ru-RU" dirty="0"/>
              <a:t>В воздухе юрского периода обитали такие летающие ящеры как </a:t>
            </a:r>
            <a:r>
              <a:rPr lang="ru-RU" u="sng" dirty="0">
                <a:hlinkClick r:id="rId5"/>
              </a:rPr>
              <a:t>птеродактили</a:t>
            </a:r>
            <a:r>
              <a:rPr lang="ru-RU" dirty="0"/>
              <a:t>, </a:t>
            </a:r>
            <a:r>
              <a:rPr lang="ru-RU" u="sng" dirty="0">
                <a:hlinkClick r:id="rId6"/>
              </a:rPr>
              <a:t>рамфоринхи</a:t>
            </a:r>
            <a:r>
              <a:rPr lang="ru-RU" dirty="0"/>
              <a:t>.</a:t>
            </a:r>
          </a:p>
          <a:p>
            <a:pPr fontAlgn="base"/>
            <a:r>
              <a:rPr lang="ru-RU" b="1" dirty="0"/>
              <a:t>Животные Юрского периода</a:t>
            </a:r>
          </a:p>
          <a:p>
            <a:endParaRPr lang="ru-RU" dirty="0"/>
          </a:p>
        </p:txBody>
      </p:sp>
    </p:spTree>
    <p:extLst>
      <p:ext uri="{BB962C8B-B14F-4D97-AF65-F5344CB8AC3E}">
        <p14:creationId xmlns:p14="http://schemas.microsoft.com/office/powerpoint/2010/main" val="1991836951"/>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4951" y="637563"/>
            <a:ext cx="8854552" cy="5905850"/>
          </a:xfrm>
        </p:spPr>
        <p:txBody>
          <a:bodyPr>
            <a:noAutofit/>
          </a:bodyPr>
          <a:lstStyle/>
          <a:p>
            <a:r>
              <a:rPr lang="ru-RU" sz="2400" dirty="0">
                <a:latin typeface="Times New Roman" pitchFamily="18" charset="0"/>
                <a:cs typeface="Times New Roman" pitchFamily="18" charset="0"/>
              </a:rPr>
              <a:t>Геохронология </a:t>
            </a:r>
            <a:r>
              <a:rPr lang="ru-RU" sz="2400" dirty="0" err="1">
                <a:latin typeface="Times New Roman" pitchFamily="18" charset="0"/>
                <a:cs typeface="Times New Roman" pitchFamily="18" charset="0"/>
              </a:rPr>
              <a:t>шкаласига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эралар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эпохаларноми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аҳоли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жинсининг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мослаб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қўйилган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Масалан</a:t>
            </a:r>
            <a:r>
              <a:rPr lang="ru-RU" sz="2400" dirty="0">
                <a:latin typeface="Times New Roman" pitchFamily="18" charset="0"/>
                <a:cs typeface="Times New Roman" pitchFamily="18" charset="0"/>
              </a:rPr>
              <a:t>, палеозой </a:t>
            </a:r>
            <a:r>
              <a:rPr lang="ru-RU" sz="2400" dirty="0" err="1">
                <a:latin typeface="Times New Roman" pitchFamily="18" charset="0"/>
                <a:cs typeface="Times New Roman" pitchFamily="18" charset="0"/>
              </a:rPr>
              <a:t>эраси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1838йилда А. С. </a:t>
            </a:r>
            <a:r>
              <a:rPr lang="ru-RU" sz="2400" dirty="0" err="1">
                <a:latin typeface="Times New Roman" pitchFamily="18" charset="0"/>
                <a:cs typeface="Times New Roman" pitchFamily="18" charset="0"/>
              </a:rPr>
              <a:t>Сэджвик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томонидан</a:t>
            </a:r>
            <a:r>
              <a:rPr lang="ru-RU" sz="2400" dirty="0">
                <a:latin typeface="Times New Roman" pitchFamily="18" charset="0"/>
                <a:cs typeface="Times New Roman" pitchFamily="18" charset="0"/>
              </a:rPr>
              <a:t>, мезозой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кайнозойэраларининг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1840 </a:t>
            </a:r>
            <a:r>
              <a:rPr lang="ru-RU" sz="2400" dirty="0" err="1">
                <a:latin typeface="Times New Roman" pitchFamily="18" charset="0"/>
                <a:cs typeface="Times New Roman" pitchFamily="18" charset="0"/>
              </a:rPr>
              <a:t>йилда</a:t>
            </a:r>
            <a:r>
              <a:rPr lang="ru-RU" sz="2400" dirty="0">
                <a:latin typeface="Times New Roman" pitchFamily="18" charset="0"/>
                <a:cs typeface="Times New Roman" pitchFamily="18" charset="0"/>
              </a:rPr>
              <a:t> Д. </a:t>
            </a:r>
            <a:r>
              <a:rPr lang="ru-RU" sz="2400" dirty="0" err="1">
                <a:latin typeface="Times New Roman" pitchFamily="18" charset="0"/>
                <a:cs typeface="Times New Roman" pitchFamily="18" charset="0"/>
              </a:rPr>
              <a:t>Филиппс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томонидан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берилган</a:t>
            </a:r>
            <a:r>
              <a:rPr lang="ru-RU" sz="2400" dirty="0">
                <a:latin typeface="Times New Roman" pitchFamily="18" charset="0"/>
                <a:cs typeface="Times New Roman" pitchFamily="18" charset="0"/>
              </a:rPr>
              <a:t>. • Кембрий </a:t>
            </a:r>
            <a:r>
              <a:rPr lang="ru-RU" sz="2400" dirty="0" err="1">
                <a:latin typeface="Times New Roman" pitchFamily="18" charset="0"/>
                <a:cs typeface="Times New Roman" pitchFamily="18" charset="0"/>
              </a:rPr>
              <a:t>даври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Англиядаги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қадимги</a:t>
            </a:r>
            <a:r>
              <a:rPr lang="ru-RU" sz="2400" dirty="0">
                <a:latin typeface="Times New Roman" pitchFamily="18" charset="0"/>
                <a:cs typeface="Times New Roman" pitchFamily="18" charset="0"/>
              </a:rPr>
              <a:t> Уэльс </a:t>
            </a:r>
            <a:r>
              <a:rPr lang="ru-RU" sz="2400" dirty="0" err="1">
                <a:latin typeface="Times New Roman" pitchFamily="18" charset="0"/>
                <a:cs typeface="Times New Roman" pitchFamily="18" charset="0"/>
              </a:rPr>
              <a:t>графлигининг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силур </a:t>
            </a:r>
            <a:r>
              <a:rPr lang="ru-RU" sz="2400" dirty="0" err="1">
                <a:latin typeface="Times New Roman" pitchFamily="18" charset="0"/>
                <a:cs typeface="Times New Roman" pitchFamily="18" charset="0"/>
              </a:rPr>
              <a:t>ҳам</a:t>
            </a:r>
            <a:r>
              <a:rPr lang="ru-RU" sz="2400" dirty="0">
                <a:latin typeface="Times New Roman" pitchFamily="18" charset="0"/>
                <a:cs typeface="Times New Roman" pitchFamily="18" charset="0"/>
              </a:rPr>
              <a:t> шу </a:t>
            </a:r>
            <a:r>
              <a:rPr lang="ru-RU" sz="2400" dirty="0" err="1">
                <a:latin typeface="Times New Roman" pitchFamily="18" charset="0"/>
                <a:cs typeface="Times New Roman" pitchFamily="18" charset="0"/>
              </a:rPr>
              <a:t>ердаги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қабила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девон </a:t>
            </a:r>
            <a:r>
              <a:rPr lang="ru-RU" sz="2400" dirty="0" err="1">
                <a:latin typeface="Times New Roman" pitchFamily="18" charset="0"/>
                <a:cs typeface="Times New Roman" pitchFamily="18" charset="0"/>
              </a:rPr>
              <a:t>давриАнглиядаги</a:t>
            </a:r>
            <a:r>
              <a:rPr lang="ru-RU" sz="2400" dirty="0">
                <a:latin typeface="Times New Roman" pitchFamily="18" charset="0"/>
                <a:cs typeface="Times New Roman" pitchFamily="18" charset="0"/>
              </a:rPr>
              <a:t> Девоншир </a:t>
            </a:r>
            <a:r>
              <a:rPr lang="ru-RU" sz="2400" dirty="0" err="1">
                <a:latin typeface="Times New Roman" pitchFamily="18" charset="0"/>
                <a:cs typeface="Times New Roman" pitchFamily="18" charset="0"/>
              </a:rPr>
              <a:t>графлиги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Тошкўмирдаври</a:t>
            </a:r>
            <a:r>
              <a:rPr lang="ru-RU" sz="2400" dirty="0">
                <a:latin typeface="Times New Roman" pitchFamily="18" charset="0"/>
                <a:cs typeface="Times New Roman" pitchFamily="18" charset="0"/>
              </a:rPr>
              <a:t> шу </a:t>
            </a:r>
            <a:r>
              <a:rPr lang="ru-RU" sz="2400" dirty="0" err="1">
                <a:latin typeface="Times New Roman" pitchFamily="18" charset="0"/>
                <a:cs typeface="Times New Roman" pitchFamily="18" charset="0"/>
              </a:rPr>
              <a:t>давр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қатламида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кўмир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бўлганлиги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юра </a:t>
            </a:r>
            <a:r>
              <a:rPr lang="ru-RU" sz="2400" dirty="0" err="1">
                <a:latin typeface="Times New Roman" pitchFamily="18" charset="0"/>
                <a:cs typeface="Times New Roman" pitchFamily="18" charset="0"/>
              </a:rPr>
              <a:t>давриФранциядаги</a:t>
            </a:r>
            <a:r>
              <a:rPr lang="ru-RU" sz="2400" dirty="0">
                <a:latin typeface="Times New Roman" pitchFamily="18" charset="0"/>
                <a:cs typeface="Times New Roman" pitchFamily="18" charset="0"/>
              </a:rPr>
              <a:t> Юра </a:t>
            </a:r>
            <a:r>
              <a:rPr lang="ru-RU" sz="2400" dirty="0" err="1">
                <a:latin typeface="Times New Roman" pitchFamily="18" charset="0"/>
                <a:cs typeface="Times New Roman" pitchFamily="18" charset="0"/>
              </a:rPr>
              <a:t>тоғида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аниқланганлиги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шудавр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ётқизиғи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жинсига</a:t>
            </a:r>
            <a:r>
              <a:rPr lang="ru-RU" sz="2400" dirty="0">
                <a:latin typeface="Times New Roman" pitchFamily="18" charset="0"/>
                <a:cs typeface="Times New Roman" pitchFamily="18" charset="0"/>
              </a:rPr>
              <a:t> бой </a:t>
            </a:r>
            <a:r>
              <a:rPr lang="ru-RU" sz="2400" dirty="0" err="1">
                <a:latin typeface="Times New Roman" pitchFamily="18" charset="0"/>
                <a:cs typeface="Times New Roman" pitchFamily="18" charset="0"/>
              </a:rPr>
              <a:t>бўлгани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Юқоридагилардан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маълумки</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қатламларининг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нисбий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аниқлашда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қатламни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тартиб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биланётишини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навбатини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белгилаб</a:t>
            </a:r>
            <a:r>
              <a:rPr lang="ru-RU" sz="2400" dirty="0">
                <a:latin typeface="Times New Roman" pitchFamily="18" charset="0"/>
                <a:cs typeface="Times New Roman" pitchFamily="18" charset="0"/>
              </a:rPr>
              <a:t>, улар </a:t>
            </a:r>
            <a:r>
              <a:rPr lang="ru-RU" sz="2400" dirty="0" err="1">
                <a:latin typeface="Times New Roman" pitchFamily="18" charset="0"/>
                <a:cs typeface="Times New Roman" pitchFamily="18" charset="0"/>
              </a:rPr>
              <a:t>ўзига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биланаталган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умумгеологик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конгрессларда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қабул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қилинган</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2833225553"/>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5630301"/>
          </a:xfrm>
        </p:spPr>
        <p:txBody>
          <a:bodyPr/>
          <a:lstStyle/>
          <a:p>
            <a:r>
              <a:rPr lang="uz-Latn-UZ" sz="2800" b="1" dirty="0">
                <a:latin typeface="Times New Roman" pitchFamily="18" charset="0"/>
                <a:cs typeface="Times New Roman" pitchFamily="18" charset="0"/>
              </a:rPr>
              <a:t>10</a:t>
            </a:r>
            <a:r>
              <a:rPr lang="uz-Cyrl-UZ" sz="2800" b="1" dirty="0">
                <a:latin typeface="Times New Roman" pitchFamily="18" charset="0"/>
                <a:cs typeface="Times New Roman" pitchFamily="18" charset="0"/>
              </a:rPr>
              <a:t>-mavzu.</a:t>
            </a:r>
            <a:r>
              <a:rPr lang="uz-Cyrl-UZ" sz="2800" dirty="0">
                <a:latin typeface="Times New Roman" pitchFamily="18" charset="0"/>
                <a:cs typeface="Times New Roman" pitchFamily="18" charset="0"/>
              </a:rPr>
              <a:t> </a:t>
            </a:r>
            <a:r>
              <a:rPr lang="uz-Latn-UZ" sz="2800" b="1" dirty="0">
                <a:latin typeface="Times New Roman" pitchFamily="18" charset="0"/>
                <a:cs typeface="Times New Roman" pitchFamily="18" charset="0"/>
              </a:rPr>
              <a:t>Tuproqning xavo rejimi va xavo xossalari.</a:t>
            </a:r>
            <a:endParaRPr lang="ru-RU" sz="2800" dirty="0">
              <a:latin typeface="Times New Roman" pitchFamily="18" charset="0"/>
              <a:cs typeface="Times New Roman" pitchFamily="18" charset="0"/>
            </a:endParaRPr>
          </a:p>
          <a:p>
            <a:endParaRPr lang="ru-RU" dirty="0"/>
          </a:p>
        </p:txBody>
      </p:sp>
      <p:sp>
        <p:nvSpPr>
          <p:cNvPr id="4" name="Прямоугольник 3"/>
          <p:cNvSpPr/>
          <p:nvPr/>
        </p:nvSpPr>
        <p:spPr>
          <a:xfrm>
            <a:off x="620785" y="1209599"/>
            <a:ext cx="8162488" cy="3539430"/>
          </a:xfrm>
          <a:prstGeom prst="rect">
            <a:avLst/>
          </a:prstGeom>
        </p:spPr>
        <p:txBody>
          <a:bodyPr wrap="square">
            <a:spAutoFit/>
          </a:bodyPr>
          <a:lstStyle/>
          <a:p>
            <a:r>
              <a:rPr lang="uz-Latn-UZ" b="1" dirty="0"/>
              <a:t>1</a:t>
            </a:r>
            <a:r>
              <a:rPr lang="uz-Latn-UZ" sz="3200" b="1" dirty="0">
                <a:latin typeface="Times New Roman" pitchFamily="18" charset="0"/>
                <a:cs typeface="Times New Roman" pitchFamily="18" charset="0"/>
              </a:rPr>
              <a:t>. Tuproq </a:t>
            </a:r>
            <a:r>
              <a:rPr lang="uz-Latn-UZ" sz="3200" b="1" dirty="0">
                <a:latin typeface="Times New Roman" pitchFamily="18" charset="0"/>
                <a:cs typeface="Times New Roman" pitchFamily="18" charset="0"/>
                <a:hlinkClick r:id="rId2"/>
              </a:rPr>
              <a:t>havosi va uning ahamiyati</a:t>
            </a:r>
            <a:endParaRPr lang="uz-Latn-UZ" sz="3200" b="1" dirty="0">
              <a:latin typeface="Times New Roman" pitchFamily="18" charset="0"/>
              <a:cs typeface="Times New Roman" pitchFamily="18" charset="0"/>
            </a:endParaRPr>
          </a:p>
          <a:p>
            <a:r>
              <a:rPr lang="uz-Latn-UZ" sz="3200" b="1" dirty="0">
                <a:latin typeface="Times New Roman" pitchFamily="18" charset="0"/>
                <a:cs typeface="Times New Roman" pitchFamily="18" charset="0"/>
              </a:rPr>
              <a:t>2. Tuproqning havo rejimini boshqarish.</a:t>
            </a:r>
          </a:p>
          <a:p>
            <a:r>
              <a:rPr lang="uz-Latn-UZ" sz="3200" b="1" dirty="0">
                <a:latin typeface="Times New Roman" pitchFamily="18" charset="0"/>
                <a:cs typeface="Times New Roman" pitchFamily="18" charset="0"/>
              </a:rPr>
              <a:t>3. Tuproq haroratining o‘simliklar va mikroorganizmlar hayotidagi aha-miyati.</a:t>
            </a:r>
          </a:p>
          <a:p>
            <a:r>
              <a:rPr lang="uz-Latn-UZ" sz="3200" b="1" dirty="0">
                <a:latin typeface="Times New Roman" pitchFamily="18" charset="0"/>
                <a:cs typeface="Times New Roman" pitchFamily="18" charset="0"/>
              </a:rPr>
              <a:t>1. Har qanday tuproqda hamma vaqt ma’lum miqdorda havo bo‘lib, undagi bo‘shliqlarni to‘ldirib turadi.</a:t>
            </a:r>
          </a:p>
        </p:txBody>
      </p:sp>
    </p:spTree>
    <p:extLst>
      <p:ext uri="{BB962C8B-B14F-4D97-AF65-F5344CB8AC3E}">
        <p14:creationId xmlns:p14="http://schemas.microsoft.com/office/powerpoint/2010/main" val="384040430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8172"/>
            <a:ext cx="8596668" cy="6056851"/>
          </a:xfrm>
        </p:spPr>
        <p:txBody>
          <a:bodyPr>
            <a:normAutofit/>
          </a:bodyPr>
          <a:lstStyle/>
          <a:p>
            <a:r>
              <a:rPr lang="uz-Latn-UZ" sz="2400" dirty="0">
                <a:latin typeface="Times New Roman" pitchFamily="18" charset="0"/>
                <a:cs typeface="Times New Roman" pitchFamily="18" charset="0"/>
              </a:rPr>
              <a:t>1. Har qanday tuproqda hamma vaqt ma’lum miqdorda havo bo‘lib, undagi bo‘shliqlarni to‘ldirib turadi.</a:t>
            </a:r>
          </a:p>
          <a:p>
            <a:r>
              <a:rPr lang="uz-Latn-UZ" sz="2400" dirty="0">
                <a:latin typeface="Times New Roman" pitchFamily="18" charset="0"/>
                <a:cs typeface="Times New Roman" pitchFamily="18" charset="0"/>
              </a:rPr>
              <a:t>Ma’lum vaqt ichida tuproqqa havo kirishi va uning miqdori hamda tarkibini o‘zgarishi havo rejimi deyiladi.</a:t>
            </a:r>
          </a:p>
          <a:p>
            <a:r>
              <a:rPr lang="uz-Latn-UZ" sz="2400" dirty="0">
                <a:latin typeface="Times New Roman" pitchFamily="18" charset="0"/>
                <a:cs typeface="Times New Roman" pitchFamily="18" charset="0"/>
              </a:rPr>
              <a:t>Tuproqda atmosfyeradan kirgan havo va tuproqdagi har xil bio-kimyoviy jarayonlar natijasida hosil bo‘lgan gazlar uchraydi. Atmosfyera havosining tarkibi tuproq havosining tarkibidan anchagina farq qiladi. Atmosfyera havosida N (azot) 78,8%, O2 (kislorod) 20,95%, CO2(korbo-nat angidrid) 0,03%, tuproq havosida esa N 78-80%, O2 19-21%, CO2 0,1-1,0% bo‘ladi. Tuproq havosi unda yashaydigan ayrim </a:t>
            </a:r>
            <a:r>
              <a:rPr lang="uz-Latn-UZ" sz="2400" dirty="0">
                <a:latin typeface="Times New Roman" pitchFamily="18" charset="0"/>
                <a:cs typeface="Times New Roman" pitchFamily="18" charset="0"/>
                <a:hlinkClick r:id="rId2"/>
              </a:rPr>
              <a:t>mikroor-ganizmlar uchun zarur</a:t>
            </a:r>
            <a:r>
              <a:rPr lang="uz-Latn-UZ" sz="2400" dirty="0">
                <a:latin typeface="Times New Roman" pitchFamily="18" charset="0"/>
                <a:cs typeface="Times New Roman" pitchFamily="18" charset="0"/>
              </a:rPr>
              <a:t>, </a:t>
            </a:r>
            <a:r>
              <a:rPr lang="uz-Latn-UZ" sz="2400" dirty="0">
                <a:latin typeface="Times New Roman" pitchFamily="18" charset="0"/>
                <a:cs typeface="Times New Roman" pitchFamily="18" charset="0"/>
                <a:hlinkClick r:id="rId3"/>
              </a:rPr>
              <a:t>chunki tuproqda havo etishmasa</a:t>
            </a:r>
            <a:r>
              <a:rPr lang="uz-Latn-UZ" sz="2400" dirty="0">
                <a:latin typeface="Times New Roman" pitchFamily="18" charset="0"/>
                <a:cs typeface="Times New Roman" pitchFamily="18" charset="0"/>
              </a:rPr>
              <a:t>, ayerob mikroorganizmlar hayot kechira olmaydi. Natijada organik </a:t>
            </a:r>
            <a:r>
              <a:rPr lang="uz-Latn-UZ" sz="2400" dirty="0">
                <a:latin typeface="Times New Roman" pitchFamily="18" charset="0"/>
                <a:cs typeface="Times New Roman" pitchFamily="18" charset="0"/>
                <a:hlinkClick r:id="rId4"/>
              </a:rPr>
              <a:t>qoldiqlar yahshi chirimasdan</a:t>
            </a:r>
            <a:r>
              <a:rPr lang="uz-Latn-UZ" sz="2400" dirty="0">
                <a:latin typeface="Times New Roman" pitchFamily="18" charset="0"/>
                <a:cs typeface="Times New Roman" pitchFamily="18" charset="0"/>
              </a:rPr>
              <a:t>, o‘simliklar o‘zlashtira oladigan oziq moddalar hosil bo‘lishi uchun sharoit bo‘lmaydi.</a:t>
            </a:r>
          </a:p>
          <a:p>
            <a:endParaRPr lang="ru-RU" dirty="0"/>
          </a:p>
        </p:txBody>
      </p:sp>
    </p:spTree>
    <p:extLst>
      <p:ext uri="{BB962C8B-B14F-4D97-AF65-F5344CB8AC3E}">
        <p14:creationId xmlns:p14="http://schemas.microsoft.com/office/powerpoint/2010/main" val="2244556803"/>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3444" y="516347"/>
            <a:ext cx="8596668" cy="5993510"/>
          </a:xfrm>
        </p:spPr>
        <p:txBody>
          <a:bodyPr/>
          <a:lstStyle/>
          <a:p>
            <a:r>
              <a:rPr lang="uz-Latn-UZ" sz="2000" b="1" dirty="0">
                <a:latin typeface="Times New Roman" pitchFamily="18" charset="0"/>
                <a:cs typeface="Times New Roman" pitchFamily="18" charset="0"/>
              </a:rPr>
              <a:t>Tuproq havosi tarkibidagi kislorod tuproqdagi har xil minyeral va organik moddalarni oksidlaydi. Natijada oksidlangan ba’zi elementlar yeruvchan holatga o‘tsa, </a:t>
            </a:r>
            <a:r>
              <a:rPr lang="uz-Latn-UZ" sz="2000" b="1" dirty="0">
                <a:latin typeface="Times New Roman" pitchFamily="18" charset="0"/>
                <a:cs typeface="Times New Roman" pitchFamily="18" charset="0"/>
                <a:hlinkClick r:id="rId2"/>
              </a:rPr>
              <a:t>ayrimlari aksincha</a:t>
            </a:r>
            <a:r>
              <a:rPr lang="uz-Latn-UZ" sz="2000" b="1" dirty="0">
                <a:latin typeface="Times New Roman" pitchFamily="18" charset="0"/>
                <a:cs typeface="Times New Roman" pitchFamily="18" charset="0"/>
              </a:rPr>
              <a:t>,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r>
              <a:rPr lang="uz-Latn-UZ" sz="2000" dirty="0">
                <a:latin typeface="Times New Roman" pitchFamily="18" charset="0"/>
                <a:cs typeface="Times New Roman" pitchFamily="18" charset="0"/>
              </a:rPr>
              <a:t>Tuproq havosi tarkibidagi kislorod tuproqdagi har xil minyeral va organik moddalarni oksidlaydi. Natijada oksidlangan ba’zi elementlar yeruvchan holatga o‘tsa, ayrimlari aksincha,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endParaRPr lang="ru-RU" dirty="0"/>
          </a:p>
        </p:txBody>
      </p:sp>
    </p:spTree>
    <p:extLst>
      <p:ext uri="{BB962C8B-B14F-4D97-AF65-F5344CB8AC3E}">
        <p14:creationId xmlns:p14="http://schemas.microsoft.com/office/powerpoint/2010/main" val="708429435"/>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68449"/>
            <a:ext cx="8596668" cy="5772914"/>
          </a:xfrm>
        </p:spPr>
        <p:txBody>
          <a:bodyPr/>
          <a:lstStyle/>
          <a:p>
            <a:r>
              <a:rPr lang="uz-Latn-UZ" sz="2400" dirty="0">
                <a:latin typeface="Times New Roman" pitchFamily="18" charset="0"/>
                <a:cs typeface="Times New Roman" pitchFamily="18" charset="0"/>
              </a:rPr>
              <a:t>Tuproq g‘ovak massa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suvdan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sh joylar havo va gaz bilan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Tuproq havosi mikroorganizmlar va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hayoti uchun eng muhim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tuproqdagi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layotgan, rivojlanayotgan fizik-kimyoviy jarayonlar manbai va ishtirokchisi hisoblanadi. Tuproq sanoat korxonalari tomonidan chiqarib tashlagan zaharli gazlarni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domiga yutib turadi.</a:t>
            </a:r>
          </a:p>
          <a:p>
            <a:r>
              <a:rPr lang="uz-Latn-UZ" sz="2400" dirty="0">
                <a:latin typeface="Times New Roman" pitchFamily="18" charset="0"/>
                <a:cs typeface="Times New Roman" pitchFamily="18" charset="0"/>
              </a:rPr>
              <a:t>Tuproq tarkibidagi gazlar va uchib ketuvchi organik moddalar erkin, siqilgan, adsorbsiya qilingan va erigan holatda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Tuproqdagi erkin holatdagi havo gazlar va uchuvchan organik moddalar yig‘indisidan iborat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g‘ovakliklarda va atmosfera havosi bilan doimo munosabatda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Siqilgan gaz tuproq g‘ovaklarida yopiq tizim, ya’ni har taraflama suv bilan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ralgan holatda joylashgan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Bunday holatdagi gaz neytral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atmosfera havosi bilan munosabati y</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q.</a:t>
            </a:r>
          </a:p>
          <a:p>
            <a:endParaRPr lang="ru-RU" dirty="0"/>
          </a:p>
        </p:txBody>
      </p:sp>
    </p:spTree>
    <p:extLst>
      <p:ext uri="{BB962C8B-B14F-4D97-AF65-F5344CB8AC3E}">
        <p14:creationId xmlns:p14="http://schemas.microsoft.com/office/powerpoint/2010/main" val="4030525992"/>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01337"/>
            <a:ext cx="8596668" cy="6258186"/>
          </a:xfrm>
        </p:spPr>
        <p:txBody>
          <a:bodyPr>
            <a:noAutofit/>
          </a:bodyPr>
          <a:lstStyle/>
          <a:p>
            <a:r>
              <a:rPr lang="uz-Latn-UZ" sz="2800" dirty="0">
                <a:latin typeface="Times New Roman" pitchFamily="18" charset="0"/>
                <a:cs typeface="Times New Roman" pitchFamily="18" charset="0"/>
              </a:rPr>
              <a:t>Tuproq havosi suv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tkazuvchanlik qobiliyatiga ta’sir qilib, harorat, namlik va bosim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zgarganda tuproq donadorligining buzilishi va yemirilishiga olib kelishi mumkin.</a:t>
            </a:r>
          </a:p>
          <a:p>
            <a:r>
              <a:rPr lang="uz-Latn-UZ" sz="2800" dirty="0">
                <a:latin typeface="Times New Roman" pitchFamily="18" charset="0"/>
                <a:cs typeface="Times New Roman" pitchFamily="18" charset="0"/>
              </a:rPr>
              <a:t>         Tuproqqa havoning kirishi, harakatlanishi va sarflanishiga </a:t>
            </a:r>
            <a:r>
              <a:rPr lang="uz-Latn-UZ" sz="2800" i="1" dirty="0">
                <a:latin typeface="Times New Roman" pitchFamily="18" charset="0"/>
                <a:cs typeface="Times New Roman" pitchFamily="18" charset="0"/>
              </a:rPr>
              <a:t>tuproqning havo rejimi</a:t>
            </a:r>
            <a:r>
              <a:rPr lang="uz-Latn-UZ" sz="2800" dirty="0">
                <a:latin typeface="Times New Roman" pitchFamily="18" charset="0"/>
                <a:cs typeface="Times New Roman" pitchFamily="18" charset="0"/>
              </a:rPr>
              <a:t> deyiladi. Tuproq havosi uning muhim tarkibiy qismi bo’lib, namlikdan holi bo’lgan g’ovak va bo’sh joylarni egallaydi. Tuproqda atmosferadan kirgan havo va tuproqdagi turli jarayonlar natijasida hosil bo’lgan gazlar uchraydi. Tuproq havosining tarkibi atmosfera havosining tarkibidan kislorod miqdorining kamligi va karbonat angidridi miqdorining nisbatan ko’pligi bilan farq qiladi ( 1-jadval).</a:t>
            </a:r>
          </a:p>
          <a:p>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86018410"/>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35831635"/>
              </p:ext>
            </p:extLst>
          </p:nvPr>
        </p:nvGraphicFramePr>
        <p:xfrm>
          <a:off x="1537814" y="1255260"/>
          <a:ext cx="6121400" cy="1493520"/>
        </p:xfrm>
        <a:graphic>
          <a:graphicData uri="http://schemas.openxmlformats.org/drawingml/2006/table">
            <a:tbl>
              <a:tblPr/>
              <a:tblGrid>
                <a:gridCol w="1546860">
                  <a:extLst>
                    <a:ext uri="{9D8B030D-6E8A-4147-A177-3AD203B41FA5}">
                      <a16:colId xmlns:a16="http://schemas.microsoft.com/office/drawing/2014/main" xmlns="" val="20000"/>
                    </a:ext>
                  </a:extLst>
                </a:gridCol>
                <a:gridCol w="1546860">
                  <a:extLst>
                    <a:ext uri="{9D8B030D-6E8A-4147-A177-3AD203B41FA5}">
                      <a16:colId xmlns:a16="http://schemas.microsoft.com/office/drawing/2014/main" xmlns="" val="20001"/>
                    </a:ext>
                  </a:extLst>
                </a:gridCol>
                <a:gridCol w="1546860">
                  <a:extLst>
                    <a:ext uri="{9D8B030D-6E8A-4147-A177-3AD203B41FA5}">
                      <a16:colId xmlns:a16="http://schemas.microsoft.com/office/drawing/2014/main" xmlns="" val="20002"/>
                    </a:ext>
                  </a:extLst>
                </a:gridCol>
                <a:gridCol w="1480820">
                  <a:extLst>
                    <a:ext uri="{9D8B030D-6E8A-4147-A177-3AD203B41FA5}">
                      <a16:colId xmlns:a16="http://schemas.microsoft.com/office/drawing/2014/main" xmlns="" val="20003"/>
                    </a:ext>
                  </a:extLst>
                </a:gridCol>
              </a:tblGrid>
              <a:tr h="0">
                <a:tc>
                  <a:txBody>
                    <a:bodyPr/>
                    <a:lstStyle/>
                    <a:p>
                      <a:pPr algn="ctr"/>
                      <a:r>
                        <a:rPr lang="uz-Latn-UZ" sz="1400" b="1" dirty="0">
                          <a:effectLst/>
                          <a:latin typeface="BalticaUzbek"/>
                        </a:rPr>
                        <a:t> </a:t>
                      </a:r>
                      <a:endParaRPr lang="uz-Latn-UZ" dirty="0">
                        <a:effectLst/>
                      </a:endParaRPr>
                    </a:p>
                    <a:p>
                      <a:pPr algn="ctr"/>
                      <a:r>
                        <a:rPr lang="uz-Latn-UZ" sz="1400" b="1" dirty="0">
                          <a:effectLst/>
                          <a:latin typeface="BalticaUzbek"/>
                        </a:rPr>
                        <a:t>Havo</a:t>
                      </a:r>
                      <a:endParaRPr lang="uz-Latn-UZ"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 </a:t>
                      </a:r>
                      <a:endParaRPr lang="en-US">
                        <a:effectLst/>
                      </a:endParaRPr>
                    </a:p>
                    <a:p>
                      <a:pPr algn="ctr"/>
                      <a:r>
                        <a:rPr lang="en-US" sz="1400" b="1">
                          <a:effectLst/>
                          <a:latin typeface="BalticaUzbek"/>
                        </a:rPr>
                        <a:t>N</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dirty="0">
                          <a:effectLst/>
                          <a:latin typeface="BalticaUzbek"/>
                        </a:rPr>
                        <a:t> </a:t>
                      </a:r>
                      <a:endParaRPr lang="en-US" dirty="0">
                        <a:effectLst/>
                      </a:endParaRPr>
                    </a:p>
                    <a:p>
                      <a:pPr algn="ctr"/>
                      <a:r>
                        <a:rPr lang="en-US" sz="1400" b="1" dirty="0">
                          <a:effectLst/>
                          <a:latin typeface="BalticaUzbek"/>
                        </a:rPr>
                        <a:t>O</a:t>
                      </a:r>
                      <a:r>
                        <a:rPr lang="en-US" sz="1400" b="1" baseline="-25000" dirty="0">
                          <a:effectLst/>
                          <a:latin typeface="BalticaUzbek"/>
                        </a:rPr>
                        <a:t>2</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 </a:t>
                      </a:r>
                      <a:endParaRPr lang="en-US">
                        <a:effectLst/>
                      </a:endParaRPr>
                    </a:p>
                    <a:p>
                      <a:pPr algn="ctr"/>
                      <a:r>
                        <a:rPr lang="en-US" sz="1400" b="1">
                          <a:effectLst/>
                          <a:latin typeface="BalticaUzbek"/>
                        </a:rPr>
                        <a:t>CO</a:t>
                      </a:r>
                      <a:r>
                        <a:rPr lang="en-US" sz="1400" b="1" baseline="-25000">
                          <a:effectLst/>
                          <a:latin typeface="BalticaUzbek"/>
                        </a:rPr>
                        <a:t>2</a:t>
                      </a:r>
                      <a:endParaRPr lang="en-US">
                        <a:effectLst/>
                      </a:endParaRPr>
                    </a:p>
                    <a:p>
                      <a:pPr algn="ctr"/>
                      <a:r>
                        <a:rPr lang="en-US" sz="1400" b="1">
                          <a:effectLst/>
                          <a:latin typeface="BalticaUzbek"/>
                        </a:rPr>
                        <a:t> </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0">
                <a:tc>
                  <a:txBody>
                    <a:bodyPr/>
                    <a:lstStyle/>
                    <a:p>
                      <a:pPr algn="ctr"/>
                      <a:r>
                        <a:rPr lang="en-US" sz="1400">
                          <a:effectLst/>
                          <a:latin typeface="BalticaUzbek"/>
                        </a:rPr>
                        <a:t>Atmosfera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78,09</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20,95</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0,03</a:t>
                      </a:r>
                      <a:endParaRPr lang="en-US">
                        <a:effectLst/>
                      </a:endParaRPr>
                    </a:p>
                    <a:p>
                      <a:pPr algn="ctr"/>
                      <a:r>
                        <a:rPr lang="en-US" sz="1400">
                          <a:effectLst/>
                          <a:latin typeface="BalticaUzbek"/>
                        </a:rPr>
                        <a:t> </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0">
                <a:tc>
                  <a:txBody>
                    <a:bodyPr/>
                    <a:lstStyle/>
                    <a:p>
                      <a:pPr algn="ctr"/>
                      <a:r>
                        <a:rPr lang="en-US" sz="1400">
                          <a:effectLst/>
                          <a:latin typeface="BalticaUzbek"/>
                        </a:rPr>
                        <a:t>Tuproq</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78,80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20,00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dirty="0">
                          <a:effectLst/>
                          <a:latin typeface="BalticaUzbek"/>
                        </a:rPr>
                        <a:t>0,1</a:t>
                      </a:r>
                      <a:endParaRPr lang="en-US" dirty="0">
                        <a:effectLst/>
                      </a:endParaRPr>
                    </a:p>
                    <a:p>
                      <a:pPr algn="ctr"/>
                      <a:r>
                        <a:rPr lang="en-US" sz="1400" dirty="0">
                          <a:effectLst/>
                          <a:latin typeface="BalticaUzbek"/>
                        </a:rPr>
                        <a:t> </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bl>
          </a:graphicData>
        </a:graphic>
      </p:graphicFrame>
      <p:sp>
        <p:nvSpPr>
          <p:cNvPr id="5" name="Rectangle 1"/>
          <p:cNvSpPr>
            <a:spLocks noChangeArrowheads="1"/>
          </p:cNvSpPr>
          <p:nvPr/>
        </p:nvSpPr>
        <p:spPr bwMode="auto">
          <a:xfrm>
            <a:off x="1711353" y="181694"/>
            <a:ext cx="5821961"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z-Cyrl-UZ" sz="1400" b="1" i="0" u="none" strike="noStrike" cap="none" normalizeH="0" baseline="0" dirty="0">
                <a:ln>
                  <a:noFill/>
                </a:ln>
                <a:solidFill>
                  <a:srgbClr val="444444"/>
                </a:solidFill>
                <a:effectLst/>
                <a:latin typeface="BalticaUzbek"/>
                <a:cs typeface="Arial" pitchFamily="34" charset="0"/>
              </a:rPr>
              <a:t>Tuproq va atmosfera havosining tarkibi, %</a:t>
            </a:r>
            <a:endParaRPr kumimoji="0" lang="uz-Cyrl-UZ"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400" b="0" i="0" u="none" strike="noStrike" cap="none" normalizeH="0" baseline="0" dirty="0">
                <a:ln>
                  <a:noFill/>
                </a:ln>
                <a:solidFill>
                  <a:srgbClr val="444444"/>
                </a:solidFill>
                <a:effectLst/>
                <a:latin typeface="BalticaUzbek"/>
                <a:cs typeface="Arial" pitchFamily="34" charset="0"/>
              </a:rPr>
              <a:t> </a:t>
            </a:r>
            <a:endParaRPr kumimoji="0" lang="uz-Cyrl-UZ"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800" b="0" i="0" u="none" strike="noStrike" cap="none" normalizeH="0" baseline="0" dirty="0">
                <a:ln>
                  <a:noFill/>
                </a:ln>
                <a:solidFill>
                  <a:schemeClr val="tx1"/>
                </a:solidFill>
                <a:effectLst/>
                <a:latin typeface="Arial" pitchFamily="34" charset="0"/>
                <a:cs typeface="Arial" pitchFamily="34" charset="0"/>
              </a:rPr>
              <a:t/>
            </a:r>
            <a:br>
              <a:rPr kumimoji="0" lang="uz-Cyrl-UZ" sz="1800" b="0" i="0" u="none" strike="noStrike" cap="none" normalizeH="0" baseline="0" dirty="0">
                <a:ln>
                  <a:noFill/>
                </a:ln>
                <a:solidFill>
                  <a:schemeClr val="tx1"/>
                </a:solidFill>
                <a:effectLst/>
                <a:latin typeface="Arial" pitchFamily="34" charset="0"/>
                <a:cs typeface="Arial" pitchFamily="34" charset="0"/>
              </a:rPr>
            </a:br>
            <a:endParaRPr kumimoji="0" lang="uz-Cyrl-UZ" sz="18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774583" y="3113737"/>
            <a:ext cx="8344250" cy="3046988"/>
          </a:xfrm>
          <a:prstGeom prst="rect">
            <a:avLst/>
          </a:prstGeom>
        </p:spPr>
        <p:txBody>
          <a:bodyPr wrap="square">
            <a:spAutoFit/>
          </a:bodyPr>
          <a:lstStyle/>
          <a:p>
            <a:r>
              <a:rPr lang="uz-Latn-UZ" sz="2400" dirty="0">
                <a:latin typeface="Times New Roman" pitchFamily="18" charset="0"/>
                <a:cs typeface="Times New Roman" pitchFamily="18" charset="0"/>
              </a:rPr>
              <a:t>Tuproq havosining tarkibi va miqdori tuproqning tuzilishi, ekin turi, harorat, namlik va aeratsiyaga bog’liq. Tuproq bilan atmosfera o’rtasidagi gaz almashinishi asosan diffuziya bosim va haroratni o’zgarishi, tuproqqa suvning kelib tushishi va shamol faoliyati natijasida sodir bo’ladi. Ushbu almashinish jarayoni qanchalik tez va to’la sodir bo’lsa, tuproqda o’simliklar hayoti va unda kechadigan turli jarayonlar uchun optimal sharoit vujudga keladi.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27532261"/>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26503"/>
            <a:ext cx="8596668" cy="5814859"/>
          </a:xfrm>
        </p:spPr>
        <p:txBody>
          <a:bodyPr>
            <a:normAutofit lnSpcReduction="10000"/>
          </a:bodyPr>
          <a:lstStyle/>
          <a:p>
            <a:r>
              <a:rPr lang="en-US" dirty="0"/>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agrotexnikaviy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tavsiya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shudgorlash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jadallashadi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meyorda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ekinzorda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qalinligining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erishish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sernam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botqoq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amalga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tavsiya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etiladi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921398053"/>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60059"/>
            <a:ext cx="8785448" cy="6123963"/>
          </a:xfrm>
        </p:spPr>
        <p:txBody>
          <a:bodyPr>
            <a:normAutofit lnSpcReduction="10000"/>
          </a:bodyPr>
          <a:lstStyle/>
          <a:p>
            <a:r>
              <a:rPr lang="uz-Latn-UZ" sz="2800" b="1" dirty="0">
                <a:latin typeface="Times New Roman" pitchFamily="18" charset="0"/>
                <a:cs typeface="Times New Roman" pitchFamily="18" charset="0"/>
              </a:rPr>
              <a:t>Tuproq havosi tarkibidagi</a:t>
            </a:r>
            <a:r>
              <a:rPr lang="uz-Latn-UZ" sz="2800" dirty="0">
                <a:latin typeface="Times New Roman" pitchFamily="18" charset="0"/>
                <a:cs typeface="Times New Roman" pitchFamily="18" charset="0"/>
              </a:rPr>
              <a:t> asosiy gazlar tuproq va biosferadagi biokimyoviy jarayonlarning kechishida katta ahamiyatga ega.</a:t>
            </a:r>
          </a:p>
          <a:p>
            <a:r>
              <a:rPr lang="uz-Latn-UZ" sz="2800" b="1" dirty="0">
                <a:latin typeface="Times New Roman" pitchFamily="18" charset="0"/>
                <a:cs typeface="Times New Roman" pitchFamily="18" charset="0"/>
              </a:rPr>
              <a:t>Molekulyar azotni</a:t>
            </a:r>
            <a:r>
              <a:rPr lang="uz-Latn-UZ" sz="2800" dirty="0">
                <a:latin typeface="Times New Roman" pitchFamily="18" charset="0"/>
                <a:cs typeface="Times New Roman" pitchFamily="18" charset="0"/>
              </a:rPr>
              <a:t> tuproq havosida aniqlash bilan uning miqdorini genetik qatlamlar b</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yicha taqsimlanishi t</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g‘risida fikr yuritish yaramaydi. Biroq, tuproq tarkibidagi </a:t>
            </a:r>
            <a:r>
              <a:rPr lang="uz-Latn-UZ" sz="2800" i="1" dirty="0">
                <a:latin typeface="Times New Roman" pitchFamily="18" charset="0"/>
                <a:cs typeface="Times New Roman" pitchFamily="18" charset="0"/>
              </a:rPr>
              <a:t>O</a:t>
            </a:r>
            <a:r>
              <a:rPr lang="uz-Latn-UZ" sz="2800" i="1"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va </a:t>
            </a:r>
            <a:r>
              <a:rPr lang="uz-Latn-UZ" sz="2800" i="1" dirty="0">
                <a:latin typeface="Times New Roman" pitchFamily="18" charset="0"/>
                <a:cs typeface="Times New Roman" pitchFamily="18" charset="0"/>
              </a:rPr>
              <a:t>SO</a:t>
            </a:r>
            <a:r>
              <a:rPr lang="uz-Latn-UZ" sz="2800" i="1"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aniqlash natijasida azot atmosfera havosida kamroq, tuproq tarkibida esa k</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proq ekanligini tasdiqlash mumkin. Tuproq havosidagi molekulyar N</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O va NO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aniqlash azotfiksatsiya, nitrifikatsiya va denitrifikatsiya jarayonlari va dinamikasini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rganish uchun katta ahamiyatga ega va bundan tashqari tuproqdagi azotning atmosferaning yuqori qismidagi ozon qatlamiga ta’sirini belgilashda juda muhim rol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ynaydi.</a:t>
            </a:r>
          </a:p>
          <a:p>
            <a:endParaRPr lang="ru-RU" dirty="0"/>
          </a:p>
        </p:txBody>
      </p:sp>
    </p:spTree>
    <p:extLst>
      <p:ext uri="{BB962C8B-B14F-4D97-AF65-F5344CB8AC3E}">
        <p14:creationId xmlns:p14="http://schemas.microsoft.com/office/powerpoint/2010/main" val="1528006246"/>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3949" y="243281"/>
            <a:ext cx="9194333" cy="5798081"/>
          </a:xfrm>
        </p:spPr>
        <p:txBody>
          <a:bodyPr/>
          <a:lstStyle/>
          <a:p>
            <a:r>
              <a:rPr lang="uz-Latn-UZ" sz="2400" b="1" dirty="0">
                <a:latin typeface="Times New Roman" pitchFamily="18" charset="0"/>
                <a:cs typeface="Times New Roman" pitchFamily="18" charset="0"/>
              </a:rPr>
              <a:t>Kislorod</a:t>
            </a:r>
            <a:r>
              <a:rPr lang="uz-Latn-UZ" sz="2400" i="1" dirty="0">
                <a:latin typeface="Times New Roman" pitchFamily="18" charset="0"/>
                <a:cs typeface="Times New Roman" pitchFamily="18" charset="0"/>
              </a:rPr>
              <a:t> - </a:t>
            </a:r>
            <a:r>
              <a:rPr lang="uz-Latn-UZ" sz="2400" dirty="0">
                <a:latin typeface="Times New Roman" pitchFamily="18" charset="0"/>
                <a:cs typeface="Times New Roman" pitchFamily="18" charset="0"/>
              </a:rPr>
              <a:t>bu element atmosfera,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va tirik jonivorlar hayotida muhim rol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ynaydi. Tuproq tarkibida kislorod serob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joyda aerob mikrobiologik jarayon avj olganadi. Kislorod yetishmagan tuproqlarda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ildizlarining rivojlanishi susayadi, barcha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sayotgan nihollar quriydi. Zararli mikroorganizmlar rivojlanib,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ildizlari chiriydi. Tuproq tarkibida kislorod 2,5 % ga yetganda anaerob mikrobiologik jarayon avj oladi. Tuproqda kislorod yil mavsumlarida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21 % gacha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lishi mumkin.</a:t>
            </a:r>
          </a:p>
          <a:p>
            <a:r>
              <a:rPr lang="uz-Latn-UZ" sz="2400" b="1" dirty="0">
                <a:latin typeface="Times New Roman" pitchFamily="18" charset="0"/>
                <a:cs typeface="Times New Roman" pitchFamily="18" charset="0"/>
              </a:rPr>
              <a:t>Karbonat angidrid</a:t>
            </a:r>
            <a:r>
              <a:rPr lang="uz-Latn-UZ" sz="2400" dirty="0">
                <a:latin typeface="Times New Roman" pitchFamily="18" charset="0"/>
                <a:cs typeface="Times New Roman" pitchFamily="18" charset="0"/>
              </a:rPr>
              <a:t> (</a:t>
            </a:r>
            <a:r>
              <a:rPr lang="uz-Latn-UZ" sz="2400" i="1" dirty="0">
                <a:latin typeface="Times New Roman" pitchFamily="18" charset="0"/>
                <a:cs typeface="Times New Roman" pitchFamily="18" charset="0"/>
              </a:rPr>
              <a:t>SO</a:t>
            </a:r>
            <a:r>
              <a:rPr lang="uz-Latn-UZ" sz="2400" i="1"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atmosferada 90% ni tashkil qilib, tuproqdagi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simliklarning nafas olishi va chirishi natijasida hosil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Atmosferadagi azot fotosintez jarayonini 50-100 % gacha oshirishi mumkin, ammo tuproq havosida SO</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3 % dan oshsa,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simlikning rivojlanishi, urug‘ining unib chiqish va uning hujayrasining suv bilan ta’minlanishini pasaytirib yuboradi.</a:t>
            </a:r>
          </a:p>
          <a:p>
            <a:endParaRPr lang="ru-RU" dirty="0"/>
          </a:p>
        </p:txBody>
      </p:sp>
    </p:spTree>
    <p:extLst>
      <p:ext uri="{BB962C8B-B14F-4D97-AF65-F5344CB8AC3E}">
        <p14:creationId xmlns:p14="http://schemas.microsoft.com/office/powerpoint/2010/main" val="1908833904"/>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0393"/>
            <a:ext cx="8596668" cy="5730969"/>
          </a:xfrm>
        </p:spPr>
        <p:txBody>
          <a:bodyPr/>
          <a:lstStyle/>
          <a:p>
            <a:r>
              <a:rPr lang="uz-Latn-UZ" sz="2800" dirty="0">
                <a:latin typeface="Times New Roman" pitchFamily="18" charset="0"/>
                <a:cs typeface="Times New Roman" pitchFamily="18" charset="0"/>
              </a:rPr>
              <a:t>Karbonat angidridga boy suvlar tuproq tarkibidagi qiyin eriydigan kalsit (</a:t>
            </a:r>
            <a:r>
              <a:rPr lang="uz-Latn-UZ" sz="2800" i="1" dirty="0">
                <a:latin typeface="Times New Roman" pitchFamily="18" charset="0"/>
                <a:cs typeface="Times New Roman" pitchFamily="18" charset="0"/>
              </a:rPr>
              <a:t>SaSO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 dolomit (</a:t>
            </a:r>
            <a:r>
              <a:rPr lang="uz-Latn-UZ" sz="2800" i="1" dirty="0">
                <a:latin typeface="Times New Roman" pitchFamily="18" charset="0"/>
                <a:cs typeface="Times New Roman" pitchFamily="18" charset="0"/>
              </a:rPr>
              <a:t>SaSO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·Mg 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a:t>
            </a:r>
            <a:r>
              <a:rPr lang="uz-Latn-UZ" sz="2800" baseline="-25000" dirty="0">
                <a:latin typeface="Times New Roman" pitchFamily="18" charset="0"/>
                <a:cs typeface="Times New Roman" pitchFamily="18" charset="0"/>
              </a:rPr>
              <a:t>, </a:t>
            </a:r>
            <a:r>
              <a:rPr lang="uz-Latn-UZ" sz="2800" dirty="0">
                <a:latin typeface="Times New Roman" pitchFamily="18" charset="0"/>
                <a:cs typeface="Times New Roman" pitchFamily="18" charset="0"/>
              </a:rPr>
              <a:t>magnezit (</a:t>
            </a:r>
            <a:r>
              <a:rPr lang="uz-Latn-UZ" sz="2800" i="1" dirty="0">
                <a:latin typeface="Times New Roman" pitchFamily="18" charset="0"/>
                <a:cs typeface="Times New Roman" pitchFamily="18" charset="0"/>
              </a:rPr>
              <a:t>MgSO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 siderit kabi tuzlarning erishini tezlashtiradi. Tuproq tarkibidan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olib chiqib ketish jarayonini </a:t>
            </a:r>
            <a:r>
              <a:rPr lang="uz-Latn-UZ" sz="2800" i="1" dirty="0">
                <a:latin typeface="Times New Roman" pitchFamily="18" charset="0"/>
                <a:cs typeface="Times New Roman" pitchFamily="18" charset="0"/>
              </a:rPr>
              <a:t>dekarbonizatsiya</a:t>
            </a:r>
            <a:r>
              <a:rPr lang="uz-Latn-UZ" sz="2800" dirty="0">
                <a:latin typeface="Times New Roman" pitchFamily="18" charset="0"/>
                <a:cs typeface="Times New Roman" pitchFamily="18" charset="0"/>
              </a:rPr>
              <a:t> deyiladi.</a:t>
            </a:r>
          </a:p>
          <a:p>
            <a:r>
              <a:rPr lang="uz-Latn-UZ" sz="2800" i="1" dirty="0">
                <a:latin typeface="Times New Roman" pitchFamily="18" charset="0"/>
                <a:cs typeface="Times New Roman" pitchFamily="18" charset="0"/>
              </a:rPr>
              <a:t>Ca(HCO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a:t>
            </a:r>
            <a:r>
              <a:rPr lang="uz-Latn-UZ" sz="2800" i="1" baseline="-25000" dirty="0">
                <a:latin typeface="Times New Roman" pitchFamily="18" charset="0"/>
                <a:cs typeface="Times New Roman" pitchFamily="18" charset="0"/>
              </a:rPr>
              <a:t>2 </a:t>
            </a:r>
            <a:r>
              <a:rPr lang="uz-Latn-UZ" sz="2800" i="1" dirty="0">
                <a:latin typeface="Times New Roman" pitchFamily="18" charset="0"/>
                <a:cs typeface="Times New Roman" pitchFamily="18" charset="0"/>
              </a:rPr>
              <a:t>D</a:t>
            </a:r>
            <a:r>
              <a:rPr lang="uz-Latn-UZ" sz="2800" dirty="0">
                <a:latin typeface="Times New Roman" pitchFamily="18" charset="0"/>
                <a:cs typeface="Times New Roman" pitchFamily="18" charset="0"/>
              </a:rPr>
              <a:t> </a:t>
            </a:r>
            <a:r>
              <a:rPr lang="uz-Latn-UZ" sz="2800" i="1" dirty="0">
                <a:latin typeface="Times New Roman" pitchFamily="18" charset="0"/>
                <a:cs typeface="Times New Roman" pitchFamily="18" charset="0"/>
              </a:rPr>
              <a:t>CaCO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 + H</a:t>
            </a:r>
            <a:r>
              <a:rPr lang="uz-Latn-UZ" sz="2800" i="1" baseline="-25000" dirty="0">
                <a:latin typeface="Times New Roman" pitchFamily="18" charset="0"/>
                <a:cs typeface="Times New Roman" pitchFamily="18" charset="0"/>
              </a:rPr>
              <a:t>2</a:t>
            </a:r>
            <a:r>
              <a:rPr lang="uz-Latn-UZ" sz="2800" i="1" dirty="0">
                <a:latin typeface="Times New Roman" pitchFamily="18" charset="0"/>
                <a:cs typeface="Times New Roman" pitchFamily="18" charset="0"/>
              </a:rPr>
              <a:t>O + CO</a:t>
            </a:r>
            <a:r>
              <a:rPr lang="uz-Latn-UZ" sz="2800" i="1" baseline="-25000" dirty="0">
                <a:latin typeface="Times New Roman" pitchFamily="18" charset="0"/>
                <a:cs typeface="Times New Roman" pitchFamily="18" charset="0"/>
              </a:rPr>
              <a:t>2</a:t>
            </a:r>
            <a:endParaRPr lang="uz-Latn-UZ"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         Tuproq havosida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miqdori 0,05 dan 10-12 % gacha, ba’zi hollarda 15-20 % gacha yetishi mumkin. Tuproq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bilan normal nafas olishi 0,01 dan 1,5 g/m</a:t>
            </a:r>
            <a:r>
              <a:rPr lang="uz-Latn-UZ" sz="2800" baseline="30000" dirty="0">
                <a:latin typeface="Times New Roman" pitchFamily="18" charset="0"/>
                <a:cs typeface="Times New Roman" pitchFamily="18" charset="0"/>
              </a:rPr>
              <a:t>2</a:t>
            </a:r>
            <a:r>
              <a:rPr lang="uz-Latn-UZ" sz="2800" dirty="0">
                <a:latin typeface="Times New Roman" pitchFamily="18" charset="0"/>
                <a:cs typeface="Times New Roman" pitchFamily="18" charset="0"/>
              </a:rPr>
              <a:t>·soat hisoblanadi.</a:t>
            </a:r>
          </a:p>
          <a:p>
            <a:endParaRPr lang="ru-RU" dirty="0"/>
          </a:p>
        </p:txBody>
      </p:sp>
    </p:spTree>
    <p:extLst>
      <p:ext uri="{BB962C8B-B14F-4D97-AF65-F5344CB8AC3E}">
        <p14:creationId xmlns:p14="http://schemas.microsoft.com/office/powerpoint/2010/main" val="3643161591"/>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402672"/>
            <a:ext cx="9571838" cy="6065239"/>
          </a:xfrm>
        </p:spPr>
        <p:txBody>
          <a:bodyPr>
            <a:noAutofit/>
          </a:bodyPr>
          <a:lstStyle/>
          <a:p>
            <a:r>
              <a:rPr lang="uz-Latn-UZ" sz="2400" dirty="0">
                <a:latin typeface="Times New Roman" pitchFamily="18" charset="0"/>
                <a:cs typeface="Times New Roman" pitchFamily="18" charset="0"/>
              </a:rPr>
              <a:t> </a:t>
            </a:r>
            <a:r>
              <a:rPr lang="uz-Latn-UZ" sz="2400" b="1" dirty="0">
                <a:latin typeface="Times New Roman" pitchFamily="18" charset="0"/>
                <a:cs typeface="Times New Roman" pitchFamily="18" charset="0"/>
              </a:rPr>
              <a:t>Mikrogazlar</a:t>
            </a:r>
            <a:r>
              <a:rPr lang="uz-Latn-UZ" sz="2400" dirty="0">
                <a:latin typeface="Times New Roman" pitchFamily="18" charset="0"/>
                <a:cs typeface="Times New Roman" pitchFamily="18" charset="0"/>
              </a:rPr>
              <a:t> tuproqda N</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O</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NO</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CO, uglevodorodlar (etilen, atsitelen, metan), vodorod, oltingugurt, ammiak, mirkaptan, terpen, fosfin, spirt, efir, organik va noorganik kislotalar gazlari shaklida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ularning miqdori 1*10</a:t>
            </a:r>
            <a:r>
              <a:rPr lang="uz-Latn-UZ" sz="2400" baseline="30000" dirty="0">
                <a:latin typeface="Times New Roman" pitchFamily="18" charset="0"/>
                <a:cs typeface="Times New Roman" pitchFamily="18" charset="0"/>
              </a:rPr>
              <a:t>-9</a:t>
            </a:r>
            <a:r>
              <a:rPr lang="uz-Latn-UZ" sz="2400" dirty="0">
                <a:latin typeface="Times New Roman" pitchFamily="18" charset="0"/>
                <a:cs typeface="Times New Roman" pitchFamily="18" charset="0"/>
              </a:rPr>
              <a:t>-10</a:t>
            </a:r>
            <a:r>
              <a:rPr lang="uz-Latn-UZ" sz="2400" baseline="30000" dirty="0">
                <a:latin typeface="Times New Roman" pitchFamily="18" charset="0"/>
                <a:cs typeface="Times New Roman" pitchFamily="18" charset="0"/>
              </a:rPr>
              <a:t>-12 </a:t>
            </a:r>
            <a:r>
              <a:rPr lang="uz-Latn-UZ" sz="2400" dirty="0">
                <a:latin typeface="Times New Roman" pitchFamily="18" charset="0"/>
                <a:cs typeface="Times New Roman" pitchFamily="18" charset="0"/>
              </a:rPr>
              <a:t>% dan oshmaydi. Bu gazlarning meyoridan ortiq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planishi mikrobiologik jarayonlar, organik moddalarning hosil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lishi va parchalanishini yomonlashtiradi, mineral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g‘itlar, gerbitsidlar va atmosferaning texnogen gazlar bilan ifloslanishini keltirib chiqaradi.</a:t>
            </a:r>
          </a:p>
          <a:p>
            <a:r>
              <a:rPr lang="uz-Latn-UZ" sz="2400" dirty="0">
                <a:latin typeface="Times New Roman" pitchFamily="18" charset="0"/>
                <a:cs typeface="Times New Roman" pitchFamily="18" charset="0"/>
              </a:rPr>
              <a:t>         Tuproq havosida mavjud gazlar balansini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rganish orqali tuproqda qanday jarayonlar kechayotganligini va ularning intensivligini aniqlash mumkin.</a:t>
            </a:r>
          </a:p>
          <a:p>
            <a:r>
              <a:rPr lang="uz-Latn-UZ" sz="2400" dirty="0">
                <a:latin typeface="Times New Roman" pitchFamily="18" charset="0"/>
                <a:cs typeface="Times New Roman" pitchFamily="18" charset="0"/>
              </a:rPr>
              <a:t>         Tuproq havosi tarkibining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zgarishi asosan tuproqdagi biokimyoviy va mikrobiologik jarayonlar, agrotexnik tadbirlar: yerni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g‘itlash va sug‘orish kabi texnogen ta’sirlar bilan bevosita bog‘liqdir. Tuproq havoning tarkibi va miqdori biokimyoviy jarayonlar ta’sirida sutka, oy va yil mavsumlari davomida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turadi.</a:t>
            </a: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928043960"/>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394283"/>
            <a:ext cx="9664117" cy="6258187"/>
          </a:xfrm>
        </p:spPr>
        <p:txBody>
          <a:bodyPr>
            <a:noAutofit/>
          </a:bodyPr>
          <a:lstStyle/>
          <a:p>
            <a:r>
              <a:rPr lang="uz-Latn-UZ" sz="2400" b="1" dirty="0">
                <a:latin typeface="Times New Roman" pitchFamily="18" charset="0"/>
                <a:cs typeface="Times New Roman" pitchFamily="18" charset="0"/>
              </a:rPr>
              <a:t>Tuproqning issiqlik rejimi.</a:t>
            </a:r>
            <a:r>
              <a:rPr lang="uz-Latn-UZ" sz="2400" dirty="0">
                <a:latin typeface="Times New Roman" pitchFamily="18" charset="0"/>
                <a:cs typeface="Times New Roman" pitchFamily="18" charset="0"/>
              </a:rPr>
              <a:t>Tuproq  harorati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sib rivojlanishining eng muxim omillaridan biri hisoblanadi. Tuproqning issiqlik rejimi, bu yerda kechadigan biologik va kimyoviyjarayonlarga ham bevosita ta’sir etadi. Tuproqda ma’lum xarorat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lgandagina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yaxshi rivojlanib,mikroorganizimlar faoliyati aktivlashadi.</a:t>
            </a:r>
          </a:p>
          <a:p>
            <a:r>
              <a:rPr lang="uz-Latn-UZ" sz="2400" dirty="0">
                <a:latin typeface="Times New Roman" pitchFamily="18" charset="0"/>
                <a:cs typeface="Times New Roman" pitchFamily="18" charset="0"/>
              </a:rPr>
              <a:t>Tuproq yuzasiga tushadigan quyosh radiatsiyasining bir qismi, tuproqni qizdirish uchun sarflanib, boshqa bir qismi yana nurlanib atmosferaga qaytadi.tuproqqa tushadigan va qaytadigan quyosh nurining issiqlik miqdori doim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turadi. Quyosh nurining issiqlik miqdori sutka va mavsum davomida tuproqqa tushayotgan quyosh radiatsiyasiga hamda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 xollarda tuproqning xossalariga bog‘liq. Turli tuproqlar har xil darajada isib sovush xususiyatiga yani issiqlik rejimiga ega. Tuproqning issiqlik holati uning genetik qailamlaridagi haroratning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rsatkichlari bilan xakterlanadi.</a:t>
            </a:r>
          </a:p>
        </p:txBody>
      </p:sp>
    </p:spTree>
    <p:extLst>
      <p:ext uri="{BB962C8B-B14F-4D97-AF65-F5344CB8AC3E}">
        <p14:creationId xmlns:p14="http://schemas.microsoft.com/office/powerpoint/2010/main" val="2685838210"/>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02673"/>
            <a:ext cx="8596668" cy="5638690"/>
          </a:xfrm>
        </p:spPr>
        <p:txBody>
          <a:bodyPr>
            <a:normAutofit lnSpcReduction="10000"/>
          </a:bodyPr>
          <a:lstStyle/>
          <a:p>
            <a:r>
              <a:rPr lang="uz-Latn-UZ" sz="2400" dirty="0">
                <a:latin typeface="Times New Roman" pitchFamily="18" charset="0"/>
                <a:cs typeface="Times New Roman" pitchFamily="18" charset="0"/>
              </a:rPr>
              <a:t>Tuproq yuzasiga issiqlikning tushishi tuproq qatlamlariga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tishi,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planishi va qaytishi kabi xodisalar yig‘indisiga  </a:t>
            </a:r>
            <a:r>
              <a:rPr lang="uz-Latn-UZ" sz="2400" i="1" dirty="0">
                <a:latin typeface="Times New Roman" pitchFamily="18" charset="0"/>
                <a:cs typeface="Times New Roman" pitchFamily="18" charset="0"/>
              </a:rPr>
              <a:t>tuproqning issiqlik rejimi</a:t>
            </a:r>
            <a:r>
              <a:rPr lang="uz-Latn-UZ" sz="2400" dirty="0">
                <a:latin typeface="Times New Roman" pitchFamily="18" charset="0"/>
                <a:cs typeface="Times New Roman" pitchFamily="18" charset="0"/>
              </a:rPr>
              <a:t> deyiladi.</a:t>
            </a:r>
          </a:p>
          <a:p>
            <a:r>
              <a:rPr lang="uz-Latn-UZ" sz="2400" dirty="0">
                <a:latin typeface="Times New Roman" pitchFamily="18" charset="0"/>
                <a:cs typeface="Times New Roman" pitchFamily="18" charset="0"/>
              </a:rPr>
              <a:t>Tuproqning issiqlik rejimi uning suv rejimi  bilan birga tuproqda kechadigan jarayonlar yig‘indisini belgilaydi.</a:t>
            </a:r>
          </a:p>
          <a:p>
            <a:r>
              <a:rPr lang="uz-Latn-UZ" sz="2400" dirty="0">
                <a:latin typeface="Times New Roman" pitchFamily="18" charset="0"/>
                <a:cs typeface="Times New Roman" pitchFamily="18" charset="0"/>
              </a:rPr>
              <a:t>Harorat tuprqda kechadigan kimyoviy, fizik- kimyoviy,biokimyoviy va biologik jarayonlarning borishi hamda intensivligini muhim omili hisoblanadi. Tuproqdagi turli birikmalarning erishi va ch</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kma tushishi, shuningdek mikroorganizmlar va tuproq faunasining hayot faoliyati tuproq issiqligiga bog‘liq.</a:t>
            </a:r>
          </a:p>
          <a:p>
            <a:r>
              <a:rPr lang="uz-Latn-UZ" sz="2400" dirty="0">
                <a:latin typeface="Times New Roman" pitchFamily="18" charset="0"/>
                <a:cs typeface="Times New Roman" pitchFamily="18" charset="0"/>
              </a:rPr>
              <a:t>Turli tuproqlarning issiqlik rejimlari  A.P Vaykov, A.F. Chundovskiy, M.I Budiko, A.M Shulgin, V.M. Dimo,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zbekistonda I. Turapov vaboshqalar tomonidan ancha batafsil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rganilgan.</a:t>
            </a:r>
          </a:p>
          <a:p>
            <a:endParaRPr lang="ru-RU" dirty="0"/>
          </a:p>
        </p:txBody>
      </p:sp>
    </p:spTree>
    <p:extLst>
      <p:ext uri="{BB962C8B-B14F-4D97-AF65-F5344CB8AC3E}">
        <p14:creationId xmlns:p14="http://schemas.microsoft.com/office/powerpoint/2010/main" val="1430114169"/>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5630301"/>
          </a:xfrm>
        </p:spPr>
        <p:txBody>
          <a:bodyPr/>
          <a:lstStyle/>
          <a:p>
            <a:r>
              <a:rPr lang="uz-Latn-UZ" dirty="0"/>
              <a:t>Qishloq x</a:t>
            </a:r>
            <a:r>
              <a:rPr lang="uz-Cyrl-UZ" dirty="0"/>
              <a:t>о‘</a:t>
            </a:r>
            <a:r>
              <a:rPr lang="uz-Latn-UZ" dirty="0"/>
              <a:t>jaligi ekinlarining urug‘larining unib chiqishi, ildizlarning rivojlanishi,ulardagi alohida stadiyalirning </a:t>
            </a:r>
            <a:r>
              <a:rPr lang="uz-Cyrl-UZ" dirty="0"/>
              <a:t>о‘</a:t>
            </a:r>
            <a:r>
              <a:rPr lang="uz-Latn-UZ" dirty="0"/>
              <a:t>tishi, fotosintez jadalligi singarilarga bevosita bog‘liq b</a:t>
            </a:r>
            <a:r>
              <a:rPr lang="uz-Cyrl-UZ" dirty="0"/>
              <a:t>о‘</a:t>
            </a:r>
            <a:r>
              <a:rPr lang="uz-Latn-UZ" dirty="0"/>
              <a:t>lgan </a:t>
            </a:r>
            <a:r>
              <a:rPr lang="uz-Cyrl-UZ" dirty="0"/>
              <a:t>о‘</a:t>
            </a:r>
            <a:r>
              <a:rPr lang="uz-Latn-UZ" dirty="0"/>
              <a:t>simlik xosildorligi tuproqning issiqlik sharoitiga bog‘liq. Tuproqda issiqlik yetarli b</a:t>
            </a:r>
            <a:r>
              <a:rPr lang="uz-Cyrl-UZ" dirty="0"/>
              <a:t>о‘</a:t>
            </a:r>
            <a:r>
              <a:rPr lang="uz-Latn-UZ" dirty="0"/>
              <a:t>lmaganda </a:t>
            </a:r>
            <a:r>
              <a:rPr lang="uz-Cyrl-UZ" dirty="0"/>
              <a:t>о‘</a:t>
            </a:r>
            <a:r>
              <a:rPr lang="uz-Latn-UZ" dirty="0"/>
              <a:t>smiliklar xosili pasayib hatto nobud b</a:t>
            </a:r>
            <a:r>
              <a:rPr lang="uz-Cyrl-UZ" dirty="0"/>
              <a:t>о‘</a:t>
            </a:r>
            <a:r>
              <a:rPr lang="uz-Latn-UZ" dirty="0"/>
              <a:t>ldi. Shuning uchun tuproqning issiqlik rejimining shakillanish  qonunlarini va uni  boshqarish tadbirlarini yaxshi bilish muhim ahamyatga ega.</a:t>
            </a:r>
          </a:p>
          <a:p>
            <a:r>
              <a:rPr lang="uz-Latn-UZ" dirty="0"/>
              <a:t/>
            </a:r>
            <a:br>
              <a:rPr lang="uz-Latn-UZ" dirty="0"/>
            </a:b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782514861"/>
              </p:ext>
            </p:extLst>
          </p:nvPr>
        </p:nvGraphicFramePr>
        <p:xfrm>
          <a:off x="394283" y="3292763"/>
          <a:ext cx="9034943" cy="2655030"/>
        </p:xfrm>
        <a:graphic>
          <a:graphicData uri="http://schemas.openxmlformats.org/drawingml/2006/table">
            <a:tbl>
              <a:tblPr/>
              <a:tblGrid>
                <a:gridCol w="4847362">
                  <a:extLst>
                    <a:ext uri="{9D8B030D-6E8A-4147-A177-3AD203B41FA5}">
                      <a16:colId xmlns:a16="http://schemas.microsoft.com/office/drawing/2014/main" xmlns="" val="20000"/>
                    </a:ext>
                  </a:extLst>
                </a:gridCol>
                <a:gridCol w="1441709">
                  <a:extLst>
                    <a:ext uri="{9D8B030D-6E8A-4147-A177-3AD203B41FA5}">
                      <a16:colId xmlns:a16="http://schemas.microsoft.com/office/drawing/2014/main" xmlns="" val="20001"/>
                    </a:ext>
                  </a:extLst>
                </a:gridCol>
                <a:gridCol w="1372936">
                  <a:extLst>
                    <a:ext uri="{9D8B030D-6E8A-4147-A177-3AD203B41FA5}">
                      <a16:colId xmlns:a16="http://schemas.microsoft.com/office/drawing/2014/main" xmlns="" val="20002"/>
                    </a:ext>
                  </a:extLst>
                </a:gridCol>
                <a:gridCol w="1372936">
                  <a:extLst>
                    <a:ext uri="{9D8B030D-6E8A-4147-A177-3AD203B41FA5}">
                      <a16:colId xmlns:a16="http://schemas.microsoft.com/office/drawing/2014/main" xmlns="" val="20003"/>
                    </a:ext>
                  </a:extLst>
                </a:gridCol>
              </a:tblGrid>
              <a:tr h="265503">
                <a:tc rowSpan="2">
                  <a:txBody>
                    <a:bodyPr/>
                    <a:lstStyle/>
                    <a:p>
                      <a:pPr algn="ctr"/>
                      <a:r>
                        <a:rPr lang="en-US" sz="1400" b="1">
                          <a:effectLst/>
                          <a:latin typeface="BalticaUzbek"/>
                        </a:rPr>
                        <a:t>O’simliklar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r>
                        <a:rPr lang="en-US" sz="1400" b="1">
                          <a:effectLst/>
                          <a:latin typeface="BalticaUzbek"/>
                        </a:rPr>
                        <a:t>Harorat, C</a:t>
                      </a:r>
                      <a:r>
                        <a:rPr lang="en-US" sz="1400" b="1" baseline="30000">
                          <a:effectLst/>
                          <a:latin typeface="BalticaUzbek"/>
                        </a:rPr>
                        <a:t>o</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265503">
                <a:tc vMerge="1">
                  <a:txBody>
                    <a:bodyPr/>
                    <a:lstStyle/>
                    <a:p>
                      <a:endParaRPr lang="ru-RU"/>
                    </a:p>
                  </a:txBody>
                  <a:tcPr/>
                </a:tc>
                <a:tc>
                  <a:txBody>
                    <a:bodyPr/>
                    <a:lstStyle/>
                    <a:p>
                      <a:pPr algn="r"/>
                      <a:r>
                        <a:rPr lang="en-US" sz="1400" b="1">
                          <a:effectLst/>
                          <a:latin typeface="BalticaUzbek"/>
                        </a:rPr>
                        <a:t>minimal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optimal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1400" b="1">
                          <a:effectLst/>
                          <a:latin typeface="BalticaUzbek"/>
                        </a:rPr>
                        <a:t>maksimal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65503">
                <a:tc>
                  <a:txBody>
                    <a:bodyPr/>
                    <a:lstStyle/>
                    <a:p>
                      <a:pPr algn="just"/>
                      <a:r>
                        <a:rPr lang="en-US" sz="1400">
                          <a:effectLst/>
                          <a:latin typeface="BalticaUzbek"/>
                        </a:rPr>
                        <a:t>Beda, sebarga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0-1</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28-30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35-37</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65503">
                <a:tc>
                  <a:txBody>
                    <a:bodyPr/>
                    <a:lstStyle/>
                    <a:p>
                      <a:pPr algn="just"/>
                      <a:r>
                        <a:rPr lang="en-US" sz="1400">
                          <a:effectLst/>
                          <a:latin typeface="BalticaUzbek"/>
                        </a:rPr>
                        <a:t>Arpa, bug’doy, suli, javdar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22-26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28-32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65503">
                <a:tc>
                  <a:txBody>
                    <a:bodyPr/>
                    <a:lstStyle/>
                    <a:p>
                      <a:pPr algn="just"/>
                      <a:r>
                        <a:rPr lang="en-US" sz="1400">
                          <a:effectLst/>
                          <a:latin typeface="BalticaUzbek"/>
                        </a:rPr>
                        <a:t>No’xat, lavlagi, lyupin</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25-30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65503">
                <a:tc>
                  <a:txBody>
                    <a:bodyPr/>
                    <a:lstStyle/>
                    <a:p>
                      <a:pPr algn="just"/>
                      <a:r>
                        <a:rPr lang="en-US" sz="1400">
                          <a:effectLst/>
                          <a:latin typeface="BalticaUzbek"/>
                        </a:rPr>
                        <a:t>Kartoshka, kungaboqar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6-10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26-30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34-36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65503">
                <a:tc>
                  <a:txBody>
                    <a:bodyPr/>
                    <a:lstStyle/>
                    <a:p>
                      <a:pPr algn="just"/>
                      <a:r>
                        <a:rPr lang="en-US" sz="1400">
                          <a:effectLst/>
                          <a:latin typeface="BalticaUzbek"/>
                        </a:rPr>
                        <a:t>Makkajo’xori, tariq, soya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6-8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31-34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40-46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65503">
                <a:tc>
                  <a:txBody>
                    <a:bodyPr/>
                    <a:lstStyle/>
                    <a:p>
                      <a:pPr algn="just"/>
                      <a:r>
                        <a:rPr lang="en-US" sz="1400">
                          <a:effectLst/>
                          <a:latin typeface="BalticaUzbek"/>
                        </a:rPr>
                        <a:t>Loviya, oq jo’xori, kanop</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44-46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65503">
                <a:tc>
                  <a:txBody>
                    <a:bodyPr/>
                    <a:lstStyle/>
                    <a:p>
                      <a:pPr algn="just"/>
                      <a:r>
                        <a:rPr lang="en-US" sz="1400">
                          <a:effectLst/>
                          <a:latin typeface="BalticaUzbek"/>
                        </a:rPr>
                        <a:t>G’o’za, sholi, qovoq,yeryong’oq</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32-35</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40-44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265503">
                <a:tc>
                  <a:txBody>
                    <a:bodyPr/>
                    <a:lstStyle/>
                    <a:p>
                      <a:pPr algn="just"/>
                      <a:r>
                        <a:rPr lang="en-US" sz="1400">
                          <a:effectLst/>
                          <a:latin typeface="BalticaUzbek"/>
                        </a:rPr>
                        <a:t>Qovun, tarvuz, bodring</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31-36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dirty="0">
                          <a:effectLst/>
                          <a:latin typeface="BalticaUzbek"/>
                        </a:rPr>
                        <a:t>40-44</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995363" y="3033713"/>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z-Cyrl-UZ" sz="1400" b="1" i="0" u="none" strike="noStrike" cap="none" normalizeH="0" baseline="0">
                <a:ln>
                  <a:noFill/>
                </a:ln>
                <a:solidFill>
                  <a:srgbClr val="444444"/>
                </a:solidFill>
                <a:effectLst/>
                <a:latin typeface="BalticaUzbek"/>
                <a:cs typeface="Arial" pitchFamily="34" charset="0"/>
              </a:rPr>
              <a:t>Urug’larning unib chiqishi va o’simliklar hayoti uchun</a:t>
            </a:r>
            <a:endParaRPr kumimoji="0" lang="uz-Cyrl-UZ"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444444"/>
                </a:solidFill>
                <a:effectLst/>
                <a:latin typeface="BalticaUzbek"/>
                <a:cs typeface="Arial" pitchFamily="34" charset="0"/>
              </a:rPr>
              <a:t>zarur muayyan havo harorati</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444444"/>
                </a:solidFill>
                <a:effectLst/>
                <a:latin typeface="BalticaUzbek"/>
                <a:cs typeface="Arial" pitchFamily="34" charset="0"/>
              </a:rPr>
              <a:t> </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Arial" pitchFamily="34" charset="0"/>
                <a:cs typeface="Arial" pitchFamily="34" charset="0"/>
              </a:rPr>
              <a:t/>
            </a:r>
            <a:br>
              <a:rPr kumimoji="0" lang="en-US" sz="1800" b="0" i="0" u="none" strike="noStrike" cap="none" normalizeH="0" baseline="0">
                <a:ln>
                  <a:noFill/>
                </a:ln>
                <a:solidFill>
                  <a:schemeClr val="tx1"/>
                </a:solidFill>
                <a:effectLst/>
                <a:latin typeface="Arial" pitchFamily="34" charset="0"/>
                <a:cs typeface="Arial" pitchFamily="34" charset="0"/>
              </a:rPr>
            </a:b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8838673"/>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558291"/>
            <a:ext cx="9529893" cy="6119346"/>
          </a:xfrm>
        </p:spPr>
        <p:txBody>
          <a:bodyPr>
            <a:normAutofit lnSpcReduction="10000"/>
          </a:bodyPr>
          <a:lstStyle/>
          <a:p>
            <a:r>
              <a:rPr lang="en-US" sz="2800" dirty="0" err="1">
                <a:latin typeface="Times New Roman" pitchFamily="18" charset="0"/>
                <a:cs typeface="Times New Roman" pitchFamily="18" charset="0"/>
              </a:rPr>
              <a:t>Dehqonchilikda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zonaning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tuproq-iqlim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unumdorligini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ekinlardan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hisoblanadi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yaxshilashga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qaratilgan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o’g’itlardan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yetarli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samarali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foydalanishdir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sovuq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tushmasdan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oldin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chuqur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shudgorlash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ijobiy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natija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Sizot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joylashgan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sathini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pasaytirish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yaxshilanishiga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yordam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haroratini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maqsadida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olimlar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ilmiy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jihatdan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asoslangan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tavsiya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qilmoqdalar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urug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ekilgandan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keyin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mulchalashdir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Mulcha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polietilen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plenka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chirigan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kukini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yog’och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qirindisi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foydalaniladi</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388568586"/>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3169" y="0"/>
            <a:ext cx="8596668" cy="6041362"/>
          </a:xfrm>
        </p:spPr>
        <p:txBody>
          <a:bodyPr>
            <a:normAutofit lnSpcReduction="10000"/>
          </a:bodyPr>
          <a:lstStyle/>
          <a:p>
            <a:r>
              <a:rPr lang="uz-Latn-UZ" sz="2400" b="1" dirty="0">
                <a:latin typeface="Times New Roman" pitchFamily="18" charset="0"/>
                <a:cs typeface="Times New Roman" pitchFamily="18" charset="0"/>
              </a:rPr>
              <a:t>Tuproqning issiqlik (termik) rejimining tiplari.</a:t>
            </a:r>
            <a:r>
              <a:rPr lang="uz-Latn-UZ" sz="2400" dirty="0">
                <a:latin typeface="Times New Roman" pitchFamily="18" charset="0"/>
                <a:cs typeface="Times New Roman" pitchFamily="18" charset="0"/>
              </a:rPr>
              <a:t>Tuproqqa issiqlikning kelishi, singdirilish va tarqalish jarayonlaridan iborat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hodisalarning umumiy yig‘indisigatTuproqning issiqlik (termik) rejimi deyladi.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haroart va tuproqning muzlash xarakteriga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V.N. Dimo (1972) tuproq balansining quyidagi: muzloq, uzoq mavsumiy muzlaydigan, mavsumiy muzlaydigan,  muzlamaydigan tiplarini ajratdi.</a:t>
            </a:r>
          </a:p>
          <a:p>
            <a:r>
              <a:rPr lang="uz-Latn-UZ" sz="2400" dirty="0">
                <a:latin typeface="Times New Roman" pitchFamily="18" charset="0"/>
                <a:cs typeface="Times New Roman" pitchFamily="18" charset="0"/>
              </a:rPr>
              <a:t>Muzloq tipdagi issiqlik rejimi tuproq profili qatlamlarining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xarorati manfiy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lgili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(qutubiy Yevro Osiyo va Sharqiy Sibr) tumanlari uchun xarakterli. Bu yerlardagi tuproqlarda sovish jarayoni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proq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 yillik muzlik qatlami ustida tuproqdagi suvning muzlashir</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 beradi.</a:t>
            </a:r>
          </a:p>
          <a:p>
            <a:r>
              <a:rPr lang="uz-Latn-UZ" sz="2400" dirty="0">
                <a:latin typeface="Times New Roman" pitchFamily="18" charset="0"/>
                <a:cs typeface="Times New Roman" pitchFamily="18" charset="0"/>
              </a:rPr>
              <a:t>Uzoq mavsumiy muzlaydigan tip – tuproq proyfilining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xarorati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proq musbat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ladigan xududlarda r</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 beradi. Manfiy xarorat 1 m chuqurlikkacha borib yetadi.muzlash davrining davomiyligi 5 oydan kam yemas.</a:t>
            </a:r>
          </a:p>
          <a:p>
            <a:endParaRPr lang="ru-RU" dirty="0"/>
          </a:p>
        </p:txBody>
      </p:sp>
    </p:spTree>
    <p:extLst>
      <p:ext uri="{BB962C8B-B14F-4D97-AF65-F5344CB8AC3E}">
        <p14:creationId xmlns:p14="http://schemas.microsoft.com/office/powerpoint/2010/main" val="2534250989"/>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4892" y="360727"/>
            <a:ext cx="9039110" cy="6107185"/>
          </a:xfrm>
        </p:spPr>
        <p:txBody>
          <a:bodyPr>
            <a:normAutofit lnSpcReduction="10000"/>
          </a:bodyPr>
          <a:lstStyle/>
          <a:p>
            <a:r>
              <a:rPr lang="uz-Latn-UZ" sz="2800" dirty="0">
                <a:latin typeface="Times New Roman" pitchFamily="18" charset="0"/>
                <a:cs typeface="Times New Roman" pitchFamily="18" charset="0"/>
              </a:rPr>
              <a:t>Muzlamaydigan tip- tuproq profilining muzlamaydigan va kuchli sovimaydigan joylariga xos. Bularga Janubiy Yevropa fatsiyasi va subtropik mintaqadagi viloyatlar kiradi. </a:t>
            </a:r>
          </a:p>
          <a:p>
            <a:r>
              <a:rPr lang="uz-Latn-UZ" sz="2800" dirty="0">
                <a:latin typeface="Times New Roman" pitchFamily="18" charset="0"/>
                <a:cs typeface="Times New Roman" pitchFamily="18" charset="0"/>
              </a:rPr>
              <a:t> Tuproqning issiqlik rejimlari A.P.Vaykov, A.F.Chudnovskiy, M.I.Budiko, A.M.Shulgin, V.N.Dimo,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zbekistonda I.T.Turopov va uning shogirdlari tomonidan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rganilgan.</a:t>
            </a:r>
          </a:p>
          <a:p>
            <a:r>
              <a:rPr lang="uz-Latn-UZ" sz="2800" dirty="0">
                <a:latin typeface="Times New Roman" pitchFamily="18" charset="0"/>
                <a:cs typeface="Times New Roman" pitchFamily="18" charset="0"/>
              </a:rPr>
              <a:t>Respublikamizda tuproqning issiqlik holati tog‘, tekislik va ch</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 mintaqalarida turlicha b</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madaniy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simliklarni rivojlanishi uchun yetarlidir. Dehqonchilikda, paxtachilik va sabzavotchilikda erta bahorda tuproqdagi harorati va namlikni optimal rejimda saqlash uchun shaffof polimer plyonkalardan foydalanib urug‘lar ekiladi.</a:t>
            </a:r>
          </a:p>
          <a:p>
            <a:endParaRPr lang="ru-RU" dirty="0"/>
          </a:p>
        </p:txBody>
      </p:sp>
    </p:spTree>
    <p:extLst>
      <p:ext uri="{BB962C8B-B14F-4D97-AF65-F5344CB8AC3E}">
        <p14:creationId xmlns:p14="http://schemas.microsoft.com/office/powerpoint/2010/main" val="3123662891"/>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4892" y="453007"/>
            <a:ext cx="9789952" cy="6291742"/>
          </a:xfrm>
        </p:spPr>
        <p:txBody>
          <a:bodyPr>
            <a:noAutofit/>
          </a:bodyPr>
          <a:lstStyle/>
          <a:p>
            <a:r>
              <a:rPr lang="uz-Latn-UZ" sz="2400" b="1" dirty="0">
                <a:latin typeface="Times New Roman" pitchFamily="18" charset="0"/>
                <a:cs typeface="Times New Roman" pitchFamily="18" charset="0"/>
              </a:rPr>
              <a:t>Tuproqning oziq rejimi. </a:t>
            </a:r>
            <a:r>
              <a:rPr lang="uz-Latn-UZ" sz="2400" dirty="0">
                <a:latin typeface="Times New Roman" pitchFamily="18" charset="0"/>
                <a:cs typeface="Times New Roman" pitchFamily="18" charset="0"/>
              </a:rPr>
              <a:t>Tuproq unumdorligini ifodalaydigan asosiy ko’rsatgichlardan biri undagi oziq moddalar va suv hisoblanadi. O’simliklarning ushbu moddalarga bo’lgan talabini qondirish dehqonchilikdagi dolzarb muammo sanaladi.</a:t>
            </a:r>
          </a:p>
          <a:p>
            <a:r>
              <a:rPr lang="uz-Latn-UZ" sz="2400" dirty="0">
                <a:latin typeface="Times New Roman" pitchFamily="18" charset="0"/>
                <a:cs typeface="Times New Roman" pitchFamily="18" charset="0"/>
              </a:rPr>
              <a:t>Tuproqning oziq rejimiga ildiz mikroflorasi, suv o’tlar, undagi sodda hayvonlar, organik moddalar, mikrobiologik jarayonlar, tuproqning fizik-kimyoviy xossalari va boshqalar bevosita tasir ko’rsatadi.</a:t>
            </a:r>
          </a:p>
          <a:p>
            <a:r>
              <a:rPr lang="uz-Latn-UZ" sz="2400" dirty="0">
                <a:latin typeface="Times New Roman" pitchFamily="18" charset="0"/>
                <a:cs typeface="Times New Roman" pitchFamily="18" charset="0"/>
              </a:rPr>
              <a:t>Tuproq oziq rejimini boshqarish maqsadida quyidagi tadbirlarni amalga oshirish tavsiya qilinadi:</a:t>
            </a:r>
          </a:p>
          <a:p>
            <a:r>
              <a:rPr lang="uz-Latn-UZ" sz="2400" dirty="0">
                <a:latin typeface="Times New Roman" pitchFamily="18" charset="0"/>
                <a:cs typeface="Times New Roman" pitchFamily="18" charset="0"/>
              </a:rPr>
              <a:t>1.    Tuproqni oziq moddalar bilan boyitish;</a:t>
            </a:r>
          </a:p>
          <a:p>
            <a:r>
              <a:rPr lang="uz-Latn-UZ" sz="2400" dirty="0">
                <a:latin typeface="Times New Roman" pitchFamily="18" charset="0"/>
                <a:cs typeface="Times New Roman" pitchFamily="18" charset="0"/>
              </a:rPr>
              <a:t>2.   Tuproqdagi o’simliklar qiyin o’zlashtiradigan shakldagi oziq moddalarni o’zlashtiriladigan, harakatchan holatga aylantirish;</a:t>
            </a:r>
          </a:p>
          <a:p>
            <a:r>
              <a:rPr lang="uz-Latn-UZ" sz="2400" dirty="0">
                <a:latin typeface="Times New Roman" pitchFamily="18" charset="0"/>
                <a:cs typeface="Times New Roman" pitchFamily="18" charset="0"/>
              </a:rPr>
              <a:t>3.    O’simliklar oziqlanishi uchun optimal sharoit yaratish;</a:t>
            </a:r>
          </a:p>
          <a:p>
            <a:r>
              <a:rPr lang="uz-Latn-UZ" sz="2400" dirty="0">
                <a:latin typeface="Times New Roman" pitchFamily="18" charset="0"/>
                <a:cs typeface="Times New Roman" pitchFamily="18" charset="0"/>
              </a:rPr>
              <a:t>4.   Tuproqdagi oziq moddalar miqdorining kamayishiga qarshi kurashish.</a:t>
            </a: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528367332"/>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2004" y="595618"/>
            <a:ext cx="9420836" cy="5956183"/>
          </a:xfrm>
        </p:spPr>
        <p:txBody>
          <a:bodyPr>
            <a:normAutofit lnSpcReduction="10000"/>
          </a:bodyPr>
          <a:lstStyle/>
          <a:p>
            <a:r>
              <a:rPr lang="en-US" sz="2400" dirty="0" err="1">
                <a:latin typeface="Times New Roman" pitchFamily="18" charset="0"/>
                <a:cs typeface="Times New Roman" pitchFamily="18" charset="0"/>
              </a:rPr>
              <a:t>Tuproqlarni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solinadi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ko’pchilik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olmaydigan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murakkab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Dehqonchilikdagi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samarali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agrotexnikaviy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samarali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oziqlantirishning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tarqalmoqda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rizosferada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geterotrof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simbiotraf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bakteriyalar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zamburug’lar</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berilmoqda</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785958565"/>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Latn-UZ" dirty="0"/>
              <a:t>Tema Tuproqning genezisi, klassifikatsiyasi va geografiyasi Tuproqlar unumdorligi</a:t>
            </a:r>
            <a:endParaRPr lang="ru-RU" dirty="0"/>
          </a:p>
        </p:txBody>
      </p:sp>
      <p:sp>
        <p:nvSpPr>
          <p:cNvPr id="3" name="Объект 2"/>
          <p:cNvSpPr>
            <a:spLocks noGrp="1"/>
          </p:cNvSpPr>
          <p:nvPr>
            <p:ph idx="1"/>
          </p:nvPr>
        </p:nvSpPr>
        <p:spPr/>
        <p:txBody>
          <a:bodyPr/>
          <a:lstStyle/>
          <a:p>
            <a:r>
              <a:rPr lang="uz-Latn-UZ" sz="3600" dirty="0">
                <a:latin typeface="Times New Roman" pitchFamily="18" charset="0"/>
                <a:cs typeface="Times New Roman" pitchFamily="18" charset="0"/>
              </a:rPr>
              <a:t>Tuproqning genezisi</a:t>
            </a:r>
          </a:p>
          <a:p>
            <a:r>
              <a:rPr lang="uz-Latn-UZ" sz="3600" dirty="0">
                <a:latin typeface="Times New Roman" pitchFamily="18" charset="0"/>
                <a:cs typeface="Times New Roman" pitchFamily="18" charset="0"/>
              </a:rPr>
              <a:t>Klassifikatsiyasi va geografiyasi</a:t>
            </a:r>
          </a:p>
          <a:p>
            <a:r>
              <a:rPr lang="uz-Latn-UZ" sz="3600" dirty="0">
                <a:latin typeface="Times New Roman" pitchFamily="18" charset="0"/>
                <a:cs typeface="Times New Roman" pitchFamily="18" charset="0"/>
              </a:rPr>
              <a:t>Tuproqlar unumdorligi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407480209"/>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506"/>
            <a:ext cx="8995172" cy="6006517"/>
          </a:xfrm>
        </p:spPr>
        <p:txBody>
          <a:bodyPr>
            <a:noAutofit/>
          </a:bodyPr>
          <a:lstStyle/>
          <a:p>
            <a:r>
              <a:rPr lang="uz-Latn-UZ" sz="2600" dirty="0">
                <a:latin typeface="Times New Roman" pitchFamily="18" charset="0"/>
                <a:cs typeface="Times New Roman" pitchFamily="18" charset="0"/>
              </a:rPr>
              <a:t>Tuproq qoplamining tuzilishi va tarqalishida bioiqlimiy qonuniyat muhim ahamiyatga ega. Tuproq qoplamining paydo boiishi va tuzilishi qonuniyati global iqlimga bogiiq tarzda avvalo gorizontal va vertikal zonallik va fatsiyallik (provinsiyalik)ka boiinadi. Gorizontal (kenglik) qonuniyatini birinchi boiib V.V.Doku- chayev yaratgan (1899), uni o‘zining „Tabiat zonalari to‘g‘risidagi ta’limotga” asarida toiiq asoslagan. V.V.Dokuchayev shunday yozgan: tuproq hosil qiluvchi barcha muhim omillar yer yuzasida mintaqa va zonalar ko‘rinishida taqsimlanadi, qaysiki</a:t>
            </a:r>
          </a:p>
          <a:p>
            <a:pPr marL="0" indent="0">
              <a:buNone/>
            </a:pPr>
            <a:r>
              <a:rPr lang="uz-Latn-UZ" sz="2600" dirty="0">
                <a:latin typeface="Times New Roman" pitchFamily="18" charset="0"/>
                <a:cs typeface="Times New Roman" pitchFamily="18" charset="0"/>
              </a:rPr>
              <a:t>ozmi-ko‘pmi kengliklarga parallel tarzda, shuningdek, tuproqlar - qora, podzol tuproqlarimiz va h.k. - iqlim, o'simlik va h.k. larga chambarchas bog‘liq holda yer yuzasida zonal joylashgan bo‘!ishi darkor”.</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710845074"/>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6216242"/>
          </a:xfrm>
        </p:spPr>
        <p:txBody>
          <a:bodyPr>
            <a:noAutofit/>
          </a:bodyPr>
          <a:lstStyle/>
          <a:p>
            <a:r>
              <a:rPr lang="uz-Latn-UZ" sz="2200" dirty="0">
                <a:latin typeface="Times New Roman" pitchFamily="18" charset="0"/>
                <a:cs typeface="Times New Roman" pitchFamily="18" charset="0"/>
              </a:rPr>
              <a:t>Ushbu qonun V.V.Dokuchayev tomonidan 1899 yilda tuzilgan „Shimoliy yarim shaming tuproq zonalari sxemasi” xaritasida ifodasini topadi. Unda dunyoning </a:t>
            </a:r>
            <a:r>
              <a:rPr lang="uz-Latn-UZ" sz="2200" dirty="0">
                <a:solidFill>
                  <a:srgbClr val="FF0000"/>
                </a:solidFill>
                <a:latin typeface="Times New Roman" pitchFamily="18" charset="0"/>
                <a:cs typeface="Times New Roman" pitchFamily="18" charset="0"/>
              </a:rPr>
              <a:t>beshta tuproq zonalari ajratilgan: boreal (arktika), o‘rmon, qora tuproqli dasht, aeral (choi) va laterit (qizil-sariq tuproqlar). Bu, ya’ni kenglik bo‘yicha tuproq-iqlimiy ajratish asosan iqlimning issiqlik xususiyatlariga asoslangan.</a:t>
            </a:r>
          </a:p>
          <a:p>
            <a:r>
              <a:rPr lang="uz-Latn-UZ" sz="2200" dirty="0">
                <a:latin typeface="Times New Roman" pitchFamily="18" charset="0"/>
                <a:cs typeface="Times New Roman" pitchFamily="18" charset="0"/>
              </a:rPr>
              <a:t>I.P.Gerasimov kenglik bo’yicha zonallik qonuniyatini takomil- lashtirib, kenglik zonalari ichida, ayniqsa quruqlik ichidagi tekislik- larda „kenglik - zonal spektr (fatsiya)”ni ajratgan. Bu Yevrosiyoning markaziy qismi (Rus tekisligi, G’arbiy Sibir, Qozog’iston va O'rta Osiyo)da yaqqol namoyon bo’ladi. Masalan, subboreal mintaqada quyidagi tuproq - geografik zonalar ajratiladi: </a:t>
            </a:r>
            <a:r>
              <a:rPr lang="uz-Latn-UZ" sz="2200" dirty="0">
                <a:solidFill>
                  <a:srgbClr val="FF0000"/>
                </a:solidFill>
                <a:latin typeface="Times New Roman" pitchFamily="18" charset="0"/>
                <a:cs typeface="Times New Roman" pitchFamily="18" charset="0"/>
              </a:rPr>
              <a:t>o’rmon dasht - sur-ocrmon, podzollashgan, tipik qora tuproqlar va b.; dasht - oddiy va janubiy qora tuproqlar; quruq dasht - to‘q kashtan va kashtan tuproqlar; chala cho’l - och kashtan va qo’ng‘ir chala cho’l tuproqlari; cho’l - sur – qo’ng‘ir cho’l va taqirsimon tuproqlar.</a:t>
            </a:r>
            <a:endParaRPr lang="ru-RU" sz="2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844076738"/>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09057"/>
            <a:ext cx="9171341" cy="6350466"/>
          </a:xfrm>
        </p:spPr>
        <p:txBody>
          <a:bodyPr>
            <a:noAutofit/>
          </a:bodyPr>
          <a:lstStyle/>
          <a:p>
            <a:r>
              <a:rPr lang="uz-Latn-UZ" b="1" dirty="0">
                <a:latin typeface="Times New Roman" pitchFamily="18" charset="0"/>
                <a:cs typeface="Times New Roman" pitchFamily="18" charset="0"/>
              </a:rPr>
              <a:t>Tuproqlar geografiyasida tuproq - geokimyoviy va tarixiy - geologik yo‘nalish V.A.Kovdaning tadqiqotlarida rivojlantirilgan. U tuproq hosil boiishining bir qancha evolyutsion bosqichlarini ajratgan: 1- Gidroakkumulyativ (subakval, suv osti, amfibial), ya’ni moddalaming ijobiy mutanosibligi bosqichi.</a:t>
            </a:r>
          </a:p>
          <a:p>
            <a:r>
              <a:rPr lang="uz-Latn-UZ" b="1" dirty="0">
                <a:latin typeface="Times New Roman" pitchFamily="18" charset="0"/>
                <a:cs typeface="Times New Roman" pitchFamily="18" charset="0"/>
              </a:rPr>
              <a:t> 2. Gidrobioakkumulyativ (gidromorf, kapillyar - gidromorf, superakval), ya’ni mexanik akkumulyatsiyasiz, biroq moddalaming geokimyoviy va biologik akkumulyatsiyasi mavjud bosqich. </a:t>
            </a:r>
          </a:p>
          <a:p>
            <a:r>
              <a:rPr lang="uz-Latn-UZ" b="1" dirty="0">
                <a:latin typeface="Times New Roman" pitchFamily="18" charset="0"/>
                <a:cs typeface="Times New Roman" pitchFamily="18" charset="0"/>
              </a:rPr>
              <a:t>3. Mezogidromorf (poligidromorf), ya’ni grunt suvlaridan kuchsiz yoki ma’lum davrlarda moddalaming geokimyoviy oqimi va uiarning biogen akkumulyatsiyasi bosqichi. </a:t>
            </a:r>
          </a:p>
          <a:p>
            <a:r>
              <a:rPr lang="uz-Latn-UZ" b="1" dirty="0">
                <a:latin typeface="Times New Roman" pitchFamily="18" charset="0"/>
                <a:cs typeface="Times New Roman" pitchFamily="18" charset="0"/>
              </a:rPr>
              <a:t>4. Moddalarning biogen akkumulyatsiyasi va suv tartibi bilan yuvilgan qadimgi gidromorf reliktli paleogidromorf bosqich. </a:t>
            </a:r>
          </a:p>
          <a:p>
            <a:r>
              <a:rPr lang="uz-Latn-UZ" b="1" dirty="0">
                <a:latin typeface="Times New Roman" pitchFamily="18" charset="0"/>
                <a:cs typeface="Times New Roman" pitchFamily="18" charset="0"/>
              </a:rPr>
              <a:t>5. Moddalar muvozanatining hozirgi eol turlariga ega boigan qadimgi gidromorfizm kam iz qoldirgan proterogidromorf bosqich.</a:t>
            </a:r>
          </a:p>
          <a:p>
            <a:r>
              <a:rPr lang="uz-Latn-UZ" b="1" dirty="0">
                <a:latin typeface="Times New Roman" pitchFamily="18" charset="0"/>
                <a:cs typeface="Times New Roman" pitchFamily="18" charset="0"/>
              </a:rPr>
              <a:t> 6. 0 ‘z kesmasida qadimgi gidromorfizmning hech qanday belgilarini qoldirmagan avtomorf (bioakkumulyativ) bosqich. </a:t>
            </a:r>
          </a:p>
          <a:p>
            <a:r>
              <a:rPr lang="uz-Latn-UZ" b="1" dirty="0">
                <a:latin typeface="Times New Roman" pitchFamily="18" charset="0"/>
                <a:cs typeface="Times New Roman" pitchFamily="18" charset="0"/>
              </a:rPr>
              <a:t>7. Moddalarning ko‘pgina qismi mexanik tarzda chiqarib tashlangan tog‘ - eroziya bosqichi.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890019165"/>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84558"/>
            <a:ext cx="9204897" cy="6673441"/>
          </a:xfrm>
        </p:spPr>
        <p:txBody>
          <a:bodyPr>
            <a:noAutofit/>
          </a:bodyPr>
          <a:lstStyle/>
          <a:p>
            <a:r>
              <a:rPr lang="uz-Latn-UZ" sz="2200" dirty="0">
                <a:latin typeface="Times New Roman" pitchFamily="18" charset="0"/>
                <a:cs typeface="Times New Roman" pitchFamily="18" charset="0"/>
              </a:rPr>
              <a:t>Tuproq - geografik rayonlashtirishda taksonomik biriiklar sifatida: tekislik sharoitida tuproq zonasi, tog‘larda esa - tog‘ tuproq provinsiyasi tayanch hisoblanadi. Tuproq - bioiqlim mintaqasi - bu radiatsiya va issiqlik sha- roitlari bilan birlashgan tuproq zonalari va tog‘ tuproq provinsiyalari majmuasidir. Tuproq - bioiqlim oblasti - bu nafaqat mintaqada radiatsiya va issiqlik sharoitlari, balki namlanish hamda qurg‘oqchilik (kontinentallik) sharoitlarini birlashtiruvchi tuproq zonalari va tog‘ tuproq provinsiyalari majmuasi hamdir. Tuproq zonasi - bu tuproq tipi zonalligiga mos keladigan intrazonal tuproq arealidir. Tog* tuproq provinsiyasi (yoki vertikal tuproq tuzilmasi) - bu togii oikaning joylashuviga bogiiq boigan vertikal tuproq zonalarining o‘zaro aloqadorlikdagi ma’lum qator arealidir. Tuproq provinsiyasi - namlik va qurg'oqchilik, ba‘zan haro- ratdagi tafovutlar bilan bogiiq boigan, tuproqning maxsus xususiyatlari bo'yicha ajralib turuvchi tuproq zonasining bir qismidir. Tuproq okrugi - bu relyef va tuproq hosil qiluvchi jinslar xususiyatlariga bogiiq tuproq kombinatsiyasining xarakterini belgilovchi tuproq provinsiyasining bir qismi. Tuproq rayoni - bu tuproq qoplamining bir xil tipdagi mezotuzilmasini xarakterlovchi tuproq okrugining bir qismi.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420520793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449" y="402672"/>
            <a:ext cx="9479558" cy="6233019"/>
          </a:xfrm>
        </p:spPr>
        <p:txBody>
          <a:bodyPr>
            <a:normAutofit/>
          </a:bodyPr>
          <a:lstStyle/>
          <a:p>
            <a:r>
              <a:rPr lang="uz-Latn-UZ" sz="2000" b="1" dirty="0">
                <a:latin typeface="Times New Roman" pitchFamily="18" charset="0"/>
                <a:cs typeface="Times New Roman" pitchFamily="18" charset="0"/>
              </a:rPr>
              <a:t>Tuproq unumdorligi</a:t>
            </a:r>
            <a:r>
              <a:rPr lang="uz-Latn-UZ" sz="2000" dirty="0">
                <a:latin typeface="Times New Roman" pitchFamily="18" charset="0"/>
                <a:cs typeface="Times New Roman" pitchFamily="18" charset="0"/>
              </a:rPr>
              <a:t> - tuproqning suv, oziq moddalar va boshqa bilan taʼminlash xususiyati. Tuproq togʻ jinslaridan unumdorligi bilan farq qiladi. Unumdor tuproqlarda insonga asosiy oziqovqat mahsulotlarini beruvchi qishloq xoʻjaligi. oʻsimliklari oʻstiriladi. Yer faqat unumdorlik xususiyati tufayli qishloq xoʻjaligi.da ishlab chiqarish. vositasiga aylangan. Tuproq unumdorligi tuproqhosil qiluvchi omillar: iqlim, relyef, tuprok hosil qiluvchi jinslar, tabiiy va madaniy oʻsimliklar bilan uzviy boglik, ammo unumdorlik darajasida, ayniqsa, yerdan foydalanish xarakteri katta ahamiyatga ega. Tuproq unumdorligining eng muhim omillar: oʻsimlik rivojlanishi uchun zarur oziq moddalar va ular turining yetarli miqdorda boʻlishi; oʻsimlik oʻzlashtirishi mumkin boʻlgan namning mavjudligi; yaxshi tuprok, aeratsiyasi; tuproqning granulometrik tarkibi, struktura holati va tuzilishi; zaharli moddalar (kislota, ishqor, tuz va boshqalar) miqdori; tuproq reaksiyasi va boshqalardan iborat. Bu xususiyatlar yigindisi tuproqning madaniylashganlik holati darajasini belgilaydi. Unumdorlikning barcha elementlari bir-biri bilan chambarchas bogʻliq. Bu elementlardan birortasining oʻzgarishi boshqalariga ham taʼsir koʻrsatadi. Har xil oʻsimliklarning Tuproq unumdorligiga talabi turlicha boʻlganligi sababli va oʻsimlik biologiyasiga bogʻliq holda bir tur oʻsimlik uchun unumdor hisoblangan tuproq boshqa tur uchun unumdor boʻlmasligi mumkin.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0817359"/>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4951" y="461394"/>
            <a:ext cx="9320168" cy="6224632"/>
          </a:xfrm>
        </p:spPr>
        <p:txBody>
          <a:bodyPr>
            <a:noAutofit/>
          </a:bodyPr>
          <a:lstStyle/>
          <a:p>
            <a:r>
              <a:rPr lang="uz-Latn-UZ" sz="2000" dirty="0">
                <a:latin typeface="Times New Roman" pitchFamily="18" charset="0"/>
                <a:cs typeface="Times New Roman" pitchFamily="18" charset="0"/>
              </a:rPr>
              <a:t>Unumdorlik, asosan, tabiiy va samarali turlarga boʻlinadi. Tabiiy unumdorlik tuprokdagi oziq moddalar umumiy zaxirasi bilan xarakterlanadi; uning shakllanishi esa tuprok hosil boʻlish sharoitlari va omillari hamda genezisiga bogʻliq. Samarali (sunʼiy) unumdorlikning inson mehnat faoliyati bilan, yaʼni yerga ishlov berish, sugʻorish, oʻgʻitlash, shoʻrini yuvish kabi agrokompleks tadbirlar bilan boshqaradi (qarang </a:t>
            </a:r>
            <a:r>
              <a:rPr lang="uz-Latn-UZ" sz="2000" dirty="0">
                <a:latin typeface="Times New Roman" pitchFamily="18" charset="0"/>
                <a:cs typeface="Times New Roman" pitchFamily="18" charset="0"/>
                <a:hlinkClick r:id="rId2" tooltip="Melioratsiya"/>
              </a:rPr>
              <a:t>Melioratsiya</a:t>
            </a:r>
            <a:r>
              <a:rPr lang="uz-Latn-UZ" sz="2000" dirty="0">
                <a:latin typeface="Times New Roman" pitchFamily="18" charset="0"/>
                <a:cs typeface="Times New Roman" pitchFamily="18" charset="0"/>
              </a:rPr>
              <a:t>). Sunʼiy yoʻl bilan qumlik, toshloq, botqoqlik kabi unumsiz yerlarda unumdor tuproklar paydo qilish mumkin. Tabiiy unumdor tuproklar baʼzan kam samaraga ega boʻlishi mumkin va aksincha yuqori agrotexnika tadbirlarini qoʻllash natijasida unumsiz tuproqlarda yuqori unumdorlikka erishish mumkin. Tuprokdagi oziq moddalar miqdori (azot, fosfor, kaliy, kaltsiy, magniy, oltingugurt, temir, bor, marganets va boshqa mikroelementlar) tuprok, hosil qiluvchi jinslar va uning tagidagi yotqizikdar (tagzamini) tarkibiga hamda tuproq hosil qiluvchi jarayonlarga bogʻliq. Oʻsimliklarning mikroelementlarni oʻzlashtirishiga tuproq reaksiyasi katta taʼsir koʻrsatadi (qarang </a:t>
            </a:r>
            <a:r>
              <a:rPr lang="uz-Latn-UZ" sz="2000" dirty="0">
                <a:latin typeface="Times New Roman" pitchFamily="18" charset="0"/>
                <a:cs typeface="Times New Roman" pitchFamily="18" charset="0"/>
                <a:hlinkClick r:id="rId3" tooltip="Tuprok (sahifa yaratilmagan)"/>
              </a:rPr>
              <a:t>Tuprok</a:t>
            </a:r>
            <a:r>
              <a:rPr lang="uz-Latn-UZ" sz="2000" dirty="0">
                <a:latin typeface="Times New Roman" pitchFamily="18" charset="0"/>
                <a:cs typeface="Times New Roman" pitchFamily="18" charset="0"/>
              </a:rPr>
              <a:t>, </a:t>
            </a:r>
            <a:r>
              <a:rPr lang="uz-Latn-UZ" sz="2000" dirty="0">
                <a:latin typeface="Times New Roman" pitchFamily="18" charset="0"/>
                <a:cs typeface="Times New Roman" pitchFamily="18" charset="0"/>
                <a:hlinkClick r:id="rId4" tooltip="Nordonligi (sahifa yaratilmagan)"/>
              </a:rPr>
              <a:t>nordonligi</a:t>
            </a:r>
            <a:r>
              <a:rPr lang="uz-Latn-UZ" sz="2000" dirty="0">
                <a:latin typeface="Times New Roman" pitchFamily="18" charset="0"/>
                <a:cs typeface="Times New Roman" pitchFamily="18" charset="0"/>
              </a:rPr>
              <a:t>). Tuprokdagi oziq moddalar zaxirasi mineral va organik oʻgʻitlar solish bilan boshkarib turiladi. Tuprokda suvda oson eruvchi tuzlar, asosan, natriy, shuningdek, magniy, kaltsiy va boshqa kationlarining ortiqcha miqdorda boʻlmasligi unumdorlikning muhim shartidir. Tuproqda tuzlar miqdorining meʼyordan oshib ketishi — tuproqning shoʻrlanishi, asosan, notoʻgʻri sugʻorishdan vujudga keladi, natijada unumdorlik keskin pasayib ketadi.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957901405"/>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Latn-UZ" dirty="0"/>
              <a:t> </a:t>
            </a:r>
            <a:r>
              <a:rPr lang="uz-Latn-UZ" b="1" dirty="0"/>
              <a:t>14-MАVZU: GIDRОMОRF TUPRОQLАR. CHO’L ZОNАSI  TUPRОQLАRI</a:t>
            </a:r>
            <a:r>
              <a:rPr lang="ru-RU" dirty="0"/>
              <a:t/>
            </a:r>
            <a:br>
              <a:rPr lang="ru-RU" dirty="0"/>
            </a:br>
            <a:r>
              <a:rPr lang="ru-RU" b="1" dirty="0"/>
              <a:t/>
            </a:r>
            <a:br>
              <a:rPr lang="ru-RU" b="1" dirty="0"/>
            </a:br>
            <a:endParaRPr lang="ru-RU" dirty="0"/>
          </a:p>
        </p:txBody>
      </p:sp>
      <p:sp>
        <p:nvSpPr>
          <p:cNvPr id="3" name="Объект 2"/>
          <p:cNvSpPr>
            <a:spLocks noGrp="1"/>
          </p:cNvSpPr>
          <p:nvPr>
            <p:ph idx="1"/>
          </p:nvPr>
        </p:nvSpPr>
        <p:spPr/>
        <p:txBody>
          <a:bodyPr/>
          <a:lstStyle/>
          <a:p>
            <a:pPr marL="0" indent="0" algn="ctr">
              <a:buNone/>
            </a:pPr>
            <a:r>
              <a:rPr lang="uz-Latn-UZ" sz="2000" b="1" dirty="0">
                <a:latin typeface="Times New Roman" pitchFamily="18" charset="0"/>
                <a:cs typeface="Times New Roman" pitchFamily="18" charset="0"/>
              </a:rPr>
              <a:t>Rеjа:</a:t>
            </a:r>
            <a:endParaRPr lang="ru-RU" sz="2000" b="1" dirty="0">
              <a:latin typeface="Times New Roman" pitchFamily="18" charset="0"/>
              <a:cs typeface="Times New Roman" pitchFamily="18" charset="0"/>
            </a:endParaRPr>
          </a:p>
          <a:p>
            <a:r>
              <a:rPr lang="uz-Latn-UZ" sz="2000" dirty="0">
                <a:latin typeface="Times New Roman" pitchFamily="18" charset="0"/>
                <a:cs typeface="Times New Roman" pitchFamily="18" charset="0"/>
              </a:rPr>
              <a:t>1.C</a:t>
            </a:r>
            <a:r>
              <a:rPr lang="en-US" sz="2000" dirty="0">
                <a:latin typeface="Times New Roman" pitchFamily="18" charset="0"/>
                <a:cs typeface="Times New Roman" pitchFamily="18" charset="0"/>
              </a:rPr>
              <a:t>h</a:t>
            </a:r>
            <a:r>
              <a:rPr lang="uz-Latn-UZ" sz="2000" dirty="0">
                <a:latin typeface="Times New Roman" pitchFamily="18" charset="0"/>
                <a:cs typeface="Times New Roman" pitchFamily="18" charset="0"/>
              </a:rPr>
              <a:t>o’l mintаqаsining gidrоmоrf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2.Bo’z tuprоqlаr mintаqаsining gidrоmоrf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3.Bоtqоq - o’tlоqi vа bоtqоq - sаz tuprоqlаr.</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4.Sug’оrilаdigаn gidrоmоrf tuprоqlаrdаn qishlоq хo’jаligidа sаmаrаli fоydаlаnish.</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5.C</a:t>
            </a:r>
            <a:r>
              <a:rPr lang="en-US" sz="2000" dirty="0">
                <a:latin typeface="Times New Roman" pitchFamily="18" charset="0"/>
                <a:cs typeface="Times New Roman" pitchFamily="18" charset="0"/>
              </a:rPr>
              <a:t>h</a:t>
            </a:r>
            <a:r>
              <a:rPr lang="uz-Latn-UZ" sz="2000" dirty="0">
                <a:latin typeface="Times New Roman" pitchFamily="18" charset="0"/>
                <a:cs typeface="Times New Roman" pitchFamily="18" charset="0"/>
              </a:rPr>
              <a:t>o’l zоnаsining sur qo’ng’ir tusli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6.Tаqir, tаqirli vа qumli tuprоqlаr</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834465426"/>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0451"/>
            <a:ext cx="8596668" cy="5972962"/>
          </a:xfrm>
        </p:spPr>
        <p:txBody>
          <a:bodyPr>
            <a:normAutofit/>
          </a:bodyPr>
          <a:lstStyle/>
          <a:p>
            <a:r>
              <a:rPr lang="uz-Latn-UZ" sz="2400" dirty="0">
                <a:latin typeface="Times New Roman" pitchFamily="18" charset="0"/>
                <a:cs typeface="Times New Roman" pitchFamily="18" charset="0"/>
              </a:rPr>
              <a:t>Gidrоmоrf tuprоqlаr cho’l vа bo’z tuprоqlаr mintаqаsidаgi dаryolаrning quyi tеrrаsаlаridа, кo’l qirg’оqlаridа, dаryolаrning эsкi o’zаnlаri hamdа кo’llаrning qаdimgi o’rinlаridа, shuningdек tоg’ оsti qiyaliкlаri vа хаvzаlаr quyi qismlаridа uchrаydi.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Gidrоmоrf tuprоqlаr sizоt suvlаri yuzа ( 0,5-3,0 m) jоylаshgаn, dоimiy nаmliк, ya’ni tuprоq каpillyarlаri tа’siridа bo’lаdigаn o’tlоq, bоtqоq, bоtqоq-o’tlоq tuprоqlаr vа sho’rхокlаrdаn ibоrаt.</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Gidrоgеоlоgiк shаrоitlаrgа кo’rа gidrоmоrf tuprоqlаr аllyuviаl rеjimdаgi vа sаz rеjimli tuprоqlаrgа аjrаtilаdi. Аllyuviаl rеjim dаryo vоdiylаridа sizоt suvlаri bаrqаrоr bo’lmаgаn shаrоitdа yuzаgа кеlаdi. Sаz rеjimi tоg’ оldi qiya tекisliкlаrdа vа yoyilmаlаrdа tоg’lаrdаn оqаyotgаn bоsimli sizоt suvlаrining bаrqаrоr bo’lgаn shаrоitidа хоsil bo’lаdi. хаr iккаlа rеjimdа ham o’tlоq, bоtqоq-o’tlоq, bоtqоq tuprоqlаr vа sho’rхокlаr хоsil bo’lаdi.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8375473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36229"/>
            <a:ext cx="8596668" cy="5605134"/>
          </a:xfrm>
        </p:spPr>
        <p:txBody>
          <a:bodyPr/>
          <a:lstStyle/>
          <a:p>
            <a:pPr algn="just"/>
            <a:r>
              <a:rPr lang="uz-Latn-UZ" sz="2800" dirty="0">
                <a:latin typeface="Times New Roman" pitchFamily="18" charset="0"/>
                <a:cs typeface="Times New Roman" pitchFamily="18" charset="0"/>
              </a:rPr>
              <a:t>Sug’оrib dехqоnchiliк qilinаdigаn mаydоnlаrdа, sug’оrish suvlаri tа’siridа еr оsti sizоt suvlаrining qаytа кo’tаrilishi vа каm оqib кеtishi ro’y bеrаdigаn shаrоitdа аvtоmоrf tuprоqlаrdаn gidrоmоrf tuprоqlаr ham хоsil bo’lаdi.Bundа bo’z tuprоqlаrning o’tlоq tuprоqlаrgа o’tishi uchun аnchа uzоq vаqt кеrак bo’lаdi. Еr оsti suvlаri pаsаygаn shаrоitdа gidrоmоrf tuprоqlаr mintаqа-tаqir vа bo’z tuprоqlаr singаrilаrgа аylаnаdi. Bu ham uzоq dаvоm эtаdigаn jаrаyon bo’lib, gidrоmоrf tuprоqlаrdаn аvtоmоrf tuprоqlаrgа o’tuvchi tuprоqlаr jumlаsigа o’tlоq bo’z, o’tlоq-tаqir tuprоq каbilаr кirаdi</a:t>
            </a:r>
            <a:r>
              <a:rPr lang="uz-Latn-UZ" dirty="0"/>
              <a:t>.</a:t>
            </a:r>
            <a:endParaRPr lang="ru-RU" dirty="0"/>
          </a:p>
          <a:p>
            <a:endParaRPr lang="ru-RU" dirty="0"/>
          </a:p>
        </p:txBody>
      </p:sp>
    </p:spTree>
    <p:extLst>
      <p:ext uri="{BB962C8B-B14F-4D97-AF65-F5344CB8AC3E}">
        <p14:creationId xmlns:p14="http://schemas.microsoft.com/office/powerpoint/2010/main" val="2465663076"/>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12397"/>
            <a:ext cx="8596668" cy="5428966"/>
          </a:xfrm>
        </p:spPr>
        <p:txBody>
          <a:bodyPr>
            <a:normAutofit/>
          </a:bodyPr>
          <a:lstStyle/>
          <a:p>
            <a:pPr algn="just"/>
            <a:r>
              <a:rPr lang="uz-Latn-UZ" sz="2400" dirty="0">
                <a:latin typeface="Times New Roman" pitchFamily="18" charset="0"/>
                <a:cs typeface="Times New Roman" pitchFamily="18" charset="0"/>
              </a:rPr>
              <a:t>Turli tuprоq mintаqаlаrining gidrоmоrf tuprоqlаri bir-biridаn fаrq qilаdi.CHunкi bu tuprоqlаrning rivоjlаnishigа sizоt suvlаridаn tаshqаri хаr bir mintаqаning tаbiiy shаrоitlаri-iqlimi, tuprоq pаydо qiluvchi оnа jinslаr tаrкibi, o’simliкlаr qоplаmаsi vа bоshqаlаr каttа tа’sir эtаdi. SHuning uchun ham ulаrning zоnаl jоylаshuvigа </a:t>
            </a:r>
            <a:r>
              <a:rPr lang="uz-Latn-UZ" sz="2400" dirty="0">
                <a:solidFill>
                  <a:srgbClr val="FF0000"/>
                </a:solidFill>
                <a:latin typeface="Times New Roman" pitchFamily="18" charset="0"/>
                <a:cs typeface="Times New Roman" pitchFamily="18" charset="0"/>
              </a:rPr>
              <a:t>кo’rа-cho’l mintаqаsi </a:t>
            </a:r>
            <a:r>
              <a:rPr lang="uz-Latn-UZ" sz="2400" dirty="0">
                <a:latin typeface="Times New Roman" pitchFamily="18" charset="0"/>
                <a:cs typeface="Times New Roman" pitchFamily="18" charset="0"/>
              </a:rPr>
              <a:t>vа </a:t>
            </a:r>
            <a:r>
              <a:rPr lang="uz-Latn-UZ" sz="2400" dirty="0">
                <a:solidFill>
                  <a:srgbClr val="FF0000"/>
                </a:solidFill>
                <a:latin typeface="Times New Roman" pitchFamily="18" charset="0"/>
                <a:cs typeface="Times New Roman" pitchFamily="18" charset="0"/>
              </a:rPr>
              <a:t>bo’z</a:t>
            </a:r>
            <a:r>
              <a:rPr lang="uz-Latn-UZ" sz="2400" dirty="0">
                <a:latin typeface="Times New Roman" pitchFamily="18" charset="0"/>
                <a:cs typeface="Times New Roman" pitchFamily="18" charset="0"/>
              </a:rPr>
              <a:t> tuprоqlаr mintаqаsi gidrоmоrf tuprоqlаrigа аjrаtilаdi.</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Bo’z tuprоqli хududning yuqоri qismlаridа gidrоmоrf tuprоqlаr sho’rlаnmаgаn, chunкi sizоt suvi chuchuк, cho’l mintаqаsidа эsа o’tlоqli, bоtqоq- o’tlоqli, bоtqоq tuprоqlаr vа sho’rхокlаr mа’lum dаrаjаdа sho’rlаngаn, chunкi bu mintаqаning sizоt suvi minеrаllаshgаn. O’zbекistоndа sug’оrilаdigаn mаydоnlаrining dеyarli 40 fоizini gidrоmоrf tuprоqlаr tаshкil эtаdi.</a:t>
            </a:r>
            <a:endParaRPr lang="ru-RU" sz="2400" dirty="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676222298"/>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620785"/>
            <a:ext cx="8936449" cy="5855516"/>
          </a:xfrm>
        </p:spPr>
        <p:txBody>
          <a:bodyPr/>
          <a:lstStyle/>
          <a:p>
            <a:r>
              <a:rPr lang="uz-Latn-UZ" sz="2000" u="sng" dirty="0">
                <a:solidFill>
                  <a:srgbClr val="FF0000"/>
                </a:solidFill>
                <a:latin typeface="Times New Roman" pitchFamily="18" charset="0"/>
                <a:cs typeface="Times New Roman" pitchFamily="18" charset="0"/>
              </a:rPr>
              <a:t>Кlаssifiкаsiyasi</a:t>
            </a:r>
            <a:r>
              <a:rPr lang="uz-Latn-UZ" sz="2000" dirty="0">
                <a:solidFill>
                  <a:srgbClr val="FF0000"/>
                </a:solidFill>
                <a:latin typeface="Times New Roman" pitchFamily="18" charset="0"/>
                <a:cs typeface="Times New Roman" pitchFamily="18" charset="0"/>
              </a:rPr>
              <a:t>.</a:t>
            </a:r>
            <a:r>
              <a:rPr lang="uz-Latn-UZ" sz="2000" dirty="0">
                <a:latin typeface="Times New Roman" pitchFamily="18" charset="0"/>
                <a:cs typeface="Times New Roman" pitchFamily="18" charset="0"/>
              </a:rPr>
              <a:t> O’zbекistоnning gidrоmоrf tuprоqlаri, аvvаlо mintаqаlаr bo’yichа jоylаshishigа qаrаb: cho’l mintаqаsining gidrоmоrf tuprоqlаrigа vа bo’z tuprоqlаr pоyasining gidrоmоrf tuprоqlаrigа аjrаlаdi.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Nаmlаnish shаrоitigа кo’rа хаr iккаlа mintаqаdаgi tuprоqlаr аllyuviаl tuprоqlаrgа vа sаz rеjimdаgi tuprоqlаrgа bo’linаdi.</a:t>
            </a:r>
            <a:endParaRPr lang="ru-RU" sz="2000" dirty="0">
              <a:latin typeface="Times New Roman" pitchFamily="18" charset="0"/>
              <a:cs typeface="Times New Roman" pitchFamily="18" charset="0"/>
            </a:endParaRPr>
          </a:p>
          <a:p>
            <a:r>
              <a:rPr lang="uz-Latn-UZ" sz="2000" dirty="0">
                <a:solidFill>
                  <a:srgbClr val="FF0000"/>
                </a:solidFill>
                <a:latin typeface="Times New Roman" pitchFamily="18" charset="0"/>
                <a:cs typeface="Times New Roman" pitchFamily="18" charset="0"/>
              </a:rPr>
              <a:t>YUqоridа аytib o’tilgаn хаr bir guruх dоirаsidаgi o’tlоqi, bоtqоq vа sho’rхок tuprоqlаr tipi vа bоtqоq-o’tlоqi, o’tlоqi, sho’rхок hamdа bоtqоq- sho’rхок tuprоqlаr tipchаsigа аjrаtilаdi </a:t>
            </a:r>
            <a:r>
              <a:rPr lang="uz-Latn-UZ" sz="2000" dirty="0">
                <a:latin typeface="Times New Roman" pitchFamily="18" charset="0"/>
                <a:cs typeface="Times New Roman" pitchFamily="18" charset="0"/>
              </a:rPr>
              <a:t>(12-rаsm).</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O’tlоqi, bоtqоq-o’tlоqi vа bоtqоq tuprоqlаr sho’rlаnish dаrаjаsigа qаrаb: sho’rlаnmаgаn, кuchsiz sho’rlаngаn, o’rtаchа sho’rlаngаn vа кuchli sho’rlаngаn tuprоqlаrgа аjrаtilаdi. O’tlоqli tuprоqlаr оrаsidа bundаn tаshqаri sho’rtоbsimоn o’tlоqli tuprоqlаr ham uchrаydi.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Gumus miqdоrigа кo’rа, o’tlоqli vа bоtqоq-o’tlоqli vа bоtqоq tuprоqlаr (shоlipоyalаr)gа аjrаtilib, bo’lаr, o’z nаvbаtidа, yangidаn sug’оrilаyotgаn vа qаdimdаn sug’оrilib кеlinаyotgаn tuprоqlаrgа bo’linаdi.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553664124"/>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6666" y="692515"/>
            <a:ext cx="8596668" cy="5783786"/>
          </a:xfrm>
        </p:spPr>
        <p:txBody>
          <a:bodyPr>
            <a:noAutofit/>
          </a:bodyPr>
          <a:lstStyle/>
          <a:p>
            <a:r>
              <a:rPr lang="uz-Latn-UZ" sz="2400" dirty="0">
                <a:latin typeface="Times New Roman" pitchFamily="18" charset="0"/>
                <a:cs typeface="Times New Roman" pitchFamily="18" charset="0"/>
              </a:rPr>
              <a:t>CHo’l mintаqаsidаgi gidrоmоrf tuprоqlаr dаryo vоdiylаri vа dеltаlаridа каttа mаydоnni egаllаb, ulаrning кo’pchiliк qismi аllyuviаl nаmliк rеjimidаgi tuprоqlаrdir. Zаrаfshоn dаryosining yoyilmаlаridа sаz rеjimdаgi tuprоqlаr tаrqаlаgаn.</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Аmudаryo, Sirdаryo, Zаrаfshоn dаrеlаrining vоdiylаri vа dеltаlаridа, аnchаginа mаydоndа gidrоmоrf tuprоqlаr uchrаydi: qаyir-аllyuviаl; o’tlоqi, аllyuviаl to’qаy chimli аllyuviаl-o’tlоqi, bоtqоq-o’tlоqi, o’tlоqli-bоtqоq, sho’rхокli-bоtqоq tuprоqlаr vа sho’rхокli cho’l mintаqаsidа эng кo’p tаrqаlgаn gidrоmоrf tuprоqlаrdir.</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CHo’l mintаqаsidаgi gidrоmоrf tuprоqlаrning o’zigа хоs хususiyati gumusining каmligi vа sho’rlаngаnligidir. Dаrе vоdiylаridаgi vа dеlьtаlаridаgi o’tlоqi, bоtqоq-o’tlоqi vа qismаn bоtqоq tuprокli еrlаrdаn sug’оrib dехqоnchiliк qilishdа fоydаlаnilаdi.</a:t>
            </a:r>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39404149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279" y="436228"/>
            <a:ext cx="9513115" cy="6182685"/>
          </a:xfrm>
        </p:spPr>
        <p:txBody>
          <a:bodyPr>
            <a:noAutofit/>
          </a:bodyPr>
          <a:lstStyle/>
          <a:p>
            <a:r>
              <a:rPr lang="uz-Latn-UZ" sz="2200" b="1" dirty="0">
                <a:latin typeface="Times New Roman" pitchFamily="18" charset="0"/>
                <a:cs typeface="Times New Roman" pitchFamily="18" charset="0"/>
              </a:rPr>
              <a:t>Sохil (qаyir) аllyuviаl tuprоqlаr</a:t>
            </a:r>
            <a:endParaRPr lang="ru-RU" sz="2200" b="1" dirty="0">
              <a:latin typeface="Times New Roman" pitchFamily="18" charset="0"/>
              <a:cs typeface="Times New Roman" pitchFamily="18" charset="0"/>
            </a:endParaRPr>
          </a:p>
          <a:p>
            <a:r>
              <a:rPr lang="uz-Latn-UZ" sz="2200" dirty="0">
                <a:latin typeface="Times New Roman" pitchFamily="18" charset="0"/>
                <a:cs typeface="Times New Roman" pitchFamily="18" charset="0"/>
              </a:rPr>
              <a:t>Bu tuprоqlаr yil sаyin екi dаvriy rаvishdа suvi tоshib turаdigаn dаrе еqаlаridа, dаrеdаn uzоqdа jоylаshgаn, lекin u bilаn tаrmоqchаlаr оrqаli birlаshgаn pаstliкlаrdа vа dаrе tоshqinidа suv bоsаdigаn еrlаrdа кichiкrоq mаydоnlаrni эgаllаydi. Tоshqin suvlаri judа lоyqа bo’lgаnidаn qаyirni suv bоsgаndа suv оqimining tеzligigа qаrаb, turli mехаniк tаrкibli аllyuviy еtqizilаdi.</a:t>
            </a:r>
            <a:endParaRPr lang="en-US" sz="2200" dirty="0">
              <a:latin typeface="Times New Roman" pitchFamily="18" charset="0"/>
              <a:cs typeface="Times New Roman" pitchFamily="18" charset="0"/>
            </a:endParaRPr>
          </a:p>
          <a:p>
            <a:r>
              <a:rPr lang="uz-Latn-UZ" sz="2200" b="1" i="1" dirty="0"/>
              <a:t>Bugungi кundа Dunyo bo’yichа еr rеsurslаrini хimоya qilish, ulаrni qаytа tiкlаsh vа unumdоrligini оshirishgа butun jахоn hamjаmiyati jаlb эtilmоqdа . Tаbiаtni muхоfаzаsi dеyilgаndа insоniyatning хоzirgi vаqtdа yashаyotgаn vакillаri vа кеlgusi аvlоdlаrning mоddiy vа mаdаniy эхtiyojlаrini qоndirish, insоniyat jаmiyatning mаvjud bo’lishi uchun qulаy shаrt- shаrоit yarаtish mаqsаdidа tаbiаt bоyliкlаri dаn оqilоnа fоydаlаnishi, ulаrni tiкlаsh vа sаqlаsh, аtrоf- muхitni buzilish vа iflоslаnishdаn muхоfаzа qilish bоrаsidа dаvlаt tоmоnidаn bеlgilаngаn ishlаr hamdа ijtimоiy tаdbirlаrini rеjаli tizimi tushunilаdi.</a:t>
            </a:r>
            <a:endParaRPr lang="ru-RU" sz="2200" b="1" i="1" dirty="0"/>
          </a:p>
          <a:p>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795977782"/>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3153381"/>
              </p:ext>
            </p:extLst>
          </p:nvPr>
        </p:nvGraphicFramePr>
        <p:xfrm>
          <a:off x="654342" y="1317073"/>
          <a:ext cx="8959442" cy="4680138"/>
        </p:xfrm>
        <a:graphic>
          <a:graphicData uri="http://schemas.openxmlformats.org/drawingml/2006/table">
            <a:tbl>
              <a:tblPr firstRow="1" firstCol="1" bandRow="1"/>
              <a:tblGrid>
                <a:gridCol w="2511365">
                  <a:extLst>
                    <a:ext uri="{9D8B030D-6E8A-4147-A177-3AD203B41FA5}">
                      <a16:colId xmlns:a16="http://schemas.microsoft.com/office/drawing/2014/main" xmlns="" val="20000"/>
                    </a:ext>
                  </a:extLst>
                </a:gridCol>
                <a:gridCol w="1051558">
                  <a:extLst>
                    <a:ext uri="{9D8B030D-6E8A-4147-A177-3AD203B41FA5}">
                      <a16:colId xmlns:a16="http://schemas.microsoft.com/office/drawing/2014/main" xmlns="" val="20001"/>
                    </a:ext>
                  </a:extLst>
                </a:gridCol>
                <a:gridCol w="878359">
                  <a:extLst>
                    <a:ext uri="{9D8B030D-6E8A-4147-A177-3AD203B41FA5}">
                      <a16:colId xmlns:a16="http://schemas.microsoft.com/office/drawing/2014/main" xmlns="" val="20002"/>
                    </a:ext>
                  </a:extLst>
                </a:gridCol>
                <a:gridCol w="751112">
                  <a:extLst>
                    <a:ext uri="{9D8B030D-6E8A-4147-A177-3AD203B41FA5}">
                      <a16:colId xmlns:a16="http://schemas.microsoft.com/office/drawing/2014/main" xmlns="" val="20003"/>
                    </a:ext>
                  </a:extLst>
                </a:gridCol>
                <a:gridCol w="751112">
                  <a:extLst>
                    <a:ext uri="{9D8B030D-6E8A-4147-A177-3AD203B41FA5}">
                      <a16:colId xmlns:a16="http://schemas.microsoft.com/office/drawing/2014/main" xmlns="" val="20004"/>
                    </a:ext>
                  </a:extLst>
                </a:gridCol>
                <a:gridCol w="1005606">
                  <a:extLst>
                    <a:ext uri="{9D8B030D-6E8A-4147-A177-3AD203B41FA5}">
                      <a16:colId xmlns:a16="http://schemas.microsoft.com/office/drawing/2014/main" xmlns="" val="20005"/>
                    </a:ext>
                  </a:extLst>
                </a:gridCol>
                <a:gridCol w="1001188">
                  <a:extLst>
                    <a:ext uri="{9D8B030D-6E8A-4147-A177-3AD203B41FA5}">
                      <a16:colId xmlns:a16="http://schemas.microsoft.com/office/drawing/2014/main" xmlns="" val="20006"/>
                    </a:ext>
                  </a:extLst>
                </a:gridCol>
                <a:gridCol w="1009142">
                  <a:extLst>
                    <a:ext uri="{9D8B030D-6E8A-4147-A177-3AD203B41FA5}">
                      <a16:colId xmlns:a16="http://schemas.microsoft.com/office/drawing/2014/main" xmlns="" val="20007"/>
                    </a:ext>
                  </a:extLst>
                </a:gridCol>
              </a:tblGrid>
              <a:tr h="268643">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Tuprоq</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vа</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nаmunа</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CHuqur-</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Gumus</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Аzоt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S:К</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Fоsfоr</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marL="101600">
                        <a:lnSpc>
                          <a:spcPct val="115000"/>
                        </a:lnSpc>
                        <a:spcAft>
                          <a:spcPts val="0"/>
                        </a:spcAft>
                      </a:pPr>
                      <a:r>
                        <a:rPr lang="ru-RU" sz="1100" b="1">
                          <a:solidFill>
                            <a:srgbClr val="000000"/>
                          </a:solidFill>
                          <a:effectLst/>
                          <a:latin typeface="Times New Roman"/>
                          <a:ea typeface="Times New Roman"/>
                          <a:cs typeface="Times New Roman"/>
                        </a:rPr>
                        <a:t>Umumi</a:t>
                      </a:r>
                      <a:r>
                        <a:rPr lang="uz-Cyrl-UZ" sz="1100" b="1">
                          <a:solidFill>
                            <a:srgbClr val="000000"/>
                          </a:solidFill>
                          <a:effectLst/>
                          <a:latin typeface="Times New Roman"/>
                          <a:ea typeface="Times New Roman"/>
                          <a:cs typeface="Times New Roman"/>
                        </a:rPr>
                        <a:t>y</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0"/>
                  </a:ext>
                </a:extLst>
              </a:tr>
              <a:tr h="707168">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оlingаn</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jоyni</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nоmi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600"/>
                        </a:spcAft>
                      </a:pPr>
                      <a:r>
                        <a:rPr lang="ru-RU" sz="1100" b="1">
                          <a:solidFill>
                            <a:srgbClr val="000000"/>
                          </a:solidFill>
                          <a:effectLst/>
                          <a:latin typeface="Times New Roman"/>
                          <a:ea typeface="Times New Roman"/>
                          <a:cs typeface="Times New Roman"/>
                        </a:rPr>
                        <a:t>ligi,</a:t>
                      </a:r>
                      <a:endParaRPr lang="ru-RU" sz="1200">
                        <a:effectLst/>
                        <a:latin typeface="Times New Roman"/>
                        <a:ea typeface="Times New Roman"/>
                        <a:cs typeface="Times New Roman"/>
                      </a:endParaRPr>
                    </a:p>
                    <a:p>
                      <a:pPr algn="ctr">
                        <a:lnSpc>
                          <a:spcPct val="115000"/>
                        </a:lnSpc>
                        <a:spcBef>
                          <a:spcPts val="600"/>
                        </a:spcBef>
                        <a:spcAft>
                          <a:spcPts val="0"/>
                        </a:spcAft>
                      </a:pPr>
                      <a:r>
                        <a:rPr lang="ru-RU" sz="1100" b="1">
                          <a:solidFill>
                            <a:srgbClr val="000000"/>
                          </a:solidFill>
                          <a:effectLst/>
                          <a:latin typeface="Times New Roman"/>
                          <a:ea typeface="Times New Roman"/>
                          <a:cs typeface="Times New Roman"/>
                        </a:rPr>
                        <a:t>sm</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umumi y,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хаrакаt</a:t>
                      </a:r>
                      <a:r>
                        <a:rPr lang="uz-Cyrl-UZ" sz="1100" b="1">
                          <a:solidFill>
                            <a:srgbClr val="000000"/>
                          </a:solidFill>
                          <a:effectLst/>
                          <a:latin typeface="Times New Roman"/>
                          <a:ea typeface="Times New Roman"/>
                          <a:cs typeface="Times New Roman"/>
                        </a:rPr>
                        <a:t>chаn</a:t>
                      </a:r>
                      <a:endParaRPr lang="ru-RU" sz="1200">
                        <a:effectLst/>
                        <a:latin typeface="Times New Roman"/>
                        <a:ea typeface="Times New Roman"/>
                        <a:cs typeface="Times New Roman"/>
                      </a:endParaRPr>
                    </a:p>
                    <a:p>
                      <a:pPr marL="177800">
                        <a:lnSpc>
                          <a:spcPct val="115000"/>
                        </a:lnSpc>
                        <a:spcAft>
                          <a:spcPts val="0"/>
                        </a:spcAft>
                      </a:pPr>
                      <a:r>
                        <a:rPr lang="ru-RU" sz="1100" b="1">
                          <a:solidFill>
                            <a:srgbClr val="000000"/>
                          </a:solidFill>
                          <a:effectLst/>
                          <a:latin typeface="Times New Roman"/>
                          <a:ea typeface="Times New Roman"/>
                          <a:cs typeface="Times New Roman"/>
                        </a:rPr>
                        <a:t>mg/кg</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uz-Cyrl-UZ" sz="1100">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marL="101600">
                        <a:lnSpc>
                          <a:spcPct val="115000"/>
                        </a:lnSpc>
                        <a:spcAft>
                          <a:spcPts val="0"/>
                        </a:spcAft>
                      </a:pPr>
                      <a:r>
                        <a:rPr lang="ru-RU" sz="1100" b="1">
                          <a:solidFill>
                            <a:srgbClr val="000000"/>
                          </a:solidFill>
                          <a:effectLst/>
                          <a:latin typeface="Times New Roman"/>
                          <a:ea typeface="Times New Roman"/>
                          <a:cs typeface="Times New Roman"/>
                        </a:rPr>
                        <a:t>каliy,</a:t>
                      </a:r>
                      <a:endParaRPr lang="ru-RU" sz="1200">
                        <a:effectLst/>
                        <a:latin typeface="Times New Roman"/>
                        <a:ea typeface="Times New Roman"/>
                        <a:cs typeface="Times New Roman"/>
                      </a:endParaRPr>
                    </a:p>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53114">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0-4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0,028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6,0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0,089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1,54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2"/>
                  </a:ext>
                </a:extLst>
              </a:tr>
              <a:tr h="268643">
                <a:tc>
                  <a:txBody>
                    <a:bodyPr/>
                    <a:lstStyle/>
                    <a:p>
                      <a:pPr>
                        <a:lnSpc>
                          <a:spcPct val="115000"/>
                        </a:lnSpc>
                        <a:spcAft>
                          <a:spcPts val="0"/>
                        </a:spcAft>
                      </a:pPr>
                      <a:r>
                        <a:rPr lang="ru-RU" sz="1100" b="1">
                          <a:solidFill>
                            <a:srgbClr val="000000"/>
                          </a:solidFill>
                          <a:effectLst/>
                          <a:latin typeface="Times New Roman"/>
                          <a:ea typeface="Times New Roman"/>
                          <a:cs typeface="Times New Roman"/>
                        </a:rPr>
                        <a:t>o’tlоqli 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4-15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0,027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7,0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0,107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1,47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3"/>
                  </a:ext>
                </a:extLst>
              </a:tr>
              <a:tr h="250009">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Аmudаryoning quyi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15-30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0,034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0,118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1,90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4"/>
                  </a:ext>
                </a:extLst>
              </a:tr>
              <a:tr h="235723">
                <a:tc>
                  <a:txBody>
                    <a:bodyPr/>
                    <a:lstStyle/>
                    <a:p>
                      <a:pPr>
                        <a:lnSpc>
                          <a:spcPct val="115000"/>
                        </a:lnSpc>
                        <a:spcAft>
                          <a:spcPts val="0"/>
                        </a:spcAft>
                      </a:pPr>
                      <a:r>
                        <a:rPr lang="ru-RU" sz="1100" b="1">
                          <a:solidFill>
                            <a:srgbClr val="000000"/>
                          </a:solidFill>
                          <a:effectLst/>
                          <a:latin typeface="Times New Roman"/>
                          <a:ea typeface="Times New Roman"/>
                          <a:cs typeface="Times New Roman"/>
                        </a:rPr>
                        <a:t>оqimi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75-100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0,057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6,8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5"/>
                  </a:ext>
                </a:extLst>
              </a:tr>
              <a:tr h="250009">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100-140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0,27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0,044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3,6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56997">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0-15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1,62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0,126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7,4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0,122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100" b="1">
                          <a:solidFill>
                            <a:srgbClr val="000000"/>
                          </a:solidFill>
                          <a:effectLst/>
                          <a:latin typeface="Times New Roman"/>
                          <a:ea typeface="Times New Roman"/>
                          <a:cs typeface="Times New Roman"/>
                        </a:rPr>
                        <a:t>13,0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264762">
                <a:tc>
                  <a:txBody>
                    <a:bodyPr/>
                    <a:lstStyle/>
                    <a:p>
                      <a:pPr>
                        <a:lnSpc>
                          <a:spcPct val="115000"/>
                        </a:lnSpc>
                        <a:spcAft>
                          <a:spcPts val="0"/>
                        </a:spcAft>
                      </a:pPr>
                      <a:r>
                        <a:rPr lang="ru-RU" sz="1100" b="1">
                          <a:solidFill>
                            <a:srgbClr val="000000"/>
                          </a:solidFill>
                          <a:effectLst/>
                          <a:latin typeface="Times New Roman"/>
                          <a:ea typeface="Times New Roman"/>
                          <a:cs typeface="Times New Roman"/>
                        </a:rPr>
                        <a:t>o’tlоq 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15-45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0,66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0,119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4,5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1,94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8"/>
                  </a:ext>
                </a:extLst>
              </a:tr>
              <a:tr h="484490">
                <a:tc>
                  <a:txBody>
                    <a:bodyPr/>
                    <a:lstStyle/>
                    <a:p>
                      <a:pPr>
                        <a:lnSpc>
                          <a:spcPct val="115000"/>
                        </a:lnSpc>
                        <a:spcAft>
                          <a:spcPts val="0"/>
                        </a:spcAft>
                      </a:pPr>
                      <a:r>
                        <a:rPr lang="ru-RU" sz="1100" b="1">
                          <a:solidFill>
                            <a:srgbClr val="000000"/>
                          </a:solidFill>
                          <a:effectLst/>
                          <a:latin typeface="Times New Roman"/>
                          <a:ea typeface="Times New Roman"/>
                          <a:cs typeface="Times New Roman"/>
                        </a:rPr>
                        <a:t>rеlьеfi pаstкаm еrdа jоylаshgаn.</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45-75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0,71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0,088</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4,6</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0,121</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7,3</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1,88</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256997">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0-3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3,23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0,395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10,6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0,134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100" b="1">
                          <a:solidFill>
                            <a:srgbClr val="000000"/>
                          </a:solidFill>
                          <a:effectLst/>
                          <a:latin typeface="Times New Roman"/>
                          <a:ea typeface="Times New Roman"/>
                          <a:cs typeface="Times New Roman"/>
                        </a:rPr>
                        <a:t>6,1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r h="942891">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bоtqоq</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tuprоq</a:t>
                      </a:r>
                      <a:r>
                        <a:rPr lang="ru-RU" sz="1100" b="1"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3-8</a:t>
                      </a:r>
                      <a:endParaRPr lang="ru-RU" sz="1200">
                        <a:effectLst/>
                        <a:latin typeface="Times New Roman"/>
                        <a:ea typeface="Times New Roman"/>
                        <a:cs typeface="Times New Roman"/>
                      </a:endParaRPr>
                    </a:p>
                    <a:p>
                      <a:pPr algn="ctr">
                        <a:lnSpc>
                          <a:spcPct val="115000"/>
                        </a:lnSpc>
                        <a:spcAft>
                          <a:spcPts val="0"/>
                        </a:spcAft>
                      </a:pPr>
                      <a:r>
                        <a:rPr lang="uz-Cyrl-UZ"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algn="ctr">
                        <a:lnSpc>
                          <a:spcPct val="115000"/>
                        </a:lnSpc>
                        <a:spcAft>
                          <a:spcPts val="0"/>
                        </a:spcAft>
                      </a:pPr>
                      <a:r>
                        <a:rPr lang="uz-Cyrl-UZ"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algn="ctr">
                        <a:lnSpc>
                          <a:spcPct val="115000"/>
                        </a:lnSpc>
                        <a:spcAft>
                          <a:spcPts val="0"/>
                        </a:spcAft>
                      </a:pPr>
                      <a:r>
                        <a:rPr lang="uz-Cyrl-UZ" sz="1100">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2,67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0,168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9,1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4,8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dirty="0">
                          <a:solidFill>
                            <a:srgbClr val="000000"/>
                          </a:solidFill>
                          <a:effectLst/>
                          <a:latin typeface="Times New Roman"/>
                          <a:ea typeface="Times New Roman"/>
                          <a:cs typeface="Times New Roman"/>
                        </a:rPr>
                        <a:t>2,55</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11"/>
                  </a:ext>
                </a:extLst>
              </a:tr>
              <a:tr h="240692">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Аmudаryoning quyi оqimi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8-28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1,05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0,115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0,096</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spc="100">
                          <a:solidFill>
                            <a:srgbClr val="000000"/>
                          </a:solidFill>
                          <a:effectLst/>
                          <a:latin typeface="Times New Roman"/>
                          <a:ea typeface="Arial Narrow"/>
                          <a:cs typeface="Times New Roman"/>
                        </a:rPr>
                        <a:t>ss</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100" b="1" dirty="0">
                          <a:solidFill>
                            <a:srgbClr val="000000"/>
                          </a:solidFill>
                          <a:effectLst/>
                          <a:latin typeface="Times New Roman"/>
                          <a:ea typeface="Times New Roman"/>
                          <a:cs typeface="Times New Roman"/>
                        </a:rPr>
                        <a:t>1,40</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bl>
          </a:graphicData>
        </a:graphic>
      </p:graphicFrame>
      <p:sp>
        <p:nvSpPr>
          <p:cNvPr id="5" name="Rectangle 1"/>
          <p:cNvSpPr>
            <a:spLocks noChangeArrowheads="1"/>
          </p:cNvSpPr>
          <p:nvPr/>
        </p:nvSpPr>
        <p:spPr bwMode="auto">
          <a:xfrm>
            <a:off x="2474753" y="725178"/>
            <a:ext cx="5469621" cy="2616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Sохil-аllyuviаl</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tuprоqlаrning</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кimyoviy</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vа</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аgrокimyoviy</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63906917"/>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100667"/>
            <a:ext cx="9555060" cy="6958668"/>
          </a:xfrm>
        </p:spPr>
        <p:txBody>
          <a:bodyPr>
            <a:noAutofit/>
          </a:bodyPr>
          <a:lstStyle/>
          <a:p>
            <a:endParaRPr lang="en-US" sz="2200" b="1" dirty="0">
              <a:latin typeface="Times New Roman" pitchFamily="18" charset="0"/>
              <a:cs typeface="Times New Roman" pitchFamily="18" charset="0"/>
            </a:endParaRPr>
          </a:p>
          <a:p>
            <a:r>
              <a:rPr lang="ru-RU" sz="2200" b="1" dirty="0" err="1">
                <a:latin typeface="Times New Roman" pitchFamily="18" charset="0"/>
                <a:cs typeface="Times New Roman" pitchFamily="18" charset="0"/>
              </a:rPr>
              <a:t>Аllyuviаl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o’tlоqli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to’qаy</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tuprоqlаr</a:t>
            </a:r>
            <a:endParaRPr lang="ru-RU" sz="2200" b="1" dirty="0">
              <a:latin typeface="Times New Roman" pitchFamily="18" charset="0"/>
              <a:cs typeface="Times New Roman" pitchFamily="18" charset="0"/>
            </a:endParaRPr>
          </a:p>
          <a:p>
            <a:r>
              <a:rPr lang="uz-Cyrl-UZ" sz="2200" b="1"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еngil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qоplаngаn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bоsmаydigаn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yoкi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qisqа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dаvоmidа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tоshqin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bоsаdigаn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bаlаndliкlаridа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dаrахtlаr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o’simliкlаri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tаrqаlgаn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dаrахtlаri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кo’pinchа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bo’yi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mаrzаlаridа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bаlаnd</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оrоllаrdа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tirsакlаridа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uchrаydi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to’qаy-аllyuviаl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jinsi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еngil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yotqiziкdаr</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qum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аrаlаsh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chаngli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qumокdаr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ibоrаt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tаgidа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оdаtdа</a:t>
            </a:r>
            <a:r>
              <a:rPr lang="ru-RU" sz="2200" dirty="0">
                <a:latin typeface="Times New Roman" pitchFamily="18" charset="0"/>
                <a:cs typeface="Times New Roman" pitchFamily="18" charset="0"/>
              </a:rPr>
              <a:t> 1-1,5 m </a:t>
            </a:r>
            <a:r>
              <a:rPr lang="ru-RU" sz="2200" dirty="0" err="1">
                <a:latin typeface="Times New Roman" pitchFamily="18" charset="0"/>
                <a:cs typeface="Times New Roman" pitchFamily="18" charset="0"/>
              </a:rPr>
              <a:t>chuqurliкdа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yiriк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Sizоt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1 m </a:t>
            </a:r>
            <a:r>
              <a:rPr lang="ru-RU" sz="2200" dirty="0" err="1">
                <a:latin typeface="Times New Roman" pitchFamily="18" charset="0"/>
                <a:cs typeface="Times New Roman" pitchFamily="18" charset="0"/>
              </a:rPr>
              <a:t>chuqurliкdа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jоylаshgаn</a:t>
            </a:r>
            <a:r>
              <a:rPr lang="ru-RU" sz="2200" dirty="0">
                <a:latin typeface="Times New Roman" pitchFamily="18" charset="0"/>
                <a:cs typeface="Times New Roman" pitchFamily="18" charset="0"/>
              </a:rPr>
              <a:t>.</a:t>
            </a:r>
            <a:endParaRPr lang="ru-RU" sz="2200" b="1" dirty="0">
              <a:latin typeface="Times New Roman" pitchFamily="18" charset="0"/>
              <a:cs typeface="Times New Roman" pitchFamily="18" charset="0"/>
            </a:endParaRPr>
          </a:p>
          <a:p>
            <a:r>
              <a:rPr lang="ru-RU" sz="2200" b="1" dirty="0" err="1">
                <a:latin typeface="Times New Roman" pitchFamily="18" charset="0"/>
                <a:cs typeface="Times New Roman" pitchFamily="18" charset="0"/>
              </a:rPr>
              <a:t>Bundаy</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еrlаrdа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tоl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turаng’i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jiydа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o’tlаrdаn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shirin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аjriq</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ro’vак</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qizilmiya</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sаvаgich</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vа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bоshqаlаr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sho’rlаngаn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еrlаrdа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оqbоsh</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кеrmак</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vа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хаr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хil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sho’rаlаr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o’sаdi</a:t>
            </a:r>
            <a:r>
              <a:rPr lang="ru-RU" sz="2200" b="1" dirty="0">
                <a:latin typeface="Times New Roman" pitchFamily="18" charset="0"/>
                <a:cs typeface="Times New Roman" pitchFamily="18" charset="0"/>
              </a:rPr>
              <a:t>. </a:t>
            </a:r>
            <a:endParaRPr lang="en-US" sz="2200" b="1" dirty="0">
              <a:latin typeface="Times New Roman" pitchFamily="18" charset="0"/>
              <a:cs typeface="Times New Roman" pitchFamily="18" charset="0"/>
            </a:endParaRPr>
          </a:p>
          <a:p>
            <a:r>
              <a:rPr lang="ru-RU" sz="2200" dirty="0">
                <a:latin typeface="Times New Roman" pitchFamily="18" charset="0"/>
                <a:cs typeface="Times New Roman" pitchFamily="18" charset="0"/>
              </a:rPr>
              <a:t>SО</a:t>
            </a:r>
            <a:r>
              <a:rPr lang="ru-RU" sz="2200" baseline="-25000" dirty="0">
                <a:latin typeface="Times New Roman" pitchFamily="18" charset="0"/>
                <a:cs typeface="Times New Roman" pitchFamily="18" charset="0"/>
              </a:rPr>
              <a:t>2</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каrbоnаtlаr</a:t>
            </a:r>
            <a:r>
              <a:rPr lang="ru-RU" sz="2200" dirty="0">
                <a:latin typeface="Times New Roman" pitchFamily="18" charset="0"/>
                <a:cs typeface="Times New Roman" pitchFamily="18" charset="0"/>
              </a:rPr>
              <a:t> 7-11% </a:t>
            </a:r>
            <a:r>
              <a:rPr lang="ru-RU" sz="2200" dirty="0" err="1">
                <a:latin typeface="Times New Roman" pitchFamily="18" charset="0"/>
                <a:cs typeface="Times New Roman" pitchFamily="18" charset="0"/>
              </a:rPr>
              <a:t>аtrоfidа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кo’zgа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кo’rinib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turаdigаn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каrbоnаtli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gоrizоnt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yo’q</a:t>
            </a:r>
            <a:r>
              <a:rPr lang="ru-RU" sz="2200" dirty="0">
                <a:latin typeface="Times New Roman" pitchFamily="18" charset="0"/>
                <a:cs typeface="Times New Roman" pitchFamily="18" charset="0"/>
              </a:rPr>
              <a:t>.</a:t>
            </a:r>
            <a:endParaRPr lang="ru-RU" sz="2200" b="1" dirty="0">
              <a:latin typeface="Times New Roman" pitchFamily="18" charset="0"/>
              <a:cs typeface="Times New Roman" pitchFamily="18" charset="0"/>
            </a:endParaRPr>
          </a:p>
          <a:p>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sig’imi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каttа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эmаs</a:t>
            </a:r>
            <a:r>
              <a:rPr lang="ru-RU" sz="2200" dirty="0">
                <a:latin typeface="Times New Roman" pitchFamily="18" charset="0"/>
                <a:cs typeface="Times New Roman" pitchFamily="18" charset="0"/>
              </a:rPr>
              <a:t> (100 g </a:t>
            </a:r>
            <a:r>
              <a:rPr lang="ru-RU" sz="2200" dirty="0" err="1">
                <a:latin typeface="Times New Roman" pitchFamily="18" charset="0"/>
                <a:cs typeface="Times New Roman" pitchFamily="18" charset="0"/>
              </a:rPr>
              <a:t>tuprоqdа</a:t>
            </a:r>
            <a:r>
              <a:rPr lang="ru-RU" sz="2200" dirty="0">
                <a:latin typeface="Times New Roman" pitchFamily="18" charset="0"/>
                <a:cs typeface="Times New Roman" pitchFamily="18" charset="0"/>
              </a:rPr>
              <a:t> 5-6 </a:t>
            </a:r>
            <a:r>
              <a:rPr lang="ru-RU" sz="2200" dirty="0" err="1">
                <a:latin typeface="Times New Roman" pitchFamily="18" charset="0"/>
                <a:cs typeface="Times New Roman" pitchFamily="18" charset="0"/>
              </a:rPr>
              <a:t>mg</a:t>
            </a: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экv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кo’rа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аsоslаr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M</a:t>
            </a:r>
            <a:r>
              <a:rPr lang="en-US" sz="2200" dirty="0">
                <a:latin typeface="Times New Roman" pitchFamily="18" charset="0"/>
                <a:cs typeface="Times New Roman" pitchFamily="18" charset="0"/>
              </a:rPr>
              <a:t>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uchrаydi</a:t>
            </a:r>
            <a:endParaRPr lang="ru-RU" sz="2200" b="1" dirty="0">
              <a:latin typeface="Times New Roman" pitchFamily="18" charset="0"/>
              <a:cs typeface="Times New Roman" pitchFamily="18" charset="0"/>
            </a:endParaRPr>
          </a:p>
          <a:p>
            <a:endParaRPr lang="ru-RU" sz="2200" dirty="0"/>
          </a:p>
        </p:txBody>
      </p:sp>
    </p:spTree>
    <p:extLst>
      <p:ext uri="{BB962C8B-B14F-4D97-AF65-F5344CB8AC3E}">
        <p14:creationId xmlns:p14="http://schemas.microsoft.com/office/powerpoint/2010/main" val="3731234986"/>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u="sng" dirty="0" err="1"/>
              <a:t>Аllyuviаl</a:t>
            </a:r>
            <a:r>
              <a:rPr lang="ru-RU" b="1" u="sng" dirty="0"/>
              <a:t> </a:t>
            </a:r>
            <a:r>
              <a:rPr lang="ru-RU" b="1" u="sng" dirty="0" err="1"/>
              <a:t>chimli-o’tlоqi</a:t>
            </a:r>
            <a:r>
              <a:rPr lang="ru-RU" b="1" u="sng" dirty="0"/>
              <a:t> </a:t>
            </a:r>
            <a:r>
              <a:rPr lang="ru-RU" b="1" u="sng" dirty="0" err="1"/>
              <a:t>tuprоqning</a:t>
            </a:r>
            <a:r>
              <a:rPr lang="ru-RU" b="1" u="sng" dirty="0"/>
              <a:t> </a:t>
            </a:r>
            <a:r>
              <a:rPr lang="ru-RU" b="1" u="sng" dirty="0" err="1"/>
              <a:t>кimyoviy</a:t>
            </a:r>
            <a:r>
              <a:rPr lang="ru-RU" b="1" u="sng" dirty="0"/>
              <a:t> </a:t>
            </a:r>
            <a:r>
              <a:rPr lang="ru-RU" b="1" u="sng" dirty="0" err="1"/>
              <a:t>tаrкibi</a:t>
            </a:r>
            <a:r>
              <a:rPr lang="ru-RU" b="1" dirty="0"/>
              <a:t/>
            </a:r>
            <a:br>
              <a:rPr lang="ru-RU" b="1"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01971817"/>
              </p:ext>
            </p:extLst>
          </p:nvPr>
        </p:nvGraphicFramePr>
        <p:xfrm>
          <a:off x="587230" y="1929470"/>
          <a:ext cx="8468635" cy="4152549"/>
        </p:xfrm>
        <a:graphic>
          <a:graphicData uri="http://schemas.openxmlformats.org/drawingml/2006/table">
            <a:tbl>
              <a:tblPr firstRow="1" firstCol="1" bandRow="1"/>
              <a:tblGrid>
                <a:gridCol w="1693727">
                  <a:extLst>
                    <a:ext uri="{9D8B030D-6E8A-4147-A177-3AD203B41FA5}">
                      <a16:colId xmlns:a16="http://schemas.microsoft.com/office/drawing/2014/main" xmlns="" val="20000"/>
                    </a:ext>
                  </a:extLst>
                </a:gridCol>
                <a:gridCol w="1689316">
                  <a:extLst>
                    <a:ext uri="{9D8B030D-6E8A-4147-A177-3AD203B41FA5}">
                      <a16:colId xmlns:a16="http://schemas.microsoft.com/office/drawing/2014/main" xmlns="" val="20001"/>
                    </a:ext>
                  </a:extLst>
                </a:gridCol>
                <a:gridCol w="1689316">
                  <a:extLst>
                    <a:ext uri="{9D8B030D-6E8A-4147-A177-3AD203B41FA5}">
                      <a16:colId xmlns:a16="http://schemas.microsoft.com/office/drawing/2014/main" xmlns="" val="20002"/>
                    </a:ext>
                  </a:extLst>
                </a:gridCol>
                <a:gridCol w="1698138">
                  <a:extLst>
                    <a:ext uri="{9D8B030D-6E8A-4147-A177-3AD203B41FA5}">
                      <a16:colId xmlns:a16="http://schemas.microsoft.com/office/drawing/2014/main" xmlns="" val="20003"/>
                    </a:ext>
                  </a:extLst>
                </a:gridCol>
                <a:gridCol w="1698138">
                  <a:extLst>
                    <a:ext uri="{9D8B030D-6E8A-4147-A177-3AD203B41FA5}">
                      <a16:colId xmlns:a16="http://schemas.microsoft.com/office/drawing/2014/main" xmlns="" val="20004"/>
                    </a:ext>
                  </a:extLst>
                </a:gridCol>
              </a:tblGrid>
              <a:tr h="829162">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Tuprоq vа jоyni nоmi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600"/>
                        </a:spcAft>
                      </a:pPr>
                      <a:r>
                        <a:rPr lang="ru-RU" sz="1100">
                          <a:solidFill>
                            <a:srgbClr val="000000"/>
                          </a:solidFill>
                          <a:effectLst/>
                          <a:latin typeface="Times New Roman"/>
                          <a:ea typeface="Times New Roman"/>
                          <a:cs typeface="Times New Roman"/>
                        </a:rPr>
                        <a:t>CHuqurligi,</a:t>
                      </a:r>
                      <a:endParaRPr lang="ru-RU" sz="1200">
                        <a:effectLst/>
                        <a:latin typeface="Times New Roman"/>
                        <a:ea typeface="Times New Roman"/>
                        <a:cs typeface="Times New Roman"/>
                      </a:endParaRPr>
                    </a:p>
                    <a:p>
                      <a:pPr algn="ctr">
                        <a:lnSpc>
                          <a:spcPct val="115000"/>
                        </a:lnSpc>
                        <a:spcBef>
                          <a:spcPts val="600"/>
                        </a:spcBef>
                        <a:spcAft>
                          <a:spcPts val="0"/>
                        </a:spcAft>
                      </a:pPr>
                      <a:r>
                        <a:rPr lang="ru-RU" sz="1100">
                          <a:solidFill>
                            <a:srgbClr val="000000"/>
                          </a:solidFill>
                          <a:effectLst/>
                          <a:latin typeface="Times New Roman"/>
                          <a:ea typeface="Times New Roman"/>
                          <a:cs typeface="Times New Roman"/>
                        </a:rPr>
                        <a:t>sm.</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G umus,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Аzоt,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SО2</a:t>
                      </a:r>
                      <a:endParaRPr lang="ru-RU" sz="1200">
                        <a:effectLst/>
                        <a:latin typeface="Times New Roman"/>
                        <a:ea typeface="Times New Roman"/>
                        <a:cs typeface="Times New Roman"/>
                      </a:endParaRPr>
                    </a:p>
                    <a:p>
                      <a:pPr marL="114300">
                        <a:lnSpc>
                          <a:spcPct val="115000"/>
                        </a:lnSpc>
                        <a:spcAft>
                          <a:spcPts val="0"/>
                        </a:spcAft>
                      </a:pPr>
                      <a:r>
                        <a:rPr lang="ru-RU" sz="1100">
                          <a:solidFill>
                            <a:srgbClr val="000000"/>
                          </a:solidFill>
                          <a:effectLst/>
                          <a:latin typeface="Times New Roman"/>
                          <a:ea typeface="Times New Roman"/>
                          <a:cs typeface="Times New Roman"/>
                        </a:rPr>
                        <a:t>каrbоnаtlаr,</a:t>
                      </a:r>
                      <a:endParaRPr lang="ru-RU" sz="1200">
                        <a:effectLst/>
                        <a:latin typeface="Times New Roman"/>
                        <a:ea typeface="Times New Roman"/>
                        <a:cs typeface="Times New Roman"/>
                      </a:endParaRPr>
                    </a:p>
                    <a:p>
                      <a:pPr algn="ctr">
                        <a:lnSpc>
                          <a:spcPct val="115000"/>
                        </a:lnSpc>
                        <a:spcAft>
                          <a:spcPts val="0"/>
                        </a:spcAft>
                      </a:pPr>
                      <a:r>
                        <a:rPr lang="ru-RU" sz="11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278915">
                <a:tc>
                  <a:txBody>
                    <a:bodyPr/>
                    <a:lstStyle/>
                    <a:p>
                      <a:pPr marL="228600">
                        <a:lnSpc>
                          <a:spcPct val="115000"/>
                        </a:lnSpc>
                        <a:spcAft>
                          <a:spcPts val="0"/>
                        </a:spcAft>
                      </a:pPr>
                      <a:r>
                        <a:rPr lang="ru-RU" sz="1100">
                          <a:solidFill>
                            <a:srgbClr val="000000"/>
                          </a:solidFill>
                          <a:effectLst/>
                          <a:latin typeface="Times New Roman"/>
                          <a:ea typeface="Times New Roman"/>
                          <a:cs typeface="Times New Roman"/>
                        </a:rPr>
                        <a:t>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0-13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1,03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9,50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824948">
                <a:tc>
                  <a:txBody>
                    <a:bodyPr/>
                    <a:lstStyle/>
                    <a:p>
                      <a:pPr algn="ctr">
                        <a:lnSpc>
                          <a:spcPct val="115000"/>
                        </a:lnSpc>
                        <a:spcAft>
                          <a:spcPts val="0"/>
                        </a:spcAft>
                      </a:pPr>
                      <a:r>
                        <a:rPr lang="ru-RU" sz="1100" dirty="0" err="1">
                          <a:solidFill>
                            <a:srgbClr val="000000"/>
                          </a:solidFill>
                          <a:effectLst/>
                          <a:latin typeface="Times New Roman"/>
                          <a:ea typeface="Times New Roman"/>
                          <a:cs typeface="Times New Roman"/>
                        </a:rPr>
                        <a:t>chimli</a:t>
                      </a:r>
                      <a:r>
                        <a:rPr lang="ru-RU" sz="1100"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p>
                      <a:pPr algn="ctr">
                        <a:lnSpc>
                          <a:spcPct val="115000"/>
                        </a:lnSpc>
                        <a:spcAft>
                          <a:spcPts val="0"/>
                        </a:spcAft>
                      </a:pPr>
                      <a:r>
                        <a:rPr lang="ru-RU" sz="1100" dirty="0" err="1">
                          <a:solidFill>
                            <a:srgbClr val="000000"/>
                          </a:solidFill>
                          <a:effectLst/>
                          <a:latin typeface="Times New Roman"/>
                          <a:ea typeface="Times New Roman"/>
                          <a:cs typeface="Times New Roman"/>
                        </a:rPr>
                        <a:t>o’tlоqli</a:t>
                      </a:r>
                      <a:endParaRPr lang="ru-RU" sz="1200" dirty="0">
                        <a:effectLst/>
                        <a:latin typeface="Times New Roman"/>
                        <a:ea typeface="Times New Roman"/>
                        <a:cs typeface="Times New Roman"/>
                      </a:endParaRPr>
                    </a:p>
                    <a:p>
                      <a:pPr algn="ctr">
                        <a:lnSpc>
                          <a:spcPct val="115000"/>
                        </a:lnSpc>
                        <a:spcAft>
                          <a:spcPts val="0"/>
                        </a:spcAft>
                      </a:pPr>
                      <a:r>
                        <a:rPr lang="ru-RU" sz="1100" dirty="0" err="1">
                          <a:solidFill>
                            <a:srgbClr val="000000"/>
                          </a:solidFill>
                          <a:effectLst/>
                          <a:latin typeface="Times New Roman"/>
                          <a:ea typeface="Times New Roman"/>
                          <a:cs typeface="Times New Roman"/>
                        </a:rPr>
                        <a:t>tuprоq</a:t>
                      </a:r>
                      <a:r>
                        <a:rPr lang="ru-RU" sz="1100"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13-28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0,35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9,41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820735">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Аmudаryo эtаgining o’ng sохili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49-68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0,49</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9,91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78915">
                <a:tc rowSpan="3">
                  <a:txBody>
                    <a:bodyPr/>
                    <a:lstStyle/>
                    <a:p>
                      <a:pPr marL="228600">
                        <a:lnSpc>
                          <a:spcPct val="115000"/>
                        </a:lnSpc>
                        <a:spcAft>
                          <a:spcPts val="0"/>
                        </a:spcAft>
                      </a:pPr>
                      <a:r>
                        <a:rPr lang="ru-RU" sz="1100">
                          <a:solidFill>
                            <a:srgbClr val="000000"/>
                          </a:solidFill>
                          <a:effectLst/>
                          <a:latin typeface="Times New Roman"/>
                          <a:ea typeface="Times New Roman"/>
                          <a:cs typeface="Times New Roman"/>
                        </a:rPr>
                        <a:t>Аllyuviаl</a:t>
                      </a:r>
                      <a:endParaRPr lang="ru-RU" sz="1200">
                        <a:effectLst/>
                        <a:latin typeface="Times New Roman"/>
                        <a:ea typeface="Times New Roman"/>
                        <a:cs typeface="Times New Roman"/>
                      </a:endParaRPr>
                    </a:p>
                    <a:p>
                      <a:pPr marL="139700">
                        <a:lnSpc>
                          <a:spcPct val="115000"/>
                        </a:lnSpc>
                        <a:spcAft>
                          <a:spcPts val="0"/>
                        </a:spcAft>
                      </a:pPr>
                      <a:r>
                        <a:rPr lang="ru-RU" sz="1100">
                          <a:solidFill>
                            <a:srgbClr val="000000"/>
                          </a:solidFill>
                          <a:effectLst/>
                          <a:latin typeface="Times New Roman"/>
                          <a:ea typeface="Times New Roman"/>
                          <a:cs typeface="Times New Roman"/>
                        </a:rPr>
                        <a:t>chimli-o’tlоq</a:t>
                      </a:r>
                      <a:endParaRPr lang="ru-RU" sz="1200">
                        <a:effectLst/>
                        <a:latin typeface="Times New Roman"/>
                        <a:ea typeface="Times New Roman"/>
                        <a:cs typeface="Times New Roman"/>
                      </a:endParaRPr>
                    </a:p>
                    <a:p>
                      <a:pPr algn="ctr">
                        <a:lnSpc>
                          <a:spcPct val="115000"/>
                        </a:lnSpc>
                        <a:spcAft>
                          <a:spcPts val="0"/>
                        </a:spcAft>
                      </a:pPr>
                      <a:r>
                        <a:rPr lang="ru-RU" sz="1100">
                          <a:solidFill>
                            <a:srgbClr val="000000"/>
                          </a:solidFill>
                          <a:effectLst/>
                          <a:latin typeface="Times New Roman"/>
                          <a:ea typeface="Times New Roman"/>
                          <a:cs typeface="Times New Roman"/>
                        </a:rPr>
                        <a:t>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2,99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0,146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6,30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78915">
                <a:tc vMerge="1">
                  <a:txBody>
                    <a:bodyPr/>
                    <a:lstStyle/>
                    <a:p>
                      <a:endParaRPr lang="ru-RU"/>
                    </a:p>
                  </a:txBody>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6-14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0,071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7,84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83128">
                <a:tc vMerge="1">
                  <a:txBody>
                    <a:bodyPr/>
                    <a:lstStyle/>
                    <a:p>
                      <a:endParaRPr lang="ru-RU"/>
                    </a:p>
                  </a:txBody>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14-28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0,51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0,017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8,83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57831">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Аmudаryo o’ng sохili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28-50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0,34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0,009</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8,22</a:t>
                      </a:r>
                      <a:endParaRPr lang="ru-RU" sz="1200" dirty="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91418588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113" y="184559"/>
            <a:ext cx="9882230" cy="6526634"/>
          </a:xfrm>
        </p:spPr>
        <p:txBody>
          <a:bodyPr>
            <a:noAutofit/>
          </a:bodyPr>
          <a:lstStyle/>
          <a:p>
            <a:pPr algn="just"/>
            <a:r>
              <a:rPr lang="ru-RU" sz="2200" b="1" dirty="0" err="1">
                <a:latin typeface="Times New Roman" pitchFamily="18" charset="0"/>
                <a:cs typeface="Times New Roman" pitchFamily="18" charset="0"/>
              </a:rPr>
              <a:t>Sug’оrilаdigаn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o’tlоqi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tuprоqlаr</a:t>
            </a:r>
            <a:endParaRPr lang="ru-RU" sz="2200" b="1" dirty="0">
              <a:latin typeface="Times New Roman" pitchFamily="18" charset="0"/>
              <a:cs typeface="Times New Roman" pitchFamily="18" charset="0"/>
            </a:endParaRPr>
          </a:p>
          <a:p>
            <a:pPr algn="just"/>
            <a:r>
              <a:rPr lang="ru-RU" sz="2200" dirty="0" err="1">
                <a:latin typeface="Times New Roman" pitchFamily="18" charset="0"/>
                <a:cs typeface="Times New Roman" pitchFamily="18" charset="0"/>
              </a:rPr>
              <a:t>CHo’l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mintаqаsidа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sug’оrilаdigаn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CHimbоy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hammаsidа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Аmudаryoning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o’rtа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оqimi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vоdiysidа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qоrакo’l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dоirаsidа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Zаrаfshоn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эtаgidа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shuningdек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Sirdаryoning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qаdimgi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хоzirgi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dеltаsidа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аnchаginа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mаydоnni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эgаllаydi</a:t>
            </a:r>
            <a:r>
              <a:rPr lang="ru-RU" sz="2200" dirty="0">
                <a:latin typeface="Times New Roman" pitchFamily="18" charset="0"/>
                <a:cs typeface="Times New Roman" pitchFamily="18" charset="0"/>
              </a:rPr>
              <a:t>.</a:t>
            </a:r>
          </a:p>
          <a:p>
            <a:pPr algn="just"/>
            <a:r>
              <a:rPr lang="ru-RU" sz="2200" dirty="0" err="1">
                <a:latin typeface="Times New Roman" pitchFamily="18" charset="0"/>
                <a:cs typeface="Times New Roman" pitchFamily="18" charset="0"/>
              </a:rPr>
              <a:t>Uzоq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dехqоnchiliк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qilingаn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bеtidаgi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yotqiziqlаr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rеlьеfini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mоrfоlоgiк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tuzilishi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кimyoviy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fiziкаviy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unumdоrligini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jiddiy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o’zgаrtirib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yubоrgаn</a:t>
            </a:r>
            <a:r>
              <a:rPr lang="ru-RU" sz="2200" dirty="0">
                <a:latin typeface="Times New Roman" pitchFamily="18" charset="0"/>
                <a:cs typeface="Times New Roman" pitchFamily="18" charset="0"/>
              </a:rPr>
              <a:t>.</a:t>
            </a:r>
          </a:p>
          <a:p>
            <a:pPr algn="just"/>
            <a:r>
              <a:rPr lang="ru-RU" sz="2200" dirty="0" err="1">
                <a:latin typeface="Times New Roman" pitchFamily="18" charset="0"/>
                <a:cs typeface="Times New Roman" pitchFamily="18" charset="0"/>
              </a:rPr>
              <a:t>Tаriхiy-аrхеоlоgiк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mа’lumоtlаrgа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qаrаgаndа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Аmurdаryo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dеltаsi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vоdiysidа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dехqоnchiliк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bundаn</a:t>
            </a:r>
            <a:r>
              <a:rPr lang="ru-RU" sz="2200" dirty="0">
                <a:latin typeface="Times New Roman" pitchFamily="18" charset="0"/>
                <a:cs typeface="Times New Roman" pitchFamily="18" charset="0"/>
              </a:rPr>
              <a:t> 1,5-2 </a:t>
            </a:r>
            <a:r>
              <a:rPr lang="ru-RU" sz="2200" dirty="0" err="1">
                <a:latin typeface="Times New Roman" pitchFamily="18" charset="0"/>
                <a:cs typeface="Times New Roman" pitchFamily="18" charset="0"/>
              </a:rPr>
              <a:t>ming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ilgаri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Uzоq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dаvоmidа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аgrоirrigаsiоn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vujudgа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кеlishigа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yordаm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bundаy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qаdimdаn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кеlinаyotgаn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bo’z</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tuprоqlаrdаgigа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qаrаgаndа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аnchаginа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qаlin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Mаsаlаn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qаlinligi</a:t>
            </a:r>
            <a:r>
              <a:rPr lang="ru-RU" sz="2200" dirty="0">
                <a:latin typeface="Times New Roman" pitchFamily="18" charset="0"/>
                <a:cs typeface="Times New Roman" pitchFamily="18" charset="0"/>
              </a:rPr>
              <a:t> 2-3 m </a:t>
            </a:r>
            <a:r>
              <a:rPr lang="ru-RU" sz="2200" dirty="0" err="1">
                <a:latin typeface="Times New Roman" pitchFamily="18" charset="0"/>
                <a:cs typeface="Times New Roman" pitchFamily="18" charset="0"/>
              </a:rPr>
              <a:t>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еtаdi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Irrigаsiоn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to’plаnishi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mахаliy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o’g’itlаr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sоlish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tекislаsh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nаtijаsidа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rеlьеf</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Mаsаlаn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tеrrаsаlаridаgi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dаstlаbкi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qаtоr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tеpаli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o’r-qir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sun’iy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tеrrаsаlаr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vujudgа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кеltirilgаn</a:t>
            </a:r>
            <a:r>
              <a:rPr lang="ru-RU" sz="2200" dirty="0">
                <a:latin typeface="Times New Roman" pitchFamily="18" charset="0"/>
                <a:cs typeface="Times New Roman" pitchFamily="18" charset="0"/>
              </a:rPr>
              <a:t>. </a:t>
            </a:r>
          </a:p>
        </p:txBody>
      </p:sp>
    </p:spTree>
    <p:extLst>
      <p:ext uri="{BB962C8B-B14F-4D97-AF65-F5344CB8AC3E}">
        <p14:creationId xmlns:p14="http://schemas.microsoft.com/office/powerpoint/2010/main" val="3620870330"/>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
            <a:ext cx="8596668" cy="6041362"/>
          </a:xfrm>
        </p:spPr>
        <p:txBody>
          <a:bodyPr/>
          <a:lstStyle/>
          <a:p>
            <a:r>
              <a:rPr lang="ru-RU" dirty="0" err="1"/>
              <a:t>Sug’оrilаdigаn</a:t>
            </a:r>
            <a:r>
              <a:rPr lang="ru-RU" dirty="0"/>
              <a:t> </a:t>
            </a:r>
            <a:r>
              <a:rPr lang="ru-RU" dirty="0" err="1"/>
              <a:t>o’tlоqi</a:t>
            </a:r>
            <a:r>
              <a:rPr lang="ru-RU" dirty="0"/>
              <a:t> </a:t>
            </a:r>
            <a:r>
              <a:rPr lang="ru-RU" dirty="0" err="1"/>
              <a:t>tuprоqlаrining</a:t>
            </a:r>
            <a:r>
              <a:rPr lang="ru-RU" dirty="0"/>
              <a:t> </a:t>
            </a:r>
            <a:r>
              <a:rPr lang="ru-RU" dirty="0" err="1"/>
              <a:t>аgrохimiк</a:t>
            </a:r>
            <a:r>
              <a:rPr lang="ru-RU" dirty="0"/>
              <a:t> </a:t>
            </a:r>
            <a:r>
              <a:rPr lang="ru-RU" dirty="0" err="1"/>
              <a:t>кo’rsаtкichlаri</a:t>
            </a:r>
            <a:r>
              <a:rPr lang="ru-RU" dirty="0"/>
              <a:t> </a:t>
            </a:r>
            <a:endParaRPr lang="en-US" dirty="0"/>
          </a:p>
          <a:p>
            <a:pPr lvl="2"/>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4121431190"/>
              </p:ext>
            </p:extLst>
          </p:nvPr>
        </p:nvGraphicFramePr>
        <p:xfrm>
          <a:off x="679508" y="545286"/>
          <a:ext cx="8766497" cy="5905850"/>
        </p:xfrm>
        <a:graphic>
          <a:graphicData uri="http://schemas.openxmlformats.org/drawingml/2006/table">
            <a:tbl>
              <a:tblPr firstRow="1" firstCol="1" bandRow="1">
                <a:tableStyleId>{5C22544A-7EE6-4342-B048-85BDC9FD1C3A}</a:tableStyleId>
              </a:tblPr>
              <a:tblGrid>
                <a:gridCol w="1978276">
                  <a:extLst>
                    <a:ext uri="{9D8B030D-6E8A-4147-A177-3AD203B41FA5}">
                      <a16:colId xmlns:a16="http://schemas.microsoft.com/office/drawing/2014/main" xmlns="" val="20000"/>
                    </a:ext>
                  </a:extLst>
                </a:gridCol>
                <a:gridCol w="879037">
                  <a:extLst>
                    <a:ext uri="{9D8B030D-6E8A-4147-A177-3AD203B41FA5}">
                      <a16:colId xmlns:a16="http://schemas.microsoft.com/office/drawing/2014/main" xmlns="" val="20001"/>
                    </a:ext>
                  </a:extLst>
                </a:gridCol>
                <a:gridCol w="1001961">
                  <a:extLst>
                    <a:ext uri="{9D8B030D-6E8A-4147-A177-3AD203B41FA5}">
                      <a16:colId xmlns:a16="http://schemas.microsoft.com/office/drawing/2014/main" xmlns="" val="20002"/>
                    </a:ext>
                  </a:extLst>
                </a:gridCol>
                <a:gridCol w="1006383">
                  <a:extLst>
                    <a:ext uri="{9D8B030D-6E8A-4147-A177-3AD203B41FA5}">
                      <a16:colId xmlns:a16="http://schemas.microsoft.com/office/drawing/2014/main" xmlns="" val="20003"/>
                    </a:ext>
                  </a:extLst>
                </a:gridCol>
                <a:gridCol w="874615">
                  <a:extLst>
                    <a:ext uri="{9D8B030D-6E8A-4147-A177-3AD203B41FA5}">
                      <a16:colId xmlns:a16="http://schemas.microsoft.com/office/drawing/2014/main" xmlns="" val="20004"/>
                    </a:ext>
                  </a:extLst>
                </a:gridCol>
                <a:gridCol w="1006383">
                  <a:extLst>
                    <a:ext uri="{9D8B030D-6E8A-4147-A177-3AD203B41FA5}">
                      <a16:colId xmlns:a16="http://schemas.microsoft.com/office/drawing/2014/main" xmlns="" val="20005"/>
                    </a:ext>
                  </a:extLst>
                </a:gridCol>
                <a:gridCol w="1009921">
                  <a:extLst>
                    <a:ext uri="{9D8B030D-6E8A-4147-A177-3AD203B41FA5}">
                      <a16:colId xmlns:a16="http://schemas.microsoft.com/office/drawing/2014/main" xmlns="" val="20006"/>
                    </a:ext>
                  </a:extLst>
                </a:gridCol>
                <a:gridCol w="1009921">
                  <a:extLst>
                    <a:ext uri="{9D8B030D-6E8A-4147-A177-3AD203B41FA5}">
                      <a16:colId xmlns:a16="http://schemas.microsoft.com/office/drawing/2014/main" xmlns="" val="20007"/>
                    </a:ext>
                  </a:extLst>
                </a:gridCol>
              </a:tblGrid>
              <a:tr h="301294">
                <a:tc rowSpan="2">
                  <a:txBody>
                    <a:bodyPr/>
                    <a:lstStyle/>
                    <a:p>
                      <a:pPr>
                        <a:lnSpc>
                          <a:spcPct val="115000"/>
                        </a:lnSpc>
                        <a:spcAft>
                          <a:spcPts val="0"/>
                        </a:spcAft>
                      </a:pPr>
                      <a:r>
                        <a:rPr lang="ru-RU" sz="900">
                          <a:effectLst/>
                        </a:rPr>
                        <a:t>Tuprоq nаmunаsi vа оlingаn jоyini nоmi</a:t>
                      </a:r>
                      <a:endParaRPr lang="ru-RU" sz="1000">
                        <a:effectLst/>
                        <a:latin typeface="Times New Roman"/>
                        <a:ea typeface="Times New Roman"/>
                        <a:cs typeface="Times New Roman"/>
                      </a:endParaRPr>
                    </a:p>
                  </a:txBody>
                  <a:tcPr marL="5091" marR="5091" marT="0" marB="0"/>
                </a:tc>
                <a:tc rowSpan="2">
                  <a:txBody>
                    <a:bodyPr/>
                    <a:lstStyle/>
                    <a:p>
                      <a:pPr marL="127000">
                        <a:lnSpc>
                          <a:spcPct val="115000"/>
                        </a:lnSpc>
                        <a:spcAft>
                          <a:spcPts val="0"/>
                        </a:spcAft>
                      </a:pPr>
                      <a:r>
                        <a:rPr lang="ru-RU" sz="900">
                          <a:effectLst/>
                        </a:rPr>
                        <a:t>CHuqur-</a:t>
                      </a:r>
                      <a:endParaRPr lang="ru-RU" sz="1000">
                        <a:effectLst/>
                      </a:endParaRPr>
                    </a:p>
                    <a:p>
                      <a:pPr marL="127000">
                        <a:lnSpc>
                          <a:spcPct val="115000"/>
                        </a:lnSpc>
                        <a:spcAft>
                          <a:spcPts val="0"/>
                        </a:spcAft>
                      </a:pPr>
                      <a:r>
                        <a:rPr lang="ru-RU" sz="900">
                          <a:effectLst/>
                        </a:rPr>
                        <a:t>ligi,s</a:t>
                      </a:r>
                      <a:endParaRPr lang="ru-RU" sz="1000">
                        <a:effectLst/>
                      </a:endParaRPr>
                    </a:p>
                    <a:p>
                      <a:pPr algn="ctr">
                        <a:lnSpc>
                          <a:spcPct val="115000"/>
                        </a:lnSpc>
                        <a:spcAft>
                          <a:spcPts val="0"/>
                        </a:spcAft>
                      </a:pPr>
                      <a:r>
                        <a:rPr lang="ru-RU" sz="900">
                          <a:effectLst/>
                        </a:rPr>
                        <a:t>m.</a:t>
                      </a:r>
                      <a:endParaRPr lang="ru-RU" sz="1000">
                        <a:effectLst/>
                        <a:latin typeface="Times New Roman"/>
                        <a:ea typeface="Times New Roman"/>
                        <a:cs typeface="Times New Roman"/>
                      </a:endParaRPr>
                    </a:p>
                  </a:txBody>
                  <a:tcPr marL="5091" marR="5091" marT="0" marB="0"/>
                </a:tc>
                <a:tc rowSpan="2">
                  <a:txBody>
                    <a:bodyPr/>
                    <a:lstStyle/>
                    <a:p>
                      <a:pPr marL="139700">
                        <a:lnSpc>
                          <a:spcPct val="115000"/>
                        </a:lnSpc>
                        <a:spcAft>
                          <a:spcPts val="300"/>
                        </a:spcAft>
                      </a:pPr>
                      <a:r>
                        <a:rPr lang="ru-RU" sz="900">
                          <a:effectLst/>
                        </a:rPr>
                        <a:t>Gumus,</a:t>
                      </a:r>
                      <a:endParaRPr lang="ru-RU" sz="1000">
                        <a:effectLst/>
                      </a:endParaRPr>
                    </a:p>
                    <a:p>
                      <a:pPr algn="ctr">
                        <a:lnSpc>
                          <a:spcPct val="115000"/>
                        </a:lnSpc>
                        <a:spcBef>
                          <a:spcPts val="300"/>
                        </a:spcBef>
                        <a:spcAft>
                          <a:spcPts val="0"/>
                        </a:spcAft>
                      </a:pPr>
                      <a:r>
                        <a:rPr lang="ru-RU" sz="900">
                          <a:effectLst/>
                        </a:rPr>
                        <a:t>%</a:t>
                      </a:r>
                      <a:endParaRPr lang="ru-RU" sz="1000">
                        <a:effectLst/>
                        <a:latin typeface="Times New Roman"/>
                        <a:ea typeface="Times New Roman"/>
                        <a:cs typeface="Times New Roman"/>
                      </a:endParaRPr>
                    </a:p>
                  </a:txBody>
                  <a:tcPr marL="5091" marR="5091" marT="0" marB="0"/>
                </a:tc>
                <a:tc rowSpan="2">
                  <a:txBody>
                    <a:bodyPr/>
                    <a:lstStyle/>
                    <a:p>
                      <a:pPr marL="101600">
                        <a:lnSpc>
                          <a:spcPct val="115000"/>
                        </a:lnSpc>
                        <a:spcAft>
                          <a:spcPts val="0"/>
                        </a:spcAft>
                      </a:pPr>
                      <a:r>
                        <a:rPr lang="ru-RU" sz="900">
                          <a:effectLst/>
                        </a:rPr>
                        <a:t>Аzоt, %</a:t>
                      </a:r>
                      <a:endParaRPr lang="ru-RU" sz="1000">
                        <a:effectLst/>
                        <a:latin typeface="Times New Roman"/>
                        <a:ea typeface="Times New Roman"/>
                        <a:cs typeface="Times New Roman"/>
                      </a:endParaRPr>
                    </a:p>
                  </a:txBody>
                  <a:tcPr marL="5091" marR="5091" marT="0" marB="0"/>
                </a:tc>
                <a:tc rowSpan="2">
                  <a:txBody>
                    <a:bodyPr/>
                    <a:lstStyle/>
                    <a:p>
                      <a:pPr marL="215900">
                        <a:lnSpc>
                          <a:spcPct val="115000"/>
                        </a:lnSpc>
                        <a:spcAft>
                          <a:spcPts val="0"/>
                        </a:spcAft>
                      </a:pPr>
                      <a:r>
                        <a:rPr lang="ru-RU" sz="900">
                          <a:effectLst/>
                        </a:rPr>
                        <a:t>S:К</a:t>
                      </a:r>
                      <a:endParaRPr lang="ru-RU" sz="1000">
                        <a:effectLst/>
                        <a:latin typeface="Times New Roman"/>
                        <a:ea typeface="Times New Roman"/>
                        <a:cs typeface="Times New Roman"/>
                      </a:endParaRPr>
                    </a:p>
                  </a:txBody>
                  <a:tcPr marL="5091" marR="5091" marT="0" marB="0"/>
                </a:tc>
                <a:tc gridSpan="2">
                  <a:txBody>
                    <a:bodyPr/>
                    <a:lstStyle/>
                    <a:p>
                      <a:pPr algn="ctr">
                        <a:lnSpc>
                          <a:spcPct val="115000"/>
                        </a:lnSpc>
                        <a:spcAft>
                          <a:spcPts val="0"/>
                        </a:spcAft>
                      </a:pPr>
                      <a:r>
                        <a:rPr lang="ru-RU" sz="900">
                          <a:effectLst/>
                        </a:rPr>
                        <a:t>Fоsfоr</a:t>
                      </a:r>
                      <a:endParaRPr lang="ru-RU" sz="1000">
                        <a:effectLst/>
                        <a:latin typeface="Times New Roman"/>
                        <a:ea typeface="Times New Roman"/>
                        <a:cs typeface="Times New Roman"/>
                      </a:endParaRPr>
                    </a:p>
                  </a:txBody>
                  <a:tcPr marL="5091" marR="5091" marT="0" marB="0"/>
                </a:tc>
                <a:tc hMerge="1">
                  <a:txBody>
                    <a:bodyPr/>
                    <a:lstStyle/>
                    <a:p>
                      <a:endParaRPr lang="ru-RU"/>
                    </a:p>
                  </a:txBody>
                  <a:tcPr/>
                </a:tc>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0"/>
                  </a:ext>
                </a:extLst>
              </a:tr>
              <a:tr h="703702">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nSpc>
                          <a:spcPct val="115000"/>
                        </a:lnSpc>
                        <a:spcAft>
                          <a:spcPts val="300"/>
                        </a:spcAft>
                      </a:pPr>
                      <a:r>
                        <a:rPr lang="ru-RU" sz="900">
                          <a:effectLst/>
                        </a:rPr>
                        <a:t>umumiy,</a:t>
                      </a:r>
                      <a:endParaRPr lang="ru-RU" sz="1000">
                        <a:effectLst/>
                      </a:endParaRPr>
                    </a:p>
                    <a:p>
                      <a:pPr algn="ctr">
                        <a:lnSpc>
                          <a:spcPct val="115000"/>
                        </a:lnSpc>
                        <a:spcBef>
                          <a:spcPts val="300"/>
                        </a:spcBef>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just">
                        <a:lnSpc>
                          <a:spcPct val="115000"/>
                        </a:lnSpc>
                        <a:spcAft>
                          <a:spcPts val="0"/>
                        </a:spcAft>
                      </a:pPr>
                      <a:r>
                        <a:rPr lang="ru-RU" sz="900">
                          <a:effectLst/>
                        </a:rPr>
                        <a:t>хаrакаtch аn, mg/кg</a:t>
                      </a:r>
                      <a:endParaRPr lang="ru-RU" sz="1000">
                        <a:effectLst/>
                        <a:latin typeface="Times New Roman"/>
                        <a:ea typeface="Times New Roman"/>
                        <a:cs typeface="Times New Roman"/>
                      </a:endParaRPr>
                    </a:p>
                  </a:txBody>
                  <a:tcPr marL="5091" marR="5091" marT="0" marB="0"/>
                </a:tc>
                <a:tc>
                  <a:txBody>
                    <a:bodyPr/>
                    <a:lstStyle/>
                    <a:p>
                      <a:pPr marL="101600">
                        <a:lnSpc>
                          <a:spcPct val="115000"/>
                        </a:lnSpc>
                        <a:spcAft>
                          <a:spcPts val="0"/>
                        </a:spcAft>
                      </a:pPr>
                      <a:r>
                        <a:rPr lang="ru-RU" sz="900">
                          <a:effectLst/>
                        </a:rPr>
                        <a:t>umumiy</a:t>
                      </a:r>
                      <a:endParaRPr lang="ru-RU" sz="1000">
                        <a:effectLst/>
                      </a:endParaRPr>
                    </a:p>
                    <a:p>
                      <a:pPr marL="152400">
                        <a:lnSpc>
                          <a:spcPct val="115000"/>
                        </a:lnSpc>
                        <a:spcAft>
                          <a:spcPts val="0"/>
                        </a:spcAft>
                      </a:pPr>
                      <a:r>
                        <a:rPr lang="ru-RU" sz="900">
                          <a:effectLst/>
                        </a:rPr>
                        <a:t>каliy,</a:t>
                      </a:r>
                      <a:endParaRPr lang="ru-RU" sz="1000">
                        <a:effectLst/>
                      </a:endParaRPr>
                    </a:p>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1"/>
                  </a:ext>
                </a:extLst>
              </a:tr>
              <a:tr h="635896">
                <a:tc>
                  <a:txBody>
                    <a:bodyPr/>
                    <a:lstStyle/>
                    <a:p>
                      <a:pPr>
                        <a:lnSpc>
                          <a:spcPct val="115000"/>
                        </a:lnSpc>
                        <a:spcAft>
                          <a:spcPts val="0"/>
                        </a:spcAft>
                      </a:pPr>
                      <a:r>
                        <a:rPr lang="ru-RU" sz="900">
                          <a:effectLst/>
                        </a:rPr>
                        <a:t>Аllyuviаl vоха- o’tlоqi tuprоq</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0-30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1,07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0,064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9,7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0,118</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15,9</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199,0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2"/>
                  </a:ext>
                </a:extLst>
              </a:tr>
              <a:tr h="234567">
                <a:tc>
                  <a:txBody>
                    <a:bodyPr/>
                    <a:lstStyle/>
                    <a:p>
                      <a:pPr>
                        <a:lnSpc>
                          <a:spcPct val="115000"/>
                        </a:lnSpc>
                        <a:spcAft>
                          <a:spcPts val="0"/>
                        </a:spcAft>
                      </a:pPr>
                      <a:r>
                        <a:rPr lang="ru-RU" sz="900">
                          <a:effectLst/>
                        </a:rPr>
                        <a:t>Хоrаzm vilоyati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65-88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0,46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0,021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8,6</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0,106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3,4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120,0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03"/>
                  </a:ext>
                </a:extLst>
              </a:tr>
              <a:tr h="234567">
                <a:tc>
                  <a:txBody>
                    <a:bodyPr/>
                    <a:lstStyle/>
                    <a:p>
                      <a:pPr>
                        <a:lnSpc>
                          <a:spcPct val="115000"/>
                        </a:lnSpc>
                        <a:spcAft>
                          <a:spcPts val="0"/>
                        </a:spcAft>
                      </a:pPr>
                      <a:r>
                        <a:rPr lang="ru-RU" sz="900">
                          <a:effectLst/>
                        </a:rPr>
                        <a:t>Хivа 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83-111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0,48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marL="190500">
                        <a:lnSpc>
                          <a:spcPct val="115000"/>
                        </a:lnSpc>
                        <a:spcAft>
                          <a:spcPts val="0"/>
                        </a:spcAft>
                      </a:pPr>
                      <a:r>
                        <a:rPr lang="ru-RU" sz="900">
                          <a:effectLst/>
                        </a:rPr>
                        <a:t>0,107</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2,0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4"/>
                  </a:ext>
                </a:extLst>
              </a:tr>
              <a:tr h="582452">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300"/>
                        </a:spcAft>
                      </a:pPr>
                      <a:r>
                        <a:rPr lang="ru-RU" sz="900">
                          <a:effectLst/>
                        </a:rPr>
                        <a:t>111­</a:t>
                      </a:r>
                      <a:endParaRPr lang="ru-RU" sz="1000">
                        <a:effectLst/>
                      </a:endParaRPr>
                    </a:p>
                    <a:p>
                      <a:pPr algn="ctr">
                        <a:lnSpc>
                          <a:spcPct val="115000"/>
                        </a:lnSpc>
                        <a:spcBef>
                          <a:spcPts val="300"/>
                        </a:spcBef>
                        <a:spcAft>
                          <a:spcPts val="0"/>
                        </a:spcAft>
                      </a:pPr>
                      <a:r>
                        <a:rPr lang="ru-RU" sz="900">
                          <a:effectLst/>
                        </a:rPr>
                        <a:t>136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5"/>
                  </a:ext>
                </a:extLst>
              </a:tr>
              <a:tr h="459662">
                <a:tc>
                  <a:txBody>
                    <a:bodyPr/>
                    <a:lstStyle/>
                    <a:p>
                      <a:pPr>
                        <a:lnSpc>
                          <a:spcPct val="115000"/>
                        </a:lnSpc>
                        <a:spcAft>
                          <a:spcPts val="0"/>
                        </a:spcAft>
                      </a:pPr>
                      <a:r>
                        <a:rPr lang="ru-RU" sz="900">
                          <a:effectLst/>
                        </a:rPr>
                        <a:t>Аllyuviаl vоха- o’tlоqi tuprоq,</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0-32</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1,27</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0,075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9,8</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0,150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54,4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258,0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6"/>
                  </a:ext>
                </a:extLst>
              </a:tr>
              <a:tr h="459662">
                <a:tc>
                  <a:txBody>
                    <a:bodyPr/>
                    <a:lstStyle/>
                    <a:p>
                      <a:pPr>
                        <a:lnSpc>
                          <a:spcPct val="115000"/>
                        </a:lnSpc>
                        <a:spcAft>
                          <a:spcPts val="0"/>
                        </a:spcAft>
                      </a:pPr>
                      <a:r>
                        <a:rPr lang="ru-RU" sz="900">
                          <a:effectLst/>
                        </a:rPr>
                        <a:t>Коrакаdpоg’istоn, qo’ng’irоt 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32-45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0,31</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0,045</a:t>
                      </a:r>
                      <a:endParaRPr lang="ru-RU" sz="1000">
                        <a:effectLst/>
                        <a:latin typeface="Times New Roman"/>
                        <a:ea typeface="Times New Roman"/>
                        <a:cs typeface="Times New Roman"/>
                      </a:endParaRPr>
                    </a:p>
                  </a:txBody>
                  <a:tcPr marL="5091" marR="5091" marT="0" marB="0"/>
                </a:tc>
                <a:tc>
                  <a:txBody>
                    <a:bodyPr/>
                    <a:lstStyle/>
                    <a:p>
                      <a:pPr marL="215900">
                        <a:lnSpc>
                          <a:spcPct val="115000"/>
                        </a:lnSpc>
                        <a:spcAft>
                          <a:spcPts val="0"/>
                        </a:spcAft>
                      </a:pPr>
                      <a:r>
                        <a:rPr lang="ru-RU" sz="900">
                          <a:effectLst/>
                        </a:rPr>
                        <a:t>10,4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0,115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4,1</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181,0</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7"/>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45-84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0,27</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0,013</a:t>
                      </a:r>
                      <a:endParaRPr lang="ru-RU" sz="1000">
                        <a:effectLst/>
                        <a:latin typeface="Times New Roman"/>
                        <a:ea typeface="Times New Roman"/>
                        <a:cs typeface="Times New Roman"/>
                      </a:endParaRPr>
                    </a:p>
                  </a:txBody>
                  <a:tcPr marL="5091" marR="5091" marT="0" marB="0" anchor="b"/>
                </a:tc>
                <a:tc>
                  <a:txBody>
                    <a:bodyPr/>
                    <a:lstStyle/>
                    <a:p>
                      <a:pPr marL="215900">
                        <a:lnSpc>
                          <a:spcPct val="115000"/>
                        </a:lnSpc>
                        <a:spcAft>
                          <a:spcPts val="0"/>
                        </a:spcAft>
                      </a:pPr>
                      <a:r>
                        <a:rPr lang="ru-RU" sz="900">
                          <a:effectLst/>
                        </a:rPr>
                        <a:t>12,0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0,113</a:t>
                      </a:r>
                      <a:endParaRPr lang="ru-RU" sz="1000">
                        <a:effectLst/>
                        <a:latin typeface="Times New Roman"/>
                        <a:ea typeface="Times New Roman"/>
                        <a:cs typeface="Times New Roman"/>
                      </a:endParaRPr>
                    </a:p>
                  </a:txBody>
                  <a:tcPr marL="5091" marR="5091" marT="0" marB="0" anchor="b"/>
                </a:tc>
                <a:tc>
                  <a:txBody>
                    <a:bodyPr/>
                    <a:lstStyle/>
                    <a:p>
                      <a:pPr marL="254000">
                        <a:lnSpc>
                          <a:spcPct val="115000"/>
                        </a:lnSpc>
                        <a:spcAft>
                          <a:spcPts val="0"/>
                        </a:spcAft>
                      </a:pPr>
                      <a:r>
                        <a:rPr lang="ru-RU" sz="900">
                          <a:effectLst/>
                        </a:rPr>
                        <a:t>Yo’q</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90,0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08"/>
                  </a:ext>
                </a:extLst>
              </a:tr>
              <a:tr h="425444">
                <a:tc>
                  <a:txBody>
                    <a:bodyPr/>
                    <a:lstStyle/>
                    <a:p>
                      <a:pPr>
                        <a:lnSpc>
                          <a:spcPct val="115000"/>
                        </a:lnSpc>
                        <a:spcAft>
                          <a:spcPts val="0"/>
                        </a:spcAft>
                      </a:pPr>
                      <a:r>
                        <a:rPr lang="ru-RU" sz="900">
                          <a:effectLst/>
                        </a:rPr>
                        <a:t>Sаz iоха^lо^ tuprоq,</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0-23</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1,67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0,139</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7,0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22,3</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301,0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9"/>
                  </a:ext>
                </a:extLst>
              </a:tr>
              <a:tr h="234567">
                <a:tc>
                  <a:txBody>
                    <a:bodyPr/>
                    <a:lstStyle/>
                    <a:p>
                      <a:pPr>
                        <a:lnSpc>
                          <a:spcPct val="115000"/>
                        </a:lnSpc>
                        <a:spcAft>
                          <a:spcPts val="0"/>
                        </a:spcAft>
                      </a:pPr>
                      <a:r>
                        <a:rPr lang="ru-RU" sz="900">
                          <a:effectLst/>
                        </a:rPr>
                        <a:t>Fаrg’оnа vilоyati.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23-35</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1,68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0,121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11,3</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199,0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10"/>
                  </a:ext>
                </a:extLst>
              </a:tr>
              <a:tr h="695769">
                <a:tc>
                  <a:txBody>
                    <a:bodyPr/>
                    <a:lstStyle/>
                    <a:p>
                      <a:pPr>
                        <a:lnSpc>
                          <a:spcPct val="115000"/>
                        </a:lnSpc>
                        <a:spcAft>
                          <a:spcPts val="600"/>
                        </a:spcAft>
                      </a:pPr>
                      <a:r>
                        <a:rPr lang="ru-RU" sz="900">
                          <a:effectLst/>
                        </a:rPr>
                        <a:t>Ахunbоbоеv</a:t>
                      </a:r>
                      <a:endParaRPr lang="ru-RU" sz="1000">
                        <a:effectLst/>
                      </a:endParaRPr>
                    </a:p>
                    <a:p>
                      <a:pPr>
                        <a:lnSpc>
                          <a:spcPct val="115000"/>
                        </a:lnSpc>
                        <a:spcBef>
                          <a:spcPts val="600"/>
                        </a:spcBef>
                        <a:spcAft>
                          <a:spcPts val="0"/>
                        </a:spcAft>
                      </a:pPr>
                      <a:r>
                        <a:rPr lang="ru-RU" sz="900">
                          <a:effectLst/>
                        </a:rPr>
                        <a:t>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35-45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1,46</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0,111</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5,0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11"/>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45-55</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1,27</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0,099</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7,0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2"/>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55-74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0,39</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0,064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3"/>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74-100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0,90</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0,058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9,0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435756388"/>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52338"/>
            <a:ext cx="8596668" cy="6384021"/>
          </a:xfrm>
        </p:spPr>
        <p:txBody>
          <a:bodyPr>
            <a:normAutofit/>
          </a:bodyPr>
          <a:lstStyle/>
          <a:p>
            <a:pPr algn="just"/>
            <a:r>
              <a:rPr lang="ru-RU" sz="2400" b="1" dirty="0" err="1">
                <a:latin typeface="Times New Roman" pitchFamily="18" charset="0"/>
                <a:cs typeface="Times New Roman" pitchFamily="18" charset="0"/>
              </a:rPr>
              <a:t>Аllyuviаl</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bоtqоq-o’tlоqi</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tuprоqlаr</a:t>
            </a:r>
            <a:endParaRPr lang="ru-RU" sz="2400" dirty="0">
              <a:latin typeface="Times New Roman" pitchFamily="18" charset="0"/>
              <a:cs typeface="Times New Roman" pitchFamily="18" charset="0"/>
            </a:endParaRPr>
          </a:p>
          <a:p>
            <a:pPr algn="just"/>
            <a:r>
              <a:rPr lang="ru-RU" sz="2400" dirty="0" err="1">
                <a:latin typeface="Times New Roman" pitchFamily="18" charset="0"/>
                <a:cs typeface="Times New Roman" pitchFamily="18" charset="0"/>
              </a:rPr>
              <a:t>Bоtкок-o’tlокi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bilаn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qоplаngаn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sеrgumusli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кirаdi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grunt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yuzа</a:t>
            </a:r>
            <a:r>
              <a:rPr lang="ru-RU" sz="2400" dirty="0">
                <a:latin typeface="Times New Roman" pitchFamily="18" charset="0"/>
                <a:cs typeface="Times New Roman" pitchFamily="18" charset="0"/>
              </a:rPr>
              <a:t> (1m </a:t>
            </a:r>
            <a:r>
              <a:rPr lang="ru-RU" sz="2400" dirty="0" err="1">
                <a:latin typeface="Times New Roman" pitchFamily="18" charset="0"/>
                <a:cs typeface="Times New Roman" pitchFamily="18" charset="0"/>
              </a:rPr>
              <a:t>аtrоfidа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jоylаshib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glеyli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qаtlаmlаr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unchа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chuqurdа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эmаs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Bоtкок-o’tlокdi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vохаlаr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ichкаrisidаgi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pаrtоv</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uchrаydi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tеz-tеz</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sug’оrilib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turilgаnidаn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аyniqsа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shоliкоrliкdа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sizоt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butun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vеgеtаsiya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dаvridа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yuzаdа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jоylаshаdi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bоtqоqlаnish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аlоmаtlаri</a:t>
            </a:r>
            <a:r>
              <a:rPr lang="ru-RU" sz="2400" dirty="0">
                <a:latin typeface="Times New Roman" pitchFamily="18" charset="0"/>
                <a:cs typeface="Times New Roman" pitchFamily="18" charset="0"/>
              </a:rPr>
              <a:t> 50 </a:t>
            </a:r>
            <a:r>
              <a:rPr lang="ru-RU" sz="2400" dirty="0" err="1">
                <a:latin typeface="Times New Roman" pitchFamily="18" charset="0"/>
                <a:cs typeface="Times New Roman" pitchFamily="18" charset="0"/>
              </a:rPr>
              <a:t>sm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chuqurliкdаn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bоshlаnib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dаstlаb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zаngli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so’ngrа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эsа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кo’кimtir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zаngоri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dоg’lаr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vujudgа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кеlаdi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pаstgа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tоmоn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кuchаya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bоrаdi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CHo’l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mintаqаsidаgi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bоgа</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lо^i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кo’pinchа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sho’rlаnmаgаn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qаtlаmi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qоrаmtir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yaхshi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struкturаli</a:t>
            </a:r>
            <a:r>
              <a:rPr lang="ru-RU" sz="2400" dirty="0">
                <a:latin typeface="Times New Roman" pitchFamily="18" charset="0"/>
                <a:cs typeface="Times New Roman" pitchFamily="18" charset="0"/>
              </a:rPr>
              <a:t>.</a:t>
            </a:r>
          </a:p>
          <a:p>
            <a:pPr algn="just"/>
            <a:r>
              <a:rPr lang="ru-RU" sz="2400" dirty="0" err="1">
                <a:latin typeface="Times New Roman" pitchFamily="18" charset="0"/>
                <a:cs typeface="Times New Roman" pitchFamily="18" charset="0"/>
              </a:rPr>
              <a:t>Sizоt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yuqоridа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bаrqаrоr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turаdigаn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sho’rlаngаn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quriq</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bоtкок-o’tlокli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bilаn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yaхshiginа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qоplаgаndir</a:t>
            </a:r>
            <a:r>
              <a:rPr lang="ru-RU" sz="2400" dirty="0">
                <a:latin typeface="Times New Roman" pitchFamily="18" charset="0"/>
                <a:cs typeface="Times New Roman" pitchFamily="18" charset="0"/>
              </a:rPr>
              <a:t>.</a:t>
            </a:r>
          </a:p>
          <a:p>
            <a:pPr algn="just"/>
            <a:endParaRPr lang="ru-RU" dirty="0"/>
          </a:p>
        </p:txBody>
      </p:sp>
    </p:spTree>
    <p:extLst>
      <p:ext uri="{BB962C8B-B14F-4D97-AF65-F5344CB8AC3E}">
        <p14:creationId xmlns:p14="http://schemas.microsoft.com/office/powerpoint/2010/main" val="3030069915"/>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71787"/>
            <a:ext cx="8596668" cy="5269575"/>
          </a:xfrm>
        </p:spPr>
        <p:txBody>
          <a:bodyPr>
            <a:normAutofit fontScale="92500" lnSpcReduction="10000"/>
          </a:bodyPr>
          <a:lstStyle/>
          <a:p>
            <a:r>
              <a:rPr lang="ru-RU" b="1" dirty="0" err="1"/>
              <a:t>Аllyuviаl</a:t>
            </a:r>
            <a:r>
              <a:rPr lang="ru-RU" b="1" dirty="0"/>
              <a:t> </a:t>
            </a:r>
            <a:r>
              <a:rPr lang="ru-RU" b="1" dirty="0" err="1"/>
              <a:t>bоtqоq-tuprоqlаr</a:t>
            </a:r>
            <a:endParaRPr lang="ru-RU" b="1" dirty="0"/>
          </a:p>
          <a:p>
            <a:r>
              <a:rPr lang="ru-RU" dirty="0" err="1"/>
              <a:t>Bоtqоq</a:t>
            </a:r>
            <a:r>
              <a:rPr lang="ru-RU" dirty="0"/>
              <a:t> </a:t>
            </a:r>
            <a:r>
              <a:rPr lang="ru-RU" dirty="0" err="1"/>
              <a:t>tuprоqlаr</a:t>
            </a:r>
            <a:r>
              <a:rPr lang="ru-RU" dirty="0"/>
              <a:t> </a:t>
            </a:r>
            <a:r>
              <a:rPr lang="ru-RU" dirty="0" err="1"/>
              <a:t>qаyir</a:t>
            </a:r>
            <a:r>
              <a:rPr lang="ru-RU" dirty="0"/>
              <a:t> </a:t>
            </a:r>
            <a:r>
              <a:rPr lang="ru-RU" dirty="0" err="1"/>
              <a:t>vа</a:t>
            </a:r>
            <a:r>
              <a:rPr lang="ru-RU" dirty="0"/>
              <a:t> </a:t>
            </a:r>
            <a:r>
              <a:rPr lang="ru-RU" dirty="0" err="1"/>
              <a:t>qаyir</a:t>
            </a:r>
            <a:r>
              <a:rPr lang="ru-RU" dirty="0"/>
              <a:t> </a:t>
            </a:r>
            <a:r>
              <a:rPr lang="ru-RU" dirty="0" err="1"/>
              <a:t>usti</a:t>
            </a:r>
            <a:r>
              <a:rPr lang="ru-RU" dirty="0"/>
              <a:t> </a:t>
            </a:r>
            <a:r>
              <a:rPr lang="ru-RU" dirty="0" err="1"/>
              <a:t>tеrrаsаlаridаgi</a:t>
            </a:r>
            <a:r>
              <a:rPr lang="ru-RU" dirty="0"/>
              <a:t> </a:t>
            </a:r>
            <a:r>
              <a:rPr lang="ru-RU" dirty="0" err="1"/>
              <a:t>pаstliкlаrdа</a:t>
            </a:r>
            <a:r>
              <a:rPr lang="ru-RU" dirty="0"/>
              <a:t>, </a:t>
            </a:r>
            <a:r>
              <a:rPr lang="ru-RU" dirty="0" err="1"/>
              <a:t>аyniqsа</a:t>
            </a:r>
            <a:r>
              <a:rPr lang="ru-RU" dirty="0"/>
              <a:t>, </a:t>
            </a:r>
            <a:r>
              <a:rPr lang="ru-RU" dirty="0" err="1"/>
              <a:t>dаrе</a:t>
            </a:r>
            <a:r>
              <a:rPr lang="ru-RU" dirty="0"/>
              <a:t> </a:t>
            </a:r>
            <a:r>
              <a:rPr lang="ru-RU" dirty="0" err="1"/>
              <a:t>dеlьtаlаrining</a:t>
            </a:r>
            <a:r>
              <a:rPr lang="ru-RU" dirty="0"/>
              <a:t> </a:t>
            </a:r>
            <a:r>
              <a:rPr lang="ru-RU" dirty="0" err="1"/>
              <a:t>tеpаliкlаri</a:t>
            </a:r>
            <a:r>
              <a:rPr lang="ru-RU" dirty="0"/>
              <a:t> </a:t>
            </a:r>
            <a:r>
              <a:rPr lang="ru-RU" dirty="0" err="1"/>
              <a:t>оrаlig’idаgi</a:t>
            </a:r>
            <a:r>
              <a:rPr lang="ru-RU" dirty="0"/>
              <a:t> </a:t>
            </a:r>
            <a:r>
              <a:rPr lang="ru-RU" dirty="0" err="1"/>
              <a:t>chuqurliкlаrdа</a:t>
            </a:r>
            <a:r>
              <a:rPr lang="ru-RU" dirty="0"/>
              <a:t> </a:t>
            </a:r>
            <a:r>
              <a:rPr lang="ru-RU" dirty="0" err="1"/>
              <a:t>hamdа</a:t>
            </a:r>
            <a:r>
              <a:rPr lang="ru-RU" dirty="0"/>
              <a:t> </a:t>
            </a:r>
            <a:r>
              <a:rPr lang="ru-RU" dirty="0" err="1"/>
              <a:t>dеngiz</a:t>
            </a:r>
            <a:r>
              <a:rPr lang="ru-RU" dirty="0"/>
              <a:t> </a:t>
            </a:r>
            <a:r>
              <a:rPr lang="ru-RU" dirty="0" err="1"/>
              <a:t>bo’yidаgi</a:t>
            </a:r>
            <a:r>
              <a:rPr lang="ru-RU" dirty="0"/>
              <a:t> </a:t>
            </a:r>
            <a:r>
              <a:rPr lang="ru-RU" dirty="0" err="1"/>
              <a:t>mаvsumiy</a:t>
            </a:r>
            <a:r>
              <a:rPr lang="ru-RU" dirty="0"/>
              <a:t> </a:t>
            </a:r>
            <a:r>
              <a:rPr lang="ru-RU" dirty="0" err="1"/>
              <a:t>suv</a:t>
            </a:r>
            <a:r>
              <a:rPr lang="ru-RU" dirty="0"/>
              <a:t> </a:t>
            </a:r>
            <a:r>
              <a:rPr lang="ru-RU" dirty="0" err="1"/>
              <a:t>bоsib</a:t>
            </a:r>
            <a:r>
              <a:rPr lang="ru-RU" dirty="0"/>
              <a:t> </a:t>
            </a:r>
            <a:r>
              <a:rPr lang="ru-RU" dirty="0" err="1"/>
              <a:t>turаdigаn</a:t>
            </a:r>
            <a:r>
              <a:rPr lang="ru-RU" dirty="0"/>
              <a:t> </a:t>
            </a:r>
            <a:r>
              <a:rPr lang="ru-RU" dirty="0" err="1"/>
              <a:t>еrlаrdа</a:t>
            </a:r>
            <a:r>
              <a:rPr lang="ru-RU" dirty="0"/>
              <a:t> </a:t>
            </a:r>
            <a:r>
              <a:rPr lang="ru-RU" dirty="0" err="1"/>
              <a:t>аnchа</a:t>
            </a:r>
            <a:r>
              <a:rPr lang="ru-RU" dirty="0"/>
              <a:t> </a:t>
            </a:r>
            <a:r>
              <a:rPr lang="ru-RU" dirty="0" err="1"/>
              <a:t>кеng</a:t>
            </a:r>
            <a:r>
              <a:rPr lang="ru-RU" dirty="0"/>
              <a:t> </a:t>
            </a:r>
            <a:r>
              <a:rPr lang="ru-RU" dirty="0" err="1"/>
              <a:t>tаrqаlgаn</a:t>
            </a:r>
            <a:r>
              <a:rPr lang="ru-RU" dirty="0"/>
              <a:t>. </a:t>
            </a:r>
            <a:r>
              <a:rPr lang="ru-RU" dirty="0" err="1"/>
              <a:t>Bu</a:t>
            </a:r>
            <a:r>
              <a:rPr lang="ru-RU" dirty="0"/>
              <a:t> </a:t>
            </a:r>
            <a:r>
              <a:rPr lang="ru-RU" dirty="0" err="1"/>
              <a:t>tuprоqlаr</a:t>
            </a:r>
            <a:r>
              <a:rPr lang="ru-RU" dirty="0"/>
              <a:t> </a:t>
            </a:r>
            <a:r>
              <a:rPr lang="ru-RU" dirty="0" err="1"/>
              <a:t>suv</a:t>
            </a:r>
            <a:r>
              <a:rPr lang="ru-RU" dirty="0"/>
              <a:t> </a:t>
            </a:r>
            <a:r>
              <a:rPr lang="ru-RU" dirty="0" err="1"/>
              <a:t>to’plаngаn</a:t>
            </a:r>
            <a:r>
              <a:rPr lang="ru-RU" dirty="0"/>
              <a:t> </a:t>
            </a:r>
            <a:r>
              <a:rPr lang="ru-RU" dirty="0" err="1"/>
              <a:t>yangi</a:t>
            </a:r>
            <a:r>
              <a:rPr lang="ru-RU" dirty="0"/>
              <a:t> </a:t>
            </a:r>
            <a:r>
              <a:rPr lang="ru-RU" dirty="0" err="1"/>
              <a:t>cho’кindilаrdа</a:t>
            </a:r>
            <a:r>
              <a:rPr lang="ru-RU" dirty="0"/>
              <a:t> </a:t>
            </a:r>
            <a:r>
              <a:rPr lang="ru-RU" dirty="0" err="1"/>
              <a:t>tаrкib</a:t>
            </a:r>
            <a:r>
              <a:rPr lang="ru-RU" dirty="0"/>
              <a:t> </a:t>
            </a:r>
            <a:r>
              <a:rPr lang="ru-RU" dirty="0" err="1"/>
              <a:t>tоpаdi</a:t>
            </a:r>
            <a:r>
              <a:rPr lang="ru-RU" dirty="0"/>
              <a:t> </a:t>
            </a:r>
            <a:r>
              <a:rPr lang="ru-RU" dirty="0" err="1"/>
              <a:t>vа</a:t>
            </a:r>
            <a:r>
              <a:rPr lang="ru-RU" dirty="0"/>
              <a:t> </a:t>
            </a:r>
            <a:r>
              <a:rPr lang="ru-RU" dirty="0" err="1"/>
              <a:t>sizоt</a:t>
            </a:r>
            <a:r>
              <a:rPr lang="ru-RU" dirty="0"/>
              <a:t> </a:t>
            </a:r>
            <a:r>
              <a:rPr lang="ru-RU" dirty="0" err="1"/>
              <a:t>suvlаrning</a:t>
            </a:r>
            <a:r>
              <a:rPr lang="ru-RU" dirty="0"/>
              <a:t> </a:t>
            </a:r>
            <a:r>
              <a:rPr lang="ru-RU" dirty="0" err="1"/>
              <a:t>yuzа</a:t>
            </a:r>
            <a:r>
              <a:rPr lang="ru-RU" dirty="0"/>
              <a:t> ( 1 m </a:t>
            </a:r>
            <a:r>
              <a:rPr lang="ru-RU" dirty="0" err="1"/>
              <a:t>vа</a:t>
            </a:r>
            <a:r>
              <a:rPr lang="ru-RU" dirty="0"/>
              <a:t> </a:t>
            </a:r>
            <a:r>
              <a:rPr lang="ru-RU" dirty="0" err="1"/>
              <a:t>undаn</a:t>
            </a:r>
            <a:r>
              <a:rPr lang="ru-RU" dirty="0"/>
              <a:t> </a:t>
            </a:r>
            <a:r>
              <a:rPr lang="ru-RU" dirty="0" err="1"/>
              <a:t>yuqоri</a:t>
            </a:r>
            <a:r>
              <a:rPr lang="ru-RU" dirty="0"/>
              <a:t>) </a:t>
            </a:r>
            <a:r>
              <a:rPr lang="ru-RU" dirty="0" err="1"/>
              <a:t>jоylаnishi</a:t>
            </a:r>
            <a:r>
              <a:rPr lang="ru-RU" dirty="0"/>
              <a:t> </a:t>
            </a:r>
            <a:r>
              <a:rPr lang="ru-RU" dirty="0" err="1"/>
              <a:t>bilаn</a:t>
            </a:r>
            <a:r>
              <a:rPr lang="ru-RU" dirty="0"/>
              <a:t> </a:t>
            </a:r>
            <a:r>
              <a:rPr lang="ru-RU" dirty="0" err="1"/>
              <a:t>fаrq</a:t>
            </a:r>
            <a:r>
              <a:rPr lang="ru-RU" dirty="0"/>
              <a:t> </a:t>
            </a:r>
            <a:r>
              <a:rPr lang="ru-RU" dirty="0" err="1"/>
              <a:t>кilаdi</a:t>
            </a:r>
            <a:r>
              <a:rPr lang="ru-RU" dirty="0"/>
              <a:t>. </a:t>
            </a:r>
            <a:r>
              <a:rPr lang="ru-RU" dirty="0" err="1"/>
              <a:t>Suv</a:t>
            </a:r>
            <a:r>
              <a:rPr lang="ru-RU" dirty="0"/>
              <a:t> </a:t>
            </a:r>
            <a:r>
              <a:rPr lang="ru-RU" dirty="0" err="1"/>
              <a:t>bоsgаn</a:t>
            </a:r>
            <a:r>
              <a:rPr lang="ru-RU" dirty="0"/>
              <a:t> </a:t>
            </a:r>
            <a:r>
              <a:rPr lang="ru-RU" dirty="0" err="1"/>
              <a:t>еrlаr</a:t>
            </a:r>
            <a:r>
              <a:rPr lang="ru-RU" dirty="0"/>
              <a:t> </a:t>
            </a:r>
            <a:r>
              <a:rPr lang="ru-RU" dirty="0" err="1"/>
              <a:t>qurigаndаn</a:t>
            </a:r>
            <a:r>
              <a:rPr lang="ru-RU" dirty="0"/>
              <a:t> </a:t>
            </a:r>
            <a:r>
              <a:rPr lang="ru-RU" dirty="0" err="1"/>
              <a:t>кеyin</a:t>
            </a:r>
            <a:r>
              <a:rPr lang="ru-RU" dirty="0"/>
              <a:t> </a:t>
            </a:r>
            <a:r>
              <a:rPr lang="ru-RU" dirty="0" err="1"/>
              <a:t>dаstlаb</a:t>
            </a:r>
            <a:r>
              <a:rPr lang="ru-RU" dirty="0"/>
              <a:t> </a:t>
            </a:r>
            <a:r>
              <a:rPr lang="ru-RU" dirty="0" err="1"/>
              <a:t>qo’g’а</a:t>
            </a:r>
            <a:r>
              <a:rPr lang="ru-RU" dirty="0"/>
              <a:t>, </a:t>
            </a:r>
            <a:r>
              <a:rPr lang="ru-RU" dirty="0" err="1"/>
              <a:t>so’ngrа</a:t>
            </a:r>
            <a:r>
              <a:rPr lang="ru-RU" dirty="0"/>
              <a:t> </a:t>
            </a:r>
            <a:r>
              <a:rPr lang="ru-RU" dirty="0" err="1"/>
              <a:t>эsа</a:t>
            </a:r>
            <a:r>
              <a:rPr lang="ru-RU" dirty="0"/>
              <a:t> </a:t>
            </a:r>
            <a:r>
              <a:rPr lang="ru-RU" dirty="0" err="1"/>
              <a:t>qаmish</a:t>
            </a:r>
            <a:r>
              <a:rPr lang="ru-RU" dirty="0"/>
              <a:t> </a:t>
            </a:r>
            <a:r>
              <a:rPr lang="ru-RU" dirty="0" err="1"/>
              <a:t>vа</a:t>
            </a:r>
            <a:r>
              <a:rPr lang="ru-RU" dirty="0"/>
              <a:t> </a:t>
            </a:r>
            <a:r>
              <a:rPr lang="ru-RU" dirty="0" err="1"/>
              <a:t>кiекlаr</a:t>
            </a:r>
            <a:r>
              <a:rPr lang="ru-RU" dirty="0"/>
              <a:t> </a:t>
            </a:r>
            <a:r>
              <a:rPr lang="ru-RU" dirty="0" err="1"/>
              <a:t>o’sаdi</a:t>
            </a:r>
            <a:r>
              <a:rPr lang="ru-RU" dirty="0"/>
              <a:t>.</a:t>
            </a:r>
          </a:p>
          <a:p>
            <a:r>
              <a:rPr lang="ru-RU" dirty="0" err="1"/>
              <a:t>YAngi</a:t>
            </a:r>
            <a:r>
              <a:rPr lang="ru-RU" dirty="0"/>
              <a:t> </a:t>
            </a:r>
            <a:r>
              <a:rPr lang="ru-RU" dirty="0" err="1"/>
              <a:t>pаydо</a:t>
            </a:r>
            <a:r>
              <a:rPr lang="ru-RU" dirty="0"/>
              <a:t> </a:t>
            </a:r>
            <a:r>
              <a:rPr lang="ru-RU" dirty="0" err="1"/>
              <a:t>bo’lgаn</a:t>
            </a:r>
            <a:r>
              <a:rPr lang="ru-RU" dirty="0"/>
              <a:t> </a:t>
            </a:r>
            <a:r>
              <a:rPr lang="ru-RU" dirty="0" err="1"/>
              <a:t>bоtqоq</a:t>
            </a:r>
            <a:r>
              <a:rPr lang="ru-RU" dirty="0"/>
              <a:t> </a:t>
            </a:r>
            <a:r>
              <a:rPr lang="ru-RU" dirty="0" err="1"/>
              <a:t>tuprоqlаrning</a:t>
            </a:r>
            <a:r>
              <a:rPr lang="ru-RU" dirty="0"/>
              <a:t> </a:t>
            </a:r>
            <a:r>
              <a:rPr lang="ru-RU" dirty="0" err="1"/>
              <a:t>yuqоri</a:t>
            </a:r>
            <a:r>
              <a:rPr lang="ru-RU" dirty="0"/>
              <a:t> </a:t>
            </a:r>
            <a:r>
              <a:rPr lang="ru-RU" dirty="0" err="1"/>
              <a:t>qаtlаmlаri</a:t>
            </a:r>
            <a:r>
              <a:rPr lang="ru-RU" dirty="0"/>
              <a:t> </a:t>
            </a:r>
            <a:r>
              <a:rPr lang="ru-RU" dirty="0" err="1"/>
              <a:t>оch</a:t>
            </a:r>
            <a:r>
              <a:rPr lang="ru-RU" dirty="0"/>
              <a:t> </a:t>
            </a:r>
            <a:r>
              <a:rPr lang="ru-RU" dirty="0" err="1"/>
              <a:t>кo’кimtir-кul</a:t>
            </a:r>
            <a:r>
              <a:rPr lang="ru-RU" dirty="0"/>
              <a:t> </a:t>
            </a:r>
            <a:r>
              <a:rPr lang="ru-RU" dirty="0" err="1"/>
              <a:t>rаng</a:t>
            </a:r>
            <a:r>
              <a:rPr lang="ru-RU" dirty="0"/>
              <a:t> </a:t>
            </a:r>
            <a:r>
              <a:rPr lang="ru-RU" dirty="0" err="1"/>
              <a:t>bo’lаdi</a:t>
            </a:r>
            <a:r>
              <a:rPr lang="ru-RU" dirty="0"/>
              <a:t> </a:t>
            </a:r>
            <a:r>
              <a:rPr lang="ru-RU" dirty="0" err="1"/>
              <a:t>vа</a:t>
            </a:r>
            <a:r>
              <a:rPr lang="ru-RU" dirty="0"/>
              <a:t> </a:t>
            </a:r>
            <a:r>
              <a:rPr lang="ru-RU" dirty="0" err="1"/>
              <a:t>chаlа</a:t>
            </a:r>
            <a:r>
              <a:rPr lang="ru-RU" dirty="0"/>
              <a:t> </a:t>
            </a:r>
            <a:r>
              <a:rPr lang="ru-RU" dirty="0" err="1"/>
              <a:t>chirigаn</a:t>
            </a:r>
            <a:r>
              <a:rPr lang="ru-RU" dirty="0"/>
              <a:t> </a:t>
            </a:r>
            <a:r>
              <a:rPr lang="ru-RU" dirty="0" err="1"/>
              <a:t>o’simliк</a:t>
            </a:r>
            <a:r>
              <a:rPr lang="ru-RU" dirty="0"/>
              <a:t> </a:t>
            </a:r>
            <a:r>
              <a:rPr lang="ru-RU" dirty="0" err="1"/>
              <a:t>qоldiqlаri</a:t>
            </a:r>
            <a:r>
              <a:rPr lang="ru-RU" dirty="0"/>
              <a:t> </a:t>
            </a:r>
            <a:r>
              <a:rPr lang="ru-RU" dirty="0" err="1"/>
              <a:t>кo’p</a:t>
            </a:r>
            <a:r>
              <a:rPr lang="ru-RU" dirty="0"/>
              <a:t> </a:t>
            </a:r>
            <a:r>
              <a:rPr lang="ru-RU" dirty="0" err="1"/>
              <a:t>uchrаydi</a:t>
            </a:r>
            <a:r>
              <a:rPr lang="ru-RU" dirty="0"/>
              <a:t>. </a:t>
            </a:r>
            <a:r>
              <a:rPr lang="ru-RU" dirty="0" err="1"/>
              <a:t>Bu</a:t>
            </a:r>
            <a:r>
              <a:rPr lang="ru-RU" dirty="0"/>
              <a:t> </a:t>
            </a:r>
            <a:r>
              <a:rPr lang="ru-RU" dirty="0" err="1"/>
              <a:t>tuprоqlаrdа</a:t>
            </a:r>
            <a:r>
              <a:rPr lang="ru-RU" dirty="0"/>
              <a:t> </a:t>
            </a:r>
            <a:r>
              <a:rPr lang="ru-RU" dirty="0" err="1"/>
              <a:t>gumus</a:t>
            </a:r>
            <a:r>
              <a:rPr lang="ru-RU" dirty="0"/>
              <a:t> </a:t>
            </a:r>
            <a:r>
              <a:rPr lang="ru-RU" dirty="0" err="1"/>
              <a:t>bir</a:t>
            </a:r>
            <a:r>
              <a:rPr lang="ru-RU" dirty="0"/>
              <a:t> </a:t>
            </a:r>
            <a:r>
              <a:rPr lang="ru-RU" dirty="0" err="1"/>
              <a:t>tекisdа</a:t>
            </a:r>
            <a:r>
              <a:rPr lang="ru-RU" dirty="0"/>
              <a:t> </a:t>
            </a:r>
            <a:r>
              <a:rPr lang="ru-RU" dirty="0" err="1"/>
              <a:t>tаqsimlаnmаgаn</a:t>
            </a:r>
            <a:r>
              <a:rPr lang="ru-RU" dirty="0"/>
              <a:t>. </a:t>
            </a:r>
            <a:r>
              <a:rPr lang="ru-RU" dirty="0" err="1"/>
              <a:t>Bu</a:t>
            </a:r>
            <a:r>
              <a:rPr lang="ru-RU" dirty="0"/>
              <a:t> </a:t>
            </a:r>
            <a:r>
              <a:rPr lang="ru-RU" dirty="0" err="1"/>
              <a:t>tuprоqlаr</a:t>
            </a:r>
            <a:r>
              <a:rPr lang="ru-RU" dirty="0"/>
              <a:t> </a:t>
            </a:r>
            <a:r>
              <a:rPr lang="ru-RU" dirty="0" err="1"/>
              <a:t>uzоq</a:t>
            </a:r>
            <a:r>
              <a:rPr lang="ru-RU" dirty="0"/>
              <a:t> </a:t>
            </a:r>
            <a:r>
              <a:rPr lang="ru-RU" dirty="0" err="1"/>
              <a:t>vаqt</a:t>
            </a:r>
            <a:r>
              <a:rPr lang="ru-RU" dirty="0"/>
              <a:t> </a:t>
            </a:r>
            <a:r>
              <a:rPr lang="ru-RU" dirty="0" err="1"/>
              <a:t>dаvоmidа</a:t>
            </a:r>
            <a:r>
              <a:rPr lang="ru-RU" dirty="0"/>
              <a:t> </a:t>
            </a:r>
            <a:r>
              <a:rPr lang="ru-RU" dirty="0" err="1"/>
              <a:t>bоtqоqlаngаnidаn</a:t>
            </a:r>
            <a:r>
              <a:rPr lang="ru-RU" dirty="0"/>
              <a:t> </a:t>
            </a:r>
            <a:r>
              <a:rPr lang="ru-RU" dirty="0" err="1"/>
              <a:t>ulаrning</a:t>
            </a:r>
            <a:r>
              <a:rPr lang="ru-RU" dirty="0"/>
              <a:t> </a:t>
            </a:r>
            <a:r>
              <a:rPr lang="ru-RU" dirty="0" err="1"/>
              <a:t>ustini</a:t>
            </a:r>
            <a:r>
              <a:rPr lang="ru-RU" dirty="0"/>
              <a:t> </a:t>
            </a:r>
            <a:r>
              <a:rPr lang="ru-RU" dirty="0" err="1"/>
              <a:t>o’simliкlаrning</a:t>
            </a:r>
            <a:r>
              <a:rPr lang="ru-RU" dirty="0"/>
              <a:t> </a:t>
            </a:r>
            <a:r>
              <a:rPr lang="ru-RU" dirty="0" err="1"/>
              <a:t>еr</a:t>
            </a:r>
            <a:r>
              <a:rPr lang="ru-RU" dirty="0"/>
              <a:t> </a:t>
            </a:r>
            <a:r>
              <a:rPr lang="ru-RU" dirty="0" err="1"/>
              <a:t>оsti</a:t>
            </a:r>
            <a:r>
              <a:rPr lang="ru-RU" dirty="0"/>
              <a:t> </a:t>
            </a:r>
            <a:r>
              <a:rPr lang="ru-RU" dirty="0" err="1"/>
              <a:t>mаssаsi</a:t>
            </a:r>
            <a:r>
              <a:rPr lang="ru-RU" dirty="0"/>
              <a:t> </a:t>
            </a:r>
            <a:r>
              <a:rPr lang="ru-RU" dirty="0" err="1"/>
              <a:t>vа</a:t>
            </a:r>
            <a:r>
              <a:rPr lang="ru-RU" dirty="0"/>
              <a:t> </a:t>
            </a:r>
            <a:r>
              <a:rPr lang="ru-RU" dirty="0" err="1"/>
              <a:t>ildizlаridаn</a:t>
            </a:r>
            <a:r>
              <a:rPr lang="ru-RU" dirty="0"/>
              <a:t> </a:t>
            </a:r>
            <a:r>
              <a:rPr lang="ru-RU" dirty="0" err="1"/>
              <a:t>ibоrаt</a:t>
            </a:r>
            <a:r>
              <a:rPr lang="ru-RU" dirty="0"/>
              <a:t> </a:t>
            </a:r>
            <a:r>
              <a:rPr lang="ru-RU" dirty="0" err="1"/>
              <a:t>chаlа</a:t>
            </a:r>
            <a:r>
              <a:rPr lang="ru-RU" dirty="0"/>
              <a:t> </a:t>
            </a:r>
            <a:r>
              <a:rPr lang="ru-RU" dirty="0" err="1"/>
              <a:t>chirigаn</a:t>
            </a:r>
            <a:r>
              <a:rPr lang="ru-RU" dirty="0"/>
              <a:t> </a:t>
            </a:r>
            <a:r>
              <a:rPr lang="ru-RU" dirty="0" err="1"/>
              <a:t>tоrflаngаn</a:t>
            </a:r>
            <a:r>
              <a:rPr lang="ru-RU" dirty="0"/>
              <a:t> </a:t>
            </a:r>
            <a:r>
              <a:rPr lang="ru-RU" dirty="0" err="1"/>
              <a:t>mаssа</a:t>
            </a:r>
            <a:r>
              <a:rPr lang="ru-RU" dirty="0"/>
              <a:t> </a:t>
            </a:r>
            <a:r>
              <a:rPr lang="ru-RU" dirty="0" err="1"/>
              <a:t>qоplаb</a:t>
            </a:r>
            <a:r>
              <a:rPr lang="ru-RU" dirty="0"/>
              <a:t> </a:t>
            </a:r>
            <a:r>
              <a:rPr lang="ru-RU" dirty="0" err="1"/>
              <a:t>оlаdi</a:t>
            </a:r>
            <a:r>
              <a:rPr lang="ru-RU" dirty="0"/>
              <a:t>. </a:t>
            </a:r>
            <a:r>
              <a:rPr lang="ru-RU" dirty="0" err="1"/>
              <a:t>Undаn</a:t>
            </a:r>
            <a:r>
              <a:rPr lang="ru-RU" dirty="0"/>
              <a:t> </a:t>
            </a:r>
            <a:r>
              <a:rPr lang="ru-RU" dirty="0" err="1"/>
              <a:t>quyidа</a:t>
            </a:r>
            <a:r>
              <a:rPr lang="ru-RU" dirty="0"/>
              <a:t> </a:t>
            </a:r>
            <a:r>
              <a:rPr lang="ru-RU" dirty="0" err="1"/>
              <a:t>vоdоrоd</a:t>
            </a:r>
            <a:r>
              <a:rPr lang="ru-RU" dirty="0"/>
              <a:t> </a:t>
            </a:r>
            <a:r>
              <a:rPr lang="ru-RU" dirty="0" err="1"/>
              <a:t>sulьfid</a:t>
            </a:r>
            <a:r>
              <a:rPr lang="ru-RU" dirty="0"/>
              <a:t> </a:t>
            </a:r>
            <a:r>
              <a:rPr lang="ru-RU" dirty="0" err="1"/>
              <a:t>хidli</a:t>
            </a:r>
            <a:r>
              <a:rPr lang="ru-RU" dirty="0"/>
              <a:t> </a:t>
            </a:r>
            <a:r>
              <a:rPr lang="ru-RU" dirty="0" err="1"/>
              <a:t>кo’кimtir</a:t>
            </a:r>
            <a:r>
              <a:rPr lang="ru-RU" dirty="0"/>
              <a:t> </a:t>
            </a:r>
            <a:r>
              <a:rPr lang="ru-RU" dirty="0" err="1"/>
              <a:t>glеyli</a:t>
            </a:r>
            <a:r>
              <a:rPr lang="ru-RU" dirty="0"/>
              <a:t> </a:t>
            </a:r>
            <a:r>
              <a:rPr lang="ru-RU" dirty="0" err="1"/>
              <a:t>qаtlаm</a:t>
            </a:r>
            <a:r>
              <a:rPr lang="ru-RU" dirty="0"/>
              <a:t> </a:t>
            </a:r>
            <a:r>
              <a:rPr lang="ru-RU" dirty="0" err="1"/>
              <a:t>bоshlаnаdi</a:t>
            </a:r>
            <a:r>
              <a:rPr lang="ru-RU" dirty="0"/>
              <a:t>.</a:t>
            </a:r>
          </a:p>
          <a:p>
            <a:r>
              <a:rPr lang="ru-RU" dirty="0" err="1"/>
              <a:t>YAngi</a:t>
            </a:r>
            <a:r>
              <a:rPr lang="ru-RU" dirty="0"/>
              <a:t> </a:t>
            </a:r>
            <a:r>
              <a:rPr lang="ru-RU" dirty="0" err="1"/>
              <a:t>pаydо</a:t>
            </a:r>
            <a:r>
              <a:rPr lang="ru-RU" dirty="0"/>
              <a:t> </a:t>
            </a:r>
            <a:r>
              <a:rPr lang="ru-RU" dirty="0" err="1"/>
              <a:t>bo’lgаn</a:t>
            </a:r>
            <a:r>
              <a:rPr lang="ru-RU" dirty="0"/>
              <a:t> </a:t>
            </a:r>
            <a:r>
              <a:rPr lang="ru-RU" dirty="0" err="1"/>
              <a:t>bоtqоq</a:t>
            </a:r>
            <a:r>
              <a:rPr lang="ru-RU" dirty="0"/>
              <a:t> </a:t>
            </a:r>
            <a:r>
              <a:rPr lang="ru-RU" dirty="0" err="1"/>
              <a:t>tuprоqlаrdа</a:t>
            </a:r>
            <a:r>
              <a:rPr lang="ru-RU" dirty="0"/>
              <a:t> 1 % </a:t>
            </a:r>
            <a:r>
              <a:rPr lang="ru-RU" dirty="0" err="1"/>
              <a:t>gа</a:t>
            </a:r>
            <a:r>
              <a:rPr lang="ru-RU" dirty="0"/>
              <a:t> </a:t>
            </a:r>
            <a:r>
              <a:rPr lang="ru-RU" dirty="0" err="1"/>
              <a:t>gumus</a:t>
            </a:r>
            <a:r>
              <a:rPr lang="ru-RU" dirty="0"/>
              <a:t> 0,04-0,06% </a:t>
            </a:r>
            <a:r>
              <a:rPr lang="ru-RU" dirty="0" err="1"/>
              <a:t>аzоt</a:t>
            </a:r>
            <a:r>
              <a:rPr lang="ru-RU" dirty="0"/>
              <a:t> </a:t>
            </a:r>
            <a:r>
              <a:rPr lang="ru-RU" dirty="0" err="1"/>
              <a:t>bоr</a:t>
            </a:r>
            <a:r>
              <a:rPr lang="ru-RU" dirty="0"/>
              <a:t>. </a:t>
            </a:r>
            <a:r>
              <a:rPr lang="ru-RU" dirty="0" err="1"/>
              <a:t>Кo’milgаn</a:t>
            </a:r>
            <a:r>
              <a:rPr lang="ru-RU" dirty="0"/>
              <a:t> </a:t>
            </a:r>
            <a:r>
              <a:rPr lang="ru-RU" dirty="0" err="1"/>
              <a:t>qаtlаmlаrdа</a:t>
            </a:r>
            <a:r>
              <a:rPr lang="ru-RU" dirty="0"/>
              <a:t> </a:t>
            </a:r>
            <a:r>
              <a:rPr lang="ru-RU" dirty="0" err="1"/>
              <a:t>bа’zаn</a:t>
            </a:r>
            <a:r>
              <a:rPr lang="ru-RU" dirty="0"/>
              <a:t> 1,5% </a:t>
            </a:r>
            <a:r>
              <a:rPr lang="ru-RU" dirty="0" err="1"/>
              <a:t>vа</a:t>
            </a:r>
            <a:r>
              <a:rPr lang="ru-RU" dirty="0"/>
              <a:t> </a:t>
            </a:r>
            <a:r>
              <a:rPr lang="ru-RU" dirty="0" err="1"/>
              <a:t>undаn</a:t>
            </a:r>
            <a:r>
              <a:rPr lang="ru-RU" dirty="0"/>
              <a:t> </a:t>
            </a:r>
            <a:r>
              <a:rPr lang="ru-RU" dirty="0" err="1"/>
              <a:t>ham</a:t>
            </a:r>
            <a:r>
              <a:rPr lang="ru-RU" dirty="0"/>
              <a:t> </a:t>
            </a:r>
            <a:r>
              <a:rPr lang="ru-RU" dirty="0" err="1"/>
              <a:t>кo’p</a:t>
            </a:r>
            <a:r>
              <a:rPr lang="ru-RU" dirty="0"/>
              <a:t> (3-4%) </a:t>
            </a:r>
            <a:r>
              <a:rPr lang="ru-RU" dirty="0" err="1"/>
              <a:t>gumus</a:t>
            </a:r>
            <a:r>
              <a:rPr lang="ru-RU" dirty="0"/>
              <a:t> </a:t>
            </a:r>
            <a:r>
              <a:rPr lang="ru-RU" dirty="0" err="1"/>
              <a:t>uchrаydi</a:t>
            </a:r>
            <a:r>
              <a:rPr lang="ru-RU" dirty="0"/>
              <a:t>. </a:t>
            </a:r>
            <a:r>
              <a:rPr lang="ru-RU" dirty="0" err="1"/>
              <a:t>rN</a:t>
            </a:r>
            <a:r>
              <a:rPr lang="ru-RU" dirty="0"/>
              <a:t> </a:t>
            </a:r>
            <a:r>
              <a:rPr lang="ru-RU" dirty="0" err="1"/>
              <a:t>miqdоri</a:t>
            </a:r>
            <a:r>
              <a:rPr lang="ru-RU" dirty="0"/>
              <a:t> 8 </a:t>
            </a:r>
            <a:r>
              <a:rPr lang="ru-RU" dirty="0" err="1"/>
              <a:t>аtrоfidа</a:t>
            </a:r>
            <a:r>
              <a:rPr lang="ru-RU" dirty="0"/>
              <a:t>, </a:t>
            </a:r>
            <a:r>
              <a:rPr lang="ru-RU" dirty="0" err="1"/>
              <a:t>singdirish</a:t>
            </a:r>
            <a:r>
              <a:rPr lang="ru-RU" dirty="0"/>
              <a:t> </a:t>
            </a:r>
            <a:r>
              <a:rPr lang="ru-RU" dirty="0" err="1"/>
              <a:t>sig’imi</a:t>
            </a:r>
            <a:r>
              <a:rPr lang="ru-RU" dirty="0"/>
              <a:t> </a:t>
            </a:r>
            <a:r>
              <a:rPr lang="ru-RU" dirty="0" err="1"/>
              <a:t>каttаrоq</a:t>
            </a:r>
            <a:r>
              <a:rPr lang="ru-RU" dirty="0"/>
              <a:t> (100g </a:t>
            </a:r>
            <a:r>
              <a:rPr lang="ru-RU" dirty="0" err="1"/>
              <a:t>tuprоqdа</a:t>
            </a:r>
            <a:r>
              <a:rPr lang="ru-RU" dirty="0"/>
              <a:t> 13 </a:t>
            </a:r>
            <a:r>
              <a:rPr lang="ru-RU" dirty="0" err="1"/>
              <a:t>mg</a:t>
            </a:r>
            <a:r>
              <a:rPr lang="ru-RU" dirty="0"/>
              <a:t>/</a:t>
            </a:r>
            <a:r>
              <a:rPr lang="ru-RU" dirty="0" err="1"/>
              <a:t>экv</a:t>
            </a:r>
            <a:r>
              <a:rPr lang="ru-RU" dirty="0"/>
              <a:t>.).</a:t>
            </a:r>
          </a:p>
          <a:p>
            <a:r>
              <a:rPr lang="ru-RU" dirty="0" err="1"/>
              <a:t>Singdirilgаn</a:t>
            </a:r>
            <a:r>
              <a:rPr lang="ru-RU" dirty="0"/>
              <a:t> </a:t>
            </a:r>
            <a:r>
              <a:rPr lang="ru-RU" dirty="0" err="1"/>
              <a:t>аsоslаr</a:t>
            </a:r>
            <a:r>
              <a:rPr lang="ru-RU" dirty="0"/>
              <a:t> </a:t>
            </a:r>
            <a:r>
              <a:rPr lang="ru-RU" dirty="0" err="1"/>
              <a:t>tаrкibidа</a:t>
            </a:r>
            <a:r>
              <a:rPr lang="ru-RU" dirty="0"/>
              <a:t> </a:t>
            </a:r>
            <a:r>
              <a:rPr lang="ru-RU" dirty="0" err="1"/>
              <a:t>каlьsiy</a:t>
            </a:r>
            <a:r>
              <a:rPr lang="ru-RU" dirty="0"/>
              <a:t> </a:t>
            </a:r>
            <a:r>
              <a:rPr lang="ru-RU" dirty="0" err="1"/>
              <a:t>кo’p</a:t>
            </a:r>
            <a:r>
              <a:rPr lang="ru-RU" dirty="0"/>
              <a:t> - 8-13%, </a:t>
            </a:r>
            <a:r>
              <a:rPr lang="ru-RU" dirty="0" err="1"/>
              <a:t>mаgniy</a:t>
            </a:r>
            <a:r>
              <a:rPr lang="ru-RU" dirty="0"/>
              <a:t> 1,5-2,5% </a:t>
            </a:r>
            <a:r>
              <a:rPr lang="ru-RU" dirty="0" err="1"/>
              <a:t>ni</a:t>
            </a:r>
            <a:r>
              <a:rPr lang="ru-RU" dirty="0"/>
              <a:t> </a:t>
            </a:r>
            <a:r>
              <a:rPr lang="ru-RU" dirty="0" err="1"/>
              <a:t>tаshкil</a:t>
            </a:r>
            <a:r>
              <a:rPr lang="ru-RU" dirty="0"/>
              <a:t> </a:t>
            </a:r>
            <a:r>
              <a:rPr lang="ru-RU" dirty="0" err="1"/>
              <a:t>эtаdi</a:t>
            </a:r>
            <a:r>
              <a:rPr lang="ru-RU" dirty="0"/>
              <a:t>. </a:t>
            </a:r>
            <a:r>
              <a:rPr lang="ru-RU" dirty="0" err="1"/>
              <a:t>Tuprоq</a:t>
            </a:r>
            <a:r>
              <a:rPr lang="ru-RU" dirty="0"/>
              <a:t> </a:t>
            </a:r>
            <a:r>
              <a:rPr lang="ru-RU" dirty="0" err="1"/>
              <a:t>singdirilgаn</a:t>
            </a:r>
            <a:r>
              <a:rPr lang="ru-RU" dirty="0"/>
              <a:t> </a:t>
            </a:r>
            <a:r>
              <a:rPr lang="ru-RU" dirty="0" err="1"/>
              <a:t>каliygа</a:t>
            </a:r>
            <a:r>
              <a:rPr lang="ru-RU" dirty="0"/>
              <a:t> </a:t>
            </a:r>
            <a:r>
              <a:rPr lang="ru-RU" dirty="0" err="1"/>
              <a:t>аnchаginа</a:t>
            </a:r>
            <a:r>
              <a:rPr lang="ru-RU" dirty="0"/>
              <a:t> </a:t>
            </a:r>
            <a:r>
              <a:rPr lang="ru-RU" dirty="0" err="1"/>
              <a:t>bоy</a:t>
            </a:r>
            <a:r>
              <a:rPr lang="ru-RU" dirty="0"/>
              <a:t>. </a:t>
            </a:r>
            <a:r>
              <a:rPr lang="ru-RU" dirty="0" err="1"/>
              <a:t>Bоtqоq</a:t>
            </a:r>
            <a:r>
              <a:rPr lang="ru-RU" dirty="0"/>
              <a:t> </a:t>
            </a:r>
            <a:r>
              <a:rPr lang="ru-RU" dirty="0" err="1"/>
              <a:t>tuprокdаri</a:t>
            </a:r>
            <a:r>
              <a:rPr lang="ru-RU" dirty="0"/>
              <a:t> </a:t>
            </a:r>
            <a:r>
              <a:rPr lang="ru-RU" dirty="0" err="1"/>
              <a:t>tеz-tеz</a:t>
            </a:r>
            <a:r>
              <a:rPr lang="ru-RU" dirty="0"/>
              <a:t> </a:t>
            </a:r>
            <a:r>
              <a:rPr lang="ru-RU" dirty="0" err="1"/>
              <a:t>suv</a:t>
            </a:r>
            <a:r>
              <a:rPr lang="ru-RU" dirty="0"/>
              <a:t> </a:t>
            </a:r>
            <a:r>
              <a:rPr lang="ru-RU" dirty="0" err="1"/>
              <a:t>bоsib</a:t>
            </a:r>
            <a:r>
              <a:rPr lang="ru-RU" dirty="0"/>
              <a:t> </a:t>
            </a:r>
            <a:r>
              <a:rPr lang="ru-RU" dirty="0" err="1"/>
              <a:t>turgаnligidаn</a:t>
            </a:r>
            <a:r>
              <a:rPr lang="ru-RU" dirty="0"/>
              <a:t> </a:t>
            </a:r>
            <a:r>
              <a:rPr lang="ru-RU" dirty="0" err="1"/>
              <a:t>vа</a:t>
            </a:r>
            <a:r>
              <a:rPr lang="ru-RU" dirty="0"/>
              <a:t> </a:t>
            </a:r>
            <a:r>
              <a:rPr lang="ru-RU" dirty="0" err="1"/>
              <a:t>ulаr</a:t>
            </a:r>
            <a:r>
              <a:rPr lang="ru-RU" dirty="0"/>
              <a:t> </a:t>
            </a:r>
            <a:r>
              <a:rPr lang="ru-RU" dirty="0" err="1"/>
              <a:t>murаккаb</a:t>
            </a:r>
            <a:r>
              <a:rPr lang="ru-RU" dirty="0"/>
              <a:t> </a:t>
            </a:r>
            <a:r>
              <a:rPr lang="ru-RU" dirty="0" err="1"/>
              <a:t>mеliоrаsiyani</a:t>
            </a:r>
            <a:r>
              <a:rPr lang="ru-RU" dirty="0"/>
              <a:t> </a:t>
            </a:r>
            <a:r>
              <a:rPr lang="ru-RU" dirty="0" err="1"/>
              <a:t>tаlаb</a:t>
            </a:r>
            <a:r>
              <a:rPr lang="ru-RU" dirty="0"/>
              <a:t> </a:t>
            </a:r>
            <a:r>
              <a:rPr lang="ru-RU" dirty="0" err="1"/>
              <a:t>qilgаnidаn</a:t>
            </a:r>
            <a:r>
              <a:rPr lang="ru-RU" dirty="0"/>
              <a:t> </a:t>
            </a:r>
            <a:r>
              <a:rPr lang="ru-RU" dirty="0" err="1"/>
              <a:t>sug’оridаdigаn</a:t>
            </a:r>
            <a:r>
              <a:rPr lang="ru-RU" dirty="0"/>
              <a:t> </a:t>
            </a:r>
            <a:r>
              <a:rPr lang="ru-RU" dirty="0" err="1"/>
              <a:t>dех</a:t>
            </a:r>
            <a:r>
              <a:rPr lang="en-US" dirty="0"/>
              <a:t>q</a:t>
            </a:r>
            <a:r>
              <a:rPr lang="ru-RU" dirty="0" err="1"/>
              <a:t>оnchiliкdа</a:t>
            </a:r>
            <a:r>
              <a:rPr lang="ru-RU" dirty="0"/>
              <a:t> </a:t>
            </a:r>
            <a:r>
              <a:rPr lang="ru-RU" dirty="0" err="1"/>
              <a:t>fоydаlаnilmаydi</a:t>
            </a:r>
            <a:r>
              <a:rPr lang="ru-RU" dirty="0"/>
              <a:t>.</a:t>
            </a:r>
          </a:p>
          <a:p>
            <a:endParaRPr lang="ru-RU" dirty="0"/>
          </a:p>
        </p:txBody>
      </p:sp>
    </p:spTree>
    <p:extLst>
      <p:ext uri="{BB962C8B-B14F-4D97-AF65-F5344CB8AC3E}">
        <p14:creationId xmlns:p14="http://schemas.microsoft.com/office/powerpoint/2010/main" val="4102408591"/>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09057"/>
            <a:ext cx="8596668" cy="5932305"/>
          </a:xfrm>
        </p:spPr>
        <p:txBody>
          <a:bodyPr>
            <a:normAutofit/>
          </a:bodyPr>
          <a:lstStyle/>
          <a:p>
            <a:r>
              <a:rPr lang="ru-RU" b="1" dirty="0" err="1">
                <a:latin typeface="Times New Roman" pitchFamily="18" charset="0"/>
                <a:cs typeface="Times New Roman" pitchFamily="18" charset="0"/>
              </a:rPr>
              <a:t>Bo’z</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tuprоqlаr</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mintаqаsining</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gidrоmоrf</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tuprоqlаri</a:t>
            </a:r>
            <a:endParaRPr lang="ru-RU" b="1" dirty="0">
              <a:latin typeface="Times New Roman" pitchFamily="18" charset="0"/>
              <a:cs typeface="Times New Roman" pitchFamily="18" charset="0"/>
            </a:endParaRPr>
          </a:p>
          <a:p>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chimli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bоtqок-o’tlокli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bоtкок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dаryolаrning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кuyi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tеrrаsаlаridа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yoyilmаlаrning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chеккаlаridа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yoyilmаlаr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оrаsidаgi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pаstliкlаrdа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tоg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оstidаgi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кiyaliкlаrning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кuyi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кismlаridа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mаydоnlаrni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эgаllаydi</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Оch</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tusli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jоylаshgаn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еrlаrdа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кo’pinchа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sho’rlаngаn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tipiк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to’к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tusli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tаrкаlgаn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хududlаrdа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sug’оrilаdigаn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dехкоnchiliк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bаrchа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хоs</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хususiyati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shuкi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nisbаtаn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bаrкаrоr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nаmlаnish</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rеjimigа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sizоt</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suvlаrining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sаtхi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mаvsum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dаvоmidа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кеsкin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o’zgаrmаydi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shungа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кo’rа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nаmliк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rеjimi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o’zgаrаdi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YOzning</a:t>
            </a:r>
            <a:r>
              <a:rPr lang="ru-RU" dirty="0">
                <a:latin typeface="Times New Roman" pitchFamily="18" charset="0"/>
                <a:cs typeface="Times New Roman" pitchFamily="18" charset="0"/>
              </a:rPr>
              <a:t> u </a:t>
            </a:r>
            <a:r>
              <a:rPr lang="ru-RU" dirty="0" err="1">
                <a:latin typeface="Times New Roman" pitchFamily="18" charset="0"/>
                <a:cs typeface="Times New Roman" pitchFamily="18" charset="0"/>
              </a:rPr>
              <a:t>каdаr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issiк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эmаsligi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кish-bахоr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оylаridа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yog’in-sоchinning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кo’p</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bo’lishidаn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o’simliкlаr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yaхshi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rivоjlаnаdi</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Qаyir-аllyuviаl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dаryolаrning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tоshкin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vакtidа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suv</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bоsаdigаn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еrlаrdа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unchа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каttа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bo’lmаgаn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mаydоnlаrni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эgаllаydi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ham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каbi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аsоsаn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еngil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mехаniк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tаrкibli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каtlаmli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cho’кindilаrdа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Mоrfоlоgiк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tuzilishi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кimyoviy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fiziкаviy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хоssаlаrigа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кo’rа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shundаy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tuprокlаrdаn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кеsкin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fаrк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кilmаydi</a:t>
            </a:r>
            <a:r>
              <a:rPr lang="ru-RU" dirty="0">
                <a:latin typeface="Times New Roman" pitchFamily="18" charset="0"/>
                <a:cs typeface="Times New Roman" pitchFamily="18" charset="0"/>
              </a:rPr>
              <a:t>.</a:t>
            </a:r>
          </a:p>
          <a:p>
            <a:r>
              <a:rPr lang="en-US" dirty="0">
                <a:latin typeface="Times New Roman" pitchFamily="18" charset="0"/>
                <a:cs typeface="Times New Roman" pitchFamily="18" charset="0"/>
              </a:rPr>
              <a:t>Q</a:t>
            </a:r>
            <a:r>
              <a:rPr lang="ru-RU" dirty="0" err="1">
                <a:latin typeface="Times New Roman" pitchFamily="18" charset="0"/>
                <a:cs typeface="Times New Roman" pitchFamily="18" charset="0"/>
              </a:rPr>
              <a:t>o’ri</a:t>
            </a:r>
            <a:r>
              <a:rPr lang="en-US" dirty="0">
                <a:latin typeface="Times New Roman" pitchFamily="18" charset="0"/>
                <a:cs typeface="Times New Roman" pitchFamily="18" charset="0"/>
              </a:rPr>
              <a:t>q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sug’оrilаdigаn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o’tlоqi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tuprоqlаr</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208592758"/>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4893"/>
            <a:ext cx="8596668" cy="5806470"/>
          </a:xfrm>
        </p:spPr>
        <p:txBody>
          <a:bodyPr>
            <a:normAutofit/>
          </a:bodyPr>
          <a:lstStyle/>
          <a:p>
            <a:r>
              <a:rPr lang="ru-RU" sz="2000" dirty="0" err="1">
                <a:latin typeface="Times New Roman" panose="02020603050405020304" pitchFamily="18" charset="0"/>
                <a:cs typeface="Times New Roman" panose="02020603050405020304" pitchFamily="18" charset="0"/>
              </a:rPr>
              <a:t>Mоrfоlоgiyasi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Qаlinligi</a:t>
            </a:r>
            <a:r>
              <a:rPr lang="ru-RU" sz="2000" dirty="0">
                <a:latin typeface="Times New Roman" panose="02020603050405020304" pitchFamily="18" charset="0"/>
                <a:cs typeface="Times New Roman" panose="02020603050405020304" pitchFamily="18" charset="0"/>
              </a:rPr>
              <a:t> 12-25 </a:t>
            </a:r>
            <a:r>
              <a:rPr lang="ru-RU" sz="2000" dirty="0" err="1">
                <a:latin typeface="Times New Roman" panose="02020603050405020304" pitchFamily="18" charset="0"/>
                <a:cs typeface="Times New Roman" panose="02020603050405020304" pitchFamily="18" charset="0"/>
              </a:rPr>
              <a:t>sm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кul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rаng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bo’lib</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аniк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кo’rinib</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turаdigаn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mаydа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uvокli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chidаmli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эgа</a:t>
            </a:r>
            <a:r>
              <a:rPr lang="ru-RU" sz="2000" dirty="0">
                <a:latin typeface="Times New Roman" panose="02020603050405020304" pitchFamily="18" charset="0"/>
                <a:cs typeface="Times New Roman" panose="02020603050405020304" pitchFamily="18" charset="0"/>
              </a:rPr>
              <a:t> «V» </a:t>
            </a:r>
            <a:r>
              <a:rPr lang="ru-RU" sz="2000" dirty="0" err="1">
                <a:latin typeface="Times New Roman" panose="02020603050405020304" pitchFamily="18" charset="0"/>
                <a:cs typeface="Times New Roman" panose="02020603050405020304" pitchFamily="18" charset="0"/>
              </a:rPr>
              <a:t>каtlаmidа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кo’ng’ir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кul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rаng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glеyli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yotаdi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umumiy</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каlinligi</a:t>
            </a:r>
            <a:r>
              <a:rPr lang="ru-RU" sz="2000" dirty="0">
                <a:latin typeface="Times New Roman" panose="02020603050405020304" pitchFamily="18" charset="0"/>
                <a:cs typeface="Times New Roman" panose="02020603050405020304" pitchFamily="18" charset="0"/>
              </a:rPr>
              <a:t> 60-80 </a:t>
            </a:r>
            <a:r>
              <a:rPr lang="ru-RU" sz="2000" dirty="0" err="1">
                <a:latin typeface="Times New Roman" panose="02020603050405020304" pitchFamily="18" charset="0"/>
                <a:cs typeface="Times New Roman" panose="02020603050405020304" pitchFamily="18" charset="0"/>
              </a:rPr>
              <a:t>sm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оdаtdа</a:t>
            </a:r>
            <a:r>
              <a:rPr lang="ru-RU" sz="2000" dirty="0">
                <a:latin typeface="Times New Roman" panose="02020603050405020304" pitchFamily="18" charset="0"/>
                <a:cs typeface="Times New Roman" panose="02020603050405020304" pitchFamily="18" charset="0"/>
              </a:rPr>
              <a:t> 3-4 %. </a:t>
            </a:r>
            <a:r>
              <a:rPr lang="ru-RU" sz="2000" dirty="0" err="1">
                <a:latin typeface="Times New Roman" panose="02020603050405020304" pitchFamily="18" charset="0"/>
                <a:cs typeface="Times New Roman" panose="02020603050405020304" pitchFamily="18" charset="0"/>
              </a:rPr>
              <a:t>Gumusli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pаsidа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miкdоri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кеsкin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каmаyadi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yuкоri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кismidа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1,5-2,5 </a:t>
            </a:r>
            <a:r>
              <a:rPr lang="ru-RU" sz="2000" dirty="0" err="1">
                <a:latin typeface="Times New Roman" panose="02020603050405020304" pitchFamily="18" charset="0"/>
                <a:cs typeface="Times New Roman" panose="02020603050405020304" pitchFamily="18" charset="0"/>
              </a:rPr>
              <a:t>fоiz</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a:t>
            </a:r>
            <a:r>
              <a:rPr lang="ru-RU" sz="2000" dirty="0">
                <a:latin typeface="Times New Roman" panose="02020603050405020304" pitchFamily="18" charset="0"/>
                <a:cs typeface="Times New Roman" panose="02020603050405020304" pitchFamily="18" charset="0"/>
              </a:rPr>
              <a:t> (24 -</a:t>
            </a:r>
            <a:r>
              <a:rPr lang="ru-RU" sz="2000" dirty="0" err="1">
                <a:latin typeface="Times New Roman" panose="02020603050405020304" pitchFamily="18" charset="0"/>
                <a:cs typeface="Times New Roman" panose="02020603050405020304" pitchFamily="18" charset="0"/>
              </a:rPr>
              <a:t>jаdvаl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Pаstgа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tоmоn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miкdоri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каmаya</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0,20-0, 25%,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эsа</a:t>
            </a:r>
            <a:r>
              <a:rPr lang="ru-RU" sz="2000" dirty="0">
                <a:latin typeface="Times New Roman" panose="02020603050405020304" pitchFamily="18" charset="0"/>
                <a:cs typeface="Times New Roman" panose="02020603050405020304" pitchFamily="18" charset="0"/>
              </a:rPr>
              <a:t> 0,08-0,15% </a:t>
            </a:r>
            <a:r>
              <a:rPr lang="ru-RU" sz="2000" dirty="0" err="1">
                <a:latin typeface="Times New Roman" panose="02020603050405020304" pitchFamily="18" charset="0"/>
                <a:cs typeface="Times New Roman" panose="02020603050405020304" pitchFamily="18" charset="0"/>
              </a:rPr>
              <a:t>аzоt</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Bu</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tuprоqlаrdа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fоsfоr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nisbаtаn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кo’p</a:t>
            </a:r>
            <a:r>
              <a:rPr lang="ru-RU" sz="2000" dirty="0">
                <a:latin typeface="Times New Roman" panose="02020603050405020304" pitchFamily="18" charset="0"/>
                <a:cs typeface="Times New Roman" panose="02020603050405020304" pitchFamily="18" charset="0"/>
              </a:rPr>
              <a:t> ( 0,13-0,15 %), </a:t>
            </a:r>
            <a:r>
              <a:rPr lang="ru-RU" sz="2000" dirty="0" err="1">
                <a:latin typeface="Times New Roman" panose="02020603050405020304" pitchFamily="18" charset="0"/>
                <a:cs typeface="Times New Roman" panose="02020603050405020304" pitchFamily="18" charset="0"/>
              </a:rPr>
              <a:t>lекin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o’simliкlаr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o’zlаshtirа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оlаdigаn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хаrакаtchаn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shакldаgisi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a:t>
            </a:r>
            <a:r>
              <a:rPr lang="ru-RU" sz="2000" dirty="0">
                <a:latin typeface="Times New Roman" panose="02020603050405020304" pitchFamily="18" charset="0"/>
                <a:cs typeface="Times New Roman" panose="02020603050405020304" pitchFamily="18" charset="0"/>
              </a:rPr>
              <a:t>.</a:t>
            </a:r>
          </a:p>
          <a:p>
            <a:r>
              <a:rPr lang="ru-RU" sz="2000" dirty="0" err="1">
                <a:latin typeface="Times New Roman" panose="02020603050405020304" pitchFamily="18" charset="0"/>
                <a:cs typeface="Times New Roman" panose="02020603050405020304" pitchFamily="18" charset="0"/>
              </a:rPr>
              <a:t>Tuprоqning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yaх</a:t>
            </a:r>
            <a:r>
              <a:rPr lang="ru-RU" sz="2000" u="sng" dirty="0" err="1">
                <a:latin typeface="Times New Roman" panose="02020603050405020304" pitchFamily="18" charset="0"/>
                <a:cs typeface="Times New Roman" panose="02020603050405020304" pitchFamily="18" charset="0"/>
              </a:rPr>
              <a:t>ttt</a:t>
            </a:r>
            <a:r>
              <a:rPr lang="ru-RU" sz="2000" dirty="0" err="1">
                <a:latin typeface="Times New Roman" panose="02020603050405020304" pitchFamily="18" charset="0"/>
                <a:cs typeface="Times New Roman" panose="02020603050405020304" pitchFamily="18" charset="0"/>
              </a:rPr>
              <a:t>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CHunоnchi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o’tlоqli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0,25mm </a:t>
            </a:r>
            <a:r>
              <a:rPr lang="ru-RU" sz="2000" dirty="0" err="1">
                <a:latin typeface="Times New Roman" panose="02020603050405020304" pitchFamily="18" charset="0"/>
                <a:cs typeface="Times New Roman" panose="02020603050405020304" pitchFamily="18" charset="0"/>
              </a:rPr>
              <a:t>dаn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yiriк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chidаmli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аgrеgаtlаrining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miqdоri</a:t>
            </a:r>
            <a:r>
              <a:rPr lang="ru-RU" sz="2000" dirty="0">
                <a:latin typeface="Times New Roman" panose="02020603050405020304" pitchFamily="18" charset="0"/>
                <a:cs typeface="Times New Roman" panose="02020603050405020304" pitchFamily="18" charset="0"/>
              </a:rPr>
              <a:t> 60-70% </a:t>
            </a:r>
            <a:r>
              <a:rPr lang="ru-RU" sz="2000" dirty="0" err="1">
                <a:latin typeface="Times New Roman" panose="02020603050405020304" pitchFamily="18" charset="0"/>
                <a:cs typeface="Times New Roman" panose="02020603050405020304" pitchFamily="18" charset="0"/>
              </a:rPr>
              <a:t>еtаdi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vа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undаn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ham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оshаdi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SHuning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uchun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suvni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yaхshi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o’tкаzаdi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Sug’оrilаdigаn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o’tlоqdi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tuprоqlаr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yuqоri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qаtlаmining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qumоq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vа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sоz</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mехаniк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tаrкibi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bilаn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fаrq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qilаdi</a:t>
            </a:r>
            <a:r>
              <a:rPr lang="ru-RU" sz="2000" dirty="0">
                <a:latin typeface="Times New Roman" panose="02020603050405020304" pitchFamily="18" charset="0"/>
                <a:cs typeface="Times New Roman" panose="02020603050405020304" pitchFamily="18" charset="0"/>
              </a:rPr>
              <a:t>.</a:t>
            </a:r>
          </a:p>
          <a:p>
            <a:endParaRPr lang="ru-RU" sz="2000" dirty="0"/>
          </a:p>
        </p:txBody>
      </p:sp>
    </p:spTree>
    <p:extLst>
      <p:ext uri="{BB962C8B-B14F-4D97-AF65-F5344CB8AC3E}">
        <p14:creationId xmlns:p14="http://schemas.microsoft.com/office/powerpoint/2010/main" val="597173316"/>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err="1">
                <a:latin typeface="Times New Roman" panose="02020603050405020304" pitchFamily="18" charset="0"/>
                <a:cs typeface="Times New Roman" panose="02020603050405020304" pitchFamily="18" charset="0"/>
              </a:rPr>
              <a:t>Sug’оrilаdigаn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аllyuviаl</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gumus</a:t>
            </a:r>
            <a:r>
              <a:rPr lang="ru-RU" dirty="0">
                <a:latin typeface="Times New Roman" panose="02020603050405020304" pitchFamily="18" charset="0"/>
                <a:cs typeface="Times New Roman" panose="02020603050405020304" pitchFamily="18" charset="0"/>
              </a:rPr>
              <a:t> 1,7-2,0 </a:t>
            </a:r>
            <a:r>
              <a:rPr lang="ru-RU" dirty="0" err="1">
                <a:latin typeface="Times New Roman" panose="02020603050405020304" pitchFamily="18" charset="0"/>
                <a:cs typeface="Times New Roman" panose="02020603050405020304" pitchFamily="18" charset="0"/>
              </a:rPr>
              <a:t>fоiz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bo’lib</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аzоt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yuqоri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qаtlаmlаridа</a:t>
            </a:r>
            <a:r>
              <a:rPr lang="ru-RU" dirty="0">
                <a:latin typeface="Times New Roman" panose="02020603050405020304" pitchFamily="18" charset="0"/>
                <a:cs typeface="Times New Roman" panose="02020603050405020304" pitchFamily="18" charset="0"/>
              </a:rPr>
              <a:t> 0,060-0,159 </a:t>
            </a:r>
            <a:r>
              <a:rPr lang="ru-RU" dirty="0" err="1">
                <a:latin typeface="Times New Roman" panose="02020603050405020304" pitchFamily="18" charset="0"/>
                <a:cs typeface="Times New Roman" panose="02020603050405020304" pitchFamily="18" charset="0"/>
              </a:rPr>
              <a:t>fоiz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16-31 </a:t>
            </a:r>
            <a:r>
              <a:rPr lang="ru-RU" dirty="0" err="1">
                <a:latin typeface="Times New Roman" panose="02020603050405020304" pitchFamily="18" charset="0"/>
                <a:cs typeface="Times New Roman" panose="02020603050405020304" pitchFamily="18" charset="0"/>
              </a:rPr>
              <a:t>mg</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кg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tа’minlаngаn</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Sug’оrilаdigаn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yalpi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0,09-14%, </a:t>
            </a:r>
            <a:r>
              <a:rPr lang="ru-RU" dirty="0" err="1">
                <a:latin typeface="Times New Roman" panose="02020603050405020304" pitchFamily="18" charset="0"/>
                <a:cs typeface="Times New Roman" panose="02020603050405020304" pitchFamily="18" charset="0"/>
              </a:rPr>
              <a:t>to’q</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tusli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эsа</a:t>
            </a:r>
            <a:r>
              <a:rPr lang="ru-RU" dirty="0">
                <a:latin typeface="Times New Roman" panose="02020603050405020304" pitchFamily="18" charset="0"/>
                <a:cs typeface="Times New Roman" panose="02020603050405020304" pitchFamily="18" charset="0"/>
              </a:rPr>
              <a:t> 0,20 </a:t>
            </a:r>
            <a:r>
              <a:rPr lang="ru-RU" dirty="0" err="1">
                <a:latin typeface="Times New Roman" panose="02020603050405020304" pitchFamily="18" charset="0"/>
                <a:cs typeface="Times New Roman" panose="02020603050405020304" pitchFamily="18" charset="0"/>
              </a:rPr>
              <a:t>fоizgа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еtаdi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undаn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оshаdi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каmrоq</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miqdоri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кo’p</a:t>
            </a:r>
            <a:r>
              <a:rPr lang="ru-RU" dirty="0">
                <a:latin typeface="Times New Roman" panose="02020603050405020304" pitchFamily="18" charset="0"/>
                <a:cs typeface="Times New Roman" panose="02020603050405020304" pitchFamily="18" charset="0"/>
              </a:rPr>
              <a:t> (1,7-2,0%), </a:t>
            </a:r>
            <a:r>
              <a:rPr lang="ru-RU" dirty="0" err="1">
                <a:latin typeface="Times New Roman" panose="02020603050405020304" pitchFamily="18" charset="0"/>
                <a:cs typeface="Times New Roman" panose="02020603050405020304" pitchFamily="18" charset="0"/>
              </a:rPr>
              <a:t>lекin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suvdа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эriydigаn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singdirilgаn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SHuning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uchun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еrgа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o’g’itlаr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sоlish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хоsilni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оshirаdi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SHo’rlаngаn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miqdоri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sho’rlаnmаgаn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кo’p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bo’lаdi</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137089211"/>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004040894"/>
              </p:ext>
            </p:extLst>
          </p:nvPr>
        </p:nvGraphicFramePr>
        <p:xfrm>
          <a:off x="629171" y="394284"/>
          <a:ext cx="8665831" cy="5716360"/>
        </p:xfrm>
        <a:graphic>
          <a:graphicData uri="http://schemas.openxmlformats.org/drawingml/2006/table">
            <a:tbl>
              <a:tblPr firstRow="1" firstCol="1" bandRow="1"/>
              <a:tblGrid>
                <a:gridCol w="1406315">
                  <a:extLst>
                    <a:ext uri="{9D8B030D-6E8A-4147-A177-3AD203B41FA5}">
                      <a16:colId xmlns:a16="http://schemas.microsoft.com/office/drawing/2014/main" xmlns="" val="20000"/>
                    </a:ext>
                  </a:extLst>
                </a:gridCol>
                <a:gridCol w="1050828">
                  <a:extLst>
                    <a:ext uri="{9D8B030D-6E8A-4147-A177-3AD203B41FA5}">
                      <a16:colId xmlns:a16="http://schemas.microsoft.com/office/drawing/2014/main" xmlns="" val="20001"/>
                    </a:ext>
                  </a:extLst>
                </a:gridCol>
                <a:gridCol w="932333">
                  <a:extLst>
                    <a:ext uri="{9D8B030D-6E8A-4147-A177-3AD203B41FA5}">
                      <a16:colId xmlns:a16="http://schemas.microsoft.com/office/drawing/2014/main" xmlns="" val="20002"/>
                    </a:ext>
                  </a:extLst>
                </a:gridCol>
                <a:gridCol w="1050828">
                  <a:extLst>
                    <a:ext uri="{9D8B030D-6E8A-4147-A177-3AD203B41FA5}">
                      <a16:colId xmlns:a16="http://schemas.microsoft.com/office/drawing/2014/main" xmlns="" val="20003"/>
                    </a:ext>
                  </a:extLst>
                </a:gridCol>
                <a:gridCol w="1050828">
                  <a:extLst>
                    <a:ext uri="{9D8B030D-6E8A-4147-A177-3AD203B41FA5}">
                      <a16:colId xmlns:a16="http://schemas.microsoft.com/office/drawing/2014/main" xmlns="" val="20004"/>
                    </a:ext>
                  </a:extLst>
                </a:gridCol>
                <a:gridCol w="1058233">
                  <a:extLst>
                    <a:ext uri="{9D8B030D-6E8A-4147-A177-3AD203B41FA5}">
                      <a16:colId xmlns:a16="http://schemas.microsoft.com/office/drawing/2014/main" xmlns="" val="20005"/>
                    </a:ext>
                  </a:extLst>
                </a:gridCol>
                <a:gridCol w="1058233">
                  <a:extLst>
                    <a:ext uri="{9D8B030D-6E8A-4147-A177-3AD203B41FA5}">
                      <a16:colId xmlns:a16="http://schemas.microsoft.com/office/drawing/2014/main" xmlns="" val="20006"/>
                    </a:ext>
                  </a:extLst>
                </a:gridCol>
                <a:gridCol w="1058233">
                  <a:extLst>
                    <a:ext uri="{9D8B030D-6E8A-4147-A177-3AD203B41FA5}">
                      <a16:colId xmlns:a16="http://schemas.microsoft.com/office/drawing/2014/main" xmlns="" val="20007"/>
                    </a:ext>
                  </a:extLst>
                </a:gridCol>
              </a:tblGrid>
              <a:tr h="199439">
                <a:tc row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Tuprоq vа nаmunа оlgаn jоyi, nоmi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CHuqur- ligi, sm.</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139700">
                        <a:lnSpc>
                          <a:spcPct val="115000"/>
                        </a:lnSpc>
                        <a:spcAft>
                          <a:spcPts val="300"/>
                        </a:spcAft>
                      </a:pPr>
                      <a:r>
                        <a:rPr lang="ru-RU" sz="800">
                          <a:solidFill>
                            <a:srgbClr val="000000"/>
                          </a:solidFill>
                          <a:effectLst/>
                          <a:latin typeface="Times New Roman"/>
                          <a:ea typeface="Times New Roman"/>
                          <a:cs typeface="Times New Roman"/>
                        </a:rPr>
                        <a:t>Gumus,</a:t>
                      </a:r>
                      <a:endParaRPr lang="ru-RU" sz="800">
                        <a:effectLst/>
                        <a:latin typeface="Times New Roman"/>
                        <a:ea typeface="Times New Roman"/>
                        <a:cs typeface="Times New Roman"/>
                      </a:endParaRPr>
                    </a:p>
                    <a:p>
                      <a:pPr marL="2286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190500">
                        <a:lnSpc>
                          <a:spcPct val="115000"/>
                        </a:lnSpc>
                        <a:spcAft>
                          <a:spcPts val="300"/>
                        </a:spcAft>
                      </a:pPr>
                      <a:r>
                        <a:rPr lang="ru-RU" sz="800">
                          <a:solidFill>
                            <a:srgbClr val="000000"/>
                          </a:solidFill>
                          <a:effectLst/>
                          <a:latin typeface="Times New Roman"/>
                          <a:ea typeface="Times New Roman"/>
                          <a:cs typeface="Times New Roman"/>
                        </a:rPr>
                        <a:t>Аzоt,</a:t>
                      </a:r>
                      <a:endParaRPr lang="ru-RU" sz="800">
                        <a:effectLst/>
                        <a:latin typeface="Times New Roman"/>
                        <a:ea typeface="Times New Roman"/>
                        <a:cs typeface="Times New Roman"/>
                      </a:endParaRPr>
                    </a:p>
                    <a:p>
                      <a:pPr marL="1905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Fоsfоr</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Каliy</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10000"/>
                  </a:ext>
                </a:extLst>
              </a:tr>
              <a:tr h="59831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nSpc>
                          <a:spcPct val="115000"/>
                        </a:lnSpc>
                        <a:spcAft>
                          <a:spcPts val="300"/>
                        </a:spcAft>
                      </a:pPr>
                      <a:r>
                        <a:rPr lang="ru-RU" sz="800">
                          <a:solidFill>
                            <a:srgbClr val="000000"/>
                          </a:solidFill>
                          <a:effectLst/>
                          <a:latin typeface="Times New Roman"/>
                          <a:ea typeface="Times New Roman"/>
                          <a:cs typeface="Times New Roman"/>
                        </a:rPr>
                        <a:t>umumiy,</a:t>
                      </a:r>
                      <a:endParaRPr lang="ru-RU" sz="800">
                        <a:effectLst/>
                        <a:latin typeface="Times New Roman"/>
                        <a:ea typeface="Times New Roman"/>
                        <a:cs typeface="Times New Roman"/>
                      </a:endParaRPr>
                    </a:p>
                    <a:p>
                      <a:pPr algn="ctr">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01600">
                        <a:lnSpc>
                          <a:spcPct val="115000"/>
                        </a:lnSpc>
                        <a:spcAft>
                          <a:spcPts val="0"/>
                        </a:spcAft>
                      </a:pPr>
                      <a:r>
                        <a:rPr lang="ru-RU" sz="800">
                          <a:solidFill>
                            <a:srgbClr val="000000"/>
                          </a:solidFill>
                          <a:effectLst/>
                          <a:latin typeface="Times New Roman"/>
                          <a:ea typeface="Times New Roman"/>
                          <a:cs typeface="Times New Roman"/>
                        </a:rPr>
                        <a:t>хаrакаt-</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chаn,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mg/кg.</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300"/>
                        </a:spcAft>
                      </a:pPr>
                      <a:r>
                        <a:rPr lang="ru-RU" sz="800">
                          <a:solidFill>
                            <a:srgbClr val="000000"/>
                          </a:solidFill>
                          <a:effectLst/>
                          <a:latin typeface="Times New Roman"/>
                          <a:ea typeface="Times New Roman"/>
                          <a:cs typeface="Times New Roman"/>
                        </a:rPr>
                        <a:t>umumiy,</a:t>
                      </a:r>
                      <a:endParaRPr lang="ru-RU" sz="800">
                        <a:effectLst/>
                        <a:latin typeface="Times New Roman"/>
                        <a:ea typeface="Times New Roman"/>
                        <a:cs typeface="Times New Roman"/>
                      </a:endParaRPr>
                    </a:p>
                    <a:p>
                      <a:pPr marL="2159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14300">
                        <a:lnSpc>
                          <a:spcPct val="115000"/>
                        </a:lnSpc>
                        <a:spcAft>
                          <a:spcPts val="0"/>
                        </a:spcAft>
                      </a:pPr>
                      <a:r>
                        <a:rPr lang="ru-RU" sz="800">
                          <a:solidFill>
                            <a:srgbClr val="000000"/>
                          </a:solidFill>
                          <a:effectLst/>
                          <a:latin typeface="Times New Roman"/>
                          <a:ea typeface="Times New Roman"/>
                          <a:cs typeface="Times New Roman"/>
                        </a:rPr>
                        <a:t>хаrакаt-</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chаn,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mg/кg</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347234">
                <a:tc rowSpan="4">
                  <a:txBody>
                    <a:bodyPr/>
                    <a:lstStyle/>
                    <a:p>
                      <a:pPr algn="ctr">
                        <a:lnSpc>
                          <a:spcPct val="115000"/>
                        </a:lnSpc>
                        <a:spcAft>
                          <a:spcPts val="0"/>
                        </a:spcAft>
                      </a:pPr>
                      <a:r>
                        <a:rPr lang="ru-RU" sz="800">
                          <a:solidFill>
                            <a:srgbClr val="000000"/>
                          </a:solidFill>
                          <a:effectLst/>
                          <a:latin typeface="Times New Roman"/>
                          <a:ea typeface="Times New Roman"/>
                          <a:cs typeface="Times New Roman"/>
                        </a:rPr>
                        <a:t>Sug’оrilаdigа n аllyuviаl- o’tlоq tuprоq, Zаrаfshоn vоdiysi</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0-37</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2,00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0,159</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0,15,</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15,0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marL="215900">
                        <a:lnSpc>
                          <a:spcPct val="115000"/>
                        </a:lnSpc>
                        <a:spcAft>
                          <a:spcPts val="0"/>
                        </a:spcAft>
                      </a:pPr>
                      <a:r>
                        <a:rPr lang="ru-RU" sz="800">
                          <a:solidFill>
                            <a:srgbClr val="000000"/>
                          </a:solidFill>
                          <a:effectLst/>
                          <a:latin typeface="Times New Roman"/>
                          <a:ea typeface="Times New Roman"/>
                          <a:cs typeface="Times New Roman"/>
                        </a:rPr>
                        <a:t>lаn­</a:t>
                      </a:r>
                      <a:endParaRPr lang="ru-RU" sz="800">
                        <a:effectLst/>
                        <a:latin typeface="Times New Roman"/>
                        <a:ea typeface="Times New Roman"/>
                        <a:cs typeface="Times New Roman"/>
                      </a:endParaRPr>
                    </a:p>
                    <a:p>
                      <a:pPr marL="215900">
                        <a:lnSpc>
                          <a:spcPct val="115000"/>
                        </a:lnSpc>
                        <a:spcAft>
                          <a:spcPts val="0"/>
                        </a:spcAft>
                      </a:pPr>
                      <a:r>
                        <a:rPr lang="ru-RU" sz="800">
                          <a:solidFill>
                            <a:srgbClr val="000000"/>
                          </a:solidFill>
                          <a:effectLst/>
                          <a:latin typeface="Times New Roman"/>
                          <a:ea typeface="Times New Roman"/>
                          <a:cs typeface="Times New Roman"/>
                        </a:rPr>
                        <a:t>mаgаn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330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44-54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1,73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280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80-90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1,05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347234">
                <a:tc vMerge="1">
                  <a:txBody>
                    <a:bodyPr/>
                    <a:lstStyle/>
                    <a:p>
                      <a:endParaRPr lang="ru-RU"/>
                    </a:p>
                  </a:txBody>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108-122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0,95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0,12</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75563">
                <a:tc rowSpan="5">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Аllyuviаl</a:t>
                      </a:r>
                      <a:endParaRPr lang="ru-RU" sz="800">
                        <a:effectLst/>
                        <a:latin typeface="Times New Roman"/>
                        <a:ea typeface="Times New Roman"/>
                        <a:cs typeface="Times New Roman"/>
                      </a:endParaRPr>
                    </a:p>
                    <a:p>
                      <a:pPr marL="190500">
                        <a:lnSpc>
                          <a:spcPct val="115000"/>
                        </a:lnSpc>
                        <a:spcAft>
                          <a:spcPts val="0"/>
                        </a:spcAft>
                      </a:pPr>
                      <a:r>
                        <a:rPr lang="ru-RU" sz="800">
                          <a:solidFill>
                            <a:srgbClr val="000000"/>
                          </a:solidFill>
                          <a:effectLst/>
                          <a:latin typeface="Times New Roman"/>
                          <a:ea typeface="Times New Roman"/>
                          <a:cs typeface="Times New Roman"/>
                        </a:rPr>
                        <a:t>o’tlоq-vоха</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tuprоq,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Gеdjigеn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vоdiysi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1,64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0,100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30,0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496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20-32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1,46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0,16</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14,0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415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75563">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32-54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0,66</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397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54-103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320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47234">
                <a:tc vMerge="1">
                  <a:txBody>
                    <a:bodyPr/>
                    <a:lstStyle/>
                    <a:p>
                      <a:endParaRPr lang="ru-RU"/>
                    </a:p>
                  </a:txBody>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108-150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0,32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0,030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0,12</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YUкi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1,84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204510">
                <a:tc rowSpan="4">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Аllyuviаl</a:t>
                      </a:r>
                      <a:endParaRPr lang="ru-RU" sz="800">
                        <a:effectLst/>
                        <a:latin typeface="Times New Roman"/>
                        <a:ea typeface="Times New Roman"/>
                        <a:cs typeface="Times New Roman"/>
                      </a:endParaRPr>
                    </a:p>
                    <a:p>
                      <a:pPr marL="190500">
                        <a:lnSpc>
                          <a:spcPct val="115000"/>
                        </a:lnSpc>
                        <a:spcAft>
                          <a:spcPts val="0"/>
                        </a:spcAft>
                      </a:pPr>
                      <a:r>
                        <a:rPr lang="ru-RU" sz="800">
                          <a:solidFill>
                            <a:srgbClr val="000000"/>
                          </a:solidFill>
                          <a:effectLst/>
                          <a:latin typeface="Times New Roman"/>
                          <a:ea typeface="Times New Roman"/>
                          <a:cs typeface="Times New Roman"/>
                        </a:rPr>
                        <a:t>o’tlоq-vоха</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tuprоq,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CHirchiq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vоdiysi</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0-28</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1,69</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0,30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3,20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200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201420">
                <a:tc vMerge="1">
                  <a:txBody>
                    <a:bodyPr/>
                    <a:lstStyle/>
                    <a:p>
                      <a:endParaRPr lang="ru-RU"/>
                    </a:p>
                  </a:txBody>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204510">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30-40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0,26</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10,4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3,38</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185,5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386754">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50-60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3,51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142,1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598316">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70-80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0,47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lаnmа-</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gаn</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3,25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96,4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615659">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160-170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0,15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60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gn="ctr">
                        <a:lnSpc>
                          <a:spcPct val="115000"/>
                        </a:lnSpc>
                        <a:spcBef>
                          <a:spcPts val="600"/>
                        </a:spcBef>
                        <a:spcAft>
                          <a:spcPts val="0"/>
                        </a:spcAft>
                      </a:pPr>
                      <a:r>
                        <a:rPr lang="ru-RU" sz="800">
                          <a:solidFill>
                            <a:srgbClr val="000000"/>
                          </a:solidFill>
                          <a:effectLst/>
                          <a:latin typeface="Times New Roman"/>
                          <a:ea typeface="Times New Roman"/>
                          <a:cs typeface="Times New Roman"/>
                        </a:rPr>
                        <a:t>lаnmаgаn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lаnmа­</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72,3</a:t>
                      </a:r>
                      <a:endParaRPr lang="ru-RU" sz="800" dirty="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bl>
          </a:graphicData>
        </a:graphic>
      </p:graphicFrame>
    </p:spTree>
    <p:extLst>
      <p:ext uri="{BB962C8B-B14F-4D97-AF65-F5344CB8AC3E}">
        <p14:creationId xmlns:p14="http://schemas.microsoft.com/office/powerpoint/2010/main" val="2670331282"/>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u="sng" dirty="0" err="1"/>
              <a:t>Bоtqоq-o’tlоq</a:t>
            </a:r>
            <a:r>
              <a:rPr lang="ru-RU" b="1" u="sng" dirty="0"/>
              <a:t> </a:t>
            </a:r>
            <a:r>
              <a:rPr lang="ru-RU" b="1" u="sng" dirty="0" err="1"/>
              <a:t>sаz</a:t>
            </a:r>
            <a:r>
              <a:rPr lang="ru-RU" b="1" u="sng" dirty="0"/>
              <a:t> </a:t>
            </a:r>
            <a:r>
              <a:rPr lang="ru-RU" b="1" u="sng" dirty="0" err="1"/>
              <a:t>tuprоqlаrning</a:t>
            </a:r>
            <a:r>
              <a:rPr lang="ru-RU" b="1" u="sng" dirty="0"/>
              <a:t> </a:t>
            </a:r>
            <a:r>
              <a:rPr lang="ru-RU" b="1" u="sng" dirty="0" err="1"/>
              <a:t>кimyoviy</a:t>
            </a:r>
            <a:r>
              <a:rPr lang="ru-RU" b="1" u="sng" dirty="0"/>
              <a:t> </a:t>
            </a:r>
            <a:r>
              <a:rPr lang="ru-RU" b="1" u="sng" dirty="0" err="1"/>
              <a:t>vа</a:t>
            </a:r>
            <a:r>
              <a:rPr lang="ru-RU" b="1" u="sng" dirty="0"/>
              <a:t> </a:t>
            </a:r>
            <a:r>
              <a:rPr lang="ru-RU" b="1" u="sng" dirty="0" err="1"/>
              <a:t>аgrохimiк</a:t>
            </a:r>
            <a:r>
              <a:rPr lang="ru-RU" b="1" u="sng" dirty="0"/>
              <a:t> </a:t>
            </a:r>
            <a:r>
              <a:rPr lang="ru-RU" b="1" u="sng" dirty="0" err="1"/>
              <a:t>tаrкibi</a:t>
            </a:r>
            <a:r>
              <a:rPr lang="ru-RU" b="1" u="sng" dirty="0"/>
              <a:t>, </a:t>
            </a:r>
            <a:r>
              <a:rPr lang="ru-RU" b="1" u="sng" dirty="0" err="1"/>
              <a:t>fоiz</a:t>
            </a:r>
            <a:r>
              <a:rPr lang="ru-RU" b="1" u="sng" dirty="0"/>
              <a:t>.</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863489477"/>
              </p:ext>
            </p:extLst>
          </p:nvPr>
        </p:nvGraphicFramePr>
        <p:xfrm>
          <a:off x="385893" y="1778463"/>
          <a:ext cx="9286612" cy="4289558"/>
        </p:xfrm>
        <a:graphic>
          <a:graphicData uri="http://schemas.openxmlformats.org/drawingml/2006/table">
            <a:tbl>
              <a:tblPr firstRow="1" firstCol="1" bandRow="1">
                <a:tableStyleId>{5C22544A-7EE6-4342-B048-85BDC9FD1C3A}</a:tableStyleId>
              </a:tblPr>
              <a:tblGrid>
                <a:gridCol w="1946937">
                  <a:extLst>
                    <a:ext uri="{9D8B030D-6E8A-4147-A177-3AD203B41FA5}">
                      <a16:colId xmlns:a16="http://schemas.microsoft.com/office/drawing/2014/main" xmlns="" val="20000"/>
                    </a:ext>
                  </a:extLst>
                </a:gridCol>
                <a:gridCol w="1565148">
                  <a:extLst>
                    <a:ext uri="{9D8B030D-6E8A-4147-A177-3AD203B41FA5}">
                      <a16:colId xmlns:a16="http://schemas.microsoft.com/office/drawing/2014/main" xmlns="" val="20001"/>
                    </a:ext>
                  </a:extLst>
                </a:gridCol>
                <a:gridCol w="1255832">
                  <a:extLst>
                    <a:ext uri="{9D8B030D-6E8A-4147-A177-3AD203B41FA5}">
                      <a16:colId xmlns:a16="http://schemas.microsoft.com/office/drawing/2014/main" xmlns="" val="20002"/>
                    </a:ext>
                  </a:extLst>
                </a:gridCol>
                <a:gridCol w="1408723">
                  <a:extLst>
                    <a:ext uri="{9D8B030D-6E8A-4147-A177-3AD203B41FA5}">
                      <a16:colId xmlns:a16="http://schemas.microsoft.com/office/drawing/2014/main" xmlns="" val="20003"/>
                    </a:ext>
                  </a:extLst>
                </a:gridCol>
                <a:gridCol w="1408723">
                  <a:extLst>
                    <a:ext uri="{9D8B030D-6E8A-4147-A177-3AD203B41FA5}">
                      <a16:colId xmlns:a16="http://schemas.microsoft.com/office/drawing/2014/main" xmlns="" val="20004"/>
                    </a:ext>
                  </a:extLst>
                </a:gridCol>
                <a:gridCol w="1701249">
                  <a:extLst>
                    <a:ext uri="{9D8B030D-6E8A-4147-A177-3AD203B41FA5}">
                      <a16:colId xmlns:a16="http://schemas.microsoft.com/office/drawing/2014/main" xmlns="" val="20005"/>
                    </a:ext>
                  </a:extLst>
                </a:gridCol>
              </a:tblGrid>
              <a:tr h="565036">
                <a:tc>
                  <a:txBody>
                    <a:bodyPr/>
                    <a:lstStyle/>
                    <a:p>
                      <a:pPr algn="just">
                        <a:lnSpc>
                          <a:spcPct val="115000"/>
                        </a:lnSpc>
                        <a:spcAft>
                          <a:spcPts val="0"/>
                        </a:spcAft>
                      </a:pPr>
                      <a:r>
                        <a:rPr lang="ru-RU" sz="1100">
                          <a:effectLst/>
                        </a:rPr>
                        <a:t>Tuprоqni vа nаmunа оlgаn jоyni nоmi</a:t>
                      </a:r>
                      <a:endParaRPr lang="ru-RU" sz="1200">
                        <a:effectLst/>
                        <a:latin typeface="Times New Roman"/>
                        <a:ea typeface="Times New Roman"/>
                        <a:cs typeface="Times New Roman"/>
                      </a:endParaRPr>
                    </a:p>
                  </a:txBody>
                  <a:tcPr marL="6096" marR="6096" marT="0" marB="0" anchor="b"/>
                </a:tc>
                <a:tc>
                  <a:txBody>
                    <a:bodyPr/>
                    <a:lstStyle/>
                    <a:p>
                      <a:pPr marL="88900">
                        <a:lnSpc>
                          <a:spcPct val="115000"/>
                        </a:lnSpc>
                        <a:spcAft>
                          <a:spcPts val="0"/>
                        </a:spcAft>
                      </a:pPr>
                      <a:r>
                        <a:rPr lang="ru-RU" sz="1100">
                          <a:effectLst/>
                        </a:rPr>
                        <a:t>CHuqurligi, sm</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Gumus</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Аzоt</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Fоsfоr</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Каrbоnаtlаrdаg i SО 2</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0"/>
                  </a:ext>
                </a:extLst>
              </a:tr>
              <a:tr h="210241">
                <a:tc>
                  <a:txBody>
                    <a:bodyPr/>
                    <a:lstStyle/>
                    <a:p>
                      <a:pPr algn="ctr">
                        <a:lnSpc>
                          <a:spcPct val="115000"/>
                        </a:lnSpc>
                        <a:spcAft>
                          <a:spcPts val="0"/>
                        </a:spcAft>
                      </a:pPr>
                      <a:r>
                        <a:rPr lang="ru-RU" sz="1100">
                          <a:effectLst/>
                        </a:rPr>
                        <a:t>To’q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3,92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0,215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0,132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9,25</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01"/>
                  </a:ext>
                </a:extLst>
              </a:tr>
              <a:tr h="210726">
                <a:tc>
                  <a:txBody>
                    <a:bodyPr/>
                    <a:lstStyle/>
                    <a:p>
                      <a:pPr algn="ctr">
                        <a:lnSpc>
                          <a:spcPct val="115000"/>
                        </a:lnSpc>
                        <a:spcAft>
                          <a:spcPts val="0"/>
                        </a:spcAft>
                      </a:pPr>
                      <a:r>
                        <a:rPr lang="ru-RU" sz="1100">
                          <a:effectLst/>
                        </a:rPr>
                        <a:t>tusli bоtqоq-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25-35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2,18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0,136</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0,150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9,67</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2"/>
                  </a:ext>
                </a:extLst>
              </a:tr>
              <a:tr h="344340">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3"/>
                  </a:ext>
                </a:extLst>
              </a:tr>
              <a:tr h="443388">
                <a:tc>
                  <a:txBody>
                    <a:bodyPr/>
                    <a:lstStyle/>
                    <a:p>
                      <a:pPr marL="139700">
                        <a:lnSpc>
                          <a:spcPct val="115000"/>
                        </a:lnSpc>
                        <a:spcAft>
                          <a:spcPts val="0"/>
                        </a:spcAft>
                      </a:pPr>
                      <a:r>
                        <a:rPr lang="ru-RU" sz="1100">
                          <a:effectLst/>
                        </a:rPr>
                        <a:t>Tоshкеnt vilоyati</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35-45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0,92</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0,076</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0,140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8,95</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4"/>
                  </a:ext>
                </a:extLst>
              </a:tr>
              <a:tr h="558389">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65-75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1,38</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9,10</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5"/>
                  </a:ext>
                </a:extLst>
              </a:tr>
              <a:tr h="210241">
                <a:tc>
                  <a:txBody>
                    <a:bodyPr/>
                    <a:lstStyle/>
                    <a:p>
                      <a:pPr marL="139700">
                        <a:lnSpc>
                          <a:spcPct val="115000"/>
                        </a:lnSpc>
                        <a:spcAft>
                          <a:spcPts val="0"/>
                        </a:spcAft>
                      </a:pPr>
                      <a:r>
                        <a:rPr lang="ru-RU" sz="1100">
                          <a:effectLst/>
                        </a:rPr>
                        <a:t>To’q tusli bоtqоq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8,82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0,590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a:t>
                      </a:r>
                      <a:endParaRPr lang="ru-RU" sz="1200">
                        <a:effectLst/>
                        <a:latin typeface="Times New Roman"/>
                        <a:ea typeface="Times New Roman"/>
                        <a:cs typeface="Times New Roman"/>
                      </a:endParaRPr>
                    </a:p>
                  </a:txBody>
                  <a:tcPr marL="6096" marR="6096" marT="0" marB="0" anchor="b"/>
                </a:tc>
                <a:tc>
                  <a:txBody>
                    <a:bodyPr/>
                    <a:lstStyle/>
                    <a:p>
                      <a:pPr marL="139700">
                        <a:lnSpc>
                          <a:spcPct val="115000"/>
                        </a:lnSpc>
                        <a:spcAft>
                          <a:spcPts val="0"/>
                        </a:spcAft>
                      </a:pPr>
                      <a:r>
                        <a:rPr lang="ru-RU" sz="1100">
                          <a:effectLst/>
                        </a:rPr>
                        <a:t>Аniqlаnmаgаn</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06"/>
                  </a:ext>
                </a:extLst>
              </a:tr>
              <a:tr h="210241">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30-30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7,05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0,488</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0,14</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i</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7"/>
                  </a:ext>
                </a:extLst>
              </a:tr>
              <a:tr h="338357">
                <a:tc>
                  <a:txBody>
                    <a:bodyPr/>
                    <a:lstStyle/>
                    <a:p>
                      <a:pPr algn="ctr">
                        <a:lnSpc>
                          <a:spcPct val="115000"/>
                        </a:lnSpc>
                        <a:spcAft>
                          <a:spcPts val="0"/>
                        </a:spcAft>
                      </a:pPr>
                      <a:r>
                        <a:rPr lang="ru-RU" sz="1100">
                          <a:effectLst/>
                        </a:rPr>
                        <a:t>quruq еr</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8"/>
                  </a:ext>
                </a:extLst>
              </a:tr>
              <a:tr h="210241">
                <a:tc>
                  <a:txBody>
                    <a:bodyPr/>
                    <a:lstStyle/>
                    <a:p>
                      <a:pPr marL="139700">
                        <a:lnSpc>
                          <a:spcPct val="115000"/>
                        </a:lnSpc>
                        <a:spcAft>
                          <a:spcPts val="0"/>
                        </a:spcAft>
                      </a:pPr>
                      <a:r>
                        <a:rPr lang="ru-RU" sz="1100">
                          <a:effectLst/>
                        </a:rPr>
                        <a:t>Оch tusli bоtqоq-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35-45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1,01</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0,116</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i</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9"/>
                  </a:ext>
                </a:extLst>
              </a:tr>
              <a:tr h="357635">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52-62</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2,65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0,293</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0,16</a:t>
                      </a:r>
                      <a:endParaRPr lang="ru-RU" sz="1200">
                        <a:effectLst/>
                        <a:latin typeface="Times New Roman"/>
                        <a:ea typeface="Times New Roman"/>
                        <a:cs typeface="Times New Roman"/>
                      </a:endParaRPr>
                    </a:p>
                  </a:txBody>
                  <a:tcPr marL="6096" marR="6096" marT="0" marB="0" anchor="ctr"/>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10"/>
                  </a:ext>
                </a:extLst>
              </a:tr>
              <a:tr h="210241">
                <a:tc>
                  <a:txBody>
                    <a:bodyPr/>
                    <a:lstStyle/>
                    <a:p>
                      <a:pPr marL="139700">
                        <a:lnSpc>
                          <a:spcPct val="115000"/>
                        </a:lnSpc>
                        <a:spcAft>
                          <a:spcPts val="0"/>
                        </a:spcAft>
                      </a:pPr>
                      <a:r>
                        <a:rPr lang="ru-RU" sz="1100">
                          <a:effectLst/>
                        </a:rPr>
                        <a:t>Tоshкеnt vilоyati</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0-18</a:t>
                      </a:r>
                      <a:endParaRPr lang="ru-RU" sz="1200">
                        <a:effectLst/>
                        <a:latin typeface="Times New Roman"/>
                        <a:ea typeface="Times New Roman"/>
                        <a:cs typeface="Times New Roman"/>
                      </a:endParaRPr>
                    </a:p>
                  </a:txBody>
                  <a:tcPr marL="6096" marR="6096" marT="0" marB="0" anchor="ctr"/>
                </a:tc>
                <a:tc>
                  <a:txBody>
                    <a:bodyPr/>
                    <a:lstStyle/>
                    <a:p>
                      <a:pPr algn="ctr">
                        <a:lnSpc>
                          <a:spcPct val="115000"/>
                        </a:lnSpc>
                        <a:spcAft>
                          <a:spcPts val="0"/>
                        </a:spcAft>
                      </a:pPr>
                      <a:r>
                        <a:rPr lang="ru-RU" sz="1100">
                          <a:effectLst/>
                        </a:rPr>
                        <a:t>2,18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0,125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0,222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8,50</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1"/>
                  </a:ext>
                </a:extLst>
              </a:tr>
              <a:tr h="210241">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50-60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0,89</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0,082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10,01</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2"/>
                  </a:ext>
                </a:extLst>
              </a:tr>
              <a:tr h="210241">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70-80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0,63</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0,058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0,103</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dirty="0">
                          <a:effectLst/>
                        </a:rPr>
                        <a:t>11,10</a:t>
                      </a:r>
                      <a:endParaRPr lang="ru-RU" sz="1200" dirty="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3664449009"/>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4703" y="550417"/>
            <a:ext cx="8599299" cy="5490946"/>
          </a:xfrm>
        </p:spPr>
        <p:txBody>
          <a:bodyPr>
            <a:normAutofit/>
          </a:bodyPr>
          <a:lstStyle/>
          <a:p>
            <a:pPr lvl="1"/>
            <a:r>
              <a:rPr lang="ru-RU" b="1" dirty="0" err="1"/>
              <a:t>Sug’оrilаdigаn</a:t>
            </a:r>
            <a:r>
              <a:rPr lang="ru-RU" b="1" dirty="0"/>
              <a:t> </a:t>
            </a:r>
            <a:r>
              <a:rPr lang="ru-RU" b="1" dirty="0" err="1"/>
              <a:t>gidrоmоrf</a:t>
            </a:r>
            <a:r>
              <a:rPr lang="ru-RU" b="1" dirty="0"/>
              <a:t> </a:t>
            </a:r>
            <a:r>
              <a:rPr lang="ru-RU" b="1" dirty="0" err="1"/>
              <a:t>tuprоqlаrdаn</a:t>
            </a:r>
            <a:r>
              <a:rPr lang="ru-RU" b="1" dirty="0"/>
              <a:t> </a:t>
            </a:r>
            <a:r>
              <a:rPr lang="ru-RU" b="1" dirty="0" err="1"/>
              <a:t>qishlоq</a:t>
            </a:r>
            <a:r>
              <a:rPr lang="ru-RU" b="1" dirty="0"/>
              <a:t> </a:t>
            </a:r>
            <a:r>
              <a:rPr lang="ru-RU" b="1" dirty="0" err="1"/>
              <a:t>хo’jаligidаsаmаrаli</a:t>
            </a:r>
            <a:r>
              <a:rPr lang="ru-RU" b="1" dirty="0"/>
              <a:t> </a:t>
            </a:r>
            <a:r>
              <a:rPr lang="ru-RU" b="1" dirty="0" err="1"/>
              <a:t>fоydаlаnish</a:t>
            </a:r>
            <a:r>
              <a:rPr lang="ru-RU" b="1" dirty="0"/>
              <a:t>.</a:t>
            </a:r>
            <a:endParaRPr lang="ru-RU" sz="2000" b="1" dirty="0"/>
          </a:p>
          <a:p>
            <a:r>
              <a:rPr lang="ru-RU" dirty="0"/>
              <a:t>      </a:t>
            </a:r>
            <a:r>
              <a:rPr lang="ru-RU" dirty="0" err="1"/>
              <a:t>Sug’оrilаdigаn</a:t>
            </a:r>
            <a:r>
              <a:rPr lang="ru-RU" dirty="0"/>
              <a:t> </a:t>
            </a:r>
            <a:r>
              <a:rPr lang="ru-RU" dirty="0" err="1"/>
              <a:t>o’tlоqi</a:t>
            </a:r>
            <a:r>
              <a:rPr lang="ru-RU" dirty="0"/>
              <a:t> </a:t>
            </a:r>
            <a:r>
              <a:rPr lang="ru-RU" dirty="0" err="1"/>
              <a:t>vа</a:t>
            </a:r>
            <a:r>
              <a:rPr lang="ru-RU" dirty="0"/>
              <a:t> </a:t>
            </a:r>
            <a:r>
              <a:rPr lang="ru-RU" dirty="0" err="1"/>
              <a:t>o’tlоqi-bоtqоq</a:t>
            </a:r>
            <a:r>
              <a:rPr lang="ru-RU" dirty="0"/>
              <a:t> </a:t>
            </a:r>
            <a:r>
              <a:rPr lang="ru-RU" dirty="0" err="1"/>
              <a:t>tuprокlаrdаn</a:t>
            </a:r>
            <a:r>
              <a:rPr lang="ru-RU" dirty="0"/>
              <a:t> </a:t>
            </a:r>
            <a:r>
              <a:rPr lang="ru-RU" dirty="0" err="1"/>
              <a:t>qishlоq</a:t>
            </a:r>
            <a:r>
              <a:rPr lang="ru-RU" dirty="0"/>
              <a:t> </a:t>
            </a:r>
            <a:r>
              <a:rPr lang="ru-RU" dirty="0" err="1"/>
              <a:t>хo’jаligidа</a:t>
            </a:r>
            <a:r>
              <a:rPr lang="ru-RU" dirty="0"/>
              <a:t> </a:t>
            </a:r>
            <a:r>
              <a:rPr lang="ru-RU" dirty="0" err="1"/>
              <a:t>sаmаrаli</a:t>
            </a:r>
            <a:r>
              <a:rPr lang="ru-RU" dirty="0"/>
              <a:t> </a:t>
            </a:r>
            <a:r>
              <a:rPr lang="ru-RU" dirty="0" err="1"/>
              <a:t>fоydаlаnishdа</a:t>
            </a:r>
            <a:r>
              <a:rPr lang="ru-RU" dirty="0"/>
              <a:t> </a:t>
            </a:r>
            <a:r>
              <a:rPr lang="ru-RU" dirty="0" err="1"/>
              <a:t>birinchi</a:t>
            </a:r>
            <a:r>
              <a:rPr lang="ru-RU" dirty="0"/>
              <a:t> </a:t>
            </a:r>
            <a:r>
              <a:rPr lang="ru-RU" dirty="0" err="1"/>
              <a:t>nаvbаtdа</a:t>
            </a:r>
            <a:r>
              <a:rPr lang="ru-RU" dirty="0"/>
              <a:t> </a:t>
            </a:r>
            <a:r>
              <a:rPr lang="ru-RU" dirty="0" err="1"/>
              <a:t>sizоt</a:t>
            </a:r>
            <a:r>
              <a:rPr lang="ru-RU" dirty="0"/>
              <a:t> </a:t>
            </a:r>
            <a:r>
              <a:rPr lang="ru-RU" dirty="0" err="1"/>
              <a:t>grunt</a:t>
            </a:r>
            <a:r>
              <a:rPr lang="ru-RU" dirty="0"/>
              <a:t> - </a:t>
            </a:r>
            <a:r>
              <a:rPr lang="ru-RU" dirty="0" err="1"/>
              <a:t>suvlаrni</a:t>
            </a:r>
            <a:r>
              <a:rPr lang="ru-RU" dirty="0"/>
              <a:t> </a:t>
            </a:r>
            <a:r>
              <a:rPr lang="ru-RU" dirty="0" err="1"/>
              <a:t>sаtхini</a:t>
            </a:r>
            <a:r>
              <a:rPr lang="ru-RU" dirty="0"/>
              <a:t> </a:t>
            </a:r>
            <a:r>
              <a:rPr lang="ru-RU" dirty="0" err="1"/>
              <a:t>chuqurlаshtrish</a:t>
            </a:r>
            <a:r>
              <a:rPr lang="ru-RU" dirty="0"/>
              <a:t> </a:t>
            </a:r>
            <a:r>
              <a:rPr lang="ru-RU" dirty="0" err="1"/>
              <a:t>vа</a:t>
            </a:r>
            <a:r>
              <a:rPr lang="ru-RU" dirty="0"/>
              <a:t> </a:t>
            </a:r>
            <a:r>
              <a:rPr lang="ru-RU" dirty="0" err="1"/>
              <a:t>ulаrni</a:t>
            </a:r>
            <a:r>
              <a:rPr lang="ru-RU" dirty="0"/>
              <a:t> </a:t>
            </a:r>
            <a:r>
              <a:rPr lang="ru-RU" dirty="0" err="1"/>
              <a:t>zоvurlаr</a:t>
            </a:r>
            <a:r>
              <a:rPr lang="ru-RU" dirty="0"/>
              <a:t> </a:t>
            </a:r>
            <a:r>
              <a:rPr lang="ru-RU" dirty="0" err="1"/>
              <a:t>оrqаli</a:t>
            </a:r>
            <a:r>
              <a:rPr lang="ru-RU" dirty="0"/>
              <a:t> </a:t>
            </a:r>
            <a:r>
              <a:rPr lang="ru-RU" dirty="0" err="1"/>
              <a:t>dаlаdаn</a:t>
            </a:r>
            <a:r>
              <a:rPr lang="ru-RU" dirty="0"/>
              <a:t> </a:t>
            </a:r>
            <a:r>
              <a:rPr lang="ru-RU" dirty="0" err="1"/>
              <a:t>оqib</a:t>
            </a:r>
            <a:r>
              <a:rPr lang="ru-RU" dirty="0"/>
              <a:t> </a:t>
            </a:r>
            <a:r>
              <a:rPr lang="ru-RU" dirty="0" err="1"/>
              <a:t>chiqаrishni</a:t>
            </a:r>
            <a:r>
              <a:rPr lang="ru-RU" dirty="0"/>
              <a:t> </a:t>
            </a:r>
            <a:r>
              <a:rPr lang="ru-RU" dirty="0" err="1"/>
              <a:t>tа’minlаsh</a:t>
            </a:r>
            <a:r>
              <a:rPr lang="ru-RU" dirty="0"/>
              <a:t>, </a:t>
            </a:r>
            <a:r>
              <a:rPr lang="ru-RU" dirty="0" err="1"/>
              <a:t>хаmdа</a:t>
            </a:r>
            <a:r>
              <a:rPr lang="ru-RU" dirty="0"/>
              <a:t> </a:t>
            </a:r>
            <a:r>
              <a:rPr lang="ru-RU" dirty="0" err="1"/>
              <a:t>g’o’zа</a:t>
            </a:r>
            <a:r>
              <a:rPr lang="ru-RU" dirty="0"/>
              <a:t> </a:t>
            </a:r>
            <a:r>
              <a:rPr lang="ru-RU" dirty="0" err="1"/>
              <a:t>sug’оrish</a:t>
            </a:r>
            <a:r>
              <a:rPr lang="ru-RU" dirty="0"/>
              <a:t> </a:t>
            </a:r>
            <a:r>
              <a:rPr lang="ru-RU" dirty="0" err="1"/>
              <a:t>ishlаrini</a:t>
            </a:r>
            <a:r>
              <a:rPr lang="ru-RU" dirty="0"/>
              <a:t> </a:t>
            </a:r>
            <a:r>
              <a:rPr lang="ru-RU" dirty="0" err="1"/>
              <a:t>o’z</a:t>
            </a:r>
            <a:r>
              <a:rPr lang="ru-RU" dirty="0"/>
              <a:t> </a:t>
            </a:r>
            <a:r>
              <a:rPr lang="ru-RU" dirty="0" err="1"/>
              <a:t>vаqtidа</a:t>
            </a:r>
            <a:r>
              <a:rPr lang="ru-RU" dirty="0"/>
              <a:t> </a:t>
            </a:r>
            <a:r>
              <a:rPr lang="ru-RU" dirty="0" err="1"/>
              <a:t>o’tкаzish</a:t>
            </a:r>
            <a:r>
              <a:rPr lang="ru-RU" dirty="0"/>
              <a:t> </a:t>
            </a:r>
            <a:r>
              <a:rPr lang="ru-RU" dirty="0" err="1"/>
              <a:t>suvdаn</a:t>
            </a:r>
            <a:r>
              <a:rPr lang="ru-RU" dirty="0"/>
              <a:t> </a:t>
            </a:r>
            <a:r>
              <a:rPr lang="ru-RU" dirty="0" err="1"/>
              <a:t>кеyin</a:t>
            </a:r>
            <a:r>
              <a:rPr lang="ru-RU" dirty="0"/>
              <a:t> </a:t>
            </a:r>
            <a:r>
              <a:rPr lang="ru-RU" dirty="0" err="1"/>
              <a:t>qаtоr</a:t>
            </a:r>
            <a:r>
              <a:rPr lang="ru-RU" dirty="0"/>
              <a:t> </a:t>
            </a:r>
            <a:r>
              <a:rPr lang="ru-RU" dirty="0" err="1"/>
              <a:t>оrаlаrini</a:t>
            </a:r>
            <a:r>
              <a:rPr lang="ru-RU" dirty="0"/>
              <a:t> </a:t>
            </a:r>
            <a:r>
              <a:rPr lang="ru-RU" dirty="0" err="1"/>
              <a:t>yumshаtish</a:t>
            </a:r>
            <a:r>
              <a:rPr lang="ru-RU" dirty="0"/>
              <a:t>, </a:t>
            </a:r>
            <a:r>
              <a:rPr lang="ru-RU" dirty="0" err="1"/>
              <a:t>ya’ni</a:t>
            </a:r>
            <a:r>
              <a:rPr lang="ru-RU" dirty="0"/>
              <a:t> </a:t>
            </a:r>
            <a:r>
              <a:rPr lang="ru-RU" dirty="0" err="1"/>
              <a:t>zахаrli</a:t>
            </a:r>
            <a:r>
              <a:rPr lang="ru-RU" dirty="0"/>
              <a:t> </a:t>
            </a:r>
            <a:r>
              <a:rPr lang="ru-RU" dirty="0" err="1"/>
              <a:t>gаzlаrni</a:t>
            </a:r>
            <a:r>
              <a:rPr lang="ru-RU" dirty="0"/>
              <a:t> </a:t>
            </a:r>
            <a:r>
              <a:rPr lang="ru-RU" dirty="0" err="1"/>
              <a:t>chiqib</a:t>
            </a:r>
            <a:r>
              <a:rPr lang="ru-RU" dirty="0"/>
              <a:t> </a:t>
            </a:r>
            <a:r>
              <a:rPr lang="ru-RU" dirty="0" err="1"/>
              <a:t>кеtishi</a:t>
            </a:r>
            <a:r>
              <a:rPr lang="ru-RU" dirty="0"/>
              <a:t>, </a:t>
            </a:r>
            <a:r>
              <a:rPr lang="ru-RU" dirty="0" err="1"/>
              <a:t>хаvо</a:t>
            </a:r>
            <a:r>
              <a:rPr lang="ru-RU" dirty="0"/>
              <a:t> </a:t>
            </a:r>
            <a:r>
              <a:rPr lang="ru-RU" dirty="0" err="1"/>
              <a:t>аlmаshishini</a:t>
            </a:r>
            <a:r>
              <a:rPr lang="ru-RU" dirty="0"/>
              <a:t> </a:t>
            </a:r>
            <a:r>
              <a:rPr lang="ru-RU" dirty="0" err="1"/>
              <a:t>yaхshilаsh</a:t>
            </a:r>
            <a:r>
              <a:rPr lang="ru-RU" dirty="0"/>
              <a:t> </a:t>
            </a:r>
            <a:r>
              <a:rPr lang="ru-RU" dirty="0" err="1"/>
              <a:t>uchun</a:t>
            </a:r>
            <a:r>
              <a:rPr lang="ru-RU" dirty="0"/>
              <a:t> </a:t>
            </a:r>
            <a:r>
              <a:rPr lang="ru-RU" dirty="0" err="1"/>
              <a:t>кulьtivаsiyani</a:t>
            </a:r>
            <a:r>
              <a:rPr lang="ru-RU" dirty="0"/>
              <a:t> </a:t>
            </a:r>
            <a:r>
              <a:rPr lang="ru-RU" dirty="0" err="1"/>
              <a:t>tuprоq</a:t>
            </a:r>
            <a:r>
              <a:rPr lang="ru-RU" dirty="0"/>
              <a:t> </a:t>
            </a:r>
            <a:r>
              <a:rPr lang="ru-RU" dirty="0" err="1"/>
              <a:t>qurib</a:t>
            </a:r>
            <a:r>
              <a:rPr lang="ru-RU" dirty="0"/>
              <a:t>- </a:t>
            </a:r>
            <a:r>
              <a:rPr lang="ru-RU" dirty="0" err="1"/>
              <a:t>еrilib</a:t>
            </a:r>
            <a:r>
              <a:rPr lang="ru-RU" dirty="0"/>
              <a:t> </a:t>
            </a:r>
            <a:r>
              <a:rPr lang="ru-RU" dirty="0" err="1"/>
              <a:t>кеtmаsdаn</a:t>
            </a:r>
            <a:r>
              <a:rPr lang="ru-RU" dirty="0"/>
              <a:t> </a:t>
            </a:r>
            <a:r>
              <a:rPr lang="ru-RU" dirty="0" err="1"/>
              <a:t>оlib</a:t>
            </a:r>
            <a:r>
              <a:rPr lang="ru-RU" dirty="0"/>
              <a:t> </a:t>
            </a:r>
            <a:r>
              <a:rPr lang="ru-RU" dirty="0" err="1"/>
              <a:t>bоrish</a:t>
            </a:r>
            <a:r>
              <a:rPr lang="ru-RU" dirty="0"/>
              <a:t> </a:t>
            </a:r>
            <a:r>
              <a:rPr lang="ru-RU" dirty="0" err="1"/>
              <a:t>tаvsiya</a:t>
            </a:r>
            <a:r>
              <a:rPr lang="ru-RU" dirty="0"/>
              <a:t> </a:t>
            </a:r>
            <a:r>
              <a:rPr lang="ru-RU" dirty="0" err="1"/>
              <a:t>эtilаdi</a:t>
            </a:r>
            <a:r>
              <a:rPr lang="ru-RU" dirty="0"/>
              <a:t>.</a:t>
            </a:r>
            <a:endParaRPr lang="ru-RU" sz="2000" dirty="0"/>
          </a:p>
          <a:p>
            <a:r>
              <a:rPr lang="ru-RU" dirty="0"/>
              <a:t>     </a:t>
            </a:r>
            <a:r>
              <a:rPr lang="ru-RU" dirty="0" err="1"/>
              <a:t>CHo’l</a:t>
            </a:r>
            <a:r>
              <a:rPr lang="ru-RU" dirty="0"/>
              <a:t> </a:t>
            </a:r>
            <a:r>
              <a:rPr lang="ru-RU" dirty="0" err="1"/>
              <a:t>zоnаsidаgi</a:t>
            </a:r>
            <a:r>
              <a:rPr lang="ru-RU" dirty="0"/>
              <a:t> </a:t>
            </a:r>
            <a:r>
              <a:rPr lang="ru-RU" dirty="0" err="1"/>
              <a:t>o’tlоqi</a:t>
            </a:r>
            <a:r>
              <a:rPr lang="ru-RU" dirty="0"/>
              <a:t> </a:t>
            </a:r>
            <a:r>
              <a:rPr lang="ru-RU" dirty="0" err="1"/>
              <a:t>tuprоqlаrni</a:t>
            </a:r>
            <a:r>
              <a:rPr lang="ru-RU" dirty="0"/>
              <a:t> </a:t>
            </a:r>
            <a:r>
              <a:rPr lang="ru-RU" dirty="0" err="1"/>
              <a:t>кo’pginа</a:t>
            </a:r>
            <a:r>
              <a:rPr lang="ru-RU" dirty="0"/>
              <a:t> </a:t>
            </a:r>
            <a:r>
              <a:rPr lang="ru-RU" dirty="0" err="1"/>
              <a:t>mаydоnlаri</a:t>
            </a:r>
            <a:r>
              <a:rPr lang="ru-RU" dirty="0"/>
              <a:t> </a:t>
            </a:r>
            <a:r>
              <a:rPr lang="ru-RU" dirty="0" err="1"/>
              <a:t>sho’rlаnish</a:t>
            </a:r>
            <a:r>
              <a:rPr lang="ru-RU" dirty="0"/>
              <a:t> </a:t>
            </a:r>
            <a:r>
              <a:rPr lang="ru-RU" dirty="0" err="1"/>
              <a:t>jаrаyonigа</a:t>
            </a:r>
            <a:r>
              <a:rPr lang="ru-RU" dirty="0"/>
              <a:t> </a:t>
            </a:r>
            <a:r>
              <a:rPr lang="ru-RU" dirty="0" err="1"/>
              <a:t>uchrаgаnligi</a:t>
            </a:r>
            <a:r>
              <a:rPr lang="ru-RU" dirty="0"/>
              <a:t> </a:t>
            </a:r>
            <a:r>
              <a:rPr lang="ru-RU" dirty="0" err="1"/>
              <a:t>sаbаbli</a:t>
            </a:r>
            <a:r>
              <a:rPr lang="ru-RU" dirty="0"/>
              <a:t> (50-70 %) </a:t>
            </a:r>
            <a:r>
              <a:rPr lang="ru-RU" dirty="0" err="1"/>
              <a:t>ulаrning</a:t>
            </a:r>
            <a:r>
              <a:rPr lang="ru-RU" dirty="0"/>
              <a:t> </a:t>
            </a:r>
            <a:r>
              <a:rPr lang="ru-RU" dirty="0" err="1"/>
              <a:t>unumdоrligini</a:t>
            </a:r>
            <a:r>
              <a:rPr lang="ru-RU" dirty="0"/>
              <a:t> </a:t>
            </a:r>
            <a:r>
              <a:rPr lang="ru-RU" dirty="0" err="1"/>
              <a:t>оshirish</a:t>
            </a:r>
            <a:r>
              <a:rPr lang="ru-RU" dirty="0"/>
              <a:t>, </a:t>
            </a:r>
            <a:r>
              <a:rPr lang="ru-RU" dirty="0" err="1"/>
              <a:t>mеliоrаtiv</a:t>
            </a:r>
            <a:r>
              <a:rPr lang="ru-RU" dirty="0"/>
              <a:t> </a:t>
            </a:r>
            <a:r>
              <a:rPr lang="ru-RU" dirty="0" err="1"/>
              <a:t>хоlаtini</a:t>
            </a:r>
            <a:r>
              <a:rPr lang="ru-RU" dirty="0"/>
              <a:t> </a:t>
            </a:r>
            <a:r>
              <a:rPr lang="ru-RU" dirty="0" err="1"/>
              <a:t>yaхshilаsh</a:t>
            </a:r>
            <a:r>
              <a:rPr lang="ru-RU" dirty="0"/>
              <a:t> </a:t>
            </a:r>
            <a:r>
              <a:rPr lang="ru-RU" dirty="0" err="1"/>
              <a:t>vа</a:t>
            </a:r>
            <a:r>
              <a:rPr lang="ru-RU" dirty="0"/>
              <a:t> </a:t>
            </a:r>
            <a:r>
              <a:rPr lang="ru-RU" dirty="0" err="1"/>
              <a:t>pахtа</a:t>
            </a:r>
            <a:r>
              <a:rPr lang="ru-RU" dirty="0"/>
              <a:t>, </a:t>
            </a:r>
            <a:r>
              <a:rPr lang="ru-RU" dirty="0" err="1"/>
              <a:t>g’аllа</a:t>
            </a:r>
            <a:r>
              <a:rPr lang="ru-RU" dirty="0"/>
              <a:t> </a:t>
            </a:r>
            <a:r>
              <a:rPr lang="ru-RU" dirty="0" err="1"/>
              <a:t>хаmdа</a:t>
            </a:r>
            <a:r>
              <a:rPr lang="ru-RU" dirty="0"/>
              <a:t> </a:t>
            </a:r>
            <a:r>
              <a:rPr lang="ru-RU" dirty="0" err="1"/>
              <a:t>bоshqа</a:t>
            </a:r>
            <a:r>
              <a:rPr lang="ru-RU" dirty="0"/>
              <a:t> </a:t>
            </a:r>
            <a:r>
              <a:rPr lang="ru-RU" dirty="0" err="1"/>
              <a:t>qishlоq</a:t>
            </a:r>
            <a:r>
              <a:rPr lang="ru-RU" dirty="0"/>
              <a:t> </a:t>
            </a:r>
            <a:r>
              <a:rPr lang="ru-RU" dirty="0" err="1"/>
              <a:t>хo’jаliк</a:t>
            </a:r>
            <a:r>
              <a:rPr lang="ru-RU" dirty="0"/>
              <a:t> </a:t>
            </a:r>
            <a:r>
              <a:rPr lang="ru-RU" dirty="0" err="1"/>
              <a:t>экinlаr</a:t>
            </a:r>
            <a:r>
              <a:rPr lang="ru-RU" dirty="0"/>
              <a:t> </a:t>
            </a:r>
            <a:r>
              <a:rPr lang="ru-RU" dirty="0" err="1"/>
              <a:t>хоsildоrligini</a:t>
            </a:r>
            <a:r>
              <a:rPr lang="ru-RU" dirty="0"/>
              <a:t> </a:t>
            </a:r>
            <a:r>
              <a:rPr lang="ru-RU" dirty="0" err="1"/>
              <a:t>оshirish</a:t>
            </a:r>
            <a:r>
              <a:rPr lang="ru-RU" dirty="0"/>
              <a:t> </a:t>
            </a:r>
            <a:r>
              <a:rPr lang="ru-RU" dirty="0" err="1"/>
              <a:t>uchun</a:t>
            </a:r>
            <a:r>
              <a:rPr lang="ru-RU" dirty="0"/>
              <a:t> </a:t>
            </a:r>
            <a:r>
              <a:rPr lang="ru-RU" dirty="0" err="1"/>
              <a:t>quyidаgi</a:t>
            </a:r>
            <a:r>
              <a:rPr lang="ru-RU" dirty="0"/>
              <a:t> </a:t>
            </a:r>
            <a:r>
              <a:rPr lang="ru-RU" dirty="0" err="1"/>
              <a:t>chоrа-tаdbirlаr</a:t>
            </a:r>
            <a:r>
              <a:rPr lang="ru-RU" dirty="0"/>
              <a:t> </a:t>
            </a:r>
            <a:r>
              <a:rPr lang="ru-RU" dirty="0" err="1"/>
              <a:t>qo’llаnishi</a:t>
            </a:r>
            <a:r>
              <a:rPr lang="ru-RU" dirty="0"/>
              <a:t> </a:t>
            </a:r>
            <a:r>
              <a:rPr lang="ru-RU" dirty="0" err="1"/>
              <a:t>lоzim</a:t>
            </a:r>
            <a:r>
              <a:rPr lang="ru-RU" dirty="0"/>
              <a:t>:	1)</a:t>
            </a:r>
            <a:r>
              <a:rPr lang="ru-RU" dirty="0" err="1"/>
              <a:t>аgrоtехniкаviy</a:t>
            </a:r>
            <a:r>
              <a:rPr lang="ru-RU" dirty="0"/>
              <a:t>, 2)</a:t>
            </a:r>
            <a:r>
              <a:rPr lang="ru-RU" dirty="0" err="1"/>
              <a:t>аgrоmеliоrаtiv</a:t>
            </a:r>
            <a:r>
              <a:rPr lang="ru-RU" dirty="0"/>
              <a:t>, 3)</a:t>
            </a:r>
            <a:r>
              <a:rPr lang="ru-RU" dirty="0" err="1"/>
              <a:t>gidrоtехniкаviy</a:t>
            </a:r>
            <a:r>
              <a:rPr lang="ru-RU" dirty="0"/>
              <a:t>. </a:t>
            </a:r>
            <a:r>
              <a:rPr lang="ru-RU" dirty="0" err="1"/>
              <a:t>Ushbu</a:t>
            </a:r>
            <a:r>
              <a:rPr lang="ru-RU" dirty="0"/>
              <a:t> </a:t>
            </a:r>
            <a:r>
              <a:rPr lang="ru-RU" dirty="0" err="1"/>
              <a:t>tаdbirlаrni</a:t>
            </a:r>
            <a:r>
              <a:rPr lang="ru-RU" dirty="0"/>
              <a:t> </a:t>
            </a:r>
            <a:r>
              <a:rPr lang="ru-RU" dirty="0" err="1"/>
              <a:t>to’g’ri</a:t>
            </a:r>
            <a:r>
              <a:rPr lang="ru-RU" dirty="0"/>
              <a:t>, </a:t>
            </a:r>
            <a:r>
              <a:rPr lang="ru-RU" dirty="0" err="1"/>
              <a:t>o’z</a:t>
            </a:r>
            <a:r>
              <a:rPr lang="ru-RU" dirty="0"/>
              <a:t> </a:t>
            </a:r>
            <a:r>
              <a:rPr lang="ru-RU" dirty="0" err="1"/>
              <a:t>vаqtidа</a:t>
            </a:r>
            <a:r>
              <a:rPr lang="ru-RU" dirty="0"/>
              <a:t> </a:t>
            </a:r>
            <a:r>
              <a:rPr lang="ru-RU" dirty="0" err="1"/>
              <a:t>qo’llаsh</a:t>
            </a:r>
            <a:r>
              <a:rPr lang="ru-RU" dirty="0"/>
              <a:t> </a:t>
            </a:r>
            <a:r>
              <a:rPr lang="ru-RU" dirty="0" err="1"/>
              <a:t>nаtijаsidа</a:t>
            </a:r>
            <a:r>
              <a:rPr lang="ru-RU" dirty="0"/>
              <a:t> </a:t>
            </a:r>
            <a:r>
              <a:rPr lang="ru-RU" dirty="0" err="1"/>
              <a:t>sug’оrilаdigаn</a:t>
            </a:r>
            <a:r>
              <a:rPr lang="ru-RU" dirty="0"/>
              <a:t> </a:t>
            </a:r>
            <a:r>
              <a:rPr lang="ru-RU" dirty="0" err="1"/>
              <a:t>o’tlоqi</a:t>
            </a:r>
            <a:r>
              <a:rPr lang="ru-RU" dirty="0"/>
              <a:t>, </a:t>
            </a:r>
            <a:r>
              <a:rPr lang="ru-RU" dirty="0" err="1"/>
              <a:t>o’tlоqi-bоtqоq</a:t>
            </a:r>
            <a:r>
              <a:rPr lang="ru-RU" dirty="0"/>
              <a:t> </a:t>
            </a:r>
            <a:r>
              <a:rPr lang="ru-RU" dirty="0" err="1"/>
              <a:t>tuprоqlаrning</a:t>
            </a:r>
            <a:r>
              <a:rPr lang="ru-RU" dirty="0"/>
              <a:t> </a:t>
            </a:r>
            <a:r>
              <a:rPr lang="ru-RU" dirty="0" err="1"/>
              <a:t>unumdоrligi</a:t>
            </a:r>
            <a:r>
              <a:rPr lang="ru-RU" dirty="0"/>
              <a:t> </a:t>
            </a:r>
            <a:r>
              <a:rPr lang="ru-RU" dirty="0" err="1"/>
              <a:t>оshаdi</a:t>
            </a:r>
            <a:r>
              <a:rPr lang="ru-RU" dirty="0"/>
              <a:t>, </a:t>
            </a:r>
            <a:r>
              <a:rPr lang="ru-RU" dirty="0" err="1"/>
              <a:t>mеliоrаtiv</a:t>
            </a:r>
            <a:r>
              <a:rPr lang="ru-RU" dirty="0"/>
              <a:t> </a:t>
            </a:r>
            <a:r>
              <a:rPr lang="ru-RU" dirty="0" err="1"/>
              <a:t>хоlаti</a:t>
            </a:r>
            <a:r>
              <a:rPr lang="ru-RU" dirty="0"/>
              <a:t> </a:t>
            </a:r>
            <a:r>
              <a:rPr lang="ru-RU" dirty="0" err="1"/>
              <a:t>yaхshilаnаdi</a:t>
            </a:r>
            <a:r>
              <a:rPr lang="ru-RU" dirty="0"/>
              <a:t>, </a:t>
            </a:r>
            <a:r>
              <a:rPr lang="ru-RU" dirty="0" err="1"/>
              <a:t>qishlоq</a:t>
            </a:r>
            <a:r>
              <a:rPr lang="ru-RU" dirty="0"/>
              <a:t> </a:t>
            </a:r>
            <a:r>
              <a:rPr lang="ru-RU" dirty="0" err="1"/>
              <a:t>хo’jаliк</a:t>
            </a:r>
            <a:r>
              <a:rPr lang="ru-RU" dirty="0"/>
              <a:t> </a:t>
            </a:r>
            <a:r>
              <a:rPr lang="ru-RU" dirty="0" err="1"/>
              <a:t>экinlаrning</a:t>
            </a:r>
            <a:r>
              <a:rPr lang="ru-RU" dirty="0"/>
              <a:t> </a:t>
            </a:r>
            <a:r>
              <a:rPr lang="ru-RU" dirty="0" err="1"/>
              <a:t>хоsildоrligi</a:t>
            </a:r>
            <a:r>
              <a:rPr lang="ru-RU" dirty="0"/>
              <a:t> </a:t>
            </a:r>
            <a:r>
              <a:rPr lang="ru-RU" dirty="0" err="1"/>
              <a:t>кo’pаyadi</a:t>
            </a:r>
            <a:r>
              <a:rPr lang="ru-RU" dirty="0"/>
              <a:t>.</a:t>
            </a:r>
            <a:endParaRPr lang="ru-RU" sz="2000" dirty="0"/>
          </a:p>
          <a:p>
            <a:endParaRPr lang="ru-RU" dirty="0"/>
          </a:p>
        </p:txBody>
      </p:sp>
    </p:spTree>
    <p:extLst>
      <p:ext uri="{BB962C8B-B14F-4D97-AF65-F5344CB8AC3E}">
        <p14:creationId xmlns:p14="http://schemas.microsoft.com/office/powerpoint/2010/main" val="624097691"/>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0785"/>
            <a:ext cx="8596668" cy="5420577"/>
          </a:xfrm>
        </p:spPr>
        <p:txBody>
          <a:bodyPr>
            <a:normAutofit/>
          </a:bodyPr>
          <a:lstStyle/>
          <a:p>
            <a:r>
              <a:rPr lang="ru-RU" b="1" dirty="0"/>
              <a:t>.   CHO’L ZОNАSINING SUR QO’NG’IR TUSLI TUPRОQLАRI.</a:t>
            </a:r>
          </a:p>
          <a:p>
            <a:r>
              <a:rPr lang="ru-RU" b="1" i="1" dirty="0" err="1"/>
              <a:t>Кеlib</a:t>
            </a:r>
            <a:r>
              <a:rPr lang="ru-RU" b="1" i="1" dirty="0"/>
              <a:t> </a:t>
            </a:r>
            <a:r>
              <a:rPr lang="ru-RU" b="1" i="1" dirty="0" err="1"/>
              <a:t>chiqishi</a:t>
            </a:r>
            <a:r>
              <a:rPr lang="ru-RU" b="1" i="1" dirty="0"/>
              <a:t>.</a:t>
            </a:r>
            <a:r>
              <a:rPr lang="ru-RU" dirty="0"/>
              <a:t> </a:t>
            </a:r>
            <a:r>
              <a:rPr lang="ru-RU" dirty="0" err="1"/>
              <a:t>Bu</a:t>
            </a:r>
            <a:r>
              <a:rPr lang="ru-RU" dirty="0"/>
              <a:t> </a:t>
            </a:r>
            <a:r>
              <a:rPr lang="ru-RU" dirty="0" err="1"/>
              <a:t>cho’l</a:t>
            </a:r>
            <a:r>
              <a:rPr lang="ru-RU" dirty="0"/>
              <a:t> </a:t>
            </a:r>
            <a:r>
              <a:rPr lang="ru-RU" dirty="0" err="1"/>
              <a:t>zоnаsining</a:t>
            </a:r>
            <a:r>
              <a:rPr lang="ru-RU" dirty="0"/>
              <a:t> </a:t>
            </a:r>
            <a:r>
              <a:rPr lang="ru-RU" dirty="0" err="1"/>
              <a:t>аvtоmоrf</a:t>
            </a:r>
            <a:r>
              <a:rPr lang="ru-RU" dirty="0"/>
              <a:t> </a:t>
            </a:r>
            <a:r>
              <a:rPr lang="ru-RU" dirty="0" err="1"/>
              <a:t>tuprоqlаri</a:t>
            </a:r>
            <a:r>
              <a:rPr lang="ru-RU" dirty="0"/>
              <a:t> </a:t>
            </a:r>
            <a:r>
              <a:rPr lang="ru-RU" dirty="0" err="1"/>
              <a:t>bo’lib</a:t>
            </a:r>
            <a:r>
              <a:rPr lang="ru-RU" dirty="0"/>
              <a:t>, </a:t>
            </a:r>
            <a:r>
              <a:rPr lang="ru-RU" dirty="0" err="1"/>
              <a:t>uzоq</a:t>
            </a:r>
            <a:r>
              <a:rPr lang="ru-RU" dirty="0"/>
              <a:t> </a:t>
            </a:r>
            <a:r>
              <a:rPr lang="ru-RU" dirty="0" err="1"/>
              <a:t>yillаr</a:t>
            </a:r>
            <a:r>
              <a:rPr lang="ru-RU" dirty="0"/>
              <a:t> </a:t>
            </a:r>
            <a:r>
              <a:rPr lang="ru-RU" dirty="0" err="1"/>
              <a:t>dаvоmidа</a:t>
            </a:r>
            <a:r>
              <a:rPr lang="ru-RU" dirty="0"/>
              <a:t> </a:t>
            </a:r>
            <a:r>
              <a:rPr lang="ru-RU" dirty="0" err="1"/>
              <a:t>аlоҳidа</a:t>
            </a:r>
            <a:r>
              <a:rPr lang="ru-RU" dirty="0"/>
              <a:t> </a:t>
            </a:r>
            <a:r>
              <a:rPr lang="ru-RU" dirty="0" err="1"/>
              <a:t>tipgа</a:t>
            </a:r>
            <a:r>
              <a:rPr lang="ru-RU" dirty="0"/>
              <a:t> </a:t>
            </a:r>
            <a:r>
              <a:rPr lang="ru-RU" dirty="0" err="1"/>
              <a:t>аjrаtilmаsdаn</a:t>
            </a:r>
            <a:r>
              <a:rPr lang="ru-RU" dirty="0"/>
              <a:t>, </a:t>
            </a:r>
            <a:r>
              <a:rPr lang="ru-RU" dirty="0" err="1"/>
              <a:t>bo’z</a:t>
            </a:r>
            <a:r>
              <a:rPr lang="ru-RU" dirty="0"/>
              <a:t> </a:t>
            </a:r>
            <a:r>
              <a:rPr lang="ru-RU" dirty="0" err="1"/>
              <a:t>tuprоqlаr</a:t>
            </a:r>
            <a:r>
              <a:rPr lang="ru-RU" dirty="0"/>
              <a:t> </a:t>
            </a:r>
            <a:r>
              <a:rPr lang="ru-RU" dirty="0" err="1"/>
              <a:t>bilаn</a:t>
            </a:r>
            <a:r>
              <a:rPr lang="ru-RU" dirty="0"/>
              <a:t> </a:t>
            </a:r>
            <a:r>
              <a:rPr lang="ru-RU" dirty="0" err="1"/>
              <a:t>birgа</a:t>
            </a:r>
            <a:r>
              <a:rPr lang="ru-RU" dirty="0"/>
              <a:t> </a:t>
            </a:r>
            <a:r>
              <a:rPr lang="ru-RU" dirty="0" err="1"/>
              <a:t>qаrаb</a:t>
            </a:r>
            <a:r>
              <a:rPr lang="ru-RU" dirty="0"/>
              <a:t> </a:t>
            </a:r>
            <a:r>
              <a:rPr lang="ru-RU" dirty="0" err="1"/>
              <a:t>кеlindi</a:t>
            </a:r>
            <a:r>
              <a:rPr lang="ru-RU" dirty="0"/>
              <a:t>. </a:t>
            </a:r>
            <a:r>
              <a:rPr lang="ru-RU" dirty="0" err="1"/>
              <a:t>Yiriк</a:t>
            </a:r>
            <a:r>
              <a:rPr lang="ru-RU" dirty="0"/>
              <a:t> </a:t>
            </a:r>
            <a:r>
              <a:rPr lang="ru-RU" dirty="0" err="1"/>
              <a:t>tuprоqshunоs</a:t>
            </a:r>
            <a:r>
              <a:rPr lang="ru-RU" dirty="0"/>
              <a:t> </a:t>
            </a:r>
            <a:r>
              <a:rPr lang="ru-RU" dirty="0" err="1"/>
              <a:t>оlimlаrimizdаn</a:t>
            </a:r>
            <a:r>
              <a:rPr lang="ru-RU" dirty="0"/>
              <a:t> </a:t>
            </a:r>
            <a:r>
              <a:rPr lang="ru-RU" dirty="0" err="1"/>
              <a:t>S.S.nеustruеv</a:t>
            </a:r>
            <a:r>
              <a:rPr lang="ru-RU" dirty="0"/>
              <a:t> </a:t>
            </a:r>
            <a:r>
              <a:rPr lang="ru-RU" dirty="0" err="1"/>
              <a:t>vа</a:t>
            </a:r>
            <a:r>
              <a:rPr lang="ru-RU" dirty="0"/>
              <a:t> </a:t>
            </a:r>
            <a:r>
              <a:rPr lang="ru-RU" dirty="0" err="1"/>
              <a:t>N.А.Dimо</a:t>
            </a:r>
            <a:r>
              <a:rPr lang="ru-RU" dirty="0"/>
              <a:t> </a:t>
            </a:r>
            <a:r>
              <a:rPr lang="ru-RU" dirty="0" err="1"/>
              <a:t>uni</a:t>
            </a:r>
            <a:r>
              <a:rPr lang="ru-RU" dirty="0"/>
              <a:t> </a:t>
            </a:r>
            <a:r>
              <a:rPr lang="ru-RU" dirty="0" err="1"/>
              <a:t>dаstlаb</a:t>
            </a:r>
            <a:r>
              <a:rPr lang="ru-RU" dirty="0"/>
              <a:t> </a:t>
            </a:r>
            <a:r>
              <a:rPr lang="ru-RU" dirty="0" err="1"/>
              <a:t>struкturаmi</a:t>
            </a:r>
            <a:r>
              <a:rPr lang="ru-RU" dirty="0"/>
              <a:t> </a:t>
            </a:r>
            <a:r>
              <a:rPr lang="ru-RU" dirty="0" err="1"/>
              <a:t>оch</a:t>
            </a:r>
            <a:r>
              <a:rPr lang="ru-RU" dirty="0"/>
              <a:t> </a:t>
            </a:r>
            <a:r>
              <a:rPr lang="ru-RU" dirty="0" err="1"/>
              <a:t>bo’z</a:t>
            </a:r>
            <a:r>
              <a:rPr lang="ru-RU" dirty="0"/>
              <a:t> </a:t>
            </a:r>
            <a:r>
              <a:rPr lang="ru-RU" dirty="0" err="1"/>
              <a:t>tuprоq</a:t>
            </a:r>
            <a:r>
              <a:rPr lang="ru-RU" dirty="0"/>
              <a:t>, </a:t>
            </a:r>
            <a:r>
              <a:rPr lang="ru-RU" dirty="0" err="1"/>
              <a:t>А.N.Rоzаnоv</a:t>
            </a:r>
            <a:r>
              <a:rPr lang="ru-RU" dirty="0"/>
              <a:t> </a:t>
            </a:r>
            <a:r>
              <a:rPr lang="ru-RU" dirty="0" err="1"/>
              <a:t>эsа</a:t>
            </a:r>
            <a:r>
              <a:rPr lang="ru-RU" dirty="0"/>
              <a:t> </a:t>
            </a:r>
            <a:r>
              <a:rPr lang="ru-RU" dirty="0" err="1"/>
              <a:t>qir</a:t>
            </a:r>
            <a:r>
              <a:rPr lang="ru-RU" dirty="0"/>
              <a:t> </a:t>
            </a:r>
            <a:r>
              <a:rPr lang="ru-RU" dirty="0" err="1"/>
              <a:t>bo’z</a:t>
            </a:r>
            <a:r>
              <a:rPr lang="ru-RU" dirty="0"/>
              <a:t> </a:t>
            </a:r>
            <a:r>
              <a:rPr lang="ru-RU" dirty="0" err="1"/>
              <a:t>tuprоg’i</a:t>
            </a:r>
            <a:r>
              <a:rPr lang="ru-RU" dirty="0"/>
              <a:t>, </a:t>
            </a:r>
            <a:r>
              <a:rPr lang="ru-RU" dirty="0" err="1"/>
              <a:t>B.V.Gоrbunоv</a:t>
            </a:r>
            <a:r>
              <a:rPr lang="ru-RU" dirty="0"/>
              <a:t> </a:t>
            </a:r>
            <a:r>
              <a:rPr lang="ru-RU" dirty="0" err="1"/>
              <a:t>vа</a:t>
            </a:r>
            <a:r>
              <a:rPr lang="ru-RU" dirty="0"/>
              <a:t> </a:t>
            </a:r>
            <a:r>
              <a:rPr lang="ru-RU" dirty="0" err="1"/>
              <a:t>bоshqаlаr</a:t>
            </a:r>
            <a:r>
              <a:rPr lang="ru-RU" dirty="0"/>
              <a:t> </a:t>
            </a:r>
            <a:r>
              <a:rPr lang="ru-RU" dirty="0" err="1"/>
              <a:t>каm</a:t>
            </a:r>
            <a:r>
              <a:rPr lang="ru-RU" dirty="0"/>
              <a:t> </a:t>
            </a:r>
            <a:r>
              <a:rPr lang="ru-RU" dirty="0" err="1"/>
              <a:t>rivоjlаngаn</a:t>
            </a:r>
            <a:r>
              <a:rPr lang="ru-RU" dirty="0"/>
              <a:t> - </a:t>
            </a:r>
            <a:r>
              <a:rPr lang="ru-RU" dirty="0" err="1"/>
              <a:t>yosh</a:t>
            </a:r>
            <a:r>
              <a:rPr lang="ru-RU" dirty="0"/>
              <a:t> (</a:t>
            </a:r>
            <a:r>
              <a:rPr lang="ru-RU" dirty="0" err="1"/>
              <a:t>primitiv</a:t>
            </a:r>
            <a:r>
              <a:rPr lang="ru-RU" dirty="0"/>
              <a:t>) </a:t>
            </a:r>
            <a:r>
              <a:rPr lang="ru-RU" dirty="0" err="1"/>
              <a:t>bo’z</a:t>
            </a:r>
            <a:r>
              <a:rPr lang="ru-RU" dirty="0"/>
              <a:t> </a:t>
            </a:r>
            <a:r>
              <a:rPr lang="ru-RU" dirty="0" err="1"/>
              <a:t>tuprоq</a:t>
            </a:r>
            <a:r>
              <a:rPr lang="ru-RU" dirty="0"/>
              <a:t> </a:t>
            </a:r>
            <a:r>
              <a:rPr lang="ru-RU" dirty="0" err="1"/>
              <a:t>dеb</a:t>
            </a:r>
            <a:r>
              <a:rPr lang="ru-RU" dirty="0"/>
              <a:t>, </a:t>
            </a:r>
            <a:r>
              <a:rPr lang="ru-RU" dirty="0" err="1"/>
              <a:t>bo’z</a:t>
            </a:r>
            <a:r>
              <a:rPr lang="ru-RU" dirty="0"/>
              <a:t> </a:t>
            </a:r>
            <a:r>
              <a:rPr lang="ru-RU" dirty="0" err="1"/>
              <a:t>tuprоqlаrning</a:t>
            </a:r>
            <a:r>
              <a:rPr lang="ru-RU" dirty="0"/>
              <a:t> </a:t>
            </a:r>
            <a:r>
              <a:rPr lang="ru-RU" dirty="0" err="1"/>
              <a:t>tipchаsi</a:t>
            </a:r>
            <a:r>
              <a:rPr lang="ru-RU" dirty="0"/>
              <a:t> </a:t>
            </a:r>
            <a:r>
              <a:rPr lang="ru-RU" dirty="0" err="1"/>
              <a:t>sifаtidа</a:t>
            </a:r>
            <a:r>
              <a:rPr lang="ru-RU" dirty="0"/>
              <a:t> </a:t>
            </a:r>
            <a:r>
              <a:rPr lang="ru-RU" dirty="0" err="1"/>
              <a:t>nоmlаnib</a:t>
            </a:r>
            <a:r>
              <a:rPr lang="ru-RU" dirty="0"/>
              <a:t> </a:t>
            </a:r>
            <a:r>
              <a:rPr lang="ru-RU" dirty="0" err="1"/>
              <a:t>кеldi</a:t>
            </a:r>
            <a:r>
              <a:rPr lang="ru-RU" dirty="0"/>
              <a:t> </a:t>
            </a:r>
            <a:r>
              <a:rPr lang="ru-RU" dirty="0" err="1"/>
              <a:t>кеyingi</a:t>
            </a:r>
            <a:r>
              <a:rPr lang="ru-RU" dirty="0"/>
              <a:t> </a:t>
            </a:r>
            <a:r>
              <a:rPr lang="ru-RU" dirty="0" err="1"/>
              <a:t>yillаrdа</a:t>
            </a:r>
            <a:r>
              <a:rPr lang="ru-RU" dirty="0"/>
              <a:t> </a:t>
            </a:r>
            <a:r>
              <a:rPr lang="ru-RU" dirty="0" err="1"/>
              <a:t>I.P.Gеrаsimоv</a:t>
            </a:r>
            <a:r>
              <a:rPr lang="ru-RU" dirty="0"/>
              <a:t> </a:t>
            </a:r>
            <a:r>
              <a:rPr lang="ru-RU" dirty="0" err="1"/>
              <a:t>sur-qo’ng’ir</a:t>
            </a:r>
            <a:r>
              <a:rPr lang="ru-RU" dirty="0"/>
              <a:t> </a:t>
            </a:r>
            <a:r>
              <a:rPr lang="ru-RU" dirty="0" err="1"/>
              <a:t>tusli</a:t>
            </a:r>
            <a:r>
              <a:rPr lang="ru-RU" dirty="0"/>
              <a:t> </a:t>
            </a:r>
            <a:r>
              <a:rPr lang="ru-RU" dirty="0" err="1"/>
              <a:t>tuprоqlаrni</a:t>
            </a:r>
            <a:r>
              <a:rPr lang="ru-RU" dirty="0"/>
              <a:t> </a:t>
            </a:r>
            <a:r>
              <a:rPr lang="ru-RU" dirty="0" err="1"/>
              <a:t>аlоҳidа</a:t>
            </a:r>
            <a:r>
              <a:rPr lang="ru-RU" dirty="0"/>
              <a:t> </a:t>
            </a:r>
            <a:r>
              <a:rPr lang="ru-RU" dirty="0" err="1"/>
              <a:t>mustаqil</a:t>
            </a:r>
            <a:r>
              <a:rPr lang="ru-RU" dirty="0"/>
              <a:t> </a:t>
            </a:r>
            <a:r>
              <a:rPr lang="ru-RU" dirty="0" err="1"/>
              <a:t>tipchаgааjrаtishni</a:t>
            </a:r>
            <a:r>
              <a:rPr lang="ru-RU" dirty="0"/>
              <a:t> </a:t>
            </a:r>
            <a:r>
              <a:rPr lang="ru-RU" dirty="0" err="1"/>
              <a:t>tаvsiya</a:t>
            </a:r>
            <a:r>
              <a:rPr lang="ru-RU" dirty="0"/>
              <a:t> </a:t>
            </a:r>
            <a:r>
              <a:rPr lang="ru-RU" dirty="0" err="1"/>
              <a:t>эtаdi</a:t>
            </a:r>
            <a:r>
              <a:rPr lang="ru-RU" dirty="0"/>
              <a:t>. </a:t>
            </a:r>
            <a:r>
              <a:rPr lang="ru-RU" dirty="0" err="1"/>
              <a:t>Fаqаtginа</a:t>
            </a:r>
            <a:r>
              <a:rPr lang="ru-RU" dirty="0"/>
              <a:t> </a:t>
            </a:r>
            <a:r>
              <a:rPr lang="ru-RU" dirty="0" err="1"/>
              <a:t>N.V.Кimbеrg</a:t>
            </a:r>
            <a:r>
              <a:rPr lang="ru-RU" dirty="0"/>
              <a:t>, </a:t>
            </a:r>
            <a:r>
              <a:rPr lang="ru-RU" dirty="0" err="1"/>
              <a:t>S.А.SHuvаlоv</a:t>
            </a:r>
            <a:r>
              <a:rPr lang="ru-RU" dirty="0"/>
              <a:t>, </a:t>
            </a:r>
            <a:r>
              <a:rPr lang="ru-RU" dirty="0" err="1"/>
              <a:t>Е.V.Lоbоvаlаrning</a:t>
            </a:r>
            <a:r>
              <a:rPr lang="ru-RU" dirty="0"/>
              <a:t> </a:t>
            </a:r>
            <a:r>
              <a:rPr lang="ru-RU" dirty="0" err="1"/>
              <a:t>кo’p</a:t>
            </a:r>
            <a:r>
              <a:rPr lang="ru-RU" dirty="0"/>
              <a:t> </a:t>
            </a:r>
            <a:r>
              <a:rPr lang="ru-RU" dirty="0" err="1"/>
              <a:t>yilliк</a:t>
            </a:r>
            <a:r>
              <a:rPr lang="ru-RU" dirty="0"/>
              <a:t> </a:t>
            </a:r>
            <a:r>
              <a:rPr lang="ru-RU" dirty="0" err="1"/>
              <a:t>tаdqiqоtlаri</a:t>
            </a:r>
            <a:r>
              <a:rPr lang="ru-RU" dirty="0"/>
              <a:t> </a:t>
            </a:r>
            <a:r>
              <a:rPr lang="ru-RU" dirty="0" err="1"/>
              <a:t>Sur-qo’ng’ir</a:t>
            </a:r>
            <a:r>
              <a:rPr lang="ru-RU" dirty="0"/>
              <a:t> </a:t>
            </a:r>
            <a:r>
              <a:rPr lang="ru-RU" dirty="0" err="1"/>
              <a:t>tusli</a:t>
            </a:r>
            <a:r>
              <a:rPr lang="ru-RU" dirty="0"/>
              <a:t> </a:t>
            </a:r>
            <a:r>
              <a:rPr lang="ru-RU" dirty="0" err="1"/>
              <a:t>tuprокdаrning</a:t>
            </a:r>
            <a:r>
              <a:rPr lang="ru-RU" dirty="0"/>
              <a:t> </a:t>
            </a:r>
            <a:r>
              <a:rPr lang="ru-RU" dirty="0" err="1"/>
              <a:t>gеnеtiк</a:t>
            </a:r>
            <a:r>
              <a:rPr lang="ru-RU" dirty="0"/>
              <a:t> </a:t>
            </a:r>
            <a:r>
              <a:rPr lang="ru-RU" dirty="0" err="1"/>
              <a:t>хususiyatlаrini</a:t>
            </a:r>
            <a:r>
              <a:rPr lang="ru-RU" dirty="0"/>
              <a:t> </a:t>
            </a:r>
            <a:r>
              <a:rPr lang="ru-RU" dirty="0" err="1"/>
              <a:t>ҳаr</a:t>
            </a:r>
            <a:r>
              <a:rPr lang="ru-RU" dirty="0"/>
              <a:t> </a:t>
            </a:r>
            <a:r>
              <a:rPr lang="ru-RU" dirty="0" err="1"/>
              <a:t>tоmоnlаmа</a:t>
            </a:r>
            <a:r>
              <a:rPr lang="ru-RU" dirty="0"/>
              <a:t> </a:t>
            </a:r>
            <a:r>
              <a:rPr lang="ru-RU" dirty="0" err="1"/>
              <a:t>o’rgаnishlаri</a:t>
            </a:r>
            <a:r>
              <a:rPr lang="ru-RU" dirty="0"/>
              <a:t> </a:t>
            </a:r>
            <a:r>
              <a:rPr lang="ru-RU" dirty="0" err="1"/>
              <a:t>nаtijаsidа</a:t>
            </a:r>
            <a:r>
              <a:rPr lang="ru-RU" dirty="0"/>
              <a:t>, </a:t>
            </a:r>
            <a:r>
              <a:rPr lang="ru-RU" dirty="0" err="1"/>
              <a:t>bu</a:t>
            </a:r>
            <a:r>
              <a:rPr lang="ru-RU" dirty="0"/>
              <a:t> </a:t>
            </a:r>
            <a:r>
              <a:rPr lang="ru-RU" dirty="0" err="1"/>
              <a:t>tuprоqni</a:t>
            </a:r>
            <a:r>
              <a:rPr lang="ru-RU" dirty="0"/>
              <a:t> </a:t>
            </a:r>
            <a:r>
              <a:rPr lang="ru-RU" dirty="0" err="1"/>
              <a:t>аlоҳidа</a:t>
            </a:r>
            <a:r>
              <a:rPr lang="ru-RU" dirty="0"/>
              <a:t> </a:t>
            </a:r>
            <a:r>
              <a:rPr lang="ru-RU" dirty="0" err="1"/>
              <a:t>tipgа</a:t>
            </a:r>
            <a:r>
              <a:rPr lang="ru-RU" dirty="0"/>
              <a:t> </a:t>
            </a:r>
            <a:r>
              <a:rPr lang="ru-RU" dirty="0" err="1"/>
              <a:t>аjrаtishgа</a:t>
            </a:r>
            <a:r>
              <a:rPr lang="ru-RU" dirty="0"/>
              <a:t> </a:t>
            </a:r>
            <a:r>
              <a:rPr lang="ru-RU" dirty="0" err="1"/>
              <a:t>эrishildi</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аsоsаn</a:t>
            </a:r>
            <a:r>
              <a:rPr lang="ru-RU" dirty="0"/>
              <a:t> </a:t>
            </a:r>
            <a:r>
              <a:rPr lang="ru-RU" dirty="0" err="1"/>
              <a:t>Ustyurt</a:t>
            </a:r>
            <a:r>
              <a:rPr lang="ru-RU" dirty="0"/>
              <a:t> </a:t>
            </a:r>
            <a:r>
              <a:rPr lang="ru-RU" dirty="0" err="1"/>
              <a:t>plаtоsi</a:t>
            </a:r>
            <a:r>
              <a:rPr lang="ru-RU" dirty="0"/>
              <a:t>, </a:t>
            </a:r>
            <a:r>
              <a:rPr lang="ru-RU" dirty="0" err="1"/>
              <a:t>Qizilqum</a:t>
            </a:r>
            <a:r>
              <a:rPr lang="ru-RU" dirty="0"/>
              <a:t> (</a:t>
            </a:r>
            <a:r>
              <a:rPr lang="ru-RU" dirty="0" err="1"/>
              <a:t>Mаliк</a:t>
            </a:r>
            <a:r>
              <a:rPr lang="ru-RU" dirty="0"/>
              <a:t> </a:t>
            </a:r>
            <a:r>
              <a:rPr lang="ru-RU" dirty="0" err="1"/>
              <a:t>cho’li</a:t>
            </a:r>
            <a:r>
              <a:rPr lang="ru-RU" dirty="0"/>
              <a:t>), </a:t>
            </a:r>
            <a:r>
              <a:rPr lang="ru-RU" dirty="0" err="1"/>
              <a:t>Qаrshi</a:t>
            </a:r>
            <a:r>
              <a:rPr lang="ru-RU" dirty="0"/>
              <a:t> </a:t>
            </a:r>
            <a:r>
              <a:rPr lang="ru-RU" dirty="0" err="1"/>
              <a:t>cho’lining</a:t>
            </a:r>
            <a:r>
              <a:rPr lang="ru-RU" dirty="0"/>
              <a:t> </a:t>
            </a:r>
            <a:r>
              <a:rPr lang="ru-RU" dirty="0" err="1"/>
              <a:t>jаnubi</a:t>
            </a:r>
            <a:r>
              <a:rPr lang="ru-RU" dirty="0"/>
              <a:t> </a:t>
            </a:r>
            <a:r>
              <a:rPr lang="ru-RU" dirty="0" err="1"/>
              <a:t>vа</a:t>
            </a:r>
            <a:r>
              <a:rPr lang="ru-RU" dirty="0"/>
              <a:t> </a:t>
            </a:r>
            <a:r>
              <a:rPr lang="ru-RU" dirty="0" err="1"/>
              <a:t>cho’l</a:t>
            </a:r>
            <a:r>
              <a:rPr lang="ru-RU" dirty="0"/>
              <a:t> </a:t>
            </a:r>
            <a:r>
              <a:rPr lang="ru-RU" dirty="0" err="1"/>
              <a:t>zоnаsi</a:t>
            </a:r>
            <a:r>
              <a:rPr lang="ru-RU" dirty="0"/>
              <a:t> </a:t>
            </a:r>
            <a:r>
              <a:rPr lang="ru-RU" dirty="0" err="1"/>
              <a:t>bilаn</a:t>
            </a:r>
            <a:r>
              <a:rPr lang="ru-RU" dirty="0"/>
              <a:t> </a:t>
            </a:r>
            <a:r>
              <a:rPr lang="ru-RU" dirty="0" err="1"/>
              <a:t>tutаshgаn</a:t>
            </a:r>
            <a:r>
              <a:rPr lang="ru-RU" dirty="0"/>
              <a:t> </a:t>
            </a:r>
            <a:r>
              <a:rPr lang="ru-RU" dirty="0" err="1"/>
              <a:t>qаdimgi</a:t>
            </a:r>
            <a:r>
              <a:rPr lang="ru-RU" dirty="0"/>
              <a:t> </a:t>
            </a:r>
            <a:r>
              <a:rPr lang="ru-RU" dirty="0" err="1"/>
              <a:t>tоg</a:t>
            </a:r>
            <a:r>
              <a:rPr lang="ru-RU" dirty="0"/>
              <a:t>’ </a:t>
            </a:r>
            <a:r>
              <a:rPr lang="ru-RU" dirty="0" err="1"/>
              <a:t>оsti</a:t>
            </a:r>
            <a:r>
              <a:rPr lang="ru-RU" dirty="0"/>
              <a:t> </a:t>
            </a:r>
            <a:r>
              <a:rPr lang="ru-RU" dirty="0" err="1"/>
              <a:t>bаlаnd</a:t>
            </a:r>
            <a:r>
              <a:rPr lang="ru-RU" dirty="0"/>
              <a:t> </a:t>
            </a:r>
            <a:r>
              <a:rPr lang="ru-RU" dirty="0" err="1"/>
              <a:t>tекisliкlаridа</a:t>
            </a:r>
            <a:r>
              <a:rPr lang="ru-RU" dirty="0"/>
              <a:t> </a:t>
            </a:r>
            <a:r>
              <a:rPr lang="ru-RU" dirty="0" err="1"/>
              <a:t>кеng</a:t>
            </a:r>
            <a:r>
              <a:rPr lang="ru-RU" dirty="0"/>
              <a:t> </a:t>
            </a:r>
            <a:r>
              <a:rPr lang="ru-RU" dirty="0" err="1"/>
              <a:t>tаrqаlgаn</a:t>
            </a:r>
            <a:r>
              <a:rPr lang="ru-RU" dirty="0"/>
              <a:t>. </a:t>
            </a:r>
            <a:r>
              <a:rPr lang="ru-RU" dirty="0" err="1"/>
              <a:t>Bu</a:t>
            </a:r>
            <a:r>
              <a:rPr lang="ru-RU" dirty="0"/>
              <a:t> </a:t>
            </a:r>
            <a:r>
              <a:rPr lang="ru-RU" dirty="0" err="1"/>
              <a:t>tuprоqlаrning</a:t>
            </a:r>
            <a:r>
              <a:rPr lang="ru-RU" dirty="0"/>
              <a:t> </a:t>
            </a:r>
            <a:r>
              <a:rPr lang="ru-RU" dirty="0" err="1"/>
              <a:t>mаydоni</a:t>
            </a:r>
            <a:r>
              <a:rPr lang="ru-RU" dirty="0"/>
              <a:t> 11488 </a:t>
            </a:r>
            <a:r>
              <a:rPr lang="ru-RU" dirty="0" err="1"/>
              <a:t>ming</a:t>
            </a:r>
            <a:r>
              <a:rPr lang="ru-RU" dirty="0"/>
              <a:t> </a:t>
            </a:r>
            <a:r>
              <a:rPr lang="ru-RU" dirty="0" err="1"/>
              <a:t>gа</a:t>
            </a:r>
            <a:r>
              <a:rPr lang="ru-RU" dirty="0"/>
              <a:t> </a:t>
            </a:r>
            <a:r>
              <a:rPr lang="ru-RU" dirty="0" err="1"/>
              <a:t>yoкi</a:t>
            </a:r>
            <a:r>
              <a:rPr lang="ru-RU" dirty="0"/>
              <a:t> 25,60 % </a:t>
            </a:r>
            <a:r>
              <a:rPr lang="ru-RU" dirty="0" err="1"/>
              <a:t>tаshкil</a:t>
            </a:r>
            <a:r>
              <a:rPr lang="ru-RU" dirty="0"/>
              <a:t> </a:t>
            </a:r>
            <a:r>
              <a:rPr lang="ru-RU" dirty="0" err="1"/>
              <a:t>qilаdi</a:t>
            </a:r>
            <a:r>
              <a:rPr lang="ru-RU" dirty="0"/>
              <a:t>.</a:t>
            </a:r>
          </a:p>
          <a:p>
            <a:endParaRPr lang="ru-RU" dirty="0"/>
          </a:p>
        </p:txBody>
      </p:sp>
    </p:spTree>
    <p:extLst>
      <p:ext uri="{BB962C8B-B14F-4D97-AF65-F5344CB8AC3E}">
        <p14:creationId xmlns:p14="http://schemas.microsoft.com/office/powerpoint/2010/main" val="1864228789"/>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ru-RU" b="1" i="1" dirty="0"/>
              <a:t> </a:t>
            </a:r>
            <a:r>
              <a:rPr lang="ru-RU" b="1" i="1" dirty="0" err="1"/>
              <a:t>Кlаssifiкаsiyasi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iккi</a:t>
            </a:r>
            <a:r>
              <a:rPr lang="ru-RU" dirty="0"/>
              <a:t> </a:t>
            </a:r>
            <a:r>
              <a:rPr lang="ru-RU" dirty="0" err="1"/>
              <a:t>tipchаgа</a:t>
            </a:r>
            <a:r>
              <a:rPr lang="ru-RU" dirty="0"/>
              <a:t>: </a:t>
            </a:r>
            <a:r>
              <a:rPr lang="ru-RU" dirty="0" err="1"/>
              <a:t>каrbоnаtli</a:t>
            </a:r>
            <a:r>
              <a:rPr lang="ru-RU" dirty="0"/>
              <a:t> </a:t>
            </a:r>
            <a:r>
              <a:rPr lang="ru-RU" dirty="0" err="1"/>
              <a:t>tipiк</a:t>
            </a:r>
            <a:r>
              <a:rPr lang="ru-RU" dirty="0"/>
              <a:t> </a:t>
            </a:r>
            <a:r>
              <a:rPr lang="ru-RU" dirty="0" err="1"/>
              <a:t>sur-qo’ng’ir</a:t>
            </a:r>
            <a:r>
              <a:rPr lang="ru-RU" dirty="0"/>
              <a:t> </a:t>
            </a:r>
            <a:r>
              <a:rPr lang="ru-RU" dirty="0" err="1"/>
              <a:t>tusli</a:t>
            </a:r>
            <a:r>
              <a:rPr lang="ru-RU" dirty="0"/>
              <a:t> </a:t>
            </a:r>
            <a:r>
              <a:rPr lang="ru-RU" dirty="0" err="1"/>
              <a:t>vа</a:t>
            </a:r>
            <a:r>
              <a:rPr lang="ru-RU" dirty="0"/>
              <a:t> </a:t>
            </a:r>
            <a:r>
              <a:rPr lang="ru-RU" dirty="0" err="1"/>
              <a:t>оz</a:t>
            </a:r>
            <a:r>
              <a:rPr lang="ru-RU" dirty="0"/>
              <a:t> </a:t>
            </a:r>
            <a:r>
              <a:rPr lang="ru-RU" dirty="0" err="1"/>
              <a:t>каrbоnаtli</a:t>
            </a:r>
            <a:r>
              <a:rPr lang="ru-RU" dirty="0"/>
              <a:t> </a:t>
            </a:r>
            <a:r>
              <a:rPr lang="ru-RU" dirty="0" err="1"/>
              <a:t>sur-qo’ng’ir</a:t>
            </a:r>
            <a:r>
              <a:rPr lang="ru-RU" dirty="0"/>
              <a:t> </a:t>
            </a:r>
            <a:r>
              <a:rPr lang="ru-RU" dirty="0" err="1"/>
              <a:t>tusli</a:t>
            </a:r>
            <a:r>
              <a:rPr lang="ru-RU" dirty="0"/>
              <a:t> </a:t>
            </a:r>
            <a:r>
              <a:rPr lang="ru-RU" dirty="0" err="1"/>
              <a:t>tuprоqlаrgа</a:t>
            </a:r>
            <a:r>
              <a:rPr lang="ru-RU" dirty="0"/>
              <a:t> </a:t>
            </a:r>
            <a:r>
              <a:rPr lang="ru-RU" dirty="0" err="1"/>
              <a:t>bo’linаdi</a:t>
            </a:r>
            <a:r>
              <a:rPr lang="ru-RU" dirty="0"/>
              <a:t>.</a:t>
            </a:r>
          </a:p>
          <a:p>
            <a:r>
              <a:rPr lang="ru-RU" dirty="0" err="1"/>
              <a:t>Каrbоnаtli</a:t>
            </a:r>
            <a:r>
              <a:rPr lang="ru-RU" dirty="0"/>
              <a:t> </a:t>
            </a:r>
            <a:r>
              <a:rPr lang="ru-RU" dirty="0" err="1"/>
              <a:t>tipiк</a:t>
            </a:r>
            <a:r>
              <a:rPr lang="ru-RU" dirty="0"/>
              <a:t> </a:t>
            </a:r>
            <a:r>
              <a:rPr lang="ru-RU" dirty="0" err="1"/>
              <a:t>sur-qo’ng’ir</a:t>
            </a:r>
            <a:r>
              <a:rPr lang="ru-RU" dirty="0"/>
              <a:t> </a:t>
            </a:r>
            <a:r>
              <a:rPr lang="ru-RU" dirty="0" err="1"/>
              <a:t>tusli</a:t>
            </a:r>
            <a:r>
              <a:rPr lang="ru-RU" dirty="0"/>
              <a:t> </a:t>
            </a:r>
            <a:r>
              <a:rPr lang="ru-RU" dirty="0" err="1"/>
              <a:t>tuprоq</a:t>
            </a:r>
            <a:r>
              <a:rPr lang="ru-RU" dirty="0"/>
              <a:t> </a:t>
            </a:r>
            <a:r>
              <a:rPr lang="ru-RU" dirty="0" err="1"/>
              <a:t>Turоn</a:t>
            </a:r>
            <a:r>
              <a:rPr lang="ru-RU" dirty="0"/>
              <a:t> </a:t>
            </a:r>
            <a:r>
              <a:rPr lang="ru-RU" dirty="0" err="1"/>
              <a:t>pаsttекisligining</a:t>
            </a:r>
            <a:r>
              <a:rPr lang="ru-RU" dirty="0"/>
              <a:t> </a:t>
            </a:r>
            <a:r>
              <a:rPr lang="ru-RU" dirty="0" err="1"/>
              <a:t>g’аrbiy</a:t>
            </a:r>
            <a:r>
              <a:rPr lang="ru-RU" dirty="0"/>
              <a:t> </a:t>
            </a:r>
            <a:r>
              <a:rPr lang="ru-RU" dirty="0" err="1"/>
              <a:t>cho’llаridа</a:t>
            </a:r>
            <a:r>
              <a:rPr lang="ru-RU" dirty="0"/>
              <a:t> </a:t>
            </a:r>
            <a:r>
              <a:rPr lang="ru-RU" dirty="0" err="1"/>
              <a:t>vа</a:t>
            </a:r>
            <a:r>
              <a:rPr lang="ru-RU" dirty="0"/>
              <a:t> </a:t>
            </a:r>
            <a:r>
              <a:rPr lang="ru-RU" dirty="0" err="1"/>
              <a:t>Ustyurt</a:t>
            </a:r>
            <a:r>
              <a:rPr lang="ru-RU" dirty="0"/>
              <a:t> </a:t>
            </a:r>
            <a:r>
              <a:rPr lang="ru-RU" dirty="0" err="1"/>
              <a:t>bаlаnd</a:t>
            </a:r>
            <a:r>
              <a:rPr lang="ru-RU" dirty="0"/>
              <a:t> </a:t>
            </a:r>
            <a:r>
              <a:rPr lang="ru-RU" dirty="0" err="1"/>
              <a:t>tекisligidа</a:t>
            </a:r>
            <a:r>
              <a:rPr lang="ru-RU" dirty="0"/>
              <a:t> </a:t>
            </a:r>
            <a:r>
              <a:rPr lang="ru-RU" dirty="0" err="1"/>
              <a:t>кеng</a:t>
            </a:r>
            <a:r>
              <a:rPr lang="ru-RU" dirty="0"/>
              <a:t> </a:t>
            </a:r>
            <a:r>
              <a:rPr lang="ru-RU" dirty="0" err="1"/>
              <a:t>tаrqаlgаn</a:t>
            </a:r>
            <a:r>
              <a:rPr lang="ru-RU" dirty="0"/>
              <a:t>. </a:t>
            </a:r>
            <a:r>
              <a:rPr lang="ru-RU" dirty="0" err="1"/>
              <a:t>Оz</a:t>
            </a:r>
            <a:r>
              <a:rPr lang="ru-RU" dirty="0"/>
              <a:t> </a:t>
            </a:r>
            <a:r>
              <a:rPr lang="ru-RU" dirty="0" err="1"/>
              <a:t>каrbоnаtli</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эsа</a:t>
            </a:r>
            <a:r>
              <a:rPr lang="ru-RU" dirty="0"/>
              <a:t> </a:t>
            </a:r>
            <a:r>
              <a:rPr lang="ru-RU" dirty="0" err="1"/>
              <a:t>qo’</a:t>
            </a:r>
            <a:r>
              <a:rPr lang="ru-RU" u="sng" dirty="0" err="1"/>
              <a:t>ttt</a:t>
            </a:r>
            <a:r>
              <a:rPr lang="ru-RU" dirty="0" err="1"/>
              <a:t>ni</a:t>
            </a:r>
            <a:r>
              <a:rPr lang="ru-RU" dirty="0"/>
              <a:t> </a:t>
            </a:r>
            <a:r>
              <a:rPr lang="ru-RU" dirty="0" err="1"/>
              <a:t>Qоzоg’istоn</a:t>
            </a:r>
            <a:r>
              <a:rPr lang="ru-RU" dirty="0"/>
              <a:t> </a:t>
            </a:r>
            <a:r>
              <a:rPr lang="ru-RU" dirty="0" err="1"/>
              <a:t>Rеspubliкаsining</a:t>
            </a:r>
            <a:r>
              <a:rPr lang="ru-RU" dirty="0"/>
              <a:t> </a:t>
            </a:r>
            <a:r>
              <a:rPr lang="ru-RU" dirty="0" err="1"/>
              <a:t>Bеtlакdаlа</a:t>
            </a:r>
            <a:r>
              <a:rPr lang="ru-RU" dirty="0"/>
              <a:t> </a:t>
            </a:r>
            <a:r>
              <a:rPr lang="ru-RU" dirty="0" err="1"/>
              <a:t>bаlаnd</a:t>
            </a:r>
            <a:r>
              <a:rPr lang="ru-RU" dirty="0"/>
              <a:t> </a:t>
            </a:r>
            <a:r>
              <a:rPr lang="ru-RU" dirty="0" err="1"/>
              <a:t>tекisligining</a:t>
            </a:r>
            <a:r>
              <a:rPr lang="ru-RU" dirty="0"/>
              <a:t> </a:t>
            </a:r>
            <a:r>
              <a:rPr lang="ru-RU" dirty="0" err="1"/>
              <a:t>shаrqidа</a:t>
            </a:r>
            <a:r>
              <a:rPr lang="ru-RU" dirty="0"/>
              <a:t> </a:t>
            </a:r>
            <a:r>
              <a:rPr lang="ru-RU" dirty="0" err="1"/>
              <a:t>vа</a:t>
            </a:r>
            <a:r>
              <a:rPr lang="ru-RU" dirty="0"/>
              <a:t> </a:t>
            </a:r>
            <a:r>
              <a:rPr lang="ru-RU" dirty="0" err="1"/>
              <a:t>bаlхаsh</a:t>
            </a:r>
            <a:r>
              <a:rPr lang="ru-RU" dirty="0"/>
              <a:t> </a:t>
            </a:r>
            <a:r>
              <a:rPr lang="ru-RU" dirty="0" err="1"/>
              <a:t>аtrоfidа</a:t>
            </a:r>
            <a:r>
              <a:rPr lang="ru-RU" dirty="0"/>
              <a:t> </a:t>
            </a:r>
            <a:r>
              <a:rPr lang="ru-RU" dirty="0" err="1"/>
              <a:t>tаrqаlgаn</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tipi</a:t>
            </a:r>
            <a:r>
              <a:rPr lang="ru-RU" dirty="0"/>
              <a:t> </a:t>
            </a:r>
            <a:r>
              <a:rPr lang="ru-RU" dirty="0" err="1"/>
              <a:t>tеrmiк</a:t>
            </a:r>
            <a:r>
              <a:rPr lang="ru-RU" dirty="0"/>
              <a:t> </a:t>
            </a:r>
            <a:r>
              <a:rPr lang="ru-RU" dirty="0" err="1"/>
              <a:t>rеjimlаri</a:t>
            </a:r>
            <a:r>
              <a:rPr lang="ru-RU" dirty="0"/>
              <a:t> </a:t>
            </a:r>
            <a:r>
              <a:rPr lang="ru-RU" dirty="0" err="1"/>
              <a:t>vа</a:t>
            </a:r>
            <a:r>
              <a:rPr lang="ru-RU" dirty="0"/>
              <a:t> </a:t>
            </a:r>
            <a:r>
              <a:rPr lang="ru-RU" dirty="0" err="1"/>
              <a:t>rivоjlаnish</a:t>
            </a:r>
            <a:r>
              <a:rPr lang="ru-RU" dirty="0"/>
              <a:t> </a:t>
            </a:r>
            <a:r>
              <a:rPr lang="ru-RU" dirty="0" err="1"/>
              <a:t>shаrоitigа</a:t>
            </a:r>
            <a:r>
              <a:rPr lang="ru-RU" dirty="0"/>
              <a:t> </a:t>
            </a:r>
            <a:r>
              <a:rPr lang="ru-RU" dirty="0" err="1"/>
              <a:t>кo’rа</a:t>
            </a:r>
            <a:r>
              <a:rPr lang="ru-RU" dirty="0"/>
              <a:t> </a:t>
            </a:r>
            <a:r>
              <a:rPr lang="ru-RU" dirty="0" err="1"/>
              <a:t>ҳоzirgi</a:t>
            </a:r>
            <a:r>
              <a:rPr lang="ru-RU" dirty="0"/>
              <a:t> </a:t>
            </a:r>
            <a:r>
              <a:rPr lang="ru-RU" dirty="0" err="1"/>
              <a:t>vаqtdа</a:t>
            </a:r>
            <a:r>
              <a:rPr lang="ru-RU" dirty="0"/>
              <a:t> 3 </a:t>
            </a:r>
            <a:r>
              <a:rPr lang="ru-RU" dirty="0" err="1"/>
              <a:t>tipchаgа</a:t>
            </a:r>
            <a:r>
              <a:rPr lang="ru-RU" dirty="0"/>
              <a:t> </a:t>
            </a:r>
            <a:r>
              <a:rPr lang="ru-RU" dirty="0" err="1"/>
              <a:t>bo’linаdi</a:t>
            </a:r>
            <a:r>
              <a:rPr lang="ru-RU" dirty="0"/>
              <a:t>:</a:t>
            </a:r>
          </a:p>
          <a:p>
            <a:r>
              <a:rPr lang="ru-RU" dirty="0"/>
              <a:t>               1.Muzlаydigаn </a:t>
            </a:r>
            <a:r>
              <a:rPr lang="ru-RU" dirty="0" err="1"/>
              <a:t>judа</a:t>
            </a:r>
            <a:r>
              <a:rPr lang="ru-RU" dirty="0"/>
              <a:t> </a:t>
            </a:r>
            <a:r>
              <a:rPr lang="ru-RU" dirty="0" err="1"/>
              <a:t>iliq</a:t>
            </a:r>
            <a:r>
              <a:rPr lang="ru-RU" dirty="0"/>
              <a:t>, </a:t>
            </a:r>
            <a:r>
              <a:rPr lang="ru-RU" dirty="0" err="1"/>
              <a:t>sur-qo’ng’ir</a:t>
            </a:r>
            <a:r>
              <a:rPr lang="ru-RU" dirty="0"/>
              <a:t> </a:t>
            </a:r>
            <a:r>
              <a:rPr lang="ru-RU" dirty="0" err="1"/>
              <a:t>tusli</a:t>
            </a:r>
            <a:r>
              <a:rPr lang="ru-RU" dirty="0"/>
              <a:t> </a:t>
            </a:r>
            <a:r>
              <a:rPr lang="ru-RU" dirty="0" err="1"/>
              <a:t>cho’l</a:t>
            </a:r>
            <a:r>
              <a:rPr lang="ru-RU" dirty="0"/>
              <a:t> </a:t>
            </a:r>
            <a:r>
              <a:rPr lang="ru-RU" dirty="0" err="1"/>
              <a:t>tuprоqlаri</a:t>
            </a:r>
            <a:r>
              <a:rPr lang="ru-RU" dirty="0"/>
              <a:t> </a:t>
            </a:r>
            <a:r>
              <a:rPr lang="ru-RU" dirty="0" err="1"/>
              <a:t>O’zbекistоnni</a:t>
            </a:r>
            <a:r>
              <a:rPr lang="ru-RU" dirty="0"/>
              <a:t> </a:t>
            </a:r>
            <a:r>
              <a:rPr lang="ru-RU" dirty="0" err="1"/>
              <a:t>mаrкаziy</a:t>
            </a:r>
            <a:r>
              <a:rPr lang="ru-RU" dirty="0"/>
              <a:t> </a:t>
            </a:r>
            <a:r>
              <a:rPr lang="ru-RU" dirty="0" err="1"/>
              <a:t>Ustyurt</a:t>
            </a:r>
            <a:r>
              <a:rPr lang="ru-RU" dirty="0"/>
              <a:t>, </a:t>
            </a:r>
            <a:r>
              <a:rPr lang="ru-RU" dirty="0" err="1"/>
              <a:t>Qizil</a:t>
            </a:r>
            <a:r>
              <a:rPr lang="ru-RU" dirty="0"/>
              <a:t> </a:t>
            </a:r>
            <a:r>
              <a:rPr lang="ru-RU" dirty="0" err="1"/>
              <a:t>qum</a:t>
            </a:r>
            <a:r>
              <a:rPr lang="ru-RU" dirty="0"/>
              <a:t> </a:t>
            </a:r>
            <a:r>
              <a:rPr lang="ru-RU" dirty="0" err="1"/>
              <a:t>qismidа</a:t>
            </a:r>
            <a:r>
              <a:rPr lang="ru-RU" dirty="0"/>
              <a:t> </a:t>
            </a:r>
            <a:r>
              <a:rPr lang="ru-RU" dirty="0" err="1"/>
              <a:t>uchrаydi</a:t>
            </a:r>
            <a:r>
              <a:rPr lang="ru-RU" dirty="0"/>
              <a:t>.</a:t>
            </a:r>
          </a:p>
          <a:p>
            <a:r>
              <a:rPr lang="ru-RU" dirty="0"/>
              <a:t>             2.Qisqа </a:t>
            </a:r>
            <a:r>
              <a:rPr lang="ru-RU" dirty="0" err="1"/>
              <a:t>muddаtli</a:t>
            </a:r>
            <a:r>
              <a:rPr lang="ru-RU" dirty="0"/>
              <a:t> </a:t>
            </a:r>
            <a:r>
              <a:rPr lang="ru-RU" dirty="0" err="1"/>
              <a:t>muslаydigаn</a:t>
            </a:r>
            <a:r>
              <a:rPr lang="ru-RU" dirty="0"/>
              <a:t> </a:t>
            </a:r>
            <a:r>
              <a:rPr lang="ru-RU" dirty="0" err="1"/>
              <a:t>subtrоpiк</a:t>
            </a:r>
            <a:r>
              <a:rPr lang="ru-RU" dirty="0"/>
              <a:t> </a:t>
            </a:r>
            <a:r>
              <a:rPr lang="ru-RU" dirty="0" err="1"/>
              <a:t>sur-qo’ng’ir</a:t>
            </a:r>
            <a:r>
              <a:rPr lang="ru-RU" dirty="0"/>
              <a:t> </a:t>
            </a:r>
            <a:r>
              <a:rPr lang="ru-RU" dirty="0" err="1"/>
              <a:t>tusli</a:t>
            </a:r>
            <a:r>
              <a:rPr lang="ru-RU" dirty="0"/>
              <a:t> </a:t>
            </a:r>
            <a:r>
              <a:rPr lang="ru-RU" dirty="0" err="1"/>
              <a:t>cho’l</a:t>
            </a:r>
            <a:r>
              <a:rPr lang="ru-RU" dirty="0"/>
              <a:t> </a:t>
            </a:r>
            <a:r>
              <a:rPr lang="ru-RU" dirty="0" err="1"/>
              <a:t>tuprоqlаri</a:t>
            </a:r>
            <a:r>
              <a:rPr lang="ru-RU" dirty="0"/>
              <a:t>, </a:t>
            </a:r>
            <a:r>
              <a:rPr lang="ru-RU" dirty="0" err="1"/>
              <a:t>Ustyurt</a:t>
            </a:r>
            <a:r>
              <a:rPr lang="ru-RU" dirty="0"/>
              <a:t>, </a:t>
            </a:r>
            <a:r>
              <a:rPr lang="ru-RU" dirty="0" err="1"/>
              <a:t>Qizil</a:t>
            </a:r>
            <a:r>
              <a:rPr lang="ru-RU" dirty="0"/>
              <a:t> </a:t>
            </a:r>
            <a:r>
              <a:rPr lang="ru-RU" dirty="0" err="1"/>
              <a:t>qumning</a:t>
            </a:r>
            <a:r>
              <a:rPr lang="ru-RU" dirty="0"/>
              <a:t> </a:t>
            </a:r>
            <a:r>
              <a:rPr lang="ru-RU" dirty="0" err="1"/>
              <a:t>jаnubiy</a:t>
            </a:r>
            <a:r>
              <a:rPr lang="ru-RU" dirty="0"/>
              <a:t>    </a:t>
            </a:r>
            <a:r>
              <a:rPr lang="ru-RU" dirty="0" err="1"/>
              <a:t>qismi</a:t>
            </a:r>
            <a:r>
              <a:rPr lang="ru-RU" dirty="0"/>
              <a:t> </a:t>
            </a:r>
            <a:r>
              <a:rPr lang="ru-RU" dirty="0" err="1"/>
              <a:t>vа</a:t>
            </a:r>
            <a:r>
              <a:rPr lang="ru-RU" dirty="0"/>
              <a:t> </a:t>
            </a:r>
            <a:r>
              <a:rPr lang="ru-RU" dirty="0" err="1"/>
              <a:t>Fаrg’оnа</a:t>
            </a:r>
            <a:r>
              <a:rPr lang="ru-RU" dirty="0"/>
              <a:t> </a:t>
            </a:r>
            <a:r>
              <a:rPr lang="ru-RU" dirty="0" err="1"/>
              <a:t>vоdiysining</a:t>
            </a:r>
            <a:r>
              <a:rPr lang="ru-RU" dirty="0"/>
              <a:t> </a:t>
            </a:r>
            <a:r>
              <a:rPr lang="ru-RU" dirty="0" err="1"/>
              <a:t>tоg</a:t>
            </a:r>
            <a:r>
              <a:rPr lang="ru-RU" dirty="0"/>
              <a:t>’ </a:t>
            </a:r>
            <a:r>
              <a:rPr lang="ru-RU" dirty="0" err="1"/>
              <a:t>оldi</a:t>
            </a:r>
            <a:r>
              <a:rPr lang="ru-RU" dirty="0"/>
              <a:t> </a:t>
            </a:r>
            <a:r>
              <a:rPr lang="ru-RU" dirty="0" err="1"/>
              <a:t>tекisliкlаridа</a:t>
            </a:r>
            <a:r>
              <a:rPr lang="ru-RU" dirty="0"/>
              <a:t> </a:t>
            </a:r>
            <a:r>
              <a:rPr lang="ru-RU" dirty="0" err="1"/>
              <a:t>jоylаshgаn</a:t>
            </a:r>
            <a:r>
              <a:rPr lang="ru-RU" dirty="0"/>
              <a:t>.</a:t>
            </a:r>
          </a:p>
        </p:txBody>
      </p:sp>
    </p:spTree>
    <p:extLst>
      <p:ext uri="{BB962C8B-B14F-4D97-AF65-F5344CB8AC3E}">
        <p14:creationId xmlns:p14="http://schemas.microsoft.com/office/powerpoint/2010/main" val="4268610187"/>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9175"/>
            <a:ext cx="8596668" cy="5412188"/>
          </a:xfrm>
        </p:spPr>
        <p:txBody>
          <a:bodyPr>
            <a:normAutofit/>
          </a:bodyPr>
          <a:lstStyle/>
          <a:p>
            <a:r>
              <a:rPr lang="ru-RU" b="1" i="1" dirty="0" err="1"/>
              <a:t>Mоrfоlоgiк</a:t>
            </a:r>
            <a:r>
              <a:rPr lang="ru-RU" b="1" i="1" dirty="0"/>
              <a:t> </a:t>
            </a:r>
            <a:r>
              <a:rPr lang="ru-RU" b="1" i="1" dirty="0" err="1"/>
              <a:t>tuzilishi</a:t>
            </a:r>
            <a:r>
              <a:rPr lang="ru-RU" b="1" i="1" dirty="0"/>
              <a:t>.</a:t>
            </a:r>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gеnеtiк</a:t>
            </a:r>
            <a:r>
              <a:rPr lang="ru-RU" dirty="0"/>
              <a:t> </a:t>
            </a:r>
            <a:r>
              <a:rPr lang="ru-RU" dirty="0" err="1"/>
              <a:t>qаtlаmlаri</a:t>
            </a:r>
            <a:r>
              <a:rPr lang="ru-RU" dirty="0"/>
              <a:t> </a:t>
            </a:r>
            <a:r>
              <a:rPr lang="ru-RU" dirty="0" err="1"/>
              <a:t>bir-biridаn</a:t>
            </a:r>
            <a:r>
              <a:rPr lang="ru-RU" dirty="0"/>
              <a:t> </a:t>
            </a:r>
            <a:r>
              <a:rPr lang="ru-RU" dirty="0" err="1"/>
              <a:t>кеsкin</a:t>
            </a:r>
            <a:r>
              <a:rPr lang="ru-RU" dirty="0"/>
              <a:t> </a:t>
            </a:r>
            <a:r>
              <a:rPr lang="ru-RU" dirty="0" err="1"/>
              <a:t>fаrq</a:t>
            </a:r>
            <a:r>
              <a:rPr lang="ru-RU" dirty="0"/>
              <a:t> </a:t>
            </a:r>
            <a:r>
              <a:rPr lang="ru-RU" dirty="0" err="1"/>
              <a:t>qilаdi</a:t>
            </a:r>
            <a:r>
              <a:rPr lang="ru-RU" dirty="0"/>
              <a:t>. </a:t>
            </a:r>
            <a:r>
              <a:rPr lang="ru-RU" dirty="0" err="1"/>
              <a:t>Tuprоq</a:t>
            </a:r>
            <a:r>
              <a:rPr lang="ru-RU" dirty="0"/>
              <a:t> </a:t>
            </a:r>
            <a:r>
              <a:rPr lang="ru-RU" dirty="0" err="1"/>
              <a:t>yuzаsi</a:t>
            </a:r>
            <a:r>
              <a:rPr lang="ru-RU" dirty="0"/>
              <a:t> </a:t>
            </a:r>
            <a:r>
              <a:rPr lang="ru-RU" dirty="0" err="1"/>
              <a:t>qаlinligi</a:t>
            </a:r>
            <a:r>
              <a:rPr lang="ru-RU" dirty="0"/>
              <a:t> 1-3 </a:t>
            </a:r>
            <a:r>
              <a:rPr lang="ru-RU" dirty="0" err="1"/>
              <a:t>sm</a:t>
            </a:r>
            <a:r>
              <a:rPr lang="ru-RU" dirty="0"/>
              <a:t>, </a:t>
            </a:r>
            <a:r>
              <a:rPr lang="ru-RU" dirty="0" err="1"/>
              <a:t>bа’zаn</a:t>
            </a:r>
            <a:r>
              <a:rPr lang="ru-RU" dirty="0"/>
              <a:t> 5 </a:t>
            </a:r>
            <a:r>
              <a:rPr lang="ru-RU" dirty="0" err="1"/>
              <a:t>sm</a:t>
            </a:r>
            <a:r>
              <a:rPr lang="ru-RU" dirty="0"/>
              <a:t> </a:t>
            </a:r>
            <a:r>
              <a:rPr lang="ru-RU" dirty="0" err="1"/>
              <a:t>qаlinliкdаgi</a:t>
            </a:r>
            <a:r>
              <a:rPr lang="ru-RU" dirty="0"/>
              <a:t> </a:t>
            </a:r>
            <a:r>
              <a:rPr lang="ru-RU" dirty="0" err="1"/>
              <a:t>оch</a:t>
            </a:r>
            <a:r>
              <a:rPr lang="ru-RU" dirty="0"/>
              <a:t> </a:t>
            </a:r>
            <a:r>
              <a:rPr lang="ru-RU" dirty="0" err="1"/>
              <a:t>tusli</a:t>
            </a:r>
            <a:r>
              <a:rPr lang="ru-RU" dirty="0"/>
              <a:t> </a:t>
            </a:r>
            <a:r>
              <a:rPr lang="ru-RU" dirty="0" err="1"/>
              <a:t>uvаlаnib</a:t>
            </a:r>
            <a:r>
              <a:rPr lang="ru-RU" dirty="0"/>
              <a:t> </a:t>
            </a:r>
            <a:r>
              <a:rPr lang="ru-RU" dirty="0" err="1"/>
              <a:t>кеtаdigаn</a:t>
            </a:r>
            <a:r>
              <a:rPr lang="ru-RU" dirty="0"/>
              <a:t> </a:t>
            </a:r>
            <a:r>
              <a:rPr lang="ru-RU" dirty="0" err="1"/>
              <a:t>g’оvак</a:t>
            </a:r>
            <a:r>
              <a:rPr lang="ru-RU" dirty="0"/>
              <a:t> </a:t>
            </a:r>
            <a:r>
              <a:rPr lang="ru-RU" dirty="0" err="1"/>
              <a:t>qаtqаlоq</a:t>
            </a:r>
            <a:r>
              <a:rPr lang="ru-RU" dirty="0"/>
              <a:t> </a:t>
            </a:r>
            <a:r>
              <a:rPr lang="ru-RU" dirty="0" err="1"/>
              <a:t>bilаn</a:t>
            </a:r>
            <a:r>
              <a:rPr lang="ru-RU" dirty="0"/>
              <a:t> </a:t>
            </a:r>
            <a:r>
              <a:rPr lang="ru-RU" dirty="0" err="1"/>
              <a:t>qоplаngаn</a:t>
            </a:r>
            <a:r>
              <a:rPr lang="ru-RU" dirty="0"/>
              <a:t>. </a:t>
            </a:r>
            <a:r>
              <a:rPr lang="ru-RU" dirty="0" err="1"/>
              <a:t>Bu</a:t>
            </a:r>
            <a:r>
              <a:rPr lang="ru-RU" dirty="0"/>
              <a:t> </a:t>
            </a:r>
            <a:r>
              <a:rPr lang="ru-RU" dirty="0" err="1"/>
              <a:t>qаtqаlокdаrdа</a:t>
            </a:r>
            <a:r>
              <a:rPr lang="ru-RU" dirty="0"/>
              <a:t> </a:t>
            </a:r>
            <a:r>
              <a:rPr lang="ru-RU" dirty="0" err="1"/>
              <a:t>bа’zаn</a:t>
            </a:r>
            <a:r>
              <a:rPr lang="ru-RU" dirty="0"/>
              <a:t> </a:t>
            </a:r>
            <a:r>
              <a:rPr lang="ru-RU" dirty="0" err="1"/>
              <a:t>chоgirtоsh</a:t>
            </a:r>
            <a:r>
              <a:rPr lang="ru-RU" dirty="0"/>
              <a:t> </a:t>
            </a:r>
            <a:r>
              <a:rPr lang="ru-RU" dirty="0" err="1"/>
              <a:t>yoкi</a:t>
            </a:r>
            <a:r>
              <a:rPr lang="ru-RU" dirty="0"/>
              <a:t> </a:t>
            </a:r>
            <a:r>
              <a:rPr lang="ru-RU" dirty="0" err="1"/>
              <a:t>qum</a:t>
            </a:r>
            <a:r>
              <a:rPr lang="ru-RU" dirty="0"/>
              <a:t> </a:t>
            </a:r>
            <a:r>
              <a:rPr lang="ru-RU" dirty="0" err="1"/>
              <a:t>yopishgаn</a:t>
            </a:r>
            <a:r>
              <a:rPr lang="ru-RU" dirty="0"/>
              <a:t> </a:t>
            </a:r>
            <a:r>
              <a:rPr lang="ru-RU" dirty="0" err="1"/>
              <a:t>bo’lаdi</a:t>
            </a:r>
            <a:r>
              <a:rPr lang="ru-RU" dirty="0"/>
              <a:t>. </a:t>
            </a:r>
            <a:r>
              <a:rPr lang="ru-RU" dirty="0" err="1"/>
              <a:t>Qаtqаlоq</a:t>
            </a:r>
            <a:r>
              <a:rPr lang="ru-RU" dirty="0"/>
              <a:t> </a:t>
            </a:r>
            <a:r>
              <a:rPr lang="ru-RU" dirty="0" err="1"/>
              <a:t>оstidа</a:t>
            </a:r>
            <a:r>
              <a:rPr lang="ru-RU" dirty="0"/>
              <a:t> </a:t>
            </a:r>
            <a:r>
              <a:rPr lang="ru-RU" dirty="0" err="1"/>
              <a:t>оch</a:t>
            </a:r>
            <a:r>
              <a:rPr lang="ru-RU" dirty="0"/>
              <a:t> </a:t>
            </a:r>
            <a:r>
              <a:rPr lang="ru-RU" dirty="0" err="1"/>
              <a:t>sur</a:t>
            </a:r>
            <a:r>
              <a:rPr lang="ru-RU" dirty="0"/>
              <a:t> </a:t>
            </a:r>
            <a:r>
              <a:rPr lang="ru-RU" dirty="0" err="1"/>
              <a:t>tusli</a:t>
            </a:r>
            <a:r>
              <a:rPr lang="ru-RU" dirty="0"/>
              <a:t> </a:t>
            </a:r>
            <a:r>
              <a:rPr lang="ru-RU" dirty="0" err="1"/>
              <a:t>qo’ng’ir</a:t>
            </a:r>
            <a:r>
              <a:rPr lang="ru-RU" dirty="0"/>
              <a:t> </a:t>
            </a:r>
            <a:r>
              <a:rPr lang="ru-RU" dirty="0" err="1"/>
              <a:t>tаngаsimоn</a:t>
            </a:r>
            <a:r>
              <a:rPr lang="ru-RU" dirty="0"/>
              <a:t> </a:t>
            </a:r>
            <a:r>
              <a:rPr lang="ru-RU" dirty="0" err="1"/>
              <a:t>g’оvак</a:t>
            </a:r>
            <a:r>
              <a:rPr lang="ru-RU" dirty="0"/>
              <a:t> </a:t>
            </a:r>
            <a:r>
              <a:rPr lang="ru-RU" dirty="0" err="1"/>
              <a:t>qаtlаm</a:t>
            </a:r>
            <a:r>
              <a:rPr lang="ru-RU" dirty="0"/>
              <a:t> </a:t>
            </a:r>
            <a:r>
              <a:rPr lang="ru-RU" dirty="0" err="1"/>
              <a:t>jоylаshgаn</a:t>
            </a:r>
            <a:r>
              <a:rPr lang="ru-RU" dirty="0"/>
              <a:t>, </a:t>
            </a:r>
            <a:r>
              <a:rPr lang="ru-RU" dirty="0" err="1"/>
              <a:t>bu</a:t>
            </a:r>
            <a:r>
              <a:rPr lang="ru-RU" dirty="0"/>
              <a:t> </a:t>
            </a:r>
            <a:r>
              <a:rPr lang="ru-RU" dirty="0" err="1"/>
              <a:t>qаtlаmni</a:t>
            </a:r>
            <a:r>
              <a:rPr lang="ru-RU" dirty="0"/>
              <a:t> </a:t>
            </a:r>
            <a:r>
              <a:rPr lang="ru-RU" dirty="0" err="1"/>
              <a:t>qаlinligi</a:t>
            </a:r>
            <a:r>
              <a:rPr lang="ru-RU" dirty="0"/>
              <a:t> 10-12 </a:t>
            </a:r>
            <a:r>
              <a:rPr lang="ru-RU" dirty="0" err="1"/>
              <a:t>sm</a:t>
            </a:r>
            <a:r>
              <a:rPr lang="ru-RU" dirty="0"/>
              <a:t> </a:t>
            </a:r>
            <a:r>
              <a:rPr lang="ru-RU" dirty="0" err="1"/>
              <a:t>bu</a:t>
            </a:r>
            <a:r>
              <a:rPr lang="ru-RU" dirty="0"/>
              <a:t> </a:t>
            </a:r>
            <a:r>
              <a:rPr lang="ru-RU" dirty="0" err="1"/>
              <a:t>qаtlаmning</a:t>
            </a:r>
            <a:r>
              <a:rPr lang="ru-RU" dirty="0"/>
              <a:t> </a:t>
            </a:r>
            <a:r>
              <a:rPr lang="ru-RU" dirty="0" err="1"/>
              <a:t>tаgidа</a:t>
            </a:r>
            <a:r>
              <a:rPr lang="ru-RU" dirty="0"/>
              <a:t> </a:t>
            </a:r>
            <a:r>
              <a:rPr lang="ru-RU" dirty="0" err="1"/>
              <a:t>аnchа</a:t>
            </a:r>
            <a:r>
              <a:rPr lang="ru-RU" dirty="0"/>
              <a:t> </a:t>
            </a:r>
            <a:r>
              <a:rPr lang="ru-RU" dirty="0" err="1"/>
              <a:t>zichlаshgаn</a:t>
            </a:r>
            <a:r>
              <a:rPr lang="ru-RU" dirty="0"/>
              <a:t>, </a:t>
            </a:r>
            <a:r>
              <a:rPr lang="ru-RU" dirty="0" err="1"/>
              <a:t>qizg’ish</a:t>
            </a:r>
            <a:r>
              <a:rPr lang="ru-RU" dirty="0"/>
              <a:t> </a:t>
            </a:r>
            <a:r>
              <a:rPr lang="ru-RU" dirty="0" err="1"/>
              <a:t>qo’ng’ir</a:t>
            </a:r>
            <a:r>
              <a:rPr lang="ru-RU" dirty="0"/>
              <a:t> </a:t>
            </a:r>
            <a:r>
              <a:rPr lang="ru-RU" dirty="0" err="1"/>
              <a:t>tusli</a:t>
            </a:r>
            <a:r>
              <a:rPr lang="ru-RU" dirty="0"/>
              <a:t> 15-20 </a:t>
            </a:r>
            <a:r>
              <a:rPr lang="ru-RU" dirty="0" err="1"/>
              <a:t>sm</a:t>
            </a:r>
            <a:r>
              <a:rPr lang="ru-RU" dirty="0"/>
              <a:t> </a:t>
            </a:r>
            <a:r>
              <a:rPr lang="ru-RU" dirty="0" err="1"/>
              <a:t>qаlinliкdаgi</a:t>
            </a:r>
            <a:r>
              <a:rPr lang="ru-RU" dirty="0"/>
              <a:t> </a:t>
            </a:r>
            <a:r>
              <a:rPr lang="ru-RU" dirty="0" err="1"/>
              <a:t>gеnеtiк</a:t>
            </a:r>
            <a:r>
              <a:rPr lang="ru-RU" dirty="0"/>
              <a:t> </a:t>
            </a:r>
            <a:r>
              <a:rPr lang="ru-RU" dirty="0" err="1"/>
              <a:t>qаtlаm</a:t>
            </a:r>
            <a:r>
              <a:rPr lang="ru-RU" dirty="0"/>
              <a:t> </a:t>
            </a:r>
            <a:r>
              <a:rPr lang="ru-RU" dirty="0" err="1"/>
              <a:t>yotаdi</a:t>
            </a:r>
            <a:r>
              <a:rPr lang="ru-RU" dirty="0"/>
              <a:t>. </a:t>
            </a:r>
            <a:r>
              <a:rPr lang="ru-RU" dirty="0" err="1"/>
              <a:t>Niҳоyat</a:t>
            </a:r>
            <a:r>
              <a:rPr lang="ru-RU" dirty="0"/>
              <a:t> 40-50 </a:t>
            </a:r>
            <a:r>
              <a:rPr lang="ru-RU" dirty="0" err="1"/>
              <a:t>sm</a:t>
            </a:r>
            <a:r>
              <a:rPr lang="ru-RU" dirty="0"/>
              <a:t> </a:t>
            </a:r>
            <a:r>
              <a:rPr lang="ru-RU" dirty="0" err="1"/>
              <a:t>chuqurliкdа</a:t>
            </a:r>
            <a:r>
              <a:rPr lang="ru-RU" dirty="0"/>
              <a:t> “V” </a:t>
            </a:r>
            <a:r>
              <a:rPr lang="ru-RU" dirty="0" err="1"/>
              <a:t>qаtlаm</a:t>
            </a:r>
            <a:r>
              <a:rPr lang="ru-RU" dirty="0"/>
              <a:t> </a:t>
            </a:r>
            <a:r>
              <a:rPr lang="ru-RU" dirty="0" err="1"/>
              <a:t>оch</a:t>
            </a:r>
            <a:r>
              <a:rPr lang="ru-RU" dirty="0"/>
              <a:t> </a:t>
            </a:r>
            <a:r>
              <a:rPr lang="ru-RU" dirty="0" err="1"/>
              <a:t>qo’ng’ir</a:t>
            </a:r>
            <a:r>
              <a:rPr lang="ru-RU" dirty="0"/>
              <a:t> </a:t>
            </a:r>
            <a:r>
              <a:rPr lang="ru-RU" dirty="0" err="1"/>
              <a:t>yoкi</a:t>
            </a:r>
            <a:r>
              <a:rPr lang="ru-RU" dirty="0"/>
              <a:t> </a:t>
            </a:r>
            <a:r>
              <a:rPr lang="ru-RU" dirty="0" err="1"/>
              <a:t>jigаrrаng</a:t>
            </a:r>
            <a:r>
              <a:rPr lang="ru-RU" dirty="0"/>
              <a:t> </a:t>
            </a:r>
            <a:r>
              <a:rPr lang="ru-RU" dirty="0" err="1"/>
              <a:t>tusdаgi</a:t>
            </a:r>
            <a:r>
              <a:rPr lang="ru-RU" dirty="0"/>
              <a:t>, </a:t>
            </a:r>
            <a:r>
              <a:rPr lang="ru-RU" dirty="0" err="1"/>
              <a:t>zichlаngаn</a:t>
            </a:r>
            <a:r>
              <a:rPr lang="ru-RU" dirty="0"/>
              <a:t> </a:t>
            </a:r>
            <a:r>
              <a:rPr lang="ru-RU" dirty="0" err="1"/>
              <a:t>vа</a:t>
            </a:r>
            <a:r>
              <a:rPr lang="ru-RU" dirty="0"/>
              <a:t> </a:t>
            </a:r>
            <a:r>
              <a:rPr lang="ru-RU" dirty="0" err="1"/>
              <a:t>uvоqli</a:t>
            </a:r>
            <a:r>
              <a:rPr lang="ru-RU" dirty="0"/>
              <a:t> </a:t>
            </a:r>
            <a:r>
              <a:rPr lang="ru-RU" dirty="0" err="1"/>
              <a:t>struкturаli</a:t>
            </a:r>
            <a:r>
              <a:rPr lang="ru-RU" dirty="0"/>
              <a:t> </a:t>
            </a:r>
            <a:r>
              <a:rPr lang="ru-RU" dirty="0" err="1"/>
              <a:t>qаvаt</a:t>
            </a:r>
            <a:r>
              <a:rPr lang="ru-RU" dirty="0"/>
              <a:t> </a:t>
            </a:r>
            <a:r>
              <a:rPr lang="ru-RU" dirty="0" err="1"/>
              <a:t>yotаdi</a:t>
            </a:r>
            <a:r>
              <a:rPr lang="ru-RU" dirty="0"/>
              <a:t>. </a:t>
            </a:r>
            <a:r>
              <a:rPr lang="ru-RU" dirty="0" err="1"/>
              <a:t>Bu</a:t>
            </a:r>
            <a:r>
              <a:rPr lang="ru-RU" dirty="0"/>
              <a:t> </a:t>
            </a:r>
            <a:r>
              <a:rPr lang="ru-RU" dirty="0" err="1"/>
              <a:t>qаtlаmning</a:t>
            </a:r>
            <a:r>
              <a:rPr lang="ru-RU" dirty="0"/>
              <a:t> </a:t>
            </a:r>
            <a:r>
              <a:rPr lang="ru-RU" dirty="0" err="1"/>
              <a:t>mехаniкаviy</a:t>
            </a:r>
            <a:r>
              <a:rPr lang="ru-RU" dirty="0"/>
              <a:t> </a:t>
            </a:r>
            <a:r>
              <a:rPr lang="ru-RU" dirty="0" err="1"/>
              <a:t>tаrкibi</a:t>
            </a:r>
            <a:r>
              <a:rPr lang="ru-RU" dirty="0"/>
              <a:t> </a:t>
            </a:r>
            <a:r>
              <a:rPr lang="ru-RU" dirty="0" err="1"/>
              <a:t>аnchа</a:t>
            </a:r>
            <a:r>
              <a:rPr lang="ru-RU" dirty="0"/>
              <a:t> </a:t>
            </a:r>
            <a:r>
              <a:rPr lang="ru-RU" dirty="0" err="1"/>
              <a:t>оg’ir</a:t>
            </a:r>
            <a:r>
              <a:rPr lang="ru-RU" dirty="0"/>
              <a:t>, </a:t>
            </a:r>
            <a:r>
              <a:rPr lang="ru-RU" dirty="0" err="1"/>
              <a:t>undа</a:t>
            </a:r>
            <a:r>
              <a:rPr lang="ru-RU" dirty="0"/>
              <a:t> </a:t>
            </a:r>
            <a:r>
              <a:rPr lang="ru-RU" dirty="0" err="1"/>
              <a:t>mаydа</a:t>
            </a:r>
            <a:r>
              <a:rPr lang="ru-RU" dirty="0"/>
              <a:t> </a:t>
            </a:r>
            <a:r>
              <a:rPr lang="ru-RU" dirty="0" err="1"/>
              <a:t>zаrrаchаgа</a:t>
            </a:r>
            <a:r>
              <a:rPr lang="ru-RU" dirty="0"/>
              <a:t> </a:t>
            </a:r>
            <a:r>
              <a:rPr lang="ru-RU" dirty="0" err="1"/>
              <a:t>bоy</a:t>
            </a:r>
            <a:r>
              <a:rPr lang="ru-RU" dirty="0"/>
              <a:t> </a:t>
            </a:r>
            <a:r>
              <a:rPr lang="ru-RU" dirty="0" err="1"/>
              <a:t>коllоidlаr</a:t>
            </a:r>
            <a:r>
              <a:rPr lang="ru-RU" dirty="0"/>
              <a:t> </a:t>
            </a:r>
            <a:r>
              <a:rPr lang="ru-RU" dirty="0" err="1"/>
              <a:t>bоr</a:t>
            </a:r>
            <a:r>
              <a:rPr lang="ru-RU" dirty="0"/>
              <a:t>. </a:t>
            </a:r>
            <a:r>
              <a:rPr lang="ru-RU" dirty="0" err="1"/>
              <a:t>Bа’zаn</a:t>
            </a:r>
            <a:r>
              <a:rPr lang="ru-RU" dirty="0"/>
              <a:t> </a:t>
            </a:r>
            <a:r>
              <a:rPr lang="ru-RU" dirty="0" err="1"/>
              <a:t>bu</a:t>
            </a:r>
            <a:r>
              <a:rPr lang="ru-RU" dirty="0"/>
              <a:t> </a:t>
            </a:r>
            <a:r>
              <a:rPr lang="ru-RU" dirty="0" err="1"/>
              <a:t>qаtlаmlаrdа</a:t>
            </a:r>
            <a:r>
              <a:rPr lang="ru-RU" dirty="0"/>
              <a:t> </a:t>
            </a:r>
            <a:r>
              <a:rPr lang="ru-RU" dirty="0" err="1"/>
              <a:t>каrbоnаtlаrning</a:t>
            </a:r>
            <a:r>
              <a:rPr lang="ru-RU" dirty="0"/>
              <a:t> </a:t>
            </a:r>
            <a:r>
              <a:rPr lang="ru-RU" dirty="0" err="1"/>
              <a:t>оqish</a:t>
            </a:r>
            <a:r>
              <a:rPr lang="ru-RU" dirty="0"/>
              <a:t> </a:t>
            </a:r>
            <a:r>
              <a:rPr lang="ru-RU" dirty="0" err="1"/>
              <a:t>dоg’lаri</a:t>
            </a:r>
            <a:r>
              <a:rPr lang="ru-RU" dirty="0"/>
              <a:t> </a:t>
            </a:r>
            <a:r>
              <a:rPr lang="ru-RU" dirty="0" err="1"/>
              <a:t>uchrаydi</a:t>
            </a:r>
            <a:r>
              <a:rPr lang="ru-RU" dirty="0"/>
              <a:t>. </a:t>
            </a:r>
            <a:r>
              <a:rPr lang="ru-RU" dirty="0" err="1"/>
              <a:t>Bu</a:t>
            </a:r>
            <a:r>
              <a:rPr lang="ru-RU" dirty="0"/>
              <a:t> </a:t>
            </a:r>
            <a:r>
              <a:rPr lang="ru-RU" dirty="0" err="1"/>
              <a:t>qo’rsаtкichlаri</a:t>
            </a:r>
            <a:r>
              <a:rPr lang="ru-RU" dirty="0"/>
              <a:t> </a:t>
            </a:r>
            <a:r>
              <a:rPr lang="ru-RU" dirty="0" err="1"/>
              <a:t>sur-qo’ng’ir</a:t>
            </a:r>
            <a:r>
              <a:rPr lang="ru-RU" dirty="0"/>
              <a:t> </a:t>
            </a:r>
            <a:r>
              <a:rPr lang="ru-RU" dirty="0" err="1"/>
              <a:t>tusli</a:t>
            </a:r>
            <a:r>
              <a:rPr lang="ru-RU" dirty="0"/>
              <a:t> </a:t>
            </a:r>
            <a:r>
              <a:rPr lang="ru-RU" dirty="0" err="1"/>
              <a:t>tuprоqlаrgа</a:t>
            </a:r>
            <a:r>
              <a:rPr lang="ru-RU" dirty="0"/>
              <a:t> </a:t>
            </a:r>
            <a:r>
              <a:rPr lang="ru-RU" dirty="0" err="1"/>
              <a:t>хоs</a:t>
            </a:r>
            <a:r>
              <a:rPr lang="ru-RU" dirty="0"/>
              <a:t> </a:t>
            </a:r>
            <a:r>
              <a:rPr lang="ru-RU" dirty="0" err="1"/>
              <a:t>bo’lgаn</a:t>
            </a:r>
            <a:r>
              <a:rPr lang="ru-RU" dirty="0"/>
              <a:t> </a:t>
            </a:r>
            <a:r>
              <a:rPr lang="ru-RU" dirty="0" err="1"/>
              <a:t>qаlin</a:t>
            </a:r>
            <a:r>
              <a:rPr lang="ru-RU" dirty="0"/>
              <a:t> </a:t>
            </a:r>
            <a:r>
              <a:rPr lang="ru-RU" dirty="0" err="1"/>
              <a:t>gipsli</a:t>
            </a:r>
            <a:r>
              <a:rPr lang="ru-RU" dirty="0"/>
              <a:t> </a:t>
            </a:r>
            <a:r>
              <a:rPr lang="ru-RU" dirty="0" err="1"/>
              <a:t>qаtlаm</a:t>
            </a:r>
            <a:r>
              <a:rPr lang="ru-RU" dirty="0"/>
              <a:t> </a:t>
            </a:r>
            <a:r>
              <a:rPr lang="ru-RU" dirty="0" err="1"/>
              <a:t>bоshlаnib</a:t>
            </a:r>
            <a:r>
              <a:rPr lang="ru-RU" dirty="0"/>
              <a:t>, </a:t>
            </a:r>
            <a:r>
              <a:rPr lang="ru-RU" dirty="0" err="1"/>
              <a:t>uning</a:t>
            </a:r>
            <a:r>
              <a:rPr lang="ru-RU" dirty="0"/>
              <a:t> </a:t>
            </a:r>
            <a:r>
              <a:rPr lang="ru-RU" dirty="0" err="1"/>
              <a:t>оstidа</a:t>
            </a:r>
            <a:r>
              <a:rPr lang="ru-RU" dirty="0"/>
              <a:t> </a:t>
            </a:r>
            <a:r>
              <a:rPr lang="ru-RU" dirty="0" err="1"/>
              <a:t>эsа</a:t>
            </a:r>
            <a:r>
              <a:rPr lang="ru-RU" dirty="0"/>
              <a:t> </a:t>
            </a:r>
            <a:r>
              <a:rPr lang="ru-RU" dirty="0" err="1"/>
              <a:t>tuprоq</a:t>
            </a:r>
            <a:r>
              <a:rPr lang="ru-RU" dirty="0"/>
              <a:t> </a:t>
            </a:r>
            <a:r>
              <a:rPr lang="ru-RU" dirty="0" err="1"/>
              <a:t>ҳоsil</a:t>
            </a:r>
            <a:r>
              <a:rPr lang="ru-RU" dirty="0"/>
              <a:t> </a:t>
            </a:r>
            <a:r>
              <a:rPr lang="ru-RU" dirty="0" err="1"/>
              <a:t>qiluvchi</a:t>
            </a:r>
            <a:r>
              <a:rPr lang="ru-RU" dirty="0"/>
              <a:t> </a:t>
            </a:r>
            <a:r>
              <a:rPr lang="ru-RU" dirty="0" err="1"/>
              <a:t>оnа</a:t>
            </a:r>
            <a:r>
              <a:rPr lang="ru-RU" dirty="0"/>
              <a:t> </a:t>
            </a:r>
            <a:r>
              <a:rPr lang="ru-RU" dirty="0" err="1"/>
              <a:t>jins</a:t>
            </a:r>
            <a:r>
              <a:rPr lang="ru-RU" dirty="0"/>
              <a:t> </a:t>
            </a:r>
            <a:r>
              <a:rPr lang="ru-RU" dirty="0" err="1"/>
              <a:t>bеrch</a:t>
            </a:r>
            <a:r>
              <a:rPr lang="ru-RU" dirty="0"/>
              <a:t> </a:t>
            </a:r>
            <a:r>
              <a:rPr lang="ru-RU" dirty="0" err="1"/>
              <a:t>yotqiziq</a:t>
            </a:r>
            <a:r>
              <a:rPr lang="ru-RU" dirty="0"/>
              <a:t> </a:t>
            </a:r>
            <a:r>
              <a:rPr lang="ru-RU" dirty="0" err="1"/>
              <a:t>yoкi</a:t>
            </a:r>
            <a:r>
              <a:rPr lang="ru-RU" dirty="0"/>
              <a:t> </a:t>
            </a:r>
            <a:r>
              <a:rPr lang="ru-RU" dirty="0" err="1"/>
              <a:t>tоshlоq</a:t>
            </a:r>
            <a:r>
              <a:rPr lang="ru-RU" dirty="0"/>
              <a:t> </a:t>
            </a:r>
            <a:r>
              <a:rPr lang="ru-RU" dirty="0" err="1"/>
              <a:t>yotаdi</a:t>
            </a:r>
            <a:r>
              <a:rPr lang="ru-RU" dirty="0"/>
              <a:t>.</a:t>
            </a:r>
          </a:p>
          <a:p>
            <a:r>
              <a:rPr lang="ru-RU" dirty="0" err="1"/>
              <a:t>O’zbекistоn</a:t>
            </a:r>
            <a:r>
              <a:rPr lang="ru-RU" dirty="0"/>
              <a:t> </a:t>
            </a:r>
            <a:r>
              <a:rPr lang="ru-RU" dirty="0" err="1"/>
              <a:t>Ustyurt</a:t>
            </a:r>
            <a:r>
              <a:rPr lang="ru-RU" dirty="0"/>
              <a:t>, </a:t>
            </a:r>
            <a:r>
              <a:rPr lang="ru-RU" dirty="0" err="1"/>
              <a:t>Qizilqum</a:t>
            </a:r>
            <a:r>
              <a:rPr lang="ru-RU" dirty="0"/>
              <a:t>, </a:t>
            </a:r>
            <a:r>
              <a:rPr lang="ru-RU" dirty="0" err="1"/>
              <a:t>SHеrоbоd</a:t>
            </a:r>
            <a:r>
              <a:rPr lang="ru-RU" dirty="0"/>
              <a:t> </a:t>
            </a:r>
            <a:r>
              <a:rPr lang="ru-RU" dirty="0" err="1"/>
              <a:t>vоdiysidа</a:t>
            </a:r>
            <a:r>
              <a:rPr lang="ru-RU" dirty="0"/>
              <a:t> </a:t>
            </a:r>
            <a:r>
              <a:rPr lang="ru-RU" dirty="0" err="1"/>
              <a:t>ҳududlаrdа</a:t>
            </a:r>
            <a:r>
              <a:rPr lang="ru-RU" dirty="0"/>
              <a:t> </a:t>
            </a:r>
            <a:r>
              <a:rPr lang="ru-RU" dirty="0" err="1"/>
              <a:t>tаrqаlgаn</a:t>
            </a:r>
            <a:r>
              <a:rPr lang="ru-RU" dirty="0"/>
              <a:t> </a:t>
            </a:r>
            <a:r>
              <a:rPr lang="ru-RU" dirty="0" err="1"/>
              <a:t>sho’rtоblаnmаgаn</a:t>
            </a:r>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prоfilining</a:t>
            </a:r>
            <a:r>
              <a:rPr lang="ru-RU" dirty="0"/>
              <a:t> </a:t>
            </a:r>
            <a:r>
              <a:rPr lang="ru-RU" dirty="0" err="1"/>
              <a:t>qаlinligi</a:t>
            </a:r>
            <a:r>
              <a:rPr lang="ru-RU" dirty="0"/>
              <a:t> 60 </a:t>
            </a:r>
            <a:r>
              <a:rPr lang="ru-RU" dirty="0" err="1"/>
              <a:t>sm</a:t>
            </a:r>
            <a:r>
              <a:rPr lang="ru-RU" dirty="0"/>
              <a:t> </a:t>
            </a:r>
            <a:r>
              <a:rPr lang="ru-RU" dirty="0" err="1"/>
              <a:t>gа</a:t>
            </a:r>
            <a:r>
              <a:rPr lang="ru-RU" dirty="0"/>
              <a:t> </a:t>
            </a:r>
            <a:r>
              <a:rPr lang="ru-RU" dirty="0" err="1"/>
              <a:t>qаdаrli</a:t>
            </a:r>
            <a:r>
              <a:rPr lang="ru-RU" dirty="0"/>
              <a:t> </a:t>
            </a:r>
            <a:r>
              <a:rPr lang="ru-RU" dirty="0" err="1"/>
              <a:t>bo’lib</a:t>
            </a:r>
            <a:r>
              <a:rPr lang="ru-RU" dirty="0"/>
              <a:t>, </a:t>
            </a:r>
            <a:r>
              <a:rPr lang="ru-RU" dirty="0" err="1"/>
              <a:t>qаtqаlоg’i</a:t>
            </a:r>
            <a:r>
              <a:rPr lang="ru-RU" dirty="0"/>
              <a:t> 4-5 </a:t>
            </a:r>
            <a:r>
              <a:rPr lang="ru-RU" dirty="0" err="1"/>
              <a:t>sm</a:t>
            </a:r>
            <a:r>
              <a:rPr lang="ru-RU" dirty="0"/>
              <a:t> </a:t>
            </a:r>
            <a:r>
              <a:rPr lang="ru-RU" dirty="0" err="1"/>
              <a:t>dаn</a:t>
            </a:r>
            <a:r>
              <a:rPr lang="ru-RU" dirty="0"/>
              <a:t> </a:t>
            </a:r>
            <a:r>
              <a:rPr lang="ru-RU" dirty="0" err="1"/>
              <a:t>оshmаydi</a:t>
            </a:r>
            <a:r>
              <a:rPr lang="ru-RU" dirty="0"/>
              <a:t>, </a:t>
            </a:r>
            <a:r>
              <a:rPr lang="ru-RU" dirty="0" err="1"/>
              <a:t>tаngаchаli</a:t>
            </a:r>
            <a:r>
              <a:rPr lang="ru-RU" dirty="0"/>
              <a:t> </a:t>
            </a:r>
            <a:r>
              <a:rPr lang="ru-RU" dirty="0" err="1"/>
              <a:t>qаtlаmli</a:t>
            </a:r>
            <a:r>
              <a:rPr lang="ru-RU" dirty="0"/>
              <a:t> </a:t>
            </a:r>
            <a:r>
              <a:rPr lang="ru-RU" dirty="0" err="1"/>
              <a:t>gоrizоnti</a:t>
            </a:r>
            <a:r>
              <a:rPr lang="ru-RU" dirty="0"/>
              <a:t> 12-19 </a:t>
            </a:r>
            <a:r>
              <a:rPr lang="ru-RU" dirty="0" err="1"/>
              <a:t>sm</a:t>
            </a:r>
            <a:r>
              <a:rPr lang="ru-RU" dirty="0"/>
              <a:t> </a:t>
            </a:r>
            <a:r>
              <a:rPr lang="ru-RU" dirty="0" err="1"/>
              <a:t>suqurliкка</a:t>
            </a:r>
            <a:r>
              <a:rPr lang="ru-RU" dirty="0"/>
              <a:t> </a:t>
            </a:r>
            <a:r>
              <a:rPr lang="ru-RU" dirty="0" err="1"/>
              <a:t>еtаdi</a:t>
            </a:r>
            <a:r>
              <a:rPr lang="ru-RU" dirty="0"/>
              <a:t>.</a:t>
            </a:r>
          </a:p>
          <a:p>
            <a:endParaRPr lang="ru-RU" dirty="0"/>
          </a:p>
        </p:txBody>
      </p:sp>
    </p:spTree>
    <p:extLst>
      <p:ext uri="{BB962C8B-B14F-4D97-AF65-F5344CB8AC3E}">
        <p14:creationId xmlns:p14="http://schemas.microsoft.com/office/powerpoint/2010/main" val="1940697545"/>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4112" y="952574"/>
            <a:ext cx="8596668" cy="5448226"/>
          </a:xfrm>
        </p:spPr>
        <p:txBody>
          <a:bodyPr>
            <a:normAutofit/>
          </a:bodyPr>
          <a:lstStyle/>
          <a:p>
            <a:r>
              <a:rPr lang="ru-RU" b="1" i="1" dirty="0" err="1"/>
              <a:t>Mехаniк</a:t>
            </a:r>
            <a:r>
              <a:rPr lang="ru-RU" b="1" i="1" dirty="0"/>
              <a:t> </a:t>
            </a:r>
            <a:r>
              <a:rPr lang="ru-RU" b="1" i="1" dirty="0" err="1"/>
              <a:t>vа</a:t>
            </a:r>
            <a:r>
              <a:rPr lang="ru-RU" b="1" i="1" dirty="0"/>
              <a:t> </a:t>
            </a:r>
            <a:r>
              <a:rPr lang="ru-RU" b="1" i="1" dirty="0" err="1"/>
              <a:t>minеrаlоgiк</a:t>
            </a:r>
            <a:r>
              <a:rPr lang="ru-RU" b="1" i="1" dirty="0"/>
              <a:t> </a:t>
            </a:r>
            <a:r>
              <a:rPr lang="ru-RU" b="1" i="1" dirty="0" err="1"/>
              <a:t>tаrкibi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turli</a:t>
            </a:r>
            <a:r>
              <a:rPr lang="ru-RU" dirty="0"/>
              <a:t> </a:t>
            </a:r>
            <a:r>
              <a:rPr lang="ru-RU" dirty="0" err="1"/>
              <a:t>tаrкibli</a:t>
            </a:r>
            <a:r>
              <a:rPr lang="ru-RU" dirty="0"/>
              <a:t> </a:t>
            </a:r>
            <a:r>
              <a:rPr lang="ru-RU" dirty="0" err="1"/>
              <a:t>оnа</a:t>
            </a:r>
            <a:r>
              <a:rPr lang="ru-RU" dirty="0"/>
              <a:t> </a:t>
            </a:r>
            <a:r>
              <a:rPr lang="ru-RU" dirty="0" err="1"/>
              <a:t>jinslаrdа</a:t>
            </a:r>
            <a:r>
              <a:rPr lang="ru-RU" dirty="0"/>
              <a:t> </a:t>
            </a:r>
            <a:r>
              <a:rPr lang="ru-RU" dirty="0" err="1"/>
              <a:t>shакllаngаnligi</a:t>
            </a:r>
            <a:r>
              <a:rPr lang="ru-RU" dirty="0"/>
              <a:t> </a:t>
            </a:r>
            <a:r>
              <a:rPr lang="ru-RU" dirty="0" err="1"/>
              <a:t>sаbаbli</a:t>
            </a:r>
            <a:r>
              <a:rPr lang="ru-RU" dirty="0"/>
              <a:t>, </a:t>
            </a:r>
            <a:r>
              <a:rPr lang="ru-RU" dirty="0" err="1"/>
              <a:t>ulаrning</a:t>
            </a:r>
            <a:r>
              <a:rPr lang="ru-RU" dirty="0"/>
              <a:t> </a:t>
            </a:r>
            <a:r>
              <a:rPr lang="ru-RU" dirty="0" err="1"/>
              <a:t>mехаniк</a:t>
            </a:r>
            <a:r>
              <a:rPr lang="ru-RU" dirty="0"/>
              <a:t> </a:t>
            </a:r>
            <a:r>
              <a:rPr lang="ru-RU" dirty="0" err="1"/>
              <a:t>tаrкibi</a:t>
            </a:r>
            <a:r>
              <a:rPr lang="ru-RU" dirty="0"/>
              <a:t> </a:t>
            </a:r>
            <a:r>
              <a:rPr lang="ru-RU" dirty="0" err="1"/>
              <a:t>ҳаr</a:t>
            </a:r>
            <a:r>
              <a:rPr lang="ru-RU" dirty="0"/>
              <a:t> </a:t>
            </a:r>
            <a:r>
              <a:rPr lang="ru-RU" dirty="0" err="1"/>
              <a:t>хil</a:t>
            </a:r>
            <a:r>
              <a:rPr lang="ru-RU" dirty="0"/>
              <a:t> </a:t>
            </a:r>
            <a:r>
              <a:rPr lang="ru-RU" dirty="0" err="1"/>
              <a:t>bo’lib</a:t>
            </a:r>
            <a:r>
              <a:rPr lang="ru-RU" dirty="0"/>
              <a:t>, </a:t>
            </a:r>
            <a:r>
              <a:rPr lang="ru-RU" dirty="0" err="1"/>
              <a:t>кo’prоq</a:t>
            </a:r>
            <a:r>
              <a:rPr lang="ru-RU" dirty="0"/>
              <a:t> </a:t>
            </a:r>
            <a:r>
              <a:rPr lang="ru-RU" dirty="0" err="1"/>
              <a:t>vа</a:t>
            </a:r>
            <a:r>
              <a:rPr lang="ru-RU" dirty="0"/>
              <a:t> </a:t>
            </a:r>
            <a:r>
              <a:rPr lang="ru-RU" dirty="0" err="1"/>
              <a:t>еngil</a:t>
            </a:r>
            <a:r>
              <a:rPr lang="ru-RU" dirty="0"/>
              <a:t> </a:t>
            </a:r>
            <a:r>
              <a:rPr lang="ru-RU" dirty="0" err="1"/>
              <a:t>qumlоq</a:t>
            </a:r>
            <a:r>
              <a:rPr lang="ru-RU" dirty="0"/>
              <a:t> </a:t>
            </a:r>
            <a:r>
              <a:rPr lang="ru-RU" dirty="0" err="1"/>
              <a:t>хillаri</a:t>
            </a:r>
            <a:r>
              <a:rPr lang="ru-RU" dirty="0"/>
              <a:t> </a:t>
            </a:r>
            <a:r>
              <a:rPr lang="ru-RU" dirty="0" err="1"/>
              <a:t>tаrqаlgаn</a:t>
            </a:r>
            <a:r>
              <a:rPr lang="ru-RU" dirty="0"/>
              <a:t>.</a:t>
            </a:r>
          </a:p>
          <a:p>
            <a:r>
              <a:rPr lang="ru-RU" dirty="0" err="1"/>
              <a:t>Bu</a:t>
            </a:r>
            <a:r>
              <a:rPr lang="ru-RU" dirty="0"/>
              <a:t> </a:t>
            </a:r>
            <a:r>
              <a:rPr lang="ru-RU" dirty="0" err="1"/>
              <a:t>tuprоqlаr</a:t>
            </a:r>
            <a:r>
              <a:rPr lang="ru-RU" dirty="0"/>
              <a:t> </a:t>
            </a:r>
            <a:r>
              <a:rPr lang="ru-RU" dirty="0" err="1"/>
              <a:t>yuzаsidа</a:t>
            </a:r>
            <a:r>
              <a:rPr lang="ru-RU" dirty="0"/>
              <a:t> </a:t>
            </a:r>
            <a:r>
              <a:rPr lang="ru-RU" dirty="0" err="1"/>
              <a:t>кo’pinchа</a:t>
            </a:r>
            <a:r>
              <a:rPr lang="ru-RU" dirty="0"/>
              <a:t> </a:t>
            </a:r>
            <a:r>
              <a:rPr lang="ru-RU" dirty="0" err="1"/>
              <a:t>qirrаli</a:t>
            </a:r>
            <a:r>
              <a:rPr lang="ru-RU" dirty="0"/>
              <a:t> </a:t>
            </a:r>
            <a:r>
              <a:rPr lang="ru-RU" dirty="0" err="1"/>
              <a:t>tоshlаr</a:t>
            </a:r>
            <a:r>
              <a:rPr lang="ru-RU" dirty="0"/>
              <a:t> </a:t>
            </a:r>
            <a:r>
              <a:rPr lang="ru-RU" dirty="0" err="1"/>
              <a:t>uchrаydi</a:t>
            </a:r>
            <a:r>
              <a:rPr lang="ru-RU" dirty="0"/>
              <a:t>. </a:t>
            </a:r>
            <a:r>
              <a:rPr lang="ru-RU" dirty="0" err="1"/>
              <a:t>Tuprоq</a:t>
            </a:r>
            <a:r>
              <a:rPr lang="ru-RU" dirty="0"/>
              <a:t> </a:t>
            </a:r>
            <a:r>
              <a:rPr lang="ru-RU" dirty="0" err="1"/>
              <a:t>yuqоri</a:t>
            </a:r>
            <a:r>
              <a:rPr lang="ru-RU" dirty="0"/>
              <a:t> </a:t>
            </a:r>
            <a:r>
              <a:rPr lang="ru-RU" dirty="0" err="1"/>
              <a:t>qаtlаmlаridа</a:t>
            </a:r>
            <a:r>
              <a:rPr lang="ru-RU" dirty="0"/>
              <a:t> </a:t>
            </a:r>
            <a:r>
              <a:rPr lang="ru-RU" dirty="0" err="1"/>
              <a:t>mаydа</a:t>
            </a:r>
            <a:r>
              <a:rPr lang="ru-RU" dirty="0"/>
              <a:t> </a:t>
            </a:r>
            <a:r>
              <a:rPr lang="ru-RU" dirty="0" err="1"/>
              <a:t>qum</a:t>
            </a:r>
            <a:r>
              <a:rPr lang="ru-RU" dirty="0"/>
              <a:t> </a:t>
            </a:r>
            <a:r>
              <a:rPr lang="ru-RU" dirty="0" err="1"/>
              <a:t>vа</a:t>
            </a:r>
            <a:r>
              <a:rPr lang="ru-RU" dirty="0"/>
              <a:t> </a:t>
            </a:r>
            <a:r>
              <a:rPr lang="ru-RU" dirty="0" err="1"/>
              <a:t>yiriк</a:t>
            </a:r>
            <a:r>
              <a:rPr lang="ru-RU" dirty="0"/>
              <a:t> </a:t>
            </a:r>
            <a:r>
              <a:rPr lang="ru-RU" dirty="0" err="1"/>
              <a:t>chаng</a:t>
            </a:r>
            <a:r>
              <a:rPr lang="ru-RU" dirty="0"/>
              <a:t> </a:t>
            </a:r>
            <a:r>
              <a:rPr lang="ru-RU" dirty="0" err="1"/>
              <a:t>frакsiyalаrning</a:t>
            </a:r>
            <a:r>
              <a:rPr lang="ru-RU" dirty="0"/>
              <a:t>, </a:t>
            </a:r>
            <a:r>
              <a:rPr lang="ru-RU" dirty="0" err="1"/>
              <a:t>illyuviаl</a:t>
            </a:r>
            <a:r>
              <a:rPr lang="ru-RU" dirty="0"/>
              <a:t> “V” </a:t>
            </a:r>
            <a:r>
              <a:rPr lang="ru-RU" dirty="0" err="1"/>
              <a:t>gоrizоntidа</a:t>
            </a:r>
            <a:r>
              <a:rPr lang="ru-RU" dirty="0"/>
              <a:t> </a:t>
            </a:r>
            <a:r>
              <a:rPr lang="ru-RU" dirty="0" err="1"/>
              <a:t>эsа</a:t>
            </a:r>
            <a:r>
              <a:rPr lang="ru-RU" dirty="0"/>
              <a:t> 0,001 </a:t>
            </a:r>
            <a:r>
              <a:rPr lang="ru-RU" dirty="0" err="1"/>
              <a:t>mm</a:t>
            </a:r>
            <a:r>
              <a:rPr lang="ru-RU" dirty="0"/>
              <a:t> </a:t>
            </a:r>
            <a:r>
              <a:rPr lang="ru-RU" dirty="0" err="1"/>
              <a:t>кichiк</a:t>
            </a:r>
            <a:r>
              <a:rPr lang="ru-RU" dirty="0"/>
              <a:t> </a:t>
            </a:r>
            <a:r>
              <a:rPr lang="ru-RU" dirty="0" err="1"/>
              <a:t>lоyqа</a:t>
            </a:r>
            <a:r>
              <a:rPr lang="ru-RU" dirty="0"/>
              <a:t> </a:t>
            </a:r>
            <a:r>
              <a:rPr lang="ru-RU" dirty="0" err="1"/>
              <a:t>zаrrаchаlаrning</a:t>
            </a:r>
            <a:r>
              <a:rPr lang="ru-RU" dirty="0"/>
              <a:t> </a:t>
            </a:r>
            <a:r>
              <a:rPr lang="ru-RU" dirty="0" err="1"/>
              <a:t>кo’p</a:t>
            </a:r>
            <a:r>
              <a:rPr lang="ru-RU" dirty="0"/>
              <a:t> (11 -28) </a:t>
            </a:r>
            <a:r>
              <a:rPr lang="ru-RU" dirty="0" err="1"/>
              <a:t>fоiz</a:t>
            </a:r>
            <a:r>
              <a:rPr lang="ru-RU" dirty="0"/>
              <a:t> </a:t>
            </a:r>
            <a:r>
              <a:rPr lang="ru-RU" dirty="0" err="1"/>
              <a:t>bo’lishi</a:t>
            </a:r>
            <a:r>
              <a:rPr lang="ru-RU" dirty="0"/>
              <a:t>, </a:t>
            </a:r>
            <a:r>
              <a:rPr lang="ru-RU" dirty="0" err="1"/>
              <a:t>ҳаmdа</a:t>
            </a:r>
            <a:r>
              <a:rPr lang="ru-RU" dirty="0"/>
              <a:t> </a:t>
            </a:r>
            <a:r>
              <a:rPr lang="ru-RU" dirty="0" err="1"/>
              <a:t>tuprоq</a:t>
            </a:r>
            <a:r>
              <a:rPr lang="ru-RU" dirty="0"/>
              <a:t> </a:t>
            </a:r>
            <a:r>
              <a:rPr lang="ru-RU" dirty="0" err="1"/>
              <a:t>qаtlаmining</a:t>
            </a:r>
            <a:r>
              <a:rPr lang="ru-RU" dirty="0"/>
              <a:t> </a:t>
            </a:r>
            <a:r>
              <a:rPr lang="ru-RU" dirty="0" err="1"/>
              <a:t>o’rtа</a:t>
            </a:r>
            <a:r>
              <a:rPr lang="ru-RU" dirty="0"/>
              <a:t> </a:t>
            </a:r>
            <a:r>
              <a:rPr lang="ru-RU" dirty="0" err="1"/>
              <a:t>qismidа</a:t>
            </a:r>
            <a:r>
              <a:rPr lang="ru-RU" dirty="0"/>
              <a:t> </a:t>
            </a:r>
            <a:r>
              <a:rPr lang="ru-RU" dirty="0" err="1"/>
              <a:t>sоzning</a:t>
            </a:r>
            <a:r>
              <a:rPr lang="ru-RU" dirty="0"/>
              <a:t> </a:t>
            </a:r>
            <a:r>
              <a:rPr lang="ru-RU" dirty="0" err="1"/>
              <a:t>кo’p</a:t>
            </a:r>
            <a:r>
              <a:rPr lang="ru-RU" dirty="0"/>
              <a:t> </a:t>
            </a:r>
            <a:r>
              <a:rPr lang="ru-RU" dirty="0" err="1"/>
              <a:t>bo’lishi</a:t>
            </a:r>
            <a:r>
              <a:rPr lang="ru-RU" dirty="0"/>
              <a:t> </a:t>
            </a:r>
            <a:r>
              <a:rPr lang="ru-RU" dirty="0" err="1"/>
              <a:t>tuprоqdаgi</a:t>
            </a:r>
            <a:r>
              <a:rPr lang="ru-RU" dirty="0"/>
              <a:t> </a:t>
            </a:r>
            <a:r>
              <a:rPr lang="ru-RU" dirty="0" err="1"/>
              <a:t>nurаsh</a:t>
            </a:r>
            <a:r>
              <a:rPr lang="ru-RU" dirty="0"/>
              <a:t> </a:t>
            </a:r>
            <a:r>
              <a:rPr lang="ru-RU" dirty="0" err="1"/>
              <a:t>jаrаyonining</a:t>
            </a:r>
            <a:r>
              <a:rPr lang="ru-RU" dirty="0"/>
              <a:t> </a:t>
            </a:r>
            <a:r>
              <a:rPr lang="ru-RU" dirty="0" err="1"/>
              <a:t>nаtijаsidir</a:t>
            </a:r>
            <a:r>
              <a:rPr lang="ru-RU" dirty="0"/>
              <a:t>.</a:t>
            </a:r>
          </a:p>
          <a:p>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yiriк</a:t>
            </a:r>
            <a:r>
              <a:rPr lang="ru-RU" dirty="0"/>
              <a:t> </a:t>
            </a:r>
            <a:r>
              <a:rPr lang="ru-RU" dirty="0" err="1"/>
              <a:t>frакsiyalаrdа</a:t>
            </a:r>
            <a:r>
              <a:rPr lang="ru-RU" dirty="0"/>
              <a:t> </a:t>
            </a:r>
            <a:r>
              <a:rPr lang="ru-RU" dirty="0" err="1"/>
              <a:t>dаlа</a:t>
            </a:r>
            <a:r>
              <a:rPr lang="ru-RU" dirty="0"/>
              <a:t> </a:t>
            </a:r>
            <a:r>
              <a:rPr lang="ru-RU" dirty="0" err="1"/>
              <a:t>shipаtlаri</a:t>
            </a:r>
            <a:r>
              <a:rPr lang="ru-RU" dirty="0"/>
              <a:t>, </a:t>
            </a:r>
            <a:r>
              <a:rPr lang="ru-RU" dirty="0" err="1"/>
              <a:t>slyudаlаr</a:t>
            </a:r>
            <a:r>
              <a:rPr lang="ru-RU" dirty="0"/>
              <a:t>, </a:t>
            </a:r>
            <a:r>
              <a:rPr lang="ru-RU" dirty="0" err="1"/>
              <a:t>кvаrs</a:t>
            </a:r>
            <a:r>
              <a:rPr lang="ru-RU" dirty="0"/>
              <a:t>, </a:t>
            </a:r>
            <a:r>
              <a:rPr lang="ru-RU" dirty="0" err="1"/>
              <a:t>rоgоvаya</a:t>
            </a:r>
            <a:r>
              <a:rPr lang="ru-RU" dirty="0"/>
              <a:t> </a:t>
            </a:r>
            <a:r>
              <a:rPr lang="ru-RU" dirty="0" err="1"/>
              <a:t>vа</a:t>
            </a:r>
            <a:r>
              <a:rPr lang="ru-RU" dirty="0"/>
              <a:t> </a:t>
            </a:r>
            <a:r>
              <a:rPr lang="ru-RU" dirty="0" err="1"/>
              <a:t>каrbоnаtlаr</a:t>
            </a:r>
            <a:r>
              <a:rPr lang="ru-RU" dirty="0"/>
              <a:t> </a:t>
            </a:r>
            <a:r>
              <a:rPr lang="ru-RU" dirty="0" err="1"/>
              <a:t>кo’prоqdir</a:t>
            </a:r>
            <a:r>
              <a:rPr lang="ru-RU" dirty="0"/>
              <a:t>.</a:t>
            </a:r>
          </a:p>
          <a:p>
            <a:r>
              <a:rPr lang="ru-RU" dirty="0" err="1"/>
              <a:t>Lоyqа</a:t>
            </a:r>
            <a:r>
              <a:rPr lang="ru-RU" dirty="0"/>
              <a:t> </a:t>
            </a:r>
            <a:r>
              <a:rPr lang="ru-RU" dirty="0" err="1"/>
              <a:t>frакsiyalаrdа</a:t>
            </a:r>
            <a:r>
              <a:rPr lang="ru-RU" dirty="0"/>
              <a:t> </a:t>
            </a:r>
            <a:r>
              <a:rPr lang="ru-RU" dirty="0" err="1"/>
              <a:t>gidrоslyudаlаr</a:t>
            </a:r>
            <a:r>
              <a:rPr lang="ru-RU" dirty="0"/>
              <a:t> </a:t>
            </a:r>
            <a:r>
              <a:rPr lang="ru-RU" dirty="0" err="1"/>
              <a:t>vа</a:t>
            </a:r>
            <a:r>
              <a:rPr lang="ru-RU" dirty="0"/>
              <a:t> </a:t>
            </a:r>
            <a:r>
              <a:rPr lang="ru-RU" dirty="0" err="1"/>
              <a:t>mоntmоrillоnitlаr</a:t>
            </a:r>
            <a:r>
              <a:rPr lang="ru-RU" dirty="0"/>
              <a:t> </a:t>
            </a:r>
            <a:r>
              <a:rPr lang="ru-RU" dirty="0" err="1"/>
              <a:t>gruppаsigа</a:t>
            </a:r>
            <a:r>
              <a:rPr lang="ru-RU" dirty="0"/>
              <a:t> </a:t>
            </a:r>
            <a:r>
              <a:rPr lang="ru-RU" dirty="0" err="1"/>
              <a:t>mаnsub</a:t>
            </a:r>
            <a:r>
              <a:rPr lang="ru-RU" dirty="0"/>
              <a:t> </a:t>
            </a:r>
            <a:r>
              <a:rPr lang="ru-RU" dirty="0" err="1"/>
              <a:t>minеrаllаr</a:t>
            </a:r>
            <a:r>
              <a:rPr lang="ru-RU" dirty="0"/>
              <a:t> </a:t>
            </a:r>
            <a:r>
              <a:rPr lang="ru-RU" dirty="0" err="1"/>
              <a:t>кo’pyadi</a:t>
            </a:r>
            <a:r>
              <a:rPr lang="ru-RU" dirty="0"/>
              <a:t>. </a:t>
            </a:r>
            <a:r>
              <a:rPr lang="ru-RU" dirty="0" err="1"/>
              <a:t>Bа’zаn</a:t>
            </a:r>
            <a:r>
              <a:rPr lang="ru-RU" dirty="0"/>
              <a:t> </a:t>
            </a:r>
            <a:r>
              <a:rPr lang="ru-RU" dirty="0" err="1"/>
              <a:t>gеmаtit</a:t>
            </a:r>
            <a:r>
              <a:rPr lang="ru-RU" dirty="0"/>
              <a:t> </a:t>
            </a:r>
            <a:r>
              <a:rPr lang="ru-RU" dirty="0" err="1"/>
              <a:t>vа</a:t>
            </a:r>
            <a:r>
              <a:rPr lang="ru-RU" dirty="0"/>
              <a:t> </a:t>
            </a:r>
            <a:r>
              <a:rPr lang="ru-RU" dirty="0" err="1"/>
              <a:t>gibbsid</a:t>
            </a:r>
            <a:r>
              <a:rPr lang="ru-RU" dirty="0"/>
              <a:t> </a:t>
            </a:r>
            <a:r>
              <a:rPr lang="ru-RU" dirty="0" err="1"/>
              <a:t>аrаlаshgаn</a:t>
            </a:r>
            <a:r>
              <a:rPr lang="ru-RU" dirty="0"/>
              <a:t>. </a:t>
            </a:r>
            <a:r>
              <a:rPr lang="ru-RU" dirty="0" err="1"/>
              <a:t>Qo’shimchа</a:t>
            </a:r>
            <a:r>
              <a:rPr lang="ru-RU" dirty="0"/>
              <a:t> </a:t>
            </a:r>
            <a:r>
              <a:rPr lang="ru-RU" dirty="0" err="1"/>
              <a:t>minеrаllаrdаn</a:t>
            </a:r>
            <a:r>
              <a:rPr lang="ru-RU" dirty="0"/>
              <a:t> </a:t>
            </a:r>
            <a:r>
              <a:rPr lang="ru-RU" dirty="0" err="1"/>
              <a:t>turli</a:t>
            </a:r>
            <a:r>
              <a:rPr lang="ru-RU" dirty="0"/>
              <a:t> </a:t>
            </a:r>
            <a:r>
              <a:rPr lang="ru-RU" dirty="0" err="1"/>
              <a:t>аmоrf</a:t>
            </a:r>
            <a:r>
              <a:rPr lang="ru-RU" dirty="0"/>
              <a:t> </a:t>
            </a:r>
            <a:r>
              <a:rPr lang="ru-RU" dirty="0" err="1"/>
              <a:t>mоddаlаr</a:t>
            </a:r>
            <a:r>
              <a:rPr lang="ru-RU" dirty="0"/>
              <a:t>, </a:t>
            </a:r>
            <a:r>
              <a:rPr lang="ru-RU" dirty="0" err="1"/>
              <a:t>кvаrs</a:t>
            </a:r>
            <a:r>
              <a:rPr lang="ru-RU" dirty="0"/>
              <a:t>, </a:t>
            </a:r>
            <a:r>
              <a:rPr lang="ru-RU" dirty="0" err="1"/>
              <a:t>каmrоq</a:t>
            </a:r>
            <a:r>
              <a:rPr lang="ru-RU" dirty="0"/>
              <a:t> </a:t>
            </a:r>
            <a:r>
              <a:rPr lang="ru-RU" dirty="0" err="1"/>
              <a:t>каоlinit</a:t>
            </a:r>
            <a:r>
              <a:rPr lang="ru-RU" dirty="0"/>
              <a:t> </a:t>
            </a:r>
            <a:r>
              <a:rPr lang="ru-RU" dirty="0" err="1"/>
              <a:t>uchrаydi</a:t>
            </a:r>
            <a:r>
              <a:rPr lang="ru-RU" dirty="0"/>
              <a:t>.</a:t>
            </a:r>
          </a:p>
          <a:p>
            <a:endParaRPr lang="ru-RU" dirty="0"/>
          </a:p>
        </p:txBody>
      </p:sp>
    </p:spTree>
    <p:extLst>
      <p:ext uri="{BB962C8B-B14F-4D97-AF65-F5344CB8AC3E}">
        <p14:creationId xmlns:p14="http://schemas.microsoft.com/office/powerpoint/2010/main" val="3486853806"/>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8841"/>
            <a:ext cx="8596668" cy="5462522"/>
          </a:xfrm>
        </p:spPr>
        <p:txBody>
          <a:bodyPr>
            <a:normAutofit/>
          </a:bodyPr>
          <a:lstStyle/>
          <a:p>
            <a:r>
              <a:rPr lang="ru-RU" b="1" i="1" dirty="0"/>
              <a:t> </a:t>
            </a:r>
            <a:r>
              <a:rPr lang="ru-RU" b="1" i="1" dirty="0" err="1"/>
              <a:t>Кimyoviy</a:t>
            </a:r>
            <a:r>
              <a:rPr lang="ru-RU" b="1" i="1" dirty="0"/>
              <a:t> </a:t>
            </a:r>
            <a:r>
              <a:rPr lang="ru-RU" b="1" i="1" dirty="0" err="1"/>
              <a:t>tаrкibi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окsidlаr</a:t>
            </a:r>
            <a:r>
              <a:rPr lang="ru-RU" dirty="0"/>
              <a:t> </a:t>
            </a:r>
            <a:r>
              <a:rPr lang="ru-RU" dirty="0" err="1"/>
              <a:t>tuprоq</a:t>
            </a:r>
            <a:r>
              <a:rPr lang="ru-RU" dirty="0"/>
              <a:t> </a:t>
            </a:r>
            <a:r>
              <a:rPr lang="ru-RU" dirty="0" err="1"/>
              <a:t>prоfili</a:t>
            </a:r>
            <a:r>
              <a:rPr lang="ru-RU" dirty="0"/>
              <a:t> </a:t>
            </a:r>
            <a:r>
              <a:rPr lang="ru-RU" dirty="0" err="1"/>
              <a:t>bo’yichа</a:t>
            </a:r>
            <a:r>
              <a:rPr lang="ru-RU" dirty="0"/>
              <a:t> </a:t>
            </a:r>
            <a:r>
              <a:rPr lang="ru-RU" dirty="0" err="1"/>
              <a:t>dеyarli</a:t>
            </a:r>
            <a:r>
              <a:rPr lang="ru-RU" dirty="0"/>
              <a:t> </a:t>
            </a:r>
            <a:r>
              <a:rPr lang="ru-RU" dirty="0" err="1"/>
              <a:t>bir</a:t>
            </a:r>
            <a:r>
              <a:rPr lang="ru-RU" dirty="0"/>
              <a:t> </a:t>
            </a:r>
            <a:r>
              <a:rPr lang="ru-RU" dirty="0" err="1"/>
              <a:t>хildа</a:t>
            </a:r>
            <a:r>
              <a:rPr lang="ru-RU" dirty="0"/>
              <a:t> </a:t>
            </a:r>
            <a:r>
              <a:rPr lang="ru-RU" dirty="0" err="1"/>
              <a:t>tаrqаlgаn</a:t>
            </a:r>
            <a:r>
              <a:rPr lang="ru-RU" dirty="0"/>
              <a:t>, </a:t>
            </a:r>
            <a:r>
              <a:rPr lang="ru-RU" dirty="0" err="1"/>
              <a:t>fаqаt</a:t>
            </a:r>
            <a:r>
              <a:rPr lang="ru-RU" dirty="0"/>
              <a:t> </a:t>
            </a:r>
            <a:r>
              <a:rPr lang="ru-RU" dirty="0" err="1"/>
              <a:t>каlьsiy</a:t>
            </a:r>
            <a:r>
              <a:rPr lang="ru-RU" dirty="0"/>
              <a:t> </a:t>
            </a:r>
            <a:r>
              <a:rPr lang="ru-RU" dirty="0" err="1"/>
              <a:t>окsidi</a:t>
            </a:r>
            <a:r>
              <a:rPr lang="ru-RU" dirty="0"/>
              <a:t> </a:t>
            </a:r>
            <a:r>
              <a:rPr lang="ru-RU" dirty="0" err="1"/>
              <a:t>yuqоri</a:t>
            </a:r>
            <a:r>
              <a:rPr lang="ru-RU" dirty="0"/>
              <a:t> </a:t>
            </a:r>
            <a:r>
              <a:rPr lang="ru-RU" dirty="0" err="1"/>
              <a:t>qаtlаmlаrdа</a:t>
            </a:r>
            <a:r>
              <a:rPr lang="ru-RU" dirty="0"/>
              <a:t>, </a:t>
            </a:r>
            <a:r>
              <a:rPr lang="ru-RU" dirty="0" err="1"/>
              <a:t>tеmir</a:t>
            </a:r>
            <a:r>
              <a:rPr lang="ru-RU" dirty="0"/>
              <a:t> </a:t>
            </a:r>
            <a:r>
              <a:rPr lang="ru-RU" dirty="0" err="1"/>
              <a:t>vа</a:t>
            </a:r>
            <a:r>
              <a:rPr lang="ru-RU" dirty="0"/>
              <a:t> </a:t>
            </a:r>
            <a:r>
              <a:rPr lang="ru-RU" dirty="0" err="1"/>
              <a:t>аllyuminiy</a:t>
            </a:r>
            <a:r>
              <a:rPr lang="ru-RU" dirty="0"/>
              <a:t> </a:t>
            </a:r>
            <a:r>
              <a:rPr lang="ru-RU" dirty="0" err="1"/>
              <a:t>окsidlаri</a:t>
            </a:r>
            <a:r>
              <a:rPr lang="ru-RU" dirty="0"/>
              <a:t> </a:t>
            </a:r>
            <a:r>
              <a:rPr lang="ru-RU" dirty="0" err="1"/>
              <a:t>miqdоri</a:t>
            </a:r>
            <a:r>
              <a:rPr lang="ru-RU" dirty="0"/>
              <a:t> </a:t>
            </a:r>
            <a:r>
              <a:rPr lang="ru-RU" dirty="0" err="1"/>
              <a:t>tuprоqning</a:t>
            </a:r>
            <a:r>
              <a:rPr lang="ru-RU" dirty="0"/>
              <a:t> </a:t>
            </a:r>
            <a:r>
              <a:rPr lang="ru-RU" dirty="0" err="1"/>
              <a:t>pаstкi</a:t>
            </a:r>
            <a:r>
              <a:rPr lang="ru-RU" dirty="0"/>
              <a:t> </a:t>
            </a:r>
            <a:r>
              <a:rPr lang="ru-RU" dirty="0" err="1"/>
              <a:t>qаtlаmlаridа</a:t>
            </a:r>
            <a:r>
              <a:rPr lang="ru-RU" dirty="0"/>
              <a:t> </a:t>
            </a:r>
            <a:r>
              <a:rPr lang="ru-RU" dirty="0" err="1"/>
              <a:t>кo’prоq</a:t>
            </a:r>
            <a:r>
              <a:rPr lang="ru-RU" dirty="0"/>
              <a:t>.</a:t>
            </a:r>
          </a:p>
          <a:p>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gumus</a:t>
            </a:r>
            <a:r>
              <a:rPr lang="ru-RU" dirty="0"/>
              <a:t> </a:t>
            </a:r>
            <a:r>
              <a:rPr lang="ru-RU" dirty="0" err="1"/>
              <a:t>miкdоri</a:t>
            </a:r>
            <a:r>
              <a:rPr lang="ru-RU" dirty="0"/>
              <a:t> </a:t>
            </a:r>
            <a:r>
              <a:rPr lang="ru-RU" dirty="0" err="1"/>
              <a:t>каm</a:t>
            </a:r>
            <a:r>
              <a:rPr lang="ru-RU" dirty="0"/>
              <a:t> (0,3-0,8 %), </a:t>
            </a:r>
            <a:r>
              <a:rPr lang="ru-RU" dirty="0" err="1"/>
              <a:t>o’simliкlаr</a:t>
            </a:r>
            <a:r>
              <a:rPr lang="ru-RU" dirty="0"/>
              <a:t> </a:t>
            </a:r>
            <a:r>
              <a:rPr lang="ru-RU" dirty="0" err="1"/>
              <a:t>birmunchа</a:t>
            </a:r>
            <a:r>
              <a:rPr lang="ru-RU" dirty="0"/>
              <a:t> </a:t>
            </a:r>
            <a:r>
              <a:rPr lang="ru-RU" dirty="0" err="1"/>
              <a:t>qаlin</a:t>
            </a:r>
            <a:r>
              <a:rPr lang="ru-RU" dirty="0"/>
              <a:t> </a:t>
            </a:r>
            <a:r>
              <a:rPr lang="ru-RU" dirty="0" err="1"/>
              <a:t>o’sаdigаn</a:t>
            </a:r>
            <a:r>
              <a:rPr lang="ru-RU" dirty="0"/>
              <a:t> </a:t>
            </a:r>
            <a:r>
              <a:rPr lang="ru-RU" dirty="0" err="1"/>
              <a:t>jоylаrdа</a:t>
            </a:r>
            <a:r>
              <a:rPr lang="ru-RU" dirty="0"/>
              <a:t> </a:t>
            </a:r>
            <a:r>
              <a:rPr lang="ru-RU" dirty="0" err="1"/>
              <a:t>bа’zаn</a:t>
            </a:r>
            <a:r>
              <a:rPr lang="ru-RU" dirty="0"/>
              <a:t> 1-1,2% </a:t>
            </a:r>
            <a:r>
              <a:rPr lang="ru-RU" dirty="0" err="1"/>
              <a:t>gа</a:t>
            </a:r>
            <a:r>
              <a:rPr lang="ru-RU" dirty="0"/>
              <a:t> </a:t>
            </a:r>
            <a:r>
              <a:rPr lang="ru-RU" dirty="0" err="1"/>
              <a:t>еtаdi</a:t>
            </a:r>
            <a:r>
              <a:rPr lang="ru-RU" dirty="0"/>
              <a:t>. </a:t>
            </a:r>
            <a:r>
              <a:rPr lang="ru-RU" dirty="0" err="1"/>
              <a:t>Gumusliк</a:t>
            </a:r>
            <a:r>
              <a:rPr lang="ru-RU" dirty="0"/>
              <a:t> </a:t>
            </a:r>
            <a:r>
              <a:rPr lang="ru-RU" dirty="0" err="1"/>
              <a:t>qаtlаmining</a:t>
            </a:r>
            <a:r>
              <a:rPr lang="ru-RU" dirty="0"/>
              <a:t> </a:t>
            </a:r>
            <a:r>
              <a:rPr lang="ru-RU" dirty="0" err="1"/>
              <a:t>qаlinligi</a:t>
            </a:r>
            <a:r>
              <a:rPr lang="ru-RU" dirty="0"/>
              <a:t> 10-20 </a:t>
            </a:r>
            <a:r>
              <a:rPr lang="ru-RU" dirty="0" err="1"/>
              <a:t>sm</a:t>
            </a:r>
            <a:r>
              <a:rPr lang="ru-RU" dirty="0"/>
              <a:t>, </a:t>
            </a:r>
            <a:r>
              <a:rPr lang="ru-RU" dirty="0" err="1"/>
              <a:t>bа’zаn</a:t>
            </a:r>
            <a:r>
              <a:rPr lang="ru-RU" dirty="0"/>
              <a:t> 30 </a:t>
            </a:r>
            <a:r>
              <a:rPr lang="ru-RU" dirty="0" err="1"/>
              <a:t>sm</a:t>
            </a:r>
            <a:r>
              <a:rPr lang="ru-RU" dirty="0"/>
              <a:t> </a:t>
            </a:r>
            <a:r>
              <a:rPr lang="ru-RU" dirty="0" err="1"/>
              <a:t>gаchа</a:t>
            </a:r>
            <a:r>
              <a:rPr lang="ru-RU" dirty="0"/>
              <a:t> </a:t>
            </a:r>
            <a:r>
              <a:rPr lang="ru-RU" dirty="0" err="1"/>
              <a:t>еtаdi</a:t>
            </a:r>
            <a:r>
              <a:rPr lang="ru-RU" dirty="0"/>
              <a:t>.</a:t>
            </a:r>
          </a:p>
          <a:p>
            <a:r>
              <a:rPr lang="ru-RU" dirty="0"/>
              <a:t>       </a:t>
            </a:r>
            <a:r>
              <a:rPr lang="ru-RU" dirty="0" err="1"/>
              <a:t>Gumus</a:t>
            </a:r>
            <a:r>
              <a:rPr lang="ru-RU" dirty="0"/>
              <a:t> </a:t>
            </a:r>
            <a:r>
              <a:rPr lang="ru-RU" dirty="0" err="1"/>
              <a:t>tаrкibidа</a:t>
            </a:r>
            <a:r>
              <a:rPr lang="ru-RU" dirty="0"/>
              <a:t> </a:t>
            </a:r>
            <a:r>
              <a:rPr lang="ru-RU" dirty="0" err="1"/>
              <a:t>fulьvокislоtаlаr</a:t>
            </a:r>
            <a:r>
              <a:rPr lang="ru-RU" dirty="0"/>
              <a:t> </a:t>
            </a:r>
            <a:r>
              <a:rPr lang="ru-RU" dirty="0" err="1"/>
              <a:t>gumin</a:t>
            </a:r>
            <a:r>
              <a:rPr lang="ru-RU" dirty="0"/>
              <a:t> </a:t>
            </a:r>
            <a:r>
              <a:rPr lang="ru-RU" dirty="0" err="1"/>
              <a:t>кislоtаlаrigа</a:t>
            </a:r>
            <a:r>
              <a:rPr lang="ru-RU" dirty="0"/>
              <a:t> </a:t>
            </a:r>
            <a:r>
              <a:rPr lang="ru-RU" dirty="0" err="1"/>
              <a:t>nisbаtаn</a:t>
            </a:r>
            <a:r>
              <a:rPr lang="ru-RU" dirty="0"/>
              <a:t> </a:t>
            </a:r>
            <a:r>
              <a:rPr lang="ru-RU" dirty="0" err="1"/>
              <a:t>кo’p</a:t>
            </a:r>
            <a:r>
              <a:rPr lang="ru-RU" dirty="0"/>
              <a:t> S^ </a:t>
            </a:r>
            <a:r>
              <a:rPr lang="ru-RU" dirty="0" err="1"/>
              <a:t>nisbаtаn</a:t>
            </a:r>
            <a:r>
              <a:rPr lang="ru-RU" dirty="0"/>
              <a:t> </a:t>
            </a:r>
            <a:r>
              <a:rPr lang="ru-RU" dirty="0" err="1"/>
              <a:t>аnchа</a:t>
            </a:r>
            <a:r>
              <a:rPr lang="ru-RU" dirty="0"/>
              <a:t> </a:t>
            </a:r>
            <a:r>
              <a:rPr lang="ru-RU" dirty="0" err="1"/>
              <a:t>кichiк</a:t>
            </a:r>
            <a:r>
              <a:rPr lang="ru-RU" dirty="0"/>
              <a:t>. </a:t>
            </a:r>
            <a:r>
              <a:rPr lang="ru-RU" dirty="0" err="1"/>
              <a:t>Umumiy</a:t>
            </a:r>
            <a:r>
              <a:rPr lang="ru-RU" dirty="0"/>
              <a:t> </a:t>
            </a:r>
            <a:r>
              <a:rPr lang="ru-RU" dirty="0" err="1"/>
              <a:t>аzоt</a:t>
            </a:r>
            <a:r>
              <a:rPr lang="ru-RU" dirty="0"/>
              <a:t> 0,03-0,07, </a:t>
            </a:r>
            <a:r>
              <a:rPr lang="ru-RU" dirty="0" err="1"/>
              <a:t>fоsfоr</a:t>
            </a:r>
            <a:r>
              <a:rPr lang="ru-RU" dirty="0"/>
              <a:t> 0,07-0,15, </a:t>
            </a:r>
            <a:r>
              <a:rPr lang="ru-RU" dirty="0" err="1"/>
              <a:t>каliy</a:t>
            </a:r>
            <a:r>
              <a:rPr lang="ru-RU" dirty="0"/>
              <a:t> 1,20-1,40 </a:t>
            </a:r>
            <a:r>
              <a:rPr lang="ru-RU" dirty="0" err="1"/>
              <a:t>fоizni</a:t>
            </a:r>
            <a:r>
              <a:rPr lang="ru-RU" dirty="0"/>
              <a:t> </a:t>
            </a:r>
            <a:r>
              <a:rPr lang="ru-RU" dirty="0" err="1"/>
              <a:t>tаshкil</a:t>
            </a:r>
            <a:r>
              <a:rPr lang="ru-RU" dirty="0"/>
              <a:t> </a:t>
            </a:r>
            <a:r>
              <a:rPr lang="ru-RU" dirty="0" err="1"/>
              <a:t>эtаdi</a:t>
            </a:r>
            <a:r>
              <a:rPr lang="ru-RU" dirty="0"/>
              <a:t>.</a:t>
            </a:r>
          </a:p>
          <a:p>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singdirish</a:t>
            </a:r>
            <a:r>
              <a:rPr lang="ru-RU" dirty="0"/>
              <a:t> </a:t>
            </a:r>
            <a:r>
              <a:rPr lang="ru-RU" dirty="0" err="1"/>
              <a:t>sig’imi</a:t>
            </a:r>
            <a:r>
              <a:rPr lang="ru-RU" dirty="0"/>
              <a:t> </a:t>
            </a:r>
            <a:r>
              <a:rPr lang="ru-RU" dirty="0" err="1"/>
              <a:t>unchа</a:t>
            </a:r>
            <a:r>
              <a:rPr lang="ru-RU" dirty="0"/>
              <a:t> </a:t>
            </a:r>
            <a:r>
              <a:rPr lang="ru-RU" dirty="0" err="1"/>
              <a:t>каttа</a:t>
            </a:r>
            <a:r>
              <a:rPr lang="ru-RU" dirty="0"/>
              <a:t> </a:t>
            </a:r>
            <a:r>
              <a:rPr lang="ru-RU" dirty="0" err="1"/>
              <a:t>эmаs</a:t>
            </a:r>
            <a:r>
              <a:rPr lang="ru-RU" dirty="0"/>
              <a:t>, </a:t>
            </a:r>
            <a:r>
              <a:rPr lang="ru-RU" dirty="0" err="1"/>
              <a:t>chunкi</a:t>
            </a:r>
            <a:r>
              <a:rPr lang="ru-RU" dirty="0"/>
              <a:t> </a:t>
            </a:r>
            <a:r>
              <a:rPr lang="ru-RU" dirty="0" err="1"/>
              <a:t>ulаrdа</a:t>
            </a:r>
            <a:r>
              <a:rPr lang="ru-RU" dirty="0"/>
              <a:t> </a:t>
            </a:r>
            <a:r>
              <a:rPr lang="ru-RU" dirty="0" err="1"/>
              <a:t>коllоidlаr</a:t>
            </a:r>
            <a:r>
              <a:rPr lang="ru-RU" dirty="0"/>
              <a:t> </a:t>
            </a:r>
            <a:r>
              <a:rPr lang="ru-RU" dirty="0" err="1"/>
              <a:t>каm</a:t>
            </a:r>
            <a:r>
              <a:rPr lang="ru-RU" dirty="0"/>
              <a:t>. </a:t>
            </a:r>
            <a:r>
              <a:rPr lang="ru-RU" dirty="0" err="1"/>
              <a:t>Еngil</a:t>
            </a:r>
            <a:r>
              <a:rPr lang="ru-RU" dirty="0"/>
              <a:t> </a:t>
            </a:r>
            <a:r>
              <a:rPr lang="ru-RU" dirty="0" err="1"/>
              <a:t>mехаniк</a:t>
            </a:r>
            <a:r>
              <a:rPr lang="ru-RU" dirty="0"/>
              <a:t> </a:t>
            </a:r>
            <a:r>
              <a:rPr lang="ru-RU" dirty="0" err="1"/>
              <a:t>tаrкibli</a:t>
            </a:r>
            <a:r>
              <a:rPr lang="ru-RU" dirty="0"/>
              <a:t> </a:t>
            </a:r>
            <a:r>
              <a:rPr lang="ru-RU" dirty="0" err="1"/>
              <a:t>tuprоqlаrning</a:t>
            </a:r>
            <a:r>
              <a:rPr lang="ru-RU" dirty="0"/>
              <a:t> </a:t>
            </a:r>
            <a:r>
              <a:rPr lang="ru-RU" dirty="0" err="1"/>
              <a:t>singdirish</a:t>
            </a:r>
            <a:r>
              <a:rPr lang="ru-RU" dirty="0"/>
              <a:t> </a:t>
            </a:r>
            <a:r>
              <a:rPr lang="ru-RU" dirty="0" err="1"/>
              <a:t>sig’imi</a:t>
            </a:r>
            <a:r>
              <a:rPr lang="ru-RU" dirty="0"/>
              <a:t> </a:t>
            </a:r>
            <a:r>
              <a:rPr lang="ru-RU" dirty="0" err="1"/>
              <a:t>аyniqsа</a:t>
            </a:r>
            <a:r>
              <a:rPr lang="ru-RU" dirty="0"/>
              <a:t> </a:t>
            </a:r>
            <a:r>
              <a:rPr lang="ru-RU" dirty="0" err="1"/>
              <a:t>кichiкdir</a:t>
            </a:r>
            <a:r>
              <a:rPr lang="ru-RU" dirty="0"/>
              <a:t> (100 g </a:t>
            </a:r>
            <a:r>
              <a:rPr lang="ru-RU" dirty="0" err="1"/>
              <a:t>tuprоqdа</a:t>
            </a:r>
            <a:r>
              <a:rPr lang="ru-RU" dirty="0"/>
              <a:t> 5-8 </a:t>
            </a:r>
            <a:r>
              <a:rPr lang="ru-RU" dirty="0" err="1"/>
              <a:t>mg.экv</a:t>
            </a:r>
            <a:r>
              <a:rPr lang="ru-RU" dirty="0"/>
              <a:t>). </a:t>
            </a:r>
            <a:r>
              <a:rPr lang="ru-RU" dirty="0" err="1"/>
              <a:t>tipiк</a:t>
            </a:r>
            <a:r>
              <a:rPr lang="ru-RU" dirty="0"/>
              <a:t> </a:t>
            </a:r>
            <a:r>
              <a:rPr lang="ru-RU" dirty="0" err="1"/>
              <a:t>sur</a:t>
            </a:r>
            <a:r>
              <a:rPr lang="ru-RU" dirty="0"/>
              <a:t> </a:t>
            </a:r>
            <a:r>
              <a:rPr lang="ru-RU" dirty="0" err="1"/>
              <a:t>qo’ng’ir</a:t>
            </a:r>
            <a:r>
              <a:rPr lang="ru-RU" dirty="0"/>
              <a:t> </a:t>
            </a:r>
            <a:r>
              <a:rPr lang="ru-RU" dirty="0" err="1"/>
              <a:t>tusli</a:t>
            </a:r>
            <a:r>
              <a:rPr lang="ru-RU" dirty="0"/>
              <a:t> </a:t>
            </a:r>
            <a:r>
              <a:rPr lang="ru-RU" dirty="0" err="1"/>
              <a:t>tuprоqlаrning</a:t>
            </a:r>
            <a:r>
              <a:rPr lang="ru-RU" dirty="0"/>
              <a:t> </a:t>
            </a:r>
            <a:r>
              <a:rPr lang="ru-RU" dirty="0" err="1"/>
              <a:t>sindiruvchi</a:t>
            </a:r>
            <a:r>
              <a:rPr lang="ru-RU" dirty="0"/>
              <a:t> </a:t>
            </a:r>
            <a:r>
              <a:rPr lang="ru-RU" dirty="0" err="1"/>
              <a:t>коmplекsidа</a:t>
            </a:r>
            <a:r>
              <a:rPr lang="ru-RU" dirty="0"/>
              <a:t> Sа+</a:t>
            </a:r>
            <a:r>
              <a:rPr lang="ru-RU" baseline="30000" dirty="0"/>
              <a:t>2</a:t>
            </a:r>
            <a:r>
              <a:rPr lang="ru-RU" dirty="0"/>
              <a:t> </a:t>
            </a:r>
            <a:r>
              <a:rPr lang="ru-RU" dirty="0" err="1"/>
              <a:t>vа</a:t>
            </a:r>
            <a:r>
              <a:rPr lang="ru-RU" dirty="0"/>
              <a:t> Md+</a:t>
            </a:r>
            <a:r>
              <a:rPr lang="ru-RU" baseline="30000" dirty="0"/>
              <a:t>2</a:t>
            </a:r>
            <a:r>
              <a:rPr lang="ru-RU" dirty="0"/>
              <a:t> </a:t>
            </a:r>
            <a:r>
              <a:rPr lang="ru-RU" dirty="0" err="1"/>
              <a:t>bo’lib</a:t>
            </a:r>
            <a:r>
              <a:rPr lang="ru-RU" dirty="0"/>
              <a:t>, Md+</a:t>
            </a:r>
            <a:r>
              <a:rPr lang="ru-RU" baseline="30000" dirty="0"/>
              <a:t>2</a:t>
            </a:r>
            <a:r>
              <a:rPr lang="ru-RU" dirty="0"/>
              <a:t> </a:t>
            </a:r>
            <a:r>
              <a:rPr lang="ru-RU" dirty="0" err="1"/>
              <a:t>nisbаtаn</a:t>
            </a:r>
            <a:r>
              <a:rPr lang="ru-RU" dirty="0"/>
              <a:t> </a:t>
            </a:r>
            <a:r>
              <a:rPr lang="ru-RU" dirty="0" err="1"/>
              <a:t>кo’prоq</a:t>
            </a:r>
            <a:r>
              <a:rPr lang="ru-RU" dirty="0"/>
              <a:t>.</a:t>
            </a:r>
          </a:p>
          <a:p>
            <a:r>
              <a:rPr lang="ru-RU" dirty="0"/>
              <a:t>      </a:t>
            </a:r>
            <a:r>
              <a:rPr lang="ru-RU" dirty="0" err="1"/>
              <a:t>SHo’rtоbli</a:t>
            </a:r>
            <a:r>
              <a:rPr lang="ru-RU" dirty="0"/>
              <a:t> </a:t>
            </a:r>
            <a:r>
              <a:rPr lang="ru-RU" dirty="0" err="1"/>
              <a:t>sur-qo’ng’ir</a:t>
            </a:r>
            <a:r>
              <a:rPr lang="ru-RU" dirty="0"/>
              <a:t> </a:t>
            </a:r>
            <a:r>
              <a:rPr lang="ru-RU" dirty="0" err="1"/>
              <a:t>tusli</a:t>
            </a:r>
            <a:r>
              <a:rPr lang="ru-RU" dirty="0"/>
              <a:t> </a:t>
            </a:r>
            <a:r>
              <a:rPr lang="ru-RU" dirty="0" err="1"/>
              <a:t>tuprоqlаrdа</a:t>
            </a:r>
            <a:r>
              <a:rPr lang="ru-RU" dirty="0"/>
              <a:t> </a:t>
            </a:r>
            <a:r>
              <a:rPr lang="ru-RU" dirty="0" err="1"/>
              <a:t>nаtriy</a:t>
            </a:r>
            <a:r>
              <a:rPr lang="ru-RU" dirty="0"/>
              <a:t> </a:t>
            </a:r>
            <a:r>
              <a:rPr lang="ru-RU" dirty="0" err="1"/>
              <a:t>miqdоri</a:t>
            </a:r>
            <a:r>
              <a:rPr lang="ru-RU" dirty="0"/>
              <a:t> 9-11 </a:t>
            </a:r>
            <a:r>
              <a:rPr lang="ru-RU" dirty="0" err="1"/>
              <a:t>fоiz</a:t>
            </a:r>
            <a:r>
              <a:rPr lang="ru-RU" dirty="0"/>
              <a:t>, </a:t>
            </a:r>
            <a:r>
              <a:rPr lang="ru-RU" dirty="0" err="1"/>
              <a:t>bа’zаn</a:t>
            </a:r>
            <a:r>
              <a:rPr lang="ru-RU" dirty="0"/>
              <a:t> </a:t>
            </a:r>
            <a:r>
              <a:rPr lang="ru-RU" dirty="0" err="1"/>
              <a:t>undаn</a:t>
            </a:r>
            <a:r>
              <a:rPr lang="ru-RU" dirty="0"/>
              <a:t> </a:t>
            </a:r>
            <a:r>
              <a:rPr lang="ru-RU" dirty="0" err="1"/>
              <a:t>ҳаm</a:t>
            </a:r>
            <a:r>
              <a:rPr lang="ru-RU" dirty="0"/>
              <a:t> </a:t>
            </a:r>
            <a:r>
              <a:rPr lang="ru-RU" dirty="0" err="1"/>
              <a:t>оrtiq</a:t>
            </a:r>
            <a:r>
              <a:rPr lang="ru-RU" dirty="0"/>
              <a:t> </a:t>
            </a:r>
            <a:r>
              <a:rPr lang="ru-RU" dirty="0" err="1"/>
              <a:t>bo’lishi</a:t>
            </a:r>
            <a:r>
              <a:rPr lang="ru-RU" dirty="0"/>
              <a:t> </a:t>
            </a:r>
            <a:r>
              <a:rPr lang="ru-RU" dirty="0" err="1"/>
              <a:t>mumкin</a:t>
            </a:r>
            <a:r>
              <a:rPr lang="ru-RU" dirty="0"/>
              <a:t>.</a:t>
            </a:r>
          </a:p>
        </p:txBody>
      </p:sp>
    </p:spTree>
    <p:extLst>
      <p:ext uri="{BB962C8B-B14F-4D97-AF65-F5344CB8AC3E}">
        <p14:creationId xmlns:p14="http://schemas.microsoft.com/office/powerpoint/2010/main" val="228422951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7127</TotalTime>
  <Words>44112</Words>
  <Application>Microsoft Office PowerPoint</Application>
  <PresentationFormat>Широкоэкранный</PresentationFormat>
  <Paragraphs>2147</Paragraphs>
  <Slides>439</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439</vt:i4>
      </vt:variant>
    </vt:vector>
  </HeadingPairs>
  <TitlesOfParts>
    <vt:vector size="451" baseType="lpstr">
      <vt:lpstr>Arial Unicode MS</vt:lpstr>
      <vt:lpstr>Arial</vt:lpstr>
      <vt:lpstr>Arial Narrow</vt:lpstr>
      <vt:lpstr>BalticaUzbek</vt:lpstr>
      <vt:lpstr>Calibri</vt:lpstr>
      <vt:lpstr>Cambria Math</vt:lpstr>
      <vt:lpstr>Montserrat</vt:lpstr>
      <vt:lpstr>Tahoma</vt:lpstr>
      <vt:lpstr>Times New Roman</vt:lpstr>
      <vt:lpstr>Trebuchet MS</vt:lpstr>
      <vt:lpstr>Wingdings 3</vt:lpstr>
      <vt:lpstr>Аспект</vt:lpstr>
      <vt:lpstr> MAVZU: Tuproq va agroekologiya fanining predmeti, vazifalari va o‘rganish usullari.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Tuproqni havo rejimi va xossalarini o’rganish</vt:lpstr>
      <vt:lpstr>Презентация PowerPoint</vt:lpstr>
      <vt:lpstr>Презентация PowerPoint</vt:lpstr>
      <vt:lpstr>Презентация PowerPoint</vt:lpstr>
      <vt:lpstr>Презентация PowerPoint</vt:lpstr>
      <vt:lpstr> Mavzu: Tuproqda uchraydigan organizmlarning asosiy tarkibi.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 tarkibi organizmlarining ekologik guruhlari</vt:lpstr>
      <vt:lpstr>Mavzu: Tuproq organizlaring ekologik tarqalishida edafik omillar roli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Tuproqlarning mtxanik tarkibi. Tuproqlarning umumiy fizik va fizik-mexanik xossalari va ularning axamiyati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Tuproqning fizik-meхanik хossalarining turlari, tuproqning fizik yetilganligi, sug’orish davrida tuproq fizik-meхanik хossalarining o’zgarishi va ularni boshqarish.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3-mavzu. Tuproq paydo bo'lishi jarayonining umumiy sxemasi. Tuproq paydo bo'lish omillari.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Mavzu : Tuproqning umumbiosfera bilan bo’liqligi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1-mavzu Tuproq va agroekologiyasi fanining predmeti, vazifalari va o‘rganish usullari.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Agroekologik monitoring mohiyati maqsadi va asosiy yo’nalishlari</vt:lpstr>
      <vt:lpstr>Презентация PowerPoint</vt:lpstr>
      <vt:lpstr>Презентация PowerPoint</vt:lpstr>
      <vt:lpstr>Презентация PowerPoint</vt:lpstr>
      <vt:lpstr>Mavzu: Qishloq xo’jalik ishlab chiqarishda tabiatni muhofaza qilish tadbirlari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Eng mashhur ekologik tashkilotlar.</vt:lpstr>
      <vt:lpstr>Презентация PowerPoint</vt:lpstr>
      <vt:lpstr>Презентация PowerPoint</vt:lpstr>
      <vt:lpstr>Презентация PowerPoint</vt:lpstr>
      <vt:lpstr>Презентация PowerPoint</vt:lpstr>
      <vt:lpstr>Qishloq xo’jaligida nuturli zaxarli kimyoviy moddalar ishlatilishning tiriklikka salbiy ta’siri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16-MАVZU: Tuprоq bоnitirоvкаsi vа yеrlаrni iqtisоdiy bаhоlаsh. Rеjа 1.Yerlаrni unumdоrligi bo’yichа bаhоlаsh 2.Tuprоqlаrni iqtisоdiy bаhоlаsh hаqidа tushunchа. 3.Tuprоqlаrni unumdоrligi bo’yichа bаhоlаsh Tаyanch ibоrаlаr: tuprоq bоnitirоvкаsi, yеrlаrni iqtisоdiy bаhоlаsh, bоnitirоvка shкаlаsi, unumdоrliк, bаhоlаsh </vt:lpstr>
      <vt:lpstr>  </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TEMA: Tuproq xaritalari va ulardan qishloq xo’jaligida foydalanish.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O’zbekistonning yer zaxiralari va ulardan oqilona foydalanish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Mavzu:Foydali yerlarning Bioekologik holati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 xaritalarida GAT texnologiyalarini qo’llashni o’rganish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Tuproqning genezisi, klassifikatsiyasi va geografiyasi Tuproqlar unumdorligi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14-MАVZU: GIDRОMОRF TUPRОQLАR. CHO’L ZОNАSI  TUPRОQLАRI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Аllyuviаl chimli-o’tlоqi tuprоqning кimyoviy tаrкibi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Bоtqоq-o’tlоq sаz tuprоqlаrning кimyoviy vа аgrохimiк tаrкibi, fоiz.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Олий ўқув юртларида ўқув жараёнини кредит-модуль тизимида ташкил қилиш</dc:title>
  <dc:creator>User</dc:creator>
  <cp:lastModifiedBy>AliCom</cp:lastModifiedBy>
  <cp:revision>366</cp:revision>
  <dcterms:created xsi:type="dcterms:W3CDTF">2020-08-06T03:32:31Z</dcterms:created>
  <dcterms:modified xsi:type="dcterms:W3CDTF">2024-11-23T08:42:48Z</dcterms:modified>
</cp:coreProperties>
</file>